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8"/>
  </p:notesMasterIdLst>
  <p:handoutMasterIdLst>
    <p:handoutMasterId r:id="rId79"/>
  </p:handoutMasterIdLst>
  <p:sldIdLst>
    <p:sldId id="434" r:id="rId2"/>
    <p:sldId id="549" r:id="rId3"/>
    <p:sldId id="546" r:id="rId4"/>
    <p:sldId id="538" r:id="rId5"/>
    <p:sldId id="542" r:id="rId6"/>
    <p:sldId id="527" r:id="rId7"/>
    <p:sldId id="550" r:id="rId8"/>
    <p:sldId id="487" r:id="rId9"/>
    <p:sldId id="480" r:id="rId10"/>
    <p:sldId id="548" r:id="rId11"/>
    <p:sldId id="482" r:id="rId12"/>
    <p:sldId id="483" r:id="rId13"/>
    <p:sldId id="484" r:id="rId14"/>
    <p:sldId id="486" r:id="rId15"/>
    <p:sldId id="488" r:id="rId16"/>
    <p:sldId id="490" r:id="rId17"/>
    <p:sldId id="491" r:id="rId18"/>
    <p:sldId id="492" r:id="rId19"/>
    <p:sldId id="494" r:id="rId20"/>
    <p:sldId id="495" r:id="rId21"/>
    <p:sldId id="497" r:id="rId22"/>
    <p:sldId id="498" r:id="rId23"/>
    <p:sldId id="499" r:id="rId24"/>
    <p:sldId id="500" r:id="rId25"/>
    <p:sldId id="501" r:id="rId26"/>
    <p:sldId id="502" r:id="rId27"/>
    <p:sldId id="503" r:id="rId28"/>
    <p:sldId id="504" r:id="rId29"/>
    <p:sldId id="505" r:id="rId30"/>
    <p:sldId id="506" r:id="rId31"/>
    <p:sldId id="507" r:id="rId32"/>
    <p:sldId id="509" r:id="rId33"/>
    <p:sldId id="511" r:id="rId34"/>
    <p:sldId id="513" r:id="rId35"/>
    <p:sldId id="514" r:id="rId36"/>
    <p:sldId id="541" r:id="rId37"/>
    <p:sldId id="530" r:id="rId38"/>
    <p:sldId id="533" r:id="rId39"/>
    <p:sldId id="531" r:id="rId40"/>
    <p:sldId id="532" r:id="rId41"/>
    <p:sldId id="534" r:id="rId42"/>
    <p:sldId id="535" r:id="rId43"/>
    <p:sldId id="536" r:id="rId44"/>
    <p:sldId id="529" r:id="rId45"/>
    <p:sldId id="547" r:id="rId46"/>
    <p:sldId id="539" r:id="rId47"/>
    <p:sldId id="543" r:id="rId48"/>
    <p:sldId id="528" r:id="rId49"/>
    <p:sldId id="519" r:id="rId50"/>
    <p:sldId id="461" r:id="rId51"/>
    <p:sldId id="544" r:id="rId52"/>
    <p:sldId id="521" r:id="rId53"/>
    <p:sldId id="462" r:id="rId54"/>
    <p:sldId id="463" r:id="rId55"/>
    <p:sldId id="464" r:id="rId56"/>
    <p:sldId id="465" r:id="rId57"/>
    <p:sldId id="466" r:id="rId58"/>
    <p:sldId id="467" r:id="rId59"/>
    <p:sldId id="468" r:id="rId60"/>
    <p:sldId id="469" r:id="rId61"/>
    <p:sldId id="522" r:id="rId62"/>
    <p:sldId id="525" r:id="rId63"/>
    <p:sldId id="470" r:id="rId64"/>
    <p:sldId id="471" r:id="rId65"/>
    <p:sldId id="472" r:id="rId66"/>
    <p:sldId id="473" r:id="rId67"/>
    <p:sldId id="523" r:id="rId68"/>
    <p:sldId id="524" r:id="rId69"/>
    <p:sldId id="518" r:id="rId70"/>
    <p:sldId id="474" r:id="rId71"/>
    <p:sldId id="517" r:id="rId72"/>
    <p:sldId id="475" r:id="rId73"/>
    <p:sldId id="476" r:id="rId74"/>
    <p:sldId id="477" r:id="rId75"/>
    <p:sldId id="478" r:id="rId76"/>
    <p:sldId id="272" r:id="rId77"/>
  </p:sldIdLst>
  <p:sldSz cx="12192000" cy="6858000"/>
  <p:notesSz cx="6797675" cy="9926638"/>
  <p:embeddedFontLst>
    <p:embeddedFont>
      <p:font typeface="Book Antiqua" panose="02040602050305030304" pitchFamily="18" charset="0"/>
      <p:regular r:id="rId80"/>
      <p:bold r:id="rId81"/>
      <p:italic r:id="rId82"/>
      <p:boldItalic r:id="rId83"/>
    </p:embeddedFont>
    <p:embeddedFont>
      <p:font typeface="Bookman Old Style" panose="02050604050505020204" pitchFamily="18" charset="0"/>
      <p:regular r:id="rId84"/>
      <p:bold r:id="rId85"/>
      <p:italic r:id="rId86"/>
      <p:boldItalic r:id="rId87"/>
    </p:embeddedFont>
    <p:embeddedFont>
      <p:font typeface="華康正顏楷體W5" panose="03000509000000000000" pitchFamily="65" charset="-120"/>
      <p:regular r:id="rId88"/>
    </p:embeddedFont>
    <p:embeddedFont>
      <p:font typeface="華康新篆體" panose="030F0509000000000000" pitchFamily="65" charset="-120"/>
      <p:regular r:id="rId89"/>
    </p:embeddedFont>
    <p:embeddedFont>
      <p:font typeface="華康儷楷書" panose="03000509000000000000" pitchFamily="65" charset="-120"/>
      <p:regular r:id="rId90"/>
    </p:embeddedFont>
    <p:embeddedFont>
      <p:font typeface="微軟正黑體" panose="020B0604030504040204" pitchFamily="34" charset="-120"/>
      <p:regular r:id="rId91"/>
      <p:bold r:id="rId92"/>
    </p:embeddedFont>
    <p:embeddedFont>
      <p:font typeface="標楷體" panose="03000509000000000000" pitchFamily="65" charset="-120"/>
      <p:regular r:id="rId93"/>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未命名的章節" id="{EDC9F220-C8E2-4E91-A19C-3CA020B38E52}">
          <p14:sldIdLst>
            <p14:sldId id="434"/>
            <p14:sldId id="549"/>
            <p14:sldId id="546"/>
            <p14:sldId id="538"/>
            <p14:sldId id="542"/>
            <p14:sldId id="527"/>
            <p14:sldId id="550"/>
            <p14:sldId id="487"/>
            <p14:sldId id="480"/>
            <p14:sldId id="548"/>
            <p14:sldId id="482"/>
            <p14:sldId id="483"/>
            <p14:sldId id="484"/>
            <p14:sldId id="486"/>
            <p14:sldId id="488"/>
            <p14:sldId id="490"/>
            <p14:sldId id="491"/>
            <p14:sldId id="492"/>
            <p14:sldId id="494"/>
            <p14:sldId id="495"/>
            <p14:sldId id="497"/>
            <p14:sldId id="498"/>
            <p14:sldId id="499"/>
            <p14:sldId id="500"/>
            <p14:sldId id="501"/>
            <p14:sldId id="502"/>
            <p14:sldId id="503"/>
            <p14:sldId id="504"/>
            <p14:sldId id="505"/>
            <p14:sldId id="506"/>
            <p14:sldId id="507"/>
            <p14:sldId id="509"/>
            <p14:sldId id="511"/>
            <p14:sldId id="513"/>
            <p14:sldId id="514"/>
            <p14:sldId id="541"/>
            <p14:sldId id="530"/>
            <p14:sldId id="533"/>
            <p14:sldId id="531"/>
            <p14:sldId id="532"/>
            <p14:sldId id="534"/>
            <p14:sldId id="535"/>
            <p14:sldId id="536"/>
            <p14:sldId id="529"/>
            <p14:sldId id="547"/>
            <p14:sldId id="539"/>
            <p14:sldId id="543"/>
            <p14:sldId id="528"/>
            <p14:sldId id="519"/>
            <p14:sldId id="461"/>
            <p14:sldId id="544"/>
            <p14:sldId id="521"/>
            <p14:sldId id="462"/>
            <p14:sldId id="463"/>
            <p14:sldId id="464"/>
            <p14:sldId id="465"/>
            <p14:sldId id="466"/>
            <p14:sldId id="467"/>
            <p14:sldId id="468"/>
            <p14:sldId id="469"/>
            <p14:sldId id="522"/>
            <p14:sldId id="525"/>
            <p14:sldId id="470"/>
            <p14:sldId id="471"/>
            <p14:sldId id="472"/>
            <p14:sldId id="473"/>
            <p14:sldId id="523"/>
            <p14:sldId id="524"/>
            <p14:sldId id="518"/>
            <p14:sldId id="474"/>
            <p14:sldId id="517"/>
            <p14:sldId id="475"/>
            <p14:sldId id="476"/>
            <p14:sldId id="477"/>
            <p14:sldId id="478"/>
          </p14:sldIdLst>
        </p14:section>
        <p14:section name="未命名的章節" id="{C0E8CFFC-7822-4021-8267-68E87A9C38EC}">
          <p14:sldIdLst>
            <p14:sldId id="27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99"/>
    <a:srgbClr val="FFC000"/>
    <a:srgbClr val="EBF1E9"/>
    <a:srgbClr val="FFFFCC"/>
    <a:srgbClr val="5B9BD5"/>
    <a:srgbClr val="8238BA"/>
    <a:srgbClr val="FAF7FB"/>
    <a:srgbClr val="F3E7FF"/>
    <a:srgbClr val="F4ED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5515" autoAdjust="0"/>
  </p:normalViewPr>
  <p:slideViewPr>
    <p:cSldViewPr snapToGrid="0">
      <p:cViewPr varScale="1">
        <p:scale>
          <a:sx n="105" d="100"/>
          <a:sy n="105" d="100"/>
        </p:scale>
        <p:origin x="972" y="102"/>
      </p:cViewPr>
      <p:guideLst>
        <p:guide orient="horz" pos="2160"/>
        <p:guide pos="3840"/>
      </p:guideLst>
    </p:cSldViewPr>
  </p:slideViewPr>
  <p:notesTextViewPr>
    <p:cViewPr>
      <p:scale>
        <a:sx n="3" d="2"/>
        <a:sy n="3" d="2"/>
      </p:scale>
      <p:origin x="0" y="0"/>
    </p:cViewPr>
  </p:notesTextViewPr>
  <p:sorterViewPr>
    <p:cViewPr varScale="1">
      <p:scale>
        <a:sx n="1" d="1"/>
        <a:sy n="1" d="1"/>
      </p:scale>
      <p:origin x="0" y="-2796"/>
    </p:cViewPr>
  </p:sorterViewPr>
  <p:notesViewPr>
    <p:cSldViewPr snapToGrid="0">
      <p:cViewPr varScale="1">
        <p:scale>
          <a:sx n="82" d="100"/>
          <a:sy n="82" d="100"/>
        </p:scale>
        <p:origin x="388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font" Target="fonts/font11.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792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7928"/>
          </a:xfrm>
          <a:prstGeom prst="rect">
            <a:avLst/>
          </a:prstGeom>
        </p:spPr>
        <p:txBody>
          <a:bodyPr vert="horz" lIns="91440" tIns="45720" rIns="91440" bIns="45720" rtlCol="0"/>
          <a:lstStyle>
            <a:lvl1pPr algn="r">
              <a:defRPr sz="1200"/>
            </a:lvl1pPr>
          </a:lstStyle>
          <a:p>
            <a:fld id="{88E3B514-5CD5-4443-B0A1-EC5556F74914}" type="datetimeFigureOut">
              <a:rPr lang="zh-TW" altLang="en-US" smtClean="0"/>
              <a:pPr/>
              <a:t>2025/12/8</a:t>
            </a:fld>
            <a:endParaRPr lang="zh-TW" altLang="en-US"/>
          </a:p>
        </p:txBody>
      </p:sp>
      <p:sp>
        <p:nvSpPr>
          <p:cNvPr id="4" name="頁尾版面配置區 3"/>
          <p:cNvSpPr>
            <a:spLocks noGrp="1"/>
          </p:cNvSpPr>
          <p:nvPr>
            <p:ph type="ftr" sz="quarter" idx="2"/>
          </p:nvPr>
        </p:nvSpPr>
        <p:spPr>
          <a:xfrm>
            <a:off x="0" y="9428710"/>
            <a:ext cx="2946400" cy="497928"/>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8710"/>
            <a:ext cx="2946400" cy="497928"/>
          </a:xfrm>
          <a:prstGeom prst="rect">
            <a:avLst/>
          </a:prstGeom>
        </p:spPr>
        <p:txBody>
          <a:bodyPr vert="horz" lIns="91440" tIns="45720" rIns="91440" bIns="45720" rtlCol="0" anchor="b"/>
          <a:lstStyle>
            <a:lvl1pPr algn="r">
              <a:defRPr sz="1200"/>
            </a:lvl1pPr>
          </a:lstStyle>
          <a:p>
            <a:fld id="{617406E5-0587-441E-AEA5-C70E18A021C2}" type="slidenum">
              <a:rPr lang="zh-TW" altLang="en-US" smtClean="0"/>
              <a:pPr/>
              <a:t>‹#›</a:t>
            </a:fld>
            <a:endParaRPr lang="zh-TW" altLang="en-US"/>
          </a:p>
        </p:txBody>
      </p:sp>
    </p:spTree>
    <p:extLst>
      <p:ext uri="{BB962C8B-B14F-4D97-AF65-F5344CB8AC3E}">
        <p14:creationId xmlns:p14="http://schemas.microsoft.com/office/powerpoint/2010/main" val="3194197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5" y="2"/>
            <a:ext cx="2945659" cy="49633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7" y="2"/>
            <a:ext cx="2945659" cy="496332"/>
          </a:xfrm>
          <a:prstGeom prst="rect">
            <a:avLst/>
          </a:prstGeom>
        </p:spPr>
        <p:txBody>
          <a:bodyPr vert="horz" lIns="91440" tIns="45720" rIns="91440" bIns="45720" rtlCol="0"/>
          <a:lstStyle>
            <a:lvl1pPr algn="r">
              <a:defRPr sz="1200"/>
            </a:lvl1pPr>
          </a:lstStyle>
          <a:p>
            <a:fld id="{DFC00BE1-CDB0-4679-A6D2-2B941F4D0401}" type="datetimeFigureOut">
              <a:rPr lang="zh-TW" altLang="en-US" smtClean="0"/>
              <a:pPr/>
              <a:t>2025/12/8</a:t>
            </a:fld>
            <a:endParaRPr lang="zh-TW" altLang="en-US"/>
          </a:p>
        </p:txBody>
      </p:sp>
      <p:sp>
        <p:nvSpPr>
          <p:cNvPr id="4" name="投影片圖像版面配置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5" y="9428584"/>
            <a:ext cx="2945659" cy="49633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7" y="9428584"/>
            <a:ext cx="2945659" cy="496332"/>
          </a:xfrm>
          <a:prstGeom prst="rect">
            <a:avLst/>
          </a:prstGeom>
        </p:spPr>
        <p:txBody>
          <a:bodyPr vert="horz" lIns="91440" tIns="45720" rIns="91440" bIns="45720" rtlCol="0" anchor="b"/>
          <a:lstStyle>
            <a:lvl1pPr algn="r">
              <a:defRPr sz="1200"/>
            </a:lvl1pPr>
          </a:lstStyle>
          <a:p>
            <a:fld id="{281AA877-E2ED-4309-AC5F-AEC13F2FE9E7}" type="slidenum">
              <a:rPr lang="zh-TW" altLang="en-US" smtClean="0"/>
              <a:pPr/>
              <a:t>‹#›</a:t>
            </a:fld>
            <a:endParaRPr lang="zh-TW" altLang="en-US"/>
          </a:p>
        </p:txBody>
      </p:sp>
    </p:spTree>
    <p:extLst>
      <p:ext uri="{BB962C8B-B14F-4D97-AF65-F5344CB8AC3E}">
        <p14:creationId xmlns:p14="http://schemas.microsoft.com/office/powerpoint/2010/main" val="3338900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Tree>
    <p:extLst>
      <p:ext uri="{BB962C8B-B14F-4D97-AF65-F5344CB8AC3E}">
        <p14:creationId xmlns:p14="http://schemas.microsoft.com/office/powerpoint/2010/main" val="419045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023371A5-756E-476A-9BEB-53EB2B6A1099}" type="slidenum">
              <a:rPr lang="zh-TW" altLang="en-US" smtClean="0">
                <a:latin typeface="Arial" charset="0"/>
              </a:rPr>
              <a:pPr eaLnBrk="1" hangingPunct="1">
                <a:spcBef>
                  <a:spcPct val="0"/>
                </a:spcBef>
              </a:pPr>
              <a:t>13</a:t>
            </a:fld>
            <a:endParaRPr lang="en-US" altLang="zh-TW">
              <a:latin typeface="Arial" charset="0"/>
            </a:endParaRPr>
          </a:p>
        </p:txBody>
      </p:sp>
    </p:spTree>
    <p:extLst>
      <p:ext uri="{BB962C8B-B14F-4D97-AF65-F5344CB8AC3E}">
        <p14:creationId xmlns:p14="http://schemas.microsoft.com/office/powerpoint/2010/main" val="417712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14</a:t>
            </a:fld>
            <a:endParaRPr lang="zh-TW" altLang="en-US"/>
          </a:p>
        </p:txBody>
      </p:sp>
    </p:spTree>
    <p:extLst>
      <p:ext uri="{BB962C8B-B14F-4D97-AF65-F5344CB8AC3E}">
        <p14:creationId xmlns:p14="http://schemas.microsoft.com/office/powerpoint/2010/main" val="3143584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65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EF6DD3F2-21D5-4A10-A7AC-F8C6C5DF477B}" type="slidenum">
              <a:rPr lang="zh-TW" altLang="en-US" smtClean="0">
                <a:latin typeface="Arial" charset="0"/>
              </a:rPr>
              <a:pPr eaLnBrk="1" hangingPunct="1">
                <a:spcBef>
                  <a:spcPct val="0"/>
                </a:spcBef>
              </a:pPr>
              <a:t>15</a:t>
            </a:fld>
            <a:endParaRPr lang="en-US" altLang="zh-TW">
              <a:latin typeface="Arial" charset="0"/>
            </a:endParaRPr>
          </a:p>
        </p:txBody>
      </p:sp>
    </p:spTree>
    <p:extLst>
      <p:ext uri="{BB962C8B-B14F-4D97-AF65-F5344CB8AC3E}">
        <p14:creationId xmlns:p14="http://schemas.microsoft.com/office/powerpoint/2010/main" val="588185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85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BF6E295-51A1-4423-A4E8-CF888A30EF80}" type="slidenum">
              <a:rPr lang="zh-TW" altLang="en-US" smtClean="0">
                <a:latin typeface="Arial" charset="0"/>
              </a:rPr>
              <a:pPr eaLnBrk="1" hangingPunct="1">
                <a:spcBef>
                  <a:spcPct val="0"/>
                </a:spcBef>
              </a:pPr>
              <a:t>16</a:t>
            </a:fld>
            <a:endParaRPr lang="en-US" altLang="zh-TW">
              <a:latin typeface="Arial" charset="0"/>
            </a:endParaRPr>
          </a:p>
        </p:txBody>
      </p:sp>
    </p:spTree>
    <p:extLst>
      <p:ext uri="{BB962C8B-B14F-4D97-AF65-F5344CB8AC3E}">
        <p14:creationId xmlns:p14="http://schemas.microsoft.com/office/powerpoint/2010/main" val="4174280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95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5BAA964-9590-481E-A22D-7962147F33D0}" type="slidenum">
              <a:rPr lang="zh-TW" altLang="en-US" smtClean="0">
                <a:latin typeface="Arial" charset="0"/>
              </a:rPr>
              <a:pPr eaLnBrk="1" hangingPunct="1">
                <a:spcBef>
                  <a:spcPct val="0"/>
                </a:spcBef>
              </a:pPr>
              <a:t>17</a:t>
            </a:fld>
            <a:endParaRPr lang="en-US" altLang="zh-TW">
              <a:latin typeface="Arial" charset="0"/>
            </a:endParaRPr>
          </a:p>
        </p:txBody>
      </p:sp>
    </p:spTree>
    <p:extLst>
      <p:ext uri="{BB962C8B-B14F-4D97-AF65-F5344CB8AC3E}">
        <p14:creationId xmlns:p14="http://schemas.microsoft.com/office/powerpoint/2010/main" val="3425234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EEED4277-9386-47EB-B594-6DE20A92FA5C}" type="slidenum">
              <a:rPr lang="zh-TW" altLang="en-US" smtClean="0">
                <a:latin typeface="Arial" charset="0"/>
              </a:rPr>
              <a:pPr eaLnBrk="1" hangingPunct="1">
                <a:spcBef>
                  <a:spcPct val="0"/>
                </a:spcBef>
              </a:pPr>
              <a:t>18</a:t>
            </a:fld>
            <a:endParaRPr lang="en-US" altLang="zh-TW">
              <a:latin typeface="Arial" charset="0"/>
            </a:endParaRPr>
          </a:p>
        </p:txBody>
      </p:sp>
    </p:spTree>
    <p:extLst>
      <p:ext uri="{BB962C8B-B14F-4D97-AF65-F5344CB8AC3E}">
        <p14:creationId xmlns:p14="http://schemas.microsoft.com/office/powerpoint/2010/main" val="1397767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26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6C86470-0B34-4E09-B795-8ACADF16CDB5}" type="slidenum">
              <a:rPr lang="zh-TW" altLang="en-US" smtClean="0">
                <a:latin typeface="Arial" charset="0"/>
              </a:rPr>
              <a:pPr eaLnBrk="1" hangingPunct="1">
                <a:spcBef>
                  <a:spcPct val="0"/>
                </a:spcBef>
              </a:pPr>
              <a:t>19</a:t>
            </a:fld>
            <a:endParaRPr lang="en-US" altLang="zh-TW">
              <a:latin typeface="Arial" charset="0"/>
            </a:endParaRPr>
          </a:p>
        </p:txBody>
      </p:sp>
    </p:spTree>
    <p:extLst>
      <p:ext uri="{BB962C8B-B14F-4D97-AF65-F5344CB8AC3E}">
        <p14:creationId xmlns:p14="http://schemas.microsoft.com/office/powerpoint/2010/main" val="2498386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1136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B9F95B2D-253E-4AF2-B6B7-22C7E2EB60E3}" type="slidenum">
              <a:rPr lang="zh-TW" altLang="en-US" smtClean="0">
                <a:latin typeface="Arial" charset="0"/>
              </a:rPr>
              <a:pPr eaLnBrk="1" hangingPunct="1">
                <a:spcBef>
                  <a:spcPct val="0"/>
                </a:spcBef>
              </a:pPr>
              <a:t>20</a:t>
            </a:fld>
            <a:endParaRPr lang="en-US" altLang="zh-TW">
              <a:latin typeface="Arial" charset="0"/>
            </a:endParaRPr>
          </a:p>
        </p:txBody>
      </p:sp>
    </p:spTree>
    <p:extLst>
      <p:ext uri="{BB962C8B-B14F-4D97-AF65-F5344CB8AC3E}">
        <p14:creationId xmlns:p14="http://schemas.microsoft.com/office/powerpoint/2010/main" val="2588492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57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0A7AA47-0FBD-424D-8530-7BBAD8F43623}" type="slidenum">
              <a:rPr lang="zh-TW" altLang="en-US" smtClean="0">
                <a:latin typeface="Arial" charset="0"/>
              </a:rPr>
              <a:pPr eaLnBrk="1" hangingPunct="1">
                <a:spcBef>
                  <a:spcPct val="0"/>
                </a:spcBef>
              </a:pPr>
              <a:t>21</a:t>
            </a:fld>
            <a:endParaRPr lang="en-US" altLang="zh-TW">
              <a:latin typeface="Arial" charset="0"/>
            </a:endParaRPr>
          </a:p>
        </p:txBody>
      </p:sp>
    </p:spTree>
    <p:extLst>
      <p:ext uri="{BB962C8B-B14F-4D97-AF65-F5344CB8AC3E}">
        <p14:creationId xmlns:p14="http://schemas.microsoft.com/office/powerpoint/2010/main" val="2782244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67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B178C08-F39C-4521-8380-07BE72A5FA2F}" type="slidenum">
              <a:rPr lang="zh-TW" altLang="en-US" smtClean="0">
                <a:latin typeface="Arial" charset="0"/>
              </a:rPr>
              <a:pPr eaLnBrk="1" hangingPunct="1">
                <a:spcBef>
                  <a:spcPct val="0"/>
                </a:spcBef>
              </a:pPr>
              <a:t>22</a:t>
            </a:fld>
            <a:endParaRPr lang="en-US" altLang="zh-TW">
              <a:latin typeface="Arial" charset="0"/>
            </a:endParaRPr>
          </a:p>
        </p:txBody>
      </p:sp>
    </p:spTree>
    <p:extLst>
      <p:ext uri="{BB962C8B-B14F-4D97-AF65-F5344CB8AC3E}">
        <p14:creationId xmlns:p14="http://schemas.microsoft.com/office/powerpoint/2010/main" val="2396324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907947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77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C01F6FA-74F8-4236-8B70-FC5047F4F194}" type="slidenum">
              <a:rPr lang="zh-TW" altLang="en-US" smtClean="0">
                <a:latin typeface="Arial" charset="0"/>
              </a:rPr>
              <a:pPr eaLnBrk="1" hangingPunct="1">
                <a:spcBef>
                  <a:spcPct val="0"/>
                </a:spcBef>
              </a:pPr>
              <a:t>23</a:t>
            </a:fld>
            <a:endParaRPr lang="en-US" altLang="zh-TW">
              <a:latin typeface="Arial" charset="0"/>
            </a:endParaRPr>
          </a:p>
        </p:txBody>
      </p:sp>
    </p:spTree>
    <p:extLst>
      <p:ext uri="{BB962C8B-B14F-4D97-AF65-F5344CB8AC3E}">
        <p14:creationId xmlns:p14="http://schemas.microsoft.com/office/powerpoint/2010/main" val="786432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98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A12689B-ECFC-4CBE-B7F3-9401E4981492}" type="slidenum">
              <a:rPr lang="zh-TW" altLang="en-US" smtClean="0">
                <a:latin typeface="Arial" charset="0"/>
              </a:rPr>
              <a:pPr eaLnBrk="1" hangingPunct="1">
                <a:spcBef>
                  <a:spcPct val="0"/>
                </a:spcBef>
              </a:pPr>
              <a:t>24</a:t>
            </a:fld>
            <a:endParaRPr lang="en-US" altLang="zh-TW">
              <a:latin typeface="Arial" charset="0"/>
            </a:endParaRPr>
          </a:p>
        </p:txBody>
      </p:sp>
    </p:spTree>
    <p:extLst>
      <p:ext uri="{BB962C8B-B14F-4D97-AF65-F5344CB8AC3E}">
        <p14:creationId xmlns:p14="http://schemas.microsoft.com/office/powerpoint/2010/main" val="2728133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25</a:t>
            </a:fld>
            <a:endParaRPr lang="zh-TW" altLang="en-US"/>
          </a:p>
        </p:txBody>
      </p:sp>
    </p:spTree>
    <p:extLst>
      <p:ext uri="{BB962C8B-B14F-4D97-AF65-F5344CB8AC3E}">
        <p14:creationId xmlns:p14="http://schemas.microsoft.com/office/powerpoint/2010/main" val="2408701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8AE4B064-9AD6-4AAE-A091-6865ED138925}" type="slidenum">
              <a:rPr lang="zh-TW" altLang="en-US" smtClean="0">
                <a:latin typeface="Arial" charset="0"/>
              </a:rPr>
              <a:pPr eaLnBrk="1" hangingPunct="1">
                <a:spcBef>
                  <a:spcPct val="0"/>
                </a:spcBef>
              </a:pPr>
              <a:t>26</a:t>
            </a:fld>
            <a:endParaRPr lang="en-US" altLang="zh-TW">
              <a:latin typeface="Arial" charset="0"/>
            </a:endParaRPr>
          </a:p>
        </p:txBody>
      </p:sp>
    </p:spTree>
    <p:extLst>
      <p:ext uri="{BB962C8B-B14F-4D97-AF65-F5344CB8AC3E}">
        <p14:creationId xmlns:p14="http://schemas.microsoft.com/office/powerpoint/2010/main" val="751488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28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5665AB42-D510-4D33-BCB2-616B1DAC42A7}" type="slidenum">
              <a:rPr lang="zh-TW" altLang="en-US" smtClean="0">
                <a:latin typeface="Arial" charset="0"/>
              </a:rPr>
              <a:pPr eaLnBrk="1" hangingPunct="1">
                <a:spcBef>
                  <a:spcPct val="0"/>
                </a:spcBef>
              </a:pPr>
              <a:t>27</a:t>
            </a:fld>
            <a:endParaRPr lang="en-US" altLang="zh-TW">
              <a:latin typeface="Arial" charset="0"/>
            </a:endParaRPr>
          </a:p>
        </p:txBody>
      </p:sp>
    </p:spTree>
    <p:extLst>
      <p:ext uri="{BB962C8B-B14F-4D97-AF65-F5344CB8AC3E}">
        <p14:creationId xmlns:p14="http://schemas.microsoft.com/office/powerpoint/2010/main" val="1089996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E2244C5E-B1E8-4B23-8673-58C10ED96B24}" type="slidenum">
              <a:rPr lang="zh-TW" altLang="en-US" smtClean="0">
                <a:latin typeface="Arial" charset="0"/>
              </a:rPr>
              <a:pPr eaLnBrk="1" hangingPunct="1">
                <a:spcBef>
                  <a:spcPct val="0"/>
                </a:spcBef>
              </a:pPr>
              <a:t>28</a:t>
            </a:fld>
            <a:endParaRPr lang="en-US" altLang="zh-TW">
              <a:latin typeface="Arial" charset="0"/>
            </a:endParaRPr>
          </a:p>
        </p:txBody>
      </p:sp>
    </p:spTree>
    <p:extLst>
      <p:ext uri="{BB962C8B-B14F-4D97-AF65-F5344CB8AC3E}">
        <p14:creationId xmlns:p14="http://schemas.microsoft.com/office/powerpoint/2010/main" val="4121971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49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29D5075-73EE-4C76-B2DE-7CC2AF265A8A}" type="slidenum">
              <a:rPr lang="zh-TW" altLang="en-US" smtClean="0">
                <a:latin typeface="Arial" charset="0"/>
              </a:rPr>
              <a:pPr eaLnBrk="1" hangingPunct="1">
                <a:spcBef>
                  <a:spcPct val="0"/>
                </a:spcBef>
              </a:pPr>
              <a:t>29</a:t>
            </a:fld>
            <a:endParaRPr lang="en-US" altLang="zh-TW">
              <a:latin typeface="Arial" charset="0"/>
            </a:endParaRPr>
          </a:p>
        </p:txBody>
      </p:sp>
    </p:spTree>
    <p:extLst>
      <p:ext uri="{BB962C8B-B14F-4D97-AF65-F5344CB8AC3E}">
        <p14:creationId xmlns:p14="http://schemas.microsoft.com/office/powerpoint/2010/main" val="445836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69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99F4E729-ED85-4E71-8DEB-A6D29DD01AF8}" type="slidenum">
              <a:rPr lang="zh-TW" altLang="en-US" smtClean="0">
                <a:latin typeface="Arial" charset="0"/>
              </a:rPr>
              <a:pPr eaLnBrk="1" hangingPunct="1">
                <a:spcBef>
                  <a:spcPct val="0"/>
                </a:spcBef>
              </a:pPr>
              <a:t>30</a:t>
            </a:fld>
            <a:endParaRPr lang="en-US" altLang="zh-TW">
              <a:latin typeface="Arial" charset="0"/>
            </a:endParaRPr>
          </a:p>
        </p:txBody>
      </p:sp>
    </p:spTree>
    <p:extLst>
      <p:ext uri="{BB962C8B-B14F-4D97-AF65-F5344CB8AC3E}">
        <p14:creationId xmlns:p14="http://schemas.microsoft.com/office/powerpoint/2010/main" val="1785842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80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C29B198-071E-4393-A331-0778ACE9D53B}" type="slidenum">
              <a:rPr lang="zh-TW" altLang="en-US" smtClean="0">
                <a:latin typeface="Arial" charset="0"/>
              </a:rPr>
              <a:pPr eaLnBrk="1" hangingPunct="1">
                <a:spcBef>
                  <a:spcPct val="0"/>
                </a:spcBef>
              </a:pPr>
              <a:t>31</a:t>
            </a:fld>
            <a:endParaRPr lang="en-US" altLang="zh-TW">
              <a:latin typeface="Arial" charset="0"/>
            </a:endParaRPr>
          </a:p>
        </p:txBody>
      </p:sp>
    </p:spTree>
    <p:extLst>
      <p:ext uri="{BB962C8B-B14F-4D97-AF65-F5344CB8AC3E}">
        <p14:creationId xmlns:p14="http://schemas.microsoft.com/office/powerpoint/2010/main" val="1025061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300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086951A-2D6F-444E-AEBC-A16A3C9B7614}" type="slidenum">
              <a:rPr lang="zh-TW" altLang="en-US" smtClean="0">
                <a:latin typeface="Arial" charset="0"/>
              </a:rPr>
              <a:pPr eaLnBrk="1" hangingPunct="1">
                <a:spcBef>
                  <a:spcPct val="0"/>
                </a:spcBef>
              </a:pPr>
              <a:t>32</a:t>
            </a:fld>
            <a:endParaRPr lang="en-US" altLang="zh-TW">
              <a:latin typeface="Arial" charset="0"/>
            </a:endParaRPr>
          </a:p>
        </p:txBody>
      </p:sp>
    </p:spTree>
    <p:extLst>
      <p:ext uri="{BB962C8B-B14F-4D97-AF65-F5344CB8AC3E}">
        <p14:creationId xmlns:p14="http://schemas.microsoft.com/office/powerpoint/2010/main" val="1949130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52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BBF0C07-6FCD-4FC9-8680-379851DE90FD}" type="slidenum">
              <a:rPr lang="zh-TW" altLang="en-US" smtClean="0">
                <a:latin typeface="Arial" charset="0"/>
              </a:rPr>
              <a:pPr eaLnBrk="1" hangingPunct="1">
                <a:spcBef>
                  <a:spcPct val="0"/>
                </a:spcBef>
              </a:pPr>
              <a:t>5</a:t>
            </a:fld>
            <a:endParaRPr lang="en-US" altLang="zh-TW">
              <a:latin typeface="Arial" charset="0"/>
            </a:endParaRPr>
          </a:p>
        </p:txBody>
      </p:sp>
    </p:spTree>
    <p:extLst>
      <p:ext uri="{BB962C8B-B14F-4D97-AF65-F5344CB8AC3E}">
        <p14:creationId xmlns:p14="http://schemas.microsoft.com/office/powerpoint/2010/main" val="123780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321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D6ADDCE0-1F4A-4541-89AA-8BD1799AF6B0}" type="slidenum">
              <a:rPr lang="zh-TW" altLang="en-US" smtClean="0">
                <a:latin typeface="Arial" charset="0"/>
              </a:rPr>
              <a:pPr eaLnBrk="1" hangingPunct="1">
                <a:spcBef>
                  <a:spcPct val="0"/>
                </a:spcBef>
              </a:pPr>
              <a:t>33</a:t>
            </a:fld>
            <a:endParaRPr lang="en-US" altLang="zh-TW">
              <a:latin typeface="Arial" charset="0"/>
            </a:endParaRPr>
          </a:p>
        </p:txBody>
      </p:sp>
    </p:spTree>
    <p:extLst>
      <p:ext uri="{BB962C8B-B14F-4D97-AF65-F5344CB8AC3E}">
        <p14:creationId xmlns:p14="http://schemas.microsoft.com/office/powerpoint/2010/main" val="250991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341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A4FA9927-07A2-4B9A-921C-D1377815B306}" type="slidenum">
              <a:rPr lang="zh-TW" altLang="en-US" smtClean="0">
                <a:latin typeface="Arial" charset="0"/>
              </a:rPr>
              <a:pPr eaLnBrk="1" hangingPunct="1">
                <a:spcBef>
                  <a:spcPct val="0"/>
                </a:spcBef>
              </a:pPr>
              <a:t>34</a:t>
            </a:fld>
            <a:endParaRPr lang="en-US" altLang="zh-TW">
              <a:latin typeface="Arial" charset="0"/>
            </a:endParaRPr>
          </a:p>
        </p:txBody>
      </p:sp>
    </p:spTree>
    <p:extLst>
      <p:ext uri="{BB962C8B-B14F-4D97-AF65-F5344CB8AC3E}">
        <p14:creationId xmlns:p14="http://schemas.microsoft.com/office/powerpoint/2010/main" val="1160032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8A4A852-0529-4B09-B0D9-74D252D7CB86}" type="slidenum">
              <a:rPr lang="zh-TW" altLang="en-US" smtClean="0">
                <a:latin typeface="Arial" charset="0"/>
              </a:rPr>
              <a:pPr eaLnBrk="1" hangingPunct="1">
                <a:spcBef>
                  <a:spcPct val="0"/>
                </a:spcBef>
              </a:pPr>
              <a:t>35</a:t>
            </a:fld>
            <a:endParaRPr lang="en-US" altLang="zh-TW">
              <a:latin typeface="Arial" charset="0"/>
            </a:endParaRPr>
          </a:p>
        </p:txBody>
      </p:sp>
    </p:spTree>
    <p:extLst>
      <p:ext uri="{BB962C8B-B14F-4D97-AF65-F5344CB8AC3E}">
        <p14:creationId xmlns:p14="http://schemas.microsoft.com/office/powerpoint/2010/main" val="201809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582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3590981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09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8E8A0DE5-7D7E-4CF6-A39E-2E4E3BF80FF2}" type="slidenum">
              <a:rPr lang="zh-TW" altLang="en-US" smtClean="0">
                <a:latin typeface="Arial" charset="0"/>
              </a:rPr>
              <a:pPr eaLnBrk="1" hangingPunct="1">
                <a:spcBef>
                  <a:spcPct val="0"/>
                </a:spcBef>
              </a:pPr>
              <a:t>47</a:t>
            </a:fld>
            <a:endParaRPr lang="en-US" altLang="zh-TW">
              <a:latin typeface="Arial" charset="0"/>
            </a:endParaRPr>
          </a:p>
        </p:txBody>
      </p:sp>
    </p:spTree>
    <p:extLst>
      <p:ext uri="{BB962C8B-B14F-4D97-AF65-F5344CB8AC3E}">
        <p14:creationId xmlns:p14="http://schemas.microsoft.com/office/powerpoint/2010/main" val="3373051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09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8E8A0DE5-7D7E-4CF6-A39E-2E4E3BF80FF2}" type="slidenum">
              <a:rPr lang="zh-TW" altLang="en-US" smtClean="0">
                <a:latin typeface="Arial" charset="0"/>
              </a:rPr>
              <a:pPr eaLnBrk="1" hangingPunct="1">
                <a:spcBef>
                  <a:spcPct val="0"/>
                </a:spcBef>
              </a:pPr>
              <a:t>48</a:t>
            </a:fld>
            <a:endParaRPr lang="en-US" altLang="zh-TW">
              <a:latin typeface="Arial" charset="0"/>
            </a:endParaRPr>
          </a:p>
        </p:txBody>
      </p:sp>
    </p:spTree>
    <p:extLst>
      <p:ext uri="{BB962C8B-B14F-4D97-AF65-F5344CB8AC3E}">
        <p14:creationId xmlns:p14="http://schemas.microsoft.com/office/powerpoint/2010/main" val="4035276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09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8E8A0DE5-7D7E-4CF6-A39E-2E4E3BF80FF2}" type="slidenum">
              <a:rPr lang="zh-TW" altLang="en-US" smtClean="0">
                <a:latin typeface="Arial" charset="0"/>
              </a:rPr>
              <a:pPr eaLnBrk="1" hangingPunct="1">
                <a:spcBef>
                  <a:spcPct val="0"/>
                </a:spcBef>
              </a:pPr>
              <a:t>50</a:t>
            </a:fld>
            <a:endParaRPr lang="en-US" altLang="zh-TW">
              <a:latin typeface="Arial" charset="0"/>
            </a:endParaRPr>
          </a:p>
        </p:txBody>
      </p:sp>
    </p:spTree>
    <p:extLst>
      <p:ext uri="{BB962C8B-B14F-4D97-AF65-F5344CB8AC3E}">
        <p14:creationId xmlns:p14="http://schemas.microsoft.com/office/powerpoint/2010/main" val="2430548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53</a:t>
            </a:fld>
            <a:endParaRPr lang="en-US" altLang="zh-TW">
              <a:latin typeface="Arial" charset="0"/>
            </a:endParaRPr>
          </a:p>
        </p:txBody>
      </p:sp>
    </p:spTree>
    <p:extLst>
      <p:ext uri="{BB962C8B-B14F-4D97-AF65-F5344CB8AC3E}">
        <p14:creationId xmlns:p14="http://schemas.microsoft.com/office/powerpoint/2010/main" val="3121486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54</a:t>
            </a:fld>
            <a:endParaRPr lang="en-US" altLang="zh-TW">
              <a:latin typeface="Arial" charset="0"/>
            </a:endParaRPr>
          </a:p>
        </p:txBody>
      </p:sp>
    </p:spTree>
    <p:extLst>
      <p:ext uri="{BB962C8B-B14F-4D97-AF65-F5344CB8AC3E}">
        <p14:creationId xmlns:p14="http://schemas.microsoft.com/office/powerpoint/2010/main" val="517840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52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BBF0C07-6FCD-4FC9-8680-379851DE90FD}" type="slidenum">
              <a:rPr lang="zh-TW" altLang="en-US" smtClean="0">
                <a:latin typeface="Arial" charset="0"/>
              </a:rPr>
              <a:pPr eaLnBrk="1" hangingPunct="1">
                <a:spcBef>
                  <a:spcPct val="0"/>
                </a:spcBef>
              </a:pPr>
              <a:t>6</a:t>
            </a:fld>
            <a:endParaRPr lang="en-US" altLang="zh-TW">
              <a:latin typeface="Arial" charset="0"/>
            </a:endParaRPr>
          </a:p>
        </p:txBody>
      </p:sp>
    </p:spTree>
    <p:extLst>
      <p:ext uri="{BB962C8B-B14F-4D97-AF65-F5344CB8AC3E}">
        <p14:creationId xmlns:p14="http://schemas.microsoft.com/office/powerpoint/2010/main" val="3729949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55</a:t>
            </a:fld>
            <a:endParaRPr lang="en-US" altLang="zh-TW">
              <a:latin typeface="Arial" charset="0"/>
            </a:endParaRPr>
          </a:p>
        </p:txBody>
      </p:sp>
    </p:spTree>
    <p:extLst>
      <p:ext uri="{BB962C8B-B14F-4D97-AF65-F5344CB8AC3E}">
        <p14:creationId xmlns:p14="http://schemas.microsoft.com/office/powerpoint/2010/main" val="1638845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39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0CE959C-F8F3-4A88-853D-F45CFF514563}" type="slidenum">
              <a:rPr lang="zh-TW" altLang="en-US" smtClean="0">
                <a:latin typeface="Arial" charset="0"/>
              </a:rPr>
              <a:pPr eaLnBrk="1" hangingPunct="1">
                <a:spcBef>
                  <a:spcPct val="0"/>
                </a:spcBef>
              </a:pPr>
              <a:t>56</a:t>
            </a:fld>
            <a:endParaRPr lang="en-US" altLang="zh-TW">
              <a:latin typeface="Arial" charset="0"/>
            </a:endParaRPr>
          </a:p>
        </p:txBody>
      </p:sp>
    </p:spTree>
    <p:extLst>
      <p:ext uri="{BB962C8B-B14F-4D97-AF65-F5344CB8AC3E}">
        <p14:creationId xmlns:p14="http://schemas.microsoft.com/office/powerpoint/2010/main" val="4014019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4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A6E4B2E-3F56-4AA3-B32F-E24FCE3F7AFC}" type="slidenum">
              <a:rPr lang="zh-TW" altLang="en-US" smtClean="0">
                <a:latin typeface="Arial" charset="0"/>
              </a:rPr>
              <a:pPr eaLnBrk="1" hangingPunct="1">
                <a:spcBef>
                  <a:spcPct val="0"/>
                </a:spcBef>
              </a:pPr>
              <a:t>57</a:t>
            </a:fld>
            <a:endParaRPr lang="en-US" altLang="zh-TW">
              <a:latin typeface="Arial" charset="0"/>
            </a:endParaRPr>
          </a:p>
        </p:txBody>
      </p:sp>
    </p:spTree>
    <p:extLst>
      <p:ext uri="{BB962C8B-B14F-4D97-AF65-F5344CB8AC3E}">
        <p14:creationId xmlns:p14="http://schemas.microsoft.com/office/powerpoint/2010/main" val="2838962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58</a:t>
            </a:fld>
            <a:endParaRPr lang="en-US" altLang="zh-TW">
              <a:latin typeface="Arial" charset="0"/>
            </a:endParaRPr>
          </a:p>
        </p:txBody>
      </p:sp>
    </p:spTree>
    <p:extLst>
      <p:ext uri="{BB962C8B-B14F-4D97-AF65-F5344CB8AC3E}">
        <p14:creationId xmlns:p14="http://schemas.microsoft.com/office/powerpoint/2010/main" val="3335771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59</a:t>
            </a:fld>
            <a:endParaRPr lang="en-US" altLang="zh-TW">
              <a:latin typeface="Arial" charset="0"/>
            </a:endParaRPr>
          </a:p>
        </p:txBody>
      </p:sp>
    </p:spTree>
    <p:extLst>
      <p:ext uri="{BB962C8B-B14F-4D97-AF65-F5344CB8AC3E}">
        <p14:creationId xmlns:p14="http://schemas.microsoft.com/office/powerpoint/2010/main" val="3249145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60</a:t>
            </a:fld>
            <a:endParaRPr lang="en-US" altLang="zh-TW">
              <a:latin typeface="Arial" charset="0"/>
            </a:endParaRPr>
          </a:p>
        </p:txBody>
      </p:sp>
    </p:spTree>
    <p:extLst>
      <p:ext uri="{BB962C8B-B14F-4D97-AF65-F5344CB8AC3E}">
        <p14:creationId xmlns:p14="http://schemas.microsoft.com/office/powerpoint/2010/main" val="4059604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63</a:t>
            </a:fld>
            <a:endParaRPr lang="en-US" altLang="zh-TW">
              <a:latin typeface="Arial" charset="0"/>
            </a:endParaRPr>
          </a:p>
        </p:txBody>
      </p:sp>
    </p:spTree>
    <p:extLst>
      <p:ext uri="{BB962C8B-B14F-4D97-AF65-F5344CB8AC3E}">
        <p14:creationId xmlns:p14="http://schemas.microsoft.com/office/powerpoint/2010/main" val="23741612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64</a:t>
            </a:fld>
            <a:endParaRPr lang="en-US" altLang="zh-TW">
              <a:latin typeface="Arial" charset="0"/>
            </a:endParaRPr>
          </a:p>
        </p:txBody>
      </p:sp>
    </p:spTree>
    <p:extLst>
      <p:ext uri="{BB962C8B-B14F-4D97-AF65-F5344CB8AC3E}">
        <p14:creationId xmlns:p14="http://schemas.microsoft.com/office/powerpoint/2010/main" val="32007062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65</a:t>
            </a:fld>
            <a:endParaRPr lang="en-US" altLang="zh-TW">
              <a:latin typeface="Arial" charset="0"/>
            </a:endParaRPr>
          </a:p>
        </p:txBody>
      </p:sp>
    </p:spTree>
    <p:extLst>
      <p:ext uri="{BB962C8B-B14F-4D97-AF65-F5344CB8AC3E}">
        <p14:creationId xmlns:p14="http://schemas.microsoft.com/office/powerpoint/2010/main" val="3538155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66</a:t>
            </a:fld>
            <a:endParaRPr lang="en-US" altLang="zh-TW">
              <a:latin typeface="Arial" charset="0"/>
            </a:endParaRPr>
          </a:p>
        </p:txBody>
      </p:sp>
    </p:spTree>
    <p:extLst>
      <p:ext uri="{BB962C8B-B14F-4D97-AF65-F5344CB8AC3E}">
        <p14:creationId xmlns:p14="http://schemas.microsoft.com/office/powerpoint/2010/main" val="190123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54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346CE88-DAA1-4158-9DE3-61B73F6D6788}" type="slidenum">
              <a:rPr lang="zh-TW" altLang="en-US" smtClean="0">
                <a:latin typeface="Arial" charset="0"/>
              </a:rPr>
              <a:pPr eaLnBrk="1" hangingPunct="1">
                <a:spcBef>
                  <a:spcPct val="0"/>
                </a:spcBef>
              </a:pPr>
              <a:t>8</a:t>
            </a:fld>
            <a:endParaRPr lang="en-US" altLang="zh-TW">
              <a:latin typeface="Arial" charset="0"/>
            </a:endParaRPr>
          </a:p>
        </p:txBody>
      </p:sp>
    </p:spTree>
    <p:extLst>
      <p:ext uri="{BB962C8B-B14F-4D97-AF65-F5344CB8AC3E}">
        <p14:creationId xmlns:p14="http://schemas.microsoft.com/office/powerpoint/2010/main" val="134513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69</a:t>
            </a:fld>
            <a:endParaRPr lang="en-US" altLang="zh-TW">
              <a:latin typeface="Arial" charset="0"/>
            </a:endParaRPr>
          </a:p>
        </p:txBody>
      </p:sp>
    </p:spTree>
    <p:extLst>
      <p:ext uri="{BB962C8B-B14F-4D97-AF65-F5344CB8AC3E}">
        <p14:creationId xmlns:p14="http://schemas.microsoft.com/office/powerpoint/2010/main" val="27887161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70</a:t>
            </a:fld>
            <a:endParaRPr lang="en-US" altLang="zh-TW">
              <a:latin typeface="Arial" charset="0"/>
            </a:endParaRPr>
          </a:p>
        </p:txBody>
      </p:sp>
    </p:spTree>
    <p:extLst>
      <p:ext uri="{BB962C8B-B14F-4D97-AF65-F5344CB8AC3E}">
        <p14:creationId xmlns:p14="http://schemas.microsoft.com/office/powerpoint/2010/main" val="1273525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71</a:t>
            </a:fld>
            <a:endParaRPr lang="en-US" altLang="zh-TW">
              <a:latin typeface="Arial" charset="0"/>
            </a:endParaRPr>
          </a:p>
        </p:txBody>
      </p:sp>
    </p:spTree>
    <p:extLst>
      <p:ext uri="{BB962C8B-B14F-4D97-AF65-F5344CB8AC3E}">
        <p14:creationId xmlns:p14="http://schemas.microsoft.com/office/powerpoint/2010/main" val="4772295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01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D9F6C84-32AE-4FD2-9037-173240430876}" type="slidenum">
              <a:rPr lang="zh-TW" altLang="en-US" smtClean="0">
                <a:latin typeface="Arial" charset="0"/>
              </a:rPr>
              <a:pPr eaLnBrk="1" hangingPunct="1">
                <a:spcBef>
                  <a:spcPct val="0"/>
                </a:spcBef>
              </a:pPr>
              <a:t>72</a:t>
            </a:fld>
            <a:endParaRPr lang="en-US" altLang="zh-TW">
              <a:latin typeface="Arial" charset="0"/>
            </a:endParaRPr>
          </a:p>
        </p:txBody>
      </p:sp>
    </p:spTree>
    <p:extLst>
      <p:ext uri="{BB962C8B-B14F-4D97-AF65-F5344CB8AC3E}">
        <p14:creationId xmlns:p14="http://schemas.microsoft.com/office/powerpoint/2010/main" val="7124411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73</a:t>
            </a:fld>
            <a:endParaRPr lang="en-US" altLang="zh-TW">
              <a:latin typeface="Arial" charset="0"/>
            </a:endParaRPr>
          </a:p>
        </p:txBody>
      </p:sp>
    </p:spTree>
    <p:extLst>
      <p:ext uri="{BB962C8B-B14F-4D97-AF65-F5344CB8AC3E}">
        <p14:creationId xmlns:p14="http://schemas.microsoft.com/office/powerpoint/2010/main" val="3169780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21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D022B94C-A737-462C-A3E3-03C35E24297A}" type="slidenum">
              <a:rPr lang="zh-TW" altLang="en-US" smtClean="0">
                <a:latin typeface="Arial" charset="0"/>
              </a:rPr>
              <a:pPr eaLnBrk="1" hangingPunct="1">
                <a:spcBef>
                  <a:spcPct val="0"/>
                </a:spcBef>
              </a:pPr>
              <a:t>74</a:t>
            </a:fld>
            <a:endParaRPr lang="en-US" altLang="zh-TW">
              <a:latin typeface="Arial" charset="0"/>
            </a:endParaRPr>
          </a:p>
        </p:txBody>
      </p:sp>
    </p:spTree>
    <p:extLst>
      <p:ext uri="{BB962C8B-B14F-4D97-AF65-F5344CB8AC3E}">
        <p14:creationId xmlns:p14="http://schemas.microsoft.com/office/powerpoint/2010/main" val="31764353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75</a:t>
            </a:fld>
            <a:endParaRPr lang="zh-TW" altLang="en-US"/>
          </a:p>
        </p:txBody>
      </p:sp>
    </p:spTree>
    <p:extLst>
      <p:ext uri="{BB962C8B-B14F-4D97-AF65-F5344CB8AC3E}">
        <p14:creationId xmlns:p14="http://schemas.microsoft.com/office/powerpoint/2010/main" val="3721770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AF1C8DE8-BA2A-400C-A20D-12712466775A}" type="slidenum">
              <a:rPr lang="zh-TW" altLang="en-US" smtClean="0"/>
              <a:pPr/>
              <a:t>76</a:t>
            </a:fld>
            <a:endParaRPr lang="zh-TW" altLang="en-US"/>
          </a:p>
        </p:txBody>
      </p:sp>
    </p:spTree>
    <p:extLst>
      <p:ext uri="{BB962C8B-B14F-4D97-AF65-F5344CB8AC3E}">
        <p14:creationId xmlns:p14="http://schemas.microsoft.com/office/powerpoint/2010/main" val="1351151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72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91B9DABD-CDEF-43DB-8EF2-0FC0265FD388}" type="slidenum">
              <a:rPr lang="zh-TW" altLang="en-US" smtClean="0">
                <a:latin typeface="Arial" charset="0"/>
              </a:rPr>
              <a:pPr eaLnBrk="1" hangingPunct="1">
                <a:spcBef>
                  <a:spcPct val="0"/>
                </a:spcBef>
              </a:pPr>
              <a:t>9</a:t>
            </a:fld>
            <a:endParaRPr lang="en-US" altLang="zh-TW">
              <a:latin typeface="Arial" charset="0"/>
            </a:endParaRPr>
          </a:p>
        </p:txBody>
      </p:sp>
    </p:spTree>
    <p:extLst>
      <p:ext uri="{BB962C8B-B14F-4D97-AF65-F5344CB8AC3E}">
        <p14:creationId xmlns:p14="http://schemas.microsoft.com/office/powerpoint/2010/main" val="3826847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0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AC8342C8-0857-4F94-8416-8B69745061B3}" type="slidenum">
              <a:rPr lang="zh-TW" altLang="en-US" smtClean="0">
                <a:latin typeface="Arial" charset="0"/>
              </a:rPr>
              <a:pPr eaLnBrk="1" hangingPunct="1">
                <a:spcBef>
                  <a:spcPct val="0"/>
                </a:spcBef>
              </a:pPr>
              <a:t>10</a:t>
            </a:fld>
            <a:endParaRPr lang="en-US" altLang="zh-TW">
              <a:latin typeface="Arial" charset="0"/>
            </a:endParaRPr>
          </a:p>
        </p:txBody>
      </p:sp>
    </p:spTree>
    <p:extLst>
      <p:ext uri="{BB962C8B-B14F-4D97-AF65-F5344CB8AC3E}">
        <p14:creationId xmlns:p14="http://schemas.microsoft.com/office/powerpoint/2010/main" val="353793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2457C23-8EA1-4CF5-88D6-9D60CD6C8AC9}" type="slidenum">
              <a:rPr lang="zh-TW" altLang="en-US" smtClean="0">
                <a:latin typeface="Arial" charset="0"/>
              </a:rPr>
              <a:pPr eaLnBrk="1" hangingPunct="1">
                <a:spcBef>
                  <a:spcPct val="0"/>
                </a:spcBef>
              </a:pPr>
              <a:t>11</a:t>
            </a:fld>
            <a:endParaRPr lang="en-US" altLang="zh-TW">
              <a:latin typeface="Arial" charset="0"/>
            </a:endParaRPr>
          </a:p>
        </p:txBody>
      </p:sp>
    </p:spTree>
    <p:extLst>
      <p:ext uri="{BB962C8B-B14F-4D97-AF65-F5344CB8AC3E}">
        <p14:creationId xmlns:p14="http://schemas.microsoft.com/office/powerpoint/2010/main" val="4044227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24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2AFB00F-350F-4627-9099-CFCAD9219719}" type="slidenum">
              <a:rPr lang="zh-TW" altLang="en-US" smtClean="0">
                <a:latin typeface="Arial" charset="0"/>
              </a:rPr>
              <a:pPr eaLnBrk="1" hangingPunct="1">
                <a:spcBef>
                  <a:spcPct val="0"/>
                </a:spcBef>
              </a:pPr>
              <a:t>12</a:t>
            </a:fld>
            <a:endParaRPr lang="en-US" altLang="zh-TW">
              <a:latin typeface="Arial" charset="0"/>
            </a:endParaRPr>
          </a:p>
        </p:txBody>
      </p:sp>
    </p:spTree>
    <p:extLst>
      <p:ext uri="{BB962C8B-B14F-4D97-AF65-F5344CB8AC3E}">
        <p14:creationId xmlns:p14="http://schemas.microsoft.com/office/powerpoint/2010/main" val="1932527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FB0B933C-5C64-4D32-AC82-166FD3604BDA}" type="datetime1">
              <a:rPr lang="zh-TW" altLang="en-US" smtClean="0"/>
              <a:pPr/>
              <a:t>2025/12/8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10" name="投影片編號版面配置區 5"/>
          <p:cNvSpPr>
            <a:spLocks noGrp="1"/>
          </p:cNvSpPr>
          <p:nvPr>
            <p:ph type="sldNum" sz="quarter" idx="12"/>
          </p:nvPr>
        </p:nvSpPr>
        <p:spPr>
          <a:xfrm>
            <a:off x="9142228" y="6404913"/>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11"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2" name="群組 11"/>
          <p:cNvGrpSpPr/>
          <p:nvPr userDrawn="1"/>
        </p:nvGrpSpPr>
        <p:grpSpPr>
          <a:xfrm>
            <a:off x="0" y="76202"/>
            <a:ext cx="12192000" cy="631371"/>
            <a:chOff x="0" y="76202"/>
            <a:chExt cx="12192000" cy="631371"/>
          </a:xfrm>
        </p:grpSpPr>
        <p:sp>
          <p:nvSpPr>
            <p:cNvPr id="13" name="矩形 12"/>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latin typeface="Times New Roman" panose="02020603050405020304" pitchFamily="18" charset="0"/>
                  <a:cs typeface="Times New Roman" panose="02020603050405020304" pitchFamily="18" charset="0"/>
                </a:rPr>
                <a:t>115</a:t>
              </a:r>
              <a:endParaRPr lang="zh-TW" altLang="en-US" sz="1500" b="1" dirty="0">
                <a:solidFill>
                  <a:schemeClr val="bg1"/>
                </a:solidFill>
                <a:latin typeface="Times New Roman" panose="02020603050405020304" pitchFamily="18" charset="0"/>
                <a:cs typeface="Times New Roman" panose="02020603050405020304" pitchFamily="18" charset="0"/>
              </a:endParaRPr>
            </a:p>
          </p:txBody>
        </p:sp>
      </p:grpSp>
      <p:sp>
        <p:nvSpPr>
          <p:cNvPr id="16" name="文字方塊 15"/>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7" name="文字方塊 16">
            <a:extLst>
              <a:ext uri="{FF2B5EF4-FFF2-40B4-BE49-F238E27FC236}">
                <a16:creationId xmlns:a16="http://schemas.microsoft.com/office/drawing/2014/main" id="{E33E5C49-9304-4509-B271-1C2B19046386}"/>
              </a:ext>
            </a:extLst>
          </p:cNvPr>
          <p:cNvSpPr txBox="1"/>
          <p:nvPr userDrawn="1"/>
        </p:nvSpPr>
        <p:spPr>
          <a:xfrm>
            <a:off x="11521003" y="68721"/>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微軟正黑體" panose="020B0604030504040204" pitchFamily="34" charset="-120"/>
                <a:ea typeface="微軟正黑體" panose="020B0604030504040204" pitchFamily="34" charset="-120"/>
              </a:rPr>
              <a:t>技優</a:t>
            </a:r>
            <a:endParaRPr lang="en-US" altLang="zh-TW" sz="1800" dirty="0">
              <a:solidFill>
                <a:schemeClr val="accent2">
                  <a:lumMod val="75000"/>
                </a:schemeClr>
              </a:solidFill>
              <a:latin typeface="微軟正黑體" panose="020B0604030504040204" pitchFamily="34" charset="-120"/>
              <a:ea typeface="微軟正黑體" panose="020B0604030504040204" pitchFamily="34" charset="-120"/>
            </a:endParaRPr>
          </a:p>
          <a:p>
            <a:pPr algn="ctr"/>
            <a:r>
              <a:rPr lang="zh-TW" altLang="en-US" sz="1800" dirty="0">
                <a:solidFill>
                  <a:schemeClr val="accent2">
                    <a:lumMod val="75000"/>
                  </a:schemeClr>
                </a:solidFill>
                <a:latin typeface="微軟正黑體" panose="020B0604030504040204" pitchFamily="34" charset="-120"/>
                <a:ea typeface="微軟正黑體" panose="020B0604030504040204" pitchFamily="34" charset="-120"/>
              </a:rPr>
              <a:t>入學</a:t>
            </a:r>
          </a:p>
        </p:txBody>
      </p:sp>
    </p:spTree>
    <p:extLst>
      <p:ext uri="{BB962C8B-B14F-4D97-AF65-F5344CB8AC3E}">
        <p14:creationId xmlns:p14="http://schemas.microsoft.com/office/powerpoint/2010/main" val="274406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E9CCBBE-43CF-4A78-88AE-28F316077B2F}" type="datetime1">
              <a:rPr lang="zh-TW" altLang="en-US" smtClean="0"/>
              <a:pPr/>
              <a:t>2025/12/8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70309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C1B7D43-4BE5-4BB8-B447-E01A9C70FB01}" type="datetime1">
              <a:rPr lang="zh-TW" altLang="en-US" smtClean="0"/>
              <a:pPr/>
              <a:t>2025/12/8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119946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CD9063B-1193-4DEC-9F68-B132F359ED75}" type="datetime1">
              <a:rPr lang="zh-TW" altLang="en-US" smtClean="0"/>
              <a:pPr/>
              <a:t>2025/12/8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2091215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D6AA8FAB-159B-463B-B2B8-D9C50939D111}" type="datetime1">
              <a:rPr lang="zh-TW" altLang="en-US" smtClean="0"/>
              <a:pPr>
                <a:defRPr/>
              </a:pPr>
              <a:t>2025/12/8</a:t>
            </a:fld>
            <a:endParaRPr lang="en-US" altLang="zh-TW"/>
          </a:p>
        </p:txBody>
      </p:sp>
      <p:sp>
        <p:nvSpPr>
          <p:cNvPr id="5"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8637D89E-1D42-404A-91EF-60F8155F3F22}" type="slidenum">
              <a:rPr lang="en-US" altLang="zh-TW"/>
              <a:pPr>
                <a:defRPr/>
              </a:pPr>
              <a:t>‹#›</a:t>
            </a:fld>
            <a:endParaRPr lang="en-US" altLang="zh-TW"/>
          </a:p>
        </p:txBody>
      </p:sp>
    </p:spTree>
    <p:extLst>
      <p:ext uri="{BB962C8B-B14F-4D97-AF65-F5344CB8AC3E}">
        <p14:creationId xmlns:p14="http://schemas.microsoft.com/office/powerpoint/2010/main" val="372970446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0"/>
            <a:ext cx="109728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09600" y="3938589"/>
            <a:ext cx="109728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5D5C7B8F-DA9A-4FB7-B756-5F299B2E50AD}" type="datetime1">
              <a:rPr lang="zh-TW" altLang="en-US" smtClean="0"/>
              <a:pPr>
                <a:defRPr/>
              </a:pPr>
              <a:t>2025/12/8</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CF3D107B-D40D-4A8D-8F5F-F8B098E846B7}" type="slidenum">
              <a:rPr lang="en-US" altLang="zh-TW"/>
              <a:pPr>
                <a:defRPr/>
              </a:pPr>
              <a:t>‹#›</a:t>
            </a:fld>
            <a:endParaRPr lang="en-US" altLang="zh-TW"/>
          </a:p>
        </p:txBody>
      </p:sp>
    </p:spTree>
    <p:extLst>
      <p:ext uri="{BB962C8B-B14F-4D97-AF65-F5344CB8AC3E}">
        <p14:creationId xmlns:p14="http://schemas.microsoft.com/office/powerpoint/2010/main" val="304848810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DFE8A91A-40ED-4499-8F6F-858CE1320A2A}" type="datetime1">
              <a:rPr lang="zh-TW" altLang="en-US" smtClean="0"/>
              <a:pPr>
                <a:defRPr/>
              </a:pPr>
              <a:t>2025/12/8</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BE7B6768-4C0B-4587-B68B-C5EAAD545ABD}" type="slidenum">
              <a:rPr lang="en-US" altLang="zh-TW"/>
              <a:pPr>
                <a:defRPr/>
              </a:pPr>
              <a:t>‹#›</a:t>
            </a:fld>
            <a:endParaRPr lang="en-US" altLang="zh-TW"/>
          </a:p>
        </p:txBody>
      </p:sp>
    </p:spTree>
    <p:extLst>
      <p:ext uri="{BB962C8B-B14F-4D97-AF65-F5344CB8AC3E}">
        <p14:creationId xmlns:p14="http://schemas.microsoft.com/office/powerpoint/2010/main" val="10095366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CB2189F-1E0F-4A71-AD41-16E5D1D59EA3}" type="datetime1">
              <a:rPr lang="zh-TW" altLang="en-US" smtClean="0"/>
              <a:pPr/>
              <a:t>2025/12/8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142228" y="6396600"/>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7"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3" name="群組 12"/>
          <p:cNvGrpSpPr/>
          <p:nvPr userDrawn="1"/>
        </p:nvGrpSpPr>
        <p:grpSpPr>
          <a:xfrm>
            <a:off x="0" y="76202"/>
            <a:ext cx="12192000" cy="631371"/>
            <a:chOff x="0" y="76202"/>
            <a:chExt cx="12192000" cy="631371"/>
          </a:xfrm>
        </p:grpSpPr>
        <p:sp>
          <p:nvSpPr>
            <p:cNvPr id="10" name="矩形 9"/>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latin typeface="Times New Roman" panose="02020603050405020304" pitchFamily="18" charset="0"/>
                  <a:cs typeface="Times New Roman" panose="02020603050405020304" pitchFamily="18" charset="0"/>
                </a:rPr>
                <a:t>115</a:t>
              </a:r>
              <a:endParaRPr lang="zh-TW" altLang="en-US" sz="1500" b="1" dirty="0">
                <a:solidFill>
                  <a:schemeClr val="bg1"/>
                </a:solidFill>
                <a:latin typeface="Times New Roman" panose="02020603050405020304" pitchFamily="18" charset="0"/>
                <a:cs typeface="Times New Roman" panose="02020603050405020304" pitchFamily="18" charset="0"/>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4" name="文字方塊 13"/>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技優入學</a:t>
            </a:r>
          </a:p>
        </p:txBody>
      </p:sp>
      <p:sp>
        <p:nvSpPr>
          <p:cNvPr id="15" name="文字方塊 14">
            <a:extLst>
              <a:ext uri="{FF2B5EF4-FFF2-40B4-BE49-F238E27FC236}">
                <a16:creationId xmlns:a16="http://schemas.microsoft.com/office/drawing/2014/main" id="{876CF962-B3AE-440F-9178-B2A819A635C8}"/>
              </a:ext>
            </a:extLst>
          </p:cNvPr>
          <p:cNvSpPr txBox="1"/>
          <p:nvPr userDrawn="1"/>
        </p:nvSpPr>
        <p:spPr>
          <a:xfrm>
            <a:off x="11521003" y="68721"/>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微軟正黑體" panose="020B0604030504040204" pitchFamily="34" charset="-120"/>
                <a:ea typeface="微軟正黑體" panose="020B0604030504040204" pitchFamily="34" charset="-120"/>
              </a:rPr>
              <a:t>技優</a:t>
            </a:r>
            <a:endParaRPr lang="en-US" altLang="zh-TW" sz="1800" dirty="0">
              <a:solidFill>
                <a:schemeClr val="accent2">
                  <a:lumMod val="75000"/>
                </a:schemeClr>
              </a:solidFill>
              <a:latin typeface="微軟正黑體" panose="020B0604030504040204" pitchFamily="34" charset="-120"/>
              <a:ea typeface="微軟正黑體" panose="020B0604030504040204" pitchFamily="34" charset="-120"/>
            </a:endParaRPr>
          </a:p>
          <a:p>
            <a:pPr algn="ctr"/>
            <a:r>
              <a:rPr lang="zh-TW" altLang="en-US" sz="1800" dirty="0">
                <a:solidFill>
                  <a:schemeClr val="accent2">
                    <a:lumMod val="75000"/>
                  </a:schemeClr>
                </a:solidFill>
                <a:latin typeface="微軟正黑體" panose="020B0604030504040204" pitchFamily="34" charset="-120"/>
                <a:ea typeface="微軟正黑體" panose="020B0604030504040204" pitchFamily="34" charset="-120"/>
              </a:rPr>
              <a:t>入學</a:t>
            </a:r>
          </a:p>
        </p:txBody>
      </p:sp>
    </p:spTree>
    <p:extLst>
      <p:ext uri="{BB962C8B-B14F-4D97-AF65-F5344CB8AC3E}">
        <p14:creationId xmlns:p14="http://schemas.microsoft.com/office/powerpoint/2010/main" val="76248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4210FA1F-828B-40D3-8399-3194710DBAF3}" type="datetime1">
              <a:rPr lang="zh-TW" altLang="en-US" smtClean="0"/>
              <a:pPr/>
              <a:t>2025/12/8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104301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AE4DF4B5-FA78-4C01-8C86-4054C5E92FA3}" type="datetime1">
              <a:rPr lang="zh-TW" altLang="en-US" smtClean="0"/>
              <a:pPr/>
              <a:t>2025/12/8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327890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AC599065-A784-4F9A-81DF-10477C1AA90C}" type="datetime1">
              <a:rPr lang="zh-TW" altLang="en-US" smtClean="0"/>
              <a:pPr/>
              <a:t>2025/12/8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87871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7CAD5AD6-A804-4233-A1B8-26514C32C90C}" type="datetime1">
              <a:rPr lang="zh-TW" altLang="en-US" smtClean="0"/>
              <a:pPr/>
              <a:t>2025/12/8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8" name="投影片編號版面配置區 5"/>
          <p:cNvSpPr txBox="1">
            <a:spLocks/>
          </p:cNvSpPr>
          <p:nvPr userDrawn="1"/>
        </p:nvSpPr>
        <p:spPr>
          <a:xfrm>
            <a:off x="9142228" y="640491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14"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5" name="群組 14"/>
          <p:cNvGrpSpPr/>
          <p:nvPr userDrawn="1"/>
        </p:nvGrpSpPr>
        <p:grpSpPr>
          <a:xfrm>
            <a:off x="0" y="76202"/>
            <a:ext cx="12192000" cy="631371"/>
            <a:chOff x="0" y="76202"/>
            <a:chExt cx="12192000" cy="631371"/>
          </a:xfrm>
        </p:grpSpPr>
        <p:sp>
          <p:nvSpPr>
            <p:cNvPr id="16" name="矩形 15"/>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latin typeface="Times New Roman" panose="02020603050405020304" pitchFamily="18" charset="0"/>
                  <a:cs typeface="Times New Roman" panose="02020603050405020304" pitchFamily="18" charset="0"/>
                </a:rPr>
                <a:t>115</a:t>
              </a:r>
              <a:endParaRPr lang="zh-TW" altLang="en-US" sz="1500" b="1" dirty="0">
                <a:solidFill>
                  <a:schemeClr val="bg1"/>
                </a:solidFill>
                <a:latin typeface="Times New Roman" panose="02020603050405020304" pitchFamily="18" charset="0"/>
                <a:cs typeface="Times New Roman" panose="02020603050405020304" pitchFamily="18" charset="0"/>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6" name="文字方塊 5"/>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技優入學</a:t>
            </a:r>
          </a:p>
        </p:txBody>
      </p:sp>
      <p:sp>
        <p:nvSpPr>
          <p:cNvPr id="13" name="文字方塊 12">
            <a:extLst>
              <a:ext uri="{FF2B5EF4-FFF2-40B4-BE49-F238E27FC236}">
                <a16:creationId xmlns:a16="http://schemas.microsoft.com/office/drawing/2014/main" id="{0EB36EB5-2991-4DFF-BF21-1639D6374381}"/>
              </a:ext>
            </a:extLst>
          </p:cNvPr>
          <p:cNvSpPr txBox="1"/>
          <p:nvPr userDrawn="1"/>
        </p:nvSpPr>
        <p:spPr>
          <a:xfrm>
            <a:off x="11521003" y="68721"/>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微軟正黑體" panose="020B0604030504040204" pitchFamily="34" charset="-120"/>
                <a:ea typeface="微軟正黑體" panose="020B0604030504040204" pitchFamily="34" charset="-120"/>
              </a:rPr>
              <a:t>技優</a:t>
            </a:r>
            <a:endParaRPr lang="en-US" altLang="zh-TW" sz="1800" dirty="0">
              <a:solidFill>
                <a:schemeClr val="accent2">
                  <a:lumMod val="75000"/>
                </a:schemeClr>
              </a:solidFill>
              <a:latin typeface="微軟正黑體" panose="020B0604030504040204" pitchFamily="34" charset="-120"/>
              <a:ea typeface="微軟正黑體" panose="020B0604030504040204" pitchFamily="34" charset="-120"/>
            </a:endParaRPr>
          </a:p>
          <a:p>
            <a:pPr algn="ctr"/>
            <a:r>
              <a:rPr lang="zh-TW" altLang="en-US" sz="1800" dirty="0">
                <a:solidFill>
                  <a:schemeClr val="accent2">
                    <a:lumMod val="75000"/>
                  </a:schemeClr>
                </a:solidFill>
                <a:latin typeface="微軟正黑體" panose="020B0604030504040204" pitchFamily="34" charset="-120"/>
                <a:ea typeface="微軟正黑體" panose="020B0604030504040204" pitchFamily="34" charset="-120"/>
              </a:rPr>
              <a:t>入學</a:t>
            </a:r>
          </a:p>
        </p:txBody>
      </p:sp>
    </p:spTree>
    <p:extLst>
      <p:ext uri="{BB962C8B-B14F-4D97-AF65-F5344CB8AC3E}">
        <p14:creationId xmlns:p14="http://schemas.microsoft.com/office/powerpoint/2010/main" val="305873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4A07929-F5B3-4B3A-AEC0-FF2F0968C410}" type="datetime1">
              <a:rPr lang="zh-TW" altLang="en-US" smtClean="0"/>
              <a:pPr/>
              <a:t>2025/12/8</a:t>
            </a:fld>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5"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6" name="群組 5"/>
          <p:cNvGrpSpPr/>
          <p:nvPr userDrawn="1"/>
        </p:nvGrpSpPr>
        <p:grpSpPr>
          <a:xfrm>
            <a:off x="0" y="76202"/>
            <a:ext cx="12192000" cy="631371"/>
            <a:chOff x="0" y="76202"/>
            <a:chExt cx="12192000" cy="631371"/>
          </a:xfrm>
        </p:grpSpPr>
        <p:sp>
          <p:nvSpPr>
            <p:cNvPr id="7" name="矩形 6"/>
            <p:cNvSpPr/>
            <p:nvPr userDrawn="1"/>
          </p:nvSpPr>
          <p:spPr>
            <a:xfrm>
              <a:off x="0" y="76202"/>
              <a:ext cx="12192000" cy="631371"/>
            </a:xfrm>
            <a:prstGeom prst="rect">
              <a:avLst/>
            </a:prstGeom>
            <a:solidFill>
              <a:srgbClr val="D7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latin typeface="Times New Roman" panose="02020603050405020304" pitchFamily="18" charset="0"/>
                  <a:cs typeface="Times New Roman" panose="02020603050405020304" pitchFamily="18" charset="0"/>
                </a:rPr>
                <a:t>115</a:t>
              </a:r>
              <a:endParaRPr lang="zh-TW" altLang="en-US" sz="1500" b="1" dirty="0">
                <a:solidFill>
                  <a:schemeClr val="bg1"/>
                </a:solidFill>
                <a:latin typeface="Times New Roman" panose="02020603050405020304" pitchFamily="18" charset="0"/>
                <a:cs typeface="Times New Roman" panose="02020603050405020304" pitchFamily="18" charset="0"/>
              </a:endParaRPr>
            </a:p>
          </p:txBody>
        </p:sp>
      </p:grpSp>
      <p:sp>
        <p:nvSpPr>
          <p:cNvPr id="10" name="文字方塊 9"/>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1" name="文字方塊 10"/>
          <p:cNvSpPr txBox="1"/>
          <p:nvPr userDrawn="1"/>
        </p:nvSpPr>
        <p:spPr>
          <a:xfrm>
            <a:off x="-88731" y="688290"/>
            <a:ext cx="1107996" cy="3450389"/>
          </a:xfrm>
          <a:prstGeom prst="rect">
            <a:avLst/>
          </a:prstGeom>
          <a:noFill/>
        </p:spPr>
        <p:txBody>
          <a:bodyPr vert="eaVert" wrap="square" rtlCol="0">
            <a:spAutoFit/>
          </a:bodyPr>
          <a:lstStyle/>
          <a:p>
            <a:r>
              <a:rPr lang="zh-TW" altLang="en-US" sz="6000" dirty="0">
                <a:solidFill>
                  <a:schemeClr val="bg1">
                    <a:lumMod val="85000"/>
                  </a:schemeClr>
                </a:solidFill>
                <a:latin typeface="華康正顏楷體W5" panose="03000509000000000000" pitchFamily="65" charset="-120"/>
                <a:ea typeface="華康正顏楷體W5" panose="03000509000000000000" pitchFamily="65" charset="-120"/>
              </a:rPr>
              <a:t>技優</a:t>
            </a:r>
            <a:r>
              <a:rPr lang="zh-TW" altLang="en-US" sz="6000" b="1" cap="none" spc="0" dirty="0">
                <a:ln w="22225">
                  <a:solidFill>
                    <a:schemeClr val="bg1"/>
                  </a:solidFill>
                  <a:prstDash val="solid"/>
                </a:ln>
                <a:solidFill>
                  <a:srgbClr val="7030A0"/>
                </a:solidFill>
                <a:effectLst/>
                <a:latin typeface="華康正顏楷體W5" panose="03000509000000000000" pitchFamily="65" charset="-120"/>
                <a:ea typeface="華康正顏楷體W5" panose="03000509000000000000" pitchFamily="65" charset="-120"/>
              </a:rPr>
              <a:t>甄審</a:t>
            </a:r>
            <a:endParaRPr lang="zh-TW" altLang="en-US" sz="6000" dirty="0">
              <a:ln w="22225">
                <a:solidFill>
                  <a:schemeClr val="bg1"/>
                </a:solidFill>
                <a:prstDash val="solid"/>
              </a:ln>
              <a:solidFill>
                <a:srgbClr val="7030A0"/>
              </a:solidFill>
              <a:latin typeface="華康正顏楷體W5" panose="03000509000000000000" pitchFamily="65" charset="-120"/>
              <a:ea typeface="華康正顏楷體W5" panose="03000509000000000000" pitchFamily="65" charset="-120"/>
            </a:endParaRPr>
          </a:p>
        </p:txBody>
      </p:sp>
      <p:sp>
        <p:nvSpPr>
          <p:cNvPr id="12" name="投影片編號版面配置區 5"/>
          <p:cNvSpPr txBox="1">
            <a:spLocks/>
          </p:cNvSpPr>
          <p:nvPr userDrawn="1"/>
        </p:nvSpPr>
        <p:spPr>
          <a:xfrm>
            <a:off x="9142228" y="6413225"/>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sp>
        <p:nvSpPr>
          <p:cNvPr id="13" name="文字方塊 12">
            <a:extLst>
              <a:ext uri="{FF2B5EF4-FFF2-40B4-BE49-F238E27FC236}">
                <a16:creationId xmlns:a16="http://schemas.microsoft.com/office/drawing/2014/main" id="{EFACC8B8-074E-4139-9BE1-ABF99BDAF1ED}"/>
              </a:ext>
            </a:extLst>
          </p:cNvPr>
          <p:cNvSpPr txBox="1"/>
          <p:nvPr userDrawn="1"/>
        </p:nvSpPr>
        <p:spPr>
          <a:xfrm>
            <a:off x="11521003" y="68721"/>
            <a:ext cx="646331" cy="646331"/>
          </a:xfrm>
          <a:prstGeom prst="rect">
            <a:avLst/>
          </a:prstGeom>
          <a:noFill/>
        </p:spPr>
        <p:txBody>
          <a:bodyPr wrap="none" rtlCol="0">
            <a:spAutoFit/>
          </a:bodyPr>
          <a:lstStyle/>
          <a:p>
            <a:pPr algn="ctr"/>
            <a:r>
              <a:rPr lang="zh-TW" altLang="en-US" sz="1800" dirty="0">
                <a:solidFill>
                  <a:srgbClr val="0000FF"/>
                </a:solidFill>
                <a:latin typeface="微軟正黑體" panose="020B0604030504040204" pitchFamily="34" charset="-120"/>
                <a:ea typeface="微軟正黑體" panose="020B0604030504040204" pitchFamily="34" charset="-120"/>
              </a:rPr>
              <a:t>技優</a:t>
            </a:r>
            <a:endParaRPr lang="en-US" altLang="zh-TW" sz="1800" dirty="0">
              <a:solidFill>
                <a:srgbClr val="0000FF"/>
              </a:solidFill>
              <a:latin typeface="微軟正黑體" panose="020B0604030504040204" pitchFamily="34" charset="-120"/>
              <a:ea typeface="微軟正黑體" panose="020B0604030504040204" pitchFamily="34" charset="-120"/>
            </a:endParaRPr>
          </a:p>
          <a:p>
            <a:pPr algn="ctr"/>
            <a:r>
              <a:rPr lang="zh-TW" altLang="en-US" sz="1800" dirty="0">
                <a:solidFill>
                  <a:srgbClr val="0000FF"/>
                </a:solidFill>
                <a:latin typeface="微軟正黑體" panose="020B0604030504040204" pitchFamily="34" charset="-120"/>
                <a:ea typeface="微軟正黑體" panose="020B0604030504040204" pitchFamily="34" charset="-120"/>
              </a:rPr>
              <a:t>入學</a:t>
            </a:r>
          </a:p>
        </p:txBody>
      </p:sp>
    </p:spTree>
    <p:extLst>
      <p:ext uri="{BB962C8B-B14F-4D97-AF65-F5344CB8AC3E}">
        <p14:creationId xmlns:p14="http://schemas.microsoft.com/office/powerpoint/2010/main" val="41062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276D79A-CFFE-445B-B6DD-6F39C6CD8B75}" type="datetime1">
              <a:rPr lang="zh-TW" altLang="en-US" smtClean="0"/>
              <a:pPr/>
              <a:t>2025/12/8</a:t>
            </a:fld>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5"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6" name="群組 5"/>
          <p:cNvGrpSpPr/>
          <p:nvPr userDrawn="1"/>
        </p:nvGrpSpPr>
        <p:grpSpPr>
          <a:xfrm>
            <a:off x="0" y="76202"/>
            <a:ext cx="12192000" cy="631371"/>
            <a:chOff x="0" y="76202"/>
            <a:chExt cx="12192000" cy="631371"/>
          </a:xfrm>
        </p:grpSpPr>
        <p:sp>
          <p:nvSpPr>
            <p:cNvPr id="7" name="矩形 6"/>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latin typeface="Times New Roman" panose="02020603050405020304" pitchFamily="18" charset="0"/>
                  <a:cs typeface="Times New Roman" panose="02020603050405020304" pitchFamily="18" charset="0"/>
                </a:rPr>
                <a:t>115</a:t>
              </a:r>
              <a:endParaRPr lang="zh-TW" altLang="en-US" sz="1500" b="1" dirty="0">
                <a:solidFill>
                  <a:schemeClr val="bg1"/>
                </a:solidFill>
                <a:latin typeface="Times New Roman" panose="02020603050405020304" pitchFamily="18" charset="0"/>
                <a:cs typeface="Times New Roman" panose="02020603050405020304" pitchFamily="18" charset="0"/>
              </a:endParaRPr>
            </a:p>
          </p:txBody>
        </p:sp>
      </p:grpSp>
      <p:sp>
        <p:nvSpPr>
          <p:cNvPr id="10" name="文字方塊 9"/>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1" name="文字方塊 10"/>
          <p:cNvSpPr txBox="1"/>
          <p:nvPr userDrawn="1"/>
        </p:nvSpPr>
        <p:spPr>
          <a:xfrm>
            <a:off x="-88731" y="688290"/>
            <a:ext cx="1107996" cy="3450389"/>
          </a:xfrm>
          <a:prstGeom prst="rect">
            <a:avLst/>
          </a:prstGeom>
          <a:noFill/>
        </p:spPr>
        <p:txBody>
          <a:bodyPr vert="eaVert" wrap="square" rtlCol="0">
            <a:spAutoFit/>
          </a:bodyPr>
          <a:lstStyle/>
          <a:p>
            <a:r>
              <a:rPr lang="zh-TW" altLang="en-US" sz="6000" dirty="0">
                <a:solidFill>
                  <a:schemeClr val="bg1">
                    <a:lumMod val="85000"/>
                  </a:schemeClr>
                </a:solidFill>
                <a:latin typeface="華康正顏楷體W5" panose="03000509000000000000" pitchFamily="65" charset="-120"/>
                <a:ea typeface="華康正顏楷體W5" panose="03000509000000000000" pitchFamily="65" charset="-120"/>
              </a:rPr>
              <a:t>技優</a:t>
            </a:r>
            <a:r>
              <a:rPr lang="zh-TW" altLang="en-US" sz="6000" b="1" cap="none" spc="0" dirty="0">
                <a:ln w="12700" cmpd="sng">
                  <a:solidFill>
                    <a:schemeClr val="bg1"/>
                  </a:solidFill>
                  <a:prstDash val="solid"/>
                </a:ln>
                <a:solidFill>
                  <a:schemeClr val="accent6">
                    <a:lumMod val="75000"/>
                  </a:schemeClr>
                </a:solidFill>
                <a:effectLst/>
                <a:latin typeface="華康正顏楷體W5" panose="03000509000000000000" pitchFamily="65" charset="-120"/>
                <a:ea typeface="華康正顏楷體W5" panose="03000509000000000000" pitchFamily="65" charset="-120"/>
              </a:rPr>
              <a:t>保送</a:t>
            </a:r>
          </a:p>
        </p:txBody>
      </p:sp>
      <p:sp>
        <p:nvSpPr>
          <p:cNvPr id="12" name="投影片編號版面配置區 5"/>
          <p:cNvSpPr txBox="1">
            <a:spLocks/>
          </p:cNvSpPr>
          <p:nvPr userDrawn="1"/>
        </p:nvSpPr>
        <p:spPr>
          <a:xfrm>
            <a:off x="9142228" y="6404913"/>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sp>
        <p:nvSpPr>
          <p:cNvPr id="13" name="文字方塊 12">
            <a:extLst>
              <a:ext uri="{FF2B5EF4-FFF2-40B4-BE49-F238E27FC236}">
                <a16:creationId xmlns:a16="http://schemas.microsoft.com/office/drawing/2014/main" id="{77AC1243-5B80-4D70-AA93-766C275CA18A}"/>
              </a:ext>
            </a:extLst>
          </p:cNvPr>
          <p:cNvSpPr txBox="1"/>
          <p:nvPr userDrawn="1"/>
        </p:nvSpPr>
        <p:spPr>
          <a:xfrm>
            <a:off x="11521003" y="68721"/>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微軟正黑體" panose="020B0604030504040204" pitchFamily="34" charset="-120"/>
                <a:ea typeface="微軟正黑體" panose="020B0604030504040204" pitchFamily="34" charset="-120"/>
              </a:rPr>
              <a:t>技優</a:t>
            </a:r>
            <a:endParaRPr lang="en-US" altLang="zh-TW" sz="1800" dirty="0">
              <a:solidFill>
                <a:schemeClr val="accent2">
                  <a:lumMod val="75000"/>
                </a:schemeClr>
              </a:solidFill>
              <a:latin typeface="微軟正黑體" panose="020B0604030504040204" pitchFamily="34" charset="-120"/>
              <a:ea typeface="微軟正黑體" panose="020B0604030504040204" pitchFamily="34" charset="-120"/>
            </a:endParaRPr>
          </a:p>
          <a:p>
            <a:pPr algn="ctr"/>
            <a:r>
              <a:rPr lang="zh-TW" altLang="en-US" sz="1800" dirty="0">
                <a:solidFill>
                  <a:schemeClr val="accent2">
                    <a:lumMod val="75000"/>
                  </a:schemeClr>
                </a:solidFill>
                <a:latin typeface="微軟正黑體" panose="020B0604030504040204" pitchFamily="34" charset="-120"/>
                <a:ea typeface="微軟正黑體" panose="020B0604030504040204" pitchFamily="34" charset="-120"/>
              </a:rPr>
              <a:t>入學</a:t>
            </a:r>
          </a:p>
        </p:txBody>
      </p:sp>
      <p:sp>
        <p:nvSpPr>
          <p:cNvPr id="14" name="文字方塊 13">
            <a:extLst>
              <a:ext uri="{FF2B5EF4-FFF2-40B4-BE49-F238E27FC236}">
                <a16:creationId xmlns:a16="http://schemas.microsoft.com/office/drawing/2014/main" id="{B32D029E-F75C-41D4-98D3-DC77539D9AB0}"/>
              </a:ext>
            </a:extLst>
          </p:cNvPr>
          <p:cNvSpPr txBox="1"/>
          <p:nvPr userDrawn="1"/>
        </p:nvSpPr>
        <p:spPr>
          <a:xfrm>
            <a:off x="2925901" y="6612870"/>
            <a:ext cx="6340197" cy="246221"/>
          </a:xfrm>
          <a:prstGeom prst="rect">
            <a:avLst/>
          </a:prstGeom>
          <a:noFill/>
        </p:spPr>
        <p:txBody>
          <a:bodyPr wrap="none" rtlCol="0">
            <a:spAutoFit/>
          </a:bodyPr>
          <a:lstStyle/>
          <a:p>
            <a:pPr algn="ctr"/>
            <a:r>
              <a:rPr lang="zh-TW" altLang="en-US" sz="1000" b="1" dirty="0">
                <a:solidFill>
                  <a:srgbClr val="C00000"/>
                </a:solidFill>
                <a:latin typeface="微軟正黑體" panose="020B0604030504040204" pitchFamily="34" charset="-120"/>
                <a:ea typeface="微軟正黑體" panose="020B0604030504040204" pitchFamily="34" charset="-120"/>
              </a:rPr>
              <a:t>提醒考生請勿使用手機或平板電腦登入使用本招生各系統，避免畫面資訊閱覽不完全，漏登資料而影響權益。</a:t>
            </a:r>
          </a:p>
        </p:txBody>
      </p:sp>
    </p:spTree>
    <p:extLst>
      <p:ext uri="{BB962C8B-B14F-4D97-AF65-F5344CB8AC3E}">
        <p14:creationId xmlns:p14="http://schemas.microsoft.com/office/powerpoint/2010/main" val="19510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FEFCD21D-414F-462F-B595-A0553A1F4149}" type="datetime1">
              <a:rPr lang="zh-TW" altLang="en-US" smtClean="0"/>
              <a:pPr/>
              <a:t>2025/12/8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3633432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6DBC-D705-4FA2-B8ED-C82899E8C7C8}" type="datetime1">
              <a:rPr lang="zh-TW" altLang="en-US" smtClean="0"/>
              <a:pPr/>
              <a:t>2025/12/8</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106768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62.png"/><Relationship Id="rId4" Type="http://schemas.openxmlformats.org/officeDocument/2006/relationships/image" Target="../media/image6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txBox="1">
            <a:spLocks noChangeArrowheads="1"/>
          </p:cNvSpPr>
          <p:nvPr/>
        </p:nvSpPr>
        <p:spPr bwMode="auto">
          <a:xfrm>
            <a:off x="623" y="5663496"/>
            <a:ext cx="12191377"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en-US" altLang="zh-TW" sz="3000" b="1" dirty="0">
                <a:effectLst>
                  <a:glow rad="127000">
                    <a:schemeClr val="bg1">
                      <a:alpha val="80000"/>
                    </a:schemeClr>
                  </a:glow>
                </a:effectLst>
                <a:latin typeface="Times New Roman" panose="02020603050405020304" pitchFamily="18" charset="0"/>
                <a:ea typeface="標楷體" panose="03000509000000000000" pitchFamily="65" charset="-120"/>
                <a:cs typeface="Times New Roman" panose="02020603050405020304" pitchFamily="18" charset="0"/>
              </a:rPr>
              <a:t>114</a:t>
            </a:r>
            <a:r>
              <a:rPr lang="zh-TW" altLang="en-US" sz="3000" b="1" dirty="0">
                <a:effectLst>
                  <a:glow rad="127000">
                    <a:schemeClr val="bg1">
                      <a:alpha val="80000"/>
                    </a:schemeClr>
                  </a:glo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3000" b="1" dirty="0">
                <a:effectLst>
                  <a:glow rad="127000">
                    <a:schemeClr val="bg1">
                      <a:alpha val="80000"/>
                    </a:schemeClr>
                  </a:glo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b="1" dirty="0">
                <a:effectLst>
                  <a:glow rad="127000">
                    <a:schemeClr val="bg1">
                      <a:alpha val="80000"/>
                    </a:schemeClr>
                  </a:glow>
                </a:effectLst>
                <a:latin typeface="Times New Roman" panose="02020603050405020304" pitchFamily="18" charset="0"/>
                <a:ea typeface="標楷體" panose="03000509000000000000" pitchFamily="65" charset="-120"/>
                <a:cs typeface="Times New Roman" panose="02020603050405020304" pitchFamily="18" charset="0"/>
              </a:rPr>
              <a:t>12 </a:t>
            </a:r>
            <a:r>
              <a:rPr lang="zh-TW" altLang="en-US" sz="3000" b="1" dirty="0">
                <a:effectLst>
                  <a:glow rad="127000">
                    <a:schemeClr val="bg1">
                      <a:alpha val="80000"/>
                    </a:schemeClr>
                  </a:glow>
                </a:effectLst>
                <a:latin typeface="Times New Roman" panose="02020603050405020304" pitchFamily="18" charset="0"/>
                <a:ea typeface="標楷體" panose="03000509000000000000" pitchFamily="65" charset="-120"/>
                <a:cs typeface="Times New Roman" panose="02020603050405020304" pitchFamily="18" charset="0"/>
              </a:rPr>
              <a:t>月</a:t>
            </a:r>
            <a:endParaRPr lang="zh-TW" altLang="en-US" sz="30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 name="圖片 14"/>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444605" y="4644168"/>
            <a:ext cx="1295930" cy="1238534"/>
          </a:xfrm>
          <a:prstGeom prst="rect">
            <a:avLst/>
          </a:prstGeom>
        </p:spPr>
      </p:pic>
      <p:sp>
        <p:nvSpPr>
          <p:cNvPr id="18" name="矩形 17"/>
          <p:cNvSpPr/>
          <p:nvPr/>
        </p:nvSpPr>
        <p:spPr>
          <a:xfrm>
            <a:off x="1" y="1139183"/>
            <a:ext cx="12192000" cy="2123658"/>
          </a:xfrm>
          <a:prstGeom prst="rect">
            <a:avLst/>
          </a:prstGeom>
          <a:solidFill>
            <a:schemeClr val="accent4">
              <a:lumMod val="60000"/>
              <a:lumOff val="40000"/>
            </a:schemeClr>
          </a:soli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115</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四技二專</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技優</a:t>
            </a:r>
            <a:r>
              <a:rPr lang="en-US" altLang="zh-TW" sz="4000" b="1" dirty="0">
                <a:solidFill>
                  <a:srgbClr val="FF0000"/>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保送、甄審</a:t>
            </a:r>
            <a:r>
              <a:rPr lang="en-US" altLang="zh-TW" sz="4000" b="1" dirty="0">
                <a:solidFill>
                  <a:srgbClr val="FF0000"/>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入學</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招生</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試務作業流程宣導說明會</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副標題 2"/>
          <p:cNvSpPr txBox="1">
            <a:spLocks/>
          </p:cNvSpPr>
          <p:nvPr/>
        </p:nvSpPr>
        <p:spPr bwMode="auto">
          <a:xfrm>
            <a:off x="2714888" y="5240602"/>
            <a:ext cx="6729717" cy="674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spcBef>
                <a:spcPts val="1200"/>
              </a:spcBef>
              <a:spcAft>
                <a:spcPts val="1200"/>
              </a:spcAft>
            </a:pPr>
            <a:r>
              <a:rPr lang="zh-TW" altLang="en-US" sz="30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技專校院招生委員會聯合會</a:t>
            </a:r>
          </a:p>
        </p:txBody>
      </p:sp>
      <p:sp>
        <p:nvSpPr>
          <p:cNvPr id="11" name="矩形 10"/>
          <p:cNvSpPr/>
          <p:nvPr/>
        </p:nvSpPr>
        <p:spPr>
          <a:xfrm>
            <a:off x="-2855" y="981871"/>
            <a:ext cx="12194855" cy="124008"/>
          </a:xfrm>
          <a:prstGeom prst="rect">
            <a:avLst/>
          </a:prstGeom>
          <a:solidFill>
            <a:schemeClr val="accent4">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3296145"/>
            <a:ext cx="12194855" cy="124008"/>
          </a:xfrm>
          <a:prstGeom prst="rect">
            <a:avLst/>
          </a:prstGeom>
          <a:solidFill>
            <a:schemeClr val="accent4">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4" cstate="print"/>
          <a:srcRect/>
          <a:stretch>
            <a:fillRect/>
          </a:stretch>
        </p:blipFill>
        <p:spPr bwMode="auto">
          <a:xfrm>
            <a:off x="400729" y="167630"/>
            <a:ext cx="3687765" cy="63353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BFD9D296-0923-4B30-8558-81C121D8C7E7}" type="slidenum">
              <a:rPr lang="zh-TW" altLang="en-US" smtClean="0"/>
              <a:pPr/>
              <a:t>1</a:t>
            </a:fld>
            <a:endParaRPr lang="zh-TW" altLang="en-US" dirty="0"/>
          </a:p>
        </p:txBody>
      </p:sp>
    </p:spTree>
    <p:extLst>
      <p:ext uri="{BB962C8B-B14F-4D97-AF65-F5344CB8AC3E}">
        <p14:creationId xmlns:p14="http://schemas.microsoft.com/office/powerpoint/2010/main" val="3877629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sz="half" idx="4294967295"/>
          </p:nvPr>
        </p:nvSpPr>
        <p:spPr>
          <a:xfrm>
            <a:off x="6203840" y="3157910"/>
            <a:ext cx="5498023" cy="1739610"/>
          </a:xfrm>
        </p:spPr>
        <p:txBody>
          <a:bodyPr>
            <a:noAutofit/>
          </a:bodyPr>
          <a:lstStyle/>
          <a:p>
            <a:pPr marL="360000" indent="-360000" algn="just">
              <a:lnSpc>
                <a:spcPct val="100000"/>
              </a:lnSpc>
              <a:spcBef>
                <a:spcPts val="24"/>
              </a:spcBef>
              <a:buSzPct val="110000"/>
              <a:buBlip>
                <a:blip r:embed="rId3"/>
              </a:buBlip>
            </a:pPr>
            <a:r>
              <a:rPr lang="zh-TW" altLang="en-US" sz="2000" dirty="0">
                <a:latin typeface="微軟正黑體" panose="020B0604030504040204" pitchFamily="34" charset="-120"/>
                <a:ea typeface="微軟正黑體" panose="020B0604030504040204" pitchFamily="34" charset="-120"/>
              </a:rPr>
              <a:t>不採計統測成績</a:t>
            </a:r>
            <a:endParaRPr lang="en-US" altLang="zh-TW" sz="2000" dirty="0">
              <a:latin typeface="微軟正黑體" panose="020B0604030504040204" pitchFamily="34" charset="-120"/>
              <a:ea typeface="微軟正黑體" panose="020B0604030504040204" pitchFamily="34" charset="-120"/>
            </a:endParaRPr>
          </a:p>
          <a:p>
            <a:pPr marL="360000" indent="-360000" algn="just">
              <a:lnSpc>
                <a:spcPct val="100000"/>
              </a:lnSpc>
              <a:spcBef>
                <a:spcPts val="24"/>
              </a:spcBef>
              <a:buSzPct val="110000"/>
              <a:buBlip>
                <a:blip r:embed="rId3"/>
              </a:buBlip>
            </a:pPr>
            <a:r>
              <a:rPr lang="zh-TW" altLang="en-US" sz="2000" dirty="0">
                <a:latin typeface="微軟正黑體" panose="020B0604030504040204" pitchFamily="34" charset="-120"/>
                <a:ea typeface="微軟正黑體" panose="020B0604030504040204" pitchFamily="34" charset="-120"/>
              </a:rPr>
              <a:t>按各類別依左表獲獎等第排名</a:t>
            </a:r>
            <a:endParaRPr lang="en-US" altLang="zh-TW" sz="2000" dirty="0">
              <a:latin typeface="微軟正黑體" panose="020B0604030504040204" pitchFamily="34" charset="-120"/>
              <a:ea typeface="微軟正黑體" panose="020B0604030504040204" pitchFamily="34" charset="-120"/>
            </a:endParaRPr>
          </a:p>
          <a:p>
            <a:pPr marL="361950" indent="0" algn="just">
              <a:buNone/>
            </a:pPr>
            <a:r>
              <a:rPr lang="zh-TW" altLang="en-US" sz="2000" dirty="0">
                <a:solidFill>
                  <a:srgbClr val="0000FF"/>
                </a:solidFill>
                <a:latin typeface="微軟正黑體" panose="020B0604030504040204" pitchFamily="34" charset="-120"/>
                <a:ea typeface="微軟正黑體" panose="020B0604030504040204" pitchFamily="34" charset="-120"/>
              </a:rPr>
              <a:t>如獲獎等第相同時，則以該職</a:t>
            </a:r>
            <a:r>
              <a:rPr lang="en-US" altLang="zh-TW" sz="2000" dirty="0">
                <a:solidFill>
                  <a:srgbClr val="0000FF"/>
                </a:solidFill>
                <a:latin typeface="微軟正黑體" panose="020B0604030504040204" pitchFamily="34" charset="-120"/>
                <a:ea typeface="微軟正黑體" panose="020B0604030504040204" pitchFamily="34" charset="-120"/>
              </a:rPr>
              <a:t>(</a:t>
            </a:r>
            <a:r>
              <a:rPr lang="zh-TW" altLang="en-US" sz="2000" dirty="0">
                <a:solidFill>
                  <a:srgbClr val="0000FF"/>
                </a:solidFill>
                <a:latin typeface="微軟正黑體" panose="020B0604030504040204" pitchFamily="34" charset="-120"/>
                <a:ea typeface="微軟正黑體" panose="020B0604030504040204" pitchFamily="34" charset="-120"/>
              </a:rPr>
              <a:t>種</a:t>
            </a:r>
            <a:r>
              <a:rPr lang="en-US" altLang="zh-TW" sz="2000" dirty="0">
                <a:solidFill>
                  <a:srgbClr val="0000FF"/>
                </a:solidFill>
                <a:latin typeface="微軟正黑體" panose="020B0604030504040204" pitchFamily="34" charset="-120"/>
                <a:ea typeface="微軟正黑體" panose="020B0604030504040204" pitchFamily="34" charset="-120"/>
              </a:rPr>
              <a:t>)</a:t>
            </a:r>
            <a:r>
              <a:rPr lang="zh-TW" altLang="en-US" sz="2000" dirty="0">
                <a:solidFill>
                  <a:srgbClr val="0000FF"/>
                </a:solidFill>
                <a:latin typeface="微軟正黑體" panose="020B0604030504040204" pitchFamily="34" charset="-120"/>
                <a:ea typeface="微軟正黑體" panose="020B0604030504040204" pitchFamily="34" charset="-120"/>
              </a:rPr>
              <a:t>類競賽參加人數為參酌順序，競賽人數較多者，排名在前</a:t>
            </a:r>
            <a:endParaRPr lang="en-US" altLang="zh-TW" sz="2000" dirty="0">
              <a:solidFill>
                <a:srgbClr val="0000FF"/>
              </a:solidFill>
              <a:latin typeface="微軟正黑體" panose="020B0604030504040204" pitchFamily="34" charset="-120"/>
              <a:ea typeface="微軟正黑體" panose="020B0604030504040204" pitchFamily="34" charset="-120"/>
            </a:endParaRPr>
          </a:p>
        </p:txBody>
      </p:sp>
      <p:graphicFrame>
        <p:nvGraphicFramePr>
          <p:cNvPr id="84200" name="Group 232"/>
          <p:cNvGraphicFramePr>
            <a:graphicFrameLocks noGrp="1"/>
          </p:cNvGraphicFramePr>
          <p:nvPr>
            <p:ph sz="half" idx="4294967295"/>
            <p:extLst>
              <p:ext uri="{D42A27DB-BD31-4B8C-83A1-F6EECF244321}">
                <p14:modId xmlns:p14="http://schemas.microsoft.com/office/powerpoint/2010/main" val="4148085970"/>
              </p:ext>
            </p:extLst>
          </p:nvPr>
        </p:nvGraphicFramePr>
        <p:xfrm>
          <a:off x="940226" y="754423"/>
          <a:ext cx="4773477" cy="5543793"/>
        </p:xfrm>
        <a:graphic>
          <a:graphicData uri="http://schemas.openxmlformats.org/drawingml/2006/table">
            <a:tbl>
              <a:tblPr>
                <a:tableStyleId>{93296810-A885-4BE3-A3E7-6D5BEEA58F35}</a:tableStyleId>
              </a:tblPr>
              <a:tblGrid>
                <a:gridCol w="2602253">
                  <a:extLst>
                    <a:ext uri="{9D8B030D-6E8A-4147-A177-3AD203B41FA5}">
                      <a16:colId xmlns:a16="http://schemas.microsoft.com/office/drawing/2014/main" val="20000"/>
                    </a:ext>
                  </a:extLst>
                </a:gridCol>
                <a:gridCol w="1349981">
                  <a:extLst>
                    <a:ext uri="{9D8B030D-6E8A-4147-A177-3AD203B41FA5}">
                      <a16:colId xmlns:a16="http://schemas.microsoft.com/office/drawing/2014/main" val="20001"/>
                    </a:ext>
                  </a:extLst>
                </a:gridCol>
                <a:gridCol w="821243">
                  <a:extLst>
                    <a:ext uri="{9D8B030D-6E8A-4147-A177-3AD203B41FA5}">
                      <a16:colId xmlns:a16="http://schemas.microsoft.com/office/drawing/2014/main" val="20002"/>
                    </a:ext>
                  </a:extLst>
                </a:gridCol>
              </a:tblGrid>
              <a:tr h="322188">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競賽名稱</a:t>
                      </a:r>
                      <a:endParaRPr kumimoji="1" lang="zh-TW" altLang="en-US" sz="15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競賽名次</a:t>
                      </a:r>
                      <a:endParaRPr kumimoji="1" lang="zh-TW" altLang="en-US" sz="15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等第</a:t>
                      </a:r>
                      <a:endParaRPr kumimoji="1" lang="zh-TW" altLang="en-US" sz="15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6">
                        <a:lumMod val="40000"/>
                        <a:lumOff val="60000"/>
                      </a:schemeClr>
                    </a:solidFill>
                  </a:tcPr>
                </a:tc>
                <a:extLst>
                  <a:ext uri="{0D108BD9-81ED-4DB2-BD59-A6C34878D82A}">
                    <a16:rowId xmlns:a16="http://schemas.microsoft.com/office/drawing/2014/main" val="10000"/>
                  </a:ext>
                </a:extLst>
              </a:tr>
              <a:tr h="301111">
                <a:tc rowSpan="4">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國際技能競賽</a:t>
                      </a:r>
                    </a:p>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國際展能節職業技能競賽</a:t>
                      </a:r>
                    </a:p>
                    <a:p>
                      <a:pPr marL="0" marR="0" lvl="0" indent="0" algn="ctr" defTabSz="914400" rtl="0" eaLnBrk="0" fontAlgn="base" latinLnBrk="0" hangingPunct="0">
                        <a:lnSpc>
                          <a:spcPct val="150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國際科技展覽</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金牌</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第一等</a:t>
                      </a:r>
                      <a:endParaRPr kumimoji="1" lang="zh-TW" altLang="en-US"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4">
                        <a:lumMod val="20000"/>
                        <a:lumOff val="80000"/>
                      </a:schemeClr>
                    </a:solidFill>
                  </a:tcPr>
                </a:tc>
                <a:extLst>
                  <a:ext uri="{0D108BD9-81ED-4DB2-BD59-A6C34878D82A}">
                    <a16:rowId xmlns:a16="http://schemas.microsoft.com/office/drawing/2014/main" val="10001"/>
                  </a:ext>
                </a:extLst>
              </a:tr>
              <a:tr h="299604">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銀牌</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第二等</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4">
                        <a:lumMod val="20000"/>
                        <a:lumOff val="80000"/>
                      </a:schemeClr>
                    </a:solidFill>
                  </a:tcPr>
                </a:tc>
                <a:extLst>
                  <a:ext uri="{0D108BD9-81ED-4DB2-BD59-A6C34878D82A}">
                    <a16:rowId xmlns:a16="http://schemas.microsoft.com/office/drawing/2014/main" val="10002"/>
                  </a:ext>
                </a:extLst>
              </a:tr>
              <a:tr h="301111">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銅牌</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第三等</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4">
                        <a:lumMod val="20000"/>
                        <a:lumOff val="80000"/>
                      </a:schemeClr>
                    </a:solidFill>
                  </a:tcPr>
                </a:tc>
                <a:extLst>
                  <a:ext uri="{0D108BD9-81ED-4DB2-BD59-A6C34878D82A}">
                    <a16:rowId xmlns:a16="http://schemas.microsoft.com/office/drawing/2014/main" val="10003"/>
                  </a:ext>
                </a:extLst>
              </a:tr>
              <a:tr h="301111">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優勝</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第四等</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4">
                        <a:lumMod val="20000"/>
                        <a:lumOff val="80000"/>
                      </a:schemeClr>
                    </a:solidFill>
                  </a:tcPr>
                </a:tc>
                <a:extLst>
                  <a:ext uri="{0D108BD9-81ED-4DB2-BD59-A6C34878D82A}">
                    <a16:rowId xmlns:a16="http://schemas.microsoft.com/office/drawing/2014/main" val="10004"/>
                  </a:ext>
                </a:extLst>
              </a:tr>
              <a:tr h="279950">
                <a:tc rowSpan="4">
                  <a:txBody>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1" lang="zh-TW" altLang="en-US"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亞洲技能競賽</a:t>
                      </a:r>
                      <a:r>
                        <a:rPr kumimoji="1" lang="en-US" altLang="zh-TW"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r>
                        <a:rPr kumimoji="1" lang="zh-TW" altLang="en-US"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青年組</a:t>
                      </a:r>
                      <a:r>
                        <a:rPr kumimoji="1" lang="en-US" altLang="zh-TW"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endParaRPr kumimoji="1" lang="zh-TW" altLang="en-US"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rgbClr val="EBF1E9"/>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1</a:t>
                      </a:r>
                      <a:r>
                        <a:rPr kumimoji="1" lang="zh-TW" altLang="en-US"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名</a:t>
                      </a:r>
                      <a:r>
                        <a:rPr kumimoji="1" lang="en-US" altLang="zh-TW"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r>
                        <a:rPr kumimoji="1" lang="zh-TW" altLang="en-US"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金牌</a:t>
                      </a:r>
                      <a:r>
                        <a:rPr kumimoji="1" lang="en-US" altLang="zh-TW"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endParaRPr kumimoji="1" lang="zh-TW" altLang="en-US"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rgbClr val="EBF1E9"/>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1" lang="zh-TW" altLang="en-US" sz="15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第四等</a:t>
                      </a:r>
                      <a:endParaRPr kumimoji="1" lang="zh-TW" altLang="en-US" sz="15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txBody>
                  <a:tcPr marL="90524" marR="90524" marT="45262" marB="45262" anchor="ctr" horzOverflow="overflow">
                    <a:solidFill>
                      <a:srgbClr val="EBF1E9"/>
                    </a:solidFill>
                  </a:tcPr>
                </a:tc>
                <a:extLst>
                  <a:ext uri="{0D108BD9-81ED-4DB2-BD59-A6C34878D82A}">
                    <a16:rowId xmlns:a16="http://schemas.microsoft.com/office/drawing/2014/main" val="3573938678"/>
                  </a:ext>
                </a:extLst>
              </a:tr>
              <a:tr h="279950">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2</a:t>
                      </a:r>
                      <a:r>
                        <a:rPr kumimoji="1" lang="zh-TW" altLang="en-US"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名</a:t>
                      </a:r>
                      <a:r>
                        <a:rPr kumimoji="1" lang="en-US" altLang="zh-TW"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r>
                        <a:rPr kumimoji="1" lang="zh-TW" altLang="en-US"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銀牌</a:t>
                      </a:r>
                      <a:r>
                        <a:rPr kumimoji="1" lang="en-US" altLang="zh-TW"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endParaRPr kumimoji="1" lang="zh-TW" altLang="en-US"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rgbClr val="EBF1E9"/>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1" lang="zh-TW" altLang="en-US" sz="15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第四等</a:t>
                      </a:r>
                    </a:p>
                  </a:txBody>
                  <a:tcPr marL="90524" marR="90524" marT="45262" marB="45262" anchor="ctr" horzOverflow="overflow">
                    <a:solidFill>
                      <a:srgbClr val="EBF1E9"/>
                    </a:solidFill>
                  </a:tcPr>
                </a:tc>
                <a:extLst>
                  <a:ext uri="{0D108BD9-81ED-4DB2-BD59-A6C34878D82A}">
                    <a16:rowId xmlns:a16="http://schemas.microsoft.com/office/drawing/2014/main" val="4202198235"/>
                  </a:ext>
                </a:extLst>
              </a:tr>
              <a:tr h="279950">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3</a:t>
                      </a:r>
                      <a:r>
                        <a:rPr kumimoji="1" lang="zh-TW" altLang="en-US"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名</a:t>
                      </a:r>
                      <a:r>
                        <a:rPr kumimoji="1" lang="en-US" altLang="zh-TW"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r>
                        <a:rPr kumimoji="1" lang="zh-TW" altLang="en-US"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銅牌</a:t>
                      </a:r>
                      <a:r>
                        <a:rPr kumimoji="1" lang="en-US" altLang="zh-TW"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endParaRPr kumimoji="1" lang="zh-TW" altLang="en-US"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rgbClr val="EBF1E9"/>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1" lang="zh-TW" altLang="en-US" sz="15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第四等</a:t>
                      </a:r>
                    </a:p>
                  </a:txBody>
                  <a:tcPr marL="90524" marR="90524" marT="45262" marB="45262" anchor="ctr" horzOverflow="overflow">
                    <a:solidFill>
                      <a:srgbClr val="EBF1E9"/>
                    </a:solidFill>
                  </a:tcPr>
                </a:tc>
                <a:extLst>
                  <a:ext uri="{0D108BD9-81ED-4DB2-BD59-A6C34878D82A}">
                    <a16:rowId xmlns:a16="http://schemas.microsoft.com/office/drawing/2014/main" val="1912859760"/>
                  </a:ext>
                </a:extLst>
              </a:tr>
              <a:tr h="279950">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優勝</a:t>
                      </a:r>
                      <a:endParaRPr kumimoji="1" lang="zh-TW" altLang="en-US"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rgbClr val="EBF1E9"/>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1" lang="zh-TW" altLang="en-US" sz="15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第五等</a:t>
                      </a:r>
                      <a:endParaRPr kumimoji="1" lang="zh-TW" altLang="en-US"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rgbClr val="EBF1E9"/>
                    </a:solidFill>
                  </a:tcPr>
                </a:tc>
                <a:extLst>
                  <a:ext uri="{0D108BD9-81ED-4DB2-BD59-A6C34878D82A}">
                    <a16:rowId xmlns:a16="http://schemas.microsoft.com/office/drawing/2014/main" val="3711754070"/>
                  </a:ext>
                </a:extLst>
              </a:tr>
              <a:tr h="1058716">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國際技能競賽</a:t>
                      </a:r>
                    </a:p>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國際展能節職業技能競賽</a:t>
                      </a:r>
                      <a:endPar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zh-TW" altLang="en-US"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亞洲技能競賽</a:t>
                      </a:r>
                      <a:r>
                        <a:rPr kumimoji="1" lang="en-US" altLang="zh-TW"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r>
                        <a:rPr kumimoji="1" lang="zh-TW" altLang="en-US"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青年組</a:t>
                      </a:r>
                      <a:r>
                        <a:rPr kumimoji="1" lang="en-US" altLang="zh-TW"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endParaRPr kumimoji="1" lang="zh-TW" altLang="en-US" sz="1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正</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備</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取國手</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第五等</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4">
                        <a:lumMod val="20000"/>
                        <a:lumOff val="80000"/>
                      </a:schemeClr>
                    </a:solidFill>
                  </a:tcPr>
                </a:tc>
                <a:extLst>
                  <a:ext uri="{0D108BD9-81ED-4DB2-BD59-A6C34878D82A}">
                    <a16:rowId xmlns:a16="http://schemas.microsoft.com/office/drawing/2014/main" val="10005"/>
                  </a:ext>
                </a:extLst>
              </a:tr>
              <a:tr h="299604">
                <a:tc rowSpan="3">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全國技能競賽</a:t>
                      </a:r>
                    </a:p>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全國身心障礙者技能競賽</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rgbClr val="EBF1E9"/>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金牌</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en-US" altLang="zh-TW"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rgbClr val="EBF1E9"/>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第六等</a:t>
                      </a:r>
                      <a:endParaRPr kumimoji="1" lang="zh-TW" altLang="en-US"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rgbClr val="EBF1E9"/>
                    </a:solidFill>
                  </a:tcPr>
                </a:tc>
                <a:extLst>
                  <a:ext uri="{0D108BD9-81ED-4DB2-BD59-A6C34878D82A}">
                    <a16:rowId xmlns:a16="http://schemas.microsoft.com/office/drawing/2014/main" val="10006"/>
                  </a:ext>
                </a:extLst>
              </a:tr>
              <a:tr h="301111">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銀牌</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en-US" altLang="zh-TW"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rgbClr val="EBF1E9"/>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第七等</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rgbClr val="EBF1E9"/>
                    </a:solidFill>
                  </a:tcPr>
                </a:tc>
                <a:extLst>
                  <a:ext uri="{0D108BD9-81ED-4DB2-BD59-A6C34878D82A}">
                    <a16:rowId xmlns:a16="http://schemas.microsoft.com/office/drawing/2014/main" val="10007"/>
                  </a:ext>
                </a:extLst>
              </a:tr>
              <a:tr h="299604">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銅牌</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en-US" altLang="zh-TW"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rgbClr val="EBF1E9"/>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第八等</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rgbClr val="EBF1E9"/>
                    </a:solidFill>
                  </a:tcPr>
                </a:tc>
                <a:extLst>
                  <a:ext uri="{0D108BD9-81ED-4DB2-BD59-A6C34878D82A}">
                    <a16:rowId xmlns:a16="http://schemas.microsoft.com/office/drawing/2014/main" val="10008"/>
                  </a:ext>
                </a:extLst>
              </a:tr>
              <a:tr h="301111">
                <a:tc rowSpan="3">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全國高級中等學校技藝競賽</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第八等</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4">
                        <a:lumMod val="20000"/>
                        <a:lumOff val="80000"/>
                      </a:schemeClr>
                    </a:solidFill>
                  </a:tcPr>
                </a:tc>
                <a:extLst>
                  <a:ext uri="{0D108BD9-81ED-4DB2-BD59-A6C34878D82A}">
                    <a16:rowId xmlns:a16="http://schemas.microsoft.com/office/drawing/2014/main" val="10009"/>
                  </a:ext>
                </a:extLst>
              </a:tr>
              <a:tr h="299604">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第九等</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4">
                        <a:lumMod val="20000"/>
                        <a:lumOff val="80000"/>
                      </a:schemeClr>
                    </a:solidFill>
                  </a:tcPr>
                </a:tc>
                <a:extLst>
                  <a:ext uri="{0D108BD9-81ED-4DB2-BD59-A6C34878D82A}">
                    <a16:rowId xmlns:a16="http://schemas.microsoft.com/office/drawing/2014/main" val="10010"/>
                  </a:ext>
                </a:extLst>
              </a:tr>
              <a:tr h="301111">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524" marR="90524" marT="45262" marB="45262"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5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第十等</a:t>
                      </a:r>
                      <a:endParaRPr kumimoji="1" lang="zh-TW" altLang="en-US" sz="1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90524" marR="90524" marT="45262" marB="45262" anchor="ctr" horzOverflow="overflow">
                    <a:solidFill>
                      <a:schemeClr val="accent4">
                        <a:lumMod val="20000"/>
                        <a:lumOff val="80000"/>
                      </a:schemeClr>
                    </a:solidFill>
                  </a:tcPr>
                </a:tc>
                <a:extLst>
                  <a:ext uri="{0D108BD9-81ED-4DB2-BD59-A6C34878D82A}">
                    <a16:rowId xmlns:a16="http://schemas.microsoft.com/office/drawing/2014/main" val="10011"/>
                  </a:ext>
                </a:extLst>
              </a:tr>
            </a:tbl>
          </a:graphicData>
        </a:graphic>
      </p:graphicFrame>
      <p:grpSp>
        <p:nvGrpSpPr>
          <p:cNvPr id="4" name="群組 3">
            <a:extLst>
              <a:ext uri="{FF2B5EF4-FFF2-40B4-BE49-F238E27FC236}">
                <a16:creationId xmlns:a16="http://schemas.microsoft.com/office/drawing/2014/main" id="{74EE25E2-F514-189C-65C7-32823A29F9C8}"/>
              </a:ext>
            </a:extLst>
          </p:cNvPr>
          <p:cNvGrpSpPr/>
          <p:nvPr/>
        </p:nvGrpSpPr>
        <p:grpSpPr>
          <a:xfrm>
            <a:off x="6229844" y="777168"/>
            <a:ext cx="1798087" cy="456086"/>
            <a:chOff x="889695" y="741601"/>
            <a:chExt cx="1798087" cy="456086"/>
          </a:xfrm>
        </p:grpSpPr>
        <p:sp>
          <p:nvSpPr>
            <p:cNvPr id="10" name="圓角矩形 9"/>
            <p:cNvSpPr/>
            <p:nvPr/>
          </p:nvSpPr>
          <p:spPr bwMode="auto">
            <a:xfrm>
              <a:off x="889695" y="741601"/>
              <a:ext cx="1798087" cy="456086"/>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華康儷楷書" panose="03000509000000000000" pitchFamily="65" charset="-120"/>
                <a:ea typeface="華康儷楷書" panose="03000509000000000000" pitchFamily="65" charset="-120"/>
              </a:endParaRPr>
            </a:p>
          </p:txBody>
        </p:sp>
        <p:sp>
          <p:nvSpPr>
            <p:cNvPr id="37944" name="矩形 10"/>
            <p:cNvSpPr>
              <a:spLocks noChangeArrowheads="1"/>
            </p:cNvSpPr>
            <p:nvPr/>
          </p:nvSpPr>
          <p:spPr bwMode="auto">
            <a:xfrm>
              <a:off x="1081507" y="766269"/>
              <a:ext cx="141446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a:solidFill>
                    <a:schemeClr val="bg1"/>
                  </a:solidFill>
                  <a:latin typeface="微軟正黑體" panose="020B0604030504040204" pitchFamily="34" charset="-120"/>
                  <a:ea typeface="微軟正黑體" panose="020B0604030504040204" pitchFamily="34" charset="-120"/>
                </a:rPr>
                <a:t>資格審查</a:t>
              </a:r>
            </a:p>
          </p:txBody>
        </p:sp>
      </p:grpSp>
      <p:grpSp>
        <p:nvGrpSpPr>
          <p:cNvPr id="37945" name="群組 25"/>
          <p:cNvGrpSpPr>
            <a:grpSpLocks/>
          </p:cNvGrpSpPr>
          <p:nvPr/>
        </p:nvGrpSpPr>
        <p:grpSpPr bwMode="auto">
          <a:xfrm>
            <a:off x="6229844" y="2610307"/>
            <a:ext cx="1798088" cy="500062"/>
            <a:chOff x="285750" y="3475038"/>
            <a:chExt cx="2357438" cy="500062"/>
          </a:xfrm>
        </p:grpSpPr>
        <p:sp>
          <p:nvSpPr>
            <p:cNvPr id="12" name="圓角矩形 11"/>
            <p:cNvSpPr/>
            <p:nvPr/>
          </p:nvSpPr>
          <p:spPr bwMode="auto">
            <a:xfrm>
              <a:off x="285750" y="3475038"/>
              <a:ext cx="2357438" cy="500062"/>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微軟正黑體" panose="020B0604030504040204" pitchFamily="34" charset="-120"/>
                <a:ea typeface="微軟正黑體" panose="020B0604030504040204" pitchFamily="34" charset="-120"/>
              </a:endParaRPr>
            </a:p>
          </p:txBody>
        </p:sp>
        <p:sp>
          <p:nvSpPr>
            <p:cNvPr id="37959" name="矩形 12"/>
            <p:cNvSpPr>
              <a:spLocks noChangeArrowheads="1"/>
            </p:cNvSpPr>
            <p:nvPr/>
          </p:nvSpPr>
          <p:spPr bwMode="auto">
            <a:xfrm>
              <a:off x="604879" y="3531992"/>
              <a:ext cx="141446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a:solidFill>
                    <a:schemeClr val="bg1"/>
                  </a:solidFill>
                  <a:latin typeface="微軟正黑體" panose="020B0604030504040204" pitchFamily="34" charset="-120"/>
                  <a:ea typeface="微軟正黑體" panose="020B0604030504040204" pitchFamily="34" charset="-120"/>
                </a:rPr>
                <a:t>成績排名</a:t>
              </a:r>
            </a:p>
          </p:txBody>
        </p:sp>
      </p:grpSp>
      <p:sp>
        <p:nvSpPr>
          <p:cNvPr id="37947" name="Rectangle 3"/>
          <p:cNvSpPr txBox="1">
            <a:spLocks noChangeArrowheads="1"/>
          </p:cNvSpPr>
          <p:nvPr/>
        </p:nvSpPr>
        <p:spPr bwMode="auto">
          <a:xfrm>
            <a:off x="6203841" y="1263846"/>
            <a:ext cx="5843167" cy="132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buSzPct val="110000"/>
              <a:buBlip>
                <a:blip r:embed="rId3"/>
              </a:buBlip>
            </a:pPr>
            <a:r>
              <a:rPr lang="zh-TW" altLang="en-US" sz="2000" dirty="0">
                <a:latin typeface="微軟正黑體" panose="020B0604030504040204" pitchFamily="34" charset="-120"/>
                <a:ea typeface="微軟正黑體" panose="020B0604030504040204" pitchFamily="34" charset="-120"/>
              </a:rPr>
              <a:t>符合保送競賽資格</a:t>
            </a:r>
            <a:endParaRPr lang="en-US" altLang="zh-TW" sz="2000" dirty="0">
              <a:latin typeface="微軟正黑體" panose="020B0604030504040204" pitchFamily="34" charset="-120"/>
              <a:ea typeface="微軟正黑體" panose="020B0604030504040204" pitchFamily="34" charset="-120"/>
            </a:endParaRPr>
          </a:p>
          <a:p>
            <a:pPr eaLnBrk="1" hangingPunct="1">
              <a:buSzPct val="110000"/>
              <a:buBlip>
                <a:blip r:embed="rId3"/>
              </a:buBlip>
            </a:pPr>
            <a:r>
              <a:rPr lang="zh-TW" altLang="en-US" sz="2000" dirty="0">
                <a:latin typeface="微軟正黑體" panose="020B0604030504040204" pitchFamily="34" charset="-120"/>
                <a:ea typeface="微軟正黑體" panose="020B0604030504040204" pitchFamily="34" charset="-120"/>
              </a:rPr>
              <a:t>高級中等學校畢</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結</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業生、學校型態實驗教育學生、非學校型態實驗教育</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含不具學籍自學生</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學生或具同等學力學生</a:t>
            </a:r>
            <a:endParaRPr lang="en-US" altLang="zh-TW" sz="2000" dirty="0">
              <a:latin typeface="微軟正黑體" panose="020B0604030504040204" pitchFamily="34" charset="-120"/>
              <a:ea typeface="微軟正黑體" panose="020B0604030504040204" pitchFamily="34" charset="-120"/>
            </a:endParaRPr>
          </a:p>
        </p:txBody>
      </p:sp>
      <p:sp>
        <p:nvSpPr>
          <p:cNvPr id="24" name="矩形 29"/>
          <p:cNvSpPr>
            <a:spLocks noChangeArrowheads="1"/>
          </p:cNvSpPr>
          <p:nvPr/>
        </p:nvSpPr>
        <p:spPr bwMode="auto">
          <a:xfrm>
            <a:off x="6203840" y="5602761"/>
            <a:ext cx="5843168" cy="82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0" indent="0" eaLnBrk="1" hangingPunct="1">
              <a:lnSpc>
                <a:spcPct val="50000"/>
              </a:lnSpc>
              <a:spcBef>
                <a:spcPts val="1800"/>
              </a:spcBef>
              <a:buNone/>
            </a:pPr>
            <a:r>
              <a:rPr lang="zh-TW" altLang="en-US" sz="2000" dirty="0">
                <a:latin typeface="微軟正黑體" panose="020B0604030504040204" pitchFamily="34" charset="-120"/>
                <a:ea typeface="微軟正黑體" panose="020B0604030504040204" pitchFamily="34" charset="-120"/>
              </a:rPr>
              <a:t>本委員會網站提供審查結果查詢</a:t>
            </a:r>
            <a:endParaRPr lang="en-US" altLang="zh-TW" sz="2000" dirty="0">
              <a:latin typeface="微軟正黑體" panose="020B0604030504040204" pitchFamily="34" charset="-120"/>
              <a:ea typeface="微軟正黑體" panose="020B0604030504040204" pitchFamily="34" charset="-120"/>
            </a:endParaRPr>
          </a:p>
          <a:p>
            <a:pPr marL="0" indent="0" eaLnBrk="1" hangingPunct="1">
              <a:lnSpc>
                <a:spcPct val="50000"/>
              </a:lnSpc>
              <a:spcBef>
                <a:spcPts val="1800"/>
              </a:spcBef>
              <a:buNone/>
            </a:pPr>
            <a:r>
              <a:rPr lang="zh-TW" altLang="en-US" sz="2000" dirty="0">
                <a:latin typeface="微軟正黑體" panose="020B0604030504040204" pitchFamily="34" charset="-120"/>
                <a:ea typeface="微軟正黑體" panose="020B0604030504040204" pitchFamily="34" charset="-120"/>
              </a:rPr>
              <a:t>依考生報名類別提供</a:t>
            </a:r>
            <a:r>
              <a:rPr lang="zh-TW" altLang="en-US" sz="2000" b="1" dirty="0">
                <a:solidFill>
                  <a:srgbClr val="0000FF"/>
                </a:solidFill>
                <a:latin typeface="微軟正黑體" panose="020B0604030504040204" pitchFamily="34" charset="-120"/>
                <a:ea typeface="微軟正黑體" panose="020B0604030504040204" pitchFamily="34" charset="-120"/>
              </a:rPr>
              <a:t>保送類別</a:t>
            </a:r>
            <a:r>
              <a:rPr lang="zh-TW" altLang="en-US" sz="2000" dirty="0">
                <a:latin typeface="微軟正黑體" panose="020B0604030504040204" pitchFamily="34" charset="-120"/>
                <a:ea typeface="微軟正黑體" panose="020B0604030504040204" pitchFamily="34" charset="-120"/>
              </a:rPr>
              <a:t>及</a:t>
            </a:r>
            <a:r>
              <a:rPr lang="zh-TW" altLang="en-US" sz="2000" b="1" dirty="0">
                <a:latin typeface="微軟正黑體" panose="020B0604030504040204" pitchFamily="34" charset="-120"/>
                <a:ea typeface="微軟正黑體" panose="020B0604030504040204" pitchFamily="34" charset="-120"/>
              </a:rPr>
              <a:t>不限類別</a:t>
            </a:r>
            <a:r>
              <a:rPr lang="zh-TW" altLang="en-US" sz="2000" dirty="0">
                <a:latin typeface="微軟正黑體" panose="020B0604030504040204" pitchFamily="34" charset="-120"/>
                <a:ea typeface="微軟正黑體" panose="020B0604030504040204" pitchFamily="34" charset="-120"/>
              </a:rPr>
              <a:t>排名</a:t>
            </a:r>
            <a:endParaRPr lang="en-US" altLang="zh-TW" sz="2000" dirty="0">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6229844" y="4929101"/>
            <a:ext cx="2789238" cy="500062"/>
            <a:chOff x="5295700" y="4095412"/>
            <a:chExt cx="2789238" cy="500062"/>
          </a:xfrm>
        </p:grpSpPr>
        <p:sp>
          <p:nvSpPr>
            <p:cNvPr id="25" name="圓角矩形 24"/>
            <p:cNvSpPr/>
            <p:nvPr/>
          </p:nvSpPr>
          <p:spPr bwMode="auto">
            <a:xfrm>
              <a:off x="5295700" y="4095412"/>
              <a:ext cx="2789238" cy="500062"/>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微軟正黑體" panose="020B0604030504040204" pitchFamily="34" charset="-120"/>
                <a:ea typeface="微軟正黑體" panose="020B0604030504040204" pitchFamily="34" charset="-120"/>
              </a:endParaRPr>
            </a:p>
          </p:txBody>
        </p:sp>
        <p:sp>
          <p:nvSpPr>
            <p:cNvPr id="26" name="矩形 10"/>
            <p:cNvSpPr>
              <a:spLocks noChangeArrowheads="1"/>
            </p:cNvSpPr>
            <p:nvPr/>
          </p:nvSpPr>
          <p:spPr bwMode="auto">
            <a:xfrm>
              <a:off x="5370302" y="4161477"/>
              <a:ext cx="2640034"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a:solidFill>
                    <a:schemeClr val="bg1"/>
                  </a:solidFill>
                  <a:latin typeface="微軟正黑體" panose="020B0604030504040204" pitchFamily="34" charset="-120"/>
                  <a:ea typeface="微軟正黑體" panose="020B0604030504040204" pitchFamily="34" charset="-120"/>
                </a:rPr>
                <a:t>資格審查結果公告</a:t>
              </a:r>
            </a:p>
          </p:txBody>
        </p:sp>
      </p:grpSp>
      <p:sp>
        <p:nvSpPr>
          <p:cNvPr id="27" name="矩形 1"/>
          <p:cNvSpPr>
            <a:spLocks noChangeArrowheads="1"/>
          </p:cNvSpPr>
          <p:nvPr/>
        </p:nvSpPr>
        <p:spPr bwMode="auto">
          <a:xfrm>
            <a:off x="8894302" y="4948300"/>
            <a:ext cx="32976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【115.2.25(</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a:t>
            </a:r>
            <a:endPar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29" name="群組 28"/>
          <p:cNvGrpSpPr/>
          <p:nvPr/>
        </p:nvGrpSpPr>
        <p:grpSpPr>
          <a:xfrm>
            <a:off x="8894302" y="224535"/>
            <a:ext cx="2630488" cy="1214437"/>
            <a:chOff x="7896225" y="115889"/>
            <a:chExt cx="2630488" cy="1214437"/>
          </a:xfrm>
        </p:grpSpPr>
        <p:grpSp>
          <p:nvGrpSpPr>
            <p:cNvPr id="33" name="群組 26"/>
            <p:cNvGrpSpPr>
              <a:grpSpLocks/>
            </p:cNvGrpSpPr>
            <p:nvPr/>
          </p:nvGrpSpPr>
          <p:grpSpPr bwMode="auto">
            <a:xfrm>
              <a:off x="7896225" y="115889"/>
              <a:ext cx="2630488" cy="1214437"/>
              <a:chOff x="6228184" y="1071563"/>
              <a:chExt cx="2630066" cy="1214437"/>
            </a:xfrm>
          </p:grpSpPr>
          <p:sp>
            <p:nvSpPr>
              <p:cNvPr id="35" name="圓角矩形 34"/>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報名</a:t>
                </a:r>
              </a:p>
            </p:txBody>
          </p:sp>
          <p:sp>
            <p:nvSpPr>
              <p:cNvPr id="36" name="圓角矩形 35"/>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7" name="圓角矩形 36"/>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網路登記志願</a:t>
                </a:r>
              </a:p>
            </p:txBody>
          </p:sp>
          <p:sp>
            <p:nvSpPr>
              <p:cNvPr id="46" name="圓角矩形 45"/>
              <p:cNvSpPr/>
              <p:nvPr/>
            </p:nvSpPr>
            <p:spPr bwMode="auto">
              <a:xfrm>
                <a:off x="8501119"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分發放榜</a:t>
                </a:r>
              </a:p>
            </p:txBody>
          </p:sp>
          <p:cxnSp>
            <p:nvCxnSpPr>
              <p:cNvPr id="47" name="直線單箭頭接點 46"/>
              <p:cNvCxnSpPr>
                <a:stCxn id="35"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8" name="直線單箭頭接點 47"/>
              <p:cNvCxnSpPr>
                <a:endCxn id="36"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9" name="直線單箭頭接點 48"/>
              <p:cNvCxnSpPr>
                <a:stCxn id="36" idx="3"/>
                <a:endCxn id="37"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50" name="直線單箭頭接點 49"/>
              <p:cNvCxnSpPr>
                <a:stCxn id="37" idx="3"/>
                <a:endCxn id="46" idx="1"/>
              </p:cNvCxnSpPr>
              <p:nvPr/>
            </p:nvCxnSpPr>
            <p:spPr bwMode="auto">
              <a:xfrm>
                <a:off x="8329602" y="1678782"/>
                <a:ext cx="17151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34" name="圓角矩形 33"/>
            <p:cNvSpPr/>
            <p:nvPr/>
          </p:nvSpPr>
          <p:spPr bwMode="auto">
            <a:xfrm>
              <a:off x="8401050" y="115889"/>
              <a:ext cx="45720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成績排名</a:t>
              </a:r>
            </a:p>
            <a:p>
              <a:pPr algn="dist"/>
              <a:r>
                <a:rPr lang="zh-TW" altLang="en-US" sz="1400" dirty="0">
                  <a:solidFill>
                    <a:schemeClr val="bg1"/>
                  </a:solidFill>
                  <a:latin typeface="微軟正黑體" panose="020B0604030504040204" pitchFamily="34" charset="-120"/>
                  <a:ea typeface="微軟正黑體" panose="020B0604030504040204" pitchFamily="34" charset="-120"/>
                </a:rPr>
                <a:t>資格審查</a:t>
              </a:r>
            </a:p>
          </p:txBody>
        </p:sp>
      </p:grpSp>
      <p:sp>
        <p:nvSpPr>
          <p:cNvPr id="51"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sp>
        <p:nvSpPr>
          <p:cNvPr id="28" name="矩形 27">
            <a:extLst>
              <a:ext uri="{FF2B5EF4-FFF2-40B4-BE49-F238E27FC236}">
                <a16:creationId xmlns:a16="http://schemas.microsoft.com/office/drawing/2014/main" id="{E6B3CCAA-A8A2-478F-8353-950596495122}"/>
              </a:ext>
            </a:extLst>
          </p:cNvPr>
          <p:cNvSpPr/>
          <p:nvPr/>
        </p:nvSpPr>
        <p:spPr>
          <a:xfrm>
            <a:off x="766490" y="6261058"/>
            <a:ext cx="10681798" cy="37179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just" eaLnBrk="1" hangingPunct="1">
              <a:buClr>
                <a:schemeClr val="tx1"/>
              </a:buClr>
              <a:buNone/>
              <a:defRPr/>
            </a:pPr>
            <a:r>
              <a:rPr lang="zh-TW" altLang="en-US" sz="1700" b="1" dirty="0">
                <a:solidFill>
                  <a:srgbClr val="0000FF"/>
                </a:solidFill>
                <a:latin typeface="微軟正黑體" panose="020B0604030504040204" pitchFamily="34" charset="-120"/>
                <a:ea typeface="微軟正黑體" panose="020B0604030504040204" pitchFamily="34" charset="-120"/>
              </a:rPr>
              <a:t>國際技能競賽、亞洲技能競賽</a:t>
            </a:r>
            <a:r>
              <a:rPr lang="zh-TW" altLang="en-US" sz="1700" dirty="0">
                <a:solidFill>
                  <a:srgbClr val="0000FF"/>
                </a:solidFill>
                <a:latin typeface="微軟正黑體" panose="020B0604030504040204" pitchFamily="34" charset="-120"/>
                <a:ea typeface="微軟正黑體" panose="020B0604030504040204" pitchFamily="34" charset="-120"/>
              </a:rPr>
              <a:t>各職類「</a:t>
            </a:r>
            <a:r>
              <a:rPr lang="zh-TW" altLang="en-US" sz="1700" u="sng" dirty="0">
                <a:solidFill>
                  <a:srgbClr val="0000FF"/>
                </a:solidFill>
                <a:latin typeface="微軟正黑體" panose="020B0604030504040204" pitchFamily="34" charset="-120"/>
                <a:ea typeface="微軟正黑體" panose="020B0604030504040204" pitchFamily="34" charset="-120"/>
              </a:rPr>
              <a:t>青少年組</a:t>
            </a:r>
            <a:r>
              <a:rPr lang="zh-TW" altLang="en-US" sz="1700" dirty="0">
                <a:solidFill>
                  <a:srgbClr val="0000FF"/>
                </a:solidFill>
                <a:latin typeface="微軟正黑體" panose="020B0604030504040204" pitchFamily="34" charset="-120"/>
                <a:ea typeface="微軟正黑體" panose="020B0604030504040204" pitchFamily="34" charset="-120"/>
              </a:rPr>
              <a:t>」取得前</a:t>
            </a:r>
            <a:r>
              <a:rPr lang="en-US" altLang="zh-TW" sz="1700" dirty="0">
                <a:solidFill>
                  <a:srgbClr val="0000FF"/>
                </a:solidFill>
                <a:latin typeface="微軟正黑體" panose="020B0604030504040204" pitchFamily="34" charset="-120"/>
                <a:ea typeface="微軟正黑體" panose="020B0604030504040204" pitchFamily="34" charset="-120"/>
              </a:rPr>
              <a:t>3</a:t>
            </a:r>
            <a:r>
              <a:rPr lang="zh-TW" altLang="en-US" sz="1700" dirty="0">
                <a:solidFill>
                  <a:srgbClr val="0000FF"/>
                </a:solidFill>
                <a:latin typeface="微軟正黑體" panose="020B0604030504040204" pitchFamily="34" charset="-120"/>
                <a:ea typeface="微軟正黑體" panose="020B0604030504040204" pitchFamily="34" charset="-120"/>
              </a:rPr>
              <a:t>名、優勝名次或正備取國手資格者，</a:t>
            </a:r>
            <a:r>
              <a:rPr lang="zh-TW" altLang="en-US" sz="1700" b="1" dirty="0">
                <a:solidFill>
                  <a:srgbClr val="FF0000"/>
                </a:solidFill>
                <a:latin typeface="微軟正黑體" panose="020B0604030504040204" pitchFamily="34" charset="-120"/>
                <a:ea typeface="微軟正黑體" panose="020B0604030504040204" pitchFamily="34" charset="-120"/>
              </a:rPr>
              <a:t>不予參加本招生</a:t>
            </a:r>
          </a:p>
        </p:txBody>
      </p:sp>
    </p:spTree>
    <p:extLst>
      <p:ext uri="{BB962C8B-B14F-4D97-AF65-F5344CB8AC3E}">
        <p14:creationId xmlns:p14="http://schemas.microsoft.com/office/powerpoint/2010/main" val="2248653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042347" y="967808"/>
            <a:ext cx="2357438" cy="500062"/>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華康儷楷書" panose="03000509000000000000" pitchFamily="65" charset="-120"/>
              <a:ea typeface="華康儷楷書" panose="03000509000000000000" pitchFamily="65" charset="-120"/>
            </a:endParaRPr>
          </a:p>
        </p:txBody>
      </p:sp>
      <p:sp>
        <p:nvSpPr>
          <p:cNvPr id="38919" name="矩形 10"/>
          <p:cNvSpPr>
            <a:spLocks noChangeArrowheads="1"/>
          </p:cNvSpPr>
          <p:nvPr/>
        </p:nvSpPr>
        <p:spPr bwMode="auto">
          <a:xfrm>
            <a:off x="1401494" y="1005908"/>
            <a:ext cx="1722437"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a:solidFill>
                  <a:schemeClr val="bg1"/>
                </a:solidFill>
                <a:latin typeface="微軟正黑體" panose="020B0604030504040204" pitchFamily="34" charset="-120"/>
                <a:ea typeface="微軟正黑體" panose="020B0604030504040204" pitchFamily="34" charset="-120"/>
              </a:rPr>
              <a:t>繳交報名費</a:t>
            </a:r>
          </a:p>
        </p:txBody>
      </p:sp>
      <p:grpSp>
        <p:nvGrpSpPr>
          <p:cNvPr id="20" name="群組 19"/>
          <p:cNvGrpSpPr/>
          <p:nvPr/>
        </p:nvGrpSpPr>
        <p:grpSpPr>
          <a:xfrm>
            <a:off x="9363075" y="815704"/>
            <a:ext cx="2630488" cy="1214437"/>
            <a:chOff x="7896225" y="115889"/>
            <a:chExt cx="2630488" cy="1214437"/>
          </a:xfrm>
        </p:grpSpPr>
        <p:grpSp>
          <p:nvGrpSpPr>
            <p:cNvPr id="24" name="群組 26"/>
            <p:cNvGrpSpPr>
              <a:grpSpLocks/>
            </p:cNvGrpSpPr>
            <p:nvPr/>
          </p:nvGrpSpPr>
          <p:grpSpPr bwMode="auto">
            <a:xfrm>
              <a:off x="7896225" y="115889"/>
              <a:ext cx="2630488" cy="1214437"/>
              <a:chOff x="6228184" y="1071563"/>
              <a:chExt cx="2630066" cy="1214437"/>
            </a:xfrm>
          </p:grpSpPr>
          <p:sp>
            <p:nvSpPr>
              <p:cNvPr id="26" name="圓角矩形 25"/>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報名</a:t>
                </a:r>
              </a:p>
            </p:txBody>
          </p:sp>
          <p:sp>
            <p:nvSpPr>
              <p:cNvPr id="27" name="圓角矩形 26"/>
              <p:cNvSpPr/>
              <p:nvPr/>
            </p:nvSpPr>
            <p:spPr bwMode="auto">
              <a:xfrm>
                <a:off x="7337667" y="1071563"/>
                <a:ext cx="398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繳交報名費</a:t>
                </a:r>
                <a:endParaRPr lang="en-US" altLang="zh-TW" sz="1400" dirty="0">
                  <a:solidFill>
                    <a:schemeClr val="bg1"/>
                  </a:solidFill>
                  <a:latin typeface="微軟正黑體" panose="020B0604030504040204" pitchFamily="34" charset="-120"/>
                  <a:ea typeface="微軟正黑體" panose="020B0604030504040204" pitchFamily="34" charset="-120"/>
                </a:endParaRPr>
              </a:p>
            </p:txBody>
          </p:sp>
          <p:sp>
            <p:nvSpPr>
              <p:cNvPr id="29" name="圓角矩形 28"/>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網路登記志願</a:t>
                </a:r>
              </a:p>
            </p:txBody>
          </p:sp>
          <p:sp>
            <p:nvSpPr>
              <p:cNvPr id="30" name="圓角矩形 29"/>
              <p:cNvSpPr/>
              <p:nvPr/>
            </p:nvSpPr>
            <p:spPr bwMode="auto">
              <a:xfrm>
                <a:off x="8501119"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分發放榜</a:t>
                </a:r>
              </a:p>
            </p:txBody>
          </p:sp>
          <p:cxnSp>
            <p:nvCxnSpPr>
              <p:cNvPr id="31" name="直線單箭頭接點 30"/>
              <p:cNvCxnSpPr>
                <a:stCxn id="26"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2" name="直線單箭頭接點 31"/>
              <p:cNvCxnSpPr>
                <a:endCxn id="27"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3" name="直線單箭頭接點 32"/>
              <p:cNvCxnSpPr>
                <a:stCxn id="27" idx="3"/>
                <a:endCxn id="29"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4" name="直線單箭頭接點 33"/>
              <p:cNvCxnSpPr>
                <a:stCxn id="29" idx="3"/>
                <a:endCxn id="30" idx="1"/>
              </p:cNvCxnSpPr>
              <p:nvPr/>
            </p:nvCxnSpPr>
            <p:spPr bwMode="auto">
              <a:xfrm>
                <a:off x="8329602" y="1678782"/>
                <a:ext cx="17151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5" name="圓角矩形 24"/>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成績排名</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p:txBody>
        </p:sp>
      </p:grpSp>
      <p:sp>
        <p:nvSpPr>
          <p:cNvPr id="3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sp>
        <p:nvSpPr>
          <p:cNvPr id="18" name="Rectangle 3">
            <a:extLst>
              <a:ext uri="{FF2B5EF4-FFF2-40B4-BE49-F238E27FC236}">
                <a16:creationId xmlns:a16="http://schemas.microsoft.com/office/drawing/2014/main" id="{6E87A713-936D-43E2-BA7F-994D74D3063F}"/>
              </a:ext>
            </a:extLst>
          </p:cNvPr>
          <p:cNvSpPr txBox="1">
            <a:spLocks noChangeArrowheads="1"/>
          </p:cNvSpPr>
          <p:nvPr/>
        </p:nvSpPr>
        <p:spPr bwMode="auto">
          <a:xfrm>
            <a:off x="1082675" y="2311519"/>
            <a:ext cx="10553700" cy="334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ts val="600"/>
              </a:spcBef>
              <a:spcAft>
                <a:spcPts val="600"/>
              </a:spcAft>
              <a:buSzPct val="110000"/>
              <a:buBlip>
                <a:blip r:embed="rId3"/>
              </a:buBlip>
              <a:defRPr/>
            </a:pP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通過資格審查</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考生須於</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115.3.4(</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起</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，至本委員會網站「繳款帳號查詢及繳款單列印系統」</a:t>
            </a:r>
            <a:r>
              <a:rPr lang="zh-TW" altLang="en-US" sz="2200" u="sng" dirty="0">
                <a:latin typeface="微軟正黑體" panose="020B0604030504040204" pitchFamily="34" charset="-120"/>
                <a:ea typeface="微軟正黑體" panose="020B0604030504040204" pitchFamily="34" charset="-120"/>
                <a:cs typeface="Times New Roman" panose="02020603050405020304" pitchFamily="18" charset="0"/>
              </a:rPr>
              <a:t>查詢繳款帳號與金額並下載繳款單</a:t>
            </a:r>
            <a:endParaRPr lang="en-US" altLang="zh-TW" sz="2200" u="sng"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hangingPunct="1">
              <a:spcBef>
                <a:spcPts val="600"/>
              </a:spcBef>
              <a:spcAft>
                <a:spcPts val="600"/>
              </a:spcAft>
              <a:buNone/>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u="sng" dirty="0">
                <a:solidFill>
                  <a:srgbClr val="0000FF"/>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繳款帳號每人皆不同</a:t>
            </a:r>
            <a:r>
              <a:rPr lang="zh-TW" altLang="en-US" sz="2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勿以其他同學繳款帳號繳費或與他人合併繳費</a:t>
            </a:r>
            <a:endPar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spcBef>
                <a:spcPts val="600"/>
              </a:spcBef>
              <a:spcAft>
                <a:spcPts val="600"/>
              </a:spcAft>
              <a:buSzPct val="110000"/>
              <a:buBlip>
                <a:blip r:embed="rId3"/>
              </a:buBlip>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報名費新臺幣</a:t>
            </a:r>
            <a:r>
              <a:rPr lang="en-US" altLang="zh-TW" sz="2200" u="sng" dirty="0">
                <a:latin typeface="微軟正黑體" panose="020B0604030504040204" pitchFamily="34" charset="-120"/>
                <a:ea typeface="微軟正黑體" panose="020B0604030504040204" pitchFamily="34" charset="-120"/>
                <a:cs typeface="Times New Roman" panose="02020603050405020304" pitchFamily="18" charset="0"/>
              </a:rPr>
              <a:t>200</a:t>
            </a:r>
            <a:r>
              <a:rPr lang="zh-TW" altLang="en-US" sz="2200" u="sng" dirty="0">
                <a:latin typeface="微軟正黑體" panose="020B0604030504040204" pitchFamily="34" charset="-120"/>
                <a:ea typeface="微軟正黑體" panose="020B0604030504040204" pitchFamily="34" charset="-120"/>
                <a:cs typeface="Times New Roman" panose="02020603050405020304" pitchFamily="18" charset="0"/>
              </a:rPr>
              <a:t>元</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，須在</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en-US" altLang="zh-TW" sz="22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3.6(</a:t>
            </a:r>
            <a:r>
              <a:rPr lang="zh-TW" altLang="en-US" sz="22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22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)24:00</a:t>
            </a:r>
            <a:r>
              <a:rPr lang="zh-TW" altLang="en-US" sz="2200"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200" b="1" u="sng" dirty="0">
                <a:latin typeface="微軟正黑體" panose="020B0604030504040204" pitchFamily="34" charset="-120"/>
                <a:ea typeface="微軟正黑體" panose="020B0604030504040204" pitchFamily="34" charset="-120"/>
                <a:cs typeface="Times New Roman" panose="02020603050405020304" pitchFamily="18" charset="0"/>
              </a:rPr>
              <a:t>完成繳費</a:t>
            </a:r>
            <a:endParaRPr lang="en-US" altLang="zh-TW" sz="2200" b="1" u="sng" dirty="0">
              <a:latin typeface="微軟正黑體" panose="020B0604030504040204" pitchFamily="34" charset="-120"/>
              <a:ea typeface="微軟正黑體" panose="020B0604030504040204" pitchFamily="34" charset="-120"/>
              <a:cs typeface="Times New Roman" panose="02020603050405020304" pitchFamily="18" charset="0"/>
            </a:endParaRPr>
          </a:p>
          <a:p>
            <a:pPr marL="384175" lvl="1" indent="0" eaLnBrk="1" hangingPunct="1">
              <a:spcBef>
                <a:spcPts val="600"/>
              </a:spcBef>
              <a:spcAft>
                <a:spcPts val="600"/>
              </a:spcAft>
              <a:buNone/>
              <a:defRPr/>
            </a:pPr>
            <a:r>
              <a:rPr lang="zh-TW" altLang="en-US" sz="2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審查通過</a:t>
            </a:r>
            <a:r>
              <a:rPr lang="zh-TW" altLang="en-US" sz="2200" u="sng" dirty="0">
                <a:latin typeface="微軟正黑體" panose="020B0604030504040204" pitchFamily="34" charset="-120"/>
                <a:ea typeface="微軟正黑體" panose="020B0604030504040204" pitchFamily="34" charset="-120"/>
                <a:cs typeface="Times New Roman" panose="02020603050405020304" pitchFamily="18" charset="0"/>
              </a:rPr>
              <a:t>低收入戶考生免繳報名費</a:t>
            </a:r>
            <a:endParaRPr lang="en-US" altLang="zh-TW" sz="2200" u="sng" dirty="0">
              <a:latin typeface="微軟正黑體" panose="020B0604030504040204" pitchFamily="34" charset="-120"/>
              <a:ea typeface="微軟正黑體" panose="020B0604030504040204" pitchFamily="34" charset="-120"/>
              <a:cs typeface="Times New Roman" panose="02020603050405020304" pitchFamily="18" charset="0"/>
            </a:endParaRPr>
          </a:p>
          <a:p>
            <a:pPr marL="384175" lvl="1" indent="0" eaLnBrk="1" hangingPunct="1">
              <a:spcBef>
                <a:spcPts val="600"/>
              </a:spcBef>
              <a:spcAft>
                <a:spcPts val="600"/>
              </a:spcAft>
              <a:buNone/>
              <a:defRPr/>
            </a:pPr>
            <a:r>
              <a:rPr lang="zh-TW" altLang="en-US" sz="2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審查通過</a:t>
            </a:r>
            <a:r>
              <a:rPr lang="zh-TW" altLang="en-US" sz="2200" u="sng" dirty="0">
                <a:latin typeface="微軟正黑體" panose="020B0604030504040204" pitchFamily="34" charset="-120"/>
                <a:ea typeface="微軟正黑體" panose="020B0604030504040204" pitchFamily="34" charset="-120"/>
                <a:cs typeface="Times New Roman" panose="02020603050405020304" pitchFamily="18" charset="0"/>
              </a:rPr>
              <a:t>中低收入戶考生</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可減免</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，繳交報名費新臺幣</a:t>
            </a:r>
            <a:r>
              <a:rPr lang="en-US" altLang="zh-TW" sz="2200" u="sng" dirty="0">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2200" u="sng" dirty="0">
                <a:latin typeface="微軟正黑體" panose="020B0604030504040204" pitchFamily="34" charset="-120"/>
                <a:ea typeface="微軟正黑體" panose="020B0604030504040204" pitchFamily="34" charset="-120"/>
                <a:cs typeface="Times New Roman" panose="02020603050405020304" pitchFamily="18" charset="0"/>
              </a:rPr>
              <a:t>元</a:t>
            </a:r>
          </a:p>
          <a:p>
            <a:pPr eaLnBrk="1" hangingPunct="1">
              <a:spcBef>
                <a:spcPts val="600"/>
              </a:spcBef>
              <a:spcAft>
                <a:spcPts val="600"/>
              </a:spcAft>
              <a:buSzPct val="110000"/>
              <a:buBlip>
                <a:blip r:embed="rId3"/>
              </a:buBlip>
              <a:defRPr/>
            </a:pP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繳費成功才可參加網路登記志願</a:t>
            </a:r>
            <a:endPar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9" name="矩形 24">
            <a:extLst>
              <a:ext uri="{FF2B5EF4-FFF2-40B4-BE49-F238E27FC236}">
                <a16:creationId xmlns:a16="http://schemas.microsoft.com/office/drawing/2014/main" id="{18203A1C-539E-44D0-928F-8BE6771CEE75}"/>
              </a:ext>
            </a:extLst>
          </p:cNvPr>
          <p:cNvSpPr>
            <a:spLocks noChangeArrowheads="1"/>
          </p:cNvSpPr>
          <p:nvPr/>
        </p:nvSpPr>
        <p:spPr bwMode="auto">
          <a:xfrm>
            <a:off x="840059" y="1553177"/>
            <a:ext cx="58801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【115.3.4(</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)10:00-115.</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3.6(</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)24:00</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28239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圓角矩形 12"/>
          <p:cNvSpPr/>
          <p:nvPr/>
        </p:nvSpPr>
        <p:spPr bwMode="auto">
          <a:xfrm>
            <a:off x="1141494" y="922986"/>
            <a:ext cx="2357438" cy="500063"/>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華康儷楷書" panose="03000509000000000000" pitchFamily="65" charset="-120"/>
              <a:ea typeface="華康儷楷書" panose="03000509000000000000" pitchFamily="65" charset="-120"/>
            </a:endParaRPr>
          </a:p>
        </p:txBody>
      </p:sp>
      <p:sp>
        <p:nvSpPr>
          <p:cNvPr id="14" name="矩形 13"/>
          <p:cNvSpPr/>
          <p:nvPr/>
        </p:nvSpPr>
        <p:spPr>
          <a:xfrm>
            <a:off x="1305007" y="978548"/>
            <a:ext cx="2032000" cy="387350"/>
          </a:xfrm>
          <a:prstGeom prst="rect">
            <a:avLst/>
          </a:prstGeom>
        </p:spPr>
        <p:txBody>
          <a:bodyPr wrap="none">
            <a:spAutoFit/>
          </a:bodyPr>
          <a:lstStyle/>
          <a:p>
            <a:pPr marL="342900" indent="-342900">
              <a:lnSpc>
                <a:spcPct val="80000"/>
              </a:lnSpc>
              <a:spcBef>
                <a:spcPct val="20000"/>
              </a:spcBef>
              <a:defRPr/>
            </a:pPr>
            <a:r>
              <a:rPr lang="zh-TW" altLang="en-US" sz="2400" dirty="0">
                <a:solidFill>
                  <a:schemeClr val="bg1"/>
                </a:solidFill>
                <a:latin typeface="微軟正黑體" panose="020B0604030504040204" pitchFamily="34" charset="-120"/>
                <a:ea typeface="微軟正黑體" panose="020B0604030504040204" pitchFamily="34" charset="-120"/>
                <a:cs typeface="華康中黑體" pitchFamily="49" charset="-120"/>
              </a:rPr>
              <a:t>網路登記志願</a:t>
            </a:r>
            <a:endParaRPr lang="zh-TW" altLang="en-US" sz="2400" kern="0" dirty="0">
              <a:solidFill>
                <a:schemeClr val="bg1"/>
              </a:solidFill>
              <a:latin typeface="微軟正黑體" panose="020B0604030504040204" pitchFamily="34" charset="-120"/>
              <a:ea typeface="微軟正黑體" panose="020B0604030504040204" pitchFamily="34" charset="-120"/>
              <a:cs typeface="華康中黑體" pitchFamily="49" charset="-120"/>
            </a:endParaRPr>
          </a:p>
        </p:txBody>
      </p:sp>
      <p:grpSp>
        <p:nvGrpSpPr>
          <p:cNvPr id="20" name="群組 19"/>
          <p:cNvGrpSpPr/>
          <p:nvPr/>
        </p:nvGrpSpPr>
        <p:grpSpPr>
          <a:xfrm>
            <a:off x="9363075" y="815704"/>
            <a:ext cx="2630488" cy="1214437"/>
            <a:chOff x="7896225" y="115889"/>
            <a:chExt cx="2630488" cy="1214437"/>
          </a:xfrm>
        </p:grpSpPr>
        <p:grpSp>
          <p:nvGrpSpPr>
            <p:cNvPr id="29" name="群組 26"/>
            <p:cNvGrpSpPr>
              <a:grpSpLocks/>
            </p:cNvGrpSpPr>
            <p:nvPr/>
          </p:nvGrpSpPr>
          <p:grpSpPr bwMode="auto">
            <a:xfrm>
              <a:off x="7896225" y="115889"/>
              <a:ext cx="2630488" cy="1214437"/>
              <a:chOff x="6228184" y="1071563"/>
              <a:chExt cx="2630066" cy="1214437"/>
            </a:xfrm>
          </p:grpSpPr>
          <p:sp>
            <p:nvSpPr>
              <p:cNvPr id="31" name="圓角矩形 30"/>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報名</a:t>
                </a:r>
              </a:p>
            </p:txBody>
          </p:sp>
          <p:sp>
            <p:nvSpPr>
              <p:cNvPr id="32" name="圓角矩形 31"/>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3" name="圓角矩形 32"/>
              <p:cNvSpPr/>
              <p:nvPr/>
            </p:nvSpPr>
            <p:spPr bwMode="auto">
              <a:xfrm>
                <a:off x="7882095" y="1071563"/>
                <a:ext cx="447507"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網路登記志願</a:t>
                </a:r>
              </a:p>
            </p:txBody>
          </p:sp>
          <p:sp>
            <p:nvSpPr>
              <p:cNvPr id="34" name="圓角矩形 33"/>
              <p:cNvSpPr/>
              <p:nvPr/>
            </p:nvSpPr>
            <p:spPr bwMode="auto">
              <a:xfrm>
                <a:off x="8501119"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分發放榜</a:t>
                </a:r>
              </a:p>
            </p:txBody>
          </p:sp>
          <p:cxnSp>
            <p:nvCxnSpPr>
              <p:cNvPr id="39" name="直線單箭頭接點 38"/>
              <p:cNvCxnSpPr>
                <a:stCxn id="31"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0" name="直線單箭頭接點 39"/>
              <p:cNvCxnSpPr>
                <a:endCxn id="32"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1" name="直線單箭頭接點 40"/>
              <p:cNvCxnSpPr>
                <a:stCxn id="32" idx="3"/>
                <a:endCxn id="33"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2" name="直線單箭頭接點 41"/>
              <p:cNvCxnSpPr>
                <a:stCxn id="33" idx="3"/>
                <a:endCxn id="34" idx="1"/>
              </p:cNvCxnSpPr>
              <p:nvPr/>
            </p:nvCxnSpPr>
            <p:spPr bwMode="auto">
              <a:xfrm>
                <a:off x="8329602" y="1678782"/>
                <a:ext cx="17151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30" name="圓角矩形 29"/>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成績排名</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p:txBody>
        </p:sp>
      </p:grpSp>
      <p:sp>
        <p:nvSpPr>
          <p:cNvPr id="54"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sp>
        <p:nvSpPr>
          <p:cNvPr id="21" name="Rectangle 3">
            <a:extLst>
              <a:ext uri="{FF2B5EF4-FFF2-40B4-BE49-F238E27FC236}">
                <a16:creationId xmlns:a16="http://schemas.microsoft.com/office/drawing/2014/main" id="{FD8AADA3-53B5-4BBD-BB23-8AD06F0036BD}"/>
              </a:ext>
            </a:extLst>
          </p:cNvPr>
          <p:cNvSpPr txBox="1">
            <a:spLocks noChangeArrowheads="1"/>
          </p:cNvSpPr>
          <p:nvPr/>
        </p:nvSpPr>
        <p:spPr>
          <a:xfrm>
            <a:off x="1141493" y="1973117"/>
            <a:ext cx="10494881" cy="45282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nSpc>
                <a:spcPct val="150000"/>
              </a:lnSpc>
              <a:buSzPct val="110000"/>
              <a:buBlip>
                <a:blip r:embed="rId3"/>
              </a:buBlip>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考生至多選填</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個</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志願</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360000" indent="-360000">
              <a:lnSpc>
                <a:spcPct val="150000"/>
              </a:lnSpc>
              <a:buSzPct val="110000"/>
              <a:buBlip>
                <a:blip r:embed="rId3"/>
              </a:buBlip>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考生於系統所選填之志願，在未確定送出前皆可修改或暫存</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360000" lvl="1" indent="0">
              <a:lnSpc>
                <a:spcPct val="150000"/>
              </a:lnSpc>
              <a:buFont typeface="Arial" panose="020B0604020202020204" pitchFamily="34" charset="0"/>
              <a:buNone/>
            </a:pP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一旦確定送出後即完成志願登記</a:t>
            </a:r>
            <a:r>
              <a:rPr lang="zh-TW" altLang="en-US" sz="200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，不得以任何理由要求修改或重新登記，僅能上網確定送出</a:t>
            </a:r>
            <a:r>
              <a:rPr lang="en-US" altLang="zh-TW" sz="200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次，請務必審慎考慮後再行送出資料，請考生特別注意</a:t>
            </a:r>
            <a:endParaRPr lang="en-US" altLang="zh-TW" sz="200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endParaRPr>
          </a:p>
          <a:p>
            <a:pPr marL="360000" indent="-360000">
              <a:lnSpc>
                <a:spcPct val="150000"/>
              </a:lnSpc>
              <a:buSzPct val="110000"/>
              <a:buBlip>
                <a:blip r:embed="rId3"/>
              </a:buBlip>
            </a:pP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凡於規定時間內未上網登記志願</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雖有上網登記志願但僅暫存未確定送出者</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，以未登記論，喪失登記資格與分發機會</a:t>
            </a:r>
          </a:p>
          <a:p>
            <a:pPr marL="360000" indent="-360000">
              <a:lnSpc>
                <a:spcPct val="150000"/>
              </a:lnSpc>
              <a:buSzPct val="110000"/>
              <a:buBlip>
                <a:blip r:embed="rId3"/>
              </a:buBlip>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完成志願登記「確定送出」後，產出「登記志願表」，志願表為完成網路登記志願之重要憑證，考生應</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自行存檔或列印並妥善保存</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登記志願表</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a:t>
            </a:r>
            <a:b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00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系統關閉後，無法再提供登記志願表下載，亦不再接受補發申請</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                                         </a:t>
            </a:r>
          </a:p>
        </p:txBody>
      </p:sp>
      <p:sp>
        <p:nvSpPr>
          <p:cNvPr id="22" name="矩形 23">
            <a:extLst>
              <a:ext uri="{FF2B5EF4-FFF2-40B4-BE49-F238E27FC236}">
                <a16:creationId xmlns:a16="http://schemas.microsoft.com/office/drawing/2014/main" id="{F8E3A147-DA34-459D-93AB-5593D556CDF3}"/>
              </a:ext>
            </a:extLst>
          </p:cNvPr>
          <p:cNvSpPr>
            <a:spLocks noChangeArrowheads="1"/>
          </p:cNvSpPr>
          <p:nvPr/>
        </p:nvSpPr>
        <p:spPr bwMode="auto">
          <a:xfrm>
            <a:off x="977921" y="1513845"/>
            <a:ext cx="61063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【115.3.9(</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)10:00-115.</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3.11(</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62868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圓角矩形 17"/>
          <p:cNvSpPr/>
          <p:nvPr/>
        </p:nvSpPr>
        <p:spPr bwMode="auto">
          <a:xfrm>
            <a:off x="968280" y="788917"/>
            <a:ext cx="2357437" cy="500063"/>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華康儷楷書" panose="03000509000000000000" pitchFamily="65" charset="-120"/>
              <a:ea typeface="華康儷楷書" panose="03000509000000000000" pitchFamily="65" charset="-120"/>
            </a:endParaRPr>
          </a:p>
        </p:txBody>
      </p:sp>
      <p:sp>
        <p:nvSpPr>
          <p:cNvPr id="40968" name="矩形 18"/>
          <p:cNvSpPr>
            <a:spLocks noChangeArrowheads="1"/>
          </p:cNvSpPr>
          <p:nvPr/>
        </p:nvSpPr>
        <p:spPr bwMode="auto">
          <a:xfrm>
            <a:off x="911922" y="808115"/>
            <a:ext cx="2470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2400" dirty="0">
                <a:solidFill>
                  <a:schemeClr val="bg1"/>
                </a:solidFill>
                <a:latin typeface="微軟正黑體" panose="020B0604030504040204" pitchFamily="34" charset="-120"/>
                <a:ea typeface="微軟正黑體" panose="020B0604030504040204" pitchFamily="34" charset="-120"/>
              </a:rPr>
              <a:t>分發放榜</a:t>
            </a:r>
          </a:p>
        </p:txBody>
      </p:sp>
      <p:grpSp>
        <p:nvGrpSpPr>
          <p:cNvPr id="3" name="群組 2"/>
          <p:cNvGrpSpPr/>
          <p:nvPr/>
        </p:nvGrpSpPr>
        <p:grpSpPr>
          <a:xfrm>
            <a:off x="9363075" y="815704"/>
            <a:ext cx="2630488" cy="1214437"/>
            <a:chOff x="7896225" y="115889"/>
            <a:chExt cx="2630488" cy="1214437"/>
          </a:xfrm>
        </p:grpSpPr>
        <p:grpSp>
          <p:nvGrpSpPr>
            <p:cNvPr id="40971" name="群組 26"/>
            <p:cNvGrpSpPr>
              <a:grpSpLocks/>
            </p:cNvGrpSpPr>
            <p:nvPr/>
          </p:nvGrpSpPr>
          <p:grpSpPr bwMode="auto">
            <a:xfrm>
              <a:off x="7896225" y="115889"/>
              <a:ext cx="2630488" cy="1214437"/>
              <a:chOff x="6228184" y="1071563"/>
              <a:chExt cx="2630066" cy="1214437"/>
            </a:xfrm>
          </p:grpSpPr>
          <p:sp>
            <p:nvSpPr>
              <p:cNvPr id="22" name="圓角矩形 21"/>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報名</a:t>
                </a:r>
              </a:p>
            </p:txBody>
          </p:sp>
          <p:sp>
            <p:nvSpPr>
              <p:cNvPr id="24" name="圓角矩形 23"/>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25" name="圓角矩形 24"/>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網路登記志願</a:t>
                </a:r>
              </a:p>
            </p:txBody>
          </p:sp>
          <p:sp>
            <p:nvSpPr>
              <p:cNvPr id="26" name="圓角矩形 25"/>
              <p:cNvSpPr/>
              <p:nvPr/>
            </p:nvSpPr>
            <p:spPr bwMode="auto">
              <a:xfrm>
                <a:off x="8501119" y="1071563"/>
                <a:ext cx="35713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分發放榜</a:t>
                </a:r>
              </a:p>
            </p:txBody>
          </p:sp>
          <p:cxnSp>
            <p:nvCxnSpPr>
              <p:cNvPr id="27" name="直線單箭頭接點 26"/>
              <p:cNvCxnSpPr>
                <a:stCxn id="22"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8" name="直線單箭頭接點 27"/>
              <p:cNvCxnSpPr>
                <a:endCxn id="24"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8" name="直線單箭頭接點 37"/>
              <p:cNvCxnSpPr>
                <a:stCxn id="24" idx="3"/>
                <a:endCxn id="25"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9" name="直線單箭頭接點 38"/>
              <p:cNvCxnSpPr>
                <a:stCxn id="25" idx="3"/>
                <a:endCxn id="26" idx="1"/>
              </p:cNvCxnSpPr>
              <p:nvPr/>
            </p:nvCxnSpPr>
            <p:spPr bwMode="auto">
              <a:xfrm>
                <a:off x="8329602" y="1678782"/>
                <a:ext cx="17151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9" name="圓角矩形 28"/>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成績排名</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p:txBody>
        </p:sp>
      </p:grpSp>
      <p:sp>
        <p:nvSpPr>
          <p:cNvPr id="33"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sp>
        <p:nvSpPr>
          <p:cNvPr id="19" name="Rectangle 3">
            <a:extLst>
              <a:ext uri="{FF2B5EF4-FFF2-40B4-BE49-F238E27FC236}">
                <a16:creationId xmlns:a16="http://schemas.microsoft.com/office/drawing/2014/main" id="{0F44A622-998C-4C73-9AD2-8526DB171AF7}"/>
              </a:ext>
            </a:extLst>
          </p:cNvPr>
          <p:cNvSpPr txBox="1">
            <a:spLocks noChangeArrowheads="1"/>
          </p:cNvSpPr>
          <p:nvPr/>
        </p:nvSpPr>
        <p:spPr>
          <a:xfrm>
            <a:off x="844227" y="1856044"/>
            <a:ext cx="11153504" cy="44553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nSpc>
                <a:spcPct val="100000"/>
              </a:lnSpc>
              <a:spcBef>
                <a:spcPts val="600"/>
              </a:spcBef>
              <a:buSzPct val="110000"/>
              <a:buBlip>
                <a:blip r:embed="rId3"/>
              </a:buBlip>
            </a:pPr>
            <a:r>
              <a:rPr lang="zh-TW" altLang="en-US" sz="1800" dirty="0">
                <a:latin typeface="微軟正黑體" panose="020B0604030504040204" pitchFamily="34" charset="-120"/>
                <a:ea typeface="微軟正黑體" panose="020B0604030504040204" pitchFamily="34" charset="-120"/>
              </a:rPr>
              <a:t>本委員會網站公告錄取名單</a:t>
            </a:r>
            <a:endParaRPr lang="en-US" altLang="zh-TW" sz="1800" dirty="0">
              <a:latin typeface="微軟正黑體" panose="020B0604030504040204" pitchFamily="34" charset="-120"/>
              <a:ea typeface="微軟正黑體" panose="020B0604030504040204" pitchFamily="34" charset="-120"/>
            </a:endParaRPr>
          </a:p>
          <a:p>
            <a:pPr marL="360000" indent="-360000">
              <a:lnSpc>
                <a:spcPct val="100000"/>
              </a:lnSpc>
              <a:spcBef>
                <a:spcPts val="600"/>
              </a:spcBef>
              <a:buSzPct val="110000"/>
              <a:buBlip>
                <a:blip r:embed="rId3"/>
              </a:buBlip>
            </a:pPr>
            <a:r>
              <a:rPr lang="zh-TW" altLang="zh-TW" sz="1800" dirty="0">
                <a:latin typeface="微軟正黑體" panose="020B0604030504040204" pitchFamily="34" charset="-120"/>
                <a:ea typeface="微軟正黑體" panose="020B0604030504040204" pitchFamily="34" charset="-120"/>
              </a:rPr>
              <a:t>各校網站公告</a:t>
            </a:r>
            <a:r>
              <a:rPr lang="zh-TW" altLang="zh-TW" sz="1800" b="1" dirty="0">
                <a:solidFill>
                  <a:srgbClr val="0000FF"/>
                </a:solidFill>
                <a:latin typeface="微軟正黑體" panose="020B0604030504040204" pitchFamily="34" charset="-120"/>
                <a:ea typeface="微軟正黑體" panose="020B0604030504040204" pitchFamily="34" charset="-120"/>
              </a:rPr>
              <a:t>報到時間</a:t>
            </a:r>
            <a:r>
              <a:rPr lang="zh-TW" altLang="zh-TW" sz="1800" dirty="0">
                <a:latin typeface="微軟正黑體" panose="020B0604030504040204" pitchFamily="34" charset="-120"/>
                <a:ea typeface="微軟正黑體" panose="020B0604030504040204" pitchFamily="34" charset="-120"/>
              </a:rPr>
              <a:t>、</a:t>
            </a:r>
            <a:r>
              <a:rPr lang="zh-TW" altLang="zh-TW" sz="1800" b="1" dirty="0">
                <a:solidFill>
                  <a:srgbClr val="0000FF"/>
                </a:solidFill>
                <a:latin typeface="微軟正黑體" panose="020B0604030504040204" pitchFamily="34" charset="-120"/>
                <a:ea typeface="微軟正黑體" panose="020B0604030504040204" pitchFamily="34" charset="-120"/>
              </a:rPr>
              <a:t>方式</a:t>
            </a:r>
            <a:r>
              <a:rPr lang="zh-TW" altLang="zh-TW" sz="1800" dirty="0">
                <a:latin typeface="微軟正黑體" panose="020B0604030504040204" pitchFamily="34" charset="-120"/>
                <a:ea typeface="微軟正黑體" panose="020B0604030504040204" pitchFamily="34" charset="-120"/>
              </a:rPr>
              <a:t>及</a:t>
            </a:r>
            <a:r>
              <a:rPr lang="zh-TW" altLang="zh-TW" sz="1800" b="1" dirty="0">
                <a:solidFill>
                  <a:srgbClr val="0000FF"/>
                </a:solidFill>
                <a:latin typeface="微軟正黑體" panose="020B0604030504040204" pitchFamily="34" charset="-120"/>
                <a:ea typeface="微軟正黑體" panose="020B0604030504040204" pitchFamily="34" charset="-120"/>
              </a:rPr>
              <a:t>注意事項</a:t>
            </a:r>
            <a:r>
              <a:rPr lang="zh-TW" altLang="zh-TW" sz="1800" dirty="0">
                <a:latin typeface="微軟正黑體" panose="020B0604030504040204" pitchFamily="34" charset="-120"/>
                <a:ea typeface="微軟正黑體" panose="020B0604030504040204" pitchFamily="34" charset="-120"/>
              </a:rPr>
              <a:t>，</a:t>
            </a:r>
            <a:r>
              <a:rPr lang="zh-TW" altLang="zh-TW" sz="1800" b="1" dirty="0">
                <a:solidFill>
                  <a:srgbClr val="FF0000"/>
                </a:solidFill>
                <a:latin typeface="微軟正黑體" panose="020B0604030504040204" pitchFamily="34" charset="-120"/>
                <a:ea typeface="微軟正黑體" panose="020B0604030504040204" pitchFamily="34" charset="-120"/>
              </a:rPr>
              <a:t>分發錄取生須自行至錄取學校網站查詢</a:t>
            </a:r>
            <a:r>
              <a:rPr lang="zh-TW" altLang="zh-TW" sz="1800" dirty="0">
                <a:latin typeface="微軟正黑體" panose="020B0604030504040204" pitchFamily="34" charset="-120"/>
                <a:ea typeface="微軟正黑體" panose="020B0604030504040204" pitchFamily="34" charset="-120"/>
              </a:rPr>
              <a:t>；</a:t>
            </a:r>
            <a:r>
              <a:rPr lang="zh-TW" altLang="zh-TW" sz="1800" b="1" dirty="0">
                <a:solidFill>
                  <a:srgbClr val="0000FF"/>
                </a:solidFill>
                <a:latin typeface="微軟正黑體" panose="020B0604030504040204" pitchFamily="34" charset="-120"/>
                <a:ea typeface="微軟正黑體" panose="020B0604030504040204" pitchFamily="34" charset="-120"/>
              </a:rPr>
              <a:t>未上網查詢而致影響錄取及入學權益者，概由分發錄取生自行負責</a:t>
            </a:r>
            <a:endParaRPr lang="en-US" altLang="zh-TW" sz="1800" b="1" dirty="0">
              <a:solidFill>
                <a:srgbClr val="0000FF"/>
              </a:solidFill>
              <a:latin typeface="微軟正黑體" panose="020B0604030504040204" pitchFamily="34" charset="-120"/>
              <a:ea typeface="微軟正黑體" panose="020B0604030504040204" pitchFamily="34" charset="-120"/>
            </a:endParaRPr>
          </a:p>
          <a:p>
            <a:pPr marL="360000" indent="-360000">
              <a:lnSpc>
                <a:spcPct val="100000"/>
              </a:lnSpc>
              <a:spcBef>
                <a:spcPts val="600"/>
              </a:spcBef>
              <a:buSzPct val="110000"/>
              <a:buBlip>
                <a:blip r:embed="rId3"/>
              </a:buBlip>
            </a:pPr>
            <a:r>
              <a:rPr lang="zh-TW" altLang="en-US" sz="1800" dirty="0">
                <a:latin typeface="微軟正黑體" panose="020B0604030504040204" pitchFamily="34" charset="-120"/>
                <a:ea typeface="微軟正黑體" panose="020B0604030504040204" pitchFamily="34" charset="-120"/>
              </a:rPr>
              <a:t>分發錄取生應</a:t>
            </a:r>
            <a:r>
              <a:rPr lang="zh-TW" altLang="en-US" sz="1800" b="1" dirty="0">
                <a:latin typeface="微軟正黑體" panose="020B0604030504040204" pitchFamily="34" charset="-120"/>
                <a:ea typeface="微軟正黑體" panose="020B0604030504040204" pitchFamily="34" charset="-120"/>
              </a:rPr>
              <a:t>依所錄取學校規定時間及方式</a:t>
            </a:r>
            <a:r>
              <a:rPr lang="zh-TW" altLang="en-US" sz="1800" dirty="0">
                <a:latin typeface="微軟正黑體" panose="020B0604030504040204" pitchFamily="34" charset="-120"/>
                <a:ea typeface="微軟正黑體" panose="020B0604030504040204" pitchFamily="34" charset="-120"/>
              </a:rPr>
              <a:t>，攜帶「學歷（力）證件」、「身分證」及「</a:t>
            </a:r>
            <a:r>
              <a:rPr lang="zh-TW" altLang="en-US" sz="1800" dirty="0">
                <a:solidFill>
                  <a:srgbClr val="FF0000"/>
                </a:solidFill>
                <a:latin typeface="微軟正黑體" panose="020B0604030504040204" pitchFamily="34" charset="-120"/>
                <a:ea typeface="微軟正黑體" panose="020B0604030504040204" pitchFamily="34" charset="-120"/>
              </a:rPr>
              <a:t>競賽獲獎證明</a:t>
            </a:r>
            <a:r>
              <a:rPr lang="zh-TW" altLang="en-US" sz="1800" dirty="0">
                <a:latin typeface="微軟正黑體" panose="020B0604030504040204" pitchFamily="34" charset="-120"/>
                <a:ea typeface="微軟正黑體" panose="020B0604030504040204" pitchFamily="34" charset="-120"/>
              </a:rPr>
              <a:t>」等文件</a:t>
            </a:r>
            <a:r>
              <a:rPr lang="zh-TW" altLang="en-US" sz="2000" b="1" u="sng" dirty="0">
                <a:solidFill>
                  <a:srgbClr val="FF0000"/>
                </a:solidFill>
                <a:highlight>
                  <a:srgbClr val="FFFF00"/>
                </a:highlight>
                <a:latin typeface="微軟正黑體" panose="020B0604030504040204" pitchFamily="34" charset="-120"/>
                <a:ea typeface="微軟正黑體" panose="020B0604030504040204" pitchFamily="34" charset="-120"/>
              </a:rPr>
              <a:t>正本</a:t>
            </a:r>
            <a:r>
              <a:rPr lang="zh-TW" altLang="en-US" sz="1800" dirty="0">
                <a:latin typeface="微軟正黑體" panose="020B0604030504040204" pitchFamily="34" charset="-120"/>
                <a:ea typeface="微軟正黑體" panose="020B0604030504040204" pitchFamily="34" charset="-120"/>
              </a:rPr>
              <a:t>辦理報到</a:t>
            </a:r>
            <a:endParaRPr lang="en-US" altLang="zh-TW" sz="1800" dirty="0">
              <a:latin typeface="微軟正黑體" panose="020B0604030504040204" pitchFamily="34" charset="-120"/>
              <a:ea typeface="微軟正黑體" panose="020B0604030504040204" pitchFamily="34" charset="-120"/>
            </a:endParaRPr>
          </a:p>
          <a:p>
            <a:pPr marL="360000" indent="-360000">
              <a:lnSpc>
                <a:spcPct val="100000"/>
              </a:lnSpc>
              <a:spcBef>
                <a:spcPts val="600"/>
              </a:spcBef>
              <a:buSzPct val="110000"/>
              <a:buBlip>
                <a:blip r:embed="rId3"/>
              </a:buBlip>
            </a:pPr>
            <a:r>
              <a:rPr lang="zh-TW" altLang="en-US" sz="1800" dirty="0">
                <a:solidFill>
                  <a:srgbClr val="FF0000"/>
                </a:solidFill>
                <a:latin typeface="微軟正黑體" panose="020B0604030504040204" pitchFamily="34" charset="-120"/>
                <a:ea typeface="微軟正黑體" panose="020B0604030504040204" pitchFamily="34" charset="-120"/>
              </a:rPr>
              <a:t>分發錄取生</a:t>
            </a:r>
            <a:r>
              <a:rPr lang="zh-TW" altLang="en-US" sz="1800" b="1" dirty="0">
                <a:solidFill>
                  <a:srgbClr val="FF0000"/>
                </a:solidFill>
                <a:latin typeface="微軟正黑體" panose="020B0604030504040204" pitchFamily="34" charset="-120"/>
                <a:ea typeface="微軟正黑體" panose="020B0604030504040204" pitchFamily="34" charset="-120"/>
              </a:rPr>
              <a:t>完成報到後</a:t>
            </a:r>
            <a:r>
              <a:rPr lang="zh-TW" altLang="en-US" sz="1800" dirty="0">
                <a:solidFill>
                  <a:srgbClr val="FF0000"/>
                </a:solidFill>
                <a:latin typeface="微軟正黑體" panose="020B0604030504040204" pitchFamily="34" charset="-120"/>
                <a:ea typeface="微軟正黑體" panose="020B0604030504040204" pitchFamily="34" charset="-120"/>
              </a:rPr>
              <a:t>，</a:t>
            </a:r>
            <a:r>
              <a:rPr lang="zh-TW" altLang="en-US" sz="1800" b="1" u="sng" dirty="0">
                <a:solidFill>
                  <a:srgbClr val="FF0000"/>
                </a:solidFill>
                <a:highlight>
                  <a:srgbClr val="FFFF00"/>
                </a:highlight>
                <a:latin typeface="微軟正黑體" panose="020B0604030504040204" pitchFamily="34" charset="-120"/>
                <a:ea typeface="微軟正黑體" panose="020B0604030504040204" pitchFamily="34" charset="-120"/>
              </a:rPr>
              <a:t>未在簡章規定時間內辦理放棄錄取</a:t>
            </a:r>
            <a:r>
              <a:rPr lang="zh-TW" altLang="en-US" sz="1800"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highlight>
                  <a:srgbClr val="FFFF00"/>
                </a:highlight>
                <a:latin typeface="微軟正黑體" panose="020B0604030504040204" pitchFamily="34" charset="-120"/>
                <a:ea typeface="微軟正黑體" panose="020B0604030504040204" pitchFamily="34" charset="-120"/>
              </a:rPr>
              <a:t>即不得</a:t>
            </a:r>
            <a:r>
              <a:rPr lang="zh-TW" altLang="en-US" sz="1800" dirty="0">
                <a:solidFill>
                  <a:srgbClr val="FF0000"/>
                </a:solidFill>
                <a:highlight>
                  <a:srgbClr val="FFFF00"/>
                </a:highlight>
                <a:latin typeface="微軟正黑體" panose="020B0604030504040204" pitchFamily="34" charset="-120"/>
                <a:ea typeface="微軟正黑體" panose="020B0604030504040204" pitchFamily="34" charset="-120"/>
              </a:rPr>
              <a:t>再參加</a:t>
            </a:r>
            <a:r>
              <a:rPr lang="zh-TW" altLang="en-US" sz="1800" dirty="0">
                <a:solidFill>
                  <a:srgbClr val="FF0000"/>
                </a:solidFill>
                <a:latin typeface="微軟正黑體" panose="020B0604030504040204" pitchFamily="34" charset="-120"/>
                <a:ea typeface="微軟正黑體" panose="020B0604030504040204" pitchFamily="34" charset="-120"/>
              </a:rPr>
              <a:t>本學年度</a:t>
            </a:r>
            <a:br>
              <a:rPr lang="en-US" altLang="zh-TW" sz="1800" dirty="0">
                <a:solidFill>
                  <a:srgbClr val="FF0000"/>
                </a:solidFill>
                <a:latin typeface="微軟正黑體" panose="020B0604030504040204" pitchFamily="34" charset="-120"/>
                <a:ea typeface="微軟正黑體" panose="020B0604030504040204" pitchFamily="34" charset="-120"/>
              </a:rPr>
            </a:br>
            <a:r>
              <a:rPr lang="zh-TW" altLang="en-US" sz="1800" b="1" dirty="0">
                <a:solidFill>
                  <a:srgbClr val="FF0000"/>
                </a:solidFill>
                <a:latin typeface="微軟正黑體" panose="020B0604030504040204" pitchFamily="34" charset="-120"/>
                <a:ea typeface="微軟正黑體" panose="020B0604030504040204" pitchFamily="34" charset="-120"/>
              </a:rPr>
              <a:t>繁星</a:t>
            </a:r>
            <a:r>
              <a:rPr lang="zh-TW" altLang="en-US" sz="1800" dirty="0">
                <a:solidFill>
                  <a:srgbClr val="FF0000"/>
                </a:solidFill>
                <a:latin typeface="微軟正黑體" panose="020B0604030504040204" pitchFamily="34" charset="-120"/>
                <a:ea typeface="微軟正黑體" panose="020B0604030504040204" pitchFamily="34" charset="-120"/>
              </a:rPr>
              <a:t>計畫聯合推薦甄選入學、</a:t>
            </a:r>
            <a:r>
              <a:rPr lang="zh-TW" altLang="en-US" sz="1800" b="1" dirty="0">
                <a:solidFill>
                  <a:srgbClr val="FF0000"/>
                </a:solidFill>
                <a:latin typeface="微軟正黑體" panose="020B0604030504040204" pitchFamily="34" charset="-120"/>
                <a:ea typeface="微軟正黑體" panose="020B0604030504040204" pitchFamily="34" charset="-120"/>
              </a:rPr>
              <a:t>四技申請</a:t>
            </a:r>
            <a:r>
              <a:rPr lang="zh-TW" altLang="en-US" sz="1800" dirty="0">
                <a:solidFill>
                  <a:srgbClr val="FF0000"/>
                </a:solidFill>
                <a:latin typeface="微軟正黑體" panose="020B0604030504040204" pitchFamily="34" charset="-120"/>
                <a:ea typeface="微軟正黑體" panose="020B0604030504040204" pitchFamily="34" charset="-120"/>
              </a:rPr>
              <a:t>入學聯合招生、四技二專</a:t>
            </a:r>
            <a:r>
              <a:rPr lang="zh-TW" altLang="en-US" sz="1800" b="1" dirty="0">
                <a:solidFill>
                  <a:srgbClr val="FF0000"/>
                </a:solidFill>
                <a:latin typeface="微軟正黑體" panose="020B0604030504040204" pitchFamily="34" charset="-120"/>
                <a:ea typeface="微軟正黑體" panose="020B0604030504040204" pitchFamily="34" charset="-120"/>
              </a:rPr>
              <a:t>技優甄審</a:t>
            </a:r>
            <a:r>
              <a:rPr lang="zh-TW" altLang="en-US" sz="1800" dirty="0">
                <a:solidFill>
                  <a:srgbClr val="FF0000"/>
                </a:solidFill>
                <a:latin typeface="微軟正黑體" panose="020B0604030504040204" pitchFamily="34" charset="-120"/>
                <a:ea typeface="微軟正黑體" panose="020B0604030504040204" pitchFamily="34" charset="-120"/>
              </a:rPr>
              <a:t>入學、</a:t>
            </a:r>
            <a:r>
              <a:rPr lang="zh-TW" altLang="en-US" sz="1800" b="1" dirty="0">
                <a:solidFill>
                  <a:srgbClr val="FF0000"/>
                </a:solidFill>
                <a:latin typeface="微軟正黑體" panose="020B0604030504040204" pitchFamily="34" charset="-120"/>
                <a:ea typeface="微軟正黑體" panose="020B0604030504040204" pitchFamily="34" charset="-120"/>
              </a:rPr>
              <a:t>甄選</a:t>
            </a:r>
            <a:r>
              <a:rPr lang="zh-TW" altLang="en-US" sz="1800" dirty="0">
                <a:solidFill>
                  <a:srgbClr val="FF0000"/>
                </a:solidFill>
                <a:latin typeface="微軟正黑體" panose="020B0604030504040204" pitchFamily="34" charset="-120"/>
                <a:ea typeface="微軟正黑體" panose="020B0604030504040204" pitchFamily="34" charset="-120"/>
              </a:rPr>
              <a:t>入學、</a:t>
            </a:r>
            <a:r>
              <a:rPr lang="zh-TW" altLang="en-US" sz="1800" b="1" dirty="0">
                <a:solidFill>
                  <a:srgbClr val="FF0000"/>
                </a:solidFill>
                <a:latin typeface="微軟正黑體" panose="020B0604030504040204" pitchFamily="34" charset="-120"/>
                <a:ea typeface="微軟正黑體" panose="020B0604030504040204" pitchFamily="34" charset="-120"/>
              </a:rPr>
              <a:t>日間部聯合登記分發</a:t>
            </a:r>
            <a:r>
              <a:rPr lang="zh-TW" altLang="en-US" sz="1800" dirty="0">
                <a:solidFill>
                  <a:srgbClr val="FF0000"/>
                </a:solidFill>
                <a:latin typeface="微軟正黑體" panose="020B0604030504040204" pitchFamily="34" charset="-120"/>
                <a:ea typeface="微軟正黑體" panose="020B0604030504040204" pitchFamily="34" charset="-120"/>
              </a:rPr>
              <a:t>入學、</a:t>
            </a:r>
            <a:r>
              <a:rPr lang="zh-TW" altLang="en-US" sz="1800" b="1" dirty="0">
                <a:solidFill>
                  <a:srgbClr val="FF0000"/>
                </a:solidFill>
                <a:latin typeface="微軟正黑體" panose="020B0604030504040204" pitchFamily="34" charset="-120"/>
                <a:ea typeface="微軟正黑體" panose="020B0604030504040204" pitchFamily="34" charset="-120"/>
              </a:rPr>
              <a:t>各四技二專學校及大學校院之招生</a:t>
            </a:r>
            <a:r>
              <a:rPr lang="zh-TW" altLang="en-US" sz="1800" dirty="0">
                <a:solidFill>
                  <a:srgbClr val="FF0000"/>
                </a:solidFill>
                <a:latin typeface="微軟正黑體" panose="020B0604030504040204" pitchFamily="34" charset="-120"/>
                <a:ea typeface="微軟正黑體" panose="020B0604030504040204" pitchFamily="34" charset="-120"/>
              </a:rPr>
              <a:t>，違者取消保送錄取及入學資格</a:t>
            </a:r>
            <a:endParaRPr lang="en-US" altLang="zh-TW" sz="1800" dirty="0">
              <a:solidFill>
                <a:srgbClr val="FF0000"/>
              </a:solidFill>
              <a:latin typeface="微軟正黑體" panose="020B0604030504040204" pitchFamily="34" charset="-120"/>
              <a:ea typeface="微軟正黑體" panose="020B0604030504040204" pitchFamily="34" charset="-120"/>
            </a:endParaRPr>
          </a:p>
          <a:p>
            <a:pPr marL="360000" indent="-360000">
              <a:lnSpc>
                <a:spcPct val="100000"/>
              </a:lnSpc>
              <a:spcBef>
                <a:spcPts val="600"/>
              </a:spcBef>
              <a:buSzPct val="110000"/>
              <a:buBlip>
                <a:blip r:embed="rId3"/>
              </a:buBlip>
            </a:pPr>
            <a:r>
              <a:rPr lang="zh-TW" altLang="en-US" sz="1800" b="1" dirty="0">
                <a:solidFill>
                  <a:srgbClr val="0000FF"/>
                </a:solidFill>
                <a:latin typeface="微軟正黑體" panose="020B0604030504040204" pitchFamily="34" charset="-120"/>
                <a:ea typeface="微軟正黑體" panose="020B0604030504040204" pitchFamily="34" charset="-120"/>
              </a:rPr>
              <a:t>分發錄取生無論已否註冊入學</a:t>
            </a:r>
            <a:r>
              <a:rPr lang="zh-TW" altLang="en-US" sz="1800" dirty="0">
                <a:solidFill>
                  <a:srgbClr val="0000FF"/>
                </a:solidFill>
                <a:latin typeface="微軟正黑體" panose="020B0604030504040204" pitchFamily="34" charset="-120"/>
                <a:ea typeface="微軟正黑體" panose="020B0604030504040204" pitchFamily="34" charset="-120"/>
              </a:rPr>
              <a:t>，</a:t>
            </a:r>
            <a:r>
              <a:rPr lang="zh-TW" altLang="en-US" sz="1800" b="1" dirty="0">
                <a:solidFill>
                  <a:srgbClr val="0000FF"/>
                </a:solidFill>
                <a:latin typeface="微軟正黑體" panose="020B0604030504040204" pitchFamily="34" charset="-120"/>
                <a:ea typeface="微軟正黑體" panose="020B0604030504040204" pitchFamily="34" charset="-120"/>
              </a:rPr>
              <a:t>均不得再以同一證件或競賽、展覽獎項參加次一學年度及其以後之四技二專學校及大學校院相關學系技優入學</a:t>
            </a:r>
            <a:r>
              <a:rPr lang="zh-TW" altLang="en-US" sz="1800" dirty="0">
                <a:solidFill>
                  <a:srgbClr val="0000FF"/>
                </a:solidFill>
                <a:latin typeface="微軟正黑體" panose="020B0604030504040204" pitchFamily="34" charset="-120"/>
                <a:ea typeface="微軟正黑體" panose="020B0604030504040204" pitchFamily="34" charset="-120"/>
              </a:rPr>
              <a:t>，違者取消其錄取及入學資格</a:t>
            </a:r>
            <a:endParaRPr lang="en-US" altLang="zh-TW" sz="1800" dirty="0">
              <a:solidFill>
                <a:srgbClr val="0000FF"/>
              </a:solidFill>
              <a:latin typeface="微軟正黑體" panose="020B0604030504040204" pitchFamily="34" charset="-120"/>
              <a:ea typeface="微軟正黑體" panose="020B0604030504040204" pitchFamily="34" charset="-120"/>
            </a:endParaRPr>
          </a:p>
          <a:p>
            <a:pPr marL="0" lvl="1" indent="0" algn="just">
              <a:lnSpc>
                <a:spcPct val="100000"/>
              </a:lnSpc>
              <a:spcBef>
                <a:spcPts val="600"/>
              </a:spcBef>
              <a:buFont typeface="Arial" panose="020B0604020202020204" pitchFamily="34" charset="0"/>
              <a:buNone/>
            </a:pPr>
            <a:r>
              <a:rPr lang="zh-TW" altLang="en-US" sz="1800" b="1" dirty="0">
                <a:latin typeface="微軟正黑體" panose="020B0604030504040204" pitchFamily="34" charset="-120"/>
                <a:ea typeface="微軟正黑體" panose="020B0604030504040204" pitchFamily="34" charset="-120"/>
              </a:rPr>
              <a:t>   </a:t>
            </a:r>
            <a:endParaRPr lang="en-US" altLang="zh-TW" sz="1800" b="1" dirty="0">
              <a:latin typeface="微軟正黑體" panose="020B0604030504040204" pitchFamily="34" charset="-120"/>
              <a:ea typeface="微軟正黑體" panose="020B0604030504040204" pitchFamily="34" charset="-120"/>
            </a:endParaRPr>
          </a:p>
          <a:p>
            <a:pPr marL="180000" lvl="1" indent="0" algn="just">
              <a:lnSpc>
                <a:spcPct val="100000"/>
              </a:lnSpc>
              <a:spcBef>
                <a:spcPts val="600"/>
              </a:spcBef>
              <a:buFont typeface="Arial" panose="020B0604020202020204" pitchFamily="34" charset="0"/>
              <a:buNone/>
            </a:pPr>
            <a:r>
              <a:rPr lang="zh-TW" altLang="en-US" sz="1800" b="1" dirty="0">
                <a:solidFill>
                  <a:srgbClr val="C00000"/>
                </a:solidFill>
                <a:latin typeface="微軟正黑體" panose="020B0604030504040204" pitchFamily="34" charset="-120"/>
                <a:ea typeface="微軟正黑體" panose="020B0604030504040204" pitchFamily="34" charset="-120"/>
              </a:rPr>
              <a:t>註</a:t>
            </a:r>
            <a:r>
              <a:rPr lang="zh-TW" altLang="en-US" sz="1800" b="1"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本學年度考生</a:t>
            </a:r>
            <a:r>
              <a:rPr lang="zh-TW" altLang="en-US" sz="1800" dirty="0">
                <a:solidFill>
                  <a:srgbClr val="FF0000"/>
                </a:solidFill>
                <a:latin typeface="微軟正黑體" panose="020B0604030504040204" pitchFamily="34" charset="-120"/>
                <a:ea typeface="微軟正黑體" panose="020B0604030504040204" pitchFamily="34" charset="-120"/>
              </a:rPr>
              <a:t>錄取保送，但放棄報到</a:t>
            </a:r>
            <a:r>
              <a:rPr lang="zh-TW" altLang="en-US" sz="1800" dirty="0">
                <a:latin typeface="微軟正黑體" panose="020B0604030504040204" pitchFamily="34" charset="-120"/>
                <a:ea typeface="微軟正黑體" panose="020B0604030504040204" pitchFamily="34" charset="-120"/>
              </a:rPr>
              <a:t>，則可持同一證件報名</a:t>
            </a:r>
            <a:r>
              <a:rPr lang="en-US" altLang="zh-TW" sz="1800" dirty="0">
                <a:latin typeface="微軟正黑體" panose="020B0604030504040204" pitchFamily="34" charset="-120"/>
                <a:ea typeface="微軟正黑體" panose="020B0604030504040204" pitchFamily="34" charset="-120"/>
              </a:rPr>
              <a:t>115</a:t>
            </a:r>
            <a:r>
              <a:rPr lang="zh-TW" altLang="en-US" sz="1800" dirty="0">
                <a:latin typeface="微軟正黑體" panose="020B0604030504040204" pitchFamily="34" charset="-120"/>
                <a:ea typeface="微軟正黑體" panose="020B0604030504040204" pitchFamily="34" charset="-120"/>
              </a:rPr>
              <a:t>學年度四技二專技優甄審入學</a:t>
            </a:r>
            <a:br>
              <a:rPr lang="en-US" altLang="zh-TW" sz="1800" dirty="0">
                <a:latin typeface="微軟正黑體" panose="020B0604030504040204" pitchFamily="34" charset="-120"/>
                <a:ea typeface="微軟正黑體" panose="020B0604030504040204" pitchFamily="34" charset="-120"/>
              </a:rPr>
            </a:br>
            <a:r>
              <a:rPr lang="zh-TW" altLang="en-US" sz="1800" dirty="0">
                <a:latin typeface="微軟正黑體" panose="020B0604030504040204" pitchFamily="34" charset="-120"/>
                <a:ea typeface="微軟正黑體" panose="020B0604030504040204" pitchFamily="34" charset="-120"/>
              </a:rPr>
              <a:t>但不管本學年度四技二專技優甄審是否錄取，均</a:t>
            </a:r>
            <a:r>
              <a:rPr lang="zh-TW" altLang="en-US" sz="1800" b="1" dirty="0">
                <a:solidFill>
                  <a:srgbClr val="FF0000"/>
                </a:solidFill>
                <a:latin typeface="微軟正黑體" panose="020B0604030504040204" pitchFamily="34" charset="-120"/>
                <a:ea typeface="微軟正黑體" panose="020B0604030504040204" pitchFamily="34" charset="-120"/>
              </a:rPr>
              <a:t>不可</a:t>
            </a:r>
            <a:r>
              <a:rPr lang="zh-TW" altLang="en-US" sz="1800" dirty="0">
                <a:solidFill>
                  <a:srgbClr val="FF0000"/>
                </a:solidFill>
                <a:latin typeface="微軟正黑體" panose="020B0604030504040204" pitchFamily="34" charset="-120"/>
                <a:ea typeface="微軟正黑體" panose="020B0604030504040204" pitchFamily="34" charset="-120"/>
              </a:rPr>
              <a:t>持同一證件報名下一學年度及其以後的技優保送及甄審入學招生</a:t>
            </a:r>
          </a:p>
        </p:txBody>
      </p:sp>
      <p:sp>
        <p:nvSpPr>
          <p:cNvPr id="20" name="矩形 26">
            <a:extLst>
              <a:ext uri="{FF2B5EF4-FFF2-40B4-BE49-F238E27FC236}">
                <a16:creationId xmlns:a16="http://schemas.microsoft.com/office/drawing/2014/main" id="{E4C37555-F312-45E3-A0AF-F88EDB7AD846}"/>
              </a:ext>
            </a:extLst>
          </p:cNvPr>
          <p:cNvSpPr>
            <a:spLocks noChangeArrowheads="1"/>
          </p:cNvSpPr>
          <p:nvPr/>
        </p:nvSpPr>
        <p:spPr bwMode="auto">
          <a:xfrm>
            <a:off x="840059" y="1460142"/>
            <a:ext cx="369276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80000"/>
              </a:lnSpc>
              <a:spcBef>
                <a:spcPct val="0"/>
              </a:spcBef>
              <a:buFontTx/>
              <a:buNone/>
              <a:defRPr/>
            </a:pP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【115.3.17(</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起</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13923177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99">
            <a:extLst>
              <a:ext uri="{FF2B5EF4-FFF2-40B4-BE49-F238E27FC236}">
                <a16:creationId xmlns:a16="http://schemas.microsoft.com/office/drawing/2014/main" id="{E3F979F5-CE6A-40AD-88CF-B4DEBD71428A}"/>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r>
              <a:rPr lang="en-US" altLang="zh-TW" sz="2500" b="1" spc="-75" dirty="0">
                <a:solidFill>
                  <a:prstClr val="black"/>
                </a:solidFill>
                <a:latin typeface="微軟正黑體" panose="020B0604030504040204" pitchFamily="34" charset="-120"/>
                <a:ea typeface="微軟正黑體" panose="020B0604030504040204" pitchFamily="34" charset="-120"/>
              </a:rPr>
              <a:t>-</a:t>
            </a:r>
            <a:r>
              <a:rPr lang="zh-TW" altLang="en-US" sz="2500" b="1" spc="-75" dirty="0">
                <a:solidFill>
                  <a:prstClr val="black"/>
                </a:solidFill>
                <a:latin typeface="微軟正黑體" panose="020B0604030504040204" pitchFamily="34" charset="-120"/>
                <a:ea typeface="微軟正黑體" panose="020B0604030504040204" pitchFamily="34" charset="-120"/>
              </a:rPr>
              <a:t>系統練習版</a:t>
            </a:r>
          </a:p>
        </p:txBody>
      </p:sp>
      <p:sp>
        <p:nvSpPr>
          <p:cNvPr id="15" name="Rectangle 3">
            <a:extLst>
              <a:ext uri="{FF2B5EF4-FFF2-40B4-BE49-F238E27FC236}">
                <a16:creationId xmlns:a16="http://schemas.microsoft.com/office/drawing/2014/main" id="{16AD6882-63FF-4AAC-AC12-F3983568EFD7}"/>
              </a:ext>
            </a:extLst>
          </p:cNvPr>
          <p:cNvSpPr txBox="1">
            <a:spLocks noChangeArrowheads="1"/>
          </p:cNvSpPr>
          <p:nvPr/>
        </p:nvSpPr>
        <p:spPr bwMode="auto">
          <a:xfrm>
            <a:off x="1037715" y="5002090"/>
            <a:ext cx="9395589" cy="514109"/>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just" eaLnBrk="1" hangingPunct="1">
              <a:spcBef>
                <a:spcPts val="0"/>
              </a:spcBef>
              <a:spcAft>
                <a:spcPts val="0"/>
              </a:spcAft>
              <a:buClr>
                <a:schemeClr val="tx1"/>
              </a:buClr>
              <a:buSzPct val="110000"/>
              <a:buBlip>
                <a:blip r:embed="rId3"/>
              </a:buBlip>
              <a:defRPr/>
            </a:pP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學年度四技二專技優保送報名相關資訊，已於</a:t>
            </a:r>
            <a:r>
              <a:rPr lang="en-US" altLang="zh-TW" sz="200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200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200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函知各高中職學校</a:t>
            </a:r>
          </a:p>
        </p:txBody>
      </p:sp>
      <p:graphicFrame>
        <p:nvGraphicFramePr>
          <p:cNvPr id="5" name="表格 2">
            <a:extLst>
              <a:ext uri="{FF2B5EF4-FFF2-40B4-BE49-F238E27FC236}">
                <a16:creationId xmlns:a16="http://schemas.microsoft.com/office/drawing/2014/main" id="{BA4473B2-A7E2-8F5B-EDBB-E4D7E618EBA9}"/>
              </a:ext>
            </a:extLst>
          </p:cNvPr>
          <p:cNvGraphicFramePr>
            <a:graphicFrameLocks noGrp="1"/>
          </p:cNvGraphicFramePr>
          <p:nvPr>
            <p:extLst>
              <p:ext uri="{D42A27DB-BD31-4B8C-83A1-F6EECF244321}">
                <p14:modId xmlns:p14="http://schemas.microsoft.com/office/powerpoint/2010/main" val="2882494970"/>
              </p:ext>
            </p:extLst>
          </p:nvPr>
        </p:nvGraphicFramePr>
        <p:xfrm>
          <a:off x="1236694" y="1674190"/>
          <a:ext cx="10008911" cy="3011910"/>
        </p:xfrm>
        <a:graphic>
          <a:graphicData uri="http://schemas.openxmlformats.org/drawingml/2006/table">
            <a:tbl>
              <a:tblPr firstRow="1" bandRow="1">
                <a:tableStyleId>{93296810-A885-4BE3-A3E7-6D5BEEA58F35}</a:tableStyleId>
              </a:tblPr>
              <a:tblGrid>
                <a:gridCol w="4484915">
                  <a:extLst>
                    <a:ext uri="{9D8B030D-6E8A-4147-A177-3AD203B41FA5}">
                      <a16:colId xmlns:a16="http://schemas.microsoft.com/office/drawing/2014/main" val="2563365165"/>
                    </a:ext>
                  </a:extLst>
                </a:gridCol>
                <a:gridCol w="5523996">
                  <a:extLst>
                    <a:ext uri="{9D8B030D-6E8A-4147-A177-3AD203B41FA5}">
                      <a16:colId xmlns:a16="http://schemas.microsoft.com/office/drawing/2014/main" val="3598606644"/>
                    </a:ext>
                  </a:extLst>
                </a:gridCol>
              </a:tblGrid>
              <a:tr h="543030">
                <a:tc>
                  <a:txBody>
                    <a:bodyPr/>
                    <a:lstStyle/>
                    <a:p>
                      <a:pPr algn="ctr"/>
                      <a:r>
                        <a:rPr lang="zh-TW" altLang="en-US" sz="2400" dirty="0">
                          <a:latin typeface="微軟正黑體" panose="020B0604030504040204" pitchFamily="34" charset="-120"/>
                          <a:ea typeface="微軟正黑體" panose="020B0604030504040204" pitchFamily="34" charset="-120"/>
                        </a:rPr>
                        <a:t>系統名稱</a:t>
                      </a:r>
                    </a:p>
                  </a:txBody>
                  <a:tcPr anchor="ctr"/>
                </a:tc>
                <a:tc>
                  <a:txBody>
                    <a:bodyPr/>
                    <a:lstStyle/>
                    <a:p>
                      <a:pPr algn="ctr"/>
                      <a:r>
                        <a:rPr lang="zh-TW" altLang="en-US" sz="2400" dirty="0">
                          <a:latin typeface="微軟正黑體" panose="020B0604030504040204" pitchFamily="34" charset="-120"/>
                          <a:ea typeface="微軟正黑體" panose="020B0604030504040204" pitchFamily="34" charset="-120"/>
                        </a:rPr>
                        <a:t>系統</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練習版</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起訖時間</a:t>
                      </a:r>
                    </a:p>
                  </a:txBody>
                  <a:tcPr anchor="ctr"/>
                </a:tc>
                <a:extLst>
                  <a:ext uri="{0D108BD9-81ED-4DB2-BD59-A6C34878D82A}">
                    <a16:rowId xmlns:a16="http://schemas.microsoft.com/office/drawing/2014/main" val="3064284376"/>
                  </a:ext>
                </a:extLst>
              </a:tr>
              <a:tr h="822960">
                <a:tc>
                  <a:txBody>
                    <a:bodyPr/>
                    <a:lstStyle/>
                    <a:p>
                      <a:pPr algn="ctr"/>
                      <a:r>
                        <a:rPr lang="zh-TW" altLang="en-US" sz="2400" b="1" dirty="0">
                          <a:latin typeface="微軟正黑體" panose="020B0604030504040204" pitchFamily="34" charset="-120"/>
                          <a:ea typeface="微軟正黑體" panose="020B0604030504040204" pitchFamily="34" charset="-120"/>
                        </a:rPr>
                        <a:t>報名</a:t>
                      </a:r>
                      <a:r>
                        <a:rPr lang="zh-TW" altLang="en-US" sz="2400" dirty="0">
                          <a:latin typeface="微軟正黑體" panose="020B0604030504040204" pitchFamily="34" charset="-120"/>
                          <a:ea typeface="微軟正黑體" panose="020B0604030504040204" pitchFamily="34" charset="-120"/>
                        </a:rPr>
                        <a:t>系統</a:t>
                      </a:r>
                    </a:p>
                  </a:txBody>
                  <a:tcPr anchor="ctr"/>
                </a:tc>
                <a:tc>
                  <a:txBody>
                    <a:bodyPr/>
                    <a:lstStyle/>
                    <a:p>
                      <a:pPr algn="ctr"/>
                      <a:r>
                        <a:rPr lang="en-US" altLang="zh-TW" sz="2400" dirty="0">
                          <a:latin typeface="微軟正黑體" panose="020B0604030504040204" pitchFamily="34" charset="-120"/>
                          <a:ea typeface="微軟正黑體" panose="020B0604030504040204" pitchFamily="34" charset="-120"/>
                        </a:rPr>
                        <a:t>115.</a:t>
                      </a:r>
                      <a:r>
                        <a:rPr lang="en-US" altLang="zh-TW" sz="2400" b="1" dirty="0">
                          <a:latin typeface="微軟正黑體" panose="020B0604030504040204" pitchFamily="34" charset="-120"/>
                          <a:ea typeface="微軟正黑體" panose="020B0604030504040204" pitchFamily="34" charset="-120"/>
                        </a:rPr>
                        <a:t>1.12</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)10:00-</a:t>
                      </a:r>
                      <a:r>
                        <a:rPr lang="en-US" altLang="zh-TW" sz="2400" b="1" u="sng" dirty="0">
                          <a:solidFill>
                            <a:srgbClr val="C00000"/>
                          </a:solidFill>
                          <a:latin typeface="微軟正黑體" panose="020B0604030504040204" pitchFamily="34" charset="-120"/>
                          <a:ea typeface="微軟正黑體" panose="020B0604030504040204" pitchFamily="34" charset="-120"/>
                        </a:rPr>
                        <a:t>1.30</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zh-TW" altLang="en-US" sz="2400" u="sng" dirty="0">
                          <a:solidFill>
                            <a:srgbClr val="C00000"/>
                          </a:solidFill>
                          <a:latin typeface="微軟正黑體" panose="020B0604030504040204" pitchFamily="34" charset="-120"/>
                          <a:ea typeface="微軟正黑體" panose="020B0604030504040204" pitchFamily="34" charset="-120"/>
                        </a:rPr>
                        <a:t>五</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17:00</a:t>
                      </a:r>
                      <a:r>
                        <a:rPr lang="zh-TW" altLang="en-US" sz="2400" dirty="0">
                          <a:latin typeface="微軟正黑體" panose="020B0604030504040204" pitchFamily="34" charset="-120"/>
                          <a:ea typeface="微軟正黑體" panose="020B0604030504040204" pitchFamily="34" charset="-120"/>
                        </a:rPr>
                        <a:t>止</a:t>
                      </a:r>
                    </a:p>
                  </a:txBody>
                  <a:tcPr anchor="ctr"/>
                </a:tc>
                <a:extLst>
                  <a:ext uri="{0D108BD9-81ED-4DB2-BD59-A6C34878D82A}">
                    <a16:rowId xmlns:a16="http://schemas.microsoft.com/office/drawing/2014/main" val="3815245438"/>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繳款帳號查詢及繳款單列印</a:t>
                      </a:r>
                      <a:r>
                        <a:rPr lang="zh-TW" altLang="en-US" sz="2400" dirty="0">
                          <a:latin typeface="微軟正黑體" panose="020B0604030504040204" pitchFamily="34" charset="-120"/>
                          <a:ea typeface="微軟正黑體" panose="020B0604030504040204" pitchFamily="34" charset="-120"/>
                        </a:rPr>
                        <a:t>系統</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微軟正黑體" panose="020B0604030504040204" pitchFamily="34" charset="-120"/>
                          <a:ea typeface="微軟正黑體" panose="020B0604030504040204" pitchFamily="34" charset="-120"/>
                        </a:rPr>
                        <a:t>115.</a:t>
                      </a:r>
                      <a:r>
                        <a:rPr lang="en-US" altLang="zh-TW" sz="2400" b="1" dirty="0">
                          <a:latin typeface="微軟正黑體" panose="020B0604030504040204" pitchFamily="34" charset="-120"/>
                          <a:ea typeface="微軟正黑體" panose="020B0604030504040204" pitchFamily="34" charset="-120"/>
                        </a:rPr>
                        <a:t>1.12</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)10:00-</a:t>
                      </a:r>
                      <a:r>
                        <a:rPr lang="en-US" altLang="zh-TW" sz="2400" b="1" u="sng" dirty="0">
                          <a:solidFill>
                            <a:srgbClr val="C00000"/>
                          </a:solidFill>
                          <a:latin typeface="微軟正黑體" panose="020B0604030504040204" pitchFamily="34" charset="-120"/>
                          <a:ea typeface="微軟正黑體" panose="020B0604030504040204" pitchFamily="34" charset="-120"/>
                        </a:rPr>
                        <a:t>2.13</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zh-TW" altLang="en-US" sz="2400" u="sng" dirty="0">
                          <a:solidFill>
                            <a:srgbClr val="C00000"/>
                          </a:solidFill>
                          <a:latin typeface="微軟正黑體" panose="020B0604030504040204" pitchFamily="34" charset="-120"/>
                          <a:ea typeface="微軟正黑體" panose="020B0604030504040204" pitchFamily="34" charset="-120"/>
                        </a:rPr>
                        <a:t>五</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17:00</a:t>
                      </a:r>
                      <a:r>
                        <a:rPr lang="zh-TW" altLang="en-US" sz="2400" dirty="0">
                          <a:latin typeface="微軟正黑體" panose="020B0604030504040204" pitchFamily="34" charset="-120"/>
                          <a:ea typeface="微軟正黑體" panose="020B0604030504040204" pitchFamily="34" charset="-120"/>
                        </a:rPr>
                        <a:t>止</a:t>
                      </a:r>
                    </a:p>
                  </a:txBody>
                  <a:tcPr anchor="ctr"/>
                </a:tc>
                <a:extLst>
                  <a:ext uri="{0D108BD9-81ED-4DB2-BD59-A6C34878D82A}">
                    <a16:rowId xmlns:a16="http://schemas.microsoft.com/office/drawing/2014/main" val="2792597413"/>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網路登記志願序</a:t>
                      </a:r>
                      <a:r>
                        <a:rPr lang="zh-TW" altLang="en-US" sz="2400" dirty="0">
                          <a:latin typeface="微軟正黑體" panose="020B0604030504040204" pitchFamily="34" charset="-120"/>
                          <a:ea typeface="微軟正黑體" panose="020B0604030504040204" pitchFamily="34" charset="-120"/>
                        </a:rPr>
                        <a:t>系統</a:t>
                      </a:r>
                      <a:endParaRPr lang="en-US" altLang="zh-TW" sz="2400" dirty="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微軟正黑體" panose="020B0604030504040204" pitchFamily="34" charset="-120"/>
                          <a:ea typeface="微軟正黑體" panose="020B0604030504040204" pitchFamily="34" charset="-120"/>
                        </a:rPr>
                        <a:t>115.</a:t>
                      </a:r>
                      <a:r>
                        <a:rPr lang="en-US" altLang="zh-TW" sz="2400" b="1" dirty="0">
                          <a:latin typeface="微軟正黑體" panose="020B0604030504040204" pitchFamily="34" charset="-120"/>
                          <a:ea typeface="微軟正黑體" panose="020B0604030504040204" pitchFamily="34" charset="-120"/>
                        </a:rPr>
                        <a:t>1.12</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)10:00-</a:t>
                      </a:r>
                      <a:r>
                        <a:rPr lang="en-US" altLang="zh-TW" sz="2400" b="1" u="sng" dirty="0">
                          <a:solidFill>
                            <a:srgbClr val="C00000"/>
                          </a:solidFill>
                          <a:latin typeface="微軟正黑體" panose="020B0604030504040204" pitchFamily="34" charset="-120"/>
                          <a:ea typeface="微軟正黑體" panose="020B0604030504040204" pitchFamily="34" charset="-120"/>
                        </a:rPr>
                        <a:t>2.13</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zh-TW" altLang="en-US" sz="2400" u="sng" dirty="0">
                          <a:solidFill>
                            <a:srgbClr val="C00000"/>
                          </a:solidFill>
                          <a:latin typeface="微軟正黑體" panose="020B0604030504040204" pitchFamily="34" charset="-120"/>
                          <a:ea typeface="微軟正黑體" panose="020B0604030504040204" pitchFamily="34" charset="-120"/>
                        </a:rPr>
                        <a:t>五</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17:00</a:t>
                      </a:r>
                      <a:r>
                        <a:rPr lang="zh-TW" altLang="en-US" sz="2400" dirty="0">
                          <a:latin typeface="微軟正黑體" panose="020B0604030504040204" pitchFamily="34" charset="-120"/>
                          <a:ea typeface="微軟正黑體" panose="020B0604030504040204" pitchFamily="34" charset="-120"/>
                        </a:rPr>
                        <a:t>止</a:t>
                      </a:r>
                    </a:p>
                  </a:txBody>
                  <a:tcPr anchor="ctr"/>
                </a:tc>
                <a:extLst>
                  <a:ext uri="{0D108BD9-81ED-4DB2-BD59-A6C34878D82A}">
                    <a16:rowId xmlns:a16="http://schemas.microsoft.com/office/drawing/2014/main" val="1250925690"/>
                  </a:ext>
                </a:extLst>
              </a:tr>
            </a:tbl>
          </a:graphicData>
        </a:graphic>
      </p:graphicFrame>
      <p:sp>
        <p:nvSpPr>
          <p:cNvPr id="6" name="矩形 5">
            <a:extLst>
              <a:ext uri="{FF2B5EF4-FFF2-40B4-BE49-F238E27FC236}">
                <a16:creationId xmlns:a16="http://schemas.microsoft.com/office/drawing/2014/main" id="{4BF4A793-BE28-D42C-668F-10FAF2C46016}"/>
              </a:ext>
            </a:extLst>
          </p:cNvPr>
          <p:cNvSpPr/>
          <p:nvPr/>
        </p:nvSpPr>
        <p:spPr>
          <a:xfrm>
            <a:off x="1037715" y="943896"/>
            <a:ext cx="3196935" cy="42261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buClr>
                <a:schemeClr val="tx1"/>
              </a:buClr>
              <a:defRPr/>
            </a:pPr>
            <a:r>
              <a:rPr lang="zh-TW" altLang="en-US" sz="2400" b="1" dirty="0">
                <a:solidFill>
                  <a:schemeClr val="tx1"/>
                </a:solidFill>
                <a:latin typeface="微軟正黑體" panose="020B0604030504040204" pitchFamily="34" charset="-120"/>
                <a:ea typeface="微軟正黑體" panose="020B0604030504040204" pitchFamily="34" charset="-120"/>
              </a:rPr>
              <a:t>技優</a:t>
            </a:r>
            <a:r>
              <a:rPr lang="zh-TW" altLang="en-US" sz="2400" b="1" dirty="0">
                <a:solidFill>
                  <a:srgbClr val="0000FF"/>
                </a:solidFill>
                <a:latin typeface="微軟正黑體" panose="020B0604030504040204" pitchFamily="34" charset="-120"/>
                <a:ea typeface="微軟正黑體" panose="020B0604030504040204" pitchFamily="34" charset="-120"/>
              </a:rPr>
              <a:t>保送</a:t>
            </a:r>
            <a:r>
              <a:rPr lang="zh-TW" altLang="en-US" sz="2400" b="1" dirty="0">
                <a:solidFill>
                  <a:schemeClr val="tx1"/>
                </a:solidFill>
                <a:latin typeface="微軟正黑體" panose="020B0604030504040204" pitchFamily="34" charset="-120"/>
                <a:ea typeface="微軟正黑體" panose="020B0604030504040204" pitchFamily="34" charset="-120"/>
              </a:rPr>
              <a:t>系統</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練習版</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09734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60B07D5-080E-56F8-571D-882ADB02B5F1}"/>
              </a:ext>
            </a:extLst>
          </p:cNvPr>
          <p:cNvPicPr>
            <a:picLocks noChangeAspect="1"/>
          </p:cNvPicPr>
          <p:nvPr/>
        </p:nvPicPr>
        <p:blipFill>
          <a:blip r:embed="rId3"/>
          <a:srcRect l="464" r="198"/>
          <a:stretch/>
        </p:blipFill>
        <p:spPr>
          <a:xfrm>
            <a:off x="7358927" y="2377329"/>
            <a:ext cx="4544569" cy="3979247"/>
          </a:xfrm>
          <a:prstGeom prst="rect">
            <a:avLst/>
          </a:prstGeom>
        </p:spPr>
      </p:pic>
      <p:pic>
        <p:nvPicPr>
          <p:cNvPr id="3" name="圖片 2" descr="一張含有 文字, 電子產品, 螢幕擷取畫面, 字型 的圖片&#10;&#10;AI 產生的內容可能不正確。">
            <a:extLst>
              <a:ext uri="{FF2B5EF4-FFF2-40B4-BE49-F238E27FC236}">
                <a16:creationId xmlns:a16="http://schemas.microsoft.com/office/drawing/2014/main" id="{708B6619-C646-72AC-4812-D2FC2A6E8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007" y="1335647"/>
            <a:ext cx="5748412" cy="5176621"/>
          </a:xfrm>
          <a:prstGeom prst="rect">
            <a:avLst/>
          </a:prstGeom>
        </p:spPr>
      </p:pic>
      <p:sp>
        <p:nvSpPr>
          <p:cNvPr id="8"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17" name="群組 16">
            <a:extLst>
              <a:ext uri="{FF2B5EF4-FFF2-40B4-BE49-F238E27FC236}">
                <a16:creationId xmlns:a16="http://schemas.microsoft.com/office/drawing/2014/main" id="{9F6176A2-740F-44C8-8789-8A14E803B0BE}"/>
              </a:ext>
            </a:extLst>
          </p:cNvPr>
          <p:cNvGrpSpPr/>
          <p:nvPr/>
        </p:nvGrpSpPr>
        <p:grpSpPr>
          <a:xfrm>
            <a:off x="8736724" y="728429"/>
            <a:ext cx="3329299" cy="1214437"/>
            <a:chOff x="952500" y="1263379"/>
            <a:chExt cx="3329299" cy="1214437"/>
          </a:xfrm>
        </p:grpSpPr>
        <p:grpSp>
          <p:nvGrpSpPr>
            <p:cNvPr id="18" name="群組 17">
              <a:extLst>
                <a:ext uri="{FF2B5EF4-FFF2-40B4-BE49-F238E27FC236}">
                  <a16:creationId xmlns:a16="http://schemas.microsoft.com/office/drawing/2014/main" id="{CA122316-7D73-4DED-A3C7-8F0CDEB294AF}"/>
                </a:ext>
              </a:extLst>
            </p:cNvPr>
            <p:cNvGrpSpPr/>
            <p:nvPr/>
          </p:nvGrpSpPr>
          <p:grpSpPr>
            <a:xfrm>
              <a:off x="952500" y="1263379"/>
              <a:ext cx="2719699" cy="1214437"/>
              <a:chOff x="7896225" y="115889"/>
              <a:chExt cx="2719699" cy="1214437"/>
            </a:xfrm>
          </p:grpSpPr>
          <p:grpSp>
            <p:nvGrpSpPr>
              <p:cNvPr id="21" name="群組 26">
                <a:extLst>
                  <a:ext uri="{FF2B5EF4-FFF2-40B4-BE49-F238E27FC236}">
                    <a16:creationId xmlns:a16="http://schemas.microsoft.com/office/drawing/2014/main" id="{0CD0B6AD-9E21-4D12-B975-A197E069D37F}"/>
                  </a:ext>
                </a:extLst>
              </p:cNvPr>
              <p:cNvGrpSpPr>
                <a:grpSpLocks/>
              </p:cNvGrpSpPr>
              <p:nvPr/>
            </p:nvGrpSpPr>
            <p:grpSpPr bwMode="auto">
              <a:xfrm>
                <a:off x="7896225" y="115889"/>
                <a:ext cx="2719699" cy="1214437"/>
                <a:chOff x="6228184" y="1071563"/>
                <a:chExt cx="2719263" cy="1214437"/>
              </a:xfrm>
            </p:grpSpPr>
            <p:sp>
              <p:nvSpPr>
                <p:cNvPr id="23" name="圓角矩形 30">
                  <a:extLst>
                    <a:ext uri="{FF2B5EF4-FFF2-40B4-BE49-F238E27FC236}">
                      <a16:creationId xmlns:a16="http://schemas.microsoft.com/office/drawing/2014/main" id="{4A40052A-2B25-4F93-B820-EE7FF9BD31D1}"/>
                    </a:ext>
                  </a:extLst>
                </p:cNvPr>
                <p:cNvSpPr/>
                <p:nvPr/>
              </p:nvSpPr>
              <p:spPr bwMode="auto">
                <a:xfrm>
                  <a:off x="6228184" y="1071563"/>
                  <a:ext cx="35713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設定通行碼</a:t>
                  </a:r>
                </a:p>
              </p:txBody>
            </p:sp>
            <p:sp>
              <p:nvSpPr>
                <p:cNvPr id="24" name="圓角矩形 31">
                  <a:extLst>
                    <a:ext uri="{FF2B5EF4-FFF2-40B4-BE49-F238E27FC236}">
                      <a16:creationId xmlns:a16="http://schemas.microsoft.com/office/drawing/2014/main" id="{481F7FAE-F2B1-4906-9B7F-8B2551C3477D}"/>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輸入報名資料</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25" name="圓角矩形 32">
                  <a:extLst>
                    <a:ext uri="{FF2B5EF4-FFF2-40B4-BE49-F238E27FC236}">
                      <a16:creationId xmlns:a16="http://schemas.microsoft.com/office/drawing/2014/main" id="{4C967A0D-5EA9-41DF-9196-4018E4C93B08}"/>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確定送出</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確認資料</a:t>
                  </a:r>
                </a:p>
              </p:txBody>
            </p:sp>
            <p:sp>
              <p:nvSpPr>
                <p:cNvPr id="26" name="圓角矩形 33">
                  <a:extLst>
                    <a:ext uri="{FF2B5EF4-FFF2-40B4-BE49-F238E27FC236}">
                      <a16:creationId xmlns:a16="http://schemas.microsoft.com/office/drawing/2014/main" id="{05E91156-D8C3-4B23-BD65-0BB8B06F9EC5}"/>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微軟正黑體" panose="020B0604030504040204" pitchFamily="34" charset="-120"/>
                      <a:ea typeface="微軟正黑體" panose="020B0604030504040204" pitchFamily="34" charset="-120"/>
                    </a:rPr>
                    <a:t>&amp;</a:t>
                  </a:r>
                  <a:r>
                    <a:rPr lang="zh-TW" altLang="en-US" sz="1400" dirty="0">
                      <a:solidFill>
                        <a:schemeClr val="tx1"/>
                      </a:solidFill>
                      <a:latin typeface="微軟正黑體" panose="020B0604030504040204" pitchFamily="34" charset="-120"/>
                      <a:ea typeface="微軟正黑體" panose="020B0604030504040204" pitchFamily="34" charset="-120"/>
                    </a:rPr>
                    <a:t>考生資料表列印信封封面</a:t>
                  </a:r>
                </a:p>
              </p:txBody>
            </p:sp>
            <p:cxnSp>
              <p:nvCxnSpPr>
                <p:cNvPr id="27" name="直線單箭頭接點 26">
                  <a:extLst>
                    <a:ext uri="{FF2B5EF4-FFF2-40B4-BE49-F238E27FC236}">
                      <a16:creationId xmlns:a16="http://schemas.microsoft.com/office/drawing/2014/main" id="{4A8E46D1-8BBE-46B5-A843-AC4A48512788}"/>
                    </a:ext>
                  </a:extLst>
                </p:cNvPr>
                <p:cNvCxnSpPr>
                  <a:stCxn id="23"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8" name="直線單箭頭接點 27">
                  <a:extLst>
                    <a:ext uri="{FF2B5EF4-FFF2-40B4-BE49-F238E27FC236}">
                      <a16:creationId xmlns:a16="http://schemas.microsoft.com/office/drawing/2014/main" id="{02E0AEF4-F149-4D27-B4E4-754450BCA689}"/>
                    </a:ext>
                  </a:extLst>
                </p:cNvPr>
                <p:cNvCxnSpPr>
                  <a:endCxn id="24"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9" name="直線單箭頭接點 28">
                  <a:extLst>
                    <a:ext uri="{FF2B5EF4-FFF2-40B4-BE49-F238E27FC236}">
                      <a16:creationId xmlns:a16="http://schemas.microsoft.com/office/drawing/2014/main" id="{E52CD387-BFE7-4741-9323-C6060C510D98}"/>
                    </a:ext>
                  </a:extLst>
                </p:cNvPr>
                <p:cNvCxnSpPr>
                  <a:stCxn id="24" idx="3"/>
                  <a:endCxn id="25"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0" name="直線單箭頭接點 29">
                  <a:extLst>
                    <a:ext uri="{FF2B5EF4-FFF2-40B4-BE49-F238E27FC236}">
                      <a16:creationId xmlns:a16="http://schemas.microsoft.com/office/drawing/2014/main" id="{DB856B81-8214-4330-AAE3-4A495DE10A1E}"/>
                    </a:ext>
                  </a:extLst>
                </p:cNvPr>
                <p:cNvCxnSpPr>
                  <a:stCxn id="25" idx="3"/>
                  <a:endCxn id="26"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2" name="圓角矩形 29">
                <a:extLst>
                  <a:ext uri="{FF2B5EF4-FFF2-40B4-BE49-F238E27FC236}">
                    <a16:creationId xmlns:a16="http://schemas.microsoft.com/office/drawing/2014/main" id="{7084BED5-73B7-44A9-A3E4-27E7D919B2FA}"/>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登入報名系統</a:t>
                </a:r>
              </a:p>
            </p:txBody>
          </p:sp>
        </p:grpSp>
        <p:sp>
          <p:nvSpPr>
            <p:cNvPr id="19" name="圓角矩形 33">
              <a:extLst>
                <a:ext uri="{FF2B5EF4-FFF2-40B4-BE49-F238E27FC236}">
                  <a16:creationId xmlns:a16="http://schemas.microsoft.com/office/drawing/2014/main" id="{C61F0FB4-6443-40F6-A003-4F8537443AE4}"/>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微軟正黑體" panose="020B0604030504040204" pitchFamily="34" charset="-120"/>
                  <a:ea typeface="微軟正黑體" panose="020B0604030504040204" pitchFamily="34" charset="-120"/>
                </a:rPr>
                <a:t>並限掛或快遞寄送</a:t>
              </a:r>
              <a:br>
                <a:rPr lang="en-US" altLang="zh-TW" sz="1050" dirty="0">
                  <a:solidFill>
                    <a:schemeClr val="tx1"/>
                  </a:solidFill>
                  <a:latin typeface="微軟正黑體" panose="020B0604030504040204" pitchFamily="34" charset="-120"/>
                  <a:ea typeface="微軟正黑體" panose="020B0604030504040204" pitchFamily="34" charset="-120"/>
                </a:rPr>
              </a:br>
              <a:r>
                <a:rPr lang="zh-TW" altLang="en-US" sz="1050" dirty="0">
                  <a:solidFill>
                    <a:schemeClr val="tx1"/>
                  </a:solidFill>
                  <a:latin typeface="微軟正黑體" panose="020B0604030504040204" pitchFamily="34" charset="-120"/>
                  <a:ea typeface="微軟正黑體" panose="020B0604030504040204" pitchFamily="34" charset="-120"/>
                </a:rPr>
                <a:t>確認粘貼證明文件</a:t>
              </a:r>
            </a:p>
          </p:txBody>
        </p:sp>
        <p:cxnSp>
          <p:nvCxnSpPr>
            <p:cNvPr id="20" name="直線單箭頭接點 19">
              <a:extLst>
                <a:ext uri="{FF2B5EF4-FFF2-40B4-BE49-F238E27FC236}">
                  <a16:creationId xmlns:a16="http://schemas.microsoft.com/office/drawing/2014/main" id="{CC7F518F-A9C1-4B59-9B25-43F6EB75A65B}"/>
                </a:ext>
              </a:extLst>
            </p:cNvPr>
            <p:cNvCxnSpPr>
              <a:endCxn id="19"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43" name="內容版面配置區 8">
            <a:extLst>
              <a:ext uri="{FF2B5EF4-FFF2-40B4-BE49-F238E27FC236}">
                <a16:creationId xmlns:a16="http://schemas.microsoft.com/office/drawing/2014/main" id="{890E1D4C-FBD2-4E1C-B881-CAB09610C34C}"/>
              </a:ext>
            </a:extLst>
          </p:cNvPr>
          <p:cNvSpPr txBox="1">
            <a:spLocks/>
          </p:cNvSpPr>
          <p:nvPr/>
        </p:nvSpPr>
        <p:spPr>
          <a:xfrm>
            <a:off x="922409" y="917416"/>
            <a:ext cx="3662218" cy="614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buSzPct val="110000"/>
              <a:buBlip>
                <a:blip r:embed="rId5"/>
              </a:buBlip>
            </a:pPr>
            <a:r>
              <a:rPr lang="zh-TW" altLang="zh-TW" sz="2100" b="1" spc="-75" dirty="0">
                <a:solidFill>
                  <a:prstClr val="black"/>
                </a:solidFill>
                <a:latin typeface="微軟正黑體" panose="020B0604030504040204" pitchFamily="34" charset="-120"/>
                <a:ea typeface="微軟正黑體" panose="020B0604030504040204" pitchFamily="34" charset="-120"/>
                <a:cs typeface="+mj-cs"/>
              </a:rPr>
              <a:t>登入畫面</a:t>
            </a:r>
            <a:endParaRPr lang="zh-TW" altLang="en-US"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44" name="內容版面配置區 8">
            <a:extLst>
              <a:ext uri="{FF2B5EF4-FFF2-40B4-BE49-F238E27FC236}">
                <a16:creationId xmlns:a16="http://schemas.microsoft.com/office/drawing/2014/main" id="{DE0436F7-B9C9-4172-B809-17C425DA5C56}"/>
              </a:ext>
            </a:extLst>
          </p:cNvPr>
          <p:cNvSpPr txBox="1">
            <a:spLocks/>
          </p:cNvSpPr>
          <p:nvPr/>
        </p:nvSpPr>
        <p:spPr>
          <a:xfrm>
            <a:off x="6867820" y="2003841"/>
            <a:ext cx="3662218" cy="38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Blip>
                <a:blip r:embed="rId6"/>
              </a:buBlip>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隱私權保護政策聲明</a:t>
            </a:r>
          </a:p>
        </p:txBody>
      </p:sp>
      <p:sp>
        <p:nvSpPr>
          <p:cNvPr id="45" name="矩形 44">
            <a:extLst>
              <a:ext uri="{FF2B5EF4-FFF2-40B4-BE49-F238E27FC236}">
                <a16:creationId xmlns:a16="http://schemas.microsoft.com/office/drawing/2014/main" id="{2C3356C7-8287-4B3D-96AF-FD520D52EFF7}"/>
              </a:ext>
            </a:extLst>
          </p:cNvPr>
          <p:cNvSpPr/>
          <p:nvPr/>
        </p:nvSpPr>
        <p:spPr>
          <a:xfrm>
            <a:off x="2799238" y="4754880"/>
            <a:ext cx="1864202" cy="290073"/>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7B134493-C6AF-4084-B48E-4075960212F1}"/>
              </a:ext>
            </a:extLst>
          </p:cNvPr>
          <p:cNvSpPr/>
          <p:nvPr/>
        </p:nvSpPr>
        <p:spPr>
          <a:xfrm>
            <a:off x="7358573" y="5954908"/>
            <a:ext cx="3510403" cy="15092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7C50CDDF-1EEA-46DA-9514-B6A7FF425B24}"/>
              </a:ext>
            </a:extLst>
          </p:cNvPr>
          <p:cNvSpPr/>
          <p:nvPr/>
        </p:nvSpPr>
        <p:spPr>
          <a:xfrm>
            <a:off x="8667571" y="6129571"/>
            <a:ext cx="774401" cy="16559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B4A0F10E-994D-443C-B5B8-2611084340CE}"/>
              </a:ext>
            </a:extLst>
          </p:cNvPr>
          <p:cNvSpPr/>
          <p:nvPr/>
        </p:nvSpPr>
        <p:spPr>
          <a:xfrm>
            <a:off x="6172330" y="5257800"/>
            <a:ext cx="1356232" cy="67336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詳讀聲明後</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請勾選</a:t>
            </a:r>
          </a:p>
        </p:txBody>
      </p:sp>
      <p:sp>
        <p:nvSpPr>
          <p:cNvPr id="49" name="向右箭號 19">
            <a:extLst>
              <a:ext uri="{FF2B5EF4-FFF2-40B4-BE49-F238E27FC236}">
                <a16:creationId xmlns:a16="http://schemas.microsoft.com/office/drawing/2014/main" id="{048EFDE0-DF17-4E39-977B-8DA11548D482}"/>
              </a:ext>
            </a:extLst>
          </p:cNvPr>
          <p:cNvSpPr/>
          <p:nvPr/>
        </p:nvSpPr>
        <p:spPr bwMode="auto">
          <a:xfrm>
            <a:off x="6924416" y="5954908"/>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50" name="向右箭號 19">
            <a:extLst>
              <a:ext uri="{FF2B5EF4-FFF2-40B4-BE49-F238E27FC236}">
                <a16:creationId xmlns:a16="http://schemas.microsoft.com/office/drawing/2014/main" id="{BFFF0811-093D-4075-96C3-C79694E14329}"/>
              </a:ext>
            </a:extLst>
          </p:cNvPr>
          <p:cNvSpPr/>
          <p:nvPr/>
        </p:nvSpPr>
        <p:spPr bwMode="auto">
          <a:xfrm>
            <a:off x="2447293" y="4795096"/>
            <a:ext cx="306225" cy="20964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solidFill>
                <a:srgbClr val="C00000"/>
              </a:solidFill>
            </a:endParaRPr>
          </a:p>
        </p:txBody>
      </p:sp>
      <p:grpSp>
        <p:nvGrpSpPr>
          <p:cNvPr id="51" name="群組 50">
            <a:extLst>
              <a:ext uri="{FF2B5EF4-FFF2-40B4-BE49-F238E27FC236}">
                <a16:creationId xmlns:a16="http://schemas.microsoft.com/office/drawing/2014/main" id="{BA213D27-5E54-4F8E-81E2-BF4D9979FB16}"/>
              </a:ext>
            </a:extLst>
          </p:cNvPr>
          <p:cNvGrpSpPr/>
          <p:nvPr/>
        </p:nvGrpSpPr>
        <p:grpSpPr>
          <a:xfrm>
            <a:off x="1963845" y="4551797"/>
            <a:ext cx="562466" cy="504825"/>
            <a:chOff x="1291423" y="5327760"/>
            <a:chExt cx="562466" cy="504825"/>
          </a:xfrm>
        </p:grpSpPr>
        <p:grpSp>
          <p:nvGrpSpPr>
            <p:cNvPr id="52" name="群組 51">
              <a:extLst>
                <a:ext uri="{FF2B5EF4-FFF2-40B4-BE49-F238E27FC236}">
                  <a16:creationId xmlns:a16="http://schemas.microsoft.com/office/drawing/2014/main" id="{E7B4AF7D-CAB1-4326-8C1A-7114A6F9E874}"/>
                </a:ext>
              </a:extLst>
            </p:cNvPr>
            <p:cNvGrpSpPr/>
            <p:nvPr/>
          </p:nvGrpSpPr>
          <p:grpSpPr>
            <a:xfrm>
              <a:off x="1291423" y="5327760"/>
              <a:ext cx="562466" cy="504825"/>
              <a:chOff x="9528660" y="3534102"/>
              <a:chExt cx="562466" cy="504825"/>
            </a:xfrm>
            <a:solidFill>
              <a:srgbClr val="FFFF00"/>
            </a:solidFill>
          </p:grpSpPr>
          <p:sp>
            <p:nvSpPr>
              <p:cNvPr id="54" name="Freeform 120">
                <a:extLst>
                  <a:ext uri="{FF2B5EF4-FFF2-40B4-BE49-F238E27FC236}">
                    <a16:creationId xmlns:a16="http://schemas.microsoft.com/office/drawing/2014/main" id="{D1151910-96E6-48BA-B033-29A37B5F2977}"/>
                  </a:ext>
                </a:extLst>
              </p:cNvPr>
              <p:cNvSpPr>
                <a:spLocks/>
              </p:cNvSpPr>
              <p:nvPr/>
            </p:nvSpPr>
            <p:spPr bwMode="auto">
              <a:xfrm>
                <a:off x="9528660" y="3534102"/>
                <a:ext cx="433388" cy="504825"/>
              </a:xfrm>
              <a:custGeom>
                <a:avLst/>
                <a:gdLst>
                  <a:gd name="T0" fmla="*/ 152 w 152"/>
                  <a:gd name="T1" fmla="*/ 154 h 177"/>
                  <a:gd name="T2" fmla="*/ 152 w 152"/>
                  <a:gd name="T3" fmla="*/ 163 h 177"/>
                  <a:gd name="T4" fmla="*/ 138 w 152"/>
                  <a:gd name="T5" fmla="*/ 177 h 177"/>
                  <a:gd name="T6" fmla="*/ 13 w 152"/>
                  <a:gd name="T7" fmla="*/ 177 h 177"/>
                  <a:gd name="T8" fmla="*/ 0 w 152"/>
                  <a:gd name="T9" fmla="*/ 163 h 177"/>
                  <a:gd name="T10" fmla="*/ 0 w 152"/>
                  <a:gd name="T11" fmla="*/ 13 h 177"/>
                  <a:gd name="T12" fmla="*/ 13 w 152"/>
                  <a:gd name="T13" fmla="*/ 0 h 177"/>
                  <a:gd name="T14" fmla="*/ 138 w 152"/>
                  <a:gd name="T15" fmla="*/ 0 h 177"/>
                  <a:gd name="T16" fmla="*/ 152 w 152"/>
                  <a:gd name="T17" fmla="*/ 13 h 177"/>
                  <a:gd name="T18" fmla="*/ 152 w 152"/>
                  <a:gd name="T19" fmla="*/ 3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7">
                    <a:moveTo>
                      <a:pt x="152" y="154"/>
                    </a:moveTo>
                    <a:cubicBezTo>
                      <a:pt x="152" y="163"/>
                      <a:pt x="152" y="163"/>
                      <a:pt x="152" y="163"/>
                    </a:cubicBezTo>
                    <a:cubicBezTo>
                      <a:pt x="152" y="171"/>
                      <a:pt x="145" y="177"/>
                      <a:pt x="138" y="177"/>
                    </a:cubicBezTo>
                    <a:cubicBezTo>
                      <a:pt x="13" y="177"/>
                      <a:pt x="13" y="177"/>
                      <a:pt x="13" y="177"/>
                    </a:cubicBezTo>
                    <a:cubicBezTo>
                      <a:pt x="6" y="177"/>
                      <a:pt x="0" y="171"/>
                      <a:pt x="0" y="163"/>
                    </a:cubicBezTo>
                    <a:cubicBezTo>
                      <a:pt x="0" y="13"/>
                      <a:pt x="0" y="13"/>
                      <a:pt x="0" y="13"/>
                    </a:cubicBezTo>
                    <a:cubicBezTo>
                      <a:pt x="0" y="6"/>
                      <a:pt x="6" y="0"/>
                      <a:pt x="13" y="0"/>
                    </a:cubicBezTo>
                    <a:cubicBezTo>
                      <a:pt x="138" y="0"/>
                      <a:pt x="138" y="0"/>
                      <a:pt x="138" y="0"/>
                    </a:cubicBezTo>
                    <a:cubicBezTo>
                      <a:pt x="145" y="0"/>
                      <a:pt x="152" y="6"/>
                      <a:pt x="152" y="13"/>
                    </a:cubicBezTo>
                    <a:cubicBezTo>
                      <a:pt x="152" y="37"/>
                      <a:pt x="152" y="37"/>
                      <a:pt x="152" y="37"/>
                    </a:cubicBezTo>
                  </a:path>
                </a:pathLst>
              </a:cu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55" name="Line 118">
                <a:extLst>
                  <a:ext uri="{FF2B5EF4-FFF2-40B4-BE49-F238E27FC236}">
                    <a16:creationId xmlns:a16="http://schemas.microsoft.com/office/drawing/2014/main" id="{0C517997-8897-482F-BDD6-A7D20DF8D4A8}"/>
                  </a:ext>
                </a:extLst>
              </p:cNvPr>
              <p:cNvSpPr>
                <a:spLocks noChangeShapeType="1"/>
              </p:cNvSpPr>
              <p:nvPr/>
            </p:nvSpPr>
            <p:spPr bwMode="auto">
              <a:xfrm>
                <a:off x="9857764" y="3759110"/>
                <a:ext cx="92075" cy="85725"/>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6" name="Line 119">
                <a:extLst>
                  <a:ext uri="{FF2B5EF4-FFF2-40B4-BE49-F238E27FC236}">
                    <a16:creationId xmlns:a16="http://schemas.microsoft.com/office/drawing/2014/main" id="{60C4672A-5290-4865-81DB-4645A76CC3E9}"/>
                  </a:ext>
                </a:extLst>
              </p:cNvPr>
              <p:cNvSpPr>
                <a:spLocks noChangeShapeType="1"/>
              </p:cNvSpPr>
              <p:nvPr/>
            </p:nvSpPr>
            <p:spPr bwMode="auto">
              <a:xfrm flipH="1">
                <a:off x="9932376" y="3686085"/>
                <a:ext cx="158750" cy="158750"/>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53" name="文字方塊 52">
              <a:extLst>
                <a:ext uri="{FF2B5EF4-FFF2-40B4-BE49-F238E27FC236}">
                  <a16:creationId xmlns:a16="http://schemas.microsoft.com/office/drawing/2014/main" id="{3E6419D6-59CA-4504-A939-DAE32A61226A}"/>
                </a:ext>
              </a:extLst>
            </p:cNvPr>
            <p:cNvSpPr txBox="1"/>
            <p:nvPr/>
          </p:nvSpPr>
          <p:spPr>
            <a:xfrm>
              <a:off x="1351308" y="5371840"/>
              <a:ext cx="336952" cy="400110"/>
            </a:xfrm>
            <a:prstGeom prst="rect">
              <a:avLst/>
            </a:prstGeom>
            <a:noFill/>
          </p:spPr>
          <p:txBody>
            <a:bodyPr wrap="none" rtlCol="0">
              <a:spAutoFit/>
            </a:bodyPr>
            <a:lstStyle/>
            <a:p>
              <a:r>
                <a:rPr lang="en-US" altLang="zh-TW" sz="2000" b="1" dirty="0">
                  <a:solidFill>
                    <a:srgbClr val="C00000"/>
                  </a:solidFill>
                  <a:latin typeface="微軟正黑體" panose="020B0604030504040204" pitchFamily="34" charset="-120"/>
                  <a:ea typeface="微軟正黑體" panose="020B0604030504040204" pitchFamily="34" charset="-120"/>
                </a:rPr>
                <a:t>1</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grpSp>
        <p:nvGrpSpPr>
          <p:cNvPr id="57" name="群組 56">
            <a:extLst>
              <a:ext uri="{FF2B5EF4-FFF2-40B4-BE49-F238E27FC236}">
                <a16:creationId xmlns:a16="http://schemas.microsoft.com/office/drawing/2014/main" id="{1E6523AD-1E14-4265-A0D1-84F494BE1FE6}"/>
              </a:ext>
            </a:extLst>
          </p:cNvPr>
          <p:cNvGrpSpPr/>
          <p:nvPr/>
        </p:nvGrpSpPr>
        <p:grpSpPr>
          <a:xfrm>
            <a:off x="6703470" y="1771405"/>
            <a:ext cx="562466" cy="504825"/>
            <a:chOff x="1291423" y="5327760"/>
            <a:chExt cx="562466" cy="504825"/>
          </a:xfrm>
        </p:grpSpPr>
        <p:grpSp>
          <p:nvGrpSpPr>
            <p:cNvPr id="58" name="群組 57">
              <a:extLst>
                <a:ext uri="{FF2B5EF4-FFF2-40B4-BE49-F238E27FC236}">
                  <a16:creationId xmlns:a16="http://schemas.microsoft.com/office/drawing/2014/main" id="{71E6283B-2E2D-4F4C-8927-7984F1BD484D}"/>
                </a:ext>
              </a:extLst>
            </p:cNvPr>
            <p:cNvGrpSpPr/>
            <p:nvPr/>
          </p:nvGrpSpPr>
          <p:grpSpPr>
            <a:xfrm>
              <a:off x="1291423" y="5327760"/>
              <a:ext cx="562466" cy="504825"/>
              <a:chOff x="9528660" y="3534102"/>
              <a:chExt cx="562466" cy="504825"/>
            </a:xfrm>
            <a:solidFill>
              <a:srgbClr val="FFFF00"/>
            </a:solidFill>
          </p:grpSpPr>
          <p:sp>
            <p:nvSpPr>
              <p:cNvPr id="60" name="Freeform 120">
                <a:extLst>
                  <a:ext uri="{FF2B5EF4-FFF2-40B4-BE49-F238E27FC236}">
                    <a16:creationId xmlns:a16="http://schemas.microsoft.com/office/drawing/2014/main" id="{06F1BBE0-24C6-4D35-9430-CE026742EBA3}"/>
                  </a:ext>
                </a:extLst>
              </p:cNvPr>
              <p:cNvSpPr>
                <a:spLocks/>
              </p:cNvSpPr>
              <p:nvPr/>
            </p:nvSpPr>
            <p:spPr bwMode="auto">
              <a:xfrm>
                <a:off x="9528660" y="3534102"/>
                <a:ext cx="433388" cy="504825"/>
              </a:xfrm>
              <a:custGeom>
                <a:avLst/>
                <a:gdLst>
                  <a:gd name="T0" fmla="*/ 152 w 152"/>
                  <a:gd name="T1" fmla="*/ 154 h 177"/>
                  <a:gd name="T2" fmla="*/ 152 w 152"/>
                  <a:gd name="T3" fmla="*/ 163 h 177"/>
                  <a:gd name="T4" fmla="*/ 138 w 152"/>
                  <a:gd name="T5" fmla="*/ 177 h 177"/>
                  <a:gd name="T6" fmla="*/ 13 w 152"/>
                  <a:gd name="T7" fmla="*/ 177 h 177"/>
                  <a:gd name="T8" fmla="*/ 0 w 152"/>
                  <a:gd name="T9" fmla="*/ 163 h 177"/>
                  <a:gd name="T10" fmla="*/ 0 w 152"/>
                  <a:gd name="T11" fmla="*/ 13 h 177"/>
                  <a:gd name="T12" fmla="*/ 13 w 152"/>
                  <a:gd name="T13" fmla="*/ 0 h 177"/>
                  <a:gd name="T14" fmla="*/ 138 w 152"/>
                  <a:gd name="T15" fmla="*/ 0 h 177"/>
                  <a:gd name="T16" fmla="*/ 152 w 152"/>
                  <a:gd name="T17" fmla="*/ 13 h 177"/>
                  <a:gd name="T18" fmla="*/ 152 w 152"/>
                  <a:gd name="T19" fmla="*/ 3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7">
                    <a:moveTo>
                      <a:pt x="152" y="154"/>
                    </a:moveTo>
                    <a:cubicBezTo>
                      <a:pt x="152" y="163"/>
                      <a:pt x="152" y="163"/>
                      <a:pt x="152" y="163"/>
                    </a:cubicBezTo>
                    <a:cubicBezTo>
                      <a:pt x="152" y="171"/>
                      <a:pt x="145" y="177"/>
                      <a:pt x="138" y="177"/>
                    </a:cubicBezTo>
                    <a:cubicBezTo>
                      <a:pt x="13" y="177"/>
                      <a:pt x="13" y="177"/>
                      <a:pt x="13" y="177"/>
                    </a:cubicBezTo>
                    <a:cubicBezTo>
                      <a:pt x="6" y="177"/>
                      <a:pt x="0" y="171"/>
                      <a:pt x="0" y="163"/>
                    </a:cubicBezTo>
                    <a:cubicBezTo>
                      <a:pt x="0" y="13"/>
                      <a:pt x="0" y="13"/>
                      <a:pt x="0" y="13"/>
                    </a:cubicBezTo>
                    <a:cubicBezTo>
                      <a:pt x="0" y="6"/>
                      <a:pt x="6" y="0"/>
                      <a:pt x="13" y="0"/>
                    </a:cubicBezTo>
                    <a:cubicBezTo>
                      <a:pt x="138" y="0"/>
                      <a:pt x="138" y="0"/>
                      <a:pt x="138" y="0"/>
                    </a:cubicBezTo>
                    <a:cubicBezTo>
                      <a:pt x="145" y="0"/>
                      <a:pt x="152" y="6"/>
                      <a:pt x="152" y="13"/>
                    </a:cubicBezTo>
                    <a:cubicBezTo>
                      <a:pt x="152" y="37"/>
                      <a:pt x="152" y="37"/>
                      <a:pt x="152" y="37"/>
                    </a:cubicBezTo>
                  </a:path>
                </a:pathLst>
              </a:cu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61" name="Line 118">
                <a:extLst>
                  <a:ext uri="{FF2B5EF4-FFF2-40B4-BE49-F238E27FC236}">
                    <a16:creationId xmlns:a16="http://schemas.microsoft.com/office/drawing/2014/main" id="{03676856-96E4-4236-A45A-AC0F4B7E834B}"/>
                  </a:ext>
                </a:extLst>
              </p:cNvPr>
              <p:cNvSpPr>
                <a:spLocks noChangeShapeType="1"/>
              </p:cNvSpPr>
              <p:nvPr/>
            </p:nvSpPr>
            <p:spPr bwMode="auto">
              <a:xfrm>
                <a:off x="9857764" y="3759110"/>
                <a:ext cx="92075" cy="85725"/>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2" name="Line 119">
                <a:extLst>
                  <a:ext uri="{FF2B5EF4-FFF2-40B4-BE49-F238E27FC236}">
                    <a16:creationId xmlns:a16="http://schemas.microsoft.com/office/drawing/2014/main" id="{72773C04-37F9-40F3-B184-292A82742AE1}"/>
                  </a:ext>
                </a:extLst>
              </p:cNvPr>
              <p:cNvSpPr>
                <a:spLocks noChangeShapeType="1"/>
              </p:cNvSpPr>
              <p:nvPr/>
            </p:nvSpPr>
            <p:spPr bwMode="auto">
              <a:xfrm flipH="1">
                <a:off x="9932376" y="3686085"/>
                <a:ext cx="158750" cy="158750"/>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59" name="文字方塊 58">
              <a:extLst>
                <a:ext uri="{FF2B5EF4-FFF2-40B4-BE49-F238E27FC236}">
                  <a16:creationId xmlns:a16="http://schemas.microsoft.com/office/drawing/2014/main" id="{A60BC52E-4347-41C4-8A50-2E6E6BDC8047}"/>
                </a:ext>
              </a:extLst>
            </p:cNvPr>
            <p:cNvSpPr txBox="1"/>
            <p:nvPr/>
          </p:nvSpPr>
          <p:spPr>
            <a:xfrm>
              <a:off x="1351308" y="5371840"/>
              <a:ext cx="336952" cy="400110"/>
            </a:xfrm>
            <a:prstGeom prst="rect">
              <a:avLst/>
            </a:prstGeom>
            <a:noFill/>
          </p:spPr>
          <p:txBody>
            <a:bodyPr wrap="none" rtlCol="0">
              <a:spAutoFit/>
            </a:bodyPr>
            <a:lstStyle/>
            <a:p>
              <a:r>
                <a:rPr lang="en-US" altLang="zh-TW" sz="2000" b="1" dirty="0">
                  <a:solidFill>
                    <a:srgbClr val="C00000"/>
                  </a:solidFill>
                  <a:latin typeface="微軟正黑體" panose="020B0604030504040204" pitchFamily="34" charset="-120"/>
                  <a:ea typeface="微軟正黑體" panose="020B0604030504040204" pitchFamily="34" charset="-120"/>
                </a:rPr>
                <a:t>2</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18143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27" name="群組 26">
            <a:extLst>
              <a:ext uri="{FF2B5EF4-FFF2-40B4-BE49-F238E27FC236}">
                <a16:creationId xmlns:a16="http://schemas.microsoft.com/office/drawing/2014/main" id="{D067AEBE-65A6-4C9B-B0A8-0FFC3479D320}"/>
              </a:ext>
            </a:extLst>
          </p:cNvPr>
          <p:cNvGrpSpPr/>
          <p:nvPr/>
        </p:nvGrpSpPr>
        <p:grpSpPr>
          <a:xfrm>
            <a:off x="8736724" y="728429"/>
            <a:ext cx="3329299" cy="1214437"/>
            <a:chOff x="952500" y="1263379"/>
            <a:chExt cx="3329299" cy="1214437"/>
          </a:xfrm>
        </p:grpSpPr>
        <p:grpSp>
          <p:nvGrpSpPr>
            <p:cNvPr id="28" name="群組 27">
              <a:extLst>
                <a:ext uri="{FF2B5EF4-FFF2-40B4-BE49-F238E27FC236}">
                  <a16:creationId xmlns:a16="http://schemas.microsoft.com/office/drawing/2014/main" id="{56EEF1E4-5C71-4483-BCC0-02C00284F8F3}"/>
                </a:ext>
              </a:extLst>
            </p:cNvPr>
            <p:cNvGrpSpPr/>
            <p:nvPr/>
          </p:nvGrpSpPr>
          <p:grpSpPr>
            <a:xfrm>
              <a:off x="952500" y="1263379"/>
              <a:ext cx="2719699" cy="1214437"/>
              <a:chOff x="7896225" y="115889"/>
              <a:chExt cx="2719699" cy="1214437"/>
            </a:xfrm>
          </p:grpSpPr>
          <p:grpSp>
            <p:nvGrpSpPr>
              <p:cNvPr id="31" name="群組 26">
                <a:extLst>
                  <a:ext uri="{FF2B5EF4-FFF2-40B4-BE49-F238E27FC236}">
                    <a16:creationId xmlns:a16="http://schemas.microsoft.com/office/drawing/2014/main" id="{AC1B0DFF-E4EC-40AF-9647-E429CBA79D7C}"/>
                  </a:ext>
                </a:extLst>
              </p:cNvPr>
              <p:cNvGrpSpPr>
                <a:grpSpLocks/>
              </p:cNvGrpSpPr>
              <p:nvPr/>
            </p:nvGrpSpPr>
            <p:grpSpPr bwMode="auto">
              <a:xfrm>
                <a:off x="7896225" y="115889"/>
                <a:ext cx="2719699" cy="1214437"/>
                <a:chOff x="6228184" y="1071563"/>
                <a:chExt cx="2719263" cy="1214437"/>
              </a:xfrm>
            </p:grpSpPr>
            <p:sp>
              <p:nvSpPr>
                <p:cNvPr id="33" name="圓角矩形 30">
                  <a:extLst>
                    <a:ext uri="{FF2B5EF4-FFF2-40B4-BE49-F238E27FC236}">
                      <a16:creationId xmlns:a16="http://schemas.microsoft.com/office/drawing/2014/main" id="{E0FBFF68-67D4-459D-B723-A152A355BFAE}"/>
                    </a:ext>
                  </a:extLst>
                </p:cNvPr>
                <p:cNvSpPr/>
                <p:nvPr/>
              </p:nvSpPr>
              <p:spPr bwMode="auto">
                <a:xfrm>
                  <a:off x="6228184" y="1071563"/>
                  <a:ext cx="35713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設定通行碼</a:t>
                  </a:r>
                </a:p>
              </p:txBody>
            </p:sp>
            <p:sp>
              <p:nvSpPr>
                <p:cNvPr id="34" name="圓角矩形 31">
                  <a:extLst>
                    <a:ext uri="{FF2B5EF4-FFF2-40B4-BE49-F238E27FC236}">
                      <a16:creationId xmlns:a16="http://schemas.microsoft.com/office/drawing/2014/main" id="{13C2953F-19D2-47D2-AB2C-35C05BCE57E1}"/>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輸入報名資料</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5" name="圓角矩形 32">
                  <a:extLst>
                    <a:ext uri="{FF2B5EF4-FFF2-40B4-BE49-F238E27FC236}">
                      <a16:creationId xmlns:a16="http://schemas.microsoft.com/office/drawing/2014/main" id="{CE6191F2-B64D-45AE-BBC5-8BCEE8924773}"/>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確定送出</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確認資料</a:t>
                  </a:r>
                </a:p>
              </p:txBody>
            </p:sp>
            <p:sp>
              <p:nvSpPr>
                <p:cNvPr id="36" name="圓角矩形 33">
                  <a:extLst>
                    <a:ext uri="{FF2B5EF4-FFF2-40B4-BE49-F238E27FC236}">
                      <a16:creationId xmlns:a16="http://schemas.microsoft.com/office/drawing/2014/main" id="{FFE6F797-7B95-4B55-9093-BD2C8E0DCBBC}"/>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微軟正黑體" panose="020B0604030504040204" pitchFamily="34" charset="-120"/>
                      <a:ea typeface="微軟正黑體" panose="020B0604030504040204" pitchFamily="34" charset="-120"/>
                    </a:rPr>
                    <a:t>&amp;</a:t>
                  </a:r>
                  <a:r>
                    <a:rPr lang="zh-TW" altLang="en-US" sz="1400" dirty="0">
                      <a:solidFill>
                        <a:schemeClr val="tx1"/>
                      </a:solidFill>
                      <a:latin typeface="微軟正黑體" panose="020B0604030504040204" pitchFamily="34" charset="-120"/>
                      <a:ea typeface="微軟正黑體" panose="020B0604030504040204" pitchFamily="34" charset="-120"/>
                    </a:rPr>
                    <a:t>考生資料表列印信封封面</a:t>
                  </a:r>
                </a:p>
              </p:txBody>
            </p:sp>
            <p:cxnSp>
              <p:nvCxnSpPr>
                <p:cNvPr id="37" name="直線單箭頭接點 36">
                  <a:extLst>
                    <a:ext uri="{FF2B5EF4-FFF2-40B4-BE49-F238E27FC236}">
                      <a16:creationId xmlns:a16="http://schemas.microsoft.com/office/drawing/2014/main" id="{3EEE547D-B9CC-4BBC-A265-1D39C6227113}"/>
                    </a:ext>
                  </a:extLst>
                </p:cNvPr>
                <p:cNvCxnSpPr>
                  <a:stCxn id="33"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8" name="直線單箭頭接點 37">
                  <a:extLst>
                    <a:ext uri="{FF2B5EF4-FFF2-40B4-BE49-F238E27FC236}">
                      <a16:creationId xmlns:a16="http://schemas.microsoft.com/office/drawing/2014/main" id="{75C47F9D-7A76-45D8-A6BF-0758011C8E61}"/>
                    </a:ext>
                  </a:extLst>
                </p:cNvPr>
                <p:cNvCxnSpPr>
                  <a:endCxn id="34"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9" name="直線單箭頭接點 38">
                  <a:extLst>
                    <a:ext uri="{FF2B5EF4-FFF2-40B4-BE49-F238E27FC236}">
                      <a16:creationId xmlns:a16="http://schemas.microsoft.com/office/drawing/2014/main" id="{30765BB3-B257-4BE9-94C3-30E390A73E05}"/>
                    </a:ext>
                  </a:extLst>
                </p:cNvPr>
                <p:cNvCxnSpPr>
                  <a:stCxn id="34" idx="3"/>
                  <a:endCxn id="35"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0" name="直線單箭頭接點 39">
                  <a:extLst>
                    <a:ext uri="{FF2B5EF4-FFF2-40B4-BE49-F238E27FC236}">
                      <a16:creationId xmlns:a16="http://schemas.microsoft.com/office/drawing/2014/main" id="{BD410C24-7942-4C4D-B2F4-0AE0129D4E1A}"/>
                    </a:ext>
                  </a:extLst>
                </p:cNvPr>
                <p:cNvCxnSpPr>
                  <a:stCxn id="35" idx="3"/>
                  <a:endCxn id="36"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32" name="圓角矩形 29">
                <a:extLst>
                  <a:ext uri="{FF2B5EF4-FFF2-40B4-BE49-F238E27FC236}">
                    <a16:creationId xmlns:a16="http://schemas.microsoft.com/office/drawing/2014/main" id="{539DBF0A-2EE5-4F77-8D99-077638025B7D}"/>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登入報名系統</a:t>
                </a:r>
              </a:p>
            </p:txBody>
          </p:sp>
        </p:grpSp>
        <p:sp>
          <p:nvSpPr>
            <p:cNvPr id="29" name="圓角矩形 33">
              <a:extLst>
                <a:ext uri="{FF2B5EF4-FFF2-40B4-BE49-F238E27FC236}">
                  <a16:creationId xmlns:a16="http://schemas.microsoft.com/office/drawing/2014/main" id="{A477A4B8-9B4E-4D69-9E76-EFA70AA167C9}"/>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微軟正黑體" panose="020B0604030504040204" pitchFamily="34" charset="-120"/>
                  <a:ea typeface="微軟正黑體" panose="020B0604030504040204" pitchFamily="34" charset="-120"/>
                </a:rPr>
                <a:t>並限掛或快遞寄送</a:t>
              </a:r>
              <a:br>
                <a:rPr lang="en-US" altLang="zh-TW" sz="1050" dirty="0">
                  <a:solidFill>
                    <a:schemeClr val="tx1"/>
                  </a:solidFill>
                  <a:latin typeface="微軟正黑體" panose="020B0604030504040204" pitchFamily="34" charset="-120"/>
                  <a:ea typeface="微軟正黑體" panose="020B0604030504040204" pitchFamily="34" charset="-120"/>
                </a:rPr>
              </a:br>
              <a:r>
                <a:rPr lang="zh-TW" altLang="en-US" sz="1050" dirty="0">
                  <a:solidFill>
                    <a:schemeClr val="tx1"/>
                  </a:solidFill>
                  <a:latin typeface="微軟正黑體" panose="020B0604030504040204" pitchFamily="34" charset="-120"/>
                  <a:ea typeface="微軟正黑體" panose="020B0604030504040204" pitchFamily="34" charset="-120"/>
                </a:rPr>
                <a:t>確認粘貼證明文件</a:t>
              </a:r>
            </a:p>
          </p:txBody>
        </p:sp>
        <p:cxnSp>
          <p:nvCxnSpPr>
            <p:cNvPr id="30" name="直線單箭頭接點 29">
              <a:extLst>
                <a:ext uri="{FF2B5EF4-FFF2-40B4-BE49-F238E27FC236}">
                  <a16:creationId xmlns:a16="http://schemas.microsoft.com/office/drawing/2014/main" id="{107990BB-29B0-4D27-A8AB-C343107C86EF}"/>
                </a:ext>
              </a:extLst>
            </p:cNvPr>
            <p:cNvCxnSpPr>
              <a:endCxn id="29"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pic>
        <p:nvPicPr>
          <p:cNvPr id="25" name="圖片 24">
            <a:extLst>
              <a:ext uri="{FF2B5EF4-FFF2-40B4-BE49-F238E27FC236}">
                <a16:creationId xmlns:a16="http://schemas.microsoft.com/office/drawing/2014/main" id="{EDDCEF0F-D593-46A5-B43A-EF24AAA3B1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6623" y="1058018"/>
            <a:ext cx="6793771" cy="5099217"/>
          </a:xfrm>
          <a:prstGeom prst="rect">
            <a:avLst/>
          </a:prstGeom>
        </p:spPr>
      </p:pic>
      <p:sp>
        <p:nvSpPr>
          <p:cNvPr id="26" name="內容版面配置區 7">
            <a:extLst>
              <a:ext uri="{FF2B5EF4-FFF2-40B4-BE49-F238E27FC236}">
                <a16:creationId xmlns:a16="http://schemas.microsoft.com/office/drawing/2014/main" id="{5AB23F74-49AD-4DE0-AE15-A95FD2453EE7}"/>
              </a:ext>
            </a:extLst>
          </p:cNvPr>
          <p:cNvSpPr txBox="1">
            <a:spLocks/>
          </p:cNvSpPr>
          <p:nvPr/>
        </p:nvSpPr>
        <p:spPr>
          <a:xfrm>
            <a:off x="963683" y="747338"/>
            <a:ext cx="4221019" cy="503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buSzPct val="110000"/>
              <a:buBlip>
                <a:blip r:embed="rId4"/>
              </a:buBlip>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步驟</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1-</a:t>
            </a:r>
            <a:r>
              <a:rPr lang="zh-TW" altLang="zh-TW" sz="2100" b="1" spc="-75" dirty="0">
                <a:solidFill>
                  <a:prstClr val="black"/>
                </a:solidFill>
                <a:latin typeface="微軟正黑體" panose="020B0604030504040204" pitchFamily="34" charset="-120"/>
                <a:ea typeface="微軟正黑體" panose="020B0604030504040204" pitchFamily="34" charset="-120"/>
                <a:cs typeface="+mj-cs"/>
              </a:rPr>
              <a:t>設定通行碼</a:t>
            </a:r>
            <a:endParaRPr lang="zh-TW" altLang="en-US"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41" name="矩形 40">
            <a:extLst>
              <a:ext uri="{FF2B5EF4-FFF2-40B4-BE49-F238E27FC236}">
                <a16:creationId xmlns:a16="http://schemas.microsoft.com/office/drawing/2014/main" id="{E89E5ED0-6E79-47EB-A959-160004223619}"/>
              </a:ext>
            </a:extLst>
          </p:cNvPr>
          <p:cNvSpPr/>
          <p:nvPr/>
        </p:nvSpPr>
        <p:spPr>
          <a:xfrm>
            <a:off x="1376218" y="3038764"/>
            <a:ext cx="6391564" cy="202881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8A9724FF-4916-471A-81B3-3AD93ECD8E7A}"/>
              </a:ext>
            </a:extLst>
          </p:cNvPr>
          <p:cNvSpPr/>
          <p:nvPr/>
        </p:nvSpPr>
        <p:spPr>
          <a:xfrm>
            <a:off x="3389310" y="5807877"/>
            <a:ext cx="923260" cy="303711"/>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向右箭號 19">
            <a:extLst>
              <a:ext uri="{FF2B5EF4-FFF2-40B4-BE49-F238E27FC236}">
                <a16:creationId xmlns:a16="http://schemas.microsoft.com/office/drawing/2014/main" id="{5D9BC8E4-694A-4BB0-A83D-9A2799BBC5CC}"/>
              </a:ext>
            </a:extLst>
          </p:cNvPr>
          <p:cNvSpPr/>
          <p:nvPr/>
        </p:nvSpPr>
        <p:spPr bwMode="auto">
          <a:xfrm>
            <a:off x="2944267" y="5850522"/>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44" name="矩形 43">
            <a:extLst>
              <a:ext uri="{FF2B5EF4-FFF2-40B4-BE49-F238E27FC236}">
                <a16:creationId xmlns:a16="http://schemas.microsoft.com/office/drawing/2014/main" id="{9FAB3D19-7A17-468C-8B61-E2D618C8FD94}"/>
              </a:ext>
            </a:extLst>
          </p:cNvPr>
          <p:cNvSpPr/>
          <p:nvPr/>
        </p:nvSpPr>
        <p:spPr>
          <a:xfrm>
            <a:off x="8261938" y="3400367"/>
            <a:ext cx="2110191" cy="80336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just"/>
            <a:r>
              <a:rPr lang="zh-TW" altLang="en-US" b="1" dirty="0">
                <a:solidFill>
                  <a:srgbClr val="0000FF"/>
                </a:solidFill>
                <a:latin typeface="微軟正黑體" panose="020B0604030504040204" pitchFamily="34" charset="-120"/>
                <a:ea typeface="微軟正黑體" panose="020B0604030504040204" pitchFamily="34" charset="-120"/>
              </a:rPr>
              <a:t>輸入</a:t>
            </a:r>
            <a:r>
              <a:rPr lang="zh-TW" altLang="en-US" b="1" dirty="0">
                <a:solidFill>
                  <a:schemeClr val="tx1"/>
                </a:solidFill>
                <a:latin typeface="微軟正黑體" panose="020B0604030504040204" pitchFamily="34" charset="-120"/>
                <a:ea typeface="微軟正黑體" panose="020B0604030504040204" pitchFamily="34" charset="-120"/>
              </a:rPr>
              <a:t>個人基本資料及</a:t>
            </a:r>
            <a:r>
              <a:rPr lang="zh-TW" altLang="en-US" b="1" dirty="0">
                <a:solidFill>
                  <a:srgbClr val="0000FF"/>
                </a:solidFill>
                <a:latin typeface="微軟正黑體" panose="020B0604030504040204" pitchFamily="34" charset="-120"/>
                <a:ea typeface="微軟正黑體" panose="020B0604030504040204" pitchFamily="34" charset="-120"/>
              </a:rPr>
              <a:t>自行設定通行碼</a:t>
            </a:r>
          </a:p>
        </p:txBody>
      </p:sp>
      <p:sp>
        <p:nvSpPr>
          <p:cNvPr id="45" name="向右箭號 19">
            <a:extLst>
              <a:ext uri="{FF2B5EF4-FFF2-40B4-BE49-F238E27FC236}">
                <a16:creationId xmlns:a16="http://schemas.microsoft.com/office/drawing/2014/main" id="{6A860B82-2811-4270-95A3-BF10571D4EE9}"/>
              </a:ext>
            </a:extLst>
          </p:cNvPr>
          <p:cNvSpPr/>
          <p:nvPr/>
        </p:nvSpPr>
        <p:spPr bwMode="auto">
          <a:xfrm flipH="1">
            <a:off x="7812699" y="3692840"/>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46" name="矩形 45">
            <a:extLst>
              <a:ext uri="{FF2B5EF4-FFF2-40B4-BE49-F238E27FC236}">
                <a16:creationId xmlns:a16="http://schemas.microsoft.com/office/drawing/2014/main" id="{B5AAB62A-651A-4FCB-8006-B82F0D701118}"/>
              </a:ext>
            </a:extLst>
          </p:cNvPr>
          <p:cNvSpPr/>
          <p:nvPr/>
        </p:nvSpPr>
        <p:spPr>
          <a:xfrm>
            <a:off x="1268729" y="6198674"/>
            <a:ext cx="8712679" cy="401683"/>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just" eaLnBrk="1" hangingPunct="1">
              <a:buClr>
                <a:schemeClr val="tx1"/>
              </a:buClr>
              <a:buNone/>
              <a:defRPr/>
            </a:pPr>
            <a:r>
              <a:rPr lang="zh-TW" altLang="en-US" dirty="0">
                <a:solidFill>
                  <a:srgbClr val="0000FF"/>
                </a:solidFill>
                <a:latin typeface="微軟正黑體" panose="020B0604030504040204" pitchFamily="34" charset="-120"/>
                <a:ea typeface="微軟正黑體" panose="020B0604030504040204" pitchFamily="34" charset="-120"/>
              </a:rPr>
              <a:t>確認送出前，</a:t>
            </a:r>
            <a:r>
              <a:rPr lang="zh-TW" altLang="en-US" b="1" dirty="0">
                <a:solidFill>
                  <a:srgbClr val="FF0000"/>
                </a:solidFill>
                <a:latin typeface="微軟正黑體" panose="020B0604030504040204" pitchFamily="34" charset="-120"/>
                <a:ea typeface="微軟正黑體" panose="020B0604030504040204" pitchFamily="34" charset="-120"/>
              </a:rPr>
              <a:t>務必再次檢視</a:t>
            </a:r>
            <a:r>
              <a:rPr lang="zh-TW" altLang="en-US" dirty="0">
                <a:solidFill>
                  <a:srgbClr val="0000FF"/>
                </a:solidFill>
                <a:latin typeface="微軟正黑體" panose="020B0604030504040204" pitchFamily="34" charset="-120"/>
                <a:ea typeface="微軟正黑體" panose="020B0604030504040204" pitchFamily="34" charset="-120"/>
              </a:rPr>
              <a:t>輸入資料是否正確，點選「送出通行碼」，無法修正資料</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924109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484F5980-F283-42C1-BA92-43056E9AA3C1}"/>
              </a:ext>
            </a:extLst>
          </p:cNvPr>
          <p:cNvGrpSpPr/>
          <p:nvPr/>
        </p:nvGrpSpPr>
        <p:grpSpPr>
          <a:xfrm>
            <a:off x="1219176" y="1669024"/>
            <a:ext cx="8250973" cy="3895523"/>
            <a:chOff x="1219176" y="1669024"/>
            <a:chExt cx="8250973" cy="3895523"/>
          </a:xfrm>
        </p:grpSpPr>
        <p:pic>
          <p:nvPicPr>
            <p:cNvPr id="27" name="圖片 26">
              <a:extLst>
                <a:ext uri="{FF2B5EF4-FFF2-40B4-BE49-F238E27FC236}">
                  <a16:creationId xmlns:a16="http://schemas.microsoft.com/office/drawing/2014/main" id="{E594DA4E-D7E2-47B8-8D60-BE8B43E73C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19176" y="1669024"/>
              <a:ext cx="8250973" cy="3895523"/>
            </a:xfrm>
            <a:prstGeom prst="rect">
              <a:avLst/>
            </a:prstGeom>
          </p:spPr>
        </p:pic>
        <p:pic>
          <p:nvPicPr>
            <p:cNvPr id="32" name="圖片 31">
              <a:extLst>
                <a:ext uri="{FF2B5EF4-FFF2-40B4-BE49-F238E27FC236}">
                  <a16:creationId xmlns:a16="http://schemas.microsoft.com/office/drawing/2014/main" id="{4F99DD66-3701-40DA-BBBE-BEF48E31CC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4182" b="56317"/>
            <a:stretch/>
          </p:blipFill>
          <p:spPr>
            <a:xfrm>
              <a:off x="8293100" y="2928688"/>
              <a:ext cx="103144" cy="155427"/>
            </a:xfrm>
            <a:prstGeom prst="rect">
              <a:avLst/>
            </a:prstGeom>
          </p:spPr>
        </p:pic>
      </p:grpSp>
      <p:sp>
        <p:nvSpPr>
          <p:cNvPr id="15"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10" name="群組 9">
            <a:extLst>
              <a:ext uri="{FF2B5EF4-FFF2-40B4-BE49-F238E27FC236}">
                <a16:creationId xmlns:a16="http://schemas.microsoft.com/office/drawing/2014/main" id="{784EBB05-933B-4A1B-A25E-0D78E94B1CD4}"/>
              </a:ext>
            </a:extLst>
          </p:cNvPr>
          <p:cNvGrpSpPr/>
          <p:nvPr/>
        </p:nvGrpSpPr>
        <p:grpSpPr>
          <a:xfrm>
            <a:off x="8736724" y="728429"/>
            <a:ext cx="3329299" cy="1214437"/>
            <a:chOff x="952500" y="1263379"/>
            <a:chExt cx="3329299" cy="1214437"/>
          </a:xfrm>
        </p:grpSpPr>
        <p:grpSp>
          <p:nvGrpSpPr>
            <p:cNvPr id="11" name="群組 10">
              <a:extLst>
                <a:ext uri="{FF2B5EF4-FFF2-40B4-BE49-F238E27FC236}">
                  <a16:creationId xmlns:a16="http://schemas.microsoft.com/office/drawing/2014/main" id="{FE11C5C2-FCFB-4F7A-BB52-DA556CA5E86F}"/>
                </a:ext>
              </a:extLst>
            </p:cNvPr>
            <p:cNvGrpSpPr/>
            <p:nvPr/>
          </p:nvGrpSpPr>
          <p:grpSpPr>
            <a:xfrm>
              <a:off x="952500" y="1263379"/>
              <a:ext cx="2719699" cy="1214437"/>
              <a:chOff x="7896225" y="115889"/>
              <a:chExt cx="2719699" cy="1214437"/>
            </a:xfrm>
          </p:grpSpPr>
          <p:grpSp>
            <p:nvGrpSpPr>
              <p:cNvPr id="17" name="群組 26">
                <a:extLst>
                  <a:ext uri="{FF2B5EF4-FFF2-40B4-BE49-F238E27FC236}">
                    <a16:creationId xmlns:a16="http://schemas.microsoft.com/office/drawing/2014/main" id="{357C2A62-58F8-4F96-9F38-6D57A27A2CAF}"/>
                  </a:ext>
                </a:extLst>
              </p:cNvPr>
              <p:cNvGrpSpPr>
                <a:grpSpLocks/>
              </p:cNvGrpSpPr>
              <p:nvPr/>
            </p:nvGrpSpPr>
            <p:grpSpPr bwMode="auto">
              <a:xfrm>
                <a:off x="7896225" y="115889"/>
                <a:ext cx="2719699" cy="1214437"/>
                <a:chOff x="6228184" y="1071563"/>
                <a:chExt cx="2719263" cy="1214437"/>
              </a:xfrm>
            </p:grpSpPr>
            <p:sp>
              <p:nvSpPr>
                <p:cNvPr id="19" name="圓角矩形 30">
                  <a:extLst>
                    <a:ext uri="{FF2B5EF4-FFF2-40B4-BE49-F238E27FC236}">
                      <a16:creationId xmlns:a16="http://schemas.microsoft.com/office/drawing/2014/main" id="{B5C5E571-A693-4EA8-9F98-A249B05A49A5}"/>
                    </a:ext>
                  </a:extLst>
                </p:cNvPr>
                <p:cNvSpPr/>
                <p:nvPr/>
              </p:nvSpPr>
              <p:spPr bwMode="auto">
                <a:xfrm>
                  <a:off x="6228184" y="1071563"/>
                  <a:ext cx="35713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設定通行碼</a:t>
                  </a:r>
                </a:p>
              </p:txBody>
            </p:sp>
            <p:sp>
              <p:nvSpPr>
                <p:cNvPr id="20" name="圓角矩形 31">
                  <a:extLst>
                    <a:ext uri="{FF2B5EF4-FFF2-40B4-BE49-F238E27FC236}">
                      <a16:creationId xmlns:a16="http://schemas.microsoft.com/office/drawing/2014/main" id="{4B3C274B-4737-4610-A0AE-7C8BAE26FFB6}"/>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輸入報名資料</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21" name="圓角矩形 32">
                  <a:extLst>
                    <a:ext uri="{FF2B5EF4-FFF2-40B4-BE49-F238E27FC236}">
                      <a16:creationId xmlns:a16="http://schemas.microsoft.com/office/drawing/2014/main" id="{868F7550-33D0-4363-A666-6286BC440A4B}"/>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確定送出</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確認資料</a:t>
                  </a:r>
                </a:p>
              </p:txBody>
            </p:sp>
            <p:sp>
              <p:nvSpPr>
                <p:cNvPr id="22" name="圓角矩形 33">
                  <a:extLst>
                    <a:ext uri="{FF2B5EF4-FFF2-40B4-BE49-F238E27FC236}">
                      <a16:creationId xmlns:a16="http://schemas.microsoft.com/office/drawing/2014/main" id="{E3ACE190-16D2-41CD-AF5A-B862FB79A11D}"/>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微軟正黑體" panose="020B0604030504040204" pitchFamily="34" charset="-120"/>
                      <a:ea typeface="微軟正黑體" panose="020B0604030504040204" pitchFamily="34" charset="-120"/>
                    </a:rPr>
                    <a:t>&amp;</a:t>
                  </a:r>
                  <a:r>
                    <a:rPr lang="zh-TW" altLang="en-US" sz="1400" dirty="0">
                      <a:solidFill>
                        <a:schemeClr val="tx1"/>
                      </a:solidFill>
                      <a:latin typeface="微軟正黑體" panose="020B0604030504040204" pitchFamily="34" charset="-120"/>
                      <a:ea typeface="微軟正黑體" panose="020B0604030504040204" pitchFamily="34" charset="-120"/>
                    </a:rPr>
                    <a:t>考生資料表列印信封封面</a:t>
                  </a:r>
                </a:p>
              </p:txBody>
            </p:sp>
            <p:cxnSp>
              <p:nvCxnSpPr>
                <p:cNvPr id="23" name="直線單箭頭接點 22">
                  <a:extLst>
                    <a:ext uri="{FF2B5EF4-FFF2-40B4-BE49-F238E27FC236}">
                      <a16:creationId xmlns:a16="http://schemas.microsoft.com/office/drawing/2014/main" id="{57B8D92A-9C7D-4574-84E5-D7EA52F8107D}"/>
                    </a:ext>
                  </a:extLst>
                </p:cNvPr>
                <p:cNvCxnSpPr>
                  <a:stCxn id="19"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4" name="直線單箭頭接點 23">
                  <a:extLst>
                    <a:ext uri="{FF2B5EF4-FFF2-40B4-BE49-F238E27FC236}">
                      <a16:creationId xmlns:a16="http://schemas.microsoft.com/office/drawing/2014/main" id="{ACAAA11A-C3A4-4DA7-B361-D6A1B3A0F024}"/>
                    </a:ext>
                  </a:extLst>
                </p:cNvPr>
                <p:cNvCxnSpPr>
                  <a:endCxn id="20"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5" name="直線單箭頭接點 24">
                  <a:extLst>
                    <a:ext uri="{FF2B5EF4-FFF2-40B4-BE49-F238E27FC236}">
                      <a16:creationId xmlns:a16="http://schemas.microsoft.com/office/drawing/2014/main" id="{099C7666-8EF0-4005-915C-4500BCDCC345}"/>
                    </a:ext>
                  </a:extLst>
                </p:cNvPr>
                <p:cNvCxnSpPr>
                  <a:stCxn id="20" idx="3"/>
                  <a:endCxn id="21"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6" name="直線單箭頭接點 25">
                  <a:extLst>
                    <a:ext uri="{FF2B5EF4-FFF2-40B4-BE49-F238E27FC236}">
                      <a16:creationId xmlns:a16="http://schemas.microsoft.com/office/drawing/2014/main" id="{26C0644C-03DB-4C15-9CE5-E2DECA443F9F}"/>
                    </a:ext>
                  </a:extLst>
                </p:cNvPr>
                <p:cNvCxnSpPr>
                  <a:stCxn id="21" idx="3"/>
                  <a:endCxn id="22"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8" name="圓角矩形 29">
                <a:extLst>
                  <a:ext uri="{FF2B5EF4-FFF2-40B4-BE49-F238E27FC236}">
                    <a16:creationId xmlns:a16="http://schemas.microsoft.com/office/drawing/2014/main" id="{29476FB2-280B-423C-AA69-3918858E0156}"/>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登入報名系統</a:t>
                </a:r>
              </a:p>
            </p:txBody>
          </p:sp>
        </p:grpSp>
        <p:sp>
          <p:nvSpPr>
            <p:cNvPr id="12" name="圓角矩形 33">
              <a:extLst>
                <a:ext uri="{FF2B5EF4-FFF2-40B4-BE49-F238E27FC236}">
                  <a16:creationId xmlns:a16="http://schemas.microsoft.com/office/drawing/2014/main" id="{7E81DF31-EFB9-4E10-BFCD-61C53F09892F}"/>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微軟正黑體" panose="020B0604030504040204" pitchFamily="34" charset="-120"/>
                  <a:ea typeface="微軟正黑體" panose="020B0604030504040204" pitchFamily="34" charset="-120"/>
                </a:rPr>
                <a:t>並限掛或快遞寄送</a:t>
              </a:r>
              <a:br>
                <a:rPr lang="en-US" altLang="zh-TW" sz="1050" dirty="0">
                  <a:solidFill>
                    <a:schemeClr val="tx1"/>
                  </a:solidFill>
                  <a:latin typeface="微軟正黑體" panose="020B0604030504040204" pitchFamily="34" charset="-120"/>
                  <a:ea typeface="微軟正黑體" panose="020B0604030504040204" pitchFamily="34" charset="-120"/>
                </a:rPr>
              </a:br>
              <a:r>
                <a:rPr lang="zh-TW" altLang="en-US" sz="1050" dirty="0">
                  <a:solidFill>
                    <a:schemeClr val="tx1"/>
                  </a:solidFill>
                  <a:latin typeface="微軟正黑體" panose="020B0604030504040204" pitchFamily="34" charset="-120"/>
                  <a:ea typeface="微軟正黑體" panose="020B0604030504040204" pitchFamily="34" charset="-120"/>
                </a:rPr>
                <a:t>確認粘貼證明文件</a:t>
              </a:r>
            </a:p>
          </p:txBody>
        </p:sp>
        <p:cxnSp>
          <p:nvCxnSpPr>
            <p:cNvPr id="16" name="直線單箭頭接點 15">
              <a:extLst>
                <a:ext uri="{FF2B5EF4-FFF2-40B4-BE49-F238E27FC236}">
                  <a16:creationId xmlns:a16="http://schemas.microsoft.com/office/drawing/2014/main" id="{E788783D-D2D0-4A39-A068-5671A5801E56}"/>
                </a:ext>
              </a:extLst>
            </p:cNvPr>
            <p:cNvCxnSpPr>
              <a:endCxn id="12"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8" name="矩形 27">
            <a:extLst>
              <a:ext uri="{FF2B5EF4-FFF2-40B4-BE49-F238E27FC236}">
                <a16:creationId xmlns:a16="http://schemas.microsoft.com/office/drawing/2014/main" id="{7EA8934C-EB34-4F1F-BABB-488314383AAE}"/>
              </a:ext>
            </a:extLst>
          </p:cNvPr>
          <p:cNvSpPr/>
          <p:nvPr/>
        </p:nvSpPr>
        <p:spPr>
          <a:xfrm>
            <a:off x="3770811" y="5155474"/>
            <a:ext cx="1463040" cy="409303"/>
          </a:xfrm>
          <a:prstGeom prst="rect">
            <a:avLst/>
          </a:prstGeom>
          <a:noFill/>
          <a:ln w="38100" cap="flat" cmpd="sng" algn="ctr">
            <a:solidFill>
              <a:srgbClr val="16A08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a:latin typeface="華康儷楷書" panose="03000509000000000000" pitchFamily="65" charset="-120"/>
              <a:ea typeface="華康儷楷書" panose="03000509000000000000" pitchFamily="65" charset="-120"/>
            </a:endParaRPr>
          </a:p>
        </p:txBody>
      </p:sp>
      <p:sp>
        <p:nvSpPr>
          <p:cNvPr id="29" name="矩形 28">
            <a:extLst>
              <a:ext uri="{FF2B5EF4-FFF2-40B4-BE49-F238E27FC236}">
                <a16:creationId xmlns:a16="http://schemas.microsoft.com/office/drawing/2014/main" id="{CADC1EA6-B691-4CDC-843B-A71957F203FC}"/>
              </a:ext>
            </a:extLst>
          </p:cNvPr>
          <p:cNvSpPr/>
          <p:nvPr/>
        </p:nvSpPr>
        <p:spPr>
          <a:xfrm>
            <a:off x="937031" y="887064"/>
            <a:ext cx="5984331" cy="383182"/>
          </a:xfrm>
          <a:prstGeom prst="rect">
            <a:avLst/>
          </a:prstGeom>
        </p:spPr>
        <p:txBody>
          <a:bodyPr wrap="none">
            <a:spAutoFit/>
          </a:bodyPr>
          <a:lstStyle/>
          <a:p>
            <a:pPr marL="342900" indent="-342900">
              <a:lnSpc>
                <a:spcPct val="90000"/>
              </a:lnSpc>
              <a:spcBef>
                <a:spcPts val="1000"/>
              </a:spcBef>
              <a:buSzPct val="110000"/>
              <a:buBlip>
                <a:blip r:embed="rId5"/>
              </a:buBlip>
              <a:defRPr/>
            </a:pPr>
            <a:r>
              <a:rPr lang="zh-TW" altLang="zh-TW" sz="2100" b="1" spc="-75" dirty="0">
                <a:solidFill>
                  <a:prstClr val="black"/>
                </a:solidFill>
                <a:latin typeface="微軟正黑體" panose="020B0604030504040204" pitchFamily="34" charset="-120"/>
                <a:ea typeface="微軟正黑體" panose="020B0604030504040204" pitchFamily="34" charset="-120"/>
                <a:cs typeface="+mj-cs"/>
              </a:rPr>
              <a:t>通行碼</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設定成功、儲存或列印</a:t>
            </a:r>
            <a:r>
              <a:rPr lang="zh-TW" altLang="en-US" sz="2100" b="1" u="sng" spc="-75" dirty="0">
                <a:solidFill>
                  <a:srgbClr val="FF0000"/>
                </a:solidFill>
                <a:latin typeface="微軟正黑體" panose="020B0604030504040204" pitchFamily="34" charset="-120"/>
                <a:ea typeface="微軟正黑體" panose="020B0604030504040204" pitchFamily="34" charset="-120"/>
                <a:cs typeface="+mj-cs"/>
              </a:rPr>
              <a:t>通行碼確認單留存</a:t>
            </a:r>
          </a:p>
        </p:txBody>
      </p:sp>
      <p:sp>
        <p:nvSpPr>
          <p:cNvPr id="30" name="上彎箭號 12">
            <a:extLst>
              <a:ext uri="{FF2B5EF4-FFF2-40B4-BE49-F238E27FC236}">
                <a16:creationId xmlns:a16="http://schemas.microsoft.com/office/drawing/2014/main" id="{B63924BD-0979-4226-BD98-3C532FECFDCE}"/>
              </a:ext>
            </a:extLst>
          </p:cNvPr>
          <p:cNvSpPr/>
          <p:nvPr/>
        </p:nvSpPr>
        <p:spPr>
          <a:xfrm rot="5400000">
            <a:off x="5698584" y="4332400"/>
            <a:ext cx="432048" cy="2936930"/>
          </a:xfrm>
          <a:prstGeom prst="bentUp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儷楷書" panose="03000509000000000000" pitchFamily="65" charset="-120"/>
              <a:ea typeface="華康儷楷書" panose="03000509000000000000" pitchFamily="65" charset="-120"/>
            </a:endParaRPr>
          </a:p>
        </p:txBody>
      </p:sp>
      <p:pic>
        <p:nvPicPr>
          <p:cNvPr id="31" name="圖片 30">
            <a:extLst>
              <a:ext uri="{FF2B5EF4-FFF2-40B4-BE49-F238E27FC236}">
                <a16:creationId xmlns:a16="http://schemas.microsoft.com/office/drawing/2014/main" id="{7CA94E67-5D10-4948-BADC-C8E0418BE8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52405" y="2902193"/>
            <a:ext cx="4411724" cy="3455224"/>
          </a:xfrm>
          <a:prstGeom prst="rect">
            <a:avLst/>
          </a:prstGeom>
          <a:ln>
            <a:solidFill>
              <a:schemeClr val="tx1"/>
            </a:solidFill>
          </a:ln>
        </p:spPr>
      </p:pic>
    </p:spTree>
    <p:extLst>
      <p:ext uri="{BB962C8B-B14F-4D97-AF65-F5344CB8AC3E}">
        <p14:creationId xmlns:p14="http://schemas.microsoft.com/office/powerpoint/2010/main" val="247411704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4E5EEE39-EB72-15B5-5527-4BB0CD7A1326}"/>
              </a:ext>
            </a:extLst>
          </p:cNvPr>
          <p:cNvPicPr>
            <a:picLocks noChangeAspect="1"/>
          </p:cNvPicPr>
          <p:nvPr/>
        </p:nvPicPr>
        <p:blipFill>
          <a:blip r:embed="rId3"/>
          <a:stretch>
            <a:fillRect/>
          </a:stretch>
        </p:blipFill>
        <p:spPr>
          <a:xfrm>
            <a:off x="6079424" y="2492368"/>
            <a:ext cx="5986599" cy="3492871"/>
          </a:xfrm>
          <a:prstGeom prst="rect">
            <a:avLst/>
          </a:prstGeom>
        </p:spPr>
      </p:pic>
      <p:pic>
        <p:nvPicPr>
          <p:cNvPr id="4" name="圖片 3" descr="一張含有 文字, 電子產品, 螢幕擷取畫面, 字型 的圖片&#10;&#10;AI 產生的內容可能不正確。">
            <a:extLst>
              <a:ext uri="{FF2B5EF4-FFF2-40B4-BE49-F238E27FC236}">
                <a16:creationId xmlns:a16="http://schemas.microsoft.com/office/drawing/2014/main" id="{457549AA-F201-9A6E-468D-122E0A45D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14" y="1549606"/>
            <a:ext cx="5240850" cy="4719546"/>
          </a:xfrm>
          <a:prstGeom prst="rect">
            <a:avLst/>
          </a:prstGeom>
        </p:spPr>
      </p:pic>
      <p:sp>
        <p:nvSpPr>
          <p:cNvPr id="9"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20" name="群組 19">
            <a:extLst>
              <a:ext uri="{FF2B5EF4-FFF2-40B4-BE49-F238E27FC236}">
                <a16:creationId xmlns:a16="http://schemas.microsoft.com/office/drawing/2014/main" id="{A898748E-98DE-45C9-942F-2FF7F424DBAA}"/>
              </a:ext>
            </a:extLst>
          </p:cNvPr>
          <p:cNvGrpSpPr/>
          <p:nvPr/>
        </p:nvGrpSpPr>
        <p:grpSpPr>
          <a:xfrm>
            <a:off x="8736724" y="728429"/>
            <a:ext cx="3329299" cy="1214437"/>
            <a:chOff x="952500" y="1263379"/>
            <a:chExt cx="3329299" cy="1214437"/>
          </a:xfrm>
        </p:grpSpPr>
        <p:grpSp>
          <p:nvGrpSpPr>
            <p:cNvPr id="21" name="群組 20">
              <a:extLst>
                <a:ext uri="{FF2B5EF4-FFF2-40B4-BE49-F238E27FC236}">
                  <a16:creationId xmlns:a16="http://schemas.microsoft.com/office/drawing/2014/main" id="{AB644D87-D141-44DF-89CA-A8C1FA47B931}"/>
                </a:ext>
              </a:extLst>
            </p:cNvPr>
            <p:cNvGrpSpPr/>
            <p:nvPr/>
          </p:nvGrpSpPr>
          <p:grpSpPr>
            <a:xfrm>
              <a:off x="952500" y="1263379"/>
              <a:ext cx="2719699" cy="1214437"/>
              <a:chOff x="7896225" y="115889"/>
              <a:chExt cx="2719699" cy="1214437"/>
            </a:xfrm>
          </p:grpSpPr>
          <p:grpSp>
            <p:nvGrpSpPr>
              <p:cNvPr id="24" name="群組 26">
                <a:extLst>
                  <a:ext uri="{FF2B5EF4-FFF2-40B4-BE49-F238E27FC236}">
                    <a16:creationId xmlns:a16="http://schemas.microsoft.com/office/drawing/2014/main" id="{91A16441-7EB2-417F-B1F3-B586474A48C0}"/>
                  </a:ext>
                </a:extLst>
              </p:cNvPr>
              <p:cNvGrpSpPr>
                <a:grpSpLocks/>
              </p:cNvGrpSpPr>
              <p:nvPr/>
            </p:nvGrpSpPr>
            <p:grpSpPr bwMode="auto">
              <a:xfrm>
                <a:off x="7896225" y="115889"/>
                <a:ext cx="2719699" cy="1214437"/>
                <a:chOff x="6228184" y="1071563"/>
                <a:chExt cx="2719263" cy="1214437"/>
              </a:xfrm>
            </p:grpSpPr>
            <p:sp>
              <p:nvSpPr>
                <p:cNvPr id="26" name="圓角矩形 30">
                  <a:extLst>
                    <a:ext uri="{FF2B5EF4-FFF2-40B4-BE49-F238E27FC236}">
                      <a16:creationId xmlns:a16="http://schemas.microsoft.com/office/drawing/2014/main" id="{6A441529-C6BA-40B7-AC56-6047BFE04CCC}"/>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設定通行碼</a:t>
                  </a:r>
                </a:p>
              </p:txBody>
            </p:sp>
            <p:sp>
              <p:nvSpPr>
                <p:cNvPr id="27" name="圓角矩形 31">
                  <a:extLst>
                    <a:ext uri="{FF2B5EF4-FFF2-40B4-BE49-F238E27FC236}">
                      <a16:creationId xmlns:a16="http://schemas.microsoft.com/office/drawing/2014/main" id="{C4F8CD20-512E-4442-81FC-25772C2763C9}"/>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輸入報名資料</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28" name="圓角矩形 32">
                  <a:extLst>
                    <a:ext uri="{FF2B5EF4-FFF2-40B4-BE49-F238E27FC236}">
                      <a16:creationId xmlns:a16="http://schemas.microsoft.com/office/drawing/2014/main" id="{939BF6AB-47A0-408C-81F4-76284F2A1F16}"/>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確定送出</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確認資料</a:t>
                  </a:r>
                </a:p>
              </p:txBody>
            </p:sp>
            <p:sp>
              <p:nvSpPr>
                <p:cNvPr id="29" name="圓角矩形 33">
                  <a:extLst>
                    <a:ext uri="{FF2B5EF4-FFF2-40B4-BE49-F238E27FC236}">
                      <a16:creationId xmlns:a16="http://schemas.microsoft.com/office/drawing/2014/main" id="{3119E1CC-1A37-4DCB-B0E2-61FEF4C54A84}"/>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微軟正黑體" panose="020B0604030504040204" pitchFamily="34" charset="-120"/>
                      <a:ea typeface="微軟正黑體" panose="020B0604030504040204" pitchFamily="34" charset="-120"/>
                    </a:rPr>
                    <a:t>&amp;</a:t>
                  </a:r>
                  <a:r>
                    <a:rPr lang="zh-TW" altLang="en-US" sz="1400" dirty="0">
                      <a:solidFill>
                        <a:schemeClr val="tx1"/>
                      </a:solidFill>
                      <a:latin typeface="微軟正黑體" panose="020B0604030504040204" pitchFamily="34" charset="-120"/>
                      <a:ea typeface="微軟正黑體" panose="020B0604030504040204" pitchFamily="34" charset="-120"/>
                    </a:rPr>
                    <a:t>考生資料表列印信封封面</a:t>
                  </a:r>
                </a:p>
              </p:txBody>
            </p:sp>
            <p:cxnSp>
              <p:nvCxnSpPr>
                <p:cNvPr id="30" name="直線單箭頭接點 29">
                  <a:extLst>
                    <a:ext uri="{FF2B5EF4-FFF2-40B4-BE49-F238E27FC236}">
                      <a16:creationId xmlns:a16="http://schemas.microsoft.com/office/drawing/2014/main" id="{AFB08D03-739C-4E18-A56D-0A06D17CD7D9}"/>
                    </a:ext>
                  </a:extLst>
                </p:cNvPr>
                <p:cNvCxnSpPr>
                  <a:stCxn id="26"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1" name="直線單箭頭接點 30">
                  <a:extLst>
                    <a:ext uri="{FF2B5EF4-FFF2-40B4-BE49-F238E27FC236}">
                      <a16:creationId xmlns:a16="http://schemas.microsoft.com/office/drawing/2014/main" id="{3C241920-3190-4B28-9E20-74DC37008490}"/>
                    </a:ext>
                  </a:extLst>
                </p:cNvPr>
                <p:cNvCxnSpPr>
                  <a:endCxn id="27"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2" name="直線單箭頭接點 31">
                  <a:extLst>
                    <a:ext uri="{FF2B5EF4-FFF2-40B4-BE49-F238E27FC236}">
                      <a16:creationId xmlns:a16="http://schemas.microsoft.com/office/drawing/2014/main" id="{E59C6A7E-3690-428E-8087-6397D9B79774}"/>
                    </a:ext>
                  </a:extLst>
                </p:cNvPr>
                <p:cNvCxnSpPr>
                  <a:stCxn id="27" idx="3"/>
                  <a:endCxn id="28"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3" name="直線單箭頭接點 32">
                  <a:extLst>
                    <a:ext uri="{FF2B5EF4-FFF2-40B4-BE49-F238E27FC236}">
                      <a16:creationId xmlns:a16="http://schemas.microsoft.com/office/drawing/2014/main" id="{51E947EC-E608-4F64-9C35-DF175D58B45C}"/>
                    </a:ext>
                  </a:extLst>
                </p:cNvPr>
                <p:cNvCxnSpPr>
                  <a:stCxn id="28" idx="3"/>
                  <a:endCxn id="29"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5" name="圓角矩形 29">
                <a:extLst>
                  <a:ext uri="{FF2B5EF4-FFF2-40B4-BE49-F238E27FC236}">
                    <a16:creationId xmlns:a16="http://schemas.microsoft.com/office/drawing/2014/main" id="{C0F5C4A5-1DA1-4630-8BD4-66F13C1EEFA6}"/>
                  </a:ext>
                </a:extLst>
              </p:cNvPr>
              <p:cNvSpPr/>
              <p:nvPr/>
            </p:nvSpPr>
            <p:spPr bwMode="auto">
              <a:xfrm>
                <a:off x="8401050" y="115889"/>
                <a:ext cx="45720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登入報名系統</a:t>
                </a:r>
              </a:p>
            </p:txBody>
          </p:sp>
        </p:grpSp>
        <p:sp>
          <p:nvSpPr>
            <p:cNvPr id="22" name="圓角矩形 33">
              <a:extLst>
                <a:ext uri="{FF2B5EF4-FFF2-40B4-BE49-F238E27FC236}">
                  <a16:creationId xmlns:a16="http://schemas.microsoft.com/office/drawing/2014/main" id="{7A6A795D-D3B2-4A0B-8E0E-13742E4AEE6A}"/>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微軟正黑體" panose="020B0604030504040204" pitchFamily="34" charset="-120"/>
                  <a:ea typeface="微軟正黑體" panose="020B0604030504040204" pitchFamily="34" charset="-120"/>
                </a:rPr>
                <a:t>並限掛或快遞寄送</a:t>
              </a:r>
              <a:br>
                <a:rPr lang="en-US" altLang="zh-TW" sz="1050" dirty="0">
                  <a:solidFill>
                    <a:schemeClr val="tx1"/>
                  </a:solidFill>
                  <a:latin typeface="微軟正黑體" panose="020B0604030504040204" pitchFamily="34" charset="-120"/>
                  <a:ea typeface="微軟正黑體" panose="020B0604030504040204" pitchFamily="34" charset="-120"/>
                </a:rPr>
              </a:br>
              <a:r>
                <a:rPr lang="zh-TW" altLang="en-US" sz="1050" dirty="0">
                  <a:solidFill>
                    <a:schemeClr val="tx1"/>
                  </a:solidFill>
                  <a:latin typeface="微軟正黑體" panose="020B0604030504040204" pitchFamily="34" charset="-120"/>
                  <a:ea typeface="微軟正黑體" panose="020B0604030504040204" pitchFamily="34" charset="-120"/>
                </a:rPr>
                <a:t>確認粘貼證明文件</a:t>
              </a:r>
            </a:p>
          </p:txBody>
        </p:sp>
        <p:cxnSp>
          <p:nvCxnSpPr>
            <p:cNvPr id="23" name="直線單箭頭接點 22">
              <a:extLst>
                <a:ext uri="{FF2B5EF4-FFF2-40B4-BE49-F238E27FC236}">
                  <a16:creationId xmlns:a16="http://schemas.microsoft.com/office/drawing/2014/main" id="{6CA1699F-6724-47E8-B89A-7626687B7619}"/>
                </a:ext>
              </a:extLst>
            </p:cNvPr>
            <p:cNvCxnSpPr>
              <a:endCxn id="22"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48" name="Rectangle 2">
            <a:extLst>
              <a:ext uri="{FF2B5EF4-FFF2-40B4-BE49-F238E27FC236}">
                <a16:creationId xmlns:a16="http://schemas.microsoft.com/office/drawing/2014/main" id="{4AD3BBD0-01AB-41D9-B68C-967F346D555C}"/>
              </a:ext>
            </a:extLst>
          </p:cNvPr>
          <p:cNvSpPr txBox="1">
            <a:spLocks noChangeArrowheads="1"/>
          </p:cNvSpPr>
          <p:nvPr/>
        </p:nvSpPr>
        <p:spPr>
          <a:xfrm>
            <a:off x="805039" y="886319"/>
            <a:ext cx="5998586" cy="468312"/>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ts val="1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通行碼設定完成後登入系統</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49" name="Rectangle 2">
            <a:extLst>
              <a:ext uri="{FF2B5EF4-FFF2-40B4-BE49-F238E27FC236}">
                <a16:creationId xmlns:a16="http://schemas.microsoft.com/office/drawing/2014/main" id="{43EF2370-9348-4B1E-8EB7-E684A709CFBC}"/>
              </a:ext>
            </a:extLst>
          </p:cNvPr>
          <p:cNvSpPr txBox="1">
            <a:spLocks noChangeArrowheads="1"/>
          </p:cNvSpPr>
          <p:nvPr/>
        </p:nvSpPr>
        <p:spPr>
          <a:xfrm>
            <a:off x="6687671" y="1957520"/>
            <a:ext cx="4978400" cy="466725"/>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zh-TW" altLang="en-US" sz="2100" b="1" spc="-75" dirty="0">
                <a:solidFill>
                  <a:prstClr val="black"/>
                </a:solidFill>
                <a:latin typeface="微軟正黑體" panose="020B0604030504040204" pitchFamily="34" charset="-120"/>
                <a:ea typeface="微軟正黑體" panose="020B0604030504040204" pitchFamily="34" charset="-120"/>
              </a:rPr>
              <a:t>步驟</a:t>
            </a:r>
            <a:r>
              <a:rPr lang="en-US" altLang="zh-TW" sz="2100" b="1" spc="-75" dirty="0">
                <a:solidFill>
                  <a:prstClr val="black"/>
                </a:solidFill>
                <a:latin typeface="微軟正黑體" panose="020B0604030504040204" pitchFamily="34" charset="-120"/>
                <a:ea typeface="微軟正黑體" panose="020B0604030504040204" pitchFamily="34" charset="-120"/>
              </a:rPr>
              <a:t>2-</a:t>
            </a:r>
            <a:r>
              <a:rPr lang="zh-TW" altLang="en-US" sz="2100" b="1" spc="-75" dirty="0">
                <a:solidFill>
                  <a:srgbClr val="FF0000"/>
                </a:solidFill>
                <a:latin typeface="微軟正黑體" panose="020B0604030504040204" pitchFamily="34" charset="-120"/>
                <a:ea typeface="微軟正黑體" panose="020B0604030504040204" pitchFamily="34" charset="-120"/>
              </a:rPr>
              <a:t>閱讀注意事項</a:t>
            </a:r>
            <a:endParaRPr lang="zh-TW" altLang="zh-TW" sz="2100" b="1" spc="-75" dirty="0">
              <a:solidFill>
                <a:srgbClr val="FF0000"/>
              </a:solidFill>
              <a:latin typeface="微軟正黑體" panose="020B0604030504040204" pitchFamily="34" charset="-120"/>
              <a:ea typeface="微軟正黑體" panose="020B0604030504040204" pitchFamily="34" charset="-120"/>
            </a:endParaRPr>
          </a:p>
        </p:txBody>
      </p:sp>
      <p:sp>
        <p:nvSpPr>
          <p:cNvPr id="50" name="矩形 49">
            <a:extLst>
              <a:ext uri="{FF2B5EF4-FFF2-40B4-BE49-F238E27FC236}">
                <a16:creationId xmlns:a16="http://schemas.microsoft.com/office/drawing/2014/main" id="{E766B32E-599D-4771-B15D-59F79BC395A1}"/>
              </a:ext>
            </a:extLst>
          </p:cNvPr>
          <p:cNvSpPr/>
          <p:nvPr/>
        </p:nvSpPr>
        <p:spPr>
          <a:xfrm>
            <a:off x="2494727" y="5985239"/>
            <a:ext cx="1939685" cy="278675"/>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a:extLst>
              <a:ext uri="{FF2B5EF4-FFF2-40B4-BE49-F238E27FC236}">
                <a16:creationId xmlns:a16="http://schemas.microsoft.com/office/drawing/2014/main" id="{AD6994EC-5C7C-4538-889E-F4AB262DA6F8}"/>
              </a:ext>
            </a:extLst>
          </p:cNvPr>
          <p:cNvSpPr/>
          <p:nvPr/>
        </p:nvSpPr>
        <p:spPr>
          <a:xfrm>
            <a:off x="6142938" y="5468062"/>
            <a:ext cx="2077518" cy="22274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D145F8A2-EE8C-44F3-9919-792B2460F0F8}"/>
              </a:ext>
            </a:extLst>
          </p:cNvPr>
          <p:cNvSpPr/>
          <p:nvPr/>
        </p:nvSpPr>
        <p:spPr>
          <a:xfrm>
            <a:off x="8299427" y="5674981"/>
            <a:ext cx="664464" cy="258599"/>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a:extLst>
              <a:ext uri="{FF2B5EF4-FFF2-40B4-BE49-F238E27FC236}">
                <a16:creationId xmlns:a16="http://schemas.microsoft.com/office/drawing/2014/main" id="{2E6596EB-B060-46C5-AF40-36BA33B0DB1B}"/>
              </a:ext>
            </a:extLst>
          </p:cNvPr>
          <p:cNvSpPr/>
          <p:nvPr/>
        </p:nvSpPr>
        <p:spPr>
          <a:xfrm>
            <a:off x="6213267" y="5866162"/>
            <a:ext cx="1853148" cy="642798"/>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詳讀注意事項後</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請勾選</a:t>
            </a:r>
          </a:p>
        </p:txBody>
      </p:sp>
      <p:sp>
        <p:nvSpPr>
          <p:cNvPr id="54" name="向右箭號 19">
            <a:extLst>
              <a:ext uri="{FF2B5EF4-FFF2-40B4-BE49-F238E27FC236}">
                <a16:creationId xmlns:a16="http://schemas.microsoft.com/office/drawing/2014/main" id="{89A7DD42-5FF3-47D7-BA05-8CE55B947221}"/>
              </a:ext>
            </a:extLst>
          </p:cNvPr>
          <p:cNvSpPr/>
          <p:nvPr/>
        </p:nvSpPr>
        <p:spPr bwMode="auto">
          <a:xfrm rot="16200000">
            <a:off x="6035069" y="5746629"/>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56" name="矩形 55">
            <a:extLst>
              <a:ext uri="{FF2B5EF4-FFF2-40B4-BE49-F238E27FC236}">
                <a16:creationId xmlns:a16="http://schemas.microsoft.com/office/drawing/2014/main" id="{59A46A04-B778-4F63-A06E-65D09905D0EB}"/>
              </a:ext>
            </a:extLst>
          </p:cNvPr>
          <p:cNvSpPr/>
          <p:nvPr/>
        </p:nvSpPr>
        <p:spPr>
          <a:xfrm>
            <a:off x="1790059" y="5000897"/>
            <a:ext cx="1372044" cy="91927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7" name="群組 56">
            <a:extLst>
              <a:ext uri="{FF2B5EF4-FFF2-40B4-BE49-F238E27FC236}">
                <a16:creationId xmlns:a16="http://schemas.microsoft.com/office/drawing/2014/main" id="{40B61C27-EB36-443D-A9CC-F21050135501}"/>
              </a:ext>
            </a:extLst>
          </p:cNvPr>
          <p:cNvGrpSpPr/>
          <p:nvPr/>
        </p:nvGrpSpPr>
        <p:grpSpPr>
          <a:xfrm>
            <a:off x="1363492" y="4821785"/>
            <a:ext cx="562466" cy="504825"/>
            <a:chOff x="1291423" y="5327760"/>
            <a:chExt cx="562466" cy="504825"/>
          </a:xfrm>
        </p:grpSpPr>
        <p:grpSp>
          <p:nvGrpSpPr>
            <p:cNvPr id="58" name="群組 57">
              <a:extLst>
                <a:ext uri="{FF2B5EF4-FFF2-40B4-BE49-F238E27FC236}">
                  <a16:creationId xmlns:a16="http://schemas.microsoft.com/office/drawing/2014/main" id="{0E1D24C7-D8DD-4E53-9A22-BF3BC9F4EA72}"/>
                </a:ext>
              </a:extLst>
            </p:cNvPr>
            <p:cNvGrpSpPr/>
            <p:nvPr/>
          </p:nvGrpSpPr>
          <p:grpSpPr>
            <a:xfrm>
              <a:off x="1291423" y="5327760"/>
              <a:ext cx="562466" cy="504825"/>
              <a:chOff x="9528660" y="3534102"/>
              <a:chExt cx="562466" cy="504825"/>
            </a:xfrm>
            <a:solidFill>
              <a:srgbClr val="FFFF00"/>
            </a:solidFill>
          </p:grpSpPr>
          <p:sp>
            <p:nvSpPr>
              <p:cNvPr id="60" name="Freeform 120">
                <a:extLst>
                  <a:ext uri="{FF2B5EF4-FFF2-40B4-BE49-F238E27FC236}">
                    <a16:creationId xmlns:a16="http://schemas.microsoft.com/office/drawing/2014/main" id="{7B56126A-C139-4F10-A787-C1CF0EAA91CD}"/>
                  </a:ext>
                </a:extLst>
              </p:cNvPr>
              <p:cNvSpPr>
                <a:spLocks/>
              </p:cNvSpPr>
              <p:nvPr/>
            </p:nvSpPr>
            <p:spPr bwMode="auto">
              <a:xfrm>
                <a:off x="9528660" y="3534102"/>
                <a:ext cx="433388" cy="504825"/>
              </a:xfrm>
              <a:custGeom>
                <a:avLst/>
                <a:gdLst>
                  <a:gd name="T0" fmla="*/ 152 w 152"/>
                  <a:gd name="T1" fmla="*/ 154 h 177"/>
                  <a:gd name="T2" fmla="*/ 152 w 152"/>
                  <a:gd name="T3" fmla="*/ 163 h 177"/>
                  <a:gd name="T4" fmla="*/ 138 w 152"/>
                  <a:gd name="T5" fmla="*/ 177 h 177"/>
                  <a:gd name="T6" fmla="*/ 13 w 152"/>
                  <a:gd name="T7" fmla="*/ 177 h 177"/>
                  <a:gd name="T8" fmla="*/ 0 w 152"/>
                  <a:gd name="T9" fmla="*/ 163 h 177"/>
                  <a:gd name="T10" fmla="*/ 0 w 152"/>
                  <a:gd name="T11" fmla="*/ 13 h 177"/>
                  <a:gd name="T12" fmla="*/ 13 w 152"/>
                  <a:gd name="T13" fmla="*/ 0 h 177"/>
                  <a:gd name="T14" fmla="*/ 138 w 152"/>
                  <a:gd name="T15" fmla="*/ 0 h 177"/>
                  <a:gd name="T16" fmla="*/ 152 w 152"/>
                  <a:gd name="T17" fmla="*/ 13 h 177"/>
                  <a:gd name="T18" fmla="*/ 152 w 152"/>
                  <a:gd name="T19" fmla="*/ 3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7">
                    <a:moveTo>
                      <a:pt x="152" y="154"/>
                    </a:moveTo>
                    <a:cubicBezTo>
                      <a:pt x="152" y="163"/>
                      <a:pt x="152" y="163"/>
                      <a:pt x="152" y="163"/>
                    </a:cubicBezTo>
                    <a:cubicBezTo>
                      <a:pt x="152" y="171"/>
                      <a:pt x="145" y="177"/>
                      <a:pt x="138" y="177"/>
                    </a:cubicBezTo>
                    <a:cubicBezTo>
                      <a:pt x="13" y="177"/>
                      <a:pt x="13" y="177"/>
                      <a:pt x="13" y="177"/>
                    </a:cubicBezTo>
                    <a:cubicBezTo>
                      <a:pt x="6" y="177"/>
                      <a:pt x="0" y="171"/>
                      <a:pt x="0" y="163"/>
                    </a:cubicBezTo>
                    <a:cubicBezTo>
                      <a:pt x="0" y="13"/>
                      <a:pt x="0" y="13"/>
                      <a:pt x="0" y="13"/>
                    </a:cubicBezTo>
                    <a:cubicBezTo>
                      <a:pt x="0" y="6"/>
                      <a:pt x="6" y="0"/>
                      <a:pt x="13" y="0"/>
                    </a:cubicBezTo>
                    <a:cubicBezTo>
                      <a:pt x="138" y="0"/>
                      <a:pt x="138" y="0"/>
                      <a:pt x="138" y="0"/>
                    </a:cubicBezTo>
                    <a:cubicBezTo>
                      <a:pt x="145" y="0"/>
                      <a:pt x="152" y="6"/>
                      <a:pt x="152" y="13"/>
                    </a:cubicBezTo>
                    <a:cubicBezTo>
                      <a:pt x="152" y="37"/>
                      <a:pt x="152" y="37"/>
                      <a:pt x="152" y="37"/>
                    </a:cubicBezTo>
                  </a:path>
                </a:pathLst>
              </a:cu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61" name="Line 118">
                <a:extLst>
                  <a:ext uri="{FF2B5EF4-FFF2-40B4-BE49-F238E27FC236}">
                    <a16:creationId xmlns:a16="http://schemas.microsoft.com/office/drawing/2014/main" id="{114DC69C-88AB-4B59-9F88-BFB8C06D3A08}"/>
                  </a:ext>
                </a:extLst>
              </p:cNvPr>
              <p:cNvSpPr>
                <a:spLocks noChangeShapeType="1"/>
              </p:cNvSpPr>
              <p:nvPr/>
            </p:nvSpPr>
            <p:spPr bwMode="auto">
              <a:xfrm>
                <a:off x="9857764" y="3759110"/>
                <a:ext cx="92075" cy="85725"/>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2" name="Line 119">
                <a:extLst>
                  <a:ext uri="{FF2B5EF4-FFF2-40B4-BE49-F238E27FC236}">
                    <a16:creationId xmlns:a16="http://schemas.microsoft.com/office/drawing/2014/main" id="{0A8DA9D1-3CA8-4015-BA58-F61F9394F3F3}"/>
                  </a:ext>
                </a:extLst>
              </p:cNvPr>
              <p:cNvSpPr>
                <a:spLocks noChangeShapeType="1"/>
              </p:cNvSpPr>
              <p:nvPr/>
            </p:nvSpPr>
            <p:spPr bwMode="auto">
              <a:xfrm flipH="1">
                <a:off x="9932376" y="3686085"/>
                <a:ext cx="158750" cy="158750"/>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59" name="文字方塊 58">
              <a:extLst>
                <a:ext uri="{FF2B5EF4-FFF2-40B4-BE49-F238E27FC236}">
                  <a16:creationId xmlns:a16="http://schemas.microsoft.com/office/drawing/2014/main" id="{EBDD7C2B-66CE-4B2C-A446-BBAD7D78291A}"/>
                </a:ext>
              </a:extLst>
            </p:cNvPr>
            <p:cNvSpPr txBox="1"/>
            <p:nvPr/>
          </p:nvSpPr>
          <p:spPr>
            <a:xfrm>
              <a:off x="1351308" y="5371840"/>
              <a:ext cx="336952" cy="400110"/>
            </a:xfrm>
            <a:prstGeom prst="rect">
              <a:avLst/>
            </a:prstGeom>
            <a:noFill/>
          </p:spPr>
          <p:txBody>
            <a:bodyPr wrap="none" rtlCol="0">
              <a:spAutoFit/>
            </a:bodyPr>
            <a:lstStyle/>
            <a:p>
              <a:r>
                <a:rPr lang="en-US" altLang="zh-TW" sz="2000" b="1" dirty="0">
                  <a:solidFill>
                    <a:srgbClr val="C00000"/>
                  </a:solidFill>
                  <a:latin typeface="微軟正黑體" panose="020B0604030504040204" pitchFamily="34" charset="-120"/>
                  <a:ea typeface="微軟正黑體" panose="020B0604030504040204" pitchFamily="34" charset="-120"/>
                </a:rPr>
                <a:t>3</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grpSp>
        <p:nvGrpSpPr>
          <p:cNvPr id="63" name="群組 62">
            <a:extLst>
              <a:ext uri="{FF2B5EF4-FFF2-40B4-BE49-F238E27FC236}">
                <a16:creationId xmlns:a16="http://schemas.microsoft.com/office/drawing/2014/main" id="{34D48700-257F-47DA-8CE7-BF61F2BCC305}"/>
              </a:ext>
            </a:extLst>
          </p:cNvPr>
          <p:cNvGrpSpPr/>
          <p:nvPr/>
        </p:nvGrpSpPr>
        <p:grpSpPr>
          <a:xfrm>
            <a:off x="6194398" y="1868082"/>
            <a:ext cx="562466" cy="504825"/>
            <a:chOff x="1291423" y="5327760"/>
            <a:chExt cx="562466" cy="504825"/>
          </a:xfrm>
        </p:grpSpPr>
        <p:grpSp>
          <p:nvGrpSpPr>
            <p:cNvPr id="64" name="群組 63">
              <a:extLst>
                <a:ext uri="{FF2B5EF4-FFF2-40B4-BE49-F238E27FC236}">
                  <a16:creationId xmlns:a16="http://schemas.microsoft.com/office/drawing/2014/main" id="{6E346D9C-B970-43C2-A2FC-076FCFE41662}"/>
                </a:ext>
              </a:extLst>
            </p:cNvPr>
            <p:cNvGrpSpPr/>
            <p:nvPr/>
          </p:nvGrpSpPr>
          <p:grpSpPr>
            <a:xfrm>
              <a:off x="1291423" y="5327760"/>
              <a:ext cx="562466" cy="504825"/>
              <a:chOff x="9528660" y="3534102"/>
              <a:chExt cx="562466" cy="504825"/>
            </a:xfrm>
            <a:solidFill>
              <a:srgbClr val="FFFF00"/>
            </a:solidFill>
          </p:grpSpPr>
          <p:sp>
            <p:nvSpPr>
              <p:cNvPr id="66" name="Freeform 120">
                <a:extLst>
                  <a:ext uri="{FF2B5EF4-FFF2-40B4-BE49-F238E27FC236}">
                    <a16:creationId xmlns:a16="http://schemas.microsoft.com/office/drawing/2014/main" id="{A53D9502-7AE1-4A85-B2D2-459C6C746C8E}"/>
                  </a:ext>
                </a:extLst>
              </p:cNvPr>
              <p:cNvSpPr>
                <a:spLocks/>
              </p:cNvSpPr>
              <p:nvPr/>
            </p:nvSpPr>
            <p:spPr bwMode="auto">
              <a:xfrm>
                <a:off x="9528660" y="3534102"/>
                <a:ext cx="433388" cy="504825"/>
              </a:xfrm>
              <a:custGeom>
                <a:avLst/>
                <a:gdLst>
                  <a:gd name="T0" fmla="*/ 152 w 152"/>
                  <a:gd name="T1" fmla="*/ 154 h 177"/>
                  <a:gd name="T2" fmla="*/ 152 w 152"/>
                  <a:gd name="T3" fmla="*/ 163 h 177"/>
                  <a:gd name="T4" fmla="*/ 138 w 152"/>
                  <a:gd name="T5" fmla="*/ 177 h 177"/>
                  <a:gd name="T6" fmla="*/ 13 w 152"/>
                  <a:gd name="T7" fmla="*/ 177 h 177"/>
                  <a:gd name="T8" fmla="*/ 0 w 152"/>
                  <a:gd name="T9" fmla="*/ 163 h 177"/>
                  <a:gd name="T10" fmla="*/ 0 w 152"/>
                  <a:gd name="T11" fmla="*/ 13 h 177"/>
                  <a:gd name="T12" fmla="*/ 13 w 152"/>
                  <a:gd name="T13" fmla="*/ 0 h 177"/>
                  <a:gd name="T14" fmla="*/ 138 w 152"/>
                  <a:gd name="T15" fmla="*/ 0 h 177"/>
                  <a:gd name="T16" fmla="*/ 152 w 152"/>
                  <a:gd name="T17" fmla="*/ 13 h 177"/>
                  <a:gd name="T18" fmla="*/ 152 w 152"/>
                  <a:gd name="T19" fmla="*/ 3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7">
                    <a:moveTo>
                      <a:pt x="152" y="154"/>
                    </a:moveTo>
                    <a:cubicBezTo>
                      <a:pt x="152" y="163"/>
                      <a:pt x="152" y="163"/>
                      <a:pt x="152" y="163"/>
                    </a:cubicBezTo>
                    <a:cubicBezTo>
                      <a:pt x="152" y="171"/>
                      <a:pt x="145" y="177"/>
                      <a:pt x="138" y="177"/>
                    </a:cubicBezTo>
                    <a:cubicBezTo>
                      <a:pt x="13" y="177"/>
                      <a:pt x="13" y="177"/>
                      <a:pt x="13" y="177"/>
                    </a:cubicBezTo>
                    <a:cubicBezTo>
                      <a:pt x="6" y="177"/>
                      <a:pt x="0" y="171"/>
                      <a:pt x="0" y="163"/>
                    </a:cubicBezTo>
                    <a:cubicBezTo>
                      <a:pt x="0" y="13"/>
                      <a:pt x="0" y="13"/>
                      <a:pt x="0" y="13"/>
                    </a:cubicBezTo>
                    <a:cubicBezTo>
                      <a:pt x="0" y="6"/>
                      <a:pt x="6" y="0"/>
                      <a:pt x="13" y="0"/>
                    </a:cubicBezTo>
                    <a:cubicBezTo>
                      <a:pt x="138" y="0"/>
                      <a:pt x="138" y="0"/>
                      <a:pt x="138" y="0"/>
                    </a:cubicBezTo>
                    <a:cubicBezTo>
                      <a:pt x="145" y="0"/>
                      <a:pt x="152" y="6"/>
                      <a:pt x="152" y="13"/>
                    </a:cubicBezTo>
                    <a:cubicBezTo>
                      <a:pt x="152" y="37"/>
                      <a:pt x="152" y="37"/>
                      <a:pt x="152" y="37"/>
                    </a:cubicBezTo>
                  </a:path>
                </a:pathLst>
              </a:cu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67" name="Line 118">
                <a:extLst>
                  <a:ext uri="{FF2B5EF4-FFF2-40B4-BE49-F238E27FC236}">
                    <a16:creationId xmlns:a16="http://schemas.microsoft.com/office/drawing/2014/main" id="{4E419BFF-585C-4292-9C2F-0ACDE8D9CC66}"/>
                  </a:ext>
                </a:extLst>
              </p:cNvPr>
              <p:cNvSpPr>
                <a:spLocks noChangeShapeType="1"/>
              </p:cNvSpPr>
              <p:nvPr/>
            </p:nvSpPr>
            <p:spPr bwMode="auto">
              <a:xfrm>
                <a:off x="9857764" y="3759110"/>
                <a:ext cx="92075" cy="85725"/>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8" name="Line 119">
                <a:extLst>
                  <a:ext uri="{FF2B5EF4-FFF2-40B4-BE49-F238E27FC236}">
                    <a16:creationId xmlns:a16="http://schemas.microsoft.com/office/drawing/2014/main" id="{415F45B5-29C2-4E53-A071-5953407A2738}"/>
                  </a:ext>
                </a:extLst>
              </p:cNvPr>
              <p:cNvSpPr>
                <a:spLocks noChangeShapeType="1"/>
              </p:cNvSpPr>
              <p:nvPr/>
            </p:nvSpPr>
            <p:spPr bwMode="auto">
              <a:xfrm flipH="1">
                <a:off x="9932376" y="3686085"/>
                <a:ext cx="158750" cy="158750"/>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65" name="文字方塊 64">
              <a:extLst>
                <a:ext uri="{FF2B5EF4-FFF2-40B4-BE49-F238E27FC236}">
                  <a16:creationId xmlns:a16="http://schemas.microsoft.com/office/drawing/2014/main" id="{78E4F2F2-2181-452B-BCED-A2F34463F583}"/>
                </a:ext>
              </a:extLst>
            </p:cNvPr>
            <p:cNvSpPr txBox="1"/>
            <p:nvPr/>
          </p:nvSpPr>
          <p:spPr>
            <a:xfrm>
              <a:off x="1351308" y="5371840"/>
              <a:ext cx="336952" cy="400110"/>
            </a:xfrm>
            <a:prstGeom prst="rect">
              <a:avLst/>
            </a:prstGeom>
            <a:noFill/>
          </p:spPr>
          <p:txBody>
            <a:bodyPr wrap="none" rtlCol="0">
              <a:spAutoFit/>
            </a:bodyPr>
            <a:lstStyle/>
            <a:p>
              <a:r>
                <a:rPr lang="en-US" altLang="zh-TW" sz="2000" b="1" dirty="0">
                  <a:solidFill>
                    <a:srgbClr val="C00000"/>
                  </a:solidFill>
                  <a:latin typeface="微軟正黑體" panose="020B0604030504040204" pitchFamily="34" charset="-120"/>
                  <a:ea typeface="微軟正黑體" panose="020B0604030504040204" pitchFamily="34" charset="-120"/>
                </a:rPr>
                <a:t>4</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grpSp>
        <p:nvGrpSpPr>
          <p:cNvPr id="5" name="Group 2">
            <a:extLst>
              <a:ext uri="{FF2B5EF4-FFF2-40B4-BE49-F238E27FC236}">
                <a16:creationId xmlns:a16="http://schemas.microsoft.com/office/drawing/2014/main" id="{148DC49C-45FF-6E90-6F6D-277BE5E00FD4}"/>
              </a:ext>
            </a:extLst>
          </p:cNvPr>
          <p:cNvGrpSpPr>
            <a:grpSpLocks noChangeAspect="1"/>
          </p:cNvGrpSpPr>
          <p:nvPr/>
        </p:nvGrpSpPr>
        <p:grpSpPr>
          <a:xfrm rot="5400000">
            <a:off x="1748649" y="5666180"/>
            <a:ext cx="408226" cy="1008000"/>
            <a:chOff x="4223923" y="7843063"/>
            <a:chExt cx="617149" cy="1523894"/>
          </a:xfrm>
          <a:solidFill>
            <a:schemeClr val="accent1"/>
          </a:solidFill>
        </p:grpSpPr>
        <p:sp>
          <p:nvSpPr>
            <p:cNvPr id="6" name="Freeform 1086">
              <a:extLst>
                <a:ext uri="{FF2B5EF4-FFF2-40B4-BE49-F238E27FC236}">
                  <a16:creationId xmlns:a16="http://schemas.microsoft.com/office/drawing/2014/main" id="{F47475B4-ECDB-F727-EA71-995ABC2F779C}"/>
                </a:ext>
              </a:extLst>
            </p:cNvPr>
            <p:cNvSpPr>
              <a:spLocks noChangeArrowheads="1"/>
            </p:cNvSpPr>
            <p:nvPr/>
          </p:nvSpPr>
          <p:spPr bwMode="auto">
            <a:xfrm>
              <a:off x="4450629" y="8712058"/>
              <a:ext cx="163735" cy="214105"/>
            </a:xfrm>
            <a:custGeom>
              <a:avLst/>
              <a:gdLst>
                <a:gd name="T0" fmla="*/ 0 w 59"/>
                <a:gd name="T1" fmla="*/ 76 h 77"/>
                <a:gd name="T2" fmla="*/ 58 w 59"/>
                <a:gd name="T3" fmla="*/ 76 h 77"/>
                <a:gd name="T4" fmla="*/ 58 w 59"/>
                <a:gd name="T5" fmla="*/ 0 h 77"/>
                <a:gd name="T6" fmla="*/ 0 w 59"/>
                <a:gd name="T7" fmla="*/ 0 h 77"/>
                <a:gd name="T8" fmla="*/ 0 w 59"/>
                <a:gd name="T9" fmla="*/ 76 h 77"/>
              </a:gdLst>
              <a:ahLst/>
              <a:cxnLst>
                <a:cxn ang="0">
                  <a:pos x="T0" y="T1"/>
                </a:cxn>
                <a:cxn ang="0">
                  <a:pos x="T2" y="T3"/>
                </a:cxn>
                <a:cxn ang="0">
                  <a:pos x="T4" y="T5"/>
                </a:cxn>
                <a:cxn ang="0">
                  <a:pos x="T6" y="T7"/>
                </a:cxn>
                <a:cxn ang="0">
                  <a:pos x="T8" y="T9"/>
                </a:cxn>
              </a:cxnLst>
              <a:rect l="0" t="0" r="r" b="b"/>
              <a:pathLst>
                <a:path w="59" h="77">
                  <a:moveTo>
                    <a:pt x="0" y="76"/>
                  </a:moveTo>
                  <a:lnTo>
                    <a:pt x="58" y="76"/>
                  </a:lnTo>
                  <a:lnTo>
                    <a:pt x="58" y="0"/>
                  </a:lnTo>
                  <a:lnTo>
                    <a:pt x="0" y="0"/>
                  </a:lnTo>
                  <a:lnTo>
                    <a:pt x="0" y="76"/>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243770" tIns="121885" rIns="243770" bIns="121885" anchor="ctr"/>
            <a:lstStyle/>
            <a:p>
              <a:endParaRPr lang="en-US" dirty="0">
                <a:latin typeface="Calibri Light"/>
              </a:endParaRPr>
            </a:p>
          </p:txBody>
        </p:sp>
        <p:sp>
          <p:nvSpPr>
            <p:cNvPr id="7" name="Freeform 1087">
              <a:extLst>
                <a:ext uri="{FF2B5EF4-FFF2-40B4-BE49-F238E27FC236}">
                  <a16:creationId xmlns:a16="http://schemas.microsoft.com/office/drawing/2014/main" id="{58A4C768-A45E-5886-DFC4-9432474CDC6C}"/>
                </a:ext>
              </a:extLst>
            </p:cNvPr>
            <p:cNvSpPr>
              <a:spLocks noChangeArrowheads="1"/>
            </p:cNvSpPr>
            <p:nvPr/>
          </p:nvSpPr>
          <p:spPr bwMode="auto">
            <a:xfrm>
              <a:off x="4450629" y="9152860"/>
              <a:ext cx="163735" cy="214097"/>
            </a:xfrm>
            <a:custGeom>
              <a:avLst/>
              <a:gdLst>
                <a:gd name="T0" fmla="*/ 0 w 59"/>
                <a:gd name="T1" fmla="*/ 75 h 76"/>
                <a:gd name="T2" fmla="*/ 58 w 59"/>
                <a:gd name="T3" fmla="*/ 75 h 76"/>
                <a:gd name="T4" fmla="*/ 58 w 59"/>
                <a:gd name="T5" fmla="*/ 0 h 76"/>
                <a:gd name="T6" fmla="*/ 0 w 59"/>
                <a:gd name="T7" fmla="*/ 0 h 76"/>
                <a:gd name="T8" fmla="*/ 0 w 59"/>
                <a:gd name="T9" fmla="*/ 75 h 76"/>
              </a:gdLst>
              <a:ahLst/>
              <a:cxnLst>
                <a:cxn ang="0">
                  <a:pos x="T0" y="T1"/>
                </a:cxn>
                <a:cxn ang="0">
                  <a:pos x="T2" y="T3"/>
                </a:cxn>
                <a:cxn ang="0">
                  <a:pos x="T4" y="T5"/>
                </a:cxn>
                <a:cxn ang="0">
                  <a:pos x="T6" y="T7"/>
                </a:cxn>
                <a:cxn ang="0">
                  <a:pos x="T8" y="T9"/>
                </a:cxn>
              </a:cxnLst>
              <a:rect l="0" t="0" r="r" b="b"/>
              <a:pathLst>
                <a:path w="59" h="76">
                  <a:moveTo>
                    <a:pt x="0" y="75"/>
                  </a:moveTo>
                  <a:lnTo>
                    <a:pt x="58" y="75"/>
                  </a:lnTo>
                  <a:lnTo>
                    <a:pt x="58" y="0"/>
                  </a:lnTo>
                  <a:lnTo>
                    <a:pt x="0" y="0"/>
                  </a:lnTo>
                  <a:lnTo>
                    <a:pt x="0" y="7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243770" tIns="121885" rIns="243770" bIns="121885" anchor="ctr"/>
            <a:lstStyle/>
            <a:p>
              <a:endParaRPr lang="en-US" dirty="0">
                <a:latin typeface="Calibri Light"/>
              </a:endParaRPr>
            </a:p>
          </p:txBody>
        </p:sp>
        <p:sp>
          <p:nvSpPr>
            <p:cNvPr id="8" name="Freeform 1088">
              <a:extLst>
                <a:ext uri="{FF2B5EF4-FFF2-40B4-BE49-F238E27FC236}">
                  <a16:creationId xmlns:a16="http://schemas.microsoft.com/office/drawing/2014/main" id="{696BF2A3-F050-407A-622A-96A3B092C2B5}"/>
                </a:ext>
              </a:extLst>
            </p:cNvPr>
            <p:cNvSpPr>
              <a:spLocks noChangeArrowheads="1"/>
            </p:cNvSpPr>
            <p:nvPr/>
          </p:nvSpPr>
          <p:spPr bwMode="auto">
            <a:xfrm>
              <a:off x="4223923" y="7843063"/>
              <a:ext cx="617149" cy="654896"/>
            </a:xfrm>
            <a:custGeom>
              <a:avLst/>
              <a:gdLst>
                <a:gd name="T0" fmla="*/ 214 w 215"/>
                <a:gd name="T1" fmla="*/ 194 h 229"/>
                <a:gd name="T2" fmla="*/ 214 w 215"/>
                <a:gd name="T3" fmla="*/ 194 h 229"/>
                <a:gd name="T4" fmla="*/ 106 w 215"/>
                <a:gd name="T5" fmla="*/ 0 h 229"/>
                <a:gd name="T6" fmla="*/ 0 w 215"/>
                <a:gd name="T7" fmla="*/ 194 h 229"/>
                <a:gd name="T8" fmla="*/ 78 w 215"/>
                <a:gd name="T9" fmla="*/ 167 h 229"/>
                <a:gd name="T10" fmla="*/ 78 w 215"/>
                <a:gd name="T11" fmla="*/ 228 h 229"/>
                <a:gd name="T12" fmla="*/ 136 w 215"/>
                <a:gd name="T13" fmla="*/ 228 h 229"/>
                <a:gd name="T14" fmla="*/ 136 w 215"/>
                <a:gd name="T15" fmla="*/ 167 h 229"/>
                <a:gd name="T16" fmla="*/ 214 w 215"/>
                <a:gd name="T17" fmla="*/ 19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29">
                  <a:moveTo>
                    <a:pt x="214" y="194"/>
                  </a:moveTo>
                  <a:lnTo>
                    <a:pt x="214" y="194"/>
                  </a:lnTo>
                  <a:cubicBezTo>
                    <a:pt x="172" y="146"/>
                    <a:pt x="130" y="67"/>
                    <a:pt x="106" y="0"/>
                  </a:cubicBezTo>
                  <a:cubicBezTo>
                    <a:pt x="82" y="67"/>
                    <a:pt x="42" y="146"/>
                    <a:pt x="0" y="194"/>
                  </a:cubicBezTo>
                  <a:cubicBezTo>
                    <a:pt x="78" y="167"/>
                    <a:pt x="78" y="167"/>
                    <a:pt x="78" y="167"/>
                  </a:cubicBezTo>
                  <a:cubicBezTo>
                    <a:pt x="78" y="228"/>
                    <a:pt x="78" y="228"/>
                    <a:pt x="78" y="228"/>
                  </a:cubicBezTo>
                  <a:cubicBezTo>
                    <a:pt x="136" y="228"/>
                    <a:pt x="136" y="228"/>
                    <a:pt x="136" y="228"/>
                  </a:cubicBezTo>
                  <a:cubicBezTo>
                    <a:pt x="136" y="167"/>
                    <a:pt x="136" y="167"/>
                    <a:pt x="136" y="167"/>
                  </a:cubicBezTo>
                  <a:lnTo>
                    <a:pt x="214" y="19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243770" tIns="121885" rIns="243770" bIns="121885" anchor="ctr"/>
            <a:lstStyle/>
            <a:p>
              <a:endParaRPr lang="en-US" dirty="0">
                <a:latin typeface="Calibri Light"/>
              </a:endParaRPr>
            </a:p>
          </p:txBody>
        </p:sp>
      </p:grpSp>
    </p:spTree>
    <p:extLst>
      <p:ext uri="{BB962C8B-B14F-4D97-AF65-F5344CB8AC3E}">
        <p14:creationId xmlns:p14="http://schemas.microsoft.com/office/powerpoint/2010/main" val="1182347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電子產品, 螢幕擷取畫面, 數字 的圖片&#10;&#10;AI 產生的內容可能不正確。">
            <a:extLst>
              <a:ext uri="{FF2B5EF4-FFF2-40B4-BE49-F238E27FC236}">
                <a16:creationId xmlns:a16="http://schemas.microsoft.com/office/drawing/2014/main" id="{A32CC063-A807-A950-A373-5F9F25781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750" y="1524209"/>
            <a:ext cx="7388499" cy="4801517"/>
          </a:xfrm>
          <a:prstGeom prst="rect">
            <a:avLst/>
          </a:prstGeom>
        </p:spPr>
      </p:pic>
      <p:sp>
        <p:nvSpPr>
          <p:cNvPr id="11"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9" name="群組 8">
            <a:extLst>
              <a:ext uri="{FF2B5EF4-FFF2-40B4-BE49-F238E27FC236}">
                <a16:creationId xmlns:a16="http://schemas.microsoft.com/office/drawing/2014/main" id="{DBEEF1B0-1137-47C6-BC36-DA5113F0094A}"/>
              </a:ext>
            </a:extLst>
          </p:cNvPr>
          <p:cNvGrpSpPr/>
          <p:nvPr/>
        </p:nvGrpSpPr>
        <p:grpSpPr>
          <a:xfrm>
            <a:off x="8290465" y="126856"/>
            <a:ext cx="3329299" cy="1214437"/>
            <a:chOff x="952500" y="1263379"/>
            <a:chExt cx="3329299" cy="1214437"/>
          </a:xfrm>
        </p:grpSpPr>
        <p:grpSp>
          <p:nvGrpSpPr>
            <p:cNvPr id="10" name="群組 9">
              <a:extLst>
                <a:ext uri="{FF2B5EF4-FFF2-40B4-BE49-F238E27FC236}">
                  <a16:creationId xmlns:a16="http://schemas.microsoft.com/office/drawing/2014/main" id="{F36FEECE-B4A4-4593-8A02-B9C8BB3E4A6A}"/>
                </a:ext>
              </a:extLst>
            </p:cNvPr>
            <p:cNvGrpSpPr/>
            <p:nvPr/>
          </p:nvGrpSpPr>
          <p:grpSpPr>
            <a:xfrm>
              <a:off x="952500" y="1263379"/>
              <a:ext cx="2719699" cy="1214437"/>
              <a:chOff x="7896225" y="115889"/>
              <a:chExt cx="2719699" cy="1214437"/>
            </a:xfrm>
          </p:grpSpPr>
          <p:grpSp>
            <p:nvGrpSpPr>
              <p:cNvPr id="14" name="群組 26">
                <a:extLst>
                  <a:ext uri="{FF2B5EF4-FFF2-40B4-BE49-F238E27FC236}">
                    <a16:creationId xmlns:a16="http://schemas.microsoft.com/office/drawing/2014/main" id="{9C38F86B-38AA-4F36-99D8-B9C24C4C4BA8}"/>
                  </a:ext>
                </a:extLst>
              </p:cNvPr>
              <p:cNvGrpSpPr>
                <a:grpSpLocks/>
              </p:cNvGrpSpPr>
              <p:nvPr/>
            </p:nvGrpSpPr>
            <p:grpSpPr bwMode="auto">
              <a:xfrm>
                <a:off x="7896225" y="115889"/>
                <a:ext cx="2719699" cy="1214437"/>
                <a:chOff x="6228184" y="1071563"/>
                <a:chExt cx="2719263" cy="1214437"/>
              </a:xfrm>
            </p:grpSpPr>
            <p:sp>
              <p:nvSpPr>
                <p:cNvPr id="16" name="圓角矩形 30">
                  <a:extLst>
                    <a:ext uri="{FF2B5EF4-FFF2-40B4-BE49-F238E27FC236}">
                      <a16:creationId xmlns:a16="http://schemas.microsoft.com/office/drawing/2014/main" id="{754B28CD-4C24-40DD-968A-E562AA3EF570}"/>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設定通行碼</a:t>
                  </a:r>
                </a:p>
              </p:txBody>
            </p:sp>
            <p:sp>
              <p:nvSpPr>
                <p:cNvPr id="17" name="圓角矩形 31">
                  <a:extLst>
                    <a:ext uri="{FF2B5EF4-FFF2-40B4-BE49-F238E27FC236}">
                      <a16:creationId xmlns:a16="http://schemas.microsoft.com/office/drawing/2014/main" id="{79C5591E-35D6-4F5C-8A29-391DB68C01F3}"/>
                    </a:ext>
                  </a:extLst>
                </p:cNvPr>
                <p:cNvSpPr/>
                <p:nvPr/>
              </p:nvSpPr>
              <p:spPr bwMode="auto">
                <a:xfrm>
                  <a:off x="7337667" y="1071563"/>
                  <a:ext cx="398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輸入報名資料</a:t>
                  </a:r>
                  <a:endParaRPr lang="en-US" altLang="zh-TW" sz="1400" dirty="0">
                    <a:solidFill>
                      <a:schemeClr val="bg1"/>
                    </a:solidFill>
                    <a:latin typeface="微軟正黑體" panose="020B0604030504040204" pitchFamily="34" charset="-120"/>
                    <a:ea typeface="微軟正黑體" panose="020B0604030504040204" pitchFamily="34" charset="-120"/>
                  </a:endParaRPr>
                </a:p>
              </p:txBody>
            </p:sp>
            <p:sp>
              <p:nvSpPr>
                <p:cNvPr id="18" name="圓角矩形 32">
                  <a:extLst>
                    <a:ext uri="{FF2B5EF4-FFF2-40B4-BE49-F238E27FC236}">
                      <a16:creationId xmlns:a16="http://schemas.microsoft.com/office/drawing/2014/main" id="{CBB0A995-811E-435F-A84A-19324E4440E7}"/>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確定送出</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確認資料</a:t>
                  </a:r>
                </a:p>
              </p:txBody>
            </p:sp>
            <p:sp>
              <p:nvSpPr>
                <p:cNvPr id="19" name="圓角矩形 33">
                  <a:extLst>
                    <a:ext uri="{FF2B5EF4-FFF2-40B4-BE49-F238E27FC236}">
                      <a16:creationId xmlns:a16="http://schemas.microsoft.com/office/drawing/2014/main" id="{C4B1898F-4ABF-442E-88E9-74EBAFD78F56}"/>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微軟正黑體" panose="020B0604030504040204" pitchFamily="34" charset="-120"/>
                      <a:ea typeface="微軟正黑體" panose="020B0604030504040204" pitchFamily="34" charset="-120"/>
                    </a:rPr>
                    <a:t>&amp;</a:t>
                  </a:r>
                  <a:r>
                    <a:rPr lang="zh-TW" altLang="en-US" sz="1400" dirty="0">
                      <a:solidFill>
                        <a:schemeClr val="tx1"/>
                      </a:solidFill>
                      <a:latin typeface="微軟正黑體" panose="020B0604030504040204" pitchFamily="34" charset="-120"/>
                      <a:ea typeface="微軟正黑體" panose="020B0604030504040204" pitchFamily="34" charset="-120"/>
                    </a:rPr>
                    <a:t>考生資料表列印信封封面</a:t>
                  </a:r>
                </a:p>
              </p:txBody>
            </p:sp>
            <p:cxnSp>
              <p:nvCxnSpPr>
                <p:cNvPr id="20" name="直線單箭頭接點 19">
                  <a:extLst>
                    <a:ext uri="{FF2B5EF4-FFF2-40B4-BE49-F238E27FC236}">
                      <a16:creationId xmlns:a16="http://schemas.microsoft.com/office/drawing/2014/main" id="{E87E16A5-767A-44E1-93FD-8A38C71661EB}"/>
                    </a:ext>
                  </a:extLst>
                </p:cNvPr>
                <p:cNvCxnSpPr>
                  <a:stCxn id="16"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1" name="直線單箭頭接點 20">
                  <a:extLst>
                    <a:ext uri="{FF2B5EF4-FFF2-40B4-BE49-F238E27FC236}">
                      <a16:creationId xmlns:a16="http://schemas.microsoft.com/office/drawing/2014/main" id="{9ACDCADE-0F65-4B6C-BAE0-E202FD583BB4}"/>
                    </a:ext>
                  </a:extLst>
                </p:cNvPr>
                <p:cNvCxnSpPr>
                  <a:endCxn id="17"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2" name="直線單箭頭接點 21">
                  <a:extLst>
                    <a:ext uri="{FF2B5EF4-FFF2-40B4-BE49-F238E27FC236}">
                      <a16:creationId xmlns:a16="http://schemas.microsoft.com/office/drawing/2014/main" id="{D70281B5-E4CD-42BD-804B-C5A6157045CE}"/>
                    </a:ext>
                  </a:extLst>
                </p:cNvPr>
                <p:cNvCxnSpPr>
                  <a:stCxn id="17" idx="3"/>
                  <a:endCxn id="18"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3" name="直線單箭頭接點 22">
                  <a:extLst>
                    <a:ext uri="{FF2B5EF4-FFF2-40B4-BE49-F238E27FC236}">
                      <a16:creationId xmlns:a16="http://schemas.microsoft.com/office/drawing/2014/main" id="{45601A71-EE8E-4035-A0DC-0AB90E483802}"/>
                    </a:ext>
                  </a:extLst>
                </p:cNvPr>
                <p:cNvCxnSpPr>
                  <a:stCxn id="18" idx="3"/>
                  <a:endCxn id="19"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5" name="圓角矩形 29">
                <a:extLst>
                  <a:ext uri="{FF2B5EF4-FFF2-40B4-BE49-F238E27FC236}">
                    <a16:creationId xmlns:a16="http://schemas.microsoft.com/office/drawing/2014/main" id="{2AAF7990-9C3B-4078-A473-A2ED5728E4F2}"/>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登入報名系統</a:t>
                </a:r>
              </a:p>
            </p:txBody>
          </p:sp>
        </p:grpSp>
        <p:sp>
          <p:nvSpPr>
            <p:cNvPr id="12" name="圓角矩形 33">
              <a:extLst>
                <a:ext uri="{FF2B5EF4-FFF2-40B4-BE49-F238E27FC236}">
                  <a16:creationId xmlns:a16="http://schemas.microsoft.com/office/drawing/2014/main" id="{39E6235D-9B15-45CD-95E9-22A287B36DC0}"/>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微軟正黑體" panose="020B0604030504040204" pitchFamily="34" charset="-120"/>
                  <a:ea typeface="微軟正黑體" panose="020B0604030504040204" pitchFamily="34" charset="-120"/>
                </a:rPr>
                <a:t>並限掛或快遞寄送</a:t>
              </a:r>
              <a:br>
                <a:rPr lang="en-US" altLang="zh-TW" sz="1050" dirty="0">
                  <a:solidFill>
                    <a:schemeClr val="tx1"/>
                  </a:solidFill>
                  <a:latin typeface="微軟正黑體" panose="020B0604030504040204" pitchFamily="34" charset="-120"/>
                  <a:ea typeface="微軟正黑體" panose="020B0604030504040204" pitchFamily="34" charset="-120"/>
                </a:rPr>
              </a:br>
              <a:r>
                <a:rPr lang="zh-TW" altLang="en-US" sz="1050" dirty="0">
                  <a:solidFill>
                    <a:schemeClr val="tx1"/>
                  </a:solidFill>
                  <a:latin typeface="微軟正黑體" panose="020B0604030504040204" pitchFamily="34" charset="-120"/>
                  <a:ea typeface="微軟正黑體" panose="020B0604030504040204" pitchFamily="34" charset="-120"/>
                </a:rPr>
                <a:t>確認粘貼證明文件</a:t>
              </a:r>
            </a:p>
          </p:txBody>
        </p:sp>
        <p:cxnSp>
          <p:nvCxnSpPr>
            <p:cNvPr id="13" name="直線單箭頭接點 12">
              <a:extLst>
                <a:ext uri="{FF2B5EF4-FFF2-40B4-BE49-F238E27FC236}">
                  <a16:creationId xmlns:a16="http://schemas.microsoft.com/office/drawing/2014/main" id="{D1D455A3-D1CC-41AA-A1A5-8DE6BD5033D2}"/>
                </a:ext>
              </a:extLst>
            </p:cNvPr>
            <p:cNvCxnSpPr>
              <a:endCxn id="12"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5" name="Rectangle 2">
            <a:extLst>
              <a:ext uri="{FF2B5EF4-FFF2-40B4-BE49-F238E27FC236}">
                <a16:creationId xmlns:a16="http://schemas.microsoft.com/office/drawing/2014/main" id="{25162877-497A-4FE1-92C7-62F8CA5BB6B3}"/>
              </a:ext>
            </a:extLst>
          </p:cNvPr>
          <p:cNvSpPr txBox="1">
            <a:spLocks noChangeArrowheads="1"/>
          </p:cNvSpPr>
          <p:nvPr/>
        </p:nvSpPr>
        <p:spPr>
          <a:xfrm>
            <a:off x="661687" y="882682"/>
            <a:ext cx="7916009" cy="468312"/>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ts val="1000"/>
              </a:spcBef>
              <a:buSzPct val="110000"/>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步驟</a:t>
            </a:r>
            <a:r>
              <a:rPr lang="en-US" altLang="zh-TW" sz="2100" b="1" spc="-75" dirty="0">
                <a:solidFill>
                  <a:prstClr val="black"/>
                </a:solidFill>
                <a:latin typeface="微軟正黑體" panose="020B0604030504040204" pitchFamily="34" charset="-120"/>
                <a:ea typeface="微軟正黑體" panose="020B0604030504040204" pitchFamily="34" charset="-120"/>
              </a:rPr>
              <a:t>3-</a:t>
            </a:r>
            <a:r>
              <a:rPr lang="zh-TW" altLang="en-US" sz="2100" b="1" spc="-75" dirty="0">
                <a:solidFill>
                  <a:prstClr val="black"/>
                </a:solidFill>
                <a:latin typeface="微軟正黑體" panose="020B0604030504040204" pitchFamily="34" charset="-120"/>
                <a:ea typeface="微軟正黑體" panose="020B0604030504040204" pitchFamily="34" charset="-120"/>
              </a:rPr>
              <a:t>輸入報名資料</a:t>
            </a:r>
            <a:r>
              <a:rPr lang="en-US" altLang="zh-TW"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prstClr val="black"/>
                </a:solidFill>
                <a:latin typeface="微軟正黑體" panose="020B0604030504040204" pitchFamily="34" charset="-120"/>
                <a:ea typeface="微軟正黑體" panose="020B0604030504040204" pitchFamily="34" charset="-120"/>
              </a:rPr>
              <a:t>獲獎項目、名次、職種、日期、基本資料</a:t>
            </a:r>
            <a:r>
              <a:rPr lang="en-US" altLang="zh-TW" sz="2100" b="1" spc="-75" dirty="0">
                <a:solidFill>
                  <a:prstClr val="black"/>
                </a:solidFill>
                <a:latin typeface="微軟正黑體" panose="020B0604030504040204" pitchFamily="34" charset="-120"/>
                <a:ea typeface="微軟正黑體" panose="020B0604030504040204" pitchFamily="34" charset="-120"/>
              </a:rPr>
              <a:t>)</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26" name="向右箭號 19">
            <a:extLst>
              <a:ext uri="{FF2B5EF4-FFF2-40B4-BE49-F238E27FC236}">
                <a16:creationId xmlns:a16="http://schemas.microsoft.com/office/drawing/2014/main" id="{EAA64C9F-6853-473C-B4BB-D60F2789D91B}"/>
              </a:ext>
            </a:extLst>
          </p:cNvPr>
          <p:cNvSpPr/>
          <p:nvPr/>
        </p:nvSpPr>
        <p:spPr bwMode="auto">
          <a:xfrm rot="10800000">
            <a:off x="6735987" y="5356314"/>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27" name="矩形 26">
            <a:extLst>
              <a:ext uri="{FF2B5EF4-FFF2-40B4-BE49-F238E27FC236}">
                <a16:creationId xmlns:a16="http://schemas.microsoft.com/office/drawing/2014/main" id="{0632EFF5-F726-44D6-9B73-8A7254AFD513}"/>
              </a:ext>
            </a:extLst>
          </p:cNvPr>
          <p:cNvSpPr/>
          <p:nvPr/>
        </p:nvSpPr>
        <p:spPr>
          <a:xfrm>
            <a:off x="7257268" y="5172131"/>
            <a:ext cx="4042024" cy="104295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學年度</a:t>
            </a: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四技二專技優保送</a:t>
            </a:r>
            <a:endParaRPr lang="en-US" altLang="zh-TW"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hangingPunct="1">
              <a:buClr>
                <a:schemeClr val="tx1"/>
              </a:buClr>
              <a:buNone/>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99</a:t>
            </a: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不限類別」無招生名額</a:t>
            </a:r>
            <a:endParaRPr lang="en-US" altLang="zh-TW"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hangingPunct="1">
              <a:buClr>
                <a:schemeClr val="tx1"/>
              </a:buClr>
              <a:buNone/>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考生僅能選擇「保送類別」報名</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167823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D2BDC1-7539-39CD-6E31-A3FD315BE254}"/>
              </a:ext>
            </a:extLst>
          </p:cNvPr>
          <p:cNvSpPr>
            <a:spLocks noGrp="1"/>
          </p:cNvSpPr>
          <p:nvPr>
            <p:ph type="sldNum" sz="quarter" idx="12"/>
          </p:nvPr>
        </p:nvSpPr>
        <p:spPr/>
        <p:txBody>
          <a:bodyPr/>
          <a:lstStyle/>
          <a:p>
            <a:fld id="{BFD9D296-0923-4B30-8558-81C121D8C7E7}" type="slidenum">
              <a:rPr lang="zh-TW" altLang="en-US" smtClean="0"/>
              <a:pPr/>
              <a:t>2</a:t>
            </a:fld>
            <a:endParaRPr lang="zh-TW" altLang="en-US" dirty="0"/>
          </a:p>
        </p:txBody>
      </p:sp>
      <p:sp>
        <p:nvSpPr>
          <p:cNvPr id="6" name="Rectangle 199">
            <a:extLst>
              <a:ext uri="{FF2B5EF4-FFF2-40B4-BE49-F238E27FC236}">
                <a16:creationId xmlns:a16="http://schemas.microsoft.com/office/drawing/2014/main" id="{7DC28E87-655D-4677-02A6-9A41B8C10BD0}"/>
              </a:ext>
            </a:extLst>
          </p:cNvPr>
          <p:cNvSpPr txBox="1">
            <a:spLocks noChangeArrowheads="1"/>
          </p:cNvSpPr>
          <p:nvPr/>
        </p:nvSpPr>
        <p:spPr>
          <a:xfrm>
            <a:off x="840059" y="116806"/>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srgbClr val="C00000"/>
                </a:solidFill>
                <a:latin typeface="微軟正黑體" panose="020B0604030504040204" pitchFamily="34" charset="-120"/>
                <a:ea typeface="微軟正黑體" panose="020B0604030504040204" pitchFamily="34" charset="-120"/>
              </a:rPr>
              <a:t>技優入學招生變革</a:t>
            </a:r>
          </a:p>
        </p:txBody>
      </p:sp>
      <p:grpSp>
        <p:nvGrpSpPr>
          <p:cNvPr id="39" name="群組 38">
            <a:extLst>
              <a:ext uri="{FF2B5EF4-FFF2-40B4-BE49-F238E27FC236}">
                <a16:creationId xmlns:a16="http://schemas.microsoft.com/office/drawing/2014/main" id="{5D04D4A2-E432-E274-62AC-BFF7E649C061}"/>
              </a:ext>
            </a:extLst>
          </p:cNvPr>
          <p:cNvGrpSpPr/>
          <p:nvPr/>
        </p:nvGrpSpPr>
        <p:grpSpPr>
          <a:xfrm>
            <a:off x="738963" y="1051197"/>
            <a:ext cx="10663500" cy="3671135"/>
            <a:chOff x="738963" y="1051197"/>
            <a:chExt cx="10663500" cy="3671135"/>
          </a:xfrm>
        </p:grpSpPr>
        <p:sp>
          <p:nvSpPr>
            <p:cNvPr id="7" name="圆角矩形 4">
              <a:extLst>
                <a:ext uri="{FF2B5EF4-FFF2-40B4-BE49-F238E27FC236}">
                  <a16:creationId xmlns:a16="http://schemas.microsoft.com/office/drawing/2014/main" id="{A954CFD0-AE38-491F-D84F-E4F795696F43}"/>
                </a:ext>
              </a:extLst>
            </p:cNvPr>
            <p:cNvSpPr/>
            <p:nvPr/>
          </p:nvSpPr>
          <p:spPr>
            <a:xfrm>
              <a:off x="3240223" y="3179416"/>
              <a:ext cx="8162240" cy="1542916"/>
            </a:xfrm>
            <a:prstGeom prst="roundRect">
              <a:avLst>
                <a:gd name="adj" fmla="val 10535"/>
              </a:avLst>
            </a:prstGeom>
            <a:solidFill>
              <a:srgbClr val="F7F7F7"/>
            </a:soli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圆角矩形 4">
              <a:extLst>
                <a:ext uri="{FF2B5EF4-FFF2-40B4-BE49-F238E27FC236}">
                  <a16:creationId xmlns:a16="http://schemas.microsoft.com/office/drawing/2014/main" id="{57A11FA2-6D3F-D561-1531-19D3F2F9E6DB}"/>
                </a:ext>
              </a:extLst>
            </p:cNvPr>
            <p:cNvSpPr/>
            <p:nvPr/>
          </p:nvSpPr>
          <p:spPr>
            <a:xfrm>
              <a:off x="3240222" y="1051197"/>
              <a:ext cx="8162240" cy="1542916"/>
            </a:xfrm>
            <a:prstGeom prst="roundRect">
              <a:avLst>
                <a:gd name="adj" fmla="val 10535"/>
              </a:avLst>
            </a:prstGeom>
            <a:solidFill>
              <a:srgbClr val="F7F7F7"/>
            </a:soli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字方塊 8">
              <a:extLst>
                <a:ext uri="{FF2B5EF4-FFF2-40B4-BE49-F238E27FC236}">
                  <a16:creationId xmlns:a16="http://schemas.microsoft.com/office/drawing/2014/main" id="{028423CA-86CF-78A3-9D74-9F1055D32821}"/>
                </a:ext>
              </a:extLst>
            </p:cNvPr>
            <p:cNvSpPr txBox="1"/>
            <p:nvPr/>
          </p:nvSpPr>
          <p:spPr>
            <a:xfrm>
              <a:off x="3196615" y="1086915"/>
              <a:ext cx="8119768" cy="1380250"/>
            </a:xfrm>
            <a:prstGeom prst="rect">
              <a:avLst/>
            </a:prstGeom>
            <a:noFill/>
          </p:spPr>
          <p:txBody>
            <a:bodyPr wrap="square" rtlCol="0">
              <a:spAutoFit/>
            </a:bodyPr>
            <a:lstStyle/>
            <a:p>
              <a:pPr marL="285750" indent="-285750" algn="just">
                <a:lnSpc>
                  <a:spcPct val="150000"/>
                </a:lnSpc>
                <a:buClr>
                  <a:srgbClr val="C00000"/>
                </a:buClr>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rPr>
                <a:t>自</a:t>
              </a:r>
              <a:r>
                <a:rPr lang="en-US" altLang="zh-TW" sz="2000" b="1" u="sng" dirty="0">
                  <a:solidFill>
                    <a:srgbClr val="C00000"/>
                  </a:solidFill>
                  <a:latin typeface="微軟正黑體" panose="020B0604030504040204" pitchFamily="34" charset="-120"/>
                  <a:ea typeface="微軟正黑體" panose="020B0604030504040204" pitchFamily="34" charset="-120"/>
                </a:rPr>
                <a:t>115</a:t>
              </a:r>
              <a:r>
                <a:rPr lang="zh-TW" altLang="en-US" sz="2000" b="1" u="sng" dirty="0">
                  <a:solidFill>
                    <a:srgbClr val="C00000"/>
                  </a:solidFill>
                  <a:latin typeface="微軟正黑體" panose="020B0604030504040204" pitchFamily="34" charset="-120"/>
                  <a:ea typeface="微軟正黑體" panose="020B0604030504040204" pitchFamily="34" charset="-120"/>
                </a:rPr>
                <a:t>學年度招生起</a:t>
              </a:r>
              <a:r>
                <a:rPr lang="zh-TW" altLang="en-US" dirty="0">
                  <a:latin typeface="微軟正黑體" panose="020B0604030504040204" pitchFamily="34" charset="-120"/>
                  <a:ea typeface="微軟正黑體" panose="020B0604030504040204" pitchFamily="34" charset="-120"/>
                </a:rPr>
                <a:t>，取得</a:t>
              </a:r>
              <a:r>
                <a:rPr lang="zh-TW" altLang="en-US" b="1" dirty="0">
                  <a:solidFill>
                    <a:srgbClr val="0000FF"/>
                  </a:solidFill>
                  <a:latin typeface="微軟正黑體" panose="020B0604030504040204" pitchFamily="34" charset="-120"/>
                  <a:ea typeface="微軟正黑體" panose="020B0604030504040204" pitchFamily="34" charset="-120"/>
                </a:rPr>
                <a:t>國際技能競賽、亞洲技能競賽</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青年組</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各職類優勝名次</a:t>
              </a:r>
              <a:r>
                <a:rPr lang="zh-TW" altLang="en-US" sz="2000" b="1" u="sng" dirty="0">
                  <a:solidFill>
                    <a:srgbClr val="C00000"/>
                  </a:solidFill>
                  <a:latin typeface="微軟正黑體" panose="020B0604030504040204" pitchFamily="34" charset="-120"/>
                  <a:ea typeface="微軟正黑體" panose="020B0604030504040204" pitchFamily="34" charset="-120"/>
                </a:rPr>
                <a:t>得參加</a:t>
              </a:r>
              <a:r>
                <a:rPr lang="zh-TW" altLang="en-US" sz="2000" b="1" dirty="0">
                  <a:solidFill>
                    <a:srgbClr val="C00000"/>
                  </a:solidFill>
                  <a:latin typeface="微軟正黑體" panose="020B0604030504040204" pitchFamily="34" charset="-120"/>
                  <a:ea typeface="微軟正黑體" panose="020B0604030504040204" pitchFamily="34" charset="-120"/>
                </a:rPr>
                <a:t>四技二專</a:t>
              </a:r>
              <a:r>
                <a:rPr lang="zh-TW" altLang="en-US" sz="2000" b="1" u="sng" dirty="0">
                  <a:solidFill>
                    <a:srgbClr val="C00000"/>
                  </a:solidFill>
                  <a:latin typeface="微軟正黑體" panose="020B0604030504040204" pitchFamily="34" charset="-120"/>
                  <a:ea typeface="微軟正黑體" panose="020B0604030504040204" pitchFamily="34" charset="-120"/>
                </a:rPr>
                <a:t>技優保送</a:t>
              </a:r>
              <a:r>
                <a:rPr lang="zh-TW" altLang="en-US" b="1" dirty="0">
                  <a:solidFill>
                    <a:srgbClr val="C00000"/>
                  </a:solidFill>
                  <a:latin typeface="微軟正黑體" panose="020B0604030504040204" pitchFamily="34" charset="-120"/>
                  <a:ea typeface="微軟正黑體" panose="020B0604030504040204" pitchFamily="34" charset="-120"/>
                </a:rPr>
                <a:t>入學招生管道，其</a:t>
              </a:r>
              <a:r>
                <a:rPr lang="zh-TW" altLang="en-US" b="1" u="sng" dirty="0">
                  <a:solidFill>
                    <a:srgbClr val="C00000"/>
                  </a:solidFill>
                  <a:latin typeface="微軟正黑體" panose="020B0604030504040204" pitchFamily="34" charset="-120"/>
                  <a:ea typeface="微軟正黑體" panose="020B0604030504040204" pitchFamily="34" charset="-120"/>
                </a:rPr>
                <a:t>等第對照調整</a:t>
              </a:r>
              <a:r>
                <a:rPr lang="zh-TW" altLang="en-US" b="1" dirty="0">
                  <a:solidFill>
                    <a:srgbClr val="C00000"/>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詳閱招生簡章第</a:t>
              </a:r>
              <a:r>
                <a:rPr lang="en-US" altLang="zh-TW" dirty="0">
                  <a:latin typeface="微軟正黑體" panose="020B0604030504040204" pitchFamily="34" charset="-120"/>
                  <a:ea typeface="微軟正黑體" panose="020B0604030504040204" pitchFamily="34" charset="-120"/>
                </a:rPr>
                <a:t>22</a:t>
              </a:r>
              <a:r>
                <a:rPr lang="zh-TW" altLang="en-US" dirty="0">
                  <a:latin typeface="微軟正黑體" panose="020B0604030504040204" pitchFamily="34" charset="-120"/>
                  <a:ea typeface="微軟正黑體" panose="020B0604030504040204" pitchFamily="34" charset="-120"/>
                </a:rPr>
                <a:t>頁「技優保送競賽獲獎名次與等第對照表」。</a:t>
              </a:r>
            </a:p>
          </p:txBody>
        </p:sp>
        <p:cxnSp>
          <p:nvCxnSpPr>
            <p:cNvPr id="10" name="Straight Connector 93">
              <a:extLst>
                <a:ext uri="{FF2B5EF4-FFF2-40B4-BE49-F238E27FC236}">
                  <a16:creationId xmlns:a16="http://schemas.microsoft.com/office/drawing/2014/main" id="{6603606E-E5F1-B5F3-ECEE-41ADE99E0C51}"/>
                </a:ext>
              </a:extLst>
            </p:cNvPr>
            <p:cNvCxnSpPr>
              <a:cxnSpLocks/>
            </p:cNvCxnSpPr>
            <p:nvPr/>
          </p:nvCxnSpPr>
          <p:spPr>
            <a:xfrm>
              <a:off x="3110533" y="1132798"/>
              <a:ext cx="0" cy="14040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16">
              <a:extLst>
                <a:ext uri="{FF2B5EF4-FFF2-40B4-BE49-F238E27FC236}">
                  <a16:creationId xmlns:a16="http://schemas.microsoft.com/office/drawing/2014/main" id="{CBBE524C-C898-174A-F32D-F20D7679B6B8}"/>
                </a:ext>
              </a:extLst>
            </p:cNvPr>
            <p:cNvCxnSpPr/>
            <p:nvPr/>
          </p:nvCxnSpPr>
          <p:spPr>
            <a:xfrm>
              <a:off x="2153272" y="1622419"/>
              <a:ext cx="847235" cy="1050"/>
            </a:xfrm>
            <a:prstGeom prst="line">
              <a:avLst/>
            </a:prstGeom>
            <a:ln>
              <a:solidFill>
                <a:schemeClr val="bg2">
                  <a:lumMod val="75000"/>
                </a:schemeClr>
              </a:solidFill>
              <a:prstDash val="lgDash"/>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97">
              <a:extLst>
                <a:ext uri="{FF2B5EF4-FFF2-40B4-BE49-F238E27FC236}">
                  <a16:creationId xmlns:a16="http://schemas.microsoft.com/office/drawing/2014/main" id="{5242B3F9-0708-793E-1865-CC1709AB6A3A}"/>
                </a:ext>
              </a:extLst>
            </p:cNvPr>
            <p:cNvCxnSpPr>
              <a:cxnSpLocks/>
            </p:cNvCxnSpPr>
            <p:nvPr/>
          </p:nvCxnSpPr>
          <p:spPr>
            <a:xfrm>
              <a:off x="3110533" y="3252779"/>
              <a:ext cx="0" cy="14040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18">
              <a:extLst>
                <a:ext uri="{FF2B5EF4-FFF2-40B4-BE49-F238E27FC236}">
                  <a16:creationId xmlns:a16="http://schemas.microsoft.com/office/drawing/2014/main" id="{25A0CDC1-3789-E585-3FAF-51D52B0075C2}"/>
                </a:ext>
              </a:extLst>
            </p:cNvPr>
            <p:cNvCxnSpPr/>
            <p:nvPr/>
          </p:nvCxnSpPr>
          <p:spPr>
            <a:xfrm>
              <a:off x="2152800" y="3755835"/>
              <a:ext cx="847235" cy="1050"/>
            </a:xfrm>
            <a:prstGeom prst="line">
              <a:avLst/>
            </a:prstGeom>
            <a:ln>
              <a:solidFill>
                <a:schemeClr val="bg2">
                  <a:lumMod val="75000"/>
                </a:schemeClr>
              </a:solidFill>
              <a:prstDash val="lgDash"/>
              <a:tailEnd type="stealth"/>
            </a:ln>
          </p:spPr>
          <p:style>
            <a:lnRef idx="1">
              <a:schemeClr val="accent1"/>
            </a:lnRef>
            <a:fillRef idx="0">
              <a:schemeClr val="accent1"/>
            </a:fillRef>
            <a:effectRef idx="0">
              <a:schemeClr val="accent1"/>
            </a:effectRef>
            <a:fontRef idx="minor">
              <a:schemeClr val="tx1"/>
            </a:fontRef>
          </p:style>
        </p:cxnSp>
        <p:grpSp>
          <p:nvGrpSpPr>
            <p:cNvPr id="14" name="组合 7">
              <a:extLst>
                <a:ext uri="{FF2B5EF4-FFF2-40B4-BE49-F238E27FC236}">
                  <a16:creationId xmlns:a16="http://schemas.microsoft.com/office/drawing/2014/main" id="{F61868AD-008A-5CE9-8176-BACDDAF2D049}"/>
                </a:ext>
              </a:extLst>
            </p:cNvPr>
            <p:cNvGrpSpPr/>
            <p:nvPr/>
          </p:nvGrpSpPr>
          <p:grpSpPr>
            <a:xfrm>
              <a:off x="770388" y="1367436"/>
              <a:ext cx="1899258" cy="569433"/>
              <a:chOff x="0" y="194743"/>
              <a:chExt cx="3126179" cy="569433"/>
            </a:xfrm>
          </p:grpSpPr>
          <p:sp>
            <p:nvSpPr>
              <p:cNvPr id="29" name="圆角矩形 8">
                <a:extLst>
                  <a:ext uri="{FF2B5EF4-FFF2-40B4-BE49-F238E27FC236}">
                    <a16:creationId xmlns:a16="http://schemas.microsoft.com/office/drawing/2014/main" id="{4B7C2A8D-ACF5-C1A7-32BA-74117A96F14D}"/>
                  </a:ext>
                </a:extLst>
              </p:cNvPr>
              <p:cNvSpPr/>
              <p:nvPr/>
            </p:nvSpPr>
            <p:spPr>
              <a:xfrm>
                <a:off x="173209" y="194743"/>
                <a:ext cx="2952970" cy="569433"/>
              </a:xfrm>
              <a:prstGeom prst="roundRect">
                <a:avLst>
                  <a:gd name="adj" fmla="val 9976"/>
                </a:avLst>
              </a:prstGeom>
              <a:solidFill>
                <a:schemeClr val="accent6">
                  <a:lumMod val="40000"/>
                  <a:lumOff val="60000"/>
                </a:schemeClr>
              </a:solidFill>
              <a:ln w="19050">
                <a:gradFill flip="none" rotWithShape="1">
                  <a:gsLst>
                    <a:gs pos="9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0" name="组合 9">
                <a:extLst>
                  <a:ext uri="{FF2B5EF4-FFF2-40B4-BE49-F238E27FC236}">
                    <a16:creationId xmlns:a16="http://schemas.microsoft.com/office/drawing/2014/main" id="{FBD066F7-7207-3290-B958-D96718A3B414}"/>
                  </a:ext>
                </a:extLst>
              </p:cNvPr>
              <p:cNvGrpSpPr/>
              <p:nvPr/>
            </p:nvGrpSpPr>
            <p:grpSpPr>
              <a:xfrm>
                <a:off x="0" y="290669"/>
                <a:ext cx="424561" cy="355906"/>
                <a:chOff x="469900" y="728859"/>
                <a:chExt cx="424561" cy="355906"/>
              </a:xfrm>
            </p:grpSpPr>
            <p:sp>
              <p:nvSpPr>
                <p:cNvPr id="31" name="椭圆 10">
                  <a:extLst>
                    <a:ext uri="{FF2B5EF4-FFF2-40B4-BE49-F238E27FC236}">
                      <a16:creationId xmlns:a16="http://schemas.microsoft.com/office/drawing/2014/main" id="{F98D6FA3-C253-E9D8-9A7F-8058FDE36008}"/>
                    </a:ext>
                  </a:extLst>
                </p:cNvPr>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11">
                  <a:extLst>
                    <a:ext uri="{FF2B5EF4-FFF2-40B4-BE49-F238E27FC236}">
                      <a16:creationId xmlns:a16="http://schemas.microsoft.com/office/drawing/2014/main" id="{92E34263-2E32-E09E-E98C-69C0C9A68C2A}"/>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椭圆 12">
                  <a:extLst>
                    <a:ext uri="{FF2B5EF4-FFF2-40B4-BE49-F238E27FC236}">
                      <a16:creationId xmlns:a16="http://schemas.microsoft.com/office/drawing/2014/main" id="{C8C7A050-473E-2296-511F-029608E83A66}"/>
                    </a:ext>
                  </a:extLst>
                </p:cNvPr>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椭圆 13">
                  <a:extLst>
                    <a:ext uri="{FF2B5EF4-FFF2-40B4-BE49-F238E27FC236}">
                      <a16:creationId xmlns:a16="http://schemas.microsoft.com/office/drawing/2014/main" id="{C677FFEF-8E4A-98C7-0DAA-3CF48317A4AE}"/>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14">
                  <a:extLst>
                    <a:ext uri="{FF2B5EF4-FFF2-40B4-BE49-F238E27FC236}">
                      <a16:creationId xmlns:a16="http://schemas.microsoft.com/office/drawing/2014/main" id="{46F15E73-18E5-C04E-40EF-8C0EE10AE080}"/>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15">
                  <a:extLst>
                    <a:ext uri="{FF2B5EF4-FFF2-40B4-BE49-F238E27FC236}">
                      <a16:creationId xmlns:a16="http://schemas.microsoft.com/office/drawing/2014/main" id="{7EE08348-A645-534E-1925-C0720E6A2886}"/>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圆角矩形 16">
                  <a:extLst>
                    <a:ext uri="{FF2B5EF4-FFF2-40B4-BE49-F238E27FC236}">
                      <a16:creationId xmlns:a16="http://schemas.microsoft.com/office/drawing/2014/main" id="{42382196-53D9-C542-407E-2B192C667C81}"/>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8" name="圆角矩形 17">
                  <a:extLst>
                    <a:ext uri="{FF2B5EF4-FFF2-40B4-BE49-F238E27FC236}">
                      <a16:creationId xmlns:a16="http://schemas.microsoft.com/office/drawing/2014/main" id="{635DB883-E99B-E374-F403-BC745C77B11A}"/>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5" name="组合 7">
              <a:extLst>
                <a:ext uri="{FF2B5EF4-FFF2-40B4-BE49-F238E27FC236}">
                  <a16:creationId xmlns:a16="http://schemas.microsoft.com/office/drawing/2014/main" id="{C2C45CE2-39D4-C481-B329-6097FE89BCC6}"/>
                </a:ext>
              </a:extLst>
            </p:cNvPr>
            <p:cNvGrpSpPr/>
            <p:nvPr/>
          </p:nvGrpSpPr>
          <p:grpSpPr>
            <a:xfrm>
              <a:off x="738963" y="3481489"/>
              <a:ext cx="1905363" cy="569433"/>
              <a:chOff x="0" y="194743"/>
              <a:chExt cx="3126179" cy="569433"/>
            </a:xfrm>
          </p:grpSpPr>
          <p:sp>
            <p:nvSpPr>
              <p:cNvPr id="19" name="圆角矩形 8">
                <a:extLst>
                  <a:ext uri="{FF2B5EF4-FFF2-40B4-BE49-F238E27FC236}">
                    <a16:creationId xmlns:a16="http://schemas.microsoft.com/office/drawing/2014/main" id="{EDD8A504-BEE7-54FD-F2E1-866B99D8B721}"/>
                  </a:ext>
                </a:extLst>
              </p:cNvPr>
              <p:cNvSpPr/>
              <p:nvPr/>
            </p:nvSpPr>
            <p:spPr>
              <a:xfrm>
                <a:off x="173209" y="194743"/>
                <a:ext cx="2952970" cy="569433"/>
              </a:xfrm>
              <a:prstGeom prst="roundRect">
                <a:avLst>
                  <a:gd name="adj" fmla="val 9976"/>
                </a:avLst>
              </a:prstGeom>
              <a:solidFill>
                <a:srgbClr val="D7AFFF"/>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9">
                <a:extLst>
                  <a:ext uri="{FF2B5EF4-FFF2-40B4-BE49-F238E27FC236}">
                    <a16:creationId xmlns:a16="http://schemas.microsoft.com/office/drawing/2014/main" id="{9018E7B2-A445-EF97-3561-5F3075EF6AEE}"/>
                  </a:ext>
                </a:extLst>
              </p:cNvPr>
              <p:cNvGrpSpPr/>
              <p:nvPr/>
            </p:nvGrpSpPr>
            <p:grpSpPr>
              <a:xfrm>
                <a:off x="0" y="290669"/>
                <a:ext cx="424561" cy="355906"/>
                <a:chOff x="469900" y="728859"/>
                <a:chExt cx="424561" cy="355906"/>
              </a:xfrm>
            </p:grpSpPr>
            <p:sp>
              <p:nvSpPr>
                <p:cNvPr id="21" name="椭圆 10">
                  <a:extLst>
                    <a:ext uri="{FF2B5EF4-FFF2-40B4-BE49-F238E27FC236}">
                      <a16:creationId xmlns:a16="http://schemas.microsoft.com/office/drawing/2014/main" id="{080549FF-DE51-7EC5-DA2E-E961B1F5547A}"/>
                    </a:ext>
                  </a:extLst>
                </p:cNvPr>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椭圆 11">
                  <a:extLst>
                    <a:ext uri="{FF2B5EF4-FFF2-40B4-BE49-F238E27FC236}">
                      <a16:creationId xmlns:a16="http://schemas.microsoft.com/office/drawing/2014/main" id="{E7D36211-8EB1-07C8-321F-07DAC189A40D}"/>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12">
                  <a:extLst>
                    <a:ext uri="{FF2B5EF4-FFF2-40B4-BE49-F238E27FC236}">
                      <a16:creationId xmlns:a16="http://schemas.microsoft.com/office/drawing/2014/main" id="{BC562212-3E78-ED18-5E7C-CAD64A6AB30E}"/>
                    </a:ext>
                  </a:extLst>
                </p:cNvPr>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椭圆 13">
                  <a:extLst>
                    <a:ext uri="{FF2B5EF4-FFF2-40B4-BE49-F238E27FC236}">
                      <a16:creationId xmlns:a16="http://schemas.microsoft.com/office/drawing/2014/main" id="{2C589BA3-521A-BBAD-5CAE-D33ACA6CE2F9}"/>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14">
                  <a:extLst>
                    <a:ext uri="{FF2B5EF4-FFF2-40B4-BE49-F238E27FC236}">
                      <a16:creationId xmlns:a16="http://schemas.microsoft.com/office/drawing/2014/main" id="{73F900C8-FFA1-DC83-3ECC-D7DA0B8D81D4}"/>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15">
                  <a:extLst>
                    <a:ext uri="{FF2B5EF4-FFF2-40B4-BE49-F238E27FC236}">
                      <a16:creationId xmlns:a16="http://schemas.microsoft.com/office/drawing/2014/main" id="{13C00724-74E3-941E-1434-69F31C8C1BF4}"/>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16">
                  <a:extLst>
                    <a:ext uri="{FF2B5EF4-FFF2-40B4-BE49-F238E27FC236}">
                      <a16:creationId xmlns:a16="http://schemas.microsoft.com/office/drawing/2014/main" id="{7EF89A37-8CA0-1016-1FF8-40F3D0BBA4EC}"/>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圆角矩形 17">
                  <a:extLst>
                    <a:ext uri="{FF2B5EF4-FFF2-40B4-BE49-F238E27FC236}">
                      <a16:creationId xmlns:a16="http://schemas.microsoft.com/office/drawing/2014/main" id="{36C31939-1478-B42D-0DF4-8AAD080C4EE0}"/>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16" name="Rectangle 199">
              <a:extLst>
                <a:ext uri="{FF2B5EF4-FFF2-40B4-BE49-F238E27FC236}">
                  <a16:creationId xmlns:a16="http://schemas.microsoft.com/office/drawing/2014/main" id="{2F45E6C8-483A-B672-3F26-0BBA297ADC39}"/>
                </a:ext>
              </a:extLst>
            </p:cNvPr>
            <p:cNvSpPr txBox="1">
              <a:spLocks noChangeArrowheads="1"/>
            </p:cNvSpPr>
            <p:nvPr/>
          </p:nvSpPr>
          <p:spPr>
            <a:xfrm>
              <a:off x="1065257" y="1353967"/>
              <a:ext cx="1474699"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srgbClr val="C00000"/>
                  </a:solidFill>
                  <a:latin typeface="微軟正黑體" panose="020B0604030504040204" pitchFamily="34" charset="-120"/>
                  <a:ea typeface="微軟正黑體" panose="020B0604030504040204" pitchFamily="34" charset="-120"/>
                </a:rPr>
                <a:t>技優保送</a:t>
              </a:r>
            </a:p>
          </p:txBody>
        </p:sp>
        <p:sp>
          <p:nvSpPr>
            <p:cNvPr id="17" name="Rectangle 199">
              <a:extLst>
                <a:ext uri="{FF2B5EF4-FFF2-40B4-BE49-F238E27FC236}">
                  <a16:creationId xmlns:a16="http://schemas.microsoft.com/office/drawing/2014/main" id="{925F9A49-DF06-D5C6-AAC6-0056724A2401}"/>
                </a:ext>
              </a:extLst>
            </p:cNvPr>
            <p:cNvSpPr txBox="1">
              <a:spLocks noChangeArrowheads="1"/>
            </p:cNvSpPr>
            <p:nvPr/>
          </p:nvSpPr>
          <p:spPr>
            <a:xfrm>
              <a:off x="1083545" y="3485816"/>
              <a:ext cx="1474699"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srgbClr val="C00000"/>
                  </a:solidFill>
                  <a:latin typeface="微軟正黑體" panose="020B0604030504040204" pitchFamily="34" charset="-120"/>
                  <a:ea typeface="微軟正黑體" panose="020B0604030504040204" pitchFamily="34" charset="-120"/>
                </a:rPr>
                <a:t>技優甄審</a:t>
              </a:r>
            </a:p>
          </p:txBody>
        </p:sp>
        <p:sp>
          <p:nvSpPr>
            <p:cNvPr id="18" name="文字方塊 17">
              <a:extLst>
                <a:ext uri="{FF2B5EF4-FFF2-40B4-BE49-F238E27FC236}">
                  <a16:creationId xmlns:a16="http://schemas.microsoft.com/office/drawing/2014/main" id="{86D2798B-DDA8-D9BB-A46D-0344A10BD354}"/>
                </a:ext>
              </a:extLst>
            </p:cNvPr>
            <p:cNvSpPr txBox="1"/>
            <p:nvPr/>
          </p:nvSpPr>
          <p:spPr>
            <a:xfrm>
              <a:off x="3196615" y="3251450"/>
              <a:ext cx="8102492" cy="1380250"/>
            </a:xfrm>
            <a:prstGeom prst="rect">
              <a:avLst/>
            </a:prstGeom>
            <a:noFill/>
          </p:spPr>
          <p:txBody>
            <a:bodyPr wrap="square" rtlCol="0">
              <a:spAutoFit/>
            </a:bodyPr>
            <a:lstStyle/>
            <a:p>
              <a:pPr marL="285750" lvl="0" indent="-285750" algn="just">
                <a:lnSpc>
                  <a:spcPct val="150000"/>
                </a:lnSpc>
                <a:buClr>
                  <a:srgbClr val="C00000"/>
                </a:buClr>
                <a:buFont typeface="Wingdings" panose="05000000000000000000" pitchFamily="2" charset="2"/>
                <a:buChar char="Ø"/>
                <a:tabLst>
                  <a:tab pos="180340" algn="l"/>
                </a:tabLst>
              </a:pPr>
              <a:r>
                <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自</a:t>
              </a:r>
              <a:r>
                <a:rPr lang="en-US" altLang="zh-TW" sz="2000" b="1" u="sng" kern="100" dirty="0">
                  <a:solidFill>
                    <a:srgbClr val="C00000"/>
                  </a:solidFill>
                  <a:effectLst/>
                  <a:latin typeface="微軟正黑體" panose="020B0604030504040204" pitchFamily="34" charset="-120"/>
                  <a:ea typeface="微軟正黑體" panose="020B0604030504040204" pitchFamily="34" charset="-120"/>
                </a:rPr>
                <a:t>115</a:t>
              </a:r>
              <a:r>
                <a:rPr lang="zh-TW" altLang="zh-TW" sz="2000" b="1" u="sng"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學年度招生起</a:t>
              </a:r>
              <a:r>
                <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，取得</a:t>
              </a:r>
              <a:r>
                <a:rPr lang="zh-TW" altLang="zh-TW" sz="18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國</a:t>
              </a:r>
              <a:r>
                <a:rPr lang="zh-TW" altLang="en-US" sz="18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際</a:t>
              </a:r>
              <a:r>
                <a:rPr lang="zh-TW" altLang="zh-TW" sz="18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技能競賽</a:t>
              </a:r>
              <a:r>
                <a:rPr lang="zh-TW" altLang="en-US" sz="18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、亞洲技能競賽</a:t>
              </a:r>
              <a:r>
                <a:rPr lang="en-US" altLang="zh-TW" b="1"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青年組</a:t>
              </a:r>
              <a:r>
                <a:rPr lang="en-US" altLang="zh-TW" b="1"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各職類優勝名次，</a:t>
              </a:r>
              <a:r>
                <a:rPr lang="zh-TW" altLang="zh-TW" sz="2000" b="1" u="sng" dirty="0">
                  <a:solidFill>
                    <a:srgbClr val="C00000"/>
                  </a:solidFill>
                  <a:latin typeface="微軟正黑體" panose="020B0604030504040204" pitchFamily="34" charset="-120"/>
                  <a:ea typeface="微軟正黑體" panose="020B0604030504040204" pitchFamily="34" charset="-120"/>
                </a:rPr>
                <a:t>得參加</a:t>
              </a:r>
              <a:r>
                <a:rPr lang="zh-TW" altLang="zh-TW" sz="2000" b="1" dirty="0">
                  <a:solidFill>
                    <a:srgbClr val="C00000"/>
                  </a:solidFill>
                  <a:latin typeface="微軟正黑體" panose="020B0604030504040204" pitchFamily="34" charset="-120"/>
                  <a:ea typeface="微軟正黑體" panose="020B0604030504040204" pitchFamily="34" charset="-120"/>
                </a:rPr>
                <a:t>四技二專</a:t>
              </a:r>
              <a:r>
                <a:rPr lang="zh-TW" altLang="zh-TW" sz="2000" b="1" u="sng" dirty="0">
                  <a:solidFill>
                    <a:srgbClr val="C00000"/>
                  </a:solidFill>
                  <a:latin typeface="微軟正黑體" panose="020B0604030504040204" pitchFamily="34" charset="-120"/>
                  <a:ea typeface="微軟正黑體" panose="020B0604030504040204" pitchFamily="34" charset="-120"/>
                </a:rPr>
                <a:t>技優甄審</a:t>
              </a:r>
              <a:r>
                <a:rPr lang="zh-TW" altLang="zh-TW" b="1" dirty="0">
                  <a:solidFill>
                    <a:srgbClr val="C00000"/>
                  </a:solidFill>
                  <a:latin typeface="微軟正黑體" panose="020B0604030504040204" pitchFamily="34" charset="-120"/>
                  <a:ea typeface="微軟正黑體" panose="020B0604030504040204" pitchFamily="34" charset="-120"/>
                </a:rPr>
                <a:t>入學招生管道，</a:t>
              </a:r>
              <a:r>
                <a:rPr lang="zh-TW" altLang="en-US" b="1" dirty="0">
                  <a:solidFill>
                    <a:srgbClr val="C00000"/>
                  </a:solidFill>
                  <a:latin typeface="微軟正黑體" panose="020B0604030504040204" pitchFamily="34" charset="-120"/>
                  <a:ea typeface="微軟正黑體" panose="020B0604030504040204" pitchFamily="34" charset="-120"/>
                </a:rPr>
                <a:t>其</a:t>
              </a:r>
              <a:r>
                <a:rPr lang="zh-TW" altLang="zh-TW" sz="1800" b="1" u="sng"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優待加分比率</a:t>
              </a:r>
              <a:r>
                <a:rPr lang="zh-TW" altLang="en-US" sz="1800" b="1" u="sng"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之調整</a:t>
              </a:r>
              <a:r>
                <a:rPr lang="zh-TW" altLang="en-US" sz="18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詳閱招生簡章第</a:t>
              </a: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頁 表</a:t>
              </a: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「競賽優勝名次或證照等級及其優待加分標準表」</a:t>
              </a:r>
              <a:r>
                <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dirty="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65769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文字, 螢幕擷取畫面, 數字, 軟體 的圖片&#10;&#10;AI 產生的內容可能不正確。">
            <a:extLst>
              <a:ext uri="{FF2B5EF4-FFF2-40B4-BE49-F238E27FC236}">
                <a16:creationId xmlns:a16="http://schemas.microsoft.com/office/drawing/2014/main" id="{E11C8BCB-9FF7-AB36-0F62-4468C674A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045" y="1365766"/>
            <a:ext cx="4738207" cy="5181396"/>
          </a:xfrm>
          <a:prstGeom prst="rect">
            <a:avLst/>
          </a:prstGeom>
        </p:spPr>
      </p:pic>
      <p:pic>
        <p:nvPicPr>
          <p:cNvPr id="3" name="圖片 2" descr="一張含有 文字, 螢幕擷取畫面, 數字, 軟體 的圖片&#10;&#10;AI 產生的內容可能不正確。">
            <a:extLst>
              <a:ext uri="{FF2B5EF4-FFF2-40B4-BE49-F238E27FC236}">
                <a16:creationId xmlns:a16="http://schemas.microsoft.com/office/drawing/2014/main" id="{339C1BDE-BD3E-73B2-B30E-E42555FF5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689" y="1222582"/>
            <a:ext cx="4856094" cy="5310309"/>
          </a:xfrm>
          <a:prstGeom prst="rect">
            <a:avLst/>
          </a:prstGeom>
        </p:spPr>
      </p:pic>
      <p:sp>
        <p:nvSpPr>
          <p:cNvPr id="13"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14" name="群組 13">
            <a:extLst>
              <a:ext uri="{FF2B5EF4-FFF2-40B4-BE49-F238E27FC236}">
                <a16:creationId xmlns:a16="http://schemas.microsoft.com/office/drawing/2014/main" id="{79767D63-901C-4C66-AE41-5E317E7FCC89}"/>
              </a:ext>
            </a:extLst>
          </p:cNvPr>
          <p:cNvGrpSpPr/>
          <p:nvPr/>
        </p:nvGrpSpPr>
        <p:grpSpPr>
          <a:xfrm>
            <a:off x="9121553" y="148622"/>
            <a:ext cx="2912786" cy="1073960"/>
            <a:chOff x="952500" y="1263379"/>
            <a:chExt cx="3329299" cy="1214437"/>
          </a:xfrm>
        </p:grpSpPr>
        <p:grpSp>
          <p:nvGrpSpPr>
            <p:cNvPr id="15" name="群組 14">
              <a:extLst>
                <a:ext uri="{FF2B5EF4-FFF2-40B4-BE49-F238E27FC236}">
                  <a16:creationId xmlns:a16="http://schemas.microsoft.com/office/drawing/2014/main" id="{B38B71CA-018B-4532-BDC7-3B4400C2E248}"/>
                </a:ext>
              </a:extLst>
            </p:cNvPr>
            <p:cNvGrpSpPr/>
            <p:nvPr/>
          </p:nvGrpSpPr>
          <p:grpSpPr>
            <a:xfrm>
              <a:off x="952500" y="1263379"/>
              <a:ext cx="2719699" cy="1214437"/>
              <a:chOff x="7896225" y="115889"/>
              <a:chExt cx="2719699" cy="1214437"/>
            </a:xfrm>
          </p:grpSpPr>
          <p:grpSp>
            <p:nvGrpSpPr>
              <p:cNvPr id="22" name="群組 26">
                <a:extLst>
                  <a:ext uri="{FF2B5EF4-FFF2-40B4-BE49-F238E27FC236}">
                    <a16:creationId xmlns:a16="http://schemas.microsoft.com/office/drawing/2014/main" id="{5CAC39DE-7212-454E-9F9C-AF08AC267ACC}"/>
                  </a:ext>
                </a:extLst>
              </p:cNvPr>
              <p:cNvGrpSpPr>
                <a:grpSpLocks/>
              </p:cNvGrpSpPr>
              <p:nvPr/>
            </p:nvGrpSpPr>
            <p:grpSpPr bwMode="auto">
              <a:xfrm>
                <a:off x="7896225" y="115889"/>
                <a:ext cx="2719699" cy="1214437"/>
                <a:chOff x="6228184" y="1071563"/>
                <a:chExt cx="2719263" cy="1214437"/>
              </a:xfrm>
            </p:grpSpPr>
            <p:sp>
              <p:nvSpPr>
                <p:cNvPr id="25" name="圓角矩形 30">
                  <a:extLst>
                    <a:ext uri="{FF2B5EF4-FFF2-40B4-BE49-F238E27FC236}">
                      <a16:creationId xmlns:a16="http://schemas.microsoft.com/office/drawing/2014/main" id="{0837B995-3A12-4C39-AF2F-42A754F05EE8}"/>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200" dirty="0">
                      <a:solidFill>
                        <a:schemeClr val="tx1"/>
                      </a:solidFill>
                      <a:latin typeface="微軟正黑體" panose="020B0604030504040204" pitchFamily="34" charset="-120"/>
                      <a:ea typeface="微軟正黑體" panose="020B0604030504040204" pitchFamily="34" charset="-120"/>
                    </a:rPr>
                    <a:t>設定通行碼</a:t>
                  </a:r>
                </a:p>
              </p:txBody>
            </p:sp>
            <p:sp>
              <p:nvSpPr>
                <p:cNvPr id="26" name="圓角矩形 31">
                  <a:extLst>
                    <a:ext uri="{FF2B5EF4-FFF2-40B4-BE49-F238E27FC236}">
                      <a16:creationId xmlns:a16="http://schemas.microsoft.com/office/drawing/2014/main" id="{953A955D-78AB-4900-831F-D0EB8640B4AA}"/>
                    </a:ext>
                  </a:extLst>
                </p:cNvPr>
                <p:cNvSpPr/>
                <p:nvPr/>
              </p:nvSpPr>
              <p:spPr bwMode="auto">
                <a:xfrm>
                  <a:off x="7337667" y="1071563"/>
                  <a:ext cx="398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200" dirty="0">
                      <a:solidFill>
                        <a:schemeClr val="bg1"/>
                      </a:solidFill>
                      <a:latin typeface="微軟正黑體" panose="020B0604030504040204" pitchFamily="34" charset="-120"/>
                      <a:ea typeface="微軟正黑體" panose="020B0604030504040204" pitchFamily="34" charset="-120"/>
                    </a:rPr>
                    <a:t>輸入報名資料</a:t>
                  </a:r>
                  <a:endParaRPr lang="en-US" altLang="zh-TW" sz="1200" dirty="0">
                    <a:solidFill>
                      <a:schemeClr val="bg1"/>
                    </a:solidFill>
                    <a:latin typeface="微軟正黑體" panose="020B0604030504040204" pitchFamily="34" charset="-120"/>
                    <a:ea typeface="微軟正黑體" panose="020B0604030504040204" pitchFamily="34" charset="-120"/>
                  </a:endParaRPr>
                </a:p>
              </p:txBody>
            </p:sp>
            <p:sp>
              <p:nvSpPr>
                <p:cNvPr id="27" name="圓角矩形 32">
                  <a:extLst>
                    <a:ext uri="{FF2B5EF4-FFF2-40B4-BE49-F238E27FC236}">
                      <a16:creationId xmlns:a16="http://schemas.microsoft.com/office/drawing/2014/main" id="{75849EEE-A308-4C90-92D9-B961BCA26146}"/>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200" dirty="0">
                      <a:solidFill>
                        <a:schemeClr val="tx1"/>
                      </a:solidFill>
                      <a:latin typeface="微軟正黑體" panose="020B0604030504040204" pitchFamily="34" charset="-120"/>
                      <a:ea typeface="微軟正黑體" panose="020B0604030504040204" pitchFamily="34" charset="-120"/>
                    </a:rPr>
                    <a:t>確定送出</a:t>
                  </a:r>
                  <a:br>
                    <a:rPr lang="en-US" altLang="zh-TW" sz="1200" dirty="0">
                      <a:solidFill>
                        <a:schemeClr val="tx1"/>
                      </a:solidFill>
                      <a:latin typeface="微軟正黑體" panose="020B0604030504040204" pitchFamily="34" charset="-120"/>
                      <a:ea typeface="微軟正黑體" panose="020B0604030504040204" pitchFamily="34" charset="-120"/>
                    </a:rPr>
                  </a:br>
                  <a:r>
                    <a:rPr lang="zh-TW" altLang="en-US" sz="1200" dirty="0">
                      <a:solidFill>
                        <a:schemeClr val="tx1"/>
                      </a:solidFill>
                      <a:latin typeface="微軟正黑體" panose="020B0604030504040204" pitchFamily="34" charset="-120"/>
                      <a:ea typeface="微軟正黑體" panose="020B0604030504040204" pitchFamily="34" charset="-120"/>
                    </a:rPr>
                    <a:t>確認資料</a:t>
                  </a:r>
                </a:p>
              </p:txBody>
            </p:sp>
            <p:sp>
              <p:nvSpPr>
                <p:cNvPr id="28" name="圓角矩形 33">
                  <a:extLst>
                    <a:ext uri="{FF2B5EF4-FFF2-40B4-BE49-F238E27FC236}">
                      <a16:creationId xmlns:a16="http://schemas.microsoft.com/office/drawing/2014/main" id="{E1D4130C-8C30-4289-A568-B7595EBE3E95}"/>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200" dirty="0">
                      <a:solidFill>
                        <a:schemeClr val="tx1"/>
                      </a:solidFill>
                      <a:latin typeface="微軟正黑體" panose="020B0604030504040204" pitchFamily="34" charset="-120"/>
                      <a:ea typeface="微軟正黑體" panose="020B0604030504040204" pitchFamily="34" charset="-120"/>
                    </a:rPr>
                    <a:t>&amp;</a:t>
                  </a:r>
                  <a:r>
                    <a:rPr lang="zh-TW" altLang="en-US" sz="1200" dirty="0">
                      <a:solidFill>
                        <a:schemeClr val="tx1"/>
                      </a:solidFill>
                      <a:latin typeface="微軟正黑體" panose="020B0604030504040204" pitchFamily="34" charset="-120"/>
                      <a:ea typeface="微軟正黑體" panose="020B0604030504040204" pitchFamily="34" charset="-120"/>
                    </a:rPr>
                    <a:t>考生資料表列印信封封面</a:t>
                  </a:r>
                </a:p>
              </p:txBody>
            </p:sp>
            <p:cxnSp>
              <p:nvCxnSpPr>
                <p:cNvPr id="29" name="直線單箭頭接點 28">
                  <a:extLst>
                    <a:ext uri="{FF2B5EF4-FFF2-40B4-BE49-F238E27FC236}">
                      <a16:creationId xmlns:a16="http://schemas.microsoft.com/office/drawing/2014/main" id="{78C69FE3-FD27-4E1B-A638-7BC94B56F76B}"/>
                    </a:ext>
                  </a:extLst>
                </p:cNvPr>
                <p:cNvCxnSpPr>
                  <a:stCxn id="25"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0" name="直線單箭頭接點 29">
                  <a:extLst>
                    <a:ext uri="{FF2B5EF4-FFF2-40B4-BE49-F238E27FC236}">
                      <a16:creationId xmlns:a16="http://schemas.microsoft.com/office/drawing/2014/main" id="{E00A340E-C3D1-4706-B71F-E1934F8889DC}"/>
                    </a:ext>
                  </a:extLst>
                </p:cNvPr>
                <p:cNvCxnSpPr>
                  <a:endCxn id="26"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1" name="直線單箭頭接點 30">
                  <a:extLst>
                    <a:ext uri="{FF2B5EF4-FFF2-40B4-BE49-F238E27FC236}">
                      <a16:creationId xmlns:a16="http://schemas.microsoft.com/office/drawing/2014/main" id="{D7563C34-2D36-4AB4-8E0F-6B35E598F374}"/>
                    </a:ext>
                  </a:extLst>
                </p:cNvPr>
                <p:cNvCxnSpPr>
                  <a:stCxn id="26" idx="3"/>
                  <a:endCxn id="27"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2" name="直線單箭頭接點 31">
                  <a:extLst>
                    <a:ext uri="{FF2B5EF4-FFF2-40B4-BE49-F238E27FC236}">
                      <a16:creationId xmlns:a16="http://schemas.microsoft.com/office/drawing/2014/main" id="{6ACDF876-A6B0-48FC-B04A-FC8533DB9FB4}"/>
                    </a:ext>
                  </a:extLst>
                </p:cNvPr>
                <p:cNvCxnSpPr>
                  <a:stCxn id="27" idx="3"/>
                  <a:endCxn id="28"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4" name="圓角矩形 29">
                <a:extLst>
                  <a:ext uri="{FF2B5EF4-FFF2-40B4-BE49-F238E27FC236}">
                    <a16:creationId xmlns:a16="http://schemas.microsoft.com/office/drawing/2014/main" id="{49F790CA-A820-4209-91A8-4C8F0BB4EE6E}"/>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200" dirty="0">
                    <a:solidFill>
                      <a:schemeClr val="tx1"/>
                    </a:solidFill>
                    <a:latin typeface="微軟正黑體" panose="020B0604030504040204" pitchFamily="34" charset="-120"/>
                    <a:ea typeface="微軟正黑體" panose="020B0604030504040204" pitchFamily="34" charset="-120"/>
                  </a:rPr>
                  <a:t>登入報名系統</a:t>
                </a:r>
              </a:p>
            </p:txBody>
          </p:sp>
        </p:grpSp>
        <p:sp>
          <p:nvSpPr>
            <p:cNvPr id="17" name="圓角矩形 33">
              <a:extLst>
                <a:ext uri="{FF2B5EF4-FFF2-40B4-BE49-F238E27FC236}">
                  <a16:creationId xmlns:a16="http://schemas.microsoft.com/office/drawing/2014/main" id="{8FD5D609-4AF6-4B1F-AE61-7CD39DFCF5A9}"/>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900" dirty="0">
                  <a:solidFill>
                    <a:schemeClr val="tx1"/>
                  </a:solidFill>
                  <a:latin typeface="微軟正黑體" panose="020B0604030504040204" pitchFamily="34" charset="-120"/>
                  <a:ea typeface="微軟正黑體" panose="020B0604030504040204" pitchFamily="34" charset="-120"/>
                </a:rPr>
                <a:t>並限掛或快遞寄送</a:t>
              </a:r>
              <a:br>
                <a:rPr lang="en-US" altLang="zh-TW" sz="900" dirty="0">
                  <a:solidFill>
                    <a:schemeClr val="tx1"/>
                  </a:solidFill>
                  <a:latin typeface="微軟正黑體" panose="020B0604030504040204" pitchFamily="34" charset="-120"/>
                  <a:ea typeface="微軟正黑體" panose="020B0604030504040204" pitchFamily="34" charset="-120"/>
                </a:rPr>
              </a:br>
              <a:r>
                <a:rPr lang="zh-TW" altLang="en-US" sz="900" dirty="0">
                  <a:solidFill>
                    <a:schemeClr val="tx1"/>
                  </a:solidFill>
                  <a:latin typeface="微軟正黑體" panose="020B0604030504040204" pitchFamily="34" charset="-120"/>
                  <a:ea typeface="微軟正黑體" panose="020B0604030504040204" pitchFamily="34" charset="-120"/>
                </a:rPr>
                <a:t>確認粘貼證明文件</a:t>
              </a:r>
            </a:p>
          </p:txBody>
        </p:sp>
        <p:cxnSp>
          <p:nvCxnSpPr>
            <p:cNvPr id="19" name="直線單箭頭接點 18">
              <a:extLst>
                <a:ext uri="{FF2B5EF4-FFF2-40B4-BE49-F238E27FC236}">
                  <a16:creationId xmlns:a16="http://schemas.microsoft.com/office/drawing/2014/main" id="{B4E9187D-80D7-4753-9362-830BE53C603E}"/>
                </a:ext>
              </a:extLst>
            </p:cNvPr>
            <p:cNvCxnSpPr>
              <a:endCxn id="17"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35" name="Rectangle 2">
            <a:extLst>
              <a:ext uri="{FF2B5EF4-FFF2-40B4-BE49-F238E27FC236}">
                <a16:creationId xmlns:a16="http://schemas.microsoft.com/office/drawing/2014/main" id="{96DD63D0-AAAF-42E0-A772-BF0A6A65BFEB}"/>
              </a:ext>
            </a:extLst>
          </p:cNvPr>
          <p:cNvSpPr txBox="1">
            <a:spLocks noChangeArrowheads="1"/>
          </p:cNvSpPr>
          <p:nvPr/>
        </p:nvSpPr>
        <p:spPr>
          <a:xfrm>
            <a:off x="716407" y="716170"/>
            <a:ext cx="5238992" cy="468312"/>
          </a:xfrm>
          <a:prstGeom prst="rect">
            <a:avLst/>
          </a:prstGeom>
          <a:ln w="19050">
            <a:round/>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ts val="1000"/>
              </a:spcBef>
              <a:buSzPct val="110000"/>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考生獲獎和報名資料登錄、報名資料</a:t>
            </a:r>
            <a:r>
              <a:rPr lang="zh-TW" altLang="en-US" sz="2100" b="1" spc="-75" dirty="0">
                <a:solidFill>
                  <a:srgbClr val="FF0000"/>
                </a:solidFill>
                <a:latin typeface="微軟正黑體" panose="020B0604030504040204" pitchFamily="34" charset="-120"/>
                <a:ea typeface="微軟正黑體" panose="020B0604030504040204" pitchFamily="34" charset="-120"/>
              </a:rPr>
              <a:t>暫存</a:t>
            </a:r>
            <a:endParaRPr lang="zh-TW" altLang="zh-TW" sz="2100" b="1" spc="-75" dirty="0">
              <a:solidFill>
                <a:srgbClr val="FF0000"/>
              </a:solidFill>
              <a:latin typeface="微軟正黑體" panose="020B0604030504040204" pitchFamily="34" charset="-120"/>
              <a:ea typeface="微軟正黑體" panose="020B0604030504040204" pitchFamily="34" charset="-120"/>
            </a:endParaRPr>
          </a:p>
        </p:txBody>
      </p:sp>
      <p:sp>
        <p:nvSpPr>
          <p:cNvPr id="36" name="矩形 35">
            <a:extLst>
              <a:ext uri="{FF2B5EF4-FFF2-40B4-BE49-F238E27FC236}">
                <a16:creationId xmlns:a16="http://schemas.microsoft.com/office/drawing/2014/main" id="{C1F33262-9934-40EB-BB26-0AC0C81147B3}"/>
              </a:ext>
            </a:extLst>
          </p:cNvPr>
          <p:cNvSpPr/>
          <p:nvPr/>
        </p:nvSpPr>
        <p:spPr>
          <a:xfrm>
            <a:off x="1913492" y="6272372"/>
            <a:ext cx="731520" cy="222419"/>
          </a:xfrm>
          <a:prstGeom prst="rect">
            <a:avLst/>
          </a:prstGeom>
          <a:noFill/>
          <a:ln w="38100" cap="flat" cmpd="sng" algn="ctr">
            <a:solidFill>
              <a:srgbClr val="0000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a:latin typeface="華康儷楷書" panose="03000509000000000000" pitchFamily="65" charset="-120"/>
              <a:ea typeface="華康儷楷書" panose="03000509000000000000" pitchFamily="65" charset="-120"/>
            </a:endParaRPr>
          </a:p>
        </p:txBody>
      </p:sp>
      <p:pic>
        <p:nvPicPr>
          <p:cNvPr id="37" name="圖片 36">
            <a:extLst>
              <a:ext uri="{FF2B5EF4-FFF2-40B4-BE49-F238E27FC236}">
                <a16:creationId xmlns:a16="http://schemas.microsoft.com/office/drawing/2014/main" id="{4DEDB00C-9F3B-4375-821F-B84F686AB64A}"/>
              </a:ext>
            </a:extLst>
          </p:cNvPr>
          <p:cNvPicPr>
            <a:picLocks noChangeAspect="1"/>
          </p:cNvPicPr>
          <p:nvPr/>
        </p:nvPicPr>
        <p:blipFill>
          <a:blip r:embed="rId5"/>
          <a:stretch>
            <a:fillRect/>
          </a:stretch>
        </p:blipFill>
        <p:spPr>
          <a:xfrm>
            <a:off x="2578564" y="5035916"/>
            <a:ext cx="4000591" cy="876300"/>
          </a:xfrm>
          <a:prstGeom prst="rect">
            <a:avLst/>
          </a:prstGeom>
          <a:ln w="28575">
            <a:solidFill>
              <a:srgbClr val="FF0000"/>
            </a:solidFill>
          </a:ln>
        </p:spPr>
      </p:pic>
      <p:sp>
        <p:nvSpPr>
          <p:cNvPr id="38" name="向右箭號 19">
            <a:extLst>
              <a:ext uri="{FF2B5EF4-FFF2-40B4-BE49-F238E27FC236}">
                <a16:creationId xmlns:a16="http://schemas.microsoft.com/office/drawing/2014/main" id="{4B93F0A7-F38F-4C0C-B851-97D96CA4A348}"/>
              </a:ext>
            </a:extLst>
          </p:cNvPr>
          <p:cNvSpPr/>
          <p:nvPr/>
        </p:nvSpPr>
        <p:spPr bwMode="auto">
          <a:xfrm rot="19237977">
            <a:off x="2598579" y="6002775"/>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39" name="矩形 38">
            <a:extLst>
              <a:ext uri="{FF2B5EF4-FFF2-40B4-BE49-F238E27FC236}">
                <a16:creationId xmlns:a16="http://schemas.microsoft.com/office/drawing/2014/main" id="{24E3D020-FA01-4845-B859-C66A3E8C7C67}"/>
              </a:ext>
            </a:extLst>
          </p:cNvPr>
          <p:cNvSpPr/>
          <p:nvPr/>
        </p:nvSpPr>
        <p:spPr>
          <a:xfrm>
            <a:off x="9638281" y="6272372"/>
            <a:ext cx="956433" cy="23874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向右箭號 19">
            <a:extLst>
              <a:ext uri="{FF2B5EF4-FFF2-40B4-BE49-F238E27FC236}">
                <a16:creationId xmlns:a16="http://schemas.microsoft.com/office/drawing/2014/main" id="{110C2928-7D7A-4248-AEB4-4D86106853BF}"/>
              </a:ext>
            </a:extLst>
          </p:cNvPr>
          <p:cNvSpPr/>
          <p:nvPr/>
        </p:nvSpPr>
        <p:spPr bwMode="auto">
          <a:xfrm rot="10800000">
            <a:off x="10647866" y="6292700"/>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41" name="Rectangle 2">
            <a:extLst>
              <a:ext uri="{FF2B5EF4-FFF2-40B4-BE49-F238E27FC236}">
                <a16:creationId xmlns:a16="http://schemas.microsoft.com/office/drawing/2014/main" id="{7D7A8142-9315-4260-A026-FBE75C621B2C}"/>
              </a:ext>
            </a:extLst>
          </p:cNvPr>
          <p:cNvSpPr txBox="1">
            <a:spLocks noChangeArrowheads="1"/>
          </p:cNvSpPr>
          <p:nvPr/>
        </p:nvSpPr>
        <p:spPr>
          <a:xfrm>
            <a:off x="6447243" y="878093"/>
            <a:ext cx="2837400" cy="468312"/>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ts val="1000"/>
              </a:spcBef>
              <a:buSzPct val="110000"/>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報名資料</a:t>
            </a:r>
            <a:r>
              <a:rPr lang="zh-TW" altLang="en-US" sz="2100" b="1" spc="-75" dirty="0">
                <a:solidFill>
                  <a:srgbClr val="FF0000"/>
                </a:solidFill>
                <a:latin typeface="微軟正黑體" panose="020B0604030504040204" pitchFamily="34" charset="-120"/>
                <a:ea typeface="微軟正黑體" panose="020B0604030504040204" pitchFamily="34" charset="-120"/>
              </a:rPr>
              <a:t>確定送出</a:t>
            </a:r>
            <a:endParaRPr lang="zh-TW" altLang="zh-TW" sz="2100" b="1" spc="-75"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03182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數字, 軟體 的圖片&#10;&#10;AI 產生的內容可能不正確。">
            <a:extLst>
              <a:ext uri="{FF2B5EF4-FFF2-40B4-BE49-F238E27FC236}">
                <a16:creationId xmlns:a16="http://schemas.microsoft.com/office/drawing/2014/main" id="{2C482A57-3894-9C0E-917C-26928FE1F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329" y="1091966"/>
            <a:ext cx="5165414" cy="5546577"/>
          </a:xfrm>
          <a:prstGeom prst="rect">
            <a:avLst/>
          </a:prstGeom>
        </p:spPr>
      </p:pic>
      <p:sp>
        <p:nvSpPr>
          <p:cNvPr id="10"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9" name="群組 8">
            <a:extLst>
              <a:ext uri="{FF2B5EF4-FFF2-40B4-BE49-F238E27FC236}">
                <a16:creationId xmlns:a16="http://schemas.microsoft.com/office/drawing/2014/main" id="{AC8BB8ED-0FDA-4139-9EF0-ED973F1403FB}"/>
              </a:ext>
            </a:extLst>
          </p:cNvPr>
          <p:cNvGrpSpPr/>
          <p:nvPr/>
        </p:nvGrpSpPr>
        <p:grpSpPr>
          <a:xfrm>
            <a:off x="8472439" y="861669"/>
            <a:ext cx="3329299" cy="1214437"/>
            <a:chOff x="952500" y="1263379"/>
            <a:chExt cx="3329299" cy="1214437"/>
          </a:xfrm>
        </p:grpSpPr>
        <p:grpSp>
          <p:nvGrpSpPr>
            <p:cNvPr id="13" name="群組 12">
              <a:extLst>
                <a:ext uri="{FF2B5EF4-FFF2-40B4-BE49-F238E27FC236}">
                  <a16:creationId xmlns:a16="http://schemas.microsoft.com/office/drawing/2014/main" id="{F129E007-9D2C-4687-B537-F42BBAAD7ABF}"/>
                </a:ext>
              </a:extLst>
            </p:cNvPr>
            <p:cNvGrpSpPr/>
            <p:nvPr/>
          </p:nvGrpSpPr>
          <p:grpSpPr>
            <a:xfrm>
              <a:off x="952500" y="1263379"/>
              <a:ext cx="2719699" cy="1214437"/>
              <a:chOff x="7896225" y="115889"/>
              <a:chExt cx="2719699" cy="1214437"/>
            </a:xfrm>
          </p:grpSpPr>
          <p:grpSp>
            <p:nvGrpSpPr>
              <p:cNvPr id="17" name="群組 26">
                <a:extLst>
                  <a:ext uri="{FF2B5EF4-FFF2-40B4-BE49-F238E27FC236}">
                    <a16:creationId xmlns:a16="http://schemas.microsoft.com/office/drawing/2014/main" id="{D7937205-61BA-4DD2-BF00-D0A5E1EDA8B6}"/>
                  </a:ext>
                </a:extLst>
              </p:cNvPr>
              <p:cNvGrpSpPr>
                <a:grpSpLocks/>
              </p:cNvGrpSpPr>
              <p:nvPr/>
            </p:nvGrpSpPr>
            <p:grpSpPr bwMode="auto">
              <a:xfrm>
                <a:off x="7896225" y="115889"/>
                <a:ext cx="2719699" cy="1214437"/>
                <a:chOff x="6228184" y="1071563"/>
                <a:chExt cx="2719263" cy="1214437"/>
              </a:xfrm>
            </p:grpSpPr>
            <p:sp>
              <p:nvSpPr>
                <p:cNvPr id="19" name="圓角矩形 30">
                  <a:extLst>
                    <a:ext uri="{FF2B5EF4-FFF2-40B4-BE49-F238E27FC236}">
                      <a16:creationId xmlns:a16="http://schemas.microsoft.com/office/drawing/2014/main" id="{FA295A9E-1C86-4BBB-B47D-B635B80087B5}"/>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設定通行碼</a:t>
                  </a:r>
                </a:p>
              </p:txBody>
            </p:sp>
            <p:sp>
              <p:nvSpPr>
                <p:cNvPr id="20" name="圓角矩形 31">
                  <a:extLst>
                    <a:ext uri="{FF2B5EF4-FFF2-40B4-BE49-F238E27FC236}">
                      <a16:creationId xmlns:a16="http://schemas.microsoft.com/office/drawing/2014/main" id="{A980E9C9-37BA-481A-8DC2-0D8DD59B4347}"/>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輸入報名資料</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21" name="圓角矩形 32">
                  <a:extLst>
                    <a:ext uri="{FF2B5EF4-FFF2-40B4-BE49-F238E27FC236}">
                      <a16:creationId xmlns:a16="http://schemas.microsoft.com/office/drawing/2014/main" id="{AC445872-F6DE-4F36-96C5-24C8CBAC0717}"/>
                    </a:ext>
                  </a:extLst>
                </p:cNvPr>
                <p:cNvSpPr/>
                <p:nvPr/>
              </p:nvSpPr>
              <p:spPr bwMode="auto">
                <a:xfrm>
                  <a:off x="7882095" y="1071563"/>
                  <a:ext cx="447507"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確定送出</a:t>
                  </a:r>
                  <a:br>
                    <a:rPr lang="en-US" altLang="zh-TW" sz="1400" dirty="0">
                      <a:solidFill>
                        <a:schemeClr val="bg1"/>
                      </a:solidFill>
                      <a:latin typeface="微軟正黑體" panose="020B0604030504040204" pitchFamily="34" charset="-120"/>
                      <a:ea typeface="微軟正黑體" panose="020B0604030504040204" pitchFamily="34" charset="-120"/>
                    </a:rPr>
                  </a:br>
                  <a:r>
                    <a:rPr lang="zh-TW" altLang="en-US" sz="1400" dirty="0">
                      <a:solidFill>
                        <a:schemeClr val="bg1"/>
                      </a:solidFill>
                      <a:latin typeface="微軟正黑體" panose="020B0604030504040204" pitchFamily="34" charset="-120"/>
                      <a:ea typeface="微軟正黑體" panose="020B0604030504040204" pitchFamily="34" charset="-120"/>
                    </a:rPr>
                    <a:t>確認資料</a:t>
                  </a:r>
                </a:p>
              </p:txBody>
            </p:sp>
            <p:sp>
              <p:nvSpPr>
                <p:cNvPr id="22" name="圓角矩形 33">
                  <a:extLst>
                    <a:ext uri="{FF2B5EF4-FFF2-40B4-BE49-F238E27FC236}">
                      <a16:creationId xmlns:a16="http://schemas.microsoft.com/office/drawing/2014/main" id="{6BE1C2C9-19B9-4B3A-B65C-C4F4D4B371F2}"/>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微軟正黑體" panose="020B0604030504040204" pitchFamily="34" charset="-120"/>
                      <a:ea typeface="微軟正黑體" panose="020B0604030504040204" pitchFamily="34" charset="-120"/>
                    </a:rPr>
                    <a:t>&amp;</a:t>
                  </a:r>
                  <a:r>
                    <a:rPr lang="zh-TW" altLang="en-US" sz="1400" dirty="0">
                      <a:solidFill>
                        <a:schemeClr val="tx1"/>
                      </a:solidFill>
                      <a:latin typeface="微軟正黑體" panose="020B0604030504040204" pitchFamily="34" charset="-120"/>
                      <a:ea typeface="微軟正黑體" panose="020B0604030504040204" pitchFamily="34" charset="-120"/>
                    </a:rPr>
                    <a:t>考生資料表列印信封封面</a:t>
                  </a:r>
                </a:p>
              </p:txBody>
            </p:sp>
            <p:cxnSp>
              <p:nvCxnSpPr>
                <p:cNvPr id="23" name="直線單箭頭接點 22">
                  <a:extLst>
                    <a:ext uri="{FF2B5EF4-FFF2-40B4-BE49-F238E27FC236}">
                      <a16:creationId xmlns:a16="http://schemas.microsoft.com/office/drawing/2014/main" id="{A1AA8F6E-307C-45E8-83D5-8B917E2E4CAD}"/>
                    </a:ext>
                  </a:extLst>
                </p:cNvPr>
                <p:cNvCxnSpPr>
                  <a:stCxn id="19"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4" name="直線單箭頭接點 23">
                  <a:extLst>
                    <a:ext uri="{FF2B5EF4-FFF2-40B4-BE49-F238E27FC236}">
                      <a16:creationId xmlns:a16="http://schemas.microsoft.com/office/drawing/2014/main" id="{A4CDB034-1322-4FAD-AB09-76D86A761C0D}"/>
                    </a:ext>
                  </a:extLst>
                </p:cNvPr>
                <p:cNvCxnSpPr>
                  <a:endCxn id="20"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5" name="直線單箭頭接點 24">
                  <a:extLst>
                    <a:ext uri="{FF2B5EF4-FFF2-40B4-BE49-F238E27FC236}">
                      <a16:creationId xmlns:a16="http://schemas.microsoft.com/office/drawing/2014/main" id="{62957B26-5961-4B32-AF65-371D78827668}"/>
                    </a:ext>
                  </a:extLst>
                </p:cNvPr>
                <p:cNvCxnSpPr>
                  <a:stCxn id="20" idx="3"/>
                  <a:endCxn id="21"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6" name="直線單箭頭接點 25">
                  <a:extLst>
                    <a:ext uri="{FF2B5EF4-FFF2-40B4-BE49-F238E27FC236}">
                      <a16:creationId xmlns:a16="http://schemas.microsoft.com/office/drawing/2014/main" id="{5280A20B-3BB1-4497-A744-F8EF261F6919}"/>
                    </a:ext>
                  </a:extLst>
                </p:cNvPr>
                <p:cNvCxnSpPr>
                  <a:stCxn id="21" idx="3"/>
                  <a:endCxn id="22"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8" name="圓角矩形 29">
                <a:extLst>
                  <a:ext uri="{FF2B5EF4-FFF2-40B4-BE49-F238E27FC236}">
                    <a16:creationId xmlns:a16="http://schemas.microsoft.com/office/drawing/2014/main" id="{A701EF62-F9A4-4AD1-90CA-B0B01E55C818}"/>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登入報名系統</a:t>
                </a:r>
              </a:p>
            </p:txBody>
          </p:sp>
        </p:grpSp>
        <p:sp>
          <p:nvSpPr>
            <p:cNvPr id="15" name="圓角矩形 33">
              <a:extLst>
                <a:ext uri="{FF2B5EF4-FFF2-40B4-BE49-F238E27FC236}">
                  <a16:creationId xmlns:a16="http://schemas.microsoft.com/office/drawing/2014/main" id="{8BFB579B-E895-4066-8181-D1E5364600CA}"/>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微軟正黑體" panose="020B0604030504040204" pitchFamily="34" charset="-120"/>
                  <a:ea typeface="微軟正黑體" panose="020B0604030504040204" pitchFamily="34" charset="-120"/>
                </a:rPr>
                <a:t>並限掛或快遞寄送</a:t>
              </a:r>
              <a:br>
                <a:rPr lang="en-US" altLang="zh-TW" sz="1050" dirty="0">
                  <a:solidFill>
                    <a:schemeClr val="tx1"/>
                  </a:solidFill>
                  <a:latin typeface="微軟正黑體" panose="020B0604030504040204" pitchFamily="34" charset="-120"/>
                  <a:ea typeface="微軟正黑體" panose="020B0604030504040204" pitchFamily="34" charset="-120"/>
                </a:rPr>
              </a:br>
              <a:r>
                <a:rPr lang="zh-TW" altLang="en-US" sz="1050" dirty="0">
                  <a:solidFill>
                    <a:schemeClr val="tx1"/>
                  </a:solidFill>
                  <a:latin typeface="微軟正黑體" panose="020B0604030504040204" pitchFamily="34" charset="-120"/>
                  <a:ea typeface="微軟正黑體" panose="020B0604030504040204" pitchFamily="34" charset="-120"/>
                </a:rPr>
                <a:t>確認粘貼證明文件</a:t>
              </a:r>
            </a:p>
          </p:txBody>
        </p:sp>
        <p:cxnSp>
          <p:nvCxnSpPr>
            <p:cNvPr id="16" name="直線單箭頭接點 15">
              <a:extLst>
                <a:ext uri="{FF2B5EF4-FFF2-40B4-BE49-F238E27FC236}">
                  <a16:creationId xmlns:a16="http://schemas.microsoft.com/office/drawing/2014/main" id="{476B83C9-2B81-42B8-B38A-82099C63F5CA}"/>
                </a:ext>
              </a:extLst>
            </p:cNvPr>
            <p:cNvCxnSpPr>
              <a:endCxn id="15"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9" name="Rectangle 2">
            <a:extLst>
              <a:ext uri="{FF2B5EF4-FFF2-40B4-BE49-F238E27FC236}">
                <a16:creationId xmlns:a16="http://schemas.microsoft.com/office/drawing/2014/main" id="{0ACCADB8-EA2A-49D2-BA66-B74807499D2E}"/>
              </a:ext>
            </a:extLst>
          </p:cNvPr>
          <p:cNvSpPr txBox="1">
            <a:spLocks noChangeArrowheads="1"/>
          </p:cNvSpPr>
          <p:nvPr/>
        </p:nvSpPr>
        <p:spPr>
          <a:xfrm>
            <a:off x="889072" y="714826"/>
            <a:ext cx="5807819" cy="468312"/>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ts val="1000"/>
              </a:spcBef>
              <a:buSzPct val="110000"/>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步驟</a:t>
            </a:r>
            <a:r>
              <a:rPr lang="en-US" altLang="zh-TW" sz="2100" b="1" spc="-75" dirty="0">
                <a:solidFill>
                  <a:prstClr val="black"/>
                </a:solidFill>
                <a:latin typeface="微軟正黑體" panose="020B0604030504040204" pitchFamily="34" charset="-120"/>
                <a:ea typeface="微軟正黑體" panose="020B0604030504040204" pitchFamily="34" charset="-120"/>
              </a:rPr>
              <a:t>4-</a:t>
            </a:r>
            <a:r>
              <a:rPr lang="zh-TW" altLang="en-US" sz="2100" b="1" spc="-75" dirty="0">
                <a:solidFill>
                  <a:prstClr val="black"/>
                </a:solidFill>
                <a:latin typeface="微軟正黑體" panose="020B0604030504040204" pitchFamily="34" charset="-120"/>
                <a:ea typeface="微軟正黑體" panose="020B0604030504040204" pitchFamily="34" charset="-120"/>
              </a:rPr>
              <a:t>確認登錄資料並進行確定送出</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pic>
        <p:nvPicPr>
          <p:cNvPr id="30" name="圖片 29">
            <a:extLst>
              <a:ext uri="{FF2B5EF4-FFF2-40B4-BE49-F238E27FC236}">
                <a16:creationId xmlns:a16="http://schemas.microsoft.com/office/drawing/2014/main" id="{0F0D75DD-BD4D-413F-89EF-227926432CCD}"/>
              </a:ext>
            </a:extLst>
          </p:cNvPr>
          <p:cNvPicPr>
            <a:picLocks noChangeAspect="1"/>
          </p:cNvPicPr>
          <p:nvPr/>
        </p:nvPicPr>
        <p:blipFill>
          <a:blip r:embed="rId5"/>
          <a:stretch>
            <a:fillRect/>
          </a:stretch>
        </p:blipFill>
        <p:spPr>
          <a:xfrm>
            <a:off x="6558859" y="5088861"/>
            <a:ext cx="4276725" cy="990600"/>
          </a:xfrm>
          <a:prstGeom prst="rect">
            <a:avLst/>
          </a:prstGeom>
          <a:ln w="28575">
            <a:solidFill>
              <a:srgbClr val="FF0000"/>
            </a:solidFill>
          </a:ln>
        </p:spPr>
      </p:pic>
      <p:sp>
        <p:nvSpPr>
          <p:cNvPr id="31" name="矩形 30">
            <a:extLst>
              <a:ext uri="{FF2B5EF4-FFF2-40B4-BE49-F238E27FC236}">
                <a16:creationId xmlns:a16="http://schemas.microsoft.com/office/drawing/2014/main" id="{36BC74A9-3A37-4E2A-9887-C6CFE810EE47}"/>
              </a:ext>
            </a:extLst>
          </p:cNvPr>
          <p:cNvSpPr/>
          <p:nvPr/>
        </p:nvSpPr>
        <p:spPr>
          <a:xfrm>
            <a:off x="5432943" y="6017628"/>
            <a:ext cx="727002" cy="222419"/>
          </a:xfrm>
          <a:prstGeom prst="rect">
            <a:avLst/>
          </a:prstGeom>
          <a:noFill/>
          <a:ln w="38100" cap="flat" cmpd="sng" algn="ctr">
            <a:solidFill>
              <a:srgbClr val="0000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a:latin typeface="華康儷楷書" panose="03000509000000000000" pitchFamily="65" charset="-120"/>
              <a:ea typeface="華康儷楷書" panose="03000509000000000000" pitchFamily="65" charset="-120"/>
            </a:endParaRPr>
          </a:p>
        </p:txBody>
      </p:sp>
      <p:sp>
        <p:nvSpPr>
          <p:cNvPr id="32" name="向右箭號 19">
            <a:extLst>
              <a:ext uri="{FF2B5EF4-FFF2-40B4-BE49-F238E27FC236}">
                <a16:creationId xmlns:a16="http://schemas.microsoft.com/office/drawing/2014/main" id="{D426F1BF-229C-4C15-A742-DB707FCC2C6C}"/>
              </a:ext>
            </a:extLst>
          </p:cNvPr>
          <p:cNvSpPr/>
          <p:nvPr/>
        </p:nvSpPr>
        <p:spPr bwMode="auto">
          <a:xfrm rot="19664712">
            <a:off x="6104687" y="5832886"/>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33" name="矩形 32">
            <a:extLst>
              <a:ext uri="{FF2B5EF4-FFF2-40B4-BE49-F238E27FC236}">
                <a16:creationId xmlns:a16="http://schemas.microsoft.com/office/drawing/2014/main" id="{30400307-D191-4C06-A2FF-9904A3BBD2C7}"/>
              </a:ext>
            </a:extLst>
          </p:cNvPr>
          <p:cNvSpPr/>
          <p:nvPr/>
        </p:nvSpPr>
        <p:spPr>
          <a:xfrm>
            <a:off x="9334452" y="5590994"/>
            <a:ext cx="696687" cy="3728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549690A1-FB6A-428A-A916-739D28ADB0B4}"/>
              </a:ext>
            </a:extLst>
          </p:cNvPr>
          <p:cNvSpPr/>
          <p:nvPr/>
        </p:nvSpPr>
        <p:spPr>
          <a:xfrm>
            <a:off x="6558859" y="3551825"/>
            <a:ext cx="5047731" cy="78780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just" eaLnBrk="1" hangingPunct="1">
              <a:buClr>
                <a:schemeClr val="tx1"/>
              </a:buClr>
              <a:buNone/>
              <a:defRPr/>
            </a:pPr>
            <a:r>
              <a:rPr lang="zh-TW" altLang="en-US" dirty="0">
                <a:solidFill>
                  <a:srgbClr val="0000FF"/>
                </a:solidFill>
                <a:latin typeface="微軟正黑體" panose="020B0604030504040204" pitchFamily="34" charset="-120"/>
                <a:ea typeface="微軟正黑體" panose="020B0604030504040204" pitchFamily="34" charset="-120"/>
              </a:rPr>
              <a:t>確認送出前，</a:t>
            </a:r>
            <a:r>
              <a:rPr lang="zh-TW" altLang="en-US" b="1" dirty="0">
                <a:solidFill>
                  <a:srgbClr val="FF0000"/>
                </a:solidFill>
                <a:latin typeface="微軟正黑體" panose="020B0604030504040204" pitchFamily="34" charset="-120"/>
                <a:ea typeface="微軟正黑體" panose="020B0604030504040204" pitchFamily="34" charset="-120"/>
              </a:rPr>
              <a:t>務必再次檢視</a:t>
            </a:r>
            <a:r>
              <a:rPr lang="zh-TW" altLang="en-US" dirty="0">
                <a:solidFill>
                  <a:srgbClr val="0000FF"/>
                </a:solidFill>
                <a:latin typeface="微軟正黑體" panose="020B0604030504040204" pitchFamily="34" charset="-120"/>
                <a:ea typeface="微軟正黑體" panose="020B0604030504040204" pitchFamily="34" charset="-120"/>
              </a:rPr>
              <a:t>輸入資料是否正確，點選「確定送出」後，無法修改資料</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7141736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電子產品, 螢幕擷取畫面, 數字 的圖片&#10;&#10;AI 產生的內容可能不正確。">
            <a:extLst>
              <a:ext uri="{FF2B5EF4-FFF2-40B4-BE49-F238E27FC236}">
                <a16:creationId xmlns:a16="http://schemas.microsoft.com/office/drawing/2014/main" id="{75444F24-62A4-037F-1839-8D10A5B40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866" y="1060286"/>
            <a:ext cx="6366712" cy="5596546"/>
          </a:xfrm>
          <a:prstGeom prst="rect">
            <a:avLst/>
          </a:prstGeom>
        </p:spPr>
      </p:pic>
      <p:sp>
        <p:nvSpPr>
          <p:cNvPr id="4" name="Rectangle 2"/>
          <p:cNvSpPr txBox="1">
            <a:spLocks noChangeArrowheads="1"/>
          </p:cNvSpPr>
          <p:nvPr/>
        </p:nvSpPr>
        <p:spPr bwMode="auto">
          <a:xfrm>
            <a:off x="767067" y="122075"/>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8" name="群組 7">
            <a:extLst>
              <a:ext uri="{FF2B5EF4-FFF2-40B4-BE49-F238E27FC236}">
                <a16:creationId xmlns:a16="http://schemas.microsoft.com/office/drawing/2014/main" id="{8DA70200-B7C4-4B5A-B81A-414316AB20F0}"/>
              </a:ext>
            </a:extLst>
          </p:cNvPr>
          <p:cNvGrpSpPr/>
          <p:nvPr/>
        </p:nvGrpSpPr>
        <p:grpSpPr>
          <a:xfrm>
            <a:off x="8472439" y="861669"/>
            <a:ext cx="3329299" cy="1214437"/>
            <a:chOff x="952500" y="1263379"/>
            <a:chExt cx="3329299" cy="1214437"/>
          </a:xfrm>
        </p:grpSpPr>
        <p:grpSp>
          <p:nvGrpSpPr>
            <p:cNvPr id="9" name="群組 8">
              <a:extLst>
                <a:ext uri="{FF2B5EF4-FFF2-40B4-BE49-F238E27FC236}">
                  <a16:creationId xmlns:a16="http://schemas.microsoft.com/office/drawing/2014/main" id="{A77CB620-05E7-4FDA-8865-F764957E8285}"/>
                </a:ext>
              </a:extLst>
            </p:cNvPr>
            <p:cNvGrpSpPr/>
            <p:nvPr/>
          </p:nvGrpSpPr>
          <p:grpSpPr>
            <a:xfrm>
              <a:off x="952500" y="1263379"/>
              <a:ext cx="2719699" cy="1214437"/>
              <a:chOff x="7896225" y="115889"/>
              <a:chExt cx="2719699" cy="1214437"/>
            </a:xfrm>
          </p:grpSpPr>
          <p:grpSp>
            <p:nvGrpSpPr>
              <p:cNvPr id="12" name="群組 26">
                <a:extLst>
                  <a:ext uri="{FF2B5EF4-FFF2-40B4-BE49-F238E27FC236}">
                    <a16:creationId xmlns:a16="http://schemas.microsoft.com/office/drawing/2014/main" id="{198CCA70-B4D7-4AB5-A2C5-A2DCD8AC4303}"/>
                  </a:ext>
                </a:extLst>
              </p:cNvPr>
              <p:cNvGrpSpPr>
                <a:grpSpLocks/>
              </p:cNvGrpSpPr>
              <p:nvPr/>
            </p:nvGrpSpPr>
            <p:grpSpPr bwMode="auto">
              <a:xfrm>
                <a:off x="7896225" y="115889"/>
                <a:ext cx="2719699" cy="1214437"/>
                <a:chOff x="6228184" y="1071563"/>
                <a:chExt cx="2719263" cy="1214437"/>
              </a:xfrm>
            </p:grpSpPr>
            <p:sp>
              <p:nvSpPr>
                <p:cNvPr id="14" name="圓角矩形 30">
                  <a:extLst>
                    <a:ext uri="{FF2B5EF4-FFF2-40B4-BE49-F238E27FC236}">
                      <a16:creationId xmlns:a16="http://schemas.microsoft.com/office/drawing/2014/main" id="{33C1593A-FFC7-46C9-B47F-A6450B3A7BDD}"/>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設定通行碼</a:t>
                  </a:r>
                </a:p>
              </p:txBody>
            </p:sp>
            <p:sp>
              <p:nvSpPr>
                <p:cNvPr id="15" name="圓角矩形 31">
                  <a:extLst>
                    <a:ext uri="{FF2B5EF4-FFF2-40B4-BE49-F238E27FC236}">
                      <a16:creationId xmlns:a16="http://schemas.microsoft.com/office/drawing/2014/main" id="{D03439D9-063B-41EB-ADFD-2E4776108505}"/>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輸入報名資料</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16" name="圓角矩形 32">
                  <a:extLst>
                    <a:ext uri="{FF2B5EF4-FFF2-40B4-BE49-F238E27FC236}">
                      <a16:creationId xmlns:a16="http://schemas.microsoft.com/office/drawing/2014/main" id="{E52ED7BF-D8C6-4242-AA46-0B01594A5E82}"/>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確定送出</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確認資料</a:t>
                  </a:r>
                </a:p>
              </p:txBody>
            </p:sp>
            <p:sp>
              <p:nvSpPr>
                <p:cNvPr id="17" name="圓角矩形 33">
                  <a:extLst>
                    <a:ext uri="{FF2B5EF4-FFF2-40B4-BE49-F238E27FC236}">
                      <a16:creationId xmlns:a16="http://schemas.microsoft.com/office/drawing/2014/main" id="{67EE4037-527B-4780-856F-6A0100E74F8E}"/>
                    </a:ext>
                  </a:extLst>
                </p:cNvPr>
                <p:cNvSpPr/>
                <p:nvPr/>
              </p:nvSpPr>
              <p:spPr bwMode="auto">
                <a:xfrm>
                  <a:off x="8501119" y="1071563"/>
                  <a:ext cx="446328"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bg1"/>
                      </a:solidFill>
                      <a:latin typeface="微軟正黑體" panose="020B0604030504040204" pitchFamily="34" charset="-120"/>
                      <a:ea typeface="微軟正黑體" panose="020B0604030504040204" pitchFamily="34" charset="-120"/>
                    </a:rPr>
                    <a:t>&amp;</a:t>
                  </a:r>
                  <a:r>
                    <a:rPr lang="zh-TW" altLang="en-US" sz="1400" dirty="0">
                      <a:solidFill>
                        <a:schemeClr val="bg1"/>
                      </a:solidFill>
                      <a:latin typeface="微軟正黑體" panose="020B0604030504040204" pitchFamily="34" charset="-120"/>
                      <a:ea typeface="微軟正黑體" panose="020B0604030504040204" pitchFamily="34" charset="-120"/>
                    </a:rPr>
                    <a:t>考生資料表列印信封封面</a:t>
                  </a:r>
                </a:p>
              </p:txBody>
            </p:sp>
            <p:cxnSp>
              <p:nvCxnSpPr>
                <p:cNvPr id="18" name="直線單箭頭接點 17">
                  <a:extLst>
                    <a:ext uri="{FF2B5EF4-FFF2-40B4-BE49-F238E27FC236}">
                      <a16:creationId xmlns:a16="http://schemas.microsoft.com/office/drawing/2014/main" id="{334DC0DD-080A-4F53-975D-8EF505B23F34}"/>
                    </a:ext>
                  </a:extLst>
                </p:cNvPr>
                <p:cNvCxnSpPr>
                  <a:stCxn id="14"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19" name="直線單箭頭接點 18">
                  <a:extLst>
                    <a:ext uri="{FF2B5EF4-FFF2-40B4-BE49-F238E27FC236}">
                      <a16:creationId xmlns:a16="http://schemas.microsoft.com/office/drawing/2014/main" id="{BFB09768-D7BD-40F9-B44E-2012CBF0746C}"/>
                    </a:ext>
                  </a:extLst>
                </p:cNvPr>
                <p:cNvCxnSpPr>
                  <a:endCxn id="15"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0" name="直線單箭頭接點 19">
                  <a:extLst>
                    <a:ext uri="{FF2B5EF4-FFF2-40B4-BE49-F238E27FC236}">
                      <a16:creationId xmlns:a16="http://schemas.microsoft.com/office/drawing/2014/main" id="{4B3B9BCE-4DDE-4954-A1B2-D92E428D2576}"/>
                    </a:ext>
                  </a:extLst>
                </p:cNvPr>
                <p:cNvCxnSpPr>
                  <a:stCxn id="15" idx="3"/>
                  <a:endCxn id="16"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1" name="直線單箭頭接點 20">
                  <a:extLst>
                    <a:ext uri="{FF2B5EF4-FFF2-40B4-BE49-F238E27FC236}">
                      <a16:creationId xmlns:a16="http://schemas.microsoft.com/office/drawing/2014/main" id="{FBC59310-DE86-49A4-B8E0-891B405E9608}"/>
                    </a:ext>
                  </a:extLst>
                </p:cNvPr>
                <p:cNvCxnSpPr>
                  <a:stCxn id="16" idx="3"/>
                  <a:endCxn id="17"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3" name="圓角矩形 29">
                <a:extLst>
                  <a:ext uri="{FF2B5EF4-FFF2-40B4-BE49-F238E27FC236}">
                    <a16:creationId xmlns:a16="http://schemas.microsoft.com/office/drawing/2014/main" id="{E453957D-F388-4F7D-9F6A-60B37DAB38BE}"/>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登入報名系統</a:t>
                </a:r>
              </a:p>
            </p:txBody>
          </p:sp>
        </p:grpSp>
        <p:sp>
          <p:nvSpPr>
            <p:cNvPr id="10" name="圓角矩形 33">
              <a:extLst>
                <a:ext uri="{FF2B5EF4-FFF2-40B4-BE49-F238E27FC236}">
                  <a16:creationId xmlns:a16="http://schemas.microsoft.com/office/drawing/2014/main" id="{32F7A117-0FFA-4FEA-8DFA-D33B64761D38}"/>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微軟正黑體" panose="020B0604030504040204" pitchFamily="34" charset="-120"/>
                  <a:ea typeface="微軟正黑體" panose="020B0604030504040204" pitchFamily="34" charset="-120"/>
                </a:rPr>
                <a:t>並限掛或快遞寄送</a:t>
              </a:r>
              <a:br>
                <a:rPr lang="en-US" altLang="zh-TW" sz="1050" dirty="0">
                  <a:solidFill>
                    <a:schemeClr val="tx1"/>
                  </a:solidFill>
                  <a:latin typeface="微軟正黑體" panose="020B0604030504040204" pitchFamily="34" charset="-120"/>
                  <a:ea typeface="微軟正黑體" panose="020B0604030504040204" pitchFamily="34" charset="-120"/>
                </a:rPr>
              </a:br>
              <a:r>
                <a:rPr lang="zh-TW" altLang="en-US" sz="1050" dirty="0">
                  <a:solidFill>
                    <a:schemeClr val="tx1"/>
                  </a:solidFill>
                  <a:latin typeface="微軟正黑體" panose="020B0604030504040204" pitchFamily="34" charset="-120"/>
                  <a:ea typeface="微軟正黑體" panose="020B0604030504040204" pitchFamily="34" charset="-120"/>
                </a:rPr>
                <a:t>確認粘貼證明文件</a:t>
              </a:r>
            </a:p>
          </p:txBody>
        </p:sp>
        <p:cxnSp>
          <p:nvCxnSpPr>
            <p:cNvPr id="11" name="直線單箭頭接點 10">
              <a:extLst>
                <a:ext uri="{FF2B5EF4-FFF2-40B4-BE49-F238E27FC236}">
                  <a16:creationId xmlns:a16="http://schemas.microsoft.com/office/drawing/2014/main" id="{CB037533-A7FA-4481-910C-58856D75FE5E}"/>
                </a:ext>
              </a:extLst>
            </p:cNvPr>
            <p:cNvCxnSpPr>
              <a:endCxn id="10"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7" name="Rectangle 2">
            <a:extLst>
              <a:ext uri="{FF2B5EF4-FFF2-40B4-BE49-F238E27FC236}">
                <a16:creationId xmlns:a16="http://schemas.microsoft.com/office/drawing/2014/main" id="{C46A4603-DF9A-4EF7-967E-E2A8752F3717}"/>
              </a:ext>
            </a:extLst>
          </p:cNvPr>
          <p:cNvSpPr>
            <a:spLocks noChangeArrowheads="1"/>
          </p:cNvSpPr>
          <p:nvPr/>
        </p:nvSpPr>
        <p:spPr bwMode="auto">
          <a:xfrm>
            <a:off x="999862" y="674002"/>
            <a:ext cx="669024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ts val="1000"/>
              </a:spcBef>
              <a:buSzPct val="110000"/>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步驟</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5-</a:t>
            </a: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列印考生報名資料表</a:t>
            </a:r>
            <a:r>
              <a:rPr lang="en-US" altLang="zh-TW" sz="2100" b="1" spc="-75" dirty="0">
                <a:solidFill>
                  <a:srgbClr val="FF0000"/>
                </a:solidFill>
                <a:latin typeface="微軟正黑體" panose="020B0604030504040204" pitchFamily="34" charset="-120"/>
                <a:ea typeface="微軟正黑體" panose="020B0604030504040204" pitchFamily="34" charset="-120"/>
                <a:cs typeface="+mj-cs"/>
              </a:rPr>
              <a:t>(</a:t>
            </a: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並粘貼各項證明文件</a:t>
            </a:r>
            <a:r>
              <a:rPr lang="en-US" altLang="zh-TW" sz="2100" b="1" spc="-75" dirty="0">
                <a:solidFill>
                  <a:srgbClr val="FF0000"/>
                </a:solidFill>
                <a:latin typeface="微軟正黑體" panose="020B0604030504040204" pitchFamily="34" charset="-120"/>
                <a:ea typeface="微軟正黑體" panose="020B0604030504040204" pitchFamily="34" charset="-120"/>
                <a:cs typeface="+mj-cs"/>
              </a:rPr>
              <a:t>)</a:t>
            </a:r>
            <a:endParaRPr lang="zh-TW" altLang="zh-TW" sz="2100" b="1" spc="-75" dirty="0">
              <a:solidFill>
                <a:srgbClr val="FF0000"/>
              </a:solidFill>
              <a:latin typeface="微軟正黑體" panose="020B0604030504040204" pitchFamily="34" charset="-120"/>
              <a:ea typeface="微軟正黑體" panose="020B0604030504040204" pitchFamily="34" charset="-120"/>
              <a:cs typeface="+mj-cs"/>
            </a:endParaRPr>
          </a:p>
        </p:txBody>
      </p:sp>
      <p:sp>
        <p:nvSpPr>
          <p:cNvPr id="30" name="矩形 29">
            <a:extLst>
              <a:ext uri="{FF2B5EF4-FFF2-40B4-BE49-F238E27FC236}">
                <a16:creationId xmlns:a16="http://schemas.microsoft.com/office/drawing/2014/main" id="{E921CC49-A1DE-4D1E-8C1E-500D95C6DBB3}"/>
              </a:ext>
            </a:extLst>
          </p:cNvPr>
          <p:cNvSpPr/>
          <p:nvPr/>
        </p:nvSpPr>
        <p:spPr>
          <a:xfrm>
            <a:off x="1555074" y="4188131"/>
            <a:ext cx="704195" cy="38646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rgbClr val="C00000"/>
                </a:solidFill>
                <a:latin typeface="微軟正黑體" panose="020B0604030504040204" pitchFamily="34" charset="-120"/>
                <a:ea typeface="微軟正黑體" panose="020B0604030504040204" pitchFamily="34" charset="-120"/>
              </a:rPr>
              <a:t>必繳</a:t>
            </a:r>
          </a:p>
        </p:txBody>
      </p:sp>
      <p:grpSp>
        <p:nvGrpSpPr>
          <p:cNvPr id="36" name="群組 35">
            <a:extLst>
              <a:ext uri="{FF2B5EF4-FFF2-40B4-BE49-F238E27FC236}">
                <a16:creationId xmlns:a16="http://schemas.microsoft.com/office/drawing/2014/main" id="{80A4C90F-348B-4B98-A885-15C7F6C55C9F}"/>
              </a:ext>
            </a:extLst>
          </p:cNvPr>
          <p:cNvGrpSpPr/>
          <p:nvPr/>
        </p:nvGrpSpPr>
        <p:grpSpPr>
          <a:xfrm>
            <a:off x="2259269" y="3785615"/>
            <a:ext cx="246696" cy="1191503"/>
            <a:chOff x="2341389" y="3750221"/>
            <a:chExt cx="214534" cy="1246655"/>
          </a:xfrm>
        </p:grpSpPr>
        <p:sp>
          <p:nvSpPr>
            <p:cNvPr id="31" name="右大括弧 30">
              <a:extLst>
                <a:ext uri="{FF2B5EF4-FFF2-40B4-BE49-F238E27FC236}">
                  <a16:creationId xmlns:a16="http://schemas.microsoft.com/office/drawing/2014/main" id="{6DA1F376-4FBF-4679-95E8-A89B450433B7}"/>
                </a:ext>
              </a:extLst>
            </p:cNvPr>
            <p:cNvSpPr/>
            <p:nvPr/>
          </p:nvSpPr>
          <p:spPr>
            <a:xfrm flipH="1">
              <a:off x="2341389" y="3750221"/>
              <a:ext cx="214534" cy="124665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p>
          </p:txBody>
        </p:sp>
        <p:cxnSp>
          <p:nvCxnSpPr>
            <p:cNvPr id="5" name="直線接點 4">
              <a:extLst>
                <a:ext uri="{FF2B5EF4-FFF2-40B4-BE49-F238E27FC236}">
                  <a16:creationId xmlns:a16="http://schemas.microsoft.com/office/drawing/2014/main" id="{8AD420DF-9266-4113-AB5B-90E2399BB533}"/>
                </a:ext>
              </a:extLst>
            </p:cNvPr>
            <p:cNvCxnSpPr>
              <a:cxnSpLocks/>
            </p:cNvCxnSpPr>
            <p:nvPr/>
          </p:nvCxnSpPr>
          <p:spPr>
            <a:xfrm>
              <a:off x="2449484" y="4169486"/>
              <a:ext cx="1064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90CDBB2C-6DEE-40E3-BE72-EAEF2D6046D8}"/>
                </a:ext>
              </a:extLst>
            </p:cNvPr>
            <p:cNvCxnSpPr>
              <a:cxnSpLocks/>
            </p:cNvCxnSpPr>
            <p:nvPr/>
          </p:nvCxnSpPr>
          <p:spPr>
            <a:xfrm>
              <a:off x="2449484" y="4569229"/>
              <a:ext cx="1064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矩形 31">
            <a:extLst>
              <a:ext uri="{FF2B5EF4-FFF2-40B4-BE49-F238E27FC236}">
                <a16:creationId xmlns:a16="http://schemas.microsoft.com/office/drawing/2014/main" id="{1AF49760-DA4A-4CD3-B4C9-DF761E265253}"/>
              </a:ext>
            </a:extLst>
          </p:cNvPr>
          <p:cNvSpPr/>
          <p:nvPr/>
        </p:nvSpPr>
        <p:spPr>
          <a:xfrm>
            <a:off x="8181814" y="5098093"/>
            <a:ext cx="2972111" cy="914393"/>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低收入戶</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或中低收入戶</a:t>
            </a:r>
            <a:r>
              <a:rPr lang="en-US" altLang="zh-TW" b="1" dirty="0">
                <a:solidFill>
                  <a:srgbClr val="0000FF"/>
                </a:solidFill>
                <a:latin typeface="微軟正黑體" panose="020B0604030504040204" pitchFamily="34" charset="-120"/>
                <a:ea typeface="微軟正黑體" panose="020B0604030504040204" pitchFamily="34" charset="-120"/>
              </a:rPr>
              <a:t>)</a:t>
            </a:r>
            <a:br>
              <a:rPr lang="en-US" altLang="zh-TW" b="1" dirty="0">
                <a:solidFill>
                  <a:srgbClr val="0000FF"/>
                </a:solidFill>
                <a:latin typeface="微軟正黑體" panose="020B0604030504040204" pitchFamily="34" charset="-120"/>
                <a:ea typeface="微軟正黑體" panose="020B0604030504040204" pitchFamily="34" charset="-120"/>
              </a:rPr>
            </a:br>
            <a:r>
              <a:rPr lang="zh-TW" altLang="en-US" b="1" dirty="0">
                <a:solidFill>
                  <a:srgbClr val="C00000"/>
                </a:solidFill>
                <a:latin typeface="微軟正黑體" panose="020B0604030504040204" pitchFamily="34" charset="-120"/>
                <a:ea typeface="微軟正黑體" panose="020B0604030504040204" pitchFamily="34" charset="-120"/>
              </a:rPr>
              <a:t>考生必繳</a:t>
            </a:r>
            <a:br>
              <a:rPr lang="en-US" altLang="zh-TW" b="1" dirty="0">
                <a:solidFill>
                  <a:srgbClr val="C00000"/>
                </a:solidFill>
                <a:latin typeface="微軟正黑體" panose="020B0604030504040204" pitchFamily="34" charset="-120"/>
                <a:ea typeface="微軟正黑體" panose="020B0604030504040204" pitchFamily="34" charset="-120"/>
              </a:rPr>
            </a:br>
            <a:r>
              <a:rPr lang="zh-TW" altLang="en-US" b="1" dirty="0">
                <a:solidFill>
                  <a:srgbClr val="C00000"/>
                </a:solidFill>
                <a:latin typeface="微軟正黑體" panose="020B0604030504040204" pitchFamily="34" charset="-120"/>
                <a:ea typeface="微軟正黑體" panose="020B0604030504040204" pitchFamily="34" charset="-120"/>
              </a:rPr>
              <a:t>務必檢附</a:t>
            </a:r>
            <a:r>
              <a:rPr lang="en-US" altLang="zh-TW" b="1" dirty="0">
                <a:solidFill>
                  <a:srgbClr val="0000FF"/>
                </a:solidFill>
                <a:latin typeface="微軟正黑體" panose="020B0604030504040204" pitchFamily="34" charset="-120"/>
                <a:ea typeface="微軟正黑體" panose="020B0604030504040204" pitchFamily="34" charset="-120"/>
              </a:rPr>
              <a:t>115</a:t>
            </a:r>
            <a:r>
              <a:rPr lang="zh-TW" altLang="en-US" b="1" dirty="0">
                <a:solidFill>
                  <a:srgbClr val="0000FF"/>
                </a:solidFill>
                <a:latin typeface="微軟正黑體" panose="020B0604030504040204" pitchFamily="34" charset="-120"/>
                <a:ea typeface="微軟正黑體" panose="020B0604030504040204" pitchFamily="34" charset="-120"/>
              </a:rPr>
              <a:t>年度</a:t>
            </a:r>
            <a:r>
              <a:rPr lang="zh-TW" altLang="en-US" b="1" dirty="0">
                <a:solidFill>
                  <a:srgbClr val="C00000"/>
                </a:solidFill>
                <a:latin typeface="微軟正黑體" panose="020B0604030504040204" pitchFamily="34" charset="-120"/>
                <a:ea typeface="微軟正黑體" panose="020B0604030504040204" pitchFamily="34" charset="-120"/>
              </a:rPr>
              <a:t>證明文件</a:t>
            </a:r>
          </a:p>
        </p:txBody>
      </p:sp>
      <p:sp>
        <p:nvSpPr>
          <p:cNvPr id="28" name="矩形 27">
            <a:extLst>
              <a:ext uri="{FF2B5EF4-FFF2-40B4-BE49-F238E27FC236}">
                <a16:creationId xmlns:a16="http://schemas.microsoft.com/office/drawing/2014/main" id="{3D38B24A-4210-4C6A-8E0B-4AE7A714962C}"/>
              </a:ext>
            </a:extLst>
          </p:cNvPr>
          <p:cNvSpPr/>
          <p:nvPr/>
        </p:nvSpPr>
        <p:spPr>
          <a:xfrm>
            <a:off x="2524130" y="3635088"/>
            <a:ext cx="1820853" cy="262919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286055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descr="一張含有 文字, 螢幕擷取畫面, 字型, 數字 的圖片&#10;&#10;AI 產生的內容可能不正確。">
            <a:extLst>
              <a:ext uri="{FF2B5EF4-FFF2-40B4-BE49-F238E27FC236}">
                <a16:creationId xmlns:a16="http://schemas.microsoft.com/office/drawing/2014/main" id="{B4225EF0-05ED-ED41-D376-BF9CCD9A7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621" y="1386163"/>
            <a:ext cx="4677407" cy="4683084"/>
          </a:xfrm>
          <a:prstGeom prst="rect">
            <a:avLst/>
          </a:prstGeom>
        </p:spPr>
      </p:pic>
      <p:sp>
        <p:nvSpPr>
          <p:cNvPr id="9"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5" name="群組 4">
            <a:extLst>
              <a:ext uri="{FF2B5EF4-FFF2-40B4-BE49-F238E27FC236}">
                <a16:creationId xmlns:a16="http://schemas.microsoft.com/office/drawing/2014/main" id="{A1B5CFEC-CB2B-40A6-A805-919FCF181666}"/>
              </a:ext>
            </a:extLst>
          </p:cNvPr>
          <p:cNvGrpSpPr/>
          <p:nvPr/>
        </p:nvGrpSpPr>
        <p:grpSpPr>
          <a:xfrm>
            <a:off x="8260955" y="237380"/>
            <a:ext cx="3329299" cy="1214437"/>
            <a:chOff x="952500" y="1263379"/>
            <a:chExt cx="3329299" cy="1214437"/>
          </a:xfrm>
        </p:grpSpPr>
        <p:grpSp>
          <p:nvGrpSpPr>
            <p:cNvPr id="6" name="群組 5">
              <a:extLst>
                <a:ext uri="{FF2B5EF4-FFF2-40B4-BE49-F238E27FC236}">
                  <a16:creationId xmlns:a16="http://schemas.microsoft.com/office/drawing/2014/main" id="{27E29552-257F-4847-A3E6-236AC5A14A7B}"/>
                </a:ext>
              </a:extLst>
            </p:cNvPr>
            <p:cNvGrpSpPr/>
            <p:nvPr/>
          </p:nvGrpSpPr>
          <p:grpSpPr>
            <a:xfrm>
              <a:off x="952500" y="1263379"/>
              <a:ext cx="2719699" cy="1214437"/>
              <a:chOff x="7896225" y="115889"/>
              <a:chExt cx="2719699" cy="1214437"/>
            </a:xfrm>
          </p:grpSpPr>
          <p:grpSp>
            <p:nvGrpSpPr>
              <p:cNvPr id="10" name="群組 26">
                <a:extLst>
                  <a:ext uri="{FF2B5EF4-FFF2-40B4-BE49-F238E27FC236}">
                    <a16:creationId xmlns:a16="http://schemas.microsoft.com/office/drawing/2014/main" id="{5D39C786-9171-4C12-A28A-D561FB95F972}"/>
                  </a:ext>
                </a:extLst>
              </p:cNvPr>
              <p:cNvGrpSpPr>
                <a:grpSpLocks/>
              </p:cNvGrpSpPr>
              <p:nvPr/>
            </p:nvGrpSpPr>
            <p:grpSpPr bwMode="auto">
              <a:xfrm>
                <a:off x="7896225" y="115889"/>
                <a:ext cx="2719699" cy="1214437"/>
                <a:chOff x="6228184" y="1071563"/>
                <a:chExt cx="2719263" cy="1214437"/>
              </a:xfrm>
            </p:grpSpPr>
            <p:sp>
              <p:nvSpPr>
                <p:cNvPr id="12" name="圓角矩形 30">
                  <a:extLst>
                    <a:ext uri="{FF2B5EF4-FFF2-40B4-BE49-F238E27FC236}">
                      <a16:creationId xmlns:a16="http://schemas.microsoft.com/office/drawing/2014/main" id="{1B160C9A-04CB-454F-8B3D-94E631309F67}"/>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設定通行碼</a:t>
                  </a:r>
                </a:p>
              </p:txBody>
            </p:sp>
            <p:sp>
              <p:nvSpPr>
                <p:cNvPr id="13" name="圓角矩形 31">
                  <a:extLst>
                    <a:ext uri="{FF2B5EF4-FFF2-40B4-BE49-F238E27FC236}">
                      <a16:creationId xmlns:a16="http://schemas.microsoft.com/office/drawing/2014/main" id="{1E7DB81B-DB53-41E3-87FE-E02BE59A1BBB}"/>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輸入報名資料</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14" name="圓角矩形 32">
                  <a:extLst>
                    <a:ext uri="{FF2B5EF4-FFF2-40B4-BE49-F238E27FC236}">
                      <a16:creationId xmlns:a16="http://schemas.microsoft.com/office/drawing/2014/main" id="{DDFFE444-90F7-4603-965F-488862EC8E26}"/>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確定送出</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確認資料</a:t>
                  </a:r>
                </a:p>
              </p:txBody>
            </p:sp>
            <p:sp>
              <p:nvSpPr>
                <p:cNvPr id="15" name="圓角矩形 33">
                  <a:extLst>
                    <a:ext uri="{FF2B5EF4-FFF2-40B4-BE49-F238E27FC236}">
                      <a16:creationId xmlns:a16="http://schemas.microsoft.com/office/drawing/2014/main" id="{5E6396EA-7268-4D8C-B920-CB7E90838002}"/>
                    </a:ext>
                  </a:extLst>
                </p:cNvPr>
                <p:cNvSpPr/>
                <p:nvPr/>
              </p:nvSpPr>
              <p:spPr bwMode="auto">
                <a:xfrm>
                  <a:off x="8501119" y="1071563"/>
                  <a:ext cx="446328"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bg1"/>
                      </a:solidFill>
                      <a:latin typeface="微軟正黑體" panose="020B0604030504040204" pitchFamily="34" charset="-120"/>
                      <a:ea typeface="微軟正黑體" panose="020B0604030504040204" pitchFamily="34" charset="-120"/>
                    </a:rPr>
                    <a:t>&amp;</a:t>
                  </a:r>
                  <a:r>
                    <a:rPr lang="zh-TW" altLang="en-US" sz="1400" dirty="0">
                      <a:solidFill>
                        <a:schemeClr val="bg1"/>
                      </a:solidFill>
                      <a:latin typeface="微軟正黑體" panose="020B0604030504040204" pitchFamily="34" charset="-120"/>
                      <a:ea typeface="微軟正黑體" panose="020B0604030504040204" pitchFamily="34" charset="-120"/>
                    </a:rPr>
                    <a:t>考生資料表列印信封封面</a:t>
                  </a:r>
                </a:p>
              </p:txBody>
            </p:sp>
            <p:cxnSp>
              <p:nvCxnSpPr>
                <p:cNvPr id="16" name="直線單箭頭接點 15">
                  <a:extLst>
                    <a:ext uri="{FF2B5EF4-FFF2-40B4-BE49-F238E27FC236}">
                      <a16:creationId xmlns:a16="http://schemas.microsoft.com/office/drawing/2014/main" id="{CDB76C5E-FA74-480B-9984-C339617F6C95}"/>
                    </a:ext>
                  </a:extLst>
                </p:cNvPr>
                <p:cNvCxnSpPr>
                  <a:stCxn id="12"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17" name="直線單箭頭接點 16">
                  <a:extLst>
                    <a:ext uri="{FF2B5EF4-FFF2-40B4-BE49-F238E27FC236}">
                      <a16:creationId xmlns:a16="http://schemas.microsoft.com/office/drawing/2014/main" id="{234328F6-221F-4597-B5FD-1F1C6ACF1E2F}"/>
                    </a:ext>
                  </a:extLst>
                </p:cNvPr>
                <p:cNvCxnSpPr>
                  <a:endCxn id="13"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18" name="直線單箭頭接點 17">
                  <a:extLst>
                    <a:ext uri="{FF2B5EF4-FFF2-40B4-BE49-F238E27FC236}">
                      <a16:creationId xmlns:a16="http://schemas.microsoft.com/office/drawing/2014/main" id="{C53F1DDC-E667-4DE2-94EF-CCDE1C073A60}"/>
                    </a:ext>
                  </a:extLst>
                </p:cNvPr>
                <p:cNvCxnSpPr>
                  <a:stCxn id="13" idx="3"/>
                  <a:endCxn id="14"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19" name="直線單箭頭接點 18">
                  <a:extLst>
                    <a:ext uri="{FF2B5EF4-FFF2-40B4-BE49-F238E27FC236}">
                      <a16:creationId xmlns:a16="http://schemas.microsoft.com/office/drawing/2014/main" id="{CA9A8DA3-7BED-426C-868B-80F8CACB2475}"/>
                    </a:ext>
                  </a:extLst>
                </p:cNvPr>
                <p:cNvCxnSpPr>
                  <a:stCxn id="14" idx="3"/>
                  <a:endCxn id="15"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1" name="圓角矩形 29">
                <a:extLst>
                  <a:ext uri="{FF2B5EF4-FFF2-40B4-BE49-F238E27FC236}">
                    <a16:creationId xmlns:a16="http://schemas.microsoft.com/office/drawing/2014/main" id="{9CFD5D1D-4F4F-4F2E-B89E-DBB28F5AE629}"/>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登入報名系統</a:t>
                </a:r>
              </a:p>
            </p:txBody>
          </p:sp>
        </p:grpSp>
        <p:sp>
          <p:nvSpPr>
            <p:cNvPr id="7" name="圓角矩形 33">
              <a:extLst>
                <a:ext uri="{FF2B5EF4-FFF2-40B4-BE49-F238E27FC236}">
                  <a16:creationId xmlns:a16="http://schemas.microsoft.com/office/drawing/2014/main" id="{50959FD2-92E3-47C1-A604-66DE59909F0E}"/>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微軟正黑體" panose="020B0604030504040204" pitchFamily="34" charset="-120"/>
                  <a:ea typeface="微軟正黑體" panose="020B0604030504040204" pitchFamily="34" charset="-120"/>
                </a:rPr>
                <a:t>並限掛或快遞寄送</a:t>
              </a:r>
              <a:br>
                <a:rPr lang="en-US" altLang="zh-TW" sz="1050" dirty="0">
                  <a:solidFill>
                    <a:schemeClr val="tx1"/>
                  </a:solidFill>
                  <a:latin typeface="微軟正黑體" panose="020B0604030504040204" pitchFamily="34" charset="-120"/>
                  <a:ea typeface="微軟正黑體" panose="020B0604030504040204" pitchFamily="34" charset="-120"/>
                </a:rPr>
              </a:br>
              <a:r>
                <a:rPr lang="zh-TW" altLang="en-US" sz="1050" dirty="0">
                  <a:solidFill>
                    <a:schemeClr val="tx1"/>
                  </a:solidFill>
                  <a:latin typeface="微軟正黑體" panose="020B0604030504040204" pitchFamily="34" charset="-120"/>
                  <a:ea typeface="微軟正黑體" panose="020B0604030504040204" pitchFamily="34" charset="-120"/>
                </a:rPr>
                <a:t>確認粘貼證明文件</a:t>
              </a:r>
            </a:p>
          </p:txBody>
        </p:sp>
        <p:cxnSp>
          <p:nvCxnSpPr>
            <p:cNvPr id="8" name="直線單箭頭接點 7">
              <a:extLst>
                <a:ext uri="{FF2B5EF4-FFF2-40B4-BE49-F238E27FC236}">
                  <a16:creationId xmlns:a16="http://schemas.microsoft.com/office/drawing/2014/main" id="{3FA5FB3D-7280-4163-98AD-E8B6992A8D5D}"/>
                </a:ext>
              </a:extLst>
            </p:cNvPr>
            <p:cNvCxnSpPr>
              <a:endCxn id="7"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9" name="Rectangle 2">
            <a:extLst>
              <a:ext uri="{FF2B5EF4-FFF2-40B4-BE49-F238E27FC236}">
                <a16:creationId xmlns:a16="http://schemas.microsoft.com/office/drawing/2014/main" id="{D3BEABD9-E641-4E23-96DC-F93CFE6338D8}"/>
              </a:ext>
            </a:extLst>
          </p:cNvPr>
          <p:cNvSpPr>
            <a:spLocks noChangeArrowheads="1"/>
          </p:cNvSpPr>
          <p:nvPr/>
        </p:nvSpPr>
        <p:spPr bwMode="auto">
          <a:xfrm>
            <a:off x="962349" y="779019"/>
            <a:ext cx="4102621" cy="46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ts val="1000"/>
              </a:spcBef>
              <a:buSzPct val="110000"/>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完成報名確認單</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p>
        </p:txBody>
      </p:sp>
      <p:sp>
        <p:nvSpPr>
          <p:cNvPr id="30" name="矩形 29">
            <a:extLst>
              <a:ext uri="{FF2B5EF4-FFF2-40B4-BE49-F238E27FC236}">
                <a16:creationId xmlns:a16="http://schemas.microsoft.com/office/drawing/2014/main" id="{C5CA5CA9-011B-4A36-A08C-9DD62C5CE2E7}"/>
              </a:ext>
            </a:extLst>
          </p:cNvPr>
          <p:cNvSpPr/>
          <p:nvPr/>
        </p:nvSpPr>
        <p:spPr>
          <a:xfrm>
            <a:off x="1136085" y="5601279"/>
            <a:ext cx="1107323" cy="38646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just"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自行留存</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35" name="Rectangle 2">
            <a:extLst>
              <a:ext uri="{FF2B5EF4-FFF2-40B4-BE49-F238E27FC236}">
                <a16:creationId xmlns:a16="http://schemas.microsoft.com/office/drawing/2014/main" id="{F3591E8D-A60E-4731-A586-F589E15AB45B}"/>
              </a:ext>
            </a:extLst>
          </p:cNvPr>
          <p:cNvSpPr>
            <a:spLocks noChangeArrowheads="1"/>
          </p:cNvSpPr>
          <p:nvPr/>
        </p:nvSpPr>
        <p:spPr bwMode="auto">
          <a:xfrm>
            <a:off x="5851233" y="1432567"/>
            <a:ext cx="3917847" cy="94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ts val="1000"/>
              </a:spcBef>
              <a:buSzPct val="110000"/>
              <a:buBlip>
                <a:blip r:embed="rId4"/>
              </a:buBlip>
              <a:defRPr/>
            </a:pP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報名專用信封封面</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p>
          <a:p>
            <a:pPr marL="0" indent="0" eaLnBrk="1" hangingPunct="1">
              <a:lnSpc>
                <a:spcPct val="90000"/>
              </a:lnSpc>
              <a:spcBef>
                <a:spcPts val="1000"/>
              </a:spcBef>
              <a:buNone/>
              <a:defRPr/>
            </a:pPr>
            <a:r>
              <a:rPr lang="zh-TW" altLang="en-US" sz="2100" spc="-75" dirty="0">
                <a:solidFill>
                  <a:srgbClr val="0000FF"/>
                </a:solidFill>
                <a:latin typeface="微軟正黑體" panose="020B0604030504040204" pitchFamily="34" charset="-120"/>
                <a:ea typeface="微軟正黑體" panose="020B0604030504040204" pitchFamily="34" charset="-120"/>
                <a:cs typeface="+mj-cs"/>
              </a:rPr>
              <a:t>      </a:t>
            </a:r>
            <a:r>
              <a:rPr lang="zh-TW" altLang="en-US" sz="2100" b="1" u="sng" spc="-75" dirty="0">
                <a:solidFill>
                  <a:srgbClr val="0000FF"/>
                </a:solidFill>
                <a:latin typeface="微軟正黑體" panose="020B0604030504040204" pitchFamily="34" charset="-120"/>
                <a:ea typeface="微軟正黑體" panose="020B0604030504040204" pitchFamily="34" charset="-120"/>
                <a:cs typeface="+mj-cs"/>
              </a:rPr>
              <a:t>黏貼</a:t>
            </a:r>
            <a:r>
              <a:rPr lang="en-US" altLang="zh-TW" sz="2100" b="1" u="sng" spc="-75" dirty="0">
                <a:solidFill>
                  <a:srgbClr val="0000FF"/>
                </a:solidFill>
                <a:latin typeface="微軟正黑體" panose="020B0604030504040204" pitchFamily="34" charset="-120"/>
                <a:ea typeface="微軟正黑體" panose="020B0604030504040204" pitchFamily="34" charset="-120"/>
                <a:cs typeface="+mj-cs"/>
              </a:rPr>
              <a:t>A4(</a:t>
            </a:r>
            <a:r>
              <a:rPr lang="zh-TW" altLang="en-US" sz="2100" b="1" u="sng" spc="-75" dirty="0">
                <a:solidFill>
                  <a:srgbClr val="0000FF"/>
                </a:solidFill>
                <a:latin typeface="微軟正黑體" panose="020B0604030504040204" pitchFamily="34" charset="-120"/>
                <a:ea typeface="微軟正黑體" panose="020B0604030504040204" pitchFamily="34" charset="-120"/>
                <a:cs typeface="+mj-cs"/>
              </a:rPr>
              <a:t>含</a:t>
            </a:r>
            <a:r>
              <a:rPr lang="en-US" altLang="zh-TW" sz="2100" b="1" u="sng" spc="-75" dirty="0">
                <a:solidFill>
                  <a:srgbClr val="0000FF"/>
                </a:solidFill>
                <a:latin typeface="微軟正黑體" panose="020B0604030504040204" pitchFamily="34" charset="-120"/>
                <a:ea typeface="微軟正黑體" panose="020B0604030504040204" pitchFamily="34" charset="-120"/>
                <a:cs typeface="+mj-cs"/>
              </a:rPr>
              <a:t>)</a:t>
            </a:r>
            <a:r>
              <a:rPr lang="zh-TW" altLang="en-US" sz="2100" b="1" u="sng" spc="-75" dirty="0">
                <a:solidFill>
                  <a:srgbClr val="0000FF"/>
                </a:solidFill>
                <a:latin typeface="微軟正黑體" panose="020B0604030504040204" pitchFamily="34" charset="-120"/>
                <a:ea typeface="微軟正黑體" panose="020B0604030504040204" pitchFamily="34" charset="-120"/>
                <a:cs typeface="+mj-cs"/>
              </a:rPr>
              <a:t>以上尺寸信封上</a:t>
            </a:r>
            <a:endParaRPr lang="zh-TW" altLang="zh-TW" sz="2100" b="1" u="sng" spc="-75" dirty="0">
              <a:solidFill>
                <a:srgbClr val="0000FF"/>
              </a:solidFill>
              <a:latin typeface="微軟正黑體" panose="020B0604030504040204" pitchFamily="34" charset="-120"/>
              <a:ea typeface="微軟正黑體" panose="020B0604030504040204" pitchFamily="34" charset="-120"/>
              <a:cs typeface="+mj-cs"/>
            </a:endParaRPr>
          </a:p>
        </p:txBody>
      </p:sp>
      <p:grpSp>
        <p:nvGrpSpPr>
          <p:cNvPr id="39" name="群組 38">
            <a:extLst>
              <a:ext uri="{FF2B5EF4-FFF2-40B4-BE49-F238E27FC236}">
                <a16:creationId xmlns:a16="http://schemas.microsoft.com/office/drawing/2014/main" id="{4F734D09-68A9-09F8-D43F-C9FA4996A834}"/>
              </a:ext>
            </a:extLst>
          </p:cNvPr>
          <p:cNvGrpSpPr/>
          <p:nvPr/>
        </p:nvGrpSpPr>
        <p:grpSpPr>
          <a:xfrm>
            <a:off x="5878665" y="2302611"/>
            <a:ext cx="5587911" cy="4299953"/>
            <a:chOff x="5878665" y="2302611"/>
            <a:chExt cx="5587911" cy="4299953"/>
          </a:xfrm>
        </p:grpSpPr>
        <p:pic>
          <p:nvPicPr>
            <p:cNvPr id="38" name="圖片 37" descr="一張含有 文字, 螢幕擷取畫面, 數字, 字型 的圖片&#10;&#10;AI 產生的內容可能不正確。">
              <a:extLst>
                <a:ext uri="{FF2B5EF4-FFF2-40B4-BE49-F238E27FC236}">
                  <a16:creationId xmlns:a16="http://schemas.microsoft.com/office/drawing/2014/main" id="{9C20B1D0-FDB1-0ED4-AAAB-2D3631ECC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665" y="2302611"/>
              <a:ext cx="5587911" cy="4299953"/>
            </a:xfrm>
            <a:prstGeom prst="rect">
              <a:avLst/>
            </a:prstGeom>
          </p:spPr>
        </p:pic>
        <p:grpSp>
          <p:nvGrpSpPr>
            <p:cNvPr id="36" name="群組 35">
              <a:extLst>
                <a:ext uri="{FF2B5EF4-FFF2-40B4-BE49-F238E27FC236}">
                  <a16:creationId xmlns:a16="http://schemas.microsoft.com/office/drawing/2014/main" id="{CE0B3DAA-A399-3140-9D1B-B2FA24E0F672}"/>
                </a:ext>
              </a:extLst>
            </p:cNvPr>
            <p:cNvGrpSpPr/>
            <p:nvPr/>
          </p:nvGrpSpPr>
          <p:grpSpPr>
            <a:xfrm>
              <a:off x="6416962" y="2587752"/>
              <a:ext cx="4860401" cy="2060862"/>
              <a:chOff x="6526690" y="2587752"/>
              <a:chExt cx="4860401" cy="2060862"/>
            </a:xfrm>
          </p:grpSpPr>
          <p:sp>
            <p:nvSpPr>
              <p:cNvPr id="32" name="矩形 31">
                <a:extLst>
                  <a:ext uri="{FF2B5EF4-FFF2-40B4-BE49-F238E27FC236}">
                    <a16:creationId xmlns:a16="http://schemas.microsoft.com/office/drawing/2014/main" id="{E56D4139-6BD0-4AA7-B8E0-5A11C074C7E6}"/>
                  </a:ext>
                </a:extLst>
              </p:cNvPr>
              <p:cNvSpPr/>
              <p:nvPr/>
            </p:nvSpPr>
            <p:spPr>
              <a:xfrm>
                <a:off x="10341864" y="3908563"/>
                <a:ext cx="996695" cy="3159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714D89FC-B61A-4901-94D8-D0513373A6AC}"/>
                  </a:ext>
                </a:extLst>
              </p:cNvPr>
              <p:cNvSpPr/>
              <p:nvPr/>
            </p:nvSpPr>
            <p:spPr>
              <a:xfrm>
                <a:off x="9070847" y="2587752"/>
                <a:ext cx="649225" cy="237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41EF199A-97C6-4157-B0F8-7A9DB1B13C39}"/>
                  </a:ext>
                </a:extLst>
              </p:cNvPr>
              <p:cNvSpPr/>
              <p:nvPr/>
            </p:nvSpPr>
            <p:spPr>
              <a:xfrm>
                <a:off x="10238466" y="4266020"/>
                <a:ext cx="1148625" cy="38259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考生簽名</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grpSp>
            <p:nvGrpSpPr>
              <p:cNvPr id="26" name="群組 25">
                <a:extLst>
                  <a:ext uri="{FF2B5EF4-FFF2-40B4-BE49-F238E27FC236}">
                    <a16:creationId xmlns:a16="http://schemas.microsoft.com/office/drawing/2014/main" id="{C74ABC68-3CD2-4B29-9ECF-DBA9FFC78FC1}"/>
                  </a:ext>
                </a:extLst>
              </p:cNvPr>
              <p:cNvGrpSpPr/>
              <p:nvPr/>
            </p:nvGrpSpPr>
            <p:grpSpPr>
              <a:xfrm>
                <a:off x="6526690" y="3554219"/>
                <a:ext cx="238202" cy="844045"/>
                <a:chOff x="6526690" y="3554219"/>
                <a:chExt cx="238202" cy="844045"/>
              </a:xfrm>
            </p:grpSpPr>
            <p:sp>
              <p:nvSpPr>
                <p:cNvPr id="31" name="矩形 30">
                  <a:extLst>
                    <a:ext uri="{FF2B5EF4-FFF2-40B4-BE49-F238E27FC236}">
                      <a16:creationId xmlns:a16="http://schemas.microsoft.com/office/drawing/2014/main" id="{77AF909B-5E7F-4875-A256-32ABBD45EDEC}"/>
                    </a:ext>
                  </a:extLst>
                </p:cNvPr>
                <p:cNvSpPr/>
                <p:nvPr/>
              </p:nvSpPr>
              <p:spPr>
                <a:xfrm>
                  <a:off x="6526690" y="3554219"/>
                  <a:ext cx="139286" cy="844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9" descr="一張含有 黑色, 黑暗, 螢幕擷取畫面, 白色 的圖片&#10;&#10;AI 產生的內容可能不正確。">
                  <a:extLst>
                    <a:ext uri="{FF2B5EF4-FFF2-40B4-BE49-F238E27FC236}">
                      <a16:creationId xmlns:a16="http://schemas.microsoft.com/office/drawing/2014/main" id="{3A5E64F0-94E0-1E8C-61DB-78050A9012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4892" y="3602737"/>
                  <a:ext cx="180000" cy="94738"/>
                </a:xfrm>
                <a:prstGeom prst="rect">
                  <a:avLst/>
                </a:prstGeom>
              </p:spPr>
            </p:pic>
            <p:pic>
              <p:nvPicPr>
                <p:cNvPr id="21" name="圖片 20" descr="一張含有 黑色, 黑暗, 螢幕擷取畫面, 白色 的圖片&#10;&#10;AI 產生的內容可能不正確。">
                  <a:extLst>
                    <a:ext uri="{FF2B5EF4-FFF2-40B4-BE49-F238E27FC236}">
                      <a16:creationId xmlns:a16="http://schemas.microsoft.com/office/drawing/2014/main" id="{851EB9ED-B1A1-28F6-6D24-E5C3D4921D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1844" y="3727705"/>
                  <a:ext cx="180000" cy="94738"/>
                </a:xfrm>
                <a:prstGeom prst="rect">
                  <a:avLst/>
                </a:prstGeom>
              </p:spPr>
            </p:pic>
            <p:pic>
              <p:nvPicPr>
                <p:cNvPr id="22" name="圖片 21" descr="一張含有 黑色, 黑暗, 螢幕擷取畫面, 白色 的圖片&#10;&#10;AI 產生的內容可能不正確。">
                  <a:extLst>
                    <a:ext uri="{FF2B5EF4-FFF2-40B4-BE49-F238E27FC236}">
                      <a16:creationId xmlns:a16="http://schemas.microsoft.com/office/drawing/2014/main" id="{C0FAAC12-6F88-A23F-E9A5-245B03FA0B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1844" y="3855721"/>
                  <a:ext cx="180000" cy="94738"/>
                </a:xfrm>
                <a:prstGeom prst="rect">
                  <a:avLst/>
                </a:prstGeom>
              </p:spPr>
            </p:pic>
          </p:grpSp>
        </p:grpSp>
      </p:grpSp>
    </p:spTree>
    <p:extLst>
      <p:ext uri="{BB962C8B-B14F-4D97-AF65-F5344CB8AC3E}">
        <p14:creationId xmlns:p14="http://schemas.microsoft.com/office/powerpoint/2010/main" val="89209328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收據, 數字 的圖片&#10;&#10;AI 產生的內容可能不正確。">
            <a:extLst>
              <a:ext uri="{FF2B5EF4-FFF2-40B4-BE49-F238E27FC236}">
                <a16:creationId xmlns:a16="http://schemas.microsoft.com/office/drawing/2014/main" id="{09538694-2541-8383-07A3-59E83414D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940" y="1530230"/>
            <a:ext cx="3758535" cy="5084064"/>
          </a:xfrm>
          <a:prstGeom prst="rect">
            <a:avLst/>
          </a:prstGeom>
        </p:spPr>
      </p:pic>
      <p:pic>
        <p:nvPicPr>
          <p:cNvPr id="3" name="圖片 2" descr="一張含有 文字, 螢幕擷取畫面, 字型, 數字 的圖片&#10;&#10;AI 產生的內容可能不正確。">
            <a:extLst>
              <a:ext uri="{FF2B5EF4-FFF2-40B4-BE49-F238E27FC236}">
                <a16:creationId xmlns:a16="http://schemas.microsoft.com/office/drawing/2014/main" id="{ACDD0FDA-83C0-B7A3-DC28-2D16384A5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1439" y="1881805"/>
            <a:ext cx="3799059" cy="4730201"/>
          </a:xfrm>
          <a:prstGeom prst="rect">
            <a:avLst/>
          </a:prstGeom>
        </p:spPr>
      </p:pic>
      <p:sp>
        <p:nvSpPr>
          <p:cNvPr id="12"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22" name="群組 21">
            <a:extLst>
              <a:ext uri="{FF2B5EF4-FFF2-40B4-BE49-F238E27FC236}">
                <a16:creationId xmlns:a16="http://schemas.microsoft.com/office/drawing/2014/main" id="{4B43AFE8-22F0-4DF9-A8B0-79798D55A033}"/>
              </a:ext>
            </a:extLst>
          </p:cNvPr>
          <p:cNvGrpSpPr/>
          <p:nvPr/>
        </p:nvGrpSpPr>
        <p:grpSpPr>
          <a:xfrm>
            <a:off x="8166144" y="176141"/>
            <a:ext cx="3329299" cy="1214437"/>
            <a:chOff x="952500" y="1263379"/>
            <a:chExt cx="3329299" cy="1214437"/>
          </a:xfrm>
        </p:grpSpPr>
        <p:grpSp>
          <p:nvGrpSpPr>
            <p:cNvPr id="23" name="群組 22">
              <a:extLst>
                <a:ext uri="{FF2B5EF4-FFF2-40B4-BE49-F238E27FC236}">
                  <a16:creationId xmlns:a16="http://schemas.microsoft.com/office/drawing/2014/main" id="{3150C5CD-9167-498E-9870-ADAB7B7839E5}"/>
                </a:ext>
              </a:extLst>
            </p:cNvPr>
            <p:cNvGrpSpPr/>
            <p:nvPr/>
          </p:nvGrpSpPr>
          <p:grpSpPr>
            <a:xfrm>
              <a:off x="952500" y="1263379"/>
              <a:ext cx="2719699" cy="1214437"/>
              <a:chOff x="7896225" y="115889"/>
              <a:chExt cx="2719699" cy="1214437"/>
            </a:xfrm>
          </p:grpSpPr>
          <p:grpSp>
            <p:nvGrpSpPr>
              <p:cNvPr id="26" name="群組 26">
                <a:extLst>
                  <a:ext uri="{FF2B5EF4-FFF2-40B4-BE49-F238E27FC236}">
                    <a16:creationId xmlns:a16="http://schemas.microsoft.com/office/drawing/2014/main" id="{B7295704-8B89-4B0E-A50D-A904FF198D21}"/>
                  </a:ext>
                </a:extLst>
              </p:cNvPr>
              <p:cNvGrpSpPr>
                <a:grpSpLocks/>
              </p:cNvGrpSpPr>
              <p:nvPr/>
            </p:nvGrpSpPr>
            <p:grpSpPr bwMode="auto">
              <a:xfrm>
                <a:off x="7896225" y="115889"/>
                <a:ext cx="2719699" cy="1214437"/>
                <a:chOff x="6228184" y="1071563"/>
                <a:chExt cx="2719263" cy="1214437"/>
              </a:xfrm>
            </p:grpSpPr>
            <p:sp>
              <p:nvSpPr>
                <p:cNvPr id="28" name="圓角矩形 30">
                  <a:extLst>
                    <a:ext uri="{FF2B5EF4-FFF2-40B4-BE49-F238E27FC236}">
                      <a16:creationId xmlns:a16="http://schemas.microsoft.com/office/drawing/2014/main" id="{29E29E8C-06A4-44B4-89E8-7076BB9C7865}"/>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設定通行碼</a:t>
                  </a:r>
                </a:p>
              </p:txBody>
            </p:sp>
            <p:sp>
              <p:nvSpPr>
                <p:cNvPr id="29" name="圓角矩形 31">
                  <a:extLst>
                    <a:ext uri="{FF2B5EF4-FFF2-40B4-BE49-F238E27FC236}">
                      <a16:creationId xmlns:a16="http://schemas.microsoft.com/office/drawing/2014/main" id="{3153A8A3-6266-4FF0-982E-CE22D066C466}"/>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輸入報名資料</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0" name="圓角矩形 32">
                  <a:extLst>
                    <a:ext uri="{FF2B5EF4-FFF2-40B4-BE49-F238E27FC236}">
                      <a16:creationId xmlns:a16="http://schemas.microsoft.com/office/drawing/2014/main" id="{7322C2F9-D669-42F6-A4E1-B43BA099ECD5}"/>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確定送出</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確認資料</a:t>
                  </a:r>
                </a:p>
              </p:txBody>
            </p:sp>
            <p:sp>
              <p:nvSpPr>
                <p:cNvPr id="31" name="圓角矩形 33">
                  <a:extLst>
                    <a:ext uri="{FF2B5EF4-FFF2-40B4-BE49-F238E27FC236}">
                      <a16:creationId xmlns:a16="http://schemas.microsoft.com/office/drawing/2014/main" id="{3ECCECBE-3B2E-4168-B2FD-BA8B04362588}"/>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微軟正黑體" panose="020B0604030504040204" pitchFamily="34" charset="-120"/>
                      <a:ea typeface="微軟正黑體" panose="020B0604030504040204" pitchFamily="34" charset="-120"/>
                    </a:rPr>
                    <a:t>&amp;</a:t>
                  </a:r>
                  <a:r>
                    <a:rPr lang="zh-TW" altLang="en-US" sz="1400" dirty="0">
                      <a:solidFill>
                        <a:schemeClr val="tx1"/>
                      </a:solidFill>
                      <a:latin typeface="微軟正黑體" panose="020B0604030504040204" pitchFamily="34" charset="-120"/>
                      <a:ea typeface="微軟正黑體" panose="020B0604030504040204" pitchFamily="34" charset="-120"/>
                    </a:rPr>
                    <a:t>考生資料表列印信封封面</a:t>
                  </a:r>
                </a:p>
              </p:txBody>
            </p:sp>
            <p:cxnSp>
              <p:nvCxnSpPr>
                <p:cNvPr id="32" name="直線單箭頭接點 31">
                  <a:extLst>
                    <a:ext uri="{FF2B5EF4-FFF2-40B4-BE49-F238E27FC236}">
                      <a16:creationId xmlns:a16="http://schemas.microsoft.com/office/drawing/2014/main" id="{29FB1F3B-AFD4-4EF4-9233-AE345DB5F079}"/>
                    </a:ext>
                  </a:extLst>
                </p:cNvPr>
                <p:cNvCxnSpPr>
                  <a:stCxn id="28"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3" name="直線單箭頭接點 32">
                  <a:extLst>
                    <a:ext uri="{FF2B5EF4-FFF2-40B4-BE49-F238E27FC236}">
                      <a16:creationId xmlns:a16="http://schemas.microsoft.com/office/drawing/2014/main" id="{9BB14736-330C-457E-B6D0-47F18A65D094}"/>
                    </a:ext>
                  </a:extLst>
                </p:cNvPr>
                <p:cNvCxnSpPr>
                  <a:endCxn id="29"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4" name="直線單箭頭接點 33">
                  <a:extLst>
                    <a:ext uri="{FF2B5EF4-FFF2-40B4-BE49-F238E27FC236}">
                      <a16:creationId xmlns:a16="http://schemas.microsoft.com/office/drawing/2014/main" id="{5981575E-1CB3-47C5-9338-1EBB45C04CCA}"/>
                    </a:ext>
                  </a:extLst>
                </p:cNvPr>
                <p:cNvCxnSpPr>
                  <a:stCxn id="29" idx="3"/>
                  <a:endCxn id="30"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5" name="直線單箭頭接點 34">
                  <a:extLst>
                    <a:ext uri="{FF2B5EF4-FFF2-40B4-BE49-F238E27FC236}">
                      <a16:creationId xmlns:a16="http://schemas.microsoft.com/office/drawing/2014/main" id="{1F0CC035-675C-49F1-8D0B-2714AD970299}"/>
                    </a:ext>
                  </a:extLst>
                </p:cNvPr>
                <p:cNvCxnSpPr>
                  <a:stCxn id="30" idx="3"/>
                  <a:endCxn id="31"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7" name="圓角矩形 29">
                <a:extLst>
                  <a:ext uri="{FF2B5EF4-FFF2-40B4-BE49-F238E27FC236}">
                    <a16:creationId xmlns:a16="http://schemas.microsoft.com/office/drawing/2014/main" id="{AF4340BC-AEF6-4D7E-BC55-5E27AF8E62FE}"/>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登入報名系統</a:t>
                </a:r>
              </a:p>
            </p:txBody>
          </p:sp>
        </p:grpSp>
        <p:sp>
          <p:nvSpPr>
            <p:cNvPr id="24" name="圓角矩形 33">
              <a:extLst>
                <a:ext uri="{FF2B5EF4-FFF2-40B4-BE49-F238E27FC236}">
                  <a16:creationId xmlns:a16="http://schemas.microsoft.com/office/drawing/2014/main" id="{1AE8E0C1-2D78-4154-B1E8-A2E5C82DC1C1}"/>
                </a:ext>
              </a:extLst>
            </p:cNvPr>
            <p:cNvSpPr/>
            <p:nvPr/>
          </p:nvSpPr>
          <p:spPr bwMode="auto">
            <a:xfrm>
              <a:off x="3835399" y="1263379"/>
              <a:ext cx="446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bg1"/>
                  </a:solidFill>
                  <a:latin typeface="微軟正黑體" panose="020B0604030504040204" pitchFamily="34" charset="-120"/>
                  <a:ea typeface="微軟正黑體" panose="020B0604030504040204" pitchFamily="34" charset="-120"/>
                </a:rPr>
                <a:t>並限掛或快遞寄送</a:t>
              </a:r>
              <a:br>
                <a:rPr lang="en-US" altLang="zh-TW" sz="1050" dirty="0">
                  <a:solidFill>
                    <a:schemeClr val="bg1"/>
                  </a:solidFill>
                  <a:latin typeface="微軟正黑體" panose="020B0604030504040204" pitchFamily="34" charset="-120"/>
                  <a:ea typeface="微軟正黑體" panose="020B0604030504040204" pitchFamily="34" charset="-120"/>
                </a:rPr>
              </a:br>
              <a:r>
                <a:rPr lang="zh-TW" altLang="en-US" sz="1050" dirty="0">
                  <a:solidFill>
                    <a:schemeClr val="bg1"/>
                  </a:solidFill>
                  <a:latin typeface="微軟正黑體" panose="020B0604030504040204" pitchFamily="34" charset="-120"/>
                  <a:ea typeface="微軟正黑體" panose="020B0604030504040204" pitchFamily="34" charset="-120"/>
                </a:rPr>
                <a:t>確認粘貼證明文件</a:t>
              </a:r>
            </a:p>
          </p:txBody>
        </p:sp>
        <p:cxnSp>
          <p:nvCxnSpPr>
            <p:cNvPr id="25" name="直線單箭頭接點 24">
              <a:extLst>
                <a:ext uri="{FF2B5EF4-FFF2-40B4-BE49-F238E27FC236}">
                  <a16:creationId xmlns:a16="http://schemas.microsoft.com/office/drawing/2014/main" id="{F1D9EE38-3B2F-49B5-BF5A-B0077A8DDA81}"/>
                </a:ext>
              </a:extLst>
            </p:cNvPr>
            <p:cNvCxnSpPr>
              <a:endCxn id="24"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39" name="Rectangle 2">
            <a:extLst>
              <a:ext uri="{FF2B5EF4-FFF2-40B4-BE49-F238E27FC236}">
                <a16:creationId xmlns:a16="http://schemas.microsoft.com/office/drawing/2014/main" id="{8BBB5E2D-BAE9-4484-8D4E-CAEBF844B827}"/>
              </a:ext>
            </a:extLst>
          </p:cNvPr>
          <p:cNvSpPr>
            <a:spLocks noChangeArrowheads="1"/>
          </p:cNvSpPr>
          <p:nvPr/>
        </p:nvSpPr>
        <p:spPr bwMode="auto">
          <a:xfrm>
            <a:off x="837679" y="723805"/>
            <a:ext cx="5258321"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ts val="1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考生報名表</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p>
          <a:p>
            <a:pPr marL="0" indent="0" eaLnBrk="1" hangingPunct="1">
              <a:lnSpc>
                <a:spcPct val="90000"/>
              </a:lnSpc>
              <a:spcBef>
                <a:spcPts val="1000"/>
              </a:spcBef>
              <a:buNone/>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黏貼</a:t>
            </a: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身分證正</a:t>
            </a:r>
            <a:r>
              <a:rPr lang="en-US" altLang="zh-TW" sz="2100" b="1" spc="-75" dirty="0">
                <a:solidFill>
                  <a:srgbClr val="FF0000"/>
                </a:solidFill>
                <a:latin typeface="微軟正黑體" panose="020B0604030504040204" pitchFamily="34" charset="-120"/>
                <a:ea typeface="微軟正黑體" panose="020B0604030504040204" pitchFamily="34" charset="-120"/>
                <a:cs typeface="+mj-cs"/>
              </a:rPr>
              <a:t>(</a:t>
            </a: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反</a:t>
            </a:r>
            <a:r>
              <a:rPr lang="en-US" altLang="zh-TW" sz="2100" b="1" spc="-75" dirty="0">
                <a:solidFill>
                  <a:srgbClr val="FF0000"/>
                </a:solidFill>
                <a:latin typeface="微軟正黑體" panose="020B0604030504040204" pitchFamily="34" charset="-120"/>
                <a:ea typeface="微軟正黑體" panose="020B0604030504040204" pitchFamily="34" charset="-120"/>
                <a:cs typeface="+mj-cs"/>
              </a:rPr>
              <a:t>)</a:t>
            </a: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面影本</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srgbClr val="FF0000"/>
                </a:solidFill>
                <a:highlight>
                  <a:srgbClr val="FFFF00"/>
                </a:highlight>
                <a:latin typeface="微軟正黑體" panose="020B0604030504040204" pitchFamily="34" charset="-120"/>
                <a:ea typeface="微軟正黑體" panose="020B0604030504040204" pitchFamily="34" charset="-120"/>
                <a:cs typeface="+mj-cs"/>
              </a:rPr>
              <a:t>考生務必親筆簽名</a:t>
            </a:r>
            <a:endParaRPr lang="zh-TW" altLang="zh-TW" sz="2100" b="1" spc="-75" dirty="0">
              <a:solidFill>
                <a:srgbClr val="FF0000"/>
              </a:solidFill>
              <a:highlight>
                <a:srgbClr val="FFFF00"/>
              </a:highlight>
              <a:latin typeface="微軟正黑體" panose="020B0604030504040204" pitchFamily="34" charset="-120"/>
              <a:ea typeface="微軟正黑體" panose="020B0604030504040204" pitchFamily="34" charset="-120"/>
              <a:cs typeface="+mj-cs"/>
            </a:endParaRPr>
          </a:p>
        </p:txBody>
      </p:sp>
      <p:sp>
        <p:nvSpPr>
          <p:cNvPr id="40" name="Rectangle 2">
            <a:extLst>
              <a:ext uri="{FF2B5EF4-FFF2-40B4-BE49-F238E27FC236}">
                <a16:creationId xmlns:a16="http://schemas.microsoft.com/office/drawing/2014/main" id="{932ED807-7C56-45BD-B1FE-4F0972ACD254}"/>
              </a:ext>
            </a:extLst>
          </p:cNvPr>
          <p:cNvSpPr>
            <a:spLocks noChangeArrowheads="1"/>
          </p:cNvSpPr>
          <p:nvPr/>
        </p:nvSpPr>
        <p:spPr bwMode="auto">
          <a:xfrm>
            <a:off x="6031336" y="1348478"/>
            <a:ext cx="3096834" cy="574667"/>
          </a:xfrm>
          <a:prstGeom prst="rect">
            <a:avLst/>
          </a:prstGeom>
          <a:noFill/>
          <a:ln w="19050">
            <a:noFill/>
            <a:round/>
            <a:headEnd/>
            <a:tailEnd/>
          </a:ln>
        </p:spPr>
        <p:txBody>
          <a:bodyPr anchor="ctr"/>
          <a:lstStyle/>
          <a:p>
            <a:pPr marL="342900" indent="-342900">
              <a:lnSpc>
                <a:spcPct val="90000"/>
              </a:lnSpc>
              <a:spcBef>
                <a:spcPts val="1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獲獎證明黏貼表</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41" name="矩形 40">
            <a:extLst>
              <a:ext uri="{FF2B5EF4-FFF2-40B4-BE49-F238E27FC236}">
                <a16:creationId xmlns:a16="http://schemas.microsoft.com/office/drawing/2014/main" id="{BA1662E7-324E-4929-9F6D-E83F70A2A0D6}"/>
              </a:ext>
            </a:extLst>
          </p:cNvPr>
          <p:cNvSpPr/>
          <p:nvPr/>
        </p:nvSpPr>
        <p:spPr>
          <a:xfrm>
            <a:off x="7377588" y="4837792"/>
            <a:ext cx="2586759" cy="37179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b="1" dirty="0">
                <a:solidFill>
                  <a:schemeClr val="tx1"/>
                </a:solidFill>
                <a:latin typeface="微軟正黑體" panose="020B0604030504040204" pitchFamily="34" charset="-120"/>
                <a:ea typeface="微軟正黑體" panose="020B0604030504040204" pitchFamily="34" charset="-120"/>
              </a:rPr>
              <a:t>黏貼</a:t>
            </a:r>
            <a:r>
              <a:rPr lang="zh-TW" altLang="en-US" b="1" u="sng" dirty="0">
                <a:solidFill>
                  <a:srgbClr val="FF0000"/>
                </a:solidFill>
                <a:latin typeface="微軟正黑體" panose="020B0604030504040204" pitchFamily="34" charset="-120"/>
                <a:ea typeface="微軟正黑體" panose="020B0604030504040204" pitchFamily="34" charset="-120"/>
              </a:rPr>
              <a:t>獲獎證明資料</a:t>
            </a:r>
            <a:r>
              <a:rPr lang="zh-TW" altLang="en-US" b="1" dirty="0">
                <a:solidFill>
                  <a:schemeClr val="tx1"/>
                </a:solidFill>
                <a:latin typeface="微軟正黑體" panose="020B0604030504040204" pitchFamily="34" charset="-120"/>
                <a:ea typeface="微軟正黑體" panose="020B0604030504040204" pitchFamily="34" charset="-120"/>
              </a:rPr>
              <a:t>影本</a:t>
            </a:r>
          </a:p>
        </p:txBody>
      </p:sp>
      <p:sp>
        <p:nvSpPr>
          <p:cNvPr id="43" name="矩形 42">
            <a:extLst>
              <a:ext uri="{FF2B5EF4-FFF2-40B4-BE49-F238E27FC236}">
                <a16:creationId xmlns:a16="http://schemas.microsoft.com/office/drawing/2014/main" id="{194BC559-43D7-4C12-B02D-DE935F8A38B9}"/>
              </a:ext>
            </a:extLst>
          </p:cNvPr>
          <p:cNvSpPr/>
          <p:nvPr/>
        </p:nvSpPr>
        <p:spPr>
          <a:xfrm>
            <a:off x="1419160" y="4675506"/>
            <a:ext cx="3627604" cy="13644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9825862E-9C3B-431D-9092-805C3BDBB86C}"/>
              </a:ext>
            </a:extLst>
          </p:cNvPr>
          <p:cNvSpPr/>
          <p:nvPr/>
        </p:nvSpPr>
        <p:spPr>
          <a:xfrm>
            <a:off x="3378476" y="6333913"/>
            <a:ext cx="1495580" cy="2780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3EF986A7-2267-4032-89F9-F8283394B0EA}"/>
              </a:ext>
            </a:extLst>
          </p:cNvPr>
          <p:cNvSpPr/>
          <p:nvPr/>
        </p:nvSpPr>
        <p:spPr>
          <a:xfrm>
            <a:off x="4472451" y="6246037"/>
            <a:ext cx="1148625" cy="38259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考生簽名</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46" name="矩形 45">
            <a:extLst>
              <a:ext uri="{FF2B5EF4-FFF2-40B4-BE49-F238E27FC236}">
                <a16:creationId xmlns:a16="http://schemas.microsoft.com/office/drawing/2014/main" id="{4F3BD77C-6081-4A08-A4AA-7E0213F4CB68}"/>
              </a:ext>
            </a:extLst>
          </p:cNvPr>
          <p:cNvSpPr/>
          <p:nvPr/>
        </p:nvSpPr>
        <p:spPr>
          <a:xfrm>
            <a:off x="1684327" y="5528382"/>
            <a:ext cx="2708366" cy="38259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黏貼身分證正、反面影本</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9867857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數字, 字型 的圖片&#10;&#10;AI 產生的內容可能不正確。">
            <a:extLst>
              <a:ext uri="{FF2B5EF4-FFF2-40B4-BE49-F238E27FC236}">
                <a16:creationId xmlns:a16="http://schemas.microsoft.com/office/drawing/2014/main" id="{B74E3524-41CB-0233-6C3A-C239F492E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385" y="1967345"/>
            <a:ext cx="3439472" cy="4557045"/>
          </a:xfrm>
          <a:prstGeom prst="rect">
            <a:avLst/>
          </a:prstGeom>
        </p:spPr>
      </p:pic>
      <p:pic>
        <p:nvPicPr>
          <p:cNvPr id="3" name="圖片 2" descr="一張含有 文字, 螢幕擷取畫面, 字型, 數字 的圖片&#10;&#10;AI 產生的內容可能不正確。">
            <a:extLst>
              <a:ext uri="{FF2B5EF4-FFF2-40B4-BE49-F238E27FC236}">
                <a16:creationId xmlns:a16="http://schemas.microsoft.com/office/drawing/2014/main" id="{22B6228D-E835-3C3C-CE8B-B15A5F6EB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026" y="1281608"/>
            <a:ext cx="4060494" cy="5277400"/>
          </a:xfrm>
          <a:prstGeom prst="rect">
            <a:avLst/>
          </a:prstGeom>
        </p:spPr>
      </p:pic>
      <p:sp>
        <p:nvSpPr>
          <p:cNvPr id="10"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11" name="群組 10">
            <a:extLst>
              <a:ext uri="{FF2B5EF4-FFF2-40B4-BE49-F238E27FC236}">
                <a16:creationId xmlns:a16="http://schemas.microsoft.com/office/drawing/2014/main" id="{D9C47981-3404-4B53-98F1-28C016D4A77C}"/>
              </a:ext>
            </a:extLst>
          </p:cNvPr>
          <p:cNvGrpSpPr/>
          <p:nvPr/>
        </p:nvGrpSpPr>
        <p:grpSpPr>
          <a:xfrm>
            <a:off x="8047566" y="218655"/>
            <a:ext cx="3329299" cy="1214437"/>
            <a:chOff x="952500" y="1263379"/>
            <a:chExt cx="3329299" cy="1214437"/>
          </a:xfrm>
        </p:grpSpPr>
        <p:grpSp>
          <p:nvGrpSpPr>
            <p:cNvPr id="15" name="群組 14">
              <a:extLst>
                <a:ext uri="{FF2B5EF4-FFF2-40B4-BE49-F238E27FC236}">
                  <a16:creationId xmlns:a16="http://schemas.microsoft.com/office/drawing/2014/main" id="{A4862E21-0102-4C37-9136-DA5631F8FE2F}"/>
                </a:ext>
              </a:extLst>
            </p:cNvPr>
            <p:cNvGrpSpPr/>
            <p:nvPr/>
          </p:nvGrpSpPr>
          <p:grpSpPr>
            <a:xfrm>
              <a:off x="952500" y="1263379"/>
              <a:ext cx="2719699" cy="1214437"/>
              <a:chOff x="7896225" y="115889"/>
              <a:chExt cx="2719699" cy="1214437"/>
            </a:xfrm>
          </p:grpSpPr>
          <p:grpSp>
            <p:nvGrpSpPr>
              <p:cNvPr id="18" name="群組 26">
                <a:extLst>
                  <a:ext uri="{FF2B5EF4-FFF2-40B4-BE49-F238E27FC236}">
                    <a16:creationId xmlns:a16="http://schemas.microsoft.com/office/drawing/2014/main" id="{16D3EE26-9EB1-4CB0-A71A-1D5823E105E9}"/>
                  </a:ext>
                </a:extLst>
              </p:cNvPr>
              <p:cNvGrpSpPr>
                <a:grpSpLocks/>
              </p:cNvGrpSpPr>
              <p:nvPr/>
            </p:nvGrpSpPr>
            <p:grpSpPr bwMode="auto">
              <a:xfrm>
                <a:off x="7896225" y="115889"/>
                <a:ext cx="2719699" cy="1214437"/>
                <a:chOff x="6228184" y="1071563"/>
                <a:chExt cx="2719263" cy="1214437"/>
              </a:xfrm>
            </p:grpSpPr>
            <p:sp>
              <p:nvSpPr>
                <p:cNvPr id="20" name="圓角矩形 30">
                  <a:extLst>
                    <a:ext uri="{FF2B5EF4-FFF2-40B4-BE49-F238E27FC236}">
                      <a16:creationId xmlns:a16="http://schemas.microsoft.com/office/drawing/2014/main" id="{80665E2F-2913-4771-BA62-CC825B79C887}"/>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設定通行碼</a:t>
                  </a:r>
                </a:p>
              </p:txBody>
            </p:sp>
            <p:sp>
              <p:nvSpPr>
                <p:cNvPr id="21" name="圓角矩形 31">
                  <a:extLst>
                    <a:ext uri="{FF2B5EF4-FFF2-40B4-BE49-F238E27FC236}">
                      <a16:creationId xmlns:a16="http://schemas.microsoft.com/office/drawing/2014/main" id="{F4C3E341-D943-4971-96B3-03A5EBEC6585}"/>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輸入報名資料</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22" name="圓角矩形 32">
                  <a:extLst>
                    <a:ext uri="{FF2B5EF4-FFF2-40B4-BE49-F238E27FC236}">
                      <a16:creationId xmlns:a16="http://schemas.microsoft.com/office/drawing/2014/main" id="{5373B7FE-BC6A-49A7-BF27-393913EF81AF}"/>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確定送出</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確認資料</a:t>
                  </a:r>
                </a:p>
              </p:txBody>
            </p:sp>
            <p:sp>
              <p:nvSpPr>
                <p:cNvPr id="23" name="圓角矩形 33">
                  <a:extLst>
                    <a:ext uri="{FF2B5EF4-FFF2-40B4-BE49-F238E27FC236}">
                      <a16:creationId xmlns:a16="http://schemas.microsoft.com/office/drawing/2014/main" id="{76F5F58F-3FA4-4CD5-82D6-19CC95A5D8D1}"/>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微軟正黑體" panose="020B0604030504040204" pitchFamily="34" charset="-120"/>
                      <a:ea typeface="微軟正黑體" panose="020B0604030504040204" pitchFamily="34" charset="-120"/>
                    </a:rPr>
                    <a:t>&amp;</a:t>
                  </a:r>
                  <a:r>
                    <a:rPr lang="zh-TW" altLang="en-US" sz="1400" dirty="0">
                      <a:solidFill>
                        <a:schemeClr val="tx1"/>
                      </a:solidFill>
                      <a:latin typeface="微軟正黑體" panose="020B0604030504040204" pitchFamily="34" charset="-120"/>
                      <a:ea typeface="微軟正黑體" panose="020B0604030504040204" pitchFamily="34" charset="-120"/>
                    </a:rPr>
                    <a:t>考生資料表列印信封封面</a:t>
                  </a:r>
                </a:p>
              </p:txBody>
            </p:sp>
            <p:cxnSp>
              <p:nvCxnSpPr>
                <p:cNvPr id="24" name="直線單箭頭接點 23">
                  <a:extLst>
                    <a:ext uri="{FF2B5EF4-FFF2-40B4-BE49-F238E27FC236}">
                      <a16:creationId xmlns:a16="http://schemas.microsoft.com/office/drawing/2014/main" id="{9E5E38EA-B24A-4A5C-BD2B-2FAF892152BB}"/>
                    </a:ext>
                  </a:extLst>
                </p:cNvPr>
                <p:cNvCxnSpPr>
                  <a:stCxn id="20"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5" name="直線單箭頭接點 24">
                  <a:extLst>
                    <a:ext uri="{FF2B5EF4-FFF2-40B4-BE49-F238E27FC236}">
                      <a16:creationId xmlns:a16="http://schemas.microsoft.com/office/drawing/2014/main" id="{D4093286-6FEE-4E49-8398-0F35679459E6}"/>
                    </a:ext>
                  </a:extLst>
                </p:cNvPr>
                <p:cNvCxnSpPr>
                  <a:endCxn id="21"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6" name="直線單箭頭接點 25">
                  <a:extLst>
                    <a:ext uri="{FF2B5EF4-FFF2-40B4-BE49-F238E27FC236}">
                      <a16:creationId xmlns:a16="http://schemas.microsoft.com/office/drawing/2014/main" id="{25120DE5-AFCD-4AE9-877A-D20019D012D5}"/>
                    </a:ext>
                  </a:extLst>
                </p:cNvPr>
                <p:cNvCxnSpPr>
                  <a:stCxn id="21" idx="3"/>
                  <a:endCxn id="22"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7" name="直線單箭頭接點 26">
                  <a:extLst>
                    <a:ext uri="{FF2B5EF4-FFF2-40B4-BE49-F238E27FC236}">
                      <a16:creationId xmlns:a16="http://schemas.microsoft.com/office/drawing/2014/main" id="{43B162D8-687B-46D1-94A2-FB1C5C3F8C02}"/>
                    </a:ext>
                  </a:extLst>
                </p:cNvPr>
                <p:cNvCxnSpPr>
                  <a:stCxn id="22" idx="3"/>
                  <a:endCxn id="23"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9" name="圓角矩形 29">
                <a:extLst>
                  <a:ext uri="{FF2B5EF4-FFF2-40B4-BE49-F238E27FC236}">
                    <a16:creationId xmlns:a16="http://schemas.microsoft.com/office/drawing/2014/main" id="{3AB3A119-8317-4116-B2A9-25E549A1D621}"/>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登入報名系統</a:t>
                </a:r>
              </a:p>
            </p:txBody>
          </p:sp>
        </p:grpSp>
        <p:sp>
          <p:nvSpPr>
            <p:cNvPr id="16" name="圓角矩形 33">
              <a:extLst>
                <a:ext uri="{FF2B5EF4-FFF2-40B4-BE49-F238E27FC236}">
                  <a16:creationId xmlns:a16="http://schemas.microsoft.com/office/drawing/2014/main" id="{AB421803-FD3E-4221-9917-7373DCAFFBE2}"/>
                </a:ext>
              </a:extLst>
            </p:cNvPr>
            <p:cNvSpPr/>
            <p:nvPr/>
          </p:nvSpPr>
          <p:spPr bwMode="auto">
            <a:xfrm>
              <a:off x="3835399" y="1263379"/>
              <a:ext cx="446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bg1"/>
                  </a:solidFill>
                  <a:latin typeface="微軟正黑體" panose="020B0604030504040204" pitchFamily="34" charset="-120"/>
                  <a:ea typeface="微軟正黑體" panose="020B0604030504040204" pitchFamily="34" charset="-120"/>
                </a:rPr>
                <a:t>並限掛或快遞寄送</a:t>
              </a:r>
              <a:br>
                <a:rPr lang="en-US" altLang="zh-TW" sz="1050" dirty="0">
                  <a:solidFill>
                    <a:schemeClr val="bg1"/>
                  </a:solidFill>
                  <a:latin typeface="微軟正黑體" panose="020B0604030504040204" pitchFamily="34" charset="-120"/>
                  <a:ea typeface="微軟正黑體" panose="020B0604030504040204" pitchFamily="34" charset="-120"/>
                </a:rPr>
              </a:br>
              <a:r>
                <a:rPr lang="zh-TW" altLang="en-US" sz="1050" dirty="0">
                  <a:solidFill>
                    <a:schemeClr val="bg1"/>
                  </a:solidFill>
                  <a:latin typeface="微軟正黑體" panose="020B0604030504040204" pitchFamily="34" charset="-120"/>
                  <a:ea typeface="微軟正黑體" panose="020B0604030504040204" pitchFamily="34" charset="-120"/>
                </a:rPr>
                <a:t>確認粘貼證明文件</a:t>
              </a:r>
            </a:p>
          </p:txBody>
        </p:sp>
        <p:cxnSp>
          <p:nvCxnSpPr>
            <p:cNvPr id="17" name="直線單箭頭接點 16">
              <a:extLst>
                <a:ext uri="{FF2B5EF4-FFF2-40B4-BE49-F238E27FC236}">
                  <a16:creationId xmlns:a16="http://schemas.microsoft.com/office/drawing/2014/main" id="{2304E508-27FD-46B9-8A85-1590A4BB49BE}"/>
                </a:ext>
              </a:extLst>
            </p:cNvPr>
            <p:cNvCxnSpPr>
              <a:endCxn id="16"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32" name="Rectangle 2">
            <a:extLst>
              <a:ext uri="{FF2B5EF4-FFF2-40B4-BE49-F238E27FC236}">
                <a16:creationId xmlns:a16="http://schemas.microsoft.com/office/drawing/2014/main" id="{947CF249-B957-4349-ACA3-A1C6FEAFA862}"/>
              </a:ext>
            </a:extLst>
          </p:cNvPr>
          <p:cNvSpPr>
            <a:spLocks noChangeArrowheads="1"/>
          </p:cNvSpPr>
          <p:nvPr/>
        </p:nvSpPr>
        <p:spPr bwMode="auto">
          <a:xfrm>
            <a:off x="1014814" y="857251"/>
            <a:ext cx="4223059" cy="57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ts val="1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學歷</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力</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證明文件</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33" name="矩形 32">
            <a:extLst>
              <a:ext uri="{FF2B5EF4-FFF2-40B4-BE49-F238E27FC236}">
                <a16:creationId xmlns:a16="http://schemas.microsoft.com/office/drawing/2014/main" id="{B7C2BFA0-9C81-47AE-B37B-00F72FC1D588}"/>
              </a:ext>
            </a:extLst>
          </p:cNvPr>
          <p:cNvSpPr/>
          <p:nvPr/>
        </p:nvSpPr>
        <p:spPr>
          <a:xfrm>
            <a:off x="7137809" y="4315828"/>
            <a:ext cx="3230623" cy="93922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具有低收入戶</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或中低收入戶</a:t>
            </a:r>
            <a:r>
              <a:rPr lang="en-US" altLang="zh-TW" b="1" dirty="0">
                <a:solidFill>
                  <a:srgbClr val="0000FF"/>
                </a:solidFill>
                <a:latin typeface="微軟正黑體" panose="020B0604030504040204" pitchFamily="34" charset="-120"/>
                <a:ea typeface="微軟正黑體" panose="020B0604030504040204" pitchFamily="34" charset="-120"/>
              </a:rPr>
              <a:t>)</a:t>
            </a:r>
            <a:br>
              <a:rPr lang="en-US" altLang="zh-TW" b="1" dirty="0">
                <a:solidFill>
                  <a:srgbClr val="0000FF"/>
                </a:solidFill>
                <a:latin typeface="微軟正黑體" panose="020B0604030504040204" pitchFamily="34" charset="-120"/>
                <a:ea typeface="微軟正黑體" panose="020B0604030504040204" pitchFamily="34" charset="-120"/>
              </a:rPr>
            </a:br>
            <a:r>
              <a:rPr lang="zh-TW" altLang="en-US" b="1" dirty="0">
                <a:solidFill>
                  <a:srgbClr val="C00000"/>
                </a:solidFill>
                <a:latin typeface="微軟正黑體" panose="020B0604030504040204" pitchFamily="34" charset="-120"/>
                <a:ea typeface="微軟正黑體" panose="020B0604030504040204" pitchFamily="34" charset="-120"/>
              </a:rPr>
              <a:t>考生必繳</a:t>
            </a:r>
            <a:br>
              <a:rPr lang="en-US" altLang="zh-TW" b="1" dirty="0">
                <a:solidFill>
                  <a:srgbClr val="C00000"/>
                </a:solidFill>
                <a:latin typeface="微軟正黑體" panose="020B0604030504040204" pitchFamily="34" charset="-120"/>
                <a:ea typeface="微軟正黑體" panose="020B0604030504040204" pitchFamily="34" charset="-120"/>
              </a:rPr>
            </a:br>
            <a:r>
              <a:rPr lang="zh-TW" altLang="en-US" b="1" dirty="0">
                <a:solidFill>
                  <a:schemeClr val="tx1"/>
                </a:solidFill>
                <a:latin typeface="微軟正黑體" panose="020B0604030504040204" pitchFamily="34" charset="-120"/>
                <a:ea typeface="微軟正黑體" panose="020B0604030504040204" pitchFamily="34" charset="-120"/>
              </a:rPr>
              <a:t>黏貼</a:t>
            </a:r>
            <a:r>
              <a:rPr lang="en-US" altLang="zh-TW" b="1" dirty="0">
                <a:solidFill>
                  <a:srgbClr val="0000FF"/>
                </a:solidFill>
                <a:latin typeface="微軟正黑體" panose="020B0604030504040204" pitchFamily="34" charset="-120"/>
                <a:ea typeface="微軟正黑體" panose="020B0604030504040204" pitchFamily="34" charset="-120"/>
              </a:rPr>
              <a:t>115</a:t>
            </a:r>
            <a:r>
              <a:rPr lang="zh-TW" altLang="en-US" b="1" dirty="0">
                <a:solidFill>
                  <a:srgbClr val="0000FF"/>
                </a:solidFill>
                <a:latin typeface="微軟正黑體" panose="020B0604030504040204" pitchFamily="34" charset="-120"/>
                <a:ea typeface="微軟正黑體" panose="020B0604030504040204" pitchFamily="34" charset="-120"/>
              </a:rPr>
              <a:t>年度</a:t>
            </a:r>
            <a:r>
              <a:rPr lang="zh-TW" altLang="en-US" b="1" dirty="0">
                <a:solidFill>
                  <a:srgbClr val="C00000"/>
                </a:solidFill>
                <a:latin typeface="微軟正黑體" panose="020B0604030504040204" pitchFamily="34" charset="-120"/>
                <a:ea typeface="微軟正黑體" panose="020B0604030504040204" pitchFamily="34" charset="-120"/>
              </a:rPr>
              <a:t>證明文件影本</a:t>
            </a:r>
          </a:p>
        </p:txBody>
      </p:sp>
      <p:sp>
        <p:nvSpPr>
          <p:cNvPr id="34" name="Rectangle 2">
            <a:extLst>
              <a:ext uri="{FF2B5EF4-FFF2-40B4-BE49-F238E27FC236}">
                <a16:creationId xmlns:a16="http://schemas.microsoft.com/office/drawing/2014/main" id="{E546D553-F6F6-4B3F-9817-70E707AAC4B0}"/>
              </a:ext>
            </a:extLst>
          </p:cNvPr>
          <p:cNvSpPr>
            <a:spLocks noChangeArrowheads="1"/>
          </p:cNvSpPr>
          <p:nvPr/>
        </p:nvSpPr>
        <p:spPr bwMode="auto">
          <a:xfrm>
            <a:off x="6321006" y="1558071"/>
            <a:ext cx="4864230" cy="40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ts val="1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低收入戶或中低收入戶證明文件</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36" name="矩形 35">
            <a:extLst>
              <a:ext uri="{FF2B5EF4-FFF2-40B4-BE49-F238E27FC236}">
                <a16:creationId xmlns:a16="http://schemas.microsoft.com/office/drawing/2014/main" id="{99A885F0-670D-4520-9BF0-85C2E7631CF3}"/>
              </a:ext>
            </a:extLst>
          </p:cNvPr>
          <p:cNvSpPr/>
          <p:nvPr/>
        </p:nvSpPr>
        <p:spPr>
          <a:xfrm>
            <a:off x="1471640" y="4091336"/>
            <a:ext cx="3531263" cy="138820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just">
              <a:buClr>
                <a:schemeClr val="tx1"/>
              </a:buClr>
              <a:defRPr/>
            </a:pPr>
            <a:r>
              <a:rPr lang="zh-TW" altLang="en-US" sz="1600" b="1" dirty="0">
                <a:solidFill>
                  <a:srgbClr val="0000FF"/>
                </a:solidFill>
                <a:latin typeface="微軟正黑體" panose="020B0604030504040204" pitchFamily="34" charset="-120"/>
                <a:ea typeface="微軟正黑體" panose="020B0604030504040204" pitchFamily="34" charset="-120"/>
              </a:rPr>
              <a:t>應屆畢業生</a:t>
            </a:r>
            <a:r>
              <a:rPr lang="zh-TW" altLang="en-US" sz="1600" b="1" dirty="0">
                <a:solidFill>
                  <a:schemeClr val="tx1"/>
                </a:solidFill>
                <a:latin typeface="微軟正黑體" panose="020B0604030504040204" pitchFamily="34" charset="-120"/>
                <a:ea typeface="微軟正黑體" panose="020B0604030504040204" pitchFamily="34" charset="-120"/>
              </a:rPr>
              <a:t>黏貼</a:t>
            </a:r>
            <a:r>
              <a:rPr lang="en-US" altLang="zh-TW" sz="1600" b="1" u="sng" dirty="0">
                <a:solidFill>
                  <a:srgbClr val="FF0000"/>
                </a:solidFill>
                <a:latin typeface="微軟正黑體" panose="020B0604030504040204" pitchFamily="34" charset="-120"/>
                <a:ea typeface="微軟正黑體" panose="020B0604030504040204" pitchFamily="34" charset="-120"/>
              </a:rPr>
              <a:t>114</a:t>
            </a:r>
            <a:r>
              <a:rPr lang="zh-TW" altLang="en-US" sz="1600" b="1" u="sng" dirty="0">
                <a:solidFill>
                  <a:srgbClr val="FF0000"/>
                </a:solidFill>
                <a:latin typeface="微軟正黑體" panose="020B0604030504040204" pitchFamily="34" charset="-120"/>
                <a:ea typeface="微軟正黑體" panose="020B0604030504040204" pitchFamily="34" charset="-120"/>
              </a:rPr>
              <a:t>學年度第</a:t>
            </a:r>
            <a:r>
              <a:rPr lang="en-US" altLang="zh-TW" sz="1600" b="1" u="sng" dirty="0">
                <a:solidFill>
                  <a:srgbClr val="FF0000"/>
                </a:solidFill>
                <a:latin typeface="微軟正黑體" panose="020B0604030504040204" pitchFamily="34" charset="-120"/>
                <a:ea typeface="微軟正黑體" panose="020B0604030504040204" pitchFamily="34" charset="-120"/>
              </a:rPr>
              <a:t>1</a:t>
            </a:r>
            <a:r>
              <a:rPr lang="zh-TW" altLang="en-US" sz="1600" b="1" u="sng" dirty="0">
                <a:solidFill>
                  <a:srgbClr val="FF0000"/>
                </a:solidFill>
                <a:latin typeface="微軟正黑體" panose="020B0604030504040204" pitchFamily="34" charset="-120"/>
                <a:ea typeface="微軟正黑體" panose="020B0604030504040204" pitchFamily="34" charset="-120"/>
              </a:rPr>
              <a:t>學期</a:t>
            </a:r>
            <a:r>
              <a:rPr lang="zh-TW" altLang="en-US" sz="1600" b="1" dirty="0">
                <a:solidFill>
                  <a:srgbClr val="FF0000"/>
                </a:solidFill>
                <a:latin typeface="微軟正黑體" panose="020B0604030504040204" pitchFamily="34" charset="-120"/>
                <a:ea typeface="微軟正黑體" panose="020B0604030504040204" pitchFamily="34" charset="-120"/>
              </a:rPr>
              <a:t>註冊章</a:t>
            </a:r>
            <a:r>
              <a:rPr lang="zh-TW" altLang="en-US" sz="1600" b="1" dirty="0">
                <a:solidFill>
                  <a:schemeClr val="tx1"/>
                </a:solidFill>
                <a:latin typeface="微軟正黑體" panose="020B0604030504040204" pitchFamily="34" charset="-120"/>
                <a:ea typeface="微軟正黑體" panose="020B0604030504040204" pitchFamily="34" charset="-120"/>
              </a:rPr>
              <a:t>之學生證正、反面影本</a:t>
            </a:r>
            <a:r>
              <a:rPr lang="zh-TW" altLang="zh-TW" sz="1600" b="1" dirty="0">
                <a:solidFill>
                  <a:schemeClr val="tx1"/>
                </a:solidFill>
                <a:latin typeface="微軟正黑體" panose="020B0604030504040204" pitchFamily="34" charset="-120"/>
                <a:ea typeface="微軟正黑體" panose="020B0604030504040204" pitchFamily="34" charset="-120"/>
              </a:rPr>
              <a:t>（須蓋有最後一學年第</a:t>
            </a:r>
            <a:r>
              <a:rPr lang="zh-TW" altLang="en-US" sz="1600" b="1" dirty="0">
                <a:solidFill>
                  <a:schemeClr val="tx1"/>
                </a:solidFill>
                <a:latin typeface="微軟正黑體" panose="020B0604030504040204" pitchFamily="34" charset="-120"/>
                <a:ea typeface="微軟正黑體" panose="020B0604030504040204" pitchFamily="34" charset="-120"/>
              </a:rPr>
              <a:t>一</a:t>
            </a:r>
            <a:r>
              <a:rPr lang="zh-TW" altLang="zh-TW" sz="1600" b="1" dirty="0">
                <a:solidFill>
                  <a:schemeClr val="tx1"/>
                </a:solidFill>
                <a:latin typeface="微軟正黑體" panose="020B0604030504040204" pitchFamily="34" charset="-120"/>
                <a:ea typeface="微軟正黑體" panose="020B0604030504040204" pitchFamily="34" charset="-120"/>
              </a:rPr>
              <a:t>學期註冊章）；</a:t>
            </a:r>
            <a:r>
              <a:rPr lang="zh-TW" altLang="zh-TW" sz="1600" b="1" dirty="0">
                <a:solidFill>
                  <a:srgbClr val="FF0000"/>
                </a:solidFill>
                <a:latin typeface="微軟正黑體" panose="020B0604030504040204" pitchFamily="34" charset="-120"/>
                <a:ea typeface="微軟正黑體" panose="020B0604030504040204" pitchFamily="34" charset="-120"/>
              </a:rPr>
              <a:t>學生證無註冊章</a:t>
            </a:r>
            <a:r>
              <a:rPr lang="zh-TW" altLang="en-US" sz="1600" b="1" dirty="0">
                <a:solidFill>
                  <a:srgbClr val="FF0000"/>
                </a:solidFill>
                <a:latin typeface="微軟正黑體" panose="020B0604030504040204" pitchFamily="34" charset="-120"/>
                <a:ea typeface="微軟正黑體" panose="020B0604030504040204" pitchFamily="34" charset="-120"/>
              </a:rPr>
              <a:t>及就讀科別</a:t>
            </a:r>
            <a:r>
              <a:rPr lang="zh-TW" altLang="zh-TW" sz="1600" b="1" dirty="0">
                <a:solidFill>
                  <a:srgbClr val="FF0000"/>
                </a:solidFill>
                <a:latin typeface="微軟正黑體" panose="020B0604030504040204" pitchFamily="34" charset="-120"/>
                <a:ea typeface="微軟正黑體" panose="020B0604030504040204" pitchFamily="34" charset="-120"/>
              </a:rPr>
              <a:t>者</a:t>
            </a:r>
            <a:r>
              <a:rPr lang="zh-TW" altLang="zh-TW" sz="1600" b="1" dirty="0">
                <a:solidFill>
                  <a:schemeClr val="tx1"/>
                </a:solidFill>
                <a:latin typeface="微軟正黑體" panose="020B0604030504040204" pitchFamily="34" charset="-120"/>
                <a:ea typeface="微軟正黑體" panose="020B0604030504040204" pitchFamily="34" charset="-120"/>
              </a:rPr>
              <a:t>，須繳交由就讀學校開立之</a:t>
            </a:r>
            <a:r>
              <a:rPr lang="zh-TW" altLang="zh-TW" sz="1600" b="1" dirty="0">
                <a:solidFill>
                  <a:schemeClr val="tx1"/>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600" b="1" u="sng" dirty="0">
                <a:solidFill>
                  <a:srgbClr val="FF0000"/>
                </a:solidFill>
                <a:latin typeface="微軟正黑體" panose="020B0604030504040204" pitchFamily="34" charset="-120"/>
                <a:ea typeface="微軟正黑體" panose="020B0604030504040204" pitchFamily="34" charset="-120"/>
              </a:rPr>
              <a:t>在學證明</a:t>
            </a:r>
            <a:r>
              <a:rPr lang="zh-TW" altLang="zh-TW" sz="1600" b="1" dirty="0">
                <a:solidFill>
                  <a:schemeClr val="tx1"/>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600" b="1" dirty="0">
                <a:solidFill>
                  <a:schemeClr val="tx1"/>
                </a:solidFill>
                <a:latin typeface="微軟正黑體" panose="020B0604030504040204" pitchFamily="34" charset="-120"/>
                <a:ea typeface="微軟正黑體" panose="020B0604030504040204" pitchFamily="34" charset="-120"/>
              </a:rPr>
              <a:t>正本</a:t>
            </a:r>
          </a:p>
        </p:txBody>
      </p:sp>
      <p:sp>
        <p:nvSpPr>
          <p:cNvPr id="37" name="矩形 36">
            <a:extLst>
              <a:ext uri="{FF2B5EF4-FFF2-40B4-BE49-F238E27FC236}">
                <a16:creationId xmlns:a16="http://schemas.microsoft.com/office/drawing/2014/main" id="{45BFCCF1-E086-4CA9-940B-2DEB8B5C400A}"/>
              </a:ext>
            </a:extLst>
          </p:cNvPr>
          <p:cNvSpPr/>
          <p:nvPr/>
        </p:nvSpPr>
        <p:spPr>
          <a:xfrm>
            <a:off x="1471640" y="5872884"/>
            <a:ext cx="2756010" cy="35759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畢業生</a:t>
            </a:r>
            <a:r>
              <a:rPr lang="zh-TW" altLang="en-US" b="1" dirty="0">
                <a:solidFill>
                  <a:schemeClr val="tx1"/>
                </a:solidFill>
                <a:latin typeface="微軟正黑體" panose="020B0604030504040204" pitchFamily="34" charset="-120"/>
                <a:ea typeface="微軟正黑體" panose="020B0604030504040204" pitchFamily="34" charset="-120"/>
              </a:rPr>
              <a:t>黏貼</a:t>
            </a:r>
            <a:r>
              <a:rPr lang="zh-TW" altLang="en-US" b="1" u="sng" dirty="0">
                <a:solidFill>
                  <a:srgbClr val="FF0000"/>
                </a:solidFill>
                <a:latin typeface="微軟正黑體" panose="020B0604030504040204" pitchFamily="34" charset="-120"/>
                <a:ea typeface="微軟正黑體" panose="020B0604030504040204" pitchFamily="34" charset="-120"/>
              </a:rPr>
              <a:t>畢業證書</a:t>
            </a:r>
            <a:r>
              <a:rPr lang="zh-TW" altLang="en-US" b="1" dirty="0">
                <a:solidFill>
                  <a:schemeClr val="tx1"/>
                </a:solidFill>
                <a:latin typeface="微軟正黑體" panose="020B0604030504040204" pitchFamily="34" charset="-120"/>
                <a:ea typeface="微軟正黑體" panose="020B0604030504040204" pitchFamily="34" charset="-120"/>
              </a:rPr>
              <a:t>影本</a:t>
            </a:r>
          </a:p>
        </p:txBody>
      </p:sp>
    </p:spTree>
    <p:extLst>
      <p:ext uri="{BB962C8B-B14F-4D97-AF65-F5344CB8AC3E}">
        <p14:creationId xmlns:p14="http://schemas.microsoft.com/office/powerpoint/2010/main" val="2989176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電子產品, 螢幕擷取畫面, 數字 的圖片&#10;&#10;AI 產生的內容可能不正確。">
            <a:extLst>
              <a:ext uri="{FF2B5EF4-FFF2-40B4-BE49-F238E27FC236}">
                <a16:creationId xmlns:a16="http://schemas.microsoft.com/office/drawing/2014/main" id="{E2A801E7-E2EB-2228-7B4F-5B90B5448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707" y="1089278"/>
            <a:ext cx="6178886" cy="5431440"/>
          </a:xfrm>
          <a:prstGeom prst="rect">
            <a:avLst/>
          </a:prstGeom>
        </p:spPr>
      </p:pic>
      <p:sp>
        <p:nvSpPr>
          <p:cNvPr id="9"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12" name="群組 11">
            <a:extLst>
              <a:ext uri="{FF2B5EF4-FFF2-40B4-BE49-F238E27FC236}">
                <a16:creationId xmlns:a16="http://schemas.microsoft.com/office/drawing/2014/main" id="{37C463EF-768B-4150-AF4E-4EC3ABFEFE3D}"/>
              </a:ext>
            </a:extLst>
          </p:cNvPr>
          <p:cNvGrpSpPr/>
          <p:nvPr/>
        </p:nvGrpSpPr>
        <p:grpSpPr>
          <a:xfrm>
            <a:off x="8128410" y="261774"/>
            <a:ext cx="3329299" cy="1214437"/>
            <a:chOff x="952500" y="1263379"/>
            <a:chExt cx="3329299" cy="1214437"/>
          </a:xfrm>
        </p:grpSpPr>
        <p:grpSp>
          <p:nvGrpSpPr>
            <p:cNvPr id="13" name="群組 12">
              <a:extLst>
                <a:ext uri="{FF2B5EF4-FFF2-40B4-BE49-F238E27FC236}">
                  <a16:creationId xmlns:a16="http://schemas.microsoft.com/office/drawing/2014/main" id="{B7FC0725-6738-4868-90F8-E5A8F3CA52F3}"/>
                </a:ext>
              </a:extLst>
            </p:cNvPr>
            <p:cNvGrpSpPr/>
            <p:nvPr/>
          </p:nvGrpSpPr>
          <p:grpSpPr>
            <a:xfrm>
              <a:off x="952500" y="1263379"/>
              <a:ext cx="2719699" cy="1214437"/>
              <a:chOff x="7896225" y="115889"/>
              <a:chExt cx="2719699" cy="1214437"/>
            </a:xfrm>
          </p:grpSpPr>
          <p:grpSp>
            <p:nvGrpSpPr>
              <p:cNvPr id="16" name="群組 26">
                <a:extLst>
                  <a:ext uri="{FF2B5EF4-FFF2-40B4-BE49-F238E27FC236}">
                    <a16:creationId xmlns:a16="http://schemas.microsoft.com/office/drawing/2014/main" id="{BEFD9369-3ACF-44A1-9B65-B322690DFC22}"/>
                  </a:ext>
                </a:extLst>
              </p:cNvPr>
              <p:cNvGrpSpPr>
                <a:grpSpLocks/>
              </p:cNvGrpSpPr>
              <p:nvPr/>
            </p:nvGrpSpPr>
            <p:grpSpPr bwMode="auto">
              <a:xfrm>
                <a:off x="7896225" y="115889"/>
                <a:ext cx="2719699" cy="1214437"/>
                <a:chOff x="6228184" y="1071563"/>
                <a:chExt cx="2719263" cy="1214437"/>
              </a:xfrm>
            </p:grpSpPr>
            <p:sp>
              <p:nvSpPr>
                <p:cNvPr id="18" name="圓角矩形 30">
                  <a:extLst>
                    <a:ext uri="{FF2B5EF4-FFF2-40B4-BE49-F238E27FC236}">
                      <a16:creationId xmlns:a16="http://schemas.microsoft.com/office/drawing/2014/main" id="{B167BD55-C94A-412F-A7AF-AC272C2771B2}"/>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設定通行碼</a:t>
                  </a:r>
                </a:p>
              </p:txBody>
            </p:sp>
            <p:sp>
              <p:nvSpPr>
                <p:cNvPr id="19" name="圓角矩形 31">
                  <a:extLst>
                    <a:ext uri="{FF2B5EF4-FFF2-40B4-BE49-F238E27FC236}">
                      <a16:creationId xmlns:a16="http://schemas.microsoft.com/office/drawing/2014/main" id="{90502AE8-B858-44E7-BF94-881A65D86B1B}"/>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輸入報名資料</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20" name="圓角矩形 32">
                  <a:extLst>
                    <a:ext uri="{FF2B5EF4-FFF2-40B4-BE49-F238E27FC236}">
                      <a16:creationId xmlns:a16="http://schemas.microsoft.com/office/drawing/2014/main" id="{3AFBF22D-3FA2-4F37-8881-2B8A98375033}"/>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確定送出</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確認資料</a:t>
                  </a:r>
                </a:p>
              </p:txBody>
            </p:sp>
            <p:sp>
              <p:nvSpPr>
                <p:cNvPr id="21" name="圓角矩形 33">
                  <a:extLst>
                    <a:ext uri="{FF2B5EF4-FFF2-40B4-BE49-F238E27FC236}">
                      <a16:creationId xmlns:a16="http://schemas.microsoft.com/office/drawing/2014/main" id="{EE473A3C-D70B-4CE0-84FB-9AC11A8E9E2B}"/>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微軟正黑體" panose="020B0604030504040204" pitchFamily="34" charset="-120"/>
                      <a:ea typeface="微軟正黑體" panose="020B0604030504040204" pitchFamily="34" charset="-120"/>
                    </a:rPr>
                    <a:t>&amp;</a:t>
                  </a:r>
                  <a:r>
                    <a:rPr lang="zh-TW" altLang="en-US" sz="1400" dirty="0">
                      <a:solidFill>
                        <a:schemeClr val="tx1"/>
                      </a:solidFill>
                      <a:latin typeface="微軟正黑體" panose="020B0604030504040204" pitchFamily="34" charset="-120"/>
                      <a:ea typeface="微軟正黑體" panose="020B0604030504040204" pitchFamily="34" charset="-120"/>
                    </a:rPr>
                    <a:t>考生資料表列印信封封面</a:t>
                  </a:r>
                </a:p>
              </p:txBody>
            </p:sp>
            <p:cxnSp>
              <p:nvCxnSpPr>
                <p:cNvPr id="22" name="直線單箭頭接點 21">
                  <a:extLst>
                    <a:ext uri="{FF2B5EF4-FFF2-40B4-BE49-F238E27FC236}">
                      <a16:creationId xmlns:a16="http://schemas.microsoft.com/office/drawing/2014/main" id="{6E74C826-5DB1-42FC-B281-7D393CC99BFD}"/>
                    </a:ext>
                  </a:extLst>
                </p:cNvPr>
                <p:cNvCxnSpPr>
                  <a:stCxn id="18"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3" name="直線單箭頭接點 22">
                  <a:extLst>
                    <a:ext uri="{FF2B5EF4-FFF2-40B4-BE49-F238E27FC236}">
                      <a16:creationId xmlns:a16="http://schemas.microsoft.com/office/drawing/2014/main" id="{F582EC51-60FB-4022-90EE-70F4402A08F1}"/>
                    </a:ext>
                  </a:extLst>
                </p:cNvPr>
                <p:cNvCxnSpPr>
                  <a:endCxn id="19"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4" name="直線單箭頭接點 23">
                  <a:extLst>
                    <a:ext uri="{FF2B5EF4-FFF2-40B4-BE49-F238E27FC236}">
                      <a16:creationId xmlns:a16="http://schemas.microsoft.com/office/drawing/2014/main" id="{C54B850C-1DB3-43F9-92A2-2E55879BBD2E}"/>
                    </a:ext>
                  </a:extLst>
                </p:cNvPr>
                <p:cNvCxnSpPr>
                  <a:stCxn id="19" idx="3"/>
                  <a:endCxn id="20"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5" name="直線單箭頭接點 24">
                  <a:extLst>
                    <a:ext uri="{FF2B5EF4-FFF2-40B4-BE49-F238E27FC236}">
                      <a16:creationId xmlns:a16="http://schemas.microsoft.com/office/drawing/2014/main" id="{455B731D-3207-4D23-B154-E1321DF6D597}"/>
                    </a:ext>
                  </a:extLst>
                </p:cNvPr>
                <p:cNvCxnSpPr>
                  <a:stCxn id="20" idx="3"/>
                  <a:endCxn id="21"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7" name="圓角矩形 29">
                <a:extLst>
                  <a:ext uri="{FF2B5EF4-FFF2-40B4-BE49-F238E27FC236}">
                    <a16:creationId xmlns:a16="http://schemas.microsoft.com/office/drawing/2014/main" id="{75777434-B438-482A-BA5D-E19DE3FE2BB1}"/>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登入報名系統</a:t>
                </a:r>
              </a:p>
            </p:txBody>
          </p:sp>
        </p:grpSp>
        <p:sp>
          <p:nvSpPr>
            <p:cNvPr id="14" name="圓角矩形 33">
              <a:extLst>
                <a:ext uri="{FF2B5EF4-FFF2-40B4-BE49-F238E27FC236}">
                  <a16:creationId xmlns:a16="http://schemas.microsoft.com/office/drawing/2014/main" id="{A01AE6AE-ABE8-43BF-8B95-68A7D6352B4B}"/>
                </a:ext>
              </a:extLst>
            </p:cNvPr>
            <p:cNvSpPr/>
            <p:nvPr/>
          </p:nvSpPr>
          <p:spPr bwMode="auto">
            <a:xfrm>
              <a:off x="3835399" y="1263379"/>
              <a:ext cx="446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bg1"/>
                  </a:solidFill>
                  <a:latin typeface="微軟正黑體" panose="020B0604030504040204" pitchFamily="34" charset="-120"/>
                  <a:ea typeface="微軟正黑體" panose="020B0604030504040204" pitchFamily="34" charset="-120"/>
                </a:rPr>
                <a:t>並限掛或快遞寄送</a:t>
              </a:r>
              <a:br>
                <a:rPr lang="en-US" altLang="zh-TW" sz="1050" dirty="0">
                  <a:solidFill>
                    <a:schemeClr val="bg1"/>
                  </a:solidFill>
                  <a:latin typeface="微軟正黑體" panose="020B0604030504040204" pitchFamily="34" charset="-120"/>
                  <a:ea typeface="微軟正黑體" panose="020B0604030504040204" pitchFamily="34" charset="-120"/>
                </a:rPr>
              </a:br>
              <a:r>
                <a:rPr lang="zh-TW" altLang="en-US" sz="1050" dirty="0">
                  <a:solidFill>
                    <a:schemeClr val="bg1"/>
                  </a:solidFill>
                  <a:latin typeface="微軟正黑體" panose="020B0604030504040204" pitchFamily="34" charset="-120"/>
                  <a:ea typeface="微軟正黑體" panose="020B0604030504040204" pitchFamily="34" charset="-120"/>
                </a:rPr>
                <a:t>確認粘貼證明文件</a:t>
              </a:r>
            </a:p>
          </p:txBody>
        </p:sp>
        <p:cxnSp>
          <p:nvCxnSpPr>
            <p:cNvPr id="15" name="直線單箭頭接點 14">
              <a:extLst>
                <a:ext uri="{FF2B5EF4-FFF2-40B4-BE49-F238E27FC236}">
                  <a16:creationId xmlns:a16="http://schemas.microsoft.com/office/drawing/2014/main" id="{18A23142-7BFF-42FB-ACFE-765286DBAE21}"/>
                </a:ext>
              </a:extLst>
            </p:cNvPr>
            <p:cNvCxnSpPr>
              <a:endCxn id="14"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7" name="Rectangle 2">
            <a:extLst>
              <a:ext uri="{FF2B5EF4-FFF2-40B4-BE49-F238E27FC236}">
                <a16:creationId xmlns:a16="http://schemas.microsoft.com/office/drawing/2014/main" id="{5757C38C-3DC8-4C19-8BA5-1909AA14870F}"/>
              </a:ext>
            </a:extLst>
          </p:cNvPr>
          <p:cNvSpPr>
            <a:spLocks noChangeArrowheads="1"/>
          </p:cNvSpPr>
          <p:nvPr/>
        </p:nvSpPr>
        <p:spPr bwMode="auto">
          <a:xfrm>
            <a:off x="960510" y="627520"/>
            <a:ext cx="4839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ts val="1000"/>
              </a:spcBef>
              <a:buSzPct val="110000"/>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繳寄報名資料，並上網查詢報名狀態</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29" name="向右箭號 19">
            <a:extLst>
              <a:ext uri="{FF2B5EF4-FFF2-40B4-BE49-F238E27FC236}">
                <a16:creationId xmlns:a16="http://schemas.microsoft.com/office/drawing/2014/main" id="{89F031D7-28E4-4D76-91FF-CCE72DDBEAC6}"/>
              </a:ext>
            </a:extLst>
          </p:cNvPr>
          <p:cNvSpPr/>
          <p:nvPr/>
        </p:nvSpPr>
        <p:spPr bwMode="auto">
          <a:xfrm flipH="1">
            <a:off x="4480278" y="6302299"/>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30" name="矩形 29">
            <a:extLst>
              <a:ext uri="{FF2B5EF4-FFF2-40B4-BE49-F238E27FC236}">
                <a16:creationId xmlns:a16="http://schemas.microsoft.com/office/drawing/2014/main" id="{28D0CC05-1ACF-428A-B066-4BB886A868D2}"/>
              </a:ext>
            </a:extLst>
          </p:cNvPr>
          <p:cNvSpPr/>
          <p:nvPr/>
        </p:nvSpPr>
        <p:spPr>
          <a:xfrm>
            <a:off x="3655298" y="6189418"/>
            <a:ext cx="943851" cy="331300"/>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C4D88F66-0F98-4AE3-BCFB-42E155943A09}"/>
              </a:ext>
            </a:extLst>
          </p:cNvPr>
          <p:cNvSpPr/>
          <p:nvPr/>
        </p:nvSpPr>
        <p:spPr>
          <a:xfrm>
            <a:off x="1504097" y="2472589"/>
            <a:ext cx="4591903" cy="19669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448AC49C-89EF-4F10-8ACA-864ACC4E03DD}"/>
              </a:ext>
            </a:extLst>
          </p:cNvPr>
          <p:cNvSpPr/>
          <p:nvPr/>
        </p:nvSpPr>
        <p:spPr>
          <a:xfrm>
            <a:off x="4082106" y="2760841"/>
            <a:ext cx="7648136" cy="35759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b="1" dirty="0">
                <a:solidFill>
                  <a:schemeClr val="tx1"/>
                </a:solidFill>
                <a:latin typeface="微軟正黑體" panose="020B0604030504040204" pitchFamily="34" charset="-120"/>
                <a:ea typeface="微軟正黑體" panose="020B0604030504040204" pitchFamily="34" charset="-120"/>
              </a:rPr>
              <a:t>報名資料須於</a:t>
            </a:r>
            <a:r>
              <a:rPr lang="en-US" altLang="zh-TW" b="1" u="sng" dirty="0">
                <a:solidFill>
                  <a:srgbClr val="FF0000"/>
                </a:solidFill>
                <a:latin typeface="微軟正黑體" panose="020B0604030504040204" pitchFamily="34" charset="-120"/>
                <a:ea typeface="微軟正黑體" panose="020B0604030504040204" pitchFamily="34" charset="-120"/>
              </a:rPr>
              <a:t>115.2.5(</a:t>
            </a:r>
            <a:r>
              <a:rPr lang="zh-TW" altLang="en-US" b="1" u="sng" dirty="0">
                <a:solidFill>
                  <a:srgbClr val="FF0000"/>
                </a:solidFill>
                <a:latin typeface="微軟正黑體" panose="020B0604030504040204" pitchFamily="34" charset="-120"/>
                <a:ea typeface="微軟正黑體" panose="020B0604030504040204" pitchFamily="34" charset="-120"/>
              </a:rPr>
              <a:t>四</a:t>
            </a:r>
            <a:r>
              <a:rPr lang="en-US" altLang="zh-TW" b="1" u="sng" dirty="0">
                <a:solidFill>
                  <a:srgbClr val="FF0000"/>
                </a:solidFill>
                <a:latin typeface="微軟正黑體" panose="020B0604030504040204" pitchFamily="34" charset="-120"/>
                <a:ea typeface="微軟正黑體" panose="020B0604030504040204" pitchFamily="34" charset="-120"/>
              </a:rPr>
              <a:t>)</a:t>
            </a:r>
            <a:r>
              <a:rPr lang="zh-TW" altLang="en-US" b="1" u="sng" dirty="0">
                <a:solidFill>
                  <a:srgbClr val="FF0000"/>
                </a:solidFill>
                <a:latin typeface="微軟正黑體" panose="020B0604030504040204" pitchFamily="34" charset="-120"/>
                <a:ea typeface="微軟正黑體" panose="020B0604030504040204" pitchFamily="34" charset="-120"/>
              </a:rPr>
              <a:t>前</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郵戳為憑</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以</a:t>
            </a:r>
            <a:r>
              <a:rPr lang="zh-TW" altLang="en-US" b="1" u="sng" dirty="0">
                <a:solidFill>
                  <a:srgbClr val="0000FF"/>
                </a:solidFill>
                <a:latin typeface="微軟正黑體" panose="020B0604030504040204" pitchFamily="34" charset="-120"/>
                <a:ea typeface="微軟正黑體" panose="020B0604030504040204" pitchFamily="34" charset="-120"/>
              </a:rPr>
              <a:t>快遞</a:t>
            </a:r>
            <a:r>
              <a:rPr lang="zh-TW" altLang="en-US" b="1" dirty="0">
                <a:solidFill>
                  <a:schemeClr val="tx1"/>
                </a:solidFill>
                <a:latin typeface="微軟正黑體" panose="020B0604030504040204" pitchFamily="34" charset="-120"/>
                <a:ea typeface="微軟正黑體" panose="020B0604030504040204" pitchFamily="34" charset="-120"/>
              </a:rPr>
              <a:t>或</a:t>
            </a:r>
            <a:r>
              <a:rPr lang="zh-TW" altLang="en-US" b="1" u="sng" dirty="0">
                <a:solidFill>
                  <a:srgbClr val="0000FF"/>
                </a:solidFill>
                <a:latin typeface="微軟正黑體" panose="020B0604030504040204" pitchFamily="34" charset="-120"/>
                <a:ea typeface="微軟正黑體" panose="020B0604030504040204" pitchFamily="34" charset="-120"/>
              </a:rPr>
              <a:t>限時掛號</a:t>
            </a:r>
            <a:r>
              <a:rPr lang="zh-TW" altLang="en-US" b="1" dirty="0">
                <a:solidFill>
                  <a:schemeClr val="tx1"/>
                </a:solidFill>
                <a:latin typeface="微軟正黑體" panose="020B0604030504040204" pitchFamily="34" charset="-120"/>
                <a:ea typeface="微軟正黑體" panose="020B0604030504040204" pitchFamily="34" charset="-120"/>
              </a:rPr>
              <a:t>郵寄至本委員會</a:t>
            </a:r>
          </a:p>
        </p:txBody>
      </p:sp>
    </p:spTree>
    <p:extLst>
      <p:ext uri="{BB962C8B-B14F-4D97-AF65-F5344CB8AC3E}">
        <p14:creationId xmlns:p14="http://schemas.microsoft.com/office/powerpoint/2010/main" val="209133365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數字, 字型 的圖片&#10;&#10;AI 產生的內容可能不正確。">
            <a:extLst>
              <a:ext uri="{FF2B5EF4-FFF2-40B4-BE49-F238E27FC236}">
                <a16:creationId xmlns:a16="http://schemas.microsoft.com/office/drawing/2014/main" id="{EC23D948-61C2-80AF-AD92-63A0552AD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546" y="1591305"/>
            <a:ext cx="8468907" cy="4410691"/>
          </a:xfrm>
          <a:prstGeom prst="rect">
            <a:avLst/>
          </a:prstGeom>
        </p:spPr>
      </p:pic>
      <p:sp>
        <p:nvSpPr>
          <p:cNvPr id="4"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sp>
        <p:nvSpPr>
          <p:cNvPr id="8" name="Rectangle 2">
            <a:extLst>
              <a:ext uri="{FF2B5EF4-FFF2-40B4-BE49-F238E27FC236}">
                <a16:creationId xmlns:a16="http://schemas.microsoft.com/office/drawing/2014/main" id="{52A8CA25-1902-4C93-BA1B-7EA0CC3A55AB}"/>
              </a:ext>
            </a:extLst>
          </p:cNvPr>
          <p:cNvSpPr>
            <a:spLocks noChangeArrowheads="1"/>
          </p:cNvSpPr>
          <p:nvPr/>
        </p:nvSpPr>
        <p:spPr bwMode="auto">
          <a:xfrm>
            <a:off x="1099246" y="856004"/>
            <a:ext cx="54006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ts val="1000"/>
              </a:spcBef>
              <a:buSzPct val="110000"/>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查詢報名狀態</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9" name="矩形 8">
            <a:extLst>
              <a:ext uri="{FF2B5EF4-FFF2-40B4-BE49-F238E27FC236}">
                <a16:creationId xmlns:a16="http://schemas.microsoft.com/office/drawing/2014/main" id="{A294842B-F5CC-4A6C-9AED-E34DC27584C7}"/>
              </a:ext>
            </a:extLst>
          </p:cNvPr>
          <p:cNvSpPr/>
          <p:nvPr/>
        </p:nvSpPr>
        <p:spPr>
          <a:xfrm>
            <a:off x="3445655" y="5266695"/>
            <a:ext cx="1820853" cy="269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3656569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64CE1B1-4978-4D11-9683-89F75F2BE014}"/>
              </a:ext>
            </a:extLst>
          </p:cNvPr>
          <p:cNvGrpSpPr/>
          <p:nvPr/>
        </p:nvGrpSpPr>
        <p:grpSpPr>
          <a:xfrm>
            <a:off x="1924051" y="1133336"/>
            <a:ext cx="8124078" cy="5367100"/>
            <a:chOff x="1924051" y="1133336"/>
            <a:chExt cx="8124078" cy="5367100"/>
          </a:xfrm>
        </p:grpSpPr>
        <p:pic>
          <p:nvPicPr>
            <p:cNvPr id="9" name="圖片 8">
              <a:extLst>
                <a:ext uri="{FF2B5EF4-FFF2-40B4-BE49-F238E27FC236}">
                  <a16:creationId xmlns:a16="http://schemas.microsoft.com/office/drawing/2014/main" id="{C4E1C81F-E08E-4997-8BE8-F0369FDA2B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24051" y="1133336"/>
              <a:ext cx="8124078" cy="5367100"/>
            </a:xfrm>
            <a:prstGeom prst="rect">
              <a:avLst/>
            </a:prstGeom>
          </p:spPr>
        </p:pic>
        <p:pic>
          <p:nvPicPr>
            <p:cNvPr id="7" name="圖片 6">
              <a:extLst>
                <a:ext uri="{FF2B5EF4-FFF2-40B4-BE49-F238E27FC236}">
                  <a16:creationId xmlns:a16="http://schemas.microsoft.com/office/drawing/2014/main" id="{C5BFEA1D-CAD8-4D0D-83DA-0846C272EF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4182" b="56317"/>
            <a:stretch/>
          </p:blipFill>
          <p:spPr>
            <a:xfrm>
              <a:off x="8961423" y="2459567"/>
              <a:ext cx="102211" cy="154021"/>
            </a:xfrm>
            <a:prstGeom prst="rect">
              <a:avLst/>
            </a:prstGeom>
          </p:spPr>
        </p:pic>
      </p:grpSp>
      <p:sp>
        <p:nvSpPr>
          <p:cNvPr id="8" name="Rectangle 2"/>
          <p:cNvSpPr txBox="1">
            <a:spLocks noChangeArrowheads="1"/>
          </p:cNvSpPr>
          <p:nvPr/>
        </p:nvSpPr>
        <p:spPr bwMode="auto">
          <a:xfrm>
            <a:off x="740869" y="87040"/>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繳款帳號查詢及繳款單列印</a:t>
            </a:r>
          </a:p>
        </p:txBody>
      </p:sp>
      <p:sp>
        <p:nvSpPr>
          <p:cNvPr id="10" name="Rectangle 2">
            <a:extLst>
              <a:ext uri="{FF2B5EF4-FFF2-40B4-BE49-F238E27FC236}">
                <a16:creationId xmlns:a16="http://schemas.microsoft.com/office/drawing/2014/main" id="{037542C6-ED7D-486D-AE21-D848B0EF8397}"/>
              </a:ext>
            </a:extLst>
          </p:cNvPr>
          <p:cNvSpPr>
            <a:spLocks noChangeArrowheads="1"/>
          </p:cNvSpPr>
          <p:nvPr/>
        </p:nvSpPr>
        <p:spPr bwMode="auto">
          <a:xfrm>
            <a:off x="960376" y="664905"/>
            <a:ext cx="835342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ts val="1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繳款單列印系統登入</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完成網路報名並通過資格審查</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者才可進行繳費</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11" name="矩形 10">
            <a:extLst>
              <a:ext uri="{FF2B5EF4-FFF2-40B4-BE49-F238E27FC236}">
                <a16:creationId xmlns:a16="http://schemas.microsoft.com/office/drawing/2014/main" id="{D049E21E-46AB-44F7-88FC-CF44082BF2DE}"/>
              </a:ext>
            </a:extLst>
          </p:cNvPr>
          <p:cNvSpPr/>
          <p:nvPr/>
        </p:nvSpPr>
        <p:spPr>
          <a:xfrm>
            <a:off x="5108513" y="3190878"/>
            <a:ext cx="2625179" cy="158114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向右箭號 19">
            <a:extLst>
              <a:ext uri="{FF2B5EF4-FFF2-40B4-BE49-F238E27FC236}">
                <a16:creationId xmlns:a16="http://schemas.microsoft.com/office/drawing/2014/main" id="{F5E830E8-852E-420A-A13A-F11B957FB9C3}"/>
              </a:ext>
            </a:extLst>
          </p:cNvPr>
          <p:cNvSpPr/>
          <p:nvPr/>
        </p:nvSpPr>
        <p:spPr bwMode="auto">
          <a:xfrm flipH="1">
            <a:off x="7827832" y="4868690"/>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solidFill>
                <a:srgbClr val="C00000"/>
              </a:solidFill>
            </a:endParaRPr>
          </a:p>
        </p:txBody>
      </p:sp>
    </p:spTree>
    <p:extLst>
      <p:ext uri="{BB962C8B-B14F-4D97-AF65-F5344CB8AC3E}">
        <p14:creationId xmlns:p14="http://schemas.microsoft.com/office/powerpoint/2010/main" val="156125240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740869" y="87040"/>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繳款帳號查詢及繳款單列印</a:t>
            </a:r>
          </a:p>
        </p:txBody>
      </p:sp>
      <p:pic>
        <p:nvPicPr>
          <p:cNvPr id="22" name="圖片 21">
            <a:extLst>
              <a:ext uri="{FF2B5EF4-FFF2-40B4-BE49-F238E27FC236}">
                <a16:creationId xmlns:a16="http://schemas.microsoft.com/office/drawing/2014/main" id="{F84CE072-9793-46E7-8818-655FBB58C4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9915" y="1192701"/>
            <a:ext cx="5731879" cy="4731849"/>
          </a:xfrm>
          <a:prstGeom prst="rect">
            <a:avLst/>
          </a:prstGeom>
        </p:spPr>
      </p:pic>
      <p:sp>
        <p:nvSpPr>
          <p:cNvPr id="23" name="Rectangle 2">
            <a:extLst>
              <a:ext uri="{FF2B5EF4-FFF2-40B4-BE49-F238E27FC236}">
                <a16:creationId xmlns:a16="http://schemas.microsoft.com/office/drawing/2014/main" id="{194C6035-EC20-4830-AF75-E0914456ECA3}"/>
              </a:ext>
            </a:extLst>
          </p:cNvPr>
          <p:cNvSpPr>
            <a:spLocks noChangeArrowheads="1"/>
          </p:cNvSpPr>
          <p:nvPr/>
        </p:nvSpPr>
        <p:spPr bwMode="auto">
          <a:xfrm>
            <a:off x="976123" y="724389"/>
            <a:ext cx="7201048"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ts val="1000"/>
              </a:spcBef>
              <a:buSzPct val="110000"/>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查詢繳款帳號或下載列印臺灣銀行繳費單</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24" name="Rectangle 2">
            <a:extLst>
              <a:ext uri="{FF2B5EF4-FFF2-40B4-BE49-F238E27FC236}">
                <a16:creationId xmlns:a16="http://schemas.microsoft.com/office/drawing/2014/main" id="{5A2E2243-1CC4-4653-88CC-0F3A0253CDB5}"/>
              </a:ext>
            </a:extLst>
          </p:cNvPr>
          <p:cNvSpPr>
            <a:spLocks noChangeArrowheads="1"/>
          </p:cNvSpPr>
          <p:nvPr/>
        </p:nvSpPr>
        <p:spPr bwMode="auto">
          <a:xfrm>
            <a:off x="7431558" y="725697"/>
            <a:ext cx="3077821"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0" indent="0">
              <a:buNone/>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臺灣銀行繳費單</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25" name="Rectangle 2">
            <a:extLst>
              <a:ext uri="{FF2B5EF4-FFF2-40B4-BE49-F238E27FC236}">
                <a16:creationId xmlns:a16="http://schemas.microsoft.com/office/drawing/2014/main" id="{ED0BA2FC-25FD-457C-A7DA-CA4C1C91D66A}"/>
              </a:ext>
            </a:extLst>
          </p:cNvPr>
          <p:cNvSpPr>
            <a:spLocks noChangeArrowheads="1"/>
          </p:cNvSpPr>
          <p:nvPr/>
        </p:nvSpPr>
        <p:spPr bwMode="auto">
          <a:xfrm>
            <a:off x="1096934" y="5778498"/>
            <a:ext cx="5673675" cy="89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ts val="0"/>
              </a:spcBef>
              <a:buBlip>
                <a:blip r:embed="rId5"/>
              </a:buBlip>
              <a:defRPr/>
            </a:pPr>
            <a:r>
              <a:rPr lang="zh-TW" altLang="en-US" sz="1600" b="1" dirty="0">
                <a:solidFill>
                  <a:srgbClr val="FF0000"/>
                </a:solidFill>
                <a:latin typeface="微軟正黑體" panose="020B0604030504040204" pitchFamily="34" charset="-120"/>
                <a:ea typeface="微軟正黑體" panose="020B0604030504040204" pitchFamily="34" charset="-120"/>
              </a:rPr>
              <a:t>繳款帳號每人皆不同。</a:t>
            </a:r>
            <a:endParaRPr lang="zh-TW" altLang="zh-TW" sz="1600" b="1" dirty="0">
              <a:solidFill>
                <a:srgbClr val="FF0000"/>
              </a:solidFill>
              <a:latin typeface="微軟正黑體" panose="020B0604030504040204" pitchFamily="34" charset="-120"/>
              <a:ea typeface="微軟正黑體" panose="020B0604030504040204" pitchFamily="34" charset="-120"/>
            </a:endParaRPr>
          </a:p>
          <a:p>
            <a:pPr>
              <a:spcBef>
                <a:spcPts val="0"/>
              </a:spcBef>
              <a:buBlip>
                <a:blip r:embed="rId5"/>
              </a:buBlip>
              <a:defRPr/>
            </a:pPr>
            <a:r>
              <a:rPr lang="zh-TW" altLang="en-US" sz="1600" b="1" dirty="0">
                <a:solidFill>
                  <a:srgbClr val="FF0000"/>
                </a:solidFill>
                <a:latin typeface="微軟正黑體" panose="020B0604030504040204" pitchFamily="34" charset="-120"/>
                <a:ea typeface="微軟正黑體" panose="020B0604030504040204" pitchFamily="34" charset="-120"/>
              </a:rPr>
              <a:t>報名費</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200</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元，審核通過之中低收入戶考生報名費</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元。</a:t>
            </a:r>
            <a:endPar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0"/>
              </a:spcBef>
              <a:buBlip>
                <a:blip r:embed="rId5"/>
              </a:buBlip>
              <a:defRPr/>
            </a:pPr>
            <a:r>
              <a:rPr lang="zh-TW" altLang="en-US" sz="1600" b="1" dirty="0">
                <a:latin typeface="微軟正黑體" panose="020B0604030504040204" pitchFamily="34" charset="-120"/>
                <a:ea typeface="微軟正黑體" panose="020B0604030504040204" pitchFamily="34" charset="-120"/>
              </a:rPr>
              <a:t>審核通過之低收入戶考生免繳報名費。</a:t>
            </a:r>
            <a:endParaRPr lang="zh-TW"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6" name="矩形 25">
            <a:extLst>
              <a:ext uri="{FF2B5EF4-FFF2-40B4-BE49-F238E27FC236}">
                <a16:creationId xmlns:a16="http://schemas.microsoft.com/office/drawing/2014/main" id="{69231E4C-9AAF-4E99-889D-8181EE4C4272}"/>
              </a:ext>
            </a:extLst>
          </p:cNvPr>
          <p:cNvSpPr/>
          <p:nvPr/>
        </p:nvSpPr>
        <p:spPr>
          <a:xfrm>
            <a:off x="2021702" y="2299793"/>
            <a:ext cx="2199985" cy="22860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883875E4-FF0D-41D5-B394-71F063F7297B}"/>
              </a:ext>
            </a:extLst>
          </p:cNvPr>
          <p:cNvSpPr/>
          <p:nvPr/>
        </p:nvSpPr>
        <p:spPr>
          <a:xfrm>
            <a:off x="3827417" y="4477449"/>
            <a:ext cx="2199985" cy="266679"/>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DCE3C6FB-E968-48BF-B165-9087DD5A04E2}"/>
              </a:ext>
            </a:extLst>
          </p:cNvPr>
          <p:cNvSpPr/>
          <p:nvPr/>
        </p:nvSpPr>
        <p:spPr>
          <a:xfrm>
            <a:off x="3571506" y="2264173"/>
            <a:ext cx="1185371" cy="35759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chemeClr val="tx1"/>
                </a:solidFill>
                <a:latin typeface="微軟正黑體" panose="020B0604030504040204" pitchFamily="34" charset="-120"/>
                <a:ea typeface="微軟正黑體" panose="020B0604030504040204" pitchFamily="34" charset="-120"/>
              </a:rPr>
              <a:t>繳款帳號</a:t>
            </a:r>
          </a:p>
        </p:txBody>
      </p:sp>
      <p:sp>
        <p:nvSpPr>
          <p:cNvPr id="29" name="向右箭號 19">
            <a:extLst>
              <a:ext uri="{FF2B5EF4-FFF2-40B4-BE49-F238E27FC236}">
                <a16:creationId xmlns:a16="http://schemas.microsoft.com/office/drawing/2014/main" id="{9C95B883-DC09-44D9-B850-20100B37CAAB}"/>
              </a:ext>
            </a:extLst>
          </p:cNvPr>
          <p:cNvSpPr/>
          <p:nvPr/>
        </p:nvSpPr>
        <p:spPr bwMode="auto">
          <a:xfrm>
            <a:off x="6067425" y="4520062"/>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30" name="矩形 29">
            <a:extLst>
              <a:ext uri="{FF2B5EF4-FFF2-40B4-BE49-F238E27FC236}">
                <a16:creationId xmlns:a16="http://schemas.microsoft.com/office/drawing/2014/main" id="{78E9B131-DD8E-45C5-A679-134F8A878A9A}"/>
              </a:ext>
            </a:extLst>
          </p:cNvPr>
          <p:cNvSpPr/>
          <p:nvPr/>
        </p:nvSpPr>
        <p:spPr>
          <a:xfrm>
            <a:off x="926534" y="3483503"/>
            <a:ext cx="3128230" cy="266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文字, 螢幕擷取畫面, 數字, 字型 的圖片&#10;&#10;AI 產生的內容可能不正確。">
            <a:extLst>
              <a:ext uri="{FF2B5EF4-FFF2-40B4-BE49-F238E27FC236}">
                <a16:creationId xmlns:a16="http://schemas.microsoft.com/office/drawing/2014/main" id="{8F04AB16-0D20-E759-A83C-C103165F4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8468" y="1123127"/>
            <a:ext cx="3856222" cy="5456583"/>
          </a:xfrm>
          <a:prstGeom prst="rect">
            <a:avLst/>
          </a:prstGeom>
        </p:spPr>
      </p:pic>
    </p:spTree>
    <p:extLst>
      <p:ext uri="{BB962C8B-B14F-4D97-AF65-F5344CB8AC3E}">
        <p14:creationId xmlns:p14="http://schemas.microsoft.com/office/powerpoint/2010/main" val="103888527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5BB99D0-17EC-4115-BAB4-BED1692BFE2E}"/>
              </a:ext>
            </a:extLst>
          </p:cNvPr>
          <p:cNvSpPr>
            <a:spLocks noGrp="1"/>
          </p:cNvSpPr>
          <p:nvPr>
            <p:ph type="sldNum" sz="quarter" idx="12"/>
          </p:nvPr>
        </p:nvSpPr>
        <p:spPr/>
        <p:txBody>
          <a:bodyPr/>
          <a:lstStyle/>
          <a:p>
            <a:fld id="{BFD9D296-0923-4B30-8558-81C121D8C7E7}" type="slidenum">
              <a:rPr lang="zh-TW" altLang="en-US" smtClean="0"/>
              <a:pPr/>
              <a:t>3</a:t>
            </a:fld>
            <a:endParaRPr lang="zh-TW" altLang="en-US" dirty="0"/>
          </a:p>
        </p:txBody>
      </p:sp>
      <p:grpSp>
        <p:nvGrpSpPr>
          <p:cNvPr id="2" name="群組 1">
            <a:extLst>
              <a:ext uri="{FF2B5EF4-FFF2-40B4-BE49-F238E27FC236}">
                <a16:creationId xmlns:a16="http://schemas.microsoft.com/office/drawing/2014/main" id="{0CD09CDB-1020-95BF-1DCA-1350DADE659C}"/>
              </a:ext>
            </a:extLst>
          </p:cNvPr>
          <p:cNvGrpSpPr/>
          <p:nvPr/>
        </p:nvGrpSpPr>
        <p:grpSpPr>
          <a:xfrm>
            <a:off x="738963" y="116806"/>
            <a:ext cx="10663500" cy="3860834"/>
            <a:chOff x="738963" y="116806"/>
            <a:chExt cx="10663500" cy="3860834"/>
          </a:xfrm>
        </p:grpSpPr>
        <p:sp>
          <p:nvSpPr>
            <p:cNvPr id="5" name="Rectangle 199">
              <a:extLst>
                <a:ext uri="{FF2B5EF4-FFF2-40B4-BE49-F238E27FC236}">
                  <a16:creationId xmlns:a16="http://schemas.microsoft.com/office/drawing/2014/main" id="{831E37E6-E22D-44DE-A0C8-1F10A0D6A1AD}"/>
                </a:ext>
              </a:extLst>
            </p:cNvPr>
            <p:cNvSpPr txBox="1">
              <a:spLocks noChangeArrowheads="1"/>
            </p:cNvSpPr>
            <p:nvPr/>
          </p:nvSpPr>
          <p:spPr>
            <a:xfrm>
              <a:off x="840059" y="116806"/>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srgbClr val="C00000"/>
                  </a:solidFill>
                  <a:latin typeface="微軟正黑體" panose="020B0604030504040204" pitchFamily="34" charset="-120"/>
                  <a:ea typeface="微軟正黑體" panose="020B0604030504040204" pitchFamily="34" charset="-120"/>
                </a:rPr>
                <a:t>技優入學招生變革</a:t>
              </a:r>
              <a:r>
                <a:rPr lang="zh-TW" altLang="en-US" sz="2800" b="1" u="sng" spc="-75" dirty="0">
                  <a:solidFill>
                    <a:srgbClr val="C00000"/>
                  </a:solidFill>
                  <a:latin typeface="微軟正黑體" panose="020B0604030504040204" pitchFamily="34" charset="-120"/>
                  <a:ea typeface="微軟正黑體" panose="020B0604030504040204" pitchFamily="34" charset="-120"/>
                </a:rPr>
                <a:t>預告</a:t>
              </a:r>
              <a:endParaRPr lang="zh-TW" altLang="en-US" sz="2500" b="1" u="sng" spc="-75" dirty="0">
                <a:solidFill>
                  <a:srgbClr val="C00000"/>
                </a:solidFill>
                <a:latin typeface="微軟正黑體" panose="020B0604030504040204" pitchFamily="34" charset="-120"/>
                <a:ea typeface="微軟正黑體" panose="020B0604030504040204" pitchFamily="34" charset="-120"/>
              </a:endParaRPr>
            </a:p>
          </p:txBody>
        </p:sp>
        <p:sp>
          <p:nvSpPr>
            <p:cNvPr id="63" name="圆角矩形 4">
              <a:extLst>
                <a:ext uri="{FF2B5EF4-FFF2-40B4-BE49-F238E27FC236}">
                  <a16:creationId xmlns:a16="http://schemas.microsoft.com/office/drawing/2014/main" id="{AB904D02-2B27-468F-A353-DEB03BB7EBD5}"/>
                </a:ext>
              </a:extLst>
            </p:cNvPr>
            <p:cNvSpPr/>
            <p:nvPr/>
          </p:nvSpPr>
          <p:spPr>
            <a:xfrm>
              <a:off x="3240223" y="2543311"/>
              <a:ext cx="8162240" cy="1434329"/>
            </a:xfrm>
            <a:prstGeom prst="roundRect">
              <a:avLst>
                <a:gd name="adj" fmla="val 10535"/>
              </a:avLst>
            </a:prstGeom>
            <a:solidFill>
              <a:srgbClr val="F7F7F7"/>
            </a:soli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2" name="圆角矩形 4">
              <a:extLst>
                <a:ext uri="{FF2B5EF4-FFF2-40B4-BE49-F238E27FC236}">
                  <a16:creationId xmlns:a16="http://schemas.microsoft.com/office/drawing/2014/main" id="{B5515A18-35A1-4635-B78A-26B93D1A913E}"/>
                </a:ext>
              </a:extLst>
            </p:cNvPr>
            <p:cNvSpPr/>
            <p:nvPr/>
          </p:nvSpPr>
          <p:spPr>
            <a:xfrm>
              <a:off x="3240222" y="1051197"/>
              <a:ext cx="8162240" cy="1134219"/>
            </a:xfrm>
            <a:prstGeom prst="roundRect">
              <a:avLst>
                <a:gd name="adj" fmla="val 10535"/>
              </a:avLst>
            </a:prstGeom>
            <a:solidFill>
              <a:srgbClr val="F7F7F7"/>
            </a:soli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文字方塊 5">
              <a:extLst>
                <a:ext uri="{FF2B5EF4-FFF2-40B4-BE49-F238E27FC236}">
                  <a16:creationId xmlns:a16="http://schemas.microsoft.com/office/drawing/2014/main" id="{D0BA4219-8B65-4523-B210-1C161F91935C}"/>
                </a:ext>
              </a:extLst>
            </p:cNvPr>
            <p:cNvSpPr txBox="1"/>
            <p:nvPr/>
          </p:nvSpPr>
          <p:spPr>
            <a:xfrm>
              <a:off x="3196615" y="1086915"/>
              <a:ext cx="8119768" cy="959109"/>
            </a:xfrm>
            <a:prstGeom prst="rect">
              <a:avLst/>
            </a:prstGeom>
            <a:noFill/>
          </p:spPr>
          <p:txBody>
            <a:bodyPr wrap="square" rtlCol="0">
              <a:spAutoFit/>
            </a:bodyPr>
            <a:lstStyle/>
            <a:p>
              <a:pPr marL="285750" indent="-285750" algn="just">
                <a:lnSpc>
                  <a:spcPct val="150000"/>
                </a:lnSpc>
                <a:buClr>
                  <a:srgbClr val="C00000"/>
                </a:buClr>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rPr>
                <a:t>自</a:t>
              </a:r>
              <a:r>
                <a:rPr lang="en-US" altLang="zh-TW" sz="2000" b="1" u="sng" dirty="0">
                  <a:solidFill>
                    <a:srgbClr val="C00000"/>
                  </a:solidFill>
                  <a:latin typeface="微軟正黑體" panose="020B0604030504040204" pitchFamily="34" charset="-120"/>
                  <a:ea typeface="微軟正黑體" panose="020B0604030504040204" pitchFamily="34" charset="-120"/>
                </a:rPr>
                <a:t>116</a:t>
              </a:r>
              <a:r>
                <a:rPr lang="zh-TW" altLang="en-US" sz="2000" b="1" u="sng" dirty="0">
                  <a:solidFill>
                    <a:srgbClr val="C00000"/>
                  </a:solidFill>
                  <a:latin typeface="微軟正黑體" panose="020B0604030504040204" pitchFamily="34" charset="-120"/>
                  <a:ea typeface="微軟正黑體" panose="020B0604030504040204" pitchFamily="34" charset="-120"/>
                </a:rPr>
                <a:t>學年度招生起</a:t>
              </a:r>
              <a:r>
                <a:rPr lang="zh-TW" altLang="en-US" dirty="0">
                  <a:latin typeface="微軟正黑體" panose="020B0604030504040204" pitchFamily="34" charset="-120"/>
                  <a:ea typeface="微軟正黑體" panose="020B0604030504040204" pitchFamily="34" charset="-120"/>
                </a:rPr>
                <a:t>，取得</a:t>
              </a:r>
              <a:r>
                <a:rPr lang="zh-TW" altLang="en-US" b="1" dirty="0">
                  <a:solidFill>
                    <a:srgbClr val="0000FF"/>
                  </a:solidFill>
                  <a:latin typeface="微軟正黑體" panose="020B0604030504040204" pitchFamily="34" charset="-120"/>
                  <a:ea typeface="微軟正黑體" panose="020B0604030504040204" pitchFamily="34" charset="-120"/>
                </a:rPr>
                <a:t>全國技能競賽</a:t>
              </a:r>
              <a:r>
                <a:rPr lang="zh-TW" altLang="en-US" dirty="0">
                  <a:latin typeface="微軟正黑體" panose="020B0604030504040204" pitchFamily="34" charset="-120"/>
                  <a:ea typeface="微軟正黑體" panose="020B0604030504040204" pitchFamily="34" charset="-120"/>
                </a:rPr>
                <a:t>各職類「</a:t>
              </a:r>
              <a:r>
                <a:rPr lang="zh-TW" altLang="en-US" b="1" dirty="0">
                  <a:solidFill>
                    <a:srgbClr val="0000FF"/>
                  </a:solidFill>
                  <a:latin typeface="微軟正黑體" panose="020B0604030504040204" pitchFamily="34" charset="-120"/>
                  <a:ea typeface="微軟正黑體" panose="020B0604030504040204" pitchFamily="34" charset="-120"/>
                </a:rPr>
                <a:t>青少年組</a:t>
              </a:r>
              <a:r>
                <a:rPr lang="zh-TW" altLang="en-US" dirty="0">
                  <a:latin typeface="微軟正黑體" panose="020B0604030504040204" pitchFamily="34" charset="-120"/>
                  <a:ea typeface="微軟正黑體" panose="020B0604030504040204" pitchFamily="34" charset="-120"/>
                </a:rPr>
                <a:t>」獲優勝名次</a:t>
              </a:r>
              <a:r>
                <a:rPr lang="zh-TW" altLang="en-US" sz="2000" b="1" u="sng" dirty="0">
                  <a:solidFill>
                    <a:srgbClr val="C00000"/>
                  </a:solidFill>
                  <a:latin typeface="微軟正黑體" panose="020B0604030504040204" pitchFamily="34" charset="-120"/>
                  <a:ea typeface="微軟正黑體" panose="020B0604030504040204" pitchFamily="34" charset="-120"/>
                </a:rPr>
                <a:t>不予參加</a:t>
              </a:r>
              <a:r>
                <a:rPr lang="zh-TW" altLang="en-US" sz="2000" b="1" dirty="0">
                  <a:solidFill>
                    <a:srgbClr val="C00000"/>
                  </a:solidFill>
                  <a:latin typeface="微軟正黑體" panose="020B0604030504040204" pitchFamily="34" charset="-120"/>
                  <a:ea typeface="微軟正黑體" panose="020B0604030504040204" pitchFamily="34" charset="-120"/>
                </a:rPr>
                <a:t>四技二專</a:t>
              </a:r>
              <a:r>
                <a:rPr lang="zh-TW" altLang="en-US" sz="2000" b="1" u="sng" dirty="0">
                  <a:solidFill>
                    <a:srgbClr val="C00000"/>
                  </a:solidFill>
                  <a:latin typeface="微軟正黑體" panose="020B0604030504040204" pitchFamily="34" charset="-120"/>
                  <a:ea typeface="微軟正黑體" panose="020B0604030504040204" pitchFamily="34" charset="-120"/>
                </a:rPr>
                <a:t>技優保送</a:t>
              </a:r>
              <a:r>
                <a:rPr lang="zh-TW" altLang="en-US" b="1" dirty="0">
                  <a:solidFill>
                    <a:srgbClr val="C00000"/>
                  </a:solidFill>
                  <a:latin typeface="微軟正黑體" panose="020B0604030504040204" pitchFamily="34" charset="-120"/>
                  <a:ea typeface="微軟正黑體" panose="020B0604030504040204" pitchFamily="34" charset="-120"/>
                </a:rPr>
                <a:t>入學招生管道</a:t>
              </a:r>
              <a:r>
                <a:rPr lang="zh-TW" altLang="en-US" dirty="0">
                  <a:latin typeface="微軟正黑體" panose="020B0604030504040204" pitchFamily="34" charset="-120"/>
                  <a:ea typeface="微軟正黑體" panose="020B0604030504040204" pitchFamily="34" charset="-120"/>
                </a:rPr>
                <a:t>。</a:t>
              </a:r>
            </a:p>
          </p:txBody>
        </p:sp>
        <p:cxnSp>
          <p:nvCxnSpPr>
            <p:cNvPr id="31" name="Straight Connector 93">
              <a:extLst>
                <a:ext uri="{FF2B5EF4-FFF2-40B4-BE49-F238E27FC236}">
                  <a16:creationId xmlns:a16="http://schemas.microsoft.com/office/drawing/2014/main" id="{EF3606F6-C452-4501-A2DF-076409BB05CD}"/>
                </a:ext>
              </a:extLst>
            </p:cNvPr>
            <p:cNvCxnSpPr>
              <a:cxnSpLocks/>
            </p:cNvCxnSpPr>
            <p:nvPr/>
          </p:nvCxnSpPr>
          <p:spPr>
            <a:xfrm>
              <a:off x="3110533" y="1132798"/>
              <a:ext cx="0" cy="1027482"/>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116">
              <a:extLst>
                <a:ext uri="{FF2B5EF4-FFF2-40B4-BE49-F238E27FC236}">
                  <a16:creationId xmlns:a16="http://schemas.microsoft.com/office/drawing/2014/main" id="{E4ADF2C0-2030-4E34-8890-08AB50F9F25B}"/>
                </a:ext>
              </a:extLst>
            </p:cNvPr>
            <p:cNvCxnSpPr/>
            <p:nvPr/>
          </p:nvCxnSpPr>
          <p:spPr>
            <a:xfrm>
              <a:off x="2153272" y="1622419"/>
              <a:ext cx="847235" cy="1050"/>
            </a:xfrm>
            <a:prstGeom prst="line">
              <a:avLst/>
            </a:prstGeom>
            <a:ln>
              <a:solidFill>
                <a:schemeClr val="bg2">
                  <a:lumMod val="75000"/>
                </a:schemeClr>
              </a:solidFill>
              <a:prstDash val="lgDash"/>
              <a:tailEnd type="stealth"/>
            </a:ln>
          </p:spPr>
          <p:style>
            <a:lnRef idx="1">
              <a:schemeClr val="accent1"/>
            </a:lnRef>
            <a:fillRef idx="0">
              <a:schemeClr val="accent1"/>
            </a:fillRef>
            <a:effectRef idx="0">
              <a:schemeClr val="accent1"/>
            </a:effectRef>
            <a:fontRef idx="minor">
              <a:schemeClr val="tx1"/>
            </a:fontRef>
          </p:style>
        </p:cxnSp>
        <p:cxnSp>
          <p:nvCxnSpPr>
            <p:cNvPr id="33" name="Straight Connector 97">
              <a:extLst>
                <a:ext uri="{FF2B5EF4-FFF2-40B4-BE49-F238E27FC236}">
                  <a16:creationId xmlns:a16="http://schemas.microsoft.com/office/drawing/2014/main" id="{5793FB16-CA49-4396-92C3-D8B27658FA53}"/>
                </a:ext>
              </a:extLst>
            </p:cNvPr>
            <p:cNvCxnSpPr>
              <a:cxnSpLocks/>
            </p:cNvCxnSpPr>
            <p:nvPr/>
          </p:nvCxnSpPr>
          <p:spPr>
            <a:xfrm>
              <a:off x="3110533" y="2586858"/>
              <a:ext cx="0" cy="1345649"/>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118">
              <a:extLst>
                <a:ext uri="{FF2B5EF4-FFF2-40B4-BE49-F238E27FC236}">
                  <a16:creationId xmlns:a16="http://schemas.microsoft.com/office/drawing/2014/main" id="{8F2E653D-A76F-4477-B9A4-67CBA051C8EB}"/>
                </a:ext>
              </a:extLst>
            </p:cNvPr>
            <p:cNvCxnSpPr/>
            <p:nvPr/>
          </p:nvCxnSpPr>
          <p:spPr>
            <a:xfrm>
              <a:off x="2152800" y="3119730"/>
              <a:ext cx="847235" cy="1050"/>
            </a:xfrm>
            <a:prstGeom prst="line">
              <a:avLst/>
            </a:prstGeom>
            <a:ln>
              <a:solidFill>
                <a:schemeClr val="bg2">
                  <a:lumMod val="75000"/>
                </a:schemeClr>
              </a:solidFill>
              <a:prstDash val="lgDash"/>
              <a:tailEnd type="stealth"/>
            </a:ln>
          </p:spPr>
          <p:style>
            <a:lnRef idx="1">
              <a:schemeClr val="accent1"/>
            </a:lnRef>
            <a:fillRef idx="0">
              <a:schemeClr val="accent1"/>
            </a:fillRef>
            <a:effectRef idx="0">
              <a:schemeClr val="accent1"/>
            </a:effectRef>
            <a:fontRef idx="minor">
              <a:schemeClr val="tx1"/>
            </a:fontRef>
          </p:style>
        </p:cxnSp>
        <p:grpSp>
          <p:nvGrpSpPr>
            <p:cNvPr id="37" name="组合 7">
              <a:extLst>
                <a:ext uri="{FF2B5EF4-FFF2-40B4-BE49-F238E27FC236}">
                  <a16:creationId xmlns:a16="http://schemas.microsoft.com/office/drawing/2014/main" id="{8E55C092-5C77-49B4-B76B-BC9745E14044}"/>
                </a:ext>
              </a:extLst>
            </p:cNvPr>
            <p:cNvGrpSpPr/>
            <p:nvPr/>
          </p:nvGrpSpPr>
          <p:grpSpPr>
            <a:xfrm>
              <a:off x="770388" y="1367436"/>
              <a:ext cx="1899258" cy="569433"/>
              <a:chOff x="0" y="194743"/>
              <a:chExt cx="3126179" cy="569433"/>
            </a:xfrm>
          </p:grpSpPr>
          <p:sp>
            <p:nvSpPr>
              <p:cNvPr id="38" name="圆角矩形 8">
                <a:extLst>
                  <a:ext uri="{FF2B5EF4-FFF2-40B4-BE49-F238E27FC236}">
                    <a16:creationId xmlns:a16="http://schemas.microsoft.com/office/drawing/2014/main" id="{C835577C-7006-404E-8E09-6E7A4DA96F34}"/>
                  </a:ext>
                </a:extLst>
              </p:cNvPr>
              <p:cNvSpPr/>
              <p:nvPr/>
            </p:nvSpPr>
            <p:spPr>
              <a:xfrm>
                <a:off x="173209" y="194743"/>
                <a:ext cx="2952970" cy="569433"/>
              </a:xfrm>
              <a:prstGeom prst="roundRect">
                <a:avLst>
                  <a:gd name="adj" fmla="val 9976"/>
                </a:avLst>
              </a:prstGeom>
              <a:solidFill>
                <a:schemeClr val="accent6">
                  <a:lumMod val="40000"/>
                  <a:lumOff val="60000"/>
                </a:schemeClr>
              </a:solidFill>
              <a:ln w="19050">
                <a:gradFill flip="none" rotWithShape="1">
                  <a:gsLst>
                    <a:gs pos="9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9" name="组合 9">
                <a:extLst>
                  <a:ext uri="{FF2B5EF4-FFF2-40B4-BE49-F238E27FC236}">
                    <a16:creationId xmlns:a16="http://schemas.microsoft.com/office/drawing/2014/main" id="{F5D5D6CA-BA04-4500-8827-FD1236FCD450}"/>
                  </a:ext>
                </a:extLst>
              </p:cNvPr>
              <p:cNvGrpSpPr/>
              <p:nvPr/>
            </p:nvGrpSpPr>
            <p:grpSpPr>
              <a:xfrm>
                <a:off x="0" y="290669"/>
                <a:ext cx="424561" cy="355906"/>
                <a:chOff x="469900" y="728859"/>
                <a:chExt cx="424561" cy="355906"/>
              </a:xfrm>
            </p:grpSpPr>
            <p:sp>
              <p:nvSpPr>
                <p:cNvPr id="40" name="椭圆 10">
                  <a:extLst>
                    <a:ext uri="{FF2B5EF4-FFF2-40B4-BE49-F238E27FC236}">
                      <a16:creationId xmlns:a16="http://schemas.microsoft.com/office/drawing/2014/main" id="{1EF512E9-2BCE-4870-9265-A2001F0C6D27}"/>
                    </a:ext>
                  </a:extLst>
                </p:cNvPr>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椭圆 11">
                  <a:extLst>
                    <a:ext uri="{FF2B5EF4-FFF2-40B4-BE49-F238E27FC236}">
                      <a16:creationId xmlns:a16="http://schemas.microsoft.com/office/drawing/2014/main" id="{B8E90250-B29A-4A92-A495-826171D0AD30}"/>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椭圆 12">
                  <a:extLst>
                    <a:ext uri="{FF2B5EF4-FFF2-40B4-BE49-F238E27FC236}">
                      <a16:creationId xmlns:a16="http://schemas.microsoft.com/office/drawing/2014/main" id="{8C941934-8E1F-4918-A5BA-EB7C2986A255}"/>
                    </a:ext>
                  </a:extLst>
                </p:cNvPr>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椭圆 13">
                  <a:extLst>
                    <a:ext uri="{FF2B5EF4-FFF2-40B4-BE49-F238E27FC236}">
                      <a16:creationId xmlns:a16="http://schemas.microsoft.com/office/drawing/2014/main" id="{FF653DDD-94B5-4FCF-B5D6-D1C4B6F8CF3C}"/>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圆角矩形 14">
                  <a:extLst>
                    <a:ext uri="{FF2B5EF4-FFF2-40B4-BE49-F238E27FC236}">
                      <a16:creationId xmlns:a16="http://schemas.microsoft.com/office/drawing/2014/main" id="{71F769F8-B4F7-4C92-8994-698326011872}"/>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圆角矩形 15">
                  <a:extLst>
                    <a:ext uri="{FF2B5EF4-FFF2-40B4-BE49-F238E27FC236}">
                      <a16:creationId xmlns:a16="http://schemas.microsoft.com/office/drawing/2014/main" id="{27B2652F-C611-4D5E-ACA8-BB78BCC194C1}"/>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6" name="圆角矩形 16">
                  <a:extLst>
                    <a:ext uri="{FF2B5EF4-FFF2-40B4-BE49-F238E27FC236}">
                      <a16:creationId xmlns:a16="http://schemas.microsoft.com/office/drawing/2014/main" id="{37E20930-7511-4659-AB2F-D94DFCCDD7CA}"/>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7" name="圆角矩形 17">
                  <a:extLst>
                    <a:ext uri="{FF2B5EF4-FFF2-40B4-BE49-F238E27FC236}">
                      <a16:creationId xmlns:a16="http://schemas.microsoft.com/office/drawing/2014/main" id="{0958836C-3EC0-4724-9C8F-6433BCC226A9}"/>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48" name="组合 7">
              <a:extLst>
                <a:ext uri="{FF2B5EF4-FFF2-40B4-BE49-F238E27FC236}">
                  <a16:creationId xmlns:a16="http://schemas.microsoft.com/office/drawing/2014/main" id="{63D3B058-0E4D-4BFD-91AD-CB3F5AAC6F9F}"/>
                </a:ext>
              </a:extLst>
            </p:cNvPr>
            <p:cNvGrpSpPr/>
            <p:nvPr/>
          </p:nvGrpSpPr>
          <p:grpSpPr>
            <a:xfrm>
              <a:off x="738963" y="2845384"/>
              <a:ext cx="1905363" cy="569433"/>
              <a:chOff x="0" y="194743"/>
              <a:chExt cx="3126179" cy="569433"/>
            </a:xfrm>
          </p:grpSpPr>
          <p:sp>
            <p:nvSpPr>
              <p:cNvPr id="49" name="圆角矩形 8">
                <a:extLst>
                  <a:ext uri="{FF2B5EF4-FFF2-40B4-BE49-F238E27FC236}">
                    <a16:creationId xmlns:a16="http://schemas.microsoft.com/office/drawing/2014/main" id="{DAD79BE1-4311-4E4C-ADF4-CA6DCC7CC8DE}"/>
                  </a:ext>
                </a:extLst>
              </p:cNvPr>
              <p:cNvSpPr/>
              <p:nvPr/>
            </p:nvSpPr>
            <p:spPr>
              <a:xfrm>
                <a:off x="173209" y="194743"/>
                <a:ext cx="2952970" cy="569433"/>
              </a:xfrm>
              <a:prstGeom prst="roundRect">
                <a:avLst>
                  <a:gd name="adj" fmla="val 9976"/>
                </a:avLst>
              </a:prstGeom>
              <a:solidFill>
                <a:srgbClr val="D7AFFF"/>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50" name="组合 9">
                <a:extLst>
                  <a:ext uri="{FF2B5EF4-FFF2-40B4-BE49-F238E27FC236}">
                    <a16:creationId xmlns:a16="http://schemas.microsoft.com/office/drawing/2014/main" id="{FFADA899-415A-41AB-AC72-E7F505001FD8}"/>
                  </a:ext>
                </a:extLst>
              </p:cNvPr>
              <p:cNvGrpSpPr/>
              <p:nvPr/>
            </p:nvGrpSpPr>
            <p:grpSpPr>
              <a:xfrm>
                <a:off x="0" y="290669"/>
                <a:ext cx="424561" cy="355906"/>
                <a:chOff x="469900" y="728859"/>
                <a:chExt cx="424561" cy="355906"/>
              </a:xfrm>
            </p:grpSpPr>
            <p:sp>
              <p:nvSpPr>
                <p:cNvPr id="51" name="椭圆 10">
                  <a:extLst>
                    <a:ext uri="{FF2B5EF4-FFF2-40B4-BE49-F238E27FC236}">
                      <a16:creationId xmlns:a16="http://schemas.microsoft.com/office/drawing/2014/main" id="{7F9E4239-F568-4C10-AD87-ABCE0648A7A9}"/>
                    </a:ext>
                  </a:extLst>
                </p:cNvPr>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2" name="椭圆 11">
                  <a:extLst>
                    <a:ext uri="{FF2B5EF4-FFF2-40B4-BE49-F238E27FC236}">
                      <a16:creationId xmlns:a16="http://schemas.microsoft.com/office/drawing/2014/main" id="{F80B0160-D0C9-4ED8-8EC1-6C19FCDD05D0}"/>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椭圆 12">
                  <a:extLst>
                    <a:ext uri="{FF2B5EF4-FFF2-40B4-BE49-F238E27FC236}">
                      <a16:creationId xmlns:a16="http://schemas.microsoft.com/office/drawing/2014/main" id="{C449F81F-D9AB-4F66-B818-98A72732B8BC}"/>
                    </a:ext>
                  </a:extLst>
                </p:cNvPr>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椭圆 13">
                  <a:extLst>
                    <a:ext uri="{FF2B5EF4-FFF2-40B4-BE49-F238E27FC236}">
                      <a16:creationId xmlns:a16="http://schemas.microsoft.com/office/drawing/2014/main" id="{99BB253D-A50D-45DE-A0F9-6E0730B77B0E}"/>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圆角矩形 14">
                  <a:extLst>
                    <a:ext uri="{FF2B5EF4-FFF2-40B4-BE49-F238E27FC236}">
                      <a16:creationId xmlns:a16="http://schemas.microsoft.com/office/drawing/2014/main" id="{B27C72ED-E7DD-4704-91A5-9F540238B977}"/>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圆角矩形 15">
                  <a:extLst>
                    <a:ext uri="{FF2B5EF4-FFF2-40B4-BE49-F238E27FC236}">
                      <a16:creationId xmlns:a16="http://schemas.microsoft.com/office/drawing/2014/main" id="{0800860A-E4AD-41E3-B91F-8B1B0D022939}"/>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圆角矩形 16">
                  <a:extLst>
                    <a:ext uri="{FF2B5EF4-FFF2-40B4-BE49-F238E27FC236}">
                      <a16:creationId xmlns:a16="http://schemas.microsoft.com/office/drawing/2014/main" id="{CBF8705A-0294-43CE-9AE2-96139257E0E6}"/>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8" name="圆角矩形 17">
                  <a:extLst>
                    <a:ext uri="{FF2B5EF4-FFF2-40B4-BE49-F238E27FC236}">
                      <a16:creationId xmlns:a16="http://schemas.microsoft.com/office/drawing/2014/main" id="{8C125E40-0220-44D0-BA4D-CB9FE0394E79}"/>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59" name="Rectangle 199">
              <a:extLst>
                <a:ext uri="{FF2B5EF4-FFF2-40B4-BE49-F238E27FC236}">
                  <a16:creationId xmlns:a16="http://schemas.microsoft.com/office/drawing/2014/main" id="{8FFE5A68-8A4B-4ABD-A95E-693CA8A15F7E}"/>
                </a:ext>
              </a:extLst>
            </p:cNvPr>
            <p:cNvSpPr txBox="1">
              <a:spLocks noChangeArrowheads="1"/>
            </p:cNvSpPr>
            <p:nvPr/>
          </p:nvSpPr>
          <p:spPr>
            <a:xfrm>
              <a:off x="1065257" y="1353967"/>
              <a:ext cx="1474699"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srgbClr val="C00000"/>
                  </a:solidFill>
                  <a:latin typeface="微軟正黑體" panose="020B0604030504040204" pitchFamily="34" charset="-120"/>
                  <a:ea typeface="微軟正黑體" panose="020B0604030504040204" pitchFamily="34" charset="-120"/>
                </a:rPr>
                <a:t>技優保送</a:t>
              </a:r>
            </a:p>
          </p:txBody>
        </p:sp>
        <p:sp>
          <p:nvSpPr>
            <p:cNvPr id="60" name="Rectangle 199">
              <a:extLst>
                <a:ext uri="{FF2B5EF4-FFF2-40B4-BE49-F238E27FC236}">
                  <a16:creationId xmlns:a16="http://schemas.microsoft.com/office/drawing/2014/main" id="{4A4B7465-428D-4549-9E03-7AEE14615380}"/>
                </a:ext>
              </a:extLst>
            </p:cNvPr>
            <p:cNvSpPr txBox="1">
              <a:spLocks noChangeArrowheads="1"/>
            </p:cNvSpPr>
            <p:nvPr/>
          </p:nvSpPr>
          <p:spPr>
            <a:xfrm>
              <a:off x="1083545" y="2849711"/>
              <a:ext cx="1474699"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srgbClr val="C00000"/>
                  </a:solidFill>
                  <a:latin typeface="微軟正黑體" panose="020B0604030504040204" pitchFamily="34" charset="-120"/>
                  <a:ea typeface="微軟正黑體" panose="020B0604030504040204" pitchFamily="34" charset="-120"/>
                </a:rPr>
                <a:t>技優甄審</a:t>
              </a:r>
            </a:p>
          </p:txBody>
        </p:sp>
        <p:sp>
          <p:nvSpPr>
            <p:cNvPr id="61" name="文字方塊 60">
              <a:extLst>
                <a:ext uri="{FF2B5EF4-FFF2-40B4-BE49-F238E27FC236}">
                  <a16:creationId xmlns:a16="http://schemas.microsoft.com/office/drawing/2014/main" id="{96643301-6503-4FAF-901C-3A617B1456CF}"/>
                </a:ext>
              </a:extLst>
            </p:cNvPr>
            <p:cNvSpPr txBox="1"/>
            <p:nvPr/>
          </p:nvSpPr>
          <p:spPr>
            <a:xfrm>
              <a:off x="3196615" y="2525894"/>
              <a:ext cx="8102492" cy="1334083"/>
            </a:xfrm>
            <a:prstGeom prst="rect">
              <a:avLst/>
            </a:prstGeom>
            <a:noFill/>
          </p:spPr>
          <p:txBody>
            <a:bodyPr wrap="square" rtlCol="0">
              <a:spAutoFit/>
            </a:bodyPr>
            <a:lstStyle/>
            <a:p>
              <a:pPr marL="285750" lvl="0" indent="-285750" algn="just">
                <a:lnSpc>
                  <a:spcPct val="150000"/>
                </a:lnSpc>
                <a:buClr>
                  <a:srgbClr val="C00000"/>
                </a:buClr>
                <a:buFont typeface="Wingdings" panose="05000000000000000000" pitchFamily="2" charset="2"/>
                <a:buChar char="Ø"/>
                <a:tabLst>
                  <a:tab pos="180340" algn="l"/>
                </a:tabLst>
              </a:pPr>
              <a:r>
                <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自</a:t>
              </a:r>
              <a:r>
                <a:rPr lang="en-US" altLang="zh-TW" sz="2000" b="1" u="sng" kern="100" dirty="0">
                  <a:solidFill>
                    <a:srgbClr val="C00000"/>
                  </a:solidFill>
                  <a:effectLst/>
                  <a:latin typeface="微軟正黑體" panose="020B0604030504040204" pitchFamily="34" charset="-120"/>
                  <a:ea typeface="微軟正黑體" panose="020B0604030504040204" pitchFamily="34" charset="-120"/>
                </a:rPr>
                <a:t>116</a:t>
              </a:r>
              <a:r>
                <a:rPr lang="zh-TW" altLang="zh-TW" sz="2000" b="1" u="sng"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學年度招生起</a:t>
              </a:r>
              <a:r>
                <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，取得</a:t>
              </a:r>
              <a:r>
                <a:rPr lang="zh-TW" altLang="zh-TW" sz="18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全國技能競賽（含分區賽）</a:t>
              </a:r>
              <a:r>
                <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各職類「</a:t>
              </a:r>
              <a:r>
                <a:rPr lang="zh-TW" altLang="zh-TW" sz="18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青少年組</a:t>
              </a:r>
              <a:r>
                <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」獲優勝名次，得參加四技二專技優甄審入學招生管道，</a:t>
              </a:r>
              <a:r>
                <a:rPr lang="zh-TW" altLang="zh-TW" sz="1800" b="1" u="sng"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優待加分比率</a:t>
              </a:r>
              <a:r>
                <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以當學年度四技二專技優甄審入學招生簡章公告為準。</a:t>
              </a:r>
              <a:endParaRPr lang="zh-TW" altLang="en-US" dirty="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3207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B809D0B0-403D-4D8B-BB31-628795987099}"/>
              </a:ext>
            </a:extLst>
          </p:cNvPr>
          <p:cNvGrpSpPr/>
          <p:nvPr/>
        </p:nvGrpSpPr>
        <p:grpSpPr>
          <a:xfrm>
            <a:off x="1923848" y="1852341"/>
            <a:ext cx="8763402" cy="3466597"/>
            <a:chOff x="1923848" y="1852341"/>
            <a:chExt cx="8763402" cy="3466597"/>
          </a:xfrm>
        </p:grpSpPr>
        <p:pic>
          <p:nvPicPr>
            <p:cNvPr id="8" name="圖片 7">
              <a:extLst>
                <a:ext uri="{FF2B5EF4-FFF2-40B4-BE49-F238E27FC236}">
                  <a16:creationId xmlns:a16="http://schemas.microsoft.com/office/drawing/2014/main" id="{12B8F85A-340E-4F13-9C2B-21905FE67A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23848" y="1852341"/>
              <a:ext cx="8763402" cy="3466597"/>
            </a:xfrm>
            <a:prstGeom prst="rect">
              <a:avLst/>
            </a:prstGeom>
          </p:spPr>
        </p:pic>
        <p:pic>
          <p:nvPicPr>
            <p:cNvPr id="6" name="圖片 5">
              <a:extLst>
                <a:ext uri="{FF2B5EF4-FFF2-40B4-BE49-F238E27FC236}">
                  <a16:creationId xmlns:a16="http://schemas.microsoft.com/office/drawing/2014/main" id="{3A1834A7-1A81-48D0-ABCE-9B849E7FFA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4182" b="56317"/>
            <a:stretch/>
          </p:blipFill>
          <p:spPr>
            <a:xfrm>
              <a:off x="9398367" y="3273728"/>
              <a:ext cx="102211" cy="154021"/>
            </a:xfrm>
            <a:prstGeom prst="rect">
              <a:avLst/>
            </a:prstGeom>
          </p:spPr>
        </p:pic>
      </p:grpSp>
      <p:sp>
        <p:nvSpPr>
          <p:cNvPr id="4" name="Rectangle 2"/>
          <p:cNvSpPr txBox="1">
            <a:spLocks noChangeArrowheads="1"/>
          </p:cNvSpPr>
          <p:nvPr/>
        </p:nvSpPr>
        <p:spPr bwMode="auto">
          <a:xfrm>
            <a:off x="740869" y="87040"/>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繳款帳號查詢及繳款單列印</a:t>
            </a:r>
          </a:p>
        </p:txBody>
      </p:sp>
      <p:sp>
        <p:nvSpPr>
          <p:cNvPr id="7" name="Rectangle 2">
            <a:extLst>
              <a:ext uri="{FF2B5EF4-FFF2-40B4-BE49-F238E27FC236}">
                <a16:creationId xmlns:a16="http://schemas.microsoft.com/office/drawing/2014/main" id="{4277C7B7-1B3B-44AD-AC7C-C176FD0EED10}"/>
              </a:ext>
            </a:extLst>
          </p:cNvPr>
          <p:cNvSpPr>
            <a:spLocks noChangeArrowheads="1"/>
          </p:cNvSpPr>
          <p:nvPr/>
        </p:nvSpPr>
        <p:spPr bwMode="auto">
          <a:xfrm>
            <a:off x="1143000" y="828403"/>
            <a:ext cx="10325099" cy="865187"/>
          </a:xfrm>
          <a:prstGeom prst="rect">
            <a:avLst/>
          </a:prstGeom>
          <a:noFill/>
          <a:ln w="19050">
            <a:noFill/>
            <a:round/>
            <a:headEnd/>
            <a:tailEnd/>
          </a:ln>
        </p:spPr>
        <p:txBody>
          <a:bodyPr anchor="ctr"/>
          <a:lstStyle/>
          <a:p>
            <a:pPr marL="342900" indent="-342900">
              <a:lnSpc>
                <a:spcPct val="90000"/>
              </a:lnSpc>
              <a:spcBef>
                <a:spcPts val="1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查詢繳費情形</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繳費完成 </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2</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小時後，可上網查詢是否繳費成功</a:t>
            </a:r>
            <a:endParaRPr lang="en-US" altLang="zh-TW" sz="2100" b="1" spc="-75" dirty="0">
              <a:solidFill>
                <a:prstClr val="black"/>
              </a:solidFill>
              <a:latin typeface="微軟正黑體" panose="020B0604030504040204" pitchFamily="34" charset="-120"/>
              <a:ea typeface="微軟正黑體" panose="020B0604030504040204" pitchFamily="34" charset="-120"/>
              <a:cs typeface="+mj-cs"/>
            </a:endParaRPr>
          </a:p>
          <a:p>
            <a:pPr>
              <a:lnSpc>
                <a:spcPct val="90000"/>
              </a:lnSpc>
              <a:spcBef>
                <a:spcPts val="100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      </a:t>
            </a: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繳費成功</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才可進行網路登記志願</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21870147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文字, 螢幕擷取畫面, 字型, 數字 的圖片&#10;&#10;AI 產生的內容可能不正確。">
            <a:extLst>
              <a:ext uri="{FF2B5EF4-FFF2-40B4-BE49-F238E27FC236}">
                <a16:creationId xmlns:a16="http://schemas.microsoft.com/office/drawing/2014/main" id="{5252C90D-5487-48AA-43EB-85DAE43A9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99010"/>
            <a:ext cx="5981020" cy="2659980"/>
          </a:xfrm>
          <a:prstGeom prst="rect">
            <a:avLst/>
          </a:prstGeom>
        </p:spPr>
      </p:pic>
      <p:pic>
        <p:nvPicPr>
          <p:cNvPr id="7" name="圖片 6" descr="一張含有 文字, 螢幕擷取畫面, 字型, 數字 的圖片&#10;&#10;AI 產生的內容可能不正確。">
            <a:extLst>
              <a:ext uri="{FF2B5EF4-FFF2-40B4-BE49-F238E27FC236}">
                <a16:creationId xmlns:a16="http://schemas.microsoft.com/office/drawing/2014/main" id="{6DE640E6-74E0-B40E-4AFF-456719D545A1}"/>
              </a:ext>
            </a:extLst>
          </p:cNvPr>
          <p:cNvPicPr>
            <a:picLocks noChangeAspect="1"/>
          </p:cNvPicPr>
          <p:nvPr/>
        </p:nvPicPr>
        <p:blipFill>
          <a:blip r:embed="rId4">
            <a:extLst>
              <a:ext uri="{28A0092B-C50C-407E-A947-70E740481C1C}">
                <a14:useLocalDpi xmlns:a14="http://schemas.microsoft.com/office/drawing/2010/main" val="0"/>
              </a:ext>
            </a:extLst>
          </a:blip>
          <a:srcRect b="11420"/>
          <a:stretch/>
        </p:blipFill>
        <p:spPr>
          <a:xfrm>
            <a:off x="805083" y="1813395"/>
            <a:ext cx="5122349" cy="4192139"/>
          </a:xfrm>
          <a:prstGeom prst="rect">
            <a:avLst/>
          </a:prstGeom>
        </p:spPr>
      </p:pic>
      <p:sp>
        <p:nvSpPr>
          <p:cNvPr id="9" name="Rectangle 2"/>
          <p:cNvSpPr txBox="1">
            <a:spLocks noChangeArrowheads="1"/>
          </p:cNvSpPr>
          <p:nvPr/>
        </p:nvSpPr>
        <p:spPr bwMode="auto">
          <a:xfrm>
            <a:off x="846434" y="108978"/>
            <a:ext cx="10735966"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網路登記志願序系統操作說明</a:t>
            </a:r>
          </a:p>
        </p:txBody>
      </p:sp>
      <p:sp>
        <p:nvSpPr>
          <p:cNvPr id="20" name="Rectangle 2">
            <a:extLst>
              <a:ext uri="{FF2B5EF4-FFF2-40B4-BE49-F238E27FC236}">
                <a16:creationId xmlns:a16="http://schemas.microsoft.com/office/drawing/2014/main" id="{C76DF574-68C6-4907-BE1B-D3E29A04C973}"/>
              </a:ext>
            </a:extLst>
          </p:cNvPr>
          <p:cNvSpPr txBox="1">
            <a:spLocks noChangeArrowheads="1"/>
          </p:cNvSpPr>
          <p:nvPr/>
        </p:nvSpPr>
        <p:spPr>
          <a:xfrm>
            <a:off x="912629" y="715911"/>
            <a:ext cx="4802372" cy="1191693"/>
          </a:xfrm>
          <a:prstGeom prst="rect">
            <a:avLst/>
          </a:prstGeom>
          <a:ln w="19050">
            <a:round/>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ts val="1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登入畫面</a:t>
            </a:r>
            <a:r>
              <a:rPr lang="en-US" altLang="zh-TW" sz="2100" b="1" spc="-75" dirty="0">
                <a:solidFill>
                  <a:prstClr val="black"/>
                </a:solidFill>
                <a:latin typeface="微軟正黑體" panose="020B0604030504040204" pitchFamily="34" charset="-120"/>
                <a:ea typeface="微軟正黑體" panose="020B0604030504040204" pitchFamily="34" charset="-120"/>
              </a:rPr>
              <a:t>-</a:t>
            </a:r>
            <a:br>
              <a:rPr lang="en-US" altLang="zh-TW" sz="2100" b="1" spc="-75" dirty="0">
                <a:solidFill>
                  <a:prstClr val="black"/>
                </a:solidFill>
                <a:latin typeface="微軟正黑體" panose="020B0604030504040204" pitchFamily="34" charset="-120"/>
                <a:ea typeface="微軟正黑體" panose="020B0604030504040204" pitchFamily="34" charset="-120"/>
              </a:rPr>
            </a:br>
            <a:r>
              <a:rPr lang="zh-TW" altLang="en-US" sz="2100" b="1" spc="-75" dirty="0">
                <a:solidFill>
                  <a:srgbClr val="FF0000"/>
                </a:solidFill>
                <a:latin typeface="微軟正黑體" panose="020B0604030504040204" pitchFamily="34" charset="-120"/>
                <a:ea typeface="微軟正黑體" panose="020B0604030504040204" pitchFamily="34" charset="-120"/>
              </a:rPr>
              <a:t>通過資格審查並完成繳費</a:t>
            </a:r>
            <a:r>
              <a:rPr lang="zh-TW" altLang="en-US" sz="2100" b="1" spc="-75" dirty="0">
                <a:solidFill>
                  <a:prstClr val="black"/>
                </a:solidFill>
                <a:latin typeface="微軟正黑體" panose="020B0604030504040204" pitchFamily="34" charset="-120"/>
                <a:ea typeface="微軟正黑體" panose="020B0604030504040204" pitchFamily="34" charset="-120"/>
              </a:rPr>
              <a:t>者</a:t>
            </a:r>
            <a:br>
              <a:rPr lang="en-US" altLang="zh-TW" sz="2100" b="1" spc="-75" dirty="0">
                <a:solidFill>
                  <a:prstClr val="black"/>
                </a:solidFill>
                <a:latin typeface="微軟正黑體" panose="020B0604030504040204" pitchFamily="34" charset="-120"/>
                <a:ea typeface="微軟正黑體" panose="020B0604030504040204" pitchFamily="34" charset="-120"/>
              </a:rPr>
            </a:br>
            <a:r>
              <a:rPr lang="zh-TW" altLang="en-US" sz="2100" b="1" spc="-75" dirty="0">
                <a:solidFill>
                  <a:prstClr val="black"/>
                </a:solidFill>
                <a:latin typeface="微軟正黑體" panose="020B0604030504040204" pitchFamily="34" charset="-120"/>
                <a:ea typeface="微軟正黑體" panose="020B0604030504040204" pitchFamily="34" charset="-120"/>
              </a:rPr>
              <a:t>才</a:t>
            </a:r>
            <a:r>
              <a:rPr lang="zh-TW" altLang="en-US" sz="2100" b="1" spc="-75" dirty="0">
                <a:solidFill>
                  <a:srgbClr val="0000FF"/>
                </a:solidFill>
                <a:latin typeface="微軟正黑體" panose="020B0604030504040204" pitchFamily="34" charset="-120"/>
                <a:ea typeface="微軟正黑體" panose="020B0604030504040204" pitchFamily="34" charset="-120"/>
              </a:rPr>
              <a:t>可進行網路登記志願</a:t>
            </a:r>
            <a:endParaRPr lang="zh-TW" altLang="zh-TW" sz="2100" b="1" spc="-75" dirty="0">
              <a:solidFill>
                <a:srgbClr val="0000FF"/>
              </a:solidFill>
              <a:latin typeface="微軟正黑體" panose="020B0604030504040204" pitchFamily="34" charset="-120"/>
              <a:ea typeface="微軟正黑體" panose="020B0604030504040204" pitchFamily="34" charset="-120"/>
            </a:endParaRPr>
          </a:p>
        </p:txBody>
      </p:sp>
      <p:sp>
        <p:nvSpPr>
          <p:cNvPr id="21" name="Rectangle 2">
            <a:extLst>
              <a:ext uri="{FF2B5EF4-FFF2-40B4-BE49-F238E27FC236}">
                <a16:creationId xmlns:a16="http://schemas.microsoft.com/office/drawing/2014/main" id="{22B8D9B3-0110-4CFB-9D0F-2E592A51F87B}"/>
              </a:ext>
            </a:extLst>
          </p:cNvPr>
          <p:cNvSpPr txBox="1">
            <a:spLocks noChangeArrowheads="1"/>
          </p:cNvSpPr>
          <p:nvPr/>
        </p:nvSpPr>
        <p:spPr>
          <a:xfrm>
            <a:off x="5972175" y="793736"/>
            <a:ext cx="6138836" cy="1120775"/>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ct val="20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請</a:t>
            </a:r>
            <a:r>
              <a:rPr lang="zh-TW" altLang="en-US" sz="2100" b="1" spc="-75" dirty="0">
                <a:solidFill>
                  <a:srgbClr val="FF0000"/>
                </a:solidFill>
                <a:latin typeface="微軟正黑體" panose="020B0604030504040204" pitchFamily="34" charset="-120"/>
                <a:ea typeface="微軟正黑體" panose="020B0604030504040204" pitchFamily="34" charset="-120"/>
              </a:rPr>
              <a:t>確認</a:t>
            </a:r>
            <a:r>
              <a:rPr lang="zh-TW" altLang="en-US"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srgbClr val="FF0000"/>
                </a:solidFill>
                <a:latin typeface="微軟正黑體" panose="020B0604030504040204" pitchFamily="34" charset="-120"/>
                <a:ea typeface="微軟正黑體" panose="020B0604030504040204" pitchFamily="34" charset="-120"/>
              </a:rPr>
              <a:t>考生姓名</a:t>
            </a:r>
            <a:r>
              <a:rPr lang="zh-TW" altLang="en-US"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srgbClr val="FF0000"/>
                </a:solidFill>
                <a:latin typeface="微軟正黑體" panose="020B0604030504040204" pitchFamily="34" charset="-120"/>
                <a:ea typeface="微軟正黑體" panose="020B0604030504040204" pitchFamily="34" charset="-120"/>
              </a:rPr>
              <a:t>報名招生類別</a:t>
            </a:r>
            <a:r>
              <a:rPr lang="zh-TW" altLang="en-US" sz="2100" b="1" spc="-75" dirty="0">
                <a:solidFill>
                  <a:prstClr val="black"/>
                </a:solidFill>
                <a:latin typeface="微軟正黑體" panose="020B0604030504040204" pitchFamily="34" charset="-120"/>
                <a:ea typeface="微軟正黑體" panose="020B0604030504040204" pitchFamily="34" charset="-120"/>
              </a:rPr>
              <a:t>」、</a:t>
            </a:r>
            <a:br>
              <a:rPr lang="en-US" altLang="zh-TW" sz="2100" b="1" spc="-75" dirty="0">
                <a:solidFill>
                  <a:prstClr val="black"/>
                </a:solidFill>
                <a:latin typeface="微軟正黑體" panose="020B0604030504040204" pitchFamily="34" charset="-120"/>
                <a:ea typeface="微軟正黑體" panose="020B0604030504040204" pitchFamily="34" charset="-120"/>
              </a:rPr>
            </a:br>
            <a:r>
              <a:rPr lang="zh-TW" altLang="en-US"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srgbClr val="FF0000"/>
                </a:solidFill>
                <a:latin typeface="微軟正黑體" panose="020B0604030504040204" pitchFamily="34" charset="-120"/>
                <a:ea typeface="微軟正黑體" panose="020B0604030504040204" pitchFamily="34" charset="-120"/>
              </a:rPr>
              <a:t>排名</a:t>
            </a:r>
            <a:r>
              <a:rPr lang="zh-TW" altLang="en-US" sz="2100" b="1" spc="-75" dirty="0">
                <a:solidFill>
                  <a:prstClr val="black"/>
                </a:solidFill>
                <a:latin typeface="微軟正黑體" panose="020B0604030504040204" pitchFamily="34" charset="-120"/>
                <a:ea typeface="微軟正黑體" panose="020B0604030504040204" pitchFamily="34" charset="-120"/>
              </a:rPr>
              <a:t>」是否正確</a:t>
            </a:r>
            <a:endParaRPr lang="en-US" altLang="zh-TW" sz="2100" b="1" spc="-75" dirty="0">
              <a:solidFill>
                <a:prstClr val="black"/>
              </a:solidFill>
              <a:latin typeface="微軟正黑體" panose="020B0604030504040204" pitchFamily="34" charset="-120"/>
              <a:ea typeface="微軟正黑體" panose="020B0604030504040204" pitchFamily="34" charset="-120"/>
            </a:endParaRPr>
          </a:p>
          <a:p>
            <a:pPr marL="342900" indent="-342900">
              <a:spcBef>
                <a:spcPct val="20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請</a:t>
            </a:r>
            <a:r>
              <a:rPr lang="zh-TW" altLang="en-US" sz="2100" b="1" spc="-75" dirty="0">
                <a:solidFill>
                  <a:srgbClr val="FF0000"/>
                </a:solidFill>
                <a:latin typeface="微軟正黑體" panose="020B0604030504040204" pitchFamily="34" charset="-120"/>
                <a:ea typeface="微軟正黑體" panose="020B0604030504040204" pitchFamily="34" charset="-120"/>
              </a:rPr>
              <a:t>詳閱相關注意事項</a:t>
            </a:r>
            <a:endParaRPr lang="zh-TW" altLang="zh-TW" sz="2100" b="1" spc="-75" dirty="0">
              <a:solidFill>
                <a:srgbClr val="FF0000"/>
              </a:solidFill>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F08EBCE9-26AA-443F-96A5-A184509E5148}"/>
              </a:ext>
            </a:extLst>
          </p:cNvPr>
          <p:cNvSpPr/>
          <p:nvPr/>
        </p:nvSpPr>
        <p:spPr>
          <a:xfrm>
            <a:off x="1455821" y="4850322"/>
            <a:ext cx="3228955" cy="89723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C2F3E9CE-FEAC-435B-87B9-6ABBCBA2D3E9}"/>
              </a:ext>
            </a:extLst>
          </p:cNvPr>
          <p:cNvSpPr/>
          <p:nvPr/>
        </p:nvSpPr>
        <p:spPr>
          <a:xfrm>
            <a:off x="2411089" y="5760990"/>
            <a:ext cx="1847910" cy="231113"/>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向右箭號 19">
            <a:extLst>
              <a:ext uri="{FF2B5EF4-FFF2-40B4-BE49-F238E27FC236}">
                <a16:creationId xmlns:a16="http://schemas.microsoft.com/office/drawing/2014/main" id="{F978B70E-5C34-4033-A7B4-BA27EFBE0859}"/>
              </a:ext>
            </a:extLst>
          </p:cNvPr>
          <p:cNvSpPr/>
          <p:nvPr/>
        </p:nvSpPr>
        <p:spPr bwMode="auto">
          <a:xfrm>
            <a:off x="1929683" y="5793830"/>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25" name="AutoShape 8">
            <a:extLst>
              <a:ext uri="{FF2B5EF4-FFF2-40B4-BE49-F238E27FC236}">
                <a16:creationId xmlns:a16="http://schemas.microsoft.com/office/drawing/2014/main" id="{EBE4784A-A19E-4E37-B2C4-40ECD4FF2061}"/>
              </a:ext>
            </a:extLst>
          </p:cNvPr>
          <p:cNvSpPr>
            <a:spLocks noChangeArrowheads="1"/>
          </p:cNvSpPr>
          <p:nvPr/>
        </p:nvSpPr>
        <p:spPr bwMode="auto">
          <a:xfrm>
            <a:off x="4640963" y="4644424"/>
            <a:ext cx="2592388" cy="1943100"/>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2400" dirty="0">
                <a:solidFill>
                  <a:srgbClr val="FFFF00"/>
                </a:solidFill>
                <a:latin typeface="微軟正黑體" panose="020B0604030504040204" pitchFamily="34" charset="-120"/>
                <a:ea typeface="微軟正黑體" panose="020B0604030504040204" pitchFamily="34" charset="-120"/>
              </a:rPr>
              <a:t>限考生</a:t>
            </a:r>
          </a:p>
          <a:p>
            <a:pPr algn="ctr" eaLnBrk="1" hangingPunct="1">
              <a:spcBef>
                <a:spcPct val="0"/>
              </a:spcBef>
              <a:buFontTx/>
              <a:buNone/>
            </a:pPr>
            <a:r>
              <a:rPr lang="zh-TW" altLang="en-US" sz="2400" dirty="0">
                <a:solidFill>
                  <a:srgbClr val="FFFF00"/>
                </a:solidFill>
                <a:latin typeface="微軟正黑體" panose="020B0604030504040204" pitchFamily="34" charset="-120"/>
                <a:ea typeface="微軟正黑體" panose="020B0604030504040204" pitchFamily="34" charset="-120"/>
              </a:rPr>
              <a:t>本人使用</a:t>
            </a:r>
          </a:p>
        </p:txBody>
      </p:sp>
      <p:sp>
        <p:nvSpPr>
          <p:cNvPr id="26" name="矩形 25">
            <a:extLst>
              <a:ext uri="{FF2B5EF4-FFF2-40B4-BE49-F238E27FC236}">
                <a16:creationId xmlns:a16="http://schemas.microsoft.com/office/drawing/2014/main" id="{3794C47B-1501-44F4-863D-977D6A8A3CE8}"/>
              </a:ext>
            </a:extLst>
          </p:cNvPr>
          <p:cNvSpPr/>
          <p:nvPr/>
        </p:nvSpPr>
        <p:spPr>
          <a:xfrm>
            <a:off x="6095999" y="2099010"/>
            <a:ext cx="5290917" cy="36987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484203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D2071E7-86AF-36D4-1017-203290102B56}"/>
              </a:ext>
            </a:extLst>
          </p:cNvPr>
          <p:cNvPicPr>
            <a:picLocks noChangeAspect="1"/>
          </p:cNvPicPr>
          <p:nvPr/>
        </p:nvPicPr>
        <p:blipFill>
          <a:blip r:embed="rId3"/>
          <a:stretch>
            <a:fillRect/>
          </a:stretch>
        </p:blipFill>
        <p:spPr>
          <a:xfrm>
            <a:off x="6472356" y="1448783"/>
            <a:ext cx="5481900" cy="4368086"/>
          </a:xfrm>
          <a:prstGeom prst="rect">
            <a:avLst/>
          </a:prstGeom>
        </p:spPr>
      </p:pic>
      <p:pic>
        <p:nvPicPr>
          <p:cNvPr id="3" name="圖片 2" descr="一張含有 文字, 電子產品, 螢幕擷取畫面, 軟體 的圖片&#10;&#10;AI 產生的內容可能不正確。">
            <a:extLst>
              <a:ext uri="{FF2B5EF4-FFF2-40B4-BE49-F238E27FC236}">
                <a16:creationId xmlns:a16="http://schemas.microsoft.com/office/drawing/2014/main" id="{619DD13A-48D6-5228-C7ED-9C2063D4A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45" y="1421950"/>
            <a:ext cx="5450313" cy="4878266"/>
          </a:xfrm>
          <a:prstGeom prst="rect">
            <a:avLst/>
          </a:prstGeom>
        </p:spPr>
      </p:pic>
      <p:sp>
        <p:nvSpPr>
          <p:cNvPr id="11" name="Rectangle 2"/>
          <p:cNvSpPr txBox="1">
            <a:spLocks noChangeArrowheads="1"/>
          </p:cNvSpPr>
          <p:nvPr/>
        </p:nvSpPr>
        <p:spPr bwMode="auto">
          <a:xfrm>
            <a:off x="912628" y="62383"/>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網路登記志願序系統操作說明</a:t>
            </a:r>
          </a:p>
        </p:txBody>
      </p:sp>
      <p:sp>
        <p:nvSpPr>
          <p:cNvPr id="17" name="Rectangle 2">
            <a:extLst>
              <a:ext uri="{FF2B5EF4-FFF2-40B4-BE49-F238E27FC236}">
                <a16:creationId xmlns:a16="http://schemas.microsoft.com/office/drawing/2014/main" id="{6E4F0314-2BCF-42D5-A585-88C0D2D1EE2E}"/>
              </a:ext>
            </a:extLst>
          </p:cNvPr>
          <p:cNvSpPr txBox="1">
            <a:spLocks noChangeArrowheads="1"/>
          </p:cNvSpPr>
          <p:nvPr/>
        </p:nvSpPr>
        <p:spPr>
          <a:xfrm>
            <a:off x="766618" y="836613"/>
            <a:ext cx="4581237" cy="496887"/>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ct val="20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登記志願</a:t>
            </a:r>
            <a:r>
              <a:rPr lang="en-US" altLang="zh-TW"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prstClr val="black"/>
                </a:solidFill>
                <a:latin typeface="微軟正黑體" panose="020B0604030504040204" pitchFamily="34" charset="-120"/>
                <a:ea typeface="微軟正黑體" panose="020B0604030504040204" pitchFamily="34" charset="-120"/>
              </a:rPr>
              <a:t>選取加入志願或刪除志願</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18" name="Rectangle 2">
            <a:extLst>
              <a:ext uri="{FF2B5EF4-FFF2-40B4-BE49-F238E27FC236}">
                <a16:creationId xmlns:a16="http://schemas.microsoft.com/office/drawing/2014/main" id="{A5590171-FB9C-4150-8B19-240F71DBC248}"/>
              </a:ext>
            </a:extLst>
          </p:cNvPr>
          <p:cNvSpPr txBox="1">
            <a:spLocks noChangeArrowheads="1"/>
          </p:cNvSpPr>
          <p:nvPr/>
        </p:nvSpPr>
        <p:spPr>
          <a:xfrm>
            <a:off x="6469715" y="845158"/>
            <a:ext cx="5537777" cy="496887"/>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ct val="20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登記志願</a:t>
            </a:r>
            <a:r>
              <a:rPr lang="en-US" altLang="zh-TW"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prstClr val="black"/>
                </a:solidFill>
                <a:latin typeface="微軟正黑體" panose="020B0604030504040204" pitchFamily="34" charset="-120"/>
                <a:ea typeface="微軟正黑體" panose="020B0604030504040204" pitchFamily="34" charset="-120"/>
              </a:rPr>
              <a:t>調整志願順序</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66B89EB4-7BEE-4302-BFE1-C580ECE87BEF}"/>
              </a:ext>
            </a:extLst>
          </p:cNvPr>
          <p:cNvSpPr/>
          <p:nvPr/>
        </p:nvSpPr>
        <p:spPr>
          <a:xfrm>
            <a:off x="3548008" y="4035388"/>
            <a:ext cx="227353" cy="43446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9D744B48-8BEE-4405-82A6-6F0401627C0F}"/>
              </a:ext>
            </a:extLst>
          </p:cNvPr>
          <p:cNvSpPr/>
          <p:nvPr/>
        </p:nvSpPr>
        <p:spPr>
          <a:xfrm>
            <a:off x="3542431" y="5798581"/>
            <a:ext cx="233343" cy="43446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8A63561E-6877-4458-B0A3-878547D7B3A3}"/>
              </a:ext>
            </a:extLst>
          </p:cNvPr>
          <p:cNvSpPr/>
          <p:nvPr/>
        </p:nvSpPr>
        <p:spPr>
          <a:xfrm>
            <a:off x="9096634" y="4206901"/>
            <a:ext cx="233343" cy="111572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182475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DB24266-4995-1614-99E9-80A343D1341D}"/>
              </a:ext>
            </a:extLst>
          </p:cNvPr>
          <p:cNvPicPr>
            <a:picLocks noChangeAspect="1"/>
          </p:cNvPicPr>
          <p:nvPr/>
        </p:nvPicPr>
        <p:blipFill>
          <a:blip r:embed="rId3"/>
          <a:stretch>
            <a:fillRect/>
          </a:stretch>
        </p:blipFill>
        <p:spPr>
          <a:xfrm>
            <a:off x="6444760" y="1286321"/>
            <a:ext cx="5394936" cy="4672657"/>
          </a:xfrm>
          <a:prstGeom prst="rect">
            <a:avLst/>
          </a:prstGeom>
        </p:spPr>
      </p:pic>
      <p:pic>
        <p:nvPicPr>
          <p:cNvPr id="3" name="圖片 2">
            <a:extLst>
              <a:ext uri="{FF2B5EF4-FFF2-40B4-BE49-F238E27FC236}">
                <a16:creationId xmlns:a16="http://schemas.microsoft.com/office/drawing/2014/main" id="{DD32384E-0568-2407-558C-39859D502255}"/>
              </a:ext>
            </a:extLst>
          </p:cNvPr>
          <p:cNvPicPr>
            <a:picLocks noChangeAspect="1"/>
          </p:cNvPicPr>
          <p:nvPr/>
        </p:nvPicPr>
        <p:blipFill>
          <a:blip r:embed="rId4"/>
          <a:stretch>
            <a:fillRect/>
          </a:stretch>
        </p:blipFill>
        <p:spPr>
          <a:xfrm>
            <a:off x="854774" y="1325869"/>
            <a:ext cx="5394935" cy="4633109"/>
          </a:xfrm>
          <a:prstGeom prst="rect">
            <a:avLst/>
          </a:prstGeom>
        </p:spPr>
      </p:pic>
      <p:sp>
        <p:nvSpPr>
          <p:cNvPr id="10" name="Rectangle 2"/>
          <p:cNvSpPr txBox="1">
            <a:spLocks noChangeArrowheads="1"/>
          </p:cNvSpPr>
          <p:nvPr/>
        </p:nvSpPr>
        <p:spPr bwMode="auto">
          <a:xfrm>
            <a:off x="912628" y="62383"/>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網路登記志願序系統操作說明</a:t>
            </a:r>
          </a:p>
        </p:txBody>
      </p:sp>
      <p:sp>
        <p:nvSpPr>
          <p:cNvPr id="15" name="Rectangle 2">
            <a:extLst>
              <a:ext uri="{FF2B5EF4-FFF2-40B4-BE49-F238E27FC236}">
                <a16:creationId xmlns:a16="http://schemas.microsoft.com/office/drawing/2014/main" id="{914081EC-C692-4822-8636-5A6152D3CBBE}"/>
              </a:ext>
            </a:extLst>
          </p:cNvPr>
          <p:cNvSpPr txBox="1">
            <a:spLocks noChangeArrowheads="1"/>
          </p:cNvSpPr>
          <p:nvPr/>
        </p:nvSpPr>
        <p:spPr>
          <a:xfrm>
            <a:off x="1012179" y="789434"/>
            <a:ext cx="4133850" cy="496887"/>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ct val="20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暫存志願序</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20" name="Rectangle 2">
            <a:extLst>
              <a:ext uri="{FF2B5EF4-FFF2-40B4-BE49-F238E27FC236}">
                <a16:creationId xmlns:a16="http://schemas.microsoft.com/office/drawing/2014/main" id="{C470F2FD-3B66-4634-B226-C472EA53ABA3}"/>
              </a:ext>
            </a:extLst>
          </p:cNvPr>
          <p:cNvSpPr txBox="1">
            <a:spLocks noChangeArrowheads="1"/>
          </p:cNvSpPr>
          <p:nvPr/>
        </p:nvSpPr>
        <p:spPr>
          <a:xfrm>
            <a:off x="6525161" y="789433"/>
            <a:ext cx="4133850" cy="496888"/>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ct val="20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進行確定送出作業</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5EB89B79-D9E0-441D-898C-218EC60E8C73}"/>
              </a:ext>
            </a:extLst>
          </p:cNvPr>
          <p:cNvSpPr/>
          <p:nvPr/>
        </p:nvSpPr>
        <p:spPr>
          <a:xfrm>
            <a:off x="847311" y="3553059"/>
            <a:ext cx="565912" cy="195168"/>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向右箭號 19">
            <a:extLst>
              <a:ext uri="{FF2B5EF4-FFF2-40B4-BE49-F238E27FC236}">
                <a16:creationId xmlns:a16="http://schemas.microsoft.com/office/drawing/2014/main" id="{B3987E00-3544-46F7-9B38-A3524DCD8057}"/>
              </a:ext>
            </a:extLst>
          </p:cNvPr>
          <p:cNvSpPr/>
          <p:nvPr/>
        </p:nvSpPr>
        <p:spPr bwMode="auto">
          <a:xfrm>
            <a:off x="1903540" y="3541433"/>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23" name="矩形 22">
            <a:extLst>
              <a:ext uri="{FF2B5EF4-FFF2-40B4-BE49-F238E27FC236}">
                <a16:creationId xmlns:a16="http://schemas.microsoft.com/office/drawing/2014/main" id="{30B5E195-9380-47F0-9B31-5CD6FDF317B7}"/>
              </a:ext>
            </a:extLst>
          </p:cNvPr>
          <p:cNvSpPr/>
          <p:nvPr/>
        </p:nvSpPr>
        <p:spPr>
          <a:xfrm>
            <a:off x="10416846" y="3567389"/>
            <a:ext cx="1074615" cy="218419"/>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向右箭號 19">
            <a:extLst>
              <a:ext uri="{FF2B5EF4-FFF2-40B4-BE49-F238E27FC236}">
                <a16:creationId xmlns:a16="http://schemas.microsoft.com/office/drawing/2014/main" id="{78622C2D-4FAA-4503-942D-EB179601AEDB}"/>
              </a:ext>
            </a:extLst>
          </p:cNvPr>
          <p:cNvSpPr/>
          <p:nvPr/>
        </p:nvSpPr>
        <p:spPr bwMode="auto">
          <a:xfrm>
            <a:off x="9787638" y="3541432"/>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25" name="矩形 24">
            <a:extLst>
              <a:ext uri="{FF2B5EF4-FFF2-40B4-BE49-F238E27FC236}">
                <a16:creationId xmlns:a16="http://schemas.microsoft.com/office/drawing/2014/main" id="{13F089AE-77E8-416A-BBF2-7A04CBFEF700}"/>
              </a:ext>
            </a:extLst>
          </p:cNvPr>
          <p:cNvSpPr/>
          <p:nvPr/>
        </p:nvSpPr>
        <p:spPr>
          <a:xfrm>
            <a:off x="3633944" y="3780621"/>
            <a:ext cx="989930" cy="14465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5643744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電子產品, 螢幕擷取畫面, 字型 的圖片&#10;&#10;AI 產生的內容可能不正確。">
            <a:extLst>
              <a:ext uri="{FF2B5EF4-FFF2-40B4-BE49-F238E27FC236}">
                <a16:creationId xmlns:a16="http://schemas.microsoft.com/office/drawing/2014/main" id="{229FA999-0133-53F2-58E2-1D7680B81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263" y="1459028"/>
            <a:ext cx="7388329" cy="5044241"/>
          </a:xfrm>
          <a:prstGeom prst="rect">
            <a:avLst/>
          </a:prstGeom>
        </p:spPr>
      </p:pic>
      <p:sp>
        <p:nvSpPr>
          <p:cNvPr id="14" name="Rectangle 2"/>
          <p:cNvSpPr txBox="1">
            <a:spLocks noChangeArrowheads="1"/>
          </p:cNvSpPr>
          <p:nvPr/>
        </p:nvSpPr>
        <p:spPr bwMode="auto">
          <a:xfrm>
            <a:off x="912628" y="62383"/>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網路登記志願序系統操作說明</a:t>
            </a:r>
          </a:p>
        </p:txBody>
      </p:sp>
      <p:sp>
        <p:nvSpPr>
          <p:cNvPr id="19" name="Rectangle 2">
            <a:extLst>
              <a:ext uri="{FF2B5EF4-FFF2-40B4-BE49-F238E27FC236}">
                <a16:creationId xmlns:a16="http://schemas.microsoft.com/office/drawing/2014/main" id="{DC41EF4E-41EC-4BBC-BFD4-7D50BB1EB5F9}"/>
              </a:ext>
            </a:extLst>
          </p:cNvPr>
          <p:cNvSpPr txBox="1">
            <a:spLocks noChangeArrowheads="1"/>
          </p:cNvSpPr>
          <p:nvPr/>
        </p:nvSpPr>
        <p:spPr>
          <a:xfrm>
            <a:off x="988291" y="803039"/>
            <a:ext cx="5267325" cy="496887"/>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ct val="20000"/>
              </a:spcBef>
              <a:buSzPct val="110000"/>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進行確定送出登記志願序</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058BAD9E-A5F7-4D5C-8EB7-27F8822AB065}"/>
              </a:ext>
            </a:extLst>
          </p:cNvPr>
          <p:cNvSpPr/>
          <p:nvPr/>
        </p:nvSpPr>
        <p:spPr>
          <a:xfrm>
            <a:off x="4380521" y="848836"/>
            <a:ext cx="5768412" cy="35759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網路登記志願序僅限</a:t>
            </a:r>
            <a:r>
              <a:rPr lang="en-US" altLang="zh-TW" b="1" dirty="0">
                <a:solidFill>
                  <a:srgbClr val="0000FF"/>
                </a:solidFill>
                <a:latin typeface="微軟正黑體" panose="020B0604030504040204" pitchFamily="34" charset="-120"/>
                <a:ea typeface="微軟正黑體" panose="020B0604030504040204" pitchFamily="34" charset="-120"/>
              </a:rPr>
              <a:t>1</a:t>
            </a:r>
            <a:r>
              <a:rPr lang="zh-TW" altLang="en-US" b="1" dirty="0">
                <a:solidFill>
                  <a:srgbClr val="0000FF"/>
                </a:solidFill>
                <a:latin typeface="微軟正黑體" panose="020B0604030504040204" pitchFamily="34" charset="-120"/>
                <a:ea typeface="微軟正黑體" panose="020B0604030504040204" pitchFamily="34" charset="-120"/>
              </a:rPr>
              <a:t>次，一旦確定送出，即不可修改</a:t>
            </a:r>
          </a:p>
        </p:txBody>
      </p:sp>
      <p:pic>
        <p:nvPicPr>
          <p:cNvPr id="26" name="圖片 25">
            <a:extLst>
              <a:ext uri="{FF2B5EF4-FFF2-40B4-BE49-F238E27FC236}">
                <a16:creationId xmlns:a16="http://schemas.microsoft.com/office/drawing/2014/main" id="{2BA2E891-BD66-4F02-8848-53EFF659B361}"/>
              </a:ext>
            </a:extLst>
          </p:cNvPr>
          <p:cNvPicPr>
            <a:picLocks noChangeAspect="1"/>
          </p:cNvPicPr>
          <p:nvPr/>
        </p:nvPicPr>
        <p:blipFill rotWithShape="1">
          <a:blip r:embed="rId5"/>
          <a:srcRect l="2678" r="2266"/>
          <a:stretch/>
        </p:blipFill>
        <p:spPr>
          <a:xfrm>
            <a:off x="8109238" y="3908023"/>
            <a:ext cx="3831989" cy="930987"/>
          </a:xfrm>
          <a:prstGeom prst="rect">
            <a:avLst/>
          </a:prstGeom>
          <a:ln>
            <a:solidFill>
              <a:schemeClr val="tx1"/>
            </a:solidFill>
          </a:ln>
        </p:spPr>
      </p:pic>
      <p:sp>
        <p:nvSpPr>
          <p:cNvPr id="27" name="向右箭號 19">
            <a:extLst>
              <a:ext uri="{FF2B5EF4-FFF2-40B4-BE49-F238E27FC236}">
                <a16:creationId xmlns:a16="http://schemas.microsoft.com/office/drawing/2014/main" id="{B4A8F83F-77DE-4BE6-A767-893A6C8938C5}"/>
              </a:ext>
            </a:extLst>
          </p:cNvPr>
          <p:cNvSpPr/>
          <p:nvPr/>
        </p:nvSpPr>
        <p:spPr bwMode="auto">
          <a:xfrm>
            <a:off x="7892159" y="4584338"/>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28" name="矩形 27">
            <a:extLst>
              <a:ext uri="{FF2B5EF4-FFF2-40B4-BE49-F238E27FC236}">
                <a16:creationId xmlns:a16="http://schemas.microsoft.com/office/drawing/2014/main" id="{4A85762D-7BB3-41F2-948D-B73D4CE43CE4}"/>
              </a:ext>
            </a:extLst>
          </p:cNvPr>
          <p:cNvSpPr/>
          <p:nvPr/>
        </p:nvSpPr>
        <p:spPr>
          <a:xfrm>
            <a:off x="2453852" y="3675606"/>
            <a:ext cx="3818931" cy="97869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B800E2E8-0545-4128-9BAE-00693ED5591F}"/>
              </a:ext>
            </a:extLst>
          </p:cNvPr>
          <p:cNvSpPr/>
          <p:nvPr/>
        </p:nvSpPr>
        <p:spPr>
          <a:xfrm>
            <a:off x="1435609" y="5051582"/>
            <a:ext cx="7285984" cy="145168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快取圖案 11">
            <a:extLst>
              <a:ext uri="{FF2B5EF4-FFF2-40B4-BE49-F238E27FC236}">
                <a16:creationId xmlns:a16="http://schemas.microsoft.com/office/drawing/2014/main" id="{9E0506B2-A9C3-4F07-8426-EEB2949805E5}"/>
              </a:ext>
            </a:extLst>
          </p:cNvPr>
          <p:cNvSpPr>
            <a:spLocks noChangeAspect="1" noChangeArrowheads="1"/>
          </p:cNvSpPr>
          <p:nvPr/>
        </p:nvSpPr>
        <p:spPr bwMode="auto">
          <a:xfrm>
            <a:off x="1884973" y="3775389"/>
            <a:ext cx="288000" cy="243473"/>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15000"/>
              </a:lnSpc>
              <a:spcAft>
                <a:spcPts val="800"/>
              </a:spcAft>
            </a:pPr>
            <a:r>
              <a:rPr lang="en-US" altLang="zh-TW"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1" name="快取圖案 11">
            <a:extLst>
              <a:ext uri="{FF2B5EF4-FFF2-40B4-BE49-F238E27FC236}">
                <a16:creationId xmlns:a16="http://schemas.microsoft.com/office/drawing/2014/main" id="{D59EF806-B4F8-4339-9C10-0F91D3CD91CA}"/>
              </a:ext>
            </a:extLst>
          </p:cNvPr>
          <p:cNvSpPr>
            <a:spLocks noChangeArrowheads="1"/>
          </p:cNvSpPr>
          <p:nvPr/>
        </p:nvSpPr>
        <p:spPr bwMode="auto">
          <a:xfrm>
            <a:off x="1333263" y="4727231"/>
            <a:ext cx="288000" cy="244800"/>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15000"/>
              </a:lnSpc>
              <a:spcAft>
                <a:spcPts val="800"/>
              </a:spcAft>
            </a:pPr>
            <a:r>
              <a:rPr lang="en-US" altLang="zh-TW"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❷</a:t>
            </a:r>
            <a:endParaRPr lang="zh-TW" altLang="en-US"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2" name="快取圖案 11">
            <a:extLst>
              <a:ext uri="{FF2B5EF4-FFF2-40B4-BE49-F238E27FC236}">
                <a16:creationId xmlns:a16="http://schemas.microsoft.com/office/drawing/2014/main" id="{189360CA-E2EB-46BC-94AE-799A9ED34993}"/>
              </a:ext>
            </a:extLst>
          </p:cNvPr>
          <p:cNvSpPr>
            <a:spLocks noChangeArrowheads="1"/>
          </p:cNvSpPr>
          <p:nvPr/>
        </p:nvSpPr>
        <p:spPr bwMode="auto">
          <a:xfrm>
            <a:off x="7351620" y="4334327"/>
            <a:ext cx="288000" cy="2448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15000"/>
              </a:lnSpc>
              <a:spcAft>
                <a:spcPts val="800"/>
              </a:spcAft>
            </a:pPr>
            <a:r>
              <a:rPr lang="en-US" altLang="zh-TW" sz="4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4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3" name="矩形 32">
            <a:extLst>
              <a:ext uri="{FF2B5EF4-FFF2-40B4-BE49-F238E27FC236}">
                <a16:creationId xmlns:a16="http://schemas.microsoft.com/office/drawing/2014/main" id="{66F5193F-86D1-4E12-830A-67D94380522F}"/>
              </a:ext>
            </a:extLst>
          </p:cNvPr>
          <p:cNvSpPr/>
          <p:nvPr/>
        </p:nvSpPr>
        <p:spPr>
          <a:xfrm>
            <a:off x="10595232" y="4358224"/>
            <a:ext cx="674802" cy="3768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CEACA49D-28B7-4A59-A01E-AB664ABF0E07}"/>
              </a:ext>
            </a:extLst>
          </p:cNvPr>
          <p:cNvSpPr/>
          <p:nvPr/>
        </p:nvSpPr>
        <p:spPr>
          <a:xfrm>
            <a:off x="4544581" y="4690590"/>
            <a:ext cx="3364979" cy="244801"/>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931158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一張含有 文字, 螢幕擷取畫面, 字型, 數字 的圖片&#10;&#10;AI 產生的內容可能不正確。">
            <a:extLst>
              <a:ext uri="{FF2B5EF4-FFF2-40B4-BE49-F238E27FC236}">
                <a16:creationId xmlns:a16="http://schemas.microsoft.com/office/drawing/2014/main" id="{9EF38619-179D-927C-47FE-C70A632AE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2104" y="2021124"/>
            <a:ext cx="3463963" cy="4245695"/>
          </a:xfrm>
          <a:prstGeom prst="rect">
            <a:avLst/>
          </a:prstGeom>
        </p:spPr>
      </p:pic>
      <p:pic>
        <p:nvPicPr>
          <p:cNvPr id="10" name="圖片 9" descr="一張含有 文字, 螢幕擷取畫面, 字型, 數字 的圖片&#10;&#10;AI 產生的內容可能不正確。">
            <a:extLst>
              <a:ext uri="{FF2B5EF4-FFF2-40B4-BE49-F238E27FC236}">
                <a16:creationId xmlns:a16="http://schemas.microsoft.com/office/drawing/2014/main" id="{23ABDC28-F80F-B7EC-1A3D-874310ACF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477" y="1423151"/>
            <a:ext cx="7503808" cy="4364542"/>
          </a:xfrm>
          <a:prstGeom prst="rect">
            <a:avLst/>
          </a:prstGeom>
        </p:spPr>
      </p:pic>
      <p:sp>
        <p:nvSpPr>
          <p:cNvPr id="4" name="Rectangle 2"/>
          <p:cNvSpPr txBox="1">
            <a:spLocks noChangeArrowheads="1"/>
          </p:cNvSpPr>
          <p:nvPr/>
        </p:nvSpPr>
        <p:spPr bwMode="auto">
          <a:xfrm>
            <a:off x="912628" y="62383"/>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網路登記志願序系統操作說明</a:t>
            </a:r>
          </a:p>
        </p:txBody>
      </p:sp>
      <p:sp>
        <p:nvSpPr>
          <p:cNvPr id="74761"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31" name="Rectangle 2">
            <a:extLst>
              <a:ext uri="{FF2B5EF4-FFF2-40B4-BE49-F238E27FC236}">
                <a16:creationId xmlns:a16="http://schemas.microsoft.com/office/drawing/2014/main" id="{29A1CEF7-4A25-47E1-A87D-209AC8121354}"/>
              </a:ext>
            </a:extLst>
          </p:cNvPr>
          <p:cNvSpPr txBox="1">
            <a:spLocks noChangeArrowheads="1"/>
          </p:cNvSpPr>
          <p:nvPr/>
        </p:nvSpPr>
        <p:spPr>
          <a:xfrm>
            <a:off x="1016000" y="852488"/>
            <a:ext cx="8023225" cy="488950"/>
          </a:xfrm>
          <a:prstGeom prst="rect">
            <a:avLst/>
          </a:prstGeom>
          <a:ln w="19050">
            <a:round/>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ct val="20000"/>
              </a:spcBef>
              <a:buSzPct val="110000"/>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完成志願序確定送出</a:t>
            </a:r>
            <a:r>
              <a:rPr lang="en-US" altLang="zh-TW"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prstClr val="black"/>
                </a:solidFill>
                <a:latin typeface="微軟正黑體" panose="020B0604030504040204" pitchFamily="34" charset="-120"/>
                <a:ea typeface="微軟正黑體" panose="020B0604030504040204" pitchFamily="34" charset="-120"/>
              </a:rPr>
              <a:t>列印或下載儲存登記志願表</a:t>
            </a:r>
            <a:r>
              <a:rPr lang="en-US" altLang="zh-TW" sz="2100" b="1" spc="-75" dirty="0">
                <a:solidFill>
                  <a:prstClr val="black"/>
                </a:solidFill>
                <a:latin typeface="微軟正黑體" panose="020B0604030504040204" pitchFamily="34" charset="-120"/>
                <a:ea typeface="微軟正黑體" panose="020B0604030504040204" pitchFamily="34" charset="-120"/>
              </a:rPr>
              <a:t>)</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32" name="Rectangle 2">
            <a:extLst>
              <a:ext uri="{FF2B5EF4-FFF2-40B4-BE49-F238E27FC236}">
                <a16:creationId xmlns:a16="http://schemas.microsoft.com/office/drawing/2014/main" id="{FCB31EDB-9DFA-4C34-8428-3D0B4045E63A}"/>
              </a:ext>
            </a:extLst>
          </p:cNvPr>
          <p:cNvSpPr txBox="1">
            <a:spLocks noChangeArrowheads="1"/>
          </p:cNvSpPr>
          <p:nvPr/>
        </p:nvSpPr>
        <p:spPr bwMode="auto">
          <a:xfrm>
            <a:off x="9099687" y="1026923"/>
            <a:ext cx="2808386" cy="398532"/>
          </a:xfrm>
          <a:prstGeom prst="rect">
            <a:avLst/>
          </a:prstGeom>
          <a:noFill/>
          <a:ln w="19050">
            <a:noFill/>
            <a:round/>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spcBef>
                <a:spcPct val="20000"/>
              </a:spcBef>
              <a:defRPr/>
            </a:pPr>
            <a:r>
              <a:rPr lang="zh-TW" altLang="en-US" sz="2000" b="1" kern="0" dirty="0">
                <a:solidFill>
                  <a:schemeClr val="tx1"/>
                </a:solidFill>
                <a:latin typeface="微軟正黑體" panose="020B0604030504040204" pitchFamily="34" charset="-120"/>
                <a:ea typeface="微軟正黑體" panose="020B0604030504040204" pitchFamily="34" charset="-120"/>
                <a:cs typeface="+mn-cs"/>
              </a:rPr>
              <a:t>登記志願表</a:t>
            </a:r>
            <a:r>
              <a:rPr lang="en-US" altLang="zh-TW" sz="2000" b="1" kern="0" dirty="0">
                <a:solidFill>
                  <a:schemeClr val="tx1"/>
                </a:solidFill>
                <a:latin typeface="微軟正黑體" panose="020B0604030504040204" pitchFamily="34" charset="-120"/>
                <a:ea typeface="微軟正黑體" panose="020B0604030504040204" pitchFamily="34" charset="-120"/>
                <a:cs typeface="+mn-cs"/>
              </a:rPr>
              <a:t>(</a:t>
            </a:r>
            <a:r>
              <a:rPr lang="zh-TW" altLang="en-US" sz="2000" b="1" kern="0" dirty="0">
                <a:solidFill>
                  <a:srgbClr val="0000FF"/>
                </a:solidFill>
                <a:latin typeface="微軟正黑體" panose="020B0604030504040204" pitchFamily="34" charset="-120"/>
                <a:ea typeface="微軟正黑體" panose="020B0604030504040204" pitchFamily="34" charset="-120"/>
                <a:cs typeface="+mn-cs"/>
              </a:rPr>
              <a:t>自行留存</a:t>
            </a:r>
            <a:r>
              <a:rPr lang="en-US" altLang="zh-TW" sz="2000" b="1" kern="0" dirty="0">
                <a:solidFill>
                  <a:schemeClr val="tx1"/>
                </a:solidFill>
                <a:latin typeface="微軟正黑體" panose="020B0604030504040204" pitchFamily="34" charset="-120"/>
                <a:ea typeface="微軟正黑體" panose="020B0604030504040204" pitchFamily="34" charset="-120"/>
                <a:cs typeface="+mn-cs"/>
              </a:rPr>
              <a:t>)</a:t>
            </a:r>
            <a:endParaRPr lang="zh-TW" altLang="zh-TW" sz="2000" b="1" kern="0" dirty="0">
              <a:solidFill>
                <a:schemeClr val="tx1"/>
              </a:solidFill>
              <a:latin typeface="微軟正黑體" panose="020B0604030504040204" pitchFamily="34" charset="-120"/>
              <a:ea typeface="微軟正黑體" panose="020B0604030504040204" pitchFamily="34" charset="-120"/>
              <a:cs typeface="+mn-cs"/>
            </a:endParaRPr>
          </a:p>
        </p:txBody>
      </p:sp>
      <p:sp>
        <p:nvSpPr>
          <p:cNvPr id="33" name="矩形 32">
            <a:extLst>
              <a:ext uri="{FF2B5EF4-FFF2-40B4-BE49-F238E27FC236}">
                <a16:creationId xmlns:a16="http://schemas.microsoft.com/office/drawing/2014/main" id="{176375EF-7973-4431-85FB-02D45267B9D2}"/>
              </a:ext>
            </a:extLst>
          </p:cNvPr>
          <p:cNvSpPr/>
          <p:nvPr/>
        </p:nvSpPr>
        <p:spPr>
          <a:xfrm>
            <a:off x="1098296" y="2200951"/>
            <a:ext cx="3885184" cy="24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華康儷楷書" panose="03000509000000000000" pitchFamily="65" charset="-120"/>
              <a:ea typeface="華康儷楷書" panose="03000509000000000000" pitchFamily="65" charset="-120"/>
            </a:endParaRPr>
          </a:p>
        </p:txBody>
      </p:sp>
      <p:sp>
        <p:nvSpPr>
          <p:cNvPr id="34" name="矩形 33">
            <a:extLst>
              <a:ext uri="{FF2B5EF4-FFF2-40B4-BE49-F238E27FC236}">
                <a16:creationId xmlns:a16="http://schemas.microsoft.com/office/drawing/2014/main" id="{5182BC52-49ED-4394-B0DB-C78BD2A89445}"/>
              </a:ext>
            </a:extLst>
          </p:cNvPr>
          <p:cNvSpPr/>
          <p:nvPr/>
        </p:nvSpPr>
        <p:spPr>
          <a:xfrm>
            <a:off x="3396851" y="4021259"/>
            <a:ext cx="2720485" cy="327628"/>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向右箭號 19">
            <a:extLst>
              <a:ext uri="{FF2B5EF4-FFF2-40B4-BE49-F238E27FC236}">
                <a16:creationId xmlns:a16="http://schemas.microsoft.com/office/drawing/2014/main" id="{C5B40FEE-90B5-401D-B89E-1C0CCC5C349B}"/>
              </a:ext>
            </a:extLst>
          </p:cNvPr>
          <p:cNvSpPr/>
          <p:nvPr/>
        </p:nvSpPr>
        <p:spPr bwMode="auto">
          <a:xfrm>
            <a:off x="6131991" y="4068028"/>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36" name="矩形 35">
            <a:extLst>
              <a:ext uri="{FF2B5EF4-FFF2-40B4-BE49-F238E27FC236}">
                <a16:creationId xmlns:a16="http://schemas.microsoft.com/office/drawing/2014/main" id="{8C138EF6-BA15-4C33-90D4-F553E81ED9F3}"/>
              </a:ext>
            </a:extLst>
          </p:cNvPr>
          <p:cNvSpPr/>
          <p:nvPr/>
        </p:nvSpPr>
        <p:spPr>
          <a:xfrm>
            <a:off x="827810" y="5869406"/>
            <a:ext cx="8146747" cy="66842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chemeClr val="tx1"/>
                </a:solidFill>
                <a:latin typeface="微軟正黑體" panose="020B0604030504040204" pitchFamily="34" charset="-120"/>
                <a:ea typeface="微軟正黑體" panose="020B0604030504040204" pitchFamily="34" charset="-120"/>
              </a:rPr>
              <a:t>系統</a:t>
            </a:r>
            <a:r>
              <a:rPr lang="zh-TW" altLang="en-US" b="1" dirty="0">
                <a:solidFill>
                  <a:srgbClr val="C00000"/>
                </a:solidFill>
                <a:latin typeface="微軟正黑體" panose="020B0604030504040204" pitchFamily="34" charset="-120"/>
                <a:ea typeface="微軟正黑體" panose="020B0604030504040204" pitchFamily="34" charset="-120"/>
              </a:rPr>
              <a:t>出現</a:t>
            </a:r>
            <a:r>
              <a:rPr lang="zh-TW" altLang="en-US" b="1" u="sng" dirty="0">
                <a:solidFill>
                  <a:srgbClr val="C00000"/>
                </a:solidFill>
                <a:latin typeface="微軟正黑體" panose="020B0604030504040204" pitchFamily="34" charset="-120"/>
                <a:ea typeface="微軟正黑體" panose="020B0604030504040204" pitchFamily="34" charset="-120"/>
              </a:rPr>
              <a:t>鳳梨圖示</a:t>
            </a:r>
            <a:r>
              <a:rPr lang="zh-TW" altLang="en-US" b="1" dirty="0">
                <a:solidFill>
                  <a:schemeClr val="tx1"/>
                </a:solidFill>
                <a:latin typeface="微軟正黑體" panose="020B0604030504040204" pitchFamily="34" charset="-120"/>
                <a:ea typeface="微軟正黑體" panose="020B0604030504040204" pitchFamily="34" charset="-120"/>
              </a:rPr>
              <a:t>或「</a:t>
            </a:r>
            <a:r>
              <a:rPr lang="zh-TW" altLang="en-US" b="1" dirty="0">
                <a:solidFill>
                  <a:srgbClr val="C00000"/>
                </a:solidFill>
                <a:latin typeface="微軟正黑體" panose="020B0604030504040204" pitchFamily="34" charset="-120"/>
                <a:ea typeface="微軟正黑體" panose="020B0604030504040204" pitchFamily="34" charset="-120"/>
              </a:rPr>
              <a:t>您已完成網路登記志願序確定送出，不得修改</a:t>
            </a:r>
            <a:r>
              <a:rPr lang="zh-TW" altLang="en-US" b="1" dirty="0">
                <a:solidFill>
                  <a:schemeClr val="tx1"/>
                </a:solidFill>
                <a:latin typeface="微軟正黑體" panose="020B0604030504040204" pitchFamily="34" charset="-120"/>
                <a:ea typeface="微軟正黑體" panose="020B0604030504040204" pitchFamily="34" charset="-120"/>
              </a:rPr>
              <a:t>」訊息，</a:t>
            </a:r>
            <a:r>
              <a:rPr lang="zh-TW" altLang="en-US" b="1" dirty="0">
                <a:solidFill>
                  <a:srgbClr val="0000FF"/>
                </a:solidFill>
                <a:latin typeface="微軟正黑體" panose="020B0604030504040204" pitchFamily="34" charset="-120"/>
                <a:ea typeface="微軟正黑體" panose="020B0604030504040204" pitchFamily="34" charset="-120"/>
              </a:rPr>
              <a:t>即表示已完成網路登記志願序確定送出</a:t>
            </a:r>
            <a:r>
              <a:rPr lang="zh-TW" altLang="en-US" b="1" dirty="0">
                <a:solidFill>
                  <a:schemeClr val="tx1"/>
                </a:solidFill>
                <a:latin typeface="微軟正黑體" panose="020B0604030504040204" pitchFamily="34" charset="-120"/>
                <a:ea typeface="微軟正黑體" panose="020B0604030504040204" pitchFamily="34" charset="-120"/>
              </a:rPr>
              <a:t>。</a:t>
            </a:r>
          </a:p>
        </p:txBody>
      </p:sp>
      <p:sp>
        <p:nvSpPr>
          <p:cNvPr id="37" name="矩形 36">
            <a:extLst>
              <a:ext uri="{FF2B5EF4-FFF2-40B4-BE49-F238E27FC236}">
                <a16:creationId xmlns:a16="http://schemas.microsoft.com/office/drawing/2014/main" id="{8B6AE98A-2BEC-4F44-A76C-4A6C0F218826}"/>
              </a:ext>
            </a:extLst>
          </p:cNvPr>
          <p:cNvSpPr/>
          <p:nvPr/>
        </p:nvSpPr>
        <p:spPr>
          <a:xfrm>
            <a:off x="8990753" y="1352704"/>
            <a:ext cx="2976897" cy="66842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sz="1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系統關閉後</a:t>
            </a:r>
            <a:endParaRPr lang="en-US" altLang="zh-TW" sz="1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eaLnBrk="1" hangingPunct="1">
              <a:buClr>
                <a:schemeClr val="tx1"/>
              </a:buClr>
              <a:buNone/>
              <a:defRPr/>
            </a:pP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無法</a:t>
            </a:r>
            <a:r>
              <a:rPr lang="zh-TW" altLang="en-US" sz="1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再提供登記志願表下載</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pic>
        <p:nvPicPr>
          <p:cNvPr id="40" name="圖片 39">
            <a:extLst>
              <a:ext uri="{FF2B5EF4-FFF2-40B4-BE49-F238E27FC236}">
                <a16:creationId xmlns:a16="http://schemas.microsoft.com/office/drawing/2014/main" id="{34E76C0C-1724-4A3F-BEC4-C78D304379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7810" y="2770002"/>
            <a:ext cx="2830601" cy="3130607"/>
          </a:xfrm>
          <a:prstGeom prst="rect">
            <a:avLst/>
          </a:prstGeom>
        </p:spPr>
      </p:pic>
      <p:sp>
        <p:nvSpPr>
          <p:cNvPr id="13" name="矩形 12">
            <a:extLst>
              <a:ext uri="{FF2B5EF4-FFF2-40B4-BE49-F238E27FC236}">
                <a16:creationId xmlns:a16="http://schemas.microsoft.com/office/drawing/2014/main" id="{F8C3CF17-7E69-A143-5EA4-3EC2C4C88004}"/>
              </a:ext>
            </a:extLst>
          </p:cNvPr>
          <p:cNvSpPr/>
          <p:nvPr/>
        </p:nvSpPr>
        <p:spPr>
          <a:xfrm>
            <a:off x="9829800" y="2157985"/>
            <a:ext cx="996696" cy="164592"/>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4998372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1959597"/>
            <a:ext cx="12192000" cy="2088520"/>
          </a:xfrm>
          <a:prstGeom prst="rect">
            <a:avLst/>
          </a:prstGeom>
          <a:solidFill>
            <a:schemeClr val="accent6">
              <a:lumMod val="60000"/>
              <a:lumOff val="40000"/>
            </a:schemeClr>
          </a:soli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115</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四技二專學習歷程檔案識別資料上傳、疑義處理原則及系統操作流程</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0660" y="4700465"/>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5711" y="1816287"/>
            <a:ext cx="12194855" cy="124008"/>
          </a:xfrm>
          <a:prstGeom prst="rect">
            <a:avLst/>
          </a:prstGeom>
          <a:solidFill>
            <a:schemeClr val="accent6">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4065686"/>
            <a:ext cx="12194855" cy="124008"/>
          </a:xfrm>
          <a:prstGeom prst="rect">
            <a:avLst/>
          </a:prstGeom>
          <a:solidFill>
            <a:schemeClr val="accent6">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4" cstate="print"/>
          <a:srcRect/>
          <a:stretch>
            <a:fillRect/>
          </a:stretch>
        </p:blipFill>
        <p:spPr bwMode="auto">
          <a:xfrm>
            <a:off x="400729" y="167630"/>
            <a:ext cx="3687765" cy="63353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BFD9D296-0923-4B30-8558-81C121D8C7E7}" type="slidenum">
              <a:rPr lang="zh-TW" altLang="en-US" smtClean="0"/>
              <a:pPr/>
              <a:t>36</a:t>
            </a:fld>
            <a:endParaRPr lang="zh-TW" altLang="en-US" dirty="0"/>
          </a:p>
        </p:txBody>
      </p:sp>
    </p:spTree>
    <p:extLst>
      <p:ext uri="{BB962C8B-B14F-4D97-AF65-F5344CB8AC3E}">
        <p14:creationId xmlns:p14="http://schemas.microsoft.com/office/powerpoint/2010/main" val="132183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435">
                                          <p:stCondLst>
                                            <p:cond delay="0"/>
                                          </p:stCondLst>
                                        </p:cTn>
                                        <p:tgtEl>
                                          <p:spTgt spid="21"/>
                                        </p:tgtEl>
                                      </p:cBhvr>
                                    </p:animEffect>
                                    <p:anim calcmode="lin" valueType="num">
                                      <p:cBhvr>
                                        <p:cTn id="8" dur="136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13" dur="19">
                                          <p:stCondLst>
                                            <p:cond delay="487"/>
                                          </p:stCondLst>
                                        </p:cTn>
                                        <p:tgtEl>
                                          <p:spTgt spid="21"/>
                                        </p:tgtEl>
                                      </p:cBhvr>
                                      <p:to x="100000" y="60000"/>
                                    </p:animScale>
                                    <p:animScale>
                                      <p:cBhvr>
                                        <p:cTn id="14" dur="124" decel="50000">
                                          <p:stCondLst>
                                            <p:cond delay="507"/>
                                          </p:stCondLst>
                                        </p:cTn>
                                        <p:tgtEl>
                                          <p:spTgt spid="21"/>
                                        </p:tgtEl>
                                      </p:cBhvr>
                                      <p:to x="100000" y="100000"/>
                                    </p:animScale>
                                    <p:animScale>
                                      <p:cBhvr>
                                        <p:cTn id="15" dur="19">
                                          <p:stCondLst>
                                            <p:cond delay="984"/>
                                          </p:stCondLst>
                                        </p:cTn>
                                        <p:tgtEl>
                                          <p:spTgt spid="21"/>
                                        </p:tgtEl>
                                      </p:cBhvr>
                                      <p:to x="100000" y="80000"/>
                                    </p:animScale>
                                    <p:animScale>
                                      <p:cBhvr>
                                        <p:cTn id="16" dur="124" decel="50000">
                                          <p:stCondLst>
                                            <p:cond delay="1003"/>
                                          </p:stCondLst>
                                        </p:cTn>
                                        <p:tgtEl>
                                          <p:spTgt spid="21"/>
                                        </p:tgtEl>
                                      </p:cBhvr>
                                      <p:to x="100000" y="100000"/>
                                    </p:animScale>
                                    <p:animScale>
                                      <p:cBhvr>
                                        <p:cTn id="17" dur="19">
                                          <p:stCondLst>
                                            <p:cond delay="1231"/>
                                          </p:stCondLst>
                                        </p:cTn>
                                        <p:tgtEl>
                                          <p:spTgt spid="21"/>
                                        </p:tgtEl>
                                      </p:cBhvr>
                                      <p:to x="100000" y="90000"/>
                                    </p:animScale>
                                    <p:animScale>
                                      <p:cBhvr>
                                        <p:cTn id="18" dur="124" decel="50000">
                                          <p:stCondLst>
                                            <p:cond delay="1251"/>
                                          </p:stCondLst>
                                        </p:cTn>
                                        <p:tgtEl>
                                          <p:spTgt spid="21"/>
                                        </p:tgtEl>
                                      </p:cBhvr>
                                      <p:to x="100000" y="100000"/>
                                    </p:animScale>
                                    <p:animScale>
                                      <p:cBhvr>
                                        <p:cTn id="19" dur="19">
                                          <p:stCondLst>
                                            <p:cond delay="1356"/>
                                          </p:stCondLst>
                                        </p:cTn>
                                        <p:tgtEl>
                                          <p:spTgt spid="21"/>
                                        </p:tgtEl>
                                      </p:cBhvr>
                                      <p:to x="100000" y="95000"/>
                                    </p:animScale>
                                    <p:animScale>
                                      <p:cBhvr>
                                        <p:cTn id="20" dur="124" decel="50000">
                                          <p:stCondLst>
                                            <p:cond delay="1376"/>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ABD0FDC-6686-4E68-A460-1E5A34F5B3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45758" y="925634"/>
            <a:ext cx="8307108" cy="3692048"/>
          </a:xfrm>
          <a:prstGeom prst="rect">
            <a:avLst/>
          </a:prstGeom>
        </p:spPr>
      </p:pic>
      <p:sp>
        <p:nvSpPr>
          <p:cNvPr id="2" name="Rectangle 199">
            <a:extLst>
              <a:ext uri="{FF2B5EF4-FFF2-40B4-BE49-F238E27FC236}">
                <a16:creationId xmlns:a16="http://schemas.microsoft.com/office/drawing/2014/main" id="{0930EC50-6905-4609-BAA2-0AD1172859C5}"/>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66" name="群組 65">
            <a:extLst>
              <a:ext uri="{FF2B5EF4-FFF2-40B4-BE49-F238E27FC236}">
                <a16:creationId xmlns:a16="http://schemas.microsoft.com/office/drawing/2014/main" id="{DFD23FD0-316B-4F91-BA49-BF0B7B081B12}"/>
              </a:ext>
            </a:extLst>
          </p:cNvPr>
          <p:cNvGrpSpPr/>
          <p:nvPr/>
        </p:nvGrpSpPr>
        <p:grpSpPr>
          <a:xfrm>
            <a:off x="895013" y="2672602"/>
            <a:ext cx="3240000" cy="3206006"/>
            <a:chOff x="3708905" y="219574"/>
            <a:chExt cx="5729217" cy="5885640"/>
          </a:xfrm>
        </p:grpSpPr>
        <p:grpSp>
          <p:nvGrpSpPr>
            <p:cNvPr id="37" name="Group 4">
              <a:extLst>
                <a:ext uri="{FF2B5EF4-FFF2-40B4-BE49-F238E27FC236}">
                  <a16:creationId xmlns:a16="http://schemas.microsoft.com/office/drawing/2014/main" id="{327F9B43-E99A-4846-9960-26DB409069C2}"/>
                </a:ext>
              </a:extLst>
            </p:cNvPr>
            <p:cNvGrpSpPr/>
            <p:nvPr/>
          </p:nvGrpSpPr>
          <p:grpSpPr>
            <a:xfrm>
              <a:off x="3789945" y="387841"/>
              <a:ext cx="5641306" cy="5697888"/>
              <a:chOff x="9536399" y="4061951"/>
              <a:chExt cx="4879921" cy="4928876"/>
            </a:xfrm>
          </p:grpSpPr>
          <p:sp>
            <p:nvSpPr>
              <p:cNvPr id="38" name="Freeform 5">
                <a:extLst>
                  <a:ext uri="{FF2B5EF4-FFF2-40B4-BE49-F238E27FC236}">
                    <a16:creationId xmlns:a16="http://schemas.microsoft.com/office/drawing/2014/main" id="{1B247A0D-4F98-4C51-B768-5D575317756D}"/>
                  </a:ext>
                </a:extLst>
              </p:cNvPr>
              <p:cNvSpPr>
                <a:spLocks noChangeAspect="1"/>
              </p:cNvSpPr>
              <p:nvPr/>
            </p:nvSpPr>
            <p:spPr bwMode="auto">
              <a:xfrm rot="1389901">
                <a:off x="11817323" y="4616057"/>
                <a:ext cx="2422917" cy="1819662"/>
              </a:xfrm>
              <a:custGeom>
                <a:avLst/>
                <a:gdLst>
                  <a:gd name="T0" fmla="*/ 178 w 980"/>
                  <a:gd name="T1" fmla="*/ 0 h 736"/>
                  <a:gd name="T2" fmla="*/ 162 w 980"/>
                  <a:gd name="T3" fmla="*/ 4 h 736"/>
                  <a:gd name="T4" fmla="*/ 144 w 980"/>
                  <a:gd name="T5" fmla="*/ 12 h 736"/>
                  <a:gd name="T6" fmla="*/ 106 w 980"/>
                  <a:gd name="T7" fmla="*/ 48 h 736"/>
                  <a:gd name="T8" fmla="*/ 32 w 980"/>
                  <a:gd name="T9" fmla="*/ 134 h 736"/>
                  <a:gd name="T10" fmla="*/ 0 w 980"/>
                  <a:gd name="T11" fmla="*/ 170 h 736"/>
                  <a:gd name="T12" fmla="*/ 24 w 980"/>
                  <a:gd name="T13" fmla="*/ 180 h 736"/>
                  <a:gd name="T14" fmla="*/ 44 w 980"/>
                  <a:gd name="T15" fmla="*/ 194 h 736"/>
                  <a:gd name="T16" fmla="*/ 54 w 980"/>
                  <a:gd name="T17" fmla="*/ 204 h 736"/>
                  <a:gd name="T18" fmla="*/ 68 w 980"/>
                  <a:gd name="T19" fmla="*/ 224 h 736"/>
                  <a:gd name="T20" fmla="*/ 78 w 980"/>
                  <a:gd name="T21" fmla="*/ 260 h 736"/>
                  <a:gd name="T22" fmla="*/ 82 w 980"/>
                  <a:gd name="T23" fmla="*/ 310 h 736"/>
                  <a:gd name="T24" fmla="*/ 76 w 980"/>
                  <a:gd name="T25" fmla="*/ 386 h 736"/>
                  <a:gd name="T26" fmla="*/ 70 w 980"/>
                  <a:gd name="T27" fmla="*/ 446 h 736"/>
                  <a:gd name="T28" fmla="*/ 62 w 980"/>
                  <a:gd name="T29" fmla="*/ 504 h 736"/>
                  <a:gd name="T30" fmla="*/ 200 w 980"/>
                  <a:gd name="T31" fmla="*/ 584 h 736"/>
                  <a:gd name="T32" fmla="*/ 336 w 980"/>
                  <a:gd name="T33" fmla="*/ 650 h 736"/>
                  <a:gd name="T34" fmla="*/ 444 w 980"/>
                  <a:gd name="T35" fmla="*/ 690 h 736"/>
                  <a:gd name="T36" fmla="*/ 518 w 980"/>
                  <a:gd name="T37" fmla="*/ 712 h 736"/>
                  <a:gd name="T38" fmla="*/ 598 w 980"/>
                  <a:gd name="T39" fmla="*/ 730 h 736"/>
                  <a:gd name="T40" fmla="*/ 640 w 980"/>
                  <a:gd name="T41" fmla="*/ 736 h 736"/>
                  <a:gd name="T42" fmla="*/ 700 w 980"/>
                  <a:gd name="T43" fmla="*/ 638 h 736"/>
                  <a:gd name="T44" fmla="*/ 732 w 980"/>
                  <a:gd name="T45" fmla="*/ 592 h 736"/>
                  <a:gd name="T46" fmla="*/ 760 w 980"/>
                  <a:gd name="T47" fmla="*/ 562 h 736"/>
                  <a:gd name="T48" fmla="*/ 786 w 980"/>
                  <a:gd name="T49" fmla="*/ 544 h 736"/>
                  <a:gd name="T50" fmla="*/ 812 w 980"/>
                  <a:gd name="T51" fmla="*/ 538 h 736"/>
                  <a:gd name="T52" fmla="*/ 822 w 980"/>
                  <a:gd name="T53" fmla="*/ 540 h 736"/>
                  <a:gd name="T54" fmla="*/ 844 w 980"/>
                  <a:gd name="T55" fmla="*/ 548 h 736"/>
                  <a:gd name="T56" fmla="*/ 878 w 980"/>
                  <a:gd name="T57" fmla="*/ 574 h 736"/>
                  <a:gd name="T58" fmla="*/ 902 w 980"/>
                  <a:gd name="T59" fmla="*/ 600 h 736"/>
                  <a:gd name="T60" fmla="*/ 974 w 980"/>
                  <a:gd name="T61" fmla="*/ 674 h 736"/>
                  <a:gd name="T62" fmla="*/ 978 w 980"/>
                  <a:gd name="T63" fmla="*/ 660 h 736"/>
                  <a:gd name="T64" fmla="*/ 980 w 980"/>
                  <a:gd name="T65" fmla="*/ 616 h 736"/>
                  <a:gd name="T66" fmla="*/ 974 w 980"/>
                  <a:gd name="T67" fmla="*/ 552 h 736"/>
                  <a:gd name="T68" fmla="*/ 950 w 980"/>
                  <a:gd name="T69" fmla="*/ 434 h 736"/>
                  <a:gd name="T70" fmla="*/ 946 w 980"/>
                  <a:gd name="T71" fmla="*/ 412 h 736"/>
                  <a:gd name="T72" fmla="*/ 936 w 980"/>
                  <a:gd name="T73" fmla="*/ 372 h 736"/>
                  <a:gd name="T74" fmla="*/ 922 w 980"/>
                  <a:gd name="T75" fmla="*/ 346 h 736"/>
                  <a:gd name="T76" fmla="*/ 904 w 980"/>
                  <a:gd name="T77" fmla="*/ 328 h 736"/>
                  <a:gd name="T78" fmla="*/ 882 w 980"/>
                  <a:gd name="T79" fmla="*/ 316 h 736"/>
                  <a:gd name="T80" fmla="*/ 840 w 980"/>
                  <a:gd name="T81" fmla="*/ 308 h 736"/>
                  <a:gd name="T82" fmla="*/ 720 w 980"/>
                  <a:gd name="T83" fmla="*/ 296 h 736"/>
                  <a:gd name="T84" fmla="*/ 642 w 980"/>
                  <a:gd name="T85" fmla="*/ 280 h 736"/>
                  <a:gd name="T86" fmla="*/ 582 w 980"/>
                  <a:gd name="T87" fmla="*/ 260 h 736"/>
                  <a:gd name="T88" fmla="*/ 516 w 980"/>
                  <a:gd name="T89" fmla="*/ 230 h 736"/>
                  <a:gd name="T90" fmla="*/ 442 w 980"/>
                  <a:gd name="T91" fmla="*/ 190 h 736"/>
                  <a:gd name="T92" fmla="*/ 360 w 980"/>
                  <a:gd name="T93" fmla="*/ 134 h 736"/>
                  <a:gd name="T94" fmla="*/ 272 w 980"/>
                  <a:gd name="T95" fmla="*/ 64 h 736"/>
                  <a:gd name="T96" fmla="*/ 226 w 980"/>
                  <a:gd name="T97" fmla="*/ 24 h 736"/>
                  <a:gd name="T98" fmla="*/ 200 w 980"/>
                  <a:gd name="T99" fmla="*/ 6 h 736"/>
                  <a:gd name="T100" fmla="*/ 178 w 980"/>
                  <a:gd name="T101"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0" h="736">
                    <a:moveTo>
                      <a:pt x="178" y="0"/>
                    </a:moveTo>
                    <a:lnTo>
                      <a:pt x="178" y="0"/>
                    </a:lnTo>
                    <a:lnTo>
                      <a:pt x="170" y="0"/>
                    </a:lnTo>
                    <a:lnTo>
                      <a:pt x="162" y="4"/>
                    </a:lnTo>
                    <a:lnTo>
                      <a:pt x="152" y="8"/>
                    </a:lnTo>
                    <a:lnTo>
                      <a:pt x="144" y="12"/>
                    </a:lnTo>
                    <a:lnTo>
                      <a:pt x="126" y="28"/>
                    </a:lnTo>
                    <a:lnTo>
                      <a:pt x="106" y="48"/>
                    </a:lnTo>
                    <a:lnTo>
                      <a:pt x="60" y="102"/>
                    </a:lnTo>
                    <a:lnTo>
                      <a:pt x="32" y="134"/>
                    </a:lnTo>
                    <a:lnTo>
                      <a:pt x="0" y="170"/>
                    </a:lnTo>
                    <a:lnTo>
                      <a:pt x="0" y="170"/>
                    </a:lnTo>
                    <a:lnTo>
                      <a:pt x="12" y="174"/>
                    </a:lnTo>
                    <a:lnTo>
                      <a:pt x="24" y="180"/>
                    </a:lnTo>
                    <a:lnTo>
                      <a:pt x="34" y="186"/>
                    </a:lnTo>
                    <a:lnTo>
                      <a:pt x="44" y="194"/>
                    </a:lnTo>
                    <a:lnTo>
                      <a:pt x="44" y="194"/>
                    </a:lnTo>
                    <a:lnTo>
                      <a:pt x="54" y="204"/>
                    </a:lnTo>
                    <a:lnTo>
                      <a:pt x="62" y="214"/>
                    </a:lnTo>
                    <a:lnTo>
                      <a:pt x="68" y="224"/>
                    </a:lnTo>
                    <a:lnTo>
                      <a:pt x="72" y="236"/>
                    </a:lnTo>
                    <a:lnTo>
                      <a:pt x="78" y="260"/>
                    </a:lnTo>
                    <a:lnTo>
                      <a:pt x="82" y="284"/>
                    </a:lnTo>
                    <a:lnTo>
                      <a:pt x="82" y="310"/>
                    </a:lnTo>
                    <a:lnTo>
                      <a:pt x="80" y="336"/>
                    </a:lnTo>
                    <a:lnTo>
                      <a:pt x="76" y="386"/>
                    </a:lnTo>
                    <a:lnTo>
                      <a:pt x="76" y="386"/>
                    </a:lnTo>
                    <a:lnTo>
                      <a:pt x="70" y="446"/>
                    </a:lnTo>
                    <a:lnTo>
                      <a:pt x="62" y="504"/>
                    </a:lnTo>
                    <a:lnTo>
                      <a:pt x="62" y="504"/>
                    </a:lnTo>
                    <a:lnTo>
                      <a:pt x="132" y="546"/>
                    </a:lnTo>
                    <a:lnTo>
                      <a:pt x="200" y="584"/>
                    </a:lnTo>
                    <a:lnTo>
                      <a:pt x="268" y="620"/>
                    </a:lnTo>
                    <a:lnTo>
                      <a:pt x="336" y="650"/>
                    </a:lnTo>
                    <a:lnTo>
                      <a:pt x="406" y="678"/>
                    </a:lnTo>
                    <a:lnTo>
                      <a:pt x="444" y="690"/>
                    </a:lnTo>
                    <a:lnTo>
                      <a:pt x="480" y="702"/>
                    </a:lnTo>
                    <a:lnTo>
                      <a:pt x="518" y="712"/>
                    </a:lnTo>
                    <a:lnTo>
                      <a:pt x="558" y="722"/>
                    </a:lnTo>
                    <a:lnTo>
                      <a:pt x="598" y="730"/>
                    </a:lnTo>
                    <a:lnTo>
                      <a:pt x="640" y="736"/>
                    </a:lnTo>
                    <a:lnTo>
                      <a:pt x="640" y="736"/>
                    </a:lnTo>
                    <a:lnTo>
                      <a:pt x="700" y="638"/>
                    </a:lnTo>
                    <a:lnTo>
                      <a:pt x="700" y="638"/>
                    </a:lnTo>
                    <a:lnTo>
                      <a:pt x="716" y="614"/>
                    </a:lnTo>
                    <a:lnTo>
                      <a:pt x="732" y="592"/>
                    </a:lnTo>
                    <a:lnTo>
                      <a:pt x="746" y="576"/>
                    </a:lnTo>
                    <a:lnTo>
                      <a:pt x="760" y="562"/>
                    </a:lnTo>
                    <a:lnTo>
                      <a:pt x="774" y="552"/>
                    </a:lnTo>
                    <a:lnTo>
                      <a:pt x="786" y="544"/>
                    </a:lnTo>
                    <a:lnTo>
                      <a:pt x="798" y="540"/>
                    </a:lnTo>
                    <a:lnTo>
                      <a:pt x="812" y="538"/>
                    </a:lnTo>
                    <a:lnTo>
                      <a:pt x="812" y="538"/>
                    </a:lnTo>
                    <a:lnTo>
                      <a:pt x="822" y="540"/>
                    </a:lnTo>
                    <a:lnTo>
                      <a:pt x="832" y="542"/>
                    </a:lnTo>
                    <a:lnTo>
                      <a:pt x="844" y="548"/>
                    </a:lnTo>
                    <a:lnTo>
                      <a:pt x="854" y="554"/>
                    </a:lnTo>
                    <a:lnTo>
                      <a:pt x="878" y="574"/>
                    </a:lnTo>
                    <a:lnTo>
                      <a:pt x="902" y="600"/>
                    </a:lnTo>
                    <a:lnTo>
                      <a:pt x="902" y="600"/>
                    </a:lnTo>
                    <a:lnTo>
                      <a:pt x="940" y="640"/>
                    </a:lnTo>
                    <a:lnTo>
                      <a:pt x="974" y="674"/>
                    </a:lnTo>
                    <a:lnTo>
                      <a:pt x="974" y="674"/>
                    </a:lnTo>
                    <a:lnTo>
                      <a:pt x="978" y="660"/>
                    </a:lnTo>
                    <a:lnTo>
                      <a:pt x="980" y="646"/>
                    </a:lnTo>
                    <a:lnTo>
                      <a:pt x="980" y="616"/>
                    </a:lnTo>
                    <a:lnTo>
                      <a:pt x="978" y="584"/>
                    </a:lnTo>
                    <a:lnTo>
                      <a:pt x="974" y="552"/>
                    </a:lnTo>
                    <a:lnTo>
                      <a:pt x="962" y="490"/>
                    </a:lnTo>
                    <a:lnTo>
                      <a:pt x="950" y="434"/>
                    </a:lnTo>
                    <a:lnTo>
                      <a:pt x="950" y="434"/>
                    </a:lnTo>
                    <a:lnTo>
                      <a:pt x="946" y="412"/>
                    </a:lnTo>
                    <a:lnTo>
                      <a:pt x="942" y="390"/>
                    </a:lnTo>
                    <a:lnTo>
                      <a:pt x="936" y="372"/>
                    </a:lnTo>
                    <a:lnTo>
                      <a:pt x="930" y="358"/>
                    </a:lnTo>
                    <a:lnTo>
                      <a:pt x="922" y="346"/>
                    </a:lnTo>
                    <a:lnTo>
                      <a:pt x="912" y="336"/>
                    </a:lnTo>
                    <a:lnTo>
                      <a:pt x="904" y="328"/>
                    </a:lnTo>
                    <a:lnTo>
                      <a:pt x="892" y="320"/>
                    </a:lnTo>
                    <a:lnTo>
                      <a:pt x="882" y="316"/>
                    </a:lnTo>
                    <a:lnTo>
                      <a:pt x="868" y="312"/>
                    </a:lnTo>
                    <a:lnTo>
                      <a:pt x="840" y="308"/>
                    </a:lnTo>
                    <a:lnTo>
                      <a:pt x="766" y="302"/>
                    </a:lnTo>
                    <a:lnTo>
                      <a:pt x="720" y="296"/>
                    </a:lnTo>
                    <a:lnTo>
                      <a:pt x="670" y="286"/>
                    </a:lnTo>
                    <a:lnTo>
                      <a:pt x="642" y="280"/>
                    </a:lnTo>
                    <a:lnTo>
                      <a:pt x="614" y="270"/>
                    </a:lnTo>
                    <a:lnTo>
                      <a:pt x="582" y="260"/>
                    </a:lnTo>
                    <a:lnTo>
                      <a:pt x="550" y="246"/>
                    </a:lnTo>
                    <a:lnTo>
                      <a:pt x="516" y="230"/>
                    </a:lnTo>
                    <a:lnTo>
                      <a:pt x="480" y="212"/>
                    </a:lnTo>
                    <a:lnTo>
                      <a:pt x="442" y="190"/>
                    </a:lnTo>
                    <a:lnTo>
                      <a:pt x="402" y="164"/>
                    </a:lnTo>
                    <a:lnTo>
                      <a:pt x="360" y="134"/>
                    </a:lnTo>
                    <a:lnTo>
                      <a:pt x="318" y="102"/>
                    </a:lnTo>
                    <a:lnTo>
                      <a:pt x="272" y="64"/>
                    </a:lnTo>
                    <a:lnTo>
                      <a:pt x="226" y="24"/>
                    </a:lnTo>
                    <a:lnTo>
                      <a:pt x="226" y="24"/>
                    </a:lnTo>
                    <a:lnTo>
                      <a:pt x="212" y="12"/>
                    </a:lnTo>
                    <a:lnTo>
                      <a:pt x="200" y="6"/>
                    </a:lnTo>
                    <a:lnTo>
                      <a:pt x="190" y="2"/>
                    </a:lnTo>
                    <a:lnTo>
                      <a:pt x="178" y="0"/>
                    </a:lnTo>
                    <a:close/>
                  </a:path>
                </a:pathLst>
              </a:custGeom>
              <a:solidFill>
                <a:srgbClr val="F39C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39" name="Freeform 6">
                <a:extLst>
                  <a:ext uri="{FF2B5EF4-FFF2-40B4-BE49-F238E27FC236}">
                    <a16:creationId xmlns:a16="http://schemas.microsoft.com/office/drawing/2014/main" id="{097D64B8-D2BB-43FB-BB66-9DCAF295844B}"/>
                  </a:ext>
                </a:extLst>
              </p:cNvPr>
              <p:cNvSpPr>
                <a:spLocks noChangeAspect="1"/>
              </p:cNvSpPr>
              <p:nvPr/>
            </p:nvSpPr>
            <p:spPr bwMode="auto">
              <a:xfrm rot="1389901">
                <a:off x="11859635" y="4544676"/>
                <a:ext cx="2556685" cy="1920123"/>
              </a:xfrm>
              <a:custGeom>
                <a:avLst/>
                <a:gdLst>
                  <a:gd name="T0" fmla="*/ 178 w 980"/>
                  <a:gd name="T1" fmla="*/ 0 h 736"/>
                  <a:gd name="T2" fmla="*/ 162 w 980"/>
                  <a:gd name="T3" fmla="*/ 4 h 736"/>
                  <a:gd name="T4" fmla="*/ 144 w 980"/>
                  <a:gd name="T5" fmla="*/ 12 h 736"/>
                  <a:gd name="T6" fmla="*/ 106 w 980"/>
                  <a:gd name="T7" fmla="*/ 48 h 736"/>
                  <a:gd name="T8" fmla="*/ 32 w 980"/>
                  <a:gd name="T9" fmla="*/ 134 h 736"/>
                  <a:gd name="T10" fmla="*/ 0 w 980"/>
                  <a:gd name="T11" fmla="*/ 170 h 736"/>
                  <a:gd name="T12" fmla="*/ 24 w 980"/>
                  <a:gd name="T13" fmla="*/ 180 h 736"/>
                  <a:gd name="T14" fmla="*/ 44 w 980"/>
                  <a:gd name="T15" fmla="*/ 194 h 736"/>
                  <a:gd name="T16" fmla="*/ 54 w 980"/>
                  <a:gd name="T17" fmla="*/ 204 h 736"/>
                  <a:gd name="T18" fmla="*/ 68 w 980"/>
                  <a:gd name="T19" fmla="*/ 224 h 736"/>
                  <a:gd name="T20" fmla="*/ 78 w 980"/>
                  <a:gd name="T21" fmla="*/ 260 h 736"/>
                  <a:gd name="T22" fmla="*/ 82 w 980"/>
                  <a:gd name="T23" fmla="*/ 310 h 736"/>
                  <a:gd name="T24" fmla="*/ 76 w 980"/>
                  <a:gd name="T25" fmla="*/ 386 h 736"/>
                  <a:gd name="T26" fmla="*/ 70 w 980"/>
                  <a:gd name="T27" fmla="*/ 446 h 736"/>
                  <a:gd name="T28" fmla="*/ 62 w 980"/>
                  <a:gd name="T29" fmla="*/ 504 h 736"/>
                  <a:gd name="T30" fmla="*/ 200 w 980"/>
                  <a:gd name="T31" fmla="*/ 584 h 736"/>
                  <a:gd name="T32" fmla="*/ 336 w 980"/>
                  <a:gd name="T33" fmla="*/ 650 h 736"/>
                  <a:gd name="T34" fmla="*/ 444 w 980"/>
                  <a:gd name="T35" fmla="*/ 690 h 736"/>
                  <a:gd name="T36" fmla="*/ 518 w 980"/>
                  <a:gd name="T37" fmla="*/ 712 h 736"/>
                  <a:gd name="T38" fmla="*/ 598 w 980"/>
                  <a:gd name="T39" fmla="*/ 730 h 736"/>
                  <a:gd name="T40" fmla="*/ 640 w 980"/>
                  <a:gd name="T41" fmla="*/ 736 h 736"/>
                  <a:gd name="T42" fmla="*/ 700 w 980"/>
                  <a:gd name="T43" fmla="*/ 638 h 736"/>
                  <a:gd name="T44" fmla="*/ 732 w 980"/>
                  <a:gd name="T45" fmla="*/ 592 h 736"/>
                  <a:gd name="T46" fmla="*/ 760 w 980"/>
                  <a:gd name="T47" fmla="*/ 562 h 736"/>
                  <a:gd name="T48" fmla="*/ 786 w 980"/>
                  <a:gd name="T49" fmla="*/ 544 h 736"/>
                  <a:gd name="T50" fmla="*/ 812 w 980"/>
                  <a:gd name="T51" fmla="*/ 538 h 736"/>
                  <a:gd name="T52" fmla="*/ 822 w 980"/>
                  <a:gd name="T53" fmla="*/ 540 h 736"/>
                  <a:gd name="T54" fmla="*/ 844 w 980"/>
                  <a:gd name="T55" fmla="*/ 548 h 736"/>
                  <a:gd name="T56" fmla="*/ 878 w 980"/>
                  <a:gd name="T57" fmla="*/ 574 h 736"/>
                  <a:gd name="T58" fmla="*/ 902 w 980"/>
                  <a:gd name="T59" fmla="*/ 600 h 736"/>
                  <a:gd name="T60" fmla="*/ 974 w 980"/>
                  <a:gd name="T61" fmla="*/ 674 h 736"/>
                  <a:gd name="T62" fmla="*/ 978 w 980"/>
                  <a:gd name="T63" fmla="*/ 660 h 736"/>
                  <a:gd name="T64" fmla="*/ 980 w 980"/>
                  <a:gd name="T65" fmla="*/ 616 h 736"/>
                  <a:gd name="T66" fmla="*/ 974 w 980"/>
                  <a:gd name="T67" fmla="*/ 552 h 736"/>
                  <a:gd name="T68" fmla="*/ 950 w 980"/>
                  <a:gd name="T69" fmla="*/ 434 h 736"/>
                  <a:gd name="T70" fmla="*/ 946 w 980"/>
                  <a:gd name="T71" fmla="*/ 412 h 736"/>
                  <a:gd name="T72" fmla="*/ 936 w 980"/>
                  <a:gd name="T73" fmla="*/ 372 h 736"/>
                  <a:gd name="T74" fmla="*/ 922 w 980"/>
                  <a:gd name="T75" fmla="*/ 346 h 736"/>
                  <a:gd name="T76" fmla="*/ 904 w 980"/>
                  <a:gd name="T77" fmla="*/ 328 h 736"/>
                  <a:gd name="T78" fmla="*/ 882 w 980"/>
                  <a:gd name="T79" fmla="*/ 316 h 736"/>
                  <a:gd name="T80" fmla="*/ 840 w 980"/>
                  <a:gd name="T81" fmla="*/ 308 h 736"/>
                  <a:gd name="T82" fmla="*/ 720 w 980"/>
                  <a:gd name="T83" fmla="*/ 296 h 736"/>
                  <a:gd name="T84" fmla="*/ 642 w 980"/>
                  <a:gd name="T85" fmla="*/ 280 h 736"/>
                  <a:gd name="T86" fmla="*/ 582 w 980"/>
                  <a:gd name="T87" fmla="*/ 260 h 736"/>
                  <a:gd name="T88" fmla="*/ 516 w 980"/>
                  <a:gd name="T89" fmla="*/ 230 h 736"/>
                  <a:gd name="T90" fmla="*/ 442 w 980"/>
                  <a:gd name="T91" fmla="*/ 190 h 736"/>
                  <a:gd name="T92" fmla="*/ 360 w 980"/>
                  <a:gd name="T93" fmla="*/ 134 h 736"/>
                  <a:gd name="T94" fmla="*/ 272 w 980"/>
                  <a:gd name="T95" fmla="*/ 64 h 736"/>
                  <a:gd name="T96" fmla="*/ 226 w 980"/>
                  <a:gd name="T97" fmla="*/ 24 h 736"/>
                  <a:gd name="T98" fmla="*/ 200 w 980"/>
                  <a:gd name="T99" fmla="*/ 6 h 736"/>
                  <a:gd name="T100" fmla="*/ 178 w 980"/>
                  <a:gd name="T101"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0" h="736">
                    <a:moveTo>
                      <a:pt x="178" y="0"/>
                    </a:moveTo>
                    <a:lnTo>
                      <a:pt x="178" y="0"/>
                    </a:lnTo>
                    <a:lnTo>
                      <a:pt x="170" y="0"/>
                    </a:lnTo>
                    <a:lnTo>
                      <a:pt x="162" y="4"/>
                    </a:lnTo>
                    <a:lnTo>
                      <a:pt x="152" y="8"/>
                    </a:lnTo>
                    <a:lnTo>
                      <a:pt x="144" y="12"/>
                    </a:lnTo>
                    <a:lnTo>
                      <a:pt x="126" y="28"/>
                    </a:lnTo>
                    <a:lnTo>
                      <a:pt x="106" y="48"/>
                    </a:lnTo>
                    <a:lnTo>
                      <a:pt x="60" y="102"/>
                    </a:lnTo>
                    <a:lnTo>
                      <a:pt x="32" y="134"/>
                    </a:lnTo>
                    <a:lnTo>
                      <a:pt x="0" y="170"/>
                    </a:lnTo>
                    <a:lnTo>
                      <a:pt x="0" y="170"/>
                    </a:lnTo>
                    <a:lnTo>
                      <a:pt x="12" y="174"/>
                    </a:lnTo>
                    <a:lnTo>
                      <a:pt x="24" y="180"/>
                    </a:lnTo>
                    <a:lnTo>
                      <a:pt x="34" y="186"/>
                    </a:lnTo>
                    <a:lnTo>
                      <a:pt x="44" y="194"/>
                    </a:lnTo>
                    <a:lnTo>
                      <a:pt x="44" y="194"/>
                    </a:lnTo>
                    <a:lnTo>
                      <a:pt x="54" y="204"/>
                    </a:lnTo>
                    <a:lnTo>
                      <a:pt x="62" y="214"/>
                    </a:lnTo>
                    <a:lnTo>
                      <a:pt x="68" y="224"/>
                    </a:lnTo>
                    <a:lnTo>
                      <a:pt x="72" y="236"/>
                    </a:lnTo>
                    <a:lnTo>
                      <a:pt x="78" y="260"/>
                    </a:lnTo>
                    <a:lnTo>
                      <a:pt x="82" y="284"/>
                    </a:lnTo>
                    <a:lnTo>
                      <a:pt x="82" y="310"/>
                    </a:lnTo>
                    <a:lnTo>
                      <a:pt x="80" y="336"/>
                    </a:lnTo>
                    <a:lnTo>
                      <a:pt x="76" y="386"/>
                    </a:lnTo>
                    <a:lnTo>
                      <a:pt x="76" y="386"/>
                    </a:lnTo>
                    <a:lnTo>
                      <a:pt x="70" y="446"/>
                    </a:lnTo>
                    <a:lnTo>
                      <a:pt x="62" y="504"/>
                    </a:lnTo>
                    <a:lnTo>
                      <a:pt x="62" y="504"/>
                    </a:lnTo>
                    <a:lnTo>
                      <a:pt x="132" y="546"/>
                    </a:lnTo>
                    <a:lnTo>
                      <a:pt x="200" y="584"/>
                    </a:lnTo>
                    <a:lnTo>
                      <a:pt x="268" y="620"/>
                    </a:lnTo>
                    <a:lnTo>
                      <a:pt x="336" y="650"/>
                    </a:lnTo>
                    <a:lnTo>
                      <a:pt x="406" y="678"/>
                    </a:lnTo>
                    <a:lnTo>
                      <a:pt x="444" y="690"/>
                    </a:lnTo>
                    <a:lnTo>
                      <a:pt x="480" y="702"/>
                    </a:lnTo>
                    <a:lnTo>
                      <a:pt x="518" y="712"/>
                    </a:lnTo>
                    <a:lnTo>
                      <a:pt x="558" y="722"/>
                    </a:lnTo>
                    <a:lnTo>
                      <a:pt x="598" y="730"/>
                    </a:lnTo>
                    <a:lnTo>
                      <a:pt x="640" y="736"/>
                    </a:lnTo>
                    <a:lnTo>
                      <a:pt x="640" y="736"/>
                    </a:lnTo>
                    <a:lnTo>
                      <a:pt x="700" y="638"/>
                    </a:lnTo>
                    <a:lnTo>
                      <a:pt x="700" y="638"/>
                    </a:lnTo>
                    <a:lnTo>
                      <a:pt x="716" y="614"/>
                    </a:lnTo>
                    <a:lnTo>
                      <a:pt x="732" y="592"/>
                    </a:lnTo>
                    <a:lnTo>
                      <a:pt x="746" y="576"/>
                    </a:lnTo>
                    <a:lnTo>
                      <a:pt x="760" y="562"/>
                    </a:lnTo>
                    <a:lnTo>
                      <a:pt x="774" y="552"/>
                    </a:lnTo>
                    <a:lnTo>
                      <a:pt x="786" y="544"/>
                    </a:lnTo>
                    <a:lnTo>
                      <a:pt x="798" y="540"/>
                    </a:lnTo>
                    <a:lnTo>
                      <a:pt x="812" y="538"/>
                    </a:lnTo>
                    <a:lnTo>
                      <a:pt x="812" y="538"/>
                    </a:lnTo>
                    <a:lnTo>
                      <a:pt x="822" y="540"/>
                    </a:lnTo>
                    <a:lnTo>
                      <a:pt x="832" y="542"/>
                    </a:lnTo>
                    <a:lnTo>
                      <a:pt x="844" y="548"/>
                    </a:lnTo>
                    <a:lnTo>
                      <a:pt x="854" y="554"/>
                    </a:lnTo>
                    <a:lnTo>
                      <a:pt x="878" y="574"/>
                    </a:lnTo>
                    <a:lnTo>
                      <a:pt x="902" y="600"/>
                    </a:lnTo>
                    <a:lnTo>
                      <a:pt x="902" y="600"/>
                    </a:lnTo>
                    <a:lnTo>
                      <a:pt x="940" y="640"/>
                    </a:lnTo>
                    <a:lnTo>
                      <a:pt x="974" y="674"/>
                    </a:lnTo>
                    <a:lnTo>
                      <a:pt x="974" y="674"/>
                    </a:lnTo>
                    <a:lnTo>
                      <a:pt x="978" y="660"/>
                    </a:lnTo>
                    <a:lnTo>
                      <a:pt x="980" y="646"/>
                    </a:lnTo>
                    <a:lnTo>
                      <a:pt x="980" y="616"/>
                    </a:lnTo>
                    <a:lnTo>
                      <a:pt x="978" y="584"/>
                    </a:lnTo>
                    <a:lnTo>
                      <a:pt x="974" y="552"/>
                    </a:lnTo>
                    <a:lnTo>
                      <a:pt x="962" y="490"/>
                    </a:lnTo>
                    <a:lnTo>
                      <a:pt x="950" y="434"/>
                    </a:lnTo>
                    <a:lnTo>
                      <a:pt x="950" y="434"/>
                    </a:lnTo>
                    <a:lnTo>
                      <a:pt x="946" y="412"/>
                    </a:lnTo>
                    <a:lnTo>
                      <a:pt x="942" y="390"/>
                    </a:lnTo>
                    <a:lnTo>
                      <a:pt x="936" y="372"/>
                    </a:lnTo>
                    <a:lnTo>
                      <a:pt x="930" y="358"/>
                    </a:lnTo>
                    <a:lnTo>
                      <a:pt x="922" y="346"/>
                    </a:lnTo>
                    <a:lnTo>
                      <a:pt x="912" y="336"/>
                    </a:lnTo>
                    <a:lnTo>
                      <a:pt x="904" y="328"/>
                    </a:lnTo>
                    <a:lnTo>
                      <a:pt x="892" y="320"/>
                    </a:lnTo>
                    <a:lnTo>
                      <a:pt x="882" y="316"/>
                    </a:lnTo>
                    <a:lnTo>
                      <a:pt x="868" y="312"/>
                    </a:lnTo>
                    <a:lnTo>
                      <a:pt x="840" y="308"/>
                    </a:lnTo>
                    <a:lnTo>
                      <a:pt x="766" y="302"/>
                    </a:lnTo>
                    <a:lnTo>
                      <a:pt x="720" y="296"/>
                    </a:lnTo>
                    <a:lnTo>
                      <a:pt x="670" y="286"/>
                    </a:lnTo>
                    <a:lnTo>
                      <a:pt x="642" y="280"/>
                    </a:lnTo>
                    <a:lnTo>
                      <a:pt x="614" y="270"/>
                    </a:lnTo>
                    <a:lnTo>
                      <a:pt x="582" y="260"/>
                    </a:lnTo>
                    <a:lnTo>
                      <a:pt x="550" y="246"/>
                    </a:lnTo>
                    <a:lnTo>
                      <a:pt x="516" y="230"/>
                    </a:lnTo>
                    <a:lnTo>
                      <a:pt x="480" y="212"/>
                    </a:lnTo>
                    <a:lnTo>
                      <a:pt x="442" y="190"/>
                    </a:lnTo>
                    <a:lnTo>
                      <a:pt x="402" y="164"/>
                    </a:lnTo>
                    <a:lnTo>
                      <a:pt x="360" y="134"/>
                    </a:lnTo>
                    <a:lnTo>
                      <a:pt x="318" y="102"/>
                    </a:lnTo>
                    <a:lnTo>
                      <a:pt x="272" y="64"/>
                    </a:lnTo>
                    <a:lnTo>
                      <a:pt x="226" y="24"/>
                    </a:lnTo>
                    <a:lnTo>
                      <a:pt x="226" y="24"/>
                    </a:lnTo>
                    <a:lnTo>
                      <a:pt x="212" y="12"/>
                    </a:lnTo>
                    <a:lnTo>
                      <a:pt x="200" y="6"/>
                    </a:lnTo>
                    <a:lnTo>
                      <a:pt x="190" y="2"/>
                    </a:lnTo>
                    <a:lnTo>
                      <a:pt x="1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0" name="Freeform 7">
                <a:extLst>
                  <a:ext uri="{FF2B5EF4-FFF2-40B4-BE49-F238E27FC236}">
                    <a16:creationId xmlns:a16="http://schemas.microsoft.com/office/drawing/2014/main" id="{C31D3A3D-25F4-45B7-B1FE-3D63BE00F63E}"/>
                  </a:ext>
                </a:extLst>
              </p:cNvPr>
              <p:cNvSpPr>
                <a:spLocks noChangeAspect="1"/>
              </p:cNvSpPr>
              <p:nvPr/>
            </p:nvSpPr>
            <p:spPr bwMode="auto">
              <a:xfrm rot="1389901">
                <a:off x="13321312" y="4147135"/>
                <a:ext cx="1031537" cy="1031537"/>
              </a:xfrm>
              <a:custGeom>
                <a:avLst/>
                <a:gdLst>
                  <a:gd name="T0" fmla="*/ 66 w 458"/>
                  <a:gd name="T1" fmla="*/ 390 h 458"/>
                  <a:gd name="T2" fmla="*/ 38 w 458"/>
                  <a:gd name="T3" fmla="*/ 354 h 458"/>
                  <a:gd name="T4" fmla="*/ 16 w 458"/>
                  <a:gd name="T5" fmla="*/ 314 h 458"/>
                  <a:gd name="T6" fmla="*/ 4 w 458"/>
                  <a:gd name="T7" fmla="*/ 272 h 458"/>
                  <a:gd name="T8" fmla="*/ 0 w 458"/>
                  <a:gd name="T9" fmla="*/ 228 h 458"/>
                  <a:gd name="T10" fmla="*/ 4 w 458"/>
                  <a:gd name="T11" fmla="*/ 184 h 458"/>
                  <a:gd name="T12" fmla="*/ 16 w 458"/>
                  <a:gd name="T13" fmla="*/ 142 h 458"/>
                  <a:gd name="T14" fmla="*/ 38 w 458"/>
                  <a:gd name="T15" fmla="*/ 102 h 458"/>
                  <a:gd name="T16" fmla="*/ 66 w 458"/>
                  <a:gd name="T17" fmla="*/ 66 h 458"/>
                  <a:gd name="T18" fmla="*/ 84 w 458"/>
                  <a:gd name="T19" fmla="*/ 50 h 458"/>
                  <a:gd name="T20" fmla="*/ 122 w 458"/>
                  <a:gd name="T21" fmla="*/ 26 h 458"/>
                  <a:gd name="T22" fmla="*/ 164 w 458"/>
                  <a:gd name="T23" fmla="*/ 8 h 458"/>
                  <a:gd name="T24" fmla="*/ 206 w 458"/>
                  <a:gd name="T25" fmla="*/ 0 h 458"/>
                  <a:gd name="T26" fmla="*/ 250 w 458"/>
                  <a:gd name="T27" fmla="*/ 0 h 458"/>
                  <a:gd name="T28" fmla="*/ 294 w 458"/>
                  <a:gd name="T29" fmla="*/ 8 h 458"/>
                  <a:gd name="T30" fmla="*/ 336 w 458"/>
                  <a:gd name="T31" fmla="*/ 26 h 458"/>
                  <a:gd name="T32" fmla="*/ 374 w 458"/>
                  <a:gd name="T33" fmla="*/ 50 h 458"/>
                  <a:gd name="T34" fmla="*/ 390 w 458"/>
                  <a:gd name="T35" fmla="*/ 66 h 458"/>
                  <a:gd name="T36" fmla="*/ 420 w 458"/>
                  <a:gd name="T37" fmla="*/ 102 h 458"/>
                  <a:gd name="T38" fmla="*/ 442 w 458"/>
                  <a:gd name="T39" fmla="*/ 142 h 458"/>
                  <a:gd name="T40" fmla="*/ 454 w 458"/>
                  <a:gd name="T41" fmla="*/ 184 h 458"/>
                  <a:gd name="T42" fmla="*/ 458 w 458"/>
                  <a:gd name="T43" fmla="*/ 228 h 458"/>
                  <a:gd name="T44" fmla="*/ 454 w 458"/>
                  <a:gd name="T45" fmla="*/ 272 h 458"/>
                  <a:gd name="T46" fmla="*/ 442 w 458"/>
                  <a:gd name="T47" fmla="*/ 314 h 458"/>
                  <a:gd name="T48" fmla="*/ 420 w 458"/>
                  <a:gd name="T49" fmla="*/ 354 h 458"/>
                  <a:gd name="T50" fmla="*/ 390 w 458"/>
                  <a:gd name="T51" fmla="*/ 390 h 458"/>
                  <a:gd name="T52" fmla="*/ 374 w 458"/>
                  <a:gd name="T53" fmla="*/ 406 h 458"/>
                  <a:gd name="T54" fmla="*/ 336 w 458"/>
                  <a:gd name="T55" fmla="*/ 432 h 458"/>
                  <a:gd name="T56" fmla="*/ 294 w 458"/>
                  <a:gd name="T57" fmla="*/ 448 h 458"/>
                  <a:gd name="T58" fmla="*/ 250 w 458"/>
                  <a:gd name="T59" fmla="*/ 456 h 458"/>
                  <a:gd name="T60" fmla="*/ 206 w 458"/>
                  <a:gd name="T61" fmla="*/ 456 h 458"/>
                  <a:gd name="T62" fmla="*/ 164 w 458"/>
                  <a:gd name="T63" fmla="*/ 448 h 458"/>
                  <a:gd name="T64" fmla="*/ 122 w 458"/>
                  <a:gd name="T65" fmla="*/ 432 h 458"/>
                  <a:gd name="T66" fmla="*/ 84 w 458"/>
                  <a:gd name="T67" fmla="*/ 406 h 458"/>
                  <a:gd name="T68" fmla="*/ 66 w 458"/>
                  <a:gd name="T69" fmla="*/ 39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8" h="458">
                    <a:moveTo>
                      <a:pt x="66" y="390"/>
                    </a:moveTo>
                    <a:lnTo>
                      <a:pt x="66" y="390"/>
                    </a:lnTo>
                    <a:lnTo>
                      <a:pt x="50" y="374"/>
                    </a:lnTo>
                    <a:lnTo>
                      <a:pt x="38" y="354"/>
                    </a:lnTo>
                    <a:lnTo>
                      <a:pt x="26" y="334"/>
                    </a:lnTo>
                    <a:lnTo>
                      <a:pt x="16" y="314"/>
                    </a:lnTo>
                    <a:lnTo>
                      <a:pt x="10" y="294"/>
                    </a:lnTo>
                    <a:lnTo>
                      <a:pt x="4" y="272"/>
                    </a:lnTo>
                    <a:lnTo>
                      <a:pt x="0" y="250"/>
                    </a:lnTo>
                    <a:lnTo>
                      <a:pt x="0" y="228"/>
                    </a:lnTo>
                    <a:lnTo>
                      <a:pt x="0" y="206"/>
                    </a:lnTo>
                    <a:lnTo>
                      <a:pt x="4" y="184"/>
                    </a:lnTo>
                    <a:lnTo>
                      <a:pt x="10" y="164"/>
                    </a:lnTo>
                    <a:lnTo>
                      <a:pt x="16" y="142"/>
                    </a:lnTo>
                    <a:lnTo>
                      <a:pt x="26" y="122"/>
                    </a:lnTo>
                    <a:lnTo>
                      <a:pt x="38" y="102"/>
                    </a:lnTo>
                    <a:lnTo>
                      <a:pt x="50" y="84"/>
                    </a:lnTo>
                    <a:lnTo>
                      <a:pt x="66" y="66"/>
                    </a:lnTo>
                    <a:lnTo>
                      <a:pt x="66" y="66"/>
                    </a:lnTo>
                    <a:lnTo>
                      <a:pt x="84" y="50"/>
                    </a:lnTo>
                    <a:lnTo>
                      <a:pt x="102" y="36"/>
                    </a:lnTo>
                    <a:lnTo>
                      <a:pt x="122" y="26"/>
                    </a:lnTo>
                    <a:lnTo>
                      <a:pt x="142" y="16"/>
                    </a:lnTo>
                    <a:lnTo>
                      <a:pt x="164" y="8"/>
                    </a:lnTo>
                    <a:lnTo>
                      <a:pt x="184" y="4"/>
                    </a:lnTo>
                    <a:lnTo>
                      <a:pt x="206" y="0"/>
                    </a:lnTo>
                    <a:lnTo>
                      <a:pt x="228" y="0"/>
                    </a:lnTo>
                    <a:lnTo>
                      <a:pt x="250" y="0"/>
                    </a:lnTo>
                    <a:lnTo>
                      <a:pt x="272" y="4"/>
                    </a:lnTo>
                    <a:lnTo>
                      <a:pt x="294" y="8"/>
                    </a:lnTo>
                    <a:lnTo>
                      <a:pt x="316" y="16"/>
                    </a:lnTo>
                    <a:lnTo>
                      <a:pt x="336" y="26"/>
                    </a:lnTo>
                    <a:lnTo>
                      <a:pt x="354" y="36"/>
                    </a:lnTo>
                    <a:lnTo>
                      <a:pt x="374" y="50"/>
                    </a:lnTo>
                    <a:lnTo>
                      <a:pt x="390" y="66"/>
                    </a:lnTo>
                    <a:lnTo>
                      <a:pt x="390" y="66"/>
                    </a:lnTo>
                    <a:lnTo>
                      <a:pt x="406" y="84"/>
                    </a:lnTo>
                    <a:lnTo>
                      <a:pt x="420" y="102"/>
                    </a:lnTo>
                    <a:lnTo>
                      <a:pt x="432" y="122"/>
                    </a:lnTo>
                    <a:lnTo>
                      <a:pt x="442" y="142"/>
                    </a:lnTo>
                    <a:lnTo>
                      <a:pt x="448" y="164"/>
                    </a:lnTo>
                    <a:lnTo>
                      <a:pt x="454" y="184"/>
                    </a:lnTo>
                    <a:lnTo>
                      <a:pt x="456" y="206"/>
                    </a:lnTo>
                    <a:lnTo>
                      <a:pt x="458" y="228"/>
                    </a:lnTo>
                    <a:lnTo>
                      <a:pt x="456" y="250"/>
                    </a:lnTo>
                    <a:lnTo>
                      <a:pt x="454" y="272"/>
                    </a:lnTo>
                    <a:lnTo>
                      <a:pt x="448" y="294"/>
                    </a:lnTo>
                    <a:lnTo>
                      <a:pt x="442" y="314"/>
                    </a:lnTo>
                    <a:lnTo>
                      <a:pt x="432" y="334"/>
                    </a:lnTo>
                    <a:lnTo>
                      <a:pt x="420" y="354"/>
                    </a:lnTo>
                    <a:lnTo>
                      <a:pt x="406" y="374"/>
                    </a:lnTo>
                    <a:lnTo>
                      <a:pt x="390" y="390"/>
                    </a:lnTo>
                    <a:lnTo>
                      <a:pt x="390" y="390"/>
                    </a:lnTo>
                    <a:lnTo>
                      <a:pt x="374" y="406"/>
                    </a:lnTo>
                    <a:lnTo>
                      <a:pt x="354" y="420"/>
                    </a:lnTo>
                    <a:lnTo>
                      <a:pt x="336" y="432"/>
                    </a:lnTo>
                    <a:lnTo>
                      <a:pt x="316" y="440"/>
                    </a:lnTo>
                    <a:lnTo>
                      <a:pt x="294" y="448"/>
                    </a:lnTo>
                    <a:lnTo>
                      <a:pt x="272" y="454"/>
                    </a:lnTo>
                    <a:lnTo>
                      <a:pt x="250" y="456"/>
                    </a:lnTo>
                    <a:lnTo>
                      <a:pt x="228" y="458"/>
                    </a:lnTo>
                    <a:lnTo>
                      <a:pt x="206" y="456"/>
                    </a:lnTo>
                    <a:lnTo>
                      <a:pt x="186" y="454"/>
                    </a:lnTo>
                    <a:lnTo>
                      <a:pt x="164" y="448"/>
                    </a:lnTo>
                    <a:lnTo>
                      <a:pt x="142" y="440"/>
                    </a:lnTo>
                    <a:lnTo>
                      <a:pt x="122" y="432"/>
                    </a:lnTo>
                    <a:lnTo>
                      <a:pt x="102" y="420"/>
                    </a:lnTo>
                    <a:lnTo>
                      <a:pt x="84" y="406"/>
                    </a:lnTo>
                    <a:lnTo>
                      <a:pt x="66" y="390"/>
                    </a:lnTo>
                    <a:lnTo>
                      <a:pt x="66" y="390"/>
                    </a:lnTo>
                    <a:close/>
                  </a:path>
                </a:pathLst>
              </a:custGeom>
              <a:solidFill>
                <a:srgbClr val="F39C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1" name="Freeform 8">
                <a:extLst>
                  <a:ext uri="{FF2B5EF4-FFF2-40B4-BE49-F238E27FC236}">
                    <a16:creationId xmlns:a16="http://schemas.microsoft.com/office/drawing/2014/main" id="{6D6A5821-A642-4FC7-B08F-F4E9EA64CEA7}"/>
                  </a:ext>
                </a:extLst>
              </p:cNvPr>
              <p:cNvSpPr>
                <a:spLocks noChangeAspect="1"/>
              </p:cNvSpPr>
              <p:nvPr/>
            </p:nvSpPr>
            <p:spPr bwMode="auto">
              <a:xfrm rot="1389901">
                <a:off x="11991234" y="6368698"/>
                <a:ext cx="1847891" cy="2465527"/>
              </a:xfrm>
              <a:custGeom>
                <a:avLst/>
                <a:gdLst>
                  <a:gd name="T0" fmla="*/ 566 w 736"/>
                  <a:gd name="T1" fmla="*/ 0 h 982"/>
                  <a:gd name="T2" fmla="*/ 556 w 736"/>
                  <a:gd name="T3" fmla="*/ 24 h 982"/>
                  <a:gd name="T4" fmla="*/ 542 w 736"/>
                  <a:gd name="T5" fmla="*/ 46 h 982"/>
                  <a:gd name="T6" fmla="*/ 532 w 736"/>
                  <a:gd name="T7" fmla="*/ 56 h 982"/>
                  <a:gd name="T8" fmla="*/ 508 w 736"/>
                  <a:gd name="T9" fmla="*/ 72 h 982"/>
                  <a:gd name="T10" fmla="*/ 482 w 736"/>
                  <a:gd name="T11" fmla="*/ 80 h 982"/>
                  <a:gd name="T12" fmla="*/ 438 w 736"/>
                  <a:gd name="T13" fmla="*/ 84 h 982"/>
                  <a:gd name="T14" fmla="*/ 416 w 736"/>
                  <a:gd name="T15" fmla="*/ 82 h 982"/>
                  <a:gd name="T16" fmla="*/ 350 w 736"/>
                  <a:gd name="T17" fmla="*/ 76 h 982"/>
                  <a:gd name="T18" fmla="*/ 290 w 736"/>
                  <a:gd name="T19" fmla="*/ 70 h 982"/>
                  <a:gd name="T20" fmla="*/ 232 w 736"/>
                  <a:gd name="T21" fmla="*/ 62 h 982"/>
                  <a:gd name="T22" fmla="*/ 152 w 736"/>
                  <a:gd name="T23" fmla="*/ 202 h 982"/>
                  <a:gd name="T24" fmla="*/ 86 w 736"/>
                  <a:gd name="T25" fmla="*/ 338 h 982"/>
                  <a:gd name="T26" fmla="*/ 46 w 736"/>
                  <a:gd name="T27" fmla="*/ 444 h 982"/>
                  <a:gd name="T28" fmla="*/ 24 w 736"/>
                  <a:gd name="T29" fmla="*/ 520 h 982"/>
                  <a:gd name="T30" fmla="*/ 6 w 736"/>
                  <a:gd name="T31" fmla="*/ 600 h 982"/>
                  <a:gd name="T32" fmla="*/ 0 w 736"/>
                  <a:gd name="T33" fmla="*/ 642 h 982"/>
                  <a:gd name="T34" fmla="*/ 98 w 736"/>
                  <a:gd name="T35" fmla="*/ 702 h 982"/>
                  <a:gd name="T36" fmla="*/ 142 w 736"/>
                  <a:gd name="T37" fmla="*/ 732 h 982"/>
                  <a:gd name="T38" fmla="*/ 172 w 736"/>
                  <a:gd name="T39" fmla="*/ 758 h 982"/>
                  <a:gd name="T40" fmla="*/ 190 w 736"/>
                  <a:gd name="T41" fmla="*/ 784 h 982"/>
                  <a:gd name="T42" fmla="*/ 198 w 736"/>
                  <a:gd name="T43" fmla="*/ 808 h 982"/>
                  <a:gd name="T44" fmla="*/ 196 w 736"/>
                  <a:gd name="T45" fmla="*/ 830 h 982"/>
                  <a:gd name="T46" fmla="*/ 184 w 736"/>
                  <a:gd name="T47" fmla="*/ 854 h 982"/>
                  <a:gd name="T48" fmla="*/ 164 w 736"/>
                  <a:gd name="T49" fmla="*/ 878 h 982"/>
                  <a:gd name="T50" fmla="*/ 136 w 736"/>
                  <a:gd name="T51" fmla="*/ 904 h 982"/>
                  <a:gd name="T52" fmla="*/ 62 w 736"/>
                  <a:gd name="T53" fmla="*/ 976 h 982"/>
                  <a:gd name="T54" fmla="*/ 88 w 736"/>
                  <a:gd name="T55" fmla="*/ 982 h 982"/>
                  <a:gd name="T56" fmla="*/ 114 w 736"/>
                  <a:gd name="T57" fmla="*/ 982 h 982"/>
                  <a:gd name="T58" fmla="*/ 164 w 736"/>
                  <a:gd name="T59" fmla="*/ 980 h 982"/>
                  <a:gd name="T60" fmla="*/ 260 w 736"/>
                  <a:gd name="T61" fmla="*/ 960 h 982"/>
                  <a:gd name="T62" fmla="*/ 302 w 736"/>
                  <a:gd name="T63" fmla="*/ 952 h 982"/>
                  <a:gd name="T64" fmla="*/ 346 w 736"/>
                  <a:gd name="T65" fmla="*/ 944 h 982"/>
                  <a:gd name="T66" fmla="*/ 378 w 736"/>
                  <a:gd name="T67" fmla="*/ 930 h 982"/>
                  <a:gd name="T68" fmla="*/ 402 w 736"/>
                  <a:gd name="T69" fmla="*/ 914 h 982"/>
                  <a:gd name="T70" fmla="*/ 416 w 736"/>
                  <a:gd name="T71" fmla="*/ 894 h 982"/>
                  <a:gd name="T72" fmla="*/ 424 w 736"/>
                  <a:gd name="T73" fmla="*/ 870 h 982"/>
                  <a:gd name="T74" fmla="*/ 434 w 736"/>
                  <a:gd name="T75" fmla="*/ 768 h 982"/>
                  <a:gd name="T76" fmla="*/ 450 w 736"/>
                  <a:gd name="T77" fmla="*/ 672 h 982"/>
                  <a:gd name="T78" fmla="*/ 466 w 736"/>
                  <a:gd name="T79" fmla="*/ 614 h 982"/>
                  <a:gd name="T80" fmla="*/ 490 w 736"/>
                  <a:gd name="T81" fmla="*/ 552 h 982"/>
                  <a:gd name="T82" fmla="*/ 526 w 736"/>
                  <a:gd name="T83" fmla="*/ 482 h 982"/>
                  <a:gd name="T84" fmla="*/ 572 w 736"/>
                  <a:gd name="T85" fmla="*/ 404 h 982"/>
                  <a:gd name="T86" fmla="*/ 634 w 736"/>
                  <a:gd name="T87" fmla="*/ 320 h 982"/>
                  <a:gd name="T88" fmla="*/ 714 w 736"/>
                  <a:gd name="T89" fmla="*/ 226 h 982"/>
                  <a:gd name="T90" fmla="*/ 724 w 736"/>
                  <a:gd name="T91" fmla="*/ 214 h 982"/>
                  <a:gd name="T92" fmla="*/ 736 w 736"/>
                  <a:gd name="T93" fmla="*/ 190 h 982"/>
                  <a:gd name="T94" fmla="*/ 734 w 736"/>
                  <a:gd name="T95" fmla="*/ 168 h 982"/>
                  <a:gd name="T96" fmla="*/ 722 w 736"/>
                  <a:gd name="T97" fmla="*/ 144 h 982"/>
                  <a:gd name="T98" fmla="*/ 686 w 736"/>
                  <a:gd name="T99" fmla="*/ 108 h 982"/>
                  <a:gd name="T100" fmla="*/ 612 w 736"/>
                  <a:gd name="T101" fmla="*/ 44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6" h="982">
                    <a:moveTo>
                      <a:pt x="566" y="0"/>
                    </a:moveTo>
                    <a:lnTo>
                      <a:pt x="566" y="0"/>
                    </a:lnTo>
                    <a:lnTo>
                      <a:pt x="562" y="14"/>
                    </a:lnTo>
                    <a:lnTo>
                      <a:pt x="556" y="24"/>
                    </a:lnTo>
                    <a:lnTo>
                      <a:pt x="550" y="36"/>
                    </a:lnTo>
                    <a:lnTo>
                      <a:pt x="542" y="46"/>
                    </a:lnTo>
                    <a:lnTo>
                      <a:pt x="542" y="46"/>
                    </a:lnTo>
                    <a:lnTo>
                      <a:pt x="532" y="56"/>
                    </a:lnTo>
                    <a:lnTo>
                      <a:pt x="520" y="64"/>
                    </a:lnTo>
                    <a:lnTo>
                      <a:pt x="508" y="72"/>
                    </a:lnTo>
                    <a:lnTo>
                      <a:pt x="494" y="76"/>
                    </a:lnTo>
                    <a:lnTo>
                      <a:pt x="482" y="80"/>
                    </a:lnTo>
                    <a:lnTo>
                      <a:pt x="468" y="82"/>
                    </a:lnTo>
                    <a:lnTo>
                      <a:pt x="438" y="84"/>
                    </a:lnTo>
                    <a:lnTo>
                      <a:pt x="438" y="84"/>
                    </a:lnTo>
                    <a:lnTo>
                      <a:pt x="416" y="82"/>
                    </a:lnTo>
                    <a:lnTo>
                      <a:pt x="394" y="82"/>
                    </a:lnTo>
                    <a:lnTo>
                      <a:pt x="350" y="76"/>
                    </a:lnTo>
                    <a:lnTo>
                      <a:pt x="350" y="76"/>
                    </a:lnTo>
                    <a:lnTo>
                      <a:pt x="290" y="70"/>
                    </a:lnTo>
                    <a:lnTo>
                      <a:pt x="232" y="62"/>
                    </a:lnTo>
                    <a:lnTo>
                      <a:pt x="232" y="62"/>
                    </a:lnTo>
                    <a:lnTo>
                      <a:pt x="190" y="134"/>
                    </a:lnTo>
                    <a:lnTo>
                      <a:pt x="152" y="202"/>
                    </a:lnTo>
                    <a:lnTo>
                      <a:pt x="116" y="270"/>
                    </a:lnTo>
                    <a:lnTo>
                      <a:pt x="86" y="338"/>
                    </a:lnTo>
                    <a:lnTo>
                      <a:pt x="58" y="408"/>
                    </a:lnTo>
                    <a:lnTo>
                      <a:pt x="46" y="444"/>
                    </a:lnTo>
                    <a:lnTo>
                      <a:pt x="34" y="482"/>
                    </a:lnTo>
                    <a:lnTo>
                      <a:pt x="24" y="520"/>
                    </a:lnTo>
                    <a:lnTo>
                      <a:pt x="14" y="558"/>
                    </a:lnTo>
                    <a:lnTo>
                      <a:pt x="6" y="600"/>
                    </a:lnTo>
                    <a:lnTo>
                      <a:pt x="0" y="642"/>
                    </a:lnTo>
                    <a:lnTo>
                      <a:pt x="0" y="642"/>
                    </a:lnTo>
                    <a:lnTo>
                      <a:pt x="98" y="702"/>
                    </a:lnTo>
                    <a:lnTo>
                      <a:pt x="98" y="702"/>
                    </a:lnTo>
                    <a:lnTo>
                      <a:pt x="122" y="718"/>
                    </a:lnTo>
                    <a:lnTo>
                      <a:pt x="142" y="732"/>
                    </a:lnTo>
                    <a:lnTo>
                      <a:pt x="158" y="746"/>
                    </a:lnTo>
                    <a:lnTo>
                      <a:pt x="172" y="758"/>
                    </a:lnTo>
                    <a:lnTo>
                      <a:pt x="182" y="772"/>
                    </a:lnTo>
                    <a:lnTo>
                      <a:pt x="190" y="784"/>
                    </a:lnTo>
                    <a:lnTo>
                      <a:pt x="196" y="796"/>
                    </a:lnTo>
                    <a:lnTo>
                      <a:pt x="198" y="808"/>
                    </a:lnTo>
                    <a:lnTo>
                      <a:pt x="198" y="820"/>
                    </a:lnTo>
                    <a:lnTo>
                      <a:pt x="196" y="830"/>
                    </a:lnTo>
                    <a:lnTo>
                      <a:pt x="190" y="842"/>
                    </a:lnTo>
                    <a:lnTo>
                      <a:pt x="184" y="854"/>
                    </a:lnTo>
                    <a:lnTo>
                      <a:pt x="174" y="866"/>
                    </a:lnTo>
                    <a:lnTo>
                      <a:pt x="164" y="878"/>
                    </a:lnTo>
                    <a:lnTo>
                      <a:pt x="136" y="904"/>
                    </a:lnTo>
                    <a:lnTo>
                      <a:pt x="136" y="904"/>
                    </a:lnTo>
                    <a:lnTo>
                      <a:pt x="96" y="940"/>
                    </a:lnTo>
                    <a:lnTo>
                      <a:pt x="62" y="976"/>
                    </a:lnTo>
                    <a:lnTo>
                      <a:pt x="62" y="976"/>
                    </a:lnTo>
                    <a:lnTo>
                      <a:pt x="88" y="982"/>
                    </a:lnTo>
                    <a:lnTo>
                      <a:pt x="114" y="982"/>
                    </a:lnTo>
                    <a:lnTo>
                      <a:pt x="114" y="982"/>
                    </a:lnTo>
                    <a:lnTo>
                      <a:pt x="138" y="982"/>
                    </a:lnTo>
                    <a:lnTo>
                      <a:pt x="164" y="980"/>
                    </a:lnTo>
                    <a:lnTo>
                      <a:pt x="212" y="970"/>
                    </a:lnTo>
                    <a:lnTo>
                      <a:pt x="260" y="960"/>
                    </a:lnTo>
                    <a:lnTo>
                      <a:pt x="302" y="952"/>
                    </a:lnTo>
                    <a:lnTo>
                      <a:pt x="302" y="952"/>
                    </a:lnTo>
                    <a:lnTo>
                      <a:pt x="326" y="948"/>
                    </a:lnTo>
                    <a:lnTo>
                      <a:pt x="346" y="944"/>
                    </a:lnTo>
                    <a:lnTo>
                      <a:pt x="364" y="938"/>
                    </a:lnTo>
                    <a:lnTo>
                      <a:pt x="378" y="930"/>
                    </a:lnTo>
                    <a:lnTo>
                      <a:pt x="390" y="924"/>
                    </a:lnTo>
                    <a:lnTo>
                      <a:pt x="402" y="914"/>
                    </a:lnTo>
                    <a:lnTo>
                      <a:pt x="410" y="906"/>
                    </a:lnTo>
                    <a:lnTo>
                      <a:pt x="416" y="894"/>
                    </a:lnTo>
                    <a:lnTo>
                      <a:pt x="420" y="882"/>
                    </a:lnTo>
                    <a:lnTo>
                      <a:pt x="424" y="870"/>
                    </a:lnTo>
                    <a:lnTo>
                      <a:pt x="428" y="840"/>
                    </a:lnTo>
                    <a:lnTo>
                      <a:pt x="434" y="768"/>
                    </a:lnTo>
                    <a:lnTo>
                      <a:pt x="440" y="722"/>
                    </a:lnTo>
                    <a:lnTo>
                      <a:pt x="450" y="672"/>
                    </a:lnTo>
                    <a:lnTo>
                      <a:pt x="456" y="644"/>
                    </a:lnTo>
                    <a:lnTo>
                      <a:pt x="466" y="614"/>
                    </a:lnTo>
                    <a:lnTo>
                      <a:pt x="476" y="584"/>
                    </a:lnTo>
                    <a:lnTo>
                      <a:pt x="490" y="552"/>
                    </a:lnTo>
                    <a:lnTo>
                      <a:pt x="506" y="518"/>
                    </a:lnTo>
                    <a:lnTo>
                      <a:pt x="526" y="482"/>
                    </a:lnTo>
                    <a:lnTo>
                      <a:pt x="548" y="444"/>
                    </a:lnTo>
                    <a:lnTo>
                      <a:pt x="572" y="404"/>
                    </a:lnTo>
                    <a:lnTo>
                      <a:pt x="602" y="362"/>
                    </a:lnTo>
                    <a:lnTo>
                      <a:pt x="634" y="320"/>
                    </a:lnTo>
                    <a:lnTo>
                      <a:pt x="672" y="274"/>
                    </a:lnTo>
                    <a:lnTo>
                      <a:pt x="714" y="226"/>
                    </a:lnTo>
                    <a:lnTo>
                      <a:pt x="714" y="226"/>
                    </a:lnTo>
                    <a:lnTo>
                      <a:pt x="724" y="214"/>
                    </a:lnTo>
                    <a:lnTo>
                      <a:pt x="732" y="202"/>
                    </a:lnTo>
                    <a:lnTo>
                      <a:pt x="736" y="190"/>
                    </a:lnTo>
                    <a:lnTo>
                      <a:pt x="736" y="178"/>
                    </a:lnTo>
                    <a:lnTo>
                      <a:pt x="734" y="168"/>
                    </a:lnTo>
                    <a:lnTo>
                      <a:pt x="730" y="156"/>
                    </a:lnTo>
                    <a:lnTo>
                      <a:pt x="722" y="144"/>
                    </a:lnTo>
                    <a:lnTo>
                      <a:pt x="712" y="132"/>
                    </a:lnTo>
                    <a:lnTo>
                      <a:pt x="686" y="108"/>
                    </a:lnTo>
                    <a:lnTo>
                      <a:pt x="652" y="78"/>
                    </a:lnTo>
                    <a:lnTo>
                      <a:pt x="612" y="44"/>
                    </a:lnTo>
                    <a:lnTo>
                      <a:pt x="566" y="0"/>
                    </a:lnTo>
                    <a:close/>
                  </a:path>
                </a:pathLst>
              </a:custGeom>
              <a:solidFill>
                <a:srgbClr val="16A0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2" name="Freeform 9">
                <a:extLst>
                  <a:ext uri="{FF2B5EF4-FFF2-40B4-BE49-F238E27FC236}">
                    <a16:creationId xmlns:a16="http://schemas.microsoft.com/office/drawing/2014/main" id="{00D415C5-5E29-4A4C-8F02-E668093D4514}"/>
                  </a:ext>
                </a:extLst>
              </p:cNvPr>
              <p:cNvSpPr>
                <a:spLocks noChangeAspect="1"/>
              </p:cNvSpPr>
              <p:nvPr/>
            </p:nvSpPr>
            <p:spPr bwMode="auto">
              <a:xfrm rot="1389901">
                <a:off x="12029858" y="6428924"/>
                <a:ext cx="1920124" cy="2561903"/>
              </a:xfrm>
              <a:custGeom>
                <a:avLst/>
                <a:gdLst>
                  <a:gd name="T0" fmla="*/ 566 w 736"/>
                  <a:gd name="T1" fmla="*/ 0 h 982"/>
                  <a:gd name="T2" fmla="*/ 556 w 736"/>
                  <a:gd name="T3" fmla="*/ 24 h 982"/>
                  <a:gd name="T4" fmla="*/ 542 w 736"/>
                  <a:gd name="T5" fmla="*/ 46 h 982"/>
                  <a:gd name="T6" fmla="*/ 532 w 736"/>
                  <a:gd name="T7" fmla="*/ 56 h 982"/>
                  <a:gd name="T8" fmla="*/ 508 w 736"/>
                  <a:gd name="T9" fmla="*/ 72 h 982"/>
                  <a:gd name="T10" fmla="*/ 482 w 736"/>
                  <a:gd name="T11" fmla="*/ 80 h 982"/>
                  <a:gd name="T12" fmla="*/ 438 w 736"/>
                  <a:gd name="T13" fmla="*/ 84 h 982"/>
                  <a:gd name="T14" fmla="*/ 416 w 736"/>
                  <a:gd name="T15" fmla="*/ 82 h 982"/>
                  <a:gd name="T16" fmla="*/ 350 w 736"/>
                  <a:gd name="T17" fmla="*/ 76 h 982"/>
                  <a:gd name="T18" fmla="*/ 290 w 736"/>
                  <a:gd name="T19" fmla="*/ 70 h 982"/>
                  <a:gd name="T20" fmla="*/ 232 w 736"/>
                  <a:gd name="T21" fmla="*/ 62 h 982"/>
                  <a:gd name="T22" fmla="*/ 152 w 736"/>
                  <a:gd name="T23" fmla="*/ 202 h 982"/>
                  <a:gd name="T24" fmla="*/ 86 w 736"/>
                  <a:gd name="T25" fmla="*/ 338 h 982"/>
                  <a:gd name="T26" fmla="*/ 46 w 736"/>
                  <a:gd name="T27" fmla="*/ 444 h 982"/>
                  <a:gd name="T28" fmla="*/ 24 w 736"/>
                  <a:gd name="T29" fmla="*/ 520 h 982"/>
                  <a:gd name="T30" fmla="*/ 6 w 736"/>
                  <a:gd name="T31" fmla="*/ 600 h 982"/>
                  <a:gd name="T32" fmla="*/ 0 w 736"/>
                  <a:gd name="T33" fmla="*/ 642 h 982"/>
                  <a:gd name="T34" fmla="*/ 98 w 736"/>
                  <a:gd name="T35" fmla="*/ 702 h 982"/>
                  <a:gd name="T36" fmla="*/ 142 w 736"/>
                  <a:gd name="T37" fmla="*/ 732 h 982"/>
                  <a:gd name="T38" fmla="*/ 172 w 736"/>
                  <a:gd name="T39" fmla="*/ 758 h 982"/>
                  <a:gd name="T40" fmla="*/ 190 w 736"/>
                  <a:gd name="T41" fmla="*/ 784 h 982"/>
                  <a:gd name="T42" fmla="*/ 198 w 736"/>
                  <a:gd name="T43" fmla="*/ 808 h 982"/>
                  <a:gd name="T44" fmla="*/ 196 w 736"/>
                  <a:gd name="T45" fmla="*/ 830 h 982"/>
                  <a:gd name="T46" fmla="*/ 184 w 736"/>
                  <a:gd name="T47" fmla="*/ 854 h 982"/>
                  <a:gd name="T48" fmla="*/ 164 w 736"/>
                  <a:gd name="T49" fmla="*/ 878 h 982"/>
                  <a:gd name="T50" fmla="*/ 136 w 736"/>
                  <a:gd name="T51" fmla="*/ 904 h 982"/>
                  <a:gd name="T52" fmla="*/ 62 w 736"/>
                  <a:gd name="T53" fmla="*/ 976 h 982"/>
                  <a:gd name="T54" fmla="*/ 88 w 736"/>
                  <a:gd name="T55" fmla="*/ 982 h 982"/>
                  <a:gd name="T56" fmla="*/ 114 w 736"/>
                  <a:gd name="T57" fmla="*/ 982 h 982"/>
                  <a:gd name="T58" fmla="*/ 164 w 736"/>
                  <a:gd name="T59" fmla="*/ 980 h 982"/>
                  <a:gd name="T60" fmla="*/ 260 w 736"/>
                  <a:gd name="T61" fmla="*/ 960 h 982"/>
                  <a:gd name="T62" fmla="*/ 302 w 736"/>
                  <a:gd name="T63" fmla="*/ 952 h 982"/>
                  <a:gd name="T64" fmla="*/ 346 w 736"/>
                  <a:gd name="T65" fmla="*/ 944 h 982"/>
                  <a:gd name="T66" fmla="*/ 378 w 736"/>
                  <a:gd name="T67" fmla="*/ 930 h 982"/>
                  <a:gd name="T68" fmla="*/ 402 w 736"/>
                  <a:gd name="T69" fmla="*/ 914 h 982"/>
                  <a:gd name="T70" fmla="*/ 416 w 736"/>
                  <a:gd name="T71" fmla="*/ 894 h 982"/>
                  <a:gd name="T72" fmla="*/ 424 w 736"/>
                  <a:gd name="T73" fmla="*/ 870 h 982"/>
                  <a:gd name="T74" fmla="*/ 434 w 736"/>
                  <a:gd name="T75" fmla="*/ 768 h 982"/>
                  <a:gd name="T76" fmla="*/ 450 w 736"/>
                  <a:gd name="T77" fmla="*/ 672 h 982"/>
                  <a:gd name="T78" fmla="*/ 466 w 736"/>
                  <a:gd name="T79" fmla="*/ 614 h 982"/>
                  <a:gd name="T80" fmla="*/ 490 w 736"/>
                  <a:gd name="T81" fmla="*/ 552 h 982"/>
                  <a:gd name="T82" fmla="*/ 526 w 736"/>
                  <a:gd name="T83" fmla="*/ 482 h 982"/>
                  <a:gd name="T84" fmla="*/ 572 w 736"/>
                  <a:gd name="T85" fmla="*/ 404 h 982"/>
                  <a:gd name="T86" fmla="*/ 634 w 736"/>
                  <a:gd name="T87" fmla="*/ 320 h 982"/>
                  <a:gd name="T88" fmla="*/ 714 w 736"/>
                  <a:gd name="T89" fmla="*/ 226 h 982"/>
                  <a:gd name="T90" fmla="*/ 724 w 736"/>
                  <a:gd name="T91" fmla="*/ 214 h 982"/>
                  <a:gd name="T92" fmla="*/ 736 w 736"/>
                  <a:gd name="T93" fmla="*/ 190 h 982"/>
                  <a:gd name="T94" fmla="*/ 734 w 736"/>
                  <a:gd name="T95" fmla="*/ 168 h 982"/>
                  <a:gd name="T96" fmla="*/ 722 w 736"/>
                  <a:gd name="T97" fmla="*/ 144 h 982"/>
                  <a:gd name="T98" fmla="*/ 686 w 736"/>
                  <a:gd name="T99" fmla="*/ 108 h 982"/>
                  <a:gd name="T100" fmla="*/ 612 w 736"/>
                  <a:gd name="T101" fmla="*/ 44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6" h="982">
                    <a:moveTo>
                      <a:pt x="566" y="0"/>
                    </a:moveTo>
                    <a:lnTo>
                      <a:pt x="566" y="0"/>
                    </a:lnTo>
                    <a:lnTo>
                      <a:pt x="562" y="14"/>
                    </a:lnTo>
                    <a:lnTo>
                      <a:pt x="556" y="24"/>
                    </a:lnTo>
                    <a:lnTo>
                      <a:pt x="550" y="36"/>
                    </a:lnTo>
                    <a:lnTo>
                      <a:pt x="542" y="46"/>
                    </a:lnTo>
                    <a:lnTo>
                      <a:pt x="542" y="46"/>
                    </a:lnTo>
                    <a:lnTo>
                      <a:pt x="532" y="56"/>
                    </a:lnTo>
                    <a:lnTo>
                      <a:pt x="520" y="64"/>
                    </a:lnTo>
                    <a:lnTo>
                      <a:pt x="508" y="72"/>
                    </a:lnTo>
                    <a:lnTo>
                      <a:pt x="494" y="76"/>
                    </a:lnTo>
                    <a:lnTo>
                      <a:pt x="482" y="80"/>
                    </a:lnTo>
                    <a:lnTo>
                      <a:pt x="468" y="82"/>
                    </a:lnTo>
                    <a:lnTo>
                      <a:pt x="438" y="84"/>
                    </a:lnTo>
                    <a:lnTo>
                      <a:pt x="438" y="84"/>
                    </a:lnTo>
                    <a:lnTo>
                      <a:pt x="416" y="82"/>
                    </a:lnTo>
                    <a:lnTo>
                      <a:pt x="394" y="82"/>
                    </a:lnTo>
                    <a:lnTo>
                      <a:pt x="350" y="76"/>
                    </a:lnTo>
                    <a:lnTo>
                      <a:pt x="350" y="76"/>
                    </a:lnTo>
                    <a:lnTo>
                      <a:pt x="290" y="70"/>
                    </a:lnTo>
                    <a:lnTo>
                      <a:pt x="232" y="62"/>
                    </a:lnTo>
                    <a:lnTo>
                      <a:pt x="232" y="62"/>
                    </a:lnTo>
                    <a:lnTo>
                      <a:pt x="190" y="134"/>
                    </a:lnTo>
                    <a:lnTo>
                      <a:pt x="152" y="202"/>
                    </a:lnTo>
                    <a:lnTo>
                      <a:pt x="116" y="270"/>
                    </a:lnTo>
                    <a:lnTo>
                      <a:pt x="86" y="338"/>
                    </a:lnTo>
                    <a:lnTo>
                      <a:pt x="58" y="408"/>
                    </a:lnTo>
                    <a:lnTo>
                      <a:pt x="46" y="444"/>
                    </a:lnTo>
                    <a:lnTo>
                      <a:pt x="34" y="482"/>
                    </a:lnTo>
                    <a:lnTo>
                      <a:pt x="24" y="520"/>
                    </a:lnTo>
                    <a:lnTo>
                      <a:pt x="14" y="558"/>
                    </a:lnTo>
                    <a:lnTo>
                      <a:pt x="6" y="600"/>
                    </a:lnTo>
                    <a:lnTo>
                      <a:pt x="0" y="642"/>
                    </a:lnTo>
                    <a:lnTo>
                      <a:pt x="0" y="642"/>
                    </a:lnTo>
                    <a:lnTo>
                      <a:pt x="98" y="702"/>
                    </a:lnTo>
                    <a:lnTo>
                      <a:pt x="98" y="702"/>
                    </a:lnTo>
                    <a:lnTo>
                      <a:pt x="122" y="718"/>
                    </a:lnTo>
                    <a:lnTo>
                      <a:pt x="142" y="732"/>
                    </a:lnTo>
                    <a:lnTo>
                      <a:pt x="158" y="746"/>
                    </a:lnTo>
                    <a:lnTo>
                      <a:pt x="172" y="758"/>
                    </a:lnTo>
                    <a:lnTo>
                      <a:pt x="182" y="772"/>
                    </a:lnTo>
                    <a:lnTo>
                      <a:pt x="190" y="784"/>
                    </a:lnTo>
                    <a:lnTo>
                      <a:pt x="196" y="796"/>
                    </a:lnTo>
                    <a:lnTo>
                      <a:pt x="198" y="808"/>
                    </a:lnTo>
                    <a:lnTo>
                      <a:pt x="198" y="820"/>
                    </a:lnTo>
                    <a:lnTo>
                      <a:pt x="196" y="830"/>
                    </a:lnTo>
                    <a:lnTo>
                      <a:pt x="190" y="842"/>
                    </a:lnTo>
                    <a:lnTo>
                      <a:pt x="184" y="854"/>
                    </a:lnTo>
                    <a:lnTo>
                      <a:pt x="174" y="866"/>
                    </a:lnTo>
                    <a:lnTo>
                      <a:pt x="164" y="878"/>
                    </a:lnTo>
                    <a:lnTo>
                      <a:pt x="136" y="904"/>
                    </a:lnTo>
                    <a:lnTo>
                      <a:pt x="136" y="904"/>
                    </a:lnTo>
                    <a:lnTo>
                      <a:pt x="96" y="940"/>
                    </a:lnTo>
                    <a:lnTo>
                      <a:pt x="62" y="976"/>
                    </a:lnTo>
                    <a:lnTo>
                      <a:pt x="62" y="976"/>
                    </a:lnTo>
                    <a:lnTo>
                      <a:pt x="88" y="982"/>
                    </a:lnTo>
                    <a:lnTo>
                      <a:pt x="114" y="982"/>
                    </a:lnTo>
                    <a:lnTo>
                      <a:pt x="114" y="982"/>
                    </a:lnTo>
                    <a:lnTo>
                      <a:pt x="138" y="982"/>
                    </a:lnTo>
                    <a:lnTo>
                      <a:pt x="164" y="980"/>
                    </a:lnTo>
                    <a:lnTo>
                      <a:pt x="212" y="970"/>
                    </a:lnTo>
                    <a:lnTo>
                      <a:pt x="260" y="960"/>
                    </a:lnTo>
                    <a:lnTo>
                      <a:pt x="302" y="952"/>
                    </a:lnTo>
                    <a:lnTo>
                      <a:pt x="302" y="952"/>
                    </a:lnTo>
                    <a:lnTo>
                      <a:pt x="326" y="948"/>
                    </a:lnTo>
                    <a:lnTo>
                      <a:pt x="346" y="944"/>
                    </a:lnTo>
                    <a:lnTo>
                      <a:pt x="364" y="938"/>
                    </a:lnTo>
                    <a:lnTo>
                      <a:pt x="378" y="930"/>
                    </a:lnTo>
                    <a:lnTo>
                      <a:pt x="390" y="924"/>
                    </a:lnTo>
                    <a:lnTo>
                      <a:pt x="402" y="914"/>
                    </a:lnTo>
                    <a:lnTo>
                      <a:pt x="410" y="906"/>
                    </a:lnTo>
                    <a:lnTo>
                      <a:pt x="416" y="894"/>
                    </a:lnTo>
                    <a:lnTo>
                      <a:pt x="420" y="882"/>
                    </a:lnTo>
                    <a:lnTo>
                      <a:pt x="424" y="870"/>
                    </a:lnTo>
                    <a:lnTo>
                      <a:pt x="428" y="840"/>
                    </a:lnTo>
                    <a:lnTo>
                      <a:pt x="434" y="768"/>
                    </a:lnTo>
                    <a:lnTo>
                      <a:pt x="440" y="722"/>
                    </a:lnTo>
                    <a:lnTo>
                      <a:pt x="450" y="672"/>
                    </a:lnTo>
                    <a:lnTo>
                      <a:pt x="456" y="644"/>
                    </a:lnTo>
                    <a:lnTo>
                      <a:pt x="466" y="614"/>
                    </a:lnTo>
                    <a:lnTo>
                      <a:pt x="476" y="584"/>
                    </a:lnTo>
                    <a:lnTo>
                      <a:pt x="490" y="552"/>
                    </a:lnTo>
                    <a:lnTo>
                      <a:pt x="506" y="518"/>
                    </a:lnTo>
                    <a:lnTo>
                      <a:pt x="526" y="482"/>
                    </a:lnTo>
                    <a:lnTo>
                      <a:pt x="548" y="444"/>
                    </a:lnTo>
                    <a:lnTo>
                      <a:pt x="572" y="404"/>
                    </a:lnTo>
                    <a:lnTo>
                      <a:pt x="602" y="362"/>
                    </a:lnTo>
                    <a:lnTo>
                      <a:pt x="634" y="320"/>
                    </a:lnTo>
                    <a:lnTo>
                      <a:pt x="672" y="274"/>
                    </a:lnTo>
                    <a:lnTo>
                      <a:pt x="714" y="226"/>
                    </a:lnTo>
                    <a:lnTo>
                      <a:pt x="714" y="226"/>
                    </a:lnTo>
                    <a:lnTo>
                      <a:pt x="724" y="214"/>
                    </a:lnTo>
                    <a:lnTo>
                      <a:pt x="732" y="202"/>
                    </a:lnTo>
                    <a:lnTo>
                      <a:pt x="736" y="190"/>
                    </a:lnTo>
                    <a:lnTo>
                      <a:pt x="736" y="178"/>
                    </a:lnTo>
                    <a:lnTo>
                      <a:pt x="734" y="168"/>
                    </a:lnTo>
                    <a:lnTo>
                      <a:pt x="730" y="156"/>
                    </a:lnTo>
                    <a:lnTo>
                      <a:pt x="722" y="144"/>
                    </a:lnTo>
                    <a:lnTo>
                      <a:pt x="712" y="132"/>
                    </a:lnTo>
                    <a:lnTo>
                      <a:pt x="686" y="108"/>
                    </a:lnTo>
                    <a:lnTo>
                      <a:pt x="652" y="78"/>
                    </a:lnTo>
                    <a:lnTo>
                      <a:pt x="612" y="44"/>
                    </a:lnTo>
                    <a:lnTo>
                      <a:pt x="5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3" name="Freeform 10">
                <a:extLst>
                  <a:ext uri="{FF2B5EF4-FFF2-40B4-BE49-F238E27FC236}">
                    <a16:creationId xmlns:a16="http://schemas.microsoft.com/office/drawing/2014/main" id="{99E1896B-1809-420C-89F9-3774353F1302}"/>
                  </a:ext>
                </a:extLst>
              </p:cNvPr>
              <p:cNvSpPr/>
              <p:nvPr/>
            </p:nvSpPr>
            <p:spPr bwMode="auto">
              <a:xfrm rot="1389901">
                <a:off x="13052409" y="6166275"/>
                <a:ext cx="871360" cy="573949"/>
              </a:xfrm>
              <a:custGeom>
                <a:avLst/>
                <a:gdLst>
                  <a:gd name="T0" fmla="*/ 172 w 334"/>
                  <a:gd name="T1" fmla="*/ 0 h 220"/>
                  <a:gd name="T2" fmla="*/ 172 w 334"/>
                  <a:gd name="T3" fmla="*/ 0 h 220"/>
                  <a:gd name="T4" fmla="*/ 158 w 334"/>
                  <a:gd name="T5" fmla="*/ 2 h 220"/>
                  <a:gd name="T6" fmla="*/ 146 w 334"/>
                  <a:gd name="T7" fmla="*/ 6 h 220"/>
                  <a:gd name="T8" fmla="*/ 134 w 334"/>
                  <a:gd name="T9" fmla="*/ 14 h 220"/>
                  <a:gd name="T10" fmla="*/ 120 w 334"/>
                  <a:gd name="T11" fmla="*/ 24 h 220"/>
                  <a:gd name="T12" fmla="*/ 106 w 334"/>
                  <a:gd name="T13" fmla="*/ 38 h 220"/>
                  <a:gd name="T14" fmla="*/ 92 w 334"/>
                  <a:gd name="T15" fmla="*/ 54 h 220"/>
                  <a:gd name="T16" fmla="*/ 76 w 334"/>
                  <a:gd name="T17" fmla="*/ 76 h 220"/>
                  <a:gd name="T18" fmla="*/ 60 w 334"/>
                  <a:gd name="T19" fmla="*/ 100 h 220"/>
                  <a:gd name="T20" fmla="*/ 60 w 334"/>
                  <a:gd name="T21" fmla="*/ 100 h 220"/>
                  <a:gd name="T22" fmla="*/ 0 w 334"/>
                  <a:gd name="T23" fmla="*/ 198 h 220"/>
                  <a:gd name="T24" fmla="*/ 0 w 334"/>
                  <a:gd name="T25" fmla="*/ 198 h 220"/>
                  <a:gd name="T26" fmla="*/ 58 w 334"/>
                  <a:gd name="T27" fmla="*/ 206 h 220"/>
                  <a:gd name="T28" fmla="*/ 118 w 334"/>
                  <a:gd name="T29" fmla="*/ 212 h 220"/>
                  <a:gd name="T30" fmla="*/ 118 w 334"/>
                  <a:gd name="T31" fmla="*/ 212 h 220"/>
                  <a:gd name="T32" fmla="*/ 162 w 334"/>
                  <a:gd name="T33" fmla="*/ 218 h 220"/>
                  <a:gd name="T34" fmla="*/ 184 w 334"/>
                  <a:gd name="T35" fmla="*/ 218 h 220"/>
                  <a:gd name="T36" fmla="*/ 206 w 334"/>
                  <a:gd name="T37" fmla="*/ 220 h 220"/>
                  <a:gd name="T38" fmla="*/ 206 w 334"/>
                  <a:gd name="T39" fmla="*/ 220 h 220"/>
                  <a:gd name="T40" fmla="*/ 236 w 334"/>
                  <a:gd name="T41" fmla="*/ 218 h 220"/>
                  <a:gd name="T42" fmla="*/ 250 w 334"/>
                  <a:gd name="T43" fmla="*/ 216 h 220"/>
                  <a:gd name="T44" fmla="*/ 262 w 334"/>
                  <a:gd name="T45" fmla="*/ 212 h 220"/>
                  <a:gd name="T46" fmla="*/ 276 w 334"/>
                  <a:gd name="T47" fmla="*/ 208 h 220"/>
                  <a:gd name="T48" fmla="*/ 288 w 334"/>
                  <a:gd name="T49" fmla="*/ 200 h 220"/>
                  <a:gd name="T50" fmla="*/ 300 w 334"/>
                  <a:gd name="T51" fmla="*/ 192 h 220"/>
                  <a:gd name="T52" fmla="*/ 310 w 334"/>
                  <a:gd name="T53" fmla="*/ 182 h 220"/>
                  <a:gd name="T54" fmla="*/ 310 w 334"/>
                  <a:gd name="T55" fmla="*/ 182 h 220"/>
                  <a:gd name="T56" fmla="*/ 318 w 334"/>
                  <a:gd name="T57" fmla="*/ 172 h 220"/>
                  <a:gd name="T58" fmla="*/ 324 w 334"/>
                  <a:gd name="T59" fmla="*/ 160 h 220"/>
                  <a:gd name="T60" fmla="*/ 330 w 334"/>
                  <a:gd name="T61" fmla="*/ 150 h 220"/>
                  <a:gd name="T62" fmla="*/ 334 w 334"/>
                  <a:gd name="T63" fmla="*/ 136 h 220"/>
                  <a:gd name="T64" fmla="*/ 334 w 334"/>
                  <a:gd name="T65" fmla="*/ 136 h 220"/>
                  <a:gd name="T66" fmla="*/ 300 w 334"/>
                  <a:gd name="T67" fmla="*/ 102 h 220"/>
                  <a:gd name="T68" fmla="*/ 262 w 334"/>
                  <a:gd name="T69" fmla="*/ 62 h 220"/>
                  <a:gd name="T70" fmla="*/ 262 w 334"/>
                  <a:gd name="T71" fmla="*/ 62 h 220"/>
                  <a:gd name="T72" fmla="*/ 238 w 334"/>
                  <a:gd name="T73" fmla="*/ 36 h 220"/>
                  <a:gd name="T74" fmla="*/ 214 w 334"/>
                  <a:gd name="T75" fmla="*/ 16 h 220"/>
                  <a:gd name="T76" fmla="*/ 204 w 334"/>
                  <a:gd name="T77" fmla="*/ 10 h 220"/>
                  <a:gd name="T78" fmla="*/ 192 w 334"/>
                  <a:gd name="T79" fmla="*/ 4 h 220"/>
                  <a:gd name="T80" fmla="*/ 182 w 334"/>
                  <a:gd name="T81" fmla="*/ 2 h 220"/>
                  <a:gd name="T82" fmla="*/ 172 w 334"/>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 h="220">
                    <a:moveTo>
                      <a:pt x="172" y="0"/>
                    </a:moveTo>
                    <a:lnTo>
                      <a:pt x="172" y="0"/>
                    </a:lnTo>
                    <a:lnTo>
                      <a:pt x="158" y="2"/>
                    </a:lnTo>
                    <a:lnTo>
                      <a:pt x="146" y="6"/>
                    </a:lnTo>
                    <a:lnTo>
                      <a:pt x="134" y="14"/>
                    </a:lnTo>
                    <a:lnTo>
                      <a:pt x="120" y="24"/>
                    </a:lnTo>
                    <a:lnTo>
                      <a:pt x="106" y="38"/>
                    </a:lnTo>
                    <a:lnTo>
                      <a:pt x="92" y="54"/>
                    </a:lnTo>
                    <a:lnTo>
                      <a:pt x="76" y="76"/>
                    </a:lnTo>
                    <a:lnTo>
                      <a:pt x="60" y="100"/>
                    </a:lnTo>
                    <a:lnTo>
                      <a:pt x="60" y="100"/>
                    </a:lnTo>
                    <a:lnTo>
                      <a:pt x="0" y="198"/>
                    </a:lnTo>
                    <a:lnTo>
                      <a:pt x="0" y="198"/>
                    </a:lnTo>
                    <a:lnTo>
                      <a:pt x="58" y="206"/>
                    </a:lnTo>
                    <a:lnTo>
                      <a:pt x="118" y="212"/>
                    </a:lnTo>
                    <a:lnTo>
                      <a:pt x="118" y="212"/>
                    </a:lnTo>
                    <a:lnTo>
                      <a:pt x="162" y="218"/>
                    </a:lnTo>
                    <a:lnTo>
                      <a:pt x="184" y="218"/>
                    </a:lnTo>
                    <a:lnTo>
                      <a:pt x="206" y="220"/>
                    </a:lnTo>
                    <a:lnTo>
                      <a:pt x="206" y="220"/>
                    </a:lnTo>
                    <a:lnTo>
                      <a:pt x="236" y="218"/>
                    </a:lnTo>
                    <a:lnTo>
                      <a:pt x="250" y="216"/>
                    </a:lnTo>
                    <a:lnTo>
                      <a:pt x="262" y="212"/>
                    </a:lnTo>
                    <a:lnTo>
                      <a:pt x="276" y="208"/>
                    </a:lnTo>
                    <a:lnTo>
                      <a:pt x="288" y="200"/>
                    </a:lnTo>
                    <a:lnTo>
                      <a:pt x="300" y="192"/>
                    </a:lnTo>
                    <a:lnTo>
                      <a:pt x="310" y="182"/>
                    </a:lnTo>
                    <a:lnTo>
                      <a:pt x="310" y="182"/>
                    </a:lnTo>
                    <a:lnTo>
                      <a:pt x="318" y="172"/>
                    </a:lnTo>
                    <a:lnTo>
                      <a:pt x="324" y="160"/>
                    </a:lnTo>
                    <a:lnTo>
                      <a:pt x="330" y="150"/>
                    </a:lnTo>
                    <a:lnTo>
                      <a:pt x="334" y="136"/>
                    </a:lnTo>
                    <a:lnTo>
                      <a:pt x="334" y="136"/>
                    </a:lnTo>
                    <a:lnTo>
                      <a:pt x="300" y="102"/>
                    </a:lnTo>
                    <a:lnTo>
                      <a:pt x="262" y="62"/>
                    </a:lnTo>
                    <a:lnTo>
                      <a:pt x="262" y="62"/>
                    </a:lnTo>
                    <a:lnTo>
                      <a:pt x="238" y="36"/>
                    </a:lnTo>
                    <a:lnTo>
                      <a:pt x="214" y="16"/>
                    </a:lnTo>
                    <a:lnTo>
                      <a:pt x="204" y="10"/>
                    </a:lnTo>
                    <a:lnTo>
                      <a:pt x="192" y="4"/>
                    </a:lnTo>
                    <a:lnTo>
                      <a:pt x="182" y="2"/>
                    </a:lnTo>
                    <a:lnTo>
                      <a:pt x="172" y="0"/>
                    </a:lnTo>
                    <a:close/>
                  </a:path>
                </a:pathLst>
              </a:custGeom>
              <a:solidFill>
                <a:srgbClr val="2692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4" name="Freeform 11">
                <a:extLst>
                  <a:ext uri="{FF2B5EF4-FFF2-40B4-BE49-F238E27FC236}">
                    <a16:creationId xmlns:a16="http://schemas.microsoft.com/office/drawing/2014/main" id="{DD4F7392-7814-4222-B37B-6B5A7DC43124}"/>
                  </a:ext>
                </a:extLst>
              </p:cNvPr>
              <p:cNvSpPr/>
              <p:nvPr/>
            </p:nvSpPr>
            <p:spPr bwMode="auto">
              <a:xfrm rot="1389901">
                <a:off x="13175273" y="6198544"/>
                <a:ext cx="871360" cy="573949"/>
              </a:xfrm>
              <a:custGeom>
                <a:avLst/>
                <a:gdLst>
                  <a:gd name="T0" fmla="*/ 172 w 334"/>
                  <a:gd name="T1" fmla="*/ 0 h 220"/>
                  <a:gd name="T2" fmla="*/ 172 w 334"/>
                  <a:gd name="T3" fmla="*/ 0 h 220"/>
                  <a:gd name="T4" fmla="*/ 158 w 334"/>
                  <a:gd name="T5" fmla="*/ 2 h 220"/>
                  <a:gd name="T6" fmla="*/ 146 w 334"/>
                  <a:gd name="T7" fmla="*/ 6 h 220"/>
                  <a:gd name="T8" fmla="*/ 134 w 334"/>
                  <a:gd name="T9" fmla="*/ 14 h 220"/>
                  <a:gd name="T10" fmla="*/ 120 w 334"/>
                  <a:gd name="T11" fmla="*/ 24 h 220"/>
                  <a:gd name="T12" fmla="*/ 106 w 334"/>
                  <a:gd name="T13" fmla="*/ 38 h 220"/>
                  <a:gd name="T14" fmla="*/ 92 w 334"/>
                  <a:gd name="T15" fmla="*/ 54 h 220"/>
                  <a:gd name="T16" fmla="*/ 76 w 334"/>
                  <a:gd name="T17" fmla="*/ 76 h 220"/>
                  <a:gd name="T18" fmla="*/ 60 w 334"/>
                  <a:gd name="T19" fmla="*/ 100 h 220"/>
                  <a:gd name="T20" fmla="*/ 60 w 334"/>
                  <a:gd name="T21" fmla="*/ 100 h 220"/>
                  <a:gd name="T22" fmla="*/ 0 w 334"/>
                  <a:gd name="T23" fmla="*/ 198 h 220"/>
                  <a:gd name="T24" fmla="*/ 0 w 334"/>
                  <a:gd name="T25" fmla="*/ 198 h 220"/>
                  <a:gd name="T26" fmla="*/ 58 w 334"/>
                  <a:gd name="T27" fmla="*/ 206 h 220"/>
                  <a:gd name="T28" fmla="*/ 118 w 334"/>
                  <a:gd name="T29" fmla="*/ 212 h 220"/>
                  <a:gd name="T30" fmla="*/ 118 w 334"/>
                  <a:gd name="T31" fmla="*/ 212 h 220"/>
                  <a:gd name="T32" fmla="*/ 162 w 334"/>
                  <a:gd name="T33" fmla="*/ 218 h 220"/>
                  <a:gd name="T34" fmla="*/ 184 w 334"/>
                  <a:gd name="T35" fmla="*/ 218 h 220"/>
                  <a:gd name="T36" fmla="*/ 206 w 334"/>
                  <a:gd name="T37" fmla="*/ 220 h 220"/>
                  <a:gd name="T38" fmla="*/ 206 w 334"/>
                  <a:gd name="T39" fmla="*/ 220 h 220"/>
                  <a:gd name="T40" fmla="*/ 236 w 334"/>
                  <a:gd name="T41" fmla="*/ 218 h 220"/>
                  <a:gd name="T42" fmla="*/ 250 w 334"/>
                  <a:gd name="T43" fmla="*/ 216 h 220"/>
                  <a:gd name="T44" fmla="*/ 262 w 334"/>
                  <a:gd name="T45" fmla="*/ 212 h 220"/>
                  <a:gd name="T46" fmla="*/ 276 w 334"/>
                  <a:gd name="T47" fmla="*/ 208 h 220"/>
                  <a:gd name="T48" fmla="*/ 288 w 334"/>
                  <a:gd name="T49" fmla="*/ 200 h 220"/>
                  <a:gd name="T50" fmla="*/ 300 w 334"/>
                  <a:gd name="T51" fmla="*/ 192 h 220"/>
                  <a:gd name="T52" fmla="*/ 310 w 334"/>
                  <a:gd name="T53" fmla="*/ 182 h 220"/>
                  <a:gd name="T54" fmla="*/ 310 w 334"/>
                  <a:gd name="T55" fmla="*/ 182 h 220"/>
                  <a:gd name="T56" fmla="*/ 318 w 334"/>
                  <a:gd name="T57" fmla="*/ 172 h 220"/>
                  <a:gd name="T58" fmla="*/ 324 w 334"/>
                  <a:gd name="T59" fmla="*/ 160 h 220"/>
                  <a:gd name="T60" fmla="*/ 330 w 334"/>
                  <a:gd name="T61" fmla="*/ 150 h 220"/>
                  <a:gd name="T62" fmla="*/ 334 w 334"/>
                  <a:gd name="T63" fmla="*/ 136 h 220"/>
                  <a:gd name="T64" fmla="*/ 334 w 334"/>
                  <a:gd name="T65" fmla="*/ 136 h 220"/>
                  <a:gd name="T66" fmla="*/ 300 w 334"/>
                  <a:gd name="T67" fmla="*/ 102 h 220"/>
                  <a:gd name="T68" fmla="*/ 262 w 334"/>
                  <a:gd name="T69" fmla="*/ 62 h 220"/>
                  <a:gd name="T70" fmla="*/ 262 w 334"/>
                  <a:gd name="T71" fmla="*/ 62 h 220"/>
                  <a:gd name="T72" fmla="*/ 238 w 334"/>
                  <a:gd name="T73" fmla="*/ 36 h 220"/>
                  <a:gd name="T74" fmla="*/ 214 w 334"/>
                  <a:gd name="T75" fmla="*/ 16 h 220"/>
                  <a:gd name="T76" fmla="*/ 204 w 334"/>
                  <a:gd name="T77" fmla="*/ 10 h 220"/>
                  <a:gd name="T78" fmla="*/ 192 w 334"/>
                  <a:gd name="T79" fmla="*/ 4 h 220"/>
                  <a:gd name="T80" fmla="*/ 182 w 334"/>
                  <a:gd name="T81" fmla="*/ 2 h 220"/>
                  <a:gd name="T82" fmla="*/ 172 w 334"/>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 h="220">
                    <a:moveTo>
                      <a:pt x="172" y="0"/>
                    </a:moveTo>
                    <a:lnTo>
                      <a:pt x="172" y="0"/>
                    </a:lnTo>
                    <a:lnTo>
                      <a:pt x="158" y="2"/>
                    </a:lnTo>
                    <a:lnTo>
                      <a:pt x="146" y="6"/>
                    </a:lnTo>
                    <a:lnTo>
                      <a:pt x="134" y="14"/>
                    </a:lnTo>
                    <a:lnTo>
                      <a:pt x="120" y="24"/>
                    </a:lnTo>
                    <a:lnTo>
                      <a:pt x="106" y="38"/>
                    </a:lnTo>
                    <a:lnTo>
                      <a:pt x="92" y="54"/>
                    </a:lnTo>
                    <a:lnTo>
                      <a:pt x="76" y="76"/>
                    </a:lnTo>
                    <a:lnTo>
                      <a:pt x="60" y="100"/>
                    </a:lnTo>
                    <a:lnTo>
                      <a:pt x="60" y="100"/>
                    </a:lnTo>
                    <a:lnTo>
                      <a:pt x="0" y="198"/>
                    </a:lnTo>
                    <a:lnTo>
                      <a:pt x="0" y="198"/>
                    </a:lnTo>
                    <a:lnTo>
                      <a:pt x="58" y="206"/>
                    </a:lnTo>
                    <a:lnTo>
                      <a:pt x="118" y="212"/>
                    </a:lnTo>
                    <a:lnTo>
                      <a:pt x="118" y="212"/>
                    </a:lnTo>
                    <a:lnTo>
                      <a:pt x="162" y="218"/>
                    </a:lnTo>
                    <a:lnTo>
                      <a:pt x="184" y="218"/>
                    </a:lnTo>
                    <a:lnTo>
                      <a:pt x="206" y="220"/>
                    </a:lnTo>
                    <a:lnTo>
                      <a:pt x="206" y="220"/>
                    </a:lnTo>
                    <a:lnTo>
                      <a:pt x="236" y="218"/>
                    </a:lnTo>
                    <a:lnTo>
                      <a:pt x="250" y="216"/>
                    </a:lnTo>
                    <a:lnTo>
                      <a:pt x="262" y="212"/>
                    </a:lnTo>
                    <a:lnTo>
                      <a:pt x="276" y="208"/>
                    </a:lnTo>
                    <a:lnTo>
                      <a:pt x="288" y="200"/>
                    </a:lnTo>
                    <a:lnTo>
                      <a:pt x="300" y="192"/>
                    </a:lnTo>
                    <a:lnTo>
                      <a:pt x="310" y="182"/>
                    </a:lnTo>
                    <a:lnTo>
                      <a:pt x="310" y="182"/>
                    </a:lnTo>
                    <a:lnTo>
                      <a:pt x="318" y="172"/>
                    </a:lnTo>
                    <a:lnTo>
                      <a:pt x="324" y="160"/>
                    </a:lnTo>
                    <a:lnTo>
                      <a:pt x="330" y="150"/>
                    </a:lnTo>
                    <a:lnTo>
                      <a:pt x="334" y="136"/>
                    </a:lnTo>
                    <a:lnTo>
                      <a:pt x="334" y="136"/>
                    </a:lnTo>
                    <a:lnTo>
                      <a:pt x="300" y="102"/>
                    </a:lnTo>
                    <a:lnTo>
                      <a:pt x="262" y="62"/>
                    </a:lnTo>
                    <a:lnTo>
                      <a:pt x="262" y="62"/>
                    </a:lnTo>
                    <a:lnTo>
                      <a:pt x="238" y="36"/>
                    </a:lnTo>
                    <a:lnTo>
                      <a:pt x="214" y="16"/>
                    </a:lnTo>
                    <a:lnTo>
                      <a:pt x="204" y="10"/>
                    </a:lnTo>
                    <a:lnTo>
                      <a:pt x="192" y="4"/>
                    </a:lnTo>
                    <a:lnTo>
                      <a:pt x="182" y="2"/>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5" name="Freeform 12">
                <a:extLst>
                  <a:ext uri="{FF2B5EF4-FFF2-40B4-BE49-F238E27FC236}">
                    <a16:creationId xmlns:a16="http://schemas.microsoft.com/office/drawing/2014/main" id="{CCB51185-5165-412C-8025-B609E9E97C7E}"/>
                  </a:ext>
                </a:extLst>
              </p:cNvPr>
              <p:cNvSpPr>
                <a:spLocks noChangeAspect="1"/>
              </p:cNvSpPr>
              <p:nvPr/>
            </p:nvSpPr>
            <p:spPr bwMode="auto">
              <a:xfrm rot="1389901">
                <a:off x="13229950" y="7905510"/>
                <a:ext cx="1036041" cy="1031537"/>
              </a:xfrm>
              <a:custGeom>
                <a:avLst/>
                <a:gdLst>
                  <a:gd name="T0" fmla="*/ 68 w 460"/>
                  <a:gd name="T1" fmla="*/ 66 h 458"/>
                  <a:gd name="T2" fmla="*/ 104 w 460"/>
                  <a:gd name="T3" fmla="*/ 38 h 458"/>
                  <a:gd name="T4" fmla="*/ 144 w 460"/>
                  <a:gd name="T5" fmla="*/ 16 h 458"/>
                  <a:gd name="T6" fmla="*/ 186 w 460"/>
                  <a:gd name="T7" fmla="*/ 4 h 458"/>
                  <a:gd name="T8" fmla="*/ 230 w 460"/>
                  <a:gd name="T9" fmla="*/ 0 h 458"/>
                  <a:gd name="T10" fmla="*/ 274 w 460"/>
                  <a:gd name="T11" fmla="*/ 4 h 458"/>
                  <a:gd name="T12" fmla="*/ 316 w 460"/>
                  <a:gd name="T13" fmla="*/ 16 h 458"/>
                  <a:gd name="T14" fmla="*/ 356 w 460"/>
                  <a:gd name="T15" fmla="*/ 38 h 458"/>
                  <a:gd name="T16" fmla="*/ 392 w 460"/>
                  <a:gd name="T17" fmla="*/ 66 h 458"/>
                  <a:gd name="T18" fmla="*/ 408 w 460"/>
                  <a:gd name="T19" fmla="*/ 84 h 458"/>
                  <a:gd name="T20" fmla="*/ 434 w 460"/>
                  <a:gd name="T21" fmla="*/ 122 h 458"/>
                  <a:gd name="T22" fmla="*/ 450 w 460"/>
                  <a:gd name="T23" fmla="*/ 164 h 458"/>
                  <a:gd name="T24" fmla="*/ 458 w 460"/>
                  <a:gd name="T25" fmla="*/ 206 h 458"/>
                  <a:gd name="T26" fmla="*/ 458 w 460"/>
                  <a:gd name="T27" fmla="*/ 250 h 458"/>
                  <a:gd name="T28" fmla="*/ 450 w 460"/>
                  <a:gd name="T29" fmla="*/ 294 h 458"/>
                  <a:gd name="T30" fmla="*/ 434 w 460"/>
                  <a:gd name="T31" fmla="*/ 336 h 458"/>
                  <a:gd name="T32" fmla="*/ 408 w 460"/>
                  <a:gd name="T33" fmla="*/ 374 h 458"/>
                  <a:gd name="T34" fmla="*/ 392 w 460"/>
                  <a:gd name="T35" fmla="*/ 390 h 458"/>
                  <a:gd name="T36" fmla="*/ 356 w 460"/>
                  <a:gd name="T37" fmla="*/ 420 h 458"/>
                  <a:gd name="T38" fmla="*/ 316 w 460"/>
                  <a:gd name="T39" fmla="*/ 440 h 458"/>
                  <a:gd name="T40" fmla="*/ 274 w 460"/>
                  <a:gd name="T41" fmla="*/ 454 h 458"/>
                  <a:gd name="T42" fmla="*/ 230 w 460"/>
                  <a:gd name="T43" fmla="*/ 458 h 458"/>
                  <a:gd name="T44" fmla="*/ 186 w 460"/>
                  <a:gd name="T45" fmla="*/ 454 h 458"/>
                  <a:gd name="T46" fmla="*/ 144 w 460"/>
                  <a:gd name="T47" fmla="*/ 440 h 458"/>
                  <a:gd name="T48" fmla="*/ 104 w 460"/>
                  <a:gd name="T49" fmla="*/ 420 h 458"/>
                  <a:gd name="T50" fmla="*/ 68 w 460"/>
                  <a:gd name="T51" fmla="*/ 390 h 458"/>
                  <a:gd name="T52" fmla="*/ 52 w 460"/>
                  <a:gd name="T53" fmla="*/ 374 h 458"/>
                  <a:gd name="T54" fmla="*/ 28 w 460"/>
                  <a:gd name="T55" fmla="*/ 336 h 458"/>
                  <a:gd name="T56" fmla="*/ 10 w 460"/>
                  <a:gd name="T57" fmla="*/ 294 h 458"/>
                  <a:gd name="T58" fmla="*/ 2 w 460"/>
                  <a:gd name="T59" fmla="*/ 250 h 458"/>
                  <a:gd name="T60" fmla="*/ 2 w 460"/>
                  <a:gd name="T61" fmla="*/ 206 h 458"/>
                  <a:gd name="T62" fmla="*/ 10 w 460"/>
                  <a:gd name="T63" fmla="*/ 164 h 458"/>
                  <a:gd name="T64" fmla="*/ 28 w 460"/>
                  <a:gd name="T65" fmla="*/ 122 h 458"/>
                  <a:gd name="T66" fmla="*/ 52 w 460"/>
                  <a:gd name="T67" fmla="*/ 84 h 458"/>
                  <a:gd name="T68" fmla="*/ 68 w 460"/>
                  <a:gd name="T69" fmla="*/ 6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58">
                    <a:moveTo>
                      <a:pt x="68" y="66"/>
                    </a:moveTo>
                    <a:lnTo>
                      <a:pt x="68" y="66"/>
                    </a:lnTo>
                    <a:lnTo>
                      <a:pt x="86" y="50"/>
                    </a:lnTo>
                    <a:lnTo>
                      <a:pt x="104" y="38"/>
                    </a:lnTo>
                    <a:lnTo>
                      <a:pt x="124" y="26"/>
                    </a:lnTo>
                    <a:lnTo>
                      <a:pt x="144" y="16"/>
                    </a:lnTo>
                    <a:lnTo>
                      <a:pt x="164" y="8"/>
                    </a:lnTo>
                    <a:lnTo>
                      <a:pt x="186" y="4"/>
                    </a:lnTo>
                    <a:lnTo>
                      <a:pt x="208" y="0"/>
                    </a:lnTo>
                    <a:lnTo>
                      <a:pt x="230" y="0"/>
                    </a:lnTo>
                    <a:lnTo>
                      <a:pt x="252" y="0"/>
                    </a:lnTo>
                    <a:lnTo>
                      <a:pt x="274" y="4"/>
                    </a:lnTo>
                    <a:lnTo>
                      <a:pt x="296" y="8"/>
                    </a:lnTo>
                    <a:lnTo>
                      <a:pt x="316" y="16"/>
                    </a:lnTo>
                    <a:lnTo>
                      <a:pt x="336" y="26"/>
                    </a:lnTo>
                    <a:lnTo>
                      <a:pt x="356" y="38"/>
                    </a:lnTo>
                    <a:lnTo>
                      <a:pt x="374" y="50"/>
                    </a:lnTo>
                    <a:lnTo>
                      <a:pt x="392" y="66"/>
                    </a:lnTo>
                    <a:lnTo>
                      <a:pt x="392" y="66"/>
                    </a:lnTo>
                    <a:lnTo>
                      <a:pt x="408" y="84"/>
                    </a:lnTo>
                    <a:lnTo>
                      <a:pt x="422" y="102"/>
                    </a:lnTo>
                    <a:lnTo>
                      <a:pt x="434" y="122"/>
                    </a:lnTo>
                    <a:lnTo>
                      <a:pt x="442" y="142"/>
                    </a:lnTo>
                    <a:lnTo>
                      <a:pt x="450" y="164"/>
                    </a:lnTo>
                    <a:lnTo>
                      <a:pt x="456" y="184"/>
                    </a:lnTo>
                    <a:lnTo>
                      <a:pt x="458" y="206"/>
                    </a:lnTo>
                    <a:lnTo>
                      <a:pt x="460" y="228"/>
                    </a:lnTo>
                    <a:lnTo>
                      <a:pt x="458" y="250"/>
                    </a:lnTo>
                    <a:lnTo>
                      <a:pt x="456" y="272"/>
                    </a:lnTo>
                    <a:lnTo>
                      <a:pt x="450" y="294"/>
                    </a:lnTo>
                    <a:lnTo>
                      <a:pt x="442" y="314"/>
                    </a:lnTo>
                    <a:lnTo>
                      <a:pt x="434" y="336"/>
                    </a:lnTo>
                    <a:lnTo>
                      <a:pt x="422" y="354"/>
                    </a:lnTo>
                    <a:lnTo>
                      <a:pt x="408" y="374"/>
                    </a:lnTo>
                    <a:lnTo>
                      <a:pt x="392" y="390"/>
                    </a:lnTo>
                    <a:lnTo>
                      <a:pt x="392" y="390"/>
                    </a:lnTo>
                    <a:lnTo>
                      <a:pt x="374" y="406"/>
                    </a:lnTo>
                    <a:lnTo>
                      <a:pt x="356" y="420"/>
                    </a:lnTo>
                    <a:lnTo>
                      <a:pt x="336" y="432"/>
                    </a:lnTo>
                    <a:lnTo>
                      <a:pt x="316" y="440"/>
                    </a:lnTo>
                    <a:lnTo>
                      <a:pt x="296" y="448"/>
                    </a:lnTo>
                    <a:lnTo>
                      <a:pt x="274" y="454"/>
                    </a:lnTo>
                    <a:lnTo>
                      <a:pt x="252" y="456"/>
                    </a:lnTo>
                    <a:lnTo>
                      <a:pt x="230" y="458"/>
                    </a:lnTo>
                    <a:lnTo>
                      <a:pt x="208" y="456"/>
                    </a:lnTo>
                    <a:lnTo>
                      <a:pt x="186" y="454"/>
                    </a:lnTo>
                    <a:lnTo>
                      <a:pt x="164" y="448"/>
                    </a:lnTo>
                    <a:lnTo>
                      <a:pt x="144" y="440"/>
                    </a:lnTo>
                    <a:lnTo>
                      <a:pt x="124" y="432"/>
                    </a:lnTo>
                    <a:lnTo>
                      <a:pt x="104" y="420"/>
                    </a:lnTo>
                    <a:lnTo>
                      <a:pt x="86" y="406"/>
                    </a:lnTo>
                    <a:lnTo>
                      <a:pt x="68" y="390"/>
                    </a:lnTo>
                    <a:lnTo>
                      <a:pt x="68" y="390"/>
                    </a:lnTo>
                    <a:lnTo>
                      <a:pt x="52" y="374"/>
                    </a:lnTo>
                    <a:lnTo>
                      <a:pt x="38" y="354"/>
                    </a:lnTo>
                    <a:lnTo>
                      <a:pt x="28" y="336"/>
                    </a:lnTo>
                    <a:lnTo>
                      <a:pt x="18" y="314"/>
                    </a:lnTo>
                    <a:lnTo>
                      <a:pt x="10" y="294"/>
                    </a:lnTo>
                    <a:lnTo>
                      <a:pt x="4" y="272"/>
                    </a:lnTo>
                    <a:lnTo>
                      <a:pt x="2" y="250"/>
                    </a:lnTo>
                    <a:lnTo>
                      <a:pt x="0" y="228"/>
                    </a:lnTo>
                    <a:lnTo>
                      <a:pt x="2" y="206"/>
                    </a:lnTo>
                    <a:lnTo>
                      <a:pt x="4" y="184"/>
                    </a:lnTo>
                    <a:lnTo>
                      <a:pt x="10" y="164"/>
                    </a:lnTo>
                    <a:lnTo>
                      <a:pt x="18" y="142"/>
                    </a:lnTo>
                    <a:lnTo>
                      <a:pt x="28" y="122"/>
                    </a:lnTo>
                    <a:lnTo>
                      <a:pt x="38" y="102"/>
                    </a:lnTo>
                    <a:lnTo>
                      <a:pt x="52" y="84"/>
                    </a:lnTo>
                    <a:lnTo>
                      <a:pt x="68" y="66"/>
                    </a:lnTo>
                    <a:lnTo>
                      <a:pt x="68" y="66"/>
                    </a:lnTo>
                    <a:close/>
                  </a:path>
                </a:pathLst>
              </a:custGeom>
              <a:solidFill>
                <a:srgbClr val="16A0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6" name="Freeform 13">
                <a:extLst>
                  <a:ext uri="{FF2B5EF4-FFF2-40B4-BE49-F238E27FC236}">
                    <a16:creationId xmlns:a16="http://schemas.microsoft.com/office/drawing/2014/main" id="{F627578F-162C-4B44-AF97-86B578B77006}"/>
                  </a:ext>
                </a:extLst>
              </p:cNvPr>
              <p:cNvSpPr>
                <a:spLocks noChangeAspect="1"/>
              </p:cNvSpPr>
              <p:nvPr/>
            </p:nvSpPr>
            <p:spPr bwMode="auto">
              <a:xfrm rot="1389901">
                <a:off x="9617751" y="6555474"/>
                <a:ext cx="2463854" cy="1846639"/>
              </a:xfrm>
              <a:custGeom>
                <a:avLst/>
                <a:gdLst>
                  <a:gd name="T0" fmla="*/ 340 w 982"/>
                  <a:gd name="T1" fmla="*/ 0 h 736"/>
                  <a:gd name="T2" fmla="*/ 280 w 982"/>
                  <a:gd name="T3" fmla="*/ 98 h 736"/>
                  <a:gd name="T4" fmla="*/ 248 w 982"/>
                  <a:gd name="T5" fmla="*/ 144 h 736"/>
                  <a:gd name="T6" fmla="*/ 220 w 982"/>
                  <a:gd name="T7" fmla="*/ 174 h 736"/>
                  <a:gd name="T8" fmla="*/ 194 w 982"/>
                  <a:gd name="T9" fmla="*/ 192 h 736"/>
                  <a:gd name="T10" fmla="*/ 170 w 982"/>
                  <a:gd name="T11" fmla="*/ 198 h 736"/>
                  <a:gd name="T12" fmla="*/ 158 w 982"/>
                  <a:gd name="T13" fmla="*/ 196 h 736"/>
                  <a:gd name="T14" fmla="*/ 136 w 982"/>
                  <a:gd name="T15" fmla="*/ 188 h 736"/>
                  <a:gd name="T16" fmla="*/ 102 w 982"/>
                  <a:gd name="T17" fmla="*/ 162 h 736"/>
                  <a:gd name="T18" fmla="*/ 78 w 982"/>
                  <a:gd name="T19" fmla="*/ 136 h 736"/>
                  <a:gd name="T20" fmla="*/ 6 w 982"/>
                  <a:gd name="T21" fmla="*/ 62 h 736"/>
                  <a:gd name="T22" fmla="*/ 4 w 982"/>
                  <a:gd name="T23" fmla="*/ 76 h 736"/>
                  <a:gd name="T24" fmla="*/ 0 w 982"/>
                  <a:gd name="T25" fmla="*/ 120 h 736"/>
                  <a:gd name="T26" fmla="*/ 6 w 982"/>
                  <a:gd name="T27" fmla="*/ 184 h 736"/>
                  <a:gd name="T28" fmla="*/ 30 w 982"/>
                  <a:gd name="T29" fmla="*/ 302 h 736"/>
                  <a:gd name="T30" fmla="*/ 34 w 982"/>
                  <a:gd name="T31" fmla="*/ 324 h 736"/>
                  <a:gd name="T32" fmla="*/ 44 w 982"/>
                  <a:gd name="T33" fmla="*/ 364 h 736"/>
                  <a:gd name="T34" fmla="*/ 60 w 982"/>
                  <a:gd name="T35" fmla="*/ 390 h 736"/>
                  <a:gd name="T36" fmla="*/ 78 w 982"/>
                  <a:gd name="T37" fmla="*/ 408 h 736"/>
                  <a:gd name="T38" fmla="*/ 100 w 982"/>
                  <a:gd name="T39" fmla="*/ 420 h 736"/>
                  <a:gd name="T40" fmla="*/ 142 w 982"/>
                  <a:gd name="T41" fmla="*/ 428 h 736"/>
                  <a:gd name="T42" fmla="*/ 260 w 982"/>
                  <a:gd name="T43" fmla="*/ 440 h 736"/>
                  <a:gd name="T44" fmla="*/ 338 w 982"/>
                  <a:gd name="T45" fmla="*/ 456 h 736"/>
                  <a:gd name="T46" fmla="*/ 398 w 982"/>
                  <a:gd name="T47" fmla="*/ 476 h 736"/>
                  <a:gd name="T48" fmla="*/ 464 w 982"/>
                  <a:gd name="T49" fmla="*/ 506 h 736"/>
                  <a:gd name="T50" fmla="*/ 538 w 982"/>
                  <a:gd name="T51" fmla="*/ 546 h 736"/>
                  <a:gd name="T52" fmla="*/ 620 w 982"/>
                  <a:gd name="T53" fmla="*/ 602 h 736"/>
                  <a:gd name="T54" fmla="*/ 708 w 982"/>
                  <a:gd name="T55" fmla="*/ 672 h 736"/>
                  <a:gd name="T56" fmla="*/ 756 w 982"/>
                  <a:gd name="T57" fmla="*/ 712 h 736"/>
                  <a:gd name="T58" fmla="*/ 780 w 982"/>
                  <a:gd name="T59" fmla="*/ 730 h 736"/>
                  <a:gd name="T60" fmla="*/ 802 w 982"/>
                  <a:gd name="T61" fmla="*/ 736 h 736"/>
                  <a:gd name="T62" fmla="*/ 810 w 982"/>
                  <a:gd name="T63" fmla="*/ 736 h 736"/>
                  <a:gd name="T64" fmla="*/ 828 w 982"/>
                  <a:gd name="T65" fmla="*/ 728 h 736"/>
                  <a:gd name="T66" fmla="*/ 854 w 982"/>
                  <a:gd name="T67" fmla="*/ 708 h 736"/>
                  <a:gd name="T68" fmla="*/ 920 w 982"/>
                  <a:gd name="T69" fmla="*/ 634 h 736"/>
                  <a:gd name="T70" fmla="*/ 982 w 982"/>
                  <a:gd name="T71" fmla="*/ 566 h 736"/>
                  <a:gd name="T72" fmla="*/ 970 w 982"/>
                  <a:gd name="T73" fmla="*/ 562 h 736"/>
                  <a:gd name="T74" fmla="*/ 946 w 982"/>
                  <a:gd name="T75" fmla="*/ 550 h 736"/>
                  <a:gd name="T76" fmla="*/ 936 w 982"/>
                  <a:gd name="T77" fmla="*/ 542 h 736"/>
                  <a:gd name="T78" fmla="*/ 920 w 982"/>
                  <a:gd name="T79" fmla="*/ 522 h 736"/>
                  <a:gd name="T80" fmla="*/ 908 w 982"/>
                  <a:gd name="T81" fmla="*/ 500 h 736"/>
                  <a:gd name="T82" fmla="*/ 900 w 982"/>
                  <a:gd name="T83" fmla="*/ 452 h 736"/>
                  <a:gd name="T84" fmla="*/ 900 w 982"/>
                  <a:gd name="T85" fmla="*/ 400 h 736"/>
                  <a:gd name="T86" fmla="*/ 906 w 982"/>
                  <a:gd name="T87" fmla="*/ 350 h 736"/>
                  <a:gd name="T88" fmla="*/ 920 w 982"/>
                  <a:gd name="T89" fmla="*/ 232 h 736"/>
                  <a:gd name="T90" fmla="*/ 848 w 982"/>
                  <a:gd name="T91" fmla="*/ 190 h 736"/>
                  <a:gd name="T92" fmla="*/ 712 w 982"/>
                  <a:gd name="T93" fmla="*/ 116 h 736"/>
                  <a:gd name="T94" fmla="*/ 574 w 982"/>
                  <a:gd name="T95" fmla="*/ 58 h 736"/>
                  <a:gd name="T96" fmla="*/ 500 w 982"/>
                  <a:gd name="T97" fmla="*/ 34 h 736"/>
                  <a:gd name="T98" fmla="*/ 424 w 982"/>
                  <a:gd name="T99" fmla="*/ 14 h 736"/>
                  <a:gd name="T100" fmla="*/ 340 w 982"/>
                  <a:gd name="T101"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2" h="736">
                    <a:moveTo>
                      <a:pt x="340" y="0"/>
                    </a:moveTo>
                    <a:lnTo>
                      <a:pt x="340" y="0"/>
                    </a:lnTo>
                    <a:lnTo>
                      <a:pt x="280" y="98"/>
                    </a:lnTo>
                    <a:lnTo>
                      <a:pt x="280" y="98"/>
                    </a:lnTo>
                    <a:lnTo>
                      <a:pt x="264" y="122"/>
                    </a:lnTo>
                    <a:lnTo>
                      <a:pt x="248" y="144"/>
                    </a:lnTo>
                    <a:lnTo>
                      <a:pt x="234" y="160"/>
                    </a:lnTo>
                    <a:lnTo>
                      <a:pt x="220" y="174"/>
                    </a:lnTo>
                    <a:lnTo>
                      <a:pt x="208" y="184"/>
                    </a:lnTo>
                    <a:lnTo>
                      <a:pt x="194" y="192"/>
                    </a:lnTo>
                    <a:lnTo>
                      <a:pt x="182" y="196"/>
                    </a:lnTo>
                    <a:lnTo>
                      <a:pt x="170" y="198"/>
                    </a:lnTo>
                    <a:lnTo>
                      <a:pt x="170" y="198"/>
                    </a:lnTo>
                    <a:lnTo>
                      <a:pt x="158" y="196"/>
                    </a:lnTo>
                    <a:lnTo>
                      <a:pt x="148" y="194"/>
                    </a:lnTo>
                    <a:lnTo>
                      <a:pt x="136" y="188"/>
                    </a:lnTo>
                    <a:lnTo>
                      <a:pt x="126" y="182"/>
                    </a:lnTo>
                    <a:lnTo>
                      <a:pt x="102" y="162"/>
                    </a:lnTo>
                    <a:lnTo>
                      <a:pt x="78" y="136"/>
                    </a:lnTo>
                    <a:lnTo>
                      <a:pt x="78" y="136"/>
                    </a:lnTo>
                    <a:lnTo>
                      <a:pt x="42" y="96"/>
                    </a:lnTo>
                    <a:lnTo>
                      <a:pt x="6" y="62"/>
                    </a:lnTo>
                    <a:lnTo>
                      <a:pt x="6" y="62"/>
                    </a:lnTo>
                    <a:lnTo>
                      <a:pt x="4" y="76"/>
                    </a:lnTo>
                    <a:lnTo>
                      <a:pt x="0" y="90"/>
                    </a:lnTo>
                    <a:lnTo>
                      <a:pt x="0" y="120"/>
                    </a:lnTo>
                    <a:lnTo>
                      <a:pt x="2" y="152"/>
                    </a:lnTo>
                    <a:lnTo>
                      <a:pt x="6" y="184"/>
                    </a:lnTo>
                    <a:lnTo>
                      <a:pt x="20" y="246"/>
                    </a:lnTo>
                    <a:lnTo>
                      <a:pt x="30" y="302"/>
                    </a:lnTo>
                    <a:lnTo>
                      <a:pt x="30" y="302"/>
                    </a:lnTo>
                    <a:lnTo>
                      <a:pt x="34" y="324"/>
                    </a:lnTo>
                    <a:lnTo>
                      <a:pt x="38" y="346"/>
                    </a:lnTo>
                    <a:lnTo>
                      <a:pt x="44" y="364"/>
                    </a:lnTo>
                    <a:lnTo>
                      <a:pt x="52" y="378"/>
                    </a:lnTo>
                    <a:lnTo>
                      <a:pt x="60" y="390"/>
                    </a:lnTo>
                    <a:lnTo>
                      <a:pt x="68" y="400"/>
                    </a:lnTo>
                    <a:lnTo>
                      <a:pt x="78" y="408"/>
                    </a:lnTo>
                    <a:lnTo>
                      <a:pt x="88" y="416"/>
                    </a:lnTo>
                    <a:lnTo>
                      <a:pt x="100" y="420"/>
                    </a:lnTo>
                    <a:lnTo>
                      <a:pt x="112" y="424"/>
                    </a:lnTo>
                    <a:lnTo>
                      <a:pt x="142" y="428"/>
                    </a:lnTo>
                    <a:lnTo>
                      <a:pt x="214" y="434"/>
                    </a:lnTo>
                    <a:lnTo>
                      <a:pt x="260" y="440"/>
                    </a:lnTo>
                    <a:lnTo>
                      <a:pt x="310" y="450"/>
                    </a:lnTo>
                    <a:lnTo>
                      <a:pt x="338" y="456"/>
                    </a:lnTo>
                    <a:lnTo>
                      <a:pt x="368" y="466"/>
                    </a:lnTo>
                    <a:lnTo>
                      <a:pt x="398" y="476"/>
                    </a:lnTo>
                    <a:lnTo>
                      <a:pt x="430" y="490"/>
                    </a:lnTo>
                    <a:lnTo>
                      <a:pt x="464" y="506"/>
                    </a:lnTo>
                    <a:lnTo>
                      <a:pt x="500" y="524"/>
                    </a:lnTo>
                    <a:lnTo>
                      <a:pt x="538" y="546"/>
                    </a:lnTo>
                    <a:lnTo>
                      <a:pt x="578" y="572"/>
                    </a:lnTo>
                    <a:lnTo>
                      <a:pt x="620" y="602"/>
                    </a:lnTo>
                    <a:lnTo>
                      <a:pt x="664" y="634"/>
                    </a:lnTo>
                    <a:lnTo>
                      <a:pt x="708" y="672"/>
                    </a:lnTo>
                    <a:lnTo>
                      <a:pt x="756" y="712"/>
                    </a:lnTo>
                    <a:lnTo>
                      <a:pt x="756" y="712"/>
                    </a:lnTo>
                    <a:lnTo>
                      <a:pt x="768" y="724"/>
                    </a:lnTo>
                    <a:lnTo>
                      <a:pt x="780" y="730"/>
                    </a:lnTo>
                    <a:lnTo>
                      <a:pt x="792" y="734"/>
                    </a:lnTo>
                    <a:lnTo>
                      <a:pt x="802" y="736"/>
                    </a:lnTo>
                    <a:lnTo>
                      <a:pt x="802" y="736"/>
                    </a:lnTo>
                    <a:lnTo>
                      <a:pt x="810" y="736"/>
                    </a:lnTo>
                    <a:lnTo>
                      <a:pt x="820" y="732"/>
                    </a:lnTo>
                    <a:lnTo>
                      <a:pt x="828" y="728"/>
                    </a:lnTo>
                    <a:lnTo>
                      <a:pt x="836" y="724"/>
                    </a:lnTo>
                    <a:lnTo>
                      <a:pt x="854" y="708"/>
                    </a:lnTo>
                    <a:lnTo>
                      <a:pt x="874" y="688"/>
                    </a:lnTo>
                    <a:lnTo>
                      <a:pt x="920" y="634"/>
                    </a:lnTo>
                    <a:lnTo>
                      <a:pt x="948" y="602"/>
                    </a:lnTo>
                    <a:lnTo>
                      <a:pt x="982" y="566"/>
                    </a:lnTo>
                    <a:lnTo>
                      <a:pt x="982" y="566"/>
                    </a:lnTo>
                    <a:lnTo>
                      <a:pt x="970" y="562"/>
                    </a:lnTo>
                    <a:lnTo>
                      <a:pt x="958" y="556"/>
                    </a:lnTo>
                    <a:lnTo>
                      <a:pt x="946" y="550"/>
                    </a:lnTo>
                    <a:lnTo>
                      <a:pt x="936" y="542"/>
                    </a:lnTo>
                    <a:lnTo>
                      <a:pt x="936" y="542"/>
                    </a:lnTo>
                    <a:lnTo>
                      <a:pt x="928" y="532"/>
                    </a:lnTo>
                    <a:lnTo>
                      <a:pt x="920" y="522"/>
                    </a:lnTo>
                    <a:lnTo>
                      <a:pt x="914" y="512"/>
                    </a:lnTo>
                    <a:lnTo>
                      <a:pt x="908" y="500"/>
                    </a:lnTo>
                    <a:lnTo>
                      <a:pt x="902" y="476"/>
                    </a:lnTo>
                    <a:lnTo>
                      <a:pt x="900" y="452"/>
                    </a:lnTo>
                    <a:lnTo>
                      <a:pt x="898" y="426"/>
                    </a:lnTo>
                    <a:lnTo>
                      <a:pt x="900" y="400"/>
                    </a:lnTo>
                    <a:lnTo>
                      <a:pt x="906" y="350"/>
                    </a:lnTo>
                    <a:lnTo>
                      <a:pt x="906" y="350"/>
                    </a:lnTo>
                    <a:lnTo>
                      <a:pt x="912" y="290"/>
                    </a:lnTo>
                    <a:lnTo>
                      <a:pt x="920" y="232"/>
                    </a:lnTo>
                    <a:lnTo>
                      <a:pt x="920" y="232"/>
                    </a:lnTo>
                    <a:lnTo>
                      <a:pt x="848" y="190"/>
                    </a:lnTo>
                    <a:lnTo>
                      <a:pt x="780" y="152"/>
                    </a:lnTo>
                    <a:lnTo>
                      <a:pt x="712" y="116"/>
                    </a:lnTo>
                    <a:lnTo>
                      <a:pt x="644" y="86"/>
                    </a:lnTo>
                    <a:lnTo>
                      <a:pt x="574" y="58"/>
                    </a:lnTo>
                    <a:lnTo>
                      <a:pt x="538" y="46"/>
                    </a:lnTo>
                    <a:lnTo>
                      <a:pt x="500" y="34"/>
                    </a:lnTo>
                    <a:lnTo>
                      <a:pt x="462" y="24"/>
                    </a:lnTo>
                    <a:lnTo>
                      <a:pt x="424" y="14"/>
                    </a:lnTo>
                    <a:lnTo>
                      <a:pt x="382" y="6"/>
                    </a:lnTo>
                    <a:lnTo>
                      <a:pt x="340" y="0"/>
                    </a:lnTo>
                    <a:close/>
                  </a:path>
                </a:pathLst>
              </a:custGeom>
              <a:solidFill>
                <a:srgbClr val="9BBB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7" name="Freeform 14">
                <a:extLst>
                  <a:ext uri="{FF2B5EF4-FFF2-40B4-BE49-F238E27FC236}">
                    <a16:creationId xmlns:a16="http://schemas.microsoft.com/office/drawing/2014/main" id="{2A77EE39-4647-4F2B-8D94-5FD9B5E1BEC7}"/>
                  </a:ext>
                </a:extLst>
              </p:cNvPr>
              <p:cNvSpPr>
                <a:spLocks noChangeAspect="1"/>
              </p:cNvSpPr>
              <p:nvPr/>
            </p:nvSpPr>
            <p:spPr bwMode="auto">
              <a:xfrm rot="1389901">
                <a:off x="9633847" y="6571612"/>
                <a:ext cx="2463854" cy="1846637"/>
              </a:xfrm>
              <a:custGeom>
                <a:avLst/>
                <a:gdLst>
                  <a:gd name="T0" fmla="*/ 340 w 982"/>
                  <a:gd name="T1" fmla="*/ 0 h 736"/>
                  <a:gd name="T2" fmla="*/ 280 w 982"/>
                  <a:gd name="T3" fmla="*/ 98 h 736"/>
                  <a:gd name="T4" fmla="*/ 248 w 982"/>
                  <a:gd name="T5" fmla="*/ 144 h 736"/>
                  <a:gd name="T6" fmla="*/ 220 w 982"/>
                  <a:gd name="T7" fmla="*/ 174 h 736"/>
                  <a:gd name="T8" fmla="*/ 194 w 982"/>
                  <a:gd name="T9" fmla="*/ 192 h 736"/>
                  <a:gd name="T10" fmla="*/ 170 w 982"/>
                  <a:gd name="T11" fmla="*/ 198 h 736"/>
                  <a:gd name="T12" fmla="*/ 158 w 982"/>
                  <a:gd name="T13" fmla="*/ 196 h 736"/>
                  <a:gd name="T14" fmla="*/ 136 w 982"/>
                  <a:gd name="T15" fmla="*/ 188 h 736"/>
                  <a:gd name="T16" fmla="*/ 102 w 982"/>
                  <a:gd name="T17" fmla="*/ 162 h 736"/>
                  <a:gd name="T18" fmla="*/ 78 w 982"/>
                  <a:gd name="T19" fmla="*/ 136 h 736"/>
                  <a:gd name="T20" fmla="*/ 6 w 982"/>
                  <a:gd name="T21" fmla="*/ 62 h 736"/>
                  <a:gd name="T22" fmla="*/ 4 w 982"/>
                  <a:gd name="T23" fmla="*/ 76 h 736"/>
                  <a:gd name="T24" fmla="*/ 0 w 982"/>
                  <a:gd name="T25" fmla="*/ 120 h 736"/>
                  <a:gd name="T26" fmla="*/ 6 w 982"/>
                  <a:gd name="T27" fmla="*/ 184 h 736"/>
                  <a:gd name="T28" fmla="*/ 30 w 982"/>
                  <a:gd name="T29" fmla="*/ 302 h 736"/>
                  <a:gd name="T30" fmla="*/ 34 w 982"/>
                  <a:gd name="T31" fmla="*/ 324 h 736"/>
                  <a:gd name="T32" fmla="*/ 44 w 982"/>
                  <a:gd name="T33" fmla="*/ 364 h 736"/>
                  <a:gd name="T34" fmla="*/ 60 w 982"/>
                  <a:gd name="T35" fmla="*/ 390 h 736"/>
                  <a:gd name="T36" fmla="*/ 78 w 982"/>
                  <a:gd name="T37" fmla="*/ 408 h 736"/>
                  <a:gd name="T38" fmla="*/ 100 w 982"/>
                  <a:gd name="T39" fmla="*/ 420 h 736"/>
                  <a:gd name="T40" fmla="*/ 142 w 982"/>
                  <a:gd name="T41" fmla="*/ 428 h 736"/>
                  <a:gd name="T42" fmla="*/ 260 w 982"/>
                  <a:gd name="T43" fmla="*/ 440 h 736"/>
                  <a:gd name="T44" fmla="*/ 338 w 982"/>
                  <a:gd name="T45" fmla="*/ 456 h 736"/>
                  <a:gd name="T46" fmla="*/ 398 w 982"/>
                  <a:gd name="T47" fmla="*/ 476 h 736"/>
                  <a:gd name="T48" fmla="*/ 464 w 982"/>
                  <a:gd name="T49" fmla="*/ 506 h 736"/>
                  <a:gd name="T50" fmla="*/ 538 w 982"/>
                  <a:gd name="T51" fmla="*/ 546 h 736"/>
                  <a:gd name="T52" fmla="*/ 620 w 982"/>
                  <a:gd name="T53" fmla="*/ 602 h 736"/>
                  <a:gd name="T54" fmla="*/ 708 w 982"/>
                  <a:gd name="T55" fmla="*/ 672 h 736"/>
                  <a:gd name="T56" fmla="*/ 756 w 982"/>
                  <a:gd name="T57" fmla="*/ 712 h 736"/>
                  <a:gd name="T58" fmla="*/ 780 w 982"/>
                  <a:gd name="T59" fmla="*/ 730 h 736"/>
                  <a:gd name="T60" fmla="*/ 802 w 982"/>
                  <a:gd name="T61" fmla="*/ 736 h 736"/>
                  <a:gd name="T62" fmla="*/ 810 w 982"/>
                  <a:gd name="T63" fmla="*/ 736 h 736"/>
                  <a:gd name="T64" fmla="*/ 828 w 982"/>
                  <a:gd name="T65" fmla="*/ 728 h 736"/>
                  <a:gd name="T66" fmla="*/ 854 w 982"/>
                  <a:gd name="T67" fmla="*/ 708 h 736"/>
                  <a:gd name="T68" fmla="*/ 920 w 982"/>
                  <a:gd name="T69" fmla="*/ 634 h 736"/>
                  <a:gd name="T70" fmla="*/ 982 w 982"/>
                  <a:gd name="T71" fmla="*/ 566 h 736"/>
                  <a:gd name="T72" fmla="*/ 970 w 982"/>
                  <a:gd name="T73" fmla="*/ 562 h 736"/>
                  <a:gd name="T74" fmla="*/ 946 w 982"/>
                  <a:gd name="T75" fmla="*/ 550 h 736"/>
                  <a:gd name="T76" fmla="*/ 936 w 982"/>
                  <a:gd name="T77" fmla="*/ 542 h 736"/>
                  <a:gd name="T78" fmla="*/ 920 w 982"/>
                  <a:gd name="T79" fmla="*/ 522 h 736"/>
                  <a:gd name="T80" fmla="*/ 908 w 982"/>
                  <a:gd name="T81" fmla="*/ 500 h 736"/>
                  <a:gd name="T82" fmla="*/ 900 w 982"/>
                  <a:gd name="T83" fmla="*/ 452 h 736"/>
                  <a:gd name="T84" fmla="*/ 900 w 982"/>
                  <a:gd name="T85" fmla="*/ 400 h 736"/>
                  <a:gd name="T86" fmla="*/ 906 w 982"/>
                  <a:gd name="T87" fmla="*/ 350 h 736"/>
                  <a:gd name="T88" fmla="*/ 920 w 982"/>
                  <a:gd name="T89" fmla="*/ 232 h 736"/>
                  <a:gd name="T90" fmla="*/ 848 w 982"/>
                  <a:gd name="T91" fmla="*/ 190 h 736"/>
                  <a:gd name="T92" fmla="*/ 712 w 982"/>
                  <a:gd name="T93" fmla="*/ 116 h 736"/>
                  <a:gd name="T94" fmla="*/ 574 w 982"/>
                  <a:gd name="T95" fmla="*/ 58 h 736"/>
                  <a:gd name="T96" fmla="*/ 500 w 982"/>
                  <a:gd name="T97" fmla="*/ 34 h 736"/>
                  <a:gd name="T98" fmla="*/ 424 w 982"/>
                  <a:gd name="T99" fmla="*/ 14 h 736"/>
                  <a:gd name="T100" fmla="*/ 340 w 982"/>
                  <a:gd name="T101"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2" h="736">
                    <a:moveTo>
                      <a:pt x="340" y="0"/>
                    </a:moveTo>
                    <a:lnTo>
                      <a:pt x="340" y="0"/>
                    </a:lnTo>
                    <a:lnTo>
                      <a:pt x="280" y="98"/>
                    </a:lnTo>
                    <a:lnTo>
                      <a:pt x="280" y="98"/>
                    </a:lnTo>
                    <a:lnTo>
                      <a:pt x="264" y="122"/>
                    </a:lnTo>
                    <a:lnTo>
                      <a:pt x="248" y="144"/>
                    </a:lnTo>
                    <a:lnTo>
                      <a:pt x="234" y="160"/>
                    </a:lnTo>
                    <a:lnTo>
                      <a:pt x="220" y="174"/>
                    </a:lnTo>
                    <a:lnTo>
                      <a:pt x="208" y="184"/>
                    </a:lnTo>
                    <a:lnTo>
                      <a:pt x="194" y="192"/>
                    </a:lnTo>
                    <a:lnTo>
                      <a:pt x="182" y="196"/>
                    </a:lnTo>
                    <a:lnTo>
                      <a:pt x="170" y="198"/>
                    </a:lnTo>
                    <a:lnTo>
                      <a:pt x="170" y="198"/>
                    </a:lnTo>
                    <a:lnTo>
                      <a:pt x="158" y="196"/>
                    </a:lnTo>
                    <a:lnTo>
                      <a:pt x="148" y="194"/>
                    </a:lnTo>
                    <a:lnTo>
                      <a:pt x="136" y="188"/>
                    </a:lnTo>
                    <a:lnTo>
                      <a:pt x="126" y="182"/>
                    </a:lnTo>
                    <a:lnTo>
                      <a:pt x="102" y="162"/>
                    </a:lnTo>
                    <a:lnTo>
                      <a:pt x="78" y="136"/>
                    </a:lnTo>
                    <a:lnTo>
                      <a:pt x="78" y="136"/>
                    </a:lnTo>
                    <a:lnTo>
                      <a:pt x="42" y="96"/>
                    </a:lnTo>
                    <a:lnTo>
                      <a:pt x="6" y="62"/>
                    </a:lnTo>
                    <a:lnTo>
                      <a:pt x="6" y="62"/>
                    </a:lnTo>
                    <a:lnTo>
                      <a:pt x="4" y="76"/>
                    </a:lnTo>
                    <a:lnTo>
                      <a:pt x="0" y="90"/>
                    </a:lnTo>
                    <a:lnTo>
                      <a:pt x="0" y="120"/>
                    </a:lnTo>
                    <a:lnTo>
                      <a:pt x="2" y="152"/>
                    </a:lnTo>
                    <a:lnTo>
                      <a:pt x="6" y="184"/>
                    </a:lnTo>
                    <a:lnTo>
                      <a:pt x="20" y="246"/>
                    </a:lnTo>
                    <a:lnTo>
                      <a:pt x="30" y="302"/>
                    </a:lnTo>
                    <a:lnTo>
                      <a:pt x="30" y="302"/>
                    </a:lnTo>
                    <a:lnTo>
                      <a:pt x="34" y="324"/>
                    </a:lnTo>
                    <a:lnTo>
                      <a:pt x="38" y="346"/>
                    </a:lnTo>
                    <a:lnTo>
                      <a:pt x="44" y="364"/>
                    </a:lnTo>
                    <a:lnTo>
                      <a:pt x="52" y="378"/>
                    </a:lnTo>
                    <a:lnTo>
                      <a:pt x="60" y="390"/>
                    </a:lnTo>
                    <a:lnTo>
                      <a:pt x="68" y="400"/>
                    </a:lnTo>
                    <a:lnTo>
                      <a:pt x="78" y="408"/>
                    </a:lnTo>
                    <a:lnTo>
                      <a:pt x="88" y="416"/>
                    </a:lnTo>
                    <a:lnTo>
                      <a:pt x="100" y="420"/>
                    </a:lnTo>
                    <a:lnTo>
                      <a:pt x="112" y="424"/>
                    </a:lnTo>
                    <a:lnTo>
                      <a:pt x="142" y="428"/>
                    </a:lnTo>
                    <a:lnTo>
                      <a:pt x="214" y="434"/>
                    </a:lnTo>
                    <a:lnTo>
                      <a:pt x="260" y="440"/>
                    </a:lnTo>
                    <a:lnTo>
                      <a:pt x="310" y="450"/>
                    </a:lnTo>
                    <a:lnTo>
                      <a:pt x="338" y="456"/>
                    </a:lnTo>
                    <a:lnTo>
                      <a:pt x="368" y="466"/>
                    </a:lnTo>
                    <a:lnTo>
                      <a:pt x="398" y="476"/>
                    </a:lnTo>
                    <a:lnTo>
                      <a:pt x="430" y="490"/>
                    </a:lnTo>
                    <a:lnTo>
                      <a:pt x="464" y="506"/>
                    </a:lnTo>
                    <a:lnTo>
                      <a:pt x="500" y="524"/>
                    </a:lnTo>
                    <a:lnTo>
                      <a:pt x="538" y="546"/>
                    </a:lnTo>
                    <a:lnTo>
                      <a:pt x="578" y="572"/>
                    </a:lnTo>
                    <a:lnTo>
                      <a:pt x="620" y="602"/>
                    </a:lnTo>
                    <a:lnTo>
                      <a:pt x="664" y="634"/>
                    </a:lnTo>
                    <a:lnTo>
                      <a:pt x="708" y="672"/>
                    </a:lnTo>
                    <a:lnTo>
                      <a:pt x="756" y="712"/>
                    </a:lnTo>
                    <a:lnTo>
                      <a:pt x="756" y="712"/>
                    </a:lnTo>
                    <a:lnTo>
                      <a:pt x="768" y="724"/>
                    </a:lnTo>
                    <a:lnTo>
                      <a:pt x="780" y="730"/>
                    </a:lnTo>
                    <a:lnTo>
                      <a:pt x="792" y="734"/>
                    </a:lnTo>
                    <a:lnTo>
                      <a:pt x="802" y="736"/>
                    </a:lnTo>
                    <a:lnTo>
                      <a:pt x="802" y="736"/>
                    </a:lnTo>
                    <a:lnTo>
                      <a:pt x="810" y="736"/>
                    </a:lnTo>
                    <a:lnTo>
                      <a:pt x="820" y="732"/>
                    </a:lnTo>
                    <a:lnTo>
                      <a:pt x="828" y="728"/>
                    </a:lnTo>
                    <a:lnTo>
                      <a:pt x="836" y="724"/>
                    </a:lnTo>
                    <a:lnTo>
                      <a:pt x="854" y="708"/>
                    </a:lnTo>
                    <a:lnTo>
                      <a:pt x="874" y="688"/>
                    </a:lnTo>
                    <a:lnTo>
                      <a:pt x="920" y="634"/>
                    </a:lnTo>
                    <a:lnTo>
                      <a:pt x="948" y="602"/>
                    </a:lnTo>
                    <a:lnTo>
                      <a:pt x="982" y="566"/>
                    </a:lnTo>
                    <a:lnTo>
                      <a:pt x="982" y="566"/>
                    </a:lnTo>
                    <a:lnTo>
                      <a:pt x="970" y="562"/>
                    </a:lnTo>
                    <a:lnTo>
                      <a:pt x="958" y="556"/>
                    </a:lnTo>
                    <a:lnTo>
                      <a:pt x="946" y="550"/>
                    </a:lnTo>
                    <a:lnTo>
                      <a:pt x="936" y="542"/>
                    </a:lnTo>
                    <a:lnTo>
                      <a:pt x="936" y="542"/>
                    </a:lnTo>
                    <a:lnTo>
                      <a:pt x="928" y="532"/>
                    </a:lnTo>
                    <a:lnTo>
                      <a:pt x="920" y="522"/>
                    </a:lnTo>
                    <a:lnTo>
                      <a:pt x="914" y="512"/>
                    </a:lnTo>
                    <a:lnTo>
                      <a:pt x="908" y="500"/>
                    </a:lnTo>
                    <a:lnTo>
                      <a:pt x="902" y="476"/>
                    </a:lnTo>
                    <a:lnTo>
                      <a:pt x="900" y="452"/>
                    </a:lnTo>
                    <a:lnTo>
                      <a:pt x="898" y="426"/>
                    </a:lnTo>
                    <a:lnTo>
                      <a:pt x="900" y="400"/>
                    </a:lnTo>
                    <a:lnTo>
                      <a:pt x="906" y="350"/>
                    </a:lnTo>
                    <a:lnTo>
                      <a:pt x="906" y="350"/>
                    </a:lnTo>
                    <a:lnTo>
                      <a:pt x="912" y="290"/>
                    </a:lnTo>
                    <a:lnTo>
                      <a:pt x="920" y="232"/>
                    </a:lnTo>
                    <a:lnTo>
                      <a:pt x="920" y="232"/>
                    </a:lnTo>
                    <a:lnTo>
                      <a:pt x="848" y="190"/>
                    </a:lnTo>
                    <a:lnTo>
                      <a:pt x="780" y="152"/>
                    </a:lnTo>
                    <a:lnTo>
                      <a:pt x="712" y="116"/>
                    </a:lnTo>
                    <a:lnTo>
                      <a:pt x="644" y="86"/>
                    </a:lnTo>
                    <a:lnTo>
                      <a:pt x="574" y="58"/>
                    </a:lnTo>
                    <a:lnTo>
                      <a:pt x="538" y="46"/>
                    </a:lnTo>
                    <a:lnTo>
                      <a:pt x="500" y="34"/>
                    </a:lnTo>
                    <a:lnTo>
                      <a:pt x="462" y="24"/>
                    </a:lnTo>
                    <a:lnTo>
                      <a:pt x="424" y="14"/>
                    </a:lnTo>
                    <a:lnTo>
                      <a:pt x="382" y="6"/>
                    </a:lnTo>
                    <a:lnTo>
                      <a:pt x="3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8" name="Freeform 15">
                <a:extLst>
                  <a:ext uri="{FF2B5EF4-FFF2-40B4-BE49-F238E27FC236}">
                    <a16:creationId xmlns:a16="http://schemas.microsoft.com/office/drawing/2014/main" id="{A159653C-9A4A-4CEA-ACC0-3D6421FCB946}"/>
                  </a:ext>
                </a:extLst>
              </p:cNvPr>
              <p:cNvSpPr/>
              <p:nvPr/>
            </p:nvSpPr>
            <p:spPr bwMode="auto">
              <a:xfrm rot="1389901">
                <a:off x="11688905" y="7620492"/>
                <a:ext cx="573950" cy="871360"/>
              </a:xfrm>
              <a:custGeom>
                <a:avLst/>
                <a:gdLst>
                  <a:gd name="T0" fmla="*/ 22 w 220"/>
                  <a:gd name="T1" fmla="*/ 0 h 334"/>
                  <a:gd name="T2" fmla="*/ 22 w 220"/>
                  <a:gd name="T3" fmla="*/ 0 h 334"/>
                  <a:gd name="T4" fmla="*/ 14 w 220"/>
                  <a:gd name="T5" fmla="*/ 58 h 334"/>
                  <a:gd name="T6" fmla="*/ 8 w 220"/>
                  <a:gd name="T7" fmla="*/ 118 h 334"/>
                  <a:gd name="T8" fmla="*/ 8 w 220"/>
                  <a:gd name="T9" fmla="*/ 118 h 334"/>
                  <a:gd name="T10" fmla="*/ 2 w 220"/>
                  <a:gd name="T11" fmla="*/ 168 h 334"/>
                  <a:gd name="T12" fmla="*/ 0 w 220"/>
                  <a:gd name="T13" fmla="*/ 194 h 334"/>
                  <a:gd name="T14" fmla="*/ 2 w 220"/>
                  <a:gd name="T15" fmla="*/ 220 h 334"/>
                  <a:gd name="T16" fmla="*/ 4 w 220"/>
                  <a:gd name="T17" fmla="*/ 244 h 334"/>
                  <a:gd name="T18" fmla="*/ 10 w 220"/>
                  <a:gd name="T19" fmla="*/ 268 h 334"/>
                  <a:gd name="T20" fmla="*/ 16 w 220"/>
                  <a:gd name="T21" fmla="*/ 280 h 334"/>
                  <a:gd name="T22" fmla="*/ 22 w 220"/>
                  <a:gd name="T23" fmla="*/ 290 h 334"/>
                  <a:gd name="T24" fmla="*/ 30 w 220"/>
                  <a:gd name="T25" fmla="*/ 300 h 334"/>
                  <a:gd name="T26" fmla="*/ 38 w 220"/>
                  <a:gd name="T27" fmla="*/ 310 h 334"/>
                  <a:gd name="T28" fmla="*/ 38 w 220"/>
                  <a:gd name="T29" fmla="*/ 310 h 334"/>
                  <a:gd name="T30" fmla="*/ 48 w 220"/>
                  <a:gd name="T31" fmla="*/ 318 h 334"/>
                  <a:gd name="T32" fmla="*/ 60 w 220"/>
                  <a:gd name="T33" fmla="*/ 324 h 334"/>
                  <a:gd name="T34" fmla="*/ 72 w 220"/>
                  <a:gd name="T35" fmla="*/ 330 h 334"/>
                  <a:gd name="T36" fmla="*/ 84 w 220"/>
                  <a:gd name="T37" fmla="*/ 334 h 334"/>
                  <a:gd name="T38" fmla="*/ 84 w 220"/>
                  <a:gd name="T39" fmla="*/ 334 h 334"/>
                  <a:gd name="T40" fmla="*/ 118 w 220"/>
                  <a:gd name="T41" fmla="*/ 298 h 334"/>
                  <a:gd name="T42" fmla="*/ 158 w 220"/>
                  <a:gd name="T43" fmla="*/ 262 h 334"/>
                  <a:gd name="T44" fmla="*/ 158 w 220"/>
                  <a:gd name="T45" fmla="*/ 262 h 334"/>
                  <a:gd name="T46" fmla="*/ 186 w 220"/>
                  <a:gd name="T47" fmla="*/ 236 h 334"/>
                  <a:gd name="T48" fmla="*/ 196 w 220"/>
                  <a:gd name="T49" fmla="*/ 224 h 334"/>
                  <a:gd name="T50" fmla="*/ 206 w 220"/>
                  <a:gd name="T51" fmla="*/ 212 h 334"/>
                  <a:gd name="T52" fmla="*/ 212 w 220"/>
                  <a:gd name="T53" fmla="*/ 200 h 334"/>
                  <a:gd name="T54" fmla="*/ 218 w 220"/>
                  <a:gd name="T55" fmla="*/ 188 h 334"/>
                  <a:gd name="T56" fmla="*/ 220 w 220"/>
                  <a:gd name="T57" fmla="*/ 178 h 334"/>
                  <a:gd name="T58" fmla="*/ 220 w 220"/>
                  <a:gd name="T59" fmla="*/ 166 h 334"/>
                  <a:gd name="T60" fmla="*/ 218 w 220"/>
                  <a:gd name="T61" fmla="*/ 154 h 334"/>
                  <a:gd name="T62" fmla="*/ 212 w 220"/>
                  <a:gd name="T63" fmla="*/ 142 h 334"/>
                  <a:gd name="T64" fmla="*/ 204 w 220"/>
                  <a:gd name="T65" fmla="*/ 130 h 334"/>
                  <a:gd name="T66" fmla="*/ 194 w 220"/>
                  <a:gd name="T67" fmla="*/ 116 h 334"/>
                  <a:gd name="T68" fmla="*/ 180 w 220"/>
                  <a:gd name="T69" fmla="*/ 104 h 334"/>
                  <a:gd name="T70" fmla="*/ 164 w 220"/>
                  <a:gd name="T71" fmla="*/ 90 h 334"/>
                  <a:gd name="T72" fmla="*/ 144 w 220"/>
                  <a:gd name="T73" fmla="*/ 76 h 334"/>
                  <a:gd name="T74" fmla="*/ 120 w 220"/>
                  <a:gd name="T75" fmla="*/ 60 h 334"/>
                  <a:gd name="T76" fmla="*/ 120 w 220"/>
                  <a:gd name="T77" fmla="*/ 60 h 334"/>
                  <a:gd name="T78" fmla="*/ 22 w 220"/>
                  <a:gd name="T79"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0" h="334">
                    <a:moveTo>
                      <a:pt x="22" y="0"/>
                    </a:moveTo>
                    <a:lnTo>
                      <a:pt x="22" y="0"/>
                    </a:lnTo>
                    <a:lnTo>
                      <a:pt x="14" y="58"/>
                    </a:lnTo>
                    <a:lnTo>
                      <a:pt x="8" y="118"/>
                    </a:lnTo>
                    <a:lnTo>
                      <a:pt x="8" y="118"/>
                    </a:lnTo>
                    <a:lnTo>
                      <a:pt x="2" y="168"/>
                    </a:lnTo>
                    <a:lnTo>
                      <a:pt x="0" y="194"/>
                    </a:lnTo>
                    <a:lnTo>
                      <a:pt x="2" y="220"/>
                    </a:lnTo>
                    <a:lnTo>
                      <a:pt x="4" y="244"/>
                    </a:lnTo>
                    <a:lnTo>
                      <a:pt x="10" y="268"/>
                    </a:lnTo>
                    <a:lnTo>
                      <a:pt x="16" y="280"/>
                    </a:lnTo>
                    <a:lnTo>
                      <a:pt x="22" y="290"/>
                    </a:lnTo>
                    <a:lnTo>
                      <a:pt x="30" y="300"/>
                    </a:lnTo>
                    <a:lnTo>
                      <a:pt x="38" y="310"/>
                    </a:lnTo>
                    <a:lnTo>
                      <a:pt x="38" y="310"/>
                    </a:lnTo>
                    <a:lnTo>
                      <a:pt x="48" y="318"/>
                    </a:lnTo>
                    <a:lnTo>
                      <a:pt x="60" y="324"/>
                    </a:lnTo>
                    <a:lnTo>
                      <a:pt x="72" y="330"/>
                    </a:lnTo>
                    <a:lnTo>
                      <a:pt x="84" y="334"/>
                    </a:lnTo>
                    <a:lnTo>
                      <a:pt x="84" y="334"/>
                    </a:lnTo>
                    <a:lnTo>
                      <a:pt x="118" y="298"/>
                    </a:lnTo>
                    <a:lnTo>
                      <a:pt x="158" y="262"/>
                    </a:lnTo>
                    <a:lnTo>
                      <a:pt x="158" y="262"/>
                    </a:lnTo>
                    <a:lnTo>
                      <a:pt x="186" y="236"/>
                    </a:lnTo>
                    <a:lnTo>
                      <a:pt x="196" y="224"/>
                    </a:lnTo>
                    <a:lnTo>
                      <a:pt x="206" y="212"/>
                    </a:lnTo>
                    <a:lnTo>
                      <a:pt x="212" y="200"/>
                    </a:lnTo>
                    <a:lnTo>
                      <a:pt x="218" y="188"/>
                    </a:lnTo>
                    <a:lnTo>
                      <a:pt x="220" y="178"/>
                    </a:lnTo>
                    <a:lnTo>
                      <a:pt x="220" y="166"/>
                    </a:lnTo>
                    <a:lnTo>
                      <a:pt x="218" y="154"/>
                    </a:lnTo>
                    <a:lnTo>
                      <a:pt x="212" y="142"/>
                    </a:lnTo>
                    <a:lnTo>
                      <a:pt x="204" y="130"/>
                    </a:lnTo>
                    <a:lnTo>
                      <a:pt x="194" y="116"/>
                    </a:lnTo>
                    <a:lnTo>
                      <a:pt x="180" y="104"/>
                    </a:lnTo>
                    <a:lnTo>
                      <a:pt x="164" y="90"/>
                    </a:lnTo>
                    <a:lnTo>
                      <a:pt x="144" y="76"/>
                    </a:lnTo>
                    <a:lnTo>
                      <a:pt x="120" y="60"/>
                    </a:lnTo>
                    <a:lnTo>
                      <a:pt x="120" y="60"/>
                    </a:lnTo>
                    <a:lnTo>
                      <a:pt x="22" y="0"/>
                    </a:lnTo>
                    <a:close/>
                  </a:path>
                </a:pathLst>
              </a:custGeom>
              <a:solidFill>
                <a:srgbClr val="4B92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9" name="Freeform 16">
                <a:extLst>
                  <a:ext uri="{FF2B5EF4-FFF2-40B4-BE49-F238E27FC236}">
                    <a16:creationId xmlns:a16="http://schemas.microsoft.com/office/drawing/2014/main" id="{D7EE236D-4EF8-4BF3-8FDA-491043E4ACC8}"/>
                  </a:ext>
                </a:extLst>
              </p:cNvPr>
              <p:cNvSpPr/>
              <p:nvPr/>
            </p:nvSpPr>
            <p:spPr bwMode="auto">
              <a:xfrm rot="1389901">
                <a:off x="11817676" y="7668896"/>
                <a:ext cx="573950" cy="871360"/>
              </a:xfrm>
              <a:custGeom>
                <a:avLst/>
                <a:gdLst>
                  <a:gd name="T0" fmla="*/ 22 w 220"/>
                  <a:gd name="T1" fmla="*/ 0 h 334"/>
                  <a:gd name="T2" fmla="*/ 22 w 220"/>
                  <a:gd name="T3" fmla="*/ 0 h 334"/>
                  <a:gd name="T4" fmla="*/ 14 w 220"/>
                  <a:gd name="T5" fmla="*/ 58 h 334"/>
                  <a:gd name="T6" fmla="*/ 8 w 220"/>
                  <a:gd name="T7" fmla="*/ 118 h 334"/>
                  <a:gd name="T8" fmla="*/ 8 w 220"/>
                  <a:gd name="T9" fmla="*/ 118 h 334"/>
                  <a:gd name="T10" fmla="*/ 2 w 220"/>
                  <a:gd name="T11" fmla="*/ 168 h 334"/>
                  <a:gd name="T12" fmla="*/ 0 w 220"/>
                  <a:gd name="T13" fmla="*/ 194 h 334"/>
                  <a:gd name="T14" fmla="*/ 2 w 220"/>
                  <a:gd name="T15" fmla="*/ 220 h 334"/>
                  <a:gd name="T16" fmla="*/ 4 w 220"/>
                  <a:gd name="T17" fmla="*/ 244 h 334"/>
                  <a:gd name="T18" fmla="*/ 10 w 220"/>
                  <a:gd name="T19" fmla="*/ 268 h 334"/>
                  <a:gd name="T20" fmla="*/ 16 w 220"/>
                  <a:gd name="T21" fmla="*/ 280 h 334"/>
                  <a:gd name="T22" fmla="*/ 22 w 220"/>
                  <a:gd name="T23" fmla="*/ 290 h 334"/>
                  <a:gd name="T24" fmla="*/ 30 w 220"/>
                  <a:gd name="T25" fmla="*/ 300 h 334"/>
                  <a:gd name="T26" fmla="*/ 38 w 220"/>
                  <a:gd name="T27" fmla="*/ 310 h 334"/>
                  <a:gd name="T28" fmla="*/ 38 w 220"/>
                  <a:gd name="T29" fmla="*/ 310 h 334"/>
                  <a:gd name="T30" fmla="*/ 48 w 220"/>
                  <a:gd name="T31" fmla="*/ 318 h 334"/>
                  <a:gd name="T32" fmla="*/ 60 w 220"/>
                  <a:gd name="T33" fmla="*/ 324 h 334"/>
                  <a:gd name="T34" fmla="*/ 72 w 220"/>
                  <a:gd name="T35" fmla="*/ 330 h 334"/>
                  <a:gd name="T36" fmla="*/ 84 w 220"/>
                  <a:gd name="T37" fmla="*/ 334 h 334"/>
                  <a:gd name="T38" fmla="*/ 84 w 220"/>
                  <a:gd name="T39" fmla="*/ 334 h 334"/>
                  <a:gd name="T40" fmla="*/ 118 w 220"/>
                  <a:gd name="T41" fmla="*/ 298 h 334"/>
                  <a:gd name="T42" fmla="*/ 158 w 220"/>
                  <a:gd name="T43" fmla="*/ 262 h 334"/>
                  <a:gd name="T44" fmla="*/ 158 w 220"/>
                  <a:gd name="T45" fmla="*/ 262 h 334"/>
                  <a:gd name="T46" fmla="*/ 186 w 220"/>
                  <a:gd name="T47" fmla="*/ 236 h 334"/>
                  <a:gd name="T48" fmla="*/ 196 w 220"/>
                  <a:gd name="T49" fmla="*/ 224 h 334"/>
                  <a:gd name="T50" fmla="*/ 206 w 220"/>
                  <a:gd name="T51" fmla="*/ 212 h 334"/>
                  <a:gd name="T52" fmla="*/ 212 w 220"/>
                  <a:gd name="T53" fmla="*/ 200 h 334"/>
                  <a:gd name="T54" fmla="*/ 218 w 220"/>
                  <a:gd name="T55" fmla="*/ 188 h 334"/>
                  <a:gd name="T56" fmla="*/ 220 w 220"/>
                  <a:gd name="T57" fmla="*/ 178 h 334"/>
                  <a:gd name="T58" fmla="*/ 220 w 220"/>
                  <a:gd name="T59" fmla="*/ 166 h 334"/>
                  <a:gd name="T60" fmla="*/ 218 w 220"/>
                  <a:gd name="T61" fmla="*/ 154 h 334"/>
                  <a:gd name="T62" fmla="*/ 212 w 220"/>
                  <a:gd name="T63" fmla="*/ 142 h 334"/>
                  <a:gd name="T64" fmla="*/ 204 w 220"/>
                  <a:gd name="T65" fmla="*/ 130 h 334"/>
                  <a:gd name="T66" fmla="*/ 194 w 220"/>
                  <a:gd name="T67" fmla="*/ 116 h 334"/>
                  <a:gd name="T68" fmla="*/ 180 w 220"/>
                  <a:gd name="T69" fmla="*/ 104 h 334"/>
                  <a:gd name="T70" fmla="*/ 164 w 220"/>
                  <a:gd name="T71" fmla="*/ 90 h 334"/>
                  <a:gd name="T72" fmla="*/ 144 w 220"/>
                  <a:gd name="T73" fmla="*/ 76 h 334"/>
                  <a:gd name="T74" fmla="*/ 120 w 220"/>
                  <a:gd name="T75" fmla="*/ 60 h 334"/>
                  <a:gd name="T76" fmla="*/ 120 w 220"/>
                  <a:gd name="T77" fmla="*/ 60 h 334"/>
                  <a:gd name="T78" fmla="*/ 22 w 220"/>
                  <a:gd name="T79"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0" h="334">
                    <a:moveTo>
                      <a:pt x="22" y="0"/>
                    </a:moveTo>
                    <a:lnTo>
                      <a:pt x="22" y="0"/>
                    </a:lnTo>
                    <a:lnTo>
                      <a:pt x="14" y="58"/>
                    </a:lnTo>
                    <a:lnTo>
                      <a:pt x="8" y="118"/>
                    </a:lnTo>
                    <a:lnTo>
                      <a:pt x="8" y="118"/>
                    </a:lnTo>
                    <a:lnTo>
                      <a:pt x="2" y="168"/>
                    </a:lnTo>
                    <a:lnTo>
                      <a:pt x="0" y="194"/>
                    </a:lnTo>
                    <a:lnTo>
                      <a:pt x="2" y="220"/>
                    </a:lnTo>
                    <a:lnTo>
                      <a:pt x="4" y="244"/>
                    </a:lnTo>
                    <a:lnTo>
                      <a:pt x="10" y="268"/>
                    </a:lnTo>
                    <a:lnTo>
                      <a:pt x="16" y="280"/>
                    </a:lnTo>
                    <a:lnTo>
                      <a:pt x="22" y="290"/>
                    </a:lnTo>
                    <a:lnTo>
                      <a:pt x="30" y="300"/>
                    </a:lnTo>
                    <a:lnTo>
                      <a:pt x="38" y="310"/>
                    </a:lnTo>
                    <a:lnTo>
                      <a:pt x="38" y="310"/>
                    </a:lnTo>
                    <a:lnTo>
                      <a:pt x="48" y="318"/>
                    </a:lnTo>
                    <a:lnTo>
                      <a:pt x="60" y="324"/>
                    </a:lnTo>
                    <a:lnTo>
                      <a:pt x="72" y="330"/>
                    </a:lnTo>
                    <a:lnTo>
                      <a:pt x="84" y="334"/>
                    </a:lnTo>
                    <a:lnTo>
                      <a:pt x="84" y="334"/>
                    </a:lnTo>
                    <a:lnTo>
                      <a:pt x="118" y="298"/>
                    </a:lnTo>
                    <a:lnTo>
                      <a:pt x="158" y="262"/>
                    </a:lnTo>
                    <a:lnTo>
                      <a:pt x="158" y="262"/>
                    </a:lnTo>
                    <a:lnTo>
                      <a:pt x="186" y="236"/>
                    </a:lnTo>
                    <a:lnTo>
                      <a:pt x="196" y="224"/>
                    </a:lnTo>
                    <a:lnTo>
                      <a:pt x="206" y="212"/>
                    </a:lnTo>
                    <a:lnTo>
                      <a:pt x="212" y="200"/>
                    </a:lnTo>
                    <a:lnTo>
                      <a:pt x="218" y="188"/>
                    </a:lnTo>
                    <a:lnTo>
                      <a:pt x="220" y="178"/>
                    </a:lnTo>
                    <a:lnTo>
                      <a:pt x="220" y="166"/>
                    </a:lnTo>
                    <a:lnTo>
                      <a:pt x="218" y="154"/>
                    </a:lnTo>
                    <a:lnTo>
                      <a:pt x="212" y="142"/>
                    </a:lnTo>
                    <a:lnTo>
                      <a:pt x="204" y="130"/>
                    </a:lnTo>
                    <a:lnTo>
                      <a:pt x="194" y="116"/>
                    </a:lnTo>
                    <a:lnTo>
                      <a:pt x="180" y="104"/>
                    </a:lnTo>
                    <a:lnTo>
                      <a:pt x="164" y="90"/>
                    </a:lnTo>
                    <a:lnTo>
                      <a:pt x="144" y="76"/>
                    </a:lnTo>
                    <a:lnTo>
                      <a:pt x="120" y="60"/>
                    </a:lnTo>
                    <a:lnTo>
                      <a:pt x="120" y="60"/>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0" name="Freeform 17">
                <a:extLst>
                  <a:ext uri="{FF2B5EF4-FFF2-40B4-BE49-F238E27FC236}">
                    <a16:creationId xmlns:a16="http://schemas.microsoft.com/office/drawing/2014/main" id="{65A393BC-5F8E-4C3D-8C6A-05F9E492F5D6}"/>
                  </a:ext>
                </a:extLst>
              </p:cNvPr>
              <p:cNvSpPr>
                <a:spLocks noChangeAspect="1"/>
              </p:cNvSpPr>
              <p:nvPr/>
            </p:nvSpPr>
            <p:spPr bwMode="auto">
              <a:xfrm rot="1389901">
                <a:off x="9536399" y="7748162"/>
                <a:ext cx="1036041" cy="1031537"/>
              </a:xfrm>
              <a:custGeom>
                <a:avLst/>
                <a:gdLst>
                  <a:gd name="T0" fmla="*/ 392 w 460"/>
                  <a:gd name="T1" fmla="*/ 68 h 458"/>
                  <a:gd name="T2" fmla="*/ 422 w 460"/>
                  <a:gd name="T3" fmla="*/ 104 h 458"/>
                  <a:gd name="T4" fmla="*/ 442 w 460"/>
                  <a:gd name="T5" fmla="*/ 144 h 458"/>
                  <a:gd name="T6" fmla="*/ 454 w 460"/>
                  <a:gd name="T7" fmla="*/ 186 h 458"/>
                  <a:gd name="T8" fmla="*/ 460 w 460"/>
                  <a:gd name="T9" fmla="*/ 230 h 458"/>
                  <a:gd name="T10" fmla="*/ 454 w 460"/>
                  <a:gd name="T11" fmla="*/ 274 h 458"/>
                  <a:gd name="T12" fmla="*/ 442 w 460"/>
                  <a:gd name="T13" fmla="*/ 316 h 458"/>
                  <a:gd name="T14" fmla="*/ 422 w 460"/>
                  <a:gd name="T15" fmla="*/ 356 h 458"/>
                  <a:gd name="T16" fmla="*/ 392 w 460"/>
                  <a:gd name="T17" fmla="*/ 392 h 458"/>
                  <a:gd name="T18" fmla="*/ 374 w 460"/>
                  <a:gd name="T19" fmla="*/ 408 h 458"/>
                  <a:gd name="T20" fmla="*/ 336 w 460"/>
                  <a:gd name="T21" fmla="*/ 432 h 458"/>
                  <a:gd name="T22" fmla="*/ 296 w 460"/>
                  <a:gd name="T23" fmla="*/ 450 h 458"/>
                  <a:gd name="T24" fmla="*/ 252 w 460"/>
                  <a:gd name="T25" fmla="*/ 458 h 458"/>
                  <a:gd name="T26" fmla="*/ 208 w 460"/>
                  <a:gd name="T27" fmla="*/ 458 h 458"/>
                  <a:gd name="T28" fmla="*/ 164 w 460"/>
                  <a:gd name="T29" fmla="*/ 450 h 458"/>
                  <a:gd name="T30" fmla="*/ 124 w 460"/>
                  <a:gd name="T31" fmla="*/ 432 h 458"/>
                  <a:gd name="T32" fmla="*/ 86 w 460"/>
                  <a:gd name="T33" fmla="*/ 408 h 458"/>
                  <a:gd name="T34" fmla="*/ 68 w 460"/>
                  <a:gd name="T35" fmla="*/ 392 h 458"/>
                  <a:gd name="T36" fmla="*/ 38 w 460"/>
                  <a:gd name="T37" fmla="*/ 356 h 458"/>
                  <a:gd name="T38" fmla="*/ 18 w 460"/>
                  <a:gd name="T39" fmla="*/ 316 h 458"/>
                  <a:gd name="T40" fmla="*/ 4 w 460"/>
                  <a:gd name="T41" fmla="*/ 274 h 458"/>
                  <a:gd name="T42" fmla="*/ 0 w 460"/>
                  <a:gd name="T43" fmla="*/ 230 h 458"/>
                  <a:gd name="T44" fmla="*/ 4 w 460"/>
                  <a:gd name="T45" fmla="*/ 186 h 458"/>
                  <a:gd name="T46" fmla="*/ 18 w 460"/>
                  <a:gd name="T47" fmla="*/ 144 h 458"/>
                  <a:gd name="T48" fmla="*/ 38 w 460"/>
                  <a:gd name="T49" fmla="*/ 104 h 458"/>
                  <a:gd name="T50" fmla="*/ 68 w 460"/>
                  <a:gd name="T51" fmla="*/ 68 h 458"/>
                  <a:gd name="T52" fmla="*/ 86 w 460"/>
                  <a:gd name="T53" fmla="*/ 52 h 458"/>
                  <a:gd name="T54" fmla="*/ 124 w 460"/>
                  <a:gd name="T55" fmla="*/ 26 h 458"/>
                  <a:gd name="T56" fmla="*/ 164 w 460"/>
                  <a:gd name="T57" fmla="*/ 10 h 458"/>
                  <a:gd name="T58" fmla="*/ 208 w 460"/>
                  <a:gd name="T59" fmla="*/ 2 h 458"/>
                  <a:gd name="T60" fmla="*/ 252 w 460"/>
                  <a:gd name="T61" fmla="*/ 2 h 458"/>
                  <a:gd name="T62" fmla="*/ 296 w 460"/>
                  <a:gd name="T63" fmla="*/ 10 h 458"/>
                  <a:gd name="T64" fmla="*/ 336 w 460"/>
                  <a:gd name="T65" fmla="*/ 26 h 458"/>
                  <a:gd name="T66" fmla="*/ 374 w 460"/>
                  <a:gd name="T67" fmla="*/ 52 h 458"/>
                  <a:gd name="T68" fmla="*/ 392 w 460"/>
                  <a:gd name="T69" fmla="*/ 6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58">
                    <a:moveTo>
                      <a:pt x="392" y="68"/>
                    </a:moveTo>
                    <a:lnTo>
                      <a:pt x="392" y="68"/>
                    </a:lnTo>
                    <a:lnTo>
                      <a:pt x="408" y="84"/>
                    </a:lnTo>
                    <a:lnTo>
                      <a:pt x="422" y="104"/>
                    </a:lnTo>
                    <a:lnTo>
                      <a:pt x="432" y="124"/>
                    </a:lnTo>
                    <a:lnTo>
                      <a:pt x="442" y="144"/>
                    </a:lnTo>
                    <a:lnTo>
                      <a:pt x="450" y="164"/>
                    </a:lnTo>
                    <a:lnTo>
                      <a:pt x="454" y="186"/>
                    </a:lnTo>
                    <a:lnTo>
                      <a:pt x="458" y="208"/>
                    </a:lnTo>
                    <a:lnTo>
                      <a:pt x="460" y="230"/>
                    </a:lnTo>
                    <a:lnTo>
                      <a:pt x="458" y="252"/>
                    </a:lnTo>
                    <a:lnTo>
                      <a:pt x="454" y="274"/>
                    </a:lnTo>
                    <a:lnTo>
                      <a:pt x="450" y="294"/>
                    </a:lnTo>
                    <a:lnTo>
                      <a:pt x="442" y="316"/>
                    </a:lnTo>
                    <a:lnTo>
                      <a:pt x="432" y="336"/>
                    </a:lnTo>
                    <a:lnTo>
                      <a:pt x="422" y="356"/>
                    </a:lnTo>
                    <a:lnTo>
                      <a:pt x="408" y="374"/>
                    </a:lnTo>
                    <a:lnTo>
                      <a:pt x="392" y="392"/>
                    </a:lnTo>
                    <a:lnTo>
                      <a:pt x="392" y="392"/>
                    </a:lnTo>
                    <a:lnTo>
                      <a:pt x="374" y="408"/>
                    </a:lnTo>
                    <a:lnTo>
                      <a:pt x="356" y="422"/>
                    </a:lnTo>
                    <a:lnTo>
                      <a:pt x="336" y="432"/>
                    </a:lnTo>
                    <a:lnTo>
                      <a:pt x="316" y="442"/>
                    </a:lnTo>
                    <a:lnTo>
                      <a:pt x="296" y="450"/>
                    </a:lnTo>
                    <a:lnTo>
                      <a:pt x="274" y="454"/>
                    </a:lnTo>
                    <a:lnTo>
                      <a:pt x="252" y="458"/>
                    </a:lnTo>
                    <a:lnTo>
                      <a:pt x="230" y="458"/>
                    </a:lnTo>
                    <a:lnTo>
                      <a:pt x="208" y="458"/>
                    </a:lnTo>
                    <a:lnTo>
                      <a:pt x="186" y="454"/>
                    </a:lnTo>
                    <a:lnTo>
                      <a:pt x="164" y="450"/>
                    </a:lnTo>
                    <a:lnTo>
                      <a:pt x="144" y="442"/>
                    </a:lnTo>
                    <a:lnTo>
                      <a:pt x="124" y="432"/>
                    </a:lnTo>
                    <a:lnTo>
                      <a:pt x="104" y="422"/>
                    </a:lnTo>
                    <a:lnTo>
                      <a:pt x="86" y="408"/>
                    </a:lnTo>
                    <a:lnTo>
                      <a:pt x="68" y="392"/>
                    </a:lnTo>
                    <a:lnTo>
                      <a:pt x="68" y="392"/>
                    </a:lnTo>
                    <a:lnTo>
                      <a:pt x="52" y="374"/>
                    </a:lnTo>
                    <a:lnTo>
                      <a:pt x="38" y="356"/>
                    </a:lnTo>
                    <a:lnTo>
                      <a:pt x="26" y="336"/>
                    </a:lnTo>
                    <a:lnTo>
                      <a:pt x="18" y="316"/>
                    </a:lnTo>
                    <a:lnTo>
                      <a:pt x="10" y="294"/>
                    </a:lnTo>
                    <a:lnTo>
                      <a:pt x="4" y="274"/>
                    </a:lnTo>
                    <a:lnTo>
                      <a:pt x="2" y="252"/>
                    </a:lnTo>
                    <a:lnTo>
                      <a:pt x="0" y="230"/>
                    </a:lnTo>
                    <a:lnTo>
                      <a:pt x="2" y="208"/>
                    </a:lnTo>
                    <a:lnTo>
                      <a:pt x="4" y="186"/>
                    </a:lnTo>
                    <a:lnTo>
                      <a:pt x="10" y="164"/>
                    </a:lnTo>
                    <a:lnTo>
                      <a:pt x="18" y="144"/>
                    </a:lnTo>
                    <a:lnTo>
                      <a:pt x="26" y="124"/>
                    </a:lnTo>
                    <a:lnTo>
                      <a:pt x="38" y="104"/>
                    </a:lnTo>
                    <a:lnTo>
                      <a:pt x="52" y="86"/>
                    </a:lnTo>
                    <a:lnTo>
                      <a:pt x="68" y="68"/>
                    </a:lnTo>
                    <a:lnTo>
                      <a:pt x="68" y="68"/>
                    </a:lnTo>
                    <a:lnTo>
                      <a:pt x="86" y="52"/>
                    </a:lnTo>
                    <a:lnTo>
                      <a:pt x="104" y="38"/>
                    </a:lnTo>
                    <a:lnTo>
                      <a:pt x="124" y="26"/>
                    </a:lnTo>
                    <a:lnTo>
                      <a:pt x="144" y="18"/>
                    </a:lnTo>
                    <a:lnTo>
                      <a:pt x="164" y="10"/>
                    </a:lnTo>
                    <a:lnTo>
                      <a:pt x="186" y="4"/>
                    </a:lnTo>
                    <a:lnTo>
                      <a:pt x="208" y="2"/>
                    </a:lnTo>
                    <a:lnTo>
                      <a:pt x="230" y="0"/>
                    </a:lnTo>
                    <a:lnTo>
                      <a:pt x="252" y="2"/>
                    </a:lnTo>
                    <a:lnTo>
                      <a:pt x="274" y="4"/>
                    </a:lnTo>
                    <a:lnTo>
                      <a:pt x="296" y="10"/>
                    </a:lnTo>
                    <a:lnTo>
                      <a:pt x="316" y="18"/>
                    </a:lnTo>
                    <a:lnTo>
                      <a:pt x="336" y="26"/>
                    </a:lnTo>
                    <a:lnTo>
                      <a:pt x="356" y="38"/>
                    </a:lnTo>
                    <a:lnTo>
                      <a:pt x="374" y="52"/>
                    </a:lnTo>
                    <a:lnTo>
                      <a:pt x="392" y="68"/>
                    </a:lnTo>
                    <a:lnTo>
                      <a:pt x="392" y="68"/>
                    </a:lnTo>
                    <a:close/>
                  </a:path>
                </a:pathLst>
              </a:custGeom>
              <a:solidFill>
                <a:srgbClr val="9BBB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1" name="Freeform 18">
                <a:extLst>
                  <a:ext uri="{FF2B5EF4-FFF2-40B4-BE49-F238E27FC236}">
                    <a16:creationId xmlns:a16="http://schemas.microsoft.com/office/drawing/2014/main" id="{FA3A0DB1-9BC8-45BA-AFF1-AA16D8B1A064}"/>
                  </a:ext>
                </a:extLst>
              </p:cNvPr>
              <p:cNvSpPr>
                <a:spLocks noChangeAspect="1"/>
              </p:cNvSpPr>
              <p:nvPr/>
            </p:nvSpPr>
            <p:spPr bwMode="auto">
              <a:xfrm rot="1389901">
                <a:off x="10026648" y="4149111"/>
                <a:ext cx="1847891" cy="2458850"/>
              </a:xfrm>
              <a:custGeom>
                <a:avLst/>
                <a:gdLst>
                  <a:gd name="T0" fmla="*/ 622 w 738"/>
                  <a:gd name="T1" fmla="*/ 0 h 982"/>
                  <a:gd name="T2" fmla="*/ 574 w 738"/>
                  <a:gd name="T3" fmla="*/ 4 h 982"/>
                  <a:gd name="T4" fmla="*/ 476 w 738"/>
                  <a:gd name="T5" fmla="*/ 22 h 982"/>
                  <a:gd name="T6" fmla="*/ 436 w 738"/>
                  <a:gd name="T7" fmla="*/ 30 h 982"/>
                  <a:gd name="T8" fmla="*/ 390 w 738"/>
                  <a:gd name="T9" fmla="*/ 38 h 982"/>
                  <a:gd name="T10" fmla="*/ 358 w 738"/>
                  <a:gd name="T11" fmla="*/ 52 h 982"/>
                  <a:gd name="T12" fmla="*/ 336 w 738"/>
                  <a:gd name="T13" fmla="*/ 68 h 982"/>
                  <a:gd name="T14" fmla="*/ 322 w 738"/>
                  <a:gd name="T15" fmla="*/ 88 h 982"/>
                  <a:gd name="T16" fmla="*/ 312 w 738"/>
                  <a:gd name="T17" fmla="*/ 112 h 982"/>
                  <a:gd name="T18" fmla="*/ 302 w 738"/>
                  <a:gd name="T19" fmla="*/ 214 h 982"/>
                  <a:gd name="T20" fmla="*/ 286 w 738"/>
                  <a:gd name="T21" fmla="*/ 310 h 982"/>
                  <a:gd name="T22" fmla="*/ 270 w 738"/>
                  <a:gd name="T23" fmla="*/ 368 h 982"/>
                  <a:gd name="T24" fmla="*/ 246 w 738"/>
                  <a:gd name="T25" fmla="*/ 430 h 982"/>
                  <a:gd name="T26" fmla="*/ 212 w 738"/>
                  <a:gd name="T27" fmla="*/ 500 h 982"/>
                  <a:gd name="T28" fmla="*/ 164 w 738"/>
                  <a:gd name="T29" fmla="*/ 578 h 982"/>
                  <a:gd name="T30" fmla="*/ 102 w 738"/>
                  <a:gd name="T31" fmla="*/ 662 h 982"/>
                  <a:gd name="T32" fmla="*/ 24 w 738"/>
                  <a:gd name="T33" fmla="*/ 756 h 982"/>
                  <a:gd name="T34" fmla="*/ 12 w 738"/>
                  <a:gd name="T35" fmla="*/ 768 h 982"/>
                  <a:gd name="T36" fmla="*/ 2 w 738"/>
                  <a:gd name="T37" fmla="*/ 792 h 982"/>
                  <a:gd name="T38" fmla="*/ 2 w 738"/>
                  <a:gd name="T39" fmla="*/ 816 h 982"/>
                  <a:gd name="T40" fmla="*/ 14 w 738"/>
                  <a:gd name="T41" fmla="*/ 838 h 982"/>
                  <a:gd name="T42" fmla="*/ 50 w 738"/>
                  <a:gd name="T43" fmla="*/ 874 h 982"/>
                  <a:gd name="T44" fmla="*/ 124 w 738"/>
                  <a:gd name="T45" fmla="*/ 938 h 982"/>
                  <a:gd name="T46" fmla="*/ 170 w 738"/>
                  <a:gd name="T47" fmla="*/ 982 h 982"/>
                  <a:gd name="T48" fmla="*/ 180 w 738"/>
                  <a:gd name="T49" fmla="*/ 958 h 982"/>
                  <a:gd name="T50" fmla="*/ 194 w 738"/>
                  <a:gd name="T51" fmla="*/ 936 h 982"/>
                  <a:gd name="T52" fmla="*/ 206 w 738"/>
                  <a:gd name="T53" fmla="*/ 926 h 982"/>
                  <a:gd name="T54" fmla="*/ 228 w 738"/>
                  <a:gd name="T55" fmla="*/ 910 h 982"/>
                  <a:gd name="T56" fmla="*/ 256 w 738"/>
                  <a:gd name="T57" fmla="*/ 902 h 982"/>
                  <a:gd name="T58" fmla="*/ 298 w 738"/>
                  <a:gd name="T59" fmla="*/ 898 h 982"/>
                  <a:gd name="T60" fmla="*/ 320 w 738"/>
                  <a:gd name="T61" fmla="*/ 900 h 982"/>
                  <a:gd name="T62" fmla="*/ 386 w 738"/>
                  <a:gd name="T63" fmla="*/ 906 h 982"/>
                  <a:gd name="T64" fmla="*/ 446 w 738"/>
                  <a:gd name="T65" fmla="*/ 912 h 982"/>
                  <a:gd name="T66" fmla="*/ 504 w 738"/>
                  <a:gd name="T67" fmla="*/ 920 h 982"/>
                  <a:gd name="T68" fmla="*/ 586 w 738"/>
                  <a:gd name="T69" fmla="*/ 780 h 982"/>
                  <a:gd name="T70" fmla="*/ 652 w 738"/>
                  <a:gd name="T71" fmla="*/ 644 h 982"/>
                  <a:gd name="T72" fmla="*/ 690 w 738"/>
                  <a:gd name="T73" fmla="*/ 538 h 982"/>
                  <a:gd name="T74" fmla="*/ 712 w 738"/>
                  <a:gd name="T75" fmla="*/ 462 h 982"/>
                  <a:gd name="T76" fmla="*/ 730 w 738"/>
                  <a:gd name="T77" fmla="*/ 382 h 982"/>
                  <a:gd name="T78" fmla="*/ 738 w 738"/>
                  <a:gd name="T79" fmla="*/ 340 h 982"/>
                  <a:gd name="T80" fmla="*/ 638 w 738"/>
                  <a:gd name="T81" fmla="*/ 280 h 982"/>
                  <a:gd name="T82" fmla="*/ 596 w 738"/>
                  <a:gd name="T83" fmla="*/ 250 h 982"/>
                  <a:gd name="T84" fmla="*/ 564 w 738"/>
                  <a:gd name="T85" fmla="*/ 224 h 982"/>
                  <a:gd name="T86" fmla="*/ 546 w 738"/>
                  <a:gd name="T87" fmla="*/ 198 h 982"/>
                  <a:gd name="T88" fmla="*/ 540 w 738"/>
                  <a:gd name="T89" fmla="*/ 174 h 982"/>
                  <a:gd name="T90" fmla="*/ 542 w 738"/>
                  <a:gd name="T91" fmla="*/ 152 h 982"/>
                  <a:gd name="T92" fmla="*/ 554 w 738"/>
                  <a:gd name="T93" fmla="*/ 128 h 982"/>
                  <a:gd name="T94" fmla="*/ 574 w 738"/>
                  <a:gd name="T95" fmla="*/ 104 h 982"/>
                  <a:gd name="T96" fmla="*/ 600 w 738"/>
                  <a:gd name="T97" fmla="*/ 78 h 982"/>
                  <a:gd name="T98" fmla="*/ 676 w 738"/>
                  <a:gd name="T99" fmla="*/ 6 h 982"/>
                  <a:gd name="T100" fmla="*/ 650 w 738"/>
                  <a:gd name="T10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8" h="982">
                    <a:moveTo>
                      <a:pt x="622" y="0"/>
                    </a:moveTo>
                    <a:lnTo>
                      <a:pt x="622" y="0"/>
                    </a:lnTo>
                    <a:lnTo>
                      <a:pt x="598" y="0"/>
                    </a:lnTo>
                    <a:lnTo>
                      <a:pt x="574" y="4"/>
                    </a:lnTo>
                    <a:lnTo>
                      <a:pt x="524" y="12"/>
                    </a:lnTo>
                    <a:lnTo>
                      <a:pt x="476" y="22"/>
                    </a:lnTo>
                    <a:lnTo>
                      <a:pt x="436" y="30"/>
                    </a:lnTo>
                    <a:lnTo>
                      <a:pt x="436" y="30"/>
                    </a:lnTo>
                    <a:lnTo>
                      <a:pt x="412" y="34"/>
                    </a:lnTo>
                    <a:lnTo>
                      <a:pt x="390" y="38"/>
                    </a:lnTo>
                    <a:lnTo>
                      <a:pt x="374" y="44"/>
                    </a:lnTo>
                    <a:lnTo>
                      <a:pt x="358" y="52"/>
                    </a:lnTo>
                    <a:lnTo>
                      <a:pt x="346" y="58"/>
                    </a:lnTo>
                    <a:lnTo>
                      <a:pt x="336" y="68"/>
                    </a:lnTo>
                    <a:lnTo>
                      <a:pt x="328" y="76"/>
                    </a:lnTo>
                    <a:lnTo>
                      <a:pt x="322" y="88"/>
                    </a:lnTo>
                    <a:lnTo>
                      <a:pt x="316" y="100"/>
                    </a:lnTo>
                    <a:lnTo>
                      <a:pt x="312" y="112"/>
                    </a:lnTo>
                    <a:lnTo>
                      <a:pt x="308" y="142"/>
                    </a:lnTo>
                    <a:lnTo>
                      <a:pt x="302" y="214"/>
                    </a:lnTo>
                    <a:lnTo>
                      <a:pt x="296" y="260"/>
                    </a:lnTo>
                    <a:lnTo>
                      <a:pt x="286" y="310"/>
                    </a:lnTo>
                    <a:lnTo>
                      <a:pt x="280" y="338"/>
                    </a:lnTo>
                    <a:lnTo>
                      <a:pt x="270" y="368"/>
                    </a:lnTo>
                    <a:lnTo>
                      <a:pt x="260" y="398"/>
                    </a:lnTo>
                    <a:lnTo>
                      <a:pt x="246" y="430"/>
                    </a:lnTo>
                    <a:lnTo>
                      <a:pt x="230" y="464"/>
                    </a:lnTo>
                    <a:lnTo>
                      <a:pt x="212" y="500"/>
                    </a:lnTo>
                    <a:lnTo>
                      <a:pt x="190" y="538"/>
                    </a:lnTo>
                    <a:lnTo>
                      <a:pt x="164" y="578"/>
                    </a:lnTo>
                    <a:lnTo>
                      <a:pt x="136" y="620"/>
                    </a:lnTo>
                    <a:lnTo>
                      <a:pt x="102" y="662"/>
                    </a:lnTo>
                    <a:lnTo>
                      <a:pt x="66" y="708"/>
                    </a:lnTo>
                    <a:lnTo>
                      <a:pt x="24" y="756"/>
                    </a:lnTo>
                    <a:lnTo>
                      <a:pt x="24" y="756"/>
                    </a:lnTo>
                    <a:lnTo>
                      <a:pt x="12" y="768"/>
                    </a:lnTo>
                    <a:lnTo>
                      <a:pt x="6" y="780"/>
                    </a:lnTo>
                    <a:lnTo>
                      <a:pt x="2" y="792"/>
                    </a:lnTo>
                    <a:lnTo>
                      <a:pt x="0" y="804"/>
                    </a:lnTo>
                    <a:lnTo>
                      <a:pt x="2" y="816"/>
                    </a:lnTo>
                    <a:lnTo>
                      <a:pt x="6" y="826"/>
                    </a:lnTo>
                    <a:lnTo>
                      <a:pt x="14" y="838"/>
                    </a:lnTo>
                    <a:lnTo>
                      <a:pt x="24" y="850"/>
                    </a:lnTo>
                    <a:lnTo>
                      <a:pt x="50" y="874"/>
                    </a:lnTo>
                    <a:lnTo>
                      <a:pt x="84" y="904"/>
                    </a:lnTo>
                    <a:lnTo>
                      <a:pt x="124" y="938"/>
                    </a:lnTo>
                    <a:lnTo>
                      <a:pt x="170" y="982"/>
                    </a:lnTo>
                    <a:lnTo>
                      <a:pt x="170" y="982"/>
                    </a:lnTo>
                    <a:lnTo>
                      <a:pt x="174" y="968"/>
                    </a:lnTo>
                    <a:lnTo>
                      <a:pt x="180" y="958"/>
                    </a:lnTo>
                    <a:lnTo>
                      <a:pt x="186" y="946"/>
                    </a:lnTo>
                    <a:lnTo>
                      <a:pt x="194" y="936"/>
                    </a:lnTo>
                    <a:lnTo>
                      <a:pt x="194" y="936"/>
                    </a:lnTo>
                    <a:lnTo>
                      <a:pt x="206" y="926"/>
                    </a:lnTo>
                    <a:lnTo>
                      <a:pt x="216" y="918"/>
                    </a:lnTo>
                    <a:lnTo>
                      <a:pt x="228" y="910"/>
                    </a:lnTo>
                    <a:lnTo>
                      <a:pt x="242" y="906"/>
                    </a:lnTo>
                    <a:lnTo>
                      <a:pt x="256" y="902"/>
                    </a:lnTo>
                    <a:lnTo>
                      <a:pt x="270" y="900"/>
                    </a:lnTo>
                    <a:lnTo>
                      <a:pt x="298" y="898"/>
                    </a:lnTo>
                    <a:lnTo>
                      <a:pt x="298" y="898"/>
                    </a:lnTo>
                    <a:lnTo>
                      <a:pt x="320" y="900"/>
                    </a:lnTo>
                    <a:lnTo>
                      <a:pt x="342" y="900"/>
                    </a:lnTo>
                    <a:lnTo>
                      <a:pt x="386" y="906"/>
                    </a:lnTo>
                    <a:lnTo>
                      <a:pt x="386" y="906"/>
                    </a:lnTo>
                    <a:lnTo>
                      <a:pt x="446" y="912"/>
                    </a:lnTo>
                    <a:lnTo>
                      <a:pt x="504" y="920"/>
                    </a:lnTo>
                    <a:lnTo>
                      <a:pt x="504" y="920"/>
                    </a:lnTo>
                    <a:lnTo>
                      <a:pt x="546" y="848"/>
                    </a:lnTo>
                    <a:lnTo>
                      <a:pt x="586" y="780"/>
                    </a:lnTo>
                    <a:lnTo>
                      <a:pt x="620" y="712"/>
                    </a:lnTo>
                    <a:lnTo>
                      <a:pt x="652" y="644"/>
                    </a:lnTo>
                    <a:lnTo>
                      <a:pt x="678" y="574"/>
                    </a:lnTo>
                    <a:lnTo>
                      <a:pt x="690" y="538"/>
                    </a:lnTo>
                    <a:lnTo>
                      <a:pt x="702" y="500"/>
                    </a:lnTo>
                    <a:lnTo>
                      <a:pt x="712" y="462"/>
                    </a:lnTo>
                    <a:lnTo>
                      <a:pt x="722" y="424"/>
                    </a:lnTo>
                    <a:lnTo>
                      <a:pt x="730" y="382"/>
                    </a:lnTo>
                    <a:lnTo>
                      <a:pt x="738" y="340"/>
                    </a:lnTo>
                    <a:lnTo>
                      <a:pt x="738" y="340"/>
                    </a:lnTo>
                    <a:lnTo>
                      <a:pt x="638" y="280"/>
                    </a:lnTo>
                    <a:lnTo>
                      <a:pt x="638" y="280"/>
                    </a:lnTo>
                    <a:lnTo>
                      <a:pt x="614" y="264"/>
                    </a:lnTo>
                    <a:lnTo>
                      <a:pt x="596" y="250"/>
                    </a:lnTo>
                    <a:lnTo>
                      <a:pt x="578" y="236"/>
                    </a:lnTo>
                    <a:lnTo>
                      <a:pt x="564" y="224"/>
                    </a:lnTo>
                    <a:lnTo>
                      <a:pt x="554" y="210"/>
                    </a:lnTo>
                    <a:lnTo>
                      <a:pt x="546" y="198"/>
                    </a:lnTo>
                    <a:lnTo>
                      <a:pt x="542" y="186"/>
                    </a:lnTo>
                    <a:lnTo>
                      <a:pt x="540" y="174"/>
                    </a:lnTo>
                    <a:lnTo>
                      <a:pt x="540" y="162"/>
                    </a:lnTo>
                    <a:lnTo>
                      <a:pt x="542" y="152"/>
                    </a:lnTo>
                    <a:lnTo>
                      <a:pt x="546" y="140"/>
                    </a:lnTo>
                    <a:lnTo>
                      <a:pt x="554" y="128"/>
                    </a:lnTo>
                    <a:lnTo>
                      <a:pt x="562" y="116"/>
                    </a:lnTo>
                    <a:lnTo>
                      <a:pt x="574" y="104"/>
                    </a:lnTo>
                    <a:lnTo>
                      <a:pt x="600" y="78"/>
                    </a:lnTo>
                    <a:lnTo>
                      <a:pt x="600" y="78"/>
                    </a:lnTo>
                    <a:lnTo>
                      <a:pt x="640" y="42"/>
                    </a:lnTo>
                    <a:lnTo>
                      <a:pt x="676" y="6"/>
                    </a:lnTo>
                    <a:lnTo>
                      <a:pt x="676" y="6"/>
                    </a:lnTo>
                    <a:lnTo>
                      <a:pt x="650" y="0"/>
                    </a:lnTo>
                    <a:lnTo>
                      <a:pt x="622" y="0"/>
                    </a:lnTo>
                    <a:close/>
                  </a:path>
                </a:pathLst>
              </a:custGeom>
              <a:solidFill>
                <a:srgbClr val="2980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2" name="Freeform 19">
                <a:extLst>
                  <a:ext uri="{FF2B5EF4-FFF2-40B4-BE49-F238E27FC236}">
                    <a16:creationId xmlns:a16="http://schemas.microsoft.com/office/drawing/2014/main" id="{48EAC091-BFD1-46AA-A3F9-9FA6ACE203E4}"/>
                  </a:ext>
                </a:extLst>
              </p:cNvPr>
              <p:cNvSpPr/>
              <p:nvPr/>
            </p:nvSpPr>
            <p:spPr bwMode="auto">
              <a:xfrm rot="1389901">
                <a:off x="9969143" y="4061951"/>
                <a:ext cx="1925340" cy="2561903"/>
              </a:xfrm>
              <a:custGeom>
                <a:avLst/>
                <a:gdLst>
                  <a:gd name="T0" fmla="*/ 622 w 738"/>
                  <a:gd name="T1" fmla="*/ 0 h 982"/>
                  <a:gd name="T2" fmla="*/ 574 w 738"/>
                  <a:gd name="T3" fmla="*/ 4 h 982"/>
                  <a:gd name="T4" fmla="*/ 476 w 738"/>
                  <a:gd name="T5" fmla="*/ 22 h 982"/>
                  <a:gd name="T6" fmla="*/ 436 w 738"/>
                  <a:gd name="T7" fmla="*/ 30 h 982"/>
                  <a:gd name="T8" fmla="*/ 390 w 738"/>
                  <a:gd name="T9" fmla="*/ 38 h 982"/>
                  <a:gd name="T10" fmla="*/ 358 w 738"/>
                  <a:gd name="T11" fmla="*/ 52 h 982"/>
                  <a:gd name="T12" fmla="*/ 336 w 738"/>
                  <a:gd name="T13" fmla="*/ 68 h 982"/>
                  <a:gd name="T14" fmla="*/ 322 w 738"/>
                  <a:gd name="T15" fmla="*/ 88 h 982"/>
                  <a:gd name="T16" fmla="*/ 312 w 738"/>
                  <a:gd name="T17" fmla="*/ 112 h 982"/>
                  <a:gd name="T18" fmla="*/ 302 w 738"/>
                  <a:gd name="T19" fmla="*/ 214 h 982"/>
                  <a:gd name="T20" fmla="*/ 286 w 738"/>
                  <a:gd name="T21" fmla="*/ 310 h 982"/>
                  <a:gd name="T22" fmla="*/ 270 w 738"/>
                  <a:gd name="T23" fmla="*/ 368 h 982"/>
                  <a:gd name="T24" fmla="*/ 246 w 738"/>
                  <a:gd name="T25" fmla="*/ 430 h 982"/>
                  <a:gd name="T26" fmla="*/ 212 w 738"/>
                  <a:gd name="T27" fmla="*/ 500 h 982"/>
                  <a:gd name="T28" fmla="*/ 164 w 738"/>
                  <a:gd name="T29" fmla="*/ 578 h 982"/>
                  <a:gd name="T30" fmla="*/ 102 w 738"/>
                  <a:gd name="T31" fmla="*/ 662 h 982"/>
                  <a:gd name="T32" fmla="*/ 24 w 738"/>
                  <a:gd name="T33" fmla="*/ 756 h 982"/>
                  <a:gd name="T34" fmla="*/ 12 w 738"/>
                  <a:gd name="T35" fmla="*/ 768 h 982"/>
                  <a:gd name="T36" fmla="*/ 2 w 738"/>
                  <a:gd name="T37" fmla="*/ 792 h 982"/>
                  <a:gd name="T38" fmla="*/ 2 w 738"/>
                  <a:gd name="T39" fmla="*/ 816 h 982"/>
                  <a:gd name="T40" fmla="*/ 14 w 738"/>
                  <a:gd name="T41" fmla="*/ 838 h 982"/>
                  <a:gd name="T42" fmla="*/ 50 w 738"/>
                  <a:gd name="T43" fmla="*/ 874 h 982"/>
                  <a:gd name="T44" fmla="*/ 124 w 738"/>
                  <a:gd name="T45" fmla="*/ 938 h 982"/>
                  <a:gd name="T46" fmla="*/ 170 w 738"/>
                  <a:gd name="T47" fmla="*/ 982 h 982"/>
                  <a:gd name="T48" fmla="*/ 180 w 738"/>
                  <a:gd name="T49" fmla="*/ 958 h 982"/>
                  <a:gd name="T50" fmla="*/ 194 w 738"/>
                  <a:gd name="T51" fmla="*/ 936 h 982"/>
                  <a:gd name="T52" fmla="*/ 206 w 738"/>
                  <a:gd name="T53" fmla="*/ 926 h 982"/>
                  <a:gd name="T54" fmla="*/ 228 w 738"/>
                  <a:gd name="T55" fmla="*/ 910 h 982"/>
                  <a:gd name="T56" fmla="*/ 256 w 738"/>
                  <a:gd name="T57" fmla="*/ 902 h 982"/>
                  <a:gd name="T58" fmla="*/ 298 w 738"/>
                  <a:gd name="T59" fmla="*/ 898 h 982"/>
                  <a:gd name="T60" fmla="*/ 320 w 738"/>
                  <a:gd name="T61" fmla="*/ 900 h 982"/>
                  <a:gd name="T62" fmla="*/ 386 w 738"/>
                  <a:gd name="T63" fmla="*/ 906 h 982"/>
                  <a:gd name="T64" fmla="*/ 446 w 738"/>
                  <a:gd name="T65" fmla="*/ 912 h 982"/>
                  <a:gd name="T66" fmla="*/ 504 w 738"/>
                  <a:gd name="T67" fmla="*/ 920 h 982"/>
                  <a:gd name="T68" fmla="*/ 586 w 738"/>
                  <a:gd name="T69" fmla="*/ 780 h 982"/>
                  <a:gd name="T70" fmla="*/ 652 w 738"/>
                  <a:gd name="T71" fmla="*/ 644 h 982"/>
                  <a:gd name="T72" fmla="*/ 690 w 738"/>
                  <a:gd name="T73" fmla="*/ 538 h 982"/>
                  <a:gd name="T74" fmla="*/ 712 w 738"/>
                  <a:gd name="T75" fmla="*/ 462 h 982"/>
                  <a:gd name="T76" fmla="*/ 730 w 738"/>
                  <a:gd name="T77" fmla="*/ 382 h 982"/>
                  <a:gd name="T78" fmla="*/ 738 w 738"/>
                  <a:gd name="T79" fmla="*/ 340 h 982"/>
                  <a:gd name="T80" fmla="*/ 638 w 738"/>
                  <a:gd name="T81" fmla="*/ 280 h 982"/>
                  <a:gd name="T82" fmla="*/ 596 w 738"/>
                  <a:gd name="T83" fmla="*/ 250 h 982"/>
                  <a:gd name="T84" fmla="*/ 564 w 738"/>
                  <a:gd name="T85" fmla="*/ 224 h 982"/>
                  <a:gd name="T86" fmla="*/ 546 w 738"/>
                  <a:gd name="T87" fmla="*/ 198 h 982"/>
                  <a:gd name="T88" fmla="*/ 540 w 738"/>
                  <a:gd name="T89" fmla="*/ 174 h 982"/>
                  <a:gd name="T90" fmla="*/ 542 w 738"/>
                  <a:gd name="T91" fmla="*/ 152 h 982"/>
                  <a:gd name="T92" fmla="*/ 554 w 738"/>
                  <a:gd name="T93" fmla="*/ 128 h 982"/>
                  <a:gd name="T94" fmla="*/ 574 w 738"/>
                  <a:gd name="T95" fmla="*/ 104 h 982"/>
                  <a:gd name="T96" fmla="*/ 600 w 738"/>
                  <a:gd name="T97" fmla="*/ 78 h 982"/>
                  <a:gd name="T98" fmla="*/ 676 w 738"/>
                  <a:gd name="T99" fmla="*/ 6 h 982"/>
                  <a:gd name="T100" fmla="*/ 650 w 738"/>
                  <a:gd name="T10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8" h="982">
                    <a:moveTo>
                      <a:pt x="622" y="0"/>
                    </a:moveTo>
                    <a:lnTo>
                      <a:pt x="622" y="0"/>
                    </a:lnTo>
                    <a:lnTo>
                      <a:pt x="598" y="0"/>
                    </a:lnTo>
                    <a:lnTo>
                      <a:pt x="574" y="4"/>
                    </a:lnTo>
                    <a:lnTo>
                      <a:pt x="524" y="12"/>
                    </a:lnTo>
                    <a:lnTo>
                      <a:pt x="476" y="22"/>
                    </a:lnTo>
                    <a:lnTo>
                      <a:pt x="436" y="30"/>
                    </a:lnTo>
                    <a:lnTo>
                      <a:pt x="436" y="30"/>
                    </a:lnTo>
                    <a:lnTo>
                      <a:pt x="412" y="34"/>
                    </a:lnTo>
                    <a:lnTo>
                      <a:pt x="390" y="38"/>
                    </a:lnTo>
                    <a:lnTo>
                      <a:pt x="374" y="44"/>
                    </a:lnTo>
                    <a:lnTo>
                      <a:pt x="358" y="52"/>
                    </a:lnTo>
                    <a:lnTo>
                      <a:pt x="346" y="58"/>
                    </a:lnTo>
                    <a:lnTo>
                      <a:pt x="336" y="68"/>
                    </a:lnTo>
                    <a:lnTo>
                      <a:pt x="328" y="76"/>
                    </a:lnTo>
                    <a:lnTo>
                      <a:pt x="322" y="88"/>
                    </a:lnTo>
                    <a:lnTo>
                      <a:pt x="316" y="100"/>
                    </a:lnTo>
                    <a:lnTo>
                      <a:pt x="312" y="112"/>
                    </a:lnTo>
                    <a:lnTo>
                      <a:pt x="308" y="142"/>
                    </a:lnTo>
                    <a:lnTo>
                      <a:pt x="302" y="214"/>
                    </a:lnTo>
                    <a:lnTo>
                      <a:pt x="296" y="260"/>
                    </a:lnTo>
                    <a:lnTo>
                      <a:pt x="286" y="310"/>
                    </a:lnTo>
                    <a:lnTo>
                      <a:pt x="280" y="338"/>
                    </a:lnTo>
                    <a:lnTo>
                      <a:pt x="270" y="368"/>
                    </a:lnTo>
                    <a:lnTo>
                      <a:pt x="260" y="398"/>
                    </a:lnTo>
                    <a:lnTo>
                      <a:pt x="246" y="430"/>
                    </a:lnTo>
                    <a:lnTo>
                      <a:pt x="230" y="464"/>
                    </a:lnTo>
                    <a:lnTo>
                      <a:pt x="212" y="500"/>
                    </a:lnTo>
                    <a:lnTo>
                      <a:pt x="190" y="538"/>
                    </a:lnTo>
                    <a:lnTo>
                      <a:pt x="164" y="578"/>
                    </a:lnTo>
                    <a:lnTo>
                      <a:pt x="136" y="620"/>
                    </a:lnTo>
                    <a:lnTo>
                      <a:pt x="102" y="662"/>
                    </a:lnTo>
                    <a:lnTo>
                      <a:pt x="66" y="708"/>
                    </a:lnTo>
                    <a:lnTo>
                      <a:pt x="24" y="756"/>
                    </a:lnTo>
                    <a:lnTo>
                      <a:pt x="24" y="756"/>
                    </a:lnTo>
                    <a:lnTo>
                      <a:pt x="12" y="768"/>
                    </a:lnTo>
                    <a:lnTo>
                      <a:pt x="6" y="780"/>
                    </a:lnTo>
                    <a:lnTo>
                      <a:pt x="2" y="792"/>
                    </a:lnTo>
                    <a:lnTo>
                      <a:pt x="0" y="804"/>
                    </a:lnTo>
                    <a:lnTo>
                      <a:pt x="2" y="816"/>
                    </a:lnTo>
                    <a:lnTo>
                      <a:pt x="6" y="826"/>
                    </a:lnTo>
                    <a:lnTo>
                      <a:pt x="14" y="838"/>
                    </a:lnTo>
                    <a:lnTo>
                      <a:pt x="24" y="850"/>
                    </a:lnTo>
                    <a:lnTo>
                      <a:pt x="50" y="874"/>
                    </a:lnTo>
                    <a:lnTo>
                      <a:pt x="84" y="904"/>
                    </a:lnTo>
                    <a:lnTo>
                      <a:pt x="124" y="938"/>
                    </a:lnTo>
                    <a:lnTo>
                      <a:pt x="170" y="982"/>
                    </a:lnTo>
                    <a:lnTo>
                      <a:pt x="170" y="982"/>
                    </a:lnTo>
                    <a:lnTo>
                      <a:pt x="174" y="968"/>
                    </a:lnTo>
                    <a:lnTo>
                      <a:pt x="180" y="958"/>
                    </a:lnTo>
                    <a:lnTo>
                      <a:pt x="186" y="946"/>
                    </a:lnTo>
                    <a:lnTo>
                      <a:pt x="194" y="936"/>
                    </a:lnTo>
                    <a:lnTo>
                      <a:pt x="194" y="936"/>
                    </a:lnTo>
                    <a:lnTo>
                      <a:pt x="206" y="926"/>
                    </a:lnTo>
                    <a:lnTo>
                      <a:pt x="216" y="918"/>
                    </a:lnTo>
                    <a:lnTo>
                      <a:pt x="228" y="910"/>
                    </a:lnTo>
                    <a:lnTo>
                      <a:pt x="242" y="906"/>
                    </a:lnTo>
                    <a:lnTo>
                      <a:pt x="256" y="902"/>
                    </a:lnTo>
                    <a:lnTo>
                      <a:pt x="270" y="900"/>
                    </a:lnTo>
                    <a:lnTo>
                      <a:pt x="298" y="898"/>
                    </a:lnTo>
                    <a:lnTo>
                      <a:pt x="298" y="898"/>
                    </a:lnTo>
                    <a:lnTo>
                      <a:pt x="320" y="900"/>
                    </a:lnTo>
                    <a:lnTo>
                      <a:pt x="342" y="900"/>
                    </a:lnTo>
                    <a:lnTo>
                      <a:pt x="386" y="906"/>
                    </a:lnTo>
                    <a:lnTo>
                      <a:pt x="386" y="906"/>
                    </a:lnTo>
                    <a:lnTo>
                      <a:pt x="446" y="912"/>
                    </a:lnTo>
                    <a:lnTo>
                      <a:pt x="504" y="920"/>
                    </a:lnTo>
                    <a:lnTo>
                      <a:pt x="504" y="920"/>
                    </a:lnTo>
                    <a:lnTo>
                      <a:pt x="546" y="848"/>
                    </a:lnTo>
                    <a:lnTo>
                      <a:pt x="586" y="780"/>
                    </a:lnTo>
                    <a:lnTo>
                      <a:pt x="620" y="712"/>
                    </a:lnTo>
                    <a:lnTo>
                      <a:pt x="652" y="644"/>
                    </a:lnTo>
                    <a:lnTo>
                      <a:pt x="678" y="574"/>
                    </a:lnTo>
                    <a:lnTo>
                      <a:pt x="690" y="538"/>
                    </a:lnTo>
                    <a:lnTo>
                      <a:pt x="702" y="500"/>
                    </a:lnTo>
                    <a:lnTo>
                      <a:pt x="712" y="462"/>
                    </a:lnTo>
                    <a:lnTo>
                      <a:pt x="722" y="424"/>
                    </a:lnTo>
                    <a:lnTo>
                      <a:pt x="730" y="382"/>
                    </a:lnTo>
                    <a:lnTo>
                      <a:pt x="738" y="340"/>
                    </a:lnTo>
                    <a:lnTo>
                      <a:pt x="738" y="340"/>
                    </a:lnTo>
                    <a:lnTo>
                      <a:pt x="638" y="280"/>
                    </a:lnTo>
                    <a:lnTo>
                      <a:pt x="638" y="280"/>
                    </a:lnTo>
                    <a:lnTo>
                      <a:pt x="614" y="264"/>
                    </a:lnTo>
                    <a:lnTo>
                      <a:pt x="596" y="250"/>
                    </a:lnTo>
                    <a:lnTo>
                      <a:pt x="578" y="236"/>
                    </a:lnTo>
                    <a:lnTo>
                      <a:pt x="564" y="224"/>
                    </a:lnTo>
                    <a:lnTo>
                      <a:pt x="554" y="210"/>
                    </a:lnTo>
                    <a:lnTo>
                      <a:pt x="546" y="198"/>
                    </a:lnTo>
                    <a:lnTo>
                      <a:pt x="542" y="186"/>
                    </a:lnTo>
                    <a:lnTo>
                      <a:pt x="540" y="174"/>
                    </a:lnTo>
                    <a:lnTo>
                      <a:pt x="540" y="162"/>
                    </a:lnTo>
                    <a:lnTo>
                      <a:pt x="542" y="152"/>
                    </a:lnTo>
                    <a:lnTo>
                      <a:pt x="546" y="140"/>
                    </a:lnTo>
                    <a:lnTo>
                      <a:pt x="554" y="128"/>
                    </a:lnTo>
                    <a:lnTo>
                      <a:pt x="562" y="116"/>
                    </a:lnTo>
                    <a:lnTo>
                      <a:pt x="574" y="104"/>
                    </a:lnTo>
                    <a:lnTo>
                      <a:pt x="600" y="78"/>
                    </a:lnTo>
                    <a:lnTo>
                      <a:pt x="600" y="78"/>
                    </a:lnTo>
                    <a:lnTo>
                      <a:pt x="640" y="42"/>
                    </a:lnTo>
                    <a:lnTo>
                      <a:pt x="676" y="6"/>
                    </a:lnTo>
                    <a:lnTo>
                      <a:pt x="676" y="6"/>
                    </a:lnTo>
                    <a:lnTo>
                      <a:pt x="650" y="0"/>
                    </a:lnTo>
                    <a:lnTo>
                      <a:pt x="6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3" name="Freeform 20">
                <a:extLst>
                  <a:ext uri="{FF2B5EF4-FFF2-40B4-BE49-F238E27FC236}">
                    <a16:creationId xmlns:a16="http://schemas.microsoft.com/office/drawing/2014/main" id="{439EE648-8721-4213-A031-4B60B69D035D}"/>
                  </a:ext>
                </a:extLst>
              </p:cNvPr>
              <p:cNvSpPr/>
              <p:nvPr/>
            </p:nvSpPr>
            <p:spPr bwMode="auto">
              <a:xfrm rot="1389901">
                <a:off x="11581003" y="4497854"/>
                <a:ext cx="568732" cy="871361"/>
              </a:xfrm>
              <a:custGeom>
                <a:avLst/>
                <a:gdLst>
                  <a:gd name="T0" fmla="*/ 136 w 218"/>
                  <a:gd name="T1" fmla="*/ 0 h 334"/>
                  <a:gd name="T2" fmla="*/ 136 w 218"/>
                  <a:gd name="T3" fmla="*/ 0 h 334"/>
                  <a:gd name="T4" fmla="*/ 100 w 218"/>
                  <a:gd name="T5" fmla="*/ 36 h 334"/>
                  <a:gd name="T6" fmla="*/ 60 w 218"/>
                  <a:gd name="T7" fmla="*/ 72 h 334"/>
                  <a:gd name="T8" fmla="*/ 60 w 218"/>
                  <a:gd name="T9" fmla="*/ 72 h 334"/>
                  <a:gd name="T10" fmla="*/ 34 w 218"/>
                  <a:gd name="T11" fmla="*/ 98 h 334"/>
                  <a:gd name="T12" fmla="*/ 22 w 218"/>
                  <a:gd name="T13" fmla="*/ 110 h 334"/>
                  <a:gd name="T14" fmla="*/ 14 w 218"/>
                  <a:gd name="T15" fmla="*/ 122 h 334"/>
                  <a:gd name="T16" fmla="*/ 6 w 218"/>
                  <a:gd name="T17" fmla="*/ 134 h 334"/>
                  <a:gd name="T18" fmla="*/ 2 w 218"/>
                  <a:gd name="T19" fmla="*/ 146 h 334"/>
                  <a:gd name="T20" fmla="*/ 0 w 218"/>
                  <a:gd name="T21" fmla="*/ 156 h 334"/>
                  <a:gd name="T22" fmla="*/ 0 w 218"/>
                  <a:gd name="T23" fmla="*/ 168 h 334"/>
                  <a:gd name="T24" fmla="*/ 2 w 218"/>
                  <a:gd name="T25" fmla="*/ 180 h 334"/>
                  <a:gd name="T26" fmla="*/ 6 w 218"/>
                  <a:gd name="T27" fmla="*/ 192 h 334"/>
                  <a:gd name="T28" fmla="*/ 14 w 218"/>
                  <a:gd name="T29" fmla="*/ 204 h 334"/>
                  <a:gd name="T30" fmla="*/ 24 w 218"/>
                  <a:gd name="T31" fmla="*/ 218 h 334"/>
                  <a:gd name="T32" fmla="*/ 38 w 218"/>
                  <a:gd name="T33" fmla="*/ 230 h 334"/>
                  <a:gd name="T34" fmla="*/ 56 w 218"/>
                  <a:gd name="T35" fmla="*/ 244 h 334"/>
                  <a:gd name="T36" fmla="*/ 74 w 218"/>
                  <a:gd name="T37" fmla="*/ 258 h 334"/>
                  <a:gd name="T38" fmla="*/ 98 w 218"/>
                  <a:gd name="T39" fmla="*/ 274 h 334"/>
                  <a:gd name="T40" fmla="*/ 98 w 218"/>
                  <a:gd name="T41" fmla="*/ 274 h 334"/>
                  <a:gd name="T42" fmla="*/ 198 w 218"/>
                  <a:gd name="T43" fmla="*/ 334 h 334"/>
                  <a:gd name="T44" fmla="*/ 198 w 218"/>
                  <a:gd name="T45" fmla="*/ 334 h 334"/>
                  <a:gd name="T46" fmla="*/ 206 w 218"/>
                  <a:gd name="T47" fmla="*/ 276 h 334"/>
                  <a:gd name="T48" fmla="*/ 212 w 218"/>
                  <a:gd name="T49" fmla="*/ 216 h 334"/>
                  <a:gd name="T50" fmla="*/ 212 w 218"/>
                  <a:gd name="T51" fmla="*/ 216 h 334"/>
                  <a:gd name="T52" fmla="*/ 216 w 218"/>
                  <a:gd name="T53" fmla="*/ 166 h 334"/>
                  <a:gd name="T54" fmla="*/ 218 w 218"/>
                  <a:gd name="T55" fmla="*/ 140 h 334"/>
                  <a:gd name="T56" fmla="*/ 218 w 218"/>
                  <a:gd name="T57" fmla="*/ 114 h 334"/>
                  <a:gd name="T58" fmla="*/ 214 w 218"/>
                  <a:gd name="T59" fmla="*/ 90 h 334"/>
                  <a:gd name="T60" fmla="*/ 208 w 218"/>
                  <a:gd name="T61" fmla="*/ 66 h 334"/>
                  <a:gd name="T62" fmla="*/ 204 w 218"/>
                  <a:gd name="T63" fmla="*/ 54 h 334"/>
                  <a:gd name="T64" fmla="*/ 198 w 218"/>
                  <a:gd name="T65" fmla="*/ 44 h 334"/>
                  <a:gd name="T66" fmla="*/ 190 w 218"/>
                  <a:gd name="T67" fmla="*/ 34 h 334"/>
                  <a:gd name="T68" fmla="*/ 180 w 218"/>
                  <a:gd name="T69" fmla="*/ 24 h 334"/>
                  <a:gd name="T70" fmla="*/ 180 w 218"/>
                  <a:gd name="T71" fmla="*/ 24 h 334"/>
                  <a:gd name="T72" fmla="*/ 170 w 218"/>
                  <a:gd name="T73" fmla="*/ 16 h 334"/>
                  <a:gd name="T74" fmla="*/ 160 w 218"/>
                  <a:gd name="T75" fmla="*/ 10 h 334"/>
                  <a:gd name="T76" fmla="*/ 148 w 218"/>
                  <a:gd name="T77" fmla="*/ 4 h 334"/>
                  <a:gd name="T78" fmla="*/ 136 w 218"/>
                  <a:gd name="T79"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8" h="334">
                    <a:moveTo>
                      <a:pt x="136" y="0"/>
                    </a:moveTo>
                    <a:lnTo>
                      <a:pt x="136" y="0"/>
                    </a:lnTo>
                    <a:lnTo>
                      <a:pt x="100" y="36"/>
                    </a:lnTo>
                    <a:lnTo>
                      <a:pt x="60" y="72"/>
                    </a:lnTo>
                    <a:lnTo>
                      <a:pt x="60" y="72"/>
                    </a:lnTo>
                    <a:lnTo>
                      <a:pt x="34" y="98"/>
                    </a:lnTo>
                    <a:lnTo>
                      <a:pt x="22" y="110"/>
                    </a:lnTo>
                    <a:lnTo>
                      <a:pt x="14" y="122"/>
                    </a:lnTo>
                    <a:lnTo>
                      <a:pt x="6" y="134"/>
                    </a:lnTo>
                    <a:lnTo>
                      <a:pt x="2" y="146"/>
                    </a:lnTo>
                    <a:lnTo>
                      <a:pt x="0" y="156"/>
                    </a:lnTo>
                    <a:lnTo>
                      <a:pt x="0" y="168"/>
                    </a:lnTo>
                    <a:lnTo>
                      <a:pt x="2" y="180"/>
                    </a:lnTo>
                    <a:lnTo>
                      <a:pt x="6" y="192"/>
                    </a:lnTo>
                    <a:lnTo>
                      <a:pt x="14" y="204"/>
                    </a:lnTo>
                    <a:lnTo>
                      <a:pt x="24" y="218"/>
                    </a:lnTo>
                    <a:lnTo>
                      <a:pt x="38" y="230"/>
                    </a:lnTo>
                    <a:lnTo>
                      <a:pt x="56" y="244"/>
                    </a:lnTo>
                    <a:lnTo>
                      <a:pt x="74" y="258"/>
                    </a:lnTo>
                    <a:lnTo>
                      <a:pt x="98" y="274"/>
                    </a:lnTo>
                    <a:lnTo>
                      <a:pt x="98" y="274"/>
                    </a:lnTo>
                    <a:lnTo>
                      <a:pt x="198" y="334"/>
                    </a:lnTo>
                    <a:lnTo>
                      <a:pt x="198" y="334"/>
                    </a:lnTo>
                    <a:lnTo>
                      <a:pt x="206" y="276"/>
                    </a:lnTo>
                    <a:lnTo>
                      <a:pt x="212" y="216"/>
                    </a:lnTo>
                    <a:lnTo>
                      <a:pt x="212" y="216"/>
                    </a:lnTo>
                    <a:lnTo>
                      <a:pt x="216" y="166"/>
                    </a:lnTo>
                    <a:lnTo>
                      <a:pt x="218" y="140"/>
                    </a:lnTo>
                    <a:lnTo>
                      <a:pt x="218" y="114"/>
                    </a:lnTo>
                    <a:lnTo>
                      <a:pt x="214" y="90"/>
                    </a:lnTo>
                    <a:lnTo>
                      <a:pt x="208" y="66"/>
                    </a:lnTo>
                    <a:lnTo>
                      <a:pt x="204" y="54"/>
                    </a:lnTo>
                    <a:lnTo>
                      <a:pt x="198" y="44"/>
                    </a:lnTo>
                    <a:lnTo>
                      <a:pt x="190" y="34"/>
                    </a:lnTo>
                    <a:lnTo>
                      <a:pt x="180" y="24"/>
                    </a:lnTo>
                    <a:lnTo>
                      <a:pt x="180" y="24"/>
                    </a:lnTo>
                    <a:lnTo>
                      <a:pt x="170" y="16"/>
                    </a:lnTo>
                    <a:lnTo>
                      <a:pt x="160" y="10"/>
                    </a:lnTo>
                    <a:lnTo>
                      <a:pt x="148" y="4"/>
                    </a:lnTo>
                    <a:lnTo>
                      <a:pt x="136" y="0"/>
                    </a:lnTo>
                    <a:close/>
                  </a:path>
                </a:pathLst>
              </a:custGeom>
              <a:solidFill>
                <a:srgbClr val="261C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4" name="Freeform 21">
                <a:extLst>
                  <a:ext uri="{FF2B5EF4-FFF2-40B4-BE49-F238E27FC236}">
                    <a16:creationId xmlns:a16="http://schemas.microsoft.com/office/drawing/2014/main" id="{BEE61152-202C-47E8-BF43-961CC328FC4A}"/>
                  </a:ext>
                </a:extLst>
              </p:cNvPr>
              <p:cNvSpPr/>
              <p:nvPr/>
            </p:nvSpPr>
            <p:spPr bwMode="auto">
              <a:xfrm rot="1389901">
                <a:off x="11659517" y="4417181"/>
                <a:ext cx="568732" cy="871360"/>
              </a:xfrm>
              <a:custGeom>
                <a:avLst/>
                <a:gdLst>
                  <a:gd name="T0" fmla="*/ 136 w 218"/>
                  <a:gd name="T1" fmla="*/ 0 h 334"/>
                  <a:gd name="T2" fmla="*/ 136 w 218"/>
                  <a:gd name="T3" fmla="*/ 0 h 334"/>
                  <a:gd name="T4" fmla="*/ 100 w 218"/>
                  <a:gd name="T5" fmla="*/ 36 h 334"/>
                  <a:gd name="T6" fmla="*/ 60 w 218"/>
                  <a:gd name="T7" fmla="*/ 72 h 334"/>
                  <a:gd name="T8" fmla="*/ 60 w 218"/>
                  <a:gd name="T9" fmla="*/ 72 h 334"/>
                  <a:gd name="T10" fmla="*/ 34 w 218"/>
                  <a:gd name="T11" fmla="*/ 98 h 334"/>
                  <a:gd name="T12" fmla="*/ 22 w 218"/>
                  <a:gd name="T13" fmla="*/ 110 h 334"/>
                  <a:gd name="T14" fmla="*/ 14 w 218"/>
                  <a:gd name="T15" fmla="*/ 122 h 334"/>
                  <a:gd name="T16" fmla="*/ 6 w 218"/>
                  <a:gd name="T17" fmla="*/ 134 h 334"/>
                  <a:gd name="T18" fmla="*/ 2 w 218"/>
                  <a:gd name="T19" fmla="*/ 146 h 334"/>
                  <a:gd name="T20" fmla="*/ 0 w 218"/>
                  <a:gd name="T21" fmla="*/ 156 h 334"/>
                  <a:gd name="T22" fmla="*/ 0 w 218"/>
                  <a:gd name="T23" fmla="*/ 168 h 334"/>
                  <a:gd name="T24" fmla="*/ 2 w 218"/>
                  <a:gd name="T25" fmla="*/ 180 h 334"/>
                  <a:gd name="T26" fmla="*/ 6 w 218"/>
                  <a:gd name="T27" fmla="*/ 192 h 334"/>
                  <a:gd name="T28" fmla="*/ 14 w 218"/>
                  <a:gd name="T29" fmla="*/ 204 h 334"/>
                  <a:gd name="T30" fmla="*/ 24 w 218"/>
                  <a:gd name="T31" fmla="*/ 218 h 334"/>
                  <a:gd name="T32" fmla="*/ 38 w 218"/>
                  <a:gd name="T33" fmla="*/ 230 h 334"/>
                  <a:gd name="T34" fmla="*/ 56 w 218"/>
                  <a:gd name="T35" fmla="*/ 244 h 334"/>
                  <a:gd name="T36" fmla="*/ 74 w 218"/>
                  <a:gd name="T37" fmla="*/ 258 h 334"/>
                  <a:gd name="T38" fmla="*/ 98 w 218"/>
                  <a:gd name="T39" fmla="*/ 274 h 334"/>
                  <a:gd name="T40" fmla="*/ 98 w 218"/>
                  <a:gd name="T41" fmla="*/ 274 h 334"/>
                  <a:gd name="T42" fmla="*/ 198 w 218"/>
                  <a:gd name="T43" fmla="*/ 334 h 334"/>
                  <a:gd name="T44" fmla="*/ 198 w 218"/>
                  <a:gd name="T45" fmla="*/ 334 h 334"/>
                  <a:gd name="T46" fmla="*/ 206 w 218"/>
                  <a:gd name="T47" fmla="*/ 276 h 334"/>
                  <a:gd name="T48" fmla="*/ 212 w 218"/>
                  <a:gd name="T49" fmla="*/ 216 h 334"/>
                  <a:gd name="T50" fmla="*/ 212 w 218"/>
                  <a:gd name="T51" fmla="*/ 216 h 334"/>
                  <a:gd name="T52" fmla="*/ 216 w 218"/>
                  <a:gd name="T53" fmla="*/ 166 h 334"/>
                  <a:gd name="T54" fmla="*/ 218 w 218"/>
                  <a:gd name="T55" fmla="*/ 140 h 334"/>
                  <a:gd name="T56" fmla="*/ 218 w 218"/>
                  <a:gd name="T57" fmla="*/ 114 h 334"/>
                  <a:gd name="T58" fmla="*/ 214 w 218"/>
                  <a:gd name="T59" fmla="*/ 90 h 334"/>
                  <a:gd name="T60" fmla="*/ 208 w 218"/>
                  <a:gd name="T61" fmla="*/ 66 h 334"/>
                  <a:gd name="T62" fmla="*/ 204 w 218"/>
                  <a:gd name="T63" fmla="*/ 54 h 334"/>
                  <a:gd name="T64" fmla="*/ 198 w 218"/>
                  <a:gd name="T65" fmla="*/ 44 h 334"/>
                  <a:gd name="T66" fmla="*/ 190 w 218"/>
                  <a:gd name="T67" fmla="*/ 34 h 334"/>
                  <a:gd name="T68" fmla="*/ 180 w 218"/>
                  <a:gd name="T69" fmla="*/ 24 h 334"/>
                  <a:gd name="T70" fmla="*/ 180 w 218"/>
                  <a:gd name="T71" fmla="*/ 24 h 334"/>
                  <a:gd name="T72" fmla="*/ 170 w 218"/>
                  <a:gd name="T73" fmla="*/ 16 h 334"/>
                  <a:gd name="T74" fmla="*/ 160 w 218"/>
                  <a:gd name="T75" fmla="*/ 10 h 334"/>
                  <a:gd name="T76" fmla="*/ 148 w 218"/>
                  <a:gd name="T77" fmla="*/ 4 h 334"/>
                  <a:gd name="T78" fmla="*/ 136 w 218"/>
                  <a:gd name="T79"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8" h="334">
                    <a:moveTo>
                      <a:pt x="136" y="0"/>
                    </a:moveTo>
                    <a:lnTo>
                      <a:pt x="136" y="0"/>
                    </a:lnTo>
                    <a:lnTo>
                      <a:pt x="100" y="36"/>
                    </a:lnTo>
                    <a:lnTo>
                      <a:pt x="60" y="72"/>
                    </a:lnTo>
                    <a:lnTo>
                      <a:pt x="60" y="72"/>
                    </a:lnTo>
                    <a:lnTo>
                      <a:pt x="34" y="98"/>
                    </a:lnTo>
                    <a:lnTo>
                      <a:pt x="22" y="110"/>
                    </a:lnTo>
                    <a:lnTo>
                      <a:pt x="14" y="122"/>
                    </a:lnTo>
                    <a:lnTo>
                      <a:pt x="6" y="134"/>
                    </a:lnTo>
                    <a:lnTo>
                      <a:pt x="2" y="146"/>
                    </a:lnTo>
                    <a:lnTo>
                      <a:pt x="0" y="156"/>
                    </a:lnTo>
                    <a:lnTo>
                      <a:pt x="0" y="168"/>
                    </a:lnTo>
                    <a:lnTo>
                      <a:pt x="2" y="180"/>
                    </a:lnTo>
                    <a:lnTo>
                      <a:pt x="6" y="192"/>
                    </a:lnTo>
                    <a:lnTo>
                      <a:pt x="14" y="204"/>
                    </a:lnTo>
                    <a:lnTo>
                      <a:pt x="24" y="218"/>
                    </a:lnTo>
                    <a:lnTo>
                      <a:pt x="38" y="230"/>
                    </a:lnTo>
                    <a:lnTo>
                      <a:pt x="56" y="244"/>
                    </a:lnTo>
                    <a:lnTo>
                      <a:pt x="74" y="258"/>
                    </a:lnTo>
                    <a:lnTo>
                      <a:pt x="98" y="274"/>
                    </a:lnTo>
                    <a:lnTo>
                      <a:pt x="98" y="274"/>
                    </a:lnTo>
                    <a:lnTo>
                      <a:pt x="198" y="334"/>
                    </a:lnTo>
                    <a:lnTo>
                      <a:pt x="198" y="334"/>
                    </a:lnTo>
                    <a:lnTo>
                      <a:pt x="206" y="276"/>
                    </a:lnTo>
                    <a:lnTo>
                      <a:pt x="212" y="216"/>
                    </a:lnTo>
                    <a:lnTo>
                      <a:pt x="212" y="216"/>
                    </a:lnTo>
                    <a:lnTo>
                      <a:pt x="216" y="166"/>
                    </a:lnTo>
                    <a:lnTo>
                      <a:pt x="218" y="140"/>
                    </a:lnTo>
                    <a:lnTo>
                      <a:pt x="218" y="114"/>
                    </a:lnTo>
                    <a:lnTo>
                      <a:pt x="214" y="90"/>
                    </a:lnTo>
                    <a:lnTo>
                      <a:pt x="208" y="66"/>
                    </a:lnTo>
                    <a:lnTo>
                      <a:pt x="204" y="54"/>
                    </a:lnTo>
                    <a:lnTo>
                      <a:pt x="198" y="44"/>
                    </a:lnTo>
                    <a:lnTo>
                      <a:pt x="190" y="34"/>
                    </a:lnTo>
                    <a:lnTo>
                      <a:pt x="180" y="24"/>
                    </a:lnTo>
                    <a:lnTo>
                      <a:pt x="180" y="24"/>
                    </a:lnTo>
                    <a:lnTo>
                      <a:pt x="170" y="16"/>
                    </a:lnTo>
                    <a:lnTo>
                      <a:pt x="160" y="10"/>
                    </a:lnTo>
                    <a:lnTo>
                      <a:pt x="148" y="4"/>
                    </a:lnTo>
                    <a:lnTo>
                      <a:pt x="1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5" name="Freeform 22">
                <a:extLst>
                  <a:ext uri="{FF2B5EF4-FFF2-40B4-BE49-F238E27FC236}">
                    <a16:creationId xmlns:a16="http://schemas.microsoft.com/office/drawing/2014/main" id="{03AA13D9-D625-4DFF-8C11-768BD1D188A1}"/>
                  </a:ext>
                </a:extLst>
              </p:cNvPr>
              <p:cNvSpPr/>
              <p:nvPr/>
            </p:nvSpPr>
            <p:spPr bwMode="auto">
              <a:xfrm rot="1389901">
                <a:off x="9953181" y="6246989"/>
                <a:ext cx="871360" cy="573950"/>
              </a:xfrm>
              <a:custGeom>
                <a:avLst/>
                <a:gdLst>
                  <a:gd name="T0" fmla="*/ 128 w 334"/>
                  <a:gd name="T1" fmla="*/ 0 h 220"/>
                  <a:gd name="T2" fmla="*/ 128 w 334"/>
                  <a:gd name="T3" fmla="*/ 0 h 220"/>
                  <a:gd name="T4" fmla="*/ 100 w 334"/>
                  <a:gd name="T5" fmla="*/ 2 h 220"/>
                  <a:gd name="T6" fmla="*/ 86 w 334"/>
                  <a:gd name="T7" fmla="*/ 4 h 220"/>
                  <a:gd name="T8" fmla="*/ 72 w 334"/>
                  <a:gd name="T9" fmla="*/ 8 h 220"/>
                  <a:gd name="T10" fmla="*/ 58 w 334"/>
                  <a:gd name="T11" fmla="*/ 12 h 220"/>
                  <a:gd name="T12" fmla="*/ 46 w 334"/>
                  <a:gd name="T13" fmla="*/ 20 h 220"/>
                  <a:gd name="T14" fmla="*/ 36 w 334"/>
                  <a:gd name="T15" fmla="*/ 28 h 220"/>
                  <a:gd name="T16" fmla="*/ 24 w 334"/>
                  <a:gd name="T17" fmla="*/ 38 h 220"/>
                  <a:gd name="T18" fmla="*/ 24 w 334"/>
                  <a:gd name="T19" fmla="*/ 38 h 220"/>
                  <a:gd name="T20" fmla="*/ 16 w 334"/>
                  <a:gd name="T21" fmla="*/ 48 h 220"/>
                  <a:gd name="T22" fmla="*/ 10 w 334"/>
                  <a:gd name="T23" fmla="*/ 60 h 220"/>
                  <a:gd name="T24" fmla="*/ 4 w 334"/>
                  <a:gd name="T25" fmla="*/ 70 h 220"/>
                  <a:gd name="T26" fmla="*/ 0 w 334"/>
                  <a:gd name="T27" fmla="*/ 84 h 220"/>
                  <a:gd name="T28" fmla="*/ 0 w 334"/>
                  <a:gd name="T29" fmla="*/ 84 h 220"/>
                  <a:gd name="T30" fmla="*/ 36 w 334"/>
                  <a:gd name="T31" fmla="*/ 118 h 220"/>
                  <a:gd name="T32" fmla="*/ 72 w 334"/>
                  <a:gd name="T33" fmla="*/ 158 h 220"/>
                  <a:gd name="T34" fmla="*/ 72 w 334"/>
                  <a:gd name="T35" fmla="*/ 158 h 220"/>
                  <a:gd name="T36" fmla="*/ 96 w 334"/>
                  <a:gd name="T37" fmla="*/ 184 h 220"/>
                  <a:gd name="T38" fmla="*/ 120 w 334"/>
                  <a:gd name="T39" fmla="*/ 204 h 220"/>
                  <a:gd name="T40" fmla="*/ 130 w 334"/>
                  <a:gd name="T41" fmla="*/ 210 h 220"/>
                  <a:gd name="T42" fmla="*/ 142 w 334"/>
                  <a:gd name="T43" fmla="*/ 216 h 220"/>
                  <a:gd name="T44" fmla="*/ 152 w 334"/>
                  <a:gd name="T45" fmla="*/ 218 h 220"/>
                  <a:gd name="T46" fmla="*/ 164 w 334"/>
                  <a:gd name="T47" fmla="*/ 220 h 220"/>
                  <a:gd name="T48" fmla="*/ 164 w 334"/>
                  <a:gd name="T49" fmla="*/ 220 h 220"/>
                  <a:gd name="T50" fmla="*/ 176 w 334"/>
                  <a:gd name="T51" fmla="*/ 218 h 220"/>
                  <a:gd name="T52" fmla="*/ 188 w 334"/>
                  <a:gd name="T53" fmla="*/ 214 h 220"/>
                  <a:gd name="T54" fmla="*/ 202 w 334"/>
                  <a:gd name="T55" fmla="*/ 206 h 220"/>
                  <a:gd name="T56" fmla="*/ 214 w 334"/>
                  <a:gd name="T57" fmla="*/ 196 h 220"/>
                  <a:gd name="T58" fmla="*/ 228 w 334"/>
                  <a:gd name="T59" fmla="*/ 182 h 220"/>
                  <a:gd name="T60" fmla="*/ 242 w 334"/>
                  <a:gd name="T61" fmla="*/ 166 h 220"/>
                  <a:gd name="T62" fmla="*/ 258 w 334"/>
                  <a:gd name="T63" fmla="*/ 144 h 220"/>
                  <a:gd name="T64" fmla="*/ 274 w 334"/>
                  <a:gd name="T65" fmla="*/ 120 h 220"/>
                  <a:gd name="T66" fmla="*/ 274 w 334"/>
                  <a:gd name="T67" fmla="*/ 120 h 220"/>
                  <a:gd name="T68" fmla="*/ 334 w 334"/>
                  <a:gd name="T69" fmla="*/ 22 h 220"/>
                  <a:gd name="T70" fmla="*/ 334 w 334"/>
                  <a:gd name="T71" fmla="*/ 22 h 220"/>
                  <a:gd name="T72" fmla="*/ 276 w 334"/>
                  <a:gd name="T73" fmla="*/ 14 h 220"/>
                  <a:gd name="T74" fmla="*/ 216 w 334"/>
                  <a:gd name="T75" fmla="*/ 8 h 220"/>
                  <a:gd name="T76" fmla="*/ 216 w 334"/>
                  <a:gd name="T77" fmla="*/ 8 h 220"/>
                  <a:gd name="T78" fmla="*/ 172 w 334"/>
                  <a:gd name="T79" fmla="*/ 2 h 220"/>
                  <a:gd name="T80" fmla="*/ 150 w 334"/>
                  <a:gd name="T81" fmla="*/ 2 h 220"/>
                  <a:gd name="T82" fmla="*/ 128 w 334"/>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 h="220">
                    <a:moveTo>
                      <a:pt x="128" y="0"/>
                    </a:moveTo>
                    <a:lnTo>
                      <a:pt x="128" y="0"/>
                    </a:lnTo>
                    <a:lnTo>
                      <a:pt x="100" y="2"/>
                    </a:lnTo>
                    <a:lnTo>
                      <a:pt x="86" y="4"/>
                    </a:lnTo>
                    <a:lnTo>
                      <a:pt x="72" y="8"/>
                    </a:lnTo>
                    <a:lnTo>
                      <a:pt x="58" y="12"/>
                    </a:lnTo>
                    <a:lnTo>
                      <a:pt x="46" y="20"/>
                    </a:lnTo>
                    <a:lnTo>
                      <a:pt x="36" y="28"/>
                    </a:lnTo>
                    <a:lnTo>
                      <a:pt x="24" y="38"/>
                    </a:lnTo>
                    <a:lnTo>
                      <a:pt x="24" y="38"/>
                    </a:lnTo>
                    <a:lnTo>
                      <a:pt x="16" y="48"/>
                    </a:lnTo>
                    <a:lnTo>
                      <a:pt x="10" y="60"/>
                    </a:lnTo>
                    <a:lnTo>
                      <a:pt x="4" y="70"/>
                    </a:lnTo>
                    <a:lnTo>
                      <a:pt x="0" y="84"/>
                    </a:lnTo>
                    <a:lnTo>
                      <a:pt x="0" y="84"/>
                    </a:lnTo>
                    <a:lnTo>
                      <a:pt x="36" y="118"/>
                    </a:lnTo>
                    <a:lnTo>
                      <a:pt x="72" y="158"/>
                    </a:lnTo>
                    <a:lnTo>
                      <a:pt x="72" y="158"/>
                    </a:lnTo>
                    <a:lnTo>
                      <a:pt x="96" y="184"/>
                    </a:lnTo>
                    <a:lnTo>
                      <a:pt x="120" y="204"/>
                    </a:lnTo>
                    <a:lnTo>
                      <a:pt x="130" y="210"/>
                    </a:lnTo>
                    <a:lnTo>
                      <a:pt x="142" y="216"/>
                    </a:lnTo>
                    <a:lnTo>
                      <a:pt x="152" y="218"/>
                    </a:lnTo>
                    <a:lnTo>
                      <a:pt x="164" y="220"/>
                    </a:lnTo>
                    <a:lnTo>
                      <a:pt x="164" y="220"/>
                    </a:lnTo>
                    <a:lnTo>
                      <a:pt x="176" y="218"/>
                    </a:lnTo>
                    <a:lnTo>
                      <a:pt x="188" y="214"/>
                    </a:lnTo>
                    <a:lnTo>
                      <a:pt x="202" y="206"/>
                    </a:lnTo>
                    <a:lnTo>
                      <a:pt x="214" y="196"/>
                    </a:lnTo>
                    <a:lnTo>
                      <a:pt x="228" y="182"/>
                    </a:lnTo>
                    <a:lnTo>
                      <a:pt x="242" y="166"/>
                    </a:lnTo>
                    <a:lnTo>
                      <a:pt x="258" y="144"/>
                    </a:lnTo>
                    <a:lnTo>
                      <a:pt x="274" y="120"/>
                    </a:lnTo>
                    <a:lnTo>
                      <a:pt x="274" y="120"/>
                    </a:lnTo>
                    <a:lnTo>
                      <a:pt x="334" y="22"/>
                    </a:lnTo>
                    <a:lnTo>
                      <a:pt x="334" y="22"/>
                    </a:lnTo>
                    <a:lnTo>
                      <a:pt x="276" y="14"/>
                    </a:lnTo>
                    <a:lnTo>
                      <a:pt x="216" y="8"/>
                    </a:lnTo>
                    <a:lnTo>
                      <a:pt x="216" y="8"/>
                    </a:lnTo>
                    <a:lnTo>
                      <a:pt x="172" y="2"/>
                    </a:lnTo>
                    <a:lnTo>
                      <a:pt x="150" y="2"/>
                    </a:lnTo>
                    <a:lnTo>
                      <a:pt x="128" y="0"/>
                    </a:lnTo>
                    <a:close/>
                  </a:path>
                </a:pathLst>
              </a:custGeom>
              <a:solidFill>
                <a:srgbClr val="4B1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6" name="Freeform 23">
                <a:extLst>
                  <a:ext uri="{FF2B5EF4-FFF2-40B4-BE49-F238E27FC236}">
                    <a16:creationId xmlns:a16="http://schemas.microsoft.com/office/drawing/2014/main" id="{FB00089F-FF10-40B1-BF9F-E3C9AA28DD45}"/>
                  </a:ext>
                </a:extLst>
              </p:cNvPr>
              <p:cNvSpPr/>
              <p:nvPr/>
            </p:nvSpPr>
            <p:spPr bwMode="auto">
              <a:xfrm rot="1389901">
                <a:off x="9888796" y="6263124"/>
                <a:ext cx="871360" cy="573950"/>
              </a:xfrm>
              <a:custGeom>
                <a:avLst/>
                <a:gdLst>
                  <a:gd name="T0" fmla="*/ 128 w 334"/>
                  <a:gd name="T1" fmla="*/ 0 h 220"/>
                  <a:gd name="T2" fmla="*/ 128 w 334"/>
                  <a:gd name="T3" fmla="*/ 0 h 220"/>
                  <a:gd name="T4" fmla="*/ 100 w 334"/>
                  <a:gd name="T5" fmla="*/ 2 h 220"/>
                  <a:gd name="T6" fmla="*/ 86 w 334"/>
                  <a:gd name="T7" fmla="*/ 4 h 220"/>
                  <a:gd name="T8" fmla="*/ 72 w 334"/>
                  <a:gd name="T9" fmla="*/ 8 h 220"/>
                  <a:gd name="T10" fmla="*/ 58 w 334"/>
                  <a:gd name="T11" fmla="*/ 12 h 220"/>
                  <a:gd name="T12" fmla="*/ 46 w 334"/>
                  <a:gd name="T13" fmla="*/ 20 h 220"/>
                  <a:gd name="T14" fmla="*/ 36 w 334"/>
                  <a:gd name="T15" fmla="*/ 28 h 220"/>
                  <a:gd name="T16" fmla="*/ 24 w 334"/>
                  <a:gd name="T17" fmla="*/ 38 h 220"/>
                  <a:gd name="T18" fmla="*/ 24 w 334"/>
                  <a:gd name="T19" fmla="*/ 38 h 220"/>
                  <a:gd name="T20" fmla="*/ 16 w 334"/>
                  <a:gd name="T21" fmla="*/ 48 h 220"/>
                  <a:gd name="T22" fmla="*/ 10 w 334"/>
                  <a:gd name="T23" fmla="*/ 60 h 220"/>
                  <a:gd name="T24" fmla="*/ 4 w 334"/>
                  <a:gd name="T25" fmla="*/ 70 h 220"/>
                  <a:gd name="T26" fmla="*/ 0 w 334"/>
                  <a:gd name="T27" fmla="*/ 84 h 220"/>
                  <a:gd name="T28" fmla="*/ 0 w 334"/>
                  <a:gd name="T29" fmla="*/ 84 h 220"/>
                  <a:gd name="T30" fmla="*/ 36 w 334"/>
                  <a:gd name="T31" fmla="*/ 118 h 220"/>
                  <a:gd name="T32" fmla="*/ 72 w 334"/>
                  <a:gd name="T33" fmla="*/ 158 h 220"/>
                  <a:gd name="T34" fmla="*/ 72 w 334"/>
                  <a:gd name="T35" fmla="*/ 158 h 220"/>
                  <a:gd name="T36" fmla="*/ 96 w 334"/>
                  <a:gd name="T37" fmla="*/ 184 h 220"/>
                  <a:gd name="T38" fmla="*/ 120 w 334"/>
                  <a:gd name="T39" fmla="*/ 204 h 220"/>
                  <a:gd name="T40" fmla="*/ 130 w 334"/>
                  <a:gd name="T41" fmla="*/ 210 h 220"/>
                  <a:gd name="T42" fmla="*/ 142 w 334"/>
                  <a:gd name="T43" fmla="*/ 216 h 220"/>
                  <a:gd name="T44" fmla="*/ 152 w 334"/>
                  <a:gd name="T45" fmla="*/ 218 h 220"/>
                  <a:gd name="T46" fmla="*/ 164 w 334"/>
                  <a:gd name="T47" fmla="*/ 220 h 220"/>
                  <a:gd name="T48" fmla="*/ 164 w 334"/>
                  <a:gd name="T49" fmla="*/ 220 h 220"/>
                  <a:gd name="T50" fmla="*/ 176 w 334"/>
                  <a:gd name="T51" fmla="*/ 218 h 220"/>
                  <a:gd name="T52" fmla="*/ 188 w 334"/>
                  <a:gd name="T53" fmla="*/ 214 h 220"/>
                  <a:gd name="T54" fmla="*/ 202 w 334"/>
                  <a:gd name="T55" fmla="*/ 206 h 220"/>
                  <a:gd name="T56" fmla="*/ 214 w 334"/>
                  <a:gd name="T57" fmla="*/ 196 h 220"/>
                  <a:gd name="T58" fmla="*/ 228 w 334"/>
                  <a:gd name="T59" fmla="*/ 182 h 220"/>
                  <a:gd name="T60" fmla="*/ 242 w 334"/>
                  <a:gd name="T61" fmla="*/ 166 h 220"/>
                  <a:gd name="T62" fmla="*/ 258 w 334"/>
                  <a:gd name="T63" fmla="*/ 144 h 220"/>
                  <a:gd name="T64" fmla="*/ 274 w 334"/>
                  <a:gd name="T65" fmla="*/ 120 h 220"/>
                  <a:gd name="T66" fmla="*/ 274 w 334"/>
                  <a:gd name="T67" fmla="*/ 120 h 220"/>
                  <a:gd name="T68" fmla="*/ 334 w 334"/>
                  <a:gd name="T69" fmla="*/ 22 h 220"/>
                  <a:gd name="T70" fmla="*/ 334 w 334"/>
                  <a:gd name="T71" fmla="*/ 22 h 220"/>
                  <a:gd name="T72" fmla="*/ 276 w 334"/>
                  <a:gd name="T73" fmla="*/ 14 h 220"/>
                  <a:gd name="T74" fmla="*/ 216 w 334"/>
                  <a:gd name="T75" fmla="*/ 8 h 220"/>
                  <a:gd name="T76" fmla="*/ 216 w 334"/>
                  <a:gd name="T77" fmla="*/ 8 h 220"/>
                  <a:gd name="T78" fmla="*/ 172 w 334"/>
                  <a:gd name="T79" fmla="*/ 2 h 220"/>
                  <a:gd name="T80" fmla="*/ 150 w 334"/>
                  <a:gd name="T81" fmla="*/ 2 h 220"/>
                  <a:gd name="T82" fmla="*/ 128 w 334"/>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 h="220">
                    <a:moveTo>
                      <a:pt x="128" y="0"/>
                    </a:moveTo>
                    <a:lnTo>
                      <a:pt x="128" y="0"/>
                    </a:lnTo>
                    <a:lnTo>
                      <a:pt x="100" y="2"/>
                    </a:lnTo>
                    <a:lnTo>
                      <a:pt x="86" y="4"/>
                    </a:lnTo>
                    <a:lnTo>
                      <a:pt x="72" y="8"/>
                    </a:lnTo>
                    <a:lnTo>
                      <a:pt x="58" y="12"/>
                    </a:lnTo>
                    <a:lnTo>
                      <a:pt x="46" y="20"/>
                    </a:lnTo>
                    <a:lnTo>
                      <a:pt x="36" y="28"/>
                    </a:lnTo>
                    <a:lnTo>
                      <a:pt x="24" y="38"/>
                    </a:lnTo>
                    <a:lnTo>
                      <a:pt x="24" y="38"/>
                    </a:lnTo>
                    <a:lnTo>
                      <a:pt x="16" y="48"/>
                    </a:lnTo>
                    <a:lnTo>
                      <a:pt x="10" y="60"/>
                    </a:lnTo>
                    <a:lnTo>
                      <a:pt x="4" y="70"/>
                    </a:lnTo>
                    <a:lnTo>
                      <a:pt x="0" y="84"/>
                    </a:lnTo>
                    <a:lnTo>
                      <a:pt x="0" y="84"/>
                    </a:lnTo>
                    <a:lnTo>
                      <a:pt x="36" y="118"/>
                    </a:lnTo>
                    <a:lnTo>
                      <a:pt x="72" y="158"/>
                    </a:lnTo>
                    <a:lnTo>
                      <a:pt x="72" y="158"/>
                    </a:lnTo>
                    <a:lnTo>
                      <a:pt x="96" y="184"/>
                    </a:lnTo>
                    <a:lnTo>
                      <a:pt x="120" y="204"/>
                    </a:lnTo>
                    <a:lnTo>
                      <a:pt x="130" y="210"/>
                    </a:lnTo>
                    <a:lnTo>
                      <a:pt x="142" y="216"/>
                    </a:lnTo>
                    <a:lnTo>
                      <a:pt x="152" y="218"/>
                    </a:lnTo>
                    <a:lnTo>
                      <a:pt x="164" y="220"/>
                    </a:lnTo>
                    <a:lnTo>
                      <a:pt x="164" y="220"/>
                    </a:lnTo>
                    <a:lnTo>
                      <a:pt x="176" y="218"/>
                    </a:lnTo>
                    <a:lnTo>
                      <a:pt x="188" y="214"/>
                    </a:lnTo>
                    <a:lnTo>
                      <a:pt x="202" y="206"/>
                    </a:lnTo>
                    <a:lnTo>
                      <a:pt x="214" y="196"/>
                    </a:lnTo>
                    <a:lnTo>
                      <a:pt x="228" y="182"/>
                    </a:lnTo>
                    <a:lnTo>
                      <a:pt x="242" y="166"/>
                    </a:lnTo>
                    <a:lnTo>
                      <a:pt x="258" y="144"/>
                    </a:lnTo>
                    <a:lnTo>
                      <a:pt x="274" y="120"/>
                    </a:lnTo>
                    <a:lnTo>
                      <a:pt x="274" y="120"/>
                    </a:lnTo>
                    <a:lnTo>
                      <a:pt x="334" y="22"/>
                    </a:lnTo>
                    <a:lnTo>
                      <a:pt x="334" y="22"/>
                    </a:lnTo>
                    <a:lnTo>
                      <a:pt x="276" y="14"/>
                    </a:lnTo>
                    <a:lnTo>
                      <a:pt x="216" y="8"/>
                    </a:lnTo>
                    <a:lnTo>
                      <a:pt x="216" y="8"/>
                    </a:lnTo>
                    <a:lnTo>
                      <a:pt x="172" y="2"/>
                    </a:lnTo>
                    <a:lnTo>
                      <a:pt x="150" y="2"/>
                    </a:lnTo>
                    <a:lnTo>
                      <a:pt x="1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7" name="Freeform 24">
                <a:extLst>
                  <a:ext uri="{FF2B5EF4-FFF2-40B4-BE49-F238E27FC236}">
                    <a16:creationId xmlns:a16="http://schemas.microsoft.com/office/drawing/2014/main" id="{EC86EAC2-AEE9-4468-8229-EB863988BB99}"/>
                  </a:ext>
                </a:extLst>
              </p:cNvPr>
              <p:cNvSpPr>
                <a:spLocks noChangeAspect="1"/>
              </p:cNvSpPr>
              <p:nvPr/>
            </p:nvSpPr>
            <p:spPr bwMode="auto">
              <a:xfrm rot="1389901">
                <a:off x="9659951" y="4118869"/>
                <a:ext cx="1031533" cy="1031537"/>
              </a:xfrm>
              <a:custGeom>
                <a:avLst/>
                <a:gdLst>
                  <a:gd name="T0" fmla="*/ 390 w 458"/>
                  <a:gd name="T1" fmla="*/ 392 h 458"/>
                  <a:gd name="T2" fmla="*/ 354 w 458"/>
                  <a:gd name="T3" fmla="*/ 420 h 458"/>
                  <a:gd name="T4" fmla="*/ 314 w 458"/>
                  <a:gd name="T5" fmla="*/ 442 h 458"/>
                  <a:gd name="T6" fmla="*/ 272 w 458"/>
                  <a:gd name="T7" fmla="*/ 454 h 458"/>
                  <a:gd name="T8" fmla="*/ 228 w 458"/>
                  <a:gd name="T9" fmla="*/ 458 h 458"/>
                  <a:gd name="T10" fmla="*/ 184 w 458"/>
                  <a:gd name="T11" fmla="*/ 454 h 458"/>
                  <a:gd name="T12" fmla="*/ 142 w 458"/>
                  <a:gd name="T13" fmla="*/ 442 h 458"/>
                  <a:gd name="T14" fmla="*/ 102 w 458"/>
                  <a:gd name="T15" fmla="*/ 420 h 458"/>
                  <a:gd name="T16" fmla="*/ 66 w 458"/>
                  <a:gd name="T17" fmla="*/ 392 h 458"/>
                  <a:gd name="T18" fmla="*/ 50 w 458"/>
                  <a:gd name="T19" fmla="*/ 374 h 458"/>
                  <a:gd name="T20" fmla="*/ 26 w 458"/>
                  <a:gd name="T21" fmla="*/ 336 h 458"/>
                  <a:gd name="T22" fmla="*/ 8 w 458"/>
                  <a:gd name="T23" fmla="*/ 294 h 458"/>
                  <a:gd name="T24" fmla="*/ 0 w 458"/>
                  <a:gd name="T25" fmla="*/ 252 h 458"/>
                  <a:gd name="T26" fmla="*/ 0 w 458"/>
                  <a:gd name="T27" fmla="*/ 208 h 458"/>
                  <a:gd name="T28" fmla="*/ 8 w 458"/>
                  <a:gd name="T29" fmla="*/ 164 h 458"/>
                  <a:gd name="T30" fmla="*/ 26 w 458"/>
                  <a:gd name="T31" fmla="*/ 122 h 458"/>
                  <a:gd name="T32" fmla="*/ 50 w 458"/>
                  <a:gd name="T33" fmla="*/ 84 h 458"/>
                  <a:gd name="T34" fmla="*/ 66 w 458"/>
                  <a:gd name="T35" fmla="*/ 68 h 458"/>
                  <a:gd name="T36" fmla="*/ 102 w 458"/>
                  <a:gd name="T37" fmla="*/ 38 h 458"/>
                  <a:gd name="T38" fmla="*/ 142 w 458"/>
                  <a:gd name="T39" fmla="*/ 18 h 458"/>
                  <a:gd name="T40" fmla="*/ 184 w 458"/>
                  <a:gd name="T41" fmla="*/ 4 h 458"/>
                  <a:gd name="T42" fmla="*/ 228 w 458"/>
                  <a:gd name="T43" fmla="*/ 0 h 458"/>
                  <a:gd name="T44" fmla="*/ 272 w 458"/>
                  <a:gd name="T45" fmla="*/ 4 h 458"/>
                  <a:gd name="T46" fmla="*/ 314 w 458"/>
                  <a:gd name="T47" fmla="*/ 18 h 458"/>
                  <a:gd name="T48" fmla="*/ 354 w 458"/>
                  <a:gd name="T49" fmla="*/ 38 h 458"/>
                  <a:gd name="T50" fmla="*/ 390 w 458"/>
                  <a:gd name="T51" fmla="*/ 68 h 458"/>
                  <a:gd name="T52" fmla="*/ 406 w 458"/>
                  <a:gd name="T53" fmla="*/ 84 h 458"/>
                  <a:gd name="T54" fmla="*/ 432 w 458"/>
                  <a:gd name="T55" fmla="*/ 122 h 458"/>
                  <a:gd name="T56" fmla="*/ 448 w 458"/>
                  <a:gd name="T57" fmla="*/ 164 h 458"/>
                  <a:gd name="T58" fmla="*/ 456 w 458"/>
                  <a:gd name="T59" fmla="*/ 208 h 458"/>
                  <a:gd name="T60" fmla="*/ 456 w 458"/>
                  <a:gd name="T61" fmla="*/ 252 h 458"/>
                  <a:gd name="T62" fmla="*/ 448 w 458"/>
                  <a:gd name="T63" fmla="*/ 294 h 458"/>
                  <a:gd name="T64" fmla="*/ 432 w 458"/>
                  <a:gd name="T65" fmla="*/ 336 h 458"/>
                  <a:gd name="T66" fmla="*/ 406 w 458"/>
                  <a:gd name="T67" fmla="*/ 374 h 458"/>
                  <a:gd name="T68" fmla="*/ 390 w 458"/>
                  <a:gd name="T69" fmla="*/ 392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8" h="458">
                    <a:moveTo>
                      <a:pt x="390" y="392"/>
                    </a:moveTo>
                    <a:lnTo>
                      <a:pt x="390" y="392"/>
                    </a:lnTo>
                    <a:lnTo>
                      <a:pt x="374" y="408"/>
                    </a:lnTo>
                    <a:lnTo>
                      <a:pt x="354" y="420"/>
                    </a:lnTo>
                    <a:lnTo>
                      <a:pt x="336" y="432"/>
                    </a:lnTo>
                    <a:lnTo>
                      <a:pt x="314" y="442"/>
                    </a:lnTo>
                    <a:lnTo>
                      <a:pt x="294" y="450"/>
                    </a:lnTo>
                    <a:lnTo>
                      <a:pt x="272" y="454"/>
                    </a:lnTo>
                    <a:lnTo>
                      <a:pt x="250" y="458"/>
                    </a:lnTo>
                    <a:lnTo>
                      <a:pt x="228" y="458"/>
                    </a:lnTo>
                    <a:lnTo>
                      <a:pt x="206" y="458"/>
                    </a:lnTo>
                    <a:lnTo>
                      <a:pt x="184" y="454"/>
                    </a:lnTo>
                    <a:lnTo>
                      <a:pt x="164" y="450"/>
                    </a:lnTo>
                    <a:lnTo>
                      <a:pt x="142" y="442"/>
                    </a:lnTo>
                    <a:lnTo>
                      <a:pt x="122" y="432"/>
                    </a:lnTo>
                    <a:lnTo>
                      <a:pt x="102" y="420"/>
                    </a:lnTo>
                    <a:lnTo>
                      <a:pt x="84" y="408"/>
                    </a:lnTo>
                    <a:lnTo>
                      <a:pt x="66" y="392"/>
                    </a:lnTo>
                    <a:lnTo>
                      <a:pt x="66" y="392"/>
                    </a:lnTo>
                    <a:lnTo>
                      <a:pt x="50" y="374"/>
                    </a:lnTo>
                    <a:lnTo>
                      <a:pt x="38" y="356"/>
                    </a:lnTo>
                    <a:lnTo>
                      <a:pt x="26" y="336"/>
                    </a:lnTo>
                    <a:lnTo>
                      <a:pt x="16" y="316"/>
                    </a:lnTo>
                    <a:lnTo>
                      <a:pt x="8" y="294"/>
                    </a:lnTo>
                    <a:lnTo>
                      <a:pt x="4" y="274"/>
                    </a:lnTo>
                    <a:lnTo>
                      <a:pt x="0" y="252"/>
                    </a:lnTo>
                    <a:lnTo>
                      <a:pt x="0" y="230"/>
                    </a:lnTo>
                    <a:lnTo>
                      <a:pt x="0" y="208"/>
                    </a:lnTo>
                    <a:lnTo>
                      <a:pt x="4" y="186"/>
                    </a:lnTo>
                    <a:lnTo>
                      <a:pt x="8" y="164"/>
                    </a:lnTo>
                    <a:lnTo>
                      <a:pt x="16" y="144"/>
                    </a:lnTo>
                    <a:lnTo>
                      <a:pt x="26" y="122"/>
                    </a:lnTo>
                    <a:lnTo>
                      <a:pt x="38" y="104"/>
                    </a:lnTo>
                    <a:lnTo>
                      <a:pt x="50" y="84"/>
                    </a:lnTo>
                    <a:lnTo>
                      <a:pt x="66" y="68"/>
                    </a:lnTo>
                    <a:lnTo>
                      <a:pt x="66" y="68"/>
                    </a:lnTo>
                    <a:lnTo>
                      <a:pt x="84" y="52"/>
                    </a:lnTo>
                    <a:lnTo>
                      <a:pt x="102" y="38"/>
                    </a:lnTo>
                    <a:lnTo>
                      <a:pt x="122" y="26"/>
                    </a:lnTo>
                    <a:lnTo>
                      <a:pt x="142" y="18"/>
                    </a:lnTo>
                    <a:lnTo>
                      <a:pt x="164" y="10"/>
                    </a:lnTo>
                    <a:lnTo>
                      <a:pt x="184" y="4"/>
                    </a:lnTo>
                    <a:lnTo>
                      <a:pt x="206" y="2"/>
                    </a:lnTo>
                    <a:lnTo>
                      <a:pt x="228" y="0"/>
                    </a:lnTo>
                    <a:lnTo>
                      <a:pt x="250" y="2"/>
                    </a:lnTo>
                    <a:lnTo>
                      <a:pt x="272" y="4"/>
                    </a:lnTo>
                    <a:lnTo>
                      <a:pt x="294" y="10"/>
                    </a:lnTo>
                    <a:lnTo>
                      <a:pt x="314" y="18"/>
                    </a:lnTo>
                    <a:lnTo>
                      <a:pt x="336" y="26"/>
                    </a:lnTo>
                    <a:lnTo>
                      <a:pt x="354" y="38"/>
                    </a:lnTo>
                    <a:lnTo>
                      <a:pt x="374" y="52"/>
                    </a:lnTo>
                    <a:lnTo>
                      <a:pt x="390" y="68"/>
                    </a:lnTo>
                    <a:lnTo>
                      <a:pt x="390" y="68"/>
                    </a:lnTo>
                    <a:lnTo>
                      <a:pt x="406" y="84"/>
                    </a:lnTo>
                    <a:lnTo>
                      <a:pt x="420" y="104"/>
                    </a:lnTo>
                    <a:lnTo>
                      <a:pt x="432" y="122"/>
                    </a:lnTo>
                    <a:lnTo>
                      <a:pt x="442" y="144"/>
                    </a:lnTo>
                    <a:lnTo>
                      <a:pt x="448" y="164"/>
                    </a:lnTo>
                    <a:lnTo>
                      <a:pt x="454" y="186"/>
                    </a:lnTo>
                    <a:lnTo>
                      <a:pt x="456" y="208"/>
                    </a:lnTo>
                    <a:lnTo>
                      <a:pt x="458" y="230"/>
                    </a:lnTo>
                    <a:lnTo>
                      <a:pt x="456" y="252"/>
                    </a:lnTo>
                    <a:lnTo>
                      <a:pt x="454" y="274"/>
                    </a:lnTo>
                    <a:lnTo>
                      <a:pt x="448" y="294"/>
                    </a:lnTo>
                    <a:lnTo>
                      <a:pt x="442" y="316"/>
                    </a:lnTo>
                    <a:lnTo>
                      <a:pt x="432" y="336"/>
                    </a:lnTo>
                    <a:lnTo>
                      <a:pt x="420" y="356"/>
                    </a:lnTo>
                    <a:lnTo>
                      <a:pt x="406" y="374"/>
                    </a:lnTo>
                    <a:lnTo>
                      <a:pt x="390" y="392"/>
                    </a:lnTo>
                    <a:lnTo>
                      <a:pt x="390" y="392"/>
                    </a:lnTo>
                    <a:close/>
                  </a:path>
                </a:pathLst>
              </a:custGeom>
              <a:solidFill>
                <a:srgbClr val="2980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grpSp>
        <p:sp>
          <p:nvSpPr>
            <p:cNvPr id="58" name="TextBox 25">
              <a:extLst>
                <a:ext uri="{FF2B5EF4-FFF2-40B4-BE49-F238E27FC236}">
                  <a16:creationId xmlns:a16="http://schemas.microsoft.com/office/drawing/2014/main" id="{B1235269-023E-49A3-8155-D424D69CEF82}"/>
                </a:ext>
              </a:extLst>
            </p:cNvPr>
            <p:cNvSpPr txBox="1"/>
            <p:nvPr/>
          </p:nvSpPr>
          <p:spPr>
            <a:xfrm>
              <a:off x="3847692" y="581397"/>
              <a:ext cx="1355686" cy="880470"/>
            </a:xfrm>
            <a:prstGeom prst="rect">
              <a:avLst/>
            </a:prstGeom>
            <a:noFill/>
          </p:spPr>
          <p:txBody>
            <a:bodyPr wrap="square" rtlCol="0" anchor="ctr">
              <a:spAutoFit/>
            </a:bodyPr>
            <a:lstStyle/>
            <a:p>
              <a:pPr algn="ctr" defTabSz="457156" fontAlgn="auto">
                <a:spcBef>
                  <a:spcPts val="0"/>
                </a:spcBef>
                <a:spcAft>
                  <a:spcPts val="0"/>
                </a:spcAft>
              </a:pPr>
              <a:r>
                <a:rPr lang="en-US" sz="3200" dirty="0">
                  <a:solidFill>
                    <a:prstClr val="white"/>
                  </a:solidFill>
                  <a:latin typeface="Arial"/>
                  <a:ea typeface="微软雅黑"/>
                  <a:cs typeface="+mn-ea"/>
                  <a:sym typeface="Arial"/>
                </a:rPr>
                <a:t>01</a:t>
              </a:r>
              <a:endParaRPr lang="id-ID" sz="3200" dirty="0">
                <a:solidFill>
                  <a:prstClr val="white"/>
                </a:solidFill>
                <a:latin typeface="Arial"/>
                <a:ea typeface="微软雅黑"/>
                <a:cs typeface="+mn-ea"/>
                <a:sym typeface="Arial"/>
              </a:endParaRPr>
            </a:p>
          </p:txBody>
        </p:sp>
        <p:sp>
          <p:nvSpPr>
            <p:cNvPr id="59" name="TextBox 26">
              <a:extLst>
                <a:ext uri="{FF2B5EF4-FFF2-40B4-BE49-F238E27FC236}">
                  <a16:creationId xmlns:a16="http://schemas.microsoft.com/office/drawing/2014/main" id="{C89DCDD2-C8A9-429E-8D8C-667CD7B8EEBC}"/>
                </a:ext>
              </a:extLst>
            </p:cNvPr>
            <p:cNvSpPr txBox="1"/>
            <p:nvPr/>
          </p:nvSpPr>
          <p:spPr>
            <a:xfrm>
              <a:off x="8082436" y="590808"/>
              <a:ext cx="1355686" cy="880470"/>
            </a:xfrm>
            <a:prstGeom prst="rect">
              <a:avLst/>
            </a:prstGeom>
            <a:noFill/>
          </p:spPr>
          <p:txBody>
            <a:bodyPr wrap="square" rtlCol="0" anchor="ctr">
              <a:spAutoFit/>
            </a:bodyPr>
            <a:lstStyle/>
            <a:p>
              <a:pPr algn="ctr" defTabSz="457156" fontAlgn="auto">
                <a:spcBef>
                  <a:spcPts val="0"/>
                </a:spcBef>
                <a:spcAft>
                  <a:spcPts val="0"/>
                </a:spcAft>
              </a:pPr>
              <a:r>
                <a:rPr lang="en-US" sz="3200" dirty="0">
                  <a:solidFill>
                    <a:prstClr val="white"/>
                  </a:solidFill>
                  <a:latin typeface="Arial"/>
                  <a:ea typeface="微软雅黑"/>
                  <a:cs typeface="+mn-ea"/>
                  <a:sym typeface="Arial"/>
                </a:rPr>
                <a:t>02</a:t>
              </a:r>
              <a:endParaRPr lang="id-ID" sz="3200" dirty="0">
                <a:solidFill>
                  <a:prstClr val="white"/>
                </a:solidFill>
                <a:latin typeface="Arial"/>
                <a:ea typeface="微软雅黑"/>
                <a:cs typeface="+mn-ea"/>
                <a:sym typeface="Arial"/>
              </a:endParaRPr>
            </a:p>
          </p:txBody>
        </p:sp>
        <p:sp>
          <p:nvSpPr>
            <p:cNvPr id="60" name="TextBox 27">
              <a:extLst>
                <a:ext uri="{FF2B5EF4-FFF2-40B4-BE49-F238E27FC236}">
                  <a16:creationId xmlns:a16="http://schemas.microsoft.com/office/drawing/2014/main" id="{7DBF2337-BD68-43D3-8072-8A0113605D42}"/>
                </a:ext>
              </a:extLst>
            </p:cNvPr>
            <p:cNvSpPr txBox="1"/>
            <p:nvPr/>
          </p:nvSpPr>
          <p:spPr>
            <a:xfrm>
              <a:off x="3708905" y="4794319"/>
              <a:ext cx="1355686" cy="880470"/>
            </a:xfrm>
            <a:prstGeom prst="rect">
              <a:avLst/>
            </a:prstGeom>
            <a:noFill/>
          </p:spPr>
          <p:txBody>
            <a:bodyPr wrap="square" rtlCol="0" anchor="ctr">
              <a:spAutoFit/>
            </a:bodyPr>
            <a:lstStyle/>
            <a:p>
              <a:pPr algn="ctr" defTabSz="457156" fontAlgn="auto">
                <a:spcBef>
                  <a:spcPts val="0"/>
                </a:spcBef>
                <a:spcAft>
                  <a:spcPts val="0"/>
                </a:spcAft>
              </a:pPr>
              <a:r>
                <a:rPr lang="en-US" sz="3200" dirty="0">
                  <a:solidFill>
                    <a:prstClr val="white"/>
                  </a:solidFill>
                  <a:latin typeface="Arial"/>
                  <a:ea typeface="微软雅黑"/>
                  <a:cs typeface="+mn-ea"/>
                  <a:sym typeface="Arial"/>
                </a:rPr>
                <a:t>03</a:t>
              </a:r>
              <a:endParaRPr lang="id-ID" sz="3200" dirty="0">
                <a:solidFill>
                  <a:prstClr val="white"/>
                </a:solidFill>
                <a:latin typeface="Arial"/>
                <a:ea typeface="微软雅黑"/>
                <a:cs typeface="+mn-ea"/>
                <a:sym typeface="Arial"/>
              </a:endParaRPr>
            </a:p>
          </p:txBody>
        </p:sp>
        <p:sp>
          <p:nvSpPr>
            <p:cNvPr id="61" name="TextBox 28">
              <a:extLst>
                <a:ext uri="{FF2B5EF4-FFF2-40B4-BE49-F238E27FC236}">
                  <a16:creationId xmlns:a16="http://schemas.microsoft.com/office/drawing/2014/main" id="{128D80CB-552A-4527-B8C2-C491B6484EC2}"/>
                </a:ext>
              </a:extLst>
            </p:cNvPr>
            <p:cNvSpPr txBox="1"/>
            <p:nvPr/>
          </p:nvSpPr>
          <p:spPr>
            <a:xfrm>
              <a:off x="7980862" y="4952947"/>
              <a:ext cx="1355686" cy="880470"/>
            </a:xfrm>
            <a:prstGeom prst="rect">
              <a:avLst/>
            </a:prstGeom>
            <a:noFill/>
          </p:spPr>
          <p:txBody>
            <a:bodyPr wrap="square" rtlCol="0" anchor="ctr">
              <a:spAutoFit/>
            </a:bodyPr>
            <a:lstStyle/>
            <a:p>
              <a:pPr algn="ctr" defTabSz="457156" fontAlgn="auto">
                <a:spcBef>
                  <a:spcPts val="0"/>
                </a:spcBef>
                <a:spcAft>
                  <a:spcPts val="0"/>
                </a:spcAft>
              </a:pPr>
              <a:r>
                <a:rPr lang="en-US" sz="3200" dirty="0">
                  <a:solidFill>
                    <a:prstClr val="white"/>
                  </a:solidFill>
                  <a:latin typeface="Arial"/>
                  <a:ea typeface="微软雅黑"/>
                  <a:cs typeface="+mn-ea"/>
                  <a:sym typeface="Arial"/>
                </a:rPr>
                <a:t>04</a:t>
              </a:r>
              <a:endParaRPr lang="id-ID" sz="3200" dirty="0">
                <a:solidFill>
                  <a:prstClr val="white"/>
                </a:solidFill>
                <a:latin typeface="Arial"/>
                <a:ea typeface="微软雅黑"/>
                <a:cs typeface="+mn-ea"/>
                <a:sym typeface="Arial"/>
              </a:endParaRPr>
            </a:p>
          </p:txBody>
        </p:sp>
        <p:sp>
          <p:nvSpPr>
            <p:cNvPr id="62" name="TextBox 31">
              <a:extLst>
                <a:ext uri="{FF2B5EF4-FFF2-40B4-BE49-F238E27FC236}">
                  <a16:creationId xmlns:a16="http://schemas.microsoft.com/office/drawing/2014/main" id="{88DCD1AF-AFE5-4395-A7C9-F96F8ECFA08D}"/>
                </a:ext>
              </a:extLst>
            </p:cNvPr>
            <p:cNvSpPr txBox="1"/>
            <p:nvPr/>
          </p:nvSpPr>
          <p:spPr>
            <a:xfrm rot="18825362">
              <a:off x="3645784" y="1777746"/>
              <a:ext cx="3621024" cy="552138"/>
            </a:xfrm>
            <a:prstGeom prst="rect">
              <a:avLst/>
            </a:prstGeom>
            <a:noFill/>
          </p:spPr>
          <p:txBody>
            <a:bodyPr wrap="square" rtlCol="0">
              <a:spAutoFit/>
            </a:bodyPr>
            <a:lstStyle/>
            <a:p>
              <a:pPr algn="ctr" defTabSz="457156" fontAlgn="auto">
                <a:spcBef>
                  <a:spcPts val="0"/>
                </a:spcBef>
                <a:spcAft>
                  <a:spcPts val="0"/>
                </a:spcAft>
              </a:pPr>
              <a:r>
                <a:rPr lang="zh-TW" altLang="en-US" sz="2000" dirty="0">
                  <a:solidFill>
                    <a:prstClr val="white"/>
                  </a:solidFill>
                  <a:latin typeface="Arial"/>
                  <a:ea typeface="微软雅黑"/>
                  <a:cs typeface="+mn-ea"/>
                  <a:sym typeface="Arial"/>
                </a:rPr>
                <a:t>佈告欄</a:t>
              </a:r>
              <a:endParaRPr lang="id-ID" sz="2000" dirty="0">
                <a:solidFill>
                  <a:prstClr val="white"/>
                </a:solidFill>
                <a:latin typeface="Arial"/>
                <a:ea typeface="微软雅黑"/>
                <a:cs typeface="+mn-ea"/>
                <a:sym typeface="Arial"/>
              </a:endParaRPr>
            </a:p>
          </p:txBody>
        </p:sp>
        <p:sp>
          <p:nvSpPr>
            <p:cNvPr id="63" name="TextBox 32">
              <a:extLst>
                <a:ext uri="{FF2B5EF4-FFF2-40B4-BE49-F238E27FC236}">
                  <a16:creationId xmlns:a16="http://schemas.microsoft.com/office/drawing/2014/main" id="{3AFF6D45-3E92-4615-A969-E4F1D5D25306}"/>
                </a:ext>
              </a:extLst>
            </p:cNvPr>
            <p:cNvSpPr txBox="1"/>
            <p:nvPr/>
          </p:nvSpPr>
          <p:spPr>
            <a:xfrm rot="18825362">
              <a:off x="5821909" y="4018633"/>
              <a:ext cx="3621024" cy="552137"/>
            </a:xfrm>
            <a:prstGeom prst="rect">
              <a:avLst/>
            </a:prstGeom>
            <a:noFill/>
          </p:spPr>
          <p:txBody>
            <a:bodyPr wrap="square" rtlCol="0">
              <a:spAutoFit/>
            </a:bodyPr>
            <a:lstStyle/>
            <a:p>
              <a:pPr algn="ctr" defTabSz="457156" fontAlgn="auto">
                <a:spcBef>
                  <a:spcPts val="0"/>
                </a:spcBef>
                <a:spcAft>
                  <a:spcPts val="0"/>
                </a:spcAft>
              </a:pPr>
              <a:r>
                <a:rPr lang="zh-TW" altLang="en-US" sz="2000" dirty="0">
                  <a:solidFill>
                    <a:prstClr val="white"/>
                  </a:solidFill>
                  <a:latin typeface="Arial"/>
                  <a:ea typeface="微软雅黑"/>
                  <a:cs typeface="+mn-ea"/>
                  <a:sym typeface="Arial"/>
                </a:rPr>
                <a:t>學生管理</a:t>
              </a:r>
              <a:endParaRPr lang="id-ID" sz="2000" dirty="0">
                <a:solidFill>
                  <a:prstClr val="white"/>
                </a:solidFill>
                <a:latin typeface="Arial"/>
                <a:ea typeface="微软雅黑"/>
                <a:cs typeface="+mn-ea"/>
                <a:sym typeface="Arial"/>
              </a:endParaRPr>
            </a:p>
          </p:txBody>
        </p:sp>
        <p:sp>
          <p:nvSpPr>
            <p:cNvPr id="64" name="TextBox 33">
              <a:extLst>
                <a:ext uri="{FF2B5EF4-FFF2-40B4-BE49-F238E27FC236}">
                  <a16:creationId xmlns:a16="http://schemas.microsoft.com/office/drawing/2014/main" id="{F823DA2C-1F29-4C37-956F-99BE1C4B842C}"/>
                </a:ext>
              </a:extLst>
            </p:cNvPr>
            <p:cNvSpPr txBox="1"/>
            <p:nvPr/>
          </p:nvSpPr>
          <p:spPr>
            <a:xfrm rot="2700000">
              <a:off x="3570486" y="3911076"/>
              <a:ext cx="3621024" cy="653081"/>
            </a:xfrm>
            <a:prstGeom prst="rect">
              <a:avLst/>
            </a:prstGeom>
            <a:noFill/>
          </p:spPr>
          <p:txBody>
            <a:bodyPr wrap="square" rtlCol="0">
              <a:spAutoFit/>
            </a:bodyPr>
            <a:lstStyle/>
            <a:p>
              <a:pPr algn="ctr" defTabSz="457156" fontAlgn="auto">
                <a:spcBef>
                  <a:spcPts val="0"/>
                </a:spcBef>
                <a:spcAft>
                  <a:spcPts val="0"/>
                </a:spcAft>
              </a:pPr>
              <a:r>
                <a:rPr lang="zh-TW" altLang="en-US" dirty="0">
                  <a:solidFill>
                    <a:prstClr val="white"/>
                  </a:solidFill>
                  <a:latin typeface="Arial"/>
                  <a:ea typeface="微软雅黑"/>
                  <a:cs typeface="+mn-ea"/>
                  <a:sym typeface="Arial"/>
                </a:rPr>
                <a:t>單筆新增或修改</a:t>
              </a:r>
              <a:endParaRPr lang="id-ID" dirty="0">
                <a:solidFill>
                  <a:prstClr val="white"/>
                </a:solidFill>
                <a:latin typeface="Arial"/>
                <a:ea typeface="微软雅黑"/>
                <a:cs typeface="+mn-ea"/>
                <a:sym typeface="Arial"/>
              </a:endParaRPr>
            </a:p>
          </p:txBody>
        </p:sp>
        <p:sp>
          <p:nvSpPr>
            <p:cNvPr id="65" name="TextBox 34">
              <a:extLst>
                <a:ext uri="{FF2B5EF4-FFF2-40B4-BE49-F238E27FC236}">
                  <a16:creationId xmlns:a16="http://schemas.microsoft.com/office/drawing/2014/main" id="{3ABB0421-6880-463D-A5BD-D2A89A8ACB35}"/>
                </a:ext>
              </a:extLst>
            </p:cNvPr>
            <p:cNvSpPr txBox="1"/>
            <p:nvPr/>
          </p:nvSpPr>
          <p:spPr>
            <a:xfrm rot="2700000">
              <a:off x="5862919" y="1754017"/>
              <a:ext cx="3621024" cy="552137"/>
            </a:xfrm>
            <a:prstGeom prst="rect">
              <a:avLst/>
            </a:prstGeom>
            <a:noFill/>
          </p:spPr>
          <p:txBody>
            <a:bodyPr wrap="square" rtlCol="0">
              <a:spAutoFit/>
            </a:bodyPr>
            <a:lstStyle/>
            <a:p>
              <a:pPr algn="ctr" defTabSz="457156" fontAlgn="auto">
                <a:spcBef>
                  <a:spcPts val="0"/>
                </a:spcBef>
                <a:spcAft>
                  <a:spcPts val="0"/>
                </a:spcAft>
              </a:pPr>
              <a:r>
                <a:rPr lang="zh-TW" altLang="en-US" sz="2000" dirty="0">
                  <a:solidFill>
                    <a:prstClr val="white"/>
                  </a:solidFill>
                  <a:latin typeface="Arial"/>
                  <a:ea typeface="微软雅黑"/>
                  <a:cs typeface="+mn-ea"/>
                  <a:sym typeface="Arial"/>
                </a:rPr>
                <a:t>整批匯入</a:t>
              </a:r>
              <a:endParaRPr lang="id-ID" sz="2000" dirty="0">
                <a:solidFill>
                  <a:prstClr val="white"/>
                </a:solidFill>
                <a:latin typeface="Arial"/>
                <a:ea typeface="微软雅黑"/>
                <a:cs typeface="+mn-ea"/>
                <a:sym typeface="Arial"/>
              </a:endParaRPr>
            </a:p>
          </p:txBody>
        </p:sp>
      </p:grpSp>
      <p:sp>
        <p:nvSpPr>
          <p:cNvPr id="34" name="矩形 33">
            <a:extLst>
              <a:ext uri="{FF2B5EF4-FFF2-40B4-BE49-F238E27FC236}">
                <a16:creationId xmlns:a16="http://schemas.microsoft.com/office/drawing/2014/main" id="{98E1ADF5-409F-4388-B22A-B0700308AB11}"/>
              </a:ext>
            </a:extLst>
          </p:cNvPr>
          <p:cNvSpPr/>
          <p:nvPr/>
        </p:nvSpPr>
        <p:spPr>
          <a:xfrm>
            <a:off x="5286809" y="2324808"/>
            <a:ext cx="4330267" cy="176914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Rectangle 3">
            <a:extLst>
              <a:ext uri="{FF2B5EF4-FFF2-40B4-BE49-F238E27FC236}">
                <a16:creationId xmlns:a16="http://schemas.microsoft.com/office/drawing/2014/main" id="{A036C93F-3C65-4B94-9C5F-B3D8E376C36F}"/>
              </a:ext>
            </a:extLst>
          </p:cNvPr>
          <p:cNvSpPr txBox="1">
            <a:spLocks noChangeArrowheads="1"/>
          </p:cNvSpPr>
          <p:nvPr/>
        </p:nvSpPr>
        <p:spPr>
          <a:xfrm>
            <a:off x="4147134" y="4678003"/>
            <a:ext cx="7903814" cy="1263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Arial" panose="020B0604020202020204" pitchFamily="34" charset="0"/>
              <a:buBlip>
                <a:blip r:embed="rId3"/>
              </a:buBlip>
            </a:pPr>
            <a:r>
              <a:rPr lang="zh-TW" altLang="en-US" sz="2100" dirty="0">
                <a:solidFill>
                  <a:srgbClr val="000000"/>
                </a:solidFill>
                <a:latin typeface="微軟正黑體" panose="020B0604030504040204" pitchFamily="34" charset="-120"/>
                <a:ea typeface="微軟正黑體" panose="020B0604030504040204" pitchFamily="34" charset="-120"/>
              </a:rPr>
              <a:t>登入帳號、密碼為「</a:t>
            </a:r>
            <a:r>
              <a:rPr lang="zh-TW" altLang="en-US" sz="2100" dirty="0">
                <a:solidFill>
                  <a:srgbClr val="FF0000"/>
                </a:solidFill>
                <a:latin typeface="微軟正黑體" panose="020B0604030504040204" pitchFamily="34" charset="-120"/>
                <a:ea typeface="微軟正黑體" panose="020B0604030504040204" pitchFamily="34" charset="-120"/>
              </a:rPr>
              <a:t>與會議報名系統、簡章集體購買系統</a:t>
            </a:r>
            <a:r>
              <a:rPr lang="zh-TW" altLang="en-US" sz="2100" dirty="0">
                <a:latin typeface="微軟正黑體" panose="020B0604030504040204" pitchFamily="34" charset="-120"/>
                <a:ea typeface="微軟正黑體" panose="020B0604030504040204" pitchFamily="34" charset="-120"/>
              </a:rPr>
              <a:t>」</a:t>
            </a:r>
            <a:r>
              <a:rPr lang="zh-TW" altLang="en-US" sz="2100" dirty="0">
                <a:solidFill>
                  <a:srgbClr val="FF0000"/>
                </a:solidFill>
                <a:latin typeface="微軟正黑體" panose="020B0604030504040204" pitchFamily="34" charset="-120"/>
                <a:ea typeface="微軟正黑體" panose="020B0604030504040204" pitchFamily="34" charset="-120"/>
              </a:rPr>
              <a:t>相同</a:t>
            </a:r>
            <a:endParaRPr lang="en-US" altLang="zh-TW" sz="2100" dirty="0">
              <a:solidFill>
                <a:srgbClr val="FF0000"/>
              </a:solidFill>
              <a:latin typeface="微軟正黑體" panose="020B0604030504040204" pitchFamily="34" charset="-120"/>
              <a:ea typeface="微軟正黑體" panose="020B0604030504040204" pitchFamily="34" charset="-120"/>
            </a:endParaRPr>
          </a:p>
          <a:p>
            <a:pPr>
              <a:lnSpc>
                <a:spcPct val="150000"/>
              </a:lnSpc>
              <a:buFont typeface="Arial" panose="020B0604020202020204" pitchFamily="34" charset="0"/>
              <a:buBlip>
                <a:blip r:embed="rId3"/>
              </a:buBlip>
            </a:pPr>
            <a:r>
              <a:rPr lang="zh-TW" altLang="en-US" sz="2100" dirty="0">
                <a:solidFill>
                  <a:srgbClr val="000000"/>
                </a:solidFill>
                <a:latin typeface="微軟正黑體" panose="020B0604030504040204" pitchFamily="34" charset="-120"/>
                <a:ea typeface="微軟正黑體" panose="020B0604030504040204" pitchFamily="34" charset="-120"/>
              </a:rPr>
              <a:t>系統操作手冊預於</a:t>
            </a:r>
            <a:r>
              <a:rPr lang="en-US" altLang="zh-TW" sz="2100" dirty="0">
                <a:solidFill>
                  <a:srgbClr val="000000"/>
                </a:solidFill>
                <a:latin typeface="微軟正黑體" panose="020B0604030504040204" pitchFamily="34" charset="-120"/>
                <a:ea typeface="微軟正黑體" panose="020B0604030504040204" pitchFamily="34" charset="-120"/>
              </a:rPr>
              <a:t>115.3</a:t>
            </a:r>
            <a:r>
              <a:rPr lang="zh-TW" altLang="en-US" sz="2100" dirty="0">
                <a:solidFill>
                  <a:srgbClr val="000000"/>
                </a:solidFill>
                <a:latin typeface="微軟正黑體" panose="020B0604030504040204" pitchFamily="34" charset="-120"/>
                <a:ea typeface="微軟正黑體" panose="020B0604030504040204" pitchFamily="34" charset="-120"/>
              </a:rPr>
              <a:t>月公告</a:t>
            </a:r>
            <a:endParaRPr lang="en-US" altLang="zh-TW" sz="2100" dirty="0">
              <a:solidFill>
                <a:srgbClr val="000000"/>
              </a:solidFill>
              <a:latin typeface="微軟正黑體" panose="020B0604030504040204" pitchFamily="34" charset="-120"/>
              <a:ea typeface="微軟正黑體" panose="020B0604030504040204" pitchFamily="34" charset="-120"/>
            </a:endParaRPr>
          </a:p>
        </p:txBody>
      </p:sp>
      <p:sp>
        <p:nvSpPr>
          <p:cNvPr id="36" name="矩形 35">
            <a:extLst>
              <a:ext uri="{FF2B5EF4-FFF2-40B4-BE49-F238E27FC236}">
                <a16:creationId xmlns:a16="http://schemas.microsoft.com/office/drawing/2014/main" id="{8AE8DA2C-0E84-49A7-AC4E-98206AD2D06B}"/>
              </a:ext>
            </a:extLst>
          </p:cNvPr>
          <p:cNvSpPr/>
          <p:nvPr/>
        </p:nvSpPr>
        <p:spPr>
          <a:xfrm>
            <a:off x="10553903" y="170747"/>
            <a:ext cx="945671" cy="47105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algn="ctr">
              <a:lnSpc>
                <a:spcPts val="2800"/>
              </a:lnSpc>
              <a:spcBef>
                <a:spcPts val="600"/>
              </a:spcBef>
              <a:buClr>
                <a:srgbClr val="FFB41D"/>
              </a:buClr>
              <a:defRPr/>
            </a:pPr>
            <a:r>
              <a:rPr kumimoji="0" lang="zh-TW" altLang="en-US" sz="18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學校端</a:t>
            </a:r>
            <a:endParaRPr kumimoji="0" lang="en-US" altLang="zh-TW" sz="1800" b="0"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1114918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一張含有 文字, 螢幕擷取畫面, 字型 的圖片&#10;&#10;AI 產生的內容可能不正確。">
            <a:extLst>
              <a:ext uri="{FF2B5EF4-FFF2-40B4-BE49-F238E27FC236}">
                <a16:creationId xmlns:a16="http://schemas.microsoft.com/office/drawing/2014/main" id="{89566E15-CED7-257F-E16C-ED4E746B017C}"/>
              </a:ext>
            </a:extLst>
          </p:cNvPr>
          <p:cNvPicPr>
            <a:picLocks noChangeAspect="1"/>
          </p:cNvPicPr>
          <p:nvPr/>
        </p:nvPicPr>
        <p:blipFill>
          <a:blip r:embed="rId2">
            <a:extLst>
              <a:ext uri="{28A0092B-C50C-407E-A947-70E740481C1C}">
                <a14:useLocalDpi xmlns:a14="http://schemas.microsoft.com/office/drawing/2010/main" val="0"/>
              </a:ext>
            </a:extLst>
          </a:blip>
          <a:srcRect t="35097"/>
          <a:stretch/>
        </p:blipFill>
        <p:spPr>
          <a:xfrm>
            <a:off x="970377" y="963690"/>
            <a:ext cx="10800000" cy="2917531"/>
          </a:xfrm>
          <a:prstGeom prst="rect">
            <a:avLst/>
          </a:prstGeom>
        </p:spPr>
      </p:pic>
      <p:sp>
        <p:nvSpPr>
          <p:cNvPr id="2" name="Rectangle 199">
            <a:extLst>
              <a:ext uri="{FF2B5EF4-FFF2-40B4-BE49-F238E27FC236}">
                <a16:creationId xmlns:a16="http://schemas.microsoft.com/office/drawing/2014/main" id="{0AD29D2B-95B8-4177-9015-C9A3341AD5E4}"/>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3" name="群組 7">
            <a:extLst>
              <a:ext uri="{FF2B5EF4-FFF2-40B4-BE49-F238E27FC236}">
                <a16:creationId xmlns:a16="http://schemas.microsoft.com/office/drawing/2014/main" id="{65843D12-BAA9-462F-93CC-440E517398FF}"/>
              </a:ext>
            </a:extLst>
          </p:cNvPr>
          <p:cNvGrpSpPr>
            <a:grpSpLocks/>
          </p:cNvGrpSpPr>
          <p:nvPr/>
        </p:nvGrpSpPr>
        <p:grpSpPr bwMode="auto">
          <a:xfrm>
            <a:off x="10231296" y="735909"/>
            <a:ext cx="1717676" cy="1428750"/>
            <a:chOff x="6690632" y="1071576"/>
            <a:chExt cx="1717736" cy="1214416"/>
          </a:xfrm>
        </p:grpSpPr>
        <p:sp>
          <p:nvSpPr>
            <p:cNvPr id="4" name="圓角矩形 25">
              <a:extLst>
                <a:ext uri="{FF2B5EF4-FFF2-40B4-BE49-F238E27FC236}">
                  <a16:creationId xmlns:a16="http://schemas.microsoft.com/office/drawing/2014/main" id="{DED4279B-CC5A-418E-A169-248007C8F72F}"/>
                </a:ext>
              </a:extLst>
            </p:cNvPr>
            <p:cNvSpPr/>
            <p:nvPr/>
          </p:nvSpPr>
          <p:spPr bwMode="auto">
            <a:xfrm>
              <a:off x="6690632" y="1071576"/>
              <a:ext cx="357200" cy="1214416"/>
            </a:xfrm>
            <a:prstGeom prst="roundRect">
              <a:avLst/>
            </a:prstGeom>
            <a:solidFill>
              <a:srgbClr val="9966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佈告欄</a:t>
              </a:r>
              <a:endParaRPr lang="en-US" altLang="zh-TW" sz="1400" dirty="0">
                <a:solidFill>
                  <a:schemeClr val="bg1"/>
                </a:solidFill>
                <a:latin typeface="微軟正黑體" panose="020B0604030504040204" pitchFamily="34" charset="-120"/>
                <a:ea typeface="微軟正黑體" panose="020B0604030504040204" pitchFamily="34" charset="-120"/>
              </a:endParaRPr>
            </a:p>
          </p:txBody>
        </p:sp>
        <p:sp>
          <p:nvSpPr>
            <p:cNvPr id="5" name="圓角矩形 28">
              <a:extLst>
                <a:ext uri="{FF2B5EF4-FFF2-40B4-BE49-F238E27FC236}">
                  <a16:creationId xmlns:a16="http://schemas.microsoft.com/office/drawing/2014/main" id="{13C57BE0-05C7-4381-9D69-3FAE75EC1899}"/>
                </a:ext>
              </a:extLst>
            </p:cNvPr>
            <p:cNvSpPr/>
            <p:nvPr/>
          </p:nvSpPr>
          <p:spPr bwMode="auto">
            <a:xfrm>
              <a:off x="7138323"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整批匯入</a:t>
              </a:r>
            </a:p>
          </p:txBody>
        </p:sp>
        <p:sp>
          <p:nvSpPr>
            <p:cNvPr id="6" name="圓角矩形 30">
              <a:extLst>
                <a:ext uri="{FF2B5EF4-FFF2-40B4-BE49-F238E27FC236}">
                  <a16:creationId xmlns:a16="http://schemas.microsoft.com/office/drawing/2014/main" id="{26C738C6-FEBA-41AC-8E76-EDA6AB78EE36}"/>
                </a:ext>
              </a:extLst>
            </p:cNvPr>
            <p:cNvSpPr/>
            <p:nvPr/>
          </p:nvSpPr>
          <p:spPr bwMode="auto">
            <a:xfrm>
              <a:off x="7589189"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單筆新增或修改</a:t>
              </a:r>
            </a:p>
          </p:txBody>
        </p:sp>
        <p:sp>
          <p:nvSpPr>
            <p:cNvPr id="7" name="圓角矩形 31">
              <a:extLst>
                <a:ext uri="{FF2B5EF4-FFF2-40B4-BE49-F238E27FC236}">
                  <a16:creationId xmlns:a16="http://schemas.microsoft.com/office/drawing/2014/main" id="{2D16DF9C-51F3-4E66-B721-B9919CE581C7}"/>
                </a:ext>
              </a:extLst>
            </p:cNvPr>
            <p:cNvSpPr/>
            <p:nvPr/>
          </p:nvSpPr>
          <p:spPr bwMode="auto">
            <a:xfrm>
              <a:off x="8051167" y="1071576"/>
              <a:ext cx="357201"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學生管理</a:t>
              </a:r>
            </a:p>
          </p:txBody>
        </p:sp>
        <p:cxnSp>
          <p:nvCxnSpPr>
            <p:cNvPr id="8" name="直線單箭頭接點 14">
              <a:extLst>
                <a:ext uri="{FF2B5EF4-FFF2-40B4-BE49-F238E27FC236}">
                  <a16:creationId xmlns:a16="http://schemas.microsoft.com/office/drawing/2014/main" id="{0897E3E2-ADC4-4E90-BDC7-B2496285652A}"/>
                </a:ext>
              </a:extLst>
            </p:cNvPr>
            <p:cNvCxnSpPr>
              <a:cxnSpLocks noChangeShapeType="1"/>
              <a:stCxn id="4" idx="3"/>
              <a:endCxn id="5"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9" name="直線單箭頭接點 15">
              <a:extLst>
                <a:ext uri="{FF2B5EF4-FFF2-40B4-BE49-F238E27FC236}">
                  <a16:creationId xmlns:a16="http://schemas.microsoft.com/office/drawing/2014/main" id="{DEC11A24-4B70-4748-862F-B273DC48A324}"/>
                </a:ext>
              </a:extLst>
            </p:cNvPr>
            <p:cNvCxnSpPr>
              <a:cxnSpLocks noChangeShapeType="1"/>
              <a:stCxn id="5" idx="3"/>
              <a:endCxn id="6"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0" name="直線單箭頭接點 16">
              <a:extLst>
                <a:ext uri="{FF2B5EF4-FFF2-40B4-BE49-F238E27FC236}">
                  <a16:creationId xmlns:a16="http://schemas.microsoft.com/office/drawing/2014/main" id="{5AD289EF-7E8B-4E7E-9227-A6B24869D4D5}"/>
                </a:ext>
              </a:extLst>
            </p:cNvPr>
            <p:cNvCxnSpPr>
              <a:cxnSpLocks noChangeShapeType="1"/>
              <a:stCxn id="6" idx="3"/>
              <a:endCxn id="7"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5" name="Rectangle 3">
            <a:extLst>
              <a:ext uri="{FF2B5EF4-FFF2-40B4-BE49-F238E27FC236}">
                <a16:creationId xmlns:a16="http://schemas.microsoft.com/office/drawing/2014/main" id="{431EA4F2-B9F7-4C59-841B-5A284E6FCCE1}"/>
              </a:ext>
            </a:extLst>
          </p:cNvPr>
          <p:cNvSpPr txBox="1">
            <a:spLocks noChangeArrowheads="1"/>
          </p:cNvSpPr>
          <p:nvPr/>
        </p:nvSpPr>
        <p:spPr>
          <a:xfrm>
            <a:off x="1062055" y="4157550"/>
            <a:ext cx="10638995" cy="1939636"/>
          </a:xfrm>
          <a:prstGeom prst="rect">
            <a:avLst/>
          </a:prstGeom>
        </p:spPr>
        <p:txBody>
          <a:bodyPr vert="horz" lIns="91440" tIns="45720" rIns="91440" bIns="45720" rtlCol="0">
            <a:normAutofit fontScale="92500"/>
          </a:bodyPr>
          <a:lstStyle/>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系統作業期間</a:t>
            </a:r>
            <a:r>
              <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115.</a:t>
            </a:r>
            <a:r>
              <a:rPr kumimoji="0" lang="en-US" altLang="zh-TW"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3.11(</a:t>
            </a:r>
            <a:r>
              <a:rPr kumimoji="0" lang="zh-TW" altLang="en-US"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三</a:t>
            </a:r>
            <a:r>
              <a:rPr kumimoji="0" lang="en-US" altLang="zh-TW"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)10:00-3.18(</a:t>
            </a:r>
            <a:r>
              <a:rPr kumimoji="0" lang="zh-TW" altLang="en-US"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三</a:t>
            </a:r>
            <a:r>
              <a:rPr kumimoji="0" lang="en-US" altLang="zh-TW"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)17:00</a:t>
            </a:r>
            <a:r>
              <a:rPr kumimoji="0" lang="zh-TW" altLang="en-US"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止</a:t>
            </a:r>
            <a:endParaRPr kumimoji="0" lang="en-US" altLang="zh-TW"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上傳貴校所屬具有中央資料庫學習歷程檔案之</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學生識別資料</a:t>
            </a:r>
            <a:endPar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30400" lvl="0" indent="-230400">
              <a:lnSpc>
                <a:spcPts val="2800"/>
              </a:lnSpc>
              <a:spcBef>
                <a:spcPts val="600"/>
              </a:spcBef>
              <a:buClr>
                <a:srgbClr val="FFB41D"/>
              </a:buClr>
              <a:buFont typeface="Wingdings" panose="05000000000000000000" pitchFamily="2" charset="2"/>
              <a:buChar char="u"/>
              <a:defRPr/>
            </a:pP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115.4.10(</a:t>
            </a:r>
            <a:r>
              <a:rPr lang="zh-TW" altLang="en-US"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)10:00-4.15(</a:t>
            </a:r>
            <a:r>
              <a:rPr lang="zh-TW" altLang="en-US"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開放學習歷程中央資料庫釋出資料</a:t>
            </a:r>
            <a:r>
              <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檔案</a:t>
            </a:r>
            <a:r>
              <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查看或疑義處理</a:t>
            </a:r>
            <a:endPar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230400" lvl="0" indent="-230400">
              <a:lnSpc>
                <a:spcPts val="2800"/>
              </a:lnSpc>
              <a:spcBef>
                <a:spcPts val="600"/>
              </a:spcBef>
              <a:buClr>
                <a:srgbClr val="FFB41D"/>
              </a:buClr>
              <a:buFont typeface="Wingdings" panose="05000000000000000000" pitchFamily="2" charset="2"/>
              <a:buChar char="u"/>
              <a:defRPr/>
            </a:pPr>
            <a:r>
              <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倘若學生查看學習歷程檔案，點選有疑義，本系統</a:t>
            </a:r>
            <a:r>
              <a:rPr lang="en-US" altLang="zh-TW" sz="21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學生管理</a:t>
            </a:r>
            <a:r>
              <a:rPr lang="en-US" altLang="zh-TW" sz="21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可查看點選有疑義之學生資訊</a:t>
            </a:r>
          </a:p>
        </p:txBody>
      </p:sp>
      <p:sp>
        <p:nvSpPr>
          <p:cNvPr id="16" name="矩形 15">
            <a:extLst>
              <a:ext uri="{FF2B5EF4-FFF2-40B4-BE49-F238E27FC236}">
                <a16:creationId xmlns:a16="http://schemas.microsoft.com/office/drawing/2014/main" id="{F7EDE004-C5AB-4AA0-9608-F3F9A6B0D8F3}"/>
              </a:ext>
            </a:extLst>
          </p:cNvPr>
          <p:cNvSpPr/>
          <p:nvPr/>
        </p:nvSpPr>
        <p:spPr>
          <a:xfrm>
            <a:off x="1085112" y="974843"/>
            <a:ext cx="637310" cy="4040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64151EB2-E43D-4AEF-A0D1-A4B831ACCA17}"/>
              </a:ext>
            </a:extLst>
          </p:cNvPr>
          <p:cNvSpPr/>
          <p:nvPr/>
        </p:nvSpPr>
        <p:spPr>
          <a:xfrm>
            <a:off x="10553903" y="170747"/>
            <a:ext cx="945671" cy="47105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algn="ctr">
              <a:lnSpc>
                <a:spcPts val="2800"/>
              </a:lnSpc>
              <a:spcBef>
                <a:spcPts val="600"/>
              </a:spcBef>
              <a:buClr>
                <a:srgbClr val="FFB41D"/>
              </a:buClr>
              <a:defRPr/>
            </a:pPr>
            <a:r>
              <a:rPr kumimoji="0" lang="zh-TW" altLang="en-US" sz="18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學校端</a:t>
            </a:r>
            <a:endParaRPr kumimoji="0" lang="en-US" altLang="zh-TW" sz="1800" b="0"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3333748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10DACC5-9485-43CB-92FE-F816148D0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966" y="925983"/>
            <a:ext cx="10260281" cy="5325744"/>
          </a:xfrm>
          <a:prstGeom prst="rect">
            <a:avLst/>
          </a:prstGeom>
        </p:spPr>
      </p:pic>
      <p:pic>
        <p:nvPicPr>
          <p:cNvPr id="12" name="圖片 11">
            <a:extLst>
              <a:ext uri="{FF2B5EF4-FFF2-40B4-BE49-F238E27FC236}">
                <a16:creationId xmlns:a16="http://schemas.microsoft.com/office/drawing/2014/main" id="{181106B9-5796-41D8-90F8-B97510C5A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253" y="3560981"/>
            <a:ext cx="7346427" cy="2724300"/>
          </a:xfrm>
          <a:prstGeom prst="rect">
            <a:avLst/>
          </a:prstGeom>
        </p:spPr>
      </p:pic>
      <p:sp>
        <p:nvSpPr>
          <p:cNvPr id="2" name="Rectangle 199">
            <a:extLst>
              <a:ext uri="{FF2B5EF4-FFF2-40B4-BE49-F238E27FC236}">
                <a16:creationId xmlns:a16="http://schemas.microsoft.com/office/drawing/2014/main" id="{CE4E6E3A-C7CB-4A8A-9948-F355EBAD947F}"/>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15" name="群組 7">
            <a:extLst>
              <a:ext uri="{FF2B5EF4-FFF2-40B4-BE49-F238E27FC236}">
                <a16:creationId xmlns:a16="http://schemas.microsoft.com/office/drawing/2014/main" id="{5F1A0F94-248A-436F-8DC2-AF5B4CC7BEF0}"/>
              </a:ext>
            </a:extLst>
          </p:cNvPr>
          <p:cNvGrpSpPr>
            <a:grpSpLocks/>
          </p:cNvGrpSpPr>
          <p:nvPr/>
        </p:nvGrpSpPr>
        <p:grpSpPr bwMode="auto">
          <a:xfrm>
            <a:off x="10231296" y="735909"/>
            <a:ext cx="1717676" cy="1428750"/>
            <a:chOff x="6690632" y="1071576"/>
            <a:chExt cx="1717736" cy="1214416"/>
          </a:xfrm>
        </p:grpSpPr>
        <p:sp>
          <p:nvSpPr>
            <p:cNvPr id="16" name="圓角矩形 25">
              <a:extLst>
                <a:ext uri="{FF2B5EF4-FFF2-40B4-BE49-F238E27FC236}">
                  <a16:creationId xmlns:a16="http://schemas.microsoft.com/office/drawing/2014/main" id="{184D4C2C-9A48-4D0A-93EF-F4805513F43E}"/>
                </a:ext>
              </a:extLst>
            </p:cNvPr>
            <p:cNvSpPr/>
            <p:nvPr/>
          </p:nvSpPr>
          <p:spPr bwMode="auto">
            <a:xfrm>
              <a:off x="6690632"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佈告欄</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17" name="圓角矩形 28">
              <a:extLst>
                <a:ext uri="{FF2B5EF4-FFF2-40B4-BE49-F238E27FC236}">
                  <a16:creationId xmlns:a16="http://schemas.microsoft.com/office/drawing/2014/main" id="{C62A6351-5272-4D86-B92A-225C855A2D6F}"/>
                </a:ext>
              </a:extLst>
            </p:cNvPr>
            <p:cNvSpPr/>
            <p:nvPr/>
          </p:nvSpPr>
          <p:spPr bwMode="auto">
            <a:xfrm>
              <a:off x="7138323" y="1071576"/>
              <a:ext cx="357200" cy="1214416"/>
            </a:xfrm>
            <a:prstGeom prst="roundRect">
              <a:avLst/>
            </a:prstGeom>
            <a:solidFill>
              <a:srgbClr val="9966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整批匯入</a:t>
              </a:r>
            </a:p>
          </p:txBody>
        </p:sp>
        <p:sp>
          <p:nvSpPr>
            <p:cNvPr id="18" name="圓角矩形 30">
              <a:extLst>
                <a:ext uri="{FF2B5EF4-FFF2-40B4-BE49-F238E27FC236}">
                  <a16:creationId xmlns:a16="http://schemas.microsoft.com/office/drawing/2014/main" id="{0235BF6E-C513-4C54-928A-3509EADDFAA4}"/>
                </a:ext>
              </a:extLst>
            </p:cNvPr>
            <p:cNvSpPr/>
            <p:nvPr/>
          </p:nvSpPr>
          <p:spPr bwMode="auto">
            <a:xfrm>
              <a:off x="7589189"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單筆新增或修改</a:t>
              </a:r>
            </a:p>
          </p:txBody>
        </p:sp>
        <p:sp>
          <p:nvSpPr>
            <p:cNvPr id="19" name="圓角矩形 31">
              <a:extLst>
                <a:ext uri="{FF2B5EF4-FFF2-40B4-BE49-F238E27FC236}">
                  <a16:creationId xmlns:a16="http://schemas.microsoft.com/office/drawing/2014/main" id="{B133346C-C005-4D11-A660-839E29F194B7}"/>
                </a:ext>
              </a:extLst>
            </p:cNvPr>
            <p:cNvSpPr/>
            <p:nvPr/>
          </p:nvSpPr>
          <p:spPr bwMode="auto">
            <a:xfrm>
              <a:off x="8051167" y="1071576"/>
              <a:ext cx="357201"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學生管理</a:t>
              </a:r>
            </a:p>
          </p:txBody>
        </p:sp>
        <p:cxnSp>
          <p:nvCxnSpPr>
            <p:cNvPr id="20" name="直線單箭頭接點 14">
              <a:extLst>
                <a:ext uri="{FF2B5EF4-FFF2-40B4-BE49-F238E27FC236}">
                  <a16:creationId xmlns:a16="http://schemas.microsoft.com/office/drawing/2014/main" id="{A6F95B5B-8988-45FD-A90F-65B05A44AC9A}"/>
                </a:ext>
              </a:extLst>
            </p:cNvPr>
            <p:cNvCxnSpPr>
              <a:cxnSpLocks noChangeShapeType="1"/>
              <a:stCxn id="16" idx="3"/>
              <a:endCxn id="17"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21" name="直線單箭頭接點 15">
              <a:extLst>
                <a:ext uri="{FF2B5EF4-FFF2-40B4-BE49-F238E27FC236}">
                  <a16:creationId xmlns:a16="http://schemas.microsoft.com/office/drawing/2014/main" id="{2242C6B5-04DF-446E-BFDC-C9B3FAF2C0D9}"/>
                </a:ext>
              </a:extLst>
            </p:cNvPr>
            <p:cNvCxnSpPr>
              <a:cxnSpLocks noChangeShapeType="1"/>
              <a:stCxn id="17" idx="3"/>
              <a:endCxn id="18"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22" name="直線單箭頭接點 16">
              <a:extLst>
                <a:ext uri="{FF2B5EF4-FFF2-40B4-BE49-F238E27FC236}">
                  <a16:creationId xmlns:a16="http://schemas.microsoft.com/office/drawing/2014/main" id="{38CE4453-4B7B-4795-9BDE-CCDD074267BB}"/>
                </a:ext>
              </a:extLst>
            </p:cNvPr>
            <p:cNvCxnSpPr>
              <a:cxnSpLocks noChangeShapeType="1"/>
              <a:stCxn id="18" idx="3"/>
              <a:endCxn id="19"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3" name="矩形 12">
            <a:extLst>
              <a:ext uri="{FF2B5EF4-FFF2-40B4-BE49-F238E27FC236}">
                <a16:creationId xmlns:a16="http://schemas.microsoft.com/office/drawing/2014/main" id="{E80E5813-5CF2-4115-8F50-923A7CFFEE1C}"/>
              </a:ext>
            </a:extLst>
          </p:cNvPr>
          <p:cNvSpPr/>
          <p:nvPr/>
        </p:nvSpPr>
        <p:spPr>
          <a:xfrm>
            <a:off x="947156" y="3916218"/>
            <a:ext cx="1315753" cy="3786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右箭號 19">
            <a:extLst>
              <a:ext uri="{FF2B5EF4-FFF2-40B4-BE49-F238E27FC236}">
                <a16:creationId xmlns:a16="http://schemas.microsoft.com/office/drawing/2014/main" id="{582232BF-C6A5-4C30-9DF3-335808CE7F64}"/>
              </a:ext>
            </a:extLst>
          </p:cNvPr>
          <p:cNvSpPr/>
          <p:nvPr/>
        </p:nvSpPr>
        <p:spPr bwMode="auto">
          <a:xfrm flipH="1">
            <a:off x="2286073" y="3971636"/>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23" name="矩形 22">
            <a:extLst>
              <a:ext uri="{FF2B5EF4-FFF2-40B4-BE49-F238E27FC236}">
                <a16:creationId xmlns:a16="http://schemas.microsoft.com/office/drawing/2014/main" id="{9BF9565E-8021-4878-B07E-996B2325ACBD}"/>
              </a:ext>
            </a:extLst>
          </p:cNvPr>
          <p:cNvSpPr/>
          <p:nvPr/>
        </p:nvSpPr>
        <p:spPr>
          <a:xfrm>
            <a:off x="4632470" y="4821382"/>
            <a:ext cx="7143893" cy="2309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EB8C78F7-9A0A-45B5-9F0A-71C166836F4D}"/>
              </a:ext>
            </a:extLst>
          </p:cNvPr>
          <p:cNvSpPr/>
          <p:nvPr/>
        </p:nvSpPr>
        <p:spPr>
          <a:xfrm>
            <a:off x="4954859" y="5506895"/>
            <a:ext cx="1843105" cy="629055"/>
          </a:xfrm>
          <a:prstGeom prst="rect">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第一列欄位名稱保留，勿刪除</a:t>
            </a:r>
          </a:p>
        </p:txBody>
      </p:sp>
      <p:sp>
        <p:nvSpPr>
          <p:cNvPr id="24" name="向右箭號 19">
            <a:extLst>
              <a:ext uri="{FF2B5EF4-FFF2-40B4-BE49-F238E27FC236}">
                <a16:creationId xmlns:a16="http://schemas.microsoft.com/office/drawing/2014/main" id="{1BE3B146-8A00-4BCA-BF67-81C7611E6718}"/>
              </a:ext>
            </a:extLst>
          </p:cNvPr>
          <p:cNvSpPr/>
          <p:nvPr/>
        </p:nvSpPr>
        <p:spPr bwMode="auto">
          <a:xfrm rot="5400000" flipH="1">
            <a:off x="5310983" y="5176990"/>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8" name="矩形 7">
            <a:extLst>
              <a:ext uri="{FF2B5EF4-FFF2-40B4-BE49-F238E27FC236}">
                <a16:creationId xmlns:a16="http://schemas.microsoft.com/office/drawing/2014/main" id="{683A7755-CCFF-437B-9A8B-F88B90BA5866}"/>
              </a:ext>
            </a:extLst>
          </p:cNvPr>
          <p:cNvSpPr/>
          <p:nvPr/>
        </p:nvSpPr>
        <p:spPr>
          <a:xfrm>
            <a:off x="7699909" y="4601190"/>
            <a:ext cx="1776599" cy="1698010"/>
          </a:xfrm>
          <a:prstGeom prst="rect">
            <a:avLst/>
          </a:prstGeom>
          <a:noFill/>
          <a:ln w="317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9CB2566B-22C6-47DF-A628-21C842BB073A}"/>
              </a:ext>
            </a:extLst>
          </p:cNvPr>
          <p:cNvSpPr/>
          <p:nvPr/>
        </p:nvSpPr>
        <p:spPr>
          <a:xfrm>
            <a:off x="7464389" y="6082689"/>
            <a:ext cx="2272292" cy="627325"/>
          </a:xfrm>
          <a:prstGeom prst="rect">
            <a:avLst/>
          </a:prstGeom>
          <a:solidFill>
            <a:schemeClr val="bg1"/>
          </a:solidFill>
          <a:ln>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微軟正黑體" panose="020B0604030504040204" pitchFamily="34" charset="-120"/>
                <a:ea typeface="微軟正黑體" panose="020B0604030504040204" pitchFamily="34" charset="-120"/>
              </a:rPr>
              <a:t>B</a:t>
            </a:r>
            <a:r>
              <a:rPr lang="zh-TW" altLang="en-US" dirty="0">
                <a:solidFill>
                  <a:schemeClr val="tx1"/>
                </a:solidFill>
                <a:latin typeface="微軟正黑體" panose="020B0604030504040204" pitchFamily="34" charset="-120"/>
                <a:ea typeface="微軟正黑體" panose="020B0604030504040204" pitchFamily="34" charset="-120"/>
              </a:rPr>
              <a:t>欄儲存格格式類別</a:t>
            </a:r>
            <a:endParaRPr lang="en-US" altLang="zh-TW" dirty="0">
              <a:solidFill>
                <a:schemeClr val="tx1"/>
              </a:solidFill>
              <a:latin typeface="微軟正黑體" panose="020B0604030504040204" pitchFamily="34" charset="-120"/>
              <a:ea typeface="微軟正黑體" panose="020B0604030504040204" pitchFamily="34" charset="-120"/>
            </a:endParaRPr>
          </a:p>
          <a:p>
            <a:pPr algn="ctr"/>
            <a:r>
              <a:rPr lang="zh-TW" altLang="en-US" dirty="0">
                <a:solidFill>
                  <a:schemeClr val="tx1"/>
                </a:solidFill>
                <a:latin typeface="微軟正黑體" panose="020B0604030504040204" pitchFamily="34" charset="-120"/>
                <a:ea typeface="微軟正黑體" panose="020B0604030504040204" pitchFamily="34" charset="-120"/>
              </a:rPr>
              <a:t>設定為</a:t>
            </a:r>
            <a:r>
              <a:rPr lang="zh-TW" altLang="en-US" b="1" dirty="0">
                <a:solidFill>
                  <a:srgbClr val="FF0000"/>
                </a:solidFill>
                <a:latin typeface="微軟正黑體" panose="020B0604030504040204" pitchFamily="34" charset="-120"/>
                <a:ea typeface="微軟正黑體" panose="020B0604030504040204" pitchFamily="34" charset="-120"/>
              </a:rPr>
              <a:t>文字</a:t>
            </a:r>
          </a:p>
        </p:txBody>
      </p:sp>
      <p:sp>
        <p:nvSpPr>
          <p:cNvPr id="25" name="矩形 24">
            <a:extLst>
              <a:ext uri="{FF2B5EF4-FFF2-40B4-BE49-F238E27FC236}">
                <a16:creationId xmlns:a16="http://schemas.microsoft.com/office/drawing/2014/main" id="{37D1C42B-7F37-4E97-8313-0B20EACD2C7C}"/>
              </a:ext>
            </a:extLst>
          </p:cNvPr>
          <p:cNvSpPr/>
          <p:nvPr/>
        </p:nvSpPr>
        <p:spPr>
          <a:xfrm>
            <a:off x="1781563" y="925983"/>
            <a:ext cx="665019" cy="4132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333B2E2B-A8DE-42BF-958B-F722ACE059CB}"/>
              </a:ext>
            </a:extLst>
          </p:cNvPr>
          <p:cNvSpPr/>
          <p:nvPr/>
        </p:nvSpPr>
        <p:spPr>
          <a:xfrm>
            <a:off x="10553903" y="170747"/>
            <a:ext cx="945671" cy="47105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algn="ctr">
              <a:lnSpc>
                <a:spcPts val="2800"/>
              </a:lnSpc>
              <a:spcBef>
                <a:spcPts val="600"/>
              </a:spcBef>
              <a:buClr>
                <a:srgbClr val="FFB41D"/>
              </a:buClr>
              <a:defRPr/>
            </a:pPr>
            <a:r>
              <a:rPr kumimoji="0" lang="zh-TW" altLang="en-US" sz="18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學校端</a:t>
            </a:r>
            <a:endParaRPr kumimoji="0" lang="en-US" altLang="zh-TW" sz="1800" b="0"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1016896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856" y="1942028"/>
            <a:ext cx="12192000" cy="2123658"/>
          </a:xfrm>
          <a:prstGeom prst="rect">
            <a:avLst/>
          </a:prstGeom>
          <a:solidFill>
            <a:schemeClr val="accent4">
              <a:lumMod val="60000"/>
              <a:lumOff val="40000"/>
            </a:schemeClr>
          </a:soli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115</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四技二專</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技優保送入學</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招生</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試務作業及系統操作流程</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0660" y="4700465"/>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5711" y="1816287"/>
            <a:ext cx="12194855" cy="124008"/>
          </a:xfrm>
          <a:prstGeom prst="rect">
            <a:avLst/>
          </a:prstGeom>
          <a:solidFill>
            <a:schemeClr val="accent4">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4065686"/>
            <a:ext cx="12194855" cy="124008"/>
          </a:xfrm>
          <a:prstGeom prst="rect">
            <a:avLst/>
          </a:prstGeom>
          <a:solidFill>
            <a:schemeClr val="accent4">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4" cstate="print"/>
          <a:srcRect/>
          <a:stretch>
            <a:fillRect/>
          </a:stretch>
        </p:blipFill>
        <p:spPr bwMode="auto">
          <a:xfrm>
            <a:off x="400729" y="167630"/>
            <a:ext cx="3687765" cy="63353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BFD9D296-0923-4B30-8558-81C121D8C7E7}" type="slidenum">
              <a:rPr lang="zh-TW" altLang="en-US" smtClean="0"/>
              <a:pPr/>
              <a:t>4</a:t>
            </a:fld>
            <a:endParaRPr lang="zh-TW" altLang="en-US" dirty="0"/>
          </a:p>
        </p:txBody>
      </p:sp>
    </p:spTree>
    <p:extLst>
      <p:ext uri="{BB962C8B-B14F-4D97-AF65-F5344CB8AC3E}">
        <p14:creationId xmlns:p14="http://schemas.microsoft.com/office/powerpoint/2010/main" val="109437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435">
                                          <p:stCondLst>
                                            <p:cond delay="0"/>
                                          </p:stCondLst>
                                        </p:cTn>
                                        <p:tgtEl>
                                          <p:spTgt spid="21"/>
                                        </p:tgtEl>
                                      </p:cBhvr>
                                    </p:animEffect>
                                    <p:anim calcmode="lin" valueType="num">
                                      <p:cBhvr>
                                        <p:cTn id="8" dur="136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13" dur="19">
                                          <p:stCondLst>
                                            <p:cond delay="487"/>
                                          </p:stCondLst>
                                        </p:cTn>
                                        <p:tgtEl>
                                          <p:spTgt spid="21"/>
                                        </p:tgtEl>
                                      </p:cBhvr>
                                      <p:to x="100000" y="60000"/>
                                    </p:animScale>
                                    <p:animScale>
                                      <p:cBhvr>
                                        <p:cTn id="14" dur="124" decel="50000">
                                          <p:stCondLst>
                                            <p:cond delay="507"/>
                                          </p:stCondLst>
                                        </p:cTn>
                                        <p:tgtEl>
                                          <p:spTgt spid="21"/>
                                        </p:tgtEl>
                                      </p:cBhvr>
                                      <p:to x="100000" y="100000"/>
                                    </p:animScale>
                                    <p:animScale>
                                      <p:cBhvr>
                                        <p:cTn id="15" dur="19">
                                          <p:stCondLst>
                                            <p:cond delay="984"/>
                                          </p:stCondLst>
                                        </p:cTn>
                                        <p:tgtEl>
                                          <p:spTgt spid="21"/>
                                        </p:tgtEl>
                                      </p:cBhvr>
                                      <p:to x="100000" y="80000"/>
                                    </p:animScale>
                                    <p:animScale>
                                      <p:cBhvr>
                                        <p:cTn id="16" dur="124" decel="50000">
                                          <p:stCondLst>
                                            <p:cond delay="1003"/>
                                          </p:stCondLst>
                                        </p:cTn>
                                        <p:tgtEl>
                                          <p:spTgt spid="21"/>
                                        </p:tgtEl>
                                      </p:cBhvr>
                                      <p:to x="100000" y="100000"/>
                                    </p:animScale>
                                    <p:animScale>
                                      <p:cBhvr>
                                        <p:cTn id="17" dur="19">
                                          <p:stCondLst>
                                            <p:cond delay="1231"/>
                                          </p:stCondLst>
                                        </p:cTn>
                                        <p:tgtEl>
                                          <p:spTgt spid="21"/>
                                        </p:tgtEl>
                                      </p:cBhvr>
                                      <p:to x="100000" y="90000"/>
                                    </p:animScale>
                                    <p:animScale>
                                      <p:cBhvr>
                                        <p:cTn id="18" dur="124" decel="50000">
                                          <p:stCondLst>
                                            <p:cond delay="1251"/>
                                          </p:stCondLst>
                                        </p:cTn>
                                        <p:tgtEl>
                                          <p:spTgt spid="21"/>
                                        </p:tgtEl>
                                      </p:cBhvr>
                                      <p:to x="100000" y="100000"/>
                                    </p:animScale>
                                    <p:animScale>
                                      <p:cBhvr>
                                        <p:cTn id="19" dur="19">
                                          <p:stCondLst>
                                            <p:cond delay="1356"/>
                                          </p:stCondLst>
                                        </p:cTn>
                                        <p:tgtEl>
                                          <p:spTgt spid="21"/>
                                        </p:tgtEl>
                                      </p:cBhvr>
                                      <p:to x="100000" y="95000"/>
                                    </p:animScale>
                                    <p:animScale>
                                      <p:cBhvr>
                                        <p:cTn id="20" dur="124" decel="50000">
                                          <p:stCondLst>
                                            <p:cond delay="1376"/>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32E55FBE-7DFD-4F16-B874-35C212F3E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648" y="782417"/>
            <a:ext cx="9636079" cy="4997412"/>
          </a:xfrm>
          <a:prstGeom prst="rect">
            <a:avLst/>
          </a:prstGeom>
        </p:spPr>
      </p:pic>
      <p:sp>
        <p:nvSpPr>
          <p:cNvPr id="2" name="Rectangle 199">
            <a:extLst>
              <a:ext uri="{FF2B5EF4-FFF2-40B4-BE49-F238E27FC236}">
                <a16:creationId xmlns:a16="http://schemas.microsoft.com/office/drawing/2014/main" id="{06D38252-E924-45A2-95A5-ACB9F1CB4062}"/>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3" name="群組 7">
            <a:extLst>
              <a:ext uri="{FF2B5EF4-FFF2-40B4-BE49-F238E27FC236}">
                <a16:creationId xmlns:a16="http://schemas.microsoft.com/office/drawing/2014/main" id="{43C3658C-A73B-4E7A-B2C8-D95F6414416C}"/>
              </a:ext>
            </a:extLst>
          </p:cNvPr>
          <p:cNvGrpSpPr>
            <a:grpSpLocks/>
          </p:cNvGrpSpPr>
          <p:nvPr/>
        </p:nvGrpSpPr>
        <p:grpSpPr bwMode="auto">
          <a:xfrm>
            <a:off x="10231296" y="735909"/>
            <a:ext cx="1717676" cy="1428750"/>
            <a:chOff x="6690632" y="1071576"/>
            <a:chExt cx="1717736" cy="1214416"/>
          </a:xfrm>
        </p:grpSpPr>
        <p:sp>
          <p:nvSpPr>
            <p:cNvPr id="4" name="圓角矩形 25">
              <a:extLst>
                <a:ext uri="{FF2B5EF4-FFF2-40B4-BE49-F238E27FC236}">
                  <a16:creationId xmlns:a16="http://schemas.microsoft.com/office/drawing/2014/main" id="{ACC9C046-6D08-4292-B7C2-67043AEA8D2F}"/>
                </a:ext>
              </a:extLst>
            </p:cNvPr>
            <p:cNvSpPr/>
            <p:nvPr/>
          </p:nvSpPr>
          <p:spPr bwMode="auto">
            <a:xfrm>
              <a:off x="6690632"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佈告欄</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5" name="圓角矩形 28">
              <a:extLst>
                <a:ext uri="{FF2B5EF4-FFF2-40B4-BE49-F238E27FC236}">
                  <a16:creationId xmlns:a16="http://schemas.microsoft.com/office/drawing/2014/main" id="{CE9DE62F-C285-4429-BC82-B2FA167D5A3D}"/>
                </a:ext>
              </a:extLst>
            </p:cNvPr>
            <p:cNvSpPr/>
            <p:nvPr/>
          </p:nvSpPr>
          <p:spPr bwMode="auto">
            <a:xfrm>
              <a:off x="7138323" y="1071576"/>
              <a:ext cx="357200" cy="1214416"/>
            </a:xfrm>
            <a:prstGeom prst="roundRect">
              <a:avLst/>
            </a:prstGeom>
            <a:solidFill>
              <a:srgbClr val="9966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整批匯入</a:t>
              </a:r>
            </a:p>
          </p:txBody>
        </p:sp>
        <p:sp>
          <p:nvSpPr>
            <p:cNvPr id="6" name="圓角矩形 30">
              <a:extLst>
                <a:ext uri="{FF2B5EF4-FFF2-40B4-BE49-F238E27FC236}">
                  <a16:creationId xmlns:a16="http://schemas.microsoft.com/office/drawing/2014/main" id="{B3A85517-9C7D-4894-949C-3FE2EAF4D501}"/>
                </a:ext>
              </a:extLst>
            </p:cNvPr>
            <p:cNvSpPr/>
            <p:nvPr/>
          </p:nvSpPr>
          <p:spPr bwMode="auto">
            <a:xfrm>
              <a:off x="7589189"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單筆新增或修改</a:t>
              </a:r>
            </a:p>
          </p:txBody>
        </p:sp>
        <p:sp>
          <p:nvSpPr>
            <p:cNvPr id="7" name="圓角矩形 31">
              <a:extLst>
                <a:ext uri="{FF2B5EF4-FFF2-40B4-BE49-F238E27FC236}">
                  <a16:creationId xmlns:a16="http://schemas.microsoft.com/office/drawing/2014/main" id="{C19D4F54-B1D4-458F-AA94-67D6952F10C0}"/>
                </a:ext>
              </a:extLst>
            </p:cNvPr>
            <p:cNvSpPr/>
            <p:nvPr/>
          </p:nvSpPr>
          <p:spPr bwMode="auto">
            <a:xfrm>
              <a:off x="8051167" y="1071576"/>
              <a:ext cx="357201"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學生管理</a:t>
              </a:r>
            </a:p>
          </p:txBody>
        </p:sp>
        <p:cxnSp>
          <p:nvCxnSpPr>
            <p:cNvPr id="8" name="直線單箭頭接點 14">
              <a:extLst>
                <a:ext uri="{FF2B5EF4-FFF2-40B4-BE49-F238E27FC236}">
                  <a16:creationId xmlns:a16="http://schemas.microsoft.com/office/drawing/2014/main" id="{0FCC3A04-A05C-491A-BBAD-37393AF69DAA}"/>
                </a:ext>
              </a:extLst>
            </p:cNvPr>
            <p:cNvCxnSpPr>
              <a:cxnSpLocks noChangeShapeType="1"/>
              <a:stCxn id="4" idx="3"/>
              <a:endCxn id="5"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9" name="直線單箭頭接點 15">
              <a:extLst>
                <a:ext uri="{FF2B5EF4-FFF2-40B4-BE49-F238E27FC236}">
                  <a16:creationId xmlns:a16="http://schemas.microsoft.com/office/drawing/2014/main" id="{BA08D48E-804A-40DB-98BE-EC584E39E47E}"/>
                </a:ext>
              </a:extLst>
            </p:cNvPr>
            <p:cNvCxnSpPr>
              <a:cxnSpLocks noChangeShapeType="1"/>
              <a:stCxn id="5" idx="3"/>
              <a:endCxn id="6"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0" name="直線單箭頭接點 16">
              <a:extLst>
                <a:ext uri="{FF2B5EF4-FFF2-40B4-BE49-F238E27FC236}">
                  <a16:creationId xmlns:a16="http://schemas.microsoft.com/office/drawing/2014/main" id="{50830B0F-D0B4-4AE0-A1D6-104AA64106A2}"/>
                </a:ext>
              </a:extLst>
            </p:cNvPr>
            <p:cNvCxnSpPr>
              <a:cxnSpLocks noChangeShapeType="1"/>
              <a:stCxn id="6" idx="3"/>
              <a:endCxn id="7"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3" name="矩形 12">
            <a:extLst>
              <a:ext uri="{FF2B5EF4-FFF2-40B4-BE49-F238E27FC236}">
                <a16:creationId xmlns:a16="http://schemas.microsoft.com/office/drawing/2014/main" id="{6FEE69A9-C3BD-407D-8E96-11B76F13D51C}"/>
              </a:ext>
            </a:extLst>
          </p:cNvPr>
          <p:cNvSpPr/>
          <p:nvPr/>
        </p:nvSpPr>
        <p:spPr>
          <a:xfrm>
            <a:off x="1079864" y="5067305"/>
            <a:ext cx="2368730" cy="3320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右箭號 19">
            <a:extLst>
              <a:ext uri="{FF2B5EF4-FFF2-40B4-BE49-F238E27FC236}">
                <a16:creationId xmlns:a16="http://schemas.microsoft.com/office/drawing/2014/main" id="{35514BEC-8DD4-4295-8ADD-A13EFA5DA61A}"/>
              </a:ext>
            </a:extLst>
          </p:cNvPr>
          <p:cNvSpPr/>
          <p:nvPr/>
        </p:nvSpPr>
        <p:spPr bwMode="auto">
          <a:xfrm flipH="1">
            <a:off x="1836667" y="5431096"/>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15" name="Rectangle 3">
            <a:extLst>
              <a:ext uri="{FF2B5EF4-FFF2-40B4-BE49-F238E27FC236}">
                <a16:creationId xmlns:a16="http://schemas.microsoft.com/office/drawing/2014/main" id="{ED2878AA-C3F7-4BA1-B464-C7F5B8F758A3}"/>
              </a:ext>
            </a:extLst>
          </p:cNvPr>
          <p:cNvSpPr txBox="1">
            <a:spLocks noChangeArrowheads="1"/>
          </p:cNvSpPr>
          <p:nvPr/>
        </p:nvSpPr>
        <p:spPr>
          <a:xfrm>
            <a:off x="3544000" y="5067304"/>
            <a:ext cx="7845862" cy="1708726"/>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系統接受多次分批匯入新增學生識別資料</a:t>
            </a:r>
            <a:endParaRPr kumimoji="0" lang="en-US" altLang="zh-TW"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已上傳成功的學生識別資料，請勿再重覆上傳</a:t>
            </a:r>
            <a:endPar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上傳後彈跳視窗訊息</a:t>
            </a:r>
            <a:r>
              <a:rPr lang="en-US"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u="sng" kern="100"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○筆上傳成功</a:t>
            </a:r>
            <a:r>
              <a:rPr lang="zh-TW" altLang="en-US" sz="2100" kern="100"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1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欄位數目不正確</a:t>
            </a:r>
            <a:r>
              <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1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第○筆生日長度錯誤</a:t>
            </a:r>
            <a:r>
              <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等訊息</a:t>
            </a:r>
          </a:p>
        </p:txBody>
      </p:sp>
      <p:sp>
        <p:nvSpPr>
          <p:cNvPr id="16" name="矩形 15">
            <a:extLst>
              <a:ext uri="{FF2B5EF4-FFF2-40B4-BE49-F238E27FC236}">
                <a16:creationId xmlns:a16="http://schemas.microsoft.com/office/drawing/2014/main" id="{FE59BA27-1F32-42CA-B44C-84E0025E52FE}"/>
              </a:ext>
            </a:extLst>
          </p:cNvPr>
          <p:cNvSpPr/>
          <p:nvPr/>
        </p:nvSpPr>
        <p:spPr>
          <a:xfrm>
            <a:off x="10553903" y="170747"/>
            <a:ext cx="945671" cy="47105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algn="ctr">
              <a:lnSpc>
                <a:spcPts val="2800"/>
              </a:lnSpc>
              <a:spcBef>
                <a:spcPts val="600"/>
              </a:spcBef>
              <a:buClr>
                <a:srgbClr val="FFB41D"/>
              </a:buClr>
              <a:defRPr/>
            </a:pPr>
            <a:r>
              <a:rPr kumimoji="0" lang="zh-TW" altLang="en-US" sz="18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學校端</a:t>
            </a:r>
            <a:endParaRPr kumimoji="0" lang="en-US" altLang="zh-TW" sz="1800" b="0"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1428608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F79771B7-E7BA-4240-96E8-3463102EC0CD}"/>
              </a:ext>
            </a:extLst>
          </p:cNvPr>
          <p:cNvPicPr>
            <a:picLocks noChangeAspect="1"/>
          </p:cNvPicPr>
          <p:nvPr/>
        </p:nvPicPr>
        <p:blipFill rotWithShape="1">
          <a:blip r:embed="rId2">
            <a:extLst>
              <a:ext uri="{28A0092B-C50C-407E-A947-70E740481C1C}">
                <a14:useLocalDpi xmlns:a14="http://schemas.microsoft.com/office/drawing/2010/main" val="0"/>
              </a:ext>
            </a:extLst>
          </a:blip>
          <a:srcRect b="24699"/>
          <a:stretch/>
        </p:blipFill>
        <p:spPr>
          <a:xfrm>
            <a:off x="987620" y="757084"/>
            <a:ext cx="9138903" cy="4569841"/>
          </a:xfrm>
          <a:prstGeom prst="rect">
            <a:avLst/>
          </a:prstGeom>
        </p:spPr>
      </p:pic>
      <p:sp>
        <p:nvSpPr>
          <p:cNvPr id="2" name="Rectangle 199">
            <a:extLst>
              <a:ext uri="{FF2B5EF4-FFF2-40B4-BE49-F238E27FC236}">
                <a16:creationId xmlns:a16="http://schemas.microsoft.com/office/drawing/2014/main" id="{E7019C4D-59D2-48B0-9D65-E33023D875A9}"/>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3" name="群組 7">
            <a:extLst>
              <a:ext uri="{FF2B5EF4-FFF2-40B4-BE49-F238E27FC236}">
                <a16:creationId xmlns:a16="http://schemas.microsoft.com/office/drawing/2014/main" id="{CA4C3302-B53A-4D90-953D-E6D172ED33AE}"/>
              </a:ext>
            </a:extLst>
          </p:cNvPr>
          <p:cNvGrpSpPr>
            <a:grpSpLocks/>
          </p:cNvGrpSpPr>
          <p:nvPr/>
        </p:nvGrpSpPr>
        <p:grpSpPr bwMode="auto">
          <a:xfrm>
            <a:off x="10231296" y="735909"/>
            <a:ext cx="1717676" cy="1428750"/>
            <a:chOff x="6690632" y="1071576"/>
            <a:chExt cx="1717736" cy="1214416"/>
          </a:xfrm>
        </p:grpSpPr>
        <p:sp>
          <p:nvSpPr>
            <p:cNvPr id="4" name="圓角矩形 25">
              <a:extLst>
                <a:ext uri="{FF2B5EF4-FFF2-40B4-BE49-F238E27FC236}">
                  <a16:creationId xmlns:a16="http://schemas.microsoft.com/office/drawing/2014/main" id="{D255CC77-32E8-43BC-AE8A-909DD1908530}"/>
                </a:ext>
              </a:extLst>
            </p:cNvPr>
            <p:cNvSpPr/>
            <p:nvPr/>
          </p:nvSpPr>
          <p:spPr bwMode="auto">
            <a:xfrm>
              <a:off x="6690632"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佈告欄</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5" name="圓角矩形 28">
              <a:extLst>
                <a:ext uri="{FF2B5EF4-FFF2-40B4-BE49-F238E27FC236}">
                  <a16:creationId xmlns:a16="http://schemas.microsoft.com/office/drawing/2014/main" id="{51039426-083E-4BA6-A08D-9CF52C9BA920}"/>
                </a:ext>
              </a:extLst>
            </p:cNvPr>
            <p:cNvSpPr/>
            <p:nvPr/>
          </p:nvSpPr>
          <p:spPr bwMode="auto">
            <a:xfrm>
              <a:off x="7138323"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整批匯入</a:t>
              </a:r>
            </a:p>
          </p:txBody>
        </p:sp>
        <p:sp>
          <p:nvSpPr>
            <p:cNvPr id="6" name="圓角矩形 30">
              <a:extLst>
                <a:ext uri="{FF2B5EF4-FFF2-40B4-BE49-F238E27FC236}">
                  <a16:creationId xmlns:a16="http://schemas.microsoft.com/office/drawing/2014/main" id="{6F504D13-7147-4B89-A676-1AEA46D70C51}"/>
                </a:ext>
              </a:extLst>
            </p:cNvPr>
            <p:cNvSpPr/>
            <p:nvPr/>
          </p:nvSpPr>
          <p:spPr bwMode="auto">
            <a:xfrm>
              <a:off x="7589189" y="1071576"/>
              <a:ext cx="357200" cy="1214416"/>
            </a:xfrm>
            <a:prstGeom prst="roundRect">
              <a:avLst/>
            </a:prstGeom>
            <a:solidFill>
              <a:srgbClr val="A679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單筆新增或修改</a:t>
              </a:r>
            </a:p>
          </p:txBody>
        </p:sp>
        <p:sp>
          <p:nvSpPr>
            <p:cNvPr id="7" name="圓角矩形 31">
              <a:extLst>
                <a:ext uri="{FF2B5EF4-FFF2-40B4-BE49-F238E27FC236}">
                  <a16:creationId xmlns:a16="http://schemas.microsoft.com/office/drawing/2014/main" id="{C9454EBF-56FC-40C5-8264-ED93C1EC5664}"/>
                </a:ext>
              </a:extLst>
            </p:cNvPr>
            <p:cNvSpPr/>
            <p:nvPr/>
          </p:nvSpPr>
          <p:spPr bwMode="auto">
            <a:xfrm>
              <a:off x="8051167" y="1071576"/>
              <a:ext cx="357201"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學生管理</a:t>
              </a:r>
            </a:p>
          </p:txBody>
        </p:sp>
        <p:cxnSp>
          <p:nvCxnSpPr>
            <p:cNvPr id="8" name="直線單箭頭接點 14">
              <a:extLst>
                <a:ext uri="{FF2B5EF4-FFF2-40B4-BE49-F238E27FC236}">
                  <a16:creationId xmlns:a16="http://schemas.microsoft.com/office/drawing/2014/main" id="{4197C627-E30C-4296-BE4A-E4AED557B6DF}"/>
                </a:ext>
              </a:extLst>
            </p:cNvPr>
            <p:cNvCxnSpPr>
              <a:cxnSpLocks noChangeShapeType="1"/>
              <a:stCxn id="4" idx="3"/>
              <a:endCxn id="5"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9" name="直線單箭頭接點 15">
              <a:extLst>
                <a:ext uri="{FF2B5EF4-FFF2-40B4-BE49-F238E27FC236}">
                  <a16:creationId xmlns:a16="http://schemas.microsoft.com/office/drawing/2014/main" id="{32D817D0-A249-4DF6-9386-4A8156070ED5}"/>
                </a:ext>
              </a:extLst>
            </p:cNvPr>
            <p:cNvCxnSpPr>
              <a:cxnSpLocks noChangeShapeType="1"/>
              <a:stCxn id="5" idx="3"/>
              <a:endCxn id="6"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0" name="直線單箭頭接點 16">
              <a:extLst>
                <a:ext uri="{FF2B5EF4-FFF2-40B4-BE49-F238E27FC236}">
                  <a16:creationId xmlns:a16="http://schemas.microsoft.com/office/drawing/2014/main" id="{87B2225F-0B18-4284-844E-821728DF1315}"/>
                </a:ext>
              </a:extLst>
            </p:cNvPr>
            <p:cNvCxnSpPr>
              <a:cxnSpLocks noChangeShapeType="1"/>
              <a:stCxn id="6" idx="3"/>
              <a:endCxn id="7"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3" name="矩形 12">
            <a:extLst>
              <a:ext uri="{FF2B5EF4-FFF2-40B4-BE49-F238E27FC236}">
                <a16:creationId xmlns:a16="http://schemas.microsoft.com/office/drawing/2014/main" id="{B2B45A13-5060-42A1-B3F3-452EF7511C8B}"/>
              </a:ext>
            </a:extLst>
          </p:cNvPr>
          <p:cNvSpPr/>
          <p:nvPr/>
        </p:nvSpPr>
        <p:spPr>
          <a:xfrm>
            <a:off x="1861556" y="4345577"/>
            <a:ext cx="1657500" cy="9529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AEABEC2A-C5BD-4D3B-9F0D-DA206B21E4C7}"/>
              </a:ext>
            </a:extLst>
          </p:cNvPr>
          <p:cNvSpPr/>
          <p:nvPr/>
        </p:nvSpPr>
        <p:spPr>
          <a:xfrm>
            <a:off x="2490649" y="757084"/>
            <a:ext cx="984862" cy="3314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右箭號 19">
            <a:extLst>
              <a:ext uri="{FF2B5EF4-FFF2-40B4-BE49-F238E27FC236}">
                <a16:creationId xmlns:a16="http://schemas.microsoft.com/office/drawing/2014/main" id="{66C13E3A-F2BF-407F-91BE-D145967C2FA5}"/>
              </a:ext>
            </a:extLst>
          </p:cNvPr>
          <p:cNvSpPr/>
          <p:nvPr/>
        </p:nvSpPr>
        <p:spPr bwMode="auto">
          <a:xfrm flipH="1">
            <a:off x="3773714" y="4080583"/>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pic>
        <p:nvPicPr>
          <p:cNvPr id="17" name="圖片 16">
            <a:extLst>
              <a:ext uri="{FF2B5EF4-FFF2-40B4-BE49-F238E27FC236}">
                <a16:creationId xmlns:a16="http://schemas.microsoft.com/office/drawing/2014/main" id="{264F2ADD-4D67-4A1E-BDFB-51C6ADCC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948" y="5407594"/>
            <a:ext cx="8673397" cy="1212329"/>
          </a:xfrm>
          <a:prstGeom prst="rect">
            <a:avLst/>
          </a:prstGeom>
        </p:spPr>
      </p:pic>
      <p:cxnSp>
        <p:nvCxnSpPr>
          <p:cNvPr id="19" name="直線接點 18">
            <a:extLst>
              <a:ext uri="{FF2B5EF4-FFF2-40B4-BE49-F238E27FC236}">
                <a16:creationId xmlns:a16="http://schemas.microsoft.com/office/drawing/2014/main" id="{2C7D36BC-0EFF-4CBE-8907-BAD67FAE3986}"/>
              </a:ext>
            </a:extLst>
          </p:cNvPr>
          <p:cNvCxnSpPr>
            <a:cxnSpLocks/>
          </p:cNvCxnSpPr>
          <p:nvPr/>
        </p:nvCxnSpPr>
        <p:spPr>
          <a:xfrm>
            <a:off x="1128537" y="4269139"/>
            <a:ext cx="540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9D14B839-EDA8-49A6-A948-2014C0E4DA2D}"/>
              </a:ext>
            </a:extLst>
          </p:cNvPr>
          <p:cNvCxnSpPr>
            <a:cxnSpLocks/>
          </p:cNvCxnSpPr>
          <p:nvPr/>
        </p:nvCxnSpPr>
        <p:spPr>
          <a:xfrm>
            <a:off x="996329" y="5646146"/>
            <a:ext cx="58256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向右箭號 19">
            <a:extLst>
              <a:ext uri="{FF2B5EF4-FFF2-40B4-BE49-F238E27FC236}">
                <a16:creationId xmlns:a16="http://schemas.microsoft.com/office/drawing/2014/main" id="{091299B6-09C5-455D-9852-DD78E2A763E8}"/>
              </a:ext>
            </a:extLst>
          </p:cNvPr>
          <p:cNvSpPr/>
          <p:nvPr/>
        </p:nvSpPr>
        <p:spPr bwMode="auto">
          <a:xfrm flipH="1">
            <a:off x="9587345" y="6296890"/>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20" name="矩形 19">
            <a:extLst>
              <a:ext uri="{FF2B5EF4-FFF2-40B4-BE49-F238E27FC236}">
                <a16:creationId xmlns:a16="http://schemas.microsoft.com/office/drawing/2014/main" id="{A8843CBE-3BE0-4B73-88E2-33B2406876B1}"/>
              </a:ext>
            </a:extLst>
          </p:cNvPr>
          <p:cNvSpPr/>
          <p:nvPr/>
        </p:nvSpPr>
        <p:spPr>
          <a:xfrm>
            <a:off x="8322392" y="6239844"/>
            <a:ext cx="1094081" cy="33250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39A4B688-9EBB-4EFB-9B87-89E0C7998D5B}"/>
              </a:ext>
            </a:extLst>
          </p:cNvPr>
          <p:cNvSpPr/>
          <p:nvPr/>
        </p:nvSpPr>
        <p:spPr>
          <a:xfrm>
            <a:off x="10553903" y="170747"/>
            <a:ext cx="945671" cy="47105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algn="ctr">
              <a:lnSpc>
                <a:spcPts val="2800"/>
              </a:lnSpc>
              <a:spcBef>
                <a:spcPts val="600"/>
              </a:spcBef>
              <a:buClr>
                <a:srgbClr val="FFB41D"/>
              </a:buClr>
              <a:defRPr/>
            </a:pPr>
            <a:r>
              <a:rPr kumimoji="0" lang="zh-TW" altLang="en-US" sz="18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學校端</a:t>
            </a:r>
            <a:endParaRPr kumimoji="0" lang="en-US" altLang="zh-TW" sz="1800" b="0"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1459875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668502A4-4EDE-4AC0-8182-ADF0C5CB61C6}"/>
              </a:ext>
            </a:extLst>
          </p:cNvPr>
          <p:cNvPicPr>
            <a:picLocks noChangeAspect="1"/>
          </p:cNvPicPr>
          <p:nvPr/>
        </p:nvPicPr>
        <p:blipFill rotWithShape="1">
          <a:blip r:embed="rId2">
            <a:extLst>
              <a:ext uri="{28A0092B-C50C-407E-A947-70E740481C1C}">
                <a14:useLocalDpi xmlns:a14="http://schemas.microsoft.com/office/drawing/2010/main" val="0"/>
              </a:ext>
            </a:extLst>
          </a:blip>
          <a:srcRect b="45301"/>
          <a:stretch/>
        </p:blipFill>
        <p:spPr>
          <a:xfrm>
            <a:off x="957835" y="845297"/>
            <a:ext cx="9452050" cy="3142347"/>
          </a:xfrm>
          <a:prstGeom prst="rect">
            <a:avLst/>
          </a:prstGeom>
        </p:spPr>
      </p:pic>
      <p:sp>
        <p:nvSpPr>
          <p:cNvPr id="12" name="Rectangle 199">
            <a:extLst>
              <a:ext uri="{FF2B5EF4-FFF2-40B4-BE49-F238E27FC236}">
                <a16:creationId xmlns:a16="http://schemas.microsoft.com/office/drawing/2014/main" id="{0E8A3631-3C4E-44C0-9F8E-75E581EDB504}"/>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2" name="群組 7">
            <a:extLst>
              <a:ext uri="{FF2B5EF4-FFF2-40B4-BE49-F238E27FC236}">
                <a16:creationId xmlns:a16="http://schemas.microsoft.com/office/drawing/2014/main" id="{B9BC6ED8-95F7-47B7-8072-7545A1F5796D}"/>
              </a:ext>
            </a:extLst>
          </p:cNvPr>
          <p:cNvGrpSpPr>
            <a:grpSpLocks/>
          </p:cNvGrpSpPr>
          <p:nvPr/>
        </p:nvGrpSpPr>
        <p:grpSpPr bwMode="auto">
          <a:xfrm>
            <a:off x="10231296" y="735909"/>
            <a:ext cx="1717676" cy="1428750"/>
            <a:chOff x="6690632" y="1071576"/>
            <a:chExt cx="1717736" cy="1214416"/>
          </a:xfrm>
        </p:grpSpPr>
        <p:sp>
          <p:nvSpPr>
            <p:cNvPr id="3" name="圓角矩形 25">
              <a:extLst>
                <a:ext uri="{FF2B5EF4-FFF2-40B4-BE49-F238E27FC236}">
                  <a16:creationId xmlns:a16="http://schemas.microsoft.com/office/drawing/2014/main" id="{B47729BC-C18D-4B95-88ED-10513449689D}"/>
                </a:ext>
              </a:extLst>
            </p:cNvPr>
            <p:cNvSpPr/>
            <p:nvPr/>
          </p:nvSpPr>
          <p:spPr bwMode="auto">
            <a:xfrm>
              <a:off x="6690632"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佈告欄</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4" name="圓角矩形 28">
              <a:extLst>
                <a:ext uri="{FF2B5EF4-FFF2-40B4-BE49-F238E27FC236}">
                  <a16:creationId xmlns:a16="http://schemas.microsoft.com/office/drawing/2014/main" id="{4D950B64-620C-4196-8700-F055F75AADAD}"/>
                </a:ext>
              </a:extLst>
            </p:cNvPr>
            <p:cNvSpPr/>
            <p:nvPr/>
          </p:nvSpPr>
          <p:spPr bwMode="auto">
            <a:xfrm>
              <a:off x="7138323"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整批匯入</a:t>
              </a:r>
            </a:p>
          </p:txBody>
        </p:sp>
        <p:sp>
          <p:nvSpPr>
            <p:cNvPr id="5" name="圓角矩形 30">
              <a:extLst>
                <a:ext uri="{FF2B5EF4-FFF2-40B4-BE49-F238E27FC236}">
                  <a16:creationId xmlns:a16="http://schemas.microsoft.com/office/drawing/2014/main" id="{DA6719FE-3971-4280-86AA-A461CA5A97DE}"/>
                </a:ext>
              </a:extLst>
            </p:cNvPr>
            <p:cNvSpPr/>
            <p:nvPr/>
          </p:nvSpPr>
          <p:spPr bwMode="auto">
            <a:xfrm>
              <a:off x="7589189"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單筆新增或修改</a:t>
              </a:r>
            </a:p>
          </p:txBody>
        </p:sp>
        <p:sp>
          <p:nvSpPr>
            <p:cNvPr id="6" name="圓角矩形 31">
              <a:extLst>
                <a:ext uri="{FF2B5EF4-FFF2-40B4-BE49-F238E27FC236}">
                  <a16:creationId xmlns:a16="http://schemas.microsoft.com/office/drawing/2014/main" id="{3B19FFFF-A364-4229-A30A-C543AC195B56}"/>
                </a:ext>
              </a:extLst>
            </p:cNvPr>
            <p:cNvSpPr/>
            <p:nvPr/>
          </p:nvSpPr>
          <p:spPr bwMode="auto">
            <a:xfrm>
              <a:off x="8051167" y="1071576"/>
              <a:ext cx="357201" cy="1214416"/>
            </a:xfrm>
            <a:prstGeom prst="roundRect">
              <a:avLst/>
            </a:prstGeom>
            <a:solidFill>
              <a:srgbClr val="A679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學生管理</a:t>
              </a:r>
            </a:p>
          </p:txBody>
        </p:sp>
        <p:cxnSp>
          <p:nvCxnSpPr>
            <p:cNvPr id="7" name="直線單箭頭接點 14">
              <a:extLst>
                <a:ext uri="{FF2B5EF4-FFF2-40B4-BE49-F238E27FC236}">
                  <a16:creationId xmlns:a16="http://schemas.microsoft.com/office/drawing/2014/main" id="{4AC06D00-2555-4261-B561-B7A2B9FA44B4}"/>
                </a:ext>
              </a:extLst>
            </p:cNvPr>
            <p:cNvCxnSpPr>
              <a:cxnSpLocks noChangeShapeType="1"/>
              <a:stCxn id="3" idx="3"/>
              <a:endCxn id="4"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8" name="直線單箭頭接點 15">
              <a:extLst>
                <a:ext uri="{FF2B5EF4-FFF2-40B4-BE49-F238E27FC236}">
                  <a16:creationId xmlns:a16="http://schemas.microsoft.com/office/drawing/2014/main" id="{2488453A-6E52-4FA5-B2D2-B482878B0EBD}"/>
                </a:ext>
              </a:extLst>
            </p:cNvPr>
            <p:cNvCxnSpPr>
              <a:cxnSpLocks noChangeShapeType="1"/>
              <a:stCxn id="4" idx="3"/>
              <a:endCxn id="5"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9" name="直線單箭頭接點 16">
              <a:extLst>
                <a:ext uri="{FF2B5EF4-FFF2-40B4-BE49-F238E27FC236}">
                  <a16:creationId xmlns:a16="http://schemas.microsoft.com/office/drawing/2014/main" id="{813CDE2B-3CDC-4EEC-A549-82F9FC583ACC}"/>
                </a:ext>
              </a:extLst>
            </p:cNvPr>
            <p:cNvCxnSpPr>
              <a:cxnSpLocks noChangeShapeType="1"/>
              <a:stCxn id="5" idx="3"/>
              <a:endCxn id="6"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3" name="矩形 12">
            <a:extLst>
              <a:ext uri="{FF2B5EF4-FFF2-40B4-BE49-F238E27FC236}">
                <a16:creationId xmlns:a16="http://schemas.microsoft.com/office/drawing/2014/main" id="{713B1B64-6715-4289-8023-AA26E09F43A4}"/>
              </a:ext>
            </a:extLst>
          </p:cNvPr>
          <p:cNvSpPr/>
          <p:nvPr/>
        </p:nvSpPr>
        <p:spPr>
          <a:xfrm>
            <a:off x="3487156" y="826826"/>
            <a:ext cx="743100" cy="3277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42A6FACA-FA6D-40C1-AEA6-32CC8F52FA1A}"/>
              </a:ext>
            </a:extLst>
          </p:cNvPr>
          <p:cNvSpPr/>
          <p:nvPr/>
        </p:nvSpPr>
        <p:spPr>
          <a:xfrm>
            <a:off x="957834" y="3232727"/>
            <a:ext cx="1323547" cy="6488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Rectangle 3">
            <a:extLst>
              <a:ext uri="{FF2B5EF4-FFF2-40B4-BE49-F238E27FC236}">
                <a16:creationId xmlns:a16="http://schemas.microsoft.com/office/drawing/2014/main" id="{A3490C58-0048-4986-91C1-7D5AAC4D3215}"/>
              </a:ext>
            </a:extLst>
          </p:cNvPr>
          <p:cNvSpPr txBox="1">
            <a:spLocks noChangeArrowheads="1"/>
          </p:cNvSpPr>
          <p:nvPr/>
        </p:nvSpPr>
        <p:spPr>
          <a:xfrm>
            <a:off x="2590035" y="2879016"/>
            <a:ext cx="9358937" cy="80779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匯入新增學生識別資料後，即可</a:t>
            </a:r>
            <a:r>
              <a:rPr kumimoji="0" lang="zh-TW" altLang="en-US" sz="2100" b="0"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下載檔案</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檢視</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本會系統與「學習歷程中央資料庫」識別資料</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比對</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匯入學生「是否具有中央資料庫學習歷程檔案」資訊</a:t>
            </a:r>
            <a:endPar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9" name="圖片 18">
            <a:extLst>
              <a:ext uri="{FF2B5EF4-FFF2-40B4-BE49-F238E27FC236}">
                <a16:creationId xmlns:a16="http://schemas.microsoft.com/office/drawing/2014/main" id="{C56C5755-1529-49C4-8B07-FE3836CDCD92}"/>
              </a:ext>
            </a:extLst>
          </p:cNvPr>
          <p:cNvPicPr>
            <a:picLocks noChangeAspect="1"/>
          </p:cNvPicPr>
          <p:nvPr/>
        </p:nvPicPr>
        <p:blipFill rotWithShape="1">
          <a:blip r:embed="rId3">
            <a:extLst>
              <a:ext uri="{28A0092B-C50C-407E-A947-70E740481C1C}">
                <a14:useLocalDpi xmlns:a14="http://schemas.microsoft.com/office/drawing/2010/main" val="0"/>
              </a:ext>
            </a:extLst>
          </a:blip>
          <a:srcRect b="6701"/>
          <a:stretch/>
        </p:blipFill>
        <p:spPr>
          <a:xfrm>
            <a:off x="2948824" y="3686809"/>
            <a:ext cx="6467597" cy="3009901"/>
          </a:xfrm>
          <a:prstGeom prst="rect">
            <a:avLst/>
          </a:prstGeom>
        </p:spPr>
      </p:pic>
      <p:sp>
        <p:nvSpPr>
          <p:cNvPr id="16" name="矩形 15">
            <a:extLst>
              <a:ext uri="{FF2B5EF4-FFF2-40B4-BE49-F238E27FC236}">
                <a16:creationId xmlns:a16="http://schemas.microsoft.com/office/drawing/2014/main" id="{67613E98-06A6-4F58-A038-4527403C5FF4}"/>
              </a:ext>
            </a:extLst>
          </p:cNvPr>
          <p:cNvSpPr/>
          <p:nvPr/>
        </p:nvSpPr>
        <p:spPr>
          <a:xfrm>
            <a:off x="10553903" y="170747"/>
            <a:ext cx="945671" cy="47105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algn="ctr">
              <a:lnSpc>
                <a:spcPts val="2800"/>
              </a:lnSpc>
              <a:spcBef>
                <a:spcPts val="600"/>
              </a:spcBef>
              <a:buClr>
                <a:srgbClr val="FFB41D"/>
              </a:buClr>
              <a:defRPr/>
            </a:pPr>
            <a:r>
              <a:rPr kumimoji="0" lang="zh-TW" altLang="en-US" sz="18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學校端</a:t>
            </a:r>
            <a:endParaRPr kumimoji="0" lang="en-US" altLang="zh-TW" sz="1800" b="0"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3191410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C3756036-9957-48A0-A517-49A95636A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35" y="845297"/>
            <a:ext cx="9452050" cy="5744848"/>
          </a:xfrm>
          <a:prstGeom prst="rect">
            <a:avLst/>
          </a:prstGeom>
        </p:spPr>
      </p:pic>
      <p:sp>
        <p:nvSpPr>
          <p:cNvPr id="3" name="Rectangle 199">
            <a:extLst>
              <a:ext uri="{FF2B5EF4-FFF2-40B4-BE49-F238E27FC236}">
                <a16:creationId xmlns:a16="http://schemas.microsoft.com/office/drawing/2014/main" id="{C07812A9-68F4-4730-B720-303A8A1C27D1}"/>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4" name="群組 7">
            <a:extLst>
              <a:ext uri="{FF2B5EF4-FFF2-40B4-BE49-F238E27FC236}">
                <a16:creationId xmlns:a16="http://schemas.microsoft.com/office/drawing/2014/main" id="{C6C7C65D-DA6B-43A5-8405-A11949257139}"/>
              </a:ext>
            </a:extLst>
          </p:cNvPr>
          <p:cNvGrpSpPr>
            <a:grpSpLocks/>
          </p:cNvGrpSpPr>
          <p:nvPr/>
        </p:nvGrpSpPr>
        <p:grpSpPr bwMode="auto">
          <a:xfrm>
            <a:off x="10231296" y="735909"/>
            <a:ext cx="1717676" cy="1428750"/>
            <a:chOff x="6690632" y="1071576"/>
            <a:chExt cx="1717736" cy="1214416"/>
          </a:xfrm>
        </p:grpSpPr>
        <p:sp>
          <p:nvSpPr>
            <p:cNvPr id="5" name="圓角矩形 25">
              <a:extLst>
                <a:ext uri="{FF2B5EF4-FFF2-40B4-BE49-F238E27FC236}">
                  <a16:creationId xmlns:a16="http://schemas.microsoft.com/office/drawing/2014/main" id="{63EE595A-CBCC-43CD-B74B-AF22AA3CFB2B}"/>
                </a:ext>
              </a:extLst>
            </p:cNvPr>
            <p:cNvSpPr/>
            <p:nvPr/>
          </p:nvSpPr>
          <p:spPr bwMode="auto">
            <a:xfrm>
              <a:off x="6690632"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佈告欄</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6" name="圓角矩形 28">
              <a:extLst>
                <a:ext uri="{FF2B5EF4-FFF2-40B4-BE49-F238E27FC236}">
                  <a16:creationId xmlns:a16="http://schemas.microsoft.com/office/drawing/2014/main" id="{BDDC0F6E-3DBD-44A4-9652-1CE0773C94B7}"/>
                </a:ext>
              </a:extLst>
            </p:cNvPr>
            <p:cNvSpPr/>
            <p:nvPr/>
          </p:nvSpPr>
          <p:spPr bwMode="auto">
            <a:xfrm>
              <a:off x="7138323"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整批匯入</a:t>
              </a:r>
            </a:p>
          </p:txBody>
        </p:sp>
        <p:sp>
          <p:nvSpPr>
            <p:cNvPr id="7" name="圓角矩形 30">
              <a:extLst>
                <a:ext uri="{FF2B5EF4-FFF2-40B4-BE49-F238E27FC236}">
                  <a16:creationId xmlns:a16="http://schemas.microsoft.com/office/drawing/2014/main" id="{8105577D-FC64-4617-86DE-E9A3B439D57F}"/>
                </a:ext>
              </a:extLst>
            </p:cNvPr>
            <p:cNvSpPr/>
            <p:nvPr/>
          </p:nvSpPr>
          <p:spPr bwMode="auto">
            <a:xfrm>
              <a:off x="7589189"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單筆新增或修改</a:t>
              </a:r>
            </a:p>
          </p:txBody>
        </p:sp>
        <p:sp>
          <p:nvSpPr>
            <p:cNvPr id="8" name="圓角矩形 31">
              <a:extLst>
                <a:ext uri="{FF2B5EF4-FFF2-40B4-BE49-F238E27FC236}">
                  <a16:creationId xmlns:a16="http://schemas.microsoft.com/office/drawing/2014/main" id="{253A80B2-C9B3-45E5-8AF3-DA329DB66EAE}"/>
                </a:ext>
              </a:extLst>
            </p:cNvPr>
            <p:cNvSpPr/>
            <p:nvPr/>
          </p:nvSpPr>
          <p:spPr bwMode="auto">
            <a:xfrm>
              <a:off x="8051167" y="1071576"/>
              <a:ext cx="357201" cy="1214416"/>
            </a:xfrm>
            <a:prstGeom prst="roundRect">
              <a:avLst/>
            </a:prstGeom>
            <a:solidFill>
              <a:srgbClr val="A679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學生管理</a:t>
              </a:r>
            </a:p>
          </p:txBody>
        </p:sp>
        <p:cxnSp>
          <p:nvCxnSpPr>
            <p:cNvPr id="9" name="直線單箭頭接點 14">
              <a:extLst>
                <a:ext uri="{FF2B5EF4-FFF2-40B4-BE49-F238E27FC236}">
                  <a16:creationId xmlns:a16="http://schemas.microsoft.com/office/drawing/2014/main" id="{7A734C56-57AC-4F83-9DA3-5F6E20243A7F}"/>
                </a:ext>
              </a:extLst>
            </p:cNvPr>
            <p:cNvCxnSpPr>
              <a:cxnSpLocks noChangeShapeType="1"/>
              <a:stCxn id="5" idx="3"/>
              <a:endCxn id="6"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0" name="直線單箭頭接點 15">
              <a:extLst>
                <a:ext uri="{FF2B5EF4-FFF2-40B4-BE49-F238E27FC236}">
                  <a16:creationId xmlns:a16="http://schemas.microsoft.com/office/drawing/2014/main" id="{3E59695E-76E0-4762-B575-D4FDBF115B98}"/>
                </a:ext>
              </a:extLst>
            </p:cNvPr>
            <p:cNvCxnSpPr>
              <a:cxnSpLocks noChangeShapeType="1"/>
              <a:stCxn id="6" idx="3"/>
              <a:endCxn id="7"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1" name="直線單箭頭接點 16">
              <a:extLst>
                <a:ext uri="{FF2B5EF4-FFF2-40B4-BE49-F238E27FC236}">
                  <a16:creationId xmlns:a16="http://schemas.microsoft.com/office/drawing/2014/main" id="{08F7F24A-5901-498A-98E7-FD60109138C4}"/>
                </a:ext>
              </a:extLst>
            </p:cNvPr>
            <p:cNvCxnSpPr>
              <a:cxnSpLocks noChangeShapeType="1"/>
              <a:stCxn id="7" idx="3"/>
              <a:endCxn id="8"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2" name="矩形 11">
            <a:extLst>
              <a:ext uri="{FF2B5EF4-FFF2-40B4-BE49-F238E27FC236}">
                <a16:creationId xmlns:a16="http://schemas.microsoft.com/office/drawing/2014/main" id="{B002C47A-2032-4387-A9D7-C87CF28E78DA}"/>
              </a:ext>
            </a:extLst>
          </p:cNvPr>
          <p:cNvSpPr/>
          <p:nvPr/>
        </p:nvSpPr>
        <p:spPr>
          <a:xfrm>
            <a:off x="3487156" y="826826"/>
            <a:ext cx="743100" cy="3277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011FF341-A14E-4F75-824E-325CC0C9D7D8}"/>
              </a:ext>
            </a:extLst>
          </p:cNvPr>
          <p:cNvSpPr/>
          <p:nvPr/>
        </p:nvSpPr>
        <p:spPr>
          <a:xfrm>
            <a:off x="957835" y="5689431"/>
            <a:ext cx="2607401" cy="32327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1D77F5E0-AD0A-413F-A8F9-42AB23E47833}"/>
              </a:ext>
            </a:extLst>
          </p:cNvPr>
          <p:cNvSpPr/>
          <p:nvPr/>
        </p:nvSpPr>
        <p:spPr>
          <a:xfrm>
            <a:off x="957835" y="4271649"/>
            <a:ext cx="963329" cy="32327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D85B44C1-8BC3-4D53-BD3B-C0575AC9A92C}"/>
              </a:ext>
            </a:extLst>
          </p:cNvPr>
          <p:cNvSpPr/>
          <p:nvPr/>
        </p:nvSpPr>
        <p:spPr>
          <a:xfrm>
            <a:off x="10553903" y="170747"/>
            <a:ext cx="945671" cy="47105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algn="ctr">
              <a:lnSpc>
                <a:spcPts val="2800"/>
              </a:lnSpc>
              <a:spcBef>
                <a:spcPts val="600"/>
              </a:spcBef>
              <a:buClr>
                <a:srgbClr val="FFB41D"/>
              </a:buClr>
              <a:defRPr/>
            </a:pPr>
            <a:r>
              <a:rPr kumimoji="0" lang="zh-TW" altLang="en-US" sz="18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學校端</a:t>
            </a:r>
            <a:endParaRPr kumimoji="0" lang="en-US" altLang="zh-TW" sz="1800" b="0"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3755721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5A10B8CC-C22E-4CFA-BA45-D94255DA3B67}"/>
              </a:ext>
            </a:extLst>
          </p:cNvPr>
          <p:cNvSpPr txBox="1">
            <a:spLocks noChangeArrowheads="1"/>
          </p:cNvSpPr>
          <p:nvPr/>
        </p:nvSpPr>
        <p:spPr>
          <a:xfrm>
            <a:off x="840059" y="114969"/>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3" name="圓角矩形 29">
            <a:extLst>
              <a:ext uri="{FF2B5EF4-FFF2-40B4-BE49-F238E27FC236}">
                <a16:creationId xmlns:a16="http://schemas.microsoft.com/office/drawing/2014/main" id="{A1FB39A0-CBC6-47A0-BA9C-AE6CE0C901E4}"/>
              </a:ext>
            </a:extLst>
          </p:cNvPr>
          <p:cNvSpPr/>
          <p:nvPr/>
        </p:nvSpPr>
        <p:spPr>
          <a:xfrm>
            <a:off x="840059" y="723227"/>
            <a:ext cx="7748583"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調查具有中央資料庫學習歷程檔案學生識別資料</a:t>
            </a:r>
          </a:p>
        </p:txBody>
      </p:sp>
      <p:sp>
        <p:nvSpPr>
          <p:cNvPr id="4" name="矩形 3">
            <a:extLst>
              <a:ext uri="{FF2B5EF4-FFF2-40B4-BE49-F238E27FC236}">
                <a16:creationId xmlns:a16="http://schemas.microsoft.com/office/drawing/2014/main" id="{095AD32B-B806-4AA8-8A1F-44CD99E980BE}"/>
              </a:ext>
            </a:extLst>
          </p:cNvPr>
          <p:cNvSpPr/>
          <p:nvPr/>
        </p:nvSpPr>
        <p:spPr>
          <a:xfrm>
            <a:off x="840059" y="1559678"/>
            <a:ext cx="5883564" cy="461665"/>
          </a:xfrm>
          <a:prstGeom prst="rect">
            <a:avLst/>
          </a:prstGeom>
        </p:spPr>
        <p:txBody>
          <a:bodyPr wrap="square">
            <a:spAutoFit/>
          </a:bodyPr>
          <a:lstStyle/>
          <a:p>
            <a:pPr lvl="0" fontAlgn="base">
              <a:spcBef>
                <a:spcPct val="0"/>
              </a:spcBef>
              <a:spcAft>
                <a:spcPct val="0"/>
              </a:spcAft>
            </a:pP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115.3.11(</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)10:00-115.3.18(</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endPar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Rectangle 3">
            <a:extLst>
              <a:ext uri="{FF2B5EF4-FFF2-40B4-BE49-F238E27FC236}">
                <a16:creationId xmlns:a16="http://schemas.microsoft.com/office/drawing/2014/main" id="{5BD54466-4FE1-4F38-80F2-6D5E6821F3BB}"/>
              </a:ext>
            </a:extLst>
          </p:cNvPr>
          <p:cNvSpPr txBox="1">
            <a:spLocks noChangeArrowheads="1"/>
          </p:cNvSpPr>
          <p:nvPr/>
        </p:nvSpPr>
        <p:spPr>
          <a:xfrm>
            <a:off x="989017" y="2097179"/>
            <a:ext cx="11039038" cy="461818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對象：貴校所屬具有中央資料庫學習歷程檔案之</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學生識別資料</a:t>
            </a:r>
            <a:endPar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endParaRPr>
          </a:p>
          <a:p>
            <a:pPr marR="0" lvl="0" algn="l" defTabSz="914400" rtl="0" eaLnBrk="1" fontAlgn="auto" latinLnBrk="0" hangingPunct="1">
              <a:lnSpc>
                <a:spcPts val="2800"/>
              </a:lnSpc>
              <a:spcBef>
                <a:spcPts val="600"/>
              </a:spcBef>
              <a:spcAft>
                <a:spcPts val="0"/>
              </a:spcAft>
              <a:buClr>
                <a:srgbClr val="FFB41D"/>
              </a:buClr>
              <a:buSzTx/>
              <a:tabLst/>
              <a:defRPr/>
            </a:pPr>
            <a:endParaRPr lang="en-US" altLang="zh-TW" sz="2100" b="1" dirty="0">
              <a:solidFill>
                <a:srgbClr val="FF0000"/>
              </a:solidFill>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識別資料包含</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身分證號或居留證號碼</a:t>
            </a:r>
            <a:r>
              <a:rPr kumimoji="0" lang="en-US" altLang="zh-TW"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(10</a:t>
            </a:r>
            <a:r>
              <a:rPr kumimoji="0" lang="zh-TW" altLang="en-US"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碼</a:t>
            </a:r>
            <a:r>
              <a:rPr kumimoji="0" lang="en-US" altLang="zh-TW"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出生年月日</a:t>
            </a:r>
            <a:r>
              <a:rPr kumimoji="0" lang="en-US" altLang="zh-TW"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(7</a:t>
            </a:r>
            <a:r>
              <a:rPr kumimoji="0" lang="zh-TW" altLang="en-US"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碼</a:t>
            </a:r>
            <a:r>
              <a:rPr kumimoji="0" lang="en-US" altLang="zh-TW"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姓名</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班別</a:t>
            </a:r>
            <a:endParaRPr kumimoji="0" lang="en-US" altLang="zh-TW"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匯入檔案規格： </a:t>
            </a:r>
            <a:r>
              <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Microsoft E</a:t>
            </a:r>
            <a:r>
              <a:rPr lang="en-US" altLang="zh-TW" sz="2100" dirty="0" err="1">
                <a:latin typeface="微軟正黑體" pitchFamily="34" charset="-120"/>
                <a:ea typeface="微軟正黑體" pitchFamily="34" charset="-120"/>
                <a:cs typeface="Times New Roman" panose="02020603050405020304" pitchFamily="18" charset="0"/>
              </a:rPr>
              <a:t>xcel</a:t>
            </a:r>
            <a:r>
              <a:rPr lang="zh-TW" altLang="en-US" sz="2100" dirty="0">
                <a:latin typeface="微軟正黑體" pitchFamily="34" charset="-120"/>
                <a:ea typeface="微軟正黑體" pitchFamily="34" charset="-120"/>
                <a:cs typeface="Times New Roman" panose="02020603050405020304" pitchFamily="18" charset="0"/>
              </a:rPr>
              <a:t>工作表</a:t>
            </a:r>
            <a:r>
              <a:rPr lang="en-US" altLang="zh-TW" sz="2100" kern="100" dirty="0">
                <a:effectLst/>
                <a:latin typeface="微軟正黑體" panose="020B0604030504040204" pitchFamily="34" charset="-120"/>
                <a:ea typeface="微軟正黑體" panose="020B0604030504040204" pitchFamily="34" charset="-120"/>
              </a:rPr>
              <a:t>(.xlsx)</a:t>
            </a: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匯入方式</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：整批匯入、單筆新增</a:t>
            </a:r>
            <a:endPar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endParaRPr>
          </a:p>
          <a:p>
            <a:pPr marL="230400" marR="0" lvl="0" indent="-2304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匯入學生識別資料後，即可於【</a:t>
            </a:r>
            <a:r>
              <a:rPr lang="zh-TW" altLang="zh-TW" sz="21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學生管理</a:t>
            </a: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1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匯出目前的資料下載檔案</a:t>
            </a:r>
            <a:r>
              <a:rPr lang="en-US" altLang="zh-TW" sz="2100" kern="100" dirty="0">
                <a:effectLst/>
                <a:latin typeface="微軟正黑體" panose="020B0604030504040204" pitchFamily="34" charset="-120"/>
                <a:ea typeface="微軟正黑體" panose="020B0604030504040204" pitchFamily="34" charset="-120"/>
              </a:rPr>
              <a:t>Excel</a:t>
            </a: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檔，</a:t>
            </a:r>
            <a:r>
              <a:rPr lang="zh-TW" altLang="zh-TW" sz="21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檢視</a:t>
            </a: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本會系統與「學習歷程中央資料庫」識別資料</a:t>
            </a:r>
            <a:r>
              <a:rPr lang="zh-TW" altLang="zh-TW" sz="21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比對</a:t>
            </a: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匯入學生「是否具有中央資料庫學習歷程檔案」資訊</a:t>
            </a:r>
            <a:endParaRPr lang="en-US"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30400" lvl="0" indent="-230400">
              <a:lnSpc>
                <a:spcPts val="2800"/>
              </a:lnSpc>
              <a:spcBef>
                <a:spcPts val="600"/>
              </a:spcBef>
              <a:buClr>
                <a:srgbClr val="FFB41D"/>
              </a:buClr>
              <a:buFont typeface="Wingdings" panose="05000000000000000000" pitchFamily="2" charset="2"/>
              <a:buChar char="u"/>
              <a:defRPr/>
            </a:pP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115.4.10(</a:t>
            </a:r>
            <a:r>
              <a:rPr lang="zh-TW" altLang="en-US"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)10:00-4.15(</a:t>
            </a:r>
            <a:r>
              <a:rPr lang="zh-TW" altLang="en-US"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開放學習歷程中央資料庫釋出資料</a:t>
            </a:r>
            <a:r>
              <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檔案</a:t>
            </a:r>
            <a:r>
              <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查看或疑義處理，此階段名單匯入系統</a:t>
            </a:r>
            <a:r>
              <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1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學生管理</a:t>
            </a: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供承辦教師</a:t>
            </a:r>
            <a:r>
              <a:rPr lang="zh-TW" altLang="en-US" sz="2100" b="1"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查詢</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學生是否登入查看系統及是否</a:t>
            </a:r>
            <a:r>
              <a:rPr lang="zh-TW" altLang="en-US" sz="2100"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點選「疑義」之標示訊息</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，供各校處理及因應</a:t>
            </a:r>
            <a:endPar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矩形 5">
            <a:extLst>
              <a:ext uri="{FF2B5EF4-FFF2-40B4-BE49-F238E27FC236}">
                <a16:creationId xmlns:a16="http://schemas.microsoft.com/office/drawing/2014/main" id="{ACFF482E-111E-4E5B-BE0F-8A37D0F543A8}"/>
              </a:ext>
            </a:extLst>
          </p:cNvPr>
          <p:cNvSpPr/>
          <p:nvPr/>
        </p:nvSpPr>
        <p:spPr>
          <a:xfrm>
            <a:off x="840059" y="2475869"/>
            <a:ext cx="11187996" cy="47105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a:lnSpc>
                <a:spcPts val="2800"/>
              </a:lnSpc>
              <a:spcBef>
                <a:spcPts val="600"/>
              </a:spcBef>
              <a:buClr>
                <a:srgbClr val="FFB41D"/>
              </a:buClr>
              <a:defRPr/>
            </a:pPr>
            <a:r>
              <a:rPr kumimoji="0" lang="zh-TW" altLang="en-US" sz="18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此階段上傳至系統之學生識別資料，為</a:t>
            </a:r>
            <a:r>
              <a:rPr kumimoji="0" lang="en-US" altLang="zh-TW" sz="18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4.10(</a:t>
            </a:r>
            <a:r>
              <a:rPr kumimoji="0" lang="zh-TW" altLang="en-US" sz="18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五</a:t>
            </a:r>
            <a:r>
              <a:rPr kumimoji="0" lang="en-US" altLang="zh-TW" sz="18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)-4.15(</a:t>
            </a:r>
            <a:r>
              <a:rPr kumimoji="0" lang="zh-TW" altLang="en-US" sz="18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三</a:t>
            </a:r>
            <a:r>
              <a:rPr kumimoji="0" lang="en-US" altLang="zh-TW" sz="18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1800" b="1" i="0"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學生可至本委員會系統</a:t>
            </a:r>
            <a:r>
              <a:rPr lang="zh-TW" altLang="en-US" b="1" dirty="0">
                <a:solidFill>
                  <a:srgbClr val="C00000"/>
                </a:solidFill>
                <a:latin typeface="微軟正黑體" pitchFamily="34" charset="-120"/>
                <a:ea typeface="微軟正黑體" pitchFamily="34" charset="-120"/>
                <a:cs typeface="Times New Roman" panose="02020603050405020304" pitchFamily="18" charset="0"/>
              </a:rPr>
              <a:t>查看中央資料庫學習歷程檔案</a:t>
            </a:r>
            <a:endParaRPr kumimoji="0" lang="en-US" altLang="zh-TW" sz="1800" b="0"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endParaRPr>
          </a:p>
        </p:txBody>
      </p:sp>
      <p:sp>
        <p:nvSpPr>
          <p:cNvPr id="7" name="矩形 6">
            <a:extLst>
              <a:ext uri="{FF2B5EF4-FFF2-40B4-BE49-F238E27FC236}">
                <a16:creationId xmlns:a16="http://schemas.microsoft.com/office/drawing/2014/main" id="{100E189A-32FC-4D7D-B2CE-B77BEEEC3B0C}"/>
              </a:ext>
            </a:extLst>
          </p:cNvPr>
          <p:cNvSpPr/>
          <p:nvPr/>
        </p:nvSpPr>
        <p:spPr>
          <a:xfrm>
            <a:off x="10553903" y="170747"/>
            <a:ext cx="945671" cy="47105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algn="ctr">
              <a:lnSpc>
                <a:spcPts val="2800"/>
              </a:lnSpc>
              <a:spcBef>
                <a:spcPts val="600"/>
              </a:spcBef>
              <a:buClr>
                <a:srgbClr val="FFB41D"/>
              </a:buClr>
              <a:defRPr/>
            </a:pPr>
            <a:r>
              <a:rPr kumimoji="0" lang="zh-TW" altLang="en-US" sz="18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學校端</a:t>
            </a:r>
            <a:endParaRPr kumimoji="0" lang="en-US" altLang="zh-TW" sz="1800" b="0"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4054482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9B8670EE-2F76-48C8-80E3-29A5B0D6E9D2}"/>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u="sng" spc="-75" dirty="0">
                <a:solidFill>
                  <a:srgbClr val="C00000"/>
                </a:solidFill>
                <a:latin typeface="微軟正黑體" panose="020B0604030504040204" pitchFamily="34" charset="-120"/>
                <a:ea typeface="微軟正黑體" panose="020B0604030504040204" pitchFamily="34" charset="-120"/>
              </a:rPr>
              <a:t>非應屆畢業學生</a:t>
            </a:r>
            <a:r>
              <a:rPr lang="zh-TW" altLang="en-US" sz="2500" b="1" spc="-75" dirty="0">
                <a:solidFill>
                  <a:prstClr val="black"/>
                </a:solidFill>
                <a:latin typeface="微軟正黑體" panose="020B0604030504040204" pitchFamily="34" charset="-120"/>
                <a:ea typeface="微軟正黑體" panose="020B0604030504040204" pitchFamily="34" charset="-120"/>
              </a:rPr>
              <a:t>識別資料登入作業</a:t>
            </a:r>
            <a:r>
              <a:rPr lang="en-US" altLang="zh-TW" sz="2500" b="1" spc="-75" dirty="0">
                <a:solidFill>
                  <a:prstClr val="black"/>
                </a:solidFill>
                <a:latin typeface="微軟正黑體" panose="020B0604030504040204" pitchFamily="34" charset="-120"/>
                <a:ea typeface="微軟正黑體" panose="020B0604030504040204" pitchFamily="34" charset="-120"/>
              </a:rPr>
              <a:t>【</a:t>
            </a:r>
            <a:r>
              <a:rPr lang="zh-TW" altLang="en-US" sz="2500" b="1" spc="-75" dirty="0">
                <a:solidFill>
                  <a:prstClr val="black"/>
                </a:solidFill>
                <a:latin typeface="微軟正黑體" panose="020B0604030504040204" pitchFamily="34" charset="-120"/>
                <a:ea typeface="微軟正黑體" panose="020B0604030504040204" pitchFamily="34" charset="-120"/>
              </a:rPr>
              <a:t>應屆畢業生勿登入</a:t>
            </a:r>
            <a:r>
              <a:rPr lang="en-US" altLang="zh-TW" sz="2500" b="1" spc="-75" dirty="0">
                <a:solidFill>
                  <a:prstClr val="black"/>
                </a:solidFill>
                <a:latin typeface="微軟正黑體" panose="020B0604030504040204" pitchFamily="34" charset="-120"/>
                <a:ea typeface="微軟正黑體" panose="020B0604030504040204" pitchFamily="34" charset="-120"/>
              </a:rPr>
              <a:t>】</a:t>
            </a:r>
            <a:endParaRPr lang="zh-TW" altLang="en-US" sz="2500" b="1" spc="-75" dirty="0">
              <a:solidFill>
                <a:prstClr val="black"/>
              </a:solidFill>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4DC509F0-2C54-42FB-BF2C-168EEA50F2FD}"/>
              </a:ext>
            </a:extLst>
          </p:cNvPr>
          <p:cNvSpPr/>
          <p:nvPr/>
        </p:nvSpPr>
        <p:spPr>
          <a:xfrm>
            <a:off x="914538" y="887009"/>
            <a:ext cx="5883564" cy="461665"/>
          </a:xfrm>
          <a:prstGeom prst="rect">
            <a:avLst/>
          </a:prstGeom>
        </p:spPr>
        <p:txBody>
          <a:bodyPr wrap="square">
            <a:spAutoFit/>
          </a:bodyPr>
          <a:lstStyle/>
          <a:p>
            <a:pPr lvl="0" fontAlgn="base">
              <a:spcBef>
                <a:spcPct val="0"/>
              </a:spcBef>
              <a:spcAft>
                <a:spcPct val="0"/>
              </a:spcAft>
            </a:pP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115.3.11(</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)10:00-115.3.18(</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endPar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 name="Rectangle 3">
            <a:extLst>
              <a:ext uri="{FF2B5EF4-FFF2-40B4-BE49-F238E27FC236}">
                <a16:creationId xmlns:a16="http://schemas.microsoft.com/office/drawing/2014/main" id="{BAF46EBF-AE21-43E0-8BD0-73980A1073C8}"/>
              </a:ext>
            </a:extLst>
          </p:cNvPr>
          <p:cNvSpPr txBox="1">
            <a:spLocks noChangeArrowheads="1"/>
          </p:cNvSpPr>
          <p:nvPr/>
        </p:nvSpPr>
        <p:spPr>
          <a:xfrm>
            <a:off x="914538" y="1466021"/>
            <a:ext cx="11039038" cy="2817743"/>
          </a:xfrm>
          <a:prstGeom prst="rect">
            <a:avLst/>
          </a:prstGeom>
        </p:spPr>
        <p:txBody>
          <a:bodyPr vert="horz" lIns="91440" tIns="45720" rIns="91440" bIns="45720" rtlCol="0">
            <a:normAutofit/>
          </a:bodyPr>
          <a:lstStyle/>
          <a:p>
            <a:pPr marL="228600" marR="0" lvl="0" indent="-228600" algn="just"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0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對象：</a:t>
            </a:r>
            <a:r>
              <a:rPr kumimoji="0" lang="en-US" altLang="zh-TW" sz="20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110</a:t>
            </a:r>
            <a:r>
              <a:rPr kumimoji="0" lang="zh-TW" altLang="en-US" sz="20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學年度以後畢業之非應屆考生</a:t>
            </a:r>
            <a:r>
              <a:rPr kumimoji="0" lang="zh-TW" altLang="en-US" sz="20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，有意願參加</a:t>
            </a:r>
            <a:r>
              <a:rPr kumimoji="0" lang="en-US" altLang="zh-TW" sz="20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115</a:t>
            </a:r>
            <a:r>
              <a:rPr kumimoji="0" lang="zh-TW" altLang="en-US" sz="20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學年度四技二專技優甄審、甄選入學招生，且具有中央資料庫學習歷程檔案之</a:t>
            </a:r>
            <a:r>
              <a:rPr kumimoji="0"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學生，登入本系統填報個人相關資料</a:t>
            </a:r>
            <a:r>
              <a:rPr kumimoji="0" lang="en-US" altLang="zh-TW" sz="2000" b="1" i="0" u="none" strike="noStrike" kern="1200" cap="none" spc="0" normalizeH="0" baseline="0" noProof="0" dirty="0">
                <a:ln>
                  <a:noFill/>
                </a:ln>
                <a:solidFill>
                  <a:srgbClr val="FF0000"/>
                </a:solidFill>
                <a:effectLst/>
                <a:highlight>
                  <a:srgbClr val="FFFF00"/>
                </a:highlight>
                <a:uLnTx/>
                <a:uFillTx/>
                <a:latin typeface="微軟正黑體" pitchFamily="34" charset="-120"/>
                <a:ea typeface="微軟正黑體" pitchFamily="34" charset="-120"/>
                <a:cs typeface="Times New Roman" panose="02020603050405020304" pitchFamily="18" charset="0"/>
              </a:rPr>
              <a:t>【</a:t>
            </a:r>
            <a:r>
              <a:rPr kumimoji="0" lang="zh-TW" altLang="en-US" sz="2000" b="1" i="0" u="none" strike="noStrike" kern="1200" cap="none" spc="0" normalizeH="0" baseline="0" noProof="0" dirty="0">
                <a:ln>
                  <a:noFill/>
                </a:ln>
                <a:solidFill>
                  <a:srgbClr val="FF0000"/>
                </a:solidFill>
                <a:effectLst/>
                <a:highlight>
                  <a:srgbClr val="FFFF00"/>
                </a:highlight>
                <a:uLnTx/>
                <a:uFillTx/>
                <a:latin typeface="微軟正黑體" pitchFamily="34" charset="-120"/>
                <a:ea typeface="微軟正黑體" pitchFamily="34" charset="-120"/>
                <a:cs typeface="Times New Roman" panose="02020603050405020304" pitchFamily="18" charset="0"/>
              </a:rPr>
              <a:t>應屆畢業生勿登入</a:t>
            </a:r>
            <a:r>
              <a:rPr kumimoji="0" lang="en-US" altLang="zh-TW" sz="2000" b="1" i="0" u="none" strike="noStrike" kern="1200" cap="none" spc="0" normalizeH="0" baseline="0" noProof="0" dirty="0">
                <a:ln>
                  <a:noFill/>
                </a:ln>
                <a:solidFill>
                  <a:srgbClr val="FF0000"/>
                </a:solidFill>
                <a:effectLst/>
                <a:highlight>
                  <a:srgbClr val="FFFF00"/>
                </a:highlight>
                <a:uLnTx/>
                <a:uFillTx/>
                <a:latin typeface="微軟正黑體" pitchFamily="34" charset="-120"/>
                <a:ea typeface="微軟正黑體" pitchFamily="34" charset="-120"/>
                <a:cs typeface="Times New Roman" panose="02020603050405020304" pitchFamily="18" charset="0"/>
              </a:rPr>
              <a:t>】</a:t>
            </a:r>
          </a:p>
          <a:p>
            <a:pPr marL="228600" indent="-228600">
              <a:lnSpc>
                <a:spcPts val="2800"/>
              </a:lnSpc>
              <a:spcBef>
                <a:spcPts val="600"/>
              </a:spcBef>
              <a:buClr>
                <a:srgbClr val="FFB41D"/>
              </a:buClr>
              <a:buFont typeface="Wingdings" panose="05000000000000000000" pitchFamily="2" charset="2"/>
              <a:buChar char="u"/>
              <a:defRPr/>
            </a:pPr>
            <a:r>
              <a:rPr kumimoji="0" lang="zh-TW" altLang="en-US" sz="20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此階段登錄至系統之非應屆畢業生識別資料，為</a:t>
            </a:r>
            <a:r>
              <a:rPr kumimoji="0" lang="en-US" altLang="zh-TW" sz="20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4.10(</a:t>
            </a:r>
            <a:r>
              <a:rPr kumimoji="0" lang="zh-TW" altLang="en-US" sz="20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五</a:t>
            </a:r>
            <a:r>
              <a:rPr kumimoji="0" lang="en-US" altLang="zh-TW" sz="20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)-4.15(</a:t>
            </a:r>
            <a:r>
              <a:rPr kumimoji="0" lang="zh-TW" altLang="en-US" sz="20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三</a:t>
            </a:r>
            <a:r>
              <a:rPr kumimoji="0" lang="en-US" altLang="zh-TW" sz="20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000" b="1" i="0"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可至本委員會系統</a:t>
            </a:r>
            <a:r>
              <a:rPr lang="zh-TW" altLang="en-US" sz="2000" b="1" dirty="0">
                <a:solidFill>
                  <a:srgbClr val="C00000"/>
                </a:solidFill>
                <a:latin typeface="微軟正黑體" pitchFamily="34" charset="-120"/>
                <a:ea typeface="微軟正黑體" pitchFamily="34" charset="-120"/>
                <a:cs typeface="Times New Roman" panose="02020603050405020304" pitchFamily="18" charset="0"/>
              </a:rPr>
              <a:t>查看中央資料庫學習歷程檔案</a:t>
            </a:r>
            <a:endParaRPr lang="en-US" altLang="zh-TW" sz="2000" b="1" dirty="0">
              <a:solidFill>
                <a:srgbClr val="FF0000"/>
              </a:solidFill>
              <a:latin typeface="微軟正黑體" pitchFamily="34" charset="-120"/>
              <a:ea typeface="微軟正黑體" pitchFamily="34" charset="-120"/>
              <a:cs typeface="Times New Roman" panose="02020603050405020304" pitchFamily="18" charset="0"/>
            </a:endParaRPr>
          </a:p>
          <a:p>
            <a:pPr marL="228600" indent="-228600">
              <a:lnSpc>
                <a:spcPts val="2800"/>
              </a:lnSpc>
              <a:spcBef>
                <a:spcPts val="600"/>
              </a:spcBef>
              <a:buClr>
                <a:srgbClr val="FFB41D"/>
              </a:buClr>
              <a:buFont typeface="Wingdings" panose="05000000000000000000" pitchFamily="2" charset="2"/>
              <a:buChar char="u"/>
              <a:defRPr/>
            </a:pPr>
            <a:r>
              <a:rPr lang="zh-TW" altLang="en-US" sz="2000" dirty="0">
                <a:solidFill>
                  <a:srgbClr val="000000"/>
                </a:solidFill>
                <a:latin typeface="微軟正黑體" panose="020B0604030504040204" pitchFamily="34" charset="-120"/>
                <a:ea typeface="微軟正黑體" panose="020B0604030504040204" pitchFamily="34" charset="-120"/>
              </a:rPr>
              <a:t>系統操作手冊預定於</a:t>
            </a:r>
            <a:r>
              <a:rPr lang="en-US" altLang="zh-TW" sz="2000" dirty="0">
                <a:solidFill>
                  <a:srgbClr val="000000"/>
                </a:solidFill>
                <a:latin typeface="微軟正黑體" panose="020B0604030504040204" pitchFamily="34" charset="-120"/>
                <a:ea typeface="微軟正黑體" panose="020B0604030504040204" pitchFamily="34" charset="-120"/>
              </a:rPr>
              <a:t>115.3</a:t>
            </a:r>
            <a:r>
              <a:rPr lang="zh-TW" altLang="en-US" sz="2000" dirty="0">
                <a:solidFill>
                  <a:srgbClr val="000000"/>
                </a:solidFill>
                <a:latin typeface="微軟正黑體" panose="020B0604030504040204" pitchFamily="34" charset="-120"/>
                <a:ea typeface="微軟正黑體" panose="020B0604030504040204" pitchFamily="34" charset="-120"/>
              </a:rPr>
              <a:t>月公告</a:t>
            </a:r>
            <a:endParaRPr lang="en-US" altLang="zh-TW" sz="2000" dirty="0">
              <a:solidFill>
                <a:srgbClr val="000000"/>
              </a:solidFill>
              <a:latin typeface="微軟正黑體" panose="020B0604030504040204" pitchFamily="34" charset="-120"/>
              <a:ea typeface="微軟正黑體" panose="020B0604030504040204" pitchFamily="34" charset="-12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0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識別資料包含</a:t>
            </a:r>
            <a:r>
              <a:rPr kumimoji="0" lang="zh-TW" altLang="en-US" sz="20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身分證號或居留證號碼</a:t>
            </a:r>
            <a:r>
              <a:rPr kumimoji="0" lang="en-US" altLang="zh-TW" sz="2000"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(10</a:t>
            </a:r>
            <a:r>
              <a:rPr kumimoji="0" lang="zh-TW" altLang="en-US" sz="2000"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碼</a:t>
            </a:r>
            <a:r>
              <a:rPr kumimoji="0" lang="en-US" altLang="zh-TW" sz="2000"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a:t>
            </a:r>
            <a:r>
              <a:rPr kumimoji="0" lang="zh-TW" altLang="en-US" sz="20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0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出生年月日</a:t>
            </a:r>
            <a:r>
              <a:rPr kumimoji="0" lang="en-US" altLang="zh-TW" sz="2000"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(7</a:t>
            </a:r>
            <a:r>
              <a:rPr kumimoji="0" lang="zh-TW" altLang="en-US" sz="2000"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碼</a:t>
            </a:r>
            <a:r>
              <a:rPr kumimoji="0" lang="en-US" altLang="zh-TW" sz="2000"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a:t>
            </a:r>
            <a:r>
              <a:rPr kumimoji="0" lang="zh-TW" altLang="en-US" sz="20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0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姓名</a:t>
            </a:r>
            <a:r>
              <a:rPr kumimoji="0" lang="zh-TW" altLang="en-US" sz="20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0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畢業年度</a:t>
            </a:r>
            <a:endParaRPr kumimoji="0" lang="en-US" altLang="zh-TW" sz="20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33242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856" y="1942028"/>
            <a:ext cx="12192000" cy="2123658"/>
          </a:xfrm>
          <a:prstGeom prst="rect">
            <a:avLst/>
          </a:prstGeom>
          <a:solidFill>
            <a:srgbClr val="A679FF"/>
          </a:soli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115</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四技二專</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技優甄審入學</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招生</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試務作業流程</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0660" y="4700465"/>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5711" y="1816287"/>
            <a:ext cx="12194855" cy="124008"/>
          </a:xfrm>
          <a:prstGeom prst="rect">
            <a:avLst/>
          </a:prstGeom>
          <a:solidFill>
            <a:srgbClr val="E1E1FF"/>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4065686"/>
            <a:ext cx="12194855" cy="124008"/>
          </a:xfrm>
          <a:prstGeom prst="rect">
            <a:avLst/>
          </a:prstGeom>
          <a:solidFill>
            <a:srgbClr val="E1E1FF"/>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4" cstate="print"/>
          <a:srcRect/>
          <a:stretch>
            <a:fillRect/>
          </a:stretch>
        </p:blipFill>
        <p:spPr bwMode="auto">
          <a:xfrm>
            <a:off x="400729" y="167630"/>
            <a:ext cx="3687765" cy="63353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BFD9D296-0923-4B30-8558-81C121D8C7E7}" type="slidenum">
              <a:rPr lang="zh-TW" altLang="en-US" smtClean="0"/>
              <a:pPr/>
              <a:t>46</a:t>
            </a:fld>
            <a:endParaRPr lang="zh-TW" altLang="en-US" dirty="0"/>
          </a:p>
        </p:txBody>
      </p:sp>
    </p:spTree>
    <p:extLst>
      <p:ext uri="{BB962C8B-B14F-4D97-AF65-F5344CB8AC3E}">
        <p14:creationId xmlns:p14="http://schemas.microsoft.com/office/powerpoint/2010/main" val="47939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435">
                                          <p:stCondLst>
                                            <p:cond delay="0"/>
                                          </p:stCondLst>
                                        </p:cTn>
                                        <p:tgtEl>
                                          <p:spTgt spid="21"/>
                                        </p:tgtEl>
                                      </p:cBhvr>
                                    </p:animEffect>
                                    <p:anim calcmode="lin" valueType="num">
                                      <p:cBhvr>
                                        <p:cTn id="8" dur="136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13" dur="19">
                                          <p:stCondLst>
                                            <p:cond delay="487"/>
                                          </p:stCondLst>
                                        </p:cTn>
                                        <p:tgtEl>
                                          <p:spTgt spid="21"/>
                                        </p:tgtEl>
                                      </p:cBhvr>
                                      <p:to x="100000" y="60000"/>
                                    </p:animScale>
                                    <p:animScale>
                                      <p:cBhvr>
                                        <p:cTn id="14" dur="124" decel="50000">
                                          <p:stCondLst>
                                            <p:cond delay="507"/>
                                          </p:stCondLst>
                                        </p:cTn>
                                        <p:tgtEl>
                                          <p:spTgt spid="21"/>
                                        </p:tgtEl>
                                      </p:cBhvr>
                                      <p:to x="100000" y="100000"/>
                                    </p:animScale>
                                    <p:animScale>
                                      <p:cBhvr>
                                        <p:cTn id="15" dur="19">
                                          <p:stCondLst>
                                            <p:cond delay="984"/>
                                          </p:stCondLst>
                                        </p:cTn>
                                        <p:tgtEl>
                                          <p:spTgt spid="21"/>
                                        </p:tgtEl>
                                      </p:cBhvr>
                                      <p:to x="100000" y="80000"/>
                                    </p:animScale>
                                    <p:animScale>
                                      <p:cBhvr>
                                        <p:cTn id="16" dur="124" decel="50000">
                                          <p:stCondLst>
                                            <p:cond delay="1003"/>
                                          </p:stCondLst>
                                        </p:cTn>
                                        <p:tgtEl>
                                          <p:spTgt spid="21"/>
                                        </p:tgtEl>
                                      </p:cBhvr>
                                      <p:to x="100000" y="100000"/>
                                    </p:animScale>
                                    <p:animScale>
                                      <p:cBhvr>
                                        <p:cTn id="17" dur="19">
                                          <p:stCondLst>
                                            <p:cond delay="1231"/>
                                          </p:stCondLst>
                                        </p:cTn>
                                        <p:tgtEl>
                                          <p:spTgt spid="21"/>
                                        </p:tgtEl>
                                      </p:cBhvr>
                                      <p:to x="100000" y="90000"/>
                                    </p:animScale>
                                    <p:animScale>
                                      <p:cBhvr>
                                        <p:cTn id="18" dur="124" decel="50000">
                                          <p:stCondLst>
                                            <p:cond delay="1251"/>
                                          </p:stCondLst>
                                        </p:cTn>
                                        <p:tgtEl>
                                          <p:spTgt spid="21"/>
                                        </p:tgtEl>
                                      </p:cBhvr>
                                      <p:to x="100000" y="100000"/>
                                    </p:animScale>
                                    <p:animScale>
                                      <p:cBhvr>
                                        <p:cTn id="19" dur="19">
                                          <p:stCondLst>
                                            <p:cond delay="1356"/>
                                          </p:stCondLst>
                                        </p:cTn>
                                        <p:tgtEl>
                                          <p:spTgt spid="21"/>
                                        </p:tgtEl>
                                      </p:cBhvr>
                                      <p:to x="100000" y="95000"/>
                                    </p:animScale>
                                    <p:animScale>
                                      <p:cBhvr>
                                        <p:cTn id="20" dur="124" decel="50000">
                                          <p:stCondLst>
                                            <p:cond delay="1376"/>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F5FB5E8-5F42-41DB-9437-A6FFCA847A83}"/>
              </a:ext>
            </a:extLst>
          </p:cNvPr>
          <p:cNvSpPr txBox="1">
            <a:spLocks/>
          </p:cNvSpPr>
          <p:nvPr/>
        </p:nvSpPr>
        <p:spPr bwMode="auto">
          <a:xfrm>
            <a:off x="812800" y="77354"/>
            <a:ext cx="113792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2500" b="1" spc="-100" dirty="0">
                <a:solidFill>
                  <a:schemeClr val="tx1"/>
                </a:solidFill>
                <a:latin typeface="微軟正黑體" panose="020B0604030504040204" pitchFamily="34" charset="-120"/>
                <a:ea typeface="微軟正黑體" panose="020B0604030504040204" pitchFamily="34" charset="-120"/>
              </a:rPr>
              <a:t>技優甄審招生學校、名額</a:t>
            </a:r>
          </a:p>
        </p:txBody>
      </p:sp>
      <p:graphicFrame>
        <p:nvGraphicFramePr>
          <p:cNvPr id="5" name="表格 4">
            <a:extLst>
              <a:ext uri="{FF2B5EF4-FFF2-40B4-BE49-F238E27FC236}">
                <a16:creationId xmlns:a16="http://schemas.microsoft.com/office/drawing/2014/main" id="{1EBDA6B4-A627-41BE-969F-80A7C4E1F915}"/>
              </a:ext>
            </a:extLst>
          </p:cNvPr>
          <p:cNvGraphicFramePr>
            <a:graphicFrameLocks noGrp="1"/>
          </p:cNvGraphicFramePr>
          <p:nvPr>
            <p:extLst>
              <p:ext uri="{D42A27DB-BD31-4B8C-83A1-F6EECF244321}">
                <p14:modId xmlns:p14="http://schemas.microsoft.com/office/powerpoint/2010/main" val="3700703176"/>
              </p:ext>
            </p:extLst>
          </p:nvPr>
        </p:nvGraphicFramePr>
        <p:xfrm>
          <a:off x="3024698" y="862962"/>
          <a:ext cx="6142604" cy="1597983"/>
        </p:xfrm>
        <a:graphic>
          <a:graphicData uri="http://schemas.openxmlformats.org/drawingml/2006/table">
            <a:tbl>
              <a:tblPr firstRow="1" bandRow="1">
                <a:tableStyleId>{5FD0F851-EC5A-4D38-B0AD-8093EC10F338}</a:tableStyleId>
              </a:tblPr>
              <a:tblGrid>
                <a:gridCol w="1726803">
                  <a:extLst>
                    <a:ext uri="{9D8B030D-6E8A-4147-A177-3AD203B41FA5}">
                      <a16:colId xmlns:a16="http://schemas.microsoft.com/office/drawing/2014/main" val="20001"/>
                    </a:ext>
                  </a:extLst>
                </a:gridCol>
                <a:gridCol w="2472342">
                  <a:extLst>
                    <a:ext uri="{9D8B030D-6E8A-4147-A177-3AD203B41FA5}">
                      <a16:colId xmlns:a16="http://schemas.microsoft.com/office/drawing/2014/main" val="20002"/>
                    </a:ext>
                  </a:extLst>
                </a:gridCol>
                <a:gridCol w="1943459">
                  <a:extLst>
                    <a:ext uri="{9D8B030D-6E8A-4147-A177-3AD203B41FA5}">
                      <a16:colId xmlns:a16="http://schemas.microsoft.com/office/drawing/2014/main" val="20003"/>
                    </a:ext>
                  </a:extLst>
                </a:gridCol>
              </a:tblGrid>
              <a:tr h="727419">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招生</a:t>
                      </a:r>
                      <a:endParaRPr lang="en-US" altLang="zh-TW" sz="2800" dirty="0">
                        <a:latin typeface="微軟正黑體" panose="020B0604030504040204" pitchFamily="34" charset="-120"/>
                        <a:ea typeface="微軟正黑體" panose="020B0604030504040204" pitchFamily="34" charset="-120"/>
                      </a:endParaRPr>
                    </a:p>
                    <a:p>
                      <a:pPr algn="ctr">
                        <a:lnSpc>
                          <a:spcPct val="100000"/>
                        </a:lnSpc>
                      </a:pPr>
                      <a:r>
                        <a:rPr lang="zh-TW" altLang="en-US" sz="2800" dirty="0">
                          <a:latin typeface="微軟正黑體" panose="020B0604030504040204" pitchFamily="34" charset="-120"/>
                          <a:ea typeface="微軟正黑體" panose="020B0604030504040204" pitchFamily="34" charset="-120"/>
                        </a:rPr>
                        <a:t>校數</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系科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組</a:t>
                      </a:r>
                      <a:r>
                        <a:rPr lang="en-US" altLang="zh-TW" sz="2800" dirty="0">
                          <a:latin typeface="微軟正黑體" panose="020B0604030504040204" pitchFamily="34" charset="-120"/>
                          <a:ea typeface="微軟正黑體" panose="020B0604030504040204" pitchFamily="34" charset="-120"/>
                        </a:rPr>
                        <a:t>)</a:t>
                      </a:r>
                    </a:p>
                    <a:p>
                      <a:pPr algn="ctr">
                        <a:lnSpc>
                          <a:spcPct val="100000"/>
                        </a:lnSpc>
                      </a:pPr>
                      <a:r>
                        <a:rPr lang="zh-TW" altLang="en-US" sz="2800" dirty="0">
                          <a:latin typeface="微軟正黑體" panose="020B0604030504040204" pitchFamily="34" charset="-120"/>
                          <a:ea typeface="微軟正黑體" panose="020B0604030504040204" pitchFamily="34" charset="-120"/>
                        </a:rPr>
                        <a:t>學程數</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招生名額</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extLst>
                  <a:ext uri="{0D108BD9-81ED-4DB2-BD59-A6C34878D82A}">
                    <a16:rowId xmlns:a16="http://schemas.microsoft.com/office/drawing/2014/main" val="10000"/>
                  </a:ext>
                </a:extLst>
              </a:tr>
              <a:tr h="653103">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rPr>
                        <a:t>68</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A679FF">
                        <a:alpha val="20000"/>
                      </a:srgbClr>
                    </a:solidFill>
                  </a:tcPr>
                </a:tc>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rPr>
                        <a:t>1,044</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A679FF">
                        <a:alpha val="20000"/>
                      </a:srgbClr>
                    </a:solidFill>
                  </a:tcPr>
                </a:tc>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rPr>
                        <a:t>4,122</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A679FF">
                        <a:alpha val="20000"/>
                      </a:srgbClr>
                    </a:solidFill>
                  </a:tcPr>
                </a:tc>
                <a:extLst>
                  <a:ext uri="{0D108BD9-81ED-4DB2-BD59-A6C34878D82A}">
                    <a16:rowId xmlns:a16="http://schemas.microsoft.com/office/drawing/2014/main" val="1323345760"/>
                  </a:ext>
                </a:extLst>
              </a:tr>
            </a:tbl>
          </a:graphicData>
        </a:graphic>
      </p:graphicFrame>
      <p:graphicFrame>
        <p:nvGraphicFramePr>
          <p:cNvPr id="2" name="表格 2">
            <a:extLst>
              <a:ext uri="{FF2B5EF4-FFF2-40B4-BE49-F238E27FC236}">
                <a16:creationId xmlns:a16="http://schemas.microsoft.com/office/drawing/2014/main" id="{FE2EE2A4-AAA7-425F-AC2C-85B77A1E57A0}"/>
              </a:ext>
            </a:extLst>
          </p:cNvPr>
          <p:cNvGraphicFramePr>
            <a:graphicFrameLocks noGrp="1"/>
          </p:cNvGraphicFramePr>
          <p:nvPr>
            <p:extLst>
              <p:ext uri="{D42A27DB-BD31-4B8C-83A1-F6EECF244321}">
                <p14:modId xmlns:p14="http://schemas.microsoft.com/office/powerpoint/2010/main" val="1897858"/>
              </p:ext>
            </p:extLst>
          </p:nvPr>
        </p:nvGraphicFramePr>
        <p:xfrm>
          <a:off x="822036" y="2738352"/>
          <a:ext cx="11249893" cy="3708400"/>
        </p:xfrm>
        <a:graphic>
          <a:graphicData uri="http://schemas.openxmlformats.org/drawingml/2006/table">
            <a:tbl>
              <a:tblPr firstRow="1" bandRow="1">
                <a:tableStyleId>{93296810-A885-4BE3-A3E7-6D5BEEA58F35}</a:tableStyleId>
              </a:tblPr>
              <a:tblGrid>
                <a:gridCol w="1599211">
                  <a:extLst>
                    <a:ext uri="{9D8B030D-6E8A-4147-A177-3AD203B41FA5}">
                      <a16:colId xmlns:a16="http://schemas.microsoft.com/office/drawing/2014/main" val="393085442"/>
                    </a:ext>
                  </a:extLst>
                </a:gridCol>
                <a:gridCol w="1608447">
                  <a:extLst>
                    <a:ext uri="{9D8B030D-6E8A-4147-A177-3AD203B41FA5}">
                      <a16:colId xmlns:a16="http://schemas.microsoft.com/office/drawing/2014/main" val="3716955477"/>
                    </a:ext>
                  </a:extLst>
                </a:gridCol>
                <a:gridCol w="1608447">
                  <a:extLst>
                    <a:ext uri="{9D8B030D-6E8A-4147-A177-3AD203B41FA5}">
                      <a16:colId xmlns:a16="http://schemas.microsoft.com/office/drawing/2014/main" val="1199951997"/>
                    </a:ext>
                  </a:extLst>
                </a:gridCol>
                <a:gridCol w="1608447">
                  <a:extLst>
                    <a:ext uri="{9D8B030D-6E8A-4147-A177-3AD203B41FA5}">
                      <a16:colId xmlns:a16="http://schemas.microsoft.com/office/drawing/2014/main" val="2852338908"/>
                    </a:ext>
                  </a:extLst>
                </a:gridCol>
                <a:gridCol w="1608447">
                  <a:extLst>
                    <a:ext uri="{9D8B030D-6E8A-4147-A177-3AD203B41FA5}">
                      <a16:colId xmlns:a16="http://schemas.microsoft.com/office/drawing/2014/main" val="3844768971"/>
                    </a:ext>
                  </a:extLst>
                </a:gridCol>
                <a:gridCol w="1608447">
                  <a:extLst>
                    <a:ext uri="{9D8B030D-6E8A-4147-A177-3AD203B41FA5}">
                      <a16:colId xmlns:a16="http://schemas.microsoft.com/office/drawing/2014/main" val="417911655"/>
                    </a:ext>
                  </a:extLst>
                </a:gridCol>
                <a:gridCol w="1608447">
                  <a:extLst>
                    <a:ext uri="{9D8B030D-6E8A-4147-A177-3AD203B41FA5}">
                      <a16:colId xmlns:a16="http://schemas.microsoft.com/office/drawing/2014/main" val="644385754"/>
                    </a:ext>
                  </a:extLst>
                </a:gridCol>
              </a:tblGrid>
              <a:tr h="37084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臺灣科技大學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雲林科技大學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屏東科技大學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臺北科技大學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高雄科技大學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虎尾科技大學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澎湖科技大學</a:t>
                      </a:r>
                    </a:p>
                  </a:txBody>
                  <a:tcPr anchor="ctr">
                    <a:solidFill>
                      <a:srgbClr val="FDFBFF"/>
                    </a:solidFill>
                  </a:tcPr>
                </a:tc>
                <a:extLst>
                  <a:ext uri="{0D108BD9-81ED-4DB2-BD59-A6C34878D82A}">
                    <a16:rowId xmlns:a16="http://schemas.microsoft.com/office/drawing/2014/main" val="3436651595"/>
                  </a:ext>
                </a:extLst>
              </a:tr>
              <a:tr h="37084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勤益科技大學</a:t>
                      </a:r>
                    </a:p>
                  </a:txBody>
                  <a:tcPr anchor="ctr">
                    <a:solidFill>
                      <a:schemeClr val="accent4">
                        <a:lumMod val="20000"/>
                        <a:lumOff val="80000"/>
                      </a:schemeClr>
                    </a:solidFill>
                  </a:tcPr>
                </a:tc>
                <a:tc>
                  <a:txBody>
                    <a:bodyPr/>
                    <a:lstStyle/>
                    <a:p>
                      <a:pPr algn="ctr"/>
                      <a:r>
                        <a:rPr lang="zh-TW" altLang="en-US" sz="1400" b="1" dirty="0">
                          <a:solidFill>
                            <a:srgbClr val="0000FF"/>
                          </a:solidFill>
                          <a:latin typeface="微軟正黑體" panose="020B0604030504040204" pitchFamily="34" charset="-120"/>
                          <a:ea typeface="微軟正黑體" panose="020B0604030504040204" pitchFamily="34" charset="-120"/>
                        </a:rPr>
                        <a:t>臺北護理健康大學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高雄餐旅大學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臺中科技大學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臺北商業大學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朝陽科技大學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南臺科技大學</a:t>
                      </a:r>
                    </a:p>
                  </a:txBody>
                  <a:tcPr anchor="ctr">
                    <a:solidFill>
                      <a:schemeClr val="accent4">
                        <a:lumMod val="20000"/>
                        <a:lumOff val="80000"/>
                      </a:schemeClr>
                    </a:solidFill>
                  </a:tcPr>
                </a:tc>
                <a:extLst>
                  <a:ext uri="{0D108BD9-81ED-4DB2-BD59-A6C34878D82A}">
                    <a16:rowId xmlns:a16="http://schemas.microsoft.com/office/drawing/2014/main" val="2382849463"/>
                  </a:ext>
                </a:extLst>
              </a:tr>
              <a:tr h="370840">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崑山科技大學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嘉南藥理大學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樹德科技大學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龍華科技大學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明新科技大學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弘光科技大學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健行科技大學</a:t>
                      </a:r>
                    </a:p>
                  </a:txBody>
                  <a:tcPr anchor="ctr">
                    <a:solidFill>
                      <a:srgbClr val="FDFBFF"/>
                    </a:solidFill>
                  </a:tcPr>
                </a:tc>
                <a:extLst>
                  <a:ext uri="{0D108BD9-81ED-4DB2-BD59-A6C34878D82A}">
                    <a16:rowId xmlns:a16="http://schemas.microsoft.com/office/drawing/2014/main" val="3209063545"/>
                  </a:ext>
                </a:extLst>
              </a:tr>
              <a:tr h="370840">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正修科技大學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建國科技大學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明志科技大學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大仁科技大學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嶺東科技大學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中國科技大學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中臺科技大學</a:t>
                      </a:r>
                    </a:p>
                  </a:txBody>
                  <a:tcPr anchor="ctr">
                    <a:solidFill>
                      <a:schemeClr val="accent4">
                        <a:lumMod val="20000"/>
                        <a:lumOff val="80000"/>
                      </a:schemeClr>
                    </a:solidFill>
                  </a:tcPr>
                </a:tc>
                <a:extLst>
                  <a:ext uri="{0D108BD9-81ED-4DB2-BD59-A6C34878D82A}">
                    <a16:rowId xmlns:a16="http://schemas.microsoft.com/office/drawing/2014/main" val="108551357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台南應用科大</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中信科技大學</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元培醫事科大</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中華醫事科大</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東南科技大學</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德明財經科大</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中華科技大學</a:t>
                      </a:r>
                    </a:p>
                  </a:txBody>
                  <a:tcPr anchor="ctr">
                    <a:solidFill>
                      <a:srgbClr val="FDFBFF"/>
                    </a:solidFill>
                  </a:tcPr>
                </a:tc>
                <a:extLst>
                  <a:ext uri="{0D108BD9-81ED-4DB2-BD59-A6C34878D82A}">
                    <a16:rowId xmlns:a16="http://schemas.microsoft.com/office/drawing/2014/main" val="235046861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僑光科技大學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育達科技大學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修平科技大學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長庚科技大學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醒吾科技大學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文藻外語大學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微軟正黑體" panose="020B0604030504040204" pitchFamily="34" charset="-120"/>
                          <a:ea typeface="微軟正黑體" panose="020B0604030504040204" pitchFamily="34" charset="-120"/>
                        </a:rPr>
                        <a:t>致理科技大學</a:t>
                      </a:r>
                    </a:p>
                  </a:txBody>
                  <a:tcPr anchor="ctr">
                    <a:solidFill>
                      <a:schemeClr val="accent4">
                        <a:lumMod val="20000"/>
                        <a:lumOff val="80000"/>
                      </a:schemeClr>
                    </a:solidFill>
                  </a:tcPr>
                </a:tc>
                <a:extLst>
                  <a:ext uri="{0D108BD9-81ED-4DB2-BD59-A6C34878D82A}">
                    <a16:rowId xmlns:a16="http://schemas.microsoft.com/office/drawing/2014/main" val="64627475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微軟正黑體" panose="020B0604030504040204" pitchFamily="34" charset="-120"/>
                          <a:ea typeface="微軟正黑體" panose="020B0604030504040204" pitchFamily="34" charset="-120"/>
                        </a:rPr>
                        <a:t>宏國德霖科大</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亞東科技大學</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0000FF"/>
                          </a:solidFill>
                          <a:latin typeface="微軟正黑體" panose="020B0604030504040204" pitchFamily="34" charset="-120"/>
                          <a:ea typeface="微軟正黑體" panose="020B0604030504040204" pitchFamily="34" charset="-120"/>
                        </a:rPr>
                        <a:t>臺南護理專科學校</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solidFill>
                            <a:srgbClr val="0000FF"/>
                          </a:solidFill>
                          <a:latin typeface="微軟正黑體" panose="020B0604030504040204" pitchFamily="34" charset="-120"/>
                          <a:ea typeface="微軟正黑體" panose="020B0604030504040204" pitchFamily="34" charset="-120"/>
                        </a:rPr>
                        <a:t>清華大學</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solidFill>
                            <a:srgbClr val="0000FF"/>
                          </a:solidFill>
                          <a:latin typeface="微軟正黑體" panose="020B0604030504040204" pitchFamily="34" charset="-120"/>
                          <a:ea typeface="微軟正黑體" panose="020B0604030504040204" pitchFamily="34" charset="-120"/>
                        </a:rPr>
                        <a:t>臺灣大學</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solidFill>
                            <a:srgbClr val="0000FF"/>
                          </a:solidFill>
                          <a:latin typeface="微軟正黑體" panose="020B0604030504040204" pitchFamily="34" charset="-120"/>
                          <a:ea typeface="微軟正黑體" panose="020B0604030504040204" pitchFamily="34" charset="-120"/>
                        </a:rPr>
                        <a:t>臺灣師範大學</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solidFill>
                            <a:srgbClr val="0000FF"/>
                          </a:solidFill>
                          <a:latin typeface="微軟正黑體" panose="020B0604030504040204" pitchFamily="34" charset="-120"/>
                          <a:ea typeface="微軟正黑體" panose="020B0604030504040204" pitchFamily="34" charset="-120"/>
                        </a:rPr>
                        <a:t>中興大學</a:t>
                      </a:r>
                    </a:p>
                  </a:txBody>
                  <a:tcPr anchor="ctr">
                    <a:solidFill>
                      <a:srgbClr val="FDFBFF"/>
                    </a:solidFill>
                  </a:tcPr>
                </a:tc>
                <a:extLst>
                  <a:ext uri="{0D108BD9-81ED-4DB2-BD59-A6C34878D82A}">
                    <a16:rowId xmlns:a16="http://schemas.microsoft.com/office/drawing/2014/main" val="169367180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solidFill>
                            <a:srgbClr val="0000FF"/>
                          </a:solidFill>
                          <a:latin typeface="微軟正黑體" panose="020B0604030504040204" pitchFamily="34" charset="-120"/>
                          <a:ea typeface="微軟正黑體" panose="020B0604030504040204" pitchFamily="34" charset="-120"/>
                        </a:rPr>
                        <a:t>彰化師範大學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solidFill>
                            <a:srgbClr val="0000FF"/>
                          </a:solidFill>
                          <a:latin typeface="微軟正黑體" panose="020B0604030504040204" pitchFamily="34" charset="-120"/>
                          <a:ea typeface="微軟正黑體" panose="020B0604030504040204" pitchFamily="34" charset="-120"/>
                        </a:rPr>
                        <a:t>臺東大學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solidFill>
                            <a:srgbClr val="0000FF"/>
                          </a:solidFill>
                          <a:latin typeface="微軟正黑體" panose="020B0604030504040204" pitchFamily="34" charset="-120"/>
                          <a:ea typeface="微軟正黑體" panose="020B0604030504040204" pitchFamily="34" charset="-120"/>
                        </a:rPr>
                        <a:t>宜蘭大學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solidFill>
                            <a:srgbClr val="0000FF"/>
                          </a:solidFill>
                          <a:latin typeface="微軟正黑體" panose="020B0604030504040204" pitchFamily="34" charset="-120"/>
                          <a:ea typeface="微軟正黑體" panose="020B0604030504040204" pitchFamily="34" charset="-120"/>
                        </a:rPr>
                        <a:t>聯合大學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solidFill>
                            <a:srgbClr val="0000FF"/>
                          </a:solidFill>
                          <a:latin typeface="微軟正黑體" panose="020B0604030504040204" pitchFamily="34" charset="-120"/>
                          <a:ea typeface="微軟正黑體" panose="020B0604030504040204" pitchFamily="34" charset="-120"/>
                        </a:rPr>
                        <a:t>臺中教育大學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solidFill>
                            <a:srgbClr val="0000FF"/>
                          </a:solidFill>
                          <a:latin typeface="微軟正黑體" panose="020B0604030504040204" pitchFamily="34" charset="-120"/>
                          <a:ea typeface="微軟正黑體" panose="020B0604030504040204" pitchFamily="34" charset="-120"/>
                        </a:rPr>
                        <a:t>金門大學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solidFill>
                            <a:srgbClr val="0000FF"/>
                          </a:solidFill>
                          <a:latin typeface="微軟正黑體" panose="020B0604030504040204" pitchFamily="34" charset="-120"/>
                          <a:ea typeface="微軟正黑體" panose="020B0604030504040204" pitchFamily="34" charset="-120"/>
                        </a:rPr>
                        <a:t>屏東大學</a:t>
                      </a:r>
                    </a:p>
                  </a:txBody>
                  <a:tcPr anchor="ctr">
                    <a:solidFill>
                      <a:schemeClr val="accent4">
                        <a:lumMod val="20000"/>
                        <a:lumOff val="80000"/>
                      </a:schemeClr>
                    </a:solidFill>
                  </a:tcPr>
                </a:tc>
                <a:extLst>
                  <a:ext uri="{0D108BD9-81ED-4DB2-BD59-A6C34878D82A}">
                    <a16:rowId xmlns:a16="http://schemas.microsoft.com/office/drawing/2014/main" val="2342606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東海大學</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中國文化大學</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逢甲大學</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大葉大學</a:t>
                      </a:r>
                    </a:p>
                  </a:txBody>
                  <a:tcPr anchor="ct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義守大學</a:t>
                      </a:r>
                    </a:p>
                  </a:txBody>
                  <a:tcPr anchor="ctr">
                    <a:lnR w="12700" cap="flat" cmpd="sng" algn="ctr">
                      <a:solidFill>
                        <a:schemeClr val="bg1"/>
                      </a:solidFill>
                      <a:prstDash val="solid"/>
                      <a:round/>
                      <a:headEnd type="none" w="med" len="med"/>
                      <a:tailEnd type="none" w="med" len="med"/>
                    </a:lnR>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實踐大學</a:t>
                      </a:r>
                    </a:p>
                  </a:txBody>
                  <a:tcPr anchor="ctr">
                    <a:lnL w="12700" cap="flat" cmpd="sng" algn="ctr">
                      <a:solidFill>
                        <a:schemeClr val="bg1"/>
                      </a:solidFill>
                      <a:prstDash val="solid"/>
                      <a:round/>
                      <a:headEnd type="none" w="med" len="med"/>
                      <a:tailEnd type="none" w="med" len="med"/>
                    </a:lnL>
                    <a:solidFill>
                      <a:srgbClr val="FDF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真理大學</a:t>
                      </a:r>
                    </a:p>
                  </a:txBody>
                  <a:tcPr anchor="ctr">
                    <a:solidFill>
                      <a:srgbClr val="FDFBFF"/>
                    </a:solidFill>
                  </a:tcPr>
                </a:tc>
                <a:extLst>
                  <a:ext uri="{0D108BD9-81ED-4DB2-BD59-A6C34878D82A}">
                    <a16:rowId xmlns:a16="http://schemas.microsoft.com/office/drawing/2014/main" val="26200880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長榮大學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玄奘大學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亞洲大學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開南大學</a:t>
                      </a: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dirty="0">
                          <a:solidFill>
                            <a:schemeClr val="tx1"/>
                          </a:solidFill>
                          <a:latin typeface="微軟正黑體" panose="020B0604030504040204" pitchFamily="34" charset="-120"/>
                          <a:ea typeface="微軟正黑體" panose="020B0604030504040204" pitchFamily="34" charset="-120"/>
                        </a:rPr>
                        <a:t>佛光大學</a:t>
                      </a:r>
                    </a:p>
                  </a:txBody>
                  <a:tcPr anchor="ctr">
                    <a:lnR w="12700" cap="flat" cmpd="sng" algn="ctr">
                      <a:solidFill>
                        <a:schemeClr val="bg1"/>
                      </a:solidFill>
                      <a:prstDash val="solid"/>
                      <a:round/>
                      <a:headEnd type="none" w="med" len="med"/>
                      <a:tailEnd type="none" w="med" len="med"/>
                    </a:lnR>
                    <a:solidFill>
                      <a:schemeClr val="accent4">
                        <a:lumMod val="20000"/>
                        <a:lumOff val="80000"/>
                      </a:schemeClr>
                    </a:solidFill>
                  </a:tcPr>
                </a:tc>
                <a:tc gridSpan="2">
                  <a:txBody>
                    <a:bodyPr/>
                    <a:lstStyle/>
                    <a:p>
                      <a:pPr algn="ctr"/>
                      <a:endParaRPr lang="zh-TW" altLang="en-US" b="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solidFill>
                      <a:schemeClr val="accent4">
                        <a:lumMod val="20000"/>
                        <a:lumOff val="80000"/>
                      </a:schemeClr>
                    </a:solidFill>
                  </a:tcPr>
                </a:tc>
                <a:tc hMerge="1">
                  <a:txBody>
                    <a:bodyPr/>
                    <a:lstStyle/>
                    <a:p>
                      <a:pPr algn="ctr"/>
                      <a:endParaRPr lang="zh-TW" altLang="en-US" b="0" dirty="0">
                        <a:solidFill>
                          <a:schemeClr val="tx1"/>
                        </a:solidFill>
                        <a:latin typeface="微軟正黑體" panose="020B0604030504040204" pitchFamily="34" charset="-120"/>
                        <a:ea typeface="微軟正黑體" panose="020B0604030504040204" pitchFamily="34" charset="-120"/>
                      </a:endParaRPr>
                    </a:p>
                  </a:txBody>
                  <a:tcPr anchor="ctr">
                    <a:solidFill>
                      <a:schemeClr val="accent4">
                        <a:lumMod val="20000"/>
                        <a:lumOff val="80000"/>
                      </a:schemeClr>
                    </a:solidFill>
                  </a:tcPr>
                </a:tc>
                <a:extLst>
                  <a:ext uri="{0D108BD9-81ED-4DB2-BD59-A6C34878D82A}">
                    <a16:rowId xmlns:a16="http://schemas.microsoft.com/office/drawing/2014/main" val="1608925828"/>
                  </a:ext>
                </a:extLst>
              </a:tr>
            </a:tbl>
          </a:graphicData>
        </a:graphic>
      </p:graphicFrame>
    </p:spTree>
    <p:extLst>
      <p:ext uri="{BB962C8B-B14F-4D97-AF65-F5344CB8AC3E}">
        <p14:creationId xmlns:p14="http://schemas.microsoft.com/office/powerpoint/2010/main" val="3488468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一張含有 文字, 螢幕擷取畫面, 數字, 字型 的圖片&#10;&#10;AI 產生的內容可能不正確。">
            <a:extLst>
              <a:ext uri="{FF2B5EF4-FFF2-40B4-BE49-F238E27FC236}">
                <a16:creationId xmlns:a16="http://schemas.microsoft.com/office/drawing/2014/main" id="{275E371B-71A4-553C-513F-A0D72A946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458" y="758665"/>
            <a:ext cx="5546842" cy="3504819"/>
          </a:xfrm>
          <a:prstGeom prst="rect">
            <a:avLst/>
          </a:prstGeom>
        </p:spPr>
      </p:pic>
      <p:pic>
        <p:nvPicPr>
          <p:cNvPr id="5" name="圖片 4">
            <a:extLst>
              <a:ext uri="{FF2B5EF4-FFF2-40B4-BE49-F238E27FC236}">
                <a16:creationId xmlns:a16="http://schemas.microsoft.com/office/drawing/2014/main" id="{71C90BF8-FBFC-D9AD-6E2F-E2CADC0FA2D0}"/>
              </a:ext>
            </a:extLst>
          </p:cNvPr>
          <p:cNvPicPr>
            <a:picLocks noChangeAspect="1"/>
          </p:cNvPicPr>
          <p:nvPr/>
        </p:nvPicPr>
        <p:blipFill>
          <a:blip r:embed="rId4"/>
          <a:stretch>
            <a:fillRect/>
          </a:stretch>
        </p:blipFill>
        <p:spPr>
          <a:xfrm>
            <a:off x="828606" y="773812"/>
            <a:ext cx="6017344" cy="5806440"/>
          </a:xfrm>
          <a:prstGeom prst="rect">
            <a:avLst/>
          </a:prstGeom>
        </p:spPr>
      </p:pic>
      <p:sp>
        <p:nvSpPr>
          <p:cNvPr id="6" name="標題 1">
            <a:extLst>
              <a:ext uri="{FF2B5EF4-FFF2-40B4-BE49-F238E27FC236}">
                <a16:creationId xmlns:a16="http://schemas.microsoft.com/office/drawing/2014/main" id="{038D102F-0851-40B6-8236-C493F4B349E8}"/>
              </a:ext>
            </a:extLst>
          </p:cNvPr>
          <p:cNvSpPr txBox="1">
            <a:spLocks/>
          </p:cNvSpPr>
          <p:nvPr/>
        </p:nvSpPr>
        <p:spPr>
          <a:xfrm>
            <a:off x="697162" y="155514"/>
            <a:ext cx="11444334" cy="3894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TW" altLang="en-US" sz="2500" b="1" spc="-75" dirty="0">
                <a:solidFill>
                  <a:prstClr val="black"/>
                </a:solidFill>
                <a:latin typeface="微軟正黑體" panose="020B0604030504040204" pitchFamily="34" charset="-120"/>
                <a:ea typeface="微軟正黑體" panose="020B0604030504040204" pitchFamily="34" charset="-120"/>
              </a:rPr>
              <a:t>招生簡章查詢系統</a:t>
            </a:r>
            <a:r>
              <a:rPr lang="en-US" altLang="zh-TW" sz="2500" b="1" spc="-75" dirty="0">
                <a:solidFill>
                  <a:prstClr val="black"/>
                </a:solidFill>
                <a:latin typeface="微軟正黑體" panose="020B0604030504040204" pitchFamily="34" charset="-120"/>
                <a:ea typeface="微軟正黑體" panose="020B0604030504040204" pitchFamily="34" charset="-120"/>
              </a:rPr>
              <a:t>-</a:t>
            </a:r>
            <a:r>
              <a:rPr lang="zh-TW" altLang="en-US" sz="2500" b="1" spc="-75" dirty="0">
                <a:solidFill>
                  <a:prstClr val="black"/>
                </a:solidFill>
                <a:latin typeface="微軟正黑體" panose="020B0604030504040204" pitchFamily="34" charset="-120"/>
                <a:ea typeface="微軟正黑體" panose="020B0604030504040204" pitchFamily="34" charset="-120"/>
              </a:rPr>
              <a:t>技優甄審</a:t>
            </a:r>
          </a:p>
        </p:txBody>
      </p:sp>
      <p:sp>
        <p:nvSpPr>
          <p:cNvPr id="8" name="向右箭號 9">
            <a:extLst>
              <a:ext uri="{FF2B5EF4-FFF2-40B4-BE49-F238E27FC236}">
                <a16:creationId xmlns:a16="http://schemas.microsoft.com/office/drawing/2014/main" id="{2F0CADBC-4038-4D4D-834C-E4AA3884FF73}"/>
              </a:ext>
            </a:extLst>
          </p:cNvPr>
          <p:cNvSpPr/>
          <p:nvPr/>
        </p:nvSpPr>
        <p:spPr>
          <a:xfrm>
            <a:off x="4410573" y="6085408"/>
            <a:ext cx="588976" cy="36004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latin typeface="華康儷楷書" panose="03000509000000000000" pitchFamily="65" charset="-120"/>
              <a:ea typeface="華康儷楷書" panose="03000509000000000000" pitchFamily="65" charset="-120"/>
            </a:endParaRPr>
          </a:p>
        </p:txBody>
      </p:sp>
      <p:sp>
        <p:nvSpPr>
          <p:cNvPr id="17" name="矩形 16">
            <a:extLst>
              <a:ext uri="{FF2B5EF4-FFF2-40B4-BE49-F238E27FC236}">
                <a16:creationId xmlns:a16="http://schemas.microsoft.com/office/drawing/2014/main" id="{804A7CDF-2030-41DA-AC96-DDC6E88EF860}"/>
              </a:ext>
            </a:extLst>
          </p:cNvPr>
          <p:cNvSpPr/>
          <p:nvPr/>
        </p:nvSpPr>
        <p:spPr>
          <a:xfrm>
            <a:off x="11447757" y="3737037"/>
            <a:ext cx="333095" cy="22886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id="{8A057F55-E038-4DC0-A54E-1FFA53DED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1950" y="4477204"/>
            <a:ext cx="1368000" cy="1368000"/>
          </a:xfrm>
          <a:prstGeom prst="rect">
            <a:avLst/>
          </a:prstGeom>
        </p:spPr>
      </p:pic>
      <p:pic>
        <p:nvPicPr>
          <p:cNvPr id="12" name="圖片 11">
            <a:extLst>
              <a:ext uri="{FF2B5EF4-FFF2-40B4-BE49-F238E27FC236}">
                <a16:creationId xmlns:a16="http://schemas.microsoft.com/office/drawing/2014/main" id="{256CD602-CA90-101A-9BD5-DEDBBDFDCC99}"/>
              </a:ext>
            </a:extLst>
          </p:cNvPr>
          <p:cNvPicPr>
            <a:picLocks noChangeAspect="1"/>
          </p:cNvPicPr>
          <p:nvPr/>
        </p:nvPicPr>
        <p:blipFill>
          <a:blip r:embed="rId6"/>
          <a:stretch>
            <a:fillRect/>
          </a:stretch>
        </p:blipFill>
        <p:spPr>
          <a:xfrm>
            <a:off x="7693522" y="3256729"/>
            <a:ext cx="3530364" cy="3504819"/>
          </a:xfrm>
          <a:prstGeom prst="rect">
            <a:avLst/>
          </a:prstGeom>
        </p:spPr>
      </p:pic>
      <p:sp>
        <p:nvSpPr>
          <p:cNvPr id="10" name="右彎箭號 18">
            <a:extLst>
              <a:ext uri="{FF2B5EF4-FFF2-40B4-BE49-F238E27FC236}">
                <a16:creationId xmlns:a16="http://schemas.microsoft.com/office/drawing/2014/main" id="{941399D5-ED77-4A00-9E14-9DBB3D8AE410}"/>
              </a:ext>
            </a:extLst>
          </p:cNvPr>
          <p:cNvSpPr/>
          <p:nvPr/>
        </p:nvSpPr>
        <p:spPr>
          <a:xfrm rot="10800000">
            <a:off x="11203276" y="3942032"/>
            <a:ext cx="488961" cy="766214"/>
          </a:xfrm>
          <a:prstGeom prst="bentArrow">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華康儷楷書" panose="03000509000000000000" pitchFamily="65" charset="-120"/>
              <a:ea typeface="華康儷楷書" panose="03000509000000000000" pitchFamily="65" charset="-120"/>
            </a:endParaRPr>
          </a:p>
        </p:txBody>
      </p:sp>
      <p:sp>
        <p:nvSpPr>
          <p:cNvPr id="15" name="矩形 14">
            <a:extLst>
              <a:ext uri="{FF2B5EF4-FFF2-40B4-BE49-F238E27FC236}">
                <a16:creationId xmlns:a16="http://schemas.microsoft.com/office/drawing/2014/main" id="{C13F7329-533C-BD3D-4FC4-CA9D1B3666C2}"/>
              </a:ext>
            </a:extLst>
          </p:cNvPr>
          <p:cNvSpPr/>
          <p:nvPr/>
        </p:nvSpPr>
        <p:spPr>
          <a:xfrm>
            <a:off x="3653692" y="6150994"/>
            <a:ext cx="333095" cy="22886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91399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B5F2AF8-E0EC-5B81-D07C-29BCB43C10BD}"/>
              </a:ext>
            </a:extLst>
          </p:cNvPr>
          <p:cNvPicPr>
            <a:picLocks noChangeAspect="1"/>
          </p:cNvPicPr>
          <p:nvPr/>
        </p:nvPicPr>
        <p:blipFill>
          <a:blip r:embed="rId2"/>
          <a:stretch>
            <a:fillRect/>
          </a:stretch>
        </p:blipFill>
        <p:spPr>
          <a:xfrm>
            <a:off x="1976518" y="757034"/>
            <a:ext cx="7984996" cy="5904442"/>
          </a:xfrm>
          <a:prstGeom prst="rect">
            <a:avLst/>
          </a:prstGeom>
        </p:spPr>
      </p:pic>
      <p:sp>
        <p:nvSpPr>
          <p:cNvPr id="4" name="標題 1"/>
          <p:cNvSpPr txBox="1">
            <a:spLocks/>
          </p:cNvSpPr>
          <p:nvPr/>
        </p:nvSpPr>
        <p:spPr>
          <a:xfrm>
            <a:off x="775855" y="196524"/>
            <a:ext cx="11416144" cy="492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100" dirty="0">
                <a:latin typeface="微軟正黑體" panose="020B0604030504040204" pitchFamily="34" charset="-120"/>
                <a:ea typeface="微軟正黑體" panose="020B0604030504040204" pitchFamily="34" charset="-120"/>
              </a:rPr>
              <a:t>技優甄審入學各校系科</a:t>
            </a:r>
            <a:r>
              <a:rPr lang="en-US" altLang="zh-TW" sz="2500" b="1" spc="-100" dirty="0">
                <a:latin typeface="微軟正黑體" panose="020B0604030504040204" pitchFamily="34" charset="-120"/>
                <a:ea typeface="微軟正黑體" panose="020B0604030504040204" pitchFamily="34" charset="-120"/>
              </a:rPr>
              <a:t>(</a:t>
            </a:r>
            <a:r>
              <a:rPr lang="zh-TW" altLang="en-US" sz="2500" b="1" spc="-100" dirty="0">
                <a:latin typeface="微軟正黑體" panose="020B0604030504040204" pitchFamily="34" charset="-120"/>
                <a:ea typeface="微軟正黑體" panose="020B0604030504040204" pitchFamily="34" charset="-120"/>
              </a:rPr>
              <a:t>組</a:t>
            </a:r>
            <a:r>
              <a:rPr lang="en-US" altLang="zh-TW" sz="2500" b="1" spc="-100" dirty="0">
                <a:latin typeface="微軟正黑體" panose="020B0604030504040204" pitchFamily="34" charset="-120"/>
                <a:ea typeface="微軟正黑體" panose="020B0604030504040204" pitchFamily="34" charset="-120"/>
              </a:rPr>
              <a:t>)</a:t>
            </a:r>
            <a:r>
              <a:rPr lang="zh-TW" altLang="en-US" sz="2500" b="1" spc="-100" dirty="0">
                <a:latin typeface="微軟正黑體" panose="020B0604030504040204" pitchFamily="34" charset="-120"/>
                <a:ea typeface="微軟正黑體" panose="020B0604030504040204" pitchFamily="34" charset="-120"/>
              </a:rPr>
              <a:t>、學程分則</a:t>
            </a:r>
            <a:r>
              <a:rPr lang="en-US" altLang="zh-TW" sz="2500" b="1" spc="-100" dirty="0">
                <a:latin typeface="微軟正黑體" panose="020B0604030504040204" pitchFamily="34" charset="-120"/>
                <a:ea typeface="微軟正黑體" panose="020B0604030504040204" pitchFamily="34" charset="-120"/>
              </a:rPr>
              <a:t>(</a:t>
            </a:r>
            <a:r>
              <a:rPr lang="zh-TW" altLang="zh-TW" sz="2500" b="1" spc="-100" dirty="0">
                <a:latin typeface="微軟正黑體" panose="020B0604030504040204" pitchFamily="34" charset="-120"/>
                <a:ea typeface="微軟正黑體" panose="020B0604030504040204" pitchFamily="34" charset="-120"/>
              </a:rPr>
              <a:t>樣張</a:t>
            </a:r>
            <a:r>
              <a:rPr lang="en-US" altLang="zh-TW" sz="2500" b="1" spc="-100" dirty="0">
                <a:latin typeface="微軟正黑體" panose="020B0604030504040204" pitchFamily="34" charset="-120"/>
                <a:ea typeface="微軟正黑體" panose="020B0604030504040204" pitchFamily="34" charset="-120"/>
              </a:rPr>
              <a:t>)</a:t>
            </a:r>
            <a:endParaRPr lang="zh-TW" altLang="en-US" sz="2500" b="1" spc="-1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DECA7456-8A3A-44D9-BC7B-A2EC4D7FA8B3}"/>
              </a:ext>
            </a:extLst>
          </p:cNvPr>
          <p:cNvSpPr/>
          <p:nvPr/>
        </p:nvSpPr>
        <p:spPr>
          <a:xfrm>
            <a:off x="4754879" y="1837945"/>
            <a:ext cx="5102353" cy="33101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75550A27-1E61-46C3-B2B7-97EAC7316044}"/>
              </a:ext>
            </a:extLst>
          </p:cNvPr>
          <p:cNvSpPr/>
          <p:nvPr/>
        </p:nvSpPr>
        <p:spPr>
          <a:xfrm>
            <a:off x="5013960" y="1228068"/>
            <a:ext cx="4843272" cy="60987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5652B632-2BA3-471E-9574-8BDBC3757BD1}"/>
              </a:ext>
            </a:extLst>
          </p:cNvPr>
          <p:cNvSpPr/>
          <p:nvPr/>
        </p:nvSpPr>
        <p:spPr>
          <a:xfrm>
            <a:off x="2039113" y="2316949"/>
            <a:ext cx="2706624" cy="4719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C93EFE16-F10E-4C54-8DB8-E0BAAD975010}"/>
              </a:ext>
            </a:extLst>
          </p:cNvPr>
          <p:cNvSpPr/>
          <p:nvPr/>
        </p:nvSpPr>
        <p:spPr>
          <a:xfrm>
            <a:off x="2039112" y="5645536"/>
            <a:ext cx="7818120" cy="51847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0896EE16-0463-428F-9512-14BCD9EAEB67}"/>
              </a:ext>
            </a:extLst>
          </p:cNvPr>
          <p:cNvSpPr/>
          <p:nvPr/>
        </p:nvSpPr>
        <p:spPr>
          <a:xfrm>
            <a:off x="2039112" y="2829388"/>
            <a:ext cx="2715767" cy="102023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61580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99"/>
          <p:cNvSpPr>
            <a:spLocks noGrp="1" noChangeArrowheads="1"/>
          </p:cNvSpPr>
          <p:nvPr>
            <p:ph type="title" idx="4294967295"/>
          </p:nvPr>
        </p:nvSpPr>
        <p:spPr>
          <a:xfrm>
            <a:off x="748144" y="100443"/>
            <a:ext cx="11443855" cy="582612"/>
          </a:xfrm>
        </p:spPr>
        <p:txBody>
          <a:bodyPr>
            <a:normAutofit/>
          </a:body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技優保送招生學校、名額</a:t>
            </a:r>
          </a:p>
        </p:txBody>
      </p:sp>
      <p:graphicFrame>
        <p:nvGraphicFramePr>
          <p:cNvPr id="4" name="表格 3">
            <a:extLst>
              <a:ext uri="{FF2B5EF4-FFF2-40B4-BE49-F238E27FC236}">
                <a16:creationId xmlns:a16="http://schemas.microsoft.com/office/drawing/2014/main" id="{B89AB12F-96FD-4BD0-9BCC-121DBCA040A3}"/>
              </a:ext>
            </a:extLst>
          </p:cNvPr>
          <p:cNvGraphicFramePr>
            <a:graphicFrameLocks noGrp="1"/>
          </p:cNvGraphicFramePr>
          <p:nvPr>
            <p:extLst>
              <p:ext uri="{D42A27DB-BD31-4B8C-83A1-F6EECF244321}">
                <p14:modId xmlns:p14="http://schemas.microsoft.com/office/powerpoint/2010/main" val="2656814986"/>
              </p:ext>
            </p:extLst>
          </p:nvPr>
        </p:nvGraphicFramePr>
        <p:xfrm>
          <a:off x="3024698" y="1372006"/>
          <a:ext cx="6142604" cy="1597983"/>
        </p:xfrm>
        <a:graphic>
          <a:graphicData uri="http://schemas.openxmlformats.org/drawingml/2006/table">
            <a:tbl>
              <a:tblPr firstRow="1" bandRow="1">
                <a:tableStyleId>{68D230F3-CF80-4859-8CE7-A43EE81993B5}</a:tableStyleId>
              </a:tblPr>
              <a:tblGrid>
                <a:gridCol w="1726803">
                  <a:extLst>
                    <a:ext uri="{9D8B030D-6E8A-4147-A177-3AD203B41FA5}">
                      <a16:colId xmlns:a16="http://schemas.microsoft.com/office/drawing/2014/main" val="20001"/>
                    </a:ext>
                  </a:extLst>
                </a:gridCol>
                <a:gridCol w="2472342">
                  <a:extLst>
                    <a:ext uri="{9D8B030D-6E8A-4147-A177-3AD203B41FA5}">
                      <a16:colId xmlns:a16="http://schemas.microsoft.com/office/drawing/2014/main" val="20002"/>
                    </a:ext>
                  </a:extLst>
                </a:gridCol>
                <a:gridCol w="1943459">
                  <a:extLst>
                    <a:ext uri="{9D8B030D-6E8A-4147-A177-3AD203B41FA5}">
                      <a16:colId xmlns:a16="http://schemas.microsoft.com/office/drawing/2014/main" val="20003"/>
                    </a:ext>
                  </a:extLst>
                </a:gridCol>
              </a:tblGrid>
              <a:tr h="768345">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招生</a:t>
                      </a:r>
                      <a:endParaRPr lang="en-US" altLang="zh-TW" sz="2800" dirty="0">
                        <a:latin typeface="微軟正黑體" panose="020B0604030504040204" pitchFamily="34" charset="-120"/>
                        <a:ea typeface="微軟正黑體" panose="020B0604030504040204" pitchFamily="34" charset="-120"/>
                      </a:endParaRPr>
                    </a:p>
                    <a:p>
                      <a:pPr algn="ctr">
                        <a:lnSpc>
                          <a:spcPct val="100000"/>
                        </a:lnSpc>
                      </a:pPr>
                      <a:r>
                        <a:rPr lang="zh-TW" altLang="en-US" sz="2800" dirty="0">
                          <a:latin typeface="微軟正黑體" panose="020B0604030504040204" pitchFamily="34" charset="-120"/>
                          <a:ea typeface="微軟正黑體" panose="020B0604030504040204" pitchFamily="34" charset="-120"/>
                        </a:rPr>
                        <a:t>校數</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系科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組</a:t>
                      </a:r>
                      <a:r>
                        <a:rPr lang="en-US" altLang="zh-TW" sz="2800" dirty="0">
                          <a:latin typeface="微軟正黑體" panose="020B0604030504040204" pitchFamily="34" charset="-120"/>
                          <a:ea typeface="微軟正黑體" panose="020B0604030504040204" pitchFamily="34" charset="-120"/>
                        </a:rPr>
                        <a:t>)</a:t>
                      </a:r>
                    </a:p>
                    <a:p>
                      <a:pPr algn="ctr">
                        <a:lnSpc>
                          <a:spcPct val="100000"/>
                        </a:lnSpc>
                      </a:pPr>
                      <a:r>
                        <a:rPr lang="zh-TW" altLang="en-US" sz="2800" dirty="0">
                          <a:latin typeface="微軟正黑體" panose="020B0604030504040204" pitchFamily="34" charset="-120"/>
                          <a:ea typeface="微軟正黑體" panose="020B0604030504040204" pitchFamily="34" charset="-120"/>
                        </a:rPr>
                        <a:t>學程數</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招生名額</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0"/>
                  </a:ext>
                </a:extLst>
              </a:tr>
              <a:tr h="653103">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rPr>
                        <a:t>20</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rPr>
                        <a:t>161</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rPr>
                        <a:t>506</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323345760"/>
                  </a:ext>
                </a:extLst>
              </a:tr>
            </a:tbl>
          </a:graphicData>
        </a:graphic>
      </p:graphicFrame>
      <p:graphicFrame>
        <p:nvGraphicFramePr>
          <p:cNvPr id="2" name="表格 2">
            <a:extLst>
              <a:ext uri="{FF2B5EF4-FFF2-40B4-BE49-F238E27FC236}">
                <a16:creationId xmlns:a16="http://schemas.microsoft.com/office/drawing/2014/main" id="{F5703360-3E83-4C1E-BD16-819B9F4EA7D5}"/>
              </a:ext>
            </a:extLst>
          </p:cNvPr>
          <p:cNvGraphicFramePr>
            <a:graphicFrameLocks noGrp="1"/>
          </p:cNvGraphicFramePr>
          <p:nvPr>
            <p:extLst>
              <p:ext uri="{D42A27DB-BD31-4B8C-83A1-F6EECF244321}">
                <p14:modId xmlns:p14="http://schemas.microsoft.com/office/powerpoint/2010/main" val="3281132830"/>
              </p:ext>
            </p:extLst>
          </p:nvPr>
        </p:nvGraphicFramePr>
        <p:xfrm>
          <a:off x="1330036" y="3888012"/>
          <a:ext cx="10058400" cy="1478280"/>
        </p:xfrm>
        <a:graphic>
          <a:graphicData uri="http://schemas.openxmlformats.org/drawingml/2006/table">
            <a:tbl>
              <a:tblPr firstRow="1" bandRow="1">
                <a:tableStyleId>{ED083AE6-46FA-4A59-8FB0-9F97EB10719F}</a:tableStyleId>
              </a:tblPr>
              <a:tblGrid>
                <a:gridCol w="2011680">
                  <a:extLst>
                    <a:ext uri="{9D8B030D-6E8A-4147-A177-3AD203B41FA5}">
                      <a16:colId xmlns:a16="http://schemas.microsoft.com/office/drawing/2014/main" val="3716035953"/>
                    </a:ext>
                  </a:extLst>
                </a:gridCol>
                <a:gridCol w="2011680">
                  <a:extLst>
                    <a:ext uri="{9D8B030D-6E8A-4147-A177-3AD203B41FA5}">
                      <a16:colId xmlns:a16="http://schemas.microsoft.com/office/drawing/2014/main" val="864175704"/>
                    </a:ext>
                  </a:extLst>
                </a:gridCol>
                <a:gridCol w="2011680">
                  <a:extLst>
                    <a:ext uri="{9D8B030D-6E8A-4147-A177-3AD203B41FA5}">
                      <a16:colId xmlns:a16="http://schemas.microsoft.com/office/drawing/2014/main" val="3802093824"/>
                    </a:ext>
                  </a:extLst>
                </a:gridCol>
                <a:gridCol w="2011680">
                  <a:extLst>
                    <a:ext uri="{9D8B030D-6E8A-4147-A177-3AD203B41FA5}">
                      <a16:colId xmlns:a16="http://schemas.microsoft.com/office/drawing/2014/main" val="1681833401"/>
                    </a:ext>
                  </a:extLst>
                </a:gridCol>
                <a:gridCol w="2011680">
                  <a:extLst>
                    <a:ext uri="{9D8B030D-6E8A-4147-A177-3AD203B41FA5}">
                      <a16:colId xmlns:a16="http://schemas.microsoft.com/office/drawing/2014/main" val="3936749209"/>
                    </a:ext>
                  </a:extLst>
                </a:gridCol>
              </a:tblGrid>
              <a:tr h="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臺灣科技大學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雲林科技大學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屏東科技大學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臺北科技大學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高雄科技大學</a:t>
                      </a:r>
                    </a:p>
                  </a:txBody>
                  <a:tcPr anchor="ctr"/>
                </a:tc>
                <a:extLst>
                  <a:ext uri="{0D108BD9-81ED-4DB2-BD59-A6C34878D82A}">
                    <a16:rowId xmlns:a16="http://schemas.microsoft.com/office/drawing/2014/main" val="2031785770"/>
                  </a:ext>
                </a:extLst>
              </a:tr>
              <a:tr h="37084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虎尾科技大學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澎湖科技大學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勤益科技大學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臺北護理健康大學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高雄餐旅大學</a:t>
                      </a:r>
                    </a:p>
                  </a:txBody>
                  <a:tcPr anchor="ctr"/>
                </a:tc>
                <a:extLst>
                  <a:ext uri="{0D108BD9-81ED-4DB2-BD59-A6C34878D82A}">
                    <a16:rowId xmlns:a16="http://schemas.microsoft.com/office/drawing/2014/main" val="3256828794"/>
                  </a:ext>
                </a:extLst>
              </a:tr>
              <a:tr h="37084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臺中科技大學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臺北商業大學</a:t>
                      </a: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修平科技大學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中興大學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臺灣海洋大學</a:t>
                      </a:r>
                    </a:p>
                  </a:txBody>
                  <a:tcPr anchor="ctr"/>
                </a:tc>
                <a:extLst>
                  <a:ext uri="{0D108BD9-81ED-4DB2-BD59-A6C34878D82A}">
                    <a16:rowId xmlns:a16="http://schemas.microsoft.com/office/drawing/2014/main" val="3992615385"/>
                  </a:ext>
                </a:extLst>
              </a:tr>
              <a:tr h="37084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高雄師範大學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暨南國際大學</a:t>
                      </a: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輔仁大學</a:t>
                      </a: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中原大學</a:t>
                      </a: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實踐大學</a:t>
                      </a:r>
                    </a:p>
                  </a:txBody>
                  <a:tcPr anchor="ctr"/>
                </a:tc>
                <a:extLst>
                  <a:ext uri="{0D108BD9-81ED-4DB2-BD59-A6C34878D82A}">
                    <a16:rowId xmlns:a16="http://schemas.microsoft.com/office/drawing/2014/main" val="3422752067"/>
                  </a:ext>
                </a:extLst>
              </a:tr>
            </a:tbl>
          </a:graphicData>
        </a:graphic>
      </p:graphicFrame>
    </p:spTree>
    <p:extLst>
      <p:ext uri="{BB962C8B-B14F-4D97-AF65-F5344CB8AC3E}">
        <p14:creationId xmlns:p14="http://schemas.microsoft.com/office/powerpoint/2010/main" val="364398927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9"/>
          <p:cNvSpPr txBox="1">
            <a:spLocks noChangeArrowheads="1"/>
          </p:cNvSpPr>
          <p:nvPr/>
        </p:nvSpPr>
        <p:spPr>
          <a:xfrm>
            <a:off x="858755" y="119352"/>
            <a:ext cx="11333245"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graphicFrame>
        <p:nvGraphicFramePr>
          <p:cNvPr id="3" name="表格 3">
            <a:extLst>
              <a:ext uri="{FF2B5EF4-FFF2-40B4-BE49-F238E27FC236}">
                <a16:creationId xmlns:a16="http://schemas.microsoft.com/office/drawing/2014/main" id="{62691E68-3BB8-42E9-A5D6-67B04A62733C}"/>
              </a:ext>
            </a:extLst>
          </p:cNvPr>
          <p:cNvGraphicFramePr>
            <a:graphicFrameLocks noGrp="1"/>
          </p:cNvGraphicFramePr>
          <p:nvPr>
            <p:extLst>
              <p:ext uri="{D42A27DB-BD31-4B8C-83A1-F6EECF244321}">
                <p14:modId xmlns:p14="http://schemas.microsoft.com/office/powerpoint/2010/main" val="781957257"/>
              </p:ext>
            </p:extLst>
          </p:nvPr>
        </p:nvGraphicFramePr>
        <p:xfrm>
          <a:off x="858755" y="761072"/>
          <a:ext cx="10548378" cy="5947300"/>
        </p:xfrm>
        <a:graphic>
          <a:graphicData uri="http://schemas.openxmlformats.org/drawingml/2006/table">
            <a:tbl>
              <a:tblPr firstRow="1" bandRow="1">
                <a:solidFill>
                  <a:srgbClr val="CCCCFF"/>
                </a:solidFill>
                <a:tableStyleId>{00A15C55-8517-42AA-B614-E9B94910E393}</a:tableStyleId>
              </a:tblPr>
              <a:tblGrid>
                <a:gridCol w="2918916">
                  <a:extLst>
                    <a:ext uri="{9D8B030D-6E8A-4147-A177-3AD203B41FA5}">
                      <a16:colId xmlns:a16="http://schemas.microsoft.com/office/drawing/2014/main" val="889433003"/>
                    </a:ext>
                  </a:extLst>
                </a:gridCol>
                <a:gridCol w="1283855">
                  <a:extLst>
                    <a:ext uri="{9D8B030D-6E8A-4147-A177-3AD203B41FA5}">
                      <a16:colId xmlns:a16="http://schemas.microsoft.com/office/drawing/2014/main" val="686468778"/>
                    </a:ext>
                  </a:extLst>
                </a:gridCol>
                <a:gridCol w="6345607">
                  <a:extLst>
                    <a:ext uri="{9D8B030D-6E8A-4147-A177-3AD203B41FA5}">
                      <a16:colId xmlns:a16="http://schemas.microsoft.com/office/drawing/2014/main" val="3867002060"/>
                    </a:ext>
                  </a:extLst>
                </a:gridCol>
              </a:tblGrid>
              <a:tr h="350979">
                <a:tc gridSpan="2">
                  <a:txBody>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1" lang="zh-TW" altLang="en-US" sz="1800" b="1" u="none" strike="noStrike" cap="none" normalizeH="0" baseline="0" dirty="0">
                          <a:ln>
                            <a:noFill/>
                          </a:ln>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重要日程</a:t>
                      </a:r>
                      <a:endParaRPr kumimoji="1" lang="zh-TW" altLang="en-US" sz="1800" b="1" i="0" u="none" strike="noStrike" cap="none" normalizeH="0" baseline="0" dirty="0">
                        <a:ln>
                          <a:noFill/>
                        </a:ln>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A679FF"/>
                    </a:solidFill>
                  </a:tcPr>
                </a:tc>
                <a:tc hMerge="1">
                  <a:txBody>
                    <a:bodyPr/>
                    <a:lstStyle/>
                    <a:p>
                      <a:endParaRPr lang="zh-TW" altLang="en-US"/>
                    </a:p>
                  </a:txBody>
                  <a:tcPr/>
                </a:tc>
                <a:tc>
                  <a:txBody>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1" lang="zh-TW" altLang="en-US" sz="1800" b="1" u="none" strike="noStrike" kern="1200" cap="none" normalizeH="0" baseline="0" dirty="0">
                          <a:ln>
                            <a:noFill/>
                          </a:ln>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辦理事項</a:t>
                      </a:r>
                      <a:endParaRPr kumimoji="1" lang="zh-TW" altLang="en-US" sz="1800" b="1" i="0" u="none" strike="noStrike" kern="1200" cap="none" normalizeH="0" baseline="0" dirty="0">
                        <a:ln>
                          <a:noFill/>
                        </a:ln>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A679FF"/>
                    </a:solidFill>
                  </a:tcPr>
                </a:tc>
                <a:extLst>
                  <a:ext uri="{0D108BD9-81ED-4DB2-BD59-A6C34878D82A}">
                    <a16:rowId xmlns:a16="http://schemas.microsoft.com/office/drawing/2014/main" val="2159581172"/>
                  </a:ext>
                </a:extLst>
              </a:tr>
              <a:tr h="350979">
                <a:tc grid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115.3.11(</a:t>
                      </a:r>
                      <a:r>
                        <a:rPr lang="zh-TW" altLang="en-US"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)10:00-115.3.18(</a:t>
                      </a:r>
                      <a:r>
                        <a:rPr lang="zh-TW" altLang="en-US"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1800" b="1" kern="12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hMerge="1">
                  <a:txBody>
                    <a:bodyPr/>
                    <a:lstStyle/>
                    <a:p>
                      <a:endParaRPr lang="zh-TW" altLang="en-US"/>
                    </a:p>
                  </a:txBody>
                  <a:tcPr/>
                </a:tc>
                <a:tc>
                  <a:txBody>
                    <a:bodyPr/>
                    <a:lstStyle/>
                    <a:p>
                      <a:pPr algn="l">
                        <a:lnSpc>
                          <a:spcPts val="1600"/>
                        </a:lnSpc>
                      </a:pPr>
                      <a:r>
                        <a:rPr lang="zh-TW" altLang="en-US" sz="18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向高級中等學校調查本學年度應屆畢業生資料交換名單</a:t>
                      </a:r>
                      <a:endParaRPr lang="en-US" altLang="zh-TW" sz="18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pPr algn="l">
                        <a:lnSpc>
                          <a:spcPts val="1600"/>
                        </a:lnSpc>
                      </a:pPr>
                      <a:r>
                        <a:rPr lang="en-US" altLang="zh-TW" sz="1400" b="1" dirty="0">
                          <a:solidFill>
                            <a:schemeClr val="tx1"/>
                          </a:solidFill>
                          <a:highlight>
                            <a:srgbClr val="FFFF00"/>
                          </a:highlight>
                          <a:latin typeface="Times New Roman" panose="02020603050405020304" pitchFamily="18" charset="0"/>
                          <a:ea typeface="微軟正黑體" panose="020B0604030504040204" pitchFamily="34" charset="-120"/>
                          <a:cs typeface="Times New Roman" panose="02020603050405020304" pitchFamily="18" charset="0"/>
                        </a:rPr>
                        <a:t>110</a:t>
                      </a:r>
                      <a:r>
                        <a:rPr lang="zh-TW" altLang="en-US" sz="1400" b="1" dirty="0">
                          <a:solidFill>
                            <a:schemeClr val="tx1"/>
                          </a:solidFill>
                          <a:highlight>
                            <a:srgbClr val="FFFF00"/>
                          </a:highlight>
                          <a:latin typeface="Times New Roman" panose="02020603050405020304" pitchFamily="18" charset="0"/>
                          <a:ea typeface="微軟正黑體" panose="020B0604030504040204" pitchFamily="34" charset="-120"/>
                          <a:cs typeface="Times New Roman" panose="02020603050405020304" pitchFamily="18" charset="0"/>
                        </a:rPr>
                        <a:t>學年度以後畢業之</a:t>
                      </a:r>
                      <a:r>
                        <a:rPr lang="zh-TW" altLang="en-US" sz="1400" b="1" dirty="0">
                          <a:solidFill>
                            <a:srgbClr val="FF0000"/>
                          </a:solidFill>
                          <a:highlight>
                            <a:srgbClr val="FFFF00"/>
                          </a:highlight>
                          <a:latin typeface="Times New Roman" panose="02020603050405020304" pitchFamily="18" charset="0"/>
                          <a:ea typeface="微軟正黑體" panose="020B0604030504040204" pitchFamily="34" charset="-120"/>
                          <a:cs typeface="Times New Roman" panose="02020603050405020304" pitchFamily="18" charset="0"/>
                        </a:rPr>
                        <a:t>非應屆考生</a:t>
                      </a:r>
                      <a:r>
                        <a:rPr lang="zh-TW" altLang="en-US" sz="1400" b="1" dirty="0">
                          <a:solidFill>
                            <a:schemeClr val="tx1"/>
                          </a:solidFill>
                          <a:highlight>
                            <a:srgbClr val="FFFF00"/>
                          </a:highlight>
                          <a:latin typeface="Times New Roman" panose="02020603050405020304" pitchFamily="18" charset="0"/>
                          <a:ea typeface="微軟正黑體" panose="020B0604030504040204" pitchFamily="34" charset="-120"/>
                          <a:cs typeface="Times New Roman" panose="02020603050405020304" pitchFamily="18" charset="0"/>
                        </a:rPr>
                        <a:t>登錄個人識別資料</a:t>
                      </a:r>
                      <a:endParaRPr lang="en-US" altLang="zh-TW" sz="1400" b="1" dirty="0">
                        <a:solidFill>
                          <a:schemeClr val="tx1"/>
                        </a:solidFill>
                        <a:highlight>
                          <a:srgbClr val="FFFF00"/>
                        </a:highligh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3600306702"/>
                  </a:ext>
                </a:extLst>
              </a:tr>
              <a:tr h="350979">
                <a:tc grid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115.</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4.10(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115.</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4.15(</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)21:00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p>
                  </a:txBody>
                  <a:tcPr anchor="ctr">
                    <a:solidFill>
                      <a:srgbClr val="EBEBFF"/>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zh-TW"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學習歷程中央資料庫釋出資料</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檔案</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查看</a:t>
                      </a:r>
                      <a:r>
                        <a:rPr lang="zh-TW" altLang="en-US"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或</a:t>
                      </a:r>
                      <a:r>
                        <a:rPr lang="zh-TW"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疑義處理</a:t>
                      </a:r>
                      <a:endParaRPr lang="zh-TW" altLang="en-US" sz="1800" b="1" kern="12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1454205761"/>
                  </a:ext>
                </a:extLst>
              </a:tr>
              <a:tr h="350979">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pP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115.</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4.13(</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115.</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4.15(</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24" marR="91424" marT="45711" marB="45711" anchor="ctr" horzOverflow="overflow">
                    <a:solidFill>
                      <a:schemeClr val="bg1"/>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zh-TW"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低收入戶、中低收入戶身分網路</a:t>
                      </a:r>
                      <a:r>
                        <a:rPr lang="zh-TW" altLang="zh-TW" sz="1800" b="1" kern="1200" dirty="0">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rPr>
                        <a:t>登錄及繳寄</a:t>
                      </a:r>
                      <a:r>
                        <a:rPr lang="zh-TW"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證明文件</a:t>
                      </a:r>
                      <a:endParaRPr kumimoji="1" lang="en-US" altLang="zh-TW" sz="1800" b="1" i="0" u="none" strike="noStrike"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317412811"/>
                  </a:ext>
                </a:extLst>
              </a:tr>
              <a:tr h="614214">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pP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115.</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4.29(</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115.</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5.6(</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24" marR="91424" marT="45711" marB="45711" anchor="ctr" horzOverflow="overflow">
                    <a:solidFill>
                      <a:srgbClr val="EBEBFF"/>
                    </a:solidFill>
                  </a:tcPr>
                </a:tc>
                <a:tc hMerge="1">
                  <a:txBody>
                    <a:bodyPr/>
                    <a:lstStyle/>
                    <a:p>
                      <a:endParaRPr lang="zh-TW" altLang="en-US"/>
                    </a:p>
                  </a:txBody>
                  <a:tcPr/>
                </a:tc>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a:t>
                      </a:r>
                      <a:r>
                        <a:rPr kumimoji="1" lang="zh-TW" altLang="en-US"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繳交報名費       </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報名費須於</a:t>
                      </a:r>
                      <a:r>
                        <a:rPr kumimoji="1" lang="en-US" altLang="zh-TW" sz="1800" b="1" u="sng"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115.5.5(</a:t>
                      </a:r>
                      <a:r>
                        <a:rPr kumimoji="1" lang="zh-TW" altLang="en-US" sz="1800" b="1" u="sng"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二</a:t>
                      </a:r>
                      <a:r>
                        <a:rPr kumimoji="1" lang="en-US" altLang="zh-TW" sz="1800" b="1" u="sng"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)24:00</a:t>
                      </a:r>
                      <a:r>
                        <a:rPr kumimoji="1" lang="zh-TW" altLang="en-US" sz="1800" b="1" u="sng"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前</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完成繳費</a:t>
                      </a:r>
                      <a:endParaRPr kumimoji="1" lang="en-US" altLang="zh-TW"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l" defTabSz="914400" rtl="0" eaLnBrk="1" fontAlgn="base" latinLnBrk="0" hangingPunct="1">
                        <a:lnSpc>
                          <a:spcPts val="1600"/>
                        </a:lnSpc>
                        <a:spcBef>
                          <a:spcPts val="0"/>
                        </a:spcBef>
                        <a:spcAft>
                          <a:spcPts val="0"/>
                        </a:spcAft>
                        <a:buClrTx/>
                        <a:buSzTx/>
                        <a:buFontTx/>
                        <a:buNone/>
                        <a:tabLst/>
                      </a:pPr>
                      <a:r>
                        <a:rPr kumimoji="1" lang="en-US" altLang="zh-TW"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2.</a:t>
                      </a:r>
                      <a:r>
                        <a:rPr kumimoji="1" lang="zh-TW" altLang="en-US" sz="1800" b="1" u="none" strike="noStrike"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rPr>
                        <a:t>資格審查資料登錄及繳件</a:t>
                      </a:r>
                      <a:endParaRPr kumimoji="1" lang="en-US" altLang="zh-TW" sz="1800" b="1" u="none" strike="noStrike"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996428431"/>
                  </a:ext>
                </a:extLst>
              </a:tr>
              <a:tr h="350979">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pP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115.5.15(</a:t>
                      </a:r>
                      <a:r>
                        <a:rPr lang="zh-TW" altLang="en-US"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24" marR="91424" marT="45711" marB="45711" anchor="ctr" horzOverflow="overflow">
                    <a:solidFill>
                      <a:schemeClr val="bg1"/>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資格審查結果查詢</a:t>
                      </a:r>
                      <a:endParaRPr kumimoji="1" lang="zh-TW" altLang="en-US" sz="1800" b="1" i="0"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4254040887"/>
                  </a:ext>
                </a:extLst>
              </a:tr>
              <a:tr h="350979">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pP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115.</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5.18(</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115.</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5.22(</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24" marR="91424" marT="45711" marB="45711" anchor="ctr" horzOverflow="overflow">
                    <a:solidFill>
                      <a:srgbClr val="EBEBFF"/>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網路報名</a:t>
                      </a:r>
                      <a:r>
                        <a:rPr kumimoji="1" lang="en-US" altLang="zh-TW"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至多選擇 </a:t>
                      </a:r>
                      <a:r>
                        <a:rPr kumimoji="1" lang="en-US" altLang="zh-TW"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個</a:t>
                      </a:r>
                      <a:r>
                        <a:rPr kumimoji="1" lang="zh-TW" altLang="en-US"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校系科組學程</a:t>
                      </a:r>
                      <a:r>
                        <a:rPr kumimoji="1" lang="en-US" altLang="zh-TW"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a:t>
                      </a:r>
                      <a:endParaRPr kumimoji="1" lang="zh-TW" altLang="en-US" sz="1800" b="1" i="0" u="none" strike="noStrike" kern="1200" cap="none" normalizeH="0" baseline="0" dirty="0">
                        <a:ln>
                          <a:noFill/>
                        </a:ln>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3657806069"/>
                  </a:ext>
                </a:extLst>
              </a:tr>
              <a:tr h="538900">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各校自訂 </a:t>
                      </a:r>
                      <a:endPar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6.4(</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四</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6.9(</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二</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)21:00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kumimoji="1" lang="en-US" altLang="zh-TW"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網路上傳</a:t>
                      </a:r>
                      <a:r>
                        <a:rPr kumimoji="1" lang="en-US" altLang="zh-TW"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或勾選</a:t>
                      </a:r>
                      <a:r>
                        <a:rPr kumimoji="1" lang="en-US" altLang="zh-TW"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學習歷程備審資料</a:t>
                      </a:r>
                      <a:endParaRPr kumimoji="1" lang="zh-TW" altLang="en-US" sz="1800" b="1" i="0"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850604454"/>
                  </a:ext>
                </a:extLst>
              </a:tr>
              <a:tr h="538900">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各校自訂 </a:t>
                      </a:r>
                      <a:endPar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a:t>
                      </a:r>
                      <a:r>
                        <a:rPr kumimoji="1" lang="en-US" altLang="zh-TW" sz="1800" b="1"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6.4(</a:t>
                      </a:r>
                      <a:r>
                        <a:rPr kumimoji="1" lang="zh-TW" altLang="en-US" sz="1800" b="1"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四</a:t>
                      </a:r>
                      <a:r>
                        <a:rPr kumimoji="1" lang="en-US" altLang="zh-TW" sz="1800" b="1"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6.9(</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二</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)24:00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kumimoji="1" lang="en-US" altLang="zh-TW"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依各甄審學校繳費方式與規定進行</a:t>
                      </a: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繳交甄審費</a:t>
                      </a:r>
                      <a:endParaRPr kumimoji="1" lang="zh-TW" altLang="en-US" sz="1800" b="1" i="0"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1078917051"/>
                  </a:ext>
                </a:extLst>
              </a:tr>
              <a:tr h="316538">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115.6.12(</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五</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)-115.6.21(</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日</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 </a:t>
                      </a:r>
                      <a:endPar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rPr>
                        <a:t>各校自訂 </a:t>
                      </a:r>
                      <a:endParaRPr kumimoji="1" lang="en-US" altLang="zh-TW" sz="1800" b="1"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各甄審學校進行指定項目甄審</a:t>
                      </a:r>
                      <a:endParaRPr kumimoji="1" lang="zh-TW" altLang="en-US" sz="1800" b="1" i="0" u="none" strike="noStrike" cap="none" normalizeH="0" baseline="0" dirty="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3084400623"/>
                  </a:ext>
                </a:extLst>
              </a:tr>
              <a:tr h="316538">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115.6.23(</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二</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前</a:t>
                      </a:r>
                      <a:endPar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rPr>
                        <a:t>各校自訂 </a:t>
                      </a:r>
                      <a:endParaRPr kumimoji="1" lang="en-US" altLang="zh-TW" sz="1800" b="1"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tc>
                  <a:txBody>
                    <a:bodyPr/>
                    <a:lstStyle/>
                    <a:p>
                      <a:pPr algn="l">
                        <a:lnSpc>
                          <a:spcPts val="1600"/>
                        </a:lnSpc>
                      </a:pP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本</a:t>
                      </a:r>
                      <a:r>
                        <a:rPr kumimoji="1" lang="zh-TW"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委員會網站</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提供查詢</a:t>
                      </a:r>
                      <a:r>
                        <a:rPr kumimoji="1" lang="zh-TW"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甄審</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總</a:t>
                      </a:r>
                      <a:r>
                        <a:rPr kumimoji="1" lang="zh-TW"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成績</a:t>
                      </a:r>
                      <a:endParaRPr lang="zh-TW" altLang="en-US" sz="18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2587919438"/>
                  </a:ext>
                </a:extLst>
              </a:tr>
              <a:tr h="316538">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115.6.25(</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四</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前</a:t>
                      </a:r>
                      <a:endParaRPr kumimoji="1" lang="en-US" altLang="zh-TW"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rPr>
                        <a:t>各校自訂 </a:t>
                      </a:r>
                      <a:endParaRPr kumimoji="1" lang="en-US" altLang="zh-TW" sz="1800" b="1" i="0"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各甄審學校網站公告錄取正取生、備取生名單</a:t>
                      </a:r>
                      <a:endParaRPr kumimoji="1" lang="zh-TW" altLang="en-US" sz="1800" b="1" i="0" u="none" strike="noStrike" kern="1200" cap="none" normalizeH="0" baseline="0" dirty="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076606536"/>
                  </a:ext>
                </a:extLst>
              </a:tr>
              <a:tr h="350979">
                <a:tc grid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7.1(</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7.3(</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五</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kumimoji="1" lang="en-US" altLang="zh-TW"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正取生、備取生</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上網登記就讀志願序</a:t>
                      </a:r>
                      <a:endParaRPr kumimoji="1" lang="zh-TW" altLang="en-US"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164476907"/>
                  </a:ext>
                </a:extLst>
              </a:tr>
              <a:tr h="350979">
                <a:tc grid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115.7.7(</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二</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起</a:t>
                      </a:r>
                      <a:endParaRPr kumimoji="1" lang="en-US" altLang="zh-TW" sz="1800" b="1" i="0" u="none" strike="noStrike" kern="1200" cap="none" normalizeH="0" baseline="0" dirty="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就讀志願序統一</a:t>
                      </a:r>
                      <a:r>
                        <a:rPr kumimoji="1" lang="zh-TW" altLang="en-US" sz="1800" b="1"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分發放榜</a:t>
                      </a:r>
                      <a:endParaRPr kumimoji="1" lang="zh-TW" altLang="en-US" sz="1800" b="1" i="0"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321184197"/>
                  </a:ext>
                </a:extLst>
              </a:tr>
              <a:tr h="350979">
                <a:tc grid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115.</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7.15(</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)12:00</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前</a:t>
                      </a:r>
                      <a:endParaRPr kumimoji="1" lang="en-US" altLang="zh-TW"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kern="1200" cap="none" spc="-100"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報到或聲明放棄錄取</a:t>
                      </a:r>
                      <a:r>
                        <a:rPr kumimoji="1" lang="en-US" altLang="zh-TW" sz="1800" b="1" u="none" strike="noStrike" kern="1200" cap="none" spc="-100"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800" b="1" u="none" strike="noStrike" kern="1200" cap="none" spc="-100"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依各甄審學校規定之報到時間辦理</a:t>
                      </a:r>
                      <a:r>
                        <a:rPr kumimoji="1" lang="en-US" altLang="zh-TW" sz="1800" b="1" u="none" strike="noStrike" kern="1200" cap="none" spc="-100"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a:t>
                      </a:r>
                      <a:endParaRPr kumimoji="1" lang="zh-TW" altLang="en-US" sz="1800" b="1" i="0" u="none" strike="noStrike" kern="1200" cap="none" spc="-100" normalizeH="0" baseline="0" dirty="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146217049"/>
                  </a:ext>
                </a:extLst>
              </a:tr>
            </a:tbl>
          </a:graphicData>
        </a:graphic>
      </p:graphicFrame>
    </p:spTree>
    <p:extLst>
      <p:ext uri="{BB962C8B-B14F-4D97-AF65-F5344CB8AC3E}">
        <p14:creationId xmlns:p14="http://schemas.microsoft.com/office/powerpoint/2010/main" val="1933864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80C86B06-53DB-4F30-B31F-F33A38F642B6}"/>
              </a:ext>
            </a:extLst>
          </p:cNvPr>
          <p:cNvSpPr txBox="1">
            <a:spLocks noChangeArrowheads="1"/>
          </p:cNvSpPr>
          <p:nvPr/>
        </p:nvSpPr>
        <p:spPr>
          <a:xfrm>
            <a:off x="840059" y="99388"/>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grpSp>
        <p:nvGrpSpPr>
          <p:cNvPr id="40" name="群組 39">
            <a:extLst>
              <a:ext uri="{FF2B5EF4-FFF2-40B4-BE49-F238E27FC236}">
                <a16:creationId xmlns:a16="http://schemas.microsoft.com/office/drawing/2014/main" id="{C2DC5C91-6065-493A-81A1-CE5A1513550D}"/>
              </a:ext>
            </a:extLst>
          </p:cNvPr>
          <p:cNvGrpSpPr/>
          <p:nvPr/>
        </p:nvGrpSpPr>
        <p:grpSpPr>
          <a:xfrm>
            <a:off x="672888" y="728464"/>
            <a:ext cx="11525781" cy="6047566"/>
            <a:chOff x="672888" y="728464"/>
            <a:chExt cx="11525781" cy="6047566"/>
          </a:xfrm>
        </p:grpSpPr>
        <p:sp>
          <p:nvSpPr>
            <p:cNvPr id="45" name="矩形 44">
              <a:extLst>
                <a:ext uri="{FF2B5EF4-FFF2-40B4-BE49-F238E27FC236}">
                  <a16:creationId xmlns:a16="http://schemas.microsoft.com/office/drawing/2014/main" id="{536C1FD2-8BA7-476B-BB64-DD09103AB236}"/>
                </a:ext>
              </a:extLst>
            </p:cNvPr>
            <p:cNvSpPr/>
            <p:nvPr/>
          </p:nvSpPr>
          <p:spPr>
            <a:xfrm>
              <a:off x="750498" y="1380226"/>
              <a:ext cx="1909576" cy="49538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圆角右箭头 27">
              <a:extLst>
                <a:ext uri="{FF2B5EF4-FFF2-40B4-BE49-F238E27FC236}">
                  <a16:creationId xmlns:a16="http://schemas.microsoft.com/office/drawing/2014/main" id="{DF4415B0-C310-4AEE-87A9-F793A98026BA}"/>
                </a:ext>
              </a:extLst>
            </p:cNvPr>
            <p:cNvSpPr/>
            <p:nvPr/>
          </p:nvSpPr>
          <p:spPr>
            <a:xfrm rot="16200000" flipH="1" flipV="1">
              <a:off x="5615841" y="-1210307"/>
              <a:ext cx="1391666" cy="10944024"/>
            </a:xfrm>
            <a:prstGeom prst="bentArrow">
              <a:avLst>
                <a:gd name="adj1" fmla="val 25820"/>
                <a:gd name="adj2" fmla="val 25000"/>
                <a:gd name="adj3" fmla="val 25000"/>
                <a:gd name="adj4" fmla="val 43750"/>
              </a:avLst>
            </a:prstGeom>
            <a:solidFill>
              <a:srgbClr val="539B9F"/>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47" name="矩形 46">
              <a:extLst>
                <a:ext uri="{FF2B5EF4-FFF2-40B4-BE49-F238E27FC236}">
                  <a16:creationId xmlns:a16="http://schemas.microsoft.com/office/drawing/2014/main" id="{A3FE8758-D20A-4A67-B819-68C49746A6F7}"/>
                </a:ext>
              </a:extLst>
            </p:cNvPr>
            <p:cNvSpPr/>
            <p:nvPr/>
          </p:nvSpPr>
          <p:spPr>
            <a:xfrm>
              <a:off x="3189663" y="1701444"/>
              <a:ext cx="492017" cy="301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C7975677-E3E7-4E60-8D90-E51C8B5921EA}"/>
                </a:ext>
              </a:extLst>
            </p:cNvPr>
            <p:cNvSpPr/>
            <p:nvPr/>
          </p:nvSpPr>
          <p:spPr>
            <a:xfrm>
              <a:off x="3396746" y="1427624"/>
              <a:ext cx="2347184" cy="301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圆角右箭头 28">
              <a:extLst>
                <a:ext uri="{FF2B5EF4-FFF2-40B4-BE49-F238E27FC236}">
                  <a16:creationId xmlns:a16="http://schemas.microsoft.com/office/drawing/2014/main" id="{4906D457-AFAC-4364-A10C-9A15750DCCC9}"/>
                </a:ext>
              </a:extLst>
            </p:cNvPr>
            <p:cNvSpPr/>
            <p:nvPr/>
          </p:nvSpPr>
          <p:spPr>
            <a:xfrm rot="5400000" flipH="1">
              <a:off x="5400166" y="-2002044"/>
              <a:ext cx="1391666" cy="10476918"/>
            </a:xfrm>
            <a:prstGeom prst="bentArrow">
              <a:avLst>
                <a:gd name="adj1" fmla="val 25820"/>
                <a:gd name="adj2" fmla="val 25000"/>
                <a:gd name="adj3" fmla="val 25000"/>
                <a:gd name="adj4" fmla="val 43750"/>
              </a:avLst>
            </a:prstGeom>
            <a:solidFill>
              <a:srgbClr val="11C1FF"/>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solidFill>
                  <a:prstClr val="black"/>
                </a:solidFill>
              </a:endParaRPr>
            </a:p>
          </p:txBody>
        </p:sp>
        <p:sp>
          <p:nvSpPr>
            <p:cNvPr id="50" name="圆角右箭头 27">
              <a:extLst>
                <a:ext uri="{FF2B5EF4-FFF2-40B4-BE49-F238E27FC236}">
                  <a16:creationId xmlns:a16="http://schemas.microsoft.com/office/drawing/2014/main" id="{2F4B711F-6A98-485C-85AC-51CD93F7E555}"/>
                </a:ext>
              </a:extLst>
            </p:cNvPr>
            <p:cNvSpPr/>
            <p:nvPr/>
          </p:nvSpPr>
          <p:spPr>
            <a:xfrm rot="16200000" flipH="1" flipV="1">
              <a:off x="4742874" y="-319249"/>
              <a:ext cx="1369814" cy="9140474"/>
            </a:xfrm>
            <a:prstGeom prst="bentArrow">
              <a:avLst>
                <a:gd name="adj1" fmla="val 25820"/>
                <a:gd name="adj2" fmla="val 25000"/>
                <a:gd name="adj3" fmla="val 25000"/>
                <a:gd name="adj4" fmla="val 40736"/>
              </a:avLst>
            </a:prstGeom>
            <a:solidFill>
              <a:srgbClr val="6B6889"/>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51" name="圆角右箭头 28">
              <a:extLst>
                <a:ext uri="{FF2B5EF4-FFF2-40B4-BE49-F238E27FC236}">
                  <a16:creationId xmlns:a16="http://schemas.microsoft.com/office/drawing/2014/main" id="{C5F32659-5CCA-4632-8584-3BC35827A8F6}"/>
                </a:ext>
              </a:extLst>
            </p:cNvPr>
            <p:cNvSpPr/>
            <p:nvPr/>
          </p:nvSpPr>
          <p:spPr>
            <a:xfrm rot="5400000" flipH="1">
              <a:off x="4352385" y="-971513"/>
              <a:ext cx="1391666" cy="8381351"/>
            </a:xfrm>
            <a:prstGeom prst="bentArrow">
              <a:avLst>
                <a:gd name="adj1" fmla="val 25820"/>
                <a:gd name="adj2" fmla="val 25000"/>
                <a:gd name="adj3" fmla="val 25000"/>
                <a:gd name="adj4" fmla="val 43750"/>
              </a:avLst>
            </a:prstGeom>
            <a:solidFill>
              <a:srgbClr val="436181"/>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52" name="圆角右箭头 29">
              <a:extLst>
                <a:ext uri="{FF2B5EF4-FFF2-40B4-BE49-F238E27FC236}">
                  <a16:creationId xmlns:a16="http://schemas.microsoft.com/office/drawing/2014/main" id="{0357D6EE-131E-4BEF-99E5-F0DBD0AE3E87}"/>
                </a:ext>
              </a:extLst>
            </p:cNvPr>
            <p:cNvSpPr/>
            <p:nvPr/>
          </p:nvSpPr>
          <p:spPr>
            <a:xfrm rot="16200000" flipH="1" flipV="1">
              <a:off x="3765673" y="618615"/>
              <a:ext cx="1391666" cy="7242890"/>
            </a:xfrm>
            <a:prstGeom prst="bentArrow">
              <a:avLst>
                <a:gd name="adj1" fmla="val 25820"/>
                <a:gd name="adj2" fmla="val 25000"/>
                <a:gd name="adj3" fmla="val 25000"/>
                <a:gd name="adj4" fmla="val 43750"/>
              </a:avLst>
            </a:prstGeom>
            <a:solidFill>
              <a:srgbClr val="F76D68"/>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53" name="圆角右箭头 30">
              <a:extLst>
                <a:ext uri="{FF2B5EF4-FFF2-40B4-BE49-F238E27FC236}">
                  <a16:creationId xmlns:a16="http://schemas.microsoft.com/office/drawing/2014/main" id="{124ADDB8-7165-4A72-BA79-742A81484CF1}"/>
                </a:ext>
              </a:extLst>
            </p:cNvPr>
            <p:cNvSpPr/>
            <p:nvPr/>
          </p:nvSpPr>
          <p:spPr>
            <a:xfrm rot="5400000" flipH="1">
              <a:off x="3209268" y="149522"/>
              <a:ext cx="1391666" cy="6130084"/>
            </a:xfrm>
            <a:prstGeom prst="bentArrow">
              <a:avLst>
                <a:gd name="adj1" fmla="val 25820"/>
                <a:gd name="adj2" fmla="val 25000"/>
                <a:gd name="adj3" fmla="val 25000"/>
                <a:gd name="adj4" fmla="val 43750"/>
              </a:avLst>
            </a:prstGeom>
            <a:solidFill>
              <a:schemeClr val="accent4"/>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54" name="圆角右箭头 31">
              <a:extLst>
                <a:ext uri="{FF2B5EF4-FFF2-40B4-BE49-F238E27FC236}">
                  <a16:creationId xmlns:a16="http://schemas.microsoft.com/office/drawing/2014/main" id="{2C507D25-A1CA-4BAE-9107-606091D7E313}"/>
                </a:ext>
              </a:extLst>
            </p:cNvPr>
            <p:cNvSpPr/>
            <p:nvPr/>
          </p:nvSpPr>
          <p:spPr>
            <a:xfrm rot="16200000" flipH="1" flipV="1">
              <a:off x="2428694" y="1973081"/>
              <a:ext cx="1391666" cy="4533964"/>
            </a:xfrm>
            <a:prstGeom prst="bentArrow">
              <a:avLst>
                <a:gd name="adj1" fmla="val 25820"/>
                <a:gd name="adj2" fmla="val 25000"/>
                <a:gd name="adj3" fmla="val 25000"/>
                <a:gd name="adj4" fmla="val 43750"/>
              </a:avLst>
            </a:prstGeom>
            <a:solidFill>
              <a:schemeClr val="accent6">
                <a:lumMod val="75000"/>
              </a:schemeClr>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55" name="圆角右箭头 32">
              <a:extLst>
                <a:ext uri="{FF2B5EF4-FFF2-40B4-BE49-F238E27FC236}">
                  <a16:creationId xmlns:a16="http://schemas.microsoft.com/office/drawing/2014/main" id="{49BF5875-8BA5-41F7-A603-2969E0259A01}"/>
                </a:ext>
              </a:extLst>
            </p:cNvPr>
            <p:cNvSpPr/>
            <p:nvPr/>
          </p:nvSpPr>
          <p:spPr>
            <a:xfrm rot="5400000" flipH="1">
              <a:off x="1984432" y="1391842"/>
              <a:ext cx="1391666" cy="3645447"/>
            </a:xfrm>
            <a:prstGeom prst="bentArrow">
              <a:avLst>
                <a:gd name="adj1" fmla="val 25820"/>
                <a:gd name="adj2" fmla="val 25000"/>
                <a:gd name="adj3" fmla="val 25000"/>
                <a:gd name="adj4" fmla="val 43750"/>
              </a:avLst>
            </a:prstGeom>
            <a:solidFill>
              <a:srgbClr val="504E67"/>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56" name="圆角右箭头 33">
              <a:extLst>
                <a:ext uri="{FF2B5EF4-FFF2-40B4-BE49-F238E27FC236}">
                  <a16:creationId xmlns:a16="http://schemas.microsoft.com/office/drawing/2014/main" id="{2895F176-2D0D-49B8-897A-52CD5D8AD0E6}"/>
                </a:ext>
              </a:extLst>
            </p:cNvPr>
            <p:cNvSpPr/>
            <p:nvPr/>
          </p:nvSpPr>
          <p:spPr>
            <a:xfrm rot="16200000" flipH="1" flipV="1">
              <a:off x="1409222" y="2992552"/>
              <a:ext cx="1391666" cy="2495022"/>
            </a:xfrm>
            <a:prstGeom prst="bentArrow">
              <a:avLst>
                <a:gd name="adj1" fmla="val 25820"/>
                <a:gd name="adj2" fmla="val 25000"/>
                <a:gd name="adj3" fmla="val 25000"/>
                <a:gd name="adj4" fmla="val 43750"/>
              </a:avLst>
            </a:prstGeom>
            <a:solidFill>
              <a:srgbClr val="4DAC88"/>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57" name="圆角右箭头 34">
              <a:extLst>
                <a:ext uri="{FF2B5EF4-FFF2-40B4-BE49-F238E27FC236}">
                  <a16:creationId xmlns:a16="http://schemas.microsoft.com/office/drawing/2014/main" id="{560D8FB8-416F-4D9D-8C49-39B7CD251FA1}"/>
                </a:ext>
              </a:extLst>
            </p:cNvPr>
            <p:cNvSpPr/>
            <p:nvPr/>
          </p:nvSpPr>
          <p:spPr>
            <a:xfrm rot="5400000" flipH="1">
              <a:off x="1049840" y="2300166"/>
              <a:ext cx="1391666" cy="1828801"/>
            </a:xfrm>
            <a:prstGeom prst="bentArrow">
              <a:avLst>
                <a:gd name="adj1" fmla="val 25820"/>
                <a:gd name="adj2" fmla="val 25000"/>
                <a:gd name="adj3" fmla="val 25000"/>
                <a:gd name="adj4" fmla="val 43750"/>
              </a:avLst>
            </a:prstGeom>
            <a:solidFill>
              <a:srgbClr val="C47568"/>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grpSp>
          <p:nvGrpSpPr>
            <p:cNvPr id="58" name="组 35">
              <a:extLst>
                <a:ext uri="{FF2B5EF4-FFF2-40B4-BE49-F238E27FC236}">
                  <a16:creationId xmlns:a16="http://schemas.microsoft.com/office/drawing/2014/main" id="{574A1F57-65CA-4AA7-B662-78CA79B99AC4}"/>
                </a:ext>
              </a:extLst>
            </p:cNvPr>
            <p:cNvGrpSpPr/>
            <p:nvPr/>
          </p:nvGrpSpPr>
          <p:grpSpPr>
            <a:xfrm>
              <a:off x="672888" y="728464"/>
              <a:ext cx="2898846" cy="1719821"/>
              <a:chOff x="1952594" y="84849"/>
              <a:chExt cx="2305065" cy="1401514"/>
            </a:xfrm>
          </p:grpSpPr>
          <p:sp>
            <p:nvSpPr>
              <p:cNvPr id="59" name="文本框 36">
                <a:extLst>
                  <a:ext uri="{FF2B5EF4-FFF2-40B4-BE49-F238E27FC236}">
                    <a16:creationId xmlns:a16="http://schemas.microsoft.com/office/drawing/2014/main" id="{01410AC8-498E-4F1E-B82C-49F07D828F09}"/>
                  </a:ext>
                </a:extLst>
              </p:cNvPr>
              <p:cNvSpPr txBox="1"/>
              <p:nvPr/>
            </p:nvSpPr>
            <p:spPr>
              <a:xfrm>
                <a:off x="1989795" y="84849"/>
                <a:ext cx="2267864" cy="978168"/>
              </a:xfrm>
              <a:prstGeom prst="rect">
                <a:avLst/>
              </a:prstGeom>
              <a:noFill/>
            </p:spPr>
            <p:txBody>
              <a:bodyPr wrap="none" rtlCol="0" anchor="ctr">
                <a:spAutoFit/>
              </a:bodyPr>
              <a:lstStyle/>
              <a:p>
                <a:pPr defTabSz="609585"/>
                <a:r>
                  <a:rPr kumimoji="1" lang="en-US" altLang="zh-CN" sz="2400" b="1" dirty="0">
                    <a:solidFill>
                      <a:schemeClr val="accent2">
                        <a:lumMod val="75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1</a:t>
                </a:r>
                <a:r>
                  <a:rPr kumimoji="1"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高級中等學校</a:t>
                </a:r>
                <a:endParaRPr kumimoji="1" lang="en-US" altLang="zh-TW" sz="1600" b="1" dirty="0">
                  <a:solidFill>
                    <a:schemeClr val="accent2">
                      <a:lumMod val="75000"/>
                    </a:schemeClr>
                  </a:solidFill>
                  <a:latin typeface="微軟正黑體" panose="020B0604030504040204" pitchFamily="34" charset="-120"/>
                  <a:ea typeface="微軟正黑體" panose="020B0604030504040204" pitchFamily="34" charset="-120"/>
                </a:endParaRPr>
              </a:p>
              <a:p>
                <a:pPr defTabSz="609585"/>
                <a:r>
                  <a:rPr kumimoji="1" lang="en-US" altLang="zh-TW" sz="1600" b="1" dirty="0">
                    <a:solidFill>
                      <a:schemeClr val="accent2">
                        <a:lumMod val="75000"/>
                      </a:schemeClr>
                    </a:solidFill>
                    <a:latin typeface="微軟正黑體" panose="020B0604030504040204" pitchFamily="34" charset="-120"/>
                    <a:ea typeface="微軟正黑體" panose="020B0604030504040204" pitchFamily="34" charset="-120"/>
                  </a:rPr>
                  <a:t>    </a:t>
                </a:r>
                <a:r>
                  <a:rPr kumimoji="1"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上傳</a:t>
                </a:r>
                <a:r>
                  <a:rPr kumimoji="1" lang="zh-TW" altLang="en-US" sz="1600" b="1" u="sng" dirty="0">
                    <a:solidFill>
                      <a:schemeClr val="accent2">
                        <a:lumMod val="75000"/>
                      </a:schemeClr>
                    </a:solidFill>
                    <a:latin typeface="微軟正黑體" panose="020B0604030504040204" pitchFamily="34" charset="-120"/>
                    <a:ea typeface="微軟正黑體" panose="020B0604030504040204" pitchFamily="34" charset="-120"/>
                  </a:rPr>
                  <a:t>應屆畢業生</a:t>
                </a:r>
                <a:r>
                  <a:rPr kumimoji="1"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識別資料、</a:t>
                </a:r>
                <a:endParaRPr kumimoji="1" lang="en-US" altLang="zh-TW" sz="1600" b="1" dirty="0">
                  <a:solidFill>
                    <a:schemeClr val="accent2">
                      <a:lumMod val="75000"/>
                    </a:schemeClr>
                  </a:solidFill>
                  <a:latin typeface="微軟正黑體" panose="020B0604030504040204" pitchFamily="34" charset="-120"/>
                  <a:ea typeface="微軟正黑體" panose="020B0604030504040204" pitchFamily="34" charset="-120"/>
                </a:endParaRPr>
              </a:p>
              <a:p>
                <a:pPr defTabSz="609585"/>
                <a:r>
                  <a:rPr kumimoji="1" lang="zh-TW" altLang="en-US" sz="1600" b="1" dirty="0">
                    <a:solidFill>
                      <a:srgbClr val="C00000"/>
                    </a:solidFill>
                    <a:latin typeface="微軟正黑體" panose="020B0604030504040204" pitchFamily="34" charset="-120"/>
                    <a:ea typeface="微軟正黑體" panose="020B0604030504040204" pitchFamily="34" charset="-120"/>
                  </a:rPr>
                  <a:t>非應屆畢業考生</a:t>
                </a:r>
                <a:endParaRPr kumimoji="1" lang="en-US" altLang="zh-TW" sz="1600" b="1" dirty="0">
                  <a:solidFill>
                    <a:srgbClr val="C00000"/>
                  </a:solidFill>
                  <a:latin typeface="微軟正黑體" panose="020B0604030504040204" pitchFamily="34" charset="-120"/>
                  <a:ea typeface="微軟正黑體" panose="020B0604030504040204" pitchFamily="34" charset="-120"/>
                </a:endParaRPr>
              </a:p>
              <a:p>
                <a:pPr defTabSz="609585"/>
                <a:r>
                  <a:rPr kumimoji="1" lang="en-US" altLang="zh-TW" sz="1600" b="1" dirty="0">
                    <a:solidFill>
                      <a:schemeClr val="accent2">
                        <a:lumMod val="75000"/>
                      </a:schemeClr>
                    </a:solidFill>
                    <a:latin typeface="微軟正黑體" panose="020B0604030504040204" pitchFamily="34" charset="-120"/>
                    <a:ea typeface="微軟正黑體" panose="020B0604030504040204" pitchFamily="34" charset="-120"/>
                  </a:rPr>
                  <a:t>    </a:t>
                </a:r>
                <a:r>
                  <a:rPr kumimoji="1" lang="zh-TW" altLang="en-US" sz="1600" b="1" dirty="0">
                    <a:solidFill>
                      <a:schemeClr val="accent2">
                        <a:lumMod val="75000"/>
                      </a:schemeClr>
                    </a:solidFill>
                    <a:latin typeface="微軟正黑體" panose="020B0604030504040204" pitchFamily="34" charset="-120"/>
                    <a:ea typeface="微軟正黑體" panose="020B0604030504040204" pitchFamily="34" charset="-120"/>
                  </a:rPr>
                  <a:t>登錄個人識別資料</a:t>
                </a:r>
                <a:endParaRPr kumimoji="1" lang="zh-CN" altLang="en-US" sz="1600" b="1" dirty="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60" name="文本框 37">
                <a:extLst>
                  <a:ext uri="{FF2B5EF4-FFF2-40B4-BE49-F238E27FC236}">
                    <a16:creationId xmlns:a16="http://schemas.microsoft.com/office/drawing/2014/main" id="{3BD0D1FC-38C0-4978-847D-7F3E45586174}"/>
                  </a:ext>
                </a:extLst>
              </p:cNvPr>
              <p:cNvSpPr txBox="1"/>
              <p:nvPr/>
            </p:nvSpPr>
            <p:spPr>
              <a:xfrm>
                <a:off x="1952594" y="978155"/>
                <a:ext cx="1520158" cy="508208"/>
              </a:xfrm>
              <a:prstGeom prst="rect">
                <a:avLst/>
              </a:prstGeom>
              <a:noFill/>
            </p:spPr>
            <p:txBody>
              <a:bodyPr wrap="square" rtlCol="0" anchor="ctr">
                <a:spAutoFit/>
              </a:bodyPr>
              <a:lstStyle/>
              <a:p>
                <a:pPr defTabSz="609585">
                  <a:lnSpc>
                    <a:spcPct val="130000"/>
                  </a:lnSpc>
                </a:pPr>
                <a:r>
                  <a:rPr kumimoji="1" lang="en-US" altLang="zh-CN" sz="1400" b="1" dirty="0">
                    <a:solidFill>
                      <a:srgbClr val="C47568"/>
                    </a:solidFill>
                    <a:latin typeface="微軟正黑體" panose="020B0604030504040204" pitchFamily="34" charset="-120"/>
                    <a:ea typeface="微軟正黑體" panose="020B0604030504040204" pitchFamily="34" charset="-120"/>
                  </a:rPr>
                  <a:t>11</a:t>
                </a:r>
                <a:r>
                  <a:rPr kumimoji="1" lang="en-US" altLang="zh-TW" sz="1400" b="1" dirty="0">
                    <a:solidFill>
                      <a:srgbClr val="C47568"/>
                    </a:solidFill>
                    <a:latin typeface="微軟正黑體" panose="020B0604030504040204" pitchFamily="34" charset="-120"/>
                    <a:ea typeface="微軟正黑體" panose="020B0604030504040204" pitchFamily="34" charset="-120"/>
                  </a:rPr>
                  <a:t>5</a:t>
                </a:r>
                <a:r>
                  <a:rPr kumimoji="1" lang="en-US" altLang="zh-CN" sz="1400" b="1" dirty="0">
                    <a:solidFill>
                      <a:srgbClr val="C47568"/>
                    </a:solidFill>
                    <a:latin typeface="微軟正黑體" panose="020B0604030504040204" pitchFamily="34" charset="-120"/>
                    <a:ea typeface="微軟正黑體" panose="020B0604030504040204" pitchFamily="34" charset="-120"/>
                  </a:rPr>
                  <a:t>.3.1</a:t>
                </a:r>
                <a:r>
                  <a:rPr kumimoji="1" lang="en-US" altLang="zh-TW" sz="1400" b="1" dirty="0">
                    <a:solidFill>
                      <a:srgbClr val="C47568"/>
                    </a:solidFill>
                    <a:latin typeface="微軟正黑體" panose="020B0604030504040204" pitchFamily="34" charset="-120"/>
                    <a:ea typeface="微軟正黑體" panose="020B0604030504040204" pitchFamily="34" charset="-120"/>
                  </a:rPr>
                  <a:t>1</a:t>
                </a:r>
                <a:r>
                  <a:rPr kumimoji="1" lang="en-US" altLang="zh-CN" sz="1400" b="1" dirty="0">
                    <a:solidFill>
                      <a:srgbClr val="C47568"/>
                    </a:solidFill>
                    <a:latin typeface="微軟正黑體" panose="020B0604030504040204" pitchFamily="34" charset="-120"/>
                    <a:ea typeface="微軟正黑體" panose="020B0604030504040204" pitchFamily="34" charset="-120"/>
                  </a:rPr>
                  <a:t>(</a:t>
                </a:r>
                <a:r>
                  <a:rPr kumimoji="1" lang="zh-TW" altLang="en-US" sz="1400" b="1" dirty="0">
                    <a:solidFill>
                      <a:srgbClr val="C47568"/>
                    </a:solidFill>
                    <a:latin typeface="微軟正黑體" panose="020B0604030504040204" pitchFamily="34" charset="-120"/>
                    <a:ea typeface="微軟正黑體" panose="020B0604030504040204" pitchFamily="34" charset="-120"/>
                  </a:rPr>
                  <a:t>三</a:t>
                </a:r>
                <a:r>
                  <a:rPr kumimoji="1" lang="en-US" altLang="zh-TW" sz="1400" b="1" dirty="0">
                    <a:solidFill>
                      <a:srgbClr val="C47568"/>
                    </a:solidFill>
                    <a:latin typeface="微軟正黑體" panose="020B0604030504040204" pitchFamily="34" charset="-120"/>
                    <a:ea typeface="微軟正黑體" panose="020B0604030504040204" pitchFamily="34" charset="-120"/>
                  </a:rPr>
                  <a:t>)10:00</a:t>
                </a:r>
                <a:r>
                  <a:rPr kumimoji="1" lang="zh-TW" altLang="en-US" sz="1400" b="1" dirty="0">
                    <a:solidFill>
                      <a:srgbClr val="C47568"/>
                    </a:solidFill>
                    <a:latin typeface="微軟正黑體" panose="020B0604030504040204" pitchFamily="34" charset="-120"/>
                    <a:ea typeface="微軟正黑體" panose="020B0604030504040204" pitchFamily="34" charset="-120"/>
                  </a:rPr>
                  <a:t>～</a:t>
                </a:r>
                <a:endParaRPr kumimoji="1" lang="en-US" altLang="zh-TW" sz="1400" b="1" dirty="0">
                  <a:solidFill>
                    <a:srgbClr val="C47568"/>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C47568"/>
                    </a:solidFill>
                    <a:latin typeface="微軟正黑體" panose="020B0604030504040204" pitchFamily="34" charset="-120"/>
                    <a:ea typeface="微軟正黑體" panose="020B0604030504040204" pitchFamily="34" charset="-120"/>
                  </a:rPr>
                  <a:t>11</a:t>
                </a:r>
                <a:r>
                  <a:rPr kumimoji="1" lang="en-US" altLang="zh-TW" sz="1400" b="1" dirty="0">
                    <a:solidFill>
                      <a:srgbClr val="C47568"/>
                    </a:solidFill>
                    <a:latin typeface="微軟正黑體" panose="020B0604030504040204" pitchFamily="34" charset="-120"/>
                    <a:ea typeface="微軟正黑體" panose="020B0604030504040204" pitchFamily="34" charset="-120"/>
                  </a:rPr>
                  <a:t>5</a:t>
                </a:r>
                <a:r>
                  <a:rPr kumimoji="1" lang="en-US" altLang="zh-CN" sz="1400" b="1" dirty="0">
                    <a:solidFill>
                      <a:srgbClr val="C47568"/>
                    </a:solidFill>
                    <a:latin typeface="微軟正黑體" panose="020B0604030504040204" pitchFamily="34" charset="-120"/>
                    <a:ea typeface="微軟正黑體" panose="020B0604030504040204" pitchFamily="34" charset="-120"/>
                  </a:rPr>
                  <a:t>.3.1</a:t>
                </a:r>
                <a:r>
                  <a:rPr kumimoji="1" lang="en-US" altLang="zh-TW" sz="1400" b="1" dirty="0">
                    <a:solidFill>
                      <a:srgbClr val="C47568"/>
                    </a:solidFill>
                    <a:latin typeface="微軟正黑體" panose="020B0604030504040204" pitchFamily="34" charset="-120"/>
                    <a:ea typeface="微軟正黑體" panose="020B0604030504040204" pitchFamily="34" charset="-120"/>
                  </a:rPr>
                  <a:t>8</a:t>
                </a:r>
                <a:r>
                  <a:rPr kumimoji="1" lang="en-US" altLang="zh-CN" sz="1400" b="1" dirty="0">
                    <a:solidFill>
                      <a:srgbClr val="C47568"/>
                    </a:solidFill>
                    <a:latin typeface="微軟正黑體" panose="020B0604030504040204" pitchFamily="34" charset="-120"/>
                    <a:ea typeface="微軟正黑體" panose="020B0604030504040204" pitchFamily="34" charset="-120"/>
                  </a:rPr>
                  <a:t>(</a:t>
                </a:r>
                <a:r>
                  <a:rPr kumimoji="1" lang="zh-TW" altLang="en-US" sz="1400" b="1" dirty="0">
                    <a:solidFill>
                      <a:srgbClr val="C47568"/>
                    </a:solidFill>
                    <a:latin typeface="微軟正黑體" panose="020B0604030504040204" pitchFamily="34" charset="-120"/>
                    <a:ea typeface="微軟正黑體" panose="020B0604030504040204" pitchFamily="34" charset="-120"/>
                  </a:rPr>
                  <a:t>三</a:t>
                </a:r>
                <a:r>
                  <a:rPr kumimoji="1" lang="en-US" altLang="zh-TW" sz="1400" b="1" dirty="0">
                    <a:solidFill>
                      <a:srgbClr val="C47568"/>
                    </a:solidFill>
                    <a:latin typeface="微軟正黑體" panose="020B0604030504040204" pitchFamily="34" charset="-120"/>
                    <a:ea typeface="微軟正黑體" panose="020B0604030504040204" pitchFamily="34" charset="-120"/>
                  </a:rPr>
                  <a:t>)17:00</a:t>
                </a:r>
                <a:r>
                  <a:rPr kumimoji="1" lang="zh-TW" altLang="en-US" sz="1400" b="1" dirty="0">
                    <a:solidFill>
                      <a:srgbClr val="C47568"/>
                    </a:solidFill>
                    <a:latin typeface="微軟正黑體" panose="020B0604030504040204" pitchFamily="34" charset="-120"/>
                    <a:ea typeface="微軟正黑體" panose="020B0604030504040204" pitchFamily="34" charset="-120"/>
                  </a:rPr>
                  <a:t>止</a:t>
                </a:r>
                <a:endParaRPr kumimoji="1" lang="zh-CN" altLang="en-US" sz="1400" b="1" dirty="0">
                  <a:solidFill>
                    <a:srgbClr val="C47568"/>
                  </a:solidFill>
                  <a:latin typeface="微軟正黑體" panose="020B0604030504040204" pitchFamily="34" charset="-120"/>
                  <a:ea typeface="微軟正黑體" panose="020B0604030504040204" pitchFamily="34" charset="-120"/>
                </a:endParaRPr>
              </a:p>
            </p:txBody>
          </p:sp>
        </p:grpSp>
        <p:grpSp>
          <p:nvGrpSpPr>
            <p:cNvPr id="61" name="组 38">
              <a:extLst>
                <a:ext uri="{FF2B5EF4-FFF2-40B4-BE49-F238E27FC236}">
                  <a16:creationId xmlns:a16="http://schemas.microsoft.com/office/drawing/2014/main" id="{80FF7E65-92FD-4C24-B590-24F0086D8A87}"/>
                </a:ext>
              </a:extLst>
            </p:cNvPr>
            <p:cNvGrpSpPr/>
            <p:nvPr/>
          </p:nvGrpSpPr>
          <p:grpSpPr>
            <a:xfrm>
              <a:off x="875082" y="4880685"/>
              <a:ext cx="2906566" cy="1242548"/>
              <a:chOff x="2346173" y="3385377"/>
              <a:chExt cx="2311199" cy="1012572"/>
            </a:xfrm>
          </p:grpSpPr>
          <p:sp>
            <p:nvSpPr>
              <p:cNvPr id="62" name="文本框 39">
                <a:extLst>
                  <a:ext uri="{FF2B5EF4-FFF2-40B4-BE49-F238E27FC236}">
                    <a16:creationId xmlns:a16="http://schemas.microsoft.com/office/drawing/2014/main" id="{F0290F7D-0406-48FF-A599-017949C34EF5}"/>
                  </a:ext>
                </a:extLst>
              </p:cNvPr>
              <p:cNvSpPr txBox="1"/>
              <p:nvPr/>
            </p:nvSpPr>
            <p:spPr>
              <a:xfrm>
                <a:off x="2346173" y="3385377"/>
                <a:ext cx="2311199" cy="601949"/>
              </a:xfrm>
              <a:prstGeom prst="rect">
                <a:avLst/>
              </a:prstGeom>
              <a:noFill/>
            </p:spPr>
            <p:txBody>
              <a:bodyPr wrap="none" rtlCol="0" anchor="ctr">
                <a:spAutoFit/>
              </a:bodyPr>
              <a:lstStyle/>
              <a:p>
                <a:pPr defTabSz="609585"/>
                <a:r>
                  <a:rPr kumimoji="1" lang="en-US" altLang="zh-CN" sz="2400" b="1" dirty="0">
                    <a:solidFill>
                      <a:srgbClr val="4DAC88"/>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2</a:t>
                </a:r>
                <a:r>
                  <a:rPr kumimoji="1" lang="zh-TW" altLang="en-US" sz="1800" b="1" dirty="0">
                    <a:solidFill>
                      <a:srgbClr val="4DAC88"/>
                    </a:solidFill>
                    <a:latin typeface="微軟正黑體" panose="020B0604030504040204" pitchFamily="34" charset="-120"/>
                    <a:ea typeface="微軟正黑體" panose="020B0604030504040204" pitchFamily="34" charset="-120"/>
                  </a:rPr>
                  <a:t>學習歷程中央資料庫釋出</a:t>
                </a:r>
                <a:endParaRPr kumimoji="1" lang="en-US" altLang="zh-TW" sz="1800" b="1" dirty="0">
                  <a:solidFill>
                    <a:srgbClr val="4DAC88"/>
                  </a:solidFill>
                  <a:latin typeface="微軟正黑體" panose="020B0604030504040204" pitchFamily="34" charset="-120"/>
                  <a:ea typeface="微軟正黑體" panose="020B0604030504040204" pitchFamily="34" charset="-120"/>
                </a:endParaRPr>
              </a:p>
              <a:p>
                <a:pPr defTabSz="609585"/>
                <a:r>
                  <a:rPr kumimoji="1" lang="zh-TW" altLang="en-US" sz="1800" b="1" dirty="0">
                    <a:solidFill>
                      <a:srgbClr val="4DAC88"/>
                    </a:solidFill>
                    <a:latin typeface="微軟正黑體" panose="020B0604030504040204" pitchFamily="34" charset="-120"/>
                    <a:ea typeface="微軟正黑體" panose="020B0604030504040204" pitchFamily="34" charset="-120"/>
                  </a:rPr>
                  <a:t>資料</a:t>
                </a:r>
                <a:r>
                  <a:rPr kumimoji="1" lang="en-US" altLang="zh-TW" sz="1800" b="1" dirty="0">
                    <a:solidFill>
                      <a:srgbClr val="4DAC88"/>
                    </a:solidFill>
                    <a:latin typeface="微軟正黑體" panose="020B0604030504040204" pitchFamily="34" charset="-120"/>
                    <a:ea typeface="微軟正黑體" panose="020B0604030504040204" pitchFamily="34" charset="-120"/>
                  </a:rPr>
                  <a:t>(</a:t>
                </a:r>
                <a:r>
                  <a:rPr kumimoji="1" lang="zh-TW" altLang="en-US" sz="1800" b="1" dirty="0">
                    <a:solidFill>
                      <a:srgbClr val="4DAC88"/>
                    </a:solidFill>
                    <a:latin typeface="微軟正黑體" panose="020B0604030504040204" pitchFamily="34" charset="-120"/>
                    <a:ea typeface="微軟正黑體" panose="020B0604030504040204" pitchFamily="34" charset="-120"/>
                  </a:rPr>
                  <a:t>檔案</a:t>
                </a:r>
                <a:r>
                  <a:rPr kumimoji="1" lang="en-US" altLang="zh-TW" sz="1800" b="1" dirty="0">
                    <a:solidFill>
                      <a:srgbClr val="4DAC88"/>
                    </a:solidFill>
                    <a:latin typeface="微軟正黑體" panose="020B0604030504040204" pitchFamily="34" charset="-120"/>
                    <a:ea typeface="微軟正黑體" panose="020B0604030504040204" pitchFamily="34" charset="-120"/>
                  </a:rPr>
                  <a:t>)</a:t>
                </a:r>
                <a:r>
                  <a:rPr kumimoji="1" lang="zh-TW" altLang="en-US" sz="1800" b="1" dirty="0">
                    <a:solidFill>
                      <a:srgbClr val="4DAC88"/>
                    </a:solidFill>
                    <a:latin typeface="微軟正黑體" panose="020B0604030504040204" pitchFamily="34" charset="-120"/>
                    <a:ea typeface="微軟正黑體" panose="020B0604030504040204" pitchFamily="34" charset="-120"/>
                  </a:rPr>
                  <a:t>查看或疑義處理</a:t>
                </a:r>
                <a:endParaRPr kumimoji="1" lang="zh-CN" altLang="en-US" sz="2000" b="1" dirty="0">
                  <a:solidFill>
                    <a:srgbClr val="4DAC88"/>
                  </a:solidFill>
                  <a:latin typeface="微軟正黑體" panose="020B0604030504040204" pitchFamily="34" charset="-120"/>
                  <a:ea typeface="微軟正黑體" panose="020B0604030504040204" pitchFamily="34" charset="-120"/>
                </a:endParaRPr>
              </a:p>
            </p:txBody>
          </p:sp>
          <p:sp>
            <p:nvSpPr>
              <p:cNvPr id="63" name="文本框 40">
                <a:extLst>
                  <a:ext uri="{FF2B5EF4-FFF2-40B4-BE49-F238E27FC236}">
                    <a16:creationId xmlns:a16="http://schemas.microsoft.com/office/drawing/2014/main" id="{095AB57A-E9BF-418C-9528-65099E55EC0E}"/>
                  </a:ext>
                </a:extLst>
              </p:cNvPr>
              <p:cNvSpPr txBox="1"/>
              <p:nvPr/>
            </p:nvSpPr>
            <p:spPr>
              <a:xfrm>
                <a:off x="2351314" y="3889741"/>
                <a:ext cx="1565536" cy="508208"/>
              </a:xfrm>
              <a:prstGeom prst="rect">
                <a:avLst/>
              </a:prstGeom>
              <a:noFill/>
            </p:spPr>
            <p:txBody>
              <a:bodyPr wrap="square" rtlCol="0" anchor="ctr">
                <a:spAutoFit/>
              </a:bodyPr>
              <a:lstStyle/>
              <a:p>
                <a:pPr defTabSz="609585">
                  <a:lnSpc>
                    <a:spcPct val="130000"/>
                  </a:lnSpc>
                </a:pPr>
                <a:r>
                  <a:rPr kumimoji="1" lang="en-US" altLang="zh-CN" sz="1400" b="1" dirty="0">
                    <a:solidFill>
                      <a:srgbClr val="4DAC88"/>
                    </a:solidFill>
                    <a:latin typeface="微軟正黑體" panose="020B0604030504040204" pitchFamily="34" charset="-120"/>
                    <a:ea typeface="微軟正黑體" panose="020B0604030504040204" pitchFamily="34" charset="-120"/>
                  </a:rPr>
                  <a:t>11</a:t>
                </a:r>
                <a:r>
                  <a:rPr kumimoji="1" lang="en-US" altLang="zh-TW" sz="1400" b="1" dirty="0">
                    <a:solidFill>
                      <a:srgbClr val="4DAC88"/>
                    </a:solidFill>
                    <a:latin typeface="微軟正黑體" panose="020B0604030504040204" pitchFamily="34" charset="-120"/>
                    <a:ea typeface="微軟正黑體" panose="020B0604030504040204" pitchFamily="34" charset="-120"/>
                  </a:rPr>
                  <a:t>5</a:t>
                </a:r>
                <a:r>
                  <a:rPr kumimoji="1" lang="en-US" altLang="zh-CN" sz="1400" b="1" dirty="0">
                    <a:solidFill>
                      <a:srgbClr val="4DAC88"/>
                    </a:solidFill>
                    <a:latin typeface="微軟正黑體" panose="020B0604030504040204" pitchFamily="34" charset="-120"/>
                    <a:ea typeface="微軟正黑體" panose="020B0604030504040204" pitchFamily="34" charset="-120"/>
                  </a:rPr>
                  <a:t>.4.1</a:t>
                </a:r>
                <a:r>
                  <a:rPr kumimoji="1" lang="en-US" altLang="zh-TW" sz="1400" b="1" dirty="0">
                    <a:solidFill>
                      <a:srgbClr val="4DAC88"/>
                    </a:solidFill>
                    <a:latin typeface="微軟正黑體" panose="020B0604030504040204" pitchFamily="34" charset="-120"/>
                    <a:ea typeface="微軟正黑體" panose="020B0604030504040204" pitchFamily="34" charset="-120"/>
                  </a:rPr>
                  <a:t>0</a:t>
                </a:r>
                <a:r>
                  <a:rPr kumimoji="1" lang="en-US" altLang="zh-CN" sz="1400" b="1" dirty="0">
                    <a:solidFill>
                      <a:srgbClr val="4DAC88"/>
                    </a:solidFill>
                    <a:latin typeface="微軟正黑體" panose="020B0604030504040204" pitchFamily="34" charset="-120"/>
                    <a:ea typeface="微軟正黑體" panose="020B0604030504040204" pitchFamily="34" charset="-120"/>
                  </a:rPr>
                  <a:t>(</a:t>
                </a:r>
                <a:r>
                  <a:rPr kumimoji="1" lang="zh-TW" altLang="en-US" sz="1400" b="1" dirty="0">
                    <a:solidFill>
                      <a:srgbClr val="4DAC88"/>
                    </a:solidFill>
                    <a:latin typeface="微軟正黑體" panose="020B0604030504040204" pitchFamily="34" charset="-120"/>
                    <a:ea typeface="微軟正黑體" panose="020B0604030504040204" pitchFamily="34" charset="-120"/>
                  </a:rPr>
                  <a:t>五</a:t>
                </a:r>
                <a:r>
                  <a:rPr kumimoji="1" lang="en-US" altLang="zh-TW" sz="1400" b="1" dirty="0">
                    <a:solidFill>
                      <a:srgbClr val="4DAC88"/>
                    </a:solidFill>
                    <a:latin typeface="微軟正黑體" panose="020B0604030504040204" pitchFamily="34" charset="-120"/>
                    <a:ea typeface="微軟正黑體" panose="020B0604030504040204" pitchFamily="34" charset="-120"/>
                  </a:rPr>
                  <a:t>)10:00</a:t>
                </a:r>
                <a:r>
                  <a:rPr kumimoji="1" lang="zh-TW" altLang="en-US" sz="1400" b="1" dirty="0">
                    <a:solidFill>
                      <a:srgbClr val="4DAC88"/>
                    </a:solidFill>
                    <a:latin typeface="微軟正黑體" panose="020B0604030504040204" pitchFamily="34" charset="-120"/>
                    <a:ea typeface="微軟正黑體" panose="020B0604030504040204" pitchFamily="34" charset="-120"/>
                  </a:rPr>
                  <a:t> ～</a:t>
                </a:r>
                <a:endParaRPr kumimoji="1" lang="en-US" altLang="zh-TW" sz="1400" b="1" dirty="0">
                  <a:solidFill>
                    <a:srgbClr val="4DAC88"/>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4DAC88"/>
                    </a:solidFill>
                    <a:latin typeface="微軟正黑體" panose="020B0604030504040204" pitchFamily="34" charset="-120"/>
                    <a:ea typeface="微軟正黑體" panose="020B0604030504040204" pitchFamily="34" charset="-120"/>
                  </a:rPr>
                  <a:t>11</a:t>
                </a:r>
                <a:r>
                  <a:rPr kumimoji="1" lang="en-US" altLang="zh-TW" sz="1400" b="1" dirty="0">
                    <a:solidFill>
                      <a:srgbClr val="4DAC88"/>
                    </a:solidFill>
                    <a:latin typeface="微軟正黑體" panose="020B0604030504040204" pitchFamily="34" charset="-120"/>
                    <a:ea typeface="微軟正黑體" panose="020B0604030504040204" pitchFamily="34" charset="-120"/>
                  </a:rPr>
                  <a:t>5</a:t>
                </a:r>
                <a:r>
                  <a:rPr kumimoji="1" lang="en-US" altLang="zh-CN" sz="1400" b="1" dirty="0">
                    <a:solidFill>
                      <a:srgbClr val="4DAC88"/>
                    </a:solidFill>
                    <a:latin typeface="微軟正黑體" panose="020B0604030504040204" pitchFamily="34" charset="-120"/>
                    <a:ea typeface="微軟正黑體" panose="020B0604030504040204" pitchFamily="34" charset="-120"/>
                  </a:rPr>
                  <a:t>.4.1</a:t>
                </a:r>
                <a:r>
                  <a:rPr kumimoji="1" lang="en-US" altLang="zh-TW" sz="1400" b="1" dirty="0">
                    <a:solidFill>
                      <a:srgbClr val="4DAC88"/>
                    </a:solidFill>
                    <a:latin typeface="微軟正黑體" panose="020B0604030504040204" pitchFamily="34" charset="-120"/>
                    <a:ea typeface="微軟正黑體" panose="020B0604030504040204" pitchFamily="34" charset="-120"/>
                  </a:rPr>
                  <a:t>5</a:t>
                </a:r>
                <a:r>
                  <a:rPr kumimoji="1" lang="en-US" altLang="zh-CN" sz="1400" b="1" dirty="0">
                    <a:solidFill>
                      <a:srgbClr val="4DAC88"/>
                    </a:solidFill>
                    <a:latin typeface="微軟正黑體" panose="020B0604030504040204" pitchFamily="34" charset="-120"/>
                    <a:ea typeface="微軟正黑體" panose="020B0604030504040204" pitchFamily="34" charset="-120"/>
                  </a:rPr>
                  <a:t>(</a:t>
                </a:r>
                <a:r>
                  <a:rPr kumimoji="1" lang="zh-TW" altLang="en-US" sz="1400" b="1" dirty="0">
                    <a:solidFill>
                      <a:srgbClr val="4DAC88"/>
                    </a:solidFill>
                    <a:latin typeface="微軟正黑體" panose="020B0604030504040204" pitchFamily="34" charset="-120"/>
                    <a:ea typeface="微軟正黑體" panose="020B0604030504040204" pitchFamily="34" charset="-120"/>
                  </a:rPr>
                  <a:t>三</a:t>
                </a:r>
                <a:r>
                  <a:rPr kumimoji="1" lang="en-US" altLang="zh-TW" sz="1400" b="1" dirty="0">
                    <a:solidFill>
                      <a:srgbClr val="4DAC88"/>
                    </a:solidFill>
                    <a:latin typeface="微軟正黑體" panose="020B0604030504040204" pitchFamily="34" charset="-120"/>
                    <a:ea typeface="微軟正黑體" panose="020B0604030504040204" pitchFamily="34" charset="-120"/>
                  </a:rPr>
                  <a:t>)21:00</a:t>
                </a:r>
                <a:r>
                  <a:rPr kumimoji="1" lang="zh-TW" altLang="en-US" sz="1400" b="1" dirty="0">
                    <a:solidFill>
                      <a:srgbClr val="4DAC88"/>
                    </a:solidFill>
                    <a:latin typeface="微軟正黑體" panose="020B0604030504040204" pitchFamily="34" charset="-120"/>
                    <a:ea typeface="微軟正黑體" panose="020B0604030504040204" pitchFamily="34" charset="-120"/>
                  </a:rPr>
                  <a:t>止</a:t>
                </a:r>
                <a:endParaRPr kumimoji="1" lang="zh-CN" altLang="en-US" sz="1400" b="1" dirty="0">
                  <a:solidFill>
                    <a:srgbClr val="4DAC88"/>
                  </a:solidFill>
                  <a:latin typeface="微軟正黑體" panose="020B0604030504040204" pitchFamily="34" charset="-120"/>
                  <a:ea typeface="微軟正黑體" panose="020B0604030504040204" pitchFamily="34" charset="-120"/>
                </a:endParaRPr>
              </a:p>
            </p:txBody>
          </p:sp>
        </p:grpSp>
        <p:grpSp>
          <p:nvGrpSpPr>
            <p:cNvPr id="64" name="组 41">
              <a:extLst>
                <a:ext uri="{FF2B5EF4-FFF2-40B4-BE49-F238E27FC236}">
                  <a16:creationId xmlns:a16="http://schemas.microsoft.com/office/drawing/2014/main" id="{A286C74F-285C-4131-9668-D1B8DA9847E4}"/>
                </a:ext>
              </a:extLst>
            </p:cNvPr>
            <p:cNvGrpSpPr/>
            <p:nvPr/>
          </p:nvGrpSpPr>
          <p:grpSpPr>
            <a:xfrm>
              <a:off x="3129207" y="1328951"/>
              <a:ext cx="2675732" cy="1196369"/>
              <a:chOff x="3293979" y="527121"/>
              <a:chExt cx="2127654" cy="974940"/>
            </a:xfrm>
          </p:grpSpPr>
          <p:sp>
            <p:nvSpPr>
              <p:cNvPr id="65" name="文本框 42">
                <a:extLst>
                  <a:ext uri="{FF2B5EF4-FFF2-40B4-BE49-F238E27FC236}">
                    <a16:creationId xmlns:a16="http://schemas.microsoft.com/office/drawing/2014/main" id="{CF36E9A8-F6D9-4C14-865E-17032760C32C}"/>
                  </a:ext>
                </a:extLst>
              </p:cNvPr>
              <p:cNvSpPr txBox="1"/>
              <p:nvPr/>
            </p:nvSpPr>
            <p:spPr>
              <a:xfrm>
                <a:off x="3293979" y="527121"/>
                <a:ext cx="2127654" cy="601949"/>
              </a:xfrm>
              <a:prstGeom prst="rect">
                <a:avLst/>
              </a:prstGeom>
              <a:noFill/>
            </p:spPr>
            <p:txBody>
              <a:bodyPr wrap="none" rtlCol="0" anchor="ctr">
                <a:spAutoFit/>
              </a:bodyPr>
              <a:lstStyle/>
              <a:p>
                <a:pPr defTabSz="609585"/>
                <a:r>
                  <a:rPr kumimoji="1" lang="en-US" altLang="zh-CN" sz="2400" b="1" dirty="0">
                    <a:solidFill>
                      <a:srgbClr val="6B6889">
                        <a:lumMod val="75000"/>
                      </a:srgb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3</a:t>
                </a:r>
                <a:r>
                  <a:rPr kumimoji="1" lang="zh-TW" altLang="en-US" sz="1800" b="1" dirty="0">
                    <a:solidFill>
                      <a:srgbClr val="6B6889">
                        <a:lumMod val="75000"/>
                      </a:srgbClr>
                    </a:solidFill>
                    <a:latin typeface="微軟正黑體" panose="020B0604030504040204" pitchFamily="34" charset="-120"/>
                    <a:ea typeface="微軟正黑體" panose="020B0604030504040204" pitchFamily="34" charset="-120"/>
                  </a:rPr>
                  <a:t>具有低收、中低收入戶</a:t>
                </a:r>
                <a:endParaRPr kumimoji="1" lang="en-US" altLang="zh-TW" sz="1800" b="1" dirty="0">
                  <a:solidFill>
                    <a:srgbClr val="6B6889">
                      <a:lumMod val="75000"/>
                    </a:srgbClr>
                  </a:solidFill>
                  <a:latin typeface="微軟正黑體" panose="020B0604030504040204" pitchFamily="34" charset="-120"/>
                  <a:ea typeface="微軟正黑體" panose="020B0604030504040204" pitchFamily="34" charset="-120"/>
                </a:endParaRPr>
              </a:p>
              <a:p>
                <a:pPr defTabSz="609585"/>
                <a:r>
                  <a:rPr kumimoji="1" lang="zh-TW" altLang="en-US" sz="1800" b="1" dirty="0">
                    <a:solidFill>
                      <a:srgbClr val="6B6889">
                        <a:lumMod val="75000"/>
                      </a:srgbClr>
                    </a:solidFill>
                    <a:latin typeface="微軟正黑體" panose="020B0604030504040204" pitchFamily="34" charset="-120"/>
                    <a:ea typeface="微軟正黑體" panose="020B0604030504040204" pitchFamily="34" charset="-120"/>
                  </a:rPr>
                  <a:t>身分網路登錄及繳寄</a:t>
                </a:r>
                <a:endParaRPr kumimoji="1" lang="zh-CN" altLang="en-US" sz="2000" b="1" dirty="0">
                  <a:solidFill>
                    <a:srgbClr val="6B6889">
                      <a:lumMod val="75000"/>
                    </a:srgbClr>
                  </a:solidFill>
                  <a:latin typeface="微軟正黑體" panose="020B0604030504040204" pitchFamily="34" charset="-120"/>
                  <a:ea typeface="微軟正黑體" panose="020B0604030504040204" pitchFamily="34" charset="-120"/>
                </a:endParaRPr>
              </a:p>
            </p:txBody>
          </p:sp>
          <p:sp>
            <p:nvSpPr>
              <p:cNvPr id="66" name="文本框 43">
                <a:extLst>
                  <a:ext uri="{FF2B5EF4-FFF2-40B4-BE49-F238E27FC236}">
                    <a16:creationId xmlns:a16="http://schemas.microsoft.com/office/drawing/2014/main" id="{EB784F4A-BE30-4653-92CF-A210496E3C0D}"/>
                  </a:ext>
                </a:extLst>
              </p:cNvPr>
              <p:cNvSpPr txBox="1"/>
              <p:nvPr/>
            </p:nvSpPr>
            <p:spPr>
              <a:xfrm>
                <a:off x="3296142" y="993853"/>
                <a:ext cx="1520159" cy="508208"/>
              </a:xfrm>
              <a:prstGeom prst="rect">
                <a:avLst/>
              </a:prstGeom>
              <a:noFill/>
            </p:spPr>
            <p:txBody>
              <a:bodyPr wrap="square" rtlCol="0" anchor="ctr">
                <a:spAutoFit/>
              </a:bodyPr>
              <a:lstStyle/>
              <a:p>
                <a:pPr defTabSz="609585">
                  <a:lnSpc>
                    <a:spcPct val="130000"/>
                  </a:lnSpc>
                </a:pPr>
                <a:r>
                  <a:rPr kumimoji="1" lang="en-US" altLang="zh-CN" sz="1400" b="1" dirty="0">
                    <a:solidFill>
                      <a:srgbClr val="6B6889">
                        <a:lumMod val="75000"/>
                      </a:srgbClr>
                    </a:solidFill>
                    <a:latin typeface="微軟正黑體" panose="020B0604030504040204" pitchFamily="34" charset="-120"/>
                    <a:ea typeface="微軟正黑體" panose="020B0604030504040204" pitchFamily="34" charset="-120"/>
                  </a:rPr>
                  <a:t>11</a:t>
                </a:r>
                <a:r>
                  <a:rPr kumimoji="1" lang="en-US" altLang="zh-TW" sz="1400" b="1" dirty="0">
                    <a:solidFill>
                      <a:srgbClr val="6B6889">
                        <a:lumMod val="75000"/>
                      </a:srgbClr>
                    </a:solidFill>
                    <a:latin typeface="微軟正黑體" panose="020B0604030504040204" pitchFamily="34" charset="-120"/>
                    <a:ea typeface="微軟正黑體" panose="020B0604030504040204" pitchFamily="34" charset="-120"/>
                  </a:rPr>
                  <a:t>5</a:t>
                </a:r>
                <a:r>
                  <a:rPr kumimoji="1" lang="en-US" altLang="zh-CN" sz="1400" b="1" dirty="0">
                    <a:solidFill>
                      <a:srgbClr val="6B6889">
                        <a:lumMod val="75000"/>
                      </a:srgbClr>
                    </a:solidFill>
                    <a:latin typeface="微軟正黑體" panose="020B0604030504040204" pitchFamily="34" charset="-120"/>
                    <a:ea typeface="微軟正黑體" panose="020B0604030504040204" pitchFamily="34" charset="-120"/>
                  </a:rPr>
                  <a:t>.4.1</a:t>
                </a:r>
                <a:r>
                  <a:rPr kumimoji="1" lang="en-US" altLang="zh-TW" sz="1400" b="1" dirty="0">
                    <a:solidFill>
                      <a:srgbClr val="6B6889">
                        <a:lumMod val="75000"/>
                      </a:srgbClr>
                    </a:solidFill>
                    <a:latin typeface="微軟正黑體" panose="020B0604030504040204" pitchFamily="34" charset="-120"/>
                    <a:ea typeface="微軟正黑體" panose="020B0604030504040204" pitchFamily="34" charset="-120"/>
                  </a:rPr>
                  <a:t>3</a:t>
                </a:r>
                <a:r>
                  <a:rPr kumimoji="1" lang="en-US" altLang="zh-CN" sz="1400" b="1" dirty="0">
                    <a:solidFill>
                      <a:srgbClr val="6B6889">
                        <a:lumMod val="75000"/>
                      </a:srgbClr>
                    </a:solidFill>
                    <a:latin typeface="微軟正黑體" panose="020B0604030504040204" pitchFamily="34" charset="-120"/>
                    <a:ea typeface="微軟正黑體" panose="020B0604030504040204" pitchFamily="34" charset="-120"/>
                  </a:rPr>
                  <a:t>(</a:t>
                </a:r>
                <a:r>
                  <a:rPr kumimoji="1" lang="zh-TW" altLang="en-US" sz="1400" b="1" dirty="0">
                    <a:solidFill>
                      <a:srgbClr val="6B6889">
                        <a:lumMod val="75000"/>
                      </a:srgbClr>
                    </a:solidFill>
                    <a:latin typeface="微軟正黑體" panose="020B0604030504040204" pitchFamily="34" charset="-120"/>
                    <a:ea typeface="微軟正黑體" panose="020B0604030504040204" pitchFamily="34" charset="-120"/>
                  </a:rPr>
                  <a:t>一</a:t>
                </a:r>
                <a:r>
                  <a:rPr kumimoji="1" lang="en-US" altLang="zh-TW" sz="1400" b="1" dirty="0">
                    <a:solidFill>
                      <a:srgbClr val="6B6889">
                        <a:lumMod val="75000"/>
                      </a:srgbClr>
                    </a:solidFill>
                    <a:latin typeface="微軟正黑體" panose="020B0604030504040204" pitchFamily="34" charset="-120"/>
                    <a:ea typeface="微軟正黑體" panose="020B0604030504040204" pitchFamily="34" charset="-120"/>
                  </a:rPr>
                  <a:t>)10:00</a:t>
                </a:r>
                <a:r>
                  <a:rPr kumimoji="1" lang="zh-TW" altLang="en-US" sz="1400" b="1" dirty="0">
                    <a:solidFill>
                      <a:srgbClr val="6B6889">
                        <a:lumMod val="75000"/>
                      </a:srgbClr>
                    </a:solidFill>
                    <a:latin typeface="微軟正黑體" panose="020B0604030504040204" pitchFamily="34" charset="-120"/>
                    <a:ea typeface="微軟正黑體" panose="020B0604030504040204" pitchFamily="34" charset="-120"/>
                  </a:rPr>
                  <a:t> ～</a:t>
                </a:r>
                <a:endParaRPr kumimoji="1" lang="en-US" altLang="zh-TW" sz="1400" b="1" dirty="0">
                  <a:solidFill>
                    <a:srgbClr val="6B6889">
                      <a:lumMod val="75000"/>
                    </a:srgbClr>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6B6889">
                        <a:lumMod val="75000"/>
                      </a:srgbClr>
                    </a:solidFill>
                    <a:latin typeface="微軟正黑體" panose="020B0604030504040204" pitchFamily="34" charset="-120"/>
                    <a:ea typeface="微軟正黑體" panose="020B0604030504040204" pitchFamily="34" charset="-120"/>
                  </a:rPr>
                  <a:t>11</a:t>
                </a:r>
                <a:r>
                  <a:rPr kumimoji="1" lang="en-US" altLang="zh-TW" sz="1400" b="1" dirty="0">
                    <a:solidFill>
                      <a:srgbClr val="6B6889">
                        <a:lumMod val="75000"/>
                      </a:srgbClr>
                    </a:solidFill>
                    <a:latin typeface="微軟正黑體" panose="020B0604030504040204" pitchFamily="34" charset="-120"/>
                    <a:ea typeface="微軟正黑體" panose="020B0604030504040204" pitchFamily="34" charset="-120"/>
                  </a:rPr>
                  <a:t>5</a:t>
                </a:r>
                <a:r>
                  <a:rPr kumimoji="1" lang="en-US" altLang="zh-CN" sz="1400" b="1" dirty="0">
                    <a:solidFill>
                      <a:srgbClr val="6B6889">
                        <a:lumMod val="75000"/>
                      </a:srgbClr>
                    </a:solidFill>
                    <a:latin typeface="微軟正黑體" panose="020B0604030504040204" pitchFamily="34" charset="-120"/>
                    <a:ea typeface="微軟正黑體" panose="020B0604030504040204" pitchFamily="34" charset="-120"/>
                  </a:rPr>
                  <a:t>.4.1</a:t>
                </a:r>
                <a:r>
                  <a:rPr kumimoji="1" lang="en-US" altLang="zh-TW" sz="1400" b="1" dirty="0">
                    <a:solidFill>
                      <a:srgbClr val="6B6889">
                        <a:lumMod val="75000"/>
                      </a:srgbClr>
                    </a:solidFill>
                    <a:latin typeface="微軟正黑體" panose="020B0604030504040204" pitchFamily="34" charset="-120"/>
                    <a:ea typeface="微軟正黑體" panose="020B0604030504040204" pitchFamily="34" charset="-120"/>
                  </a:rPr>
                  <a:t>5</a:t>
                </a:r>
                <a:r>
                  <a:rPr kumimoji="1" lang="en-US" altLang="zh-CN" sz="1400" b="1" dirty="0">
                    <a:solidFill>
                      <a:srgbClr val="6B6889">
                        <a:lumMod val="75000"/>
                      </a:srgbClr>
                    </a:solidFill>
                    <a:latin typeface="微軟正黑體" panose="020B0604030504040204" pitchFamily="34" charset="-120"/>
                    <a:ea typeface="微軟正黑體" panose="020B0604030504040204" pitchFamily="34" charset="-120"/>
                  </a:rPr>
                  <a:t>(</a:t>
                </a:r>
                <a:r>
                  <a:rPr kumimoji="1" lang="zh-TW" altLang="en-US" sz="1400" b="1" dirty="0">
                    <a:solidFill>
                      <a:srgbClr val="6B6889">
                        <a:lumMod val="75000"/>
                      </a:srgbClr>
                    </a:solidFill>
                    <a:latin typeface="微軟正黑體" panose="020B0604030504040204" pitchFamily="34" charset="-120"/>
                    <a:ea typeface="微軟正黑體" panose="020B0604030504040204" pitchFamily="34" charset="-120"/>
                  </a:rPr>
                  <a:t>三</a:t>
                </a:r>
                <a:r>
                  <a:rPr kumimoji="1" lang="en-US" altLang="zh-TW" sz="1400" b="1" dirty="0">
                    <a:solidFill>
                      <a:srgbClr val="6B6889">
                        <a:lumMod val="75000"/>
                      </a:srgbClr>
                    </a:solidFill>
                    <a:latin typeface="微軟正黑體" panose="020B0604030504040204" pitchFamily="34" charset="-120"/>
                    <a:ea typeface="微軟正黑體" panose="020B0604030504040204" pitchFamily="34" charset="-120"/>
                  </a:rPr>
                  <a:t>)17:00</a:t>
                </a:r>
                <a:r>
                  <a:rPr kumimoji="1" lang="zh-TW" altLang="en-US" sz="1400" b="1" dirty="0">
                    <a:solidFill>
                      <a:srgbClr val="6B6889">
                        <a:lumMod val="75000"/>
                      </a:srgbClr>
                    </a:solidFill>
                    <a:latin typeface="微軟正黑體" panose="020B0604030504040204" pitchFamily="34" charset="-120"/>
                    <a:ea typeface="微軟正黑體" panose="020B0604030504040204" pitchFamily="34" charset="-120"/>
                  </a:rPr>
                  <a:t>止</a:t>
                </a:r>
                <a:endParaRPr kumimoji="1" lang="zh-CN" altLang="en-US" sz="1400" b="1" dirty="0">
                  <a:solidFill>
                    <a:srgbClr val="6B6889">
                      <a:lumMod val="75000"/>
                    </a:srgbClr>
                  </a:solidFill>
                  <a:latin typeface="微軟正黑體" panose="020B0604030504040204" pitchFamily="34" charset="-120"/>
                  <a:ea typeface="微軟正黑體" panose="020B0604030504040204" pitchFamily="34" charset="-120"/>
                </a:endParaRPr>
              </a:p>
            </p:txBody>
          </p:sp>
        </p:grpSp>
        <p:grpSp>
          <p:nvGrpSpPr>
            <p:cNvPr id="67" name="组 44">
              <a:extLst>
                <a:ext uri="{FF2B5EF4-FFF2-40B4-BE49-F238E27FC236}">
                  <a16:creationId xmlns:a16="http://schemas.microsoft.com/office/drawing/2014/main" id="{E8CE0368-A7FB-48DA-A469-9342026E2BDF}"/>
                </a:ext>
              </a:extLst>
            </p:cNvPr>
            <p:cNvGrpSpPr/>
            <p:nvPr/>
          </p:nvGrpSpPr>
          <p:grpSpPr>
            <a:xfrm>
              <a:off x="4065326" y="4874498"/>
              <a:ext cx="1994120" cy="1243574"/>
              <a:chOff x="4085224" y="3385377"/>
              <a:chExt cx="1585657" cy="1013409"/>
            </a:xfrm>
          </p:grpSpPr>
          <p:sp>
            <p:nvSpPr>
              <p:cNvPr id="68" name="文本框 45">
                <a:extLst>
                  <a:ext uri="{FF2B5EF4-FFF2-40B4-BE49-F238E27FC236}">
                    <a16:creationId xmlns:a16="http://schemas.microsoft.com/office/drawing/2014/main" id="{6D9AD518-28EC-456D-963B-76E5C70CBA68}"/>
                  </a:ext>
                </a:extLst>
              </p:cNvPr>
              <p:cNvSpPr txBox="1"/>
              <p:nvPr/>
            </p:nvSpPr>
            <p:spPr>
              <a:xfrm>
                <a:off x="4093879" y="3385377"/>
                <a:ext cx="1577002" cy="601949"/>
              </a:xfrm>
              <a:prstGeom prst="rect">
                <a:avLst/>
              </a:prstGeom>
              <a:noFill/>
            </p:spPr>
            <p:txBody>
              <a:bodyPr wrap="none" rtlCol="0" anchor="ctr">
                <a:spAutoFit/>
              </a:bodyPr>
              <a:lstStyle/>
              <a:p>
                <a:pPr defTabSz="609585"/>
                <a:r>
                  <a:rPr kumimoji="1" lang="en-US" altLang="zh-CN" sz="2400" b="1" dirty="0">
                    <a:solidFill>
                      <a:schemeClr val="accent6">
                        <a:lumMod val="75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4</a:t>
                </a:r>
                <a:r>
                  <a:rPr kumimoji="1" lang="zh-TW" altLang="en-US" sz="1800" b="1" dirty="0">
                    <a:solidFill>
                      <a:schemeClr val="accent6">
                        <a:lumMod val="75000"/>
                      </a:schemeClr>
                    </a:solidFill>
                    <a:latin typeface="微軟正黑體" panose="020B0604030504040204" pitchFamily="34" charset="-120"/>
                    <a:ea typeface="微軟正黑體" panose="020B0604030504040204" pitchFamily="34" charset="-120"/>
                  </a:rPr>
                  <a:t>資格審查登錄及</a:t>
                </a:r>
                <a:endParaRPr kumimoji="1" lang="en-US" altLang="zh-TW" sz="1800" b="1" dirty="0">
                  <a:solidFill>
                    <a:schemeClr val="accent6">
                      <a:lumMod val="75000"/>
                    </a:schemeClr>
                  </a:solidFill>
                  <a:latin typeface="微軟正黑體" panose="020B0604030504040204" pitchFamily="34" charset="-120"/>
                  <a:ea typeface="微軟正黑體" panose="020B0604030504040204" pitchFamily="34" charset="-120"/>
                </a:endParaRPr>
              </a:p>
              <a:p>
                <a:pPr defTabSz="609585"/>
                <a:r>
                  <a:rPr kumimoji="1" lang="zh-TW" altLang="en-US" sz="1800" b="1" dirty="0">
                    <a:solidFill>
                      <a:schemeClr val="accent6">
                        <a:lumMod val="75000"/>
                      </a:schemeClr>
                    </a:solidFill>
                    <a:latin typeface="微軟正黑體" panose="020B0604030504040204" pitchFamily="34" charset="-120"/>
                    <a:ea typeface="微軟正黑體" panose="020B0604030504040204" pitchFamily="34" charset="-120"/>
                  </a:rPr>
                  <a:t>繳交報名費</a:t>
                </a:r>
                <a:endParaRPr kumimoji="1" lang="en-US" altLang="zh-TW" sz="1800" b="1"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69" name="文本框 46">
                <a:extLst>
                  <a:ext uri="{FF2B5EF4-FFF2-40B4-BE49-F238E27FC236}">
                    <a16:creationId xmlns:a16="http://schemas.microsoft.com/office/drawing/2014/main" id="{D9F655B9-3D06-42AA-BA07-56ABE9F5A820}"/>
                  </a:ext>
                </a:extLst>
              </p:cNvPr>
              <p:cNvSpPr txBox="1"/>
              <p:nvPr/>
            </p:nvSpPr>
            <p:spPr>
              <a:xfrm>
                <a:off x="4085224" y="3890578"/>
                <a:ext cx="1565538" cy="508208"/>
              </a:xfrm>
              <a:prstGeom prst="rect">
                <a:avLst/>
              </a:prstGeom>
              <a:noFill/>
            </p:spPr>
            <p:txBody>
              <a:bodyPr wrap="square" rtlCol="0" anchor="ctr">
                <a:spAutoFit/>
              </a:bodyPr>
              <a:lstStyle/>
              <a:p>
                <a:pPr defTabSz="609585">
                  <a:lnSpc>
                    <a:spcPct val="130000"/>
                  </a:lnSpc>
                </a:pPr>
                <a:r>
                  <a:rPr kumimoji="1" lang="en-US" altLang="zh-CN" sz="1400" b="1" dirty="0">
                    <a:solidFill>
                      <a:schemeClr val="accent6">
                        <a:lumMod val="75000"/>
                      </a:schemeClr>
                    </a:solidFill>
                    <a:latin typeface="微軟正黑體" panose="020B0604030504040204" pitchFamily="34" charset="-120"/>
                    <a:ea typeface="微軟正黑體" panose="020B0604030504040204" pitchFamily="34" charset="-120"/>
                  </a:rPr>
                  <a:t>11</a:t>
                </a:r>
                <a:r>
                  <a:rPr kumimoji="1" lang="en-US" altLang="zh-TW" sz="1400" b="1" dirty="0">
                    <a:solidFill>
                      <a:schemeClr val="accent6">
                        <a:lumMod val="75000"/>
                      </a:schemeClr>
                    </a:solidFill>
                    <a:latin typeface="微軟正黑體" panose="020B0604030504040204" pitchFamily="34" charset="-120"/>
                    <a:ea typeface="微軟正黑體" panose="020B0604030504040204" pitchFamily="34" charset="-120"/>
                  </a:rPr>
                  <a:t>5</a:t>
                </a:r>
                <a:r>
                  <a:rPr kumimoji="1" lang="en-US" altLang="zh-CN" sz="1400" b="1" dirty="0">
                    <a:solidFill>
                      <a:schemeClr val="accent6">
                        <a:lumMod val="75000"/>
                      </a:schemeClr>
                    </a:solidFill>
                    <a:latin typeface="微軟正黑體" panose="020B0604030504040204" pitchFamily="34" charset="-120"/>
                    <a:ea typeface="微軟正黑體" panose="020B0604030504040204" pitchFamily="34" charset="-120"/>
                  </a:rPr>
                  <a:t>.4.29(</a:t>
                </a:r>
                <a:r>
                  <a:rPr kumimoji="1" lang="zh-TW" altLang="en-US" sz="1400" b="1" dirty="0">
                    <a:solidFill>
                      <a:schemeClr val="accent6">
                        <a:lumMod val="75000"/>
                      </a:schemeClr>
                    </a:solidFill>
                    <a:latin typeface="微軟正黑體" panose="020B0604030504040204" pitchFamily="34" charset="-120"/>
                    <a:ea typeface="微軟正黑體" panose="020B0604030504040204" pitchFamily="34" charset="-120"/>
                  </a:rPr>
                  <a:t>三</a:t>
                </a:r>
                <a:r>
                  <a:rPr kumimoji="1" lang="en-US" altLang="zh-TW" sz="1400" b="1" dirty="0">
                    <a:solidFill>
                      <a:schemeClr val="accent6">
                        <a:lumMod val="75000"/>
                      </a:schemeClr>
                    </a:solidFill>
                    <a:latin typeface="微軟正黑體" panose="020B0604030504040204" pitchFamily="34" charset="-120"/>
                    <a:ea typeface="微軟正黑體" panose="020B0604030504040204" pitchFamily="34" charset="-120"/>
                  </a:rPr>
                  <a:t>)10:00</a:t>
                </a:r>
                <a:r>
                  <a:rPr kumimoji="1" lang="zh-TW" altLang="en-US" sz="1400" b="1" dirty="0">
                    <a:solidFill>
                      <a:schemeClr val="accent6">
                        <a:lumMod val="75000"/>
                      </a:schemeClr>
                    </a:solidFill>
                    <a:latin typeface="微軟正黑體" panose="020B0604030504040204" pitchFamily="34" charset="-120"/>
                    <a:ea typeface="微軟正黑體" panose="020B0604030504040204" pitchFamily="34" charset="-120"/>
                  </a:rPr>
                  <a:t>～</a:t>
                </a:r>
                <a:endParaRPr kumimoji="1" lang="en-US" altLang="zh-TW" sz="1400" b="1" dirty="0">
                  <a:solidFill>
                    <a:schemeClr val="accent6">
                      <a:lumMod val="75000"/>
                    </a:schemeClr>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chemeClr val="accent6">
                        <a:lumMod val="75000"/>
                      </a:schemeClr>
                    </a:solidFill>
                    <a:latin typeface="微軟正黑體" panose="020B0604030504040204" pitchFamily="34" charset="-120"/>
                    <a:ea typeface="微軟正黑體" panose="020B0604030504040204" pitchFamily="34" charset="-120"/>
                  </a:rPr>
                  <a:t>11</a:t>
                </a:r>
                <a:r>
                  <a:rPr kumimoji="1" lang="en-US" altLang="zh-TW" sz="1400" b="1" dirty="0">
                    <a:solidFill>
                      <a:schemeClr val="accent6">
                        <a:lumMod val="75000"/>
                      </a:schemeClr>
                    </a:solidFill>
                    <a:latin typeface="微軟正黑體" panose="020B0604030504040204" pitchFamily="34" charset="-120"/>
                    <a:ea typeface="微軟正黑體" panose="020B0604030504040204" pitchFamily="34" charset="-120"/>
                  </a:rPr>
                  <a:t>5</a:t>
                </a:r>
                <a:r>
                  <a:rPr kumimoji="1" lang="en-US" altLang="zh-CN" sz="1400" b="1" dirty="0">
                    <a:solidFill>
                      <a:schemeClr val="accent6">
                        <a:lumMod val="75000"/>
                      </a:schemeClr>
                    </a:solidFill>
                    <a:latin typeface="微軟正黑體" panose="020B0604030504040204" pitchFamily="34" charset="-120"/>
                    <a:ea typeface="微軟正黑體" panose="020B0604030504040204" pitchFamily="34" charset="-120"/>
                  </a:rPr>
                  <a:t>.5.06(</a:t>
                </a:r>
                <a:r>
                  <a:rPr kumimoji="1" lang="zh-TW" altLang="en-US" sz="1400" b="1" dirty="0">
                    <a:solidFill>
                      <a:schemeClr val="accent6">
                        <a:lumMod val="75000"/>
                      </a:schemeClr>
                    </a:solidFill>
                    <a:latin typeface="微軟正黑體" panose="020B0604030504040204" pitchFamily="34" charset="-120"/>
                    <a:ea typeface="微軟正黑體" panose="020B0604030504040204" pitchFamily="34" charset="-120"/>
                  </a:rPr>
                  <a:t>三</a:t>
                </a:r>
                <a:r>
                  <a:rPr kumimoji="1" lang="en-US" altLang="zh-TW" sz="1400" b="1" dirty="0">
                    <a:solidFill>
                      <a:schemeClr val="accent6">
                        <a:lumMod val="75000"/>
                      </a:schemeClr>
                    </a:solidFill>
                    <a:latin typeface="微軟正黑體" panose="020B0604030504040204" pitchFamily="34" charset="-120"/>
                    <a:ea typeface="微軟正黑體" panose="020B0604030504040204" pitchFamily="34" charset="-120"/>
                  </a:rPr>
                  <a:t>)17:00</a:t>
                </a:r>
                <a:r>
                  <a:rPr kumimoji="1" lang="zh-TW" altLang="en-US" sz="1400" b="1" dirty="0">
                    <a:solidFill>
                      <a:schemeClr val="accent6">
                        <a:lumMod val="75000"/>
                      </a:schemeClr>
                    </a:solidFill>
                    <a:latin typeface="微軟正黑體" panose="020B0604030504040204" pitchFamily="34" charset="-120"/>
                    <a:ea typeface="微軟正黑體" panose="020B0604030504040204" pitchFamily="34" charset="-120"/>
                  </a:rPr>
                  <a:t>止</a:t>
                </a:r>
                <a:endParaRPr kumimoji="1" lang="zh-CN" altLang="en-US" sz="1400" b="1" dirty="0">
                  <a:solidFill>
                    <a:schemeClr val="accent6">
                      <a:lumMod val="75000"/>
                    </a:schemeClr>
                  </a:solidFill>
                  <a:latin typeface="微軟正黑體" panose="020B0604030504040204" pitchFamily="34" charset="-120"/>
                  <a:ea typeface="微軟正黑體" panose="020B0604030504040204" pitchFamily="34" charset="-120"/>
                </a:endParaRPr>
              </a:p>
            </p:txBody>
          </p:sp>
        </p:grpSp>
        <p:grpSp>
          <p:nvGrpSpPr>
            <p:cNvPr id="70" name="组 47">
              <a:extLst>
                <a:ext uri="{FF2B5EF4-FFF2-40B4-BE49-F238E27FC236}">
                  <a16:creationId xmlns:a16="http://schemas.microsoft.com/office/drawing/2014/main" id="{27B361C8-D098-4376-8F34-0FBE1149BED3}"/>
                </a:ext>
              </a:extLst>
            </p:cNvPr>
            <p:cNvGrpSpPr/>
            <p:nvPr/>
          </p:nvGrpSpPr>
          <p:grpSpPr>
            <a:xfrm>
              <a:off x="5716577" y="1283745"/>
              <a:ext cx="2556847" cy="1276956"/>
              <a:chOff x="1864056" y="601470"/>
              <a:chExt cx="2033329" cy="827858"/>
            </a:xfrm>
          </p:grpSpPr>
          <p:sp>
            <p:nvSpPr>
              <p:cNvPr id="71" name="文本框 48">
                <a:extLst>
                  <a:ext uri="{FF2B5EF4-FFF2-40B4-BE49-F238E27FC236}">
                    <a16:creationId xmlns:a16="http://schemas.microsoft.com/office/drawing/2014/main" id="{945B8F8C-D249-4111-8090-C65CDDCF7C29}"/>
                  </a:ext>
                </a:extLst>
              </p:cNvPr>
              <p:cNvSpPr txBox="1"/>
              <p:nvPr/>
            </p:nvSpPr>
            <p:spPr>
              <a:xfrm>
                <a:off x="1864056" y="601470"/>
                <a:ext cx="2033329" cy="478879"/>
              </a:xfrm>
              <a:prstGeom prst="rect">
                <a:avLst/>
              </a:prstGeom>
              <a:noFill/>
            </p:spPr>
            <p:txBody>
              <a:bodyPr wrap="square" rtlCol="0" anchor="ctr">
                <a:spAutoFit/>
              </a:bodyPr>
              <a:lstStyle/>
              <a:p>
                <a:pPr defTabSz="609585"/>
                <a:r>
                  <a:rPr kumimoji="1" lang="en-US" altLang="zh-CN" sz="2400" b="1" dirty="0">
                    <a:solidFill>
                      <a:schemeClr val="accent4">
                        <a:lumMod val="75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5</a:t>
                </a:r>
                <a:r>
                  <a:rPr kumimoji="1" lang="zh-TW" altLang="en-US" b="1" dirty="0">
                    <a:solidFill>
                      <a:schemeClr val="accent4">
                        <a:lumMod val="75000"/>
                      </a:schemeClr>
                    </a:solidFill>
                    <a:latin typeface="微軟正黑體" panose="020B0604030504040204" pitchFamily="34" charset="-120"/>
                    <a:ea typeface="微軟正黑體" panose="020B0604030504040204" pitchFamily="34" charset="-120"/>
                  </a:rPr>
                  <a:t>網路報名</a:t>
                </a:r>
                <a:endParaRPr kumimoji="1" lang="en-US" altLang="zh-TW" b="1" dirty="0">
                  <a:solidFill>
                    <a:schemeClr val="accent4">
                      <a:lumMod val="75000"/>
                    </a:schemeClr>
                  </a:solidFill>
                  <a:latin typeface="微軟正黑體" panose="020B0604030504040204" pitchFamily="34" charset="-120"/>
                  <a:ea typeface="微軟正黑體" panose="020B0604030504040204" pitchFamily="34" charset="-120"/>
                </a:endParaRPr>
              </a:p>
              <a:p>
                <a:pPr defTabSz="609585"/>
                <a:r>
                  <a:rPr kumimoji="1" lang="en-US" altLang="zh-TW" b="1" dirty="0">
                    <a:solidFill>
                      <a:schemeClr val="accent4">
                        <a:lumMod val="75000"/>
                      </a:schemeClr>
                    </a:solidFill>
                    <a:latin typeface="微軟正黑體" panose="020B0604030504040204" pitchFamily="34" charset="-120"/>
                    <a:ea typeface="微軟正黑體" panose="020B0604030504040204" pitchFamily="34" charset="-120"/>
                  </a:rPr>
                  <a:t>(</a:t>
                </a:r>
                <a:r>
                  <a:rPr kumimoji="1" lang="zh-TW" altLang="en-US" b="1" dirty="0">
                    <a:solidFill>
                      <a:schemeClr val="accent4">
                        <a:lumMod val="75000"/>
                      </a:schemeClr>
                    </a:solidFill>
                    <a:latin typeface="微軟正黑體" panose="020B0604030504040204" pitchFamily="34" charset="-120"/>
                    <a:ea typeface="微軟正黑體" panose="020B0604030504040204" pitchFamily="34" charset="-120"/>
                  </a:rPr>
                  <a:t>選填</a:t>
                </a:r>
                <a:r>
                  <a:rPr kumimoji="1" lang="en-US" altLang="zh-TW" b="1" dirty="0">
                    <a:solidFill>
                      <a:schemeClr val="accent4">
                        <a:lumMod val="75000"/>
                      </a:schemeClr>
                    </a:solidFill>
                    <a:latin typeface="微軟正黑體" panose="020B0604030504040204" pitchFamily="34" charset="-120"/>
                    <a:ea typeface="微軟正黑體" panose="020B0604030504040204" pitchFamily="34" charset="-120"/>
                  </a:rPr>
                  <a:t>5</a:t>
                </a:r>
                <a:r>
                  <a:rPr kumimoji="1" lang="zh-TW" altLang="en-US" b="1" dirty="0">
                    <a:solidFill>
                      <a:schemeClr val="accent4">
                        <a:lumMod val="75000"/>
                      </a:schemeClr>
                    </a:solidFill>
                    <a:latin typeface="微軟正黑體" panose="020B0604030504040204" pitchFamily="34" charset="-120"/>
                    <a:ea typeface="微軟正黑體" panose="020B0604030504040204" pitchFamily="34" charset="-120"/>
                  </a:rPr>
                  <a:t>個校系科組學程</a:t>
                </a:r>
                <a:r>
                  <a:rPr kumimoji="1" lang="en-US" altLang="zh-TW" b="1" dirty="0">
                    <a:solidFill>
                      <a:schemeClr val="accent4">
                        <a:lumMod val="75000"/>
                      </a:schemeClr>
                    </a:solidFill>
                    <a:latin typeface="微軟正黑體" panose="020B0604030504040204" pitchFamily="34" charset="-120"/>
                    <a:ea typeface="微軟正黑體" panose="020B0604030504040204" pitchFamily="34" charset="-120"/>
                  </a:rPr>
                  <a:t>)</a:t>
                </a:r>
                <a:endParaRPr kumimoji="1" lang="zh-CN" altLang="en-US" b="1" dirty="0">
                  <a:solidFill>
                    <a:schemeClr val="accent4">
                      <a:lumMod val="75000"/>
                    </a:schemeClr>
                  </a:solidFill>
                  <a:latin typeface="微軟正黑體" panose="020B0604030504040204" pitchFamily="34" charset="-120"/>
                  <a:ea typeface="微軟正黑體" panose="020B0604030504040204" pitchFamily="34" charset="-120"/>
                </a:endParaRPr>
              </a:p>
            </p:txBody>
          </p:sp>
          <p:sp>
            <p:nvSpPr>
              <p:cNvPr id="72" name="文本框 49">
                <a:extLst>
                  <a:ext uri="{FF2B5EF4-FFF2-40B4-BE49-F238E27FC236}">
                    <a16:creationId xmlns:a16="http://schemas.microsoft.com/office/drawing/2014/main" id="{B1256DB1-B639-4080-AD91-381256C7C07D}"/>
                  </a:ext>
                </a:extLst>
              </p:cNvPr>
              <p:cNvSpPr txBox="1"/>
              <p:nvPr/>
            </p:nvSpPr>
            <p:spPr>
              <a:xfrm>
                <a:off x="1902454" y="1025024"/>
                <a:ext cx="1545838" cy="404304"/>
              </a:xfrm>
              <a:prstGeom prst="rect">
                <a:avLst/>
              </a:prstGeom>
              <a:noFill/>
            </p:spPr>
            <p:txBody>
              <a:bodyPr wrap="square" rtlCol="0" anchor="ctr">
                <a:spAutoFit/>
              </a:bodyPr>
              <a:lstStyle/>
              <a:p>
                <a:pPr defTabSz="609585">
                  <a:lnSpc>
                    <a:spcPct val="130000"/>
                  </a:lnSpc>
                </a:pPr>
                <a:r>
                  <a:rPr kumimoji="1" lang="en-US" altLang="zh-CN" sz="1400" b="1" dirty="0">
                    <a:solidFill>
                      <a:schemeClr val="accent4">
                        <a:lumMod val="75000"/>
                      </a:schemeClr>
                    </a:solidFill>
                    <a:latin typeface="微軟正黑體" panose="020B0604030504040204" pitchFamily="34" charset="-120"/>
                    <a:ea typeface="微軟正黑體" panose="020B0604030504040204" pitchFamily="34" charset="-120"/>
                  </a:rPr>
                  <a:t>11</a:t>
                </a:r>
                <a:r>
                  <a:rPr kumimoji="1" lang="en-US" altLang="zh-TW" sz="1400" b="1" dirty="0">
                    <a:solidFill>
                      <a:schemeClr val="accent4">
                        <a:lumMod val="75000"/>
                      </a:schemeClr>
                    </a:solidFill>
                    <a:latin typeface="微軟正黑體" panose="020B0604030504040204" pitchFamily="34" charset="-120"/>
                    <a:ea typeface="微軟正黑體" panose="020B0604030504040204" pitchFamily="34" charset="-120"/>
                  </a:rPr>
                  <a:t>5</a:t>
                </a:r>
                <a:r>
                  <a:rPr kumimoji="1" lang="en-US" altLang="zh-CN" sz="1400" b="1" dirty="0">
                    <a:solidFill>
                      <a:schemeClr val="accent4">
                        <a:lumMod val="75000"/>
                      </a:schemeClr>
                    </a:solidFill>
                    <a:latin typeface="微軟正黑體" panose="020B0604030504040204" pitchFamily="34" charset="-120"/>
                    <a:ea typeface="微軟正黑體" panose="020B0604030504040204" pitchFamily="34" charset="-120"/>
                  </a:rPr>
                  <a:t>.5.1</a:t>
                </a:r>
                <a:r>
                  <a:rPr kumimoji="1" lang="en-US" altLang="zh-TW" sz="1400" b="1" dirty="0">
                    <a:solidFill>
                      <a:schemeClr val="accent4">
                        <a:lumMod val="75000"/>
                      </a:schemeClr>
                    </a:solidFill>
                    <a:latin typeface="微軟正黑體" panose="020B0604030504040204" pitchFamily="34" charset="-120"/>
                    <a:ea typeface="微軟正黑體" panose="020B0604030504040204" pitchFamily="34" charset="-120"/>
                  </a:rPr>
                  <a:t>8</a:t>
                </a:r>
                <a:r>
                  <a:rPr kumimoji="1" lang="en-US" altLang="zh-CN" sz="1400" b="1" dirty="0">
                    <a:solidFill>
                      <a:schemeClr val="accent4">
                        <a:lumMod val="75000"/>
                      </a:schemeClr>
                    </a:solidFill>
                    <a:latin typeface="微軟正黑體" panose="020B0604030504040204" pitchFamily="34" charset="-120"/>
                    <a:ea typeface="微軟正黑體" panose="020B0604030504040204" pitchFamily="34" charset="-120"/>
                  </a:rPr>
                  <a:t>(</a:t>
                </a:r>
                <a:r>
                  <a:rPr kumimoji="1" lang="zh-TW" altLang="en-US" sz="1400" b="1" dirty="0">
                    <a:solidFill>
                      <a:schemeClr val="accent4">
                        <a:lumMod val="75000"/>
                      </a:schemeClr>
                    </a:solidFill>
                    <a:latin typeface="微軟正黑體" panose="020B0604030504040204" pitchFamily="34" charset="-120"/>
                    <a:ea typeface="微軟正黑體" panose="020B0604030504040204" pitchFamily="34" charset="-120"/>
                  </a:rPr>
                  <a:t>一</a:t>
                </a:r>
                <a:r>
                  <a:rPr kumimoji="1" lang="en-US" altLang="zh-TW" sz="1400" b="1" dirty="0">
                    <a:solidFill>
                      <a:schemeClr val="accent4">
                        <a:lumMod val="75000"/>
                      </a:schemeClr>
                    </a:solidFill>
                    <a:latin typeface="微軟正黑體" panose="020B0604030504040204" pitchFamily="34" charset="-120"/>
                    <a:ea typeface="微軟正黑體" panose="020B0604030504040204" pitchFamily="34" charset="-120"/>
                  </a:rPr>
                  <a:t>)10:00</a:t>
                </a:r>
                <a:r>
                  <a:rPr kumimoji="1" lang="zh-TW" altLang="en-US" sz="1400" b="1" dirty="0">
                    <a:solidFill>
                      <a:schemeClr val="accent4">
                        <a:lumMod val="75000"/>
                      </a:schemeClr>
                    </a:solidFill>
                    <a:latin typeface="微軟正黑體" panose="020B0604030504040204" pitchFamily="34" charset="-120"/>
                    <a:ea typeface="微軟正黑體" panose="020B0604030504040204" pitchFamily="34" charset="-120"/>
                  </a:rPr>
                  <a:t> ～</a:t>
                </a:r>
                <a:endParaRPr kumimoji="1" lang="en-US" altLang="zh-TW" sz="1400" b="1" dirty="0">
                  <a:solidFill>
                    <a:schemeClr val="accent4">
                      <a:lumMod val="75000"/>
                    </a:schemeClr>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chemeClr val="accent4">
                        <a:lumMod val="75000"/>
                      </a:schemeClr>
                    </a:solidFill>
                    <a:latin typeface="微軟正黑體" panose="020B0604030504040204" pitchFamily="34" charset="-120"/>
                    <a:ea typeface="微軟正黑體" panose="020B0604030504040204" pitchFamily="34" charset="-120"/>
                  </a:rPr>
                  <a:t>11</a:t>
                </a:r>
                <a:r>
                  <a:rPr kumimoji="1" lang="en-US" altLang="zh-TW" sz="1400" b="1" dirty="0">
                    <a:solidFill>
                      <a:schemeClr val="accent4">
                        <a:lumMod val="75000"/>
                      </a:schemeClr>
                    </a:solidFill>
                    <a:latin typeface="微軟正黑體" panose="020B0604030504040204" pitchFamily="34" charset="-120"/>
                    <a:ea typeface="微軟正黑體" panose="020B0604030504040204" pitchFamily="34" charset="-120"/>
                  </a:rPr>
                  <a:t>5</a:t>
                </a:r>
                <a:r>
                  <a:rPr kumimoji="1" lang="en-US" altLang="zh-CN" sz="1400" b="1" dirty="0">
                    <a:solidFill>
                      <a:schemeClr val="accent4">
                        <a:lumMod val="75000"/>
                      </a:schemeClr>
                    </a:solidFill>
                    <a:latin typeface="微軟正黑體" panose="020B0604030504040204" pitchFamily="34" charset="-120"/>
                    <a:ea typeface="微軟正黑體" panose="020B0604030504040204" pitchFamily="34" charset="-120"/>
                  </a:rPr>
                  <a:t>.5.2</a:t>
                </a:r>
                <a:r>
                  <a:rPr kumimoji="1" lang="en-US" altLang="zh-TW" sz="1400" b="1" dirty="0">
                    <a:solidFill>
                      <a:schemeClr val="accent4">
                        <a:lumMod val="75000"/>
                      </a:schemeClr>
                    </a:solidFill>
                    <a:latin typeface="微軟正黑體" panose="020B0604030504040204" pitchFamily="34" charset="-120"/>
                    <a:ea typeface="微軟正黑體" panose="020B0604030504040204" pitchFamily="34" charset="-120"/>
                  </a:rPr>
                  <a:t>2</a:t>
                </a:r>
                <a:r>
                  <a:rPr kumimoji="1" lang="en-US" altLang="zh-CN" sz="1400" b="1" dirty="0">
                    <a:solidFill>
                      <a:schemeClr val="accent4">
                        <a:lumMod val="75000"/>
                      </a:schemeClr>
                    </a:solidFill>
                    <a:latin typeface="微軟正黑體" panose="020B0604030504040204" pitchFamily="34" charset="-120"/>
                    <a:ea typeface="微軟正黑體" panose="020B0604030504040204" pitchFamily="34" charset="-120"/>
                  </a:rPr>
                  <a:t>(</a:t>
                </a:r>
                <a:r>
                  <a:rPr kumimoji="1" lang="zh-TW" altLang="en-US" sz="1400" b="1" dirty="0">
                    <a:solidFill>
                      <a:schemeClr val="accent4">
                        <a:lumMod val="75000"/>
                      </a:schemeClr>
                    </a:solidFill>
                    <a:latin typeface="微軟正黑體" panose="020B0604030504040204" pitchFamily="34" charset="-120"/>
                    <a:ea typeface="微軟正黑體" panose="020B0604030504040204" pitchFamily="34" charset="-120"/>
                  </a:rPr>
                  <a:t>五</a:t>
                </a:r>
                <a:r>
                  <a:rPr kumimoji="1" lang="en-US" altLang="zh-TW" sz="1400" b="1" dirty="0">
                    <a:solidFill>
                      <a:schemeClr val="accent4">
                        <a:lumMod val="75000"/>
                      </a:schemeClr>
                    </a:solidFill>
                    <a:latin typeface="微軟正黑體" panose="020B0604030504040204" pitchFamily="34" charset="-120"/>
                    <a:ea typeface="微軟正黑體" panose="020B0604030504040204" pitchFamily="34" charset="-120"/>
                  </a:rPr>
                  <a:t>)17:00</a:t>
                </a:r>
                <a:r>
                  <a:rPr kumimoji="1" lang="zh-TW" altLang="en-US" sz="1400" b="1" dirty="0">
                    <a:solidFill>
                      <a:schemeClr val="accent4">
                        <a:lumMod val="75000"/>
                      </a:schemeClr>
                    </a:solidFill>
                    <a:latin typeface="微軟正黑體" panose="020B0604030504040204" pitchFamily="34" charset="-120"/>
                    <a:ea typeface="微軟正黑體" panose="020B0604030504040204" pitchFamily="34" charset="-120"/>
                  </a:rPr>
                  <a:t>止</a:t>
                </a:r>
                <a:endParaRPr kumimoji="1" lang="zh-CN" altLang="en-US" sz="1400" b="1" dirty="0">
                  <a:solidFill>
                    <a:schemeClr val="accent4">
                      <a:lumMod val="75000"/>
                    </a:schemeClr>
                  </a:solidFill>
                  <a:latin typeface="微軟正黑體" panose="020B0604030504040204" pitchFamily="34" charset="-120"/>
                  <a:ea typeface="微軟正黑體" panose="020B0604030504040204" pitchFamily="34" charset="-120"/>
                </a:endParaRPr>
              </a:p>
            </p:txBody>
          </p:sp>
        </p:grpSp>
        <p:grpSp>
          <p:nvGrpSpPr>
            <p:cNvPr id="73" name="组 50">
              <a:extLst>
                <a:ext uri="{FF2B5EF4-FFF2-40B4-BE49-F238E27FC236}">
                  <a16:creationId xmlns:a16="http://schemas.microsoft.com/office/drawing/2014/main" id="{E80BB1F8-8FA7-4ABE-9A30-2806EDF7D6B7}"/>
                </a:ext>
              </a:extLst>
            </p:cNvPr>
            <p:cNvGrpSpPr/>
            <p:nvPr/>
          </p:nvGrpSpPr>
          <p:grpSpPr>
            <a:xfrm>
              <a:off x="8172647" y="879730"/>
              <a:ext cx="2031325" cy="1201657"/>
              <a:chOff x="3293979" y="527121"/>
              <a:chExt cx="1722363" cy="979249"/>
            </a:xfrm>
          </p:grpSpPr>
          <p:sp>
            <p:nvSpPr>
              <p:cNvPr id="74" name="文本框 51">
                <a:extLst>
                  <a:ext uri="{FF2B5EF4-FFF2-40B4-BE49-F238E27FC236}">
                    <a16:creationId xmlns:a16="http://schemas.microsoft.com/office/drawing/2014/main" id="{91062786-1212-4CDE-BA1B-454B7525CD95}"/>
                  </a:ext>
                </a:extLst>
              </p:cNvPr>
              <p:cNvSpPr txBox="1"/>
              <p:nvPr/>
            </p:nvSpPr>
            <p:spPr>
              <a:xfrm>
                <a:off x="3293979" y="527121"/>
                <a:ext cx="1722363" cy="601949"/>
              </a:xfrm>
              <a:prstGeom prst="rect">
                <a:avLst/>
              </a:prstGeom>
              <a:noFill/>
            </p:spPr>
            <p:txBody>
              <a:bodyPr wrap="none" rtlCol="0" anchor="ctr">
                <a:spAutoFit/>
              </a:bodyPr>
              <a:lstStyle/>
              <a:p>
                <a:pPr defTabSz="609585"/>
                <a:r>
                  <a:rPr kumimoji="1" lang="en-US" altLang="zh-CN" sz="2400" b="1" dirty="0">
                    <a:solidFill>
                      <a:srgbClr val="436181"/>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7</a:t>
                </a:r>
                <a:r>
                  <a:rPr kumimoji="1" lang="zh-TW" altLang="en-US" sz="1800" b="1" dirty="0">
                    <a:solidFill>
                      <a:srgbClr val="436181"/>
                    </a:solidFill>
                    <a:latin typeface="微軟正黑體" panose="020B0604030504040204" pitchFamily="34" charset="-120"/>
                    <a:ea typeface="微軟正黑體" panose="020B0604030504040204" pitchFamily="34" charset="-120"/>
                  </a:rPr>
                  <a:t>各甄審學校</a:t>
                </a:r>
                <a:endParaRPr kumimoji="1" lang="en-US" altLang="zh-TW" sz="1800" b="1" dirty="0">
                  <a:solidFill>
                    <a:srgbClr val="436181"/>
                  </a:solidFill>
                  <a:latin typeface="微軟正黑體" panose="020B0604030504040204" pitchFamily="34" charset="-120"/>
                  <a:ea typeface="微軟正黑體" panose="020B0604030504040204" pitchFamily="34" charset="-120"/>
                </a:endParaRPr>
              </a:p>
              <a:p>
                <a:pPr defTabSz="609585"/>
                <a:r>
                  <a:rPr kumimoji="1" lang="zh-TW" altLang="en-US" b="1" dirty="0">
                    <a:solidFill>
                      <a:srgbClr val="436181"/>
                    </a:solidFill>
                    <a:latin typeface="微軟正黑體" panose="020B0604030504040204" pitchFamily="34" charset="-120"/>
                    <a:ea typeface="微軟正黑體" panose="020B0604030504040204" pitchFamily="34" charset="-120"/>
                  </a:rPr>
                  <a:t>進行指定項目甄審</a:t>
                </a:r>
                <a:endParaRPr kumimoji="1" lang="zh-CN" altLang="en-US" b="1" dirty="0">
                  <a:solidFill>
                    <a:srgbClr val="436181"/>
                  </a:solidFill>
                  <a:latin typeface="微軟正黑體" panose="020B0604030504040204" pitchFamily="34" charset="-120"/>
                  <a:ea typeface="微軟正黑體" panose="020B0604030504040204" pitchFamily="34" charset="-120"/>
                </a:endParaRPr>
              </a:p>
            </p:txBody>
          </p:sp>
          <p:sp>
            <p:nvSpPr>
              <p:cNvPr id="75" name="文本框 52">
                <a:extLst>
                  <a:ext uri="{FF2B5EF4-FFF2-40B4-BE49-F238E27FC236}">
                    <a16:creationId xmlns:a16="http://schemas.microsoft.com/office/drawing/2014/main" id="{CFA8D493-035F-47D5-AF2B-93789F44845F}"/>
                  </a:ext>
                </a:extLst>
              </p:cNvPr>
              <p:cNvSpPr txBox="1"/>
              <p:nvPr/>
            </p:nvSpPr>
            <p:spPr>
              <a:xfrm>
                <a:off x="3293979" y="998163"/>
                <a:ext cx="1489221" cy="508207"/>
              </a:xfrm>
              <a:prstGeom prst="rect">
                <a:avLst/>
              </a:prstGeom>
              <a:noFill/>
            </p:spPr>
            <p:txBody>
              <a:bodyPr wrap="square" rtlCol="0" anchor="ctr">
                <a:spAutoFit/>
              </a:bodyPr>
              <a:lstStyle/>
              <a:p>
                <a:pPr defTabSz="609585">
                  <a:lnSpc>
                    <a:spcPct val="130000"/>
                  </a:lnSpc>
                </a:pPr>
                <a:r>
                  <a:rPr kumimoji="1" lang="en-US" altLang="zh-CN" sz="1400" b="1" dirty="0">
                    <a:solidFill>
                      <a:srgbClr val="436181"/>
                    </a:solidFill>
                    <a:latin typeface="微軟正黑體" panose="020B0604030504040204" pitchFamily="34" charset="-120"/>
                    <a:ea typeface="微軟正黑體" panose="020B0604030504040204" pitchFamily="34" charset="-120"/>
                  </a:rPr>
                  <a:t>11</a:t>
                </a:r>
                <a:r>
                  <a:rPr kumimoji="1" lang="en-US" altLang="zh-TW" sz="1400" b="1" dirty="0">
                    <a:solidFill>
                      <a:srgbClr val="436181"/>
                    </a:solidFill>
                    <a:latin typeface="微軟正黑體" panose="020B0604030504040204" pitchFamily="34" charset="-120"/>
                    <a:ea typeface="微軟正黑體" panose="020B0604030504040204" pitchFamily="34" charset="-120"/>
                  </a:rPr>
                  <a:t>5</a:t>
                </a:r>
                <a:r>
                  <a:rPr kumimoji="1" lang="en-US" altLang="zh-CN" sz="1400" b="1" dirty="0">
                    <a:solidFill>
                      <a:srgbClr val="436181"/>
                    </a:solidFill>
                    <a:latin typeface="微軟正黑體" panose="020B0604030504040204" pitchFamily="34" charset="-120"/>
                    <a:ea typeface="微軟正黑體" panose="020B0604030504040204" pitchFamily="34" charset="-120"/>
                  </a:rPr>
                  <a:t>.6.1</a:t>
                </a:r>
                <a:r>
                  <a:rPr kumimoji="1" lang="en-US" altLang="zh-TW" sz="1400" b="1" dirty="0">
                    <a:solidFill>
                      <a:srgbClr val="436181"/>
                    </a:solidFill>
                    <a:latin typeface="微軟正黑體" panose="020B0604030504040204" pitchFamily="34" charset="-120"/>
                    <a:ea typeface="微軟正黑體" panose="020B0604030504040204" pitchFamily="34" charset="-120"/>
                  </a:rPr>
                  <a:t>2</a:t>
                </a:r>
                <a:r>
                  <a:rPr kumimoji="1" lang="en-US" altLang="zh-CN" sz="1400" b="1" dirty="0">
                    <a:solidFill>
                      <a:srgbClr val="436181"/>
                    </a:solidFill>
                    <a:latin typeface="微軟正黑體" panose="020B0604030504040204" pitchFamily="34" charset="-120"/>
                    <a:ea typeface="微軟正黑體" panose="020B0604030504040204" pitchFamily="34" charset="-120"/>
                  </a:rPr>
                  <a:t>(</a:t>
                </a:r>
                <a:r>
                  <a:rPr kumimoji="1" lang="zh-TW" altLang="en-US" sz="1400" b="1" dirty="0">
                    <a:solidFill>
                      <a:srgbClr val="436181"/>
                    </a:solidFill>
                    <a:latin typeface="微軟正黑體" panose="020B0604030504040204" pitchFamily="34" charset="-120"/>
                    <a:ea typeface="微軟正黑體" panose="020B0604030504040204" pitchFamily="34" charset="-120"/>
                  </a:rPr>
                  <a:t>五</a:t>
                </a:r>
                <a:r>
                  <a:rPr kumimoji="1" lang="en-US" altLang="zh-TW" sz="1400" b="1" dirty="0">
                    <a:solidFill>
                      <a:srgbClr val="436181"/>
                    </a:solidFill>
                    <a:latin typeface="微軟正黑體" panose="020B0604030504040204" pitchFamily="34" charset="-120"/>
                    <a:ea typeface="微軟正黑體" panose="020B0604030504040204" pitchFamily="34" charset="-120"/>
                  </a:rPr>
                  <a:t>)</a:t>
                </a:r>
                <a:r>
                  <a:rPr kumimoji="1" lang="zh-TW" altLang="en-US" sz="1400" b="1" dirty="0">
                    <a:solidFill>
                      <a:srgbClr val="436181"/>
                    </a:solidFill>
                    <a:latin typeface="微軟正黑體" panose="020B0604030504040204" pitchFamily="34" charset="-120"/>
                    <a:ea typeface="微軟正黑體" panose="020B0604030504040204" pitchFamily="34" charset="-120"/>
                  </a:rPr>
                  <a:t>～</a:t>
                </a:r>
                <a:endParaRPr kumimoji="1" lang="en-US" altLang="zh-TW" sz="1400" b="1" dirty="0">
                  <a:solidFill>
                    <a:srgbClr val="436181"/>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436181"/>
                    </a:solidFill>
                    <a:latin typeface="微軟正黑體" panose="020B0604030504040204" pitchFamily="34" charset="-120"/>
                    <a:ea typeface="微軟正黑體" panose="020B0604030504040204" pitchFamily="34" charset="-120"/>
                  </a:rPr>
                  <a:t>11</a:t>
                </a:r>
                <a:r>
                  <a:rPr kumimoji="1" lang="en-US" altLang="zh-TW" sz="1400" b="1" dirty="0">
                    <a:solidFill>
                      <a:srgbClr val="436181"/>
                    </a:solidFill>
                    <a:latin typeface="微軟正黑體" panose="020B0604030504040204" pitchFamily="34" charset="-120"/>
                    <a:ea typeface="微軟正黑體" panose="020B0604030504040204" pitchFamily="34" charset="-120"/>
                  </a:rPr>
                  <a:t>5</a:t>
                </a:r>
                <a:r>
                  <a:rPr kumimoji="1" lang="en-US" altLang="zh-CN" sz="1400" b="1" dirty="0">
                    <a:solidFill>
                      <a:srgbClr val="436181"/>
                    </a:solidFill>
                    <a:latin typeface="微軟正黑體" panose="020B0604030504040204" pitchFamily="34" charset="-120"/>
                    <a:ea typeface="微軟正黑體" panose="020B0604030504040204" pitchFamily="34" charset="-120"/>
                  </a:rPr>
                  <a:t>.6.2</a:t>
                </a:r>
                <a:r>
                  <a:rPr kumimoji="1" lang="en-US" altLang="zh-TW" sz="1400" b="1" dirty="0">
                    <a:solidFill>
                      <a:srgbClr val="436181"/>
                    </a:solidFill>
                    <a:latin typeface="微軟正黑體" panose="020B0604030504040204" pitchFamily="34" charset="-120"/>
                    <a:ea typeface="微軟正黑體" panose="020B0604030504040204" pitchFamily="34" charset="-120"/>
                  </a:rPr>
                  <a:t>1</a:t>
                </a:r>
                <a:r>
                  <a:rPr kumimoji="1" lang="en-US" altLang="zh-CN" sz="1400" b="1" dirty="0">
                    <a:solidFill>
                      <a:srgbClr val="436181"/>
                    </a:solidFill>
                    <a:latin typeface="微軟正黑體" panose="020B0604030504040204" pitchFamily="34" charset="-120"/>
                    <a:ea typeface="微軟正黑體" panose="020B0604030504040204" pitchFamily="34" charset="-120"/>
                  </a:rPr>
                  <a:t>(</a:t>
                </a:r>
                <a:r>
                  <a:rPr kumimoji="1" lang="zh-TW" altLang="en-US" sz="1400" b="1" dirty="0">
                    <a:solidFill>
                      <a:srgbClr val="436181"/>
                    </a:solidFill>
                    <a:latin typeface="微軟正黑體" panose="020B0604030504040204" pitchFamily="34" charset="-120"/>
                    <a:ea typeface="微軟正黑體" panose="020B0604030504040204" pitchFamily="34" charset="-120"/>
                  </a:rPr>
                  <a:t>日</a:t>
                </a:r>
                <a:r>
                  <a:rPr kumimoji="1" lang="en-US" altLang="zh-TW" sz="1400" b="1" dirty="0">
                    <a:solidFill>
                      <a:srgbClr val="436181"/>
                    </a:solidFill>
                    <a:latin typeface="微軟正黑體" panose="020B0604030504040204" pitchFamily="34" charset="-120"/>
                    <a:ea typeface="微軟正黑體" panose="020B0604030504040204" pitchFamily="34" charset="-120"/>
                  </a:rPr>
                  <a:t>)</a:t>
                </a:r>
                <a:endParaRPr kumimoji="1" lang="zh-CN" altLang="en-US" sz="1400" b="1" dirty="0">
                  <a:solidFill>
                    <a:srgbClr val="436181"/>
                  </a:solidFill>
                  <a:latin typeface="微軟正黑體" panose="020B0604030504040204" pitchFamily="34" charset="-120"/>
                  <a:ea typeface="微軟正黑體" panose="020B0604030504040204" pitchFamily="34" charset="-120"/>
                </a:endParaRPr>
              </a:p>
            </p:txBody>
          </p:sp>
        </p:grpSp>
        <p:grpSp>
          <p:nvGrpSpPr>
            <p:cNvPr id="76" name="组 53">
              <a:extLst>
                <a:ext uri="{FF2B5EF4-FFF2-40B4-BE49-F238E27FC236}">
                  <a16:creationId xmlns:a16="http://schemas.microsoft.com/office/drawing/2014/main" id="{279E4A1E-CA07-4D70-807A-7C7F36421E27}"/>
                </a:ext>
              </a:extLst>
            </p:cNvPr>
            <p:cNvGrpSpPr/>
            <p:nvPr/>
          </p:nvGrpSpPr>
          <p:grpSpPr>
            <a:xfrm>
              <a:off x="6269591" y="4818530"/>
              <a:ext cx="2493774" cy="1511450"/>
              <a:chOff x="2351314" y="3167076"/>
              <a:chExt cx="1982964" cy="1231709"/>
            </a:xfrm>
          </p:grpSpPr>
          <p:sp>
            <p:nvSpPr>
              <p:cNvPr id="77" name="文本框 54">
                <a:extLst>
                  <a:ext uri="{FF2B5EF4-FFF2-40B4-BE49-F238E27FC236}">
                    <a16:creationId xmlns:a16="http://schemas.microsoft.com/office/drawing/2014/main" id="{5E4DB594-16A9-42CF-9021-30F2209F6696}"/>
                  </a:ext>
                </a:extLst>
              </p:cNvPr>
              <p:cNvSpPr txBox="1"/>
              <p:nvPr/>
            </p:nvSpPr>
            <p:spPr>
              <a:xfrm>
                <a:off x="2351937" y="3167076"/>
                <a:ext cx="1982341" cy="827680"/>
              </a:xfrm>
              <a:prstGeom prst="rect">
                <a:avLst/>
              </a:prstGeom>
              <a:noFill/>
            </p:spPr>
            <p:txBody>
              <a:bodyPr wrap="none" rtlCol="0" anchor="ctr">
                <a:spAutoFit/>
              </a:bodyPr>
              <a:lstStyle/>
              <a:p>
                <a:pPr defTabSz="609585"/>
                <a:r>
                  <a:rPr kumimoji="1" lang="en-US" altLang="zh-CN" sz="2400" b="1" dirty="0">
                    <a:solidFill>
                      <a:srgbClr val="F76D68"/>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6</a:t>
                </a:r>
                <a:r>
                  <a:rPr kumimoji="1" lang="zh-TW" altLang="en-US" b="1" dirty="0">
                    <a:solidFill>
                      <a:srgbClr val="F76D68"/>
                    </a:solidFill>
                    <a:latin typeface="微軟正黑體" panose="020B0604030504040204" pitchFamily="34" charset="-120"/>
                    <a:ea typeface="微軟正黑體" panose="020B0604030504040204" pitchFamily="34" charset="-120"/>
                  </a:rPr>
                  <a:t>網路上傳</a:t>
                </a:r>
                <a:r>
                  <a:rPr kumimoji="1" lang="en-US" altLang="zh-TW" b="1" dirty="0">
                    <a:solidFill>
                      <a:srgbClr val="F76D68"/>
                    </a:solidFill>
                    <a:latin typeface="微軟正黑體" panose="020B0604030504040204" pitchFamily="34" charset="-120"/>
                    <a:ea typeface="微軟正黑體" panose="020B0604030504040204" pitchFamily="34" charset="-120"/>
                  </a:rPr>
                  <a:t>(</a:t>
                </a:r>
                <a:r>
                  <a:rPr kumimoji="1" lang="zh-TW" altLang="en-US" b="1" dirty="0">
                    <a:solidFill>
                      <a:srgbClr val="F76D68"/>
                    </a:solidFill>
                    <a:latin typeface="微軟正黑體" panose="020B0604030504040204" pitchFamily="34" charset="-120"/>
                    <a:ea typeface="微軟正黑體" panose="020B0604030504040204" pitchFamily="34" charset="-120"/>
                  </a:rPr>
                  <a:t>或勾選</a:t>
                </a:r>
                <a:r>
                  <a:rPr kumimoji="1" lang="en-US" altLang="zh-TW" b="1" dirty="0">
                    <a:solidFill>
                      <a:srgbClr val="F76D68"/>
                    </a:solidFill>
                    <a:latin typeface="微軟正黑體" panose="020B0604030504040204" pitchFamily="34" charset="-120"/>
                    <a:ea typeface="微軟正黑體" panose="020B0604030504040204" pitchFamily="34" charset="-120"/>
                  </a:rPr>
                  <a:t>)</a:t>
                </a:r>
              </a:p>
              <a:p>
                <a:pPr defTabSz="609585"/>
                <a:r>
                  <a:rPr kumimoji="1" lang="zh-TW" altLang="en-US" b="1" dirty="0">
                    <a:solidFill>
                      <a:srgbClr val="F76D68"/>
                    </a:solidFill>
                    <a:latin typeface="微軟正黑體" panose="020B0604030504040204" pitchFamily="34" charset="-120"/>
                    <a:ea typeface="微軟正黑體" panose="020B0604030504040204" pitchFamily="34" charset="-120"/>
                  </a:rPr>
                  <a:t>學習歷程備審資料</a:t>
                </a:r>
                <a:r>
                  <a:rPr kumimoji="1" lang="en-US" altLang="zh-TW" b="1" dirty="0">
                    <a:solidFill>
                      <a:srgbClr val="F76D68"/>
                    </a:solidFill>
                    <a:latin typeface="微軟正黑體" panose="020B0604030504040204" pitchFamily="34" charset="-120"/>
                    <a:ea typeface="微軟正黑體" panose="020B0604030504040204" pitchFamily="34" charset="-120"/>
                  </a:rPr>
                  <a:t>&amp;</a:t>
                </a:r>
              </a:p>
              <a:p>
                <a:pPr defTabSz="609585"/>
                <a:r>
                  <a:rPr kumimoji="1" lang="zh-TW" altLang="en-US" b="1" dirty="0">
                    <a:solidFill>
                      <a:srgbClr val="F76D68"/>
                    </a:solidFill>
                    <a:latin typeface="微軟正黑體" panose="020B0604030504040204" pitchFamily="34" charset="-120"/>
                    <a:ea typeface="微軟正黑體" panose="020B0604030504040204" pitchFamily="34" charset="-120"/>
                  </a:rPr>
                  <a:t>繳交指定項目甄審費用</a:t>
                </a:r>
                <a:endParaRPr kumimoji="1" lang="zh-CN" altLang="en-US" b="1" dirty="0">
                  <a:solidFill>
                    <a:srgbClr val="F76D68"/>
                  </a:solidFill>
                  <a:latin typeface="微軟正黑體" panose="020B0604030504040204" pitchFamily="34" charset="-120"/>
                  <a:ea typeface="微軟正黑體" panose="020B0604030504040204" pitchFamily="34" charset="-120"/>
                </a:endParaRPr>
              </a:p>
            </p:txBody>
          </p:sp>
          <p:sp>
            <p:nvSpPr>
              <p:cNvPr id="78" name="文本框 55">
                <a:extLst>
                  <a:ext uri="{FF2B5EF4-FFF2-40B4-BE49-F238E27FC236}">
                    <a16:creationId xmlns:a16="http://schemas.microsoft.com/office/drawing/2014/main" id="{2D5E8501-BB8B-40E5-A8AB-8E922BC16848}"/>
                  </a:ext>
                </a:extLst>
              </p:cNvPr>
              <p:cNvSpPr txBox="1"/>
              <p:nvPr/>
            </p:nvSpPr>
            <p:spPr>
              <a:xfrm>
                <a:off x="2351314" y="3890578"/>
                <a:ext cx="1565538" cy="508207"/>
              </a:xfrm>
              <a:prstGeom prst="rect">
                <a:avLst/>
              </a:prstGeom>
              <a:noFill/>
            </p:spPr>
            <p:txBody>
              <a:bodyPr wrap="square" rtlCol="0" anchor="ctr">
                <a:spAutoFit/>
              </a:bodyPr>
              <a:lstStyle/>
              <a:p>
                <a:pPr defTabSz="609585">
                  <a:lnSpc>
                    <a:spcPct val="130000"/>
                  </a:lnSpc>
                </a:pPr>
                <a:r>
                  <a:rPr kumimoji="1" lang="en-US" altLang="zh-CN" sz="1400" b="1" dirty="0">
                    <a:solidFill>
                      <a:srgbClr val="F76B68"/>
                    </a:solidFill>
                    <a:latin typeface="微軟正黑體" panose="020B0604030504040204" pitchFamily="34" charset="-120"/>
                    <a:ea typeface="微軟正黑體" panose="020B0604030504040204" pitchFamily="34" charset="-120"/>
                  </a:rPr>
                  <a:t>11</a:t>
                </a:r>
                <a:r>
                  <a:rPr kumimoji="1" lang="en-US" altLang="zh-TW" sz="1400" b="1" dirty="0">
                    <a:solidFill>
                      <a:srgbClr val="F76B68"/>
                    </a:solidFill>
                    <a:latin typeface="微軟正黑體" panose="020B0604030504040204" pitchFamily="34" charset="-120"/>
                    <a:ea typeface="微軟正黑體" panose="020B0604030504040204" pitchFamily="34" charset="-120"/>
                  </a:rPr>
                  <a:t>5</a:t>
                </a:r>
                <a:r>
                  <a:rPr kumimoji="1" lang="en-US" altLang="zh-CN" sz="1400" b="1" dirty="0">
                    <a:solidFill>
                      <a:srgbClr val="F76B68"/>
                    </a:solidFill>
                    <a:latin typeface="微軟正黑體" panose="020B0604030504040204" pitchFamily="34" charset="-120"/>
                    <a:ea typeface="微軟正黑體" panose="020B0604030504040204" pitchFamily="34" charset="-120"/>
                  </a:rPr>
                  <a:t>.6.0</a:t>
                </a:r>
                <a:r>
                  <a:rPr kumimoji="1" lang="en-US" altLang="zh-TW" sz="1400" b="1" dirty="0">
                    <a:solidFill>
                      <a:srgbClr val="F76B68"/>
                    </a:solidFill>
                    <a:latin typeface="微軟正黑體" panose="020B0604030504040204" pitchFamily="34" charset="-120"/>
                    <a:ea typeface="微軟正黑體" panose="020B0604030504040204" pitchFamily="34" charset="-120"/>
                  </a:rPr>
                  <a:t>4</a:t>
                </a:r>
                <a:r>
                  <a:rPr kumimoji="1" lang="en-US" altLang="zh-CN" sz="1400" b="1" dirty="0">
                    <a:solidFill>
                      <a:srgbClr val="F76B68"/>
                    </a:solidFill>
                    <a:latin typeface="微軟正黑體" panose="020B0604030504040204" pitchFamily="34" charset="-120"/>
                    <a:ea typeface="微軟正黑體" panose="020B0604030504040204" pitchFamily="34" charset="-120"/>
                  </a:rPr>
                  <a:t>(</a:t>
                </a:r>
                <a:r>
                  <a:rPr kumimoji="1" lang="zh-TW" altLang="en-US" sz="1400" b="1" dirty="0">
                    <a:solidFill>
                      <a:srgbClr val="F76B68"/>
                    </a:solidFill>
                    <a:latin typeface="微軟正黑體" panose="020B0604030504040204" pitchFamily="34" charset="-120"/>
                    <a:ea typeface="微軟正黑體" panose="020B0604030504040204" pitchFamily="34" charset="-120"/>
                  </a:rPr>
                  <a:t>四</a:t>
                </a:r>
                <a:r>
                  <a:rPr kumimoji="1" lang="en-US" altLang="zh-TW" sz="1400" b="1" dirty="0">
                    <a:solidFill>
                      <a:srgbClr val="F76B68"/>
                    </a:solidFill>
                    <a:latin typeface="微軟正黑體" panose="020B0604030504040204" pitchFamily="34" charset="-120"/>
                    <a:ea typeface="微軟正黑體" panose="020B0604030504040204" pitchFamily="34" charset="-120"/>
                  </a:rPr>
                  <a:t>)10:00</a:t>
                </a:r>
                <a:r>
                  <a:rPr kumimoji="1" lang="zh-TW" altLang="en-US" sz="1400" b="1" dirty="0">
                    <a:solidFill>
                      <a:srgbClr val="F76B68"/>
                    </a:solidFill>
                    <a:latin typeface="微軟正黑體" panose="020B0604030504040204" pitchFamily="34" charset="-120"/>
                    <a:ea typeface="微軟正黑體" panose="020B0604030504040204" pitchFamily="34" charset="-120"/>
                  </a:rPr>
                  <a:t> ～</a:t>
                </a:r>
                <a:endParaRPr kumimoji="1" lang="en-US" altLang="zh-TW" sz="1400" b="1" dirty="0">
                  <a:solidFill>
                    <a:srgbClr val="F76B68"/>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F76B68"/>
                    </a:solidFill>
                    <a:latin typeface="微軟正黑體" panose="020B0604030504040204" pitchFamily="34" charset="-120"/>
                    <a:ea typeface="微軟正黑體" panose="020B0604030504040204" pitchFamily="34" charset="-120"/>
                  </a:rPr>
                  <a:t>11</a:t>
                </a:r>
                <a:r>
                  <a:rPr kumimoji="1" lang="en-US" altLang="zh-TW" sz="1400" b="1" dirty="0">
                    <a:solidFill>
                      <a:srgbClr val="F76B68"/>
                    </a:solidFill>
                    <a:latin typeface="微軟正黑體" panose="020B0604030504040204" pitchFamily="34" charset="-120"/>
                    <a:ea typeface="微軟正黑體" panose="020B0604030504040204" pitchFamily="34" charset="-120"/>
                  </a:rPr>
                  <a:t>5</a:t>
                </a:r>
                <a:r>
                  <a:rPr kumimoji="1" lang="en-US" altLang="zh-CN" sz="1400" b="1" dirty="0">
                    <a:solidFill>
                      <a:srgbClr val="F76B68"/>
                    </a:solidFill>
                    <a:latin typeface="微軟正黑體" panose="020B0604030504040204" pitchFamily="34" charset="-120"/>
                    <a:ea typeface="微軟正黑體" panose="020B0604030504040204" pitchFamily="34" charset="-120"/>
                  </a:rPr>
                  <a:t>.6.0</a:t>
                </a:r>
                <a:r>
                  <a:rPr kumimoji="1" lang="en-US" altLang="zh-TW" sz="1400" b="1" dirty="0">
                    <a:solidFill>
                      <a:srgbClr val="F76B68"/>
                    </a:solidFill>
                    <a:latin typeface="微軟正黑體" panose="020B0604030504040204" pitchFamily="34" charset="-120"/>
                    <a:ea typeface="微軟正黑體" panose="020B0604030504040204" pitchFamily="34" charset="-120"/>
                  </a:rPr>
                  <a:t>9</a:t>
                </a:r>
                <a:r>
                  <a:rPr kumimoji="1" lang="en-US" altLang="zh-CN" sz="1400" b="1" dirty="0">
                    <a:solidFill>
                      <a:srgbClr val="F76B68"/>
                    </a:solidFill>
                    <a:latin typeface="微軟正黑體" panose="020B0604030504040204" pitchFamily="34" charset="-120"/>
                    <a:ea typeface="微軟正黑體" panose="020B0604030504040204" pitchFamily="34" charset="-120"/>
                  </a:rPr>
                  <a:t>(</a:t>
                </a:r>
                <a:r>
                  <a:rPr kumimoji="1" lang="zh-TW" altLang="en-US" sz="1400" b="1" dirty="0">
                    <a:solidFill>
                      <a:srgbClr val="F76B68"/>
                    </a:solidFill>
                    <a:latin typeface="微軟正黑體" panose="020B0604030504040204" pitchFamily="34" charset="-120"/>
                    <a:ea typeface="微軟正黑體" panose="020B0604030504040204" pitchFamily="34" charset="-120"/>
                  </a:rPr>
                  <a:t>二</a:t>
                </a:r>
                <a:r>
                  <a:rPr kumimoji="1" lang="en-US" altLang="zh-TW" sz="1400" b="1" dirty="0">
                    <a:solidFill>
                      <a:srgbClr val="F76B68"/>
                    </a:solidFill>
                    <a:latin typeface="微軟正黑體" panose="020B0604030504040204" pitchFamily="34" charset="-120"/>
                    <a:ea typeface="微軟正黑體" panose="020B0604030504040204" pitchFamily="34" charset="-120"/>
                  </a:rPr>
                  <a:t>)21:00</a:t>
                </a:r>
                <a:r>
                  <a:rPr kumimoji="1" lang="zh-TW" altLang="en-US" sz="1400" b="1" dirty="0">
                    <a:solidFill>
                      <a:srgbClr val="F76B68"/>
                    </a:solidFill>
                    <a:latin typeface="微軟正黑體" panose="020B0604030504040204" pitchFamily="34" charset="-120"/>
                    <a:ea typeface="微軟正黑體" panose="020B0604030504040204" pitchFamily="34" charset="-120"/>
                  </a:rPr>
                  <a:t>止</a:t>
                </a:r>
                <a:endParaRPr kumimoji="1" lang="zh-CN" altLang="en-US" sz="1400" b="1" dirty="0">
                  <a:solidFill>
                    <a:srgbClr val="F76B68"/>
                  </a:solidFill>
                  <a:latin typeface="微軟正黑體" panose="020B0604030504040204" pitchFamily="34" charset="-120"/>
                  <a:ea typeface="微軟正黑體" panose="020B0604030504040204" pitchFamily="34" charset="-120"/>
                </a:endParaRPr>
              </a:p>
            </p:txBody>
          </p:sp>
        </p:grpSp>
        <p:grpSp>
          <p:nvGrpSpPr>
            <p:cNvPr id="79" name="组 56">
              <a:extLst>
                <a:ext uri="{FF2B5EF4-FFF2-40B4-BE49-F238E27FC236}">
                  <a16:creationId xmlns:a16="http://schemas.microsoft.com/office/drawing/2014/main" id="{EAAD34F3-1FA0-4B51-A252-E207109F7483}"/>
                </a:ext>
              </a:extLst>
            </p:cNvPr>
            <p:cNvGrpSpPr/>
            <p:nvPr/>
          </p:nvGrpSpPr>
          <p:grpSpPr>
            <a:xfrm>
              <a:off x="8762789" y="4821192"/>
              <a:ext cx="1853002" cy="1187129"/>
              <a:chOff x="4076247" y="3385378"/>
              <a:chExt cx="1668811" cy="967411"/>
            </a:xfrm>
          </p:grpSpPr>
          <p:sp>
            <p:nvSpPr>
              <p:cNvPr id="80" name="文本框 57">
                <a:extLst>
                  <a:ext uri="{FF2B5EF4-FFF2-40B4-BE49-F238E27FC236}">
                    <a16:creationId xmlns:a16="http://schemas.microsoft.com/office/drawing/2014/main" id="{34C7A86F-DD66-4B62-A451-49069BF1E102}"/>
                  </a:ext>
                </a:extLst>
              </p:cNvPr>
              <p:cNvSpPr txBox="1"/>
              <p:nvPr/>
            </p:nvSpPr>
            <p:spPr>
              <a:xfrm>
                <a:off x="4093879" y="3385378"/>
                <a:ext cx="1205746" cy="601949"/>
              </a:xfrm>
              <a:prstGeom prst="rect">
                <a:avLst/>
              </a:prstGeom>
              <a:noFill/>
            </p:spPr>
            <p:txBody>
              <a:bodyPr wrap="none" rtlCol="0" anchor="ctr">
                <a:spAutoFit/>
              </a:bodyPr>
              <a:lstStyle/>
              <a:p>
                <a:pPr defTabSz="609585"/>
                <a:r>
                  <a:rPr kumimoji="1" lang="en-US" altLang="zh-CN" sz="2400" b="1" dirty="0">
                    <a:solidFill>
                      <a:srgbClr val="6B6889"/>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8</a:t>
                </a:r>
                <a:r>
                  <a:rPr kumimoji="1" lang="zh-TW" altLang="en-US" sz="1800" b="1" dirty="0">
                    <a:solidFill>
                      <a:srgbClr val="6B6889"/>
                    </a:solidFill>
                    <a:latin typeface="微軟正黑體" panose="020B0604030504040204" pitchFamily="34" charset="-120"/>
                    <a:ea typeface="微軟正黑體" panose="020B0604030504040204" pitchFamily="34" charset="-120"/>
                  </a:rPr>
                  <a:t>網路登記</a:t>
                </a:r>
                <a:endParaRPr kumimoji="1" lang="en-US" altLang="zh-TW" sz="1800" b="1" dirty="0">
                  <a:solidFill>
                    <a:srgbClr val="6B6889"/>
                  </a:solidFill>
                  <a:latin typeface="微軟正黑體" panose="020B0604030504040204" pitchFamily="34" charset="-120"/>
                  <a:ea typeface="微軟正黑體" panose="020B0604030504040204" pitchFamily="34" charset="-120"/>
                </a:endParaRPr>
              </a:p>
              <a:p>
                <a:pPr defTabSz="609585"/>
                <a:r>
                  <a:rPr kumimoji="1" lang="zh-TW" altLang="en-US" sz="1800" b="1" dirty="0">
                    <a:solidFill>
                      <a:srgbClr val="6B6889"/>
                    </a:solidFill>
                    <a:latin typeface="微軟正黑體" panose="020B0604030504040204" pitchFamily="34" charset="-120"/>
                    <a:ea typeface="微軟正黑體" panose="020B0604030504040204" pitchFamily="34" charset="-120"/>
                  </a:rPr>
                  <a:t>就讀志願序</a:t>
                </a:r>
                <a:endParaRPr kumimoji="1" lang="zh-CN" altLang="en-US" sz="1800" b="1" dirty="0">
                  <a:solidFill>
                    <a:srgbClr val="6B6889"/>
                  </a:solidFill>
                  <a:latin typeface="微軟正黑體" panose="020B0604030504040204" pitchFamily="34" charset="-120"/>
                  <a:ea typeface="微軟正黑體" panose="020B0604030504040204" pitchFamily="34" charset="-120"/>
                </a:endParaRPr>
              </a:p>
            </p:txBody>
          </p:sp>
          <p:sp>
            <p:nvSpPr>
              <p:cNvPr id="81" name="文本框 58">
                <a:extLst>
                  <a:ext uri="{FF2B5EF4-FFF2-40B4-BE49-F238E27FC236}">
                    <a16:creationId xmlns:a16="http://schemas.microsoft.com/office/drawing/2014/main" id="{E48C2A4B-D29C-4CA3-A6B8-A92AB83A0916}"/>
                  </a:ext>
                </a:extLst>
              </p:cNvPr>
              <p:cNvSpPr txBox="1"/>
              <p:nvPr/>
            </p:nvSpPr>
            <p:spPr>
              <a:xfrm>
                <a:off x="4076247" y="3844581"/>
                <a:ext cx="1668811" cy="508208"/>
              </a:xfrm>
              <a:prstGeom prst="rect">
                <a:avLst/>
              </a:prstGeom>
              <a:noFill/>
            </p:spPr>
            <p:txBody>
              <a:bodyPr wrap="square" rtlCol="0" anchor="ctr">
                <a:spAutoFit/>
              </a:bodyPr>
              <a:lstStyle/>
              <a:p>
                <a:pPr defTabSz="609585">
                  <a:lnSpc>
                    <a:spcPct val="130000"/>
                  </a:lnSpc>
                </a:pPr>
                <a:r>
                  <a:rPr kumimoji="1" lang="en-US" altLang="zh-CN" sz="1400" b="1" dirty="0">
                    <a:solidFill>
                      <a:srgbClr val="6B6889"/>
                    </a:solidFill>
                    <a:latin typeface="微軟正黑體" panose="020B0604030504040204" pitchFamily="34" charset="-120"/>
                    <a:ea typeface="微軟正黑體" panose="020B0604030504040204" pitchFamily="34" charset="-120"/>
                  </a:rPr>
                  <a:t>11</a:t>
                </a:r>
                <a:r>
                  <a:rPr kumimoji="1" lang="en-US" altLang="zh-TW" sz="1400" b="1" dirty="0">
                    <a:solidFill>
                      <a:srgbClr val="6B6889"/>
                    </a:solidFill>
                    <a:latin typeface="微軟正黑體" panose="020B0604030504040204" pitchFamily="34" charset="-120"/>
                    <a:ea typeface="微軟正黑體" panose="020B0604030504040204" pitchFamily="34" charset="-120"/>
                  </a:rPr>
                  <a:t>5</a:t>
                </a:r>
                <a:r>
                  <a:rPr kumimoji="1" lang="en-US" altLang="zh-CN" sz="1400" b="1" dirty="0">
                    <a:solidFill>
                      <a:srgbClr val="6B6889"/>
                    </a:solidFill>
                    <a:latin typeface="微軟正黑體" panose="020B0604030504040204" pitchFamily="34" charset="-120"/>
                    <a:ea typeface="微軟正黑體" panose="020B0604030504040204" pitchFamily="34" charset="-120"/>
                  </a:rPr>
                  <a:t>.7.</a:t>
                </a:r>
                <a:r>
                  <a:rPr kumimoji="1" lang="en-US" altLang="zh-TW" sz="1400" b="1" dirty="0">
                    <a:solidFill>
                      <a:srgbClr val="6B6889"/>
                    </a:solidFill>
                    <a:latin typeface="微軟正黑體" panose="020B0604030504040204" pitchFamily="34" charset="-120"/>
                    <a:ea typeface="微軟正黑體" panose="020B0604030504040204" pitchFamily="34" charset="-120"/>
                  </a:rPr>
                  <a:t>1</a:t>
                </a:r>
                <a:r>
                  <a:rPr kumimoji="1" lang="en-US" altLang="zh-CN" sz="1400" b="1" dirty="0">
                    <a:solidFill>
                      <a:srgbClr val="6B6889"/>
                    </a:solidFill>
                    <a:latin typeface="微軟正黑體" panose="020B0604030504040204" pitchFamily="34" charset="-120"/>
                    <a:ea typeface="微軟正黑體" panose="020B0604030504040204" pitchFamily="34" charset="-120"/>
                  </a:rPr>
                  <a:t>(</a:t>
                </a:r>
                <a:r>
                  <a:rPr kumimoji="1" lang="zh-TW" altLang="en-US" sz="1400" b="1" dirty="0">
                    <a:solidFill>
                      <a:srgbClr val="6B6889"/>
                    </a:solidFill>
                    <a:latin typeface="微軟正黑體" panose="020B0604030504040204" pitchFamily="34" charset="-120"/>
                    <a:ea typeface="微軟正黑體" panose="020B0604030504040204" pitchFamily="34" charset="-120"/>
                  </a:rPr>
                  <a:t>三</a:t>
                </a:r>
                <a:r>
                  <a:rPr kumimoji="1" lang="en-US" altLang="zh-TW" sz="1400" b="1" dirty="0">
                    <a:solidFill>
                      <a:srgbClr val="6B6889"/>
                    </a:solidFill>
                    <a:latin typeface="微軟正黑體" panose="020B0604030504040204" pitchFamily="34" charset="-120"/>
                    <a:ea typeface="微軟正黑體" panose="020B0604030504040204" pitchFamily="34" charset="-120"/>
                  </a:rPr>
                  <a:t>)10:00</a:t>
                </a:r>
                <a:r>
                  <a:rPr kumimoji="1" lang="zh-TW" altLang="en-US" sz="1400" b="1" dirty="0">
                    <a:solidFill>
                      <a:srgbClr val="6B6889"/>
                    </a:solidFill>
                    <a:latin typeface="微軟正黑體" panose="020B0604030504040204" pitchFamily="34" charset="-120"/>
                    <a:ea typeface="微軟正黑體" panose="020B0604030504040204" pitchFamily="34" charset="-120"/>
                  </a:rPr>
                  <a:t>～</a:t>
                </a:r>
                <a:endParaRPr kumimoji="1" lang="en-US" altLang="zh-TW" sz="1400" b="1" dirty="0">
                  <a:solidFill>
                    <a:srgbClr val="6B6889"/>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6B6889"/>
                    </a:solidFill>
                    <a:latin typeface="微軟正黑體" panose="020B0604030504040204" pitchFamily="34" charset="-120"/>
                    <a:ea typeface="微軟正黑體" panose="020B0604030504040204" pitchFamily="34" charset="-120"/>
                  </a:rPr>
                  <a:t>11</a:t>
                </a:r>
                <a:r>
                  <a:rPr kumimoji="1" lang="en-US" altLang="zh-TW" sz="1400" b="1" dirty="0">
                    <a:solidFill>
                      <a:srgbClr val="6B6889"/>
                    </a:solidFill>
                    <a:latin typeface="微軟正黑體" panose="020B0604030504040204" pitchFamily="34" charset="-120"/>
                    <a:ea typeface="微軟正黑體" panose="020B0604030504040204" pitchFamily="34" charset="-120"/>
                  </a:rPr>
                  <a:t>5</a:t>
                </a:r>
                <a:r>
                  <a:rPr kumimoji="1" lang="en-US" altLang="zh-CN" sz="1400" b="1" dirty="0">
                    <a:solidFill>
                      <a:srgbClr val="6B6889"/>
                    </a:solidFill>
                    <a:latin typeface="微軟正黑體" panose="020B0604030504040204" pitchFamily="34" charset="-120"/>
                    <a:ea typeface="微軟正黑體" panose="020B0604030504040204" pitchFamily="34" charset="-120"/>
                  </a:rPr>
                  <a:t>.7.</a:t>
                </a:r>
                <a:r>
                  <a:rPr kumimoji="1" lang="en-US" altLang="zh-TW" sz="1400" b="1" dirty="0">
                    <a:solidFill>
                      <a:srgbClr val="6B6889"/>
                    </a:solidFill>
                    <a:latin typeface="微軟正黑體" panose="020B0604030504040204" pitchFamily="34" charset="-120"/>
                    <a:ea typeface="微軟正黑體" panose="020B0604030504040204" pitchFamily="34" charset="-120"/>
                  </a:rPr>
                  <a:t>3</a:t>
                </a:r>
                <a:r>
                  <a:rPr kumimoji="1" lang="en-US" altLang="zh-CN" sz="1400" b="1" dirty="0">
                    <a:solidFill>
                      <a:srgbClr val="6B6889"/>
                    </a:solidFill>
                    <a:latin typeface="微軟正黑體" panose="020B0604030504040204" pitchFamily="34" charset="-120"/>
                    <a:ea typeface="微軟正黑體" panose="020B0604030504040204" pitchFamily="34" charset="-120"/>
                  </a:rPr>
                  <a:t>(</a:t>
                </a:r>
                <a:r>
                  <a:rPr kumimoji="1" lang="zh-TW" altLang="en-US" sz="1400" b="1" dirty="0">
                    <a:solidFill>
                      <a:srgbClr val="6B6889"/>
                    </a:solidFill>
                    <a:latin typeface="微軟正黑體" panose="020B0604030504040204" pitchFamily="34" charset="-120"/>
                    <a:ea typeface="微軟正黑體" panose="020B0604030504040204" pitchFamily="34" charset="-120"/>
                  </a:rPr>
                  <a:t>五</a:t>
                </a:r>
                <a:r>
                  <a:rPr kumimoji="1" lang="en-US" altLang="zh-TW" sz="1400" b="1" dirty="0">
                    <a:solidFill>
                      <a:srgbClr val="6B6889"/>
                    </a:solidFill>
                    <a:latin typeface="微軟正黑體" panose="020B0604030504040204" pitchFamily="34" charset="-120"/>
                    <a:ea typeface="微軟正黑體" panose="020B0604030504040204" pitchFamily="34" charset="-120"/>
                  </a:rPr>
                  <a:t>)17:00</a:t>
                </a:r>
                <a:r>
                  <a:rPr kumimoji="1" lang="zh-TW" altLang="en-US" sz="1400" b="1" dirty="0">
                    <a:solidFill>
                      <a:srgbClr val="6B6889"/>
                    </a:solidFill>
                    <a:latin typeface="微軟正黑體" panose="020B0604030504040204" pitchFamily="34" charset="-120"/>
                    <a:ea typeface="微軟正黑體" panose="020B0604030504040204" pitchFamily="34" charset="-120"/>
                  </a:rPr>
                  <a:t>止</a:t>
                </a:r>
                <a:endParaRPr kumimoji="1" lang="zh-CN" altLang="en-US" sz="1400" b="1" dirty="0">
                  <a:solidFill>
                    <a:srgbClr val="6B6889"/>
                  </a:solidFill>
                  <a:latin typeface="微軟正黑體" panose="020B0604030504040204" pitchFamily="34" charset="-120"/>
                  <a:ea typeface="微軟正黑體" panose="020B0604030504040204" pitchFamily="34" charset="-120"/>
                </a:endParaRPr>
              </a:p>
            </p:txBody>
          </p:sp>
        </p:grpSp>
        <p:grpSp>
          <p:nvGrpSpPr>
            <p:cNvPr id="82" name="组 56">
              <a:extLst>
                <a:ext uri="{FF2B5EF4-FFF2-40B4-BE49-F238E27FC236}">
                  <a16:creationId xmlns:a16="http://schemas.microsoft.com/office/drawing/2014/main" id="{940C9184-C125-4849-BFB4-AF7171A46846}"/>
                </a:ext>
              </a:extLst>
            </p:cNvPr>
            <p:cNvGrpSpPr/>
            <p:nvPr/>
          </p:nvGrpSpPr>
          <p:grpSpPr>
            <a:xfrm>
              <a:off x="10308321" y="1450697"/>
              <a:ext cx="1397573" cy="1072888"/>
              <a:chOff x="3934511" y="3474520"/>
              <a:chExt cx="1320099" cy="874314"/>
            </a:xfrm>
          </p:grpSpPr>
          <p:sp>
            <p:nvSpPr>
              <p:cNvPr id="83" name="文本框 57">
                <a:extLst>
                  <a:ext uri="{FF2B5EF4-FFF2-40B4-BE49-F238E27FC236}">
                    <a16:creationId xmlns:a16="http://schemas.microsoft.com/office/drawing/2014/main" id="{8341B202-1A62-4B5F-BB97-5D042EB3B922}"/>
                  </a:ext>
                </a:extLst>
              </p:cNvPr>
              <p:cNvSpPr txBox="1"/>
              <p:nvPr/>
            </p:nvSpPr>
            <p:spPr>
              <a:xfrm>
                <a:off x="3934511" y="3474520"/>
                <a:ext cx="1026351" cy="376218"/>
              </a:xfrm>
              <a:prstGeom prst="rect">
                <a:avLst/>
              </a:prstGeom>
              <a:noFill/>
            </p:spPr>
            <p:txBody>
              <a:bodyPr wrap="none" rtlCol="0" anchor="ctr">
                <a:spAutoFit/>
              </a:bodyPr>
              <a:lstStyle/>
              <a:p>
                <a:pPr defTabSz="609585"/>
                <a:r>
                  <a:rPr kumimoji="1" lang="en-US" altLang="zh-CN" sz="2400" b="1" dirty="0">
                    <a:solidFill>
                      <a:srgbClr val="11C1FF"/>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9</a:t>
                </a:r>
                <a:r>
                  <a:rPr kumimoji="1" lang="zh-TW" altLang="en-US" sz="1800" b="1" dirty="0">
                    <a:solidFill>
                      <a:srgbClr val="11C1FF"/>
                    </a:solidFill>
                    <a:latin typeface="微軟正黑體" panose="020B0604030504040204" pitchFamily="34" charset="-120"/>
                    <a:ea typeface="微軟正黑體" panose="020B0604030504040204" pitchFamily="34" charset="-120"/>
                  </a:rPr>
                  <a:t>分發放榜</a:t>
                </a:r>
                <a:endParaRPr kumimoji="1" lang="zh-CN" altLang="en-US" sz="1800" b="1" dirty="0">
                  <a:solidFill>
                    <a:srgbClr val="11C1FF"/>
                  </a:solidFill>
                  <a:latin typeface="微軟正黑體" panose="020B0604030504040204" pitchFamily="34" charset="-120"/>
                  <a:ea typeface="微軟正黑體" panose="020B0604030504040204" pitchFamily="34" charset="-120"/>
                </a:endParaRPr>
              </a:p>
            </p:txBody>
          </p:sp>
          <p:sp>
            <p:nvSpPr>
              <p:cNvPr id="84" name="文本框 58">
                <a:extLst>
                  <a:ext uri="{FF2B5EF4-FFF2-40B4-BE49-F238E27FC236}">
                    <a16:creationId xmlns:a16="http://schemas.microsoft.com/office/drawing/2014/main" id="{305EBCE4-C6BC-446C-B1AD-B60CD0B50F50}"/>
                  </a:ext>
                </a:extLst>
              </p:cNvPr>
              <p:cNvSpPr txBox="1"/>
              <p:nvPr/>
            </p:nvSpPr>
            <p:spPr>
              <a:xfrm>
                <a:off x="3949199" y="3840626"/>
                <a:ext cx="1305411" cy="508208"/>
              </a:xfrm>
              <a:prstGeom prst="rect">
                <a:avLst/>
              </a:prstGeom>
              <a:noFill/>
            </p:spPr>
            <p:txBody>
              <a:bodyPr wrap="square" rtlCol="0" anchor="ctr">
                <a:spAutoFit/>
              </a:bodyPr>
              <a:lstStyle/>
              <a:p>
                <a:pPr algn="ctr" defTabSz="609585">
                  <a:lnSpc>
                    <a:spcPct val="130000"/>
                  </a:lnSpc>
                </a:pPr>
                <a:r>
                  <a:rPr kumimoji="1" lang="en-US" altLang="zh-CN" sz="1400" b="1" dirty="0">
                    <a:solidFill>
                      <a:srgbClr val="11C1FF"/>
                    </a:solidFill>
                    <a:latin typeface="微軟正黑體" panose="020B0604030504040204" pitchFamily="34" charset="-120"/>
                    <a:ea typeface="微軟正黑體" panose="020B0604030504040204" pitchFamily="34" charset="-120"/>
                  </a:rPr>
                  <a:t>11</a:t>
                </a:r>
                <a:r>
                  <a:rPr kumimoji="1" lang="en-US" altLang="zh-TW" sz="1400" b="1" dirty="0">
                    <a:solidFill>
                      <a:srgbClr val="11C1FF"/>
                    </a:solidFill>
                    <a:latin typeface="微軟正黑體" panose="020B0604030504040204" pitchFamily="34" charset="-120"/>
                    <a:ea typeface="微軟正黑體" panose="020B0604030504040204" pitchFamily="34" charset="-120"/>
                  </a:rPr>
                  <a:t>5</a:t>
                </a:r>
                <a:r>
                  <a:rPr kumimoji="1" lang="en-US" altLang="zh-CN" sz="1400" b="1" dirty="0">
                    <a:solidFill>
                      <a:srgbClr val="11C1FF"/>
                    </a:solidFill>
                    <a:latin typeface="微軟正黑體" panose="020B0604030504040204" pitchFamily="34" charset="-120"/>
                    <a:ea typeface="微軟正黑體" panose="020B0604030504040204" pitchFamily="34" charset="-120"/>
                  </a:rPr>
                  <a:t>.7.</a:t>
                </a:r>
                <a:r>
                  <a:rPr kumimoji="1" lang="en-US" altLang="zh-TW" sz="1400" b="1" dirty="0">
                    <a:solidFill>
                      <a:srgbClr val="11C1FF"/>
                    </a:solidFill>
                    <a:latin typeface="微軟正黑體" panose="020B0604030504040204" pitchFamily="34" charset="-120"/>
                    <a:ea typeface="微軟正黑體" panose="020B0604030504040204" pitchFamily="34" charset="-120"/>
                  </a:rPr>
                  <a:t>7</a:t>
                </a:r>
                <a:r>
                  <a:rPr kumimoji="1" lang="en-US" altLang="zh-CN" sz="1400" b="1" dirty="0">
                    <a:solidFill>
                      <a:srgbClr val="11C1FF"/>
                    </a:solidFill>
                    <a:latin typeface="微軟正黑體" panose="020B0604030504040204" pitchFamily="34" charset="-120"/>
                    <a:ea typeface="微軟正黑體" panose="020B0604030504040204" pitchFamily="34" charset="-120"/>
                  </a:rPr>
                  <a:t>(</a:t>
                </a:r>
                <a:r>
                  <a:rPr kumimoji="1" lang="zh-TW" altLang="en-US" sz="1400" b="1" dirty="0">
                    <a:solidFill>
                      <a:srgbClr val="11C1FF"/>
                    </a:solidFill>
                    <a:latin typeface="微軟正黑體" panose="020B0604030504040204" pitchFamily="34" charset="-120"/>
                    <a:ea typeface="微軟正黑體" panose="020B0604030504040204" pitchFamily="34" charset="-120"/>
                  </a:rPr>
                  <a:t>二</a:t>
                </a:r>
                <a:r>
                  <a:rPr kumimoji="1" lang="en-US" altLang="zh-TW" sz="1400" b="1" dirty="0">
                    <a:solidFill>
                      <a:srgbClr val="11C1FF"/>
                    </a:solidFill>
                    <a:latin typeface="微軟正黑體" panose="020B0604030504040204" pitchFamily="34" charset="-120"/>
                    <a:ea typeface="微軟正黑體" panose="020B0604030504040204" pitchFamily="34" charset="-120"/>
                  </a:rPr>
                  <a:t>)</a:t>
                </a:r>
              </a:p>
              <a:p>
                <a:pPr algn="ctr" defTabSz="609585">
                  <a:lnSpc>
                    <a:spcPct val="130000"/>
                  </a:lnSpc>
                </a:pPr>
                <a:r>
                  <a:rPr kumimoji="1" lang="en-US" altLang="zh-TW" sz="1400" b="1" dirty="0">
                    <a:solidFill>
                      <a:srgbClr val="11C1FF"/>
                    </a:solidFill>
                    <a:latin typeface="微軟正黑體" panose="020B0604030504040204" pitchFamily="34" charset="-120"/>
                    <a:ea typeface="微軟正黑體" panose="020B0604030504040204" pitchFamily="34" charset="-120"/>
                  </a:rPr>
                  <a:t>10:00</a:t>
                </a:r>
                <a:endParaRPr kumimoji="1" lang="zh-CN" altLang="en-US" sz="1400" b="1" dirty="0">
                  <a:solidFill>
                    <a:srgbClr val="11C1FF"/>
                  </a:solidFill>
                  <a:latin typeface="微軟正黑體" panose="020B0604030504040204" pitchFamily="34" charset="-120"/>
                  <a:ea typeface="微軟正黑體" panose="020B0604030504040204" pitchFamily="34" charset="-120"/>
                </a:endParaRPr>
              </a:p>
            </p:txBody>
          </p:sp>
        </p:grpSp>
        <p:sp>
          <p:nvSpPr>
            <p:cNvPr id="85" name="矩形 84">
              <a:extLst>
                <a:ext uri="{FF2B5EF4-FFF2-40B4-BE49-F238E27FC236}">
                  <a16:creationId xmlns:a16="http://schemas.microsoft.com/office/drawing/2014/main" id="{23C6CB3A-8EC4-443A-B17E-D9D00CC6ACFC}"/>
                </a:ext>
              </a:extLst>
            </p:cNvPr>
            <p:cNvSpPr/>
            <p:nvPr/>
          </p:nvSpPr>
          <p:spPr>
            <a:xfrm>
              <a:off x="8224343" y="2048641"/>
              <a:ext cx="1911748" cy="4749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依報名之校</a:t>
              </a:r>
              <a:r>
                <a:rPr lang="zh-TW" altLang="en-US" sz="1400" b="1" dirty="0">
                  <a:solidFill>
                    <a:srgbClr val="C00000"/>
                  </a:solidFill>
                  <a:latin typeface="微軟正黑體" panose="020B0604030504040204" pitchFamily="34" charset="-120"/>
                  <a:ea typeface="微軟正黑體" panose="020B0604030504040204" pitchFamily="34" charset="-120"/>
                </a:rPr>
                <a:t>系科（組）</a:t>
              </a:r>
              <a:endParaRPr lang="en-US" altLang="zh-TW" sz="1400" b="1" dirty="0">
                <a:solidFill>
                  <a:srgbClr val="C00000"/>
                </a:solidFill>
                <a:latin typeface="微軟正黑體" panose="020B0604030504040204" pitchFamily="34" charset="-120"/>
                <a:ea typeface="微軟正黑體" panose="020B0604030504040204" pitchFamily="34" charset="-120"/>
              </a:endParaRPr>
            </a:p>
            <a:p>
              <a:pPr algn="ctr"/>
              <a:r>
                <a:rPr lang="zh-TW" altLang="en-US" sz="1400" b="1" dirty="0">
                  <a:solidFill>
                    <a:srgbClr val="C00000"/>
                  </a:solidFill>
                  <a:latin typeface="微軟正黑體" panose="020B0604030504040204" pitchFamily="34" charset="-120"/>
                  <a:ea typeface="微軟正黑體" panose="020B0604030504040204" pitchFamily="34" charset="-120"/>
                </a:rPr>
                <a:t>、學程</a:t>
              </a:r>
              <a:r>
                <a:rPr lang="zh-TW" altLang="en-US" sz="1400" b="1" dirty="0">
                  <a:solidFill>
                    <a:srgbClr val="0000CC"/>
                  </a:solidFill>
                  <a:latin typeface="微軟正黑體" panose="020B0604030504040204" pitchFamily="34" charset="-120"/>
                  <a:ea typeface="微軟正黑體" panose="020B0604030504040204" pitchFamily="34" charset="-120"/>
                </a:rPr>
                <a:t>所訂截止日</a:t>
              </a:r>
            </a:p>
          </p:txBody>
        </p:sp>
        <p:sp>
          <p:nvSpPr>
            <p:cNvPr id="86" name="矩形 85">
              <a:extLst>
                <a:ext uri="{FF2B5EF4-FFF2-40B4-BE49-F238E27FC236}">
                  <a16:creationId xmlns:a16="http://schemas.microsoft.com/office/drawing/2014/main" id="{3ECB4D5B-1276-4F82-8031-340D04BBDBBC}"/>
                </a:ext>
              </a:extLst>
            </p:cNvPr>
            <p:cNvSpPr/>
            <p:nvPr/>
          </p:nvSpPr>
          <p:spPr>
            <a:xfrm>
              <a:off x="6430183" y="6301086"/>
              <a:ext cx="1920723" cy="4749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依報名之校</a:t>
              </a:r>
              <a:r>
                <a:rPr lang="zh-TW" altLang="en-US" sz="1400" b="1" dirty="0">
                  <a:solidFill>
                    <a:srgbClr val="C00000"/>
                  </a:solidFill>
                  <a:latin typeface="微軟正黑體" panose="020B0604030504040204" pitchFamily="34" charset="-120"/>
                  <a:ea typeface="微軟正黑體" panose="020B0604030504040204" pitchFamily="34" charset="-120"/>
                </a:rPr>
                <a:t>系科（組）</a:t>
              </a:r>
              <a:endParaRPr lang="en-US" altLang="zh-TW" sz="1400" b="1" dirty="0">
                <a:solidFill>
                  <a:srgbClr val="C00000"/>
                </a:solidFill>
                <a:latin typeface="微軟正黑體" panose="020B0604030504040204" pitchFamily="34" charset="-120"/>
                <a:ea typeface="微軟正黑體" panose="020B0604030504040204" pitchFamily="34" charset="-120"/>
              </a:endParaRPr>
            </a:p>
            <a:p>
              <a:pPr algn="ctr"/>
              <a:r>
                <a:rPr lang="zh-TW" altLang="en-US" sz="1400" b="1" dirty="0">
                  <a:solidFill>
                    <a:srgbClr val="C00000"/>
                  </a:solidFill>
                  <a:latin typeface="微軟正黑體" panose="020B0604030504040204" pitchFamily="34" charset="-120"/>
                  <a:ea typeface="微軟正黑體" panose="020B0604030504040204" pitchFamily="34" charset="-120"/>
                </a:rPr>
                <a:t>、學程</a:t>
              </a:r>
              <a:r>
                <a:rPr lang="zh-TW" altLang="en-US" sz="1400" b="1" dirty="0">
                  <a:solidFill>
                    <a:srgbClr val="0000CC"/>
                  </a:solidFill>
                  <a:latin typeface="微軟正黑體" panose="020B0604030504040204" pitchFamily="34" charset="-120"/>
                  <a:ea typeface="微軟正黑體" panose="020B0604030504040204" pitchFamily="34" charset="-120"/>
                </a:rPr>
                <a:t>所訂時間</a:t>
              </a:r>
            </a:p>
          </p:txBody>
        </p:sp>
        <p:sp>
          <p:nvSpPr>
            <p:cNvPr id="87" name="矩形 86">
              <a:extLst>
                <a:ext uri="{FF2B5EF4-FFF2-40B4-BE49-F238E27FC236}">
                  <a16:creationId xmlns:a16="http://schemas.microsoft.com/office/drawing/2014/main" id="{84878CE4-64B9-4E47-8ED9-D61FBF477FED}"/>
                </a:ext>
              </a:extLst>
            </p:cNvPr>
            <p:cNvSpPr/>
            <p:nvPr/>
          </p:nvSpPr>
          <p:spPr>
            <a:xfrm>
              <a:off x="4193170" y="6095087"/>
              <a:ext cx="1581160" cy="4749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報名費繳費截止</a:t>
              </a:r>
              <a:r>
                <a:rPr lang="en-US" altLang="zh-TW" sz="1400" b="1" dirty="0">
                  <a:solidFill>
                    <a:srgbClr val="C00000"/>
                  </a:solidFill>
                  <a:latin typeface="微軟正黑體" panose="020B0604030504040204" pitchFamily="34" charset="-120"/>
                  <a:ea typeface="微軟正黑體" panose="020B0604030504040204" pitchFamily="34" charset="-120"/>
                </a:rPr>
                <a:t>5.5(</a:t>
              </a:r>
              <a:r>
                <a:rPr lang="zh-TW" altLang="en-US" sz="1400" b="1" dirty="0">
                  <a:solidFill>
                    <a:srgbClr val="C00000"/>
                  </a:solidFill>
                  <a:latin typeface="微軟正黑體" panose="020B0604030504040204" pitchFamily="34" charset="-120"/>
                  <a:ea typeface="微軟正黑體" panose="020B0604030504040204" pitchFamily="34" charset="-120"/>
                </a:rPr>
                <a:t>二</a:t>
              </a:r>
              <a:r>
                <a:rPr lang="en-US" altLang="zh-TW" sz="1400" b="1" dirty="0">
                  <a:solidFill>
                    <a:srgbClr val="C00000"/>
                  </a:solidFill>
                  <a:latin typeface="微軟正黑體" panose="020B0604030504040204" pitchFamily="34" charset="-120"/>
                  <a:ea typeface="微軟正黑體" panose="020B0604030504040204" pitchFamily="34" charset="-120"/>
                </a:rPr>
                <a:t>)24:00</a:t>
              </a:r>
              <a:r>
                <a:rPr lang="zh-TW" altLang="en-US" sz="1400" b="1" dirty="0">
                  <a:solidFill>
                    <a:srgbClr val="C00000"/>
                  </a:solidFill>
                  <a:latin typeface="微軟正黑體" panose="020B0604030504040204" pitchFamily="34" charset="-120"/>
                  <a:ea typeface="微軟正黑體" panose="020B0604030504040204" pitchFamily="34" charset="-120"/>
                </a:rPr>
                <a:t>止</a:t>
              </a:r>
            </a:p>
          </p:txBody>
        </p:sp>
        <p:grpSp>
          <p:nvGrpSpPr>
            <p:cNvPr id="88" name="组 56">
              <a:extLst>
                <a:ext uri="{FF2B5EF4-FFF2-40B4-BE49-F238E27FC236}">
                  <a16:creationId xmlns:a16="http://schemas.microsoft.com/office/drawing/2014/main" id="{3692D481-2C09-4890-B757-7A48EE0ED169}"/>
                </a:ext>
              </a:extLst>
            </p:cNvPr>
            <p:cNvGrpSpPr/>
            <p:nvPr/>
          </p:nvGrpSpPr>
          <p:grpSpPr>
            <a:xfrm>
              <a:off x="10487541" y="4867068"/>
              <a:ext cx="1711128" cy="1487911"/>
              <a:chOff x="3934511" y="3248790"/>
              <a:chExt cx="1355212" cy="1212522"/>
            </a:xfrm>
          </p:grpSpPr>
          <p:sp>
            <p:nvSpPr>
              <p:cNvPr id="89" name="文本框 57">
                <a:extLst>
                  <a:ext uri="{FF2B5EF4-FFF2-40B4-BE49-F238E27FC236}">
                    <a16:creationId xmlns:a16="http://schemas.microsoft.com/office/drawing/2014/main" id="{B2F962FA-96D5-459E-AC26-65C0A1305720}"/>
                  </a:ext>
                </a:extLst>
              </p:cNvPr>
              <p:cNvSpPr txBox="1"/>
              <p:nvPr/>
            </p:nvSpPr>
            <p:spPr>
              <a:xfrm>
                <a:off x="3934511" y="3248790"/>
                <a:ext cx="1355212" cy="827680"/>
              </a:xfrm>
              <a:prstGeom prst="rect">
                <a:avLst/>
              </a:prstGeom>
              <a:noFill/>
            </p:spPr>
            <p:txBody>
              <a:bodyPr wrap="none" rtlCol="0" anchor="ctr">
                <a:spAutoFit/>
              </a:bodyPr>
              <a:lstStyle/>
              <a:p>
                <a:pPr defTabSz="609585"/>
                <a:r>
                  <a:rPr kumimoji="1" lang="en-US" altLang="zh-CN" sz="2400" b="1" dirty="0">
                    <a:solidFill>
                      <a:srgbClr val="539B9F"/>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10</a:t>
                </a:r>
                <a:r>
                  <a:rPr kumimoji="1" lang="zh-TW" altLang="en-US" sz="1800" b="1" dirty="0">
                    <a:solidFill>
                      <a:srgbClr val="539B9F"/>
                    </a:solidFill>
                    <a:latin typeface="微軟正黑體" panose="020B0604030504040204" pitchFamily="34" charset="-120"/>
                    <a:ea typeface="微軟正黑體" panose="020B0604030504040204" pitchFamily="34" charset="-120"/>
                  </a:rPr>
                  <a:t>向錄取學校</a:t>
                </a:r>
                <a:endParaRPr kumimoji="1" lang="en-US" altLang="zh-TW" sz="1800" b="1" dirty="0">
                  <a:solidFill>
                    <a:srgbClr val="539B9F"/>
                  </a:solidFill>
                  <a:latin typeface="微軟正黑體" panose="020B0604030504040204" pitchFamily="34" charset="-120"/>
                  <a:ea typeface="微軟正黑體" panose="020B0604030504040204" pitchFamily="34" charset="-120"/>
                </a:endParaRPr>
              </a:p>
              <a:p>
                <a:pPr defTabSz="609585"/>
                <a:r>
                  <a:rPr kumimoji="1" lang="zh-TW" altLang="en-US" sz="1800" b="1" dirty="0">
                    <a:solidFill>
                      <a:srgbClr val="539B9F"/>
                    </a:solidFill>
                    <a:latin typeface="微軟正黑體" panose="020B0604030504040204" pitchFamily="34" charset="-120"/>
                    <a:ea typeface="微軟正黑體" panose="020B0604030504040204" pitchFamily="34" charset="-120"/>
                  </a:rPr>
                  <a:t>報到或聲明</a:t>
                </a:r>
                <a:endParaRPr kumimoji="1" lang="en-US" altLang="zh-TW" sz="1800" b="1" dirty="0">
                  <a:solidFill>
                    <a:srgbClr val="539B9F"/>
                  </a:solidFill>
                  <a:latin typeface="微軟正黑體" panose="020B0604030504040204" pitchFamily="34" charset="-120"/>
                  <a:ea typeface="微軟正黑體" panose="020B0604030504040204" pitchFamily="34" charset="-120"/>
                </a:endParaRPr>
              </a:p>
              <a:p>
                <a:pPr defTabSz="609585"/>
                <a:r>
                  <a:rPr kumimoji="1" lang="zh-TW" altLang="en-US" sz="1800" b="1" dirty="0">
                    <a:solidFill>
                      <a:srgbClr val="539B9F"/>
                    </a:solidFill>
                    <a:latin typeface="微軟正黑體" panose="020B0604030504040204" pitchFamily="34" charset="-120"/>
                    <a:ea typeface="微軟正黑體" panose="020B0604030504040204" pitchFamily="34" charset="-120"/>
                  </a:rPr>
                  <a:t>放棄錄取</a:t>
                </a:r>
                <a:endParaRPr kumimoji="1" lang="zh-CN" altLang="en-US" sz="1800" b="1" dirty="0">
                  <a:solidFill>
                    <a:srgbClr val="539B9F"/>
                  </a:solidFill>
                  <a:latin typeface="微軟正黑體" panose="020B0604030504040204" pitchFamily="34" charset="-120"/>
                  <a:ea typeface="微軟正黑體" panose="020B0604030504040204" pitchFamily="34" charset="-120"/>
                </a:endParaRPr>
              </a:p>
            </p:txBody>
          </p:sp>
          <p:sp>
            <p:nvSpPr>
              <p:cNvPr id="90" name="文本框 58">
                <a:extLst>
                  <a:ext uri="{FF2B5EF4-FFF2-40B4-BE49-F238E27FC236}">
                    <a16:creationId xmlns:a16="http://schemas.microsoft.com/office/drawing/2014/main" id="{99EA62BC-E3A3-4875-8EF6-09C5EFCF4AEA}"/>
                  </a:ext>
                </a:extLst>
              </p:cNvPr>
              <p:cNvSpPr txBox="1"/>
              <p:nvPr/>
            </p:nvSpPr>
            <p:spPr>
              <a:xfrm>
                <a:off x="3949200" y="3953104"/>
                <a:ext cx="1036615" cy="508208"/>
              </a:xfrm>
              <a:prstGeom prst="rect">
                <a:avLst/>
              </a:prstGeom>
              <a:noFill/>
            </p:spPr>
            <p:txBody>
              <a:bodyPr wrap="square" rtlCol="0" anchor="ctr">
                <a:spAutoFit/>
              </a:bodyPr>
              <a:lstStyle/>
              <a:p>
                <a:pPr algn="ctr" defTabSz="609585">
                  <a:lnSpc>
                    <a:spcPct val="130000"/>
                  </a:lnSpc>
                </a:pPr>
                <a:r>
                  <a:rPr kumimoji="1" lang="en-US" altLang="zh-CN" sz="1400" b="1" dirty="0">
                    <a:solidFill>
                      <a:srgbClr val="539B9F"/>
                    </a:solidFill>
                    <a:latin typeface="微軟正黑體" panose="020B0604030504040204" pitchFamily="34" charset="-120"/>
                    <a:ea typeface="微軟正黑體" panose="020B0604030504040204" pitchFamily="34" charset="-120"/>
                  </a:rPr>
                  <a:t>11</a:t>
                </a:r>
                <a:r>
                  <a:rPr kumimoji="1" lang="en-US" altLang="zh-TW" sz="1400" b="1" dirty="0">
                    <a:solidFill>
                      <a:srgbClr val="539B9F"/>
                    </a:solidFill>
                    <a:latin typeface="微軟正黑體" panose="020B0604030504040204" pitchFamily="34" charset="-120"/>
                    <a:ea typeface="微軟正黑體" panose="020B0604030504040204" pitchFamily="34" charset="-120"/>
                  </a:rPr>
                  <a:t>5</a:t>
                </a:r>
                <a:r>
                  <a:rPr kumimoji="1" lang="en-US" altLang="zh-CN" sz="1400" b="1" dirty="0">
                    <a:solidFill>
                      <a:srgbClr val="539B9F"/>
                    </a:solidFill>
                    <a:latin typeface="微軟正黑體" panose="020B0604030504040204" pitchFamily="34" charset="-120"/>
                    <a:ea typeface="微軟正黑體" panose="020B0604030504040204" pitchFamily="34" charset="-120"/>
                  </a:rPr>
                  <a:t>.7.1</a:t>
                </a:r>
                <a:r>
                  <a:rPr kumimoji="1" lang="en-US" altLang="zh-TW" sz="1400" b="1" dirty="0">
                    <a:solidFill>
                      <a:srgbClr val="539B9F"/>
                    </a:solidFill>
                    <a:latin typeface="微軟正黑體" panose="020B0604030504040204" pitchFamily="34" charset="-120"/>
                    <a:ea typeface="微軟正黑體" panose="020B0604030504040204" pitchFamily="34" charset="-120"/>
                  </a:rPr>
                  <a:t>5</a:t>
                </a:r>
                <a:r>
                  <a:rPr kumimoji="1" lang="en-US" altLang="zh-CN" sz="1400" b="1" dirty="0">
                    <a:solidFill>
                      <a:srgbClr val="539B9F"/>
                    </a:solidFill>
                    <a:latin typeface="微軟正黑體" panose="020B0604030504040204" pitchFamily="34" charset="-120"/>
                    <a:ea typeface="微軟正黑體" panose="020B0604030504040204" pitchFamily="34" charset="-120"/>
                  </a:rPr>
                  <a:t>(</a:t>
                </a:r>
                <a:r>
                  <a:rPr kumimoji="1" lang="zh-TW" altLang="en-US" sz="1400" b="1" dirty="0">
                    <a:solidFill>
                      <a:srgbClr val="539B9F"/>
                    </a:solidFill>
                    <a:latin typeface="微軟正黑體" panose="020B0604030504040204" pitchFamily="34" charset="-120"/>
                    <a:ea typeface="微軟正黑體" panose="020B0604030504040204" pitchFamily="34" charset="-120"/>
                  </a:rPr>
                  <a:t>三</a:t>
                </a:r>
                <a:r>
                  <a:rPr kumimoji="1" lang="en-US" altLang="zh-TW" sz="1400" b="1" dirty="0">
                    <a:solidFill>
                      <a:srgbClr val="539B9F"/>
                    </a:solidFill>
                    <a:latin typeface="微軟正黑體" panose="020B0604030504040204" pitchFamily="34" charset="-120"/>
                    <a:ea typeface="微軟正黑體" panose="020B0604030504040204" pitchFamily="34" charset="-120"/>
                  </a:rPr>
                  <a:t>)</a:t>
                </a:r>
              </a:p>
              <a:p>
                <a:pPr algn="ctr" defTabSz="609585">
                  <a:lnSpc>
                    <a:spcPct val="130000"/>
                  </a:lnSpc>
                </a:pPr>
                <a:r>
                  <a:rPr kumimoji="1" lang="en-US" altLang="zh-TW" sz="1400" b="1" dirty="0">
                    <a:solidFill>
                      <a:srgbClr val="539B9F"/>
                    </a:solidFill>
                    <a:latin typeface="微軟正黑體" panose="020B0604030504040204" pitchFamily="34" charset="-120"/>
                    <a:ea typeface="微軟正黑體" panose="020B0604030504040204" pitchFamily="34" charset="-120"/>
                  </a:rPr>
                  <a:t>12:00</a:t>
                </a:r>
                <a:r>
                  <a:rPr kumimoji="1" lang="zh-TW" altLang="en-US" sz="1400" b="1" dirty="0">
                    <a:solidFill>
                      <a:srgbClr val="539B9F"/>
                    </a:solidFill>
                    <a:latin typeface="微軟正黑體" panose="020B0604030504040204" pitchFamily="34" charset="-120"/>
                    <a:ea typeface="微軟正黑體" panose="020B0604030504040204" pitchFamily="34" charset="-120"/>
                  </a:rPr>
                  <a:t>前</a:t>
                </a:r>
                <a:endParaRPr kumimoji="1" lang="zh-CN" altLang="en-US" sz="1400" b="1" dirty="0">
                  <a:solidFill>
                    <a:srgbClr val="539B9F"/>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061337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D23E758F-32D9-47DA-91DE-FFE6C620DC52}"/>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3" name="圓角矩形 29">
            <a:extLst>
              <a:ext uri="{FF2B5EF4-FFF2-40B4-BE49-F238E27FC236}">
                <a16:creationId xmlns:a16="http://schemas.microsoft.com/office/drawing/2014/main" id="{1D313D35-95DA-4C5B-8863-4803E42F4CBD}"/>
              </a:ext>
            </a:extLst>
          </p:cNvPr>
          <p:cNvSpPr/>
          <p:nvPr/>
        </p:nvSpPr>
        <p:spPr>
          <a:xfrm>
            <a:off x="989017" y="862042"/>
            <a:ext cx="5003411"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學習歷程檔案查看或疑義處理</a:t>
            </a:r>
          </a:p>
        </p:txBody>
      </p:sp>
      <p:grpSp>
        <p:nvGrpSpPr>
          <p:cNvPr id="5" name="群組 7">
            <a:extLst>
              <a:ext uri="{FF2B5EF4-FFF2-40B4-BE49-F238E27FC236}">
                <a16:creationId xmlns:a16="http://schemas.microsoft.com/office/drawing/2014/main" id="{7DB36D62-C6D5-4A80-9A41-C8C9F7E9108A}"/>
              </a:ext>
            </a:extLst>
          </p:cNvPr>
          <p:cNvGrpSpPr>
            <a:grpSpLocks/>
          </p:cNvGrpSpPr>
          <p:nvPr/>
        </p:nvGrpSpPr>
        <p:grpSpPr bwMode="auto">
          <a:xfrm>
            <a:off x="9363075" y="862042"/>
            <a:ext cx="2609850" cy="1431925"/>
            <a:chOff x="6690632" y="1068877"/>
            <a:chExt cx="2609942" cy="1217115"/>
          </a:xfrm>
        </p:grpSpPr>
        <p:cxnSp>
          <p:nvCxnSpPr>
            <p:cNvPr id="8" name="直線單箭頭接點 8">
              <a:extLst>
                <a:ext uri="{FF2B5EF4-FFF2-40B4-BE49-F238E27FC236}">
                  <a16:creationId xmlns:a16="http://schemas.microsoft.com/office/drawing/2014/main" id="{D8B45A02-263E-4A91-B9BA-68A55117A58D}"/>
                </a:ext>
              </a:extLst>
            </p:cNvPr>
            <p:cNvCxnSpPr>
              <a:cxnSpLocks noChangeShapeType="1"/>
              <a:endCxn id="18"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9" name="圓角矩形 25">
              <a:extLst>
                <a:ext uri="{FF2B5EF4-FFF2-40B4-BE49-F238E27FC236}">
                  <a16:creationId xmlns:a16="http://schemas.microsoft.com/office/drawing/2014/main" id="{431D9682-60CC-4ED3-9B74-629457727259}"/>
                </a:ext>
              </a:extLst>
            </p:cNvPr>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10" name="圓角矩形 28">
              <a:extLst>
                <a:ext uri="{FF2B5EF4-FFF2-40B4-BE49-F238E27FC236}">
                  <a16:creationId xmlns:a16="http://schemas.microsoft.com/office/drawing/2014/main" id="{F487A306-362F-43A7-B901-A0179BBEC641}"/>
                </a:ext>
              </a:extLst>
            </p:cNvPr>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網路報名</a:t>
              </a:r>
            </a:p>
          </p:txBody>
        </p:sp>
        <p:sp>
          <p:nvSpPr>
            <p:cNvPr id="11" name="圓角矩形 30">
              <a:extLst>
                <a:ext uri="{FF2B5EF4-FFF2-40B4-BE49-F238E27FC236}">
                  <a16:creationId xmlns:a16="http://schemas.microsoft.com/office/drawing/2014/main" id="{754255C1-38A0-4E31-8202-1E3FF6F20FDE}"/>
                </a:ext>
              </a:extLst>
            </p:cNvPr>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12" name="圓角矩形 31">
              <a:extLst>
                <a:ext uri="{FF2B5EF4-FFF2-40B4-BE49-F238E27FC236}">
                  <a16:creationId xmlns:a16="http://schemas.microsoft.com/office/drawing/2014/main" id="{517B6AEC-81C6-4AF9-A6C2-F8C8D97E9FD3}"/>
                </a:ext>
              </a:extLst>
            </p:cNvPr>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13" name="圓角矩形 32">
              <a:extLst>
                <a:ext uri="{FF2B5EF4-FFF2-40B4-BE49-F238E27FC236}">
                  <a16:creationId xmlns:a16="http://schemas.microsoft.com/office/drawing/2014/main" id="{6AA9D42B-5113-4FBE-B3C9-3DEB4CAD6C5D}"/>
                </a:ext>
              </a:extLst>
            </p:cNvPr>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14" name="直線單箭頭接點 14">
              <a:extLst>
                <a:ext uri="{FF2B5EF4-FFF2-40B4-BE49-F238E27FC236}">
                  <a16:creationId xmlns:a16="http://schemas.microsoft.com/office/drawing/2014/main" id="{B53F3D17-EA86-439A-A0DA-0DE16B22F1A0}"/>
                </a:ext>
              </a:extLst>
            </p:cNvPr>
            <p:cNvCxnSpPr>
              <a:cxnSpLocks noChangeShapeType="1"/>
              <a:stCxn id="9" idx="3"/>
              <a:endCxn id="10"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5" name="直線單箭頭接點 15">
              <a:extLst>
                <a:ext uri="{FF2B5EF4-FFF2-40B4-BE49-F238E27FC236}">
                  <a16:creationId xmlns:a16="http://schemas.microsoft.com/office/drawing/2014/main" id="{8AD8BB38-4325-4D96-A4A0-6D7CF762C6ED}"/>
                </a:ext>
              </a:extLst>
            </p:cNvPr>
            <p:cNvCxnSpPr>
              <a:cxnSpLocks noChangeShapeType="1"/>
              <a:stCxn id="10" idx="3"/>
              <a:endCxn id="11"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6" name="直線單箭頭接點 16">
              <a:extLst>
                <a:ext uri="{FF2B5EF4-FFF2-40B4-BE49-F238E27FC236}">
                  <a16:creationId xmlns:a16="http://schemas.microsoft.com/office/drawing/2014/main" id="{6665A297-2108-4D5B-AB01-F90F1F7E983A}"/>
                </a:ext>
              </a:extLst>
            </p:cNvPr>
            <p:cNvCxnSpPr>
              <a:cxnSpLocks noChangeShapeType="1"/>
              <a:stCxn id="11" idx="3"/>
              <a:endCxn id="12"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7" name="直線單箭頭接點 17">
              <a:extLst>
                <a:ext uri="{FF2B5EF4-FFF2-40B4-BE49-F238E27FC236}">
                  <a16:creationId xmlns:a16="http://schemas.microsoft.com/office/drawing/2014/main" id="{678AE6EE-8623-466C-9876-14C8688A0DBC}"/>
                </a:ext>
              </a:extLst>
            </p:cNvPr>
            <p:cNvCxnSpPr>
              <a:cxnSpLocks noChangeShapeType="1"/>
              <a:stCxn id="12" idx="3"/>
              <a:endCxn id="13"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18" name="圓角矩形 37">
              <a:extLst>
                <a:ext uri="{FF2B5EF4-FFF2-40B4-BE49-F238E27FC236}">
                  <a16:creationId xmlns:a16="http://schemas.microsoft.com/office/drawing/2014/main" id="{674762BC-7820-48DD-A0AE-AB4E6505AF59}"/>
                </a:ext>
              </a:extLst>
            </p:cNvPr>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6" name="圓角矩形 20">
            <a:extLst>
              <a:ext uri="{FF2B5EF4-FFF2-40B4-BE49-F238E27FC236}">
                <a16:creationId xmlns:a16="http://schemas.microsoft.com/office/drawing/2014/main" id="{AAE900AD-FB6B-41A9-A57C-3AF3209033D7}"/>
              </a:ext>
            </a:extLst>
          </p:cNvPr>
          <p:cNvSpPr/>
          <p:nvPr/>
        </p:nvSpPr>
        <p:spPr bwMode="auto">
          <a:xfrm>
            <a:off x="8916915" y="865714"/>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7" name="直線單箭頭接點 14">
            <a:extLst>
              <a:ext uri="{FF2B5EF4-FFF2-40B4-BE49-F238E27FC236}">
                <a16:creationId xmlns:a16="http://schemas.microsoft.com/office/drawing/2014/main" id="{D23F5143-EE4F-44B3-A633-D15146602BD1}"/>
              </a:ext>
            </a:extLst>
          </p:cNvPr>
          <p:cNvCxnSpPr>
            <a:cxnSpLocks noChangeShapeType="1"/>
          </p:cNvCxnSpPr>
          <p:nvPr/>
        </p:nvCxnSpPr>
        <p:spPr bwMode="auto">
          <a:xfrm>
            <a:off x="9272562" y="1588347"/>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0" name="圓角矩形 20">
            <a:extLst>
              <a:ext uri="{FF2B5EF4-FFF2-40B4-BE49-F238E27FC236}">
                <a16:creationId xmlns:a16="http://schemas.microsoft.com/office/drawing/2014/main" id="{059F84A4-7CD8-4CA4-9315-44B434A9E262}"/>
              </a:ext>
            </a:extLst>
          </p:cNvPr>
          <p:cNvSpPr/>
          <p:nvPr/>
        </p:nvSpPr>
        <p:spPr bwMode="auto">
          <a:xfrm>
            <a:off x="8457839" y="862042"/>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看或疑義處理</a:t>
            </a:r>
            <a:endParaRPr lang="en-US" altLang="zh-TW" sz="1400" dirty="0">
              <a:solidFill>
                <a:schemeClr val="bg1"/>
              </a:solidFill>
              <a:latin typeface="微軟正黑體" panose="020B0604030504040204" pitchFamily="34" charset="-120"/>
              <a:ea typeface="微軟正黑體" panose="020B0604030504040204" pitchFamily="34" charset="-120"/>
            </a:endParaRPr>
          </a:p>
          <a:p>
            <a:pPr algn="dist"/>
            <a:r>
              <a:rPr lang="zh-TW" altLang="en-US" sz="1400" dirty="0">
                <a:solidFill>
                  <a:schemeClr val="bg1"/>
                </a:solidFill>
                <a:latin typeface="微軟正黑體" panose="020B0604030504040204" pitchFamily="34" charset="-120"/>
                <a:ea typeface="微軟正黑體" panose="020B0604030504040204" pitchFamily="34" charset="-120"/>
              </a:rPr>
              <a:t>學習歷程檔案查</a:t>
            </a:r>
          </a:p>
        </p:txBody>
      </p:sp>
      <p:cxnSp>
        <p:nvCxnSpPr>
          <p:cNvPr id="21"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22962"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2" name="矩形 21"/>
          <p:cNvSpPr/>
          <p:nvPr/>
        </p:nvSpPr>
        <p:spPr>
          <a:xfrm>
            <a:off x="989017" y="1596158"/>
            <a:ext cx="6163829" cy="461665"/>
          </a:xfrm>
          <a:prstGeom prst="rect">
            <a:avLst/>
          </a:prstGeom>
        </p:spPr>
        <p:txBody>
          <a:bodyPr wrap="square">
            <a:spAutoFit/>
          </a:bodyPr>
          <a:lstStyle/>
          <a:p>
            <a:pPr lvl="0" fontAlgn="base">
              <a:spcBef>
                <a:spcPct val="0"/>
              </a:spcBef>
              <a:spcAft>
                <a:spcPct val="0"/>
              </a:spcAft>
            </a:pP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【115.4.10(</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)10:00-4.15(</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23" name="Rectangle 3"/>
          <p:cNvSpPr txBox="1">
            <a:spLocks noChangeArrowheads="1"/>
          </p:cNvSpPr>
          <p:nvPr/>
        </p:nvSpPr>
        <p:spPr>
          <a:xfrm>
            <a:off x="915414" y="2225964"/>
            <a:ext cx="11039038" cy="4543782"/>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對象：具有中央資料庫學習歷程檔案之</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考生</a:t>
            </a:r>
            <a:endPar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lvl="0" indent="-228600">
              <a:lnSpc>
                <a:spcPts val="2800"/>
              </a:lnSpc>
              <a:spcBef>
                <a:spcPts val="600"/>
              </a:spcBef>
              <a:buClr>
                <a:srgbClr val="FFB41D"/>
              </a:buClr>
              <a:buFont typeface="Wingdings" panose="05000000000000000000" pitchFamily="2" charset="2"/>
              <a:buChar char="ü"/>
              <a:defRPr/>
            </a:pPr>
            <a:r>
              <a:rPr kumimoji="0" lang="zh-TW" altLang="en-US" sz="2100" b="1" i="0" u="sng"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檢視</a:t>
            </a:r>
            <a:r>
              <a:rPr lang="zh-TW" altLang="en-US" sz="2100" b="1" u="sng" dirty="0">
                <a:latin typeface="微軟正黑體" pitchFamily="34" charset="-120"/>
                <a:ea typeface="微軟正黑體" pitchFamily="34" charset="-120"/>
                <a:cs typeface="Times New Roman" panose="02020603050405020304" pitchFamily="18" charset="0"/>
              </a:rPr>
              <a:t>並核對學習歷程中央資料庫提供之修課紀錄、課程學習成果及多元表現等檔案資料</a:t>
            </a:r>
            <a:endParaRPr kumimoji="0" lang="en-US" altLang="zh-TW" sz="2100" b="0" i="0" u="none" strike="noStrike" kern="0" cap="none" spc="0" normalizeH="0" baseline="0" noProof="0" dirty="0">
              <a:ln>
                <a:noFill/>
              </a:ln>
              <a:solidFill>
                <a:schemeClr val="tx1"/>
              </a:solidFill>
              <a:effectLst/>
              <a:uLnTx/>
              <a:uFillTx/>
              <a:latin typeface="微軟正黑體" pitchFamily="34" charset="-120"/>
              <a:ea typeface="微軟正黑體" pitchFamily="34" charset="-120"/>
              <a:cs typeface="華康中黑體" pitchFamily="49" charset="-12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ü"/>
              <a:tabLst/>
              <a:defRPr/>
            </a:pPr>
            <a:r>
              <a:rPr kumimoji="0" lang="zh-TW" altLang="en-US" sz="2100" b="1" i="0"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考生為</a:t>
            </a:r>
            <a:r>
              <a:rPr kumimoji="0" lang="zh-TW" altLang="en-US" sz="2100" b="1" i="0" u="sng"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應屆</a:t>
            </a:r>
            <a:r>
              <a:rPr kumimoji="0" lang="zh-TW" altLang="en-US" sz="2100" b="1" i="0"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畢業生</a:t>
            </a:r>
            <a:r>
              <a:rPr kumimoji="0" lang="zh-TW" altLang="en-US" sz="2100" b="1" i="0"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，可檢視</a:t>
            </a:r>
            <a:r>
              <a:rPr kumimoji="0" lang="zh-TW" altLang="en-US" sz="2100" b="1" i="0" u="sng"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第一～四學期</a:t>
            </a:r>
            <a:r>
              <a:rPr kumimoji="0" lang="zh-TW" altLang="en-US" sz="2100" b="1" i="0"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之學習歷程資料及疑義處理</a:t>
            </a:r>
            <a:endParaRPr kumimoji="0" lang="en-US" altLang="zh-TW" sz="2100" b="1" i="0"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ü"/>
              <a:tabLst/>
              <a:defRPr/>
            </a:pPr>
            <a:r>
              <a:rPr kumimoji="0" lang="zh-TW" altLang="en-US" sz="21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考生為</a:t>
            </a:r>
            <a:r>
              <a:rPr kumimoji="0" lang="en-US" altLang="zh-TW"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110</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學年度</a:t>
            </a:r>
            <a:r>
              <a:rPr kumimoji="0" lang="en-US" altLang="zh-TW"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含</a:t>
            </a:r>
            <a:r>
              <a:rPr kumimoji="0" lang="en-US" altLang="zh-TW"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以後畢業之非應屆考生</a:t>
            </a:r>
            <a:r>
              <a:rPr kumimoji="0" lang="zh-TW" altLang="en-US" sz="21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，可檢視</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第一</a:t>
            </a:r>
            <a:r>
              <a:rPr lang="en-US" altLang="zh-TW" sz="2100" b="1" u="sng" dirty="0">
                <a:solidFill>
                  <a:srgbClr val="0000FF"/>
                </a:solidFill>
                <a:latin typeface="微軟正黑體" pitchFamily="34" charset="-120"/>
                <a:ea typeface="微軟正黑體" pitchFamily="34" charset="-120"/>
                <a:cs typeface="Times New Roman" panose="02020603050405020304" pitchFamily="18" charset="0"/>
              </a:rPr>
              <a:t>~</a:t>
            </a:r>
            <a:r>
              <a:rPr lang="zh-TW" altLang="en-US" sz="2100" b="1" u="sng" dirty="0">
                <a:solidFill>
                  <a:srgbClr val="0000FF"/>
                </a:solidFill>
                <a:latin typeface="微軟正黑體" pitchFamily="34" charset="-120"/>
                <a:ea typeface="微軟正黑體" pitchFamily="34" charset="-120"/>
                <a:cs typeface="Times New Roman" panose="02020603050405020304" pitchFamily="18" charset="0"/>
              </a:rPr>
              <a:t>六學期</a:t>
            </a:r>
            <a:r>
              <a:rPr lang="zh-TW" altLang="en-US" sz="2100" b="1" dirty="0">
                <a:latin typeface="微軟正黑體" pitchFamily="34" charset="-120"/>
                <a:ea typeface="微軟正黑體" pitchFamily="34" charset="-120"/>
                <a:cs typeface="Times New Roman" panose="02020603050405020304" pitchFamily="18" charset="0"/>
              </a:rPr>
              <a:t>之學習歷程資料</a:t>
            </a:r>
            <a:endParaRPr lang="en-US" altLang="zh-TW" sz="2100" b="1" dirty="0">
              <a:latin typeface="微軟正黑體" pitchFamily="34" charset="-120"/>
              <a:ea typeface="微軟正黑體" pitchFamily="34" charset="-120"/>
              <a:cs typeface="Times New Roman" panose="02020603050405020304" pitchFamily="18" charset="0"/>
            </a:endParaRPr>
          </a:p>
          <a:p>
            <a:pPr marR="0" lvl="0" algn="l" defTabSz="914400" rtl="0" eaLnBrk="1" fontAlgn="auto" latinLnBrk="0" hangingPunct="1">
              <a:lnSpc>
                <a:spcPts val="2800"/>
              </a:lnSpc>
              <a:spcBef>
                <a:spcPts val="600"/>
              </a:spcBef>
              <a:spcAft>
                <a:spcPts val="0"/>
              </a:spcAft>
              <a:buClr>
                <a:srgbClr val="FFB41D"/>
              </a:buClr>
              <a:buSzTx/>
              <a:tabLst/>
              <a:defRPr/>
            </a:pPr>
            <a:endParaRPr kumimoji="0" lang="en-US" altLang="zh-TW" sz="21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如有</a:t>
            </a: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疑義者，須</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於</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115</a:t>
            </a:r>
            <a:r>
              <a:rPr kumimoji="0" lang="zh-TW"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年</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4</a:t>
            </a:r>
            <a:r>
              <a:rPr kumimoji="0" lang="zh-TW"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月</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16</a:t>
            </a:r>
            <a:r>
              <a:rPr kumimoji="0" lang="zh-TW"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日</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四</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中午</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12</a:t>
            </a:r>
            <a:r>
              <a:rPr kumimoji="0" lang="zh-TW"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00</a:t>
            </a:r>
            <a:r>
              <a:rPr kumimoji="0" lang="zh-TW"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前</a:t>
            </a: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向就讀學校提出疑義申請</a:t>
            </a:r>
            <a:endPar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就讀學校接獲所屬學生反映後，</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依</a:t>
            </a:r>
            <a:r>
              <a:rPr lang="zh-TW" altLang="zh-TW" sz="2100" dirty="0">
                <a:latin typeface="微軟正黑體" pitchFamily="34" charset="-120"/>
                <a:ea typeface="微軟正黑體" pitchFamily="34" charset="-120"/>
                <a:cs typeface="Times New Roman" panose="02020603050405020304" pitchFamily="18" charset="0"/>
              </a:rPr>
              <a:t>「高級中等學校學生學習歷程檔案作業要點」第</a:t>
            </a:r>
            <a:r>
              <a:rPr lang="en-US" altLang="zh-TW" sz="2100" dirty="0">
                <a:latin typeface="微軟正黑體" pitchFamily="34" charset="-120"/>
                <a:ea typeface="微軟正黑體" pitchFamily="34" charset="-120"/>
                <a:cs typeface="Times New Roman" panose="02020603050405020304" pitchFamily="18" charset="0"/>
              </a:rPr>
              <a:t>4</a:t>
            </a:r>
            <a:r>
              <a:rPr lang="zh-TW" altLang="zh-TW" sz="2100" dirty="0">
                <a:latin typeface="微軟正黑體" pitchFamily="34" charset="-120"/>
                <a:ea typeface="微軟正黑體" pitchFamily="34" charset="-120"/>
                <a:cs typeface="Times New Roman" panose="02020603050405020304" pitchFamily="18" charset="0"/>
              </a:rPr>
              <a:t>點明定「收訖明細」之規範</a:t>
            </a:r>
            <a:r>
              <a:rPr lang="zh-TW" altLang="en-US" sz="2100" dirty="0">
                <a:latin typeface="微軟正黑體" pitchFamily="34" charset="-120"/>
                <a:ea typeface="微軟正黑體" pitchFamily="34" charset="-120"/>
                <a:cs typeface="Times New Roman" panose="02020603050405020304" pitchFamily="18" charset="0"/>
              </a:rPr>
              <a:t>，於</a:t>
            </a:r>
            <a:r>
              <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3</a:t>
            </a: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日內查明</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並</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依</a:t>
            </a: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學習歷程中央資料庫主管權責單位辦理更正</a:t>
            </a:r>
            <a:endPar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逾期或未依本簡章規定提出疑義申請者，視同確認中央資料庫學習歷程檔案無誤，概不受理複查及申訴</a:t>
            </a:r>
            <a:endPar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endParaRPr>
          </a:p>
        </p:txBody>
      </p:sp>
      <p:sp>
        <p:nvSpPr>
          <p:cNvPr id="24" name="矩形 23">
            <a:extLst>
              <a:ext uri="{FF2B5EF4-FFF2-40B4-BE49-F238E27FC236}">
                <a16:creationId xmlns:a16="http://schemas.microsoft.com/office/drawing/2014/main" id="{B449B6FC-4F05-4E39-9F08-5819166C350B}"/>
              </a:ext>
            </a:extLst>
          </p:cNvPr>
          <p:cNvSpPr/>
          <p:nvPr/>
        </p:nvSpPr>
        <p:spPr>
          <a:xfrm>
            <a:off x="1258983" y="3895994"/>
            <a:ext cx="10506297" cy="42162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fontAlgn="base">
              <a:spcBef>
                <a:spcPct val="0"/>
              </a:spcBef>
              <a:spcAft>
                <a:spcPct val="0"/>
              </a:spcAft>
            </a:pP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須先於</a:t>
            </a:r>
            <a:r>
              <a:rPr lang="en-US" altLang="zh-TW" sz="16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115.3.11(</a:t>
            </a:r>
            <a:r>
              <a:rPr lang="zh-TW" altLang="en-US" sz="16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6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)10:00-115.3.18(</a:t>
            </a:r>
            <a:r>
              <a:rPr lang="zh-TW" altLang="en-US" sz="16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6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16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止</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登入本委員會「非應屆考生個人識別資料登錄系統」填報相關個資</a:t>
            </a:r>
            <a:endPar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464250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1179618" y="2668331"/>
            <a:ext cx="10459244" cy="3428460"/>
          </a:xfrm>
        </p:spPr>
        <p:txBody>
          <a:bodyPr>
            <a:normAutofit/>
          </a:bodyPr>
          <a:lstStyle/>
          <a:p>
            <a:pPr>
              <a:lnSpc>
                <a:spcPct val="150000"/>
              </a:lnSpc>
              <a:buClr>
                <a:srgbClr val="FFB41D"/>
              </a:buClr>
              <a:buFont typeface="Wingdings" panose="05000000000000000000" pitchFamily="2" charset="2"/>
              <a:buChar char="u"/>
            </a:pPr>
            <a:r>
              <a:rPr lang="zh-TW" altLang="en-US" sz="2100" dirty="0">
                <a:solidFill>
                  <a:srgbClr val="000000"/>
                </a:solidFill>
                <a:latin typeface="微軟正黑體" panose="020B0604030504040204" pitchFamily="34" charset="-120"/>
                <a:ea typeface="微軟正黑體" panose="020B0604030504040204" pitchFamily="34" charset="-120"/>
              </a:rPr>
              <a:t>首次進入系統須</a:t>
            </a:r>
            <a:r>
              <a:rPr lang="zh-TW" altLang="en-US" sz="2100" dirty="0">
                <a:solidFill>
                  <a:srgbClr val="FF0000"/>
                </a:solidFill>
                <a:latin typeface="微軟正黑體" panose="020B0604030504040204" pitchFamily="34" charset="-120"/>
                <a:ea typeface="微軟正黑體" panose="020B0604030504040204" pitchFamily="34" charset="-120"/>
              </a:rPr>
              <a:t>自行設定</a:t>
            </a:r>
            <a:r>
              <a:rPr lang="zh-TW" altLang="en-US" sz="2100" dirty="0">
                <a:solidFill>
                  <a:srgbClr val="000000"/>
                </a:solidFill>
                <a:latin typeface="微軟正黑體" panose="020B0604030504040204" pitchFamily="34" charset="-120"/>
                <a:ea typeface="微軟正黑體" panose="020B0604030504040204" pitchFamily="34" charset="-120"/>
              </a:rPr>
              <a:t>通行碼</a:t>
            </a:r>
            <a:endParaRPr lang="en-US" altLang="zh-TW" sz="2100" dirty="0">
              <a:solidFill>
                <a:srgbClr val="000000"/>
              </a:solidFill>
              <a:latin typeface="微軟正黑體" panose="020B0604030504040204" pitchFamily="34" charset="-120"/>
              <a:ea typeface="微軟正黑體" panose="020B0604030504040204" pitchFamily="34" charset="-120"/>
            </a:endParaRPr>
          </a:p>
          <a:p>
            <a:pPr>
              <a:lnSpc>
                <a:spcPct val="150000"/>
              </a:lnSpc>
              <a:buClr>
                <a:srgbClr val="FFB41D"/>
              </a:buClr>
              <a:buFont typeface="Wingdings" panose="05000000000000000000" pitchFamily="2" charset="2"/>
              <a:buChar char="u"/>
            </a:pP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115.4.15(</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100" dirty="0">
                <a:latin typeface="微軟正黑體" panose="020B0604030504040204" pitchFamily="34" charset="-120"/>
                <a:ea typeface="微軟正黑體" panose="020B0604030504040204" pitchFamily="34" charset="-120"/>
              </a:rPr>
              <a:t>登錄</a:t>
            </a:r>
            <a:r>
              <a:rPr lang="zh-TW" altLang="en-US" sz="2100" b="1" dirty="0">
                <a:latin typeface="微軟正黑體" panose="020B0604030504040204" pitchFamily="34" charset="-120"/>
                <a:ea typeface="微軟正黑體" panose="020B0604030504040204" pitchFamily="34" charset="-120"/>
              </a:rPr>
              <a:t>低收入戶</a:t>
            </a:r>
            <a:r>
              <a:rPr lang="zh-TW" altLang="en-US" sz="2100" dirty="0">
                <a:latin typeface="微軟正黑體" panose="020B0604030504040204" pitchFamily="34" charset="-120"/>
                <a:ea typeface="微軟正黑體" panose="020B0604030504040204" pitchFamily="34" charset="-120"/>
              </a:rPr>
              <a:t>或</a:t>
            </a:r>
            <a:r>
              <a:rPr lang="zh-TW" altLang="en-US" sz="2100" b="1" dirty="0">
                <a:latin typeface="微軟正黑體" panose="020B0604030504040204" pitchFamily="34" charset="-120"/>
                <a:ea typeface="微軟正黑體" panose="020B0604030504040204" pitchFamily="34" charset="-120"/>
              </a:rPr>
              <a:t>中低收入戶</a:t>
            </a:r>
            <a:r>
              <a:rPr lang="zh-TW" altLang="en-US" sz="2100" dirty="0">
                <a:latin typeface="微軟正黑體" panose="020B0604030504040204" pitchFamily="34" charset="-120"/>
                <a:ea typeface="微軟正黑體" panose="020B0604030504040204" pitchFamily="34" charset="-120"/>
              </a:rPr>
              <a:t>身分資料</a:t>
            </a:r>
            <a:endParaRPr lang="en-US" altLang="zh-TW" sz="2100" dirty="0">
              <a:latin typeface="微軟正黑體" panose="020B0604030504040204" pitchFamily="34" charset="-120"/>
              <a:ea typeface="微軟正黑體" panose="020B0604030504040204" pitchFamily="34" charset="-120"/>
            </a:endParaRPr>
          </a:p>
          <a:p>
            <a:pPr>
              <a:lnSpc>
                <a:spcPct val="150000"/>
              </a:lnSpc>
              <a:buClr>
                <a:srgbClr val="FFB41D"/>
              </a:buClr>
              <a:buFont typeface="Wingdings" panose="05000000000000000000" pitchFamily="2" charset="2"/>
              <a:buChar char="u"/>
            </a:pPr>
            <a:r>
              <a:rPr lang="en-US" altLang="zh-TW" sz="2100" b="1" dirty="0">
                <a:solidFill>
                  <a:srgbClr val="FF0000"/>
                </a:solidFill>
                <a:latin typeface="微軟正黑體" panose="020B0604030504040204" pitchFamily="34" charset="-120"/>
                <a:ea typeface="微軟正黑體" panose="020B0604030504040204" pitchFamily="34" charset="-120"/>
              </a:rPr>
              <a:t>115.4.15(</a:t>
            </a:r>
            <a:r>
              <a:rPr lang="zh-TW" altLang="en-US" sz="2100" b="1" dirty="0">
                <a:solidFill>
                  <a:srgbClr val="FF0000"/>
                </a:solidFill>
                <a:latin typeface="微軟正黑體" panose="020B0604030504040204" pitchFamily="34" charset="-120"/>
                <a:ea typeface="微軟正黑體" panose="020B0604030504040204" pitchFamily="34" charset="-120"/>
              </a:rPr>
              <a:t>三</a:t>
            </a:r>
            <a:r>
              <a:rPr lang="en-US" altLang="zh-TW" sz="2100" b="1" dirty="0">
                <a:solidFill>
                  <a:srgbClr val="FF0000"/>
                </a:solidFill>
                <a:latin typeface="微軟正黑體" panose="020B0604030504040204" pitchFamily="34" charset="-120"/>
                <a:ea typeface="微軟正黑體" panose="020B0604030504040204" pitchFamily="34" charset="-120"/>
              </a:rPr>
              <a:t>)</a:t>
            </a:r>
            <a:r>
              <a:rPr lang="zh-TW" altLang="en-US" sz="2100" b="1" dirty="0">
                <a:solidFill>
                  <a:srgbClr val="FF0000"/>
                </a:solidFill>
                <a:latin typeface="微軟正黑體" panose="020B0604030504040204" pitchFamily="34" charset="-120"/>
                <a:ea typeface="微軟正黑體" panose="020B0604030504040204" pitchFamily="34" charset="-120"/>
              </a:rPr>
              <a:t>前</a:t>
            </a:r>
            <a:r>
              <a:rPr lang="zh-TW" altLang="en-US" sz="2100" dirty="0">
                <a:latin typeface="微軟正黑體" panose="020B0604030504040204" pitchFamily="34" charset="-120"/>
                <a:ea typeface="微軟正黑體" panose="020B0604030504040204" pitchFamily="34" charset="-120"/>
              </a:rPr>
              <a:t>繳寄相關文件至本委員會審查</a:t>
            </a:r>
            <a:r>
              <a:rPr lang="en-US" altLang="zh-TW" sz="2100" dirty="0">
                <a:latin typeface="微軟正黑體" panose="020B0604030504040204" pitchFamily="34" charset="-120"/>
                <a:ea typeface="微軟正黑體" panose="020B0604030504040204" pitchFamily="34" charset="-120"/>
              </a:rPr>
              <a:t>(</a:t>
            </a:r>
            <a:r>
              <a:rPr lang="zh-TW" altLang="en-US" sz="2100" dirty="0">
                <a:solidFill>
                  <a:srgbClr val="0000FF"/>
                </a:solidFill>
                <a:latin typeface="微軟正黑體" panose="020B0604030504040204" pitchFamily="34" charset="-120"/>
                <a:ea typeface="微軟正黑體" panose="020B0604030504040204" pitchFamily="34" charset="-120"/>
              </a:rPr>
              <a:t>郵戳為憑</a:t>
            </a:r>
            <a:r>
              <a:rPr lang="en-US" altLang="zh-TW" sz="2100" dirty="0">
                <a:latin typeface="微軟正黑體" panose="020B0604030504040204" pitchFamily="34" charset="-120"/>
                <a:ea typeface="微軟正黑體" panose="020B0604030504040204" pitchFamily="34" charset="-120"/>
              </a:rPr>
              <a:t>)</a:t>
            </a:r>
          </a:p>
          <a:p>
            <a:pPr>
              <a:lnSpc>
                <a:spcPct val="150000"/>
              </a:lnSpc>
              <a:buClr>
                <a:srgbClr val="FFB41D"/>
              </a:buClr>
              <a:buFont typeface="Wingdings" panose="05000000000000000000" pitchFamily="2" charset="2"/>
              <a:buChar char="u"/>
            </a:pPr>
            <a:r>
              <a:rPr lang="zh-TW" altLang="en-US" sz="2100" dirty="0">
                <a:latin typeface="微軟正黑體" panose="020B0604030504040204" pitchFamily="34" charset="-120"/>
                <a:ea typeface="微軟正黑體" panose="020B0604030504040204" pitchFamily="34" charset="-120"/>
              </a:rPr>
              <a:t>繳費身分審查結果於</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115.4.22(</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100" dirty="0">
                <a:latin typeface="微軟正黑體" panose="020B0604030504040204" pitchFamily="34" charset="-120"/>
                <a:ea typeface="微軟正黑體" panose="020B0604030504040204" pitchFamily="34" charset="-120"/>
              </a:rPr>
              <a:t>起公告</a:t>
            </a:r>
            <a:endParaRPr lang="en-US" altLang="zh-TW" sz="2100" dirty="0">
              <a:latin typeface="微軟正黑體" panose="020B0604030504040204" pitchFamily="34" charset="-120"/>
              <a:ea typeface="微軟正黑體" panose="020B0604030504040204" pitchFamily="34" charset="-120"/>
            </a:endParaRPr>
          </a:p>
          <a:p>
            <a:pPr>
              <a:lnSpc>
                <a:spcPct val="150000"/>
              </a:lnSpc>
              <a:buClr>
                <a:srgbClr val="FFB41D"/>
              </a:buClr>
              <a:buFont typeface="Wingdings" panose="05000000000000000000" pitchFamily="2" charset="2"/>
              <a:buChar char="u"/>
            </a:pPr>
            <a:r>
              <a:rPr lang="zh-TW" altLang="zh-TW" sz="2100" spc="-20" dirty="0">
                <a:latin typeface="微軟正黑體" panose="020B0604030504040204" pitchFamily="34" charset="-120"/>
                <a:ea typeface="微軟正黑體" panose="020B0604030504040204" pitchFamily="34" charset="-120"/>
              </a:rPr>
              <a:t>本項審查結果僅與考生之</a:t>
            </a:r>
            <a:r>
              <a:rPr lang="zh-TW" altLang="zh-TW" sz="2100" spc="-20" dirty="0">
                <a:solidFill>
                  <a:srgbClr val="FF0000"/>
                </a:solidFill>
                <a:latin typeface="微軟正黑體" panose="020B0604030504040204" pitchFamily="34" charset="-120"/>
                <a:ea typeface="微軟正黑體" panose="020B0604030504040204" pitchFamily="34" charset="-120"/>
              </a:rPr>
              <a:t>報名費</a:t>
            </a:r>
            <a:r>
              <a:rPr lang="zh-TW" altLang="zh-TW" sz="2100" spc="-20" dirty="0">
                <a:latin typeface="微軟正黑體" panose="020B0604030504040204" pitchFamily="34" charset="-120"/>
                <a:ea typeface="微軟正黑體" panose="020B0604030504040204" pitchFamily="34" charset="-120"/>
              </a:rPr>
              <a:t>與</a:t>
            </a:r>
            <a:r>
              <a:rPr lang="zh-TW" altLang="zh-TW" sz="2100" spc="-20" dirty="0">
                <a:solidFill>
                  <a:srgbClr val="FF0000"/>
                </a:solidFill>
                <a:latin typeface="微軟正黑體" panose="020B0604030504040204" pitchFamily="34" charset="-120"/>
                <a:ea typeface="微軟正黑體" panose="020B0604030504040204" pitchFamily="34" charset="-120"/>
              </a:rPr>
              <a:t>指定項目甄審費</a:t>
            </a:r>
            <a:r>
              <a:rPr lang="zh-TW" altLang="en-US" sz="2100" spc="-20" dirty="0">
                <a:latin typeface="微軟正黑體" panose="020B0604030504040204" pitchFamily="34" charset="-120"/>
                <a:ea typeface="微軟正黑體" panose="020B0604030504040204" pitchFamily="34" charset="-120"/>
              </a:rPr>
              <a:t>減免身分</a:t>
            </a:r>
            <a:r>
              <a:rPr lang="zh-TW" altLang="zh-TW" sz="2100" spc="-20" dirty="0">
                <a:latin typeface="微軟正黑體" panose="020B0604030504040204" pitchFamily="34" charset="-120"/>
                <a:ea typeface="微軟正黑體" panose="020B0604030504040204" pitchFamily="34" charset="-120"/>
              </a:rPr>
              <a:t>有關</a:t>
            </a:r>
            <a:r>
              <a:rPr lang="zh-TW" altLang="en-US" sz="2100" spc="-20" dirty="0">
                <a:latin typeface="微軟正黑體" panose="020B0604030504040204" pitchFamily="34" charset="-120"/>
                <a:ea typeface="微軟正黑體" panose="020B0604030504040204" pitchFamily="34" charset="-120"/>
              </a:rPr>
              <a:t>，</a:t>
            </a:r>
            <a:r>
              <a:rPr lang="zh-TW" altLang="zh-TW" sz="2100" spc="-20" dirty="0">
                <a:latin typeface="微軟正黑體" panose="020B0604030504040204" pitchFamily="34" charset="-120"/>
                <a:ea typeface="微軟正黑體" panose="020B0604030504040204" pitchFamily="34" charset="-120"/>
              </a:rPr>
              <a:t>未於規定時間內</a:t>
            </a:r>
            <a:br>
              <a:rPr lang="en-US" altLang="zh-TW" sz="2100" spc="-20" dirty="0">
                <a:latin typeface="微軟正黑體" panose="020B0604030504040204" pitchFamily="34" charset="-120"/>
                <a:ea typeface="微軟正黑體" panose="020B0604030504040204" pitchFamily="34" charset="-120"/>
              </a:rPr>
            </a:br>
            <a:r>
              <a:rPr lang="zh-TW" altLang="zh-TW" sz="2100" spc="-20" dirty="0">
                <a:latin typeface="微軟正黑體" panose="020B0604030504040204" pitchFamily="34" charset="-120"/>
                <a:ea typeface="微軟正黑體" panose="020B0604030504040204" pitchFamily="34" charset="-120"/>
              </a:rPr>
              <a:t>登錄身分或身分審查未通過者，均以</a:t>
            </a:r>
            <a:r>
              <a:rPr lang="zh-TW" altLang="zh-TW" sz="2100" spc="-20" dirty="0">
                <a:solidFill>
                  <a:srgbClr val="FF0000"/>
                </a:solidFill>
                <a:latin typeface="微軟正黑體" panose="020B0604030504040204" pitchFamily="34" charset="-120"/>
                <a:ea typeface="微軟正黑體" panose="020B0604030504040204" pitchFamily="34" charset="-120"/>
              </a:rPr>
              <a:t>一般生</a:t>
            </a:r>
            <a:r>
              <a:rPr lang="zh-TW" altLang="zh-TW" sz="2100" spc="-20" dirty="0">
                <a:latin typeface="微軟正黑體" panose="020B0604030504040204" pitchFamily="34" charset="-120"/>
                <a:ea typeface="微軟正黑體" panose="020B0604030504040204" pitchFamily="34" charset="-120"/>
              </a:rPr>
              <a:t>身分繳費</a:t>
            </a:r>
            <a:endParaRPr lang="en-US" altLang="zh-TW" sz="2100" spc="-20" dirty="0">
              <a:latin typeface="微軟正黑體" panose="020B0604030504040204" pitchFamily="34" charset="-120"/>
              <a:ea typeface="微軟正黑體" panose="020B0604030504040204" pitchFamily="34" charset="-120"/>
            </a:endParaRPr>
          </a:p>
        </p:txBody>
      </p:sp>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30" name="圓角矩形 29"/>
          <p:cNvSpPr/>
          <p:nvPr/>
        </p:nvSpPr>
        <p:spPr>
          <a:xfrm>
            <a:off x="1166570" y="999371"/>
            <a:ext cx="2428875"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繳費身分審查</a:t>
            </a:r>
          </a:p>
        </p:txBody>
      </p:sp>
      <p:sp>
        <p:nvSpPr>
          <p:cNvPr id="2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3" name="矩形 2"/>
          <p:cNvSpPr/>
          <p:nvPr/>
        </p:nvSpPr>
        <p:spPr>
          <a:xfrm>
            <a:off x="1166570" y="1682209"/>
            <a:ext cx="6324121" cy="461665"/>
          </a:xfrm>
          <a:prstGeom prst="rect">
            <a:avLst/>
          </a:prstGeom>
        </p:spPr>
        <p:txBody>
          <a:bodyPr wrap="square">
            <a:spAutoFit/>
          </a:bodyPr>
          <a:lstStyle/>
          <a:p>
            <a:pPr lvl="0" fontAlgn="base">
              <a:spcBef>
                <a:spcPct val="0"/>
              </a:spcBef>
              <a:spcAft>
                <a:spcPct val="0"/>
              </a:spcAft>
            </a:pP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【115.4.13(</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)10:00-115.4.15(</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grpSp>
        <p:nvGrpSpPr>
          <p:cNvPr id="4" name="群組 3">
            <a:extLst>
              <a:ext uri="{FF2B5EF4-FFF2-40B4-BE49-F238E27FC236}">
                <a16:creationId xmlns:a16="http://schemas.microsoft.com/office/drawing/2014/main" id="{3F86AD51-A1A8-47C2-81F3-59D4B3B150CC}"/>
              </a:ext>
            </a:extLst>
          </p:cNvPr>
          <p:cNvGrpSpPr/>
          <p:nvPr/>
        </p:nvGrpSpPr>
        <p:grpSpPr>
          <a:xfrm>
            <a:off x="8438383" y="783663"/>
            <a:ext cx="3534542" cy="1432422"/>
            <a:chOff x="8438383" y="783663"/>
            <a:chExt cx="3534542" cy="1432422"/>
          </a:xfrm>
        </p:grpSpPr>
        <p:grpSp>
          <p:nvGrpSpPr>
            <p:cNvPr id="2" name="群組 1"/>
            <p:cNvGrpSpPr/>
            <p:nvPr/>
          </p:nvGrpSpPr>
          <p:grpSpPr>
            <a:xfrm>
              <a:off x="8888487" y="783663"/>
              <a:ext cx="3084438" cy="1432422"/>
              <a:chOff x="5988125" y="214313"/>
              <a:chExt cx="3084438" cy="1432422"/>
            </a:xfrm>
          </p:grpSpPr>
          <p:grpSp>
            <p:nvGrpSpPr>
              <p:cNvPr id="24" name="群組 7"/>
              <p:cNvGrpSpPr>
                <a:grpSpLocks/>
              </p:cNvGrpSpPr>
              <p:nvPr/>
            </p:nvGrpSpPr>
            <p:grpSpPr bwMode="auto">
              <a:xfrm>
                <a:off x="6462713" y="214313"/>
                <a:ext cx="2609850" cy="1431925"/>
                <a:chOff x="6690632" y="1068877"/>
                <a:chExt cx="2609942" cy="1217115"/>
              </a:xfrm>
            </p:grpSpPr>
            <p:cxnSp>
              <p:nvCxnSpPr>
                <p:cNvPr id="25" name="直線單箭頭接點 8"/>
                <p:cNvCxnSpPr>
                  <a:cxnSpLocks noChangeShapeType="1"/>
                  <a:endCxn id="38"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6" name="圓角矩形 25"/>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29" name="圓角矩形 28"/>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網路報名</a:t>
                  </a:r>
                </a:p>
              </p:txBody>
            </p:sp>
            <p:sp>
              <p:nvSpPr>
                <p:cNvPr id="31" name="圓角矩形 30"/>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32" name="圓角矩形 31"/>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33" name="圓角矩形 32"/>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34" name="直線單箭頭接點 14"/>
                <p:cNvCxnSpPr>
                  <a:cxnSpLocks noChangeShapeType="1"/>
                  <a:stCxn id="26" idx="3"/>
                  <a:endCxn id="2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5" name="直線單箭頭接點 15"/>
                <p:cNvCxnSpPr>
                  <a:cxnSpLocks noChangeShapeType="1"/>
                  <a:stCxn id="29" idx="3"/>
                  <a:endCxn id="31"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6" name="直線單箭頭接點 16"/>
                <p:cNvCxnSpPr>
                  <a:cxnSpLocks noChangeShapeType="1"/>
                  <a:stCxn id="31" idx="3"/>
                  <a:endCxn id="32"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7" name="直線單箭頭接點 17"/>
                <p:cNvCxnSpPr>
                  <a:cxnSpLocks noChangeShapeType="1"/>
                  <a:stCxn id="32" idx="3"/>
                  <a:endCxn id="33"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21" name="圓角矩形 20"/>
              <p:cNvSpPr/>
              <p:nvPr/>
            </p:nvSpPr>
            <p:spPr bwMode="auto">
              <a:xfrm>
                <a:off x="5988125" y="217985"/>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繳費身分審查</a:t>
                </a:r>
              </a:p>
            </p:txBody>
          </p:sp>
          <p:cxnSp>
            <p:nvCxnSpPr>
              <p:cNvPr id="22"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3" name="圓角矩形 20">
              <a:extLst>
                <a:ext uri="{FF2B5EF4-FFF2-40B4-BE49-F238E27FC236}">
                  <a16:creationId xmlns:a16="http://schemas.microsoft.com/office/drawing/2014/main" id="{059F84A4-7CD8-4CA4-9315-44B434A9E262}"/>
                </a:ext>
              </a:extLst>
            </p:cNvPr>
            <p:cNvSpPr/>
            <p:nvPr/>
          </p:nvSpPr>
          <p:spPr bwMode="auto">
            <a:xfrm>
              <a:off x="8438383" y="783663"/>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7"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1506296"/>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39" name="矩形 38">
            <a:extLst>
              <a:ext uri="{FF2B5EF4-FFF2-40B4-BE49-F238E27FC236}">
                <a16:creationId xmlns:a16="http://schemas.microsoft.com/office/drawing/2014/main" id="{C96AA6C1-5E0A-44DA-93EF-187B079CE9AD}"/>
              </a:ext>
            </a:extLst>
          </p:cNvPr>
          <p:cNvSpPr/>
          <p:nvPr/>
        </p:nvSpPr>
        <p:spPr>
          <a:xfrm>
            <a:off x="1179618" y="2234743"/>
            <a:ext cx="7685045" cy="42162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fontAlgn="base">
              <a:spcBef>
                <a:spcPct val="0"/>
              </a:spcBef>
              <a:spcAft>
                <a:spcPct val="0"/>
              </a:spcAft>
            </a:pP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考生若</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不具</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年度低收入戶或中低收入戶」身分者，</a:t>
            </a:r>
            <a:r>
              <a:rPr lang="zh-TW" altLang="en-US" sz="16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不須辦理「繳費身分」審查</a:t>
            </a:r>
            <a:endParaRPr lang="en-US" altLang="zh-TW" sz="16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30287930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946732" y="2109738"/>
            <a:ext cx="11092868" cy="3808826"/>
          </a:xfrm>
        </p:spPr>
        <p:txBody>
          <a:bodyPr>
            <a:noAutofit/>
          </a:bodyPr>
          <a:lstStyle/>
          <a:p>
            <a:pPr>
              <a:lnSpc>
                <a:spcPts val="3000"/>
              </a:lnSpc>
              <a:spcBef>
                <a:spcPts val="600"/>
              </a:spcBef>
              <a:buClr>
                <a:srgbClr val="FFB41D"/>
              </a:buClr>
              <a:buFont typeface="Wingdings" panose="05000000000000000000" pitchFamily="2" charset="2"/>
              <a:buChar char="u"/>
            </a:pPr>
            <a:r>
              <a:rPr lang="zh-TW" altLang="en-US" sz="2100" dirty="0">
                <a:solidFill>
                  <a:srgbClr val="000000"/>
                </a:solidFill>
                <a:latin typeface="微軟正黑體" panose="020B0604030504040204" pitchFamily="34" charset="-120"/>
                <a:ea typeface="微軟正黑體" panose="020B0604030504040204" pitchFamily="34" charset="-120"/>
              </a:rPr>
              <a:t>首次進入系統須</a:t>
            </a:r>
            <a:r>
              <a:rPr lang="zh-TW" altLang="en-US" sz="2100" dirty="0">
                <a:solidFill>
                  <a:srgbClr val="FF0000"/>
                </a:solidFill>
                <a:latin typeface="微軟正黑體" panose="020B0604030504040204" pitchFamily="34" charset="-120"/>
                <a:ea typeface="微軟正黑體" panose="020B0604030504040204" pitchFamily="34" charset="-120"/>
              </a:rPr>
              <a:t>自行設定</a:t>
            </a:r>
            <a:r>
              <a:rPr lang="zh-TW" altLang="en-US" sz="2100" dirty="0">
                <a:solidFill>
                  <a:srgbClr val="000000"/>
                </a:solidFill>
                <a:latin typeface="微軟正黑體" panose="020B0604030504040204" pitchFamily="34" charset="-120"/>
                <a:ea typeface="微軟正黑體" panose="020B0604030504040204" pitchFamily="34" charset="-120"/>
              </a:rPr>
              <a:t>通行碼</a:t>
            </a:r>
            <a:endParaRPr lang="en-US" altLang="zh-TW" sz="2100" dirty="0">
              <a:solidFill>
                <a:srgbClr val="000000"/>
              </a:solidFill>
              <a:latin typeface="微軟正黑體" panose="020B0604030504040204" pitchFamily="34" charset="-120"/>
              <a:ea typeface="微軟正黑體" panose="020B0604030504040204" pitchFamily="34" charset="-120"/>
            </a:endParaRPr>
          </a:p>
          <a:p>
            <a:pPr>
              <a:lnSpc>
                <a:spcPct val="100000"/>
              </a:lnSpc>
              <a:spcBef>
                <a:spcPts val="600"/>
              </a:spcBef>
              <a:buClr>
                <a:srgbClr val="FFB41D"/>
              </a:buClr>
              <a:buFont typeface="Wingdings" panose="05000000000000000000" pitchFamily="2" charset="2"/>
              <a:buChar char="u"/>
            </a:pPr>
            <a:r>
              <a:rPr lang="en-US" altLang="zh-TW"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115.5.5(</a:t>
            </a:r>
            <a:r>
              <a:rPr lang="zh-TW" altLang="en-US"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)24:00</a:t>
            </a:r>
            <a:r>
              <a:rPr lang="zh-TW" altLang="en-US"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100" dirty="0">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繳交報名費</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(200</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元</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，依系統產生帳號至金融機構繳交，</a:t>
            </a:r>
            <a:r>
              <a:rPr lang="zh-TW" altLang="en-US"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不可合併繳費</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a:t>
            </a:r>
            <a:b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經本委員會審核通過</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之低收入戶考生免繳報名費。</a:t>
            </a:r>
            <a:b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經本委員會審核通過</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之中低收入戶生考生報名費減免</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60%(80</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元</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p>
          <a:p>
            <a:pPr>
              <a:lnSpc>
                <a:spcPts val="3000"/>
              </a:lnSpc>
              <a:spcBef>
                <a:spcPts val="600"/>
              </a:spcBef>
              <a:buClr>
                <a:srgbClr val="FFB41D"/>
              </a:buClr>
              <a:buFont typeface="Wingdings" panose="05000000000000000000" pitchFamily="2" charset="2"/>
              <a:buChar char="u"/>
            </a:pP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115.5.6(</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100" dirty="0">
                <a:latin typeface="微軟正黑體" panose="020B0604030504040204" pitchFamily="34" charset="-120"/>
                <a:ea typeface="微軟正黑體" panose="020B0604030504040204" pitchFamily="34" charset="-120"/>
              </a:rPr>
              <a:t>登錄資格審查資料</a:t>
            </a:r>
            <a:endParaRPr lang="en-US" altLang="zh-TW" sz="2100" dirty="0">
              <a:latin typeface="微軟正黑體" panose="020B0604030504040204" pitchFamily="34" charset="-120"/>
              <a:ea typeface="微軟正黑體" panose="020B0604030504040204" pitchFamily="34" charset="-120"/>
            </a:endParaRPr>
          </a:p>
          <a:p>
            <a:pPr>
              <a:lnSpc>
                <a:spcPts val="3000"/>
              </a:lnSpc>
              <a:spcBef>
                <a:spcPts val="600"/>
              </a:spcBef>
              <a:buClr>
                <a:srgbClr val="FFB41D"/>
              </a:buClr>
              <a:buFont typeface="Wingdings" panose="05000000000000000000" pitchFamily="2" charset="2"/>
              <a:buChar char="u"/>
            </a:pP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115.5.6(</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100" dirty="0">
                <a:latin typeface="微軟正黑體" panose="020B0604030504040204" pitchFamily="34" charset="-120"/>
                <a:ea typeface="微軟正黑體" panose="020B0604030504040204" pitchFamily="34" charset="-120"/>
              </a:rPr>
              <a:t>繳寄</a:t>
            </a:r>
            <a:r>
              <a:rPr lang="zh-TW" altLang="en-US" sz="2100" dirty="0">
                <a:solidFill>
                  <a:srgbClr val="FF0000"/>
                </a:solidFill>
                <a:latin typeface="微軟正黑體" panose="020B0604030504040204" pitchFamily="34" charset="-120"/>
                <a:ea typeface="微軟正黑體" panose="020B0604030504040204" pitchFamily="34" charset="-120"/>
              </a:rPr>
              <a:t>紙本</a:t>
            </a:r>
            <a:r>
              <a:rPr lang="zh-TW" altLang="en-US" sz="2100" dirty="0">
                <a:latin typeface="微軟正黑體" panose="020B0604030504040204" pitchFamily="34" charset="-120"/>
                <a:ea typeface="微軟正黑體" panose="020B0604030504040204" pitchFamily="34" charset="-120"/>
              </a:rPr>
              <a:t>相關文件至本委員會審查</a:t>
            </a:r>
            <a:r>
              <a:rPr lang="en-US" altLang="zh-TW"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郵戳為憑</a:t>
            </a:r>
            <a:r>
              <a:rPr lang="en-US" altLang="zh-TW"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a:lnSpc>
                <a:spcPts val="3000"/>
              </a:lnSpc>
              <a:spcBef>
                <a:spcPts val="600"/>
              </a:spcBef>
              <a:buClr>
                <a:srgbClr val="FFB41D"/>
              </a:buClr>
              <a:buFont typeface="Wingdings" panose="05000000000000000000" pitchFamily="2" charset="2"/>
              <a:buChar char="u"/>
            </a:pPr>
            <a:r>
              <a:rPr lang="zh-TW" altLang="en-US" sz="2100" dirty="0">
                <a:latin typeface="微軟正黑體" panose="020B0604030504040204" pitchFamily="34" charset="-120"/>
                <a:ea typeface="微軟正黑體" panose="020B0604030504040204" pitchFamily="34" charset="-120"/>
              </a:rPr>
              <a:t>優待加分比率依競賽優勝名次及證照等級及其優待加分標準處理</a:t>
            </a:r>
          </a:p>
          <a:p>
            <a:pPr>
              <a:lnSpc>
                <a:spcPts val="3000"/>
              </a:lnSpc>
              <a:spcBef>
                <a:spcPts val="600"/>
              </a:spcBef>
              <a:buClr>
                <a:srgbClr val="FFB41D"/>
              </a:buClr>
              <a:buFont typeface="Wingdings" panose="05000000000000000000" pitchFamily="2" charset="2"/>
              <a:buChar char="u"/>
            </a:pPr>
            <a:r>
              <a:rPr lang="zh-TW" altLang="en-US" sz="2100" dirty="0">
                <a:latin typeface="微軟正黑體" panose="020B0604030504040204" pitchFamily="34" charset="-120"/>
                <a:ea typeface="微軟正黑體" panose="020B0604030504040204" pitchFamily="34" charset="-120"/>
              </a:rPr>
              <a:t>全國性各項技藝技能競賽依簡章規定辦理</a:t>
            </a:r>
            <a:r>
              <a:rPr lang="en-US" altLang="zh-TW" sz="2100" dirty="0">
                <a:latin typeface="微軟正黑體" panose="020B0604030504040204" pitchFamily="34" charset="-120"/>
                <a:ea typeface="微軟正黑體" panose="020B0604030504040204" pitchFamily="34" charset="-120"/>
              </a:rPr>
              <a:t>(</a:t>
            </a:r>
            <a:r>
              <a:rPr lang="zh-TW" altLang="en-US" sz="2100" dirty="0">
                <a:latin typeface="微軟正黑體" panose="020B0604030504040204" pitchFamily="34" charset="-120"/>
                <a:ea typeface="微軟正黑體" panose="020B0604030504040204" pitchFamily="34" charset="-120"/>
              </a:rPr>
              <a:t>均正面表列</a:t>
            </a:r>
            <a:r>
              <a:rPr lang="en-US" altLang="zh-TW" sz="2100" dirty="0">
                <a:latin typeface="微軟正黑體" panose="020B0604030504040204" pitchFamily="34" charset="-120"/>
                <a:ea typeface="微軟正黑體" panose="020B0604030504040204" pitchFamily="34" charset="-120"/>
              </a:rPr>
              <a:t>)</a:t>
            </a:r>
            <a:endParaRPr lang="zh-TW" altLang="en-US" sz="2100" dirty="0">
              <a:latin typeface="微軟正黑體" panose="020B0604030504040204" pitchFamily="34" charset="-120"/>
              <a:ea typeface="微軟正黑體" panose="020B0604030504040204" pitchFamily="34" charset="-120"/>
            </a:endParaRPr>
          </a:p>
          <a:p>
            <a:pPr>
              <a:lnSpc>
                <a:spcPts val="3000"/>
              </a:lnSpc>
              <a:spcBef>
                <a:spcPts val="600"/>
              </a:spcBef>
              <a:buClr>
                <a:srgbClr val="FFB41D"/>
              </a:buClr>
              <a:buFont typeface="Wingdings" panose="05000000000000000000" pitchFamily="2" charset="2"/>
              <a:buChar char="u"/>
            </a:pPr>
            <a:r>
              <a:rPr lang="zh-TW" altLang="en-US" sz="2100" dirty="0">
                <a:latin typeface="微軟正黑體" panose="020B0604030504040204" pitchFamily="34" charset="-120"/>
                <a:ea typeface="微軟正黑體" panose="020B0604030504040204" pitchFamily="34" charset="-120"/>
              </a:rPr>
              <a:t>其他</a:t>
            </a:r>
            <a:r>
              <a:rPr lang="zh-TW" altLang="en-US" sz="2100" b="1" dirty="0">
                <a:latin typeface="微軟正黑體" panose="020B0604030504040204" pitchFamily="34" charset="-120"/>
                <a:ea typeface="微軟正黑體" panose="020B0604030504040204" pitchFamily="34" charset="-120"/>
              </a:rPr>
              <a:t>國際性特殊</a:t>
            </a:r>
            <a:r>
              <a:rPr lang="zh-TW" altLang="en-US" sz="2100" dirty="0">
                <a:latin typeface="微軟正黑體" panose="020B0604030504040204" pitchFamily="34" charset="-120"/>
                <a:ea typeface="微軟正黑體" panose="020B0604030504040204" pitchFamily="34" charset="-120"/>
              </a:rPr>
              <a:t>技藝技能競賽，召開技術會議審查</a:t>
            </a:r>
            <a:endParaRPr lang="en-US" altLang="zh-TW" sz="2100" dirty="0">
              <a:latin typeface="微軟正黑體" panose="020B0604030504040204" pitchFamily="34" charset="-120"/>
              <a:ea typeface="微軟正黑體" panose="020B0604030504040204" pitchFamily="34" charset="-120"/>
            </a:endParaRPr>
          </a:p>
        </p:txBody>
      </p:sp>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30" name="圓角矩形 29"/>
          <p:cNvSpPr/>
          <p:nvPr/>
        </p:nvSpPr>
        <p:spPr>
          <a:xfrm>
            <a:off x="946732" y="926868"/>
            <a:ext cx="4634918"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繳交報名費及資格審查</a:t>
            </a:r>
          </a:p>
        </p:txBody>
      </p:sp>
      <p:sp>
        <p:nvSpPr>
          <p:cNvPr id="26"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2" name="矩形 1"/>
          <p:cNvSpPr/>
          <p:nvPr/>
        </p:nvSpPr>
        <p:spPr>
          <a:xfrm>
            <a:off x="946732" y="1657038"/>
            <a:ext cx="6359232" cy="461665"/>
          </a:xfrm>
          <a:prstGeom prst="rect">
            <a:avLst/>
          </a:prstGeom>
        </p:spPr>
        <p:txBody>
          <a:bodyPr wrap="square">
            <a:spAutoFit/>
          </a:bodyPr>
          <a:lstStyle/>
          <a:p>
            <a:pPr lvl="0" fontAlgn="base">
              <a:spcBef>
                <a:spcPct val="0"/>
              </a:spcBef>
              <a:spcAft>
                <a:spcPct val="0"/>
              </a:spcAft>
            </a:pP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【115.4.29(</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)10:00-115.5.6(</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grpSp>
        <p:nvGrpSpPr>
          <p:cNvPr id="3" name="群組 2">
            <a:extLst>
              <a:ext uri="{FF2B5EF4-FFF2-40B4-BE49-F238E27FC236}">
                <a16:creationId xmlns:a16="http://schemas.microsoft.com/office/drawing/2014/main" id="{A493AF14-ADE2-4370-A39A-3BB9D0C3683A}"/>
              </a:ext>
            </a:extLst>
          </p:cNvPr>
          <p:cNvGrpSpPr/>
          <p:nvPr/>
        </p:nvGrpSpPr>
        <p:grpSpPr>
          <a:xfrm>
            <a:off x="8438383" y="855552"/>
            <a:ext cx="3525017" cy="1435240"/>
            <a:chOff x="8438383" y="855552"/>
            <a:chExt cx="3525017" cy="1435240"/>
          </a:xfrm>
        </p:grpSpPr>
        <p:grpSp>
          <p:nvGrpSpPr>
            <p:cNvPr id="21" name="群組 20"/>
            <p:cNvGrpSpPr/>
            <p:nvPr/>
          </p:nvGrpSpPr>
          <p:grpSpPr>
            <a:xfrm>
              <a:off x="8878962" y="855552"/>
              <a:ext cx="3084438" cy="1432422"/>
              <a:chOff x="5988125" y="214313"/>
              <a:chExt cx="3084438" cy="1432422"/>
            </a:xfrm>
          </p:grpSpPr>
          <p:grpSp>
            <p:nvGrpSpPr>
              <p:cNvPr id="22" name="群組 7"/>
              <p:cNvGrpSpPr>
                <a:grpSpLocks/>
              </p:cNvGrpSpPr>
              <p:nvPr/>
            </p:nvGrpSpPr>
            <p:grpSpPr bwMode="auto">
              <a:xfrm>
                <a:off x="6462713" y="214313"/>
                <a:ext cx="2609850" cy="1431925"/>
                <a:chOff x="6690632" y="1068877"/>
                <a:chExt cx="2609942" cy="1217115"/>
              </a:xfrm>
            </p:grpSpPr>
            <p:cxnSp>
              <p:nvCxnSpPr>
                <p:cNvPr id="28" name="直線單箭頭接點 8"/>
                <p:cNvCxnSpPr>
                  <a:cxnSpLocks noChangeShapeType="1"/>
                  <a:endCxn id="48"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9" name="圓角矩形 38"/>
                <p:cNvSpPr/>
                <p:nvPr/>
              </p:nvSpPr>
              <p:spPr bwMode="auto">
                <a:xfrm>
                  <a:off x="6690632"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繳交報名費及</a:t>
                  </a:r>
                  <a:endParaRPr lang="en-US" altLang="zh-TW" sz="1400" dirty="0">
                    <a:solidFill>
                      <a:schemeClr val="bg1"/>
                    </a:solidFill>
                    <a:latin typeface="微軟正黑體" panose="020B0604030504040204" pitchFamily="34" charset="-120"/>
                    <a:ea typeface="微軟正黑體" panose="020B0604030504040204" pitchFamily="34" charset="-120"/>
                  </a:endParaRPr>
                </a:p>
              </p:txBody>
            </p:sp>
            <p:sp>
              <p:nvSpPr>
                <p:cNvPr id="40" name="圓角矩形 39"/>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網路報名</a:t>
                  </a:r>
                </a:p>
              </p:txBody>
            </p:sp>
            <p:sp>
              <p:nvSpPr>
                <p:cNvPr id="41" name="圓角矩形 40"/>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42" name="圓角矩形 41"/>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43" name="圓角矩形 42"/>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44" name="直線單箭頭接點 14"/>
                <p:cNvCxnSpPr>
                  <a:cxnSpLocks noChangeShapeType="1"/>
                  <a:stCxn id="39" idx="3"/>
                  <a:endCxn id="40"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5"/>
                <p:cNvCxnSpPr>
                  <a:cxnSpLocks noChangeShapeType="1"/>
                  <a:stCxn id="40" idx="3"/>
                  <a:endCxn id="41"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6"/>
                <p:cNvCxnSpPr>
                  <a:cxnSpLocks noChangeShapeType="1"/>
                  <a:stCxn id="41" idx="3"/>
                  <a:endCxn id="42"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7" name="直線單箭頭接點 17"/>
                <p:cNvCxnSpPr>
                  <a:cxnSpLocks noChangeShapeType="1"/>
                  <a:stCxn id="42" idx="3"/>
                  <a:endCxn id="43"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8" name="圓角矩形 47"/>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23" name="圓角矩形 22"/>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27"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5" name="圓角矩形 20">
              <a:extLst>
                <a:ext uri="{FF2B5EF4-FFF2-40B4-BE49-F238E27FC236}">
                  <a16:creationId xmlns:a16="http://schemas.microsoft.com/office/drawing/2014/main" id="{059F84A4-7CD8-4CA4-9315-44B434A9E262}"/>
                </a:ext>
              </a:extLst>
            </p:cNvPr>
            <p:cNvSpPr/>
            <p:nvPr/>
          </p:nvSpPr>
          <p:spPr bwMode="auto">
            <a:xfrm>
              <a:off x="8438383"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9"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68737268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80"/>
          <p:cNvSpPr>
            <a:spLocks noGrp="1" noChangeArrowheads="1"/>
          </p:cNvSpPr>
          <p:nvPr>
            <p:ph type="body" sz="half" idx="4294967295"/>
          </p:nvPr>
        </p:nvSpPr>
        <p:spPr>
          <a:xfrm>
            <a:off x="908950" y="678011"/>
            <a:ext cx="10877666" cy="582612"/>
          </a:xfrm>
        </p:spPr>
        <p:txBody>
          <a:bodyPr>
            <a:noAutofit/>
          </a:bodyPr>
          <a:lstStyle/>
          <a:p>
            <a:pPr marL="0" indent="0">
              <a:buNone/>
            </a:pPr>
            <a:r>
              <a:rPr lang="zh-TW" altLang="en-US" sz="1600" b="1" dirty="0">
                <a:latin typeface="微軟正黑體" pitchFamily="34" charset="-120"/>
                <a:ea typeface="微軟正黑體" pitchFamily="34" charset="-120"/>
              </a:rPr>
              <a:t>資格：</a:t>
            </a:r>
            <a:r>
              <a:rPr lang="zh-TW" altLang="zh-TW" sz="1600" b="1" dirty="0">
                <a:latin typeface="微軟正黑體" pitchFamily="34" charset="-120"/>
                <a:ea typeface="微軟正黑體" pitchFamily="34" charset="-120"/>
              </a:rPr>
              <a:t>凡高級中等學校畢</a:t>
            </a:r>
            <a:r>
              <a:rPr lang="en-US" altLang="zh-TW" sz="1600" b="1" dirty="0">
                <a:latin typeface="微軟正黑體" pitchFamily="34" charset="-120"/>
                <a:ea typeface="微軟正黑體" pitchFamily="34" charset="-120"/>
              </a:rPr>
              <a:t>(</a:t>
            </a:r>
            <a:r>
              <a:rPr lang="zh-TW" altLang="zh-TW" sz="1600" b="1" dirty="0">
                <a:latin typeface="微軟正黑體" pitchFamily="34" charset="-120"/>
                <a:ea typeface="微軟正黑體" pitchFamily="34" charset="-120"/>
              </a:rPr>
              <a:t>結</a:t>
            </a:r>
            <a:r>
              <a:rPr lang="en-US" altLang="zh-TW" sz="1600" b="1" dirty="0">
                <a:latin typeface="微軟正黑體" pitchFamily="34" charset="-120"/>
                <a:ea typeface="微軟正黑體" pitchFamily="34" charset="-120"/>
              </a:rPr>
              <a:t>)</a:t>
            </a:r>
            <a:r>
              <a:rPr lang="zh-TW" altLang="zh-TW" sz="1600" b="1" dirty="0">
                <a:latin typeface="微軟正黑體" pitchFamily="34" charset="-120"/>
                <a:ea typeface="微軟正黑體" pitchFamily="34" charset="-120"/>
              </a:rPr>
              <a:t>業生</a:t>
            </a:r>
            <a:r>
              <a:rPr lang="zh-TW" altLang="en-US" sz="1600" b="1" dirty="0">
                <a:latin typeface="微軟正黑體" pitchFamily="34" charset="-120"/>
                <a:ea typeface="微軟正黑體" pitchFamily="34" charset="-120"/>
              </a:rPr>
              <a:t>、學校型態實驗教育學生、非學校型態實驗教育</a:t>
            </a: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含不具學籍自學生</a:t>
            </a: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學生</a:t>
            </a:r>
            <a:r>
              <a:rPr lang="zh-TW" altLang="zh-TW" sz="1600" b="1" dirty="0">
                <a:latin typeface="微軟正黑體" pitchFamily="34" charset="-120"/>
                <a:ea typeface="微軟正黑體" pitchFamily="34" charset="-120"/>
              </a:rPr>
              <a:t>或具同等學力</a:t>
            </a:r>
            <a:br>
              <a:rPr lang="en-US" altLang="zh-TW" sz="1600" b="1" dirty="0">
                <a:latin typeface="微軟正黑體" pitchFamily="34" charset="-120"/>
                <a:ea typeface="微軟正黑體" pitchFamily="34" charset="-120"/>
              </a:rPr>
            </a:br>
            <a:r>
              <a:rPr lang="en-US" altLang="zh-TW" sz="1600" b="1" dirty="0">
                <a:latin typeface="微軟正黑體" pitchFamily="34" charset="-120"/>
                <a:ea typeface="微軟正黑體" pitchFamily="34" charset="-120"/>
              </a:rPr>
              <a:t>            </a:t>
            </a:r>
            <a:r>
              <a:rPr lang="zh-TW" altLang="zh-TW" sz="1600" b="1" dirty="0">
                <a:latin typeface="微軟正黑體" pitchFamily="34" charset="-120"/>
                <a:ea typeface="微軟正黑體" pitchFamily="34" charset="-120"/>
              </a:rPr>
              <a:t>之學生</a:t>
            </a:r>
            <a:r>
              <a:rPr lang="zh-TW" altLang="en-US" sz="1600" b="1" dirty="0">
                <a:latin typeface="微軟正黑體" pitchFamily="34" charset="-120"/>
                <a:ea typeface="微軟正黑體" pitchFamily="34" charset="-120"/>
              </a:rPr>
              <a:t>且獲得下列</a:t>
            </a:r>
            <a:r>
              <a:rPr lang="zh-TW" altLang="en-US" sz="1600" b="1" dirty="0">
                <a:solidFill>
                  <a:srgbClr val="FF0000"/>
                </a:solidFill>
                <a:latin typeface="微軟正黑體" pitchFamily="34" charset="-120"/>
                <a:ea typeface="微軟正黑體" pitchFamily="34" charset="-120"/>
              </a:rPr>
              <a:t>競賽或證照</a:t>
            </a:r>
            <a:r>
              <a:rPr lang="zh-TW" altLang="en-US" sz="1600" b="1" dirty="0">
                <a:latin typeface="微軟正黑體" pitchFamily="34" charset="-120"/>
                <a:ea typeface="微軟正黑體" pitchFamily="34" charset="-120"/>
              </a:rPr>
              <a:t>之一者</a:t>
            </a:r>
          </a:p>
        </p:txBody>
      </p:sp>
      <p:graphicFrame>
        <p:nvGraphicFramePr>
          <p:cNvPr id="51434" name="Group 234"/>
          <p:cNvGraphicFramePr>
            <a:graphicFrameLocks noGrp="1"/>
          </p:cNvGraphicFramePr>
          <p:nvPr>
            <p:extLst>
              <p:ext uri="{D42A27DB-BD31-4B8C-83A1-F6EECF244321}">
                <p14:modId xmlns:p14="http://schemas.microsoft.com/office/powerpoint/2010/main" val="3664166236"/>
              </p:ext>
            </p:extLst>
          </p:nvPr>
        </p:nvGraphicFramePr>
        <p:xfrm>
          <a:off x="935658" y="1194219"/>
          <a:ext cx="10320684" cy="5276417"/>
        </p:xfrm>
        <a:graphic>
          <a:graphicData uri="http://schemas.openxmlformats.org/drawingml/2006/table">
            <a:tbl>
              <a:tblPr>
                <a:tableStyleId>{ED083AE6-46FA-4A59-8FB0-9F97EB10719F}</a:tableStyleId>
              </a:tblPr>
              <a:tblGrid>
                <a:gridCol w="691066">
                  <a:extLst>
                    <a:ext uri="{9D8B030D-6E8A-4147-A177-3AD203B41FA5}">
                      <a16:colId xmlns:a16="http://schemas.microsoft.com/office/drawing/2014/main" val="20000"/>
                    </a:ext>
                  </a:extLst>
                </a:gridCol>
                <a:gridCol w="4310044">
                  <a:extLst>
                    <a:ext uri="{9D8B030D-6E8A-4147-A177-3AD203B41FA5}">
                      <a16:colId xmlns:a16="http://schemas.microsoft.com/office/drawing/2014/main" val="20001"/>
                    </a:ext>
                  </a:extLst>
                </a:gridCol>
                <a:gridCol w="672159">
                  <a:extLst>
                    <a:ext uri="{9D8B030D-6E8A-4147-A177-3AD203B41FA5}">
                      <a16:colId xmlns:a16="http://schemas.microsoft.com/office/drawing/2014/main" val="20002"/>
                    </a:ext>
                  </a:extLst>
                </a:gridCol>
                <a:gridCol w="4647415">
                  <a:extLst>
                    <a:ext uri="{9D8B030D-6E8A-4147-A177-3AD203B41FA5}">
                      <a16:colId xmlns:a16="http://schemas.microsoft.com/office/drawing/2014/main" val="20003"/>
                    </a:ext>
                  </a:extLst>
                </a:gridCol>
              </a:tblGrid>
              <a:tr h="45590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編號</a:t>
                      </a:r>
                      <a:endParaRPr kumimoji="1" lang="zh-TW" altLang="en-US" sz="17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競賽或證照名稱</a:t>
                      </a:r>
                      <a:endParaRPr kumimoji="1" lang="zh-TW" altLang="en-US" sz="17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編號</a:t>
                      </a:r>
                      <a:endParaRPr kumimoji="1" lang="zh-TW" altLang="en-US" sz="17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7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競賽或證照名稱</a:t>
                      </a:r>
                      <a:endParaRPr kumimoji="1" lang="zh-TW" altLang="en-US" sz="17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60000"/>
                        <a:lumOff val="40000"/>
                      </a:schemeClr>
                    </a:solid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國際展能節職業技能競賽、</a:t>
                      </a:r>
                      <a:endPar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亞洲技能競賽</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青年組</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國際科技展覽</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9</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r>
                        <a:rPr lang="zh-TW" altLang="zh-TW" sz="1600" kern="1200" spc="-50" baseline="0" dirty="0">
                          <a:solidFill>
                            <a:schemeClr val="tx1"/>
                          </a:solidFill>
                          <a:effectLst/>
                          <a:latin typeface="微軟正黑體" panose="020B0604030504040204" pitchFamily="34" charset="-120"/>
                          <a:ea typeface="微軟正黑體" panose="020B0604030504040204" pitchFamily="34" charset="-120"/>
                        </a:rPr>
                        <a:t>電腦鼠暨智慧輪形機器人國內及國際競賽</a:t>
                      </a:r>
                      <a:endParaRPr lang="en-US" altLang="zh-TW" sz="1600" kern="1200" spc="-50" baseline="0" dirty="0">
                        <a:solidFill>
                          <a:schemeClr val="tx1"/>
                        </a:solidFill>
                        <a:effectLst/>
                        <a:latin typeface="微軟正黑體" pitchFamily="34" charset="-120"/>
                        <a:ea typeface="微軟正黑體" pitchFamily="34" charset="-120"/>
                        <a:cs typeface="+mn-cs"/>
                      </a:endParaRPr>
                    </a:p>
                  </a:txBody>
                  <a:tcPr marT="45718" marB="45718" anchor="ctr" horzOverflow="overflow"/>
                </a:tc>
                <a:extLst>
                  <a:ext uri="{0D108BD9-81ED-4DB2-BD59-A6C34878D82A}">
                    <a16:rowId xmlns:a16="http://schemas.microsoft.com/office/drawing/2014/main" val="10001"/>
                  </a:ext>
                </a:extLst>
              </a:tr>
              <a:tr h="50114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全國身心障礙者技能競賽</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10</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全國學生美術比賽</a:t>
                      </a:r>
                      <a:r>
                        <a:rPr kumimoji="1" lang="zh-TW" altLang="en-US" sz="1600" b="1"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rPr>
                        <a:t>決賽</a:t>
                      </a:r>
                      <a:endParaRPr kumimoji="1" lang="zh-TW" altLang="en-US" sz="1600" b="1" i="0"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solidFill>
                      <a:schemeClr val="accent4">
                        <a:lumMod val="20000"/>
                        <a:lumOff val="80000"/>
                      </a:schemeClr>
                    </a:solidFill>
                  </a:tcPr>
                </a:tc>
                <a:extLst>
                  <a:ext uri="{0D108BD9-81ED-4DB2-BD59-A6C34878D82A}">
                    <a16:rowId xmlns:a16="http://schemas.microsoft.com/office/drawing/2014/main" val="10002"/>
                  </a:ext>
                </a:extLst>
              </a:tr>
              <a:tr h="61241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全國中小學科學展覽會、</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臺灣國際科學展覽會</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11</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600" b="0" u="none" strike="noStrike" kern="1200" cap="none" spc="-50" normalizeH="0" baseline="0" dirty="0">
                          <a:ln>
                            <a:noFill/>
                          </a:ln>
                          <a:solidFill>
                            <a:schemeClr val="tx1"/>
                          </a:solidFill>
                          <a:effectLst/>
                          <a:latin typeface="微軟正黑體" panose="020B0604030504040204" pitchFamily="34" charset="-120"/>
                          <a:ea typeface="微軟正黑體" panose="020B0604030504040204" pitchFamily="34" charset="-120"/>
                        </a:rPr>
                        <a:t>全國技能競賽分區</a:t>
                      </a:r>
                      <a:r>
                        <a:rPr kumimoji="1" lang="en-US" altLang="zh-TW" sz="1600" b="0" u="none" strike="noStrike" kern="1200" cap="none" spc="-50"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kern="1200" cap="none" spc="-50" normalizeH="0" baseline="0" dirty="0">
                          <a:ln>
                            <a:noFill/>
                          </a:ln>
                          <a:solidFill>
                            <a:schemeClr val="tx1"/>
                          </a:solidFill>
                          <a:effectLst/>
                          <a:latin typeface="微軟正黑體" panose="020B0604030504040204" pitchFamily="34" charset="-120"/>
                          <a:ea typeface="微軟正黑體" panose="020B0604030504040204" pitchFamily="34" charset="-120"/>
                        </a:rPr>
                        <a:t>北、中、南</a:t>
                      </a:r>
                      <a:r>
                        <a:rPr kumimoji="1" lang="en-US" altLang="zh-TW" sz="1600" b="0" u="none" strike="noStrike" kern="1200" cap="none" spc="-50"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kern="1200" cap="none" spc="-50" normalizeH="0" baseline="0" dirty="0">
                          <a:ln>
                            <a:noFill/>
                          </a:ln>
                          <a:solidFill>
                            <a:schemeClr val="tx1"/>
                          </a:solidFill>
                          <a:effectLst/>
                          <a:latin typeface="微軟正黑體" panose="020B0604030504040204" pitchFamily="34" charset="-120"/>
                          <a:ea typeface="微軟正黑體" panose="020B0604030504040204" pitchFamily="34" charset="-120"/>
                        </a:rPr>
                        <a:t>技能競賽</a:t>
                      </a:r>
                      <a:endParaRPr kumimoji="1" lang="zh-TW" altLang="en-US" sz="1600" b="0" i="0" u="none" strike="noStrike" kern="1200" cap="none" spc="-50"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tc>
                <a:extLst>
                  <a:ext uri="{0D108BD9-81ED-4DB2-BD59-A6C34878D82A}">
                    <a16:rowId xmlns:a16="http://schemas.microsoft.com/office/drawing/2014/main" val="10003"/>
                  </a:ext>
                </a:extLst>
              </a:tr>
              <a:tr h="61241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4</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全國高級中等學校技藝競賽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在優勝名次以內且持有獲獎證明者</a:t>
                      </a:r>
                      <a:r>
                        <a:rPr kumimoji="1" lang="en-US" altLang="zh-TW" sz="16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endParaRPr kumimoji="1" lang="en-US" altLang="zh-TW" sz="1600" b="0" i="0" u="none" strike="noStrike" cap="none" normalizeH="0" baseline="0" dirty="0">
                        <a:ln>
                          <a:noFill/>
                        </a:ln>
                        <a:solidFill>
                          <a:srgbClr val="FF0000"/>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12</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全國高級中等學校專業群科專題製作及創意競賽</a:t>
                      </a:r>
                      <a:r>
                        <a:rPr kumimoji="1" lang="zh-TW" altLang="en-US" sz="1600" b="1"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rPr>
                        <a:t>決賽</a:t>
                      </a:r>
                      <a:endParaRPr kumimoji="1" lang="en-US" altLang="zh-TW" sz="1600" b="1"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註</a:t>
                      </a:r>
                      <a:r>
                        <a:rPr kumimoji="1" lang="en-US" altLang="zh-TW"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專題組及創意組獲獎學生可就「</a:t>
                      </a:r>
                      <a:r>
                        <a:rPr kumimoji="1" lang="zh-TW" altLang="en-US"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獲獎群別</a:t>
                      </a:r>
                      <a:r>
                        <a:rPr kumimoji="1" lang="zh-TW" altLang="en-US"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」或「</a:t>
                      </a:r>
                      <a:r>
                        <a:rPr kumimoji="1" lang="zh-TW" altLang="en-US"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考生畢</a:t>
                      </a:r>
                      <a:r>
                        <a:rPr kumimoji="1" lang="en-US" altLang="zh-TW"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a:t>
                      </a:r>
                      <a:r>
                        <a:rPr kumimoji="1" lang="zh-TW" altLang="en-US"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肄</a:t>
                      </a:r>
                      <a:r>
                        <a:rPr kumimoji="1" lang="en-US" altLang="zh-TW"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a:t>
                      </a:r>
                      <a:r>
                        <a:rPr kumimoji="1" lang="zh-TW" altLang="en-US" sz="1400" b="0" u="none" strike="noStrike" kern="1200" cap="none" normalizeH="0" baseline="0" dirty="0">
                          <a:ln>
                            <a:noFill/>
                          </a:ln>
                          <a:solidFill>
                            <a:srgbClr val="0000FF"/>
                          </a:solidFill>
                          <a:effectLst/>
                          <a:latin typeface="微軟正黑體" panose="020B0604030504040204" pitchFamily="34" charset="-120"/>
                          <a:ea typeface="微軟正黑體" panose="020B0604030504040204" pitchFamily="34" charset="-120"/>
                        </a:rPr>
                        <a:t>業科（組、學程）歸屬群別</a:t>
                      </a:r>
                      <a:r>
                        <a:rPr kumimoji="1" lang="zh-TW" altLang="en-US"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400" b="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rPr>
                        <a:t>擇一資格</a:t>
                      </a:r>
                      <a:r>
                        <a:rPr kumimoji="1" lang="zh-TW" altLang="en-US" sz="14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報名本招生</a:t>
                      </a:r>
                      <a:endParaRPr kumimoji="1" lang="zh-TW" altLang="en-US" sz="1400" b="0" i="0"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solidFill>
                      <a:schemeClr val="accent4">
                        <a:lumMod val="20000"/>
                        <a:lumOff val="80000"/>
                      </a:schemeClr>
                    </a:solidFill>
                  </a:tcPr>
                </a:tc>
                <a:extLst>
                  <a:ext uri="{0D108BD9-81ED-4DB2-BD59-A6C34878D82A}">
                    <a16:rowId xmlns:a16="http://schemas.microsoft.com/office/drawing/2014/main" val="10004"/>
                  </a:ext>
                </a:extLst>
              </a:tr>
              <a:tr h="40828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5</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甲級</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乙級技術士證</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vMerge="1">
                  <a:txBody>
                    <a:bodyPr/>
                    <a:lstStyle/>
                    <a:p>
                      <a:endParaRPr lang="zh-TW" altLang="en-US" dirty="0"/>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vMerge="1">
                  <a:txBody>
                    <a:bodyPr/>
                    <a:lstStyle/>
                    <a:p>
                      <a:endParaRPr lang="zh-TW" altLang="en-US" dirty="0"/>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34995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6</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zh-TW" altLang="zh-TW" sz="1600" kern="1200" spc="-80" baseline="0" dirty="0">
                          <a:solidFill>
                            <a:schemeClr val="tx1"/>
                          </a:solidFill>
                          <a:effectLst/>
                          <a:latin typeface="微軟正黑體" panose="020B0604030504040204" pitchFamily="34" charset="-120"/>
                          <a:ea typeface="微軟正黑體" panose="020B0604030504040204" pitchFamily="34" charset="-120"/>
                        </a:rPr>
                        <a:t>專門職業及技術人員普通考試及格證書</a:t>
                      </a:r>
                      <a:endParaRPr kumimoji="1" lang="zh-TW" altLang="en-US" sz="1600" b="0" i="0" u="none" strike="noStrike" cap="none" spc="-80"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13</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全國學生舞蹈比賽</a:t>
                      </a:r>
                      <a:r>
                        <a:rPr kumimoji="1" lang="zh-TW" altLang="zh-TW" sz="1600" b="1"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rPr>
                        <a:t>個人賽決賽</a:t>
                      </a:r>
                      <a:endParaRPr kumimoji="1" lang="zh-TW" altLang="en-US" sz="1600" b="1" i="0"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tc>
                <a:extLst>
                  <a:ext uri="{0D108BD9-81ED-4DB2-BD59-A6C34878D82A}">
                    <a16:rowId xmlns:a16="http://schemas.microsoft.com/office/drawing/2014/main" val="2612485195"/>
                  </a:ext>
                </a:extLst>
              </a:tr>
              <a:tr h="4809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a:t>
                      </a: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技術型高級中等學校</a:t>
                      </a:r>
                      <a:r>
                        <a:rPr kumimoji="1" lang="zh-TW"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學生團隊技術創造力培訓與競賽</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14</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全國學生音樂比賽</a:t>
                      </a:r>
                      <a:r>
                        <a:rPr kumimoji="1" lang="zh-TW" altLang="zh-TW" sz="1600" b="1"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rPr>
                        <a:t>個人賽決賽</a:t>
                      </a:r>
                      <a:endParaRPr kumimoji="1" lang="zh-TW" altLang="en-US" sz="1600" b="1" i="0"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solidFill>
                      <a:schemeClr val="accent4">
                        <a:lumMod val="20000"/>
                        <a:lumOff val="80000"/>
                      </a:schemeClr>
                    </a:solidFill>
                  </a:tcPr>
                </a:tc>
                <a:extLst>
                  <a:ext uri="{0D108BD9-81ED-4DB2-BD59-A6C34878D82A}">
                    <a16:rowId xmlns:a16="http://schemas.microsoft.com/office/drawing/2014/main" val="1137710061"/>
                  </a:ext>
                </a:extLst>
              </a:tr>
              <a:tr h="61241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8</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solidFill>
                      <a:schemeClr val="accent4">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全國高中職智慧鐵人創意競賽決賽暨國際邀請賽</a:t>
                      </a:r>
                      <a:endPar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8" marB="45718" anchor="ctr" horzOverflow="overflow">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15</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其他參加</a:t>
                      </a:r>
                      <a:r>
                        <a:rPr kumimoji="1" lang="zh-TW" altLang="en-US" sz="16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國際性特殊</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技藝技能競賽</a:t>
                      </a:r>
                      <a:endPar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須通過本會審查</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tc>
                <a:extLst>
                  <a:ext uri="{0D108BD9-81ED-4DB2-BD59-A6C34878D82A}">
                    <a16:rowId xmlns:a16="http://schemas.microsoft.com/office/drawing/2014/main" val="3182655226"/>
                  </a:ext>
                </a:extLst>
              </a:tr>
            </a:tbl>
          </a:graphicData>
        </a:graphic>
      </p:graphicFrame>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2" name="矩形 1">
            <a:extLst>
              <a:ext uri="{FF2B5EF4-FFF2-40B4-BE49-F238E27FC236}">
                <a16:creationId xmlns:a16="http://schemas.microsoft.com/office/drawing/2014/main" id="{47497DC3-AC34-3FC7-112D-6AFBFC5FAE85}"/>
              </a:ext>
            </a:extLst>
          </p:cNvPr>
          <p:cNvSpPr/>
          <p:nvPr/>
        </p:nvSpPr>
        <p:spPr>
          <a:xfrm>
            <a:off x="705002" y="6404231"/>
            <a:ext cx="10681798" cy="37179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just" eaLnBrk="1" hangingPunct="1">
              <a:buClr>
                <a:schemeClr val="tx1"/>
              </a:buClr>
              <a:buNone/>
              <a:defRPr/>
            </a:pPr>
            <a:r>
              <a:rPr lang="zh-TW" altLang="en-US" sz="1700" b="1" dirty="0">
                <a:solidFill>
                  <a:srgbClr val="0000FF"/>
                </a:solidFill>
                <a:latin typeface="微軟正黑體" panose="020B0604030504040204" pitchFamily="34" charset="-120"/>
                <a:ea typeface="微軟正黑體" panose="020B0604030504040204" pitchFamily="34" charset="-120"/>
              </a:rPr>
              <a:t>國際技能競賽、亞洲技能競賽</a:t>
            </a:r>
            <a:r>
              <a:rPr lang="zh-TW" altLang="en-US" sz="1700" dirty="0">
                <a:solidFill>
                  <a:srgbClr val="0000FF"/>
                </a:solidFill>
                <a:latin typeface="微軟正黑體" panose="020B0604030504040204" pitchFamily="34" charset="-120"/>
                <a:ea typeface="微軟正黑體" panose="020B0604030504040204" pitchFamily="34" charset="-120"/>
              </a:rPr>
              <a:t>各職類「</a:t>
            </a:r>
            <a:r>
              <a:rPr lang="zh-TW" altLang="en-US" sz="1700" u="sng" dirty="0">
                <a:solidFill>
                  <a:srgbClr val="0000FF"/>
                </a:solidFill>
                <a:latin typeface="微軟正黑體" panose="020B0604030504040204" pitchFamily="34" charset="-120"/>
                <a:ea typeface="微軟正黑體" panose="020B0604030504040204" pitchFamily="34" charset="-120"/>
              </a:rPr>
              <a:t>青少年組</a:t>
            </a:r>
            <a:r>
              <a:rPr lang="zh-TW" altLang="en-US" sz="1700" dirty="0">
                <a:solidFill>
                  <a:srgbClr val="0000FF"/>
                </a:solidFill>
                <a:latin typeface="微軟正黑體" panose="020B0604030504040204" pitchFamily="34" charset="-120"/>
                <a:ea typeface="微軟正黑體" panose="020B0604030504040204" pitchFamily="34" charset="-120"/>
              </a:rPr>
              <a:t>」取得前</a:t>
            </a:r>
            <a:r>
              <a:rPr lang="en-US" altLang="zh-TW" sz="1700" dirty="0">
                <a:solidFill>
                  <a:srgbClr val="0000FF"/>
                </a:solidFill>
                <a:latin typeface="微軟正黑體" panose="020B0604030504040204" pitchFamily="34" charset="-120"/>
                <a:ea typeface="微軟正黑體" panose="020B0604030504040204" pitchFamily="34" charset="-120"/>
              </a:rPr>
              <a:t>3</a:t>
            </a:r>
            <a:r>
              <a:rPr lang="zh-TW" altLang="en-US" sz="1700" dirty="0">
                <a:solidFill>
                  <a:srgbClr val="0000FF"/>
                </a:solidFill>
                <a:latin typeface="微軟正黑體" panose="020B0604030504040204" pitchFamily="34" charset="-120"/>
                <a:ea typeface="微軟正黑體" panose="020B0604030504040204" pitchFamily="34" charset="-120"/>
              </a:rPr>
              <a:t>名、優勝名次或正備取國手資格者，</a:t>
            </a:r>
            <a:r>
              <a:rPr lang="zh-TW" altLang="en-US" sz="1700" b="1" dirty="0">
                <a:solidFill>
                  <a:srgbClr val="FF0000"/>
                </a:solidFill>
                <a:latin typeface="微軟正黑體" panose="020B0604030504040204" pitchFamily="34" charset="-120"/>
                <a:ea typeface="微軟正黑體" panose="020B0604030504040204" pitchFamily="34" charset="-120"/>
              </a:rPr>
              <a:t>不予參加本招生</a:t>
            </a:r>
          </a:p>
        </p:txBody>
      </p:sp>
    </p:spTree>
    <p:extLst>
      <p:ext uri="{BB962C8B-B14F-4D97-AF65-F5344CB8AC3E}">
        <p14:creationId xmlns:p14="http://schemas.microsoft.com/office/powerpoint/2010/main" val="3603129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80" name="Group 64"/>
          <p:cNvGraphicFramePr>
            <a:graphicFrameLocks noGrp="1"/>
          </p:cNvGraphicFramePr>
          <p:nvPr>
            <p:extLst>
              <p:ext uri="{D42A27DB-BD31-4B8C-83A1-F6EECF244321}">
                <p14:modId xmlns:p14="http://schemas.microsoft.com/office/powerpoint/2010/main" val="3370237302"/>
              </p:ext>
            </p:extLst>
          </p:nvPr>
        </p:nvGraphicFramePr>
        <p:xfrm>
          <a:off x="863517" y="717569"/>
          <a:ext cx="10500406" cy="5518242"/>
        </p:xfrm>
        <a:graphic>
          <a:graphicData uri="http://schemas.openxmlformats.org/drawingml/2006/table">
            <a:tbl>
              <a:tblPr>
                <a:tableStyleId>{ED083AE6-46FA-4A59-8FB0-9F97EB10719F}</a:tableStyleId>
              </a:tblPr>
              <a:tblGrid>
                <a:gridCol w="2558411">
                  <a:extLst>
                    <a:ext uri="{9D8B030D-6E8A-4147-A177-3AD203B41FA5}">
                      <a16:colId xmlns:a16="http://schemas.microsoft.com/office/drawing/2014/main" val="20000"/>
                    </a:ext>
                  </a:extLst>
                </a:gridCol>
                <a:gridCol w="3516197">
                  <a:extLst>
                    <a:ext uri="{9D8B030D-6E8A-4147-A177-3AD203B41FA5}">
                      <a16:colId xmlns:a16="http://schemas.microsoft.com/office/drawing/2014/main" val="20001"/>
                    </a:ext>
                  </a:extLst>
                </a:gridCol>
                <a:gridCol w="2092751">
                  <a:extLst>
                    <a:ext uri="{9D8B030D-6E8A-4147-A177-3AD203B41FA5}">
                      <a16:colId xmlns:a16="http://schemas.microsoft.com/office/drawing/2014/main" val="20002"/>
                    </a:ext>
                  </a:extLst>
                </a:gridCol>
                <a:gridCol w="2333047">
                  <a:extLst>
                    <a:ext uri="{9D8B030D-6E8A-4147-A177-3AD203B41FA5}">
                      <a16:colId xmlns:a16="http://schemas.microsoft.com/office/drawing/2014/main" val="20003"/>
                    </a:ext>
                  </a:extLst>
                </a:gridCol>
              </a:tblGrid>
              <a:tr h="473712">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競賽、證照名稱</a:t>
                      </a:r>
                      <a:endParaRPr kumimoji="1" lang="zh-TW" altLang="en-US" sz="1600" b="1"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主辦單位</a:t>
                      </a:r>
                      <a:endParaRPr kumimoji="1" lang="zh-TW" altLang="en-US" sz="1600" b="1"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競賽優勝名次</a:t>
                      </a:r>
                    </a:p>
                    <a:p>
                      <a:pPr marL="0" marR="0" lvl="0" indent="0" algn="ctr" defTabSz="914400" rtl="0" eaLnBrk="0" fontAlgn="base" latinLnBrk="0" hangingPunct="0">
                        <a:lnSpc>
                          <a:spcPct val="80000"/>
                        </a:lnSpc>
                        <a:spcBef>
                          <a:spcPct val="0"/>
                        </a:spcBef>
                        <a:spcAft>
                          <a:spcPct val="0"/>
                        </a:spcAft>
                        <a:buClrTx/>
                        <a:buSzTx/>
                        <a:buFontTx/>
                        <a:buNone/>
                        <a:tabLst/>
                      </a:pPr>
                      <a:r>
                        <a:rPr kumimoji="1" lang="zh-TW" altLang="en-US" sz="16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或證照等級</a:t>
                      </a:r>
                      <a:endParaRPr kumimoji="1" lang="zh-TW" altLang="en-US" sz="1600" b="1"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1"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優待加分比率</a:t>
                      </a:r>
                      <a:endParaRPr kumimoji="1" lang="zh-TW" altLang="en-US" sz="16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08" marB="45708" anchor="ctr" horzOverflow="overflow">
                    <a:solidFill>
                      <a:schemeClr val="accent4">
                        <a:lumMod val="60000"/>
                        <a:lumOff val="40000"/>
                      </a:schemeClr>
                    </a:solidFill>
                  </a:tcPr>
                </a:tc>
                <a:extLst>
                  <a:ext uri="{0D108BD9-81ED-4DB2-BD59-A6C34878D82A}">
                    <a16:rowId xmlns:a16="http://schemas.microsoft.com/office/drawing/2014/main" val="10000"/>
                  </a:ext>
                </a:extLst>
              </a:tr>
              <a:tr h="473712">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國際展能節職業技能競賽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國際科技展覽</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國際技能組織</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國際奧林匹克身心障礙聯合會</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由國立臺灣科學教育館推薦參加</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1-3</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b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b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金牌、銀牌、銅牌</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增加甄審實得總分</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60%</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extLst>
                  <a:ext uri="{0D108BD9-81ED-4DB2-BD59-A6C34878D82A}">
                    <a16:rowId xmlns:a16="http://schemas.microsoft.com/office/drawing/2014/main" val="10001"/>
                  </a:ext>
                </a:extLst>
              </a:tr>
              <a:tr h="35468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優勝</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50%</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extLst>
                  <a:ext uri="{0D108BD9-81ED-4DB2-BD59-A6C34878D82A}">
                    <a16:rowId xmlns:a16="http://schemas.microsoft.com/office/drawing/2014/main" val="10002"/>
                  </a:ext>
                </a:extLst>
              </a:tr>
              <a:tr h="473712">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亞洲技能競賽</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青年組</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solidFill>
                      <a:schemeClr val="accent4">
                        <a:lumMod val="20000"/>
                        <a:lumOff val="80000"/>
                      </a:schemeClr>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國際技能組織亞洲分會</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1-3</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b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b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金牌、銀牌、銅牌</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增加甄審實得總分</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50%</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extLst>
                  <a:ext uri="{0D108BD9-81ED-4DB2-BD59-A6C34878D82A}">
                    <a16:rowId xmlns:a16="http://schemas.microsoft.com/office/drawing/2014/main" val="1739432852"/>
                  </a:ext>
                </a:extLst>
              </a:tr>
              <a:tr h="317554">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優勝</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4</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5%</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extLst>
                  <a:ext uri="{0D108BD9-81ED-4DB2-BD59-A6C34878D82A}">
                    <a16:rowId xmlns:a16="http://schemas.microsoft.com/office/drawing/2014/main" val="1109564722"/>
                  </a:ext>
                </a:extLst>
              </a:tr>
              <a:tr h="809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國際展能節職業技能競賽</a:t>
                      </a:r>
                      <a:endPar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亞洲技能競賽</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青年組</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zh-TW" sz="1600" kern="1200" dirty="0">
                          <a:solidFill>
                            <a:schemeClr val="tx1"/>
                          </a:solidFill>
                          <a:effectLst/>
                          <a:latin typeface="微軟正黑體" panose="020B0604030504040204" pitchFamily="34" charset="-120"/>
                          <a:ea typeface="微軟正黑體" panose="020B0604030504040204" pitchFamily="34" charset="-120"/>
                        </a:rPr>
                        <a:t>勞動部</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正</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備</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取國手</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45%</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extLst>
                  <a:ext uri="{0D108BD9-81ED-4DB2-BD59-A6C34878D82A}">
                    <a16:rowId xmlns:a16="http://schemas.microsoft.com/office/drawing/2014/main" val="10003"/>
                  </a:ext>
                </a:extLst>
              </a:tr>
              <a:tr h="281819">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全國身心障礙者技能競賽</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solidFill>
                      <a:schemeClr val="accent4">
                        <a:lumMod val="20000"/>
                        <a:lumOff val="80000"/>
                      </a:schemeClr>
                    </a:solidFill>
                  </a:tcPr>
                </a:tc>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zh-TW" sz="1600" kern="1200" dirty="0">
                          <a:solidFill>
                            <a:schemeClr val="tx1"/>
                          </a:solidFill>
                          <a:effectLst/>
                          <a:latin typeface="微軟正黑體" panose="020B0604030504040204" pitchFamily="34" charset="-120"/>
                          <a:ea typeface="微軟正黑體" panose="020B0604030504040204" pitchFamily="34" charset="-120"/>
                        </a:rPr>
                        <a:t>勞動部</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金牌</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40%</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extLst>
                  <a:ext uri="{0D108BD9-81ED-4DB2-BD59-A6C34878D82A}">
                    <a16:rowId xmlns:a16="http://schemas.microsoft.com/office/drawing/2014/main" val="10004"/>
                  </a:ext>
                </a:extLst>
              </a:tr>
              <a:tr h="281819">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銀牌</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35%</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extLst>
                  <a:ext uri="{0D108BD9-81ED-4DB2-BD59-A6C34878D82A}">
                    <a16:rowId xmlns:a16="http://schemas.microsoft.com/office/drawing/2014/main" val="10005"/>
                  </a:ext>
                </a:extLst>
              </a:tr>
              <a:tr h="281819">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銅牌</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30%</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extLst>
                  <a:ext uri="{0D108BD9-81ED-4DB2-BD59-A6C34878D82A}">
                    <a16:rowId xmlns:a16="http://schemas.microsoft.com/office/drawing/2014/main" val="10006"/>
                  </a:ext>
                </a:extLst>
              </a:tr>
              <a:tr h="281819">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4</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5</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25%</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solidFill>
                      <a:schemeClr val="accent4">
                        <a:lumMod val="20000"/>
                        <a:lumOff val="80000"/>
                      </a:schemeClr>
                    </a:solidFill>
                  </a:tcPr>
                </a:tc>
                <a:extLst>
                  <a:ext uri="{0D108BD9-81ED-4DB2-BD59-A6C34878D82A}">
                    <a16:rowId xmlns:a16="http://schemas.microsoft.com/office/drawing/2014/main" val="10007"/>
                  </a:ext>
                </a:extLst>
              </a:tr>
              <a:tr h="281819">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全國高級中等學校技藝競賽</a:t>
                      </a:r>
                      <a:r>
                        <a:rPr kumimoji="1" lang="en-US" altLang="zh-TW" sz="16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在優勝名次以內且持有獲獎證明者</a:t>
                      </a:r>
                      <a:r>
                        <a:rPr kumimoji="1" lang="en-US" altLang="zh-TW" sz="16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a:t>
                      </a:r>
                      <a:endParaRPr kumimoji="1" lang="en-US" altLang="zh-TW" sz="1600" b="0" i="0" u="none" strike="noStrike" cap="none" normalizeH="0" baseline="0" dirty="0">
                        <a:ln>
                          <a:noFill/>
                        </a:ln>
                        <a:solidFill>
                          <a:srgbClr val="FF0000"/>
                        </a:solidFill>
                        <a:effectLst/>
                        <a:latin typeface="微軟正黑體" pitchFamily="34" charset="-120"/>
                        <a:ea typeface="微軟正黑體" pitchFamily="34" charset="-120"/>
                      </a:endParaRPr>
                    </a:p>
                  </a:txBody>
                  <a:tcPr marT="45708" marB="45708" anchor="ctr" horzOverflow="overflow"/>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教育部</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1-3</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30%</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extLst>
                  <a:ext uri="{0D108BD9-81ED-4DB2-BD59-A6C34878D82A}">
                    <a16:rowId xmlns:a16="http://schemas.microsoft.com/office/drawing/2014/main" val="10008"/>
                  </a:ext>
                </a:extLst>
              </a:tr>
              <a:tr h="281819">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4-15</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25%</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extLst>
                  <a:ext uri="{0D108BD9-81ED-4DB2-BD59-A6C34878D82A}">
                    <a16:rowId xmlns:a16="http://schemas.microsoft.com/office/drawing/2014/main" val="10009"/>
                  </a:ext>
                </a:extLst>
              </a:tr>
              <a:tr h="281819">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16-30</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20%</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extLst>
                  <a:ext uri="{0D108BD9-81ED-4DB2-BD59-A6C34878D82A}">
                    <a16:rowId xmlns:a16="http://schemas.microsoft.com/office/drawing/2014/main" val="10010"/>
                  </a:ext>
                </a:extLst>
              </a:tr>
              <a:tr h="281819">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31-50</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15%</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extLst>
                  <a:ext uri="{0D108BD9-81ED-4DB2-BD59-A6C34878D82A}">
                    <a16:rowId xmlns:a16="http://schemas.microsoft.com/office/drawing/2014/main" val="10011"/>
                  </a:ext>
                </a:extLst>
              </a:tr>
              <a:tr h="281819">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51-76</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實得總分</a:t>
                      </a:r>
                      <a:r>
                        <a:rPr kumimoji="1" lang="en-US" altLang="zh-TW" sz="16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10%</a:t>
                      </a:r>
                      <a:endPar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tc>
                <a:extLst>
                  <a:ext uri="{0D108BD9-81ED-4DB2-BD59-A6C34878D82A}">
                    <a16:rowId xmlns:a16="http://schemas.microsoft.com/office/drawing/2014/main" val="10012"/>
                  </a:ext>
                </a:extLst>
              </a:tr>
            </a:tbl>
          </a:graphicData>
        </a:graphic>
      </p:graphicFrame>
      <p:sp>
        <p:nvSpPr>
          <p:cNvPr id="4" name="Rectangle 199">
            <a:extLst>
              <a:ext uri="{FF2B5EF4-FFF2-40B4-BE49-F238E27FC236}">
                <a16:creationId xmlns:a16="http://schemas.microsoft.com/office/drawing/2014/main" id="{A352E003-665F-40AA-AC2F-FB0C71D3DB58}"/>
              </a:ext>
            </a:extLst>
          </p:cNvPr>
          <p:cNvSpPr txBox="1">
            <a:spLocks noChangeArrowheads="1"/>
          </p:cNvSpPr>
          <p:nvPr/>
        </p:nvSpPr>
        <p:spPr>
          <a:xfrm>
            <a:off x="840059" y="104878"/>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技優甄審競賽優勝名次或證照等級優待加分標準表</a:t>
            </a:r>
          </a:p>
        </p:txBody>
      </p:sp>
      <p:sp>
        <p:nvSpPr>
          <p:cNvPr id="5" name="矩形 4">
            <a:extLst>
              <a:ext uri="{FF2B5EF4-FFF2-40B4-BE49-F238E27FC236}">
                <a16:creationId xmlns:a16="http://schemas.microsoft.com/office/drawing/2014/main" id="{8F498FE9-2DAF-4025-AA2C-039326CDF213}"/>
              </a:ext>
            </a:extLst>
          </p:cNvPr>
          <p:cNvSpPr/>
          <p:nvPr/>
        </p:nvSpPr>
        <p:spPr>
          <a:xfrm>
            <a:off x="777506" y="6201813"/>
            <a:ext cx="10636988" cy="58261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sz="1600" b="1" dirty="0">
                <a:solidFill>
                  <a:schemeClr val="tx1"/>
                </a:solidFill>
                <a:latin typeface="微軟正黑體" panose="020B0604030504040204" pitchFamily="34" charset="-120"/>
                <a:ea typeface="微軟正黑體" panose="020B0604030504040204" pitchFamily="34" charset="-120"/>
              </a:rPr>
              <a:t>參加全國高級中等學校技藝競賽獲各職種優勝，在分配參加甄審名額以內之名次</a:t>
            </a:r>
            <a:r>
              <a:rPr lang="zh-TW" altLang="en-US" sz="1600" b="1" u="sng" dirty="0">
                <a:solidFill>
                  <a:srgbClr val="C00000"/>
                </a:solidFill>
                <a:latin typeface="微軟正黑體" panose="020B0604030504040204" pitchFamily="34" charset="-120"/>
                <a:ea typeface="微軟正黑體" panose="020B0604030504040204" pitchFamily="34" charset="-120"/>
              </a:rPr>
              <a:t>且持有獲獎證明者</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得參加甄審入學</a:t>
            </a:r>
            <a:r>
              <a:rPr lang="en-US" altLang="zh-TW" sz="1600" b="1" dirty="0">
                <a:solidFill>
                  <a:srgbClr val="0000FF"/>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參賽證明不予採計</a:t>
            </a:r>
            <a:r>
              <a:rPr lang="en-US" altLang="zh-TW" sz="1600" b="1" dirty="0">
                <a:solidFill>
                  <a:srgbClr val="0000FF"/>
                </a:solidFill>
                <a:latin typeface="微軟正黑體" panose="020B0604030504040204" pitchFamily="34" charset="-120"/>
                <a:ea typeface="微軟正黑體" panose="020B0604030504040204" pitchFamily="34" charset="-120"/>
              </a:rPr>
              <a:t>】</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6933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04" name="Group 56"/>
          <p:cNvGraphicFramePr>
            <a:graphicFrameLocks noGrp="1"/>
          </p:cNvGraphicFramePr>
          <p:nvPr>
            <p:extLst>
              <p:ext uri="{D42A27DB-BD31-4B8C-83A1-F6EECF244321}">
                <p14:modId xmlns:p14="http://schemas.microsoft.com/office/powerpoint/2010/main" val="3696533394"/>
              </p:ext>
            </p:extLst>
          </p:nvPr>
        </p:nvGraphicFramePr>
        <p:xfrm>
          <a:off x="933740" y="726621"/>
          <a:ext cx="11001374" cy="5769102"/>
        </p:xfrm>
        <a:graphic>
          <a:graphicData uri="http://schemas.openxmlformats.org/drawingml/2006/table">
            <a:tbl>
              <a:tblPr>
                <a:tableStyleId>{ED083AE6-46FA-4A59-8FB0-9F97EB10719F}</a:tableStyleId>
              </a:tblPr>
              <a:tblGrid>
                <a:gridCol w="628649">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600196">
                  <a:extLst>
                    <a:ext uri="{9D8B030D-6E8A-4147-A177-3AD203B41FA5}">
                      <a16:colId xmlns:a16="http://schemas.microsoft.com/office/drawing/2014/main" val="20002"/>
                    </a:ext>
                  </a:extLst>
                </a:gridCol>
                <a:gridCol w="2207330">
                  <a:extLst>
                    <a:ext uri="{9D8B030D-6E8A-4147-A177-3AD203B41FA5}">
                      <a16:colId xmlns:a16="http://schemas.microsoft.com/office/drawing/2014/main" val="20003"/>
                    </a:ext>
                  </a:extLst>
                </a:gridCol>
                <a:gridCol w="3231574">
                  <a:extLst>
                    <a:ext uri="{9D8B030D-6E8A-4147-A177-3AD203B41FA5}">
                      <a16:colId xmlns:a16="http://schemas.microsoft.com/office/drawing/2014/main" val="20004"/>
                    </a:ext>
                  </a:extLst>
                </a:gridCol>
              </a:tblGrid>
              <a:tr h="415093">
                <a:tc gridSpan="2">
                  <a:txBody>
                    <a:bodyPr/>
                    <a:lstStyle/>
                    <a:p>
                      <a:pPr marL="0" marR="0" lvl="0" indent="0" algn="ctr" defTabSz="914400" rtl="0" eaLnBrk="1" fontAlgn="base" latinLnBrk="0" hangingPunct="1">
                        <a:lnSpc>
                          <a:spcPts val="1600"/>
                        </a:lnSpc>
                        <a:spcBef>
                          <a:spcPts val="0"/>
                        </a:spcBef>
                        <a:spcAft>
                          <a:spcPts val="0"/>
                        </a:spcAft>
                        <a:buClrTx/>
                        <a:buSzTx/>
                        <a:buFontTx/>
                        <a:buNone/>
                        <a:tabLst/>
                      </a:pPr>
                      <a:r>
                        <a:rPr kumimoji="1" lang="zh-TW" altLang="en-US" sz="13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競賽、證照名稱</a:t>
                      </a:r>
                      <a:endParaRPr kumimoji="1" lang="zh-TW" altLang="en-US" sz="1300" b="1"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60000"/>
                        <a:lumOff val="40000"/>
                      </a:schemeClr>
                    </a:solidFill>
                  </a:tcPr>
                </a:tc>
                <a:tc h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ts val="0"/>
                        </a:spcAft>
                        <a:buClrTx/>
                        <a:buSzTx/>
                        <a:buFontTx/>
                        <a:buNone/>
                        <a:tabLst/>
                      </a:pPr>
                      <a:r>
                        <a:rPr kumimoji="1" lang="zh-TW" altLang="en-US" sz="13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主辦單位</a:t>
                      </a:r>
                      <a:endParaRPr kumimoji="1" lang="zh-TW" altLang="en-US" sz="1300" b="1"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ts val="1600"/>
                        </a:lnSpc>
                        <a:spcBef>
                          <a:spcPts val="0"/>
                        </a:spcBef>
                        <a:spcAft>
                          <a:spcPts val="0"/>
                        </a:spcAft>
                        <a:buClrTx/>
                        <a:buSzTx/>
                        <a:buFontTx/>
                        <a:buNone/>
                        <a:tabLst/>
                      </a:pPr>
                      <a:r>
                        <a:rPr kumimoji="1" lang="zh-TW" altLang="en-US" sz="13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競賽優勝名次</a:t>
                      </a:r>
                    </a:p>
                    <a:p>
                      <a:pPr marL="0" marR="0" lvl="0" indent="0" algn="ctr" defTabSz="914400" rtl="0" eaLnBrk="1" fontAlgn="base" latinLnBrk="0" hangingPunct="1">
                        <a:lnSpc>
                          <a:spcPts val="1600"/>
                        </a:lnSpc>
                        <a:spcBef>
                          <a:spcPts val="0"/>
                        </a:spcBef>
                        <a:spcAft>
                          <a:spcPts val="0"/>
                        </a:spcAft>
                        <a:buClrTx/>
                        <a:buSzTx/>
                        <a:buFontTx/>
                        <a:buNone/>
                        <a:tabLst/>
                      </a:pPr>
                      <a:r>
                        <a:rPr kumimoji="1" lang="zh-TW" altLang="en-US" sz="13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或證照等級</a:t>
                      </a:r>
                      <a:endParaRPr kumimoji="1" lang="zh-TW" altLang="en-US" sz="1300" b="1"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60000"/>
                        <a:lumOff val="40000"/>
                      </a:schemeClr>
                    </a:solidFill>
                  </a:tcPr>
                </a:tc>
                <a:tc>
                  <a:txBody>
                    <a:bodyPr/>
                    <a:lstStyle/>
                    <a:p>
                      <a:pPr marL="0" marR="0" lvl="0" indent="0" algn="ctr" defTabSz="914400" rtl="0" eaLnBrk="1" fontAlgn="base" latinLnBrk="0" hangingPunct="1">
                        <a:lnSpc>
                          <a:spcPts val="1600"/>
                        </a:lnSpc>
                        <a:spcBef>
                          <a:spcPts val="0"/>
                        </a:spcBef>
                        <a:spcAft>
                          <a:spcPts val="0"/>
                        </a:spcAft>
                        <a:buClrTx/>
                        <a:buSzTx/>
                        <a:buFontTx/>
                        <a:buNone/>
                        <a:tabLst/>
                      </a:pPr>
                      <a:r>
                        <a:rPr kumimoji="1" lang="zh-TW" altLang="en-US" sz="13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優待加分百分比</a:t>
                      </a:r>
                      <a:endParaRPr kumimoji="1" lang="zh-TW" altLang="en-US" sz="1300" b="1"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60000"/>
                        <a:lumOff val="40000"/>
                      </a:schemeClr>
                    </a:solidFill>
                  </a:tcPr>
                </a:tc>
                <a:extLst>
                  <a:ext uri="{0D108BD9-81ED-4DB2-BD59-A6C34878D82A}">
                    <a16:rowId xmlns:a16="http://schemas.microsoft.com/office/drawing/2014/main" val="10000"/>
                  </a:ext>
                </a:extLst>
              </a:tr>
              <a:tr h="240540">
                <a:tc rowSpan="3" gridSpan="2">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全國中小學科學展覽會</a:t>
                      </a:r>
                    </a:p>
                    <a:p>
                      <a:pPr marL="0" marR="0" lvl="0" indent="0" algn="l" defTabSz="914400" rtl="0" eaLnBrk="0" fontAlgn="base" latinLnBrk="0" hangingPunct="0">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臺灣國際科學展覽會</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rowSpan="3" hMerge="1">
                  <a:txBody>
                    <a:bodyPr/>
                    <a:lstStyle/>
                    <a:p>
                      <a:endParaRPr lang="zh-TW" altLang="en-US"/>
                    </a:p>
                  </a:txBody>
                  <a:tcPr/>
                </a:tc>
                <a:tc rowSpan="3">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國立臺灣科學教育館</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a:t>
                      </a: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增加甄審實得總分</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25%</a:t>
                      </a:r>
                      <a:endPar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extLst>
                  <a:ext uri="{0D108BD9-81ED-4DB2-BD59-A6C34878D82A}">
                    <a16:rowId xmlns:a16="http://schemas.microsoft.com/office/drawing/2014/main" val="10001"/>
                  </a:ext>
                </a:extLst>
              </a:tr>
              <a:tr h="240540">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增加甄審實得總分</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20%</a:t>
                      </a:r>
                      <a:endPar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extLst>
                  <a:ext uri="{0D108BD9-81ED-4DB2-BD59-A6C34878D82A}">
                    <a16:rowId xmlns:a16="http://schemas.microsoft.com/office/drawing/2014/main" val="10002"/>
                  </a:ext>
                </a:extLst>
              </a:tr>
              <a:tr h="240540">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佳作</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增加甄審實得總分</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15%</a:t>
                      </a:r>
                      <a:endPar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extLst>
                  <a:ext uri="{0D108BD9-81ED-4DB2-BD59-A6C34878D82A}">
                    <a16:rowId xmlns:a16="http://schemas.microsoft.com/office/drawing/2014/main" val="10003"/>
                  </a:ext>
                </a:extLst>
              </a:tr>
              <a:tr h="426720">
                <a:tc rowSpan="2" gridSpan="2">
                  <a:txBody>
                    <a:bodyPr/>
                    <a:lstStyle/>
                    <a:p>
                      <a:pPr marL="0" marR="0" lvl="0" indent="0" algn="just"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中央各級機關或直轄市政府主辦之全國性各項技藝技能競賽</a:t>
                      </a:r>
                      <a:endPar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just" defTabSz="914400" rtl="0" eaLnBrk="1" fontAlgn="base" latinLnBrk="0" hangingPunct="1">
                        <a:lnSpc>
                          <a:spcPts val="1500"/>
                        </a:lnSpc>
                        <a:spcBef>
                          <a:spcPts val="0"/>
                        </a:spcBef>
                        <a:spcAft>
                          <a:spcPts val="0"/>
                        </a:spcAft>
                        <a:buClrTx/>
                        <a:buSzTx/>
                        <a:buFontTx/>
                        <a:buNone/>
                        <a:tabLst/>
                      </a:pP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請詳閱簡章第</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31</a:t>
                      </a: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頁正面表列之競賽項目及優待加分標準</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20000"/>
                        <a:lumOff val="80000"/>
                      </a:schemeClr>
                    </a:solidFill>
                  </a:tcPr>
                </a:tc>
                <a:tc rowSpan="2" hMerge="1">
                  <a:txBody>
                    <a:bodyPr/>
                    <a:lstStyle/>
                    <a:p>
                      <a:endParaRPr lang="zh-TW" altLang="en-US"/>
                    </a:p>
                  </a:txBody>
                  <a:tcPr/>
                </a:tc>
                <a:tc rowSpan="2">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中央各級機關或直轄市政府</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1-3</a:t>
                      </a: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增加甄審實得總分</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20%</a:t>
                      </a:r>
                      <a:endPar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20000"/>
                        <a:lumOff val="80000"/>
                      </a:schemeClr>
                    </a:solidFill>
                  </a:tcPr>
                </a:tc>
                <a:extLst>
                  <a:ext uri="{0D108BD9-81ED-4DB2-BD59-A6C34878D82A}">
                    <a16:rowId xmlns:a16="http://schemas.microsoft.com/office/drawing/2014/main" val="10004"/>
                  </a:ext>
                </a:extLst>
              </a:tr>
              <a:tr h="426720">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其餘得獎者</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增加甄審實得總分</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15%</a:t>
                      </a:r>
                      <a:endPar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20000"/>
                        <a:lumOff val="80000"/>
                      </a:schemeClr>
                    </a:solidFill>
                  </a:tcPr>
                </a:tc>
                <a:extLst>
                  <a:ext uri="{0D108BD9-81ED-4DB2-BD59-A6C34878D82A}">
                    <a16:rowId xmlns:a16="http://schemas.microsoft.com/office/drawing/2014/main" val="10005"/>
                  </a:ext>
                </a:extLst>
              </a:tr>
              <a:tr h="240540">
                <a:tc rowSpan="2" gridSpan="2">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領有技術士證者</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rowSpan="2" hMerge="1">
                  <a:txBody>
                    <a:bodyPr/>
                    <a:lstStyle/>
                    <a:p>
                      <a:endParaRPr lang="zh-TW" altLang="en-US"/>
                    </a:p>
                  </a:txBody>
                  <a:tcPr/>
                </a:tc>
                <a:tc rowSpan="2">
                  <a:txBody>
                    <a:bodyPr/>
                    <a:lstStyle/>
                    <a:p>
                      <a:pPr algn="just">
                        <a:lnSpc>
                          <a:spcPts val="1500"/>
                        </a:lnSpc>
                        <a:spcBef>
                          <a:spcPts val="0"/>
                        </a:spcBef>
                        <a:spcAft>
                          <a:spcPts val="0"/>
                        </a:spcAft>
                      </a:pPr>
                      <a:r>
                        <a:rPr kumimoji="1" lang="zh-TW"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勞動部</a:t>
                      </a:r>
                      <a:endParaRPr kumimoji="1" 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甲級技術士證</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增加甄審實得總分</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25%</a:t>
                      </a:r>
                      <a:endPar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extLst>
                  <a:ext uri="{0D108BD9-81ED-4DB2-BD59-A6C34878D82A}">
                    <a16:rowId xmlns:a16="http://schemas.microsoft.com/office/drawing/2014/main" val="10006"/>
                  </a:ext>
                </a:extLst>
              </a:tr>
              <a:tr h="585097">
                <a:tc gridSpan="2" vMerge="1">
                  <a:txBody>
                    <a:bodyPr/>
                    <a:lstStyle/>
                    <a:p>
                      <a:endParaRPr lang="zh-TW" altLang="en-US"/>
                    </a:p>
                  </a:txBody>
                  <a:tcPr/>
                </a:tc>
                <a:tc hMerge="1" vMerge="1">
                  <a:txBody>
                    <a:bodyPr/>
                    <a:lstStyle/>
                    <a:p>
                      <a:endParaRPr lang="zh-TW" altLang="en-US"/>
                    </a:p>
                  </a:txBody>
                  <a:tcPr/>
                </a:tc>
                <a:tc vMerge="1">
                  <a:txBody>
                    <a:bodyPr/>
                    <a:lstStyle/>
                    <a:p>
                      <a:pPr algn="just">
                        <a:spcAft>
                          <a:spcPts val="0"/>
                        </a:spcAft>
                      </a:pPr>
                      <a:endParaRPr lang="zh-TW" sz="1200" kern="100" dirty="0">
                        <a:effectLst/>
                        <a:latin typeface="Times New Roman"/>
                        <a:ea typeface="新細明體"/>
                      </a:endParaRPr>
                    </a:p>
                  </a:txBody>
                  <a:tcPr marL="68580" marR="68580" marT="0" marB="0" anchor="ct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乙級技術士證</a:t>
                      </a:r>
                      <a:endParaRPr kumimoji="1" lang="en-US" altLang="zh-TW"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ts val="1500"/>
                        </a:lnSpc>
                        <a:spcBef>
                          <a:spcPts val="0"/>
                        </a:spcBef>
                        <a:spcAft>
                          <a:spcPts val="0"/>
                        </a:spcAft>
                        <a:buClrTx/>
                        <a:buSzTx/>
                        <a:buFontTx/>
                        <a:buNone/>
                        <a:tabLst/>
                      </a:pPr>
                      <a:r>
                        <a:rPr lang="zh-TW" altLang="zh-TW" sz="1300" kern="1200" dirty="0">
                          <a:solidFill>
                            <a:schemeClr val="tx1"/>
                          </a:solidFill>
                          <a:effectLst/>
                          <a:latin typeface="微軟正黑體" panose="020B0604030504040204" pitchFamily="34" charset="-120"/>
                          <a:ea typeface="微軟正黑體" panose="020B0604030504040204" pitchFamily="34" charset="-120"/>
                        </a:rPr>
                        <a:t>（依相關程度）</a:t>
                      </a:r>
                      <a:endParaRPr kumimoji="1" lang="zh-TW" altLang="en-US"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a:txBody>
                    <a:bodyPr/>
                    <a:lstStyle/>
                    <a:p>
                      <a:pPr algn="ctr"/>
                      <a:r>
                        <a:rPr lang="zh-TW" altLang="zh-TW" sz="1300" kern="1200" dirty="0">
                          <a:solidFill>
                            <a:schemeClr val="tx1"/>
                          </a:solidFill>
                          <a:effectLst/>
                          <a:latin typeface="微軟正黑體" panose="020B0604030504040204" pitchFamily="34" charset="-120"/>
                          <a:ea typeface="微軟正黑體" panose="020B0604030504040204" pitchFamily="34" charset="-120"/>
                        </a:rPr>
                        <a:t>高度相關增加甄審實得總分</a:t>
                      </a:r>
                      <a:r>
                        <a:rPr lang="en-US" altLang="zh-TW" sz="1300" kern="1200" dirty="0">
                          <a:solidFill>
                            <a:schemeClr val="tx1"/>
                          </a:solidFill>
                          <a:effectLst/>
                          <a:latin typeface="微軟正黑體" panose="020B0604030504040204" pitchFamily="34" charset="-120"/>
                          <a:ea typeface="微軟正黑體" panose="020B0604030504040204" pitchFamily="34" charset="-120"/>
                        </a:rPr>
                        <a:t>15%</a:t>
                      </a:r>
                      <a:endParaRPr lang="zh-TW" altLang="zh-TW" sz="1300" kern="1200" dirty="0">
                        <a:solidFill>
                          <a:schemeClr val="tx1"/>
                        </a:solidFill>
                        <a:effectLst/>
                        <a:latin typeface="微軟正黑體" panose="020B0604030504040204" pitchFamily="34" charset="-120"/>
                        <a:ea typeface="微軟正黑體" panose="020B0604030504040204" pitchFamily="34" charset="-120"/>
                      </a:endParaRPr>
                    </a:p>
                    <a:p>
                      <a:pPr algn="ctr"/>
                      <a:r>
                        <a:rPr lang="zh-TW" altLang="zh-TW" sz="1300" kern="1200" dirty="0">
                          <a:solidFill>
                            <a:schemeClr val="tx1"/>
                          </a:solidFill>
                          <a:effectLst/>
                          <a:latin typeface="微軟正黑體" panose="020B0604030504040204" pitchFamily="34" charset="-120"/>
                          <a:ea typeface="微軟正黑體" panose="020B0604030504040204" pitchFamily="34" charset="-120"/>
                        </a:rPr>
                        <a:t>中度相關增加甄審實得總分</a:t>
                      </a:r>
                      <a:r>
                        <a:rPr lang="en-US" altLang="zh-TW" sz="1300" kern="1200" dirty="0">
                          <a:solidFill>
                            <a:schemeClr val="tx1"/>
                          </a:solidFill>
                          <a:effectLst/>
                          <a:latin typeface="微軟正黑體" panose="020B0604030504040204" pitchFamily="34" charset="-120"/>
                          <a:ea typeface="微軟正黑體" panose="020B0604030504040204" pitchFamily="34" charset="-120"/>
                        </a:rPr>
                        <a:t>8%</a:t>
                      </a:r>
                      <a:endParaRPr lang="zh-TW" altLang="zh-TW" sz="1300" kern="1200" dirty="0">
                        <a:solidFill>
                          <a:schemeClr val="tx1"/>
                        </a:solidFill>
                        <a:effectLst/>
                        <a:latin typeface="微軟正黑體" panose="020B0604030504040204" pitchFamily="34" charset="-120"/>
                        <a:ea typeface="微軟正黑體" panose="020B0604030504040204" pitchFamily="34" charset="-120"/>
                      </a:endParaRPr>
                    </a:p>
                    <a:p>
                      <a:pPr algn="ctr"/>
                      <a:r>
                        <a:rPr lang="zh-TW" altLang="zh-TW" sz="1300" kern="1200" dirty="0">
                          <a:solidFill>
                            <a:schemeClr val="tx1"/>
                          </a:solidFill>
                          <a:effectLst/>
                          <a:latin typeface="微軟正黑體" panose="020B0604030504040204" pitchFamily="34" charset="-120"/>
                          <a:ea typeface="微軟正黑體" panose="020B0604030504040204" pitchFamily="34" charset="-120"/>
                        </a:rPr>
                        <a:t>低度相關增加甄審實得總分</a:t>
                      </a:r>
                      <a:r>
                        <a:rPr lang="en-US" altLang="zh-TW" sz="1300" kern="1200" dirty="0">
                          <a:solidFill>
                            <a:schemeClr val="tx1"/>
                          </a:solidFill>
                          <a:effectLst/>
                          <a:latin typeface="微軟正黑體" panose="020B0604030504040204" pitchFamily="34" charset="-120"/>
                          <a:ea typeface="微軟正黑體" panose="020B0604030504040204" pitchFamily="34" charset="-120"/>
                        </a:rPr>
                        <a:t>4%</a:t>
                      </a:r>
                      <a:endPar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extLst>
                  <a:ext uri="{0D108BD9-81ED-4DB2-BD59-A6C34878D82A}">
                    <a16:rowId xmlns:a16="http://schemas.microsoft.com/office/drawing/2014/main" val="10007"/>
                  </a:ext>
                </a:extLst>
              </a:tr>
              <a:tr h="403066">
                <a:tc gridSpan="2">
                  <a:txBody>
                    <a:bodyPr/>
                    <a:lstStyle/>
                    <a:p>
                      <a:pPr marL="0" marR="0" lvl="0" indent="0" algn="just" defTabSz="914400" rtl="0" eaLnBrk="1" fontAlgn="base" latinLnBrk="0" hangingPunct="1">
                        <a:lnSpc>
                          <a:spcPts val="1500"/>
                        </a:lnSpc>
                        <a:spcBef>
                          <a:spcPts val="0"/>
                        </a:spcBef>
                        <a:spcAft>
                          <a:spcPts val="0"/>
                        </a:spcAft>
                        <a:buClrTx/>
                        <a:buSzTx/>
                        <a:buFontTx/>
                        <a:buNone/>
                        <a:tabLst/>
                      </a:pPr>
                      <a:r>
                        <a:rPr kumimoji="1" lang="zh-TW" altLang="zh-TW"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專門職業及技術人員普通考試及格證書</a:t>
                      </a:r>
                      <a:endParaRPr kumimoji="1" lang="zh-TW" altLang="en-US"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20000"/>
                        <a:lumOff val="80000"/>
                      </a:schemeClr>
                    </a:solidFill>
                  </a:tcPr>
                </a:tc>
                <a:tc hMerge="1">
                  <a:txBody>
                    <a:bodyPr/>
                    <a:lstStyle/>
                    <a:p>
                      <a:endParaRPr lang="zh-TW" altLang="en-US"/>
                    </a:p>
                  </a:txBody>
                  <a:tcPr/>
                </a:tc>
                <a:tc>
                  <a:txBody>
                    <a:bodyPr/>
                    <a:lstStyle/>
                    <a:p>
                      <a:pPr algn="just">
                        <a:lnSpc>
                          <a:spcPts val="1500"/>
                        </a:lnSpc>
                        <a:spcAft>
                          <a:spcPts val="0"/>
                        </a:spcAft>
                      </a:pPr>
                      <a:r>
                        <a:rPr kumimoji="1" lang="zh-TW"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考選部</a:t>
                      </a:r>
                      <a:endParaRPr kumimoji="1" 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普通考試證書</a:t>
                      </a:r>
                      <a:endParaRPr kumimoji="1" lang="en-US" altLang="zh-TW"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300" kern="1200" dirty="0">
                          <a:solidFill>
                            <a:schemeClr val="tx1"/>
                          </a:solidFill>
                          <a:effectLst/>
                          <a:latin typeface="微軟正黑體" panose="020B0604030504040204" pitchFamily="34" charset="-120"/>
                          <a:ea typeface="微軟正黑體" panose="020B0604030504040204" pitchFamily="34" charset="-120"/>
                        </a:rPr>
                        <a:t>（依相關程度）</a:t>
                      </a:r>
                      <a:endParaRPr kumimoji="1" lang="zh-TW" altLang="en-US"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solidFill>
                      <a:schemeClr val="accent4">
                        <a:lumMod val="20000"/>
                        <a:lumOff val="80000"/>
                      </a:schemeClr>
                    </a:solid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zh-TW" altLang="zh-TW" sz="1300" kern="1200" dirty="0">
                          <a:solidFill>
                            <a:schemeClr val="tx1"/>
                          </a:solidFill>
                          <a:effectLst/>
                          <a:latin typeface="微軟正黑體" panose="020B0604030504040204" pitchFamily="34" charset="-120"/>
                          <a:ea typeface="微軟正黑體" panose="020B0604030504040204" pitchFamily="34" charset="-120"/>
                        </a:rPr>
                        <a:t>高度相關增加甄審實得總分</a:t>
                      </a:r>
                      <a:r>
                        <a:rPr lang="en-US" altLang="zh-TW" sz="1300" kern="1200" dirty="0">
                          <a:solidFill>
                            <a:schemeClr val="tx1"/>
                          </a:solidFill>
                          <a:effectLst/>
                          <a:latin typeface="微軟正黑體" panose="020B0604030504040204" pitchFamily="34" charset="-120"/>
                          <a:ea typeface="微軟正黑體" panose="020B0604030504040204" pitchFamily="34" charset="-120"/>
                        </a:rPr>
                        <a:t>15%</a:t>
                      </a:r>
                      <a:endParaRPr lang="zh-TW" altLang="zh-TW" sz="1300" kern="1200" dirty="0">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ts val="1500"/>
                        </a:lnSpc>
                        <a:spcBef>
                          <a:spcPts val="0"/>
                        </a:spcBef>
                        <a:spcAft>
                          <a:spcPts val="0"/>
                        </a:spcAft>
                        <a:buClrTx/>
                        <a:buSzTx/>
                        <a:buFontTx/>
                        <a:buNone/>
                        <a:tabLst/>
                        <a:defRPr/>
                      </a:pPr>
                      <a:r>
                        <a:rPr lang="zh-TW" altLang="zh-TW" sz="1300" kern="1200" dirty="0">
                          <a:solidFill>
                            <a:schemeClr val="tx1"/>
                          </a:solidFill>
                          <a:effectLst/>
                          <a:latin typeface="微軟正黑體" panose="020B0604030504040204" pitchFamily="34" charset="-120"/>
                          <a:ea typeface="微軟正黑體" panose="020B0604030504040204" pitchFamily="34" charset="-120"/>
                        </a:rPr>
                        <a:t>中度相關增加甄審實得總分</a:t>
                      </a:r>
                      <a:r>
                        <a:rPr lang="en-US" altLang="zh-TW" sz="1300" kern="1200" dirty="0">
                          <a:solidFill>
                            <a:schemeClr val="tx1"/>
                          </a:solidFill>
                          <a:effectLst/>
                          <a:latin typeface="微軟正黑體" panose="020B0604030504040204" pitchFamily="34" charset="-120"/>
                          <a:ea typeface="微軟正黑體" panose="020B0604030504040204" pitchFamily="34" charset="-120"/>
                        </a:rPr>
                        <a:t>8%</a:t>
                      </a:r>
                      <a:endParaRPr lang="en-US" altLang="zh-TW" sz="1300" kern="1200" dirty="0">
                        <a:solidFill>
                          <a:schemeClr val="tx1"/>
                        </a:solidFill>
                        <a:effectLst/>
                        <a:latin typeface="微軟正黑體" pitchFamily="34" charset="-120"/>
                        <a:ea typeface="微軟正黑體" pitchFamily="34" charset="-120"/>
                        <a:cs typeface="+mn-cs"/>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418521648"/>
                  </a:ext>
                </a:extLst>
              </a:tr>
              <a:tr h="403066">
                <a:tc gridSpan="2">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spc="-50" normalizeH="0" baseline="0" dirty="0">
                          <a:ln>
                            <a:noFill/>
                          </a:ln>
                          <a:solidFill>
                            <a:schemeClr val="tx1"/>
                          </a:solidFill>
                          <a:effectLst/>
                          <a:latin typeface="微軟正黑體" panose="020B0604030504040204" pitchFamily="34" charset="-120"/>
                          <a:ea typeface="微軟正黑體" panose="020B0604030504040204" pitchFamily="34" charset="-120"/>
                        </a:rPr>
                        <a:t>其他參加國際性特殊技藝技能競賽</a:t>
                      </a:r>
                      <a:endParaRPr kumimoji="1" lang="zh-TW" altLang="en-US" sz="1300" b="0" i="0" u="none" strike="noStrike" cap="none" spc="-5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hMerge="1">
                  <a:txBody>
                    <a:bodyPr/>
                    <a:lstStyle/>
                    <a:p>
                      <a:endParaRPr lang="zh-TW" altLang="en-US"/>
                    </a:p>
                  </a:txBody>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endParaRPr kumimoji="1" lang="zh-TW"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獲相關競賽優勝名次</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增加甄審實得總分</a:t>
                      </a:r>
                      <a:r>
                        <a:rPr kumimoji="1" lang="en-US" altLang="zh-TW"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15%-50%</a:t>
                      </a:r>
                    </a:p>
                    <a:p>
                      <a:pPr marL="0" marR="0" lvl="0" indent="0" algn="ctr" defTabSz="914400" rtl="0" eaLnBrk="0" fontAlgn="base" latinLnBrk="0" hangingPunct="0">
                        <a:lnSpc>
                          <a:spcPts val="1500"/>
                        </a:lnSpc>
                        <a:spcBef>
                          <a:spcPts val="0"/>
                        </a:spcBef>
                        <a:spcAft>
                          <a:spcPts val="0"/>
                        </a:spcAft>
                        <a:buClrTx/>
                        <a:buSzTx/>
                        <a:buFontTx/>
                        <a:buNone/>
                        <a:tabLst/>
                      </a:pPr>
                      <a:r>
                        <a:rPr kumimoji="1" lang="en-US" altLang="zh-TW" sz="1300" b="0" u="none" strike="noStrike" kern="1400" cap="none" spc="10"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300" b="0" u="none" strike="noStrike" kern="1400" cap="none" spc="10" normalizeH="0" baseline="0" dirty="0">
                          <a:ln>
                            <a:noFill/>
                          </a:ln>
                          <a:solidFill>
                            <a:schemeClr val="tx1"/>
                          </a:solidFill>
                          <a:effectLst/>
                          <a:latin typeface="微軟正黑體" panose="020B0604030504040204" pitchFamily="34" charset="-120"/>
                          <a:ea typeface="微軟正黑體" panose="020B0604030504040204" pitchFamily="34" charset="-120"/>
                        </a:rPr>
                        <a:t>由本委員會依相關資料認定</a:t>
                      </a:r>
                      <a:r>
                        <a:rPr kumimoji="1" lang="en-US" altLang="zh-TW" sz="1300" b="0" u="none" strike="noStrike" kern="1400" cap="none" spc="10"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300" b="0" i="0" u="none" strike="noStrike" kern="1400" cap="none" spc="1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extLst>
                  <a:ext uri="{0D108BD9-81ED-4DB2-BD59-A6C34878D82A}">
                    <a16:rowId xmlns:a16="http://schemas.microsoft.com/office/drawing/2014/main" val="10008"/>
                  </a:ext>
                </a:extLst>
              </a:tr>
              <a:tr h="1646399">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2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備註</a:t>
                      </a:r>
                      <a:endParaRPr kumimoji="1" lang="zh-TW" altLang="en-US" sz="12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solidFill>
                      <a:schemeClr val="accent4">
                        <a:lumMod val="20000"/>
                        <a:lumOff val="80000"/>
                      </a:schemeClr>
                    </a:solidFill>
                  </a:tcPr>
                </a:tc>
                <a:tc gridSpan="4">
                  <a:txBody>
                    <a:bodyPr/>
                    <a:lstStyle/>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中央各級機關或直轄市政府主辦，</a:t>
                      </a:r>
                      <a:r>
                        <a:rPr kumimoji="1" lang="zh-TW" altLang="en-US" sz="1300" b="0" u="sng"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業經本委員會認可之全國性各項技藝技能競賽</a:t>
                      </a: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300" b="1" u="sng"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rPr>
                        <a:t>發證時之主辦單位和落款單位皆須為中央各級機關或直轄市主管行政機關，且落款人須為該機關首長</a:t>
                      </a:r>
                      <a:r>
                        <a:rPr kumimoji="1" lang="zh-TW" altLang="en-US" sz="13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，否則不在技優甄審入學採計範圍內。</a:t>
                      </a:r>
                      <a:r>
                        <a:rPr kumimoji="1" lang="en-US" altLang="zh-TW" sz="1300" b="1"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rPr>
                        <a:t>【</a:t>
                      </a:r>
                      <a:r>
                        <a:rPr kumimoji="1" lang="zh-TW" altLang="en-US" sz="1300" b="1"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rPr>
                        <a:t>參賽證明不予採計</a:t>
                      </a:r>
                      <a:r>
                        <a:rPr kumimoji="1" lang="en-US" altLang="zh-TW" sz="1300" b="1" u="none" strike="noStrike" cap="none" normalizeH="0" baseline="0" dirty="0">
                          <a:ln>
                            <a:noFill/>
                          </a:ln>
                          <a:solidFill>
                            <a:srgbClr val="0000FF"/>
                          </a:solidFill>
                          <a:effectLst/>
                          <a:latin typeface="微軟正黑體" panose="020B0604030504040204" pitchFamily="34" charset="-120"/>
                          <a:ea typeface="微軟正黑體" panose="020B0604030504040204" pitchFamily="34" charset="-120"/>
                        </a:rPr>
                        <a:t>】</a:t>
                      </a:r>
                    </a:p>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kumimoji="1" lang="zh-TW" altLang="en-US" sz="13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同時持有</a:t>
                      </a:r>
                      <a:r>
                        <a:rPr kumimoji="1" lang="en-US" altLang="zh-TW" sz="13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2</a:t>
                      </a:r>
                      <a:r>
                        <a:rPr kumimoji="1" lang="zh-TW" altLang="en-US" sz="13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種以上符合加分優待之技藝技能競賽（展</a:t>
                      </a:r>
                      <a:r>
                        <a:rPr kumimoji="1" lang="zh-TW" altLang="en-US" sz="1300" b="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rPr>
                        <a:t>）或證照者，限</a:t>
                      </a:r>
                      <a:r>
                        <a:rPr kumimoji="1" lang="zh-TW" altLang="en-US" sz="13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選</a:t>
                      </a:r>
                      <a:r>
                        <a:rPr kumimoji="1" lang="en-US" altLang="zh-TW" sz="13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1</a:t>
                      </a:r>
                      <a:r>
                        <a:rPr kumimoji="1" lang="zh-TW" altLang="en-US" sz="13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項優待加分。</a:t>
                      </a:r>
                      <a:endParaRPr kumimoji="1" lang="en-US" altLang="zh-TW" sz="1300" b="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lang="zh-TW" altLang="zh-TW" sz="1300" b="1" kern="0" dirty="0">
                          <a:solidFill>
                            <a:srgbClr val="FF0000"/>
                          </a:solidFill>
                          <a:latin typeface="微軟正黑體" panose="020B0604030504040204" pitchFamily="34" charset="-120"/>
                          <a:ea typeface="微軟正黑體" panose="020B0604030504040204" pitchFamily="34" charset="-120"/>
                        </a:rPr>
                        <a:t>國際技能競賽</a:t>
                      </a:r>
                      <a:r>
                        <a:rPr lang="zh-TW" altLang="en-US" sz="1300" b="1" kern="0" dirty="0">
                          <a:solidFill>
                            <a:srgbClr val="FF0000"/>
                          </a:solidFill>
                          <a:latin typeface="微軟正黑體" panose="020B0604030504040204" pitchFamily="34" charset="-120"/>
                          <a:ea typeface="微軟正黑體" panose="020B0604030504040204" pitchFamily="34" charset="-120"/>
                        </a:rPr>
                        <a:t>、亞洲技能競賽</a:t>
                      </a:r>
                      <a:r>
                        <a:rPr lang="zh-TW" altLang="zh-TW" sz="1300" kern="0" dirty="0">
                          <a:solidFill>
                            <a:srgbClr val="FF0000"/>
                          </a:solidFill>
                          <a:latin typeface="微軟正黑體" panose="020B0604030504040204" pitchFamily="34" charset="-120"/>
                          <a:ea typeface="微軟正黑體" panose="020B0604030504040204" pitchFamily="34" charset="-120"/>
                        </a:rPr>
                        <a:t>各職類「</a:t>
                      </a:r>
                      <a:r>
                        <a:rPr lang="zh-TW" altLang="zh-TW" sz="1300" b="1" kern="0" dirty="0">
                          <a:solidFill>
                            <a:srgbClr val="FF0000"/>
                          </a:solidFill>
                          <a:latin typeface="微軟正黑體" panose="020B0604030504040204" pitchFamily="34" charset="-120"/>
                          <a:ea typeface="微軟正黑體" panose="020B0604030504040204" pitchFamily="34" charset="-120"/>
                        </a:rPr>
                        <a:t>青少年組</a:t>
                      </a:r>
                      <a:r>
                        <a:rPr lang="zh-TW" altLang="zh-TW" sz="1300" kern="0" dirty="0">
                          <a:solidFill>
                            <a:srgbClr val="FF0000"/>
                          </a:solidFill>
                          <a:latin typeface="微軟正黑體" panose="020B0604030504040204" pitchFamily="34" charset="-120"/>
                          <a:ea typeface="微軟正黑體" panose="020B0604030504040204" pitchFamily="34" charset="-120"/>
                        </a:rPr>
                        <a:t>」</a:t>
                      </a:r>
                      <a:r>
                        <a:rPr lang="zh-TW" altLang="en-US" sz="1300" kern="0" dirty="0">
                          <a:solidFill>
                            <a:srgbClr val="FF0000"/>
                          </a:solidFill>
                          <a:latin typeface="微軟正黑體" panose="020B0604030504040204" pitchFamily="34" charset="-120"/>
                          <a:ea typeface="微軟正黑體" panose="020B0604030504040204" pitchFamily="34" charset="-120"/>
                        </a:rPr>
                        <a:t>其取得前</a:t>
                      </a:r>
                      <a:r>
                        <a:rPr lang="en-US" altLang="zh-TW" sz="1300" kern="0" dirty="0">
                          <a:solidFill>
                            <a:srgbClr val="FF0000"/>
                          </a:solidFill>
                          <a:latin typeface="微軟正黑體" panose="020B0604030504040204" pitchFamily="34" charset="-120"/>
                          <a:ea typeface="微軟正黑體" panose="020B0604030504040204" pitchFamily="34" charset="-120"/>
                        </a:rPr>
                        <a:t>3</a:t>
                      </a:r>
                      <a:r>
                        <a:rPr lang="zh-TW" altLang="en-US" sz="1300" kern="0" dirty="0">
                          <a:solidFill>
                            <a:srgbClr val="FF0000"/>
                          </a:solidFill>
                          <a:latin typeface="微軟正黑體" panose="020B0604030504040204" pitchFamily="34" charset="-120"/>
                          <a:ea typeface="微軟正黑體" panose="020B0604030504040204" pitchFamily="34" charset="-120"/>
                        </a:rPr>
                        <a:t>名、</a:t>
                      </a:r>
                      <a:r>
                        <a:rPr lang="zh-TW" altLang="zh-TW" sz="1300" kern="0" dirty="0">
                          <a:solidFill>
                            <a:srgbClr val="FF0000"/>
                          </a:solidFill>
                          <a:latin typeface="微軟正黑體" panose="020B0604030504040204" pitchFamily="34" charset="-120"/>
                          <a:ea typeface="微軟正黑體" panose="020B0604030504040204" pitchFamily="34" charset="-120"/>
                        </a:rPr>
                        <a:t>優勝名次</a:t>
                      </a:r>
                      <a:r>
                        <a:rPr lang="zh-TW" altLang="en-US" sz="1300" kern="0" dirty="0">
                          <a:solidFill>
                            <a:srgbClr val="FF0000"/>
                          </a:solidFill>
                          <a:latin typeface="微軟正黑體" panose="020B0604030504040204" pitchFamily="34" charset="-120"/>
                          <a:ea typeface="微軟正黑體" panose="020B0604030504040204" pitchFamily="34" charset="-120"/>
                        </a:rPr>
                        <a:t>或正備取國手資格</a:t>
                      </a:r>
                      <a:r>
                        <a:rPr lang="zh-TW" altLang="zh-TW" sz="1300" kern="0" dirty="0">
                          <a:solidFill>
                            <a:srgbClr val="FF0000"/>
                          </a:solidFill>
                          <a:latin typeface="微軟正黑體" panose="020B0604030504040204" pitchFamily="34" charset="-120"/>
                          <a:ea typeface="微軟正黑體" panose="020B0604030504040204" pitchFamily="34" charset="-120"/>
                        </a:rPr>
                        <a:t>者</a:t>
                      </a:r>
                      <a:r>
                        <a:rPr lang="zh-TW" altLang="en-US" sz="1300" kern="0" dirty="0">
                          <a:solidFill>
                            <a:srgbClr val="FF0000"/>
                          </a:solidFill>
                          <a:latin typeface="微軟正黑體" panose="020B0604030504040204" pitchFamily="34" charset="-120"/>
                          <a:ea typeface="微軟正黑體" panose="020B0604030504040204" pitchFamily="34" charset="-120"/>
                        </a:rPr>
                        <a:t>，</a:t>
                      </a:r>
                      <a:r>
                        <a:rPr lang="zh-TW" altLang="zh-TW" sz="1300" b="1" kern="0" dirty="0">
                          <a:solidFill>
                            <a:srgbClr val="FF0000"/>
                          </a:solidFill>
                          <a:latin typeface="微軟正黑體" panose="020B0604030504040204" pitchFamily="34" charset="-120"/>
                          <a:ea typeface="微軟正黑體" panose="020B0604030504040204" pitchFamily="34" charset="-120"/>
                        </a:rPr>
                        <a:t>不予參加本招生</a:t>
                      </a:r>
                      <a:r>
                        <a:rPr lang="zh-TW" altLang="zh-TW" sz="1300" kern="0" dirty="0">
                          <a:solidFill>
                            <a:srgbClr val="FF0000"/>
                          </a:solidFill>
                          <a:latin typeface="微軟正黑體" panose="020B0604030504040204" pitchFamily="34" charset="-120"/>
                          <a:ea typeface="微軟正黑體" panose="020B0604030504040204" pitchFamily="34" charset="-120"/>
                        </a:rPr>
                        <a:t>。</a:t>
                      </a:r>
                      <a:endParaRPr kumimoji="0" lang="en-US" altLang="zh-TW" sz="1300" b="0" u="none" strike="noStrike" kern="0"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kumimoji="1" lang="zh-TW" altLang="zh-TW"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a:t>
                      </a:r>
                      <a:r>
                        <a:rPr kumimoji="1" lang="zh-TW" altLang="en-US"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技術型高級中等學校</a:t>
                      </a:r>
                      <a:r>
                        <a:rPr kumimoji="1" lang="zh-TW" altLang="zh-TW"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學生團隊技術創造力培訓與競賽佳作獎項採計自</a:t>
                      </a:r>
                      <a:r>
                        <a:rPr kumimoji="1" lang="en-US" altLang="zh-TW"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110</a:t>
                      </a:r>
                      <a:r>
                        <a:rPr kumimoji="1" lang="zh-TW" altLang="zh-TW"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rPr>
                        <a:t>年起獲獎考生始具報名資格。</a:t>
                      </a:r>
                      <a:endParaRPr kumimoji="1" lang="en-US" altLang="zh-TW" sz="1300" b="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kumimoji="1" lang="zh-TW" altLang="en-US" sz="1300" b="0" u="none" strike="noStrike" kern="1200" cap="none" spc="0" normalizeH="0" baseline="0" dirty="0">
                          <a:ln>
                            <a:noFill/>
                          </a:ln>
                          <a:solidFill>
                            <a:srgbClr val="FF0000"/>
                          </a:solidFill>
                          <a:effectLst/>
                          <a:latin typeface="微軟正黑體" panose="020B0604030504040204" pitchFamily="34" charset="-120"/>
                          <a:ea typeface="微軟正黑體" panose="020B0604030504040204" pitchFamily="34" charset="-120"/>
                        </a:rPr>
                        <a:t>本招生所列各項競賽、證照，符合競賽優勝名次或證照等級之證明文件，限於高級中等學校就讀期間及其以後取得者始可採認。</a:t>
                      </a:r>
                      <a:endParaRPr kumimoji="1" lang="en-US" altLang="zh-TW" sz="1300" b="0" u="none" strike="noStrike" kern="1200" cap="none" spc="0" normalizeH="0" baseline="0" dirty="0">
                        <a:ln>
                          <a:noFill/>
                        </a:ln>
                        <a:solidFill>
                          <a:srgbClr val="FF0000"/>
                        </a:solidFill>
                        <a:effectLst/>
                        <a:latin typeface="微軟正黑體" panose="020B0604030504040204" pitchFamily="34" charset="-120"/>
                        <a:ea typeface="微軟正黑體" panose="020B0604030504040204" pitchFamily="34" charset="-120"/>
                      </a:endParaRPr>
                    </a:p>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kumimoji="1" lang="zh-TW" altLang="en-US" sz="1300" b="0" u="none" strike="noStrike" cap="none" spc="0" normalizeH="0" baseline="0" dirty="0">
                          <a:ln>
                            <a:noFill/>
                          </a:ln>
                          <a:solidFill>
                            <a:schemeClr val="tx1"/>
                          </a:solidFill>
                          <a:effectLst/>
                          <a:latin typeface="微軟正黑體" panose="020B0604030504040204" pitchFamily="34" charset="-120"/>
                          <a:ea typeface="微軟正黑體" panose="020B0604030504040204" pitchFamily="34" charset="-120"/>
                        </a:rPr>
                        <a:t>本學年度本招生採計之技藝技能競賽獲獎或</a:t>
                      </a:r>
                      <a:r>
                        <a:rPr kumimoji="1" lang="zh-TW" altLang="en-US" sz="1300" b="0" u="none" strike="noStrike" kern="1200" cap="none" spc="0" normalizeH="0" baseline="0" dirty="0">
                          <a:ln>
                            <a:noFill/>
                          </a:ln>
                          <a:solidFill>
                            <a:schemeClr val="tx1"/>
                          </a:solidFill>
                          <a:effectLst/>
                          <a:latin typeface="微軟正黑體" panose="020B0604030504040204" pitchFamily="34" charset="-120"/>
                          <a:ea typeface="微軟正黑體" panose="020B0604030504040204" pitchFamily="34" charset="-120"/>
                        </a:rPr>
                        <a:t>證照截止</a:t>
                      </a:r>
                      <a:r>
                        <a:rPr kumimoji="1" lang="zh-TW" altLang="en-US" sz="1300" b="0" u="none" strike="noStrike" cap="none" spc="0" normalizeH="0" baseline="0" dirty="0">
                          <a:ln>
                            <a:noFill/>
                          </a:ln>
                          <a:solidFill>
                            <a:schemeClr val="tx1"/>
                          </a:solidFill>
                          <a:effectLst/>
                          <a:latin typeface="微軟正黑體" panose="020B0604030504040204" pitchFamily="34" charset="-120"/>
                          <a:ea typeface="微軟正黑體" panose="020B0604030504040204" pitchFamily="34" charset="-120"/>
                        </a:rPr>
                        <a:t>日為</a:t>
                      </a:r>
                      <a:r>
                        <a:rPr kumimoji="1" lang="en-US" altLang="zh-TW" sz="1300" b="1" u="sng" strike="noStrike" cap="none" spc="0" normalizeH="0" baseline="0" dirty="0">
                          <a:ln>
                            <a:noFill/>
                          </a:ln>
                          <a:solidFill>
                            <a:srgbClr val="FF0000"/>
                          </a:solidFill>
                          <a:effectLst/>
                          <a:highlight>
                            <a:srgbClr val="FFFF00"/>
                          </a:highlight>
                          <a:latin typeface="微軟正黑體" panose="020B0604030504040204" pitchFamily="34" charset="-120"/>
                          <a:ea typeface="微軟正黑體" panose="020B0604030504040204" pitchFamily="34" charset="-120"/>
                        </a:rPr>
                        <a:t>115</a:t>
                      </a:r>
                      <a:r>
                        <a:rPr kumimoji="1" lang="zh-TW" altLang="en-US" sz="1300" b="1" u="sng" strike="noStrike" cap="none" spc="0" normalizeH="0" baseline="0" dirty="0">
                          <a:ln>
                            <a:noFill/>
                          </a:ln>
                          <a:solidFill>
                            <a:srgbClr val="FF0000"/>
                          </a:solidFill>
                          <a:effectLst/>
                          <a:highlight>
                            <a:srgbClr val="FFFF00"/>
                          </a:highlight>
                          <a:latin typeface="微軟正黑體" panose="020B0604030504040204" pitchFamily="34" charset="-120"/>
                          <a:ea typeface="微軟正黑體" panose="020B0604030504040204" pitchFamily="34" charset="-120"/>
                        </a:rPr>
                        <a:t>年</a:t>
                      </a:r>
                      <a:r>
                        <a:rPr kumimoji="1" lang="en-US" altLang="zh-TW" sz="1300" b="1" u="sng" strike="noStrike" cap="none" spc="0" normalizeH="0" baseline="0" dirty="0">
                          <a:ln>
                            <a:noFill/>
                          </a:ln>
                          <a:solidFill>
                            <a:srgbClr val="FF0000"/>
                          </a:solidFill>
                          <a:effectLst/>
                          <a:highlight>
                            <a:srgbClr val="FFFF00"/>
                          </a:highlight>
                          <a:latin typeface="微軟正黑體" panose="020B0604030504040204" pitchFamily="34" charset="-120"/>
                          <a:ea typeface="微軟正黑體" panose="020B0604030504040204" pitchFamily="34" charset="-120"/>
                        </a:rPr>
                        <a:t>5</a:t>
                      </a:r>
                      <a:r>
                        <a:rPr kumimoji="1" lang="zh-TW" altLang="en-US" sz="1300" b="1" u="sng" strike="noStrike" cap="none" spc="0" normalizeH="0" baseline="0" dirty="0">
                          <a:ln>
                            <a:noFill/>
                          </a:ln>
                          <a:solidFill>
                            <a:srgbClr val="FF0000"/>
                          </a:solidFill>
                          <a:effectLst/>
                          <a:highlight>
                            <a:srgbClr val="FFFF00"/>
                          </a:highlight>
                          <a:latin typeface="微軟正黑體" panose="020B0604030504040204" pitchFamily="34" charset="-120"/>
                          <a:ea typeface="微軟正黑體" panose="020B0604030504040204" pitchFamily="34" charset="-120"/>
                        </a:rPr>
                        <a:t>月</a:t>
                      </a:r>
                      <a:r>
                        <a:rPr kumimoji="1" lang="en-US" altLang="zh-TW" sz="1300" b="1" u="sng" strike="noStrike" cap="none" spc="0" normalizeH="0" baseline="0" dirty="0">
                          <a:ln>
                            <a:noFill/>
                          </a:ln>
                          <a:solidFill>
                            <a:srgbClr val="FF0000"/>
                          </a:solidFill>
                          <a:effectLst/>
                          <a:highlight>
                            <a:srgbClr val="FFFF00"/>
                          </a:highlight>
                          <a:latin typeface="微軟正黑體" panose="020B0604030504040204" pitchFamily="34" charset="-120"/>
                          <a:ea typeface="微軟正黑體" panose="020B0604030504040204" pitchFamily="34" charset="-120"/>
                        </a:rPr>
                        <a:t>6</a:t>
                      </a:r>
                      <a:r>
                        <a:rPr kumimoji="1" lang="zh-TW" altLang="en-US" sz="1300" b="1" u="sng" strike="noStrike" cap="none" spc="0" normalizeH="0" baseline="0" dirty="0">
                          <a:ln>
                            <a:noFill/>
                          </a:ln>
                          <a:solidFill>
                            <a:srgbClr val="FF0000"/>
                          </a:solidFill>
                          <a:effectLst/>
                          <a:highlight>
                            <a:srgbClr val="FFFF00"/>
                          </a:highlight>
                          <a:latin typeface="微軟正黑體" panose="020B0604030504040204" pitchFamily="34" charset="-120"/>
                          <a:ea typeface="微軟正黑體" panose="020B0604030504040204" pitchFamily="34" charset="-120"/>
                        </a:rPr>
                        <a:t>日（三）</a:t>
                      </a:r>
                      <a:r>
                        <a:rPr kumimoji="1" lang="zh-TW" altLang="en-US" sz="1300" b="0" u="none" strike="noStrike" cap="none" spc="0"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zh-TW" altLang="en-US" sz="1300" b="0" i="0" u="none" strike="noStrike" cap="none" spc="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9"/>
                  </a:ext>
                </a:extLst>
              </a:tr>
            </a:tbl>
          </a:graphicData>
        </a:graphic>
      </p:graphicFrame>
      <p:sp>
        <p:nvSpPr>
          <p:cNvPr id="14" name="Rectangle 4"/>
          <p:cNvSpPr txBox="1">
            <a:spLocks noChangeArrowheads="1"/>
          </p:cNvSpPr>
          <p:nvPr/>
        </p:nvSpPr>
        <p:spPr bwMode="auto">
          <a:xfrm>
            <a:off x="831273" y="114519"/>
            <a:ext cx="7581208" cy="570148"/>
          </a:xfrm>
          <a:prstGeom prst="rect">
            <a:avLst/>
          </a:prstGeom>
          <a:noFill/>
          <a:ln w="9525">
            <a:noFill/>
            <a:miter lim="800000"/>
            <a:headEnd/>
            <a:tailEnd/>
          </a:ln>
        </p:spPr>
        <p:txBody>
          <a:bodyPr anchor="ctr"/>
          <a:lstStyle/>
          <a:p>
            <a:pPr>
              <a:defRPr/>
            </a:pPr>
            <a:r>
              <a:rPr lang="zh-TW" altLang="en-US" sz="2400" b="1" kern="0" dirty="0">
                <a:latin typeface="微軟正黑體" panose="020B0604030504040204" pitchFamily="34" charset="-120"/>
                <a:ea typeface="微軟正黑體" panose="020B0604030504040204" pitchFamily="34" charset="-120"/>
                <a:cs typeface="華康中黑體" pitchFamily="49" charset="-120"/>
              </a:rPr>
              <a:t>技優甄審競賽優勝名次或證照等級優待加分標準表</a:t>
            </a:r>
          </a:p>
        </p:txBody>
      </p:sp>
    </p:spTree>
    <p:extLst>
      <p:ext uri="{BB962C8B-B14F-4D97-AF65-F5344CB8AC3E}">
        <p14:creationId xmlns:p14="http://schemas.microsoft.com/office/powerpoint/2010/main" val="107496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40059" y="5555318"/>
            <a:ext cx="3398898" cy="578492"/>
          </a:xfrm>
          <a:prstGeom prst="rect">
            <a:avLst/>
          </a:prstGeom>
        </p:spPr>
        <p:txBody>
          <a:bodyPr wrap="square">
            <a:spAutoFit/>
          </a:bodyPr>
          <a:lstStyle/>
          <a:p>
            <a:pPr>
              <a:lnSpc>
                <a:spcPct val="150000"/>
              </a:lnSpc>
              <a:spcBef>
                <a:spcPts val="600"/>
              </a:spcBef>
              <a:buClr>
                <a:srgbClr val="FFB41D"/>
              </a:buClr>
              <a:defRPr/>
            </a:pP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115.5.15(</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起</a:t>
            </a:r>
            <a:endPar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圓角矩形 16"/>
          <p:cNvSpPr>
            <a:spLocks noChangeArrowheads="1"/>
          </p:cNvSpPr>
          <p:nvPr/>
        </p:nvSpPr>
        <p:spPr bwMode="auto">
          <a:xfrm>
            <a:off x="840059" y="4976436"/>
            <a:ext cx="5865541"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資格審查結果</a:t>
            </a:r>
            <a:r>
              <a:rPr lang="en-US" altLang="zh-TW" sz="2800" kern="0" dirty="0">
                <a:latin typeface="微軟正黑體" panose="020B0604030504040204" pitchFamily="34" charset="-120"/>
                <a:ea typeface="微軟正黑體" panose="020B0604030504040204" pitchFamily="34" charset="-120"/>
                <a:cs typeface="華康中黑體" pitchFamily="49" charset="-120"/>
              </a:rPr>
              <a:t>(</a:t>
            </a:r>
            <a:r>
              <a:rPr lang="zh-TW" altLang="en-US" sz="2800" kern="0" dirty="0">
                <a:latin typeface="微軟正黑體" panose="020B0604030504040204" pitchFamily="34" charset="-120"/>
                <a:ea typeface="微軟正黑體" panose="020B0604030504040204" pitchFamily="34" charset="-120"/>
                <a:cs typeface="華康中黑體" pitchFamily="49" charset="-120"/>
              </a:rPr>
              <a:t>含優待加分比率</a:t>
            </a:r>
            <a:r>
              <a:rPr lang="en-US" altLang="zh-TW" sz="2800" kern="0" dirty="0">
                <a:latin typeface="微軟正黑體" panose="020B0604030504040204" pitchFamily="34" charset="-120"/>
                <a:ea typeface="微軟正黑體" panose="020B0604030504040204" pitchFamily="34" charset="-120"/>
                <a:cs typeface="華康中黑體" pitchFamily="49" charset="-120"/>
              </a:rPr>
              <a:t>)</a:t>
            </a:r>
            <a:r>
              <a:rPr lang="zh-TW" altLang="en-US" sz="2800" kern="0" dirty="0">
                <a:latin typeface="微軟正黑體" panose="020B0604030504040204" pitchFamily="34" charset="-120"/>
                <a:ea typeface="微軟正黑體" panose="020B0604030504040204" pitchFamily="34" charset="-120"/>
                <a:cs typeface="華康中黑體" pitchFamily="49" charset="-120"/>
              </a:rPr>
              <a:t>公告</a:t>
            </a:r>
            <a:endParaRPr lang="en-US" altLang="zh-TW" sz="2800" kern="0" dirty="0">
              <a:latin typeface="微軟正黑體" panose="020B0604030504040204" pitchFamily="34" charset="-120"/>
              <a:ea typeface="微軟正黑體" panose="020B0604030504040204" pitchFamily="34" charset="-120"/>
              <a:cs typeface="華康中黑體" pitchFamily="49" charset="-120"/>
            </a:endParaRPr>
          </a:p>
        </p:txBody>
      </p:sp>
      <p:sp>
        <p:nvSpPr>
          <p:cNvPr id="10"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7" name="Rectangle 3">
            <a:extLst>
              <a:ext uri="{FF2B5EF4-FFF2-40B4-BE49-F238E27FC236}">
                <a16:creationId xmlns:a16="http://schemas.microsoft.com/office/drawing/2014/main" id="{A758EC90-1DBC-4234-A349-EF359A09EC16}"/>
              </a:ext>
            </a:extLst>
          </p:cNvPr>
          <p:cNvSpPr txBox="1">
            <a:spLocks noChangeArrowheads="1"/>
          </p:cNvSpPr>
          <p:nvPr/>
        </p:nvSpPr>
        <p:spPr>
          <a:xfrm>
            <a:off x="840059" y="2295913"/>
            <a:ext cx="10829925" cy="2447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200"/>
              </a:spcBef>
              <a:buClr>
                <a:srgbClr val="FFB41D"/>
              </a:buClr>
              <a:buFont typeface="Wingdings" panose="05000000000000000000" pitchFamily="2" charset="2"/>
              <a:buChar char="u"/>
            </a:pPr>
            <a:r>
              <a:rPr lang="zh-TW"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具有中央資料庫學習歷程檔案之考生</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，須於本階段</a:t>
            </a:r>
            <a:r>
              <a:rPr lang="zh-TW" altLang="en-US" sz="2000" u="sng"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資格審查作業</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確認具有中央資料庫學習歷程檔案</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，始能於「網路上傳</a:t>
            </a:r>
            <a:r>
              <a:rPr lang="en-US"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或勾選</a:t>
            </a:r>
            <a:r>
              <a:rPr lang="en-US"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學習歷程檔案備審資料」時，選擇勾選清單方式上傳中央資料庫學習歷程檔案</a:t>
            </a:r>
            <a:endParaRPr lang="en-US"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3000"/>
              </a:lnSpc>
              <a:spcBef>
                <a:spcPts val="200"/>
              </a:spcBef>
              <a:buClr>
                <a:srgbClr val="FFB41D"/>
              </a:buClr>
              <a:buFont typeface="Wingdings" panose="05000000000000000000" pitchFamily="2" charset="2"/>
              <a:buChar char="u"/>
            </a:pP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若具有中央</a:t>
            </a:r>
            <a:r>
              <a:rPr lang="zh-TW"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資料庫學習歷程檔案之考生</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系統顯示非具有</a:t>
            </a:r>
            <a:r>
              <a:rPr lang="zh-TW" altLang="en-US" sz="20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br>
              <a:rPr lang="en-US"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須於</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向本委員會提出疑義申請，</a:t>
            </a:r>
            <a:r>
              <a:rPr lang="zh-TW" altLang="zh-TW" sz="20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逾期或未</a:t>
            </a:r>
            <a:r>
              <a:rPr lang="zh-TW" altLang="en-US" sz="20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依簡章規定</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提出疑義申請</a:t>
            </a:r>
            <a:r>
              <a:rPr lang="zh-TW"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，其後亦</a:t>
            </a:r>
            <a:r>
              <a:rPr lang="zh-TW" altLang="zh-TW" sz="20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不得再要求使用</a:t>
            </a:r>
            <a:r>
              <a:rPr lang="zh-TW"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中央資料庫學習歷程檔案資料</a:t>
            </a:r>
            <a:endPar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2" name="圓角矩形 29">
            <a:extLst>
              <a:ext uri="{FF2B5EF4-FFF2-40B4-BE49-F238E27FC236}">
                <a16:creationId xmlns:a16="http://schemas.microsoft.com/office/drawing/2014/main" id="{661C971F-310E-4624-A5BB-9DE86DC11A4F}"/>
              </a:ext>
            </a:extLst>
          </p:cNvPr>
          <p:cNvSpPr/>
          <p:nvPr/>
        </p:nvSpPr>
        <p:spPr>
          <a:xfrm>
            <a:off x="840059" y="1003191"/>
            <a:ext cx="5663063" cy="579600"/>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確認具有中央資料庫學習歷程檔案</a:t>
            </a:r>
          </a:p>
        </p:txBody>
      </p:sp>
      <p:sp>
        <p:nvSpPr>
          <p:cNvPr id="13" name="矩形 12">
            <a:extLst>
              <a:ext uri="{FF2B5EF4-FFF2-40B4-BE49-F238E27FC236}">
                <a16:creationId xmlns:a16="http://schemas.microsoft.com/office/drawing/2014/main" id="{97B56FD6-810B-4A59-8086-FD26BA5F7D8F}"/>
              </a:ext>
            </a:extLst>
          </p:cNvPr>
          <p:cNvSpPr/>
          <p:nvPr/>
        </p:nvSpPr>
        <p:spPr>
          <a:xfrm>
            <a:off x="840058" y="1722344"/>
            <a:ext cx="6141819" cy="461665"/>
          </a:xfrm>
          <a:prstGeom prst="rect">
            <a:avLst/>
          </a:prstGeom>
        </p:spPr>
        <p:txBody>
          <a:bodyPr wrap="square">
            <a:spAutoFit/>
          </a:bodyPr>
          <a:lstStyle/>
          <a:p>
            <a:pPr lvl="0" fontAlgn="base">
              <a:spcBef>
                <a:spcPct val="0"/>
              </a:spcBef>
              <a:spcAft>
                <a:spcPct val="0"/>
              </a:spcAft>
            </a:pP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【115.4.29(</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)10:00-115.5.6(</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grpSp>
        <p:nvGrpSpPr>
          <p:cNvPr id="14" name="群組 13">
            <a:extLst>
              <a:ext uri="{FF2B5EF4-FFF2-40B4-BE49-F238E27FC236}">
                <a16:creationId xmlns:a16="http://schemas.microsoft.com/office/drawing/2014/main" id="{665F72E3-4FCF-4249-A770-57B522B2DD79}"/>
              </a:ext>
            </a:extLst>
          </p:cNvPr>
          <p:cNvGrpSpPr/>
          <p:nvPr/>
        </p:nvGrpSpPr>
        <p:grpSpPr>
          <a:xfrm>
            <a:off x="8360948" y="776486"/>
            <a:ext cx="3525017" cy="1435240"/>
            <a:chOff x="8438383" y="855552"/>
            <a:chExt cx="3525017" cy="1435240"/>
          </a:xfrm>
        </p:grpSpPr>
        <p:grpSp>
          <p:nvGrpSpPr>
            <p:cNvPr id="15" name="群組 14">
              <a:extLst>
                <a:ext uri="{FF2B5EF4-FFF2-40B4-BE49-F238E27FC236}">
                  <a16:creationId xmlns:a16="http://schemas.microsoft.com/office/drawing/2014/main" id="{E67277A0-C021-4E5E-86C6-BA265699B77A}"/>
                </a:ext>
              </a:extLst>
            </p:cNvPr>
            <p:cNvGrpSpPr/>
            <p:nvPr/>
          </p:nvGrpSpPr>
          <p:grpSpPr>
            <a:xfrm>
              <a:off x="8878962" y="855552"/>
              <a:ext cx="3084438" cy="1432422"/>
              <a:chOff x="5988125" y="214313"/>
              <a:chExt cx="3084438" cy="1432422"/>
            </a:xfrm>
          </p:grpSpPr>
          <p:grpSp>
            <p:nvGrpSpPr>
              <p:cNvPr id="18" name="群組 7">
                <a:extLst>
                  <a:ext uri="{FF2B5EF4-FFF2-40B4-BE49-F238E27FC236}">
                    <a16:creationId xmlns:a16="http://schemas.microsoft.com/office/drawing/2014/main" id="{FE3EB6AC-9FA5-4A88-AAD0-99C695ABC402}"/>
                  </a:ext>
                </a:extLst>
              </p:cNvPr>
              <p:cNvGrpSpPr>
                <a:grpSpLocks/>
              </p:cNvGrpSpPr>
              <p:nvPr/>
            </p:nvGrpSpPr>
            <p:grpSpPr bwMode="auto">
              <a:xfrm>
                <a:off x="6462713" y="214313"/>
                <a:ext cx="2609850" cy="1431925"/>
                <a:chOff x="6690632" y="1068877"/>
                <a:chExt cx="2609942" cy="1217115"/>
              </a:xfrm>
            </p:grpSpPr>
            <p:cxnSp>
              <p:nvCxnSpPr>
                <p:cNvPr id="21" name="直線單箭頭接點 8">
                  <a:extLst>
                    <a:ext uri="{FF2B5EF4-FFF2-40B4-BE49-F238E27FC236}">
                      <a16:creationId xmlns:a16="http://schemas.microsoft.com/office/drawing/2014/main" id="{6126A46A-74E7-42A6-AD5A-E7F119BE473E}"/>
                    </a:ext>
                  </a:extLst>
                </p:cNvPr>
                <p:cNvCxnSpPr>
                  <a:cxnSpLocks noChangeShapeType="1"/>
                  <a:endCxn id="31"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2" name="圓角矩形 38">
                  <a:extLst>
                    <a:ext uri="{FF2B5EF4-FFF2-40B4-BE49-F238E27FC236}">
                      <a16:creationId xmlns:a16="http://schemas.microsoft.com/office/drawing/2014/main" id="{1B3413AA-CE7E-423C-979C-0FE8A83E2B44}"/>
                    </a:ext>
                  </a:extLst>
                </p:cNvPr>
                <p:cNvSpPr/>
                <p:nvPr/>
              </p:nvSpPr>
              <p:spPr bwMode="auto">
                <a:xfrm>
                  <a:off x="6690632"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bg1"/>
                      </a:solidFill>
                      <a:latin typeface="微軟正黑體" panose="020B0604030504040204" pitchFamily="34" charset="-120"/>
                      <a:ea typeface="微軟正黑體" panose="020B0604030504040204" pitchFamily="34" charset="-120"/>
                    </a:rPr>
                    <a:t>繳交報名費及</a:t>
                  </a:r>
                  <a:endParaRPr lang="en-US" altLang="zh-TW" sz="1400" dirty="0">
                    <a:solidFill>
                      <a:schemeClr val="bg1"/>
                    </a:solidFill>
                    <a:latin typeface="微軟正黑體" panose="020B0604030504040204" pitchFamily="34" charset="-120"/>
                    <a:ea typeface="微軟正黑體" panose="020B0604030504040204" pitchFamily="34" charset="-120"/>
                  </a:endParaRPr>
                </a:p>
              </p:txBody>
            </p:sp>
            <p:sp>
              <p:nvSpPr>
                <p:cNvPr id="23" name="圓角矩形 39">
                  <a:extLst>
                    <a:ext uri="{FF2B5EF4-FFF2-40B4-BE49-F238E27FC236}">
                      <a16:creationId xmlns:a16="http://schemas.microsoft.com/office/drawing/2014/main" id="{5BA9957A-066B-4143-B20C-80B3AEBCFA24}"/>
                    </a:ext>
                  </a:extLst>
                </p:cNvPr>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網路報名</a:t>
                  </a:r>
                </a:p>
              </p:txBody>
            </p:sp>
            <p:sp>
              <p:nvSpPr>
                <p:cNvPr id="24" name="圓角矩形 40">
                  <a:extLst>
                    <a:ext uri="{FF2B5EF4-FFF2-40B4-BE49-F238E27FC236}">
                      <a16:creationId xmlns:a16="http://schemas.microsoft.com/office/drawing/2014/main" id="{F248DB90-AD28-4E0E-9219-AEBA8B774600}"/>
                    </a:ext>
                  </a:extLst>
                </p:cNvPr>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25" name="圓角矩形 41">
                  <a:extLst>
                    <a:ext uri="{FF2B5EF4-FFF2-40B4-BE49-F238E27FC236}">
                      <a16:creationId xmlns:a16="http://schemas.microsoft.com/office/drawing/2014/main" id="{06B70570-2A96-4D8F-9AED-DD1D1982A8A9}"/>
                    </a:ext>
                  </a:extLst>
                </p:cNvPr>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26" name="圓角矩形 42">
                  <a:extLst>
                    <a:ext uri="{FF2B5EF4-FFF2-40B4-BE49-F238E27FC236}">
                      <a16:creationId xmlns:a16="http://schemas.microsoft.com/office/drawing/2014/main" id="{B9362837-33CB-4FCC-AAC5-453CD453BD43}"/>
                    </a:ext>
                  </a:extLst>
                </p:cNvPr>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27" name="直線單箭頭接點 14">
                  <a:extLst>
                    <a:ext uri="{FF2B5EF4-FFF2-40B4-BE49-F238E27FC236}">
                      <a16:creationId xmlns:a16="http://schemas.microsoft.com/office/drawing/2014/main" id="{56B8456F-8486-4844-8E6D-63ADE82F329C}"/>
                    </a:ext>
                  </a:extLst>
                </p:cNvPr>
                <p:cNvCxnSpPr>
                  <a:cxnSpLocks noChangeShapeType="1"/>
                  <a:stCxn id="22" idx="3"/>
                  <a:endCxn id="23"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28" name="直線單箭頭接點 15">
                  <a:extLst>
                    <a:ext uri="{FF2B5EF4-FFF2-40B4-BE49-F238E27FC236}">
                      <a16:creationId xmlns:a16="http://schemas.microsoft.com/office/drawing/2014/main" id="{0D5A9A85-1E00-46BE-9679-62913010608A}"/>
                    </a:ext>
                  </a:extLst>
                </p:cNvPr>
                <p:cNvCxnSpPr>
                  <a:cxnSpLocks noChangeShapeType="1"/>
                  <a:stCxn id="23" idx="3"/>
                  <a:endCxn id="24"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29" name="直線單箭頭接點 16">
                  <a:extLst>
                    <a:ext uri="{FF2B5EF4-FFF2-40B4-BE49-F238E27FC236}">
                      <a16:creationId xmlns:a16="http://schemas.microsoft.com/office/drawing/2014/main" id="{6680477F-E33C-4BAC-907E-39F4C68A5EB3}"/>
                    </a:ext>
                  </a:extLst>
                </p:cNvPr>
                <p:cNvCxnSpPr>
                  <a:cxnSpLocks noChangeShapeType="1"/>
                  <a:stCxn id="24" idx="3"/>
                  <a:endCxn id="25"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0" name="直線單箭頭接點 17">
                  <a:extLst>
                    <a:ext uri="{FF2B5EF4-FFF2-40B4-BE49-F238E27FC236}">
                      <a16:creationId xmlns:a16="http://schemas.microsoft.com/office/drawing/2014/main" id="{86859160-87A1-4EF5-8CF3-62904896BCAB}"/>
                    </a:ext>
                  </a:extLst>
                </p:cNvPr>
                <p:cNvCxnSpPr>
                  <a:cxnSpLocks noChangeShapeType="1"/>
                  <a:stCxn id="25" idx="3"/>
                  <a:endCxn id="26"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1" name="圓角矩形 47">
                  <a:extLst>
                    <a:ext uri="{FF2B5EF4-FFF2-40B4-BE49-F238E27FC236}">
                      <a16:creationId xmlns:a16="http://schemas.microsoft.com/office/drawing/2014/main" id="{C5184204-BBEF-4FAD-A37C-E576BA235E80}"/>
                    </a:ext>
                  </a:extLst>
                </p:cNvPr>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19" name="圓角矩形 22">
                <a:extLst>
                  <a:ext uri="{FF2B5EF4-FFF2-40B4-BE49-F238E27FC236}">
                    <a16:creationId xmlns:a16="http://schemas.microsoft.com/office/drawing/2014/main" id="{335ACC1B-F60C-48DB-873A-E67C251D28B5}"/>
                  </a:ext>
                </a:extLst>
              </p:cNvPr>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20" name="直線單箭頭接點 14">
                <a:extLst>
                  <a:ext uri="{FF2B5EF4-FFF2-40B4-BE49-F238E27FC236}">
                    <a16:creationId xmlns:a16="http://schemas.microsoft.com/office/drawing/2014/main" id="{CC318F04-C814-4FC8-BB76-276A7D0D0D5E}"/>
                  </a:ext>
                </a:extLst>
              </p:cNvPr>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6" name="圓角矩形 20">
              <a:extLst>
                <a:ext uri="{FF2B5EF4-FFF2-40B4-BE49-F238E27FC236}">
                  <a16:creationId xmlns:a16="http://schemas.microsoft.com/office/drawing/2014/main" id="{D2B46313-D4F4-4CA7-ADB0-05F250DCBCD9}"/>
                </a:ext>
              </a:extLst>
            </p:cNvPr>
            <p:cNvSpPr/>
            <p:nvPr/>
          </p:nvSpPr>
          <p:spPr bwMode="auto">
            <a:xfrm>
              <a:off x="8438383"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17" name="直線單箭頭接點 14">
              <a:extLst>
                <a:ext uri="{FF2B5EF4-FFF2-40B4-BE49-F238E27FC236}">
                  <a16:creationId xmlns:a16="http://schemas.microsoft.com/office/drawing/2014/main" id="{3C49A3CB-AE86-4596-9AF4-378441A1C997}"/>
                </a:ext>
              </a:extLst>
            </p:cNvPr>
            <p:cNvCxnSpPr>
              <a:cxnSpLocks noChangeShapeType="1"/>
            </p:cNvCxnSpPr>
            <p:nvPr/>
          </p:nvCxnSpPr>
          <p:spPr bwMode="auto">
            <a:xfrm>
              <a:off x="8803506"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04086052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a:xfrm>
            <a:off x="1042986" y="3237767"/>
            <a:ext cx="10939463" cy="3017873"/>
          </a:xfrm>
        </p:spPr>
        <p:txBody>
          <a:bodyPr>
            <a:normAutofit/>
          </a:bodyPr>
          <a:lstStyle/>
          <a:p>
            <a:pPr algn="just">
              <a:buClr>
                <a:srgbClr val="FFB41D"/>
              </a:buClr>
              <a:buFont typeface="Wingdings" panose="05000000000000000000" pitchFamily="2" charset="2"/>
              <a:buChar char="u"/>
            </a:pPr>
            <a:r>
              <a:rPr kumimoji="1" lang="zh-TW" altLang="en-US" sz="2000" b="1" dirty="0">
                <a:latin typeface="微軟正黑體" panose="020B0604030504040204" pitchFamily="34" charset="-120"/>
                <a:ea typeface="微軟正黑體" panose="020B0604030504040204" pitchFamily="34" charset="-120"/>
              </a:rPr>
              <a:t>上網選填校系科</a:t>
            </a:r>
            <a:r>
              <a:rPr kumimoji="1" lang="en-US" altLang="zh-TW" sz="2000" b="1" dirty="0">
                <a:latin typeface="微軟正黑體" panose="020B0604030504040204" pitchFamily="34" charset="-120"/>
                <a:ea typeface="微軟正黑體" panose="020B0604030504040204" pitchFamily="34" charset="-120"/>
              </a:rPr>
              <a:t>(</a:t>
            </a:r>
            <a:r>
              <a:rPr kumimoji="1" lang="zh-TW" altLang="en-US" sz="2000" b="1" dirty="0">
                <a:latin typeface="微軟正黑體" panose="020B0604030504040204" pitchFamily="34" charset="-120"/>
                <a:ea typeface="微軟正黑體" panose="020B0604030504040204" pitchFamily="34" charset="-120"/>
              </a:rPr>
              <a:t>組</a:t>
            </a:r>
            <a:r>
              <a:rPr kumimoji="1" lang="en-US" altLang="zh-TW" sz="2000" b="1" dirty="0">
                <a:latin typeface="微軟正黑體" panose="020B0604030504040204" pitchFamily="34" charset="-120"/>
                <a:ea typeface="微軟正黑體" panose="020B0604030504040204" pitchFamily="34" charset="-120"/>
              </a:rPr>
              <a:t>)</a:t>
            </a:r>
            <a:r>
              <a:rPr kumimoji="1" lang="zh-TW" altLang="en-US" sz="2000" b="1" dirty="0">
                <a:latin typeface="微軟正黑體" panose="020B0604030504040204" pitchFamily="34" charset="-120"/>
                <a:ea typeface="微軟正黑體" panose="020B0604030504040204" pitchFamily="34" charset="-120"/>
              </a:rPr>
              <a:t>、學程並確定送出</a:t>
            </a:r>
            <a:endParaRPr kumimoji="1" lang="en-US" altLang="zh-TW" sz="2000" b="1" dirty="0">
              <a:latin typeface="微軟正黑體" panose="020B0604030504040204" pitchFamily="34" charset="-120"/>
              <a:ea typeface="微軟正黑體" panose="020B0604030504040204" pitchFamily="34" charset="-120"/>
            </a:endParaRPr>
          </a:p>
          <a:p>
            <a:pPr algn="just">
              <a:buClr>
                <a:srgbClr val="FFB41D"/>
              </a:buClr>
              <a:buFont typeface="Wingdings" panose="05000000000000000000" pitchFamily="2" charset="2"/>
              <a:buChar char="u"/>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各甄審學校得限制考生</a:t>
            </a:r>
            <a:r>
              <a:rPr lang="zh-TW" altLang="en-US" sz="19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可報名該校之</a:t>
            </a:r>
            <a:r>
              <a:rPr lang="zh-TW" altLang="en-US" sz="1900" b="1" dirty="0">
                <a:solidFill>
                  <a:srgbClr val="FF0000"/>
                </a:solidFill>
                <a:latin typeface="微軟正黑體" panose="020B0604030504040204" pitchFamily="34" charset="-120"/>
                <a:ea typeface="微軟正黑體" panose="020B0604030504040204" pitchFamily="34" charset="-120"/>
              </a:rPr>
              <a:t>系科組、學程數</a:t>
            </a:r>
            <a:r>
              <a:rPr lang="zh-TW" altLang="en-US" sz="1900" dirty="0">
                <a:latin typeface="微軟正黑體" panose="020B0604030504040204" pitchFamily="34" charset="-120"/>
                <a:ea typeface="微軟正黑體" panose="020B0604030504040204" pitchFamily="34" charset="-120"/>
              </a:rPr>
              <a:t> </a:t>
            </a:r>
            <a:r>
              <a:rPr lang="en-US" altLang="zh-TW" sz="1900" dirty="0">
                <a:latin typeface="微軟正黑體" panose="020B0604030504040204" pitchFamily="34" charset="-120"/>
                <a:ea typeface="微軟正黑體" panose="020B0604030504040204" pitchFamily="34" charset="-120"/>
              </a:rPr>
              <a:t>(</a:t>
            </a:r>
            <a:r>
              <a:rPr lang="zh-TW" altLang="en-US" sz="1900" dirty="0">
                <a:solidFill>
                  <a:srgbClr val="0000FF"/>
                </a:solidFill>
                <a:latin typeface="微軟正黑體" panose="020B0604030504040204" pitchFamily="34" charset="-120"/>
                <a:ea typeface="微軟正黑體" panose="020B0604030504040204" pitchFamily="34" charset="-120"/>
              </a:rPr>
              <a:t>請參閱招生簡章附錄一</a:t>
            </a:r>
            <a:r>
              <a:rPr lang="en-US" altLang="zh-TW" sz="1900" dirty="0">
                <a:latin typeface="微軟正黑體" panose="020B0604030504040204" pitchFamily="34" charset="-120"/>
                <a:ea typeface="微軟正黑體" panose="020B0604030504040204" pitchFamily="34" charset="-120"/>
              </a:rPr>
              <a:t>)</a:t>
            </a:r>
          </a:p>
          <a:p>
            <a:pPr algn="just">
              <a:buClr>
                <a:srgbClr val="FFB41D"/>
              </a:buClr>
              <a:buFont typeface="Wingdings" panose="05000000000000000000" pitchFamily="2" charset="2"/>
              <a:buChar char="u"/>
            </a:pPr>
            <a:r>
              <a:rPr lang="zh-TW" altLang="en-US" sz="1900" dirty="0">
                <a:latin typeface="微軟正黑體" panose="020B0604030504040204" pitchFamily="34" charset="-120"/>
                <a:ea typeface="微軟正黑體" panose="020B0604030504040204" pitchFamily="34" charset="-120"/>
              </a:rPr>
              <a:t>考生至多報名</a:t>
            </a:r>
            <a:r>
              <a:rPr lang="en-US" altLang="zh-TW" sz="19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900" b="1" dirty="0">
                <a:solidFill>
                  <a:srgbClr val="FF0000"/>
                </a:solidFill>
                <a:latin typeface="微軟正黑體" panose="020B0604030504040204" pitchFamily="34" charset="-120"/>
                <a:ea typeface="微軟正黑體" panose="020B0604030504040204" pitchFamily="34" charset="-120"/>
              </a:rPr>
              <a:t>個</a:t>
            </a:r>
            <a:r>
              <a:rPr lang="zh-TW" altLang="en-US" sz="1900" dirty="0">
                <a:latin typeface="微軟正黑體" panose="020B0604030504040204" pitchFamily="34" charset="-120"/>
                <a:ea typeface="微軟正黑體" panose="020B0604030504040204" pitchFamily="34" charset="-120"/>
              </a:rPr>
              <a:t>校系科</a:t>
            </a:r>
            <a:r>
              <a:rPr lang="en-US" altLang="zh-TW" sz="1900" dirty="0">
                <a:latin typeface="微軟正黑體" panose="020B0604030504040204" pitchFamily="34" charset="-120"/>
                <a:ea typeface="微軟正黑體" panose="020B0604030504040204" pitchFamily="34" charset="-120"/>
              </a:rPr>
              <a:t>(</a:t>
            </a:r>
            <a:r>
              <a:rPr lang="zh-TW" altLang="en-US" sz="1900" dirty="0">
                <a:latin typeface="微軟正黑體" panose="020B0604030504040204" pitchFamily="34" charset="-120"/>
                <a:ea typeface="微軟正黑體" panose="020B0604030504040204" pitchFamily="34" charset="-120"/>
              </a:rPr>
              <a:t>組</a:t>
            </a:r>
            <a:r>
              <a:rPr lang="en-US" altLang="zh-TW" sz="1900" dirty="0">
                <a:latin typeface="微軟正黑體" panose="020B0604030504040204" pitchFamily="34" charset="-120"/>
                <a:ea typeface="微軟正黑體" panose="020B0604030504040204" pitchFamily="34" charset="-120"/>
              </a:rPr>
              <a:t>)</a:t>
            </a:r>
            <a:r>
              <a:rPr lang="zh-TW" altLang="en-US" sz="1900" dirty="0">
                <a:latin typeface="微軟正黑體" panose="020B0604030504040204" pitchFamily="34" charset="-120"/>
                <a:ea typeface="微軟正黑體" panose="020B0604030504040204" pitchFamily="34" charset="-120"/>
              </a:rPr>
              <a:t>、學程，有採計</a:t>
            </a:r>
            <a:r>
              <a:rPr lang="zh-TW" altLang="zh-TW" sz="1900" dirty="0">
                <a:latin typeface="微軟正黑體" panose="020B0604030504040204" pitchFamily="34" charset="-120"/>
                <a:ea typeface="微軟正黑體" panose="020B0604030504040204" pitchFamily="34" charset="-120"/>
              </a:rPr>
              <a:t>技藝技能競賽、技術士職</a:t>
            </a:r>
            <a:r>
              <a:rPr lang="en-US" altLang="zh-TW" sz="1900" dirty="0">
                <a:latin typeface="微軟正黑體" panose="020B0604030504040204" pitchFamily="34" charset="-120"/>
                <a:ea typeface="微軟正黑體" panose="020B0604030504040204" pitchFamily="34" charset="-120"/>
              </a:rPr>
              <a:t>(</a:t>
            </a:r>
            <a:r>
              <a:rPr lang="zh-TW" altLang="zh-TW" sz="1900" dirty="0">
                <a:latin typeface="微軟正黑體" panose="020B0604030504040204" pitchFamily="34" charset="-120"/>
                <a:ea typeface="微軟正黑體" panose="020B0604030504040204" pitchFamily="34" charset="-120"/>
              </a:rPr>
              <a:t>種</a:t>
            </a:r>
            <a:r>
              <a:rPr lang="en-US" altLang="zh-TW" sz="1900" dirty="0">
                <a:latin typeface="微軟正黑體" panose="020B0604030504040204" pitchFamily="34" charset="-120"/>
                <a:ea typeface="微軟正黑體" panose="020B0604030504040204" pitchFamily="34" charset="-120"/>
              </a:rPr>
              <a:t>)</a:t>
            </a:r>
            <a:r>
              <a:rPr lang="zh-TW" altLang="zh-TW" sz="1900" dirty="0">
                <a:latin typeface="微軟正黑體" panose="020B0604030504040204" pitchFamily="34" charset="-120"/>
                <a:ea typeface="微軟正黑體" panose="020B0604030504040204" pitchFamily="34" charset="-120"/>
              </a:rPr>
              <a:t>類或</a:t>
            </a:r>
            <a:r>
              <a:rPr lang="zh-TW" altLang="en-US" sz="1900" dirty="0">
                <a:latin typeface="微軟正黑體" panose="020B0604030504040204" pitchFamily="34" charset="-120"/>
                <a:ea typeface="微軟正黑體" panose="020B0604030504040204" pitchFamily="34" charset="-120"/>
              </a:rPr>
              <a:t>專</a:t>
            </a:r>
            <a:r>
              <a:rPr lang="zh-TW" altLang="zh-TW" sz="1900" dirty="0">
                <a:latin typeface="微軟正黑體" panose="020B0604030504040204" pitchFamily="34" charset="-120"/>
                <a:ea typeface="微軟正黑體" panose="020B0604030504040204" pitchFamily="34" charset="-120"/>
              </a:rPr>
              <a:t>技普考</a:t>
            </a:r>
            <a:r>
              <a:rPr lang="zh-TW" altLang="en-US" sz="1900" dirty="0">
                <a:latin typeface="微軟正黑體" panose="020B0604030504040204" pitchFamily="34" charset="-120"/>
                <a:ea typeface="微軟正黑體" panose="020B0604030504040204" pitchFamily="34" charset="-120"/>
              </a:rPr>
              <a:t>及格</a:t>
            </a:r>
            <a:r>
              <a:rPr lang="zh-TW" altLang="zh-TW" sz="1900" dirty="0">
                <a:latin typeface="微軟正黑體" panose="020B0604030504040204" pitchFamily="34" charset="-120"/>
                <a:ea typeface="微軟正黑體" panose="020B0604030504040204" pitchFamily="34" charset="-120"/>
              </a:rPr>
              <a:t>證書類科</a:t>
            </a:r>
            <a:r>
              <a:rPr lang="zh-TW" altLang="en-US" sz="1900" dirty="0">
                <a:latin typeface="微軟正黑體" panose="020B0604030504040204" pitchFamily="34" charset="-120"/>
                <a:ea typeface="微軟正黑體" panose="020B0604030504040204" pitchFamily="34" charset="-120"/>
              </a:rPr>
              <a:t>之招生類別內所有系科組學程皆可報名</a:t>
            </a:r>
            <a:endParaRPr lang="en-US" altLang="zh-TW" sz="1900" dirty="0">
              <a:latin typeface="微軟正黑體" panose="020B0604030504040204" pitchFamily="34" charset="-120"/>
              <a:ea typeface="微軟正黑體" panose="020B0604030504040204" pitchFamily="34" charset="-120"/>
            </a:endParaRPr>
          </a:p>
          <a:p>
            <a:pPr algn="just" eaLnBrk="1" hangingPunct="1">
              <a:buClr>
                <a:srgbClr val="FFB41D"/>
              </a:buClr>
              <a:buFont typeface="Wingdings" panose="05000000000000000000" pitchFamily="2" charset="2"/>
              <a:buChar char="u"/>
            </a:pPr>
            <a:r>
              <a:rPr lang="zh-TW" altLang="en-US" sz="1900" dirty="0">
                <a:latin typeface="微軟正黑體" panose="020B0604030504040204" pitchFamily="34" charset="-120"/>
                <a:ea typeface="微軟正黑體" panose="020B0604030504040204" pitchFamily="34" charset="-120"/>
              </a:rPr>
              <a:t>舉例：</a:t>
            </a:r>
            <a:endParaRPr lang="en-US" altLang="zh-TW" sz="1900" dirty="0">
              <a:latin typeface="微軟正黑體" panose="020B0604030504040204" pitchFamily="34" charset="-120"/>
              <a:ea typeface="微軟正黑體" panose="020B0604030504040204" pitchFamily="34" charset="-120"/>
            </a:endParaRPr>
          </a:p>
          <a:p>
            <a:pPr marL="400050" lvl="1" indent="0" algn="just">
              <a:buNone/>
            </a:pPr>
            <a:r>
              <a:rPr lang="zh-TW" altLang="en-US" sz="1900" dirty="0">
                <a:latin typeface="微軟正黑體" panose="020B0604030504040204" pitchFamily="34" charset="-120"/>
                <a:ea typeface="微軟正黑體" panose="020B0604030504040204" pitchFamily="34" charset="-120"/>
              </a:rPr>
              <a:t>甲生獲得</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全國技能競賽</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冷凍空調</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」職類</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名</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，此競賽職類於</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機械」</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電機」</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b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冷凍」</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電子」</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55</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工程」</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56</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管理」</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等招生類別皆有採計，因此這幾類招生的校系科</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、學程，甲生皆能報名</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3560" name="圓角矩形 16"/>
          <p:cNvSpPr>
            <a:spLocks noChangeArrowheads="1"/>
          </p:cNvSpPr>
          <p:nvPr/>
        </p:nvSpPr>
        <p:spPr bwMode="auto">
          <a:xfrm>
            <a:off x="1042986" y="916328"/>
            <a:ext cx="2428875"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網路報名</a:t>
            </a:r>
          </a:p>
        </p:txBody>
      </p:sp>
      <p:sp>
        <p:nvSpPr>
          <p:cNvPr id="27"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grpSp>
        <p:nvGrpSpPr>
          <p:cNvPr id="2" name="群組 1">
            <a:extLst>
              <a:ext uri="{FF2B5EF4-FFF2-40B4-BE49-F238E27FC236}">
                <a16:creationId xmlns:a16="http://schemas.microsoft.com/office/drawing/2014/main" id="{779F3F90-AFC1-47F0-8BE1-C9BC03C97711}"/>
              </a:ext>
            </a:extLst>
          </p:cNvPr>
          <p:cNvGrpSpPr/>
          <p:nvPr/>
        </p:nvGrpSpPr>
        <p:grpSpPr>
          <a:xfrm>
            <a:off x="8092800" y="723032"/>
            <a:ext cx="3544065" cy="1448993"/>
            <a:chOff x="8438383" y="190023"/>
            <a:chExt cx="3544065" cy="1448993"/>
          </a:xfrm>
        </p:grpSpPr>
        <p:grpSp>
          <p:nvGrpSpPr>
            <p:cNvPr id="49" name="群組 48"/>
            <p:cNvGrpSpPr/>
            <p:nvPr/>
          </p:nvGrpSpPr>
          <p:grpSpPr>
            <a:xfrm>
              <a:off x="8898010" y="190023"/>
              <a:ext cx="3084438" cy="1432422"/>
              <a:chOff x="5988125" y="214313"/>
              <a:chExt cx="3084438" cy="1432422"/>
            </a:xfrm>
          </p:grpSpPr>
          <p:grpSp>
            <p:nvGrpSpPr>
              <p:cNvPr id="50" name="群組 7"/>
              <p:cNvGrpSpPr>
                <a:grpSpLocks/>
              </p:cNvGrpSpPr>
              <p:nvPr/>
            </p:nvGrpSpPr>
            <p:grpSpPr bwMode="auto">
              <a:xfrm>
                <a:off x="6462713" y="214313"/>
                <a:ext cx="2609850" cy="1431925"/>
                <a:chOff x="6690632" y="1068877"/>
                <a:chExt cx="2609942" cy="1217115"/>
              </a:xfrm>
            </p:grpSpPr>
            <p:cxnSp>
              <p:nvCxnSpPr>
                <p:cNvPr id="53" name="直線單箭頭接點 8"/>
                <p:cNvCxnSpPr>
                  <a:cxnSpLocks noChangeShapeType="1"/>
                  <a:endCxn id="63"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4" name="圓角矩形 53"/>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55" name="圓角矩形 54"/>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網路報名</a:t>
                  </a:r>
                </a:p>
              </p:txBody>
            </p:sp>
            <p:sp>
              <p:nvSpPr>
                <p:cNvPr id="56" name="圓角矩形 55"/>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57" name="圓角矩形 56"/>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58" name="圓角矩形 57"/>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59" name="直線單箭頭接點 14"/>
                <p:cNvCxnSpPr>
                  <a:cxnSpLocks noChangeShapeType="1"/>
                  <a:stCxn id="54" idx="3"/>
                  <a:endCxn id="55"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60" name="直線單箭頭接點 15"/>
                <p:cNvCxnSpPr>
                  <a:cxnSpLocks noChangeShapeType="1"/>
                  <a:stCxn id="55" idx="3"/>
                  <a:endCxn id="56"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61" name="直線單箭頭接點 16"/>
                <p:cNvCxnSpPr>
                  <a:cxnSpLocks noChangeShapeType="1"/>
                  <a:stCxn id="56" idx="3"/>
                  <a:endCxn id="57"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62" name="直線單箭頭接點 17"/>
                <p:cNvCxnSpPr>
                  <a:cxnSpLocks noChangeShapeType="1"/>
                  <a:stCxn id="57" idx="3"/>
                  <a:endCxn id="58"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63" name="圓角矩形 62"/>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51" name="圓角矩形 50"/>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52"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1" name="圓角矩形 20">
              <a:extLst>
                <a:ext uri="{FF2B5EF4-FFF2-40B4-BE49-F238E27FC236}">
                  <a16:creationId xmlns:a16="http://schemas.microsoft.com/office/drawing/2014/main" id="{059F84A4-7CD8-4CA4-9315-44B434A9E262}"/>
                </a:ext>
              </a:extLst>
            </p:cNvPr>
            <p:cNvSpPr/>
            <p:nvPr/>
          </p:nvSpPr>
          <p:spPr bwMode="auto">
            <a:xfrm>
              <a:off x="8438383" y="210266"/>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32899"/>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4" name="矩形 23">
            <a:extLst>
              <a:ext uri="{FF2B5EF4-FFF2-40B4-BE49-F238E27FC236}">
                <a16:creationId xmlns:a16="http://schemas.microsoft.com/office/drawing/2014/main" id="{7098FEC0-9E6B-42A5-8668-61B4AB958035}"/>
              </a:ext>
            </a:extLst>
          </p:cNvPr>
          <p:cNvSpPr/>
          <p:nvPr/>
        </p:nvSpPr>
        <p:spPr>
          <a:xfrm>
            <a:off x="979342" y="1532805"/>
            <a:ext cx="6335858" cy="578492"/>
          </a:xfrm>
          <a:prstGeom prst="rect">
            <a:avLst/>
          </a:prstGeom>
        </p:spPr>
        <p:txBody>
          <a:bodyPr wrap="square">
            <a:spAutoFit/>
          </a:bodyPr>
          <a:lstStyle/>
          <a:p>
            <a:pPr>
              <a:lnSpc>
                <a:spcPct val="150000"/>
              </a:lnSpc>
              <a:spcBef>
                <a:spcPts val="0"/>
              </a:spcBef>
              <a:buClr>
                <a:srgbClr val="FFB41D"/>
              </a:buClr>
              <a:defRPr/>
            </a:pPr>
            <a:r>
              <a:rPr kumimoji="1" lang="en-US" altLang="zh-TW" sz="2400" b="1" dirty="0">
                <a:solidFill>
                  <a:srgbClr val="0000CC"/>
                </a:solidFill>
                <a:latin typeface="微軟正黑體" panose="020B0604030504040204" pitchFamily="34" charset="-120"/>
                <a:ea typeface="微軟正黑體" panose="020B0604030504040204" pitchFamily="34" charset="-120"/>
              </a:rPr>
              <a:t>【115.5.18(</a:t>
            </a:r>
            <a:r>
              <a:rPr kumimoji="1" lang="zh-TW" altLang="en-US" sz="2400" b="1" dirty="0">
                <a:solidFill>
                  <a:srgbClr val="0000CC"/>
                </a:solidFill>
                <a:latin typeface="微軟正黑體" panose="020B0604030504040204" pitchFamily="34" charset="-120"/>
                <a:ea typeface="微軟正黑體" panose="020B0604030504040204" pitchFamily="34" charset="-120"/>
              </a:rPr>
              <a:t>一</a:t>
            </a:r>
            <a:r>
              <a:rPr kumimoji="1" lang="en-US" altLang="zh-TW" sz="2400" b="1" dirty="0">
                <a:solidFill>
                  <a:srgbClr val="0000CC"/>
                </a:solidFill>
                <a:latin typeface="微軟正黑體" panose="020B0604030504040204" pitchFamily="34" charset="-120"/>
                <a:ea typeface="微軟正黑體" panose="020B0604030504040204" pitchFamily="34" charset="-120"/>
              </a:rPr>
              <a:t>)10:00-115.5.22(</a:t>
            </a:r>
            <a:r>
              <a:rPr kumimoji="1" lang="zh-TW" altLang="en-US" sz="2400" b="1" dirty="0">
                <a:solidFill>
                  <a:srgbClr val="0000CC"/>
                </a:solidFill>
                <a:latin typeface="微軟正黑體" panose="020B0604030504040204" pitchFamily="34" charset="-120"/>
                <a:ea typeface="微軟正黑體" panose="020B0604030504040204" pitchFamily="34" charset="-120"/>
              </a:rPr>
              <a:t>五</a:t>
            </a:r>
            <a:r>
              <a:rPr kumimoji="1" lang="en-US" altLang="zh-TW" sz="2400" b="1" dirty="0">
                <a:solidFill>
                  <a:srgbClr val="0000CC"/>
                </a:solidFill>
                <a:latin typeface="微軟正黑體" panose="020B0604030504040204" pitchFamily="34" charset="-120"/>
                <a:ea typeface="微軟正黑體" panose="020B0604030504040204" pitchFamily="34" charset="-120"/>
              </a:rPr>
              <a:t>)17:00</a:t>
            </a:r>
            <a:r>
              <a:rPr kumimoji="1" lang="zh-TW" altLang="en-US" sz="2400" b="1" dirty="0">
                <a:solidFill>
                  <a:srgbClr val="0000CC"/>
                </a:solidFill>
                <a:latin typeface="微軟正黑體" panose="020B0604030504040204" pitchFamily="34" charset="-120"/>
                <a:ea typeface="微軟正黑體" panose="020B0604030504040204" pitchFamily="34" charset="-120"/>
              </a:rPr>
              <a:t>止</a:t>
            </a:r>
            <a:r>
              <a:rPr kumimoji="1" lang="en-US" altLang="zh-TW" sz="2400" b="1" dirty="0">
                <a:solidFill>
                  <a:srgbClr val="0000CC"/>
                </a:solidFill>
                <a:latin typeface="微軟正黑體" panose="020B0604030504040204" pitchFamily="34" charset="-120"/>
                <a:ea typeface="微軟正黑體" panose="020B0604030504040204" pitchFamily="34" charset="-120"/>
              </a:rPr>
              <a:t>】</a:t>
            </a:r>
          </a:p>
        </p:txBody>
      </p:sp>
      <p:sp>
        <p:nvSpPr>
          <p:cNvPr id="25" name="矩形 24">
            <a:extLst>
              <a:ext uri="{FF2B5EF4-FFF2-40B4-BE49-F238E27FC236}">
                <a16:creationId xmlns:a16="http://schemas.microsoft.com/office/drawing/2014/main" id="{88F7EB41-A6DF-4A52-8BF5-1E1B7BC42262}"/>
              </a:ext>
            </a:extLst>
          </p:cNvPr>
          <p:cNvSpPr/>
          <p:nvPr/>
        </p:nvSpPr>
        <p:spPr>
          <a:xfrm>
            <a:off x="1133475" y="2306374"/>
            <a:ext cx="10848973" cy="7970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buClr>
                <a:schemeClr val="tx1"/>
              </a:buClr>
              <a:defRPr/>
            </a:pPr>
            <a:r>
              <a:rPr lang="zh-TW" altLang="en-US" sz="1800" b="1" dirty="0">
                <a:solidFill>
                  <a:srgbClr val="C00000"/>
                </a:solidFill>
                <a:latin typeface="微軟正黑體" panose="020B0604030504040204" pitchFamily="34" charset="-120"/>
                <a:ea typeface="微軟正黑體" panose="020B0604030504040204" pitchFamily="34" charset="-120"/>
              </a:rPr>
              <a:t>通過資格審查考生</a:t>
            </a:r>
            <a:r>
              <a:rPr lang="zh-TW" altLang="en-US" sz="1800" b="1" dirty="0">
                <a:solidFill>
                  <a:schemeClr val="tx1"/>
                </a:solidFill>
                <a:latin typeface="微軟正黑體" panose="020B0604030504040204" pitchFamily="34" charset="-120"/>
                <a:ea typeface="微軟正黑體" panose="020B0604030504040204" pitchFamily="34" charset="-120"/>
              </a:rPr>
              <a:t>須完成以下</a:t>
            </a:r>
            <a:r>
              <a:rPr lang="zh-TW" altLang="en-US" sz="1800" b="1" dirty="0">
                <a:solidFill>
                  <a:srgbClr val="0000CC"/>
                </a:solidFill>
                <a:latin typeface="微軟正黑體" panose="020B0604030504040204" pitchFamily="34" charset="-120"/>
                <a:ea typeface="微軟正黑體" panose="020B0604030504040204" pitchFamily="34" charset="-120"/>
              </a:rPr>
              <a:t>「上網選填校系科（組）、學程並確定送出」</a:t>
            </a:r>
            <a:r>
              <a:rPr lang="zh-TW" altLang="en-US"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rgbClr val="0000CC"/>
                </a:solidFill>
                <a:latin typeface="微軟正黑體" panose="020B0604030504040204" pitchFamily="34" charset="-120"/>
                <a:ea typeface="微軟正黑體" panose="020B0604030504040204" pitchFamily="34" charset="-120"/>
              </a:rPr>
              <a:t>「繳交指定項目甄審費用」</a:t>
            </a:r>
            <a:r>
              <a:rPr lang="zh-TW" altLang="en-US" sz="1800" b="1" dirty="0">
                <a:solidFill>
                  <a:schemeClr val="tx1"/>
                </a:solidFill>
                <a:latin typeface="微軟正黑體" panose="020B0604030504040204" pitchFamily="34" charset="-120"/>
                <a:ea typeface="微軟正黑體" panose="020B0604030504040204" pitchFamily="34" charset="-120"/>
              </a:rPr>
              <a:t>及</a:t>
            </a:r>
            <a:r>
              <a:rPr lang="zh-TW" altLang="en-US" sz="1800" b="1" dirty="0">
                <a:solidFill>
                  <a:srgbClr val="0000CC"/>
                </a:solidFill>
                <a:latin typeface="微軟正黑體" panose="020B0604030504040204" pitchFamily="34" charset="-120"/>
                <a:ea typeface="微軟正黑體" panose="020B0604030504040204" pitchFamily="34" charset="-120"/>
              </a:rPr>
              <a:t>「網路上傳學習歷程備審資料」</a:t>
            </a:r>
            <a:r>
              <a:rPr lang="zh-TW" altLang="en-US" sz="1800" b="1" dirty="0">
                <a:solidFill>
                  <a:schemeClr val="tx1"/>
                </a:solidFill>
                <a:latin typeface="微軟正黑體" panose="020B0604030504040204" pitchFamily="34" charset="-120"/>
                <a:ea typeface="微軟正黑體" panose="020B0604030504040204" pitchFamily="34" charset="-120"/>
              </a:rPr>
              <a:t>等步驟，才算完成報名程序</a:t>
            </a:r>
            <a:endParaRPr lang="en-US" altLang="zh-TW" sz="18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1641216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0593FE9-7FA7-1FD5-0F0F-B620855FF92A}"/>
              </a:ext>
            </a:extLst>
          </p:cNvPr>
          <p:cNvPicPr>
            <a:picLocks noChangeAspect="1"/>
          </p:cNvPicPr>
          <p:nvPr/>
        </p:nvPicPr>
        <p:blipFill>
          <a:blip r:embed="rId3"/>
          <a:stretch>
            <a:fillRect/>
          </a:stretch>
        </p:blipFill>
        <p:spPr>
          <a:xfrm>
            <a:off x="892940" y="816390"/>
            <a:ext cx="7025763" cy="5568291"/>
          </a:xfrm>
          <a:prstGeom prst="rect">
            <a:avLst/>
          </a:prstGeom>
        </p:spPr>
      </p:pic>
      <p:sp>
        <p:nvSpPr>
          <p:cNvPr id="5" name="標題 1">
            <a:extLst>
              <a:ext uri="{FF2B5EF4-FFF2-40B4-BE49-F238E27FC236}">
                <a16:creationId xmlns:a16="http://schemas.microsoft.com/office/drawing/2014/main" id="{521FB7BF-7F5A-4D32-B02A-7713E3901167}"/>
              </a:ext>
            </a:extLst>
          </p:cNvPr>
          <p:cNvSpPr txBox="1">
            <a:spLocks/>
          </p:cNvSpPr>
          <p:nvPr/>
        </p:nvSpPr>
        <p:spPr>
          <a:xfrm>
            <a:off x="733424" y="207962"/>
            <a:ext cx="11458575" cy="3995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招生簡章查詢系統</a:t>
            </a:r>
            <a:r>
              <a:rPr lang="en-US" altLang="zh-TW" sz="2500" b="1" spc="-75" dirty="0">
                <a:solidFill>
                  <a:prstClr val="black"/>
                </a:solidFill>
                <a:latin typeface="微軟正黑體" panose="020B0604030504040204" pitchFamily="34" charset="-120"/>
                <a:ea typeface="微軟正黑體" panose="020B0604030504040204" pitchFamily="34" charset="-120"/>
              </a:rPr>
              <a:t>-</a:t>
            </a:r>
            <a:r>
              <a:rPr lang="zh-TW" altLang="en-US" sz="2500" b="1" spc="-75" dirty="0">
                <a:solidFill>
                  <a:prstClr val="black"/>
                </a:solidFill>
                <a:latin typeface="微軟正黑體" panose="020B0604030504040204" pitchFamily="34" charset="-120"/>
                <a:ea typeface="微軟正黑體" panose="020B0604030504040204" pitchFamily="34" charset="-120"/>
              </a:rPr>
              <a:t>技優保送</a:t>
            </a:r>
          </a:p>
        </p:txBody>
      </p:sp>
      <p:pic>
        <p:nvPicPr>
          <p:cNvPr id="4" name="圖片 3">
            <a:extLst>
              <a:ext uri="{FF2B5EF4-FFF2-40B4-BE49-F238E27FC236}">
                <a16:creationId xmlns:a16="http://schemas.microsoft.com/office/drawing/2014/main" id="{5D60CA35-30DA-40A0-80CB-DD163D5B6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9188" y="940881"/>
            <a:ext cx="2088000" cy="2088000"/>
          </a:xfrm>
          <a:prstGeom prst="rect">
            <a:avLst/>
          </a:prstGeom>
        </p:spPr>
      </p:pic>
      <p:sp>
        <p:nvSpPr>
          <p:cNvPr id="6" name="矩形 5">
            <a:extLst>
              <a:ext uri="{FF2B5EF4-FFF2-40B4-BE49-F238E27FC236}">
                <a16:creationId xmlns:a16="http://schemas.microsoft.com/office/drawing/2014/main" id="{814883F4-0D63-690A-08B2-18E81F17EF24}"/>
              </a:ext>
            </a:extLst>
          </p:cNvPr>
          <p:cNvSpPr/>
          <p:nvPr/>
        </p:nvSpPr>
        <p:spPr>
          <a:xfrm>
            <a:off x="4123944" y="4481000"/>
            <a:ext cx="557784" cy="30175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5BE97E9F-D8DA-1213-F374-6937EF4787BF}"/>
              </a:ext>
            </a:extLst>
          </p:cNvPr>
          <p:cNvPicPr>
            <a:picLocks noChangeAspect="1"/>
          </p:cNvPicPr>
          <p:nvPr/>
        </p:nvPicPr>
        <p:blipFill>
          <a:blip r:embed="rId5"/>
          <a:stretch>
            <a:fillRect/>
          </a:stretch>
        </p:blipFill>
        <p:spPr>
          <a:xfrm>
            <a:off x="6806120" y="3364653"/>
            <a:ext cx="5018435" cy="2836198"/>
          </a:xfrm>
          <a:prstGeom prst="rect">
            <a:avLst/>
          </a:prstGeom>
        </p:spPr>
      </p:pic>
      <p:sp>
        <p:nvSpPr>
          <p:cNvPr id="12" name="矩形 11">
            <a:extLst>
              <a:ext uri="{FF2B5EF4-FFF2-40B4-BE49-F238E27FC236}">
                <a16:creationId xmlns:a16="http://schemas.microsoft.com/office/drawing/2014/main" id="{7C5D340A-A365-8F9E-6F94-0EDE79EA3F61}"/>
              </a:ext>
            </a:extLst>
          </p:cNvPr>
          <p:cNvSpPr/>
          <p:nvPr/>
        </p:nvSpPr>
        <p:spPr>
          <a:xfrm>
            <a:off x="6824439" y="4572000"/>
            <a:ext cx="5121259" cy="1709928"/>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Group 2">
            <a:extLst>
              <a:ext uri="{FF2B5EF4-FFF2-40B4-BE49-F238E27FC236}">
                <a16:creationId xmlns:a16="http://schemas.microsoft.com/office/drawing/2014/main" id="{D3785857-8317-8D85-BE3F-5DACF0D6BC2F}"/>
              </a:ext>
            </a:extLst>
          </p:cNvPr>
          <p:cNvGrpSpPr>
            <a:grpSpLocks noChangeAspect="1"/>
          </p:cNvGrpSpPr>
          <p:nvPr/>
        </p:nvGrpSpPr>
        <p:grpSpPr>
          <a:xfrm rot="5400000">
            <a:off x="3576422" y="4157020"/>
            <a:ext cx="408226" cy="1008000"/>
            <a:chOff x="4223923" y="7843063"/>
            <a:chExt cx="617149" cy="1523894"/>
          </a:xfrm>
          <a:solidFill>
            <a:schemeClr val="accent1"/>
          </a:solidFill>
        </p:grpSpPr>
        <p:sp>
          <p:nvSpPr>
            <p:cNvPr id="18" name="Freeform 1086">
              <a:extLst>
                <a:ext uri="{FF2B5EF4-FFF2-40B4-BE49-F238E27FC236}">
                  <a16:creationId xmlns:a16="http://schemas.microsoft.com/office/drawing/2014/main" id="{52A4E714-7D86-82DF-044B-682BC4D2C33D}"/>
                </a:ext>
              </a:extLst>
            </p:cNvPr>
            <p:cNvSpPr>
              <a:spLocks noChangeArrowheads="1"/>
            </p:cNvSpPr>
            <p:nvPr/>
          </p:nvSpPr>
          <p:spPr bwMode="auto">
            <a:xfrm>
              <a:off x="4450629" y="8712058"/>
              <a:ext cx="163735" cy="214105"/>
            </a:xfrm>
            <a:custGeom>
              <a:avLst/>
              <a:gdLst>
                <a:gd name="T0" fmla="*/ 0 w 59"/>
                <a:gd name="T1" fmla="*/ 76 h 77"/>
                <a:gd name="T2" fmla="*/ 58 w 59"/>
                <a:gd name="T3" fmla="*/ 76 h 77"/>
                <a:gd name="T4" fmla="*/ 58 w 59"/>
                <a:gd name="T5" fmla="*/ 0 h 77"/>
                <a:gd name="T6" fmla="*/ 0 w 59"/>
                <a:gd name="T7" fmla="*/ 0 h 77"/>
                <a:gd name="T8" fmla="*/ 0 w 59"/>
                <a:gd name="T9" fmla="*/ 76 h 77"/>
              </a:gdLst>
              <a:ahLst/>
              <a:cxnLst>
                <a:cxn ang="0">
                  <a:pos x="T0" y="T1"/>
                </a:cxn>
                <a:cxn ang="0">
                  <a:pos x="T2" y="T3"/>
                </a:cxn>
                <a:cxn ang="0">
                  <a:pos x="T4" y="T5"/>
                </a:cxn>
                <a:cxn ang="0">
                  <a:pos x="T6" y="T7"/>
                </a:cxn>
                <a:cxn ang="0">
                  <a:pos x="T8" y="T9"/>
                </a:cxn>
              </a:cxnLst>
              <a:rect l="0" t="0" r="r" b="b"/>
              <a:pathLst>
                <a:path w="59" h="77">
                  <a:moveTo>
                    <a:pt x="0" y="76"/>
                  </a:moveTo>
                  <a:lnTo>
                    <a:pt x="58" y="76"/>
                  </a:lnTo>
                  <a:lnTo>
                    <a:pt x="58" y="0"/>
                  </a:lnTo>
                  <a:lnTo>
                    <a:pt x="0" y="0"/>
                  </a:lnTo>
                  <a:lnTo>
                    <a:pt x="0" y="76"/>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243770" tIns="121885" rIns="243770" bIns="121885" anchor="ctr"/>
            <a:lstStyle/>
            <a:p>
              <a:endParaRPr lang="en-US" dirty="0">
                <a:latin typeface="Calibri Light"/>
              </a:endParaRPr>
            </a:p>
          </p:txBody>
        </p:sp>
        <p:sp>
          <p:nvSpPr>
            <p:cNvPr id="19" name="Freeform 1087">
              <a:extLst>
                <a:ext uri="{FF2B5EF4-FFF2-40B4-BE49-F238E27FC236}">
                  <a16:creationId xmlns:a16="http://schemas.microsoft.com/office/drawing/2014/main" id="{CF463BFD-FF83-EC81-98FC-001766D02C89}"/>
                </a:ext>
              </a:extLst>
            </p:cNvPr>
            <p:cNvSpPr>
              <a:spLocks noChangeArrowheads="1"/>
            </p:cNvSpPr>
            <p:nvPr/>
          </p:nvSpPr>
          <p:spPr bwMode="auto">
            <a:xfrm>
              <a:off x="4450629" y="9152860"/>
              <a:ext cx="163735" cy="214097"/>
            </a:xfrm>
            <a:custGeom>
              <a:avLst/>
              <a:gdLst>
                <a:gd name="T0" fmla="*/ 0 w 59"/>
                <a:gd name="T1" fmla="*/ 75 h 76"/>
                <a:gd name="T2" fmla="*/ 58 w 59"/>
                <a:gd name="T3" fmla="*/ 75 h 76"/>
                <a:gd name="T4" fmla="*/ 58 w 59"/>
                <a:gd name="T5" fmla="*/ 0 h 76"/>
                <a:gd name="T6" fmla="*/ 0 w 59"/>
                <a:gd name="T7" fmla="*/ 0 h 76"/>
                <a:gd name="T8" fmla="*/ 0 w 59"/>
                <a:gd name="T9" fmla="*/ 75 h 76"/>
              </a:gdLst>
              <a:ahLst/>
              <a:cxnLst>
                <a:cxn ang="0">
                  <a:pos x="T0" y="T1"/>
                </a:cxn>
                <a:cxn ang="0">
                  <a:pos x="T2" y="T3"/>
                </a:cxn>
                <a:cxn ang="0">
                  <a:pos x="T4" y="T5"/>
                </a:cxn>
                <a:cxn ang="0">
                  <a:pos x="T6" y="T7"/>
                </a:cxn>
                <a:cxn ang="0">
                  <a:pos x="T8" y="T9"/>
                </a:cxn>
              </a:cxnLst>
              <a:rect l="0" t="0" r="r" b="b"/>
              <a:pathLst>
                <a:path w="59" h="76">
                  <a:moveTo>
                    <a:pt x="0" y="75"/>
                  </a:moveTo>
                  <a:lnTo>
                    <a:pt x="58" y="75"/>
                  </a:lnTo>
                  <a:lnTo>
                    <a:pt x="58" y="0"/>
                  </a:lnTo>
                  <a:lnTo>
                    <a:pt x="0" y="0"/>
                  </a:lnTo>
                  <a:lnTo>
                    <a:pt x="0" y="7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243770" tIns="121885" rIns="243770" bIns="121885" anchor="ctr"/>
            <a:lstStyle/>
            <a:p>
              <a:endParaRPr lang="en-US" dirty="0">
                <a:latin typeface="Calibri Light"/>
              </a:endParaRPr>
            </a:p>
          </p:txBody>
        </p:sp>
        <p:sp>
          <p:nvSpPr>
            <p:cNvPr id="20" name="Freeform 1088">
              <a:extLst>
                <a:ext uri="{FF2B5EF4-FFF2-40B4-BE49-F238E27FC236}">
                  <a16:creationId xmlns:a16="http://schemas.microsoft.com/office/drawing/2014/main" id="{7E967279-1D94-5708-8F3C-459AB533E8DD}"/>
                </a:ext>
              </a:extLst>
            </p:cNvPr>
            <p:cNvSpPr>
              <a:spLocks noChangeArrowheads="1"/>
            </p:cNvSpPr>
            <p:nvPr/>
          </p:nvSpPr>
          <p:spPr bwMode="auto">
            <a:xfrm>
              <a:off x="4223923" y="7843063"/>
              <a:ext cx="617149" cy="654896"/>
            </a:xfrm>
            <a:custGeom>
              <a:avLst/>
              <a:gdLst>
                <a:gd name="T0" fmla="*/ 214 w 215"/>
                <a:gd name="T1" fmla="*/ 194 h 229"/>
                <a:gd name="T2" fmla="*/ 214 w 215"/>
                <a:gd name="T3" fmla="*/ 194 h 229"/>
                <a:gd name="T4" fmla="*/ 106 w 215"/>
                <a:gd name="T5" fmla="*/ 0 h 229"/>
                <a:gd name="T6" fmla="*/ 0 w 215"/>
                <a:gd name="T7" fmla="*/ 194 h 229"/>
                <a:gd name="T8" fmla="*/ 78 w 215"/>
                <a:gd name="T9" fmla="*/ 167 h 229"/>
                <a:gd name="T10" fmla="*/ 78 w 215"/>
                <a:gd name="T11" fmla="*/ 228 h 229"/>
                <a:gd name="T12" fmla="*/ 136 w 215"/>
                <a:gd name="T13" fmla="*/ 228 h 229"/>
                <a:gd name="T14" fmla="*/ 136 w 215"/>
                <a:gd name="T15" fmla="*/ 167 h 229"/>
                <a:gd name="T16" fmla="*/ 214 w 215"/>
                <a:gd name="T17" fmla="*/ 19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29">
                  <a:moveTo>
                    <a:pt x="214" y="194"/>
                  </a:moveTo>
                  <a:lnTo>
                    <a:pt x="214" y="194"/>
                  </a:lnTo>
                  <a:cubicBezTo>
                    <a:pt x="172" y="146"/>
                    <a:pt x="130" y="67"/>
                    <a:pt x="106" y="0"/>
                  </a:cubicBezTo>
                  <a:cubicBezTo>
                    <a:pt x="82" y="67"/>
                    <a:pt x="42" y="146"/>
                    <a:pt x="0" y="194"/>
                  </a:cubicBezTo>
                  <a:cubicBezTo>
                    <a:pt x="78" y="167"/>
                    <a:pt x="78" y="167"/>
                    <a:pt x="78" y="167"/>
                  </a:cubicBezTo>
                  <a:cubicBezTo>
                    <a:pt x="78" y="228"/>
                    <a:pt x="78" y="228"/>
                    <a:pt x="78" y="228"/>
                  </a:cubicBezTo>
                  <a:cubicBezTo>
                    <a:pt x="136" y="228"/>
                    <a:pt x="136" y="228"/>
                    <a:pt x="136" y="228"/>
                  </a:cubicBezTo>
                  <a:cubicBezTo>
                    <a:pt x="136" y="167"/>
                    <a:pt x="136" y="167"/>
                    <a:pt x="136" y="167"/>
                  </a:cubicBezTo>
                  <a:lnTo>
                    <a:pt x="214" y="19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243770" tIns="121885" rIns="243770" bIns="121885" anchor="ctr"/>
            <a:lstStyle/>
            <a:p>
              <a:endParaRPr lang="en-US" dirty="0">
                <a:latin typeface="Calibri Light"/>
              </a:endParaRPr>
            </a:p>
          </p:txBody>
        </p:sp>
      </p:grpSp>
      <p:grpSp>
        <p:nvGrpSpPr>
          <p:cNvPr id="21" name="Group 1">
            <a:extLst>
              <a:ext uri="{FF2B5EF4-FFF2-40B4-BE49-F238E27FC236}">
                <a16:creationId xmlns:a16="http://schemas.microsoft.com/office/drawing/2014/main" id="{A87A1B1D-31CB-48B3-B9EA-F46D29B26F2F}"/>
              </a:ext>
            </a:extLst>
          </p:cNvPr>
          <p:cNvGrpSpPr>
            <a:grpSpLocks noChangeAspect="1"/>
          </p:cNvGrpSpPr>
          <p:nvPr/>
        </p:nvGrpSpPr>
        <p:grpSpPr>
          <a:xfrm rot="16200000">
            <a:off x="6058276" y="4143070"/>
            <a:ext cx="452326" cy="1080000"/>
            <a:chOff x="7687494" y="7893445"/>
            <a:chExt cx="617140" cy="1473508"/>
          </a:xfrm>
          <a:solidFill>
            <a:schemeClr val="accent4"/>
          </a:solidFill>
        </p:grpSpPr>
        <p:sp>
          <p:nvSpPr>
            <p:cNvPr id="22" name="Freeform 1089">
              <a:extLst>
                <a:ext uri="{FF2B5EF4-FFF2-40B4-BE49-F238E27FC236}">
                  <a16:creationId xmlns:a16="http://schemas.microsoft.com/office/drawing/2014/main" id="{4993AF02-51C0-64C3-58C8-9C25EB6957B5}"/>
                </a:ext>
              </a:extLst>
            </p:cNvPr>
            <p:cNvSpPr>
              <a:spLocks noChangeArrowheads="1"/>
            </p:cNvSpPr>
            <p:nvPr/>
          </p:nvSpPr>
          <p:spPr bwMode="auto">
            <a:xfrm>
              <a:off x="7926788" y="8321647"/>
              <a:ext cx="163735" cy="214097"/>
            </a:xfrm>
            <a:custGeom>
              <a:avLst/>
              <a:gdLst>
                <a:gd name="T0" fmla="*/ 55 w 56"/>
                <a:gd name="T1" fmla="*/ 0 h 77"/>
                <a:gd name="T2" fmla="*/ 0 w 56"/>
                <a:gd name="T3" fmla="*/ 0 h 77"/>
                <a:gd name="T4" fmla="*/ 0 w 56"/>
                <a:gd name="T5" fmla="*/ 76 h 77"/>
                <a:gd name="T6" fmla="*/ 55 w 56"/>
                <a:gd name="T7" fmla="*/ 76 h 77"/>
                <a:gd name="T8" fmla="*/ 55 w 56"/>
                <a:gd name="T9" fmla="*/ 0 h 77"/>
              </a:gdLst>
              <a:ahLst/>
              <a:cxnLst>
                <a:cxn ang="0">
                  <a:pos x="T0" y="T1"/>
                </a:cxn>
                <a:cxn ang="0">
                  <a:pos x="T2" y="T3"/>
                </a:cxn>
                <a:cxn ang="0">
                  <a:pos x="T4" y="T5"/>
                </a:cxn>
                <a:cxn ang="0">
                  <a:pos x="T6" y="T7"/>
                </a:cxn>
                <a:cxn ang="0">
                  <a:pos x="T8" y="T9"/>
                </a:cxn>
              </a:cxnLst>
              <a:rect l="0" t="0" r="r" b="b"/>
              <a:pathLst>
                <a:path w="56" h="77">
                  <a:moveTo>
                    <a:pt x="55" y="0"/>
                  </a:moveTo>
                  <a:lnTo>
                    <a:pt x="0" y="0"/>
                  </a:lnTo>
                  <a:lnTo>
                    <a:pt x="0" y="76"/>
                  </a:lnTo>
                  <a:lnTo>
                    <a:pt x="55" y="76"/>
                  </a:lnTo>
                  <a:lnTo>
                    <a:pt x="55"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243770" tIns="121885" rIns="243770" bIns="121885" anchor="ctr"/>
            <a:lstStyle/>
            <a:p>
              <a:endParaRPr lang="en-US" dirty="0">
                <a:latin typeface="Calibri Light"/>
              </a:endParaRPr>
            </a:p>
          </p:txBody>
        </p:sp>
        <p:sp>
          <p:nvSpPr>
            <p:cNvPr id="23" name="Freeform 1090">
              <a:extLst>
                <a:ext uri="{FF2B5EF4-FFF2-40B4-BE49-F238E27FC236}">
                  <a16:creationId xmlns:a16="http://schemas.microsoft.com/office/drawing/2014/main" id="{74A74133-D099-73BB-DA63-C26BB12C9324}"/>
                </a:ext>
              </a:extLst>
            </p:cNvPr>
            <p:cNvSpPr>
              <a:spLocks noChangeArrowheads="1"/>
            </p:cNvSpPr>
            <p:nvPr/>
          </p:nvSpPr>
          <p:spPr bwMode="auto">
            <a:xfrm>
              <a:off x="7926788" y="7893445"/>
              <a:ext cx="163735" cy="214097"/>
            </a:xfrm>
            <a:custGeom>
              <a:avLst/>
              <a:gdLst>
                <a:gd name="T0" fmla="*/ 55 w 56"/>
                <a:gd name="T1" fmla="*/ 0 h 77"/>
                <a:gd name="T2" fmla="*/ 0 w 56"/>
                <a:gd name="T3" fmla="*/ 0 h 77"/>
                <a:gd name="T4" fmla="*/ 0 w 56"/>
                <a:gd name="T5" fmla="*/ 76 h 77"/>
                <a:gd name="T6" fmla="*/ 55 w 56"/>
                <a:gd name="T7" fmla="*/ 76 h 77"/>
                <a:gd name="T8" fmla="*/ 55 w 56"/>
                <a:gd name="T9" fmla="*/ 0 h 77"/>
              </a:gdLst>
              <a:ahLst/>
              <a:cxnLst>
                <a:cxn ang="0">
                  <a:pos x="T0" y="T1"/>
                </a:cxn>
                <a:cxn ang="0">
                  <a:pos x="T2" y="T3"/>
                </a:cxn>
                <a:cxn ang="0">
                  <a:pos x="T4" y="T5"/>
                </a:cxn>
                <a:cxn ang="0">
                  <a:pos x="T6" y="T7"/>
                </a:cxn>
                <a:cxn ang="0">
                  <a:pos x="T8" y="T9"/>
                </a:cxn>
              </a:cxnLst>
              <a:rect l="0" t="0" r="r" b="b"/>
              <a:pathLst>
                <a:path w="56" h="77">
                  <a:moveTo>
                    <a:pt x="55" y="0"/>
                  </a:moveTo>
                  <a:lnTo>
                    <a:pt x="0" y="0"/>
                  </a:lnTo>
                  <a:lnTo>
                    <a:pt x="0" y="76"/>
                  </a:lnTo>
                  <a:lnTo>
                    <a:pt x="55" y="76"/>
                  </a:lnTo>
                  <a:lnTo>
                    <a:pt x="55"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243770" tIns="121885" rIns="243770" bIns="121885" anchor="ctr"/>
            <a:lstStyle/>
            <a:p>
              <a:endParaRPr lang="en-US" dirty="0">
                <a:latin typeface="Calibri Light"/>
              </a:endParaRPr>
            </a:p>
          </p:txBody>
        </p:sp>
        <p:sp>
          <p:nvSpPr>
            <p:cNvPr id="24" name="Freeform 1091">
              <a:extLst>
                <a:ext uri="{FF2B5EF4-FFF2-40B4-BE49-F238E27FC236}">
                  <a16:creationId xmlns:a16="http://schemas.microsoft.com/office/drawing/2014/main" id="{1C75107B-DF0B-E22D-1FC0-38FF70466B98}"/>
                </a:ext>
              </a:extLst>
            </p:cNvPr>
            <p:cNvSpPr>
              <a:spLocks noChangeArrowheads="1"/>
            </p:cNvSpPr>
            <p:nvPr/>
          </p:nvSpPr>
          <p:spPr bwMode="auto">
            <a:xfrm>
              <a:off x="7687494" y="8762434"/>
              <a:ext cx="617140" cy="604519"/>
            </a:xfrm>
            <a:custGeom>
              <a:avLst/>
              <a:gdLst>
                <a:gd name="T0" fmla="*/ 137 w 216"/>
                <a:gd name="T1" fmla="*/ 49 h 213"/>
                <a:gd name="T2" fmla="*/ 137 w 216"/>
                <a:gd name="T3" fmla="*/ 49 h 213"/>
                <a:gd name="T4" fmla="*/ 137 w 216"/>
                <a:gd name="T5" fmla="*/ 0 h 213"/>
                <a:gd name="T6" fmla="*/ 82 w 216"/>
                <a:gd name="T7" fmla="*/ 0 h 213"/>
                <a:gd name="T8" fmla="*/ 82 w 216"/>
                <a:gd name="T9" fmla="*/ 49 h 213"/>
                <a:gd name="T10" fmla="*/ 0 w 216"/>
                <a:gd name="T11" fmla="*/ 18 h 213"/>
                <a:gd name="T12" fmla="*/ 109 w 216"/>
                <a:gd name="T13" fmla="*/ 212 h 213"/>
                <a:gd name="T14" fmla="*/ 215 w 216"/>
                <a:gd name="T15" fmla="*/ 18 h 213"/>
                <a:gd name="T16" fmla="*/ 137 w 216"/>
                <a:gd name="T17" fmla="*/ 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3">
                  <a:moveTo>
                    <a:pt x="137" y="49"/>
                  </a:moveTo>
                  <a:lnTo>
                    <a:pt x="137" y="49"/>
                  </a:lnTo>
                  <a:cubicBezTo>
                    <a:pt x="137" y="0"/>
                    <a:pt x="137" y="0"/>
                    <a:pt x="137" y="0"/>
                  </a:cubicBezTo>
                  <a:cubicBezTo>
                    <a:pt x="82" y="0"/>
                    <a:pt x="82" y="0"/>
                    <a:pt x="82" y="0"/>
                  </a:cubicBezTo>
                  <a:cubicBezTo>
                    <a:pt x="82" y="49"/>
                    <a:pt x="82" y="49"/>
                    <a:pt x="82" y="49"/>
                  </a:cubicBezTo>
                  <a:cubicBezTo>
                    <a:pt x="0" y="18"/>
                    <a:pt x="0" y="18"/>
                    <a:pt x="0" y="18"/>
                  </a:cubicBezTo>
                  <a:cubicBezTo>
                    <a:pt x="46" y="67"/>
                    <a:pt x="85" y="149"/>
                    <a:pt x="109" y="212"/>
                  </a:cubicBezTo>
                  <a:cubicBezTo>
                    <a:pt x="133" y="149"/>
                    <a:pt x="173" y="67"/>
                    <a:pt x="215" y="18"/>
                  </a:cubicBezTo>
                  <a:lnTo>
                    <a:pt x="137" y="49"/>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243770" tIns="121885" rIns="243770" bIns="121885" anchor="ctr"/>
            <a:lstStyle/>
            <a:p>
              <a:endParaRPr lang="en-US" dirty="0">
                <a:latin typeface="Calibri Light"/>
              </a:endParaRPr>
            </a:p>
          </p:txBody>
        </p:sp>
      </p:grpSp>
    </p:spTree>
    <p:extLst>
      <p:ext uri="{BB962C8B-B14F-4D97-AF65-F5344CB8AC3E}">
        <p14:creationId xmlns:p14="http://schemas.microsoft.com/office/powerpoint/2010/main" val="483601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a:xfrm>
            <a:off x="931748" y="2125120"/>
            <a:ext cx="11050700" cy="4499769"/>
          </a:xfrm>
        </p:spPr>
        <p:txBody>
          <a:bodyPr>
            <a:normAutofit/>
          </a:bodyPr>
          <a:lstStyle/>
          <a:p>
            <a:pPr>
              <a:spcBef>
                <a:spcPts val="600"/>
              </a:spcBef>
              <a:buClr>
                <a:srgbClr val="FFB41D"/>
              </a:buClr>
              <a:buFont typeface="Wingdings" panose="05000000000000000000" pitchFamily="2" charset="2"/>
              <a:buChar char="u"/>
              <a:defRPr/>
            </a:pPr>
            <a:r>
              <a:rPr lang="zh-TW" altLang="en-US" sz="19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乙級技術士證之優待加分比率，依各職（種）類所對應之招生類別相關度增加甄審實得總分</a:t>
            </a:r>
            <a:endParaRPr lang="en-US" altLang="zh-TW" sz="19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9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請考生審慎選報校系科（組）、學程</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600"/>
              </a:spcBef>
              <a:buClr>
                <a:srgbClr val="FFB41D"/>
              </a:buClr>
              <a:buFont typeface="Wingdings" panose="05000000000000000000" pitchFamily="2" charset="2"/>
              <a:buChar char="u"/>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各職類之</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招生類別相關度，</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請參閱</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招生簡章</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頁「</a:t>
            </a:r>
            <a:r>
              <a:rPr lang="zh-TW" altLang="en-US" sz="19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招生類別代碼及名稱、適合甄審之技藝技能競賽優勝、技術士職（種）類及專技普考類科對照表</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」或本委員會網站</a:t>
            </a:r>
            <a:r>
              <a:rPr lang="zh-TW" altLang="en-US" sz="19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簡章查詢系統</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12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範例：</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辰生領有「</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01100</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鑄造」乙級技術士證，此證照採計之招生類別</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在「</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機械</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」採認為</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高度</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相關；在「</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汽車</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」採認為</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中度</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相關；</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在「</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55</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工程</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工設</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」採認為</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低度</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相關。</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若辰生選擇</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校系科</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、學程於招生類別「</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機械</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」招生，其</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優待加分比率</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為增加甄審實得總分</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若辰生選擇</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校系科</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、學程於招生類別「</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汽車</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」招生，其</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優待加分比率</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為增加甄審實得總分</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若辰生選擇</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校系科</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、學程於招生類別「</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55</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工程</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」或「</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工設</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」招生，其</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優待加分比率</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為增加甄審實得總分</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23560" name="圓角矩形 16"/>
          <p:cNvSpPr>
            <a:spLocks noChangeArrowheads="1"/>
          </p:cNvSpPr>
          <p:nvPr/>
        </p:nvSpPr>
        <p:spPr bwMode="auto">
          <a:xfrm>
            <a:off x="907319" y="916328"/>
            <a:ext cx="2428875"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網路報名</a:t>
            </a:r>
          </a:p>
        </p:txBody>
      </p:sp>
      <p:sp>
        <p:nvSpPr>
          <p:cNvPr id="40"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3" name="矩形 2"/>
          <p:cNvSpPr/>
          <p:nvPr/>
        </p:nvSpPr>
        <p:spPr>
          <a:xfrm>
            <a:off x="898046" y="1553156"/>
            <a:ext cx="6361735" cy="461665"/>
          </a:xfrm>
          <a:prstGeom prst="rect">
            <a:avLst/>
          </a:prstGeom>
        </p:spPr>
        <p:txBody>
          <a:bodyPr wrap="square">
            <a:spAutoFit/>
          </a:bodyPr>
          <a:lstStyle/>
          <a:p>
            <a:r>
              <a:rPr kumimoji="1" lang="en-US" altLang="zh-TW" sz="2400" b="1" dirty="0">
                <a:solidFill>
                  <a:srgbClr val="0000CC"/>
                </a:solidFill>
                <a:latin typeface="微軟正黑體" panose="020B0604030504040204" pitchFamily="34" charset="-120"/>
                <a:ea typeface="微軟正黑體" panose="020B0604030504040204" pitchFamily="34" charset="-120"/>
              </a:rPr>
              <a:t>【115.5.18(</a:t>
            </a:r>
            <a:r>
              <a:rPr kumimoji="1" lang="zh-TW" altLang="en-US" sz="2400" b="1" dirty="0">
                <a:solidFill>
                  <a:srgbClr val="0000CC"/>
                </a:solidFill>
                <a:latin typeface="微軟正黑體" panose="020B0604030504040204" pitchFamily="34" charset="-120"/>
                <a:ea typeface="微軟正黑體" panose="020B0604030504040204" pitchFamily="34" charset="-120"/>
              </a:rPr>
              <a:t>一</a:t>
            </a:r>
            <a:r>
              <a:rPr kumimoji="1" lang="en-US" altLang="zh-TW" sz="2400" b="1" dirty="0">
                <a:solidFill>
                  <a:srgbClr val="0000CC"/>
                </a:solidFill>
                <a:latin typeface="微軟正黑體" panose="020B0604030504040204" pitchFamily="34" charset="-120"/>
                <a:ea typeface="微軟正黑體" panose="020B0604030504040204" pitchFamily="34" charset="-120"/>
              </a:rPr>
              <a:t>)10:00-115.5.22(</a:t>
            </a:r>
            <a:r>
              <a:rPr kumimoji="1" lang="zh-TW" altLang="en-US" sz="2400" b="1" dirty="0">
                <a:solidFill>
                  <a:srgbClr val="0000CC"/>
                </a:solidFill>
                <a:latin typeface="微軟正黑體" panose="020B0604030504040204" pitchFamily="34" charset="-120"/>
                <a:ea typeface="微軟正黑體" panose="020B0604030504040204" pitchFamily="34" charset="-120"/>
              </a:rPr>
              <a:t>五</a:t>
            </a:r>
            <a:r>
              <a:rPr kumimoji="1" lang="en-US" altLang="zh-TW" sz="2400" b="1" dirty="0">
                <a:solidFill>
                  <a:srgbClr val="0000CC"/>
                </a:solidFill>
                <a:latin typeface="微軟正黑體" panose="020B0604030504040204" pitchFamily="34" charset="-120"/>
                <a:ea typeface="微軟正黑體" panose="020B0604030504040204" pitchFamily="34" charset="-120"/>
              </a:rPr>
              <a:t>)17:00</a:t>
            </a:r>
            <a:r>
              <a:rPr kumimoji="1" lang="zh-TW" altLang="en-US" sz="2400" b="1" dirty="0">
                <a:solidFill>
                  <a:srgbClr val="0000CC"/>
                </a:solidFill>
                <a:latin typeface="微軟正黑體" panose="020B0604030504040204" pitchFamily="34" charset="-120"/>
                <a:ea typeface="微軟正黑體" panose="020B0604030504040204" pitchFamily="34" charset="-120"/>
              </a:rPr>
              <a:t>止</a:t>
            </a:r>
            <a:r>
              <a:rPr kumimoji="1" lang="en-US" altLang="zh-TW" sz="2400" b="1" dirty="0">
                <a:solidFill>
                  <a:srgbClr val="0000CC"/>
                </a:solidFill>
                <a:latin typeface="微軟正黑體" panose="020B0604030504040204" pitchFamily="34" charset="-120"/>
                <a:ea typeface="微軟正黑體" panose="020B0604030504040204" pitchFamily="34" charset="-120"/>
              </a:rPr>
              <a:t>】</a:t>
            </a:r>
            <a:endParaRPr kumimoji="1" lang="zh-TW" altLang="en-US" sz="2400" b="1" dirty="0">
              <a:solidFill>
                <a:srgbClr val="0000CC"/>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268BC08C-9081-4E7B-8689-C543F79F445B}"/>
              </a:ext>
            </a:extLst>
          </p:cNvPr>
          <p:cNvGrpSpPr/>
          <p:nvPr/>
        </p:nvGrpSpPr>
        <p:grpSpPr>
          <a:xfrm>
            <a:off x="8246017" y="676127"/>
            <a:ext cx="3544065" cy="1448993"/>
            <a:chOff x="8438383" y="190023"/>
            <a:chExt cx="3544065" cy="1448993"/>
          </a:xfrm>
        </p:grpSpPr>
        <p:grpSp>
          <p:nvGrpSpPr>
            <p:cNvPr id="24" name="群組 23"/>
            <p:cNvGrpSpPr/>
            <p:nvPr/>
          </p:nvGrpSpPr>
          <p:grpSpPr>
            <a:xfrm>
              <a:off x="8898010" y="190023"/>
              <a:ext cx="3084438" cy="1432422"/>
              <a:chOff x="5988125" y="214313"/>
              <a:chExt cx="3084438" cy="1432422"/>
            </a:xfrm>
          </p:grpSpPr>
          <p:grpSp>
            <p:nvGrpSpPr>
              <p:cNvPr id="26" name="群組 7"/>
              <p:cNvGrpSpPr>
                <a:grpSpLocks/>
              </p:cNvGrpSpPr>
              <p:nvPr/>
            </p:nvGrpSpPr>
            <p:grpSpPr bwMode="auto">
              <a:xfrm>
                <a:off x="6462713" y="214313"/>
                <a:ext cx="2609850" cy="1431925"/>
                <a:chOff x="6690632" y="1068877"/>
                <a:chExt cx="2609942" cy="1217115"/>
              </a:xfrm>
            </p:grpSpPr>
            <p:cxnSp>
              <p:nvCxnSpPr>
                <p:cNvPr id="29" name="直線單箭頭接點 8"/>
                <p:cNvCxnSpPr>
                  <a:cxnSpLocks noChangeShapeType="1"/>
                  <a:endCxn id="39"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0" name="圓角矩形 29"/>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1" name="圓角矩形 30"/>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網路報名</a:t>
                  </a:r>
                </a:p>
              </p:txBody>
            </p:sp>
            <p:sp>
              <p:nvSpPr>
                <p:cNvPr id="32" name="圓角矩形 31"/>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33" name="圓角矩形 32"/>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34" name="圓角矩形 33"/>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35" name="直線單箭頭接點 14"/>
                <p:cNvCxnSpPr>
                  <a:cxnSpLocks noChangeShapeType="1"/>
                  <a:stCxn id="30" idx="3"/>
                  <a:endCxn id="31"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6" name="直線單箭頭接點 15"/>
                <p:cNvCxnSpPr>
                  <a:cxnSpLocks noChangeShapeType="1"/>
                  <a:stCxn id="31" idx="3"/>
                  <a:endCxn id="32"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7" name="直線單箭頭接點 16"/>
                <p:cNvCxnSpPr>
                  <a:cxnSpLocks noChangeShapeType="1"/>
                  <a:stCxn id="32" idx="3"/>
                  <a:endCxn id="33"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8" name="直線單箭頭接點 17"/>
                <p:cNvCxnSpPr>
                  <a:cxnSpLocks noChangeShapeType="1"/>
                  <a:stCxn id="33" idx="3"/>
                  <a:endCxn id="34"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9" name="圓角矩形 38"/>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27" name="圓角矩形 26"/>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28"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1" name="圓角矩形 20">
              <a:extLst>
                <a:ext uri="{FF2B5EF4-FFF2-40B4-BE49-F238E27FC236}">
                  <a16:creationId xmlns:a16="http://schemas.microsoft.com/office/drawing/2014/main" id="{059F84A4-7CD8-4CA4-9315-44B434A9E262}"/>
                </a:ext>
              </a:extLst>
            </p:cNvPr>
            <p:cNvSpPr/>
            <p:nvPr/>
          </p:nvSpPr>
          <p:spPr bwMode="auto">
            <a:xfrm>
              <a:off x="8438383" y="210266"/>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32899"/>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98402497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4286C726-58BE-4E9B-BA2D-84A8F9F9EE89}"/>
              </a:ext>
            </a:extLst>
          </p:cNvPr>
          <p:cNvGraphicFramePr>
            <a:graphicFrameLocks noGrp="1"/>
          </p:cNvGraphicFramePr>
          <p:nvPr>
            <p:extLst>
              <p:ext uri="{D42A27DB-BD31-4B8C-83A1-F6EECF244321}">
                <p14:modId xmlns:p14="http://schemas.microsoft.com/office/powerpoint/2010/main" val="3384075304"/>
              </p:ext>
            </p:extLst>
          </p:nvPr>
        </p:nvGraphicFramePr>
        <p:xfrm>
          <a:off x="868686" y="1010906"/>
          <a:ext cx="10938722" cy="4631550"/>
        </p:xfrm>
        <a:graphic>
          <a:graphicData uri="http://schemas.openxmlformats.org/drawingml/2006/table">
            <a:tbl>
              <a:tblPr firstRow="1" firstCol="1" bandRow="1">
                <a:tableStyleId>{5C22544A-7EE6-4342-B048-85BDC9FD1C3A}</a:tableStyleId>
              </a:tblPr>
              <a:tblGrid>
                <a:gridCol w="2636966">
                  <a:extLst>
                    <a:ext uri="{9D8B030D-6E8A-4147-A177-3AD203B41FA5}">
                      <a16:colId xmlns:a16="http://schemas.microsoft.com/office/drawing/2014/main" val="906334719"/>
                    </a:ext>
                  </a:extLst>
                </a:gridCol>
                <a:gridCol w="3047941">
                  <a:extLst>
                    <a:ext uri="{9D8B030D-6E8A-4147-A177-3AD203B41FA5}">
                      <a16:colId xmlns:a16="http://schemas.microsoft.com/office/drawing/2014/main" val="245345194"/>
                    </a:ext>
                  </a:extLst>
                </a:gridCol>
                <a:gridCol w="3047941">
                  <a:extLst>
                    <a:ext uri="{9D8B030D-6E8A-4147-A177-3AD203B41FA5}">
                      <a16:colId xmlns:a16="http://schemas.microsoft.com/office/drawing/2014/main" val="1956236806"/>
                    </a:ext>
                  </a:extLst>
                </a:gridCol>
                <a:gridCol w="2205874">
                  <a:extLst>
                    <a:ext uri="{9D8B030D-6E8A-4147-A177-3AD203B41FA5}">
                      <a16:colId xmlns:a16="http://schemas.microsoft.com/office/drawing/2014/main" val="2371954030"/>
                    </a:ext>
                  </a:extLst>
                </a:gridCol>
              </a:tblGrid>
              <a:tr h="274467">
                <a:tc row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考生身份別</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具有</a:t>
                      </a:r>
                      <a:r>
                        <a:rPr lang="en-US" alt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EP</a:t>
                      </a:r>
                      <a:r>
                        <a:rPr lang="zh-TW" altLang="en-US"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資料之考生</a:t>
                      </a:r>
                      <a:endParaRPr lang="zh-TW" alt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h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row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2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其餘考生</a:t>
                      </a:r>
                      <a:endParaRPr lang="zh-TW" altLang="zh-TW" sz="22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109187"/>
                  </a:ext>
                </a:extLst>
              </a:tr>
              <a:tr h="274467">
                <a:tc v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選擇</a:t>
                      </a:r>
                      <a:r>
                        <a:rPr lang="zh-TW" sz="220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使用</a:t>
                      </a:r>
                      <a:r>
                        <a:rPr lang="en-US" sz="220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EP</a:t>
                      </a:r>
                      <a:r>
                        <a:rPr 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資料</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選擇</a:t>
                      </a:r>
                      <a:r>
                        <a:rPr lang="zh-TW" sz="220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不使用</a:t>
                      </a:r>
                      <a:r>
                        <a:rPr lang="en-US" sz="220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EP</a:t>
                      </a:r>
                      <a:r>
                        <a:rPr 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資料</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958371356"/>
                  </a:ext>
                </a:extLst>
              </a:tr>
              <a:tr h="88421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a:t>
                      </a:r>
                      <a:r>
                        <a:rPr 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修課紀錄</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TW" sz="20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000" b="1" u="none" strike="noStrike" kern="1200" spc="-100" baseline="0" dirty="0">
                          <a:solidFill>
                            <a:srgbClr val="0000FF"/>
                          </a:solidFill>
                          <a:latin typeface="微軟正黑體" panose="020B0604030504040204" pitchFamily="34" charset="-120"/>
                          <a:ea typeface="微軟正黑體" panose="020B0604030504040204" pitchFamily="34" charset="-120"/>
                          <a:cs typeface="+mn-cs"/>
                        </a:rPr>
                        <a:t>應屆畢業生</a:t>
                      </a:r>
                      <a:r>
                        <a:rPr lang="zh-TW" altLang="en-US" sz="2000" b="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第 </a:t>
                      </a:r>
                      <a:r>
                        <a:rPr lang="en-US" altLang="zh-TW" sz="2000" b="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6 </a:t>
                      </a:r>
                      <a:r>
                        <a:rPr lang="zh-TW" altLang="en-US" sz="2000" b="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學期成績證明</a:t>
                      </a:r>
                      <a:r>
                        <a:rPr lang="en-US" altLang="zh-TW" sz="2000" b="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 </a:t>
                      </a:r>
                      <a:r>
                        <a:rPr lang="en-US" altLang="zh-TW" sz="20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PDF</a:t>
                      </a:r>
                      <a:r>
                        <a:rPr lang="zh-TW" altLang="en-US" sz="20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a:t>
                      </a:r>
                      <a:r>
                        <a:rPr lang="zh-TW" altLang="en-US" sz="2000" b="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由</a:t>
                      </a:r>
                      <a:r>
                        <a:rPr lang="zh-TW" altLang="en-US" sz="2000" b="1" u="sng" strike="noStrike" kern="1200" spc="-100" baseline="0" dirty="0">
                          <a:solidFill>
                            <a:srgbClr val="FF0000"/>
                          </a:solidFill>
                          <a:latin typeface="微軟正黑體" panose="020B0604030504040204" pitchFamily="34" charset="-120"/>
                          <a:ea typeface="微軟正黑體" panose="020B0604030504040204" pitchFamily="34" charset="-120"/>
                          <a:cs typeface="+mn-cs"/>
                        </a:rPr>
                        <a:t>考生自行上傳</a:t>
                      </a:r>
                      <a:r>
                        <a:rPr lang="zh-TW" altLang="en-US" sz="2000" b="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 </a:t>
                      </a:r>
                      <a:endParaRPr lang="zh-TW" altLang="zh-TW" sz="20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 1</a:t>
                      </a:r>
                      <a:r>
                        <a:rPr lang="zh-TW" altLang="en-US"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個</a:t>
                      </a:r>
                      <a:b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b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PDF</a:t>
                      </a:r>
                      <a:r>
                        <a:rPr lang="zh-TW" altLang="en-US"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檔</a:t>
                      </a: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r>
                        <a:rPr lang="en-US" altLang="zh-TW" sz="2000" b="1" u="sng" spc="-100" dirty="0">
                          <a:solidFill>
                            <a:srgbClr val="FF0000"/>
                          </a:solidFill>
                          <a:latin typeface="微軟正黑體" panose="020B0604030504040204" pitchFamily="34" charset="-120"/>
                          <a:ea typeface="微軟正黑體" panose="020B0604030504040204" pitchFamily="34" charset="-120"/>
                        </a:rPr>
                        <a:t>4 MB</a:t>
                      </a: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1283519"/>
                  </a:ext>
                </a:extLst>
              </a:tr>
              <a:tr h="714987">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B.</a:t>
                      </a:r>
                      <a:r>
                        <a:rPr 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課程學習成果</a:t>
                      </a:r>
                      <a:endPar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（項目序號：</a:t>
                      </a:r>
                      <a:r>
                        <a:rPr lang="en-US" altLang="zh-TW"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B1-B4</a:t>
                      </a:r>
                      <a:r>
                        <a:rPr lang="zh-TW" altLang="en-US"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r>
                        <a:rPr lang="en-US" sz="1400" b="1"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3+3</a:t>
                      </a:r>
                      <a:r>
                        <a:rPr lang="zh-TW" sz="1400" b="1"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件</a:t>
                      </a:r>
                      <a:r>
                        <a:rPr lang="zh-TW" alt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，依校系科組學程所訂件數上限</a:t>
                      </a:r>
                      <a:r>
                        <a:rPr 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1</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個</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PDF</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a:t>
                      </a:r>
                      <a:endPar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r>
                        <a:rPr lang="zh-TW" altLang="en-US"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容量依校系科組學程所訂之件數上限</a:t>
                      </a:r>
                      <a:r>
                        <a:rPr lang="en-US"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endParaRPr lang="zh-TW"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1</a:t>
                      </a:r>
                      <a:r>
                        <a:rPr lang="zh-TW" altLang="en-US"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個</a:t>
                      </a: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PDF</a:t>
                      </a:r>
                      <a:r>
                        <a:rPr lang="zh-TW" altLang="en-US"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檔</a:t>
                      </a:r>
                      <a:endPar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1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r>
                        <a:rPr lang="zh-TW" altLang="en-US" sz="11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容量依校系科組學程所訂之件數上限</a:t>
                      </a:r>
                      <a:r>
                        <a:rPr lang="en-US" altLang="zh-TW" sz="11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endParaRPr lang="zh-TW" altLang="zh-TW" sz="11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9688751"/>
                  </a:ext>
                </a:extLst>
              </a:tr>
              <a:tr h="714987">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C.</a:t>
                      </a:r>
                      <a:r>
                        <a:rPr 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多元表現</a:t>
                      </a:r>
                      <a:endPar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（項目序號：</a:t>
                      </a:r>
                      <a:r>
                        <a:rPr lang="en-US" altLang="zh-TW"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C1-C8</a:t>
                      </a:r>
                      <a:r>
                        <a:rPr lang="zh-TW" altLang="en-US"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r>
                        <a:rPr lang="en-US" sz="1400" b="1"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10</a:t>
                      </a:r>
                      <a:r>
                        <a:rPr lang="zh-TW" sz="1400" b="1"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件</a:t>
                      </a:r>
                      <a:r>
                        <a:rPr lang="zh-TW" alt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，依校系科組學程所訂件數上限</a:t>
                      </a:r>
                      <a:r>
                        <a:rPr lang="en-US" alt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1</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個</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PDF</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a:t>
                      </a:r>
                      <a:endPar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r>
                        <a:rPr lang="zh-TW" altLang="en-US"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容量依校系科組學程所訂之件數上限</a:t>
                      </a:r>
                      <a:r>
                        <a:rPr lang="en-US"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endParaRPr lang="zh-TW"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1</a:t>
                      </a:r>
                      <a:r>
                        <a:rPr lang="zh-TW" altLang="en-US"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個</a:t>
                      </a: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PDF</a:t>
                      </a:r>
                      <a:r>
                        <a:rPr lang="zh-TW" altLang="en-US"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檔</a:t>
                      </a:r>
                      <a:endPar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1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r>
                        <a:rPr lang="zh-TW" altLang="en-US" sz="11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容量依校系科組學程所訂之件數上限</a:t>
                      </a:r>
                      <a:r>
                        <a:rPr lang="en-US" altLang="zh-TW" sz="11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endParaRPr lang="zh-TW" altLang="zh-TW" sz="11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4830939"/>
                  </a:ext>
                </a:extLst>
              </a:tr>
              <a:tr h="54893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D-1</a:t>
                      </a:r>
                      <a:r>
                        <a:rPr kumimoji="0" lang="zh-TW" altLang="en-US"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多元表現綜整心得</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 1</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個</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PDF</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 </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2000" b="1" u="sng" spc="-100" dirty="0">
                          <a:solidFill>
                            <a:srgbClr val="FF0000"/>
                          </a:solidFill>
                          <a:latin typeface="微軟正黑體" panose="020B0604030504040204" pitchFamily="34" charset="-120"/>
                          <a:ea typeface="微軟正黑體" panose="020B0604030504040204" pitchFamily="34" charset="-120"/>
                        </a:rPr>
                        <a:t>4 MB</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170449"/>
                  </a:ext>
                </a:extLst>
              </a:tr>
              <a:tr h="54893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D-2</a:t>
                      </a:r>
                      <a:r>
                        <a:rPr kumimoji="0" lang="zh-TW" altLang="en-US"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學習歷程自述</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 1</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個</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PDF</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 </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2000" b="1" u="sng" spc="-100" dirty="0">
                          <a:solidFill>
                            <a:srgbClr val="FF0000"/>
                          </a:solidFill>
                          <a:latin typeface="微軟正黑體" panose="020B0604030504040204" pitchFamily="34" charset="-120"/>
                          <a:ea typeface="微軟正黑體" panose="020B0604030504040204" pitchFamily="34" charset="-120"/>
                        </a:rPr>
                        <a:t>4 MB</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3372228"/>
                  </a:ext>
                </a:extLst>
              </a:tr>
              <a:tr h="54893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D-3</a:t>
                      </a:r>
                      <a:r>
                        <a:rPr kumimoji="0" lang="zh-TW" altLang="en-US"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其他</a:t>
                      </a:r>
                      <a:r>
                        <a:rPr kumimoji="0" lang="zh-TW" altLang="zh-TW"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有利審查資料</a:t>
                      </a:r>
                      <a:endParaRPr kumimoji="0" lang="zh-TW" altLang="en-US"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1</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個</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PDF</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 </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2000" b="1" u="sng" spc="-100" dirty="0">
                          <a:solidFill>
                            <a:srgbClr val="FF0000"/>
                          </a:solidFill>
                          <a:latin typeface="微軟正黑體" panose="020B0604030504040204" pitchFamily="34" charset="-120"/>
                          <a:ea typeface="微軟正黑體" panose="020B0604030504040204" pitchFamily="34" charset="-120"/>
                        </a:rPr>
                        <a:t>4 MB</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9476255"/>
                  </a:ext>
                </a:extLst>
              </a:tr>
            </a:tbl>
          </a:graphicData>
        </a:graphic>
      </p:graphicFrame>
      <p:sp>
        <p:nvSpPr>
          <p:cNvPr id="3" name="標題 1">
            <a:extLst>
              <a:ext uri="{FF2B5EF4-FFF2-40B4-BE49-F238E27FC236}">
                <a16:creationId xmlns:a16="http://schemas.microsoft.com/office/drawing/2014/main" id="{086798A6-E6ED-4728-A6E4-E6D127887394}"/>
              </a:ext>
            </a:extLst>
          </p:cNvPr>
          <p:cNvSpPr txBox="1">
            <a:spLocks/>
          </p:cNvSpPr>
          <p:nvPr/>
        </p:nvSpPr>
        <p:spPr>
          <a:xfrm>
            <a:off x="794326" y="144605"/>
            <a:ext cx="11397673" cy="53528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b="1" u="sng" spc="-100" dirty="0">
                <a:solidFill>
                  <a:srgbClr val="C00000"/>
                </a:solidFill>
                <a:latin typeface="微軟正黑體" panose="020B0604030504040204" pitchFamily="34" charset="-120"/>
                <a:ea typeface="微軟正黑體" panose="020B0604030504040204" pitchFamily="34" charset="-120"/>
              </a:rPr>
              <a:t>技優甄審入學</a:t>
            </a:r>
            <a:r>
              <a:rPr lang="zh-TW" altLang="en-US" sz="2500" b="1" spc="-100" dirty="0">
                <a:latin typeface="微軟正黑體" panose="020B0604030504040204" pitchFamily="34" charset="-120"/>
                <a:ea typeface="微軟正黑體" panose="020B0604030504040204" pitchFamily="34" charset="-120"/>
              </a:rPr>
              <a:t>二階甄試考生勾選</a:t>
            </a:r>
            <a:r>
              <a:rPr lang="en-US" altLang="zh-TW" sz="2500" b="1" spc="-100" dirty="0">
                <a:latin typeface="微軟正黑體" panose="020B0604030504040204" pitchFamily="34" charset="-120"/>
                <a:ea typeface="微軟正黑體" panose="020B0604030504040204" pitchFamily="34" charset="-120"/>
              </a:rPr>
              <a:t>EP</a:t>
            </a:r>
            <a:r>
              <a:rPr lang="zh-TW" altLang="en-US" sz="2500" b="1" spc="-100" dirty="0">
                <a:latin typeface="微軟正黑體" panose="020B0604030504040204" pitchFamily="34" charset="-120"/>
                <a:ea typeface="微軟正黑體" panose="020B0604030504040204" pitchFamily="34" charset="-120"/>
              </a:rPr>
              <a:t>項目與上傳</a:t>
            </a:r>
            <a:r>
              <a:rPr lang="en-US" altLang="zh-TW" sz="2500" b="1" spc="-100" dirty="0">
                <a:latin typeface="微軟正黑體" panose="020B0604030504040204" pitchFamily="34" charset="-120"/>
                <a:ea typeface="微軟正黑體" panose="020B0604030504040204" pitchFamily="34" charset="-120"/>
              </a:rPr>
              <a:t>PDF</a:t>
            </a:r>
            <a:r>
              <a:rPr lang="zh-TW" altLang="en-US" sz="2500" b="1" spc="-100" dirty="0">
                <a:latin typeface="微軟正黑體" panose="020B0604030504040204" pitchFamily="34" charset="-120"/>
                <a:ea typeface="微軟正黑體" panose="020B0604030504040204" pitchFamily="34" charset="-120"/>
              </a:rPr>
              <a:t>之規範</a:t>
            </a:r>
          </a:p>
        </p:txBody>
      </p:sp>
      <p:sp>
        <p:nvSpPr>
          <p:cNvPr id="4" name="右大括弧 3">
            <a:extLst>
              <a:ext uri="{FF2B5EF4-FFF2-40B4-BE49-F238E27FC236}">
                <a16:creationId xmlns:a16="http://schemas.microsoft.com/office/drawing/2014/main" id="{E0C0877B-AB07-45EF-8C3E-C5AFECA26A14}"/>
              </a:ext>
            </a:extLst>
          </p:cNvPr>
          <p:cNvSpPr/>
          <p:nvPr/>
        </p:nvSpPr>
        <p:spPr>
          <a:xfrm>
            <a:off x="9163269" y="4016087"/>
            <a:ext cx="123825" cy="1610591"/>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72BDFD00-ED9B-4658-BCD4-A6D29EFEB930}"/>
              </a:ext>
            </a:extLst>
          </p:cNvPr>
          <p:cNvSpPr/>
          <p:nvPr/>
        </p:nvSpPr>
        <p:spPr>
          <a:xfrm>
            <a:off x="4881086" y="1753221"/>
            <a:ext cx="332915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 </a:t>
            </a:r>
            <a:r>
              <a:rPr lang="en-US" altLang="zh-TW" sz="2000" b="1" dirty="0">
                <a:solidFill>
                  <a:schemeClr val="bg1"/>
                </a:solidFill>
                <a:latin typeface="微軟正黑體" panose="020B0604030504040204" pitchFamily="34" charset="-120"/>
                <a:ea typeface="微軟正黑體" panose="020B0604030504040204" pitchFamily="34" charset="-120"/>
              </a:rPr>
              <a:t>EP</a:t>
            </a:r>
            <a:r>
              <a:rPr lang="zh-TW" altLang="en-US" sz="2000" b="1" dirty="0">
                <a:solidFill>
                  <a:schemeClr val="bg1"/>
                </a:solidFill>
                <a:latin typeface="微軟正黑體" panose="020B0604030504040204" pitchFamily="34" charset="-120"/>
                <a:ea typeface="微軟正黑體" panose="020B0604030504040204" pitchFamily="34" charset="-120"/>
              </a:rPr>
              <a:t>修課紀錄檔案 </a:t>
            </a:r>
            <a:r>
              <a:rPr lang="en-US" altLang="zh-TW" sz="1600" dirty="0">
                <a:solidFill>
                  <a:schemeClr val="bg1"/>
                </a:solidFill>
                <a:latin typeface="微軟正黑體" panose="020B0604030504040204" pitchFamily="34" charset="-120"/>
                <a:ea typeface="微軟正黑體" panose="020B0604030504040204" pitchFamily="34" charset="-120"/>
              </a:rPr>
              <a:t>(</a:t>
            </a:r>
            <a:r>
              <a:rPr lang="zh-TW" altLang="en-US" sz="1600" dirty="0">
                <a:solidFill>
                  <a:schemeClr val="bg1"/>
                </a:solidFill>
                <a:latin typeface="微軟正黑體" panose="020B0604030504040204" pitchFamily="34" charset="-120"/>
                <a:ea typeface="微軟正黑體" panose="020B0604030504040204" pitchFamily="34" charset="-120"/>
              </a:rPr>
              <a:t>學校上傳</a:t>
            </a:r>
            <a:r>
              <a:rPr lang="en-US" altLang="zh-TW" sz="1600" dirty="0">
                <a:solidFill>
                  <a:schemeClr val="bg1"/>
                </a:solidFill>
                <a:latin typeface="微軟正黑體" panose="020B0604030504040204" pitchFamily="34" charset="-120"/>
                <a:ea typeface="微軟正黑體" panose="020B0604030504040204" pitchFamily="34" charset="-120"/>
              </a:rPr>
              <a:t>)</a:t>
            </a:r>
            <a:endParaRPr lang="zh-TW" altLang="en-US" sz="1600" dirty="0">
              <a:solidFill>
                <a:schemeClr val="bg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12044FF1-847E-4F44-AA9F-B0A53050667D}"/>
              </a:ext>
            </a:extLst>
          </p:cNvPr>
          <p:cNvSpPr/>
          <p:nvPr/>
        </p:nvSpPr>
        <p:spPr>
          <a:xfrm>
            <a:off x="3519160" y="2590353"/>
            <a:ext cx="302650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 </a:t>
            </a:r>
            <a:r>
              <a:rPr lang="en-US" altLang="zh-TW" sz="2000" b="1" dirty="0">
                <a:solidFill>
                  <a:schemeClr val="bg1"/>
                </a:solidFill>
                <a:latin typeface="微軟正黑體" panose="020B0604030504040204" pitchFamily="34" charset="-120"/>
                <a:ea typeface="微軟正黑體" panose="020B0604030504040204" pitchFamily="34" charset="-120"/>
              </a:rPr>
              <a:t>EP</a:t>
            </a:r>
            <a:r>
              <a:rPr lang="zh-TW" altLang="en-US" sz="2000" b="1" dirty="0">
                <a:solidFill>
                  <a:schemeClr val="bg1"/>
                </a:solidFill>
                <a:latin typeface="微軟正黑體" panose="020B0604030504040204" pitchFamily="34" charset="-120"/>
                <a:ea typeface="微軟正黑體" panose="020B0604030504040204" pitchFamily="34" charset="-120"/>
              </a:rPr>
              <a:t>項目檔案</a:t>
            </a:r>
          </a:p>
        </p:txBody>
      </p:sp>
      <p:sp>
        <p:nvSpPr>
          <p:cNvPr id="7" name="矩形 6">
            <a:extLst>
              <a:ext uri="{FF2B5EF4-FFF2-40B4-BE49-F238E27FC236}">
                <a16:creationId xmlns:a16="http://schemas.microsoft.com/office/drawing/2014/main" id="{D32827DB-6685-46DF-BE2B-C20EC764939A}"/>
              </a:ext>
            </a:extLst>
          </p:cNvPr>
          <p:cNvSpPr/>
          <p:nvPr/>
        </p:nvSpPr>
        <p:spPr>
          <a:xfrm>
            <a:off x="3519160" y="3291111"/>
            <a:ext cx="302650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 </a:t>
            </a:r>
            <a:r>
              <a:rPr lang="en-US" altLang="zh-TW" sz="2000" b="1" dirty="0">
                <a:solidFill>
                  <a:schemeClr val="bg1"/>
                </a:solidFill>
                <a:latin typeface="微軟正黑體" panose="020B0604030504040204" pitchFamily="34" charset="-120"/>
                <a:ea typeface="微軟正黑體" panose="020B0604030504040204" pitchFamily="34" charset="-120"/>
              </a:rPr>
              <a:t>EP</a:t>
            </a:r>
            <a:r>
              <a:rPr lang="zh-TW" altLang="en-US" sz="2000" b="1" dirty="0">
                <a:solidFill>
                  <a:schemeClr val="bg1"/>
                </a:solidFill>
                <a:latin typeface="微軟正黑體" panose="020B0604030504040204" pitchFamily="34" charset="-120"/>
                <a:ea typeface="微軟正黑體" panose="020B0604030504040204" pitchFamily="34" charset="-120"/>
              </a:rPr>
              <a:t>項目檔案</a:t>
            </a:r>
          </a:p>
        </p:txBody>
      </p:sp>
      <p:sp>
        <p:nvSpPr>
          <p:cNvPr id="8" name="矩形 7">
            <a:extLst>
              <a:ext uri="{FF2B5EF4-FFF2-40B4-BE49-F238E27FC236}">
                <a16:creationId xmlns:a16="http://schemas.microsoft.com/office/drawing/2014/main" id="{3BC1F0C8-7716-48B3-8E1C-67006CD93202}"/>
              </a:ext>
            </a:extLst>
          </p:cNvPr>
          <p:cNvSpPr/>
          <p:nvPr/>
        </p:nvSpPr>
        <p:spPr>
          <a:xfrm>
            <a:off x="868686" y="5785768"/>
            <a:ext cx="10938721" cy="584775"/>
          </a:xfrm>
          <a:prstGeom prst="rect">
            <a:avLst/>
          </a:prstGeom>
          <a:solidFill>
            <a:schemeClr val="bg1">
              <a:lumMod val="95000"/>
            </a:schemeClr>
          </a:solidFill>
        </p:spPr>
        <p:txBody>
          <a:bodyPr wrap="square">
            <a:spAutoFit/>
          </a:bodyPr>
          <a:lstStyle/>
          <a:p>
            <a:pPr marL="285750" indent="-285750">
              <a:buFont typeface="Wingdings" panose="05000000000000000000" pitchFamily="2" charset="2"/>
              <a:buChar char="u"/>
            </a:pPr>
            <a:r>
              <a:rPr lang="zh-TW" altLang="zh-TW" sz="1600" b="1" spc="-100" dirty="0">
                <a:solidFill>
                  <a:schemeClr val="dk1"/>
                </a:solidFill>
                <a:latin typeface="微軟正黑體" panose="020B0604030504040204" pitchFamily="34" charset="-120"/>
                <a:ea typeface="微軟正黑體" panose="020B0604030504040204" pitchFamily="34" charset="-120"/>
              </a:rPr>
              <a:t>使用</a:t>
            </a:r>
            <a:r>
              <a:rPr lang="en-US" altLang="zh-TW" sz="1600" b="1" spc="-100" dirty="0">
                <a:solidFill>
                  <a:schemeClr val="dk1"/>
                </a:solidFill>
                <a:latin typeface="微軟正黑體" panose="020B0604030504040204" pitchFamily="34" charset="-120"/>
                <a:ea typeface="微軟正黑體" panose="020B0604030504040204" pitchFamily="34" charset="-120"/>
              </a:rPr>
              <a:t> EP</a:t>
            </a:r>
            <a:r>
              <a:rPr lang="zh-TW" altLang="zh-TW" sz="1600" b="1" spc="-100" dirty="0">
                <a:solidFill>
                  <a:schemeClr val="dk1"/>
                </a:solidFill>
                <a:latin typeface="微軟正黑體" panose="020B0604030504040204" pitchFamily="34" charset="-120"/>
                <a:ea typeface="微軟正黑體" panose="020B0604030504040204" pitchFamily="34" charset="-120"/>
              </a:rPr>
              <a:t>及未使用</a:t>
            </a:r>
            <a:r>
              <a:rPr lang="en-US" altLang="zh-TW" sz="1600" b="1" spc="-100" dirty="0">
                <a:solidFill>
                  <a:schemeClr val="dk1"/>
                </a:solidFill>
                <a:latin typeface="微軟正黑體" panose="020B0604030504040204" pitchFamily="34" charset="-120"/>
                <a:ea typeface="微軟正黑體" panose="020B0604030504040204" pitchFamily="34" charset="-120"/>
              </a:rPr>
              <a:t> EP</a:t>
            </a:r>
            <a:r>
              <a:rPr lang="zh-TW" altLang="zh-TW" sz="1600" b="1" spc="-100" dirty="0">
                <a:solidFill>
                  <a:schemeClr val="dk1"/>
                </a:solidFill>
                <a:latin typeface="微軟正黑體" panose="020B0604030504040204" pitchFamily="34" charset="-120"/>
                <a:ea typeface="微軟正黑體" panose="020B0604030504040204" pitchFamily="34" charset="-120"/>
              </a:rPr>
              <a:t>之</a:t>
            </a:r>
            <a:r>
              <a:rPr lang="zh-TW" altLang="en-US" sz="1600" b="1" spc="-100" dirty="0">
                <a:solidFill>
                  <a:schemeClr val="dk1"/>
                </a:solidFill>
                <a:latin typeface="微軟正黑體" panose="020B0604030504040204" pitchFamily="34" charset="-120"/>
                <a:ea typeface="微軟正黑體" panose="020B0604030504040204" pitchFamily="34" charset="-120"/>
              </a:rPr>
              <a:t>全體</a:t>
            </a:r>
            <a:r>
              <a:rPr lang="zh-TW" altLang="zh-TW" sz="1600" b="1" spc="-100" dirty="0">
                <a:solidFill>
                  <a:schemeClr val="dk1"/>
                </a:solidFill>
                <a:latin typeface="微軟正黑體" panose="020B0604030504040204" pitchFamily="34" charset="-120"/>
                <a:ea typeface="微軟正黑體" panose="020B0604030504040204" pitchFamily="34" charset="-120"/>
              </a:rPr>
              <a:t>考生，皆</a:t>
            </a:r>
            <a:r>
              <a:rPr lang="zh-TW" altLang="en-US" sz="1600" b="1" spc="-100" dirty="0">
                <a:solidFill>
                  <a:schemeClr val="dk1"/>
                </a:solidFill>
                <a:latin typeface="微軟正黑體" panose="020B0604030504040204" pitchFamily="34" charset="-120"/>
                <a:ea typeface="微軟正黑體" panose="020B0604030504040204" pitchFamily="34" charset="-120"/>
              </a:rPr>
              <a:t>依據報名校系所</a:t>
            </a:r>
            <a:r>
              <a:rPr lang="zh-TW" altLang="zh-TW" sz="1600" b="1" spc="-100" dirty="0">
                <a:solidFill>
                  <a:schemeClr val="dk1"/>
                </a:solidFill>
                <a:latin typeface="微軟正黑體" panose="020B0604030504040204" pitchFamily="34" charset="-120"/>
                <a:ea typeface="微軟正黑體" panose="020B0604030504040204" pitchFamily="34" charset="-120"/>
              </a:rPr>
              <a:t>採</a:t>
            </a:r>
            <a:r>
              <a:rPr lang="zh-TW" altLang="en-US" sz="1600" b="1" spc="-100" dirty="0">
                <a:solidFill>
                  <a:schemeClr val="dk1"/>
                </a:solidFill>
                <a:latin typeface="微軟正黑體" panose="020B0604030504040204" pitchFamily="34" charset="-120"/>
                <a:ea typeface="微軟正黑體" panose="020B0604030504040204" pitchFamily="34" charset="-120"/>
              </a:rPr>
              <a:t>計之</a:t>
            </a:r>
            <a:r>
              <a:rPr lang="zh-TW" altLang="zh-TW" sz="1600" b="1" spc="-100" dirty="0">
                <a:solidFill>
                  <a:srgbClr val="FF0000"/>
                </a:solidFill>
                <a:latin typeface="微軟正黑體" panose="020B0604030504040204" pitchFamily="34" charset="-120"/>
                <a:ea typeface="微軟正黑體" panose="020B0604030504040204" pitchFamily="34" charset="-120"/>
              </a:rPr>
              <a:t>「件數」為上限</a:t>
            </a:r>
            <a:r>
              <a:rPr lang="zh-TW" altLang="en-US" sz="1600" b="1" spc="-100" dirty="0">
                <a:solidFill>
                  <a:schemeClr val="dk1"/>
                </a:solidFill>
                <a:latin typeface="微軟正黑體" panose="020B0604030504040204" pitchFamily="34" charset="-120"/>
                <a:ea typeface="微軟正黑體" panose="020B0604030504040204" pitchFamily="34" charset="-120"/>
              </a:rPr>
              <a:t>。</a:t>
            </a:r>
            <a:endParaRPr lang="en-US" altLang="zh-TW" sz="1600" b="1" spc="-100" dirty="0">
              <a:solidFill>
                <a:schemeClr val="dk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sz="1600" b="1" spc="-100" dirty="0">
                <a:solidFill>
                  <a:schemeClr val="dk1"/>
                </a:solidFill>
                <a:latin typeface="微軟正黑體" panose="020B0604030504040204" pitchFamily="34" charset="-120"/>
                <a:ea typeface="微軟正黑體" panose="020B0604030504040204" pitchFamily="34" charset="-120"/>
              </a:rPr>
              <a:t>每</a:t>
            </a:r>
            <a:r>
              <a:rPr lang="zh-TW" altLang="en-US" sz="1600" b="1" spc="-100" dirty="0">
                <a:solidFill>
                  <a:schemeClr val="dk1"/>
                </a:solidFill>
                <a:latin typeface="微軟正黑體" panose="020B0604030504040204" pitchFamily="34" charset="-120"/>
                <a:ea typeface="微軟正黑體" panose="020B0604030504040204" pitchFamily="34" charset="-120"/>
              </a:rPr>
              <a:t>一</a:t>
            </a:r>
            <a:r>
              <a:rPr lang="zh-TW" altLang="zh-TW" sz="1600" b="1" spc="-100" dirty="0">
                <a:solidFill>
                  <a:schemeClr val="dk1"/>
                </a:solidFill>
                <a:latin typeface="微軟正黑體" panose="020B0604030504040204" pitchFamily="34" charset="-120"/>
                <a:ea typeface="微軟正黑體" panose="020B0604030504040204" pitchFamily="34" charset="-120"/>
              </a:rPr>
              <a:t>件文件檔案容量上限</a:t>
            </a:r>
            <a:r>
              <a:rPr lang="zh-TW" altLang="en-US" sz="1600" b="1" spc="-100" dirty="0">
                <a:solidFill>
                  <a:srgbClr val="FF0000"/>
                </a:solidFill>
                <a:latin typeface="微軟正黑體" panose="020B0604030504040204" pitchFamily="34" charset="-120"/>
                <a:ea typeface="微軟正黑體" panose="020B0604030504040204" pitchFamily="34" charset="-120"/>
              </a:rPr>
              <a:t>皆</a:t>
            </a:r>
            <a:r>
              <a:rPr lang="zh-TW" altLang="zh-TW" sz="1600" b="1" spc="-100" dirty="0">
                <a:solidFill>
                  <a:srgbClr val="FF0000"/>
                </a:solidFill>
                <a:latin typeface="微軟正黑體" panose="020B0604030504040204" pitchFamily="34" charset="-120"/>
                <a:ea typeface="微軟正黑體" panose="020B0604030504040204" pitchFamily="34" charset="-120"/>
              </a:rPr>
              <a:t>為</a:t>
            </a:r>
            <a:r>
              <a:rPr lang="en-US" altLang="zh-TW" sz="1600" b="1" u="sng" spc="-100" dirty="0">
                <a:solidFill>
                  <a:srgbClr val="FF0000"/>
                </a:solidFill>
                <a:latin typeface="微軟正黑體" panose="020B0604030504040204" pitchFamily="34" charset="-120"/>
                <a:ea typeface="微軟正黑體" panose="020B0604030504040204" pitchFamily="34" charset="-120"/>
              </a:rPr>
              <a:t>4 MB</a:t>
            </a:r>
            <a:r>
              <a:rPr lang="zh-TW" altLang="zh-TW" sz="1600" b="1" spc="-100" dirty="0">
                <a:solidFill>
                  <a:schemeClr val="dk1"/>
                </a:solidFill>
                <a:latin typeface="微軟正黑體" panose="020B0604030504040204" pitchFamily="34" charset="-120"/>
                <a:ea typeface="微軟正黑體" panose="020B0604030504040204" pitchFamily="34" charset="-120"/>
              </a:rPr>
              <a:t>，</a:t>
            </a:r>
            <a:r>
              <a:rPr lang="zh-TW" altLang="en-US" sz="1600" b="1" spc="-100" dirty="0">
                <a:solidFill>
                  <a:schemeClr val="dk1"/>
                </a:solidFill>
                <a:latin typeface="微軟正黑體" panose="020B0604030504040204" pitchFamily="34" charset="-120"/>
                <a:ea typeface="微軟正黑體" panose="020B0604030504040204" pitchFamily="34" charset="-120"/>
              </a:rPr>
              <a:t>惟</a:t>
            </a:r>
            <a:r>
              <a:rPr lang="zh-TW" altLang="zh-TW" sz="1600" b="1" spc="-100" dirty="0">
                <a:solidFill>
                  <a:schemeClr val="dk1"/>
                </a:solidFill>
                <a:latin typeface="微軟正黑體" panose="020B0604030504040204" pitchFamily="34" charset="-120"/>
                <a:ea typeface="微軟正黑體" panose="020B0604030504040204" pitchFamily="34" charset="-120"/>
              </a:rPr>
              <a:t>未使用</a:t>
            </a:r>
            <a:r>
              <a:rPr lang="en-US" altLang="zh-TW" sz="1600" b="1" spc="-100" dirty="0">
                <a:solidFill>
                  <a:schemeClr val="dk1"/>
                </a:solidFill>
                <a:latin typeface="微軟正黑體" panose="020B0604030504040204" pitchFamily="34" charset="-120"/>
                <a:ea typeface="微軟正黑體" panose="020B0604030504040204" pitchFamily="34" charset="-120"/>
              </a:rPr>
              <a:t>EP</a:t>
            </a:r>
            <a:r>
              <a:rPr lang="zh-TW" altLang="zh-TW" sz="1600" b="1" spc="-100" dirty="0">
                <a:solidFill>
                  <a:schemeClr val="dk1"/>
                </a:solidFill>
                <a:latin typeface="微軟正黑體" panose="020B0604030504040204" pitchFamily="34" charset="-120"/>
                <a:ea typeface="微軟正黑體" panose="020B0604030504040204" pitchFamily="34" charset="-120"/>
              </a:rPr>
              <a:t>考生</a:t>
            </a:r>
            <a:r>
              <a:rPr lang="zh-TW" altLang="zh-TW" sz="1600" b="1" u="sng" spc="-100" dirty="0">
                <a:solidFill>
                  <a:schemeClr val="dk1"/>
                </a:solidFill>
                <a:latin typeface="微軟正黑體" panose="020B0604030504040204" pitchFamily="34" charset="-120"/>
                <a:ea typeface="微軟正黑體" panose="020B0604030504040204" pitchFamily="34" charset="-120"/>
              </a:rPr>
              <a:t>無法</a:t>
            </a:r>
            <a:r>
              <a:rPr lang="zh-TW" altLang="en-US" sz="1600" b="1" u="sng" spc="-100" dirty="0">
                <a:solidFill>
                  <a:schemeClr val="dk1"/>
                </a:solidFill>
                <a:latin typeface="微軟正黑體" panose="020B0604030504040204" pitchFamily="34" charset="-120"/>
                <a:ea typeface="微軟正黑體" panose="020B0604030504040204" pitchFamily="34" charset="-120"/>
              </a:rPr>
              <a:t>上傳</a:t>
            </a:r>
            <a:r>
              <a:rPr lang="zh-TW" altLang="zh-TW" sz="1600" b="1" u="sng" spc="-100" dirty="0">
                <a:solidFill>
                  <a:schemeClr val="dk1"/>
                </a:solidFill>
                <a:latin typeface="微軟正黑體" panose="020B0604030504040204" pitchFamily="34" charset="-120"/>
                <a:ea typeface="微軟正黑體" panose="020B0604030504040204" pitchFamily="34" charset="-120"/>
              </a:rPr>
              <a:t>影音</a:t>
            </a:r>
            <a:r>
              <a:rPr lang="zh-TW" altLang="zh-TW" sz="1600" b="1" spc="-100" dirty="0">
                <a:solidFill>
                  <a:schemeClr val="dk1"/>
                </a:solidFill>
                <a:latin typeface="微軟正黑體" panose="020B0604030504040204" pitchFamily="34" charset="-120"/>
                <a:ea typeface="微軟正黑體" panose="020B0604030504040204" pitchFamily="34" charset="-120"/>
              </a:rPr>
              <a:t>檔案</a:t>
            </a:r>
            <a:r>
              <a:rPr lang="zh-TW" altLang="en-US" sz="1600" b="1" spc="-100" dirty="0">
                <a:solidFill>
                  <a:schemeClr val="dk1"/>
                </a:solidFill>
                <a:latin typeface="微軟正黑體" panose="020B0604030504040204" pitchFamily="34" charset="-120"/>
                <a:ea typeface="微軟正黑體" panose="020B0604030504040204" pitchFamily="34" charset="-120"/>
              </a:rPr>
              <a:t>。</a:t>
            </a:r>
            <a:endParaRPr lang="en-US" altLang="zh-TW" sz="1600" b="1" spc="-100" dirty="0">
              <a:solidFill>
                <a:schemeClr val="dk1"/>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3FF19B4C-337A-4210-9273-F8DB198FDCB0}"/>
              </a:ext>
            </a:extLst>
          </p:cNvPr>
          <p:cNvSpPr/>
          <p:nvPr/>
        </p:nvSpPr>
        <p:spPr>
          <a:xfrm>
            <a:off x="9428884" y="3999346"/>
            <a:ext cx="415498" cy="1634836"/>
          </a:xfrm>
          <a:prstGeom prst="rect">
            <a:avLst/>
          </a:prstGeom>
          <a:solidFill>
            <a:schemeClr val="accent2">
              <a:lumMod val="75000"/>
            </a:schemeClr>
          </a:solidFill>
        </p:spPr>
        <p:txBody>
          <a:bodyPr vert="eaVert" wrap="square">
            <a:spAutoFit/>
          </a:bodyPr>
          <a:lstStyle/>
          <a:p>
            <a:pPr algn="ctr"/>
            <a:r>
              <a:rPr lang="zh-TW" altLang="en-US" sz="1500" b="1" spc="-100" dirty="0">
                <a:solidFill>
                  <a:schemeClr val="bg1"/>
                </a:solidFill>
                <a:latin typeface="微軟正黑體" panose="020B0604030504040204" pitchFamily="34" charset="-120"/>
                <a:ea typeface="微軟正黑體" panose="020B0604030504040204" pitchFamily="34" charset="-120"/>
              </a:rPr>
              <a:t>全體考生作業一致</a:t>
            </a:r>
            <a:endParaRPr lang="zh-TW" altLang="en-US" sz="15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417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25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1250"/>
                                        <p:tgtEl>
                                          <p:spTgt spid="6"/>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接點 1">
            <a:extLst>
              <a:ext uri="{FF2B5EF4-FFF2-40B4-BE49-F238E27FC236}">
                <a16:creationId xmlns:a16="http://schemas.microsoft.com/office/drawing/2014/main" id="{1D6867F6-1D6E-4B11-A38A-CA6F87D3203A}"/>
              </a:ext>
            </a:extLst>
          </p:cNvPr>
          <p:cNvCxnSpPr/>
          <p:nvPr/>
        </p:nvCxnSpPr>
        <p:spPr>
          <a:xfrm>
            <a:off x="1240841" y="2924737"/>
            <a:ext cx="980839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圓角矩形 5">
            <a:extLst>
              <a:ext uri="{FF2B5EF4-FFF2-40B4-BE49-F238E27FC236}">
                <a16:creationId xmlns:a16="http://schemas.microsoft.com/office/drawing/2014/main" id="{F510E2BB-6651-4269-8559-04EA138CE0B0}"/>
              </a:ext>
            </a:extLst>
          </p:cNvPr>
          <p:cNvSpPr/>
          <p:nvPr/>
        </p:nvSpPr>
        <p:spPr>
          <a:xfrm>
            <a:off x="1240842" y="1071345"/>
            <a:ext cx="456904" cy="1810348"/>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a:solidFill>
                  <a:schemeClr val="tx1"/>
                </a:solidFill>
                <a:latin typeface="微軟正黑體" panose="020B0604030504040204" pitchFamily="34" charset="-120"/>
                <a:ea typeface="微軟正黑體" panose="020B0604030504040204" pitchFamily="34" charset="-120"/>
              </a:rPr>
              <a:t>前</a:t>
            </a:r>
            <a:r>
              <a:rPr lang="zh-TW" altLang="en-US" b="1" dirty="0">
                <a:solidFill>
                  <a:schemeClr val="tx1"/>
                </a:solidFill>
                <a:latin typeface="微軟正黑體" panose="020B0604030504040204" pitchFamily="34" charset="-120"/>
                <a:ea typeface="微軟正黑體" panose="020B0604030504040204" pitchFamily="34" charset="-120"/>
              </a:rPr>
              <a:t>４</a:t>
            </a:r>
            <a:r>
              <a:rPr lang="zh-TW" altLang="zh-TW" b="1" dirty="0">
                <a:solidFill>
                  <a:schemeClr val="tx1"/>
                </a:solidFill>
                <a:latin typeface="微軟正黑體" panose="020B0604030504040204" pitchFamily="34" charset="-120"/>
                <a:ea typeface="微軟正黑體" panose="020B0604030504040204" pitchFamily="34" charset="-120"/>
              </a:rPr>
              <a:t>學期</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4" name="圓角矩形 6">
            <a:extLst>
              <a:ext uri="{FF2B5EF4-FFF2-40B4-BE49-F238E27FC236}">
                <a16:creationId xmlns:a16="http://schemas.microsoft.com/office/drawing/2014/main" id="{C0AA2CAA-A144-4FEC-9F47-179B5A7DF633}"/>
              </a:ext>
            </a:extLst>
          </p:cNvPr>
          <p:cNvSpPr/>
          <p:nvPr/>
        </p:nvSpPr>
        <p:spPr>
          <a:xfrm>
            <a:off x="1240842" y="2958546"/>
            <a:ext cx="456904" cy="2170566"/>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a:solidFill>
                  <a:schemeClr val="tx1"/>
                </a:solidFill>
                <a:latin typeface="微軟正黑體" panose="020B0604030504040204" pitchFamily="34" charset="-120"/>
                <a:ea typeface="微軟正黑體" panose="020B0604030504040204" pitchFamily="34" charset="-120"/>
              </a:rPr>
              <a:t>第</a:t>
            </a:r>
            <a:r>
              <a:rPr lang="zh-TW" altLang="en-US" b="1" dirty="0">
                <a:solidFill>
                  <a:schemeClr val="tx1"/>
                </a:solidFill>
                <a:latin typeface="微軟正黑體" panose="020B0604030504040204" pitchFamily="34" charset="-120"/>
                <a:ea typeface="微軟正黑體" panose="020B0604030504040204" pitchFamily="34" charset="-120"/>
              </a:rPr>
              <a:t>５</a:t>
            </a:r>
            <a:r>
              <a:rPr lang="zh-TW" altLang="zh-TW" b="1" dirty="0">
                <a:solidFill>
                  <a:schemeClr val="tx1"/>
                </a:solidFill>
                <a:latin typeface="微軟正黑體" panose="020B0604030504040204" pitchFamily="34" charset="-120"/>
                <a:ea typeface="微軟正黑體" panose="020B0604030504040204" pitchFamily="34" charset="-120"/>
              </a:rPr>
              <a:t>學期</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5" name="圓角矩形 7">
            <a:extLst>
              <a:ext uri="{FF2B5EF4-FFF2-40B4-BE49-F238E27FC236}">
                <a16:creationId xmlns:a16="http://schemas.microsoft.com/office/drawing/2014/main" id="{03DCDAB4-E48F-4656-B837-7FFE81D89FE4}"/>
              </a:ext>
            </a:extLst>
          </p:cNvPr>
          <p:cNvSpPr/>
          <p:nvPr/>
        </p:nvSpPr>
        <p:spPr>
          <a:xfrm>
            <a:off x="1240842" y="5140269"/>
            <a:ext cx="456904" cy="1526029"/>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a:solidFill>
                  <a:schemeClr val="tx1"/>
                </a:solidFill>
                <a:latin typeface="微軟正黑體" panose="020B0604030504040204" pitchFamily="34" charset="-120"/>
                <a:ea typeface="微軟正黑體" panose="020B0604030504040204" pitchFamily="34" charset="-120"/>
              </a:rPr>
              <a:t>第</a:t>
            </a:r>
            <a:r>
              <a:rPr lang="zh-TW" altLang="en-US" b="1" dirty="0">
                <a:solidFill>
                  <a:schemeClr val="tx1"/>
                </a:solidFill>
                <a:latin typeface="微軟正黑體" panose="020B0604030504040204" pitchFamily="34" charset="-120"/>
                <a:ea typeface="微軟正黑體" panose="020B0604030504040204" pitchFamily="34" charset="-120"/>
              </a:rPr>
              <a:t>６</a:t>
            </a:r>
            <a:r>
              <a:rPr lang="zh-TW" altLang="zh-TW" b="1" dirty="0">
                <a:solidFill>
                  <a:schemeClr val="tx1"/>
                </a:solidFill>
                <a:latin typeface="微軟正黑體" panose="020B0604030504040204" pitchFamily="34" charset="-120"/>
                <a:ea typeface="微軟正黑體" panose="020B0604030504040204" pitchFamily="34" charset="-120"/>
              </a:rPr>
              <a:t>學期</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1E639EB0-287A-4216-9E0B-9BE69C516FF6}"/>
              </a:ext>
            </a:extLst>
          </p:cNvPr>
          <p:cNvSpPr/>
          <p:nvPr/>
        </p:nvSpPr>
        <p:spPr>
          <a:xfrm>
            <a:off x="1720529" y="1086447"/>
            <a:ext cx="3696884" cy="1661993"/>
          </a:xfrm>
          <a:prstGeom prst="rect">
            <a:avLst/>
          </a:prstGeom>
        </p:spPr>
        <p:txBody>
          <a:bodyPr wrap="square">
            <a:spAutoFit/>
          </a:bodyPr>
          <a:lstStyle/>
          <a:p>
            <a:pPr algn="ct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考生</a:t>
            </a: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於</a:t>
            </a:r>
            <a:r>
              <a:rPr lang="zh-TW" altLang="en-US"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查看系統</a:t>
            </a: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查看</a:t>
            </a:r>
            <a:endParaRPr lang="en-US" altLang="zh-TW" sz="2400" b="1" spc="-15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學習歷程檔案</a:t>
            </a:r>
            <a:endParaRPr lang="en-US" altLang="zh-TW" sz="2400" b="1" spc="-15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Ø"/>
            </a:pP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1~4 </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學期</a:t>
            </a:r>
            <a:r>
              <a:rPr lang="zh-TW" altLang="zh-TW"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修課紀錄</a:t>
            </a:r>
            <a:r>
              <a:rPr lang="zh-TW" altLang="en-US"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endParaRPr>
          </a:p>
          <a:p>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u="sng" spc="-150" dirty="0">
                <a:latin typeface="微軟正黑體" panose="020B0604030504040204" pitchFamily="34" charset="-120"/>
                <a:ea typeface="微軟正黑體" panose="020B0604030504040204" pitchFamily="34" charset="-120"/>
                <a:cs typeface="Times New Roman" panose="02020603050405020304" pitchFamily="18" charset="0"/>
              </a:rPr>
              <a:t>課程學習成果</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u="sng" spc="-150" dirty="0">
                <a:latin typeface="微軟正黑體" panose="020B0604030504040204" pitchFamily="34" charset="-120"/>
                <a:ea typeface="微軟正黑體" panose="020B0604030504040204" pitchFamily="34" charset="-120"/>
                <a:cs typeface="Times New Roman" panose="02020603050405020304" pitchFamily="18" charset="0"/>
              </a:rPr>
              <a:t>多元表現</a:t>
            </a:r>
            <a:endParaRPr lang="en-US" altLang="zh-TW" u="sng" spc="-15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Ø"/>
            </a:pPr>
            <a:r>
              <a:rPr lang="zh-TW" altLang="en-US"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若</a:t>
            </a:r>
            <a:r>
              <a:rPr lang="zh-TW" altLang="zh-TW"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有疑義</a:t>
            </a: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向</a:t>
            </a:r>
            <a:r>
              <a:rPr lang="zh-TW" altLang="en-US" b="1" spc="-150" dirty="0">
                <a:latin typeface="微軟正黑體" panose="020B0604030504040204" pitchFamily="34" charset="-120"/>
                <a:ea typeface="微軟正黑體" panose="020B0604030504040204" pitchFamily="34" charset="-120"/>
                <a:cs typeface="Times New Roman" panose="02020603050405020304" pitchFamily="18" charset="0"/>
              </a:rPr>
              <a:t>原</a:t>
            </a: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就讀</a:t>
            </a:r>
            <a:r>
              <a:rPr lang="zh-TW" altLang="en-US" b="1" spc="-150" dirty="0">
                <a:latin typeface="微軟正黑體" panose="020B0604030504040204" pitchFamily="34" charset="-120"/>
                <a:ea typeface="微軟正黑體" panose="020B0604030504040204" pitchFamily="34" charset="-120"/>
                <a:cs typeface="Times New Roman" panose="02020603050405020304" pitchFamily="18" charset="0"/>
              </a:rPr>
              <a:t>學校</a:t>
            </a: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提出異議</a:t>
            </a:r>
            <a:endParaRPr lang="zh-TW" altLang="en-US" b="1" spc="-150" dirty="0">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222FA7DC-3E6A-44DF-9CDF-5CA22E3C5FC9}"/>
              </a:ext>
            </a:extLst>
          </p:cNvPr>
          <p:cNvSpPr/>
          <p:nvPr/>
        </p:nvSpPr>
        <p:spPr>
          <a:xfrm>
            <a:off x="1720529" y="3104199"/>
            <a:ext cx="3696885" cy="1661993"/>
          </a:xfrm>
          <a:prstGeom prst="rect">
            <a:avLst/>
          </a:prstGeom>
        </p:spPr>
        <p:txBody>
          <a:bodyPr wrap="square">
            <a:spAutoFit/>
          </a:bodyPr>
          <a:lstStyle/>
          <a:p>
            <a:pPr algn="ct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考生</a:t>
            </a: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於</a:t>
            </a:r>
            <a:r>
              <a:rPr lang="en-US" altLang="zh-TW"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EP</a:t>
            </a:r>
            <a:r>
              <a:rPr lang="zh-TW" altLang="en-US"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正式版</a:t>
            </a: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查看</a:t>
            </a:r>
            <a:endParaRPr lang="en-US" altLang="zh-TW" sz="2400" b="1" spc="-15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學習歷程檔案</a:t>
            </a:r>
            <a:endPar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Ø"/>
            </a:pP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學期</a:t>
            </a:r>
            <a:r>
              <a:rPr lang="zh-TW" altLang="zh-TW"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修課紀錄</a:t>
            </a:r>
            <a:r>
              <a:rPr lang="zh-TW" altLang="en-US"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Ø"/>
            </a:pP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學期</a:t>
            </a:r>
            <a:r>
              <a:rPr lang="zh-TW" altLang="zh-TW" u="sng" spc="-150" dirty="0">
                <a:latin typeface="微軟正黑體" panose="020B0604030504040204" pitchFamily="34" charset="-120"/>
                <a:ea typeface="微軟正黑體" panose="020B0604030504040204" pitchFamily="34" charset="-120"/>
                <a:cs typeface="Times New Roman" panose="02020603050405020304" pitchFamily="18" charset="0"/>
              </a:rPr>
              <a:t>課程學習成果</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u="sng" spc="-150" dirty="0">
                <a:latin typeface="微軟正黑體" panose="020B0604030504040204" pitchFamily="34" charset="-120"/>
                <a:ea typeface="微軟正黑體" panose="020B0604030504040204" pitchFamily="34" charset="-120"/>
                <a:cs typeface="Times New Roman" panose="02020603050405020304" pitchFamily="18" charset="0"/>
              </a:rPr>
              <a:t>多元表現</a:t>
            </a:r>
            <a:endParaRPr lang="en-US" altLang="zh-TW" u="sng" spc="-15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Ø"/>
            </a:pPr>
            <a:r>
              <a:rPr lang="zh-TW" altLang="en-US"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若</a:t>
            </a:r>
            <a:r>
              <a:rPr lang="zh-TW" altLang="zh-TW"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有疑義</a:t>
            </a: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向就讀</a:t>
            </a:r>
            <a:r>
              <a:rPr lang="zh-TW" altLang="en-US" b="1" spc="-150" dirty="0">
                <a:latin typeface="微軟正黑體" panose="020B0604030504040204" pitchFamily="34" charset="-120"/>
                <a:ea typeface="微軟正黑體" panose="020B0604030504040204" pitchFamily="34" charset="-120"/>
                <a:cs typeface="Times New Roman" panose="02020603050405020304" pitchFamily="18" charset="0"/>
              </a:rPr>
              <a:t>學校</a:t>
            </a: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提出異議</a:t>
            </a:r>
            <a:endParaRPr lang="zh-TW" altLang="en-US" b="1" spc="-150" dirty="0">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CF35F0F8-A571-4304-987B-107975CE76C0}"/>
              </a:ext>
            </a:extLst>
          </p:cNvPr>
          <p:cNvSpPr/>
          <p:nvPr/>
        </p:nvSpPr>
        <p:spPr>
          <a:xfrm>
            <a:off x="1796304" y="5292755"/>
            <a:ext cx="3621109" cy="1446550"/>
          </a:xfrm>
          <a:prstGeom prst="rect">
            <a:avLst/>
          </a:prstGeom>
        </p:spPr>
        <p:txBody>
          <a:bodyPr wrap="square">
            <a:spAutoFit/>
          </a:bodyPr>
          <a:lstStyle/>
          <a:p>
            <a:pPr algn="ct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考生</a:t>
            </a: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於</a:t>
            </a:r>
            <a:r>
              <a:rPr lang="en-US" altLang="zh-TW"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EP</a:t>
            </a:r>
            <a:r>
              <a:rPr lang="zh-TW" altLang="en-US"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正式版</a:t>
            </a:r>
            <a:endParaRPr lang="en-US" altLang="zh-TW"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自行上傳</a:t>
            </a:r>
            <a:endParaRPr lang="en-US" altLang="zh-TW" sz="2400" b="1" spc="-15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學期</a:t>
            </a:r>
            <a:r>
              <a:rPr lang="zh-TW" altLang="zh-TW" sz="2400"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修課紀錄</a:t>
            </a:r>
            <a:r>
              <a:rPr lang="en-US" altLang="zh-TW" sz="1600"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(PDF)</a:t>
            </a:r>
          </a:p>
          <a:p>
            <a:pPr algn="ctr"/>
            <a:endParaRPr lang="zh-TW" altLang="en-US" sz="1600"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向右箭號 1">
            <a:extLst>
              <a:ext uri="{FF2B5EF4-FFF2-40B4-BE49-F238E27FC236}">
                <a16:creationId xmlns:a16="http://schemas.microsoft.com/office/drawing/2014/main" id="{1AB28F30-B62A-46F8-89C1-895887905D74}"/>
              </a:ext>
            </a:extLst>
          </p:cNvPr>
          <p:cNvSpPr/>
          <p:nvPr/>
        </p:nvSpPr>
        <p:spPr>
          <a:xfrm>
            <a:off x="5338879" y="1835147"/>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10" name="矩形 9">
            <a:extLst>
              <a:ext uri="{FF2B5EF4-FFF2-40B4-BE49-F238E27FC236}">
                <a16:creationId xmlns:a16="http://schemas.microsoft.com/office/drawing/2014/main" id="{F2B002AE-9F7C-4A19-9DB5-C60C84581855}"/>
              </a:ext>
            </a:extLst>
          </p:cNvPr>
          <p:cNvSpPr/>
          <p:nvPr/>
        </p:nvSpPr>
        <p:spPr>
          <a:xfrm>
            <a:off x="5687208" y="1605630"/>
            <a:ext cx="5206265" cy="830997"/>
          </a:xfrm>
          <a:prstGeom prst="rect">
            <a:avLst/>
          </a:prstGeom>
          <a:solidFill>
            <a:schemeClr val="bg1">
              <a:lumMod val="95000"/>
            </a:schemeClr>
          </a:solidFill>
        </p:spPr>
        <p:txBody>
          <a:bodyPr wrap="square">
            <a:spAutoFit/>
          </a:bodyPr>
          <a:lstStyle/>
          <a:p>
            <a:pPr marL="72000" algn="just">
              <a:spcBef>
                <a:spcPts val="600"/>
              </a:spcBef>
            </a:pPr>
            <a:r>
              <a:rPr lang="zh-TW" altLang="en-US" sz="1600" kern="100" spc="-100" dirty="0">
                <a:latin typeface="微軟正黑體" panose="020B0604030504040204" pitchFamily="34" charset="-120"/>
                <a:ea typeface="微軟正黑體" panose="020B0604030504040204" pitchFamily="34" charset="-120"/>
              </a:rPr>
              <a:t>經考生於</a:t>
            </a:r>
            <a:r>
              <a:rPr lang="en-US" altLang="zh-TW" sz="1600" kern="100" spc="-100" dirty="0">
                <a:latin typeface="微軟正黑體" panose="020B0604030504040204" pitchFamily="34" charset="-120"/>
                <a:ea typeface="微軟正黑體" panose="020B0604030504040204" pitchFamily="34" charset="-120"/>
              </a:rPr>
              <a:t>115</a:t>
            </a:r>
            <a:r>
              <a:rPr lang="zh-TW" altLang="en-US" sz="1600" kern="100" spc="-100" dirty="0">
                <a:latin typeface="微軟正黑體" panose="020B0604030504040204" pitchFamily="34" charset="-120"/>
                <a:ea typeface="微軟正黑體" panose="020B0604030504040204" pitchFamily="34" charset="-120"/>
              </a:rPr>
              <a:t>年</a:t>
            </a:r>
            <a:r>
              <a:rPr lang="en-US" altLang="zh-TW" sz="1600" b="1" u="sng" kern="100" spc="-100" dirty="0">
                <a:solidFill>
                  <a:srgbClr val="C00000"/>
                </a:solidFill>
                <a:latin typeface="微軟正黑體" panose="020B0604030504040204" pitchFamily="34" charset="-120"/>
                <a:ea typeface="微軟正黑體" panose="020B0604030504040204" pitchFamily="34" charset="-120"/>
              </a:rPr>
              <a:t>4</a:t>
            </a:r>
            <a:r>
              <a:rPr lang="zh-TW" altLang="en-US" sz="1600" b="1" u="sng" kern="100" spc="-100" dirty="0">
                <a:solidFill>
                  <a:srgbClr val="C00000"/>
                </a:solidFill>
                <a:latin typeface="微軟正黑體" panose="020B0604030504040204" pitchFamily="34" charset="-120"/>
                <a:ea typeface="微軟正黑體" panose="020B0604030504040204" pitchFamily="34" charset="-120"/>
              </a:rPr>
              <a:t>月</a:t>
            </a:r>
            <a:r>
              <a:rPr lang="en-US" altLang="zh-TW" sz="1600" b="1" u="sng" kern="100" spc="-100" dirty="0">
                <a:solidFill>
                  <a:srgbClr val="C00000"/>
                </a:solidFill>
                <a:latin typeface="微軟正黑體" panose="020B0604030504040204" pitchFamily="34" charset="-120"/>
                <a:ea typeface="微軟正黑體" panose="020B0604030504040204" pitchFamily="34" charset="-120"/>
              </a:rPr>
              <a:t>16</a:t>
            </a:r>
            <a:r>
              <a:rPr lang="zh-TW" altLang="en-US" sz="1600" b="1" u="sng" kern="100" spc="-100" dirty="0">
                <a:solidFill>
                  <a:srgbClr val="C00000"/>
                </a:solidFill>
                <a:latin typeface="微軟正黑體" panose="020B0604030504040204" pitchFamily="34" charset="-120"/>
                <a:ea typeface="微軟正黑體" panose="020B0604030504040204" pitchFamily="34" charset="-120"/>
              </a:rPr>
              <a:t>日中午</a:t>
            </a:r>
            <a:r>
              <a:rPr lang="en-US" altLang="zh-TW" sz="1600" b="1" u="sng" kern="100" spc="-100" dirty="0">
                <a:solidFill>
                  <a:srgbClr val="C00000"/>
                </a:solidFill>
                <a:latin typeface="微軟正黑體" panose="020B0604030504040204" pitchFamily="34" charset="-120"/>
                <a:ea typeface="微軟正黑體" panose="020B0604030504040204" pitchFamily="34" charset="-120"/>
              </a:rPr>
              <a:t>12:00</a:t>
            </a:r>
            <a:r>
              <a:rPr lang="zh-TW" altLang="en-US" sz="1600" b="1" u="sng" kern="100" spc="-100" dirty="0">
                <a:solidFill>
                  <a:srgbClr val="C00000"/>
                </a:solidFill>
                <a:latin typeface="微軟正黑體" panose="020B0604030504040204" pitchFamily="34" charset="-120"/>
                <a:ea typeface="微軟正黑體" panose="020B0604030504040204" pitchFamily="34" charset="-120"/>
              </a:rPr>
              <a:t>前</a:t>
            </a:r>
            <a:r>
              <a:rPr lang="zh-TW" altLang="en-US" sz="1600" kern="100" spc="-100" dirty="0">
                <a:latin typeface="微軟正黑體" panose="020B0604030504040204" pitchFamily="34" charset="-120"/>
                <a:ea typeface="微軟正黑體" panose="020B0604030504040204" pitchFamily="34" charset="-120"/>
              </a:rPr>
              <a:t>之每日上班時間，向</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就讀學校</a:t>
            </a:r>
            <a:r>
              <a:rPr lang="zh-TW" altLang="en-US" sz="1600" kern="100" spc="-100" dirty="0">
                <a:latin typeface="微軟正黑體" panose="020B0604030504040204" pitchFamily="34" charset="-120"/>
                <a:ea typeface="微軟正黑體" panose="020B0604030504040204" pitchFamily="34" charset="-120"/>
              </a:rPr>
              <a:t>提出疑義申請，</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就讀學校</a:t>
            </a:r>
            <a:r>
              <a:rPr lang="zh-TW" altLang="en-US" sz="1600" kern="100" spc="-100" dirty="0">
                <a:latin typeface="微軟正黑體" panose="020B0604030504040204" pitchFamily="34" charset="-120"/>
                <a:ea typeface="微軟正黑體" panose="020B0604030504040204" pitchFamily="34" charset="-120"/>
              </a:rPr>
              <a:t>循程序於</a:t>
            </a:r>
            <a:r>
              <a:rPr lang="en-US" altLang="zh-TW" sz="1600" kern="100" spc="-100" dirty="0">
                <a:latin typeface="微軟正黑體" panose="020B0604030504040204" pitchFamily="34" charset="-120"/>
                <a:ea typeface="微軟正黑體" panose="020B0604030504040204" pitchFamily="34" charset="-120"/>
              </a:rPr>
              <a:t>3</a:t>
            </a:r>
            <a:r>
              <a:rPr lang="zh-TW" altLang="en-US" sz="1600" kern="100" spc="-100" dirty="0">
                <a:latin typeface="微軟正黑體" panose="020B0604030504040204" pitchFamily="34" charset="-120"/>
                <a:ea typeface="微軟正黑體" panose="020B0604030504040204" pitchFamily="34" charset="-120"/>
              </a:rPr>
              <a:t>日內查明後向</a:t>
            </a:r>
            <a:r>
              <a:rPr lang="en-US" altLang="zh-TW" sz="1600" b="1" u="sng" kern="100" spc="-100" dirty="0">
                <a:solidFill>
                  <a:srgbClr val="0000FF"/>
                </a:solidFill>
                <a:latin typeface="微軟正黑體" panose="020B0604030504040204" pitchFamily="34" charset="-120"/>
                <a:ea typeface="微軟正黑體" panose="020B0604030504040204" pitchFamily="34" charset="-120"/>
              </a:rPr>
              <a:t>EP</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中央資料庫</a:t>
            </a:r>
            <a:r>
              <a:rPr lang="zh-TW" altLang="en-US" sz="1600" kern="100" spc="-100" dirty="0">
                <a:latin typeface="微軟正黑體" panose="020B0604030504040204" pitchFamily="34" charset="-120"/>
                <a:ea typeface="微軟正黑體" panose="020B0604030504040204" pitchFamily="34" charset="-120"/>
              </a:rPr>
              <a:t>申請更正</a:t>
            </a:r>
            <a:endParaRPr lang="en-US" altLang="zh-TW" sz="1600" kern="100" spc="-100" dirty="0">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ACE1AD60-5EE7-4DE7-A394-16F3D827837A}"/>
              </a:ext>
            </a:extLst>
          </p:cNvPr>
          <p:cNvSpPr/>
          <p:nvPr/>
        </p:nvSpPr>
        <p:spPr>
          <a:xfrm>
            <a:off x="5693263" y="3407129"/>
            <a:ext cx="5206265" cy="1646605"/>
          </a:xfrm>
          <a:prstGeom prst="rect">
            <a:avLst/>
          </a:prstGeom>
          <a:solidFill>
            <a:schemeClr val="bg1">
              <a:lumMod val="95000"/>
            </a:schemeClr>
          </a:solidFill>
        </p:spPr>
        <p:txBody>
          <a:bodyPr wrap="square">
            <a:spAutoFit/>
          </a:bodyPr>
          <a:lstStyle/>
          <a:p>
            <a:pPr marL="144000" indent="-182563" algn="just">
              <a:spcBef>
                <a:spcPts val="600"/>
              </a:spcBef>
            </a:pPr>
            <a:r>
              <a:rPr lang="en-US" altLang="zh-TW" sz="1600" kern="100" spc="-100" dirty="0">
                <a:latin typeface="微軟正黑體" panose="020B0604030504040204" pitchFamily="34" charset="-120"/>
                <a:ea typeface="微軟正黑體" panose="020B0604030504040204" pitchFamily="34" charset="-120"/>
              </a:rPr>
              <a:t>1.</a:t>
            </a:r>
            <a:r>
              <a:rPr lang="zh-TW" altLang="en-US" sz="1600" kern="100" spc="-100" dirty="0">
                <a:latin typeface="微軟正黑體" panose="020B0604030504040204" pitchFamily="34" charset="-120"/>
                <a:ea typeface="微軟正黑體" panose="020B0604030504040204" pitchFamily="34" charset="-120"/>
              </a:rPr>
              <a:t>考生於上傳期間，如發現</a:t>
            </a:r>
            <a:r>
              <a:rPr lang="zh-TW" altLang="en-US" sz="1600" kern="100" spc="-100" dirty="0">
                <a:solidFill>
                  <a:srgbClr val="FF0000"/>
                </a:solidFill>
                <a:latin typeface="微軟正黑體" panose="020B0604030504040204" pitchFamily="34" charset="-120"/>
                <a:ea typeface="微軟正黑體" panose="020B0604030504040204" pitchFamily="34" charset="-120"/>
              </a:rPr>
              <a:t>第</a:t>
            </a:r>
            <a:r>
              <a:rPr lang="en-US" altLang="zh-TW" sz="1600" kern="100" spc="-100" dirty="0">
                <a:solidFill>
                  <a:srgbClr val="FF0000"/>
                </a:solidFill>
                <a:latin typeface="微軟正黑體" panose="020B0604030504040204" pitchFamily="34" charset="-120"/>
                <a:ea typeface="微軟正黑體" panose="020B0604030504040204" pitchFamily="34" charset="-120"/>
              </a:rPr>
              <a:t>5</a:t>
            </a:r>
            <a:r>
              <a:rPr lang="zh-TW" altLang="en-US" sz="1600" kern="100" spc="-100" dirty="0">
                <a:solidFill>
                  <a:srgbClr val="FF0000"/>
                </a:solidFill>
                <a:latin typeface="微軟正黑體" panose="020B0604030504040204" pitchFamily="34" charset="-120"/>
                <a:ea typeface="微軟正黑體" panose="020B0604030504040204" pitchFamily="34" charset="-120"/>
              </a:rPr>
              <a:t>學期修課紀錄</a:t>
            </a:r>
            <a:r>
              <a:rPr lang="zh-TW" altLang="en-US" sz="1600" kern="100" spc="-100" dirty="0">
                <a:latin typeface="微軟正黑體" panose="020B0604030504040204" pitchFamily="34" charset="-120"/>
                <a:ea typeface="微軟正黑體" panose="020B0604030504040204" pitchFamily="34" charset="-120"/>
              </a:rPr>
              <a:t>、</a:t>
            </a:r>
            <a:r>
              <a:rPr lang="zh-TW" altLang="en-US" sz="1600" kern="100" spc="-100" dirty="0">
                <a:solidFill>
                  <a:srgbClr val="FF0000"/>
                </a:solidFill>
                <a:latin typeface="微軟正黑體" panose="020B0604030504040204" pitchFamily="34" charset="-120"/>
                <a:ea typeface="微軟正黑體" panose="020B0604030504040204" pitchFamily="34" charset="-120"/>
              </a:rPr>
              <a:t>第</a:t>
            </a:r>
            <a:r>
              <a:rPr lang="en-US" altLang="zh-TW" sz="1600" kern="100" spc="-100" dirty="0">
                <a:solidFill>
                  <a:srgbClr val="FF0000"/>
                </a:solidFill>
                <a:latin typeface="微軟正黑體" panose="020B0604030504040204" pitchFamily="34" charset="-120"/>
                <a:ea typeface="微軟正黑體" panose="020B0604030504040204" pitchFamily="34" charset="-120"/>
              </a:rPr>
              <a:t>5~6</a:t>
            </a:r>
            <a:r>
              <a:rPr lang="zh-TW" altLang="en-US" sz="1600" kern="100" spc="-100" dirty="0">
                <a:solidFill>
                  <a:srgbClr val="FF0000"/>
                </a:solidFill>
                <a:latin typeface="微軟正黑體" panose="020B0604030504040204" pitchFamily="34" charset="-120"/>
                <a:ea typeface="微軟正黑體" panose="020B0604030504040204" pitchFamily="34" charset="-120"/>
              </a:rPr>
              <a:t>學期之課程學習成果及多元表現</a:t>
            </a:r>
            <a:r>
              <a:rPr lang="zh-TW" altLang="en-US" sz="1600" kern="100" spc="-100" dirty="0">
                <a:latin typeface="微軟正黑體" panose="020B0604030504040204" pitchFamily="34" charset="-120"/>
                <a:ea typeface="微軟正黑體" panose="020B0604030504040204" pitchFamily="34" charset="-120"/>
              </a:rPr>
              <a:t>等檔案內容有疑義者，</a:t>
            </a:r>
            <a:r>
              <a:rPr lang="zh-TW" altLang="en-US" sz="1600" b="1" kern="100" spc="-100" dirty="0">
                <a:latin typeface="微軟正黑體" panose="020B0604030504040204" pitchFamily="34" charset="-120"/>
                <a:ea typeface="微軟正黑體" panose="020B0604030504040204" pitchFamily="34" charset="-120"/>
              </a:rPr>
              <a:t>除應儘速向</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就讀學校</a:t>
            </a:r>
            <a:r>
              <a:rPr lang="zh-TW" altLang="en-US" sz="1600" b="1" kern="100" spc="-100" dirty="0">
                <a:latin typeface="微軟正黑體" panose="020B0604030504040204" pitchFamily="34" charset="-120"/>
                <a:ea typeface="微軟正黑體" panose="020B0604030504040204" pitchFamily="34" charset="-120"/>
              </a:rPr>
              <a:t>反映外，仍應於申請校系科</a:t>
            </a:r>
            <a:r>
              <a:rPr lang="en-US" altLang="zh-TW" sz="1600" b="1" kern="100" spc="-100" dirty="0">
                <a:latin typeface="微軟正黑體" panose="020B0604030504040204" pitchFamily="34" charset="-120"/>
                <a:ea typeface="微軟正黑體" panose="020B0604030504040204" pitchFamily="34" charset="-120"/>
              </a:rPr>
              <a:t>(</a:t>
            </a:r>
            <a:r>
              <a:rPr lang="zh-TW" altLang="en-US" sz="1600" b="1" kern="100" spc="-100" dirty="0">
                <a:latin typeface="微軟正黑體" panose="020B0604030504040204" pitchFamily="34" charset="-120"/>
                <a:ea typeface="微軟正黑體" panose="020B0604030504040204" pitchFamily="34" charset="-120"/>
              </a:rPr>
              <a:t>組</a:t>
            </a:r>
            <a:r>
              <a:rPr lang="en-US" altLang="zh-TW" sz="1600" b="1" kern="100" spc="-100" dirty="0">
                <a:latin typeface="微軟正黑體" panose="020B0604030504040204" pitchFamily="34" charset="-120"/>
                <a:ea typeface="微軟正黑體" panose="020B0604030504040204" pitchFamily="34" charset="-120"/>
              </a:rPr>
              <a:t>)</a:t>
            </a:r>
            <a:r>
              <a:rPr lang="zh-TW" altLang="en-US" sz="1600" b="1" kern="100" spc="-100" dirty="0">
                <a:latin typeface="微軟正黑體" panose="020B0604030504040204" pitchFamily="34" charset="-120"/>
                <a:ea typeface="微軟正黑體" panose="020B0604030504040204" pitchFamily="34" charset="-120"/>
              </a:rPr>
              <a:t>、學程所訂</a:t>
            </a:r>
            <a:r>
              <a:rPr lang="zh-TW" altLang="en-US" sz="1600" b="1" kern="100" spc="-100" dirty="0">
                <a:solidFill>
                  <a:srgbClr val="C00000"/>
                </a:solidFill>
                <a:latin typeface="微軟正黑體" panose="020B0604030504040204" pitchFamily="34" charset="-120"/>
                <a:ea typeface="微軟正黑體" panose="020B0604030504040204" pitchFamily="34" charset="-120"/>
              </a:rPr>
              <a:t>繳交截止前</a:t>
            </a:r>
            <a:r>
              <a:rPr lang="zh-TW" altLang="en-US" sz="1600" b="1" u="sng" kern="100" spc="-100" dirty="0">
                <a:solidFill>
                  <a:srgbClr val="C00000"/>
                </a:solidFill>
                <a:latin typeface="微軟正黑體" panose="020B0604030504040204" pitchFamily="34" charset="-120"/>
                <a:ea typeface="微軟正黑體" panose="020B0604030504040204" pitchFamily="34" charset="-120"/>
              </a:rPr>
              <a:t>完成</a:t>
            </a:r>
            <a:r>
              <a:rPr lang="zh-TW" altLang="en-US" sz="1600" b="1" kern="100" spc="-100" dirty="0">
                <a:solidFill>
                  <a:srgbClr val="C00000"/>
                </a:solidFill>
                <a:latin typeface="微軟正黑體" panose="020B0604030504040204" pitchFamily="34" charset="-120"/>
                <a:ea typeface="微軟正黑體" panose="020B0604030504040204" pitchFamily="34" charset="-120"/>
              </a:rPr>
              <a:t>學習歷程備審資料上傳及確認作業</a:t>
            </a:r>
            <a:endParaRPr lang="zh-TW" altLang="en-US" sz="1600" b="1" u="sng" kern="100" spc="-100" dirty="0">
              <a:solidFill>
                <a:srgbClr val="C00000"/>
              </a:solidFill>
              <a:latin typeface="微軟正黑體" panose="020B0604030504040204" pitchFamily="34" charset="-120"/>
              <a:ea typeface="微軟正黑體" panose="020B0604030504040204" pitchFamily="34" charset="-120"/>
            </a:endParaRPr>
          </a:p>
          <a:p>
            <a:pPr marL="144000" indent="-182563" algn="just">
              <a:spcBef>
                <a:spcPts val="600"/>
              </a:spcBef>
            </a:pPr>
            <a:r>
              <a:rPr lang="en-US" altLang="zh-TW" sz="1600" kern="100" spc="-100" dirty="0">
                <a:latin typeface="微軟正黑體" panose="020B0604030504040204" pitchFamily="34" charset="-120"/>
                <a:ea typeface="微軟正黑體" panose="020B0604030504040204" pitchFamily="34" charset="-120"/>
              </a:rPr>
              <a:t>2.</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就讀學校</a:t>
            </a:r>
            <a:r>
              <a:rPr lang="zh-TW" altLang="en-US" sz="1600" kern="100" spc="-100" dirty="0">
                <a:latin typeface="微軟正黑體" panose="020B0604030504040204" pitchFamily="34" charset="-120"/>
                <a:ea typeface="微軟正黑體" panose="020B0604030504040204" pitchFamily="34" charset="-120"/>
              </a:rPr>
              <a:t>認有不可歸責於考生之事由，正式函文予</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聯合會</a:t>
            </a:r>
            <a:r>
              <a:rPr lang="zh-TW" altLang="en-US" sz="1600" kern="100" spc="-100" dirty="0">
                <a:latin typeface="微軟正黑體" panose="020B0604030504040204" pitchFamily="34" charset="-120"/>
                <a:ea typeface="微軟正黑體" panose="020B0604030504040204" pitchFamily="34" charset="-120"/>
              </a:rPr>
              <a:t>及</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報名校系科</a:t>
            </a:r>
            <a:r>
              <a:rPr lang="en-US" altLang="zh-TW" sz="1600" b="1" u="sng" kern="100" spc="-100" dirty="0">
                <a:solidFill>
                  <a:srgbClr val="0000FF"/>
                </a:solidFill>
                <a:latin typeface="微軟正黑體" panose="020B0604030504040204" pitchFamily="34" charset="-120"/>
                <a:ea typeface="微軟正黑體" panose="020B0604030504040204" pitchFamily="34" charset="-120"/>
              </a:rPr>
              <a:t>(</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組</a:t>
            </a:r>
            <a:r>
              <a:rPr lang="en-US" altLang="zh-TW" sz="1600" b="1" u="sng" kern="100" spc="-100" dirty="0">
                <a:solidFill>
                  <a:srgbClr val="0000FF"/>
                </a:solidFill>
                <a:latin typeface="微軟正黑體" panose="020B0604030504040204" pitchFamily="34" charset="-120"/>
                <a:ea typeface="微軟正黑體" panose="020B0604030504040204" pitchFamily="34" charset="-120"/>
              </a:rPr>
              <a:t>)</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學程，並副本所屬教育主管機關</a:t>
            </a:r>
            <a:endParaRPr lang="zh-TW" altLang="en-US" sz="1600" kern="100" spc="-100" dirty="0">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46D9B656-C7BF-4C1B-B1E7-3FD07125EDDE}"/>
              </a:ext>
            </a:extLst>
          </p:cNvPr>
          <p:cNvSpPr/>
          <p:nvPr/>
        </p:nvSpPr>
        <p:spPr>
          <a:xfrm>
            <a:off x="5687208" y="5695048"/>
            <a:ext cx="5206265" cy="740258"/>
          </a:xfrm>
          <a:prstGeom prst="rect">
            <a:avLst/>
          </a:prstGeom>
          <a:solidFill>
            <a:schemeClr val="bg1">
              <a:lumMod val="95000"/>
            </a:schemeClr>
          </a:solidFill>
        </p:spPr>
        <p:txBody>
          <a:bodyPr wrap="square">
            <a:noAutofit/>
          </a:bodyPr>
          <a:lstStyle/>
          <a:p>
            <a:pPr marL="72000" algn="just">
              <a:spcBef>
                <a:spcPts val="600"/>
              </a:spcBef>
            </a:pPr>
            <a:r>
              <a:rPr lang="zh-TW" altLang="en-US" sz="1600" b="1" kern="100" spc="-100" dirty="0">
                <a:solidFill>
                  <a:srgbClr val="C00000"/>
                </a:solidFill>
                <a:latin typeface="微軟正黑體" panose="020B0604030504040204" pitchFamily="34" charset="-120"/>
                <a:ea typeface="微軟正黑體" panose="020B0604030504040204" pitchFamily="34" charset="-120"/>
              </a:rPr>
              <a:t>第</a:t>
            </a:r>
            <a:r>
              <a:rPr lang="en-US" altLang="zh-TW" sz="1600" b="1" kern="100" spc="-100" dirty="0">
                <a:solidFill>
                  <a:srgbClr val="C00000"/>
                </a:solidFill>
                <a:latin typeface="微軟正黑體" panose="020B0604030504040204" pitchFamily="34" charset="-120"/>
                <a:ea typeface="微軟正黑體" panose="020B0604030504040204" pitchFamily="34" charset="-120"/>
              </a:rPr>
              <a:t>6</a:t>
            </a:r>
            <a:r>
              <a:rPr lang="zh-TW" altLang="en-US" sz="1600" b="1" kern="100" spc="-100" dirty="0">
                <a:solidFill>
                  <a:srgbClr val="C00000"/>
                </a:solidFill>
                <a:latin typeface="微軟正黑體" panose="020B0604030504040204" pitchFamily="34" charset="-120"/>
                <a:ea typeface="微軟正黑體" panose="020B0604030504040204" pitchFamily="34" charset="-120"/>
              </a:rPr>
              <a:t>學期修課紀錄</a:t>
            </a:r>
            <a:r>
              <a:rPr lang="zh-TW" altLang="en-US" sz="1600" kern="100" spc="-100" dirty="0">
                <a:latin typeface="微軟正黑體" panose="020B0604030504040204" pitchFamily="34" charset="-120"/>
                <a:ea typeface="微軟正黑體" panose="020B0604030504040204" pitchFamily="34" charset="-120"/>
              </a:rPr>
              <a:t>（</a:t>
            </a:r>
            <a:r>
              <a:rPr lang="en-US" altLang="zh-TW" sz="1600" kern="100" spc="-100" dirty="0">
                <a:latin typeface="微軟正黑體" panose="020B0604030504040204" pitchFamily="34" charset="-120"/>
                <a:ea typeface="微軟正黑體" panose="020B0604030504040204" pitchFamily="34" charset="-120"/>
              </a:rPr>
              <a:t>PDF</a:t>
            </a:r>
            <a:r>
              <a:rPr lang="zh-TW" altLang="en-US" sz="1600" kern="100" spc="-100" dirty="0">
                <a:latin typeface="微軟正黑體" panose="020B0604030504040204" pitchFamily="34" charset="-120"/>
                <a:ea typeface="微軟正黑體" panose="020B0604030504040204" pitchFamily="34" charset="-120"/>
              </a:rPr>
              <a:t>檔）由</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考生</a:t>
            </a:r>
            <a:r>
              <a:rPr lang="zh-TW" altLang="en-US" sz="1600" kern="100" spc="-100" dirty="0">
                <a:latin typeface="微軟正黑體" panose="020B0604030504040204" pitchFamily="34" charset="-120"/>
                <a:ea typeface="微軟正黑體" panose="020B0604030504040204" pitchFamily="34" charset="-120"/>
              </a:rPr>
              <a:t>於正式版系統</a:t>
            </a:r>
            <a:r>
              <a:rPr lang="zh-TW" altLang="en-US" sz="1600" b="1" u="sng" kern="100" spc="-100" dirty="0">
                <a:solidFill>
                  <a:srgbClr val="C00000"/>
                </a:solidFill>
                <a:latin typeface="微軟正黑體" panose="020B0604030504040204" pitchFamily="34" charset="-120"/>
                <a:ea typeface="微軟正黑體" panose="020B0604030504040204" pitchFamily="34" charset="-120"/>
              </a:rPr>
              <a:t>自行上傳</a:t>
            </a:r>
            <a:r>
              <a:rPr lang="zh-TW" altLang="en-US" sz="1600" b="1" kern="100" spc="-100" dirty="0">
                <a:latin typeface="微軟正黑體" panose="020B0604030504040204" pitchFamily="34" charset="-120"/>
                <a:ea typeface="微軟正黑體" panose="020B0604030504040204" pitchFamily="34" charset="-120"/>
              </a:rPr>
              <a:t>至本委員會</a:t>
            </a:r>
          </a:p>
        </p:txBody>
      </p:sp>
      <p:sp>
        <p:nvSpPr>
          <p:cNvPr id="13" name="向右箭號 24">
            <a:extLst>
              <a:ext uri="{FF2B5EF4-FFF2-40B4-BE49-F238E27FC236}">
                <a16:creationId xmlns:a16="http://schemas.microsoft.com/office/drawing/2014/main" id="{0BFBDB70-CFE9-4AEC-994A-B221A89E00FA}"/>
              </a:ext>
            </a:extLst>
          </p:cNvPr>
          <p:cNvSpPr/>
          <p:nvPr/>
        </p:nvSpPr>
        <p:spPr>
          <a:xfrm>
            <a:off x="5338879" y="3871187"/>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14" name="向右箭號 25">
            <a:extLst>
              <a:ext uri="{FF2B5EF4-FFF2-40B4-BE49-F238E27FC236}">
                <a16:creationId xmlns:a16="http://schemas.microsoft.com/office/drawing/2014/main" id="{9D91FE82-85AE-46A6-9EED-983CA6A26442}"/>
              </a:ext>
            </a:extLst>
          </p:cNvPr>
          <p:cNvSpPr/>
          <p:nvPr/>
        </p:nvSpPr>
        <p:spPr>
          <a:xfrm>
            <a:off x="5338903" y="5839964"/>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15" name="矩形 14">
            <a:extLst>
              <a:ext uri="{FF2B5EF4-FFF2-40B4-BE49-F238E27FC236}">
                <a16:creationId xmlns:a16="http://schemas.microsoft.com/office/drawing/2014/main" id="{E971D2F1-BB7C-4AFB-B67D-FD39547FAF2A}"/>
              </a:ext>
            </a:extLst>
          </p:cNvPr>
          <p:cNvSpPr/>
          <p:nvPr/>
        </p:nvSpPr>
        <p:spPr>
          <a:xfrm>
            <a:off x="1240842" y="1035170"/>
            <a:ext cx="9808393" cy="563304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8012C192-5191-4D01-A319-93E80AB1495D}"/>
              </a:ext>
            </a:extLst>
          </p:cNvPr>
          <p:cNvSpPr/>
          <p:nvPr/>
        </p:nvSpPr>
        <p:spPr>
          <a:xfrm>
            <a:off x="5687209" y="1174641"/>
            <a:ext cx="5206264" cy="338554"/>
          </a:xfrm>
          <a:prstGeom prst="rect">
            <a:avLst/>
          </a:prstGeom>
        </p:spPr>
        <p:txBody>
          <a:bodyPr wrap="square">
            <a:spAutoFit/>
          </a:bodyPr>
          <a:lstStyle/>
          <a:p>
            <a:pPr algn="dist"/>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查看系統開放時間：</a:t>
            </a: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115.4.10</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10:00~115.4.15</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1200" b="1" dirty="0">
              <a:solidFill>
                <a:srgbClr val="C00000"/>
              </a:solidFill>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C33E7084-6B64-468A-AEA7-E3813F875199}"/>
              </a:ext>
            </a:extLst>
          </p:cNvPr>
          <p:cNvSpPr/>
          <p:nvPr/>
        </p:nvSpPr>
        <p:spPr>
          <a:xfrm>
            <a:off x="5687208" y="2990541"/>
            <a:ext cx="5206265" cy="338554"/>
          </a:xfrm>
          <a:prstGeom prst="rect">
            <a:avLst/>
          </a:prstGeom>
        </p:spPr>
        <p:txBody>
          <a:bodyPr wrap="square">
            <a:spAutoFit/>
          </a:bodyPr>
          <a:lstStyle/>
          <a:p>
            <a:pPr algn="dist"/>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正式版系統開放時間：</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115.6.4</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各校所訂截止日</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1200" spc="-100" dirty="0">
              <a:latin typeface="微軟正黑體" panose="020B0604030504040204" pitchFamily="34" charset="-120"/>
              <a:ea typeface="微軟正黑體" panose="020B0604030504040204" pitchFamily="34" charset="-120"/>
            </a:endParaRPr>
          </a:p>
        </p:txBody>
      </p:sp>
      <p:cxnSp>
        <p:nvCxnSpPr>
          <p:cNvPr id="18" name="直線接點 17">
            <a:extLst>
              <a:ext uri="{FF2B5EF4-FFF2-40B4-BE49-F238E27FC236}">
                <a16:creationId xmlns:a16="http://schemas.microsoft.com/office/drawing/2014/main" id="{37EABB58-9116-4317-9FD9-9B7EA134C6E8}"/>
              </a:ext>
            </a:extLst>
          </p:cNvPr>
          <p:cNvCxnSpPr/>
          <p:nvPr/>
        </p:nvCxnSpPr>
        <p:spPr>
          <a:xfrm>
            <a:off x="1240841" y="5162565"/>
            <a:ext cx="98083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流程圖: 結束點 18">
            <a:extLst>
              <a:ext uri="{FF2B5EF4-FFF2-40B4-BE49-F238E27FC236}">
                <a16:creationId xmlns:a16="http://schemas.microsoft.com/office/drawing/2014/main" id="{8B1039C2-ABB5-402B-BA29-9C676B5B41D5}"/>
              </a:ext>
            </a:extLst>
          </p:cNvPr>
          <p:cNvSpPr/>
          <p:nvPr/>
        </p:nvSpPr>
        <p:spPr>
          <a:xfrm>
            <a:off x="1469294" y="201203"/>
            <a:ext cx="1265382" cy="362999"/>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F632F985-5357-439F-92FA-3B0CAC6E38EF}"/>
              </a:ext>
            </a:extLst>
          </p:cNvPr>
          <p:cNvSpPr/>
          <p:nvPr/>
        </p:nvSpPr>
        <p:spPr>
          <a:xfrm>
            <a:off x="5687208" y="5356494"/>
            <a:ext cx="5206265" cy="338554"/>
          </a:xfrm>
          <a:prstGeom prst="rect">
            <a:avLst/>
          </a:prstGeom>
        </p:spPr>
        <p:txBody>
          <a:bodyPr wrap="square">
            <a:spAutoFit/>
          </a:bodyPr>
          <a:lstStyle/>
          <a:p>
            <a:pPr algn="dist"/>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正式版系統開放時間：</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115.6.4</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各校所訂截止日</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1200" spc="-100" dirty="0">
              <a:latin typeface="微軟正黑體" panose="020B0604030504040204" pitchFamily="34" charset="-120"/>
              <a:ea typeface="微軟正黑體" panose="020B0604030504040204" pitchFamily="34" charset="-120"/>
            </a:endParaRPr>
          </a:p>
        </p:txBody>
      </p:sp>
      <p:sp>
        <p:nvSpPr>
          <p:cNvPr id="21" name="標題 1">
            <a:extLst>
              <a:ext uri="{FF2B5EF4-FFF2-40B4-BE49-F238E27FC236}">
                <a16:creationId xmlns:a16="http://schemas.microsoft.com/office/drawing/2014/main" id="{2CC728F0-0564-41F8-8AE2-4E82ABA54465}"/>
              </a:ext>
            </a:extLst>
          </p:cNvPr>
          <p:cNvSpPr txBox="1">
            <a:spLocks/>
          </p:cNvSpPr>
          <p:nvPr/>
        </p:nvSpPr>
        <p:spPr>
          <a:xfrm>
            <a:off x="766618" y="176838"/>
            <a:ext cx="11425382" cy="43386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100" dirty="0">
                <a:latin typeface="微軟正黑體" panose="020B0604030504040204" pitchFamily="34" charset="-120"/>
                <a:ea typeface="微軟正黑體" panose="020B0604030504040204" pitchFamily="34" charset="-120"/>
              </a:rPr>
              <a:t>在校</a:t>
            </a:r>
            <a:r>
              <a:rPr lang="zh-TW" altLang="en-US" sz="2500" b="1" spc="-100" dirty="0">
                <a:solidFill>
                  <a:srgbClr val="FF0000"/>
                </a:solidFill>
                <a:latin typeface="微軟正黑體" panose="020B0604030504040204" pitchFamily="34" charset="-120"/>
                <a:ea typeface="微軟正黑體" panose="020B0604030504040204" pitchFamily="34" charset="-120"/>
              </a:rPr>
              <a:t>修課紀錄</a:t>
            </a:r>
            <a:r>
              <a:rPr lang="zh-TW" altLang="en-US" sz="2500" b="1" spc="-100" dirty="0">
                <a:latin typeface="微軟正黑體" panose="020B0604030504040204" pitchFamily="34" charset="-120"/>
                <a:ea typeface="微軟正黑體" panose="020B0604030504040204" pitchFamily="34" charset="-120"/>
              </a:rPr>
              <a:t>成績、學習歷程檔案異議處理程序及注意事項</a:t>
            </a:r>
            <a:endParaRPr lang="zh-TW" altLang="en-US" sz="2500" b="1" u="sng" spc="-1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915763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3"/>
          <p:cNvSpPr>
            <a:spLocks noGrp="1" noChangeArrowheads="1"/>
          </p:cNvSpPr>
          <p:nvPr>
            <p:ph idx="4294967295"/>
          </p:nvPr>
        </p:nvSpPr>
        <p:spPr>
          <a:xfrm>
            <a:off x="1101727" y="1720735"/>
            <a:ext cx="10810875" cy="4781369"/>
          </a:xfrm>
        </p:spPr>
        <p:txBody>
          <a:bodyPr>
            <a:normAutofit/>
          </a:bodyPr>
          <a:lstStyle/>
          <a:p>
            <a:pPr marL="295200" indent="-270000">
              <a:lnSpc>
                <a:spcPts val="2520"/>
              </a:lnSpc>
              <a:spcBef>
                <a:spcPts val="600"/>
              </a:spcBef>
              <a:buClr>
                <a:srgbClr val="FFB41D"/>
              </a:buClr>
              <a:buFont typeface="Wingdings" panose="05000000000000000000" pitchFamily="2" charset="2"/>
              <a:buChar char="u"/>
              <a:defRPr/>
            </a:pPr>
            <a:r>
              <a:rPr lang="zh-TW" altLang="en-US" sz="2000" dirty="0">
                <a:latin typeface="微軟正黑體" panose="020B0604030504040204" pitchFamily="34" charset="-120"/>
                <a:ea typeface="微軟正黑體" panose="020B0604030504040204" pitchFamily="34" charset="-120"/>
              </a:rPr>
              <a:t>完成上網選填校系科（組）、學程並確定送出之考生，須完成「學習歷程備審資料上傳」及「繳交指定項目甄審費用」</a:t>
            </a:r>
            <a:endParaRPr lang="en-US" altLang="zh-TW" sz="2000" dirty="0">
              <a:latin typeface="微軟正黑體" panose="020B0604030504040204" pitchFamily="34" charset="-120"/>
              <a:ea typeface="微軟正黑體" panose="020B0604030504040204" pitchFamily="34" charset="-120"/>
            </a:endParaRPr>
          </a:p>
          <a:p>
            <a:pPr marL="295200">
              <a:lnSpc>
                <a:spcPts val="2520"/>
              </a:lnSpc>
              <a:spcBef>
                <a:spcPts val="600"/>
              </a:spcBef>
              <a:buClr>
                <a:srgbClr val="FFB41D"/>
              </a:buClr>
              <a:buFont typeface="Wingdings" panose="05000000000000000000" pitchFamily="2" charset="2"/>
              <a:buChar char="u"/>
              <a:defRPr/>
            </a:pPr>
            <a:r>
              <a:rPr lang="zh-TW" altLang="en-US" sz="2000" kern="0" dirty="0">
                <a:latin typeface="微軟正黑體" panose="020B0604030504040204" pitchFamily="34" charset="-120"/>
                <a:ea typeface="微軟正黑體" panose="020B0604030504040204" pitchFamily="34" charset="-120"/>
                <a:cs typeface="華康中黑體" pitchFamily="49" charset="-120"/>
              </a:rPr>
              <a:t>繳交指定項目甄審費用</a:t>
            </a:r>
            <a:r>
              <a:rPr lang="zh-TW" altLang="en-US" sz="2000" dirty="0">
                <a:latin typeface="微軟正黑體" panose="020B0604030504040204" pitchFamily="34" charset="-120"/>
                <a:ea typeface="微軟正黑體" panose="020B0604030504040204" pitchFamily="34" charset="-120"/>
              </a:rPr>
              <a:t>作業時間：</a:t>
            </a:r>
            <a:endParaRPr lang="en-US" altLang="zh-TW" sz="2000" dirty="0">
              <a:latin typeface="微軟正黑體" panose="020B0604030504040204" pitchFamily="34" charset="-120"/>
              <a:ea typeface="微軟正黑體" panose="020B0604030504040204" pitchFamily="34" charset="-120"/>
            </a:endParaRPr>
          </a:p>
          <a:p>
            <a:pPr marL="295200" indent="0">
              <a:lnSpc>
                <a:spcPts val="2520"/>
              </a:lnSpc>
              <a:spcBef>
                <a:spcPts val="600"/>
              </a:spcBef>
              <a:buClr>
                <a:srgbClr val="FFB41D"/>
              </a:buClr>
              <a:buNone/>
              <a:defRPr/>
            </a:pPr>
            <a:r>
              <a:rPr kumimoji="1" lang="en-US" altLang="zh-TW" sz="2400" b="1" dirty="0">
                <a:solidFill>
                  <a:srgbClr val="FF0000"/>
                </a:solidFill>
                <a:latin typeface="微軟正黑體" panose="020B0604030504040204" pitchFamily="34" charset="-120"/>
                <a:ea typeface="微軟正黑體" panose="020B0604030504040204" pitchFamily="34" charset="-120"/>
              </a:rPr>
              <a:t>115.6.4(</a:t>
            </a:r>
            <a:r>
              <a:rPr kumimoji="1" lang="zh-TW" altLang="en-US" sz="2400" b="1" dirty="0">
                <a:solidFill>
                  <a:srgbClr val="FF0000"/>
                </a:solidFill>
                <a:latin typeface="微軟正黑體" panose="020B0604030504040204" pitchFamily="34" charset="-120"/>
                <a:ea typeface="微軟正黑體" panose="020B0604030504040204" pitchFamily="34" charset="-120"/>
              </a:rPr>
              <a:t>四</a:t>
            </a:r>
            <a:r>
              <a:rPr kumimoji="1" lang="en-US" altLang="zh-TW" sz="2400" b="1" dirty="0">
                <a:solidFill>
                  <a:srgbClr val="FF0000"/>
                </a:solidFill>
                <a:latin typeface="微軟正黑體" panose="020B0604030504040204" pitchFamily="34" charset="-120"/>
                <a:ea typeface="微軟正黑體" panose="020B0604030504040204" pitchFamily="34" charset="-120"/>
              </a:rPr>
              <a:t>)10:00</a:t>
            </a:r>
            <a:r>
              <a:rPr kumimoji="1" lang="zh-TW" altLang="zh-TW" sz="2400" b="1" dirty="0">
                <a:solidFill>
                  <a:srgbClr val="FF0000"/>
                </a:solidFill>
                <a:latin typeface="微軟正黑體" panose="020B0604030504040204" pitchFamily="34" charset="-120"/>
                <a:ea typeface="微軟正黑體" panose="020B0604030504040204" pitchFamily="34" charset="-120"/>
              </a:rPr>
              <a:t>起</a:t>
            </a:r>
            <a:r>
              <a:rPr kumimoji="1" lang="zh-TW" altLang="en-US" sz="2400" b="1" dirty="0">
                <a:solidFill>
                  <a:srgbClr val="0000CC"/>
                </a:solidFill>
                <a:latin typeface="微軟正黑體" panose="020B0604030504040204" pitchFamily="34" charset="-120"/>
                <a:ea typeface="微軟正黑體" panose="020B0604030504040204" pitchFamily="34" charset="-120"/>
              </a:rPr>
              <a:t>至</a:t>
            </a:r>
            <a:r>
              <a:rPr kumimoji="1" lang="zh-TW" altLang="zh-TW" sz="2400" b="1" dirty="0">
                <a:solidFill>
                  <a:srgbClr val="0000CC"/>
                </a:solidFill>
                <a:latin typeface="微軟正黑體" panose="020B0604030504040204" pitchFamily="34" charset="-120"/>
                <a:ea typeface="微軟正黑體" panose="020B0604030504040204" pitchFamily="34" charset="-120"/>
              </a:rPr>
              <a:t>各所報名之校系科（組）、學程所訂截止日</a:t>
            </a:r>
            <a:r>
              <a:rPr kumimoji="1" lang="en-US" altLang="zh-TW" sz="2400" b="1" dirty="0">
                <a:solidFill>
                  <a:srgbClr val="FF0000"/>
                </a:solidFill>
                <a:latin typeface="微軟正黑體" panose="020B0604030504040204" pitchFamily="34" charset="-120"/>
                <a:ea typeface="微軟正黑體" panose="020B0604030504040204" pitchFamily="34" charset="-120"/>
              </a:rPr>
              <a:t>24:00</a:t>
            </a:r>
            <a:r>
              <a:rPr kumimoji="1" lang="zh-TW" altLang="zh-TW" sz="2400" b="1" dirty="0">
                <a:solidFill>
                  <a:srgbClr val="FF0000"/>
                </a:solidFill>
                <a:latin typeface="微軟正黑體" panose="020B0604030504040204" pitchFamily="34" charset="-120"/>
                <a:ea typeface="微軟正黑體" panose="020B0604030504040204" pitchFamily="34" charset="-120"/>
              </a:rPr>
              <a:t>前</a:t>
            </a:r>
            <a:endParaRPr kumimoji="1" lang="en-US" altLang="zh-TW" sz="2400" b="1" dirty="0">
              <a:solidFill>
                <a:srgbClr val="FF0000"/>
              </a:solidFill>
              <a:latin typeface="微軟正黑體" panose="020B0604030504040204" pitchFamily="34" charset="-120"/>
              <a:ea typeface="微軟正黑體" panose="020B0604030504040204" pitchFamily="34" charset="-120"/>
            </a:endParaRPr>
          </a:p>
          <a:p>
            <a:pPr marL="295200" lvl="0" algn="just">
              <a:buClr>
                <a:srgbClr val="FFB41D"/>
              </a:buClr>
              <a:buFont typeface="Wingdings" panose="05000000000000000000" pitchFamily="2" charset="2"/>
              <a:buChar char="u"/>
            </a:pPr>
            <a:r>
              <a:rPr lang="zh-TW" altLang="zh-TW" sz="2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依</a:t>
            </a:r>
            <a:r>
              <a:rPr lang="zh-TW" altLang="zh-TW" sz="2100" b="1"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各甄審學校所訂方式</a:t>
            </a:r>
            <a:r>
              <a:rPr lang="zh-TW" altLang="zh-TW" sz="2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繳交指定項目甄審費用</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，報名系統不再提供繳費單</a:t>
            </a:r>
            <a:endParaRPr lang="en-US" altLang="zh-TW" sz="2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95200" lvl="0" indent="0" algn="just">
              <a:buNone/>
              <a:tabLst>
                <a:tab pos="449263" algn="l"/>
              </a:tabLst>
            </a:pPr>
            <a:r>
              <a:rPr lang="en-US" altLang="zh-TW" sz="1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經本委員會審核通過之</a:t>
            </a:r>
            <a:r>
              <a:rPr lang="zh-TW" altLang="en-US" sz="1600"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低收入戶考生</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免繳指定項目甄審費</a:t>
            </a:r>
            <a:endParaRPr lang="en-US" altLang="zh-TW" sz="1600" dirty="0">
              <a:solidFill>
                <a:prstClr val="black"/>
              </a:solidFill>
              <a:latin typeface="微軟正黑體" pitchFamily="34" charset="-120"/>
              <a:ea typeface="微軟正黑體" pitchFamily="34" charset="-120"/>
              <a:cs typeface="Times New Roman" panose="02020603050405020304" pitchFamily="18" charset="0"/>
            </a:endParaRPr>
          </a:p>
          <a:p>
            <a:pPr marL="295200" lvl="0" indent="0" algn="just">
              <a:buNone/>
              <a:tabLst>
                <a:tab pos="449263" algn="l"/>
              </a:tabLst>
            </a:pPr>
            <a:r>
              <a:rPr lang="en-US" altLang="zh-TW" sz="1600" dirty="0">
                <a:solidFill>
                  <a:prstClr val="black"/>
                </a:solidFill>
                <a:latin typeface="微軟正黑體" pitchFamily="34" charset="-120"/>
                <a:ea typeface="微軟正黑體" pitchFamily="34" charset="-120"/>
                <a:cs typeface="Times New Roman" panose="02020603050405020304" pitchFamily="18" charset="0"/>
              </a:rPr>
              <a:t>	※</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經本委員會審核通過</a:t>
            </a:r>
            <a:r>
              <a:rPr lang="zh-TW" altLang="en-US" sz="1600"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之中低收入戶考生</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指定項目甄審費</a:t>
            </a:r>
            <a:r>
              <a:rPr lang="zh-TW" altLang="en-US" sz="1600"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減免</a:t>
            </a:r>
            <a:r>
              <a:rPr lang="en-US" altLang="zh-TW" sz="1600"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60%</a:t>
            </a:r>
            <a:endParaRPr lang="en-US" altLang="zh-TW" sz="2100"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95200" algn="just">
              <a:buClr>
                <a:srgbClr val="FFB41D"/>
              </a:buClr>
              <a:buFont typeface="Wingdings" panose="05000000000000000000" pitchFamily="2" charset="2"/>
              <a:buChar char="u"/>
            </a:pPr>
            <a:r>
              <a:rPr lang="zh-TW" altLang="zh-TW" sz="2100" dirty="0">
                <a:latin typeface="微軟正黑體" panose="020B0604030504040204" pitchFamily="34" charset="-120"/>
                <a:ea typeface="微軟正黑體" panose="020B0604030504040204" pitchFamily="34" charset="-120"/>
                <a:cs typeface="Times New Roman" panose="02020603050405020304" pitchFamily="18" charset="0"/>
              </a:rPr>
              <a:t>指定項目甄審</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費用繳費方式</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solidFill>
                  <a:srgbClr val="0000FF"/>
                </a:solidFill>
                <a:latin typeface="微軟正黑體" panose="020B0604030504040204" pitchFamily="34" charset="-120"/>
                <a:ea typeface="微軟正黑體" panose="020B0604030504040204" pitchFamily="34" charset="-120"/>
              </a:rPr>
              <a:t>請參閱招生簡章附錄一</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endParaRPr>
          </a:p>
          <a:p>
            <a:pPr marL="295200" indent="0" algn="just">
              <a:buNone/>
              <a:tabLst>
                <a:tab pos="449263" algn="l"/>
              </a:tabLst>
            </a:pP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繳費方式明訂於校系科（組）、學程甄審條件</a:t>
            </a:r>
            <a:endParaRPr lang="en-US" altLang="zh-TW" sz="1600" dirty="0">
              <a:latin typeface="微軟正黑體" pitchFamily="34" charset="-120"/>
              <a:ea typeface="微軟正黑體" pitchFamily="34" charset="-120"/>
              <a:cs typeface="Times New Roman" panose="02020603050405020304" pitchFamily="18" charset="0"/>
            </a:endParaRPr>
          </a:p>
          <a:p>
            <a:pPr marL="295200" indent="0" algn="just">
              <a:buNone/>
              <a:tabLst>
                <a:tab pos="449263" algn="l"/>
              </a:tabLst>
            </a:pPr>
            <a:r>
              <a:rPr lang="en-US" altLang="zh-TW" sz="1600" dirty="0">
                <a:latin typeface="微軟正黑體" pitchFamily="34" charset="-120"/>
                <a:ea typeface="微軟正黑體"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繳費方式</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於各校招生網站公告</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由各校通知</a:t>
            </a:r>
            <a:endParaRPr lang="en-US" altLang="zh-TW" sz="1600" dirty="0">
              <a:latin typeface="微軟正黑體" pitchFamily="34" charset="-120"/>
              <a:ea typeface="微軟正黑體" pitchFamily="34" charset="-120"/>
              <a:cs typeface="Times New Roman" panose="02020603050405020304" pitchFamily="18" charset="0"/>
            </a:endParaRPr>
          </a:p>
          <a:p>
            <a:pPr marL="295200" indent="0" algn="just">
              <a:buNone/>
              <a:tabLst>
                <a:tab pos="449263" algn="l"/>
              </a:tabLst>
            </a:pPr>
            <a:r>
              <a:rPr lang="en-US" altLang="zh-TW" sz="1600" dirty="0">
                <a:latin typeface="微軟正黑體" pitchFamily="34" charset="-120"/>
                <a:ea typeface="微軟正黑體" pitchFamily="34" charset="-120"/>
                <a:cs typeface="Times New Roman" panose="02020603050405020304" pitchFamily="18" charset="0"/>
              </a:rPr>
              <a:t>	※</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本委員會網站亦提供繳費方式查詢</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marL="295200" indent="-270000" algn="just">
              <a:buClr>
                <a:srgbClr val="FFB41D"/>
              </a:buClr>
              <a:buFont typeface="Wingdings" panose="05000000000000000000" pitchFamily="2" charset="2"/>
              <a:buChar char="u"/>
              <a:tabLst>
                <a:tab pos="449263" algn="l"/>
              </a:tabLst>
            </a:pP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未依規定期限及方式完成「學習歷程備審資料上傳」及「繳交指定項目甄審費用」之</a:t>
            </a:r>
            <a:b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考生，視同放棄參加指定項目甄審之資格</a:t>
            </a:r>
            <a:endPar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buNone/>
              <a:tabLst>
                <a:tab pos="449263" algn="l"/>
              </a:tabLst>
            </a:pP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2" name="圓角矩形 16"/>
          <p:cNvSpPr>
            <a:spLocks noChangeArrowheads="1"/>
          </p:cNvSpPr>
          <p:nvPr/>
        </p:nvSpPr>
        <p:spPr bwMode="auto">
          <a:xfrm>
            <a:off x="1101727" y="891159"/>
            <a:ext cx="4352926"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繳交指定項目甄審費用</a:t>
            </a:r>
          </a:p>
        </p:txBody>
      </p:sp>
      <p:sp>
        <p:nvSpPr>
          <p:cNvPr id="55" name="Rectangle 199"/>
          <p:cNvSpPr txBox="1">
            <a:spLocks noChangeArrowheads="1"/>
          </p:cNvSpPr>
          <p:nvPr/>
        </p:nvSpPr>
        <p:spPr>
          <a:xfrm>
            <a:off x="779099" y="6459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grpSp>
        <p:nvGrpSpPr>
          <p:cNvPr id="2" name="群組 1">
            <a:extLst>
              <a:ext uri="{FF2B5EF4-FFF2-40B4-BE49-F238E27FC236}">
                <a16:creationId xmlns:a16="http://schemas.microsoft.com/office/drawing/2014/main" id="{5816A7E1-0866-4EAA-8466-F4934E00CFB3}"/>
              </a:ext>
            </a:extLst>
          </p:cNvPr>
          <p:cNvGrpSpPr/>
          <p:nvPr/>
        </p:nvGrpSpPr>
        <p:grpSpPr>
          <a:xfrm>
            <a:off x="8072619" y="259695"/>
            <a:ext cx="3544065" cy="1439265"/>
            <a:chOff x="8438383" y="190023"/>
            <a:chExt cx="3544065" cy="1439265"/>
          </a:xfrm>
        </p:grpSpPr>
        <p:grpSp>
          <p:nvGrpSpPr>
            <p:cNvPr id="34" name="群組 33"/>
            <p:cNvGrpSpPr/>
            <p:nvPr/>
          </p:nvGrpSpPr>
          <p:grpSpPr>
            <a:xfrm>
              <a:off x="8898010" y="190023"/>
              <a:ext cx="3084438" cy="1432422"/>
              <a:chOff x="5988125" y="214313"/>
              <a:chExt cx="3084438" cy="1432422"/>
            </a:xfrm>
          </p:grpSpPr>
          <p:grpSp>
            <p:nvGrpSpPr>
              <p:cNvPr id="35" name="群組 7"/>
              <p:cNvGrpSpPr>
                <a:grpSpLocks/>
              </p:cNvGrpSpPr>
              <p:nvPr/>
            </p:nvGrpSpPr>
            <p:grpSpPr bwMode="auto">
              <a:xfrm>
                <a:off x="6462713" y="214313"/>
                <a:ext cx="2609850" cy="1431925"/>
                <a:chOff x="6690632" y="1068877"/>
                <a:chExt cx="2609942" cy="1217115"/>
              </a:xfrm>
            </p:grpSpPr>
            <p:cxnSp>
              <p:nvCxnSpPr>
                <p:cNvPr id="38" name="直線單箭頭接點 8"/>
                <p:cNvCxnSpPr>
                  <a:cxnSpLocks noChangeShapeType="1"/>
                  <a:endCxn id="48"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9" name="圓角矩形 38"/>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40" name="圓角矩形 39"/>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網路報名</a:t>
                  </a:r>
                </a:p>
              </p:txBody>
            </p:sp>
            <p:sp>
              <p:nvSpPr>
                <p:cNvPr id="41" name="圓角矩形 40"/>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42" name="圓角矩形 41"/>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43" name="圓角矩形 42"/>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44" name="直線單箭頭接點 14"/>
                <p:cNvCxnSpPr>
                  <a:cxnSpLocks noChangeShapeType="1"/>
                  <a:stCxn id="39" idx="3"/>
                  <a:endCxn id="40"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5"/>
                <p:cNvCxnSpPr>
                  <a:cxnSpLocks noChangeShapeType="1"/>
                  <a:stCxn id="40" idx="3"/>
                  <a:endCxn id="41"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6"/>
                <p:cNvCxnSpPr>
                  <a:cxnSpLocks noChangeShapeType="1"/>
                  <a:stCxn id="41" idx="3"/>
                  <a:endCxn id="42"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7" name="直線單箭頭接點 17"/>
                <p:cNvCxnSpPr>
                  <a:cxnSpLocks noChangeShapeType="1"/>
                  <a:stCxn id="42" idx="3"/>
                  <a:endCxn id="43"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8" name="圓角矩形 47"/>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36" name="圓角矩形 35"/>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37"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0" name="圓角矩形 20">
              <a:extLst>
                <a:ext uri="{FF2B5EF4-FFF2-40B4-BE49-F238E27FC236}">
                  <a16:creationId xmlns:a16="http://schemas.microsoft.com/office/drawing/2014/main" id="{059F84A4-7CD8-4CA4-9315-44B434A9E262}"/>
                </a:ext>
              </a:extLst>
            </p:cNvPr>
            <p:cNvSpPr/>
            <p:nvPr/>
          </p:nvSpPr>
          <p:spPr bwMode="auto">
            <a:xfrm>
              <a:off x="8438383" y="200538"/>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1"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23171"/>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02161455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3"/>
          <p:cNvSpPr>
            <a:spLocks noGrp="1" noChangeArrowheads="1"/>
          </p:cNvSpPr>
          <p:nvPr>
            <p:ph idx="4294967295"/>
          </p:nvPr>
        </p:nvSpPr>
        <p:spPr>
          <a:xfrm>
            <a:off x="1027058" y="1722583"/>
            <a:ext cx="10706100" cy="4270268"/>
          </a:xfrm>
        </p:spPr>
        <p:txBody>
          <a:bodyPr>
            <a:noAutofit/>
          </a:bodyPr>
          <a:lstStyle/>
          <a:p>
            <a:pPr>
              <a:buClr>
                <a:srgbClr val="FFB41D"/>
              </a:buClr>
              <a:buFont typeface="Wingdings" panose="05000000000000000000" pitchFamily="2" charset="2"/>
              <a:buChar char="u"/>
              <a:defRPr/>
            </a:pP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學習歷程備審資料上傳時間</a:t>
            </a:r>
            <a:endPar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buNone/>
              <a:defRPr/>
            </a:pPr>
            <a:r>
              <a:rPr kumimoji="1" lang="en-US" altLang="zh-TW" sz="2400" b="1" dirty="0">
                <a:solidFill>
                  <a:srgbClr val="0000CC"/>
                </a:solidFill>
                <a:latin typeface="微軟正黑體" panose="020B0604030504040204" pitchFamily="34" charset="-120"/>
                <a:ea typeface="微軟正黑體" panose="020B0604030504040204" pitchFamily="34" charset="-120"/>
              </a:rPr>
              <a:t> </a:t>
            </a:r>
            <a:r>
              <a:rPr kumimoji="1" lang="en-US" altLang="zh-TW" sz="2400" b="1" dirty="0">
                <a:solidFill>
                  <a:srgbClr val="FF0000"/>
                </a:solidFill>
                <a:latin typeface="微軟正黑體" panose="020B0604030504040204" pitchFamily="34" charset="-120"/>
                <a:ea typeface="微軟正黑體" panose="020B0604030504040204" pitchFamily="34" charset="-120"/>
              </a:rPr>
              <a:t>115.6.4(</a:t>
            </a:r>
            <a:r>
              <a:rPr kumimoji="1" lang="zh-TW" altLang="en-US" sz="2400" b="1" dirty="0">
                <a:solidFill>
                  <a:srgbClr val="FF0000"/>
                </a:solidFill>
                <a:latin typeface="微軟正黑體" panose="020B0604030504040204" pitchFamily="34" charset="-120"/>
                <a:ea typeface="微軟正黑體" panose="020B0604030504040204" pitchFamily="34" charset="-120"/>
              </a:rPr>
              <a:t>四</a:t>
            </a:r>
            <a:r>
              <a:rPr kumimoji="1" lang="en-US" altLang="zh-TW" sz="2400" b="1" dirty="0">
                <a:solidFill>
                  <a:srgbClr val="FF0000"/>
                </a:solidFill>
                <a:latin typeface="微軟正黑體" panose="020B0604030504040204" pitchFamily="34" charset="-120"/>
                <a:ea typeface="微軟正黑體" panose="020B0604030504040204" pitchFamily="34" charset="-120"/>
              </a:rPr>
              <a:t>)10:00</a:t>
            </a:r>
            <a:r>
              <a:rPr kumimoji="1" lang="zh-TW" altLang="en-US" sz="2400" b="1" dirty="0">
                <a:solidFill>
                  <a:srgbClr val="FF0000"/>
                </a:solidFill>
                <a:latin typeface="微軟正黑體" panose="020B0604030504040204" pitchFamily="34" charset="-120"/>
                <a:ea typeface="微軟正黑體" panose="020B0604030504040204" pitchFamily="34" charset="-120"/>
              </a:rPr>
              <a:t>起</a:t>
            </a:r>
            <a:r>
              <a:rPr kumimoji="1" lang="zh-TW" altLang="en-US" sz="2400" b="1" dirty="0">
                <a:solidFill>
                  <a:srgbClr val="0000CC"/>
                </a:solidFill>
                <a:latin typeface="微軟正黑體" panose="020B0604030504040204" pitchFamily="34" charset="-120"/>
                <a:ea typeface="微軟正黑體" panose="020B0604030504040204" pitchFamily="34" charset="-120"/>
              </a:rPr>
              <a:t>，每日</a:t>
            </a:r>
            <a:r>
              <a:rPr kumimoji="1" lang="en-US" altLang="zh-TW" sz="2400" b="1" dirty="0">
                <a:solidFill>
                  <a:srgbClr val="0000CC"/>
                </a:solidFill>
                <a:latin typeface="微軟正黑體" panose="020B0604030504040204" pitchFamily="34" charset="-120"/>
                <a:ea typeface="微軟正黑體" panose="020B0604030504040204" pitchFamily="34" charset="-120"/>
              </a:rPr>
              <a:t>8:00</a:t>
            </a:r>
            <a:r>
              <a:rPr kumimoji="1" lang="zh-TW" altLang="en-US" sz="2400" b="1" dirty="0">
                <a:solidFill>
                  <a:srgbClr val="0000CC"/>
                </a:solidFill>
                <a:latin typeface="微軟正黑體" panose="020B0604030504040204" pitchFamily="34" charset="-120"/>
                <a:ea typeface="微軟正黑體" panose="020B0604030504040204" pitchFamily="34" charset="-120"/>
              </a:rPr>
              <a:t>至</a:t>
            </a:r>
            <a:r>
              <a:rPr kumimoji="1" lang="en-US" altLang="zh-TW" sz="2400" b="1" dirty="0">
                <a:solidFill>
                  <a:srgbClr val="0000CC"/>
                </a:solidFill>
                <a:latin typeface="微軟正黑體" panose="020B0604030504040204" pitchFamily="34" charset="-120"/>
                <a:ea typeface="微軟正黑體" panose="020B0604030504040204" pitchFamily="34" charset="-120"/>
              </a:rPr>
              <a:t>21:00</a:t>
            </a:r>
            <a:r>
              <a:rPr kumimoji="1" lang="zh-TW" altLang="en-US" sz="2400" b="1" dirty="0">
                <a:solidFill>
                  <a:srgbClr val="0000CC"/>
                </a:solidFill>
                <a:latin typeface="微軟正黑體" panose="020B0604030504040204" pitchFamily="34" charset="-120"/>
                <a:ea typeface="微軟正黑體" panose="020B0604030504040204" pitchFamily="34" charset="-120"/>
              </a:rPr>
              <a:t>止</a:t>
            </a:r>
            <a:r>
              <a:rPr kumimoji="1" lang="en-US" altLang="zh-TW" sz="2000" b="1" dirty="0">
                <a:solidFill>
                  <a:srgbClr val="0000CC"/>
                </a:solidFill>
                <a:latin typeface="微軟正黑體" panose="020B0604030504040204" pitchFamily="34" charset="-120"/>
                <a:ea typeface="微軟正黑體" panose="020B0604030504040204" pitchFamily="34" charset="-120"/>
              </a:rPr>
              <a:t>(</a:t>
            </a:r>
            <a:r>
              <a:rPr kumimoji="1" lang="zh-TW" altLang="en-US" sz="2000" b="1" dirty="0">
                <a:solidFill>
                  <a:srgbClr val="0000CC"/>
                </a:solidFill>
                <a:latin typeface="微軟正黑體" panose="020B0604030504040204" pitchFamily="34" charset="-120"/>
                <a:ea typeface="微軟正黑體" panose="020B0604030504040204" pitchFamily="34" charset="-120"/>
              </a:rPr>
              <a:t>首日為</a:t>
            </a:r>
            <a:r>
              <a:rPr kumimoji="1" lang="en-US" altLang="zh-TW" sz="2000" b="1" dirty="0">
                <a:solidFill>
                  <a:srgbClr val="0000CC"/>
                </a:solidFill>
                <a:latin typeface="微軟正黑體" panose="020B0604030504040204" pitchFamily="34" charset="-120"/>
                <a:ea typeface="微軟正黑體" panose="020B0604030504040204" pitchFamily="34" charset="-120"/>
              </a:rPr>
              <a:t>10:00</a:t>
            </a:r>
            <a:r>
              <a:rPr kumimoji="1" lang="zh-TW" altLang="en-US" sz="2000" b="1" dirty="0">
                <a:solidFill>
                  <a:srgbClr val="0000CC"/>
                </a:solidFill>
                <a:latin typeface="微軟正黑體" panose="020B0604030504040204" pitchFamily="34" charset="-120"/>
                <a:ea typeface="微軟正黑體" panose="020B0604030504040204" pitchFamily="34" charset="-120"/>
              </a:rPr>
              <a:t>起至</a:t>
            </a:r>
            <a:r>
              <a:rPr kumimoji="1" lang="en-US" altLang="zh-TW" sz="2000" b="1" dirty="0">
                <a:solidFill>
                  <a:srgbClr val="0000CC"/>
                </a:solidFill>
                <a:latin typeface="微軟正黑體" panose="020B0604030504040204" pitchFamily="34" charset="-120"/>
                <a:ea typeface="微軟正黑體" panose="020B0604030504040204" pitchFamily="34" charset="-120"/>
              </a:rPr>
              <a:t>21:00</a:t>
            </a:r>
            <a:r>
              <a:rPr kumimoji="1" lang="zh-TW" altLang="en-US" sz="2000" b="1" dirty="0">
                <a:solidFill>
                  <a:srgbClr val="0000CC"/>
                </a:solidFill>
                <a:latin typeface="微軟正黑體" panose="020B0604030504040204" pitchFamily="34" charset="-120"/>
                <a:ea typeface="微軟正黑體" panose="020B0604030504040204" pitchFamily="34" charset="-120"/>
              </a:rPr>
              <a:t>止</a:t>
            </a:r>
            <a:r>
              <a:rPr kumimoji="1" lang="en-US" altLang="zh-TW" sz="2000" b="1" dirty="0">
                <a:solidFill>
                  <a:srgbClr val="0000CC"/>
                </a:solidFill>
                <a:latin typeface="微軟正黑體" panose="020B0604030504040204" pitchFamily="34" charset="-120"/>
                <a:ea typeface="微軟正黑體" panose="020B0604030504040204" pitchFamily="34" charset="-120"/>
              </a:rPr>
              <a:t>)</a:t>
            </a:r>
          </a:p>
          <a:p>
            <a:pPr marL="266700" indent="-266700" algn="just">
              <a:buFont typeface="+mj-lt"/>
              <a:buAutoNum type="arabicPeriod"/>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各校系科</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、學程之學習歷程備審資料上傳暨繳費截止時間，請參閱本委員會網站「簡章查詢系統」之「各校系科</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、學程甄審條件」</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lgn="just">
              <a:buFont typeface="+mj-lt"/>
              <a:buAutoNum type="arabicPeriod"/>
            </a:pPr>
            <a:r>
              <a:rPr lang="zh-TW" altLang="en-US" sz="1800" b="1" dirty="0">
                <a:solidFill>
                  <a:srgbClr val="C0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上傳系統於每日</a:t>
            </a:r>
            <a:r>
              <a:rPr lang="en-US" altLang="zh-TW" sz="1800" b="1" dirty="0">
                <a:solidFill>
                  <a:srgbClr val="C0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1800" b="1" dirty="0">
                <a:solidFill>
                  <a:srgbClr val="C0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準時關閉</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，此時正進行上傳中之學習歷程備審資料將無法完成上傳，請考生特別注意，務必預留學習歷程備審資料上傳時間</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buNone/>
            </a:pP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a:buClr>
                <a:srgbClr val="FFB41D"/>
              </a:buClr>
              <a:buFont typeface="Wingdings" panose="05000000000000000000" pitchFamily="2" charset="2"/>
              <a:buChar char="u"/>
              <a:defRPr/>
            </a:pP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各校系科（組）、學程學習歷程備審資料上傳時</a:t>
            </a:r>
            <a:endPar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lgn="just">
              <a:buFont typeface="+mj-lt"/>
              <a:buAutoNum type="arabicPeriod"/>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具有中央資料庫學習歷程檔案之考生，考生須就以「</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勾選清單方式</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使用中央資料庫學習歷程檔案</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採用自行上傳</a:t>
            </a:r>
            <a:r>
              <a:rPr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檔案</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選擇方式</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擇一</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方式繳交學習歷程備審資料</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lgn="just">
              <a:buFont typeface="+mj-lt"/>
              <a:buAutoNum type="arabicPeriod"/>
            </a:pP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lgn="just">
              <a:buFont typeface="+mj-lt"/>
              <a:buAutoNum type="arabicPeriod"/>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未具有中央資料庫學習歷程檔案之考生，學習歷程備審資料一律以網路上傳</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檔案方式繳交</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2" name="圓角矩形 16"/>
          <p:cNvSpPr>
            <a:spLocks noChangeArrowheads="1"/>
          </p:cNvSpPr>
          <p:nvPr/>
        </p:nvSpPr>
        <p:spPr bwMode="auto">
          <a:xfrm>
            <a:off x="1098495" y="905121"/>
            <a:ext cx="4510198"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網路上傳學習歷程備審資料</a:t>
            </a:r>
          </a:p>
        </p:txBody>
      </p:sp>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grpSp>
        <p:nvGrpSpPr>
          <p:cNvPr id="2" name="群組 1">
            <a:extLst>
              <a:ext uri="{FF2B5EF4-FFF2-40B4-BE49-F238E27FC236}">
                <a16:creationId xmlns:a16="http://schemas.microsoft.com/office/drawing/2014/main" id="{9488B3F3-0B32-4260-BF91-A608BB6D42D4}"/>
              </a:ext>
            </a:extLst>
          </p:cNvPr>
          <p:cNvGrpSpPr/>
          <p:nvPr/>
        </p:nvGrpSpPr>
        <p:grpSpPr>
          <a:xfrm>
            <a:off x="8260530" y="726510"/>
            <a:ext cx="3544065" cy="1448993"/>
            <a:chOff x="8438383" y="190023"/>
            <a:chExt cx="3544065" cy="1448993"/>
          </a:xfrm>
        </p:grpSpPr>
        <p:grpSp>
          <p:nvGrpSpPr>
            <p:cNvPr id="24" name="群組 23"/>
            <p:cNvGrpSpPr/>
            <p:nvPr/>
          </p:nvGrpSpPr>
          <p:grpSpPr>
            <a:xfrm>
              <a:off x="8898010" y="190023"/>
              <a:ext cx="3084438" cy="1432422"/>
              <a:chOff x="5988125" y="214313"/>
              <a:chExt cx="3084438" cy="1432422"/>
            </a:xfrm>
          </p:grpSpPr>
          <p:grpSp>
            <p:nvGrpSpPr>
              <p:cNvPr id="34" name="群組 7"/>
              <p:cNvGrpSpPr>
                <a:grpSpLocks/>
              </p:cNvGrpSpPr>
              <p:nvPr/>
            </p:nvGrpSpPr>
            <p:grpSpPr bwMode="auto">
              <a:xfrm>
                <a:off x="6462713" y="214313"/>
                <a:ext cx="2609850" cy="1431925"/>
                <a:chOff x="6690632" y="1068877"/>
                <a:chExt cx="2609942" cy="1217115"/>
              </a:xfrm>
            </p:grpSpPr>
            <p:cxnSp>
              <p:nvCxnSpPr>
                <p:cNvPr id="37" name="直線單箭頭接點 8"/>
                <p:cNvCxnSpPr>
                  <a:cxnSpLocks noChangeShapeType="1"/>
                  <a:endCxn id="47"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9" name="圓角矩形 38"/>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網路報名</a:t>
                  </a:r>
                </a:p>
              </p:txBody>
            </p:sp>
            <p:sp>
              <p:nvSpPr>
                <p:cNvPr id="40" name="圓角矩形 39"/>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41" name="圓角矩形 40"/>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42" name="圓角矩形 41"/>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43" name="直線單箭頭接點 14"/>
                <p:cNvCxnSpPr>
                  <a:cxnSpLocks noChangeShapeType="1"/>
                  <a:stCxn id="38" idx="3"/>
                  <a:endCxn id="3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4" name="直線單箭頭接點 15"/>
                <p:cNvCxnSpPr>
                  <a:cxnSpLocks noChangeShapeType="1"/>
                  <a:stCxn id="39" idx="3"/>
                  <a:endCxn id="40"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6"/>
                <p:cNvCxnSpPr>
                  <a:cxnSpLocks noChangeShapeType="1"/>
                  <a:stCxn id="40" idx="3"/>
                  <a:endCxn id="41"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7"/>
                <p:cNvCxnSpPr>
                  <a:cxnSpLocks noChangeShapeType="1"/>
                  <a:stCxn id="41" idx="3"/>
                  <a:endCxn id="42"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7" name="圓角矩形 46"/>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35" name="圓角矩形 34"/>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36"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0" name="圓角矩形 20">
              <a:extLst>
                <a:ext uri="{FF2B5EF4-FFF2-40B4-BE49-F238E27FC236}">
                  <a16:creationId xmlns:a16="http://schemas.microsoft.com/office/drawing/2014/main" id="{059F84A4-7CD8-4CA4-9315-44B434A9E262}"/>
                </a:ext>
              </a:extLst>
            </p:cNvPr>
            <p:cNvSpPr/>
            <p:nvPr/>
          </p:nvSpPr>
          <p:spPr bwMode="auto">
            <a:xfrm>
              <a:off x="8438383" y="210266"/>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1"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32899"/>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3" name="矩形 22">
            <a:extLst>
              <a:ext uri="{FF2B5EF4-FFF2-40B4-BE49-F238E27FC236}">
                <a16:creationId xmlns:a16="http://schemas.microsoft.com/office/drawing/2014/main" id="{D7D9D671-6773-4901-8130-3F372E61FB1D}"/>
              </a:ext>
            </a:extLst>
          </p:cNvPr>
          <p:cNvSpPr/>
          <p:nvPr/>
        </p:nvSpPr>
        <p:spPr>
          <a:xfrm>
            <a:off x="1027058" y="5224611"/>
            <a:ext cx="10848973" cy="378691"/>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buClr>
                <a:schemeClr val="tx1"/>
              </a:buClr>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上傳模式</a:t>
            </a:r>
            <a:r>
              <a:rPr lang="zh-TW" altLang="en-US" sz="1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一經確定送出後，即不得再更改。上傳系統將依考生選擇，提供不同上傳模式，請考生審慎考慮</a:t>
            </a:r>
            <a:endParaRPr lang="en-US" altLang="zh-TW" sz="1800" b="1" dirty="0">
              <a:solidFill>
                <a:srgbClr val="C00000"/>
              </a:solidFill>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6BAE715F-69D7-09BC-56DB-C03FFFE76764}"/>
              </a:ext>
            </a:extLst>
          </p:cNvPr>
          <p:cNvSpPr/>
          <p:nvPr/>
        </p:nvSpPr>
        <p:spPr>
          <a:xfrm>
            <a:off x="1027058" y="6198386"/>
            <a:ext cx="7092814" cy="378691"/>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buClr>
                <a:schemeClr val="tx1"/>
              </a:buClr>
              <a:defRPr/>
            </a:pPr>
            <a:r>
              <a:rPr lang="zh-TW" altLang="en-US" sz="1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考生應自行妥善保存各項備審資料檔案，本委員會不另提供資料索取</a:t>
            </a:r>
            <a:endParaRPr lang="en-US" altLang="zh-TW" sz="18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0472497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55" name="圓角矩形 16"/>
          <p:cNvSpPr>
            <a:spLocks noChangeArrowheads="1"/>
          </p:cNvSpPr>
          <p:nvPr/>
        </p:nvSpPr>
        <p:spPr bwMode="auto">
          <a:xfrm>
            <a:off x="1059979" y="930464"/>
            <a:ext cx="4510198"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網路上傳學習歷程備審資料</a:t>
            </a:r>
          </a:p>
        </p:txBody>
      </p:sp>
      <p:grpSp>
        <p:nvGrpSpPr>
          <p:cNvPr id="2" name="群組 1">
            <a:extLst>
              <a:ext uri="{FF2B5EF4-FFF2-40B4-BE49-F238E27FC236}">
                <a16:creationId xmlns:a16="http://schemas.microsoft.com/office/drawing/2014/main" id="{A25C60A7-6FB2-45CF-8CF7-7B54A86A69EC}"/>
              </a:ext>
            </a:extLst>
          </p:cNvPr>
          <p:cNvGrpSpPr/>
          <p:nvPr/>
        </p:nvGrpSpPr>
        <p:grpSpPr>
          <a:xfrm>
            <a:off x="8029082" y="346785"/>
            <a:ext cx="3544065" cy="1439265"/>
            <a:chOff x="8438383" y="190023"/>
            <a:chExt cx="3544065" cy="1439265"/>
          </a:xfrm>
        </p:grpSpPr>
        <p:grpSp>
          <p:nvGrpSpPr>
            <p:cNvPr id="24" name="群組 23"/>
            <p:cNvGrpSpPr/>
            <p:nvPr/>
          </p:nvGrpSpPr>
          <p:grpSpPr>
            <a:xfrm>
              <a:off x="8898010" y="190023"/>
              <a:ext cx="3084438" cy="1432422"/>
              <a:chOff x="5988125" y="214313"/>
              <a:chExt cx="3084438" cy="1432422"/>
            </a:xfrm>
          </p:grpSpPr>
          <p:grpSp>
            <p:nvGrpSpPr>
              <p:cNvPr id="34" name="群組 7"/>
              <p:cNvGrpSpPr>
                <a:grpSpLocks/>
              </p:cNvGrpSpPr>
              <p:nvPr/>
            </p:nvGrpSpPr>
            <p:grpSpPr bwMode="auto">
              <a:xfrm>
                <a:off x="6462713" y="214313"/>
                <a:ext cx="2609850" cy="1431925"/>
                <a:chOff x="6690632" y="1068877"/>
                <a:chExt cx="2609942" cy="1217115"/>
              </a:xfrm>
            </p:grpSpPr>
            <p:cxnSp>
              <p:nvCxnSpPr>
                <p:cNvPr id="37" name="直線單箭頭接點 8"/>
                <p:cNvCxnSpPr>
                  <a:cxnSpLocks noChangeShapeType="1"/>
                  <a:endCxn id="47"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9" name="圓角矩形 38"/>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網路報名</a:t>
                  </a:r>
                </a:p>
              </p:txBody>
            </p:sp>
            <p:sp>
              <p:nvSpPr>
                <p:cNvPr id="40" name="圓角矩形 39"/>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41" name="圓角矩形 40"/>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42" name="圓角矩形 41"/>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43" name="直線單箭頭接點 14"/>
                <p:cNvCxnSpPr>
                  <a:cxnSpLocks noChangeShapeType="1"/>
                  <a:stCxn id="38" idx="3"/>
                  <a:endCxn id="3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4" name="直線單箭頭接點 15"/>
                <p:cNvCxnSpPr>
                  <a:cxnSpLocks noChangeShapeType="1"/>
                  <a:stCxn id="39" idx="3"/>
                  <a:endCxn id="40"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6"/>
                <p:cNvCxnSpPr>
                  <a:cxnSpLocks noChangeShapeType="1"/>
                  <a:stCxn id="40" idx="3"/>
                  <a:endCxn id="41"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7"/>
                <p:cNvCxnSpPr>
                  <a:cxnSpLocks noChangeShapeType="1"/>
                  <a:stCxn id="41" idx="3"/>
                  <a:endCxn id="42"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7" name="圓角矩形 46"/>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35" name="圓角矩形 34"/>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36"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0" name="圓角矩形 20">
              <a:extLst>
                <a:ext uri="{FF2B5EF4-FFF2-40B4-BE49-F238E27FC236}">
                  <a16:creationId xmlns:a16="http://schemas.microsoft.com/office/drawing/2014/main" id="{059F84A4-7CD8-4CA4-9315-44B434A9E262}"/>
                </a:ext>
              </a:extLst>
            </p:cNvPr>
            <p:cNvSpPr/>
            <p:nvPr/>
          </p:nvSpPr>
          <p:spPr bwMode="auto">
            <a:xfrm>
              <a:off x="8438383" y="200538"/>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23171"/>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3" name="Rectangle 3">
            <a:extLst>
              <a:ext uri="{FF2B5EF4-FFF2-40B4-BE49-F238E27FC236}">
                <a16:creationId xmlns:a16="http://schemas.microsoft.com/office/drawing/2014/main" id="{B3788CD6-A85B-4E57-A6B4-729F4C56C6FC}"/>
              </a:ext>
            </a:extLst>
          </p:cNvPr>
          <p:cNvSpPr txBox="1">
            <a:spLocks noChangeArrowheads="1"/>
          </p:cNvSpPr>
          <p:nvPr/>
        </p:nvSpPr>
        <p:spPr>
          <a:xfrm>
            <a:off x="1059979" y="1924697"/>
            <a:ext cx="10513168" cy="42702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200" indent="-270000" algn="just">
              <a:lnSpc>
                <a:spcPct val="100000"/>
              </a:lnSpc>
              <a:spcBef>
                <a:spcPts val="1200"/>
              </a:spcBef>
              <a:buClr>
                <a:srgbClr val="FFB41D"/>
              </a:buClr>
              <a:buFont typeface="Wingdings" panose="05000000000000000000" pitchFamily="2" charset="2"/>
              <a:buChar char="u"/>
              <a:defRPr/>
            </a:pP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上傳學習歷程備審資料</a:t>
            </a:r>
            <a:r>
              <a:rPr lang="zh-TW" altLang="en-US" sz="2200" b="1" dirty="0">
                <a:solidFill>
                  <a:srgbClr val="C0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一經確認後，即不得以任何理由要求修改</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，請考生務必審慎檢視上傳之資料後再行確認；在確認送出前，上傳檔案如須更改時，可重傳修改，但須再次檢視後確認送出</a:t>
            </a:r>
            <a:endPar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95200" indent="-270000">
              <a:lnSpc>
                <a:spcPct val="100000"/>
              </a:lnSpc>
              <a:spcBef>
                <a:spcPts val="1200"/>
              </a:spcBef>
              <a:buClr>
                <a:srgbClr val="FFB41D"/>
              </a:buClr>
              <a:buFont typeface="Wingdings" panose="05000000000000000000" pitchFamily="2" charset="2"/>
              <a:buChar char="u"/>
              <a:defRPr/>
            </a:pP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本委員會逕於各校系科</a:t>
            </a:r>
            <a:r>
              <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、學程學習歷程備審資料上傳繳交截止時間後，將完成指定項目甄審費繳費考生之已上傳</a:t>
            </a:r>
            <a:r>
              <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含已確認及未確認</a:t>
            </a:r>
            <a:r>
              <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學習歷程備審資料，轉送各甄審學校</a:t>
            </a:r>
            <a:b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前述</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未上傳任一學習歷程備審資料，</a:t>
            </a:r>
            <a:r>
              <a:rPr lang="zh-TW" altLang="en-US" sz="2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或若</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僅有高級中等學校在校成績證明、修課紀錄，且該成績證明係由考生所屬就讀學校上傳者，均一律視同「考生未曾上傳學習歷程備審資料」</a:t>
            </a:r>
            <a:r>
              <a:rPr lang="zh-TW" altLang="en-US" sz="2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，本委員會將不會把此份資料送至各甄審學校</a:t>
            </a:r>
            <a:endPar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95200" indent="-270000">
              <a:lnSpc>
                <a:spcPct val="100000"/>
              </a:lnSpc>
              <a:spcBef>
                <a:spcPts val="1200"/>
              </a:spcBef>
              <a:buClr>
                <a:srgbClr val="FFB41D"/>
              </a:buClr>
              <a:buFont typeface="Wingdings" panose="05000000000000000000" pitchFamily="2" charset="2"/>
              <a:buChar char="u"/>
              <a:defRPr/>
            </a:pP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為避免自身權益受損，請考生務必詳閱「甄審簡章查詢系統」之「各校系科</a:t>
            </a:r>
            <a:r>
              <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、學程甄審條件」</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476604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56" name="圓角矩形 16"/>
          <p:cNvSpPr>
            <a:spLocks noChangeArrowheads="1"/>
          </p:cNvSpPr>
          <p:nvPr/>
        </p:nvSpPr>
        <p:spPr bwMode="auto">
          <a:xfrm>
            <a:off x="946805" y="904398"/>
            <a:ext cx="4510198"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網路上傳學習歷程備審資料</a:t>
            </a:r>
          </a:p>
        </p:txBody>
      </p:sp>
      <p:sp>
        <p:nvSpPr>
          <p:cNvPr id="20" name="內容版面配置區 2"/>
          <p:cNvSpPr txBox="1">
            <a:spLocks/>
          </p:cNvSpPr>
          <p:nvPr/>
        </p:nvSpPr>
        <p:spPr>
          <a:xfrm>
            <a:off x="946805" y="1580489"/>
            <a:ext cx="11123275" cy="4866278"/>
          </a:xfrm>
          <a:prstGeom prst="rect">
            <a:avLst/>
          </a:prstGeom>
          <a:solidFill>
            <a:srgbClr val="FFFFFF">
              <a:alpha val="50196"/>
            </a:srgb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defRPr/>
            </a:pPr>
            <a:r>
              <a:rPr lang="zh-TW" altLang="en-US" b="1" spc="-100" dirty="0">
                <a:latin typeface="微軟正黑體" panose="020B0604030504040204" pitchFamily="34" charset="-120"/>
                <a:ea typeface="微軟正黑體" panose="020B0604030504040204" pitchFamily="34" charset="-120"/>
              </a:rPr>
              <a:t>「</a:t>
            </a:r>
            <a:r>
              <a:rPr lang="en-US" altLang="zh-TW" b="1" spc="-100" dirty="0">
                <a:solidFill>
                  <a:srgbClr val="0000FF"/>
                </a:solidFill>
                <a:latin typeface="微軟正黑體" panose="020B0604030504040204" pitchFamily="34" charset="-120"/>
                <a:ea typeface="微軟正黑體" panose="020B0604030504040204" pitchFamily="34" charset="-120"/>
              </a:rPr>
              <a:t>A.</a:t>
            </a:r>
            <a:r>
              <a:rPr lang="zh-TW" altLang="en-US" b="1" spc="-100" dirty="0">
                <a:solidFill>
                  <a:srgbClr val="0000FF"/>
                </a:solidFill>
                <a:latin typeface="微軟正黑體" panose="020B0604030504040204" pitchFamily="34" charset="-120"/>
                <a:ea typeface="微軟正黑體" panose="020B0604030504040204" pitchFamily="34" charset="-120"/>
              </a:rPr>
              <a:t>修課紀錄</a:t>
            </a:r>
            <a:r>
              <a:rPr lang="zh-TW" altLang="en-US" b="1" spc="-100" dirty="0">
                <a:latin typeface="微軟正黑體" panose="020B0604030504040204" pitchFamily="34" charset="-120"/>
                <a:ea typeface="微軟正黑體" panose="020B0604030504040204" pitchFamily="34" charset="-120"/>
              </a:rPr>
              <a:t>」上傳說明  </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僅能上傳</a:t>
            </a:r>
            <a:r>
              <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個</a:t>
            </a:r>
            <a:r>
              <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檔案（不得上傳影音檔），檔案大小以</a:t>
            </a:r>
            <a:r>
              <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4MB</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為限</a:t>
            </a:r>
            <a:endParaRPr lang="en-US" altLang="zh-TW" b="1" spc="-100" dirty="0">
              <a:solidFill>
                <a:srgbClr val="FF0000"/>
              </a:solidFill>
              <a:latin typeface="微軟正黑體" panose="020B0604030504040204" pitchFamily="34" charset="-120"/>
              <a:ea typeface="微軟正黑體" panose="020B0604030504040204" pitchFamily="34" charset="-120"/>
            </a:endParaRPr>
          </a:p>
          <a:p>
            <a:pPr>
              <a:lnSpc>
                <a:spcPct val="120000"/>
              </a:lnSpc>
              <a:spcBef>
                <a:spcPts val="0"/>
              </a:spcBef>
              <a:buClr>
                <a:srgbClr val="FFB41D"/>
              </a:buClr>
              <a:buFont typeface="Wingdings" panose="05000000000000000000" pitchFamily="2" charset="2"/>
              <a:buChar char="u"/>
              <a:defRPr/>
            </a:pPr>
            <a:r>
              <a:rPr lang="zh-TW" altLang="en-US"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en-US" altLang="zh-TW"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學期「修課紀錄」由學習歷程中央資料庫提供</a:t>
            </a:r>
            <a:endPar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en-US"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學期修課紀錄（</a:t>
            </a:r>
            <a:r>
              <a:rPr lang="en-US" altLang="zh-TW"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檔）則由考生</a:t>
            </a:r>
            <a:r>
              <a:rPr lang="zh-TW" altLang="en-US" sz="2100" b="1" u="sng"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自行上傳</a:t>
            </a:r>
            <a:r>
              <a:rPr lang="zh-TW" altLang="en-US"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至本委員會</a:t>
            </a:r>
            <a:endParaRPr lang="en-US" altLang="zh-TW"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「第六學期修課紀錄（</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檔）」，內容須包含：第六學期各學科（含必修及選修）成績（不含補考成績） 、第六學期學業成績總平均，且</a:t>
            </a:r>
            <a:r>
              <a:rPr lang="zh-TW" altLang="en-US"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須蓋有教務處戳章（或浮水印）</a:t>
            </a:r>
            <a:endParaRPr lang="en-US"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en-US" sz="1900" u="sng" dirty="0">
                <a:latin typeface="微軟正黑體" panose="020B0604030504040204" pitchFamily="34" charset="-120"/>
                <a:ea typeface="微軟正黑體" panose="020B0604030504040204" pitchFamily="34" charset="-120"/>
                <a:cs typeface="Times New Roman" panose="02020603050405020304" pitchFamily="18" charset="0"/>
              </a:rPr>
              <a:t>中央資料庫學習歷程檔案提供之修課紀錄，各學期學業成績總平均不計入重修、補修及抵免後之成績</a:t>
            </a:r>
            <a:endParaRPr lang="en-US" altLang="zh-TW" sz="1900"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20000"/>
              </a:lnSpc>
              <a:spcBef>
                <a:spcPts val="1200"/>
              </a:spcBef>
              <a:buClr>
                <a:srgbClr val="FFB41D"/>
              </a:buClr>
              <a:buFont typeface="Wingdings" panose="05000000000000000000" pitchFamily="2" charset="2"/>
              <a:buChar char="u"/>
              <a:defRPr/>
            </a:pPr>
            <a:r>
              <a:rPr lang="zh-TW" altLang="en-US"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具有中央資料庫學習歷程檔案為</a:t>
            </a:r>
            <a:r>
              <a:rPr lang="en-US" altLang="zh-TW"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學年度以後畢業之非應屆考生</a:t>
            </a:r>
            <a:endParaRPr lang="en-US" altLang="zh-TW"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學期「修課紀錄」由</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學習歷程中央資料庫提供</a:t>
            </a:r>
            <a:endPar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10000"/>
              </a:lnSpc>
              <a:spcBef>
                <a:spcPts val="1200"/>
              </a:spcBef>
              <a:buClr>
                <a:srgbClr val="FFB41D"/>
              </a:buClr>
              <a:buFont typeface="Wingdings" panose="05000000000000000000" pitchFamily="2" charset="2"/>
              <a:buChar char="u"/>
              <a:defRPr/>
            </a:pPr>
            <a:r>
              <a:rPr lang="zh-TW" altLang="en-US"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未具有中央資料庫學習歷程檔案之考</a:t>
            </a:r>
            <a:r>
              <a:rPr lang="zh-TW" altLang="zh-TW"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生或其他同等學力生</a:t>
            </a:r>
            <a:endParaRPr lang="en-US" altLang="zh-TW"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zh-TW" sz="2100" dirty="0">
                <a:latin typeface="微軟正黑體" panose="020B0604030504040204" pitchFamily="34" charset="-120"/>
                <a:ea typeface="微軟正黑體" panose="020B0604030504040204" pitchFamily="34" charset="-120"/>
                <a:cs typeface="Times New Roman" panose="02020603050405020304" pitchFamily="18" charset="0"/>
              </a:rPr>
              <a:t>由考生</a:t>
            </a:r>
            <a:r>
              <a:rPr lang="zh-TW" altLang="zh-TW" sz="2100" b="1" dirty="0">
                <a:latin typeface="微軟正黑體" panose="020B0604030504040204" pitchFamily="34" charset="-120"/>
                <a:ea typeface="微軟正黑體" panose="020B0604030504040204" pitchFamily="34" charset="-120"/>
                <a:cs typeface="Times New Roman" panose="02020603050405020304" pitchFamily="18" charset="0"/>
              </a:rPr>
              <a:t>自行上傳</a:t>
            </a:r>
            <a:r>
              <a:rPr lang="zh-TW" altLang="zh-TW" sz="2100" dirty="0">
                <a:latin typeface="微軟正黑體" panose="020B0604030504040204" pitchFamily="34" charset="-120"/>
                <a:ea typeface="微軟正黑體" panose="020B0604030504040204" pitchFamily="34" charset="-120"/>
                <a:cs typeface="Times New Roman" panose="02020603050405020304" pitchFamily="18" charset="0"/>
              </a:rPr>
              <a:t>，須包含</a:t>
            </a:r>
            <a:r>
              <a:rPr lang="zh-TW" altLang="zh-TW" sz="2100" b="1" dirty="0">
                <a:latin typeface="微軟正黑體" panose="020B0604030504040204" pitchFamily="34" charset="-120"/>
                <a:ea typeface="微軟正黑體" panose="020B0604030504040204" pitchFamily="34" charset="-120"/>
                <a:cs typeface="Times New Roman" panose="02020603050405020304" pitchFamily="18" charset="0"/>
              </a:rPr>
              <a:t>完整六學期</a:t>
            </a:r>
            <a:r>
              <a:rPr lang="zh-TW" altLang="zh-TW" sz="2100" dirty="0">
                <a:latin typeface="微軟正黑體" panose="020B0604030504040204" pitchFamily="34" charset="-120"/>
                <a:ea typeface="微軟正黑體" panose="020B0604030504040204" pitchFamily="34" charset="-120"/>
                <a:cs typeface="Times New Roman" panose="02020603050405020304" pitchFamily="18" charset="0"/>
              </a:rPr>
              <a:t>各學科（含必修及選修）成績及各學期學業成績總平均，且須由考生就讀學校出具並</a:t>
            </a:r>
            <a:r>
              <a:rPr lang="zh-TW"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加蓋教務處戳章（或浮水印）</a:t>
            </a:r>
            <a:endParaRPr lang="en-US"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2" name="群組 1">
            <a:extLst>
              <a:ext uri="{FF2B5EF4-FFF2-40B4-BE49-F238E27FC236}">
                <a16:creationId xmlns:a16="http://schemas.microsoft.com/office/drawing/2014/main" id="{92363730-8FB4-CEBB-4CC2-FE279106C1C6}"/>
              </a:ext>
            </a:extLst>
          </p:cNvPr>
          <p:cNvGrpSpPr/>
          <p:nvPr/>
        </p:nvGrpSpPr>
        <p:grpSpPr>
          <a:xfrm>
            <a:off x="8438383" y="190023"/>
            <a:ext cx="3544065" cy="1439265"/>
            <a:chOff x="8438383" y="190023"/>
            <a:chExt cx="3544065" cy="1439265"/>
          </a:xfrm>
        </p:grpSpPr>
        <p:grpSp>
          <p:nvGrpSpPr>
            <p:cNvPr id="24" name="群組 23"/>
            <p:cNvGrpSpPr/>
            <p:nvPr/>
          </p:nvGrpSpPr>
          <p:grpSpPr>
            <a:xfrm>
              <a:off x="8898010" y="190023"/>
              <a:ext cx="3084438" cy="1432422"/>
              <a:chOff x="5988125" y="214313"/>
              <a:chExt cx="3084438" cy="1432422"/>
            </a:xfrm>
          </p:grpSpPr>
          <p:grpSp>
            <p:nvGrpSpPr>
              <p:cNvPr id="26" name="群組 7"/>
              <p:cNvGrpSpPr>
                <a:grpSpLocks/>
              </p:cNvGrpSpPr>
              <p:nvPr/>
            </p:nvGrpSpPr>
            <p:grpSpPr bwMode="auto">
              <a:xfrm>
                <a:off x="6462713" y="214313"/>
                <a:ext cx="2609850" cy="1431925"/>
                <a:chOff x="6690632" y="1068877"/>
                <a:chExt cx="2609942" cy="1217115"/>
              </a:xfrm>
            </p:grpSpPr>
            <p:cxnSp>
              <p:nvCxnSpPr>
                <p:cNvPr id="37" name="直線單箭頭接點 8"/>
                <p:cNvCxnSpPr>
                  <a:cxnSpLocks noChangeShapeType="1"/>
                  <a:endCxn id="47"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9" name="圓角矩形 38"/>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網路報名</a:t>
                  </a:r>
                </a:p>
              </p:txBody>
            </p:sp>
            <p:sp>
              <p:nvSpPr>
                <p:cNvPr id="40" name="圓角矩形 39"/>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41" name="圓角矩形 40"/>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42" name="圓角矩形 41"/>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43" name="直線單箭頭接點 14"/>
                <p:cNvCxnSpPr>
                  <a:cxnSpLocks noChangeShapeType="1"/>
                  <a:stCxn id="38" idx="3"/>
                  <a:endCxn id="3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4" name="直線單箭頭接點 15"/>
                <p:cNvCxnSpPr>
                  <a:cxnSpLocks noChangeShapeType="1"/>
                  <a:stCxn id="39" idx="3"/>
                  <a:endCxn id="40"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6"/>
                <p:cNvCxnSpPr>
                  <a:cxnSpLocks noChangeShapeType="1"/>
                  <a:stCxn id="40" idx="3"/>
                  <a:endCxn id="41"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7"/>
                <p:cNvCxnSpPr>
                  <a:cxnSpLocks noChangeShapeType="1"/>
                  <a:stCxn id="41" idx="3"/>
                  <a:endCxn id="42"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7" name="圓角矩形 46"/>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35" name="圓角矩形 34"/>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36"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1" name="圓角矩形 20">
              <a:extLst>
                <a:ext uri="{FF2B5EF4-FFF2-40B4-BE49-F238E27FC236}">
                  <a16:creationId xmlns:a16="http://schemas.microsoft.com/office/drawing/2014/main" id="{059F84A4-7CD8-4CA4-9315-44B434A9E262}"/>
                </a:ext>
              </a:extLst>
            </p:cNvPr>
            <p:cNvSpPr/>
            <p:nvPr/>
          </p:nvSpPr>
          <p:spPr bwMode="auto">
            <a:xfrm>
              <a:off x="8438383" y="200538"/>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23171"/>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15239378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B6B561-4D44-429C-A20A-D82E4CE878BB}"/>
              </a:ext>
            </a:extLst>
          </p:cNvPr>
          <p:cNvSpPr txBox="1">
            <a:spLocks/>
          </p:cNvSpPr>
          <p:nvPr/>
        </p:nvSpPr>
        <p:spPr>
          <a:xfrm>
            <a:off x="748144" y="176792"/>
            <a:ext cx="11443855" cy="43386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500" b="1" spc="-100" dirty="0">
                <a:solidFill>
                  <a:srgbClr val="FF0000"/>
                </a:solidFill>
                <a:latin typeface="微軟正黑體" panose="020B0604030504040204" pitchFamily="34" charset="-120"/>
                <a:ea typeface="微軟正黑體" panose="020B0604030504040204" pitchFamily="34" charset="-120"/>
              </a:rPr>
              <a:t>B.</a:t>
            </a:r>
            <a:r>
              <a:rPr lang="zh-TW" altLang="en-US" sz="2500" b="1" spc="-100" dirty="0">
                <a:solidFill>
                  <a:srgbClr val="FF0000"/>
                </a:solidFill>
                <a:latin typeface="微軟正黑體" panose="020B0604030504040204" pitchFamily="34" charset="-120"/>
                <a:ea typeface="微軟正黑體" panose="020B0604030504040204" pitchFamily="34" charset="-120"/>
              </a:rPr>
              <a:t>課程學習成果</a:t>
            </a:r>
            <a:r>
              <a:rPr lang="en-US" altLang="zh-TW" sz="2500" b="1" spc="-100" dirty="0">
                <a:latin typeface="微軟正黑體" panose="020B0604030504040204" pitchFamily="34" charset="-120"/>
                <a:ea typeface="微軟正黑體" panose="020B0604030504040204" pitchFamily="34" charset="-120"/>
              </a:rPr>
              <a:t>~ EP</a:t>
            </a:r>
            <a:r>
              <a:rPr lang="zh-TW" altLang="en-US" sz="2500" b="1" spc="-100" dirty="0">
                <a:latin typeface="微軟正黑體" panose="020B0604030504040204" pitchFamily="34" charset="-120"/>
                <a:ea typeface="微軟正黑體" panose="020B0604030504040204" pitchFamily="34" charset="-120"/>
              </a:rPr>
              <a:t>項目檔案審閱注意事項</a:t>
            </a:r>
          </a:p>
        </p:txBody>
      </p:sp>
      <p:graphicFrame>
        <p:nvGraphicFramePr>
          <p:cNvPr id="3" name="表格 2">
            <a:extLst>
              <a:ext uri="{FF2B5EF4-FFF2-40B4-BE49-F238E27FC236}">
                <a16:creationId xmlns:a16="http://schemas.microsoft.com/office/drawing/2014/main" id="{422286F2-16A1-42E8-989F-4936C33117CC}"/>
              </a:ext>
            </a:extLst>
          </p:cNvPr>
          <p:cNvGraphicFramePr>
            <a:graphicFrameLocks noGrp="1"/>
          </p:cNvGraphicFramePr>
          <p:nvPr>
            <p:extLst>
              <p:ext uri="{D42A27DB-BD31-4B8C-83A1-F6EECF244321}">
                <p14:modId xmlns:p14="http://schemas.microsoft.com/office/powerpoint/2010/main" val="2736925248"/>
              </p:ext>
            </p:extLst>
          </p:nvPr>
        </p:nvGraphicFramePr>
        <p:xfrm>
          <a:off x="889866" y="1188202"/>
          <a:ext cx="10924250" cy="3992880"/>
        </p:xfrm>
        <a:graphic>
          <a:graphicData uri="http://schemas.openxmlformats.org/drawingml/2006/table">
            <a:tbl>
              <a:tblPr>
                <a:tableStyleId>{5C22544A-7EE6-4342-B048-85BDC9FD1C3A}</a:tableStyleId>
              </a:tblPr>
              <a:tblGrid>
                <a:gridCol w="695324">
                  <a:extLst>
                    <a:ext uri="{9D8B030D-6E8A-4147-A177-3AD203B41FA5}">
                      <a16:colId xmlns:a16="http://schemas.microsoft.com/office/drawing/2014/main" val="587329319"/>
                    </a:ext>
                  </a:extLst>
                </a:gridCol>
                <a:gridCol w="4098059">
                  <a:extLst>
                    <a:ext uri="{9D8B030D-6E8A-4147-A177-3AD203B41FA5}">
                      <a16:colId xmlns:a16="http://schemas.microsoft.com/office/drawing/2014/main" val="2997043178"/>
                    </a:ext>
                  </a:extLst>
                </a:gridCol>
                <a:gridCol w="4098059">
                  <a:extLst>
                    <a:ext uri="{9D8B030D-6E8A-4147-A177-3AD203B41FA5}">
                      <a16:colId xmlns:a16="http://schemas.microsoft.com/office/drawing/2014/main" val="191151021"/>
                    </a:ext>
                  </a:extLst>
                </a:gridCol>
                <a:gridCol w="2032808">
                  <a:extLst>
                    <a:ext uri="{9D8B030D-6E8A-4147-A177-3AD203B41FA5}">
                      <a16:colId xmlns:a16="http://schemas.microsoft.com/office/drawing/2014/main" val="3353661207"/>
                    </a:ext>
                  </a:extLst>
                </a:gridCol>
              </a:tblGrid>
              <a:tr h="333345">
                <a:tc rowSpan="2">
                  <a:txBody>
                    <a:bodyPr/>
                    <a:lstStyle/>
                    <a:p>
                      <a:pPr algn="ctr">
                        <a:spcAft>
                          <a:spcPts val="0"/>
                        </a:spcAft>
                      </a:pPr>
                      <a:r>
                        <a:rPr lang="zh-TW" sz="1800" kern="0" spc="-150" baseline="0" dirty="0">
                          <a:effectLst/>
                          <a:latin typeface="微軟正黑體" panose="020B0604030504040204" pitchFamily="34" charset="-120"/>
                          <a:ea typeface="微軟正黑體" panose="020B0604030504040204" pitchFamily="34" charset="-120"/>
                        </a:rPr>
                        <a:t>分類</a:t>
                      </a:r>
                      <a:endParaRPr lang="en-US" altLang="zh-TW" sz="1800" kern="0" spc="-150" baseline="0" dirty="0">
                        <a:effectLst/>
                        <a:latin typeface="微軟正黑體" panose="020B0604030504040204" pitchFamily="34" charset="-120"/>
                        <a:ea typeface="微軟正黑體" panose="020B0604030504040204" pitchFamily="34" charset="-120"/>
                      </a:endParaRPr>
                    </a:p>
                    <a:p>
                      <a:pPr algn="ctr">
                        <a:spcAft>
                          <a:spcPts val="0"/>
                        </a:spcAft>
                      </a:pPr>
                      <a:r>
                        <a:rPr lang="zh-TW" altLang="en-US" sz="1800" kern="0" spc="-150" baseline="0" dirty="0">
                          <a:effectLst/>
                          <a:latin typeface="微軟正黑體" panose="020B0604030504040204" pitchFamily="34" charset="-120"/>
                          <a:ea typeface="微軟正黑體" panose="020B0604030504040204" pitchFamily="34" charset="-120"/>
                        </a:rPr>
                        <a:t>項目</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2200" b="1" kern="100" spc="-150" baseline="0" dirty="0">
                          <a:effectLst/>
                          <a:latin typeface="微軟正黑體" panose="020B0604030504040204" pitchFamily="34" charset="-120"/>
                          <a:ea typeface="微軟正黑體" panose="020B0604030504040204" pitchFamily="34" charset="-120"/>
                        </a:rPr>
                        <a:t>招策會公告之</a:t>
                      </a:r>
                      <a:r>
                        <a:rPr lang="zh-TW" altLang="en-US" sz="2200" b="1" kern="100" spc="-150" baseline="0" dirty="0">
                          <a:effectLst/>
                          <a:latin typeface="微軟正黑體" panose="020B0604030504040204" pitchFamily="34" charset="-120"/>
                          <a:ea typeface="微軟正黑體" panose="020B0604030504040204" pitchFamily="34" charset="-120"/>
                        </a:rPr>
                        <a:t>學習準備建議方向</a:t>
                      </a:r>
                      <a:r>
                        <a:rPr lang="zh-TW" altLang="zh-TW" sz="2200" b="1" kern="100" spc="-150" baseline="0" dirty="0">
                          <a:effectLst/>
                          <a:latin typeface="微軟正黑體" panose="020B0604030504040204" pitchFamily="34" charset="-120"/>
                          <a:ea typeface="微軟正黑體" panose="020B0604030504040204" pitchFamily="34" charset="-120"/>
                        </a:rPr>
                        <a:t>資料項目</a:t>
                      </a:r>
                      <a:endParaRPr lang="zh-TW" altLang="zh-TW" sz="2200" b="1"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hMerge="1">
                  <a:txBody>
                    <a:bodyPr/>
                    <a:lstStyle/>
                    <a:p>
                      <a:endParaRPr lang="zh-TW" altLang="en-US"/>
                    </a:p>
                  </a:txBody>
                  <a:tcPr/>
                </a:tc>
                <a:tc rowSpan="2">
                  <a:txBody>
                    <a:bodyPr/>
                    <a:lstStyle/>
                    <a:p>
                      <a:pPr algn="ctr">
                        <a:spcAft>
                          <a:spcPts val="0"/>
                        </a:spcAft>
                      </a:pPr>
                      <a:r>
                        <a:rPr lang="zh-TW" sz="2200" b="1" kern="100" spc="-150" baseline="0" dirty="0">
                          <a:solidFill>
                            <a:srgbClr val="FF0000"/>
                          </a:solidFill>
                          <a:effectLst/>
                          <a:latin typeface="微軟正黑體" panose="020B0604030504040204" pitchFamily="34" charset="-120"/>
                          <a:ea typeface="微軟正黑體" panose="020B0604030504040204" pitchFamily="34" charset="-120"/>
                        </a:rPr>
                        <a:t>對應</a:t>
                      </a:r>
                      <a:r>
                        <a:rPr lang="zh-TW" altLang="en-US" sz="2200" b="1" kern="100" spc="-150" baseline="0" dirty="0">
                          <a:solidFill>
                            <a:srgbClr val="FF0000"/>
                          </a:solidFill>
                          <a:effectLst/>
                          <a:latin typeface="微軟正黑體" panose="020B0604030504040204" pitchFamily="34" charset="-120"/>
                          <a:ea typeface="微軟正黑體" panose="020B0604030504040204" pitchFamily="34" charset="-120"/>
                        </a:rPr>
                        <a:t>ＥＰ</a:t>
                      </a:r>
                      <a:br>
                        <a:rPr lang="en-US" altLang="zh-TW" sz="2200" b="1" kern="100" spc="-150" baseline="0" dirty="0">
                          <a:solidFill>
                            <a:srgbClr val="FF0000"/>
                          </a:solidFill>
                          <a:effectLst/>
                          <a:latin typeface="微軟正黑體" panose="020B0604030504040204" pitchFamily="34" charset="-120"/>
                          <a:ea typeface="微軟正黑體" panose="020B0604030504040204" pitchFamily="34" charset="-120"/>
                        </a:rPr>
                      </a:br>
                      <a:r>
                        <a:rPr lang="zh-TW" altLang="en-US" sz="2200" b="1" kern="100" spc="-150" baseline="0" dirty="0">
                          <a:solidFill>
                            <a:srgbClr val="FF0000"/>
                          </a:solidFill>
                          <a:effectLst/>
                          <a:latin typeface="微軟正黑體" panose="020B0604030504040204" pitchFamily="34" charset="-120"/>
                          <a:ea typeface="微軟正黑體" panose="020B0604030504040204" pitchFamily="34" charset="-120"/>
                        </a:rPr>
                        <a:t>學</a:t>
                      </a:r>
                      <a:r>
                        <a:rPr lang="zh-TW" sz="2200" b="1" kern="100" spc="-150" baseline="0" dirty="0">
                          <a:solidFill>
                            <a:srgbClr val="FF0000"/>
                          </a:solidFill>
                          <a:effectLst/>
                          <a:latin typeface="微軟正黑體" panose="020B0604030504040204" pitchFamily="34" charset="-120"/>
                          <a:ea typeface="微軟正黑體" panose="020B0604030504040204" pitchFamily="34" charset="-120"/>
                        </a:rPr>
                        <a:t>習歷程資料</a:t>
                      </a:r>
                      <a:br>
                        <a:rPr lang="en-US" sz="2200" b="1" kern="100" spc="-150" baseline="0" dirty="0">
                          <a:solidFill>
                            <a:srgbClr val="FF0000"/>
                          </a:solidFill>
                          <a:effectLst/>
                          <a:latin typeface="微軟正黑體" panose="020B0604030504040204" pitchFamily="34" charset="-120"/>
                          <a:ea typeface="微軟正黑體" panose="020B0604030504040204" pitchFamily="34" charset="-120"/>
                        </a:rPr>
                      </a:br>
                      <a:r>
                        <a:rPr lang="zh-TW" sz="2200" b="1" kern="100" spc="-150" baseline="0" dirty="0">
                          <a:solidFill>
                            <a:srgbClr val="FF0000"/>
                          </a:solidFill>
                          <a:effectLst/>
                          <a:latin typeface="微軟正黑體" panose="020B0604030504040204" pitchFamily="34" charset="-120"/>
                          <a:ea typeface="微軟正黑體" panose="020B0604030504040204" pitchFamily="34" charset="-120"/>
                        </a:rPr>
                        <a:t>欄位名稱</a:t>
                      </a:r>
                      <a:endParaRPr lang="zh-TW" sz="2200" b="1"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0031057"/>
                  </a:ext>
                </a:extLst>
              </a:tr>
              <a:tr h="493220">
                <a:tc vMerge="1">
                  <a:txBody>
                    <a:bodyPr/>
                    <a:lstStyle/>
                    <a:p>
                      <a:endParaRPr lang="zh-TW" altLang="en-US"/>
                    </a:p>
                  </a:txBody>
                  <a:tcPr/>
                </a:tc>
                <a:tc>
                  <a:txBody>
                    <a:bodyPr/>
                    <a:lstStyle/>
                    <a:p>
                      <a:pPr algn="ctr">
                        <a:spcAft>
                          <a:spcPts val="0"/>
                        </a:spcAft>
                      </a:pP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56449094"/>
                  </a:ext>
                </a:extLst>
              </a:tr>
              <a:tr h="746760">
                <a:tc rowSpan="4">
                  <a:txBody>
                    <a:bodyPr/>
                    <a:lstStyle/>
                    <a:p>
                      <a:pPr algn="ctr">
                        <a:spcAft>
                          <a:spcPts val="0"/>
                        </a:spcAft>
                      </a:pPr>
                      <a:r>
                        <a:rPr lang="en-US" altLang="zh-TW" sz="2800" kern="0" spc="-150" baseline="0" dirty="0">
                          <a:solidFill>
                            <a:schemeClr val="bg1"/>
                          </a:solidFill>
                          <a:effectLst/>
                          <a:latin typeface="微軟正黑體" panose="020B0604030504040204" pitchFamily="34" charset="-120"/>
                          <a:ea typeface="微軟正黑體" panose="020B0604030504040204" pitchFamily="34" charset="-120"/>
                        </a:rPr>
                        <a:t>(B)</a:t>
                      </a: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課</a:t>
                      </a:r>
                      <a:endParaRPr lang="en-US" altLang="zh-TW" sz="2800" kern="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程</a:t>
                      </a:r>
                      <a:endParaRPr lang="zh-TW" sz="2800" kern="10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學</a:t>
                      </a:r>
                      <a:endParaRPr lang="en-US" altLang="zh-TW" sz="2800" kern="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習</a:t>
                      </a:r>
                      <a:endParaRPr lang="zh-TW" sz="2800" kern="10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成</a:t>
                      </a:r>
                      <a:endParaRPr lang="en-US" altLang="zh-TW" sz="2800" kern="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果</a:t>
                      </a:r>
                      <a:endParaRPr lang="zh-TW" sz="2800" kern="100" spc="-15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72000" indent="0" algn="l">
                        <a:spcAft>
                          <a:spcPts val="0"/>
                        </a:spcAft>
                        <a:buFont typeface="Wingdings" panose="05000000000000000000" pitchFamily="2" charset="2"/>
                        <a:buNone/>
                      </a:pPr>
                      <a:r>
                        <a:rPr lang="en-US" altLang="zh-TW" sz="2000" b="1" kern="100" spc="-150" baseline="0" dirty="0">
                          <a:effectLst/>
                          <a:latin typeface="微軟正黑體" panose="020B0604030504040204" pitchFamily="34" charset="-120"/>
                          <a:ea typeface="微軟正黑體" panose="020B0604030504040204" pitchFamily="34" charset="-120"/>
                        </a:rPr>
                        <a:t>B-1</a:t>
                      </a:r>
                      <a:r>
                        <a:rPr lang="en-US" altLang="zh-TW" sz="2000" kern="100" spc="-150" baseline="0" dirty="0">
                          <a:effectLst/>
                          <a:latin typeface="微軟正黑體" panose="020B0604030504040204" pitchFamily="34" charset="-120"/>
                          <a:ea typeface="微軟正黑體" panose="020B0604030504040204" pitchFamily="34" charset="-120"/>
                        </a:rPr>
                        <a:t> </a:t>
                      </a:r>
                      <a:r>
                        <a:rPr lang="zh-TW" sz="2000" kern="100" spc="-150" baseline="0" dirty="0">
                          <a:effectLst/>
                          <a:latin typeface="微軟正黑體" panose="020B0604030504040204" pitchFamily="34" charset="-120"/>
                          <a:ea typeface="微軟正黑體" panose="020B0604030504040204" pitchFamily="34" charset="-120"/>
                        </a:rPr>
                        <a:t>專題實作</a:t>
                      </a:r>
                      <a:r>
                        <a:rPr lang="zh-TW" altLang="en-US" sz="2000" kern="100" spc="-150" baseline="0" dirty="0">
                          <a:effectLst/>
                          <a:latin typeface="微軟正黑體" panose="020B0604030504040204" pitchFamily="34" charset="-120"/>
                          <a:ea typeface="微軟正黑體" panose="020B0604030504040204" pitchFamily="34" charset="-120"/>
                        </a:rPr>
                        <a:t>、</a:t>
                      </a:r>
                      <a:r>
                        <a:rPr lang="zh-TW" sz="2000" kern="100" spc="-150" baseline="0" dirty="0">
                          <a:effectLst/>
                          <a:latin typeface="微軟正黑體" panose="020B0604030504040204" pitchFamily="34" charset="-120"/>
                          <a:ea typeface="微軟正黑體" panose="020B0604030504040204" pitchFamily="34" charset="-120"/>
                        </a:rPr>
                        <a:t>實習科目學習成果</a:t>
                      </a:r>
                      <a:br>
                        <a:rPr lang="en-US" altLang="zh-TW" sz="2000" kern="100" spc="-150" baseline="0" dirty="0">
                          <a:effectLst/>
                          <a:latin typeface="微軟正黑體" panose="020B0604030504040204" pitchFamily="34" charset="-120"/>
                          <a:ea typeface="微軟正黑體" panose="020B0604030504040204" pitchFamily="34" charset="-120"/>
                        </a:rPr>
                      </a:br>
                      <a:r>
                        <a:rPr lang="en-US" altLang="zh-TW" sz="2000" kern="100" spc="-150" baseline="0" dirty="0">
                          <a:effectLst/>
                          <a:latin typeface="微軟正黑體" panose="020B0604030504040204" pitchFamily="34" charset="-120"/>
                          <a:ea typeface="微軟正黑體" panose="020B0604030504040204" pitchFamily="34" charset="-120"/>
                        </a:rPr>
                        <a:t>(</a:t>
                      </a:r>
                      <a:r>
                        <a:rPr lang="zh-TW" altLang="en-US" sz="2000" kern="100" spc="-150" baseline="0" dirty="0">
                          <a:effectLst/>
                          <a:latin typeface="微軟正黑體" panose="020B0604030504040204" pitchFamily="34" charset="-120"/>
                          <a:ea typeface="微軟正黑體" panose="020B0604030504040204" pitchFamily="34" charset="-120"/>
                        </a:rPr>
                        <a:t>含技能領域</a:t>
                      </a:r>
                      <a:r>
                        <a:rPr lang="en-US" altLang="zh-TW" sz="2000" kern="100" spc="-150" baseline="0" dirty="0">
                          <a:effectLst/>
                          <a:latin typeface="微軟正黑體" panose="020B0604030504040204" pitchFamily="34" charset="-120"/>
                          <a:ea typeface="微軟正黑體" panose="020B0604030504040204" pitchFamily="34" charset="-120"/>
                        </a:rPr>
                        <a:t>)</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000" b="1" kern="100" spc="-150" baseline="0" dirty="0">
                          <a:effectLst/>
                          <a:latin typeface="微軟正黑體" panose="020B0604030504040204" pitchFamily="34" charset="-120"/>
                          <a:ea typeface="微軟正黑體" panose="020B0604030504040204" pitchFamily="34" charset="-120"/>
                        </a:rPr>
                        <a:t>B-1</a:t>
                      </a:r>
                      <a:r>
                        <a:rPr lang="en-US" altLang="zh-TW" sz="2000" kern="100" spc="-150" baseline="0" dirty="0">
                          <a:effectLst/>
                          <a:latin typeface="微軟正黑體" panose="020B0604030504040204" pitchFamily="34" charset="-120"/>
                          <a:ea typeface="微軟正黑體" panose="020B0604030504040204" pitchFamily="34" charset="-120"/>
                        </a:rPr>
                        <a:t> </a:t>
                      </a:r>
                      <a:r>
                        <a:rPr lang="zh-TW" altLang="zh-TW" sz="2000" b="1" kern="100" spc="-150" baseline="0" dirty="0">
                          <a:solidFill>
                            <a:srgbClr val="0000FF"/>
                          </a:solidFill>
                          <a:effectLst/>
                          <a:latin typeface="微軟正黑體" panose="020B0604030504040204" pitchFamily="34" charset="-120"/>
                          <a:ea typeface="微軟正黑體" panose="020B0604030504040204" pitchFamily="34" charset="-120"/>
                        </a:rPr>
                        <a:t>書面報告</a:t>
                      </a:r>
                      <a:endParaRPr lang="zh-TW" altLang="zh-TW" sz="2000" b="1" kern="100" spc="-150"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4">
                  <a:txBody>
                    <a:bodyPr/>
                    <a:lstStyle/>
                    <a:p>
                      <a:pPr marL="285750" indent="-285750" algn="l">
                        <a:spcAft>
                          <a:spcPts val="0"/>
                        </a:spcAft>
                        <a:buFont typeface="Wingdings" panose="05000000000000000000" pitchFamily="2" charset="2"/>
                        <a:buChar char="u"/>
                      </a:pPr>
                      <a:r>
                        <a:rPr lang="zh-TW" sz="2200" kern="0" spc="-150" baseline="0" dirty="0">
                          <a:solidFill>
                            <a:srgbClr val="FF0000"/>
                          </a:solidFill>
                          <a:effectLst/>
                          <a:latin typeface="微軟正黑體" panose="020B0604030504040204" pitchFamily="34" charset="-120"/>
                          <a:ea typeface="微軟正黑體" panose="020B0604030504040204" pitchFamily="34" charset="-120"/>
                        </a:rPr>
                        <a:t>課程學習成果</a:t>
                      </a:r>
                      <a:endParaRPr lang="zh-TW" sz="22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3242039242"/>
                  </a:ext>
                </a:extLst>
              </a:tr>
              <a:tr h="746760">
                <a:tc vMerge="1">
                  <a:txBody>
                    <a:bodyPr/>
                    <a:lstStyle/>
                    <a:p>
                      <a:endParaRPr lang="zh-TW" altLang="en-US"/>
                    </a:p>
                  </a:txBody>
                  <a:tcPr/>
                </a:tc>
                <a:tc>
                  <a:txBody>
                    <a:bodyPr/>
                    <a:lstStyle/>
                    <a:p>
                      <a:pPr marL="72000" indent="0" algn="l">
                        <a:spcAft>
                          <a:spcPts val="0"/>
                        </a:spcAft>
                        <a:buFont typeface="Wingdings" panose="05000000000000000000" pitchFamily="2" charset="2"/>
                        <a:buNone/>
                      </a:pPr>
                      <a:r>
                        <a:rPr lang="en-US" altLang="zh-TW" sz="2000" b="1" kern="100" spc="-150" baseline="0" dirty="0">
                          <a:effectLst/>
                          <a:latin typeface="微軟正黑體" panose="020B0604030504040204" pitchFamily="34" charset="-120"/>
                          <a:ea typeface="微軟正黑體" panose="020B0604030504040204" pitchFamily="34" charset="-120"/>
                        </a:rPr>
                        <a:t>B-2 </a:t>
                      </a:r>
                      <a:r>
                        <a:rPr lang="zh-TW" sz="2000" kern="100" spc="-150" baseline="0" dirty="0">
                          <a:effectLst/>
                          <a:latin typeface="微軟正黑體" panose="020B0604030504040204" pitchFamily="34" charset="-120"/>
                          <a:ea typeface="微軟正黑體" panose="020B0604030504040204" pitchFamily="34" charset="-120"/>
                        </a:rPr>
                        <a:t>其他課程學習</a:t>
                      </a:r>
                      <a:r>
                        <a:rPr lang="en-US" sz="2000" kern="100" spc="-150" baseline="0" dirty="0">
                          <a:effectLst/>
                          <a:latin typeface="微軟正黑體" panose="020B0604030504040204" pitchFamily="34" charset="-120"/>
                          <a:ea typeface="微軟正黑體" panose="020B0604030504040204" pitchFamily="34" charset="-120"/>
                        </a:rPr>
                        <a:t>(</a:t>
                      </a:r>
                      <a:r>
                        <a:rPr lang="zh-TW" sz="2000" kern="100" spc="-150" baseline="0" dirty="0">
                          <a:effectLst/>
                          <a:latin typeface="微軟正黑體" panose="020B0604030504040204" pitchFamily="34" charset="-120"/>
                          <a:ea typeface="微軟正黑體" panose="020B0604030504040204" pitchFamily="34" charset="-120"/>
                        </a:rPr>
                        <a:t>作品</a:t>
                      </a:r>
                      <a:r>
                        <a:rPr lang="en-US" sz="2000" kern="100" spc="-150" baseline="0" dirty="0">
                          <a:effectLst/>
                          <a:latin typeface="微軟正黑體" panose="020B0604030504040204" pitchFamily="34" charset="-120"/>
                          <a:ea typeface="微軟正黑體" panose="020B0604030504040204" pitchFamily="34" charset="-120"/>
                        </a:rPr>
                        <a:t>)</a:t>
                      </a:r>
                      <a:r>
                        <a:rPr lang="zh-TW" sz="2000" kern="100" spc="-150" baseline="0" dirty="0">
                          <a:effectLst/>
                          <a:latin typeface="微軟正黑體" panose="020B0604030504040204" pitchFamily="34" charset="-120"/>
                          <a:ea typeface="微軟正黑體" panose="020B0604030504040204" pitchFamily="34" charset="-120"/>
                        </a:rPr>
                        <a:t>成果</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000" b="1" kern="100" spc="-150" baseline="0" dirty="0">
                          <a:effectLst/>
                          <a:latin typeface="微軟正黑體" panose="020B0604030504040204" pitchFamily="34" charset="-120"/>
                          <a:ea typeface="微軟正黑體" panose="020B0604030504040204" pitchFamily="34" charset="-120"/>
                        </a:rPr>
                        <a:t>B-2</a:t>
                      </a:r>
                      <a:r>
                        <a:rPr lang="en-US" altLang="zh-TW" sz="2000" kern="100" spc="-150" baseline="0" dirty="0">
                          <a:effectLst/>
                          <a:latin typeface="微軟正黑體" panose="020B0604030504040204" pitchFamily="34" charset="-120"/>
                          <a:ea typeface="微軟正黑體" panose="020B0604030504040204" pitchFamily="34" charset="-120"/>
                        </a:rPr>
                        <a:t> </a:t>
                      </a:r>
                      <a:r>
                        <a:rPr lang="zh-TW" altLang="zh-TW" sz="2000" b="1" kern="100" spc="-150" baseline="0" dirty="0">
                          <a:solidFill>
                            <a:srgbClr val="0000FF"/>
                          </a:solidFill>
                          <a:effectLst/>
                          <a:latin typeface="微軟正黑體" panose="020B0604030504040204" pitchFamily="34" charset="-120"/>
                          <a:ea typeface="微軟正黑體" panose="020B0604030504040204" pitchFamily="34" charset="-120"/>
                        </a:rPr>
                        <a:t>實作作品</a:t>
                      </a:r>
                      <a:endParaRPr lang="zh-TW" altLang="zh-TW" sz="2000" b="1" kern="100" spc="-150"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zh-TW" altLang="en-US"/>
                    </a:p>
                  </a:txBody>
                  <a:tcPr/>
                </a:tc>
                <a:extLst>
                  <a:ext uri="{0D108BD9-81ED-4DB2-BD59-A6C34878D82A}">
                    <a16:rowId xmlns:a16="http://schemas.microsoft.com/office/drawing/2014/main" val="4173074694"/>
                  </a:ext>
                </a:extLst>
              </a:tr>
              <a:tr h="74676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algn="l">
                        <a:spcAft>
                          <a:spcPts val="0"/>
                        </a:spcAft>
                      </a:pPr>
                      <a:r>
                        <a:rPr lang="en-US" sz="2000" kern="100" spc="-150" baseline="0" dirty="0">
                          <a:effectLst/>
                          <a:latin typeface="微軟正黑體" panose="020B0604030504040204" pitchFamily="34" charset="-120"/>
                          <a:ea typeface="微軟正黑體" panose="020B0604030504040204" pitchFamily="34" charset="-120"/>
                        </a:rPr>
                        <a:t> </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indent="0" algn="l">
                        <a:spcAft>
                          <a:spcPts val="0"/>
                        </a:spcAft>
                        <a:buFont typeface="Wingdings" panose="05000000000000000000" pitchFamily="2" charset="2"/>
                        <a:buNone/>
                      </a:pPr>
                      <a:r>
                        <a:rPr lang="en-US" altLang="zh-TW" sz="2000" b="1" kern="100" spc="-150" baseline="0" dirty="0">
                          <a:effectLst/>
                          <a:latin typeface="微軟正黑體" panose="020B0604030504040204" pitchFamily="34" charset="-120"/>
                          <a:ea typeface="微軟正黑體" panose="020B0604030504040204" pitchFamily="34" charset="-120"/>
                        </a:rPr>
                        <a:t>B-3</a:t>
                      </a:r>
                      <a:r>
                        <a:rPr lang="en-US" altLang="zh-TW" sz="2000" kern="100" spc="-150" baseline="0" dirty="0">
                          <a:effectLst/>
                          <a:latin typeface="微軟正黑體" panose="020B0604030504040204" pitchFamily="34" charset="-120"/>
                          <a:ea typeface="微軟正黑體" panose="020B0604030504040204" pitchFamily="34" charset="-120"/>
                        </a:rPr>
                        <a:t> </a:t>
                      </a:r>
                      <a:r>
                        <a:rPr lang="zh-TW" sz="2000" b="1" kern="100" spc="-150" baseline="0" dirty="0">
                          <a:solidFill>
                            <a:srgbClr val="0000FF"/>
                          </a:solidFill>
                          <a:effectLst/>
                          <a:latin typeface="微軟正黑體" panose="020B0604030504040204" pitchFamily="34" charset="-120"/>
                          <a:ea typeface="微軟正黑體" panose="020B0604030504040204" pitchFamily="34" charset="-120"/>
                        </a:rPr>
                        <a:t>自然科學領域</a:t>
                      </a:r>
                      <a:r>
                        <a:rPr lang="zh-TW" sz="2000" kern="100" spc="-150" baseline="0" dirty="0">
                          <a:effectLst/>
                          <a:latin typeface="微軟正黑體" panose="020B0604030504040204" pitchFamily="34" charset="-120"/>
                          <a:ea typeface="微軟正黑體" panose="020B0604030504040204" pitchFamily="34" charset="-120"/>
                        </a:rPr>
                        <a:t>探究與實作成果，或特殊類型班級之相關課程學習成果</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zh-TW" alt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74627544"/>
                  </a:ext>
                </a:extLst>
              </a:tr>
              <a:tr h="746760">
                <a:tc vMerge="1">
                  <a:txBody>
                    <a:bodyPr/>
                    <a:lstStyle/>
                    <a:p>
                      <a:endParaRPr lang="zh-TW" altLang="en-US"/>
                    </a:p>
                  </a:txBody>
                  <a:tcPr/>
                </a:tc>
                <a:tc>
                  <a:txBody>
                    <a:bodyPr/>
                    <a:lstStyle/>
                    <a:p>
                      <a:pPr algn="l">
                        <a:spcAft>
                          <a:spcPts val="0"/>
                        </a:spcAft>
                      </a:pPr>
                      <a:r>
                        <a:rPr lang="en-US" sz="2000" kern="100" spc="-150" baseline="0" dirty="0">
                          <a:effectLst/>
                          <a:latin typeface="微軟正黑體" panose="020B0604030504040204" pitchFamily="34" charset="-120"/>
                          <a:ea typeface="微軟正黑體" panose="020B0604030504040204" pitchFamily="34" charset="-120"/>
                        </a:rPr>
                        <a:t> </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indent="0" algn="l">
                        <a:spcAft>
                          <a:spcPts val="0"/>
                        </a:spcAft>
                        <a:buFont typeface="Wingdings" panose="05000000000000000000" pitchFamily="2" charset="2"/>
                        <a:buNone/>
                      </a:pPr>
                      <a:r>
                        <a:rPr lang="en-US" altLang="zh-TW" sz="2000" b="1" kern="100" spc="-150" baseline="0" dirty="0">
                          <a:effectLst/>
                          <a:latin typeface="微軟正黑體" panose="020B0604030504040204" pitchFamily="34" charset="-120"/>
                          <a:ea typeface="微軟正黑體" panose="020B0604030504040204" pitchFamily="34" charset="-120"/>
                        </a:rPr>
                        <a:t>B-4</a:t>
                      </a:r>
                      <a:r>
                        <a:rPr lang="en-US" altLang="zh-TW" sz="2000" kern="100" spc="-150" baseline="0" dirty="0">
                          <a:effectLst/>
                          <a:latin typeface="微軟正黑體" panose="020B0604030504040204" pitchFamily="34" charset="-120"/>
                          <a:ea typeface="微軟正黑體" panose="020B0604030504040204" pitchFamily="34" charset="-120"/>
                        </a:rPr>
                        <a:t> </a:t>
                      </a:r>
                      <a:r>
                        <a:rPr lang="zh-TW" sz="2000" b="1" kern="100" spc="-150" baseline="0" dirty="0">
                          <a:solidFill>
                            <a:srgbClr val="0000FF"/>
                          </a:solidFill>
                          <a:effectLst/>
                          <a:latin typeface="微軟正黑體" panose="020B0604030504040204" pitchFamily="34" charset="-120"/>
                          <a:ea typeface="微軟正黑體" panose="020B0604030504040204" pitchFamily="34" charset="-120"/>
                        </a:rPr>
                        <a:t>社會領域</a:t>
                      </a:r>
                      <a:r>
                        <a:rPr lang="zh-TW" sz="2000" kern="100" spc="-150" baseline="0" dirty="0">
                          <a:effectLst/>
                          <a:latin typeface="微軟正黑體" panose="020B0604030504040204" pitchFamily="34" charset="-120"/>
                          <a:ea typeface="微軟正黑體" panose="020B0604030504040204" pitchFamily="34" charset="-120"/>
                        </a:rPr>
                        <a:t>探究活動成果，或特殊類型班級之相關課程學習成果</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zh-TW" altLang="en-US"/>
                    </a:p>
                  </a:txBody>
                  <a:tcPr/>
                </a:tc>
                <a:extLst>
                  <a:ext uri="{0D108BD9-81ED-4DB2-BD59-A6C34878D82A}">
                    <a16:rowId xmlns:a16="http://schemas.microsoft.com/office/drawing/2014/main" val="166623545"/>
                  </a:ext>
                </a:extLst>
              </a:tr>
            </a:tbl>
          </a:graphicData>
        </a:graphic>
      </p:graphicFrame>
      <p:sp>
        <p:nvSpPr>
          <p:cNvPr id="4" name="矩形 3">
            <a:extLst>
              <a:ext uri="{FF2B5EF4-FFF2-40B4-BE49-F238E27FC236}">
                <a16:creationId xmlns:a16="http://schemas.microsoft.com/office/drawing/2014/main" id="{E823A373-E941-48C5-B8F7-8308C9290A1F}"/>
              </a:ext>
            </a:extLst>
          </p:cNvPr>
          <p:cNvSpPr/>
          <p:nvPr/>
        </p:nvSpPr>
        <p:spPr>
          <a:xfrm>
            <a:off x="889866" y="1188202"/>
            <a:ext cx="10924250" cy="399288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B30CE5C9-6D11-43C9-8686-0A8DC5503811}"/>
              </a:ext>
            </a:extLst>
          </p:cNvPr>
          <p:cNvSpPr/>
          <p:nvPr/>
        </p:nvSpPr>
        <p:spPr>
          <a:xfrm>
            <a:off x="877454" y="5190318"/>
            <a:ext cx="10945898" cy="646331"/>
          </a:xfrm>
          <a:prstGeom prst="rect">
            <a:avLst/>
          </a:prstGeom>
          <a:solidFill>
            <a:schemeClr val="bg1">
              <a:lumMod val="95000"/>
            </a:schemeClr>
          </a:solidFill>
        </p:spPr>
        <p:txBody>
          <a:bodyPr wrap="square">
            <a:spAutoFit/>
          </a:bodyPr>
          <a:lstStyle/>
          <a:p>
            <a:pPr marL="285750" indent="-285750">
              <a:spcBef>
                <a:spcPts val="600"/>
              </a:spcBef>
              <a:buFont typeface="Wingdings" panose="05000000000000000000" pitchFamily="2" charset="2"/>
              <a:buChar char="u"/>
            </a:pP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聯合會</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備審資料</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上傳</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含勾選</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系統，由考生就</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 EP</a:t>
            </a:r>
            <a:r>
              <a:rPr lang="zh-TW" altLang="zh-TW" spc="-15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「課程學習成果」</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pc="-15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之項目</a:t>
            </a:r>
            <a:b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自主評估勾選</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，系統僅就所勾選</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EP</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檔案</a:t>
            </a:r>
            <a:r>
              <a:rPr lang="zh-TW" altLang="zh-TW"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容量上限</a:t>
            </a:r>
            <a:r>
              <a:rPr lang="en-US" altLang="zh-TW"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(MB)</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及上傳</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勾選</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件數上限</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作控管。</a:t>
            </a:r>
            <a:endPar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 name="矩形 6">
            <a:extLst>
              <a:ext uri="{FF2B5EF4-FFF2-40B4-BE49-F238E27FC236}">
                <a16:creationId xmlns:a16="http://schemas.microsoft.com/office/drawing/2014/main" id="{435988D8-6897-44FC-AAE1-CD2725690684}"/>
              </a:ext>
            </a:extLst>
          </p:cNvPr>
          <p:cNvSpPr/>
          <p:nvPr/>
        </p:nvSpPr>
        <p:spPr>
          <a:xfrm>
            <a:off x="5955846" y="1648992"/>
            <a:ext cx="3570208" cy="430887"/>
          </a:xfrm>
          <a:prstGeom prst="rect">
            <a:avLst/>
          </a:prstGeom>
          <a:solidFill>
            <a:srgbClr val="0000FF"/>
          </a:solidFill>
        </p:spPr>
        <p:txBody>
          <a:bodyPr wrap="none">
            <a:spAutoFit/>
          </a:bodyPr>
          <a:lstStyle/>
          <a:p>
            <a:pPr algn="ctr"/>
            <a:r>
              <a:rPr lang="zh-TW" altLang="en-US" sz="2200" b="1" dirty="0">
                <a:solidFill>
                  <a:schemeClr val="bg1"/>
                </a:solidFill>
                <a:latin typeface="微軟正黑體" panose="020B0604030504040204" pitchFamily="34" charset="-120"/>
                <a:ea typeface="微軟正黑體" panose="020B0604030504040204" pitchFamily="34" charset="-120"/>
              </a:rPr>
              <a:t>普高生、綜高生</a:t>
            </a:r>
            <a:r>
              <a:rPr lang="en-US" altLang="zh-TW" sz="2200" b="1" dirty="0">
                <a:solidFill>
                  <a:schemeClr val="bg1"/>
                </a:solidFill>
                <a:latin typeface="微軟正黑體" panose="020B0604030504040204" pitchFamily="34" charset="-120"/>
                <a:ea typeface="微軟正黑體" panose="020B0604030504040204" pitchFamily="34" charset="-120"/>
              </a:rPr>
              <a:t>(</a:t>
            </a:r>
            <a:r>
              <a:rPr lang="zh-TW" altLang="en-US" sz="2200" b="1" dirty="0">
                <a:solidFill>
                  <a:schemeClr val="bg1"/>
                </a:solidFill>
                <a:latin typeface="微軟正黑體" panose="020B0604030504040204" pitchFamily="34" charset="-120"/>
                <a:ea typeface="微軟正黑體" panose="020B0604030504040204" pitchFamily="34" charset="-120"/>
              </a:rPr>
              <a:t>學術學程</a:t>
            </a:r>
            <a:r>
              <a:rPr lang="en-US" altLang="zh-TW" sz="2200" b="1" dirty="0">
                <a:solidFill>
                  <a:schemeClr val="bg1"/>
                </a:solidFill>
                <a:latin typeface="微軟正黑體" panose="020B0604030504040204" pitchFamily="34" charset="-120"/>
                <a:ea typeface="微軟正黑體" panose="020B0604030504040204" pitchFamily="34" charset="-120"/>
              </a:rPr>
              <a:t>)</a:t>
            </a:r>
            <a:endParaRPr lang="zh-TW" altLang="en-US" sz="2200" b="1" dirty="0">
              <a:solidFill>
                <a:schemeClr val="bg1"/>
              </a:solidFill>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DF358401-4051-4DF5-87F3-B3023985B2E0}"/>
              </a:ext>
            </a:extLst>
          </p:cNvPr>
          <p:cNvSpPr/>
          <p:nvPr/>
        </p:nvSpPr>
        <p:spPr>
          <a:xfrm>
            <a:off x="1827773" y="1648993"/>
            <a:ext cx="3570208" cy="430887"/>
          </a:xfrm>
          <a:prstGeom prst="rect">
            <a:avLst/>
          </a:prstGeom>
          <a:solidFill>
            <a:srgbClr val="008000"/>
          </a:solidFill>
        </p:spPr>
        <p:txBody>
          <a:bodyPr wrap="none">
            <a:spAutoFit/>
          </a:bodyPr>
          <a:lstStyle/>
          <a:p>
            <a:pPr algn="ctr"/>
            <a:r>
              <a:rPr lang="zh-TW" altLang="en-US" sz="2200" b="1" dirty="0">
                <a:solidFill>
                  <a:schemeClr val="bg1"/>
                </a:solidFill>
                <a:latin typeface="微軟正黑體" panose="020B0604030504040204" pitchFamily="34" charset="-120"/>
                <a:ea typeface="微軟正黑體" panose="020B0604030504040204" pitchFamily="34" charset="-120"/>
              </a:rPr>
              <a:t>技高生、綜高生</a:t>
            </a:r>
            <a:r>
              <a:rPr lang="en-US" altLang="zh-TW" sz="2200" b="1" dirty="0">
                <a:solidFill>
                  <a:schemeClr val="bg1"/>
                </a:solidFill>
                <a:latin typeface="微軟正黑體" panose="020B0604030504040204" pitchFamily="34" charset="-120"/>
                <a:ea typeface="微軟正黑體" panose="020B0604030504040204" pitchFamily="34" charset="-120"/>
              </a:rPr>
              <a:t>(</a:t>
            </a:r>
            <a:r>
              <a:rPr lang="zh-TW" altLang="en-US" sz="2200" b="1" dirty="0">
                <a:solidFill>
                  <a:schemeClr val="bg1"/>
                </a:solidFill>
                <a:latin typeface="微軟正黑體" panose="020B0604030504040204" pitchFamily="34" charset="-120"/>
                <a:ea typeface="微軟正黑體" panose="020B0604030504040204" pitchFamily="34" charset="-120"/>
              </a:rPr>
              <a:t>專門學程</a:t>
            </a:r>
            <a:r>
              <a:rPr lang="en-US" altLang="zh-TW" sz="2200" b="1" dirty="0">
                <a:solidFill>
                  <a:schemeClr val="bg1"/>
                </a:solidFill>
                <a:latin typeface="微軟正黑體" panose="020B0604030504040204" pitchFamily="34" charset="-120"/>
                <a:ea typeface="微軟正黑體" panose="020B0604030504040204" pitchFamily="34" charset="-120"/>
              </a:rPr>
              <a:t>)</a:t>
            </a:r>
            <a:endParaRPr lang="zh-TW" altLang="en-US" sz="2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6573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3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D44A38-DF64-480C-B5BC-63480EF85FEB}"/>
              </a:ext>
            </a:extLst>
          </p:cNvPr>
          <p:cNvSpPr txBox="1">
            <a:spLocks/>
          </p:cNvSpPr>
          <p:nvPr/>
        </p:nvSpPr>
        <p:spPr>
          <a:xfrm>
            <a:off x="831272" y="165906"/>
            <a:ext cx="11360727" cy="43386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500" b="1" spc="-100" dirty="0">
                <a:solidFill>
                  <a:srgbClr val="FF0000"/>
                </a:solidFill>
                <a:latin typeface="微軟正黑體" panose="020B0604030504040204" pitchFamily="34" charset="-120"/>
                <a:ea typeface="微軟正黑體" panose="020B0604030504040204" pitchFamily="34" charset="-120"/>
              </a:rPr>
              <a:t>C.</a:t>
            </a:r>
            <a:r>
              <a:rPr lang="zh-TW" altLang="en-US" sz="2500" b="1" spc="-100" dirty="0">
                <a:solidFill>
                  <a:srgbClr val="FF0000"/>
                </a:solidFill>
                <a:latin typeface="微軟正黑體" panose="020B0604030504040204" pitchFamily="34" charset="-120"/>
                <a:ea typeface="微軟正黑體" panose="020B0604030504040204" pitchFamily="34" charset="-120"/>
              </a:rPr>
              <a:t>多元表現</a:t>
            </a:r>
            <a:r>
              <a:rPr lang="en-US" altLang="zh-TW" sz="2500" b="1" spc="-100" dirty="0">
                <a:latin typeface="微軟正黑體" panose="020B0604030504040204" pitchFamily="34" charset="-120"/>
                <a:ea typeface="微軟正黑體" panose="020B0604030504040204" pitchFamily="34" charset="-120"/>
              </a:rPr>
              <a:t>~EP</a:t>
            </a:r>
            <a:r>
              <a:rPr lang="zh-TW" altLang="en-US" sz="2500" b="1" spc="-100" dirty="0">
                <a:latin typeface="微軟正黑體" panose="020B0604030504040204" pitchFamily="34" charset="-120"/>
                <a:ea typeface="微軟正黑體" panose="020B0604030504040204" pitchFamily="34" charset="-120"/>
              </a:rPr>
              <a:t>項目檔案審閱注意事項</a:t>
            </a:r>
          </a:p>
        </p:txBody>
      </p:sp>
      <p:graphicFrame>
        <p:nvGraphicFramePr>
          <p:cNvPr id="3" name="表格 2">
            <a:extLst>
              <a:ext uri="{FF2B5EF4-FFF2-40B4-BE49-F238E27FC236}">
                <a16:creationId xmlns:a16="http://schemas.microsoft.com/office/drawing/2014/main" id="{50A12EE9-E9EA-4405-9AD8-BC33F481D35F}"/>
              </a:ext>
            </a:extLst>
          </p:cNvPr>
          <p:cNvGraphicFramePr>
            <a:graphicFrameLocks noGrp="1"/>
          </p:cNvGraphicFramePr>
          <p:nvPr>
            <p:extLst>
              <p:ext uri="{D42A27DB-BD31-4B8C-83A1-F6EECF244321}">
                <p14:modId xmlns:p14="http://schemas.microsoft.com/office/powerpoint/2010/main" val="3866966681"/>
              </p:ext>
            </p:extLst>
          </p:nvPr>
        </p:nvGraphicFramePr>
        <p:xfrm>
          <a:off x="954518" y="1040418"/>
          <a:ext cx="10924249" cy="4575455"/>
        </p:xfrm>
        <a:graphic>
          <a:graphicData uri="http://schemas.openxmlformats.org/drawingml/2006/table">
            <a:tbl>
              <a:tblPr>
                <a:tableStyleId>{5C22544A-7EE6-4342-B048-85BDC9FD1C3A}</a:tableStyleId>
              </a:tblPr>
              <a:tblGrid>
                <a:gridCol w="732530">
                  <a:extLst>
                    <a:ext uri="{9D8B030D-6E8A-4147-A177-3AD203B41FA5}">
                      <a16:colId xmlns:a16="http://schemas.microsoft.com/office/drawing/2014/main" val="587329319"/>
                    </a:ext>
                  </a:extLst>
                </a:gridCol>
                <a:gridCol w="3492947">
                  <a:extLst>
                    <a:ext uri="{9D8B030D-6E8A-4147-A177-3AD203B41FA5}">
                      <a16:colId xmlns:a16="http://schemas.microsoft.com/office/drawing/2014/main" val="2997043178"/>
                    </a:ext>
                  </a:extLst>
                </a:gridCol>
                <a:gridCol w="3492947">
                  <a:extLst>
                    <a:ext uri="{9D8B030D-6E8A-4147-A177-3AD203B41FA5}">
                      <a16:colId xmlns:a16="http://schemas.microsoft.com/office/drawing/2014/main" val="191151021"/>
                    </a:ext>
                  </a:extLst>
                </a:gridCol>
                <a:gridCol w="3205825">
                  <a:extLst>
                    <a:ext uri="{9D8B030D-6E8A-4147-A177-3AD203B41FA5}">
                      <a16:colId xmlns:a16="http://schemas.microsoft.com/office/drawing/2014/main" val="3353661207"/>
                    </a:ext>
                  </a:extLst>
                </a:gridCol>
              </a:tblGrid>
              <a:tr h="446497">
                <a:tc rowSpan="2">
                  <a:txBody>
                    <a:bodyPr/>
                    <a:lstStyle/>
                    <a:p>
                      <a:pPr algn="ctr">
                        <a:spcAft>
                          <a:spcPts val="0"/>
                        </a:spcAft>
                      </a:pPr>
                      <a:r>
                        <a:rPr lang="zh-TW" sz="1800" kern="0" spc="-150" baseline="0" dirty="0">
                          <a:effectLst/>
                          <a:latin typeface="微軟正黑體" panose="020B0604030504040204" pitchFamily="34" charset="-120"/>
                          <a:ea typeface="微軟正黑體" panose="020B0604030504040204" pitchFamily="34" charset="-120"/>
                        </a:rPr>
                        <a:t>分類</a:t>
                      </a:r>
                      <a:endParaRPr lang="en-US" altLang="zh-TW" sz="1800" kern="0" spc="-150" baseline="0" dirty="0">
                        <a:effectLst/>
                        <a:latin typeface="微軟正黑體" panose="020B0604030504040204" pitchFamily="34" charset="-120"/>
                        <a:ea typeface="微軟正黑體" panose="020B0604030504040204" pitchFamily="34" charset="-120"/>
                      </a:endParaRPr>
                    </a:p>
                    <a:p>
                      <a:pPr algn="ctr">
                        <a:spcAft>
                          <a:spcPts val="0"/>
                        </a:spcAft>
                      </a:pPr>
                      <a:r>
                        <a:rPr lang="zh-TW" altLang="en-US" sz="1800" kern="0" spc="-150" baseline="0" dirty="0">
                          <a:effectLst/>
                          <a:latin typeface="微軟正黑體" panose="020B0604030504040204" pitchFamily="34" charset="-120"/>
                          <a:ea typeface="微軟正黑體" panose="020B0604030504040204" pitchFamily="34" charset="-120"/>
                        </a:rPr>
                        <a:t>項目</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2200" b="1" kern="100" spc="-150" baseline="0" dirty="0">
                          <a:effectLst/>
                          <a:latin typeface="微軟正黑體" panose="020B0604030504040204" pitchFamily="34" charset="-120"/>
                          <a:ea typeface="微軟正黑體" panose="020B0604030504040204" pitchFamily="34" charset="-120"/>
                        </a:rPr>
                        <a:t>招策會公告之</a:t>
                      </a:r>
                      <a:r>
                        <a:rPr lang="zh-TW" altLang="en-US" sz="2200" b="1" kern="100" spc="-150" baseline="0" dirty="0">
                          <a:effectLst/>
                          <a:latin typeface="微軟正黑體" panose="020B0604030504040204" pitchFamily="34" charset="-120"/>
                          <a:ea typeface="微軟正黑體" panose="020B0604030504040204" pitchFamily="34" charset="-120"/>
                        </a:rPr>
                        <a:t>學習準備建議方向</a:t>
                      </a:r>
                      <a:r>
                        <a:rPr lang="zh-TW" altLang="zh-TW" sz="2200" b="1" kern="100" spc="-150" baseline="0" dirty="0">
                          <a:effectLst/>
                          <a:latin typeface="微軟正黑體" panose="020B0604030504040204" pitchFamily="34" charset="-120"/>
                          <a:ea typeface="微軟正黑體" panose="020B0604030504040204" pitchFamily="34" charset="-120"/>
                        </a:rPr>
                        <a:t>資料項目</a:t>
                      </a:r>
                      <a:endParaRPr lang="zh-TW" altLang="zh-TW" sz="2200" b="1"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hMerge="1">
                  <a:txBody>
                    <a:bodyPr/>
                    <a:lstStyle/>
                    <a:p>
                      <a:endParaRPr lang="zh-TW" altLang="en-US"/>
                    </a:p>
                  </a:txBody>
                  <a:tcPr/>
                </a:tc>
                <a:tc rowSpan="2">
                  <a:txBody>
                    <a:bodyPr/>
                    <a:lstStyle/>
                    <a:p>
                      <a:pPr algn="ctr">
                        <a:spcAft>
                          <a:spcPts val="0"/>
                        </a:spcAft>
                      </a:pPr>
                      <a:r>
                        <a:rPr lang="zh-TW" sz="2000" b="1" kern="100" spc="-150" baseline="0" dirty="0">
                          <a:solidFill>
                            <a:srgbClr val="FF0000"/>
                          </a:solidFill>
                          <a:effectLst/>
                          <a:latin typeface="微軟正黑體" panose="020B0604030504040204" pitchFamily="34" charset="-120"/>
                          <a:ea typeface="微軟正黑體" panose="020B0604030504040204" pitchFamily="34" charset="-120"/>
                        </a:rPr>
                        <a:t>對應</a:t>
                      </a:r>
                      <a:r>
                        <a:rPr lang="zh-TW" altLang="en-US" sz="2000" b="1" kern="100" spc="-150" baseline="0" dirty="0">
                          <a:solidFill>
                            <a:srgbClr val="FF0000"/>
                          </a:solidFill>
                          <a:effectLst/>
                          <a:latin typeface="微軟正黑體" panose="020B0604030504040204" pitchFamily="34" charset="-120"/>
                          <a:ea typeface="微軟正黑體" panose="020B0604030504040204" pitchFamily="34" charset="-120"/>
                        </a:rPr>
                        <a:t>ＥＰ</a:t>
                      </a:r>
                      <a:endParaRPr lang="zh-TW" sz="2000" b="1" kern="100" spc="-150" baseline="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sz="2000" b="1" kern="100" spc="-150" baseline="0" dirty="0">
                          <a:solidFill>
                            <a:srgbClr val="FF0000"/>
                          </a:solidFill>
                          <a:effectLst/>
                          <a:latin typeface="微軟正黑體" panose="020B0604030504040204" pitchFamily="34" charset="-120"/>
                          <a:ea typeface="微軟正黑體" panose="020B0604030504040204" pitchFamily="34" charset="-120"/>
                        </a:rPr>
                        <a:t>學習歷程資料</a:t>
                      </a:r>
                      <a:br>
                        <a:rPr lang="en-US" sz="2000" b="1" kern="100" spc="-150" baseline="0" dirty="0">
                          <a:solidFill>
                            <a:srgbClr val="FF0000"/>
                          </a:solidFill>
                          <a:effectLst/>
                          <a:latin typeface="微軟正黑體" panose="020B0604030504040204" pitchFamily="34" charset="-120"/>
                          <a:ea typeface="微軟正黑體" panose="020B0604030504040204" pitchFamily="34" charset="-120"/>
                        </a:rPr>
                      </a:br>
                      <a:r>
                        <a:rPr lang="zh-TW" sz="2000" b="1" kern="100" spc="-150" baseline="0" dirty="0">
                          <a:solidFill>
                            <a:srgbClr val="FF0000"/>
                          </a:solidFill>
                          <a:effectLst/>
                          <a:latin typeface="微軟正黑體" panose="020B0604030504040204" pitchFamily="34" charset="-120"/>
                          <a:ea typeface="微軟正黑體" panose="020B0604030504040204" pitchFamily="34" charset="-120"/>
                        </a:rPr>
                        <a:t>欄位名稱</a:t>
                      </a:r>
                      <a:endParaRPr lang="zh-TW" sz="2000" b="1"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0031057"/>
                  </a:ext>
                </a:extLst>
              </a:tr>
              <a:tr h="446497">
                <a:tc vMerge="1">
                  <a:txBody>
                    <a:bodyPr/>
                    <a:lstStyle/>
                    <a:p>
                      <a:endParaRPr lang="zh-TW" altLang="en-US"/>
                    </a:p>
                  </a:txBody>
                  <a:tcPr/>
                </a:tc>
                <a:tc>
                  <a:txBody>
                    <a:bodyPr/>
                    <a:lstStyle/>
                    <a:p>
                      <a:pPr algn="ctr">
                        <a:spcAft>
                          <a:spcPts val="0"/>
                        </a:spcAft>
                      </a:pP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56449094"/>
                  </a:ext>
                </a:extLst>
              </a:tr>
              <a:tr h="562255">
                <a:tc rowSpan="10">
                  <a:txBody>
                    <a:bodyPr/>
                    <a:lstStyle/>
                    <a:p>
                      <a:pPr algn="ctr">
                        <a:spcAft>
                          <a:spcPts val="0"/>
                        </a:spcAft>
                      </a:pPr>
                      <a:r>
                        <a:rPr lang="en-US" altLang="zh-TW" sz="2800" kern="100" spc="-150" baseline="0" dirty="0">
                          <a:solidFill>
                            <a:schemeClr val="bg1"/>
                          </a:solidFill>
                          <a:effectLst/>
                          <a:latin typeface="微軟正黑體" panose="020B0604030504040204" pitchFamily="34" charset="-120"/>
                          <a:ea typeface="微軟正黑體" panose="020B0604030504040204" pitchFamily="34" charset="-120"/>
                        </a:rPr>
                        <a:t>(C)</a:t>
                      </a:r>
                    </a:p>
                    <a:p>
                      <a:pPr algn="ctr">
                        <a:spcAft>
                          <a:spcPts val="0"/>
                        </a:spcAft>
                      </a:pPr>
                      <a:r>
                        <a:rPr lang="zh-TW" sz="2800" kern="100" spc="-150" baseline="0" dirty="0">
                          <a:solidFill>
                            <a:schemeClr val="bg1"/>
                          </a:solidFill>
                          <a:effectLst/>
                          <a:latin typeface="微軟正黑體" panose="020B0604030504040204" pitchFamily="34" charset="-120"/>
                          <a:ea typeface="微軟正黑體" panose="020B0604030504040204" pitchFamily="34" charset="-120"/>
                        </a:rPr>
                        <a:t>多</a:t>
                      </a:r>
                      <a:endParaRPr lang="en-US" altLang="zh-TW" sz="2800" kern="10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100" spc="-150" baseline="0" dirty="0">
                          <a:solidFill>
                            <a:schemeClr val="bg1"/>
                          </a:solidFill>
                          <a:effectLst/>
                          <a:latin typeface="微軟正黑體" panose="020B0604030504040204" pitchFamily="34" charset="-120"/>
                          <a:ea typeface="微軟正黑體" panose="020B0604030504040204" pitchFamily="34" charset="-120"/>
                        </a:rPr>
                        <a:t>元</a:t>
                      </a:r>
                    </a:p>
                    <a:p>
                      <a:pPr algn="ctr">
                        <a:spcAft>
                          <a:spcPts val="0"/>
                        </a:spcAft>
                      </a:pPr>
                      <a:r>
                        <a:rPr lang="zh-TW" sz="2800" kern="100" spc="-150" baseline="0" dirty="0">
                          <a:solidFill>
                            <a:schemeClr val="bg1"/>
                          </a:solidFill>
                          <a:effectLst/>
                          <a:latin typeface="微軟正黑體" panose="020B0604030504040204" pitchFamily="34" charset="-120"/>
                          <a:ea typeface="微軟正黑體" panose="020B0604030504040204" pitchFamily="34" charset="-120"/>
                        </a:rPr>
                        <a:t>表</a:t>
                      </a:r>
                      <a:endParaRPr lang="en-US" altLang="zh-TW" sz="2800" kern="10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100" spc="-150" baseline="0" dirty="0">
                          <a:solidFill>
                            <a:schemeClr val="bg1"/>
                          </a:solidFill>
                          <a:effectLst/>
                          <a:latin typeface="微軟正黑體" panose="020B0604030504040204" pitchFamily="34" charset="-120"/>
                          <a:ea typeface="微軟正黑體" panose="020B0604030504040204" pitchFamily="34" charset="-120"/>
                        </a:rPr>
                        <a:t>現</a:t>
                      </a:r>
                      <a:endParaRPr lang="zh-TW" sz="2800" kern="100" spc="-15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F0"/>
                    </a:solidFill>
                  </a:tcPr>
                </a:tc>
                <a:tc>
                  <a:txBody>
                    <a:bodyPr/>
                    <a:lstStyle/>
                    <a:p>
                      <a:pPr marL="36000" indent="0" algn="l">
                        <a:spcAft>
                          <a:spcPts val="0"/>
                        </a:spcAft>
                        <a:buFont typeface="Wingdings" panose="05000000000000000000" pitchFamily="2" charset="2"/>
                        <a:buNone/>
                      </a:pPr>
                      <a:r>
                        <a:rPr lang="en-US" altLang="zh-TW" sz="1800" b="1" kern="100" spc="-150" baseline="0" dirty="0">
                          <a:solidFill>
                            <a:srgbClr val="0000FF"/>
                          </a:solidFill>
                          <a:effectLst/>
                          <a:latin typeface="微軟正黑體" panose="020B0604030504040204" pitchFamily="34" charset="-120"/>
                          <a:ea typeface="微軟正黑體" panose="020B0604030504040204" pitchFamily="34" charset="-120"/>
                        </a:rPr>
                        <a:t>C-1 </a:t>
                      </a:r>
                      <a:r>
                        <a:rPr lang="zh-TW" sz="1800" kern="100" spc="-150" baseline="0" dirty="0">
                          <a:solidFill>
                            <a:schemeClr val="dk1"/>
                          </a:solidFill>
                          <a:effectLst/>
                          <a:latin typeface="微軟正黑體" panose="020B0604030504040204" pitchFamily="34" charset="-120"/>
                          <a:ea typeface="微軟正黑體" panose="020B0604030504040204" pitchFamily="34" charset="-120"/>
                          <a:cs typeface="+mn-cs"/>
                        </a:rPr>
                        <a:t>彈性學習時間學習成果</a:t>
                      </a:r>
                      <a:br>
                        <a:rPr lang="en-US" sz="1800" kern="100" spc="-150" baseline="0" dirty="0">
                          <a:solidFill>
                            <a:srgbClr val="0000FF"/>
                          </a:solidFill>
                          <a:effectLst/>
                          <a:latin typeface="微軟正黑體" panose="020B0604030504040204" pitchFamily="34" charset="-120"/>
                          <a:ea typeface="微軟正黑體" panose="020B0604030504040204" pitchFamily="34" charset="-120"/>
                        </a:rPr>
                      </a:br>
                      <a:r>
                        <a:rPr lang="en-US" sz="1800" kern="100" spc="-150" baseline="0" dirty="0">
                          <a:solidFill>
                            <a:srgbClr val="0000FF"/>
                          </a:solidFill>
                          <a:effectLst/>
                          <a:latin typeface="微軟正黑體" panose="020B0604030504040204" pitchFamily="34" charset="-120"/>
                          <a:ea typeface="微軟正黑體" panose="020B0604030504040204" pitchFamily="34" charset="-120"/>
                        </a:rPr>
                        <a:t>         </a:t>
                      </a:r>
                      <a:r>
                        <a:rPr lang="en-US" sz="1300" kern="100" spc="-150" baseline="0" dirty="0">
                          <a:solidFill>
                            <a:srgbClr val="0000FF"/>
                          </a:solidFill>
                          <a:effectLst/>
                          <a:latin typeface="微軟正黑體" panose="020B0604030504040204" pitchFamily="34" charset="-120"/>
                          <a:ea typeface="微軟正黑體" panose="020B0604030504040204" pitchFamily="34" charset="-120"/>
                        </a:rPr>
                        <a:t>(</a:t>
                      </a:r>
                      <a:r>
                        <a:rPr lang="zh-TW" sz="1300" kern="100" spc="-150" baseline="0" dirty="0">
                          <a:solidFill>
                            <a:srgbClr val="0000FF"/>
                          </a:solidFill>
                          <a:effectLst/>
                          <a:latin typeface="微軟正黑體" panose="020B0604030504040204" pitchFamily="34" charset="-120"/>
                          <a:ea typeface="微軟正黑體" panose="020B0604030504040204" pitchFamily="34" charset="-120"/>
                        </a:rPr>
                        <a:t>包含自主學習或選手培訓或學校特色活動</a:t>
                      </a:r>
                      <a:r>
                        <a:rPr lang="en-US" sz="1300" kern="100" spc="-150" baseline="0" dirty="0">
                          <a:solidFill>
                            <a:srgbClr val="0000FF"/>
                          </a:solidFill>
                          <a:effectLst/>
                          <a:latin typeface="微軟正黑體" panose="020B0604030504040204" pitchFamily="34" charset="-120"/>
                          <a:ea typeface="微軟正黑體" panose="020B0604030504040204" pitchFamily="34" charset="-120"/>
                        </a:rPr>
                        <a:t>)</a:t>
                      </a:r>
                      <a:endParaRPr lang="zh-TW" sz="1300" kern="100" spc="-150"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C-1 </a:t>
                      </a:r>
                      <a:r>
                        <a:rPr lang="zh-TW" sz="1800" kern="100" spc="-150" baseline="0" dirty="0">
                          <a:solidFill>
                            <a:schemeClr val="dk1"/>
                          </a:solidFill>
                          <a:effectLst/>
                          <a:latin typeface="微軟正黑體" panose="020B0604030504040204" pitchFamily="34" charset="-120"/>
                          <a:ea typeface="微軟正黑體" panose="020B0604030504040204" pitchFamily="34" charset="-120"/>
                          <a:cs typeface="+mn-cs"/>
                        </a:rPr>
                        <a:t>高中自主學習計畫與成果</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彈性學習時間</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825384047"/>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b="1" kern="100" spc="-150" baseline="0" dirty="0">
                          <a:solidFill>
                            <a:srgbClr val="0000FF"/>
                          </a:solidFill>
                          <a:effectLst/>
                          <a:latin typeface="微軟正黑體" panose="020B0604030504040204" pitchFamily="34" charset="-120"/>
                          <a:ea typeface="微軟正黑體" panose="020B0604030504040204" pitchFamily="34" charset="-120"/>
                        </a:rPr>
                        <a:t>C-2 </a:t>
                      </a:r>
                      <a:r>
                        <a:rPr lang="zh-TW" sz="1800" kern="100" spc="-150" baseline="0" dirty="0">
                          <a:effectLst/>
                          <a:latin typeface="微軟正黑體" panose="020B0604030504040204" pitchFamily="34" charset="-120"/>
                          <a:ea typeface="微軟正黑體" panose="020B0604030504040204" pitchFamily="34" charset="-120"/>
                        </a:rPr>
                        <a:t>社團活動經驗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C-2 </a:t>
                      </a:r>
                      <a:r>
                        <a:rPr lang="zh-TW" sz="1800" kern="100" spc="-150" baseline="0" dirty="0">
                          <a:effectLst/>
                          <a:latin typeface="微軟正黑體" panose="020B0604030504040204" pitchFamily="34" charset="-120"/>
                          <a:ea typeface="微軟正黑體" panose="020B0604030504040204" pitchFamily="34" charset="-120"/>
                        </a:rPr>
                        <a:t>社團活動經驗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團體活動時間</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485562920"/>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b="1" kern="100" spc="-150" baseline="0" dirty="0">
                          <a:solidFill>
                            <a:srgbClr val="0000FF"/>
                          </a:solidFill>
                          <a:effectLst/>
                          <a:latin typeface="微軟正黑體" panose="020B0604030504040204" pitchFamily="34" charset="-120"/>
                          <a:ea typeface="微軟正黑體" panose="020B0604030504040204" pitchFamily="34" charset="-120"/>
                        </a:rPr>
                        <a:t>C-3 </a:t>
                      </a:r>
                      <a:r>
                        <a:rPr lang="zh-TW" sz="1800" kern="100" spc="-150" baseline="0" dirty="0">
                          <a:effectLst/>
                          <a:latin typeface="微軟正黑體" panose="020B0604030504040204" pitchFamily="34" charset="-120"/>
                          <a:ea typeface="微軟正黑體" panose="020B0604030504040204" pitchFamily="34" charset="-120"/>
                        </a:rPr>
                        <a:t>擔任幹部經驗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C-3 </a:t>
                      </a:r>
                      <a:r>
                        <a:rPr lang="zh-TW" sz="1800" kern="100" spc="-150" baseline="0" dirty="0">
                          <a:effectLst/>
                          <a:latin typeface="微軟正黑體" panose="020B0604030504040204" pitchFamily="34" charset="-120"/>
                          <a:ea typeface="微軟正黑體" panose="020B0604030504040204" pitchFamily="34" charset="-120"/>
                        </a:rPr>
                        <a:t>擔任幹部經驗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幹部經歷暨事蹟</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3528938419"/>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b="1" kern="100" spc="-150" baseline="0" dirty="0">
                          <a:solidFill>
                            <a:srgbClr val="0000FF"/>
                          </a:solidFill>
                          <a:effectLst/>
                          <a:latin typeface="微軟正黑體" panose="020B0604030504040204" pitchFamily="34" charset="-120"/>
                          <a:ea typeface="微軟正黑體" panose="020B0604030504040204" pitchFamily="34" charset="-120"/>
                        </a:rPr>
                        <a:t>C-4</a:t>
                      </a: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 </a:t>
                      </a:r>
                      <a:r>
                        <a:rPr lang="zh-TW" sz="1800" kern="100" spc="-150" baseline="0" dirty="0">
                          <a:effectLst/>
                          <a:latin typeface="微軟正黑體" panose="020B0604030504040204" pitchFamily="34" charset="-120"/>
                          <a:ea typeface="微軟正黑體" panose="020B0604030504040204" pitchFamily="34" charset="-120"/>
                        </a:rPr>
                        <a:t>服務學習經驗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C-4 </a:t>
                      </a:r>
                      <a:r>
                        <a:rPr lang="zh-TW" sz="1800" kern="100" spc="-150" baseline="0" dirty="0">
                          <a:effectLst/>
                          <a:latin typeface="微軟正黑體" panose="020B0604030504040204" pitchFamily="34" charset="-120"/>
                          <a:ea typeface="微軟正黑體" panose="020B0604030504040204" pitchFamily="34" charset="-120"/>
                        </a:rPr>
                        <a:t>服務學習經驗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服務學習</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4220877251"/>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b="1" kern="100" spc="-150" baseline="0" dirty="0">
                          <a:solidFill>
                            <a:srgbClr val="0000FF"/>
                          </a:solidFill>
                          <a:effectLst/>
                          <a:latin typeface="微軟正黑體" panose="020B0604030504040204" pitchFamily="34" charset="-120"/>
                          <a:ea typeface="微軟正黑體" panose="020B0604030504040204" pitchFamily="34" charset="-120"/>
                        </a:rPr>
                        <a:t>C-5 </a:t>
                      </a:r>
                      <a:r>
                        <a:rPr lang="zh-TW" sz="1800" kern="100" spc="-150" baseline="0" dirty="0">
                          <a:effectLst/>
                          <a:latin typeface="微軟正黑體" panose="020B0604030504040204" pitchFamily="34" charset="-120"/>
                          <a:ea typeface="微軟正黑體" panose="020B0604030504040204" pitchFamily="34" charset="-120"/>
                        </a:rPr>
                        <a:t>競賽表現</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C-5 </a:t>
                      </a:r>
                      <a:r>
                        <a:rPr lang="zh-TW" sz="1800" kern="100" spc="-150" baseline="0" dirty="0">
                          <a:effectLst/>
                          <a:latin typeface="微軟正黑體" panose="020B0604030504040204" pitchFamily="34" charset="-120"/>
                          <a:ea typeface="微軟正黑體" panose="020B0604030504040204" pitchFamily="34" charset="-120"/>
                        </a:rPr>
                        <a:t>競賽表現</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競賽參與</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874617842"/>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b="1" kern="100" spc="-150" baseline="0" dirty="0">
                          <a:solidFill>
                            <a:srgbClr val="0000FF"/>
                          </a:solidFill>
                          <a:effectLst/>
                          <a:latin typeface="微軟正黑體" panose="020B0604030504040204" pitchFamily="34" charset="-120"/>
                          <a:ea typeface="微軟正黑體" panose="020B0604030504040204" pitchFamily="34" charset="-120"/>
                        </a:rPr>
                        <a:t>C-6 </a:t>
                      </a:r>
                      <a:r>
                        <a:rPr lang="zh-TW" sz="1800" kern="100" spc="-150" baseline="0" dirty="0">
                          <a:effectLst/>
                          <a:latin typeface="微軟正黑體" panose="020B0604030504040204" pitchFamily="34" charset="-120"/>
                          <a:ea typeface="微軟正黑體" panose="020B0604030504040204" pitchFamily="34" charset="-120"/>
                        </a:rPr>
                        <a:t>非修課紀錄之成果作品</a:t>
                      </a:r>
                      <a:br>
                        <a:rPr lang="en-US" altLang="zh-TW" sz="1800" kern="100" spc="-150" baseline="0" dirty="0">
                          <a:effectLst/>
                          <a:latin typeface="微軟正黑體" panose="020B0604030504040204" pitchFamily="34" charset="-120"/>
                          <a:ea typeface="微軟正黑體" panose="020B0604030504040204" pitchFamily="34" charset="-120"/>
                        </a:rPr>
                      </a:br>
                      <a:r>
                        <a:rPr lang="en-US" altLang="zh-TW" sz="1800" kern="100" spc="-150" baseline="0" dirty="0">
                          <a:effectLst/>
                          <a:latin typeface="微軟正黑體" panose="020B0604030504040204" pitchFamily="34" charset="-120"/>
                          <a:ea typeface="微軟正黑體" panose="020B0604030504040204" pitchFamily="34" charset="-120"/>
                        </a:rPr>
                        <a:t>          </a:t>
                      </a:r>
                      <a:r>
                        <a:rPr lang="en-US" sz="1300" kern="100" spc="-150" baseline="0" dirty="0">
                          <a:solidFill>
                            <a:srgbClr val="0000FF"/>
                          </a:solidFill>
                          <a:effectLst/>
                          <a:latin typeface="微軟正黑體" panose="020B0604030504040204" pitchFamily="34" charset="-120"/>
                          <a:ea typeface="微軟正黑體" panose="020B0604030504040204" pitchFamily="34" charset="-120"/>
                          <a:cs typeface="+mn-cs"/>
                        </a:rPr>
                        <a:t>(</a:t>
                      </a:r>
                      <a:r>
                        <a:rPr lang="zh-TW" sz="1300" kern="100" spc="-150" baseline="0" dirty="0">
                          <a:solidFill>
                            <a:srgbClr val="0000FF"/>
                          </a:solidFill>
                          <a:effectLst/>
                          <a:latin typeface="微軟正黑體" panose="020B0604030504040204" pitchFamily="34" charset="-120"/>
                          <a:ea typeface="微軟正黑體" panose="020B0604030504040204" pitchFamily="34" charset="-120"/>
                          <a:cs typeface="+mn-cs"/>
                        </a:rPr>
                        <a:t>如職場學習成果</a:t>
                      </a:r>
                      <a:r>
                        <a:rPr lang="en-US" sz="1300" kern="100" spc="-150" baseline="0" dirty="0">
                          <a:solidFill>
                            <a:srgbClr val="0000FF"/>
                          </a:solidFill>
                          <a:effectLst/>
                          <a:latin typeface="微軟正黑體" panose="020B0604030504040204" pitchFamily="34" charset="-120"/>
                          <a:ea typeface="微軟正黑體" panose="020B0604030504040204" pitchFamily="34" charset="-120"/>
                          <a:cs typeface="+mn-cs"/>
                        </a:rPr>
                        <a:t>)</a:t>
                      </a:r>
                      <a:endParaRPr lang="zh-TW" sz="1300" kern="100" spc="-150" baseline="0" dirty="0">
                        <a:solidFill>
                          <a:srgbClr val="0000FF"/>
                        </a:solidFill>
                        <a:effectLst/>
                        <a:latin typeface="微軟正黑體" panose="020B0604030504040204" pitchFamily="34" charset="-120"/>
                        <a:ea typeface="微軟正黑體" panose="020B0604030504040204" pitchFamily="34" charset="-120"/>
                        <a:cs typeface="+mn-cs"/>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C-6 </a:t>
                      </a:r>
                      <a:r>
                        <a:rPr lang="zh-TW" sz="1800" kern="100" spc="-150" baseline="0" dirty="0">
                          <a:effectLst/>
                          <a:latin typeface="微軟正黑體" panose="020B0604030504040204" pitchFamily="34" charset="-120"/>
                          <a:ea typeface="微軟正黑體" panose="020B0604030504040204" pitchFamily="34" charset="-120"/>
                        </a:rPr>
                        <a:t>非修課紀錄之成果作品</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職場學習</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2890409007"/>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b="1" kern="100" spc="-150" baseline="0" dirty="0">
                          <a:solidFill>
                            <a:srgbClr val="0000FF"/>
                          </a:solidFill>
                          <a:effectLst/>
                          <a:latin typeface="微軟正黑體" panose="020B0604030504040204" pitchFamily="34" charset="-120"/>
                          <a:ea typeface="微軟正黑體" panose="020B0604030504040204" pitchFamily="34" charset="-120"/>
                        </a:rPr>
                        <a:t>C-7</a:t>
                      </a: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 </a:t>
                      </a:r>
                      <a:r>
                        <a:rPr lang="zh-TW" sz="1800" kern="100" spc="-150" baseline="0" dirty="0">
                          <a:effectLst/>
                          <a:latin typeface="微軟正黑體" panose="020B0604030504040204" pitchFamily="34" charset="-120"/>
                          <a:ea typeface="微軟正黑體" panose="020B0604030504040204" pitchFamily="34" charset="-120"/>
                        </a:rPr>
                        <a:t>檢定證照</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C-7 </a:t>
                      </a:r>
                      <a:r>
                        <a:rPr lang="zh-TW" sz="1800" kern="100" spc="-150" baseline="0" dirty="0">
                          <a:effectLst/>
                          <a:latin typeface="微軟正黑體" panose="020B0604030504040204" pitchFamily="34" charset="-120"/>
                          <a:ea typeface="微軟正黑體" panose="020B0604030504040204" pitchFamily="34" charset="-120"/>
                        </a:rPr>
                        <a:t>檢定證照</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檢定證照</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3676205985"/>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b="1" kern="100" spc="-150" baseline="0" dirty="0">
                          <a:solidFill>
                            <a:srgbClr val="0000FF"/>
                          </a:solidFill>
                          <a:effectLst/>
                          <a:latin typeface="微軟正黑體" panose="020B0604030504040204" pitchFamily="34" charset="-120"/>
                          <a:ea typeface="微軟正黑體" panose="020B0604030504040204" pitchFamily="34" charset="-120"/>
                        </a:rPr>
                        <a:t>C-8</a:t>
                      </a: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 </a:t>
                      </a:r>
                      <a:r>
                        <a:rPr lang="zh-TW" sz="1800" kern="100" spc="-150" baseline="0" dirty="0">
                          <a:effectLst/>
                          <a:latin typeface="微軟正黑體" panose="020B0604030504040204" pitchFamily="34" charset="-120"/>
                          <a:ea typeface="微軟正黑體" panose="020B0604030504040204" pitchFamily="34" charset="-120"/>
                        </a:rPr>
                        <a:t>特殊優良表現證明</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C-8 </a:t>
                      </a:r>
                      <a:r>
                        <a:rPr lang="zh-TW" sz="1800" kern="100" spc="-150" baseline="0" dirty="0">
                          <a:effectLst/>
                          <a:latin typeface="微軟正黑體" panose="020B0604030504040204" pitchFamily="34" charset="-120"/>
                          <a:ea typeface="微軟正黑體" panose="020B0604030504040204" pitchFamily="34" charset="-120"/>
                        </a:rPr>
                        <a:t>特殊優良表現證明</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其他多元表現</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2272932352"/>
                  </a:ext>
                </a:extLst>
              </a:tr>
              <a:tr h="318770">
                <a:tc vMerge="1">
                  <a:txBody>
                    <a:bodyPr/>
                    <a:lstStyle/>
                    <a:p>
                      <a:endParaRPr lang="zh-TW" altLang="en-US"/>
                    </a:p>
                  </a:txBody>
                  <a:tcPr/>
                </a:tc>
                <a:tc>
                  <a:txBody>
                    <a:bodyPr/>
                    <a:lstStyle/>
                    <a:p>
                      <a:pPr algn="l">
                        <a:spcAft>
                          <a:spcPts val="0"/>
                        </a:spcAft>
                      </a:pPr>
                      <a:r>
                        <a:rPr lang="en-US" sz="1800" kern="100" spc="-150" baseline="0" dirty="0">
                          <a:effectLst/>
                          <a:latin typeface="微軟正黑體" panose="020B0604030504040204" pitchFamily="34" charset="-120"/>
                          <a:ea typeface="微軟正黑體" panose="020B0604030504040204" pitchFamily="34" charset="-120"/>
                        </a:rPr>
                        <a:t> </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spcAft>
                          <a:spcPts val="0"/>
                        </a:spcAft>
                      </a:pPr>
                      <a:r>
                        <a:rPr lang="en-US" sz="1800" kern="100" spc="-150" baseline="0" dirty="0">
                          <a:effectLst/>
                          <a:latin typeface="微軟正黑體" panose="020B0604030504040204" pitchFamily="34" charset="-120"/>
                          <a:ea typeface="微軟正黑體" panose="020B0604030504040204" pitchFamily="34" charset="-120"/>
                        </a:rPr>
                        <a:t> </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作品成果</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2300188856"/>
                  </a:ext>
                </a:extLst>
              </a:tr>
              <a:tr h="318770">
                <a:tc vMerge="1">
                  <a:txBody>
                    <a:bodyPr/>
                    <a:lstStyle/>
                    <a:p>
                      <a:endParaRPr lang="zh-TW" altLang="en-US"/>
                    </a:p>
                  </a:txBody>
                  <a:tcPr/>
                </a:tc>
                <a:tc>
                  <a:txBody>
                    <a:bodyPr/>
                    <a:lstStyle/>
                    <a:p>
                      <a:pPr algn="l">
                        <a:spcAft>
                          <a:spcPts val="0"/>
                        </a:spcAft>
                      </a:pPr>
                      <a:r>
                        <a:rPr lang="en-US" sz="1800" kern="100" spc="-150" baseline="0" dirty="0">
                          <a:effectLst/>
                          <a:latin typeface="微軟正黑體" panose="020B0604030504040204" pitchFamily="34" charset="-120"/>
                          <a:ea typeface="微軟正黑體" panose="020B0604030504040204" pitchFamily="34" charset="-120"/>
                        </a:rPr>
                        <a:t> </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spcAft>
                          <a:spcPts val="0"/>
                        </a:spcAft>
                      </a:pPr>
                      <a:r>
                        <a:rPr lang="en-US" sz="1800" kern="100" spc="-150" baseline="0" dirty="0">
                          <a:effectLst/>
                          <a:latin typeface="微軟正黑體" panose="020B0604030504040204" pitchFamily="34" charset="-120"/>
                          <a:ea typeface="微軟正黑體" panose="020B0604030504040204" pitchFamily="34" charset="-120"/>
                        </a:rPr>
                        <a:t> </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大學及技專校院先修課程</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2911353150"/>
                  </a:ext>
                </a:extLst>
              </a:tr>
            </a:tbl>
          </a:graphicData>
        </a:graphic>
      </p:graphicFrame>
      <p:sp>
        <p:nvSpPr>
          <p:cNvPr id="4" name="矩形 3">
            <a:extLst>
              <a:ext uri="{FF2B5EF4-FFF2-40B4-BE49-F238E27FC236}">
                <a16:creationId xmlns:a16="http://schemas.microsoft.com/office/drawing/2014/main" id="{B7DC85F4-3E9E-4C07-B6D7-FD4B7812FB46}"/>
              </a:ext>
            </a:extLst>
          </p:cNvPr>
          <p:cNvSpPr/>
          <p:nvPr/>
        </p:nvSpPr>
        <p:spPr>
          <a:xfrm>
            <a:off x="954517" y="5684910"/>
            <a:ext cx="10924249" cy="584775"/>
          </a:xfrm>
          <a:prstGeom prst="rect">
            <a:avLst/>
          </a:prstGeom>
          <a:solidFill>
            <a:schemeClr val="bg1">
              <a:lumMod val="95000"/>
            </a:schemeClr>
          </a:solidFill>
        </p:spPr>
        <p:txBody>
          <a:bodyPr wrap="square">
            <a:spAutoFit/>
          </a:bodyPr>
          <a:lstStyle/>
          <a:p>
            <a:pPr marL="285750" indent="-285750">
              <a:buFont typeface="Wingdings" panose="05000000000000000000" pitchFamily="2" charset="2"/>
              <a:buChar char="u"/>
            </a:pP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聯合會</a:t>
            </a:r>
            <a:r>
              <a:rPr lang="zh-TW" altLang="en-US" sz="1600" spc="-150" dirty="0">
                <a:latin typeface="微軟正黑體" panose="020B0604030504040204" pitchFamily="34" charset="-120"/>
                <a:ea typeface="微軟正黑體" panose="020B0604030504040204" pitchFamily="34" charset="-120"/>
                <a:cs typeface="Times New Roman" panose="02020603050405020304" pitchFamily="18" charset="0"/>
              </a:rPr>
              <a:t>備審資料</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上傳</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spc="-150" dirty="0">
                <a:latin typeface="微軟正黑體" panose="020B0604030504040204" pitchFamily="34" charset="-120"/>
                <a:ea typeface="微軟正黑體" panose="020B0604030504040204" pitchFamily="34" charset="-120"/>
                <a:cs typeface="Times New Roman" panose="02020603050405020304" pitchFamily="18" charset="0"/>
              </a:rPr>
              <a:t>含勾選</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系統，由考生就</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EP</a:t>
            </a:r>
            <a:r>
              <a:rPr lang="zh-TW" altLang="zh-TW" sz="1600" spc="-15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「課程學習成果」</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z="1600" spc="-15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之項目</a:t>
            </a:r>
            <a:b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zh-TW" sz="1600" b="1" spc="-150" dirty="0">
                <a:latin typeface="微軟正黑體" panose="020B0604030504040204" pitchFamily="34" charset="-120"/>
                <a:ea typeface="微軟正黑體" panose="020B0604030504040204" pitchFamily="34" charset="-120"/>
                <a:cs typeface="Times New Roman" panose="02020603050405020304" pitchFamily="18" charset="0"/>
              </a:rPr>
              <a:t>自主評估勾選</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，系統僅就所勾選</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EP</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檔案</a:t>
            </a:r>
            <a:r>
              <a:rPr lang="zh-TW" altLang="zh-TW" sz="1600"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容量上限</a:t>
            </a:r>
            <a:r>
              <a:rPr lang="en-US" altLang="zh-TW" sz="1600"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(MB)</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及上傳</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勾選</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件數上限</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作控管。</a:t>
            </a:r>
          </a:p>
        </p:txBody>
      </p:sp>
      <p:sp>
        <p:nvSpPr>
          <p:cNvPr id="5" name="矩形 4">
            <a:extLst>
              <a:ext uri="{FF2B5EF4-FFF2-40B4-BE49-F238E27FC236}">
                <a16:creationId xmlns:a16="http://schemas.microsoft.com/office/drawing/2014/main" id="{5F2BF0F1-D7F7-4F1E-BD9E-AC74B3372D03}"/>
              </a:ext>
            </a:extLst>
          </p:cNvPr>
          <p:cNvSpPr/>
          <p:nvPr/>
        </p:nvSpPr>
        <p:spPr>
          <a:xfrm>
            <a:off x="954519" y="1040420"/>
            <a:ext cx="10924250" cy="4575453"/>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B989AECC-21F5-41D2-AEE2-EECAF7E0F1EE}"/>
              </a:ext>
            </a:extLst>
          </p:cNvPr>
          <p:cNvSpPr/>
          <p:nvPr/>
        </p:nvSpPr>
        <p:spPr>
          <a:xfrm>
            <a:off x="5306188" y="1519682"/>
            <a:ext cx="3262432" cy="400110"/>
          </a:xfrm>
          <a:prstGeom prst="rect">
            <a:avLst/>
          </a:prstGeom>
          <a:solidFill>
            <a:srgbClr val="0000FF"/>
          </a:solidFill>
        </p:spPr>
        <p:txBody>
          <a:bodyPr wrap="none">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普高生、綜高生</a:t>
            </a:r>
            <a:r>
              <a:rPr lang="en-US" altLang="zh-TW" sz="2000" b="1" dirty="0">
                <a:solidFill>
                  <a:schemeClr val="bg1"/>
                </a:solidFill>
                <a:latin typeface="微軟正黑體" panose="020B0604030504040204" pitchFamily="34" charset="-120"/>
                <a:ea typeface="微軟正黑體" panose="020B0604030504040204" pitchFamily="34" charset="-120"/>
              </a:rPr>
              <a:t>(</a:t>
            </a:r>
            <a:r>
              <a:rPr lang="zh-TW" altLang="en-US" sz="2000" b="1" dirty="0">
                <a:solidFill>
                  <a:schemeClr val="bg1"/>
                </a:solidFill>
                <a:latin typeface="微軟正黑體" panose="020B0604030504040204" pitchFamily="34" charset="-120"/>
                <a:ea typeface="微軟正黑體" panose="020B0604030504040204" pitchFamily="34" charset="-120"/>
              </a:rPr>
              <a:t>學術學程</a:t>
            </a:r>
            <a:r>
              <a:rPr lang="en-US" altLang="zh-TW" sz="2000" b="1" dirty="0">
                <a:solidFill>
                  <a:schemeClr val="bg1"/>
                </a:solidFill>
                <a:latin typeface="微軟正黑體" panose="020B0604030504040204" pitchFamily="34" charset="-120"/>
                <a:ea typeface="微軟正黑體" panose="020B0604030504040204" pitchFamily="34" charset="-120"/>
              </a:rPr>
              <a:t>)</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D789A2C3-99DA-4941-9C89-9D26B074B290}"/>
              </a:ext>
            </a:extLst>
          </p:cNvPr>
          <p:cNvSpPr/>
          <p:nvPr/>
        </p:nvSpPr>
        <p:spPr>
          <a:xfrm>
            <a:off x="1800978" y="1519682"/>
            <a:ext cx="3262432" cy="400110"/>
          </a:xfrm>
          <a:prstGeom prst="rect">
            <a:avLst/>
          </a:prstGeom>
          <a:solidFill>
            <a:srgbClr val="008000"/>
          </a:solidFill>
        </p:spPr>
        <p:txBody>
          <a:bodyPr wrap="none">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技高生、綜高生</a:t>
            </a:r>
            <a:r>
              <a:rPr lang="en-US" altLang="zh-TW" sz="2000" b="1" dirty="0">
                <a:solidFill>
                  <a:schemeClr val="bg1"/>
                </a:solidFill>
                <a:latin typeface="微軟正黑體" panose="020B0604030504040204" pitchFamily="34" charset="-120"/>
                <a:ea typeface="微軟正黑體" panose="020B0604030504040204" pitchFamily="34" charset="-120"/>
              </a:rPr>
              <a:t>(</a:t>
            </a:r>
            <a:r>
              <a:rPr lang="zh-TW" altLang="en-US" sz="2000" b="1" dirty="0">
                <a:solidFill>
                  <a:schemeClr val="bg1"/>
                </a:solidFill>
                <a:latin typeface="微軟正黑體" panose="020B0604030504040204" pitchFamily="34" charset="-120"/>
                <a:ea typeface="微軟正黑體" panose="020B0604030504040204" pitchFamily="34" charset="-120"/>
              </a:rPr>
              <a:t>專門學程</a:t>
            </a:r>
            <a:r>
              <a:rPr lang="en-US" altLang="zh-TW" sz="2000" b="1" dirty="0">
                <a:solidFill>
                  <a:schemeClr val="bg1"/>
                </a:solidFill>
                <a:latin typeface="微軟正黑體" panose="020B0604030504040204" pitchFamily="34" charset="-120"/>
                <a:ea typeface="微軟正黑體" panose="020B0604030504040204" pitchFamily="34" charset="-120"/>
              </a:rPr>
              <a:t>)</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292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3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199"/>
          <p:cNvSpPr txBox="1">
            <a:spLocks noChangeArrowheads="1"/>
          </p:cNvSpPr>
          <p:nvPr/>
        </p:nvSpPr>
        <p:spPr>
          <a:xfrm>
            <a:off x="840059" y="108097"/>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56" name="圓角矩形 16"/>
          <p:cNvSpPr>
            <a:spLocks noChangeArrowheads="1"/>
          </p:cNvSpPr>
          <p:nvPr/>
        </p:nvSpPr>
        <p:spPr bwMode="auto">
          <a:xfrm>
            <a:off x="946805" y="932899"/>
            <a:ext cx="4510198"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網路上傳學習歷程備審資料</a:t>
            </a:r>
          </a:p>
        </p:txBody>
      </p:sp>
      <p:sp>
        <p:nvSpPr>
          <p:cNvPr id="20" name="內容版面配置區 2"/>
          <p:cNvSpPr txBox="1">
            <a:spLocks/>
          </p:cNvSpPr>
          <p:nvPr/>
        </p:nvSpPr>
        <p:spPr>
          <a:xfrm>
            <a:off x="840059" y="1730498"/>
            <a:ext cx="10861971" cy="4838700"/>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TW" altLang="en-US" b="1" spc="-100" dirty="0">
                <a:latin typeface="微軟正黑體" panose="020B0604030504040204" pitchFamily="34" charset="-120"/>
                <a:ea typeface="微軟正黑體" panose="020B0604030504040204" pitchFamily="34" charset="-120"/>
              </a:rPr>
              <a:t>「</a:t>
            </a:r>
            <a:r>
              <a:rPr lang="en-US" altLang="zh-TW" b="1" spc="-100" dirty="0">
                <a:latin typeface="微軟正黑體" panose="020B0604030504040204" pitchFamily="34" charset="-120"/>
                <a:ea typeface="微軟正黑體" panose="020B0604030504040204" pitchFamily="34" charset="-120"/>
              </a:rPr>
              <a:t>B.</a:t>
            </a:r>
            <a:r>
              <a:rPr lang="zh-TW" altLang="en-US" b="1" spc="-100" dirty="0">
                <a:latin typeface="微軟正黑體" panose="020B0604030504040204" pitchFamily="34" charset="-120"/>
                <a:ea typeface="微軟正黑體" panose="020B0604030504040204" pitchFamily="34" charset="-120"/>
              </a:rPr>
              <a:t>課程學習成果」、「</a:t>
            </a:r>
            <a:r>
              <a:rPr lang="en-US" altLang="zh-TW" b="1" spc="-100" dirty="0">
                <a:latin typeface="微軟正黑體" panose="020B0604030504040204" pitchFamily="34" charset="-120"/>
                <a:ea typeface="微軟正黑體" panose="020B0604030504040204" pitchFamily="34" charset="-120"/>
              </a:rPr>
              <a:t>C.</a:t>
            </a:r>
            <a:r>
              <a:rPr lang="zh-TW" altLang="en-US" b="1" spc="-100" dirty="0">
                <a:latin typeface="微軟正黑體" panose="020B0604030504040204" pitchFamily="34" charset="-120"/>
                <a:ea typeface="微軟正黑體" panose="020B0604030504040204" pitchFamily="34" charset="-120"/>
              </a:rPr>
              <a:t>多元表現」上傳說明</a:t>
            </a:r>
            <a:endParaRPr lang="en-US" altLang="zh-TW" b="1" spc="-100" dirty="0">
              <a:latin typeface="微軟正黑體" panose="020B0604030504040204" pitchFamily="34" charset="-120"/>
              <a:ea typeface="微軟正黑體" panose="020B0604030504040204" pitchFamily="34" charset="-120"/>
            </a:endParaRPr>
          </a:p>
          <a:p>
            <a:pPr lvl="1" algn="just">
              <a:lnSpc>
                <a:spcPct val="100000"/>
              </a:lnSpc>
              <a:buFont typeface="Wingdings" panose="05000000000000000000" pitchFamily="2" charset="2"/>
              <a:buChar char="Ø"/>
            </a:pPr>
            <a:r>
              <a:rPr lang="zh-TW" altLang="en-US" sz="3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使用</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中央資料庫學習歷程檔案之考生，依所報名之校系科</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、學程要求學習歷程備審資料，於</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B-1</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專題實作、實習科目學習成果</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B-2</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其他課程學習</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作品</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成果」 </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b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欄位</a:t>
            </a:r>
            <a:r>
              <a:rPr lang="zh-TW" altLang="en-US" sz="3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勾選</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欲上傳之檔案</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lgn="just">
              <a:lnSpc>
                <a:spcPct val="100000"/>
              </a:lnSpc>
              <a:buFont typeface="Wingdings" panose="05000000000000000000" pitchFamily="2" charset="2"/>
              <a:buChar char="Ø"/>
            </a:pP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lgn="just">
              <a:lnSpc>
                <a:spcPct val="150000"/>
              </a:lnSpc>
              <a:buFont typeface="Wingdings" panose="05000000000000000000" pitchFamily="2" charset="2"/>
              <a:buChar char="Ø"/>
            </a:pPr>
            <a:r>
              <a:rPr lang="zh-TW" altLang="en-US" sz="3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未使用</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中央資料庫學習歷程檔案之考生，依所報名之校系科</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、學程要求學習歷程備審資料，由考生</a:t>
            </a:r>
            <a:r>
              <a:rPr lang="zh-TW" altLang="en-US" sz="1800" b="1" u="sng" dirty="0">
                <a:latin typeface="微軟正黑體" panose="020B0604030504040204" pitchFamily="34" charset="-120"/>
                <a:ea typeface="微軟正黑體" panose="020B0604030504040204" pitchFamily="34" charset="-120"/>
                <a:cs typeface="Times New Roman" panose="02020603050405020304" pitchFamily="18" charset="0"/>
              </a:rPr>
              <a:t>製作</a:t>
            </a:r>
            <a:r>
              <a:rPr lang="en-US" altLang="zh-TW" sz="1800" b="1" u="sng"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800" b="1" u="sng" dirty="0">
                <a:latin typeface="微軟正黑體" panose="020B0604030504040204" pitchFamily="34" charset="-120"/>
                <a:ea typeface="微軟正黑體" panose="020B0604030504040204" pitchFamily="34" charset="-120"/>
                <a:cs typeface="Times New Roman" panose="02020603050405020304" pitchFamily="18" charset="0"/>
              </a:rPr>
              <a:t>格式檔案</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並上傳於</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B-1</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專題實作、實習科目學習成果</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b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B-2</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其他課程學習</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作品</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成果」</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三個欄位，考生須自行</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將檔案整合後上傳至對應的欄位</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各欄位僅能上傳</a:t>
            </a:r>
            <a:r>
              <a:rPr lang="en-US" altLang="zh-TW"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個</a:t>
            </a:r>
            <a:r>
              <a:rPr lang="en-US" altLang="zh-TW"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檔案</a:t>
            </a:r>
            <a:r>
              <a:rPr lang="en-US" altLang="zh-TW"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不得上傳影音檔</a:t>
            </a:r>
            <a:r>
              <a:rPr lang="en-US" altLang="zh-TW"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檔案容量以</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4MB</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乘以「上傳檔案件數上限」</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為限</a:t>
            </a:r>
            <a:endParaRPr lang="en-US" altLang="zh-TW" sz="2400" b="1" spc="-100" dirty="0">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F25C8EF5-0D31-424A-9821-7914F258755F}"/>
              </a:ext>
            </a:extLst>
          </p:cNvPr>
          <p:cNvGrpSpPr/>
          <p:nvPr/>
        </p:nvGrpSpPr>
        <p:grpSpPr>
          <a:xfrm>
            <a:off x="8151000" y="433863"/>
            <a:ext cx="3544065" cy="1448993"/>
            <a:chOff x="8438383" y="190023"/>
            <a:chExt cx="3544065" cy="1448993"/>
          </a:xfrm>
        </p:grpSpPr>
        <p:grpSp>
          <p:nvGrpSpPr>
            <p:cNvPr id="24" name="群組 23"/>
            <p:cNvGrpSpPr/>
            <p:nvPr/>
          </p:nvGrpSpPr>
          <p:grpSpPr>
            <a:xfrm>
              <a:off x="8898010" y="190023"/>
              <a:ext cx="3084438" cy="1432422"/>
              <a:chOff x="5988125" y="214313"/>
              <a:chExt cx="3084438" cy="1432422"/>
            </a:xfrm>
          </p:grpSpPr>
          <p:grpSp>
            <p:nvGrpSpPr>
              <p:cNvPr id="26" name="群組 7"/>
              <p:cNvGrpSpPr>
                <a:grpSpLocks/>
              </p:cNvGrpSpPr>
              <p:nvPr/>
            </p:nvGrpSpPr>
            <p:grpSpPr bwMode="auto">
              <a:xfrm>
                <a:off x="6462713" y="214313"/>
                <a:ext cx="2609850" cy="1431925"/>
                <a:chOff x="6690632" y="1068877"/>
                <a:chExt cx="2609942" cy="1217115"/>
              </a:xfrm>
            </p:grpSpPr>
            <p:cxnSp>
              <p:nvCxnSpPr>
                <p:cNvPr id="37" name="直線單箭頭接點 8"/>
                <p:cNvCxnSpPr>
                  <a:cxnSpLocks noChangeShapeType="1"/>
                  <a:endCxn id="47"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9" name="圓角矩形 38"/>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網路報名</a:t>
                  </a:r>
                </a:p>
              </p:txBody>
            </p:sp>
            <p:sp>
              <p:nvSpPr>
                <p:cNvPr id="40" name="圓角矩形 39"/>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41" name="圓角矩形 40"/>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42" name="圓角矩形 41"/>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43" name="直線單箭頭接點 14"/>
                <p:cNvCxnSpPr>
                  <a:cxnSpLocks noChangeShapeType="1"/>
                  <a:stCxn id="38" idx="3"/>
                  <a:endCxn id="3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4" name="直線單箭頭接點 15"/>
                <p:cNvCxnSpPr>
                  <a:cxnSpLocks noChangeShapeType="1"/>
                  <a:stCxn id="39" idx="3"/>
                  <a:endCxn id="40"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6"/>
                <p:cNvCxnSpPr>
                  <a:cxnSpLocks noChangeShapeType="1"/>
                  <a:stCxn id="40" idx="3"/>
                  <a:endCxn id="41"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7"/>
                <p:cNvCxnSpPr>
                  <a:cxnSpLocks noChangeShapeType="1"/>
                  <a:stCxn id="41" idx="3"/>
                  <a:endCxn id="42"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7" name="圓角矩形 46"/>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35" name="圓角矩形 34"/>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36"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1" name="圓角矩形 20">
              <a:extLst>
                <a:ext uri="{FF2B5EF4-FFF2-40B4-BE49-F238E27FC236}">
                  <a16:creationId xmlns:a16="http://schemas.microsoft.com/office/drawing/2014/main" id="{059F84A4-7CD8-4CA4-9315-44B434A9E262}"/>
                </a:ext>
              </a:extLst>
            </p:cNvPr>
            <p:cNvSpPr/>
            <p:nvPr/>
          </p:nvSpPr>
          <p:spPr bwMode="auto">
            <a:xfrm>
              <a:off x="8438383" y="210266"/>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32899"/>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7844085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8FFE6634-9689-6A00-3A93-27AF290B01FC}"/>
              </a:ext>
            </a:extLst>
          </p:cNvPr>
          <p:cNvSpPr txBox="1">
            <a:spLocks noChangeArrowheads="1"/>
          </p:cNvSpPr>
          <p:nvPr/>
        </p:nvSpPr>
        <p:spPr>
          <a:xfrm>
            <a:off x="829398" y="100443"/>
            <a:ext cx="11362602"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a:solidFill>
                  <a:prstClr val="black"/>
                </a:solidFill>
                <a:latin typeface="微軟正黑體" panose="020B0604030504040204" pitchFamily="34" charset="-120"/>
                <a:ea typeface="微軟正黑體" panose="020B0604030504040204" pitchFamily="34" charset="-120"/>
              </a:rPr>
              <a:t>技優保送入學招生作業流程</a:t>
            </a:r>
            <a:endParaRPr lang="zh-TW" altLang="en-US" sz="2500" b="1" spc="-75" dirty="0">
              <a:solidFill>
                <a:prstClr val="black"/>
              </a:solidFill>
              <a:latin typeface="微軟正黑體" panose="020B0604030504040204" pitchFamily="34" charset="-120"/>
              <a:ea typeface="微軟正黑體" panose="020B0604030504040204" pitchFamily="34" charset="-120"/>
            </a:endParaRPr>
          </a:p>
        </p:txBody>
      </p:sp>
      <p:graphicFrame>
        <p:nvGraphicFramePr>
          <p:cNvPr id="3" name="Group 33">
            <a:extLst>
              <a:ext uri="{FF2B5EF4-FFF2-40B4-BE49-F238E27FC236}">
                <a16:creationId xmlns:a16="http://schemas.microsoft.com/office/drawing/2014/main" id="{BC73F033-080D-8C13-5638-5D0C2EBB223C}"/>
              </a:ext>
            </a:extLst>
          </p:cNvPr>
          <p:cNvGraphicFramePr>
            <a:graphicFrameLocks/>
          </p:cNvGraphicFramePr>
          <p:nvPr>
            <p:extLst>
              <p:ext uri="{D42A27DB-BD31-4B8C-83A1-F6EECF244321}">
                <p14:modId xmlns:p14="http://schemas.microsoft.com/office/powerpoint/2010/main" val="3846467899"/>
              </p:ext>
            </p:extLst>
          </p:nvPr>
        </p:nvGraphicFramePr>
        <p:xfrm>
          <a:off x="1115719" y="938178"/>
          <a:ext cx="10401828" cy="4981643"/>
        </p:xfrm>
        <a:graphic>
          <a:graphicData uri="http://schemas.openxmlformats.org/drawingml/2006/table">
            <a:tbl>
              <a:tblPr>
                <a:tableStyleId>{93296810-A885-4BE3-A3E7-6D5BEEA58F35}</a:tableStyleId>
              </a:tblPr>
              <a:tblGrid>
                <a:gridCol w="3022692">
                  <a:extLst>
                    <a:ext uri="{9D8B030D-6E8A-4147-A177-3AD203B41FA5}">
                      <a16:colId xmlns:a16="http://schemas.microsoft.com/office/drawing/2014/main" val="20000"/>
                    </a:ext>
                  </a:extLst>
                </a:gridCol>
                <a:gridCol w="7379136">
                  <a:extLst>
                    <a:ext uri="{9D8B030D-6E8A-4147-A177-3AD203B41FA5}">
                      <a16:colId xmlns:a16="http://schemas.microsoft.com/office/drawing/2014/main" val="20001"/>
                    </a:ext>
                  </a:extLst>
                </a:gridCol>
              </a:tblGrid>
              <a:tr h="4324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重要日程</a:t>
                      </a:r>
                      <a:endParaRPr kumimoji="1" lang="zh-TW" altLang="en-US" sz="2400" b="1" i="0" u="none" strike="noStrike"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辦理事項</a:t>
                      </a:r>
                      <a:endParaRPr kumimoji="1" lang="zh-TW" altLang="en-US" sz="2400" b="1" i="0" u="none" strike="noStrike" kern="1200"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6">
                        <a:lumMod val="40000"/>
                        <a:lumOff val="60000"/>
                      </a:schemeClr>
                    </a:solidFill>
                  </a:tcPr>
                </a:tc>
                <a:extLst>
                  <a:ext uri="{0D108BD9-81ED-4DB2-BD59-A6C34878D82A}">
                    <a16:rowId xmlns:a16="http://schemas.microsoft.com/office/drawing/2014/main" val="10000"/>
                  </a:ext>
                </a:extLst>
              </a:tr>
              <a:tr h="16301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115.</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2.2(</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一</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)10:00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起</a:t>
                      </a:r>
                      <a:endPar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115.</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2.5(</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四</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)17:00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止</a:t>
                      </a:r>
                      <a:endParaRPr kumimoji="0" lang="en-US" altLang="zh-TW" sz="2000" b="1" i="0"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tc>
                  <a:txBody>
                    <a:bodyPr/>
                    <a:lstStyle/>
                    <a:p>
                      <a:pPr marL="176213" marR="0" lvl="0" indent="-176213"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網路</a:t>
                      </a:r>
                      <a:r>
                        <a:rPr kumimoji="1" lang="zh-TW" altLang="en-US" sz="2000" b="1" u="sng"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rPr>
                        <a:t>報名及繳寄報名資格審查資料</a:t>
                      </a:r>
                    </a:p>
                    <a:p>
                      <a:pPr marL="176213" marR="0" lvl="0" indent="-176213" algn="l" defTabSz="914400" rtl="0" eaLnBrk="1" fontAlgn="base" latinLnBrk="0" hangingPunct="1">
                        <a:lnSpc>
                          <a:spcPct val="100000"/>
                        </a:lnSpc>
                        <a:spcBef>
                          <a:spcPct val="20000"/>
                        </a:spcBef>
                        <a:spcAft>
                          <a:spcPct val="0"/>
                        </a:spcAft>
                        <a:buClrTx/>
                        <a:buSzTx/>
                        <a:buFontTx/>
                        <a:buNone/>
                        <a:tabLst/>
                      </a:pP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由考生個別報名</a:t>
                      </a:r>
                    </a:p>
                    <a:p>
                      <a:pPr marL="176213" marR="0" lvl="0" indent="-176213" algn="l" defTabSz="914400" rtl="0" eaLnBrk="1" fontAlgn="base" latinLnBrk="0" hangingPunct="1">
                        <a:lnSpc>
                          <a:spcPct val="100000"/>
                        </a:lnSpc>
                        <a:spcBef>
                          <a:spcPct val="20000"/>
                        </a:spcBef>
                        <a:spcAft>
                          <a:spcPct val="0"/>
                        </a:spcAft>
                        <a:buClrTx/>
                        <a:buSzTx/>
                        <a:buFontTx/>
                        <a:buNone/>
                        <a:tabLst/>
                      </a:pP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2.</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至本委員會網站輸入報名資料並完成資格審查資料寄送</a:t>
                      </a:r>
                      <a:endPar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endParaRPr>
                    </a:p>
                    <a:p>
                      <a:pPr marL="176213" marR="0" lvl="0" indent="108000" algn="l" defTabSz="914400" rtl="0" eaLnBrk="1" fontAlgn="base" latinLnBrk="0" hangingPunct="1">
                        <a:lnSpc>
                          <a:spcPct val="100000"/>
                        </a:lnSpc>
                        <a:spcBef>
                          <a:spcPct val="20000"/>
                        </a:spcBef>
                        <a:spcAft>
                          <a:spcPct val="0"/>
                        </a:spcAft>
                        <a:buClrTx/>
                        <a:buSzTx/>
                        <a:buFontTx/>
                        <a:buNone/>
                        <a:tabLst/>
                      </a:pP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r>
                        <a:rPr kumimoji="1" lang="en-US" altLang="zh-TW" sz="2000" b="1" u="none"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rPr>
                        <a:t>115.</a:t>
                      </a:r>
                      <a:r>
                        <a:rPr kumimoji="1" lang="en-US" altLang="zh-TW" sz="2000" b="1" u="none" strike="noStrike"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2.5</a:t>
                      </a:r>
                      <a:r>
                        <a:rPr kumimoji="1" lang="zh-TW" altLang="en-US" sz="2000" b="1" u="none" strike="noStrike"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前</a:t>
                      </a:r>
                      <a:r>
                        <a:rPr kumimoji="1" lang="zh-TW" altLang="en-US" sz="2000" b="1" u="none"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rPr>
                        <a:t>以快遞或限時掛號郵寄</a:t>
                      </a:r>
                      <a:r>
                        <a:rPr kumimoji="1" lang="en-US" altLang="zh-TW" sz="2000" b="1" u="none" strike="noStrike"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rPr>
                        <a:t>-</a:t>
                      </a:r>
                      <a:r>
                        <a:rPr kumimoji="1" lang="zh-TW" altLang="en-US" sz="2000" b="1" u="none" strike="noStrike"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rPr>
                        <a:t>郵戳為憑</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endParaRPr kumimoji="1" lang="zh-TW" altLang="en-US" sz="2000" b="1" i="0" u="none" strike="noStrike" cap="none" normalizeH="0" baseline="0" dirty="0">
                        <a:ln>
                          <a:noFill/>
                        </a:ln>
                        <a:solidFill>
                          <a:srgbClr val="0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extLst>
                  <a:ext uri="{0D108BD9-81ED-4DB2-BD59-A6C34878D82A}">
                    <a16:rowId xmlns:a16="http://schemas.microsoft.com/office/drawing/2014/main" val="10002"/>
                  </a:ext>
                </a:extLst>
              </a:tr>
              <a:tr h="4324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115.2.25(</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三</a:t>
                      </a: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)10:00</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起</a:t>
                      </a:r>
                      <a:endParaRPr kumimoji="0" lang="zh-TW" altLang="en-US" sz="2000" b="1" i="0" u="none" strike="noStrike" kern="1200"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公告資格審查結果及成績排名</a:t>
                      </a:r>
                      <a:endParaRPr kumimoji="1" lang="zh-TW" altLang="en-US" sz="2000" b="1" i="0" u="none" strike="noStrike" cap="none" normalizeH="0" baseline="0" dirty="0">
                        <a:ln>
                          <a:noFill/>
                        </a:ln>
                        <a:solidFill>
                          <a:srgbClr val="0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bg1"/>
                    </a:solidFill>
                  </a:tcPr>
                </a:tc>
                <a:extLst>
                  <a:ext uri="{0D108BD9-81ED-4DB2-BD59-A6C34878D82A}">
                    <a16:rowId xmlns:a16="http://schemas.microsoft.com/office/drawing/2014/main" val="10003"/>
                  </a:ext>
                </a:extLst>
              </a:tr>
              <a:tr h="8316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115.3.4(</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三</a:t>
                      </a: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)10:00</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起</a:t>
                      </a:r>
                      <a:endPar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115.</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3.6(</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五</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)24:00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止</a:t>
                      </a:r>
                      <a:endParaRPr kumimoji="0" lang="en-US" altLang="zh-TW" sz="2000" b="1" i="0"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繳交報名費</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符合資格考生繳交報名費</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endParaRPr kumimoji="1" lang="en-US" altLang="zh-TW" sz="2000" b="1" i="0" u="none" strike="noStrike"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extLst>
                  <a:ext uri="{0D108BD9-81ED-4DB2-BD59-A6C34878D82A}">
                    <a16:rowId xmlns:a16="http://schemas.microsoft.com/office/drawing/2014/main" val="10004"/>
                  </a:ext>
                </a:extLst>
              </a:tr>
              <a:tr h="7651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115.</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3.9(</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一</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)10:00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起</a:t>
                      </a: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115.</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3.11(</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三</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)17:00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止</a:t>
                      </a:r>
                      <a:endParaRPr kumimoji="0" lang="en-US" altLang="zh-TW" sz="2000" b="1" i="0"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網路登記志願</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通過資格審查並完成繳費之考生，至多</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50</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個志願</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endParaRPr kumimoji="1" lang="en-US" altLang="zh-TW" sz="2000" b="1" i="0" u="none" strike="noStrike" cap="none" normalizeH="0" baseline="0" dirty="0">
                        <a:ln>
                          <a:noFill/>
                        </a:ln>
                        <a:solidFill>
                          <a:srgbClr val="0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extLst>
                  <a:ext uri="{0D108BD9-81ED-4DB2-BD59-A6C34878D82A}">
                    <a16:rowId xmlns:a16="http://schemas.microsoft.com/office/drawing/2014/main" val="10005"/>
                  </a:ext>
                </a:extLst>
              </a:tr>
              <a:tr h="4324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115.3.17(</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二</a:t>
                      </a: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)10:00</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起</a:t>
                      </a:r>
                      <a:endParaRPr kumimoji="0" lang="en-US" altLang="zh-TW" sz="2000" b="1" i="0" u="none" strike="noStrike" kern="1200"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分發放榜</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本委員會網站公告並提供查詢</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endParaRPr kumimoji="1" lang="en-US" altLang="zh-TW" sz="2000" b="1" i="0" u="none" strike="noStrike" cap="none" normalizeH="0" baseline="0" dirty="0">
                        <a:ln>
                          <a:noFill/>
                        </a:ln>
                        <a:solidFill>
                          <a:srgbClr val="0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bg1"/>
                    </a:solidFill>
                  </a:tcPr>
                </a:tc>
                <a:extLst>
                  <a:ext uri="{0D108BD9-81ED-4DB2-BD59-A6C34878D82A}">
                    <a16:rowId xmlns:a16="http://schemas.microsoft.com/office/drawing/2014/main" val="10006"/>
                  </a:ext>
                </a:extLst>
              </a:tr>
              <a:tr h="4324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115.</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3.25(</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三</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)17:00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前</a:t>
                      </a:r>
                      <a:endParaRPr kumimoji="0" lang="zh-TW" altLang="en-US" sz="2000" b="1" i="0"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報到或聲明放棄錄取</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r>
                        <a:rPr kumimoji="1" lang="zh-TW" altLang="en-US" sz="2000" b="1" u="none"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rPr>
                        <a:t>依各校規定之報到時間辦理</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endParaRPr kumimoji="1" lang="zh-TW" altLang="en-US" sz="2000" b="1" i="0" u="none" strike="noStrike" cap="none" normalizeH="0" baseline="0" dirty="0">
                        <a:ln>
                          <a:noFill/>
                        </a:ln>
                        <a:solidFill>
                          <a:srgbClr val="0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13632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88225" y="3241979"/>
            <a:ext cx="2303584" cy="30037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22" name="內容版面配置區 2"/>
          <p:cNvSpPr txBox="1">
            <a:spLocks/>
          </p:cNvSpPr>
          <p:nvPr/>
        </p:nvSpPr>
        <p:spPr>
          <a:xfrm>
            <a:off x="908094" y="843588"/>
            <a:ext cx="9288517" cy="366043"/>
          </a:xfrm>
          <a:prstGeom prst="rect">
            <a:avLst/>
          </a:prstGeom>
          <a:solidFill>
            <a:srgbClr val="FFFFFF">
              <a:alpha val="50196"/>
            </a:srgb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zh-TW" altLang="zh-TW">
                <a:latin typeface="微軟正黑體" panose="020B0604030504040204" pitchFamily="34" charset="-120"/>
                <a:ea typeface="微軟正黑體" panose="020B0604030504040204" pitchFamily="34" charset="-120"/>
              </a:rPr>
              <a:t>範例說明：</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23" name="表格 22"/>
          <p:cNvGraphicFramePr>
            <a:graphicFrameLocks noGrp="1"/>
          </p:cNvGraphicFramePr>
          <p:nvPr>
            <p:extLst>
              <p:ext uri="{D42A27DB-BD31-4B8C-83A1-F6EECF244321}">
                <p14:modId xmlns:p14="http://schemas.microsoft.com/office/powerpoint/2010/main" val="1241125112"/>
              </p:ext>
            </p:extLst>
          </p:nvPr>
        </p:nvGraphicFramePr>
        <p:xfrm>
          <a:off x="1129873" y="1227311"/>
          <a:ext cx="10670241" cy="1584960"/>
        </p:xfrm>
        <a:graphic>
          <a:graphicData uri="http://schemas.openxmlformats.org/drawingml/2006/table">
            <a:tbl>
              <a:tblPr firstRow="1" firstCol="1" lastRow="1" lastCol="1" bandRow="1" bandCol="1">
                <a:tableStyleId>{68D230F3-CF80-4859-8CE7-A43EE81993B5}</a:tableStyleId>
              </a:tblPr>
              <a:tblGrid>
                <a:gridCol w="1577081">
                  <a:extLst>
                    <a:ext uri="{9D8B030D-6E8A-4147-A177-3AD203B41FA5}">
                      <a16:colId xmlns:a16="http://schemas.microsoft.com/office/drawing/2014/main" val="4203468891"/>
                    </a:ext>
                  </a:extLst>
                </a:gridCol>
                <a:gridCol w="4348014">
                  <a:extLst>
                    <a:ext uri="{9D8B030D-6E8A-4147-A177-3AD203B41FA5}">
                      <a16:colId xmlns:a16="http://schemas.microsoft.com/office/drawing/2014/main" val="4245618592"/>
                    </a:ext>
                  </a:extLst>
                </a:gridCol>
                <a:gridCol w="2372573">
                  <a:extLst>
                    <a:ext uri="{9D8B030D-6E8A-4147-A177-3AD203B41FA5}">
                      <a16:colId xmlns:a16="http://schemas.microsoft.com/office/drawing/2014/main" val="2176849291"/>
                    </a:ext>
                  </a:extLst>
                </a:gridCol>
                <a:gridCol w="2372573">
                  <a:extLst>
                    <a:ext uri="{9D8B030D-6E8A-4147-A177-3AD203B41FA5}">
                      <a16:colId xmlns:a16="http://schemas.microsoft.com/office/drawing/2014/main" val="668861557"/>
                    </a:ext>
                  </a:extLst>
                </a:gridCol>
              </a:tblGrid>
              <a:tr h="339521">
                <a:tc gridSpan="2">
                  <a:txBody>
                    <a:bodyPr/>
                    <a:lstStyle/>
                    <a:p>
                      <a:pPr algn="ctr">
                        <a:spcAft>
                          <a:spcPts val="0"/>
                        </a:spcAft>
                      </a:pPr>
                      <a:r>
                        <a:rPr lang="zh-TW" sz="1600" b="0" kern="100" spc="-50" dirty="0">
                          <a:effectLst/>
                          <a:latin typeface="微軟正黑體" panose="020B0604030504040204" pitchFamily="34" charset="-120"/>
                          <a:ea typeface="微軟正黑體" panose="020B0604030504040204" pitchFamily="34" charset="-120"/>
                        </a:rPr>
                        <a:t>項</a:t>
                      </a:r>
                      <a:r>
                        <a:rPr lang="en-US" sz="1600" b="0" kern="100" spc="-50" dirty="0">
                          <a:effectLst/>
                          <a:latin typeface="微軟正黑體" panose="020B0604030504040204" pitchFamily="34" charset="-120"/>
                          <a:ea typeface="微軟正黑體" panose="020B0604030504040204" pitchFamily="34" charset="-120"/>
                        </a:rPr>
                        <a:t>      </a:t>
                      </a:r>
                      <a:r>
                        <a:rPr lang="zh-TW" sz="1600" b="0" kern="100" spc="-50" dirty="0">
                          <a:effectLst/>
                          <a:latin typeface="微軟正黑體" panose="020B0604030504040204" pitchFamily="34" charset="-120"/>
                          <a:ea typeface="微軟正黑體" panose="020B0604030504040204" pitchFamily="34" charset="-120"/>
                        </a:rPr>
                        <a:t>目</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altLang="en-US" sz="1600" b="0" kern="100" spc="-50" dirty="0">
                          <a:effectLst/>
                          <a:latin typeface="微軟正黑體" panose="020B0604030504040204" pitchFamily="34" charset="-120"/>
                          <a:ea typeface="微軟正黑體" panose="020B0604030504040204" pitchFamily="34" charset="-120"/>
                        </a:rPr>
                        <a:t>使用學習歷程中央資料庫之考生勾選</a:t>
                      </a:r>
                      <a:r>
                        <a:rPr lang="zh-TW" sz="1600" b="0" kern="100" spc="-50" dirty="0">
                          <a:effectLst/>
                          <a:latin typeface="微軟正黑體" panose="020B0604030504040204" pitchFamily="34" charset="-120"/>
                          <a:ea typeface="微軟正黑體" panose="020B0604030504040204" pitchFamily="34" charset="-120"/>
                        </a:rPr>
                        <a:t>件數上限</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effectLst/>
                          <a:latin typeface="微軟正黑體" panose="020B0604030504040204" pitchFamily="34" charset="-120"/>
                          <a:ea typeface="微軟正黑體" panose="020B0604030504040204" pitchFamily="34" charset="-120"/>
                        </a:rPr>
                        <a:t>未使用學習歷程中央資料庫之考生檔案容量上限</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66840449"/>
                  </a:ext>
                </a:extLst>
              </a:tr>
              <a:tr h="196565">
                <a:tc rowSpan="2">
                  <a:txBody>
                    <a:bodyPr/>
                    <a:lstStyle/>
                    <a:p>
                      <a:pPr algn="l">
                        <a:spcAft>
                          <a:spcPts val="0"/>
                        </a:spcAft>
                      </a:pPr>
                      <a:r>
                        <a:rPr lang="en-US" sz="1600" b="0" kern="100" spc="-50" dirty="0">
                          <a:effectLst/>
                          <a:latin typeface="微軟正黑體" panose="020B0604030504040204" pitchFamily="34" charset="-120"/>
                          <a:ea typeface="微軟正黑體" panose="020B0604030504040204" pitchFamily="34" charset="-120"/>
                        </a:rPr>
                        <a:t>B.</a:t>
                      </a:r>
                      <a:r>
                        <a:rPr lang="zh-TW" sz="1600" b="0" kern="100" spc="-50" dirty="0">
                          <a:effectLst/>
                          <a:latin typeface="微軟正黑體" panose="020B0604030504040204" pitchFamily="34" charset="-120"/>
                          <a:ea typeface="微軟正黑體" panose="020B0604030504040204" pitchFamily="34" charset="-120"/>
                        </a:rPr>
                        <a:t>課程學習成果</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a:spcAft>
                          <a:spcPts val="0"/>
                        </a:spcAft>
                      </a:pPr>
                      <a:r>
                        <a:rPr lang="en-US" sz="1600" b="0" kern="100" spc="-50" dirty="0">
                          <a:effectLst/>
                          <a:latin typeface="微軟正黑體" panose="020B0604030504040204" pitchFamily="34" charset="-120"/>
                          <a:ea typeface="微軟正黑體" panose="020B0604030504040204" pitchFamily="34" charset="-120"/>
                        </a:rPr>
                        <a:t>B-1</a:t>
                      </a:r>
                      <a:r>
                        <a:rPr lang="zh-TW" sz="1600" b="0" kern="100" spc="-20" dirty="0">
                          <a:effectLst/>
                          <a:latin typeface="微軟正黑體" panose="020B0604030504040204" pitchFamily="34" charset="-120"/>
                          <a:ea typeface="微軟正黑體" panose="020B0604030504040204" pitchFamily="34" charset="-120"/>
                        </a:rPr>
                        <a:t>專題實作</a:t>
                      </a:r>
                      <a:r>
                        <a:rPr lang="zh-TW" altLang="en-US" sz="1600" b="0" kern="100" spc="-20" dirty="0">
                          <a:effectLst/>
                          <a:latin typeface="微軟正黑體" panose="020B0604030504040204" pitchFamily="34" charset="-120"/>
                          <a:ea typeface="微軟正黑體" panose="020B0604030504040204" pitchFamily="34" charset="-120"/>
                        </a:rPr>
                        <a:t>、</a:t>
                      </a:r>
                      <a:r>
                        <a:rPr lang="zh-TW" sz="1600" b="0" kern="100" spc="-20" dirty="0">
                          <a:effectLst/>
                          <a:latin typeface="微軟正黑體" panose="020B0604030504040204" pitchFamily="34" charset="-120"/>
                          <a:ea typeface="微軟正黑體" panose="020B0604030504040204" pitchFamily="34" charset="-120"/>
                        </a:rPr>
                        <a:t>實習科目學習成果</a:t>
                      </a:r>
                      <a:r>
                        <a:rPr lang="en-US" sz="1600" b="0" kern="100" spc="-20" dirty="0">
                          <a:effectLst/>
                          <a:latin typeface="微軟正黑體" panose="020B0604030504040204" pitchFamily="34" charset="-120"/>
                          <a:ea typeface="微軟正黑體" panose="020B0604030504040204" pitchFamily="34" charset="-120"/>
                        </a:rPr>
                        <a:t>(</a:t>
                      </a:r>
                      <a:r>
                        <a:rPr lang="zh-TW" sz="1600" b="0" kern="100" spc="-20" dirty="0">
                          <a:effectLst/>
                          <a:latin typeface="微軟正黑體" panose="020B0604030504040204" pitchFamily="34" charset="-120"/>
                          <a:ea typeface="微軟正黑體" panose="020B0604030504040204" pitchFamily="34" charset="-120"/>
                        </a:rPr>
                        <a:t>含技能領域</a:t>
                      </a:r>
                      <a:r>
                        <a:rPr lang="en-US" sz="1600" b="0" kern="100" spc="-20" dirty="0">
                          <a:effectLst/>
                          <a:latin typeface="微軟正黑體" panose="020B0604030504040204" pitchFamily="34" charset="-120"/>
                          <a:ea typeface="微軟正黑體" panose="020B0604030504040204" pitchFamily="34" charset="-120"/>
                        </a:rPr>
                        <a:t>)</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3</a:t>
                      </a:r>
                      <a:r>
                        <a:rPr lang="zh-TW" sz="1600" b="0" kern="100" spc="-50" dirty="0">
                          <a:effectLst/>
                          <a:latin typeface="微軟正黑體" panose="020B0604030504040204" pitchFamily="34" charset="-120"/>
                          <a:ea typeface="微軟正黑體" panose="020B0604030504040204" pitchFamily="34" charset="-120"/>
                        </a:rPr>
                        <a:t>件</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12MB</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0482068"/>
                  </a:ext>
                </a:extLst>
              </a:tr>
              <a:tr h="196565">
                <a:tc vMerge="1">
                  <a:txBody>
                    <a:bodyPr/>
                    <a:lstStyle/>
                    <a:p>
                      <a:endParaRPr lang="zh-TW" altLang="en-US"/>
                    </a:p>
                  </a:txBody>
                  <a:tcPr/>
                </a:tc>
                <a:tc>
                  <a:txBody>
                    <a:bodyPr/>
                    <a:lstStyle/>
                    <a:p>
                      <a:pPr algn="l">
                        <a:spcAft>
                          <a:spcPts val="0"/>
                        </a:spcAft>
                      </a:pPr>
                      <a:r>
                        <a:rPr lang="en-US" sz="1600" b="0" kern="100" spc="-50" dirty="0">
                          <a:effectLst/>
                          <a:latin typeface="微軟正黑體" panose="020B0604030504040204" pitchFamily="34" charset="-120"/>
                          <a:ea typeface="微軟正黑體" panose="020B0604030504040204" pitchFamily="34" charset="-120"/>
                        </a:rPr>
                        <a:t>B-2</a:t>
                      </a:r>
                      <a:r>
                        <a:rPr lang="zh-TW" sz="1600" b="0" kern="100" spc="-50" dirty="0">
                          <a:effectLst/>
                          <a:latin typeface="微軟正黑體" panose="020B0604030504040204" pitchFamily="34" charset="-120"/>
                          <a:ea typeface="微軟正黑體" panose="020B0604030504040204" pitchFamily="34" charset="-120"/>
                        </a:rPr>
                        <a:t>其他課程學習</a:t>
                      </a:r>
                      <a:r>
                        <a:rPr lang="en-US" sz="1600" b="0" kern="100" spc="-50" dirty="0">
                          <a:effectLst/>
                          <a:latin typeface="微軟正黑體" panose="020B0604030504040204" pitchFamily="34" charset="-120"/>
                          <a:ea typeface="微軟正黑體" panose="020B0604030504040204" pitchFamily="34" charset="-120"/>
                        </a:rPr>
                        <a:t>(</a:t>
                      </a:r>
                      <a:r>
                        <a:rPr lang="zh-TW" sz="1600" b="0" kern="100" spc="-50" dirty="0">
                          <a:effectLst/>
                          <a:latin typeface="微軟正黑體" panose="020B0604030504040204" pitchFamily="34" charset="-120"/>
                          <a:ea typeface="微軟正黑體" panose="020B0604030504040204" pitchFamily="34" charset="-120"/>
                        </a:rPr>
                        <a:t>作品</a:t>
                      </a:r>
                      <a:r>
                        <a:rPr lang="en-US" sz="1600" b="0" kern="100" spc="-50" dirty="0">
                          <a:effectLst/>
                          <a:latin typeface="微軟正黑體" panose="020B0604030504040204" pitchFamily="34" charset="-120"/>
                          <a:ea typeface="微軟正黑體" panose="020B0604030504040204" pitchFamily="34" charset="-120"/>
                        </a:rPr>
                        <a:t>)</a:t>
                      </a:r>
                      <a:r>
                        <a:rPr lang="zh-TW" sz="1600" b="0" kern="100" spc="-50" dirty="0">
                          <a:effectLst/>
                          <a:latin typeface="微軟正黑體" panose="020B0604030504040204" pitchFamily="34" charset="-120"/>
                          <a:ea typeface="微軟正黑體" panose="020B0604030504040204" pitchFamily="34" charset="-120"/>
                        </a:rPr>
                        <a:t>成果</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2</a:t>
                      </a:r>
                      <a:r>
                        <a:rPr lang="zh-TW" sz="1600" b="0" kern="100" spc="-50" dirty="0">
                          <a:effectLst/>
                          <a:latin typeface="微軟正黑體" panose="020B0604030504040204" pitchFamily="34" charset="-120"/>
                          <a:ea typeface="微軟正黑體" panose="020B0604030504040204" pitchFamily="34" charset="-120"/>
                        </a:rPr>
                        <a:t>件</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8MB</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extLst>
                  <a:ext uri="{0D108BD9-81ED-4DB2-BD59-A6C34878D82A}">
                    <a16:rowId xmlns:a16="http://schemas.microsoft.com/office/drawing/2014/main" val="1046312536"/>
                  </a:ext>
                </a:extLst>
              </a:tr>
              <a:tr h="196565">
                <a:tc gridSpan="2">
                  <a:txBody>
                    <a:bodyPr/>
                    <a:lstStyle/>
                    <a:p>
                      <a:pPr algn="l">
                        <a:spcAft>
                          <a:spcPts val="0"/>
                        </a:spcAft>
                      </a:pPr>
                      <a:r>
                        <a:rPr lang="en-US" sz="1600" b="0" kern="100" spc="-50" dirty="0">
                          <a:effectLst/>
                          <a:latin typeface="微軟正黑體" panose="020B0604030504040204" pitchFamily="34" charset="-120"/>
                          <a:ea typeface="微軟正黑體" panose="020B0604030504040204" pitchFamily="34" charset="-120"/>
                        </a:rPr>
                        <a:t>C.</a:t>
                      </a:r>
                      <a:r>
                        <a:rPr lang="zh-TW" sz="1600" b="0" kern="100" spc="-50" dirty="0">
                          <a:effectLst/>
                          <a:latin typeface="微軟正黑體" panose="020B0604030504040204" pitchFamily="34" charset="-120"/>
                          <a:ea typeface="微軟正黑體" panose="020B0604030504040204" pitchFamily="34" charset="-120"/>
                        </a:rPr>
                        <a:t>多元表現</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6</a:t>
                      </a:r>
                      <a:r>
                        <a:rPr lang="zh-TW" sz="1600" b="0" kern="100" spc="-50" dirty="0">
                          <a:effectLst/>
                          <a:latin typeface="微軟正黑體" panose="020B0604030504040204" pitchFamily="34" charset="-120"/>
                          <a:ea typeface="微軟正黑體" panose="020B0604030504040204" pitchFamily="34" charset="-120"/>
                        </a:rPr>
                        <a:t>件</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24MB</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04876482"/>
                  </a:ext>
                </a:extLst>
              </a:tr>
            </a:tbl>
          </a:graphicData>
        </a:graphic>
      </p:graphicFrame>
      <p:sp>
        <p:nvSpPr>
          <p:cNvPr id="24" name="矩形 23"/>
          <p:cNvSpPr/>
          <p:nvPr/>
        </p:nvSpPr>
        <p:spPr>
          <a:xfrm>
            <a:off x="1123422" y="2897149"/>
            <a:ext cx="10154178" cy="3857466"/>
          </a:xfrm>
          <a:prstGeom prst="rect">
            <a:avLst/>
          </a:prstGeom>
          <a:solidFill>
            <a:schemeClr val="bg1">
              <a:alpha val="50196"/>
            </a:schemeClr>
          </a:solidFill>
        </p:spPr>
        <p:txBody>
          <a:bodyPr wrap="square">
            <a:spAutoFit/>
          </a:bodyPr>
          <a:lstStyle/>
          <a:p>
            <a:pPr marL="285750" indent="-285750" algn="just">
              <a:spcBef>
                <a:spcPts val="200"/>
              </a:spcBef>
              <a:buFont typeface="Wingdings" panose="05000000000000000000" pitchFamily="2" charset="2"/>
              <a:buChar char="u"/>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某校系科</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、學程要求「</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課程學習成果」</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pPr>
            <a:r>
              <a:rPr lang="zh-TW" altLang="en-US" kern="100" spc="-50" dirty="0">
                <a:latin typeface="微軟正黑體" panose="020B0604030504040204" pitchFamily="34" charset="-120"/>
                <a:ea typeface="微軟正黑體" panose="020B0604030504040204" pitchFamily="34" charset="-120"/>
                <a:cs typeface="Times New Roman" panose="02020603050405020304" pitchFamily="18" charset="0"/>
              </a:rPr>
              <a:t>學生分類為：</a:t>
            </a:r>
            <a:r>
              <a:rPr lang="zh-TW" altLang="en-US" sz="1400" kern="100" spc="-50" dirty="0">
                <a:latin typeface="微軟正黑體" panose="020B0604030504040204" pitchFamily="34" charset="-120"/>
                <a:ea typeface="微軟正黑體" panose="020B0604030504040204" pitchFamily="34" charset="-120"/>
                <a:cs typeface="Times New Roman" panose="02020603050405020304" pitchFamily="18" charset="0"/>
              </a:rPr>
              <a:t>技高生、綜高生（專門學程）</a:t>
            </a:r>
          </a:p>
          <a:p>
            <a:pPr algn="just">
              <a:spcBef>
                <a:spcPts val="200"/>
              </a:spcBef>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B-1.</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專題實作、實習科目學習成果</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」，件數上限為</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B-2.</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其他課程學習</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作品</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成果</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」，件數上限為</a:t>
            </a:r>
            <a:r>
              <a:rPr lang="zh-TW" altLang="en-US" sz="1600"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latin typeface="微軟正黑體" panose="020B0604030504040204" pitchFamily="34" charset="-120"/>
                <a:ea typeface="微軟正黑體" panose="020B0604030504040204" pitchFamily="34" charset="-120"/>
                <a:cs typeface="Times New Roman" panose="02020603050405020304" pitchFamily="18" charset="0"/>
              </a:rPr>
              <a:t>2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pP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」，件數上限為</a:t>
            </a:r>
            <a:r>
              <a:rPr lang="zh-TW" altLang="en-US" sz="1600"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latin typeface="微軟正黑體" panose="020B0604030504040204" pitchFamily="34" charset="-120"/>
                <a:ea typeface="微軟正黑體" panose="020B0604030504040204" pitchFamily="34" charset="-120"/>
                <a:cs typeface="Times New Roman" panose="02020603050405020304" pitchFamily="18" charset="0"/>
              </a:rPr>
              <a:t>6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buFont typeface="Wingdings" panose="05000000000000000000" pitchFamily="2" charset="2"/>
              <a:buChar char="Ø"/>
            </a:pP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使用</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中央資料庫學習歷程檔案之考生可於學習歷程資料庫對應項目下</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pP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至多分別勾選</a:t>
            </a:r>
            <a:r>
              <a:rPr lang="zh-TW" altLang="en-US"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u="sng" dirty="0">
                <a:latin typeface="微軟正黑體" panose="020B0604030504040204" pitchFamily="34" charset="-120"/>
                <a:ea typeface="微軟正黑體" panose="020B0604030504040204" pitchFamily="34" charset="-120"/>
                <a:cs typeface="Times New Roman" panose="02020603050405020304" pitchFamily="18" charset="0"/>
              </a:rPr>
              <a:t>3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件、</a:t>
            </a:r>
            <a:r>
              <a:rPr lang="zh-TW" altLang="en-US"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u="sng" dirty="0">
                <a:latin typeface="微軟正黑體" panose="020B0604030504040204" pitchFamily="34" charset="-120"/>
                <a:ea typeface="微軟正黑體" panose="020B0604030504040204" pitchFamily="34" charset="-120"/>
                <a:cs typeface="Times New Roman" panose="02020603050405020304" pitchFamily="18" charset="0"/>
              </a:rPr>
              <a:t>2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件或</a:t>
            </a:r>
            <a:r>
              <a:rPr lang="zh-TW" altLang="en-US"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u="sng" dirty="0">
                <a:latin typeface="微軟正黑體" panose="020B0604030504040204" pitchFamily="34" charset="-120"/>
                <a:ea typeface="微軟正黑體" panose="020B0604030504040204" pitchFamily="34" charset="-120"/>
                <a:cs typeface="Times New Roman" panose="02020603050405020304" pitchFamily="18" charset="0"/>
              </a:rPr>
              <a:t>6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件檔案</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buFont typeface="Wingdings" panose="05000000000000000000" pitchFamily="2" charset="2"/>
              <a:buChar char="Ø"/>
            </a:pP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未使用</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中央資料庫學習歷程檔案之考生，可自行於「</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課程學習成果」之</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algn="just">
              <a:spcBef>
                <a:spcPts val="200"/>
              </a:spcBef>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B-1.</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專題實作、實習科目學習成果</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」欄位僅能上傳</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個檔案容量最大至</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12MB</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之</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檔案</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algn="just">
              <a:spcBef>
                <a:spcPts val="200"/>
              </a:spcBef>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B-2.</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其他課程學習</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作品</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成果</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」欄位僅能上傳</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個檔案容量最大至</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8MB</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之</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檔案</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algn="just">
              <a:spcBef>
                <a:spcPts val="200"/>
              </a:spcBef>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」欄位僅能上傳</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個檔案容量至</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24MB</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之</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檔案</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矩形 2"/>
          <p:cNvSpPr/>
          <p:nvPr/>
        </p:nvSpPr>
        <p:spPr>
          <a:xfrm>
            <a:off x="8599909" y="3644198"/>
            <a:ext cx="1867819" cy="461665"/>
          </a:xfrm>
          <a:prstGeom prst="rect">
            <a:avLst/>
          </a:prstGeom>
        </p:spPr>
        <p:txBody>
          <a:bodyPr wrap="none">
            <a:spAutoFit/>
          </a:bodyPr>
          <a:lstStyle/>
          <a:p>
            <a:pPr algn="just">
              <a:spcBef>
                <a:spcPts val="200"/>
              </a:spcBef>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件數上限為</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u="sng"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件</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圓角矩形 8"/>
          <p:cNvSpPr/>
          <p:nvPr/>
        </p:nvSpPr>
        <p:spPr>
          <a:xfrm>
            <a:off x="8556628" y="3626608"/>
            <a:ext cx="2091860" cy="4792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298366" y="3549621"/>
            <a:ext cx="6538477" cy="6179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右大括弧 4"/>
          <p:cNvSpPr/>
          <p:nvPr/>
        </p:nvSpPr>
        <p:spPr>
          <a:xfrm>
            <a:off x="8011786" y="3613647"/>
            <a:ext cx="517609" cy="553908"/>
          </a:xfrm>
          <a:prstGeom prst="rightBrace">
            <a:avLst>
              <a:gd name="adj1" fmla="val 8333"/>
              <a:gd name="adj2" fmla="val 48413"/>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 name="矩形 5"/>
          <p:cNvSpPr/>
          <p:nvPr/>
        </p:nvSpPr>
        <p:spPr>
          <a:xfrm>
            <a:off x="8453837" y="3305870"/>
            <a:ext cx="2435282" cy="307777"/>
          </a:xfrm>
          <a:prstGeom prst="rect">
            <a:avLst/>
          </a:prstGeom>
          <a:solidFill>
            <a:schemeClr val="accent4">
              <a:lumMod val="20000"/>
              <a:lumOff val="80000"/>
            </a:schemeClr>
          </a:solidFill>
          <a:ln>
            <a:solidFill>
              <a:schemeClr val="accent4">
                <a:lumMod val="20000"/>
                <a:lumOff val="80000"/>
              </a:schemeClr>
            </a:solidFill>
          </a:ln>
        </p:spPr>
        <p:txBody>
          <a:bodyPr wrap="none">
            <a:spAutoFit/>
          </a:bodyPr>
          <a:lstStyle/>
          <a:p>
            <a:r>
              <a:rPr lang="zh-TW" altLang="zh-TW" sz="1400" kern="100" spc="-50" dirty="0">
                <a:latin typeface="微軟正黑體" panose="020B0604030504040204" pitchFamily="34" charset="-120"/>
                <a:ea typeface="微軟正黑體" panose="020B0604030504040204" pitchFamily="34" charset="-120"/>
                <a:cs typeface="Times New Roman" panose="02020603050405020304" pitchFamily="18" charset="0"/>
              </a:rPr>
              <a:t>普高生、綜高生（學術學程）</a:t>
            </a:r>
            <a:endParaRPr lang="zh-TW" altLang="en-US" sz="1400" dirty="0">
              <a:latin typeface="微軟正黑體" panose="020B0604030504040204" pitchFamily="34" charset="-120"/>
              <a:ea typeface="微軟正黑體" panose="020B0604030504040204" pitchFamily="34" charset="-120"/>
            </a:endParaRPr>
          </a:p>
        </p:txBody>
      </p:sp>
      <p:sp>
        <p:nvSpPr>
          <p:cNvPr id="17" name="圓角矩形 16"/>
          <p:cNvSpPr/>
          <p:nvPr/>
        </p:nvSpPr>
        <p:spPr>
          <a:xfrm>
            <a:off x="2908663" y="4854506"/>
            <a:ext cx="2125155" cy="5351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2584765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56" name="圓角矩形 16"/>
          <p:cNvSpPr>
            <a:spLocks noChangeArrowheads="1"/>
          </p:cNvSpPr>
          <p:nvPr/>
        </p:nvSpPr>
        <p:spPr bwMode="auto">
          <a:xfrm>
            <a:off x="946805" y="919499"/>
            <a:ext cx="4510198"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網路上傳學習歷程備審資料</a:t>
            </a:r>
          </a:p>
        </p:txBody>
      </p:sp>
      <p:sp>
        <p:nvSpPr>
          <p:cNvPr id="20" name="內容版面配置區 2"/>
          <p:cNvSpPr txBox="1">
            <a:spLocks/>
          </p:cNvSpPr>
          <p:nvPr/>
        </p:nvSpPr>
        <p:spPr>
          <a:xfrm>
            <a:off x="941883" y="1845681"/>
            <a:ext cx="10861971" cy="4409428"/>
          </a:xfrm>
          <a:prstGeom prst="rect">
            <a:avLst/>
          </a:prstGeom>
          <a:solidFill>
            <a:srgbClr val="FFFFFF">
              <a:alpha val="50196"/>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TW" altLang="en-US" sz="2400" b="1" spc="-100" dirty="0">
                <a:latin typeface="微軟正黑體" panose="020B0604030504040204" pitchFamily="34" charset="-120"/>
                <a:ea typeface="微軟正黑體" panose="020B0604030504040204" pitchFamily="34" charset="-120"/>
              </a:rPr>
              <a:t>「</a:t>
            </a:r>
            <a:r>
              <a:rPr lang="en-US" altLang="zh-TW" sz="2400" b="1" spc="-100" dirty="0">
                <a:latin typeface="微軟正黑體" panose="020B0604030504040204" pitchFamily="34" charset="-120"/>
                <a:ea typeface="微軟正黑體" panose="020B0604030504040204" pitchFamily="34" charset="-120"/>
              </a:rPr>
              <a:t>D.</a:t>
            </a:r>
            <a:r>
              <a:rPr lang="zh-TW" altLang="en-US" sz="2400" b="1" spc="-100" dirty="0">
                <a:latin typeface="微軟正黑體" panose="020B0604030504040204" pitchFamily="34" charset="-120"/>
                <a:ea typeface="微軟正黑體" panose="020B0604030504040204" pitchFamily="34" charset="-120"/>
              </a:rPr>
              <a:t>自行撰寫及上傳資料」上傳說明</a:t>
            </a:r>
            <a:endParaRPr lang="en-US" altLang="zh-TW" sz="2400" b="1" spc="-100" dirty="0">
              <a:latin typeface="微軟正黑體" panose="020B0604030504040204" pitchFamily="34" charset="-120"/>
              <a:ea typeface="微軟正黑體" panose="020B0604030504040204" pitchFamily="34" charset="-120"/>
            </a:endParaRPr>
          </a:p>
          <a:p>
            <a:pPr marL="457200" lvl="1" indent="0">
              <a:lnSpc>
                <a:spcPct val="150000"/>
              </a:lnSpc>
              <a:buFont typeface="Arial" panose="020B0604020202020204" pitchFamily="34" charset="0"/>
              <a:buNone/>
              <a:defRPr/>
            </a:pPr>
            <a:r>
              <a:rPr lang="zh-TW" altLang="en-US" sz="2000" b="1" spc="-100" dirty="0">
                <a:latin typeface="微軟正黑體" panose="020B0604030504040204" pitchFamily="34" charset="-120"/>
                <a:ea typeface="微軟正黑體" panose="020B0604030504040204" pitchFamily="34" charset="-120"/>
              </a:rPr>
              <a:t>「</a:t>
            </a:r>
            <a:r>
              <a:rPr lang="en-US" altLang="zh-TW" sz="2000" b="1" spc="-100" dirty="0">
                <a:latin typeface="微軟正黑體" panose="020B0604030504040204" pitchFamily="34" charset="-120"/>
                <a:ea typeface="微軟正黑體" panose="020B0604030504040204" pitchFamily="34" charset="-120"/>
              </a:rPr>
              <a:t>D-1.</a:t>
            </a:r>
            <a:r>
              <a:rPr lang="zh-TW" altLang="en-US" sz="2000" b="1" spc="-100" dirty="0">
                <a:latin typeface="微軟正黑體" panose="020B0604030504040204" pitchFamily="34" charset="-120"/>
                <a:ea typeface="微軟正黑體" panose="020B0604030504040204" pitchFamily="34" charset="-120"/>
              </a:rPr>
              <a:t>多元表現綜整心得」</a:t>
            </a:r>
            <a:endParaRPr lang="en-US" altLang="zh-TW" sz="2000" b="1" spc="-100" dirty="0">
              <a:latin typeface="微軟正黑體" panose="020B0604030504040204" pitchFamily="34" charset="-120"/>
              <a:ea typeface="微軟正黑體" panose="020B0604030504040204" pitchFamily="34" charset="-120"/>
            </a:endParaRPr>
          </a:p>
          <a:p>
            <a:pPr marL="457200" lvl="1" indent="0">
              <a:lnSpc>
                <a:spcPct val="150000"/>
              </a:lnSpc>
              <a:buFont typeface="Arial" panose="020B0604020202020204" pitchFamily="34" charset="0"/>
              <a:buNone/>
              <a:defRPr/>
            </a:pPr>
            <a:r>
              <a:rPr lang="zh-TW" altLang="en-US" sz="2000" b="1" spc="-100" dirty="0">
                <a:latin typeface="微軟正黑體" panose="020B0604030504040204" pitchFamily="34" charset="-120"/>
                <a:ea typeface="微軟正黑體" panose="020B0604030504040204" pitchFamily="34" charset="-120"/>
              </a:rPr>
              <a:t>「</a:t>
            </a:r>
            <a:r>
              <a:rPr lang="en-US" altLang="zh-TW" sz="2000" b="1" spc="-100" dirty="0">
                <a:latin typeface="微軟正黑體" panose="020B0604030504040204" pitchFamily="34" charset="-120"/>
                <a:ea typeface="微軟正黑體" panose="020B0604030504040204" pitchFamily="34" charset="-120"/>
              </a:rPr>
              <a:t>D-2.</a:t>
            </a:r>
            <a:r>
              <a:rPr lang="zh-TW" altLang="en-US" sz="2000" b="1" spc="-100" dirty="0">
                <a:latin typeface="微軟正黑體" panose="020B0604030504040204" pitchFamily="34" charset="-120"/>
                <a:ea typeface="微軟正黑體" panose="020B0604030504040204" pitchFamily="34" charset="-120"/>
              </a:rPr>
              <a:t>學習歷程自述</a:t>
            </a:r>
            <a:r>
              <a:rPr lang="en-US" altLang="zh-TW" sz="2000" b="1" spc="-100" dirty="0">
                <a:latin typeface="微軟正黑體" panose="020B0604030504040204" pitchFamily="34" charset="-120"/>
                <a:ea typeface="微軟正黑體" panose="020B0604030504040204" pitchFamily="34" charset="-120"/>
              </a:rPr>
              <a:t>(</a:t>
            </a:r>
            <a:r>
              <a:rPr lang="zh-TW" altLang="en-US" sz="2000" b="1" spc="-100" dirty="0">
                <a:latin typeface="微軟正黑體" panose="020B0604030504040204" pitchFamily="34" charset="-120"/>
                <a:ea typeface="微軟正黑體" panose="020B0604030504040204" pitchFamily="34" charset="-120"/>
              </a:rPr>
              <a:t>含學習歷程反思、就讀動機、未來學習計畫與生涯規劃</a:t>
            </a:r>
            <a:r>
              <a:rPr lang="en-US" altLang="zh-TW" sz="2000" b="1" spc="-100" dirty="0">
                <a:latin typeface="微軟正黑體" panose="020B0604030504040204" pitchFamily="34" charset="-120"/>
                <a:ea typeface="微軟正黑體" panose="020B0604030504040204" pitchFamily="34" charset="-120"/>
              </a:rPr>
              <a:t>)</a:t>
            </a:r>
            <a:r>
              <a:rPr lang="zh-TW" altLang="en-US" sz="2000" b="1" spc="-100" dirty="0">
                <a:latin typeface="微軟正黑體" panose="020B0604030504040204" pitchFamily="34" charset="-120"/>
                <a:ea typeface="微軟正黑體" panose="020B0604030504040204" pitchFamily="34" charset="-120"/>
              </a:rPr>
              <a:t>」</a:t>
            </a:r>
            <a:endParaRPr lang="en-US" altLang="zh-TW" sz="2000" b="1" spc="-100" dirty="0">
              <a:latin typeface="微軟正黑體" panose="020B0604030504040204" pitchFamily="34" charset="-120"/>
              <a:ea typeface="微軟正黑體" panose="020B0604030504040204" pitchFamily="34" charset="-120"/>
            </a:endParaRPr>
          </a:p>
          <a:p>
            <a:pPr marL="457200" lvl="1" indent="0">
              <a:lnSpc>
                <a:spcPct val="150000"/>
              </a:lnSpc>
              <a:buFont typeface="Arial" panose="020B0604020202020204" pitchFamily="34" charset="0"/>
              <a:buNone/>
              <a:defRPr/>
            </a:pPr>
            <a:r>
              <a:rPr lang="zh-TW" altLang="en-US" sz="2000" b="1" spc="-100" dirty="0">
                <a:latin typeface="微軟正黑體" panose="020B0604030504040204" pitchFamily="34" charset="-120"/>
                <a:ea typeface="微軟正黑體" panose="020B0604030504040204" pitchFamily="34" charset="-120"/>
              </a:rPr>
              <a:t>「</a:t>
            </a:r>
            <a:r>
              <a:rPr lang="en-US" altLang="zh-TW" sz="2000" b="1" spc="-100" dirty="0">
                <a:latin typeface="微軟正黑體" panose="020B0604030504040204" pitchFamily="34" charset="-120"/>
                <a:ea typeface="微軟正黑體" panose="020B0604030504040204" pitchFamily="34" charset="-120"/>
              </a:rPr>
              <a:t>D-3.</a:t>
            </a:r>
            <a:r>
              <a:rPr lang="zh-TW" altLang="en-US" sz="2000" b="1" spc="-100" dirty="0">
                <a:latin typeface="微軟正黑體" panose="020B0604030504040204" pitchFamily="34" charset="-120"/>
                <a:ea typeface="微軟正黑體" panose="020B0604030504040204" pitchFamily="34" charset="-120"/>
              </a:rPr>
              <a:t>其它有利審查資料」等項目，</a:t>
            </a:r>
            <a:r>
              <a:rPr lang="zh-TW" altLang="en-US" sz="2000" b="1" u="sng" spc="-100" dirty="0">
                <a:solidFill>
                  <a:srgbClr val="FF0000"/>
                </a:solidFill>
                <a:latin typeface="微軟正黑體" panose="020B0604030504040204" pitchFamily="34" charset="-120"/>
                <a:ea typeface="微軟正黑體" panose="020B0604030504040204" pitchFamily="34" charset="-120"/>
              </a:rPr>
              <a:t>皆由考生自行撰寫及上傳</a:t>
            </a:r>
            <a:endParaRPr lang="en-US" altLang="zh-TW" sz="2000" b="1" u="sng" spc="-100" dirty="0">
              <a:solidFill>
                <a:srgbClr val="FF0000"/>
              </a:solidFill>
              <a:latin typeface="微軟正黑體" panose="020B0604030504040204" pitchFamily="34" charset="-120"/>
              <a:ea typeface="微軟正黑體" panose="020B0604030504040204" pitchFamily="34" charset="-120"/>
            </a:endParaRPr>
          </a:p>
          <a:p>
            <a:pPr lvl="2" algn="just">
              <a:lnSpc>
                <a:spcPct val="150000"/>
              </a:lnSpc>
              <a:buFont typeface="Wingdings" panose="05000000000000000000" pitchFamily="2" charset="2"/>
              <a:buChar char="Ø"/>
            </a:pPr>
            <a:r>
              <a:rPr lang="zh-TW" altLang="en-US"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每一項目</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僅能上傳 </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1 </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個</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檔案</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lvl="2" algn="just">
              <a:lnSpc>
                <a:spcPct val="150000"/>
              </a:lnSpc>
              <a:buFont typeface="Wingdings" panose="05000000000000000000" pitchFamily="2" charset="2"/>
              <a:buChar char="Ø"/>
            </a:pPr>
            <a:r>
              <a:rPr lang="zh-TW" altLang="en-US"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不得上傳影音檔</a:t>
            </a:r>
            <a:endParaRPr lang="en-US" altLang="zh-TW"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lvl="2" algn="just">
              <a:lnSpc>
                <a:spcPct val="150000"/>
              </a:lnSpc>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檔案容量以</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4MB</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為限</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lvl="2" algn="just">
              <a:lnSpc>
                <a:spcPct val="150000"/>
              </a:lnSpc>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考生須</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分項</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上傳檔案資料至對應欄位</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2" name="群組 1">
            <a:extLst>
              <a:ext uri="{FF2B5EF4-FFF2-40B4-BE49-F238E27FC236}">
                <a16:creationId xmlns:a16="http://schemas.microsoft.com/office/drawing/2014/main" id="{848BE52D-A42C-4768-A32E-ADC4A639F699}"/>
              </a:ext>
            </a:extLst>
          </p:cNvPr>
          <p:cNvGrpSpPr/>
          <p:nvPr/>
        </p:nvGrpSpPr>
        <p:grpSpPr>
          <a:xfrm>
            <a:off x="8326805" y="778748"/>
            <a:ext cx="3544065" cy="1439265"/>
            <a:chOff x="8438383" y="190023"/>
            <a:chExt cx="3544065" cy="1439265"/>
          </a:xfrm>
        </p:grpSpPr>
        <p:grpSp>
          <p:nvGrpSpPr>
            <p:cNvPr id="24" name="群組 23"/>
            <p:cNvGrpSpPr/>
            <p:nvPr/>
          </p:nvGrpSpPr>
          <p:grpSpPr>
            <a:xfrm>
              <a:off x="8898010" y="190023"/>
              <a:ext cx="3084438" cy="1432422"/>
              <a:chOff x="5988125" y="214313"/>
              <a:chExt cx="3084438" cy="1432422"/>
            </a:xfrm>
          </p:grpSpPr>
          <p:grpSp>
            <p:nvGrpSpPr>
              <p:cNvPr id="26" name="群組 7"/>
              <p:cNvGrpSpPr>
                <a:grpSpLocks/>
              </p:cNvGrpSpPr>
              <p:nvPr/>
            </p:nvGrpSpPr>
            <p:grpSpPr bwMode="auto">
              <a:xfrm>
                <a:off x="6462713" y="214313"/>
                <a:ext cx="2609850" cy="1431925"/>
                <a:chOff x="6690632" y="1068877"/>
                <a:chExt cx="2609942" cy="1217115"/>
              </a:xfrm>
            </p:grpSpPr>
            <p:cxnSp>
              <p:nvCxnSpPr>
                <p:cNvPr id="37" name="直線單箭頭接點 8"/>
                <p:cNvCxnSpPr>
                  <a:cxnSpLocks noChangeShapeType="1"/>
                  <a:endCxn id="47"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9" name="圓角矩形 38"/>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網路報名</a:t>
                  </a:r>
                </a:p>
              </p:txBody>
            </p:sp>
            <p:sp>
              <p:nvSpPr>
                <p:cNvPr id="40" name="圓角矩形 39"/>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41" name="圓角矩形 40"/>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42" name="圓角矩形 41"/>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43" name="直線單箭頭接點 14"/>
                <p:cNvCxnSpPr>
                  <a:cxnSpLocks noChangeShapeType="1"/>
                  <a:stCxn id="38" idx="3"/>
                  <a:endCxn id="3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4" name="直線單箭頭接點 15"/>
                <p:cNvCxnSpPr>
                  <a:cxnSpLocks noChangeShapeType="1"/>
                  <a:stCxn id="39" idx="3"/>
                  <a:endCxn id="40"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6"/>
                <p:cNvCxnSpPr>
                  <a:cxnSpLocks noChangeShapeType="1"/>
                  <a:stCxn id="40" idx="3"/>
                  <a:endCxn id="41"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7"/>
                <p:cNvCxnSpPr>
                  <a:cxnSpLocks noChangeShapeType="1"/>
                  <a:stCxn id="41" idx="3"/>
                  <a:endCxn id="42"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7" name="圓角矩形 46"/>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35" name="圓角矩形 34"/>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36"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1" name="圓角矩形 20">
              <a:extLst>
                <a:ext uri="{FF2B5EF4-FFF2-40B4-BE49-F238E27FC236}">
                  <a16:creationId xmlns:a16="http://schemas.microsoft.com/office/drawing/2014/main" id="{059F84A4-7CD8-4CA4-9315-44B434A9E262}"/>
                </a:ext>
              </a:extLst>
            </p:cNvPr>
            <p:cNvSpPr/>
            <p:nvPr/>
          </p:nvSpPr>
          <p:spPr bwMode="auto">
            <a:xfrm>
              <a:off x="8438383" y="200538"/>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23171"/>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88807097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矩形 21"/>
          <p:cNvSpPr>
            <a:spLocks noChangeArrowheads="1"/>
          </p:cNvSpPr>
          <p:nvPr/>
        </p:nvSpPr>
        <p:spPr bwMode="auto">
          <a:xfrm>
            <a:off x="1075824" y="4668233"/>
            <a:ext cx="10877550" cy="204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5113" indent="-265113"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ts val="800"/>
              </a:spcBef>
              <a:buClr>
                <a:srgbClr val="FFB41D"/>
              </a:buClr>
              <a:buFont typeface="Wingdings" panose="05000000000000000000" pitchFamily="2" charset="2"/>
              <a:buChar char="u"/>
            </a:pPr>
            <a:r>
              <a:rPr lang="zh-TW" altLang="en-US" sz="2000" b="1" u="sng" dirty="0">
                <a:solidFill>
                  <a:srgbClr val="FF0000"/>
                </a:solidFill>
                <a:latin typeface="微軟正黑體" panose="020B0604030504040204" pitchFamily="34" charset="-120"/>
                <a:ea typeface="微軟正黑體" panose="020B0604030504040204" pitchFamily="34" charset="-120"/>
              </a:rPr>
              <a:t>甄審結果由各校公告</a:t>
            </a:r>
            <a:r>
              <a:rPr lang="zh-TW" altLang="en-US" sz="2000" dirty="0">
                <a:latin typeface="微軟正黑體" panose="020B0604030504040204" pitchFamily="34" charset="-120"/>
                <a:ea typeface="微軟正黑體" panose="020B0604030504040204" pitchFamily="34" charset="-120"/>
              </a:rPr>
              <a:t>，考生亦可由本委員會網站查詢</a:t>
            </a:r>
            <a:endParaRPr lang="en-US" altLang="zh-TW" sz="2000" dirty="0">
              <a:latin typeface="微軟正黑體" panose="020B0604030504040204" pitchFamily="34" charset="-120"/>
              <a:ea typeface="微軟正黑體" panose="020B0604030504040204" pitchFamily="34" charset="-120"/>
            </a:endParaRPr>
          </a:p>
          <a:p>
            <a:pPr eaLnBrk="1" hangingPunct="1">
              <a:spcBef>
                <a:spcPts val="800"/>
              </a:spcBef>
              <a:buClr>
                <a:srgbClr val="FFB41D"/>
              </a:buClr>
              <a:buFont typeface="Wingdings" panose="05000000000000000000" pitchFamily="2" charset="2"/>
              <a:buChar char="u"/>
            </a:pPr>
            <a:r>
              <a:rPr lang="zh-TW" altLang="en-US" sz="2000" dirty="0">
                <a:latin typeface="微軟正黑體" panose="020B0604030504040204" pitchFamily="34" charset="-120"/>
                <a:ea typeface="微軟正黑體" panose="020B0604030504040204" pitchFamily="34" charset="-120"/>
              </a:rPr>
              <a:t>各校系科</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組</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學程得列正備取生或不足額錄取</a:t>
            </a:r>
            <a:r>
              <a:rPr lang="en-US" altLang="zh-TW" sz="2000" dirty="0">
                <a:latin typeface="微軟正黑體" panose="020B0604030504040204" pitchFamily="34" charset="-120"/>
                <a:ea typeface="微軟正黑體" panose="020B0604030504040204" pitchFamily="34" charset="-120"/>
              </a:rPr>
              <a:t>(</a:t>
            </a:r>
            <a:r>
              <a:rPr lang="zh-TW" altLang="en-US" sz="2000" dirty="0">
                <a:solidFill>
                  <a:srgbClr val="0000CC"/>
                </a:solidFill>
                <a:latin typeface="微軟正黑體" panose="020B0604030504040204" pitchFamily="34" charset="-120"/>
                <a:ea typeface="微軟正黑體" panose="020B0604030504040204" pitchFamily="34" charset="-120"/>
              </a:rPr>
              <a:t>此時尚未取得入學資格</a:t>
            </a:r>
            <a:r>
              <a:rPr lang="en-US" altLang="zh-TW" sz="2000" dirty="0">
                <a:latin typeface="微軟正黑體" panose="020B0604030504040204" pitchFamily="34" charset="-120"/>
                <a:ea typeface="微軟正黑體" panose="020B0604030504040204" pitchFamily="34" charset="-120"/>
              </a:rPr>
              <a:t>)</a:t>
            </a:r>
          </a:p>
          <a:p>
            <a:pPr eaLnBrk="1" hangingPunct="1">
              <a:spcBef>
                <a:spcPts val="800"/>
              </a:spcBef>
              <a:buClr>
                <a:srgbClr val="FFB41D"/>
              </a:buClr>
              <a:buFont typeface="Wingdings" panose="05000000000000000000" pitchFamily="2" charset="2"/>
              <a:buChar char="u"/>
            </a:pPr>
            <a:r>
              <a:rPr lang="zh-TW" altLang="en-US" sz="2000" dirty="0">
                <a:latin typeface="微軟正黑體" panose="020B0604030504040204" pitchFamily="34" charset="-120"/>
                <a:ea typeface="微軟正黑體" panose="020B0604030504040204" pitchFamily="34" charset="-120"/>
              </a:rPr>
              <a:t>如因甄審總成績相同，致使正取生人數超出招生名額時，依所訂同分參酌方式決定錄取順序</a:t>
            </a:r>
            <a:endParaRPr lang="en-US" altLang="zh-TW" sz="2000" dirty="0">
              <a:latin typeface="微軟正黑體" panose="020B0604030504040204" pitchFamily="34" charset="-120"/>
              <a:ea typeface="微軟正黑體" panose="020B0604030504040204" pitchFamily="34" charset="-120"/>
            </a:endParaRPr>
          </a:p>
          <a:p>
            <a:pPr eaLnBrk="1" hangingPunct="1">
              <a:spcBef>
                <a:spcPts val="800"/>
              </a:spcBef>
              <a:buClr>
                <a:srgbClr val="FFB41D"/>
              </a:buClr>
              <a:buFont typeface="Wingdings" panose="05000000000000000000" pitchFamily="2" charset="2"/>
              <a:buChar char="u"/>
            </a:pPr>
            <a:r>
              <a:rPr lang="zh-TW" altLang="en-US" sz="2000" dirty="0">
                <a:latin typeface="微軟正黑體" panose="020B0604030504040204" pitchFamily="34" charset="-120"/>
                <a:ea typeface="微軟正黑體" panose="020B0604030504040204" pitchFamily="34" charset="-120"/>
              </a:rPr>
              <a:t>甄審結果之正取生不得增額錄取，備取生遞補順序不得相同</a:t>
            </a:r>
            <a:endParaRPr lang="en-US" altLang="zh-TW" sz="2000" dirty="0">
              <a:latin typeface="微軟正黑體" panose="020B0604030504040204" pitchFamily="34" charset="-120"/>
              <a:ea typeface="微軟正黑體" panose="020B0604030504040204" pitchFamily="34" charset="-120"/>
            </a:endParaRPr>
          </a:p>
          <a:p>
            <a:pPr eaLnBrk="1" hangingPunct="1">
              <a:spcBef>
                <a:spcPts val="800"/>
              </a:spcBef>
              <a:buClr>
                <a:srgbClr val="FFB41D"/>
              </a:buClr>
              <a:buFont typeface="Wingdings" panose="05000000000000000000" pitchFamily="2" charset="2"/>
              <a:buChar char="u"/>
            </a:pPr>
            <a:r>
              <a:rPr lang="zh-TW" altLang="en-US" sz="2000" b="1" dirty="0">
                <a:solidFill>
                  <a:srgbClr val="FF0000"/>
                </a:solidFill>
                <a:latin typeface="微軟正黑體" panose="020B0604030504040204" pitchFamily="34" charset="-120"/>
                <a:ea typeface="微軟正黑體" panose="020B0604030504040204" pitchFamily="34" charset="-120"/>
              </a:rPr>
              <a:t>考生皆須登記就讀志願序後，經本委員會統一分發錄取，才取得入學資格</a:t>
            </a:r>
            <a:endParaRPr lang="en-US" altLang="zh-TW" sz="2000" b="1" dirty="0">
              <a:solidFill>
                <a:srgbClr val="FF0000"/>
              </a:solidFill>
              <a:latin typeface="微軟正黑體" panose="020B0604030504040204" pitchFamily="34" charset="-120"/>
              <a:ea typeface="微軟正黑體" panose="020B0604030504040204" pitchFamily="34" charset="-120"/>
            </a:endParaRPr>
          </a:p>
        </p:txBody>
      </p:sp>
      <p:sp>
        <p:nvSpPr>
          <p:cNvPr id="27657" name="矩形 22"/>
          <p:cNvSpPr>
            <a:spLocks noChangeArrowheads="1"/>
          </p:cNvSpPr>
          <p:nvPr/>
        </p:nvSpPr>
        <p:spPr bwMode="auto">
          <a:xfrm>
            <a:off x="1075824" y="1644872"/>
            <a:ext cx="10792326" cy="84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342900" indent="-342900" eaLnBrk="1" hangingPunct="1">
              <a:spcBef>
                <a:spcPts val="800"/>
              </a:spcBef>
              <a:buClr>
                <a:srgbClr val="FFB41D"/>
              </a:buClr>
              <a:buFont typeface="Wingdings" panose="05000000000000000000" pitchFamily="2" charset="2"/>
              <a:buChar char="u"/>
            </a:pPr>
            <a:r>
              <a:rPr lang="zh-TW" altLang="en-US" sz="2100" dirty="0">
                <a:latin typeface="微軟正黑體" panose="020B0604030504040204" pitchFamily="34" charset="-120"/>
                <a:ea typeface="微軟正黑體" panose="020B0604030504040204" pitchFamily="34" charset="-120"/>
              </a:rPr>
              <a:t>依各校系科</a:t>
            </a:r>
            <a:r>
              <a:rPr lang="en-US" altLang="zh-TW" sz="2100" dirty="0">
                <a:latin typeface="微軟正黑體" panose="020B0604030504040204" pitchFamily="34" charset="-120"/>
                <a:ea typeface="微軟正黑體" panose="020B0604030504040204" pitchFamily="34" charset="-120"/>
              </a:rPr>
              <a:t>(</a:t>
            </a:r>
            <a:r>
              <a:rPr lang="zh-TW" altLang="en-US" sz="2100" dirty="0">
                <a:latin typeface="微軟正黑體" panose="020B0604030504040204" pitchFamily="34" charset="-120"/>
                <a:ea typeface="微軟正黑體" panose="020B0604030504040204" pitchFamily="34" charset="-120"/>
              </a:rPr>
              <a:t>組</a:t>
            </a:r>
            <a:r>
              <a:rPr lang="en-US" altLang="zh-TW" sz="2100" dirty="0">
                <a:latin typeface="微軟正黑體" panose="020B0604030504040204" pitchFamily="34" charset="-120"/>
                <a:ea typeface="微軟正黑體" panose="020B0604030504040204" pitchFamily="34" charset="-120"/>
              </a:rPr>
              <a:t>)</a:t>
            </a:r>
            <a:r>
              <a:rPr lang="zh-TW" altLang="en-US" sz="2100" dirty="0">
                <a:latin typeface="微軟正黑體" panose="020B0604030504040204" pitchFamily="34" charset="-120"/>
                <a:ea typeface="微軟正黑體" panose="020B0604030504040204" pitchFamily="34" charset="-120"/>
              </a:rPr>
              <a:t>、學程所訂方式進行</a:t>
            </a:r>
            <a:r>
              <a:rPr lang="en-US" altLang="zh-TW" sz="2100" dirty="0">
                <a:latin typeface="微軟正黑體" panose="020B0604030504040204" pitchFamily="34" charset="-120"/>
                <a:ea typeface="微軟正黑體" panose="020B0604030504040204" pitchFamily="34" charset="-120"/>
              </a:rPr>
              <a:t>(</a:t>
            </a:r>
            <a:r>
              <a:rPr lang="zh-TW" altLang="en-US" sz="2100" dirty="0">
                <a:solidFill>
                  <a:srgbClr val="0000FF"/>
                </a:solidFill>
                <a:latin typeface="微軟正黑體" panose="020B0604030504040204" pitchFamily="34" charset="-120"/>
                <a:ea typeface="微軟正黑體" panose="020B0604030504040204" pitchFamily="34" charset="-120"/>
              </a:rPr>
              <a:t>請參閱招生簡章附錄一</a:t>
            </a:r>
            <a:r>
              <a:rPr lang="en-US" altLang="zh-TW" sz="2100" dirty="0">
                <a:latin typeface="微軟正黑體" panose="020B0604030504040204" pitchFamily="34" charset="-120"/>
                <a:ea typeface="微軟正黑體" panose="020B0604030504040204" pitchFamily="34" charset="-120"/>
              </a:rPr>
              <a:t>)</a:t>
            </a:r>
          </a:p>
          <a:p>
            <a:pPr eaLnBrk="1" hangingPunct="1">
              <a:spcBef>
                <a:spcPts val="800"/>
              </a:spcBef>
              <a:buNone/>
            </a:pPr>
            <a:r>
              <a:rPr lang="zh-TW" altLang="en-US" sz="2100" dirty="0">
                <a:solidFill>
                  <a:srgbClr val="000000"/>
                </a:solidFill>
                <a:latin typeface="微軟正黑體" panose="020B0604030504040204" pitchFamily="34" charset="-120"/>
                <a:ea typeface="微軟正黑體" panose="020B0604030504040204" pitchFamily="34" charset="-120"/>
              </a:rPr>
              <a:t>  甄審總成績計算：指定項目甄審成績</a:t>
            </a:r>
            <a:r>
              <a:rPr lang="en-US" altLang="zh-TW" sz="2100" dirty="0">
                <a:solidFill>
                  <a:srgbClr val="000000"/>
                </a:solidFill>
                <a:latin typeface="微軟正黑體" panose="020B0604030504040204" pitchFamily="34" charset="-120"/>
                <a:ea typeface="微軟正黑體" panose="020B0604030504040204" pitchFamily="34" charset="-120"/>
              </a:rPr>
              <a:t>×(</a:t>
            </a:r>
            <a:r>
              <a:rPr lang="en-US" altLang="zh-TW" sz="2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en-US" altLang="zh-TW" sz="2100" dirty="0">
                <a:solidFill>
                  <a:srgbClr val="000000"/>
                </a:solidFill>
                <a:latin typeface="微軟正黑體" panose="020B0604030504040204" pitchFamily="34" charset="-120"/>
                <a:ea typeface="微軟正黑體" panose="020B0604030504040204" pitchFamily="34" charset="-120"/>
              </a:rPr>
              <a:t>+</a:t>
            </a:r>
            <a:r>
              <a:rPr lang="zh-TW" altLang="en-US" sz="2100" dirty="0">
                <a:solidFill>
                  <a:srgbClr val="000000"/>
                </a:solidFill>
                <a:latin typeface="微軟正黑體" panose="020B0604030504040204" pitchFamily="34" charset="-120"/>
                <a:ea typeface="微軟正黑體" panose="020B0604030504040204" pitchFamily="34" charset="-120"/>
              </a:rPr>
              <a:t>優待加分比率</a:t>
            </a:r>
            <a:r>
              <a:rPr lang="en-US" altLang="zh-TW" sz="2100" dirty="0">
                <a:solidFill>
                  <a:srgbClr val="000000"/>
                </a:solidFill>
                <a:latin typeface="微軟正黑體" panose="020B0604030504040204" pitchFamily="34" charset="-120"/>
                <a:ea typeface="微軟正黑體" panose="020B0604030504040204" pitchFamily="34" charset="-120"/>
              </a:rPr>
              <a:t>)</a:t>
            </a:r>
            <a:endParaRPr lang="zh-TW" altLang="en-US" sz="2100" dirty="0">
              <a:latin typeface="微軟正黑體" panose="020B0604030504040204" pitchFamily="34" charset="-120"/>
              <a:ea typeface="微軟正黑體" panose="020B0604030504040204" pitchFamily="34" charset="-120"/>
            </a:endParaRPr>
          </a:p>
        </p:txBody>
      </p:sp>
      <p:sp>
        <p:nvSpPr>
          <p:cNvPr id="24" name="圓角矩形 23"/>
          <p:cNvSpPr/>
          <p:nvPr/>
        </p:nvSpPr>
        <p:spPr>
          <a:xfrm>
            <a:off x="1075824" y="984801"/>
            <a:ext cx="2428875" cy="579437"/>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指定項目甄審</a:t>
            </a:r>
            <a:endParaRPr lang="en-US" altLang="zh-TW" sz="2800" kern="0" dirty="0">
              <a:latin typeface="微軟正黑體" panose="020B0604030504040204" pitchFamily="34" charset="-120"/>
              <a:ea typeface="微軟正黑體" panose="020B0604030504040204" pitchFamily="34" charset="-120"/>
              <a:cs typeface="華康中黑體" pitchFamily="49" charset="-120"/>
            </a:endParaRPr>
          </a:p>
        </p:txBody>
      </p:sp>
      <p:sp>
        <p:nvSpPr>
          <p:cNvPr id="26" name="圓角矩形 25"/>
          <p:cNvSpPr/>
          <p:nvPr/>
        </p:nvSpPr>
        <p:spPr>
          <a:xfrm>
            <a:off x="1075824" y="3951010"/>
            <a:ext cx="2428875" cy="57943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甄審結果公告</a:t>
            </a:r>
          </a:p>
        </p:txBody>
      </p:sp>
      <p:sp>
        <p:nvSpPr>
          <p:cNvPr id="27" name="矩形 22"/>
          <p:cNvSpPr>
            <a:spLocks noChangeArrowheads="1"/>
          </p:cNvSpPr>
          <p:nvPr/>
        </p:nvSpPr>
        <p:spPr bwMode="auto">
          <a:xfrm>
            <a:off x="3584196" y="1119559"/>
            <a:ext cx="4773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ts val="800"/>
              </a:spcBef>
              <a:buNone/>
            </a:pP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【115.6.12(</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)-115.6.21(</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各校自訂</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b="1" dirty="0">
              <a:latin typeface="微軟正黑體" panose="020B0604030504040204" pitchFamily="34" charset="-120"/>
              <a:ea typeface="微軟正黑體" panose="020B0604030504040204" pitchFamily="34" charset="-120"/>
            </a:endParaRPr>
          </a:p>
        </p:txBody>
      </p:sp>
      <p:sp>
        <p:nvSpPr>
          <p:cNvPr id="28" name="矩形 22"/>
          <p:cNvSpPr>
            <a:spLocks noChangeArrowheads="1"/>
          </p:cNvSpPr>
          <p:nvPr/>
        </p:nvSpPr>
        <p:spPr bwMode="auto">
          <a:xfrm>
            <a:off x="3584196" y="4090419"/>
            <a:ext cx="493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ts val="800"/>
              </a:spcBef>
              <a:buNone/>
            </a:pP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【115.6.25(</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 </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各校自訂</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0" name="圓角矩形 59"/>
          <p:cNvSpPr/>
          <p:nvPr/>
        </p:nvSpPr>
        <p:spPr>
          <a:xfrm>
            <a:off x="1075824" y="2681062"/>
            <a:ext cx="30770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dirty="0">
                <a:solidFill>
                  <a:srgbClr val="000000"/>
                </a:solidFill>
                <a:latin typeface="微軟正黑體" panose="020B0604030504040204" pitchFamily="34" charset="-120"/>
                <a:ea typeface="微軟正黑體" panose="020B0604030504040204" pitchFamily="34" charset="-120"/>
              </a:rPr>
              <a:t>甄審總成績公告</a:t>
            </a:r>
            <a:endParaRPr lang="zh-TW" altLang="en-US" sz="2800" kern="0" dirty="0">
              <a:latin typeface="微軟正黑體" panose="020B0604030504040204" pitchFamily="34" charset="-120"/>
              <a:ea typeface="微軟正黑體" panose="020B0604030504040204" pitchFamily="34" charset="-120"/>
              <a:cs typeface="華康中黑體" pitchFamily="49" charset="-120"/>
            </a:endParaRPr>
          </a:p>
        </p:txBody>
      </p:sp>
      <p:sp>
        <p:nvSpPr>
          <p:cNvPr id="61" name="矩形 22"/>
          <p:cNvSpPr>
            <a:spLocks noChangeArrowheads="1"/>
          </p:cNvSpPr>
          <p:nvPr/>
        </p:nvSpPr>
        <p:spPr bwMode="auto">
          <a:xfrm>
            <a:off x="1075824" y="3397728"/>
            <a:ext cx="1079232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indent="-342900" eaLnBrk="1" hangingPunct="1">
              <a:spcBef>
                <a:spcPts val="800"/>
              </a:spcBef>
              <a:buClr>
                <a:srgbClr val="FFB41D"/>
              </a:buClr>
              <a:buFont typeface="Wingdings" panose="05000000000000000000" pitchFamily="2" charset="2"/>
              <a:buChar char="u"/>
            </a:pPr>
            <a:r>
              <a:rPr lang="zh-TW" altLang="en-US" sz="2100" dirty="0">
                <a:latin typeface="微軟正黑體" panose="020B0604030504040204" pitchFamily="34" charset="-120"/>
                <a:ea typeface="微軟正黑體" panose="020B0604030504040204" pitchFamily="34" charset="-120"/>
              </a:rPr>
              <a:t>各校</a:t>
            </a:r>
            <a:r>
              <a:rPr lang="zh-TW" altLang="en-US" sz="2100" b="1" dirty="0">
                <a:solidFill>
                  <a:srgbClr val="FF0000"/>
                </a:solidFill>
                <a:latin typeface="微軟正黑體" panose="020B0604030504040204" pitchFamily="34" charset="-120"/>
                <a:ea typeface="微軟正黑體" panose="020B0604030504040204" pitchFamily="34" charset="-120"/>
              </a:rPr>
              <a:t>不另寄</a:t>
            </a:r>
            <a:r>
              <a:rPr lang="zh-TW" altLang="en-US" sz="2100" dirty="0">
                <a:latin typeface="微軟正黑體" panose="020B0604030504040204" pitchFamily="34" charset="-120"/>
                <a:ea typeface="微軟正黑體" panose="020B0604030504040204" pitchFamily="34" charset="-120"/>
              </a:rPr>
              <a:t>總成績通知單，</a:t>
            </a:r>
            <a:r>
              <a:rPr lang="zh-TW" altLang="en-US" sz="2100" b="1" dirty="0">
                <a:solidFill>
                  <a:srgbClr val="0000FF"/>
                </a:solidFill>
                <a:latin typeface="微軟正黑體" panose="020B0604030504040204" pitchFamily="34" charset="-120"/>
                <a:ea typeface="微軟正黑體" panose="020B0604030504040204" pitchFamily="34" charset="-120"/>
              </a:rPr>
              <a:t>考生務必由本委員會網站查詢</a:t>
            </a:r>
          </a:p>
        </p:txBody>
      </p:sp>
      <p:sp>
        <p:nvSpPr>
          <p:cNvPr id="3" name="矩形 2"/>
          <p:cNvSpPr/>
          <p:nvPr/>
        </p:nvSpPr>
        <p:spPr>
          <a:xfrm>
            <a:off x="4152900" y="2823384"/>
            <a:ext cx="3914854" cy="369332"/>
          </a:xfrm>
          <a:prstGeom prst="rect">
            <a:avLst/>
          </a:prstGeom>
        </p:spPr>
        <p:txBody>
          <a:bodyPr wrap="none">
            <a:spAutoFit/>
          </a:bodyPr>
          <a:lstStyle/>
          <a:p>
            <a:pPr>
              <a:spcBef>
                <a:spcPts val="800"/>
              </a:spcBef>
            </a:pPr>
            <a:r>
              <a:rPr kumimoji="1"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【115.6.23(</a:t>
            </a:r>
            <a:r>
              <a:rPr kumimoji="1"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二</a:t>
            </a:r>
            <a:r>
              <a:rPr kumimoji="1"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kumimoji="1"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kumimoji="1"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各校自訂</a:t>
            </a:r>
            <a:r>
              <a:rPr kumimoji="1"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2"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grpSp>
        <p:nvGrpSpPr>
          <p:cNvPr id="2" name="群組 1">
            <a:extLst>
              <a:ext uri="{FF2B5EF4-FFF2-40B4-BE49-F238E27FC236}">
                <a16:creationId xmlns:a16="http://schemas.microsoft.com/office/drawing/2014/main" id="{75F95B14-7050-4E6A-9C7A-CA6BFFB669B6}"/>
              </a:ext>
            </a:extLst>
          </p:cNvPr>
          <p:cNvGrpSpPr/>
          <p:nvPr/>
        </p:nvGrpSpPr>
        <p:grpSpPr>
          <a:xfrm>
            <a:off x="8438383" y="459992"/>
            <a:ext cx="3544065" cy="1432422"/>
            <a:chOff x="8438383" y="190023"/>
            <a:chExt cx="3544065" cy="1432422"/>
          </a:xfrm>
        </p:grpSpPr>
        <p:grpSp>
          <p:nvGrpSpPr>
            <p:cNvPr id="30" name="群組 29"/>
            <p:cNvGrpSpPr/>
            <p:nvPr/>
          </p:nvGrpSpPr>
          <p:grpSpPr>
            <a:xfrm>
              <a:off x="8898010" y="190023"/>
              <a:ext cx="3084438" cy="1432422"/>
              <a:chOff x="5988125" y="214313"/>
              <a:chExt cx="3084438" cy="1432422"/>
            </a:xfrm>
          </p:grpSpPr>
          <p:grpSp>
            <p:nvGrpSpPr>
              <p:cNvPr id="31" name="群組 7"/>
              <p:cNvGrpSpPr>
                <a:grpSpLocks/>
              </p:cNvGrpSpPr>
              <p:nvPr/>
            </p:nvGrpSpPr>
            <p:grpSpPr bwMode="auto">
              <a:xfrm>
                <a:off x="6462713" y="214313"/>
                <a:ext cx="2609850" cy="1431925"/>
                <a:chOff x="6690632" y="1068877"/>
                <a:chExt cx="2609942" cy="1217115"/>
              </a:xfrm>
            </p:grpSpPr>
            <p:cxnSp>
              <p:nvCxnSpPr>
                <p:cNvPr id="34" name="直線單箭頭接點 8"/>
                <p:cNvCxnSpPr>
                  <a:cxnSpLocks noChangeShapeType="1"/>
                  <a:endCxn id="59"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5" name="圓角矩形 34"/>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6" name="圓角矩形 35"/>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網路報名</a:t>
                  </a:r>
                </a:p>
              </p:txBody>
            </p:sp>
            <p:sp>
              <p:nvSpPr>
                <p:cNvPr id="52" name="圓角矩形 51"/>
                <p:cNvSpPr/>
                <p:nvPr/>
              </p:nvSpPr>
              <p:spPr bwMode="auto">
                <a:xfrm>
                  <a:off x="7589189"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指定項目甄審</a:t>
                  </a:r>
                </a:p>
              </p:txBody>
            </p:sp>
            <p:sp>
              <p:nvSpPr>
                <p:cNvPr id="53" name="圓角矩形 52"/>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54" name="圓角矩形 53"/>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55" name="直線單箭頭接點 14"/>
                <p:cNvCxnSpPr>
                  <a:cxnSpLocks noChangeShapeType="1"/>
                  <a:stCxn id="35" idx="3"/>
                  <a:endCxn id="36"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6" name="直線單箭頭接點 15"/>
                <p:cNvCxnSpPr>
                  <a:cxnSpLocks noChangeShapeType="1"/>
                  <a:stCxn id="36" idx="3"/>
                  <a:endCxn id="52"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7" name="直線單箭頭接點 16"/>
                <p:cNvCxnSpPr>
                  <a:cxnSpLocks noChangeShapeType="1"/>
                  <a:stCxn id="52" idx="3"/>
                  <a:endCxn id="53"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8" name="直線單箭頭接點 17"/>
                <p:cNvCxnSpPr>
                  <a:cxnSpLocks noChangeShapeType="1"/>
                  <a:stCxn id="53" idx="3"/>
                  <a:endCxn id="54"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9" name="圓角矩形 58"/>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32" name="圓角矩形 31"/>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33"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9" name="圓角矩形 20">
              <a:extLst>
                <a:ext uri="{FF2B5EF4-FFF2-40B4-BE49-F238E27FC236}">
                  <a16:creationId xmlns:a16="http://schemas.microsoft.com/office/drawing/2014/main" id="{059F84A4-7CD8-4CA4-9315-44B434A9E262}"/>
                </a:ext>
              </a:extLst>
            </p:cNvPr>
            <p:cNvSpPr/>
            <p:nvPr/>
          </p:nvSpPr>
          <p:spPr bwMode="auto">
            <a:xfrm>
              <a:off x="8438383" y="190810"/>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37"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1344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09992895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4294967295"/>
          </p:nvPr>
        </p:nvSpPr>
        <p:spPr>
          <a:xfrm>
            <a:off x="1064853" y="2571323"/>
            <a:ext cx="10556079" cy="3818365"/>
          </a:xfrm>
        </p:spPr>
        <p:txBody>
          <a:bodyPr>
            <a:normAutofit lnSpcReduction="10000"/>
          </a:bodyPr>
          <a:lstStyle/>
          <a:p>
            <a:pPr marL="266700" indent="-266700">
              <a:lnSpc>
                <a:spcPct val="100000"/>
              </a:lnSpc>
              <a:buFont typeface="+mj-lt"/>
              <a:buAutoNum type="arabicPeriod"/>
            </a:pPr>
            <a:r>
              <a:rPr lang="zh-TW" altLang="en-US" sz="2000" b="1" dirty="0">
                <a:latin typeface="微軟正黑體" panose="020B0604030504040204" pitchFamily="34" charset="-120"/>
                <a:ea typeface="微軟正黑體" panose="020B0604030504040204" pitchFamily="34" charset="-120"/>
              </a:rPr>
              <a:t>無論</a:t>
            </a:r>
            <a:r>
              <a:rPr lang="zh-TW" altLang="en-US" sz="2000" b="1" u="sng" dirty="0">
                <a:solidFill>
                  <a:srgbClr val="FF0000"/>
                </a:solidFill>
                <a:latin typeface="微軟正黑體" panose="020B0604030504040204" pitchFamily="34" charset="-120"/>
                <a:ea typeface="微軟正黑體" panose="020B0604030504040204" pitchFamily="34" charset="-120"/>
              </a:rPr>
              <a:t>正取</a:t>
            </a:r>
            <a:r>
              <a:rPr lang="en-US" altLang="zh-TW" sz="2000" b="1" u="sng" dirty="0">
                <a:latin typeface="微軟正黑體" panose="020B0604030504040204" pitchFamily="34" charset="-120"/>
                <a:ea typeface="微軟正黑體" panose="020B0604030504040204" pitchFamily="34" charset="-120"/>
              </a:rPr>
              <a:t>(</a:t>
            </a:r>
            <a:r>
              <a:rPr lang="zh-TW" altLang="en-US" sz="2000" b="1" u="sng" dirty="0">
                <a:latin typeface="微軟正黑體" panose="020B0604030504040204" pitchFamily="34" charset="-120"/>
                <a:ea typeface="微軟正黑體" panose="020B0604030504040204" pitchFamily="34" charset="-120"/>
              </a:rPr>
              <a:t>或</a:t>
            </a:r>
            <a:r>
              <a:rPr lang="zh-TW" altLang="en-US" sz="2000" b="1" u="sng" dirty="0">
                <a:solidFill>
                  <a:srgbClr val="FF0000"/>
                </a:solidFill>
                <a:latin typeface="微軟正黑體" panose="020B0604030504040204" pitchFamily="34" charset="-120"/>
                <a:ea typeface="微軟正黑體" panose="020B0604030504040204" pitchFamily="34" charset="-120"/>
              </a:rPr>
              <a:t>備取</a:t>
            </a:r>
            <a:r>
              <a:rPr lang="en-US" altLang="zh-TW" sz="2000" b="1" u="sng" dirty="0">
                <a:latin typeface="微軟正黑體" panose="020B0604030504040204" pitchFamily="34" charset="-120"/>
                <a:ea typeface="微軟正黑體" panose="020B0604030504040204" pitchFamily="34" charset="-120"/>
              </a:rPr>
              <a:t>)1</a:t>
            </a:r>
            <a:r>
              <a:rPr lang="zh-TW" altLang="en-US" sz="2000" b="1" u="sng" dirty="0">
                <a:latin typeface="微軟正黑體" panose="020B0604030504040204" pitchFamily="34" charset="-120"/>
                <a:ea typeface="微軟正黑體" panose="020B0604030504040204" pitchFamily="34" charset="-120"/>
              </a:rPr>
              <a:t>個或</a:t>
            </a:r>
            <a:r>
              <a:rPr lang="en-US" altLang="zh-TW" sz="2000" b="1" u="sng" dirty="0">
                <a:latin typeface="微軟正黑體" panose="020B0604030504040204" pitchFamily="34" charset="-120"/>
                <a:ea typeface="微軟正黑體" panose="020B0604030504040204" pitchFamily="34" charset="-120"/>
              </a:rPr>
              <a:t>1</a:t>
            </a:r>
            <a:r>
              <a:rPr lang="zh-TW" altLang="en-US" sz="2000" b="1" u="sng" dirty="0">
                <a:latin typeface="微軟正黑體" panose="020B0604030504040204" pitchFamily="34" charset="-120"/>
                <a:ea typeface="微軟正黑體" panose="020B0604030504040204" pitchFamily="34" charset="-120"/>
              </a:rPr>
              <a:t>個以上校系科</a:t>
            </a:r>
            <a:r>
              <a:rPr lang="en-US" altLang="zh-TW" sz="2000" b="1" u="sng" dirty="0">
                <a:latin typeface="微軟正黑體" panose="020B0604030504040204" pitchFamily="34" charset="-120"/>
                <a:ea typeface="微軟正黑體" panose="020B0604030504040204" pitchFamily="34" charset="-120"/>
              </a:rPr>
              <a:t>(</a:t>
            </a:r>
            <a:r>
              <a:rPr lang="zh-TW" altLang="en-US" sz="2000" b="1" u="sng" dirty="0">
                <a:latin typeface="微軟正黑體" panose="020B0604030504040204" pitchFamily="34" charset="-120"/>
                <a:ea typeface="微軟正黑體" panose="020B0604030504040204" pitchFamily="34" charset="-120"/>
              </a:rPr>
              <a:t>組</a:t>
            </a:r>
            <a:r>
              <a:rPr lang="en-US" altLang="zh-TW" sz="2000" b="1" u="sng" dirty="0">
                <a:latin typeface="微軟正黑體" panose="020B0604030504040204" pitchFamily="34" charset="-120"/>
                <a:ea typeface="微軟正黑體" panose="020B0604030504040204" pitchFamily="34" charset="-120"/>
              </a:rPr>
              <a:t>)</a:t>
            </a:r>
            <a:r>
              <a:rPr lang="zh-TW" altLang="en-US" sz="2000" b="1" u="sng" dirty="0">
                <a:latin typeface="微軟正黑體" panose="020B0604030504040204" pitchFamily="34" charset="-120"/>
                <a:ea typeface="微軟正黑體" panose="020B0604030504040204" pitchFamily="34" charset="-120"/>
              </a:rPr>
              <a:t>、學程者</a:t>
            </a:r>
            <a:r>
              <a:rPr lang="zh-TW" altLang="en-US" sz="2000" b="1" dirty="0">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均須上網登記就讀志願序</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266700" indent="-266700" algn="just">
              <a:lnSpc>
                <a:spcPct val="100000"/>
              </a:lnSpc>
              <a:buFont typeface="+mj-lt"/>
              <a:buAutoNum type="arabicPeriod"/>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考生於系統所選填之志願，在未確定送出前皆可修改或暫存。</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一旦確定送出</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後即完成志願登記，</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不得以任何理由要求修改或重新登記</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，僅能上網確定送出</a:t>
            </a:r>
            <a:r>
              <a:rPr lang="en-US" altLang="zh-TW"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次，請務必審慎考慮後再行送出資料，請考生特別注意</a:t>
            </a:r>
            <a:endParaRPr lang="en-US" altLang="zh-TW"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lgn="just">
              <a:lnSpc>
                <a:spcPct val="100000"/>
              </a:lnSpc>
              <a:buFont typeface="+mj-lt"/>
              <a:buAutoNum type="arabicPeriod"/>
            </a:pPr>
            <a:r>
              <a:rPr lang="zh-TW" altLang="en-US" sz="2000" dirty="0">
                <a:latin typeface="微軟正黑體" panose="020B0604030504040204" pitchFamily="34" charset="-120"/>
                <a:ea typeface="微軟正黑體" panose="020B0604030504040204" pitchFamily="34" charset="-120"/>
              </a:rPr>
              <a:t>凡於規定時間內</a:t>
            </a:r>
            <a:r>
              <a:rPr lang="zh-TW" altLang="en-US" sz="2000" dirty="0">
                <a:solidFill>
                  <a:srgbClr val="FF0000"/>
                </a:solidFill>
                <a:latin typeface="微軟正黑體" panose="020B0604030504040204" pitchFamily="34" charset="-120"/>
                <a:ea typeface="微軟正黑體" panose="020B0604030504040204" pitchFamily="34" charset="-120"/>
              </a:rPr>
              <a:t>未上網登記志願序</a:t>
            </a:r>
            <a:r>
              <a:rPr lang="zh-TW" altLang="en-US" sz="2000" dirty="0">
                <a:latin typeface="微軟正黑體" panose="020B0604030504040204" pitchFamily="34" charset="-120"/>
                <a:ea typeface="微軟正黑體" panose="020B0604030504040204" pitchFamily="34" charset="-120"/>
              </a:rPr>
              <a:t>或</a:t>
            </a:r>
            <a:r>
              <a:rPr lang="zh-TW" altLang="en-US" sz="2000" dirty="0">
                <a:solidFill>
                  <a:srgbClr val="FF0000"/>
                </a:solidFill>
                <a:latin typeface="微軟正黑體" panose="020B0604030504040204" pitchFamily="34" charset="-120"/>
                <a:ea typeface="微軟正黑體" panose="020B0604030504040204" pitchFamily="34" charset="-120"/>
              </a:rPr>
              <a:t>雖有上網登記志願序但</a:t>
            </a:r>
            <a:r>
              <a:rPr lang="zh-TW" altLang="en-US" sz="2000" b="1" dirty="0">
                <a:solidFill>
                  <a:srgbClr val="FF0000"/>
                </a:solidFill>
                <a:latin typeface="微軟正黑體" panose="020B0604030504040204" pitchFamily="34" charset="-120"/>
                <a:ea typeface="微軟正黑體" panose="020B0604030504040204" pitchFamily="34" charset="-120"/>
              </a:rPr>
              <a:t>僅暫存未確定送出</a:t>
            </a:r>
            <a:r>
              <a:rPr lang="zh-TW" altLang="en-US" sz="2000" dirty="0">
                <a:latin typeface="微軟正黑體" panose="020B0604030504040204" pitchFamily="34" charset="-120"/>
                <a:ea typeface="微軟正黑體" panose="020B0604030504040204" pitchFamily="34" charset="-120"/>
              </a:rPr>
              <a:t>者，</a:t>
            </a:r>
            <a:r>
              <a:rPr lang="zh-TW" altLang="en-US" sz="2000" b="1" dirty="0">
                <a:latin typeface="微軟正黑體" panose="020B0604030504040204" pitchFamily="34" charset="-120"/>
                <a:ea typeface="微軟正黑體" panose="020B0604030504040204" pitchFamily="34" charset="-120"/>
              </a:rPr>
              <a:t>以未登記論</a:t>
            </a:r>
            <a:r>
              <a:rPr lang="zh-TW" altLang="en-US" sz="2000" dirty="0">
                <a:latin typeface="微軟正黑體" panose="020B0604030504040204" pitchFamily="34" charset="-120"/>
                <a:ea typeface="微軟正黑體" panose="020B0604030504040204" pitchFamily="34" charset="-120"/>
              </a:rPr>
              <a:t>，即喪失網路登記資格與分發機會</a:t>
            </a:r>
            <a:endParaRPr lang="en-US" altLang="zh-TW" sz="2000" dirty="0">
              <a:latin typeface="微軟正黑體" panose="020B0604030504040204" pitchFamily="34" charset="-120"/>
              <a:ea typeface="微軟正黑體" panose="020B0604030504040204" pitchFamily="34" charset="-120"/>
            </a:endParaRPr>
          </a:p>
          <a:p>
            <a:pPr marL="266700" indent="-266700" algn="just">
              <a:lnSpc>
                <a:spcPct val="100000"/>
              </a:lnSpc>
              <a:buFont typeface="+mj-lt"/>
              <a:buAutoNum type="arabicPeriod"/>
            </a:pPr>
            <a:r>
              <a:rPr lang="zh-TW" altLang="en-US" sz="2000" dirty="0">
                <a:latin typeface="微軟正黑體" panose="020B0604030504040204" pitchFamily="34" charset="-120"/>
                <a:ea typeface="微軟正黑體" panose="020B0604030504040204" pitchFamily="34" charset="-120"/>
              </a:rPr>
              <a:t>完成登記就讀志願序後，系統產生「</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就讀志願表</a:t>
            </a:r>
            <a:r>
              <a:rPr lang="zh-TW" altLang="en-US" sz="2000" dirty="0">
                <a:latin typeface="微軟正黑體" panose="020B0604030504040204" pitchFamily="34" charset="-120"/>
                <a:ea typeface="微軟正黑體" panose="020B0604030504040204" pitchFamily="34" charset="-120"/>
              </a:rPr>
              <a:t>」，為考生完成網路登記志願之</a:t>
            </a:r>
            <a:r>
              <a:rPr lang="zh-TW" altLang="en-US" sz="2000" b="1" dirty="0">
                <a:solidFill>
                  <a:srgbClr val="FF0000"/>
                </a:solidFill>
                <a:latin typeface="微軟正黑體" panose="020B0604030504040204" pitchFamily="34" charset="-120"/>
                <a:ea typeface="微軟正黑體" panose="020B0604030504040204" pitchFamily="34" charset="-120"/>
              </a:rPr>
              <a:t>重要憑證</a:t>
            </a:r>
            <a:r>
              <a:rPr lang="zh-TW" altLang="en-US" sz="2000" dirty="0">
                <a:latin typeface="微軟正黑體" panose="020B0604030504040204" pitchFamily="34" charset="-120"/>
                <a:ea typeface="微軟正黑體" panose="020B0604030504040204" pitchFamily="34" charset="-120"/>
              </a:rPr>
              <a:t>，考生</a:t>
            </a:r>
            <a:r>
              <a:rPr lang="zh-TW" altLang="en-US" sz="2000" b="1" dirty="0">
                <a:solidFill>
                  <a:srgbClr val="FF0000"/>
                </a:solidFill>
                <a:latin typeface="微軟正黑體" panose="020B0604030504040204" pitchFamily="34" charset="-120"/>
                <a:ea typeface="微軟正黑體" panose="020B0604030504040204" pitchFamily="34" charset="-120"/>
              </a:rPr>
              <a:t>應自行存檔或列印並妥善保存</a:t>
            </a:r>
            <a:r>
              <a:rPr lang="zh-TW" altLang="en-US" sz="2000" dirty="0">
                <a:latin typeface="微軟正黑體" panose="020B0604030504040204" pitchFamily="34" charset="-120"/>
                <a:ea typeface="微軟正黑體" panose="020B0604030504040204" pitchFamily="34" charset="-120"/>
              </a:rPr>
              <a:t>。</a:t>
            </a:r>
            <a:r>
              <a:rPr lang="zh-TW" altLang="en-US" sz="2000" b="1" u="sng" dirty="0">
                <a:highlight>
                  <a:srgbClr val="FFFF00"/>
                </a:highlight>
                <a:latin typeface="微軟正黑體" panose="020B0604030504040204" pitchFamily="34" charset="-120"/>
                <a:ea typeface="微軟正黑體" panose="020B0604030504040204" pitchFamily="34" charset="-120"/>
              </a:rPr>
              <a:t>登記志願作業結束後</a:t>
            </a:r>
            <a:r>
              <a:rPr lang="en-US" altLang="zh-TW" sz="2000" b="1" u="sng" dirty="0">
                <a:highlight>
                  <a:srgbClr val="FFFF00"/>
                </a:highlight>
                <a:latin typeface="微軟正黑體" panose="020B0604030504040204" pitchFamily="34" charset="-120"/>
                <a:ea typeface="微軟正黑體" panose="020B0604030504040204" pitchFamily="34" charset="-120"/>
              </a:rPr>
              <a:t>(</a:t>
            </a:r>
            <a:r>
              <a:rPr lang="zh-TW" altLang="en-US" sz="2000" b="1" u="sng" dirty="0">
                <a:highlight>
                  <a:srgbClr val="FFFF00"/>
                </a:highlight>
                <a:latin typeface="微軟正黑體" panose="020B0604030504040204" pitchFamily="34" charset="-120"/>
                <a:ea typeface="微軟正黑體" panose="020B0604030504040204" pitchFamily="34" charset="-120"/>
              </a:rPr>
              <a:t>系統關閉</a:t>
            </a:r>
            <a:r>
              <a:rPr lang="en-US" altLang="zh-TW" sz="2000" b="1" u="sng" dirty="0">
                <a:highlight>
                  <a:srgbClr val="FFFF00"/>
                </a:highlight>
                <a:latin typeface="微軟正黑體" panose="020B0604030504040204" pitchFamily="34" charset="-120"/>
                <a:ea typeface="微軟正黑體" panose="020B0604030504040204" pitchFamily="34" charset="-120"/>
              </a:rPr>
              <a:t>)</a:t>
            </a:r>
            <a:r>
              <a:rPr lang="zh-TW" altLang="en-US" sz="2000" b="1" u="sng" dirty="0">
                <a:highlight>
                  <a:srgbClr val="FFFF00"/>
                </a:highlight>
                <a:latin typeface="微軟正黑體" panose="020B0604030504040204" pitchFamily="34" charset="-120"/>
                <a:ea typeface="微軟正黑體" panose="020B0604030504040204" pitchFamily="34" charset="-120"/>
              </a:rPr>
              <a:t>，不再接受補發申請</a:t>
            </a:r>
            <a:endParaRPr lang="en-US" altLang="zh-TW" sz="2000" b="1" u="sng" dirty="0">
              <a:highlight>
                <a:srgbClr val="FFFF00"/>
              </a:highlight>
              <a:latin typeface="微軟正黑體" panose="020B0604030504040204" pitchFamily="34" charset="-120"/>
              <a:ea typeface="微軟正黑體" panose="020B0604030504040204" pitchFamily="34" charset="-120"/>
            </a:endParaRPr>
          </a:p>
          <a:p>
            <a:pPr marL="266700" indent="-266700" algn="just">
              <a:lnSpc>
                <a:spcPct val="100000"/>
              </a:lnSpc>
              <a:buFont typeface="+mj-lt"/>
              <a:buAutoNum type="arabicPeriod"/>
            </a:pPr>
            <a:r>
              <a:rPr lang="zh-TW" altLang="en-US" sz="2000" dirty="0">
                <a:latin typeface="微軟正黑體" panose="020B0604030504040204" pitchFamily="34" charset="-120"/>
                <a:ea typeface="微軟正黑體" panose="020B0604030504040204" pitchFamily="34" charset="-120"/>
              </a:rPr>
              <a:t>本委員會依考生登記之就讀志願序進行統一分發，獲就讀志願序統一分發之錄取生即取得該校系科</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組</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、學程之入學資格</a:t>
            </a:r>
            <a:endParaRPr lang="en-US" altLang="zh-TW" sz="2000" dirty="0">
              <a:latin typeface="微軟正黑體" panose="020B0604030504040204" pitchFamily="34" charset="-120"/>
              <a:ea typeface="微軟正黑體" panose="020B0604030504040204" pitchFamily="34" charset="-120"/>
            </a:endParaRPr>
          </a:p>
          <a:p>
            <a:pPr marL="266700" indent="-266700">
              <a:lnSpc>
                <a:spcPct val="100000"/>
              </a:lnSpc>
              <a:buFont typeface="+mj-lt"/>
              <a:buAutoNum type="arabicPeriod"/>
            </a:pPr>
            <a:r>
              <a:rPr lang="en-US" altLang="zh-TW" sz="2000" b="1" dirty="0">
                <a:latin typeface="微軟正黑體" panose="020B0604030504040204" pitchFamily="34" charset="-120"/>
                <a:ea typeface="微軟正黑體" panose="020B0604030504040204" pitchFamily="34" charset="-120"/>
              </a:rPr>
              <a:t>115.</a:t>
            </a:r>
            <a:r>
              <a:rPr lang="en-US" altLang="zh-TW" sz="2000" b="1" dirty="0">
                <a:solidFill>
                  <a:srgbClr val="FF0000"/>
                </a:solidFill>
                <a:latin typeface="微軟正黑體" panose="020B0604030504040204" pitchFamily="34" charset="-120"/>
                <a:ea typeface="微軟正黑體" panose="020B0604030504040204" pitchFamily="34" charset="-120"/>
              </a:rPr>
              <a:t>7.7(</a:t>
            </a:r>
            <a:r>
              <a:rPr lang="zh-TW" altLang="en-US" sz="2000" b="1" dirty="0">
                <a:solidFill>
                  <a:srgbClr val="FF0000"/>
                </a:solidFill>
                <a:latin typeface="微軟正黑體" panose="020B0604030504040204" pitchFamily="34" charset="-120"/>
                <a:ea typeface="微軟正黑體" panose="020B0604030504040204" pitchFamily="34" charset="-120"/>
              </a:rPr>
              <a:t>二</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dirty="0">
                <a:latin typeface="微軟正黑體" panose="020B0604030504040204" pitchFamily="34" charset="-120"/>
                <a:ea typeface="微軟正黑體" panose="020B0604030504040204" pitchFamily="34" charset="-120"/>
              </a:rPr>
              <a:t>本委員會網站提供考生及高中學校查詢分發結果</a:t>
            </a:r>
          </a:p>
        </p:txBody>
      </p:sp>
      <p:sp>
        <p:nvSpPr>
          <p:cNvPr id="20" name="圓角矩形 19"/>
          <p:cNvSpPr/>
          <p:nvPr/>
        </p:nvSpPr>
        <p:spPr>
          <a:xfrm>
            <a:off x="840059" y="948337"/>
            <a:ext cx="5502834"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登記就讀志願序及分發結果公告</a:t>
            </a:r>
          </a:p>
        </p:txBody>
      </p:sp>
      <p:sp>
        <p:nvSpPr>
          <p:cNvPr id="28681" name="矩形 20"/>
          <p:cNvSpPr>
            <a:spLocks noChangeArrowheads="1"/>
          </p:cNvSpPr>
          <p:nvPr/>
        </p:nvSpPr>
        <p:spPr bwMode="auto">
          <a:xfrm>
            <a:off x="1005499" y="2110437"/>
            <a:ext cx="4828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000" b="1" dirty="0">
                <a:solidFill>
                  <a:srgbClr val="0000FF"/>
                </a:solidFill>
                <a:latin typeface="微軟正黑體" panose="020B0604030504040204" pitchFamily="34" charset="-120"/>
                <a:ea typeface="微軟正黑體" panose="020B0604030504040204" pitchFamily="34" charset="-120"/>
              </a:rPr>
              <a:t>對象：技優甄審各校</a:t>
            </a:r>
            <a:r>
              <a:rPr lang="zh-TW" altLang="en-US" sz="2000" b="1" u="sng" dirty="0">
                <a:solidFill>
                  <a:srgbClr val="0000FF"/>
                </a:solidFill>
                <a:latin typeface="微軟正黑體" panose="020B0604030504040204" pitchFamily="34" charset="-120"/>
                <a:ea typeface="微軟正黑體" panose="020B0604030504040204" pitchFamily="34" charset="-120"/>
              </a:rPr>
              <a:t>正取生</a:t>
            </a:r>
            <a:r>
              <a:rPr lang="zh-TW" altLang="en-US" sz="2000" b="1" dirty="0">
                <a:solidFill>
                  <a:srgbClr val="0000FF"/>
                </a:solidFill>
                <a:latin typeface="微軟正黑體" panose="020B0604030504040204" pitchFamily="34" charset="-120"/>
                <a:ea typeface="微軟正黑體" panose="020B0604030504040204" pitchFamily="34" charset="-120"/>
              </a:rPr>
              <a:t>及</a:t>
            </a:r>
            <a:r>
              <a:rPr lang="zh-TW" altLang="en-US" sz="2000" b="1" u="sng" dirty="0">
                <a:solidFill>
                  <a:srgbClr val="0000FF"/>
                </a:solidFill>
                <a:latin typeface="微軟正黑體" panose="020B0604030504040204" pitchFamily="34" charset="-120"/>
                <a:ea typeface="微軟正黑體" panose="020B0604030504040204" pitchFamily="34" charset="-120"/>
              </a:rPr>
              <a:t>備取生</a:t>
            </a:r>
            <a:endParaRPr lang="en-US" altLang="zh-TW" sz="2000" b="1" u="sng" dirty="0">
              <a:solidFill>
                <a:srgbClr val="0000FF"/>
              </a:solidFill>
              <a:latin typeface="微軟正黑體" panose="020B0604030504040204" pitchFamily="34" charset="-120"/>
              <a:ea typeface="微軟正黑體" panose="020B0604030504040204" pitchFamily="34" charset="-120"/>
            </a:endParaRPr>
          </a:p>
        </p:txBody>
      </p:sp>
      <p:sp>
        <p:nvSpPr>
          <p:cNvPr id="3" name="矩形 2"/>
          <p:cNvSpPr/>
          <p:nvPr/>
        </p:nvSpPr>
        <p:spPr>
          <a:xfrm>
            <a:off x="891719" y="1618773"/>
            <a:ext cx="5328703" cy="400110"/>
          </a:xfrm>
          <a:prstGeom prst="rect">
            <a:avLst/>
          </a:prstGeom>
        </p:spPr>
        <p:txBody>
          <a:bodyPr wrap="none">
            <a:spAutoFit/>
          </a:bodyPr>
          <a:lstStyle/>
          <a:p>
            <a:pPr>
              <a:spcBef>
                <a:spcPts val="800"/>
              </a:spcBef>
            </a:pPr>
            <a:r>
              <a:rPr kumimoji="1"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【115.7.1(</a:t>
            </a:r>
            <a:r>
              <a:rPr kumimoji="1"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kumimoji="1"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kumimoji="1"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起</a:t>
            </a:r>
            <a:r>
              <a:rPr kumimoji="1"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-115.7.3(</a:t>
            </a:r>
            <a:r>
              <a:rPr kumimoji="1"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kumimoji="1"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kumimoji="1"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kumimoji="1"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grpSp>
        <p:nvGrpSpPr>
          <p:cNvPr id="2" name="群組 1">
            <a:extLst>
              <a:ext uri="{FF2B5EF4-FFF2-40B4-BE49-F238E27FC236}">
                <a16:creationId xmlns:a16="http://schemas.microsoft.com/office/drawing/2014/main" id="{03FAA29F-A311-4155-B982-500152BAD82B}"/>
              </a:ext>
            </a:extLst>
          </p:cNvPr>
          <p:cNvGrpSpPr/>
          <p:nvPr/>
        </p:nvGrpSpPr>
        <p:grpSpPr>
          <a:xfrm>
            <a:off x="8037787" y="442567"/>
            <a:ext cx="3544065" cy="1448993"/>
            <a:chOff x="8438383" y="190023"/>
            <a:chExt cx="3544065" cy="1448993"/>
          </a:xfrm>
        </p:grpSpPr>
        <p:grpSp>
          <p:nvGrpSpPr>
            <p:cNvPr id="24" name="群組 23"/>
            <p:cNvGrpSpPr/>
            <p:nvPr/>
          </p:nvGrpSpPr>
          <p:grpSpPr>
            <a:xfrm>
              <a:off x="8898010" y="190023"/>
              <a:ext cx="3084438" cy="1432422"/>
              <a:chOff x="5988125" y="214313"/>
              <a:chExt cx="3084438" cy="1432422"/>
            </a:xfrm>
          </p:grpSpPr>
          <p:grpSp>
            <p:nvGrpSpPr>
              <p:cNvPr id="26" name="群組 7"/>
              <p:cNvGrpSpPr>
                <a:grpSpLocks/>
              </p:cNvGrpSpPr>
              <p:nvPr/>
            </p:nvGrpSpPr>
            <p:grpSpPr bwMode="auto">
              <a:xfrm>
                <a:off x="6462713" y="214313"/>
                <a:ext cx="2609850" cy="1431925"/>
                <a:chOff x="6690632" y="1068877"/>
                <a:chExt cx="2609942" cy="1217115"/>
              </a:xfrm>
            </p:grpSpPr>
            <p:cxnSp>
              <p:nvCxnSpPr>
                <p:cNvPr id="29" name="直線單箭頭接點 8"/>
                <p:cNvCxnSpPr>
                  <a:cxnSpLocks noChangeShapeType="1"/>
                  <a:endCxn id="54"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0" name="圓角矩形 29"/>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1" name="圓角矩形 30"/>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網路報名</a:t>
                  </a:r>
                </a:p>
              </p:txBody>
            </p:sp>
            <p:sp>
              <p:nvSpPr>
                <p:cNvPr id="32" name="圓角矩形 31"/>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48" name="圓角矩形 47"/>
                <p:cNvSpPr/>
                <p:nvPr/>
              </p:nvSpPr>
              <p:spPr bwMode="auto">
                <a:xfrm>
                  <a:off x="8051167" y="1071576"/>
                  <a:ext cx="357201"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登記就讀志願序</a:t>
                  </a:r>
                </a:p>
              </p:txBody>
            </p:sp>
            <p:sp>
              <p:nvSpPr>
                <p:cNvPr id="49" name="圓角矩形 48"/>
                <p:cNvSpPr/>
                <p:nvPr/>
              </p:nvSpPr>
              <p:spPr bwMode="auto">
                <a:xfrm>
                  <a:off x="8500446" y="1068877"/>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志願序分發放榜</a:t>
                  </a:r>
                </a:p>
              </p:txBody>
            </p:sp>
            <p:cxnSp>
              <p:nvCxnSpPr>
                <p:cNvPr id="50" name="直線單箭頭接點 14"/>
                <p:cNvCxnSpPr>
                  <a:cxnSpLocks noChangeShapeType="1"/>
                  <a:stCxn id="30" idx="3"/>
                  <a:endCxn id="31"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1" name="直線單箭頭接點 15"/>
                <p:cNvCxnSpPr>
                  <a:cxnSpLocks noChangeShapeType="1"/>
                  <a:stCxn id="31" idx="3"/>
                  <a:endCxn id="32"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2" name="直線單箭頭接點 16"/>
                <p:cNvCxnSpPr>
                  <a:cxnSpLocks noChangeShapeType="1"/>
                  <a:stCxn id="32" idx="3"/>
                  <a:endCxn id="48"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3" name="直線單箭頭接點 17"/>
                <p:cNvCxnSpPr>
                  <a:cxnSpLocks noChangeShapeType="1"/>
                  <a:stCxn id="48" idx="3"/>
                  <a:endCxn id="49"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4" name="圓角矩形 53"/>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報到</a:t>
                  </a:r>
                </a:p>
              </p:txBody>
            </p:sp>
          </p:grpSp>
          <p:sp>
            <p:nvSpPr>
              <p:cNvPr id="27" name="圓角矩形 26"/>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28"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2" name="圓角矩形 20">
              <a:extLst>
                <a:ext uri="{FF2B5EF4-FFF2-40B4-BE49-F238E27FC236}">
                  <a16:creationId xmlns:a16="http://schemas.microsoft.com/office/drawing/2014/main" id="{059F84A4-7CD8-4CA4-9315-44B434A9E262}"/>
                </a:ext>
              </a:extLst>
            </p:cNvPr>
            <p:cNvSpPr/>
            <p:nvPr/>
          </p:nvSpPr>
          <p:spPr bwMode="auto">
            <a:xfrm>
              <a:off x="8438383" y="210266"/>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3"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32899"/>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86624691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4294967295"/>
          </p:nvPr>
        </p:nvSpPr>
        <p:spPr>
          <a:xfrm>
            <a:off x="1049335" y="2027914"/>
            <a:ext cx="10575925" cy="4558191"/>
          </a:xfrm>
        </p:spPr>
        <p:txBody>
          <a:bodyPr>
            <a:normAutofit lnSpcReduction="10000"/>
          </a:bodyPr>
          <a:lstStyle/>
          <a:p>
            <a:pPr marL="361950" indent="-361950" algn="just">
              <a:lnSpc>
                <a:spcPct val="110000"/>
              </a:lnSpc>
              <a:spcBef>
                <a:spcPts val="600"/>
              </a:spcBef>
              <a:buFont typeface="+mj-lt"/>
              <a:buAutoNum type="arabicPeriod"/>
              <a:tabLst>
                <a:tab pos="266700" algn="l"/>
              </a:tabLst>
              <a:defRPr/>
            </a:pP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各錄取學校於各網站公告</a:t>
            </a:r>
            <a:r>
              <a:rPr lang="zh-TW" altLang="en-US" sz="2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報到時間</a:t>
            </a:r>
            <a:r>
              <a:rPr lang="zh-TW" altLang="en-US"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方式</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2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注意事項</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獲分發之錄取生須</a:t>
            </a:r>
            <a:r>
              <a:rPr lang="zh-TW" altLang="en-US" sz="2100" b="1"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自行至錄取學校網站查詢</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；未上網查詢而致影響錄取及入學權益者，概由分發錄取生自行負責</a:t>
            </a:r>
            <a:endPar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361950" algn="just">
              <a:lnSpc>
                <a:spcPct val="110000"/>
              </a:lnSpc>
              <a:spcBef>
                <a:spcPts val="600"/>
              </a:spcBef>
              <a:buFont typeface="+mj-lt"/>
              <a:buAutoNum type="arabicPeriod"/>
              <a:tabLst>
                <a:tab pos="266700" algn="l"/>
              </a:tabLst>
              <a:defRPr/>
            </a:pP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獲分發之錄取生應</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依分發之錄取學校規定時間及方式</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（不得為電話方式），攜帶「學歷（力）證件」、「身分證」、「</a:t>
            </a:r>
            <a:r>
              <a:rPr lang="zh-TW" altLang="en-US" sz="2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獲獎證明</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競賽獎狀</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技術士證</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」、「普考證書」</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等</a:t>
            </a:r>
            <a:r>
              <a:rPr lang="zh-TW" altLang="en-US" sz="2100" b="1" u="sng"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正本</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資料辦理報到，上述證件如有不實或不符合簡章規定者，取消其錄取及入學資格</a:t>
            </a:r>
            <a:endPar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361950" algn="just">
              <a:lnSpc>
                <a:spcPct val="110000"/>
              </a:lnSpc>
              <a:spcBef>
                <a:spcPts val="600"/>
              </a:spcBef>
              <a:buFont typeface="+mj-lt"/>
              <a:buAutoNum type="arabicPeriod"/>
              <a:tabLst>
                <a:tab pos="266700" algn="l"/>
              </a:tabLst>
              <a:defRPr/>
            </a:pPr>
            <a:r>
              <a:rPr lang="zh-TW" altLang="en-US"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就讀志願序統一分發結果放榜後，</a:t>
            </a:r>
            <a:r>
              <a:rPr lang="zh-TW" altLang="en-US"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不再辦理遞補分發作業</a:t>
            </a:r>
            <a:r>
              <a:rPr lang="zh-TW" altLang="en-US"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，即結束本入學管道招生，亦不會通知就讀志願序統一分發未獲錄取之甄審結果錄取生</a:t>
            </a:r>
            <a:endParaRPr lang="en-US" altLang="zh-TW"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361950">
              <a:lnSpc>
                <a:spcPct val="110000"/>
              </a:lnSpc>
              <a:spcBef>
                <a:spcPts val="600"/>
              </a:spcBef>
              <a:buFont typeface="+mj-lt"/>
              <a:buAutoNum type="arabicPeriod"/>
              <a:tabLst>
                <a:tab pos="266700" algn="l"/>
              </a:tabLst>
              <a:defRPr/>
            </a:pPr>
            <a:r>
              <a:rPr lang="zh-TW" altLang="en-US"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獲分發之錄取生</a:t>
            </a:r>
            <a:r>
              <a:rPr lang="zh-TW" altLang="en-US"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如同時</a:t>
            </a:r>
            <a:r>
              <a:rPr lang="zh-TW" altLang="en-US"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獲得本學年度四技二專甄選入學錄取資格者，</a:t>
            </a:r>
            <a:r>
              <a:rPr lang="zh-TW" altLang="en-US" sz="2100" dirty="0">
                <a:solidFill>
                  <a:srgbClr val="0000FF"/>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僅能擇一辦理報到</a:t>
            </a:r>
            <a:r>
              <a:rPr lang="zh-TW" altLang="en-US"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br>
              <a:rPr lang="en-US" altLang="zh-TW"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1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獲分發之錄取生若於本招生已完成報到且未於規定時間內聲明放棄入學資格者，即無法再於四技二專甄選入學辦理報到，請分發錄取生特別注意</a:t>
            </a:r>
            <a:endParaRPr lang="en-US" altLang="zh-TW" sz="21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1" name="圓角矩形 20"/>
          <p:cNvSpPr/>
          <p:nvPr/>
        </p:nvSpPr>
        <p:spPr>
          <a:xfrm>
            <a:off x="944562" y="857494"/>
            <a:ext cx="1045854"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defRPr/>
            </a:pPr>
            <a:r>
              <a:rPr lang="zh-TW" altLang="en-US" sz="2800" kern="0" dirty="0">
                <a:solidFill>
                  <a:schemeClr val="tx1"/>
                </a:solidFill>
                <a:latin typeface="微軟正黑體" panose="020B0604030504040204" pitchFamily="34" charset="-120"/>
                <a:ea typeface="微軟正黑體" panose="020B0604030504040204" pitchFamily="34" charset="-120"/>
                <a:cs typeface="華康中黑體" pitchFamily="49" charset="-120"/>
              </a:rPr>
              <a:t>報到</a:t>
            </a:r>
          </a:p>
        </p:txBody>
      </p:sp>
      <p:sp>
        <p:nvSpPr>
          <p:cNvPr id="52"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20" name="矩形 19"/>
          <p:cNvSpPr/>
          <p:nvPr/>
        </p:nvSpPr>
        <p:spPr>
          <a:xfrm>
            <a:off x="867873" y="1517146"/>
            <a:ext cx="6537367" cy="461665"/>
          </a:xfrm>
          <a:prstGeom prst="rect">
            <a:avLst/>
          </a:prstGeom>
        </p:spPr>
        <p:txBody>
          <a:bodyPr wrap="none">
            <a:spAutoFit/>
          </a:bodyPr>
          <a:lstStyle/>
          <a:p>
            <a:pPr>
              <a:spcBef>
                <a:spcPts val="800"/>
              </a:spcBef>
            </a:pPr>
            <a:r>
              <a:rPr kumimoji="1"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【115.7.7(</a:t>
            </a:r>
            <a:r>
              <a:rPr kumimoji="1"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二</a:t>
            </a:r>
            <a:r>
              <a:rPr kumimoji="1"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)10:00</a:t>
            </a:r>
            <a:r>
              <a:rPr kumimoji="1"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起</a:t>
            </a:r>
            <a:r>
              <a:rPr kumimoji="1"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-115.</a:t>
            </a:r>
            <a:r>
              <a:rPr kumimoji="1"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7.15(</a:t>
            </a:r>
            <a:r>
              <a:rPr kumimoji="1"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kumimoji="1"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)12:00</a:t>
            </a:r>
            <a:r>
              <a:rPr kumimoji="1"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kumimoji="1"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grpSp>
        <p:nvGrpSpPr>
          <p:cNvPr id="2" name="群組 1">
            <a:extLst>
              <a:ext uri="{FF2B5EF4-FFF2-40B4-BE49-F238E27FC236}">
                <a16:creationId xmlns:a16="http://schemas.microsoft.com/office/drawing/2014/main" id="{ADB92FFB-3D70-4986-9239-B726C048F26D}"/>
              </a:ext>
            </a:extLst>
          </p:cNvPr>
          <p:cNvGrpSpPr/>
          <p:nvPr/>
        </p:nvGrpSpPr>
        <p:grpSpPr>
          <a:xfrm>
            <a:off x="8011657" y="451283"/>
            <a:ext cx="3544065" cy="1439265"/>
            <a:chOff x="8438383" y="190023"/>
            <a:chExt cx="3544065" cy="1439265"/>
          </a:xfrm>
        </p:grpSpPr>
        <p:grpSp>
          <p:nvGrpSpPr>
            <p:cNvPr id="37" name="群組 36"/>
            <p:cNvGrpSpPr/>
            <p:nvPr/>
          </p:nvGrpSpPr>
          <p:grpSpPr>
            <a:xfrm>
              <a:off x="8898010" y="190023"/>
              <a:ext cx="3084438" cy="1432422"/>
              <a:chOff x="5988125" y="214313"/>
              <a:chExt cx="3084438" cy="1432422"/>
            </a:xfrm>
          </p:grpSpPr>
          <p:grpSp>
            <p:nvGrpSpPr>
              <p:cNvPr id="38" name="群組 7"/>
              <p:cNvGrpSpPr>
                <a:grpSpLocks/>
              </p:cNvGrpSpPr>
              <p:nvPr/>
            </p:nvGrpSpPr>
            <p:grpSpPr bwMode="auto">
              <a:xfrm>
                <a:off x="6462713" y="214313"/>
                <a:ext cx="2609850" cy="1431925"/>
                <a:chOff x="6690632" y="1068877"/>
                <a:chExt cx="2609942" cy="1217115"/>
              </a:xfrm>
            </p:grpSpPr>
            <p:cxnSp>
              <p:nvCxnSpPr>
                <p:cNvPr id="41" name="直線單箭頭接點 8"/>
                <p:cNvCxnSpPr>
                  <a:cxnSpLocks noChangeShapeType="1"/>
                  <a:endCxn id="51"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2" name="圓角矩形 41"/>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繳交報名費及</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43" name="圓角矩形 42"/>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網路報名</a:t>
                  </a:r>
                </a:p>
              </p:txBody>
            </p:sp>
            <p:sp>
              <p:nvSpPr>
                <p:cNvPr id="44" name="圓角矩形 43"/>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指定項目甄審</a:t>
                  </a:r>
                </a:p>
              </p:txBody>
            </p:sp>
            <p:sp>
              <p:nvSpPr>
                <p:cNvPr id="45" name="圓角矩形 44"/>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登記就讀志願序</a:t>
                  </a:r>
                </a:p>
              </p:txBody>
            </p:sp>
            <p:sp>
              <p:nvSpPr>
                <p:cNvPr id="46" name="圓角矩形 45"/>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志願序分發放榜</a:t>
                  </a:r>
                </a:p>
              </p:txBody>
            </p:sp>
            <p:cxnSp>
              <p:nvCxnSpPr>
                <p:cNvPr id="47" name="直線單箭頭接點 14"/>
                <p:cNvCxnSpPr>
                  <a:cxnSpLocks noChangeShapeType="1"/>
                  <a:stCxn id="42" idx="3"/>
                  <a:endCxn id="43"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8" name="直線單箭頭接點 15"/>
                <p:cNvCxnSpPr>
                  <a:cxnSpLocks noChangeShapeType="1"/>
                  <a:stCxn id="43" idx="3"/>
                  <a:endCxn id="44"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9" name="直線單箭頭接點 16"/>
                <p:cNvCxnSpPr>
                  <a:cxnSpLocks noChangeShapeType="1"/>
                  <a:stCxn id="44" idx="3"/>
                  <a:endCxn id="45"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0" name="直線單箭頭接點 17"/>
                <p:cNvCxnSpPr>
                  <a:cxnSpLocks noChangeShapeType="1"/>
                  <a:stCxn id="45" idx="3"/>
                  <a:endCxn id="46"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1" name="圓角矩形 50"/>
                <p:cNvSpPr/>
                <p:nvPr/>
              </p:nvSpPr>
              <p:spPr bwMode="auto">
                <a:xfrm>
                  <a:off x="8943373" y="1068877"/>
                  <a:ext cx="357201"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報到</a:t>
                  </a:r>
                </a:p>
              </p:txBody>
            </p:sp>
          </p:grpSp>
          <p:sp>
            <p:nvSpPr>
              <p:cNvPr id="39" name="圓角矩形 38"/>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繳費身分審查</a:t>
                </a:r>
              </a:p>
            </p:txBody>
          </p:sp>
          <p:cxnSp>
            <p:nvCxnSpPr>
              <p:cNvPr id="40"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2" name="圓角矩形 20">
              <a:extLst>
                <a:ext uri="{FF2B5EF4-FFF2-40B4-BE49-F238E27FC236}">
                  <a16:creationId xmlns:a16="http://schemas.microsoft.com/office/drawing/2014/main" id="{059F84A4-7CD8-4CA4-9315-44B434A9E262}"/>
                </a:ext>
              </a:extLst>
            </p:cNvPr>
            <p:cNvSpPr/>
            <p:nvPr/>
          </p:nvSpPr>
          <p:spPr bwMode="auto">
            <a:xfrm>
              <a:off x="8438383" y="200538"/>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看或疑義處理</a:t>
              </a:r>
              <a:endParaRPr lang="en-US" altLang="zh-TW" sz="1400" dirty="0">
                <a:solidFill>
                  <a:schemeClr val="tx1"/>
                </a:solidFill>
                <a:latin typeface="微軟正黑體" panose="020B0604030504040204" pitchFamily="34" charset="-120"/>
                <a:ea typeface="微軟正黑體" panose="020B0604030504040204" pitchFamily="34" charset="-120"/>
              </a:endParaRPr>
            </a:p>
            <a:p>
              <a:pPr algn="dist"/>
              <a:r>
                <a:rPr lang="zh-TW" altLang="en-US" sz="1400" dirty="0">
                  <a:solidFill>
                    <a:schemeClr val="tx1"/>
                  </a:solidFill>
                  <a:latin typeface="微軟正黑體" panose="020B0604030504040204" pitchFamily="34" charset="-120"/>
                  <a:ea typeface="微軟正黑體" panose="020B0604030504040204" pitchFamily="34" charset="-120"/>
                </a:rPr>
                <a:t>學習歷程檔案查</a:t>
              </a:r>
            </a:p>
          </p:txBody>
        </p:sp>
        <p:cxnSp>
          <p:nvCxnSpPr>
            <p:cNvPr id="23"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23171"/>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64448033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99"/>
          <p:cNvSpPr txBox="1">
            <a:spLocks noChangeArrowheads="1"/>
          </p:cNvSpPr>
          <p:nvPr/>
        </p:nvSpPr>
        <p:spPr>
          <a:xfrm>
            <a:off x="840059" y="108097"/>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r>
              <a:rPr lang="en-US" altLang="zh-TW" sz="2500" b="1" spc="-75" dirty="0">
                <a:solidFill>
                  <a:prstClr val="black"/>
                </a:solidFill>
                <a:latin typeface="微軟正黑體" panose="020B0604030504040204" pitchFamily="34" charset="-120"/>
                <a:ea typeface="微軟正黑體" panose="020B0604030504040204" pitchFamily="34" charset="-120"/>
              </a:rPr>
              <a:t>-</a:t>
            </a:r>
            <a:r>
              <a:rPr lang="zh-TW" altLang="en-US" sz="2500" b="1" spc="-75" dirty="0">
                <a:solidFill>
                  <a:prstClr val="black"/>
                </a:solidFill>
                <a:latin typeface="微軟正黑體" panose="020B0604030504040204" pitchFamily="34" charset="-120"/>
                <a:ea typeface="微軟正黑體" panose="020B0604030504040204" pitchFamily="34" charset="-120"/>
              </a:rPr>
              <a:t>系統練習版</a:t>
            </a:r>
          </a:p>
        </p:txBody>
      </p:sp>
      <p:sp>
        <p:nvSpPr>
          <p:cNvPr id="7" name="矩形 6">
            <a:extLst>
              <a:ext uri="{FF2B5EF4-FFF2-40B4-BE49-F238E27FC236}">
                <a16:creationId xmlns:a16="http://schemas.microsoft.com/office/drawing/2014/main" id="{C9E85AE0-2660-4C1C-AA13-B37BEC930630}"/>
              </a:ext>
            </a:extLst>
          </p:cNvPr>
          <p:cNvSpPr/>
          <p:nvPr/>
        </p:nvSpPr>
        <p:spPr>
          <a:xfrm>
            <a:off x="1218310" y="824067"/>
            <a:ext cx="3196935" cy="42261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buClr>
                <a:schemeClr val="tx1"/>
              </a:buClr>
              <a:defRPr/>
            </a:pPr>
            <a:r>
              <a:rPr lang="zh-TW" altLang="en-US" sz="2400" b="1" dirty="0">
                <a:solidFill>
                  <a:schemeClr val="tx1"/>
                </a:solidFill>
                <a:latin typeface="微軟正黑體" panose="020B0604030504040204" pitchFamily="34" charset="-120"/>
                <a:ea typeface="微軟正黑體" panose="020B0604030504040204" pitchFamily="34" charset="-120"/>
              </a:rPr>
              <a:t>技優</a:t>
            </a:r>
            <a:r>
              <a:rPr lang="zh-TW" altLang="en-US" sz="2400" b="1" dirty="0">
                <a:solidFill>
                  <a:srgbClr val="0000FF"/>
                </a:solidFill>
                <a:latin typeface="微軟正黑體" panose="020B0604030504040204" pitchFamily="34" charset="-120"/>
                <a:ea typeface="微軟正黑體" panose="020B0604030504040204" pitchFamily="34" charset="-120"/>
              </a:rPr>
              <a:t>甄審</a:t>
            </a:r>
            <a:r>
              <a:rPr lang="zh-TW" altLang="en-US" sz="2400" b="1" dirty="0">
                <a:solidFill>
                  <a:schemeClr val="tx1"/>
                </a:solidFill>
                <a:latin typeface="微軟正黑體" panose="020B0604030504040204" pitchFamily="34" charset="-120"/>
                <a:ea typeface="微軟正黑體" panose="020B0604030504040204" pitchFamily="34" charset="-120"/>
              </a:rPr>
              <a:t>系統</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練習版</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graphicFrame>
        <p:nvGraphicFramePr>
          <p:cNvPr id="2" name="表格 2">
            <a:extLst>
              <a:ext uri="{FF2B5EF4-FFF2-40B4-BE49-F238E27FC236}">
                <a16:creationId xmlns:a16="http://schemas.microsoft.com/office/drawing/2014/main" id="{41214B6C-BA24-4580-A9CD-EA13D18710B6}"/>
              </a:ext>
            </a:extLst>
          </p:cNvPr>
          <p:cNvGraphicFramePr>
            <a:graphicFrameLocks noGrp="1"/>
          </p:cNvGraphicFramePr>
          <p:nvPr>
            <p:extLst>
              <p:ext uri="{D42A27DB-BD31-4B8C-83A1-F6EECF244321}">
                <p14:modId xmlns:p14="http://schemas.microsoft.com/office/powerpoint/2010/main" val="3872825765"/>
              </p:ext>
            </p:extLst>
          </p:nvPr>
        </p:nvGraphicFramePr>
        <p:xfrm>
          <a:off x="1218311" y="1471749"/>
          <a:ext cx="9893452" cy="4657830"/>
        </p:xfrm>
        <a:graphic>
          <a:graphicData uri="http://schemas.openxmlformats.org/drawingml/2006/table">
            <a:tbl>
              <a:tblPr firstRow="1" bandRow="1">
                <a:tableStyleId>{7DF18680-E054-41AD-8BC1-D1AEF772440D}</a:tableStyleId>
              </a:tblPr>
              <a:tblGrid>
                <a:gridCol w="4433178">
                  <a:extLst>
                    <a:ext uri="{9D8B030D-6E8A-4147-A177-3AD203B41FA5}">
                      <a16:colId xmlns:a16="http://schemas.microsoft.com/office/drawing/2014/main" val="2563365165"/>
                    </a:ext>
                  </a:extLst>
                </a:gridCol>
                <a:gridCol w="5460274">
                  <a:extLst>
                    <a:ext uri="{9D8B030D-6E8A-4147-A177-3AD203B41FA5}">
                      <a16:colId xmlns:a16="http://schemas.microsoft.com/office/drawing/2014/main" val="3598606644"/>
                    </a:ext>
                  </a:extLst>
                </a:gridCol>
              </a:tblGrid>
              <a:tr h="543030">
                <a:tc>
                  <a:txBody>
                    <a:bodyPr/>
                    <a:lstStyle/>
                    <a:p>
                      <a:pPr algn="ctr"/>
                      <a:r>
                        <a:rPr lang="zh-TW" altLang="en-US" sz="2400" dirty="0">
                          <a:latin typeface="微軟正黑體" panose="020B0604030504040204" pitchFamily="34" charset="-120"/>
                          <a:ea typeface="微軟正黑體" panose="020B0604030504040204" pitchFamily="34" charset="-120"/>
                        </a:rPr>
                        <a:t>系統名稱</a:t>
                      </a:r>
                    </a:p>
                  </a:txBody>
                  <a:tcPr anchor="ctr">
                    <a:solidFill>
                      <a:srgbClr val="8238BA"/>
                    </a:solidFill>
                  </a:tcPr>
                </a:tc>
                <a:tc>
                  <a:txBody>
                    <a:bodyPr/>
                    <a:lstStyle/>
                    <a:p>
                      <a:pPr algn="ctr"/>
                      <a:r>
                        <a:rPr lang="zh-TW" altLang="en-US" sz="2400" dirty="0">
                          <a:latin typeface="微軟正黑體" panose="020B0604030504040204" pitchFamily="34" charset="-120"/>
                          <a:ea typeface="微軟正黑體" panose="020B0604030504040204" pitchFamily="34" charset="-120"/>
                        </a:rPr>
                        <a:t>系統</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練習版</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起訖時間</a:t>
                      </a:r>
                    </a:p>
                  </a:txBody>
                  <a:tcPr anchor="ctr">
                    <a:solidFill>
                      <a:srgbClr val="8238BA"/>
                    </a:solidFill>
                  </a:tcPr>
                </a:tc>
                <a:extLst>
                  <a:ext uri="{0D108BD9-81ED-4DB2-BD59-A6C34878D82A}">
                    <a16:rowId xmlns:a16="http://schemas.microsoft.com/office/drawing/2014/main" val="3064284376"/>
                  </a:ext>
                </a:extLst>
              </a:tr>
              <a:tr h="822960">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繳費身分審查</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系統</a:t>
                      </a:r>
                      <a:endParaRPr lang="zh-TW" altLang="en-US" sz="2400" dirty="0">
                        <a:latin typeface="微軟正黑體" panose="020B0604030504040204" pitchFamily="34" charset="-120"/>
                        <a:ea typeface="微軟正黑體" panose="020B0604030504040204" pitchFamily="34" charset="-120"/>
                      </a:endParaRPr>
                    </a:p>
                  </a:txBody>
                  <a:tcPr anchor="ctr">
                    <a:solidFill>
                      <a:srgbClr val="F3E7FF"/>
                    </a:solidFill>
                  </a:tcPr>
                </a:tc>
                <a:tc>
                  <a:txBody>
                    <a:bodyPr/>
                    <a:lstStyle/>
                    <a:p>
                      <a:pPr algn="ctr"/>
                      <a:r>
                        <a:rPr lang="en-US" altLang="zh-TW" sz="2400" dirty="0">
                          <a:latin typeface="微軟正黑體" panose="020B0604030504040204" pitchFamily="34" charset="-120"/>
                          <a:ea typeface="微軟正黑體" panose="020B0604030504040204" pitchFamily="34" charset="-120"/>
                        </a:rPr>
                        <a:t>115.</a:t>
                      </a:r>
                      <a:r>
                        <a:rPr lang="en-US" altLang="zh-TW" sz="2400" b="1" dirty="0">
                          <a:latin typeface="微軟正黑體" panose="020B0604030504040204" pitchFamily="34" charset="-120"/>
                          <a:ea typeface="微軟正黑體" panose="020B0604030504040204" pitchFamily="34" charset="-120"/>
                        </a:rPr>
                        <a:t>3.26</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四</a:t>
                      </a:r>
                      <a:r>
                        <a:rPr lang="en-US" altLang="zh-TW" sz="2400" dirty="0">
                          <a:latin typeface="微軟正黑體" panose="020B0604030504040204" pitchFamily="34" charset="-120"/>
                          <a:ea typeface="微軟正黑體" panose="020B0604030504040204" pitchFamily="34" charset="-120"/>
                        </a:rPr>
                        <a:t>)10:00-</a:t>
                      </a:r>
                      <a:r>
                        <a:rPr lang="en-US" altLang="zh-TW" sz="2400" b="1" u="sng" dirty="0">
                          <a:solidFill>
                            <a:srgbClr val="C00000"/>
                          </a:solidFill>
                          <a:latin typeface="微軟正黑體" panose="020B0604030504040204" pitchFamily="34" charset="-120"/>
                          <a:ea typeface="微軟正黑體" panose="020B0604030504040204" pitchFamily="34" charset="-120"/>
                        </a:rPr>
                        <a:t>4.10</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zh-TW" altLang="en-US" sz="2400" u="sng" dirty="0">
                          <a:solidFill>
                            <a:srgbClr val="C00000"/>
                          </a:solidFill>
                          <a:latin typeface="微軟正黑體" panose="020B0604030504040204" pitchFamily="34" charset="-120"/>
                          <a:ea typeface="微軟正黑體" panose="020B0604030504040204" pitchFamily="34" charset="-120"/>
                        </a:rPr>
                        <a:t>五</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17:00</a:t>
                      </a:r>
                      <a:r>
                        <a:rPr lang="zh-TW" altLang="en-US" sz="2400" dirty="0">
                          <a:latin typeface="微軟正黑體" panose="020B0604030504040204" pitchFamily="34" charset="-120"/>
                          <a:ea typeface="微軟正黑體" panose="020B0604030504040204" pitchFamily="34" charset="-120"/>
                        </a:rPr>
                        <a:t>止</a:t>
                      </a:r>
                    </a:p>
                  </a:txBody>
                  <a:tcPr anchor="ctr">
                    <a:solidFill>
                      <a:srgbClr val="F3E7FF"/>
                    </a:solidFill>
                  </a:tcPr>
                </a:tc>
                <a:extLst>
                  <a:ext uri="{0D108BD9-81ED-4DB2-BD59-A6C34878D82A}">
                    <a16:rowId xmlns:a16="http://schemas.microsoft.com/office/drawing/2014/main" val="3815245438"/>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資格審查登錄</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系統</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solidFill>
                      <a:srgbClr val="FAF7F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微軟正黑體" panose="020B0604030504040204" pitchFamily="34" charset="-120"/>
                          <a:ea typeface="微軟正黑體" panose="020B0604030504040204" pitchFamily="34" charset="-120"/>
                        </a:rPr>
                        <a:t>115.</a:t>
                      </a:r>
                      <a:r>
                        <a:rPr lang="en-US" altLang="zh-TW" sz="2400" b="1" dirty="0">
                          <a:latin typeface="微軟正黑體" panose="020B0604030504040204" pitchFamily="34" charset="-120"/>
                          <a:ea typeface="微軟正黑體" panose="020B0604030504040204" pitchFamily="34" charset="-120"/>
                        </a:rPr>
                        <a:t>3.26</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四</a:t>
                      </a:r>
                      <a:r>
                        <a:rPr lang="en-US" altLang="zh-TW" sz="2400" dirty="0">
                          <a:latin typeface="微軟正黑體" panose="020B0604030504040204" pitchFamily="34" charset="-120"/>
                          <a:ea typeface="微軟正黑體" panose="020B0604030504040204" pitchFamily="34" charset="-120"/>
                        </a:rPr>
                        <a:t>)10:00-</a:t>
                      </a:r>
                      <a:r>
                        <a:rPr lang="en-US" altLang="zh-TW" sz="2400" b="1" u="sng" dirty="0">
                          <a:solidFill>
                            <a:srgbClr val="C00000"/>
                          </a:solidFill>
                          <a:latin typeface="微軟正黑體" panose="020B0604030504040204" pitchFamily="34" charset="-120"/>
                          <a:ea typeface="微軟正黑體" panose="020B0604030504040204" pitchFamily="34" charset="-120"/>
                        </a:rPr>
                        <a:t>4.21</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zh-TW" altLang="en-US" sz="2400" u="sng" dirty="0">
                          <a:solidFill>
                            <a:srgbClr val="C00000"/>
                          </a:solidFill>
                          <a:latin typeface="微軟正黑體" panose="020B0604030504040204" pitchFamily="34" charset="-120"/>
                          <a:ea typeface="微軟正黑體" panose="020B0604030504040204" pitchFamily="34" charset="-120"/>
                        </a:rPr>
                        <a:t>二</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17:00</a:t>
                      </a:r>
                      <a:r>
                        <a:rPr lang="zh-TW" altLang="en-US" sz="2400" dirty="0">
                          <a:latin typeface="微軟正黑體" panose="020B0604030504040204" pitchFamily="34" charset="-120"/>
                          <a:ea typeface="微軟正黑體" panose="020B0604030504040204" pitchFamily="34" charset="-120"/>
                        </a:rPr>
                        <a:t>止</a:t>
                      </a:r>
                    </a:p>
                  </a:txBody>
                  <a:tcPr anchor="ctr">
                    <a:solidFill>
                      <a:srgbClr val="FAF7FB"/>
                    </a:solidFill>
                  </a:tcPr>
                </a:tc>
                <a:extLst>
                  <a:ext uri="{0D108BD9-81ED-4DB2-BD59-A6C34878D82A}">
                    <a16:rowId xmlns:a16="http://schemas.microsoft.com/office/drawing/2014/main" val="2792597413"/>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報名</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系統</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選填校系科（組）、學程</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latin typeface="微軟正黑體" panose="020B0604030504040204" pitchFamily="34" charset="-120"/>
                        <a:ea typeface="微軟正黑體" panose="020B0604030504040204" pitchFamily="34" charset="-120"/>
                      </a:endParaRPr>
                    </a:p>
                  </a:txBody>
                  <a:tcPr anchor="ctr">
                    <a:solidFill>
                      <a:srgbClr val="F3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微軟正黑體" panose="020B0604030504040204" pitchFamily="34" charset="-120"/>
                          <a:ea typeface="微軟正黑體" panose="020B0604030504040204" pitchFamily="34" charset="-120"/>
                        </a:rPr>
                        <a:t>115.</a:t>
                      </a:r>
                      <a:r>
                        <a:rPr lang="en-US" altLang="zh-TW" sz="2400" b="1" dirty="0">
                          <a:latin typeface="微軟正黑體" panose="020B0604030504040204" pitchFamily="34" charset="-120"/>
                          <a:ea typeface="微軟正黑體" panose="020B0604030504040204" pitchFamily="34" charset="-120"/>
                        </a:rPr>
                        <a:t>4.23</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四</a:t>
                      </a:r>
                      <a:r>
                        <a:rPr lang="en-US" altLang="zh-TW" sz="2400" dirty="0">
                          <a:latin typeface="微軟正黑體" panose="020B0604030504040204" pitchFamily="34" charset="-120"/>
                          <a:ea typeface="微軟正黑體" panose="020B0604030504040204" pitchFamily="34" charset="-120"/>
                        </a:rPr>
                        <a:t>)10:00-</a:t>
                      </a:r>
                      <a:r>
                        <a:rPr lang="en-US" altLang="zh-TW" sz="2400" b="1" u="sng" dirty="0">
                          <a:solidFill>
                            <a:srgbClr val="C00000"/>
                          </a:solidFill>
                          <a:latin typeface="微軟正黑體" panose="020B0604030504040204" pitchFamily="34" charset="-120"/>
                          <a:ea typeface="微軟正黑體" panose="020B0604030504040204" pitchFamily="34" charset="-120"/>
                        </a:rPr>
                        <a:t>5.11</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zh-TW" altLang="en-US" sz="2400" u="sng" dirty="0">
                          <a:solidFill>
                            <a:srgbClr val="C00000"/>
                          </a:solidFill>
                          <a:latin typeface="微軟正黑體" panose="020B0604030504040204" pitchFamily="34" charset="-120"/>
                          <a:ea typeface="微軟正黑體" panose="020B0604030504040204" pitchFamily="34" charset="-120"/>
                        </a:rPr>
                        <a:t>一</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17:00</a:t>
                      </a:r>
                      <a:r>
                        <a:rPr lang="zh-TW" altLang="en-US" sz="2400" dirty="0">
                          <a:latin typeface="微軟正黑體" panose="020B0604030504040204" pitchFamily="34" charset="-120"/>
                          <a:ea typeface="微軟正黑體" panose="020B0604030504040204" pitchFamily="34" charset="-120"/>
                        </a:rPr>
                        <a:t>止</a:t>
                      </a:r>
                    </a:p>
                  </a:txBody>
                  <a:tcPr anchor="ctr">
                    <a:solidFill>
                      <a:srgbClr val="F3E7FF"/>
                    </a:solidFill>
                  </a:tcPr>
                </a:tc>
                <a:extLst>
                  <a:ext uri="{0D108BD9-81ED-4DB2-BD59-A6C34878D82A}">
                    <a16:rowId xmlns:a16="http://schemas.microsoft.com/office/drawing/2014/main" val="1250925690"/>
                  </a:ext>
                </a:extLst>
              </a:tr>
              <a:tr h="822960">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學習歷程備審資料上傳</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系統</a:t>
                      </a:r>
                      <a:endParaRPr lang="zh-TW" altLang="en-US" sz="2400" dirty="0">
                        <a:latin typeface="微軟正黑體" panose="020B0604030504040204" pitchFamily="34" charset="-120"/>
                        <a:ea typeface="微軟正黑體" panose="020B0604030504040204" pitchFamily="34" charset="-120"/>
                      </a:endParaRPr>
                    </a:p>
                  </a:txBody>
                  <a:tcPr anchor="ctr">
                    <a:solidFill>
                      <a:srgbClr val="FAF7F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微軟正黑體" panose="020B0604030504040204" pitchFamily="34" charset="-120"/>
                          <a:ea typeface="微軟正黑體" panose="020B0604030504040204" pitchFamily="34" charset="-120"/>
                        </a:rPr>
                        <a:t>115.</a:t>
                      </a:r>
                      <a:r>
                        <a:rPr lang="en-US" altLang="zh-TW" sz="2400" b="1" dirty="0">
                          <a:latin typeface="微軟正黑體" panose="020B0604030504040204" pitchFamily="34" charset="-120"/>
                          <a:ea typeface="微軟正黑體" panose="020B0604030504040204" pitchFamily="34" charset="-120"/>
                        </a:rPr>
                        <a:t>4.23</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四</a:t>
                      </a:r>
                      <a:r>
                        <a:rPr lang="en-US" altLang="zh-TW" sz="2400" dirty="0">
                          <a:latin typeface="微軟正黑體" panose="020B0604030504040204" pitchFamily="34" charset="-120"/>
                          <a:ea typeface="微軟正黑體" panose="020B0604030504040204" pitchFamily="34" charset="-120"/>
                        </a:rPr>
                        <a:t>)10:00-</a:t>
                      </a:r>
                      <a:r>
                        <a:rPr lang="en-US" altLang="zh-TW" sz="2400" b="1" u="sng" dirty="0">
                          <a:solidFill>
                            <a:srgbClr val="C00000"/>
                          </a:solidFill>
                          <a:latin typeface="微軟正黑體" panose="020B0604030504040204" pitchFamily="34" charset="-120"/>
                          <a:ea typeface="微軟正黑體" panose="020B0604030504040204" pitchFamily="34" charset="-120"/>
                        </a:rPr>
                        <a:t>5.27</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zh-TW" altLang="en-US" sz="2400" u="sng" dirty="0">
                          <a:solidFill>
                            <a:srgbClr val="C00000"/>
                          </a:solidFill>
                          <a:latin typeface="微軟正黑體" panose="020B0604030504040204" pitchFamily="34" charset="-120"/>
                          <a:ea typeface="微軟正黑體" panose="020B0604030504040204" pitchFamily="34" charset="-120"/>
                        </a:rPr>
                        <a:t>三</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21:00</a:t>
                      </a:r>
                      <a:r>
                        <a:rPr lang="zh-TW" altLang="en-US" sz="2400" dirty="0">
                          <a:latin typeface="微軟正黑體" panose="020B0604030504040204" pitchFamily="34" charset="-120"/>
                          <a:ea typeface="微軟正黑體" panose="020B0604030504040204" pitchFamily="34" charset="-120"/>
                        </a:rPr>
                        <a:t>止</a:t>
                      </a:r>
                    </a:p>
                  </a:txBody>
                  <a:tcPr anchor="ctr">
                    <a:solidFill>
                      <a:srgbClr val="FAF7FB"/>
                    </a:solidFill>
                  </a:tcPr>
                </a:tc>
                <a:extLst>
                  <a:ext uri="{0D108BD9-81ED-4DB2-BD59-A6C34878D82A}">
                    <a16:rowId xmlns:a16="http://schemas.microsoft.com/office/drawing/2014/main" val="1481189959"/>
                  </a:ext>
                </a:extLst>
              </a:tr>
              <a:tr h="822960">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就讀志願序登記</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系統</a:t>
                      </a:r>
                      <a:endParaRPr lang="zh-TW" altLang="en-US" sz="2400" dirty="0">
                        <a:latin typeface="微軟正黑體" panose="020B0604030504040204" pitchFamily="34" charset="-120"/>
                        <a:ea typeface="微軟正黑體" panose="020B0604030504040204" pitchFamily="34" charset="-120"/>
                      </a:endParaRPr>
                    </a:p>
                  </a:txBody>
                  <a:tcPr anchor="ctr">
                    <a:solidFill>
                      <a:srgbClr val="F3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微軟正黑體" panose="020B0604030504040204" pitchFamily="34" charset="-120"/>
                          <a:ea typeface="微軟正黑體" panose="020B0604030504040204" pitchFamily="34" charset="-120"/>
                        </a:rPr>
                        <a:t>115.</a:t>
                      </a:r>
                      <a:r>
                        <a:rPr lang="en-US" altLang="zh-TW" sz="2400" b="1" dirty="0">
                          <a:latin typeface="微軟正黑體" panose="020B0604030504040204" pitchFamily="34" charset="-120"/>
                          <a:ea typeface="微軟正黑體" panose="020B0604030504040204" pitchFamily="34" charset="-120"/>
                        </a:rPr>
                        <a:t>6.10</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三</a:t>
                      </a:r>
                      <a:r>
                        <a:rPr lang="en-US" altLang="zh-TW" sz="2400" dirty="0">
                          <a:latin typeface="微軟正黑體" panose="020B0604030504040204" pitchFamily="34" charset="-120"/>
                          <a:ea typeface="微軟正黑體" panose="020B0604030504040204" pitchFamily="34" charset="-120"/>
                        </a:rPr>
                        <a:t>)10:00-</a:t>
                      </a:r>
                      <a:r>
                        <a:rPr lang="en-US" altLang="zh-TW" sz="2400" b="1" u="sng" dirty="0">
                          <a:solidFill>
                            <a:srgbClr val="C00000"/>
                          </a:solidFill>
                          <a:latin typeface="微軟正黑體" panose="020B0604030504040204" pitchFamily="34" charset="-120"/>
                          <a:ea typeface="微軟正黑體" panose="020B0604030504040204" pitchFamily="34" charset="-120"/>
                        </a:rPr>
                        <a:t>6.24</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zh-TW" altLang="en-US" sz="2400" u="sng" dirty="0">
                          <a:solidFill>
                            <a:srgbClr val="C00000"/>
                          </a:solidFill>
                          <a:latin typeface="微軟正黑體" panose="020B0604030504040204" pitchFamily="34" charset="-120"/>
                          <a:ea typeface="微軟正黑體" panose="020B0604030504040204" pitchFamily="34" charset="-120"/>
                        </a:rPr>
                        <a:t>三</a:t>
                      </a:r>
                      <a:r>
                        <a:rPr lang="en-US" altLang="zh-TW" sz="2400" u="sng" dirty="0">
                          <a:solidFill>
                            <a:srgbClr val="C00000"/>
                          </a:solidFill>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17:00</a:t>
                      </a:r>
                      <a:r>
                        <a:rPr lang="zh-TW" altLang="en-US" sz="2400" dirty="0">
                          <a:latin typeface="微軟正黑體" panose="020B0604030504040204" pitchFamily="34" charset="-120"/>
                          <a:ea typeface="微軟正黑體" panose="020B0604030504040204" pitchFamily="34" charset="-120"/>
                        </a:rPr>
                        <a:t>止</a:t>
                      </a:r>
                    </a:p>
                  </a:txBody>
                  <a:tcPr anchor="ctr">
                    <a:solidFill>
                      <a:srgbClr val="F3E7FF"/>
                    </a:solidFill>
                  </a:tcPr>
                </a:tc>
                <a:extLst>
                  <a:ext uri="{0D108BD9-81ED-4DB2-BD59-A6C34878D82A}">
                    <a16:rowId xmlns:a16="http://schemas.microsoft.com/office/drawing/2014/main" val="2899259438"/>
                  </a:ext>
                </a:extLst>
              </a:tr>
            </a:tbl>
          </a:graphicData>
        </a:graphic>
      </p:graphicFrame>
    </p:spTree>
    <p:extLst>
      <p:ext uri="{BB962C8B-B14F-4D97-AF65-F5344CB8AC3E}">
        <p14:creationId xmlns:p14="http://schemas.microsoft.com/office/powerpoint/2010/main" val="12031205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28426"/>
            <a:ext cx="12192000" cy="15974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0" y="71072"/>
            <a:ext cx="12183291" cy="633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855" y="1254018"/>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9" name="矩形 8"/>
          <p:cNvSpPr/>
          <p:nvPr/>
        </p:nvSpPr>
        <p:spPr>
          <a:xfrm>
            <a:off x="-2856" y="3078430"/>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內容版面配置區 2"/>
          <p:cNvSpPr>
            <a:spLocks noGrp="1"/>
          </p:cNvSpPr>
          <p:nvPr>
            <p:ph type="subTitle" idx="1"/>
          </p:nvPr>
        </p:nvSpPr>
        <p:spPr>
          <a:xfrm>
            <a:off x="1513115" y="995592"/>
            <a:ext cx="9144000" cy="2620691"/>
          </a:xfrm>
        </p:spPr>
        <p:txBody>
          <a:bodyPr>
            <a:noAutofit/>
          </a:bodyPr>
          <a:lstStyle/>
          <a:p>
            <a:pPr marL="0" indent="0" algn="ctr">
              <a:buNone/>
            </a:pPr>
            <a:r>
              <a:rPr lang="zh-TW" altLang="en-US" sz="8800" spc="1500" dirty="0">
                <a:solidFill>
                  <a:srgbClr val="C00000"/>
                </a:solidFill>
                <a:effectLst>
                  <a:glow rad="127000">
                    <a:schemeClr val="bg1"/>
                  </a:glow>
                </a:effectLst>
                <a:latin typeface="標楷體" panose="03000509000000000000" pitchFamily="65" charset="-120"/>
                <a:ea typeface="標楷體" panose="03000509000000000000" pitchFamily="65" charset="-120"/>
              </a:rPr>
              <a:t>簡報完畢</a:t>
            </a:r>
            <a:endParaRPr lang="en-US" altLang="zh-TW" sz="8800" spc="1500" dirty="0">
              <a:solidFill>
                <a:srgbClr val="C00000"/>
              </a:solidFill>
              <a:effectLst>
                <a:glow rad="127000">
                  <a:schemeClr val="bg1"/>
                </a:glow>
              </a:effectLst>
              <a:latin typeface="標楷體" panose="03000509000000000000" pitchFamily="65" charset="-120"/>
              <a:ea typeface="標楷體" panose="03000509000000000000" pitchFamily="65" charset="-120"/>
            </a:endParaRPr>
          </a:p>
          <a:p>
            <a:pPr marL="0" indent="0" algn="ctr">
              <a:buNone/>
            </a:pPr>
            <a:r>
              <a:rPr lang="zh-TW" altLang="en-US" sz="8800" spc="1500" dirty="0">
                <a:solidFill>
                  <a:srgbClr val="C00000"/>
                </a:solidFill>
                <a:effectLst>
                  <a:glow rad="127000">
                    <a:schemeClr val="bg1"/>
                  </a:glow>
                </a:effectLst>
                <a:latin typeface="標楷體" panose="03000509000000000000" pitchFamily="65" charset="-120"/>
                <a:ea typeface="標楷體" panose="03000509000000000000" pitchFamily="65" charset="-120"/>
              </a:rPr>
              <a:t>敬請指教</a:t>
            </a:r>
          </a:p>
        </p:txBody>
      </p:sp>
      <p:sp>
        <p:nvSpPr>
          <p:cNvPr id="10" name="投影片編號版面配置區 9"/>
          <p:cNvSpPr>
            <a:spLocks noGrp="1"/>
          </p:cNvSpPr>
          <p:nvPr>
            <p:ph type="sldNum" sz="quarter" idx="12"/>
          </p:nvPr>
        </p:nvSpPr>
        <p:spPr/>
        <p:txBody>
          <a:bodyPr/>
          <a:lstStyle/>
          <a:p>
            <a:fld id="{BFD9D296-0923-4B30-8558-81C121D8C7E7}" type="slidenum">
              <a:rPr lang="zh-TW" altLang="en-US" smtClean="0"/>
              <a:pPr/>
              <a:t>76</a:t>
            </a:fld>
            <a:endParaRPr lang="zh-TW" altLang="en-US" dirty="0"/>
          </a:p>
        </p:txBody>
      </p:sp>
      <p:sp>
        <p:nvSpPr>
          <p:cNvPr id="12" name="橢圓 11"/>
          <p:cNvSpPr/>
          <p:nvPr/>
        </p:nvSpPr>
        <p:spPr>
          <a:xfrm>
            <a:off x="9723333" y="1633739"/>
            <a:ext cx="1165314" cy="1165314"/>
          </a:xfrm>
          <a:prstGeom prst="ellipse">
            <a:avLst/>
          </a:prstGeom>
          <a:solidFill>
            <a:schemeClr val="accent4">
              <a:lumMod val="20000"/>
              <a:lumOff val="80000"/>
            </a:schemeClr>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2" descr="https://caac.jctv.ntut.edu.tw/105generalquery/image/applyLogo.gif"/>
          <p:cNvPicPr>
            <a:picLocks noChangeAspect="1" noChangeArrowheads="1"/>
          </p:cNvPicPr>
          <p:nvPr/>
        </p:nvPicPr>
        <p:blipFill>
          <a:blip r:embed="rId3" cstate="print"/>
          <a:srcRect/>
          <a:stretch>
            <a:fillRect/>
          </a:stretch>
        </p:blipFill>
        <p:spPr bwMode="auto">
          <a:xfrm>
            <a:off x="9749627" y="1716594"/>
            <a:ext cx="1085380" cy="1103274"/>
          </a:xfrm>
          <a:prstGeom prst="rect">
            <a:avLst/>
          </a:prstGeom>
          <a:noFill/>
          <a:effectLst>
            <a:outerShdw blurRad="50800" dist="38100" dir="2700000" algn="tl" rotWithShape="0">
              <a:prstClr val="black">
                <a:alpha val="40000"/>
              </a:prstClr>
            </a:outerShdw>
          </a:effectLst>
        </p:spPr>
      </p:pic>
      <p:pic>
        <p:nvPicPr>
          <p:cNvPr id="11" name="圖片 10">
            <a:extLst>
              <a:ext uri="{FF2B5EF4-FFF2-40B4-BE49-F238E27FC236}">
                <a16:creationId xmlns:a16="http://schemas.microsoft.com/office/drawing/2014/main" id="{6656C266-55C2-4481-8322-D760D58244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571" y="3816615"/>
            <a:ext cx="1368000" cy="1368000"/>
          </a:xfrm>
          <a:prstGeom prst="rect">
            <a:avLst/>
          </a:prstGeom>
        </p:spPr>
      </p:pic>
      <p:pic>
        <p:nvPicPr>
          <p:cNvPr id="14" name="圖片 13">
            <a:extLst>
              <a:ext uri="{FF2B5EF4-FFF2-40B4-BE49-F238E27FC236}">
                <a16:creationId xmlns:a16="http://schemas.microsoft.com/office/drawing/2014/main" id="{35F244C5-4A39-4FB6-ADB0-ADBF9AC8A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591" y="5384946"/>
            <a:ext cx="10819047" cy="954921"/>
          </a:xfrm>
          <a:prstGeom prst="rect">
            <a:avLst/>
          </a:prstGeom>
        </p:spPr>
      </p:pic>
      <p:grpSp>
        <p:nvGrpSpPr>
          <p:cNvPr id="15" name="群組 14">
            <a:extLst>
              <a:ext uri="{FF2B5EF4-FFF2-40B4-BE49-F238E27FC236}">
                <a16:creationId xmlns:a16="http://schemas.microsoft.com/office/drawing/2014/main" id="{8B9BB45C-6938-405C-BF5B-1B2F098A49E0}"/>
              </a:ext>
            </a:extLst>
          </p:cNvPr>
          <p:cNvGrpSpPr>
            <a:grpSpLocks noChangeAspect="1"/>
          </p:cNvGrpSpPr>
          <p:nvPr/>
        </p:nvGrpSpPr>
        <p:grpSpPr>
          <a:xfrm>
            <a:off x="1121611" y="1671603"/>
            <a:ext cx="1080000" cy="1142265"/>
            <a:chOff x="10208893" y="1263816"/>
            <a:chExt cx="1173819" cy="1241490"/>
          </a:xfrm>
          <a:solidFill>
            <a:schemeClr val="bg1"/>
          </a:solidFill>
        </p:grpSpPr>
        <p:sp>
          <p:nvSpPr>
            <p:cNvPr id="16" name="橢圓 15">
              <a:extLst>
                <a:ext uri="{FF2B5EF4-FFF2-40B4-BE49-F238E27FC236}">
                  <a16:creationId xmlns:a16="http://schemas.microsoft.com/office/drawing/2014/main" id="{6CF34652-94FE-4519-A5C1-F032C86CDCC0}"/>
                </a:ext>
              </a:extLst>
            </p:cNvPr>
            <p:cNvSpPr/>
            <p:nvPr userDrawn="1"/>
          </p:nvSpPr>
          <p:spPr>
            <a:xfrm>
              <a:off x="10208893" y="1263816"/>
              <a:ext cx="1173819" cy="1241490"/>
            </a:xfrm>
            <a:prstGeom prst="ellipse">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 descr="聯合會logo">
              <a:extLst>
                <a:ext uri="{FF2B5EF4-FFF2-40B4-BE49-F238E27FC236}">
                  <a16:creationId xmlns:a16="http://schemas.microsoft.com/office/drawing/2014/main" id="{C6F9A848-0386-4532-9C4C-D6E2BA521731}"/>
                </a:ext>
              </a:extLst>
            </p:cNvPr>
            <p:cNvPicPr>
              <a:picLocks noChangeAspect="1" noChangeArrowheads="1"/>
            </p:cNvPicPr>
            <p:nvPr userDrawn="1"/>
          </p:nvPicPr>
          <p:blipFill rotWithShape="1">
            <a:blip r:embed="rId6" cstate="print"/>
            <a:srcRect r="85361"/>
            <a:stretch/>
          </p:blipFill>
          <p:spPr bwMode="auto">
            <a:xfrm>
              <a:off x="10442430" y="1424776"/>
              <a:ext cx="680284" cy="866424"/>
            </a:xfrm>
            <a:prstGeom prst="rect">
              <a:avLst/>
            </a:prstGeom>
            <a:grpFill/>
            <a:ln w="9525">
              <a:noFill/>
              <a:miter lim="800000"/>
              <a:headEnd/>
              <a:tailEnd/>
            </a:ln>
          </p:spPr>
        </p:pic>
      </p:grpSp>
    </p:spTree>
    <p:extLst>
      <p:ext uri="{BB962C8B-B14F-4D97-AF65-F5344CB8AC3E}">
        <p14:creationId xmlns:p14="http://schemas.microsoft.com/office/powerpoint/2010/main" val="38249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1"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2)">
                                      <p:cBhvr>
                                        <p:cTn id="24" dur="3500"/>
                                        <p:tgtEl>
                                          <p:spTgt spid="12"/>
                                        </p:tgtEl>
                                      </p:cBhvr>
                                    </p:animEffect>
                                  </p:childTnLst>
                                </p:cTn>
                              </p:par>
                              <p:par>
                                <p:cTn id="25" presetID="45"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0"/>
                                        <p:tgtEl>
                                          <p:spTgt spid="15"/>
                                        </p:tgtEl>
                                      </p:cBhvr>
                                    </p:animEffect>
                                    <p:anim calcmode="lin" valueType="num">
                                      <p:cBhvr>
                                        <p:cTn id="28" dur="2500" fill="hold"/>
                                        <p:tgtEl>
                                          <p:spTgt spid="15"/>
                                        </p:tgtEl>
                                        <p:attrNameLst>
                                          <p:attrName>ppt_w</p:attrName>
                                        </p:attrNameLst>
                                      </p:cBhvr>
                                      <p:tavLst>
                                        <p:tav tm="0" fmla="#ppt_w*sin(2.5*pi*$)">
                                          <p:val>
                                            <p:fltVal val="0"/>
                                          </p:val>
                                        </p:tav>
                                        <p:tav tm="100000">
                                          <p:val>
                                            <p:fltVal val="1"/>
                                          </p:val>
                                        </p:tav>
                                      </p:tavLst>
                                    </p:anim>
                                    <p:anim calcmode="lin" valueType="num">
                                      <p:cBhvr>
                                        <p:cTn id="29" dur="2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sp>
        <p:nvSpPr>
          <p:cNvPr id="28" name="右箭头 3">
            <a:extLst>
              <a:ext uri="{FF2B5EF4-FFF2-40B4-BE49-F238E27FC236}">
                <a16:creationId xmlns:a16="http://schemas.microsoft.com/office/drawing/2014/main" id="{60731326-39BA-4930-993E-18BA7A7A540B}"/>
              </a:ext>
            </a:extLst>
          </p:cNvPr>
          <p:cNvSpPr/>
          <p:nvPr/>
        </p:nvSpPr>
        <p:spPr>
          <a:xfrm rot="5400000">
            <a:off x="8894534" y="3643657"/>
            <a:ext cx="792000" cy="256208"/>
          </a:xfrm>
          <a:prstGeom prst="rightArrow">
            <a:avLst>
              <a:gd name="adj1" fmla="val 51382"/>
              <a:gd name="adj2" fmla="val 50000"/>
            </a:avLst>
          </a:prstGeom>
          <a:solidFill>
            <a:srgbClr val="EB5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cs typeface="+mn-ea"/>
              <a:sym typeface="+mn-lt"/>
            </a:endParaRPr>
          </a:p>
        </p:txBody>
      </p:sp>
      <p:sp>
        <p:nvSpPr>
          <p:cNvPr id="32" name="右箭头 58">
            <a:extLst>
              <a:ext uri="{FF2B5EF4-FFF2-40B4-BE49-F238E27FC236}">
                <a16:creationId xmlns:a16="http://schemas.microsoft.com/office/drawing/2014/main" id="{2922FC7F-1F8A-4519-961F-F3EDF83A1477}"/>
              </a:ext>
            </a:extLst>
          </p:cNvPr>
          <p:cNvSpPr/>
          <p:nvPr/>
        </p:nvSpPr>
        <p:spPr>
          <a:xfrm rot="10800000">
            <a:off x="4440724" y="4798718"/>
            <a:ext cx="3482504" cy="256208"/>
          </a:xfrm>
          <a:prstGeom prst="rightArrow">
            <a:avLst>
              <a:gd name="adj1" fmla="val 51382"/>
              <a:gd name="adj2" fmla="val 50000"/>
            </a:avLst>
          </a:prstGeom>
          <a:solidFill>
            <a:srgbClr val="86C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cs typeface="+mn-ea"/>
              <a:sym typeface="+mn-lt"/>
            </a:endParaRPr>
          </a:p>
        </p:txBody>
      </p:sp>
      <p:sp>
        <p:nvSpPr>
          <p:cNvPr id="33" name="右箭头 3">
            <a:extLst>
              <a:ext uri="{FF2B5EF4-FFF2-40B4-BE49-F238E27FC236}">
                <a16:creationId xmlns:a16="http://schemas.microsoft.com/office/drawing/2014/main" id="{7B98C914-413D-4F8E-9BA5-87FA79FCC05C}"/>
              </a:ext>
            </a:extLst>
          </p:cNvPr>
          <p:cNvSpPr/>
          <p:nvPr/>
        </p:nvSpPr>
        <p:spPr>
          <a:xfrm>
            <a:off x="2372347" y="1892517"/>
            <a:ext cx="5511970" cy="256208"/>
          </a:xfrm>
          <a:prstGeom prst="rightArrow">
            <a:avLst>
              <a:gd name="adj1" fmla="val 51382"/>
              <a:gd name="adj2" fmla="val 50000"/>
            </a:avLst>
          </a:prstGeom>
          <a:solidFill>
            <a:srgbClr val="EB5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cs typeface="+mn-ea"/>
              <a:sym typeface="+mn-lt"/>
            </a:endParaRPr>
          </a:p>
        </p:txBody>
      </p:sp>
      <p:sp>
        <p:nvSpPr>
          <p:cNvPr id="35" name="Freeform: Shape 24">
            <a:extLst>
              <a:ext uri="{FF2B5EF4-FFF2-40B4-BE49-F238E27FC236}">
                <a16:creationId xmlns:a16="http://schemas.microsoft.com/office/drawing/2014/main" id="{E6DA1BC7-81BA-47AF-8478-3B21DA7EF41A}"/>
              </a:ext>
            </a:extLst>
          </p:cNvPr>
          <p:cNvSpPr/>
          <p:nvPr/>
        </p:nvSpPr>
        <p:spPr>
          <a:xfrm>
            <a:off x="2413726" y="1282417"/>
            <a:ext cx="2013239" cy="1475509"/>
          </a:xfrm>
          <a:custGeom>
            <a:avLst/>
            <a:gdLst/>
            <a:ahLst/>
            <a:cxnLst/>
            <a:rect l="l" t="t" r="r" b="b"/>
            <a:pathLst>
              <a:path w="2684318" h="1967345">
                <a:moveTo>
                  <a:pt x="0" y="0"/>
                </a:moveTo>
                <a:lnTo>
                  <a:pt x="2684318" y="0"/>
                </a:lnTo>
                <a:lnTo>
                  <a:pt x="2684318" y="1967345"/>
                </a:lnTo>
                <a:lnTo>
                  <a:pt x="0" y="1967345"/>
                </a:lnTo>
                <a:lnTo>
                  <a:pt x="0" y="1730432"/>
                </a:lnTo>
                <a:lnTo>
                  <a:pt x="213681" y="1730432"/>
                </a:lnTo>
                <a:lnTo>
                  <a:pt x="213681" y="220347"/>
                </a:lnTo>
                <a:lnTo>
                  <a:pt x="181530" y="220347"/>
                </a:lnTo>
                <a:lnTo>
                  <a:pt x="0" y="2831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lnSpc>
                <a:spcPts val="975"/>
              </a:lnSpc>
              <a:spcAft>
                <a:spcPts val="900"/>
              </a:spcAft>
            </a:pPr>
            <a:endParaRPr lang="en-US" sz="1500" b="1" dirty="0">
              <a:solidFill>
                <a:schemeClr val="bg1"/>
              </a:solidFill>
            </a:endParaRPr>
          </a:p>
        </p:txBody>
      </p:sp>
      <p:sp>
        <p:nvSpPr>
          <p:cNvPr id="37" name="Freeform: Shape 42">
            <a:extLst>
              <a:ext uri="{FF2B5EF4-FFF2-40B4-BE49-F238E27FC236}">
                <a16:creationId xmlns:a16="http://schemas.microsoft.com/office/drawing/2014/main" id="{26291249-3AAD-4E4B-B134-D0CA1F52EE9C}"/>
              </a:ext>
            </a:extLst>
          </p:cNvPr>
          <p:cNvSpPr/>
          <p:nvPr/>
        </p:nvSpPr>
        <p:spPr>
          <a:xfrm>
            <a:off x="5350456" y="1282417"/>
            <a:ext cx="2013239" cy="1475509"/>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30432 h 1967345"/>
              <a:gd name="connsiteX5" fmla="*/ 591659 w 2684318"/>
              <a:gd name="connsiteY5" fmla="*/ 1730432 h 1967345"/>
              <a:gd name="connsiteX6" fmla="*/ 591659 w 2684318"/>
              <a:gd name="connsiteY6" fmla="*/ 1460774 h 1967345"/>
              <a:gd name="connsiteX7" fmla="*/ 0 w 2684318"/>
              <a:gd name="connsiteY7" fmla="*/ 1460774 h 1967345"/>
              <a:gd name="connsiteX8" fmla="*/ 0 w 2684318"/>
              <a:gd name="connsiteY8" fmla="*/ 1457742 h 1967345"/>
              <a:gd name="connsiteX9" fmla="*/ 192357 w 2684318"/>
              <a:gd name="connsiteY9" fmla="*/ 1235713 h 1967345"/>
              <a:gd name="connsiteX10" fmla="*/ 417937 w 2684318"/>
              <a:gd name="connsiteY10" fmla="*/ 987317 h 1967345"/>
              <a:gd name="connsiteX11" fmla="*/ 521133 w 2684318"/>
              <a:gd name="connsiteY11" fmla="*/ 809965 h 1967345"/>
              <a:gd name="connsiteX12" fmla="*/ 554321 w 2684318"/>
              <a:gd name="connsiteY12" fmla="*/ 636243 h 1967345"/>
              <a:gd name="connsiteX13" fmla="*/ 422085 w 2684318"/>
              <a:gd name="connsiteY13" fmla="*/ 311616 h 1967345"/>
              <a:gd name="connsiteX14" fmla="*/ 45083 w 2684318"/>
              <a:gd name="connsiteY14" fmla="*/ 198567 h 1967345"/>
              <a:gd name="connsiteX15" fmla="*/ 0 w 2684318"/>
              <a:gd name="connsiteY15" fmla="*/ 201080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84318" h="1967345">
                <a:moveTo>
                  <a:pt x="0" y="0"/>
                </a:moveTo>
                <a:lnTo>
                  <a:pt x="2684318" y="0"/>
                </a:lnTo>
                <a:lnTo>
                  <a:pt x="2684318" y="1967345"/>
                </a:lnTo>
                <a:lnTo>
                  <a:pt x="0" y="1967345"/>
                </a:lnTo>
                <a:lnTo>
                  <a:pt x="0" y="1730432"/>
                </a:lnTo>
                <a:lnTo>
                  <a:pt x="591659" y="1730432"/>
                </a:lnTo>
                <a:lnTo>
                  <a:pt x="591659" y="1460774"/>
                </a:lnTo>
                <a:lnTo>
                  <a:pt x="0" y="1460774"/>
                </a:lnTo>
                <a:lnTo>
                  <a:pt x="0" y="1457742"/>
                </a:lnTo>
                <a:lnTo>
                  <a:pt x="192357" y="1235713"/>
                </a:lnTo>
                <a:cubicBezTo>
                  <a:pt x="296072" y="1131998"/>
                  <a:pt x="371265" y="1049200"/>
                  <a:pt x="417937" y="987317"/>
                </a:cubicBezTo>
                <a:cubicBezTo>
                  <a:pt x="464608" y="925433"/>
                  <a:pt x="499007" y="866316"/>
                  <a:pt x="521133" y="809965"/>
                </a:cubicBezTo>
                <a:cubicBezTo>
                  <a:pt x="543258" y="753613"/>
                  <a:pt x="554321" y="695706"/>
                  <a:pt x="554321" y="636243"/>
                </a:cubicBezTo>
                <a:cubicBezTo>
                  <a:pt x="554321" y="495191"/>
                  <a:pt x="510243" y="386982"/>
                  <a:pt x="422085" y="311616"/>
                </a:cubicBezTo>
                <a:cubicBezTo>
                  <a:pt x="333928" y="236250"/>
                  <a:pt x="208260" y="198567"/>
                  <a:pt x="45083" y="198567"/>
                </a:cubicBezTo>
                <a:lnTo>
                  <a:pt x="0" y="201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lnSpc>
                <a:spcPts val="975"/>
              </a:lnSpc>
              <a:spcAft>
                <a:spcPts val="900"/>
              </a:spcAft>
            </a:pPr>
            <a:r>
              <a:rPr lang="en-US" sz="1050" dirty="0">
                <a:solidFill>
                  <a:schemeClr val="accent2">
                    <a:lumMod val="50000"/>
                  </a:schemeClr>
                </a:solidFill>
              </a:rPr>
              <a:t> </a:t>
            </a:r>
            <a:endParaRPr lang="en-US" sz="1500" b="1" dirty="0">
              <a:solidFill>
                <a:schemeClr val="accent2">
                  <a:lumMod val="50000"/>
                </a:schemeClr>
              </a:solidFill>
            </a:endParaRPr>
          </a:p>
        </p:txBody>
      </p:sp>
      <p:sp>
        <p:nvSpPr>
          <p:cNvPr id="39" name="Freeform: Shape 33">
            <a:extLst>
              <a:ext uri="{FF2B5EF4-FFF2-40B4-BE49-F238E27FC236}">
                <a16:creationId xmlns:a16="http://schemas.microsoft.com/office/drawing/2014/main" id="{82EC4616-E6D3-4096-8921-B19472A72E1B}"/>
              </a:ext>
            </a:extLst>
          </p:cNvPr>
          <p:cNvSpPr/>
          <p:nvPr/>
        </p:nvSpPr>
        <p:spPr>
          <a:xfrm>
            <a:off x="8287186" y="1282417"/>
            <a:ext cx="2013239" cy="1475509"/>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46670 h 1967345"/>
              <a:gd name="connsiteX5" fmla="*/ 48905 w 2684318"/>
              <a:gd name="connsiteY5" fmla="*/ 1743591 h 1967345"/>
              <a:gd name="connsiteX6" fmla="*/ 337102 w 2684318"/>
              <a:gd name="connsiteY6" fmla="*/ 1629829 h 1967345"/>
              <a:gd name="connsiteX7" fmla="*/ 492674 w 2684318"/>
              <a:gd name="connsiteY7" fmla="*/ 1306239 h 1967345"/>
              <a:gd name="connsiteX8" fmla="*/ 424222 w 2684318"/>
              <a:gd name="connsiteY8" fmla="*/ 1086883 h 1967345"/>
              <a:gd name="connsiteX9" fmla="*/ 235461 w 2684318"/>
              <a:gd name="connsiteY9" fmla="*/ 954646 h 1967345"/>
              <a:gd name="connsiteX10" fmla="*/ 409183 w 2684318"/>
              <a:gd name="connsiteY10" fmla="*/ 814113 h 1967345"/>
              <a:gd name="connsiteX11" fmla="*/ 468819 w 2684318"/>
              <a:gd name="connsiteY11" fmla="*/ 630020 h 1967345"/>
              <a:gd name="connsiteX12" fmla="*/ 324656 w 2684318"/>
              <a:gd name="connsiteY12" fmla="*/ 313690 h 1967345"/>
              <a:gd name="connsiteX13" fmla="*/ 47738 w 2684318"/>
              <a:gd name="connsiteY13" fmla="*/ 205762 h 1967345"/>
              <a:gd name="connsiteX14" fmla="*/ 0 w 2684318"/>
              <a:gd name="connsiteY14" fmla="*/ 202882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4318" h="1967345">
                <a:moveTo>
                  <a:pt x="0" y="0"/>
                </a:moveTo>
                <a:lnTo>
                  <a:pt x="2684318" y="0"/>
                </a:lnTo>
                <a:lnTo>
                  <a:pt x="2684318" y="1967345"/>
                </a:lnTo>
                <a:lnTo>
                  <a:pt x="0" y="1967345"/>
                </a:lnTo>
                <a:lnTo>
                  <a:pt x="0" y="1746670"/>
                </a:lnTo>
                <a:lnTo>
                  <a:pt x="48905" y="1743591"/>
                </a:lnTo>
                <a:cubicBezTo>
                  <a:pt x="163250" y="1728422"/>
                  <a:pt x="259316" y="1690502"/>
                  <a:pt x="337102" y="1629829"/>
                </a:cubicBezTo>
                <a:cubicBezTo>
                  <a:pt x="440816" y="1548931"/>
                  <a:pt x="492674" y="1441068"/>
                  <a:pt x="492674" y="1306239"/>
                </a:cubicBezTo>
                <a:cubicBezTo>
                  <a:pt x="492674" y="1219119"/>
                  <a:pt x="469856" y="1146000"/>
                  <a:pt x="424222" y="1086883"/>
                </a:cubicBezTo>
                <a:cubicBezTo>
                  <a:pt x="378587" y="1027765"/>
                  <a:pt x="315667" y="983687"/>
                  <a:pt x="235461" y="954646"/>
                </a:cubicBezTo>
                <a:cubicBezTo>
                  <a:pt x="311519" y="918692"/>
                  <a:pt x="369426" y="871848"/>
                  <a:pt x="409183" y="814113"/>
                </a:cubicBezTo>
                <a:cubicBezTo>
                  <a:pt x="448941" y="756379"/>
                  <a:pt x="468819" y="695014"/>
                  <a:pt x="468819" y="630020"/>
                </a:cubicBezTo>
                <a:cubicBezTo>
                  <a:pt x="468819" y="495882"/>
                  <a:pt x="420765" y="390439"/>
                  <a:pt x="324656" y="313690"/>
                </a:cubicBezTo>
                <a:cubicBezTo>
                  <a:pt x="252574" y="256129"/>
                  <a:pt x="160268" y="220153"/>
                  <a:pt x="47738" y="205762"/>
                </a:cubicBezTo>
                <a:lnTo>
                  <a:pt x="0" y="202882"/>
                </a:lnTo>
                <a:close/>
              </a:path>
            </a:pathLst>
          </a:cu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lnSpc>
                <a:spcPts val="975"/>
              </a:lnSpc>
              <a:spcAft>
                <a:spcPts val="900"/>
              </a:spcAft>
            </a:pPr>
            <a:endParaRPr lang="en-US" sz="1500" b="1" dirty="0">
              <a:solidFill>
                <a:schemeClr val="accent3">
                  <a:lumMod val="50000"/>
                </a:schemeClr>
              </a:solidFill>
            </a:endParaRPr>
          </a:p>
        </p:txBody>
      </p:sp>
      <p:sp>
        <p:nvSpPr>
          <p:cNvPr id="42" name="Freeform: Shape 39">
            <a:extLst>
              <a:ext uri="{FF2B5EF4-FFF2-40B4-BE49-F238E27FC236}">
                <a16:creationId xmlns:a16="http://schemas.microsoft.com/office/drawing/2014/main" id="{6907323F-D59B-4AA8-B35F-AE63559B7379}"/>
              </a:ext>
            </a:extLst>
          </p:cNvPr>
          <p:cNvSpPr/>
          <p:nvPr/>
        </p:nvSpPr>
        <p:spPr>
          <a:xfrm>
            <a:off x="5350456" y="4207477"/>
            <a:ext cx="2013239" cy="1475509"/>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44728 h 1967345"/>
              <a:gd name="connsiteX5" fmla="*/ 60641 w 2684318"/>
              <a:gd name="connsiteY5" fmla="*/ 1751175 h 1967345"/>
              <a:gd name="connsiteX6" fmla="*/ 337559 w 2684318"/>
              <a:gd name="connsiteY6" fmla="*/ 1687909 h 1967345"/>
              <a:gd name="connsiteX7" fmla="*/ 519578 w 2684318"/>
              <a:gd name="connsiteY7" fmla="*/ 1506927 h 1967345"/>
              <a:gd name="connsiteX8" fmla="*/ 584400 w 2684318"/>
              <a:gd name="connsiteY8" fmla="*/ 1244010 h 1967345"/>
              <a:gd name="connsiteX9" fmla="*/ 463572 w 2684318"/>
              <a:gd name="connsiteY9" fmla="*/ 870119 h 1967345"/>
              <a:gd name="connsiteX10" fmla="*/ 117684 w 2684318"/>
              <a:gd name="connsiteY10" fmla="*/ 736846 h 1967345"/>
              <a:gd name="connsiteX11" fmla="*/ 58955 w 2684318"/>
              <a:gd name="connsiteY11" fmla="*/ 741013 h 1967345"/>
              <a:gd name="connsiteX12" fmla="*/ 0 w 2684318"/>
              <a:gd name="connsiteY12" fmla="*/ 753291 h 1967345"/>
              <a:gd name="connsiteX13" fmla="*/ 0 w 2684318"/>
              <a:gd name="connsiteY13" fmla="*/ 490005 h 1967345"/>
              <a:gd name="connsiteX14" fmla="*/ 533579 w 2684318"/>
              <a:gd name="connsiteY14" fmla="*/ 490005 h 1967345"/>
              <a:gd name="connsiteX15" fmla="*/ 533579 w 2684318"/>
              <a:gd name="connsiteY15" fmla="*/ 220347 h 1967345"/>
              <a:gd name="connsiteX16" fmla="*/ 0 w 2684318"/>
              <a:gd name="connsiteY16" fmla="*/ 220347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4318" h="1967345">
                <a:moveTo>
                  <a:pt x="0" y="0"/>
                </a:moveTo>
                <a:lnTo>
                  <a:pt x="2684318" y="0"/>
                </a:lnTo>
                <a:lnTo>
                  <a:pt x="2684318" y="1967345"/>
                </a:lnTo>
                <a:lnTo>
                  <a:pt x="0" y="1967345"/>
                </a:lnTo>
                <a:lnTo>
                  <a:pt x="0" y="1744728"/>
                </a:lnTo>
                <a:lnTo>
                  <a:pt x="60641" y="1751175"/>
                </a:lnTo>
                <a:cubicBezTo>
                  <a:pt x="167121" y="1751175"/>
                  <a:pt x="259427" y="1730086"/>
                  <a:pt x="337559" y="1687909"/>
                </a:cubicBezTo>
                <a:cubicBezTo>
                  <a:pt x="415690" y="1645731"/>
                  <a:pt x="476363" y="1585404"/>
                  <a:pt x="519578" y="1506927"/>
                </a:cubicBezTo>
                <a:cubicBezTo>
                  <a:pt x="562792" y="1428449"/>
                  <a:pt x="584400" y="1340811"/>
                  <a:pt x="584400" y="1244010"/>
                </a:cubicBezTo>
                <a:cubicBezTo>
                  <a:pt x="584400" y="1083598"/>
                  <a:pt x="544124" y="958968"/>
                  <a:pt x="463572" y="870119"/>
                </a:cubicBezTo>
                <a:cubicBezTo>
                  <a:pt x="383020" y="781270"/>
                  <a:pt x="267724" y="736846"/>
                  <a:pt x="117684" y="736846"/>
                </a:cubicBezTo>
                <a:cubicBezTo>
                  <a:pt x="98324" y="736846"/>
                  <a:pt x="78748" y="738235"/>
                  <a:pt x="58955" y="741013"/>
                </a:cubicBezTo>
                <a:lnTo>
                  <a:pt x="0" y="753291"/>
                </a:lnTo>
                <a:lnTo>
                  <a:pt x="0" y="490005"/>
                </a:lnTo>
                <a:lnTo>
                  <a:pt x="533579" y="490005"/>
                </a:lnTo>
                <a:lnTo>
                  <a:pt x="533579" y="220347"/>
                </a:lnTo>
                <a:lnTo>
                  <a:pt x="0" y="22034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lnSpc>
                <a:spcPts val="975"/>
              </a:lnSpc>
              <a:spcAft>
                <a:spcPts val="900"/>
              </a:spcAft>
            </a:pPr>
            <a:endParaRPr lang="en-US" sz="1500" b="1" dirty="0">
              <a:solidFill>
                <a:schemeClr val="accent6">
                  <a:lumMod val="50000"/>
                </a:schemeClr>
              </a:solidFill>
            </a:endParaRPr>
          </a:p>
        </p:txBody>
      </p:sp>
      <p:sp>
        <p:nvSpPr>
          <p:cNvPr id="43" name="Freeform: Shape 36">
            <a:extLst>
              <a:ext uri="{FF2B5EF4-FFF2-40B4-BE49-F238E27FC236}">
                <a16:creationId xmlns:a16="http://schemas.microsoft.com/office/drawing/2014/main" id="{1B6597F3-BBA4-49B1-A7FD-7661C7A56189}"/>
              </a:ext>
            </a:extLst>
          </p:cNvPr>
          <p:cNvSpPr/>
          <p:nvPr/>
        </p:nvSpPr>
        <p:spPr>
          <a:xfrm>
            <a:off x="2430930" y="4207477"/>
            <a:ext cx="2013239" cy="1475509"/>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50569 h 1967345"/>
              <a:gd name="connsiteX5" fmla="*/ 62161 w 2684318"/>
              <a:gd name="connsiteY5" fmla="*/ 1746929 h 1967345"/>
              <a:gd name="connsiteX6" fmla="*/ 259834 w 2684318"/>
              <a:gd name="connsiteY6" fmla="*/ 1683242 h 1967345"/>
              <a:gd name="connsiteX7" fmla="*/ 449632 w 2684318"/>
              <a:gd name="connsiteY7" fmla="*/ 1495000 h 1967345"/>
              <a:gd name="connsiteX8" fmla="*/ 517565 w 2684318"/>
              <a:gd name="connsiteY8" fmla="*/ 1230527 h 1967345"/>
              <a:gd name="connsiteX9" fmla="*/ 401405 w 2684318"/>
              <a:gd name="connsiteY9" fmla="*/ 855080 h 1967345"/>
              <a:gd name="connsiteX10" fmla="*/ 89224 w 2684318"/>
              <a:gd name="connsiteY10" fmla="*/ 711954 h 1967345"/>
              <a:gd name="connsiteX11" fmla="*/ 2881 w 2684318"/>
              <a:gd name="connsiteY11" fmla="*/ 719214 h 1967345"/>
              <a:gd name="connsiteX12" fmla="*/ 0 w 2684318"/>
              <a:gd name="connsiteY12" fmla="*/ 720013 h 1967345"/>
              <a:gd name="connsiteX13" fmla="*/ 0 w 2684318"/>
              <a:gd name="connsiteY13" fmla="*/ 534107 h 1967345"/>
              <a:gd name="connsiteX14" fmla="*/ 12961 w 2684318"/>
              <a:gd name="connsiteY14" fmla="*/ 526208 h 1967345"/>
              <a:gd name="connsiteX15" fmla="*/ 267613 w 2684318"/>
              <a:gd name="connsiteY15" fmla="*/ 473411 h 1967345"/>
              <a:gd name="connsiteX16" fmla="*/ 283170 w 2684318"/>
              <a:gd name="connsiteY16" fmla="*/ 473411 h 1967345"/>
              <a:gd name="connsiteX17" fmla="*/ 283170 w 2684318"/>
              <a:gd name="connsiteY17" fmla="*/ 198567 h 1967345"/>
              <a:gd name="connsiteX18" fmla="*/ 230276 w 2684318"/>
              <a:gd name="connsiteY18" fmla="*/ 198567 h 1967345"/>
              <a:gd name="connsiteX19" fmla="*/ 14290 w 2684318"/>
              <a:gd name="connsiteY19" fmla="*/ 225015 h 1967345"/>
              <a:gd name="connsiteX20" fmla="*/ 0 w 2684318"/>
              <a:gd name="connsiteY20" fmla="*/ 229719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4318" h="1967345">
                <a:moveTo>
                  <a:pt x="0" y="0"/>
                </a:moveTo>
                <a:lnTo>
                  <a:pt x="2684318" y="0"/>
                </a:lnTo>
                <a:lnTo>
                  <a:pt x="2684318" y="1967345"/>
                </a:lnTo>
                <a:lnTo>
                  <a:pt x="0" y="1967345"/>
                </a:lnTo>
                <a:lnTo>
                  <a:pt x="0" y="1750569"/>
                </a:lnTo>
                <a:lnTo>
                  <a:pt x="62161" y="1746929"/>
                </a:lnTo>
                <a:cubicBezTo>
                  <a:pt x="133011" y="1738437"/>
                  <a:pt x="198902" y="1717208"/>
                  <a:pt x="259834" y="1683242"/>
                </a:cubicBezTo>
                <a:cubicBezTo>
                  <a:pt x="341077" y="1637953"/>
                  <a:pt x="404343" y="1575206"/>
                  <a:pt x="449632" y="1495000"/>
                </a:cubicBezTo>
                <a:cubicBezTo>
                  <a:pt x="494921" y="1414794"/>
                  <a:pt x="517565" y="1326636"/>
                  <a:pt x="517565" y="1230527"/>
                </a:cubicBezTo>
                <a:cubicBezTo>
                  <a:pt x="517565" y="1075647"/>
                  <a:pt x="478845" y="950498"/>
                  <a:pt x="401405" y="855080"/>
                </a:cubicBezTo>
                <a:cubicBezTo>
                  <a:pt x="323964" y="759663"/>
                  <a:pt x="219904" y="711954"/>
                  <a:pt x="89224" y="711954"/>
                </a:cubicBezTo>
                <a:cubicBezTo>
                  <a:pt x="59147" y="711954"/>
                  <a:pt x="30366" y="714374"/>
                  <a:pt x="2881" y="719214"/>
                </a:cubicBezTo>
                <a:lnTo>
                  <a:pt x="0" y="720013"/>
                </a:lnTo>
                <a:lnTo>
                  <a:pt x="0" y="534107"/>
                </a:lnTo>
                <a:lnTo>
                  <a:pt x="12961" y="526208"/>
                </a:lnTo>
                <a:cubicBezTo>
                  <a:pt x="84719" y="491010"/>
                  <a:pt x="169602" y="473411"/>
                  <a:pt x="267613" y="473411"/>
                </a:cubicBezTo>
                <a:lnTo>
                  <a:pt x="283170" y="473411"/>
                </a:lnTo>
                <a:lnTo>
                  <a:pt x="283170" y="198567"/>
                </a:lnTo>
                <a:lnTo>
                  <a:pt x="230276" y="198567"/>
                </a:lnTo>
                <a:cubicBezTo>
                  <a:pt x="154910" y="198567"/>
                  <a:pt x="82915" y="207383"/>
                  <a:pt x="14290" y="225015"/>
                </a:cubicBezTo>
                <a:lnTo>
                  <a:pt x="0" y="229719"/>
                </a:lnTo>
                <a:close/>
              </a:path>
            </a:pathLst>
          </a:custGeom>
          <a:solidFill>
            <a:srgbClr val="C039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spcAft>
                <a:spcPts val="900"/>
              </a:spcAft>
            </a:pPr>
            <a:endParaRPr lang="en-US" sz="1500" b="1" dirty="0">
              <a:solidFill>
                <a:schemeClr val="accent5">
                  <a:lumMod val="50000"/>
                </a:schemeClr>
              </a:solidFill>
            </a:endParaRPr>
          </a:p>
        </p:txBody>
      </p:sp>
      <p:sp>
        <p:nvSpPr>
          <p:cNvPr id="44" name="Freeform: Shape 15">
            <a:extLst>
              <a:ext uri="{FF2B5EF4-FFF2-40B4-BE49-F238E27FC236}">
                <a16:creationId xmlns:a16="http://schemas.microsoft.com/office/drawing/2014/main" id="{5E1E0716-C656-4E6F-940C-5942070F69FC}"/>
              </a:ext>
            </a:extLst>
          </p:cNvPr>
          <p:cNvSpPr/>
          <p:nvPr/>
        </p:nvSpPr>
        <p:spPr>
          <a:xfrm>
            <a:off x="2052821" y="1447677"/>
            <a:ext cx="521166" cy="1132564"/>
          </a:xfrm>
          <a:custGeom>
            <a:avLst/>
            <a:gdLst/>
            <a:ahLst/>
            <a:cxnLst/>
            <a:rect l="l" t="t" r="r" b="b"/>
            <a:pathLst>
              <a:path w="694888" h="1510085">
                <a:moveTo>
                  <a:pt x="662737" y="0"/>
                </a:moveTo>
                <a:lnTo>
                  <a:pt x="694888" y="0"/>
                </a:lnTo>
                <a:lnTo>
                  <a:pt x="694888" y="1510085"/>
                </a:lnTo>
                <a:lnTo>
                  <a:pt x="344333" y="1510085"/>
                </a:lnTo>
                <a:lnTo>
                  <a:pt x="344333" y="394116"/>
                </a:lnTo>
                <a:lnTo>
                  <a:pt x="0" y="494719"/>
                </a:lnTo>
                <a:lnTo>
                  <a:pt x="0" y="229209"/>
                </a:lnTo>
                <a:lnTo>
                  <a:pt x="662737" y="0"/>
                </a:lnTo>
                <a:close/>
              </a:path>
            </a:pathLst>
          </a:custGeom>
          <a:solidFill>
            <a:schemeClr val="accent1">
              <a:lumMod val="50000"/>
            </a:schemeClr>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Shape 34">
            <a:extLst>
              <a:ext uri="{FF2B5EF4-FFF2-40B4-BE49-F238E27FC236}">
                <a16:creationId xmlns:a16="http://schemas.microsoft.com/office/drawing/2014/main" id="{A2F12ADB-E31C-4AD0-AE9E-294515D0E204}"/>
              </a:ext>
            </a:extLst>
          </p:cNvPr>
          <p:cNvSpPr/>
          <p:nvPr/>
        </p:nvSpPr>
        <p:spPr>
          <a:xfrm>
            <a:off x="7833717" y="1431342"/>
            <a:ext cx="822976" cy="1164456"/>
          </a:xfrm>
          <a:custGeom>
            <a:avLst/>
            <a:gdLst/>
            <a:ahLst/>
            <a:cxnLst/>
            <a:rect l="l" t="t" r="r" b="b"/>
            <a:pathLst>
              <a:path w="1097301" h="1552608">
                <a:moveTo>
                  <a:pt x="533093" y="0"/>
                </a:moveTo>
                <a:cubicBezTo>
                  <a:pt x="701111" y="0"/>
                  <a:pt x="833174" y="38374"/>
                  <a:pt x="929283" y="115123"/>
                </a:cubicBezTo>
                <a:cubicBezTo>
                  <a:pt x="1025392" y="191872"/>
                  <a:pt x="1073446" y="297315"/>
                  <a:pt x="1073446" y="431453"/>
                </a:cubicBezTo>
                <a:cubicBezTo>
                  <a:pt x="1073446" y="496447"/>
                  <a:pt x="1053568" y="557812"/>
                  <a:pt x="1013810" y="615546"/>
                </a:cubicBezTo>
                <a:cubicBezTo>
                  <a:pt x="974053" y="673281"/>
                  <a:pt x="916146" y="720125"/>
                  <a:pt x="840088" y="756079"/>
                </a:cubicBezTo>
                <a:cubicBezTo>
                  <a:pt x="920294" y="785120"/>
                  <a:pt x="983214" y="829198"/>
                  <a:pt x="1028849" y="888316"/>
                </a:cubicBezTo>
                <a:cubicBezTo>
                  <a:pt x="1074483" y="947433"/>
                  <a:pt x="1097301" y="1020552"/>
                  <a:pt x="1097301" y="1107672"/>
                </a:cubicBezTo>
                <a:cubicBezTo>
                  <a:pt x="1097301" y="1242501"/>
                  <a:pt x="1045443" y="1350364"/>
                  <a:pt x="941729" y="1431262"/>
                </a:cubicBezTo>
                <a:cubicBezTo>
                  <a:pt x="838014" y="1512159"/>
                  <a:pt x="701802" y="1552608"/>
                  <a:pt x="533093" y="1552608"/>
                </a:cubicBezTo>
                <a:cubicBezTo>
                  <a:pt x="434219" y="1552608"/>
                  <a:pt x="342431" y="1533766"/>
                  <a:pt x="257731" y="1496083"/>
                </a:cubicBezTo>
                <a:cubicBezTo>
                  <a:pt x="173031" y="1458400"/>
                  <a:pt x="108900" y="1406197"/>
                  <a:pt x="65340" y="1339474"/>
                </a:cubicBezTo>
                <a:cubicBezTo>
                  <a:pt x="21780" y="1272751"/>
                  <a:pt x="0" y="1196867"/>
                  <a:pt x="0" y="1111821"/>
                </a:cubicBezTo>
                <a:lnTo>
                  <a:pt x="351593" y="1111821"/>
                </a:lnTo>
                <a:cubicBezTo>
                  <a:pt x="351593" y="1158146"/>
                  <a:pt x="370261" y="1198249"/>
                  <a:pt x="407598" y="1232130"/>
                </a:cubicBezTo>
                <a:cubicBezTo>
                  <a:pt x="444936" y="1266010"/>
                  <a:pt x="490916" y="1282950"/>
                  <a:pt x="545539" y="1282950"/>
                </a:cubicBezTo>
                <a:cubicBezTo>
                  <a:pt x="607076" y="1282950"/>
                  <a:pt x="656168" y="1265837"/>
                  <a:pt x="692814" y="1231611"/>
                </a:cubicBezTo>
                <a:cubicBezTo>
                  <a:pt x="729459" y="1197385"/>
                  <a:pt x="747782" y="1153652"/>
                  <a:pt x="747782" y="1100412"/>
                </a:cubicBezTo>
                <a:cubicBezTo>
                  <a:pt x="747782" y="1024355"/>
                  <a:pt x="728768" y="970423"/>
                  <a:pt x="690739" y="938617"/>
                </a:cubicBezTo>
                <a:cubicBezTo>
                  <a:pt x="652711" y="906811"/>
                  <a:pt x="600162" y="890908"/>
                  <a:pt x="533093" y="890908"/>
                </a:cubicBezTo>
                <a:lnTo>
                  <a:pt x="363001" y="890908"/>
                </a:lnTo>
                <a:lnTo>
                  <a:pt x="363001" y="630585"/>
                </a:lnTo>
                <a:lnTo>
                  <a:pt x="527907" y="630585"/>
                </a:lnTo>
                <a:cubicBezTo>
                  <a:pt x="658588" y="630585"/>
                  <a:pt x="723928" y="566627"/>
                  <a:pt x="723928" y="438713"/>
                </a:cubicBezTo>
                <a:cubicBezTo>
                  <a:pt x="723928" y="388930"/>
                  <a:pt x="708371" y="348308"/>
                  <a:pt x="677256" y="316848"/>
                </a:cubicBezTo>
                <a:cubicBezTo>
                  <a:pt x="646142" y="285388"/>
                  <a:pt x="602236" y="269658"/>
                  <a:pt x="545539" y="269658"/>
                </a:cubicBezTo>
                <a:cubicBezTo>
                  <a:pt x="499213" y="269658"/>
                  <a:pt x="458937" y="283141"/>
                  <a:pt x="424711" y="310107"/>
                </a:cubicBezTo>
                <a:cubicBezTo>
                  <a:pt x="390486" y="337072"/>
                  <a:pt x="373373" y="370607"/>
                  <a:pt x="373373" y="410710"/>
                </a:cubicBezTo>
                <a:lnTo>
                  <a:pt x="23854" y="410710"/>
                </a:lnTo>
                <a:cubicBezTo>
                  <a:pt x="23854" y="331195"/>
                  <a:pt x="45980" y="260324"/>
                  <a:pt x="90232" y="198095"/>
                </a:cubicBezTo>
                <a:cubicBezTo>
                  <a:pt x="134483" y="135866"/>
                  <a:pt x="195848" y="87293"/>
                  <a:pt x="274325" y="52376"/>
                </a:cubicBezTo>
                <a:cubicBezTo>
                  <a:pt x="352803" y="17459"/>
                  <a:pt x="439059" y="0"/>
                  <a:pt x="533093" y="0"/>
                </a:cubicBezTo>
                <a:close/>
              </a:path>
            </a:pathLst>
          </a:custGeom>
          <a:solidFill>
            <a:srgbClr val="16A085"/>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rgbClr val="16A085"/>
                </a:solidFill>
              </a:ln>
              <a:solidFill>
                <a:srgbClr val="16A085"/>
              </a:solidFill>
            </a:endParaRPr>
          </a:p>
        </p:txBody>
      </p:sp>
      <p:sp>
        <p:nvSpPr>
          <p:cNvPr id="49" name="Freeform: Shape 37">
            <a:extLst>
              <a:ext uri="{FF2B5EF4-FFF2-40B4-BE49-F238E27FC236}">
                <a16:creationId xmlns:a16="http://schemas.microsoft.com/office/drawing/2014/main" id="{E4CD5455-12AF-4725-B723-810BB3B7C967}"/>
              </a:ext>
            </a:extLst>
          </p:cNvPr>
          <p:cNvSpPr/>
          <p:nvPr/>
        </p:nvSpPr>
        <p:spPr>
          <a:xfrm>
            <a:off x="2005464" y="4356402"/>
            <a:ext cx="813641" cy="1164456"/>
          </a:xfrm>
          <a:custGeom>
            <a:avLst/>
            <a:gdLst/>
            <a:ahLst/>
            <a:cxnLst/>
            <a:rect l="l" t="t" r="r" b="b"/>
            <a:pathLst>
              <a:path w="1084855" h="1552608">
                <a:moveTo>
                  <a:pt x="797566" y="0"/>
                </a:moveTo>
                <a:lnTo>
                  <a:pt x="850460" y="0"/>
                </a:lnTo>
                <a:lnTo>
                  <a:pt x="850460" y="274844"/>
                </a:lnTo>
                <a:lnTo>
                  <a:pt x="834903" y="274844"/>
                </a:lnTo>
                <a:cubicBezTo>
                  <a:pt x="704222" y="274844"/>
                  <a:pt x="596878" y="306131"/>
                  <a:pt x="512869" y="368706"/>
                </a:cubicBezTo>
                <a:cubicBezTo>
                  <a:pt x="428860" y="431280"/>
                  <a:pt x="377176" y="518227"/>
                  <a:pt x="357816" y="629548"/>
                </a:cubicBezTo>
                <a:cubicBezTo>
                  <a:pt x="436639" y="552107"/>
                  <a:pt x="536205" y="513387"/>
                  <a:pt x="656514" y="513387"/>
                </a:cubicBezTo>
                <a:cubicBezTo>
                  <a:pt x="787194" y="513387"/>
                  <a:pt x="891254" y="561096"/>
                  <a:pt x="968695" y="656513"/>
                </a:cubicBezTo>
                <a:cubicBezTo>
                  <a:pt x="1046135" y="751931"/>
                  <a:pt x="1084855" y="877080"/>
                  <a:pt x="1084855" y="1031960"/>
                </a:cubicBezTo>
                <a:cubicBezTo>
                  <a:pt x="1084855" y="1128069"/>
                  <a:pt x="1062211" y="1216227"/>
                  <a:pt x="1016922" y="1296433"/>
                </a:cubicBezTo>
                <a:cubicBezTo>
                  <a:pt x="971633" y="1376639"/>
                  <a:pt x="908367" y="1439386"/>
                  <a:pt x="827124" y="1484675"/>
                </a:cubicBezTo>
                <a:cubicBezTo>
                  <a:pt x="745881" y="1529963"/>
                  <a:pt x="655822" y="1552608"/>
                  <a:pt x="556948" y="1552608"/>
                </a:cubicBezTo>
                <a:cubicBezTo>
                  <a:pt x="449776" y="1552608"/>
                  <a:pt x="354013" y="1528235"/>
                  <a:pt x="269658" y="1479489"/>
                </a:cubicBezTo>
                <a:cubicBezTo>
                  <a:pt x="185304" y="1430743"/>
                  <a:pt x="119618" y="1361081"/>
                  <a:pt x="72601" y="1270504"/>
                </a:cubicBezTo>
                <a:cubicBezTo>
                  <a:pt x="25583" y="1179926"/>
                  <a:pt x="1383" y="1075520"/>
                  <a:pt x="0" y="957286"/>
                </a:cubicBezTo>
                <a:lnTo>
                  <a:pt x="0" y="817271"/>
                </a:lnTo>
                <a:cubicBezTo>
                  <a:pt x="0" y="661699"/>
                  <a:pt x="33362" y="521857"/>
                  <a:pt x="100085" y="397746"/>
                </a:cubicBezTo>
                <a:cubicBezTo>
                  <a:pt x="166808" y="273634"/>
                  <a:pt x="262053" y="176315"/>
                  <a:pt x="385819" y="105789"/>
                </a:cubicBezTo>
                <a:cubicBezTo>
                  <a:pt x="509585" y="35263"/>
                  <a:pt x="646834" y="0"/>
                  <a:pt x="797566" y="0"/>
                </a:cubicBezTo>
                <a:close/>
                <a:moveTo>
                  <a:pt x="535168" y="783045"/>
                </a:moveTo>
                <a:cubicBezTo>
                  <a:pt x="488842" y="783045"/>
                  <a:pt x="450122" y="793719"/>
                  <a:pt x="419007" y="815067"/>
                </a:cubicBezTo>
                <a:cubicBezTo>
                  <a:pt x="387893" y="836415"/>
                  <a:pt x="364730" y="862581"/>
                  <a:pt x="349519" y="893566"/>
                </a:cubicBezTo>
                <a:lnTo>
                  <a:pt x="349519" y="997880"/>
                </a:lnTo>
                <a:cubicBezTo>
                  <a:pt x="349519" y="1187927"/>
                  <a:pt x="415550" y="1282950"/>
                  <a:pt x="547613" y="1282950"/>
                </a:cubicBezTo>
                <a:cubicBezTo>
                  <a:pt x="600854" y="1282950"/>
                  <a:pt x="645278" y="1259193"/>
                  <a:pt x="680887" y="1211678"/>
                </a:cubicBezTo>
                <a:cubicBezTo>
                  <a:pt x="716495" y="1164164"/>
                  <a:pt x="734300" y="1104604"/>
                  <a:pt x="734300" y="1032997"/>
                </a:cubicBezTo>
                <a:cubicBezTo>
                  <a:pt x="734300" y="959317"/>
                  <a:pt x="716150" y="899238"/>
                  <a:pt x="679850" y="852761"/>
                </a:cubicBezTo>
                <a:cubicBezTo>
                  <a:pt x="643549" y="806284"/>
                  <a:pt x="595322" y="783045"/>
                  <a:pt x="535168" y="783045"/>
                </a:cubicBezTo>
                <a:close/>
              </a:path>
            </a:pathLst>
          </a:custGeom>
          <a:solidFill>
            <a:srgbClr val="CC3D2E"/>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0" name="Freeform: Shape 40">
            <a:extLst>
              <a:ext uri="{FF2B5EF4-FFF2-40B4-BE49-F238E27FC236}">
                <a16:creationId xmlns:a16="http://schemas.microsoft.com/office/drawing/2014/main" id="{58D525B4-DB9A-4789-8880-69BA4AA315F3}"/>
              </a:ext>
            </a:extLst>
          </p:cNvPr>
          <p:cNvSpPr/>
          <p:nvPr/>
        </p:nvSpPr>
        <p:spPr>
          <a:xfrm>
            <a:off x="4997660" y="4372737"/>
            <a:ext cx="791096" cy="1148121"/>
          </a:xfrm>
          <a:custGeom>
            <a:avLst/>
            <a:gdLst/>
            <a:ahLst/>
            <a:cxnLst/>
            <a:rect l="l" t="t" r="r" b="b"/>
            <a:pathLst>
              <a:path w="1054794" h="1530828">
                <a:moveTo>
                  <a:pt x="121362" y="0"/>
                </a:moveTo>
                <a:lnTo>
                  <a:pt x="1003973" y="0"/>
                </a:lnTo>
                <a:lnTo>
                  <a:pt x="1003973" y="269658"/>
                </a:lnTo>
                <a:lnTo>
                  <a:pt x="405540" y="269658"/>
                </a:lnTo>
                <a:lnTo>
                  <a:pt x="371314" y="571711"/>
                </a:lnTo>
                <a:cubicBezTo>
                  <a:pt x="396206" y="557126"/>
                  <a:pt x="428876" y="544278"/>
                  <a:pt x="469325" y="533166"/>
                </a:cubicBezTo>
                <a:cubicBezTo>
                  <a:pt x="509773" y="522055"/>
                  <a:pt x="549358" y="516499"/>
                  <a:pt x="588078" y="516499"/>
                </a:cubicBezTo>
                <a:cubicBezTo>
                  <a:pt x="738118" y="516499"/>
                  <a:pt x="853414" y="560923"/>
                  <a:pt x="933966" y="649772"/>
                </a:cubicBezTo>
                <a:cubicBezTo>
                  <a:pt x="1014518" y="738621"/>
                  <a:pt x="1054794" y="863251"/>
                  <a:pt x="1054794" y="1023663"/>
                </a:cubicBezTo>
                <a:cubicBezTo>
                  <a:pt x="1054794" y="1120464"/>
                  <a:pt x="1033186" y="1208102"/>
                  <a:pt x="989972" y="1286580"/>
                </a:cubicBezTo>
                <a:cubicBezTo>
                  <a:pt x="946757" y="1365057"/>
                  <a:pt x="886084" y="1425384"/>
                  <a:pt x="807953" y="1467562"/>
                </a:cubicBezTo>
                <a:cubicBezTo>
                  <a:pt x="729821" y="1509739"/>
                  <a:pt x="637515" y="1530828"/>
                  <a:pt x="531035" y="1530828"/>
                </a:cubicBezTo>
                <a:cubicBezTo>
                  <a:pt x="436309" y="1530828"/>
                  <a:pt x="347460" y="1511311"/>
                  <a:pt x="264488" y="1472277"/>
                </a:cubicBezTo>
                <a:cubicBezTo>
                  <a:pt x="181517" y="1433244"/>
                  <a:pt x="116522" y="1379701"/>
                  <a:pt x="69505" y="1311649"/>
                </a:cubicBezTo>
                <a:cubicBezTo>
                  <a:pt x="22487" y="1243598"/>
                  <a:pt x="-675" y="1166741"/>
                  <a:pt x="16" y="1081079"/>
                </a:cubicBezTo>
                <a:lnTo>
                  <a:pt x="350571" y="1081079"/>
                </a:lnTo>
                <a:cubicBezTo>
                  <a:pt x="354029" y="1136275"/>
                  <a:pt x="371660" y="1180089"/>
                  <a:pt x="403466" y="1212521"/>
                </a:cubicBezTo>
                <a:cubicBezTo>
                  <a:pt x="435272" y="1244954"/>
                  <a:pt x="477103" y="1261170"/>
                  <a:pt x="528960" y="1261170"/>
                </a:cubicBezTo>
                <a:cubicBezTo>
                  <a:pt x="646504" y="1261170"/>
                  <a:pt x="705275" y="1174228"/>
                  <a:pt x="705275" y="1000344"/>
                </a:cubicBezTo>
                <a:cubicBezTo>
                  <a:pt x="705275" y="839575"/>
                  <a:pt x="633367" y="759191"/>
                  <a:pt x="489549" y="759191"/>
                </a:cubicBezTo>
                <a:cubicBezTo>
                  <a:pt x="407960" y="759191"/>
                  <a:pt x="347114" y="785411"/>
                  <a:pt x="307011" y="837852"/>
                </a:cubicBezTo>
                <a:lnTo>
                  <a:pt x="29056" y="772447"/>
                </a:lnTo>
                <a:lnTo>
                  <a:pt x="121362" y="0"/>
                </a:lnTo>
                <a:close/>
              </a:path>
            </a:pathLst>
          </a:custGeom>
          <a:solidFill>
            <a:schemeClr val="accent6">
              <a:lumMod val="50000"/>
            </a:schemeClr>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Shape 43">
            <a:extLst>
              <a:ext uri="{FF2B5EF4-FFF2-40B4-BE49-F238E27FC236}">
                <a16:creationId xmlns:a16="http://schemas.microsoft.com/office/drawing/2014/main" id="{6F42943A-BD64-40AA-A1B1-F38AA3020C24}"/>
              </a:ext>
            </a:extLst>
          </p:cNvPr>
          <p:cNvSpPr/>
          <p:nvPr/>
        </p:nvSpPr>
        <p:spPr>
          <a:xfrm>
            <a:off x="4980560" y="1431342"/>
            <a:ext cx="813641" cy="1148899"/>
          </a:xfrm>
          <a:custGeom>
            <a:avLst/>
            <a:gdLst/>
            <a:ahLst/>
            <a:cxnLst/>
            <a:rect l="l" t="t" r="r" b="b"/>
            <a:pathLst>
              <a:path w="1084855" h="1531865">
                <a:moveTo>
                  <a:pt x="538279" y="0"/>
                </a:moveTo>
                <a:cubicBezTo>
                  <a:pt x="701456" y="0"/>
                  <a:pt x="827124" y="37683"/>
                  <a:pt x="915281" y="113049"/>
                </a:cubicBezTo>
                <a:cubicBezTo>
                  <a:pt x="1003439" y="188415"/>
                  <a:pt x="1047517" y="296624"/>
                  <a:pt x="1047517" y="437676"/>
                </a:cubicBezTo>
                <a:cubicBezTo>
                  <a:pt x="1047517" y="497139"/>
                  <a:pt x="1036454" y="555046"/>
                  <a:pt x="1014329" y="611398"/>
                </a:cubicBezTo>
                <a:cubicBezTo>
                  <a:pt x="992203" y="667749"/>
                  <a:pt x="957804" y="726866"/>
                  <a:pt x="911133" y="788750"/>
                </a:cubicBezTo>
                <a:cubicBezTo>
                  <a:pt x="864461" y="850633"/>
                  <a:pt x="789268" y="933431"/>
                  <a:pt x="685553" y="1037146"/>
                </a:cubicBezTo>
                <a:lnTo>
                  <a:pt x="490570" y="1262207"/>
                </a:lnTo>
                <a:lnTo>
                  <a:pt x="1084855" y="1262207"/>
                </a:lnTo>
                <a:lnTo>
                  <a:pt x="1084855" y="1531865"/>
                </a:lnTo>
                <a:lnTo>
                  <a:pt x="31114" y="1531865"/>
                </a:lnTo>
                <a:lnTo>
                  <a:pt x="31114" y="1303693"/>
                </a:lnTo>
                <a:lnTo>
                  <a:pt x="516499" y="793417"/>
                </a:lnTo>
                <a:cubicBezTo>
                  <a:pt x="636116" y="657205"/>
                  <a:pt x="695925" y="548996"/>
                  <a:pt x="695925" y="468790"/>
                </a:cubicBezTo>
                <a:cubicBezTo>
                  <a:pt x="695925" y="403796"/>
                  <a:pt x="681750" y="354358"/>
                  <a:pt x="653402" y="320478"/>
                </a:cubicBezTo>
                <a:cubicBezTo>
                  <a:pt x="625053" y="286598"/>
                  <a:pt x="583913" y="269658"/>
                  <a:pt x="529981" y="269658"/>
                </a:cubicBezTo>
                <a:cubicBezTo>
                  <a:pt x="476741" y="269658"/>
                  <a:pt x="433527" y="292302"/>
                  <a:pt x="400338" y="337591"/>
                </a:cubicBezTo>
                <a:cubicBezTo>
                  <a:pt x="367149" y="382880"/>
                  <a:pt x="350555" y="439404"/>
                  <a:pt x="350555" y="507164"/>
                </a:cubicBezTo>
                <a:lnTo>
                  <a:pt x="0" y="507164"/>
                </a:lnTo>
                <a:cubicBezTo>
                  <a:pt x="0" y="414513"/>
                  <a:pt x="23163" y="328948"/>
                  <a:pt x="69489" y="250471"/>
                </a:cubicBezTo>
                <a:cubicBezTo>
                  <a:pt x="115814" y="171993"/>
                  <a:pt x="180117" y="110629"/>
                  <a:pt x="262398" y="66377"/>
                </a:cubicBezTo>
                <a:cubicBezTo>
                  <a:pt x="344678" y="22126"/>
                  <a:pt x="436638" y="0"/>
                  <a:pt x="538279" y="0"/>
                </a:cubicBezTo>
                <a:close/>
              </a:path>
            </a:pathLst>
          </a:custGeom>
          <a:solidFill>
            <a:schemeClr val="accent2">
              <a:lumMod val="50000"/>
            </a:schemeClr>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Shape 27">
            <a:extLst>
              <a:ext uri="{FF2B5EF4-FFF2-40B4-BE49-F238E27FC236}">
                <a16:creationId xmlns:a16="http://schemas.microsoft.com/office/drawing/2014/main" id="{436C932B-D3D2-4596-AE7D-AFBF3B63FBD6}"/>
              </a:ext>
            </a:extLst>
          </p:cNvPr>
          <p:cNvSpPr/>
          <p:nvPr/>
        </p:nvSpPr>
        <p:spPr>
          <a:xfrm>
            <a:off x="8285985" y="4207440"/>
            <a:ext cx="2013239" cy="1475509"/>
          </a:xfrm>
          <a:custGeom>
            <a:avLst/>
            <a:gdLst/>
            <a:ahLst/>
            <a:cxnLst/>
            <a:rect l="l" t="t" r="r" b="b"/>
            <a:pathLst>
              <a:path w="2684318" h="1967345">
                <a:moveTo>
                  <a:pt x="0" y="0"/>
                </a:moveTo>
                <a:lnTo>
                  <a:pt x="2684318" y="0"/>
                </a:lnTo>
                <a:lnTo>
                  <a:pt x="2684318" y="1967345"/>
                </a:lnTo>
                <a:lnTo>
                  <a:pt x="0" y="1967345"/>
                </a:lnTo>
                <a:lnTo>
                  <a:pt x="0" y="1730432"/>
                </a:lnTo>
                <a:lnTo>
                  <a:pt x="196175" y="1730432"/>
                </a:lnTo>
                <a:lnTo>
                  <a:pt x="196175" y="1409954"/>
                </a:lnTo>
                <a:lnTo>
                  <a:pt x="349673" y="1409954"/>
                </a:lnTo>
                <a:lnTo>
                  <a:pt x="349673" y="1140296"/>
                </a:lnTo>
                <a:lnTo>
                  <a:pt x="196175" y="1140296"/>
                </a:lnTo>
                <a:lnTo>
                  <a:pt x="196175" y="220347"/>
                </a:lnTo>
                <a:lnTo>
                  <a:pt x="0" y="22034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lnSpc>
                <a:spcPts val="975"/>
              </a:lnSpc>
              <a:spcAft>
                <a:spcPts val="900"/>
              </a:spcAft>
            </a:pPr>
            <a:endParaRPr lang="en-US" sz="1500" b="1" dirty="0">
              <a:solidFill>
                <a:schemeClr val="accent4">
                  <a:lumMod val="50000"/>
                </a:schemeClr>
              </a:solidFill>
            </a:endParaRPr>
          </a:p>
        </p:txBody>
      </p:sp>
      <p:sp>
        <p:nvSpPr>
          <p:cNvPr id="53" name="Freeform: Shape 13">
            <a:extLst>
              <a:ext uri="{FF2B5EF4-FFF2-40B4-BE49-F238E27FC236}">
                <a16:creationId xmlns:a16="http://schemas.microsoft.com/office/drawing/2014/main" id="{D9817D44-7071-4164-AF38-DA99E904499F}"/>
              </a:ext>
            </a:extLst>
          </p:cNvPr>
          <p:cNvSpPr/>
          <p:nvPr/>
        </p:nvSpPr>
        <p:spPr>
          <a:xfrm>
            <a:off x="7720731" y="4372700"/>
            <a:ext cx="830754" cy="1132564"/>
          </a:xfrm>
          <a:custGeom>
            <a:avLst/>
            <a:gdLst/>
            <a:ahLst/>
            <a:cxnLst/>
            <a:rect l="l" t="t" r="r" b="b"/>
            <a:pathLst>
              <a:path w="1107672" h="1510085">
                <a:moveTo>
                  <a:pt x="604656" y="0"/>
                </a:moveTo>
                <a:lnTo>
                  <a:pt x="954174" y="0"/>
                </a:lnTo>
                <a:lnTo>
                  <a:pt x="954174" y="919949"/>
                </a:lnTo>
                <a:lnTo>
                  <a:pt x="1107672" y="919949"/>
                </a:lnTo>
                <a:lnTo>
                  <a:pt x="1107672" y="1189607"/>
                </a:lnTo>
                <a:lnTo>
                  <a:pt x="954174" y="1189607"/>
                </a:lnTo>
                <a:lnTo>
                  <a:pt x="954174" y="1510085"/>
                </a:lnTo>
                <a:lnTo>
                  <a:pt x="604656" y="1510085"/>
                </a:lnTo>
                <a:lnTo>
                  <a:pt x="604656" y="1189607"/>
                </a:lnTo>
                <a:lnTo>
                  <a:pt x="20743" y="1189607"/>
                </a:lnTo>
                <a:lnTo>
                  <a:pt x="0" y="975955"/>
                </a:lnTo>
                <a:lnTo>
                  <a:pt x="604656" y="3112"/>
                </a:lnTo>
                <a:lnTo>
                  <a:pt x="604656" y="0"/>
                </a:lnTo>
                <a:close/>
                <a:moveTo>
                  <a:pt x="604656" y="455307"/>
                </a:moveTo>
                <a:lnTo>
                  <a:pt x="582876" y="490570"/>
                </a:lnTo>
                <a:lnTo>
                  <a:pt x="332924" y="919949"/>
                </a:lnTo>
                <a:lnTo>
                  <a:pt x="604656" y="919949"/>
                </a:lnTo>
                <a:lnTo>
                  <a:pt x="604656" y="455307"/>
                </a:lnTo>
                <a:close/>
              </a:path>
            </a:pathLst>
          </a:custGeom>
          <a:solidFill>
            <a:schemeClr val="accent4">
              <a:lumMod val="50000"/>
            </a:schemeClr>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文字方塊 17">
            <a:extLst>
              <a:ext uri="{FF2B5EF4-FFF2-40B4-BE49-F238E27FC236}">
                <a16:creationId xmlns:a16="http://schemas.microsoft.com/office/drawing/2014/main" id="{5B9CE185-F780-4BD2-8A44-283392B30FF1}"/>
              </a:ext>
            </a:extLst>
          </p:cNvPr>
          <p:cNvSpPr txBox="1">
            <a:spLocks noChangeArrowheads="1"/>
          </p:cNvSpPr>
          <p:nvPr/>
        </p:nvSpPr>
        <p:spPr bwMode="auto">
          <a:xfrm>
            <a:off x="2647606" y="1386290"/>
            <a:ext cx="1685077"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個別報名</a:t>
            </a:r>
            <a:endPar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115.2.2(</a:t>
            </a:r>
            <a:r>
              <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)10:00</a:t>
            </a: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115.2.5(</a:t>
            </a:r>
            <a:r>
              <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)17:00</a:t>
            </a:r>
            <a:endPar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7" name="文字方塊 19">
            <a:extLst>
              <a:ext uri="{FF2B5EF4-FFF2-40B4-BE49-F238E27FC236}">
                <a16:creationId xmlns:a16="http://schemas.microsoft.com/office/drawing/2014/main" id="{B9E27BC8-8235-4616-BA9D-36D702F43683}"/>
              </a:ext>
            </a:extLst>
          </p:cNvPr>
          <p:cNvSpPr txBox="1">
            <a:spLocks noChangeArrowheads="1"/>
          </p:cNvSpPr>
          <p:nvPr/>
        </p:nvSpPr>
        <p:spPr bwMode="auto">
          <a:xfrm>
            <a:off x="5685232" y="1417600"/>
            <a:ext cx="180696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None/>
            </a:pPr>
            <a:r>
              <a:rPr lang="zh-TW" altLang="en-US" sz="1600" b="1" dirty="0">
                <a:solidFill>
                  <a:schemeClr val="bg1"/>
                </a:solidFill>
                <a:latin typeface="微軟正黑體" panose="020B0604030504040204" pitchFamily="34" charset="-120"/>
                <a:ea typeface="微軟正黑體" panose="020B0604030504040204" pitchFamily="34" charset="-120"/>
              </a:rPr>
              <a:t>資格審查結果及成績排名查詢</a:t>
            </a:r>
          </a:p>
          <a:p>
            <a:pPr algn="ctr" eaLnBrk="1" hangingPunct="1">
              <a:spcBef>
                <a:spcPct val="0"/>
              </a:spcBef>
              <a:buFontTx/>
              <a:buNone/>
            </a:pP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115.2.25(</a:t>
            </a:r>
            <a:r>
              <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10:00</a:t>
            </a:r>
            <a:endPar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8" name="文字方塊 17">
            <a:extLst>
              <a:ext uri="{FF2B5EF4-FFF2-40B4-BE49-F238E27FC236}">
                <a16:creationId xmlns:a16="http://schemas.microsoft.com/office/drawing/2014/main" id="{491D63FB-B5D6-4AD9-84EC-7B2BA7616475}"/>
              </a:ext>
            </a:extLst>
          </p:cNvPr>
          <p:cNvSpPr txBox="1">
            <a:spLocks noChangeArrowheads="1"/>
          </p:cNvSpPr>
          <p:nvPr/>
        </p:nvSpPr>
        <p:spPr bwMode="auto">
          <a:xfrm>
            <a:off x="8587108" y="1386684"/>
            <a:ext cx="1685078"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繳交報名費</a:t>
            </a: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115.3.4(</a:t>
            </a:r>
            <a:r>
              <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)10:00</a:t>
            </a: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115.3.6(</a:t>
            </a:r>
            <a:r>
              <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)24:00</a:t>
            </a:r>
            <a:endPar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9" name="文字方塊 17">
            <a:extLst>
              <a:ext uri="{FF2B5EF4-FFF2-40B4-BE49-F238E27FC236}">
                <a16:creationId xmlns:a16="http://schemas.microsoft.com/office/drawing/2014/main" id="{08F325A6-1F7E-41A5-B46C-41DD720F71C0}"/>
              </a:ext>
            </a:extLst>
          </p:cNvPr>
          <p:cNvSpPr txBox="1">
            <a:spLocks noChangeArrowheads="1"/>
          </p:cNvSpPr>
          <p:nvPr/>
        </p:nvSpPr>
        <p:spPr bwMode="auto">
          <a:xfrm>
            <a:off x="8519193" y="4334620"/>
            <a:ext cx="179889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網路登記志願</a:t>
            </a:r>
            <a:endPar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500" b="1" dirty="0">
                <a:latin typeface="微軟正黑體" panose="020B0604030504040204" pitchFamily="34" charset="-120"/>
                <a:ea typeface="微軟正黑體" panose="020B0604030504040204" pitchFamily="34" charset="-120"/>
                <a:cs typeface="Times New Roman" panose="02020603050405020304" pitchFamily="18" charset="0"/>
              </a:rPr>
              <a:t>115.3.9(</a:t>
            </a:r>
            <a:r>
              <a:rPr lang="zh-TW" altLang="en-US" sz="1500" b="1" dirty="0">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1500" b="1" dirty="0">
                <a:latin typeface="微軟正黑體" panose="020B0604030504040204" pitchFamily="34" charset="-120"/>
                <a:ea typeface="微軟正黑體" panose="020B0604030504040204" pitchFamily="34" charset="-120"/>
                <a:cs typeface="Times New Roman" panose="02020603050405020304" pitchFamily="18" charset="0"/>
              </a:rPr>
              <a:t>)10:00</a:t>
            </a:r>
          </a:p>
          <a:p>
            <a:pPr algn="ctr" eaLnBrk="1" hangingPunct="1">
              <a:spcBef>
                <a:spcPct val="0"/>
              </a:spcBef>
              <a:buFontTx/>
              <a:buNone/>
            </a:pPr>
            <a:r>
              <a:rPr lang="en-US" altLang="zh-TW" sz="15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500" b="1" dirty="0">
                <a:latin typeface="微軟正黑體" panose="020B0604030504040204" pitchFamily="34" charset="-120"/>
                <a:ea typeface="微軟正黑體" panose="020B0604030504040204" pitchFamily="34" charset="-120"/>
                <a:cs typeface="Times New Roman" panose="02020603050405020304" pitchFamily="18" charset="0"/>
              </a:rPr>
              <a:t>115.3.11(</a:t>
            </a:r>
            <a:r>
              <a:rPr lang="zh-TW" altLang="en-US" sz="1500" b="1" dirty="0">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500" b="1" dirty="0">
                <a:latin typeface="微軟正黑體" panose="020B0604030504040204" pitchFamily="34" charset="-120"/>
                <a:ea typeface="微軟正黑體" panose="020B0604030504040204" pitchFamily="34" charset="-120"/>
                <a:cs typeface="Times New Roman" panose="02020603050405020304" pitchFamily="18" charset="0"/>
              </a:rPr>
              <a:t>)17:00</a:t>
            </a:r>
            <a:endParaRPr lang="zh-TW" altLang="en-US" sz="15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0" name="文字方塊 19">
            <a:extLst>
              <a:ext uri="{FF2B5EF4-FFF2-40B4-BE49-F238E27FC236}">
                <a16:creationId xmlns:a16="http://schemas.microsoft.com/office/drawing/2014/main" id="{8DD70F0D-5DCE-4EC4-B6A0-3B795634E37B}"/>
              </a:ext>
            </a:extLst>
          </p:cNvPr>
          <p:cNvSpPr txBox="1">
            <a:spLocks noChangeArrowheads="1"/>
          </p:cNvSpPr>
          <p:nvPr/>
        </p:nvSpPr>
        <p:spPr bwMode="auto">
          <a:xfrm>
            <a:off x="5653891" y="4402806"/>
            <a:ext cx="176309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None/>
            </a:pPr>
            <a:r>
              <a:rPr lang="zh-TW" altLang="en-US" sz="1600" b="1" dirty="0">
                <a:solidFill>
                  <a:schemeClr val="bg1"/>
                </a:solidFill>
                <a:latin typeface="微軟正黑體" panose="020B0604030504040204" pitchFamily="34" charset="-120"/>
                <a:ea typeface="微軟正黑體" panose="020B0604030504040204" pitchFamily="34" charset="-120"/>
              </a:rPr>
              <a:t>分發放榜</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eaLnBrk="1" hangingPunct="1">
              <a:spcBef>
                <a:spcPct val="0"/>
              </a:spcBef>
              <a:buNone/>
            </a:pP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115.3.17(</a:t>
            </a: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10:00</a:t>
            </a:r>
            <a:endPar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1" name="文字方塊 19">
            <a:extLst>
              <a:ext uri="{FF2B5EF4-FFF2-40B4-BE49-F238E27FC236}">
                <a16:creationId xmlns:a16="http://schemas.microsoft.com/office/drawing/2014/main" id="{A29BB90E-0513-4C8B-8799-7AB75CDD631A}"/>
              </a:ext>
            </a:extLst>
          </p:cNvPr>
          <p:cNvSpPr txBox="1">
            <a:spLocks noChangeArrowheads="1"/>
          </p:cNvSpPr>
          <p:nvPr/>
        </p:nvSpPr>
        <p:spPr bwMode="auto">
          <a:xfrm>
            <a:off x="2610408" y="4354164"/>
            <a:ext cx="19131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None/>
            </a:pPr>
            <a:r>
              <a:rPr lang="zh-TW" altLang="en-US" sz="1600" b="1" dirty="0">
                <a:solidFill>
                  <a:schemeClr val="bg1"/>
                </a:solidFill>
                <a:latin typeface="微軟正黑體" panose="020B0604030504040204" pitchFamily="34" charset="-120"/>
                <a:ea typeface="微軟正黑體" panose="020B0604030504040204" pitchFamily="34" charset="-120"/>
              </a:rPr>
              <a:t>向錄取學校報到</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eaLnBrk="1" hangingPunct="1">
              <a:spcBef>
                <a:spcPct val="0"/>
              </a:spcBef>
              <a:buNone/>
            </a:pP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或聲明放棄錄取</a:t>
            </a: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115.3.25(</a:t>
            </a: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前</a:t>
            </a:r>
          </a:p>
        </p:txBody>
      </p:sp>
      <p:sp>
        <p:nvSpPr>
          <p:cNvPr id="2" name="矩形 1">
            <a:extLst>
              <a:ext uri="{FF2B5EF4-FFF2-40B4-BE49-F238E27FC236}">
                <a16:creationId xmlns:a16="http://schemas.microsoft.com/office/drawing/2014/main" id="{A0724A7B-A8CB-7902-E31A-02B4F544FB75}"/>
              </a:ext>
            </a:extLst>
          </p:cNvPr>
          <p:cNvSpPr/>
          <p:nvPr/>
        </p:nvSpPr>
        <p:spPr>
          <a:xfrm>
            <a:off x="2148694" y="2790676"/>
            <a:ext cx="2543301" cy="628163"/>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zh-TW" sz="1800" b="1" u="none" strike="noStrike"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2.5</a:t>
            </a: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前</a:t>
            </a:r>
            <a:r>
              <a:rPr kumimoji="1" lang="zh-TW" altLang="en-US" sz="1800" b="1" u="none"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rPr>
              <a:t>以快遞或限時掛號郵寄</a:t>
            </a:r>
            <a:r>
              <a:rPr kumimoji="1" lang="en-US" altLang="zh-TW" sz="1800" b="1" u="none" strike="noStrike"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rPr>
              <a:t>(</a:t>
            </a:r>
            <a:r>
              <a:rPr kumimoji="1" lang="zh-TW" altLang="en-US" sz="1800" b="1" u="none" strike="noStrike"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rPr>
              <a:t>郵戳為憑</a:t>
            </a:r>
            <a:r>
              <a:rPr kumimoji="1" lang="en-US" altLang="zh-TW" b="1" dirty="0">
                <a:solidFill>
                  <a:schemeClr val="tx1"/>
                </a:solidFill>
                <a:latin typeface="Times New Roman" panose="02020603050405020304" pitchFamily="18" charset="0"/>
                <a:ea typeface="微軟正黑體" pitchFamily="34" charset="-120"/>
                <a:cs typeface="Times New Roman" panose="02020603050405020304" pitchFamily="18" charset="0"/>
              </a:rPr>
              <a:t>)</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6C3B8AD2-E42E-272F-ABA3-3B4AE965E665}"/>
              </a:ext>
            </a:extLst>
          </p:cNvPr>
          <p:cNvSpPr/>
          <p:nvPr/>
        </p:nvSpPr>
        <p:spPr>
          <a:xfrm>
            <a:off x="8018883" y="2787237"/>
            <a:ext cx="2543301" cy="628163"/>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kumimoji="1" lang="zh-TW" altLang="en-US" sz="1800" b="1" u="none"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rPr>
              <a:t>通過資格審查考生</a:t>
            </a:r>
            <a:endParaRPr kumimoji="1" lang="en-US" altLang="zh-TW" sz="1800" b="1" u="none"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endParaRPr>
          </a:p>
        </p:txBody>
      </p:sp>
      <p:sp>
        <p:nvSpPr>
          <p:cNvPr id="4" name="矩形 3">
            <a:extLst>
              <a:ext uri="{FF2B5EF4-FFF2-40B4-BE49-F238E27FC236}">
                <a16:creationId xmlns:a16="http://schemas.microsoft.com/office/drawing/2014/main" id="{FFBD3D78-DE6B-B029-C96A-A1224E2C4081}"/>
              </a:ext>
            </a:extLst>
          </p:cNvPr>
          <p:cNvSpPr/>
          <p:nvPr/>
        </p:nvSpPr>
        <p:spPr>
          <a:xfrm>
            <a:off x="8018882" y="5682949"/>
            <a:ext cx="2543301" cy="628163"/>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kumimoji="1" lang="zh-TW" altLang="en-US" sz="1800" b="1" u="none"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rPr>
              <a:t>通過資格審查且完成報名費繳交考生</a:t>
            </a:r>
            <a:endParaRPr kumimoji="1" lang="en-US" altLang="zh-TW" sz="1800" b="1" u="none"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95867188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23" name="群組 19"/>
          <p:cNvGrpSpPr>
            <a:grpSpLocks/>
          </p:cNvGrpSpPr>
          <p:nvPr/>
        </p:nvGrpSpPr>
        <p:grpSpPr bwMode="auto">
          <a:xfrm>
            <a:off x="1051437" y="830264"/>
            <a:ext cx="2320413" cy="500062"/>
            <a:chOff x="622300" y="1643063"/>
            <a:chExt cx="3035300" cy="500062"/>
          </a:xfrm>
        </p:grpSpPr>
        <p:sp>
          <p:nvSpPr>
            <p:cNvPr id="17" name="圓角矩形 16"/>
            <p:cNvSpPr/>
            <p:nvPr/>
          </p:nvSpPr>
          <p:spPr bwMode="auto">
            <a:xfrm>
              <a:off x="622300" y="1643063"/>
              <a:ext cx="3035300" cy="500062"/>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anchor="ctr"/>
            <a:lstStyle/>
            <a:p>
              <a:pPr algn="ctr"/>
              <a:endParaRPr lang="zh-TW" altLang="en-US" sz="2400" dirty="0">
                <a:solidFill>
                  <a:schemeClr val="bg1"/>
                </a:solidFill>
                <a:latin typeface="華康儷楷書" panose="03000509000000000000" pitchFamily="65" charset="-120"/>
                <a:ea typeface="華康儷楷書" panose="03000509000000000000" pitchFamily="65" charset="-120"/>
              </a:endParaRPr>
            </a:p>
          </p:txBody>
        </p:sp>
        <p:sp>
          <p:nvSpPr>
            <p:cNvPr id="42003" name="矩形 17"/>
            <p:cNvSpPr>
              <a:spLocks noChangeArrowheads="1"/>
            </p:cNvSpPr>
            <p:nvPr/>
          </p:nvSpPr>
          <p:spPr bwMode="auto">
            <a:xfrm>
              <a:off x="917576" y="1685554"/>
              <a:ext cx="2536825" cy="431800"/>
            </a:xfrm>
            <a:prstGeom prst="rect">
              <a:avLst/>
            </a:prstGeom>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anchor="ct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網路報名</a:t>
              </a:r>
            </a:p>
          </p:txBody>
        </p:sp>
      </p:grpSp>
      <p:grpSp>
        <p:nvGrpSpPr>
          <p:cNvPr id="21" name="群組 20"/>
          <p:cNvGrpSpPr/>
          <p:nvPr/>
        </p:nvGrpSpPr>
        <p:grpSpPr>
          <a:xfrm>
            <a:off x="9363075" y="815704"/>
            <a:ext cx="2630488" cy="1214437"/>
            <a:chOff x="7896225" y="115889"/>
            <a:chExt cx="2630488" cy="1214437"/>
          </a:xfrm>
        </p:grpSpPr>
        <p:grpSp>
          <p:nvGrpSpPr>
            <p:cNvPr id="34" name="群組 26"/>
            <p:cNvGrpSpPr>
              <a:grpSpLocks/>
            </p:cNvGrpSpPr>
            <p:nvPr/>
          </p:nvGrpSpPr>
          <p:grpSpPr bwMode="auto">
            <a:xfrm>
              <a:off x="7896225" y="115889"/>
              <a:ext cx="2630488" cy="1214437"/>
              <a:chOff x="6228184" y="1071563"/>
              <a:chExt cx="2630066" cy="1214437"/>
            </a:xfrm>
          </p:grpSpPr>
          <p:sp>
            <p:nvSpPr>
              <p:cNvPr id="36" name="圓角矩形 35"/>
              <p:cNvSpPr/>
              <p:nvPr/>
            </p:nvSpPr>
            <p:spPr bwMode="auto">
              <a:xfrm>
                <a:off x="6228184" y="1071563"/>
                <a:ext cx="35713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微軟正黑體" panose="020B0604030504040204" pitchFamily="34" charset="-120"/>
                    <a:ea typeface="微軟正黑體" panose="020B0604030504040204" pitchFamily="34" charset="-120"/>
                  </a:rPr>
                  <a:t>報名</a:t>
                </a:r>
              </a:p>
            </p:txBody>
          </p:sp>
          <p:sp>
            <p:nvSpPr>
              <p:cNvPr id="37" name="圓角矩形 36"/>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繳交報名費</a:t>
                </a:r>
                <a:endParaRPr lang="en-US" altLang="zh-TW" sz="1400" dirty="0">
                  <a:solidFill>
                    <a:schemeClr val="tx1"/>
                  </a:solidFill>
                  <a:latin typeface="微軟正黑體" panose="020B0604030504040204" pitchFamily="34" charset="-120"/>
                  <a:ea typeface="微軟正黑體" panose="020B0604030504040204" pitchFamily="34" charset="-120"/>
                </a:endParaRPr>
              </a:p>
            </p:txBody>
          </p:sp>
          <p:sp>
            <p:nvSpPr>
              <p:cNvPr id="38" name="圓角矩形 37"/>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網路登記志願</a:t>
                </a:r>
              </a:p>
            </p:txBody>
          </p:sp>
          <p:sp>
            <p:nvSpPr>
              <p:cNvPr id="39" name="圓角矩形 38"/>
              <p:cNvSpPr/>
              <p:nvPr/>
            </p:nvSpPr>
            <p:spPr bwMode="auto">
              <a:xfrm>
                <a:off x="8501119"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微軟正黑體" panose="020B0604030504040204" pitchFamily="34" charset="-120"/>
                    <a:ea typeface="微軟正黑體" panose="020B0604030504040204" pitchFamily="34" charset="-120"/>
                  </a:rPr>
                  <a:t>分發放榜</a:t>
                </a:r>
              </a:p>
            </p:txBody>
          </p:sp>
          <p:cxnSp>
            <p:nvCxnSpPr>
              <p:cNvPr id="40" name="直線單箭頭接點 39"/>
              <p:cNvCxnSpPr>
                <a:stCxn id="36"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1" name="直線單箭頭接點 40"/>
              <p:cNvCxnSpPr>
                <a:endCxn id="37"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2" name="直線單箭頭接點 41"/>
              <p:cNvCxnSpPr>
                <a:stCxn id="37" idx="3"/>
                <a:endCxn id="38"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3" name="直線單箭頭接點 42"/>
              <p:cNvCxnSpPr>
                <a:stCxn id="38" idx="3"/>
                <a:endCxn id="39" idx="1"/>
              </p:cNvCxnSpPr>
              <p:nvPr/>
            </p:nvCxnSpPr>
            <p:spPr bwMode="auto">
              <a:xfrm>
                <a:off x="8329602" y="1678782"/>
                <a:ext cx="17151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35" name="圓角矩形 34"/>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成績排名</a:t>
              </a:r>
            </a:p>
            <a:p>
              <a:pPr algn="dist">
                <a:defRPr/>
              </a:pPr>
              <a:r>
                <a:rPr lang="zh-TW" altLang="en-US" sz="1400" dirty="0">
                  <a:solidFill>
                    <a:schemeClr val="tx1"/>
                  </a:solidFill>
                  <a:latin typeface="微軟正黑體" panose="020B0604030504040204" pitchFamily="34" charset="-120"/>
                  <a:ea typeface="微軟正黑體" panose="020B0604030504040204" pitchFamily="34" charset="-120"/>
                </a:rPr>
                <a:t>資格審查</a:t>
              </a:r>
            </a:p>
          </p:txBody>
        </p:sp>
      </p:grpSp>
      <p:sp>
        <p:nvSpPr>
          <p:cNvPr id="44"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sp>
        <p:nvSpPr>
          <p:cNvPr id="19" name="Rectangle 3">
            <a:extLst>
              <a:ext uri="{FF2B5EF4-FFF2-40B4-BE49-F238E27FC236}">
                <a16:creationId xmlns:a16="http://schemas.microsoft.com/office/drawing/2014/main" id="{27DB14E4-47BA-4231-A144-CC9284955BF8}"/>
              </a:ext>
            </a:extLst>
          </p:cNvPr>
          <p:cNvSpPr txBox="1">
            <a:spLocks noChangeArrowheads="1"/>
          </p:cNvSpPr>
          <p:nvPr/>
        </p:nvSpPr>
        <p:spPr>
          <a:xfrm>
            <a:off x="1051438" y="2062894"/>
            <a:ext cx="10584937" cy="42830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lvl="1" indent="-358775">
              <a:lnSpc>
                <a:spcPct val="100000"/>
              </a:lnSpc>
              <a:spcBef>
                <a:spcPts val="800"/>
              </a:spcBef>
              <a:buSzPct val="110000"/>
              <a:buBlip>
                <a:blip r:embed="rId3"/>
              </a:buBlip>
            </a:pPr>
            <a:r>
              <a:rPr lang="zh-TW" altLang="en-US" dirty="0">
                <a:latin typeface="微軟正黑體" panose="020B0604030504040204" pitchFamily="34" charset="-120"/>
                <a:ea typeface="微軟正黑體" panose="020B0604030504040204" pitchFamily="34" charset="-120"/>
              </a:rPr>
              <a:t>一律採</a:t>
            </a:r>
            <a:r>
              <a:rPr lang="zh-TW" altLang="en-US" b="1" dirty="0">
                <a:solidFill>
                  <a:srgbClr val="FF0000"/>
                </a:solidFill>
                <a:latin typeface="微軟正黑體" panose="020B0604030504040204" pitchFamily="34" charset="-120"/>
                <a:ea typeface="微軟正黑體" panose="020B0604030504040204" pitchFamily="34" charset="-120"/>
              </a:rPr>
              <a:t>網路報名</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358775" lvl="1" indent="-358775">
              <a:lnSpc>
                <a:spcPct val="100000"/>
              </a:lnSpc>
              <a:spcBef>
                <a:spcPts val="800"/>
              </a:spcBef>
              <a:buSzPct val="110000"/>
              <a:buBlip>
                <a:blip r:embed="rId3"/>
              </a:buBlip>
            </a:pPr>
            <a:r>
              <a:rPr lang="zh-TW" altLang="en-US" sz="2400" dirty="0">
                <a:latin typeface="微軟正黑體" panose="020B0604030504040204" pitchFamily="34" charset="-120"/>
                <a:ea typeface="微軟正黑體" panose="020B0604030504040204" pitchFamily="34" charset="-120"/>
              </a:rPr>
              <a:t>符合報名資格考生，除可選擇「</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不限類別</a:t>
            </a:r>
            <a:r>
              <a:rPr lang="zh-TW" altLang="en-US" sz="2400" dirty="0">
                <a:latin typeface="微軟正黑體" panose="020B0604030504040204" pitchFamily="34" charset="-120"/>
                <a:ea typeface="微軟正黑體" panose="020B0604030504040204" pitchFamily="34" charset="-120"/>
              </a:rPr>
              <a:t>」報名外，</a:t>
            </a:r>
            <a:r>
              <a:rPr lang="zh-TW" altLang="en-US" sz="2400" dirty="0">
                <a:solidFill>
                  <a:srgbClr val="FF0000"/>
                </a:solidFill>
                <a:latin typeface="微軟正黑體" panose="020B0604030504040204" pitchFamily="34" charset="-120"/>
                <a:ea typeface="微軟正黑體" panose="020B0604030504040204" pitchFamily="34" charset="-120"/>
              </a:rPr>
              <a:t>其他招生類別至多</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選擇</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1</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個招生類別報名</a:t>
            </a:r>
            <a:br>
              <a:rPr lang="en-US" altLang="zh-TW" sz="2400" dirty="0">
                <a:solidFill>
                  <a:srgbClr val="FF0000"/>
                </a:solidFill>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各競賽職種類對應可報名之招生類別，請參閱簡章第</a:t>
            </a:r>
            <a:r>
              <a:rPr lang="en-US" altLang="zh-TW" sz="2000" dirty="0">
                <a:latin typeface="微軟正黑體" panose="020B0604030504040204" pitchFamily="34" charset="-120"/>
                <a:ea typeface="微軟正黑體" panose="020B0604030504040204" pitchFamily="34" charset="-120"/>
              </a:rPr>
              <a:t>2-10</a:t>
            </a:r>
            <a:r>
              <a:rPr lang="zh-TW" altLang="en-US" sz="2000" dirty="0">
                <a:latin typeface="微軟正黑體" panose="020B0604030504040204" pitchFamily="34" charset="-120"/>
                <a:ea typeface="微軟正黑體" panose="020B0604030504040204" pitchFamily="34" charset="-120"/>
              </a:rPr>
              <a:t>頁對照表</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a:p>
            <a:pPr marL="360000" indent="-360000">
              <a:lnSpc>
                <a:spcPct val="100000"/>
              </a:lnSpc>
              <a:spcBef>
                <a:spcPts val="800"/>
              </a:spcBef>
              <a:buSzPct val="110000"/>
              <a:buBlip>
                <a:blip r:embed="rId3"/>
              </a:buBlip>
            </a:pPr>
            <a:r>
              <a:rPr lang="zh-TW" altLang="en-US" sz="2400" dirty="0">
                <a:latin typeface="微軟正黑體" panose="020B0604030504040204" pitchFamily="34" charset="-120"/>
                <a:ea typeface="微軟正黑體" panose="020B0604030504040204" pitchFamily="34" charset="-120"/>
              </a:rPr>
              <a:t>舉例：</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甲生為全國技能競賽「冷凍空調」第</a:t>
            </a: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名，可選擇以下之招生類別報名：</a:t>
            </a:r>
          </a:p>
          <a:p>
            <a:pPr marL="488800" lvl="1" indent="0">
              <a:lnSpc>
                <a:spcPct val="100000"/>
              </a:lnSpc>
              <a:spcBef>
                <a:spcPts val="800"/>
              </a:spcBef>
              <a:buNone/>
            </a:pP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同時報名</a:t>
            </a:r>
            <a:r>
              <a:rPr lang="en-US" altLang="zh-TW" sz="2000" dirty="0">
                <a:latin typeface="微軟正黑體" panose="020B0604030504040204" pitchFamily="34" charset="-120"/>
                <a:ea typeface="微軟正黑體" panose="020B0604030504040204" pitchFamily="34" charset="-120"/>
              </a:rPr>
              <a:t>2</a:t>
            </a:r>
            <a:r>
              <a:rPr lang="zh-TW" altLang="en-US" sz="2000" dirty="0">
                <a:latin typeface="微軟正黑體" panose="020B0604030504040204" pitchFamily="34" charset="-120"/>
                <a:ea typeface="微軟正黑體" panose="020B0604030504040204" pitchFamily="34" charset="-120"/>
              </a:rPr>
              <a:t>個類別：「</a:t>
            </a:r>
            <a:r>
              <a:rPr lang="zh-TW" altLang="en-US" sz="2000" dirty="0">
                <a:solidFill>
                  <a:schemeClr val="tx1">
                    <a:lumMod val="85000"/>
                    <a:lumOff val="15000"/>
                  </a:schemeClr>
                </a:solidFill>
                <a:latin typeface="微軟正黑體" panose="020B0604030504040204" pitchFamily="34" charset="-120"/>
                <a:ea typeface="微軟正黑體" panose="020B0604030504040204" pitchFamily="34" charset="-120"/>
              </a:rPr>
              <a:t>不限類別</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個保送類別」</a:t>
            </a:r>
            <a:r>
              <a:rPr lang="en-US" altLang="zh-TW" sz="2000" dirty="0">
                <a:latin typeface="微軟正黑體" panose="020B0604030504040204" pitchFamily="34" charset="-120"/>
                <a:ea typeface="微軟正黑體" panose="020B0604030504040204" pitchFamily="34" charset="-120"/>
              </a:rPr>
              <a:t>(10</a:t>
            </a:r>
            <a:r>
              <a:rPr lang="zh-TW" altLang="en-US" sz="2000" dirty="0">
                <a:latin typeface="微軟正黑體" panose="020B0604030504040204" pitchFamily="34" charset="-120"/>
                <a:ea typeface="微軟正黑體" panose="020B0604030504040204" pitchFamily="34" charset="-120"/>
              </a:rPr>
              <a:t>機械、</a:t>
            </a:r>
            <a:r>
              <a:rPr lang="en-US" altLang="zh-TW" sz="2000" dirty="0">
                <a:latin typeface="微軟正黑體" panose="020B0604030504040204" pitchFamily="34" charset="-120"/>
                <a:ea typeface="微軟正黑體" panose="020B0604030504040204" pitchFamily="34" charset="-120"/>
              </a:rPr>
              <a:t>20</a:t>
            </a:r>
            <a:r>
              <a:rPr lang="zh-TW" altLang="en-US" sz="2000" dirty="0">
                <a:latin typeface="微軟正黑體" panose="020B0604030504040204" pitchFamily="34" charset="-120"/>
                <a:ea typeface="微軟正黑體" panose="020B0604030504040204" pitchFamily="34" charset="-120"/>
              </a:rPr>
              <a:t>電機、</a:t>
            </a:r>
            <a:r>
              <a:rPr lang="en-US" altLang="zh-TW" sz="2000" dirty="0">
                <a:latin typeface="微軟正黑體" panose="020B0604030504040204" pitchFamily="34" charset="-120"/>
                <a:ea typeface="微軟正黑體" panose="020B0604030504040204" pitchFamily="34" charset="-120"/>
              </a:rPr>
              <a:t>21</a:t>
            </a:r>
            <a:r>
              <a:rPr lang="zh-TW" altLang="en-US" sz="2000" dirty="0">
                <a:latin typeface="微軟正黑體" panose="020B0604030504040204" pitchFamily="34" charset="-120"/>
                <a:ea typeface="微軟正黑體" panose="020B0604030504040204" pitchFamily="34" charset="-120"/>
              </a:rPr>
              <a:t>冷凍、</a:t>
            </a:r>
            <a:br>
              <a:rPr lang="en-US" altLang="zh-TW"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                                                                                                  25</a:t>
            </a:r>
            <a:r>
              <a:rPr lang="zh-TW" altLang="en-US" sz="2000" dirty="0">
                <a:latin typeface="微軟正黑體" panose="020B0604030504040204" pitchFamily="34" charset="-120"/>
                <a:ea typeface="微軟正黑體" panose="020B0604030504040204" pitchFamily="34" charset="-120"/>
              </a:rPr>
              <a:t>電子、</a:t>
            </a:r>
            <a:r>
              <a:rPr lang="en-US" altLang="zh-TW" sz="2000" dirty="0">
                <a:latin typeface="微軟正黑體" panose="020B0604030504040204" pitchFamily="34" charset="-120"/>
                <a:ea typeface="微軟正黑體" panose="020B0604030504040204" pitchFamily="34" charset="-120"/>
              </a:rPr>
              <a:t>55</a:t>
            </a:r>
            <a:r>
              <a:rPr lang="zh-TW" altLang="en-US" sz="2000" dirty="0">
                <a:latin typeface="微軟正黑體" panose="020B0604030504040204" pitchFamily="34" charset="-120"/>
                <a:ea typeface="微軟正黑體" panose="020B0604030504040204" pitchFamily="34" charset="-120"/>
              </a:rPr>
              <a:t>工程及</a:t>
            </a:r>
            <a:r>
              <a:rPr lang="en-US" altLang="zh-TW" sz="2000" dirty="0">
                <a:latin typeface="微軟正黑體" panose="020B0604030504040204" pitchFamily="34" charset="-120"/>
                <a:ea typeface="微軟正黑體" panose="020B0604030504040204" pitchFamily="34" charset="-120"/>
              </a:rPr>
              <a:t>56</a:t>
            </a:r>
            <a:r>
              <a:rPr lang="zh-TW" altLang="en-US" sz="2000" dirty="0">
                <a:latin typeface="微軟正黑體" panose="020B0604030504040204" pitchFamily="34" charset="-120"/>
                <a:ea typeface="微軟正黑體" panose="020B0604030504040204" pitchFamily="34" charset="-120"/>
              </a:rPr>
              <a:t>管理擇一</a:t>
            </a:r>
            <a:r>
              <a:rPr lang="en-US" altLang="zh-TW" sz="2000" dirty="0">
                <a:latin typeface="微軟正黑體" panose="020B0604030504040204" pitchFamily="34" charset="-120"/>
                <a:ea typeface="微軟正黑體" panose="020B0604030504040204" pitchFamily="34" charset="-120"/>
              </a:rPr>
              <a:t>)</a:t>
            </a:r>
          </a:p>
          <a:p>
            <a:pPr marL="488800" lvl="1" indent="0">
              <a:lnSpc>
                <a:spcPct val="100000"/>
              </a:lnSpc>
              <a:spcBef>
                <a:spcPts val="800"/>
              </a:spcBef>
              <a:buNone/>
            </a:pPr>
            <a:r>
              <a:rPr lang="en-US" altLang="zh-TW" sz="2000" dirty="0">
                <a:latin typeface="微軟正黑體" panose="020B0604030504040204" pitchFamily="34" charset="-120"/>
                <a:ea typeface="微軟正黑體" panose="020B0604030504040204" pitchFamily="34" charset="-120"/>
              </a:rPr>
              <a:t>(2)</a:t>
            </a:r>
            <a:r>
              <a:rPr lang="zh-TW" altLang="en-US" sz="2000" b="1" dirty="0">
                <a:solidFill>
                  <a:srgbClr val="FF0000"/>
                </a:solidFill>
                <a:latin typeface="微軟正黑體" panose="020B0604030504040204" pitchFamily="34" charset="-120"/>
                <a:ea typeface="微軟正黑體" panose="020B0604030504040204" pitchFamily="34" charset="-120"/>
              </a:rPr>
              <a:t>僅報名「</a:t>
            </a:r>
            <a:r>
              <a:rPr lang="en-US" altLang="zh-TW" sz="2000" b="1" dirty="0">
                <a:solidFill>
                  <a:srgbClr val="FF0000"/>
                </a:solidFill>
                <a:latin typeface="微軟正黑體" panose="020B0604030504040204" pitchFamily="34" charset="-120"/>
                <a:ea typeface="微軟正黑體" panose="020B0604030504040204" pitchFamily="34" charset="-120"/>
              </a:rPr>
              <a:t>1</a:t>
            </a:r>
            <a:r>
              <a:rPr lang="zh-TW" altLang="en-US" sz="2000" b="1" dirty="0">
                <a:solidFill>
                  <a:srgbClr val="FF0000"/>
                </a:solidFill>
                <a:latin typeface="微軟正黑體" panose="020B0604030504040204" pitchFamily="34" charset="-120"/>
                <a:ea typeface="微軟正黑體" panose="020B0604030504040204" pitchFamily="34" charset="-120"/>
              </a:rPr>
              <a:t>個保送類別」</a:t>
            </a:r>
            <a:r>
              <a:rPr lang="en-US" altLang="zh-TW" sz="2000" dirty="0">
                <a:latin typeface="微軟正黑體" panose="020B0604030504040204" pitchFamily="34" charset="-120"/>
                <a:ea typeface="微軟正黑體" panose="020B0604030504040204" pitchFamily="34" charset="-120"/>
              </a:rPr>
              <a:t>(10</a:t>
            </a:r>
            <a:r>
              <a:rPr lang="zh-TW" altLang="en-US" sz="2000" dirty="0">
                <a:latin typeface="微軟正黑體" panose="020B0604030504040204" pitchFamily="34" charset="-120"/>
                <a:ea typeface="微軟正黑體" panose="020B0604030504040204" pitchFamily="34" charset="-120"/>
              </a:rPr>
              <a:t>機械、</a:t>
            </a:r>
            <a:r>
              <a:rPr lang="en-US" altLang="zh-TW" sz="2000" dirty="0">
                <a:latin typeface="微軟正黑體" panose="020B0604030504040204" pitchFamily="34" charset="-120"/>
                <a:ea typeface="微軟正黑體" panose="020B0604030504040204" pitchFamily="34" charset="-120"/>
              </a:rPr>
              <a:t>20</a:t>
            </a:r>
            <a:r>
              <a:rPr lang="zh-TW" altLang="en-US" sz="2000" dirty="0">
                <a:latin typeface="微軟正黑體" panose="020B0604030504040204" pitchFamily="34" charset="-120"/>
                <a:ea typeface="微軟正黑體" panose="020B0604030504040204" pitchFamily="34" charset="-120"/>
              </a:rPr>
              <a:t>電機、</a:t>
            </a:r>
            <a:r>
              <a:rPr lang="en-US" altLang="zh-TW" sz="2000" dirty="0">
                <a:latin typeface="微軟正黑體" panose="020B0604030504040204" pitchFamily="34" charset="-120"/>
                <a:ea typeface="微軟正黑體" panose="020B0604030504040204" pitchFamily="34" charset="-120"/>
              </a:rPr>
              <a:t>21</a:t>
            </a:r>
            <a:r>
              <a:rPr lang="zh-TW" altLang="en-US" sz="2000" dirty="0">
                <a:latin typeface="微軟正黑體" panose="020B0604030504040204" pitchFamily="34" charset="-120"/>
                <a:ea typeface="微軟正黑體" panose="020B0604030504040204" pitchFamily="34" charset="-120"/>
              </a:rPr>
              <a:t>冷凍、</a:t>
            </a:r>
            <a:r>
              <a:rPr lang="en-US" altLang="zh-TW" sz="2000" dirty="0">
                <a:latin typeface="微軟正黑體" panose="020B0604030504040204" pitchFamily="34" charset="-120"/>
                <a:ea typeface="微軟正黑體" panose="020B0604030504040204" pitchFamily="34" charset="-120"/>
              </a:rPr>
              <a:t>25</a:t>
            </a:r>
            <a:r>
              <a:rPr lang="zh-TW" altLang="en-US" sz="2000" dirty="0">
                <a:latin typeface="微軟正黑體" panose="020B0604030504040204" pitchFamily="34" charset="-120"/>
                <a:ea typeface="微軟正黑體" panose="020B0604030504040204" pitchFamily="34" charset="-120"/>
              </a:rPr>
              <a:t>電子、</a:t>
            </a:r>
            <a:r>
              <a:rPr lang="en-US" altLang="zh-TW" sz="2000" dirty="0">
                <a:latin typeface="微軟正黑體" panose="020B0604030504040204" pitchFamily="34" charset="-120"/>
                <a:ea typeface="微軟正黑體" panose="020B0604030504040204" pitchFamily="34" charset="-120"/>
              </a:rPr>
              <a:t>55</a:t>
            </a:r>
            <a:r>
              <a:rPr lang="zh-TW" altLang="en-US" sz="2000" dirty="0">
                <a:latin typeface="微軟正黑體" panose="020B0604030504040204" pitchFamily="34" charset="-120"/>
                <a:ea typeface="微軟正黑體" panose="020B0604030504040204" pitchFamily="34" charset="-120"/>
              </a:rPr>
              <a:t>工程及</a:t>
            </a:r>
            <a:r>
              <a:rPr lang="en-US" altLang="zh-TW" sz="2000" dirty="0">
                <a:latin typeface="微軟正黑體" panose="020B0604030504040204" pitchFamily="34" charset="-120"/>
                <a:ea typeface="微軟正黑體" panose="020B0604030504040204" pitchFamily="34" charset="-120"/>
              </a:rPr>
              <a:t>56</a:t>
            </a:r>
            <a:r>
              <a:rPr lang="zh-TW" altLang="en-US" sz="2000" dirty="0">
                <a:latin typeface="微軟正黑體" panose="020B0604030504040204" pitchFamily="34" charset="-120"/>
                <a:ea typeface="微軟正黑體" panose="020B0604030504040204" pitchFamily="34" charset="-120"/>
              </a:rPr>
              <a:t>管理</a:t>
            </a:r>
            <a:r>
              <a:rPr lang="zh-TW" altLang="en-US" sz="2000" b="1" dirty="0">
                <a:solidFill>
                  <a:srgbClr val="0000FF"/>
                </a:solidFill>
                <a:latin typeface="微軟正黑體" panose="020B0604030504040204" pitchFamily="34" charset="-120"/>
                <a:ea typeface="微軟正黑體" panose="020B0604030504040204" pitchFamily="34" charset="-120"/>
              </a:rPr>
              <a:t>擇一</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a:p>
            <a:pPr marL="488800" lvl="1" indent="0">
              <a:lnSpc>
                <a:spcPct val="100000"/>
              </a:lnSpc>
              <a:spcBef>
                <a:spcPts val="800"/>
              </a:spcBef>
              <a:buNone/>
            </a:pPr>
            <a:r>
              <a:rPr lang="zh-TW" altLang="en-US" sz="2000" dirty="0">
                <a:solidFill>
                  <a:srgbClr val="FF0000"/>
                </a:solidFill>
                <a:latin typeface="微軟正黑體" panose="020B0604030504040204" pitchFamily="34" charset="-120"/>
                <a:ea typeface="微軟正黑體" panose="020B0604030504040204" pitchFamily="34" charset="-120"/>
              </a:rPr>
              <a:t>註</a:t>
            </a:r>
            <a:r>
              <a:rPr lang="en-US" altLang="zh-TW" sz="2000" dirty="0">
                <a:solidFill>
                  <a:srgbClr val="FF0000"/>
                </a:solidFill>
                <a:latin typeface="微軟正黑體" panose="020B0604030504040204" pitchFamily="34" charset="-120"/>
                <a:ea typeface="微軟正黑體" panose="020B0604030504040204" pitchFamily="34" charset="-120"/>
              </a:rPr>
              <a:t>:115</a:t>
            </a:r>
            <a:r>
              <a:rPr lang="zh-TW" altLang="en-US" sz="2000" dirty="0">
                <a:solidFill>
                  <a:srgbClr val="FF0000"/>
                </a:solidFill>
                <a:latin typeface="微軟正黑體" panose="020B0604030504040204" pitchFamily="34" charset="-120"/>
                <a:ea typeface="微軟正黑體" panose="020B0604030504040204" pitchFamily="34" charset="-120"/>
              </a:rPr>
              <a:t>學年度「</a:t>
            </a:r>
            <a:r>
              <a:rPr lang="en-US" altLang="zh-TW" sz="2000" dirty="0">
                <a:solidFill>
                  <a:srgbClr val="FF0000"/>
                </a:solidFill>
                <a:latin typeface="微軟正黑體" panose="020B0604030504040204" pitchFamily="34" charset="-120"/>
                <a:ea typeface="微軟正黑體" panose="020B0604030504040204" pitchFamily="34" charset="-120"/>
              </a:rPr>
              <a:t>99</a:t>
            </a:r>
            <a:r>
              <a:rPr lang="zh-TW" altLang="en-US" sz="2000" dirty="0">
                <a:solidFill>
                  <a:srgbClr val="FF0000"/>
                </a:solidFill>
                <a:latin typeface="微軟正黑體" panose="020B0604030504040204" pitchFamily="34" charset="-120"/>
                <a:ea typeface="微軟正黑體" panose="020B0604030504040204" pitchFamily="34" charset="-120"/>
              </a:rPr>
              <a:t>不限類別」</a:t>
            </a:r>
            <a:r>
              <a:rPr lang="en-US" altLang="zh-TW" sz="2000" dirty="0">
                <a:solidFill>
                  <a:srgbClr val="FF0000"/>
                </a:solidFill>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不分系菁英班</a:t>
            </a:r>
            <a:r>
              <a:rPr lang="en-US" altLang="zh-TW" sz="2000" dirty="0">
                <a:solidFill>
                  <a:srgbClr val="FF0000"/>
                </a:solidFill>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無招生名額</a:t>
            </a:r>
            <a:endParaRPr lang="en-US" altLang="zh-TW" sz="2000" dirty="0">
              <a:solidFill>
                <a:srgbClr val="FF0000"/>
              </a:solidFill>
              <a:latin typeface="微軟正黑體" panose="020B0604030504040204" pitchFamily="34" charset="-120"/>
              <a:ea typeface="微軟正黑體" panose="020B0604030504040204" pitchFamily="34" charset="-120"/>
            </a:endParaRPr>
          </a:p>
        </p:txBody>
      </p:sp>
      <p:sp>
        <p:nvSpPr>
          <p:cNvPr id="22" name="矩形 1">
            <a:extLst>
              <a:ext uri="{FF2B5EF4-FFF2-40B4-BE49-F238E27FC236}">
                <a16:creationId xmlns:a16="http://schemas.microsoft.com/office/drawing/2014/main" id="{E451B8E5-EB47-4FFC-9196-9DEF3B55C5C4}"/>
              </a:ext>
            </a:extLst>
          </p:cNvPr>
          <p:cNvSpPr>
            <a:spLocks noChangeArrowheads="1"/>
          </p:cNvSpPr>
          <p:nvPr/>
        </p:nvSpPr>
        <p:spPr bwMode="auto">
          <a:xfrm>
            <a:off x="969483" y="1422922"/>
            <a:ext cx="58801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【115.2.2(</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)10:00-115.</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103895234"/>
      </p:ext>
    </p:extLst>
  </p:cSld>
  <p:clrMapOvr>
    <a:masterClrMapping/>
  </p:clrMapOvr>
  <p:transition/>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20856</TotalTime>
  <Words>11479</Words>
  <Application>Microsoft Office PowerPoint</Application>
  <PresentationFormat>寬螢幕</PresentationFormat>
  <Paragraphs>1331</Paragraphs>
  <Slides>76</Slides>
  <Notes>57</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76</vt:i4>
      </vt:variant>
    </vt:vector>
  </HeadingPairs>
  <TitlesOfParts>
    <vt:vector size="89" baseType="lpstr">
      <vt:lpstr>Book Antiqua</vt:lpstr>
      <vt:lpstr>華康正顏楷體W5</vt:lpstr>
      <vt:lpstr>Wingdings</vt:lpstr>
      <vt:lpstr>Bookman Old Style</vt:lpstr>
      <vt:lpstr>Calibri Light</vt:lpstr>
      <vt:lpstr>Times New Roman</vt:lpstr>
      <vt:lpstr>華康新篆體</vt:lpstr>
      <vt:lpstr>Calibri</vt:lpstr>
      <vt:lpstr>Arial</vt:lpstr>
      <vt:lpstr>標楷體</vt:lpstr>
      <vt:lpstr>微軟正黑體</vt:lpstr>
      <vt:lpstr>華康儷楷書</vt:lpstr>
      <vt:lpstr>Office 佈景主題</vt:lpstr>
      <vt:lpstr>PowerPoint 簡報</vt:lpstr>
      <vt:lpstr>PowerPoint 簡報</vt:lpstr>
      <vt:lpstr>PowerPoint 簡報</vt:lpstr>
      <vt:lpstr>PowerPoint 簡報</vt:lpstr>
      <vt:lpstr>技優保送招生學校、名額</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115學年度四技二專技優入學宣導說明會</dc:title>
  <dc:creator>聯合會</dc:creator>
  <cp:lastModifiedBy>王翠霜</cp:lastModifiedBy>
  <cp:revision>1399</cp:revision>
  <cp:lastPrinted>2025-11-24T05:41:43Z</cp:lastPrinted>
  <dcterms:created xsi:type="dcterms:W3CDTF">2019-12-04T13:29:37Z</dcterms:created>
  <dcterms:modified xsi:type="dcterms:W3CDTF">2025-12-08T07:23:27Z</dcterms:modified>
</cp:coreProperties>
</file>