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61" r:id="rId3"/>
    <p:sldId id="363" r:id="rId4"/>
    <p:sldId id="349" r:id="rId5"/>
    <p:sldId id="350" r:id="rId6"/>
    <p:sldId id="351" r:id="rId7"/>
    <p:sldId id="352" r:id="rId8"/>
    <p:sldId id="353" r:id="rId9"/>
    <p:sldId id="354" r:id="rId10"/>
    <p:sldId id="355" r:id="rId11"/>
    <p:sldId id="258" r:id="rId12"/>
    <p:sldId id="259" r:id="rId13"/>
    <p:sldId id="339" r:id="rId14"/>
    <p:sldId id="269" r:id="rId15"/>
    <p:sldId id="261" r:id="rId16"/>
    <p:sldId id="262" r:id="rId17"/>
    <p:sldId id="270" r:id="rId18"/>
    <p:sldId id="308" r:id="rId19"/>
    <p:sldId id="344" r:id="rId20"/>
    <p:sldId id="360" r:id="rId21"/>
    <p:sldId id="314" r:id="rId22"/>
    <p:sldId id="309" r:id="rId23"/>
    <p:sldId id="277" r:id="rId24"/>
    <p:sldId id="275" r:id="rId25"/>
    <p:sldId id="279" r:id="rId26"/>
    <p:sldId id="278" r:id="rId27"/>
    <p:sldId id="362" r:id="rId28"/>
    <p:sldId id="280" r:id="rId29"/>
    <p:sldId id="283" r:id="rId30"/>
    <p:sldId id="357" r:id="rId31"/>
    <p:sldId id="358" r:id="rId32"/>
    <p:sldId id="329" r:id="rId33"/>
    <p:sldId id="336" r:id="rId34"/>
    <p:sldId id="330" r:id="rId35"/>
    <p:sldId id="331" r:id="rId36"/>
    <p:sldId id="364" r:id="rId37"/>
    <p:sldId id="315" r:id="rId38"/>
    <p:sldId id="335" r:id="rId39"/>
    <p:sldId id="332" r:id="rId40"/>
    <p:sldId id="348" r:id="rId41"/>
    <p:sldId id="334" r:id="rId42"/>
    <p:sldId id="290" r:id="rId43"/>
    <p:sldId id="291" r:id="rId44"/>
    <p:sldId id="347" r:id="rId45"/>
    <p:sldId id="320" r:id="rId46"/>
    <p:sldId id="319" r:id="rId47"/>
    <p:sldId id="297" r:id="rId48"/>
    <p:sldId id="324" r:id="rId49"/>
    <p:sldId id="342" r:id="rId50"/>
    <p:sldId id="343" r:id="rId51"/>
    <p:sldId id="323" r:id="rId52"/>
    <p:sldId id="299" r:id="rId53"/>
    <p:sldId id="302" r:id="rId54"/>
    <p:sldId id="303" r:id="rId55"/>
    <p:sldId id="289" r:id="rId56"/>
    <p:sldId id="304" r:id="rId57"/>
    <p:sldId id="326" r:id="rId58"/>
    <p:sldId id="325" r:id="rId59"/>
    <p:sldId id="307" r:id="rId60"/>
    <p:sldId id="359" r:id="rId61"/>
  </p:sldIdLst>
  <p:sldSz cx="12192000" cy="6858000"/>
  <p:notesSz cx="6797675" cy="9926638"/>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陳曼慈"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D9"/>
    <a:srgbClr val="FFFFFF"/>
    <a:srgbClr val="EFF5FB"/>
    <a:srgbClr val="2F5597"/>
    <a:srgbClr val="0033CC"/>
    <a:srgbClr val="FFF2CC"/>
    <a:srgbClr val="FFDDDD"/>
    <a:srgbClr val="FFCCCC"/>
    <a:srgbClr val="9A57CD"/>
    <a:srgbClr val="E57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93714" autoAdjust="0"/>
  </p:normalViewPr>
  <p:slideViewPr>
    <p:cSldViewPr snapToGrid="0">
      <p:cViewPr varScale="1">
        <p:scale>
          <a:sx n="103" d="100"/>
          <a:sy n="103" d="100"/>
        </p:scale>
        <p:origin x="606" y="72"/>
      </p:cViewPr>
      <p:guideLst>
        <p:guide orient="horz" pos="2160"/>
        <p:guide pos="3840"/>
      </p:guideLst>
    </p:cSldViewPr>
  </p:slideViewPr>
  <p:outlineViewPr>
    <p:cViewPr>
      <p:scale>
        <a:sx n="33" d="100"/>
        <a:sy n="33" d="100"/>
      </p:scale>
      <p:origin x="0" y="-27720"/>
    </p:cViewPr>
  </p:outlineViewPr>
  <p:notesTextViewPr>
    <p:cViewPr>
      <p:scale>
        <a:sx n="1" d="1"/>
        <a:sy n="1" d="1"/>
      </p:scale>
      <p:origin x="0" y="0"/>
    </p:cViewPr>
  </p:notesTextViewPr>
  <p:sorterViewPr>
    <p:cViewPr>
      <p:scale>
        <a:sx n="66" d="100"/>
        <a:sy n="66" d="100"/>
      </p:scale>
      <p:origin x="0" y="-21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27963;&#38913;&#31807;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175265550204566E-2"/>
          <c:y val="2.2365668874385448E-2"/>
          <c:w val="0.95782473444979543"/>
          <c:h val="0.92970789782336005"/>
        </c:manualLayout>
      </c:layout>
      <c:pie3DChart>
        <c:varyColors val="1"/>
        <c:ser>
          <c:idx val="0"/>
          <c:order val="0"/>
          <c:dPt>
            <c:idx val="0"/>
            <c:bubble3D val="0"/>
            <c:explosion val="4"/>
            <c:spPr>
              <a:solidFill>
                <a:schemeClr val="accent1">
                  <a:lumMod val="20000"/>
                  <a:lumOff val="80000"/>
                </a:schemeClr>
              </a:solidFill>
              <a:ln w="25400">
                <a:noFill/>
              </a:ln>
              <a:effectLst>
                <a:outerShdw blurRad="50800" dist="38100" dir="2700000" algn="tl" rotWithShape="0">
                  <a:prstClr val="black">
                    <a:alpha val="40000"/>
                  </a:prstClr>
                </a:outerShdw>
              </a:effectLst>
              <a:sp3d/>
            </c:spPr>
            <c:extLst>
              <c:ext xmlns:c16="http://schemas.microsoft.com/office/drawing/2014/chart" uri="{C3380CC4-5D6E-409C-BE32-E72D297353CC}">
                <c16:uniqueId val="{00000001-ACD2-4B6A-AF72-02432C6D3F05}"/>
              </c:ext>
            </c:extLst>
          </c:dPt>
          <c:dPt>
            <c:idx val="1"/>
            <c:bubble3D val="0"/>
            <c:explosion val="11"/>
            <c:spPr>
              <a:solidFill>
                <a:schemeClr val="accent6">
                  <a:lumMod val="20000"/>
                  <a:lumOff val="80000"/>
                </a:schemeClr>
              </a:solidFill>
              <a:ln w="25400">
                <a:noFill/>
              </a:ln>
              <a:effectLst>
                <a:outerShdw blurRad="50800" dist="38100" dir="5400000" algn="t" rotWithShape="0">
                  <a:prstClr val="black">
                    <a:alpha val="40000"/>
                  </a:prstClr>
                </a:outerShdw>
              </a:effectLst>
              <a:sp3d/>
            </c:spPr>
            <c:extLst>
              <c:ext xmlns:c16="http://schemas.microsoft.com/office/drawing/2014/chart" uri="{C3380CC4-5D6E-409C-BE32-E72D297353CC}">
                <c16:uniqueId val="{00000003-ACD2-4B6A-AF72-02432C6D3F05}"/>
              </c:ext>
            </c:extLst>
          </c:dPt>
          <c:dPt>
            <c:idx val="2"/>
            <c:bubble3D val="0"/>
            <c:spPr>
              <a:solidFill>
                <a:srgbClr val="FFFFCC"/>
              </a:solidFill>
              <a:ln w="25400">
                <a:noFill/>
              </a:ln>
              <a:effectLst>
                <a:outerShdw blurRad="50800" dist="38100" dir="2700000" algn="tl" rotWithShape="0">
                  <a:prstClr val="black">
                    <a:alpha val="40000"/>
                  </a:prstClr>
                </a:outerShdw>
              </a:effectLst>
              <a:sp3d/>
            </c:spPr>
            <c:extLst>
              <c:ext xmlns:c16="http://schemas.microsoft.com/office/drawing/2014/chart" uri="{C3380CC4-5D6E-409C-BE32-E72D297353CC}">
                <c16:uniqueId val="{00000005-ACD2-4B6A-AF72-02432C6D3F05}"/>
              </c:ext>
            </c:extLst>
          </c:dPt>
          <c:val>
            <c:numRef>
              <c:f>工作表1!$E$4:$E$6</c:f>
              <c:numCache>
                <c:formatCode>General</c:formatCode>
                <c:ptCount val="3"/>
                <c:pt idx="0">
                  <c:v>6370</c:v>
                </c:pt>
                <c:pt idx="1">
                  <c:v>1692</c:v>
                </c:pt>
                <c:pt idx="2">
                  <c:v>6221</c:v>
                </c:pt>
              </c:numCache>
            </c:numRef>
          </c:val>
          <c:extLst>
            <c:ext xmlns:c16="http://schemas.microsoft.com/office/drawing/2014/chart" uri="{C3380CC4-5D6E-409C-BE32-E72D297353CC}">
              <c16:uniqueId val="{00000006-ACD2-4B6A-AF72-02432C6D3F05}"/>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0.36913</cdr:x>
      <cdr:y>0.65422</cdr:y>
    </cdr:from>
    <cdr:to>
      <cdr:x>0.63619</cdr:x>
      <cdr:y>0.97512</cdr:y>
    </cdr:to>
    <cdr:sp macro="" textlink="">
      <cdr:nvSpPr>
        <cdr:cNvPr id="3" name="文字方塊 1"/>
        <cdr:cNvSpPr txBox="1"/>
      </cdr:nvSpPr>
      <cdr:spPr>
        <a:xfrm xmlns:a="http://schemas.openxmlformats.org/drawingml/2006/main">
          <a:off x="2996847" y="2789247"/>
          <a:ext cx="2168176" cy="1368147"/>
        </a:xfrm>
        <a:prstGeom xmlns:a="http://schemas.openxmlformats.org/drawingml/2006/main" prst="rect">
          <a:avLst/>
        </a:prstGeom>
        <a:solidFill xmlns:a="http://schemas.openxmlformats.org/drawingml/2006/main">
          <a:schemeClr val="bg1">
            <a:alpha val="64000"/>
          </a:schemeClr>
        </a:solidFill>
      </cdr:spPr>
      <cdr:txBody>
        <a:bodyPr xmlns:a="http://schemas.openxmlformats.org/drawingml/2006/main" wrap="none" rtlCol="0"/>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zh-TW" altLang="en-US" sz="2500" b="1" u="sng" spc="200" dirty="0">
              <a:solidFill>
                <a:srgbClr val="C00000"/>
              </a:solidFill>
              <a:latin typeface="微軟正黑體" panose="020B0604030504040204" pitchFamily="34" charset="-120"/>
              <a:ea typeface="微軟正黑體" panose="020B0604030504040204" pitchFamily="34" charset="-120"/>
            </a:rPr>
            <a:t>中區五專</a:t>
          </a:r>
          <a:r>
            <a:rPr lang="zh-TW" altLang="en-US" sz="2500" b="1" u="sng" spc="600" dirty="0">
              <a:solidFill>
                <a:srgbClr val="C00000"/>
              </a:solidFill>
              <a:latin typeface="微軟正黑體" panose="020B0604030504040204" pitchFamily="34" charset="-120"/>
              <a:ea typeface="微軟正黑體" panose="020B0604030504040204" pitchFamily="34" charset="-120"/>
            </a:rPr>
            <a:t> </a:t>
          </a:r>
          <a:r>
            <a:rPr lang="en-US" altLang="zh-TW" sz="2500" b="1" u="sng" dirty="0">
              <a:solidFill>
                <a:srgbClr val="C00000"/>
              </a:solidFill>
              <a:latin typeface="微軟正黑體" panose="020B0604030504040204" pitchFamily="34" charset="-120"/>
              <a:ea typeface="微軟正黑體" panose="020B0604030504040204" pitchFamily="34" charset="-120"/>
            </a:rPr>
            <a:t>6</a:t>
          </a:r>
          <a:r>
            <a:rPr lang="zh-TW" altLang="en-US" sz="2500" b="1" u="sng"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rPr>
            <a:t>校</a:t>
          </a:r>
          <a:endParaRPr lang="en-US" altLang="zh-TW" sz="2500" b="1" u="sng"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endParaRPr>
        </a:p>
        <a:p xmlns:a="http://schemas.openxmlformats.org/drawingml/2006/main">
          <a:r>
            <a:rPr lang="en-US" altLang="zh-TW" sz="2000" b="1" dirty="0">
              <a:solidFill>
                <a:srgbClr val="0070C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000" b="1" spc="200" dirty="0">
              <a:solidFill>
                <a:srgbClr val="0070C0"/>
              </a:solidFill>
              <a:latin typeface="微軟正黑體" panose="020B0604030504040204" pitchFamily="34" charset="-120"/>
              <a:ea typeface="微軟正黑體" panose="020B0604030504040204" pitchFamily="34" charset="-120"/>
            </a:rPr>
            <a:t>一般生</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en-US" altLang="zh-TW" sz="2000" b="1" dirty="0">
              <a:solidFill>
                <a:srgbClr val="0070C0"/>
              </a:solidFill>
              <a:latin typeface="微軟正黑體" panose="020B0604030504040204" pitchFamily="34" charset="-120"/>
              <a:ea typeface="微軟正黑體" panose="020B0604030504040204" pitchFamily="34" charset="-120"/>
            </a:rPr>
            <a:t>134</a:t>
          </a:r>
          <a:r>
            <a:rPr lang="zh-TW" altLang="en-US" sz="2000" b="1" dirty="0">
              <a:solidFill>
                <a:srgbClr val="0070C0"/>
              </a:solidFill>
              <a:latin typeface="微軟正黑體" panose="020B0604030504040204" pitchFamily="34" charset="-120"/>
              <a:ea typeface="微軟正黑體" panose="020B0604030504040204" pitchFamily="34" charset="-120"/>
              <a:cs typeface="Arial Unicode MS" panose="020B0604020202020204" pitchFamily="34" charset="-120"/>
            </a:rPr>
            <a:t>名</a:t>
          </a:r>
          <a:endParaRPr lang="en-US" altLang="zh-TW" sz="2000" b="1" dirty="0">
            <a:solidFill>
              <a:srgbClr val="0070C0"/>
            </a:solidFill>
            <a:latin typeface="微軟正黑體" panose="020B0604030504040204" pitchFamily="34" charset="-120"/>
            <a:ea typeface="微軟正黑體" panose="020B0604030504040204" pitchFamily="34" charset="-120"/>
            <a:cs typeface="Arial Unicode MS" panose="020B0604020202020204" pitchFamily="34" charset="-120"/>
          </a:endParaRPr>
        </a:p>
        <a:p xmlns:a="http://schemas.openxmlformats.org/drawingml/2006/main">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000" b="1" spc="200"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大陸長探生 </a:t>
          </a: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0</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名</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endParaRPr>
        </a:p>
        <a:p xmlns:a="http://schemas.openxmlformats.org/drawingml/2006/main">
          <a:r>
            <a:rPr lang="en-US" altLang="zh-TW" sz="2000" b="1" dirty="0">
              <a:solidFill>
                <a:srgbClr val="7030A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000" b="1" spc="200"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特種生</a:t>
          </a:r>
          <a:r>
            <a:rPr lang="zh-TW" altLang="en-US"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zh-TW" altLang="en-US" sz="2000" b="1" spc="150"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en-US" altLang="zh-TW"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0</a:t>
          </a:r>
          <a:r>
            <a:rPr lang="zh-TW" altLang="en-US"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名</a:t>
          </a:r>
        </a:p>
      </cdr:txBody>
    </cdr:sp>
  </cdr:relSizeAnchor>
  <cdr:relSizeAnchor xmlns:cdr="http://schemas.openxmlformats.org/drawingml/2006/chartDrawing">
    <cdr:from>
      <cdr:x>0</cdr:x>
      <cdr:y>0</cdr:y>
    </cdr:from>
    <cdr:to>
      <cdr:x>0.37485</cdr:x>
      <cdr:y>0.42566</cdr:y>
    </cdr:to>
    <cdr:sp macro="" textlink="">
      <cdr:nvSpPr>
        <cdr:cNvPr id="2" name="文字方塊 1"/>
        <cdr:cNvSpPr txBox="1"/>
      </cdr:nvSpPr>
      <cdr:spPr>
        <a:xfrm xmlns:a="http://schemas.openxmlformats.org/drawingml/2006/main">
          <a:off x="0" y="0"/>
          <a:ext cx="3043287" cy="1814788"/>
        </a:xfrm>
        <a:prstGeom xmlns:a="http://schemas.openxmlformats.org/drawingml/2006/main" prst="rect">
          <a:avLst/>
        </a:prstGeom>
        <a:solidFill xmlns:a="http://schemas.openxmlformats.org/drawingml/2006/main">
          <a:schemeClr val="bg1">
            <a:alpha val="40000"/>
          </a:schemeClr>
        </a:solidFill>
        <a:ln xmlns:a="http://schemas.openxmlformats.org/drawingml/2006/main" w="76200">
          <a:solidFill>
            <a:srgbClr val="00B0F0"/>
          </a:solidFill>
        </a:ln>
      </cdr:spPr>
      <cdr:txBody>
        <a:bodyPr xmlns:a="http://schemas.openxmlformats.org/drawingml/2006/main" vertOverflow="clip" wrap="none" rtlCol="0"/>
        <a:lstStyle xmlns:a="http://schemas.openxmlformats.org/drawingml/2006/main"/>
        <a:p xmlns:a="http://schemas.openxmlformats.org/drawingml/2006/main">
          <a:r>
            <a:rPr lang="zh-TW" altLang="en-US" sz="3200" b="1" u="sng" spc="200" dirty="0">
              <a:solidFill>
                <a:srgbClr val="C00000"/>
              </a:solidFill>
              <a:latin typeface="微軟正黑體" panose="020B0604030504040204" pitchFamily="34" charset="-120"/>
              <a:ea typeface="微軟正黑體" panose="020B0604030504040204" pitchFamily="34" charset="-120"/>
            </a:rPr>
            <a:t>北區五專 </a:t>
          </a:r>
          <a:r>
            <a:rPr lang="zh-TW" altLang="en-US" sz="3200" b="1" u="sng" spc="350" dirty="0">
              <a:solidFill>
                <a:srgbClr val="C00000"/>
              </a:solidFill>
              <a:latin typeface="微軟正黑體" panose="020B0604030504040204" pitchFamily="34" charset="-120"/>
              <a:ea typeface="微軟正黑體" panose="020B0604030504040204" pitchFamily="34" charset="-120"/>
            </a:rPr>
            <a:t> </a:t>
          </a:r>
          <a:r>
            <a:rPr lang="en-US" altLang="zh-TW" sz="3200" b="1" u="sng" dirty="0">
              <a:solidFill>
                <a:srgbClr val="C00000"/>
              </a:solidFill>
              <a:latin typeface="微軟正黑體" panose="020B0604030504040204" pitchFamily="34" charset="-120"/>
              <a:ea typeface="微軟正黑體" panose="020B0604030504040204" pitchFamily="34" charset="-120"/>
            </a:rPr>
            <a:t>16</a:t>
          </a:r>
          <a:r>
            <a:rPr lang="zh-TW" altLang="en-US" sz="3200" b="1" u="sng"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rPr>
            <a:t>校</a:t>
          </a:r>
          <a:endParaRPr lang="en-US" altLang="zh-TW" sz="3200" b="1" u="sng"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endParaRPr>
        </a:p>
        <a:p xmlns:a="http://schemas.openxmlformats.org/drawingml/2006/main">
          <a:pPr algn="l"/>
          <a:r>
            <a:rPr lang="en-US" altLang="zh-TW" sz="2600" b="1" dirty="0">
              <a:solidFill>
                <a:srgbClr val="0070C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600" b="1" dirty="0">
              <a:solidFill>
                <a:srgbClr val="0070C0"/>
              </a:solidFill>
              <a:latin typeface="微軟正黑體" panose="020B0604030504040204" pitchFamily="34" charset="-120"/>
              <a:ea typeface="微軟正黑體" panose="020B0604030504040204" pitchFamily="34" charset="-120"/>
            </a:rPr>
            <a:t>一般生          </a:t>
          </a:r>
          <a:r>
            <a:rPr lang="en-US" altLang="zh-TW" sz="2600" b="1" dirty="0">
              <a:solidFill>
                <a:srgbClr val="0070C0"/>
              </a:solidFill>
              <a:latin typeface="微軟正黑體" panose="020B0604030504040204" pitchFamily="34" charset="-120"/>
              <a:ea typeface="微軟正黑體" panose="020B0604030504040204" pitchFamily="34" charset="-120"/>
            </a:rPr>
            <a:t>244</a:t>
          </a:r>
          <a:r>
            <a:rPr lang="zh-TW" altLang="en-US" sz="2600" b="1" dirty="0">
              <a:solidFill>
                <a:srgbClr val="0070C0"/>
              </a:solidFill>
              <a:latin typeface="微軟正黑體" panose="020B0604030504040204" pitchFamily="34" charset="-120"/>
              <a:ea typeface="微軟正黑體" panose="020B0604030504040204" pitchFamily="34" charset="-120"/>
              <a:cs typeface="Arial Unicode MS" panose="020B0604020202020204" pitchFamily="34" charset="-120"/>
            </a:rPr>
            <a:t>名</a:t>
          </a:r>
          <a:endParaRPr lang="en-US" altLang="zh-TW" sz="2600" b="1" dirty="0">
            <a:solidFill>
              <a:srgbClr val="0070C0"/>
            </a:solidFill>
            <a:latin typeface="微軟正黑體" panose="020B0604030504040204" pitchFamily="34" charset="-120"/>
            <a:ea typeface="微軟正黑體" panose="020B0604030504040204" pitchFamily="34" charset="-120"/>
            <a:cs typeface="Arial Unicode MS" panose="020B0604020202020204" pitchFamily="34" charset="-120"/>
          </a:endParaRPr>
        </a:p>
        <a:p xmlns:a="http://schemas.openxmlformats.org/drawingml/2006/main">
          <a:pPr algn="l"/>
          <a:r>
            <a:rPr lang="en-US" altLang="zh-TW" sz="2600" b="1" dirty="0">
              <a:solidFill>
                <a:schemeClr val="accent6">
                  <a:lumMod val="75000"/>
                </a:schemeClr>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6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大陸長</a:t>
          </a:r>
          <a:r>
            <a:rPr lang="zh-TW" altLang="en-US" sz="2600" b="1" dirty="0">
              <a:solidFill>
                <a:srgbClr val="E57316"/>
              </a:solidFill>
              <a:latin typeface="微軟正黑體" panose="020B0604030504040204" pitchFamily="34" charset="-120"/>
              <a:ea typeface="微軟正黑體" panose="020B0604030504040204" pitchFamily="34" charset="-120"/>
              <a:cs typeface="Arial Unicode MS" panose="020B0604020202020204" pitchFamily="34" charset="-120"/>
            </a:rPr>
            <a:t>探</a:t>
          </a:r>
          <a:r>
            <a:rPr lang="zh-TW" altLang="en-US" sz="26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生       </a:t>
          </a:r>
          <a:r>
            <a:rPr lang="en-US" altLang="zh-TW" sz="26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0</a:t>
          </a:r>
          <a:r>
            <a:rPr lang="zh-TW" altLang="en-US" sz="26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rPr>
            <a:t>名</a:t>
          </a:r>
          <a:endParaRPr lang="en-US" altLang="zh-TW" sz="2600" b="1" dirty="0">
            <a:solidFill>
              <a:schemeClr val="accent6">
                <a:lumMod val="75000"/>
              </a:schemeClr>
            </a:solidFill>
            <a:latin typeface="微軟正黑體" panose="020B0604030504040204" pitchFamily="34" charset="-120"/>
            <a:ea typeface="微軟正黑體" panose="020B0604030504040204" pitchFamily="34" charset="-120"/>
            <a:cs typeface="Arial Unicode MS" panose="020B0604020202020204" pitchFamily="34" charset="-120"/>
          </a:endParaRPr>
        </a:p>
        <a:p xmlns:a="http://schemas.openxmlformats.org/drawingml/2006/main">
          <a:pPr algn="l" defTabSz="939800"/>
          <a:r>
            <a:rPr lang="en-US" altLang="zh-TW" sz="2600" b="1" dirty="0">
              <a:solidFill>
                <a:srgbClr val="7030A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特種生          </a:t>
          </a:r>
          <a:r>
            <a:rPr lang="en-US" altLang="zh-TW"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101</a:t>
          </a:r>
          <a:r>
            <a:rPr lang="zh-TW" altLang="en-US"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6189" cy="498554"/>
          </a:xfrm>
          <a:prstGeom prst="rect">
            <a:avLst/>
          </a:prstGeom>
        </p:spPr>
        <p:txBody>
          <a:bodyPr vert="horz" lIns="91423" tIns="45711" rIns="91423" bIns="4571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899" y="1"/>
            <a:ext cx="2946189" cy="498554"/>
          </a:xfrm>
          <a:prstGeom prst="rect">
            <a:avLst/>
          </a:prstGeom>
        </p:spPr>
        <p:txBody>
          <a:bodyPr vert="horz" lIns="91423" tIns="45711" rIns="91423" bIns="45711" rtlCol="0"/>
          <a:lstStyle>
            <a:lvl1pPr algn="r" eaLnBrk="1" fontAlgn="auto" hangingPunct="1">
              <a:spcBef>
                <a:spcPts val="0"/>
              </a:spcBef>
              <a:spcAft>
                <a:spcPts val="0"/>
              </a:spcAft>
              <a:defRPr sz="1200">
                <a:latin typeface="+mn-lt"/>
                <a:ea typeface="+mn-ea"/>
              </a:defRPr>
            </a:lvl1pPr>
          </a:lstStyle>
          <a:p>
            <a:pPr>
              <a:defRPr/>
            </a:pPr>
            <a:fld id="{A613926A-2BDD-497B-A6FD-A7B7C72E5F35}" type="datetimeFigureOut">
              <a:rPr lang="zh-TW" altLang="en-US"/>
              <a:pPr>
                <a:defRPr/>
              </a:pPr>
              <a:t>2026/3/25</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3" tIns="45711" rIns="91423" bIns="45711" rtlCol="0" anchor="ctr"/>
          <a:lstStyle/>
          <a:p>
            <a:pPr lvl="0"/>
            <a:endParaRPr lang="zh-TW" altLang="en-US" noProof="0"/>
          </a:p>
        </p:txBody>
      </p:sp>
      <p:sp>
        <p:nvSpPr>
          <p:cNvPr id="5" name="備忘稿版面配置區 4"/>
          <p:cNvSpPr>
            <a:spLocks noGrp="1"/>
          </p:cNvSpPr>
          <p:nvPr>
            <p:ph type="body" sz="quarter" idx="3"/>
          </p:nvPr>
        </p:nvSpPr>
        <p:spPr>
          <a:xfrm>
            <a:off x="679768" y="4777554"/>
            <a:ext cx="5438140" cy="3909050"/>
          </a:xfrm>
          <a:prstGeom prst="rect">
            <a:avLst/>
          </a:prstGeom>
        </p:spPr>
        <p:txBody>
          <a:bodyPr vert="horz" lIns="91423" tIns="45711" rIns="91423" bIns="45711"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8084"/>
            <a:ext cx="2946189" cy="498554"/>
          </a:xfrm>
          <a:prstGeom prst="rect">
            <a:avLst/>
          </a:prstGeom>
        </p:spPr>
        <p:txBody>
          <a:bodyPr vert="horz" lIns="91423" tIns="45711" rIns="91423" bIns="4571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899" y="9428084"/>
            <a:ext cx="2946189" cy="498554"/>
          </a:xfrm>
          <a:prstGeom prst="rect">
            <a:avLst/>
          </a:prstGeom>
        </p:spPr>
        <p:txBody>
          <a:bodyPr vert="horz" lIns="91423" tIns="45711" rIns="91423" bIns="45711" rtlCol="0" anchor="b"/>
          <a:lstStyle>
            <a:lvl1pPr algn="r" eaLnBrk="1" fontAlgn="auto" hangingPunct="1">
              <a:spcBef>
                <a:spcPts val="0"/>
              </a:spcBef>
              <a:spcAft>
                <a:spcPts val="0"/>
              </a:spcAft>
              <a:defRPr sz="1200">
                <a:latin typeface="+mn-lt"/>
                <a:ea typeface="+mn-ea"/>
              </a:defRPr>
            </a:lvl1pPr>
          </a:lstStyle>
          <a:p>
            <a:pPr>
              <a:defRPr/>
            </a:pPr>
            <a:fld id="{B07B7A94-F89A-463A-9866-7343971E924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09">
              <a:defRPr>
                <a:solidFill>
                  <a:schemeClr val="tx1"/>
                </a:solidFill>
                <a:latin typeface="Calibri" panose="020F0502020204030204" pitchFamily="34" charset="0"/>
                <a:ea typeface="新細明體" panose="02020500000000000000" pitchFamily="18" charset="-120"/>
              </a:defRPr>
            </a:lvl2pPr>
            <a:lvl3pPr marL="1143238" indent="-228648">
              <a:defRPr>
                <a:solidFill>
                  <a:schemeClr val="tx1"/>
                </a:solidFill>
                <a:latin typeface="Calibri" panose="020F0502020204030204" pitchFamily="34" charset="0"/>
                <a:ea typeface="新細明體" panose="02020500000000000000" pitchFamily="18" charset="-120"/>
              </a:defRPr>
            </a:lvl3pPr>
            <a:lvl4pPr marL="1600533" indent="-228648">
              <a:defRPr>
                <a:solidFill>
                  <a:schemeClr val="tx1"/>
                </a:solidFill>
                <a:latin typeface="Calibri" panose="020F0502020204030204" pitchFamily="34" charset="0"/>
                <a:ea typeface="新細明體" panose="02020500000000000000" pitchFamily="18" charset="-120"/>
              </a:defRPr>
            </a:lvl4pPr>
            <a:lvl5pPr marL="2057829" indent="-228648">
              <a:defRPr>
                <a:solidFill>
                  <a:schemeClr val="tx1"/>
                </a:solidFill>
                <a:latin typeface="Calibri" panose="020F0502020204030204" pitchFamily="34" charset="0"/>
                <a:ea typeface="新細明體" panose="02020500000000000000" pitchFamily="18" charset="-120"/>
              </a:defRPr>
            </a:lvl5pPr>
            <a:lvl6pPr marL="2515124"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170BF97-8435-45AF-BD2D-98CF4159C955}" type="slidenum">
              <a:rPr lang="zh-TW" altLang="en-US" smtClean="0"/>
              <a:pPr fontAlgn="base">
                <a:spcBef>
                  <a:spcPct val="0"/>
                </a:spcBef>
                <a:spcAft>
                  <a:spcPct val="0"/>
                </a:spcAft>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34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09">
              <a:defRPr>
                <a:solidFill>
                  <a:schemeClr val="tx1"/>
                </a:solidFill>
                <a:latin typeface="Calibri" panose="020F0502020204030204" pitchFamily="34" charset="0"/>
                <a:ea typeface="新細明體" panose="02020500000000000000" pitchFamily="18" charset="-120"/>
              </a:defRPr>
            </a:lvl2pPr>
            <a:lvl3pPr marL="1143238" indent="-228648">
              <a:defRPr>
                <a:solidFill>
                  <a:schemeClr val="tx1"/>
                </a:solidFill>
                <a:latin typeface="Calibri" panose="020F0502020204030204" pitchFamily="34" charset="0"/>
                <a:ea typeface="新細明體" panose="02020500000000000000" pitchFamily="18" charset="-120"/>
              </a:defRPr>
            </a:lvl3pPr>
            <a:lvl4pPr marL="1600533" indent="-228648">
              <a:defRPr>
                <a:solidFill>
                  <a:schemeClr val="tx1"/>
                </a:solidFill>
                <a:latin typeface="Calibri" panose="020F0502020204030204" pitchFamily="34" charset="0"/>
                <a:ea typeface="新細明體" panose="02020500000000000000" pitchFamily="18" charset="-120"/>
              </a:defRPr>
            </a:lvl4pPr>
            <a:lvl5pPr marL="2057829" indent="-228648">
              <a:defRPr>
                <a:solidFill>
                  <a:schemeClr val="tx1"/>
                </a:solidFill>
                <a:latin typeface="Calibri" panose="020F0502020204030204" pitchFamily="34" charset="0"/>
                <a:ea typeface="新細明體" panose="02020500000000000000" pitchFamily="18" charset="-120"/>
              </a:defRPr>
            </a:lvl5pPr>
            <a:lvl6pPr marL="2515124"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598E3E6A-33D7-491E-9231-3F393C2AAE0F}" type="slidenum">
              <a:rPr lang="zh-TW" altLang="en-US" smtClean="0"/>
              <a:pPr fontAlgn="base">
                <a:spcBef>
                  <a:spcPct val="0"/>
                </a:spcBef>
                <a:spcAft>
                  <a:spcPct val="0"/>
                </a:spcAft>
              </a:pPr>
              <a:t>22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07B7A94-F89A-463A-9866-7343971E9244}" type="slidenum">
              <a:rPr lang="zh-TW" altLang="en-US" smtClean="0"/>
              <a:pPr>
                <a:defRPr/>
              </a:pPr>
              <a:t>23</a:t>
            </a:fld>
            <a:endParaRPr lang="zh-TW" altLang="en-US"/>
          </a:p>
        </p:txBody>
      </p:sp>
    </p:spTree>
    <p:extLst>
      <p:ext uri="{BB962C8B-B14F-4D97-AF65-F5344CB8AC3E}">
        <p14:creationId xmlns:p14="http://schemas.microsoft.com/office/powerpoint/2010/main" val="219104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26</a:t>
            </a:fld>
            <a:endParaRPr lang="zh-TW" altLang="en-US"/>
          </a:p>
        </p:txBody>
      </p:sp>
    </p:spTree>
    <p:extLst>
      <p:ext uri="{BB962C8B-B14F-4D97-AF65-F5344CB8AC3E}">
        <p14:creationId xmlns:p14="http://schemas.microsoft.com/office/powerpoint/2010/main" val="19785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29</a:t>
            </a:fld>
            <a:endParaRPr lang="zh-TW" altLang="en-US"/>
          </a:p>
        </p:txBody>
      </p:sp>
    </p:spTree>
    <p:extLst>
      <p:ext uri="{BB962C8B-B14F-4D97-AF65-F5344CB8AC3E}">
        <p14:creationId xmlns:p14="http://schemas.microsoft.com/office/powerpoint/2010/main" val="337719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07B7A94-F89A-463A-9866-7343971E9244}" type="slidenum">
              <a:rPr lang="zh-TW" altLang="en-US" smtClean="0"/>
              <a:pPr>
                <a:defRPr/>
              </a:pPr>
              <a:t>30</a:t>
            </a:fld>
            <a:endParaRPr lang="zh-TW" altLang="en-US"/>
          </a:p>
        </p:txBody>
      </p:sp>
    </p:spTree>
    <p:extLst>
      <p:ext uri="{BB962C8B-B14F-4D97-AF65-F5344CB8AC3E}">
        <p14:creationId xmlns:p14="http://schemas.microsoft.com/office/powerpoint/2010/main" val="107867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34</a:t>
            </a:fld>
            <a:endParaRPr lang="zh-TW" altLang="en-US"/>
          </a:p>
        </p:txBody>
      </p:sp>
    </p:spTree>
    <p:extLst>
      <p:ext uri="{BB962C8B-B14F-4D97-AF65-F5344CB8AC3E}">
        <p14:creationId xmlns:p14="http://schemas.microsoft.com/office/powerpoint/2010/main" val="311187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09">
              <a:defRPr>
                <a:solidFill>
                  <a:schemeClr val="tx1"/>
                </a:solidFill>
                <a:latin typeface="Calibri" panose="020F0502020204030204" pitchFamily="34" charset="0"/>
                <a:ea typeface="新細明體" panose="02020500000000000000" pitchFamily="18" charset="-120"/>
              </a:defRPr>
            </a:lvl2pPr>
            <a:lvl3pPr marL="1143238" indent="-228648">
              <a:defRPr>
                <a:solidFill>
                  <a:schemeClr val="tx1"/>
                </a:solidFill>
                <a:latin typeface="Calibri" panose="020F0502020204030204" pitchFamily="34" charset="0"/>
                <a:ea typeface="新細明體" panose="02020500000000000000" pitchFamily="18" charset="-120"/>
              </a:defRPr>
            </a:lvl3pPr>
            <a:lvl4pPr marL="1600533" indent="-228648">
              <a:defRPr>
                <a:solidFill>
                  <a:schemeClr val="tx1"/>
                </a:solidFill>
                <a:latin typeface="Calibri" panose="020F0502020204030204" pitchFamily="34" charset="0"/>
                <a:ea typeface="新細明體" panose="02020500000000000000" pitchFamily="18" charset="-120"/>
              </a:defRPr>
            </a:lvl4pPr>
            <a:lvl5pPr marL="2057829" indent="-228648">
              <a:defRPr>
                <a:solidFill>
                  <a:schemeClr val="tx1"/>
                </a:solidFill>
                <a:latin typeface="Calibri" panose="020F0502020204030204" pitchFamily="34" charset="0"/>
                <a:ea typeface="新細明體" panose="02020500000000000000" pitchFamily="18" charset="-120"/>
              </a:defRPr>
            </a:lvl5pPr>
            <a:lvl6pPr marL="2515124"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32C6DD31-B82D-4109-B6BC-5D3BC395D3C6}" type="slidenum">
              <a:rPr lang="zh-TW" altLang="en-US" smtClean="0"/>
              <a:pPr fontAlgn="base">
                <a:spcBef>
                  <a:spcPct val="0"/>
                </a:spcBef>
                <a:spcAft>
                  <a:spcPct val="0"/>
                </a:spcAft>
              </a:pPr>
              <a:t>41</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45</a:t>
            </a:fld>
            <a:endParaRPr lang="zh-TW" altLang="en-US"/>
          </a:p>
        </p:txBody>
      </p:sp>
    </p:spTree>
    <p:extLst>
      <p:ext uri="{BB962C8B-B14F-4D97-AF65-F5344CB8AC3E}">
        <p14:creationId xmlns:p14="http://schemas.microsoft.com/office/powerpoint/2010/main" val="928614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46</a:t>
            </a:fld>
            <a:endParaRPr lang="zh-TW" altLang="en-US"/>
          </a:p>
        </p:txBody>
      </p:sp>
    </p:spTree>
    <p:extLst>
      <p:ext uri="{BB962C8B-B14F-4D97-AF65-F5344CB8AC3E}">
        <p14:creationId xmlns:p14="http://schemas.microsoft.com/office/powerpoint/2010/main" val="329562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47</a:t>
            </a:fld>
            <a:endParaRPr lang="zh-TW" altLang="en-US"/>
          </a:p>
        </p:txBody>
      </p:sp>
    </p:spTree>
    <p:extLst>
      <p:ext uri="{BB962C8B-B14F-4D97-AF65-F5344CB8AC3E}">
        <p14:creationId xmlns:p14="http://schemas.microsoft.com/office/powerpoint/2010/main" val="42467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09">
              <a:defRPr>
                <a:solidFill>
                  <a:schemeClr val="tx1"/>
                </a:solidFill>
                <a:latin typeface="Calibri" panose="020F0502020204030204" pitchFamily="34" charset="0"/>
                <a:ea typeface="新細明體" panose="02020500000000000000" pitchFamily="18" charset="-120"/>
              </a:defRPr>
            </a:lvl2pPr>
            <a:lvl3pPr marL="1143238" indent="-228648">
              <a:defRPr>
                <a:solidFill>
                  <a:schemeClr val="tx1"/>
                </a:solidFill>
                <a:latin typeface="Calibri" panose="020F0502020204030204" pitchFamily="34" charset="0"/>
                <a:ea typeface="新細明體" panose="02020500000000000000" pitchFamily="18" charset="-120"/>
              </a:defRPr>
            </a:lvl3pPr>
            <a:lvl4pPr marL="1600533" indent="-228648">
              <a:defRPr>
                <a:solidFill>
                  <a:schemeClr val="tx1"/>
                </a:solidFill>
                <a:latin typeface="Calibri" panose="020F0502020204030204" pitchFamily="34" charset="0"/>
                <a:ea typeface="新細明體" panose="02020500000000000000" pitchFamily="18" charset="-120"/>
              </a:defRPr>
            </a:lvl4pPr>
            <a:lvl5pPr marL="2057829" indent="-228648">
              <a:defRPr>
                <a:solidFill>
                  <a:schemeClr val="tx1"/>
                </a:solidFill>
                <a:latin typeface="Calibri" panose="020F0502020204030204" pitchFamily="34" charset="0"/>
                <a:ea typeface="新細明體" panose="02020500000000000000" pitchFamily="18" charset="-120"/>
              </a:defRPr>
            </a:lvl5pPr>
            <a:lvl6pPr marL="2515124"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9559645-02DE-4418-9BED-4582DA5022C8}" type="slidenum">
              <a:rPr lang="zh-TW" altLang="en-US" smtClean="0"/>
              <a:pPr fontAlgn="base">
                <a:spcBef>
                  <a:spcPct val="0"/>
                </a:spcBef>
                <a:spcAft>
                  <a:spcPct val="0"/>
                </a:spcAft>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3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1517" indent="-284222">
              <a:defRPr>
                <a:solidFill>
                  <a:schemeClr val="tx1"/>
                </a:solidFill>
                <a:latin typeface="Calibri" panose="020F0502020204030204" pitchFamily="34" charset="0"/>
                <a:ea typeface="新細明體" panose="02020500000000000000" pitchFamily="18" charset="-120"/>
              </a:defRPr>
            </a:lvl2pPr>
            <a:lvl3pPr marL="1141651" indent="-227060">
              <a:defRPr>
                <a:solidFill>
                  <a:schemeClr val="tx1"/>
                </a:solidFill>
                <a:latin typeface="Calibri" panose="020F0502020204030204" pitchFamily="34" charset="0"/>
                <a:ea typeface="新細明體" panose="02020500000000000000" pitchFamily="18" charset="-120"/>
              </a:defRPr>
            </a:lvl3pPr>
            <a:lvl4pPr marL="1600533" indent="-227060">
              <a:defRPr>
                <a:solidFill>
                  <a:schemeClr val="tx1"/>
                </a:solidFill>
                <a:latin typeface="Calibri" panose="020F0502020204030204" pitchFamily="34" charset="0"/>
                <a:ea typeface="新細明體" panose="02020500000000000000" pitchFamily="18" charset="-120"/>
              </a:defRPr>
            </a:lvl4pPr>
            <a:lvl5pPr marL="2057829" indent="-227060">
              <a:defRPr>
                <a:solidFill>
                  <a:schemeClr val="tx1"/>
                </a:solidFill>
                <a:latin typeface="Calibri" panose="020F0502020204030204" pitchFamily="34" charset="0"/>
                <a:ea typeface="新細明體" panose="02020500000000000000" pitchFamily="18" charset="-120"/>
              </a:defRPr>
            </a:lvl5pPr>
            <a:lvl6pPr marL="2515124"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981D21C-6D2C-4B18-89E7-6428BCA22247}" type="slidenum">
              <a:rPr kumimoji="1" lang="zh-TW" altLang="en-US" smtClean="0">
                <a:latin typeface="Arial" panose="020B0604020202020204" pitchFamily="34" charset="0"/>
              </a:rPr>
              <a:pPr fontAlgn="base">
                <a:spcBef>
                  <a:spcPct val="0"/>
                </a:spcBef>
                <a:spcAft>
                  <a:spcPct val="0"/>
                </a:spcAft>
              </a:pPr>
              <a:t>49</a:t>
            </a:fld>
            <a:endParaRPr kumimoji="1" lang="zh-TW"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09">
              <a:defRPr>
                <a:solidFill>
                  <a:schemeClr val="tx1"/>
                </a:solidFill>
                <a:latin typeface="Calibri" panose="020F0502020204030204" pitchFamily="34" charset="0"/>
                <a:ea typeface="新細明體" panose="02020500000000000000" pitchFamily="18" charset="-120"/>
              </a:defRPr>
            </a:lvl2pPr>
            <a:lvl3pPr marL="1143238" indent="-228648">
              <a:defRPr>
                <a:solidFill>
                  <a:schemeClr val="tx1"/>
                </a:solidFill>
                <a:latin typeface="Calibri" panose="020F0502020204030204" pitchFamily="34" charset="0"/>
                <a:ea typeface="新細明體" panose="02020500000000000000" pitchFamily="18" charset="-120"/>
              </a:defRPr>
            </a:lvl3pPr>
            <a:lvl4pPr marL="1600533" indent="-228648">
              <a:defRPr>
                <a:solidFill>
                  <a:schemeClr val="tx1"/>
                </a:solidFill>
                <a:latin typeface="Calibri" panose="020F0502020204030204" pitchFamily="34" charset="0"/>
                <a:ea typeface="新細明體" panose="02020500000000000000" pitchFamily="18" charset="-120"/>
              </a:defRPr>
            </a:lvl4pPr>
            <a:lvl5pPr marL="2057829" indent="-228648">
              <a:defRPr>
                <a:solidFill>
                  <a:schemeClr val="tx1"/>
                </a:solidFill>
                <a:latin typeface="Calibri" panose="020F0502020204030204" pitchFamily="34" charset="0"/>
                <a:ea typeface="新細明體" panose="02020500000000000000" pitchFamily="18" charset="-120"/>
              </a:defRPr>
            </a:lvl5pPr>
            <a:lvl6pPr marL="2515124"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A63D92C-CBE8-4220-BFC3-BB25E5E97C60}" type="slidenum">
              <a:rPr lang="zh-TW" altLang="en-US" smtClean="0"/>
              <a:pPr fontAlgn="base">
                <a:spcBef>
                  <a:spcPct val="0"/>
                </a:spcBef>
                <a:spcAft>
                  <a:spcPct val="0"/>
                </a:spcAft>
              </a:pPr>
              <a:t>52</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07B7A94-F89A-463A-9866-7343971E9244}" type="slidenum">
              <a:rPr lang="zh-TW" altLang="en-US" smtClean="0"/>
              <a:pPr>
                <a:defRPr/>
              </a:pPr>
              <a:t>54</a:t>
            </a:fld>
            <a:endParaRPr lang="zh-TW" altLang="en-US"/>
          </a:p>
        </p:txBody>
      </p:sp>
    </p:spTree>
    <p:extLst>
      <p:ext uri="{BB962C8B-B14F-4D97-AF65-F5344CB8AC3E}">
        <p14:creationId xmlns:p14="http://schemas.microsoft.com/office/powerpoint/2010/main" val="393732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07B7A94-F89A-463A-9866-7343971E9244}" type="slidenum">
              <a:rPr lang="zh-TW" altLang="en-US" smtClean="0"/>
              <a:pPr>
                <a:defRPr/>
              </a:pPr>
              <a:t>56</a:t>
            </a:fld>
            <a:endParaRPr lang="zh-TW" altLang="en-US"/>
          </a:p>
        </p:txBody>
      </p:sp>
    </p:spTree>
    <p:extLst>
      <p:ext uri="{BB962C8B-B14F-4D97-AF65-F5344CB8AC3E}">
        <p14:creationId xmlns:p14="http://schemas.microsoft.com/office/powerpoint/2010/main" val="67711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1517" indent="-284222">
              <a:defRPr>
                <a:solidFill>
                  <a:schemeClr val="tx1"/>
                </a:solidFill>
                <a:latin typeface="Calibri" panose="020F0502020204030204" pitchFamily="34" charset="0"/>
                <a:ea typeface="新細明體" panose="02020500000000000000" pitchFamily="18" charset="-120"/>
              </a:defRPr>
            </a:lvl2pPr>
            <a:lvl3pPr marL="1140063" indent="-227060">
              <a:defRPr>
                <a:solidFill>
                  <a:schemeClr val="tx1"/>
                </a:solidFill>
                <a:latin typeface="Calibri" panose="020F0502020204030204" pitchFamily="34" charset="0"/>
                <a:ea typeface="新細明體" panose="02020500000000000000" pitchFamily="18" charset="-120"/>
              </a:defRPr>
            </a:lvl3pPr>
            <a:lvl4pPr marL="1598946" indent="-227060">
              <a:defRPr>
                <a:solidFill>
                  <a:schemeClr val="tx1"/>
                </a:solidFill>
                <a:latin typeface="Calibri" panose="020F0502020204030204" pitchFamily="34" charset="0"/>
                <a:ea typeface="新細明體" panose="02020500000000000000" pitchFamily="18" charset="-120"/>
              </a:defRPr>
            </a:lvl4pPr>
            <a:lvl5pPr marL="2054653" indent="-227060">
              <a:defRPr>
                <a:solidFill>
                  <a:schemeClr val="tx1"/>
                </a:solidFill>
                <a:latin typeface="Calibri" panose="020F0502020204030204" pitchFamily="34" charset="0"/>
                <a:ea typeface="新細明體" panose="02020500000000000000" pitchFamily="18" charset="-120"/>
              </a:defRPr>
            </a:lvl5pPr>
            <a:lvl6pPr marL="2511947"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6924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6538"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383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E0B2F65-81B9-4C2D-9E14-8F091FE19F84}" type="slidenum">
              <a:rPr kumimoji="1" lang="zh-TW" altLang="en-US" smtClean="0">
                <a:latin typeface="Arial" panose="020B0604020202020204" pitchFamily="34" charset="0"/>
              </a:rPr>
              <a:pPr fontAlgn="base">
                <a:spcBef>
                  <a:spcPct val="0"/>
                </a:spcBef>
                <a:spcAft>
                  <a:spcPct val="0"/>
                </a:spcAft>
              </a:pPr>
              <a:t>4</a:t>
            </a:fld>
            <a:endParaRPr kumimoji="1"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1517" indent="-284222">
              <a:defRPr>
                <a:solidFill>
                  <a:schemeClr val="tx1"/>
                </a:solidFill>
                <a:latin typeface="Calibri" panose="020F0502020204030204" pitchFamily="34" charset="0"/>
                <a:ea typeface="新細明體" panose="02020500000000000000" pitchFamily="18" charset="-120"/>
              </a:defRPr>
            </a:lvl2pPr>
            <a:lvl3pPr marL="1140063" indent="-227060">
              <a:defRPr>
                <a:solidFill>
                  <a:schemeClr val="tx1"/>
                </a:solidFill>
                <a:latin typeface="Calibri" panose="020F0502020204030204" pitchFamily="34" charset="0"/>
                <a:ea typeface="新細明體" panose="02020500000000000000" pitchFamily="18" charset="-120"/>
              </a:defRPr>
            </a:lvl3pPr>
            <a:lvl4pPr marL="1598946" indent="-227060">
              <a:defRPr>
                <a:solidFill>
                  <a:schemeClr val="tx1"/>
                </a:solidFill>
                <a:latin typeface="Calibri" panose="020F0502020204030204" pitchFamily="34" charset="0"/>
                <a:ea typeface="新細明體" panose="02020500000000000000" pitchFamily="18" charset="-120"/>
              </a:defRPr>
            </a:lvl4pPr>
            <a:lvl5pPr marL="2054653" indent="-227060">
              <a:defRPr>
                <a:solidFill>
                  <a:schemeClr val="tx1"/>
                </a:solidFill>
                <a:latin typeface="Calibri" panose="020F0502020204030204" pitchFamily="34" charset="0"/>
                <a:ea typeface="新細明體" panose="02020500000000000000" pitchFamily="18" charset="-120"/>
              </a:defRPr>
            </a:lvl5pPr>
            <a:lvl6pPr marL="2511947"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6924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6538"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383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E58EBA2-317A-4851-9DD0-AB9F58C9E704}" type="slidenum">
              <a:rPr kumimoji="1" lang="zh-TW" altLang="en-US" smtClean="0">
                <a:latin typeface="Arial" panose="020B0604020202020204" pitchFamily="34" charset="0"/>
              </a:rPr>
              <a:pPr fontAlgn="base">
                <a:spcBef>
                  <a:spcPct val="0"/>
                </a:spcBef>
                <a:spcAft>
                  <a:spcPct val="0"/>
                </a:spcAft>
              </a:pPr>
              <a:t>5</a:t>
            </a:fld>
            <a:endParaRPr kumimoji="1"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1517" indent="-284222">
              <a:defRPr>
                <a:solidFill>
                  <a:schemeClr val="tx1"/>
                </a:solidFill>
                <a:latin typeface="Calibri" panose="020F0502020204030204" pitchFamily="34" charset="0"/>
                <a:ea typeface="新細明體" panose="02020500000000000000" pitchFamily="18" charset="-120"/>
              </a:defRPr>
            </a:lvl2pPr>
            <a:lvl3pPr marL="1140063" indent="-227060">
              <a:defRPr>
                <a:solidFill>
                  <a:schemeClr val="tx1"/>
                </a:solidFill>
                <a:latin typeface="Calibri" panose="020F0502020204030204" pitchFamily="34" charset="0"/>
                <a:ea typeface="新細明體" panose="02020500000000000000" pitchFamily="18" charset="-120"/>
              </a:defRPr>
            </a:lvl3pPr>
            <a:lvl4pPr marL="1598946" indent="-227060">
              <a:defRPr>
                <a:solidFill>
                  <a:schemeClr val="tx1"/>
                </a:solidFill>
                <a:latin typeface="Calibri" panose="020F0502020204030204" pitchFamily="34" charset="0"/>
                <a:ea typeface="新細明體" panose="02020500000000000000" pitchFamily="18" charset="-120"/>
              </a:defRPr>
            </a:lvl4pPr>
            <a:lvl5pPr marL="2054653" indent="-227060">
              <a:defRPr>
                <a:solidFill>
                  <a:schemeClr val="tx1"/>
                </a:solidFill>
                <a:latin typeface="Calibri" panose="020F0502020204030204" pitchFamily="34" charset="0"/>
                <a:ea typeface="新細明體" panose="02020500000000000000" pitchFamily="18" charset="-120"/>
              </a:defRPr>
            </a:lvl5pPr>
            <a:lvl6pPr marL="2511947"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6924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6538"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383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3086F44-FFE7-4FA6-8E15-30DC28DEA202}" type="slidenum">
              <a:rPr kumimoji="1" lang="zh-TW" altLang="en-US" smtClean="0">
                <a:latin typeface="Arial" panose="020B0604020202020204" pitchFamily="34" charset="0"/>
              </a:rPr>
              <a:pPr fontAlgn="base">
                <a:spcBef>
                  <a:spcPct val="0"/>
                </a:spcBef>
                <a:spcAft>
                  <a:spcPct val="0"/>
                </a:spcAft>
              </a:pPr>
              <a:t>6</a:t>
            </a:fld>
            <a:endParaRPr kumimoji="1"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1517" indent="-284222">
              <a:defRPr>
                <a:solidFill>
                  <a:schemeClr val="tx1"/>
                </a:solidFill>
                <a:latin typeface="Calibri" panose="020F0502020204030204" pitchFamily="34" charset="0"/>
                <a:ea typeface="新細明體" panose="02020500000000000000" pitchFamily="18" charset="-120"/>
              </a:defRPr>
            </a:lvl2pPr>
            <a:lvl3pPr marL="1140063" indent="-227060">
              <a:defRPr>
                <a:solidFill>
                  <a:schemeClr val="tx1"/>
                </a:solidFill>
                <a:latin typeface="Calibri" panose="020F0502020204030204" pitchFamily="34" charset="0"/>
                <a:ea typeface="新細明體" panose="02020500000000000000" pitchFamily="18" charset="-120"/>
              </a:defRPr>
            </a:lvl3pPr>
            <a:lvl4pPr marL="1598946" indent="-227060">
              <a:defRPr>
                <a:solidFill>
                  <a:schemeClr val="tx1"/>
                </a:solidFill>
                <a:latin typeface="Calibri" panose="020F0502020204030204" pitchFamily="34" charset="0"/>
                <a:ea typeface="新細明體" panose="02020500000000000000" pitchFamily="18" charset="-120"/>
              </a:defRPr>
            </a:lvl4pPr>
            <a:lvl5pPr marL="2054653" indent="-227060">
              <a:defRPr>
                <a:solidFill>
                  <a:schemeClr val="tx1"/>
                </a:solidFill>
                <a:latin typeface="Calibri" panose="020F0502020204030204" pitchFamily="34" charset="0"/>
                <a:ea typeface="新細明體" panose="02020500000000000000" pitchFamily="18" charset="-120"/>
              </a:defRPr>
            </a:lvl5pPr>
            <a:lvl6pPr marL="2511947"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6924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6538"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3833" indent="-22706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6D8442D1-F0C7-46FC-B344-52871CE92D19}" type="slidenum">
              <a:rPr kumimoji="1" lang="zh-TW" altLang="en-US" smtClean="0">
                <a:latin typeface="Arial" panose="020B0604020202020204" pitchFamily="34" charset="0"/>
              </a:rPr>
              <a:pPr fontAlgn="base">
                <a:spcBef>
                  <a:spcPct val="0"/>
                </a:spcBef>
                <a:spcAft>
                  <a:spcPct val="0"/>
                </a:spcAft>
              </a:pPr>
              <a:t>7</a:t>
            </a:fld>
            <a:endParaRPr kumimoji="1"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07B7A94-F89A-463A-9866-7343971E9244}" type="slidenum">
              <a:rPr lang="zh-TW" altLang="en-US" smtClean="0"/>
              <a:pPr>
                <a:defRPr/>
              </a:pPr>
              <a:t>11</a:t>
            </a:fld>
            <a:endParaRPr lang="zh-TW" altLang="en-US"/>
          </a:p>
        </p:txBody>
      </p:sp>
    </p:spTree>
    <p:extLst>
      <p:ext uri="{BB962C8B-B14F-4D97-AF65-F5344CB8AC3E}">
        <p14:creationId xmlns:p14="http://schemas.microsoft.com/office/powerpoint/2010/main" val="337163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07B7A94-F89A-463A-9866-7343971E9244}" type="slidenum">
              <a:rPr lang="zh-TW" altLang="en-US" smtClean="0"/>
              <a:pPr>
                <a:defRPr/>
              </a:pPr>
              <a:t>13</a:t>
            </a:fld>
            <a:endParaRPr lang="zh-TW" altLang="en-US"/>
          </a:p>
        </p:txBody>
      </p:sp>
    </p:spTree>
    <p:extLst>
      <p:ext uri="{BB962C8B-B14F-4D97-AF65-F5344CB8AC3E}">
        <p14:creationId xmlns:p14="http://schemas.microsoft.com/office/powerpoint/2010/main" val="10524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err="1"/>
              <a:t>Hji</a:t>
            </a:r>
            <a:r>
              <a:rPr lang="en-US" altLang="zh-TW" dirty="0"/>
              <a:t> </a:t>
            </a:r>
            <a:endParaRPr lang="zh-TW" altLang="en-US" dirty="0"/>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09">
              <a:defRPr>
                <a:solidFill>
                  <a:schemeClr val="tx1"/>
                </a:solidFill>
                <a:latin typeface="Calibri" panose="020F0502020204030204" pitchFamily="34" charset="0"/>
                <a:ea typeface="新細明體" panose="02020500000000000000" pitchFamily="18" charset="-120"/>
              </a:defRPr>
            </a:lvl2pPr>
            <a:lvl3pPr marL="1143238" indent="-228648">
              <a:defRPr>
                <a:solidFill>
                  <a:schemeClr val="tx1"/>
                </a:solidFill>
                <a:latin typeface="Calibri" panose="020F0502020204030204" pitchFamily="34" charset="0"/>
                <a:ea typeface="新細明體" panose="02020500000000000000" pitchFamily="18" charset="-120"/>
              </a:defRPr>
            </a:lvl3pPr>
            <a:lvl4pPr marL="1600533" indent="-228648">
              <a:defRPr>
                <a:solidFill>
                  <a:schemeClr val="tx1"/>
                </a:solidFill>
                <a:latin typeface="Calibri" panose="020F0502020204030204" pitchFamily="34" charset="0"/>
                <a:ea typeface="新細明體" panose="02020500000000000000" pitchFamily="18" charset="-120"/>
              </a:defRPr>
            </a:lvl4pPr>
            <a:lvl5pPr marL="2057829" indent="-228648">
              <a:defRPr>
                <a:solidFill>
                  <a:schemeClr val="tx1"/>
                </a:solidFill>
                <a:latin typeface="Calibri" panose="020F0502020204030204" pitchFamily="34" charset="0"/>
                <a:ea typeface="新細明體" panose="02020500000000000000" pitchFamily="18" charset="-120"/>
              </a:defRPr>
            </a:lvl5pPr>
            <a:lvl6pPr marL="2515124"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3"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75860C9-4878-46C0-993D-7995834877E3}" type="slidenum">
              <a:rPr lang="zh-TW" altLang="en-US" smtClean="0"/>
              <a:pPr fontAlgn="base">
                <a:spcBef>
                  <a:spcPct val="0"/>
                </a:spcBef>
                <a:spcAft>
                  <a:spcPct val="0"/>
                </a:spcAft>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F2590C31-41D9-4484-ACFF-BEBC3BDA1DEE}" type="datetime1">
              <a:rPr lang="zh-TW" altLang="en-US"/>
              <a:pPr>
                <a:defRPr/>
              </a:pPr>
              <a:t>2026/3/25</a:t>
            </a:fld>
            <a:endParaRPr lang="zh-TW" altLang="en-US"/>
          </a:p>
        </p:txBody>
      </p:sp>
      <p:pic>
        <p:nvPicPr>
          <p:cNvPr id="5" name="Picture 2" descr="https://caac.jctv.ntut.edu.tw/105generalquery/image/applyLogo.gif">
            <a:extLst>
              <a:ext uri="{FF2B5EF4-FFF2-40B4-BE49-F238E27FC236}">
                <a16:creationId xmlns:a16="http://schemas.microsoft.com/office/drawing/2014/main" id="{446CB81C-2F45-9B0D-4400-9368514F34EA}"/>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87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99785ABF-F9DC-4FE5-A4A3-42BAAD68A032}" type="datetime1">
              <a:rPr lang="zh-TW" altLang="en-US"/>
              <a:pPr>
                <a:defRPr/>
              </a:pPr>
              <a:t>2026/3/25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976F65C-F17D-4954-885A-5C30828272BB}" type="slidenum">
              <a:rPr lang="zh-TW" altLang="en-US"/>
              <a:pPr>
                <a:defRPr/>
              </a:pPr>
              <a:t>‹#›</a:t>
            </a:fld>
            <a:endParaRPr lang="zh-TW" altLang="en-US" dirty="0"/>
          </a:p>
        </p:txBody>
      </p:sp>
      <p:pic>
        <p:nvPicPr>
          <p:cNvPr id="7" name="Picture 2" descr="https://caac.jctv.ntut.edu.tw/105generalquery/image/applyLogo.gif">
            <a:extLst>
              <a:ext uri="{FF2B5EF4-FFF2-40B4-BE49-F238E27FC236}">
                <a16:creationId xmlns:a16="http://schemas.microsoft.com/office/drawing/2014/main" id="{F39D06AE-9734-3551-B8E2-5BC7548BE889}"/>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8" name="文字方塊 7">
            <a:extLst>
              <a:ext uri="{FF2B5EF4-FFF2-40B4-BE49-F238E27FC236}">
                <a16:creationId xmlns:a16="http://schemas.microsoft.com/office/drawing/2014/main" id="{F1CC2323-B145-3F1A-3A36-00401F7DC1EF}"/>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212432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A69F2013-E516-4C8E-B608-C48DD429E830}" type="datetime1">
              <a:rPr lang="zh-TW" altLang="en-US"/>
              <a:pPr>
                <a:defRPr/>
              </a:pPr>
              <a:t>2026/3/25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FDC3754-C49C-428E-9AB3-6C80B3AF78FC}" type="slidenum">
              <a:rPr lang="zh-TW" altLang="en-US"/>
              <a:pPr>
                <a:defRPr/>
              </a:pPr>
              <a:t>‹#›</a:t>
            </a:fld>
            <a:endParaRPr lang="zh-TW" altLang="en-US" dirty="0"/>
          </a:p>
        </p:txBody>
      </p:sp>
    </p:spTree>
    <p:extLst>
      <p:ext uri="{BB962C8B-B14F-4D97-AF65-F5344CB8AC3E}">
        <p14:creationId xmlns:p14="http://schemas.microsoft.com/office/powerpoint/2010/main" val="422568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D88BF358-7E6F-4BFA-B5B3-D7BFC777B311}" type="datetime1">
              <a:rPr lang="zh-TW" altLang="en-US"/>
              <a:pPr>
                <a:defRPr/>
              </a:pPr>
              <a:t>2026/3/25</a:t>
            </a:fld>
            <a:endParaRPr lang="zh-TW" altLang="en-US"/>
          </a:p>
        </p:txBody>
      </p:sp>
      <p:sp>
        <p:nvSpPr>
          <p:cNvPr id="5" name="投影片編號版面配置區 5"/>
          <p:cNvSpPr>
            <a:spLocks noGrp="1"/>
          </p:cNvSpPr>
          <p:nvPr>
            <p:ph type="sldNum" sz="quarter" idx="11"/>
          </p:nvPr>
        </p:nvSpPr>
        <p:spPr>
          <a:xfrm>
            <a:off x="9448800" y="6492875"/>
            <a:ext cx="2743200" cy="365125"/>
          </a:xfrm>
        </p:spPr>
        <p:txBody>
          <a:bodyPr/>
          <a:lstStyle>
            <a:lvl1pPr>
              <a:defRPr sz="1800" b="1" u="sng"/>
            </a:lvl1pPr>
          </a:lstStyle>
          <a:p>
            <a:pPr>
              <a:defRPr/>
            </a:pPr>
            <a:fld id="{1575A170-62CF-4B00-B1AC-264206BA476D}" type="slidenum">
              <a:rPr lang="zh-TW" altLang="en-US"/>
              <a:pPr>
                <a:defRPr/>
              </a:pPr>
              <a:t>‹#›</a:t>
            </a:fld>
            <a:endParaRPr lang="zh-TW" altLang="en-US" dirty="0"/>
          </a:p>
        </p:txBody>
      </p:sp>
      <p:pic>
        <p:nvPicPr>
          <p:cNvPr id="6" name="Picture 2" descr="https://caac.jctv.ntut.edu.tw/105generalquery/image/applyLogo.gif">
            <a:extLst>
              <a:ext uri="{FF2B5EF4-FFF2-40B4-BE49-F238E27FC236}">
                <a16:creationId xmlns:a16="http://schemas.microsoft.com/office/drawing/2014/main" id="{872837DA-7135-D3DA-D248-EF801D4133DF}"/>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7" name="文字方塊 6">
            <a:extLst>
              <a:ext uri="{FF2B5EF4-FFF2-40B4-BE49-F238E27FC236}">
                <a16:creationId xmlns:a16="http://schemas.microsoft.com/office/drawing/2014/main" id="{845ED304-8FFC-7269-A920-458193EECD8F}"/>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277304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DF8E096-11C1-4923-BB6F-2D027D6CC443}" type="datetime1">
              <a:rPr lang="zh-TW" altLang="en-US"/>
              <a:pPr>
                <a:defRPr/>
              </a:pPr>
              <a:t>2026/3/25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25DEB4-EF0F-406B-A491-C298B2D11E25}" type="slidenum">
              <a:rPr lang="zh-TW" altLang="en-US"/>
              <a:pPr>
                <a:defRPr/>
              </a:pPr>
              <a:t>‹#›</a:t>
            </a:fld>
            <a:endParaRPr lang="zh-TW" altLang="en-US" dirty="0"/>
          </a:p>
        </p:txBody>
      </p:sp>
      <p:pic>
        <p:nvPicPr>
          <p:cNvPr id="7" name="Picture 2" descr="https://caac.jctv.ntut.edu.tw/105generalquery/image/applyLogo.gif">
            <a:extLst>
              <a:ext uri="{FF2B5EF4-FFF2-40B4-BE49-F238E27FC236}">
                <a16:creationId xmlns:a16="http://schemas.microsoft.com/office/drawing/2014/main" id="{DA3660EB-B9AF-935C-2080-9A98A428FB0A}"/>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8" name="文字方塊 7">
            <a:extLst>
              <a:ext uri="{FF2B5EF4-FFF2-40B4-BE49-F238E27FC236}">
                <a16:creationId xmlns:a16="http://schemas.microsoft.com/office/drawing/2014/main" id="{29DACCE5-589D-57ED-BABC-49C7D4E0B3FB}"/>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421365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181E451C-9EF5-424F-93A6-67D54BD2C693}" type="datetime1">
              <a:rPr lang="zh-TW" altLang="en-US"/>
              <a:pPr>
                <a:defRPr/>
              </a:pPr>
              <a:t>2026/3/25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CAB6FB7-F87D-4C90-A0B9-894EE6FDE931}" type="slidenum">
              <a:rPr lang="zh-TW" altLang="en-US"/>
              <a:pPr>
                <a:defRPr/>
              </a:pPr>
              <a:t>‹#›</a:t>
            </a:fld>
            <a:endParaRPr lang="zh-TW" altLang="en-US" dirty="0"/>
          </a:p>
        </p:txBody>
      </p:sp>
      <p:pic>
        <p:nvPicPr>
          <p:cNvPr id="8" name="Picture 2" descr="https://caac.jctv.ntut.edu.tw/105generalquery/image/applyLogo.gif">
            <a:extLst>
              <a:ext uri="{FF2B5EF4-FFF2-40B4-BE49-F238E27FC236}">
                <a16:creationId xmlns:a16="http://schemas.microsoft.com/office/drawing/2014/main" id="{AA9B05B8-6606-FA17-8CE4-D7433FDFA7A4}"/>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9" name="文字方塊 8">
            <a:extLst>
              <a:ext uri="{FF2B5EF4-FFF2-40B4-BE49-F238E27FC236}">
                <a16:creationId xmlns:a16="http://schemas.microsoft.com/office/drawing/2014/main" id="{B92AE7CA-807F-22D2-E1E7-3367478AF2C4}"/>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209790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370B3A67-5212-4424-B6BB-A4148BE0330A}" type="datetime1">
              <a:rPr lang="zh-TW" altLang="en-US"/>
              <a:pPr>
                <a:defRPr/>
              </a:pPr>
              <a:t>2026/3/25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462FD4A-D1D5-47FA-8691-E95E95D13A98}" type="slidenum">
              <a:rPr lang="zh-TW" altLang="en-US"/>
              <a:pPr>
                <a:defRPr/>
              </a:pPr>
              <a:t>‹#›</a:t>
            </a:fld>
            <a:endParaRPr lang="zh-TW" altLang="en-US" dirty="0"/>
          </a:p>
        </p:txBody>
      </p:sp>
    </p:spTree>
    <p:extLst>
      <p:ext uri="{BB962C8B-B14F-4D97-AF65-F5344CB8AC3E}">
        <p14:creationId xmlns:p14="http://schemas.microsoft.com/office/powerpoint/2010/main" val="46444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77EBFA7-8CB3-4BB2-8E72-C5DA87694319}" type="datetime1">
              <a:rPr lang="zh-TW" altLang="en-US"/>
              <a:pPr>
                <a:defRPr/>
              </a:pPr>
              <a:t>2026/3/25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97E018D-34C4-4F05-80E6-DB92FFD76453}" type="slidenum">
              <a:rPr lang="zh-TW" altLang="en-US"/>
              <a:pPr>
                <a:defRPr/>
              </a:pPr>
              <a:t>‹#›</a:t>
            </a:fld>
            <a:endParaRPr lang="zh-TW" altLang="en-US" dirty="0"/>
          </a:p>
        </p:txBody>
      </p:sp>
      <p:pic>
        <p:nvPicPr>
          <p:cNvPr id="6" name="Picture 2" descr="https://caac.jctv.ntut.edu.tw/105generalquery/image/applyLogo.gif">
            <a:extLst>
              <a:ext uri="{FF2B5EF4-FFF2-40B4-BE49-F238E27FC236}">
                <a16:creationId xmlns:a16="http://schemas.microsoft.com/office/drawing/2014/main" id="{5ACFEC40-6E35-0BEC-83F3-3809C84D173C}"/>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7" name="文字方塊 6">
            <a:extLst>
              <a:ext uri="{FF2B5EF4-FFF2-40B4-BE49-F238E27FC236}">
                <a16:creationId xmlns:a16="http://schemas.microsoft.com/office/drawing/2014/main" id="{E29E4001-92F7-868E-F608-0F61424E7B21}"/>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417915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1291B52-B626-4642-8E1B-AF20210BF83C}" type="datetime1">
              <a:rPr lang="zh-TW" altLang="en-US"/>
              <a:pPr>
                <a:defRPr/>
              </a:pPr>
              <a:t>2026/3/25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97C38BA-D429-48C9-AD24-9B7313484AF6}" type="slidenum">
              <a:rPr lang="zh-TW" altLang="en-US"/>
              <a:pPr>
                <a:defRPr/>
              </a:pPr>
              <a:t>‹#›</a:t>
            </a:fld>
            <a:endParaRPr lang="zh-TW" altLang="en-US" dirty="0"/>
          </a:p>
        </p:txBody>
      </p:sp>
      <p:pic>
        <p:nvPicPr>
          <p:cNvPr id="5" name="Picture 2" descr="https://caac.jctv.ntut.edu.tw/105generalquery/image/applyLogo.gif">
            <a:extLst>
              <a:ext uri="{FF2B5EF4-FFF2-40B4-BE49-F238E27FC236}">
                <a16:creationId xmlns:a16="http://schemas.microsoft.com/office/drawing/2014/main" id="{991C5C6D-1D6D-83BA-3D5C-32ADF0F96581}"/>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6" name="文字方塊 5">
            <a:extLst>
              <a:ext uri="{FF2B5EF4-FFF2-40B4-BE49-F238E27FC236}">
                <a16:creationId xmlns:a16="http://schemas.microsoft.com/office/drawing/2014/main" id="{9477BD0C-BD22-4C35-F3B4-B2419E7C5CCF}"/>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274935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86D22B9-36A6-4A7A-B7BB-4ECEF1B23C40}" type="datetime1">
              <a:rPr lang="zh-TW" altLang="en-US"/>
              <a:pPr>
                <a:defRPr/>
              </a:pPr>
              <a:t>2026/3/25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9154DBA-972B-4EB9-BC35-559A65556835}" type="slidenum">
              <a:rPr lang="zh-TW" altLang="en-US"/>
              <a:pPr>
                <a:defRPr/>
              </a:pPr>
              <a:t>‹#›</a:t>
            </a:fld>
            <a:endParaRPr lang="zh-TW" altLang="en-US" dirty="0"/>
          </a:p>
        </p:txBody>
      </p:sp>
      <p:pic>
        <p:nvPicPr>
          <p:cNvPr id="8" name="Picture 2" descr="https://caac.jctv.ntut.edu.tw/105generalquery/image/applyLogo.gif">
            <a:extLst>
              <a:ext uri="{FF2B5EF4-FFF2-40B4-BE49-F238E27FC236}">
                <a16:creationId xmlns:a16="http://schemas.microsoft.com/office/drawing/2014/main" id="{A4C8B399-FAB8-1741-420B-8D0E291C939F}"/>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9" name="文字方塊 8">
            <a:extLst>
              <a:ext uri="{FF2B5EF4-FFF2-40B4-BE49-F238E27FC236}">
                <a16:creationId xmlns:a16="http://schemas.microsoft.com/office/drawing/2014/main" id="{6ABA7A22-FBE2-3C5B-35F6-C683D56BD1DD}"/>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347458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E39DAD6-D012-47E8-88D3-ABCA7C1124C5}" type="datetime1">
              <a:rPr lang="zh-TW" altLang="en-US"/>
              <a:pPr>
                <a:defRPr/>
              </a:pPr>
              <a:t>2026/3/25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6188030-DEF1-4A74-9BCE-98410F5EDE1F}" type="slidenum">
              <a:rPr lang="zh-TW" altLang="en-US"/>
              <a:pPr>
                <a:defRPr/>
              </a:pPr>
              <a:t>‹#›</a:t>
            </a:fld>
            <a:endParaRPr lang="zh-TW" altLang="en-US" dirty="0"/>
          </a:p>
        </p:txBody>
      </p:sp>
      <p:pic>
        <p:nvPicPr>
          <p:cNvPr id="8" name="Picture 2" descr="https://caac.jctv.ntut.edu.tw/105generalquery/image/applyLogo.gif">
            <a:extLst>
              <a:ext uri="{FF2B5EF4-FFF2-40B4-BE49-F238E27FC236}">
                <a16:creationId xmlns:a16="http://schemas.microsoft.com/office/drawing/2014/main" id="{D5A0C2A2-538E-FE8D-E4FB-81DFF3D48D14}"/>
              </a:ext>
            </a:extLst>
          </p:cNvPr>
          <p:cNvPicPr>
            <a:picLocks noChangeAspect="1" noChangeArrowheads="1"/>
          </p:cNvPicPr>
          <p:nvPr userDrawn="1"/>
        </p:nvPicPr>
        <p:blipFill>
          <a:blip r:embed="rId2" cstate="print"/>
          <a:srcRect/>
          <a:stretch>
            <a:fillRect/>
          </a:stretch>
        </p:blipFill>
        <p:spPr bwMode="auto">
          <a:xfrm>
            <a:off x="38755" y="5828808"/>
            <a:ext cx="785797" cy="798752"/>
          </a:xfrm>
          <a:prstGeom prst="rect">
            <a:avLst/>
          </a:prstGeom>
          <a:ln>
            <a:noFill/>
          </a:ln>
          <a:effectLst>
            <a:outerShdw blurRad="292100" dist="139700" dir="2700000" algn="tl" rotWithShape="0">
              <a:srgbClr val="333333">
                <a:alpha val="65000"/>
              </a:srgbClr>
            </a:outerShdw>
          </a:effectLst>
        </p:spPr>
      </p:pic>
      <p:sp>
        <p:nvSpPr>
          <p:cNvPr id="9" name="文字方塊 8">
            <a:extLst>
              <a:ext uri="{FF2B5EF4-FFF2-40B4-BE49-F238E27FC236}">
                <a16:creationId xmlns:a16="http://schemas.microsoft.com/office/drawing/2014/main" id="{C51C47C3-167F-051E-1E8A-94CC08CBDFB2}"/>
              </a:ext>
            </a:extLst>
          </p:cNvPr>
          <p:cNvSpPr txBox="1"/>
          <p:nvPr userDrawn="1"/>
        </p:nvSpPr>
        <p:spPr>
          <a:xfrm>
            <a:off x="215476" y="3865551"/>
            <a:ext cx="384721" cy="2343083"/>
          </a:xfrm>
          <a:prstGeom prst="rect">
            <a:avLst/>
          </a:prstGeom>
          <a:noFill/>
        </p:spPr>
        <p:txBody>
          <a:bodyPr vert="eaVert" wrap="square" rtlCol="0">
            <a:spAutoFit/>
          </a:bodyPr>
          <a:lstStyle/>
          <a:p>
            <a:pPr algn="ctr"/>
            <a:r>
              <a:rPr lang="zh-TW" altLang="en-US" sz="1300" dirty="0">
                <a:solidFill>
                  <a:srgbClr val="705500"/>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127567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DB60470-E446-46B5-9765-861255456704}" type="datetime1">
              <a:rPr lang="zh-TW" altLang="en-US"/>
              <a:pPr>
                <a:defRPr/>
              </a:pPr>
              <a:t>2026/3/25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800">
                <a:solidFill>
                  <a:schemeClr val="tx1">
                    <a:tint val="75000"/>
                  </a:schemeClr>
                </a:solidFill>
                <a:latin typeface="+mn-lt"/>
                <a:ea typeface="+mn-ea"/>
              </a:defRPr>
            </a:lvl1pPr>
          </a:lstStyle>
          <a:p>
            <a:pPr>
              <a:defRPr/>
            </a:pPr>
            <a:fld id="{C57B5C58-E2D5-47AB-A420-7C222F9E738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junior.nutc.edu.tw/U5_1/" TargetMode="External"/><Relationship Id="rId5" Type="http://schemas.openxmlformats.org/officeDocument/2006/relationships/image" Target="../media/image35.png"/><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5.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F:\檢測\聯合會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215900"/>
            <a:ext cx="5441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10"/>
          <p:cNvSpPr>
            <a:spLocks noChangeArrowheads="1"/>
          </p:cNvSpPr>
          <p:nvPr/>
        </p:nvSpPr>
        <p:spPr bwMode="auto">
          <a:xfrm>
            <a:off x="1062038" y="1622425"/>
            <a:ext cx="105187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r>
              <a:rPr lang="zh-TW" altLang="en-US" sz="4800" b="1" dirty="0">
                <a:solidFill>
                  <a:srgbClr val="C00000"/>
                </a:solidFill>
                <a:latin typeface="微軟正黑體" panose="020B0604030504040204" pitchFamily="34" charset="-120"/>
                <a:ea typeface="微軟正黑體" panose="020B0604030504040204" pitchFamily="34" charset="-120"/>
              </a:rPr>
              <a:t>伍、</a:t>
            </a:r>
            <a:r>
              <a:rPr lang="en-US" altLang="zh-TW" sz="4800" b="1" dirty="0">
                <a:solidFill>
                  <a:srgbClr val="C00000"/>
                </a:solidFill>
                <a:latin typeface="微軟正黑體" panose="020B0604030504040204" pitchFamily="34" charset="-120"/>
                <a:ea typeface="微軟正黑體" panose="020B0604030504040204" pitchFamily="34" charset="-120"/>
              </a:rPr>
              <a:t>115</a:t>
            </a:r>
            <a:r>
              <a:rPr lang="zh-TW" altLang="en-US" sz="4800" b="1" dirty="0">
                <a:solidFill>
                  <a:srgbClr val="C00000"/>
                </a:solidFill>
                <a:latin typeface="微軟正黑體" panose="020B0604030504040204" pitchFamily="34" charset="-120"/>
                <a:ea typeface="微軟正黑體" panose="020B0604030504040204" pitchFamily="34" charset="-120"/>
              </a:rPr>
              <a:t>學年度北區五專聯合免試入學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r" eaLnBrk="1" hangingPunct="1">
              <a:lnSpc>
                <a:spcPct val="100000"/>
              </a:lnSpc>
              <a:spcBef>
                <a:spcPct val="0"/>
              </a:spcBef>
              <a:buFontTx/>
              <a:buNone/>
            </a:pPr>
            <a:r>
              <a:rPr lang="zh-TW" altLang="en-US" sz="5500" b="1" dirty="0">
                <a:solidFill>
                  <a:srgbClr val="0033CC"/>
                </a:solidFill>
                <a:latin typeface="微軟正黑體" panose="020B0604030504040204" pitchFamily="34" charset="-120"/>
                <a:ea typeface="微軟正黑體" panose="020B0604030504040204" pitchFamily="34" charset="-120"/>
              </a:rPr>
              <a:t>報名作業流程說明</a:t>
            </a:r>
          </a:p>
        </p:txBody>
      </p:sp>
      <p:sp>
        <p:nvSpPr>
          <p:cNvPr id="5124" name="文字方塊 13"/>
          <p:cNvSpPr txBox="1">
            <a:spLocks noChangeArrowheads="1"/>
          </p:cNvSpPr>
          <p:nvPr/>
        </p:nvSpPr>
        <p:spPr bwMode="auto">
          <a:xfrm>
            <a:off x="6575425" y="3295650"/>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200" b="1" dirty="0">
                <a:latin typeface="微軟正黑體" panose="020B0604030504040204" pitchFamily="34" charset="-120"/>
                <a:ea typeface="微軟正黑體" panose="020B0604030504040204" pitchFamily="34" charset="-120"/>
              </a:rPr>
              <a:t>主講人：聯合會試務處</a:t>
            </a:r>
          </a:p>
        </p:txBody>
      </p:sp>
      <p:grpSp>
        <p:nvGrpSpPr>
          <p:cNvPr id="5125" name="群組 2"/>
          <p:cNvGrpSpPr>
            <a:grpSpLocks/>
          </p:cNvGrpSpPr>
          <p:nvPr/>
        </p:nvGrpSpPr>
        <p:grpSpPr bwMode="auto">
          <a:xfrm>
            <a:off x="0" y="2461419"/>
            <a:ext cx="12204700" cy="4402569"/>
            <a:chOff x="-12700" y="2569945"/>
            <a:chExt cx="12204700" cy="4403261"/>
          </a:xfrm>
        </p:grpSpPr>
        <p:grpSp>
          <p:nvGrpSpPr>
            <p:cNvPr id="5127" name="群組 5"/>
            <p:cNvGrpSpPr>
              <a:grpSpLocks/>
            </p:cNvGrpSpPr>
            <p:nvPr/>
          </p:nvGrpSpPr>
          <p:grpSpPr bwMode="auto">
            <a:xfrm>
              <a:off x="-12700" y="2569945"/>
              <a:ext cx="6740759" cy="4397272"/>
              <a:chOff x="129389" y="1189848"/>
              <a:chExt cx="9778054" cy="5668717"/>
            </a:xfrm>
          </p:grpSpPr>
          <p:pic>
            <p:nvPicPr>
              <p:cNvPr id="5132" name="圖片 1"/>
              <p:cNvPicPr>
                <a:picLocks noChangeAspect="1"/>
              </p:cNvPicPr>
              <p:nvPr/>
            </p:nvPicPr>
            <p:blipFill>
              <a:blip r:embed="rId4">
                <a:extLst>
                  <a:ext uri="{28A0092B-C50C-407E-A947-70E740481C1C}">
                    <a14:useLocalDpi xmlns:a14="http://schemas.microsoft.com/office/drawing/2010/main" val="0"/>
                  </a:ext>
                </a:extLst>
              </a:blip>
              <a:srcRect l="211" t="3008" r="2423" b="-89"/>
              <a:stretch>
                <a:fillRect/>
              </a:stretch>
            </p:blipFill>
            <p:spPr bwMode="auto">
              <a:xfrm>
                <a:off x="129389" y="3060001"/>
                <a:ext cx="9778054" cy="379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圖片 3"/>
              <p:cNvPicPr>
                <a:picLocks noChangeAspect="1"/>
              </p:cNvPicPr>
              <p:nvPr/>
            </p:nvPicPr>
            <p:blipFill>
              <a:blip r:embed="rId5">
                <a:extLst>
                  <a:ext uri="{28A0092B-C50C-407E-A947-70E740481C1C}">
                    <a14:useLocalDpi xmlns:a14="http://schemas.microsoft.com/office/drawing/2010/main" val="0"/>
                  </a:ext>
                </a:extLst>
              </a:blip>
              <a:srcRect t="8234" b="23056"/>
              <a:stretch>
                <a:fillRect/>
              </a:stretch>
            </p:blipFill>
            <p:spPr bwMode="auto">
              <a:xfrm>
                <a:off x="1847690" y="1189848"/>
                <a:ext cx="2500018" cy="226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圖片 8"/>
            <p:cNvPicPr>
              <a:picLocks noChangeAspect="1"/>
            </p:cNvPicPr>
            <p:nvPr/>
          </p:nvPicPr>
          <p:blipFill>
            <a:blip r:embed="rId6">
              <a:extLst>
                <a:ext uri="{28A0092B-C50C-407E-A947-70E740481C1C}">
                  <a14:useLocalDpi xmlns:a14="http://schemas.microsoft.com/office/drawing/2010/main" val="0"/>
                </a:ext>
              </a:extLst>
            </a:blip>
            <a:srcRect l="2979" r="41139"/>
            <a:stretch>
              <a:fillRect/>
            </a:stretch>
          </p:blipFill>
          <p:spPr bwMode="auto">
            <a:xfrm>
              <a:off x="6728059" y="2606895"/>
              <a:ext cx="5463941" cy="436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8308" y="3958681"/>
              <a:ext cx="2419181" cy="219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96" y="4248197"/>
              <a:ext cx="1352731" cy="20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文字方塊 1"/>
            <p:cNvSpPr txBox="1">
              <a:spLocks noChangeArrowheads="1"/>
            </p:cNvSpPr>
            <p:nvPr/>
          </p:nvSpPr>
          <p:spPr bwMode="auto">
            <a:xfrm>
              <a:off x="5315504" y="5422191"/>
              <a:ext cx="1986441" cy="58486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3200" b="1" dirty="0">
                  <a:solidFill>
                    <a:srgbClr val="002060"/>
                  </a:solidFill>
                  <a:latin typeface="微軟正黑體" panose="020B0604030504040204" pitchFamily="34" charset="-120"/>
                  <a:ea typeface="微軟正黑體" panose="020B0604030504040204" pitchFamily="34" charset="-120"/>
                </a:rPr>
                <a:t>115</a:t>
              </a:r>
              <a:r>
                <a:rPr lang="zh-TW" altLang="en-US" sz="3200" b="1" dirty="0">
                  <a:solidFill>
                    <a:srgbClr val="002060"/>
                  </a:solidFill>
                  <a:latin typeface="微軟正黑體" panose="020B0604030504040204" pitchFamily="34" charset="-120"/>
                  <a:ea typeface="微軟正黑體" panose="020B0604030504040204" pitchFamily="34" charset="-120"/>
                </a:rPr>
                <a:t>年</a:t>
              </a:r>
              <a:r>
                <a:rPr lang="en-US" altLang="zh-TW" sz="3200" b="1" dirty="0">
                  <a:solidFill>
                    <a:srgbClr val="002060"/>
                  </a:solidFill>
                  <a:latin typeface="微軟正黑體" panose="020B0604030504040204" pitchFamily="34" charset="-120"/>
                  <a:ea typeface="微軟正黑體" panose="020B0604030504040204" pitchFamily="34" charset="-120"/>
                </a:rPr>
                <a:t>4</a:t>
              </a:r>
              <a:r>
                <a:rPr lang="zh-TW" altLang="en-US" sz="3200" b="1" dirty="0">
                  <a:solidFill>
                    <a:srgbClr val="002060"/>
                  </a:solidFill>
                  <a:latin typeface="微軟正黑體" panose="020B0604030504040204" pitchFamily="34" charset="-120"/>
                  <a:ea typeface="微軟正黑體" panose="020B0604030504040204" pitchFamily="34" charset="-120"/>
                </a:rPr>
                <a:t>月</a:t>
              </a:r>
            </a:p>
          </p:txBody>
        </p:sp>
      </p:grpSp>
      <p:pic>
        <p:nvPicPr>
          <p:cNvPr id="5126" name="圖片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72788" y="538480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a:extLst>
              <a:ext uri="{FF2B5EF4-FFF2-40B4-BE49-F238E27FC236}">
                <a16:creationId xmlns:a16="http://schemas.microsoft.com/office/drawing/2014/main" id="{9E45F796-427E-CAC2-EFC3-FC3AB3BFBB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6806" y="5991306"/>
            <a:ext cx="9738387" cy="8595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4" descr="http://cc.wfes.tp.edu.tw/g41-word/%E6%95%99%E5%B8%AB%E5%B0%88%E7%94%A8%E6%AA%94/%E5%AD%B8%E7%94%9F%E7%AF%84%E4%BE%8B%E7%B7%B4%E7%BF%92%E6%AA%94/%E5%9C%96%E7%89%87/06-%E5%8D%A1%E9%80%9A%E5%85%AC%E4%BB%94.png"/>
          <p:cNvPicPr>
            <a:picLocks noChangeAspect="1" noChangeArrowheads="1"/>
          </p:cNvPicPr>
          <p:nvPr/>
        </p:nvPicPr>
        <p:blipFill>
          <a:blip r:embed="rId2">
            <a:extLst>
              <a:ext uri="{28A0092B-C50C-407E-A947-70E740481C1C}">
                <a14:useLocalDpi xmlns:a14="http://schemas.microsoft.com/office/drawing/2010/main" val="0"/>
              </a:ext>
            </a:extLst>
          </a:blip>
          <a:srcRect l="50764"/>
          <a:stretch>
            <a:fillRect/>
          </a:stretch>
        </p:blipFill>
        <p:spPr bwMode="auto">
          <a:xfrm>
            <a:off x="6065852" y="4521993"/>
            <a:ext cx="1116012"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http://cc.wfes.tp.edu.tw/g41-word/%E6%95%99%E5%B8%AB%E5%B0%88%E7%94%A8%E6%AA%94/%E5%AD%B8%E7%94%9F%E7%AF%84%E4%BE%8B%E7%B7%B4%E7%BF%92%E6%AA%94/%E5%9C%96%E7%89%87/06-%E5%8D%A1%E9%80%9A%E5%85%AC%E4%BB%94.png"/>
          <p:cNvPicPr>
            <a:picLocks noChangeAspect="1" noChangeArrowheads="1"/>
          </p:cNvPicPr>
          <p:nvPr/>
        </p:nvPicPr>
        <p:blipFill>
          <a:blip r:embed="rId3">
            <a:extLst>
              <a:ext uri="{28A0092B-C50C-407E-A947-70E740481C1C}">
                <a14:useLocalDpi xmlns:a14="http://schemas.microsoft.com/office/drawing/2010/main" val="0"/>
              </a:ext>
            </a:extLst>
          </a:blip>
          <a:srcRect r="50151"/>
          <a:stretch>
            <a:fillRect/>
          </a:stretch>
        </p:blipFill>
        <p:spPr bwMode="auto">
          <a:xfrm>
            <a:off x="4832310" y="4523926"/>
            <a:ext cx="112871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2"/>
          <p:cNvSpPr txBox="1">
            <a:spLocks noChangeArrowheads="1"/>
          </p:cNvSpPr>
          <p:nvPr/>
        </p:nvSpPr>
        <p:spPr bwMode="auto">
          <a:xfrm>
            <a:off x="327025" y="185738"/>
            <a:ext cx="913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Arial" panose="020B0604020202020204" pitchFamily="34" charset="0"/>
              <a:buNone/>
            </a:pPr>
            <a:r>
              <a:rPr lang="zh-TW" altLang="en-US" sz="4400" b="1">
                <a:solidFill>
                  <a:srgbClr val="C00000"/>
                </a:solidFill>
                <a:latin typeface="標楷體" panose="03000509000000000000" pitchFamily="65" charset="-120"/>
                <a:ea typeface="標楷體" panose="03000509000000000000" pitchFamily="65" charset="-120"/>
              </a:rPr>
              <a:t> </a:t>
            </a:r>
            <a:r>
              <a:rPr lang="en-US" altLang="zh-TW" sz="4400" b="1">
                <a:solidFill>
                  <a:srgbClr val="002060"/>
                </a:solidFill>
                <a:latin typeface="微軟正黑體" panose="020B0604030504040204" pitchFamily="34" charset="-120"/>
                <a:ea typeface="微軟正黑體" panose="020B0604030504040204" pitchFamily="34" charset="-120"/>
              </a:rPr>
              <a:t>(</a:t>
            </a:r>
            <a:r>
              <a:rPr lang="zh-TW" altLang="en-US" sz="4400" b="1">
                <a:solidFill>
                  <a:srgbClr val="002060"/>
                </a:solidFill>
                <a:latin typeface="微軟正黑體" panose="020B0604030504040204" pitchFamily="34" charset="-120"/>
                <a:ea typeface="微軟正黑體" panose="020B0604030504040204" pitchFamily="34" charset="-120"/>
              </a:rPr>
              <a:t>壹</a:t>
            </a:r>
            <a:r>
              <a:rPr lang="en-US" altLang="zh-TW" sz="4400" b="1">
                <a:solidFill>
                  <a:srgbClr val="002060"/>
                </a:solidFill>
                <a:latin typeface="微軟正黑體" panose="020B0604030504040204" pitchFamily="34" charset="-120"/>
                <a:ea typeface="微軟正黑體" panose="020B0604030504040204" pitchFamily="34" charset="-120"/>
              </a:rPr>
              <a:t>) </a:t>
            </a:r>
            <a:r>
              <a:rPr lang="zh-TW" altLang="en-US" sz="4400" b="1">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a:solidFill>
                  <a:srgbClr val="002060"/>
                </a:solidFill>
                <a:latin typeface="微軟正黑體" panose="020B0604030504040204" pitchFamily="34" charset="-120"/>
                <a:ea typeface="微軟正黑體" panose="020B0604030504040204" pitchFamily="34" charset="-120"/>
              </a:rPr>
              <a:t>(7/7)</a:t>
            </a:r>
            <a:endParaRPr lang="en-US" altLang="ja-JP" sz="4000">
              <a:solidFill>
                <a:srgbClr val="002060"/>
              </a:solidFill>
              <a:latin typeface="微軟正黑體" panose="020B0604030504040204" pitchFamily="34" charset="-120"/>
              <a:ea typeface="微軟正黑體" panose="020B0604030504040204" pitchFamily="34" charset="-120"/>
            </a:endParaRPr>
          </a:p>
        </p:txBody>
      </p:sp>
      <p:sp>
        <p:nvSpPr>
          <p:cNvPr id="20495" name="投影片編號版面配置區 1"/>
          <p:cNvSpPr>
            <a:spLocks noGrp="1"/>
          </p:cNvSpPr>
          <p:nvPr>
            <p:ph type="sldNum" sz="quarter" idx="12"/>
          </p:nvPr>
        </p:nvSpPr>
        <p:spPr bwMode="auto">
          <a:xfrm>
            <a:off x="11369675" y="6365875"/>
            <a:ext cx="708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fontAlgn="base">
              <a:lnSpc>
                <a:spcPct val="100000"/>
              </a:lnSpc>
              <a:spcBef>
                <a:spcPct val="0"/>
              </a:spcBef>
              <a:spcAft>
                <a:spcPct val="0"/>
              </a:spcAft>
              <a:buFontTx/>
              <a:buNone/>
            </a:pPr>
            <a:fld id="{8D35452E-92BF-4CC0-A04C-4F56689A110D}" type="slidenum">
              <a:rPr lang="zh-TW" altLang="en-US" sz="2600" b="1" u="sng" smtClean="0"/>
              <a:pPr algn="ctr" fontAlgn="base">
                <a:lnSpc>
                  <a:spcPct val="100000"/>
                </a:lnSpc>
                <a:spcBef>
                  <a:spcPct val="0"/>
                </a:spcBef>
                <a:spcAft>
                  <a:spcPct val="0"/>
                </a:spcAft>
                <a:buFontTx/>
                <a:buNone/>
              </a:pPr>
              <a:t>10</a:t>
            </a:fld>
            <a:endParaRPr lang="zh-TW" altLang="en-US" sz="2600" b="1" u="sng"/>
          </a:p>
        </p:txBody>
      </p:sp>
      <p:grpSp>
        <p:nvGrpSpPr>
          <p:cNvPr id="20" name="Group 77"/>
          <p:cNvGrpSpPr/>
          <p:nvPr/>
        </p:nvGrpSpPr>
        <p:grpSpPr>
          <a:xfrm rot="5400000">
            <a:off x="2192925" y="-191056"/>
            <a:ext cx="1665635" cy="4336225"/>
            <a:chOff x="684972" y="1809750"/>
            <a:chExt cx="1809750" cy="1792212"/>
          </a:xfrm>
        </p:grpSpPr>
        <p:sp>
          <p:nvSpPr>
            <p:cNvPr id="25" name="Rectangle 5"/>
            <p:cNvSpPr/>
            <p:nvPr/>
          </p:nvSpPr>
          <p:spPr bwMode="auto">
            <a:xfrm rot="5400000" flipV="1">
              <a:off x="789747" y="1704975"/>
              <a:ext cx="1600200" cy="1809750"/>
            </a:xfrm>
            <a:prstGeom prst="rect">
              <a:avLst/>
            </a:prstGeom>
            <a:solidFill>
              <a:srgbClr val="237DB9"/>
            </a:solidFill>
            <a:ln w="9525">
              <a:no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dirty="0">
                <a:solidFill>
                  <a:srgbClr val="262626"/>
                </a:solidFill>
                <a:latin typeface="Roboto Condensed"/>
              </a:endParaRPr>
            </a:p>
          </p:txBody>
        </p:sp>
        <p:sp>
          <p:nvSpPr>
            <p:cNvPr id="26" name="Right Triangle 8"/>
            <p:cNvSpPr/>
            <p:nvPr/>
          </p:nvSpPr>
          <p:spPr bwMode="auto">
            <a:xfrm rot="5400000">
              <a:off x="2112966" y="3220206"/>
              <a:ext cx="192012" cy="571500"/>
            </a:xfrm>
            <a:prstGeom prst="rtTriangle">
              <a:avLst/>
            </a:prstGeom>
            <a:solidFill>
              <a:srgbClr val="237DB9">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a:solidFill>
                  <a:srgbClr val="262626"/>
                </a:solidFill>
                <a:latin typeface="Roboto Condensed"/>
              </a:endParaRPr>
            </a:p>
          </p:txBody>
        </p:sp>
      </p:grpSp>
      <p:sp>
        <p:nvSpPr>
          <p:cNvPr id="31" name="矩形 30"/>
          <p:cNvSpPr/>
          <p:nvPr/>
        </p:nvSpPr>
        <p:spPr>
          <a:xfrm>
            <a:off x="1432260" y="1230836"/>
            <a:ext cx="3651533" cy="1461939"/>
          </a:xfrm>
          <a:prstGeom prst="rect">
            <a:avLst/>
          </a:prstGeom>
        </p:spPr>
        <p:txBody>
          <a:bodyPr wrap="square">
            <a:spAutoFit/>
          </a:bodyPr>
          <a:lstStyle/>
          <a:p>
            <a:pPr algn="ctr">
              <a:spcAft>
                <a:spcPts val="300"/>
              </a:spcAft>
            </a:pPr>
            <a:r>
              <a:rPr lang="zh-TW" altLang="en-US" sz="3200" b="1" spc="400" dirty="0">
                <a:solidFill>
                  <a:srgbClr val="C00000"/>
                </a:solidFill>
                <a:effectLst>
                  <a:glow rad="101600">
                    <a:schemeClr val="bg1"/>
                  </a:glow>
                </a:effectLst>
                <a:latin typeface="微軟正黑體" pitchFamily="34" charset="-120"/>
                <a:ea typeface="微軟正黑體" pitchFamily="34" charset="-120"/>
              </a:rPr>
              <a:t>第一階段</a:t>
            </a:r>
            <a:endParaRPr lang="en-US" altLang="zh-TW" sz="3200" b="1" spc="400" dirty="0">
              <a:solidFill>
                <a:srgbClr val="C00000"/>
              </a:solidFill>
              <a:effectLst>
                <a:glow rad="101600">
                  <a:schemeClr val="bg1"/>
                </a:glow>
              </a:effectLst>
              <a:latin typeface="微軟正黑體" pitchFamily="34" charset="-120"/>
              <a:ea typeface="微軟正黑體" pitchFamily="34" charset="-120"/>
            </a:endParaRPr>
          </a:p>
          <a:p>
            <a:pPr algn="ctr">
              <a:spcAft>
                <a:spcPts val="300"/>
              </a:spcAft>
            </a:pPr>
            <a:r>
              <a:rPr lang="zh-TW" altLang="en-US" sz="2800" b="1" spc="300" dirty="0">
                <a:effectLst>
                  <a:glow rad="101600">
                    <a:schemeClr val="bg1"/>
                  </a:glow>
                </a:effectLst>
                <a:latin typeface="微軟正黑體" pitchFamily="34" charset="-120"/>
                <a:ea typeface="微軟正黑體" pitchFamily="34" charset="-120"/>
              </a:rPr>
              <a:t>一般生</a:t>
            </a:r>
            <a:endParaRPr lang="en-US" altLang="zh-TW" sz="2800" b="1" spc="300" dirty="0">
              <a:effectLst>
                <a:glow rad="101600">
                  <a:schemeClr val="bg1"/>
                </a:glow>
              </a:effectLst>
              <a:latin typeface="微軟正黑體" pitchFamily="34" charset="-120"/>
              <a:ea typeface="微軟正黑體" pitchFamily="34" charset="-120"/>
            </a:endParaRPr>
          </a:p>
          <a:p>
            <a:pPr algn="ctr"/>
            <a:r>
              <a:rPr lang="en-US" altLang="zh-TW" sz="2400" b="1" dirty="0">
                <a:effectLst>
                  <a:glow rad="101600">
                    <a:schemeClr val="bg1"/>
                  </a:glow>
                </a:effectLst>
                <a:latin typeface="微軟正黑體" pitchFamily="34" charset="-120"/>
                <a:ea typeface="微軟正黑體" pitchFamily="34" charset="-120"/>
              </a:rPr>
              <a:t>(</a:t>
            </a:r>
            <a:r>
              <a:rPr lang="zh-TW" altLang="en-US" sz="2400" b="1" dirty="0">
                <a:effectLst>
                  <a:glow rad="101600">
                    <a:schemeClr val="bg1"/>
                  </a:glow>
                </a:effectLst>
                <a:latin typeface="微軟正黑體" pitchFamily="34" charset="-120"/>
                <a:ea typeface="微軟正黑體" pitchFamily="34" charset="-120"/>
              </a:rPr>
              <a:t>含大陸長期探親子女</a:t>
            </a:r>
            <a:r>
              <a:rPr lang="en-US" altLang="zh-TW" sz="2400" b="1" dirty="0">
                <a:effectLst>
                  <a:glow rad="101600">
                    <a:schemeClr val="bg1"/>
                  </a:glow>
                </a:effectLst>
                <a:latin typeface="微軟正黑體" pitchFamily="34" charset="-120"/>
                <a:ea typeface="微軟正黑體" pitchFamily="34" charset="-120"/>
              </a:rPr>
              <a:t>)</a:t>
            </a:r>
            <a:endParaRPr lang="zh-TW" altLang="en-US" sz="2400" dirty="0">
              <a:effectLst>
                <a:glow rad="101600">
                  <a:schemeClr val="bg1"/>
                </a:glow>
              </a:effectLst>
            </a:endParaRPr>
          </a:p>
        </p:txBody>
      </p:sp>
      <p:grpSp>
        <p:nvGrpSpPr>
          <p:cNvPr id="4" name="群組 3"/>
          <p:cNvGrpSpPr/>
          <p:nvPr/>
        </p:nvGrpSpPr>
        <p:grpSpPr>
          <a:xfrm>
            <a:off x="1437244" y="5384800"/>
            <a:ext cx="3290237" cy="1292662"/>
            <a:chOff x="1483978" y="5271760"/>
            <a:chExt cx="3290237" cy="1292662"/>
          </a:xfrm>
        </p:grpSpPr>
        <p:grpSp>
          <p:nvGrpSpPr>
            <p:cNvPr id="36" name="Group 77"/>
            <p:cNvGrpSpPr/>
            <p:nvPr/>
          </p:nvGrpSpPr>
          <p:grpSpPr>
            <a:xfrm rot="5400000">
              <a:off x="2497172" y="4258566"/>
              <a:ext cx="1263849" cy="3290237"/>
              <a:chOff x="684972" y="1809750"/>
              <a:chExt cx="1809750" cy="1792212"/>
            </a:xfrm>
            <a:noFill/>
          </p:grpSpPr>
          <p:sp>
            <p:nvSpPr>
              <p:cNvPr id="39" name="Rectangle 5"/>
              <p:cNvSpPr/>
              <p:nvPr/>
            </p:nvSpPr>
            <p:spPr bwMode="auto">
              <a:xfrm rot="5400000" flipV="1">
                <a:off x="789747" y="1704975"/>
                <a:ext cx="1600200" cy="1809750"/>
              </a:xfrm>
              <a:prstGeom prst="rect">
                <a:avLst/>
              </a:prstGeom>
              <a:grpFill/>
              <a:ln w="38100">
                <a:solidFill>
                  <a:srgbClr val="0070C0"/>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dirty="0">
                  <a:solidFill>
                    <a:srgbClr val="262626"/>
                  </a:solidFill>
                  <a:latin typeface="Roboto Condensed"/>
                </a:endParaRPr>
              </a:p>
            </p:txBody>
          </p:sp>
          <p:sp>
            <p:nvSpPr>
              <p:cNvPr id="40" name="Right Triangle 8"/>
              <p:cNvSpPr/>
              <p:nvPr/>
            </p:nvSpPr>
            <p:spPr bwMode="auto">
              <a:xfrm rot="5400000">
                <a:off x="2112966" y="3220206"/>
                <a:ext cx="192012" cy="571500"/>
              </a:xfrm>
              <a:prstGeom prst="rtTriangle">
                <a:avLst/>
              </a:prstGeom>
              <a:grpFill/>
              <a:ln w="38100">
                <a:solidFill>
                  <a:srgbClr val="0070C0"/>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a:solidFill>
                    <a:srgbClr val="262626"/>
                  </a:solidFill>
                  <a:latin typeface="Roboto Condensed"/>
                </a:endParaRPr>
              </a:p>
            </p:txBody>
          </p:sp>
        </p:grpSp>
        <p:sp>
          <p:nvSpPr>
            <p:cNvPr id="41" name="矩形 40"/>
            <p:cNvSpPr/>
            <p:nvPr/>
          </p:nvSpPr>
          <p:spPr>
            <a:xfrm>
              <a:off x="1859851" y="5271760"/>
              <a:ext cx="2890997" cy="1292662"/>
            </a:xfrm>
            <a:prstGeom prst="rect">
              <a:avLst/>
            </a:prstGeom>
          </p:spPr>
          <p:txBody>
            <a:bodyPr wrap="square">
              <a:spAutoFit/>
            </a:bodyPr>
            <a:lstStyle/>
            <a:p>
              <a:pPr algn="ctr" eaLnBrk="1" fontAlgn="auto" hangingPunct="1">
                <a:spcBef>
                  <a:spcPts val="0"/>
                </a:spcBef>
                <a:spcAft>
                  <a:spcPts val="0"/>
                </a:spcAft>
                <a:defRPr/>
              </a:pPr>
              <a:r>
                <a:rPr lang="zh-TW" altLang="en-US" sz="2600" b="1" dirty="0">
                  <a:solidFill>
                    <a:srgbClr val="0033CC"/>
                  </a:solidFill>
                  <a:latin typeface="微軟正黑體" pitchFamily="34" charset="-120"/>
                  <a:ea typeface="微軟正黑體" pitchFamily="34" charset="-120"/>
                </a:rPr>
                <a:t>撕榜後完成</a:t>
              </a:r>
              <a:br>
                <a:rPr lang="en-US" altLang="zh-TW" sz="2600" b="1" dirty="0">
                  <a:solidFill>
                    <a:srgbClr val="0033CC"/>
                  </a:solidFill>
                  <a:latin typeface="微軟正黑體" pitchFamily="34" charset="-120"/>
                  <a:ea typeface="微軟正黑體" pitchFamily="34" charset="-120"/>
                </a:rPr>
              </a:br>
              <a:r>
                <a:rPr lang="zh-TW" altLang="en-US" sz="2600" b="1" dirty="0">
                  <a:solidFill>
                    <a:srgbClr val="C00000"/>
                  </a:solidFill>
                  <a:latin typeface="微軟正黑體" pitchFamily="34" charset="-120"/>
                  <a:ea typeface="微軟正黑體" pitchFamily="34" charset="-120"/>
                </a:rPr>
                <a:t>一般生名額</a:t>
              </a:r>
              <a:br>
                <a:rPr lang="en-US" altLang="zh-TW" sz="2600" b="1" dirty="0">
                  <a:solidFill>
                    <a:srgbClr val="C00000"/>
                  </a:solidFill>
                  <a:latin typeface="微軟正黑體" pitchFamily="34" charset="-120"/>
                  <a:ea typeface="微軟正黑體" pitchFamily="34" charset="-120"/>
                </a:rPr>
              </a:br>
              <a:r>
                <a:rPr lang="zh-TW" altLang="en-US" sz="2600" b="1" dirty="0">
                  <a:solidFill>
                    <a:srgbClr val="0033CC"/>
                  </a:solidFill>
                  <a:latin typeface="微軟正黑體" pitchFamily="34" charset="-120"/>
                  <a:ea typeface="微軟正黑體" pitchFamily="34" charset="-120"/>
                </a:rPr>
                <a:t>錄取與報到</a:t>
              </a:r>
            </a:p>
          </p:txBody>
        </p:sp>
      </p:grpSp>
      <p:grpSp>
        <p:nvGrpSpPr>
          <p:cNvPr id="3" name="群組 2"/>
          <p:cNvGrpSpPr/>
          <p:nvPr/>
        </p:nvGrpSpPr>
        <p:grpSpPr>
          <a:xfrm>
            <a:off x="1460611" y="3364590"/>
            <a:ext cx="3290237" cy="1263850"/>
            <a:chOff x="1331631" y="3603388"/>
            <a:chExt cx="3290237" cy="1263850"/>
          </a:xfrm>
        </p:grpSpPr>
        <p:sp>
          <p:nvSpPr>
            <p:cNvPr id="2" name="矩形 1"/>
            <p:cNvSpPr/>
            <p:nvPr/>
          </p:nvSpPr>
          <p:spPr>
            <a:xfrm>
              <a:off x="1707504" y="3789036"/>
              <a:ext cx="2890997" cy="892552"/>
            </a:xfrm>
            <a:prstGeom prst="rect">
              <a:avLst/>
            </a:prstGeom>
          </p:spPr>
          <p:txBody>
            <a:bodyPr wrap="square">
              <a:spAutoFit/>
            </a:bodyPr>
            <a:lstStyle/>
            <a:p>
              <a:pPr algn="ctr" eaLnBrk="1" fontAlgn="auto" hangingPunct="1">
                <a:spcBef>
                  <a:spcPts val="0"/>
                </a:spcBef>
                <a:spcAft>
                  <a:spcPts val="0"/>
                </a:spcAft>
                <a:defRPr/>
              </a:pPr>
              <a:r>
                <a:rPr lang="zh-TW" altLang="en-US" sz="2600" b="1" dirty="0">
                  <a:solidFill>
                    <a:srgbClr val="0033CC"/>
                  </a:solidFill>
                  <a:latin typeface="微軟正黑體" pitchFamily="34" charset="-120"/>
                  <a:ea typeface="微軟正黑體" pitchFamily="34" charset="-120"/>
                </a:rPr>
                <a:t>依</a:t>
              </a:r>
              <a:r>
                <a:rPr lang="zh-TW" altLang="en-US" sz="2600" b="1" dirty="0">
                  <a:solidFill>
                    <a:srgbClr val="C00000"/>
                  </a:solidFill>
                  <a:latin typeface="微軟正黑體" pitchFamily="34" charset="-120"/>
                  <a:ea typeface="微軟正黑體" pitchFamily="34" charset="-120"/>
                </a:rPr>
                <a:t>一般生</a:t>
              </a:r>
              <a:endParaRPr lang="en-US" altLang="zh-TW" sz="2600" b="1" dirty="0">
                <a:solidFill>
                  <a:srgbClr val="C00000"/>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2600" b="1" dirty="0">
                  <a:solidFill>
                    <a:srgbClr val="0033CC"/>
                  </a:solidFill>
                  <a:latin typeface="微軟正黑體" pitchFamily="34" charset="-120"/>
                  <a:ea typeface="微軟正黑體" pitchFamily="34" charset="-120"/>
                </a:rPr>
                <a:t>分發順位進場撕榜</a:t>
              </a:r>
            </a:p>
          </p:txBody>
        </p:sp>
        <p:grpSp>
          <p:nvGrpSpPr>
            <p:cNvPr id="42" name="Group 77"/>
            <p:cNvGrpSpPr/>
            <p:nvPr/>
          </p:nvGrpSpPr>
          <p:grpSpPr>
            <a:xfrm rot="5400000">
              <a:off x="2344825" y="2590194"/>
              <a:ext cx="1263850" cy="3290237"/>
              <a:chOff x="684971" y="1809750"/>
              <a:chExt cx="1809751" cy="1792212"/>
            </a:xfrm>
            <a:noFill/>
          </p:grpSpPr>
          <p:sp>
            <p:nvSpPr>
              <p:cNvPr id="43" name="Rectangle 5"/>
              <p:cNvSpPr/>
              <p:nvPr/>
            </p:nvSpPr>
            <p:spPr bwMode="auto">
              <a:xfrm rot="5400000" flipV="1">
                <a:off x="789746" y="1704975"/>
                <a:ext cx="1600200" cy="1809750"/>
              </a:xfrm>
              <a:prstGeom prst="rect">
                <a:avLst/>
              </a:prstGeom>
              <a:grpFill/>
              <a:ln w="38100">
                <a:solidFill>
                  <a:srgbClr val="0070C0"/>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dirty="0">
                  <a:solidFill>
                    <a:srgbClr val="262626"/>
                  </a:solidFill>
                  <a:latin typeface="Roboto Condensed"/>
                </a:endParaRPr>
              </a:p>
            </p:txBody>
          </p:sp>
          <p:sp>
            <p:nvSpPr>
              <p:cNvPr id="44" name="Right Triangle 8"/>
              <p:cNvSpPr/>
              <p:nvPr/>
            </p:nvSpPr>
            <p:spPr bwMode="auto">
              <a:xfrm rot="5400000">
                <a:off x="2112966" y="3220206"/>
                <a:ext cx="192012" cy="571500"/>
              </a:xfrm>
              <a:prstGeom prst="rtTriangle">
                <a:avLst/>
              </a:prstGeom>
              <a:grpFill/>
              <a:ln w="38100">
                <a:solidFill>
                  <a:srgbClr val="0070C0"/>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a:solidFill>
                    <a:srgbClr val="262626"/>
                  </a:solidFill>
                  <a:latin typeface="Roboto Condensed"/>
                </a:endParaRPr>
              </a:p>
            </p:txBody>
          </p:sp>
        </p:grpSp>
      </p:grpSp>
      <p:grpSp>
        <p:nvGrpSpPr>
          <p:cNvPr id="48" name="Group 92"/>
          <p:cNvGrpSpPr/>
          <p:nvPr/>
        </p:nvGrpSpPr>
        <p:grpSpPr>
          <a:xfrm rot="5400000">
            <a:off x="7804434" y="-218963"/>
            <a:ext cx="1683908" cy="4381667"/>
            <a:chOff x="697993" y="1809751"/>
            <a:chExt cx="1809750" cy="1832498"/>
          </a:xfrm>
        </p:grpSpPr>
        <p:sp>
          <p:nvSpPr>
            <p:cNvPr id="49" name="Rectangle 93"/>
            <p:cNvSpPr/>
            <p:nvPr/>
          </p:nvSpPr>
          <p:spPr bwMode="auto">
            <a:xfrm rot="5400000" flipV="1">
              <a:off x="793267" y="1714477"/>
              <a:ext cx="1619202" cy="1809750"/>
            </a:xfrm>
            <a:prstGeom prst="rect">
              <a:avLst/>
            </a:prstGeom>
            <a:solidFill>
              <a:srgbClr val="F19B14"/>
            </a:solidFill>
            <a:ln w="9525">
              <a:no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dirty="0">
                <a:solidFill>
                  <a:srgbClr val="262626"/>
                </a:solidFill>
                <a:latin typeface="Roboto Condensed"/>
              </a:endParaRPr>
            </a:p>
          </p:txBody>
        </p:sp>
        <p:sp>
          <p:nvSpPr>
            <p:cNvPr id="50" name="Right Triangle 94"/>
            <p:cNvSpPr/>
            <p:nvPr/>
          </p:nvSpPr>
          <p:spPr bwMode="auto">
            <a:xfrm rot="5400000">
              <a:off x="2112668" y="3249852"/>
              <a:ext cx="213295" cy="571500"/>
            </a:xfrm>
            <a:prstGeom prst="rtTriangle">
              <a:avLst/>
            </a:prstGeom>
            <a:solidFill>
              <a:srgbClr val="F19B14">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a:solidFill>
                  <a:srgbClr val="262626"/>
                </a:solidFill>
                <a:latin typeface="Roboto Condensed"/>
              </a:endParaRPr>
            </a:p>
          </p:txBody>
        </p:sp>
      </p:grpSp>
      <p:sp>
        <p:nvSpPr>
          <p:cNvPr id="5" name="矩形 4"/>
          <p:cNvSpPr/>
          <p:nvPr/>
        </p:nvSpPr>
        <p:spPr>
          <a:xfrm>
            <a:off x="7719107" y="1396265"/>
            <a:ext cx="2364568" cy="1131079"/>
          </a:xfrm>
          <a:prstGeom prst="rect">
            <a:avLst/>
          </a:prstGeom>
        </p:spPr>
        <p:txBody>
          <a:bodyPr wrap="square">
            <a:spAutoFit/>
          </a:bodyPr>
          <a:lstStyle/>
          <a:p>
            <a:pPr algn="ctr">
              <a:spcAft>
                <a:spcPts val="300"/>
              </a:spcAft>
            </a:pPr>
            <a:r>
              <a:rPr lang="zh-TW" altLang="en-US" sz="3200" b="1" spc="400" dirty="0">
                <a:solidFill>
                  <a:srgbClr val="C00000"/>
                </a:solidFill>
                <a:effectLst>
                  <a:glow rad="101600">
                    <a:schemeClr val="bg1"/>
                  </a:glow>
                </a:effectLst>
                <a:latin typeface="微軟正黑體" pitchFamily="34" charset="-120"/>
                <a:ea typeface="微軟正黑體" pitchFamily="34" charset="-120"/>
              </a:rPr>
              <a:t>第二階段</a:t>
            </a:r>
            <a:endParaRPr lang="en-US" altLang="zh-TW" sz="3200" b="1" spc="400" dirty="0">
              <a:solidFill>
                <a:srgbClr val="C00000"/>
              </a:solidFill>
              <a:effectLst>
                <a:glow rad="101600">
                  <a:schemeClr val="bg1"/>
                </a:glow>
              </a:effectLst>
              <a:latin typeface="微軟正黑體" pitchFamily="34" charset="-120"/>
              <a:ea typeface="微軟正黑體" pitchFamily="34" charset="-120"/>
            </a:endParaRPr>
          </a:p>
          <a:p>
            <a:pPr algn="ctr">
              <a:spcBef>
                <a:spcPts val="600"/>
              </a:spcBef>
            </a:pPr>
            <a:r>
              <a:rPr lang="zh-TW" altLang="en-US" sz="2800" b="1" dirty="0">
                <a:effectLst>
                  <a:glow rad="101600">
                    <a:schemeClr val="bg1"/>
                  </a:glow>
                </a:effectLst>
                <a:latin typeface="微軟正黑體" pitchFamily="34" charset="-120"/>
                <a:ea typeface="微軟正黑體" pitchFamily="34" charset="-120"/>
              </a:rPr>
              <a:t>特種生</a:t>
            </a:r>
            <a:endParaRPr lang="en-US" altLang="zh-TW" sz="2800" b="1" dirty="0">
              <a:effectLst>
                <a:glow rad="101600">
                  <a:schemeClr val="bg1"/>
                </a:glow>
              </a:effectLst>
              <a:latin typeface="微軟正黑體" pitchFamily="34" charset="-120"/>
              <a:ea typeface="微軟正黑體" pitchFamily="34" charset="-120"/>
            </a:endParaRPr>
          </a:p>
        </p:txBody>
      </p:sp>
      <p:grpSp>
        <p:nvGrpSpPr>
          <p:cNvPr id="54" name="群組 53"/>
          <p:cNvGrpSpPr/>
          <p:nvPr/>
        </p:nvGrpSpPr>
        <p:grpSpPr>
          <a:xfrm>
            <a:off x="7168406" y="3364589"/>
            <a:ext cx="3290237" cy="1263850"/>
            <a:chOff x="1331631" y="3603388"/>
            <a:chExt cx="3290237" cy="1263850"/>
          </a:xfrm>
        </p:grpSpPr>
        <p:sp>
          <p:nvSpPr>
            <p:cNvPr id="55" name="矩形 54"/>
            <p:cNvSpPr/>
            <p:nvPr/>
          </p:nvSpPr>
          <p:spPr>
            <a:xfrm>
              <a:off x="1707504" y="3789036"/>
              <a:ext cx="2890997" cy="892552"/>
            </a:xfrm>
            <a:prstGeom prst="rect">
              <a:avLst/>
            </a:prstGeom>
            <a:ln>
              <a:noFill/>
            </a:ln>
          </p:spPr>
          <p:txBody>
            <a:bodyPr wrap="square">
              <a:spAutoFit/>
            </a:bodyPr>
            <a:lstStyle/>
            <a:p>
              <a:pPr algn="ctr" eaLnBrk="1" fontAlgn="auto" hangingPunct="1">
                <a:spcBef>
                  <a:spcPts val="0"/>
                </a:spcBef>
                <a:spcAft>
                  <a:spcPts val="0"/>
                </a:spcAft>
                <a:defRPr/>
              </a:pPr>
              <a:r>
                <a:rPr lang="zh-TW" altLang="en-US" sz="2600" b="1" dirty="0">
                  <a:solidFill>
                    <a:srgbClr val="0033CC"/>
                  </a:solidFill>
                  <a:latin typeface="微軟正黑體" pitchFamily="34" charset="-120"/>
                  <a:ea typeface="微軟正黑體" pitchFamily="34" charset="-120"/>
                </a:rPr>
                <a:t>依</a:t>
              </a:r>
              <a:r>
                <a:rPr lang="zh-TW" altLang="en-US" sz="2600" b="1" dirty="0">
                  <a:solidFill>
                    <a:srgbClr val="C00000"/>
                  </a:solidFill>
                  <a:latin typeface="微軟正黑體" pitchFamily="34" charset="-120"/>
                  <a:ea typeface="微軟正黑體" pitchFamily="34" charset="-120"/>
                </a:rPr>
                <a:t>特種身分生</a:t>
              </a:r>
              <a:endParaRPr lang="en-US" altLang="zh-TW" sz="2600" b="1" dirty="0">
                <a:solidFill>
                  <a:srgbClr val="C00000"/>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2600" b="1" dirty="0">
                  <a:solidFill>
                    <a:srgbClr val="0033CC"/>
                  </a:solidFill>
                  <a:latin typeface="微軟正黑體" pitchFamily="34" charset="-120"/>
                  <a:ea typeface="微軟正黑體" pitchFamily="34" charset="-120"/>
                </a:rPr>
                <a:t>分發順位進場撕榜</a:t>
              </a:r>
            </a:p>
          </p:txBody>
        </p:sp>
        <p:grpSp>
          <p:nvGrpSpPr>
            <p:cNvPr id="56" name="Group 77"/>
            <p:cNvGrpSpPr/>
            <p:nvPr/>
          </p:nvGrpSpPr>
          <p:grpSpPr>
            <a:xfrm rot="5400000">
              <a:off x="2344825" y="2590194"/>
              <a:ext cx="1263850" cy="3290237"/>
              <a:chOff x="684971" y="1809750"/>
              <a:chExt cx="1809751" cy="1792212"/>
            </a:xfrm>
            <a:noFill/>
          </p:grpSpPr>
          <p:sp>
            <p:nvSpPr>
              <p:cNvPr id="57" name="Rectangle 5"/>
              <p:cNvSpPr/>
              <p:nvPr/>
            </p:nvSpPr>
            <p:spPr bwMode="auto">
              <a:xfrm rot="5400000" flipV="1">
                <a:off x="789746" y="1704975"/>
                <a:ext cx="1600200" cy="1809750"/>
              </a:xfrm>
              <a:prstGeom prst="rect">
                <a:avLst/>
              </a:prstGeom>
              <a:grpFill/>
              <a:ln w="38100">
                <a:solidFill>
                  <a:srgbClr val="F19B14"/>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dirty="0">
                  <a:solidFill>
                    <a:srgbClr val="262626"/>
                  </a:solidFill>
                  <a:latin typeface="Roboto Condensed"/>
                </a:endParaRPr>
              </a:p>
            </p:txBody>
          </p:sp>
          <p:sp>
            <p:nvSpPr>
              <p:cNvPr id="58" name="Right Triangle 8"/>
              <p:cNvSpPr/>
              <p:nvPr/>
            </p:nvSpPr>
            <p:spPr bwMode="auto">
              <a:xfrm rot="5400000">
                <a:off x="2112966" y="3220206"/>
                <a:ext cx="192012" cy="571500"/>
              </a:xfrm>
              <a:prstGeom prst="rtTriangle">
                <a:avLst/>
              </a:prstGeom>
              <a:grpFill/>
              <a:ln w="38100">
                <a:solidFill>
                  <a:srgbClr val="F19B14"/>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a:solidFill>
                    <a:srgbClr val="262626"/>
                  </a:solidFill>
                  <a:latin typeface="Roboto Condensed"/>
                </a:endParaRPr>
              </a:p>
            </p:txBody>
          </p:sp>
        </p:grpSp>
      </p:grpSp>
      <p:grpSp>
        <p:nvGrpSpPr>
          <p:cNvPr id="59" name="群組 58"/>
          <p:cNvGrpSpPr/>
          <p:nvPr/>
        </p:nvGrpSpPr>
        <p:grpSpPr>
          <a:xfrm>
            <a:off x="7166216" y="5397693"/>
            <a:ext cx="3290235" cy="1263850"/>
            <a:chOff x="1331632" y="3603387"/>
            <a:chExt cx="3290235" cy="1399401"/>
          </a:xfrm>
        </p:grpSpPr>
        <p:sp>
          <p:nvSpPr>
            <p:cNvPr id="60" name="矩形 59"/>
            <p:cNvSpPr/>
            <p:nvPr/>
          </p:nvSpPr>
          <p:spPr>
            <a:xfrm>
              <a:off x="1707503" y="3636386"/>
              <a:ext cx="2890997" cy="1292662"/>
            </a:xfrm>
            <a:prstGeom prst="rect">
              <a:avLst/>
            </a:prstGeom>
            <a:ln>
              <a:noFill/>
            </a:ln>
          </p:spPr>
          <p:txBody>
            <a:bodyPr wrap="square">
              <a:spAutoFit/>
            </a:bodyPr>
            <a:lstStyle/>
            <a:p>
              <a:pPr algn="ctr" eaLnBrk="1" fontAlgn="auto" hangingPunct="1">
                <a:spcBef>
                  <a:spcPts val="0"/>
                </a:spcBef>
                <a:spcAft>
                  <a:spcPts val="0"/>
                </a:spcAft>
                <a:defRPr/>
              </a:pPr>
              <a:r>
                <a:rPr lang="zh-TW" altLang="en-US" sz="2600" b="1" dirty="0">
                  <a:solidFill>
                    <a:srgbClr val="0033CC"/>
                  </a:solidFill>
                  <a:latin typeface="微軟正黑體" pitchFamily="34" charset="-120"/>
                  <a:ea typeface="微軟正黑體" pitchFamily="34" charset="-120"/>
                </a:rPr>
                <a:t>撕榜後完成</a:t>
              </a:r>
              <a:br>
                <a:rPr lang="en-US" altLang="zh-TW" sz="2600" b="1" dirty="0">
                  <a:solidFill>
                    <a:srgbClr val="0033CC"/>
                  </a:solidFill>
                  <a:latin typeface="微軟正黑體" pitchFamily="34" charset="-120"/>
                  <a:ea typeface="微軟正黑體" pitchFamily="34" charset="-120"/>
                </a:rPr>
              </a:br>
              <a:r>
                <a:rPr lang="zh-TW" altLang="en-US" sz="2600" b="1" dirty="0">
                  <a:solidFill>
                    <a:srgbClr val="C00000"/>
                  </a:solidFill>
                  <a:latin typeface="微軟正黑體" pitchFamily="34" charset="-120"/>
                  <a:ea typeface="微軟正黑體" pitchFamily="34" charset="-120"/>
                </a:rPr>
                <a:t>特種身分生名額</a:t>
              </a:r>
              <a:br>
                <a:rPr lang="en-US" altLang="zh-TW" sz="2600" b="1" dirty="0">
                  <a:solidFill>
                    <a:srgbClr val="C00000"/>
                  </a:solidFill>
                  <a:latin typeface="微軟正黑體" pitchFamily="34" charset="-120"/>
                  <a:ea typeface="微軟正黑體" pitchFamily="34" charset="-120"/>
                </a:rPr>
              </a:br>
              <a:r>
                <a:rPr lang="zh-TW" altLang="en-US" sz="2600" b="1" dirty="0">
                  <a:solidFill>
                    <a:srgbClr val="0033CC"/>
                  </a:solidFill>
                  <a:latin typeface="微軟正黑體" pitchFamily="34" charset="-120"/>
                  <a:ea typeface="微軟正黑體" pitchFamily="34" charset="-120"/>
                </a:rPr>
                <a:t>錄取與報到</a:t>
              </a:r>
            </a:p>
          </p:txBody>
        </p:sp>
        <p:grpSp>
          <p:nvGrpSpPr>
            <p:cNvPr id="61" name="Group 77"/>
            <p:cNvGrpSpPr/>
            <p:nvPr/>
          </p:nvGrpSpPr>
          <p:grpSpPr>
            <a:xfrm rot="5400000">
              <a:off x="2277049" y="2657970"/>
              <a:ext cx="1399401" cy="3290235"/>
              <a:chOff x="684970" y="1809751"/>
              <a:chExt cx="2003851" cy="1792211"/>
            </a:xfrm>
            <a:noFill/>
          </p:grpSpPr>
          <p:sp>
            <p:nvSpPr>
              <p:cNvPr id="62" name="Rectangle 5"/>
              <p:cNvSpPr/>
              <p:nvPr/>
            </p:nvSpPr>
            <p:spPr bwMode="auto">
              <a:xfrm rot="5400000" flipV="1">
                <a:off x="886796" y="1607925"/>
                <a:ext cx="1600200" cy="2003851"/>
              </a:xfrm>
              <a:prstGeom prst="rect">
                <a:avLst/>
              </a:prstGeom>
              <a:grpFill/>
              <a:ln w="38100">
                <a:solidFill>
                  <a:srgbClr val="F19B14"/>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dirty="0">
                  <a:solidFill>
                    <a:srgbClr val="262626"/>
                  </a:solidFill>
                  <a:latin typeface="Roboto Condensed"/>
                </a:endParaRPr>
              </a:p>
            </p:txBody>
          </p:sp>
          <p:sp>
            <p:nvSpPr>
              <p:cNvPr id="63" name="Right Triangle 8"/>
              <p:cNvSpPr/>
              <p:nvPr/>
            </p:nvSpPr>
            <p:spPr bwMode="auto">
              <a:xfrm rot="5400000">
                <a:off x="2112966" y="3220206"/>
                <a:ext cx="192012" cy="571500"/>
              </a:xfrm>
              <a:prstGeom prst="rtTriangle">
                <a:avLst/>
              </a:prstGeom>
              <a:grpFill/>
              <a:ln w="38100">
                <a:solidFill>
                  <a:srgbClr val="F19B14"/>
                </a:solidFill>
                <a:round/>
                <a:headEnd/>
                <a:tailEnd/>
              </a:ln>
            </p:spPr>
            <p:txBody>
              <a:bodyPr vert="horz" wrap="square" lIns="91440" tIns="45720" rIns="91440" bIns="45720" numCol="1" rtlCol="0" anchor="t" anchorCtr="0" compatLnSpc="1">
                <a:prstTxWarp prst="textNoShape">
                  <a:avLst/>
                </a:prstTxWarp>
              </a:bodyPr>
              <a:lstStyle/>
              <a:p>
                <a:pPr algn="ctr" defTabSz="1299849" fontAlgn="auto">
                  <a:spcBef>
                    <a:spcPts val="0"/>
                  </a:spcBef>
                  <a:spcAft>
                    <a:spcPts val="0"/>
                  </a:spcAft>
                  <a:defRPr/>
                </a:pPr>
                <a:endParaRPr lang="en-US" sz="2500" kern="0">
                  <a:solidFill>
                    <a:srgbClr val="262626"/>
                  </a:solidFill>
                  <a:latin typeface="Roboto Condensed"/>
                </a:endParaRPr>
              </a:p>
            </p:txBody>
          </p:sp>
        </p:grpSp>
      </p:grpSp>
      <p:sp>
        <p:nvSpPr>
          <p:cNvPr id="67" name="KSO_Shape"/>
          <p:cNvSpPr>
            <a:spLocks/>
          </p:cNvSpPr>
          <p:nvPr/>
        </p:nvSpPr>
        <p:spPr bwMode="auto">
          <a:xfrm rot="5400000">
            <a:off x="3144959" y="2814441"/>
            <a:ext cx="445656" cy="488692"/>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0070C0"/>
          </a:solidFill>
          <a:ln w="19050">
            <a:solidFill>
              <a:srgbClr val="000000"/>
            </a:solidFill>
            <a:round/>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8" name="KSO_Shape"/>
          <p:cNvSpPr>
            <a:spLocks/>
          </p:cNvSpPr>
          <p:nvPr/>
        </p:nvSpPr>
        <p:spPr bwMode="auto">
          <a:xfrm rot="5400000">
            <a:off x="3144959" y="4805247"/>
            <a:ext cx="445656" cy="488692"/>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0070C0"/>
          </a:solidFill>
          <a:ln w="19050">
            <a:solidFill>
              <a:srgbClr val="000000"/>
            </a:solidFill>
            <a:round/>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9" name="KSO_Shape"/>
          <p:cNvSpPr>
            <a:spLocks/>
          </p:cNvSpPr>
          <p:nvPr/>
        </p:nvSpPr>
        <p:spPr bwMode="auto">
          <a:xfrm rot="5400000">
            <a:off x="8742943" y="2818043"/>
            <a:ext cx="445656" cy="488692"/>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F19B14"/>
          </a:solidFill>
          <a:ln w="19050">
            <a:solidFill>
              <a:srgbClr val="000000"/>
            </a:solidFill>
            <a:round/>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0" name="KSO_Shape"/>
          <p:cNvSpPr>
            <a:spLocks/>
          </p:cNvSpPr>
          <p:nvPr/>
        </p:nvSpPr>
        <p:spPr bwMode="auto">
          <a:xfrm rot="5400000">
            <a:off x="8742943" y="4805247"/>
            <a:ext cx="445656" cy="488692"/>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F19B14"/>
          </a:solidFill>
          <a:ln w="19050">
            <a:solidFill>
              <a:srgbClr val="000000"/>
            </a:solidFill>
            <a:round/>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959637489"/>
              </p:ext>
            </p:extLst>
          </p:nvPr>
        </p:nvGraphicFramePr>
        <p:xfrm>
          <a:off x="160337" y="1325563"/>
          <a:ext cx="11798299" cy="4553841"/>
        </p:xfrm>
        <a:graphic>
          <a:graphicData uri="http://schemas.openxmlformats.org/drawingml/2006/table">
            <a:tbl>
              <a:tblPr>
                <a:tableStyleId>{8799B23B-EC83-4686-B30A-512413B5E67A}</a:tableStyleId>
              </a:tblPr>
              <a:tblGrid>
                <a:gridCol w="763393">
                  <a:extLst>
                    <a:ext uri="{9D8B030D-6E8A-4147-A177-3AD203B41FA5}">
                      <a16:colId xmlns:a16="http://schemas.microsoft.com/office/drawing/2014/main" val="20000"/>
                    </a:ext>
                  </a:extLst>
                </a:gridCol>
                <a:gridCol w="2102947">
                  <a:extLst>
                    <a:ext uri="{9D8B030D-6E8A-4147-A177-3AD203B41FA5}">
                      <a16:colId xmlns:a16="http://schemas.microsoft.com/office/drawing/2014/main" val="20001"/>
                    </a:ext>
                  </a:extLst>
                </a:gridCol>
                <a:gridCol w="724892">
                  <a:extLst>
                    <a:ext uri="{9D8B030D-6E8A-4147-A177-3AD203B41FA5}">
                      <a16:colId xmlns:a16="http://schemas.microsoft.com/office/drawing/2014/main" val="20002"/>
                    </a:ext>
                  </a:extLst>
                </a:gridCol>
                <a:gridCol w="724892">
                  <a:extLst>
                    <a:ext uri="{9D8B030D-6E8A-4147-A177-3AD203B41FA5}">
                      <a16:colId xmlns:a16="http://schemas.microsoft.com/office/drawing/2014/main" val="20003"/>
                    </a:ext>
                  </a:extLst>
                </a:gridCol>
                <a:gridCol w="724892">
                  <a:extLst>
                    <a:ext uri="{9D8B030D-6E8A-4147-A177-3AD203B41FA5}">
                      <a16:colId xmlns:a16="http://schemas.microsoft.com/office/drawing/2014/main" val="20004"/>
                    </a:ext>
                  </a:extLst>
                </a:gridCol>
                <a:gridCol w="724892">
                  <a:extLst>
                    <a:ext uri="{9D8B030D-6E8A-4147-A177-3AD203B41FA5}">
                      <a16:colId xmlns:a16="http://schemas.microsoft.com/office/drawing/2014/main" val="20005"/>
                    </a:ext>
                  </a:extLst>
                </a:gridCol>
                <a:gridCol w="704006">
                  <a:extLst>
                    <a:ext uri="{9D8B030D-6E8A-4147-A177-3AD203B41FA5}">
                      <a16:colId xmlns:a16="http://schemas.microsoft.com/office/drawing/2014/main" val="20006"/>
                    </a:ext>
                  </a:extLst>
                </a:gridCol>
                <a:gridCol w="2453205">
                  <a:extLst>
                    <a:ext uri="{9D8B030D-6E8A-4147-A177-3AD203B41FA5}">
                      <a16:colId xmlns:a16="http://schemas.microsoft.com/office/drawing/2014/main" val="20007"/>
                    </a:ext>
                  </a:extLst>
                </a:gridCol>
                <a:gridCol w="718795">
                  <a:extLst>
                    <a:ext uri="{9D8B030D-6E8A-4147-A177-3AD203B41FA5}">
                      <a16:colId xmlns:a16="http://schemas.microsoft.com/office/drawing/2014/main" val="20008"/>
                    </a:ext>
                  </a:extLst>
                </a:gridCol>
                <a:gridCol w="718795">
                  <a:extLst>
                    <a:ext uri="{9D8B030D-6E8A-4147-A177-3AD203B41FA5}">
                      <a16:colId xmlns:a16="http://schemas.microsoft.com/office/drawing/2014/main" val="20009"/>
                    </a:ext>
                  </a:extLst>
                </a:gridCol>
                <a:gridCol w="718795">
                  <a:extLst>
                    <a:ext uri="{9D8B030D-6E8A-4147-A177-3AD203B41FA5}">
                      <a16:colId xmlns:a16="http://schemas.microsoft.com/office/drawing/2014/main" val="20010"/>
                    </a:ext>
                  </a:extLst>
                </a:gridCol>
                <a:gridCol w="718795">
                  <a:extLst>
                    <a:ext uri="{9D8B030D-6E8A-4147-A177-3AD203B41FA5}">
                      <a16:colId xmlns:a16="http://schemas.microsoft.com/office/drawing/2014/main" val="20011"/>
                    </a:ext>
                  </a:extLst>
                </a:gridCol>
              </a:tblGrid>
              <a:tr h="741604">
                <a:tc>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校代碼</a:t>
                      </a:r>
                      <a:endParaRPr lang="zh-TW" altLang="en-US" sz="1800" b="1" i="0" u="none" strike="noStrike" dirty="0">
                        <a:solidFill>
                          <a:schemeClr val="accent4">
                            <a:lumMod val="50000"/>
                          </a:schemeClr>
                        </a:solidFill>
                        <a:effectLst/>
                        <a:latin typeface="微軟正黑體" panose="020B0604030504040204" pitchFamily="34" charset="-120"/>
                        <a:ea typeface="微軟正黑體" panose="020B0604030504040204" pitchFamily="34" charset="-120"/>
                      </a:endParaRPr>
                    </a:p>
                  </a:txBody>
                  <a:tcPr marL="6350" marR="6350" marT="6350" marB="0" anchor="ctr">
                    <a:solidFill>
                      <a:srgbClr val="FFC000"/>
                    </a:solidFill>
                  </a:tcPr>
                </a:tc>
                <a:tc>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招生學校</a:t>
                      </a:r>
                      <a:endParaRPr lang="zh-TW" altLang="en-US" sz="1800" b="1" i="0" u="none" strike="noStrike" dirty="0">
                        <a:solidFill>
                          <a:schemeClr val="accent4">
                            <a:lumMod val="50000"/>
                          </a:schemeClr>
                        </a:solidFill>
                        <a:effectLst/>
                        <a:latin typeface="微軟正黑體" panose="020B0604030504040204" pitchFamily="34" charset="-120"/>
                        <a:ea typeface="微軟正黑體" panose="020B0604030504040204" pitchFamily="34" charset="-120"/>
                      </a:endParaRP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C000"/>
                    </a:solidFill>
                  </a:tcPr>
                </a:tc>
                <a:tc>
                  <a:txBody>
                    <a:bodyPr/>
                    <a:lstStyle/>
                    <a:p>
                      <a:pPr algn="ctr" fontAlgn="ct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科組</a:t>
                      </a: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C000"/>
                    </a:solidFill>
                  </a:tcPr>
                </a:tc>
                <a:tc>
                  <a:txBody>
                    <a:bodyPr/>
                    <a:lstStyle/>
                    <a:p>
                      <a:pPr algn="ctr" fontAlgn="ct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一般生</a:t>
                      </a:r>
                    </a:p>
                  </a:txBody>
                  <a:tcPr marL="6350" marR="6350" marT="6350" marB="0" anchor="ctr">
                    <a:solidFill>
                      <a:srgbClr val="FFC000"/>
                    </a:solidFill>
                  </a:tcPr>
                </a:tc>
                <a:tc>
                  <a:txBody>
                    <a:bodyPr/>
                    <a:lstStyle/>
                    <a:p>
                      <a:pPr algn="ctr" fontAlgn="ct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大陸長探生</a:t>
                      </a:r>
                    </a:p>
                  </a:txBody>
                  <a:tcPr marL="6350" marR="6350" marT="6350" marB="0" anchor="ctr">
                    <a:solidFill>
                      <a:srgbClr val="FFC000"/>
                    </a:solidFill>
                  </a:tcPr>
                </a:tc>
                <a:tc>
                  <a:txBody>
                    <a:bodyPr/>
                    <a:lstStyle/>
                    <a:p>
                      <a:pPr algn="ctr" fontAlgn="ctr"/>
                      <a:r>
                        <a:rPr lang="zh-TW" altLang="en-US" sz="1800" b="1" u="none" strike="noStrike" dirty="0">
                          <a:solidFill>
                            <a:schemeClr val="tx1"/>
                          </a:solidFill>
                          <a:effectLst/>
                          <a:latin typeface="微軟正黑體" panose="020B0604030504040204" pitchFamily="34" charset="-120"/>
                          <a:ea typeface="微軟正黑體" panose="020B0604030504040204" pitchFamily="34" charset="-120"/>
                        </a:rPr>
                        <a:t>特種生</a:t>
                      </a:r>
                      <a:endPar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solidFill>
                      <a:srgbClr val="FFC000"/>
                    </a:solidFill>
                  </a:tcPr>
                </a:tc>
                <a:tc>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校代碼</a:t>
                      </a:r>
                      <a:endParaRPr lang="zh-TW" altLang="en-US" sz="1800" b="1" i="0" u="none" strike="noStrike" dirty="0">
                        <a:solidFill>
                          <a:schemeClr val="accent4">
                            <a:lumMod val="50000"/>
                          </a:schemeClr>
                        </a:solidFill>
                        <a:effectLst/>
                        <a:latin typeface="微軟正黑體" panose="020B0604030504040204" pitchFamily="34" charset="-120"/>
                        <a:ea typeface="微軟正黑體" panose="020B0604030504040204" pitchFamily="34" charset="-120"/>
                      </a:endParaRPr>
                    </a:p>
                  </a:txBody>
                  <a:tcPr marL="6350" marR="6350" marT="6350" marB="0" anchor="ctr">
                    <a:solidFill>
                      <a:srgbClr val="FFC000"/>
                    </a:solidFill>
                  </a:tcPr>
                </a:tc>
                <a:tc>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招生學校</a:t>
                      </a:r>
                      <a:endParaRPr lang="zh-TW" altLang="en-US" sz="1800" b="1" i="0" u="none" strike="noStrike" dirty="0">
                        <a:solidFill>
                          <a:schemeClr val="accent4">
                            <a:lumMod val="50000"/>
                          </a:schemeClr>
                        </a:solidFill>
                        <a:effectLst/>
                        <a:latin typeface="微軟正黑體" panose="020B0604030504040204" pitchFamily="34" charset="-120"/>
                        <a:ea typeface="微軟正黑體" panose="020B0604030504040204" pitchFamily="34" charset="-120"/>
                      </a:endParaRP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C000"/>
                    </a:solidFill>
                  </a:tcPr>
                </a:tc>
                <a:tc>
                  <a:txBody>
                    <a:bodyPr/>
                    <a:lstStyle/>
                    <a:p>
                      <a:pPr algn="ctr" fontAlgn="ct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科組</a:t>
                      </a: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C000"/>
                    </a:solidFill>
                  </a:tcPr>
                </a:tc>
                <a:tc>
                  <a:txBody>
                    <a:bodyPr/>
                    <a:lstStyle/>
                    <a:p>
                      <a:pPr algn="ctr" fontAlgn="ct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一般生</a:t>
                      </a:r>
                    </a:p>
                  </a:txBody>
                  <a:tcPr marL="6350" marR="6350" marT="6350" marB="0" anchor="ctr">
                    <a:solidFill>
                      <a:srgbClr val="FFC000"/>
                    </a:solidFill>
                  </a:tcPr>
                </a:tc>
                <a:tc>
                  <a:txBody>
                    <a:bodyPr/>
                    <a:lstStyle/>
                    <a:p>
                      <a:pPr algn="ctr" fontAlgn="ct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大陸長探生</a:t>
                      </a:r>
                    </a:p>
                  </a:txBody>
                  <a:tcPr marL="6350" marR="6350" marT="6350" marB="0" anchor="ctr">
                    <a:solidFill>
                      <a:srgbClr val="FFC000"/>
                    </a:solidFill>
                  </a:tcPr>
                </a:tc>
                <a:tc>
                  <a:txBody>
                    <a:bodyPr/>
                    <a:lstStyle/>
                    <a:p>
                      <a:pPr algn="ctr" fontAlgn="ctr"/>
                      <a:r>
                        <a:rPr lang="zh-TW" altLang="en-US" sz="1800" b="1" u="none" strike="noStrike" dirty="0">
                          <a:solidFill>
                            <a:schemeClr val="tx1"/>
                          </a:solidFill>
                          <a:effectLst/>
                          <a:latin typeface="微軟正黑體" panose="020B0604030504040204" pitchFamily="34" charset="-120"/>
                          <a:ea typeface="微軟正黑體" panose="020B0604030504040204" pitchFamily="34" charset="-120"/>
                        </a:rPr>
                        <a:t>特種生</a:t>
                      </a:r>
                      <a:endPar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solidFill>
                      <a:srgbClr val="FFC000"/>
                    </a:solidFill>
                  </a:tcPr>
                </a:tc>
                <a:extLst>
                  <a:ext uri="{0D108BD9-81ED-4DB2-BD59-A6C34878D82A}">
                    <a16:rowId xmlns:a16="http://schemas.microsoft.com/office/drawing/2014/main" val="10000"/>
                  </a:ext>
                </a:extLst>
              </a:tr>
              <a:tr h="478466">
                <a:tc>
                  <a:txBody>
                    <a:bodyPr/>
                    <a:lstStyle/>
                    <a:p>
                      <a:pPr algn="ctr" fontAlgn="ctr"/>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104</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國立臺北科技大學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1</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6</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415</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黎明技術學院</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2</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9</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extLst>
                  <a:ext uri="{0D108BD9-81ED-4DB2-BD59-A6C34878D82A}">
                    <a16:rowId xmlns:a16="http://schemas.microsoft.com/office/drawing/2014/main" val="10001"/>
                  </a:ext>
                </a:extLst>
              </a:tr>
              <a:tr h="478466">
                <a:tc>
                  <a:txBody>
                    <a:bodyPr/>
                    <a:lstStyle/>
                    <a:p>
                      <a:pPr algn="ctr" fontAlgn="ct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114</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rPr>
                        <a:t>國立臺北商業大學</a:t>
                      </a:r>
                      <a:endParaRPr lang="zh-TW" altLang="en-US" sz="1800" b="1" i="0" u="none" strike="noStrike"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endParaRP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7</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28</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417</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德育護理健康學院</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3</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32</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24</a:t>
                      </a:r>
                    </a:p>
                  </a:txBody>
                  <a:tcPr marL="6350" marR="6350" marT="6350" marB="0" anchor="ctr">
                    <a:solidFill>
                      <a:srgbClr val="FFFFE1"/>
                    </a:solidFill>
                  </a:tcPr>
                </a:tc>
                <a:extLst>
                  <a:ext uri="{0D108BD9-81ED-4DB2-BD59-A6C34878D82A}">
                    <a16:rowId xmlns:a16="http://schemas.microsoft.com/office/drawing/2014/main" val="1431468941"/>
                  </a:ext>
                </a:extLst>
              </a:tr>
              <a:tr h="478466">
                <a:tc>
                  <a:txBody>
                    <a:bodyPr/>
                    <a:lstStyle/>
                    <a:p>
                      <a:pPr algn="ctr" fontAlgn="ct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206</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龍華科技大學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4</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18</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602</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馬偕醫護管理專科學校</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8</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23</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18</a:t>
                      </a:r>
                    </a:p>
                  </a:txBody>
                  <a:tcPr marL="6350" marR="6350" marT="6350" marB="0" anchor="ctr">
                    <a:solidFill>
                      <a:srgbClr val="FFFFE1"/>
                    </a:solidFill>
                  </a:tcPr>
                </a:tc>
                <a:extLst>
                  <a:ext uri="{0D108BD9-81ED-4DB2-BD59-A6C34878D82A}">
                    <a16:rowId xmlns:a16="http://schemas.microsoft.com/office/drawing/2014/main" val="10002"/>
                  </a:ext>
                </a:extLst>
              </a:tr>
              <a:tr h="478466">
                <a:tc>
                  <a:txBody>
                    <a:bodyPr/>
                    <a:lstStyle/>
                    <a:p>
                      <a:pPr marL="0" algn="ctr" defTabSz="914400" rtl="0" eaLnBrk="1" fontAlgn="ctr" latinLnBrk="0" hangingPunct="1"/>
                      <a:r>
                        <a:rPr lang="en-US" alt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229</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中華科技大學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3</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12</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606</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耕莘健康管理專科學校</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6</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24</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extLst>
                  <a:ext uri="{0D108BD9-81ED-4DB2-BD59-A6C34878D82A}">
                    <a16:rowId xmlns:a16="http://schemas.microsoft.com/office/drawing/2014/main" val="10003"/>
                  </a:ext>
                </a:extLst>
              </a:tr>
              <a:tr h="478466">
                <a:tc>
                  <a:txBody>
                    <a:bodyPr/>
                    <a:lstStyle/>
                    <a:p>
                      <a:pPr algn="ctr" fontAlgn="ct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239</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臺北城市科技大學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4</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20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611</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聖母醫護管理專科學校</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5</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7</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extLst>
                  <a:ext uri="{0D108BD9-81ED-4DB2-BD59-A6C34878D82A}">
                    <a16:rowId xmlns:a16="http://schemas.microsoft.com/office/drawing/2014/main" val="10004"/>
                  </a:ext>
                </a:extLst>
              </a:tr>
              <a:tr h="478466">
                <a:tc>
                  <a:txBody>
                    <a:bodyPr/>
                    <a:lstStyle/>
                    <a:p>
                      <a:pPr algn="ctr" fontAlgn="ct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245</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致理科技大學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6</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12</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5</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612</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新生醫護管理專科學校</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7</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7</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extLst>
                  <a:ext uri="{0D108BD9-81ED-4DB2-BD59-A6C34878D82A}">
                    <a16:rowId xmlns:a16="http://schemas.microsoft.com/office/drawing/2014/main" val="10005"/>
                  </a:ext>
                </a:extLst>
              </a:tr>
              <a:tr h="478466">
                <a:tc>
                  <a:txBody>
                    <a:bodyPr/>
                    <a:lstStyle/>
                    <a:p>
                      <a:pPr algn="ctr" fontAlgn="ct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246</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宏國德霖科技大學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6</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6</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algn="ctr" fontAlgn="ct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822</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慈濟大學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1</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5</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4</a:t>
                      </a:r>
                    </a:p>
                  </a:txBody>
                  <a:tcPr marL="6350" marR="6350" marT="6350" marB="0" anchor="ctr">
                    <a:solidFill>
                      <a:srgbClr val="FFFFE1"/>
                    </a:solidFill>
                  </a:tcPr>
                </a:tc>
                <a:extLst>
                  <a:ext uri="{0D108BD9-81ED-4DB2-BD59-A6C34878D82A}">
                    <a16:rowId xmlns:a16="http://schemas.microsoft.com/office/drawing/2014/main" val="10006"/>
                  </a:ext>
                </a:extLst>
              </a:tr>
              <a:tr h="462975">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249</a:t>
                      </a:r>
                    </a:p>
                  </a:txBody>
                  <a:tcPr marL="6350" marR="6350" marT="6350" marB="0" anchor="ctr">
                    <a:solidFill>
                      <a:schemeClr val="bg1"/>
                    </a:solidFill>
                  </a:tcPr>
                </a:tc>
                <a:tc>
                  <a:txBody>
                    <a:bodyPr/>
                    <a:lstStyle/>
                    <a:p>
                      <a:pPr marL="36000" algn="l" defTabSz="914400" rtl="0" eaLnBrk="1" fontAlgn="ctr" latinLnBrk="0" hangingPunct="1"/>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台北海洋科技大學</a:t>
                      </a:r>
                      <a:endParaRPr lang="en-US" altLang="zh-TW"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endParaRP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3</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13</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18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832</a:t>
                      </a:r>
                    </a:p>
                  </a:txBody>
                  <a:tcPr marL="6350" marR="6350" marT="6350" marB="0" anchor="ctr">
                    <a:solidFill>
                      <a:schemeClr val="bg1"/>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TW" altLang="en-US" sz="1800" b="1" u="none" strike="noStrike" kern="1200" spc="200" baseline="0" dirty="0">
                          <a:solidFill>
                            <a:schemeClr val="bg1"/>
                          </a:solidFill>
                          <a:effectLst>
                            <a:glow rad="139700">
                              <a:schemeClr val="tx1"/>
                            </a:glow>
                            <a:outerShdw blurRad="50800" dist="50800" dir="5400000" sx="102000" sy="102000" algn="ctr" rotWithShape="0">
                              <a:schemeClr val="bg1"/>
                            </a:outerShdw>
                          </a:effectLst>
                          <a:latin typeface="微軟正黑體" panose="020B0604030504040204" pitchFamily="34" charset="-120"/>
                          <a:ea typeface="微軟正黑體" panose="020B0604030504040204" pitchFamily="34" charset="-120"/>
                          <a:cs typeface="+mn-cs"/>
                        </a:rPr>
                        <a:t>康寧大學</a:t>
                      </a:r>
                    </a:p>
                  </a:txBody>
                  <a:tcPr marL="6350" marR="6350" marT="6350" marB="0" anchor="ctr">
                    <a:lnR w="12700" cap="flat" cmpd="sng" algn="ctr">
                      <a:solidFill>
                        <a:schemeClr val="bg1">
                          <a:lumMod val="75000"/>
                        </a:schemeClr>
                      </a:solidFill>
                      <a:prstDash val="solid"/>
                      <a:round/>
                      <a:headEnd type="none" w="med" len="med"/>
                      <a:tailEnd type="none" w="med" len="med"/>
                    </a:lnR>
                    <a:solidFill>
                      <a:srgbClr val="FFF1C5"/>
                    </a:solidFill>
                  </a:tcPr>
                </a:tc>
                <a:tc>
                  <a:txBody>
                    <a:bodyPr/>
                    <a:lstStyle/>
                    <a:p>
                      <a:pPr marL="0" algn="ctr" defTabSz="914400" rtl="0" eaLnBrk="1" fontAlgn="ctr" latinLnBrk="0" hangingPunct="1"/>
                      <a:r>
                        <a:rPr lang="en-US" altLang="zh-TW"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7</a:t>
                      </a:r>
                      <a:endParaRPr lang="zh-TW" altLang="en-US" sz="2000" b="1" i="0" u="none" strike="noStrike"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350" marR="6350" marT="6350" marB="0" anchor="ctr">
                    <a:lnL w="12700" cap="flat" cmpd="sng" algn="ctr">
                      <a:solidFill>
                        <a:schemeClr val="bg1">
                          <a:lumMod val="75000"/>
                        </a:schemeClr>
                      </a:solidFill>
                      <a:prstDash val="solid"/>
                      <a:round/>
                      <a:headEnd type="none" w="med" len="med"/>
                      <a:tailEnd type="none" w="med" len="med"/>
                    </a:lnL>
                    <a:solidFill>
                      <a:srgbClr val="FFFDDB"/>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22</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0</a:t>
                      </a:r>
                    </a:p>
                  </a:txBody>
                  <a:tcPr marL="6350" marR="6350" marT="6350" marB="0" anchor="ctr">
                    <a:solidFill>
                      <a:srgbClr val="FFFFE1"/>
                    </a:solidFill>
                  </a:tcPr>
                </a:tc>
                <a:tc>
                  <a:txBody>
                    <a:bodyPr/>
                    <a:lstStyle/>
                    <a:p>
                      <a:pPr marL="0" algn="ctr" defTabSz="914400" rtl="0" eaLnBrk="1" fontAlgn="ctr" latinLnBrk="0" hangingPunct="1"/>
                      <a:r>
                        <a:rPr lang="en-US" altLang="zh-TW" sz="2000" b="1" i="0" u="none" strike="noStrike" kern="1200" dirty="0">
                          <a:solidFill>
                            <a:srgbClr val="0033CC"/>
                          </a:solidFill>
                          <a:effectLst/>
                          <a:latin typeface="Arial Unicode MS" panose="020B0604020202020204" pitchFamily="34" charset="-120"/>
                          <a:ea typeface="Arial Unicode MS" panose="020B0604020202020204" pitchFamily="34" charset="-120"/>
                          <a:cs typeface="Arial Unicode MS" panose="020B0604020202020204" pitchFamily="34" charset="-120"/>
                        </a:rPr>
                        <a:t>50</a:t>
                      </a:r>
                    </a:p>
                  </a:txBody>
                  <a:tcPr marL="6350" marR="6350" marT="6350" marB="0" anchor="ctr">
                    <a:solidFill>
                      <a:srgbClr val="FFFFE1"/>
                    </a:solidFill>
                  </a:tcPr>
                </a:tc>
                <a:extLst>
                  <a:ext uri="{0D108BD9-81ED-4DB2-BD59-A6C34878D82A}">
                    <a16:rowId xmlns:a16="http://schemas.microsoft.com/office/drawing/2014/main" val="10007"/>
                  </a:ext>
                </a:extLst>
              </a:tr>
            </a:tbl>
          </a:graphicData>
        </a:graphic>
      </p:graphicFrame>
      <p:sp>
        <p:nvSpPr>
          <p:cNvPr id="21664" name="標題 1"/>
          <p:cNvSpPr>
            <a:spLocks noGrp="1"/>
          </p:cNvSpPr>
          <p:nvPr>
            <p:ph type="title"/>
          </p:nvPr>
        </p:nvSpPr>
        <p:spPr>
          <a:xfrm>
            <a:off x="349250" y="0"/>
            <a:ext cx="11420475" cy="1325563"/>
          </a:xfrm>
        </p:spPr>
        <p:txBody>
          <a:bodyPr/>
          <a:lstStyle/>
          <a:p>
            <a:pPr eaLnBrk="1" hangingPunct="1"/>
            <a:r>
              <a:rPr lang="en-US" altLang="zh-TW" sz="3600" b="1">
                <a:solidFill>
                  <a:srgbClr val="002060"/>
                </a:solidFill>
                <a:latin typeface="微軟正黑體" panose="020B0604030504040204" pitchFamily="34" charset="-120"/>
                <a:ea typeface="微軟正黑體" panose="020B0604030504040204" pitchFamily="34" charset="-120"/>
              </a:rPr>
              <a:t>(</a:t>
            </a:r>
            <a:r>
              <a:rPr lang="zh-TW" altLang="en-US" sz="3600" b="1">
                <a:solidFill>
                  <a:srgbClr val="002060"/>
                </a:solidFill>
                <a:latin typeface="微軟正黑體" panose="020B0604030504040204" pitchFamily="34" charset="-120"/>
                <a:ea typeface="微軟正黑體" panose="020B0604030504040204" pitchFamily="34" charset="-120"/>
              </a:rPr>
              <a:t>貳</a:t>
            </a:r>
            <a:r>
              <a:rPr lang="en-US" altLang="zh-TW" sz="3600" b="1">
                <a:solidFill>
                  <a:srgbClr val="002060"/>
                </a:solidFill>
                <a:latin typeface="微軟正黑體" panose="020B0604030504040204" pitchFamily="34" charset="-120"/>
                <a:ea typeface="微軟正黑體" panose="020B0604030504040204" pitchFamily="34" charset="-120"/>
              </a:rPr>
              <a:t>) </a:t>
            </a:r>
            <a:r>
              <a:rPr lang="zh-TW" altLang="en-US" sz="3600" b="1">
                <a:solidFill>
                  <a:srgbClr val="002060"/>
                </a:solidFill>
                <a:latin typeface="微軟正黑體" panose="020B0604030504040204" pitchFamily="34" charset="-120"/>
                <a:ea typeface="微軟正黑體" panose="020B0604030504040204" pitchFamily="34" charset="-120"/>
              </a:rPr>
              <a:t>、</a:t>
            </a:r>
            <a:r>
              <a:rPr lang="zh-TW" altLang="zh-TW" sz="3600" b="1">
                <a:solidFill>
                  <a:srgbClr val="002060"/>
                </a:solidFill>
                <a:latin typeface="微軟正黑體" panose="020B0604030504040204" pitchFamily="34" charset="-120"/>
                <a:ea typeface="微軟正黑體" panose="020B0604030504040204" pitchFamily="34" charset="-120"/>
              </a:rPr>
              <a:t>北區</a:t>
            </a:r>
            <a:r>
              <a:rPr lang="zh-TW" altLang="en-US" sz="3600" b="1">
                <a:solidFill>
                  <a:srgbClr val="002060"/>
                </a:solidFill>
                <a:latin typeface="微軟正黑體" panose="020B0604030504040204" pitchFamily="34" charset="-120"/>
                <a:ea typeface="微軟正黑體" panose="020B0604030504040204" pitchFamily="34" charset="-120"/>
              </a:rPr>
              <a:t>五專聯合</a:t>
            </a:r>
            <a:r>
              <a:rPr lang="zh-TW" altLang="zh-TW" sz="3600" b="1">
                <a:solidFill>
                  <a:srgbClr val="002060"/>
                </a:solidFill>
                <a:latin typeface="微軟正黑體" panose="020B0604030504040204" pitchFamily="34" charset="-120"/>
                <a:ea typeface="微軟正黑體" panose="020B0604030504040204" pitchFamily="34" charset="-120"/>
              </a:rPr>
              <a:t>免試</a:t>
            </a:r>
            <a:r>
              <a:rPr lang="zh-TW" altLang="en-US" sz="3600" b="1">
                <a:solidFill>
                  <a:srgbClr val="002060"/>
                </a:solidFill>
                <a:latin typeface="微軟正黑體" panose="020B0604030504040204" pitchFamily="34" charset="-120"/>
                <a:ea typeface="微軟正黑體" panose="020B0604030504040204" pitchFamily="34" charset="-120"/>
              </a:rPr>
              <a:t>入學預定</a:t>
            </a:r>
            <a:r>
              <a:rPr lang="zh-TW" altLang="zh-TW" sz="3600" b="1">
                <a:solidFill>
                  <a:srgbClr val="002060"/>
                </a:solidFill>
                <a:latin typeface="微軟正黑體" panose="020B0604030504040204" pitchFamily="34" charset="-120"/>
                <a:ea typeface="微軟正黑體" panose="020B0604030504040204" pitchFamily="34" charset="-120"/>
              </a:rPr>
              <a:t>招生名額</a:t>
            </a:r>
            <a:r>
              <a:rPr lang="zh-TW" altLang="en-US" sz="3600" b="1">
                <a:solidFill>
                  <a:srgbClr val="002060"/>
                </a:solidFill>
                <a:latin typeface="微軟正黑體" panose="020B0604030504040204" pitchFamily="34" charset="-120"/>
                <a:ea typeface="微軟正黑體" panose="020B0604030504040204" pitchFamily="34" charset="-120"/>
              </a:rPr>
              <a:t>（１</a:t>
            </a:r>
            <a:r>
              <a:rPr lang="en-US" altLang="zh-TW" sz="3600" b="1">
                <a:solidFill>
                  <a:srgbClr val="002060"/>
                </a:solidFill>
                <a:latin typeface="微軟正黑體" panose="020B0604030504040204" pitchFamily="34" charset="-120"/>
                <a:ea typeface="微軟正黑體" panose="020B0604030504040204" pitchFamily="34" charset="-120"/>
              </a:rPr>
              <a:t>/2</a:t>
            </a:r>
            <a:r>
              <a:rPr lang="zh-TW" altLang="en-US" sz="3600" b="1">
                <a:solidFill>
                  <a:srgbClr val="002060"/>
                </a:solidFill>
                <a:latin typeface="微軟正黑體" panose="020B0604030504040204" pitchFamily="34" charset="-120"/>
                <a:ea typeface="微軟正黑體" panose="020B0604030504040204" pitchFamily="34" charset="-120"/>
              </a:rPr>
              <a:t>）</a:t>
            </a:r>
            <a:endParaRPr lang="zh-TW" altLang="en-US" sz="3600">
              <a:solidFill>
                <a:srgbClr val="002060"/>
              </a:solidFill>
              <a:latin typeface="微軟正黑體" panose="020B0604030504040204" pitchFamily="34" charset="-120"/>
              <a:ea typeface="微軟正黑體" panose="020B0604030504040204" pitchFamily="34" charset="-120"/>
            </a:endParaRPr>
          </a:p>
        </p:txBody>
      </p:sp>
      <p:sp>
        <p:nvSpPr>
          <p:cNvPr id="21665" name="投影片編號版面配置區 2"/>
          <p:cNvSpPr>
            <a:spLocks noGrp="1"/>
          </p:cNvSpPr>
          <p:nvPr>
            <p:ph type="sldNum" sz="quarter" idx="11"/>
          </p:nvPr>
        </p:nvSpPr>
        <p:spPr bwMode="auto">
          <a:xfrm>
            <a:off x="9336088" y="63500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32DC3752-9D07-4E92-ADF9-5E435348F281}" type="slidenum">
              <a:rPr lang="zh-TW" altLang="en-US" sz="2600" smtClean="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11</a:t>
            </a:fld>
            <a:endParaRPr lang="zh-TW" altLang="en-US" sz="2600" dirty="0">
              <a:latin typeface="Arial" panose="020B0604020202020204" pitchFamily="34" charset="0"/>
              <a:cs typeface="Arial" panose="020B0604020202020204" pitchFamily="34" charset="0"/>
            </a:endParaRPr>
          </a:p>
        </p:txBody>
      </p:sp>
      <p:sp>
        <p:nvSpPr>
          <p:cNvPr id="21667" name="文字方塊 3"/>
          <p:cNvSpPr txBox="1">
            <a:spLocks noChangeArrowheads="1"/>
          </p:cNvSpPr>
          <p:nvPr/>
        </p:nvSpPr>
        <p:spPr bwMode="auto">
          <a:xfrm>
            <a:off x="2564779" y="6070082"/>
            <a:ext cx="675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800" b="1" dirty="0">
                <a:solidFill>
                  <a:srgbClr val="0033CC"/>
                </a:solidFill>
                <a:latin typeface="微軟正黑體" panose="020B0604030504040204" pitchFamily="34" charset="-120"/>
                <a:ea typeface="微軟正黑體" panose="020B0604030504040204" pitchFamily="34" charset="-120"/>
              </a:rPr>
              <a:t>※115</a:t>
            </a:r>
            <a:r>
              <a:rPr lang="zh-TW" altLang="en-US" sz="1800" b="1" dirty="0">
                <a:solidFill>
                  <a:srgbClr val="0033CC"/>
                </a:solidFill>
                <a:latin typeface="微軟正黑體" panose="020B0604030504040204" pitchFamily="34" charset="-120"/>
                <a:ea typeface="微軟正黑體" panose="020B0604030504040204" pitchFamily="34" charset="-120"/>
              </a:rPr>
              <a:t>年</a:t>
            </a:r>
            <a:r>
              <a:rPr lang="en-US" altLang="zh-TW" sz="1800" b="1" dirty="0">
                <a:solidFill>
                  <a:srgbClr val="0033CC"/>
                </a:solidFill>
                <a:latin typeface="微軟正黑體" panose="020B0604030504040204" pitchFamily="34" charset="-120"/>
                <a:ea typeface="微軟正黑體" panose="020B0604030504040204" pitchFamily="34" charset="-120"/>
              </a:rPr>
              <a:t>6</a:t>
            </a:r>
            <a:r>
              <a:rPr lang="zh-TW" altLang="en-US" sz="1800" b="1" dirty="0">
                <a:solidFill>
                  <a:srgbClr val="0033CC"/>
                </a:solidFill>
                <a:latin typeface="微軟正黑體" panose="020B0604030504040204" pitchFamily="34" charset="-120"/>
                <a:ea typeface="微軟正黑體" panose="020B0604030504040204" pitchFamily="34" charset="-120"/>
              </a:rPr>
              <a:t>月</a:t>
            </a:r>
            <a:r>
              <a:rPr lang="en-US" altLang="zh-TW" sz="1800" b="1" dirty="0">
                <a:solidFill>
                  <a:srgbClr val="0033CC"/>
                </a:solidFill>
                <a:latin typeface="微軟正黑體" panose="020B0604030504040204" pitchFamily="34" charset="-120"/>
                <a:ea typeface="微軟正黑體" panose="020B0604030504040204" pitchFamily="34" charset="-120"/>
              </a:rPr>
              <a:t>18</a:t>
            </a:r>
            <a:r>
              <a:rPr lang="zh-TW" altLang="en-US" sz="1800" b="1" dirty="0">
                <a:solidFill>
                  <a:srgbClr val="0033CC"/>
                </a:solidFill>
                <a:latin typeface="微軟正黑體" panose="020B0604030504040204" pitchFamily="34" charset="-120"/>
                <a:ea typeface="微軟正黑體" panose="020B0604030504040204" pitchFamily="34" charset="-120"/>
              </a:rPr>
              <a:t>日</a:t>
            </a:r>
            <a:r>
              <a:rPr lang="en-US" altLang="zh-TW" sz="1800" b="1" dirty="0">
                <a:solidFill>
                  <a:srgbClr val="0033CC"/>
                </a:solidFill>
                <a:latin typeface="微軟正黑體" panose="020B0604030504040204" pitchFamily="34" charset="-120"/>
                <a:ea typeface="微軟正黑體" panose="020B0604030504040204" pitchFamily="34" charset="-120"/>
              </a:rPr>
              <a:t>(</a:t>
            </a:r>
            <a:r>
              <a:rPr lang="zh-TW" altLang="en-US" sz="1800" b="1" dirty="0">
                <a:solidFill>
                  <a:srgbClr val="0033CC"/>
                </a:solidFill>
                <a:latin typeface="微軟正黑體" panose="020B0604030504040204" pitchFamily="34" charset="-120"/>
                <a:ea typeface="微軟正黑體" panose="020B0604030504040204" pitchFamily="34" charset="-120"/>
              </a:rPr>
              <a:t>星期四</a:t>
            </a:r>
            <a:r>
              <a:rPr lang="en-US" altLang="zh-TW" sz="1800" b="1" dirty="0">
                <a:solidFill>
                  <a:srgbClr val="0033CC"/>
                </a:solidFill>
                <a:latin typeface="微軟正黑體" panose="020B0604030504040204" pitchFamily="34" charset="-120"/>
                <a:ea typeface="微軟正黑體" panose="020B0604030504040204" pitchFamily="34" charset="-120"/>
              </a:rPr>
              <a:t>)10</a:t>
            </a:r>
            <a:r>
              <a:rPr lang="zh-TW" altLang="en-US" sz="1800" b="1" dirty="0">
                <a:solidFill>
                  <a:srgbClr val="0033CC"/>
                </a:solidFill>
                <a:latin typeface="微軟正黑體" panose="020B0604030504040204" pitchFamily="34" charset="-120"/>
                <a:ea typeface="微軟正黑體" panose="020B0604030504040204" pitchFamily="34" charset="-120"/>
              </a:rPr>
              <a:t>：</a:t>
            </a:r>
            <a:r>
              <a:rPr lang="en-US" altLang="zh-TW" sz="1800" b="1" dirty="0">
                <a:solidFill>
                  <a:srgbClr val="0033CC"/>
                </a:solidFill>
                <a:latin typeface="微軟正黑體" panose="020B0604030504040204" pitchFamily="34" charset="-120"/>
                <a:ea typeface="微軟正黑體" panose="020B0604030504040204" pitchFamily="34" charset="-120"/>
              </a:rPr>
              <a:t>00</a:t>
            </a:r>
            <a:r>
              <a:rPr lang="zh-TW" altLang="en-US" sz="1800" b="1" dirty="0">
                <a:solidFill>
                  <a:srgbClr val="0033CC"/>
                </a:solidFill>
                <a:latin typeface="微軟正黑體" panose="020B0604030504040204" pitchFamily="34" charset="-120"/>
                <a:ea typeface="微軟正黑體" panose="020B0604030504040204" pitchFamily="34" charset="-120"/>
              </a:rPr>
              <a:t> 公告實際招生名額</a:t>
            </a:r>
            <a:r>
              <a:rPr lang="en-US" altLang="zh-TW" sz="1800" b="1" dirty="0">
                <a:solidFill>
                  <a:srgbClr val="0033CC"/>
                </a:solidFill>
                <a:latin typeface="微軟正黑體" panose="020B0604030504040204" pitchFamily="34" charset="-120"/>
                <a:ea typeface="微軟正黑體" panose="020B0604030504040204" pitchFamily="34" charset="-120"/>
              </a:rPr>
              <a:t>(</a:t>
            </a:r>
            <a:r>
              <a:rPr lang="zh-TW" altLang="en-US" sz="1800" b="1" dirty="0">
                <a:solidFill>
                  <a:srgbClr val="0033CC"/>
                </a:solidFill>
                <a:latin typeface="微軟正黑體" panose="020B0604030504040204" pitchFamily="34" charset="-120"/>
                <a:ea typeface="微軟正黑體" panose="020B0604030504040204" pitchFamily="34" charset="-120"/>
              </a:rPr>
              <a:t>含回流名額</a:t>
            </a:r>
            <a:r>
              <a:rPr lang="en-US" altLang="zh-TW" sz="1800" b="1" dirty="0">
                <a:solidFill>
                  <a:srgbClr val="0033CC"/>
                </a:solidFill>
                <a:latin typeface="微軟正黑體" panose="020B0604030504040204" pitchFamily="34" charset="-120"/>
                <a:ea typeface="微軟正黑體" panose="020B0604030504040204" pitchFamily="34" charset="-120"/>
              </a:rPr>
              <a:t>)</a:t>
            </a:r>
            <a:endParaRPr lang="zh-TW" altLang="en-US" sz="18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8416" y="5432425"/>
            <a:ext cx="9722498" cy="577850"/>
          </a:xfrm>
          <a:prstGeom prst="rect">
            <a:avLst/>
          </a:prstGeom>
          <a:solidFill>
            <a:srgbClr val="FFE389"/>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325821" y="1589622"/>
            <a:ext cx="11866179" cy="4351338"/>
          </a:xfrm>
        </p:spPr>
        <p:txBody>
          <a:bodyPr rtlCol="0">
            <a:noAutofit/>
          </a:bodyPr>
          <a:lstStyle/>
          <a:p>
            <a:pPr marL="1828800" lvl="4" indent="0" eaLnBrk="1" fontAlgn="auto" hangingPunct="1">
              <a:lnSpc>
                <a:spcPct val="100000"/>
              </a:lnSpc>
              <a:spcBef>
                <a:spcPts val="600"/>
              </a:spcBef>
              <a:spcAft>
                <a:spcPts val="600"/>
              </a:spcAft>
              <a:buFont typeface="Arial" panose="020B0604020202020204" pitchFamily="34" charset="0"/>
              <a:buNone/>
              <a:defRPr/>
            </a:pPr>
            <a:r>
              <a:rPr lang="en-US" altLang="zh-TW" sz="7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zh-TW" altLang="en-US" sz="7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zh-TW" sz="7200" b="1" u="sng"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16</a:t>
            </a:r>
            <a:r>
              <a:rPr lang="zh-TW" altLang="en-US" sz="4800" b="1" dirty="0">
                <a:latin typeface="微軟正黑體" panose="020B0604030504040204" pitchFamily="34" charset="-120"/>
                <a:ea typeface="微軟正黑體" panose="020B0604030504040204" pitchFamily="34" charset="-120"/>
              </a:rPr>
              <a:t>所招生學校</a:t>
            </a:r>
            <a:endParaRPr lang="en-US" altLang="zh-TW" sz="4800" b="1" dirty="0">
              <a:latin typeface="微軟正黑體" panose="020B0604030504040204" pitchFamily="34" charset="-120"/>
              <a:ea typeface="微軟正黑體" panose="020B0604030504040204" pitchFamily="34" charset="-120"/>
            </a:endParaRPr>
          </a:p>
          <a:p>
            <a:pPr marL="1828800" lvl="4" indent="0" eaLnBrk="1" fontAlgn="auto" hangingPunct="1">
              <a:lnSpc>
                <a:spcPct val="100000"/>
              </a:lnSpc>
              <a:spcBef>
                <a:spcPts val="600"/>
              </a:spcBef>
              <a:spcAft>
                <a:spcPts val="600"/>
              </a:spcAft>
              <a:buFont typeface="Arial" panose="020B0604020202020204" pitchFamily="34" charset="0"/>
              <a:buNone/>
              <a:defRPr/>
            </a:pPr>
            <a:r>
              <a:rPr lang="en-US" altLang="zh-TW" sz="4800" b="1" dirty="0">
                <a:latin typeface="微軟正黑體" panose="020B0604030504040204" pitchFamily="34" charset="-120"/>
                <a:ea typeface="微軟正黑體" panose="020B0604030504040204" pitchFamily="34" charset="-120"/>
              </a:rPr>
              <a:t>            </a:t>
            </a:r>
            <a:r>
              <a:rPr lang="zh-TW" altLang="en-US" sz="4800" b="1" dirty="0">
                <a:latin typeface="微軟正黑體" panose="020B0604030504040204" pitchFamily="34" charset="-120"/>
                <a:ea typeface="微軟正黑體" panose="020B0604030504040204" pitchFamily="34" charset="-120"/>
              </a:rPr>
              <a:t>  </a:t>
            </a:r>
            <a:r>
              <a:rPr lang="en-US" altLang="zh-TW" sz="7200" b="1" u="sng" dirty="0">
                <a:solidFill>
                  <a:srgbClr val="C00000"/>
                </a:solidFill>
                <a:latin typeface="微軟正黑體" panose="020B0604030504040204" pitchFamily="34" charset="-120"/>
                <a:ea typeface="微軟正黑體" panose="020B0604030504040204" pitchFamily="34" charset="-120"/>
              </a:rPr>
              <a:t>73</a:t>
            </a:r>
            <a:r>
              <a:rPr lang="zh-TW" altLang="en-US" sz="5500" b="1" dirty="0">
                <a:latin typeface="微軟正黑體" panose="020B0604030504040204" pitchFamily="34" charset="-120"/>
                <a:ea typeface="微軟正黑體" panose="020B0604030504040204" pitchFamily="34" charset="-120"/>
              </a:rPr>
              <a:t>個科（組）</a:t>
            </a:r>
            <a:endParaRPr lang="en-US" altLang="zh-TW" sz="5500" b="1" dirty="0">
              <a:latin typeface="微軟正黑體" panose="020B0604030504040204" pitchFamily="34" charset="-120"/>
              <a:ea typeface="微軟正黑體" panose="020B0604030504040204" pitchFamily="34" charset="-120"/>
            </a:endParaRPr>
          </a:p>
          <a:p>
            <a:pPr marL="0" lvl="4" indent="0" eaLnBrk="1" fontAlgn="auto" hangingPunct="1">
              <a:lnSpc>
                <a:spcPct val="100000"/>
              </a:lnSpc>
              <a:spcBef>
                <a:spcPts val="1800"/>
              </a:spcBef>
              <a:spcAft>
                <a:spcPts val="1200"/>
              </a:spcAft>
              <a:buFont typeface="Arial" panose="020B0604020202020204" pitchFamily="34" charset="0"/>
              <a:buNone/>
              <a:defRPr/>
            </a:pPr>
            <a:r>
              <a:rPr lang="zh-TW" altLang="en-US" sz="7200"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　                  </a:t>
            </a:r>
            <a:r>
              <a:rPr lang="en-US" altLang="zh-TW" sz="7200" b="1" u="sng"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345</a:t>
            </a:r>
            <a:r>
              <a:rPr lang="zh-TW" altLang="en-US" sz="5500" b="1" dirty="0">
                <a:latin typeface="微軟正黑體" panose="020B0604030504040204" pitchFamily="34" charset="-120"/>
                <a:ea typeface="微軟正黑體" panose="020B0604030504040204" pitchFamily="34" charset="-120"/>
              </a:rPr>
              <a:t>個招生名額</a:t>
            </a:r>
            <a:endParaRPr lang="en-US" altLang="zh-TW" sz="5500" b="1" dirty="0">
              <a:latin typeface="微軟正黑體" panose="020B0604030504040204" pitchFamily="34" charset="-120"/>
              <a:ea typeface="微軟正黑體" panose="020B0604030504040204" pitchFamily="34" charset="-120"/>
            </a:endParaRPr>
          </a:p>
          <a:p>
            <a:pPr marL="0" lvl="4" indent="0" eaLnBrk="1" fontAlgn="auto" hangingPunct="1">
              <a:lnSpc>
                <a:spcPts val="3000"/>
              </a:lnSpc>
              <a:spcBef>
                <a:spcPts val="600"/>
              </a:spcBef>
              <a:spcAft>
                <a:spcPts val="1200"/>
              </a:spcAft>
              <a:buFont typeface="Arial" panose="020B0604020202020204" pitchFamily="34" charset="0"/>
              <a:buNone/>
              <a:defRPr/>
            </a:pPr>
            <a:r>
              <a:rPr lang="zh-TW" altLang="en-US" sz="3000" b="1" dirty="0">
                <a:solidFill>
                  <a:srgbClr val="0033CC"/>
                </a:solidFill>
                <a:latin typeface="微軟正黑體" panose="020B0604030504040204" pitchFamily="34" charset="-120"/>
                <a:ea typeface="微軟正黑體" panose="020B0604030504040204" pitchFamily="34" charset="-120"/>
              </a:rPr>
              <a:t>     （一般生</a:t>
            </a:r>
            <a:r>
              <a:rPr lang="en-US" altLang="zh-TW" sz="3600" b="1" dirty="0">
                <a:solidFill>
                  <a:srgbClr val="0033CC"/>
                </a:solidFill>
                <a:effectLst>
                  <a:glow rad="127000">
                    <a:schemeClr val="bg1"/>
                  </a:glow>
                </a:effectLst>
                <a:latin typeface="Verdana" panose="020B0604030504040204" pitchFamily="34" charset="0"/>
                <a:ea typeface="Verdana" panose="020B0604030504040204" pitchFamily="34" charset="0"/>
              </a:rPr>
              <a:t>244</a:t>
            </a:r>
            <a:r>
              <a:rPr lang="en-US" altLang="zh-TW" sz="3000" b="1"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zh-TW" altLang="en-US" sz="3000" b="1" dirty="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zh-TW" altLang="en-US" sz="3000" b="1" dirty="0">
                <a:solidFill>
                  <a:srgbClr val="0033CC"/>
                </a:solidFill>
                <a:latin typeface="微軟正黑體" panose="020B0604030504040204" pitchFamily="34" charset="-120"/>
                <a:ea typeface="微軟正黑體" panose="020B0604030504040204" pitchFamily="34" charset="-120"/>
              </a:rPr>
              <a:t>大陸長期探親子女</a:t>
            </a:r>
            <a:r>
              <a:rPr lang="en-US" altLang="zh-TW" sz="3600" b="1" dirty="0">
                <a:solidFill>
                  <a:srgbClr val="0033CC"/>
                </a:solidFill>
                <a:effectLst>
                  <a:glow rad="127000">
                    <a:schemeClr val="bg1"/>
                  </a:glow>
                </a:effectLst>
                <a:latin typeface="Verdana" panose="020B0604030504040204" pitchFamily="34" charset="0"/>
                <a:ea typeface="Verdana" panose="020B0604030504040204" pitchFamily="34" charset="0"/>
                <a:cs typeface="Verdana" panose="020B0604030504040204" pitchFamily="34" charset="0"/>
              </a:rPr>
              <a:t>0 </a:t>
            </a:r>
            <a:r>
              <a:rPr lang="zh-TW" altLang="en-US" sz="3000" b="1" dirty="0">
                <a:solidFill>
                  <a:srgbClr val="0033CC"/>
                </a:solidFill>
                <a:latin typeface="微軟正黑體" panose="020B0604030504040204" pitchFamily="34" charset="-120"/>
                <a:ea typeface="微軟正黑體" panose="020B0604030504040204" pitchFamily="34" charset="-120"/>
              </a:rPr>
              <a:t>、特種生</a:t>
            </a:r>
            <a:r>
              <a:rPr lang="en-US" altLang="zh-TW" sz="3600" b="1" dirty="0">
                <a:solidFill>
                  <a:srgbClr val="0033CC"/>
                </a:solidFill>
                <a:effectLst>
                  <a:glow rad="127000">
                    <a:schemeClr val="bg1"/>
                  </a:glow>
                </a:effectLst>
                <a:latin typeface="Verdana" panose="020B0604030504040204" pitchFamily="34" charset="0"/>
                <a:ea typeface="Verdana" panose="020B0604030504040204" pitchFamily="34" charset="0"/>
                <a:cs typeface="Verdana" panose="020B0604030504040204" pitchFamily="34" charset="0"/>
              </a:rPr>
              <a:t>101</a:t>
            </a:r>
            <a:r>
              <a:rPr lang="en-US" altLang="zh-TW" sz="3600" b="1"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zh-TW" altLang="en-US" sz="3000" b="1" dirty="0">
                <a:solidFill>
                  <a:srgbClr val="0033CC"/>
                </a:solidFill>
                <a:latin typeface="Verdana" panose="020B0604030504040204" pitchFamily="34" charset="0"/>
                <a:ea typeface="Verdana" panose="020B0604030504040204" pitchFamily="34" charset="0"/>
                <a:cs typeface="Verdana" panose="020B0604030504040204" pitchFamily="34" charset="0"/>
              </a:rPr>
              <a:t>）</a:t>
            </a:r>
            <a:br>
              <a:rPr lang="en-US" altLang="zh-TW" sz="6500" dirty="0">
                <a:solidFill>
                  <a:srgbClr val="7030A0"/>
                </a:solidFill>
                <a:latin typeface="Verdana" panose="020B0604030504040204" pitchFamily="34" charset="0"/>
                <a:ea typeface="Verdana" panose="020B0604030504040204" pitchFamily="34" charset="0"/>
                <a:cs typeface="Verdana" panose="020B0604030504040204" pitchFamily="34" charset="0"/>
              </a:rPr>
            </a:br>
            <a:endParaRPr lang="en-US" altLang="zh-TW" sz="4800" dirty="0">
              <a:solidFill>
                <a:srgbClr val="0070C0"/>
              </a:solidFill>
            </a:endParaRPr>
          </a:p>
          <a:p>
            <a:pPr marL="0" indent="0" eaLnBrk="1" fontAlgn="auto" hangingPunct="1">
              <a:spcAft>
                <a:spcPts val="0"/>
              </a:spcAft>
              <a:buFont typeface="Arial" panose="020B0604020202020204" pitchFamily="34" charset="0"/>
              <a:buNone/>
              <a:defRPr/>
            </a:pPr>
            <a:endParaRPr lang="en-US" altLang="zh-TW" dirty="0"/>
          </a:p>
          <a:p>
            <a:pPr marL="0" indent="0" eaLnBrk="1" fontAlgn="auto" hangingPunct="1">
              <a:spcAft>
                <a:spcPts val="0"/>
              </a:spcAft>
              <a:buFont typeface="Arial" panose="020B0604020202020204" pitchFamily="34" charset="0"/>
              <a:buNone/>
              <a:defRPr/>
            </a:pPr>
            <a:endParaRPr lang="zh-TW" altLang="en-US" dirty="0"/>
          </a:p>
        </p:txBody>
      </p:sp>
      <p:sp>
        <p:nvSpPr>
          <p:cNvPr id="22532" name="標題 1"/>
          <p:cNvSpPr>
            <a:spLocks noGrp="1"/>
          </p:cNvSpPr>
          <p:nvPr>
            <p:ph type="title"/>
          </p:nvPr>
        </p:nvSpPr>
        <p:spPr>
          <a:xfrm>
            <a:off x="419100" y="263525"/>
            <a:ext cx="11353800" cy="1325563"/>
          </a:xfrm>
        </p:spPr>
        <p:txBody>
          <a:bodyPr/>
          <a:lstStyle/>
          <a:p>
            <a:pPr eaLnBrk="1" hangingPunct="1"/>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貳</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a:t>
            </a:r>
            <a:r>
              <a:rPr lang="zh-TW" altLang="zh-TW" sz="4000" b="1" dirty="0">
                <a:solidFill>
                  <a:srgbClr val="002060"/>
                </a:solidFill>
                <a:latin typeface="微軟正黑體" panose="020B0604030504040204" pitchFamily="34" charset="-120"/>
                <a:ea typeface="微軟正黑體" panose="020B0604030504040204" pitchFamily="34" charset="-120"/>
              </a:rPr>
              <a:t>北區</a:t>
            </a:r>
            <a:r>
              <a:rPr lang="zh-TW" altLang="en-US" sz="4000" b="1" dirty="0">
                <a:solidFill>
                  <a:srgbClr val="002060"/>
                </a:solidFill>
                <a:latin typeface="微軟正黑體" panose="020B0604030504040204" pitchFamily="34" charset="-120"/>
                <a:ea typeface="微軟正黑體" panose="020B0604030504040204" pitchFamily="34" charset="-120"/>
              </a:rPr>
              <a:t>五專聯合</a:t>
            </a:r>
            <a:r>
              <a:rPr lang="zh-TW" altLang="zh-TW" sz="4000" b="1" dirty="0">
                <a:solidFill>
                  <a:srgbClr val="002060"/>
                </a:solidFill>
                <a:latin typeface="微軟正黑體" panose="020B0604030504040204" pitchFamily="34" charset="-120"/>
                <a:ea typeface="微軟正黑體" panose="020B0604030504040204" pitchFamily="34" charset="-120"/>
              </a:rPr>
              <a:t>免試</a:t>
            </a:r>
            <a:r>
              <a:rPr lang="zh-TW" altLang="en-US" sz="4000" b="1" dirty="0">
                <a:solidFill>
                  <a:srgbClr val="002060"/>
                </a:solidFill>
                <a:latin typeface="微軟正黑體" panose="020B0604030504040204" pitchFamily="34" charset="-120"/>
                <a:ea typeface="微軟正黑體" panose="020B0604030504040204" pitchFamily="34" charset="-120"/>
              </a:rPr>
              <a:t>入學預定</a:t>
            </a:r>
            <a:r>
              <a:rPr lang="zh-TW" altLang="zh-TW" sz="4000" b="1" dirty="0">
                <a:solidFill>
                  <a:srgbClr val="002060"/>
                </a:solidFill>
                <a:latin typeface="微軟正黑體" panose="020B0604030504040204" pitchFamily="34" charset="-120"/>
                <a:ea typeface="微軟正黑體" panose="020B0604030504040204" pitchFamily="34" charset="-120"/>
              </a:rPr>
              <a:t>招生名額</a:t>
            </a:r>
            <a:r>
              <a:rPr lang="zh-TW" altLang="en-US" sz="4000" b="1" dirty="0">
                <a:solidFill>
                  <a:srgbClr val="002060"/>
                </a:solidFill>
                <a:latin typeface="微軟正黑體" panose="020B0604030504040204" pitchFamily="34" charset="-120"/>
                <a:ea typeface="微軟正黑體" panose="020B0604030504040204" pitchFamily="34" charset="-120"/>
              </a:rPr>
              <a:t>（</a:t>
            </a:r>
            <a:r>
              <a:rPr lang="en-US" altLang="zh-TW" sz="4000" b="1" dirty="0">
                <a:solidFill>
                  <a:srgbClr val="002060"/>
                </a:solidFill>
                <a:latin typeface="微軟正黑體" panose="020B0604030504040204" pitchFamily="34" charset="-120"/>
                <a:ea typeface="微軟正黑體" panose="020B0604030504040204" pitchFamily="34" charset="-120"/>
              </a:rPr>
              <a:t>2/2</a:t>
            </a:r>
            <a:r>
              <a:rPr lang="zh-TW" altLang="en-US" sz="4000" b="1" dirty="0">
                <a:solidFill>
                  <a:srgbClr val="002060"/>
                </a:solidFill>
                <a:latin typeface="微軟正黑體" panose="020B0604030504040204" pitchFamily="34" charset="-120"/>
                <a:ea typeface="微軟正黑體" panose="020B0604030504040204" pitchFamily="34" charset="-120"/>
              </a:rPr>
              <a:t>）</a:t>
            </a:r>
            <a:endParaRPr lang="zh-TW" altLang="en-US" sz="4000" dirty="0">
              <a:solidFill>
                <a:srgbClr val="002060"/>
              </a:solidFill>
              <a:latin typeface="微軟正黑體" panose="020B0604030504040204" pitchFamily="34" charset="-120"/>
              <a:ea typeface="微軟正黑體" panose="020B0604030504040204" pitchFamily="34" charset="-120"/>
            </a:endParaRPr>
          </a:p>
        </p:txBody>
      </p:sp>
      <p:sp>
        <p:nvSpPr>
          <p:cNvPr id="22536" name="投影片編號版面配置區 1"/>
          <p:cNvSpPr>
            <a:spLocks noGrp="1"/>
          </p:cNvSpPr>
          <p:nvPr>
            <p:ph type="sldNum" sz="quarter" idx="11"/>
          </p:nvPr>
        </p:nvSpPr>
        <p:spPr bwMode="auto">
          <a:xfrm>
            <a:off x="9334500" y="6365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6F18DEFB-BBBE-4BBE-A7B1-11D22BF85F7A}" type="slidenum">
              <a:rPr lang="zh-TW" altLang="en-US" sz="2600" smtClean="0"/>
              <a:pPr fontAlgn="base">
                <a:lnSpc>
                  <a:spcPct val="100000"/>
                </a:lnSpc>
                <a:spcBef>
                  <a:spcPct val="0"/>
                </a:spcBef>
                <a:spcAft>
                  <a:spcPct val="0"/>
                </a:spcAft>
                <a:buFontTx/>
                <a:buNone/>
              </a:pPr>
              <a:t>12</a:t>
            </a:fld>
            <a:endParaRPr lang="zh-TW" altLang="en-US" sz="2600" dirty="0"/>
          </a:p>
        </p:txBody>
      </p:sp>
      <p:grpSp>
        <p:nvGrpSpPr>
          <p:cNvPr id="12" name="atom"/>
          <p:cNvGrpSpPr/>
          <p:nvPr/>
        </p:nvGrpSpPr>
        <p:grpSpPr>
          <a:xfrm>
            <a:off x="2620134" y="2857497"/>
            <a:ext cx="1192748" cy="1219204"/>
            <a:chOff x="1611313" y="4349750"/>
            <a:chExt cx="1646238" cy="1682750"/>
          </a:xfrm>
        </p:grpSpPr>
        <p:sp>
          <p:nvSpPr>
            <p:cNvPr id="13" name="Freeform 206"/>
            <p:cNvSpPr>
              <a:spLocks noEditPoints="1"/>
            </p:cNvSpPr>
            <p:nvPr/>
          </p:nvSpPr>
          <p:spPr bwMode="auto">
            <a:xfrm>
              <a:off x="2144713" y="4349750"/>
              <a:ext cx="582613" cy="1682750"/>
            </a:xfrm>
            <a:custGeom>
              <a:avLst/>
              <a:gdLst>
                <a:gd name="T0" fmla="*/ 92 w 184"/>
                <a:gd name="T1" fmla="*/ 530 h 530"/>
                <a:gd name="T2" fmla="*/ 0 w 184"/>
                <a:gd name="T3" fmla="*/ 265 h 530"/>
                <a:gd name="T4" fmla="*/ 92 w 184"/>
                <a:gd name="T5" fmla="*/ 0 h 530"/>
                <a:gd name="T6" fmla="*/ 184 w 184"/>
                <a:gd name="T7" fmla="*/ 265 h 530"/>
                <a:gd name="T8" fmla="*/ 92 w 184"/>
                <a:gd name="T9" fmla="*/ 530 h 530"/>
                <a:gd name="T10" fmla="*/ 92 w 184"/>
                <a:gd name="T11" fmla="*/ 20 h 530"/>
                <a:gd name="T12" fmla="*/ 20 w 184"/>
                <a:gd name="T13" fmla="*/ 265 h 530"/>
                <a:gd name="T14" fmla="*/ 92 w 184"/>
                <a:gd name="T15" fmla="*/ 510 h 530"/>
                <a:gd name="T16" fmla="*/ 164 w 184"/>
                <a:gd name="T17" fmla="*/ 265 h 530"/>
                <a:gd name="T18" fmla="*/ 92 w 184"/>
                <a:gd name="T19" fmla="*/ 2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530">
                  <a:moveTo>
                    <a:pt x="92" y="530"/>
                  </a:moveTo>
                  <a:cubicBezTo>
                    <a:pt x="32" y="530"/>
                    <a:pt x="0" y="394"/>
                    <a:pt x="0" y="265"/>
                  </a:cubicBezTo>
                  <a:cubicBezTo>
                    <a:pt x="0" y="136"/>
                    <a:pt x="32" y="0"/>
                    <a:pt x="92" y="0"/>
                  </a:cubicBezTo>
                  <a:cubicBezTo>
                    <a:pt x="152" y="0"/>
                    <a:pt x="184" y="136"/>
                    <a:pt x="184" y="265"/>
                  </a:cubicBezTo>
                  <a:cubicBezTo>
                    <a:pt x="184" y="394"/>
                    <a:pt x="152" y="530"/>
                    <a:pt x="92" y="530"/>
                  </a:cubicBezTo>
                  <a:close/>
                  <a:moveTo>
                    <a:pt x="92" y="20"/>
                  </a:moveTo>
                  <a:cubicBezTo>
                    <a:pt x="58" y="20"/>
                    <a:pt x="20" y="120"/>
                    <a:pt x="20" y="265"/>
                  </a:cubicBezTo>
                  <a:cubicBezTo>
                    <a:pt x="20" y="410"/>
                    <a:pt x="58" y="510"/>
                    <a:pt x="92" y="510"/>
                  </a:cubicBezTo>
                  <a:cubicBezTo>
                    <a:pt x="126" y="510"/>
                    <a:pt x="164" y="410"/>
                    <a:pt x="164" y="265"/>
                  </a:cubicBezTo>
                  <a:cubicBezTo>
                    <a:pt x="164" y="120"/>
                    <a:pt x="126" y="20"/>
                    <a:pt x="92" y="20"/>
                  </a:cubicBezTo>
                  <a:close/>
                </a:path>
              </a:pathLst>
            </a:custGeom>
            <a:gradFill flip="none" rotWithShape="1">
              <a:gsLst>
                <a:gs pos="0">
                  <a:srgbClr val="418AB3">
                    <a:lumMod val="60000"/>
                    <a:lumOff val="40000"/>
                  </a:srgbClr>
                </a:gs>
                <a:gs pos="97000">
                  <a:srgbClr val="418AB3">
                    <a:lumMod val="70000"/>
                  </a:srgbClr>
                </a:gs>
              </a:gsLst>
              <a:lin ang="18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ckwell" panose="02060603020205020403"/>
                <a:ea typeface="+mn-ea"/>
              </a:endParaRPr>
            </a:p>
          </p:txBody>
        </p:sp>
        <p:sp>
          <p:nvSpPr>
            <p:cNvPr id="14" name="Freeform 207"/>
            <p:cNvSpPr>
              <a:spLocks noEditPoints="1"/>
            </p:cNvSpPr>
            <p:nvPr/>
          </p:nvSpPr>
          <p:spPr bwMode="auto">
            <a:xfrm>
              <a:off x="1665288" y="4695825"/>
              <a:ext cx="1592263" cy="990600"/>
            </a:xfrm>
            <a:custGeom>
              <a:avLst/>
              <a:gdLst>
                <a:gd name="T0" fmla="*/ 69 w 502"/>
                <a:gd name="T1" fmla="*/ 312 h 312"/>
                <a:gd name="T2" fmla="*/ 13 w 502"/>
                <a:gd name="T3" fmla="*/ 289 h 312"/>
                <a:gd name="T4" fmla="*/ 50 w 502"/>
                <a:gd name="T5" fmla="*/ 189 h 312"/>
                <a:gd name="T6" fmla="*/ 197 w 502"/>
                <a:gd name="T7" fmla="*/ 76 h 312"/>
                <a:gd name="T8" fmla="*/ 416 w 502"/>
                <a:gd name="T9" fmla="*/ 0 h 312"/>
                <a:gd name="T10" fmla="*/ 473 w 502"/>
                <a:gd name="T11" fmla="*/ 23 h 312"/>
                <a:gd name="T12" fmla="*/ 289 w 502"/>
                <a:gd name="T13" fmla="*/ 236 h 312"/>
                <a:gd name="T14" fmla="*/ 69 w 502"/>
                <a:gd name="T15" fmla="*/ 312 h 312"/>
                <a:gd name="T16" fmla="*/ 416 w 502"/>
                <a:gd name="T17" fmla="*/ 20 h 312"/>
                <a:gd name="T18" fmla="*/ 207 w 502"/>
                <a:gd name="T19" fmla="*/ 94 h 312"/>
                <a:gd name="T20" fmla="*/ 65 w 502"/>
                <a:gd name="T21" fmla="*/ 203 h 312"/>
                <a:gd name="T22" fmla="*/ 30 w 502"/>
                <a:gd name="T23" fmla="*/ 279 h 312"/>
                <a:gd name="T24" fmla="*/ 69 w 502"/>
                <a:gd name="T25" fmla="*/ 292 h 312"/>
                <a:gd name="T26" fmla="*/ 279 w 502"/>
                <a:gd name="T27" fmla="*/ 218 h 312"/>
                <a:gd name="T28" fmla="*/ 455 w 502"/>
                <a:gd name="T29" fmla="*/ 33 h 312"/>
                <a:gd name="T30" fmla="*/ 416 w 502"/>
                <a:gd name="T31"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2" h="312">
                  <a:moveTo>
                    <a:pt x="69" y="312"/>
                  </a:moveTo>
                  <a:cubicBezTo>
                    <a:pt x="41" y="312"/>
                    <a:pt x="22" y="304"/>
                    <a:pt x="13" y="289"/>
                  </a:cubicBezTo>
                  <a:cubicBezTo>
                    <a:pt x="0" y="265"/>
                    <a:pt x="12" y="231"/>
                    <a:pt x="50" y="189"/>
                  </a:cubicBezTo>
                  <a:cubicBezTo>
                    <a:pt x="85" y="151"/>
                    <a:pt x="137" y="111"/>
                    <a:pt x="197" y="76"/>
                  </a:cubicBezTo>
                  <a:cubicBezTo>
                    <a:pt x="279" y="29"/>
                    <a:pt x="363" y="0"/>
                    <a:pt x="416" y="0"/>
                  </a:cubicBezTo>
                  <a:cubicBezTo>
                    <a:pt x="445" y="0"/>
                    <a:pt x="464" y="8"/>
                    <a:pt x="473" y="23"/>
                  </a:cubicBezTo>
                  <a:cubicBezTo>
                    <a:pt x="502" y="75"/>
                    <a:pt x="400" y="171"/>
                    <a:pt x="289" y="236"/>
                  </a:cubicBezTo>
                  <a:cubicBezTo>
                    <a:pt x="207" y="283"/>
                    <a:pt x="123" y="312"/>
                    <a:pt x="69" y="312"/>
                  </a:cubicBezTo>
                  <a:close/>
                  <a:moveTo>
                    <a:pt x="416" y="20"/>
                  </a:moveTo>
                  <a:cubicBezTo>
                    <a:pt x="366" y="20"/>
                    <a:pt x="286" y="48"/>
                    <a:pt x="207" y="94"/>
                  </a:cubicBezTo>
                  <a:cubicBezTo>
                    <a:pt x="149" y="127"/>
                    <a:pt x="98" y="166"/>
                    <a:pt x="65" y="203"/>
                  </a:cubicBezTo>
                  <a:cubicBezTo>
                    <a:pt x="35" y="236"/>
                    <a:pt x="22" y="264"/>
                    <a:pt x="30" y="279"/>
                  </a:cubicBezTo>
                  <a:cubicBezTo>
                    <a:pt x="35" y="287"/>
                    <a:pt x="49" y="292"/>
                    <a:pt x="69" y="292"/>
                  </a:cubicBezTo>
                  <a:cubicBezTo>
                    <a:pt x="120" y="292"/>
                    <a:pt x="200" y="264"/>
                    <a:pt x="279" y="218"/>
                  </a:cubicBezTo>
                  <a:cubicBezTo>
                    <a:pt x="404" y="146"/>
                    <a:pt x="472" y="63"/>
                    <a:pt x="455" y="33"/>
                  </a:cubicBezTo>
                  <a:cubicBezTo>
                    <a:pt x="450" y="25"/>
                    <a:pt x="437" y="20"/>
                    <a:pt x="416" y="20"/>
                  </a:cubicBezTo>
                  <a:close/>
                </a:path>
              </a:pathLst>
            </a:custGeom>
            <a:gradFill flip="none" rotWithShape="1">
              <a:gsLst>
                <a:gs pos="0">
                  <a:srgbClr val="418AB3">
                    <a:lumMod val="60000"/>
                    <a:lumOff val="40000"/>
                  </a:srgbClr>
                </a:gs>
                <a:gs pos="97000">
                  <a:srgbClr val="418AB3">
                    <a:lumMod val="70000"/>
                  </a:srgbClr>
                </a:gs>
              </a:gsLst>
              <a:lin ang="13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ckwell" panose="02060603020205020403"/>
                <a:ea typeface="+mn-ea"/>
              </a:endParaRPr>
            </a:p>
          </p:txBody>
        </p:sp>
        <p:sp>
          <p:nvSpPr>
            <p:cNvPr id="15" name="Freeform 208"/>
            <p:cNvSpPr>
              <a:spLocks noEditPoints="1"/>
            </p:cNvSpPr>
            <p:nvPr/>
          </p:nvSpPr>
          <p:spPr bwMode="auto">
            <a:xfrm>
              <a:off x="1611313" y="4695825"/>
              <a:ext cx="1595438" cy="990600"/>
            </a:xfrm>
            <a:custGeom>
              <a:avLst/>
              <a:gdLst>
                <a:gd name="T0" fmla="*/ 433 w 503"/>
                <a:gd name="T1" fmla="*/ 312 h 312"/>
                <a:gd name="T2" fmla="*/ 214 w 503"/>
                <a:gd name="T3" fmla="*/ 236 h 312"/>
                <a:gd name="T4" fmla="*/ 30 w 503"/>
                <a:gd name="T5" fmla="*/ 23 h 312"/>
                <a:gd name="T6" fmla="*/ 86 w 503"/>
                <a:gd name="T7" fmla="*/ 0 h 312"/>
                <a:gd name="T8" fmla="*/ 306 w 503"/>
                <a:gd name="T9" fmla="*/ 76 h 312"/>
                <a:gd name="T10" fmla="*/ 453 w 503"/>
                <a:gd name="T11" fmla="*/ 189 h 312"/>
                <a:gd name="T12" fmla="*/ 490 w 503"/>
                <a:gd name="T13" fmla="*/ 289 h 312"/>
                <a:gd name="T14" fmla="*/ 433 w 503"/>
                <a:gd name="T15" fmla="*/ 312 h 312"/>
                <a:gd name="T16" fmla="*/ 86 w 503"/>
                <a:gd name="T17" fmla="*/ 20 h 312"/>
                <a:gd name="T18" fmla="*/ 47 w 503"/>
                <a:gd name="T19" fmla="*/ 33 h 312"/>
                <a:gd name="T20" fmla="*/ 224 w 503"/>
                <a:gd name="T21" fmla="*/ 218 h 312"/>
                <a:gd name="T22" fmla="*/ 433 w 503"/>
                <a:gd name="T23" fmla="*/ 292 h 312"/>
                <a:gd name="T24" fmla="*/ 472 w 503"/>
                <a:gd name="T25" fmla="*/ 279 h 312"/>
                <a:gd name="T26" fmla="*/ 438 w 503"/>
                <a:gd name="T27" fmla="*/ 203 h 312"/>
                <a:gd name="T28" fmla="*/ 296 w 503"/>
                <a:gd name="T29" fmla="*/ 94 h 312"/>
                <a:gd name="T30" fmla="*/ 86 w 503"/>
                <a:gd name="T31"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3" h="312">
                  <a:moveTo>
                    <a:pt x="433" y="312"/>
                  </a:moveTo>
                  <a:cubicBezTo>
                    <a:pt x="380" y="312"/>
                    <a:pt x="296" y="283"/>
                    <a:pt x="214" y="236"/>
                  </a:cubicBezTo>
                  <a:cubicBezTo>
                    <a:pt x="102" y="171"/>
                    <a:pt x="0" y="75"/>
                    <a:pt x="30" y="23"/>
                  </a:cubicBezTo>
                  <a:cubicBezTo>
                    <a:pt x="39" y="8"/>
                    <a:pt x="58" y="0"/>
                    <a:pt x="86" y="0"/>
                  </a:cubicBezTo>
                  <a:cubicBezTo>
                    <a:pt x="140" y="0"/>
                    <a:pt x="224" y="29"/>
                    <a:pt x="306" y="76"/>
                  </a:cubicBezTo>
                  <a:cubicBezTo>
                    <a:pt x="366" y="111"/>
                    <a:pt x="418" y="151"/>
                    <a:pt x="453" y="189"/>
                  </a:cubicBezTo>
                  <a:cubicBezTo>
                    <a:pt x="490" y="231"/>
                    <a:pt x="503" y="265"/>
                    <a:pt x="490" y="289"/>
                  </a:cubicBezTo>
                  <a:cubicBezTo>
                    <a:pt x="481" y="304"/>
                    <a:pt x="462" y="312"/>
                    <a:pt x="433" y="312"/>
                  </a:cubicBezTo>
                  <a:close/>
                  <a:moveTo>
                    <a:pt x="86" y="20"/>
                  </a:moveTo>
                  <a:cubicBezTo>
                    <a:pt x="66" y="20"/>
                    <a:pt x="52" y="25"/>
                    <a:pt x="47" y="33"/>
                  </a:cubicBezTo>
                  <a:cubicBezTo>
                    <a:pt x="30" y="63"/>
                    <a:pt x="99" y="146"/>
                    <a:pt x="224" y="218"/>
                  </a:cubicBezTo>
                  <a:cubicBezTo>
                    <a:pt x="303" y="264"/>
                    <a:pt x="383" y="292"/>
                    <a:pt x="433" y="292"/>
                  </a:cubicBezTo>
                  <a:cubicBezTo>
                    <a:pt x="454" y="292"/>
                    <a:pt x="467" y="287"/>
                    <a:pt x="472" y="279"/>
                  </a:cubicBezTo>
                  <a:cubicBezTo>
                    <a:pt x="481" y="264"/>
                    <a:pt x="468" y="236"/>
                    <a:pt x="438" y="203"/>
                  </a:cubicBezTo>
                  <a:cubicBezTo>
                    <a:pt x="404" y="166"/>
                    <a:pt x="354" y="127"/>
                    <a:pt x="296" y="94"/>
                  </a:cubicBezTo>
                  <a:cubicBezTo>
                    <a:pt x="217" y="48"/>
                    <a:pt x="137" y="20"/>
                    <a:pt x="86" y="20"/>
                  </a:cubicBezTo>
                  <a:close/>
                </a:path>
              </a:pathLst>
            </a:custGeom>
            <a:gradFill flip="none" rotWithShape="1">
              <a:gsLst>
                <a:gs pos="0">
                  <a:srgbClr val="418AB3">
                    <a:lumMod val="60000"/>
                    <a:lumOff val="40000"/>
                  </a:srgbClr>
                </a:gs>
                <a:gs pos="97000">
                  <a:srgbClr val="418AB3">
                    <a:lumMod val="70000"/>
                  </a:srgb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ckwell" panose="02060603020205020403"/>
                <a:ea typeface="+mn-ea"/>
              </a:endParaRPr>
            </a:p>
          </p:txBody>
        </p:sp>
        <p:sp>
          <p:nvSpPr>
            <p:cNvPr id="16" name="Oval 209"/>
            <p:cNvSpPr>
              <a:spLocks noChangeArrowheads="1"/>
            </p:cNvSpPr>
            <p:nvPr/>
          </p:nvSpPr>
          <p:spPr bwMode="auto">
            <a:xfrm>
              <a:off x="2271713" y="5026025"/>
              <a:ext cx="328613" cy="330200"/>
            </a:xfrm>
            <a:prstGeom prst="ellipse">
              <a:avLst/>
            </a:prstGeom>
            <a:gradFill flip="none" rotWithShape="1">
              <a:gsLst>
                <a:gs pos="0">
                  <a:srgbClr val="418AB3">
                    <a:lumMod val="60000"/>
                    <a:lumOff val="40000"/>
                  </a:srgbClr>
                </a:gs>
                <a:gs pos="69000">
                  <a:srgbClr val="418AB3">
                    <a:lumMod val="75000"/>
                  </a:srgbClr>
                </a:gs>
                <a:gs pos="97000">
                  <a:srgbClr val="418AB3">
                    <a:lumMod val="70000"/>
                  </a:srgb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ckwell" panose="02060603020205020403"/>
                <a:ea typeface="+mn-ea"/>
              </a:endParaRPr>
            </a:p>
          </p:txBody>
        </p:sp>
      </p:grpSp>
      <p:pic>
        <p:nvPicPr>
          <p:cNvPr id="17" name="图片 2">
            <a:extLst>
              <a:ext uri="{FF2B5EF4-FFF2-40B4-BE49-F238E27FC236}">
                <a16:creationId xmlns:a16="http://schemas.microsoft.com/office/drawing/2014/main" id="{D8DE3ECD-80B2-4A66-82F3-FC025750D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908" y="3729835"/>
            <a:ext cx="1955561" cy="1955561"/>
          </a:xfrm>
          <a:prstGeom prst="rect">
            <a:avLst/>
          </a:prstGeom>
        </p:spPr>
      </p:pic>
      <p:pic>
        <p:nvPicPr>
          <p:cNvPr id="18" name="图片 1">
            <a:extLst>
              <a:ext uri="{FF2B5EF4-FFF2-40B4-BE49-F238E27FC236}">
                <a16:creationId xmlns:a16="http://schemas.microsoft.com/office/drawing/2014/main" id="{E9782FAD-067C-4210-A487-FEC4A8249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643" y="1501773"/>
            <a:ext cx="1780823" cy="1260778"/>
          </a:xfrm>
          <a:prstGeom prst="rect">
            <a:avLst/>
          </a:prstGeom>
        </p:spPr>
      </p:pic>
      <p:sp>
        <p:nvSpPr>
          <p:cNvPr id="4" name="文字方塊 3">
            <a:extLst>
              <a:ext uri="{FF2B5EF4-FFF2-40B4-BE49-F238E27FC236}">
                <a16:creationId xmlns:a16="http://schemas.microsoft.com/office/drawing/2014/main" id="{E1F2DE60-7A26-D93D-1AE0-98021D0C0302}"/>
              </a:ext>
            </a:extLst>
          </p:cNvPr>
          <p:cNvSpPr txBox="1"/>
          <p:nvPr/>
        </p:nvSpPr>
        <p:spPr>
          <a:xfrm>
            <a:off x="811761" y="6010275"/>
            <a:ext cx="9969190" cy="440057"/>
          </a:xfrm>
          <a:prstGeom prst="rect">
            <a:avLst/>
          </a:prstGeom>
          <a:noFill/>
        </p:spPr>
        <p:txBody>
          <a:bodyPr wrap="square">
            <a:spAutoFit/>
          </a:bodyPr>
          <a:lstStyle/>
          <a:p>
            <a:pPr marL="0" lvl="4" indent="0" eaLnBrk="1" fontAlgn="auto" hangingPunct="1">
              <a:lnSpc>
                <a:spcPts val="3000"/>
              </a:lnSpc>
              <a:spcBef>
                <a:spcPts val="600"/>
              </a:spcBef>
              <a:spcAft>
                <a:spcPts val="1200"/>
              </a:spcAft>
              <a:buFont typeface="Arial" panose="020B0604020202020204" pitchFamily="34" charset="0"/>
              <a:buNone/>
              <a:defRPr/>
            </a:pPr>
            <a:r>
              <a:rPr lang="en-US" altLang="zh-TW" sz="1800" b="1" dirty="0">
                <a:solidFill>
                  <a:srgbClr val="C00000"/>
                </a:solidFill>
                <a:latin typeface="新細明體" panose="02020500000000000000" pitchFamily="18" charset="-120"/>
              </a:rPr>
              <a:t>※ </a:t>
            </a:r>
            <a:r>
              <a:rPr lang="zh-TW" altLang="en-US" sz="1800" b="1" dirty="0">
                <a:solidFill>
                  <a:srgbClr val="C00000"/>
                </a:solidFill>
                <a:latin typeface="微軟正黑體" panose="020B0604030504040204" pitchFamily="34" charset="-120"/>
                <a:ea typeface="微軟正黑體" panose="020B0604030504040204" pitchFamily="34" charset="-120"/>
              </a:rPr>
              <a:t>特種生：原住民、身障生、政府派外人員子女、境外科技人才子女、蒙藏生、僑生、退伍軍人</a:t>
            </a:r>
            <a:endParaRPr lang="en-US" altLang="zh-TW"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群組 41"/>
          <p:cNvGrpSpPr>
            <a:grpSpLocks/>
          </p:cNvGrpSpPr>
          <p:nvPr/>
        </p:nvGrpSpPr>
        <p:grpSpPr bwMode="auto">
          <a:xfrm>
            <a:off x="497929" y="3144838"/>
            <a:ext cx="11549062" cy="1504950"/>
            <a:chOff x="568658" y="2455955"/>
            <a:chExt cx="11112500" cy="1502737"/>
          </a:xfrm>
        </p:grpSpPr>
        <p:cxnSp>
          <p:nvCxnSpPr>
            <p:cNvPr id="5" name="直線接點 4"/>
            <p:cNvCxnSpPr/>
            <p:nvPr/>
          </p:nvCxnSpPr>
          <p:spPr>
            <a:xfrm flipV="1">
              <a:off x="568658" y="3338892"/>
              <a:ext cx="11112500" cy="12681"/>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6" name="直線單箭頭接點 35"/>
            <p:cNvCxnSpPr/>
            <p:nvPr/>
          </p:nvCxnSpPr>
          <p:spPr>
            <a:xfrm>
              <a:off x="5886066" y="3351573"/>
              <a:ext cx="0" cy="577000"/>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4505532" y="3391203"/>
              <a:ext cx="0" cy="567489"/>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1994336" y="2455955"/>
              <a:ext cx="0" cy="882937"/>
            </a:xfrm>
            <a:prstGeom prst="straightConnector1">
              <a:avLst/>
            </a:prstGeom>
            <a:ln w="57150">
              <a:solidFill>
                <a:srgbClr val="0033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群組 50"/>
          <p:cNvGrpSpPr/>
          <p:nvPr/>
        </p:nvGrpSpPr>
        <p:grpSpPr>
          <a:xfrm>
            <a:off x="5483719" y="958968"/>
            <a:ext cx="3556067" cy="2053314"/>
            <a:chOff x="1338959" y="317813"/>
            <a:chExt cx="1712484" cy="2144279"/>
          </a:xfrm>
          <a:effectLst>
            <a:outerShdw blurRad="50800" dist="38100" dir="2700000" algn="tl" rotWithShape="0">
              <a:prstClr val="black">
                <a:alpha val="40000"/>
              </a:prstClr>
            </a:outerShdw>
          </a:effectLst>
        </p:grpSpPr>
        <p:sp>
          <p:nvSpPr>
            <p:cNvPr id="52" name="流程圖: 卡片 51"/>
            <p:cNvSpPr/>
            <p:nvPr/>
          </p:nvSpPr>
          <p:spPr>
            <a:xfrm>
              <a:off x="1346470" y="317813"/>
              <a:ext cx="1704973" cy="603752"/>
            </a:xfrm>
            <a:prstGeom prst="flowChartPunchedCard">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lstStyle/>
            <a:p>
              <a:pPr algn="ctr" eaLnBrk="1" fontAlgn="auto" hangingPunct="1">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rPr>
                <a:t>報名階段</a:t>
              </a:r>
            </a:p>
          </p:txBody>
        </p:sp>
        <p:sp>
          <p:nvSpPr>
            <p:cNvPr id="53" name="矩形 52"/>
            <p:cNvSpPr/>
            <p:nvPr/>
          </p:nvSpPr>
          <p:spPr>
            <a:xfrm>
              <a:off x="1338959" y="888785"/>
              <a:ext cx="1712484" cy="1573307"/>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nchor="ctr"/>
            <a:lstStyle/>
            <a:p>
              <a:pPr marL="263525" marR="52705" indent="-82550" eaLnBrk="1" fontAlgn="auto" hangingPunct="1">
                <a:spcBef>
                  <a:spcPts val="200"/>
                </a:spcBef>
                <a:spcAft>
                  <a:spcPts val="200"/>
                </a:spcAft>
                <a:buFont typeface="Arial" panose="020B0604020202020204" pitchFamily="34" charset="0"/>
                <a:buChar char="•"/>
                <a:defRPr/>
              </a:pPr>
              <a:r>
                <a:rPr lang="zh-TW" altLang="en-US" sz="1600" b="1" kern="0" dirty="0">
                  <a:solidFill>
                    <a:srgbClr val="C00000"/>
                  </a:solidFill>
                  <a:latin typeface="微軟正黑體" panose="020B0604030504040204" pitchFamily="34" charset="-120"/>
                  <a:ea typeface="微軟正黑體" panose="020B0604030504040204" pitchFamily="34" charset="-120"/>
                </a:rPr>
                <a:t>國中</a:t>
              </a:r>
              <a:r>
                <a:rPr lang="zh-TW" altLang="en-US" sz="1600" b="1" u="sng" kern="0" dirty="0">
                  <a:solidFill>
                    <a:srgbClr val="C00000"/>
                  </a:solidFill>
                  <a:latin typeface="微軟正黑體" panose="020B0604030504040204" pitchFamily="34" charset="-120"/>
                  <a:ea typeface="微軟正黑體" panose="020B0604030504040204" pitchFamily="34" charset="-120"/>
                </a:rPr>
                <a:t>集體通訊</a:t>
              </a:r>
              <a:r>
                <a:rPr lang="en-US" altLang="zh-TW" sz="1600" b="1" kern="0" dirty="0">
                  <a:solidFill>
                    <a:srgbClr val="C00000"/>
                  </a:solidFill>
                  <a:latin typeface="微軟正黑體" panose="020B0604030504040204" pitchFamily="34" charset="-120"/>
                  <a:ea typeface="微軟正黑體" panose="020B0604030504040204" pitchFamily="34" charset="-120"/>
                </a:rPr>
                <a:t>/</a:t>
              </a:r>
              <a:r>
                <a:rPr lang="zh-TW" altLang="en-US" sz="1600" b="1" u="sng" kern="0" dirty="0">
                  <a:solidFill>
                    <a:srgbClr val="C00000"/>
                  </a:solidFill>
                  <a:latin typeface="微軟正黑體" panose="020B0604030504040204" pitchFamily="34" charset="-120"/>
                  <a:ea typeface="微軟正黑體" panose="020B0604030504040204" pitchFamily="34" charset="-120"/>
                </a:rPr>
                <a:t>個別網路</a:t>
              </a:r>
              <a:endParaRPr lang="en-US" altLang="zh-TW" sz="1600" b="1" u="sng" kern="0" dirty="0">
                <a:solidFill>
                  <a:srgbClr val="C00000"/>
                </a:solidFill>
                <a:latin typeface="微軟正黑體" panose="020B0604030504040204" pitchFamily="34" charset="-120"/>
                <a:ea typeface="微軟正黑體" panose="020B0604030504040204" pitchFamily="34" charset="-120"/>
              </a:endParaRPr>
            </a:p>
            <a:p>
              <a:pPr marL="263525" marR="52705" indent="-82550" eaLnBrk="1" fontAlgn="auto" hangingPunct="1">
                <a:spcBef>
                  <a:spcPts val="200"/>
                </a:spcBef>
                <a:spcAft>
                  <a:spcPts val="20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115/6/18~6/25 </a:t>
              </a: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15:00</a:t>
              </a: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止</a:t>
              </a:r>
              <a:endPar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63525" marR="52705" indent="-82550" eaLnBrk="1" fontAlgn="auto" hangingPunct="1">
                <a:spcBef>
                  <a:spcPts val="200"/>
                </a:spcBef>
                <a:spcAft>
                  <a:spcPts val="200"/>
                </a:spcAft>
                <a:buFont typeface="Arial" panose="020B0604020202020204" pitchFamily="34" charset="0"/>
                <a:buChar char="•"/>
                <a:defRPr/>
              </a:pPr>
              <a:r>
                <a:rPr lang="zh-TW" altLang="en-US" sz="1600" b="1" u="sng" kern="0" dirty="0">
                  <a:solidFill>
                    <a:srgbClr val="C00000"/>
                  </a:solidFill>
                  <a:latin typeface="微軟正黑體" panose="020B0604030504040204" pitchFamily="34" charset="-120"/>
                  <a:ea typeface="微軟正黑體" panose="020B0604030504040204" pitchFamily="34" charset="-120"/>
                </a:rPr>
                <a:t>個別通訊</a:t>
              </a:r>
              <a:endParaRPr lang="en-US" altLang="zh-TW" sz="1600" b="1" u="sng" kern="0" dirty="0">
                <a:solidFill>
                  <a:srgbClr val="C00000"/>
                </a:solidFill>
                <a:latin typeface="微軟正黑體" panose="020B0604030504040204" pitchFamily="34" charset="-120"/>
                <a:ea typeface="微軟正黑體" panose="020B0604030504040204" pitchFamily="34" charset="-120"/>
              </a:endParaRPr>
            </a:p>
            <a:p>
              <a:pPr marL="180975" marR="52705" eaLnBrk="1" fontAlgn="auto" hangingPunct="1">
                <a:spcBef>
                  <a:spcPts val="200"/>
                </a:spcBef>
                <a:spcAft>
                  <a:spcPts val="20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115/6/18~6/25</a:t>
              </a:r>
            </a:p>
          </p:txBody>
        </p:sp>
      </p:grpSp>
      <p:grpSp>
        <p:nvGrpSpPr>
          <p:cNvPr id="4" name="群組 60"/>
          <p:cNvGrpSpPr/>
          <p:nvPr/>
        </p:nvGrpSpPr>
        <p:grpSpPr>
          <a:xfrm>
            <a:off x="2978607" y="4614354"/>
            <a:ext cx="2173703" cy="2132957"/>
            <a:chOff x="1328905" y="485589"/>
            <a:chExt cx="1887370" cy="2162452"/>
          </a:xfrm>
          <a:solidFill>
            <a:srgbClr val="FFEBEB"/>
          </a:solidFill>
          <a:effectLst>
            <a:outerShdw blurRad="50800" dist="38100" dir="2700000" algn="tl" rotWithShape="0">
              <a:prstClr val="black">
                <a:alpha val="40000"/>
              </a:prstClr>
            </a:outerShdw>
          </a:effectLst>
        </p:grpSpPr>
        <p:sp>
          <p:nvSpPr>
            <p:cNvPr id="63" name="矩形 62"/>
            <p:cNvSpPr/>
            <p:nvPr/>
          </p:nvSpPr>
          <p:spPr>
            <a:xfrm>
              <a:off x="1328905" y="1000452"/>
              <a:ext cx="1887369" cy="1647589"/>
            </a:xfrm>
            <a:prstGeom prst="rect">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Char char="•"/>
                <a:defRPr/>
              </a:pPr>
              <a:r>
                <a:rPr lang="zh-TW" altLang="en-US" sz="1600" b="1" dirty="0">
                  <a:solidFill>
                    <a:srgbClr val="C00000"/>
                  </a:solidFill>
                  <a:latin typeface="微軟正黑體" panose="020B0604030504040204" pitchFamily="34" charset="-120"/>
                  <a:ea typeface="微軟正黑體" panose="020B0604030504040204" pitchFamily="34" charset="-120"/>
                </a:rPr>
                <a:t>辦理</a:t>
              </a:r>
              <a:r>
                <a:rPr lang="en-US" altLang="zh-TW" sz="1600" b="1" dirty="0">
                  <a:solidFill>
                    <a:srgbClr val="C00000"/>
                  </a:solidFill>
                  <a:latin typeface="微軟正黑體" panose="020B0604030504040204" pitchFamily="34" charset="-120"/>
                  <a:ea typeface="微軟正黑體" panose="020B0604030504040204" pitchFamily="34" charset="-120"/>
                </a:rPr>
                <a:t>6</a:t>
              </a:r>
              <a:r>
                <a:rPr lang="zh-TW" altLang="en-US" sz="1600" b="1" dirty="0">
                  <a:solidFill>
                    <a:srgbClr val="C00000"/>
                  </a:solidFill>
                  <a:latin typeface="微軟正黑體" panose="020B0604030504040204" pitchFamily="34" charset="-120"/>
                  <a:ea typeface="微軟正黑體" panose="020B0604030504040204" pitchFamily="34" charset="-120"/>
                </a:rPr>
                <a:t>場次說明會</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115/4/13~4/24</a:t>
              </a:r>
            </a:p>
          </p:txBody>
        </p:sp>
        <p:sp>
          <p:nvSpPr>
            <p:cNvPr id="62" name="流程圖: 卡片 61"/>
            <p:cNvSpPr/>
            <p:nvPr/>
          </p:nvSpPr>
          <p:spPr>
            <a:xfrm>
              <a:off x="1328906" y="485589"/>
              <a:ext cx="1887369" cy="702614"/>
            </a:xfrm>
            <a:prstGeom prst="flowChartPunchedCar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chemeClr val="bg1"/>
                  </a:solidFill>
                  <a:latin typeface="微軟正黑體" panose="020B0604030504040204" pitchFamily="34" charset="-120"/>
                  <a:ea typeface="微軟正黑體" panose="020B0604030504040204" pitchFamily="34" charset="-120"/>
                </a:rPr>
                <a:t>參加宣導說明會</a:t>
              </a:r>
            </a:p>
          </p:txBody>
        </p:sp>
      </p:grpSp>
      <p:grpSp>
        <p:nvGrpSpPr>
          <p:cNvPr id="6" name="群組 93"/>
          <p:cNvGrpSpPr/>
          <p:nvPr/>
        </p:nvGrpSpPr>
        <p:grpSpPr>
          <a:xfrm>
            <a:off x="386970" y="1012196"/>
            <a:ext cx="4854986" cy="2132486"/>
            <a:chOff x="1507740" y="287917"/>
            <a:chExt cx="1278615" cy="1961527"/>
          </a:xfrm>
          <a:effectLst>
            <a:outerShdw blurRad="50800" dist="38100" dir="2700000" algn="tl" rotWithShape="0">
              <a:prstClr val="black">
                <a:alpha val="40000"/>
              </a:prstClr>
            </a:outerShdw>
          </a:effectLst>
        </p:grpSpPr>
        <p:sp>
          <p:nvSpPr>
            <p:cNvPr id="95" name="流程圖: 卡片 94"/>
            <p:cNvSpPr/>
            <p:nvPr/>
          </p:nvSpPr>
          <p:spPr>
            <a:xfrm>
              <a:off x="1507740" y="287917"/>
              <a:ext cx="1278615" cy="463646"/>
            </a:xfrm>
            <a:prstGeom prst="flowChartPunchedCard">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lstStyle/>
            <a:p>
              <a:pPr algn="ctr" eaLnBrk="1" fontAlgn="auto" hangingPunct="1">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rPr>
                <a:t>簡章公告</a:t>
              </a:r>
            </a:p>
          </p:txBody>
        </p:sp>
        <p:sp>
          <p:nvSpPr>
            <p:cNvPr id="96" name="矩形 95"/>
            <p:cNvSpPr/>
            <p:nvPr/>
          </p:nvSpPr>
          <p:spPr>
            <a:xfrm>
              <a:off x="1507740" y="751562"/>
              <a:ext cx="1278615" cy="1497882"/>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52705" eaLnBrk="1" fontAlgn="auto" hangingPunct="1">
                <a:spcBef>
                  <a:spcPts val="200"/>
                </a:spcBef>
                <a:spcAft>
                  <a:spcPts val="20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115/1/15</a:t>
              </a:r>
            </a:p>
            <a:p>
              <a:pPr marL="84138" marR="52705" indent="-84138" eaLnBrk="1" fontAlgn="auto" hangingPunct="1">
                <a:spcBef>
                  <a:spcPts val="200"/>
                </a:spcBef>
                <a:spcAft>
                  <a:spcPts val="200"/>
                </a:spcAft>
                <a:buFont typeface="Arial" panose="020B0604020202020204" pitchFamily="34" charset="0"/>
                <a:buChar char="•"/>
                <a:defRPr/>
              </a:pPr>
              <a:r>
                <a:rPr lang="zh-TW" altLang="en-US" sz="1600" b="1" kern="0" dirty="0">
                  <a:solidFill>
                    <a:srgbClr val="C00000"/>
                  </a:solidFill>
                  <a:latin typeface="微軟正黑體" panose="020B0604030504040204" pitchFamily="34" charset="-120"/>
                  <a:ea typeface="微軟正黑體" panose="020B0604030504040204" pitchFamily="34" charset="-120"/>
                </a:rPr>
                <a:t>招生簡章現場購買</a:t>
              </a:r>
              <a:br>
                <a:rPr lang="en-US" altLang="zh-TW" sz="1600" b="1" kern="0" dirty="0">
                  <a:solidFill>
                    <a:srgbClr val="002060"/>
                  </a:solidFill>
                  <a:latin typeface="微軟正黑體" pitchFamily="34" charset="-120"/>
                  <a:ea typeface="微軟正黑體" pitchFamily="34" charset="-120"/>
                  <a:cs typeface="Verdana" panose="020B0604030504040204" pitchFamily="34" charset="0"/>
                </a:rPr>
              </a:b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16</a:t>
              </a: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所招生學校</a:t>
              </a:r>
              <a:b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（北區五專招生網站查詢）</a:t>
              </a:r>
              <a:endPar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84138" marR="52705" indent="-84138" eaLnBrk="1" fontAlgn="auto" hangingPunct="1">
                <a:spcBef>
                  <a:spcPts val="200"/>
                </a:spcBef>
                <a:spcAft>
                  <a:spcPts val="200"/>
                </a:spcAft>
                <a:buFont typeface="Arial" panose="020B0604020202020204" pitchFamily="34" charset="0"/>
                <a:buChar char="•"/>
                <a:defRPr/>
              </a:pPr>
              <a:r>
                <a:rPr lang="zh-TW" altLang="en-US" sz="1600" b="1" kern="0" dirty="0">
                  <a:solidFill>
                    <a:srgbClr val="C00000"/>
                  </a:solidFill>
                  <a:latin typeface="微軟正黑體" panose="020B0604030504040204" pitchFamily="34" charset="-120"/>
                  <a:ea typeface="微軟正黑體" panose="020B0604030504040204" pitchFamily="34" charset="-120"/>
                </a:rPr>
                <a:t>招生簡章網路下載</a:t>
              </a:r>
              <a:b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https://www.jctv.ntut.edu.tw/enter5/</a:t>
              </a:r>
              <a:endPar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群組 96"/>
          <p:cNvGrpSpPr/>
          <p:nvPr/>
        </p:nvGrpSpPr>
        <p:grpSpPr>
          <a:xfrm>
            <a:off x="5470547" y="4579213"/>
            <a:ext cx="2304996" cy="2168098"/>
            <a:chOff x="1511300" y="448997"/>
            <a:chExt cx="1704974" cy="1641931"/>
          </a:xfrm>
          <a:solidFill>
            <a:srgbClr val="FFFBEF"/>
          </a:solidFill>
          <a:effectLst>
            <a:outerShdw blurRad="50800" dist="38100" dir="2700000" algn="tl" rotWithShape="0">
              <a:prstClr val="black">
                <a:alpha val="40000"/>
              </a:prstClr>
            </a:outerShdw>
          </a:effectLst>
        </p:grpSpPr>
        <p:sp>
          <p:nvSpPr>
            <p:cNvPr id="98" name="流程圖: 卡片 97"/>
            <p:cNvSpPr/>
            <p:nvPr/>
          </p:nvSpPr>
          <p:spPr>
            <a:xfrm>
              <a:off x="1511300" y="448997"/>
              <a:ext cx="1704974" cy="551456"/>
            </a:xfrm>
            <a:prstGeom prst="flowChartPunchedCar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chemeClr val="bg1"/>
                  </a:solidFill>
                  <a:latin typeface="微軟正黑體" panose="020B0604030504040204" pitchFamily="34" charset="-120"/>
                  <a:ea typeface="微軟正黑體" panose="020B0604030504040204" pitchFamily="34" charset="-120"/>
                </a:rPr>
                <a:t>報名資料準備</a:t>
              </a:r>
            </a:p>
          </p:txBody>
        </p:sp>
        <p:sp>
          <p:nvSpPr>
            <p:cNvPr id="99" name="矩形 98"/>
            <p:cNvSpPr/>
            <p:nvPr/>
          </p:nvSpPr>
          <p:spPr>
            <a:xfrm>
              <a:off x="1511300" y="1000452"/>
              <a:ext cx="1704974" cy="1090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 typeface="Arial" panose="020B0604020202020204" pitchFamily="34" charset="0"/>
                <a:buChar char="•"/>
                <a:defRPr/>
              </a:pPr>
              <a:r>
                <a:rPr lang="zh-TW" altLang="en-US" sz="1600" b="1" dirty="0">
                  <a:solidFill>
                    <a:srgbClr val="C00000"/>
                  </a:solidFill>
                  <a:latin typeface="微軟正黑體" panose="020B0604030504040204" pitchFamily="34" charset="-120"/>
                  <a:ea typeface="微軟正黑體" panose="020B0604030504040204" pitchFamily="34" charset="-120"/>
                </a:rPr>
                <a:t>積分證明單輔助列印系</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 統開放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115/4/13~ 8/28</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buFont typeface="Arial" panose="020B0604020202020204" pitchFamily="34" charset="0"/>
                <a:buChar char="•"/>
                <a:defRPr/>
              </a:pPr>
              <a:r>
                <a:rPr lang="zh-TW" altLang="en-US" sz="1600" b="1" dirty="0">
                  <a:solidFill>
                    <a:srgbClr val="C00000"/>
                  </a:solidFill>
                  <a:latin typeface="微軟正黑體" panose="020B0604030504040204" pitchFamily="34" charset="-120"/>
                  <a:ea typeface="微軟正黑體" panose="020B0604030504040204" pitchFamily="34" charset="-120"/>
                </a:rPr>
                <a:t>報名系統</a:t>
              </a:r>
              <a:r>
                <a:rPr lang="zh-TW" altLang="en-US" sz="1600" b="1" dirty="0">
                  <a:solidFill>
                    <a:schemeClr val="bg1"/>
                  </a:solidFill>
                  <a:effectLst>
                    <a:glow rad="88900">
                      <a:srgbClr val="C00000"/>
                    </a:glow>
                  </a:effectLst>
                  <a:latin typeface="微軟正黑體" panose="020B0604030504040204" pitchFamily="34" charset="-120"/>
                  <a:ea typeface="微軟正黑體" panose="020B0604030504040204" pitchFamily="34" charset="-120"/>
                </a:rPr>
                <a:t>練習版</a:t>
              </a:r>
              <a:r>
                <a:rPr lang="zh-TW" altLang="en-US" sz="1600" b="1" dirty="0">
                  <a:solidFill>
                    <a:srgbClr val="C00000"/>
                  </a:solidFill>
                  <a:latin typeface="微軟正黑體" panose="020B0604030504040204" pitchFamily="34" charset="-120"/>
                  <a:ea typeface="微軟正黑體" panose="020B0604030504040204" pitchFamily="34" charset="-120"/>
                </a:rPr>
                <a:t>開放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115/5/11~ 6/12</a:t>
              </a:r>
              <a:endParaRPr lang="zh-TW" altLang="en-US" sz="1600" b="1" dirty="0">
                <a:solidFill>
                  <a:srgbClr val="C00000"/>
                </a:solidFill>
                <a:latin typeface="微軟正黑體" pitchFamily="34" charset="-120"/>
                <a:ea typeface="微軟正黑體" pitchFamily="34" charset="-120"/>
              </a:endParaRPr>
            </a:p>
          </p:txBody>
        </p:sp>
      </p:grpSp>
      <p:grpSp>
        <p:nvGrpSpPr>
          <p:cNvPr id="8" name="群組 99"/>
          <p:cNvGrpSpPr/>
          <p:nvPr/>
        </p:nvGrpSpPr>
        <p:grpSpPr>
          <a:xfrm>
            <a:off x="8865362" y="4653254"/>
            <a:ext cx="2398776" cy="2094057"/>
            <a:chOff x="1511299" y="494689"/>
            <a:chExt cx="1704975" cy="1479624"/>
          </a:xfrm>
          <a:solidFill>
            <a:srgbClr val="FF0000"/>
          </a:solidFill>
          <a:effectLst>
            <a:outerShdw blurRad="50800" dist="38100" dir="2700000" algn="tl" rotWithShape="0">
              <a:prstClr val="black">
                <a:alpha val="40000"/>
              </a:prstClr>
            </a:outerShdw>
          </a:effectLst>
        </p:grpSpPr>
        <p:sp>
          <p:nvSpPr>
            <p:cNvPr id="101" name="流程圖: 卡片 100"/>
            <p:cNvSpPr/>
            <p:nvPr/>
          </p:nvSpPr>
          <p:spPr>
            <a:xfrm>
              <a:off x="1511300" y="494689"/>
              <a:ext cx="1704974" cy="505765"/>
            </a:xfrm>
            <a:prstGeom prst="flowChartPunchedCard">
              <a:avLst/>
            </a:prstGeom>
            <a:grp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chemeClr val="bg1"/>
                  </a:solidFill>
                  <a:latin typeface="微軟正黑體" panose="020B0604030504040204" pitchFamily="34" charset="-120"/>
                  <a:ea typeface="微軟正黑體" panose="020B0604030504040204" pitchFamily="34" charset="-120"/>
                </a:rPr>
                <a:t>成績公告與複查</a:t>
              </a:r>
            </a:p>
          </p:txBody>
        </p:sp>
        <p:sp>
          <p:nvSpPr>
            <p:cNvPr id="102" name="矩形 101"/>
            <p:cNvSpPr/>
            <p:nvPr/>
          </p:nvSpPr>
          <p:spPr>
            <a:xfrm>
              <a:off x="1511299" y="978670"/>
              <a:ext cx="1704974" cy="995643"/>
            </a:xfrm>
            <a:prstGeom prst="rect">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 typeface="Arial" panose="020B0604020202020204" pitchFamily="34" charset="0"/>
                <a:buChar char="•"/>
                <a:defRPr/>
              </a:pPr>
              <a:r>
                <a:rPr lang="zh-TW" altLang="en-US" sz="1600" b="1" dirty="0">
                  <a:solidFill>
                    <a:srgbClr val="C00000"/>
                  </a:solidFill>
                  <a:latin typeface="微軟正黑體" panose="020B0604030504040204" pitchFamily="34" charset="-120"/>
                  <a:ea typeface="微軟正黑體" panose="020B0604030504040204" pitchFamily="34" charset="-120"/>
                </a:rPr>
                <a:t>寄</a:t>
              </a:r>
              <a:r>
                <a:rPr lang="zh-TW" altLang="en-US" sz="1600" b="1" kern="0" dirty="0">
                  <a:solidFill>
                    <a:srgbClr val="C00000"/>
                  </a:solidFill>
                  <a:latin typeface="微軟正黑體" panose="020B0604030504040204" pitchFamily="34" charset="-120"/>
                  <a:ea typeface="微軟正黑體" panose="020B0604030504040204" pitchFamily="34" charset="-120"/>
                </a:rPr>
                <a:t>送分發通知單</a:t>
              </a:r>
              <a:endParaRPr lang="en-US" altLang="zh-TW" sz="1600" b="1" kern="0"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115/7/3</a:t>
              </a:r>
            </a:p>
            <a:p>
              <a:pPr eaLnBrk="1" fontAlgn="auto" hangingPunct="1">
                <a:spcBef>
                  <a:spcPts val="0"/>
                </a:spcBef>
                <a:spcAft>
                  <a:spcPts val="0"/>
                </a:spcAft>
                <a:buFont typeface="Arial" panose="020B0604020202020204" pitchFamily="34" charset="0"/>
                <a:buChar char="•"/>
                <a:defRPr/>
              </a:pPr>
              <a:r>
                <a:rPr lang="zh-TW" altLang="en-US" sz="1600" b="1" kern="0" dirty="0">
                  <a:solidFill>
                    <a:srgbClr val="C00000"/>
                  </a:solidFill>
                  <a:latin typeface="微軟正黑體" panose="020B0604030504040204" pitchFamily="34" charset="-120"/>
                  <a:ea typeface="微軟正黑體" panose="020B0604030504040204" pitchFamily="34" charset="-120"/>
                </a:rPr>
                <a:t>複查成績</a:t>
              </a:r>
              <a:endParaRPr lang="en-US" altLang="zh-TW" sz="1600" b="1" kern="0"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115/7/7 </a:t>
              </a: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12:00</a:t>
              </a: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前</a:t>
              </a:r>
              <a:endPar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群組 102"/>
          <p:cNvGrpSpPr/>
          <p:nvPr/>
        </p:nvGrpSpPr>
        <p:grpSpPr>
          <a:xfrm>
            <a:off x="9192126" y="970860"/>
            <a:ext cx="2675823" cy="2080315"/>
            <a:chOff x="1338450" y="407803"/>
            <a:chExt cx="1793311" cy="1847727"/>
          </a:xfrm>
          <a:effectLst>
            <a:outerShdw blurRad="50800" dist="38100" dir="2700000" algn="tl" rotWithShape="0">
              <a:prstClr val="black">
                <a:alpha val="40000"/>
              </a:prstClr>
            </a:outerShdw>
          </a:effectLst>
        </p:grpSpPr>
        <p:sp>
          <p:nvSpPr>
            <p:cNvPr id="105" name="矩形 104"/>
            <p:cNvSpPr/>
            <p:nvPr/>
          </p:nvSpPr>
          <p:spPr>
            <a:xfrm>
              <a:off x="1338450" y="840784"/>
              <a:ext cx="1793311" cy="1414746"/>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52705" eaLnBrk="1" fontAlgn="auto" hangingPunct="1">
                <a:spcBef>
                  <a:spcPts val="200"/>
                </a:spcBef>
                <a:spcAft>
                  <a:spcPts val="20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115/7/8</a:t>
              </a:r>
            </a:p>
            <a:p>
              <a:pPr marR="52705" eaLnBrk="1" fontAlgn="auto" hangingPunct="1">
                <a:spcBef>
                  <a:spcPts val="200"/>
                </a:spcBef>
                <a:spcAft>
                  <a:spcPts val="200"/>
                </a:spcAft>
                <a:defRPr/>
              </a:pPr>
              <a:r>
                <a:rPr lang="zh-TW" altLang="en-US"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現場登記分發地點請參考招生簡章</a:t>
              </a:r>
              <a:r>
                <a:rPr lang="en-US" altLang="zh-TW"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zh-TW" altLang="en-US"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第</a:t>
              </a:r>
              <a:r>
                <a:rPr lang="en-US" altLang="zh-TW"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IV~VI</a:t>
              </a:r>
              <a:r>
                <a:rPr lang="zh-TW" altLang="en-US"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頁</a:t>
              </a:r>
              <a:r>
                <a:rPr lang="en-US" altLang="zh-TW"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a:t>
              </a:r>
            </a:p>
            <a:p>
              <a:pPr marR="52705" eaLnBrk="1" fontAlgn="auto" hangingPunct="1">
                <a:spcBef>
                  <a:spcPts val="200"/>
                </a:spcBef>
                <a:spcAft>
                  <a:spcPts val="200"/>
                </a:spcAft>
                <a:buFont typeface="Arial" panose="020B0604020202020204" pitchFamily="34" charset="0"/>
                <a:buChar char="•"/>
                <a:defRPr/>
              </a:pPr>
              <a:r>
                <a:rPr lang="zh-TW" altLang="en-US" sz="1600" b="1" kern="0" dirty="0">
                  <a:solidFill>
                    <a:srgbClr val="C00000"/>
                  </a:solidFill>
                  <a:latin typeface="微軟正黑體" panose="020B0604030504040204" pitchFamily="34" charset="-120"/>
                  <a:ea typeface="微軟正黑體" panose="020B0604030504040204" pitchFamily="34" charset="-120"/>
                </a:rPr>
                <a:t>錄取放棄申請截止</a:t>
              </a:r>
              <a:endParaRPr lang="en-US" altLang="zh-TW" sz="1600" b="1" kern="0" dirty="0">
                <a:solidFill>
                  <a:srgbClr val="C00000"/>
                </a:solidFill>
                <a:latin typeface="微軟正黑體" panose="020B0604030504040204" pitchFamily="34" charset="-120"/>
                <a:ea typeface="微軟正黑體" panose="020B0604030504040204" pitchFamily="34" charset="-120"/>
              </a:endParaRPr>
            </a:p>
            <a:p>
              <a:pPr marR="52705" eaLnBrk="1" fontAlgn="auto" hangingPunct="1">
                <a:spcBef>
                  <a:spcPts val="200"/>
                </a:spcBef>
                <a:spcAft>
                  <a:spcPts val="200"/>
                </a:spcAft>
                <a:defRPr/>
              </a:pPr>
              <a:r>
                <a:rPr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115/7/13 </a:t>
              </a:r>
              <a:r>
                <a:rPr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zh-TW" sz="1600" b="1" kern="0" dirty="0">
                  <a:solidFill>
                    <a:schemeClr val="bg1"/>
                  </a:solidFill>
                  <a:effectLst>
                    <a:glow rad="101600">
                      <a:srgbClr val="0033CC"/>
                    </a:glow>
                  </a:effectLst>
                  <a:latin typeface="Verdana" panose="020B0604030504040204" pitchFamily="34" charset="0"/>
                  <a:ea typeface="Verdana" panose="020B0604030504040204" pitchFamily="34" charset="0"/>
                  <a:cs typeface="Verdana" panose="020B0604030504040204" pitchFamily="34" charset="0"/>
                </a:rPr>
                <a:t>12:00</a:t>
              </a:r>
              <a:r>
                <a:rPr lang="zh-TW" altLang="en-US" sz="1600" b="1" kern="0" dirty="0">
                  <a:solidFill>
                    <a:schemeClr val="bg1"/>
                  </a:solidFill>
                  <a:effectLst>
                    <a:glow rad="101600">
                      <a:srgbClr val="0033CC"/>
                    </a:glow>
                  </a:effectLst>
                  <a:latin typeface="Verdana" panose="020B0604030504040204" pitchFamily="34" charset="0"/>
                  <a:ea typeface="Verdana" panose="020B0604030504040204" pitchFamily="34" charset="0"/>
                  <a:cs typeface="Verdana" panose="020B0604030504040204" pitchFamily="34" charset="0"/>
                </a:rPr>
                <a:t> 止</a:t>
              </a:r>
              <a:endParaRPr lang="en-US" altLang="zh-TW" sz="1600" b="1" kern="0" dirty="0">
                <a:solidFill>
                  <a:schemeClr val="bg1"/>
                </a:solidFill>
                <a:effectLst>
                  <a:glow rad="101600">
                    <a:srgbClr val="0033CC"/>
                  </a:glow>
                </a:effectLst>
                <a:latin typeface="微軟正黑體" panose="020B0604030504040204" pitchFamily="34" charset="-120"/>
                <a:ea typeface="微軟正黑體" panose="020B0604030504040204" pitchFamily="34" charset="-120"/>
              </a:endParaRPr>
            </a:p>
          </p:txBody>
        </p:sp>
        <p:sp>
          <p:nvSpPr>
            <p:cNvPr id="104" name="流程圖: 卡片 103"/>
            <p:cNvSpPr/>
            <p:nvPr/>
          </p:nvSpPr>
          <p:spPr>
            <a:xfrm>
              <a:off x="1338450" y="407803"/>
              <a:ext cx="1793310" cy="493708"/>
            </a:xfrm>
            <a:prstGeom prst="flowChartPunchedCard">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lstStyle/>
            <a:p>
              <a:pPr algn="ctr" eaLnBrk="1" fontAlgn="auto" hangingPunct="1">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rPr>
                <a:t>現場登記分發</a:t>
              </a:r>
            </a:p>
          </p:txBody>
        </p:sp>
      </p:grpSp>
      <p:cxnSp>
        <p:nvCxnSpPr>
          <p:cNvPr id="114" name="直線單箭頭接點 113"/>
          <p:cNvCxnSpPr/>
          <p:nvPr/>
        </p:nvCxnSpPr>
        <p:spPr>
          <a:xfrm flipV="1">
            <a:off x="10490629" y="3032125"/>
            <a:ext cx="0" cy="952500"/>
          </a:xfrm>
          <a:prstGeom prst="straightConnector1">
            <a:avLst/>
          </a:prstGeom>
          <a:ln w="57150">
            <a:solidFill>
              <a:srgbClr val="0033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562" name="群組 50"/>
          <p:cNvGrpSpPr>
            <a:grpSpLocks/>
          </p:cNvGrpSpPr>
          <p:nvPr/>
        </p:nvGrpSpPr>
        <p:grpSpPr bwMode="auto">
          <a:xfrm>
            <a:off x="825500" y="3556000"/>
            <a:ext cx="8778875" cy="585788"/>
            <a:chOff x="-699433" y="3556825"/>
            <a:chExt cx="8779692" cy="584427"/>
          </a:xfrm>
        </p:grpSpPr>
        <p:sp>
          <p:nvSpPr>
            <p:cNvPr id="23568" name="文字方塊 44"/>
            <p:cNvSpPr txBox="1">
              <a:spLocks noChangeArrowheads="1"/>
            </p:cNvSpPr>
            <p:nvPr/>
          </p:nvSpPr>
          <p:spPr bwMode="auto">
            <a:xfrm>
              <a:off x="930416" y="3556826"/>
              <a:ext cx="523927"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200">
                  <a:solidFill>
                    <a:srgbClr val="006600"/>
                  </a:solidFill>
                </a:rPr>
                <a:t>❷</a:t>
              </a:r>
              <a:endParaRPr lang="zh-TW" altLang="en-US" sz="3200">
                <a:solidFill>
                  <a:srgbClr val="006600"/>
                </a:solidFill>
                <a:latin typeface="Arial" panose="020B0604020202020204" pitchFamily="34" charset="0"/>
              </a:endParaRPr>
            </a:p>
          </p:txBody>
        </p:sp>
        <p:sp>
          <p:nvSpPr>
            <p:cNvPr id="23569" name="文字方塊 43"/>
            <p:cNvSpPr txBox="1">
              <a:spLocks noChangeArrowheads="1"/>
            </p:cNvSpPr>
            <p:nvPr/>
          </p:nvSpPr>
          <p:spPr bwMode="auto">
            <a:xfrm>
              <a:off x="-699433" y="3556826"/>
              <a:ext cx="523927"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200">
                  <a:solidFill>
                    <a:srgbClr val="006600"/>
                  </a:solidFill>
                  <a:latin typeface="Calibri Light" panose="020F0302020204030204" pitchFamily="34" charset="0"/>
                </a:rPr>
                <a:t>❶</a:t>
              </a:r>
              <a:endParaRPr lang="zh-TW" altLang="en-US" sz="3200">
                <a:solidFill>
                  <a:srgbClr val="006600"/>
                </a:solidFill>
                <a:latin typeface="Arial" panose="020B0604020202020204" pitchFamily="34" charset="0"/>
              </a:endParaRPr>
            </a:p>
          </p:txBody>
        </p:sp>
        <p:sp>
          <p:nvSpPr>
            <p:cNvPr id="23570" name="文字方塊 45"/>
            <p:cNvSpPr txBox="1">
              <a:spLocks noChangeArrowheads="1"/>
            </p:cNvSpPr>
            <p:nvPr/>
          </p:nvSpPr>
          <p:spPr bwMode="auto">
            <a:xfrm>
              <a:off x="2069033" y="3556826"/>
              <a:ext cx="523927"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200">
                  <a:solidFill>
                    <a:srgbClr val="006600"/>
                  </a:solidFill>
                  <a:latin typeface="Calibri Light" panose="020F0302020204030204" pitchFamily="34" charset="0"/>
                </a:rPr>
                <a:t>❹</a:t>
              </a:r>
              <a:endParaRPr lang="zh-TW" altLang="en-US" sz="3200">
                <a:solidFill>
                  <a:srgbClr val="006600"/>
                </a:solidFill>
                <a:latin typeface="Arial" panose="020B0604020202020204" pitchFamily="34" charset="0"/>
              </a:endParaRPr>
            </a:p>
          </p:txBody>
        </p:sp>
        <p:sp>
          <p:nvSpPr>
            <p:cNvPr id="23571" name="文字方塊 46"/>
            <p:cNvSpPr txBox="1">
              <a:spLocks noChangeArrowheads="1"/>
            </p:cNvSpPr>
            <p:nvPr/>
          </p:nvSpPr>
          <p:spPr bwMode="auto">
            <a:xfrm>
              <a:off x="4465628" y="3556826"/>
              <a:ext cx="523927"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200" dirty="0">
                  <a:solidFill>
                    <a:srgbClr val="006600"/>
                  </a:solidFill>
                  <a:latin typeface="Calibri Light" panose="020F0302020204030204" pitchFamily="34" charset="0"/>
                </a:rPr>
                <a:t>❺</a:t>
              </a:r>
              <a:endParaRPr lang="zh-TW" altLang="en-US" sz="3200" dirty="0">
                <a:solidFill>
                  <a:srgbClr val="006600"/>
                </a:solidFill>
                <a:latin typeface="Arial" panose="020B0604020202020204" pitchFamily="34" charset="0"/>
              </a:endParaRPr>
            </a:p>
          </p:txBody>
        </p:sp>
        <p:sp>
          <p:nvSpPr>
            <p:cNvPr id="23572" name="文字方塊 47"/>
            <p:cNvSpPr txBox="1">
              <a:spLocks noChangeArrowheads="1"/>
            </p:cNvSpPr>
            <p:nvPr/>
          </p:nvSpPr>
          <p:spPr bwMode="auto">
            <a:xfrm>
              <a:off x="5602338" y="3556825"/>
              <a:ext cx="523927"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3200">
                  <a:solidFill>
                    <a:srgbClr val="006600"/>
                  </a:solidFill>
                  <a:latin typeface="Calibri Light" panose="020F0302020204030204" pitchFamily="34" charset="0"/>
                </a:rPr>
                <a:t>❻</a:t>
              </a:r>
              <a:endParaRPr lang="zh-TW" altLang="en-US" sz="3200">
                <a:solidFill>
                  <a:srgbClr val="006600"/>
                </a:solidFill>
                <a:latin typeface="Arial" panose="020B0604020202020204" pitchFamily="34" charset="0"/>
              </a:endParaRPr>
            </a:p>
          </p:txBody>
        </p:sp>
        <p:sp>
          <p:nvSpPr>
            <p:cNvPr id="23573" name="文字方塊 128"/>
            <p:cNvSpPr txBox="1">
              <a:spLocks noChangeArrowheads="1"/>
            </p:cNvSpPr>
            <p:nvPr/>
          </p:nvSpPr>
          <p:spPr bwMode="auto">
            <a:xfrm>
              <a:off x="7565858" y="3556825"/>
              <a:ext cx="514401"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3200">
                  <a:solidFill>
                    <a:srgbClr val="006600"/>
                  </a:solidFill>
                  <a:latin typeface="Calibri Light" panose="020F0302020204030204" pitchFamily="34" charset="0"/>
                </a:rPr>
                <a:t>❼</a:t>
              </a:r>
              <a:endParaRPr lang="zh-TW" altLang="en-US" sz="3200">
                <a:solidFill>
                  <a:srgbClr val="006600"/>
                </a:solidFill>
                <a:latin typeface="Arial" panose="020B0604020202020204" pitchFamily="34" charset="0"/>
              </a:endParaRPr>
            </a:p>
          </p:txBody>
        </p:sp>
        <p:sp>
          <p:nvSpPr>
            <p:cNvPr id="23574" name="文字方塊 48"/>
            <p:cNvSpPr txBox="1">
              <a:spLocks noChangeArrowheads="1"/>
            </p:cNvSpPr>
            <p:nvPr/>
          </p:nvSpPr>
          <p:spPr bwMode="auto">
            <a:xfrm>
              <a:off x="1525879" y="3556826"/>
              <a:ext cx="523927" cy="5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200">
                  <a:solidFill>
                    <a:srgbClr val="006600"/>
                  </a:solidFill>
                </a:rPr>
                <a:t>❸</a:t>
              </a:r>
              <a:endParaRPr lang="zh-TW" altLang="en-US" sz="3200">
                <a:solidFill>
                  <a:srgbClr val="006600"/>
                </a:solidFill>
                <a:latin typeface="Arial" panose="020B0604020202020204" pitchFamily="34" charset="0"/>
              </a:endParaRPr>
            </a:p>
          </p:txBody>
        </p:sp>
      </p:grpSp>
      <p:sp>
        <p:nvSpPr>
          <p:cNvPr id="23563" name="文字方塊 133"/>
          <p:cNvSpPr txBox="1">
            <a:spLocks noChangeArrowheads="1"/>
          </p:cNvSpPr>
          <p:nvPr/>
        </p:nvSpPr>
        <p:spPr bwMode="auto">
          <a:xfrm>
            <a:off x="272480" y="6444123"/>
            <a:ext cx="277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dirty="0">
                <a:solidFill>
                  <a:srgbClr val="0033CC"/>
                </a:solidFill>
                <a:latin typeface="微軟正黑體" panose="020B0604030504040204" pitchFamily="34" charset="-120"/>
                <a:ea typeface="微軟正黑體" panose="020B0604030504040204" pitchFamily="34" charset="-120"/>
              </a:rPr>
              <a:t>（詳見招生簡章第</a:t>
            </a:r>
            <a:r>
              <a:rPr lang="en-US" altLang="zh-TW" sz="2000" b="1" dirty="0">
                <a:solidFill>
                  <a:srgbClr val="0033CC"/>
                </a:solidFill>
                <a:latin typeface="微軟正黑體" panose="020B0604030504040204" pitchFamily="34" charset="-120"/>
                <a:ea typeface="微軟正黑體" panose="020B0604030504040204" pitchFamily="34" charset="-120"/>
              </a:rPr>
              <a:t>ɪ</a:t>
            </a:r>
            <a:r>
              <a:rPr lang="zh-TW" altLang="en-US" sz="2000" b="1" dirty="0">
                <a:solidFill>
                  <a:srgbClr val="0033CC"/>
                </a:solidFill>
                <a:latin typeface="微軟正黑體" panose="020B0604030504040204" pitchFamily="34" charset="-120"/>
                <a:ea typeface="微軟正黑體" panose="020B0604030504040204" pitchFamily="34" charset="-120"/>
              </a:rPr>
              <a:t>頁）</a:t>
            </a:r>
          </a:p>
        </p:txBody>
      </p:sp>
      <p:cxnSp>
        <p:nvCxnSpPr>
          <p:cNvPr id="42" name="直線單箭頭接點 41"/>
          <p:cNvCxnSpPr/>
          <p:nvPr/>
        </p:nvCxnSpPr>
        <p:spPr>
          <a:xfrm flipH="1" flipV="1">
            <a:off x="8731679" y="3051175"/>
            <a:ext cx="6350" cy="933450"/>
          </a:xfrm>
          <a:prstGeom prst="straightConnector1">
            <a:avLst/>
          </a:prstGeom>
          <a:ln w="57150">
            <a:solidFill>
              <a:srgbClr val="0033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9948863" y="4041775"/>
            <a:ext cx="0" cy="588963"/>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66" name="投影片編號版面配置區 3"/>
          <p:cNvSpPr txBox="1">
            <a:spLocks/>
          </p:cNvSpPr>
          <p:nvPr/>
        </p:nvSpPr>
        <p:spPr bwMode="auto">
          <a:xfrm>
            <a:off x="11488738" y="6351588"/>
            <a:ext cx="617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CF5EFF8F-50CE-4D68-A37D-37D904E417EC}" type="slidenum">
              <a:rPr lang="en-US" altLang="zh-TW" sz="2600" b="1" u="sng"/>
              <a:pPr algn="r" eaLnBrk="1" hangingPunct="1">
                <a:lnSpc>
                  <a:spcPct val="100000"/>
                </a:lnSpc>
                <a:spcBef>
                  <a:spcPct val="0"/>
                </a:spcBef>
                <a:buFontTx/>
                <a:buNone/>
              </a:pPr>
              <a:t>13</a:t>
            </a:fld>
            <a:endParaRPr lang="en-US" altLang="zh-TW" sz="2600" b="1" u="sng"/>
          </a:p>
        </p:txBody>
      </p:sp>
      <p:sp>
        <p:nvSpPr>
          <p:cNvPr id="39" name="文字方塊 38"/>
          <p:cNvSpPr txBox="1"/>
          <p:nvPr/>
        </p:nvSpPr>
        <p:spPr>
          <a:xfrm>
            <a:off x="328613" y="169863"/>
            <a:ext cx="10710862" cy="646112"/>
          </a:xfrm>
          <a:prstGeom prst="rect">
            <a:avLst/>
          </a:prstGeom>
          <a:noFill/>
        </p:spPr>
        <p:txBody>
          <a:bodyPr>
            <a:spAutoFit/>
          </a:bodyPr>
          <a:lstStyle/>
          <a:p>
            <a:pPr eaLnBrk="1" fontAlgn="auto" hangingPunct="1">
              <a:spcBef>
                <a:spcPts val="0"/>
              </a:spcBef>
              <a:spcAft>
                <a:spcPts val="0"/>
              </a:spcAft>
              <a:defRPr/>
            </a:pPr>
            <a:r>
              <a:rPr lang="en-US" altLang="zh-TW" sz="3600" b="1" dirty="0">
                <a:solidFill>
                  <a:srgbClr val="002060"/>
                </a:solidFill>
                <a:latin typeface="微軟正黑體" panose="020B0604030504040204" pitchFamily="34" charset="-120"/>
                <a:ea typeface="微軟正黑體" panose="020B0604030504040204" pitchFamily="34" charset="-120"/>
                <a:cs typeface="+mj-cs"/>
              </a:rPr>
              <a:t>(</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參</a:t>
            </a:r>
            <a:r>
              <a:rPr lang="en-US" altLang="zh-TW" sz="3600" b="1" dirty="0">
                <a:solidFill>
                  <a:srgbClr val="002060"/>
                </a:solidFill>
                <a:latin typeface="微軟正黑體" panose="020B0604030504040204" pitchFamily="34" charset="-120"/>
                <a:ea typeface="微軟正黑體" panose="020B0604030504040204" pitchFamily="34" charset="-120"/>
                <a:cs typeface="+mj-cs"/>
              </a:rPr>
              <a:t>)</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、北區五專</a:t>
            </a:r>
            <a:r>
              <a:rPr lang="zh-TW" altLang="en-US" sz="3600" b="1" dirty="0">
                <a:solidFill>
                  <a:srgbClr val="002060"/>
                </a:solidFill>
                <a:latin typeface="微軟正黑體" panose="020B0604030504040204" pitchFamily="34" charset="-120"/>
                <a:ea typeface="微軟正黑體" panose="020B0604030504040204" pitchFamily="34" charset="-120"/>
              </a:rPr>
              <a:t>聯合</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免試入學招生重要日程（</a:t>
            </a:r>
            <a:r>
              <a:rPr lang="en-US" altLang="zh-TW" sz="3600" b="1" dirty="0">
                <a:solidFill>
                  <a:srgbClr val="002060"/>
                </a:solidFill>
                <a:latin typeface="微軟正黑體" panose="020B0604030504040204" pitchFamily="34" charset="-120"/>
                <a:ea typeface="微軟正黑體" panose="020B0604030504040204" pitchFamily="34" charset="-120"/>
                <a:cs typeface="+mj-cs"/>
              </a:rPr>
              <a:t>1/3</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532929618"/>
              </p:ext>
            </p:extLst>
          </p:nvPr>
        </p:nvGraphicFramePr>
        <p:xfrm>
          <a:off x="221456" y="974686"/>
          <a:ext cx="11749087" cy="5713451"/>
        </p:xfrm>
        <a:graphic>
          <a:graphicData uri="http://schemas.openxmlformats.org/drawingml/2006/table">
            <a:tbl>
              <a:tblPr/>
              <a:tblGrid>
                <a:gridCol w="380514">
                  <a:extLst>
                    <a:ext uri="{9D8B030D-6E8A-4147-A177-3AD203B41FA5}">
                      <a16:colId xmlns:a16="http://schemas.microsoft.com/office/drawing/2014/main" val="3576808904"/>
                    </a:ext>
                  </a:extLst>
                </a:gridCol>
                <a:gridCol w="4188311">
                  <a:extLst>
                    <a:ext uri="{9D8B030D-6E8A-4147-A177-3AD203B41FA5}">
                      <a16:colId xmlns:a16="http://schemas.microsoft.com/office/drawing/2014/main" val="4230441987"/>
                    </a:ext>
                  </a:extLst>
                </a:gridCol>
                <a:gridCol w="7180262">
                  <a:extLst>
                    <a:ext uri="{9D8B030D-6E8A-4147-A177-3AD203B41FA5}">
                      <a16:colId xmlns:a16="http://schemas.microsoft.com/office/drawing/2014/main" val="771527966"/>
                    </a:ext>
                  </a:extLst>
                </a:gridCol>
              </a:tblGrid>
              <a:tr h="38419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項次</a:t>
                      </a: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日</a:t>
                      </a: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期</a:t>
                      </a:r>
                    </a:p>
                  </a:txBody>
                  <a:tcPr marL="36195" marR="36195" marT="17781" marB="17781" anchor="ctr" horzOverflow="overflow">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項</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目</a:t>
                      </a:r>
                    </a:p>
                  </a:txBody>
                  <a:tcPr marL="36195" marR="36195" marT="17781" marB="17781" anchor="ctr" horzOverflow="overflow">
                    <a:lnL w="12700" cap="flat" cmpd="sng" algn="ctr">
                      <a:solidFill>
                        <a:srgbClr val="FFCCCC"/>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3948812217"/>
                  </a:ext>
                </a:extLst>
              </a:tr>
              <a:tr h="4350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1</a:t>
                      </a:r>
                      <a:endParaRPr kumimoji="0" lang="zh-TW"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四</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）起</a:t>
                      </a: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簡章、報名表公告暨下載</a:t>
                      </a: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2076996609"/>
                  </a:ext>
                </a:extLst>
              </a:tr>
              <a:tr h="10008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2</a:t>
                      </a:r>
                      <a:endParaRPr kumimoji="0" lang="zh-TW"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tab pos="2451100" algn="l"/>
                        </a:tabLst>
                      </a:pPr>
                      <a:r>
                        <a:rPr kumimoji="0" lang="zh-TW" altLang="en-US"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五專聯免集體報名網站</a:t>
                      </a:r>
                      <a:r>
                        <a:rPr kumimoji="0" lang="en-US" altLang="zh-TW" sz="1800" b="1" i="0" u="none" strike="noStrike"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rPr>
                        <a:t>練習版</a:t>
                      </a:r>
                      <a:r>
                        <a:rPr kumimoji="0" lang="en-US" altLang="zh-TW" sz="1800" b="1" i="0" u="none" strike="noStrike"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年５月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日（一）至</a:t>
                      </a:r>
                      <a:b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b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6 </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12</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日（五）止</a:t>
                      </a:r>
                      <a:endPar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國中集體報名</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練習版</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網址：</a:t>
                      </a:r>
                      <a:r>
                        <a:rPr kumimoji="0" lang="en-US" altLang="zh-TW" sz="1800" b="1" i="0" u="none" strike="noStrike" cap="none" normalizeH="0" baseline="0" dirty="0">
                          <a:ln>
                            <a:noFill/>
                          </a:ln>
                          <a:solidFill>
                            <a:srgbClr val="00B050"/>
                          </a:solidFill>
                          <a:effectLst/>
                          <a:latin typeface="微軟正黑體" panose="020B0604030504040204" pitchFamily="34" charset="-120"/>
                          <a:ea typeface="微軟正黑體" panose="020B0604030504040204" pitchFamily="34" charset="-120"/>
                        </a:rPr>
                        <a:t>https://junior.nutc.edu.tw/testregis/</a:t>
                      </a:r>
                      <a:endParaRPr kumimoji="0" lang="zh-TW" altLang="zh-TW" sz="1800" b="1" i="0" u="none" strike="noStrike" cap="none" normalizeH="0" baseline="0" dirty="0">
                        <a:ln>
                          <a:noFill/>
                        </a:ln>
                        <a:solidFill>
                          <a:srgbClr val="00B05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799308977"/>
                  </a:ext>
                </a:extLst>
              </a:tr>
              <a:tr h="186541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3</a:t>
                      </a:r>
                      <a:endParaRPr kumimoji="0" lang="zh-TW"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國中集體通訊與個別網路報名：</a:t>
                      </a:r>
                    </a:p>
                    <a:p>
                      <a:pPr marL="0" marR="0" lvl="0" indent="0" algn="l" defTabSz="914400" rtl="0" eaLnBrk="1" fontAlgn="base" latinLnBrk="0" hangingPunct="1">
                        <a:lnSpc>
                          <a:spcPts val="2400"/>
                        </a:lnSpc>
                        <a:spcBef>
                          <a:spcPts val="300"/>
                        </a:spcBef>
                        <a:spcAft>
                          <a:spcPts val="30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18</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四</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至</a:t>
                      </a:r>
                      <a:b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25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四</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15:00</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前</a:t>
                      </a:r>
                      <a:b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完成</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繳費及報名</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資料輸入。</a:t>
                      </a: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6</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25</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四</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a:t>
                      </a:r>
                      <a:r>
                        <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寄</a:t>
                      </a:r>
                      <a:r>
                        <a:rPr kumimoji="0" lang="zh-TW" altLang="en-US"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106344</a:t>
                      </a:r>
                      <a:r>
                        <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臺北市大安區忠孝東路三段</a:t>
                      </a: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1</a:t>
                      </a:r>
                      <a:r>
                        <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號國立臺北科技大學億光大樓</a:t>
                      </a: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5</a:t>
                      </a:r>
                      <a:r>
                        <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樓（</a:t>
                      </a: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學年度北區五專聯合免試入學招生委員會收）</a:t>
                      </a:r>
                    </a:p>
                    <a:p>
                      <a:pPr marL="0" marR="0" lvl="0" indent="0" algn="l" defTabSz="914400" rtl="0" eaLnBrk="1" fontAlgn="base" latinLnBrk="0" hangingPunct="1">
                        <a:lnSpc>
                          <a:spcPts val="2200"/>
                        </a:lnSpc>
                        <a:spcBef>
                          <a:spcPts val="600"/>
                        </a:spcBef>
                        <a:spcAft>
                          <a:spcPts val="600"/>
                        </a:spcAft>
                        <a:buClrTx/>
                        <a:buSzTx/>
                        <a:buFontTx/>
                        <a:buNone/>
                        <a:tabLst/>
                      </a:pP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國中集體報名網址：</a:t>
                      </a: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https://junior.nutc.edu.tw/U5_1/</a:t>
                      </a: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ts val="600"/>
                        </a:spcBef>
                        <a:spcAft>
                          <a:spcPts val="600"/>
                        </a:spcAft>
                        <a:buClrTx/>
                        <a:buSzTx/>
                        <a:buFontTx/>
                        <a:buNone/>
                        <a:tabLst/>
                      </a:pP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個別網路報名網址：</a:t>
                      </a: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https://junior.nutc.edu.tw/U5_3/</a:t>
                      </a: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231973999"/>
                  </a:ext>
                </a:extLst>
              </a:tr>
              <a:tr h="8954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5</a:t>
                      </a:r>
                      <a:endParaRPr kumimoji="0" lang="zh-TW"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18</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日（四）</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10:00</a:t>
                      </a:r>
                      <a:endPar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公告實際招生名額（含回流名額）</a:t>
                      </a: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1" marB="17781"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52920948"/>
                  </a:ext>
                </a:extLst>
              </a:tr>
              <a:tr h="8954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zh-TW"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６</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ts val="300"/>
                        </a:spcBef>
                        <a:spcAft>
                          <a:spcPts val="300"/>
                        </a:spcAft>
                        <a:buClrTx/>
                        <a:buSzTx/>
                        <a:buFontTx/>
                        <a:buNone/>
                        <a:tabLst>
                          <a:tab pos="2451100" algn="l"/>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25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四</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10:00</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起</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至</a:t>
                      </a:r>
                      <a:endPar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500"/>
                        </a:lnSpc>
                        <a:spcBef>
                          <a:spcPct val="0"/>
                        </a:spcBef>
                        <a:spcAft>
                          <a:spcPct val="0"/>
                        </a:spcAft>
                        <a:buClrTx/>
                        <a:buSzTx/>
                        <a:buFontTx/>
                        <a:buNone/>
                        <a:tabLst>
                          <a:tab pos="2451100" algn="l"/>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29</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12:00</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止</a:t>
                      </a:r>
                      <a:endPar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marL="158750" indent="-158750">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158750" marR="0" lvl="0" indent="-158750" algn="just" defTabSz="914400" rtl="0" eaLnBrk="1" fontAlgn="base" latinLnBrk="0" hangingPunct="1">
                        <a:lnSpc>
                          <a:spcPts val="2500"/>
                        </a:lnSpc>
                        <a:spcBef>
                          <a:spcPts val="300"/>
                        </a:spcBef>
                        <a:spcAft>
                          <a:spcPts val="300"/>
                        </a:spcAft>
                        <a:buClrTx/>
                        <a:buSzTx/>
                        <a:buFontTx/>
                        <a:buNone/>
                        <a:tabLst/>
                      </a:pPr>
                      <a:r>
                        <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開放免試生查詢是否完成報名手續，每日</a:t>
                      </a:r>
                      <a:r>
                        <a:rPr kumimoji="0" lang="en-US"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12:00</a:t>
                      </a:r>
                      <a:r>
                        <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及</a:t>
                      </a:r>
                      <a:r>
                        <a:rPr kumimoji="0" lang="en-US"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16:00</a:t>
                      </a:r>
                      <a:r>
                        <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更新資料。</a:t>
                      </a:r>
                    </a:p>
                    <a:p>
                      <a:pPr marL="158750" marR="0" lvl="0" indent="-158750" algn="l" defTabSz="914400" rtl="0" eaLnBrk="1" fontAlgn="base" latinLnBrk="0" hangingPunct="1">
                        <a:lnSpc>
                          <a:spcPts val="2500"/>
                        </a:lnSpc>
                        <a:spcBef>
                          <a:spcPct val="0"/>
                        </a:spcBef>
                        <a:spcAft>
                          <a:spcPct val="0"/>
                        </a:spcAft>
                        <a:buClrTx/>
                        <a:buSzTx/>
                        <a:buFontTx/>
                        <a:buNone/>
                        <a:tabLst/>
                      </a:pP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查詢</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網址：</a:t>
                      </a:r>
                      <a:r>
                        <a:rPr kumimoji="0" lang="en-US"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https://www.jctv.ntut.edu.tw/enter5/</a:t>
                      </a: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4027803240"/>
                  </a:ext>
                </a:extLst>
              </a:tr>
            </a:tbl>
          </a:graphicData>
        </a:graphic>
      </p:graphicFrame>
      <p:sp>
        <p:nvSpPr>
          <p:cNvPr id="5" name="文字方塊 4"/>
          <p:cNvSpPr txBox="1"/>
          <p:nvPr/>
        </p:nvSpPr>
        <p:spPr>
          <a:xfrm>
            <a:off x="328613" y="169863"/>
            <a:ext cx="11685587" cy="708025"/>
          </a:xfrm>
          <a:prstGeom prst="rect">
            <a:avLst/>
          </a:prstGeom>
          <a:noFill/>
        </p:spPr>
        <p:txBody>
          <a:bodyPr>
            <a:spAutoFit/>
          </a:bodyPr>
          <a:lstStyle/>
          <a:p>
            <a:pPr eaLnBrk="1" fontAlgn="auto" hangingPunct="1">
              <a:spcBef>
                <a:spcPts val="0"/>
              </a:spcBef>
              <a:spcAft>
                <a:spcPts val="0"/>
              </a:spcAft>
              <a:defRPr/>
            </a:pP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參</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、北區五專</a:t>
            </a:r>
            <a:r>
              <a:rPr lang="zh-TW" altLang="en-US" sz="4000" b="1" dirty="0">
                <a:solidFill>
                  <a:srgbClr val="002060"/>
                </a:solidFill>
                <a:latin typeface="微軟正黑體" panose="020B0604030504040204" pitchFamily="34" charset="-120"/>
                <a:ea typeface="微軟正黑體" panose="020B0604030504040204" pitchFamily="34" charset="-120"/>
              </a:rPr>
              <a:t>聯合</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免試入學招生重要日程（</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2/3</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24616" name="投影片編號版面配置區 1"/>
          <p:cNvSpPr>
            <a:spLocks noGrp="1"/>
          </p:cNvSpPr>
          <p:nvPr>
            <p:ph type="sldNum" sz="quarter" idx="11"/>
          </p:nvPr>
        </p:nvSpPr>
        <p:spPr bwMode="auto">
          <a:xfrm>
            <a:off x="9334500" y="63785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7271D913-9753-4676-B6AF-92711F6C3086}" type="slidenum">
              <a:rPr lang="zh-TW" altLang="en-US" sz="2600" smtClean="0"/>
              <a:pPr fontAlgn="base">
                <a:lnSpc>
                  <a:spcPct val="100000"/>
                </a:lnSpc>
                <a:spcBef>
                  <a:spcPct val="0"/>
                </a:spcBef>
                <a:spcAft>
                  <a:spcPct val="0"/>
                </a:spcAft>
                <a:buFontTx/>
                <a:buNone/>
              </a:pPr>
              <a:t>14</a:t>
            </a:fld>
            <a:endParaRPr lang="zh-TW" altLang="en-US" sz="2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328612" y="169863"/>
            <a:ext cx="11625963" cy="707886"/>
          </a:xfrm>
          <a:prstGeom prst="rect">
            <a:avLst/>
          </a:prstGeom>
          <a:noFill/>
        </p:spPr>
        <p:txBody>
          <a:bodyPr wrap="square">
            <a:spAutoFit/>
          </a:bodyPr>
          <a:lstStyle/>
          <a:p>
            <a:pPr eaLnBrk="1" fontAlgn="auto" hangingPunct="1">
              <a:spcBef>
                <a:spcPts val="0"/>
              </a:spcBef>
              <a:spcAft>
                <a:spcPts val="0"/>
              </a:spcAft>
              <a:defRPr/>
            </a:pP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參</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、北區五專</a:t>
            </a:r>
            <a:r>
              <a:rPr lang="zh-TW" altLang="en-US" sz="4000" b="1" dirty="0">
                <a:solidFill>
                  <a:srgbClr val="002060"/>
                </a:solidFill>
                <a:latin typeface="微軟正黑體" panose="020B0604030504040204" pitchFamily="34" charset="-120"/>
                <a:ea typeface="微軟正黑體" panose="020B0604030504040204" pitchFamily="34" charset="-120"/>
              </a:rPr>
              <a:t>聯合</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免試入學招生重要日程（</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3/3</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a:t>
            </a:r>
          </a:p>
        </p:txBody>
      </p:sp>
      <p:graphicFrame>
        <p:nvGraphicFramePr>
          <p:cNvPr id="11" name="表格 10"/>
          <p:cNvGraphicFramePr>
            <a:graphicFrameLocks noGrp="1"/>
          </p:cNvGraphicFramePr>
          <p:nvPr>
            <p:extLst>
              <p:ext uri="{D42A27DB-BD31-4B8C-83A1-F6EECF244321}">
                <p14:modId xmlns:p14="http://schemas.microsoft.com/office/powerpoint/2010/main" val="3805341614"/>
              </p:ext>
            </p:extLst>
          </p:nvPr>
        </p:nvGraphicFramePr>
        <p:xfrm>
          <a:off x="214906" y="1026104"/>
          <a:ext cx="11762188" cy="5533316"/>
        </p:xfrm>
        <a:graphic>
          <a:graphicData uri="http://schemas.openxmlformats.org/drawingml/2006/table">
            <a:tbl>
              <a:tblPr/>
              <a:tblGrid>
                <a:gridCol w="492567">
                  <a:extLst>
                    <a:ext uri="{9D8B030D-6E8A-4147-A177-3AD203B41FA5}">
                      <a16:colId xmlns:a16="http://schemas.microsoft.com/office/drawing/2014/main" val="72398706"/>
                    </a:ext>
                  </a:extLst>
                </a:gridCol>
                <a:gridCol w="4094079">
                  <a:extLst>
                    <a:ext uri="{9D8B030D-6E8A-4147-A177-3AD203B41FA5}">
                      <a16:colId xmlns:a16="http://schemas.microsoft.com/office/drawing/2014/main" val="1543151331"/>
                    </a:ext>
                  </a:extLst>
                </a:gridCol>
                <a:gridCol w="7175542">
                  <a:extLst>
                    <a:ext uri="{9D8B030D-6E8A-4147-A177-3AD203B41FA5}">
                      <a16:colId xmlns:a16="http://schemas.microsoft.com/office/drawing/2014/main" val="365864121"/>
                    </a:ext>
                  </a:extLst>
                </a:gridCol>
              </a:tblGrid>
              <a:tr h="6021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項次</a:t>
                      </a:r>
                    </a:p>
                  </a:txBody>
                  <a:tcPr marL="20853" marR="20853" marT="10244" marB="10244" anchor="ctr" horzOverflow="overflow">
                    <a:lnL w="12700" cap="flat" cmpd="sng" algn="ctr">
                      <a:solidFill>
                        <a:srgbClr val="FF9999"/>
                      </a:solidFill>
                      <a:prstDash val="solid"/>
                      <a:round/>
                      <a:headEnd type="none" w="med" len="med"/>
                      <a:tailEnd type="none" w="med" len="med"/>
                    </a:lnL>
                    <a:lnR w="19050" cap="flat" cmpd="sng" algn="ctr">
                      <a:solidFill>
                        <a:srgbClr val="FFCCCC"/>
                      </a:solidFill>
                      <a:prstDash val="solid"/>
                      <a:round/>
                      <a:headEnd type="none" w="med" len="med"/>
                      <a:tailEnd type="none" w="med" len="med"/>
                    </a:lnR>
                    <a:lnT w="12700" cap="flat" cmpd="sng" algn="ctr">
                      <a:solidFill>
                        <a:srgbClr val="FF9999"/>
                      </a:solidFill>
                      <a:prstDash val="solid"/>
                      <a:round/>
                      <a:headEnd type="none" w="med" len="med"/>
                      <a:tailEnd type="none" w="med" len="med"/>
                    </a:lnT>
                    <a:lnB w="1905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期</a:t>
                      </a:r>
                    </a:p>
                  </a:txBody>
                  <a:tcPr marL="20853" marR="20853" marT="10244" marB="10244" anchor="ctr" horzOverflow="overflow">
                    <a:lnL w="190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項</a:t>
                      </a: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目</a:t>
                      </a:r>
                    </a:p>
                  </a:txBody>
                  <a:tcPr marL="20853" marR="20853" marT="10244" marB="10244" anchor="ctr" horzOverflow="overflow">
                    <a:lnL w="12700" cap="flat" cmpd="sng" algn="ctr">
                      <a:solidFill>
                        <a:srgbClr val="FFCCCC"/>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3084706951"/>
                  </a:ext>
                </a:extLst>
              </a:tr>
              <a:tr h="7665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7</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9050" cap="flat" cmpd="sng" algn="ctr">
                      <a:solidFill>
                        <a:srgbClr val="FFCCCC"/>
                      </a:solidFill>
                      <a:prstDash val="solid"/>
                      <a:round/>
                      <a:headEnd type="none" w="med" len="med"/>
                      <a:tailEnd type="none" w="med" len="med"/>
                    </a:lnT>
                    <a:lnB w="1905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zh-TW" altLang="zh-TW" sz="1800" b="1" i="0" u="none" strike="noStrike" kern="1200"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cs typeface="+mn-cs"/>
                        </a:rPr>
                        <a:t>第</a:t>
                      </a:r>
                      <a:r>
                        <a:rPr kumimoji="0" lang="zh-TW" altLang="en-US" sz="1800" b="1" i="0" u="none" strike="noStrike" kern="1200"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cs typeface="+mn-cs"/>
                        </a:rPr>
                        <a:t>一</a:t>
                      </a:r>
                      <a:r>
                        <a:rPr kumimoji="0" lang="zh-TW" altLang="zh-TW" sz="1800" b="1" i="0" u="none" strike="noStrike" kern="1200"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cs typeface="+mn-cs"/>
                        </a:rPr>
                        <a:t>次</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公告現場登記分發名單</a:t>
                      </a:r>
                      <a:endPar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5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3</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日（星期五）</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前</a:t>
                      </a: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indent="-152400">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152400" algn="l" defTabSz="914400" rtl="0" eaLnBrk="1" fontAlgn="base" latinLnBrk="0" hangingPunct="1">
                        <a:lnSpc>
                          <a:spcPts val="2500"/>
                        </a:lnSpc>
                        <a:spcBef>
                          <a:spcPct val="0"/>
                        </a:spcBef>
                        <a:spcAft>
                          <a:spcPct val="0"/>
                        </a:spcAft>
                        <a:buClrTx/>
                        <a:buSzTx/>
                        <a:buFontTx/>
                        <a:buNone/>
                        <a:tabLst/>
                      </a:pPr>
                      <a:r>
                        <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第一次</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公告參加現場登記分發名單、時間及地點。</a:t>
                      </a:r>
                      <a:b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b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（各招生學校網站）</a:t>
                      </a:r>
                      <a:endPar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505777786"/>
                  </a:ext>
                </a:extLst>
              </a:tr>
              <a:tr h="80210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8</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9050" cap="flat" cmpd="sng" algn="ctr">
                      <a:solidFill>
                        <a:srgbClr val="FFCCCC"/>
                      </a:solidFill>
                      <a:prstDash val="solid"/>
                      <a:round/>
                      <a:headEnd type="none" w="med" len="med"/>
                      <a:tailEnd type="none" w="med" len="med"/>
                    </a:lnT>
                    <a:lnB w="1905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日（星期一）</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前</a:t>
                      </a: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indent="-152400">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152400" algn="l" defTabSz="9144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免試生</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若未</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收到</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「聯合</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免試入學成績暨現場登記分發報到通知單</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請向各招生學校查詢</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及補發。（</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招生學校聯絡資訊請參閱簡章第</a:t>
                      </a:r>
                      <a: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IV~</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Ⅴ</a:t>
                      </a:r>
                      <a: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I</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頁</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a:t>
                      </a:r>
                      <a:endPar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4184675385"/>
                  </a:ext>
                </a:extLst>
              </a:tr>
              <a:tr h="79288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9</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9050" cap="flat" cmpd="sng" algn="ctr">
                      <a:solidFill>
                        <a:srgbClr val="FFCCCC"/>
                      </a:solidFill>
                      <a:prstDash val="solid"/>
                      <a:round/>
                      <a:headEnd type="none" w="med" len="med"/>
                      <a:tailEnd type="none" w="med" len="med"/>
                    </a:lnT>
                    <a:lnB w="1905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受理免試生成績複查</a:t>
                      </a:r>
                      <a:endPar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5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日（星期</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9:00~12:00 </a:t>
                      </a:r>
                      <a:endPar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複查成績申請書傳真至</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招生學校</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並以電話確認。</a:t>
                      </a:r>
                      <a:b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b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聯絡資訊請參閱簡章第</a:t>
                      </a:r>
                      <a: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IV~</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Ⅴ</a:t>
                      </a:r>
                      <a: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I</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頁</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或北區五專招生網站）</a:t>
                      </a:r>
                      <a:endPar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587756390"/>
                  </a:ext>
                </a:extLst>
              </a:tr>
              <a:tr h="76522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10</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9050" cap="flat" cmpd="sng" algn="ctr">
                      <a:solidFill>
                        <a:srgbClr val="FFCCCC"/>
                      </a:solidFill>
                      <a:prstDash val="solid"/>
                      <a:round/>
                      <a:headEnd type="none" w="med" len="med"/>
                      <a:tailEnd type="none" w="med" len="med"/>
                    </a:lnT>
                    <a:lnB w="1905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zh-TW" altLang="zh-TW" sz="1800" b="1" i="0" u="none" strike="noStrike" kern="1200" cap="none" normalizeH="0" baseline="0" dirty="0">
                          <a:ln>
                            <a:noFill/>
                          </a:ln>
                          <a:solidFill>
                            <a:schemeClr val="bg1"/>
                          </a:solidFill>
                          <a:effectLst>
                            <a:glow rad="101600">
                              <a:srgbClr val="FF0000"/>
                            </a:glow>
                          </a:effectLst>
                          <a:latin typeface="微軟正黑體" panose="020B0604030504040204" pitchFamily="34" charset="-120"/>
                          <a:ea typeface="微軟正黑體" panose="020B0604030504040204" pitchFamily="34" charset="-120"/>
                          <a:cs typeface="+mn-cs"/>
                        </a:rPr>
                        <a:t>第二次</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公告現場登記分發名單</a:t>
                      </a:r>
                      <a:br>
                        <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日（星期</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前</a:t>
                      </a: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indent="-152400">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152400" algn="l" defTabSz="914400" rtl="0" eaLnBrk="1" fontAlgn="base" latinLnBrk="0" hangingPunct="1">
                        <a:lnSpc>
                          <a:spcPts val="2500"/>
                        </a:lnSpc>
                        <a:spcBef>
                          <a:spcPct val="0"/>
                        </a:spcBef>
                        <a:spcAft>
                          <a:spcPct val="0"/>
                        </a:spcAft>
                        <a:buClrTx/>
                        <a:buSzTx/>
                        <a:buFontTx/>
                        <a:buNone/>
                        <a:tabLst/>
                      </a:pPr>
                      <a:r>
                        <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第二次</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公告參加現場登記分發名單、時間、地點及實際招生名額</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a:t>
                      </a:r>
                      <a:endPar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p>
                      <a:pPr marL="0" marR="0" lvl="0" indent="-152400" algn="l" defTabSz="914400" rtl="0" eaLnBrk="1" fontAlgn="base" latinLnBrk="0" hangingPunct="1">
                        <a:lnSpc>
                          <a:spcPts val="2500"/>
                        </a:lnSpc>
                        <a:spcBef>
                          <a:spcPct val="0"/>
                        </a:spcBef>
                        <a:spcAft>
                          <a:spcPct val="0"/>
                        </a:spcAft>
                        <a:buClrTx/>
                        <a:buSzTx/>
                        <a:buFontTx/>
                        <a:buNone/>
                        <a:tabLst/>
                      </a:pP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（各招生學校網站）</a:t>
                      </a:r>
                      <a:endPar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2300554286"/>
                  </a:ext>
                </a:extLst>
              </a:tr>
              <a:tr h="107225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11</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9050" cap="flat" cmpd="sng" algn="ctr">
                      <a:solidFill>
                        <a:srgbClr val="FFCCCC"/>
                      </a:solidFill>
                      <a:prstDash val="solid"/>
                      <a:round/>
                      <a:headEnd type="none" w="med" len="med"/>
                      <a:tailEnd type="none" w="med" len="med"/>
                    </a:lnT>
                    <a:lnB w="19050" cap="flat" cmpd="sng" algn="ctr">
                      <a:solidFill>
                        <a:srgbClr val="FFCCCC"/>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zh-TW" altLang="en-US"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現場登記分發</a:t>
                      </a:r>
                      <a:endParaRPr kumimoji="0" lang="en-US"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5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8</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日（星期</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三</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2CC"/>
                    </a:solidFill>
                  </a:tcPr>
                </a:tc>
                <a:tc>
                  <a:txBody>
                    <a:bodyPr/>
                    <a:lstStyle>
                      <a:lvl1pPr indent="-152400">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152400" algn="l" defTabSz="9144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※免試生應攜帶</a:t>
                      </a:r>
                      <a:r>
                        <a:rPr kumimoji="0" lang="zh-TW" altLang="en-US"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聯合</a:t>
                      </a: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免試入學成績暨現場登記分發報到通知單、身分證明文件正本及學歷（力）證件正本</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等資料，至各招生學校辦理現場登記分發報到，時間及地點以</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現場登記分發</a:t>
                      </a:r>
                      <a:r>
                        <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通知為準。</a:t>
                      </a:r>
                      <a:endParaRPr kumimoji="0" lang="zh-TW" altLang="zh-TW" sz="18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2686826266"/>
                  </a:ext>
                </a:extLst>
              </a:tr>
              <a:tr h="72793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12</a:t>
                      </a:r>
                      <a:endParaRPr kumimoji="0" lang="zh-TW"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9050" cap="flat" cmpd="sng" algn="ctr">
                      <a:solidFill>
                        <a:srgbClr val="FFCCCC"/>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ct val="0"/>
                        </a:spcBef>
                        <a:spcAft>
                          <a:spcPct val="0"/>
                        </a:spcAft>
                        <a:buClrTx/>
                        <a:buSzTx/>
                        <a:buFontTx/>
                        <a:buNone/>
                        <a:tabLst/>
                      </a:pPr>
                      <a:r>
                        <a:rPr kumimoji="0" lang="zh-TW" altLang="zh-TW" sz="18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錄取生放棄錄取資格截止</a:t>
                      </a:r>
                    </a:p>
                    <a:p>
                      <a:pPr marL="0" marR="0" lvl="0" indent="0" algn="l" defTabSz="914400" rtl="0" eaLnBrk="1" fontAlgn="base" latinLnBrk="0" hangingPunct="1">
                        <a:lnSpc>
                          <a:spcPts val="25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7</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13</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日（星期</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a:ln>
                            <a:noFill/>
                          </a:ln>
                          <a:solidFill>
                            <a:schemeClr val="bg1"/>
                          </a:solidFill>
                          <a:effectLst>
                            <a:glow rad="101600">
                              <a:schemeClr val="tx1"/>
                            </a:glow>
                          </a:effectLst>
                          <a:latin typeface="微軟正黑體" panose="020B0604030504040204" pitchFamily="34" charset="-120"/>
                          <a:ea typeface="微軟正黑體" panose="020B0604030504040204" pitchFamily="34" charset="-120"/>
                        </a:rPr>
                        <a:t>12:00</a:t>
                      </a:r>
                      <a:r>
                        <a:rPr kumimoji="0" lang="zh-TW" altLang="en-US" sz="1800" b="1" i="0" u="none" strike="noStrike" cap="none" normalizeH="0" baseline="0" dirty="0">
                          <a:ln>
                            <a:noFill/>
                          </a:ln>
                          <a:solidFill>
                            <a:schemeClr val="bg1"/>
                          </a:solidFill>
                          <a:effectLst>
                            <a:glow rad="101600">
                              <a:schemeClr val="tx1"/>
                            </a:glow>
                          </a:effectLst>
                          <a:latin typeface="微軟正黑體" panose="020B0604030504040204" pitchFamily="34" charset="-120"/>
                          <a:ea typeface="微軟正黑體" panose="020B0604030504040204" pitchFamily="34" charset="-120"/>
                        </a:rPr>
                        <a:t>止</a:t>
                      </a:r>
                      <a:endParaRPr kumimoji="0" lang="zh-TW" altLang="zh-TW" sz="1800" b="1" i="0" u="none" strike="noStrike" cap="none" normalizeH="0" baseline="0" dirty="0">
                        <a:ln>
                          <a:noFill/>
                        </a:ln>
                        <a:solidFill>
                          <a:schemeClr val="bg1"/>
                        </a:solidFill>
                        <a:effectLst>
                          <a:glow rad="101600">
                            <a:schemeClr val="tx1"/>
                          </a:glow>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500"/>
                        </a:lnSpc>
                        <a:spcBef>
                          <a:spcPts val="300"/>
                        </a:spcBef>
                        <a:spcAft>
                          <a:spcPts val="300"/>
                        </a:spcAft>
                        <a:buClrTx/>
                        <a:buSzTx/>
                        <a:buFontTx/>
                        <a:buNone/>
                        <a:tabLst/>
                      </a:pP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填寫招生簡章第</a:t>
                      </a:r>
                      <a:r>
                        <a:rPr kumimoji="0" lang="en-US"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89</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頁「錄取生放棄錄取資格聲明書」，傳真至</a:t>
                      </a:r>
                      <a:r>
                        <a:rPr kumimoji="0" lang="zh-TW" altLang="en-US"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錄取學校</a:t>
                      </a:r>
                      <a:r>
                        <a:rPr kumimoji="0" lang="zh-TW" altLang="en-US"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rPr>
                        <a:t>辦理。</a:t>
                      </a:r>
                      <a:endParaRPr kumimoji="0" lang="zh-TW" altLang="zh-TW" sz="18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0853" marR="20853" marT="10244" marB="10244"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709069083"/>
                  </a:ext>
                </a:extLst>
              </a:tr>
            </a:tbl>
          </a:graphicData>
        </a:graphic>
      </p:graphicFrame>
      <p:sp>
        <p:nvSpPr>
          <p:cNvPr id="25651" name="投影片編號版面配置區 1"/>
          <p:cNvSpPr>
            <a:spLocks noGrp="1"/>
          </p:cNvSpPr>
          <p:nvPr>
            <p:ph type="sldNum" sz="quarter" idx="11"/>
          </p:nvPr>
        </p:nvSpPr>
        <p:spPr bwMode="auto">
          <a:xfrm>
            <a:off x="9264650" y="62992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C8E3D759-201F-4577-972B-F7BAD6C79FED}" type="slidenum">
              <a:rPr lang="zh-TW" altLang="en-US" sz="2600" smtClean="0"/>
              <a:pPr fontAlgn="base">
                <a:lnSpc>
                  <a:spcPct val="100000"/>
                </a:lnSpc>
                <a:spcBef>
                  <a:spcPct val="0"/>
                </a:spcBef>
                <a:spcAft>
                  <a:spcPct val="0"/>
                </a:spcAft>
                <a:buFontTx/>
                <a:buNone/>
              </a:pPr>
              <a:t>15</a:t>
            </a:fld>
            <a:endParaRPr lang="zh-TW" altLang="en-US"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A772BE8-B755-C610-051B-8324A2F7B2DA}"/>
              </a:ext>
            </a:extLst>
          </p:cNvPr>
          <p:cNvPicPr>
            <a:picLocks noChangeAspect="1"/>
          </p:cNvPicPr>
          <p:nvPr/>
        </p:nvPicPr>
        <p:blipFill>
          <a:blip r:embed="rId2"/>
          <a:stretch>
            <a:fillRect/>
          </a:stretch>
        </p:blipFill>
        <p:spPr>
          <a:xfrm>
            <a:off x="6191250" y="2599067"/>
            <a:ext cx="5556512" cy="4125069"/>
          </a:xfrm>
          <a:prstGeom prst="rect">
            <a:avLst/>
          </a:prstGeom>
        </p:spPr>
      </p:pic>
      <p:pic>
        <p:nvPicPr>
          <p:cNvPr id="4" name="圖片 3">
            <a:extLst>
              <a:ext uri="{FF2B5EF4-FFF2-40B4-BE49-F238E27FC236}">
                <a16:creationId xmlns:a16="http://schemas.microsoft.com/office/drawing/2014/main" id="{AD919DB1-E804-2CC5-5CB7-3826FC40490E}"/>
              </a:ext>
            </a:extLst>
          </p:cNvPr>
          <p:cNvPicPr>
            <a:picLocks noChangeAspect="1"/>
          </p:cNvPicPr>
          <p:nvPr/>
        </p:nvPicPr>
        <p:blipFill>
          <a:blip r:embed="rId3"/>
          <a:stretch>
            <a:fillRect/>
          </a:stretch>
        </p:blipFill>
        <p:spPr>
          <a:xfrm>
            <a:off x="345068" y="2732931"/>
            <a:ext cx="5543550" cy="3857342"/>
          </a:xfrm>
          <a:prstGeom prst="rect">
            <a:avLst/>
          </a:prstGeom>
        </p:spPr>
      </p:pic>
      <p:sp>
        <p:nvSpPr>
          <p:cNvPr id="26626" name="標題 1"/>
          <p:cNvSpPr>
            <a:spLocks noGrp="1"/>
          </p:cNvSpPr>
          <p:nvPr>
            <p:ph type="title"/>
          </p:nvPr>
        </p:nvSpPr>
        <p:spPr>
          <a:xfrm>
            <a:off x="552450" y="0"/>
            <a:ext cx="11277600" cy="1325563"/>
          </a:xfrm>
        </p:spPr>
        <p:txBody>
          <a:bodyPr/>
          <a:lstStyle/>
          <a:p>
            <a:pPr eaLnBrk="1" hangingPunct="1"/>
            <a:r>
              <a:rPr lang="en-US" altLang="zh-TW" sz="4000" b="1">
                <a:solidFill>
                  <a:srgbClr val="002060"/>
                </a:solidFill>
                <a:latin typeface="微軟正黑體" panose="020B0604030504040204" pitchFamily="34" charset="-120"/>
                <a:ea typeface="微軟正黑體" panose="020B0604030504040204" pitchFamily="34" charset="-120"/>
              </a:rPr>
              <a:t>(</a:t>
            </a:r>
            <a:r>
              <a:rPr lang="zh-TW" altLang="en-US" sz="4000" b="1">
                <a:solidFill>
                  <a:srgbClr val="002060"/>
                </a:solidFill>
                <a:latin typeface="微軟正黑體" panose="020B0604030504040204" pitchFamily="34" charset="-120"/>
                <a:ea typeface="微軟正黑體" panose="020B0604030504040204" pitchFamily="34" charset="-120"/>
              </a:rPr>
              <a:t>肆</a:t>
            </a:r>
            <a:r>
              <a:rPr lang="en-US" altLang="zh-TW" sz="4000" b="1">
                <a:solidFill>
                  <a:srgbClr val="002060"/>
                </a:solidFill>
                <a:latin typeface="微軟正黑體" panose="020B0604030504040204" pitchFamily="34" charset="-120"/>
                <a:ea typeface="微軟正黑體" panose="020B0604030504040204" pitchFamily="34" charset="-120"/>
              </a:rPr>
              <a:t>) </a:t>
            </a:r>
            <a:r>
              <a:rPr lang="zh-TW" altLang="en-US" sz="4000" b="1">
                <a:solidFill>
                  <a:srgbClr val="002060"/>
                </a:solidFill>
                <a:latin typeface="微軟正黑體" panose="020B0604030504040204" pitchFamily="34" charset="-120"/>
                <a:ea typeface="微軟正黑體" panose="020B0604030504040204" pitchFamily="34" charset="-120"/>
              </a:rPr>
              <a:t>、招生資訊－</a:t>
            </a:r>
            <a:r>
              <a:rPr lang="zh-TW" altLang="en-US" sz="3600" b="1">
                <a:solidFill>
                  <a:srgbClr val="002060"/>
                </a:solidFill>
                <a:latin typeface="微軟正黑體" panose="020B0604030504040204" pitchFamily="34" charset="-120"/>
                <a:ea typeface="微軟正黑體" panose="020B0604030504040204" pitchFamily="34" charset="-120"/>
              </a:rPr>
              <a:t>簡章查詢與下載</a:t>
            </a:r>
          </a:p>
        </p:txBody>
      </p:sp>
      <p:sp>
        <p:nvSpPr>
          <p:cNvPr id="26627" name="投影片編號版面配置區 5"/>
          <p:cNvSpPr>
            <a:spLocks noGrp="1"/>
          </p:cNvSpPr>
          <p:nvPr>
            <p:ph type="sldNum" sz="quarter" idx="11"/>
          </p:nvPr>
        </p:nvSpPr>
        <p:spPr bwMode="auto">
          <a:xfrm>
            <a:off x="9428163" y="63912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9C6DCBA4-4065-497E-A545-B079B8D159C8}" type="slidenum">
              <a:rPr lang="zh-TW" altLang="en-US" sz="2600" smtClean="0"/>
              <a:pPr fontAlgn="base">
                <a:lnSpc>
                  <a:spcPct val="100000"/>
                </a:lnSpc>
                <a:spcBef>
                  <a:spcPct val="0"/>
                </a:spcBef>
                <a:spcAft>
                  <a:spcPct val="0"/>
                </a:spcAft>
                <a:buFontTx/>
                <a:buNone/>
              </a:pPr>
              <a:t>16</a:t>
            </a:fld>
            <a:endParaRPr lang="zh-TW" altLang="en-US" sz="2600"/>
          </a:p>
        </p:txBody>
      </p:sp>
      <p:grpSp>
        <p:nvGrpSpPr>
          <p:cNvPr id="26628" name="群組 2"/>
          <p:cNvGrpSpPr>
            <a:grpSpLocks/>
          </p:cNvGrpSpPr>
          <p:nvPr/>
        </p:nvGrpSpPr>
        <p:grpSpPr bwMode="auto">
          <a:xfrm>
            <a:off x="228600" y="1258888"/>
            <a:ext cx="5140325" cy="4645453"/>
            <a:chOff x="6307148" y="1250950"/>
            <a:chExt cx="5139517" cy="4645650"/>
          </a:xfrm>
        </p:grpSpPr>
        <p:sp>
          <p:nvSpPr>
            <p:cNvPr id="26633" name="矩形 7"/>
            <p:cNvSpPr>
              <a:spLocks noChangeArrowheads="1"/>
            </p:cNvSpPr>
            <p:nvPr/>
          </p:nvSpPr>
          <p:spPr bwMode="auto">
            <a:xfrm>
              <a:off x="6307148" y="1250950"/>
              <a:ext cx="5139517" cy="14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4476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Wingdings" panose="05000000000000000000" pitchFamily="2" charset="2"/>
                <a:buChar char="u"/>
              </a:pPr>
              <a:r>
                <a:rPr lang="en-US" altLang="zh-TW" sz="2200" b="1" dirty="0">
                  <a:solidFill>
                    <a:srgbClr val="0033CC"/>
                  </a:solidFill>
                  <a:latin typeface="微軟正黑體" panose="020B0604030504040204" pitchFamily="34" charset="-120"/>
                  <a:ea typeface="微軟正黑體" panose="020B0604030504040204" pitchFamily="34" charset="-120"/>
                </a:rPr>
                <a:t>115</a:t>
              </a:r>
              <a:r>
                <a:rPr lang="zh-TW" altLang="en-US" sz="2200" b="1" dirty="0">
                  <a:solidFill>
                    <a:srgbClr val="0033CC"/>
                  </a:solidFill>
                  <a:latin typeface="微軟正黑體" panose="020B0604030504040204" pitchFamily="34" charset="-120"/>
                  <a:ea typeface="微軟正黑體" panose="020B0604030504040204" pitchFamily="34" charset="-120"/>
                </a:rPr>
                <a:t>學年度五專聯合免試入學報名資訊及下載招生簡章</a:t>
              </a:r>
              <a:endParaRPr lang="en-US" altLang="zh-TW" sz="2200" b="1" dirty="0">
                <a:solidFill>
                  <a:srgbClr val="0033CC"/>
                </a:solidFill>
                <a:latin typeface="微軟正黑體" panose="020B0604030504040204" pitchFamily="34" charset="-120"/>
                <a:ea typeface="微軟正黑體" panose="020B0604030504040204" pitchFamily="34" charset="-120"/>
              </a:endParaRPr>
            </a:p>
            <a:p>
              <a:pPr lvl="1" eaLnBrk="1" hangingPunct="1">
                <a:lnSpc>
                  <a:spcPts val="2800"/>
                </a:lnSpc>
                <a:spcBef>
                  <a:spcPts val="600"/>
                </a:spcBef>
                <a:spcAft>
                  <a:spcPts val="600"/>
                </a:spcAft>
                <a:buFontTx/>
                <a:buNone/>
              </a:pPr>
              <a:r>
                <a:rPr lang="zh-TW" altLang="en-US" sz="1800" b="1" dirty="0">
                  <a:solidFill>
                    <a:srgbClr val="C00000"/>
                  </a:solidFill>
                  <a:latin typeface="微軟正黑體" panose="020B0604030504040204" pitchFamily="34" charset="-120"/>
                  <a:ea typeface="微軟正黑體" panose="020B0604030504040204" pitchFamily="34" charset="-120"/>
                </a:rPr>
                <a:t>北區五專聯合免試入學招生網站</a:t>
              </a:r>
              <a:r>
                <a:rPr lang="en-US" altLang="zh-TW" sz="1800" b="1" dirty="0">
                  <a:solidFill>
                    <a:srgbClr val="C00000"/>
                  </a:solidFill>
                  <a:latin typeface="微軟正黑體" panose="020B0604030504040204" pitchFamily="34" charset="-120"/>
                  <a:ea typeface="微軟正黑體" panose="020B0604030504040204" pitchFamily="34" charset="-120"/>
                </a:rPr>
                <a:t>https://www.jctv.ntut.edu.tw/enter5/</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6440477" y="5647352"/>
              <a:ext cx="1000162" cy="249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 name="矩形 11"/>
          <p:cNvSpPr/>
          <p:nvPr/>
        </p:nvSpPr>
        <p:spPr>
          <a:xfrm>
            <a:off x="5691188" y="1258888"/>
            <a:ext cx="6286500" cy="1135062"/>
          </a:xfrm>
          <a:prstGeom prst="rect">
            <a:avLst/>
          </a:prstGeom>
        </p:spPr>
        <p:txBody>
          <a:bodyPr>
            <a:spAutoFit/>
          </a:bodyPr>
          <a:lstStyle/>
          <a:p>
            <a:pPr marL="447675" indent="-447675" eaLnBrk="1" fontAlgn="auto" hangingPunct="1">
              <a:lnSpc>
                <a:spcPct val="90000"/>
              </a:lnSpc>
              <a:spcBef>
                <a:spcPts val="1000"/>
              </a:spcBef>
              <a:spcAft>
                <a:spcPts val="0"/>
              </a:spcAft>
              <a:buFont typeface="Wingdings" pitchFamily="2" charset="2"/>
              <a:buChar char="u"/>
              <a:defRPr/>
            </a:pPr>
            <a:r>
              <a:rPr lang="en-US" altLang="zh-TW" sz="2200" b="1" dirty="0">
                <a:solidFill>
                  <a:srgbClr val="0033CC"/>
                </a:solidFill>
                <a:latin typeface="微軟正黑體" pitchFamily="34" charset="-120"/>
                <a:ea typeface="微軟正黑體" pitchFamily="34" charset="-120"/>
              </a:rPr>
              <a:t>115</a:t>
            </a:r>
            <a:r>
              <a:rPr lang="zh-TW" altLang="en-US" sz="2200" b="1" dirty="0">
                <a:solidFill>
                  <a:srgbClr val="0033CC"/>
                </a:solidFill>
                <a:latin typeface="微軟正黑體" pitchFamily="34" charset="-120"/>
                <a:ea typeface="微軟正黑體" pitchFamily="34" charset="-120"/>
              </a:rPr>
              <a:t>學年度北區五專聯合免試入學招生簡章查詢系統</a:t>
            </a:r>
            <a:endParaRPr lang="en-US" altLang="zh-TW" sz="2200" b="1" dirty="0">
              <a:solidFill>
                <a:srgbClr val="0033CC"/>
              </a:solidFill>
              <a:latin typeface="微軟正黑體" pitchFamily="34" charset="-120"/>
              <a:ea typeface="微軟正黑體" pitchFamily="34" charset="-120"/>
            </a:endParaRPr>
          </a:p>
          <a:p>
            <a:pPr eaLnBrk="1" fontAlgn="auto" hangingPunct="1">
              <a:lnSpc>
                <a:spcPct val="90000"/>
              </a:lnSpc>
              <a:spcBef>
                <a:spcPts val="1000"/>
              </a:spcBef>
              <a:spcAft>
                <a:spcPts val="0"/>
              </a:spcAft>
              <a:defRPr/>
            </a:pPr>
            <a:r>
              <a:rPr lang="zh-TW" altLang="en-US" sz="2200" b="1" dirty="0">
                <a:solidFill>
                  <a:srgbClr val="C00000"/>
                </a:solidFill>
                <a:latin typeface="微軟正黑體" pitchFamily="34" charset="-120"/>
                <a:ea typeface="微軟正黑體" pitchFamily="34" charset="-120"/>
              </a:rPr>
              <a:t>       </a:t>
            </a:r>
            <a:r>
              <a:rPr lang="en-US" altLang="zh-TW" b="1" dirty="0">
                <a:solidFill>
                  <a:srgbClr val="C00000"/>
                </a:solidFill>
                <a:latin typeface="微軟正黑體" pitchFamily="34" charset="-120"/>
                <a:ea typeface="微軟正黑體" pitchFamily="34" charset="-120"/>
              </a:rPr>
              <a:t>https://ent04.jctv.ntut.edu.tw/enter5LRuleReport</a:t>
            </a:r>
          </a:p>
        </p:txBody>
      </p:sp>
      <p:pic>
        <p:nvPicPr>
          <p:cNvPr id="11" name="图片 6">
            <a:extLst>
              <a:ext uri="{FF2B5EF4-FFF2-40B4-BE49-F238E27FC236}">
                <a16:creationId xmlns:a16="http://schemas.microsoft.com/office/drawing/2014/main" id="{6F9069C0-10FB-4369-9569-AE26293D5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40858">
            <a:off x="5962719" y="2086857"/>
            <a:ext cx="1030833" cy="1133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0023" y="1283493"/>
            <a:ext cx="11727147" cy="4492625"/>
          </a:xfrm>
        </p:spPr>
        <p:txBody>
          <a:bodyPr rtlCol="0">
            <a:noAutofit/>
          </a:bodyPr>
          <a:lstStyle/>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列印</a:t>
            </a:r>
            <a:r>
              <a:rPr lang="zh-TW" altLang="en-US" sz="2100" b="1" dirty="0">
                <a:solidFill>
                  <a:srgbClr val="C00000"/>
                </a:solidFill>
                <a:latin typeface="微軟正黑體" pitchFamily="34" charset="-120"/>
                <a:ea typeface="微軟正黑體" pitchFamily="34" charset="-120"/>
              </a:rPr>
              <a:t>「</a:t>
            </a:r>
            <a:r>
              <a:rPr lang="en-US" altLang="zh-TW" sz="2100" b="1" spc="50" dirty="0">
                <a:solidFill>
                  <a:srgbClr val="C00000"/>
                </a:solidFill>
                <a:latin typeface="微軟正黑體" pitchFamily="34" charset="-120"/>
                <a:ea typeface="微軟正黑體" pitchFamily="34" charset="-120"/>
              </a:rPr>
              <a:t>115</a:t>
            </a:r>
            <a:r>
              <a:rPr lang="zh-TW" altLang="en-US" sz="2100" b="1" spc="50" dirty="0">
                <a:solidFill>
                  <a:srgbClr val="C00000"/>
                </a:solidFill>
                <a:latin typeface="微軟正黑體" pitchFamily="34" charset="-120"/>
                <a:ea typeface="微軟正黑體" pitchFamily="34" charset="-120"/>
              </a:rPr>
              <a:t>學年度五專入學專用</a:t>
            </a:r>
            <a:r>
              <a:rPr lang="zh-TW" altLang="en-US" sz="2100" b="1" spc="50" dirty="0">
                <a:solidFill>
                  <a:schemeClr val="bg1"/>
                </a:solidFill>
                <a:effectLst>
                  <a:glow rad="127000">
                    <a:srgbClr val="FF0000"/>
                  </a:glow>
                </a:effectLst>
                <a:latin typeface="微軟正黑體" pitchFamily="34" charset="-120"/>
                <a:ea typeface="微軟正黑體" pitchFamily="34" charset="-120"/>
              </a:rPr>
              <a:t>聯合</a:t>
            </a:r>
            <a:r>
              <a:rPr lang="zh-TW" altLang="en-US" sz="2100" b="1" spc="50" dirty="0">
                <a:solidFill>
                  <a:srgbClr val="C00000"/>
                </a:solidFill>
                <a:latin typeface="微軟正黑體" pitchFamily="34" charset="-120"/>
                <a:ea typeface="微軟正黑體" pitchFamily="34" charset="-120"/>
              </a:rPr>
              <a:t>免試入學比序項目積分證明單</a:t>
            </a:r>
            <a:r>
              <a:rPr lang="zh-TW" altLang="en-US" sz="2100" b="1" dirty="0">
                <a:solidFill>
                  <a:srgbClr val="C00000"/>
                </a:solidFill>
                <a:latin typeface="微軟正黑體" pitchFamily="34" charset="-120"/>
                <a:ea typeface="微軟正黑體" pitchFamily="34" charset="-120"/>
              </a:rPr>
              <a:t>」並蓋</a:t>
            </a:r>
            <a:r>
              <a:rPr lang="zh-TW" altLang="en-US" sz="2100" b="1" u="sng" spc="100" dirty="0">
                <a:solidFill>
                  <a:schemeClr val="bg1"/>
                </a:solidFill>
                <a:effectLst>
                  <a:glow rad="127000">
                    <a:srgbClr val="C00000"/>
                  </a:glow>
                </a:effectLst>
                <a:latin typeface="微軟正黑體" pitchFamily="34" charset="-120"/>
                <a:ea typeface="微軟正黑體" pitchFamily="34" charset="-120"/>
              </a:rPr>
              <a:t>學校戳章</a:t>
            </a:r>
            <a:r>
              <a:rPr lang="zh-TW" altLang="en-US" sz="2100" b="1" dirty="0">
                <a:solidFill>
                  <a:schemeClr val="accent5">
                    <a:lumMod val="75000"/>
                  </a:schemeClr>
                </a:solidFill>
                <a:latin typeface="微軟正黑體" pitchFamily="34" charset="-120"/>
                <a:ea typeface="微軟正黑體" pitchFamily="34" charset="-120"/>
              </a:rPr>
              <a:t>。</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認定比序項目</a:t>
            </a:r>
            <a:r>
              <a:rPr lang="zh-TW" altLang="en-US" sz="2100" b="1" dirty="0">
                <a:solidFill>
                  <a:srgbClr val="C00000"/>
                </a:solidFill>
                <a:latin typeface="微軟正黑體" pitchFamily="34" charset="-120"/>
                <a:ea typeface="微軟正黑體" pitchFamily="34" charset="-120"/>
              </a:rPr>
              <a:t>「競賽」</a:t>
            </a:r>
            <a:r>
              <a:rPr lang="zh-TW" altLang="en-US" sz="2100" b="1" dirty="0">
                <a:solidFill>
                  <a:srgbClr val="2F5597"/>
                </a:solidFill>
                <a:latin typeface="微軟正黑體" pitchFamily="34" charset="-120"/>
                <a:ea typeface="微軟正黑體" pitchFamily="34" charset="-120"/>
              </a:rPr>
              <a:t>及</a:t>
            </a:r>
            <a:r>
              <a:rPr lang="zh-TW" altLang="en-US" sz="2100" b="1" dirty="0">
                <a:solidFill>
                  <a:srgbClr val="C00000"/>
                </a:solidFill>
                <a:latin typeface="微軟正黑體" pitchFamily="34" charset="-120"/>
                <a:ea typeface="微軟正黑體" pitchFamily="34" charset="-120"/>
              </a:rPr>
              <a:t>「服務學習」</a:t>
            </a:r>
            <a:r>
              <a:rPr lang="zh-TW" altLang="en-US" sz="2100" b="1" dirty="0">
                <a:solidFill>
                  <a:srgbClr val="2F5597"/>
                </a:solidFill>
                <a:latin typeface="微軟正黑體" pitchFamily="34" charset="-120"/>
                <a:ea typeface="微軟正黑體" pitchFamily="34" charset="-120"/>
              </a:rPr>
              <a:t>（含校外服務時數）積分</a:t>
            </a:r>
            <a:r>
              <a:rPr lang="zh-TW" altLang="en-US" sz="2100" b="1" dirty="0">
                <a:solidFill>
                  <a:schemeClr val="accent5">
                    <a:lumMod val="75000"/>
                  </a:schemeClr>
                </a:solidFill>
                <a:latin typeface="微軟正黑體" pitchFamily="34" charset="-120"/>
                <a:ea typeface="微軟正黑體" pitchFamily="34" charset="-120"/>
              </a:rPr>
              <a:t>。</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具弱勢身分免試生須檢附</a:t>
            </a:r>
            <a:r>
              <a:rPr lang="zh-TW" altLang="en-US" sz="2100" b="1" dirty="0">
                <a:solidFill>
                  <a:srgbClr val="C00000"/>
                </a:solidFill>
                <a:latin typeface="微軟正黑體" pitchFamily="34" charset="-120"/>
                <a:ea typeface="微軟正黑體" pitchFamily="34" charset="-120"/>
              </a:rPr>
              <a:t>身分證明文件，</a:t>
            </a:r>
            <a:r>
              <a:rPr lang="zh-TW" altLang="en-US" sz="2100" b="1" dirty="0">
                <a:solidFill>
                  <a:schemeClr val="accent5">
                    <a:lumMod val="75000"/>
                  </a:schemeClr>
                </a:solidFill>
                <a:latin typeface="微軟正黑體" pitchFamily="34" charset="-120"/>
                <a:ea typeface="微軟正黑體" pitchFamily="34" charset="-120"/>
              </a:rPr>
              <a:t>報名時一併提出</a:t>
            </a:r>
            <a:r>
              <a:rPr lang="zh-TW" altLang="en-US" sz="2100" b="1" dirty="0">
                <a:solidFill>
                  <a:srgbClr val="C00000"/>
                </a:solidFill>
                <a:latin typeface="微軟正黑體" pitchFamily="34" charset="-120"/>
                <a:ea typeface="微軟正黑體" pitchFamily="34" charset="-120"/>
              </a:rPr>
              <a:t>，並檢查</a:t>
            </a:r>
            <a:r>
              <a:rPr lang="zh-TW" altLang="en-US" sz="2100" b="1" u="sng" dirty="0">
                <a:solidFill>
                  <a:srgbClr val="C00000"/>
                </a:solidFill>
                <a:latin typeface="微軟正黑體" pitchFamily="34" charset="-120"/>
                <a:ea typeface="微軟正黑體" pitchFamily="34" charset="-120"/>
              </a:rPr>
              <a:t>證件是否在有效期內</a:t>
            </a:r>
            <a:r>
              <a:rPr lang="zh-TW" altLang="en-US" sz="2100" b="1" dirty="0">
                <a:solidFill>
                  <a:schemeClr val="accent5">
                    <a:lumMod val="75000"/>
                  </a:schemeClr>
                </a:solidFill>
                <a:latin typeface="微軟正黑體" pitchFamily="34" charset="-120"/>
                <a:ea typeface="微軟正黑體" pitchFamily="34" charset="-120"/>
              </a:rPr>
              <a:t>。</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anose="020B0604030504040204" pitchFamily="34" charset="-120"/>
                <a:ea typeface="微軟正黑體" panose="020B0604030504040204" pitchFamily="34" charset="-120"/>
              </a:rPr>
              <a:t>確認</a:t>
            </a:r>
            <a:r>
              <a:rPr lang="zh-TW" altLang="en-US" sz="2100" b="1" dirty="0">
                <a:solidFill>
                  <a:srgbClr val="C00000"/>
                </a:solidFill>
                <a:latin typeface="微軟正黑體" panose="020B0604030504040204" pitchFamily="34" charset="-120"/>
                <a:ea typeface="微軟正黑體" panose="020B0604030504040204" pitchFamily="34" charset="-120"/>
              </a:rPr>
              <a:t>報名表使用正確</a:t>
            </a:r>
            <a:r>
              <a:rPr lang="zh-TW" altLang="en-US" sz="2100" b="1" dirty="0">
                <a:solidFill>
                  <a:srgbClr val="2F5597"/>
                </a:solidFill>
                <a:latin typeface="微軟正黑體" panose="020B0604030504040204" pitchFamily="34" charset="-120"/>
                <a:ea typeface="微軟正黑體" panose="020B0604030504040204" pitchFamily="34" charset="-120"/>
              </a:rPr>
              <a:t>（特種生要使用特種身分生專用報名表，勿使用非本學年度招生報名表）。</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確認報名表招生</a:t>
            </a:r>
            <a:r>
              <a:rPr lang="zh-TW" altLang="en-US" sz="2100" b="1" u="sng" spc="150" dirty="0">
                <a:solidFill>
                  <a:schemeClr val="bg1"/>
                </a:solidFill>
                <a:effectLst>
                  <a:glow rad="127000">
                    <a:srgbClr val="C00000"/>
                  </a:glow>
                </a:effectLst>
                <a:latin typeface="微軟正黑體" pitchFamily="34" charset="-120"/>
                <a:ea typeface="微軟正黑體" pitchFamily="34" charset="-120"/>
              </a:rPr>
              <a:t>學校名稱及代碼是否一致</a:t>
            </a:r>
            <a:r>
              <a:rPr lang="zh-TW" altLang="en-US" sz="2100" b="1" dirty="0">
                <a:solidFill>
                  <a:schemeClr val="accent5">
                    <a:lumMod val="75000"/>
                  </a:schemeClr>
                </a:solidFill>
                <a:latin typeface="微軟正黑體" pitchFamily="34" charset="-120"/>
                <a:ea typeface="微軟正黑體" pitchFamily="34" charset="-120"/>
              </a:rPr>
              <a:t>。</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確認</a:t>
            </a:r>
            <a:r>
              <a:rPr lang="en-US" altLang="zh-TW" sz="2100" b="1" dirty="0">
                <a:solidFill>
                  <a:srgbClr val="2F5597"/>
                </a:solidFill>
                <a:latin typeface="微軟正黑體" panose="020B0604030504040204" pitchFamily="34" charset="-120"/>
                <a:ea typeface="微軟正黑體" panose="020B0604030504040204" pitchFamily="34" charset="-120"/>
              </a:rPr>
              <a:t>115</a:t>
            </a:r>
            <a:r>
              <a:rPr lang="zh-TW" altLang="en-US" sz="2100" b="1" dirty="0">
                <a:solidFill>
                  <a:srgbClr val="2F5597"/>
                </a:solidFill>
                <a:latin typeface="微軟正黑體" panose="020B0604030504040204" pitchFamily="34" charset="-120"/>
                <a:ea typeface="微軟正黑體" panose="020B0604030504040204" pitchFamily="34" charset="-120"/>
              </a:rPr>
              <a:t>年度國中教育會考</a:t>
            </a:r>
            <a:r>
              <a:rPr lang="zh-TW" altLang="en-US" sz="2100" b="1" u="sng" dirty="0">
                <a:solidFill>
                  <a:schemeClr val="bg1"/>
                </a:solidFill>
                <a:effectLst>
                  <a:glow rad="127000">
                    <a:srgbClr val="C00000"/>
                  </a:glow>
                </a:effectLst>
                <a:latin typeface="微軟正黑體" pitchFamily="34" charset="-120"/>
                <a:ea typeface="微軟正黑體" pitchFamily="34" charset="-120"/>
              </a:rPr>
              <a:t>准考證號碼</a:t>
            </a:r>
            <a:r>
              <a:rPr lang="zh-TW" altLang="en-US" sz="2100" b="1" dirty="0">
                <a:solidFill>
                  <a:srgbClr val="2F5597"/>
                </a:solidFill>
                <a:latin typeface="微軟正黑體" panose="020B0604030504040204" pitchFamily="34" charset="-120"/>
                <a:ea typeface="微軟正黑體" panose="020B0604030504040204" pitchFamily="34" charset="-120"/>
              </a:rPr>
              <a:t>是否有填寫且正確無誤。</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確認報名表</a:t>
            </a:r>
            <a:r>
              <a:rPr lang="zh-TW" altLang="en-US" sz="2100" b="1" dirty="0">
                <a:solidFill>
                  <a:schemeClr val="bg1"/>
                </a:solidFill>
                <a:effectLst>
                  <a:glow rad="127000">
                    <a:srgbClr val="C00000"/>
                  </a:glow>
                </a:effectLst>
                <a:latin typeface="微軟正黑體" pitchFamily="34" charset="-120"/>
                <a:ea typeface="微軟正黑體" pitchFamily="34" charset="-120"/>
              </a:rPr>
              <a:t>「免試生」</a:t>
            </a:r>
            <a:r>
              <a:rPr lang="zh-TW" altLang="en-US" sz="2100" b="1" dirty="0">
                <a:solidFill>
                  <a:srgbClr val="C00000"/>
                </a:solidFill>
                <a:latin typeface="微軟正黑體" pitchFamily="34" charset="-120"/>
                <a:ea typeface="微軟正黑體" pitchFamily="34" charset="-120"/>
              </a:rPr>
              <a:t>及</a:t>
            </a:r>
            <a:r>
              <a:rPr lang="zh-TW" altLang="en-US" sz="2100" b="1" dirty="0">
                <a:solidFill>
                  <a:schemeClr val="bg1"/>
                </a:solidFill>
                <a:effectLst>
                  <a:glow rad="127000">
                    <a:srgbClr val="C00000"/>
                  </a:glow>
                </a:effectLst>
                <a:latin typeface="微軟正黑體" pitchFamily="34" charset="-120"/>
                <a:ea typeface="微軟正黑體" pitchFamily="34" charset="-120"/>
              </a:rPr>
              <a:t>「家長</a:t>
            </a:r>
            <a:r>
              <a:rPr lang="en-US" altLang="zh-TW" sz="2100" b="1" dirty="0">
                <a:solidFill>
                  <a:schemeClr val="bg1"/>
                </a:solidFill>
                <a:effectLst>
                  <a:glow rad="127000">
                    <a:srgbClr val="C00000"/>
                  </a:glow>
                </a:effectLst>
                <a:latin typeface="微軟正黑體" pitchFamily="34" charset="-120"/>
                <a:ea typeface="微軟正黑體" pitchFamily="34" charset="-120"/>
              </a:rPr>
              <a:t>(</a:t>
            </a:r>
            <a:r>
              <a:rPr lang="zh-TW" altLang="en-US" sz="2100" b="1" dirty="0">
                <a:solidFill>
                  <a:schemeClr val="bg1"/>
                </a:solidFill>
                <a:effectLst>
                  <a:glow rad="127000">
                    <a:srgbClr val="C00000"/>
                  </a:glow>
                </a:effectLst>
                <a:latin typeface="微軟正黑體" pitchFamily="34" charset="-120"/>
                <a:ea typeface="微軟正黑體" pitchFamily="34" charset="-120"/>
              </a:rPr>
              <a:t>監護人</a:t>
            </a:r>
            <a:r>
              <a:rPr lang="en-US" altLang="zh-TW" sz="2100" b="1" dirty="0">
                <a:solidFill>
                  <a:schemeClr val="bg1"/>
                </a:solidFill>
                <a:effectLst>
                  <a:glow rad="127000">
                    <a:srgbClr val="C00000"/>
                  </a:glow>
                </a:effectLst>
                <a:latin typeface="微軟正黑體" pitchFamily="34" charset="-120"/>
                <a:ea typeface="微軟正黑體" pitchFamily="34" charset="-120"/>
              </a:rPr>
              <a:t>)</a:t>
            </a:r>
            <a:r>
              <a:rPr lang="zh-TW" altLang="en-US" sz="2100" b="1" dirty="0">
                <a:solidFill>
                  <a:schemeClr val="bg1"/>
                </a:solidFill>
                <a:effectLst>
                  <a:glow rad="127000">
                    <a:srgbClr val="C00000"/>
                  </a:glow>
                </a:effectLst>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是否皆已簽名</a:t>
            </a:r>
            <a:r>
              <a:rPr lang="zh-TW" altLang="en-US" sz="2100" b="1" dirty="0">
                <a:solidFill>
                  <a:schemeClr val="accent5">
                    <a:lumMod val="75000"/>
                  </a:schemeClr>
                </a:solidFill>
                <a:latin typeface="微軟正黑體" pitchFamily="34" charset="-120"/>
                <a:ea typeface="微軟正黑體" pitchFamily="34" charset="-120"/>
              </a:rPr>
              <a:t>。</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rgbClr val="2F5597"/>
                </a:solidFill>
                <a:latin typeface="微軟正黑體" pitchFamily="34" charset="-120"/>
                <a:ea typeface="微軟正黑體" pitchFamily="34" charset="-120"/>
              </a:rPr>
              <a:t>製作</a:t>
            </a:r>
            <a:r>
              <a:rPr lang="zh-TW" altLang="en-US" sz="2100" b="1" dirty="0">
                <a:solidFill>
                  <a:srgbClr val="C00000"/>
                </a:solidFill>
                <a:latin typeface="微軟正黑體" pitchFamily="34" charset="-120"/>
                <a:ea typeface="微軟正黑體" pitchFamily="34" charset="-120"/>
              </a:rPr>
              <a:t>免試生報名資料檔</a:t>
            </a:r>
            <a:r>
              <a:rPr lang="zh-TW" altLang="en-US" sz="2100" b="1" dirty="0">
                <a:solidFill>
                  <a:schemeClr val="accent5">
                    <a:lumMod val="75000"/>
                  </a:schemeClr>
                </a:solidFill>
                <a:latin typeface="微軟正黑體" pitchFamily="34" charset="-120"/>
                <a:ea typeface="微軟正黑體" pitchFamily="34" charset="-120"/>
              </a:rPr>
              <a:t>上傳至五專聯合免試入學國中集體報名系統。</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rgbClr val="2F5597"/>
                </a:solidFill>
                <a:latin typeface="微軟正黑體" panose="020B0604030504040204" pitchFamily="34" charset="-120"/>
                <a:ea typeface="微軟正黑體" panose="020B0604030504040204" pitchFamily="34" charset="-120"/>
              </a:rPr>
              <a:t>學校上傳報名資料</a:t>
            </a:r>
            <a:r>
              <a:rPr lang="zh-TW" altLang="en-US" sz="2100" b="1" u="sng" dirty="0">
                <a:solidFill>
                  <a:srgbClr val="2F5597"/>
                </a:solidFill>
                <a:latin typeface="微軟正黑體" panose="020B0604030504040204" pitchFamily="34" charset="-120"/>
                <a:ea typeface="微軟正黑體" panose="020B0604030504040204" pitchFamily="34" charset="-120"/>
              </a:rPr>
              <a:t>電子檔</a:t>
            </a:r>
            <a:r>
              <a:rPr lang="zh-TW" altLang="en-US" sz="2100" b="1" dirty="0">
                <a:solidFill>
                  <a:srgbClr val="2F5597"/>
                </a:solidFill>
                <a:latin typeface="微軟正黑體" panose="020B0604030504040204" pitchFamily="34" charset="-120"/>
                <a:ea typeface="微軟正黑體" panose="020B0604030504040204" pitchFamily="34" charset="-120"/>
              </a:rPr>
              <a:t>與</a:t>
            </a:r>
            <a:r>
              <a:rPr lang="zh-TW" altLang="en-US" sz="2100" b="1" u="sng" dirty="0">
                <a:solidFill>
                  <a:srgbClr val="2F5597"/>
                </a:solidFill>
                <a:latin typeface="微軟正黑體" panose="020B0604030504040204" pitchFamily="34" charset="-120"/>
                <a:ea typeface="微軟正黑體" panose="020B0604030504040204" pitchFamily="34" charset="-120"/>
              </a:rPr>
              <a:t>書面資料</a:t>
            </a:r>
            <a:r>
              <a:rPr lang="zh-TW" altLang="en-US" sz="2100" b="1" dirty="0">
                <a:solidFill>
                  <a:srgbClr val="2F5597"/>
                </a:solidFill>
                <a:latin typeface="微軟正黑體" panose="020B0604030504040204" pitchFamily="34" charset="-120"/>
                <a:ea typeface="微軟正黑體" panose="020B0604030504040204" pitchFamily="34" charset="-120"/>
              </a:rPr>
              <a:t>須一致。</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Bef>
                <a:spcPts val="0"/>
              </a:spcBef>
              <a:spcAft>
                <a:spcPts val="0"/>
              </a:spcAft>
              <a:buFont typeface="Wingdings" pitchFamily="2" charset="2"/>
              <a:buChar char="ü"/>
              <a:defRPr/>
            </a:pPr>
            <a:r>
              <a:rPr lang="zh-TW" altLang="en-US" sz="2100" b="1" dirty="0">
                <a:solidFill>
                  <a:schemeClr val="accent5">
                    <a:lumMod val="75000"/>
                  </a:schemeClr>
                </a:solidFill>
                <a:latin typeface="微軟正黑體" pitchFamily="34" charset="-120"/>
                <a:ea typeface="微軟正黑體" pitchFamily="34" charset="-120"/>
              </a:rPr>
              <a:t>列印繳款通知單並完成繳費，繳費證明文件影印隨報名資料寄送本會。</a:t>
            </a:r>
            <a:endParaRPr lang="en-US" altLang="zh-TW" sz="2100"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ts val="3500"/>
              </a:lnSpc>
              <a:spcAft>
                <a:spcPts val="600"/>
              </a:spcAft>
              <a:buFont typeface="Wingdings" pitchFamily="2" charset="2"/>
              <a:buChar char="ü"/>
              <a:defRPr/>
            </a:pPr>
            <a:endParaRPr lang="zh-TW" altLang="en-US" sz="2100" dirty="0"/>
          </a:p>
        </p:txBody>
      </p:sp>
      <p:sp>
        <p:nvSpPr>
          <p:cNvPr id="27651" name="標題 1"/>
          <p:cNvSpPr>
            <a:spLocks noGrp="1"/>
          </p:cNvSpPr>
          <p:nvPr>
            <p:ph type="title"/>
          </p:nvPr>
        </p:nvSpPr>
        <p:spPr>
          <a:xfrm>
            <a:off x="803275" y="0"/>
            <a:ext cx="10515600" cy="1325563"/>
          </a:xfrm>
        </p:spPr>
        <p:txBody>
          <a:bodyPr/>
          <a:lstStyle/>
          <a:p>
            <a:pPr eaLnBrk="1" hangingPunct="1"/>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伍</a:t>
            </a:r>
            <a:r>
              <a:rPr lang="en-US" altLang="zh-TW" b="1" dirty="0">
                <a:solidFill>
                  <a:srgbClr val="002060"/>
                </a:solidFill>
                <a:latin typeface="微軟正黑體" panose="020B0604030504040204" pitchFamily="34" charset="-120"/>
                <a:ea typeface="微軟正黑體" panose="020B0604030504040204" pitchFamily="34" charset="-120"/>
              </a:rPr>
              <a:t>) </a:t>
            </a:r>
            <a:r>
              <a:rPr lang="zh-TW" altLang="en-US" b="1" dirty="0">
                <a:solidFill>
                  <a:srgbClr val="002060"/>
                </a:solidFill>
                <a:latin typeface="微軟正黑體" panose="020B0604030504040204" pitchFamily="34" charset="-120"/>
                <a:ea typeface="微軟正黑體" panose="020B0604030504040204" pitchFamily="34" charset="-120"/>
              </a:rPr>
              <a:t>、國中學校協助事項</a:t>
            </a:r>
          </a:p>
        </p:txBody>
      </p:sp>
      <p:sp>
        <p:nvSpPr>
          <p:cNvPr id="27652" name="投影片編號版面配置區 1"/>
          <p:cNvSpPr>
            <a:spLocks noGrp="1"/>
          </p:cNvSpPr>
          <p:nvPr>
            <p:ph type="sldNum" sz="quarter" idx="11"/>
          </p:nvPr>
        </p:nvSpPr>
        <p:spPr bwMode="auto">
          <a:xfrm>
            <a:off x="9448800" y="63468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FAA0E8BB-EE4F-418F-865F-6077650C671F}" type="slidenum">
              <a:rPr lang="zh-TW" altLang="en-US" sz="2600" smtClean="0"/>
              <a:pPr fontAlgn="base">
                <a:lnSpc>
                  <a:spcPct val="100000"/>
                </a:lnSpc>
                <a:spcBef>
                  <a:spcPct val="0"/>
                </a:spcBef>
                <a:spcAft>
                  <a:spcPct val="0"/>
                </a:spcAft>
                <a:buFontTx/>
                <a:buNone/>
              </a:pPr>
              <a:t>17</a:t>
            </a:fld>
            <a:endParaRPr lang="zh-TW" altLang="en-US" sz="2600" dirty="0"/>
          </a:p>
        </p:txBody>
      </p:sp>
      <p:grpSp>
        <p:nvGrpSpPr>
          <p:cNvPr id="2" name="群組 1"/>
          <p:cNvGrpSpPr/>
          <p:nvPr/>
        </p:nvGrpSpPr>
        <p:grpSpPr>
          <a:xfrm>
            <a:off x="8847496" y="3346808"/>
            <a:ext cx="2940050" cy="2217737"/>
            <a:chOff x="9191625" y="3081338"/>
            <a:chExt cx="2940050" cy="2217737"/>
          </a:xfrm>
        </p:grpSpPr>
        <p:sp>
          <p:nvSpPr>
            <p:cNvPr id="6" name="橢圓形圖說文字 5"/>
            <p:cNvSpPr/>
            <p:nvPr/>
          </p:nvSpPr>
          <p:spPr>
            <a:xfrm>
              <a:off x="9191625" y="3081338"/>
              <a:ext cx="1377950" cy="1123950"/>
            </a:xfrm>
            <a:prstGeom prst="wedgeEllipseCallout">
              <a:avLst>
                <a:gd name="adj1" fmla="val 70087"/>
                <a:gd name="adj2" fmla="val -15077"/>
              </a:avLst>
            </a:prstGeom>
            <a:solidFill>
              <a:srgbClr val="FFFFE1"/>
            </a:solidFill>
            <a:ln w="57150" cap="flat" cmpd="sng" algn="ctr">
              <a:solidFill>
                <a:srgbClr val="C00000"/>
              </a:solidFill>
              <a:prstDash val="solid"/>
              <a:miter lim="800000"/>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zh-TW" altLang="en-US" sz="2800" b="1"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非常</a:t>
              </a:r>
              <a:r>
                <a:rPr lang="zh-TW" altLang="en-US" sz="2400" b="1"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a:t>
              </a:r>
            </a:p>
          </p:txBody>
        </p:sp>
        <p:grpSp>
          <p:nvGrpSpPr>
            <p:cNvPr id="27654" name="组合 19"/>
            <p:cNvGrpSpPr>
              <a:grpSpLocks/>
            </p:cNvGrpSpPr>
            <p:nvPr/>
          </p:nvGrpSpPr>
          <p:grpSpPr bwMode="auto">
            <a:xfrm flipH="1">
              <a:off x="10820400" y="3155950"/>
              <a:ext cx="1311275" cy="2143125"/>
              <a:chOff x="2674257" y="3463726"/>
              <a:chExt cx="1309692" cy="2143454"/>
            </a:xfrm>
          </p:grpSpPr>
          <p:grpSp>
            <p:nvGrpSpPr>
              <p:cNvPr id="27658" name="组合 20"/>
              <p:cNvGrpSpPr>
                <a:grpSpLocks/>
              </p:cNvGrpSpPr>
              <p:nvPr/>
            </p:nvGrpSpPr>
            <p:grpSpPr bwMode="auto">
              <a:xfrm flipH="1">
                <a:off x="2674257" y="3463726"/>
                <a:ext cx="1309692" cy="2143454"/>
                <a:chOff x="5414605" y="3315582"/>
                <a:chExt cx="1497348" cy="2450573"/>
              </a:xfrm>
            </p:grpSpPr>
            <p:grpSp>
              <p:nvGrpSpPr>
                <p:cNvPr id="27663" name="组合 25"/>
                <p:cNvGrpSpPr>
                  <a:grpSpLocks/>
                </p:cNvGrpSpPr>
                <p:nvPr/>
              </p:nvGrpSpPr>
              <p:grpSpPr bwMode="auto">
                <a:xfrm>
                  <a:off x="5414605" y="3315582"/>
                  <a:ext cx="1497348" cy="1875586"/>
                  <a:chOff x="6832585" y="3384071"/>
                  <a:chExt cx="1803397" cy="2258944"/>
                </a:xfrm>
              </p:grpSpPr>
              <p:sp>
                <p:nvSpPr>
                  <p:cNvPr id="19" name="椭圆 31"/>
                  <p:cNvSpPr/>
                  <p:nvPr/>
                </p:nvSpPr>
                <p:spPr>
                  <a:xfrm flipH="1">
                    <a:off x="7343475" y="3384071"/>
                    <a:ext cx="1139677" cy="102973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nvGrpSpPr>
                  <p:cNvPr id="27670" name="组合 32"/>
                  <p:cNvGrpSpPr>
                    <a:grpSpLocks/>
                  </p:cNvGrpSpPr>
                  <p:nvPr/>
                </p:nvGrpSpPr>
                <p:grpSpPr bwMode="auto">
                  <a:xfrm flipH="1">
                    <a:off x="7375417" y="4378438"/>
                    <a:ext cx="990781" cy="1264577"/>
                    <a:chOff x="2629760" y="2818396"/>
                    <a:chExt cx="959031" cy="912648"/>
                  </a:xfrm>
                </p:grpSpPr>
                <p:sp>
                  <p:nvSpPr>
                    <p:cNvPr id="30" name="任意多边形 42"/>
                    <p:cNvSpPr/>
                    <p:nvPr/>
                  </p:nvSpPr>
                  <p:spPr>
                    <a:xfrm>
                      <a:off x="2660261" y="2850229"/>
                      <a:ext cx="917183" cy="875695"/>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bg1"/>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31" name="任意多边形 43"/>
                    <p:cNvSpPr/>
                    <p:nvPr/>
                  </p:nvSpPr>
                  <p:spPr>
                    <a:xfrm>
                      <a:off x="2629760" y="2818396"/>
                      <a:ext cx="959031" cy="912648"/>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accent2">
                        <a:lumMod val="40000"/>
                        <a:lumOff val="60000"/>
                      </a:schemeClr>
                    </a:solidFill>
                    <a:ln w="25400" cap="rnd">
                      <a:solidFill>
                        <a:srgbClr val="FBA6A5"/>
                      </a:solidFill>
                      <a:roun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sz="500">
                        <a:solidFill>
                          <a:srgbClr val="FBA6A5"/>
                        </a:solidFill>
                        <a:ea typeface="SimSun" panose="02010600030101010101" pitchFamily="2" charset="-122"/>
                      </a:endParaRPr>
                    </a:p>
                  </p:txBody>
                </p:sp>
              </p:grpSp>
              <p:sp>
                <p:nvSpPr>
                  <p:cNvPr id="21" name="任意多边形 33"/>
                  <p:cNvSpPr/>
                  <p:nvPr/>
                </p:nvSpPr>
                <p:spPr>
                  <a:xfrm>
                    <a:off x="8063960" y="3762295"/>
                    <a:ext cx="6551" cy="89636"/>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22" name="任意多边形 34"/>
                  <p:cNvSpPr/>
                  <p:nvPr/>
                </p:nvSpPr>
                <p:spPr>
                  <a:xfrm>
                    <a:off x="7625120" y="3771040"/>
                    <a:ext cx="4367" cy="89636"/>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23" name="任意多边形 35"/>
                  <p:cNvSpPr/>
                  <p:nvPr/>
                </p:nvSpPr>
                <p:spPr>
                  <a:xfrm flipH="1">
                    <a:off x="7771399" y="4116470"/>
                    <a:ext cx="198680" cy="100568"/>
                  </a:xfrm>
                  <a:custGeom>
                    <a:avLst/>
                    <a:gdLst>
                      <a:gd name="connsiteX0" fmla="*/ 3142 w 239042"/>
                      <a:gd name="connsiteY0" fmla="*/ 12699 h 157053"/>
                      <a:gd name="connsiteX1" fmla="*/ 229386 w 239042"/>
                      <a:gd name="connsiteY1" fmla="*/ 12699 h 157053"/>
                      <a:gd name="connsiteX2" fmla="*/ 182252 w 239042"/>
                      <a:gd name="connsiteY2" fmla="*/ 144674 h 157053"/>
                      <a:gd name="connsiteX3" fmla="*/ 43992 w 239042"/>
                      <a:gd name="connsiteY3" fmla="*/ 144674 h 157053"/>
                      <a:gd name="connsiteX4" fmla="*/ 0 w 239042"/>
                      <a:gd name="connsiteY4" fmla="*/ 84971 h 157053"/>
                      <a:gd name="connsiteX0" fmla="*/ 0 w 274258"/>
                      <a:gd name="connsiteY0" fmla="*/ 8739 h 161519"/>
                      <a:gd name="connsiteX1" fmla="*/ 262140 w 274258"/>
                      <a:gd name="connsiteY1" fmla="*/ 17165 h 161519"/>
                      <a:gd name="connsiteX2" fmla="*/ 215006 w 274258"/>
                      <a:gd name="connsiteY2" fmla="*/ 149140 h 161519"/>
                      <a:gd name="connsiteX3" fmla="*/ 76746 w 274258"/>
                      <a:gd name="connsiteY3" fmla="*/ 149140 h 161519"/>
                      <a:gd name="connsiteX4" fmla="*/ 32754 w 274258"/>
                      <a:gd name="connsiteY4" fmla="*/ 89437 h 16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8" h="161519">
                        <a:moveTo>
                          <a:pt x="0" y="8739"/>
                        </a:moveTo>
                        <a:cubicBezTo>
                          <a:pt x="98196" y="-2259"/>
                          <a:pt x="226306" y="-6235"/>
                          <a:pt x="262140" y="17165"/>
                        </a:cubicBezTo>
                        <a:cubicBezTo>
                          <a:pt x="297974" y="40565"/>
                          <a:pt x="245905" y="127144"/>
                          <a:pt x="215006" y="149140"/>
                        </a:cubicBezTo>
                        <a:cubicBezTo>
                          <a:pt x="184107" y="171136"/>
                          <a:pt x="107121" y="159090"/>
                          <a:pt x="76746" y="149140"/>
                        </a:cubicBezTo>
                        <a:cubicBezTo>
                          <a:pt x="46371" y="139190"/>
                          <a:pt x="39562" y="114313"/>
                          <a:pt x="32754" y="89437"/>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24" name="任意多边形 36"/>
                  <p:cNvSpPr/>
                  <p:nvPr/>
                </p:nvSpPr>
                <p:spPr>
                  <a:xfrm rot="767077" flipH="1">
                    <a:off x="6847869" y="4182057"/>
                    <a:ext cx="659353" cy="450370"/>
                  </a:xfrm>
                  <a:custGeom>
                    <a:avLst/>
                    <a:gdLst>
                      <a:gd name="connsiteX0" fmla="*/ 0 w 400050"/>
                      <a:gd name="connsiteY0" fmla="*/ 171450 h 273874"/>
                      <a:gd name="connsiteX1" fmla="*/ 285750 w 400050"/>
                      <a:gd name="connsiteY1" fmla="*/ 266700 h 273874"/>
                      <a:gd name="connsiteX2" fmla="*/ 400050 w 400050"/>
                      <a:gd name="connsiteY2" fmla="*/ 0 h 273874"/>
                    </a:gdLst>
                    <a:ahLst/>
                    <a:cxnLst>
                      <a:cxn ang="0">
                        <a:pos x="connsiteX0" y="connsiteY0"/>
                      </a:cxn>
                      <a:cxn ang="0">
                        <a:pos x="connsiteX1" y="connsiteY1"/>
                      </a:cxn>
                      <a:cxn ang="0">
                        <a:pos x="connsiteX2" y="connsiteY2"/>
                      </a:cxn>
                    </a:cxnLst>
                    <a:rect l="l" t="t" r="r" b="b"/>
                    <a:pathLst>
                      <a:path w="400050" h="273874">
                        <a:moveTo>
                          <a:pt x="0" y="171450"/>
                        </a:moveTo>
                        <a:cubicBezTo>
                          <a:pt x="109537" y="233362"/>
                          <a:pt x="219075" y="295275"/>
                          <a:pt x="285750" y="266700"/>
                        </a:cubicBezTo>
                        <a:cubicBezTo>
                          <a:pt x="352425" y="238125"/>
                          <a:pt x="376237" y="119062"/>
                          <a:pt x="400050" y="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25" name="任意多边形 37"/>
                  <p:cNvSpPr/>
                  <p:nvPr/>
                </p:nvSpPr>
                <p:spPr>
                  <a:xfrm flipH="1">
                    <a:off x="8223341" y="4549350"/>
                    <a:ext cx="329676" cy="894181"/>
                  </a:xfrm>
                  <a:custGeom>
                    <a:avLst/>
                    <a:gdLst>
                      <a:gd name="connsiteX0" fmla="*/ 381000 w 381000"/>
                      <a:gd name="connsiteY0" fmla="*/ 0 h 476250"/>
                      <a:gd name="connsiteX1" fmla="*/ 114300 w 381000"/>
                      <a:gd name="connsiteY1" fmla="*/ 142875 h 476250"/>
                      <a:gd name="connsiteX2" fmla="*/ 0 w 381000"/>
                      <a:gd name="connsiteY2" fmla="*/ 476250 h 476250"/>
                      <a:gd name="connsiteX0" fmla="*/ 278130 w 278130"/>
                      <a:gd name="connsiteY0" fmla="*/ 0 h 676275"/>
                      <a:gd name="connsiteX1" fmla="*/ 11430 w 278130"/>
                      <a:gd name="connsiteY1" fmla="*/ 142875 h 676275"/>
                      <a:gd name="connsiteX2" fmla="*/ 30480 w 278130"/>
                      <a:gd name="connsiteY2" fmla="*/ 676275 h 676275"/>
                      <a:gd name="connsiteX0" fmla="*/ 247650 w 247650"/>
                      <a:gd name="connsiteY0" fmla="*/ 0 h 676275"/>
                      <a:gd name="connsiteX1" fmla="*/ 76200 w 247650"/>
                      <a:gd name="connsiteY1" fmla="*/ 200025 h 676275"/>
                      <a:gd name="connsiteX2" fmla="*/ 0 w 247650"/>
                      <a:gd name="connsiteY2" fmla="*/ 676275 h 676275"/>
                      <a:gd name="connsiteX0" fmla="*/ 180048 w 180048"/>
                      <a:gd name="connsiteY0" fmla="*/ 0 h 676275"/>
                      <a:gd name="connsiteX1" fmla="*/ 8598 w 180048"/>
                      <a:gd name="connsiteY1" fmla="*/ 200025 h 676275"/>
                      <a:gd name="connsiteX2" fmla="*/ 8598 w 180048"/>
                      <a:gd name="connsiteY2" fmla="*/ 676275 h 676275"/>
                      <a:gd name="connsiteX0" fmla="*/ 171450 w 171450"/>
                      <a:gd name="connsiteY0" fmla="*/ 0 h 676275"/>
                      <a:gd name="connsiteX1" fmla="*/ 38100 w 171450"/>
                      <a:gd name="connsiteY1" fmla="*/ 238125 h 676275"/>
                      <a:gd name="connsiteX2" fmla="*/ 0 w 171450"/>
                      <a:gd name="connsiteY2" fmla="*/ 676275 h 676275"/>
                      <a:gd name="connsiteX0" fmla="*/ 171926 w 171926"/>
                      <a:gd name="connsiteY0" fmla="*/ 0 h 676275"/>
                      <a:gd name="connsiteX1" fmla="*/ 38576 w 171926"/>
                      <a:gd name="connsiteY1" fmla="*/ 238125 h 676275"/>
                      <a:gd name="connsiteX2" fmla="*/ 476 w 171926"/>
                      <a:gd name="connsiteY2" fmla="*/ 676275 h 676275"/>
                      <a:gd name="connsiteX0" fmla="*/ 200218 w 200218"/>
                      <a:gd name="connsiteY0" fmla="*/ 0 h 542925"/>
                      <a:gd name="connsiteX1" fmla="*/ 66868 w 200218"/>
                      <a:gd name="connsiteY1" fmla="*/ 238125 h 542925"/>
                      <a:gd name="connsiteX2" fmla="*/ 193 w 200218"/>
                      <a:gd name="connsiteY2" fmla="*/ 542925 h 542925"/>
                      <a:gd name="connsiteX0" fmla="*/ 200025 w 200025"/>
                      <a:gd name="connsiteY0" fmla="*/ 0 h 542925"/>
                      <a:gd name="connsiteX1" fmla="*/ 66675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32268 w 200025"/>
                      <a:gd name="connsiteY1" fmla="*/ 219463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Lst>
                    <a:ahLst/>
                    <a:cxnLst>
                      <a:cxn ang="0">
                        <a:pos x="connsiteX0" y="connsiteY0"/>
                      </a:cxn>
                      <a:cxn ang="0">
                        <a:pos x="connsiteX1" y="connsiteY1"/>
                      </a:cxn>
                    </a:cxnLst>
                    <a:rect l="l" t="t" r="r" b="b"/>
                    <a:pathLst>
                      <a:path w="200025" h="542925">
                        <a:moveTo>
                          <a:pt x="200025" y="0"/>
                        </a:moveTo>
                        <a:cubicBezTo>
                          <a:pt x="77366" y="156093"/>
                          <a:pt x="23132" y="330848"/>
                          <a:pt x="0" y="542925"/>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26" name="椭圆 45"/>
                  <p:cNvSpPr/>
                  <p:nvPr/>
                </p:nvSpPr>
                <p:spPr>
                  <a:xfrm flipH="1">
                    <a:off x="8504985" y="5397619"/>
                    <a:ext cx="130997" cy="131176"/>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nvGrpSpPr>
                  <p:cNvPr id="27677" name="组合 39"/>
                  <p:cNvGrpSpPr>
                    <a:grpSpLocks/>
                  </p:cNvGrpSpPr>
                  <p:nvPr/>
                </p:nvGrpSpPr>
                <p:grpSpPr bwMode="auto">
                  <a:xfrm>
                    <a:off x="6832585" y="3949191"/>
                    <a:ext cx="118574" cy="188887"/>
                    <a:chOff x="3918640" y="7122710"/>
                    <a:chExt cx="72000" cy="114695"/>
                  </a:xfrm>
                </p:grpSpPr>
                <p:sp>
                  <p:nvSpPr>
                    <p:cNvPr id="28" name="椭圆 45"/>
                    <p:cNvSpPr/>
                    <p:nvPr/>
                  </p:nvSpPr>
                  <p:spPr>
                    <a:xfrm rot="21321260">
                      <a:off x="3963715" y="7122064"/>
                      <a:ext cx="10606" cy="104875"/>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29" name="椭圆 45"/>
                    <p:cNvSpPr/>
                    <p:nvPr/>
                  </p:nvSpPr>
                  <p:spPr>
                    <a:xfrm flipH="1">
                      <a:off x="3918640" y="7179148"/>
                      <a:ext cx="71589" cy="58411"/>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accent1">
                        <a:lumMod val="50000"/>
                      </a:schemeClr>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grpSp>
            <p:grpSp>
              <p:nvGrpSpPr>
                <p:cNvPr id="27664" name="组合 26"/>
                <p:cNvGrpSpPr>
                  <a:grpSpLocks/>
                </p:cNvGrpSpPr>
                <p:nvPr/>
              </p:nvGrpSpPr>
              <p:grpSpPr bwMode="auto">
                <a:xfrm>
                  <a:off x="5974812" y="5199403"/>
                  <a:ext cx="618251" cy="566752"/>
                  <a:chOff x="7473076" y="3639423"/>
                  <a:chExt cx="459691" cy="421400"/>
                </a:xfrm>
              </p:grpSpPr>
              <p:sp>
                <p:nvSpPr>
                  <p:cNvPr id="15" name="任意多边形 27"/>
                  <p:cNvSpPr/>
                  <p:nvPr/>
                </p:nvSpPr>
                <p:spPr>
                  <a:xfrm>
                    <a:off x="7576816" y="3639718"/>
                    <a:ext cx="26957" cy="373866"/>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355600"/>
                          <a:pt x="0" y="4381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sp>
                <p:nvSpPr>
                  <p:cNvPr id="16" name="任意多边形 28"/>
                  <p:cNvSpPr/>
                  <p:nvPr/>
                </p:nvSpPr>
                <p:spPr>
                  <a:xfrm flipH="1">
                    <a:off x="7789777" y="3647816"/>
                    <a:ext cx="25610" cy="373866"/>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123825 w 123825"/>
                      <a:gd name="connsiteY0" fmla="*/ 0 h 498322"/>
                      <a:gd name="connsiteX1" fmla="*/ 85725 w 123825"/>
                      <a:gd name="connsiteY1" fmla="*/ 438150 h 498322"/>
                      <a:gd name="connsiteX2" fmla="*/ 0 w 123825"/>
                      <a:gd name="connsiteY2" fmla="*/ 495300 h 498322"/>
                      <a:gd name="connsiteX0" fmla="*/ 123825 w 123825"/>
                      <a:gd name="connsiteY0" fmla="*/ 0 h 490784"/>
                      <a:gd name="connsiteX1" fmla="*/ 85725 w 123825"/>
                      <a:gd name="connsiteY1" fmla="*/ 438150 h 490784"/>
                      <a:gd name="connsiteX2" fmla="*/ 0 w 123825"/>
                      <a:gd name="connsiteY2" fmla="*/ 474499 h 490784"/>
                      <a:gd name="connsiteX0" fmla="*/ 123825 w 123825"/>
                      <a:gd name="connsiteY0" fmla="*/ 0 h 490784"/>
                      <a:gd name="connsiteX1" fmla="*/ 85725 w 123825"/>
                      <a:gd name="connsiteY1" fmla="*/ 438150 h 490784"/>
                      <a:gd name="connsiteX2" fmla="*/ 0 w 123825"/>
                      <a:gd name="connsiteY2" fmla="*/ 474499 h 490784"/>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262488"/>
                          <a:pt x="0" y="4381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sp>
                <p:nvSpPr>
                  <p:cNvPr id="17" name="椭圆 45"/>
                  <p:cNvSpPr/>
                  <p:nvPr/>
                </p:nvSpPr>
                <p:spPr>
                  <a:xfrm>
                    <a:off x="7473031" y="4012234"/>
                    <a:ext cx="125350" cy="47240"/>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sp>
                <p:nvSpPr>
                  <p:cNvPr id="18" name="椭圆 45"/>
                  <p:cNvSpPr/>
                  <p:nvPr/>
                </p:nvSpPr>
                <p:spPr>
                  <a:xfrm flipH="1">
                    <a:off x="7807300" y="4013584"/>
                    <a:ext cx="125350" cy="47239"/>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grpSp>
          </p:grpSp>
          <p:grpSp>
            <p:nvGrpSpPr>
              <p:cNvPr id="27659" name="组合 21"/>
              <p:cNvGrpSpPr>
                <a:grpSpLocks/>
              </p:cNvGrpSpPr>
              <p:nvPr/>
            </p:nvGrpSpPr>
            <p:grpSpPr bwMode="auto">
              <a:xfrm>
                <a:off x="2836677" y="3621331"/>
                <a:ext cx="775620" cy="340965"/>
                <a:chOff x="4490322" y="2494299"/>
                <a:chExt cx="775620" cy="340965"/>
              </a:xfrm>
            </p:grpSpPr>
            <p:sp>
              <p:nvSpPr>
                <p:cNvPr id="10" name="任意多边形 22"/>
                <p:cNvSpPr/>
                <p:nvPr/>
              </p:nvSpPr>
              <p:spPr>
                <a:xfrm>
                  <a:off x="4489631" y="2498644"/>
                  <a:ext cx="348829" cy="336601"/>
                </a:xfrm>
                <a:custGeom>
                  <a:avLst/>
                  <a:gdLst>
                    <a:gd name="connsiteX0" fmla="*/ 24303 w 272541"/>
                    <a:gd name="connsiteY0" fmla="*/ 51878 h 241983"/>
                    <a:gd name="connsiteX1" fmla="*/ 30523 w 272541"/>
                    <a:gd name="connsiteY1" fmla="*/ 207388 h 241983"/>
                    <a:gd name="connsiteX2" fmla="*/ 242017 w 272541"/>
                    <a:gd name="connsiteY2" fmla="*/ 226049 h 241983"/>
                    <a:gd name="connsiteX3" fmla="*/ 248238 w 272541"/>
                    <a:gd name="connsiteY3" fmla="*/ 14556 h 241983"/>
                    <a:gd name="connsiteX4" fmla="*/ 24303 w 272541"/>
                    <a:gd name="connsiteY4" fmla="*/ 51878 h 241983"/>
                    <a:gd name="connsiteX0" fmla="*/ 22095 w 276972"/>
                    <a:gd name="connsiteY0" fmla="*/ 25283 h 254291"/>
                    <a:gd name="connsiteX1" fmla="*/ 34535 w 276972"/>
                    <a:gd name="connsiteY1" fmla="*/ 218115 h 254291"/>
                    <a:gd name="connsiteX2" fmla="*/ 246029 w 276972"/>
                    <a:gd name="connsiteY2" fmla="*/ 236776 h 254291"/>
                    <a:gd name="connsiteX3" fmla="*/ 252250 w 276972"/>
                    <a:gd name="connsiteY3" fmla="*/ 25283 h 254291"/>
                    <a:gd name="connsiteX4" fmla="*/ 22095 w 276972"/>
                    <a:gd name="connsiteY4" fmla="*/ 25283 h 2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2" h="254291">
                      <a:moveTo>
                        <a:pt x="22095" y="25283"/>
                      </a:moveTo>
                      <a:cubicBezTo>
                        <a:pt x="-14191" y="57422"/>
                        <a:pt x="-2787" y="182866"/>
                        <a:pt x="34535" y="218115"/>
                      </a:cubicBezTo>
                      <a:cubicBezTo>
                        <a:pt x="71857" y="253364"/>
                        <a:pt x="209743" y="268915"/>
                        <a:pt x="246029" y="236776"/>
                      </a:cubicBezTo>
                      <a:cubicBezTo>
                        <a:pt x="282315" y="204637"/>
                        <a:pt x="289572" y="60532"/>
                        <a:pt x="252250" y="25283"/>
                      </a:cubicBezTo>
                      <a:cubicBezTo>
                        <a:pt x="214928" y="-9966"/>
                        <a:pt x="58381" y="-6856"/>
                        <a:pt x="22095" y="25283"/>
                      </a:cubicBezTo>
                      <a:close/>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11" name="任意多边形 23"/>
                <p:cNvSpPr/>
                <p:nvPr/>
              </p:nvSpPr>
              <p:spPr>
                <a:xfrm>
                  <a:off x="4917739" y="2493881"/>
                  <a:ext cx="348829" cy="336601"/>
                </a:xfrm>
                <a:custGeom>
                  <a:avLst/>
                  <a:gdLst>
                    <a:gd name="connsiteX0" fmla="*/ 24303 w 272541"/>
                    <a:gd name="connsiteY0" fmla="*/ 51878 h 241983"/>
                    <a:gd name="connsiteX1" fmla="*/ 30523 w 272541"/>
                    <a:gd name="connsiteY1" fmla="*/ 207388 h 241983"/>
                    <a:gd name="connsiteX2" fmla="*/ 242017 w 272541"/>
                    <a:gd name="connsiteY2" fmla="*/ 226049 h 241983"/>
                    <a:gd name="connsiteX3" fmla="*/ 248238 w 272541"/>
                    <a:gd name="connsiteY3" fmla="*/ 14556 h 241983"/>
                    <a:gd name="connsiteX4" fmla="*/ 24303 w 272541"/>
                    <a:gd name="connsiteY4" fmla="*/ 51878 h 241983"/>
                    <a:gd name="connsiteX0" fmla="*/ 22095 w 276972"/>
                    <a:gd name="connsiteY0" fmla="*/ 25283 h 254291"/>
                    <a:gd name="connsiteX1" fmla="*/ 34535 w 276972"/>
                    <a:gd name="connsiteY1" fmla="*/ 218115 h 254291"/>
                    <a:gd name="connsiteX2" fmla="*/ 246029 w 276972"/>
                    <a:gd name="connsiteY2" fmla="*/ 236776 h 254291"/>
                    <a:gd name="connsiteX3" fmla="*/ 252250 w 276972"/>
                    <a:gd name="connsiteY3" fmla="*/ 25283 h 254291"/>
                    <a:gd name="connsiteX4" fmla="*/ 22095 w 276972"/>
                    <a:gd name="connsiteY4" fmla="*/ 25283 h 2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2" h="254291">
                      <a:moveTo>
                        <a:pt x="22095" y="25283"/>
                      </a:moveTo>
                      <a:cubicBezTo>
                        <a:pt x="-14191" y="57422"/>
                        <a:pt x="-2787" y="182866"/>
                        <a:pt x="34535" y="218115"/>
                      </a:cubicBezTo>
                      <a:cubicBezTo>
                        <a:pt x="71857" y="253364"/>
                        <a:pt x="209743" y="268915"/>
                        <a:pt x="246029" y="236776"/>
                      </a:cubicBezTo>
                      <a:cubicBezTo>
                        <a:pt x="282315" y="204637"/>
                        <a:pt x="289572" y="60532"/>
                        <a:pt x="252250" y="25283"/>
                      </a:cubicBezTo>
                      <a:cubicBezTo>
                        <a:pt x="214928" y="-9966"/>
                        <a:pt x="58381" y="-6856"/>
                        <a:pt x="22095" y="25283"/>
                      </a:cubicBezTo>
                      <a:close/>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12" name="任意多边形 24"/>
                <p:cNvSpPr/>
                <p:nvPr/>
              </p:nvSpPr>
              <p:spPr>
                <a:xfrm>
                  <a:off x="4822604" y="2520872"/>
                  <a:ext cx="101477" cy="7939"/>
                </a:xfrm>
                <a:custGeom>
                  <a:avLst/>
                  <a:gdLst>
                    <a:gd name="connsiteX0" fmla="*/ 0 w 80866"/>
                    <a:gd name="connsiteY0" fmla="*/ 0 h 6220"/>
                    <a:gd name="connsiteX1" fmla="*/ 80866 w 80866"/>
                    <a:gd name="connsiteY1" fmla="*/ 6220 h 6220"/>
                  </a:gdLst>
                  <a:ahLst/>
                  <a:cxnLst>
                    <a:cxn ang="0">
                      <a:pos x="connsiteX0" y="connsiteY0"/>
                    </a:cxn>
                    <a:cxn ang="0">
                      <a:pos x="connsiteX1" y="connsiteY1"/>
                    </a:cxn>
                  </a:cxnLst>
                  <a:rect l="l" t="t" r="r" b="b"/>
                  <a:pathLst>
                    <a:path w="80866" h="6220">
                      <a:moveTo>
                        <a:pt x="0" y="0"/>
                      </a:moveTo>
                      <a:lnTo>
                        <a:pt x="80866" y="622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grpSp>
      </p:grpSp>
      <p:sp>
        <p:nvSpPr>
          <p:cNvPr id="27656" name="矩形 2"/>
          <p:cNvSpPr>
            <a:spLocks noChangeArrowheads="1"/>
          </p:cNvSpPr>
          <p:nvPr/>
        </p:nvSpPr>
        <p:spPr bwMode="auto">
          <a:xfrm>
            <a:off x="877887" y="6028748"/>
            <a:ext cx="10436225" cy="400050"/>
          </a:xfrm>
          <a:prstGeom prst="rect">
            <a:avLst/>
          </a:prstGeom>
          <a:solidFill>
            <a:srgbClr val="FFE5E5"/>
          </a:solidFill>
          <a:ln w="19050">
            <a:solidFill>
              <a:srgbClr val="C00000"/>
            </a:solidFill>
            <a:miter lim="800000"/>
            <a:headEnd/>
            <a:tailEnd/>
          </a:ln>
          <a:effectLst>
            <a:outerShdw blurRad="50800" dist="38100" dir="2700000" algn="tl" rotWithShape="0">
              <a:prstClr val="black">
                <a:alpha val="40000"/>
              </a:prstClr>
            </a:outer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defRPr/>
            </a:pPr>
            <a:r>
              <a:rPr lang="zh-TW" altLang="en-US" sz="2000" b="1" dirty="0">
                <a:solidFill>
                  <a:srgbClr val="C00000"/>
                </a:solidFill>
                <a:latin typeface="微軟正黑體" panose="020B0604030504040204" pitchFamily="34" charset="-120"/>
                <a:ea typeface="微軟正黑體" panose="020B0604030504040204" pitchFamily="34" charset="-120"/>
              </a:rPr>
              <a:t>提醒：</a:t>
            </a:r>
            <a:r>
              <a:rPr lang="zh-TW" altLang="zh-TW" sz="2000" b="1" dirty="0">
                <a:latin typeface="微軟正黑體" panose="020B0604030504040204" pitchFamily="34" charset="-120"/>
                <a:ea typeface="微軟正黑體" panose="020B0604030504040204" pitchFamily="34" charset="-120"/>
              </a:rPr>
              <a:t>免試生身分證統一編號</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居留證</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入出境證</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，請填寫</a:t>
            </a:r>
            <a:r>
              <a:rPr lang="zh-TW" altLang="zh-TW" sz="2000" b="1" dirty="0">
                <a:solidFill>
                  <a:srgbClr val="C00000"/>
                </a:solidFill>
                <a:latin typeface="微軟正黑體" panose="020B0604030504040204" pitchFamily="34" charset="-120"/>
                <a:ea typeface="微軟正黑體" panose="020B0604030504040204" pitchFamily="34" charset="-120"/>
              </a:rPr>
              <a:t>報考國中教育會考時所填寫之證號</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標題 1"/>
          <p:cNvSpPr>
            <a:spLocks noGrp="1"/>
          </p:cNvSpPr>
          <p:nvPr>
            <p:ph type="title"/>
          </p:nvPr>
        </p:nvSpPr>
        <p:spPr>
          <a:xfrm>
            <a:off x="425450" y="42863"/>
            <a:ext cx="10515600" cy="1325562"/>
          </a:xfrm>
        </p:spPr>
        <p:txBody>
          <a:bodyPr/>
          <a:lstStyle/>
          <a:p>
            <a:pPr eaLnBrk="1" hangingPunct="1"/>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陸</a:t>
            </a:r>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、報名作業－報名資格（</a:t>
            </a:r>
            <a:r>
              <a:rPr lang="en-US" altLang="zh-TW" b="1" dirty="0">
                <a:solidFill>
                  <a:srgbClr val="002060"/>
                </a:solidFill>
                <a:latin typeface="微軟正黑體" panose="020B0604030504040204" pitchFamily="34" charset="-120"/>
                <a:ea typeface="微軟正黑體" panose="020B0604030504040204" pitchFamily="34" charset="-120"/>
              </a:rPr>
              <a:t>1/11</a:t>
            </a:r>
            <a:r>
              <a:rPr lang="zh-TW" altLang="en-US" b="1" dirty="0">
                <a:solidFill>
                  <a:srgbClr val="002060"/>
                </a:solidFill>
                <a:latin typeface="微軟正黑體" panose="020B0604030504040204" pitchFamily="34" charset="-120"/>
                <a:ea typeface="微軟正黑體" panose="020B0604030504040204" pitchFamily="34" charset="-120"/>
              </a:rPr>
              <a:t>）</a:t>
            </a:r>
          </a:p>
        </p:txBody>
      </p:sp>
      <p:grpSp>
        <p:nvGrpSpPr>
          <p:cNvPr id="29701" name="群組 85"/>
          <p:cNvGrpSpPr>
            <a:grpSpLocks/>
          </p:cNvGrpSpPr>
          <p:nvPr/>
        </p:nvGrpSpPr>
        <p:grpSpPr bwMode="auto">
          <a:xfrm>
            <a:off x="195263" y="1852613"/>
            <a:ext cx="11807825" cy="4646612"/>
            <a:chOff x="175678" y="1649132"/>
            <a:chExt cx="11808598" cy="4645820"/>
          </a:xfrm>
        </p:grpSpPr>
        <p:grpSp>
          <p:nvGrpSpPr>
            <p:cNvPr id="29716" name="群組 65"/>
            <p:cNvGrpSpPr>
              <a:grpSpLocks/>
            </p:cNvGrpSpPr>
            <p:nvPr/>
          </p:nvGrpSpPr>
          <p:grpSpPr bwMode="auto">
            <a:xfrm>
              <a:off x="2461828" y="1649132"/>
              <a:ext cx="7452212" cy="4645820"/>
              <a:chOff x="2030184" y="2009377"/>
              <a:chExt cx="7452212" cy="4645820"/>
            </a:xfrm>
          </p:grpSpPr>
          <p:sp>
            <p:nvSpPr>
              <p:cNvPr id="4" name="矩形 3"/>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rgbClr val="C00000"/>
                    </a:solidFill>
                    <a:latin typeface="Calibri Light" panose="020F0302020204030204" pitchFamily="34" charset="0"/>
                    <a:ea typeface="微軟正黑體" panose="020B0604030504040204" pitchFamily="34" charset="-120"/>
                  </a:rPr>
                  <a:t>❶</a:t>
                </a:r>
                <a:r>
                  <a:rPr lang="zh-TW" altLang="en-US" sz="2000" b="1" dirty="0">
                    <a:solidFill>
                      <a:srgbClr val="7030A0"/>
                    </a:solidFill>
                    <a:latin typeface="微軟正黑體" panose="020B0604030504040204" pitchFamily="34" charset="-120"/>
                    <a:ea typeface="微軟正黑體" panose="020B0604030504040204" pitchFamily="34" charset="-120"/>
                  </a:rPr>
                  <a:t>國民中學</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800" b="1" dirty="0">
                    <a:solidFill>
                      <a:srgbClr val="C00000"/>
                    </a:solidFill>
                    <a:latin typeface="微軟正黑體" panose="020B0604030504040204" pitchFamily="34" charset="-120"/>
                    <a:ea typeface="微軟正黑體" panose="020B0604030504040204" pitchFamily="34" charset="-120"/>
                  </a:rPr>
                  <a:t>應屆</a:t>
                </a:r>
                <a:r>
                  <a:rPr lang="zh-TW" altLang="en-US" sz="2000" b="1" dirty="0">
                    <a:solidFill>
                      <a:srgbClr val="7030A0"/>
                    </a:solidFill>
                    <a:latin typeface="微軟正黑體" panose="020B0604030504040204" pitchFamily="34" charset="-120"/>
                    <a:ea typeface="微軟正黑體" panose="020B0604030504040204" pitchFamily="34" charset="-120"/>
                  </a:rPr>
                  <a:t>畢業生</a:t>
                </a:r>
              </a:p>
            </p:txBody>
          </p:sp>
          <p:sp>
            <p:nvSpPr>
              <p:cNvPr id="5" name="矩形 4"/>
              <p:cNvSpPr/>
              <p:nvPr/>
            </p:nvSpPr>
            <p:spPr>
              <a:xfrm>
                <a:off x="7094640" y="2009377"/>
                <a:ext cx="2387756"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rgbClr val="C00000"/>
                    </a:solidFill>
                    <a:latin typeface="Calibri Light" panose="020F0302020204030204" pitchFamily="34" charset="0"/>
                    <a:ea typeface="微軟正黑體" panose="020B0604030504040204" pitchFamily="34" charset="-120"/>
                  </a:rPr>
                  <a:t>❸</a:t>
                </a:r>
                <a:r>
                  <a:rPr lang="zh-TW" altLang="en-US" sz="2000" b="1" dirty="0">
                    <a:solidFill>
                      <a:srgbClr val="7030A0"/>
                    </a:solidFill>
                    <a:latin typeface="Calibri Light" panose="020F0302020204030204" pitchFamily="34" charset="0"/>
                    <a:ea typeface="微軟正黑體" panose="020B0604030504040204" pitchFamily="34" charset="-120"/>
                  </a:rPr>
                  <a:t>同等學力者</a:t>
                </a:r>
              </a:p>
            </p:txBody>
          </p:sp>
          <p:sp>
            <p:nvSpPr>
              <p:cNvPr id="9" name="矩形 8"/>
              <p:cNvSpPr/>
              <p:nvPr/>
            </p:nvSpPr>
            <p:spPr>
              <a:xfrm>
                <a:off x="4562411"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rgbClr val="C00000"/>
                    </a:solidFill>
                    <a:latin typeface="Calibri Light" panose="020F0302020204030204" pitchFamily="34" charset="0"/>
                    <a:ea typeface="微軟正黑體" panose="020B0604030504040204" pitchFamily="34" charset="-120"/>
                  </a:rPr>
                  <a:t>❷</a:t>
                </a:r>
                <a:r>
                  <a:rPr lang="zh-TW" altLang="en-US" sz="2000" b="1" dirty="0">
                    <a:solidFill>
                      <a:srgbClr val="7030A0"/>
                    </a:solidFill>
                    <a:latin typeface="Calibri Light" panose="020F0302020204030204" pitchFamily="34" charset="0"/>
                    <a:ea typeface="微軟正黑體" panose="020B0604030504040204" pitchFamily="34" charset="-120"/>
                  </a:rPr>
                  <a:t>國民中學</a:t>
                </a:r>
                <a:br>
                  <a:rPr lang="en-US" altLang="zh-TW" sz="2000" b="1" dirty="0">
                    <a:solidFill>
                      <a:srgbClr val="C00000"/>
                    </a:solidFill>
                    <a:latin typeface="Calibri Light" panose="020F0302020204030204" pitchFamily="34" charset="0"/>
                    <a:ea typeface="微軟正黑體" panose="020B0604030504040204" pitchFamily="34" charset="-120"/>
                  </a:rPr>
                </a:br>
                <a:r>
                  <a:rPr lang="zh-TW" altLang="en-US" sz="2400" b="1" dirty="0">
                    <a:solidFill>
                      <a:srgbClr val="C00000"/>
                    </a:solidFill>
                    <a:latin typeface="Calibri Light" panose="020F0302020204030204" pitchFamily="34" charset="0"/>
                    <a:ea typeface="微軟正黑體" panose="020B0604030504040204" pitchFamily="34" charset="-120"/>
                  </a:rPr>
                  <a:t>非應屆</a:t>
                </a:r>
                <a:r>
                  <a:rPr lang="zh-TW" altLang="en-US" sz="2000" b="1" dirty="0">
                    <a:solidFill>
                      <a:srgbClr val="7030A0"/>
                    </a:solidFill>
                    <a:latin typeface="Calibri Light" panose="020F0302020204030204" pitchFamily="34" charset="0"/>
                    <a:ea typeface="微軟正黑體" panose="020B0604030504040204" pitchFamily="34" charset="-120"/>
                  </a:rPr>
                  <a:t>畢業生</a:t>
                </a:r>
                <a:endParaRPr lang="en-US" altLang="zh-TW" sz="2000" b="1" dirty="0">
                  <a:solidFill>
                    <a:srgbClr val="7030A0"/>
                  </a:solidFill>
                  <a:latin typeface="Calibri Light" panose="020F0302020204030204" pitchFamily="34" charset="0"/>
                  <a:ea typeface="微軟正黑體" panose="020B0604030504040204" pitchFamily="34" charset="-120"/>
                </a:endParaRPr>
              </a:p>
            </p:txBody>
          </p:sp>
          <p:sp>
            <p:nvSpPr>
              <p:cNvPr id="19" name="矩形 18"/>
              <p:cNvSpPr/>
              <p:nvPr/>
            </p:nvSpPr>
            <p:spPr>
              <a:xfrm>
                <a:off x="2030184" y="3483913"/>
                <a:ext cx="2692576" cy="9904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33CC"/>
                    </a:solidFill>
                    <a:latin typeface="微軟正黑體" panose="020B0604030504040204" pitchFamily="34" charset="-120"/>
                    <a:ea typeface="微軟正黑體" panose="020B0604030504040204" pitchFamily="34" charset="-120"/>
                  </a:rPr>
                  <a:t>一般生及</a:t>
                </a:r>
                <a:br>
                  <a:rPr lang="en-US" altLang="zh-TW" sz="2000" b="1" dirty="0">
                    <a:solidFill>
                      <a:srgbClr val="0033CC"/>
                    </a:solidFill>
                    <a:latin typeface="微軟正黑體" panose="020B0604030504040204" pitchFamily="34" charset="-120"/>
                    <a:ea typeface="微軟正黑體" panose="020B0604030504040204" pitchFamily="34" charset="-120"/>
                  </a:rPr>
                </a:br>
                <a:r>
                  <a:rPr lang="zh-TW" altLang="en-US" sz="2000"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200"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18" name="群組 17"/>
              <p:cNvGrpSpPr/>
              <p:nvPr/>
            </p:nvGrpSpPr>
            <p:grpSpPr bwMode="auto">
              <a:xfrm>
                <a:off x="3893040" y="5123379"/>
                <a:ext cx="5227325" cy="1531818"/>
                <a:chOff x="4578840" y="4813300"/>
                <a:chExt cx="5227325" cy="1714500"/>
              </a:xfrm>
              <a:noFill/>
            </p:grpSpPr>
            <p:sp>
              <p:nvSpPr>
                <p:cNvPr id="11" name="矩形 10"/>
                <p:cNvSpPr/>
                <p:nvPr/>
              </p:nvSpPr>
              <p:spPr>
                <a:xfrm>
                  <a:off x="4578840"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原住民生</a:t>
                  </a:r>
                </a:p>
              </p:txBody>
            </p:sp>
            <p:sp>
              <p:nvSpPr>
                <p:cNvPr id="12" name="矩形 11"/>
                <p:cNvSpPr/>
                <p:nvPr/>
              </p:nvSpPr>
              <p:spPr>
                <a:xfrm>
                  <a:off x="6143469" y="4813300"/>
                  <a:ext cx="590922"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fontAlgn="auto" hangingPunct="1">
                    <a:spcBef>
                      <a:spcPts val="0"/>
                    </a:spcBef>
                    <a:spcAft>
                      <a:spcPts val="0"/>
                    </a:spcAft>
                    <a:defRPr/>
                  </a:pPr>
                  <a:r>
                    <a:rPr lang="zh-TW" altLang="en-US"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3" name="矩形 12"/>
                <p:cNvSpPr/>
                <p:nvPr/>
              </p:nvSpPr>
              <p:spPr>
                <a:xfrm>
                  <a:off x="6908047" y="4813300"/>
                  <a:ext cx="580367"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fontAlgn="auto" hangingPunct="1">
                    <a:spcBef>
                      <a:spcPts val="0"/>
                    </a:spcBef>
                    <a:spcAft>
                      <a:spcPts val="0"/>
                    </a:spcAft>
                    <a:defRPr/>
                  </a:pPr>
                  <a:r>
                    <a:rPr lang="zh-TW" altLang="en-US"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4" name="矩形 13"/>
                <p:cNvSpPr/>
                <p:nvPr/>
              </p:nvSpPr>
              <p:spPr>
                <a:xfrm>
                  <a:off x="5361153"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身障生</a:t>
                  </a:r>
                </a:p>
              </p:txBody>
            </p:sp>
            <p:sp>
              <p:nvSpPr>
                <p:cNvPr id="16" name="矩形 15"/>
                <p:cNvSpPr/>
                <p:nvPr/>
              </p:nvSpPr>
              <p:spPr>
                <a:xfrm>
                  <a:off x="8490436"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僑</a:t>
                  </a:r>
                  <a:endParaRPr lang="en-US" altLang="zh-TW" sz="20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20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生</a:t>
                  </a:r>
                </a:p>
              </p:txBody>
            </p:sp>
            <p:sp>
              <p:nvSpPr>
                <p:cNvPr id="17" name="矩形 16"/>
                <p:cNvSpPr/>
                <p:nvPr/>
              </p:nvSpPr>
              <p:spPr>
                <a:xfrm>
                  <a:off x="9272766"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 name="矩形 14"/>
                <p:cNvSpPr/>
                <p:nvPr/>
              </p:nvSpPr>
              <p:spPr>
                <a:xfrm>
                  <a:off x="7708114"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29725" name="群組 64"/>
              <p:cNvGrpSpPr>
                <a:grpSpLocks/>
              </p:cNvGrpSpPr>
              <p:nvPr/>
            </p:nvGrpSpPr>
            <p:grpSpPr bwMode="auto">
              <a:xfrm>
                <a:off x="3161033" y="2898376"/>
                <a:ext cx="5126984" cy="796001"/>
                <a:chOff x="3161033" y="2898376"/>
                <a:chExt cx="5126984" cy="796001"/>
              </a:xfrm>
            </p:grpSpPr>
            <p:cxnSp>
              <p:nvCxnSpPr>
                <p:cNvPr id="27" name="肘形接點 26"/>
                <p:cNvCxnSpPr>
                  <a:stCxn id="9"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4"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肘形接點 36"/>
                <p:cNvCxnSpPr>
                  <a:stCxn id="5"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77" name="直線接點 76"/>
            <p:cNvCxnSpPr/>
            <p:nvPr/>
          </p:nvCxnSpPr>
          <p:spPr>
            <a:xfrm>
              <a:off x="175678" y="2912568"/>
              <a:ext cx="11808598" cy="2489"/>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0" name="文字方塊 79"/>
            <p:cNvSpPr txBox="1"/>
            <p:nvPr/>
          </p:nvSpPr>
          <p:spPr>
            <a:xfrm>
              <a:off x="310984" y="1801218"/>
              <a:ext cx="2106805" cy="584675"/>
            </a:xfrm>
            <a:prstGeom prst="rect">
              <a:avLst/>
            </a:prstGeom>
            <a:noFill/>
          </p:spPr>
          <p:txBody>
            <a:bodyPr wrap="none">
              <a:spAutoFit/>
            </a:bodyPr>
            <a:lstStyle/>
            <a:p>
              <a:pPr eaLnBrk="1" fontAlgn="auto" hangingPunct="1">
                <a:spcBef>
                  <a:spcPts val="0"/>
                </a:spcBef>
                <a:spcAft>
                  <a:spcPts val="0"/>
                </a:spcAft>
                <a:defRPr/>
              </a:pPr>
              <a:r>
                <a:rPr lang="zh-TW" altLang="en-US" sz="3200" b="1" dirty="0">
                  <a:solidFill>
                    <a:schemeClr val="bg1"/>
                  </a:solidFill>
                  <a:effectLst>
                    <a:glow rad="101600">
                      <a:srgbClr val="0033CC"/>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報名資格 </a:t>
              </a:r>
              <a:r>
                <a:rPr lang="en-US" altLang="zh-TW" sz="3200" b="1" dirty="0">
                  <a:solidFill>
                    <a:schemeClr val="bg1"/>
                  </a:solidFill>
                  <a:effectLst>
                    <a:glow rad="101600">
                      <a:srgbClr val="0033CC"/>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b="1" dirty="0">
                <a:solidFill>
                  <a:schemeClr val="bg1"/>
                </a:solidFill>
                <a:effectLst>
                  <a:glow rad="101600">
                    <a:srgbClr val="0033CC"/>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1" name="文字方塊 80"/>
            <p:cNvSpPr txBox="1"/>
            <p:nvPr/>
          </p:nvSpPr>
          <p:spPr>
            <a:xfrm>
              <a:off x="310984" y="3359877"/>
              <a:ext cx="2106805" cy="584675"/>
            </a:xfrm>
            <a:prstGeom prst="rect">
              <a:avLst/>
            </a:prstGeom>
            <a:noFill/>
          </p:spPr>
          <p:txBody>
            <a:bodyPr wrap="none">
              <a:spAutoFit/>
            </a:bodyPr>
            <a:lstStyle>
              <a:defPPr>
                <a:defRPr lang="zh-TW"/>
              </a:defPPr>
              <a:lvl1pPr eaLnBrk="1" fontAlgn="auto" hangingPunct="1">
                <a:spcBef>
                  <a:spcPts val="0"/>
                </a:spcBef>
                <a:spcAft>
                  <a:spcPts val="0"/>
                </a:spcAft>
                <a:defRPr sz="3200" b="1">
                  <a:solidFill>
                    <a:schemeClr val="bg1"/>
                  </a:solidFill>
                  <a:effectLst>
                    <a:glow rad="101600">
                      <a:schemeClr val="tx2"/>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effectLst>
                    <a:glow rad="101600">
                      <a:srgbClr val="0033CC"/>
                    </a:glow>
                    <a:outerShdw blurRad="38100" dist="38100" dir="2700000" algn="tl">
                      <a:srgbClr val="000000">
                        <a:alpha val="43137"/>
                      </a:srgbClr>
                    </a:outerShdw>
                  </a:effectLst>
                </a:rPr>
                <a:t>報名身分 </a:t>
              </a:r>
              <a:r>
                <a:rPr lang="en-US" altLang="zh-TW" dirty="0">
                  <a:effectLst>
                    <a:glow rad="101600">
                      <a:srgbClr val="0033CC"/>
                    </a:glow>
                    <a:outerShdw blurRad="38100" dist="38100" dir="2700000" algn="tl">
                      <a:srgbClr val="000000">
                        <a:alpha val="43137"/>
                      </a:srgbClr>
                    </a:outerShdw>
                  </a:effectLst>
                </a:rPr>
                <a:t>-</a:t>
              </a:r>
              <a:endParaRPr lang="zh-TW" altLang="en-US" dirty="0">
                <a:effectLst>
                  <a:glow rad="101600">
                    <a:srgbClr val="0033CC"/>
                  </a:glow>
                  <a:outerShdw blurRad="38100" dist="38100" dir="2700000" algn="tl">
                    <a:srgbClr val="000000">
                      <a:alpha val="43137"/>
                    </a:srgbClr>
                  </a:outerShdw>
                </a:effectLst>
              </a:endParaRPr>
            </a:p>
          </p:txBody>
        </p:sp>
      </p:grpSp>
      <p:sp>
        <p:nvSpPr>
          <p:cNvPr id="29702" name="矩形 86"/>
          <p:cNvSpPr>
            <a:spLocks noChangeArrowheads="1"/>
          </p:cNvSpPr>
          <p:nvPr/>
        </p:nvSpPr>
        <p:spPr bwMode="auto">
          <a:xfrm>
            <a:off x="284163" y="116205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Wingdings" panose="05000000000000000000" pitchFamily="2" charset="2"/>
              <a:buChar char="ü"/>
            </a:pPr>
            <a:r>
              <a:rPr lang="zh-TW" altLang="en-US" b="1">
                <a:solidFill>
                  <a:srgbClr val="C00000"/>
                </a:solidFill>
                <a:latin typeface="微軟正黑體" panose="020B0604030504040204" pitchFamily="34" charset="-120"/>
                <a:ea typeface="微軟正黑體" panose="020B0604030504040204" pitchFamily="34" charset="-120"/>
              </a:rPr>
              <a:t>免試生可於北、中、南三區各擇一學校報名</a:t>
            </a:r>
          </a:p>
        </p:txBody>
      </p:sp>
      <p:grpSp>
        <p:nvGrpSpPr>
          <p:cNvPr id="29703" name="群組 90"/>
          <p:cNvGrpSpPr>
            <a:grpSpLocks/>
          </p:cNvGrpSpPr>
          <p:nvPr/>
        </p:nvGrpSpPr>
        <p:grpSpPr bwMode="auto">
          <a:xfrm>
            <a:off x="905404" y="5168953"/>
            <a:ext cx="3491995" cy="1528348"/>
            <a:chOff x="2926943" y="4344871"/>
            <a:chExt cx="2643925" cy="2127144"/>
          </a:xfrm>
        </p:grpSpPr>
        <p:sp>
          <p:nvSpPr>
            <p:cNvPr id="88" name="矩形 87"/>
            <p:cNvSpPr/>
            <p:nvPr/>
          </p:nvSpPr>
          <p:spPr>
            <a:xfrm>
              <a:off x="2926943" y="5100009"/>
              <a:ext cx="2491384" cy="1372006"/>
            </a:xfrm>
            <a:prstGeom prst="rect">
              <a:avLst/>
            </a:prstGeom>
            <a:solidFill>
              <a:srgbClr val="FDF0E7"/>
            </a:solidFill>
            <a:ln w="34925">
              <a:solidFill>
                <a:srgbClr val="FFC000"/>
              </a:solidFill>
              <a:prstDash val="solid"/>
            </a:ln>
          </p:spPr>
          <p:txBody>
            <a:bodyPr>
              <a:spAutoFit/>
            </a:bodyPr>
            <a:lstStyle/>
            <a:p>
              <a:pPr eaLnBrk="1" fontAlgn="auto" hangingPunct="1">
                <a:lnSpc>
                  <a:spcPts val="2400"/>
                </a:lnSpc>
                <a:spcBef>
                  <a:spcPts val="600"/>
                </a:spcBef>
                <a:spcAft>
                  <a:spcPts val="600"/>
                </a:spcAft>
                <a:defRPr/>
              </a:pP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89" name="向右箭號 88"/>
            <p:cNvSpPr/>
            <p:nvPr/>
          </p:nvSpPr>
          <p:spPr>
            <a:xfrm>
              <a:off x="5185879" y="4344871"/>
              <a:ext cx="384989" cy="231681"/>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92" name="矩形 91"/>
          <p:cNvSpPr/>
          <p:nvPr/>
        </p:nvSpPr>
        <p:spPr>
          <a:xfrm>
            <a:off x="9833877" y="3359150"/>
            <a:ext cx="2053323" cy="893763"/>
          </a:xfrm>
          <a:prstGeom prst="rect">
            <a:avLst/>
          </a:prstGeom>
          <a:solidFill>
            <a:srgbClr val="FDF0E7"/>
          </a:solidFill>
          <a:ln w="31750">
            <a:solidFill>
              <a:srgbClr val="FFC000"/>
            </a:solidFill>
          </a:ln>
        </p:spPr>
        <p:txBody>
          <a:bodyPr wrap="square">
            <a:spAutoFit/>
          </a:bodyPr>
          <a:lstStyle/>
          <a:p>
            <a:pPr eaLnBrk="1" fontAlgn="auto" hangingPunct="1">
              <a:spcBef>
                <a:spcPts val="0"/>
              </a:spcBef>
              <a:spcAft>
                <a:spcPts val="0"/>
              </a:spcAft>
              <a:defRPr/>
            </a:pP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若經本會審查不符</a:t>
            </a:r>
            <a:br>
              <a:rPr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特種身分生資格，</a:t>
            </a:r>
            <a:br>
              <a:rPr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將改為一般生身分</a:t>
            </a:r>
          </a:p>
        </p:txBody>
      </p:sp>
      <p:sp>
        <p:nvSpPr>
          <p:cNvPr id="108" name="向右箭號 107"/>
          <p:cNvSpPr/>
          <p:nvPr/>
        </p:nvSpPr>
        <p:spPr>
          <a:xfrm flipH="1">
            <a:off x="9501187" y="3675063"/>
            <a:ext cx="332690" cy="2794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9706" name="文字方塊 118"/>
          <p:cNvSpPr txBox="1">
            <a:spLocks noChangeArrowheads="1"/>
          </p:cNvSpPr>
          <p:nvPr/>
        </p:nvSpPr>
        <p:spPr bwMode="auto">
          <a:xfrm>
            <a:off x="5824538" y="40005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latin typeface="微軟正黑體" panose="020B0604030504040204" pitchFamily="34" charset="-120"/>
                <a:ea typeface="微軟正黑體" panose="020B0604030504040204" pitchFamily="34" charset="-120"/>
              </a:rPr>
              <a:t>否</a:t>
            </a:r>
          </a:p>
        </p:txBody>
      </p:sp>
      <p:sp>
        <p:nvSpPr>
          <p:cNvPr id="29707" name="文字方塊 119"/>
          <p:cNvSpPr txBox="1">
            <a:spLocks noChangeArrowheads="1"/>
          </p:cNvSpPr>
          <p:nvPr/>
        </p:nvSpPr>
        <p:spPr bwMode="auto">
          <a:xfrm>
            <a:off x="8006448" y="424580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latin typeface="微軟正黑體" panose="020B0604030504040204" pitchFamily="34" charset="-120"/>
                <a:ea typeface="微軟正黑體" panose="020B0604030504040204" pitchFamily="34" charset="-120"/>
              </a:rPr>
              <a:t>是</a:t>
            </a:r>
          </a:p>
        </p:txBody>
      </p:sp>
      <p:sp>
        <p:nvSpPr>
          <p:cNvPr id="121" name="向右箭號 120"/>
          <p:cNvSpPr/>
          <p:nvPr/>
        </p:nvSpPr>
        <p:spPr>
          <a:xfrm flipH="1">
            <a:off x="5173663" y="3741738"/>
            <a:ext cx="1751012" cy="2286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2" name="向右箭號 121"/>
          <p:cNvSpPr/>
          <p:nvPr/>
        </p:nvSpPr>
        <p:spPr>
          <a:xfrm rot="16200000" flipH="1">
            <a:off x="7674877" y="4344195"/>
            <a:ext cx="573088" cy="249237"/>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3" name="矩形 122"/>
          <p:cNvSpPr/>
          <p:nvPr/>
        </p:nvSpPr>
        <p:spPr>
          <a:xfrm>
            <a:off x="6818313" y="3413125"/>
            <a:ext cx="2682875" cy="771525"/>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（黃色報名表）</a:t>
            </a:r>
          </a:p>
        </p:txBody>
      </p:sp>
      <p:pic>
        <p:nvPicPr>
          <p:cNvPr id="29711" name="Picture 7" descr="http://www.jituwang.com/uploads/allimg/120211/6380-12021120303768.jpg"/>
          <p:cNvPicPr>
            <a:picLocks noChangeAspect="1" noChangeArrowheads="1"/>
          </p:cNvPicPr>
          <p:nvPr/>
        </p:nvPicPr>
        <p:blipFill>
          <a:blip r:embed="rId2">
            <a:extLst>
              <a:ext uri="{28A0092B-C50C-407E-A947-70E740481C1C}">
                <a14:useLocalDpi xmlns:a14="http://schemas.microsoft.com/office/drawing/2010/main" val="0"/>
              </a:ext>
            </a:extLst>
          </a:blip>
          <a:srcRect b="9154"/>
          <a:stretch>
            <a:fillRect/>
          </a:stretch>
        </p:blipFill>
        <p:spPr bwMode="auto">
          <a:xfrm>
            <a:off x="9985375" y="363538"/>
            <a:ext cx="2017713"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肘形接點 57"/>
          <p:cNvCxnSpPr>
            <a:stCxn id="9" idx="2"/>
            <a:endCxn id="19" idx="0"/>
          </p:cNvCxnSpPr>
          <p:nvPr/>
        </p:nvCxnSpPr>
        <p:spPr>
          <a:xfrm rot="5400000">
            <a:off x="4692650" y="1876426"/>
            <a:ext cx="585787" cy="2316162"/>
          </a:xfrm>
          <a:prstGeom prst="bentConnector3">
            <a:avLst>
              <a:gd name="adj1" fmla="val 76961"/>
            </a:avLst>
          </a:prstGeom>
        </p:spPr>
        <p:style>
          <a:lnRef idx="1">
            <a:schemeClr val="accent1"/>
          </a:lnRef>
          <a:fillRef idx="0">
            <a:schemeClr val="accent1"/>
          </a:fillRef>
          <a:effectRef idx="0">
            <a:schemeClr val="accent1"/>
          </a:effectRef>
          <a:fontRef idx="minor">
            <a:schemeClr val="tx1"/>
          </a:fontRef>
        </p:style>
      </p:cxnSp>
      <p:sp>
        <p:nvSpPr>
          <p:cNvPr id="29713" name="投影片編號版面配置區 1"/>
          <p:cNvSpPr>
            <a:spLocks noGrp="1"/>
          </p:cNvSpPr>
          <p:nvPr>
            <p:ph type="sldNum" sz="quarter" idx="11"/>
          </p:nvPr>
        </p:nvSpPr>
        <p:spPr bwMode="auto">
          <a:xfrm>
            <a:off x="9347200" y="63515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5E835543-B3CD-4D86-8BB8-2A0AF91489C5}" type="slidenum">
              <a:rPr lang="zh-TW" altLang="en-US" sz="2600" smtClean="0"/>
              <a:pPr fontAlgn="base">
                <a:lnSpc>
                  <a:spcPct val="100000"/>
                </a:lnSpc>
                <a:spcBef>
                  <a:spcPct val="0"/>
                </a:spcBef>
                <a:spcAft>
                  <a:spcPct val="0"/>
                </a:spcAft>
                <a:buFontTx/>
                <a:buNone/>
              </a:pPr>
              <a:t>18</a:t>
            </a:fld>
            <a:endParaRPr lang="zh-TW" altLang="en-US" sz="2600"/>
          </a:p>
        </p:txBody>
      </p:sp>
      <p:cxnSp>
        <p:nvCxnSpPr>
          <p:cNvPr id="3" name="直線接點 2"/>
          <p:cNvCxnSpPr/>
          <p:nvPr/>
        </p:nvCxnSpPr>
        <p:spPr>
          <a:xfrm>
            <a:off x="4610688" y="4773613"/>
            <a:ext cx="4693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10688" y="4773613"/>
            <a:ext cx="0" cy="193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392950" y="4773613"/>
            <a:ext cx="0" cy="193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203974" y="4773613"/>
            <a:ext cx="1" cy="193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6963202" y="4773613"/>
            <a:ext cx="5714" cy="193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7739757" y="4773613"/>
            <a:ext cx="0" cy="193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flipV="1">
            <a:off x="8517523" y="4773613"/>
            <a:ext cx="4505" cy="193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9304307" y="4773613"/>
            <a:ext cx="0" cy="193533"/>
          </a:xfrm>
          <a:prstGeom prst="line">
            <a:avLst/>
          </a:prstGeom>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4995928" y="4870379"/>
            <a:ext cx="4723120" cy="1779587"/>
          </a:xfrm>
          <a:prstGeom prst="rect">
            <a:avLst/>
          </a:prstGeom>
          <a:noFill/>
          <a:ln w="28575">
            <a:solidFill>
              <a:srgbClr val="00B050"/>
            </a:solidFill>
            <a:prstDash val="sysDash"/>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zh-TW" altLang="en-US"/>
          </a:p>
        </p:txBody>
      </p:sp>
      <p:sp>
        <p:nvSpPr>
          <p:cNvPr id="38" name="圓角矩形圖說文字 37"/>
          <p:cNvSpPr/>
          <p:nvPr/>
        </p:nvSpPr>
        <p:spPr>
          <a:xfrm>
            <a:off x="9880090" y="4521996"/>
            <a:ext cx="2154430" cy="1293917"/>
          </a:xfrm>
          <a:prstGeom prst="wedgeRoundRectCallout">
            <a:avLst>
              <a:gd name="adj1" fmla="val -56707"/>
              <a:gd name="adj2" fmla="val -23043"/>
              <a:gd name="adj3" fmla="val 16667"/>
            </a:avLst>
          </a:prstGeom>
          <a:solidFill>
            <a:schemeClr val="accent6">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須檢附身分證明文件影本</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詳閱簡章</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88DD92F5-B4C1-88EF-0919-562515997F08}"/>
              </a:ext>
            </a:extLst>
          </p:cNvPr>
          <p:cNvSpPr/>
          <p:nvPr/>
        </p:nvSpPr>
        <p:spPr bwMode="auto">
          <a:xfrm>
            <a:off x="554241" y="4566578"/>
            <a:ext cx="3659408" cy="1015663"/>
          </a:xfrm>
          <a:prstGeom prst="rect">
            <a:avLst/>
          </a:prstGeom>
          <a:solidFill>
            <a:srgbClr val="FDF0E7"/>
          </a:solidFill>
          <a:ln w="34925">
            <a:solidFill>
              <a:srgbClr val="FFC000"/>
            </a:solidFill>
            <a:prstDash val="solid"/>
          </a:ln>
        </p:spPr>
        <p:txBody>
          <a:bodyPr wrap="square">
            <a:spAutoFit/>
          </a:bodyPr>
          <a:lstStyle/>
          <a:p>
            <a:pPr algn="just">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★通過原住民文化及語言能力認證者，請於報名表報名身分欄位勾選原住民生（持有原住民文化及語言能力證明）者，</a:t>
            </a:r>
            <a:r>
              <a:rPr lang="zh-TW" altLang="en-US" sz="1600" b="1" dirty="0">
                <a:solidFill>
                  <a:srgbClr val="C00000"/>
                </a:solidFill>
                <a:highlight>
                  <a:srgbClr val="FFFF00"/>
                </a:highlight>
                <a:latin typeface="微軟正黑體" panose="020B0604030504040204" pitchFamily="34" charset="-120"/>
                <a:ea typeface="微軟正黑體" panose="020B0604030504040204" pitchFamily="34" charset="-120"/>
              </a:rPr>
              <a:t>須檢附原住民族語認證影印本</a:t>
            </a:r>
            <a:r>
              <a:rPr lang="zh-TW" altLang="en-US" sz="1600" b="1" dirty="0">
                <a:solidFill>
                  <a:srgbClr val="C00000"/>
                </a:solidFill>
                <a:latin typeface="微軟正黑體" panose="020B0604030504040204" pitchFamily="34" charset="-120"/>
                <a:ea typeface="微軟正黑體" panose="020B0604030504040204" pitchFamily="34" charset="-120"/>
              </a:rPr>
              <a:t>。</a:t>
            </a:r>
          </a:p>
        </p:txBody>
      </p:sp>
      <p:sp>
        <p:nvSpPr>
          <p:cNvPr id="10" name="矩形 9">
            <a:extLst>
              <a:ext uri="{FF2B5EF4-FFF2-40B4-BE49-F238E27FC236}">
                <a16:creationId xmlns:a16="http://schemas.microsoft.com/office/drawing/2014/main" id="{92F2262B-55BC-CF4D-8A2A-1ABBE53C3043}"/>
              </a:ext>
            </a:extLst>
          </p:cNvPr>
          <p:cNvSpPr/>
          <p:nvPr/>
        </p:nvSpPr>
        <p:spPr>
          <a:xfrm>
            <a:off x="4492087" y="4321074"/>
            <a:ext cx="2053323" cy="523220"/>
          </a:xfrm>
          <a:prstGeom prst="rect">
            <a:avLst/>
          </a:prstGeom>
          <a:solidFill>
            <a:srgbClr val="FDF0E7"/>
          </a:solidFill>
          <a:ln w="31750">
            <a:solidFill>
              <a:srgbClr val="FFC000"/>
            </a:solidFill>
          </a:ln>
        </p:spPr>
        <p:txBody>
          <a:bodyPr wrap="square">
            <a:spAutoFit/>
          </a:bodyPr>
          <a:lstStyle/>
          <a:p>
            <a:pPr eaLnBrk="1" fontAlgn="auto" hangingPunct="1">
              <a:spcBef>
                <a:spcPts val="0"/>
              </a:spcBef>
              <a:spcAft>
                <a:spcPts val="0"/>
              </a:spcAft>
              <a:defRPr/>
            </a:pPr>
            <a:r>
              <a:rPr lang="zh-TW" altLang="en-US" sz="1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★須為國民中學教育階段所核發之證明文件</a:t>
            </a:r>
          </a:p>
        </p:txBody>
      </p:sp>
      <p:sp>
        <p:nvSpPr>
          <p:cNvPr id="20" name="向右箭號 121">
            <a:extLst>
              <a:ext uri="{FF2B5EF4-FFF2-40B4-BE49-F238E27FC236}">
                <a16:creationId xmlns:a16="http://schemas.microsoft.com/office/drawing/2014/main" id="{67F9EE67-751A-8159-8ADA-7600AC8003F1}"/>
              </a:ext>
            </a:extLst>
          </p:cNvPr>
          <p:cNvSpPr/>
          <p:nvPr/>
        </p:nvSpPr>
        <p:spPr>
          <a:xfrm rot="5400000" flipH="1">
            <a:off x="5204796" y="4960733"/>
            <a:ext cx="408195" cy="22748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化單一角落矩形 6"/>
          <p:cNvSpPr/>
          <p:nvPr/>
        </p:nvSpPr>
        <p:spPr>
          <a:xfrm>
            <a:off x="848573" y="3373533"/>
            <a:ext cx="10282850" cy="3324524"/>
          </a:xfrm>
          <a:prstGeom prst="round1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522490" y="3597218"/>
            <a:ext cx="10741025" cy="3155895"/>
          </a:xfrm>
        </p:spPr>
        <p:txBody>
          <a:bodyPr rtlCol="0">
            <a:noAutofit/>
          </a:bodyPr>
          <a:lstStyle/>
          <a:p>
            <a:pPr marL="457200" lvl="1" indent="0" eaLnBrk="1" fontAlgn="auto" hangingPunct="1">
              <a:lnSpc>
                <a:spcPts val="3200"/>
              </a:lnSpc>
              <a:spcBef>
                <a:spcPts val="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1)</a:t>
            </a:r>
            <a:r>
              <a:rPr lang="zh-TW" altLang="en-US" sz="2000" b="1" dirty="0">
                <a:solidFill>
                  <a:srgbClr val="0033CC"/>
                </a:solidFill>
                <a:latin typeface="微軟正黑體" panose="020B0604030504040204" pitchFamily="34" charset="-120"/>
                <a:ea typeface="微軟正黑體" panose="020B0604030504040204" pitchFamily="34" charset="-120"/>
              </a:rPr>
              <a:t> </a:t>
            </a:r>
            <a:r>
              <a:rPr lang="zh-TW" altLang="zh-TW" sz="2000" b="1" dirty="0">
                <a:solidFill>
                  <a:srgbClr val="C00000"/>
                </a:solidFill>
                <a:latin typeface="微軟正黑體" panose="020B0604030504040204" pitchFamily="34" charset="-120"/>
                <a:ea typeface="微軟正黑體" panose="020B0604030504040204" pitchFamily="34" charset="-120"/>
              </a:rPr>
              <a:t>一般生</a:t>
            </a:r>
            <a:r>
              <a:rPr lang="zh-TW" altLang="zh-TW" sz="2000" b="1" dirty="0">
                <a:solidFill>
                  <a:srgbClr val="0033CC"/>
                </a:solidFill>
                <a:latin typeface="微軟正黑體" panose="020B0604030504040204" pitchFamily="34" charset="-120"/>
                <a:ea typeface="微軟正黑體" panose="020B0604030504040204" pitchFamily="34" charset="-120"/>
              </a:rPr>
              <a:t>報名表</a:t>
            </a:r>
            <a:r>
              <a:rPr lang="zh-TW" altLang="en-US" sz="2000" b="1" dirty="0">
                <a:solidFill>
                  <a:srgbClr val="0033CC"/>
                </a:solidFill>
                <a:latin typeface="微軟正黑體" panose="020B0604030504040204" pitchFamily="34" charset="-120"/>
                <a:ea typeface="微軟正黑體" panose="020B0604030504040204" pitchFamily="34" charset="-120"/>
              </a:rPr>
              <a:t>（並在</a:t>
            </a:r>
            <a:r>
              <a:rPr lang="zh-TW" altLang="en-US" sz="2000" b="1" dirty="0">
                <a:solidFill>
                  <a:schemeClr val="bg1"/>
                </a:solidFill>
                <a:effectLst>
                  <a:glow rad="101600">
                    <a:srgbClr val="0033CC"/>
                  </a:glow>
                </a:effectLst>
                <a:latin typeface="微軟正黑體" panose="020B0604030504040204" pitchFamily="34" charset="-120"/>
                <a:ea typeface="微軟正黑體" panose="020B0604030504040204" pitchFamily="34" charset="-120"/>
              </a:rPr>
              <a:t>大陸長期探親子女</a:t>
            </a:r>
            <a:r>
              <a:rPr lang="zh-TW" altLang="en-US" sz="2000" b="1" dirty="0">
                <a:solidFill>
                  <a:srgbClr val="0033CC"/>
                </a:solidFill>
                <a:latin typeface="微軟正黑體" panose="020B0604030504040204" pitchFamily="34" charset="-120"/>
                <a:ea typeface="微軟正黑體" panose="020B0604030504040204" pitchFamily="34" charset="-120"/>
              </a:rPr>
              <a:t>處勾選）。</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ts val="3200"/>
              </a:lnSpc>
              <a:spcBef>
                <a:spcPts val="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2)</a:t>
            </a:r>
            <a:r>
              <a:rPr lang="zh-TW" altLang="en-US" sz="2000" b="1" dirty="0">
                <a:solidFill>
                  <a:srgbClr val="0033CC"/>
                </a:solidFill>
                <a:latin typeface="微軟正黑體" panose="020B0604030504040204" pitchFamily="34" charset="-120"/>
                <a:ea typeface="微軟正黑體" panose="020B0604030504040204" pitchFamily="34" charset="-120"/>
              </a:rPr>
              <a:t> </a:t>
            </a:r>
            <a:r>
              <a:rPr lang="zh-TW" altLang="en-US" sz="2000" b="1" dirty="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2000" b="1" dirty="0">
                <a:solidFill>
                  <a:srgbClr val="0033CC"/>
                </a:solidFill>
                <a:latin typeface="微軟正黑體" panose="020B0604030504040204" pitchFamily="34" charset="-120"/>
                <a:ea typeface="微軟正黑體" panose="020B0604030504040204" pitchFamily="34" charset="-120"/>
              </a:rPr>
              <a:t>影印本。</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ts val="3200"/>
              </a:lnSpc>
              <a:spcBef>
                <a:spcPts val="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3)</a:t>
            </a:r>
            <a:r>
              <a:rPr lang="zh-TW" altLang="en-US" sz="2000" b="1" dirty="0">
                <a:solidFill>
                  <a:srgbClr val="0033CC"/>
                </a:solidFill>
                <a:latin typeface="微軟正黑體" panose="020B0604030504040204" pitchFamily="34" charset="-120"/>
                <a:ea typeface="微軟正黑體" panose="020B0604030504040204" pitchFamily="34" charset="-120"/>
              </a:rPr>
              <a:t> 來臺</a:t>
            </a:r>
            <a:r>
              <a:rPr lang="zh-TW" altLang="en-US" sz="2000" b="1" u="sng" dirty="0">
                <a:solidFill>
                  <a:srgbClr val="0033CC"/>
                </a:solidFill>
                <a:latin typeface="微軟正黑體" panose="020B0604030504040204" pitchFamily="34" charset="-120"/>
                <a:ea typeface="微軟正黑體" panose="020B0604030504040204" pitchFamily="34" charset="-120"/>
              </a:rPr>
              <a:t>未滿</a:t>
            </a:r>
            <a:r>
              <a:rPr lang="en-US" altLang="zh-TW" sz="2000" b="1" u="sng" dirty="0">
                <a:solidFill>
                  <a:srgbClr val="0033CC"/>
                </a:solidFill>
                <a:latin typeface="微軟正黑體" panose="020B0604030504040204" pitchFamily="34" charset="-120"/>
                <a:ea typeface="微軟正黑體" panose="020B0604030504040204" pitchFamily="34" charset="-120"/>
              </a:rPr>
              <a:t>1</a:t>
            </a:r>
            <a:r>
              <a:rPr lang="zh-TW" altLang="en-US" sz="2000" b="1" u="sng" dirty="0">
                <a:solidFill>
                  <a:srgbClr val="0033CC"/>
                </a:solidFill>
                <a:latin typeface="微軟正黑體" panose="020B0604030504040204" pitchFamily="34" charset="-120"/>
                <a:ea typeface="微軟正黑體" panose="020B0604030504040204" pitchFamily="34" charset="-120"/>
              </a:rPr>
              <a:t>年</a:t>
            </a:r>
            <a:r>
              <a:rPr lang="zh-TW" altLang="en-US" sz="2000" b="1" dirty="0">
                <a:solidFill>
                  <a:srgbClr val="0033CC"/>
                </a:solidFill>
                <a:latin typeface="微軟正黑體" panose="020B0604030504040204" pitchFamily="34" charset="-120"/>
                <a:ea typeface="微軟正黑體" panose="020B0604030504040204" pitchFamily="34" charset="-120"/>
              </a:rPr>
              <a:t>者須中央衛生主管機關指定醫院出具之健康檢查合格證明。</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ts val="3200"/>
              </a:lnSpc>
              <a:spcBef>
                <a:spcPts val="0"/>
              </a:spcBef>
              <a:spcAft>
                <a:spcPts val="0"/>
              </a:spcAft>
              <a:buFont typeface="Arial" panose="020B0604020202020204" pitchFamily="34" charset="0"/>
              <a:buNone/>
              <a:defRPr/>
            </a:pPr>
            <a:r>
              <a:rPr lang="en-US" altLang="zh-TW" sz="2000" b="1" dirty="0">
                <a:solidFill>
                  <a:srgbClr val="0033CC"/>
                </a:solidFill>
                <a:latin typeface="微軟正黑體" panose="020B0604030504040204" pitchFamily="34" charset="-120"/>
                <a:ea typeface="微軟正黑體" panose="020B0604030504040204" pitchFamily="34" charset="-120"/>
              </a:rPr>
              <a:t>4)</a:t>
            </a:r>
            <a:r>
              <a:rPr lang="zh-TW" altLang="en-US" sz="2000" b="1" dirty="0">
                <a:solidFill>
                  <a:srgbClr val="0033CC"/>
                </a:solidFill>
                <a:latin typeface="微軟正黑體" panose="020B0604030504040204" pitchFamily="34" charset="-120"/>
                <a:ea typeface="微軟正黑體" panose="020B0604030504040204" pitchFamily="34" charset="-120"/>
              </a:rPr>
              <a:t> </a:t>
            </a:r>
            <a:r>
              <a:rPr lang="zh-TW" altLang="zh-TW" sz="2000" b="1" dirty="0">
                <a:solidFill>
                  <a:srgbClr val="0033CC"/>
                </a:solidFill>
                <a:latin typeface="微軟正黑體" panose="020B0604030504040204" pitchFamily="34" charset="-120"/>
                <a:ea typeface="微軟正黑體" panose="020B0604030504040204" pitchFamily="34" charset="-120"/>
              </a:rPr>
              <a:t>學歷證明文件</a:t>
            </a:r>
            <a:r>
              <a:rPr lang="zh-TW" altLang="en-US" sz="2000" b="1" dirty="0">
                <a:solidFill>
                  <a:srgbClr val="0033CC"/>
                </a:solidFill>
                <a:latin typeface="微軟正黑體" panose="020B0604030504040204" pitchFamily="34" charset="-120"/>
                <a:ea typeface="微軟正黑體" panose="020B0604030504040204" pitchFamily="34" charset="-120"/>
              </a:rPr>
              <a:t>及成績單</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（持大陸地區學歷證明文件者，須依照大陸地區學歷採認辦法申      </a:t>
            </a:r>
            <a:endParaRPr lang="en-US" altLang="zh-TW" sz="2000" b="1" dirty="0">
              <a:solidFill>
                <a:schemeClr val="accent6">
                  <a:lumMod val="75000"/>
                </a:schemeClr>
              </a:solidFill>
              <a:latin typeface="微軟正黑體" panose="020B0604030504040204" pitchFamily="34" charset="-120"/>
              <a:ea typeface="微軟正黑體" panose="020B0604030504040204" pitchFamily="34" charset="-120"/>
            </a:endParaRPr>
          </a:p>
          <a:p>
            <a:pPr marL="457200" lvl="1" indent="0" eaLnBrk="1" fontAlgn="auto" hangingPunct="1">
              <a:lnSpc>
                <a:spcPts val="3200"/>
              </a:lnSpc>
              <a:spcBef>
                <a:spcPts val="0"/>
              </a:spcBef>
              <a:spcAft>
                <a:spcPts val="0"/>
              </a:spcAft>
              <a:buFont typeface="Arial" panose="020B0604020202020204" pitchFamily="34" charset="0"/>
              <a:buNone/>
              <a:defRPr/>
            </a:pPr>
            <a:r>
              <a:rPr lang="en-US" altLang="zh-TW" sz="2000" b="1"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請學歷採認）</a:t>
            </a:r>
            <a:r>
              <a:rPr lang="zh-TW" altLang="en-US" sz="2000" b="1" dirty="0">
                <a:solidFill>
                  <a:srgbClr val="0033CC"/>
                </a:solidFill>
                <a:latin typeface="微軟正黑體" panose="020B0604030504040204" pitchFamily="34" charset="-120"/>
                <a:ea typeface="微軟正黑體" panose="020B0604030504040204" pitchFamily="34" charset="-120"/>
              </a:rPr>
              <a:t>。</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ts val="3200"/>
              </a:lnSpc>
              <a:spcBef>
                <a:spcPts val="0"/>
              </a:spcBef>
              <a:spcAft>
                <a:spcPts val="0"/>
              </a:spcAft>
              <a:buFont typeface="Arial" panose="020B0604020202020204" pitchFamily="34" charset="0"/>
              <a:buNone/>
              <a:defRPr/>
            </a:pPr>
            <a:r>
              <a:rPr lang="en-US" altLang="zh-TW" sz="2000" b="1" dirty="0">
                <a:solidFill>
                  <a:srgbClr val="0033CC"/>
                </a:solidFill>
                <a:latin typeface="微軟正黑體" panose="020B0604030504040204" pitchFamily="34" charset="-120"/>
                <a:ea typeface="微軟正黑體" panose="020B0604030504040204" pitchFamily="34" charset="-120"/>
              </a:rPr>
              <a:t>5)</a:t>
            </a:r>
            <a:r>
              <a:rPr lang="zh-TW" altLang="en-US" sz="2000" b="1" dirty="0">
                <a:solidFill>
                  <a:srgbClr val="0033CC"/>
                </a:solidFill>
                <a:latin typeface="微軟正黑體" panose="020B0604030504040204" pitchFamily="34" charset="-120"/>
                <a:ea typeface="微軟正黑體" panose="020B0604030504040204" pitchFamily="34" charset="-120"/>
              </a:rPr>
              <a:t> 免試生之父或母之臺灣地區入出境許可證影印本或居留證影印本。</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ts val="3200"/>
              </a:lnSpc>
              <a:spcBef>
                <a:spcPts val="0"/>
              </a:spcBef>
              <a:spcAft>
                <a:spcPts val="0"/>
              </a:spcAft>
              <a:buFont typeface="Arial" panose="020B0604020202020204" pitchFamily="34" charset="0"/>
              <a:buNone/>
              <a:defRPr/>
            </a:pPr>
            <a:r>
              <a:rPr lang="en-US" altLang="zh-TW" sz="2000" b="1" dirty="0">
                <a:solidFill>
                  <a:srgbClr val="0033CC"/>
                </a:solidFill>
                <a:latin typeface="微軟正黑體" panose="020B0604030504040204" pitchFamily="34" charset="-120"/>
                <a:ea typeface="微軟正黑體" panose="020B0604030504040204" pitchFamily="34" charset="-120"/>
              </a:rPr>
              <a:t>6)</a:t>
            </a:r>
            <a:r>
              <a:rPr lang="zh-TW" altLang="en-US" sz="2000" b="1" dirty="0">
                <a:solidFill>
                  <a:srgbClr val="0033CC"/>
                </a:solidFill>
                <a:latin typeface="微軟正黑體" panose="020B0604030504040204" pitchFamily="34" charset="-120"/>
                <a:ea typeface="微軟正黑體" panose="020B0604030504040204" pitchFamily="34" charset="-120"/>
              </a:rPr>
              <a:t> 國中學校</a:t>
            </a:r>
            <a:r>
              <a:rPr lang="zh-TW" altLang="zh-TW" sz="2000" b="1" dirty="0">
                <a:solidFill>
                  <a:srgbClr val="0033CC"/>
                </a:solidFill>
                <a:latin typeface="微軟正黑體" panose="020B0604030504040204" pitchFamily="34" charset="-120"/>
                <a:ea typeface="微軟正黑體" panose="020B0604030504040204" pitchFamily="34" charset="-120"/>
              </a:rPr>
              <a:t>出具</a:t>
            </a:r>
            <a:r>
              <a:rPr lang="zh-TW" altLang="en-US" sz="2000" b="1" dirty="0">
                <a:solidFill>
                  <a:srgbClr val="0033CC"/>
                </a:solidFill>
                <a:latin typeface="微軟正黑體" panose="020B0604030504040204" pitchFamily="34" charset="-120"/>
                <a:ea typeface="微軟正黑體" panose="020B0604030504040204" pitchFamily="34" charset="-120"/>
              </a:rPr>
              <a:t>「</a:t>
            </a:r>
            <a:r>
              <a:rPr lang="en-US" altLang="zh-TW" sz="2000" b="1" dirty="0">
                <a:solidFill>
                  <a:srgbClr val="0033CC"/>
                </a:solidFill>
                <a:latin typeface="微軟正黑體" panose="020B0604030504040204" pitchFamily="34" charset="-120"/>
                <a:ea typeface="微軟正黑體" panose="020B0604030504040204" pitchFamily="34" charset="-120"/>
              </a:rPr>
              <a:t>115</a:t>
            </a:r>
            <a:r>
              <a:rPr lang="zh-TW" altLang="zh-TW" sz="2000" b="1" dirty="0">
                <a:solidFill>
                  <a:srgbClr val="0033CC"/>
                </a:solidFill>
                <a:latin typeface="微軟正黑體" panose="020B0604030504040204" pitchFamily="34" charset="-120"/>
                <a:ea typeface="微軟正黑體" panose="020B0604030504040204" pitchFamily="34" charset="-120"/>
              </a:rPr>
              <a:t>學年度五專入學專用</a:t>
            </a:r>
            <a:r>
              <a:rPr lang="zh-TW" altLang="en-US" sz="2000" b="1" dirty="0">
                <a:solidFill>
                  <a:schemeClr val="bg1"/>
                </a:solidFill>
                <a:effectLst>
                  <a:glow rad="101600">
                    <a:srgbClr val="0033CC"/>
                  </a:glow>
                </a:effectLst>
                <a:latin typeface="微軟正黑體" panose="020B0604030504040204" pitchFamily="34" charset="-120"/>
                <a:ea typeface="微軟正黑體" panose="020B0604030504040204" pitchFamily="34" charset="-120"/>
              </a:rPr>
              <a:t>聯合</a:t>
            </a:r>
            <a:r>
              <a:rPr lang="zh-TW" altLang="zh-TW" sz="2000" b="1" dirty="0">
                <a:solidFill>
                  <a:srgbClr val="0033CC"/>
                </a:solidFill>
                <a:latin typeface="微軟正黑體" panose="020B0604030504040204" pitchFamily="34" charset="-120"/>
                <a:ea typeface="微軟正黑體" panose="020B0604030504040204" pitchFamily="34" charset="-120"/>
              </a:rPr>
              <a:t>免試入學比序項目積分證明單</a:t>
            </a:r>
            <a:r>
              <a:rPr lang="zh-TW" altLang="en-US" sz="2000" b="1" dirty="0">
                <a:solidFill>
                  <a:srgbClr val="0033CC"/>
                </a:solidFill>
                <a:latin typeface="微軟正黑體" panose="020B0604030504040204" pitchFamily="34" charset="-120"/>
                <a:ea typeface="微軟正黑體" panose="020B0604030504040204" pitchFamily="34" charset="-120"/>
              </a:rPr>
              <a:t>」正本。</a:t>
            </a:r>
            <a:endParaRPr lang="zh-TW" altLang="en-US" sz="2000" b="1" dirty="0"/>
          </a:p>
        </p:txBody>
      </p:sp>
      <p:sp>
        <p:nvSpPr>
          <p:cNvPr id="30725" name="標題 1"/>
          <p:cNvSpPr txBox="1">
            <a:spLocks/>
          </p:cNvSpPr>
          <p:nvPr/>
        </p:nvSpPr>
        <p:spPr bwMode="auto">
          <a:xfrm>
            <a:off x="420688" y="142875"/>
            <a:ext cx="11463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陸</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4400" b="1" dirty="0">
                <a:solidFill>
                  <a:srgbClr val="002060"/>
                </a:solidFill>
                <a:latin typeface="微軟正黑體" panose="020B0604030504040204" pitchFamily="34" charset="-120"/>
                <a:ea typeface="微軟正黑體" panose="020B0604030504040204" pitchFamily="34" charset="-120"/>
              </a:rPr>
              <a:t>、報名作業－</a:t>
            </a:r>
            <a:r>
              <a:rPr lang="zh-TW" altLang="en-US" sz="35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3500" b="1" dirty="0">
                <a:solidFill>
                  <a:srgbClr val="002060"/>
                </a:solidFill>
                <a:latin typeface="微軟正黑體" panose="020B0604030504040204" pitchFamily="34" charset="-120"/>
                <a:ea typeface="微軟正黑體" panose="020B0604030504040204" pitchFamily="34" charset="-120"/>
              </a:rPr>
              <a:t>2/11</a:t>
            </a:r>
            <a:r>
              <a:rPr lang="zh-TW" altLang="en-US" sz="3500" b="1" dirty="0">
                <a:solidFill>
                  <a:srgbClr val="002060"/>
                </a:solidFill>
                <a:latin typeface="微軟正黑體" panose="020B0604030504040204" pitchFamily="34" charset="-120"/>
                <a:ea typeface="微軟正黑體" panose="020B0604030504040204" pitchFamily="34" charset="-120"/>
              </a:rPr>
              <a:t>）</a:t>
            </a:r>
          </a:p>
        </p:txBody>
      </p:sp>
      <p:sp>
        <p:nvSpPr>
          <p:cNvPr id="30728" name="投影片編號版面配置區 1"/>
          <p:cNvSpPr>
            <a:spLocks noGrp="1"/>
          </p:cNvSpPr>
          <p:nvPr>
            <p:ph type="sldNum" sz="quarter" idx="11"/>
          </p:nvPr>
        </p:nvSpPr>
        <p:spPr bwMode="auto">
          <a:xfrm>
            <a:off x="9448800" y="63246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F05BA9D6-97C4-4C26-8C48-9BA767A2F564}" type="slidenum">
              <a:rPr lang="zh-TW" altLang="en-US" sz="2600" smtClean="0"/>
              <a:pPr fontAlgn="base">
                <a:lnSpc>
                  <a:spcPct val="100000"/>
                </a:lnSpc>
                <a:spcBef>
                  <a:spcPct val="0"/>
                </a:spcBef>
                <a:spcAft>
                  <a:spcPct val="0"/>
                </a:spcAft>
                <a:buFontTx/>
                <a:buNone/>
              </a:pPr>
              <a:t>19</a:t>
            </a:fld>
            <a:endParaRPr lang="zh-TW" altLang="en-US" sz="2600"/>
          </a:p>
        </p:txBody>
      </p:sp>
      <p:grpSp>
        <p:nvGrpSpPr>
          <p:cNvPr id="4" name="群組 3"/>
          <p:cNvGrpSpPr/>
          <p:nvPr/>
        </p:nvGrpSpPr>
        <p:grpSpPr>
          <a:xfrm>
            <a:off x="828989" y="1191613"/>
            <a:ext cx="10554726" cy="1984409"/>
            <a:chOff x="1556848" y="1662059"/>
            <a:chExt cx="9056376" cy="2655408"/>
          </a:xfrm>
        </p:grpSpPr>
        <p:grpSp>
          <p:nvGrpSpPr>
            <p:cNvPr id="10" name="组合 28"/>
            <p:cNvGrpSpPr/>
            <p:nvPr/>
          </p:nvGrpSpPr>
          <p:grpSpPr>
            <a:xfrm>
              <a:off x="1556848" y="1662059"/>
              <a:ext cx="9056376" cy="2655408"/>
              <a:chOff x="1748784" y="2286000"/>
              <a:chExt cx="9056376" cy="2655408"/>
            </a:xfrm>
          </p:grpSpPr>
          <p:sp>
            <p:nvSpPr>
              <p:cNvPr id="11" name="圆角矩形 5"/>
              <p:cNvSpPr/>
              <p:nvPr/>
            </p:nvSpPr>
            <p:spPr>
              <a:xfrm>
                <a:off x="1748784" y="2304888"/>
                <a:ext cx="9052560" cy="263652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27"/>
              <p:cNvGrpSpPr/>
              <p:nvPr/>
            </p:nvGrpSpPr>
            <p:grpSpPr>
              <a:xfrm>
                <a:off x="1752600" y="2286000"/>
                <a:ext cx="9052560" cy="2636520"/>
                <a:chOff x="1752600" y="2286000"/>
                <a:chExt cx="9052560" cy="2636520"/>
              </a:xfrm>
            </p:grpSpPr>
            <p:sp>
              <p:nvSpPr>
                <p:cNvPr id="13"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9"/>
                <p:cNvGrpSpPr/>
                <p:nvPr/>
              </p:nvGrpSpPr>
              <p:grpSpPr>
                <a:xfrm>
                  <a:off x="3726908" y="2286000"/>
                  <a:ext cx="5615212" cy="0"/>
                  <a:chOff x="3726908" y="2286000"/>
                  <a:chExt cx="5615212" cy="0"/>
                </a:xfrm>
              </p:grpSpPr>
              <p:cxnSp>
                <p:nvCxnSpPr>
                  <p:cNvPr id="22"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16" name="组合 26"/>
                <p:cNvGrpSpPr/>
                <p:nvPr/>
              </p:nvGrpSpPr>
              <p:grpSpPr>
                <a:xfrm>
                  <a:off x="3534727" y="4922520"/>
                  <a:ext cx="5807393" cy="0"/>
                  <a:chOff x="3534727" y="4922520"/>
                  <a:chExt cx="5807393" cy="0"/>
                </a:xfrm>
              </p:grpSpPr>
              <p:grpSp>
                <p:nvGrpSpPr>
                  <p:cNvPr id="17" name="组合 20"/>
                  <p:cNvGrpSpPr/>
                  <p:nvPr/>
                </p:nvGrpSpPr>
                <p:grpSpPr>
                  <a:xfrm>
                    <a:off x="3534727" y="4922520"/>
                    <a:ext cx="4649153" cy="0"/>
                    <a:chOff x="3726908" y="2286000"/>
                    <a:chExt cx="4649153" cy="0"/>
                  </a:xfrm>
                </p:grpSpPr>
                <p:cxnSp>
                  <p:nvCxnSpPr>
                    <p:cNvPr id="19"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0"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1"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sp>
          <p:nvSpPr>
            <p:cNvPr id="25" name="文本框 32"/>
            <p:cNvSpPr txBox="1"/>
            <p:nvPr/>
          </p:nvSpPr>
          <p:spPr>
            <a:xfrm>
              <a:off x="1911055" y="1868769"/>
              <a:ext cx="8391392" cy="2265158"/>
            </a:xfrm>
            <a:prstGeom prst="rect">
              <a:avLst/>
            </a:prstGeom>
            <a:noFill/>
          </p:spPr>
          <p:txBody>
            <a:bodyPr wrap="square" rtlCol="0">
              <a:spAutoFit/>
            </a:bodyPr>
            <a:lstStyle/>
            <a:p>
              <a:pPr algn="just">
                <a:spcAft>
                  <a:spcPts val="1200"/>
                </a:spcAft>
                <a:defRPr/>
              </a:pPr>
              <a:r>
                <a:rPr lang="zh-TW" altLang="en-US" sz="26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600" b="1" dirty="0">
                  <a:latin typeface="微軟正黑體" panose="020B0604030504040204" pitchFamily="34" charset="-120"/>
                  <a:ea typeface="微軟正黑體" panose="020B0604030504040204" pitchFamily="34" charset="-120"/>
                </a:rPr>
                <a:t>24</a:t>
              </a:r>
              <a:r>
                <a:rPr lang="zh-TW" altLang="en-US" sz="2600" b="1" dirty="0">
                  <a:latin typeface="微軟正黑體" panose="020B0604030504040204" pitchFamily="34" charset="-120"/>
                  <a:ea typeface="微軟正黑體" panose="020B0604030504040204" pitchFamily="34" charset="-120"/>
                </a:rPr>
                <a:t>條規定，且具有就讀五專學校需求者，可以</a:t>
              </a:r>
              <a:r>
                <a:rPr lang="zh-TW" altLang="en-US" sz="26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600" b="1" dirty="0">
                  <a:latin typeface="微軟正黑體" panose="020B0604030504040204" pitchFamily="34" charset="-120"/>
                  <a:ea typeface="微軟正黑體" panose="020B0604030504040204" pitchFamily="34" charset="-120"/>
                </a:rPr>
                <a:t>身分報名五專聯合免試入學招生，報名須檢附下列資格審查文件，可透過</a:t>
              </a:r>
              <a:r>
                <a:rPr lang="zh-TW" altLang="en-US" sz="2600" b="1" dirty="0">
                  <a:solidFill>
                    <a:srgbClr val="C00000"/>
                  </a:solidFill>
                  <a:latin typeface="微軟正黑體" panose="020B0604030504040204" pitchFamily="34" charset="-120"/>
                  <a:ea typeface="微軟正黑體" panose="020B0604030504040204" pitchFamily="34" charset="-120"/>
                </a:rPr>
                <a:t>「網路報名或通訊報名」的 方式。</a:t>
              </a:r>
              <a:endParaRPr lang="en-US" altLang="zh-TW" sz="2600" b="1" dirty="0">
                <a:solidFill>
                  <a:srgbClr val="0033CC"/>
                </a:solidFill>
                <a:latin typeface="微軟正黑體" panose="020B0604030504040204" pitchFamily="34" charset="-120"/>
                <a:ea typeface="微軟正黑體" panose="020B0604030504040204" pitchFamily="34" charset="-120"/>
              </a:endParaRPr>
            </a:p>
          </p:txBody>
        </p:sp>
      </p:grpSp>
      <p:sp>
        <p:nvSpPr>
          <p:cNvPr id="2" name="圓角矩形圖說文字 1"/>
          <p:cNvSpPr/>
          <p:nvPr/>
        </p:nvSpPr>
        <p:spPr>
          <a:xfrm>
            <a:off x="9448800" y="3475437"/>
            <a:ext cx="2678921" cy="1334488"/>
          </a:xfrm>
          <a:prstGeom prst="wedgeRoundRectCallout">
            <a:avLst>
              <a:gd name="adj1" fmla="val 9989"/>
              <a:gd name="adj2" fmla="val 64671"/>
              <a:gd name="adj3" fmla="val 16667"/>
            </a:avLst>
          </a:prstGeom>
          <a:solidFill>
            <a:schemeClr val="accent6">
              <a:lumMod val="20000"/>
              <a:lumOff val="80000"/>
            </a:schemeClr>
          </a:solidFill>
          <a:ln w="2857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rPr>
              <a:t>流程</a:t>
            </a:r>
            <a:endParaRPr lang="en-US"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endParaRPr>
          </a:p>
          <a:p>
            <a:pPr>
              <a:defRPr/>
            </a:pPr>
            <a:r>
              <a:rPr lang="zh-TW" altLang="en-US"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rPr>
              <a:t>①</a:t>
            </a:r>
            <a:r>
              <a:rPr lang="zh-TW"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rPr>
              <a:t>大陸公證處</a:t>
            </a:r>
            <a:endParaRPr lang="en-US"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endParaRPr>
          </a:p>
          <a:p>
            <a:pPr>
              <a:defRPr/>
            </a:pPr>
            <a:r>
              <a:rPr lang="en-US"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sym typeface="Wingdings" panose="05000000000000000000" pitchFamily="2" charset="2"/>
              </a:rPr>
              <a:t>②</a:t>
            </a:r>
            <a:r>
              <a:rPr lang="zh-TW"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rPr>
              <a:t>大陸海峽交流基金會</a:t>
            </a:r>
            <a:endParaRPr lang="en-US"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endParaRPr>
          </a:p>
          <a:p>
            <a:pPr>
              <a:defRPr/>
            </a:pPr>
            <a:r>
              <a:rPr lang="en-US"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sym typeface="Wingdings" panose="05000000000000000000" pitchFamily="2" charset="2"/>
              </a:rPr>
              <a:t>③</a:t>
            </a:r>
            <a:r>
              <a:rPr lang="zh-TW" altLang="en-US"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sym typeface="Wingdings" panose="05000000000000000000" pitchFamily="2" charset="2"/>
              </a:rPr>
              <a:t>臺</a:t>
            </a:r>
            <a:r>
              <a:rPr lang="zh-TW"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rPr>
              <a:t>灣教育局</a:t>
            </a:r>
            <a:endParaRPr lang="en-US" altLang="zh-TW" b="1" dirty="0">
              <a:solidFill>
                <a:schemeClr val="bg1"/>
              </a:solidFill>
              <a:effectLst>
                <a:glow rad="101600">
                  <a:schemeClr val="accent6">
                    <a:lumMod val="75000"/>
                  </a:schemeClr>
                </a:glo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838200" y="274638"/>
            <a:ext cx="10515600" cy="1325562"/>
          </a:xfrm>
        </p:spPr>
        <p:txBody>
          <a:bodyPr/>
          <a:lstStyle/>
          <a:p>
            <a:pPr algn="ctr" eaLnBrk="1" hangingPunct="1"/>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pic>
        <p:nvPicPr>
          <p:cNvPr id="7172" name="Picture 1" descr="F:\檢測\聯合會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3988"/>
            <a:ext cx="4305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圖片 7"/>
          <p:cNvPicPr>
            <a:picLocks noChangeAspect="1"/>
          </p:cNvPicPr>
          <p:nvPr/>
        </p:nvPicPr>
        <p:blipFill>
          <a:blip r:embed="rId4" cstate="print">
            <a:extLst>
              <a:ext uri="{28A0092B-C50C-407E-A947-70E740481C1C}">
                <a14:useLocalDpi xmlns:a14="http://schemas.microsoft.com/office/drawing/2010/main" val="0"/>
              </a:ext>
            </a:extLst>
          </a:blip>
          <a:srcRect t="9474" r="10579" b="5344"/>
          <a:stretch>
            <a:fillRect/>
          </a:stretch>
        </p:blipFill>
        <p:spPr bwMode="auto">
          <a:xfrm>
            <a:off x="9807575" y="5105400"/>
            <a:ext cx="249396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內容版面配置區 2"/>
          <p:cNvSpPr>
            <a:spLocks noGrp="1"/>
          </p:cNvSpPr>
          <p:nvPr>
            <p:ph idx="1"/>
          </p:nvPr>
        </p:nvSpPr>
        <p:spPr>
          <a:xfrm>
            <a:off x="1130300" y="1211263"/>
            <a:ext cx="9555163" cy="5299075"/>
          </a:xfrm>
        </p:spPr>
        <p:txBody>
          <a:bodyPr/>
          <a:lstStyle/>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壹</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、五專聯合免試入學                                                          </a:t>
            </a:r>
            <a:r>
              <a:rPr lang="en-US" altLang="zh-TW" sz="2600" b="1" dirty="0">
                <a:solidFill>
                  <a:srgbClr val="002060"/>
                </a:solidFill>
                <a:latin typeface="微軟正黑體" panose="020B0604030504040204" pitchFamily="34" charset="-120"/>
                <a:ea typeface="微軟正黑體" panose="020B0604030504040204" pitchFamily="34" charset="-120"/>
              </a:rPr>
              <a:t>4</a:t>
            </a:r>
            <a:r>
              <a:rPr lang="zh-TW" altLang="en-US" sz="2600" b="1" dirty="0">
                <a:solidFill>
                  <a:srgbClr val="002060"/>
                </a:solidFill>
                <a:latin typeface="微軟正黑體" panose="020B0604030504040204" pitchFamily="34" charset="-120"/>
                <a:ea typeface="微軟正黑體" panose="020B0604030504040204" pitchFamily="34" charset="-120"/>
              </a:rPr>
              <a:t>　　　　　　　　　　　</a:t>
            </a:r>
            <a:endParaRPr lang="zh-TW" altLang="zh-TW" sz="2600" b="1" dirty="0">
              <a:solidFill>
                <a:srgbClr val="002060"/>
              </a:solidFill>
              <a:latin typeface="微軟正黑體" panose="020B0604030504040204" pitchFamily="34" charset="-120"/>
              <a:ea typeface="微軟正黑體" panose="020B0604030504040204" pitchFamily="34" charset="-120"/>
            </a:endParaRP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貳</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a:t>
            </a:r>
            <a:r>
              <a:rPr lang="zh-TW" altLang="zh-TW" sz="2600" b="1" dirty="0">
                <a:solidFill>
                  <a:srgbClr val="002060"/>
                </a:solidFill>
                <a:latin typeface="微軟正黑體" panose="020B0604030504040204" pitchFamily="34" charset="-120"/>
                <a:ea typeface="微軟正黑體" panose="020B0604030504040204" pitchFamily="34" charset="-120"/>
              </a:rPr>
              <a:t>北區</a:t>
            </a:r>
            <a:r>
              <a:rPr lang="zh-TW" altLang="en-US" sz="2600" b="1" dirty="0">
                <a:solidFill>
                  <a:srgbClr val="002060"/>
                </a:solidFill>
                <a:latin typeface="微軟正黑體" panose="020B0604030504040204" pitchFamily="34" charset="-120"/>
                <a:ea typeface="微軟正黑體" panose="020B0604030504040204" pitchFamily="34" charset="-120"/>
              </a:rPr>
              <a:t>五專聯合</a:t>
            </a:r>
            <a:r>
              <a:rPr lang="zh-TW" altLang="zh-TW" sz="2600" b="1" dirty="0">
                <a:solidFill>
                  <a:srgbClr val="002060"/>
                </a:solidFill>
                <a:latin typeface="微軟正黑體" panose="020B0604030504040204" pitchFamily="34" charset="-120"/>
                <a:ea typeface="微軟正黑體" panose="020B0604030504040204" pitchFamily="34" charset="-120"/>
              </a:rPr>
              <a:t>免試</a:t>
            </a:r>
            <a:r>
              <a:rPr lang="zh-TW" altLang="en-US" sz="2600" b="1" dirty="0">
                <a:solidFill>
                  <a:srgbClr val="002060"/>
                </a:solidFill>
                <a:latin typeface="微軟正黑體" panose="020B0604030504040204" pitchFamily="34" charset="-120"/>
                <a:ea typeface="微軟正黑體" panose="020B0604030504040204" pitchFamily="34" charset="-120"/>
              </a:rPr>
              <a:t>入學預定</a:t>
            </a:r>
            <a:r>
              <a:rPr lang="zh-TW" altLang="zh-TW" sz="2600" b="1" dirty="0">
                <a:solidFill>
                  <a:srgbClr val="002060"/>
                </a:solidFill>
                <a:latin typeface="微軟正黑體" panose="020B0604030504040204" pitchFamily="34" charset="-120"/>
                <a:ea typeface="微軟正黑體" panose="020B0604030504040204" pitchFamily="34" charset="-120"/>
              </a:rPr>
              <a:t>招生名額</a:t>
            </a:r>
            <a:r>
              <a:rPr lang="zh-TW" altLang="en-US" sz="2600" b="1" dirty="0">
                <a:solidFill>
                  <a:srgbClr val="002060"/>
                </a:solidFill>
                <a:latin typeface="微軟正黑體" panose="020B0604030504040204" pitchFamily="34" charset="-120"/>
                <a:ea typeface="微軟正黑體" panose="020B0604030504040204" pitchFamily="34" charset="-120"/>
              </a:rPr>
              <a:t>                        </a:t>
            </a:r>
            <a:r>
              <a:rPr lang="en-US" altLang="zh-TW" sz="2600" b="1" dirty="0">
                <a:solidFill>
                  <a:srgbClr val="002060"/>
                </a:solidFill>
                <a:latin typeface="微軟正黑體" panose="020B0604030504040204" pitchFamily="34" charset="-120"/>
                <a:ea typeface="微軟正黑體" panose="020B0604030504040204" pitchFamily="34" charset="-120"/>
              </a:rPr>
              <a:t>11</a:t>
            </a:r>
            <a:r>
              <a:rPr lang="zh-TW" altLang="en-US" sz="2600" b="1" dirty="0">
                <a:solidFill>
                  <a:srgbClr val="002060"/>
                </a:solidFill>
                <a:latin typeface="微軟正黑體" panose="020B0604030504040204" pitchFamily="34" charset="-120"/>
                <a:ea typeface="微軟正黑體" panose="020B0604030504040204" pitchFamily="34" charset="-120"/>
              </a:rPr>
              <a:t>　</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参</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、北區五專聯合免試入學招生重要日程                        </a:t>
            </a:r>
            <a:r>
              <a:rPr lang="en-US" altLang="zh-TW" sz="2600" b="1" dirty="0">
                <a:solidFill>
                  <a:srgbClr val="002060"/>
                </a:solidFill>
                <a:latin typeface="微軟正黑體" panose="020B0604030504040204" pitchFamily="34" charset="-120"/>
                <a:ea typeface="微軟正黑體" panose="020B0604030504040204" pitchFamily="34" charset="-120"/>
              </a:rPr>
              <a:t>13</a:t>
            </a:r>
            <a:r>
              <a:rPr lang="zh-TW" altLang="en-US" sz="2600" b="1" dirty="0">
                <a:solidFill>
                  <a:srgbClr val="002060"/>
                </a:solidFill>
                <a:latin typeface="微軟正黑體" panose="020B0604030504040204" pitchFamily="34" charset="-120"/>
                <a:ea typeface="微軟正黑體" panose="020B0604030504040204" pitchFamily="34" charset="-120"/>
              </a:rPr>
              <a:t> </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肆</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、招生資訊</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簡章查詢與下載                                          </a:t>
            </a:r>
            <a:r>
              <a:rPr lang="en-US" altLang="zh-TW" sz="2600" b="1" dirty="0">
                <a:solidFill>
                  <a:srgbClr val="002060"/>
                </a:solidFill>
                <a:latin typeface="微軟正黑體" panose="020B0604030504040204" pitchFamily="34" charset="-120"/>
                <a:ea typeface="微軟正黑體" panose="020B0604030504040204" pitchFamily="34" charset="-120"/>
              </a:rPr>
              <a:t>16</a:t>
            </a:r>
            <a:endParaRPr lang="en-US" altLang="zh-TW" sz="2600" b="1" dirty="0">
              <a:solidFill>
                <a:srgbClr val="002060"/>
              </a:solidFill>
              <a:latin typeface="Arial Unicode MS" pitchFamily="34" charset="-120"/>
              <a:ea typeface="Arial Unicode MS" pitchFamily="34" charset="-120"/>
            </a:endParaRPr>
          </a:p>
          <a:p>
            <a:pPr marL="342900" indent="-342900" eaLnBrk="1" hangingPunct="1">
              <a:lnSpc>
                <a:spcPct val="100000"/>
              </a:lnSpc>
              <a:spcBef>
                <a:spcPct val="20000"/>
              </a:spcBef>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伍</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、國中學校協助事項                                                        </a:t>
            </a:r>
            <a:r>
              <a:rPr lang="en-US" altLang="zh-TW" sz="2600" b="1" dirty="0">
                <a:solidFill>
                  <a:srgbClr val="002060"/>
                </a:solidFill>
                <a:latin typeface="微軟正黑體" panose="020B0604030504040204" pitchFamily="34" charset="-120"/>
                <a:ea typeface="微軟正黑體" panose="020B0604030504040204" pitchFamily="34" charset="-120"/>
              </a:rPr>
              <a:t>17</a:t>
            </a: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陸</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、報名作業                                                                        </a:t>
            </a:r>
            <a:r>
              <a:rPr lang="en-US" altLang="zh-TW" sz="2600" b="1" dirty="0">
                <a:solidFill>
                  <a:srgbClr val="002060"/>
                </a:solidFill>
                <a:latin typeface="微軟正黑體" panose="020B0604030504040204" pitchFamily="34" charset="-120"/>
                <a:ea typeface="微軟正黑體" panose="020B0604030504040204" pitchFamily="34" charset="-120"/>
              </a:rPr>
              <a:t>18</a:t>
            </a:r>
            <a:endParaRPr lang="en-US" altLang="zh-TW" sz="2600" b="1" dirty="0">
              <a:solidFill>
                <a:srgbClr val="002060"/>
              </a:solidFill>
              <a:latin typeface="Arial Unicode MS" pitchFamily="34" charset="-120"/>
              <a:ea typeface="Arial Unicode MS" pitchFamily="34" charset="-120"/>
            </a:endParaRP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柒</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、成績採計與計算                                                            </a:t>
            </a:r>
            <a:r>
              <a:rPr lang="en-US" altLang="zh-TW" sz="2600" b="1" dirty="0">
                <a:solidFill>
                  <a:srgbClr val="002060"/>
                </a:solidFill>
                <a:latin typeface="微軟正黑體" panose="020B0604030504040204" pitchFamily="34" charset="-120"/>
                <a:ea typeface="微軟正黑體" panose="020B0604030504040204" pitchFamily="34" charset="-120"/>
              </a:rPr>
              <a:t>29</a:t>
            </a: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捌</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、分發比序原則                                                                </a:t>
            </a:r>
            <a:r>
              <a:rPr lang="en-US" altLang="zh-TW" sz="2600" b="1" dirty="0">
                <a:solidFill>
                  <a:srgbClr val="002060"/>
                </a:solidFill>
                <a:latin typeface="微軟正黑體" panose="020B0604030504040204" pitchFamily="34" charset="-120"/>
                <a:ea typeface="微軟正黑體" panose="020B0604030504040204" pitchFamily="34" charset="-120"/>
              </a:rPr>
              <a:t>39</a:t>
            </a:r>
            <a:endParaRPr lang="zh-TW" altLang="en-US" sz="2600" b="1" dirty="0">
              <a:solidFill>
                <a:srgbClr val="002060"/>
              </a:solidFill>
              <a:latin typeface="Arial Unicode MS" pitchFamily="34" charset="-120"/>
              <a:ea typeface="Arial Unicode MS" pitchFamily="34" charset="-120"/>
            </a:endParaRP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玖</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、現場登記分發作業                                                        </a:t>
            </a:r>
            <a:r>
              <a:rPr lang="en-US" altLang="zh-TW" sz="2600" b="1" dirty="0">
                <a:solidFill>
                  <a:srgbClr val="002060"/>
                </a:solidFill>
                <a:latin typeface="微軟正黑體" panose="020B0604030504040204" pitchFamily="34" charset="-120"/>
                <a:ea typeface="微軟正黑體" panose="020B0604030504040204" pitchFamily="34" charset="-120"/>
              </a:rPr>
              <a:t>47</a:t>
            </a:r>
            <a:r>
              <a:rPr lang="zh-TW" altLang="en-US" sz="2600" b="1" dirty="0">
                <a:solidFill>
                  <a:srgbClr val="002060"/>
                </a:solidFill>
                <a:latin typeface="微軟正黑體" panose="020B0604030504040204" pitchFamily="34" charset="-120"/>
                <a:ea typeface="微軟正黑體" panose="020B0604030504040204" pitchFamily="34" charset="-120"/>
              </a:rPr>
              <a:t>                                         </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拾</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、註冊及放棄                                                                    </a:t>
            </a:r>
            <a:r>
              <a:rPr lang="en-US" altLang="zh-TW" sz="2600" b="1" dirty="0">
                <a:solidFill>
                  <a:srgbClr val="002060"/>
                </a:solidFill>
                <a:latin typeface="微軟正黑體" panose="020B0604030504040204" pitchFamily="34" charset="-120"/>
                <a:ea typeface="微軟正黑體" panose="020B0604030504040204" pitchFamily="34" charset="-120"/>
              </a:rPr>
              <a:t>53</a:t>
            </a:r>
          </a:p>
          <a:p>
            <a:pPr marL="342900" indent="-342900" eaLnBrk="1" hangingPunct="1">
              <a:lnSpc>
                <a:spcPct val="100000"/>
              </a:lnSpc>
              <a:spcBef>
                <a:spcPct val="20000"/>
              </a:spcBef>
              <a:buFont typeface="Arial" panose="020B0604020202020204" pitchFamily="34" charse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拾壹</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a:t>
            </a:r>
            <a:r>
              <a:rPr lang="zh-TW" altLang="zh-TW" sz="2600" b="1" dirty="0">
                <a:solidFill>
                  <a:srgbClr val="002060"/>
                </a:solidFill>
                <a:latin typeface="微軟正黑體" panose="020B0604030504040204" pitchFamily="34" charset="-120"/>
                <a:ea typeface="微軟正黑體" panose="020B0604030504040204" pitchFamily="34" charset="-120"/>
              </a:rPr>
              <a:t>報名表</a:t>
            </a:r>
            <a:r>
              <a:rPr lang="zh-TW" altLang="en-US" sz="2600" b="1" dirty="0">
                <a:solidFill>
                  <a:srgbClr val="002060"/>
                </a:solidFill>
                <a:latin typeface="微軟正黑體" panose="020B0604030504040204" pitchFamily="34" charset="-120"/>
                <a:ea typeface="微軟正黑體" panose="020B0604030504040204" pitchFamily="34" charset="-120"/>
              </a:rPr>
              <a:t>件</a:t>
            </a:r>
            <a:r>
              <a:rPr lang="zh-TW" altLang="zh-TW" sz="2600" b="1" dirty="0">
                <a:solidFill>
                  <a:srgbClr val="002060"/>
                </a:solidFill>
                <a:latin typeface="微軟正黑體" panose="020B0604030504040204" pitchFamily="34" charset="-120"/>
                <a:ea typeface="微軟正黑體" panose="020B0604030504040204" pitchFamily="34" charset="-120"/>
              </a:rPr>
              <a:t>填寫範例</a:t>
            </a:r>
            <a:r>
              <a:rPr lang="zh-TW" altLang="en-US" sz="2600" b="1" dirty="0">
                <a:solidFill>
                  <a:srgbClr val="002060"/>
                </a:solidFill>
                <a:latin typeface="微軟正黑體" panose="020B0604030504040204" pitchFamily="34" charset="-120"/>
                <a:ea typeface="微軟正黑體" panose="020B0604030504040204" pitchFamily="34" charset="-120"/>
              </a:rPr>
              <a:t>                                                    </a:t>
            </a:r>
            <a:r>
              <a:rPr lang="en-US" altLang="zh-TW" sz="2600" b="1" dirty="0">
                <a:solidFill>
                  <a:srgbClr val="002060"/>
                </a:solidFill>
                <a:latin typeface="微軟正黑體" panose="020B0604030504040204" pitchFamily="34" charset="-120"/>
                <a:ea typeface="微軟正黑體" panose="020B0604030504040204" pitchFamily="34" charset="-120"/>
              </a:rPr>
              <a:t>54</a:t>
            </a:r>
            <a:endParaRPr lang="zh-TW" altLang="en-US" sz="2600" dirty="0">
              <a:solidFill>
                <a:srgbClr val="002060"/>
              </a:solidFill>
              <a:latin typeface="微軟正黑體" panose="020B0604030504040204" pitchFamily="34" charset="-120"/>
              <a:ea typeface="微軟正黑體" panose="020B0604030504040204" pitchFamily="34" charset="-120"/>
            </a:endParaRPr>
          </a:p>
        </p:txBody>
      </p:sp>
      <p:sp>
        <p:nvSpPr>
          <p:cNvPr id="7175" name="矩形 7"/>
          <p:cNvSpPr>
            <a:spLocks noChangeArrowheads="1"/>
          </p:cNvSpPr>
          <p:nvPr/>
        </p:nvSpPr>
        <p:spPr bwMode="auto">
          <a:xfrm>
            <a:off x="11561763" y="6354763"/>
            <a:ext cx="352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a:t>2</a:t>
            </a:r>
            <a:endParaRPr lang="zh-TW"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內容版面配置區 4"/>
          <p:cNvPicPr>
            <a:picLocks noChangeAspect="1"/>
          </p:cNvPicPr>
          <p:nvPr/>
        </p:nvPicPr>
        <p:blipFill>
          <a:blip r:embed="rId2">
            <a:extLst>
              <a:ext uri="{28A0092B-C50C-407E-A947-70E740481C1C}">
                <a14:useLocalDpi xmlns:a14="http://schemas.microsoft.com/office/drawing/2010/main" val="0"/>
              </a:ext>
            </a:extLst>
          </a:blip>
          <a:srcRect t="17540" r="2547"/>
          <a:stretch>
            <a:fillRect/>
          </a:stretch>
        </p:blipFill>
        <p:spPr bwMode="auto">
          <a:xfrm>
            <a:off x="66675" y="1173163"/>
            <a:ext cx="11939588"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投影片編號版面配置區 1"/>
          <p:cNvSpPr>
            <a:spLocks noGrp="1"/>
          </p:cNvSpPr>
          <p:nvPr>
            <p:ph type="sldNum" sz="quarter" idx="12"/>
          </p:nvPr>
        </p:nvSpPr>
        <p:spPr bwMode="auto">
          <a:xfrm>
            <a:off x="9263063" y="63309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A06AF1A3-0480-43AC-9B24-ADACF8F7D977}" type="slidenum">
              <a:rPr lang="zh-TW" altLang="en-US" sz="2600" b="1" u="sng" smtClean="0"/>
              <a:pPr fontAlgn="base">
                <a:lnSpc>
                  <a:spcPct val="100000"/>
                </a:lnSpc>
                <a:spcBef>
                  <a:spcPct val="0"/>
                </a:spcBef>
                <a:spcAft>
                  <a:spcPct val="0"/>
                </a:spcAft>
                <a:buFontTx/>
                <a:buNone/>
              </a:pPr>
              <a:t>20</a:t>
            </a:fld>
            <a:endParaRPr lang="zh-TW" altLang="en-US" sz="2600" b="1" u="sng"/>
          </a:p>
        </p:txBody>
      </p:sp>
      <p:sp>
        <p:nvSpPr>
          <p:cNvPr id="31748" name="標題 1"/>
          <p:cNvSpPr txBox="1">
            <a:spLocks/>
          </p:cNvSpPr>
          <p:nvPr/>
        </p:nvSpPr>
        <p:spPr bwMode="auto">
          <a:xfrm>
            <a:off x="420688" y="142875"/>
            <a:ext cx="11463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陸</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4400" b="1" dirty="0">
                <a:solidFill>
                  <a:srgbClr val="002060"/>
                </a:solidFill>
                <a:latin typeface="微軟正黑體" panose="020B0604030504040204" pitchFamily="34" charset="-120"/>
                <a:ea typeface="微軟正黑體" panose="020B0604030504040204" pitchFamily="34" charset="-120"/>
              </a:rPr>
              <a:t>、報名作業－</a:t>
            </a:r>
            <a:r>
              <a:rPr lang="zh-TW" altLang="en-US" sz="35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3500" b="1" dirty="0">
                <a:solidFill>
                  <a:srgbClr val="002060"/>
                </a:solidFill>
                <a:latin typeface="微軟正黑體" panose="020B0604030504040204" pitchFamily="34" charset="-120"/>
                <a:ea typeface="微軟正黑體" panose="020B0604030504040204" pitchFamily="34" charset="-120"/>
              </a:rPr>
              <a:t>3/11</a:t>
            </a:r>
            <a:r>
              <a:rPr lang="zh-TW" altLang="en-US" sz="3500" b="1" dirty="0">
                <a:solidFill>
                  <a:srgbClr val="002060"/>
                </a:solidFill>
                <a:latin typeface="微軟正黑體" panose="020B0604030504040204" pitchFamily="34" charset="-120"/>
                <a:ea typeface="微軟正黑體" panose="020B0604030504040204" pitchFamily="34" charset="-120"/>
              </a:rPr>
              <a:t>）</a:t>
            </a:r>
          </a:p>
        </p:txBody>
      </p:sp>
      <p:grpSp>
        <p:nvGrpSpPr>
          <p:cNvPr id="16" name="组合 67"/>
          <p:cNvGrpSpPr/>
          <p:nvPr/>
        </p:nvGrpSpPr>
        <p:grpSpPr bwMode="auto">
          <a:xfrm>
            <a:off x="204153" y="1229610"/>
            <a:ext cx="575494" cy="596831"/>
            <a:chOff x="3260725" y="3914776"/>
            <a:chExt cx="1011237" cy="1016000"/>
          </a:xfrm>
        </p:grpSpPr>
        <p:sp>
          <p:nvSpPr>
            <p:cNvPr id="17" name="Oval 67"/>
            <p:cNvSpPr>
              <a:spLocks noChangeArrowheads="1"/>
            </p:cNvSpPr>
            <p:nvPr/>
          </p:nvSpPr>
          <p:spPr bwMode="auto">
            <a:xfrm>
              <a:off x="3259668" y="3914118"/>
              <a:ext cx="1011766" cy="1016288"/>
            </a:xfrm>
            <a:prstGeom prst="ellipse">
              <a:avLst/>
            </a:pr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 name="Freeform 68"/>
            <p:cNvSpPr>
              <a:spLocks noEditPoints="1"/>
            </p:cNvSpPr>
            <p:nvPr/>
          </p:nvSpPr>
          <p:spPr bwMode="auto">
            <a:xfrm>
              <a:off x="3285068" y="4049624"/>
              <a:ext cx="960966" cy="880783"/>
            </a:xfrm>
            <a:custGeom>
              <a:avLst/>
              <a:gdLst>
                <a:gd name="T0" fmla="*/ 529 w 529"/>
                <a:gd name="T1" fmla="*/ 118 h 484"/>
                <a:gd name="T2" fmla="*/ 466 w 529"/>
                <a:gd name="T3" fmla="*/ 12 h 484"/>
                <a:gd name="T4" fmla="*/ 76 w 529"/>
                <a:gd name="T5" fmla="*/ 0 h 484"/>
                <a:gd name="T6" fmla="*/ 49 w 529"/>
                <a:gd name="T7" fmla="*/ 28 h 484"/>
                <a:gd name="T8" fmla="*/ 50 w 529"/>
                <a:gd name="T9" fmla="*/ 34 h 484"/>
                <a:gd name="T10" fmla="*/ 36 w 529"/>
                <a:gd name="T11" fmla="*/ 48 h 484"/>
                <a:gd name="T12" fmla="*/ 34 w 529"/>
                <a:gd name="T13" fmla="*/ 48 h 484"/>
                <a:gd name="T14" fmla="*/ 6 w 529"/>
                <a:gd name="T15" fmla="*/ 100 h 484"/>
                <a:gd name="T16" fmla="*/ 0 w 529"/>
                <a:gd name="T17" fmla="*/ 294 h 484"/>
                <a:gd name="T18" fmla="*/ 26 w 529"/>
                <a:gd name="T19" fmla="*/ 350 h 484"/>
                <a:gd name="T20" fmla="*/ 30 w 529"/>
                <a:gd name="T21" fmla="*/ 349 h 484"/>
                <a:gd name="T22" fmla="*/ 44 w 529"/>
                <a:gd name="T23" fmla="*/ 364 h 484"/>
                <a:gd name="T24" fmla="*/ 41 w 529"/>
                <a:gd name="T25" fmla="*/ 372 h 484"/>
                <a:gd name="T26" fmla="*/ 265 w 529"/>
                <a:gd name="T27" fmla="*/ 484 h 484"/>
                <a:gd name="T28" fmla="*/ 523 w 529"/>
                <a:gd name="T29" fmla="*/ 308 h 484"/>
                <a:gd name="T30" fmla="*/ 529 w 529"/>
                <a:gd name="T31" fmla="*/ 118 h 484"/>
                <a:gd name="T32" fmla="*/ 30 w 529"/>
                <a:gd name="T33" fmla="*/ 340 h 484"/>
                <a:gd name="T34" fmla="*/ 17 w 529"/>
                <a:gd name="T35" fmla="*/ 325 h 484"/>
                <a:gd name="T36" fmla="*/ 31 w 529"/>
                <a:gd name="T37" fmla="*/ 312 h 484"/>
                <a:gd name="T38" fmla="*/ 44 w 529"/>
                <a:gd name="T39" fmla="*/ 326 h 484"/>
                <a:gd name="T40" fmla="*/ 30 w 529"/>
                <a:gd name="T41" fmla="*/ 340 h 484"/>
                <a:gd name="T42" fmla="*/ 31 w 529"/>
                <a:gd name="T43" fmla="*/ 298 h 484"/>
                <a:gd name="T44" fmla="*/ 18 w 529"/>
                <a:gd name="T45" fmla="*/ 284 h 484"/>
                <a:gd name="T46" fmla="*/ 32 w 529"/>
                <a:gd name="T47" fmla="*/ 270 h 484"/>
                <a:gd name="T48" fmla="*/ 45 w 529"/>
                <a:gd name="T49" fmla="*/ 285 h 484"/>
                <a:gd name="T50" fmla="*/ 31 w 529"/>
                <a:gd name="T51" fmla="*/ 298 h 484"/>
                <a:gd name="T52" fmla="*/ 17 w 529"/>
                <a:gd name="T53" fmla="*/ 246 h 484"/>
                <a:gd name="T54" fmla="*/ 31 w 529"/>
                <a:gd name="T55" fmla="*/ 232 h 484"/>
                <a:gd name="T56" fmla="*/ 45 w 529"/>
                <a:gd name="T57" fmla="*/ 246 h 484"/>
                <a:gd name="T58" fmla="*/ 31 w 529"/>
                <a:gd name="T59" fmla="*/ 260 h 484"/>
                <a:gd name="T60" fmla="*/ 17 w 529"/>
                <a:gd name="T61" fmla="*/ 246 h 484"/>
                <a:gd name="T62" fmla="*/ 32 w 529"/>
                <a:gd name="T63" fmla="*/ 218 h 484"/>
                <a:gd name="T64" fmla="*/ 18 w 529"/>
                <a:gd name="T65" fmla="*/ 204 h 484"/>
                <a:gd name="T66" fmla="*/ 32 w 529"/>
                <a:gd name="T67" fmla="*/ 190 h 484"/>
                <a:gd name="T68" fmla="*/ 46 w 529"/>
                <a:gd name="T69" fmla="*/ 205 h 484"/>
                <a:gd name="T70" fmla="*/ 32 w 529"/>
                <a:gd name="T71" fmla="*/ 218 h 484"/>
                <a:gd name="T72" fmla="*/ 33 w 529"/>
                <a:gd name="T73" fmla="*/ 177 h 484"/>
                <a:gd name="T74" fmla="*/ 19 w 529"/>
                <a:gd name="T75" fmla="*/ 163 h 484"/>
                <a:gd name="T76" fmla="*/ 33 w 529"/>
                <a:gd name="T77" fmla="*/ 149 h 484"/>
                <a:gd name="T78" fmla="*/ 47 w 529"/>
                <a:gd name="T79" fmla="*/ 164 h 484"/>
                <a:gd name="T80" fmla="*/ 33 w 529"/>
                <a:gd name="T81" fmla="*/ 177 h 484"/>
                <a:gd name="T82" fmla="*/ 34 w 529"/>
                <a:gd name="T83" fmla="*/ 136 h 484"/>
                <a:gd name="T84" fmla="*/ 20 w 529"/>
                <a:gd name="T85" fmla="*/ 121 h 484"/>
                <a:gd name="T86" fmla="*/ 34 w 529"/>
                <a:gd name="T87" fmla="*/ 108 h 484"/>
                <a:gd name="T88" fmla="*/ 48 w 529"/>
                <a:gd name="T89" fmla="*/ 122 h 484"/>
                <a:gd name="T90" fmla="*/ 34 w 529"/>
                <a:gd name="T91" fmla="*/ 136 h 484"/>
                <a:gd name="T92" fmla="*/ 35 w 529"/>
                <a:gd name="T93" fmla="*/ 89 h 484"/>
                <a:gd name="T94" fmla="*/ 21 w 529"/>
                <a:gd name="T95" fmla="*/ 75 h 484"/>
                <a:gd name="T96" fmla="*/ 35 w 529"/>
                <a:gd name="T97" fmla="*/ 61 h 484"/>
                <a:gd name="T98" fmla="*/ 49 w 529"/>
                <a:gd name="T99" fmla="*/ 76 h 484"/>
                <a:gd name="T100" fmla="*/ 35 w 529"/>
                <a:gd name="T101" fmla="*/ 8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484">
                  <a:moveTo>
                    <a:pt x="529" y="118"/>
                  </a:moveTo>
                  <a:cubicBezTo>
                    <a:pt x="516" y="78"/>
                    <a:pt x="494" y="42"/>
                    <a:pt x="466" y="12"/>
                  </a:cubicBezTo>
                  <a:cubicBezTo>
                    <a:pt x="76" y="0"/>
                    <a:pt x="76" y="0"/>
                    <a:pt x="76" y="0"/>
                  </a:cubicBezTo>
                  <a:cubicBezTo>
                    <a:pt x="66" y="9"/>
                    <a:pt x="57" y="18"/>
                    <a:pt x="49" y="28"/>
                  </a:cubicBezTo>
                  <a:cubicBezTo>
                    <a:pt x="49" y="30"/>
                    <a:pt x="50" y="32"/>
                    <a:pt x="50" y="34"/>
                  </a:cubicBezTo>
                  <a:cubicBezTo>
                    <a:pt x="50" y="42"/>
                    <a:pt x="43" y="48"/>
                    <a:pt x="36" y="48"/>
                  </a:cubicBezTo>
                  <a:cubicBezTo>
                    <a:pt x="35" y="48"/>
                    <a:pt x="35" y="48"/>
                    <a:pt x="34" y="48"/>
                  </a:cubicBezTo>
                  <a:cubicBezTo>
                    <a:pt x="23" y="64"/>
                    <a:pt x="14" y="81"/>
                    <a:pt x="6" y="100"/>
                  </a:cubicBezTo>
                  <a:cubicBezTo>
                    <a:pt x="0" y="294"/>
                    <a:pt x="0" y="294"/>
                    <a:pt x="0" y="294"/>
                  </a:cubicBezTo>
                  <a:cubicBezTo>
                    <a:pt x="7" y="313"/>
                    <a:pt x="16" y="332"/>
                    <a:pt x="26" y="350"/>
                  </a:cubicBezTo>
                  <a:cubicBezTo>
                    <a:pt x="28" y="350"/>
                    <a:pt x="29" y="349"/>
                    <a:pt x="30" y="349"/>
                  </a:cubicBezTo>
                  <a:cubicBezTo>
                    <a:pt x="38" y="350"/>
                    <a:pt x="44" y="356"/>
                    <a:pt x="44" y="364"/>
                  </a:cubicBezTo>
                  <a:cubicBezTo>
                    <a:pt x="44" y="367"/>
                    <a:pt x="43" y="369"/>
                    <a:pt x="41" y="372"/>
                  </a:cubicBezTo>
                  <a:cubicBezTo>
                    <a:pt x="92" y="440"/>
                    <a:pt x="173" y="484"/>
                    <a:pt x="265" y="484"/>
                  </a:cubicBezTo>
                  <a:cubicBezTo>
                    <a:pt x="382" y="484"/>
                    <a:pt x="482" y="411"/>
                    <a:pt x="523" y="308"/>
                  </a:cubicBezTo>
                  <a:lnTo>
                    <a:pt x="529" y="118"/>
                  </a:lnTo>
                  <a:close/>
                  <a:moveTo>
                    <a:pt x="30" y="340"/>
                  </a:moveTo>
                  <a:cubicBezTo>
                    <a:pt x="23" y="339"/>
                    <a:pt x="17" y="333"/>
                    <a:pt x="17" y="325"/>
                  </a:cubicBezTo>
                  <a:cubicBezTo>
                    <a:pt x="17" y="318"/>
                    <a:pt x="23" y="312"/>
                    <a:pt x="31" y="312"/>
                  </a:cubicBezTo>
                  <a:cubicBezTo>
                    <a:pt x="39" y="312"/>
                    <a:pt x="45" y="318"/>
                    <a:pt x="44" y="326"/>
                  </a:cubicBezTo>
                  <a:cubicBezTo>
                    <a:pt x="44" y="334"/>
                    <a:pt x="38" y="340"/>
                    <a:pt x="30" y="340"/>
                  </a:cubicBezTo>
                  <a:close/>
                  <a:moveTo>
                    <a:pt x="31" y="298"/>
                  </a:moveTo>
                  <a:cubicBezTo>
                    <a:pt x="24" y="298"/>
                    <a:pt x="17" y="292"/>
                    <a:pt x="18" y="284"/>
                  </a:cubicBezTo>
                  <a:cubicBezTo>
                    <a:pt x="18" y="276"/>
                    <a:pt x="24" y="270"/>
                    <a:pt x="32" y="270"/>
                  </a:cubicBezTo>
                  <a:cubicBezTo>
                    <a:pt x="40" y="271"/>
                    <a:pt x="46" y="277"/>
                    <a:pt x="45" y="285"/>
                  </a:cubicBezTo>
                  <a:cubicBezTo>
                    <a:pt x="45" y="292"/>
                    <a:pt x="39" y="298"/>
                    <a:pt x="31" y="298"/>
                  </a:cubicBezTo>
                  <a:close/>
                  <a:moveTo>
                    <a:pt x="17" y="246"/>
                  </a:moveTo>
                  <a:cubicBezTo>
                    <a:pt x="17" y="238"/>
                    <a:pt x="24" y="232"/>
                    <a:pt x="31" y="232"/>
                  </a:cubicBezTo>
                  <a:cubicBezTo>
                    <a:pt x="39" y="232"/>
                    <a:pt x="45" y="239"/>
                    <a:pt x="45" y="246"/>
                  </a:cubicBezTo>
                  <a:cubicBezTo>
                    <a:pt x="45" y="254"/>
                    <a:pt x="38" y="260"/>
                    <a:pt x="31" y="260"/>
                  </a:cubicBezTo>
                  <a:cubicBezTo>
                    <a:pt x="23" y="260"/>
                    <a:pt x="17" y="253"/>
                    <a:pt x="17" y="246"/>
                  </a:cubicBezTo>
                  <a:close/>
                  <a:moveTo>
                    <a:pt x="32" y="218"/>
                  </a:moveTo>
                  <a:cubicBezTo>
                    <a:pt x="24" y="218"/>
                    <a:pt x="18" y="212"/>
                    <a:pt x="18" y="204"/>
                  </a:cubicBezTo>
                  <a:cubicBezTo>
                    <a:pt x="18" y="196"/>
                    <a:pt x="25" y="190"/>
                    <a:pt x="32" y="190"/>
                  </a:cubicBezTo>
                  <a:cubicBezTo>
                    <a:pt x="40" y="191"/>
                    <a:pt x="46" y="197"/>
                    <a:pt x="46" y="205"/>
                  </a:cubicBezTo>
                  <a:cubicBezTo>
                    <a:pt x="46" y="212"/>
                    <a:pt x="39" y="218"/>
                    <a:pt x="32" y="218"/>
                  </a:cubicBezTo>
                  <a:close/>
                  <a:moveTo>
                    <a:pt x="33" y="177"/>
                  </a:moveTo>
                  <a:cubicBezTo>
                    <a:pt x="25" y="177"/>
                    <a:pt x="19" y="171"/>
                    <a:pt x="19" y="163"/>
                  </a:cubicBezTo>
                  <a:cubicBezTo>
                    <a:pt x="19" y="155"/>
                    <a:pt x="26" y="149"/>
                    <a:pt x="33" y="149"/>
                  </a:cubicBezTo>
                  <a:cubicBezTo>
                    <a:pt x="41" y="150"/>
                    <a:pt x="47" y="156"/>
                    <a:pt x="47" y="164"/>
                  </a:cubicBezTo>
                  <a:cubicBezTo>
                    <a:pt x="47" y="171"/>
                    <a:pt x="40" y="177"/>
                    <a:pt x="33" y="177"/>
                  </a:cubicBezTo>
                  <a:close/>
                  <a:moveTo>
                    <a:pt x="34" y="136"/>
                  </a:moveTo>
                  <a:cubicBezTo>
                    <a:pt x="26" y="135"/>
                    <a:pt x="20" y="129"/>
                    <a:pt x="20" y="121"/>
                  </a:cubicBezTo>
                  <a:cubicBezTo>
                    <a:pt x="20" y="114"/>
                    <a:pt x="27" y="108"/>
                    <a:pt x="34" y="108"/>
                  </a:cubicBezTo>
                  <a:cubicBezTo>
                    <a:pt x="42" y="108"/>
                    <a:pt x="48" y="114"/>
                    <a:pt x="48" y="122"/>
                  </a:cubicBezTo>
                  <a:cubicBezTo>
                    <a:pt x="48" y="130"/>
                    <a:pt x="41" y="136"/>
                    <a:pt x="34" y="136"/>
                  </a:cubicBezTo>
                  <a:close/>
                  <a:moveTo>
                    <a:pt x="35" y="89"/>
                  </a:moveTo>
                  <a:cubicBezTo>
                    <a:pt x="27" y="89"/>
                    <a:pt x="21" y="83"/>
                    <a:pt x="21" y="75"/>
                  </a:cubicBezTo>
                  <a:cubicBezTo>
                    <a:pt x="21" y="67"/>
                    <a:pt x="28" y="61"/>
                    <a:pt x="35" y="61"/>
                  </a:cubicBezTo>
                  <a:cubicBezTo>
                    <a:pt x="43" y="62"/>
                    <a:pt x="49" y="68"/>
                    <a:pt x="49" y="76"/>
                  </a:cubicBezTo>
                  <a:cubicBezTo>
                    <a:pt x="49" y="83"/>
                    <a:pt x="42" y="89"/>
                    <a:pt x="35" y="89"/>
                  </a:cubicBezTo>
                  <a:close/>
                </a:path>
              </a:pathLst>
            </a:custGeom>
            <a:solidFill>
              <a:srgbClr val="EDC64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 name="Freeform 69"/>
            <p:cNvSpPr/>
            <p:nvPr/>
          </p:nvSpPr>
          <p:spPr bwMode="auto">
            <a:xfrm>
              <a:off x="3403601" y="4195714"/>
              <a:ext cx="768350" cy="46580"/>
            </a:xfrm>
            <a:custGeom>
              <a:avLst/>
              <a:gdLst>
                <a:gd name="T0" fmla="*/ 0 w 484"/>
                <a:gd name="T1" fmla="*/ 0 h 29"/>
                <a:gd name="T2" fmla="*/ 0 w 484"/>
                <a:gd name="T3" fmla="*/ 19 h 29"/>
                <a:gd name="T4" fmla="*/ 484 w 484"/>
                <a:gd name="T5" fmla="*/ 29 h 29"/>
                <a:gd name="T6" fmla="*/ 484 w 484"/>
                <a:gd name="T7" fmla="*/ 10 h 29"/>
                <a:gd name="T8" fmla="*/ 0 w 484"/>
                <a:gd name="T9" fmla="*/ 0 h 29"/>
              </a:gdLst>
              <a:ahLst/>
              <a:cxnLst>
                <a:cxn ang="0">
                  <a:pos x="T0" y="T1"/>
                </a:cxn>
                <a:cxn ang="0">
                  <a:pos x="T2" y="T3"/>
                </a:cxn>
                <a:cxn ang="0">
                  <a:pos x="T4" y="T5"/>
                </a:cxn>
                <a:cxn ang="0">
                  <a:pos x="T6" y="T7"/>
                </a:cxn>
                <a:cxn ang="0">
                  <a:pos x="T8" y="T9"/>
                </a:cxn>
              </a:cxnLst>
              <a:rect l="0" t="0" r="r" b="b"/>
              <a:pathLst>
                <a:path w="484" h="29">
                  <a:moveTo>
                    <a:pt x="0" y="0"/>
                  </a:moveTo>
                  <a:lnTo>
                    <a:pt x="0" y="19"/>
                  </a:lnTo>
                  <a:lnTo>
                    <a:pt x="484" y="29"/>
                  </a:lnTo>
                  <a:lnTo>
                    <a:pt x="484" y="10"/>
                  </a:lnTo>
                  <a:lnTo>
                    <a:pt x="0" y="0"/>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 name="Freeform 70"/>
            <p:cNvSpPr/>
            <p:nvPr/>
          </p:nvSpPr>
          <p:spPr bwMode="auto">
            <a:xfrm>
              <a:off x="3403601" y="4286757"/>
              <a:ext cx="768350" cy="48696"/>
            </a:xfrm>
            <a:custGeom>
              <a:avLst/>
              <a:gdLst>
                <a:gd name="T0" fmla="*/ 0 w 484"/>
                <a:gd name="T1" fmla="*/ 20 h 31"/>
                <a:gd name="T2" fmla="*/ 484 w 484"/>
                <a:gd name="T3" fmla="*/ 31 h 31"/>
                <a:gd name="T4" fmla="*/ 484 w 484"/>
                <a:gd name="T5" fmla="*/ 10 h 31"/>
                <a:gd name="T6" fmla="*/ 0 w 484"/>
                <a:gd name="T7" fmla="*/ 0 h 31"/>
                <a:gd name="T8" fmla="*/ 0 w 484"/>
                <a:gd name="T9" fmla="*/ 20 h 31"/>
              </a:gdLst>
              <a:ahLst/>
              <a:cxnLst>
                <a:cxn ang="0">
                  <a:pos x="T0" y="T1"/>
                </a:cxn>
                <a:cxn ang="0">
                  <a:pos x="T2" y="T3"/>
                </a:cxn>
                <a:cxn ang="0">
                  <a:pos x="T4" y="T5"/>
                </a:cxn>
                <a:cxn ang="0">
                  <a:pos x="T6" y="T7"/>
                </a:cxn>
                <a:cxn ang="0">
                  <a:pos x="T8" y="T9"/>
                </a:cxn>
              </a:cxnLst>
              <a:rect l="0" t="0" r="r" b="b"/>
              <a:pathLst>
                <a:path w="484" h="31">
                  <a:moveTo>
                    <a:pt x="0" y="20"/>
                  </a:moveTo>
                  <a:lnTo>
                    <a:pt x="484" y="31"/>
                  </a:lnTo>
                  <a:lnTo>
                    <a:pt x="484" y="10"/>
                  </a:lnTo>
                  <a:lnTo>
                    <a:pt x="0" y="0"/>
                  </a:lnTo>
                  <a:lnTo>
                    <a:pt x="0" y="20"/>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 name="Freeform 71"/>
            <p:cNvSpPr/>
            <p:nvPr/>
          </p:nvSpPr>
          <p:spPr bwMode="auto">
            <a:xfrm>
              <a:off x="3401485" y="4375683"/>
              <a:ext cx="768349" cy="50814"/>
            </a:xfrm>
            <a:custGeom>
              <a:avLst/>
              <a:gdLst>
                <a:gd name="T0" fmla="*/ 0 w 484"/>
                <a:gd name="T1" fmla="*/ 21 h 31"/>
                <a:gd name="T2" fmla="*/ 484 w 484"/>
                <a:gd name="T3" fmla="*/ 31 h 31"/>
                <a:gd name="T4" fmla="*/ 484 w 484"/>
                <a:gd name="T5" fmla="*/ 12 h 31"/>
                <a:gd name="T6" fmla="*/ 0 w 484"/>
                <a:gd name="T7" fmla="*/ 0 h 31"/>
                <a:gd name="T8" fmla="*/ 0 w 484"/>
                <a:gd name="T9" fmla="*/ 21 h 31"/>
              </a:gdLst>
              <a:ahLst/>
              <a:cxnLst>
                <a:cxn ang="0">
                  <a:pos x="T0" y="T1"/>
                </a:cxn>
                <a:cxn ang="0">
                  <a:pos x="T2" y="T3"/>
                </a:cxn>
                <a:cxn ang="0">
                  <a:pos x="T4" y="T5"/>
                </a:cxn>
                <a:cxn ang="0">
                  <a:pos x="T6" y="T7"/>
                </a:cxn>
                <a:cxn ang="0">
                  <a:pos x="T8" y="T9"/>
                </a:cxn>
              </a:cxnLst>
              <a:rect l="0" t="0" r="r" b="b"/>
              <a:pathLst>
                <a:path w="484" h="31">
                  <a:moveTo>
                    <a:pt x="0" y="21"/>
                  </a:moveTo>
                  <a:lnTo>
                    <a:pt x="484" y="31"/>
                  </a:lnTo>
                  <a:lnTo>
                    <a:pt x="484" y="12"/>
                  </a:lnTo>
                  <a:lnTo>
                    <a:pt x="0" y="0"/>
                  </a:lnTo>
                  <a:lnTo>
                    <a:pt x="0" y="21"/>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 name="Freeform 72"/>
            <p:cNvSpPr/>
            <p:nvPr/>
          </p:nvSpPr>
          <p:spPr bwMode="auto">
            <a:xfrm>
              <a:off x="3399368" y="4470959"/>
              <a:ext cx="768350" cy="46580"/>
            </a:xfrm>
            <a:custGeom>
              <a:avLst/>
              <a:gdLst>
                <a:gd name="T0" fmla="*/ 0 w 484"/>
                <a:gd name="T1" fmla="*/ 19 h 30"/>
                <a:gd name="T2" fmla="*/ 484 w 484"/>
                <a:gd name="T3" fmla="*/ 30 h 30"/>
                <a:gd name="T4" fmla="*/ 484 w 484"/>
                <a:gd name="T5" fmla="*/ 10 h 30"/>
                <a:gd name="T6" fmla="*/ 0 w 484"/>
                <a:gd name="T7" fmla="*/ 0 h 30"/>
                <a:gd name="T8" fmla="*/ 0 w 484"/>
                <a:gd name="T9" fmla="*/ 19 h 30"/>
              </a:gdLst>
              <a:ahLst/>
              <a:cxnLst>
                <a:cxn ang="0">
                  <a:pos x="T0" y="T1"/>
                </a:cxn>
                <a:cxn ang="0">
                  <a:pos x="T2" y="T3"/>
                </a:cxn>
                <a:cxn ang="0">
                  <a:pos x="T4" y="T5"/>
                </a:cxn>
                <a:cxn ang="0">
                  <a:pos x="T6" y="T7"/>
                </a:cxn>
                <a:cxn ang="0">
                  <a:pos x="T8" y="T9"/>
                </a:cxn>
              </a:cxnLst>
              <a:rect l="0" t="0" r="r" b="b"/>
              <a:pathLst>
                <a:path w="484" h="30">
                  <a:moveTo>
                    <a:pt x="0" y="19"/>
                  </a:moveTo>
                  <a:lnTo>
                    <a:pt x="484" y="30"/>
                  </a:lnTo>
                  <a:lnTo>
                    <a:pt x="484" y="10"/>
                  </a:lnTo>
                  <a:lnTo>
                    <a:pt x="0" y="0"/>
                  </a:lnTo>
                  <a:lnTo>
                    <a:pt x="0" y="19"/>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 name="Freeform 73"/>
            <p:cNvSpPr/>
            <p:nvPr/>
          </p:nvSpPr>
          <p:spPr bwMode="auto">
            <a:xfrm>
              <a:off x="3397252" y="4559884"/>
              <a:ext cx="768349" cy="48698"/>
            </a:xfrm>
            <a:custGeom>
              <a:avLst/>
              <a:gdLst>
                <a:gd name="T0" fmla="*/ 0 w 483"/>
                <a:gd name="T1" fmla="*/ 20 h 30"/>
                <a:gd name="T2" fmla="*/ 483 w 483"/>
                <a:gd name="T3" fmla="*/ 30 h 30"/>
                <a:gd name="T4" fmla="*/ 483 w 483"/>
                <a:gd name="T5" fmla="*/ 11 h 30"/>
                <a:gd name="T6" fmla="*/ 0 w 483"/>
                <a:gd name="T7" fmla="*/ 0 h 30"/>
                <a:gd name="T8" fmla="*/ 0 w 483"/>
                <a:gd name="T9" fmla="*/ 20 h 30"/>
              </a:gdLst>
              <a:ahLst/>
              <a:cxnLst>
                <a:cxn ang="0">
                  <a:pos x="T0" y="T1"/>
                </a:cxn>
                <a:cxn ang="0">
                  <a:pos x="T2" y="T3"/>
                </a:cxn>
                <a:cxn ang="0">
                  <a:pos x="T4" y="T5"/>
                </a:cxn>
                <a:cxn ang="0">
                  <a:pos x="T6" y="T7"/>
                </a:cxn>
                <a:cxn ang="0">
                  <a:pos x="T8" y="T9"/>
                </a:cxn>
              </a:cxnLst>
              <a:rect l="0" t="0" r="r" b="b"/>
              <a:pathLst>
                <a:path w="483" h="30">
                  <a:moveTo>
                    <a:pt x="0" y="20"/>
                  </a:moveTo>
                  <a:lnTo>
                    <a:pt x="483" y="30"/>
                  </a:lnTo>
                  <a:lnTo>
                    <a:pt x="483" y="11"/>
                  </a:lnTo>
                  <a:lnTo>
                    <a:pt x="0" y="0"/>
                  </a:lnTo>
                  <a:lnTo>
                    <a:pt x="0" y="20"/>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 name="Freeform 74"/>
            <p:cNvSpPr/>
            <p:nvPr/>
          </p:nvSpPr>
          <p:spPr bwMode="auto">
            <a:xfrm>
              <a:off x="3397252" y="4653044"/>
              <a:ext cx="766233" cy="46580"/>
            </a:xfrm>
            <a:custGeom>
              <a:avLst/>
              <a:gdLst>
                <a:gd name="T0" fmla="*/ 0 w 483"/>
                <a:gd name="T1" fmla="*/ 19 h 29"/>
                <a:gd name="T2" fmla="*/ 483 w 483"/>
                <a:gd name="T3" fmla="*/ 29 h 29"/>
                <a:gd name="T4" fmla="*/ 483 w 483"/>
                <a:gd name="T5" fmla="*/ 10 h 29"/>
                <a:gd name="T6" fmla="*/ 0 w 483"/>
                <a:gd name="T7" fmla="*/ 0 h 29"/>
                <a:gd name="T8" fmla="*/ 0 w 483"/>
                <a:gd name="T9" fmla="*/ 19 h 29"/>
              </a:gdLst>
              <a:ahLst/>
              <a:cxnLst>
                <a:cxn ang="0">
                  <a:pos x="T0" y="T1"/>
                </a:cxn>
                <a:cxn ang="0">
                  <a:pos x="T2" y="T3"/>
                </a:cxn>
                <a:cxn ang="0">
                  <a:pos x="T4" y="T5"/>
                </a:cxn>
                <a:cxn ang="0">
                  <a:pos x="T6" y="T7"/>
                </a:cxn>
                <a:cxn ang="0">
                  <a:pos x="T8" y="T9"/>
                </a:cxn>
              </a:cxnLst>
              <a:rect l="0" t="0" r="r" b="b"/>
              <a:pathLst>
                <a:path w="483" h="29">
                  <a:moveTo>
                    <a:pt x="0" y="19"/>
                  </a:moveTo>
                  <a:lnTo>
                    <a:pt x="483" y="29"/>
                  </a:lnTo>
                  <a:lnTo>
                    <a:pt x="483" y="10"/>
                  </a:lnTo>
                  <a:lnTo>
                    <a:pt x="0" y="0"/>
                  </a:lnTo>
                  <a:lnTo>
                    <a:pt x="0" y="19"/>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 name="Freeform 75"/>
            <p:cNvSpPr/>
            <p:nvPr/>
          </p:nvSpPr>
          <p:spPr bwMode="auto">
            <a:xfrm>
              <a:off x="3395134" y="4744087"/>
              <a:ext cx="740833" cy="50814"/>
            </a:xfrm>
            <a:custGeom>
              <a:avLst/>
              <a:gdLst>
                <a:gd name="T0" fmla="*/ 409 w 409"/>
                <a:gd name="T1" fmla="*/ 12 h 29"/>
                <a:gd name="T2" fmla="*/ 0 w 409"/>
                <a:gd name="T3" fmla="*/ 0 h 29"/>
                <a:gd name="T4" fmla="*/ 0 w 409"/>
                <a:gd name="T5" fmla="*/ 13 h 29"/>
                <a:gd name="T6" fmla="*/ 4 w 409"/>
                <a:gd name="T7" fmla="*/ 18 h 29"/>
                <a:gd name="T8" fmla="*/ 393 w 409"/>
                <a:gd name="T9" fmla="*/ 29 h 29"/>
                <a:gd name="T10" fmla="*/ 409 w 409"/>
                <a:gd name="T11" fmla="*/ 13 h 29"/>
                <a:gd name="T12" fmla="*/ 409 w 409"/>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409" h="29">
                  <a:moveTo>
                    <a:pt x="409" y="12"/>
                  </a:moveTo>
                  <a:cubicBezTo>
                    <a:pt x="0" y="0"/>
                    <a:pt x="0" y="0"/>
                    <a:pt x="0" y="0"/>
                  </a:cubicBezTo>
                  <a:cubicBezTo>
                    <a:pt x="0" y="13"/>
                    <a:pt x="0" y="13"/>
                    <a:pt x="0" y="13"/>
                  </a:cubicBezTo>
                  <a:cubicBezTo>
                    <a:pt x="1" y="14"/>
                    <a:pt x="3" y="16"/>
                    <a:pt x="4" y="18"/>
                  </a:cubicBezTo>
                  <a:cubicBezTo>
                    <a:pt x="393" y="29"/>
                    <a:pt x="393" y="29"/>
                    <a:pt x="393" y="29"/>
                  </a:cubicBezTo>
                  <a:cubicBezTo>
                    <a:pt x="399" y="24"/>
                    <a:pt x="404" y="19"/>
                    <a:pt x="409" y="13"/>
                  </a:cubicBezTo>
                  <a:lnTo>
                    <a:pt x="409" y="12"/>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 name="Freeform 76"/>
            <p:cNvSpPr/>
            <p:nvPr/>
          </p:nvSpPr>
          <p:spPr bwMode="auto">
            <a:xfrm>
              <a:off x="3473452" y="4835129"/>
              <a:ext cx="565149" cy="44463"/>
            </a:xfrm>
            <a:custGeom>
              <a:avLst/>
              <a:gdLst>
                <a:gd name="T0" fmla="*/ 282 w 311"/>
                <a:gd name="T1" fmla="*/ 24 h 24"/>
                <a:gd name="T2" fmla="*/ 311 w 311"/>
                <a:gd name="T3" fmla="*/ 7 h 24"/>
                <a:gd name="T4" fmla="*/ 0 w 311"/>
                <a:gd name="T5" fmla="*/ 0 h 24"/>
                <a:gd name="T6" fmla="*/ 28 w 311"/>
                <a:gd name="T7" fmla="*/ 18 h 24"/>
                <a:gd name="T8" fmla="*/ 282 w 311"/>
                <a:gd name="T9" fmla="*/ 24 h 24"/>
              </a:gdLst>
              <a:ahLst/>
              <a:cxnLst>
                <a:cxn ang="0">
                  <a:pos x="T0" y="T1"/>
                </a:cxn>
                <a:cxn ang="0">
                  <a:pos x="T2" y="T3"/>
                </a:cxn>
                <a:cxn ang="0">
                  <a:pos x="T4" y="T5"/>
                </a:cxn>
                <a:cxn ang="0">
                  <a:pos x="T6" y="T7"/>
                </a:cxn>
                <a:cxn ang="0">
                  <a:pos x="T8" y="T9"/>
                </a:cxn>
              </a:cxnLst>
              <a:rect l="0" t="0" r="r" b="b"/>
              <a:pathLst>
                <a:path w="311" h="24">
                  <a:moveTo>
                    <a:pt x="282" y="24"/>
                  </a:moveTo>
                  <a:cubicBezTo>
                    <a:pt x="292" y="19"/>
                    <a:pt x="302" y="13"/>
                    <a:pt x="311" y="7"/>
                  </a:cubicBezTo>
                  <a:cubicBezTo>
                    <a:pt x="0" y="0"/>
                    <a:pt x="0" y="0"/>
                    <a:pt x="0" y="0"/>
                  </a:cubicBezTo>
                  <a:cubicBezTo>
                    <a:pt x="9" y="7"/>
                    <a:pt x="18" y="13"/>
                    <a:pt x="28" y="18"/>
                  </a:cubicBezTo>
                  <a:lnTo>
                    <a:pt x="282" y="24"/>
                  </a:ln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 name="Freeform 77"/>
            <p:cNvSpPr/>
            <p:nvPr/>
          </p:nvSpPr>
          <p:spPr bwMode="auto">
            <a:xfrm>
              <a:off x="3587752" y="4466724"/>
              <a:ext cx="381000" cy="410750"/>
            </a:xfrm>
            <a:custGeom>
              <a:avLst/>
              <a:gdLst>
                <a:gd name="T0" fmla="*/ 11 w 210"/>
                <a:gd name="T1" fmla="*/ 35 h 226"/>
                <a:gd name="T2" fmla="*/ 2 w 210"/>
                <a:gd name="T3" fmla="*/ 67 h 226"/>
                <a:gd name="T4" fmla="*/ 125 w 210"/>
                <a:gd name="T5" fmla="*/ 222 h 226"/>
                <a:gd name="T6" fmla="*/ 172 w 210"/>
                <a:gd name="T7" fmla="*/ 198 h 226"/>
                <a:gd name="T8" fmla="*/ 206 w 210"/>
                <a:gd name="T9" fmla="*/ 157 h 226"/>
                <a:gd name="T10" fmla="*/ 84 w 210"/>
                <a:gd name="T11" fmla="*/ 3 h 226"/>
                <a:gd name="T12" fmla="*/ 48 w 210"/>
                <a:gd name="T13" fmla="*/ 5 h 226"/>
                <a:gd name="T14" fmla="*/ 11 w 210"/>
                <a:gd name="T15" fmla="*/ 35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26">
                  <a:moveTo>
                    <a:pt x="11" y="35"/>
                  </a:moveTo>
                  <a:cubicBezTo>
                    <a:pt x="4" y="51"/>
                    <a:pt x="0" y="64"/>
                    <a:pt x="2" y="67"/>
                  </a:cubicBezTo>
                  <a:cubicBezTo>
                    <a:pt x="125" y="222"/>
                    <a:pt x="125" y="222"/>
                    <a:pt x="125" y="222"/>
                  </a:cubicBezTo>
                  <a:cubicBezTo>
                    <a:pt x="128" y="226"/>
                    <a:pt x="149" y="216"/>
                    <a:pt x="172" y="198"/>
                  </a:cubicBezTo>
                  <a:cubicBezTo>
                    <a:pt x="194" y="180"/>
                    <a:pt x="210" y="162"/>
                    <a:pt x="206" y="157"/>
                  </a:cubicBezTo>
                  <a:cubicBezTo>
                    <a:pt x="84" y="3"/>
                    <a:pt x="84" y="3"/>
                    <a:pt x="84" y="3"/>
                  </a:cubicBezTo>
                  <a:cubicBezTo>
                    <a:pt x="81" y="0"/>
                    <a:pt x="66" y="1"/>
                    <a:pt x="48" y="5"/>
                  </a:cubicBezTo>
                  <a:cubicBezTo>
                    <a:pt x="33" y="13"/>
                    <a:pt x="19" y="26"/>
                    <a:pt x="11" y="35"/>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 name="Freeform 78"/>
            <p:cNvSpPr/>
            <p:nvPr/>
          </p:nvSpPr>
          <p:spPr bwMode="auto">
            <a:xfrm>
              <a:off x="3606801" y="4475194"/>
              <a:ext cx="67733" cy="55049"/>
            </a:xfrm>
            <a:custGeom>
              <a:avLst/>
              <a:gdLst>
                <a:gd name="T0" fmla="*/ 0 w 37"/>
                <a:gd name="T1" fmla="*/ 30 h 30"/>
                <a:gd name="T2" fmla="*/ 37 w 37"/>
                <a:gd name="T3" fmla="*/ 0 h 30"/>
                <a:gd name="T4" fmla="*/ 12 w 37"/>
                <a:gd name="T5" fmla="*/ 5 h 30"/>
                <a:gd name="T6" fmla="*/ 0 w 37"/>
                <a:gd name="T7" fmla="*/ 30 h 30"/>
              </a:gdLst>
              <a:ahLst/>
              <a:cxnLst>
                <a:cxn ang="0">
                  <a:pos x="T0" y="T1"/>
                </a:cxn>
                <a:cxn ang="0">
                  <a:pos x="T2" y="T3"/>
                </a:cxn>
                <a:cxn ang="0">
                  <a:pos x="T4" y="T5"/>
                </a:cxn>
                <a:cxn ang="0">
                  <a:pos x="T6" y="T7"/>
                </a:cxn>
              </a:cxnLst>
              <a:rect l="0" t="0" r="r" b="b"/>
              <a:pathLst>
                <a:path w="37" h="30">
                  <a:moveTo>
                    <a:pt x="0" y="30"/>
                  </a:moveTo>
                  <a:cubicBezTo>
                    <a:pt x="8" y="21"/>
                    <a:pt x="22" y="8"/>
                    <a:pt x="37" y="0"/>
                  </a:cubicBezTo>
                  <a:cubicBezTo>
                    <a:pt x="29" y="1"/>
                    <a:pt x="20" y="3"/>
                    <a:pt x="12" y="5"/>
                  </a:cubicBezTo>
                  <a:cubicBezTo>
                    <a:pt x="7" y="13"/>
                    <a:pt x="3" y="22"/>
                    <a:pt x="0" y="30"/>
                  </a:cubicBezTo>
                  <a:close/>
                </a:path>
              </a:pathLst>
            </a:custGeom>
            <a:solidFill>
              <a:srgbClr val="E07A4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 name="Freeform 79"/>
            <p:cNvSpPr/>
            <p:nvPr/>
          </p:nvSpPr>
          <p:spPr bwMode="auto">
            <a:xfrm>
              <a:off x="3587752" y="4466724"/>
              <a:ext cx="359833" cy="385343"/>
            </a:xfrm>
            <a:custGeom>
              <a:avLst/>
              <a:gdLst>
                <a:gd name="T0" fmla="*/ 3 w 199"/>
                <a:gd name="T1" fmla="*/ 69 h 212"/>
                <a:gd name="T2" fmla="*/ 117 w 199"/>
                <a:gd name="T3" fmla="*/ 212 h 212"/>
                <a:gd name="T4" fmla="*/ 199 w 199"/>
                <a:gd name="T5" fmla="*/ 148 h 212"/>
                <a:gd name="T6" fmla="*/ 85 w 199"/>
                <a:gd name="T7" fmla="*/ 4 h 212"/>
                <a:gd name="T8" fmla="*/ 38 w 199"/>
                <a:gd name="T9" fmla="*/ 29 h 212"/>
                <a:gd name="T10" fmla="*/ 3 w 199"/>
                <a:gd name="T11" fmla="*/ 69 h 212"/>
              </a:gdLst>
              <a:ahLst/>
              <a:cxnLst>
                <a:cxn ang="0">
                  <a:pos x="T0" y="T1"/>
                </a:cxn>
                <a:cxn ang="0">
                  <a:pos x="T2" y="T3"/>
                </a:cxn>
                <a:cxn ang="0">
                  <a:pos x="T4" y="T5"/>
                </a:cxn>
                <a:cxn ang="0">
                  <a:pos x="T6" y="T7"/>
                </a:cxn>
                <a:cxn ang="0">
                  <a:pos x="T8" y="T9"/>
                </a:cxn>
                <a:cxn ang="0">
                  <a:pos x="T10" y="T11"/>
                </a:cxn>
              </a:cxnLst>
              <a:rect l="0" t="0" r="r" b="b"/>
              <a:pathLst>
                <a:path w="199" h="212">
                  <a:moveTo>
                    <a:pt x="3" y="69"/>
                  </a:moveTo>
                  <a:cubicBezTo>
                    <a:pt x="117" y="212"/>
                    <a:pt x="117" y="212"/>
                    <a:pt x="117" y="212"/>
                  </a:cubicBezTo>
                  <a:cubicBezTo>
                    <a:pt x="199" y="148"/>
                    <a:pt x="199" y="148"/>
                    <a:pt x="199" y="148"/>
                  </a:cubicBezTo>
                  <a:cubicBezTo>
                    <a:pt x="85" y="4"/>
                    <a:pt x="85" y="4"/>
                    <a:pt x="85" y="4"/>
                  </a:cubicBezTo>
                  <a:cubicBezTo>
                    <a:pt x="81" y="0"/>
                    <a:pt x="61" y="11"/>
                    <a:pt x="38" y="29"/>
                  </a:cubicBezTo>
                  <a:cubicBezTo>
                    <a:pt x="16" y="47"/>
                    <a:pt x="0" y="64"/>
                    <a:pt x="3" y="69"/>
                  </a:cubicBezTo>
                  <a:close/>
                </a:path>
              </a:pathLst>
            </a:custGeom>
            <a:solidFill>
              <a:srgbClr val="E07A4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 name="Freeform 80"/>
            <p:cNvSpPr/>
            <p:nvPr/>
          </p:nvSpPr>
          <p:spPr bwMode="auto">
            <a:xfrm>
              <a:off x="3799418" y="4731383"/>
              <a:ext cx="169333" cy="148209"/>
            </a:xfrm>
            <a:custGeom>
              <a:avLst/>
              <a:gdLst>
                <a:gd name="T0" fmla="*/ 0 w 93"/>
                <a:gd name="T1" fmla="*/ 66 h 81"/>
                <a:gd name="T2" fmla="*/ 12 w 93"/>
                <a:gd name="T3" fmla="*/ 81 h 81"/>
                <a:gd name="T4" fmla="*/ 50 w 93"/>
                <a:gd name="T5" fmla="*/ 45 h 81"/>
                <a:gd name="T6" fmla="*/ 93 w 93"/>
                <a:gd name="T7" fmla="*/ 17 h 81"/>
                <a:gd name="T8" fmla="*/ 82 w 93"/>
                <a:gd name="T9" fmla="*/ 2 h 81"/>
                <a:gd name="T10" fmla="*/ 38 w 93"/>
                <a:gd name="T11" fmla="*/ 31 h 81"/>
                <a:gd name="T12" fmla="*/ 0 w 93"/>
                <a:gd name="T13" fmla="*/ 66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0" y="66"/>
                  </a:moveTo>
                  <a:cubicBezTo>
                    <a:pt x="12" y="81"/>
                    <a:pt x="12" y="81"/>
                    <a:pt x="12" y="81"/>
                  </a:cubicBezTo>
                  <a:cubicBezTo>
                    <a:pt x="12" y="81"/>
                    <a:pt x="14" y="74"/>
                    <a:pt x="50" y="45"/>
                  </a:cubicBezTo>
                  <a:cubicBezTo>
                    <a:pt x="89" y="15"/>
                    <a:pt x="93" y="17"/>
                    <a:pt x="93" y="17"/>
                  </a:cubicBezTo>
                  <a:cubicBezTo>
                    <a:pt x="82" y="2"/>
                    <a:pt x="82" y="2"/>
                    <a:pt x="82" y="2"/>
                  </a:cubicBezTo>
                  <a:cubicBezTo>
                    <a:pt x="82" y="2"/>
                    <a:pt x="77" y="0"/>
                    <a:pt x="38" y="31"/>
                  </a:cubicBezTo>
                  <a:cubicBezTo>
                    <a:pt x="3" y="59"/>
                    <a:pt x="0" y="66"/>
                    <a:pt x="0" y="66"/>
                  </a:cubicBezTo>
                  <a:close/>
                </a:path>
              </a:pathLst>
            </a:custGeom>
            <a:solidFill>
              <a:srgbClr val="48B19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 name="Freeform 81"/>
            <p:cNvSpPr/>
            <p:nvPr/>
          </p:nvSpPr>
          <p:spPr bwMode="auto">
            <a:xfrm>
              <a:off x="3820585" y="4758907"/>
              <a:ext cx="154516" cy="131271"/>
            </a:xfrm>
            <a:custGeom>
              <a:avLst/>
              <a:gdLst>
                <a:gd name="T0" fmla="*/ 38 w 85"/>
                <a:gd name="T1" fmla="*/ 30 h 71"/>
                <a:gd name="T2" fmla="*/ 0 w 85"/>
                <a:gd name="T3" fmla="*/ 66 h 71"/>
                <a:gd name="T4" fmla="*/ 0 w 85"/>
                <a:gd name="T5" fmla="*/ 66 h 71"/>
                <a:gd name="T6" fmla="*/ 40 w 85"/>
                <a:gd name="T7" fmla="*/ 42 h 71"/>
                <a:gd name="T8" fmla="*/ 81 w 85"/>
                <a:gd name="T9" fmla="*/ 2 h 71"/>
                <a:gd name="T10" fmla="*/ 81 w 85"/>
                <a:gd name="T11" fmla="*/ 2 h 71"/>
                <a:gd name="T12" fmla="*/ 38 w 85"/>
                <a:gd name="T13" fmla="*/ 30 h 71"/>
              </a:gdLst>
              <a:ahLst/>
              <a:cxnLst>
                <a:cxn ang="0">
                  <a:pos x="T0" y="T1"/>
                </a:cxn>
                <a:cxn ang="0">
                  <a:pos x="T2" y="T3"/>
                </a:cxn>
                <a:cxn ang="0">
                  <a:pos x="T4" y="T5"/>
                </a:cxn>
                <a:cxn ang="0">
                  <a:pos x="T6" y="T7"/>
                </a:cxn>
                <a:cxn ang="0">
                  <a:pos x="T8" y="T9"/>
                </a:cxn>
                <a:cxn ang="0">
                  <a:pos x="T10" y="T11"/>
                </a:cxn>
                <a:cxn ang="0">
                  <a:pos x="T12" y="T13"/>
                </a:cxn>
              </a:cxnLst>
              <a:rect l="0" t="0" r="r" b="b"/>
              <a:pathLst>
                <a:path w="85" h="71">
                  <a:moveTo>
                    <a:pt x="38" y="30"/>
                  </a:moveTo>
                  <a:cubicBezTo>
                    <a:pt x="2" y="59"/>
                    <a:pt x="0" y="66"/>
                    <a:pt x="0" y="66"/>
                  </a:cubicBezTo>
                  <a:cubicBezTo>
                    <a:pt x="0" y="66"/>
                    <a:pt x="0" y="66"/>
                    <a:pt x="0" y="66"/>
                  </a:cubicBezTo>
                  <a:cubicBezTo>
                    <a:pt x="4" y="71"/>
                    <a:pt x="18" y="60"/>
                    <a:pt x="40" y="42"/>
                  </a:cubicBezTo>
                  <a:cubicBezTo>
                    <a:pt x="63" y="24"/>
                    <a:pt x="85" y="6"/>
                    <a:pt x="81" y="2"/>
                  </a:cubicBezTo>
                  <a:cubicBezTo>
                    <a:pt x="81" y="2"/>
                    <a:pt x="81" y="2"/>
                    <a:pt x="81" y="2"/>
                  </a:cubicBezTo>
                  <a:cubicBezTo>
                    <a:pt x="81" y="2"/>
                    <a:pt x="77" y="0"/>
                    <a:pt x="38" y="30"/>
                  </a:cubicBezTo>
                  <a:close/>
                </a:path>
              </a:pathLst>
            </a:custGeom>
            <a:solidFill>
              <a:srgbClr val="36857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 name="Freeform 82"/>
            <p:cNvSpPr/>
            <p:nvPr/>
          </p:nvSpPr>
          <p:spPr bwMode="auto">
            <a:xfrm>
              <a:off x="3790951" y="4720796"/>
              <a:ext cx="150283" cy="124919"/>
            </a:xfrm>
            <a:custGeom>
              <a:avLst/>
              <a:gdLst>
                <a:gd name="T0" fmla="*/ 0 w 82"/>
                <a:gd name="T1" fmla="*/ 66 h 68"/>
                <a:gd name="T2" fmla="*/ 1 w 82"/>
                <a:gd name="T3" fmla="*/ 68 h 68"/>
                <a:gd name="T4" fmla="*/ 39 w 82"/>
                <a:gd name="T5" fmla="*/ 33 h 68"/>
                <a:gd name="T6" fmla="*/ 82 w 82"/>
                <a:gd name="T7" fmla="*/ 4 h 68"/>
                <a:gd name="T8" fmla="*/ 81 w 82"/>
                <a:gd name="T9" fmla="*/ 2 h 68"/>
                <a:gd name="T10" fmla="*/ 37 w 82"/>
                <a:gd name="T11" fmla="*/ 31 h 68"/>
                <a:gd name="T12" fmla="*/ 0 w 82"/>
                <a:gd name="T13" fmla="*/ 66 h 68"/>
              </a:gdLst>
              <a:ahLst/>
              <a:cxnLst>
                <a:cxn ang="0">
                  <a:pos x="T0" y="T1"/>
                </a:cxn>
                <a:cxn ang="0">
                  <a:pos x="T2" y="T3"/>
                </a:cxn>
                <a:cxn ang="0">
                  <a:pos x="T4" y="T5"/>
                </a:cxn>
                <a:cxn ang="0">
                  <a:pos x="T6" y="T7"/>
                </a:cxn>
                <a:cxn ang="0">
                  <a:pos x="T8" y="T9"/>
                </a:cxn>
                <a:cxn ang="0">
                  <a:pos x="T10" y="T11"/>
                </a:cxn>
                <a:cxn ang="0">
                  <a:pos x="T12" y="T13"/>
                </a:cxn>
              </a:cxnLst>
              <a:rect l="0" t="0" r="r" b="b"/>
              <a:pathLst>
                <a:path w="82" h="68">
                  <a:moveTo>
                    <a:pt x="0" y="66"/>
                  </a:moveTo>
                  <a:cubicBezTo>
                    <a:pt x="1" y="68"/>
                    <a:pt x="1" y="68"/>
                    <a:pt x="1" y="68"/>
                  </a:cubicBezTo>
                  <a:cubicBezTo>
                    <a:pt x="1" y="68"/>
                    <a:pt x="3" y="61"/>
                    <a:pt x="39" y="33"/>
                  </a:cubicBezTo>
                  <a:cubicBezTo>
                    <a:pt x="78" y="2"/>
                    <a:pt x="82" y="4"/>
                    <a:pt x="82" y="4"/>
                  </a:cubicBezTo>
                  <a:cubicBezTo>
                    <a:pt x="81" y="2"/>
                    <a:pt x="81" y="2"/>
                    <a:pt x="81" y="2"/>
                  </a:cubicBezTo>
                  <a:cubicBezTo>
                    <a:pt x="81" y="2"/>
                    <a:pt x="76" y="0"/>
                    <a:pt x="37" y="31"/>
                  </a:cubicBezTo>
                  <a:cubicBezTo>
                    <a:pt x="2" y="59"/>
                    <a:pt x="0" y="66"/>
                    <a:pt x="0" y="66"/>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 name="Freeform 83"/>
            <p:cNvSpPr/>
            <p:nvPr/>
          </p:nvSpPr>
          <p:spPr bwMode="auto">
            <a:xfrm>
              <a:off x="3793067" y="4725031"/>
              <a:ext cx="150284" cy="122801"/>
            </a:xfrm>
            <a:custGeom>
              <a:avLst/>
              <a:gdLst>
                <a:gd name="T0" fmla="*/ 38 w 83"/>
                <a:gd name="T1" fmla="*/ 31 h 68"/>
                <a:gd name="T2" fmla="*/ 0 w 83"/>
                <a:gd name="T3" fmla="*/ 66 h 68"/>
                <a:gd name="T4" fmla="*/ 2 w 83"/>
                <a:gd name="T5" fmla="*/ 68 h 68"/>
                <a:gd name="T6" fmla="*/ 39 w 83"/>
                <a:gd name="T7" fmla="*/ 32 h 68"/>
                <a:gd name="T8" fmla="*/ 83 w 83"/>
                <a:gd name="T9" fmla="*/ 4 h 68"/>
                <a:gd name="T10" fmla="*/ 81 w 83"/>
                <a:gd name="T11" fmla="*/ 2 h 68"/>
                <a:gd name="T12" fmla="*/ 38 w 83"/>
                <a:gd name="T13" fmla="*/ 31 h 68"/>
              </a:gdLst>
              <a:ahLst/>
              <a:cxnLst>
                <a:cxn ang="0">
                  <a:pos x="T0" y="T1"/>
                </a:cxn>
                <a:cxn ang="0">
                  <a:pos x="T2" y="T3"/>
                </a:cxn>
                <a:cxn ang="0">
                  <a:pos x="T4" y="T5"/>
                </a:cxn>
                <a:cxn ang="0">
                  <a:pos x="T6" y="T7"/>
                </a:cxn>
                <a:cxn ang="0">
                  <a:pos x="T8" y="T9"/>
                </a:cxn>
                <a:cxn ang="0">
                  <a:pos x="T10" y="T11"/>
                </a:cxn>
                <a:cxn ang="0">
                  <a:pos x="T12" y="T13"/>
                </a:cxn>
              </a:cxnLst>
              <a:rect l="0" t="0" r="r" b="b"/>
              <a:pathLst>
                <a:path w="83" h="68">
                  <a:moveTo>
                    <a:pt x="38" y="31"/>
                  </a:moveTo>
                  <a:cubicBezTo>
                    <a:pt x="2" y="59"/>
                    <a:pt x="0" y="66"/>
                    <a:pt x="0" y="66"/>
                  </a:cubicBezTo>
                  <a:cubicBezTo>
                    <a:pt x="2" y="68"/>
                    <a:pt x="2" y="68"/>
                    <a:pt x="2" y="68"/>
                  </a:cubicBezTo>
                  <a:cubicBezTo>
                    <a:pt x="2" y="68"/>
                    <a:pt x="4" y="61"/>
                    <a:pt x="39" y="32"/>
                  </a:cubicBezTo>
                  <a:cubicBezTo>
                    <a:pt x="78" y="2"/>
                    <a:pt x="83" y="4"/>
                    <a:pt x="83" y="4"/>
                  </a:cubicBezTo>
                  <a:cubicBezTo>
                    <a:pt x="81" y="2"/>
                    <a:pt x="81" y="2"/>
                    <a:pt x="81" y="2"/>
                  </a:cubicBezTo>
                  <a:cubicBezTo>
                    <a:pt x="81" y="2"/>
                    <a:pt x="77" y="0"/>
                    <a:pt x="38" y="3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 name="Freeform 84"/>
            <p:cNvSpPr/>
            <p:nvPr/>
          </p:nvSpPr>
          <p:spPr bwMode="auto">
            <a:xfrm>
              <a:off x="3797301" y="4729266"/>
              <a:ext cx="150284" cy="122801"/>
            </a:xfrm>
            <a:custGeom>
              <a:avLst/>
              <a:gdLst>
                <a:gd name="T0" fmla="*/ 37 w 83"/>
                <a:gd name="T1" fmla="*/ 30 h 68"/>
                <a:gd name="T2" fmla="*/ 0 w 83"/>
                <a:gd name="T3" fmla="*/ 66 h 68"/>
                <a:gd name="T4" fmla="*/ 1 w 83"/>
                <a:gd name="T5" fmla="*/ 68 h 68"/>
                <a:gd name="T6" fmla="*/ 39 w 83"/>
                <a:gd name="T7" fmla="*/ 33 h 68"/>
                <a:gd name="T8" fmla="*/ 83 w 83"/>
                <a:gd name="T9" fmla="*/ 4 h 68"/>
                <a:gd name="T10" fmla="*/ 81 w 83"/>
                <a:gd name="T11" fmla="*/ 2 h 68"/>
                <a:gd name="T12" fmla="*/ 37 w 83"/>
                <a:gd name="T13" fmla="*/ 30 h 68"/>
              </a:gdLst>
              <a:ahLst/>
              <a:cxnLst>
                <a:cxn ang="0">
                  <a:pos x="T0" y="T1"/>
                </a:cxn>
                <a:cxn ang="0">
                  <a:pos x="T2" y="T3"/>
                </a:cxn>
                <a:cxn ang="0">
                  <a:pos x="T4" y="T5"/>
                </a:cxn>
                <a:cxn ang="0">
                  <a:pos x="T6" y="T7"/>
                </a:cxn>
                <a:cxn ang="0">
                  <a:pos x="T8" y="T9"/>
                </a:cxn>
                <a:cxn ang="0">
                  <a:pos x="T10" y="T11"/>
                </a:cxn>
                <a:cxn ang="0">
                  <a:pos x="T12" y="T13"/>
                </a:cxn>
              </a:cxnLst>
              <a:rect l="0" t="0" r="r" b="b"/>
              <a:pathLst>
                <a:path w="83" h="68">
                  <a:moveTo>
                    <a:pt x="37" y="30"/>
                  </a:moveTo>
                  <a:cubicBezTo>
                    <a:pt x="2" y="59"/>
                    <a:pt x="0" y="66"/>
                    <a:pt x="0" y="66"/>
                  </a:cubicBezTo>
                  <a:cubicBezTo>
                    <a:pt x="1" y="68"/>
                    <a:pt x="1" y="68"/>
                    <a:pt x="1" y="68"/>
                  </a:cubicBezTo>
                  <a:cubicBezTo>
                    <a:pt x="1" y="68"/>
                    <a:pt x="4" y="61"/>
                    <a:pt x="39" y="33"/>
                  </a:cubicBezTo>
                  <a:cubicBezTo>
                    <a:pt x="78" y="2"/>
                    <a:pt x="83" y="4"/>
                    <a:pt x="83" y="4"/>
                  </a:cubicBezTo>
                  <a:cubicBezTo>
                    <a:pt x="81" y="2"/>
                    <a:pt x="81" y="2"/>
                    <a:pt x="81" y="2"/>
                  </a:cubicBezTo>
                  <a:cubicBezTo>
                    <a:pt x="81" y="2"/>
                    <a:pt x="76" y="0"/>
                    <a:pt x="37" y="30"/>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 name="Freeform 85"/>
            <p:cNvSpPr/>
            <p:nvPr/>
          </p:nvSpPr>
          <p:spPr bwMode="auto">
            <a:xfrm>
              <a:off x="3788834" y="4718680"/>
              <a:ext cx="150284" cy="122801"/>
            </a:xfrm>
            <a:custGeom>
              <a:avLst/>
              <a:gdLst>
                <a:gd name="T0" fmla="*/ 0 w 83"/>
                <a:gd name="T1" fmla="*/ 66 h 68"/>
                <a:gd name="T2" fmla="*/ 2 w 83"/>
                <a:gd name="T3" fmla="*/ 68 h 68"/>
                <a:gd name="T4" fmla="*/ 39 w 83"/>
                <a:gd name="T5" fmla="*/ 33 h 68"/>
                <a:gd name="T6" fmla="*/ 83 w 83"/>
                <a:gd name="T7" fmla="*/ 4 h 68"/>
                <a:gd name="T8" fmla="*/ 81 w 83"/>
                <a:gd name="T9" fmla="*/ 2 h 68"/>
                <a:gd name="T10" fmla="*/ 38 w 83"/>
                <a:gd name="T11" fmla="*/ 31 h 68"/>
                <a:gd name="T12" fmla="*/ 0 w 83"/>
                <a:gd name="T13" fmla="*/ 66 h 68"/>
              </a:gdLst>
              <a:ahLst/>
              <a:cxnLst>
                <a:cxn ang="0">
                  <a:pos x="T0" y="T1"/>
                </a:cxn>
                <a:cxn ang="0">
                  <a:pos x="T2" y="T3"/>
                </a:cxn>
                <a:cxn ang="0">
                  <a:pos x="T4" y="T5"/>
                </a:cxn>
                <a:cxn ang="0">
                  <a:pos x="T6" y="T7"/>
                </a:cxn>
                <a:cxn ang="0">
                  <a:pos x="T8" y="T9"/>
                </a:cxn>
                <a:cxn ang="0">
                  <a:pos x="T10" y="T11"/>
                </a:cxn>
                <a:cxn ang="0">
                  <a:pos x="T12" y="T13"/>
                </a:cxn>
              </a:cxnLst>
              <a:rect l="0" t="0" r="r" b="b"/>
              <a:pathLst>
                <a:path w="83" h="68">
                  <a:moveTo>
                    <a:pt x="0" y="66"/>
                  </a:moveTo>
                  <a:cubicBezTo>
                    <a:pt x="2" y="68"/>
                    <a:pt x="2" y="68"/>
                    <a:pt x="2" y="68"/>
                  </a:cubicBezTo>
                  <a:cubicBezTo>
                    <a:pt x="2" y="68"/>
                    <a:pt x="4" y="61"/>
                    <a:pt x="39" y="33"/>
                  </a:cubicBezTo>
                  <a:cubicBezTo>
                    <a:pt x="78" y="2"/>
                    <a:pt x="83" y="4"/>
                    <a:pt x="83" y="4"/>
                  </a:cubicBezTo>
                  <a:cubicBezTo>
                    <a:pt x="81" y="2"/>
                    <a:pt x="81" y="2"/>
                    <a:pt x="81" y="2"/>
                  </a:cubicBezTo>
                  <a:cubicBezTo>
                    <a:pt x="81" y="2"/>
                    <a:pt x="77" y="0"/>
                    <a:pt x="38" y="31"/>
                  </a:cubicBezTo>
                  <a:cubicBezTo>
                    <a:pt x="2" y="59"/>
                    <a:pt x="0" y="66"/>
                    <a:pt x="0" y="66"/>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 name="Freeform 86"/>
            <p:cNvSpPr>
              <a:spLocks noEditPoints="1"/>
            </p:cNvSpPr>
            <p:nvPr/>
          </p:nvSpPr>
          <p:spPr bwMode="auto">
            <a:xfrm>
              <a:off x="3543301" y="3918353"/>
              <a:ext cx="472017" cy="260423"/>
            </a:xfrm>
            <a:custGeom>
              <a:avLst/>
              <a:gdLst>
                <a:gd name="T0" fmla="*/ 224 w 260"/>
                <a:gd name="T1" fmla="*/ 81 h 143"/>
                <a:gd name="T2" fmla="*/ 188 w 260"/>
                <a:gd name="T3" fmla="*/ 49 h 143"/>
                <a:gd name="T4" fmla="*/ 186 w 260"/>
                <a:gd name="T5" fmla="*/ 31 h 143"/>
                <a:gd name="T6" fmla="*/ 136 w 260"/>
                <a:gd name="T7" fmla="*/ 1 h 143"/>
                <a:gd name="T8" fmla="*/ 86 w 260"/>
                <a:gd name="T9" fmla="*/ 29 h 143"/>
                <a:gd name="T10" fmla="*/ 82 w 260"/>
                <a:gd name="T11" fmla="*/ 47 h 143"/>
                <a:gd name="T12" fmla="*/ 43 w 260"/>
                <a:gd name="T13" fmla="*/ 77 h 143"/>
                <a:gd name="T14" fmla="*/ 1 w 260"/>
                <a:gd name="T15" fmla="*/ 92 h 143"/>
                <a:gd name="T16" fmla="*/ 0 w 260"/>
                <a:gd name="T17" fmla="*/ 122 h 143"/>
                <a:gd name="T18" fmla="*/ 42 w 260"/>
                <a:gd name="T19" fmla="*/ 139 h 143"/>
                <a:gd name="T20" fmla="*/ 216 w 260"/>
                <a:gd name="T21" fmla="*/ 143 h 143"/>
                <a:gd name="T22" fmla="*/ 259 w 260"/>
                <a:gd name="T23" fmla="*/ 128 h 143"/>
                <a:gd name="T24" fmla="*/ 260 w 260"/>
                <a:gd name="T25" fmla="*/ 98 h 143"/>
                <a:gd name="T26" fmla="*/ 224 w 260"/>
                <a:gd name="T27" fmla="*/ 81 h 143"/>
                <a:gd name="T28" fmla="*/ 137 w 260"/>
                <a:gd name="T29" fmla="*/ 57 h 143"/>
                <a:gd name="T30" fmla="*/ 111 w 260"/>
                <a:gd name="T31" fmla="*/ 31 h 143"/>
                <a:gd name="T32" fmla="*/ 136 w 260"/>
                <a:gd name="T33" fmla="*/ 11 h 143"/>
                <a:gd name="T34" fmla="*/ 163 w 260"/>
                <a:gd name="T35" fmla="*/ 32 h 143"/>
                <a:gd name="T36" fmla="*/ 137 w 260"/>
                <a:gd name="T37" fmla="*/ 5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143">
                  <a:moveTo>
                    <a:pt x="224" y="81"/>
                  </a:moveTo>
                  <a:cubicBezTo>
                    <a:pt x="224" y="81"/>
                    <a:pt x="203" y="50"/>
                    <a:pt x="188" y="49"/>
                  </a:cubicBezTo>
                  <a:cubicBezTo>
                    <a:pt x="188" y="49"/>
                    <a:pt x="185" y="38"/>
                    <a:pt x="186" y="31"/>
                  </a:cubicBezTo>
                  <a:cubicBezTo>
                    <a:pt x="186" y="15"/>
                    <a:pt x="164" y="1"/>
                    <a:pt x="136" y="1"/>
                  </a:cubicBezTo>
                  <a:cubicBezTo>
                    <a:pt x="109" y="0"/>
                    <a:pt x="86" y="12"/>
                    <a:pt x="86" y="29"/>
                  </a:cubicBezTo>
                  <a:cubicBezTo>
                    <a:pt x="86" y="36"/>
                    <a:pt x="82" y="47"/>
                    <a:pt x="82" y="47"/>
                  </a:cubicBezTo>
                  <a:cubicBezTo>
                    <a:pt x="68" y="47"/>
                    <a:pt x="43" y="77"/>
                    <a:pt x="43" y="77"/>
                  </a:cubicBezTo>
                  <a:cubicBezTo>
                    <a:pt x="20" y="76"/>
                    <a:pt x="1" y="83"/>
                    <a:pt x="1" y="92"/>
                  </a:cubicBezTo>
                  <a:cubicBezTo>
                    <a:pt x="0" y="122"/>
                    <a:pt x="0" y="122"/>
                    <a:pt x="0" y="122"/>
                  </a:cubicBezTo>
                  <a:cubicBezTo>
                    <a:pt x="0" y="131"/>
                    <a:pt x="18" y="138"/>
                    <a:pt x="42" y="139"/>
                  </a:cubicBezTo>
                  <a:cubicBezTo>
                    <a:pt x="216" y="143"/>
                    <a:pt x="216" y="143"/>
                    <a:pt x="216" y="143"/>
                  </a:cubicBezTo>
                  <a:cubicBezTo>
                    <a:pt x="240" y="143"/>
                    <a:pt x="259" y="137"/>
                    <a:pt x="259" y="128"/>
                  </a:cubicBezTo>
                  <a:cubicBezTo>
                    <a:pt x="260" y="98"/>
                    <a:pt x="260" y="98"/>
                    <a:pt x="260" y="98"/>
                  </a:cubicBezTo>
                  <a:cubicBezTo>
                    <a:pt x="260" y="89"/>
                    <a:pt x="247" y="82"/>
                    <a:pt x="224" y="81"/>
                  </a:cubicBezTo>
                  <a:close/>
                  <a:moveTo>
                    <a:pt x="137" y="57"/>
                  </a:moveTo>
                  <a:cubicBezTo>
                    <a:pt x="120" y="56"/>
                    <a:pt x="111" y="41"/>
                    <a:pt x="111" y="31"/>
                  </a:cubicBezTo>
                  <a:cubicBezTo>
                    <a:pt x="111" y="21"/>
                    <a:pt x="119" y="11"/>
                    <a:pt x="136" y="11"/>
                  </a:cubicBezTo>
                  <a:cubicBezTo>
                    <a:pt x="153" y="12"/>
                    <a:pt x="163" y="22"/>
                    <a:pt x="163" y="32"/>
                  </a:cubicBezTo>
                  <a:cubicBezTo>
                    <a:pt x="163" y="43"/>
                    <a:pt x="155" y="57"/>
                    <a:pt x="137" y="57"/>
                  </a:cubicBezTo>
                  <a:close/>
                </a:path>
              </a:pathLst>
            </a:custGeom>
            <a:solidFill>
              <a:srgbClr val="48B19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7"/>
          <p:cNvSpPr txBox="1">
            <a:spLocks noChangeArrowheads="1"/>
          </p:cNvSpPr>
          <p:nvPr/>
        </p:nvSpPr>
        <p:spPr bwMode="auto">
          <a:xfrm>
            <a:off x="845652" y="6003147"/>
            <a:ext cx="6521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dirty="0">
                <a:latin typeface="微軟正黑體" panose="020B0604030504040204" pitchFamily="34" charset="-120"/>
                <a:ea typeface="微軟正黑體" panose="020B0604030504040204" pitchFamily="34" charset="-120"/>
              </a:rPr>
              <a:t>備註：參考招生簡章參、報名辦法（第</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頁）</a:t>
            </a:r>
          </a:p>
        </p:txBody>
      </p:sp>
      <p:sp>
        <p:nvSpPr>
          <p:cNvPr id="32771" name="標題 1"/>
          <p:cNvSpPr>
            <a:spLocks noGrp="1"/>
          </p:cNvSpPr>
          <p:nvPr>
            <p:ph type="title"/>
          </p:nvPr>
        </p:nvSpPr>
        <p:spPr>
          <a:xfrm>
            <a:off x="496888" y="150813"/>
            <a:ext cx="10515600" cy="1087437"/>
          </a:xfrm>
        </p:spPr>
        <p:txBody>
          <a:bodyPr/>
          <a:lstStyle/>
          <a:p>
            <a:pPr eaLnBrk="1" hangingPunct="1"/>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陸</a:t>
            </a:r>
            <a:r>
              <a:rPr lang="en-US" altLang="zh-TW" b="1" dirty="0">
                <a:solidFill>
                  <a:srgbClr val="002060"/>
                </a:solidFill>
                <a:latin typeface="微軟正黑體" panose="020B0604030504040204" pitchFamily="34" charset="-120"/>
                <a:ea typeface="微軟正黑體" panose="020B0604030504040204" pitchFamily="34" charset="-120"/>
              </a:rPr>
              <a:t>) </a:t>
            </a:r>
            <a:r>
              <a:rPr lang="zh-TW" altLang="en-US" b="1" dirty="0">
                <a:solidFill>
                  <a:srgbClr val="002060"/>
                </a:solidFill>
                <a:latin typeface="微軟正黑體" panose="020B0604030504040204" pitchFamily="34" charset="-120"/>
                <a:ea typeface="微軟正黑體" panose="020B0604030504040204" pitchFamily="34" charset="-120"/>
              </a:rPr>
              <a:t>、報名作業－</a:t>
            </a:r>
            <a:r>
              <a:rPr lang="zh-TW" altLang="en-US" sz="4000" b="1" dirty="0">
                <a:solidFill>
                  <a:srgbClr val="002060"/>
                </a:solidFill>
                <a:latin typeface="微軟正黑體" panose="020B0604030504040204" pitchFamily="34" charset="-120"/>
                <a:ea typeface="微軟正黑體" panose="020B0604030504040204" pitchFamily="34" charset="-120"/>
              </a:rPr>
              <a:t>報名方式（</a:t>
            </a:r>
            <a:r>
              <a:rPr lang="en-US" altLang="zh-TW" sz="4000" b="1" dirty="0">
                <a:solidFill>
                  <a:srgbClr val="002060"/>
                </a:solidFill>
                <a:latin typeface="微軟正黑體" panose="020B0604030504040204" pitchFamily="34" charset="-120"/>
                <a:ea typeface="微軟正黑體" panose="020B0604030504040204" pitchFamily="34" charset="-120"/>
              </a:rPr>
              <a:t>4/11</a:t>
            </a:r>
            <a:r>
              <a:rPr lang="zh-TW" altLang="en-US" sz="4000" b="1" dirty="0">
                <a:solidFill>
                  <a:srgbClr val="002060"/>
                </a:solidFill>
                <a:latin typeface="微軟正黑體" panose="020B0604030504040204" pitchFamily="34" charset="-120"/>
                <a:ea typeface="微軟正黑體" panose="020B0604030504040204" pitchFamily="34" charset="-120"/>
              </a:rPr>
              <a:t>）</a:t>
            </a:r>
            <a:endParaRPr lang="zh-TW" altLang="en-US" sz="4000" dirty="0"/>
          </a:p>
        </p:txBody>
      </p:sp>
      <p:sp>
        <p:nvSpPr>
          <p:cNvPr id="32772" name="投影片編號版面配置區 1"/>
          <p:cNvSpPr>
            <a:spLocks noGrp="1"/>
          </p:cNvSpPr>
          <p:nvPr>
            <p:ph type="sldNum" sz="quarter" idx="11"/>
          </p:nvPr>
        </p:nvSpPr>
        <p:spPr bwMode="auto">
          <a:xfrm>
            <a:off x="9448800" y="63865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F4B8F5B7-C309-486A-B9EE-55366C9BEDA5}" type="slidenum">
              <a:rPr lang="zh-TW" altLang="en-US" sz="2600" smtClean="0"/>
              <a:pPr fontAlgn="base">
                <a:lnSpc>
                  <a:spcPct val="100000"/>
                </a:lnSpc>
                <a:spcBef>
                  <a:spcPct val="0"/>
                </a:spcBef>
                <a:spcAft>
                  <a:spcPct val="0"/>
                </a:spcAft>
                <a:buFontTx/>
                <a:buNone/>
              </a:pPr>
              <a:t>21</a:t>
            </a:fld>
            <a:endParaRPr lang="zh-TW" altLang="en-US" sz="2600"/>
          </a:p>
        </p:txBody>
      </p:sp>
      <p:graphicFrame>
        <p:nvGraphicFramePr>
          <p:cNvPr id="6" name="表格 5"/>
          <p:cNvGraphicFramePr>
            <a:graphicFrameLocks noGrp="1"/>
          </p:cNvGraphicFramePr>
          <p:nvPr>
            <p:extLst>
              <p:ext uri="{D42A27DB-BD31-4B8C-83A1-F6EECF244321}">
                <p14:modId xmlns:p14="http://schemas.microsoft.com/office/powerpoint/2010/main" val="1605727650"/>
              </p:ext>
            </p:extLst>
          </p:nvPr>
        </p:nvGraphicFramePr>
        <p:xfrm>
          <a:off x="634999" y="1676789"/>
          <a:ext cx="10922001" cy="3647933"/>
        </p:xfrm>
        <a:graphic>
          <a:graphicData uri="http://schemas.openxmlformats.org/drawingml/2006/table">
            <a:tbl>
              <a:tblPr firstRow="1" bandRow="1">
                <a:tableStyleId>{5C22544A-7EE6-4342-B048-85BDC9FD1C3A}</a:tableStyleId>
              </a:tblPr>
              <a:tblGrid>
                <a:gridCol w="1943101">
                  <a:extLst>
                    <a:ext uri="{9D8B030D-6E8A-4147-A177-3AD203B41FA5}">
                      <a16:colId xmlns:a16="http://schemas.microsoft.com/office/drawing/2014/main" val="20000"/>
                    </a:ext>
                  </a:extLst>
                </a:gridCol>
                <a:gridCol w="4565649">
                  <a:extLst>
                    <a:ext uri="{9D8B030D-6E8A-4147-A177-3AD203B41FA5}">
                      <a16:colId xmlns:a16="http://schemas.microsoft.com/office/drawing/2014/main" val="20001"/>
                    </a:ext>
                  </a:extLst>
                </a:gridCol>
                <a:gridCol w="2365375">
                  <a:extLst>
                    <a:ext uri="{9D8B030D-6E8A-4147-A177-3AD203B41FA5}">
                      <a16:colId xmlns:a16="http://schemas.microsoft.com/office/drawing/2014/main" val="20002"/>
                    </a:ext>
                  </a:extLst>
                </a:gridCol>
                <a:gridCol w="2047876">
                  <a:extLst>
                    <a:ext uri="{9D8B030D-6E8A-4147-A177-3AD203B41FA5}">
                      <a16:colId xmlns:a16="http://schemas.microsoft.com/office/drawing/2014/main" val="20003"/>
                    </a:ext>
                  </a:extLst>
                </a:gridCol>
              </a:tblGrid>
              <a:tr h="7542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        報名資格</a:t>
                      </a:r>
                      <a:endParaRPr lang="en-US" altLang="zh-TW" sz="20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報名辦法</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itchFamily="34" charset="-120"/>
                          <a:ea typeface="微軟正黑體" pitchFamily="34" charset="-120"/>
                        </a:rPr>
                        <a:t>國中應屆畢業生</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itchFamily="34" charset="-120"/>
                          <a:ea typeface="微軟正黑體" pitchFamily="34" charset="-120"/>
                        </a:rPr>
                        <a:t>非應屆畢業生</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itchFamily="34" charset="-120"/>
                          <a:ea typeface="微軟正黑體" pitchFamily="34" charset="-120"/>
                        </a:rPr>
                        <a:t>同等學力者</a:t>
                      </a:r>
                      <a:endParaRPr lang="en-US" altLang="zh-TW" sz="2400" dirty="0">
                        <a:latin typeface="微軟正黑體" pitchFamily="34" charset="-120"/>
                        <a:ea typeface="微軟正黑體" pitchFamily="34" charset="-120"/>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1125602">
                <a:tc>
                  <a:txBody>
                    <a:bodyPr/>
                    <a:lstStyle/>
                    <a:p>
                      <a:pPr algn="ctr"/>
                      <a:r>
                        <a:rPr lang="zh-TW" altLang="en-US" sz="2600" b="1" dirty="0">
                          <a:latin typeface="微軟正黑體" pitchFamily="34" charset="-120"/>
                          <a:ea typeface="微軟正黑體" pitchFamily="34" charset="-120"/>
                        </a:rPr>
                        <a:t>網路</a:t>
                      </a:r>
                      <a:endParaRPr lang="en-US" altLang="zh-TW" sz="2600" b="1" dirty="0">
                        <a:latin typeface="微軟正黑體" pitchFamily="34" charset="-120"/>
                        <a:ea typeface="微軟正黑體" pitchFamily="34" charset="-120"/>
                      </a:endParaRPr>
                    </a:p>
                    <a:p>
                      <a:pPr algn="ctr"/>
                      <a:r>
                        <a:rPr lang="zh-TW" altLang="en-US" sz="2600" b="1" dirty="0">
                          <a:latin typeface="微軟正黑體" pitchFamily="34" charset="-120"/>
                          <a:ea typeface="微軟正黑體" pitchFamily="34" charset="-120"/>
                        </a:rPr>
                        <a:t>通訊</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7030A0"/>
                          </a:solidFill>
                          <a:latin typeface="微軟正黑體" pitchFamily="34" charset="-120"/>
                          <a:ea typeface="微軟正黑體" pitchFamily="34" charset="-120"/>
                        </a:rPr>
                        <a:t>國中集體通訊報名</a:t>
                      </a:r>
                      <a:endParaRPr lang="en-US" altLang="zh-TW" sz="2800" b="1" dirty="0">
                        <a:solidFill>
                          <a:srgbClr val="7030A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C00000"/>
                          </a:solidFill>
                          <a:latin typeface="微軟正黑體" pitchFamily="34" charset="-120"/>
                          <a:ea typeface="微軟正黑體" pitchFamily="34" charset="-120"/>
                        </a:rPr>
                        <a:t>115/6/18</a:t>
                      </a:r>
                      <a:r>
                        <a:rPr lang="zh-TW" altLang="en-US" sz="2000" b="1" dirty="0">
                          <a:solidFill>
                            <a:srgbClr val="C00000"/>
                          </a:solidFill>
                          <a:latin typeface="微軟正黑體" pitchFamily="34" charset="-120"/>
                          <a:ea typeface="微軟正黑體" pitchFamily="34" charset="-120"/>
                        </a:rPr>
                        <a:t>（四）～</a:t>
                      </a:r>
                      <a:r>
                        <a:rPr lang="en-US" altLang="zh-TW" sz="2000" b="1" dirty="0">
                          <a:solidFill>
                            <a:srgbClr val="C00000"/>
                          </a:solidFill>
                          <a:latin typeface="微軟正黑體" pitchFamily="34" charset="-120"/>
                          <a:ea typeface="微軟正黑體" pitchFamily="34" charset="-120"/>
                        </a:rPr>
                        <a:t>6/25</a:t>
                      </a:r>
                      <a:r>
                        <a:rPr lang="zh-TW" altLang="en-US" sz="2000" b="1" dirty="0">
                          <a:solidFill>
                            <a:srgbClr val="C00000"/>
                          </a:solidFill>
                          <a:latin typeface="微軟正黑體" pitchFamily="34" charset="-120"/>
                          <a:ea typeface="微軟正黑體" pitchFamily="34" charset="-120"/>
                        </a:rPr>
                        <a:t>（四）</a:t>
                      </a:r>
                      <a:endParaRPr lang="en-US" altLang="zh-TW" sz="2000" b="1" dirty="0">
                        <a:solidFill>
                          <a:srgbClr val="C00000"/>
                        </a:solidFill>
                        <a:latin typeface="微軟正黑體" pitchFamily="34" charset="-120"/>
                        <a:ea typeface="微軟正黑體" pitchFamily="34" charset="-120"/>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7030A0"/>
                          </a:solidFill>
                          <a:latin typeface="微軟正黑體" pitchFamily="34" charset="-120"/>
                          <a:ea typeface="微軟正黑體" pitchFamily="34" charset="-120"/>
                          <a:cs typeface="+mn-cs"/>
                        </a:rPr>
                        <a:t>個別網路、通訊報名</a:t>
                      </a:r>
                      <a:br>
                        <a:rPr lang="en-US" altLang="zh-TW" sz="2000" dirty="0">
                          <a:latin typeface="微軟正黑體" pitchFamily="34" charset="-120"/>
                          <a:ea typeface="微軟正黑體" pitchFamily="34" charset="-120"/>
                        </a:rPr>
                      </a:br>
                      <a:r>
                        <a:rPr lang="en-US" altLang="zh-TW" sz="2000" b="1" dirty="0">
                          <a:solidFill>
                            <a:srgbClr val="C00000"/>
                          </a:solidFill>
                          <a:latin typeface="微軟正黑體" pitchFamily="34" charset="-120"/>
                          <a:ea typeface="微軟正黑體" pitchFamily="34" charset="-120"/>
                        </a:rPr>
                        <a:t>115/6/18</a:t>
                      </a:r>
                      <a:r>
                        <a:rPr lang="zh-TW" altLang="en-US" sz="2000" b="1" dirty="0">
                          <a:solidFill>
                            <a:srgbClr val="C00000"/>
                          </a:solidFill>
                          <a:latin typeface="微軟正黑體" pitchFamily="34" charset="-120"/>
                          <a:ea typeface="微軟正黑體" pitchFamily="34" charset="-120"/>
                        </a:rPr>
                        <a:t>（四）～</a:t>
                      </a:r>
                      <a:r>
                        <a:rPr lang="en-US" altLang="zh-TW" sz="2000" b="1" dirty="0">
                          <a:solidFill>
                            <a:srgbClr val="C00000"/>
                          </a:solidFill>
                          <a:latin typeface="微軟正黑體" pitchFamily="34" charset="-120"/>
                          <a:ea typeface="微軟正黑體" pitchFamily="34" charset="-120"/>
                        </a:rPr>
                        <a:t>6/25</a:t>
                      </a:r>
                      <a:r>
                        <a:rPr lang="zh-TW" altLang="en-US" sz="2000" b="1" dirty="0">
                          <a:solidFill>
                            <a:srgbClr val="C00000"/>
                          </a:solidFill>
                          <a:latin typeface="微軟正黑體" pitchFamily="34" charset="-120"/>
                          <a:ea typeface="微軟正黑體" pitchFamily="34" charset="-120"/>
                        </a:rPr>
                        <a:t>（四）</a:t>
                      </a:r>
                      <a:endParaRPr lang="en-US" altLang="zh-TW" sz="2000" b="1" dirty="0">
                        <a:solidFill>
                          <a:srgbClr val="C00000"/>
                        </a:solidFill>
                        <a:latin typeface="微軟正黑體" pitchFamily="34" charset="-120"/>
                        <a:ea typeface="微軟正黑體" pitchFamily="34" charset="-120"/>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lang="zh-TW" altLang="en-US" dirty="0"/>
                    </a:p>
                  </a:txBody>
                  <a:tcPr/>
                </a:tc>
                <a:extLst>
                  <a:ext uri="{0D108BD9-81ED-4DB2-BD59-A6C34878D82A}">
                    <a16:rowId xmlns:a16="http://schemas.microsoft.com/office/drawing/2014/main" val="10001"/>
                  </a:ext>
                </a:extLst>
              </a:tr>
              <a:tr h="1768079">
                <a:tc>
                  <a:txBody>
                    <a:bodyPr/>
                    <a:lstStyle/>
                    <a:p>
                      <a:pPr algn="ctr"/>
                      <a:r>
                        <a:rPr lang="zh-TW" altLang="en-US" sz="2600" b="1" dirty="0">
                          <a:latin typeface="微軟正黑體" pitchFamily="34" charset="-120"/>
                          <a:ea typeface="微軟正黑體" pitchFamily="34" charset="-120"/>
                        </a:rPr>
                        <a:t>報名</a:t>
                      </a:r>
                      <a:endParaRPr lang="en-US" altLang="zh-TW" sz="2600" b="1" dirty="0">
                        <a:latin typeface="微軟正黑體" pitchFamily="34" charset="-120"/>
                        <a:ea typeface="微軟正黑體" pitchFamily="34" charset="-120"/>
                      </a:endParaRPr>
                    </a:p>
                    <a:p>
                      <a:pPr algn="ctr"/>
                      <a:r>
                        <a:rPr lang="zh-TW" altLang="en-US" sz="2600" b="1" dirty="0">
                          <a:latin typeface="微軟正黑體" pitchFamily="34" charset="-120"/>
                          <a:ea typeface="微軟正黑體" pitchFamily="34" charset="-120"/>
                        </a:rPr>
                        <a:t>文件</a:t>
                      </a:r>
                      <a:endParaRPr lang="en-US" altLang="zh-TW" sz="2600" b="1" dirty="0">
                        <a:latin typeface="微軟正黑體" pitchFamily="34" charset="-120"/>
                        <a:ea typeface="微軟正黑體" pitchFamily="34" charset="-120"/>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dirty="0">
                          <a:solidFill>
                            <a:schemeClr val="tx1"/>
                          </a:solidFill>
                          <a:latin typeface="微軟正黑體" pitchFamily="34" charset="-120"/>
                          <a:ea typeface="微軟正黑體" pitchFamily="34" charset="-120"/>
                        </a:rPr>
                        <a:t>由就讀國中出具「</a:t>
                      </a:r>
                      <a:r>
                        <a:rPr lang="en-US" altLang="zh-TW" sz="2000" b="1" dirty="0">
                          <a:solidFill>
                            <a:schemeClr val="tx1"/>
                          </a:solidFill>
                          <a:latin typeface="微軟正黑體" pitchFamily="34" charset="-120"/>
                          <a:ea typeface="微軟正黑體" pitchFamily="34" charset="-120"/>
                        </a:rPr>
                        <a:t>115</a:t>
                      </a:r>
                      <a:r>
                        <a:rPr lang="zh-TW" altLang="en-US" sz="2000" b="1" dirty="0">
                          <a:solidFill>
                            <a:schemeClr val="tx1"/>
                          </a:solidFill>
                          <a:latin typeface="微軟正黑體" pitchFamily="34" charset="-120"/>
                          <a:ea typeface="微軟正黑體" pitchFamily="34" charset="-120"/>
                        </a:rPr>
                        <a:t>學年度五專</a:t>
                      </a:r>
                      <a:br>
                        <a:rPr lang="en-US" altLang="zh-TW" sz="2000" b="1" dirty="0">
                          <a:solidFill>
                            <a:schemeClr val="tx1"/>
                          </a:solidFill>
                          <a:latin typeface="微軟正黑體" pitchFamily="34" charset="-120"/>
                          <a:ea typeface="微軟正黑體" pitchFamily="34" charset="-120"/>
                        </a:rPr>
                      </a:br>
                      <a:r>
                        <a:rPr lang="en-US" altLang="zh-TW" sz="2000" b="1" dirty="0">
                          <a:solidFill>
                            <a:schemeClr val="tx1"/>
                          </a:solidFill>
                          <a:latin typeface="微軟正黑體" pitchFamily="34" charset="-120"/>
                          <a:ea typeface="微軟正黑體" pitchFamily="34" charset="-120"/>
                        </a:rPr>
                        <a:t>    </a:t>
                      </a:r>
                      <a:r>
                        <a:rPr lang="zh-TW" altLang="en-US" sz="2000" b="1" dirty="0">
                          <a:solidFill>
                            <a:schemeClr val="bg1"/>
                          </a:solidFill>
                          <a:effectLst>
                            <a:glow rad="101600">
                              <a:schemeClr val="tx1"/>
                            </a:glow>
                          </a:effectLst>
                          <a:latin typeface="微軟正黑體" pitchFamily="34" charset="-120"/>
                          <a:ea typeface="微軟正黑體" pitchFamily="34" charset="-120"/>
                        </a:rPr>
                        <a:t>聯合</a:t>
                      </a:r>
                      <a:r>
                        <a:rPr lang="zh-TW" altLang="en-US" sz="2000" b="1" dirty="0">
                          <a:solidFill>
                            <a:schemeClr val="tx1"/>
                          </a:solidFill>
                          <a:latin typeface="微軟正黑體" pitchFamily="34" charset="-120"/>
                          <a:ea typeface="微軟正黑體" pitchFamily="34" charset="-120"/>
                        </a:rPr>
                        <a:t>免試入學專用比序項目積分</a:t>
                      </a:r>
                      <a:endParaRPr lang="en-US" altLang="zh-TW" sz="2000" b="1" dirty="0">
                        <a:solidFill>
                          <a:schemeClr val="tx1"/>
                        </a:solidFill>
                        <a:latin typeface="微軟正黑體" pitchFamily="34" charset="-120"/>
                        <a:ea typeface="微軟正黑體" pitchFamily="34" charset="-12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dirty="0">
                          <a:solidFill>
                            <a:schemeClr val="tx1"/>
                          </a:solidFill>
                          <a:latin typeface="微軟正黑體" pitchFamily="34" charset="-120"/>
                          <a:ea typeface="微軟正黑體" pitchFamily="34" charset="-120"/>
                        </a:rPr>
                        <a:t>    證明單」正本</a:t>
                      </a:r>
                      <a:endParaRPr lang="en-US" altLang="zh-TW" sz="2000" b="1" dirty="0">
                        <a:solidFill>
                          <a:schemeClr val="tx1"/>
                        </a:solidFill>
                        <a:latin typeface="微軟正黑體" pitchFamily="34" charset="-120"/>
                        <a:ea typeface="微軟正黑體" pitchFamily="34" charset="-12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dirty="0">
                          <a:solidFill>
                            <a:schemeClr val="tx1"/>
                          </a:solidFill>
                          <a:latin typeface="微軟正黑體" pitchFamily="34" charset="-120"/>
                          <a:ea typeface="微軟正黑體" pitchFamily="34" charset="-120"/>
                        </a:rPr>
                        <a:t>免出具學歷證明文件</a:t>
                      </a:r>
                      <a:endParaRPr lang="en-US" altLang="zh-TW" sz="2000" b="1" dirty="0">
                        <a:solidFill>
                          <a:schemeClr val="tx1"/>
                        </a:solidFill>
                        <a:latin typeface="微軟正黑體" pitchFamily="34" charset="-120"/>
                        <a:ea typeface="微軟正黑體" pitchFamily="34" charset="-12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kern="1200" dirty="0">
                          <a:solidFill>
                            <a:schemeClr val="tx1"/>
                          </a:solidFill>
                          <a:latin typeface="微軟正黑體" pitchFamily="34" charset="-120"/>
                          <a:ea typeface="微軟正黑體" pitchFamily="34" charset="-120"/>
                          <a:cs typeface="+mn-cs"/>
                        </a:rPr>
                        <a:t>    </a:t>
                      </a:r>
                      <a:r>
                        <a:rPr lang="en-US" altLang="zh-TW" sz="2000" b="1" kern="1200" dirty="0">
                          <a:solidFill>
                            <a:schemeClr val="tx1"/>
                          </a:solidFill>
                          <a:latin typeface="微軟正黑體" pitchFamily="34" charset="-120"/>
                          <a:ea typeface="微軟正黑體" pitchFamily="34" charset="-120"/>
                          <a:cs typeface="+mn-cs"/>
                        </a:rPr>
                        <a:t>(</a:t>
                      </a:r>
                      <a:r>
                        <a:rPr lang="zh-TW" altLang="en-US" sz="2000" b="1" kern="1200" dirty="0">
                          <a:solidFill>
                            <a:schemeClr val="tx1"/>
                          </a:solidFill>
                          <a:latin typeface="微軟正黑體" pitchFamily="34" charset="-120"/>
                          <a:ea typeface="微軟正黑體" pitchFamily="34" charset="-120"/>
                          <a:cs typeface="+mn-cs"/>
                        </a:rPr>
                        <a:t>除大陸長期探親子女須檢附外</a:t>
                      </a:r>
                      <a:r>
                        <a:rPr lang="en-US" altLang="zh-TW" sz="2000" b="1" kern="1200" dirty="0">
                          <a:solidFill>
                            <a:schemeClr val="tx1"/>
                          </a:solidFill>
                          <a:latin typeface="微軟正黑體" pitchFamily="34" charset="-120"/>
                          <a:ea typeface="微軟正黑體" pitchFamily="34" charset="-120"/>
                          <a:cs typeface="+mn-cs"/>
                        </a:rPr>
                        <a:t>)</a:t>
                      </a:r>
                      <a:endParaRPr lang="zh-TW" altLang="en-US" sz="2000" b="1" kern="1200" dirty="0">
                        <a:solidFill>
                          <a:schemeClr val="tx1"/>
                        </a:solidFill>
                        <a:latin typeface="微軟正黑體" pitchFamily="34" charset="-120"/>
                        <a:ea typeface="微軟正黑體" pitchFamily="34" charset="-120"/>
                        <a:cs typeface="+mn-cs"/>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kern="1200" dirty="0">
                          <a:solidFill>
                            <a:schemeClr val="tx1"/>
                          </a:solidFill>
                          <a:latin typeface="微軟正黑體" pitchFamily="34" charset="-120"/>
                          <a:ea typeface="微軟正黑體" pitchFamily="34" charset="-120"/>
                          <a:cs typeface="+mn-cs"/>
                        </a:rPr>
                        <a:t>出具國中畢業證書或學力證明文件</a:t>
                      </a:r>
                      <a:endParaRPr lang="en-US" altLang="zh-TW" sz="2000" b="1" kern="1200" dirty="0">
                        <a:solidFill>
                          <a:schemeClr val="tx1"/>
                        </a:solidFill>
                        <a:latin typeface="微軟正黑體" pitchFamily="34" charset="-120"/>
                        <a:ea typeface="微軟正黑體" pitchFamily="34" charset="-120"/>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kern="1200" dirty="0">
                          <a:solidFill>
                            <a:schemeClr val="tx1"/>
                          </a:solidFill>
                          <a:latin typeface="微軟正黑體" pitchFamily="34" charset="-120"/>
                          <a:ea typeface="微軟正黑體" pitchFamily="34" charset="-120"/>
                          <a:cs typeface="+mn-cs"/>
                        </a:rPr>
                        <a:t>向原就讀國中申請「</a:t>
                      </a:r>
                      <a:r>
                        <a:rPr lang="en-US" altLang="zh-TW" sz="2000" b="1" dirty="0">
                          <a:solidFill>
                            <a:schemeClr val="tx1"/>
                          </a:solidFill>
                          <a:latin typeface="微軟正黑體" pitchFamily="34" charset="-120"/>
                          <a:ea typeface="微軟正黑體" pitchFamily="34" charset="-120"/>
                        </a:rPr>
                        <a:t>115</a:t>
                      </a:r>
                      <a:r>
                        <a:rPr lang="zh-TW" altLang="en-US" sz="2000" b="1" dirty="0">
                          <a:solidFill>
                            <a:schemeClr val="tx1"/>
                          </a:solidFill>
                          <a:latin typeface="微軟正黑體" pitchFamily="34" charset="-120"/>
                          <a:ea typeface="微軟正黑體" pitchFamily="34" charset="-120"/>
                        </a:rPr>
                        <a:t>學年度</a:t>
                      </a:r>
                      <a:br>
                        <a:rPr lang="en-US" altLang="zh-TW" sz="2000" b="1" dirty="0">
                          <a:solidFill>
                            <a:schemeClr val="tx1"/>
                          </a:solidFill>
                          <a:latin typeface="微軟正黑體" pitchFamily="34" charset="-120"/>
                          <a:ea typeface="微軟正黑體" pitchFamily="34" charset="-120"/>
                        </a:rPr>
                      </a:br>
                      <a:r>
                        <a:rPr lang="en-US" altLang="zh-TW" sz="2000" b="1" dirty="0">
                          <a:solidFill>
                            <a:schemeClr val="tx1"/>
                          </a:solidFill>
                          <a:latin typeface="微軟正黑體" pitchFamily="34" charset="-120"/>
                          <a:ea typeface="微軟正黑體" pitchFamily="34" charset="-120"/>
                        </a:rPr>
                        <a:t>    </a:t>
                      </a:r>
                      <a:r>
                        <a:rPr lang="zh-TW" altLang="en-US" sz="2000" b="1" dirty="0">
                          <a:solidFill>
                            <a:schemeClr val="tx1"/>
                          </a:solidFill>
                          <a:latin typeface="微軟正黑體" pitchFamily="34" charset="-120"/>
                          <a:ea typeface="微軟正黑體" pitchFamily="34" charset="-120"/>
                        </a:rPr>
                        <a:t>五專</a:t>
                      </a:r>
                      <a:r>
                        <a:rPr lang="zh-TW" altLang="en-US" sz="2000" b="1" kern="1200" dirty="0">
                          <a:solidFill>
                            <a:schemeClr val="bg1"/>
                          </a:solidFill>
                          <a:effectLst>
                            <a:glow rad="101600">
                              <a:schemeClr val="tx1"/>
                            </a:glow>
                          </a:effectLst>
                          <a:latin typeface="微軟正黑體" pitchFamily="34" charset="-120"/>
                          <a:ea typeface="微軟正黑體" pitchFamily="34" charset="-120"/>
                          <a:cs typeface="+mn-cs"/>
                        </a:rPr>
                        <a:t>聯合</a:t>
                      </a:r>
                      <a:r>
                        <a:rPr lang="zh-TW" altLang="en-US" sz="2000" b="1" dirty="0">
                          <a:solidFill>
                            <a:schemeClr val="tx1"/>
                          </a:solidFill>
                          <a:latin typeface="微軟正黑體" pitchFamily="34" charset="-120"/>
                          <a:ea typeface="微軟正黑體" pitchFamily="34" charset="-120"/>
                        </a:rPr>
                        <a:t>免試入學專用比序項目</a:t>
                      </a:r>
                      <a:endParaRPr lang="en-US" altLang="zh-TW" sz="2000" b="1" dirty="0">
                        <a:solidFill>
                          <a:schemeClr val="tx1"/>
                        </a:solidFill>
                        <a:latin typeface="微軟正黑體" pitchFamily="34" charset="-120"/>
                        <a:ea typeface="微軟正黑體" pitchFamily="34" charset="-12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dirty="0">
                          <a:solidFill>
                            <a:schemeClr val="tx1"/>
                          </a:solidFill>
                          <a:latin typeface="微軟正黑體" pitchFamily="34" charset="-120"/>
                          <a:ea typeface="微軟正黑體" pitchFamily="34" charset="-120"/>
                        </a:rPr>
                        <a:t>    積分證明單</a:t>
                      </a:r>
                      <a:r>
                        <a:rPr lang="zh-TW" altLang="en-US" sz="2000" b="1" kern="1200" dirty="0">
                          <a:solidFill>
                            <a:schemeClr val="tx1"/>
                          </a:solidFill>
                          <a:latin typeface="微軟正黑體" pitchFamily="34" charset="-120"/>
                          <a:ea typeface="微軟正黑體" pitchFamily="34" charset="-120"/>
                          <a:cs typeface="+mn-cs"/>
                        </a:rPr>
                        <a:t>」正本</a:t>
                      </a:r>
                      <a:endParaRPr lang="en-US" altLang="zh-TW" sz="2000" b="1" kern="1200" dirty="0">
                        <a:solidFill>
                          <a:schemeClr val="tx1"/>
                        </a:solidFill>
                        <a:latin typeface="微軟正黑體" pitchFamily="34" charset="-120"/>
                        <a:ea typeface="微軟正黑體" pitchFamily="34" charset="-120"/>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kern="1200" dirty="0">
                          <a:solidFill>
                            <a:schemeClr val="tx1"/>
                          </a:solidFill>
                          <a:latin typeface="微軟正黑體" pitchFamily="34" charset="-120"/>
                          <a:ea typeface="微軟正黑體" pitchFamily="34" charset="-120"/>
                          <a:cs typeface="+mn-cs"/>
                        </a:rPr>
                        <a:t>自備積分採計項目證明文件</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hMerge="1">
                  <a:txBody>
                    <a:bodyPr/>
                    <a:lstStyle/>
                    <a:p>
                      <a:endParaRPr lang="zh-TW" alt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字方塊 70"/>
          <p:cNvSpPr txBox="1"/>
          <p:nvPr/>
        </p:nvSpPr>
        <p:spPr>
          <a:xfrm>
            <a:off x="2927072" y="4658265"/>
            <a:ext cx="3877230" cy="1216025"/>
          </a:xfrm>
          <a:prstGeom prst="rect">
            <a:avLst/>
          </a:prstGeom>
          <a:solidFill>
            <a:srgbClr val="FFF7E1"/>
          </a:solidFill>
        </p:spPr>
        <p:txBody>
          <a:bodyPr wrap="square">
            <a:spAutoFit/>
          </a:bodyPr>
          <a:lstStyle/>
          <a:p>
            <a:pPr eaLnBrk="1" fontAlgn="auto" hangingPunct="1">
              <a:spcBef>
                <a:spcPts val="0"/>
              </a:spcBef>
              <a:spcAft>
                <a:spcPts val="0"/>
              </a:spcAft>
              <a:defRPr/>
            </a:pPr>
            <a:r>
              <a:rPr lang="zh-TW" altLang="en-US" dirty="0">
                <a:solidFill>
                  <a:srgbClr val="283F19"/>
                </a:solidFill>
                <a:latin typeface="微軟正黑體" panose="020B0604030504040204" pitchFamily="34" charset="-120"/>
                <a:ea typeface="微軟正黑體" panose="020B0604030504040204" pitchFamily="34" charset="-120"/>
              </a:rPr>
              <a:t>    </a:t>
            </a:r>
            <a:r>
              <a:rPr lang="zh-TW" altLang="en-US" b="1" dirty="0">
                <a:solidFill>
                  <a:srgbClr val="283F19"/>
                </a:solidFill>
                <a:latin typeface="微軟正黑體" panose="020B0604030504040204" pitchFamily="34" charset="-120"/>
                <a:ea typeface="微軟正黑體" panose="020B0604030504040204" pitchFamily="34" charset="-120"/>
              </a:rPr>
              <a:t>通訊報名郵寄地址：</a:t>
            </a:r>
            <a:endParaRPr lang="en-US" altLang="zh-TW" b="1" dirty="0">
              <a:solidFill>
                <a:srgbClr val="283F19"/>
              </a:solidFill>
              <a:latin typeface="微軟正黑體" panose="020B0604030504040204" pitchFamily="34" charset="-120"/>
              <a:ea typeface="微軟正黑體" panose="020B0604030504040204" pitchFamily="34" charset="-120"/>
            </a:endParaRPr>
          </a:p>
          <a:p>
            <a:pPr eaLnBrk="1" fontAlgn="auto" hangingPunct="1">
              <a:lnSpc>
                <a:spcPts val="2200"/>
              </a:lnSpc>
              <a:spcBef>
                <a:spcPts val="0"/>
              </a:spcBef>
              <a:spcAft>
                <a:spcPts val="0"/>
              </a:spcAft>
              <a:defRPr/>
            </a:pPr>
            <a:r>
              <a:rPr lang="en-US" altLang="zh-TW" sz="1600" b="1" dirty="0">
                <a:solidFill>
                  <a:srgbClr val="002060"/>
                </a:solidFill>
                <a:latin typeface="微軟正黑體" panose="020B0604030504040204" pitchFamily="34" charset="-120"/>
                <a:ea typeface="微軟正黑體" panose="020B0604030504040204" pitchFamily="34" charset="-120"/>
              </a:rPr>
              <a:t>   </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106344</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臺北市大安區忠孝東路三段</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號</a:t>
            </a:r>
            <a:b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b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   </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國立臺北科技大學億光大樓</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樓</a:t>
            </a:r>
            <a:endParaRPr lang="en-US" altLang="zh-TW" sz="1600" b="1" dirty="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ts val="2200"/>
              </a:lnSpc>
              <a:spcBef>
                <a:spcPts val="0"/>
              </a:spcBef>
              <a:spcAft>
                <a:spcPts val="0"/>
              </a:spcAft>
              <a:defRPr/>
            </a:pPr>
            <a:r>
              <a:rPr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   115</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學年度北區五專聯合免試入學招生委員會</a:t>
            </a:r>
          </a:p>
        </p:txBody>
      </p:sp>
      <p:sp>
        <p:nvSpPr>
          <p:cNvPr id="33796" name="標題 1"/>
          <p:cNvSpPr>
            <a:spLocks noGrp="1"/>
          </p:cNvSpPr>
          <p:nvPr>
            <p:ph type="title"/>
          </p:nvPr>
        </p:nvSpPr>
        <p:spPr>
          <a:xfrm>
            <a:off x="468313" y="-39688"/>
            <a:ext cx="10515600" cy="1087438"/>
          </a:xfrm>
        </p:spPr>
        <p:txBody>
          <a:bodyPr/>
          <a:lstStyle/>
          <a:p>
            <a:pPr eaLnBrk="1" hangingPunct="1"/>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陸</a:t>
            </a:r>
            <a:r>
              <a:rPr lang="en-US" altLang="zh-TW" b="1" dirty="0">
                <a:solidFill>
                  <a:srgbClr val="002060"/>
                </a:solidFill>
                <a:latin typeface="微軟正黑體" panose="020B0604030504040204" pitchFamily="34" charset="-120"/>
                <a:ea typeface="微軟正黑體" panose="020B0604030504040204" pitchFamily="34" charset="-120"/>
              </a:rPr>
              <a:t>) </a:t>
            </a:r>
            <a:r>
              <a:rPr lang="zh-TW" altLang="en-US" b="1" dirty="0">
                <a:solidFill>
                  <a:srgbClr val="002060"/>
                </a:solidFill>
                <a:latin typeface="微軟正黑體" panose="020B0604030504040204" pitchFamily="34" charset="-120"/>
                <a:ea typeface="微軟正黑體" panose="020B0604030504040204" pitchFamily="34" charset="-120"/>
              </a:rPr>
              <a:t>、報名作業－</a:t>
            </a:r>
            <a:r>
              <a:rPr lang="zh-TW" altLang="en-US" sz="4000" b="1" dirty="0">
                <a:solidFill>
                  <a:srgbClr val="002060"/>
                </a:solidFill>
                <a:latin typeface="微軟正黑體" panose="020B0604030504040204" pitchFamily="34" charset="-120"/>
                <a:ea typeface="微軟正黑體" panose="020B0604030504040204" pitchFamily="34" charset="-120"/>
              </a:rPr>
              <a:t>報名方式（</a:t>
            </a:r>
            <a:r>
              <a:rPr lang="en-US" altLang="zh-TW" sz="4000" b="1" dirty="0">
                <a:solidFill>
                  <a:srgbClr val="002060"/>
                </a:solidFill>
                <a:latin typeface="微軟正黑體" panose="020B0604030504040204" pitchFamily="34" charset="-120"/>
                <a:ea typeface="微軟正黑體" panose="020B0604030504040204" pitchFamily="34" charset="-120"/>
              </a:rPr>
              <a:t>5/11</a:t>
            </a:r>
            <a:r>
              <a:rPr lang="zh-TW" altLang="en-US" sz="4000" b="1" dirty="0">
                <a:solidFill>
                  <a:srgbClr val="002060"/>
                </a:solidFill>
                <a:latin typeface="微軟正黑體" panose="020B0604030504040204" pitchFamily="34" charset="-120"/>
                <a:ea typeface="微軟正黑體" panose="020B0604030504040204" pitchFamily="34" charset="-120"/>
              </a:rPr>
              <a:t>）</a:t>
            </a:r>
            <a:endParaRPr lang="zh-TW" altLang="en-US" sz="4000" dirty="0"/>
          </a:p>
        </p:txBody>
      </p:sp>
      <p:sp>
        <p:nvSpPr>
          <p:cNvPr id="58" name="左中括弧 57"/>
          <p:cNvSpPr/>
          <p:nvPr/>
        </p:nvSpPr>
        <p:spPr>
          <a:xfrm rot="5400000">
            <a:off x="1269206" y="441573"/>
            <a:ext cx="231775" cy="2293938"/>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64" name="左中括弧 63"/>
          <p:cNvSpPr/>
          <p:nvPr/>
        </p:nvSpPr>
        <p:spPr>
          <a:xfrm rot="5400000">
            <a:off x="4749800" y="-181521"/>
            <a:ext cx="231775" cy="354012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33799" name="文字方塊 62"/>
          <p:cNvSpPr txBox="1">
            <a:spLocks noChangeArrowheads="1"/>
          </p:cNvSpPr>
          <p:nvPr/>
        </p:nvSpPr>
        <p:spPr bwMode="auto">
          <a:xfrm>
            <a:off x="174625" y="994428"/>
            <a:ext cx="2217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dirty="0">
                <a:solidFill>
                  <a:srgbClr val="C00000"/>
                </a:solidFill>
              </a:rPr>
              <a:t>Step 1 </a:t>
            </a:r>
            <a:r>
              <a:rPr lang="zh-TW" altLang="en-US" sz="1800" b="1" dirty="0">
                <a:solidFill>
                  <a:srgbClr val="C00000"/>
                </a:solidFill>
                <a:latin typeface="微軟正黑體" panose="020B0604030504040204" pitchFamily="34" charset="-120"/>
                <a:ea typeface="微軟正黑體" panose="020B0604030504040204" pitchFamily="34" charset="-120"/>
              </a:rPr>
              <a:t>選擇報名方式</a:t>
            </a:r>
          </a:p>
        </p:txBody>
      </p:sp>
      <p:sp>
        <p:nvSpPr>
          <p:cNvPr id="66" name="左中括弧 65"/>
          <p:cNvSpPr/>
          <p:nvPr/>
        </p:nvSpPr>
        <p:spPr>
          <a:xfrm rot="5400000">
            <a:off x="8881269" y="-156915"/>
            <a:ext cx="233362" cy="34925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33801" name="文字方塊 64"/>
          <p:cNvSpPr txBox="1">
            <a:spLocks noChangeArrowheads="1"/>
          </p:cNvSpPr>
          <p:nvPr/>
        </p:nvSpPr>
        <p:spPr bwMode="auto">
          <a:xfrm>
            <a:off x="3448050" y="994428"/>
            <a:ext cx="283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rgbClr val="C00000"/>
                </a:solidFill>
              </a:rPr>
              <a:t>Step 2 </a:t>
            </a:r>
            <a:r>
              <a:rPr lang="zh-TW" altLang="en-US" sz="1800" b="1">
                <a:solidFill>
                  <a:srgbClr val="C00000"/>
                </a:solidFill>
                <a:latin typeface="微軟正黑體" panose="020B0604030504040204" pitchFamily="34" charset="-120"/>
                <a:ea typeface="微軟正黑體" panose="020B0604030504040204" pitchFamily="34" charset="-120"/>
              </a:rPr>
              <a:t>上傳報名資料</a:t>
            </a:r>
          </a:p>
        </p:txBody>
      </p:sp>
      <p:sp>
        <p:nvSpPr>
          <p:cNvPr id="33802" name="文字方塊 66"/>
          <p:cNvSpPr txBox="1">
            <a:spLocks noChangeArrowheads="1"/>
          </p:cNvSpPr>
          <p:nvPr/>
        </p:nvSpPr>
        <p:spPr bwMode="auto">
          <a:xfrm>
            <a:off x="7793038" y="997603"/>
            <a:ext cx="262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rgbClr val="C00000"/>
                </a:solidFill>
              </a:rPr>
              <a:t>Step 3 </a:t>
            </a:r>
            <a:r>
              <a:rPr lang="zh-TW" altLang="en-US" sz="1800" b="1">
                <a:solidFill>
                  <a:srgbClr val="C00000"/>
                </a:solidFill>
                <a:latin typeface="微軟正黑體" panose="020B0604030504040204" pitchFamily="34" charset="-120"/>
                <a:ea typeface="微軟正黑體" panose="020B0604030504040204" pitchFamily="34" charset="-120"/>
              </a:rPr>
              <a:t>彙整報名資料</a:t>
            </a:r>
          </a:p>
        </p:txBody>
      </p:sp>
      <p:sp>
        <p:nvSpPr>
          <p:cNvPr id="68" name="左中括弧 67"/>
          <p:cNvSpPr/>
          <p:nvPr/>
        </p:nvSpPr>
        <p:spPr>
          <a:xfrm rot="5400000">
            <a:off x="11395075" y="1034504"/>
            <a:ext cx="231775" cy="11080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33804" name="文字方塊 68"/>
          <p:cNvSpPr txBox="1">
            <a:spLocks noChangeArrowheads="1"/>
          </p:cNvSpPr>
          <p:nvPr/>
        </p:nvSpPr>
        <p:spPr bwMode="auto">
          <a:xfrm>
            <a:off x="10842625" y="1029353"/>
            <a:ext cx="156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rgbClr val="C00000"/>
                </a:solidFill>
              </a:rPr>
              <a:t>Step 4 </a:t>
            </a:r>
            <a:r>
              <a:rPr lang="zh-TW" altLang="en-US" sz="1800" b="1">
                <a:solidFill>
                  <a:srgbClr val="C00000"/>
                </a:solidFill>
                <a:latin typeface="微軟正黑體" panose="020B0604030504040204" pitchFamily="34" charset="-120"/>
                <a:ea typeface="微軟正黑體" panose="020B0604030504040204" pitchFamily="34" charset="-120"/>
              </a:rPr>
              <a:t>送出</a:t>
            </a:r>
          </a:p>
        </p:txBody>
      </p:sp>
      <p:grpSp>
        <p:nvGrpSpPr>
          <p:cNvPr id="33805" name="群組 42"/>
          <p:cNvGrpSpPr>
            <a:grpSpLocks/>
          </p:cNvGrpSpPr>
          <p:nvPr/>
        </p:nvGrpSpPr>
        <p:grpSpPr bwMode="auto">
          <a:xfrm>
            <a:off x="129188" y="1531866"/>
            <a:ext cx="11983990" cy="5170946"/>
            <a:chOff x="239112" y="1431593"/>
            <a:chExt cx="11984515" cy="5171669"/>
          </a:xfrm>
        </p:grpSpPr>
        <p:sp>
          <p:nvSpPr>
            <p:cNvPr id="20" name="矩形 19"/>
            <p:cNvSpPr/>
            <p:nvPr/>
          </p:nvSpPr>
          <p:spPr>
            <a:xfrm>
              <a:off x="7338123" y="1762300"/>
              <a:ext cx="3492653" cy="4840962"/>
            </a:xfrm>
            <a:prstGeom prst="rect">
              <a:avLst/>
            </a:prstGeom>
            <a:solidFill>
              <a:srgbClr val="FFFB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lnSpc>
                  <a:spcPts val="3600"/>
                </a:lnSpc>
                <a:spcBef>
                  <a:spcPts val="600"/>
                </a:spcBef>
                <a:spcAft>
                  <a:spcPts val="600"/>
                </a:spcAft>
                <a:defRPr/>
              </a:pPr>
              <a:r>
                <a:rPr lang="zh-TW" altLang="en-US" sz="1700" b="1" dirty="0">
                  <a:solidFill>
                    <a:srgbClr val="0070C0"/>
                  </a:solidFill>
                  <a:latin typeface="微軟正黑體" panose="020B0604030504040204" pitchFamily="34" charset="-120"/>
                  <a:ea typeface="微軟正黑體" panose="020B0604030504040204" pitchFamily="34" charset="-120"/>
                </a:rPr>
                <a:t>彙整報名表與報名系統列印之表單</a:t>
              </a:r>
              <a:endParaRPr lang="en-US" altLang="zh-TW" sz="1700" b="1"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600" b="1" dirty="0">
                  <a:solidFill>
                    <a:schemeClr val="tx1"/>
                  </a:solidFill>
                  <a:latin typeface="微軟正黑體" panose="020B0604030504040204" pitchFamily="34" charset="-120"/>
                  <a:ea typeface="微軟正黑體" panose="020B0604030504040204" pitchFamily="34" charset="-120"/>
                </a:rPr>
              </a:b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zh-TW" sz="1600" b="1" dirty="0">
                  <a:solidFill>
                    <a:schemeClr val="tx1"/>
                  </a:solidFill>
                  <a:latin typeface="微軟正黑體" panose="020B0604030504040204" pitchFamily="34" charset="-120"/>
                  <a:ea typeface="微軟正黑體" panose="020B0604030504040204" pitchFamily="34" charset="-120"/>
                </a:rPr>
                <a:t>含黏貼繳費證明影印本</a:t>
              </a:r>
              <a:r>
                <a:rPr lang="en-US" altLang="zh-TW" sz="1600" b="1" dirty="0">
                  <a:solidFill>
                    <a:schemeClr val="tx1"/>
                  </a:solidFill>
                  <a:latin typeface="微軟正黑體" panose="020B0604030504040204" pitchFamily="34" charset="-120"/>
                  <a:ea typeface="微軟正黑體" panose="020B0604030504040204" pitchFamily="34" charset="-120"/>
                </a:rPr>
                <a:t>)</a:t>
              </a:r>
              <a:endParaRPr lang="zh-TW" altLang="zh-TW" sz="16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表二、集體通訊報名繳費清單。</a:t>
              </a: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表三、集體通訊免收報名費名冊</a:t>
              </a: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表四、報名學生名冊。</a:t>
              </a: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表五、集體通訊報名學生</a:t>
              </a:r>
              <a:br>
                <a:rPr lang="en-US" altLang="zh-TW" sz="1600" b="1" dirty="0">
                  <a:solidFill>
                    <a:schemeClr val="tx1"/>
                  </a:solidFill>
                  <a:latin typeface="微軟正黑體" panose="020B0604030504040204" pitchFamily="34" charset="-120"/>
                  <a:ea typeface="微軟正黑體" panose="020B0604030504040204" pitchFamily="34" charset="-120"/>
                </a:rPr>
              </a:br>
              <a:r>
                <a:rPr lang="zh-TW" altLang="en-US" sz="1600" b="1" dirty="0">
                  <a:solidFill>
                    <a:schemeClr val="tx1"/>
                  </a:solidFill>
                  <a:latin typeface="微軟正黑體" panose="020B0604030504040204" pitchFamily="34" charset="-120"/>
                  <a:ea typeface="微軟正黑體" panose="020B0604030504040204" pitchFamily="34" charset="-120"/>
                </a:rPr>
                <a:t>　        比序項目積分列表。</a:t>
              </a:r>
              <a:endParaRPr lang="zh-TW" altLang="zh-TW" sz="16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表六、報名資料袋封面。</a:t>
              </a:r>
              <a:br>
                <a:rPr lang="en-US" altLang="zh-TW" sz="1600" b="1" dirty="0">
                  <a:solidFill>
                    <a:schemeClr val="tx1"/>
                  </a:solidFill>
                  <a:latin typeface="微軟正黑體" panose="020B0604030504040204" pitchFamily="34" charset="-120"/>
                  <a:ea typeface="微軟正黑體" panose="020B0604030504040204" pitchFamily="34" charset="-120"/>
                </a:rPr>
              </a:br>
              <a:r>
                <a:rPr lang="zh-TW" altLang="zh-TW" sz="1600" b="1" dirty="0">
                  <a:solidFill>
                    <a:srgbClr val="C00000"/>
                  </a:solidFill>
                  <a:latin typeface="微軟正黑體" panose="020B0604030504040204" pitchFamily="34" charset="-120"/>
                  <a:ea typeface="微軟正黑體" panose="020B0604030504040204" pitchFamily="34" charset="-120"/>
                </a:rPr>
                <a:t>請依報名學校分別裝袋依各招生學校分類（每校一袋），置於報名之學生報名表首頁分別夾妥。</a:t>
              </a: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表七、報名招生學校資料</a:t>
              </a:r>
              <a:r>
                <a:rPr lang="zh-TW" altLang="en-US" sz="1600" b="1" dirty="0">
                  <a:solidFill>
                    <a:schemeClr val="tx1"/>
                  </a:solidFill>
                  <a:latin typeface="微軟正黑體" panose="020B0604030504040204" pitchFamily="34" charset="-120"/>
                  <a:ea typeface="微軟正黑體" panose="020B0604030504040204" pitchFamily="34" charset="-120"/>
                </a:rPr>
                <a:t>檢核</a:t>
              </a:r>
              <a:r>
                <a:rPr lang="zh-TW" altLang="zh-TW" sz="1600" b="1" dirty="0">
                  <a:solidFill>
                    <a:schemeClr val="tx1"/>
                  </a:solidFill>
                  <a:latin typeface="微軟正黑體" panose="020B0604030504040204" pitchFamily="34" charset="-120"/>
                  <a:ea typeface="微軟正黑體" panose="020B0604030504040204" pitchFamily="34" charset="-120"/>
                </a:rPr>
                <a:t>表。</a:t>
              </a:r>
              <a:r>
                <a:rPr lang="en-US" altLang="zh-TW" sz="1600" b="1"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endParaRPr lang="zh-TW" altLang="en-US" sz="16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lnSpc>
                  <a:spcPts val="3600"/>
                </a:lnSpc>
                <a:spcBef>
                  <a:spcPts val="600"/>
                </a:spcBef>
                <a:spcAft>
                  <a:spcPts val="600"/>
                </a:spcAft>
                <a:defRPr/>
              </a:pPr>
              <a:endParaRPr lang="en-US" altLang="zh-TW" sz="1400" b="1" dirty="0">
                <a:solidFill>
                  <a:srgbClr val="C00000"/>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11056005" y="2278926"/>
              <a:ext cx="819186" cy="47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rgbClr val="002060"/>
                  </a:solidFill>
                  <a:latin typeface="微軟正黑體" panose="020B0604030504040204" pitchFamily="34" charset="-120"/>
                  <a:ea typeface="微軟正黑體" panose="020B0604030504040204" pitchFamily="34" charset="-120"/>
                </a:rPr>
                <a:t>郵寄</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pic>
          <p:nvPicPr>
            <p:cNvPr id="33821" name="圖片 26"/>
            <p:cNvPicPr>
              <a:picLocks noChangeAspect="1"/>
            </p:cNvPicPr>
            <p:nvPr/>
          </p:nvPicPr>
          <p:blipFill>
            <a:blip r:embed="rId5">
              <a:extLst>
                <a:ext uri="{28A0092B-C50C-407E-A947-70E740481C1C}">
                  <a14:useLocalDpi xmlns:a14="http://schemas.microsoft.com/office/drawing/2010/main" val="0"/>
                </a:ext>
              </a:extLst>
            </a:blip>
            <a:srcRect l="7877" t="12045" r="10416" b="29428"/>
            <a:stretch>
              <a:fillRect/>
            </a:stretch>
          </p:blipFill>
          <p:spPr bwMode="auto">
            <a:xfrm>
              <a:off x="10830543" y="5284607"/>
              <a:ext cx="1393084" cy="117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2" name="矩形 27"/>
            <p:cNvSpPr>
              <a:spLocks noChangeArrowheads="1"/>
            </p:cNvSpPr>
            <p:nvPr/>
          </p:nvSpPr>
          <p:spPr bwMode="auto">
            <a:xfrm>
              <a:off x="10604121" y="2646878"/>
              <a:ext cx="1447896" cy="64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en-US" altLang="zh-TW" sz="1800" b="1" dirty="0">
                  <a:solidFill>
                    <a:schemeClr val="bg1"/>
                  </a:solidFill>
                  <a:effectLst>
                    <a:glow rad="114300">
                      <a:srgbClr val="FF0000"/>
                    </a:glow>
                  </a:effectLst>
                  <a:latin typeface="微軟正黑體" panose="020B0604030504040204" pitchFamily="34" charset="-120"/>
                  <a:ea typeface="微軟正黑體" panose="020B0604030504040204" pitchFamily="34" charset="-120"/>
                </a:rPr>
                <a:t>115/6/25</a:t>
              </a:r>
              <a:r>
                <a:rPr lang="zh-TW" altLang="en-US" sz="1800" b="1" dirty="0">
                  <a:solidFill>
                    <a:schemeClr val="bg1"/>
                  </a:solidFill>
                  <a:effectLst>
                    <a:glow rad="114300">
                      <a:srgbClr val="FF0000"/>
                    </a:glow>
                  </a:effectLst>
                  <a:latin typeface="微軟正黑體" panose="020B0604030504040204" pitchFamily="34" charset="-120"/>
                  <a:ea typeface="微軟正黑體" panose="020B0604030504040204" pitchFamily="34" charset="-120"/>
                </a:rPr>
                <a:t>前</a:t>
              </a:r>
              <a:endParaRPr lang="en-US" altLang="zh-TW" sz="1800" b="1" dirty="0">
                <a:solidFill>
                  <a:schemeClr val="bg1"/>
                </a:solidFill>
                <a:effectLst>
                  <a:glow rad="114300">
                    <a:srgbClr val="FF0000"/>
                  </a:glow>
                </a:effectLst>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800" b="1" dirty="0">
                  <a:solidFill>
                    <a:schemeClr val="bg1"/>
                  </a:solidFill>
                  <a:effectLst>
                    <a:glow rad="114300">
                      <a:srgbClr val="FF0000"/>
                    </a:glow>
                  </a:effectLst>
                  <a:latin typeface="微軟正黑體" panose="020B0604030504040204" pitchFamily="34" charset="-120"/>
                  <a:ea typeface="微軟正黑體" panose="020B0604030504040204" pitchFamily="34" charset="-120"/>
                </a:rPr>
                <a:t>郵戳為憑</a:t>
              </a:r>
            </a:p>
          </p:txBody>
        </p:sp>
        <p:grpSp>
          <p:nvGrpSpPr>
            <p:cNvPr id="33823" name="群組 41"/>
            <p:cNvGrpSpPr>
              <a:grpSpLocks/>
            </p:cNvGrpSpPr>
            <p:nvPr/>
          </p:nvGrpSpPr>
          <p:grpSpPr bwMode="auto">
            <a:xfrm>
              <a:off x="239112" y="1431593"/>
              <a:ext cx="6608451" cy="2213370"/>
              <a:chOff x="239112" y="1431593"/>
              <a:chExt cx="6608451" cy="2213370"/>
            </a:xfrm>
          </p:grpSpPr>
          <p:grpSp>
            <p:nvGrpSpPr>
              <p:cNvPr id="33825" name="群組 20"/>
              <p:cNvGrpSpPr>
                <a:grpSpLocks/>
              </p:cNvGrpSpPr>
              <p:nvPr/>
            </p:nvGrpSpPr>
            <p:grpSpPr bwMode="auto">
              <a:xfrm>
                <a:off x="239112" y="1800191"/>
                <a:ext cx="6608451" cy="1844772"/>
                <a:chOff x="239112" y="1800191"/>
                <a:chExt cx="6608451" cy="1844772"/>
              </a:xfrm>
            </p:grpSpPr>
            <p:sp>
              <p:nvSpPr>
                <p:cNvPr id="12" name="矩形 11"/>
                <p:cNvSpPr/>
                <p:nvPr/>
              </p:nvSpPr>
              <p:spPr>
                <a:xfrm>
                  <a:off x="3205679" y="2181084"/>
                  <a:ext cx="3641884" cy="1463879"/>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ts val="3600"/>
                    </a:lnSpc>
                    <a:spcBef>
                      <a:spcPts val="600"/>
                    </a:spcBef>
                    <a:spcAft>
                      <a:spcPts val="600"/>
                    </a:spcAft>
                    <a:defRPr/>
                  </a:pPr>
                  <a:r>
                    <a:rPr lang="zh-TW" altLang="en-US" sz="2200"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sz="2200" b="1" dirty="0">
                    <a:solidFill>
                      <a:srgbClr val="C00000"/>
                    </a:solidFill>
                    <a:latin typeface="微軟正黑體" panose="020B0604030504040204" pitchFamily="34" charset="-120"/>
                    <a:ea typeface="微軟正黑體" panose="020B0604030504040204" pitchFamily="34" charset="-120"/>
                  </a:endParaRPr>
                </a:p>
                <a:p>
                  <a:pPr indent="-457200" algn="ctr" eaLnBrk="1" fontAlgn="auto" hangingPunct="1">
                    <a:lnSpc>
                      <a:spcPts val="2600"/>
                    </a:lnSpc>
                    <a:spcBef>
                      <a:spcPts val="600"/>
                    </a:spcBef>
                    <a:spcAft>
                      <a:spcPts val="600"/>
                    </a:spcAft>
                    <a:buFont typeface="Wingdings" panose="05000000000000000000" pitchFamily="2" charset="2"/>
                    <a:buChar char="u"/>
                    <a:defRPr/>
                  </a:pPr>
                  <a:r>
                    <a:rPr lang="zh-TW" altLang="en-US" sz="2400"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600" b="1" kern="0" dirty="0">
                      <a:solidFill>
                        <a:srgbClr val="0070C0"/>
                      </a:solidFill>
                      <a:latin typeface="微軟正黑體" panose="020B0604030504040204" pitchFamily="34" charset="-120"/>
                      <a:ea typeface="微軟正黑體" panose="020B0604030504040204" pitchFamily="34" charset="-120"/>
                      <a:hlinkClick r:id="rId6"/>
                    </a:rPr>
                    <a:t>https://junior.nutc.edu.tw/U5_1/</a:t>
                  </a:r>
                  <a:endParaRPr lang="en-US" altLang="zh-TW" sz="1600" b="1" kern="0"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600"/>
                    </a:spcAft>
                    <a:defRPr/>
                  </a:pPr>
                  <a:endParaRPr lang="zh-TW" altLang="en-US" b="1" dirty="0">
                    <a:solidFill>
                      <a:srgbClr val="0070C0"/>
                    </a:solidFill>
                    <a:latin typeface="微軟正黑體" panose="020B0604030504040204" pitchFamily="34" charset="-120"/>
                    <a:ea typeface="微軟正黑體" panose="020B0604030504040204" pitchFamily="34" charset="-120"/>
                  </a:endParaRPr>
                </a:p>
              </p:txBody>
            </p:sp>
            <p:sp>
              <p:nvSpPr>
                <p:cNvPr id="7" name="剪去單一角落矩形 6"/>
                <p:cNvSpPr/>
                <p:nvPr/>
              </p:nvSpPr>
              <p:spPr>
                <a:xfrm>
                  <a:off x="239112" y="1800191"/>
                  <a:ext cx="2608376" cy="59063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effectLst>
                        <a:glow rad="127000">
                          <a:schemeClr val="tx1">
                            <a:alpha val="7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集體通訊報名</a:t>
                  </a:r>
                  <a:endParaRPr lang="en-US" altLang="zh-TW" sz="2800" b="1" dirty="0">
                    <a:effectLst>
                      <a:glow rad="127000">
                        <a:schemeClr val="tx1">
                          <a:alpha val="7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33826" name="圖片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4895" y="1431593"/>
                <a:ext cx="564387"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24" name="圖片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634" y="1767709"/>
              <a:ext cx="1226949" cy="6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矩形 38"/>
          <p:cNvSpPr/>
          <p:nvPr/>
        </p:nvSpPr>
        <p:spPr>
          <a:xfrm>
            <a:off x="142875" y="2494351"/>
            <a:ext cx="2595563" cy="1862137"/>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600"/>
              </a:spcAft>
              <a:defRPr/>
            </a:pPr>
            <a:r>
              <a:rPr lang="zh-TW" altLang="en-US" b="1" dirty="0">
                <a:solidFill>
                  <a:schemeClr val="tx1"/>
                </a:solidFill>
                <a:latin typeface="微軟正黑體" panose="020B0604030504040204" pitchFamily="34" charset="-120"/>
                <a:ea typeface="微軟正黑體" panose="020B0604030504040204" pitchFamily="34" charset="-120"/>
              </a:rPr>
              <a:t>　</a:t>
            </a:r>
            <a:r>
              <a:rPr lang="en-US" altLang="zh-TW" b="1" dirty="0">
                <a:solidFill>
                  <a:schemeClr val="tx1"/>
                </a:solidFill>
                <a:latin typeface="微軟正黑體" panose="020B0604030504040204" pitchFamily="34" charset="-120"/>
                <a:ea typeface="微軟正黑體" panose="020B0604030504040204" pitchFamily="34" charset="-120"/>
              </a:rPr>
              <a:t>115</a:t>
            </a:r>
            <a:r>
              <a:rPr lang="zh-TW" altLang="en-US" b="1" dirty="0">
                <a:solidFill>
                  <a:schemeClr val="tx1"/>
                </a:solidFill>
                <a:latin typeface="微軟正黑體" panose="020B0604030504040204" pitchFamily="34" charset="-120"/>
                <a:ea typeface="微軟正黑體" panose="020B0604030504040204" pitchFamily="34" charset="-120"/>
              </a:rPr>
              <a:t>年</a:t>
            </a:r>
            <a:r>
              <a:rPr lang="en-US" altLang="zh-TW" b="1" dirty="0">
                <a:solidFill>
                  <a:schemeClr val="tx1"/>
                </a:solidFill>
                <a:latin typeface="微軟正黑體" panose="020B0604030504040204" pitchFamily="34" charset="-120"/>
                <a:ea typeface="微軟正黑體" panose="020B0604030504040204" pitchFamily="34" charset="-120"/>
              </a:rPr>
              <a:t>6</a:t>
            </a:r>
            <a:r>
              <a:rPr lang="zh-TW" altLang="en-US" b="1" dirty="0">
                <a:solidFill>
                  <a:schemeClr val="tx1"/>
                </a:solidFill>
                <a:latin typeface="微軟正黑體" panose="020B0604030504040204" pitchFamily="34" charset="-120"/>
                <a:ea typeface="微軟正黑體" panose="020B0604030504040204" pitchFamily="34" charset="-120"/>
              </a:rPr>
              <a:t>月</a:t>
            </a:r>
            <a:r>
              <a:rPr lang="en-US" altLang="zh-TW" b="1" dirty="0">
                <a:solidFill>
                  <a:schemeClr val="tx1"/>
                </a:solidFill>
                <a:latin typeface="微軟正黑體" panose="020B0604030504040204" pitchFamily="34" charset="-120"/>
                <a:ea typeface="微軟正黑體" panose="020B0604030504040204" pitchFamily="34" charset="-120"/>
              </a:rPr>
              <a:t>18</a:t>
            </a:r>
            <a:r>
              <a:rPr lang="zh-TW" altLang="en-US" b="1" dirty="0">
                <a:solidFill>
                  <a:schemeClr val="tx1"/>
                </a:solidFill>
                <a:latin typeface="微軟正黑體" panose="020B0604030504040204" pitchFamily="34" charset="-120"/>
                <a:ea typeface="微軟正黑體" panose="020B0604030504040204" pitchFamily="34" charset="-120"/>
              </a:rPr>
              <a:t>日（四）</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chemeClr val="tx1"/>
                </a:solidFill>
                <a:latin typeface="微軟正黑體" panose="020B0604030504040204" pitchFamily="34" charset="-120"/>
                <a:ea typeface="微軟正黑體" panose="020B0604030504040204" pitchFamily="34" charset="-120"/>
              </a:rPr>
              <a:t>　</a:t>
            </a:r>
            <a:r>
              <a:rPr lang="en-US" altLang="zh-TW" b="1" dirty="0">
                <a:solidFill>
                  <a:schemeClr val="tx1"/>
                </a:solidFill>
                <a:latin typeface="微軟正黑體" panose="020B0604030504040204" pitchFamily="34" charset="-120"/>
                <a:ea typeface="微軟正黑體" panose="020B0604030504040204" pitchFamily="34" charset="-120"/>
              </a:rPr>
              <a:t>10:00</a:t>
            </a:r>
            <a:r>
              <a:rPr lang="zh-TW" altLang="en-US" b="1" dirty="0">
                <a:solidFill>
                  <a:schemeClr val="tx1"/>
                </a:solidFill>
                <a:latin typeface="微軟正黑體" panose="020B0604030504040204" pitchFamily="34" charset="-120"/>
                <a:ea typeface="微軟正黑體" panose="020B0604030504040204" pitchFamily="34" charset="-120"/>
              </a:rPr>
              <a:t>至</a:t>
            </a:r>
            <a:endParaRPr lang="en-US" altLang="zh-TW" b="1" dirty="0">
              <a:solidFill>
                <a:schemeClr val="tx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600"/>
              </a:spcAft>
              <a:defRPr/>
            </a:pPr>
            <a:r>
              <a:rPr lang="zh-TW" altLang="en-US" b="1" dirty="0">
                <a:solidFill>
                  <a:schemeClr val="tx1"/>
                </a:solidFill>
                <a:latin typeface="微軟正黑體" panose="020B0604030504040204" pitchFamily="34" charset="-120"/>
                <a:ea typeface="微軟正黑體" panose="020B0604030504040204" pitchFamily="34" charset="-120"/>
              </a:rPr>
              <a:t>　</a:t>
            </a:r>
            <a:r>
              <a:rPr lang="en-US" altLang="zh-TW" b="1" dirty="0">
                <a:solidFill>
                  <a:schemeClr val="tx1"/>
                </a:solidFill>
                <a:latin typeface="微軟正黑體" panose="020B0604030504040204" pitchFamily="34" charset="-120"/>
                <a:ea typeface="微軟正黑體" panose="020B0604030504040204" pitchFamily="34" charset="-120"/>
              </a:rPr>
              <a:t>115</a:t>
            </a:r>
            <a:r>
              <a:rPr lang="zh-TW" altLang="en-US" b="1" dirty="0">
                <a:solidFill>
                  <a:schemeClr val="tx1"/>
                </a:solidFill>
                <a:latin typeface="微軟正黑體" panose="020B0604030504040204" pitchFamily="34" charset="-120"/>
                <a:ea typeface="微軟正黑體" panose="020B0604030504040204" pitchFamily="34" charset="-120"/>
              </a:rPr>
              <a:t>年</a:t>
            </a:r>
            <a:r>
              <a:rPr lang="en-US" altLang="zh-TW" b="1" dirty="0">
                <a:solidFill>
                  <a:schemeClr val="tx1"/>
                </a:solidFill>
                <a:latin typeface="微軟正黑體" panose="020B0604030504040204" pitchFamily="34" charset="-120"/>
                <a:ea typeface="微軟正黑體" panose="020B0604030504040204" pitchFamily="34" charset="-120"/>
              </a:rPr>
              <a:t>6</a:t>
            </a:r>
            <a:r>
              <a:rPr lang="zh-TW" altLang="en-US" b="1" dirty="0">
                <a:solidFill>
                  <a:schemeClr val="tx1"/>
                </a:solidFill>
                <a:latin typeface="微軟正黑體" panose="020B0604030504040204" pitchFamily="34" charset="-120"/>
                <a:ea typeface="微軟正黑體" panose="020B0604030504040204" pitchFamily="34" charset="-120"/>
              </a:rPr>
              <a:t>月</a:t>
            </a:r>
            <a:r>
              <a:rPr lang="en-US" altLang="zh-TW" b="1" dirty="0">
                <a:solidFill>
                  <a:schemeClr val="tx1"/>
                </a:solidFill>
                <a:latin typeface="微軟正黑體" panose="020B0604030504040204" pitchFamily="34" charset="-120"/>
                <a:ea typeface="微軟正黑體" panose="020B0604030504040204" pitchFamily="34" charset="-120"/>
              </a:rPr>
              <a:t>25</a:t>
            </a:r>
            <a:r>
              <a:rPr lang="zh-TW" altLang="en-US" b="1" dirty="0">
                <a:solidFill>
                  <a:schemeClr val="tx1"/>
                </a:solidFill>
                <a:latin typeface="微軟正黑體" panose="020B0604030504040204" pitchFamily="34" charset="-120"/>
                <a:ea typeface="微軟正黑體" panose="020B0604030504040204" pitchFamily="34" charset="-120"/>
              </a:rPr>
              <a:t>日（四）</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600"/>
              </a:spcAft>
              <a:defRPr/>
            </a:pPr>
            <a:r>
              <a:rPr lang="en-US" altLang="zh-TW" b="1" dirty="0">
                <a:solidFill>
                  <a:schemeClr val="tx1"/>
                </a:solidFill>
                <a:latin typeface="微軟正黑體" panose="020B0604030504040204" pitchFamily="34" charset="-120"/>
                <a:ea typeface="微軟正黑體" panose="020B0604030504040204" pitchFamily="34" charset="-120"/>
              </a:rPr>
              <a:t>15:00</a:t>
            </a:r>
            <a:r>
              <a:rPr lang="zh-TW" altLang="en-US" b="1" dirty="0">
                <a:solidFill>
                  <a:schemeClr val="tx1"/>
                </a:solidFill>
                <a:latin typeface="微軟正黑體" panose="020B0604030504040204" pitchFamily="34" charset="-120"/>
                <a:ea typeface="微軟正黑體" panose="020B0604030504040204" pitchFamily="34" charset="-120"/>
              </a:rPr>
              <a:t>前</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完成學生報名資料上傳</a:t>
            </a:r>
          </a:p>
        </p:txBody>
      </p:sp>
      <p:sp>
        <p:nvSpPr>
          <p:cNvPr id="33811" name="投影片編號版面配置區 2"/>
          <p:cNvSpPr>
            <a:spLocks noGrp="1"/>
          </p:cNvSpPr>
          <p:nvPr>
            <p:ph type="sldNum" sz="quarter" idx="11"/>
          </p:nvPr>
        </p:nvSpPr>
        <p:spPr bwMode="auto">
          <a:xfrm>
            <a:off x="9448800" y="63992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F0B0ED20-5CBD-4928-AD95-B97819CF5894}" type="slidenum">
              <a:rPr lang="zh-TW" altLang="en-US" sz="2600" smtClean="0"/>
              <a:pPr fontAlgn="base">
                <a:lnSpc>
                  <a:spcPct val="100000"/>
                </a:lnSpc>
                <a:spcBef>
                  <a:spcPct val="0"/>
                </a:spcBef>
                <a:spcAft>
                  <a:spcPct val="0"/>
                </a:spcAft>
                <a:buFontTx/>
                <a:buNone/>
              </a:pPr>
              <a:t>22</a:t>
            </a:fld>
            <a:endParaRPr lang="zh-TW" altLang="en-US" sz="2600"/>
          </a:p>
        </p:txBody>
      </p:sp>
      <p:grpSp>
        <p:nvGrpSpPr>
          <p:cNvPr id="33812" name="组合 25"/>
          <p:cNvGrpSpPr>
            <a:grpSpLocks/>
          </p:cNvGrpSpPr>
          <p:nvPr/>
        </p:nvGrpSpPr>
        <p:grpSpPr bwMode="auto">
          <a:xfrm>
            <a:off x="10284110" y="3355355"/>
            <a:ext cx="1867100" cy="1040718"/>
            <a:chOff x="2799719" y="1298663"/>
            <a:chExt cx="1853851" cy="2125133"/>
          </a:xfrm>
        </p:grpSpPr>
        <p:sp>
          <p:nvSpPr>
            <p:cNvPr id="41" name="矩形 40"/>
            <p:cNvSpPr/>
            <p:nvPr/>
          </p:nvSpPr>
          <p:spPr>
            <a:xfrm>
              <a:off x="2891247" y="1298663"/>
              <a:ext cx="1702415" cy="2100592"/>
            </a:xfrm>
            <a:prstGeom prst="rect">
              <a:avLst/>
            </a:prstGeom>
            <a:gradFill flip="none" rotWithShape="1">
              <a:gsLst>
                <a:gs pos="0">
                  <a:srgbClr val="00B0F0"/>
                </a:gs>
                <a:gs pos="85000">
                  <a:srgbClr val="005696"/>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a:solidFill>
                  <a:srgbClr val="FFFFFF"/>
                </a:solidFill>
                <a:ea typeface="SimSun" panose="02010600030101010101" pitchFamily="2" charset="-122"/>
              </a:endParaRPr>
            </a:p>
          </p:txBody>
        </p:sp>
        <p:sp>
          <p:nvSpPr>
            <p:cNvPr id="44" name="矩形 109"/>
            <p:cNvSpPr/>
            <p:nvPr/>
          </p:nvSpPr>
          <p:spPr>
            <a:xfrm>
              <a:off x="2891247" y="1318113"/>
              <a:ext cx="1670796" cy="1977409"/>
            </a:xfrm>
            <a:custGeom>
              <a:avLst/>
              <a:gdLst/>
              <a:ahLst/>
              <a:cxnLst/>
              <a:rect l="l" t="t" r="r" b="b"/>
              <a:pathLst>
                <a:path w="4800845" h="399305">
                  <a:moveTo>
                    <a:pt x="0" y="0"/>
                  </a:moveTo>
                  <a:cubicBezTo>
                    <a:pt x="661157" y="116425"/>
                    <a:pt x="1590582" y="188466"/>
                    <a:pt x="2619957" y="188466"/>
                  </a:cubicBezTo>
                  <a:cubicBezTo>
                    <a:pt x="3438295" y="188466"/>
                    <a:pt x="4193464" y="142936"/>
                    <a:pt x="4800845" y="65238"/>
                  </a:cubicBezTo>
                  <a:lnTo>
                    <a:pt x="4800845" y="399305"/>
                  </a:lnTo>
                  <a:lnTo>
                    <a:pt x="0" y="399305"/>
                  </a:lnTo>
                  <a:close/>
                </a:path>
              </a:pathLst>
            </a:custGeom>
            <a:gradFill flip="none" rotWithShape="1">
              <a:gsLst>
                <a:gs pos="0">
                  <a:srgbClr val="FFC61A">
                    <a:alpha val="0"/>
                  </a:srgbClr>
                </a:gs>
                <a:gs pos="100000">
                  <a:schemeClr val="bg1">
                    <a:alpha val="1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TextBox 18"/>
            <p:cNvSpPr txBox="1"/>
            <p:nvPr/>
          </p:nvSpPr>
          <p:spPr>
            <a:xfrm>
              <a:off x="2799719" y="1350403"/>
              <a:ext cx="1853851" cy="2073393"/>
            </a:xfrm>
            <a:prstGeom prst="rect">
              <a:avLst/>
            </a:prstGeom>
            <a:noFill/>
          </p:spPr>
          <p:txBody>
            <a:bodyPr>
              <a:spAutoFit/>
            </a:bodyPr>
            <a:lstStyle/>
            <a:p>
              <a:pPr algn="ctr" eaLnBrk="1" fontAlgn="auto" hangingPunct="1">
                <a:spcBef>
                  <a:spcPts val="0"/>
                </a:spcBef>
                <a:spcAft>
                  <a:spcPts val="0"/>
                </a:spcAft>
                <a:defRPr/>
              </a:pPr>
              <a:r>
                <a:rPr lang="zh-TW" altLang="zh-TW" sz="2000" b="1" dirty="0">
                  <a:solidFill>
                    <a:schemeClr val="bg1"/>
                  </a:solidFill>
                  <a:effectLst>
                    <a:glow rad="101600">
                      <a:schemeClr val="tx1">
                        <a:alpha val="70000"/>
                      </a:schemeClr>
                    </a:glow>
                  </a:effectLst>
                  <a:latin typeface="微軟正黑體" panose="020B0604030504040204" pitchFamily="34" charset="-120"/>
                  <a:ea typeface="微軟正黑體" panose="020B0604030504040204" pitchFamily="34" charset="-120"/>
                </a:rPr>
                <a:t>以國內快捷郵件或限時掛號郵戳為憑</a:t>
              </a:r>
              <a:endParaRPr lang="zh-CN" altLang="en-US" sz="1900" b="1" dirty="0">
                <a:solidFill>
                  <a:schemeClr val="bg1"/>
                </a:solidFill>
                <a:effectLst>
                  <a:glow rad="101600">
                    <a:schemeClr val="tx1">
                      <a:alpha val="70000"/>
                    </a:schemeClr>
                  </a:glow>
                </a:effectLst>
                <a:latin typeface="微軟正黑體" panose="020B0604030504040204" pitchFamily="34" charset="-120"/>
                <a:ea typeface="微軟正黑體" panose="020B0604030504040204" pitchFamily="34" charset="-120"/>
              </a:endParaRPr>
            </a:p>
          </p:txBody>
        </p:sp>
      </p:grpSp>
      <p:sp>
        <p:nvSpPr>
          <p:cNvPr id="48" name="Freeform 72">
            <a:extLst>
              <a:ext uri="{FF2B5EF4-FFF2-40B4-BE49-F238E27FC236}">
                <a16:creationId xmlns:a16="http://schemas.microsoft.com/office/drawing/2014/main" id="{850C4F06-33FF-4B3D-AA68-79B701A95895}"/>
              </a:ext>
            </a:extLst>
          </p:cNvPr>
          <p:cNvSpPr>
            <a:spLocks noEditPoints="1"/>
          </p:cNvSpPr>
          <p:nvPr/>
        </p:nvSpPr>
        <p:spPr bwMode="auto">
          <a:xfrm rot="20179802" flipH="1">
            <a:off x="2454587" y="2852323"/>
            <a:ext cx="752063" cy="590720"/>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rgbClr val="FF0000"/>
          </a:solidFill>
          <a:ln w="0">
            <a:noFill/>
            <a:prstDash val="solid"/>
            <a:round/>
            <a:headEnd/>
            <a:tailEnd/>
          </a:ln>
        </p:spPr>
        <p:txBody>
          <a:bodyPr vert="horz" wrap="square" lIns="91412" tIns="45706" rIns="91412" bIns="45706" numCol="1" anchor="t" anchorCtr="0" compatLnSpc="1">
            <a:prstTxWarp prst="textNoShape">
              <a:avLst/>
            </a:prstTxWarp>
          </a:bodyPr>
          <a:lstStyle/>
          <a:p>
            <a:endParaRPr lang="zh-CN" altLang="en-US" sz="2399">
              <a:latin typeface="站酷快乐体2016修订版" panose="02010600030101010101" pitchFamily="2" charset="-122"/>
              <a:ea typeface="站酷快乐体2016修订版" panose="02010600030101010101" pitchFamily="2" charset="-122"/>
              <a:sym typeface="站酷快乐体2016修订版" panose="02010600030101010101" pitchFamily="2" charset="-122"/>
            </a:endParaRPr>
          </a:p>
        </p:txBody>
      </p:sp>
      <p:sp>
        <p:nvSpPr>
          <p:cNvPr id="49" name="PA_任意多边形 140">
            <a:extLst>
              <a:ext uri="{FF2B5EF4-FFF2-40B4-BE49-F238E27FC236}">
                <a16:creationId xmlns:a16="http://schemas.microsoft.com/office/drawing/2014/main" id="{8920DAE1-BE6C-481F-B2BE-AB01F92476A7}"/>
              </a:ext>
            </a:extLst>
          </p:cNvPr>
          <p:cNvSpPr>
            <a:spLocks noEditPoints="1"/>
          </p:cNvSpPr>
          <p:nvPr>
            <p:custDataLst>
              <p:tags r:id="rId1"/>
            </p:custDataLst>
          </p:nvPr>
        </p:nvSpPr>
        <p:spPr bwMode="auto">
          <a:xfrm>
            <a:off x="6583483" y="2389533"/>
            <a:ext cx="636091" cy="445758"/>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F0000"/>
          </a:solid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dirty="0">
              <a:latin typeface="站酷快乐体2016修订版" panose="02010600030101010101" pitchFamily="2" charset="-122"/>
              <a:ea typeface="站酷快乐体2016修订版" panose="02010600030101010101" pitchFamily="2" charset="-122"/>
              <a:sym typeface="站酷快乐体2016修订版" panose="02010600030101010101" pitchFamily="2" charset="-122"/>
            </a:endParaRPr>
          </a:p>
        </p:txBody>
      </p:sp>
      <p:sp>
        <p:nvSpPr>
          <p:cNvPr id="50" name="PA_任意多边形 140">
            <a:extLst>
              <a:ext uri="{FF2B5EF4-FFF2-40B4-BE49-F238E27FC236}">
                <a16:creationId xmlns:a16="http://schemas.microsoft.com/office/drawing/2014/main" id="{7E06EA33-7321-486E-8178-72A60AFAB882}"/>
              </a:ext>
            </a:extLst>
          </p:cNvPr>
          <p:cNvSpPr>
            <a:spLocks noEditPoints="1"/>
          </p:cNvSpPr>
          <p:nvPr>
            <p:custDataLst>
              <p:tags r:id="rId2"/>
            </p:custDataLst>
          </p:nvPr>
        </p:nvSpPr>
        <p:spPr bwMode="auto">
          <a:xfrm>
            <a:off x="10304022" y="2304377"/>
            <a:ext cx="636091" cy="445758"/>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F0000"/>
          </a:solid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站酷快乐体2016修订版" panose="02010600030101010101" pitchFamily="2" charset="-122"/>
              <a:ea typeface="站酷快乐体2016修订版" panose="02010600030101010101" pitchFamily="2" charset="-122"/>
              <a:sym typeface="站酷快乐体2016修订版" panose="02010600030101010101" pitchFamily="2" charset="-122"/>
            </a:endParaRPr>
          </a:p>
        </p:txBody>
      </p:sp>
      <p:pic>
        <p:nvPicPr>
          <p:cNvPr id="2" name="圖片 32">
            <a:extLst>
              <a:ext uri="{FF2B5EF4-FFF2-40B4-BE49-F238E27FC236}">
                <a16:creationId xmlns:a16="http://schemas.microsoft.com/office/drawing/2014/main" id="{9C6F572E-D169-22F5-5110-A5362B3565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6290" y="4728569"/>
            <a:ext cx="435283" cy="4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9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2400"/>
                            </p:stCondLst>
                            <p:childTnLst>
                              <p:par>
                                <p:cTn id="17" presetID="53" presetClass="entr" presetSubtype="16"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650038" y="5287963"/>
            <a:ext cx="5153025" cy="565150"/>
          </a:xfrm>
        </p:spPr>
        <p:txBody>
          <a:bodyPr rtlCol="0">
            <a:noAutofit/>
          </a:bodyPr>
          <a:lstStyle/>
          <a:p>
            <a:pPr algn="just" eaLnBrk="1" fontAlgn="auto" hangingPunct="1">
              <a:spcAft>
                <a:spcPts val="0"/>
              </a:spcAft>
              <a:buFont typeface="Arial" panose="020B0604020202020204" pitchFamily="34" charset="0"/>
              <a:buNone/>
              <a:defRPr/>
            </a:pPr>
            <a:r>
              <a:rPr lang="zh-TW" altLang="en-US" sz="2200" b="1" dirty="0">
                <a:solidFill>
                  <a:srgbClr val="C00000"/>
                </a:solidFill>
                <a:latin typeface="微軟正黑體" pitchFamily="34" charset="-120"/>
                <a:ea typeface="微軟正黑體" pitchFamily="34" charset="-120"/>
              </a:rPr>
              <a:t>   </a:t>
            </a:r>
            <a:r>
              <a:rPr lang="zh-TW" altLang="en-US" sz="2200" b="1" dirty="0">
                <a:latin typeface="微軟正黑體" pitchFamily="34" charset="-120"/>
                <a:ea typeface="微軟正黑體" pitchFamily="34" charset="-120"/>
              </a:rPr>
              <a:t>國中學校老師集體報名系統上傳報名資料後，可於系統下載</a:t>
            </a:r>
            <a:r>
              <a:rPr lang="zh-TW" altLang="en-US" sz="2200" b="1" dirty="0">
                <a:solidFill>
                  <a:srgbClr val="C00000"/>
                </a:solidFill>
                <a:latin typeface="微軟正黑體" pitchFamily="34" charset="-120"/>
                <a:ea typeface="微軟正黑體" pitchFamily="34" charset="-120"/>
              </a:rPr>
              <a:t>「報名資料確認單」</a:t>
            </a:r>
            <a:r>
              <a:rPr lang="zh-TW" altLang="en-US" sz="2200" b="1" dirty="0">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確認報名人數</a:t>
            </a:r>
            <a:r>
              <a:rPr lang="zh-TW" altLang="en-US" sz="2200" b="1" dirty="0">
                <a:latin typeface="微軟正黑體" pitchFamily="34" charset="-120"/>
                <a:ea typeface="微軟正黑體" pitchFamily="34" charset="-120"/>
              </a:rPr>
              <a:t>及</a:t>
            </a:r>
            <a:r>
              <a:rPr lang="zh-TW" altLang="en-US" sz="2200" b="1" dirty="0">
                <a:solidFill>
                  <a:srgbClr val="C00000"/>
                </a:solidFill>
                <a:latin typeface="微軟正黑體" pitchFamily="34" charset="-120"/>
                <a:ea typeface="微軟正黑體" pitchFamily="34" charset="-120"/>
              </a:rPr>
              <a:t>繳費金額</a:t>
            </a:r>
            <a:r>
              <a:rPr lang="zh-TW" altLang="en-US" sz="2200" b="1" dirty="0">
                <a:latin typeface="微軟正黑體" pitchFamily="34" charset="-120"/>
                <a:ea typeface="微軟正黑體" pitchFamily="34" charset="-120"/>
              </a:rPr>
              <a:t>後，再點選</a:t>
            </a:r>
            <a:r>
              <a:rPr lang="zh-TW" altLang="en-US" sz="2200" b="1" dirty="0">
                <a:solidFill>
                  <a:srgbClr val="C00000"/>
                </a:solidFill>
                <a:latin typeface="微軟正黑體" pitchFamily="34" charset="-120"/>
                <a:ea typeface="微軟正黑體" pitchFamily="34" charset="-120"/>
              </a:rPr>
              <a:t>報名資料確認</a:t>
            </a:r>
            <a:r>
              <a:rPr lang="zh-TW" altLang="en-US" sz="2200" b="1" dirty="0">
                <a:latin typeface="微軟正黑體" pitchFamily="34" charset="-120"/>
                <a:ea typeface="微軟正黑體" pitchFamily="34" charset="-120"/>
              </a:rPr>
              <a:t>。</a:t>
            </a:r>
            <a:endParaRPr lang="en-US" altLang="zh-TW" sz="2200" b="1" dirty="0">
              <a:latin typeface="微軟正黑體" pitchFamily="34" charset="-120"/>
              <a:ea typeface="微軟正黑體" pitchFamily="34" charset="-120"/>
            </a:endParaRPr>
          </a:p>
          <a:p>
            <a:pPr eaLnBrk="1" fontAlgn="auto" hangingPunct="1">
              <a:spcAft>
                <a:spcPts val="0"/>
              </a:spcAft>
              <a:buFont typeface="Arial" panose="020B0604020202020204" pitchFamily="34" charset="0"/>
              <a:buNone/>
              <a:defRPr/>
            </a:pPr>
            <a:r>
              <a:rPr lang="en-US" altLang="zh-TW" b="1" dirty="0">
                <a:solidFill>
                  <a:srgbClr val="6600CC"/>
                </a:solidFill>
                <a:effectLst>
                  <a:outerShdw blurRad="38100" dist="38100" dir="2700000" algn="tl">
                    <a:srgbClr val="C0C0C0"/>
                  </a:outerShdw>
                </a:effectLst>
                <a:latin typeface="Times New Roman" pitchFamily="18" charset="0"/>
                <a:ea typeface="標楷體" pitchFamily="65" charset="-120"/>
              </a:rPr>
              <a:t> </a:t>
            </a:r>
            <a:endParaRPr lang="zh-TW" altLang="en-US" dirty="0"/>
          </a:p>
        </p:txBody>
      </p:sp>
      <p:sp>
        <p:nvSpPr>
          <p:cNvPr id="40963" name="標題 1"/>
          <p:cNvSpPr>
            <a:spLocks noGrp="1"/>
          </p:cNvSpPr>
          <p:nvPr>
            <p:ph type="title"/>
          </p:nvPr>
        </p:nvSpPr>
        <p:spPr/>
        <p:txBody>
          <a:bodyPr/>
          <a:lstStyle/>
          <a:p>
            <a:pPr eaLnBrk="1" hangingPunct="1"/>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陸</a:t>
            </a:r>
            <a:r>
              <a:rPr lang="en-US" altLang="zh-TW" b="1" dirty="0">
                <a:solidFill>
                  <a:srgbClr val="002060"/>
                </a:solidFill>
                <a:latin typeface="微軟正黑體" panose="020B0604030504040204" pitchFamily="34" charset="-120"/>
                <a:ea typeface="微軟正黑體" panose="020B0604030504040204" pitchFamily="34" charset="-120"/>
              </a:rPr>
              <a:t>) </a:t>
            </a:r>
            <a:r>
              <a:rPr lang="zh-TW" altLang="en-US" b="1" dirty="0">
                <a:solidFill>
                  <a:srgbClr val="002060"/>
                </a:solidFill>
                <a:latin typeface="微軟正黑體" panose="020B0604030504040204" pitchFamily="34" charset="-120"/>
                <a:ea typeface="微軟正黑體" panose="020B0604030504040204" pitchFamily="34" charset="-120"/>
              </a:rPr>
              <a:t>、報名作業－</a:t>
            </a:r>
            <a:r>
              <a:rPr lang="zh-TW" altLang="en-US" sz="4000" b="1" dirty="0">
                <a:solidFill>
                  <a:srgbClr val="002060"/>
                </a:solidFill>
                <a:latin typeface="微軟正黑體" panose="020B0604030504040204" pitchFamily="34" charset="-120"/>
                <a:ea typeface="微軟正黑體" panose="020B0604030504040204" pitchFamily="34" charset="-120"/>
              </a:rPr>
              <a:t>報名費繳交說明（</a:t>
            </a:r>
            <a:r>
              <a:rPr lang="en-US" altLang="zh-TW" sz="4000" b="1" dirty="0">
                <a:solidFill>
                  <a:srgbClr val="002060"/>
                </a:solidFill>
                <a:latin typeface="微軟正黑體" panose="020B0604030504040204" pitchFamily="34" charset="-120"/>
                <a:ea typeface="微軟正黑體" panose="020B0604030504040204" pitchFamily="34" charset="-120"/>
              </a:rPr>
              <a:t>6/11</a:t>
            </a:r>
            <a:r>
              <a:rPr lang="zh-TW" altLang="en-US" sz="4000" b="1" dirty="0">
                <a:solidFill>
                  <a:srgbClr val="002060"/>
                </a:solidFill>
                <a:latin typeface="微軟正黑體" panose="020B0604030504040204" pitchFamily="34" charset="-120"/>
                <a:ea typeface="微軟正黑體" panose="020B0604030504040204" pitchFamily="34" charset="-120"/>
              </a:rPr>
              <a:t>）</a:t>
            </a:r>
          </a:p>
        </p:txBody>
      </p:sp>
      <p:sp>
        <p:nvSpPr>
          <p:cNvPr id="12" name="矩形 11"/>
          <p:cNvSpPr/>
          <p:nvPr/>
        </p:nvSpPr>
        <p:spPr>
          <a:xfrm>
            <a:off x="5972175" y="3011488"/>
            <a:ext cx="3314700" cy="2009775"/>
          </a:xfrm>
          <a:prstGeom prst="rect">
            <a:avLst/>
          </a:prstGeom>
          <a:solidFill>
            <a:srgbClr val="FFECD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4000"/>
              </a:lnSpc>
              <a:spcBef>
                <a:spcPts val="0"/>
              </a:spcBef>
              <a:spcAft>
                <a:spcPts val="0"/>
              </a:spcAft>
              <a:defRPr/>
            </a:pPr>
            <a:r>
              <a:rPr lang="zh-TW" altLang="en-US" sz="3000" b="1" dirty="0">
                <a:solidFill>
                  <a:srgbClr val="7030A0"/>
                </a:solidFill>
                <a:latin typeface="微軟正黑體" pitchFamily="34" charset="-120"/>
                <a:ea typeface="微軟正黑體" pitchFamily="34" charset="-120"/>
              </a:rPr>
              <a:t>免試生報名作業費</a:t>
            </a:r>
            <a:endParaRPr lang="en-US" altLang="zh-TW" sz="3000" b="1" dirty="0">
              <a:solidFill>
                <a:srgbClr val="7030A0"/>
              </a:solidFill>
              <a:latin typeface="微軟正黑體" pitchFamily="34" charset="-120"/>
              <a:ea typeface="微軟正黑體" pitchFamily="34" charset="-120"/>
            </a:endParaRPr>
          </a:p>
          <a:p>
            <a:pPr algn="ctr" eaLnBrk="1" fontAlgn="auto" hangingPunct="1">
              <a:lnSpc>
                <a:spcPts val="3400"/>
              </a:lnSpc>
              <a:spcBef>
                <a:spcPts val="0"/>
              </a:spcBef>
              <a:spcAft>
                <a:spcPts val="0"/>
              </a:spcAft>
              <a:defRPr/>
            </a:pPr>
            <a:r>
              <a:rPr lang="en-US" altLang="zh-TW" sz="2800" b="1" dirty="0">
                <a:solidFill>
                  <a:srgbClr val="C00000"/>
                </a:solidFill>
                <a:latin typeface="微軟正黑體" pitchFamily="34" charset="-120"/>
                <a:ea typeface="微軟正黑體" pitchFamily="34" charset="-120"/>
              </a:rPr>
              <a:t>50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 </a:t>
            </a:r>
            <a:r>
              <a:rPr lang="en-US" altLang="zh-TW" sz="2800" b="1" dirty="0">
                <a:solidFill>
                  <a:srgbClr val="C00000"/>
                </a:solidFill>
                <a:latin typeface="微軟正黑體" pitchFamily="34" charset="-120"/>
                <a:ea typeface="微軟正黑體" pitchFamily="34" charset="-120"/>
              </a:rPr>
              <a:t>X</a:t>
            </a:r>
            <a:r>
              <a:rPr lang="zh-TW" altLang="en-US" sz="2800" b="1" dirty="0">
                <a:solidFill>
                  <a:srgbClr val="C00000"/>
                </a:solidFill>
                <a:latin typeface="微軟正黑體" pitchFamily="34" charset="-120"/>
                <a:ea typeface="微軟正黑體" pitchFamily="34" charset="-120"/>
              </a:rPr>
              <a:t> 報名人數</a:t>
            </a:r>
            <a:endParaRPr lang="en-US" altLang="zh-TW" sz="2800" b="1" dirty="0">
              <a:solidFill>
                <a:srgbClr val="C00000"/>
              </a:solidFill>
              <a:latin typeface="微軟正黑體" pitchFamily="34" charset="-120"/>
              <a:ea typeface="微軟正黑體" pitchFamily="34" charset="-120"/>
            </a:endParaRPr>
          </a:p>
          <a:p>
            <a:pPr algn="ctr" eaLnBrk="1" fontAlgn="auto" hangingPunct="1">
              <a:lnSpc>
                <a:spcPts val="3400"/>
              </a:lnSpc>
              <a:spcBef>
                <a:spcPts val="0"/>
              </a:spcBef>
              <a:spcAft>
                <a:spcPts val="0"/>
              </a:spcAft>
              <a:defRPr/>
            </a:pPr>
            <a:r>
              <a:rPr lang="zh-TW" altLang="en-US" sz="2000" b="1" dirty="0">
                <a:solidFill>
                  <a:srgbClr val="0033CC"/>
                </a:solidFill>
                <a:latin typeface="微軟正黑體" pitchFamily="34" charset="-120"/>
                <a:ea typeface="微軟正黑體" pitchFamily="34" charset="-120"/>
              </a:rPr>
              <a:t>（依報名免試生人數計算）</a:t>
            </a:r>
          </a:p>
        </p:txBody>
      </p:sp>
      <p:grpSp>
        <p:nvGrpSpPr>
          <p:cNvPr id="40965" name="群組 22"/>
          <p:cNvGrpSpPr>
            <a:grpSpLocks/>
          </p:cNvGrpSpPr>
          <p:nvPr/>
        </p:nvGrpSpPr>
        <p:grpSpPr bwMode="auto">
          <a:xfrm>
            <a:off x="519113" y="2552700"/>
            <a:ext cx="4600575" cy="3798888"/>
            <a:chOff x="519112" y="3048000"/>
            <a:chExt cx="4600575" cy="1906208"/>
          </a:xfrm>
        </p:grpSpPr>
        <p:sp>
          <p:nvSpPr>
            <p:cNvPr id="10" name="矩形 9"/>
            <p:cNvSpPr/>
            <p:nvPr/>
          </p:nvSpPr>
          <p:spPr>
            <a:xfrm>
              <a:off x="519112" y="3048000"/>
              <a:ext cx="2152650" cy="91447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rgbClr val="7030A0"/>
                  </a:solidFill>
                  <a:latin typeface="微軟正黑體" pitchFamily="34" charset="-120"/>
                  <a:ea typeface="微軟正黑體" pitchFamily="34" charset="-120"/>
                </a:rPr>
                <a:t>一般生</a:t>
              </a:r>
              <a:br>
                <a:rPr lang="en-US" altLang="zh-TW" sz="2800" b="1" dirty="0">
                  <a:solidFill>
                    <a:srgbClr val="7030A0"/>
                  </a:solidFill>
                  <a:latin typeface="微軟正黑體" pitchFamily="34" charset="-120"/>
                  <a:ea typeface="微軟正黑體" pitchFamily="34" charset="-120"/>
                </a:rPr>
              </a:br>
              <a:r>
                <a:rPr lang="zh-TW" altLang="en-US" sz="1400" b="1" dirty="0">
                  <a:solidFill>
                    <a:schemeClr val="accent6">
                      <a:lumMod val="75000"/>
                    </a:schemeClr>
                  </a:solidFill>
                  <a:latin typeface="微軟正黑體" pitchFamily="34" charset="-120"/>
                  <a:ea typeface="微軟正黑體" pitchFamily="34" charset="-120"/>
                </a:rPr>
                <a:t>（特殊境遇家庭）</a:t>
              </a:r>
              <a:endParaRPr lang="en-US" altLang="zh-TW" sz="1400" b="1" dirty="0">
                <a:solidFill>
                  <a:schemeClr val="accent6">
                    <a:lumMod val="75000"/>
                  </a:schemeClr>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400" b="1" dirty="0">
                  <a:solidFill>
                    <a:srgbClr val="0033CC"/>
                  </a:solidFill>
                  <a:latin typeface="微軟正黑體" pitchFamily="34" charset="-120"/>
                  <a:ea typeface="微軟正黑體" pitchFamily="34" charset="-120"/>
                </a:rPr>
                <a:t>檢附在報名期間內</a:t>
              </a:r>
            </a:p>
            <a:p>
              <a:pPr algn="ctr" eaLnBrk="1" fontAlgn="auto" hangingPunct="1">
                <a:spcBef>
                  <a:spcPts val="0"/>
                </a:spcBef>
                <a:spcAft>
                  <a:spcPts val="0"/>
                </a:spcAft>
                <a:defRPr/>
              </a:pPr>
              <a:r>
                <a:rPr lang="zh-TW" altLang="en-US" sz="1400" b="1" dirty="0">
                  <a:solidFill>
                    <a:srgbClr val="0033CC"/>
                  </a:solidFill>
                  <a:latin typeface="微軟正黑體" pitchFamily="34" charset="-120"/>
                  <a:ea typeface="微軟正黑體" pitchFamily="34" charset="-120"/>
                </a:rPr>
                <a:t>有效之「特殊境遇家庭子女身分認定證明文件」</a:t>
              </a: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300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p>
          </p:txBody>
        </p:sp>
        <p:sp>
          <p:nvSpPr>
            <p:cNvPr id="14" name="矩形 13"/>
            <p:cNvSpPr/>
            <p:nvPr/>
          </p:nvSpPr>
          <p:spPr>
            <a:xfrm>
              <a:off x="534987" y="4039738"/>
              <a:ext cx="2152650" cy="914470"/>
            </a:xfrm>
            <a:prstGeom prst="rect">
              <a:avLst/>
            </a:prstGeom>
            <a:solidFill>
              <a:srgbClr val="FFEBE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7030A0"/>
                  </a:solidFill>
                  <a:latin typeface="微軟正黑體" pitchFamily="34" charset="-120"/>
                  <a:ea typeface="微軟正黑體" pitchFamily="34" charset="-120"/>
                </a:rPr>
                <a:t>低收入戶</a:t>
              </a:r>
              <a:endParaRPr lang="en-US" altLang="zh-TW" sz="3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br>
                <a:rPr lang="en-US" altLang="zh-TW" sz="2800" b="1" dirty="0">
                  <a:solidFill>
                    <a:srgbClr val="C00000"/>
                  </a:solidFill>
                  <a:latin typeface="微軟正黑體" pitchFamily="34" charset="-120"/>
                  <a:ea typeface="微軟正黑體" pitchFamily="34" charset="-120"/>
                </a:rPr>
              </a:br>
              <a:r>
                <a:rPr lang="zh-TW" altLang="en-US" sz="1400" b="1" dirty="0">
                  <a:solidFill>
                    <a:srgbClr val="0033CC"/>
                  </a:solidFill>
                  <a:latin typeface="微軟正黑體" pitchFamily="34" charset="-120"/>
                  <a:ea typeface="微軟正黑體" pitchFamily="34" charset="-120"/>
                </a:rPr>
                <a:t>檢附報名期間內有效之「低收入戶證明文件」</a:t>
              </a:r>
            </a:p>
          </p:txBody>
        </p:sp>
        <p:sp>
          <p:nvSpPr>
            <p:cNvPr id="15" name="矩形 14"/>
            <p:cNvSpPr/>
            <p:nvPr/>
          </p:nvSpPr>
          <p:spPr>
            <a:xfrm>
              <a:off x="2967037" y="3048000"/>
              <a:ext cx="2152650" cy="914470"/>
            </a:xfrm>
            <a:prstGeom prst="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7030A0"/>
                  </a:solidFill>
                  <a:latin typeface="微軟正黑體" pitchFamily="34" charset="-120"/>
                  <a:ea typeface="微軟正黑體" pitchFamily="34" charset="-120"/>
                </a:rPr>
                <a:t>中低收入戶</a:t>
              </a:r>
              <a:endParaRPr lang="en-US" altLang="zh-TW" sz="3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120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br>
                <a:rPr lang="en-US" altLang="zh-TW" sz="2800" b="1" dirty="0">
                  <a:solidFill>
                    <a:srgbClr val="C00000"/>
                  </a:solidFill>
                  <a:latin typeface="微軟正黑體" pitchFamily="34" charset="-120"/>
                  <a:ea typeface="微軟正黑體" pitchFamily="34" charset="-120"/>
                </a:rPr>
              </a:br>
              <a:r>
                <a:rPr lang="zh-TW" altLang="en-US" sz="1400" b="1" dirty="0">
                  <a:solidFill>
                    <a:srgbClr val="0033CC"/>
                  </a:solidFill>
                  <a:latin typeface="微軟正黑體" pitchFamily="34" charset="-120"/>
                  <a:ea typeface="微軟正黑體" pitchFamily="34" charset="-120"/>
                </a:rPr>
                <a:t>檢附報名期間內有效之「中低收入戶證明文件」</a:t>
              </a:r>
              <a:endParaRPr lang="en-US" altLang="zh-TW" sz="1400" b="1" dirty="0">
                <a:solidFill>
                  <a:srgbClr val="0033CC"/>
                </a:solidFill>
                <a:latin typeface="微軟正黑體" pitchFamily="34" charset="-120"/>
                <a:ea typeface="微軟正黑體" pitchFamily="34" charset="-120"/>
              </a:endParaRPr>
            </a:p>
          </p:txBody>
        </p:sp>
        <p:sp>
          <p:nvSpPr>
            <p:cNvPr id="16" name="矩形 15"/>
            <p:cNvSpPr/>
            <p:nvPr/>
          </p:nvSpPr>
          <p:spPr>
            <a:xfrm>
              <a:off x="2955924" y="4039738"/>
              <a:ext cx="2152650" cy="91447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7030A0"/>
                  </a:solidFill>
                  <a:latin typeface="微軟正黑體" pitchFamily="34" charset="-120"/>
                  <a:ea typeface="微軟正黑體" pitchFamily="34" charset="-120"/>
                </a:rPr>
                <a:t>失業戶子女</a:t>
              </a:r>
              <a:endParaRPr lang="en-US" altLang="zh-TW" sz="3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br>
                <a:rPr lang="en-US" altLang="zh-TW" sz="2800" b="1" dirty="0">
                  <a:solidFill>
                    <a:srgbClr val="C00000"/>
                  </a:solidFill>
                  <a:latin typeface="微軟正黑體" pitchFamily="34" charset="-120"/>
                  <a:ea typeface="微軟正黑體" pitchFamily="34" charset="-120"/>
                </a:rPr>
              </a:br>
              <a:r>
                <a:rPr lang="zh-TW" altLang="en-US" sz="1400" b="1" dirty="0">
                  <a:solidFill>
                    <a:srgbClr val="0033CC"/>
                  </a:solidFill>
                  <a:latin typeface="微軟正黑體" pitchFamily="34" charset="-120"/>
                  <a:ea typeface="微軟正黑體" pitchFamily="34" charset="-120"/>
                </a:rPr>
                <a:t>檢附報名期間內有效之「直系血親尊親屬支領失業給付證明文件」</a:t>
              </a:r>
            </a:p>
          </p:txBody>
        </p:sp>
      </p:grpSp>
      <p:sp>
        <p:nvSpPr>
          <p:cNvPr id="40966" name="文字方塊 16"/>
          <p:cNvSpPr txBox="1">
            <a:spLocks noChangeArrowheads="1"/>
          </p:cNvSpPr>
          <p:nvPr/>
        </p:nvSpPr>
        <p:spPr bwMode="auto">
          <a:xfrm>
            <a:off x="1158875" y="159226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b="1">
                <a:solidFill>
                  <a:srgbClr val="C00000"/>
                </a:solidFill>
                <a:latin typeface="微軟正黑體" panose="020B0604030504040204" pitchFamily="34" charset="-120"/>
                <a:ea typeface="微軟正黑體" panose="020B0604030504040204" pitchFamily="34" charset="-120"/>
              </a:rPr>
              <a:t>各繳費身分報名費</a:t>
            </a:r>
          </a:p>
        </p:txBody>
      </p:sp>
      <p:sp>
        <p:nvSpPr>
          <p:cNvPr id="40967" name="文字方塊 18"/>
          <p:cNvSpPr txBox="1">
            <a:spLocks noChangeArrowheads="1"/>
          </p:cNvSpPr>
          <p:nvPr/>
        </p:nvSpPr>
        <p:spPr bwMode="auto">
          <a:xfrm>
            <a:off x="9707563" y="1628775"/>
            <a:ext cx="2249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dirty="0">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實繳報名費</a:t>
            </a:r>
          </a:p>
        </p:txBody>
      </p:sp>
      <p:sp>
        <p:nvSpPr>
          <p:cNvPr id="40968" name="文字方塊 19"/>
          <p:cNvSpPr txBox="1">
            <a:spLocks noChangeArrowheads="1"/>
          </p:cNvSpPr>
          <p:nvPr/>
        </p:nvSpPr>
        <p:spPr bwMode="auto">
          <a:xfrm>
            <a:off x="5210175" y="3552825"/>
            <a:ext cx="671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8000">
                <a:latin typeface="微軟正黑體" panose="020B0604030504040204" pitchFamily="34" charset="-120"/>
                <a:ea typeface="微軟正黑體" panose="020B0604030504040204" pitchFamily="34" charset="-120"/>
              </a:rPr>
              <a:t>-</a:t>
            </a:r>
            <a:endParaRPr lang="zh-TW" altLang="en-US" sz="8000">
              <a:latin typeface="微軟正黑體" panose="020B0604030504040204" pitchFamily="34" charset="-120"/>
              <a:ea typeface="微軟正黑體" panose="020B0604030504040204" pitchFamily="34" charset="-120"/>
            </a:endParaRPr>
          </a:p>
        </p:txBody>
      </p:sp>
      <p:sp>
        <p:nvSpPr>
          <p:cNvPr id="40969" name="文字方塊 20"/>
          <p:cNvSpPr txBox="1">
            <a:spLocks noChangeArrowheads="1"/>
          </p:cNvSpPr>
          <p:nvPr/>
        </p:nvSpPr>
        <p:spPr bwMode="auto">
          <a:xfrm>
            <a:off x="9296400" y="3667125"/>
            <a:ext cx="825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5000">
                <a:latin typeface="微軟正黑體" panose="020B0604030504040204" pitchFamily="34" charset="-120"/>
                <a:ea typeface="微軟正黑體" panose="020B0604030504040204" pitchFamily="34" charset="-120"/>
              </a:rPr>
              <a:t>＝</a:t>
            </a:r>
          </a:p>
        </p:txBody>
      </p:sp>
      <p:sp>
        <p:nvSpPr>
          <p:cNvPr id="40970" name="文字方塊 23"/>
          <p:cNvSpPr txBox="1">
            <a:spLocks noChangeArrowheads="1"/>
          </p:cNvSpPr>
          <p:nvPr/>
        </p:nvSpPr>
        <p:spPr bwMode="auto">
          <a:xfrm>
            <a:off x="5810250" y="1600200"/>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b="1">
                <a:solidFill>
                  <a:srgbClr val="C00000"/>
                </a:solidFill>
                <a:latin typeface="微軟正黑體" panose="020B0604030504040204" pitchFamily="34" charset="-120"/>
                <a:ea typeface="微軟正黑體" panose="020B0604030504040204" pitchFamily="34" charset="-120"/>
              </a:rPr>
              <a:t>國中學校自留作業費</a:t>
            </a:r>
          </a:p>
        </p:txBody>
      </p:sp>
      <p:sp>
        <p:nvSpPr>
          <p:cNvPr id="18" name="矩形 17"/>
          <p:cNvSpPr/>
          <p:nvPr/>
        </p:nvSpPr>
        <p:spPr>
          <a:xfrm>
            <a:off x="10004425" y="2982913"/>
            <a:ext cx="1914525" cy="203835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4000"/>
              </a:lnSpc>
              <a:spcBef>
                <a:spcPts val="0"/>
              </a:spcBef>
              <a:spcAft>
                <a:spcPts val="0"/>
              </a:spcAft>
              <a:defRPr/>
            </a:pPr>
            <a:r>
              <a:rPr lang="zh-TW" altLang="en-US" sz="3000" b="1" dirty="0">
                <a:solidFill>
                  <a:srgbClr val="0033CC"/>
                </a:solidFill>
                <a:latin typeface="微軟正黑體" pitchFamily="34" charset="-120"/>
                <a:ea typeface="微軟正黑體" pitchFamily="34" charset="-120"/>
              </a:rPr>
              <a:t>國中集體報名費</a:t>
            </a:r>
            <a:endParaRPr lang="en-US" altLang="zh-TW" sz="3000" b="1" dirty="0">
              <a:solidFill>
                <a:srgbClr val="0033CC"/>
              </a:solidFill>
              <a:latin typeface="微軟正黑體" pitchFamily="34" charset="-120"/>
              <a:ea typeface="微軟正黑體" pitchFamily="34" charset="-120"/>
            </a:endParaRPr>
          </a:p>
        </p:txBody>
      </p:sp>
      <p:sp>
        <p:nvSpPr>
          <p:cNvPr id="25" name="左中括弧 24"/>
          <p:cNvSpPr/>
          <p:nvPr/>
        </p:nvSpPr>
        <p:spPr>
          <a:xfrm rot="5400000">
            <a:off x="2643187" y="6351"/>
            <a:ext cx="276225" cy="462915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6" name="左中括弧 25"/>
          <p:cNvSpPr/>
          <p:nvPr/>
        </p:nvSpPr>
        <p:spPr>
          <a:xfrm rot="5400000">
            <a:off x="7442994" y="553244"/>
            <a:ext cx="233362" cy="34925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7" name="左中括弧 26"/>
          <p:cNvSpPr/>
          <p:nvPr/>
        </p:nvSpPr>
        <p:spPr>
          <a:xfrm rot="5400000">
            <a:off x="10852944" y="1334294"/>
            <a:ext cx="233362" cy="19304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40975" name="矩形 1"/>
          <p:cNvSpPr>
            <a:spLocks noChangeArrowheads="1"/>
          </p:cNvSpPr>
          <p:nvPr/>
        </p:nvSpPr>
        <p:spPr bwMode="auto">
          <a:xfrm>
            <a:off x="614363" y="6445250"/>
            <a:ext cx="4471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solidFill>
                  <a:srgbClr val="0033CC"/>
                </a:solidFill>
                <a:latin typeface="微軟正黑體" panose="020B0604030504040204" pitchFamily="34" charset="-120"/>
                <a:ea typeface="微軟正黑體" panose="020B0604030504040204" pitchFamily="34" charset="-120"/>
              </a:rPr>
              <a:t>（報名費減免方式請參照招生簡章第</a:t>
            </a:r>
            <a:r>
              <a:rPr lang="en-US" altLang="zh-TW" sz="1800" dirty="0">
                <a:solidFill>
                  <a:srgbClr val="0033CC"/>
                </a:solidFill>
                <a:latin typeface="微軟正黑體" panose="020B0604030504040204" pitchFamily="34" charset="-120"/>
                <a:ea typeface="微軟正黑體" panose="020B0604030504040204" pitchFamily="34" charset="-120"/>
              </a:rPr>
              <a:t>6</a:t>
            </a:r>
            <a:r>
              <a:rPr lang="zh-TW" altLang="en-US" sz="1800" dirty="0">
                <a:solidFill>
                  <a:srgbClr val="0033CC"/>
                </a:solidFill>
                <a:latin typeface="微軟正黑體" panose="020B0604030504040204" pitchFamily="34" charset="-120"/>
                <a:ea typeface="微軟正黑體" panose="020B0604030504040204" pitchFamily="34" charset="-120"/>
              </a:rPr>
              <a:t>頁）</a:t>
            </a:r>
            <a:endParaRPr lang="en-US" altLang="zh-TW" sz="1800" dirty="0">
              <a:solidFill>
                <a:srgbClr val="0033CC"/>
              </a:solidFill>
              <a:latin typeface="微軟正黑體" panose="020B0604030504040204" pitchFamily="34" charset="-120"/>
              <a:ea typeface="微軟正黑體" panose="020B0604030504040204" pitchFamily="34" charset="-120"/>
            </a:endParaRPr>
          </a:p>
        </p:txBody>
      </p:sp>
      <p:sp>
        <p:nvSpPr>
          <p:cNvPr id="40976" name="投影片編號版面配置區 3"/>
          <p:cNvSpPr>
            <a:spLocks noGrp="1"/>
          </p:cNvSpPr>
          <p:nvPr>
            <p:ph type="sldNum" sz="quarter" idx="11"/>
          </p:nvPr>
        </p:nvSpPr>
        <p:spPr bwMode="auto">
          <a:xfrm>
            <a:off x="9448800" y="63515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4FA77476-528F-4181-B282-4B8F4925C853}" type="slidenum">
              <a:rPr lang="zh-TW" altLang="en-US" sz="2600" smtClean="0"/>
              <a:pPr fontAlgn="base">
                <a:lnSpc>
                  <a:spcPct val="100000"/>
                </a:lnSpc>
                <a:spcBef>
                  <a:spcPct val="0"/>
                </a:spcBef>
                <a:spcAft>
                  <a:spcPct val="0"/>
                </a:spcAft>
                <a:buFontTx/>
                <a:buNone/>
              </a:pPr>
              <a:t>23</a:t>
            </a:fld>
            <a:endParaRPr lang="zh-TW" altLang="en-US" sz="2600" dirty="0"/>
          </a:p>
        </p:txBody>
      </p:sp>
      <p:grpSp>
        <p:nvGrpSpPr>
          <p:cNvPr id="41" name="组合 74">
            <a:extLst>
              <a:ext uri="{FF2B5EF4-FFF2-40B4-BE49-F238E27FC236}">
                <a16:creationId xmlns:a16="http://schemas.microsoft.com/office/drawing/2014/main" id="{D7BEC1A5-B2AF-4D59-8D6C-74141A53CC95}"/>
              </a:ext>
            </a:extLst>
          </p:cNvPr>
          <p:cNvGrpSpPr/>
          <p:nvPr/>
        </p:nvGrpSpPr>
        <p:grpSpPr>
          <a:xfrm>
            <a:off x="5582396" y="5131837"/>
            <a:ext cx="1266607" cy="1444254"/>
            <a:chOff x="4427538" y="954088"/>
            <a:chExt cx="3333750" cy="3729038"/>
          </a:xfrm>
        </p:grpSpPr>
        <p:sp>
          <p:nvSpPr>
            <p:cNvPr id="42" name="Freeform 5">
              <a:extLst>
                <a:ext uri="{FF2B5EF4-FFF2-40B4-BE49-F238E27FC236}">
                  <a16:creationId xmlns:a16="http://schemas.microsoft.com/office/drawing/2014/main" id="{0B4F9844-6DBA-4BDD-BCE3-E6A2F467C60E}"/>
                </a:ext>
              </a:extLst>
            </p:cNvPr>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
              <a:extLst>
                <a:ext uri="{FF2B5EF4-FFF2-40B4-BE49-F238E27FC236}">
                  <a16:creationId xmlns:a16="http://schemas.microsoft.com/office/drawing/2014/main" id="{3DEF0892-DBAC-4097-945B-9D7B8AACA8C8}"/>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
              <a:extLst>
                <a:ext uri="{FF2B5EF4-FFF2-40B4-BE49-F238E27FC236}">
                  <a16:creationId xmlns:a16="http://schemas.microsoft.com/office/drawing/2014/main" id="{5CEA3ECF-4ACD-4C8D-9804-4E37C2C6CF61}"/>
                </a:ext>
              </a:extLst>
            </p:cNvPr>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8">
              <a:extLst>
                <a:ext uri="{FF2B5EF4-FFF2-40B4-BE49-F238E27FC236}">
                  <a16:creationId xmlns:a16="http://schemas.microsoft.com/office/drawing/2014/main" id="{105826E0-DB59-40FB-8AC3-AAA288DD37FD}"/>
                </a:ext>
              </a:extLst>
            </p:cNvPr>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9">
              <a:extLst>
                <a:ext uri="{FF2B5EF4-FFF2-40B4-BE49-F238E27FC236}">
                  <a16:creationId xmlns:a16="http://schemas.microsoft.com/office/drawing/2014/main" id="{3BA224DF-3FA5-4C15-9665-CB6DE9330E11}"/>
                </a:ext>
              </a:extLst>
            </p:cNvPr>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0">
              <a:extLst>
                <a:ext uri="{FF2B5EF4-FFF2-40B4-BE49-F238E27FC236}">
                  <a16:creationId xmlns:a16="http://schemas.microsoft.com/office/drawing/2014/main" id="{FB22356F-B221-4CF7-8359-DB747AC38524}"/>
                </a:ext>
              </a:extLst>
            </p:cNvPr>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1">
              <a:extLst>
                <a:ext uri="{FF2B5EF4-FFF2-40B4-BE49-F238E27FC236}">
                  <a16:creationId xmlns:a16="http://schemas.microsoft.com/office/drawing/2014/main" id="{2D46365F-D58E-4B06-9DCD-A1D58A69FFCA}"/>
                </a:ext>
              </a:extLst>
            </p:cNvPr>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2">
              <a:extLst>
                <a:ext uri="{FF2B5EF4-FFF2-40B4-BE49-F238E27FC236}">
                  <a16:creationId xmlns:a16="http://schemas.microsoft.com/office/drawing/2014/main" id="{8D0F42A1-C3F9-4A37-A92A-22FCA928B15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3">
              <a:extLst>
                <a:ext uri="{FF2B5EF4-FFF2-40B4-BE49-F238E27FC236}">
                  <a16:creationId xmlns:a16="http://schemas.microsoft.com/office/drawing/2014/main" id="{95DE1509-9612-4BC2-9973-31099655C8F5}"/>
                </a:ext>
              </a:extLst>
            </p:cNvPr>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14">
              <a:extLst>
                <a:ext uri="{FF2B5EF4-FFF2-40B4-BE49-F238E27FC236}">
                  <a16:creationId xmlns:a16="http://schemas.microsoft.com/office/drawing/2014/main" id="{B21D3423-FC72-4F7C-952F-F8C880303C1A}"/>
                </a:ext>
              </a:extLst>
            </p:cNvPr>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5">
              <a:extLst>
                <a:ext uri="{FF2B5EF4-FFF2-40B4-BE49-F238E27FC236}">
                  <a16:creationId xmlns:a16="http://schemas.microsoft.com/office/drawing/2014/main" id="{0246BC8E-C2FA-4BC8-B34A-22168779D686}"/>
                </a:ext>
              </a:extLst>
            </p:cNvPr>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6">
              <a:extLst>
                <a:ext uri="{FF2B5EF4-FFF2-40B4-BE49-F238E27FC236}">
                  <a16:creationId xmlns:a16="http://schemas.microsoft.com/office/drawing/2014/main" id="{F4169AFB-426E-476C-B2F0-62B77512E96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7">
              <a:extLst>
                <a:ext uri="{FF2B5EF4-FFF2-40B4-BE49-F238E27FC236}">
                  <a16:creationId xmlns:a16="http://schemas.microsoft.com/office/drawing/2014/main" id="{F66659AB-7F5C-4F5B-A1E9-9ADAD21425EC}"/>
                </a:ext>
              </a:extLst>
            </p:cNvPr>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8">
              <a:extLst>
                <a:ext uri="{FF2B5EF4-FFF2-40B4-BE49-F238E27FC236}">
                  <a16:creationId xmlns:a16="http://schemas.microsoft.com/office/drawing/2014/main" id="{D0D460CA-FBA5-48BB-9CDE-66DAD1BE6937}"/>
                </a:ext>
              </a:extLst>
            </p:cNvPr>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9">
              <a:extLst>
                <a:ext uri="{FF2B5EF4-FFF2-40B4-BE49-F238E27FC236}">
                  <a16:creationId xmlns:a16="http://schemas.microsoft.com/office/drawing/2014/main" id="{3711ECDB-AF41-481C-A45E-45C41107A6E2}"/>
                </a:ext>
              </a:extLst>
            </p:cNvPr>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0">
              <a:extLst>
                <a:ext uri="{FF2B5EF4-FFF2-40B4-BE49-F238E27FC236}">
                  <a16:creationId xmlns:a16="http://schemas.microsoft.com/office/drawing/2014/main" id="{3E1F2635-A68A-4AB3-987B-7975D51B8757}"/>
                </a:ext>
              </a:extLst>
            </p:cNvPr>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8F7320A7-9BAD-4C3D-85F9-6B17DCD3CB1D}"/>
                </a:ext>
              </a:extLst>
            </p:cNvPr>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2">
              <a:extLst>
                <a:ext uri="{FF2B5EF4-FFF2-40B4-BE49-F238E27FC236}">
                  <a16:creationId xmlns:a16="http://schemas.microsoft.com/office/drawing/2014/main" id="{C95B62C2-4E3B-4B11-92C8-11F067B1627B}"/>
                </a:ext>
              </a:extLst>
            </p:cNvPr>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3">
              <a:extLst>
                <a:ext uri="{FF2B5EF4-FFF2-40B4-BE49-F238E27FC236}">
                  <a16:creationId xmlns:a16="http://schemas.microsoft.com/office/drawing/2014/main" id="{B1F0B7D2-A069-4E1A-BD0B-C42D2A861A04}"/>
                </a:ext>
              </a:extLst>
            </p:cNvPr>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24">
              <a:extLst>
                <a:ext uri="{FF2B5EF4-FFF2-40B4-BE49-F238E27FC236}">
                  <a16:creationId xmlns:a16="http://schemas.microsoft.com/office/drawing/2014/main" id="{691E353A-1123-4E88-BDE7-6DE73655148F}"/>
                </a:ext>
              </a:extLst>
            </p:cNvPr>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5">
              <a:extLst>
                <a:ext uri="{FF2B5EF4-FFF2-40B4-BE49-F238E27FC236}">
                  <a16:creationId xmlns:a16="http://schemas.microsoft.com/office/drawing/2014/main" id="{65DEFFC6-E855-40C1-AF4A-10C4C232D60D}"/>
                </a:ext>
              </a:extLst>
            </p:cNvPr>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
              <a:extLst>
                <a:ext uri="{FF2B5EF4-FFF2-40B4-BE49-F238E27FC236}">
                  <a16:creationId xmlns:a16="http://schemas.microsoft.com/office/drawing/2014/main" id="{5FD0BE34-79D1-425D-85CE-92E0A895FA3D}"/>
                </a:ext>
              </a:extLst>
            </p:cNvPr>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7">
              <a:extLst>
                <a:ext uri="{FF2B5EF4-FFF2-40B4-BE49-F238E27FC236}">
                  <a16:creationId xmlns:a16="http://schemas.microsoft.com/office/drawing/2014/main" id="{15E2B323-0C38-4C50-A8EA-3AA8A22FBFE4}"/>
                </a:ext>
              </a:extLst>
            </p:cNvPr>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8">
              <a:extLst>
                <a:ext uri="{FF2B5EF4-FFF2-40B4-BE49-F238E27FC236}">
                  <a16:creationId xmlns:a16="http://schemas.microsoft.com/office/drawing/2014/main" id="{E6A16469-2CE1-44C7-BAC5-15812980E7AE}"/>
                </a:ext>
              </a:extLst>
            </p:cNvPr>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9">
              <a:extLst>
                <a:ext uri="{FF2B5EF4-FFF2-40B4-BE49-F238E27FC236}">
                  <a16:creationId xmlns:a16="http://schemas.microsoft.com/office/drawing/2014/main" id="{80A4E85D-BC25-4253-9B18-01F875A370EB}"/>
                </a:ext>
              </a:extLst>
            </p:cNvPr>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30">
              <a:extLst>
                <a:ext uri="{FF2B5EF4-FFF2-40B4-BE49-F238E27FC236}">
                  <a16:creationId xmlns:a16="http://schemas.microsoft.com/office/drawing/2014/main" id="{8B4610C1-7D51-436B-8E2E-A41C63F16324}"/>
                </a:ext>
              </a:extLst>
            </p:cNvPr>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31">
              <a:extLst>
                <a:ext uri="{FF2B5EF4-FFF2-40B4-BE49-F238E27FC236}">
                  <a16:creationId xmlns:a16="http://schemas.microsoft.com/office/drawing/2014/main" id="{DF29F0A2-3C1C-4CB8-A3D5-218857933322}"/>
                </a:ext>
              </a:extLst>
            </p:cNvPr>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2">
              <a:extLst>
                <a:ext uri="{FF2B5EF4-FFF2-40B4-BE49-F238E27FC236}">
                  <a16:creationId xmlns:a16="http://schemas.microsoft.com/office/drawing/2014/main" id="{F5ADC762-F041-4285-9700-474D168D733F}"/>
                </a:ext>
              </a:extLst>
            </p:cNvPr>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33">
              <a:extLst>
                <a:ext uri="{FF2B5EF4-FFF2-40B4-BE49-F238E27FC236}">
                  <a16:creationId xmlns:a16="http://schemas.microsoft.com/office/drawing/2014/main" id="{EDB4FC02-A2A1-494E-9368-0118A9335C1F}"/>
                </a:ext>
              </a:extLst>
            </p:cNvPr>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4">
              <a:extLst>
                <a:ext uri="{FF2B5EF4-FFF2-40B4-BE49-F238E27FC236}">
                  <a16:creationId xmlns:a16="http://schemas.microsoft.com/office/drawing/2014/main" id="{50D9E1B7-023C-471A-83CB-ECF07BA220E0}"/>
                </a:ext>
              </a:extLst>
            </p:cNvPr>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5">
              <a:extLst>
                <a:ext uri="{FF2B5EF4-FFF2-40B4-BE49-F238E27FC236}">
                  <a16:creationId xmlns:a16="http://schemas.microsoft.com/office/drawing/2014/main" id="{532935B3-42A3-4CFF-B833-972A0B02622F}"/>
                </a:ext>
              </a:extLst>
            </p:cNvPr>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6">
              <a:extLst>
                <a:ext uri="{FF2B5EF4-FFF2-40B4-BE49-F238E27FC236}">
                  <a16:creationId xmlns:a16="http://schemas.microsoft.com/office/drawing/2014/main" id="{B35FB3FB-5041-4EBF-9EB8-DF984E75CCEA}"/>
                </a:ext>
              </a:extLst>
            </p:cNvPr>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7">
              <a:extLst>
                <a:ext uri="{FF2B5EF4-FFF2-40B4-BE49-F238E27FC236}">
                  <a16:creationId xmlns:a16="http://schemas.microsoft.com/office/drawing/2014/main" id="{84CFAF54-7EDA-4360-8C23-1A19B345363A}"/>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8">
              <a:extLst>
                <a:ext uri="{FF2B5EF4-FFF2-40B4-BE49-F238E27FC236}">
                  <a16:creationId xmlns:a16="http://schemas.microsoft.com/office/drawing/2014/main" id="{81DBE5CF-EEF4-43F0-A522-8368B0105980}"/>
                </a:ext>
              </a:extLst>
            </p:cNvPr>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9">
              <a:extLst>
                <a:ext uri="{FF2B5EF4-FFF2-40B4-BE49-F238E27FC236}">
                  <a16:creationId xmlns:a16="http://schemas.microsoft.com/office/drawing/2014/main" id="{63B5678D-7E7E-4BDC-B16A-00DCE000FED3}"/>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0">
              <a:extLst>
                <a:ext uri="{FF2B5EF4-FFF2-40B4-BE49-F238E27FC236}">
                  <a16:creationId xmlns:a16="http://schemas.microsoft.com/office/drawing/2014/main" id="{F1FC3FD8-37D1-4046-B385-79B71C88AE35}"/>
                </a:ext>
              </a:extLst>
            </p:cNvPr>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1">
              <a:extLst>
                <a:ext uri="{FF2B5EF4-FFF2-40B4-BE49-F238E27FC236}">
                  <a16:creationId xmlns:a16="http://schemas.microsoft.com/office/drawing/2014/main" id="{EB2FD2E1-5E24-4427-BE0F-CBC7D6EBA602}"/>
                </a:ext>
              </a:extLst>
            </p:cNvPr>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2">
              <a:extLst>
                <a:ext uri="{FF2B5EF4-FFF2-40B4-BE49-F238E27FC236}">
                  <a16:creationId xmlns:a16="http://schemas.microsoft.com/office/drawing/2014/main" id="{70FE2090-A3C5-4464-A175-7BC812678254}"/>
                </a:ext>
              </a:extLst>
            </p:cNvPr>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3">
              <a:extLst>
                <a:ext uri="{FF2B5EF4-FFF2-40B4-BE49-F238E27FC236}">
                  <a16:creationId xmlns:a16="http://schemas.microsoft.com/office/drawing/2014/main" id="{5135305C-72B3-4DDB-B8F0-13151FEF5C9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4">
              <a:extLst>
                <a:ext uri="{FF2B5EF4-FFF2-40B4-BE49-F238E27FC236}">
                  <a16:creationId xmlns:a16="http://schemas.microsoft.com/office/drawing/2014/main" id="{ECABC943-602E-49F3-A8AF-2FEFD27EEB77}"/>
                </a:ext>
              </a:extLst>
            </p:cNvPr>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5">
              <a:extLst>
                <a:ext uri="{FF2B5EF4-FFF2-40B4-BE49-F238E27FC236}">
                  <a16:creationId xmlns:a16="http://schemas.microsoft.com/office/drawing/2014/main" id="{68F9F82A-A75A-4044-8A58-4F0C8EA43063}"/>
                </a:ext>
              </a:extLst>
            </p:cNvPr>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6">
              <a:extLst>
                <a:ext uri="{FF2B5EF4-FFF2-40B4-BE49-F238E27FC236}">
                  <a16:creationId xmlns:a16="http://schemas.microsoft.com/office/drawing/2014/main" id="{4ECDE611-B709-4AB3-BDCB-B3A2E132E87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81050" y="1181100"/>
            <a:ext cx="11010900" cy="4781550"/>
          </a:xfrm>
        </p:spPr>
        <p:txBody>
          <a:bodyPr rtlCol="0">
            <a:noAutofit/>
          </a:bodyPr>
          <a:lstStyle/>
          <a:p>
            <a:pPr marL="0" indent="0" eaLnBrk="1" fontAlgn="auto" hangingPunct="1">
              <a:lnSpc>
                <a:spcPct val="150000"/>
              </a:lnSpc>
              <a:spcBef>
                <a:spcPts val="300"/>
              </a:spcBef>
              <a:spcAft>
                <a:spcPts val="0"/>
              </a:spcAft>
              <a:buFont typeface="Arial" panose="020B0604020202020204" pitchFamily="34" charset="0"/>
              <a:buNone/>
              <a:defRPr/>
            </a:pPr>
            <a:r>
              <a:rPr lang="zh-TW" altLang="en-US" sz="3200" b="1" dirty="0">
                <a:solidFill>
                  <a:srgbClr val="C00000"/>
                </a:solidFill>
                <a:latin typeface="微軟正黑體" pitchFamily="34" charset="-120"/>
                <a:ea typeface="微軟正黑體" pitchFamily="34" charset="-120"/>
              </a:rPr>
              <a:t>完成學生報名檔案上傳國中集體報名系統後，列印報名表件</a:t>
            </a:r>
            <a:br>
              <a:rPr lang="en-US" altLang="zh-TW" sz="3200" b="1" dirty="0">
                <a:solidFill>
                  <a:srgbClr val="C00000"/>
                </a:solidFill>
                <a:latin typeface="微軟正黑體" pitchFamily="34" charset="-120"/>
                <a:ea typeface="微軟正黑體" pitchFamily="34" charset="-120"/>
              </a:rPr>
            </a:br>
            <a:r>
              <a:rPr lang="zh-TW" altLang="zh-TW" sz="2400" b="1" dirty="0">
                <a:solidFill>
                  <a:srgbClr val="002060"/>
                </a:solidFill>
                <a:latin typeface="微軟正黑體" pitchFamily="34" charset="-120"/>
                <a:ea typeface="微軟正黑體" pitchFamily="34" charset="-120"/>
              </a:rPr>
              <a:t>表一、報名人數統計表。</a:t>
            </a:r>
            <a:r>
              <a:rPr lang="en-US" altLang="zh-TW"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繳費證明影本</a:t>
            </a:r>
            <a:r>
              <a:rPr lang="zh-TW" altLang="en-US" sz="2400" b="1" dirty="0">
                <a:solidFill>
                  <a:schemeClr val="accent6">
                    <a:lumMod val="75000"/>
                  </a:schemeClr>
                </a:solidFill>
                <a:latin typeface="微軟正黑體" pitchFamily="34" charset="-120"/>
                <a:ea typeface="微軟正黑體" pitchFamily="34" charset="-120"/>
              </a:rPr>
              <a:t>黏貼於此表</a:t>
            </a:r>
            <a:r>
              <a:rPr lang="en-US" altLang="zh-TW" sz="2400" b="1" dirty="0">
                <a:solidFill>
                  <a:schemeClr val="accent6">
                    <a:lumMod val="75000"/>
                  </a:schemeClr>
                </a:solidFill>
                <a:latin typeface="微軟正黑體" pitchFamily="34" charset="-120"/>
                <a:ea typeface="微軟正黑體" pitchFamily="34" charset="-120"/>
              </a:rPr>
              <a:t>)</a:t>
            </a:r>
            <a:endParaRPr lang="zh-TW" altLang="zh-TW" sz="2400" b="1" dirty="0">
              <a:solidFill>
                <a:schemeClr val="accent6">
                  <a:lumMod val="75000"/>
                </a:schemeClr>
              </a:solidFill>
              <a:latin typeface="微軟正黑體" pitchFamily="34" charset="-120"/>
              <a:ea typeface="微軟正黑體" pitchFamily="34" charset="-120"/>
            </a:endParaRPr>
          </a:p>
          <a:p>
            <a:pPr eaLnBrk="1" fontAlgn="auto" hangingPunct="1">
              <a:lnSpc>
                <a:spcPts val="3600"/>
              </a:lnSpc>
              <a:spcBef>
                <a:spcPts val="300"/>
              </a:spcBef>
              <a:spcAft>
                <a:spcPts val="0"/>
              </a:spcAft>
              <a:buFont typeface="Arial" panose="020B0604020202020204" pitchFamily="34" charset="0"/>
              <a:buNone/>
              <a:defRPr/>
            </a:pPr>
            <a:r>
              <a:rPr lang="zh-TW" altLang="zh-TW" sz="2400" b="1" dirty="0">
                <a:solidFill>
                  <a:srgbClr val="002060"/>
                </a:solidFill>
                <a:latin typeface="微軟正黑體" pitchFamily="34" charset="-120"/>
                <a:ea typeface="微軟正黑體" pitchFamily="34" charset="-120"/>
              </a:rPr>
              <a:t>表二、集體通訊報名繳費清單。</a:t>
            </a:r>
            <a:endParaRPr lang="en-US" altLang="zh-TW" sz="2400" b="1" dirty="0">
              <a:solidFill>
                <a:srgbClr val="002060"/>
              </a:solidFill>
              <a:latin typeface="微軟正黑體" pitchFamily="34" charset="-120"/>
              <a:ea typeface="微軟正黑體" pitchFamily="34" charset="-120"/>
            </a:endParaRPr>
          </a:p>
          <a:p>
            <a:pPr eaLnBrk="1" fontAlgn="auto" hangingPunct="1">
              <a:lnSpc>
                <a:spcPts val="3600"/>
              </a:lnSpc>
              <a:spcBef>
                <a:spcPts val="300"/>
              </a:spcBef>
              <a:spcAft>
                <a:spcPts val="0"/>
              </a:spcAft>
              <a:buFont typeface="Arial" panose="020B0604020202020204" pitchFamily="34" charset="0"/>
              <a:buNone/>
              <a:defRPr/>
            </a:pPr>
            <a:r>
              <a:rPr lang="zh-TW" altLang="zh-TW" sz="2400" b="1" dirty="0">
                <a:solidFill>
                  <a:srgbClr val="002060"/>
                </a:solidFill>
                <a:latin typeface="微軟正黑體" pitchFamily="34" charset="-120"/>
                <a:ea typeface="微軟正黑體" pitchFamily="34" charset="-120"/>
              </a:rPr>
              <a:t>表三、集體通訊免收報名費名冊</a:t>
            </a:r>
            <a:r>
              <a:rPr lang="zh-TW" altLang="en-US" sz="2400" b="1" dirty="0">
                <a:solidFill>
                  <a:srgbClr val="002060"/>
                </a:solidFill>
                <a:latin typeface="微軟正黑體" pitchFamily="34" charset="-120"/>
                <a:ea typeface="微軟正黑體" pitchFamily="34" charset="-120"/>
              </a:rPr>
              <a:t>。</a:t>
            </a:r>
            <a:endParaRPr lang="zh-TW" altLang="zh-TW" sz="2400" dirty="0">
              <a:solidFill>
                <a:srgbClr val="002060"/>
              </a:solidFill>
              <a:latin typeface="微軟正黑體" pitchFamily="34" charset="-120"/>
              <a:ea typeface="微軟正黑體" pitchFamily="34" charset="-120"/>
            </a:endParaRPr>
          </a:p>
          <a:p>
            <a:pPr eaLnBrk="1" fontAlgn="auto" hangingPunct="1">
              <a:lnSpc>
                <a:spcPts val="3600"/>
              </a:lnSpc>
              <a:spcBef>
                <a:spcPts val="300"/>
              </a:spcBef>
              <a:spcAft>
                <a:spcPts val="0"/>
              </a:spcAft>
              <a:buFont typeface="Arial" panose="020B0604020202020204" pitchFamily="34" charset="0"/>
              <a:buNone/>
              <a:defRPr/>
            </a:pPr>
            <a:r>
              <a:rPr lang="zh-TW" altLang="zh-TW" sz="2400" b="1" dirty="0">
                <a:solidFill>
                  <a:srgbClr val="002060"/>
                </a:solidFill>
                <a:latin typeface="微軟正黑體" pitchFamily="34" charset="-120"/>
                <a:ea typeface="微軟正黑體" pitchFamily="34" charset="-120"/>
              </a:rPr>
              <a:t>表四、報名學生名冊。</a:t>
            </a:r>
            <a:r>
              <a:rPr lang="zh-TW" altLang="en-US"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依</a:t>
            </a:r>
            <a:r>
              <a:rPr lang="zh-TW" altLang="en-US" sz="2400" b="1" dirty="0">
                <a:solidFill>
                  <a:schemeClr val="accent6">
                    <a:lumMod val="75000"/>
                  </a:schemeClr>
                </a:solidFill>
                <a:latin typeface="微軟正黑體" pitchFamily="34" charset="-120"/>
                <a:ea typeface="微軟正黑體" pitchFamily="34" charset="-120"/>
              </a:rPr>
              <a:t>招生</a:t>
            </a:r>
            <a:r>
              <a:rPr lang="zh-TW" altLang="zh-TW" sz="2400" b="1" dirty="0">
                <a:solidFill>
                  <a:schemeClr val="accent6">
                    <a:lumMod val="75000"/>
                  </a:schemeClr>
                </a:solidFill>
                <a:latin typeface="微軟正黑體" pitchFamily="34" charset="-120"/>
                <a:ea typeface="微軟正黑體" pitchFamily="34" charset="-120"/>
              </a:rPr>
              <a:t>學校排列）</a:t>
            </a:r>
            <a:endParaRPr lang="zh-TW" altLang="zh-TW" sz="2400" dirty="0">
              <a:solidFill>
                <a:schemeClr val="accent6">
                  <a:lumMod val="75000"/>
                </a:schemeClr>
              </a:solidFill>
              <a:latin typeface="微軟正黑體" pitchFamily="34" charset="-120"/>
              <a:ea typeface="微軟正黑體" pitchFamily="34" charset="-120"/>
            </a:endParaRPr>
          </a:p>
          <a:p>
            <a:pPr eaLnBrk="1" fontAlgn="auto" hangingPunct="1">
              <a:lnSpc>
                <a:spcPts val="3600"/>
              </a:lnSpc>
              <a:spcBef>
                <a:spcPts val="300"/>
              </a:spcBef>
              <a:spcAft>
                <a:spcPts val="0"/>
              </a:spcAft>
              <a:buFont typeface="Arial" panose="020B0604020202020204" pitchFamily="34" charset="0"/>
              <a:buNone/>
              <a:defRPr/>
            </a:pPr>
            <a:r>
              <a:rPr lang="zh-TW" altLang="zh-TW" sz="2400" b="1" dirty="0">
                <a:solidFill>
                  <a:srgbClr val="002060"/>
                </a:solidFill>
                <a:latin typeface="微軟正黑體" pitchFamily="34" charset="-120"/>
                <a:ea typeface="微軟正黑體" pitchFamily="34" charset="-120"/>
              </a:rPr>
              <a:t>表五、集體通訊報名學生</a:t>
            </a:r>
            <a:r>
              <a:rPr lang="zh-TW" altLang="en-US" sz="2400" b="1" dirty="0">
                <a:solidFill>
                  <a:srgbClr val="002060"/>
                </a:solidFill>
                <a:latin typeface="微軟正黑體" pitchFamily="34" charset="-120"/>
                <a:ea typeface="微軟正黑體" pitchFamily="34" charset="-120"/>
              </a:rPr>
              <a:t>比序項目積分列表</a:t>
            </a:r>
            <a:r>
              <a:rPr lang="zh-TW" altLang="zh-TW" sz="2400" b="1" dirty="0">
                <a:solidFill>
                  <a:srgbClr val="002060"/>
                </a:solidFill>
                <a:latin typeface="微軟正黑體" pitchFamily="34" charset="-120"/>
                <a:ea typeface="微軟正黑體" pitchFamily="34" charset="-120"/>
              </a:rPr>
              <a:t>。</a:t>
            </a:r>
            <a:endParaRPr lang="en-US" altLang="zh-TW" sz="2400" b="1" dirty="0">
              <a:solidFill>
                <a:srgbClr val="002060"/>
              </a:solidFill>
              <a:latin typeface="微軟正黑體" pitchFamily="34" charset="-120"/>
              <a:ea typeface="微軟正黑體" pitchFamily="34" charset="-120"/>
            </a:endParaRPr>
          </a:p>
          <a:p>
            <a:pPr eaLnBrk="1" fontAlgn="auto" hangingPunct="1">
              <a:lnSpc>
                <a:spcPts val="3600"/>
              </a:lnSpc>
              <a:spcBef>
                <a:spcPts val="300"/>
              </a:spcBef>
              <a:spcAft>
                <a:spcPts val="0"/>
              </a:spcAft>
              <a:buFont typeface="Arial" panose="020B0604020202020204" pitchFamily="34" charset="0"/>
              <a:buNone/>
              <a:defRPr/>
            </a:pPr>
            <a:r>
              <a:rPr lang="zh-TW" altLang="zh-TW" sz="2400" b="1" dirty="0">
                <a:solidFill>
                  <a:srgbClr val="002060"/>
                </a:solidFill>
                <a:latin typeface="微軟正黑體" pitchFamily="34" charset="-120"/>
                <a:ea typeface="微軟正黑體" pitchFamily="34" charset="-120"/>
              </a:rPr>
              <a:t>表六、報名資料袋封面。</a:t>
            </a:r>
            <a:r>
              <a:rPr lang="zh-TW" altLang="en-US" sz="2400" b="1" dirty="0">
                <a:solidFill>
                  <a:schemeClr val="accent6">
                    <a:lumMod val="75000"/>
                  </a:schemeClr>
                </a:solidFill>
                <a:latin typeface="微軟正黑體" pitchFamily="34" charset="-120"/>
                <a:ea typeface="微軟正黑體" pitchFamily="34" charset="-120"/>
              </a:rPr>
              <a:t>（每招生學校一張）</a:t>
            </a:r>
            <a:br>
              <a:rPr lang="en-US" altLang="zh-TW" sz="2400" b="1" dirty="0">
                <a:solidFill>
                  <a:schemeClr val="accent5">
                    <a:lumMod val="75000"/>
                  </a:schemeClr>
                </a:solidFill>
                <a:latin typeface="微軟正黑體" pitchFamily="34" charset="-120"/>
                <a:ea typeface="微軟正黑體" pitchFamily="34" charset="-120"/>
              </a:rPr>
            </a:br>
            <a:r>
              <a:rPr lang="en-US" altLang="zh-TW" sz="2400" b="1" dirty="0">
                <a:solidFill>
                  <a:schemeClr val="accent5">
                    <a:lumMod val="75000"/>
                  </a:schemeClr>
                </a:solidFill>
                <a:latin typeface="微軟正黑體" pitchFamily="34" charset="-120"/>
                <a:ea typeface="微軟正黑體" pitchFamily="34" charset="-120"/>
              </a:rPr>
              <a:t>          </a:t>
            </a:r>
            <a:r>
              <a:rPr lang="zh-TW" altLang="en-US" sz="2400" b="1" dirty="0">
                <a:solidFill>
                  <a:schemeClr val="accent6">
                    <a:lumMod val="75000"/>
                  </a:schemeClr>
                </a:solidFill>
                <a:latin typeface="微軟正黑體" pitchFamily="34" charset="-120"/>
                <a:ea typeface="微軟正黑體" pitchFamily="34" charset="-120"/>
              </a:rPr>
              <a:t>學生</a:t>
            </a:r>
            <a:r>
              <a:rPr lang="zh-TW" altLang="en-US" sz="2400" b="1" u="sng" dirty="0">
                <a:solidFill>
                  <a:schemeClr val="accent6">
                    <a:lumMod val="75000"/>
                  </a:schemeClr>
                </a:solidFill>
                <a:latin typeface="微軟正黑體" pitchFamily="34" charset="-120"/>
                <a:ea typeface="微軟正黑體" pitchFamily="34" charset="-120"/>
              </a:rPr>
              <a:t>報名表依學校分類</a:t>
            </a:r>
            <a:r>
              <a:rPr lang="zh-TW" altLang="en-US" sz="2400" b="1" dirty="0">
                <a:solidFill>
                  <a:schemeClr val="accent6">
                    <a:lumMod val="75000"/>
                  </a:schemeClr>
                </a:solidFill>
                <a:latin typeface="微軟正黑體" pitchFamily="34" charset="-120"/>
                <a:ea typeface="微軟正黑體" pitchFamily="34" charset="-120"/>
              </a:rPr>
              <a:t>，放入大信封袋內（每校一袋）</a:t>
            </a:r>
            <a:br>
              <a:rPr lang="en-US" altLang="zh-TW" sz="2400" b="1" dirty="0">
                <a:solidFill>
                  <a:schemeClr val="accent6">
                    <a:lumMod val="75000"/>
                  </a:schemeClr>
                </a:solidFill>
                <a:latin typeface="微軟正黑體" pitchFamily="34" charset="-120"/>
                <a:ea typeface="微軟正黑體" pitchFamily="34" charset="-120"/>
              </a:rPr>
            </a:br>
            <a:r>
              <a:rPr lang="en-US" altLang="zh-TW" sz="2400" b="1" dirty="0">
                <a:solidFill>
                  <a:schemeClr val="accent6">
                    <a:lumMod val="75000"/>
                  </a:schemeClr>
                </a:solidFill>
                <a:latin typeface="微軟正黑體" pitchFamily="34" charset="-120"/>
                <a:ea typeface="微軟正黑體" pitchFamily="34" charset="-120"/>
              </a:rPr>
              <a:t>          </a:t>
            </a:r>
            <a:r>
              <a:rPr lang="zh-TW" altLang="en-US" sz="2400" b="1" dirty="0">
                <a:solidFill>
                  <a:schemeClr val="accent6">
                    <a:lumMod val="75000"/>
                  </a:schemeClr>
                </a:solidFill>
                <a:latin typeface="微軟正黑體" pitchFamily="34" charset="-120"/>
                <a:ea typeface="微軟正黑體" pitchFamily="34" charset="-120"/>
              </a:rPr>
              <a:t>「報名資料袋封面」黏貼</a:t>
            </a:r>
            <a:r>
              <a:rPr lang="zh-TW" altLang="zh-TW" sz="2400" b="1" dirty="0">
                <a:solidFill>
                  <a:schemeClr val="accent6">
                    <a:lumMod val="75000"/>
                  </a:schemeClr>
                </a:solidFill>
                <a:latin typeface="微軟正黑體" pitchFamily="34" charset="-120"/>
                <a:ea typeface="微軟正黑體" pitchFamily="34" charset="-120"/>
              </a:rPr>
              <a:t>於</a:t>
            </a:r>
            <a:r>
              <a:rPr lang="zh-TW" altLang="en-US" sz="2400" b="1" dirty="0">
                <a:solidFill>
                  <a:schemeClr val="accent6">
                    <a:lumMod val="75000"/>
                  </a:schemeClr>
                </a:solidFill>
                <a:latin typeface="微軟正黑體" pitchFamily="34" charset="-120"/>
                <a:ea typeface="微軟正黑體" pitchFamily="34" charset="-120"/>
              </a:rPr>
              <a:t>信封上或</a:t>
            </a:r>
            <a:r>
              <a:rPr lang="zh-TW" altLang="en-US" sz="2400" b="1" u="sng" dirty="0">
                <a:solidFill>
                  <a:schemeClr val="accent6">
                    <a:lumMod val="75000"/>
                  </a:schemeClr>
                </a:solidFill>
                <a:latin typeface="微軟正黑體" pitchFamily="34" charset="-120"/>
                <a:ea typeface="微軟正黑體" pitchFamily="34" charset="-120"/>
              </a:rPr>
              <a:t>夾於報名表首頁</a:t>
            </a:r>
            <a:r>
              <a:rPr lang="zh-TW" altLang="en-US" sz="2400" b="1" dirty="0">
                <a:solidFill>
                  <a:schemeClr val="accent6">
                    <a:lumMod val="75000"/>
                  </a:schemeClr>
                </a:solidFill>
                <a:latin typeface="微軟正黑體" pitchFamily="34" charset="-120"/>
                <a:ea typeface="微軟正黑體" pitchFamily="34" charset="-120"/>
              </a:rPr>
              <a:t>做為封面以辦識</a:t>
            </a:r>
            <a:r>
              <a:rPr lang="zh-TW" altLang="zh-TW" sz="2400" b="1" dirty="0">
                <a:solidFill>
                  <a:schemeClr val="accent6">
                    <a:lumMod val="75000"/>
                  </a:schemeClr>
                </a:solidFill>
                <a:latin typeface="微軟正黑體" pitchFamily="34" charset="-120"/>
                <a:ea typeface="微軟正黑體" pitchFamily="34" charset="-120"/>
              </a:rPr>
              <a:t>。</a:t>
            </a:r>
            <a:endParaRPr lang="zh-TW" altLang="zh-TW" sz="2400" dirty="0">
              <a:solidFill>
                <a:schemeClr val="accent6">
                  <a:lumMod val="75000"/>
                </a:schemeClr>
              </a:solidFill>
              <a:latin typeface="微軟正黑體" pitchFamily="34" charset="-120"/>
              <a:ea typeface="微軟正黑體" pitchFamily="34" charset="-120"/>
            </a:endParaRPr>
          </a:p>
          <a:p>
            <a:pPr eaLnBrk="1" fontAlgn="auto" hangingPunct="1">
              <a:lnSpc>
                <a:spcPts val="3600"/>
              </a:lnSpc>
              <a:spcBef>
                <a:spcPts val="300"/>
              </a:spcBef>
              <a:spcAft>
                <a:spcPts val="0"/>
              </a:spcAft>
              <a:buFont typeface="Arial" panose="020B0604020202020204" pitchFamily="34" charset="0"/>
              <a:buNone/>
              <a:defRPr/>
            </a:pPr>
            <a:r>
              <a:rPr lang="zh-TW" altLang="zh-TW" sz="2400" b="1" dirty="0">
                <a:solidFill>
                  <a:srgbClr val="002060"/>
                </a:solidFill>
                <a:latin typeface="微軟正黑體" pitchFamily="34" charset="-120"/>
                <a:ea typeface="微軟正黑體" pitchFamily="34" charset="-120"/>
              </a:rPr>
              <a:t>表七、報名招生學校資料</a:t>
            </a:r>
            <a:r>
              <a:rPr lang="zh-TW" altLang="en-US" sz="2400" b="1" dirty="0">
                <a:solidFill>
                  <a:srgbClr val="002060"/>
                </a:solidFill>
                <a:latin typeface="微軟正黑體" pitchFamily="34" charset="-120"/>
                <a:ea typeface="微軟正黑體" pitchFamily="34" charset="-120"/>
              </a:rPr>
              <a:t>檢核</a:t>
            </a:r>
            <a:r>
              <a:rPr lang="zh-TW" altLang="zh-TW" sz="2400" b="1" dirty="0">
                <a:solidFill>
                  <a:srgbClr val="002060"/>
                </a:solidFill>
                <a:latin typeface="微軟正黑體" pitchFamily="34" charset="-120"/>
                <a:ea typeface="微軟正黑體" pitchFamily="34" charset="-120"/>
              </a:rPr>
              <a:t>表。</a:t>
            </a:r>
            <a:r>
              <a:rPr lang="en-US" altLang="zh-TW" sz="2400" b="1" dirty="0">
                <a:solidFill>
                  <a:srgbClr val="002060"/>
                </a:solidFill>
                <a:effectLst>
                  <a:outerShdw blurRad="38100" dist="38100" dir="2700000" algn="tl">
                    <a:srgbClr val="C0C0C0"/>
                  </a:outerShdw>
                </a:effectLst>
                <a:latin typeface="微軟正黑體" pitchFamily="34" charset="-120"/>
                <a:ea typeface="微軟正黑體" pitchFamily="34" charset="-120"/>
              </a:rPr>
              <a:t> </a:t>
            </a:r>
            <a:endParaRPr lang="zh-TW" altLang="en-US" sz="2400" dirty="0">
              <a:solidFill>
                <a:srgbClr val="002060"/>
              </a:solidFill>
              <a:latin typeface="微軟正黑體" pitchFamily="34" charset="-120"/>
              <a:ea typeface="微軟正黑體" pitchFamily="34" charset="-120"/>
            </a:endParaRPr>
          </a:p>
        </p:txBody>
      </p:sp>
      <p:sp>
        <p:nvSpPr>
          <p:cNvPr id="36867" name="標題 1"/>
          <p:cNvSpPr>
            <a:spLocks noGrp="1"/>
          </p:cNvSpPr>
          <p:nvPr>
            <p:ph type="title"/>
          </p:nvPr>
        </p:nvSpPr>
        <p:spPr>
          <a:xfrm>
            <a:off x="819150" y="161925"/>
            <a:ext cx="10515600" cy="1325563"/>
          </a:xfrm>
        </p:spPr>
        <p:txBody>
          <a:bodyPr/>
          <a:lstStyle/>
          <a:p>
            <a:pPr eaLnBrk="1" hangingPunct="1"/>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陸</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、報名作業</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3600" b="1" dirty="0">
                <a:solidFill>
                  <a:srgbClr val="002060"/>
                </a:solidFill>
                <a:latin typeface="微軟正黑體" panose="020B0604030504040204" pitchFamily="34" charset="-120"/>
                <a:ea typeface="微軟正黑體" panose="020B0604030504040204" pitchFamily="34" charset="-120"/>
              </a:rPr>
              <a:t>7/11</a:t>
            </a:r>
            <a:r>
              <a:rPr lang="zh-TW" altLang="en-US" sz="3600" b="1" dirty="0">
                <a:solidFill>
                  <a:srgbClr val="002060"/>
                </a:solidFill>
                <a:latin typeface="微軟正黑體" panose="020B0604030504040204" pitchFamily="34" charset="-120"/>
                <a:ea typeface="微軟正黑體" panose="020B0604030504040204" pitchFamily="34" charset="-120"/>
              </a:rPr>
              <a:t>）</a:t>
            </a:r>
            <a:endParaRPr lang="zh-TW" altLang="en-US" sz="4000" b="1" dirty="0">
              <a:solidFill>
                <a:srgbClr val="002060"/>
              </a:solidFill>
              <a:latin typeface="微軟正黑體" panose="020B0604030504040204" pitchFamily="34" charset="-120"/>
              <a:ea typeface="微軟正黑體" panose="020B0604030504040204" pitchFamily="34" charset="-120"/>
            </a:endParaRPr>
          </a:p>
        </p:txBody>
      </p:sp>
      <p:pic>
        <p:nvPicPr>
          <p:cNvPr id="36868" name="Picture 2" descr="http://www.zhico.com.tw/images/0/BS0013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2168525"/>
            <a:ext cx="200183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投影片編號版面配置區 1"/>
          <p:cNvSpPr>
            <a:spLocks noGrp="1"/>
          </p:cNvSpPr>
          <p:nvPr>
            <p:ph type="sldNum" sz="quarter" idx="11"/>
          </p:nvPr>
        </p:nvSpPr>
        <p:spPr bwMode="auto">
          <a:xfrm>
            <a:off x="9334500" y="6365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13B665C6-100C-4809-A521-10D52B742AA1}" type="slidenum">
              <a:rPr lang="zh-TW" altLang="en-US" sz="2600" smtClean="0"/>
              <a:pPr fontAlgn="base">
                <a:lnSpc>
                  <a:spcPct val="100000"/>
                </a:lnSpc>
                <a:spcBef>
                  <a:spcPct val="0"/>
                </a:spcBef>
                <a:spcAft>
                  <a:spcPct val="0"/>
                </a:spcAft>
                <a:buFontTx/>
                <a:buNone/>
              </a:pPr>
              <a:t>24</a:t>
            </a:fld>
            <a:endParaRPr lang="zh-TW" altLang="en-US"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535863" y="3876675"/>
            <a:ext cx="1854200" cy="50800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Rectangle 10"/>
          <p:cNvSpPr txBox="1">
            <a:spLocks/>
          </p:cNvSpPr>
          <p:nvPr/>
        </p:nvSpPr>
        <p:spPr>
          <a:xfrm>
            <a:off x="1184275" y="1366838"/>
            <a:ext cx="10666413" cy="4538662"/>
          </a:xfrm>
          <a:prstGeom prst="rect">
            <a:avLst/>
          </a:prstGeom>
        </p:spPr>
        <p:txBody>
          <a:bodyPr anchor="ctr">
            <a:spAutoFit/>
          </a:bodyPr>
          <a:lstStyle/>
          <a:p>
            <a:pPr marL="714375" indent="-714375" eaLnBrk="1" fontAlgn="auto" hangingPunct="1">
              <a:lnSpc>
                <a:spcPct val="150000"/>
              </a:lnSpc>
              <a:spcAft>
                <a:spcPts val="1200"/>
              </a:spcAft>
              <a:buClr>
                <a:schemeClr val="accent2"/>
              </a:buClr>
              <a:tabLst>
                <a:tab pos="742950" algn="l"/>
              </a:tabLst>
              <a:defRPr/>
            </a:pPr>
            <a:r>
              <a:rPr lang="zh-TW" altLang="en-US" sz="3600" b="1" dirty="0">
                <a:solidFill>
                  <a:schemeClr val="accent6">
                    <a:lumMod val="75000"/>
                  </a:schemeClr>
                </a:solidFill>
                <a:latin typeface="微軟正黑體" pitchFamily="34" charset="-120"/>
                <a:ea typeface="微軟正黑體" pitchFamily="34" charset="-120"/>
              </a:rPr>
              <a:t>　　學生報名表件彙整順序　</a:t>
            </a:r>
            <a:endParaRPr lang="en-US" altLang="zh-TW" sz="3600" b="1" dirty="0">
              <a:solidFill>
                <a:schemeClr val="accent6">
                  <a:lumMod val="75000"/>
                </a:schemeClr>
              </a:solidFill>
              <a:latin typeface="微軟正黑體" pitchFamily="34" charset="-120"/>
              <a:ea typeface="微軟正黑體" pitchFamily="34" charset="-120"/>
            </a:endParaRPr>
          </a:p>
          <a:p>
            <a:pPr marL="714375" indent="-714375" eaLnBrk="1" fontAlgn="auto" hangingPunct="1">
              <a:spcAft>
                <a:spcPts val="0"/>
              </a:spcAft>
              <a:buClr>
                <a:schemeClr val="accent2"/>
              </a:buClr>
              <a:tabLst>
                <a:tab pos="742950" algn="l"/>
              </a:tabLst>
              <a:defRPr/>
            </a:pPr>
            <a:r>
              <a:rPr lang="en-US" altLang="zh-TW" sz="2800" b="1" dirty="0">
                <a:solidFill>
                  <a:srgbClr val="002060"/>
                </a:solidFill>
                <a:latin typeface="微軟正黑體" pitchFamily="34" charset="-120"/>
                <a:ea typeface="微軟正黑體" pitchFamily="34" charset="-120"/>
              </a:rPr>
              <a:t>Step 1 </a:t>
            </a:r>
            <a:r>
              <a:rPr lang="zh-TW" altLang="en-US" sz="2800" b="1" dirty="0">
                <a:solidFill>
                  <a:srgbClr val="002060"/>
                </a:solidFill>
                <a:latin typeface="微軟正黑體" pitchFamily="34" charset="-120"/>
                <a:ea typeface="微軟正黑體" pitchFamily="34" charset="-120"/>
              </a:rPr>
              <a:t>依免試生報名學校分類</a:t>
            </a:r>
            <a:r>
              <a:rPr lang="zh-TW" altLang="zh-TW" sz="2800" b="1" dirty="0">
                <a:solidFill>
                  <a:srgbClr val="00206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依報名學校代碼由小至大排序</a:t>
            </a:r>
            <a:r>
              <a:rPr lang="zh-TW"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 </a:t>
            </a:r>
            <a:endParaRPr lang="en-US" altLang="zh-TW" sz="2800" b="1" dirty="0">
              <a:solidFill>
                <a:srgbClr val="C00000"/>
              </a:solidFill>
              <a:latin typeface="微軟正黑體" pitchFamily="34" charset="-120"/>
              <a:ea typeface="微軟正黑體" pitchFamily="34" charset="-120"/>
            </a:endParaRPr>
          </a:p>
          <a:p>
            <a:pPr marL="1168400" indent="-1168400" eaLnBrk="1" fontAlgn="auto" hangingPunct="1">
              <a:spcBef>
                <a:spcPct val="30000"/>
              </a:spcBef>
              <a:spcAft>
                <a:spcPts val="0"/>
              </a:spcAft>
              <a:buClr>
                <a:schemeClr val="accent2"/>
              </a:buClr>
              <a:defRPr/>
            </a:pPr>
            <a:r>
              <a:rPr lang="en-US" altLang="zh-TW" sz="2800" b="1" dirty="0">
                <a:solidFill>
                  <a:srgbClr val="002060"/>
                </a:solidFill>
                <a:latin typeface="微軟正黑體" pitchFamily="34" charset="-120"/>
                <a:ea typeface="微軟正黑體" pitchFamily="34" charset="-120"/>
              </a:rPr>
              <a:t>Step 2 </a:t>
            </a:r>
            <a:r>
              <a:rPr lang="zh-TW" altLang="en-US" sz="2800" b="1" dirty="0">
                <a:solidFill>
                  <a:srgbClr val="002060"/>
                </a:solidFill>
                <a:latin typeface="微軟正黑體" pitchFamily="34" charset="-120"/>
                <a:ea typeface="微軟正黑體" pitchFamily="34" charset="-120"/>
              </a:rPr>
              <a:t>依國中集體報名系統列印之</a:t>
            </a:r>
            <a:r>
              <a:rPr lang="zh-TW" altLang="en-US" sz="2800" b="1" dirty="0">
                <a:solidFill>
                  <a:srgbClr val="C00000"/>
                </a:solidFill>
                <a:latin typeface="微軟正黑體" pitchFamily="34" charset="-120"/>
                <a:ea typeface="微軟正黑體" pitchFamily="34" charset="-120"/>
              </a:rPr>
              <a:t>「報名學生名冊」（表四）</a:t>
            </a:r>
            <a:br>
              <a:rPr lang="en-US" altLang="zh-TW" sz="2800" b="1" dirty="0">
                <a:solidFill>
                  <a:srgbClr val="C00000"/>
                </a:solidFill>
                <a:latin typeface="微軟正黑體" pitchFamily="34" charset="-120"/>
                <a:ea typeface="微軟正黑體" pitchFamily="34" charset="-120"/>
              </a:rPr>
            </a:br>
            <a:r>
              <a:rPr lang="zh-TW" altLang="en-US" sz="2800" b="1" dirty="0">
                <a:solidFill>
                  <a:srgbClr val="C00000"/>
                </a:solidFill>
                <a:latin typeface="微軟正黑體" pitchFamily="34" charset="-120"/>
                <a:ea typeface="微軟正黑體" pitchFamily="34" charset="-120"/>
              </a:rPr>
              <a:t>順序排序學生報名表。</a:t>
            </a:r>
          </a:p>
          <a:p>
            <a:pPr marL="1612900" lvl="2" indent="-444500" eaLnBrk="1" fontAlgn="auto" hangingPunct="1">
              <a:spcBef>
                <a:spcPct val="30000"/>
              </a:spcBef>
              <a:spcAft>
                <a:spcPts val="0"/>
              </a:spcAft>
              <a:buFont typeface="Wingdings" pitchFamily="2" charset="2"/>
              <a:buAutoNum type="circleNumWdWhitePlain"/>
              <a:tabLst>
                <a:tab pos="1524000" algn="l"/>
              </a:tabLst>
              <a:defRPr/>
            </a:pPr>
            <a:r>
              <a:rPr lang="zh-TW" altLang="en-US" sz="2800" b="1" dirty="0">
                <a:latin typeface="微軟正黑體" pitchFamily="34" charset="-120"/>
                <a:ea typeface="微軟正黑體" pitchFamily="34" charset="-120"/>
              </a:rPr>
              <a:t>先依序抽離「特種生」報名表 </a:t>
            </a:r>
            <a:r>
              <a:rPr lang="zh-TW" altLang="en-US" sz="2800" b="1" dirty="0">
                <a:solidFill>
                  <a:srgbClr val="002060"/>
                </a:solidFill>
                <a:latin typeface="微軟正黑體" pitchFamily="34" charset="-120"/>
                <a:ea typeface="微軟正黑體" pitchFamily="34" charset="-120"/>
              </a:rPr>
              <a:t>黃色報名表排放</a:t>
            </a:r>
            <a:endParaRPr lang="en-US" altLang="zh-TW" sz="2800" b="1" dirty="0">
              <a:solidFill>
                <a:srgbClr val="002060"/>
              </a:solidFill>
              <a:latin typeface="微軟正黑體" pitchFamily="34" charset="-120"/>
              <a:ea typeface="微軟正黑體" pitchFamily="34" charset="-120"/>
            </a:endParaRPr>
          </a:p>
          <a:p>
            <a:pPr marL="1612900" lvl="2" indent="-444500" eaLnBrk="1" fontAlgn="auto" hangingPunct="1">
              <a:spcBef>
                <a:spcPct val="30000"/>
              </a:spcBef>
              <a:spcAft>
                <a:spcPts val="0"/>
              </a:spcAft>
              <a:buFont typeface="Wingdings" pitchFamily="2" charset="2"/>
              <a:buAutoNum type="circleNumWdWhitePlain"/>
              <a:defRPr/>
            </a:pPr>
            <a:r>
              <a:rPr lang="zh-TW" altLang="en-US" sz="2800" b="1" dirty="0">
                <a:latin typeface="微軟正黑體" pitchFamily="34" charset="-120"/>
                <a:ea typeface="微軟正黑體" pitchFamily="34" charset="-120"/>
              </a:rPr>
              <a:t>再排放「一般生」報名表</a:t>
            </a:r>
            <a:r>
              <a:rPr lang="zh-TW" altLang="en-US" sz="2800" b="1" dirty="0">
                <a:solidFill>
                  <a:srgbClr val="7030A0"/>
                </a:solidFill>
                <a:latin typeface="微軟正黑體" pitchFamily="34" charset="-120"/>
                <a:ea typeface="微軟正黑體" pitchFamily="34" charset="-120"/>
              </a:rPr>
              <a:t>　</a:t>
            </a:r>
            <a:r>
              <a:rPr lang="zh-TW" altLang="en-US" sz="2800" b="1" dirty="0">
                <a:latin typeface="微軟正黑體" pitchFamily="34" charset="-120"/>
                <a:ea typeface="微軟正黑體" pitchFamily="34" charset="-120"/>
              </a:rPr>
              <a:t>白色報名表</a:t>
            </a:r>
            <a:endParaRPr lang="en-US" altLang="zh-TW" sz="2800" b="1" dirty="0">
              <a:latin typeface="微軟正黑體" pitchFamily="34" charset="-120"/>
              <a:ea typeface="微軟正黑體" pitchFamily="34" charset="-120"/>
            </a:endParaRPr>
          </a:p>
          <a:p>
            <a:pPr marL="714375" indent="-714375" eaLnBrk="1" fontAlgn="auto" hangingPunct="1">
              <a:spcBef>
                <a:spcPct val="30000"/>
              </a:spcBef>
              <a:spcAft>
                <a:spcPts val="0"/>
              </a:spcAft>
              <a:buClr>
                <a:schemeClr val="accent2"/>
              </a:buClr>
              <a:tabLst>
                <a:tab pos="742950" algn="l"/>
              </a:tabLst>
              <a:defRPr/>
            </a:pPr>
            <a:r>
              <a:rPr lang="en-US" altLang="zh-TW" sz="2600" b="1" dirty="0">
                <a:solidFill>
                  <a:srgbClr val="002060"/>
                </a:solidFill>
                <a:latin typeface="微軟正黑體" pitchFamily="34" charset="-120"/>
                <a:ea typeface="微軟正黑體" pitchFamily="34" charset="-120"/>
              </a:rPr>
              <a:t>Step 3 </a:t>
            </a:r>
            <a:r>
              <a:rPr lang="zh-TW" altLang="en-US" sz="2600" b="1" dirty="0">
                <a:solidFill>
                  <a:srgbClr val="002060"/>
                </a:solidFill>
                <a:latin typeface="微軟正黑體" pitchFamily="34" charset="-120"/>
                <a:ea typeface="微軟正黑體" pitchFamily="34" charset="-120"/>
              </a:rPr>
              <a:t>由集體報名系統列印出之「</a:t>
            </a:r>
            <a:r>
              <a:rPr lang="zh-TW" altLang="zh-TW" sz="2600" b="1" dirty="0">
                <a:solidFill>
                  <a:srgbClr val="002060"/>
                </a:solidFill>
                <a:latin typeface="微軟正黑體" pitchFamily="34" charset="-120"/>
                <a:ea typeface="微軟正黑體" pitchFamily="34" charset="-120"/>
              </a:rPr>
              <a:t>報名資料袋封面</a:t>
            </a:r>
            <a:r>
              <a:rPr lang="zh-TW" altLang="en-US" sz="2600" b="1" dirty="0">
                <a:solidFill>
                  <a:srgbClr val="002060"/>
                </a:solidFill>
                <a:latin typeface="微軟正黑體" pitchFamily="34" charset="-120"/>
                <a:ea typeface="微軟正黑體" pitchFamily="34" charset="-120"/>
              </a:rPr>
              <a:t>」</a:t>
            </a:r>
            <a:br>
              <a:rPr lang="en-US" altLang="zh-TW" sz="2600" b="1" dirty="0">
                <a:solidFill>
                  <a:srgbClr val="002060"/>
                </a:solidFill>
                <a:latin typeface="微軟正黑體" pitchFamily="34" charset="-120"/>
                <a:ea typeface="微軟正黑體" pitchFamily="34" charset="-120"/>
              </a:rPr>
            </a:br>
            <a:r>
              <a:rPr lang="en-US" altLang="zh-TW" sz="2600" b="1" dirty="0">
                <a:solidFill>
                  <a:srgbClr val="002060"/>
                </a:solidFill>
                <a:latin typeface="微軟正黑體" pitchFamily="34" charset="-120"/>
                <a:ea typeface="微軟正黑體" pitchFamily="34" charset="-120"/>
              </a:rPr>
              <a:t>    </a:t>
            </a:r>
            <a:r>
              <a:rPr lang="zh-TW" altLang="en-US" sz="2600" b="1" dirty="0">
                <a:solidFill>
                  <a:srgbClr val="002060"/>
                </a:solidFill>
                <a:latin typeface="微軟正黑體" pitchFamily="34" charset="-120"/>
                <a:ea typeface="微軟正黑體" pitchFamily="34" charset="-120"/>
              </a:rPr>
              <a:t>（表六，每招生學校一張）置於第一份報名表前做為封面。</a:t>
            </a:r>
            <a:endParaRPr lang="en-US" altLang="zh-TW" sz="2600" b="1" dirty="0">
              <a:solidFill>
                <a:srgbClr val="002060"/>
              </a:solidFill>
              <a:effectLst>
                <a:outerShdw blurRad="38100" dist="38100" dir="2700000" algn="tl">
                  <a:srgbClr val="C0C0C0"/>
                </a:outerShdw>
              </a:effectLst>
              <a:latin typeface="微軟正黑體" pitchFamily="34" charset="-120"/>
              <a:ea typeface="微軟正黑體" pitchFamily="34" charset="-120"/>
            </a:endParaRPr>
          </a:p>
        </p:txBody>
      </p:sp>
      <p:sp>
        <p:nvSpPr>
          <p:cNvPr id="16" name="矩形 15"/>
          <p:cNvSpPr/>
          <p:nvPr/>
        </p:nvSpPr>
        <p:spPr>
          <a:xfrm>
            <a:off x="7077075" y="4459288"/>
            <a:ext cx="1939925" cy="457200"/>
          </a:xfrm>
          <a:prstGeom prst="rect">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Text Box 6"/>
          <p:cNvSpPr txBox="1">
            <a:spLocks noChangeArrowheads="1"/>
          </p:cNvSpPr>
          <p:nvPr/>
        </p:nvSpPr>
        <p:spPr bwMode="auto">
          <a:xfrm>
            <a:off x="989830" y="5936488"/>
            <a:ext cx="10905794" cy="431800"/>
          </a:xfrm>
          <a:prstGeom prst="rect">
            <a:avLst/>
          </a:prstGeom>
          <a:solidFill>
            <a:srgbClr val="FFFFCC"/>
          </a:solidFill>
          <a:ln w="28575">
            <a:noFill/>
            <a:miter lim="800000"/>
            <a:headEnd/>
            <a:tailEnd/>
          </a:ln>
        </p:spPr>
        <p:txBody>
          <a:bodyPr wrap="square">
            <a:spAutoFit/>
          </a:bodyPr>
          <a:lstStyle/>
          <a:p>
            <a:pPr algn="ctr" eaLnBrk="1" fontAlgn="auto" hangingPunct="1">
              <a:spcBef>
                <a:spcPct val="50000"/>
              </a:spcBef>
              <a:spcAft>
                <a:spcPts val="0"/>
              </a:spcAft>
              <a:defRPr/>
            </a:pPr>
            <a:r>
              <a:rPr lang="zh-TW" altLang="en-US" sz="2200" b="1" dirty="0">
                <a:solidFill>
                  <a:schemeClr val="accent6">
                    <a:lumMod val="75000"/>
                  </a:schemeClr>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報名表件彙整</a:t>
            </a:r>
            <a:r>
              <a:rPr lang="zh-TW"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請參照手冊第</a:t>
            </a:r>
            <a:r>
              <a:rPr lang="en-US" altLang="zh-TW" sz="2200" b="1" dirty="0">
                <a:solidFill>
                  <a:srgbClr val="C00000"/>
                </a:solidFill>
                <a:latin typeface="微軟正黑體" pitchFamily="34" charset="-120"/>
                <a:ea typeface="微軟正黑體" pitchFamily="34" charset="-120"/>
              </a:rPr>
              <a:t>12</a:t>
            </a:r>
            <a:r>
              <a:rPr lang="zh-TW" altLang="en-US" sz="2200" b="1" dirty="0">
                <a:solidFill>
                  <a:srgbClr val="C00000"/>
                </a:solidFill>
                <a:latin typeface="微軟正黑體" pitchFamily="34" charset="-120"/>
                <a:ea typeface="微軟正黑體" pitchFamily="34" charset="-120"/>
              </a:rPr>
              <a:t>頁</a:t>
            </a:r>
            <a:r>
              <a:rPr lang="zh-TW"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國中集體報名作業要點</a:t>
            </a:r>
            <a:r>
              <a:rPr lang="zh-TW" altLang="zh-TW" sz="2200" b="1" dirty="0">
                <a:solidFill>
                  <a:srgbClr val="C00000"/>
                </a:solidFill>
                <a:latin typeface="微軟正黑體" pitchFamily="34" charset="-120"/>
                <a:ea typeface="微軟正黑體" pitchFamily="34" charset="-120"/>
              </a:rPr>
              <a:t>」五、報名表件彙整。</a:t>
            </a:r>
            <a:endParaRPr lang="en-US" altLang="zh-TW" sz="2200" b="1" dirty="0">
              <a:solidFill>
                <a:srgbClr val="C00000"/>
              </a:solidFill>
              <a:latin typeface="微軟正黑體" pitchFamily="34" charset="-120"/>
              <a:ea typeface="微軟正黑體" pitchFamily="34" charset="-120"/>
            </a:endParaRPr>
          </a:p>
        </p:txBody>
      </p:sp>
      <p:sp>
        <p:nvSpPr>
          <p:cNvPr id="37894" name="標題 1"/>
          <p:cNvSpPr>
            <a:spLocks noGrp="1"/>
          </p:cNvSpPr>
          <p:nvPr>
            <p:ph type="title"/>
          </p:nvPr>
        </p:nvSpPr>
        <p:spPr>
          <a:xfrm>
            <a:off x="819150" y="127000"/>
            <a:ext cx="10515600" cy="1325563"/>
          </a:xfrm>
        </p:spPr>
        <p:txBody>
          <a:bodyPr/>
          <a:lstStyle/>
          <a:p>
            <a:pPr eaLnBrk="1" hangingPunct="1"/>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陸</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、報名作業</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3600" b="1" dirty="0">
                <a:solidFill>
                  <a:srgbClr val="002060"/>
                </a:solidFill>
                <a:latin typeface="微軟正黑體" panose="020B0604030504040204" pitchFamily="34" charset="-120"/>
                <a:ea typeface="微軟正黑體" panose="020B0604030504040204" pitchFamily="34" charset="-120"/>
              </a:rPr>
              <a:t>8/11</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pic>
        <p:nvPicPr>
          <p:cNvPr id="37896" name="Picture 4" descr="http://www.tfif.org.tw/uploadfile/images/7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1143000"/>
            <a:ext cx="968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投影片編號版面配置區 1"/>
          <p:cNvSpPr>
            <a:spLocks noGrp="1"/>
          </p:cNvSpPr>
          <p:nvPr>
            <p:ph type="sldNum" sz="quarter" idx="11"/>
          </p:nvPr>
        </p:nvSpPr>
        <p:spPr bwMode="auto">
          <a:xfrm>
            <a:off x="9334500" y="63706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AF11C145-BDD5-49C0-8524-14BD6CF8EF19}" type="slidenum">
              <a:rPr lang="zh-TW" altLang="en-US" sz="2600" smtClean="0"/>
              <a:pPr fontAlgn="base">
                <a:lnSpc>
                  <a:spcPct val="100000"/>
                </a:lnSpc>
                <a:spcBef>
                  <a:spcPct val="0"/>
                </a:spcBef>
                <a:spcAft>
                  <a:spcPct val="0"/>
                </a:spcAft>
                <a:buFontTx/>
                <a:buNone/>
              </a:pPr>
              <a:t>25</a:t>
            </a:fld>
            <a:endParaRPr lang="zh-TW" altLang="en-US" sz="2600"/>
          </a:p>
        </p:txBody>
      </p:sp>
      <p:grpSp>
        <p:nvGrpSpPr>
          <p:cNvPr id="26" name="组合 74">
            <a:extLst>
              <a:ext uri="{FF2B5EF4-FFF2-40B4-BE49-F238E27FC236}">
                <a16:creationId xmlns:a16="http://schemas.microsoft.com/office/drawing/2014/main" id="{487A5E6C-F733-4F11-82A1-229924662B31}"/>
              </a:ext>
            </a:extLst>
          </p:cNvPr>
          <p:cNvGrpSpPr/>
          <p:nvPr/>
        </p:nvGrpSpPr>
        <p:grpSpPr>
          <a:xfrm>
            <a:off x="805805" y="5637262"/>
            <a:ext cx="706459" cy="805543"/>
            <a:chOff x="4427538" y="954088"/>
            <a:chExt cx="3333750" cy="3729038"/>
          </a:xfrm>
        </p:grpSpPr>
        <p:sp>
          <p:nvSpPr>
            <p:cNvPr id="27" name="Freeform 5">
              <a:extLst>
                <a:ext uri="{FF2B5EF4-FFF2-40B4-BE49-F238E27FC236}">
                  <a16:creationId xmlns:a16="http://schemas.microsoft.com/office/drawing/2014/main" id="{045FB38E-D9B8-4A5A-AA30-DAED6885B70E}"/>
                </a:ext>
              </a:extLst>
            </p:cNvPr>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
              <a:extLst>
                <a:ext uri="{FF2B5EF4-FFF2-40B4-BE49-F238E27FC236}">
                  <a16:creationId xmlns:a16="http://schemas.microsoft.com/office/drawing/2014/main" id="{33D5C56F-4ED1-4F55-8984-15A0FA175D5D}"/>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
              <a:extLst>
                <a:ext uri="{FF2B5EF4-FFF2-40B4-BE49-F238E27FC236}">
                  <a16:creationId xmlns:a16="http://schemas.microsoft.com/office/drawing/2014/main" id="{EFB72AF6-7388-403A-A4DE-42F2F678F76B}"/>
                </a:ext>
              </a:extLst>
            </p:cNvPr>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8">
              <a:extLst>
                <a:ext uri="{FF2B5EF4-FFF2-40B4-BE49-F238E27FC236}">
                  <a16:creationId xmlns:a16="http://schemas.microsoft.com/office/drawing/2014/main" id="{A5B14EE8-9738-493C-B613-33C6A3B7F02B}"/>
                </a:ext>
              </a:extLst>
            </p:cNvPr>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9">
              <a:extLst>
                <a:ext uri="{FF2B5EF4-FFF2-40B4-BE49-F238E27FC236}">
                  <a16:creationId xmlns:a16="http://schemas.microsoft.com/office/drawing/2014/main" id="{81D49E65-0214-49C2-B28D-35327EEA6EE4}"/>
                </a:ext>
              </a:extLst>
            </p:cNvPr>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0">
              <a:extLst>
                <a:ext uri="{FF2B5EF4-FFF2-40B4-BE49-F238E27FC236}">
                  <a16:creationId xmlns:a16="http://schemas.microsoft.com/office/drawing/2014/main" id="{21A4A326-1EB9-4D06-9519-CB52A506B277}"/>
                </a:ext>
              </a:extLst>
            </p:cNvPr>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1">
              <a:extLst>
                <a:ext uri="{FF2B5EF4-FFF2-40B4-BE49-F238E27FC236}">
                  <a16:creationId xmlns:a16="http://schemas.microsoft.com/office/drawing/2014/main" id="{FB8DDCF0-DE94-4EF6-ABAA-97FE44CA832E}"/>
                </a:ext>
              </a:extLst>
            </p:cNvPr>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2">
              <a:extLst>
                <a:ext uri="{FF2B5EF4-FFF2-40B4-BE49-F238E27FC236}">
                  <a16:creationId xmlns:a16="http://schemas.microsoft.com/office/drawing/2014/main" id="{38EEE700-9FFD-428F-B2AF-B53BA4D634CF}"/>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3">
              <a:extLst>
                <a:ext uri="{FF2B5EF4-FFF2-40B4-BE49-F238E27FC236}">
                  <a16:creationId xmlns:a16="http://schemas.microsoft.com/office/drawing/2014/main" id="{FA657985-9641-48D8-A51F-399274420000}"/>
                </a:ext>
              </a:extLst>
            </p:cNvPr>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4">
              <a:extLst>
                <a:ext uri="{FF2B5EF4-FFF2-40B4-BE49-F238E27FC236}">
                  <a16:creationId xmlns:a16="http://schemas.microsoft.com/office/drawing/2014/main" id="{FC20A658-F514-4643-B6AF-DBDBA9D50969}"/>
                </a:ext>
              </a:extLst>
            </p:cNvPr>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5">
              <a:extLst>
                <a:ext uri="{FF2B5EF4-FFF2-40B4-BE49-F238E27FC236}">
                  <a16:creationId xmlns:a16="http://schemas.microsoft.com/office/drawing/2014/main" id="{C6CF5605-796A-4C79-8345-52C5A93AA805}"/>
                </a:ext>
              </a:extLst>
            </p:cNvPr>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6">
              <a:extLst>
                <a:ext uri="{FF2B5EF4-FFF2-40B4-BE49-F238E27FC236}">
                  <a16:creationId xmlns:a16="http://schemas.microsoft.com/office/drawing/2014/main" id="{1DA4F952-B3E2-44D3-A15A-84226FA1693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7">
              <a:extLst>
                <a:ext uri="{FF2B5EF4-FFF2-40B4-BE49-F238E27FC236}">
                  <a16:creationId xmlns:a16="http://schemas.microsoft.com/office/drawing/2014/main" id="{20E36279-678F-4172-8D23-529B98A2EC13}"/>
                </a:ext>
              </a:extLst>
            </p:cNvPr>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8">
              <a:extLst>
                <a:ext uri="{FF2B5EF4-FFF2-40B4-BE49-F238E27FC236}">
                  <a16:creationId xmlns:a16="http://schemas.microsoft.com/office/drawing/2014/main" id="{4E91544D-EC28-47E1-95FA-F5B7EE9D14E3}"/>
                </a:ext>
              </a:extLst>
            </p:cNvPr>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9">
              <a:extLst>
                <a:ext uri="{FF2B5EF4-FFF2-40B4-BE49-F238E27FC236}">
                  <a16:creationId xmlns:a16="http://schemas.microsoft.com/office/drawing/2014/main" id="{46C2BA48-D752-4AC6-A995-7F40C24510C8}"/>
                </a:ext>
              </a:extLst>
            </p:cNvPr>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0">
              <a:extLst>
                <a:ext uri="{FF2B5EF4-FFF2-40B4-BE49-F238E27FC236}">
                  <a16:creationId xmlns:a16="http://schemas.microsoft.com/office/drawing/2014/main" id="{863A8EBB-FA12-4059-8CE9-1128E1E594F5}"/>
                </a:ext>
              </a:extLst>
            </p:cNvPr>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1">
              <a:extLst>
                <a:ext uri="{FF2B5EF4-FFF2-40B4-BE49-F238E27FC236}">
                  <a16:creationId xmlns:a16="http://schemas.microsoft.com/office/drawing/2014/main" id="{4130D31E-E581-43E3-AE2A-DCC2EB0793E2}"/>
                </a:ext>
              </a:extLst>
            </p:cNvPr>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2">
              <a:extLst>
                <a:ext uri="{FF2B5EF4-FFF2-40B4-BE49-F238E27FC236}">
                  <a16:creationId xmlns:a16="http://schemas.microsoft.com/office/drawing/2014/main" id="{7AE4ACDD-20CE-4E5E-AD1C-8CF8BFCDB3BE}"/>
                </a:ext>
              </a:extLst>
            </p:cNvPr>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
              <a:extLst>
                <a:ext uri="{FF2B5EF4-FFF2-40B4-BE49-F238E27FC236}">
                  <a16:creationId xmlns:a16="http://schemas.microsoft.com/office/drawing/2014/main" id="{80CB093D-20FF-44CA-9D82-1E4871E077B0}"/>
                </a:ext>
              </a:extLst>
            </p:cNvPr>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4">
              <a:extLst>
                <a:ext uri="{FF2B5EF4-FFF2-40B4-BE49-F238E27FC236}">
                  <a16:creationId xmlns:a16="http://schemas.microsoft.com/office/drawing/2014/main" id="{B010A3C4-463A-4BA6-8207-24ED5310E023}"/>
                </a:ext>
              </a:extLst>
            </p:cNvPr>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5">
              <a:extLst>
                <a:ext uri="{FF2B5EF4-FFF2-40B4-BE49-F238E27FC236}">
                  <a16:creationId xmlns:a16="http://schemas.microsoft.com/office/drawing/2014/main" id="{F132ADE7-B308-41DC-B87E-8A858083C185}"/>
                </a:ext>
              </a:extLst>
            </p:cNvPr>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6">
              <a:extLst>
                <a:ext uri="{FF2B5EF4-FFF2-40B4-BE49-F238E27FC236}">
                  <a16:creationId xmlns:a16="http://schemas.microsoft.com/office/drawing/2014/main" id="{4348817B-6CCF-467C-ABE9-2D4EFFAA410D}"/>
                </a:ext>
              </a:extLst>
            </p:cNvPr>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7">
              <a:extLst>
                <a:ext uri="{FF2B5EF4-FFF2-40B4-BE49-F238E27FC236}">
                  <a16:creationId xmlns:a16="http://schemas.microsoft.com/office/drawing/2014/main" id="{BAAABE34-987E-47C2-AA24-65B7A9339633}"/>
                </a:ext>
              </a:extLst>
            </p:cNvPr>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8">
              <a:extLst>
                <a:ext uri="{FF2B5EF4-FFF2-40B4-BE49-F238E27FC236}">
                  <a16:creationId xmlns:a16="http://schemas.microsoft.com/office/drawing/2014/main" id="{4B341A92-87E0-4C0D-979D-64C245FE2808}"/>
                </a:ext>
              </a:extLst>
            </p:cNvPr>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9">
              <a:extLst>
                <a:ext uri="{FF2B5EF4-FFF2-40B4-BE49-F238E27FC236}">
                  <a16:creationId xmlns:a16="http://schemas.microsoft.com/office/drawing/2014/main" id="{18E5A00B-FAC7-4237-AA49-EC1D0FE4EB7F}"/>
                </a:ext>
              </a:extLst>
            </p:cNvPr>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30">
              <a:extLst>
                <a:ext uri="{FF2B5EF4-FFF2-40B4-BE49-F238E27FC236}">
                  <a16:creationId xmlns:a16="http://schemas.microsoft.com/office/drawing/2014/main" id="{7FA92217-9F0B-4CF7-A2B1-09E28BCF3243}"/>
                </a:ext>
              </a:extLst>
            </p:cNvPr>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31">
              <a:extLst>
                <a:ext uri="{FF2B5EF4-FFF2-40B4-BE49-F238E27FC236}">
                  <a16:creationId xmlns:a16="http://schemas.microsoft.com/office/drawing/2014/main" id="{FADD52DA-F7A6-44F9-A4BB-BDEDE02D5A4F}"/>
                </a:ext>
              </a:extLst>
            </p:cNvPr>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2">
              <a:extLst>
                <a:ext uri="{FF2B5EF4-FFF2-40B4-BE49-F238E27FC236}">
                  <a16:creationId xmlns:a16="http://schemas.microsoft.com/office/drawing/2014/main" id="{F9F51CFC-F51F-4B3E-8880-68DBCD7802F6}"/>
                </a:ext>
              </a:extLst>
            </p:cNvPr>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33">
              <a:extLst>
                <a:ext uri="{FF2B5EF4-FFF2-40B4-BE49-F238E27FC236}">
                  <a16:creationId xmlns:a16="http://schemas.microsoft.com/office/drawing/2014/main" id="{1AA89F0C-5280-4B27-B00C-0515E8E5BAEB}"/>
                </a:ext>
              </a:extLst>
            </p:cNvPr>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4">
              <a:extLst>
                <a:ext uri="{FF2B5EF4-FFF2-40B4-BE49-F238E27FC236}">
                  <a16:creationId xmlns:a16="http://schemas.microsoft.com/office/drawing/2014/main" id="{3E77387F-5D63-4443-93C1-228035B6EB78}"/>
                </a:ext>
              </a:extLst>
            </p:cNvPr>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5">
              <a:extLst>
                <a:ext uri="{FF2B5EF4-FFF2-40B4-BE49-F238E27FC236}">
                  <a16:creationId xmlns:a16="http://schemas.microsoft.com/office/drawing/2014/main" id="{3F532717-4350-4AB9-B6F8-01A02935C803}"/>
                </a:ext>
              </a:extLst>
            </p:cNvPr>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6">
              <a:extLst>
                <a:ext uri="{FF2B5EF4-FFF2-40B4-BE49-F238E27FC236}">
                  <a16:creationId xmlns:a16="http://schemas.microsoft.com/office/drawing/2014/main" id="{191D6D4B-CA5B-423E-9859-2EF49BF3D9CE}"/>
                </a:ext>
              </a:extLst>
            </p:cNvPr>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7">
              <a:extLst>
                <a:ext uri="{FF2B5EF4-FFF2-40B4-BE49-F238E27FC236}">
                  <a16:creationId xmlns:a16="http://schemas.microsoft.com/office/drawing/2014/main" id="{9E01C692-0C2A-4D1A-893C-3536EE9C40B1}"/>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8">
              <a:extLst>
                <a:ext uri="{FF2B5EF4-FFF2-40B4-BE49-F238E27FC236}">
                  <a16:creationId xmlns:a16="http://schemas.microsoft.com/office/drawing/2014/main" id="{BE185FDE-89F7-4989-BB7C-0374C03C8702}"/>
                </a:ext>
              </a:extLst>
            </p:cNvPr>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9">
              <a:extLst>
                <a:ext uri="{FF2B5EF4-FFF2-40B4-BE49-F238E27FC236}">
                  <a16:creationId xmlns:a16="http://schemas.microsoft.com/office/drawing/2014/main" id="{5A862B41-8B0D-4E07-8104-15ECF64F5BE7}"/>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0">
              <a:extLst>
                <a:ext uri="{FF2B5EF4-FFF2-40B4-BE49-F238E27FC236}">
                  <a16:creationId xmlns:a16="http://schemas.microsoft.com/office/drawing/2014/main" id="{B4EA920A-B8A9-4BEF-8C31-73BB0A2AC831}"/>
                </a:ext>
              </a:extLst>
            </p:cNvPr>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1">
              <a:extLst>
                <a:ext uri="{FF2B5EF4-FFF2-40B4-BE49-F238E27FC236}">
                  <a16:creationId xmlns:a16="http://schemas.microsoft.com/office/drawing/2014/main" id="{34A626EA-63E9-4158-83B6-E26AF25AC1BF}"/>
                </a:ext>
              </a:extLst>
            </p:cNvPr>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2">
              <a:extLst>
                <a:ext uri="{FF2B5EF4-FFF2-40B4-BE49-F238E27FC236}">
                  <a16:creationId xmlns:a16="http://schemas.microsoft.com/office/drawing/2014/main" id="{E3473CE1-3339-4B6E-807D-3BD0EEBD5C03}"/>
                </a:ext>
              </a:extLst>
            </p:cNvPr>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3">
              <a:extLst>
                <a:ext uri="{FF2B5EF4-FFF2-40B4-BE49-F238E27FC236}">
                  <a16:creationId xmlns:a16="http://schemas.microsoft.com/office/drawing/2014/main" id="{9BADFE5D-37BA-450F-BFB6-DCE551024C9D}"/>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4">
              <a:extLst>
                <a:ext uri="{FF2B5EF4-FFF2-40B4-BE49-F238E27FC236}">
                  <a16:creationId xmlns:a16="http://schemas.microsoft.com/office/drawing/2014/main" id="{5FE5A6D1-33C1-4746-A3E0-6C87F09BA408}"/>
                </a:ext>
              </a:extLst>
            </p:cNvPr>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5">
              <a:extLst>
                <a:ext uri="{FF2B5EF4-FFF2-40B4-BE49-F238E27FC236}">
                  <a16:creationId xmlns:a16="http://schemas.microsoft.com/office/drawing/2014/main" id="{B067BA7A-F673-435E-8DAE-6CE68CBDFD84}"/>
                </a:ext>
              </a:extLst>
            </p:cNvPr>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6">
              <a:extLst>
                <a:ext uri="{FF2B5EF4-FFF2-40B4-BE49-F238E27FC236}">
                  <a16:creationId xmlns:a16="http://schemas.microsoft.com/office/drawing/2014/main" id="{96B15420-7832-4C8F-A358-B4C3D7624D9C}"/>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919118" y="2737960"/>
            <a:ext cx="1643062" cy="4381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916" name="標題 1"/>
          <p:cNvSpPr>
            <a:spLocks noGrp="1"/>
          </p:cNvSpPr>
          <p:nvPr>
            <p:ph type="title"/>
          </p:nvPr>
        </p:nvSpPr>
        <p:spPr>
          <a:xfrm>
            <a:off x="828675" y="15875"/>
            <a:ext cx="10515600" cy="1325563"/>
          </a:xfrm>
        </p:spPr>
        <p:txBody>
          <a:bodyPr/>
          <a:lstStyle/>
          <a:p>
            <a:pPr eaLnBrk="1" hangingPunct="1"/>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陸</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、報名作業</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3600" b="1" dirty="0">
                <a:solidFill>
                  <a:srgbClr val="002060"/>
                </a:solidFill>
                <a:latin typeface="微軟正黑體" panose="020B0604030504040204" pitchFamily="34" charset="-120"/>
                <a:ea typeface="微軟正黑體" panose="020B0604030504040204" pitchFamily="34" charset="-120"/>
              </a:rPr>
              <a:t>9/11</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sp>
        <p:nvSpPr>
          <p:cNvPr id="10" name="矩形 9"/>
          <p:cNvSpPr/>
          <p:nvPr/>
        </p:nvSpPr>
        <p:spPr>
          <a:xfrm>
            <a:off x="6086475" y="2737960"/>
            <a:ext cx="1611312"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 name="群組 1"/>
          <p:cNvGrpSpPr/>
          <p:nvPr/>
        </p:nvGrpSpPr>
        <p:grpSpPr>
          <a:xfrm>
            <a:off x="4377389" y="5011373"/>
            <a:ext cx="7370545" cy="523875"/>
            <a:chOff x="4343400" y="3467100"/>
            <a:chExt cx="7370545" cy="523875"/>
          </a:xfrm>
        </p:grpSpPr>
        <p:sp>
          <p:nvSpPr>
            <p:cNvPr id="11" name="文字方塊 10"/>
            <p:cNvSpPr txBox="1"/>
            <p:nvPr/>
          </p:nvSpPr>
          <p:spPr>
            <a:xfrm>
              <a:off x="4848225" y="3571875"/>
              <a:ext cx="6865720" cy="376129"/>
            </a:xfrm>
            <a:prstGeom prst="rect">
              <a:avLst/>
            </a:prstGeom>
            <a:solidFill>
              <a:srgbClr val="FFFFCC"/>
            </a:solidFill>
            <a:ln w="19050">
              <a:solidFill>
                <a:srgbClr val="FFC000"/>
              </a:solidFill>
            </a:ln>
            <a:effectLst>
              <a:outerShdw blurRad="50800" dist="38100" dir="2700000" algn="tl" rotWithShape="0">
                <a:prstClr val="black">
                  <a:alpha val="40000"/>
                </a:prstClr>
              </a:outerShdw>
            </a:effectLst>
          </p:spPr>
          <p:txBody>
            <a:bodyPr wrap="square">
              <a:spAutoFit/>
            </a:bodyPr>
            <a:lstStyle/>
            <a:p>
              <a:pPr algn="ctr" eaLnBrk="1" fontAlgn="auto" hangingPunct="1">
                <a:lnSpc>
                  <a:spcPts val="2400"/>
                </a:lnSpc>
                <a:spcBef>
                  <a:spcPts val="600"/>
                </a:spcBef>
                <a:spcAft>
                  <a:spcPts val="600"/>
                </a:spcAft>
                <a:defRPr/>
              </a:pPr>
              <a:r>
                <a:rPr lang="zh-TW" altLang="en-US" b="1" dirty="0">
                  <a:solidFill>
                    <a:schemeClr val="bg1"/>
                  </a:solidFill>
                  <a:effectLst>
                    <a:glow rad="101600">
                      <a:srgbClr val="C00000"/>
                    </a:glow>
                    <a:outerShdw blurRad="38100" dist="38100" dir="2700000" algn="tl">
                      <a:srgbClr val="000000">
                        <a:alpha val="43137"/>
                      </a:srgbClr>
                    </a:outerShdw>
                  </a:effectLst>
                  <a:latin typeface="微軟正黑體" pitchFamily="34" charset="-120"/>
                  <a:ea typeface="微軟正黑體" pitchFamily="34" charset="-120"/>
                </a:rPr>
                <a:t>尚未取得身分證者，得以健保卡正面影印本或戶口名簿影印本代替</a:t>
              </a:r>
              <a:endParaRPr lang="zh-TW" altLang="en-US" dirty="0">
                <a:solidFill>
                  <a:schemeClr val="bg1"/>
                </a:solidFill>
                <a:effectLst>
                  <a:glow rad="101600">
                    <a:srgbClr val="C00000"/>
                  </a:glow>
                  <a:outerShdw blurRad="38100" dist="38100" dir="2700000" algn="tl">
                    <a:srgbClr val="000000">
                      <a:alpha val="43137"/>
                    </a:srgbClr>
                  </a:outerShdw>
                </a:effectLst>
                <a:latin typeface="微軟正黑體" pitchFamily="34" charset="-120"/>
                <a:ea typeface="微軟正黑體" pitchFamily="34" charset="-120"/>
              </a:endParaRPr>
            </a:p>
          </p:txBody>
        </p:sp>
        <p:pic>
          <p:nvPicPr>
            <p:cNvPr id="38919" name="Picture 5" descr="C:\Users\chou\AppData\Local\Microsoft\Windows\INetCache\IE\MS4IOX4J\15-Light-Bulb-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67100"/>
              <a:ext cx="46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1" name="投影片編號版面配置區 1"/>
          <p:cNvSpPr>
            <a:spLocks noGrp="1"/>
          </p:cNvSpPr>
          <p:nvPr>
            <p:ph type="sldNum" sz="quarter" idx="11"/>
          </p:nvPr>
        </p:nvSpPr>
        <p:spPr bwMode="auto">
          <a:xfrm>
            <a:off x="9320213" y="63277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2B092FCC-85AE-4EA4-80B3-AA93D65D4612}" type="slidenum">
              <a:rPr lang="zh-TW" altLang="en-US" sz="2600" smtClean="0"/>
              <a:pPr fontAlgn="base">
                <a:lnSpc>
                  <a:spcPct val="100000"/>
                </a:lnSpc>
                <a:spcBef>
                  <a:spcPct val="0"/>
                </a:spcBef>
                <a:spcAft>
                  <a:spcPct val="0"/>
                </a:spcAft>
                <a:buFontTx/>
                <a:buNone/>
              </a:pPr>
              <a:t>26</a:t>
            </a:fld>
            <a:endParaRPr lang="zh-TW" altLang="en-US" sz="2600" dirty="0"/>
          </a:p>
        </p:txBody>
      </p:sp>
      <p:sp>
        <p:nvSpPr>
          <p:cNvPr id="15" name="內容版面配置區 2"/>
          <p:cNvSpPr>
            <a:spLocks noGrp="1"/>
          </p:cNvSpPr>
          <p:nvPr>
            <p:ph idx="1"/>
          </p:nvPr>
        </p:nvSpPr>
        <p:spPr>
          <a:xfrm>
            <a:off x="432884" y="2169645"/>
            <a:ext cx="11501225" cy="4523255"/>
          </a:xfrm>
        </p:spPr>
        <p:txBody>
          <a:bodyPr rtlCol="0">
            <a:noAutofit/>
          </a:bodyPr>
          <a:lstStyle/>
          <a:p>
            <a:pPr marL="285750" indent="0" defTabSz="977900" eaLnBrk="1" fontAlgn="auto" hangingPunct="1">
              <a:lnSpc>
                <a:spcPts val="3200"/>
              </a:lnSpc>
              <a:spcBef>
                <a:spcPts val="0"/>
              </a:spcBef>
              <a:spcAft>
                <a:spcPts val="1200"/>
              </a:spcAft>
              <a:buNone/>
              <a:tabLst>
                <a:tab pos="571500" algn="l"/>
              </a:tabLst>
              <a:defRPr/>
            </a:pPr>
            <a:r>
              <a:rPr lang="en-US" altLang="zh-TW" sz="2400" b="1" dirty="0">
                <a:solidFill>
                  <a:srgbClr val="002060"/>
                </a:solidFill>
                <a:latin typeface="微軟正黑體" pitchFamily="34" charset="-120"/>
                <a:ea typeface="微軟正黑體" pitchFamily="34" charset="-120"/>
              </a:rPr>
              <a:t>1.</a:t>
            </a:r>
            <a:r>
              <a:rPr lang="zh-TW" altLang="en-US" sz="2400" b="1" dirty="0">
                <a:solidFill>
                  <a:srgbClr val="002060"/>
                </a:solidFill>
                <a:latin typeface="微軟正黑體" pitchFamily="34" charset="-120"/>
                <a:ea typeface="微軟正黑體" pitchFamily="34" charset="-120"/>
              </a:rPr>
              <a:t> 列印繳款通知單並完成繳費，繳費證明文件影印隨報名資料寄送本會。</a:t>
            </a:r>
          </a:p>
          <a:p>
            <a:pPr marL="285750" indent="0" defTabSz="977900" eaLnBrk="1" fontAlgn="auto" hangingPunct="1">
              <a:lnSpc>
                <a:spcPts val="3200"/>
              </a:lnSpc>
              <a:spcBef>
                <a:spcPts val="0"/>
              </a:spcBef>
              <a:spcAft>
                <a:spcPts val="0"/>
              </a:spcAft>
              <a:buNone/>
              <a:tabLst>
                <a:tab pos="571500" algn="l"/>
              </a:tabLst>
              <a:defRPr/>
            </a:pPr>
            <a:r>
              <a:rPr lang="en-US" altLang="zh-TW" sz="2400" b="1" dirty="0">
                <a:solidFill>
                  <a:srgbClr val="002060"/>
                </a:solidFill>
                <a:latin typeface="微軟正黑體" pitchFamily="34" charset="-120"/>
                <a:ea typeface="微軟正黑體" pitchFamily="34" charset="-120"/>
              </a:rPr>
              <a:t>2.</a:t>
            </a:r>
            <a:r>
              <a:rPr lang="zh-TW" altLang="en-US" sz="2400" b="1" dirty="0">
                <a:solidFill>
                  <a:srgbClr val="002060"/>
                </a:solidFill>
                <a:latin typeface="微軟正黑體" pitchFamily="34" charset="-120"/>
                <a:ea typeface="微軟正黑體" pitchFamily="34" charset="-120"/>
              </a:rPr>
              <a:t> 報名身分類別（一般生及大陸長探生 白色報名表 、特種生 黃色報名表）。</a:t>
            </a:r>
          </a:p>
          <a:p>
            <a:pPr marL="285750" indent="0" defTabSz="977900" eaLnBrk="1" fontAlgn="auto" hangingPunct="1">
              <a:lnSpc>
                <a:spcPts val="3200"/>
              </a:lnSpc>
              <a:spcBef>
                <a:spcPts val="0"/>
              </a:spcBef>
              <a:spcAft>
                <a:spcPts val="1200"/>
              </a:spcAft>
              <a:buNone/>
              <a:tabLst>
                <a:tab pos="571500" algn="l"/>
              </a:tabLst>
              <a:defRPr/>
            </a:pPr>
            <a:r>
              <a:rPr lang="zh-TW" altLang="en-US" sz="2400" b="1" dirty="0">
                <a:solidFill>
                  <a:schemeClr val="accent5">
                    <a:lumMod val="75000"/>
                  </a:schemeClr>
                </a:solidFill>
                <a:latin typeface="微軟正黑體" pitchFamily="34" charset="-120"/>
                <a:ea typeface="微軟正黑體" pitchFamily="34" charset="-120"/>
              </a:rPr>
              <a:t>    </a:t>
            </a:r>
            <a:r>
              <a:rPr lang="zh-TW" altLang="en-US" sz="2400" b="1" dirty="0">
                <a:solidFill>
                  <a:srgbClr val="002060"/>
                </a:solidFill>
                <a:latin typeface="微軟正黑體" pitchFamily="34" charset="-120"/>
                <a:ea typeface="微軟正黑體" pitchFamily="34" charset="-120"/>
              </a:rPr>
              <a:t>免試生填寫</a:t>
            </a:r>
            <a:r>
              <a:rPr lang="zh-TW" altLang="en-US" sz="2400" b="1" dirty="0">
                <a:solidFill>
                  <a:srgbClr val="C00000"/>
                </a:solidFill>
                <a:latin typeface="微軟正黑體" pitchFamily="34" charset="-120"/>
                <a:ea typeface="微軟正黑體" pitchFamily="34" charset="-120"/>
              </a:rPr>
              <a:t>「招生學校名稱」與「學校代碼」是否相符。</a:t>
            </a:r>
            <a:endParaRPr lang="en-US" altLang="zh-TW" sz="2400" b="1" dirty="0">
              <a:solidFill>
                <a:srgbClr val="C00000"/>
              </a:solidFill>
              <a:latin typeface="微軟正黑體" pitchFamily="34" charset="-120"/>
              <a:ea typeface="微軟正黑體" pitchFamily="34" charset="-120"/>
            </a:endParaRPr>
          </a:p>
          <a:p>
            <a:pPr marL="285750" indent="0" defTabSz="977900" eaLnBrk="1" fontAlgn="auto" hangingPunct="1">
              <a:lnSpc>
                <a:spcPts val="3200"/>
              </a:lnSpc>
              <a:spcBef>
                <a:spcPts val="0"/>
              </a:spcBef>
              <a:spcAft>
                <a:spcPts val="0"/>
              </a:spcAft>
              <a:buNone/>
              <a:tabLst>
                <a:tab pos="571500" algn="l"/>
              </a:tabLst>
              <a:defRPr/>
            </a:pPr>
            <a:r>
              <a:rPr lang="en-US" altLang="zh-TW" sz="2400" b="1" dirty="0">
                <a:solidFill>
                  <a:srgbClr val="002060"/>
                </a:solidFill>
                <a:latin typeface="微軟正黑體" pitchFamily="34" charset="-120"/>
                <a:ea typeface="微軟正黑體" pitchFamily="34" charset="-120"/>
              </a:rPr>
              <a:t>3.</a:t>
            </a:r>
            <a:r>
              <a:rPr lang="zh-TW" altLang="en-US" sz="2400" b="1" dirty="0">
                <a:solidFill>
                  <a:srgbClr val="002060"/>
                </a:solidFill>
                <a:latin typeface="微軟正黑體" pitchFamily="34" charset="-120"/>
                <a:ea typeface="微軟正黑體" pitchFamily="34" charset="-120"/>
              </a:rPr>
              <a:t> 免試生基本資料如</a:t>
            </a:r>
            <a:r>
              <a:rPr lang="zh-TW" altLang="en-US" sz="2400" b="1" dirty="0">
                <a:solidFill>
                  <a:schemeClr val="bg1"/>
                </a:solidFill>
                <a:effectLst>
                  <a:glow rad="101600">
                    <a:srgbClr val="C00000"/>
                  </a:glow>
                </a:effectLst>
                <a:latin typeface="微軟正黑體" pitchFamily="34" charset="-120"/>
                <a:ea typeface="微軟正黑體" pitchFamily="34" charset="-120"/>
              </a:rPr>
              <a:t>身分證統一編號</a:t>
            </a:r>
            <a:r>
              <a:rPr lang="zh-TW" altLang="en-US" sz="24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glow rad="101600">
                    <a:srgbClr val="C00000"/>
                  </a:glow>
                </a:effectLst>
                <a:latin typeface="微軟正黑體" pitchFamily="34" charset="-120"/>
                <a:ea typeface="微軟正黑體" pitchFamily="34" charset="-120"/>
              </a:rPr>
              <a:t>出生年月日</a:t>
            </a:r>
            <a:r>
              <a:rPr lang="zh-TW" altLang="en-US"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bg1"/>
                </a:solidFill>
                <a:effectLst>
                  <a:glow rad="101600">
                    <a:srgbClr val="C00000"/>
                  </a:glow>
                </a:effectLst>
                <a:latin typeface="微軟正黑體" pitchFamily="34" charset="-120"/>
                <a:ea typeface="微軟正黑體" pitchFamily="34" charset="-120"/>
              </a:rPr>
              <a:t>准考證號碼</a:t>
            </a:r>
            <a:r>
              <a:rPr lang="zh-TW" altLang="en-US" sz="2400" b="1" dirty="0">
                <a:solidFill>
                  <a:srgbClr val="C00000"/>
                </a:solidFill>
                <a:latin typeface="微軟正黑體" pitchFamily="34" charset="-120"/>
                <a:ea typeface="微軟正黑體" pitchFamily="34" charset="-120"/>
              </a:rPr>
              <a:t>及地址電話</a:t>
            </a:r>
            <a:r>
              <a:rPr lang="zh-TW" altLang="en-US" sz="2400" b="1" dirty="0">
                <a:solidFill>
                  <a:srgbClr val="002060"/>
                </a:solidFill>
                <a:latin typeface="微軟正黑體" pitchFamily="34" charset="-120"/>
                <a:ea typeface="微軟正黑體" pitchFamily="34" charset="-120"/>
              </a:rPr>
              <a:t>等</a:t>
            </a:r>
            <a:endParaRPr lang="en-US" altLang="zh-TW" sz="2400" b="1" dirty="0">
              <a:solidFill>
                <a:srgbClr val="002060"/>
              </a:solidFill>
              <a:latin typeface="微軟正黑體" pitchFamily="34" charset="-120"/>
              <a:ea typeface="微軟正黑體" pitchFamily="34" charset="-120"/>
            </a:endParaRPr>
          </a:p>
          <a:p>
            <a:pPr marL="285750" indent="0" defTabSz="977900" eaLnBrk="1" fontAlgn="auto" hangingPunct="1">
              <a:lnSpc>
                <a:spcPts val="3200"/>
              </a:lnSpc>
              <a:spcBef>
                <a:spcPts val="0"/>
              </a:spcBef>
              <a:spcAft>
                <a:spcPts val="0"/>
              </a:spcAft>
              <a:buNone/>
              <a:tabLst>
                <a:tab pos="571500" algn="l"/>
              </a:tabLst>
              <a:defRPr/>
            </a:pPr>
            <a:r>
              <a:rPr lang="zh-TW" altLang="en-US" sz="2400" b="1" dirty="0">
                <a:solidFill>
                  <a:srgbClr val="002060"/>
                </a:solidFill>
                <a:latin typeface="微軟正黑體" pitchFamily="34" charset="-120"/>
                <a:ea typeface="微軟正黑體" pitchFamily="34" charset="-120"/>
              </a:rPr>
              <a:t>    是否書寫完整、清楚。</a:t>
            </a:r>
            <a:endParaRPr lang="en-US" altLang="zh-TW" sz="2400" b="1" dirty="0">
              <a:solidFill>
                <a:srgbClr val="002060"/>
              </a:solidFill>
              <a:latin typeface="微軟正黑體" pitchFamily="34" charset="-120"/>
              <a:ea typeface="微軟正黑體" pitchFamily="34" charset="-120"/>
            </a:endParaRPr>
          </a:p>
          <a:p>
            <a:pPr marL="285750" indent="0" defTabSz="977900" eaLnBrk="1" fontAlgn="auto" hangingPunct="1">
              <a:lnSpc>
                <a:spcPts val="3200"/>
              </a:lnSpc>
              <a:spcBef>
                <a:spcPts val="0"/>
              </a:spcBef>
              <a:spcAft>
                <a:spcPts val="1200"/>
              </a:spcAft>
              <a:buNone/>
              <a:tabLst>
                <a:tab pos="571500" algn="l"/>
              </a:tabLst>
              <a:defRPr/>
            </a:pPr>
            <a:r>
              <a:rPr lang="zh-TW" altLang="en-US" sz="2400" b="1" spc="100" dirty="0">
                <a:solidFill>
                  <a:schemeClr val="accent6">
                    <a:lumMod val="75000"/>
                  </a:schemeClr>
                </a:solidFill>
                <a:effectLst/>
                <a:latin typeface="微軟正黑體" pitchFamily="34" charset="-120"/>
                <a:ea typeface="微軟正黑體" pitchFamily="34" charset="-120"/>
              </a:rPr>
              <a:t>    </a:t>
            </a:r>
            <a:r>
              <a:rPr lang="en-US" altLang="zh-TW" sz="2000" b="1" spc="100" dirty="0">
                <a:solidFill>
                  <a:schemeClr val="accent6">
                    <a:lumMod val="75000"/>
                  </a:schemeClr>
                </a:solidFill>
                <a:effectLst/>
                <a:latin typeface="微軟正黑體" pitchFamily="34" charset="-120"/>
                <a:ea typeface="微軟正黑體" pitchFamily="34" charset="-120"/>
              </a:rPr>
              <a:t>(</a:t>
            </a:r>
            <a:r>
              <a:rPr lang="zh-TW" altLang="en-US" sz="2000" b="1" spc="100" dirty="0">
                <a:solidFill>
                  <a:schemeClr val="accent6">
                    <a:lumMod val="75000"/>
                  </a:schemeClr>
                </a:solidFill>
                <a:effectLst/>
                <a:latin typeface="微軟正黑體" pitchFamily="34" charset="-120"/>
                <a:ea typeface="微軟正黑體" pitchFamily="34" charset="-120"/>
              </a:rPr>
              <a:t>確認與報名</a:t>
            </a:r>
            <a:r>
              <a:rPr lang="en-US" altLang="zh-TW" sz="2000" b="1" spc="100" dirty="0">
                <a:solidFill>
                  <a:schemeClr val="accent6">
                    <a:lumMod val="75000"/>
                  </a:schemeClr>
                </a:solidFill>
                <a:effectLst/>
                <a:latin typeface="微軟正黑體" pitchFamily="34" charset="-120"/>
                <a:ea typeface="微軟正黑體" pitchFamily="34" charset="-120"/>
              </a:rPr>
              <a:t>115</a:t>
            </a:r>
            <a:r>
              <a:rPr lang="zh-TW" altLang="en-US" sz="2000" b="1" spc="100" dirty="0">
                <a:solidFill>
                  <a:schemeClr val="accent6">
                    <a:lumMod val="75000"/>
                  </a:schemeClr>
                </a:solidFill>
                <a:effectLst/>
                <a:latin typeface="微軟正黑體" pitchFamily="34" charset="-120"/>
                <a:ea typeface="微軟正黑體" pitchFamily="34" charset="-120"/>
              </a:rPr>
              <a:t>年度國中教育會考之</a:t>
            </a:r>
            <a:r>
              <a:rPr lang="zh-TW" altLang="en-US" sz="2000" b="1" u="sng" spc="100" dirty="0">
                <a:solidFill>
                  <a:schemeClr val="bg1"/>
                </a:solidFill>
                <a:effectLst>
                  <a:glow rad="101600">
                    <a:schemeClr val="accent6">
                      <a:lumMod val="75000"/>
                    </a:schemeClr>
                  </a:glow>
                </a:effectLst>
                <a:latin typeface="微軟正黑體" pitchFamily="34" charset="-120"/>
                <a:ea typeface="微軟正黑體" pitchFamily="34" charset="-120"/>
              </a:rPr>
              <a:t>身分證統一編號</a:t>
            </a:r>
            <a:r>
              <a:rPr lang="zh-TW" altLang="en-US" sz="2000" b="1" spc="100" dirty="0">
                <a:solidFill>
                  <a:schemeClr val="bg1"/>
                </a:solidFill>
                <a:effectLst>
                  <a:glow rad="101600">
                    <a:schemeClr val="accent6">
                      <a:lumMod val="75000"/>
                    </a:schemeClr>
                  </a:glow>
                </a:effectLst>
                <a:latin typeface="微軟正黑體" pitchFamily="34" charset="-120"/>
                <a:ea typeface="微軟正黑體" pitchFamily="34" charset="-120"/>
              </a:rPr>
              <a:t>、</a:t>
            </a:r>
            <a:r>
              <a:rPr lang="zh-TW" altLang="en-US" sz="2000" b="1" u="sng" spc="100" dirty="0">
                <a:solidFill>
                  <a:schemeClr val="bg1"/>
                </a:solidFill>
                <a:effectLst>
                  <a:glow rad="101600">
                    <a:schemeClr val="accent6">
                      <a:lumMod val="75000"/>
                    </a:schemeClr>
                  </a:glow>
                </a:effectLst>
                <a:latin typeface="微軟正黑體" pitchFamily="34" charset="-120"/>
                <a:ea typeface="微軟正黑體" pitchFamily="34" charset="-120"/>
              </a:rPr>
              <a:t>出生年月日</a:t>
            </a:r>
            <a:r>
              <a:rPr lang="zh-TW" altLang="en-US" sz="2000" b="1" spc="100" dirty="0">
                <a:solidFill>
                  <a:schemeClr val="bg1"/>
                </a:solidFill>
                <a:effectLst>
                  <a:glow rad="101600">
                    <a:schemeClr val="accent6">
                      <a:lumMod val="75000"/>
                    </a:schemeClr>
                  </a:glow>
                </a:effectLst>
                <a:latin typeface="微軟正黑體" pitchFamily="34" charset="-120"/>
                <a:ea typeface="微軟正黑體" pitchFamily="34" charset="-120"/>
              </a:rPr>
              <a:t>、</a:t>
            </a:r>
            <a:r>
              <a:rPr lang="zh-TW" altLang="en-US" sz="2000" b="1" u="sng" spc="100" dirty="0">
                <a:solidFill>
                  <a:schemeClr val="bg1"/>
                </a:solidFill>
                <a:effectLst>
                  <a:glow rad="101600">
                    <a:schemeClr val="accent6">
                      <a:lumMod val="75000"/>
                    </a:schemeClr>
                  </a:glow>
                </a:effectLst>
                <a:latin typeface="微軟正黑體" pitchFamily="34" charset="-120"/>
                <a:ea typeface="微軟正黑體" pitchFamily="34" charset="-120"/>
              </a:rPr>
              <a:t>准考證號碼</a:t>
            </a:r>
            <a:r>
              <a:rPr lang="zh-TW" altLang="en-US" sz="2000" b="1" spc="100" dirty="0">
                <a:solidFill>
                  <a:schemeClr val="accent6">
                    <a:lumMod val="75000"/>
                  </a:schemeClr>
                </a:solidFill>
                <a:effectLst/>
                <a:latin typeface="微軟正黑體" pitchFamily="34" charset="-120"/>
                <a:ea typeface="微軟正黑體" pitchFamily="34" charset="-120"/>
              </a:rPr>
              <a:t>是否相同</a:t>
            </a:r>
            <a:r>
              <a:rPr lang="en-US" altLang="zh-TW" sz="2000" b="1" spc="100" dirty="0">
                <a:solidFill>
                  <a:schemeClr val="accent6">
                    <a:lumMod val="75000"/>
                  </a:schemeClr>
                </a:solidFill>
                <a:effectLst/>
                <a:latin typeface="微軟正黑體" pitchFamily="34" charset="-120"/>
                <a:ea typeface="微軟正黑體" pitchFamily="34" charset="-120"/>
              </a:rPr>
              <a:t>)</a:t>
            </a:r>
          </a:p>
          <a:p>
            <a:pPr marL="285750" indent="0" defTabSz="977900" eaLnBrk="1" fontAlgn="auto" hangingPunct="1">
              <a:lnSpc>
                <a:spcPts val="3700"/>
              </a:lnSpc>
              <a:spcBef>
                <a:spcPts val="0"/>
              </a:spcBef>
              <a:spcAft>
                <a:spcPts val="1200"/>
              </a:spcAft>
              <a:buNone/>
              <a:tabLst>
                <a:tab pos="571500" algn="l"/>
              </a:tabLst>
              <a:defRPr/>
            </a:pPr>
            <a:r>
              <a:rPr lang="en-US" altLang="zh-TW" sz="2400" b="1" dirty="0">
                <a:solidFill>
                  <a:srgbClr val="002060"/>
                </a:solidFill>
                <a:latin typeface="微軟正黑體" pitchFamily="34" charset="-120"/>
                <a:ea typeface="微軟正黑體" pitchFamily="34" charset="-120"/>
              </a:rPr>
              <a:t>4.</a:t>
            </a:r>
            <a:r>
              <a:rPr lang="zh-TW" altLang="en-US" sz="2400" b="1" dirty="0">
                <a:solidFill>
                  <a:srgbClr val="002060"/>
                </a:solidFill>
                <a:latin typeface="微軟正黑體" pitchFamily="34" charset="-120"/>
                <a:ea typeface="微軟正黑體" pitchFamily="34" charset="-120"/>
              </a:rPr>
              <a:t> 黏貼身分證正面影印本。</a:t>
            </a:r>
          </a:p>
          <a:p>
            <a:pPr marL="285750" indent="0" defTabSz="977900" eaLnBrk="1" fontAlgn="auto" hangingPunct="1">
              <a:lnSpc>
                <a:spcPts val="3200"/>
              </a:lnSpc>
              <a:spcBef>
                <a:spcPts val="0"/>
              </a:spcBef>
              <a:spcAft>
                <a:spcPts val="0"/>
              </a:spcAft>
              <a:buNone/>
              <a:tabLst>
                <a:tab pos="571500" algn="l"/>
              </a:tabLst>
              <a:defRPr/>
            </a:pPr>
            <a:r>
              <a:rPr lang="en-US" altLang="zh-TW" sz="2400" b="1" dirty="0">
                <a:solidFill>
                  <a:srgbClr val="002060"/>
                </a:solidFill>
                <a:latin typeface="微軟正黑體" pitchFamily="34" charset="-120"/>
                <a:ea typeface="微軟正黑體" pitchFamily="34" charset="-120"/>
              </a:rPr>
              <a:t>5.</a:t>
            </a:r>
            <a:r>
              <a:rPr lang="zh-TW" altLang="en-US" sz="2400" b="1" dirty="0">
                <a:solidFill>
                  <a:srgbClr val="002060"/>
                </a:solidFill>
                <a:latin typeface="微軟正黑體" pitchFamily="34" charset="-120"/>
                <a:ea typeface="微軟正黑體" pitchFamily="34" charset="-120"/>
              </a:rPr>
              <a:t> 國中學校開立「</a:t>
            </a:r>
            <a:r>
              <a:rPr lang="en-US" altLang="zh-TW" sz="2400" b="1" dirty="0">
                <a:solidFill>
                  <a:srgbClr val="002060"/>
                </a:solidFill>
                <a:latin typeface="微軟正黑體" pitchFamily="34" charset="-120"/>
                <a:ea typeface="微軟正黑體" pitchFamily="34" charset="-120"/>
              </a:rPr>
              <a:t> 115</a:t>
            </a:r>
            <a:r>
              <a:rPr lang="zh-TW" altLang="zh-TW" sz="2400" b="1" dirty="0">
                <a:solidFill>
                  <a:srgbClr val="002060"/>
                </a:solidFill>
                <a:latin typeface="微軟正黑體" pitchFamily="34" charset="-120"/>
                <a:ea typeface="微軟正黑體" pitchFamily="34" charset="-120"/>
              </a:rPr>
              <a:t>學年度五專入學專用</a:t>
            </a:r>
            <a:r>
              <a:rPr lang="zh-TW" altLang="en-US" sz="2400" b="1" dirty="0">
                <a:solidFill>
                  <a:srgbClr val="002060"/>
                </a:solidFill>
                <a:latin typeface="微軟正黑體" pitchFamily="34" charset="-120"/>
                <a:ea typeface="微軟正黑體" pitchFamily="34" charset="-120"/>
              </a:rPr>
              <a:t>聯合</a:t>
            </a:r>
            <a:r>
              <a:rPr lang="zh-TW" altLang="zh-TW" sz="2400" b="1" dirty="0">
                <a:solidFill>
                  <a:srgbClr val="002060"/>
                </a:solidFill>
                <a:latin typeface="微軟正黑體" pitchFamily="34" charset="-120"/>
                <a:ea typeface="微軟正黑體" pitchFamily="34" charset="-120"/>
              </a:rPr>
              <a:t>免試入學比序項目積分證</a:t>
            </a:r>
            <a:endParaRPr lang="en-US" altLang="zh-TW" sz="2400" b="1" dirty="0">
              <a:solidFill>
                <a:srgbClr val="002060"/>
              </a:solidFill>
              <a:latin typeface="微軟正黑體" pitchFamily="34" charset="-120"/>
              <a:ea typeface="微軟正黑體" pitchFamily="34" charset="-120"/>
            </a:endParaRPr>
          </a:p>
          <a:p>
            <a:pPr marL="285750" indent="0" defTabSz="977900" eaLnBrk="1" fontAlgn="auto" hangingPunct="1">
              <a:lnSpc>
                <a:spcPts val="3200"/>
              </a:lnSpc>
              <a:spcBef>
                <a:spcPts val="0"/>
              </a:spcBef>
              <a:spcAft>
                <a:spcPts val="1200"/>
              </a:spcAft>
              <a:buNone/>
              <a:tabLst>
                <a:tab pos="571500" algn="l"/>
              </a:tabLst>
              <a:defRPr/>
            </a:pPr>
            <a:r>
              <a:rPr lang="zh-TW" altLang="en-US" sz="2400" b="1" dirty="0">
                <a:solidFill>
                  <a:srgbClr val="002060"/>
                </a:solidFill>
                <a:latin typeface="微軟正黑體" pitchFamily="34" charset="-120"/>
                <a:ea typeface="微軟正黑體" pitchFamily="34" charset="-120"/>
              </a:rPr>
              <a:t>    </a:t>
            </a:r>
            <a:r>
              <a:rPr lang="zh-TW" altLang="zh-TW" sz="2400" b="1" dirty="0">
                <a:solidFill>
                  <a:srgbClr val="002060"/>
                </a:solidFill>
                <a:latin typeface="微軟正黑體" pitchFamily="34" charset="-120"/>
                <a:ea typeface="微軟正黑體" pitchFamily="34" charset="-120"/>
              </a:rPr>
              <a:t>明單</a:t>
            </a:r>
            <a:r>
              <a:rPr lang="zh-TW" altLang="en-US" sz="2400" b="1" dirty="0">
                <a:solidFill>
                  <a:srgbClr val="002060"/>
                </a:solidFill>
                <a:latin typeface="微軟正黑體" pitchFamily="34" charset="-120"/>
                <a:ea typeface="微軟正黑體" pitchFamily="34" charset="-120"/>
              </a:rPr>
              <a:t>」</a:t>
            </a:r>
            <a:r>
              <a:rPr lang="zh-TW" altLang="en-US" sz="2400" b="1" dirty="0">
                <a:solidFill>
                  <a:srgbClr val="C00000"/>
                </a:solidFill>
                <a:latin typeface="微軟正黑體" pitchFamily="34" charset="-120"/>
                <a:ea typeface="微軟正黑體" pitchFamily="34" charset="-120"/>
              </a:rPr>
              <a:t>正本</a:t>
            </a:r>
            <a:r>
              <a:rPr lang="zh-TW" altLang="en-US" sz="2400" b="1" dirty="0">
                <a:solidFill>
                  <a:srgbClr val="002060"/>
                </a:solidFill>
                <a:latin typeface="微軟正黑體" pitchFamily="34" charset="-120"/>
                <a:ea typeface="微軟正黑體" pitchFamily="34" charset="-120"/>
              </a:rPr>
              <a:t>並</a:t>
            </a:r>
            <a:r>
              <a:rPr lang="zh-TW" altLang="en-US" sz="2400" b="1" dirty="0">
                <a:solidFill>
                  <a:srgbClr val="C00000"/>
                </a:solidFill>
                <a:latin typeface="微軟正黑體" pitchFamily="34" charset="-120"/>
                <a:ea typeface="微軟正黑體" pitchFamily="34" charset="-120"/>
              </a:rPr>
              <a:t>蓋妥學校戳章。</a:t>
            </a:r>
          </a:p>
        </p:txBody>
      </p:sp>
      <p:grpSp>
        <p:nvGrpSpPr>
          <p:cNvPr id="13" name="群組 12"/>
          <p:cNvGrpSpPr/>
          <p:nvPr/>
        </p:nvGrpSpPr>
        <p:grpSpPr>
          <a:xfrm>
            <a:off x="1034892" y="1055526"/>
            <a:ext cx="5051583" cy="962086"/>
            <a:chOff x="1034892" y="1036354"/>
            <a:chExt cx="5051583" cy="962086"/>
          </a:xfrm>
        </p:grpSpPr>
        <p:sp>
          <p:nvSpPr>
            <p:cNvPr id="14" name="矩形 13"/>
            <p:cNvSpPr/>
            <p:nvPr/>
          </p:nvSpPr>
          <p:spPr>
            <a:xfrm>
              <a:off x="1798122" y="1341438"/>
              <a:ext cx="4288353" cy="584775"/>
            </a:xfrm>
            <a:prstGeom prst="rect">
              <a:avLst/>
            </a:prstGeom>
          </p:spPr>
          <p:txBody>
            <a:bodyPr wrap="none">
              <a:spAutoFit/>
            </a:bodyPr>
            <a:lstStyle/>
            <a:p>
              <a:r>
                <a:rPr lang="zh-TW" altLang="en-US" sz="3200" b="1" dirty="0">
                  <a:solidFill>
                    <a:srgbClr val="0033CC"/>
                  </a:solidFill>
                  <a:latin typeface="微軟正黑體" panose="020B0604030504040204" pitchFamily="34" charset="-120"/>
                  <a:ea typeface="微軟正黑體" panose="020B0604030504040204" pitchFamily="34" charset="-120"/>
                </a:rPr>
                <a:t>寄出報名表前檢查項目</a:t>
              </a:r>
            </a:p>
          </p:txBody>
        </p:sp>
        <p:sp>
          <p:nvSpPr>
            <p:cNvPr id="16" name="Freeform 32"/>
            <p:cNvSpPr>
              <a:spLocks noEditPoints="1"/>
            </p:cNvSpPr>
            <p:nvPr/>
          </p:nvSpPr>
          <p:spPr bwMode="auto">
            <a:xfrm>
              <a:off x="1034892" y="1036354"/>
              <a:ext cx="660058" cy="962086"/>
            </a:xfrm>
            <a:custGeom>
              <a:avLst/>
              <a:gdLst>
                <a:gd name="T0" fmla="*/ 183 w 191"/>
                <a:gd name="T1" fmla="*/ 20 h 278"/>
                <a:gd name="T2" fmla="*/ 145 w 191"/>
                <a:gd name="T3" fmla="*/ 20 h 278"/>
                <a:gd name="T4" fmla="*/ 133 w 191"/>
                <a:gd name="T5" fmla="*/ 15 h 278"/>
                <a:gd name="T6" fmla="*/ 116 w 191"/>
                <a:gd name="T7" fmla="*/ 15 h 278"/>
                <a:gd name="T8" fmla="*/ 116 w 191"/>
                <a:gd name="T9" fmla="*/ 12 h 278"/>
                <a:gd name="T10" fmla="*/ 99 w 191"/>
                <a:gd name="T11" fmla="*/ 0 h 278"/>
                <a:gd name="T12" fmla="*/ 81 w 191"/>
                <a:gd name="T13" fmla="*/ 12 h 278"/>
                <a:gd name="T14" fmla="*/ 81 w 191"/>
                <a:gd name="T15" fmla="*/ 15 h 278"/>
                <a:gd name="T16" fmla="*/ 65 w 191"/>
                <a:gd name="T17" fmla="*/ 15 h 278"/>
                <a:gd name="T18" fmla="*/ 52 w 191"/>
                <a:gd name="T19" fmla="*/ 20 h 278"/>
                <a:gd name="T20" fmla="*/ 8 w 191"/>
                <a:gd name="T21" fmla="*/ 20 h 278"/>
                <a:gd name="T22" fmla="*/ 0 w 191"/>
                <a:gd name="T23" fmla="*/ 28 h 278"/>
                <a:gd name="T24" fmla="*/ 0 w 191"/>
                <a:gd name="T25" fmla="*/ 270 h 278"/>
                <a:gd name="T26" fmla="*/ 8 w 191"/>
                <a:gd name="T27" fmla="*/ 278 h 278"/>
                <a:gd name="T28" fmla="*/ 183 w 191"/>
                <a:gd name="T29" fmla="*/ 278 h 278"/>
                <a:gd name="T30" fmla="*/ 191 w 191"/>
                <a:gd name="T31" fmla="*/ 270 h 278"/>
                <a:gd name="T32" fmla="*/ 191 w 191"/>
                <a:gd name="T33" fmla="*/ 28 h 278"/>
                <a:gd name="T34" fmla="*/ 183 w 191"/>
                <a:gd name="T35" fmla="*/ 20 h 278"/>
                <a:gd name="T36" fmla="*/ 175 w 191"/>
                <a:gd name="T37" fmla="*/ 261 h 278"/>
                <a:gd name="T38" fmla="*/ 16 w 191"/>
                <a:gd name="T39" fmla="*/ 261 h 278"/>
                <a:gd name="T40" fmla="*/ 16 w 191"/>
                <a:gd name="T41" fmla="*/ 37 h 278"/>
                <a:gd name="T42" fmla="*/ 49 w 191"/>
                <a:gd name="T43" fmla="*/ 37 h 278"/>
                <a:gd name="T44" fmla="*/ 65 w 191"/>
                <a:gd name="T45" fmla="*/ 48 h 278"/>
                <a:gd name="T46" fmla="*/ 133 w 191"/>
                <a:gd name="T47" fmla="*/ 48 h 278"/>
                <a:gd name="T48" fmla="*/ 148 w 191"/>
                <a:gd name="T49" fmla="*/ 37 h 278"/>
                <a:gd name="T50" fmla="*/ 175 w 191"/>
                <a:gd name="T51" fmla="*/ 37 h 278"/>
                <a:gd name="T52" fmla="*/ 175 w 191"/>
                <a:gd name="T53" fmla="*/ 261 h 278"/>
                <a:gd name="T54" fmla="*/ 175 w 191"/>
                <a:gd name="T55" fmla="*/ 261 h 278"/>
                <a:gd name="T56" fmla="*/ 38 w 191"/>
                <a:gd name="T57" fmla="*/ 87 h 278"/>
                <a:gd name="T58" fmla="*/ 159 w 191"/>
                <a:gd name="T59" fmla="*/ 87 h 278"/>
                <a:gd name="T60" fmla="*/ 159 w 191"/>
                <a:gd name="T61" fmla="*/ 92 h 278"/>
                <a:gd name="T62" fmla="*/ 38 w 191"/>
                <a:gd name="T63" fmla="*/ 92 h 278"/>
                <a:gd name="T64" fmla="*/ 38 w 191"/>
                <a:gd name="T65" fmla="*/ 87 h 278"/>
                <a:gd name="T66" fmla="*/ 38 w 191"/>
                <a:gd name="T67" fmla="*/ 106 h 278"/>
                <a:gd name="T68" fmla="*/ 159 w 191"/>
                <a:gd name="T69" fmla="*/ 106 h 278"/>
                <a:gd name="T70" fmla="*/ 159 w 191"/>
                <a:gd name="T71" fmla="*/ 112 h 278"/>
                <a:gd name="T72" fmla="*/ 38 w 191"/>
                <a:gd name="T73" fmla="*/ 112 h 278"/>
                <a:gd name="T74" fmla="*/ 38 w 191"/>
                <a:gd name="T75" fmla="*/ 106 h 278"/>
                <a:gd name="T76" fmla="*/ 38 w 191"/>
                <a:gd name="T77" fmla="*/ 127 h 278"/>
                <a:gd name="T78" fmla="*/ 159 w 191"/>
                <a:gd name="T79" fmla="*/ 127 h 278"/>
                <a:gd name="T80" fmla="*/ 159 w 191"/>
                <a:gd name="T81" fmla="*/ 132 h 278"/>
                <a:gd name="T82" fmla="*/ 38 w 191"/>
                <a:gd name="T83" fmla="*/ 132 h 278"/>
                <a:gd name="T84" fmla="*/ 38 w 191"/>
                <a:gd name="T85" fmla="*/ 127 h 278"/>
                <a:gd name="T86" fmla="*/ 38 w 191"/>
                <a:gd name="T87" fmla="*/ 146 h 278"/>
                <a:gd name="T88" fmla="*/ 159 w 191"/>
                <a:gd name="T89" fmla="*/ 146 h 278"/>
                <a:gd name="T90" fmla="*/ 159 w 191"/>
                <a:gd name="T91" fmla="*/ 152 h 278"/>
                <a:gd name="T92" fmla="*/ 38 w 191"/>
                <a:gd name="T93" fmla="*/ 152 h 278"/>
                <a:gd name="T94" fmla="*/ 38 w 191"/>
                <a:gd name="T95" fmla="*/ 146 h 278"/>
                <a:gd name="T96" fmla="*/ 141 w 191"/>
                <a:gd name="T97" fmla="*/ 184 h 278"/>
                <a:gd name="T98" fmla="*/ 92 w 191"/>
                <a:gd name="T99" fmla="*/ 235 h 278"/>
                <a:gd name="T100" fmla="*/ 80 w 191"/>
                <a:gd name="T101" fmla="*/ 238 h 278"/>
                <a:gd name="T102" fmla="*/ 57 w 191"/>
                <a:gd name="T103" fmla="*/ 209 h 278"/>
                <a:gd name="T104" fmla="*/ 73 w 191"/>
                <a:gd name="T105" fmla="*/ 196 h 278"/>
                <a:gd name="T106" fmla="*/ 88 w 191"/>
                <a:gd name="T107" fmla="*/ 217 h 278"/>
                <a:gd name="T108" fmla="*/ 133 w 191"/>
                <a:gd name="T109" fmla="*/ 171 h 278"/>
                <a:gd name="T110" fmla="*/ 141 w 191"/>
                <a:gd name="T11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278">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chemeClr val="accent2">
                <a:lumMod val="75000"/>
              </a:schemeClr>
            </a:solidFill>
            <a:ln>
              <a:noFill/>
            </a:ln>
          </p:spPr>
          <p:txBody>
            <a:bodyPr vert="horz" wrap="square" lIns="115210" tIns="57605" rIns="115210" bIns="57605" numCol="1" anchor="t" anchorCtr="0" compatLnSpc="1"/>
            <a:lstStyle/>
            <a:p>
              <a:pPr defTabSz="864108">
                <a:defRPr/>
              </a:pPr>
              <a:endParaRPr lang="zh-CN" altLang="en-US" sz="1701" kern="0">
                <a:solidFill>
                  <a:prstClr val="black"/>
                </a:solidFill>
                <a:latin typeface="Calibri Ligh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標題 1"/>
          <p:cNvSpPr>
            <a:spLocks noGrp="1"/>
          </p:cNvSpPr>
          <p:nvPr>
            <p:ph type="title"/>
          </p:nvPr>
        </p:nvSpPr>
        <p:spPr>
          <a:xfrm>
            <a:off x="828675" y="15875"/>
            <a:ext cx="10515600" cy="1325563"/>
          </a:xfrm>
        </p:spPr>
        <p:txBody>
          <a:bodyPr/>
          <a:lstStyle/>
          <a:p>
            <a:pPr eaLnBrk="1" hangingPunct="1"/>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陸</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、報名作業</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3600" b="1" dirty="0">
                <a:solidFill>
                  <a:srgbClr val="002060"/>
                </a:solidFill>
                <a:latin typeface="微軟正黑體" panose="020B0604030504040204" pitchFamily="34" charset="-120"/>
                <a:ea typeface="微軟正黑體" panose="020B0604030504040204" pitchFamily="34" charset="-120"/>
              </a:rPr>
              <a:t>10/11</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pic>
        <p:nvPicPr>
          <p:cNvPr id="38920" name="Picture 2" descr="https://encrypted-tbn3.gstatic.com/images?q=tbn:ANd9GcRJwaL-T9nDN6ysicQXX-9XtguFWx84et1Z-lKpbLQlvmyzdmVy"/>
          <p:cNvPicPr>
            <a:picLocks noChangeAspect="1" noChangeArrowheads="1"/>
          </p:cNvPicPr>
          <p:nvPr/>
        </p:nvPicPr>
        <p:blipFill>
          <a:blip r:embed="rId2">
            <a:lum contrast="20000"/>
            <a:extLst>
              <a:ext uri="{28A0092B-C50C-407E-A947-70E740481C1C}">
                <a14:useLocalDpi xmlns:a14="http://schemas.microsoft.com/office/drawing/2010/main" val="0"/>
              </a:ext>
            </a:extLst>
          </a:blip>
          <a:srcRect b="8907"/>
          <a:stretch>
            <a:fillRect/>
          </a:stretch>
        </p:blipFill>
        <p:spPr bwMode="auto">
          <a:xfrm>
            <a:off x="10137046" y="3753853"/>
            <a:ext cx="1828973" cy="244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投影片編號版面配置區 1"/>
          <p:cNvSpPr>
            <a:spLocks noGrp="1"/>
          </p:cNvSpPr>
          <p:nvPr>
            <p:ph type="sldNum" sz="quarter" idx="11"/>
          </p:nvPr>
        </p:nvSpPr>
        <p:spPr bwMode="auto">
          <a:xfrm>
            <a:off x="9320213" y="63277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2B092FCC-85AE-4EA4-80B3-AA93D65D4612}" type="slidenum">
              <a:rPr lang="zh-TW" altLang="en-US" sz="2600" smtClean="0"/>
              <a:pPr fontAlgn="base">
                <a:lnSpc>
                  <a:spcPct val="100000"/>
                </a:lnSpc>
                <a:spcBef>
                  <a:spcPct val="0"/>
                </a:spcBef>
                <a:spcAft>
                  <a:spcPct val="0"/>
                </a:spcAft>
                <a:buFontTx/>
                <a:buNone/>
              </a:pPr>
              <a:t>27</a:t>
            </a:fld>
            <a:endParaRPr lang="zh-TW" altLang="en-US" sz="2600" dirty="0"/>
          </a:p>
        </p:txBody>
      </p:sp>
      <p:sp>
        <p:nvSpPr>
          <p:cNvPr id="15" name="內容版面配置區 2"/>
          <p:cNvSpPr>
            <a:spLocks noGrp="1"/>
          </p:cNvSpPr>
          <p:nvPr>
            <p:ph idx="1"/>
          </p:nvPr>
        </p:nvSpPr>
        <p:spPr>
          <a:xfrm>
            <a:off x="516506" y="2454053"/>
            <a:ext cx="10827769" cy="3740267"/>
          </a:xfrm>
        </p:spPr>
        <p:txBody>
          <a:bodyPr rtlCol="0">
            <a:noAutofit/>
          </a:bodyPr>
          <a:lstStyle/>
          <a:p>
            <a:pPr marL="285750" indent="0" defTabSz="977900" eaLnBrk="1" fontAlgn="auto" hangingPunct="1">
              <a:lnSpc>
                <a:spcPts val="3200"/>
              </a:lnSpc>
              <a:spcBef>
                <a:spcPts val="0"/>
              </a:spcBef>
              <a:spcAft>
                <a:spcPts val="1200"/>
              </a:spcAft>
              <a:buNone/>
              <a:tabLst>
                <a:tab pos="571500" algn="l"/>
              </a:tabLst>
              <a:defRPr/>
            </a:pPr>
            <a:r>
              <a:rPr lang="en-US" altLang="zh-TW" sz="2400" b="1" dirty="0">
                <a:solidFill>
                  <a:srgbClr val="002060"/>
                </a:solidFill>
                <a:latin typeface="微軟正黑體" pitchFamily="34" charset="-120"/>
                <a:ea typeface="微軟正黑體" pitchFamily="34" charset="-120"/>
              </a:rPr>
              <a:t>6.</a:t>
            </a:r>
            <a:r>
              <a:rPr lang="zh-TW" altLang="en-US" sz="2400" b="1" dirty="0">
                <a:solidFill>
                  <a:srgbClr val="002060"/>
                </a:solidFill>
                <a:latin typeface="微軟正黑體" pitchFamily="34" charset="-120"/>
                <a:ea typeface="微軟正黑體" pitchFamily="34" charset="-120"/>
              </a:rPr>
              <a:t> 具弱勢身分免試生報名時須一併檢附身分證明文件，</a:t>
            </a:r>
            <a:r>
              <a:rPr lang="zh-TW" altLang="en-US" sz="2400" b="1" dirty="0">
                <a:solidFill>
                  <a:srgbClr val="C00000"/>
                </a:solidFill>
                <a:latin typeface="微軟正黑體" pitchFamily="34" charset="-120"/>
                <a:ea typeface="微軟正黑體" pitchFamily="34" charset="-120"/>
              </a:rPr>
              <a:t>請檢查證明文件</a:t>
            </a:r>
            <a:br>
              <a:rPr lang="zh-TW" altLang="en-US" sz="2400" b="1" dirty="0">
                <a:solidFill>
                  <a:srgbClr val="C00000"/>
                </a:solidFill>
                <a:latin typeface="微軟正黑體" pitchFamily="34" charset="-120"/>
                <a:ea typeface="微軟正黑體" pitchFamily="34" charset="-120"/>
              </a:rPr>
            </a:br>
            <a:r>
              <a:rPr lang="zh-TW" altLang="en-US" sz="2400" b="1" dirty="0">
                <a:solidFill>
                  <a:srgbClr val="C00000"/>
                </a:solidFill>
                <a:latin typeface="微軟正黑體" pitchFamily="34" charset="-120"/>
                <a:ea typeface="微軟正黑體" pitchFamily="34" charset="-120"/>
              </a:rPr>
              <a:t>    是否在報名期間內</a:t>
            </a:r>
            <a:r>
              <a:rPr lang="en-US" altLang="zh-TW" sz="2400" b="1" dirty="0">
                <a:solidFill>
                  <a:srgbClr val="C00000"/>
                </a:solidFill>
                <a:latin typeface="微軟正黑體" pitchFamily="34" charset="-120"/>
                <a:ea typeface="微軟正黑體" pitchFamily="34" charset="-120"/>
              </a:rPr>
              <a:t>(115.6.18~6.25)</a:t>
            </a:r>
            <a:r>
              <a:rPr lang="zh-TW" altLang="en-US" sz="2400" b="1" dirty="0">
                <a:solidFill>
                  <a:srgbClr val="002060"/>
                </a:solidFill>
                <a:latin typeface="微軟正黑體" pitchFamily="34" charset="-120"/>
                <a:ea typeface="微軟正黑體" pitchFamily="34" charset="-120"/>
              </a:rPr>
              <a:t>。</a:t>
            </a:r>
            <a:br>
              <a:rPr lang="en-US" altLang="zh-TW" sz="2400" b="1" dirty="0">
                <a:solidFill>
                  <a:schemeClr val="accent5">
                    <a:lumMod val="75000"/>
                  </a:schemeClr>
                </a:solidFill>
                <a:latin typeface="微軟正黑體" pitchFamily="34" charset="-120"/>
                <a:ea typeface="微軟正黑體" pitchFamily="34" charset="-120"/>
              </a:rPr>
            </a:br>
            <a:r>
              <a:rPr lang="zh-TW" altLang="en-US" sz="2000" b="1" dirty="0">
                <a:solidFill>
                  <a:schemeClr val="accent6">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低收入戶、中低收入戶、直系血親尊親屬支領失業給付及特殊境遇家庭子女身分者</a:t>
            </a:r>
            <a:r>
              <a:rPr lang="en-US" altLang="zh-TW" sz="2000" b="1" dirty="0">
                <a:solidFill>
                  <a:schemeClr val="accent6">
                    <a:lumMod val="75000"/>
                  </a:schemeClr>
                </a:solidFill>
                <a:latin typeface="微軟正黑體" pitchFamily="34" charset="-120"/>
                <a:ea typeface="微軟正黑體" pitchFamily="34" charset="-120"/>
              </a:rPr>
              <a:t>)</a:t>
            </a:r>
          </a:p>
          <a:p>
            <a:pPr marL="285750" indent="0" defTabSz="977900" eaLnBrk="1" fontAlgn="auto" hangingPunct="1">
              <a:lnSpc>
                <a:spcPts val="3700"/>
              </a:lnSpc>
              <a:spcBef>
                <a:spcPts val="0"/>
              </a:spcBef>
              <a:spcAft>
                <a:spcPts val="1200"/>
              </a:spcAft>
              <a:buNone/>
              <a:tabLst>
                <a:tab pos="571500" algn="l"/>
              </a:tabLst>
              <a:defRPr/>
            </a:pPr>
            <a:r>
              <a:rPr lang="en-US" altLang="zh-TW" sz="2400" b="1" dirty="0">
                <a:solidFill>
                  <a:srgbClr val="002060"/>
                </a:solidFill>
                <a:latin typeface="微軟正黑體" pitchFamily="34" charset="-120"/>
                <a:ea typeface="微軟正黑體" pitchFamily="34" charset="-120"/>
              </a:rPr>
              <a:t>7.</a:t>
            </a:r>
            <a:r>
              <a:rPr lang="zh-TW" altLang="en-US" sz="2400" b="1" dirty="0">
                <a:solidFill>
                  <a:srgbClr val="002060"/>
                </a:solidFill>
                <a:latin typeface="微軟正黑體" pitchFamily="34" charset="-120"/>
                <a:ea typeface="微軟正黑體" pitchFamily="34" charset="-120"/>
              </a:rPr>
              <a:t> 北、中、南三區之報名表件須</a:t>
            </a:r>
            <a:r>
              <a:rPr lang="zh-TW" altLang="en-US" sz="2400" b="1" u="sng" dirty="0">
                <a:solidFill>
                  <a:srgbClr val="002060"/>
                </a:solidFill>
                <a:latin typeface="微軟正黑體" pitchFamily="34" charset="-120"/>
                <a:ea typeface="微軟正黑體" pitchFamily="34" charset="-120"/>
              </a:rPr>
              <a:t>分別寄予各區招生委員會</a:t>
            </a:r>
            <a:r>
              <a:rPr lang="zh-TW" altLang="en-US" sz="2400" b="1" dirty="0">
                <a:solidFill>
                  <a:srgbClr val="002060"/>
                </a:solidFill>
                <a:latin typeface="微軟正黑體" pitchFamily="34" charset="-120"/>
                <a:ea typeface="微軟正黑體" pitchFamily="34" charset="-120"/>
              </a:rPr>
              <a:t>。</a:t>
            </a:r>
            <a:endParaRPr lang="en-US" altLang="zh-TW" sz="2400" b="1" dirty="0">
              <a:solidFill>
                <a:srgbClr val="002060"/>
              </a:solidFill>
              <a:latin typeface="微軟正黑體" pitchFamily="34" charset="-120"/>
              <a:ea typeface="微軟正黑體" pitchFamily="34" charset="-120"/>
            </a:endParaRPr>
          </a:p>
          <a:p>
            <a:pPr marL="285750" indent="0" defTabSz="977900" eaLnBrk="1" fontAlgn="auto" hangingPunct="1">
              <a:lnSpc>
                <a:spcPts val="3700"/>
              </a:lnSpc>
              <a:spcBef>
                <a:spcPts val="0"/>
              </a:spcBef>
              <a:spcAft>
                <a:spcPts val="1200"/>
              </a:spcAft>
              <a:buNone/>
              <a:tabLst>
                <a:tab pos="571500" algn="l"/>
              </a:tabLst>
              <a:defRPr/>
            </a:pPr>
            <a:r>
              <a:rPr lang="en-US" altLang="zh-TW" sz="2400" b="1" dirty="0">
                <a:solidFill>
                  <a:srgbClr val="C00000"/>
                </a:solidFill>
                <a:latin typeface="微軟正黑體" pitchFamily="34" charset="-120"/>
                <a:ea typeface="微軟正黑體" pitchFamily="34" charset="-120"/>
              </a:rPr>
              <a:t>8</a:t>
            </a:r>
            <a:r>
              <a:rPr lang="en-US" altLang="zh-TW" sz="2400" b="1" dirty="0">
                <a:solidFill>
                  <a:srgbClr val="C00000"/>
                </a:solidFill>
                <a:effectLst/>
                <a:latin typeface="微軟正黑體" pitchFamily="34" charset="-120"/>
                <a:ea typeface="微軟正黑體" pitchFamily="34" charset="-120"/>
              </a:rPr>
              <a:t>.</a:t>
            </a:r>
            <a:r>
              <a:rPr lang="zh-TW" altLang="en-US" sz="2400" b="1" dirty="0">
                <a:solidFill>
                  <a:srgbClr val="C00000"/>
                </a:solidFill>
                <a:effectLst/>
                <a:latin typeface="微軟正黑體" pitchFamily="34" charset="-120"/>
                <a:ea typeface="微軟正黑體" pitchFamily="34" charset="-120"/>
              </a:rPr>
              <a:t> 確認免試生及家長</a:t>
            </a:r>
            <a:r>
              <a:rPr lang="en-US" altLang="zh-TW" sz="2400" b="1" dirty="0">
                <a:solidFill>
                  <a:srgbClr val="C00000"/>
                </a:solidFill>
                <a:effectLst/>
                <a:latin typeface="微軟正黑體" pitchFamily="34" charset="-120"/>
                <a:ea typeface="微軟正黑體" pitchFamily="34" charset="-120"/>
              </a:rPr>
              <a:t>(</a:t>
            </a:r>
            <a:r>
              <a:rPr lang="zh-TW" altLang="en-US" sz="2400" b="1" dirty="0">
                <a:solidFill>
                  <a:srgbClr val="C00000"/>
                </a:solidFill>
                <a:effectLst/>
                <a:latin typeface="微軟正黑體" pitchFamily="34" charset="-120"/>
                <a:ea typeface="微軟正黑體" pitchFamily="34" charset="-120"/>
              </a:rPr>
              <a:t>監護人</a:t>
            </a:r>
            <a:r>
              <a:rPr lang="en-US" altLang="zh-TW" sz="2400" b="1" dirty="0">
                <a:solidFill>
                  <a:srgbClr val="C00000"/>
                </a:solidFill>
                <a:effectLst/>
                <a:latin typeface="微軟正黑體" pitchFamily="34" charset="-120"/>
                <a:ea typeface="微軟正黑體" pitchFamily="34" charset="-120"/>
              </a:rPr>
              <a:t>)</a:t>
            </a:r>
            <a:r>
              <a:rPr lang="zh-TW" altLang="en-US" sz="2400" b="1" dirty="0">
                <a:solidFill>
                  <a:srgbClr val="C00000"/>
                </a:solidFill>
                <a:effectLst/>
                <a:latin typeface="微軟正黑體" pitchFamily="34" charset="-120"/>
                <a:ea typeface="微軟正黑體" pitchFamily="34" charset="-120"/>
              </a:rPr>
              <a:t>皆已簽章。</a:t>
            </a:r>
            <a:endParaRPr lang="en-US" altLang="zh-TW" sz="2400" b="1" dirty="0">
              <a:solidFill>
                <a:srgbClr val="C00000"/>
              </a:solidFill>
              <a:effectLst/>
              <a:latin typeface="微軟正黑體" pitchFamily="34" charset="-120"/>
              <a:ea typeface="微軟正黑體" pitchFamily="34" charset="-120"/>
            </a:endParaRPr>
          </a:p>
          <a:p>
            <a:pPr marL="285750" indent="0" defTabSz="977900" eaLnBrk="1" fontAlgn="auto" hangingPunct="1">
              <a:lnSpc>
                <a:spcPts val="3700"/>
              </a:lnSpc>
              <a:spcBef>
                <a:spcPts val="0"/>
              </a:spcBef>
              <a:spcAft>
                <a:spcPts val="0"/>
              </a:spcAft>
              <a:buNone/>
              <a:tabLst>
                <a:tab pos="571500" algn="l"/>
              </a:tabLst>
              <a:defRPr/>
            </a:pPr>
            <a:r>
              <a:rPr lang="en-US" altLang="zh-TW" sz="2400" b="1" dirty="0">
                <a:solidFill>
                  <a:srgbClr val="002060"/>
                </a:solidFill>
                <a:latin typeface="微軟正黑體" pitchFamily="34" charset="-120"/>
                <a:ea typeface="微軟正黑體" pitchFamily="34" charset="-120"/>
              </a:rPr>
              <a:t>9.</a:t>
            </a:r>
            <a:r>
              <a:rPr lang="zh-TW" altLang="en-US" sz="2400" b="1" dirty="0">
                <a:solidFill>
                  <a:srgbClr val="002060"/>
                </a:solidFill>
                <a:latin typeface="微軟正黑體" pitchFamily="34" charset="-120"/>
                <a:ea typeface="微軟正黑體" pitchFamily="34" charset="-120"/>
              </a:rPr>
              <a:t> 免試生報名之各項證明資料，是否皆已檢附並黏貼</a:t>
            </a:r>
            <a:r>
              <a:rPr lang="en-US" altLang="zh-TW" sz="2400" b="1" dirty="0">
                <a:solidFill>
                  <a:srgbClr val="002060"/>
                </a:solidFill>
                <a:latin typeface="微軟正黑體" pitchFamily="34" charset="-120"/>
                <a:ea typeface="微軟正黑體" pitchFamily="34" charset="-120"/>
              </a:rPr>
              <a:t>(</a:t>
            </a:r>
            <a:r>
              <a:rPr lang="zh-TW" altLang="en-US" sz="2400" b="1" dirty="0">
                <a:solidFill>
                  <a:srgbClr val="002060"/>
                </a:solidFill>
                <a:latin typeface="微軟正黑體" pitchFamily="34" charset="-120"/>
                <a:ea typeface="微軟正黑體" pitchFamily="34" charset="-120"/>
              </a:rPr>
              <a:t>或釘於報名表後</a:t>
            </a:r>
            <a:r>
              <a:rPr lang="en-US" altLang="zh-TW" sz="2400" b="1" dirty="0">
                <a:solidFill>
                  <a:srgbClr val="002060"/>
                </a:solidFill>
                <a:latin typeface="微軟正黑體" pitchFamily="34" charset="-120"/>
                <a:ea typeface="微軟正黑體" pitchFamily="34" charset="-120"/>
              </a:rPr>
              <a:t>)</a:t>
            </a:r>
            <a:r>
              <a:rPr lang="zh-TW" altLang="en-US" sz="2400" b="1" dirty="0">
                <a:solidFill>
                  <a:srgbClr val="002060"/>
                </a:solidFill>
                <a:latin typeface="微軟正黑體" pitchFamily="34" charset="-120"/>
                <a:ea typeface="微軟正黑體" pitchFamily="34" charset="-120"/>
              </a:rPr>
              <a:t>。</a:t>
            </a:r>
            <a:r>
              <a:rPr lang="en-US" altLang="zh-TW" sz="2400" b="1" dirty="0">
                <a:solidFill>
                  <a:srgbClr val="002060"/>
                </a:solidFill>
                <a:latin typeface="微軟正黑體" pitchFamily="34" charset="-120"/>
                <a:ea typeface="微軟正黑體" pitchFamily="34" charset="-120"/>
              </a:rPr>
              <a:t> </a:t>
            </a:r>
            <a:endParaRPr lang="zh-TW" altLang="en-US" sz="2400" b="1" dirty="0">
              <a:solidFill>
                <a:srgbClr val="002060"/>
              </a:solidFill>
              <a:latin typeface="微軟正黑體" pitchFamily="34" charset="-120"/>
              <a:ea typeface="微軟正黑體" pitchFamily="34" charset="-120"/>
            </a:endParaRPr>
          </a:p>
        </p:txBody>
      </p:sp>
      <p:grpSp>
        <p:nvGrpSpPr>
          <p:cNvPr id="3" name="群組 2"/>
          <p:cNvGrpSpPr/>
          <p:nvPr/>
        </p:nvGrpSpPr>
        <p:grpSpPr>
          <a:xfrm>
            <a:off x="1034892" y="1128490"/>
            <a:ext cx="5051583" cy="962086"/>
            <a:chOff x="1034892" y="1036354"/>
            <a:chExt cx="5051583" cy="962086"/>
          </a:xfrm>
        </p:grpSpPr>
        <p:sp>
          <p:nvSpPr>
            <p:cNvPr id="12" name="矩形 11"/>
            <p:cNvSpPr/>
            <p:nvPr/>
          </p:nvSpPr>
          <p:spPr>
            <a:xfrm>
              <a:off x="1798122" y="1341438"/>
              <a:ext cx="4288353" cy="584775"/>
            </a:xfrm>
            <a:prstGeom prst="rect">
              <a:avLst/>
            </a:prstGeom>
          </p:spPr>
          <p:txBody>
            <a:bodyPr wrap="none">
              <a:spAutoFit/>
            </a:bodyPr>
            <a:lstStyle/>
            <a:p>
              <a:r>
                <a:rPr lang="zh-TW" altLang="en-US" sz="3200" b="1" dirty="0">
                  <a:solidFill>
                    <a:srgbClr val="0033CC"/>
                  </a:solidFill>
                  <a:latin typeface="微軟正黑體" panose="020B0604030504040204" pitchFamily="34" charset="-120"/>
                  <a:ea typeface="微軟正黑體" panose="020B0604030504040204" pitchFamily="34" charset="-120"/>
                </a:rPr>
                <a:t>寄出報名表前檢查項目</a:t>
              </a:r>
            </a:p>
          </p:txBody>
        </p:sp>
        <p:sp>
          <p:nvSpPr>
            <p:cNvPr id="16" name="Freeform 32"/>
            <p:cNvSpPr>
              <a:spLocks noEditPoints="1"/>
            </p:cNvSpPr>
            <p:nvPr/>
          </p:nvSpPr>
          <p:spPr bwMode="auto">
            <a:xfrm>
              <a:off x="1034892" y="1036354"/>
              <a:ext cx="660058" cy="962086"/>
            </a:xfrm>
            <a:custGeom>
              <a:avLst/>
              <a:gdLst>
                <a:gd name="T0" fmla="*/ 183 w 191"/>
                <a:gd name="T1" fmla="*/ 20 h 278"/>
                <a:gd name="T2" fmla="*/ 145 w 191"/>
                <a:gd name="T3" fmla="*/ 20 h 278"/>
                <a:gd name="T4" fmla="*/ 133 w 191"/>
                <a:gd name="T5" fmla="*/ 15 h 278"/>
                <a:gd name="T6" fmla="*/ 116 w 191"/>
                <a:gd name="T7" fmla="*/ 15 h 278"/>
                <a:gd name="T8" fmla="*/ 116 w 191"/>
                <a:gd name="T9" fmla="*/ 12 h 278"/>
                <a:gd name="T10" fmla="*/ 99 w 191"/>
                <a:gd name="T11" fmla="*/ 0 h 278"/>
                <a:gd name="T12" fmla="*/ 81 w 191"/>
                <a:gd name="T13" fmla="*/ 12 h 278"/>
                <a:gd name="T14" fmla="*/ 81 w 191"/>
                <a:gd name="T15" fmla="*/ 15 h 278"/>
                <a:gd name="T16" fmla="*/ 65 w 191"/>
                <a:gd name="T17" fmla="*/ 15 h 278"/>
                <a:gd name="T18" fmla="*/ 52 w 191"/>
                <a:gd name="T19" fmla="*/ 20 h 278"/>
                <a:gd name="T20" fmla="*/ 8 w 191"/>
                <a:gd name="T21" fmla="*/ 20 h 278"/>
                <a:gd name="T22" fmla="*/ 0 w 191"/>
                <a:gd name="T23" fmla="*/ 28 h 278"/>
                <a:gd name="T24" fmla="*/ 0 w 191"/>
                <a:gd name="T25" fmla="*/ 270 h 278"/>
                <a:gd name="T26" fmla="*/ 8 w 191"/>
                <a:gd name="T27" fmla="*/ 278 h 278"/>
                <a:gd name="T28" fmla="*/ 183 w 191"/>
                <a:gd name="T29" fmla="*/ 278 h 278"/>
                <a:gd name="T30" fmla="*/ 191 w 191"/>
                <a:gd name="T31" fmla="*/ 270 h 278"/>
                <a:gd name="T32" fmla="*/ 191 w 191"/>
                <a:gd name="T33" fmla="*/ 28 h 278"/>
                <a:gd name="T34" fmla="*/ 183 w 191"/>
                <a:gd name="T35" fmla="*/ 20 h 278"/>
                <a:gd name="T36" fmla="*/ 175 w 191"/>
                <a:gd name="T37" fmla="*/ 261 h 278"/>
                <a:gd name="T38" fmla="*/ 16 w 191"/>
                <a:gd name="T39" fmla="*/ 261 h 278"/>
                <a:gd name="T40" fmla="*/ 16 w 191"/>
                <a:gd name="T41" fmla="*/ 37 h 278"/>
                <a:gd name="T42" fmla="*/ 49 w 191"/>
                <a:gd name="T43" fmla="*/ 37 h 278"/>
                <a:gd name="T44" fmla="*/ 65 w 191"/>
                <a:gd name="T45" fmla="*/ 48 h 278"/>
                <a:gd name="T46" fmla="*/ 133 w 191"/>
                <a:gd name="T47" fmla="*/ 48 h 278"/>
                <a:gd name="T48" fmla="*/ 148 w 191"/>
                <a:gd name="T49" fmla="*/ 37 h 278"/>
                <a:gd name="T50" fmla="*/ 175 w 191"/>
                <a:gd name="T51" fmla="*/ 37 h 278"/>
                <a:gd name="T52" fmla="*/ 175 w 191"/>
                <a:gd name="T53" fmla="*/ 261 h 278"/>
                <a:gd name="T54" fmla="*/ 175 w 191"/>
                <a:gd name="T55" fmla="*/ 261 h 278"/>
                <a:gd name="T56" fmla="*/ 38 w 191"/>
                <a:gd name="T57" fmla="*/ 87 h 278"/>
                <a:gd name="T58" fmla="*/ 159 w 191"/>
                <a:gd name="T59" fmla="*/ 87 h 278"/>
                <a:gd name="T60" fmla="*/ 159 w 191"/>
                <a:gd name="T61" fmla="*/ 92 h 278"/>
                <a:gd name="T62" fmla="*/ 38 w 191"/>
                <a:gd name="T63" fmla="*/ 92 h 278"/>
                <a:gd name="T64" fmla="*/ 38 w 191"/>
                <a:gd name="T65" fmla="*/ 87 h 278"/>
                <a:gd name="T66" fmla="*/ 38 w 191"/>
                <a:gd name="T67" fmla="*/ 106 h 278"/>
                <a:gd name="T68" fmla="*/ 159 w 191"/>
                <a:gd name="T69" fmla="*/ 106 h 278"/>
                <a:gd name="T70" fmla="*/ 159 w 191"/>
                <a:gd name="T71" fmla="*/ 112 h 278"/>
                <a:gd name="T72" fmla="*/ 38 w 191"/>
                <a:gd name="T73" fmla="*/ 112 h 278"/>
                <a:gd name="T74" fmla="*/ 38 w 191"/>
                <a:gd name="T75" fmla="*/ 106 h 278"/>
                <a:gd name="T76" fmla="*/ 38 w 191"/>
                <a:gd name="T77" fmla="*/ 127 h 278"/>
                <a:gd name="T78" fmla="*/ 159 w 191"/>
                <a:gd name="T79" fmla="*/ 127 h 278"/>
                <a:gd name="T80" fmla="*/ 159 w 191"/>
                <a:gd name="T81" fmla="*/ 132 h 278"/>
                <a:gd name="T82" fmla="*/ 38 w 191"/>
                <a:gd name="T83" fmla="*/ 132 h 278"/>
                <a:gd name="T84" fmla="*/ 38 w 191"/>
                <a:gd name="T85" fmla="*/ 127 h 278"/>
                <a:gd name="T86" fmla="*/ 38 w 191"/>
                <a:gd name="T87" fmla="*/ 146 h 278"/>
                <a:gd name="T88" fmla="*/ 159 w 191"/>
                <a:gd name="T89" fmla="*/ 146 h 278"/>
                <a:gd name="T90" fmla="*/ 159 w 191"/>
                <a:gd name="T91" fmla="*/ 152 h 278"/>
                <a:gd name="T92" fmla="*/ 38 w 191"/>
                <a:gd name="T93" fmla="*/ 152 h 278"/>
                <a:gd name="T94" fmla="*/ 38 w 191"/>
                <a:gd name="T95" fmla="*/ 146 h 278"/>
                <a:gd name="T96" fmla="*/ 141 w 191"/>
                <a:gd name="T97" fmla="*/ 184 h 278"/>
                <a:gd name="T98" fmla="*/ 92 w 191"/>
                <a:gd name="T99" fmla="*/ 235 h 278"/>
                <a:gd name="T100" fmla="*/ 80 w 191"/>
                <a:gd name="T101" fmla="*/ 238 h 278"/>
                <a:gd name="T102" fmla="*/ 57 w 191"/>
                <a:gd name="T103" fmla="*/ 209 h 278"/>
                <a:gd name="T104" fmla="*/ 73 w 191"/>
                <a:gd name="T105" fmla="*/ 196 h 278"/>
                <a:gd name="T106" fmla="*/ 88 w 191"/>
                <a:gd name="T107" fmla="*/ 217 h 278"/>
                <a:gd name="T108" fmla="*/ 133 w 191"/>
                <a:gd name="T109" fmla="*/ 171 h 278"/>
                <a:gd name="T110" fmla="*/ 141 w 191"/>
                <a:gd name="T11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278">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chemeClr val="accent2">
                <a:lumMod val="75000"/>
              </a:schemeClr>
            </a:solidFill>
            <a:ln>
              <a:noFill/>
            </a:ln>
          </p:spPr>
          <p:txBody>
            <a:bodyPr vert="horz" wrap="square" lIns="115210" tIns="57605" rIns="115210" bIns="57605" numCol="1" anchor="t" anchorCtr="0" compatLnSpc="1"/>
            <a:lstStyle/>
            <a:p>
              <a:pPr defTabSz="864108">
                <a:defRPr/>
              </a:pPr>
              <a:endParaRPr lang="zh-CN" altLang="en-US" sz="1701" kern="0">
                <a:solidFill>
                  <a:prstClr val="black"/>
                </a:solidFill>
                <a:latin typeface="Calibri Light"/>
              </a:endParaRPr>
            </a:p>
          </p:txBody>
        </p:sp>
      </p:grpSp>
    </p:spTree>
    <p:extLst>
      <p:ext uri="{BB962C8B-B14F-4D97-AF65-F5344CB8AC3E}">
        <p14:creationId xmlns:p14="http://schemas.microsoft.com/office/powerpoint/2010/main" val="368310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762000" y="1366838"/>
            <a:ext cx="10566400" cy="4924425"/>
          </a:xfrm>
          <a:prstGeom prst="rect">
            <a:avLst/>
          </a:prstGeom>
          <a:noFill/>
          <a:ln w="9525">
            <a:noFill/>
            <a:miter lim="800000"/>
            <a:headEnd/>
            <a:tailEnd/>
          </a:ln>
        </p:spPr>
        <p:txBody>
          <a:bodyPr>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714375" indent="-714375" eaLnBrk="1" fontAlgn="auto" hangingPunct="1">
              <a:lnSpc>
                <a:spcPct val="150000"/>
              </a:lnSpc>
              <a:spcAft>
                <a:spcPts val="1200"/>
              </a:spcAft>
              <a:buClr>
                <a:schemeClr val="accent2"/>
              </a:buClr>
              <a:tabLst>
                <a:tab pos="742950" algn="l"/>
              </a:tabLst>
              <a:defRPr/>
            </a:pPr>
            <a:r>
              <a:rPr lang="zh-TW" altLang="en-US" sz="3600" b="1" dirty="0">
                <a:solidFill>
                  <a:schemeClr val="accent6">
                    <a:lumMod val="75000"/>
                  </a:schemeClr>
                </a:solidFill>
                <a:latin typeface="微軟正黑體" pitchFamily="34" charset="-120"/>
                <a:ea typeface="微軟正黑體" pitchFamily="34" charset="-120"/>
              </a:rPr>
              <a:t> 　　確認報名手續</a:t>
            </a:r>
            <a:endParaRPr lang="en-US" altLang="zh-TW" sz="3600" b="1" dirty="0">
              <a:solidFill>
                <a:schemeClr val="accent6">
                  <a:lumMod val="75000"/>
                </a:schemeClr>
              </a:solidFill>
              <a:latin typeface="微軟正黑體" pitchFamily="34" charset="-120"/>
              <a:ea typeface="微軟正黑體" pitchFamily="34" charset="-120"/>
            </a:endParaRPr>
          </a:p>
          <a:p>
            <a:pPr marL="342900" indent="-342900" fontAlgn="auto">
              <a:lnSpc>
                <a:spcPts val="4000"/>
              </a:lnSpc>
              <a:spcBef>
                <a:spcPts val="1200"/>
              </a:spcBef>
              <a:spcAft>
                <a:spcPts val="1200"/>
              </a:spcAft>
              <a:buSzPct val="85000"/>
              <a:buFont typeface="Wingdings" pitchFamily="2" charset="2"/>
              <a:buChar char="u"/>
              <a:defRPr/>
            </a:pPr>
            <a:r>
              <a:rPr lang="zh-TW" altLang="en-US" sz="2800" b="1" dirty="0">
                <a:solidFill>
                  <a:srgbClr val="002060"/>
                </a:solidFill>
                <a:latin typeface="微軟正黑體" pitchFamily="34" charset="-120"/>
                <a:ea typeface="微軟正黑體" pitchFamily="34" charset="-120"/>
              </a:rPr>
              <a:t>本會訂於</a:t>
            </a:r>
            <a:r>
              <a:rPr lang="en-US" altLang="zh-TW" sz="2800" b="1" dirty="0">
                <a:solidFill>
                  <a:srgbClr val="C00000"/>
                </a:solidFill>
                <a:latin typeface="微軟正黑體" pitchFamily="34" charset="-120"/>
                <a:ea typeface="微軟正黑體" pitchFamily="34" charset="-120"/>
              </a:rPr>
              <a:t>115</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25</a:t>
            </a:r>
            <a:r>
              <a:rPr lang="zh-TW" altLang="en-US" sz="2800" b="1" dirty="0">
                <a:solidFill>
                  <a:srgbClr val="C00000"/>
                </a:solidFill>
                <a:latin typeface="微軟正黑體" pitchFamily="34" charset="-120"/>
                <a:ea typeface="微軟正黑體" pitchFamily="34" charset="-120"/>
              </a:rPr>
              <a:t>日</a:t>
            </a:r>
            <a:r>
              <a:rPr lang="en-US" altLang="zh-TW" sz="2800" b="1" dirty="0">
                <a:solidFill>
                  <a:srgbClr val="C00000"/>
                </a:solidFill>
                <a:latin typeface="微軟正黑體" pitchFamily="34" charset="-120"/>
                <a:ea typeface="微軟正黑體" pitchFamily="34" charset="-120"/>
              </a:rPr>
              <a:t>10:00</a:t>
            </a:r>
            <a:r>
              <a:rPr lang="zh-TW" altLang="en-US" sz="2800" b="1" dirty="0">
                <a:solidFill>
                  <a:srgbClr val="C00000"/>
                </a:solidFill>
                <a:latin typeface="微軟正黑體" pitchFamily="34" charset="-120"/>
                <a:ea typeface="微軟正黑體" pitchFamily="34" charset="-120"/>
              </a:rPr>
              <a:t>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29</a:t>
            </a:r>
            <a:r>
              <a:rPr lang="zh-TW" altLang="en-US" sz="2800" b="1" dirty="0">
                <a:solidFill>
                  <a:srgbClr val="C00000"/>
                </a:solidFill>
                <a:latin typeface="微軟正黑體" pitchFamily="34" charset="-120"/>
                <a:ea typeface="微軟正黑體" pitchFamily="34" charset="-120"/>
              </a:rPr>
              <a:t>日</a:t>
            </a:r>
            <a:r>
              <a:rPr lang="en-US" altLang="zh-TW" sz="2800" b="1" dirty="0">
                <a:solidFill>
                  <a:srgbClr val="C00000"/>
                </a:solidFill>
                <a:latin typeface="微軟正黑體" pitchFamily="34" charset="-120"/>
                <a:ea typeface="微軟正黑體" pitchFamily="34" charset="-120"/>
              </a:rPr>
              <a:t>12:00</a:t>
            </a:r>
            <a:r>
              <a:rPr lang="zh-TW" altLang="en-US" sz="2800" b="1" dirty="0">
                <a:solidFill>
                  <a:srgbClr val="C00000"/>
                </a:solidFill>
                <a:latin typeface="微軟正黑體" pitchFamily="34" charset="-120"/>
                <a:ea typeface="微軟正黑體" pitchFamily="34" charset="-120"/>
              </a:rPr>
              <a:t>前，開放查詢是否完成報名手續</a:t>
            </a:r>
            <a:r>
              <a:rPr lang="zh-TW" altLang="en-US" sz="2800" b="1" dirty="0">
                <a:solidFill>
                  <a:srgbClr val="002060"/>
                </a:solidFill>
                <a:latin typeface="微軟正黑體" pitchFamily="34" charset="-120"/>
                <a:ea typeface="微軟正黑體" pitchFamily="34" charset="-120"/>
              </a:rPr>
              <a:t>，以確認各國中學校報名收件狀況。</a:t>
            </a:r>
            <a:endParaRPr lang="en-US" altLang="zh-TW" sz="2800" b="1" dirty="0">
              <a:solidFill>
                <a:srgbClr val="002060"/>
              </a:solidFill>
              <a:latin typeface="微軟正黑體" pitchFamily="34" charset="-120"/>
              <a:ea typeface="微軟正黑體" pitchFamily="34" charset="-120"/>
            </a:endParaRPr>
          </a:p>
          <a:p>
            <a:pPr marL="342900" indent="-342900" fontAlgn="auto">
              <a:lnSpc>
                <a:spcPts val="4000"/>
              </a:lnSpc>
              <a:spcBef>
                <a:spcPts val="1200"/>
              </a:spcBef>
              <a:spcAft>
                <a:spcPts val="1200"/>
              </a:spcAft>
              <a:buSzPct val="85000"/>
              <a:buFont typeface="Wingdings" pitchFamily="2" charset="2"/>
              <a:buChar char="u"/>
              <a:defRPr/>
            </a:pPr>
            <a:r>
              <a:rPr lang="zh-TW" altLang="en-US" sz="2800" b="1" dirty="0">
                <a:solidFill>
                  <a:srgbClr val="002060"/>
                </a:solidFill>
                <a:latin typeface="微軟正黑體" pitchFamily="34" charset="-120"/>
                <a:ea typeface="微軟正黑體" pitchFamily="34" charset="-120"/>
              </a:rPr>
              <a:t>報名進度查詢網址：</a:t>
            </a:r>
            <a:r>
              <a:rPr lang="en-US" altLang="zh-TW" sz="2800" b="1" dirty="0">
                <a:solidFill>
                  <a:srgbClr val="002060"/>
                </a:solidFill>
                <a:latin typeface="微軟正黑體" pitchFamily="34" charset="-120"/>
                <a:ea typeface="微軟正黑體" pitchFamily="34" charset="-120"/>
              </a:rPr>
              <a:t>https://www.jctv.ntut.edu.tw/enter5/</a:t>
            </a:r>
            <a:r>
              <a:rPr lang="zh-TW" altLang="en-US" sz="2800" b="1" dirty="0">
                <a:solidFill>
                  <a:srgbClr val="002060"/>
                </a:solidFill>
                <a:latin typeface="微軟正黑體" pitchFamily="34" charset="-120"/>
                <a:ea typeface="微軟正黑體" pitchFamily="34" charset="-120"/>
              </a:rPr>
              <a:t>，並點選國中學校作業系統。</a:t>
            </a:r>
          </a:p>
          <a:p>
            <a:pPr marL="342900" indent="-342900" algn="just" fontAlgn="auto">
              <a:lnSpc>
                <a:spcPts val="4000"/>
              </a:lnSpc>
              <a:spcBef>
                <a:spcPts val="1200"/>
              </a:spcBef>
              <a:spcAft>
                <a:spcPts val="1200"/>
              </a:spcAft>
              <a:buSzPct val="85000"/>
              <a:buFont typeface="Wingdings" pitchFamily="2" charset="2"/>
              <a:buChar char="u"/>
              <a:defRPr/>
            </a:pPr>
            <a:r>
              <a:rPr lang="zh-TW" altLang="en-US" sz="2800" b="1" dirty="0">
                <a:solidFill>
                  <a:srgbClr val="002060"/>
                </a:solidFill>
                <a:latin typeface="微軟正黑體" pitchFamily="34" charset="-120"/>
                <a:ea typeface="微軟正黑體" pitchFamily="34" charset="-120"/>
              </a:rPr>
              <a:t>如報名資料已寄送</a:t>
            </a:r>
            <a:r>
              <a:rPr lang="en-US" altLang="zh-TW" sz="2800" b="1" dirty="0">
                <a:solidFill>
                  <a:srgbClr val="002060"/>
                </a:solidFill>
                <a:latin typeface="微軟正黑體" pitchFamily="34" charset="-120"/>
                <a:ea typeface="微軟正黑體" pitchFamily="34" charset="-120"/>
              </a:rPr>
              <a:t>3-5</a:t>
            </a:r>
            <a:r>
              <a:rPr lang="zh-TW" altLang="en-US" sz="2800" b="1" dirty="0">
                <a:solidFill>
                  <a:srgbClr val="002060"/>
                </a:solidFill>
                <a:latin typeface="微軟正黑體" pitchFamily="34" charset="-120"/>
                <a:ea typeface="微軟正黑體" pitchFamily="34" charset="-120"/>
              </a:rPr>
              <a:t>日後，經查詢系統顯示為「未完成報名手續」，請速電本會（</a:t>
            </a:r>
            <a:r>
              <a:rPr lang="en-US" altLang="zh-TW" sz="2800" b="1" dirty="0">
                <a:solidFill>
                  <a:srgbClr val="002060"/>
                </a:solidFill>
                <a:latin typeface="微軟正黑體" pitchFamily="34" charset="-120"/>
                <a:ea typeface="微軟正黑體" pitchFamily="34" charset="-120"/>
              </a:rPr>
              <a:t>02-2772-5333</a:t>
            </a:r>
            <a:r>
              <a:rPr lang="zh-TW" altLang="en-US" sz="2800" b="1" dirty="0">
                <a:solidFill>
                  <a:srgbClr val="002060"/>
                </a:solidFill>
                <a:latin typeface="微軟正黑體" pitchFamily="34" charset="-120"/>
                <a:ea typeface="微軟正黑體" pitchFamily="34" charset="-120"/>
              </a:rPr>
              <a:t>）。</a:t>
            </a:r>
            <a:endParaRPr lang="en-US" altLang="zh-TW" sz="2800" b="1" dirty="0">
              <a:solidFill>
                <a:srgbClr val="002060"/>
              </a:solidFill>
              <a:latin typeface="微軟正黑體" pitchFamily="34" charset="-120"/>
              <a:ea typeface="微軟正黑體" pitchFamily="34" charset="-120"/>
            </a:endParaRPr>
          </a:p>
        </p:txBody>
      </p:sp>
      <p:sp>
        <p:nvSpPr>
          <p:cNvPr id="39939" name="標題 1"/>
          <p:cNvSpPr>
            <a:spLocks noGrp="1"/>
          </p:cNvSpPr>
          <p:nvPr>
            <p:ph type="title"/>
          </p:nvPr>
        </p:nvSpPr>
        <p:spPr>
          <a:xfrm>
            <a:off x="819150" y="292100"/>
            <a:ext cx="10515600" cy="1325563"/>
          </a:xfrm>
        </p:spPr>
        <p:txBody>
          <a:bodyPr/>
          <a:lstStyle/>
          <a:p>
            <a:pPr eaLnBrk="1" hangingPunct="1"/>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陸</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、報名作業</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3600" b="1" dirty="0">
                <a:solidFill>
                  <a:srgbClr val="002060"/>
                </a:solidFill>
                <a:latin typeface="微軟正黑體" panose="020B0604030504040204" pitchFamily="34" charset="-120"/>
                <a:ea typeface="微軟正黑體" panose="020B0604030504040204" pitchFamily="34" charset="-120"/>
              </a:rPr>
              <a:t>11/11</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pic>
        <p:nvPicPr>
          <p:cNvPr id="39940" name="Picture 2" descr="https://pixabay.com/static/uploads/photo/2013/07/12/12/40/check-146099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333500"/>
            <a:ext cx="936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打電話」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5584825"/>
            <a:ext cx="16398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投影片編號版面配置區 1"/>
          <p:cNvSpPr>
            <a:spLocks noGrp="1"/>
          </p:cNvSpPr>
          <p:nvPr>
            <p:ph type="sldNum" sz="quarter" idx="11"/>
          </p:nvPr>
        </p:nvSpPr>
        <p:spPr bwMode="auto">
          <a:xfrm>
            <a:off x="9448800" y="63103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fld id="{98F244A6-1B8C-40EE-A694-B1D8EB5081E1}" type="slidenum">
              <a:rPr lang="zh-TW" altLang="en-US" sz="2600" smtClean="0"/>
              <a:pPr fontAlgn="base">
                <a:lnSpc>
                  <a:spcPct val="100000"/>
                </a:lnSpc>
                <a:spcBef>
                  <a:spcPct val="0"/>
                </a:spcBef>
                <a:spcAft>
                  <a:spcPct val="0"/>
                </a:spcAft>
                <a:buFontTx/>
                <a:buNone/>
              </a:pPr>
              <a:t>28</a:t>
            </a:fld>
            <a:endParaRPr lang="zh-TW" altLang="en-US" sz="2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extLst>
              <p:ext uri="{D42A27DB-BD31-4B8C-83A1-F6EECF244321}">
                <p14:modId xmlns:p14="http://schemas.microsoft.com/office/powerpoint/2010/main" val="4110866404"/>
              </p:ext>
            </p:extLst>
          </p:nvPr>
        </p:nvGraphicFramePr>
        <p:xfrm>
          <a:off x="326580" y="772883"/>
          <a:ext cx="11765895" cy="5687361"/>
        </p:xfrm>
        <a:graphic>
          <a:graphicData uri="http://schemas.openxmlformats.org/drawingml/2006/table">
            <a:tbl>
              <a:tblPr firstRow="1" bandRow="1">
                <a:tableStyleId>{0E3FDE45-AF77-4B5C-9715-49D594BDF05E}</a:tableStyleId>
              </a:tblPr>
              <a:tblGrid>
                <a:gridCol w="2731624">
                  <a:extLst>
                    <a:ext uri="{9D8B030D-6E8A-4147-A177-3AD203B41FA5}">
                      <a16:colId xmlns:a16="http://schemas.microsoft.com/office/drawing/2014/main" val="20000"/>
                    </a:ext>
                  </a:extLst>
                </a:gridCol>
                <a:gridCol w="7775737">
                  <a:extLst>
                    <a:ext uri="{9D8B030D-6E8A-4147-A177-3AD203B41FA5}">
                      <a16:colId xmlns:a16="http://schemas.microsoft.com/office/drawing/2014/main" val="20001"/>
                    </a:ext>
                  </a:extLst>
                </a:gridCol>
                <a:gridCol w="1258534">
                  <a:extLst>
                    <a:ext uri="{9D8B030D-6E8A-4147-A177-3AD203B41FA5}">
                      <a16:colId xmlns:a16="http://schemas.microsoft.com/office/drawing/2014/main" val="20002"/>
                    </a:ext>
                  </a:extLst>
                </a:gridCol>
              </a:tblGrid>
              <a:tr h="640207">
                <a:tc>
                  <a:txBody>
                    <a:bodyPr/>
                    <a:lstStyle/>
                    <a:p>
                      <a:pPr algn="ctr"/>
                      <a:r>
                        <a:rPr lang="zh-TW" altLang="en-US" sz="2000" dirty="0">
                          <a:solidFill>
                            <a:srgbClr val="002060"/>
                          </a:solidFill>
                          <a:latin typeface="微軟正黑體" pitchFamily="34" charset="-120"/>
                          <a:ea typeface="微軟正黑體" pitchFamily="34" charset="-120"/>
                        </a:rPr>
                        <a:t>主項目</a:t>
                      </a:r>
                    </a:p>
                  </a:txBody>
                  <a:tcPr marL="91438" marR="91438" marT="45729" marB="45729" anchor="ctr">
                    <a:solidFill>
                      <a:srgbClr val="FFC000"/>
                    </a:solidFill>
                  </a:tcPr>
                </a:tc>
                <a:tc>
                  <a:txBody>
                    <a:bodyPr/>
                    <a:lstStyle/>
                    <a:p>
                      <a:pPr algn="ctr"/>
                      <a:r>
                        <a:rPr lang="zh-TW" altLang="en-US" sz="2000" dirty="0">
                          <a:solidFill>
                            <a:srgbClr val="002060"/>
                          </a:solidFill>
                          <a:latin typeface="微軟正黑體" pitchFamily="34" charset="-120"/>
                          <a:ea typeface="微軟正黑體" pitchFamily="34" charset="-120"/>
                        </a:rPr>
                        <a:t>分項目（積分上限）</a:t>
                      </a:r>
                    </a:p>
                  </a:txBody>
                  <a:tcPr marL="91438" marR="91438" marT="45729" marB="45729" anchor="ctr">
                    <a:solidFill>
                      <a:srgbClr val="FFC000"/>
                    </a:solidFill>
                  </a:tcPr>
                </a:tc>
                <a:tc>
                  <a:txBody>
                    <a:bodyPr/>
                    <a:lstStyle/>
                    <a:p>
                      <a:pPr algn="ctr"/>
                      <a:r>
                        <a:rPr lang="zh-TW" altLang="en-US" sz="1800" dirty="0">
                          <a:solidFill>
                            <a:srgbClr val="002060"/>
                          </a:solidFill>
                          <a:latin typeface="微軟正黑體" pitchFamily="34" charset="-120"/>
                          <a:ea typeface="微軟正黑體" pitchFamily="34" charset="-120"/>
                        </a:rPr>
                        <a:t>主項目</a:t>
                      </a:r>
                      <a:br>
                        <a:rPr lang="en-US" altLang="zh-TW" sz="1800" dirty="0">
                          <a:solidFill>
                            <a:srgbClr val="002060"/>
                          </a:solidFill>
                          <a:latin typeface="微軟正黑體" pitchFamily="34" charset="-120"/>
                          <a:ea typeface="微軟正黑體" pitchFamily="34" charset="-120"/>
                        </a:rPr>
                      </a:br>
                      <a:r>
                        <a:rPr lang="zh-TW" altLang="en-US" sz="1800" dirty="0">
                          <a:solidFill>
                            <a:srgbClr val="002060"/>
                          </a:solidFill>
                          <a:latin typeface="微軟正黑體" pitchFamily="34" charset="-120"/>
                          <a:ea typeface="微軟正黑體" pitchFamily="34" charset="-120"/>
                        </a:rPr>
                        <a:t>積分上限</a:t>
                      </a:r>
                    </a:p>
                  </a:txBody>
                  <a:tcPr marL="91438" marR="91438" marT="45729" marB="45729" anchor="ctr">
                    <a:solidFill>
                      <a:srgbClr val="FFC000"/>
                    </a:solidFill>
                  </a:tcPr>
                </a:tc>
                <a:extLst>
                  <a:ext uri="{0D108BD9-81ED-4DB2-BD59-A6C34878D82A}">
                    <a16:rowId xmlns:a16="http://schemas.microsoft.com/office/drawing/2014/main" val="10000"/>
                  </a:ext>
                </a:extLst>
              </a:tr>
              <a:tr h="1205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200" b="1" dirty="0">
                        <a:solidFill>
                          <a:srgbClr val="C00000"/>
                        </a:solidFill>
                        <a:latin typeface="微軟正黑體" pitchFamily="34" charset="-120"/>
                        <a:ea typeface="微軟正黑體" pitchFamily="34" charset="-120"/>
                      </a:endParaRPr>
                    </a:p>
                    <a:p>
                      <a:pPr algn="ctr">
                        <a:buNone/>
                      </a:pPr>
                      <a:endParaRPr lang="en-US" altLang="zh-TW" sz="2200" b="1" dirty="0">
                        <a:solidFill>
                          <a:srgbClr val="C00000"/>
                        </a:solidFill>
                        <a:latin typeface="微軟正黑體" pitchFamily="34" charset="-120"/>
                        <a:ea typeface="微軟正黑體" pitchFamily="34" charset="-120"/>
                      </a:endParaRPr>
                    </a:p>
                  </a:txBody>
                  <a:tcPr marL="91438" marR="91438" marT="45729" marB="45729" anchor="ctr">
                    <a:solidFill>
                      <a:srgbClr val="FFFF00">
                        <a:alpha val="20000"/>
                      </a:srgbClr>
                    </a:solidFill>
                  </a:tcPr>
                </a:tc>
                <a:tc>
                  <a:txBody>
                    <a:bodyPr/>
                    <a:lstStyle/>
                    <a:p>
                      <a:pPr lvl="0" algn="l">
                        <a:buNone/>
                      </a:pPr>
                      <a:r>
                        <a:rPr lang="zh-TW" altLang="en-US" sz="1800" b="1" dirty="0">
                          <a:solidFill>
                            <a:srgbClr val="002060"/>
                          </a:solidFill>
                          <a:latin typeface="微軟正黑體" pitchFamily="34" charset="-120"/>
                          <a:ea typeface="微軟正黑體" pitchFamily="34" charset="-120"/>
                        </a:rPr>
                        <a:t>競       賽         （</a:t>
                      </a:r>
                      <a:r>
                        <a:rPr lang="en-US" altLang="zh-TW" sz="1800" b="1" dirty="0">
                          <a:solidFill>
                            <a:srgbClr val="002060"/>
                          </a:solidFill>
                          <a:latin typeface="微軟正黑體" pitchFamily="34" charset="-120"/>
                          <a:ea typeface="微軟正黑體" pitchFamily="34" charset="-120"/>
                        </a:rPr>
                        <a:t>7</a:t>
                      </a:r>
                      <a:r>
                        <a:rPr lang="zh-TW" altLang="en-US" sz="1800" b="1" dirty="0">
                          <a:solidFill>
                            <a:srgbClr val="002060"/>
                          </a:solidFill>
                          <a:latin typeface="微軟正黑體" pitchFamily="34" charset="-120"/>
                          <a:ea typeface="微軟正黑體" pitchFamily="34" charset="-120"/>
                        </a:rPr>
                        <a:t>分）</a:t>
                      </a:r>
                      <a:endParaRPr lang="en-US" altLang="zh-TW" sz="1800" b="1" dirty="0">
                        <a:solidFill>
                          <a:srgbClr val="002060"/>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服務學習        （</a:t>
                      </a:r>
                      <a:r>
                        <a:rPr lang="en-US" altLang="zh-TW" sz="1800" b="1" dirty="0">
                          <a:solidFill>
                            <a:srgbClr val="002060"/>
                          </a:solidFill>
                          <a:latin typeface="微軟正黑體" pitchFamily="34" charset="-120"/>
                          <a:ea typeface="微軟正黑體" pitchFamily="34" charset="-120"/>
                        </a:rPr>
                        <a:t>7</a:t>
                      </a:r>
                      <a:r>
                        <a:rPr lang="zh-TW" altLang="en-US" sz="1800" b="1" dirty="0">
                          <a:solidFill>
                            <a:srgbClr val="002060"/>
                          </a:solidFill>
                          <a:latin typeface="微軟正黑體" pitchFamily="34" charset="-120"/>
                          <a:ea typeface="微軟正黑體" pitchFamily="34" charset="-120"/>
                        </a:rPr>
                        <a:t>分）　　  </a:t>
                      </a:r>
                      <a:endParaRPr lang="en-US" altLang="zh-TW" sz="1800" b="1" dirty="0">
                        <a:solidFill>
                          <a:srgbClr val="002060"/>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日常生活表現（</a:t>
                      </a:r>
                      <a:r>
                        <a:rPr lang="en-US" altLang="zh-TW" sz="1800" b="1" dirty="0">
                          <a:solidFill>
                            <a:srgbClr val="002060"/>
                          </a:solidFill>
                          <a:latin typeface="微軟正黑體" pitchFamily="34" charset="-120"/>
                          <a:ea typeface="微軟正黑體" pitchFamily="34" charset="-120"/>
                        </a:rPr>
                        <a:t>4</a:t>
                      </a:r>
                      <a:r>
                        <a:rPr lang="zh-TW" altLang="en-US" sz="1800" b="1" dirty="0">
                          <a:solidFill>
                            <a:srgbClr val="002060"/>
                          </a:solidFill>
                          <a:latin typeface="微軟正黑體" pitchFamily="34" charset="-120"/>
                          <a:ea typeface="微軟正黑體" pitchFamily="34" charset="-120"/>
                        </a:rPr>
                        <a:t>分）</a:t>
                      </a:r>
                      <a:endParaRPr lang="en-US" altLang="zh-TW" sz="1800" b="1" kern="1200" dirty="0">
                        <a:solidFill>
                          <a:srgbClr val="0033CC"/>
                        </a:solidFill>
                        <a:latin typeface="微軟正黑體" pitchFamily="34" charset="-120"/>
                        <a:ea typeface="微軟正黑體" pitchFamily="34" charset="-120"/>
                        <a:cs typeface="+mn-cs"/>
                      </a:endParaRPr>
                    </a:p>
                    <a:p>
                      <a:pPr lvl="0" algn="l">
                        <a:buNone/>
                      </a:pPr>
                      <a:r>
                        <a:rPr lang="zh-TW" altLang="en-US" sz="1800" b="1" dirty="0">
                          <a:solidFill>
                            <a:srgbClr val="002060"/>
                          </a:solidFill>
                          <a:latin typeface="微軟正黑體" pitchFamily="34" charset="-120"/>
                          <a:ea typeface="微軟正黑體" pitchFamily="34" charset="-120"/>
                        </a:rPr>
                        <a:t>體 適  能         （</a:t>
                      </a:r>
                      <a:r>
                        <a:rPr lang="en-US" altLang="zh-TW" sz="1800" b="1" dirty="0">
                          <a:solidFill>
                            <a:srgbClr val="002060"/>
                          </a:solidFill>
                          <a:latin typeface="微軟正黑體" pitchFamily="34" charset="-120"/>
                          <a:ea typeface="微軟正黑體" pitchFamily="34" charset="-120"/>
                        </a:rPr>
                        <a:t>6</a:t>
                      </a:r>
                      <a:r>
                        <a:rPr lang="zh-TW" altLang="en-US" sz="1800" b="1" dirty="0">
                          <a:solidFill>
                            <a:srgbClr val="002060"/>
                          </a:solidFill>
                          <a:latin typeface="微軟正黑體" pitchFamily="34" charset="-120"/>
                          <a:ea typeface="微軟正黑體" pitchFamily="34" charset="-120"/>
                        </a:rPr>
                        <a:t>分）</a:t>
                      </a:r>
                    </a:p>
                  </a:txBody>
                  <a:tcPr marL="91438" marR="91438" marT="45729" marB="45729">
                    <a:solidFill>
                      <a:srgbClr val="FFFF00">
                        <a:alpha val="20000"/>
                      </a:srgbClr>
                    </a:solidFill>
                  </a:tcPr>
                </a:tc>
                <a:tc>
                  <a:txBody>
                    <a:bodyPr/>
                    <a:lstStyle/>
                    <a:p>
                      <a:pPr marL="0" lvl="1" algn="ctr" defTabSz="914400" rtl="0" eaLnBrk="0" fontAlgn="base" latinLnBrk="0" hangingPunct="0">
                        <a:spcBef>
                          <a:spcPct val="0"/>
                        </a:spcBef>
                        <a:spcAft>
                          <a:spcPct val="0"/>
                        </a:spcAft>
                        <a:buNone/>
                      </a:pP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16</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solidFill>
                      <a:srgbClr val="FFFF00">
                        <a:alpha val="20000"/>
                      </a:srgbClr>
                    </a:solidFill>
                  </a:tcPr>
                </a:tc>
                <a:extLst>
                  <a:ext uri="{0D108BD9-81ED-4DB2-BD59-A6C34878D82A}">
                    <a16:rowId xmlns:a16="http://schemas.microsoft.com/office/drawing/2014/main" val="10001"/>
                  </a:ext>
                </a:extLst>
              </a:tr>
              <a:tr h="548765">
                <a:tc gridSpan="2">
                  <a:txBody>
                    <a:bodyPr/>
                    <a:lstStyle/>
                    <a:p>
                      <a:pPr lvl="0" algn="l">
                        <a:buNone/>
                      </a:pPr>
                      <a:r>
                        <a:rPr lang="en-US" altLang="zh-TW" sz="2200" b="1" kern="1200" dirty="0">
                          <a:solidFill>
                            <a:srgbClr val="C00000"/>
                          </a:solidFill>
                          <a:latin typeface="微軟正黑體" pitchFamily="34" charset="-120"/>
                          <a:ea typeface="微軟正黑體" pitchFamily="34" charset="-120"/>
                        </a:rPr>
                        <a:t>2. </a:t>
                      </a:r>
                      <a:r>
                        <a:rPr lang="zh-TW" altLang="en-US" sz="2200" b="1" kern="1200" dirty="0">
                          <a:solidFill>
                            <a:srgbClr val="C00000"/>
                          </a:solidFill>
                          <a:latin typeface="微軟正黑體" pitchFamily="34" charset="-120"/>
                          <a:ea typeface="微軟正黑體" pitchFamily="34" charset="-120"/>
                        </a:rPr>
                        <a:t>技藝優良 </a:t>
                      </a:r>
                      <a:r>
                        <a:rPr lang="en-US" altLang="zh-TW" sz="2200" b="1" kern="1200" dirty="0">
                          <a:solidFill>
                            <a:srgbClr val="002060"/>
                          </a:solidFill>
                          <a:latin typeface="微軟正黑體" pitchFamily="34" charset="-120"/>
                          <a:ea typeface="微軟正黑體" pitchFamily="34" charset="-120"/>
                        </a:rPr>
                        <a:t>-</a:t>
                      </a:r>
                      <a:r>
                        <a:rPr lang="zh-TW" altLang="en-US" sz="2200" b="1" kern="1200" dirty="0">
                          <a:solidFill>
                            <a:srgbClr val="002060"/>
                          </a:solidFill>
                          <a:latin typeface="微軟正黑體" pitchFamily="34" charset="-120"/>
                          <a:ea typeface="微軟正黑體" pitchFamily="34" charset="-120"/>
                        </a:rPr>
                        <a:t> </a:t>
                      </a:r>
                      <a:r>
                        <a:rPr lang="zh-TW" altLang="en-US" sz="2200" b="1" kern="1200" baseline="0" dirty="0">
                          <a:solidFill>
                            <a:srgbClr val="002060"/>
                          </a:solidFill>
                          <a:latin typeface="微軟正黑體" pitchFamily="34" charset="-120"/>
                          <a:ea typeface="微軟正黑體" pitchFamily="34" charset="-120"/>
                        </a:rPr>
                        <a:t>技藝課程成績（</a:t>
                      </a:r>
                      <a:r>
                        <a:rPr lang="zh-TW" altLang="en-US" sz="2200" b="1" kern="1200" baseline="0" dirty="0">
                          <a:solidFill>
                            <a:schemeClr val="bg1"/>
                          </a:solidFill>
                          <a:effectLst>
                            <a:glow rad="101600">
                              <a:srgbClr val="002060"/>
                            </a:glow>
                          </a:effectLst>
                          <a:latin typeface="微軟正黑體" pitchFamily="34" charset="-120"/>
                          <a:ea typeface="微軟正黑體" pitchFamily="34" charset="-120"/>
                        </a:rPr>
                        <a:t>以單一學期之百分制成績擇優採計</a:t>
                      </a:r>
                      <a:r>
                        <a:rPr lang="zh-TW" altLang="en-US" sz="2200" b="1" kern="1200" dirty="0">
                          <a:solidFill>
                            <a:srgbClr val="002060"/>
                          </a:solidFill>
                          <a:latin typeface="微軟正黑體" pitchFamily="34" charset="-120"/>
                          <a:ea typeface="微軟正黑體" pitchFamily="34" charset="-120"/>
                        </a:rPr>
                        <a:t>）</a:t>
                      </a:r>
                      <a:endParaRPr lang="en-US" altLang="zh-TW" sz="2200" b="1" kern="1200" dirty="0">
                        <a:solidFill>
                          <a:srgbClr val="0033CC"/>
                        </a:solidFill>
                        <a:latin typeface="微軟正黑體" pitchFamily="34" charset="-120"/>
                        <a:ea typeface="微軟正黑體" pitchFamily="34" charset="-120"/>
                        <a:cs typeface="+mn-cs"/>
                      </a:endParaRPr>
                    </a:p>
                  </a:txBody>
                  <a:tcPr marL="91438" marR="91438" marT="45729" marB="45729" anchor="ctr"/>
                </a:tc>
                <a:tc hMerge="1">
                  <a:txBody>
                    <a:bodyPr/>
                    <a:lstStyle/>
                    <a:p>
                      <a:endParaRPr lang="zh-TW" altLang="en-US" dirty="0"/>
                    </a:p>
                  </a:txBody>
                  <a:tcPr/>
                </a:tc>
                <a:tc>
                  <a:txBody>
                    <a:bodyPr/>
                    <a:lstStyle/>
                    <a:p>
                      <a:pPr marL="0" lvl="1" algn="ctr" defTabSz="914400" rtl="0" eaLnBrk="0" fontAlgn="base" latinLnBrk="0" hangingPunct="0">
                        <a:spcBef>
                          <a:spcPct val="0"/>
                        </a:spcBef>
                        <a:spcAft>
                          <a:spcPct val="0"/>
                        </a:spcAft>
                        <a:buNone/>
                      </a:pPr>
                      <a:r>
                        <a:rPr lang="zh-TW" altLang="en-US" sz="2800" b="1" dirty="0">
                          <a:solidFill>
                            <a:srgbClr val="C00000"/>
                          </a:solidFill>
                          <a:latin typeface="Arial" pitchFamily="34" charset="0"/>
                          <a:cs typeface="Arial" pitchFamily="34" charset="0"/>
                        </a:rPr>
                        <a:t>  </a:t>
                      </a: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3</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tc>
                <a:extLst>
                  <a:ext uri="{0D108BD9-81ED-4DB2-BD59-A6C34878D82A}">
                    <a16:rowId xmlns:a16="http://schemas.microsoft.com/office/drawing/2014/main" val="10002"/>
                  </a:ext>
                </a:extLst>
              </a:tr>
              <a:tr h="548765">
                <a:tc gridSpan="2">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zh-TW" sz="2200" b="1" kern="1200" dirty="0">
                          <a:solidFill>
                            <a:srgbClr val="C00000"/>
                          </a:solidFill>
                          <a:latin typeface="微軟正黑體" pitchFamily="34" charset="-120"/>
                          <a:ea typeface="微軟正黑體" pitchFamily="34" charset="-120"/>
                        </a:rPr>
                        <a:t>3. </a:t>
                      </a:r>
                      <a:r>
                        <a:rPr lang="zh-TW" altLang="en-US" sz="2200" b="1" kern="1200" dirty="0">
                          <a:solidFill>
                            <a:srgbClr val="C00000"/>
                          </a:solidFill>
                          <a:latin typeface="微軟正黑體" pitchFamily="34" charset="-120"/>
                          <a:ea typeface="微軟正黑體" pitchFamily="34" charset="-120"/>
                        </a:rPr>
                        <a:t>弱勢身分</a:t>
                      </a:r>
                      <a:r>
                        <a:rPr lang="en-US" altLang="zh-TW" sz="2200" b="1" kern="1200" baseline="0" dirty="0">
                          <a:solidFill>
                            <a:srgbClr val="C00000"/>
                          </a:solidFill>
                          <a:latin typeface="微軟正黑體" pitchFamily="34" charset="-120"/>
                          <a:ea typeface="微軟正黑體" pitchFamily="34" charset="-120"/>
                        </a:rPr>
                        <a:t> </a:t>
                      </a:r>
                      <a:r>
                        <a:rPr lang="en-US" altLang="zh-TW" sz="2200" b="1" kern="1200" baseline="0" dirty="0">
                          <a:solidFill>
                            <a:srgbClr val="002060"/>
                          </a:solidFill>
                          <a:latin typeface="微軟正黑體" pitchFamily="34" charset="-120"/>
                          <a:ea typeface="微軟正黑體" pitchFamily="34" charset="-120"/>
                        </a:rPr>
                        <a:t>-</a:t>
                      </a:r>
                      <a:r>
                        <a:rPr lang="en-US" altLang="zh-TW" sz="2200" b="1" kern="1200" baseline="0" dirty="0">
                          <a:solidFill>
                            <a:srgbClr val="C00000"/>
                          </a:solidFill>
                          <a:latin typeface="微軟正黑體" pitchFamily="34" charset="-120"/>
                          <a:ea typeface="微軟正黑體" pitchFamily="34" charset="-120"/>
                        </a:rPr>
                        <a:t> </a:t>
                      </a:r>
                      <a:r>
                        <a:rPr lang="zh-TW" altLang="en-US" sz="2200" b="1" kern="1200" baseline="0" dirty="0">
                          <a:solidFill>
                            <a:srgbClr val="002060"/>
                          </a:solidFill>
                          <a:latin typeface="微軟正黑體" pitchFamily="34" charset="-120"/>
                          <a:ea typeface="微軟正黑體" pitchFamily="34" charset="-120"/>
                        </a:rPr>
                        <a:t>低收、中低收、失業戶子女及特殊境遇家庭</a:t>
                      </a:r>
                      <a:endParaRPr lang="zh-TW" altLang="en-US" sz="2200" b="1" dirty="0">
                        <a:solidFill>
                          <a:srgbClr val="002060"/>
                        </a:solidFill>
                        <a:latin typeface="微軟正黑體" pitchFamily="34" charset="-120"/>
                        <a:ea typeface="微軟正黑體" pitchFamily="34" charset="-120"/>
                      </a:endParaRPr>
                    </a:p>
                  </a:txBody>
                  <a:tcPr marL="91438" marR="91438" marT="45729" marB="45729" anchor="ctr">
                    <a:solidFill>
                      <a:srgbClr val="FFFF00">
                        <a:alpha val="20000"/>
                      </a:srgbClr>
                    </a:solidFill>
                  </a:tcPr>
                </a:tc>
                <a:tc hMerge="1">
                  <a:txBody>
                    <a:bodyPr/>
                    <a:lstStyle/>
                    <a:p>
                      <a:endParaRPr lang="zh-TW" altLang="en-US" dirty="0"/>
                    </a:p>
                  </a:txBody>
                  <a:tcPr/>
                </a:tc>
                <a:tc>
                  <a:txBody>
                    <a:bodyPr/>
                    <a:lstStyle/>
                    <a:p>
                      <a:pPr algn="ctr"/>
                      <a:r>
                        <a:rPr lang="zh-TW" altLang="en-US" sz="2800" b="1" dirty="0">
                          <a:solidFill>
                            <a:srgbClr val="C00000"/>
                          </a:solidFill>
                          <a:latin typeface="Arial" pitchFamily="34" charset="0"/>
                          <a:cs typeface="Arial" pitchFamily="34" charset="0"/>
                        </a:rPr>
                        <a:t>  </a:t>
                      </a: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2</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solidFill>
                      <a:srgbClr val="FFFF00">
                        <a:alpha val="20000"/>
                      </a:srgbClr>
                    </a:solidFill>
                  </a:tcPr>
                </a:tc>
                <a:extLst>
                  <a:ext uri="{0D108BD9-81ED-4DB2-BD59-A6C34878D82A}">
                    <a16:rowId xmlns:a16="http://schemas.microsoft.com/office/drawing/2014/main" val="10003"/>
                  </a:ext>
                </a:extLst>
              </a:tr>
              <a:tr h="548765">
                <a:tc gridSpan="2">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zh-TW" sz="2200" b="1" kern="1200" dirty="0">
                          <a:solidFill>
                            <a:srgbClr val="C00000"/>
                          </a:solidFill>
                          <a:latin typeface="微軟正黑體" pitchFamily="34" charset="-120"/>
                          <a:ea typeface="微軟正黑體" pitchFamily="34" charset="-120"/>
                        </a:rPr>
                        <a:t>4.</a:t>
                      </a:r>
                      <a:r>
                        <a:rPr lang="en-US" altLang="zh-TW" sz="2200" b="1" kern="1200" baseline="0" dirty="0">
                          <a:solidFill>
                            <a:srgbClr val="C00000"/>
                          </a:solidFill>
                          <a:latin typeface="微軟正黑體" pitchFamily="34" charset="-120"/>
                          <a:ea typeface="微軟正黑體" pitchFamily="34" charset="-120"/>
                        </a:rPr>
                        <a:t> </a:t>
                      </a:r>
                      <a:r>
                        <a:rPr lang="zh-TW" altLang="en-US" sz="2200" b="1" kern="1200" dirty="0">
                          <a:solidFill>
                            <a:srgbClr val="C00000"/>
                          </a:solidFill>
                          <a:latin typeface="微軟正黑體" pitchFamily="34" charset="-120"/>
                          <a:ea typeface="微軟正黑體" pitchFamily="34" charset="-120"/>
                        </a:rPr>
                        <a:t>均衡學習</a:t>
                      </a:r>
                      <a:r>
                        <a:rPr lang="zh-TW" altLang="en-US" sz="2200" b="1" kern="1200" baseline="0" dirty="0">
                          <a:solidFill>
                            <a:srgbClr val="002060"/>
                          </a:solidFill>
                          <a:latin typeface="微軟正黑體" pitchFamily="34" charset="-120"/>
                          <a:ea typeface="微軟正黑體" pitchFamily="34" charset="-120"/>
                        </a:rPr>
                        <a:t> </a:t>
                      </a:r>
                      <a:r>
                        <a:rPr lang="en-US" altLang="zh-TW" sz="2200" b="1" kern="1200" baseline="0" dirty="0">
                          <a:solidFill>
                            <a:srgbClr val="002060"/>
                          </a:solidFill>
                          <a:latin typeface="微軟正黑體" pitchFamily="34" charset="-120"/>
                          <a:ea typeface="微軟正黑體" pitchFamily="34" charset="-120"/>
                        </a:rPr>
                        <a:t>- </a:t>
                      </a:r>
                      <a:r>
                        <a:rPr lang="zh-TW" altLang="en-US" sz="2200" b="1" kern="1200" dirty="0">
                          <a:solidFill>
                            <a:srgbClr val="002060"/>
                          </a:solidFill>
                          <a:latin typeface="微軟正黑體" pitchFamily="34" charset="-120"/>
                          <a:ea typeface="微軟正黑體" pitchFamily="34" charset="-120"/>
                        </a:rPr>
                        <a:t>健康與體育、藝術</a:t>
                      </a:r>
                      <a:r>
                        <a:rPr lang="en-US" altLang="zh-TW" sz="2200" b="1" kern="1200" dirty="0">
                          <a:solidFill>
                            <a:srgbClr val="002060"/>
                          </a:solidFill>
                          <a:latin typeface="微軟正黑體" pitchFamily="34" charset="-120"/>
                          <a:ea typeface="微軟正黑體" pitchFamily="34" charset="-120"/>
                        </a:rPr>
                        <a:t>(</a:t>
                      </a:r>
                      <a:r>
                        <a:rPr lang="zh-TW" altLang="en-US" sz="2200" b="1" kern="1200" dirty="0">
                          <a:solidFill>
                            <a:srgbClr val="002060"/>
                          </a:solidFill>
                          <a:latin typeface="微軟正黑體" pitchFamily="34" charset="-120"/>
                          <a:ea typeface="微軟正黑體" pitchFamily="34" charset="-120"/>
                        </a:rPr>
                        <a:t>或藝術與人文</a:t>
                      </a:r>
                      <a:r>
                        <a:rPr lang="en-US" altLang="zh-TW" sz="2200" b="1" kern="1200" dirty="0">
                          <a:solidFill>
                            <a:srgbClr val="002060"/>
                          </a:solidFill>
                          <a:latin typeface="微軟正黑體" pitchFamily="34" charset="-120"/>
                          <a:ea typeface="微軟正黑體" pitchFamily="34" charset="-120"/>
                        </a:rPr>
                        <a:t>)</a:t>
                      </a:r>
                      <a:r>
                        <a:rPr lang="zh-TW" altLang="en-US" sz="2200" b="1" kern="1200" dirty="0">
                          <a:solidFill>
                            <a:srgbClr val="002060"/>
                          </a:solidFill>
                          <a:latin typeface="微軟正黑體" pitchFamily="34" charset="-120"/>
                          <a:ea typeface="微軟正黑體" pitchFamily="34" charset="-120"/>
                        </a:rPr>
                        <a:t>、綜合活動、科技等領域五學期平均</a:t>
                      </a:r>
                      <a:endParaRPr lang="zh-TW" altLang="en-US" sz="2200" b="1" dirty="0">
                        <a:solidFill>
                          <a:srgbClr val="002060"/>
                        </a:solidFill>
                        <a:latin typeface="微軟正黑體" pitchFamily="34" charset="-120"/>
                        <a:ea typeface="微軟正黑體" pitchFamily="34" charset="-120"/>
                      </a:endParaRPr>
                    </a:p>
                  </a:txBody>
                  <a:tcPr marL="91438" marR="91438" marT="45729" marB="45729" anchor="ctr"/>
                </a:tc>
                <a:tc hMerge="1">
                  <a:txBody>
                    <a:bodyPr/>
                    <a:lstStyle/>
                    <a:p>
                      <a:endParaRPr lang="zh-TW" altLang="en-US" dirty="0"/>
                    </a:p>
                  </a:txBody>
                  <a:tcPr/>
                </a:tc>
                <a:tc>
                  <a:txBody>
                    <a:bodyPr/>
                    <a:lstStyle/>
                    <a:p>
                      <a:pPr algn="ctr"/>
                      <a:r>
                        <a:rPr lang="zh-TW" altLang="en-US" sz="2800" b="1" dirty="0">
                          <a:solidFill>
                            <a:srgbClr val="C00000"/>
                          </a:solidFill>
                          <a:latin typeface="Arial" pitchFamily="34" charset="0"/>
                          <a:cs typeface="Arial" pitchFamily="34" charset="0"/>
                        </a:rPr>
                        <a:t>  </a:t>
                      </a: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6</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tc>
                <a:extLst>
                  <a:ext uri="{0D108BD9-81ED-4DB2-BD59-A6C34878D82A}">
                    <a16:rowId xmlns:a16="http://schemas.microsoft.com/office/drawing/2014/main" val="10004"/>
                  </a:ext>
                </a:extLst>
              </a:tr>
              <a:tr h="548765">
                <a:tc gridSpan="2">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zh-TW" sz="2200" b="1" kern="1200" dirty="0">
                          <a:solidFill>
                            <a:srgbClr val="C00000"/>
                          </a:solidFill>
                          <a:latin typeface="微軟正黑體" pitchFamily="34" charset="-120"/>
                          <a:ea typeface="微軟正黑體" pitchFamily="34" charset="-120"/>
                        </a:rPr>
                        <a:t>5. </a:t>
                      </a:r>
                      <a:r>
                        <a:rPr lang="zh-TW" altLang="en-US" sz="2200" b="1" kern="1200" dirty="0">
                          <a:solidFill>
                            <a:srgbClr val="C00000"/>
                          </a:solidFill>
                          <a:latin typeface="微軟正黑體" pitchFamily="34" charset="-120"/>
                          <a:ea typeface="微軟正黑體" pitchFamily="34" charset="-120"/>
                        </a:rPr>
                        <a:t>適性輔導</a:t>
                      </a:r>
                      <a:r>
                        <a:rPr lang="zh-TW" altLang="en-US" sz="2200" b="1" kern="1200" baseline="0" dirty="0">
                          <a:solidFill>
                            <a:srgbClr val="002060"/>
                          </a:solidFill>
                          <a:latin typeface="微軟正黑體" pitchFamily="34" charset="-120"/>
                          <a:ea typeface="微軟正黑體" pitchFamily="34" charset="-120"/>
                        </a:rPr>
                        <a:t> </a:t>
                      </a:r>
                      <a:r>
                        <a:rPr lang="en-US" altLang="zh-TW" sz="2200" b="1" kern="1200" baseline="0" dirty="0">
                          <a:solidFill>
                            <a:srgbClr val="002060"/>
                          </a:solidFill>
                          <a:latin typeface="微軟正黑體" pitchFamily="34" charset="-120"/>
                          <a:ea typeface="微軟正黑體" pitchFamily="34" charset="-120"/>
                        </a:rPr>
                        <a:t>- </a:t>
                      </a:r>
                      <a:r>
                        <a:rPr lang="zh-TW" altLang="en-US" sz="2200" b="1" kern="1200" dirty="0">
                          <a:solidFill>
                            <a:srgbClr val="002060"/>
                          </a:solidFill>
                          <a:latin typeface="微軟正黑體" pitchFamily="34" charset="-120"/>
                          <a:ea typeface="微軟正黑體" pitchFamily="34" charset="-120"/>
                        </a:rPr>
                        <a:t>家長、導師、輔導老師於生涯發展規劃書勾選「五專」項目</a:t>
                      </a:r>
                      <a:endParaRPr lang="zh-TW" altLang="en-US" sz="2200" b="1" dirty="0">
                        <a:solidFill>
                          <a:srgbClr val="002060"/>
                        </a:solidFill>
                        <a:latin typeface="微軟正黑體" pitchFamily="34" charset="-120"/>
                        <a:ea typeface="微軟正黑體" pitchFamily="34" charset="-120"/>
                      </a:endParaRPr>
                    </a:p>
                  </a:txBody>
                  <a:tcPr marL="91438" marR="91438" marT="45729" marB="45729" anchor="ctr">
                    <a:solidFill>
                      <a:srgbClr val="FFFF00">
                        <a:alpha val="20000"/>
                      </a:srgbClr>
                    </a:solidFill>
                  </a:tcPr>
                </a:tc>
                <a:tc hMerge="1">
                  <a:txBody>
                    <a:bodyPr/>
                    <a:lstStyle/>
                    <a:p>
                      <a:endParaRPr lang="zh-TW" altLang="en-US" dirty="0"/>
                    </a:p>
                  </a:txBody>
                  <a:tcPr/>
                </a:tc>
                <a:tc>
                  <a:txBody>
                    <a:bodyPr/>
                    <a:lstStyle/>
                    <a:p>
                      <a:pPr marL="0" lvl="1" algn="ctr" defTabSz="914400" rtl="0" eaLnBrk="0" fontAlgn="base" latinLnBrk="0" hangingPunct="0">
                        <a:spcBef>
                          <a:spcPct val="0"/>
                        </a:spcBef>
                        <a:spcAft>
                          <a:spcPct val="0"/>
                        </a:spcAft>
                        <a:buNone/>
                      </a:pPr>
                      <a:r>
                        <a:rPr lang="zh-TW" altLang="en-US" sz="2800" b="1" dirty="0">
                          <a:solidFill>
                            <a:srgbClr val="C00000"/>
                          </a:solidFill>
                          <a:latin typeface="Arial" pitchFamily="34" charset="0"/>
                          <a:cs typeface="Arial" pitchFamily="34" charset="0"/>
                        </a:rPr>
                        <a:t>  </a:t>
                      </a: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3</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solidFill>
                      <a:srgbClr val="FFFF00">
                        <a:alpha val="20000"/>
                      </a:srgbClr>
                    </a:solidFill>
                  </a:tcPr>
                </a:tc>
                <a:extLst>
                  <a:ext uri="{0D108BD9-81ED-4DB2-BD59-A6C34878D82A}">
                    <a16:rowId xmlns:a16="http://schemas.microsoft.com/office/drawing/2014/main" val="10005"/>
                  </a:ext>
                </a:extLst>
              </a:tr>
              <a:tr h="548765">
                <a:tc gridSpan="2">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en-US" altLang="zh-TW" sz="2200" b="1" kern="1200" dirty="0">
                          <a:solidFill>
                            <a:srgbClr val="C00000"/>
                          </a:solidFill>
                          <a:latin typeface="微軟正黑體" pitchFamily="34" charset="-120"/>
                          <a:ea typeface="微軟正黑體" pitchFamily="34" charset="-120"/>
                          <a:cs typeface="+mn-cs"/>
                        </a:rPr>
                        <a:t>6. </a:t>
                      </a:r>
                      <a:r>
                        <a:rPr lang="zh-TW" altLang="en-US" sz="2200" b="1" kern="1200" dirty="0">
                          <a:solidFill>
                            <a:srgbClr val="C00000"/>
                          </a:solidFill>
                          <a:latin typeface="微軟正黑體" pitchFamily="34" charset="-120"/>
                          <a:ea typeface="微軟正黑體" pitchFamily="34" charset="-120"/>
                          <a:cs typeface="+mn-cs"/>
                        </a:rPr>
                        <a:t>國中教育會考</a:t>
                      </a:r>
                      <a:r>
                        <a:rPr lang="zh-TW" altLang="en-US" sz="2200" b="1" kern="1200" dirty="0">
                          <a:solidFill>
                            <a:srgbClr val="002060"/>
                          </a:solidFill>
                          <a:latin typeface="微軟正黑體" pitchFamily="34" charset="-120"/>
                          <a:ea typeface="微軟正黑體" pitchFamily="34" charset="-120"/>
                          <a:cs typeface="+mn-cs"/>
                        </a:rPr>
                        <a:t>－國文、英語、數學、社會、自然</a:t>
                      </a:r>
                      <a:r>
                        <a:rPr lang="zh-TW" altLang="en-US" sz="2000" b="1" kern="1200" dirty="0">
                          <a:solidFill>
                            <a:srgbClr val="0033CC"/>
                          </a:solidFill>
                          <a:latin typeface="微軟正黑體" pitchFamily="34" charset="-120"/>
                          <a:ea typeface="微軟正黑體" pitchFamily="34" charset="-120"/>
                          <a:cs typeface="+mn-cs"/>
                        </a:rPr>
                        <a:t>（精熟</a:t>
                      </a:r>
                      <a:r>
                        <a:rPr lang="en-US" altLang="zh-TW" sz="2000" b="1" kern="1200" dirty="0">
                          <a:solidFill>
                            <a:srgbClr val="0033CC"/>
                          </a:solidFill>
                          <a:latin typeface="微軟正黑體" pitchFamily="34" charset="-120"/>
                          <a:ea typeface="微軟正黑體" pitchFamily="34" charset="-120"/>
                          <a:cs typeface="+mn-cs"/>
                        </a:rPr>
                        <a:t>3</a:t>
                      </a:r>
                      <a:r>
                        <a:rPr lang="zh-TW" altLang="en-US" sz="2000" b="1" kern="1200" dirty="0">
                          <a:solidFill>
                            <a:srgbClr val="0033CC"/>
                          </a:solidFill>
                          <a:latin typeface="微軟正黑體" pitchFamily="34" charset="-120"/>
                          <a:ea typeface="微軟正黑體" pitchFamily="34" charset="-120"/>
                          <a:cs typeface="+mn-cs"/>
                        </a:rPr>
                        <a:t>分、基礎</a:t>
                      </a:r>
                      <a:r>
                        <a:rPr lang="en-US" altLang="zh-TW" sz="2000" b="1" kern="1200" dirty="0">
                          <a:solidFill>
                            <a:srgbClr val="0033CC"/>
                          </a:solidFill>
                          <a:latin typeface="微軟正黑體" pitchFamily="34" charset="-120"/>
                          <a:ea typeface="微軟正黑體" pitchFamily="34" charset="-120"/>
                          <a:cs typeface="+mn-cs"/>
                        </a:rPr>
                        <a:t>2</a:t>
                      </a:r>
                      <a:r>
                        <a:rPr lang="zh-TW" altLang="en-US" sz="2000" b="1" kern="1200" dirty="0">
                          <a:solidFill>
                            <a:srgbClr val="0033CC"/>
                          </a:solidFill>
                          <a:latin typeface="微軟正黑體" pitchFamily="34" charset="-120"/>
                          <a:ea typeface="微軟正黑體" pitchFamily="34" charset="-120"/>
                          <a:cs typeface="+mn-cs"/>
                        </a:rPr>
                        <a:t>分、待加強</a:t>
                      </a:r>
                      <a:r>
                        <a:rPr lang="en-US" altLang="zh-TW" sz="2000" b="1" kern="1200" dirty="0">
                          <a:solidFill>
                            <a:srgbClr val="0033CC"/>
                          </a:solidFill>
                          <a:latin typeface="微軟正黑體" pitchFamily="34" charset="-120"/>
                          <a:ea typeface="微軟正黑體" pitchFamily="34" charset="-120"/>
                          <a:cs typeface="+mn-cs"/>
                        </a:rPr>
                        <a:t>1</a:t>
                      </a:r>
                      <a:r>
                        <a:rPr lang="zh-TW" altLang="en-US" sz="2000" b="1" kern="1200" dirty="0">
                          <a:solidFill>
                            <a:srgbClr val="0033CC"/>
                          </a:solidFill>
                          <a:latin typeface="微軟正黑體" pitchFamily="34" charset="-120"/>
                          <a:ea typeface="微軟正黑體" pitchFamily="34" charset="-120"/>
                          <a:cs typeface="+mn-cs"/>
                        </a:rPr>
                        <a:t>分）</a:t>
                      </a:r>
                    </a:p>
                  </a:txBody>
                  <a:tcPr marL="91438" marR="91438" marT="45729" marB="45729" anchor="ctr"/>
                </a:tc>
                <a:tc hMerge="1">
                  <a:txBody>
                    <a:bodyPr/>
                    <a:lstStyle/>
                    <a:p>
                      <a:endParaRPr lang="zh-TW" altLang="en-US"/>
                    </a:p>
                  </a:txBody>
                  <a:tcPr/>
                </a:tc>
                <a:tc>
                  <a:txBody>
                    <a:bodyPr/>
                    <a:lstStyle/>
                    <a:p>
                      <a:pPr algn="ct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15</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tc>
                <a:extLst>
                  <a:ext uri="{0D108BD9-81ED-4DB2-BD59-A6C34878D82A}">
                    <a16:rowId xmlns:a16="http://schemas.microsoft.com/office/drawing/2014/main" val="10006"/>
                  </a:ext>
                </a:extLst>
              </a:tr>
              <a:tr h="548765">
                <a:tc gridSpan="2">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en-US" altLang="zh-TW" sz="2200" b="1" kern="1200" dirty="0">
                          <a:solidFill>
                            <a:srgbClr val="C00000"/>
                          </a:solidFill>
                          <a:latin typeface="微軟正黑體" pitchFamily="34" charset="-120"/>
                          <a:ea typeface="微軟正黑體" pitchFamily="34" charset="-120"/>
                        </a:rPr>
                        <a:t>7. </a:t>
                      </a:r>
                      <a:r>
                        <a:rPr lang="zh-TW" altLang="en-US" sz="2200" b="1" kern="1200" dirty="0">
                          <a:solidFill>
                            <a:srgbClr val="C00000"/>
                          </a:solidFill>
                          <a:latin typeface="微軟正黑體" pitchFamily="34" charset="-120"/>
                          <a:ea typeface="微軟正黑體" pitchFamily="34" charset="-120"/>
                        </a:rPr>
                        <a:t>學校自訂其他項目 </a:t>
                      </a:r>
                      <a:r>
                        <a:rPr lang="zh-TW" altLang="en-US" sz="1800" b="1" kern="1200" dirty="0">
                          <a:solidFill>
                            <a:srgbClr val="0033CC"/>
                          </a:solidFill>
                          <a:latin typeface="微軟正黑體" pitchFamily="34" charset="-120"/>
                          <a:ea typeface="微軟正黑體" pitchFamily="34" charset="-120"/>
                        </a:rPr>
                        <a:t>（採計自國中就學期間至</a:t>
                      </a:r>
                      <a:r>
                        <a:rPr lang="en-US" altLang="zh-TW" sz="1800" b="1" kern="1200" dirty="0">
                          <a:solidFill>
                            <a:srgbClr val="0033CC"/>
                          </a:solidFill>
                          <a:latin typeface="微軟正黑體" pitchFamily="34" charset="-120"/>
                          <a:ea typeface="微軟正黑體" pitchFamily="34" charset="-120"/>
                        </a:rPr>
                        <a:t>115</a:t>
                      </a:r>
                      <a:r>
                        <a:rPr lang="zh-TW" altLang="en-US" sz="1800" b="1" kern="1200" dirty="0">
                          <a:solidFill>
                            <a:srgbClr val="0033CC"/>
                          </a:solidFill>
                          <a:latin typeface="微軟正黑體" pitchFamily="34" charset="-120"/>
                          <a:ea typeface="微軟正黑體" pitchFamily="34" charset="-120"/>
                        </a:rPr>
                        <a:t>年</a:t>
                      </a:r>
                      <a:r>
                        <a:rPr lang="en-US" altLang="zh-TW" sz="1800" b="1" kern="1200" dirty="0">
                          <a:solidFill>
                            <a:srgbClr val="0033CC"/>
                          </a:solidFill>
                          <a:latin typeface="微軟正黑體" pitchFamily="34" charset="-120"/>
                          <a:ea typeface="微軟正黑體" pitchFamily="34" charset="-120"/>
                        </a:rPr>
                        <a:t>5</a:t>
                      </a:r>
                      <a:r>
                        <a:rPr lang="zh-TW" altLang="en-US" sz="1800" b="1" kern="1200" dirty="0">
                          <a:solidFill>
                            <a:srgbClr val="0033CC"/>
                          </a:solidFill>
                          <a:latin typeface="微軟正黑體" pitchFamily="34" charset="-120"/>
                          <a:ea typeface="微軟正黑體" pitchFamily="34" charset="-120"/>
                        </a:rPr>
                        <a:t>月</a:t>
                      </a:r>
                      <a:r>
                        <a:rPr lang="en-US" altLang="zh-TW" sz="1800" b="1" kern="1200" dirty="0">
                          <a:solidFill>
                            <a:srgbClr val="0033CC"/>
                          </a:solidFill>
                          <a:latin typeface="微軟正黑體" pitchFamily="34" charset="-120"/>
                          <a:ea typeface="微軟正黑體" pitchFamily="34" charset="-120"/>
                        </a:rPr>
                        <a:t>1</a:t>
                      </a:r>
                      <a:r>
                        <a:rPr lang="zh-TW" altLang="en-US" sz="1800" b="1" kern="1200" dirty="0">
                          <a:solidFill>
                            <a:srgbClr val="0033CC"/>
                          </a:solidFill>
                          <a:latin typeface="微軟正黑體" pitchFamily="34" charset="-120"/>
                          <a:ea typeface="微軟正黑體" pitchFamily="34" charset="-120"/>
                        </a:rPr>
                        <a:t>４日</a:t>
                      </a:r>
                      <a:r>
                        <a:rPr lang="zh-TW" altLang="en-US" sz="1800" b="1" dirty="0">
                          <a:solidFill>
                            <a:srgbClr val="0033CC"/>
                          </a:solidFill>
                          <a:latin typeface="微軟正黑體" pitchFamily="34" charset="-120"/>
                          <a:ea typeface="微軟正黑體" pitchFamily="34" charset="-120"/>
                        </a:rPr>
                        <a:t>（含）前取得</a:t>
                      </a:r>
                      <a:r>
                        <a:rPr lang="zh-TW" altLang="en-US" sz="1800" b="1" kern="1200" dirty="0">
                          <a:solidFill>
                            <a:srgbClr val="0033CC"/>
                          </a:solidFill>
                          <a:latin typeface="微軟正黑體" pitchFamily="34" charset="-120"/>
                          <a:ea typeface="微軟正黑體" pitchFamily="34" charset="-120"/>
                        </a:rPr>
                        <a:t>之證明文件為準）</a:t>
                      </a:r>
                      <a:endParaRPr lang="zh-TW" altLang="en-US" sz="1800" b="1" kern="1200" dirty="0">
                        <a:solidFill>
                          <a:srgbClr val="0033CC"/>
                        </a:solidFill>
                        <a:latin typeface="微軟正黑體" pitchFamily="34" charset="-120"/>
                        <a:ea typeface="微軟正黑體" pitchFamily="34" charset="-120"/>
                        <a:cs typeface="+mn-cs"/>
                      </a:endParaRPr>
                    </a:p>
                  </a:txBody>
                  <a:tcPr marL="91438" marR="91438" marT="45729" marB="45729" anchor="ctr">
                    <a:solidFill>
                      <a:srgbClr val="FFFF00">
                        <a:alpha val="20000"/>
                      </a:srgbClr>
                    </a:solidFill>
                  </a:tcPr>
                </a:tc>
                <a:tc hMerge="1">
                  <a:txBody>
                    <a:bodyPr/>
                    <a:lstStyle/>
                    <a:p>
                      <a:endParaRPr lang="zh-TW" altLang="en-US" dirty="0"/>
                    </a:p>
                  </a:txBody>
                  <a:tcPr/>
                </a:tc>
                <a:tc>
                  <a:txBody>
                    <a:bodyPr/>
                    <a:lstStyle/>
                    <a:p>
                      <a:pPr marL="0" lvl="1" algn="ctr" defTabSz="914400" rtl="0" eaLnBrk="0" fontAlgn="base" latinLnBrk="0" hangingPunct="0">
                        <a:spcBef>
                          <a:spcPct val="0"/>
                        </a:spcBef>
                        <a:spcAft>
                          <a:spcPct val="0"/>
                        </a:spcAft>
                        <a:buNone/>
                      </a:pPr>
                      <a:r>
                        <a:rPr lang="zh-TW" altLang="en-US" sz="2800" b="1" dirty="0">
                          <a:solidFill>
                            <a:srgbClr val="C00000"/>
                          </a:solidFill>
                          <a:latin typeface="Arial" pitchFamily="34" charset="0"/>
                          <a:cs typeface="Arial" pitchFamily="34" charset="0"/>
                        </a:rPr>
                        <a:t>  </a:t>
                      </a: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5</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solidFill>
                      <a:srgbClr val="FFFF00">
                        <a:alpha val="20000"/>
                      </a:srgbClr>
                    </a:solidFill>
                  </a:tcPr>
                </a:tc>
                <a:extLst>
                  <a:ext uri="{0D108BD9-81ED-4DB2-BD59-A6C34878D82A}">
                    <a16:rowId xmlns:a16="http://schemas.microsoft.com/office/drawing/2014/main" val="10007"/>
                  </a:ext>
                </a:extLst>
              </a:tr>
              <a:tr h="5487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srgbClr val="C00000"/>
                          </a:solidFill>
                          <a:latin typeface="微軟正黑體" pitchFamily="34" charset="-120"/>
                          <a:ea typeface="微軟正黑體" pitchFamily="34" charset="-120"/>
                          <a:cs typeface="+mn-cs"/>
                        </a:rPr>
                        <a:t>合                                           計</a:t>
                      </a:r>
                    </a:p>
                  </a:txBody>
                  <a:tcPr marL="91438" marR="91438" marT="45729" marB="45729" anchor="ctr">
                    <a:solidFill>
                      <a:srgbClr val="FFC000"/>
                    </a:solidFill>
                  </a:tcPr>
                </a:tc>
                <a:tc hMerge="1">
                  <a:txBody>
                    <a:bodyPr/>
                    <a:lstStyle/>
                    <a:p>
                      <a:endParaRPr lang="zh-TW" altLang="en-US"/>
                    </a:p>
                  </a:txBody>
                  <a:tcPr/>
                </a:tc>
                <a:tc>
                  <a:txBody>
                    <a:bodyPr/>
                    <a:lstStyle/>
                    <a:p>
                      <a:pPr algn="ctr"/>
                      <a:r>
                        <a:rPr lang="zh-TW" altLang="en-US" sz="2800" b="1" dirty="0">
                          <a:solidFill>
                            <a:srgbClr val="C00000"/>
                          </a:solidFill>
                          <a:latin typeface="Arial" pitchFamily="34" charset="0"/>
                          <a:cs typeface="Arial" pitchFamily="34" charset="0"/>
                        </a:rPr>
                        <a:t>  </a:t>
                      </a:r>
                      <a:r>
                        <a:rPr kumimoji="1" lang="en-US" altLang="zh-TW"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rPr>
                        <a:t>50</a:t>
                      </a:r>
                      <a:endParaRPr kumimoji="1" lang="zh-TW" altLang="en-US" sz="3000" b="1" kern="1200" spc="150" dirty="0">
                        <a:ln w="11430"/>
                        <a:solidFill>
                          <a:srgbClr val="FF0000"/>
                        </a:solidFill>
                        <a:effectLst>
                          <a:glow rad="101600">
                            <a:srgbClr val="FFFFFF"/>
                          </a:glow>
                          <a:outerShdw blurRad="25400" algn="tl" rotWithShape="0">
                            <a:srgbClr val="000000">
                              <a:alpha val="43000"/>
                            </a:srgbClr>
                          </a:outerShdw>
                        </a:effectLst>
                        <a:latin typeface="Arial" charset="0"/>
                        <a:ea typeface="標楷體" pitchFamily="65" charset="-120"/>
                        <a:cs typeface="+mn-cs"/>
                      </a:endParaRPr>
                    </a:p>
                  </a:txBody>
                  <a:tcPr marL="91439" marR="91439" marT="45737" marB="45737" anchor="ctr">
                    <a:solidFill>
                      <a:srgbClr val="FFC000"/>
                    </a:solidFill>
                  </a:tcPr>
                </a:tc>
                <a:extLst>
                  <a:ext uri="{0D108BD9-81ED-4DB2-BD59-A6C34878D82A}">
                    <a16:rowId xmlns:a16="http://schemas.microsoft.com/office/drawing/2014/main" val="10008"/>
                  </a:ext>
                </a:extLst>
              </a:tr>
            </a:tbl>
          </a:graphicData>
        </a:graphic>
      </p:graphicFrame>
      <p:sp>
        <p:nvSpPr>
          <p:cNvPr id="7" name="標題 1"/>
          <p:cNvSpPr txBox="1">
            <a:spLocks/>
          </p:cNvSpPr>
          <p:nvPr/>
        </p:nvSpPr>
        <p:spPr>
          <a:xfrm>
            <a:off x="800100" y="0"/>
            <a:ext cx="10414000" cy="863600"/>
          </a:xfrm>
          <a:prstGeom prst="rect">
            <a:avLst/>
          </a:prstGeom>
        </p:spPr>
        <p:txBody>
          <a:bodyPr anchor="ctr">
            <a:normAutofit fontScale="97500"/>
          </a:bodyPr>
          <a:lstStyle/>
          <a:p>
            <a:pPr eaLnBrk="1" fontAlgn="auto" hangingPunct="1">
              <a:lnSpc>
                <a:spcPct val="90000"/>
              </a:lnSpc>
              <a:spcAft>
                <a:spcPts val="0"/>
              </a:spcAft>
              <a:defRPr/>
            </a:pPr>
            <a:r>
              <a:rPr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柒</a:t>
            </a:r>
            <a:r>
              <a:rPr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lang="zh-TW" altLang="en-US" sz="3700" b="1" dirty="0">
                <a:solidFill>
                  <a:srgbClr val="C00000"/>
                </a:solidFill>
                <a:latin typeface="微軟正黑體" pitchFamily="34" charset="-120"/>
                <a:ea typeface="微軟正黑體" pitchFamily="34" charset="-120"/>
              </a:rPr>
              <a:t>主項目及分項目</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a:t>
            </a:r>
            <a:r>
              <a:rPr lang="en-US" altLang="zh-TW" sz="3600" b="1" dirty="0">
                <a:solidFill>
                  <a:srgbClr val="002060"/>
                </a:solidFill>
                <a:latin typeface="微軟正黑體" panose="020B0604030504040204" pitchFamily="34" charset="-120"/>
                <a:ea typeface="微軟正黑體" panose="020B0604030504040204" pitchFamily="34" charset="-120"/>
                <a:cs typeface="+mj-cs"/>
              </a:rPr>
              <a:t>1/10</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itchFamily="34" charset="-120"/>
              <a:ea typeface="微軟正黑體" pitchFamily="34" charset="-120"/>
            </a:endParaRPr>
          </a:p>
        </p:txBody>
      </p:sp>
      <p:sp>
        <p:nvSpPr>
          <p:cNvPr id="42011" name="矩形 12"/>
          <p:cNvSpPr>
            <a:spLocks noChangeArrowheads="1"/>
          </p:cNvSpPr>
          <p:nvPr/>
        </p:nvSpPr>
        <p:spPr bwMode="auto">
          <a:xfrm>
            <a:off x="326580" y="6035261"/>
            <a:ext cx="252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9-11</a:t>
            </a:r>
            <a:r>
              <a:rPr lang="zh-TW" altLang="en-US" sz="1800" dirty="0">
                <a:latin typeface="微軟正黑體" panose="020B0604030504040204" pitchFamily="34" charset="-120"/>
                <a:ea typeface="微軟正黑體" panose="020B0604030504040204" pitchFamily="34" charset="-120"/>
              </a:rPr>
              <a:t>頁）</a:t>
            </a:r>
          </a:p>
        </p:txBody>
      </p:sp>
      <p:sp>
        <p:nvSpPr>
          <p:cNvPr id="42013" name="文字方塊 1"/>
          <p:cNvSpPr txBox="1">
            <a:spLocks noChangeArrowheads="1"/>
          </p:cNvSpPr>
          <p:nvPr/>
        </p:nvSpPr>
        <p:spPr bwMode="auto">
          <a:xfrm>
            <a:off x="219188" y="1949221"/>
            <a:ext cx="2343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en-US" altLang="zh-TW" sz="2200" b="1" dirty="0">
                <a:solidFill>
                  <a:srgbClr val="C00000"/>
                </a:solidFill>
                <a:latin typeface="微軟正黑體" panose="020B0604030504040204" pitchFamily="34" charset="-120"/>
                <a:ea typeface="微軟正黑體" panose="020B0604030504040204" pitchFamily="34" charset="-120"/>
              </a:rPr>
              <a:t>1. </a:t>
            </a:r>
            <a:r>
              <a:rPr lang="zh-TW" altLang="en-US" sz="2200" b="1" dirty="0">
                <a:solidFill>
                  <a:srgbClr val="C00000"/>
                </a:solidFill>
                <a:latin typeface="微軟正黑體" panose="020B0604030504040204" pitchFamily="34" charset="-120"/>
                <a:ea typeface="微軟正黑體" panose="020B0604030504040204" pitchFamily="34" charset="-120"/>
              </a:rPr>
              <a:t>多元學習表現 </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42014" name="矩形 1"/>
          <p:cNvSpPr>
            <a:spLocks noChangeArrowheads="1"/>
          </p:cNvSpPr>
          <p:nvPr/>
        </p:nvSpPr>
        <p:spPr bwMode="auto">
          <a:xfrm>
            <a:off x="11732860" y="6404593"/>
            <a:ext cx="52129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dirty="0">
                <a:solidFill>
                  <a:srgbClr val="000000"/>
                </a:solidFill>
              </a:rPr>
              <a:t>29</a:t>
            </a:r>
            <a:endParaRPr lang="zh-TW" altLang="en-US" sz="1800" dirty="0"/>
          </a:p>
        </p:txBody>
      </p:sp>
      <p:grpSp>
        <p:nvGrpSpPr>
          <p:cNvPr id="2" name="群組 1">
            <a:extLst>
              <a:ext uri="{FF2B5EF4-FFF2-40B4-BE49-F238E27FC236}">
                <a16:creationId xmlns:a16="http://schemas.microsoft.com/office/drawing/2014/main" id="{3020235F-710C-42A1-B99B-2ADE3079F08D}"/>
              </a:ext>
            </a:extLst>
          </p:cNvPr>
          <p:cNvGrpSpPr/>
          <p:nvPr/>
        </p:nvGrpSpPr>
        <p:grpSpPr>
          <a:xfrm>
            <a:off x="9072890" y="1721095"/>
            <a:ext cx="2021211" cy="1272112"/>
            <a:chOff x="8755642" y="1786412"/>
            <a:chExt cx="2021211" cy="1272112"/>
          </a:xfrm>
        </p:grpSpPr>
        <p:sp>
          <p:nvSpPr>
            <p:cNvPr id="5" name="文字方塊 4"/>
            <p:cNvSpPr txBox="1"/>
            <p:nvPr/>
          </p:nvSpPr>
          <p:spPr>
            <a:xfrm>
              <a:off x="8755642" y="1984673"/>
              <a:ext cx="2021211" cy="923330"/>
            </a:xfrm>
            <a:prstGeom prst="rect">
              <a:avLst/>
            </a:prstGeom>
            <a:noFill/>
            <a:ln w="28575">
              <a:noFill/>
            </a:ln>
          </p:spPr>
          <p:txBody>
            <a:bodyPr wrap="square" rtlCol="0">
              <a:spAutoFit/>
            </a:bodyPr>
            <a:lstStyle/>
            <a:p>
              <a:pPr algn="ctr"/>
              <a:r>
                <a:rPr lang="zh-TW" altLang="en-US" b="1" dirty="0">
                  <a:solidFill>
                    <a:srgbClr val="002060"/>
                  </a:solidFill>
                  <a:latin typeface="微軟正黑體" pitchFamily="34" charset="-120"/>
                  <a:ea typeface="微軟正黑體" pitchFamily="34" charset="-120"/>
                </a:rPr>
                <a:t>積分採計至</a:t>
              </a:r>
              <a:r>
                <a:rPr lang="en-US" altLang="zh-TW" b="1" dirty="0">
                  <a:solidFill>
                    <a:srgbClr val="002060"/>
                  </a:solidFill>
                  <a:latin typeface="微軟正黑體" pitchFamily="34" charset="-120"/>
                  <a:ea typeface="微軟正黑體" pitchFamily="34" charset="-120"/>
                </a:rPr>
                <a:t>115</a:t>
              </a:r>
              <a:r>
                <a:rPr lang="zh-TW" altLang="en-US" b="1" dirty="0">
                  <a:solidFill>
                    <a:srgbClr val="002060"/>
                  </a:solidFill>
                  <a:latin typeface="微軟正黑體" pitchFamily="34" charset="-120"/>
                  <a:ea typeface="微軟正黑體" pitchFamily="34" charset="-120"/>
                </a:rPr>
                <a:t>年</a:t>
              </a:r>
              <a:r>
                <a:rPr lang="en-US" altLang="zh-TW" b="1" dirty="0">
                  <a:solidFill>
                    <a:srgbClr val="002060"/>
                  </a:solidFill>
                  <a:latin typeface="微軟正黑體" pitchFamily="34" charset="-120"/>
                  <a:ea typeface="微軟正黑體" pitchFamily="34" charset="-120"/>
                </a:rPr>
                <a:t>5</a:t>
              </a:r>
              <a:r>
                <a:rPr lang="zh-TW" altLang="en-US" b="1" dirty="0">
                  <a:solidFill>
                    <a:srgbClr val="002060"/>
                  </a:solidFill>
                  <a:latin typeface="微軟正黑體" pitchFamily="34" charset="-120"/>
                  <a:ea typeface="微軟正黑體" pitchFamily="34" charset="-120"/>
                </a:rPr>
                <a:t>月</a:t>
              </a:r>
              <a:r>
                <a:rPr lang="en-US" altLang="zh-TW" b="1" dirty="0">
                  <a:solidFill>
                    <a:srgbClr val="002060"/>
                  </a:solidFill>
                  <a:latin typeface="微軟正黑體" pitchFamily="34" charset="-120"/>
                  <a:ea typeface="微軟正黑體" pitchFamily="34" charset="-120"/>
                </a:rPr>
                <a:t>1</a:t>
              </a:r>
              <a:r>
                <a:rPr lang="zh-TW" altLang="en-US" b="1" dirty="0">
                  <a:solidFill>
                    <a:srgbClr val="002060"/>
                  </a:solidFill>
                  <a:latin typeface="微軟正黑體" pitchFamily="34" charset="-120"/>
                  <a:ea typeface="微軟正黑體" pitchFamily="34" charset="-120"/>
                </a:rPr>
                <a:t>４日（含）前取得為限</a:t>
              </a:r>
              <a:endParaRPr lang="zh-TW" altLang="en-US" dirty="0">
                <a:solidFill>
                  <a:srgbClr val="002060"/>
                </a:solidFill>
              </a:endParaRPr>
            </a:p>
          </p:txBody>
        </p:sp>
        <p:sp>
          <p:nvSpPr>
            <p:cNvPr id="12" name="Freeform 56">
              <a:extLst>
                <a:ext uri="{FF2B5EF4-FFF2-40B4-BE49-F238E27FC236}">
                  <a16:creationId xmlns:a16="http://schemas.microsoft.com/office/drawing/2014/main" id="{58C36E98-C968-4CDD-B80A-633E2B44CC87}"/>
                </a:ext>
              </a:extLst>
            </p:cNvPr>
            <p:cNvSpPr>
              <a:spLocks/>
            </p:cNvSpPr>
            <p:nvPr/>
          </p:nvSpPr>
          <p:spPr bwMode="auto">
            <a:xfrm>
              <a:off x="8755642" y="1786412"/>
              <a:ext cx="2021211" cy="12721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0033CC"/>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sp>
        <p:nvSpPr>
          <p:cNvPr id="15" name="Freeform 56">
            <a:extLst>
              <a:ext uri="{FF2B5EF4-FFF2-40B4-BE49-F238E27FC236}">
                <a16:creationId xmlns:a16="http://schemas.microsoft.com/office/drawing/2014/main" id="{04D20978-51F4-4F66-80BB-4AC9E009F698}"/>
              </a:ext>
            </a:extLst>
          </p:cNvPr>
          <p:cNvSpPr>
            <a:spLocks/>
          </p:cNvSpPr>
          <p:nvPr/>
        </p:nvSpPr>
        <p:spPr bwMode="auto">
          <a:xfrm>
            <a:off x="99525" y="1286936"/>
            <a:ext cx="8727241" cy="194145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0033C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5">
            <a:extLst>
              <a:ext uri="{FF2B5EF4-FFF2-40B4-BE49-F238E27FC236}">
                <a16:creationId xmlns:a16="http://schemas.microsoft.com/office/drawing/2014/main" id="{DA372804-E234-49CC-974A-4C07B7820329}"/>
              </a:ext>
            </a:extLst>
          </p:cNvPr>
          <p:cNvSpPr/>
          <p:nvPr/>
        </p:nvSpPr>
        <p:spPr bwMode="auto">
          <a:xfrm rot="4767958" flipH="1" flipV="1">
            <a:off x="8947484" y="991027"/>
            <a:ext cx="644973" cy="971480"/>
          </a:xfrm>
          <a:custGeom>
            <a:avLst/>
            <a:gdLst>
              <a:gd name="T0" fmla="*/ 230 w 259"/>
              <a:gd name="T1" fmla="*/ 83 h 272"/>
              <a:gd name="T2" fmla="*/ 243 w 259"/>
              <a:gd name="T3" fmla="*/ 57 h 272"/>
              <a:gd name="T4" fmla="*/ 258 w 259"/>
              <a:gd name="T5" fmla="*/ 16 h 272"/>
              <a:gd name="T6" fmla="*/ 253 w 259"/>
              <a:gd name="T7" fmla="*/ 8 h 272"/>
              <a:gd name="T8" fmla="*/ 248 w 259"/>
              <a:gd name="T9" fmla="*/ 8 h 272"/>
              <a:gd name="T10" fmla="*/ 228 w 259"/>
              <a:gd name="T11" fmla="*/ 54 h 272"/>
              <a:gd name="T12" fmla="*/ 177 w 259"/>
              <a:gd name="T13" fmla="*/ 139 h 272"/>
              <a:gd name="T14" fmla="*/ 123 w 259"/>
              <a:gd name="T15" fmla="*/ 193 h 272"/>
              <a:gd name="T16" fmla="*/ 99 w 259"/>
              <a:gd name="T17" fmla="*/ 210 h 272"/>
              <a:gd name="T18" fmla="*/ 67 w 259"/>
              <a:gd name="T19" fmla="*/ 231 h 272"/>
              <a:gd name="T20" fmla="*/ 66 w 259"/>
              <a:gd name="T21" fmla="*/ 229 h 272"/>
              <a:gd name="T22" fmla="*/ 93 w 259"/>
              <a:gd name="T23" fmla="*/ 210 h 272"/>
              <a:gd name="T24" fmla="*/ 129 w 259"/>
              <a:gd name="T25" fmla="*/ 183 h 272"/>
              <a:gd name="T26" fmla="*/ 188 w 259"/>
              <a:gd name="T27" fmla="*/ 117 h 272"/>
              <a:gd name="T28" fmla="*/ 197 w 259"/>
              <a:gd name="T29" fmla="*/ 103 h 272"/>
              <a:gd name="T30" fmla="*/ 216 w 259"/>
              <a:gd name="T31" fmla="*/ 70 h 272"/>
              <a:gd name="T32" fmla="*/ 231 w 259"/>
              <a:gd name="T33" fmla="*/ 38 h 272"/>
              <a:gd name="T34" fmla="*/ 239 w 259"/>
              <a:gd name="T35" fmla="*/ 13 h 272"/>
              <a:gd name="T36" fmla="*/ 238 w 259"/>
              <a:gd name="T37" fmla="*/ 1 h 272"/>
              <a:gd name="T38" fmla="*/ 234 w 259"/>
              <a:gd name="T39" fmla="*/ 1 h 272"/>
              <a:gd name="T40" fmla="*/ 230 w 259"/>
              <a:gd name="T41" fmla="*/ 10 h 272"/>
              <a:gd name="T42" fmla="*/ 227 w 259"/>
              <a:gd name="T43" fmla="*/ 32 h 272"/>
              <a:gd name="T44" fmla="*/ 209 w 259"/>
              <a:gd name="T45" fmla="*/ 69 h 272"/>
              <a:gd name="T46" fmla="*/ 191 w 259"/>
              <a:gd name="T47" fmla="*/ 99 h 272"/>
              <a:gd name="T48" fmla="*/ 172 w 259"/>
              <a:gd name="T49" fmla="*/ 125 h 272"/>
              <a:gd name="T50" fmla="*/ 129 w 259"/>
              <a:gd name="T51" fmla="*/ 171 h 272"/>
              <a:gd name="T52" fmla="*/ 94 w 259"/>
              <a:gd name="T53" fmla="*/ 198 h 272"/>
              <a:gd name="T54" fmla="*/ 68 w 259"/>
              <a:gd name="T55" fmla="*/ 216 h 272"/>
              <a:gd name="T56" fmla="*/ 46 w 259"/>
              <a:gd name="T57" fmla="*/ 230 h 272"/>
              <a:gd name="T58" fmla="*/ 42 w 259"/>
              <a:gd name="T59" fmla="*/ 231 h 272"/>
              <a:gd name="T60" fmla="*/ 49 w 259"/>
              <a:gd name="T61" fmla="*/ 210 h 272"/>
              <a:gd name="T62" fmla="*/ 56 w 259"/>
              <a:gd name="T63" fmla="*/ 187 h 272"/>
              <a:gd name="T64" fmla="*/ 65 w 259"/>
              <a:gd name="T65" fmla="*/ 151 h 272"/>
              <a:gd name="T66" fmla="*/ 60 w 259"/>
              <a:gd name="T67" fmla="*/ 142 h 272"/>
              <a:gd name="T68" fmla="*/ 52 w 259"/>
              <a:gd name="T69" fmla="*/ 147 h 272"/>
              <a:gd name="T70" fmla="*/ 41 w 259"/>
              <a:gd name="T71" fmla="*/ 175 h 272"/>
              <a:gd name="T72" fmla="*/ 43 w 259"/>
              <a:gd name="T73" fmla="*/ 176 h 272"/>
              <a:gd name="T74" fmla="*/ 45 w 259"/>
              <a:gd name="T75" fmla="*/ 177 h 272"/>
              <a:gd name="T76" fmla="*/ 42 w 259"/>
              <a:gd name="T77" fmla="*/ 185 h 272"/>
              <a:gd name="T78" fmla="*/ 31 w 259"/>
              <a:gd name="T79" fmla="*/ 220 h 272"/>
              <a:gd name="T80" fmla="*/ 22 w 259"/>
              <a:gd name="T81" fmla="*/ 238 h 272"/>
              <a:gd name="T82" fmla="*/ 11 w 259"/>
              <a:gd name="T83" fmla="*/ 243 h 272"/>
              <a:gd name="T84" fmla="*/ 0 w 259"/>
              <a:gd name="T85" fmla="*/ 253 h 272"/>
              <a:gd name="T86" fmla="*/ 12 w 259"/>
              <a:gd name="T87" fmla="*/ 264 h 272"/>
              <a:gd name="T88" fmla="*/ 13 w 259"/>
              <a:gd name="T89" fmla="*/ 267 h 272"/>
              <a:gd name="T90" fmla="*/ 15 w 259"/>
              <a:gd name="T91" fmla="*/ 269 h 272"/>
              <a:gd name="T92" fmla="*/ 19 w 259"/>
              <a:gd name="T93" fmla="*/ 270 h 272"/>
              <a:gd name="T94" fmla="*/ 26 w 259"/>
              <a:gd name="T95" fmla="*/ 270 h 272"/>
              <a:gd name="T96" fmla="*/ 30 w 259"/>
              <a:gd name="T97" fmla="*/ 263 h 272"/>
              <a:gd name="T98" fmla="*/ 124 w 259"/>
              <a:gd name="T99" fmla="*/ 259 h 272"/>
              <a:gd name="T100" fmla="*/ 143 w 259"/>
              <a:gd name="T101" fmla="*/ 258 h 272"/>
              <a:gd name="T102" fmla="*/ 155 w 259"/>
              <a:gd name="T103" fmla="*/ 255 h 272"/>
              <a:gd name="T104" fmla="*/ 158 w 259"/>
              <a:gd name="T105" fmla="*/ 252 h 272"/>
              <a:gd name="T106" fmla="*/ 154 w 259"/>
              <a:gd name="T107" fmla="*/ 236 h 272"/>
              <a:gd name="T108" fmla="*/ 147 w 259"/>
              <a:gd name="T109" fmla="*/ 237 h 272"/>
              <a:gd name="T110" fmla="*/ 130 w 259"/>
              <a:gd name="T111" fmla="*/ 238 h 272"/>
              <a:gd name="T112" fmla="*/ 89 w 259"/>
              <a:gd name="T113" fmla="*/ 239 h 272"/>
              <a:gd name="T114" fmla="*/ 85 w 259"/>
              <a:gd name="T115" fmla="*/ 236 h 272"/>
              <a:gd name="T116" fmla="*/ 106 w 259"/>
              <a:gd name="T117" fmla="*/ 223 h 272"/>
              <a:gd name="T118" fmla="*/ 128 w 259"/>
              <a:gd name="T119" fmla="*/ 208 h 272"/>
              <a:gd name="T120" fmla="*/ 166 w 259"/>
              <a:gd name="T121" fmla="*/ 174 h 272"/>
              <a:gd name="T122" fmla="*/ 215 w 259"/>
              <a:gd name="T123" fmla="*/ 10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 h="272">
                <a:moveTo>
                  <a:pt x="215" y="108"/>
                </a:moveTo>
                <a:cubicBezTo>
                  <a:pt x="220" y="99"/>
                  <a:pt x="225" y="91"/>
                  <a:pt x="230" y="83"/>
                </a:cubicBezTo>
                <a:cubicBezTo>
                  <a:pt x="232" y="79"/>
                  <a:pt x="234" y="75"/>
                  <a:pt x="236" y="71"/>
                </a:cubicBezTo>
                <a:cubicBezTo>
                  <a:pt x="239" y="66"/>
                  <a:pt x="241" y="61"/>
                  <a:pt x="243" y="57"/>
                </a:cubicBezTo>
                <a:cubicBezTo>
                  <a:pt x="244" y="52"/>
                  <a:pt x="246" y="48"/>
                  <a:pt x="248" y="43"/>
                </a:cubicBezTo>
                <a:cubicBezTo>
                  <a:pt x="251" y="34"/>
                  <a:pt x="255" y="25"/>
                  <a:pt x="258" y="16"/>
                </a:cubicBezTo>
                <a:cubicBezTo>
                  <a:pt x="259" y="15"/>
                  <a:pt x="258" y="13"/>
                  <a:pt x="257" y="11"/>
                </a:cubicBezTo>
                <a:cubicBezTo>
                  <a:pt x="256" y="9"/>
                  <a:pt x="255" y="8"/>
                  <a:pt x="253" y="8"/>
                </a:cubicBezTo>
                <a:cubicBezTo>
                  <a:pt x="252" y="8"/>
                  <a:pt x="252" y="8"/>
                  <a:pt x="251" y="8"/>
                </a:cubicBezTo>
                <a:cubicBezTo>
                  <a:pt x="250" y="8"/>
                  <a:pt x="249" y="8"/>
                  <a:pt x="248" y="8"/>
                </a:cubicBezTo>
                <a:cubicBezTo>
                  <a:pt x="246" y="9"/>
                  <a:pt x="245" y="11"/>
                  <a:pt x="244" y="13"/>
                </a:cubicBezTo>
                <a:cubicBezTo>
                  <a:pt x="239" y="27"/>
                  <a:pt x="234" y="41"/>
                  <a:pt x="228" y="54"/>
                </a:cubicBezTo>
                <a:cubicBezTo>
                  <a:pt x="222" y="70"/>
                  <a:pt x="213" y="84"/>
                  <a:pt x="204" y="98"/>
                </a:cubicBezTo>
                <a:cubicBezTo>
                  <a:pt x="196" y="112"/>
                  <a:pt x="187" y="126"/>
                  <a:pt x="177" y="139"/>
                </a:cubicBezTo>
                <a:cubicBezTo>
                  <a:pt x="169" y="149"/>
                  <a:pt x="161" y="158"/>
                  <a:pt x="152" y="167"/>
                </a:cubicBezTo>
                <a:cubicBezTo>
                  <a:pt x="143" y="176"/>
                  <a:pt x="133" y="185"/>
                  <a:pt x="123" y="193"/>
                </a:cubicBezTo>
                <a:cubicBezTo>
                  <a:pt x="119" y="196"/>
                  <a:pt x="114" y="200"/>
                  <a:pt x="109" y="204"/>
                </a:cubicBezTo>
                <a:cubicBezTo>
                  <a:pt x="105" y="206"/>
                  <a:pt x="102" y="208"/>
                  <a:pt x="99" y="210"/>
                </a:cubicBezTo>
                <a:cubicBezTo>
                  <a:pt x="94" y="213"/>
                  <a:pt x="89" y="217"/>
                  <a:pt x="84" y="220"/>
                </a:cubicBezTo>
                <a:cubicBezTo>
                  <a:pt x="78" y="224"/>
                  <a:pt x="72" y="227"/>
                  <a:pt x="67" y="231"/>
                </a:cubicBezTo>
                <a:cubicBezTo>
                  <a:pt x="63" y="233"/>
                  <a:pt x="59" y="235"/>
                  <a:pt x="55" y="236"/>
                </a:cubicBezTo>
                <a:cubicBezTo>
                  <a:pt x="59" y="234"/>
                  <a:pt x="62" y="231"/>
                  <a:pt x="66" y="229"/>
                </a:cubicBezTo>
                <a:cubicBezTo>
                  <a:pt x="70" y="226"/>
                  <a:pt x="75" y="223"/>
                  <a:pt x="79" y="220"/>
                </a:cubicBezTo>
                <a:cubicBezTo>
                  <a:pt x="84" y="217"/>
                  <a:pt x="88" y="213"/>
                  <a:pt x="93" y="210"/>
                </a:cubicBezTo>
                <a:cubicBezTo>
                  <a:pt x="99" y="206"/>
                  <a:pt x="105" y="201"/>
                  <a:pt x="111" y="197"/>
                </a:cubicBezTo>
                <a:cubicBezTo>
                  <a:pt x="117" y="192"/>
                  <a:pt x="123" y="187"/>
                  <a:pt x="129" y="183"/>
                </a:cubicBezTo>
                <a:cubicBezTo>
                  <a:pt x="140" y="173"/>
                  <a:pt x="151" y="163"/>
                  <a:pt x="160" y="152"/>
                </a:cubicBezTo>
                <a:cubicBezTo>
                  <a:pt x="170" y="141"/>
                  <a:pt x="179" y="129"/>
                  <a:pt x="188" y="117"/>
                </a:cubicBezTo>
                <a:cubicBezTo>
                  <a:pt x="190" y="114"/>
                  <a:pt x="192" y="111"/>
                  <a:pt x="194" y="108"/>
                </a:cubicBezTo>
                <a:cubicBezTo>
                  <a:pt x="195" y="107"/>
                  <a:pt x="196" y="105"/>
                  <a:pt x="197" y="103"/>
                </a:cubicBezTo>
                <a:cubicBezTo>
                  <a:pt x="198" y="101"/>
                  <a:pt x="199" y="100"/>
                  <a:pt x="200" y="98"/>
                </a:cubicBezTo>
                <a:cubicBezTo>
                  <a:pt x="206" y="89"/>
                  <a:pt x="211" y="80"/>
                  <a:pt x="216" y="70"/>
                </a:cubicBezTo>
                <a:cubicBezTo>
                  <a:pt x="219" y="65"/>
                  <a:pt x="222" y="60"/>
                  <a:pt x="224" y="54"/>
                </a:cubicBezTo>
                <a:cubicBezTo>
                  <a:pt x="227" y="49"/>
                  <a:pt x="229" y="44"/>
                  <a:pt x="231" y="38"/>
                </a:cubicBezTo>
                <a:cubicBezTo>
                  <a:pt x="234" y="33"/>
                  <a:pt x="236" y="27"/>
                  <a:pt x="238" y="22"/>
                </a:cubicBezTo>
                <a:cubicBezTo>
                  <a:pt x="238" y="19"/>
                  <a:pt x="239" y="16"/>
                  <a:pt x="239" y="13"/>
                </a:cubicBezTo>
                <a:cubicBezTo>
                  <a:pt x="240" y="10"/>
                  <a:pt x="240" y="7"/>
                  <a:pt x="240" y="3"/>
                </a:cubicBezTo>
                <a:cubicBezTo>
                  <a:pt x="240" y="2"/>
                  <a:pt x="239" y="1"/>
                  <a:pt x="238" y="1"/>
                </a:cubicBezTo>
                <a:cubicBezTo>
                  <a:pt x="238" y="0"/>
                  <a:pt x="237" y="0"/>
                  <a:pt x="237" y="0"/>
                </a:cubicBezTo>
                <a:cubicBezTo>
                  <a:pt x="236" y="0"/>
                  <a:pt x="235" y="0"/>
                  <a:pt x="234" y="1"/>
                </a:cubicBezTo>
                <a:cubicBezTo>
                  <a:pt x="233" y="2"/>
                  <a:pt x="232" y="4"/>
                  <a:pt x="231" y="5"/>
                </a:cubicBezTo>
                <a:cubicBezTo>
                  <a:pt x="231" y="7"/>
                  <a:pt x="231" y="9"/>
                  <a:pt x="230" y="10"/>
                </a:cubicBezTo>
                <a:cubicBezTo>
                  <a:pt x="230" y="12"/>
                  <a:pt x="231" y="14"/>
                  <a:pt x="232" y="14"/>
                </a:cubicBezTo>
                <a:cubicBezTo>
                  <a:pt x="231" y="20"/>
                  <a:pt x="229" y="26"/>
                  <a:pt x="227" y="32"/>
                </a:cubicBezTo>
                <a:cubicBezTo>
                  <a:pt x="224" y="38"/>
                  <a:pt x="221" y="44"/>
                  <a:pt x="218" y="50"/>
                </a:cubicBezTo>
                <a:cubicBezTo>
                  <a:pt x="215" y="56"/>
                  <a:pt x="212" y="63"/>
                  <a:pt x="209" y="69"/>
                </a:cubicBezTo>
                <a:cubicBezTo>
                  <a:pt x="206" y="74"/>
                  <a:pt x="203" y="78"/>
                  <a:pt x="200" y="83"/>
                </a:cubicBezTo>
                <a:cubicBezTo>
                  <a:pt x="197" y="88"/>
                  <a:pt x="194" y="93"/>
                  <a:pt x="191" y="99"/>
                </a:cubicBezTo>
                <a:cubicBezTo>
                  <a:pt x="189" y="102"/>
                  <a:pt x="186" y="105"/>
                  <a:pt x="184" y="108"/>
                </a:cubicBezTo>
                <a:cubicBezTo>
                  <a:pt x="180" y="114"/>
                  <a:pt x="176" y="119"/>
                  <a:pt x="172" y="125"/>
                </a:cubicBezTo>
                <a:cubicBezTo>
                  <a:pt x="164" y="136"/>
                  <a:pt x="154" y="147"/>
                  <a:pt x="144" y="157"/>
                </a:cubicBezTo>
                <a:cubicBezTo>
                  <a:pt x="139" y="162"/>
                  <a:pt x="134" y="166"/>
                  <a:pt x="129" y="171"/>
                </a:cubicBezTo>
                <a:cubicBezTo>
                  <a:pt x="123" y="176"/>
                  <a:pt x="118" y="180"/>
                  <a:pt x="112" y="185"/>
                </a:cubicBezTo>
                <a:cubicBezTo>
                  <a:pt x="106" y="189"/>
                  <a:pt x="100" y="194"/>
                  <a:pt x="94" y="198"/>
                </a:cubicBezTo>
                <a:cubicBezTo>
                  <a:pt x="91" y="200"/>
                  <a:pt x="88" y="202"/>
                  <a:pt x="85" y="204"/>
                </a:cubicBezTo>
                <a:cubicBezTo>
                  <a:pt x="79" y="208"/>
                  <a:pt x="73" y="212"/>
                  <a:pt x="68" y="216"/>
                </a:cubicBezTo>
                <a:cubicBezTo>
                  <a:pt x="64" y="218"/>
                  <a:pt x="61" y="220"/>
                  <a:pt x="58" y="222"/>
                </a:cubicBezTo>
                <a:cubicBezTo>
                  <a:pt x="54" y="225"/>
                  <a:pt x="50" y="227"/>
                  <a:pt x="46" y="230"/>
                </a:cubicBezTo>
                <a:cubicBezTo>
                  <a:pt x="44" y="230"/>
                  <a:pt x="43" y="230"/>
                  <a:pt x="42" y="231"/>
                </a:cubicBezTo>
                <a:cubicBezTo>
                  <a:pt x="42" y="231"/>
                  <a:pt x="42" y="231"/>
                  <a:pt x="42" y="231"/>
                </a:cubicBezTo>
                <a:cubicBezTo>
                  <a:pt x="43" y="228"/>
                  <a:pt x="43" y="226"/>
                  <a:pt x="44" y="223"/>
                </a:cubicBezTo>
                <a:cubicBezTo>
                  <a:pt x="46" y="219"/>
                  <a:pt x="47" y="214"/>
                  <a:pt x="49" y="210"/>
                </a:cubicBezTo>
                <a:cubicBezTo>
                  <a:pt x="50" y="208"/>
                  <a:pt x="50" y="205"/>
                  <a:pt x="51" y="203"/>
                </a:cubicBezTo>
                <a:cubicBezTo>
                  <a:pt x="53" y="197"/>
                  <a:pt x="55" y="192"/>
                  <a:pt x="56" y="187"/>
                </a:cubicBezTo>
                <a:cubicBezTo>
                  <a:pt x="57" y="184"/>
                  <a:pt x="58" y="182"/>
                  <a:pt x="58" y="180"/>
                </a:cubicBezTo>
                <a:cubicBezTo>
                  <a:pt x="60" y="170"/>
                  <a:pt x="63" y="160"/>
                  <a:pt x="65" y="151"/>
                </a:cubicBezTo>
                <a:cubicBezTo>
                  <a:pt x="65" y="149"/>
                  <a:pt x="65" y="147"/>
                  <a:pt x="64" y="145"/>
                </a:cubicBezTo>
                <a:cubicBezTo>
                  <a:pt x="63" y="144"/>
                  <a:pt x="62" y="143"/>
                  <a:pt x="60" y="142"/>
                </a:cubicBezTo>
                <a:cubicBezTo>
                  <a:pt x="60" y="142"/>
                  <a:pt x="59" y="142"/>
                  <a:pt x="58" y="142"/>
                </a:cubicBezTo>
                <a:cubicBezTo>
                  <a:pt x="55" y="142"/>
                  <a:pt x="52" y="144"/>
                  <a:pt x="52" y="147"/>
                </a:cubicBezTo>
                <a:cubicBezTo>
                  <a:pt x="50" y="153"/>
                  <a:pt x="49" y="159"/>
                  <a:pt x="48" y="165"/>
                </a:cubicBezTo>
                <a:cubicBezTo>
                  <a:pt x="45" y="168"/>
                  <a:pt x="43" y="172"/>
                  <a:pt x="41" y="175"/>
                </a:cubicBezTo>
                <a:cubicBezTo>
                  <a:pt x="40" y="176"/>
                  <a:pt x="41" y="177"/>
                  <a:pt x="41" y="177"/>
                </a:cubicBezTo>
                <a:cubicBezTo>
                  <a:pt x="42" y="177"/>
                  <a:pt x="43" y="177"/>
                  <a:pt x="43" y="176"/>
                </a:cubicBezTo>
                <a:cubicBezTo>
                  <a:pt x="44" y="175"/>
                  <a:pt x="45" y="174"/>
                  <a:pt x="46" y="172"/>
                </a:cubicBezTo>
                <a:cubicBezTo>
                  <a:pt x="46" y="174"/>
                  <a:pt x="45" y="176"/>
                  <a:pt x="45" y="177"/>
                </a:cubicBezTo>
                <a:cubicBezTo>
                  <a:pt x="45" y="178"/>
                  <a:pt x="44" y="179"/>
                  <a:pt x="44" y="179"/>
                </a:cubicBezTo>
                <a:cubicBezTo>
                  <a:pt x="44" y="181"/>
                  <a:pt x="43" y="183"/>
                  <a:pt x="42" y="185"/>
                </a:cubicBezTo>
                <a:cubicBezTo>
                  <a:pt x="41" y="191"/>
                  <a:pt x="39" y="196"/>
                  <a:pt x="37" y="201"/>
                </a:cubicBezTo>
                <a:cubicBezTo>
                  <a:pt x="35" y="207"/>
                  <a:pt x="33" y="214"/>
                  <a:pt x="31" y="220"/>
                </a:cubicBezTo>
                <a:cubicBezTo>
                  <a:pt x="29" y="222"/>
                  <a:pt x="28" y="225"/>
                  <a:pt x="27" y="228"/>
                </a:cubicBezTo>
                <a:cubicBezTo>
                  <a:pt x="25" y="232"/>
                  <a:pt x="24" y="235"/>
                  <a:pt x="22" y="238"/>
                </a:cubicBezTo>
                <a:cubicBezTo>
                  <a:pt x="22" y="240"/>
                  <a:pt x="21" y="241"/>
                  <a:pt x="21" y="242"/>
                </a:cubicBezTo>
                <a:cubicBezTo>
                  <a:pt x="17" y="242"/>
                  <a:pt x="14" y="243"/>
                  <a:pt x="11" y="243"/>
                </a:cubicBezTo>
                <a:cubicBezTo>
                  <a:pt x="8" y="243"/>
                  <a:pt x="5" y="244"/>
                  <a:pt x="3" y="246"/>
                </a:cubicBezTo>
                <a:cubicBezTo>
                  <a:pt x="1" y="248"/>
                  <a:pt x="0" y="251"/>
                  <a:pt x="0" y="253"/>
                </a:cubicBezTo>
                <a:cubicBezTo>
                  <a:pt x="0" y="259"/>
                  <a:pt x="5" y="264"/>
                  <a:pt x="11" y="264"/>
                </a:cubicBezTo>
                <a:cubicBezTo>
                  <a:pt x="11" y="264"/>
                  <a:pt x="12" y="264"/>
                  <a:pt x="12" y="264"/>
                </a:cubicBezTo>
                <a:cubicBezTo>
                  <a:pt x="12" y="264"/>
                  <a:pt x="12" y="264"/>
                  <a:pt x="13" y="265"/>
                </a:cubicBezTo>
                <a:cubicBezTo>
                  <a:pt x="13" y="265"/>
                  <a:pt x="13" y="266"/>
                  <a:pt x="13" y="267"/>
                </a:cubicBezTo>
                <a:cubicBezTo>
                  <a:pt x="13" y="267"/>
                  <a:pt x="14" y="267"/>
                  <a:pt x="14" y="267"/>
                </a:cubicBezTo>
                <a:cubicBezTo>
                  <a:pt x="14" y="268"/>
                  <a:pt x="14" y="268"/>
                  <a:pt x="15" y="269"/>
                </a:cubicBezTo>
                <a:cubicBezTo>
                  <a:pt x="16" y="270"/>
                  <a:pt x="17" y="270"/>
                  <a:pt x="18" y="270"/>
                </a:cubicBezTo>
                <a:cubicBezTo>
                  <a:pt x="18" y="270"/>
                  <a:pt x="18" y="270"/>
                  <a:pt x="19" y="270"/>
                </a:cubicBezTo>
                <a:cubicBezTo>
                  <a:pt x="19" y="271"/>
                  <a:pt x="20" y="271"/>
                  <a:pt x="20" y="271"/>
                </a:cubicBezTo>
                <a:cubicBezTo>
                  <a:pt x="22" y="272"/>
                  <a:pt x="24" y="271"/>
                  <a:pt x="26" y="270"/>
                </a:cubicBezTo>
                <a:cubicBezTo>
                  <a:pt x="27" y="269"/>
                  <a:pt x="28" y="268"/>
                  <a:pt x="29" y="266"/>
                </a:cubicBezTo>
                <a:cubicBezTo>
                  <a:pt x="29" y="265"/>
                  <a:pt x="30" y="264"/>
                  <a:pt x="30" y="263"/>
                </a:cubicBezTo>
                <a:cubicBezTo>
                  <a:pt x="47" y="262"/>
                  <a:pt x="64" y="261"/>
                  <a:pt x="81" y="260"/>
                </a:cubicBezTo>
                <a:cubicBezTo>
                  <a:pt x="95" y="260"/>
                  <a:pt x="110" y="259"/>
                  <a:pt x="124" y="259"/>
                </a:cubicBezTo>
                <a:cubicBezTo>
                  <a:pt x="128" y="259"/>
                  <a:pt x="133" y="258"/>
                  <a:pt x="137" y="258"/>
                </a:cubicBezTo>
                <a:cubicBezTo>
                  <a:pt x="139" y="258"/>
                  <a:pt x="141" y="258"/>
                  <a:pt x="143" y="258"/>
                </a:cubicBezTo>
                <a:cubicBezTo>
                  <a:pt x="146" y="258"/>
                  <a:pt x="149" y="257"/>
                  <a:pt x="151" y="257"/>
                </a:cubicBezTo>
                <a:cubicBezTo>
                  <a:pt x="153" y="256"/>
                  <a:pt x="154" y="256"/>
                  <a:pt x="155" y="255"/>
                </a:cubicBezTo>
                <a:cubicBezTo>
                  <a:pt x="156" y="255"/>
                  <a:pt x="156" y="255"/>
                  <a:pt x="156" y="254"/>
                </a:cubicBezTo>
                <a:cubicBezTo>
                  <a:pt x="157" y="254"/>
                  <a:pt x="158" y="253"/>
                  <a:pt x="158" y="252"/>
                </a:cubicBezTo>
                <a:cubicBezTo>
                  <a:pt x="162" y="249"/>
                  <a:pt x="162" y="244"/>
                  <a:pt x="160" y="240"/>
                </a:cubicBezTo>
                <a:cubicBezTo>
                  <a:pt x="159" y="238"/>
                  <a:pt x="157" y="237"/>
                  <a:pt x="154" y="236"/>
                </a:cubicBezTo>
                <a:cubicBezTo>
                  <a:pt x="153" y="236"/>
                  <a:pt x="152" y="236"/>
                  <a:pt x="152" y="236"/>
                </a:cubicBezTo>
                <a:cubicBezTo>
                  <a:pt x="150" y="236"/>
                  <a:pt x="148" y="236"/>
                  <a:pt x="147" y="237"/>
                </a:cubicBezTo>
                <a:cubicBezTo>
                  <a:pt x="146" y="237"/>
                  <a:pt x="146" y="237"/>
                  <a:pt x="145" y="237"/>
                </a:cubicBezTo>
                <a:cubicBezTo>
                  <a:pt x="140" y="238"/>
                  <a:pt x="135" y="237"/>
                  <a:pt x="130" y="238"/>
                </a:cubicBezTo>
                <a:cubicBezTo>
                  <a:pt x="126" y="238"/>
                  <a:pt x="122" y="238"/>
                  <a:pt x="118" y="238"/>
                </a:cubicBezTo>
                <a:cubicBezTo>
                  <a:pt x="108" y="238"/>
                  <a:pt x="99" y="239"/>
                  <a:pt x="89" y="239"/>
                </a:cubicBezTo>
                <a:cubicBezTo>
                  <a:pt x="86" y="239"/>
                  <a:pt x="83" y="239"/>
                  <a:pt x="81" y="239"/>
                </a:cubicBezTo>
                <a:cubicBezTo>
                  <a:pt x="82" y="238"/>
                  <a:pt x="84" y="237"/>
                  <a:pt x="85" y="236"/>
                </a:cubicBezTo>
                <a:cubicBezTo>
                  <a:pt x="89" y="234"/>
                  <a:pt x="93" y="232"/>
                  <a:pt x="97" y="229"/>
                </a:cubicBezTo>
                <a:cubicBezTo>
                  <a:pt x="100" y="227"/>
                  <a:pt x="103" y="225"/>
                  <a:pt x="106" y="223"/>
                </a:cubicBezTo>
                <a:cubicBezTo>
                  <a:pt x="110" y="220"/>
                  <a:pt x="113" y="218"/>
                  <a:pt x="117" y="216"/>
                </a:cubicBezTo>
                <a:cubicBezTo>
                  <a:pt x="120" y="213"/>
                  <a:pt x="124" y="210"/>
                  <a:pt x="128" y="208"/>
                </a:cubicBezTo>
                <a:cubicBezTo>
                  <a:pt x="132" y="204"/>
                  <a:pt x="137" y="200"/>
                  <a:pt x="142" y="196"/>
                </a:cubicBezTo>
                <a:cubicBezTo>
                  <a:pt x="150" y="189"/>
                  <a:pt x="158" y="182"/>
                  <a:pt x="166" y="174"/>
                </a:cubicBezTo>
                <a:cubicBezTo>
                  <a:pt x="178" y="161"/>
                  <a:pt x="189" y="146"/>
                  <a:pt x="200" y="131"/>
                </a:cubicBezTo>
                <a:cubicBezTo>
                  <a:pt x="205" y="123"/>
                  <a:pt x="210" y="116"/>
                  <a:pt x="215" y="108"/>
                </a:cubicBezTo>
                <a:close/>
              </a:path>
            </a:pathLst>
          </a:custGeom>
          <a:solidFill>
            <a:srgbClr val="0033CC"/>
          </a:solidFill>
          <a:ln>
            <a:noFill/>
          </a:ln>
        </p:spPr>
        <p:txBody>
          <a:bodyPr vert="horz" wrap="square" lIns="91412" tIns="45706" rIns="91412" bIns="45706" numCol="1" anchor="t" anchorCtr="0" compatLnSpc="1"/>
          <a:lstStyle/>
          <a:p>
            <a:pPr defTabSz="1218565"/>
            <a:endParaRPr lang="zh-CN" altLang="en-US" sz="18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a:xfrm>
            <a:off x="11637818" y="6216779"/>
            <a:ext cx="352982" cy="4924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fontAlgn="base" hangingPunct="0">
              <a:spcBef>
                <a:spcPct val="0"/>
              </a:spcBef>
              <a:spcAft>
                <a:spcPct val="0"/>
              </a:spcAft>
            </a:pPr>
            <a:fld id="{1575A170-62CF-4B00-B1AC-264206BA476D}" type="slidenum">
              <a:rPr lang="zh-TW" altLang="en-US" sz="2600">
                <a:solidFill>
                  <a:schemeClr val="tx1"/>
                </a:solidFill>
                <a:latin typeface="Calibri" panose="020F0502020204030204" pitchFamily="34" charset="0"/>
                <a:ea typeface="新細明體" panose="02020500000000000000" pitchFamily="18" charset="-120"/>
              </a:rPr>
              <a:pPr algn="l" eaLnBrk="0" fontAlgn="base" hangingPunct="0">
                <a:spcBef>
                  <a:spcPct val="0"/>
                </a:spcBef>
                <a:spcAft>
                  <a:spcPct val="0"/>
                </a:spcAft>
              </a:pPr>
              <a:t>3</a:t>
            </a:fld>
            <a:endParaRPr lang="zh-TW" altLang="en-US" sz="2600" dirty="0">
              <a:solidFill>
                <a:schemeClr val="tx1"/>
              </a:solidFill>
              <a:latin typeface="Calibri" panose="020F0502020204030204" pitchFamily="34" charset="0"/>
              <a:ea typeface="新細明體" panose="02020500000000000000" pitchFamily="18" charset="-120"/>
            </a:endParaRPr>
          </a:p>
        </p:txBody>
      </p:sp>
      <p:sp>
        <p:nvSpPr>
          <p:cNvPr id="5" name="矩形 4"/>
          <p:cNvSpPr/>
          <p:nvPr/>
        </p:nvSpPr>
        <p:spPr>
          <a:xfrm>
            <a:off x="669920" y="317316"/>
            <a:ext cx="4613764" cy="584775"/>
          </a:xfrm>
          <a:prstGeom prst="rect">
            <a:avLst/>
          </a:prstGeom>
        </p:spPr>
        <p:txBody>
          <a:bodyPr wrap="none">
            <a:spAutoFit/>
          </a:bodyPr>
          <a:lstStyle/>
          <a:p>
            <a:r>
              <a:rPr lang="en-US" altLang="zh-TW" sz="3200" b="1" dirty="0">
                <a:solidFill>
                  <a:srgbClr val="C00000"/>
                </a:solidFill>
                <a:latin typeface="微軟正黑體" panose="020B0604030504040204" pitchFamily="34" charset="-120"/>
                <a:ea typeface="微軟正黑體" panose="020B0604030504040204" pitchFamily="34" charset="-120"/>
              </a:rPr>
              <a:t>115</a:t>
            </a:r>
            <a:r>
              <a:rPr lang="zh-TW" altLang="en-US" sz="3200" b="1" dirty="0">
                <a:solidFill>
                  <a:srgbClr val="C00000"/>
                </a:solidFill>
                <a:latin typeface="微軟正黑體" panose="020B0604030504040204" pitchFamily="34" charset="-120"/>
                <a:ea typeface="微軟正黑體" panose="020B0604030504040204" pitchFamily="34" charset="-120"/>
              </a:rPr>
              <a:t>學年度重要注意事項</a:t>
            </a:r>
            <a:endParaRPr lang="zh-TW" altLang="en-US" sz="3200" dirty="0"/>
          </a:p>
        </p:txBody>
      </p:sp>
      <p:grpSp>
        <p:nvGrpSpPr>
          <p:cNvPr id="2" name="群組 1">
            <a:extLst>
              <a:ext uri="{FF2B5EF4-FFF2-40B4-BE49-F238E27FC236}">
                <a16:creationId xmlns:a16="http://schemas.microsoft.com/office/drawing/2014/main" id="{3BA3A8B7-A16C-4996-9037-AA2BF1202006}"/>
              </a:ext>
            </a:extLst>
          </p:cNvPr>
          <p:cNvGrpSpPr/>
          <p:nvPr/>
        </p:nvGrpSpPr>
        <p:grpSpPr>
          <a:xfrm>
            <a:off x="1148860" y="1005424"/>
            <a:ext cx="3786649" cy="487068"/>
            <a:chOff x="1204844" y="1531306"/>
            <a:chExt cx="3786649" cy="487068"/>
          </a:xfrm>
        </p:grpSpPr>
        <p:sp>
          <p:nvSpPr>
            <p:cNvPr id="6" name="梯形 5"/>
            <p:cNvSpPr/>
            <p:nvPr/>
          </p:nvSpPr>
          <p:spPr>
            <a:xfrm flipH="1">
              <a:off x="1204844" y="1531306"/>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7" name="组合 196"/>
            <p:cNvGrpSpPr/>
            <p:nvPr/>
          </p:nvGrpSpPr>
          <p:grpSpPr>
            <a:xfrm rot="16200000">
              <a:off x="1352698" y="1632607"/>
              <a:ext cx="216000" cy="288000"/>
              <a:chOff x="5695240" y="977137"/>
              <a:chExt cx="625516" cy="1096651"/>
            </a:xfrm>
            <a:scene3d>
              <a:camera prst="orthographicFront">
                <a:rot lat="20944032" lon="19239453" rev="161931"/>
              </a:camera>
              <a:lightRig rig="threePt" dir="t"/>
            </a:scene3d>
          </p:grpSpPr>
          <p:sp>
            <p:nvSpPr>
              <p:cNvPr id="8"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任意多边形 198"/>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0" name="文字方塊 9"/>
            <p:cNvSpPr txBox="1"/>
            <p:nvPr/>
          </p:nvSpPr>
          <p:spPr>
            <a:xfrm>
              <a:off x="1596013" y="1556709"/>
              <a:ext cx="3087705"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特種身分生</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繳交文件</a:t>
              </a:r>
              <a:endParaRPr lang="en-US" altLang="zh-TW" sz="2400" b="1" dirty="0">
                <a:solidFill>
                  <a:schemeClr val="accent5">
                    <a:lumMod val="75000"/>
                  </a:schemeClr>
                </a:solidFill>
                <a:latin typeface="微軟正黑體" pitchFamily="34" charset="-120"/>
                <a:ea typeface="微軟正黑體" pitchFamily="34" charset="-120"/>
              </a:endParaRPr>
            </a:p>
          </p:txBody>
        </p:sp>
      </p:grpSp>
      <p:grpSp>
        <p:nvGrpSpPr>
          <p:cNvPr id="75" name="群組 74">
            <a:extLst>
              <a:ext uri="{FF2B5EF4-FFF2-40B4-BE49-F238E27FC236}">
                <a16:creationId xmlns:a16="http://schemas.microsoft.com/office/drawing/2014/main" id="{1C47C342-AB91-4559-AD79-1BCAA6AAD6FB}"/>
              </a:ext>
            </a:extLst>
          </p:cNvPr>
          <p:cNvGrpSpPr/>
          <p:nvPr/>
        </p:nvGrpSpPr>
        <p:grpSpPr>
          <a:xfrm>
            <a:off x="669920" y="1707029"/>
            <a:ext cx="10216568" cy="4509750"/>
            <a:chOff x="1649890" y="1748826"/>
            <a:chExt cx="7175078" cy="1537928"/>
          </a:xfrm>
        </p:grpSpPr>
        <p:grpSp>
          <p:nvGrpSpPr>
            <p:cNvPr id="15" name="组合 7"/>
            <p:cNvGrpSpPr/>
            <p:nvPr/>
          </p:nvGrpSpPr>
          <p:grpSpPr>
            <a:xfrm>
              <a:off x="1649890" y="1748826"/>
              <a:ext cx="7175078" cy="1537928"/>
              <a:chOff x="0" y="194743"/>
              <a:chExt cx="5964632" cy="1042674"/>
            </a:xfrm>
          </p:grpSpPr>
          <p:sp>
            <p:nvSpPr>
              <p:cNvPr id="16" name="圆角矩形 8"/>
              <p:cNvSpPr/>
              <p:nvPr/>
            </p:nvSpPr>
            <p:spPr>
              <a:xfrm>
                <a:off x="173208" y="194743"/>
                <a:ext cx="5791424" cy="1042674"/>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文字方塊 13"/>
            <p:cNvSpPr txBox="1"/>
            <p:nvPr/>
          </p:nvSpPr>
          <p:spPr>
            <a:xfrm>
              <a:off x="2175434" y="1818218"/>
              <a:ext cx="6502396" cy="1332977"/>
            </a:xfrm>
            <a:prstGeom prst="rect">
              <a:avLst/>
            </a:prstGeom>
            <a:noFill/>
          </p:spPr>
          <p:txBody>
            <a:bodyPr wrap="square" rtlCol="0">
              <a:spAutoFit/>
            </a:bodyPr>
            <a:lstStyle/>
            <a:p>
              <a:pPr marL="457200" indent="-457200" algn="just">
                <a:spcAft>
                  <a:spcPts val="1200"/>
                </a:spcAft>
                <a:buFont typeface="+mj-lt"/>
                <a:buAutoNum type="arabicPeriod"/>
              </a:pPr>
              <a:r>
                <a:rPr lang="zh-TW" altLang="en-US" sz="2600" b="1" dirty="0">
                  <a:solidFill>
                    <a:schemeClr val="accent5">
                      <a:lumMod val="75000"/>
                    </a:schemeClr>
                  </a:solidFill>
                  <a:latin typeface="微軟正黑體" pitchFamily="34" charset="-120"/>
                  <a:ea typeface="微軟正黑體" pitchFamily="34" charset="-120"/>
                </a:rPr>
                <a:t>原住民生，報名身分欄位勾選</a:t>
              </a:r>
              <a:r>
                <a:rPr lang="en-US" altLang="zh-TW" sz="2600" b="1" dirty="0">
                  <a:solidFill>
                    <a:schemeClr val="accent5">
                      <a:lumMod val="75000"/>
                    </a:schemeClr>
                  </a:solidFill>
                  <a:latin typeface="微軟正黑體" pitchFamily="34" charset="-120"/>
                  <a:ea typeface="微軟正黑體" pitchFamily="34" charset="-120"/>
                </a:rPr>
                <a:t>:</a:t>
              </a:r>
            </a:p>
            <a:p>
              <a:pPr algn="just">
                <a:spcAft>
                  <a:spcPts val="1200"/>
                </a:spcAft>
              </a:pPr>
              <a:r>
                <a:rPr lang="en-US" altLang="zh-TW" sz="2600" b="1" kern="100" dirty="0">
                  <a:solidFill>
                    <a:schemeClr val="accent5">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zh-TW" altLang="en-US" sz="2600" b="1" dirty="0">
                  <a:solidFill>
                    <a:schemeClr val="accent5">
                      <a:lumMod val="75000"/>
                    </a:schemeClr>
                  </a:solidFill>
                  <a:latin typeface="微軟正黑體" pitchFamily="34" charset="-120"/>
                  <a:ea typeface="微軟正黑體" pitchFamily="34" charset="-120"/>
                </a:rPr>
                <a:t>原住民生（</a:t>
              </a:r>
              <a:r>
                <a:rPr lang="zh-TW" altLang="en-US" sz="2600" b="1" dirty="0">
                  <a:solidFill>
                    <a:srgbClr val="FF0000"/>
                  </a:solidFill>
                  <a:latin typeface="微軟正黑體" pitchFamily="34" charset="-120"/>
                  <a:ea typeface="微軟正黑體" pitchFamily="34" charset="-120"/>
                </a:rPr>
                <a:t>持有</a:t>
              </a:r>
              <a:r>
                <a:rPr lang="zh-TW" altLang="en-US" sz="2600" b="1" dirty="0">
                  <a:solidFill>
                    <a:schemeClr val="accent5">
                      <a:lumMod val="75000"/>
                    </a:schemeClr>
                  </a:solidFill>
                  <a:latin typeface="微軟正黑體" pitchFamily="34" charset="-120"/>
                  <a:ea typeface="微軟正黑體" pitchFamily="34" charset="-120"/>
                </a:rPr>
                <a:t>原住民文化及語言能力證明）者，</a:t>
              </a:r>
              <a:r>
                <a:rPr lang="zh-TW" altLang="en-US" sz="2600" b="1" dirty="0">
                  <a:solidFill>
                    <a:srgbClr val="FF0000"/>
                  </a:solidFill>
                  <a:latin typeface="微軟正黑體" pitchFamily="34" charset="-120"/>
                  <a:ea typeface="微軟正黑體" pitchFamily="34" charset="-120"/>
                </a:rPr>
                <a:t>須檢附原住民族語認證影印本</a:t>
              </a:r>
              <a:r>
                <a:rPr lang="zh-TW" altLang="en-US" sz="2600" b="1" dirty="0">
                  <a:solidFill>
                    <a:schemeClr val="accent5">
                      <a:lumMod val="75000"/>
                    </a:schemeClr>
                  </a:solidFill>
                  <a:latin typeface="微軟正黑體" pitchFamily="34" charset="-120"/>
                  <a:ea typeface="微軟正黑體" pitchFamily="34" charset="-120"/>
                </a:rPr>
                <a:t>。</a:t>
              </a:r>
              <a:endParaRPr lang="en-US" altLang="zh-TW" sz="2600" b="1" dirty="0">
                <a:solidFill>
                  <a:schemeClr val="accent5">
                    <a:lumMod val="75000"/>
                  </a:schemeClr>
                </a:solidFill>
                <a:latin typeface="微軟正黑體" pitchFamily="34" charset="-120"/>
                <a:ea typeface="微軟正黑體" pitchFamily="34" charset="-120"/>
              </a:endParaRPr>
            </a:p>
            <a:p>
              <a:pPr algn="just">
                <a:spcAft>
                  <a:spcPts val="1200"/>
                </a:spcAft>
              </a:pPr>
              <a:r>
                <a:rPr lang="zh-TW" altLang="en-US" sz="2600" b="1" dirty="0">
                  <a:solidFill>
                    <a:schemeClr val="accent5">
                      <a:lumMod val="75000"/>
                    </a:schemeClr>
                  </a:solidFill>
                  <a:latin typeface="微軟正黑體" pitchFamily="34" charset="-120"/>
                  <a:ea typeface="微軟正黑體" pitchFamily="34" charset="-120"/>
                </a:rPr>
                <a:t>委員會逕向內政部戶役政系統查證免試生是否具有原住民身分</a:t>
              </a:r>
              <a:endParaRPr lang="en-US" altLang="zh-TW" sz="2600" b="1" dirty="0">
                <a:solidFill>
                  <a:schemeClr val="accent5">
                    <a:lumMod val="75000"/>
                  </a:schemeClr>
                </a:solidFill>
                <a:latin typeface="微軟正黑體" pitchFamily="34" charset="-120"/>
                <a:ea typeface="微軟正黑體" pitchFamily="34" charset="-120"/>
              </a:endParaRPr>
            </a:p>
            <a:p>
              <a:pPr algn="just">
                <a:spcAft>
                  <a:spcPts val="1200"/>
                </a:spcAft>
              </a:pPr>
              <a:endParaRPr lang="en-US" altLang="zh-TW" sz="2600" b="1" dirty="0">
                <a:solidFill>
                  <a:schemeClr val="accent5">
                    <a:lumMod val="75000"/>
                  </a:schemeClr>
                </a:solidFill>
                <a:latin typeface="微軟正黑體" pitchFamily="34" charset="-120"/>
                <a:ea typeface="微軟正黑體" pitchFamily="34" charset="-120"/>
              </a:endParaRPr>
            </a:p>
            <a:p>
              <a:pPr algn="just"/>
              <a:r>
                <a:rPr lang="en-US" altLang="zh-TW" sz="2600" b="1" dirty="0">
                  <a:latin typeface="微軟正黑體" pitchFamily="34" charset="-120"/>
                  <a:ea typeface="微軟正黑體" pitchFamily="34" charset="-120"/>
                </a:rPr>
                <a:t>2.</a:t>
              </a:r>
              <a:r>
                <a:rPr lang="zh-TW" altLang="en-US" sz="2600" b="1" dirty="0">
                  <a:latin typeface="微軟正黑體" pitchFamily="34" charset="-120"/>
                  <a:ea typeface="微軟正黑體" pitchFamily="34" charset="-120"/>
                </a:rPr>
                <a:t>身心障礙生，報名時應檢附本人之身心障礙證明影印本或由各級主管機關特殊教育學生鑑定及就學輔導會鑑定為身心障礙之證明文件（須為</a:t>
              </a:r>
              <a:r>
                <a:rPr lang="zh-TW" altLang="en-US" sz="2600" b="1" dirty="0">
                  <a:solidFill>
                    <a:srgbClr val="FF0000"/>
                  </a:solidFill>
                  <a:latin typeface="微軟正黑體" pitchFamily="34" charset="-120"/>
                  <a:ea typeface="微軟正黑體" pitchFamily="34" charset="-120"/>
                </a:rPr>
                <a:t>國民中學教育階段</a:t>
              </a:r>
              <a:r>
                <a:rPr lang="zh-TW" altLang="en-US" sz="2600" b="1" dirty="0">
                  <a:latin typeface="微軟正黑體" pitchFamily="34" charset="-120"/>
                  <a:ea typeface="微軟正黑體" pitchFamily="34" charset="-120"/>
                </a:rPr>
                <a:t>所核發之證明文件）。</a:t>
              </a:r>
              <a:endParaRPr lang="en-US" altLang="zh-TW" sz="2600" b="1" dirty="0">
                <a:latin typeface="微軟正黑體" pitchFamily="34" charset="-120"/>
                <a:ea typeface="微軟正黑體" pitchFamily="34" charset="-120"/>
              </a:endParaRPr>
            </a:p>
          </p:txBody>
        </p:sp>
      </p:grpSp>
      <p:grpSp>
        <p:nvGrpSpPr>
          <p:cNvPr id="50" name="组合 19"/>
          <p:cNvGrpSpPr>
            <a:grpSpLocks/>
          </p:cNvGrpSpPr>
          <p:nvPr/>
        </p:nvGrpSpPr>
        <p:grpSpPr bwMode="auto">
          <a:xfrm flipH="1">
            <a:off x="10676978" y="4079408"/>
            <a:ext cx="1311275" cy="2143125"/>
            <a:chOff x="2674257" y="3463726"/>
            <a:chExt cx="1309692" cy="2143454"/>
          </a:xfrm>
        </p:grpSpPr>
        <p:grpSp>
          <p:nvGrpSpPr>
            <p:cNvPr id="51" name="组合 20"/>
            <p:cNvGrpSpPr>
              <a:grpSpLocks/>
            </p:cNvGrpSpPr>
            <p:nvPr/>
          </p:nvGrpSpPr>
          <p:grpSpPr bwMode="auto">
            <a:xfrm flipH="1">
              <a:off x="2674257" y="3463726"/>
              <a:ext cx="1309692" cy="2143454"/>
              <a:chOff x="5414605" y="3315582"/>
              <a:chExt cx="1497348" cy="2450573"/>
            </a:xfrm>
          </p:grpSpPr>
          <p:grpSp>
            <p:nvGrpSpPr>
              <p:cNvPr id="56" name="组合 25"/>
              <p:cNvGrpSpPr>
                <a:grpSpLocks/>
              </p:cNvGrpSpPr>
              <p:nvPr/>
            </p:nvGrpSpPr>
            <p:grpSpPr bwMode="auto">
              <a:xfrm>
                <a:off x="5414605" y="3315582"/>
                <a:ext cx="1497348" cy="1875586"/>
                <a:chOff x="6832585" y="3384071"/>
                <a:chExt cx="1803397" cy="2258944"/>
              </a:xfrm>
            </p:grpSpPr>
            <p:sp>
              <p:nvSpPr>
                <p:cNvPr id="62" name="椭圆 31"/>
                <p:cNvSpPr/>
                <p:nvPr/>
              </p:nvSpPr>
              <p:spPr>
                <a:xfrm flipH="1">
                  <a:off x="7343475" y="3384071"/>
                  <a:ext cx="1139677" cy="102973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nvGrpSpPr>
                <p:cNvPr id="63" name="组合 32"/>
                <p:cNvGrpSpPr>
                  <a:grpSpLocks/>
                </p:cNvGrpSpPr>
                <p:nvPr/>
              </p:nvGrpSpPr>
              <p:grpSpPr bwMode="auto">
                <a:xfrm flipH="1">
                  <a:off x="7375417" y="4378438"/>
                  <a:ext cx="990781" cy="1264577"/>
                  <a:chOff x="2629760" y="2818396"/>
                  <a:chExt cx="959031" cy="912648"/>
                </a:xfrm>
              </p:grpSpPr>
              <p:sp>
                <p:nvSpPr>
                  <p:cNvPr id="73" name="任意多边形 42"/>
                  <p:cNvSpPr/>
                  <p:nvPr/>
                </p:nvSpPr>
                <p:spPr>
                  <a:xfrm>
                    <a:off x="2660261" y="2850229"/>
                    <a:ext cx="917183" cy="875695"/>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bg1"/>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74" name="任意多边形 43"/>
                  <p:cNvSpPr/>
                  <p:nvPr/>
                </p:nvSpPr>
                <p:spPr>
                  <a:xfrm>
                    <a:off x="2629760" y="2818396"/>
                    <a:ext cx="959031" cy="912648"/>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accent2">
                      <a:lumMod val="40000"/>
                      <a:lumOff val="60000"/>
                    </a:schemeClr>
                  </a:solidFill>
                  <a:ln w="25400" cap="rnd">
                    <a:solidFill>
                      <a:srgbClr val="FBA6A5"/>
                    </a:solidFill>
                    <a:roun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sz="500">
                      <a:solidFill>
                        <a:srgbClr val="FBA6A5"/>
                      </a:solidFill>
                      <a:ea typeface="SimSun" panose="02010600030101010101" pitchFamily="2" charset="-122"/>
                    </a:endParaRPr>
                  </a:p>
                </p:txBody>
              </p:sp>
            </p:grpSp>
            <p:sp>
              <p:nvSpPr>
                <p:cNvPr id="64" name="任意多边形 33"/>
                <p:cNvSpPr/>
                <p:nvPr/>
              </p:nvSpPr>
              <p:spPr>
                <a:xfrm>
                  <a:off x="8063960" y="3762295"/>
                  <a:ext cx="6551" cy="89636"/>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65" name="任意多边形 34"/>
                <p:cNvSpPr/>
                <p:nvPr/>
              </p:nvSpPr>
              <p:spPr>
                <a:xfrm>
                  <a:off x="7625120" y="3771040"/>
                  <a:ext cx="4367" cy="89636"/>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66" name="任意多边形 35"/>
                <p:cNvSpPr/>
                <p:nvPr/>
              </p:nvSpPr>
              <p:spPr>
                <a:xfrm flipH="1">
                  <a:off x="7771399" y="4116470"/>
                  <a:ext cx="198680" cy="100568"/>
                </a:xfrm>
                <a:custGeom>
                  <a:avLst/>
                  <a:gdLst>
                    <a:gd name="connsiteX0" fmla="*/ 3142 w 239042"/>
                    <a:gd name="connsiteY0" fmla="*/ 12699 h 157053"/>
                    <a:gd name="connsiteX1" fmla="*/ 229386 w 239042"/>
                    <a:gd name="connsiteY1" fmla="*/ 12699 h 157053"/>
                    <a:gd name="connsiteX2" fmla="*/ 182252 w 239042"/>
                    <a:gd name="connsiteY2" fmla="*/ 144674 h 157053"/>
                    <a:gd name="connsiteX3" fmla="*/ 43992 w 239042"/>
                    <a:gd name="connsiteY3" fmla="*/ 144674 h 157053"/>
                    <a:gd name="connsiteX4" fmla="*/ 0 w 239042"/>
                    <a:gd name="connsiteY4" fmla="*/ 84971 h 157053"/>
                    <a:gd name="connsiteX0" fmla="*/ 0 w 274258"/>
                    <a:gd name="connsiteY0" fmla="*/ 8739 h 161519"/>
                    <a:gd name="connsiteX1" fmla="*/ 262140 w 274258"/>
                    <a:gd name="connsiteY1" fmla="*/ 17165 h 161519"/>
                    <a:gd name="connsiteX2" fmla="*/ 215006 w 274258"/>
                    <a:gd name="connsiteY2" fmla="*/ 149140 h 161519"/>
                    <a:gd name="connsiteX3" fmla="*/ 76746 w 274258"/>
                    <a:gd name="connsiteY3" fmla="*/ 149140 h 161519"/>
                    <a:gd name="connsiteX4" fmla="*/ 32754 w 274258"/>
                    <a:gd name="connsiteY4" fmla="*/ 89437 h 16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8" h="161519">
                      <a:moveTo>
                        <a:pt x="0" y="8739"/>
                      </a:moveTo>
                      <a:cubicBezTo>
                        <a:pt x="98196" y="-2259"/>
                        <a:pt x="226306" y="-6235"/>
                        <a:pt x="262140" y="17165"/>
                      </a:cubicBezTo>
                      <a:cubicBezTo>
                        <a:pt x="297974" y="40565"/>
                        <a:pt x="245905" y="127144"/>
                        <a:pt x="215006" y="149140"/>
                      </a:cubicBezTo>
                      <a:cubicBezTo>
                        <a:pt x="184107" y="171136"/>
                        <a:pt x="107121" y="159090"/>
                        <a:pt x="76746" y="149140"/>
                      </a:cubicBezTo>
                      <a:cubicBezTo>
                        <a:pt x="46371" y="139190"/>
                        <a:pt x="39562" y="114313"/>
                        <a:pt x="32754" y="89437"/>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67" name="任意多边形 36"/>
                <p:cNvSpPr/>
                <p:nvPr/>
              </p:nvSpPr>
              <p:spPr>
                <a:xfrm rot="767077" flipH="1">
                  <a:off x="6847869" y="4182057"/>
                  <a:ext cx="659353" cy="450370"/>
                </a:xfrm>
                <a:custGeom>
                  <a:avLst/>
                  <a:gdLst>
                    <a:gd name="connsiteX0" fmla="*/ 0 w 400050"/>
                    <a:gd name="connsiteY0" fmla="*/ 171450 h 273874"/>
                    <a:gd name="connsiteX1" fmla="*/ 285750 w 400050"/>
                    <a:gd name="connsiteY1" fmla="*/ 266700 h 273874"/>
                    <a:gd name="connsiteX2" fmla="*/ 400050 w 400050"/>
                    <a:gd name="connsiteY2" fmla="*/ 0 h 273874"/>
                  </a:gdLst>
                  <a:ahLst/>
                  <a:cxnLst>
                    <a:cxn ang="0">
                      <a:pos x="connsiteX0" y="connsiteY0"/>
                    </a:cxn>
                    <a:cxn ang="0">
                      <a:pos x="connsiteX1" y="connsiteY1"/>
                    </a:cxn>
                    <a:cxn ang="0">
                      <a:pos x="connsiteX2" y="connsiteY2"/>
                    </a:cxn>
                  </a:cxnLst>
                  <a:rect l="l" t="t" r="r" b="b"/>
                  <a:pathLst>
                    <a:path w="400050" h="273874">
                      <a:moveTo>
                        <a:pt x="0" y="171450"/>
                      </a:moveTo>
                      <a:cubicBezTo>
                        <a:pt x="109537" y="233362"/>
                        <a:pt x="219075" y="295275"/>
                        <a:pt x="285750" y="266700"/>
                      </a:cubicBezTo>
                      <a:cubicBezTo>
                        <a:pt x="352425" y="238125"/>
                        <a:pt x="376237" y="119062"/>
                        <a:pt x="400050" y="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68" name="任意多边形 37"/>
                <p:cNvSpPr/>
                <p:nvPr/>
              </p:nvSpPr>
              <p:spPr>
                <a:xfrm flipH="1">
                  <a:off x="8223341" y="4549350"/>
                  <a:ext cx="329676" cy="894181"/>
                </a:xfrm>
                <a:custGeom>
                  <a:avLst/>
                  <a:gdLst>
                    <a:gd name="connsiteX0" fmla="*/ 381000 w 381000"/>
                    <a:gd name="connsiteY0" fmla="*/ 0 h 476250"/>
                    <a:gd name="connsiteX1" fmla="*/ 114300 w 381000"/>
                    <a:gd name="connsiteY1" fmla="*/ 142875 h 476250"/>
                    <a:gd name="connsiteX2" fmla="*/ 0 w 381000"/>
                    <a:gd name="connsiteY2" fmla="*/ 476250 h 476250"/>
                    <a:gd name="connsiteX0" fmla="*/ 278130 w 278130"/>
                    <a:gd name="connsiteY0" fmla="*/ 0 h 676275"/>
                    <a:gd name="connsiteX1" fmla="*/ 11430 w 278130"/>
                    <a:gd name="connsiteY1" fmla="*/ 142875 h 676275"/>
                    <a:gd name="connsiteX2" fmla="*/ 30480 w 278130"/>
                    <a:gd name="connsiteY2" fmla="*/ 676275 h 676275"/>
                    <a:gd name="connsiteX0" fmla="*/ 247650 w 247650"/>
                    <a:gd name="connsiteY0" fmla="*/ 0 h 676275"/>
                    <a:gd name="connsiteX1" fmla="*/ 76200 w 247650"/>
                    <a:gd name="connsiteY1" fmla="*/ 200025 h 676275"/>
                    <a:gd name="connsiteX2" fmla="*/ 0 w 247650"/>
                    <a:gd name="connsiteY2" fmla="*/ 676275 h 676275"/>
                    <a:gd name="connsiteX0" fmla="*/ 180048 w 180048"/>
                    <a:gd name="connsiteY0" fmla="*/ 0 h 676275"/>
                    <a:gd name="connsiteX1" fmla="*/ 8598 w 180048"/>
                    <a:gd name="connsiteY1" fmla="*/ 200025 h 676275"/>
                    <a:gd name="connsiteX2" fmla="*/ 8598 w 180048"/>
                    <a:gd name="connsiteY2" fmla="*/ 676275 h 676275"/>
                    <a:gd name="connsiteX0" fmla="*/ 171450 w 171450"/>
                    <a:gd name="connsiteY0" fmla="*/ 0 h 676275"/>
                    <a:gd name="connsiteX1" fmla="*/ 38100 w 171450"/>
                    <a:gd name="connsiteY1" fmla="*/ 238125 h 676275"/>
                    <a:gd name="connsiteX2" fmla="*/ 0 w 171450"/>
                    <a:gd name="connsiteY2" fmla="*/ 676275 h 676275"/>
                    <a:gd name="connsiteX0" fmla="*/ 171926 w 171926"/>
                    <a:gd name="connsiteY0" fmla="*/ 0 h 676275"/>
                    <a:gd name="connsiteX1" fmla="*/ 38576 w 171926"/>
                    <a:gd name="connsiteY1" fmla="*/ 238125 h 676275"/>
                    <a:gd name="connsiteX2" fmla="*/ 476 w 171926"/>
                    <a:gd name="connsiteY2" fmla="*/ 676275 h 676275"/>
                    <a:gd name="connsiteX0" fmla="*/ 200218 w 200218"/>
                    <a:gd name="connsiteY0" fmla="*/ 0 h 542925"/>
                    <a:gd name="connsiteX1" fmla="*/ 66868 w 200218"/>
                    <a:gd name="connsiteY1" fmla="*/ 238125 h 542925"/>
                    <a:gd name="connsiteX2" fmla="*/ 193 w 200218"/>
                    <a:gd name="connsiteY2" fmla="*/ 542925 h 542925"/>
                    <a:gd name="connsiteX0" fmla="*/ 200025 w 200025"/>
                    <a:gd name="connsiteY0" fmla="*/ 0 h 542925"/>
                    <a:gd name="connsiteX1" fmla="*/ 66675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32268 w 200025"/>
                    <a:gd name="connsiteY1" fmla="*/ 219463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Lst>
                  <a:ahLst/>
                  <a:cxnLst>
                    <a:cxn ang="0">
                      <a:pos x="connsiteX0" y="connsiteY0"/>
                    </a:cxn>
                    <a:cxn ang="0">
                      <a:pos x="connsiteX1" y="connsiteY1"/>
                    </a:cxn>
                  </a:cxnLst>
                  <a:rect l="l" t="t" r="r" b="b"/>
                  <a:pathLst>
                    <a:path w="200025" h="542925">
                      <a:moveTo>
                        <a:pt x="200025" y="0"/>
                      </a:moveTo>
                      <a:cubicBezTo>
                        <a:pt x="77366" y="156093"/>
                        <a:pt x="23132" y="330848"/>
                        <a:pt x="0" y="542925"/>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69" name="椭圆 45"/>
                <p:cNvSpPr/>
                <p:nvPr/>
              </p:nvSpPr>
              <p:spPr>
                <a:xfrm flipH="1">
                  <a:off x="8504985" y="5397619"/>
                  <a:ext cx="130997" cy="131176"/>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nvGrpSpPr>
                <p:cNvPr id="70" name="组合 39"/>
                <p:cNvGrpSpPr>
                  <a:grpSpLocks/>
                </p:cNvGrpSpPr>
                <p:nvPr/>
              </p:nvGrpSpPr>
              <p:grpSpPr bwMode="auto">
                <a:xfrm>
                  <a:off x="6832585" y="3949191"/>
                  <a:ext cx="118574" cy="188887"/>
                  <a:chOff x="3918640" y="7122710"/>
                  <a:chExt cx="72000" cy="114695"/>
                </a:xfrm>
              </p:grpSpPr>
              <p:sp>
                <p:nvSpPr>
                  <p:cNvPr id="71" name="椭圆 45"/>
                  <p:cNvSpPr/>
                  <p:nvPr/>
                </p:nvSpPr>
                <p:spPr>
                  <a:xfrm rot="21321260">
                    <a:off x="3963715" y="7122064"/>
                    <a:ext cx="10606" cy="104875"/>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72" name="椭圆 45"/>
                  <p:cNvSpPr/>
                  <p:nvPr/>
                </p:nvSpPr>
                <p:spPr>
                  <a:xfrm flipH="1">
                    <a:off x="3918640" y="7179148"/>
                    <a:ext cx="71589" cy="58411"/>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accent1">
                      <a:lumMod val="50000"/>
                    </a:schemeClr>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grpSp>
          <p:grpSp>
            <p:nvGrpSpPr>
              <p:cNvPr id="57" name="组合 26"/>
              <p:cNvGrpSpPr>
                <a:grpSpLocks/>
              </p:cNvGrpSpPr>
              <p:nvPr/>
            </p:nvGrpSpPr>
            <p:grpSpPr bwMode="auto">
              <a:xfrm>
                <a:off x="5974812" y="5199403"/>
                <a:ext cx="618251" cy="566752"/>
                <a:chOff x="7473076" y="3639423"/>
                <a:chExt cx="459691" cy="421400"/>
              </a:xfrm>
            </p:grpSpPr>
            <p:sp>
              <p:nvSpPr>
                <p:cNvPr id="58" name="任意多边形 27"/>
                <p:cNvSpPr/>
                <p:nvPr/>
              </p:nvSpPr>
              <p:spPr>
                <a:xfrm>
                  <a:off x="7576816" y="3639718"/>
                  <a:ext cx="26957" cy="373866"/>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355600"/>
                        <a:pt x="0" y="4381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sp>
              <p:nvSpPr>
                <p:cNvPr id="59" name="任意多边形 28"/>
                <p:cNvSpPr/>
                <p:nvPr/>
              </p:nvSpPr>
              <p:spPr>
                <a:xfrm flipH="1">
                  <a:off x="7789777" y="3647816"/>
                  <a:ext cx="25610" cy="373866"/>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123825 w 123825"/>
                    <a:gd name="connsiteY0" fmla="*/ 0 h 498322"/>
                    <a:gd name="connsiteX1" fmla="*/ 85725 w 123825"/>
                    <a:gd name="connsiteY1" fmla="*/ 438150 h 498322"/>
                    <a:gd name="connsiteX2" fmla="*/ 0 w 123825"/>
                    <a:gd name="connsiteY2" fmla="*/ 495300 h 498322"/>
                    <a:gd name="connsiteX0" fmla="*/ 123825 w 123825"/>
                    <a:gd name="connsiteY0" fmla="*/ 0 h 490784"/>
                    <a:gd name="connsiteX1" fmla="*/ 85725 w 123825"/>
                    <a:gd name="connsiteY1" fmla="*/ 438150 h 490784"/>
                    <a:gd name="connsiteX2" fmla="*/ 0 w 123825"/>
                    <a:gd name="connsiteY2" fmla="*/ 474499 h 490784"/>
                    <a:gd name="connsiteX0" fmla="*/ 123825 w 123825"/>
                    <a:gd name="connsiteY0" fmla="*/ 0 h 490784"/>
                    <a:gd name="connsiteX1" fmla="*/ 85725 w 123825"/>
                    <a:gd name="connsiteY1" fmla="*/ 438150 h 490784"/>
                    <a:gd name="connsiteX2" fmla="*/ 0 w 123825"/>
                    <a:gd name="connsiteY2" fmla="*/ 474499 h 490784"/>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262488"/>
                        <a:pt x="0" y="4381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sp>
              <p:nvSpPr>
                <p:cNvPr id="60" name="椭圆 45"/>
                <p:cNvSpPr/>
                <p:nvPr/>
              </p:nvSpPr>
              <p:spPr>
                <a:xfrm>
                  <a:off x="7473031" y="4012234"/>
                  <a:ext cx="125350" cy="47240"/>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sp>
              <p:nvSpPr>
                <p:cNvPr id="61" name="椭圆 45"/>
                <p:cNvSpPr/>
                <p:nvPr/>
              </p:nvSpPr>
              <p:spPr>
                <a:xfrm flipH="1">
                  <a:off x="7807300" y="4013584"/>
                  <a:ext cx="125350" cy="47239"/>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BA6A5"/>
                    </a:solidFill>
                  </a:endParaRPr>
                </a:p>
              </p:txBody>
            </p:sp>
          </p:grpSp>
        </p:grpSp>
        <p:grpSp>
          <p:nvGrpSpPr>
            <p:cNvPr id="52" name="组合 21"/>
            <p:cNvGrpSpPr>
              <a:grpSpLocks/>
            </p:cNvGrpSpPr>
            <p:nvPr/>
          </p:nvGrpSpPr>
          <p:grpSpPr bwMode="auto">
            <a:xfrm>
              <a:off x="2836677" y="3621331"/>
              <a:ext cx="775620" cy="340965"/>
              <a:chOff x="4490322" y="2494299"/>
              <a:chExt cx="775620" cy="340965"/>
            </a:xfrm>
          </p:grpSpPr>
          <p:sp>
            <p:nvSpPr>
              <p:cNvPr id="53" name="任意多边形 22"/>
              <p:cNvSpPr/>
              <p:nvPr/>
            </p:nvSpPr>
            <p:spPr>
              <a:xfrm>
                <a:off x="4489631" y="2498644"/>
                <a:ext cx="348829" cy="336601"/>
              </a:xfrm>
              <a:custGeom>
                <a:avLst/>
                <a:gdLst>
                  <a:gd name="connsiteX0" fmla="*/ 24303 w 272541"/>
                  <a:gd name="connsiteY0" fmla="*/ 51878 h 241983"/>
                  <a:gd name="connsiteX1" fmla="*/ 30523 w 272541"/>
                  <a:gd name="connsiteY1" fmla="*/ 207388 h 241983"/>
                  <a:gd name="connsiteX2" fmla="*/ 242017 w 272541"/>
                  <a:gd name="connsiteY2" fmla="*/ 226049 h 241983"/>
                  <a:gd name="connsiteX3" fmla="*/ 248238 w 272541"/>
                  <a:gd name="connsiteY3" fmla="*/ 14556 h 241983"/>
                  <a:gd name="connsiteX4" fmla="*/ 24303 w 272541"/>
                  <a:gd name="connsiteY4" fmla="*/ 51878 h 241983"/>
                  <a:gd name="connsiteX0" fmla="*/ 22095 w 276972"/>
                  <a:gd name="connsiteY0" fmla="*/ 25283 h 254291"/>
                  <a:gd name="connsiteX1" fmla="*/ 34535 w 276972"/>
                  <a:gd name="connsiteY1" fmla="*/ 218115 h 254291"/>
                  <a:gd name="connsiteX2" fmla="*/ 246029 w 276972"/>
                  <a:gd name="connsiteY2" fmla="*/ 236776 h 254291"/>
                  <a:gd name="connsiteX3" fmla="*/ 252250 w 276972"/>
                  <a:gd name="connsiteY3" fmla="*/ 25283 h 254291"/>
                  <a:gd name="connsiteX4" fmla="*/ 22095 w 276972"/>
                  <a:gd name="connsiteY4" fmla="*/ 25283 h 2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2" h="254291">
                    <a:moveTo>
                      <a:pt x="22095" y="25283"/>
                    </a:moveTo>
                    <a:cubicBezTo>
                      <a:pt x="-14191" y="57422"/>
                      <a:pt x="-2787" y="182866"/>
                      <a:pt x="34535" y="218115"/>
                    </a:cubicBezTo>
                    <a:cubicBezTo>
                      <a:pt x="71857" y="253364"/>
                      <a:pt x="209743" y="268915"/>
                      <a:pt x="246029" y="236776"/>
                    </a:cubicBezTo>
                    <a:cubicBezTo>
                      <a:pt x="282315" y="204637"/>
                      <a:pt x="289572" y="60532"/>
                      <a:pt x="252250" y="25283"/>
                    </a:cubicBezTo>
                    <a:cubicBezTo>
                      <a:pt x="214928" y="-9966"/>
                      <a:pt x="58381" y="-6856"/>
                      <a:pt x="22095" y="25283"/>
                    </a:cubicBezTo>
                    <a:close/>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54" name="任意多边形 23"/>
              <p:cNvSpPr/>
              <p:nvPr/>
            </p:nvSpPr>
            <p:spPr>
              <a:xfrm>
                <a:off x="4917739" y="2493881"/>
                <a:ext cx="348829" cy="336601"/>
              </a:xfrm>
              <a:custGeom>
                <a:avLst/>
                <a:gdLst>
                  <a:gd name="connsiteX0" fmla="*/ 24303 w 272541"/>
                  <a:gd name="connsiteY0" fmla="*/ 51878 h 241983"/>
                  <a:gd name="connsiteX1" fmla="*/ 30523 w 272541"/>
                  <a:gd name="connsiteY1" fmla="*/ 207388 h 241983"/>
                  <a:gd name="connsiteX2" fmla="*/ 242017 w 272541"/>
                  <a:gd name="connsiteY2" fmla="*/ 226049 h 241983"/>
                  <a:gd name="connsiteX3" fmla="*/ 248238 w 272541"/>
                  <a:gd name="connsiteY3" fmla="*/ 14556 h 241983"/>
                  <a:gd name="connsiteX4" fmla="*/ 24303 w 272541"/>
                  <a:gd name="connsiteY4" fmla="*/ 51878 h 241983"/>
                  <a:gd name="connsiteX0" fmla="*/ 22095 w 276972"/>
                  <a:gd name="connsiteY0" fmla="*/ 25283 h 254291"/>
                  <a:gd name="connsiteX1" fmla="*/ 34535 w 276972"/>
                  <a:gd name="connsiteY1" fmla="*/ 218115 h 254291"/>
                  <a:gd name="connsiteX2" fmla="*/ 246029 w 276972"/>
                  <a:gd name="connsiteY2" fmla="*/ 236776 h 254291"/>
                  <a:gd name="connsiteX3" fmla="*/ 252250 w 276972"/>
                  <a:gd name="connsiteY3" fmla="*/ 25283 h 254291"/>
                  <a:gd name="connsiteX4" fmla="*/ 22095 w 276972"/>
                  <a:gd name="connsiteY4" fmla="*/ 25283 h 2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2" h="254291">
                    <a:moveTo>
                      <a:pt x="22095" y="25283"/>
                    </a:moveTo>
                    <a:cubicBezTo>
                      <a:pt x="-14191" y="57422"/>
                      <a:pt x="-2787" y="182866"/>
                      <a:pt x="34535" y="218115"/>
                    </a:cubicBezTo>
                    <a:cubicBezTo>
                      <a:pt x="71857" y="253364"/>
                      <a:pt x="209743" y="268915"/>
                      <a:pt x="246029" y="236776"/>
                    </a:cubicBezTo>
                    <a:cubicBezTo>
                      <a:pt x="282315" y="204637"/>
                      <a:pt x="289572" y="60532"/>
                      <a:pt x="252250" y="25283"/>
                    </a:cubicBezTo>
                    <a:cubicBezTo>
                      <a:pt x="214928" y="-9966"/>
                      <a:pt x="58381" y="-6856"/>
                      <a:pt x="22095" y="25283"/>
                    </a:cubicBezTo>
                    <a:close/>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sp>
            <p:nvSpPr>
              <p:cNvPr id="55" name="任意多边形 24"/>
              <p:cNvSpPr/>
              <p:nvPr/>
            </p:nvSpPr>
            <p:spPr>
              <a:xfrm>
                <a:off x="4822604" y="2520872"/>
                <a:ext cx="101477" cy="7939"/>
              </a:xfrm>
              <a:custGeom>
                <a:avLst/>
                <a:gdLst>
                  <a:gd name="connsiteX0" fmla="*/ 0 w 80866"/>
                  <a:gd name="connsiteY0" fmla="*/ 0 h 6220"/>
                  <a:gd name="connsiteX1" fmla="*/ 80866 w 80866"/>
                  <a:gd name="connsiteY1" fmla="*/ 6220 h 6220"/>
                </a:gdLst>
                <a:ahLst/>
                <a:cxnLst>
                  <a:cxn ang="0">
                    <a:pos x="connsiteX0" y="connsiteY0"/>
                  </a:cxn>
                  <a:cxn ang="0">
                    <a:pos x="connsiteX1" y="connsiteY1"/>
                  </a:cxn>
                </a:cxnLst>
                <a:rect l="l" t="t" r="r" b="b"/>
                <a:pathLst>
                  <a:path w="80866" h="6220">
                    <a:moveTo>
                      <a:pt x="0" y="0"/>
                    </a:moveTo>
                    <a:lnTo>
                      <a:pt x="80866" y="622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00">
                  <a:solidFill>
                    <a:srgbClr val="FBA6A5"/>
                  </a:solidFill>
                </a:endParaRPr>
              </a:p>
            </p:txBody>
          </p:sp>
        </p:grpSp>
      </p:grpSp>
    </p:spTree>
    <p:extLst>
      <p:ext uri="{BB962C8B-B14F-4D97-AF65-F5344CB8AC3E}">
        <p14:creationId xmlns:p14="http://schemas.microsoft.com/office/powerpoint/2010/main" val="3238500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55576" y="3135608"/>
            <a:ext cx="9574764" cy="124176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3011" name="標題 1"/>
          <p:cNvSpPr>
            <a:spLocks noGrp="1"/>
          </p:cNvSpPr>
          <p:nvPr>
            <p:ph type="title"/>
          </p:nvPr>
        </p:nvSpPr>
        <p:spPr>
          <a:xfrm>
            <a:off x="575065" y="335043"/>
            <a:ext cx="10515600" cy="1157023"/>
          </a:xfrm>
        </p:spPr>
        <p:txBody>
          <a:bodyPr/>
          <a:lstStyle/>
          <a:p>
            <a:r>
              <a:rPr lang="en-US" altLang="zh-TW" sz="38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柒</a:t>
            </a:r>
            <a:r>
              <a:rPr lang="en-US" altLang="zh-TW" sz="3800" b="1" dirty="0">
                <a:solidFill>
                  <a:srgbClr val="002060"/>
                </a:solidFill>
                <a:latin typeface="微軟正黑體" panose="020B0604030504040204" pitchFamily="34" charset="-120"/>
                <a:ea typeface="微軟正黑體" panose="020B0604030504040204" pitchFamily="34" charset="-120"/>
              </a:rPr>
              <a:t>)</a:t>
            </a:r>
            <a:r>
              <a:rPr lang="zh-TW" altLang="en-US" sz="38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800" b="1" dirty="0">
                <a:solidFill>
                  <a:srgbClr val="002060"/>
                </a:solidFill>
                <a:latin typeface="微軟正黑體" panose="020B0604030504040204" pitchFamily="34" charset="-120"/>
                <a:ea typeface="微軟正黑體" panose="020B0604030504040204" pitchFamily="34" charset="-120"/>
              </a:rPr>
              <a:t>-</a:t>
            </a:r>
            <a:r>
              <a:rPr lang="zh-TW" altLang="en-US" sz="3800" b="1" dirty="0">
                <a:solidFill>
                  <a:srgbClr val="002060"/>
                </a:solidFill>
                <a:latin typeface="微軟正黑體" panose="020B0604030504040204" pitchFamily="34" charset="-120"/>
                <a:ea typeface="微軟正黑體" panose="020B0604030504040204" pitchFamily="34" charset="-120"/>
              </a:rPr>
              <a:t>多元學習表現（</a:t>
            </a:r>
            <a:r>
              <a:rPr lang="en-US" altLang="zh-TW" sz="3800" b="1" dirty="0">
                <a:solidFill>
                  <a:srgbClr val="002060"/>
                </a:solidFill>
                <a:latin typeface="微軟正黑體" panose="020B0604030504040204" pitchFamily="34" charset="-120"/>
                <a:ea typeface="微軟正黑體" panose="020B0604030504040204" pitchFamily="34" charset="-120"/>
              </a:rPr>
              <a:t>2/10</a:t>
            </a:r>
            <a:r>
              <a:rPr lang="zh-TW" altLang="en-US" sz="3800" b="1" dirty="0">
                <a:solidFill>
                  <a:srgbClr val="002060"/>
                </a:solidFill>
                <a:latin typeface="微軟正黑體" panose="020B0604030504040204" pitchFamily="34" charset="-120"/>
                <a:ea typeface="微軟正黑體" panose="020B0604030504040204" pitchFamily="34" charset="-120"/>
              </a:rPr>
              <a:t>）</a:t>
            </a:r>
            <a:br>
              <a:rPr lang="zh-TW" altLang="en-US" b="1" dirty="0">
                <a:solidFill>
                  <a:srgbClr val="C00000"/>
                </a:solidFill>
                <a:latin typeface="微軟正黑體" panose="020B0604030504040204" pitchFamily="34" charset="-120"/>
                <a:ea typeface="微軟正黑體" panose="020B0604030504040204" pitchFamily="34" charset="-120"/>
              </a:rPr>
            </a:br>
            <a:endParaRPr lang="zh-TW" altLang="en-US" dirty="0"/>
          </a:p>
        </p:txBody>
      </p:sp>
      <p:sp>
        <p:nvSpPr>
          <p:cNvPr id="43012" name="內容版面配置區 2"/>
          <p:cNvSpPr>
            <a:spLocks noGrp="1"/>
          </p:cNvSpPr>
          <p:nvPr>
            <p:ph idx="1"/>
          </p:nvPr>
        </p:nvSpPr>
        <p:spPr>
          <a:xfrm>
            <a:off x="661730" y="2555143"/>
            <a:ext cx="10394950" cy="1903412"/>
          </a:xfrm>
        </p:spPr>
        <p:txBody>
          <a:bodyPr/>
          <a:lstStyle/>
          <a:p>
            <a:pPr eaLnBrk="1" hangingPunct="1">
              <a:spcAft>
                <a:spcPts val="600"/>
              </a:spcAft>
              <a:buFont typeface="Wingdings" panose="05000000000000000000" pitchFamily="2" charset="2"/>
              <a:buChar char="l"/>
            </a:pPr>
            <a:r>
              <a:rPr lang="zh-TW" altLang="zh-TW" b="1" dirty="0">
                <a:solidFill>
                  <a:srgbClr val="0033CC"/>
                </a:solidFill>
                <a:latin typeface="微軟正黑體" panose="020B0604030504040204" pitchFamily="34" charset="-120"/>
                <a:ea typeface="微軟正黑體" panose="020B0604030504040204" pitchFamily="34" charset="-120"/>
              </a:rPr>
              <a:t>競賽</a:t>
            </a:r>
            <a:r>
              <a:rPr lang="zh-TW" altLang="en-US" b="1" dirty="0">
                <a:solidFill>
                  <a:srgbClr val="0033CC"/>
                </a:solidFill>
                <a:latin typeface="微軟正黑體" panose="020B0604030504040204" pitchFamily="34" charset="-120"/>
                <a:ea typeface="微軟正黑體" panose="020B0604030504040204" pitchFamily="34" charset="-120"/>
              </a:rPr>
              <a:t>（上限７分）</a:t>
            </a:r>
            <a:endParaRPr lang="en-US" altLang="zh-TW" b="1" dirty="0">
              <a:solidFill>
                <a:srgbClr val="0033CC"/>
              </a:solidFill>
              <a:latin typeface="微軟正黑體" panose="020B0604030504040204" pitchFamily="34" charset="-120"/>
              <a:ea typeface="微軟正黑體" panose="020B0604030504040204" pitchFamily="34" charset="-120"/>
            </a:endParaRPr>
          </a:p>
          <a:p>
            <a:pPr lvl="2" eaLnBrk="1" hangingPunct="1">
              <a:spcBef>
                <a:spcPts val="600"/>
              </a:spcBef>
              <a:buFont typeface="Wingdings" panose="05000000000000000000" pitchFamily="2" charset="2"/>
              <a:buChar char="Ø"/>
            </a:pPr>
            <a:r>
              <a:rPr lang="zh-TW" altLang="zh-TW" sz="1800" dirty="0">
                <a:solidFill>
                  <a:srgbClr val="C00000"/>
                </a:solidFill>
                <a:latin typeface="微軟正黑體" panose="020B0604030504040204" pitchFamily="34" charset="-120"/>
                <a:ea typeface="微軟正黑體" panose="020B0604030504040204" pitchFamily="34" charset="-120"/>
              </a:rPr>
              <a:t>競賽得獎應於</a:t>
            </a:r>
            <a:r>
              <a:rPr lang="zh-TW" altLang="zh-TW" sz="1800" b="1" dirty="0">
                <a:solidFill>
                  <a:srgbClr val="C00000"/>
                </a:solidFill>
                <a:latin typeface="微軟正黑體" panose="020B0604030504040204" pitchFamily="34" charset="-120"/>
                <a:ea typeface="微軟正黑體" panose="020B0604030504040204" pitchFamily="34" charset="-120"/>
              </a:rPr>
              <a:t>國中</a:t>
            </a:r>
            <a:r>
              <a:rPr lang="zh-TW" altLang="en-US" sz="1800" b="1" dirty="0">
                <a:solidFill>
                  <a:srgbClr val="C00000"/>
                </a:solidFill>
                <a:latin typeface="微軟正黑體" panose="020B0604030504040204" pitchFamily="34" charset="-120"/>
                <a:ea typeface="微軟正黑體" panose="020B0604030504040204" pitchFamily="34" charset="-120"/>
              </a:rPr>
              <a:t>就</a:t>
            </a:r>
            <a:r>
              <a:rPr lang="zh-TW" altLang="zh-TW" sz="1800" b="1" dirty="0">
                <a:solidFill>
                  <a:srgbClr val="C00000"/>
                </a:solidFill>
                <a:latin typeface="微軟正黑體" panose="020B0604030504040204" pitchFamily="34" charset="-120"/>
                <a:ea typeface="微軟正黑體" panose="020B0604030504040204" pitchFamily="34" charset="-120"/>
              </a:rPr>
              <a:t>學期間</a:t>
            </a:r>
            <a:r>
              <a:rPr lang="zh-TW" altLang="zh-TW" sz="1800" dirty="0">
                <a:solidFill>
                  <a:srgbClr val="C00000"/>
                </a:solidFill>
                <a:latin typeface="微軟正黑體" panose="020B0604030504040204" pitchFamily="34" charset="-120"/>
                <a:ea typeface="微軟正黑體" panose="020B0604030504040204" pitchFamily="34" charset="-120"/>
              </a:rPr>
              <a:t>且至</a:t>
            </a:r>
            <a:r>
              <a:rPr lang="en-US" altLang="zh-TW" sz="1800" b="1" dirty="0">
                <a:solidFill>
                  <a:srgbClr val="C00000"/>
                </a:solidFill>
                <a:latin typeface="微軟正黑體" panose="020B0604030504040204" pitchFamily="34" charset="-120"/>
                <a:ea typeface="微軟正黑體" panose="020B0604030504040204" pitchFamily="34" charset="-120"/>
              </a:rPr>
              <a:t>115</a:t>
            </a:r>
            <a:r>
              <a:rPr lang="zh-TW" altLang="zh-TW"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zh-TW" sz="1800" b="1" dirty="0">
                <a:solidFill>
                  <a:srgbClr val="C00000"/>
                </a:solidFill>
                <a:latin typeface="微軟正黑體" panose="020B0604030504040204" pitchFamily="34" charset="-120"/>
                <a:ea typeface="微軟正黑體" panose="020B0604030504040204" pitchFamily="34" charset="-120"/>
              </a:rPr>
              <a:t>日</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zh-TW" sz="1800" b="1" dirty="0">
                <a:solidFill>
                  <a:srgbClr val="C00000"/>
                </a:solidFill>
                <a:latin typeface="微軟正黑體" panose="020B0604030504040204" pitchFamily="34" charset="-120"/>
                <a:ea typeface="微軟正黑體" panose="020B0604030504040204" pitchFamily="34" charset="-120"/>
              </a:rPr>
              <a:t>取得為限</a:t>
            </a:r>
            <a:r>
              <a:rPr lang="zh-TW" altLang="zh-TW" sz="1800" dirty="0">
                <a:latin typeface="微軟正黑體" panose="020B0604030504040204" pitchFamily="34" charset="-120"/>
                <a:ea typeface="微軟正黑體" panose="020B0604030504040204" pitchFamily="34" charset="-120"/>
              </a:rPr>
              <a:t>。</a:t>
            </a:r>
          </a:p>
          <a:p>
            <a:pPr lvl="2" eaLnBrk="1" hangingPunct="1">
              <a:buFont typeface="Wingdings" panose="05000000000000000000" pitchFamily="2" charset="2"/>
              <a:buChar char="Ø"/>
            </a:pPr>
            <a:r>
              <a:rPr lang="zh-TW" altLang="zh-TW" sz="1800" dirty="0">
                <a:latin typeface="微軟正黑體" panose="020B0604030504040204" pitchFamily="34" charset="-120"/>
                <a:ea typeface="微軟正黑體" panose="020B0604030504040204" pitchFamily="34" charset="-120"/>
              </a:rPr>
              <a:t>國際性及全國性競賽項目以附錄七（簡章第</a:t>
            </a:r>
            <a:r>
              <a:rPr lang="en-US" altLang="zh-TW" sz="1800" dirty="0">
                <a:latin typeface="微軟正黑體" panose="020B0604030504040204" pitchFamily="34" charset="-120"/>
                <a:ea typeface="微軟正黑體" panose="020B0604030504040204" pitchFamily="34" charset="-120"/>
              </a:rPr>
              <a:t>82</a:t>
            </a:r>
            <a:r>
              <a:rPr lang="zh-TW" altLang="zh-TW" sz="1800" dirty="0">
                <a:latin typeface="微軟正黑體" panose="020B0604030504040204" pitchFamily="34" charset="-120"/>
                <a:ea typeface="微軟正黑體" panose="020B0604030504040204" pitchFamily="34" charset="-120"/>
              </a:rPr>
              <a:t>至</a:t>
            </a:r>
            <a:r>
              <a:rPr lang="en-US" altLang="zh-TW" sz="1800" dirty="0">
                <a:latin typeface="微軟正黑體" panose="020B0604030504040204" pitchFamily="34" charset="-120"/>
                <a:ea typeface="微軟正黑體" panose="020B0604030504040204" pitchFamily="34" charset="-120"/>
              </a:rPr>
              <a:t>83</a:t>
            </a:r>
            <a:r>
              <a:rPr lang="zh-TW" altLang="zh-TW" sz="1800" dirty="0">
                <a:latin typeface="微軟正黑體" panose="020B0604030504040204" pitchFamily="34" charset="-120"/>
                <a:ea typeface="微軟正黑體" panose="020B0604030504040204" pitchFamily="34" charset="-120"/>
              </a:rPr>
              <a:t>頁）所列項目為限。</a:t>
            </a:r>
          </a:p>
          <a:p>
            <a:pPr lvl="2" eaLnBrk="1" hangingPunct="1">
              <a:buFont typeface="Wingdings" panose="05000000000000000000" pitchFamily="2" charset="2"/>
              <a:buChar char="Ø"/>
            </a:pPr>
            <a:r>
              <a:rPr lang="zh-TW" altLang="en-US" sz="1800" dirty="0">
                <a:solidFill>
                  <a:srgbClr val="C00000"/>
                </a:solidFill>
                <a:latin typeface="微軟正黑體" panose="020B0604030504040204" pitchFamily="34" charset="-120"/>
                <a:ea typeface="微軟正黑體" panose="020B0604030504040204" pitchFamily="34" charset="-120"/>
              </a:rPr>
              <a:t>區域及縣市競賽以縣市政府主辦者為限，且獲獎證明之落款人在縣市須為縣市長，在直轄市須為市長或其所屬一級機關首長</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1"/>
          </p:nvPr>
        </p:nvSpPr>
        <p:spPr>
          <a:xfrm>
            <a:off x="11436350" y="6491288"/>
            <a:ext cx="669925" cy="184150"/>
          </a:xfrm>
        </p:spPr>
        <p:txBody>
          <a:bodyPr/>
          <a:lstStyle/>
          <a:p>
            <a:pPr>
              <a:defRPr/>
            </a:pPr>
            <a:r>
              <a:rPr lang="en-US" altLang="zh-TW" sz="2600" dirty="0">
                <a:solidFill>
                  <a:schemeClr val="tx1"/>
                </a:solidFill>
              </a:rPr>
              <a:t>30</a:t>
            </a:r>
            <a:endParaRPr lang="zh-TW" altLang="en-US" sz="2600" dirty="0">
              <a:solidFill>
                <a:schemeClr val="tx1"/>
              </a:solidFill>
            </a:endParaRPr>
          </a:p>
        </p:txBody>
      </p:sp>
      <p:sp>
        <p:nvSpPr>
          <p:cNvPr id="43014" name="矩形 7"/>
          <p:cNvSpPr>
            <a:spLocks noChangeArrowheads="1"/>
          </p:cNvSpPr>
          <p:nvPr/>
        </p:nvSpPr>
        <p:spPr bwMode="auto">
          <a:xfrm>
            <a:off x="8918350" y="3105911"/>
            <a:ext cx="2164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9</a:t>
            </a:r>
            <a:r>
              <a:rPr lang="zh-TW" altLang="en-US" sz="1800" dirty="0">
                <a:latin typeface="微軟正黑體" panose="020B0604030504040204" pitchFamily="34" charset="-120"/>
                <a:ea typeface="微軟正黑體" panose="020B0604030504040204" pitchFamily="34" charset="-120"/>
              </a:rPr>
              <a:t>頁）</a:t>
            </a:r>
          </a:p>
        </p:txBody>
      </p:sp>
      <p:graphicFrame>
        <p:nvGraphicFramePr>
          <p:cNvPr id="2" name="表格 1"/>
          <p:cNvGraphicFramePr>
            <a:graphicFrameLocks noGrp="1"/>
          </p:cNvGraphicFramePr>
          <p:nvPr>
            <p:extLst>
              <p:ext uri="{D42A27DB-BD31-4B8C-83A1-F6EECF244321}">
                <p14:modId xmlns:p14="http://schemas.microsoft.com/office/powerpoint/2010/main" val="2001580230"/>
              </p:ext>
            </p:extLst>
          </p:nvPr>
        </p:nvGraphicFramePr>
        <p:xfrm>
          <a:off x="1455576" y="4409829"/>
          <a:ext cx="9574764" cy="2355328"/>
        </p:xfrm>
        <a:graphic>
          <a:graphicData uri="http://schemas.openxmlformats.org/drawingml/2006/table">
            <a:tbl>
              <a:tblPr firstRow="1" bandRow="1">
                <a:tableStyleId>{5DA37D80-6434-44D0-A028-1B22A696006F}</a:tableStyleId>
              </a:tblPr>
              <a:tblGrid>
                <a:gridCol w="822577">
                  <a:extLst>
                    <a:ext uri="{9D8B030D-6E8A-4147-A177-3AD203B41FA5}">
                      <a16:colId xmlns:a16="http://schemas.microsoft.com/office/drawing/2014/main" val="3231260020"/>
                    </a:ext>
                  </a:extLst>
                </a:gridCol>
                <a:gridCol w="1061969">
                  <a:extLst>
                    <a:ext uri="{9D8B030D-6E8A-4147-A177-3AD203B41FA5}">
                      <a16:colId xmlns:a16="http://schemas.microsoft.com/office/drawing/2014/main" val="1503026309"/>
                    </a:ext>
                  </a:extLst>
                </a:gridCol>
                <a:gridCol w="515996">
                  <a:extLst>
                    <a:ext uri="{9D8B030D-6E8A-4147-A177-3AD203B41FA5}">
                      <a16:colId xmlns:a16="http://schemas.microsoft.com/office/drawing/2014/main" val="577062967"/>
                    </a:ext>
                  </a:extLst>
                </a:gridCol>
                <a:gridCol w="410099">
                  <a:extLst>
                    <a:ext uri="{9D8B030D-6E8A-4147-A177-3AD203B41FA5}">
                      <a16:colId xmlns:a16="http://schemas.microsoft.com/office/drawing/2014/main" val="1192485083"/>
                    </a:ext>
                  </a:extLst>
                </a:gridCol>
                <a:gridCol w="401390">
                  <a:extLst>
                    <a:ext uri="{9D8B030D-6E8A-4147-A177-3AD203B41FA5}">
                      <a16:colId xmlns:a16="http://schemas.microsoft.com/office/drawing/2014/main" val="4050055214"/>
                    </a:ext>
                  </a:extLst>
                </a:gridCol>
                <a:gridCol w="442178">
                  <a:extLst>
                    <a:ext uri="{9D8B030D-6E8A-4147-A177-3AD203B41FA5}">
                      <a16:colId xmlns:a16="http://schemas.microsoft.com/office/drawing/2014/main" val="105545397"/>
                    </a:ext>
                  </a:extLst>
                </a:gridCol>
                <a:gridCol w="1135711">
                  <a:extLst>
                    <a:ext uri="{9D8B030D-6E8A-4147-A177-3AD203B41FA5}">
                      <a16:colId xmlns:a16="http://schemas.microsoft.com/office/drawing/2014/main" val="1267422397"/>
                    </a:ext>
                  </a:extLst>
                </a:gridCol>
                <a:gridCol w="512070">
                  <a:extLst>
                    <a:ext uri="{9D8B030D-6E8A-4147-A177-3AD203B41FA5}">
                      <a16:colId xmlns:a16="http://schemas.microsoft.com/office/drawing/2014/main" val="665035454"/>
                    </a:ext>
                  </a:extLst>
                </a:gridCol>
                <a:gridCol w="152604">
                  <a:extLst>
                    <a:ext uri="{9D8B030D-6E8A-4147-A177-3AD203B41FA5}">
                      <a16:colId xmlns:a16="http://schemas.microsoft.com/office/drawing/2014/main" val="1676450122"/>
                    </a:ext>
                  </a:extLst>
                </a:gridCol>
                <a:gridCol w="237322">
                  <a:extLst>
                    <a:ext uri="{9D8B030D-6E8A-4147-A177-3AD203B41FA5}">
                      <a16:colId xmlns:a16="http://schemas.microsoft.com/office/drawing/2014/main" val="3864782683"/>
                    </a:ext>
                  </a:extLst>
                </a:gridCol>
                <a:gridCol w="903355">
                  <a:extLst>
                    <a:ext uri="{9D8B030D-6E8A-4147-A177-3AD203B41FA5}">
                      <a16:colId xmlns:a16="http://schemas.microsoft.com/office/drawing/2014/main" val="3354562876"/>
                    </a:ext>
                  </a:extLst>
                </a:gridCol>
                <a:gridCol w="918663">
                  <a:extLst>
                    <a:ext uri="{9D8B030D-6E8A-4147-A177-3AD203B41FA5}">
                      <a16:colId xmlns:a16="http://schemas.microsoft.com/office/drawing/2014/main" val="3167534831"/>
                    </a:ext>
                  </a:extLst>
                </a:gridCol>
                <a:gridCol w="2060830">
                  <a:extLst>
                    <a:ext uri="{9D8B030D-6E8A-4147-A177-3AD203B41FA5}">
                      <a16:colId xmlns:a16="http://schemas.microsoft.com/office/drawing/2014/main" val="2902158447"/>
                    </a:ext>
                  </a:extLst>
                </a:gridCol>
              </a:tblGrid>
              <a:tr h="323248">
                <a:tc>
                  <a:txBody>
                    <a:bodyPr/>
                    <a:lstStyle/>
                    <a:p>
                      <a:pPr algn="ctr"/>
                      <a:r>
                        <a:rPr lang="zh-TW" altLang="en-US" sz="1400" b="1" dirty="0">
                          <a:latin typeface="微軟正黑體" pitchFamily="34" charset="-120"/>
                          <a:ea typeface="微軟正黑體" pitchFamily="34" charset="-120"/>
                        </a:rPr>
                        <a:t>分項目</a:t>
                      </a:r>
                    </a:p>
                  </a:txBody>
                  <a:tcPr marL="66707" marR="66707" marT="33320" marB="33320">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solidFill>
                      <a:schemeClr val="accent2">
                        <a:lumMod val="40000"/>
                        <a:lumOff val="60000"/>
                      </a:schemeClr>
                    </a:solidFill>
                  </a:tcPr>
                </a:tc>
                <a:tc gridSpan="12">
                  <a:txBody>
                    <a:bodyPr/>
                    <a:lstStyle/>
                    <a:p>
                      <a:pPr algn="ctr"/>
                      <a:r>
                        <a:rPr lang="zh-TW" altLang="en-US" sz="1400" b="1" dirty="0">
                          <a:latin typeface="微軟正黑體" pitchFamily="34" charset="-120"/>
                          <a:ea typeface="微軟正黑體" pitchFamily="34" charset="-120"/>
                        </a:rPr>
                        <a:t>積分採計原則</a:t>
                      </a:r>
                    </a:p>
                  </a:txBody>
                  <a:tcPr marL="93956" marR="93956" marT="46978" marB="46978">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28336056"/>
                  </a:ext>
                </a:extLst>
              </a:tr>
              <a:tr h="291929">
                <a:tc rowSpan="6">
                  <a:txBody>
                    <a:bodyPr/>
                    <a:lstStyle/>
                    <a:p>
                      <a:pPr algn="ctr"/>
                      <a:r>
                        <a:rPr lang="zh-TW" altLang="en-US" sz="1800" b="1" dirty="0">
                          <a:latin typeface="微軟正黑體" pitchFamily="34" charset="-120"/>
                          <a:ea typeface="微軟正黑體" pitchFamily="34" charset="-120"/>
                        </a:rPr>
                        <a:t>競　　賽</a:t>
                      </a:r>
                    </a:p>
                  </a:txBody>
                  <a:tcPr marL="93956" marR="93956" marT="46978" marB="46978" anchor="ctr">
                    <a:lnL w="28575" cap="flat" cmpd="sng" algn="ctr">
                      <a:solidFill>
                        <a:schemeClr val="accent2">
                          <a:lumMod val="75000"/>
                        </a:schemeClr>
                      </a:solidFill>
                      <a:prstDash val="solid"/>
                      <a:round/>
                      <a:headEnd type="none" w="med" len="med"/>
                      <a:tailEnd type="none" w="med" len="med"/>
                    </a:lnL>
                    <a:lnB w="2857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itchFamily="34" charset="-120"/>
                          <a:ea typeface="微軟正黑體" pitchFamily="34" charset="-120"/>
                        </a:rPr>
                        <a:t>全國競賽（簡章第</a:t>
                      </a:r>
                      <a:r>
                        <a:rPr lang="en-US" altLang="zh-TW" sz="1400" b="1" dirty="0">
                          <a:latin typeface="微軟正黑體" pitchFamily="34" charset="-120"/>
                          <a:ea typeface="微軟正黑體" pitchFamily="34" charset="-120"/>
                        </a:rPr>
                        <a:t>83</a:t>
                      </a:r>
                      <a:r>
                        <a:rPr lang="zh-TW" altLang="en-US" sz="1400" b="1" dirty="0">
                          <a:latin typeface="微軟正黑體" pitchFamily="34" charset="-120"/>
                          <a:ea typeface="微軟正黑體" pitchFamily="34" charset="-120"/>
                        </a:rPr>
                        <a:t>頁）</a:t>
                      </a:r>
                    </a:p>
                  </a:txBody>
                  <a:tcPr marL="93956" marR="93956" marT="46978" marB="46978">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5">
                  <a:txBody>
                    <a:bodyPr/>
                    <a:lstStyle/>
                    <a:p>
                      <a:pPr algn="ctr"/>
                      <a:r>
                        <a:rPr lang="zh-TW" altLang="en-US" sz="1400" b="1" dirty="0">
                          <a:latin typeface="微軟正黑體" pitchFamily="34" charset="-120"/>
                          <a:ea typeface="微軟正黑體" pitchFamily="34" charset="-120"/>
                        </a:rPr>
                        <a:t>區域及縣市競賽</a:t>
                      </a:r>
                    </a:p>
                  </a:txBody>
                  <a:tcPr marL="93956" marR="93956" marT="46978" marB="46978">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2100"/>
                        </a:lnSpc>
                        <a:spcBef>
                          <a:spcPts val="600"/>
                        </a:spcBef>
                        <a:spcAft>
                          <a:spcPts val="300"/>
                        </a:spcAft>
                        <a:buClrTx/>
                        <a:buSzTx/>
                        <a:buFont typeface="+mj-lt"/>
                        <a:buAutoNum type="arabicPeriod"/>
                        <a:tabLst/>
                        <a:defRPr/>
                      </a:pPr>
                      <a:r>
                        <a:rPr lang="zh-TW" altLang="en-US" sz="1400" b="1" dirty="0">
                          <a:latin typeface="微軟正黑體" pitchFamily="34" charset="-120"/>
                          <a:ea typeface="微軟正黑體" pitchFamily="34" charset="-120"/>
                        </a:rPr>
                        <a:t>同學年度同項競賽擇優</a:t>
                      </a:r>
                      <a:r>
                        <a:rPr lang="en-US" altLang="zh-TW" sz="1400" b="1" dirty="0">
                          <a:latin typeface="微軟正黑體" pitchFamily="34" charset="-120"/>
                          <a:ea typeface="微軟正黑體" pitchFamily="34" charset="-120"/>
                        </a:rPr>
                        <a:t>1</a:t>
                      </a:r>
                      <a:r>
                        <a:rPr lang="zh-TW" altLang="en-US" sz="1400" b="1" dirty="0">
                          <a:latin typeface="微軟正黑體" pitchFamily="34" charset="-120"/>
                          <a:ea typeface="微軟正黑體" pitchFamily="34" charset="-120"/>
                        </a:rPr>
                        <a:t>次採計。</a:t>
                      </a:r>
                      <a:endParaRPr lang="en-US" altLang="zh-TW" sz="1400" b="1" dirty="0">
                        <a:latin typeface="微軟正黑體" pitchFamily="34" charset="-120"/>
                        <a:ea typeface="微軟正黑體" pitchFamily="34" charset="-120"/>
                      </a:endParaRPr>
                    </a:p>
                    <a:p>
                      <a:pPr marL="177800" marR="0" indent="-177800" algn="just" defTabSz="914400" rtl="0" eaLnBrk="1" fontAlgn="auto" latinLnBrk="0" hangingPunct="1">
                        <a:lnSpc>
                          <a:spcPts val="2100"/>
                        </a:lnSpc>
                        <a:spcBef>
                          <a:spcPts val="600"/>
                        </a:spcBef>
                        <a:spcAft>
                          <a:spcPts val="300"/>
                        </a:spcAft>
                        <a:buClrTx/>
                        <a:buSzTx/>
                        <a:buFont typeface="+mj-lt"/>
                        <a:buAutoNum type="arabicPeriod"/>
                        <a:tabLst/>
                        <a:defRPr/>
                      </a:pPr>
                      <a:r>
                        <a:rPr lang="zh-TW" altLang="en-US" sz="1400" b="1" dirty="0">
                          <a:latin typeface="微軟正黑體" pitchFamily="34" charset="-120"/>
                          <a:ea typeface="微軟正黑體" pitchFamily="34" charset="-120"/>
                        </a:rPr>
                        <a:t>參賽者</a:t>
                      </a:r>
                      <a:r>
                        <a:rPr lang="en-US" altLang="zh-TW" sz="1400" b="1" dirty="0">
                          <a:latin typeface="微軟正黑體" pitchFamily="34" charset="-120"/>
                          <a:ea typeface="微軟正黑體" pitchFamily="34" charset="-120"/>
                        </a:rPr>
                        <a:t>4</a:t>
                      </a:r>
                      <a:r>
                        <a:rPr lang="zh-TW" altLang="en-US" sz="1400" b="1" dirty="0">
                          <a:latin typeface="微軟正黑體" pitchFamily="34" charset="-120"/>
                          <a:ea typeface="微軟正黑體" pitchFamily="34" charset="-120"/>
                        </a:rPr>
                        <a:t>人以上為團體。團體賽依個人賽積分折半計算。</a:t>
                      </a:r>
                      <a:endParaRPr lang="en-US" altLang="zh-TW" sz="1400" b="1" dirty="0">
                        <a:latin typeface="微軟正黑體" pitchFamily="34" charset="-120"/>
                        <a:ea typeface="微軟正黑體" pitchFamily="34" charset="-120"/>
                      </a:endParaRPr>
                    </a:p>
                  </a:txBody>
                  <a:tcPr marL="93956" marR="93956" marT="46978" marB="46978" anchor="ctr">
                    <a:lnR w="28575" cap="flat" cmpd="sng" algn="ctr">
                      <a:solidFill>
                        <a:schemeClr val="accent2">
                          <a:lumMod val="75000"/>
                        </a:schemeClr>
                      </a:solidFill>
                      <a:prstDash val="solid"/>
                      <a:round/>
                      <a:headEnd type="none" w="med" len="med"/>
                      <a:tailEnd type="none" w="med" len="med"/>
                    </a:lnR>
                    <a:lnB w="285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725231968"/>
                  </a:ext>
                </a:extLst>
              </a:tr>
              <a:tr h="495500">
                <a:tc vMerge="1">
                  <a:txBody>
                    <a:bodyPr/>
                    <a:lstStyle/>
                    <a:p>
                      <a:pPr algn="ctr"/>
                      <a:endParaRPr lang="zh-TW" altLang="en-US" dirty="0"/>
                    </a:p>
                  </a:txBody>
                  <a:tcPr anchor="ctr"/>
                </a:tc>
                <a:tc>
                  <a:txBody>
                    <a:bodyPr/>
                    <a:lstStyle/>
                    <a:p>
                      <a:pPr algn="ctr"/>
                      <a:r>
                        <a:rPr lang="zh-TW" altLang="en-US" sz="1400" b="1" dirty="0">
                          <a:latin typeface="微軟正黑體" pitchFamily="34" charset="-120"/>
                          <a:ea typeface="微軟正黑體" pitchFamily="34" charset="-120"/>
                        </a:rPr>
                        <a:t>第一名</a:t>
                      </a:r>
                    </a:p>
                  </a:txBody>
                  <a:tcPr marL="66707" marR="66707" marT="33320" marB="33320" anchor="ctr">
                    <a:solidFill>
                      <a:schemeClr val="accent2">
                        <a:lumMod val="20000"/>
                        <a:lumOff val="80000"/>
                      </a:schemeClr>
                    </a:solidFill>
                  </a:tcPr>
                </a:tc>
                <a:tc gridSpan="2">
                  <a:txBody>
                    <a:bodyPr/>
                    <a:lstStyle/>
                    <a:p>
                      <a:pPr algn="ctr"/>
                      <a:r>
                        <a:rPr lang="zh-TW" altLang="en-US" sz="1400" b="1" dirty="0">
                          <a:latin typeface="微軟正黑體" pitchFamily="34" charset="-120"/>
                          <a:ea typeface="微軟正黑體" pitchFamily="34" charset="-120"/>
                        </a:rPr>
                        <a:t>第二名</a:t>
                      </a:r>
                    </a:p>
                  </a:txBody>
                  <a:tcPr marL="93956" marR="93956" marT="46978" marB="46978" anchor="ctr">
                    <a:solidFill>
                      <a:schemeClr val="accent2">
                        <a:lumMod val="20000"/>
                        <a:lumOff val="80000"/>
                      </a:schemeClr>
                    </a:solidFill>
                  </a:tcPr>
                </a:tc>
                <a:tc hMerge="1">
                  <a:txBody>
                    <a:bodyPr/>
                    <a:lstStyle/>
                    <a:p>
                      <a:endParaRPr lang="zh-TW" altLang="en-US"/>
                    </a:p>
                  </a:txBody>
                  <a:tcPr/>
                </a:tc>
                <a:tc gridSpan="2">
                  <a:txBody>
                    <a:bodyPr/>
                    <a:lstStyle/>
                    <a:p>
                      <a:pPr algn="ctr"/>
                      <a:r>
                        <a:rPr lang="zh-TW" altLang="en-US" sz="1400" b="1" dirty="0">
                          <a:latin typeface="微軟正黑體" pitchFamily="34" charset="-120"/>
                          <a:ea typeface="微軟正黑體" pitchFamily="34" charset="-120"/>
                        </a:rPr>
                        <a:t>第三名</a:t>
                      </a:r>
                    </a:p>
                  </a:txBody>
                  <a:tcPr marL="93956" marR="93956" marT="46978" marB="46978" anchor="ctr">
                    <a:solidFill>
                      <a:schemeClr val="accent2">
                        <a:lumMod val="20000"/>
                        <a:lumOff val="80000"/>
                      </a:schemeClr>
                    </a:solidFill>
                  </a:tcPr>
                </a:tc>
                <a:tc hMerge="1">
                  <a:txBody>
                    <a:bodyPr/>
                    <a:lstStyle/>
                    <a:p>
                      <a:endParaRPr lang="zh-TW" altLang="en-US"/>
                    </a:p>
                  </a:txBody>
                  <a:tcPr/>
                </a:tc>
                <a:tc>
                  <a:txBody>
                    <a:bodyPr/>
                    <a:lstStyle/>
                    <a:p>
                      <a:pPr algn="ctr"/>
                      <a:r>
                        <a:rPr lang="zh-TW" altLang="en-US" sz="1400" b="1" dirty="0">
                          <a:latin typeface="微軟正黑體" pitchFamily="34" charset="-120"/>
                          <a:ea typeface="微軟正黑體" pitchFamily="34" charset="-120"/>
                        </a:rPr>
                        <a:t>第四～六名</a:t>
                      </a:r>
                    </a:p>
                  </a:txBody>
                  <a:tcPr marL="66707" marR="66707" marT="33320" marB="33320" anchor="ctr">
                    <a:solidFill>
                      <a:schemeClr val="accent2">
                        <a:lumMod val="20000"/>
                        <a:lumOff val="80000"/>
                      </a:schemeClr>
                    </a:solidFill>
                  </a:tcPr>
                </a:tc>
                <a:tc gridSpan="3">
                  <a:txBody>
                    <a:bodyPr/>
                    <a:lstStyle/>
                    <a:p>
                      <a:pPr algn="ctr"/>
                      <a:r>
                        <a:rPr lang="zh-TW" altLang="en-US" sz="1400" b="1" dirty="0">
                          <a:latin typeface="微軟正黑體" pitchFamily="34" charset="-120"/>
                          <a:ea typeface="微軟正黑體" pitchFamily="34" charset="-120"/>
                        </a:rPr>
                        <a:t>第一名</a:t>
                      </a:r>
                    </a:p>
                  </a:txBody>
                  <a:tcPr marL="93956" marR="93956" marT="46978" marB="46978" anchor="ctr">
                    <a:solidFill>
                      <a:schemeClr val="accent2">
                        <a:lumMod val="20000"/>
                        <a:lumOff val="80000"/>
                      </a:schemeClr>
                    </a:solidFill>
                  </a:tcPr>
                </a:tc>
                <a:tc hMerge="1">
                  <a:txBody>
                    <a:bodyPr/>
                    <a:lstStyle/>
                    <a:p>
                      <a:endParaRPr lang="zh-TW" altLang="en-US"/>
                    </a:p>
                  </a:txBody>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a:txBody>
                    <a:bodyPr/>
                    <a:lstStyle/>
                    <a:p>
                      <a:pPr algn="ctr"/>
                      <a:r>
                        <a:rPr lang="zh-TW" altLang="en-US" sz="1400" b="1" dirty="0">
                          <a:latin typeface="微軟正黑體" pitchFamily="34" charset="-120"/>
                          <a:ea typeface="微軟正黑體" pitchFamily="34" charset="-120"/>
                        </a:rPr>
                        <a:t>第二名</a:t>
                      </a:r>
                    </a:p>
                  </a:txBody>
                  <a:tcPr marL="66707" marR="66707" marT="33320" marB="33320" anchor="ctr">
                    <a:solidFill>
                      <a:schemeClr val="accent2">
                        <a:lumMod val="20000"/>
                        <a:lumOff val="80000"/>
                      </a:schemeClr>
                    </a:solidFill>
                  </a:tcPr>
                </a:tc>
                <a:tc>
                  <a:txBody>
                    <a:bodyPr/>
                    <a:lstStyle/>
                    <a:p>
                      <a:pPr algn="ctr"/>
                      <a:r>
                        <a:rPr lang="zh-TW" altLang="en-US" sz="1300" b="1" dirty="0">
                          <a:latin typeface="微軟正黑體" pitchFamily="34" charset="-120"/>
                          <a:ea typeface="微軟正黑體" pitchFamily="34" charset="-120"/>
                        </a:rPr>
                        <a:t>第三名</a:t>
                      </a:r>
                    </a:p>
                  </a:txBody>
                  <a:tcPr marL="66707" marR="66707" marT="33320" marB="33320" anchor="c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785044231"/>
                  </a:ext>
                </a:extLst>
              </a:tr>
              <a:tr h="291929">
                <a:tc vMerge="1">
                  <a:txBody>
                    <a:bodyPr/>
                    <a:lstStyle/>
                    <a:p>
                      <a:endParaRPr lang="zh-TW" altLang="en-US"/>
                    </a:p>
                  </a:txBody>
                  <a:tcPr/>
                </a:tc>
                <a:tc>
                  <a:txBody>
                    <a:bodyPr/>
                    <a:lstStyle/>
                    <a:p>
                      <a:pPr algn="ctr"/>
                      <a:r>
                        <a:rPr lang="en-US" altLang="zh-TW" sz="1400" b="1" dirty="0">
                          <a:solidFill>
                            <a:srgbClr val="C00000"/>
                          </a:solidFill>
                          <a:latin typeface="微軟正黑體" pitchFamily="34" charset="-120"/>
                          <a:ea typeface="微軟正黑體" pitchFamily="34" charset="-120"/>
                        </a:rPr>
                        <a:t>6</a:t>
                      </a:r>
                      <a:r>
                        <a:rPr lang="zh-TW" altLang="en-US" sz="1400" b="1" dirty="0">
                          <a:solidFill>
                            <a:srgbClr val="C00000"/>
                          </a:solidFill>
                          <a:latin typeface="微軟正黑體" pitchFamily="34" charset="-120"/>
                          <a:ea typeface="微軟正黑體" pitchFamily="34" charset="-120"/>
                        </a:rPr>
                        <a:t>分</a:t>
                      </a:r>
                    </a:p>
                  </a:txBody>
                  <a:tcPr marL="66707" marR="66707" marT="33320" marB="33320">
                    <a:noFill/>
                  </a:tcPr>
                </a:tc>
                <a:tc gridSpan="2">
                  <a:txBody>
                    <a:bodyPr/>
                    <a:lstStyle/>
                    <a:p>
                      <a:pPr algn="ctr"/>
                      <a:r>
                        <a:rPr lang="en-US" altLang="zh-TW" sz="1400" b="1" dirty="0">
                          <a:solidFill>
                            <a:srgbClr val="C00000"/>
                          </a:solidFill>
                          <a:latin typeface="微軟正黑體" pitchFamily="34" charset="-120"/>
                          <a:ea typeface="微軟正黑體" pitchFamily="34" charset="-120"/>
                        </a:rPr>
                        <a:t>5</a:t>
                      </a:r>
                      <a:r>
                        <a:rPr lang="zh-TW" altLang="en-US" sz="1400" b="1" dirty="0">
                          <a:solidFill>
                            <a:srgbClr val="C00000"/>
                          </a:solidFill>
                          <a:latin typeface="微軟正黑體" pitchFamily="34" charset="-120"/>
                          <a:ea typeface="微軟正黑體" pitchFamily="34" charset="-120"/>
                        </a:rPr>
                        <a:t>分</a:t>
                      </a:r>
                    </a:p>
                  </a:txBody>
                  <a:tcPr marL="93956" marR="93956" marT="46978" marB="46978">
                    <a:noFill/>
                  </a:tcPr>
                </a:tc>
                <a:tc hMerge="1">
                  <a:txBody>
                    <a:bodyPr/>
                    <a:lstStyle/>
                    <a:p>
                      <a:endParaRPr lang="zh-TW" altLang="en-US"/>
                    </a:p>
                  </a:txBody>
                  <a:tcPr/>
                </a:tc>
                <a:tc gridSpan="2">
                  <a:txBody>
                    <a:bodyPr/>
                    <a:lstStyle/>
                    <a:p>
                      <a:pPr algn="ctr"/>
                      <a:r>
                        <a:rPr lang="en-US" altLang="zh-TW" sz="1400" b="1" dirty="0">
                          <a:solidFill>
                            <a:srgbClr val="C00000"/>
                          </a:solidFill>
                          <a:latin typeface="微軟正黑體" pitchFamily="34" charset="-120"/>
                          <a:ea typeface="微軟正黑體" pitchFamily="34" charset="-120"/>
                        </a:rPr>
                        <a:t>4</a:t>
                      </a:r>
                      <a:r>
                        <a:rPr lang="zh-TW" altLang="en-US" sz="1400" b="1" dirty="0">
                          <a:solidFill>
                            <a:srgbClr val="C00000"/>
                          </a:solidFill>
                          <a:latin typeface="微軟正黑體" pitchFamily="34" charset="-120"/>
                          <a:ea typeface="微軟正黑體" pitchFamily="34" charset="-120"/>
                        </a:rPr>
                        <a:t>分</a:t>
                      </a:r>
                    </a:p>
                  </a:txBody>
                  <a:tcPr marL="93956" marR="93956" marT="46978" marB="46978">
                    <a:noFill/>
                  </a:tcPr>
                </a:tc>
                <a:tc hMerge="1">
                  <a:txBody>
                    <a:bodyPr/>
                    <a:lstStyle/>
                    <a:p>
                      <a:endParaRPr lang="zh-TW" altLang="en-US"/>
                    </a:p>
                  </a:txBody>
                  <a:tcPr/>
                </a:tc>
                <a:tc>
                  <a:txBody>
                    <a:bodyPr/>
                    <a:lstStyle/>
                    <a:p>
                      <a:pPr algn="ctr"/>
                      <a:r>
                        <a:rPr lang="en-US" altLang="zh-TW" sz="1400" b="1" dirty="0">
                          <a:solidFill>
                            <a:srgbClr val="C00000"/>
                          </a:solidFill>
                          <a:latin typeface="微軟正黑體" pitchFamily="34" charset="-120"/>
                          <a:ea typeface="微軟正黑體" pitchFamily="34" charset="-120"/>
                        </a:rPr>
                        <a:t>3</a:t>
                      </a:r>
                      <a:r>
                        <a:rPr lang="zh-TW" altLang="en-US" sz="1400" b="1" dirty="0">
                          <a:solidFill>
                            <a:srgbClr val="C00000"/>
                          </a:solidFill>
                          <a:latin typeface="微軟正黑體" pitchFamily="34" charset="-120"/>
                          <a:ea typeface="微軟正黑體" pitchFamily="34" charset="-120"/>
                        </a:rPr>
                        <a:t>分</a:t>
                      </a:r>
                    </a:p>
                  </a:txBody>
                  <a:tcPr marL="66707" marR="66707" marT="33320" marB="33320">
                    <a:noFill/>
                  </a:tcPr>
                </a:tc>
                <a:tc gridSpan="3">
                  <a:txBody>
                    <a:bodyPr/>
                    <a:lstStyle/>
                    <a:p>
                      <a:pPr algn="ctr"/>
                      <a:r>
                        <a:rPr lang="en-US" altLang="zh-TW" sz="1400" b="1" dirty="0">
                          <a:solidFill>
                            <a:srgbClr val="C00000"/>
                          </a:solidFill>
                          <a:latin typeface="微軟正黑體" pitchFamily="34" charset="-120"/>
                          <a:ea typeface="微軟正黑體" pitchFamily="34" charset="-120"/>
                        </a:rPr>
                        <a:t>3</a:t>
                      </a:r>
                      <a:r>
                        <a:rPr lang="zh-TW" altLang="en-US" sz="1400" b="1" dirty="0">
                          <a:solidFill>
                            <a:srgbClr val="C00000"/>
                          </a:solidFill>
                          <a:latin typeface="微軟正黑體" pitchFamily="34" charset="-120"/>
                          <a:ea typeface="微軟正黑體" pitchFamily="34" charset="-120"/>
                        </a:rPr>
                        <a:t>分</a:t>
                      </a:r>
                    </a:p>
                  </a:txBody>
                  <a:tcPr marL="93956" marR="93956" marT="46978" marB="46978">
                    <a:noFill/>
                  </a:tcPr>
                </a:tc>
                <a:tc hMerge="1">
                  <a:txBody>
                    <a:bodyPr/>
                    <a:lstStyle/>
                    <a:p>
                      <a:endParaRPr lang="zh-TW" altLang="en-US"/>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noFill/>
                  </a:tcPr>
                </a:tc>
                <a:tc>
                  <a:txBody>
                    <a:bodyPr/>
                    <a:lstStyle/>
                    <a:p>
                      <a:pPr algn="ctr"/>
                      <a:r>
                        <a:rPr lang="en-US" altLang="zh-TW" sz="1400" b="1" dirty="0">
                          <a:solidFill>
                            <a:srgbClr val="C00000"/>
                          </a:solidFill>
                          <a:latin typeface="微軟正黑體" pitchFamily="34" charset="-120"/>
                          <a:ea typeface="微軟正黑體" pitchFamily="34" charset="-120"/>
                        </a:rPr>
                        <a:t>2</a:t>
                      </a:r>
                      <a:r>
                        <a:rPr lang="zh-TW" altLang="en-US" sz="1400" b="1" dirty="0">
                          <a:solidFill>
                            <a:srgbClr val="C00000"/>
                          </a:solidFill>
                          <a:latin typeface="微軟正黑體" pitchFamily="34" charset="-120"/>
                          <a:ea typeface="微軟正黑體" pitchFamily="34" charset="-120"/>
                        </a:rPr>
                        <a:t>分</a:t>
                      </a:r>
                    </a:p>
                  </a:txBody>
                  <a:tcPr marL="66707" marR="66707" marT="33320" marB="33320">
                    <a:noFill/>
                  </a:tcPr>
                </a:tc>
                <a:tc>
                  <a:txBody>
                    <a:bodyPr/>
                    <a:lstStyle/>
                    <a:p>
                      <a:pPr algn="ctr"/>
                      <a:r>
                        <a:rPr lang="en-US" altLang="zh-TW" sz="1300" b="1" dirty="0">
                          <a:solidFill>
                            <a:srgbClr val="C00000"/>
                          </a:solidFill>
                          <a:latin typeface="微軟正黑體" pitchFamily="34" charset="-120"/>
                          <a:ea typeface="微軟正黑體" pitchFamily="34" charset="-120"/>
                        </a:rPr>
                        <a:t>1</a:t>
                      </a:r>
                      <a:r>
                        <a:rPr lang="zh-TW" altLang="en-US" sz="1300" b="1" dirty="0">
                          <a:solidFill>
                            <a:srgbClr val="C00000"/>
                          </a:solidFill>
                          <a:latin typeface="微軟正黑體" pitchFamily="34" charset="-120"/>
                          <a:ea typeface="微軟正黑體" pitchFamily="34" charset="-120"/>
                        </a:rPr>
                        <a:t>分</a:t>
                      </a:r>
                    </a:p>
                  </a:txBody>
                  <a:tcPr marL="66707" marR="66707" marT="33320" marB="33320">
                    <a:noFill/>
                  </a:tcPr>
                </a:tc>
                <a:tc vMerge="1">
                  <a:txBody>
                    <a:bodyPr/>
                    <a:lstStyle/>
                    <a:p>
                      <a:endParaRPr lang="zh-TW" altLang="en-US"/>
                    </a:p>
                  </a:txBody>
                  <a:tcPr/>
                </a:tc>
                <a:extLst>
                  <a:ext uri="{0D108BD9-81ED-4DB2-BD59-A6C34878D82A}">
                    <a16:rowId xmlns:a16="http://schemas.microsoft.com/office/drawing/2014/main" val="735289528"/>
                  </a:ext>
                </a:extLst>
              </a:tr>
              <a:tr h="291929">
                <a:tc vMerge="1">
                  <a:txBody>
                    <a:bodyPr/>
                    <a:lstStyle/>
                    <a:p>
                      <a:pPr algn="ctr"/>
                      <a:endParaRPr lang="zh-TW" altLang="en-US" dirty="0"/>
                    </a:p>
                  </a:txBody>
                  <a:tcPr anchor="ctr"/>
                </a:tc>
                <a:tc gridSpan="11">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itchFamily="34" charset="-120"/>
                          <a:ea typeface="微軟正黑體" pitchFamily="34" charset="-120"/>
                        </a:rPr>
                        <a:t>國際科技展覽及國際運動會（簡章第</a:t>
                      </a:r>
                      <a:r>
                        <a:rPr lang="en-US" altLang="zh-TW" sz="1400" b="1" dirty="0">
                          <a:latin typeface="微軟正黑體" pitchFamily="34" charset="-120"/>
                          <a:ea typeface="微軟正黑體" pitchFamily="34" charset="-120"/>
                        </a:rPr>
                        <a:t>82</a:t>
                      </a:r>
                      <a:r>
                        <a:rPr lang="zh-TW" altLang="en-US" sz="1400" b="1" dirty="0">
                          <a:latin typeface="微軟正黑體" pitchFamily="34" charset="-120"/>
                          <a:ea typeface="微軟正黑體" pitchFamily="34" charset="-120"/>
                        </a:rPr>
                        <a:t>頁）</a:t>
                      </a:r>
                    </a:p>
                  </a:txBody>
                  <a:tcPr marL="93956" marR="93956" marT="46978" marB="46978"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3956528667"/>
                  </a:ext>
                </a:extLst>
              </a:tr>
              <a:tr h="29192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itchFamily="34" charset="-120"/>
                          <a:ea typeface="微軟正黑體" pitchFamily="34" charset="-120"/>
                        </a:rPr>
                        <a:t>第一名</a:t>
                      </a:r>
                    </a:p>
                  </a:txBody>
                  <a:tcPr marL="93956" marR="93956" marT="46978" marB="46978">
                    <a:lnR w="12700" cap="flat" cmpd="sng" algn="ctr">
                      <a:solidFill>
                        <a:schemeClr val="accent2">
                          <a:lumMod val="60000"/>
                          <a:lumOff val="40000"/>
                        </a:schemeClr>
                      </a:solidFill>
                      <a:prstDash val="solid"/>
                      <a:round/>
                      <a:headEnd type="none" w="med" len="med"/>
                      <a:tailEnd type="none" w="med" len="med"/>
                    </a:ln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latin typeface="微軟正黑體" pitchFamily="34" charset="-120"/>
                          <a:ea typeface="微軟正黑體" pitchFamily="34" charset="-120"/>
                        </a:rPr>
                        <a:t>第二名</a:t>
                      </a:r>
                    </a:p>
                  </a:txBody>
                  <a:tcPr marL="93956" marR="93956" marT="46978" marB="46978">
                    <a:lnL w="12700" cap="flat" cmpd="sng" algn="ctr">
                      <a:solidFill>
                        <a:schemeClr val="accent2">
                          <a:lumMod val="60000"/>
                          <a:lumOff val="40000"/>
                        </a:schemeClr>
                      </a:solidFill>
                      <a:prstDash val="solid"/>
                      <a:round/>
                      <a:headEnd type="none" w="med" len="med"/>
                      <a:tailEnd type="none" w="med" len="med"/>
                    </a:lnL>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4">
                  <a:txBody>
                    <a:bodyPr/>
                    <a:lstStyle/>
                    <a:p>
                      <a:pPr algn="ctr"/>
                      <a:r>
                        <a:rPr lang="zh-TW" altLang="en-US" sz="1400" b="1" dirty="0">
                          <a:latin typeface="微軟正黑體" pitchFamily="34" charset="-120"/>
                          <a:ea typeface="微軟正黑體" pitchFamily="34" charset="-120"/>
                        </a:rPr>
                        <a:t>第三名</a:t>
                      </a:r>
                    </a:p>
                  </a:txBody>
                  <a:tcPr marL="93956" marR="93956" marT="46978" marB="46978">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2796511484"/>
                  </a:ext>
                </a:extLst>
              </a:tr>
              <a:tr h="291929">
                <a:tc vMerge="1">
                  <a:txBody>
                    <a:bodyPr/>
                    <a:lstStyle/>
                    <a:p>
                      <a:pPr algn="ctr"/>
                      <a:endParaRPr lang="zh-TW" altLang="en-US" dirty="0"/>
                    </a:p>
                  </a:txBody>
                  <a:tcPr anchor="ctr"/>
                </a:tc>
                <a:tc gridSpan="4">
                  <a:txBody>
                    <a:bodyPr/>
                    <a:lstStyle/>
                    <a:p>
                      <a:pPr algn="ctr"/>
                      <a:r>
                        <a:rPr lang="en-US" altLang="zh-TW" sz="1400" b="1" dirty="0">
                          <a:solidFill>
                            <a:srgbClr val="C00000"/>
                          </a:solidFill>
                          <a:latin typeface="微軟正黑體" pitchFamily="34" charset="-120"/>
                          <a:ea typeface="微軟正黑體" pitchFamily="34" charset="-120"/>
                        </a:rPr>
                        <a:t>7</a:t>
                      </a:r>
                      <a:r>
                        <a:rPr lang="zh-TW" altLang="en-US" sz="1400" b="1" dirty="0">
                          <a:solidFill>
                            <a:srgbClr val="C00000"/>
                          </a:solidFill>
                          <a:latin typeface="微軟正黑體" pitchFamily="34" charset="-120"/>
                          <a:ea typeface="微軟正黑體" pitchFamily="34" charset="-120"/>
                        </a:rPr>
                        <a:t>分</a:t>
                      </a:r>
                    </a:p>
                  </a:txBody>
                  <a:tcPr marL="93956" marR="93956" marT="46978" marB="46978" anchor="ctr">
                    <a:lnR w="12700" cap="flat" cmpd="sng" algn="ctr">
                      <a:solidFill>
                        <a:schemeClr val="accent2">
                          <a:lumMod val="60000"/>
                          <a:lumOff val="40000"/>
                        </a:schemeClr>
                      </a:solidFill>
                      <a:prstDash val="solid"/>
                      <a:round/>
                      <a:headEnd type="none" w="med" len="med"/>
                      <a:tailEnd type="none" w="med" len="med"/>
                    </a:lnR>
                    <a:lnB w="28575" cap="flat" cmpd="sng" algn="ctr">
                      <a:solidFill>
                        <a:schemeClr val="accent2">
                          <a:lumMod val="75000"/>
                        </a:schemeClr>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400" b="1" dirty="0">
                          <a:solidFill>
                            <a:srgbClr val="C00000"/>
                          </a:solidFill>
                          <a:latin typeface="微軟正黑體" pitchFamily="34" charset="-120"/>
                          <a:ea typeface="微軟正黑體" pitchFamily="34" charset="-120"/>
                        </a:rPr>
                        <a:t>6</a:t>
                      </a:r>
                      <a:r>
                        <a:rPr lang="zh-TW" altLang="en-US" sz="1400" b="1" dirty="0">
                          <a:solidFill>
                            <a:srgbClr val="C00000"/>
                          </a:solidFill>
                          <a:latin typeface="微軟正黑體" pitchFamily="34" charset="-120"/>
                          <a:ea typeface="微軟正黑體" pitchFamily="34" charset="-120"/>
                        </a:rPr>
                        <a:t>分</a:t>
                      </a:r>
                    </a:p>
                  </a:txBody>
                  <a:tcPr marL="93956" marR="93956" marT="46978" marB="46978" anchor="ctr">
                    <a:lnL w="12700" cap="flat" cmpd="sng" algn="ctr">
                      <a:solidFill>
                        <a:schemeClr val="accent2">
                          <a:lumMod val="60000"/>
                          <a:lumOff val="40000"/>
                        </a:schemeClr>
                      </a:solidFill>
                      <a:prstDash val="solid"/>
                      <a:round/>
                      <a:headEnd type="none" w="med" len="med"/>
                      <a:tailEnd type="none" w="med" len="med"/>
                    </a:lnL>
                    <a:lnB w="28575" cap="flat" cmpd="sng" algn="ctr">
                      <a:solidFill>
                        <a:schemeClr val="accent2">
                          <a:lumMod val="75000"/>
                        </a:schemeClr>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4">
                  <a:txBody>
                    <a:bodyPr/>
                    <a:lstStyle/>
                    <a:p>
                      <a:pPr algn="ctr"/>
                      <a:r>
                        <a:rPr lang="en-US" altLang="zh-TW" sz="1400" b="1" dirty="0">
                          <a:solidFill>
                            <a:srgbClr val="C00000"/>
                          </a:solidFill>
                          <a:latin typeface="微軟正黑體" pitchFamily="34" charset="-120"/>
                          <a:ea typeface="微軟正黑體" pitchFamily="34" charset="-120"/>
                        </a:rPr>
                        <a:t>5</a:t>
                      </a:r>
                      <a:r>
                        <a:rPr lang="zh-TW" altLang="en-US" sz="1400" b="1" dirty="0">
                          <a:solidFill>
                            <a:srgbClr val="C00000"/>
                          </a:solidFill>
                          <a:latin typeface="微軟正黑體" pitchFamily="34" charset="-120"/>
                          <a:ea typeface="微軟正黑體" pitchFamily="34" charset="-120"/>
                        </a:rPr>
                        <a:t>分</a:t>
                      </a:r>
                    </a:p>
                  </a:txBody>
                  <a:tcPr marL="93956" marR="93956" marT="46978" marB="46978" anchor="ctr">
                    <a:lnB w="28575" cap="flat" cmpd="sng" algn="ctr">
                      <a:solidFill>
                        <a:schemeClr val="accent2">
                          <a:lumMod val="7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2730900337"/>
                  </a:ext>
                </a:extLst>
              </a:tr>
            </a:tbl>
          </a:graphicData>
        </a:graphic>
      </p:graphicFrame>
      <p:grpSp>
        <p:nvGrpSpPr>
          <p:cNvPr id="3" name="群組 2">
            <a:extLst>
              <a:ext uri="{FF2B5EF4-FFF2-40B4-BE49-F238E27FC236}">
                <a16:creationId xmlns:a16="http://schemas.microsoft.com/office/drawing/2014/main" id="{172DA2EE-BFD0-4CC2-AC99-BD88E3FB59AC}"/>
              </a:ext>
            </a:extLst>
          </p:cNvPr>
          <p:cNvGrpSpPr/>
          <p:nvPr/>
        </p:nvGrpSpPr>
        <p:grpSpPr>
          <a:xfrm>
            <a:off x="1718885" y="1620619"/>
            <a:ext cx="8227960" cy="830997"/>
            <a:chOff x="1828098" y="1363253"/>
            <a:chExt cx="8227960" cy="830997"/>
          </a:xfrm>
        </p:grpSpPr>
        <p:grpSp>
          <p:nvGrpSpPr>
            <p:cNvPr id="8" name="群組 7">
              <a:extLst>
                <a:ext uri="{FF2B5EF4-FFF2-40B4-BE49-F238E27FC236}">
                  <a16:creationId xmlns:a16="http://schemas.microsoft.com/office/drawing/2014/main" id="{6DA44C9C-1B3A-4565-AE1C-7462DD85F0ED}"/>
                </a:ext>
              </a:extLst>
            </p:cNvPr>
            <p:cNvGrpSpPr/>
            <p:nvPr/>
          </p:nvGrpSpPr>
          <p:grpSpPr>
            <a:xfrm>
              <a:off x="1828098" y="1369746"/>
              <a:ext cx="8227960" cy="805465"/>
              <a:chOff x="491173" y="1120925"/>
              <a:chExt cx="8227960" cy="805465"/>
            </a:xfrm>
          </p:grpSpPr>
          <p:sp>
            <p:nvSpPr>
              <p:cNvPr id="9" name="PA_任意多边形 5">
                <a:extLst>
                  <a:ext uri="{FF2B5EF4-FFF2-40B4-BE49-F238E27FC236}">
                    <a16:creationId xmlns:a16="http://schemas.microsoft.com/office/drawing/2014/main" id="{02D329A8-115F-4809-987F-CE22089F1B2D}"/>
                  </a:ext>
                </a:extLst>
              </p:cNvPr>
              <p:cNvSpPr>
                <a:spLocks noEditPoints="1" noChangeArrowheads="1"/>
              </p:cNvSpPr>
              <p:nvPr>
                <p:custDataLst>
                  <p:tags r:id="rId1"/>
                </p:custDataLst>
              </p:nvPr>
            </p:nvSpPr>
            <p:spPr bwMode="auto">
              <a:xfrm>
                <a:off x="491173" y="1128390"/>
                <a:ext cx="2056990" cy="79800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DDDD"/>
              </a:solidFill>
              <a:ln>
                <a:noFill/>
              </a:ln>
              <a:effectLst>
                <a:outerShdw blurRad="50800" dist="38100" dir="2700000" algn="tl" rotWithShape="0">
                  <a:prstClr val="black">
                    <a:alpha val="40000"/>
                  </a:prstClr>
                </a:outerShdw>
              </a:effectLst>
            </p:spPr>
            <p:txBody>
              <a:bodyPr/>
              <a:lstStyle/>
              <a:p>
                <a:pPr defTabSz="1218565"/>
                <a:endParaRPr lang="zh-CN" altLang="en-US" sz="2400" dirty="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10" name="PA_任意多边形 5">
                <a:extLst>
                  <a:ext uri="{FF2B5EF4-FFF2-40B4-BE49-F238E27FC236}">
                    <a16:creationId xmlns:a16="http://schemas.microsoft.com/office/drawing/2014/main" id="{7B459F60-B10E-4E9C-A2F0-791EC9FFA91A}"/>
                  </a:ext>
                </a:extLst>
              </p:cNvPr>
              <p:cNvSpPr>
                <a:spLocks noEditPoints="1" noChangeArrowheads="1"/>
              </p:cNvSpPr>
              <p:nvPr>
                <p:custDataLst>
                  <p:tags r:id="rId2"/>
                </p:custDataLst>
              </p:nvPr>
            </p:nvSpPr>
            <p:spPr bwMode="auto">
              <a:xfrm>
                <a:off x="2545939" y="1128390"/>
                <a:ext cx="2056990" cy="79800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accent1">
                  <a:lumMod val="20000"/>
                  <a:lumOff val="80000"/>
                </a:schemeClr>
              </a:solidFill>
              <a:ln>
                <a:noFill/>
              </a:ln>
              <a:effectLst>
                <a:outerShdw blurRad="50800" dist="38100" dir="2700000" algn="tl" rotWithShape="0">
                  <a:prstClr val="black">
                    <a:alpha val="40000"/>
                  </a:prstClr>
                </a:outerShdw>
              </a:effectLst>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11" name="PA_任意多边形 5">
                <a:extLst>
                  <a:ext uri="{FF2B5EF4-FFF2-40B4-BE49-F238E27FC236}">
                    <a16:creationId xmlns:a16="http://schemas.microsoft.com/office/drawing/2014/main" id="{5CB0A4EC-8FF2-4383-BAF7-1E61FBF81799}"/>
                  </a:ext>
                </a:extLst>
              </p:cNvPr>
              <p:cNvSpPr>
                <a:spLocks noEditPoints="1" noChangeArrowheads="1"/>
              </p:cNvSpPr>
              <p:nvPr>
                <p:custDataLst>
                  <p:tags r:id="rId3"/>
                </p:custDataLst>
              </p:nvPr>
            </p:nvSpPr>
            <p:spPr bwMode="auto">
              <a:xfrm>
                <a:off x="4602929" y="1120925"/>
                <a:ext cx="2056990" cy="79800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12" name="PA_任意多边形 5">
                <a:extLst>
                  <a:ext uri="{FF2B5EF4-FFF2-40B4-BE49-F238E27FC236}">
                    <a16:creationId xmlns:a16="http://schemas.microsoft.com/office/drawing/2014/main" id="{D3E09656-B637-45E9-9314-5316B3320BCF}"/>
                  </a:ext>
                </a:extLst>
              </p:cNvPr>
              <p:cNvSpPr>
                <a:spLocks noEditPoints="1" noChangeArrowheads="1"/>
              </p:cNvSpPr>
              <p:nvPr>
                <p:custDataLst>
                  <p:tags r:id="rId4"/>
                </p:custDataLst>
              </p:nvPr>
            </p:nvSpPr>
            <p:spPr bwMode="auto">
              <a:xfrm>
                <a:off x="6662143" y="1124038"/>
                <a:ext cx="2056990" cy="79800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grpSp>
        <p:sp>
          <p:nvSpPr>
            <p:cNvPr id="13" name="矩形 12">
              <a:extLst>
                <a:ext uri="{FF2B5EF4-FFF2-40B4-BE49-F238E27FC236}">
                  <a16:creationId xmlns:a16="http://schemas.microsoft.com/office/drawing/2014/main" id="{20ED5254-E478-4846-B5D6-FE32672B664C}"/>
                </a:ext>
              </a:extLst>
            </p:cNvPr>
            <p:cNvSpPr/>
            <p:nvPr/>
          </p:nvSpPr>
          <p:spPr>
            <a:xfrm>
              <a:off x="2187984" y="1510249"/>
              <a:ext cx="1337218"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TW" altLang="en-US" sz="2800" b="1"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rPr>
                <a:t>競 賽</a:t>
              </a:r>
              <a:endParaRPr lang="zh-CN" altLang="en-US" sz="2800" b="1"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endParaRPr>
            </a:p>
          </p:txBody>
        </p:sp>
        <p:sp>
          <p:nvSpPr>
            <p:cNvPr id="14" name="矩形 13">
              <a:extLst>
                <a:ext uri="{FF2B5EF4-FFF2-40B4-BE49-F238E27FC236}">
                  <a16:creationId xmlns:a16="http://schemas.microsoft.com/office/drawing/2014/main" id="{C7AAC43A-0FCF-408E-ADF6-AA946922F2A1}"/>
                </a:ext>
              </a:extLst>
            </p:cNvPr>
            <p:cNvSpPr/>
            <p:nvPr/>
          </p:nvSpPr>
          <p:spPr>
            <a:xfrm>
              <a:off x="4156227" y="1532272"/>
              <a:ext cx="1526442" cy="46166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TW" altLang="en-US" sz="2400" b="1" spc="100" dirty="0">
                  <a:solidFill>
                    <a:schemeClr val="tx1">
                      <a:lumMod val="50000"/>
                    </a:schemeClr>
                  </a:solidFill>
                  <a:latin typeface="汉仪家书简" panose="02010609000101010101" pitchFamily="49" charset="-122"/>
                  <a:ea typeface="汉仪家书简" panose="02010609000101010101" pitchFamily="49" charset="-122"/>
                  <a:sym typeface="微软雅黑" panose="020B0503020204020204" pitchFamily="34" charset="-122"/>
                </a:rPr>
                <a:t>服務學習</a:t>
              </a:r>
              <a:endParaRPr lang="zh-CN" altLang="en-US" sz="2400" b="1" spc="100"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endParaRPr>
            </a:p>
          </p:txBody>
        </p:sp>
        <p:sp>
          <p:nvSpPr>
            <p:cNvPr id="15" name="矩形 14">
              <a:extLst>
                <a:ext uri="{FF2B5EF4-FFF2-40B4-BE49-F238E27FC236}">
                  <a16:creationId xmlns:a16="http://schemas.microsoft.com/office/drawing/2014/main" id="{588DC269-6348-4352-9155-B2B91ED9CDBE}"/>
                </a:ext>
              </a:extLst>
            </p:cNvPr>
            <p:cNvSpPr/>
            <p:nvPr/>
          </p:nvSpPr>
          <p:spPr>
            <a:xfrm>
              <a:off x="6297516" y="1363253"/>
              <a:ext cx="1439919" cy="830997"/>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TW" altLang="en-US" sz="2300" b="1"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rPr>
                <a:t>日常生活</a:t>
              </a:r>
              <a:endParaRPr lang="en-US" altLang="zh-TW" sz="2300" b="1"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TW" altLang="en-US" sz="2300" b="1" dirty="0">
                  <a:solidFill>
                    <a:schemeClr val="tx1">
                      <a:lumMod val="50000"/>
                    </a:schemeClr>
                  </a:solidFill>
                  <a:latin typeface="汉仪家书简" panose="02010609000101010101" pitchFamily="49" charset="-122"/>
                  <a:ea typeface="汉仪家书简" panose="02010609000101010101" pitchFamily="49" charset="-122"/>
                  <a:sym typeface="微软雅黑" panose="020B0503020204020204" pitchFamily="34" charset="-122"/>
                </a:rPr>
                <a:t>表現評量</a:t>
              </a:r>
              <a:endParaRPr lang="zh-CN" altLang="en-US" sz="2300" b="1"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endParaRPr>
            </a:p>
          </p:txBody>
        </p:sp>
        <p:sp>
          <p:nvSpPr>
            <p:cNvPr id="16" name="矩形 15">
              <a:extLst>
                <a:ext uri="{FF2B5EF4-FFF2-40B4-BE49-F238E27FC236}">
                  <a16:creationId xmlns:a16="http://schemas.microsoft.com/office/drawing/2014/main" id="{8D4C9A09-E10D-4741-A796-69D9337FF4C0}"/>
                </a:ext>
              </a:extLst>
            </p:cNvPr>
            <p:cNvSpPr/>
            <p:nvPr/>
          </p:nvSpPr>
          <p:spPr>
            <a:xfrm>
              <a:off x="8358954" y="1525383"/>
              <a:ext cx="1337218" cy="49244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TW" altLang="en-US" sz="2600" b="1" spc="100"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rPr>
                <a:t>體適能</a:t>
              </a:r>
              <a:endParaRPr lang="zh-CN" altLang="en-US" sz="2600" b="1" spc="100" noProof="0" dirty="0">
                <a:ln>
                  <a:noFill/>
                </a:ln>
                <a:solidFill>
                  <a:schemeClr val="tx1">
                    <a:lumMod val="50000"/>
                  </a:schemeClr>
                </a:solidFill>
                <a:effectLst/>
                <a:uLnTx/>
                <a:uFillTx/>
                <a:latin typeface="汉仪家书简" panose="02010609000101010101" pitchFamily="49" charset="-122"/>
                <a:ea typeface="汉仪家书简" panose="02010609000101010101" pitchFamily="49" charset="-122"/>
                <a:sym typeface="微软雅黑" panose="020B0503020204020204" pitchFamily="34" charset="-122"/>
              </a:endParaRPr>
            </a:p>
          </p:txBody>
        </p:sp>
      </p:grpSp>
      <p:sp>
        <p:nvSpPr>
          <p:cNvPr id="18" name="矩形 17">
            <a:extLst>
              <a:ext uri="{FF2B5EF4-FFF2-40B4-BE49-F238E27FC236}">
                <a16:creationId xmlns:a16="http://schemas.microsoft.com/office/drawing/2014/main" id="{F2CD8641-9351-464A-B195-7B711BA03861}"/>
              </a:ext>
            </a:extLst>
          </p:cNvPr>
          <p:cNvSpPr/>
          <p:nvPr/>
        </p:nvSpPr>
        <p:spPr bwMode="auto">
          <a:xfrm>
            <a:off x="826981" y="981268"/>
            <a:ext cx="9492950" cy="549605"/>
          </a:xfrm>
          <a:prstGeom prst="rect">
            <a:avLst/>
          </a:prstGeom>
          <a:solidFill>
            <a:srgbClr val="FFF2CC"/>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ct val="50000"/>
              </a:spcBef>
              <a:spcAft>
                <a:spcPts val="0"/>
              </a:spcAft>
              <a:buClrTx/>
              <a:buSzTx/>
              <a:buFontTx/>
              <a:buNone/>
              <a:defRPr/>
            </a:pPr>
            <a:r>
              <a:rPr lang="zh-TW" altLang="en-US" sz="3200" b="1" spc="200" dirty="0">
                <a:solidFill>
                  <a:srgbClr val="C00000"/>
                </a:solidFill>
                <a:latin typeface="汉仪家书简" panose="02010609000101010101" pitchFamily="49" charset="-122"/>
                <a:ea typeface="汉仪家书简" panose="02010609000101010101" pitchFamily="49" charset="-122"/>
                <a:cs typeface="+mn-lt"/>
              </a:rPr>
              <a:t>多元學習表現   積分上限為</a:t>
            </a:r>
            <a:r>
              <a:rPr lang="en-US" altLang="zh-TW" sz="3200" b="1" spc="200" dirty="0">
                <a:solidFill>
                  <a:srgbClr val="C00000"/>
                </a:solidFill>
                <a:latin typeface="汉仪家书简" panose="02010609000101010101" pitchFamily="49" charset="-122"/>
                <a:ea typeface="汉仪家书简" panose="02010609000101010101" pitchFamily="49" charset="-122"/>
                <a:cs typeface="+mn-lt"/>
              </a:rPr>
              <a:t>16</a:t>
            </a:r>
            <a:r>
              <a:rPr lang="zh-TW" altLang="en-US" sz="3200" b="1" spc="200" dirty="0">
                <a:solidFill>
                  <a:srgbClr val="C00000"/>
                </a:solidFill>
                <a:latin typeface="汉仪家书简" panose="02010609000101010101" pitchFamily="49" charset="-122"/>
                <a:ea typeface="汉仪家书简" panose="02010609000101010101" pitchFamily="49" charset="-122"/>
                <a:cs typeface="+mn-lt"/>
              </a:rPr>
              <a:t>分，為四個分項目</a:t>
            </a:r>
            <a:endParaRPr kumimoji="0" lang="zh-CN" altLang="en-US" sz="3200" b="1" i="0" u="none" strike="noStrike" kern="1200" cap="none" spc="200" normalizeH="0" noProof="0" dirty="0">
              <a:ln>
                <a:noFill/>
              </a:ln>
              <a:solidFill>
                <a:srgbClr val="C00000"/>
              </a:solidFill>
              <a:effectLst/>
              <a:uLnTx/>
              <a:uFillTx/>
              <a:latin typeface="汉仪家书简" panose="02010609000101010101" pitchFamily="49" charset="-122"/>
              <a:ea typeface="汉仪家书简" panose="02010609000101010101" pitchFamily="49" charset="-122"/>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90650" y="2103438"/>
            <a:ext cx="9834563" cy="2276475"/>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4035" name="內容版面配置區 2"/>
          <p:cNvSpPr>
            <a:spLocks noGrp="1"/>
          </p:cNvSpPr>
          <p:nvPr>
            <p:ph idx="1"/>
          </p:nvPr>
        </p:nvSpPr>
        <p:spPr>
          <a:xfrm>
            <a:off x="838200" y="1548600"/>
            <a:ext cx="10280650" cy="3122613"/>
          </a:xfrm>
        </p:spPr>
        <p:txBody>
          <a:bodyPr/>
          <a:lstStyle/>
          <a:p>
            <a:pPr eaLnBrk="1" hangingPunct="1">
              <a:lnSpc>
                <a:spcPct val="100000"/>
              </a:lnSpc>
              <a:spcAft>
                <a:spcPts val="1200"/>
              </a:spcAft>
              <a:buFont typeface="Wingdings" panose="05000000000000000000" pitchFamily="2" charset="2"/>
              <a:buChar char="l"/>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（上限７分）</a:t>
            </a:r>
            <a:endParaRPr lang="en-US" altLang="zh-TW" b="1" dirty="0">
              <a:solidFill>
                <a:srgbClr val="0033CC"/>
              </a:solidFill>
              <a:latin typeface="微軟正黑體" panose="020B0604030504040204" pitchFamily="34" charset="-120"/>
              <a:ea typeface="微軟正黑體" panose="020B0604030504040204" pitchFamily="34" charset="-120"/>
            </a:endParaRPr>
          </a:p>
          <a:p>
            <a:pPr lvl="2" eaLnBrk="1" hangingPunct="1">
              <a:lnSpc>
                <a:spcPct val="100000"/>
              </a:lnSpc>
              <a:buFont typeface="Wingdings" panose="05000000000000000000" pitchFamily="2" charset="2"/>
              <a:buChar char="Ø"/>
            </a:pPr>
            <a:r>
              <a:rPr lang="zh-TW" altLang="zh-TW" sz="1800" dirty="0">
                <a:latin typeface="微軟正黑體" panose="020B0604030504040204" pitchFamily="34" charset="-120"/>
                <a:ea typeface="微軟正黑體" panose="020B0604030504040204" pitchFamily="34" charset="-120"/>
              </a:rPr>
              <a:t>採計學校服務表現</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擔任班級幹部、小老師或社團幹部</a:t>
            </a:r>
            <a:r>
              <a:rPr lang="zh-TW" altLang="zh-TW" sz="1800" b="1" dirty="0">
                <a:solidFill>
                  <a:srgbClr val="C00000"/>
                </a:solidFill>
                <a:latin typeface="微軟正黑體" panose="020B0604030504040204" pitchFamily="34" charset="-120"/>
                <a:ea typeface="微軟正黑體" panose="020B0604030504040204" pitchFamily="34" charset="-120"/>
              </a:rPr>
              <a:t>任滿一學期得</a:t>
            </a:r>
            <a:r>
              <a:rPr lang="en-US" altLang="zh-TW" sz="1800" b="1" u="sng" dirty="0">
                <a:solidFill>
                  <a:srgbClr val="C00000"/>
                </a:solidFill>
                <a:latin typeface="微軟正黑體" panose="020B0604030504040204" pitchFamily="34" charset="-120"/>
                <a:ea typeface="微軟正黑體" panose="020B0604030504040204" pitchFamily="34" charset="-120"/>
              </a:rPr>
              <a:t>1</a:t>
            </a:r>
            <a:r>
              <a:rPr lang="zh-TW" altLang="zh-TW" sz="1800" b="1" u="sng" dirty="0">
                <a:solidFill>
                  <a:srgbClr val="C00000"/>
                </a:solidFill>
                <a:latin typeface="微軟正黑體" panose="020B0604030504040204" pitchFamily="34" charset="-120"/>
                <a:ea typeface="微軟正黑體" panose="020B0604030504040204" pitchFamily="34" charset="-120"/>
              </a:rPr>
              <a:t>分</a:t>
            </a:r>
            <a:r>
              <a:rPr lang="zh-TW" altLang="zh-TW" sz="1800" dirty="0">
                <a:latin typeface="微軟正黑體" panose="020B0604030504040204" pitchFamily="34" charset="-120"/>
                <a:ea typeface="微軟正黑體" panose="020B0604030504040204" pitchFamily="34" charset="-120"/>
              </a:rPr>
              <a:t>，</a:t>
            </a:r>
            <a:br>
              <a:rPr lang="en-US" altLang="zh-TW" sz="1800" dirty="0">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1800" b="1" dirty="0">
                <a:solidFill>
                  <a:srgbClr val="C00000"/>
                </a:solidFill>
                <a:latin typeface="微軟正黑體" panose="020B0604030504040204" pitchFamily="34" charset="-120"/>
                <a:ea typeface="微軟正黑體" panose="020B0604030504040204" pitchFamily="34" charset="-120"/>
              </a:rPr>
              <a:t>1</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採計。除</a:t>
            </a:r>
            <a:r>
              <a:rPr lang="zh-TW" altLang="zh-TW" sz="1800" b="1" dirty="0">
                <a:solidFill>
                  <a:srgbClr val="C00000"/>
                </a:solidFill>
                <a:latin typeface="微軟正黑體" panose="020B0604030504040204" pitchFamily="34" charset="-120"/>
                <a:ea typeface="微軟正黑體" panose="020B0604030504040204" pitchFamily="34" charset="-120"/>
              </a:rPr>
              <a:t>副班長</a:t>
            </a:r>
            <a:r>
              <a:rPr lang="zh-TW" altLang="zh-TW" sz="1800" dirty="0">
                <a:solidFill>
                  <a:srgbClr val="C00000"/>
                </a:solidFill>
                <a:latin typeface="微軟正黑體" panose="020B0604030504040204" pitchFamily="34" charset="-120"/>
                <a:ea typeface="微軟正黑體" panose="020B0604030504040204" pitchFamily="34" charset="-120"/>
              </a:rPr>
              <a:t>、</a:t>
            </a:r>
            <a:r>
              <a:rPr lang="zh-TW" altLang="zh-TW" sz="1800" b="1" dirty="0">
                <a:solidFill>
                  <a:srgbClr val="C00000"/>
                </a:solidFill>
                <a:latin typeface="微軟正黑體" panose="020B0604030504040204" pitchFamily="34" charset="-120"/>
                <a:ea typeface="微軟正黑體" panose="020B0604030504040204" pitchFamily="34" charset="-120"/>
              </a:rPr>
              <a:t>副社長</a:t>
            </a:r>
            <a:r>
              <a:rPr lang="zh-TW" altLang="zh-TW" sz="1800" dirty="0">
                <a:solidFill>
                  <a:srgbClr val="C00000"/>
                </a:solidFill>
                <a:latin typeface="微軟正黑體" panose="020B0604030504040204" pitchFamily="34" charset="-120"/>
                <a:ea typeface="微軟正黑體" panose="020B0604030504040204" pitchFamily="34" charset="-120"/>
              </a:rPr>
              <a:t>，</a:t>
            </a:r>
            <a:br>
              <a:rPr lang="en-US" altLang="zh-TW" sz="1800" dirty="0">
                <a:solidFill>
                  <a:srgbClr val="C00000"/>
                </a:solidFill>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其餘副級幹部皆不採計。</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lvl="2" eaLnBrk="1" hangingPunct="1">
              <a:lnSpc>
                <a:spcPct val="100000"/>
              </a:lnSpc>
              <a:buFont typeface="Wingdings" panose="05000000000000000000" pitchFamily="2" charset="2"/>
              <a:buChar char="Ø"/>
            </a:pPr>
            <a:r>
              <a:rPr lang="zh-TW" altLang="zh-TW" sz="1800" dirty="0">
                <a:latin typeface="微軟正黑體" panose="020B0604030504040204" pitchFamily="34" charset="-120"/>
                <a:ea typeface="微軟正黑體" panose="020B0604030504040204" pitchFamily="34" charset="-120"/>
              </a:rPr>
              <a:t>校外服務學習時數</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參加校內服務學習課程及活動，或於校外參加志工服務或社區服務</a:t>
            </a:r>
            <a:br>
              <a:rPr lang="en-US" altLang="zh-TW" sz="1800" dirty="0">
                <a:latin typeface="微軟正黑體" panose="020B0604030504040204" pitchFamily="34" charset="-120"/>
                <a:ea typeface="微軟正黑體" panose="020B0604030504040204" pitchFamily="34" charset="-120"/>
              </a:rPr>
            </a:br>
            <a:r>
              <a:rPr lang="zh-TW" altLang="zh-TW" sz="1800" b="1" dirty="0">
                <a:solidFill>
                  <a:srgbClr val="C00000"/>
                </a:solidFill>
                <a:latin typeface="微軟正黑體" panose="020B0604030504040204" pitchFamily="34" charset="-120"/>
                <a:ea typeface="微軟正黑體" panose="020B0604030504040204" pitchFamily="34" charset="-120"/>
              </a:rPr>
              <a:t>滿</a:t>
            </a:r>
            <a:r>
              <a:rPr lang="en-US" altLang="zh-TW" sz="1800" b="1" dirty="0">
                <a:solidFill>
                  <a:srgbClr val="C00000"/>
                </a:solidFill>
                <a:latin typeface="微軟正黑體" panose="020B0604030504040204" pitchFamily="34" charset="-120"/>
                <a:ea typeface="微軟正黑體" panose="020B0604030504040204" pitchFamily="34" charset="-120"/>
              </a:rPr>
              <a:t>8</a:t>
            </a:r>
            <a:r>
              <a:rPr lang="zh-TW" altLang="zh-TW" sz="1800" b="1" dirty="0">
                <a:solidFill>
                  <a:srgbClr val="C00000"/>
                </a:solidFill>
                <a:latin typeface="微軟正黑體" panose="020B0604030504040204" pitchFamily="34" charset="-120"/>
                <a:ea typeface="微軟正黑體" panose="020B0604030504040204" pitchFamily="34" charset="-120"/>
              </a:rPr>
              <a:t>小時得</a:t>
            </a:r>
            <a:r>
              <a:rPr lang="en-US" altLang="zh-TW" sz="1800" b="1" u="sng" dirty="0">
                <a:solidFill>
                  <a:srgbClr val="C00000"/>
                </a:solidFill>
                <a:latin typeface="微軟正黑體" panose="020B0604030504040204" pitchFamily="34" charset="-120"/>
                <a:ea typeface="微軟正黑體" panose="020B0604030504040204" pitchFamily="34" charset="-120"/>
              </a:rPr>
              <a:t>1</a:t>
            </a:r>
            <a:r>
              <a:rPr lang="zh-TW" altLang="zh-TW" sz="1800" b="1" u="sng"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lvl="2" eaLnBrk="1" hangingPunct="1">
              <a:lnSpc>
                <a:spcPct val="100000"/>
              </a:lnSpc>
              <a:buFont typeface="Wingdings" panose="05000000000000000000" pitchFamily="2" charset="2"/>
              <a:buChar char="Ø"/>
            </a:pPr>
            <a:r>
              <a:rPr lang="zh-TW" altLang="zh-TW" sz="1800" dirty="0">
                <a:latin typeface="微軟正黑體" panose="020B0604030504040204" pitchFamily="34" charset="-120"/>
                <a:ea typeface="微軟正黑體" panose="020B0604030504040204" pitchFamily="34" charset="-120"/>
              </a:rPr>
              <a:t>以同等學力</a:t>
            </a:r>
            <a:r>
              <a:rPr lang="en-US" altLang="zh-TW" sz="1800" dirty="0">
                <a:latin typeface="微軟正黑體" panose="020B0604030504040204" pitchFamily="34" charset="-120"/>
                <a:ea typeface="微軟正黑體" panose="020B0604030504040204" pitchFamily="34" charset="-120"/>
              </a:rPr>
              <a:t>1</a:t>
            </a:r>
            <a:r>
              <a:rPr lang="zh-TW" altLang="zh-TW"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4</a:t>
            </a:r>
            <a:r>
              <a:rPr lang="zh-TW" altLang="zh-TW"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5</a:t>
            </a:r>
            <a:r>
              <a:rPr lang="zh-TW" altLang="zh-TW" sz="1800" dirty="0">
                <a:latin typeface="微軟正黑體" panose="020B0604030504040204" pitchFamily="34" charset="-120"/>
                <a:ea typeface="微軟正黑體" panose="020B0604030504040204" pitchFamily="34" charset="-120"/>
              </a:rPr>
              <a:t>項身分別報名者，採計</a:t>
            </a:r>
            <a:r>
              <a:rPr lang="zh-TW" altLang="en-US" sz="1800" dirty="0">
                <a:latin typeface="微軟正黑體" panose="020B0604030504040204" pitchFamily="34" charset="-120"/>
                <a:ea typeface="微軟正黑體" panose="020B0604030504040204" pitchFamily="34" charset="-120"/>
              </a:rPr>
              <a:t>期間為</a:t>
            </a:r>
            <a:r>
              <a:rPr lang="en-US" altLang="zh-TW" sz="1800" b="1" dirty="0">
                <a:latin typeface="微軟正黑體" panose="020B0604030504040204" pitchFamily="34" charset="-120"/>
                <a:ea typeface="微軟正黑體" panose="020B0604030504040204" pitchFamily="34" charset="-120"/>
              </a:rPr>
              <a:t>114</a:t>
            </a:r>
            <a:r>
              <a:rPr lang="zh-TW" altLang="zh-TW" sz="1800" b="1" dirty="0">
                <a:latin typeface="微軟正黑體" panose="020B0604030504040204" pitchFamily="34" charset="-120"/>
                <a:ea typeface="微軟正黑體" panose="020B0604030504040204" pitchFamily="34" charset="-120"/>
              </a:rPr>
              <a:t>年</a:t>
            </a: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月</a:t>
            </a:r>
            <a:r>
              <a:rPr lang="en-US" altLang="zh-TW" sz="1800" b="1" dirty="0">
                <a:latin typeface="微軟正黑體" panose="020B0604030504040204" pitchFamily="34" charset="-120"/>
                <a:ea typeface="微軟正黑體" panose="020B0604030504040204" pitchFamily="34" charset="-120"/>
              </a:rPr>
              <a:t>15</a:t>
            </a:r>
            <a:r>
              <a:rPr lang="zh-TW" altLang="zh-TW" sz="1800" b="1" dirty="0">
                <a:latin typeface="微軟正黑體" panose="020B0604030504040204" pitchFamily="34" charset="-120"/>
                <a:ea typeface="微軟正黑體" panose="020B0604030504040204" pitchFamily="34" charset="-120"/>
              </a:rPr>
              <a:t>日至</a:t>
            </a:r>
            <a:r>
              <a:rPr lang="en-US" altLang="zh-TW" sz="1800" b="1" dirty="0">
                <a:latin typeface="微軟正黑體" panose="020B0604030504040204" pitchFamily="34" charset="-120"/>
                <a:ea typeface="微軟正黑體" panose="020B0604030504040204" pitchFamily="34" charset="-120"/>
              </a:rPr>
              <a:t>115</a:t>
            </a:r>
            <a:r>
              <a:rPr lang="zh-TW" altLang="zh-TW" sz="1800" b="1" dirty="0">
                <a:latin typeface="微軟正黑體" panose="020B0604030504040204" pitchFamily="34" charset="-120"/>
                <a:ea typeface="微軟正黑體" panose="020B0604030504040204" pitchFamily="34" charset="-120"/>
              </a:rPr>
              <a:t>年</a:t>
            </a: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月</a:t>
            </a:r>
            <a:r>
              <a:rPr lang="en-US" altLang="zh-TW" sz="1800" b="1" dirty="0">
                <a:latin typeface="微軟正黑體" panose="020B0604030504040204" pitchFamily="34" charset="-120"/>
                <a:ea typeface="微軟正黑體" panose="020B0604030504040204" pitchFamily="34" charset="-120"/>
              </a:rPr>
              <a:t>14</a:t>
            </a:r>
            <a:r>
              <a:rPr lang="zh-TW" altLang="zh-TW" sz="1800" b="1" dirty="0">
                <a:latin typeface="微軟正黑體" panose="020B0604030504040204" pitchFamily="34" charset="-120"/>
                <a:ea typeface="微軟正黑體" panose="020B0604030504040204" pitchFamily="34" charset="-120"/>
              </a:rPr>
              <a:t>日</a:t>
            </a:r>
            <a:r>
              <a:rPr lang="zh-TW" altLang="en-US" sz="1800" b="1" dirty="0">
                <a:latin typeface="微軟正黑體" panose="020B0604030504040204" pitchFamily="34" charset="-120"/>
                <a:ea typeface="微軟正黑體" panose="020B0604030504040204" pitchFamily="34" charset="-120"/>
              </a:rPr>
              <a:t>（含）前</a:t>
            </a:r>
            <a:r>
              <a:rPr lang="zh-TW" altLang="zh-TW" sz="1800" dirty="0">
                <a:latin typeface="微軟正黑體" panose="020B0604030504040204" pitchFamily="34" charset="-120"/>
                <a:ea typeface="微軟正黑體" panose="020B0604030504040204" pitchFamily="34" charset="-120"/>
              </a:rPr>
              <a:t>取得之服務學習積分。</a:t>
            </a:r>
            <a:endParaRPr lang="zh-TW" altLang="en-US" sz="1800"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571788510"/>
              </p:ext>
            </p:extLst>
          </p:nvPr>
        </p:nvGraphicFramePr>
        <p:xfrm>
          <a:off x="1390650" y="4891088"/>
          <a:ext cx="9834563" cy="1282700"/>
        </p:xfrm>
        <a:graphic>
          <a:graphicData uri="http://schemas.openxmlformats.org/drawingml/2006/table">
            <a:tbl>
              <a:tblPr firstRow="1" bandRow="1">
                <a:tableStyleId>{5DA37D80-6434-44D0-A028-1B22A696006F}</a:tableStyleId>
              </a:tblPr>
              <a:tblGrid>
                <a:gridCol w="1574944">
                  <a:extLst>
                    <a:ext uri="{9D8B030D-6E8A-4147-A177-3AD203B41FA5}">
                      <a16:colId xmlns:a16="http://schemas.microsoft.com/office/drawing/2014/main" val="3049607640"/>
                    </a:ext>
                  </a:extLst>
                </a:gridCol>
                <a:gridCol w="507450">
                  <a:extLst>
                    <a:ext uri="{9D8B030D-6E8A-4147-A177-3AD203B41FA5}">
                      <a16:colId xmlns:a16="http://schemas.microsoft.com/office/drawing/2014/main" val="345586935"/>
                    </a:ext>
                  </a:extLst>
                </a:gridCol>
                <a:gridCol w="1265932">
                  <a:extLst>
                    <a:ext uri="{9D8B030D-6E8A-4147-A177-3AD203B41FA5}">
                      <a16:colId xmlns:a16="http://schemas.microsoft.com/office/drawing/2014/main" val="308002969"/>
                    </a:ext>
                  </a:extLst>
                </a:gridCol>
                <a:gridCol w="6486237">
                  <a:extLst>
                    <a:ext uri="{9D8B030D-6E8A-4147-A177-3AD203B41FA5}">
                      <a16:colId xmlns:a16="http://schemas.microsoft.com/office/drawing/2014/main" val="1017229445"/>
                    </a:ext>
                  </a:extLst>
                </a:gridCol>
              </a:tblGrid>
              <a:tr h="641350">
                <a:tc rowSpan="2">
                  <a:txBody>
                    <a:bodyPr/>
                    <a:lstStyle/>
                    <a:p>
                      <a:pPr algn="ctr"/>
                      <a:r>
                        <a:rPr lang="zh-TW" altLang="en-US" sz="1800" b="1" dirty="0">
                          <a:latin typeface="微軟正黑體" pitchFamily="34" charset="-120"/>
                          <a:ea typeface="微軟正黑體" pitchFamily="34" charset="-120"/>
                        </a:rPr>
                        <a:t>服務學習</a:t>
                      </a:r>
                      <a:endParaRPr lang="en-US" altLang="zh-TW" sz="1800" b="1" dirty="0">
                        <a:latin typeface="微軟正黑體" pitchFamily="34" charset="-120"/>
                        <a:ea typeface="微軟正黑體" pitchFamily="34" charset="-120"/>
                      </a:endParaRPr>
                    </a:p>
                  </a:txBody>
                  <a:tcPr marL="91450" marR="91450" marT="45702" marB="45702"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algn="ctr"/>
                      <a:r>
                        <a:rPr lang="zh-TW" altLang="en-US" sz="1800" b="1" dirty="0">
                          <a:latin typeface="微軟正黑體" pitchFamily="34" charset="-120"/>
                          <a:ea typeface="微軟正黑體" pitchFamily="34" charset="-120"/>
                        </a:rPr>
                        <a:t>學校服務表現</a:t>
                      </a:r>
                    </a:p>
                  </a:txBody>
                  <a:tcPr marL="91450" marR="91450" marT="45702" marB="457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zh-TW" altLang="en-US"/>
                    </a:p>
                  </a:txBody>
                  <a:tcPr/>
                </a:tc>
                <a:tc>
                  <a:txBody>
                    <a:bodyPr/>
                    <a:lstStyle/>
                    <a:p>
                      <a:r>
                        <a:rPr lang="zh-TW" altLang="en-US" sz="1600" b="1" dirty="0">
                          <a:latin typeface="微軟正黑體" pitchFamily="34" charset="-120"/>
                          <a:ea typeface="微軟正黑體" pitchFamily="34" charset="-120"/>
                        </a:rPr>
                        <a:t>班級幹部、小老師或社團幹部任滿一學期得</a:t>
                      </a:r>
                      <a:r>
                        <a:rPr lang="en-US" altLang="zh-TW" sz="1600" b="1" dirty="0">
                          <a:latin typeface="微軟正黑體" pitchFamily="34" charset="-120"/>
                          <a:ea typeface="微軟正黑體" pitchFamily="34" charset="-120"/>
                        </a:rPr>
                        <a:t>1</a:t>
                      </a:r>
                      <a:r>
                        <a:rPr lang="zh-TW" altLang="en-US" sz="1600" b="1" dirty="0">
                          <a:latin typeface="微軟正黑體" pitchFamily="34" charset="-120"/>
                          <a:ea typeface="微軟正黑體" pitchFamily="34" charset="-120"/>
                        </a:rPr>
                        <a:t>分，</a:t>
                      </a:r>
                      <a:r>
                        <a:rPr lang="zh-TW" altLang="en-US" sz="1600" b="1" dirty="0">
                          <a:solidFill>
                            <a:srgbClr val="C00000"/>
                          </a:solidFill>
                          <a:latin typeface="微軟正黑體" pitchFamily="34" charset="-120"/>
                          <a:ea typeface="微軟正黑體" pitchFamily="34" charset="-120"/>
                        </a:rPr>
                        <a:t>每學期至多</a:t>
                      </a:r>
                      <a:r>
                        <a:rPr lang="en-US" altLang="zh-TW" sz="1600" b="1" dirty="0">
                          <a:solidFill>
                            <a:srgbClr val="C00000"/>
                          </a:solidFill>
                          <a:latin typeface="微軟正黑體" pitchFamily="34" charset="-120"/>
                          <a:ea typeface="微軟正黑體" pitchFamily="34" charset="-120"/>
                        </a:rPr>
                        <a:t>1</a:t>
                      </a:r>
                      <a:r>
                        <a:rPr lang="zh-TW" altLang="en-US" sz="1600" b="1" dirty="0">
                          <a:solidFill>
                            <a:srgbClr val="C00000"/>
                          </a:solidFill>
                          <a:latin typeface="微軟正黑體" pitchFamily="34" charset="-120"/>
                          <a:ea typeface="微軟正黑體" pitchFamily="34" charset="-120"/>
                        </a:rPr>
                        <a:t>分</a:t>
                      </a:r>
                      <a:r>
                        <a:rPr lang="zh-TW" altLang="en-US" sz="1600" b="1" dirty="0">
                          <a:solidFill>
                            <a:schemeClr val="tx1"/>
                          </a:solidFill>
                          <a:latin typeface="微軟正黑體" pitchFamily="34" charset="-120"/>
                          <a:ea typeface="微軟正黑體" pitchFamily="34" charset="-120"/>
                        </a:rPr>
                        <a:t>。</a:t>
                      </a:r>
                    </a:p>
                  </a:txBody>
                  <a:tcPr marL="91450" marR="91450" marT="45702" marB="45702"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1653732"/>
                  </a:ext>
                </a:extLst>
              </a:tr>
              <a:tr h="641350">
                <a:tc vMerge="1">
                  <a:txBody>
                    <a:bodyPr/>
                    <a:lstStyle/>
                    <a:p>
                      <a:endParaRPr lang="zh-TW" altLang="en-US" dirty="0"/>
                    </a:p>
                  </a:txBody>
                  <a:tcPr/>
                </a:tc>
                <a:tc gridSpan="2">
                  <a:txBody>
                    <a:bodyPr/>
                    <a:lstStyle/>
                    <a:p>
                      <a:pPr algn="ctr"/>
                      <a:r>
                        <a:rPr lang="zh-TW" altLang="en-US" sz="1800" b="1" dirty="0">
                          <a:latin typeface="微軟正黑體" pitchFamily="34" charset="-120"/>
                          <a:ea typeface="微軟正黑體" pitchFamily="34" charset="-120"/>
                        </a:rPr>
                        <a:t>服務學習時數</a:t>
                      </a:r>
                    </a:p>
                  </a:txBody>
                  <a:tcPr marL="91450" marR="91450" marT="45702" marB="457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zh-TW" altLang="en-US"/>
                    </a:p>
                  </a:txBody>
                  <a:tcPr/>
                </a:tc>
                <a:tc>
                  <a:txBody>
                    <a:bodyPr/>
                    <a:lstStyle/>
                    <a:p>
                      <a:pPr marL="0" algn="l" defTabSz="914400" rtl="0" eaLnBrk="1" latinLnBrk="0" hangingPunct="1"/>
                      <a:r>
                        <a:rPr lang="zh-TW" altLang="en-US" sz="1600" b="1" kern="1200" dirty="0">
                          <a:solidFill>
                            <a:schemeClr val="tx1"/>
                          </a:solidFill>
                          <a:latin typeface="微軟正黑體" pitchFamily="34" charset="-120"/>
                          <a:ea typeface="微軟正黑體" pitchFamily="34" charset="-120"/>
                          <a:cs typeface="+mn-cs"/>
                        </a:rPr>
                        <a:t>參加校內或校外（須服務證明）志工或社區服務，</a:t>
                      </a:r>
                      <a:r>
                        <a:rPr lang="zh-TW" altLang="en-US" sz="1600" b="1" kern="1200" dirty="0">
                          <a:solidFill>
                            <a:srgbClr val="C00000"/>
                          </a:solidFill>
                          <a:latin typeface="微軟正黑體" pitchFamily="34" charset="-120"/>
                          <a:ea typeface="微軟正黑體" pitchFamily="34" charset="-120"/>
                          <a:cs typeface="+mn-cs"/>
                        </a:rPr>
                        <a:t>累積</a:t>
                      </a:r>
                      <a:r>
                        <a:rPr lang="en-US" altLang="zh-TW" sz="1600" b="1" kern="1200" dirty="0">
                          <a:solidFill>
                            <a:srgbClr val="C00000"/>
                          </a:solidFill>
                          <a:latin typeface="微軟正黑體" pitchFamily="34" charset="-120"/>
                          <a:ea typeface="微軟正黑體" pitchFamily="34" charset="-120"/>
                          <a:cs typeface="+mn-cs"/>
                        </a:rPr>
                        <a:t>8</a:t>
                      </a:r>
                      <a:r>
                        <a:rPr lang="zh-TW" altLang="en-US" sz="1600" b="1" kern="1200" dirty="0">
                          <a:solidFill>
                            <a:srgbClr val="C00000"/>
                          </a:solidFill>
                          <a:latin typeface="微軟正黑體" pitchFamily="34" charset="-120"/>
                          <a:ea typeface="微軟正黑體" pitchFamily="34" charset="-120"/>
                          <a:cs typeface="+mn-cs"/>
                        </a:rPr>
                        <a:t>小時得</a:t>
                      </a:r>
                      <a:r>
                        <a:rPr lang="en-US" altLang="zh-TW" sz="1600" b="1" kern="1200" dirty="0">
                          <a:solidFill>
                            <a:srgbClr val="C00000"/>
                          </a:solidFill>
                          <a:latin typeface="微軟正黑體" pitchFamily="34" charset="-120"/>
                          <a:ea typeface="微軟正黑體" pitchFamily="34" charset="-120"/>
                          <a:cs typeface="+mn-cs"/>
                        </a:rPr>
                        <a:t>1</a:t>
                      </a:r>
                      <a:r>
                        <a:rPr lang="zh-TW" altLang="en-US" sz="1600" b="1" kern="1200" dirty="0">
                          <a:solidFill>
                            <a:srgbClr val="C00000"/>
                          </a:solidFill>
                          <a:latin typeface="微軟正黑體" pitchFamily="34" charset="-120"/>
                          <a:ea typeface="微軟正黑體" pitchFamily="34" charset="-120"/>
                          <a:cs typeface="+mn-cs"/>
                        </a:rPr>
                        <a:t>分</a:t>
                      </a:r>
                      <a:r>
                        <a:rPr lang="zh-TW" altLang="en-US" sz="1600" b="1" kern="1200" dirty="0">
                          <a:solidFill>
                            <a:schemeClr val="tx1"/>
                          </a:solidFill>
                          <a:latin typeface="微軟正黑體" pitchFamily="34" charset="-120"/>
                          <a:ea typeface="微軟正黑體" pitchFamily="34" charset="-120"/>
                          <a:cs typeface="+mn-cs"/>
                        </a:rPr>
                        <a:t>。</a:t>
                      </a:r>
                    </a:p>
                  </a:txBody>
                  <a:tcPr marL="91450" marR="91450" marT="45702" marB="45702"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05883114"/>
                  </a:ext>
                </a:extLst>
              </a:tr>
            </a:tbl>
          </a:graphicData>
        </a:graphic>
      </p:graphicFrame>
      <p:sp>
        <p:nvSpPr>
          <p:cNvPr id="44045" name="標題 1"/>
          <p:cNvSpPr>
            <a:spLocks noGrp="1"/>
          </p:cNvSpPr>
          <p:nvPr>
            <p:ph type="title"/>
          </p:nvPr>
        </p:nvSpPr>
        <p:spPr>
          <a:xfrm>
            <a:off x="838200" y="955675"/>
            <a:ext cx="10515600" cy="669925"/>
          </a:xfrm>
        </p:spPr>
        <p:txBody>
          <a:bodyPr/>
          <a:lstStyle/>
          <a:p>
            <a:r>
              <a:rPr lang="en-US" altLang="zh-TW" sz="38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柒</a:t>
            </a:r>
            <a:r>
              <a:rPr lang="en-US" altLang="zh-TW" sz="3800" b="1" dirty="0">
                <a:solidFill>
                  <a:srgbClr val="002060"/>
                </a:solidFill>
                <a:latin typeface="微軟正黑體" panose="020B0604030504040204" pitchFamily="34" charset="-120"/>
                <a:ea typeface="微軟正黑體" panose="020B0604030504040204" pitchFamily="34" charset="-120"/>
              </a:rPr>
              <a:t>)</a:t>
            </a:r>
            <a:r>
              <a:rPr lang="zh-TW" altLang="en-US" sz="38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800" b="1" dirty="0">
                <a:solidFill>
                  <a:srgbClr val="002060"/>
                </a:solidFill>
                <a:latin typeface="微軟正黑體" panose="020B0604030504040204" pitchFamily="34" charset="-120"/>
                <a:ea typeface="微軟正黑體" panose="020B0604030504040204" pitchFamily="34" charset="-120"/>
              </a:rPr>
              <a:t>-</a:t>
            </a:r>
            <a:r>
              <a:rPr lang="zh-TW" altLang="en-US" sz="3800" b="1" dirty="0">
                <a:solidFill>
                  <a:srgbClr val="002060"/>
                </a:solidFill>
                <a:latin typeface="微軟正黑體" panose="020B0604030504040204" pitchFamily="34" charset="-120"/>
                <a:ea typeface="微軟正黑體" panose="020B0604030504040204" pitchFamily="34" charset="-120"/>
              </a:rPr>
              <a:t>多元學習表現（</a:t>
            </a:r>
            <a:r>
              <a:rPr lang="en-US" altLang="zh-TW" sz="3800" b="1" dirty="0">
                <a:solidFill>
                  <a:srgbClr val="002060"/>
                </a:solidFill>
                <a:latin typeface="微軟正黑體" panose="020B0604030504040204" pitchFamily="34" charset="-120"/>
                <a:ea typeface="微軟正黑體" panose="020B0604030504040204" pitchFamily="34" charset="-120"/>
              </a:rPr>
              <a:t>3/10</a:t>
            </a:r>
            <a:r>
              <a:rPr lang="zh-TW" altLang="en-US" sz="3800" b="1" dirty="0">
                <a:solidFill>
                  <a:srgbClr val="002060"/>
                </a:solidFill>
                <a:latin typeface="微軟正黑體" panose="020B0604030504040204" pitchFamily="34" charset="-120"/>
                <a:ea typeface="微軟正黑體" panose="020B0604030504040204" pitchFamily="34" charset="-120"/>
              </a:rPr>
              <a:t>）</a:t>
            </a:r>
            <a:br>
              <a:rPr lang="zh-TW" altLang="en-US" b="1" dirty="0">
                <a:solidFill>
                  <a:srgbClr val="C00000"/>
                </a:solidFill>
                <a:latin typeface="微軟正黑體" panose="020B0604030504040204" pitchFamily="34" charset="-120"/>
                <a:ea typeface="微軟正黑體" panose="020B0604030504040204" pitchFamily="34" charset="-120"/>
              </a:rPr>
            </a:br>
            <a:endParaRPr lang="zh-TW" altLang="en-US" dirty="0"/>
          </a:p>
        </p:txBody>
      </p:sp>
      <p:sp>
        <p:nvSpPr>
          <p:cNvPr id="44046" name="矩形 7"/>
          <p:cNvSpPr>
            <a:spLocks noChangeArrowheads="1"/>
          </p:cNvSpPr>
          <p:nvPr/>
        </p:nvSpPr>
        <p:spPr bwMode="auto">
          <a:xfrm>
            <a:off x="9028113" y="6422990"/>
            <a:ext cx="252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9-10</a:t>
            </a:r>
            <a:r>
              <a:rPr lang="zh-TW" altLang="en-US" sz="1800" dirty="0">
                <a:latin typeface="微軟正黑體" panose="020B0604030504040204" pitchFamily="34" charset="-120"/>
                <a:ea typeface="微軟正黑體" panose="020B0604030504040204" pitchFamily="34" charset="-120"/>
              </a:rPr>
              <a:t>頁）</a:t>
            </a:r>
          </a:p>
        </p:txBody>
      </p:sp>
      <p:sp>
        <p:nvSpPr>
          <p:cNvPr id="44047" name="矩形 1"/>
          <p:cNvSpPr>
            <a:spLocks noChangeArrowheads="1"/>
          </p:cNvSpPr>
          <p:nvPr/>
        </p:nvSpPr>
        <p:spPr bwMode="auto">
          <a:xfrm>
            <a:off x="11591925" y="6365875"/>
            <a:ext cx="52129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dirty="0">
                <a:solidFill>
                  <a:srgbClr val="000000"/>
                </a:solidFill>
              </a:rPr>
              <a:t>31</a:t>
            </a:r>
            <a:endParaRPr lang="zh-TW"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99873" y="1647825"/>
            <a:ext cx="9915525" cy="3424238"/>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059" name="內容版面配置區 2"/>
          <p:cNvSpPr>
            <a:spLocks noGrp="1"/>
          </p:cNvSpPr>
          <p:nvPr>
            <p:ph idx="1"/>
          </p:nvPr>
        </p:nvSpPr>
        <p:spPr>
          <a:xfrm>
            <a:off x="698235" y="1193800"/>
            <a:ext cx="9996488" cy="4983163"/>
          </a:xfrm>
        </p:spPr>
        <p:txBody>
          <a:bodyPr/>
          <a:lstStyle/>
          <a:p>
            <a:pPr eaLnBrk="1" hangingPunct="1">
              <a:spcAft>
                <a:spcPts val="600"/>
              </a:spcAft>
              <a:buFont typeface="Wingdings" panose="05000000000000000000" pitchFamily="2" charset="2"/>
              <a:buChar char="l"/>
            </a:pPr>
            <a:r>
              <a:rPr lang="zh-TW" altLang="zh-TW" b="1" dirty="0">
                <a:solidFill>
                  <a:srgbClr val="0033CC"/>
                </a:solidFill>
                <a:latin typeface="微軟正黑體" panose="020B0604030504040204" pitchFamily="34" charset="-120"/>
                <a:ea typeface="微軟正黑體" panose="020B0604030504040204" pitchFamily="34" charset="-120"/>
              </a:rPr>
              <a:t>日常生活表現評量</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4</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lvl="1" eaLnBrk="1" hangingPunct="1">
              <a:lnSpc>
                <a:spcPct val="100000"/>
              </a:lnSpc>
              <a:spcBef>
                <a:spcPts val="600"/>
              </a:spcBef>
              <a:spcAft>
                <a:spcPts val="600"/>
              </a:spcAft>
              <a:buFont typeface="Wingdings" panose="05000000000000000000" pitchFamily="2" charset="2"/>
              <a:buChar char="Ø"/>
            </a:pPr>
            <a:r>
              <a:rPr lang="zh-TW" altLang="zh-TW" b="1" dirty="0">
                <a:solidFill>
                  <a:srgbClr val="C00000"/>
                </a:solidFill>
                <a:latin typeface="微軟正黑體" panose="020B0604030504040204" pitchFamily="34" charset="-120"/>
                <a:ea typeface="微軟正黑體" panose="020B0604030504040204" pitchFamily="34" charset="-120"/>
              </a:rPr>
              <a:t>獎懲相抵後無任何懲處紀錄者得</a:t>
            </a:r>
            <a:r>
              <a:rPr lang="en-US" altLang="zh-TW" b="1" dirty="0">
                <a:solidFill>
                  <a:srgbClr val="C00000"/>
                </a:solidFill>
                <a:latin typeface="微軟正黑體" panose="020B0604030504040204" pitchFamily="34" charset="-120"/>
                <a:ea typeface="微軟正黑體" panose="020B0604030504040204" pitchFamily="34" charset="-120"/>
              </a:rPr>
              <a:t>1</a:t>
            </a:r>
            <a:r>
              <a:rPr lang="zh-TW" altLang="zh-TW" b="1" dirty="0">
                <a:solidFill>
                  <a:srgbClr val="C00000"/>
                </a:solidFill>
                <a:latin typeface="微軟正黑體" panose="020B0604030504040204" pitchFamily="34" charset="-120"/>
                <a:ea typeface="微軟正黑體" panose="020B0604030504040204" pitchFamily="34" charset="-120"/>
              </a:rPr>
              <a:t>分</a:t>
            </a:r>
          </a:p>
          <a:p>
            <a:pPr lvl="1" eaLnBrk="1" hangingPunct="1">
              <a:lnSpc>
                <a:spcPct val="100000"/>
              </a:lnSpc>
              <a:spcBef>
                <a:spcPts val="600"/>
              </a:spcBef>
              <a:spcAft>
                <a:spcPts val="600"/>
              </a:spcAft>
              <a:buFont typeface="Wingdings" panose="05000000000000000000" pitchFamily="2" charset="2"/>
              <a:buChar char="Ø"/>
            </a:pPr>
            <a:r>
              <a:rPr lang="zh-TW" altLang="zh-TW" b="1" dirty="0">
                <a:solidFill>
                  <a:srgbClr val="C00000"/>
                </a:solidFill>
                <a:latin typeface="微軟正黑體" panose="020B0604030504040204" pitchFamily="34" charset="-120"/>
                <a:ea typeface="微軟正黑體" panose="020B0604030504040204" pitchFamily="34" charset="-120"/>
              </a:rPr>
              <a:t>記功嘉獎累進原則：</a:t>
            </a:r>
            <a:endParaRPr lang="en-US" altLang="zh-TW" b="1" dirty="0">
              <a:solidFill>
                <a:srgbClr val="C00000"/>
              </a:solidFill>
              <a:latin typeface="微軟正黑體" panose="020B0604030504040204" pitchFamily="34" charset="-120"/>
              <a:ea typeface="微軟正黑體" panose="020B0604030504040204" pitchFamily="34" charset="-120"/>
            </a:endParaRPr>
          </a:p>
          <a:p>
            <a:pPr lvl="2" eaLnBrk="1" hangingPunct="1">
              <a:lnSpc>
                <a:spcPct val="100000"/>
              </a:lnSpc>
              <a:spcBef>
                <a:spcPts val="600"/>
              </a:spcBef>
              <a:spcAft>
                <a:spcPts val="600"/>
              </a:spcAft>
              <a:buFont typeface="Wingdings" panose="05000000000000000000" pitchFamily="2" charset="2"/>
              <a:buChar char="ü"/>
            </a:pPr>
            <a:r>
              <a:rPr lang="en-US" altLang="zh-TW" b="1" dirty="0">
                <a:solidFill>
                  <a:srgbClr val="002060"/>
                </a:solidFill>
                <a:latin typeface="微軟正黑體" panose="020B0604030504040204" pitchFamily="34" charset="-120"/>
                <a:ea typeface="微軟正黑體" panose="020B0604030504040204" pitchFamily="34" charset="-120"/>
              </a:rPr>
              <a:t>3</a:t>
            </a:r>
            <a:r>
              <a:rPr lang="zh-TW" altLang="zh-TW" b="1" dirty="0">
                <a:solidFill>
                  <a:srgbClr val="002060"/>
                </a:solidFill>
                <a:latin typeface="微軟正黑體" panose="020B0604030504040204" pitchFamily="34" charset="-120"/>
                <a:ea typeface="微軟正黑體" panose="020B0604030504040204" pitchFamily="34" charset="-120"/>
              </a:rPr>
              <a:t>嘉獎折算為</a:t>
            </a:r>
            <a:r>
              <a:rPr lang="en-US" altLang="zh-TW" b="1" dirty="0">
                <a:solidFill>
                  <a:srgbClr val="002060"/>
                </a:solidFill>
                <a:latin typeface="微軟正黑體" panose="020B0604030504040204" pitchFamily="34" charset="-120"/>
                <a:ea typeface="微軟正黑體" panose="020B0604030504040204" pitchFamily="34" charset="-120"/>
              </a:rPr>
              <a:t>1</a:t>
            </a:r>
            <a:r>
              <a:rPr lang="zh-TW" altLang="zh-TW" b="1" dirty="0">
                <a:solidFill>
                  <a:srgbClr val="002060"/>
                </a:solidFill>
                <a:latin typeface="微軟正黑體" panose="020B0604030504040204" pitchFamily="34" charset="-120"/>
                <a:ea typeface="微軟正黑體" panose="020B0604030504040204" pitchFamily="34" charset="-120"/>
              </a:rPr>
              <a:t>小功</a:t>
            </a:r>
            <a:endParaRPr lang="en-US" altLang="zh-TW" b="1" dirty="0">
              <a:solidFill>
                <a:srgbClr val="002060"/>
              </a:solidFill>
              <a:latin typeface="微軟正黑體" panose="020B0604030504040204" pitchFamily="34" charset="-120"/>
              <a:ea typeface="微軟正黑體" panose="020B0604030504040204" pitchFamily="34" charset="-120"/>
            </a:endParaRPr>
          </a:p>
          <a:p>
            <a:pPr lvl="2" eaLnBrk="1" hangingPunct="1">
              <a:lnSpc>
                <a:spcPct val="100000"/>
              </a:lnSpc>
              <a:spcBef>
                <a:spcPts val="600"/>
              </a:spcBef>
              <a:spcAft>
                <a:spcPts val="600"/>
              </a:spcAft>
              <a:buFont typeface="Wingdings" panose="05000000000000000000" pitchFamily="2" charset="2"/>
              <a:buChar char="ü"/>
            </a:pPr>
            <a:r>
              <a:rPr lang="en-US" altLang="zh-TW" b="1" dirty="0">
                <a:solidFill>
                  <a:srgbClr val="002060"/>
                </a:solidFill>
                <a:latin typeface="微軟正黑體" panose="020B0604030504040204" pitchFamily="34" charset="-120"/>
                <a:ea typeface="微軟正黑體" panose="020B0604030504040204" pitchFamily="34" charset="-120"/>
              </a:rPr>
              <a:t>3</a:t>
            </a:r>
            <a:r>
              <a:rPr lang="zh-TW" altLang="zh-TW" b="1" dirty="0">
                <a:solidFill>
                  <a:srgbClr val="002060"/>
                </a:solidFill>
                <a:latin typeface="微軟正黑體" panose="020B0604030504040204" pitchFamily="34" charset="-120"/>
                <a:ea typeface="微軟正黑體" panose="020B0604030504040204" pitchFamily="34" charset="-120"/>
              </a:rPr>
              <a:t>小功折算為</a:t>
            </a:r>
            <a:r>
              <a:rPr lang="en-US" altLang="zh-TW" b="1" dirty="0">
                <a:solidFill>
                  <a:srgbClr val="002060"/>
                </a:solidFill>
                <a:latin typeface="微軟正黑體" panose="020B0604030504040204" pitchFamily="34" charset="-120"/>
                <a:ea typeface="微軟正黑體" panose="020B0604030504040204" pitchFamily="34" charset="-120"/>
              </a:rPr>
              <a:t>1</a:t>
            </a:r>
            <a:r>
              <a:rPr lang="zh-TW" altLang="zh-TW" b="1" dirty="0">
                <a:solidFill>
                  <a:srgbClr val="002060"/>
                </a:solidFill>
                <a:latin typeface="微軟正黑體" panose="020B0604030504040204" pitchFamily="34" charset="-120"/>
                <a:ea typeface="微軟正黑體" panose="020B0604030504040204" pitchFamily="34" charset="-120"/>
              </a:rPr>
              <a:t>大功</a:t>
            </a:r>
            <a:endParaRPr lang="en-US" altLang="zh-TW" b="1" dirty="0">
              <a:solidFill>
                <a:srgbClr val="002060"/>
              </a:solidFill>
              <a:latin typeface="微軟正黑體" panose="020B0604030504040204" pitchFamily="34" charset="-120"/>
              <a:ea typeface="微軟正黑體" panose="020B0604030504040204" pitchFamily="34" charset="-120"/>
            </a:endParaRPr>
          </a:p>
          <a:p>
            <a:pPr lvl="1" eaLnBrk="1" hangingPunct="1">
              <a:lnSpc>
                <a:spcPct val="100000"/>
              </a:lnSpc>
              <a:spcBef>
                <a:spcPts val="600"/>
              </a:spcBef>
              <a:spcAft>
                <a:spcPts val="600"/>
              </a:spcAft>
              <a:buFont typeface="Wingdings" panose="05000000000000000000" pitchFamily="2" charset="2"/>
              <a:buChar char="Ø"/>
            </a:pPr>
            <a:r>
              <a:rPr lang="zh-TW" altLang="zh-TW" b="1" dirty="0">
                <a:solidFill>
                  <a:srgbClr val="C00000"/>
                </a:solidFill>
                <a:latin typeface="微軟正黑體" panose="020B0604030504040204" pitchFamily="34" charset="-120"/>
                <a:ea typeface="微軟正黑體" panose="020B0604030504040204" pitchFamily="34" charset="-120"/>
              </a:rPr>
              <a:t>獎懲相抵原則：</a:t>
            </a:r>
            <a:endParaRPr lang="en-US" altLang="zh-TW" b="1" dirty="0">
              <a:solidFill>
                <a:srgbClr val="C00000"/>
              </a:solidFill>
              <a:latin typeface="微軟正黑體" panose="020B0604030504040204" pitchFamily="34" charset="-120"/>
              <a:ea typeface="微軟正黑體" panose="020B0604030504040204" pitchFamily="34" charset="-120"/>
            </a:endParaRPr>
          </a:p>
          <a:p>
            <a:pPr lvl="2" eaLnBrk="1" hangingPunct="1">
              <a:lnSpc>
                <a:spcPct val="100000"/>
              </a:lnSpc>
              <a:spcBef>
                <a:spcPts val="600"/>
              </a:spcBef>
              <a:spcAft>
                <a:spcPts val="600"/>
              </a:spcAft>
              <a:buFont typeface="Wingdings" panose="05000000000000000000" pitchFamily="2" charset="2"/>
              <a:buChar char="ü"/>
            </a:pPr>
            <a:r>
              <a:rPr lang="zh-TW" altLang="zh-TW" b="1" dirty="0">
                <a:solidFill>
                  <a:srgbClr val="002060"/>
                </a:solidFill>
                <a:latin typeface="微軟正黑體" panose="020B0604030504040204" pitchFamily="34" charset="-120"/>
                <a:ea typeface="微軟正黑體" panose="020B0604030504040204" pitchFamily="34" charset="-120"/>
              </a:rPr>
              <a:t>嘉獎（警告）累計</a:t>
            </a:r>
            <a:r>
              <a:rPr lang="en-US" altLang="zh-TW" b="1" dirty="0">
                <a:solidFill>
                  <a:srgbClr val="002060"/>
                </a:solidFill>
                <a:latin typeface="微軟正黑體" panose="020B0604030504040204" pitchFamily="34" charset="-120"/>
                <a:ea typeface="微軟正黑體" panose="020B0604030504040204" pitchFamily="34" charset="-120"/>
              </a:rPr>
              <a:t>3</a:t>
            </a:r>
            <a:r>
              <a:rPr lang="zh-TW" altLang="zh-TW" b="1" dirty="0">
                <a:solidFill>
                  <a:srgbClr val="002060"/>
                </a:solidFill>
                <a:latin typeface="微軟正黑體" panose="020B0604030504040204" pitchFamily="34" charset="-120"/>
                <a:ea typeface="微軟正黑體" panose="020B0604030504040204" pitchFamily="34" charset="-120"/>
              </a:rPr>
              <a:t>次，以</a:t>
            </a:r>
            <a:r>
              <a:rPr lang="en-US" altLang="zh-TW" b="1" dirty="0">
                <a:solidFill>
                  <a:srgbClr val="002060"/>
                </a:solidFill>
                <a:latin typeface="微軟正黑體" panose="020B0604030504040204" pitchFamily="34" charset="-120"/>
                <a:ea typeface="微軟正黑體" panose="020B0604030504040204" pitchFamily="34" charset="-120"/>
              </a:rPr>
              <a:t>1</a:t>
            </a:r>
            <a:r>
              <a:rPr lang="zh-TW" altLang="zh-TW" b="1" dirty="0">
                <a:solidFill>
                  <a:srgbClr val="002060"/>
                </a:solidFill>
                <a:latin typeface="微軟正黑體" panose="020B0604030504040204" pitchFamily="34" charset="-120"/>
                <a:ea typeface="微軟正黑體" panose="020B0604030504040204" pitchFamily="34" charset="-120"/>
              </a:rPr>
              <a:t>次小功（過）計</a:t>
            </a:r>
            <a:endParaRPr lang="en-US" altLang="zh-TW" b="1" dirty="0">
              <a:solidFill>
                <a:srgbClr val="002060"/>
              </a:solidFill>
              <a:latin typeface="微軟正黑體" panose="020B0604030504040204" pitchFamily="34" charset="-120"/>
              <a:ea typeface="微軟正黑體" panose="020B0604030504040204" pitchFamily="34" charset="-120"/>
            </a:endParaRPr>
          </a:p>
          <a:p>
            <a:pPr lvl="2" eaLnBrk="1" hangingPunct="1">
              <a:lnSpc>
                <a:spcPct val="100000"/>
              </a:lnSpc>
              <a:spcBef>
                <a:spcPts val="600"/>
              </a:spcBef>
              <a:spcAft>
                <a:spcPts val="600"/>
              </a:spcAft>
              <a:buFont typeface="Wingdings" panose="05000000000000000000" pitchFamily="2" charset="2"/>
              <a:buChar char="ü"/>
            </a:pPr>
            <a:r>
              <a:rPr lang="zh-TW" altLang="zh-TW" b="1" dirty="0">
                <a:solidFill>
                  <a:srgbClr val="002060"/>
                </a:solidFill>
                <a:latin typeface="微軟正黑體" panose="020B0604030504040204" pitchFamily="34" charset="-120"/>
                <a:ea typeface="微軟正黑體" panose="020B0604030504040204" pitchFamily="34" charset="-120"/>
              </a:rPr>
              <a:t>小功（過）累計</a:t>
            </a:r>
            <a:r>
              <a:rPr lang="en-US" altLang="zh-TW" b="1" dirty="0">
                <a:solidFill>
                  <a:srgbClr val="002060"/>
                </a:solidFill>
                <a:latin typeface="微軟正黑體" panose="020B0604030504040204" pitchFamily="34" charset="-120"/>
                <a:ea typeface="微軟正黑體" panose="020B0604030504040204" pitchFamily="34" charset="-120"/>
              </a:rPr>
              <a:t>3</a:t>
            </a:r>
            <a:r>
              <a:rPr lang="zh-TW" altLang="zh-TW" b="1" dirty="0">
                <a:solidFill>
                  <a:srgbClr val="002060"/>
                </a:solidFill>
                <a:latin typeface="微軟正黑體" panose="020B0604030504040204" pitchFamily="34" charset="-120"/>
                <a:ea typeface="微軟正黑體" panose="020B0604030504040204" pitchFamily="34" charset="-120"/>
              </a:rPr>
              <a:t>次，以</a:t>
            </a:r>
            <a:r>
              <a:rPr lang="en-US" altLang="zh-TW" b="1" dirty="0">
                <a:solidFill>
                  <a:srgbClr val="002060"/>
                </a:solidFill>
                <a:latin typeface="微軟正黑體" panose="020B0604030504040204" pitchFamily="34" charset="-120"/>
                <a:ea typeface="微軟正黑體" panose="020B0604030504040204" pitchFamily="34" charset="-120"/>
              </a:rPr>
              <a:t>1</a:t>
            </a:r>
            <a:r>
              <a:rPr lang="zh-TW" altLang="zh-TW" b="1" dirty="0">
                <a:solidFill>
                  <a:srgbClr val="002060"/>
                </a:solidFill>
                <a:latin typeface="微軟正黑體" panose="020B0604030504040204" pitchFamily="34" charset="-120"/>
                <a:ea typeface="微軟正黑體" panose="020B0604030504040204" pitchFamily="34" charset="-120"/>
              </a:rPr>
              <a:t>次大功（過）計</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850900" y="330200"/>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rPr>
              <a:t>-</a:t>
            </a:r>
            <a:r>
              <a:rPr lang="zh-TW" altLang="en-US" sz="3700" b="1" dirty="0">
                <a:solidFill>
                  <a:srgbClr val="002060"/>
                </a:solidFill>
                <a:latin typeface="微軟正黑體" panose="020B0604030504040204" pitchFamily="34" charset="-120"/>
                <a:ea typeface="微軟正黑體" panose="020B0604030504040204" pitchFamily="34" charset="-120"/>
              </a:rPr>
              <a:t>多元學習表現</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4/10</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anose="020B0604030504040204" pitchFamily="34" charset="-120"/>
              <a:ea typeface="微軟正黑體" panose="020B0604030504040204" pitchFamily="34" charset="-120"/>
              <a:cs typeface="+mj-cs"/>
            </a:endParaRPr>
          </a:p>
        </p:txBody>
      </p:sp>
      <p:graphicFrame>
        <p:nvGraphicFramePr>
          <p:cNvPr id="11" name="表格 10"/>
          <p:cNvGraphicFramePr>
            <a:graphicFrameLocks noGrp="1"/>
          </p:cNvGraphicFramePr>
          <p:nvPr>
            <p:extLst>
              <p:ext uri="{D42A27DB-BD31-4B8C-83A1-F6EECF244321}">
                <p14:modId xmlns:p14="http://schemas.microsoft.com/office/powerpoint/2010/main" val="1238551837"/>
              </p:ext>
            </p:extLst>
          </p:nvPr>
        </p:nvGraphicFramePr>
        <p:xfrm>
          <a:off x="1099873" y="5118100"/>
          <a:ext cx="9915524" cy="1309698"/>
        </p:xfrm>
        <a:graphic>
          <a:graphicData uri="http://schemas.openxmlformats.org/drawingml/2006/table">
            <a:tbl>
              <a:tblPr firstRow="1" bandRow="1">
                <a:tableStyleId>{5DA37D80-6434-44D0-A028-1B22A696006F}</a:tableStyleId>
              </a:tblPr>
              <a:tblGrid>
                <a:gridCol w="1406246">
                  <a:extLst>
                    <a:ext uri="{9D8B030D-6E8A-4147-A177-3AD203B41FA5}">
                      <a16:colId xmlns:a16="http://schemas.microsoft.com/office/drawing/2014/main" val="20000"/>
                    </a:ext>
                  </a:extLst>
                </a:gridCol>
                <a:gridCol w="812858">
                  <a:extLst>
                    <a:ext uri="{9D8B030D-6E8A-4147-A177-3AD203B41FA5}">
                      <a16:colId xmlns:a16="http://schemas.microsoft.com/office/drawing/2014/main" val="20001"/>
                    </a:ext>
                  </a:extLst>
                </a:gridCol>
                <a:gridCol w="849418">
                  <a:extLst>
                    <a:ext uri="{9D8B030D-6E8A-4147-A177-3AD203B41FA5}">
                      <a16:colId xmlns:a16="http://schemas.microsoft.com/office/drawing/2014/main" val="20002"/>
                    </a:ext>
                  </a:extLst>
                </a:gridCol>
                <a:gridCol w="492434">
                  <a:extLst>
                    <a:ext uri="{9D8B030D-6E8A-4147-A177-3AD203B41FA5}">
                      <a16:colId xmlns:a16="http://schemas.microsoft.com/office/drawing/2014/main" val="20003"/>
                    </a:ext>
                  </a:extLst>
                </a:gridCol>
                <a:gridCol w="314513">
                  <a:extLst>
                    <a:ext uri="{9D8B030D-6E8A-4147-A177-3AD203B41FA5}">
                      <a16:colId xmlns:a16="http://schemas.microsoft.com/office/drawing/2014/main" val="20004"/>
                    </a:ext>
                  </a:extLst>
                </a:gridCol>
                <a:gridCol w="1040537">
                  <a:extLst>
                    <a:ext uri="{9D8B030D-6E8A-4147-A177-3AD203B41FA5}">
                      <a16:colId xmlns:a16="http://schemas.microsoft.com/office/drawing/2014/main" val="20005"/>
                    </a:ext>
                  </a:extLst>
                </a:gridCol>
                <a:gridCol w="265443">
                  <a:extLst>
                    <a:ext uri="{9D8B030D-6E8A-4147-A177-3AD203B41FA5}">
                      <a16:colId xmlns:a16="http://schemas.microsoft.com/office/drawing/2014/main" val="20006"/>
                    </a:ext>
                  </a:extLst>
                </a:gridCol>
                <a:gridCol w="530053">
                  <a:extLst>
                    <a:ext uri="{9D8B030D-6E8A-4147-A177-3AD203B41FA5}">
                      <a16:colId xmlns:a16="http://schemas.microsoft.com/office/drawing/2014/main" val="20007"/>
                    </a:ext>
                  </a:extLst>
                </a:gridCol>
                <a:gridCol w="371028">
                  <a:extLst>
                    <a:ext uri="{9D8B030D-6E8A-4147-A177-3AD203B41FA5}">
                      <a16:colId xmlns:a16="http://schemas.microsoft.com/office/drawing/2014/main" val="20008"/>
                    </a:ext>
                  </a:extLst>
                </a:gridCol>
                <a:gridCol w="542850">
                  <a:extLst>
                    <a:ext uri="{9D8B030D-6E8A-4147-A177-3AD203B41FA5}">
                      <a16:colId xmlns:a16="http://schemas.microsoft.com/office/drawing/2014/main" val="20009"/>
                    </a:ext>
                  </a:extLst>
                </a:gridCol>
                <a:gridCol w="306566">
                  <a:extLst>
                    <a:ext uri="{9D8B030D-6E8A-4147-A177-3AD203B41FA5}">
                      <a16:colId xmlns:a16="http://schemas.microsoft.com/office/drawing/2014/main" val="20010"/>
                    </a:ext>
                  </a:extLst>
                </a:gridCol>
                <a:gridCol w="813165">
                  <a:extLst>
                    <a:ext uri="{9D8B030D-6E8A-4147-A177-3AD203B41FA5}">
                      <a16:colId xmlns:a16="http://schemas.microsoft.com/office/drawing/2014/main" val="20011"/>
                    </a:ext>
                  </a:extLst>
                </a:gridCol>
                <a:gridCol w="2170413">
                  <a:extLst>
                    <a:ext uri="{9D8B030D-6E8A-4147-A177-3AD203B41FA5}">
                      <a16:colId xmlns:a16="http://schemas.microsoft.com/office/drawing/2014/main" val="20012"/>
                    </a:ext>
                  </a:extLst>
                </a:gridCol>
              </a:tblGrid>
              <a:tr h="365443">
                <a:tc rowSpan="3">
                  <a:txBody>
                    <a:bodyPr/>
                    <a:lstStyle/>
                    <a:p>
                      <a:pPr algn="ctr"/>
                      <a:r>
                        <a:rPr lang="zh-TW" altLang="en-US" sz="1800" b="1" dirty="0">
                          <a:latin typeface="微軟正黑體" pitchFamily="34" charset="-120"/>
                          <a:ea typeface="微軟正黑體" pitchFamily="34" charset="-120"/>
                        </a:rPr>
                        <a:t>日常生活</a:t>
                      </a:r>
                      <a:br>
                        <a:rPr lang="en-US" altLang="zh-TW" sz="1800" b="1" dirty="0">
                          <a:latin typeface="微軟正黑體" pitchFamily="34" charset="-120"/>
                          <a:ea typeface="微軟正黑體" pitchFamily="34" charset="-120"/>
                        </a:rPr>
                      </a:br>
                      <a:r>
                        <a:rPr lang="zh-TW" altLang="en-US" sz="1800" b="1" dirty="0">
                          <a:latin typeface="微軟正黑體" pitchFamily="34" charset="-120"/>
                          <a:ea typeface="微軟正黑體" pitchFamily="34" charset="-120"/>
                        </a:rPr>
                        <a:t>表現</a:t>
                      </a:r>
                    </a:p>
                  </a:txBody>
                  <a:tcPr marL="91434" marR="91434" marT="45563" marB="45563" anchor="ctr">
                    <a:solidFill>
                      <a:schemeClr val="accent2">
                        <a:lumMod val="40000"/>
                        <a:lumOff val="60000"/>
                      </a:schemeClr>
                    </a:solidFill>
                  </a:tcPr>
                </a:tc>
                <a:tc gridSpan="12">
                  <a:txBody>
                    <a:bodyPr/>
                    <a:lstStyle/>
                    <a:p>
                      <a:pPr algn="ctr"/>
                      <a:r>
                        <a:rPr lang="zh-TW" altLang="en-US" sz="1800" b="1" dirty="0">
                          <a:latin typeface="微軟正黑體" pitchFamily="34" charset="-120"/>
                          <a:ea typeface="微軟正黑體" pitchFamily="34" charset="-120"/>
                        </a:rPr>
                        <a:t>無記小過以上處分紀錄，並經獎懲相抵後</a:t>
                      </a:r>
                    </a:p>
                  </a:txBody>
                  <a:tcPr marL="91434" marR="91434" marT="45563" marB="45563">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78802">
                <a:tc vMerge="1">
                  <a:txBody>
                    <a:bodyPr/>
                    <a:lstStyle/>
                    <a:p>
                      <a:endParaRPr lang="zh-TW" altLang="en-US" dirty="0"/>
                    </a:p>
                  </a:txBody>
                  <a:tcPr/>
                </a:tc>
                <a:tc gridSpan="3">
                  <a:txBody>
                    <a:bodyPr/>
                    <a:lstStyle/>
                    <a:p>
                      <a:pPr algn="ctr"/>
                      <a:r>
                        <a:rPr lang="zh-TW" altLang="en-US" sz="1600" b="1" dirty="0">
                          <a:latin typeface="微軟正黑體" pitchFamily="34" charset="-120"/>
                          <a:ea typeface="微軟正黑體" pitchFamily="34" charset="-120"/>
                        </a:rPr>
                        <a:t>尚有</a:t>
                      </a:r>
                      <a:r>
                        <a:rPr lang="en-US" altLang="zh-TW" sz="1600" b="1" dirty="0">
                          <a:latin typeface="微軟正黑體" pitchFamily="34" charset="-120"/>
                          <a:ea typeface="微軟正黑體" pitchFamily="34" charset="-120"/>
                        </a:rPr>
                        <a:t>1</a:t>
                      </a:r>
                      <a:r>
                        <a:rPr lang="zh-TW" altLang="en-US" sz="1600" b="1" dirty="0">
                          <a:latin typeface="微軟正黑體" pitchFamily="34" charset="-120"/>
                          <a:ea typeface="微軟正黑體" pitchFamily="34" charset="-120"/>
                        </a:rPr>
                        <a:t>次大功</a:t>
                      </a:r>
                      <a:br>
                        <a:rPr lang="en-US" altLang="zh-TW" sz="1600" b="1" dirty="0">
                          <a:latin typeface="微軟正黑體" pitchFamily="34" charset="-120"/>
                          <a:ea typeface="微軟正黑體" pitchFamily="34" charset="-120"/>
                        </a:rPr>
                      </a:br>
                      <a:r>
                        <a:rPr lang="zh-TW" altLang="en-US" sz="1600" b="1" dirty="0">
                          <a:latin typeface="微軟正黑體" pitchFamily="34" charset="-120"/>
                          <a:ea typeface="微軟正黑體" pitchFamily="34" charset="-120"/>
                        </a:rPr>
                        <a:t>（含以上）</a:t>
                      </a:r>
                    </a:p>
                  </a:txBody>
                  <a:tcPr marL="91434" marR="91434" marT="45563" marB="4556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尚有</a:t>
                      </a:r>
                      <a:r>
                        <a:rPr lang="en-US" altLang="zh-TW" sz="1600" b="1" dirty="0">
                          <a:latin typeface="微軟正黑體" pitchFamily="34" charset="-120"/>
                          <a:ea typeface="微軟正黑體" pitchFamily="34" charset="-120"/>
                        </a:rPr>
                        <a:t>1</a:t>
                      </a:r>
                      <a:r>
                        <a:rPr lang="zh-TW" altLang="en-US" sz="1600" b="1" dirty="0">
                          <a:latin typeface="微軟正黑體" pitchFamily="34" charset="-120"/>
                          <a:ea typeface="微軟正黑體" pitchFamily="34" charset="-120"/>
                        </a:rPr>
                        <a:t>次小功</a:t>
                      </a:r>
                      <a:br>
                        <a:rPr lang="en-US" altLang="zh-TW" sz="1600" b="1" dirty="0">
                          <a:latin typeface="微軟正黑體" pitchFamily="34" charset="-120"/>
                          <a:ea typeface="微軟正黑體" pitchFamily="34" charset="-120"/>
                        </a:rPr>
                      </a:br>
                      <a:r>
                        <a:rPr lang="zh-TW" altLang="en-US" sz="1600" b="1" dirty="0">
                          <a:latin typeface="微軟正黑體" pitchFamily="34" charset="-120"/>
                          <a:ea typeface="微軟正黑體" pitchFamily="34" charset="-120"/>
                        </a:rPr>
                        <a:t>（含以上）</a:t>
                      </a:r>
                    </a:p>
                  </a:txBody>
                  <a:tcPr marL="91434" marR="91434" marT="45563" marB="4556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尚有</a:t>
                      </a:r>
                      <a:r>
                        <a:rPr lang="en-US" altLang="zh-TW" sz="1600" b="1" dirty="0">
                          <a:latin typeface="微軟正黑體" pitchFamily="34" charset="-120"/>
                          <a:ea typeface="微軟正黑體" pitchFamily="34" charset="-120"/>
                        </a:rPr>
                        <a:t>1</a:t>
                      </a:r>
                      <a:r>
                        <a:rPr lang="zh-TW" altLang="en-US" sz="1600" b="1" dirty="0">
                          <a:latin typeface="微軟正黑體" pitchFamily="34" charset="-120"/>
                          <a:ea typeface="微軟正黑體" pitchFamily="34" charset="-120"/>
                        </a:rPr>
                        <a:t>次嘉獎</a:t>
                      </a:r>
                      <a:br>
                        <a:rPr lang="en-US" altLang="zh-TW" sz="1600" b="1" dirty="0">
                          <a:latin typeface="微軟正黑體" pitchFamily="34" charset="-120"/>
                          <a:ea typeface="微軟正黑體" pitchFamily="34" charset="-120"/>
                        </a:rPr>
                      </a:br>
                      <a:r>
                        <a:rPr lang="zh-TW" altLang="en-US" sz="1600" b="1" dirty="0">
                          <a:latin typeface="微軟正黑體" pitchFamily="34" charset="-120"/>
                          <a:ea typeface="微軟正黑體" pitchFamily="34" charset="-120"/>
                        </a:rPr>
                        <a:t>（含以上）</a:t>
                      </a:r>
                    </a:p>
                  </a:txBody>
                  <a:tcPr marL="91434" marR="91434" marT="45563" marB="4556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b="1" dirty="0">
                          <a:latin typeface="微軟正黑體" pitchFamily="34" charset="-120"/>
                          <a:ea typeface="微軟正黑體" pitchFamily="34" charset="-120"/>
                        </a:rPr>
                        <a:t>無任何獎懲處紀錄</a:t>
                      </a:r>
                    </a:p>
                  </a:txBody>
                  <a:tcPr marL="91434" marR="91434" marT="45563" marB="45563" anchor="ctr">
                    <a:solidFill>
                      <a:schemeClr val="accent2">
                        <a:lumMod val="20000"/>
                        <a:lumOff val="80000"/>
                      </a:schemeClr>
                    </a:solidFill>
                  </a:tcPr>
                </a:tc>
                <a:extLst>
                  <a:ext uri="{0D108BD9-81ED-4DB2-BD59-A6C34878D82A}">
                    <a16:rowId xmlns:a16="http://schemas.microsoft.com/office/drawing/2014/main" val="10001"/>
                  </a:ext>
                </a:extLst>
              </a:tr>
              <a:tr h="365443">
                <a:tc vMerge="1">
                  <a:txBody>
                    <a:bodyPr/>
                    <a:lstStyle/>
                    <a:p>
                      <a:endParaRPr lang="zh-TW" altLang="en-US"/>
                    </a:p>
                  </a:txBody>
                  <a:tcPr/>
                </a:tc>
                <a:tc gridSpan="3">
                  <a:txBody>
                    <a:bodyPr/>
                    <a:lstStyle/>
                    <a:p>
                      <a:pPr algn="ctr"/>
                      <a:r>
                        <a:rPr lang="en-US" altLang="zh-TW" sz="1800" b="1" dirty="0">
                          <a:solidFill>
                            <a:srgbClr val="C00000"/>
                          </a:solidFill>
                          <a:latin typeface="微軟正黑體" pitchFamily="34" charset="-120"/>
                          <a:ea typeface="微軟正黑體" pitchFamily="34" charset="-120"/>
                        </a:rPr>
                        <a:t>4</a:t>
                      </a:r>
                      <a:r>
                        <a:rPr lang="zh-TW" altLang="en-US" sz="1800" b="1" dirty="0">
                          <a:solidFill>
                            <a:srgbClr val="C00000"/>
                          </a:solidFill>
                          <a:latin typeface="微軟正黑體" pitchFamily="34" charset="-120"/>
                          <a:ea typeface="微軟正黑體" pitchFamily="34" charset="-120"/>
                        </a:rPr>
                        <a:t>分</a:t>
                      </a:r>
                    </a:p>
                  </a:txBody>
                  <a:tcPr marL="91434" marR="91434" marT="45563" marB="45563">
                    <a:noFill/>
                  </a:tcPr>
                </a:tc>
                <a:tc hMerge="1">
                  <a:txBody>
                    <a:bodyPr/>
                    <a:lstStyle/>
                    <a:p>
                      <a:endParaRPr lang="zh-TW" altLang="en-US"/>
                    </a:p>
                  </a:txBody>
                  <a:tcPr/>
                </a:tc>
                <a:tc hMerge="1">
                  <a:txBody>
                    <a:bodyPr/>
                    <a:lstStyle/>
                    <a:p>
                      <a:endParaRPr lang="zh-TW" altLang="en-US"/>
                    </a:p>
                  </a:txBody>
                  <a:tcPr/>
                </a:tc>
                <a:tc gridSpan="4">
                  <a:txBody>
                    <a:bodyPr/>
                    <a:lstStyle/>
                    <a:p>
                      <a:pPr algn="ctr"/>
                      <a:r>
                        <a:rPr lang="en-US" altLang="zh-TW" sz="1800" b="1" dirty="0">
                          <a:solidFill>
                            <a:srgbClr val="C00000"/>
                          </a:solidFill>
                          <a:latin typeface="微軟正黑體" pitchFamily="34" charset="-120"/>
                          <a:ea typeface="微軟正黑體" pitchFamily="34" charset="-120"/>
                        </a:rPr>
                        <a:t>3</a:t>
                      </a:r>
                      <a:r>
                        <a:rPr lang="zh-TW" altLang="en-US" sz="1800" b="1" dirty="0">
                          <a:solidFill>
                            <a:srgbClr val="C00000"/>
                          </a:solidFill>
                          <a:latin typeface="微軟正黑體" pitchFamily="34" charset="-120"/>
                          <a:ea typeface="微軟正黑體" pitchFamily="34" charset="-120"/>
                        </a:rPr>
                        <a:t>分</a:t>
                      </a:r>
                    </a:p>
                  </a:txBody>
                  <a:tcPr marL="91434" marR="91434" marT="45563" marB="45563">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r>
                        <a:rPr lang="en-US" altLang="zh-TW" sz="1800" b="1" dirty="0">
                          <a:solidFill>
                            <a:srgbClr val="C00000"/>
                          </a:solidFill>
                          <a:latin typeface="微軟正黑體" pitchFamily="34" charset="-120"/>
                          <a:ea typeface="微軟正黑體" pitchFamily="34" charset="-120"/>
                        </a:rPr>
                        <a:t>2</a:t>
                      </a:r>
                      <a:r>
                        <a:rPr lang="zh-TW" altLang="en-US" sz="1800" b="1" dirty="0">
                          <a:solidFill>
                            <a:srgbClr val="C00000"/>
                          </a:solidFill>
                          <a:latin typeface="微軟正黑體" pitchFamily="34" charset="-120"/>
                          <a:ea typeface="微軟正黑體" pitchFamily="34" charset="-120"/>
                        </a:rPr>
                        <a:t>分</a:t>
                      </a:r>
                    </a:p>
                  </a:txBody>
                  <a:tcPr marL="91434" marR="91434" marT="45563" marB="45563">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en-US" altLang="zh-TW" sz="1800" b="1" dirty="0">
                          <a:solidFill>
                            <a:srgbClr val="C00000"/>
                          </a:solidFill>
                          <a:latin typeface="微軟正黑體" pitchFamily="34" charset="-120"/>
                          <a:ea typeface="微軟正黑體" pitchFamily="34" charset="-120"/>
                        </a:rPr>
                        <a:t>1</a:t>
                      </a:r>
                      <a:r>
                        <a:rPr lang="zh-TW" altLang="en-US" sz="1800" b="1" dirty="0">
                          <a:solidFill>
                            <a:srgbClr val="C00000"/>
                          </a:solidFill>
                          <a:latin typeface="微軟正黑體" pitchFamily="34" charset="-120"/>
                          <a:ea typeface="微軟正黑體" pitchFamily="34" charset="-120"/>
                        </a:rPr>
                        <a:t>分</a:t>
                      </a:r>
                    </a:p>
                  </a:txBody>
                  <a:tcPr marL="91434" marR="91434" marT="45563" marB="45563">
                    <a:noFill/>
                  </a:tcPr>
                </a:tc>
                <a:extLst>
                  <a:ext uri="{0D108BD9-81ED-4DB2-BD59-A6C34878D82A}">
                    <a16:rowId xmlns:a16="http://schemas.microsoft.com/office/drawing/2014/main" val="10002"/>
                  </a:ext>
                </a:extLst>
              </a:tr>
            </a:tbl>
          </a:graphicData>
        </a:graphic>
      </p:graphicFrame>
      <p:sp>
        <p:nvSpPr>
          <p:cNvPr id="45085" name="矩形 7"/>
          <p:cNvSpPr>
            <a:spLocks noChangeArrowheads="1"/>
          </p:cNvSpPr>
          <p:nvPr/>
        </p:nvSpPr>
        <p:spPr bwMode="auto">
          <a:xfrm>
            <a:off x="622331" y="6446322"/>
            <a:ext cx="2297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10</a:t>
            </a:r>
            <a:r>
              <a:rPr lang="zh-TW" altLang="en-US" sz="1800" dirty="0">
                <a:latin typeface="微軟正黑體" panose="020B0604030504040204" pitchFamily="34" charset="-120"/>
                <a:ea typeface="微軟正黑體" panose="020B0604030504040204" pitchFamily="34" charset="-120"/>
              </a:rPr>
              <a:t>頁）</a:t>
            </a:r>
          </a:p>
        </p:txBody>
      </p:sp>
      <p:sp>
        <p:nvSpPr>
          <p:cNvPr id="45086" name="投影片編號版面配置區 1"/>
          <p:cNvSpPr>
            <a:spLocks noGrp="1"/>
          </p:cNvSpPr>
          <p:nvPr>
            <p:ph type="sldNum" sz="quarter" idx="11"/>
          </p:nvPr>
        </p:nvSpPr>
        <p:spPr bwMode="auto">
          <a:xfrm>
            <a:off x="9448800" y="635476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32</a:t>
            </a:r>
            <a:endParaRPr lang="zh-TW" altLang="en-US" sz="2600" dirty="0"/>
          </a:p>
        </p:txBody>
      </p:sp>
      <p:grpSp>
        <p:nvGrpSpPr>
          <p:cNvPr id="7" name="群組 6">
            <a:extLst>
              <a:ext uri="{FF2B5EF4-FFF2-40B4-BE49-F238E27FC236}">
                <a16:creationId xmlns:a16="http://schemas.microsoft.com/office/drawing/2014/main" id="{B99C5B55-429F-49CE-9B88-331CFBEC0D66}"/>
              </a:ext>
            </a:extLst>
          </p:cNvPr>
          <p:cNvGrpSpPr/>
          <p:nvPr/>
        </p:nvGrpSpPr>
        <p:grpSpPr>
          <a:xfrm>
            <a:off x="7178196" y="1048188"/>
            <a:ext cx="4746327" cy="3910156"/>
            <a:chOff x="7178196" y="1076180"/>
            <a:chExt cx="4746327" cy="3910156"/>
          </a:xfrm>
        </p:grpSpPr>
        <p:sp>
          <p:nvSpPr>
            <p:cNvPr id="34" name="Shape 2529">
              <a:extLst>
                <a:ext uri="{FF2B5EF4-FFF2-40B4-BE49-F238E27FC236}">
                  <a16:creationId xmlns:a16="http://schemas.microsoft.com/office/drawing/2014/main" id="{10172554-3ED6-4F39-B9EB-80F8FB8387CB}"/>
                </a:ext>
              </a:extLst>
            </p:cNvPr>
            <p:cNvSpPr/>
            <p:nvPr/>
          </p:nvSpPr>
          <p:spPr>
            <a:xfrm>
              <a:off x="7305303" y="1453759"/>
              <a:ext cx="4527024" cy="35325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5495" y="20936"/>
                    <a:pt x="0" y="21216"/>
                  </a:cubicBezTo>
                  <a:lnTo>
                    <a:pt x="0" y="0"/>
                  </a:lnTo>
                  <a:lnTo>
                    <a:pt x="21600" y="0"/>
                  </a:lnTo>
                  <a:lnTo>
                    <a:pt x="21600" y="12584"/>
                  </a:lnTo>
                  <a:cubicBezTo>
                    <a:pt x="21600" y="13905"/>
                    <a:pt x="21433" y="17557"/>
                    <a:pt x="21600" y="21600"/>
                  </a:cubicBezTo>
                  <a:close/>
                </a:path>
              </a:pathLst>
            </a:custGeom>
            <a:solidFill>
              <a:srgbClr val="000000">
                <a:alpha val="15000"/>
              </a:srgb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 name="Shape 2530">
              <a:extLst>
                <a:ext uri="{FF2B5EF4-FFF2-40B4-BE49-F238E27FC236}">
                  <a16:creationId xmlns:a16="http://schemas.microsoft.com/office/drawing/2014/main" id="{8A53F32E-F4D1-4CDA-9115-FBE68EE7D958}"/>
                </a:ext>
              </a:extLst>
            </p:cNvPr>
            <p:cNvSpPr/>
            <p:nvPr/>
          </p:nvSpPr>
          <p:spPr>
            <a:xfrm>
              <a:off x="7178196" y="1393758"/>
              <a:ext cx="4741656" cy="3546542"/>
            </a:xfrm>
            <a:custGeom>
              <a:avLst/>
              <a:gdLst/>
              <a:ahLst/>
              <a:cxnLst>
                <a:cxn ang="0">
                  <a:pos x="wd2" y="hd2"/>
                </a:cxn>
                <a:cxn ang="5400000">
                  <a:pos x="wd2" y="hd2"/>
                </a:cxn>
                <a:cxn ang="10800000">
                  <a:pos x="wd2" y="hd2"/>
                </a:cxn>
                <a:cxn ang="16200000">
                  <a:pos x="wd2" y="hd2"/>
                </a:cxn>
              </a:cxnLst>
              <a:rect l="0" t="0" r="r" b="b"/>
              <a:pathLst>
                <a:path w="21371" h="21600" extrusionOk="0">
                  <a:moveTo>
                    <a:pt x="21358" y="0"/>
                  </a:moveTo>
                  <a:lnTo>
                    <a:pt x="0" y="0"/>
                  </a:lnTo>
                  <a:lnTo>
                    <a:pt x="0" y="21600"/>
                  </a:lnTo>
                  <a:lnTo>
                    <a:pt x="9248" y="21112"/>
                  </a:lnTo>
                  <a:cubicBezTo>
                    <a:pt x="9248" y="21112"/>
                    <a:pt x="12110" y="20879"/>
                    <a:pt x="14781" y="20017"/>
                  </a:cubicBezTo>
                  <a:cubicBezTo>
                    <a:pt x="17461" y="19152"/>
                    <a:pt x="19950" y="17658"/>
                    <a:pt x="20015" y="17566"/>
                  </a:cubicBezTo>
                  <a:cubicBezTo>
                    <a:pt x="21600" y="15335"/>
                    <a:pt x="21358" y="0"/>
                    <a:pt x="21358" y="0"/>
                  </a:cubicBezTo>
                  <a:close/>
                </a:path>
              </a:pathLst>
            </a:custGeom>
            <a:solidFill>
              <a:schemeClr val="accent6">
                <a:lumMod val="20000"/>
                <a:lumOff val="80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 name="Shape 2531">
              <a:extLst>
                <a:ext uri="{FF2B5EF4-FFF2-40B4-BE49-F238E27FC236}">
                  <a16:creationId xmlns:a16="http://schemas.microsoft.com/office/drawing/2014/main" id="{355A8B4C-EBF9-4DA1-9D12-FDF16BE3B80E}"/>
                </a:ext>
              </a:extLst>
            </p:cNvPr>
            <p:cNvSpPr/>
            <p:nvPr/>
          </p:nvSpPr>
          <p:spPr>
            <a:xfrm>
              <a:off x="9138858" y="4161452"/>
              <a:ext cx="2530914" cy="696481"/>
            </a:xfrm>
            <a:custGeom>
              <a:avLst/>
              <a:gdLst/>
              <a:ahLst/>
              <a:cxnLst>
                <a:cxn ang="0">
                  <a:pos x="wd2" y="hd2"/>
                </a:cxn>
                <a:cxn ang="5400000">
                  <a:pos x="wd2" y="hd2"/>
                </a:cxn>
                <a:cxn ang="10800000">
                  <a:pos x="wd2" y="hd2"/>
                </a:cxn>
                <a:cxn ang="16200000">
                  <a:pos x="wd2" y="hd2"/>
                </a:cxn>
              </a:cxnLst>
              <a:rect l="0" t="0" r="r" b="b"/>
              <a:pathLst>
                <a:path w="21600" h="21600" extrusionOk="0">
                  <a:moveTo>
                    <a:pt x="21600" y="1127"/>
                  </a:moveTo>
                  <a:cubicBezTo>
                    <a:pt x="21600" y="1127"/>
                    <a:pt x="15259" y="7326"/>
                    <a:pt x="10803" y="0"/>
                  </a:cubicBezTo>
                  <a:cubicBezTo>
                    <a:pt x="10803" y="0"/>
                    <a:pt x="11275" y="17844"/>
                    <a:pt x="0" y="21600"/>
                  </a:cubicBezTo>
                  <a:cubicBezTo>
                    <a:pt x="0" y="21600"/>
                    <a:pt x="9934" y="19456"/>
                    <a:pt x="14448" y="14651"/>
                  </a:cubicBezTo>
                  <a:cubicBezTo>
                    <a:pt x="19917" y="8828"/>
                    <a:pt x="21600" y="1127"/>
                    <a:pt x="21600" y="1127"/>
                  </a:cubicBezTo>
                  <a:close/>
                </a:path>
              </a:pathLst>
            </a:custGeom>
            <a:solidFill>
              <a:srgbClr val="DCE1E6"/>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 name="Shape 2532">
              <a:extLst>
                <a:ext uri="{FF2B5EF4-FFF2-40B4-BE49-F238E27FC236}">
                  <a16:creationId xmlns:a16="http://schemas.microsoft.com/office/drawing/2014/main" id="{915A5033-C88D-435A-A63E-B78695A97585}"/>
                </a:ext>
              </a:extLst>
            </p:cNvPr>
            <p:cNvSpPr/>
            <p:nvPr/>
          </p:nvSpPr>
          <p:spPr>
            <a:xfrm>
              <a:off x="7178196" y="1393758"/>
              <a:ext cx="4746327" cy="1056680"/>
            </a:xfrm>
            <a:custGeom>
              <a:avLst/>
              <a:gdLst/>
              <a:ahLst/>
              <a:cxnLst>
                <a:cxn ang="0">
                  <a:pos x="wd2" y="hd2"/>
                </a:cxn>
                <a:cxn ang="5400000">
                  <a:pos x="wd2" y="hd2"/>
                </a:cxn>
                <a:cxn ang="10800000">
                  <a:pos x="wd2" y="hd2"/>
                </a:cxn>
                <a:cxn ang="16200000">
                  <a:pos x="wd2" y="hd2"/>
                </a:cxn>
              </a:cxnLst>
              <a:rect l="0" t="0" r="r" b="b"/>
              <a:pathLst>
                <a:path w="21600" h="21600" extrusionOk="0">
                  <a:moveTo>
                    <a:pt x="21600" y="1152"/>
                  </a:moveTo>
                  <a:lnTo>
                    <a:pt x="0" y="21600"/>
                  </a:lnTo>
                  <a:lnTo>
                    <a:pt x="0" y="0"/>
                  </a:lnTo>
                  <a:lnTo>
                    <a:pt x="21600" y="0"/>
                  </a:lnTo>
                  <a:cubicBezTo>
                    <a:pt x="21600" y="0"/>
                    <a:pt x="21600" y="1152"/>
                    <a:pt x="21600" y="1152"/>
                  </a:cubicBezTo>
                  <a:close/>
                </a:path>
              </a:pathLst>
            </a:custGeom>
            <a:solidFill>
              <a:srgbClr val="C1C6CA">
                <a:alpha val="7000"/>
              </a:srgb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4" name="群組 3">
              <a:extLst>
                <a:ext uri="{FF2B5EF4-FFF2-40B4-BE49-F238E27FC236}">
                  <a16:creationId xmlns:a16="http://schemas.microsoft.com/office/drawing/2014/main" id="{ED49F0E7-B5F4-483F-9FFB-716D775963FD}"/>
                </a:ext>
              </a:extLst>
            </p:cNvPr>
            <p:cNvGrpSpPr/>
            <p:nvPr/>
          </p:nvGrpSpPr>
          <p:grpSpPr>
            <a:xfrm>
              <a:off x="9685242" y="1076180"/>
              <a:ext cx="320883" cy="585689"/>
              <a:chOff x="9696979" y="1076180"/>
              <a:chExt cx="382252" cy="585689"/>
            </a:xfrm>
          </p:grpSpPr>
          <p:sp>
            <p:nvSpPr>
              <p:cNvPr id="38" name="Shape 2533">
                <a:extLst>
                  <a:ext uri="{FF2B5EF4-FFF2-40B4-BE49-F238E27FC236}">
                    <a16:creationId xmlns:a16="http://schemas.microsoft.com/office/drawing/2014/main" id="{4BEA1A72-4F10-4B57-8C82-1CDD003411C6}"/>
                  </a:ext>
                </a:extLst>
              </p:cNvPr>
              <p:cNvSpPr/>
              <p:nvPr/>
            </p:nvSpPr>
            <p:spPr>
              <a:xfrm>
                <a:off x="9737970" y="1079185"/>
                <a:ext cx="341261" cy="582684"/>
              </a:xfrm>
              <a:custGeom>
                <a:avLst/>
                <a:gdLst/>
                <a:ahLst/>
                <a:cxnLst>
                  <a:cxn ang="0">
                    <a:pos x="wd2" y="hd2"/>
                  </a:cxn>
                  <a:cxn ang="5400000">
                    <a:pos x="wd2" y="hd2"/>
                  </a:cxn>
                  <a:cxn ang="10800000">
                    <a:pos x="wd2" y="hd2"/>
                  </a:cxn>
                  <a:cxn ang="16200000">
                    <a:pos x="wd2" y="hd2"/>
                  </a:cxn>
                </a:cxnLst>
                <a:rect l="0" t="0" r="r" b="b"/>
                <a:pathLst>
                  <a:path w="21413" h="21600" extrusionOk="0">
                    <a:moveTo>
                      <a:pt x="21391" y="17954"/>
                    </a:moveTo>
                    <a:lnTo>
                      <a:pt x="21391" y="4312"/>
                    </a:lnTo>
                    <a:cubicBezTo>
                      <a:pt x="21391" y="1572"/>
                      <a:pt x="18120" y="0"/>
                      <a:pt x="12416" y="0"/>
                    </a:cubicBezTo>
                    <a:cubicBezTo>
                      <a:pt x="6906" y="0"/>
                      <a:pt x="4637" y="1784"/>
                      <a:pt x="4208" y="2728"/>
                    </a:cubicBezTo>
                    <a:lnTo>
                      <a:pt x="4197" y="7089"/>
                    </a:lnTo>
                    <a:lnTo>
                      <a:pt x="6880" y="7089"/>
                    </a:lnTo>
                    <a:lnTo>
                      <a:pt x="6880" y="2868"/>
                    </a:lnTo>
                    <a:cubicBezTo>
                      <a:pt x="7040" y="2591"/>
                      <a:pt x="8129" y="1035"/>
                      <a:pt x="12416" y="1035"/>
                    </a:cubicBezTo>
                    <a:cubicBezTo>
                      <a:pt x="16584" y="1035"/>
                      <a:pt x="18699" y="2138"/>
                      <a:pt x="18699" y="4312"/>
                    </a:cubicBezTo>
                    <a:lnTo>
                      <a:pt x="18699" y="17977"/>
                    </a:lnTo>
                    <a:lnTo>
                      <a:pt x="18706" y="18032"/>
                    </a:lnTo>
                    <a:cubicBezTo>
                      <a:pt x="18708" y="18042"/>
                      <a:pt x="18958" y="19074"/>
                      <a:pt x="17258" y="19796"/>
                    </a:cubicBezTo>
                    <a:cubicBezTo>
                      <a:pt x="16060" y="20306"/>
                      <a:pt x="14128" y="20565"/>
                      <a:pt x="11518" y="20565"/>
                    </a:cubicBezTo>
                    <a:cubicBezTo>
                      <a:pt x="4058" y="20565"/>
                      <a:pt x="2693" y="18628"/>
                      <a:pt x="2693" y="14815"/>
                    </a:cubicBezTo>
                    <a:lnTo>
                      <a:pt x="2693" y="6811"/>
                    </a:lnTo>
                    <a:cubicBezTo>
                      <a:pt x="2693" y="6525"/>
                      <a:pt x="2091" y="6294"/>
                      <a:pt x="1346" y="6294"/>
                    </a:cubicBezTo>
                    <a:cubicBezTo>
                      <a:pt x="602" y="6294"/>
                      <a:pt x="0" y="6525"/>
                      <a:pt x="0" y="6811"/>
                    </a:cubicBezTo>
                    <a:lnTo>
                      <a:pt x="0" y="14815"/>
                    </a:lnTo>
                    <a:cubicBezTo>
                      <a:pt x="0" y="17353"/>
                      <a:pt x="0" y="21600"/>
                      <a:pt x="11518" y="21600"/>
                    </a:cubicBezTo>
                    <a:cubicBezTo>
                      <a:pt x="14939" y="21600"/>
                      <a:pt x="17550" y="21222"/>
                      <a:pt x="19281" y="20480"/>
                    </a:cubicBezTo>
                    <a:cubicBezTo>
                      <a:pt x="21600" y="19484"/>
                      <a:pt x="21440" y="18185"/>
                      <a:pt x="21391" y="17954"/>
                    </a:cubicBezTo>
                    <a:close/>
                  </a:path>
                </a:pathLst>
              </a:custGeom>
              <a:solidFill>
                <a:srgbClr val="000000">
                  <a:alpha val="15000"/>
                </a:srgb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 name="Shape 2534">
                <a:extLst>
                  <a:ext uri="{FF2B5EF4-FFF2-40B4-BE49-F238E27FC236}">
                    <a16:creationId xmlns:a16="http://schemas.microsoft.com/office/drawing/2014/main" id="{37715ECF-3F08-4C16-864A-041E6D3A8E22}"/>
                  </a:ext>
                </a:extLst>
              </p:cNvPr>
              <p:cNvSpPr/>
              <p:nvPr/>
            </p:nvSpPr>
            <p:spPr>
              <a:xfrm>
                <a:off x="9941846" y="1320751"/>
                <a:ext cx="72257" cy="72696"/>
              </a:xfrm>
              <a:custGeom>
                <a:avLst/>
                <a:gdLst/>
                <a:ahLst/>
                <a:cxnLst>
                  <a:cxn ang="0">
                    <a:pos x="wd2" y="hd2"/>
                  </a:cxn>
                  <a:cxn ang="5400000">
                    <a:pos x="wd2" y="hd2"/>
                  </a:cxn>
                  <a:cxn ang="10800000">
                    <a:pos x="wd2" y="hd2"/>
                  </a:cxn>
                  <a:cxn ang="16200000">
                    <a:pos x="wd2" y="hd2"/>
                  </a:cxn>
                </a:cxnLst>
                <a:rect l="0" t="0" r="r" b="b"/>
                <a:pathLst>
                  <a:path w="21600" h="21600" extrusionOk="0">
                    <a:moveTo>
                      <a:pt x="21600" y="6988"/>
                    </a:moveTo>
                    <a:cubicBezTo>
                      <a:pt x="21600" y="3133"/>
                      <a:pt x="16767" y="0"/>
                      <a:pt x="10800" y="0"/>
                    </a:cubicBezTo>
                    <a:cubicBezTo>
                      <a:pt x="4833" y="0"/>
                      <a:pt x="0" y="3133"/>
                      <a:pt x="0" y="6988"/>
                    </a:cubicBezTo>
                    <a:lnTo>
                      <a:pt x="0" y="21600"/>
                    </a:lnTo>
                    <a:lnTo>
                      <a:pt x="21600" y="21600"/>
                    </a:lnTo>
                    <a:cubicBezTo>
                      <a:pt x="21600" y="21600"/>
                      <a:pt x="21600" y="6988"/>
                      <a:pt x="21600" y="6988"/>
                    </a:cubicBezTo>
                    <a:close/>
                  </a:path>
                </a:pathLst>
              </a:custGeom>
              <a:solidFill>
                <a:srgbClr val="00BAA7"/>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 name="Shape 2535">
                <a:extLst>
                  <a:ext uri="{FF2B5EF4-FFF2-40B4-BE49-F238E27FC236}">
                    <a16:creationId xmlns:a16="http://schemas.microsoft.com/office/drawing/2014/main" id="{1D8DF489-869B-4E91-ACA6-93D72F9A0076}"/>
                  </a:ext>
                </a:extLst>
              </p:cNvPr>
              <p:cNvSpPr/>
              <p:nvPr/>
            </p:nvSpPr>
            <p:spPr>
              <a:xfrm>
                <a:off x="9696979" y="1076180"/>
                <a:ext cx="341253" cy="582684"/>
              </a:xfrm>
              <a:custGeom>
                <a:avLst/>
                <a:gdLst/>
                <a:ahLst/>
                <a:cxnLst>
                  <a:cxn ang="0">
                    <a:pos x="wd2" y="hd2"/>
                  </a:cxn>
                  <a:cxn ang="5400000">
                    <a:pos x="wd2" y="hd2"/>
                  </a:cxn>
                  <a:cxn ang="10800000">
                    <a:pos x="wd2" y="hd2"/>
                  </a:cxn>
                  <a:cxn ang="16200000">
                    <a:pos x="wd2" y="hd2"/>
                  </a:cxn>
                </a:cxnLst>
                <a:rect l="0" t="0" r="r" b="b"/>
                <a:pathLst>
                  <a:path w="21414" h="21600" extrusionOk="0">
                    <a:moveTo>
                      <a:pt x="21391" y="17955"/>
                    </a:moveTo>
                    <a:lnTo>
                      <a:pt x="21391" y="4313"/>
                    </a:lnTo>
                    <a:cubicBezTo>
                      <a:pt x="21391" y="1572"/>
                      <a:pt x="18120" y="0"/>
                      <a:pt x="12415" y="0"/>
                    </a:cubicBezTo>
                    <a:cubicBezTo>
                      <a:pt x="6905" y="0"/>
                      <a:pt x="4637" y="1785"/>
                      <a:pt x="4207" y="2729"/>
                    </a:cubicBezTo>
                    <a:lnTo>
                      <a:pt x="4197" y="7090"/>
                    </a:lnTo>
                    <a:lnTo>
                      <a:pt x="6880" y="7090"/>
                    </a:lnTo>
                    <a:lnTo>
                      <a:pt x="6880" y="2870"/>
                    </a:lnTo>
                    <a:cubicBezTo>
                      <a:pt x="7040" y="2592"/>
                      <a:pt x="8129" y="1035"/>
                      <a:pt x="12415" y="1035"/>
                    </a:cubicBezTo>
                    <a:cubicBezTo>
                      <a:pt x="16584" y="1035"/>
                      <a:pt x="18698" y="2138"/>
                      <a:pt x="18698" y="4313"/>
                    </a:cubicBezTo>
                    <a:lnTo>
                      <a:pt x="18698" y="17977"/>
                    </a:lnTo>
                    <a:lnTo>
                      <a:pt x="18706" y="18033"/>
                    </a:lnTo>
                    <a:cubicBezTo>
                      <a:pt x="18708" y="18043"/>
                      <a:pt x="18958" y="19075"/>
                      <a:pt x="17259" y="19797"/>
                    </a:cubicBezTo>
                    <a:cubicBezTo>
                      <a:pt x="16060" y="20307"/>
                      <a:pt x="14128" y="20565"/>
                      <a:pt x="11518" y="20565"/>
                    </a:cubicBezTo>
                    <a:cubicBezTo>
                      <a:pt x="4058" y="20565"/>
                      <a:pt x="2693" y="18629"/>
                      <a:pt x="2693" y="14816"/>
                    </a:cubicBezTo>
                    <a:lnTo>
                      <a:pt x="2693" y="6812"/>
                    </a:lnTo>
                    <a:cubicBezTo>
                      <a:pt x="2693" y="6526"/>
                      <a:pt x="2090" y="6294"/>
                      <a:pt x="1346" y="6294"/>
                    </a:cubicBezTo>
                    <a:cubicBezTo>
                      <a:pt x="602" y="6294"/>
                      <a:pt x="0" y="6526"/>
                      <a:pt x="0" y="6812"/>
                    </a:cubicBezTo>
                    <a:lnTo>
                      <a:pt x="0" y="14816"/>
                    </a:lnTo>
                    <a:cubicBezTo>
                      <a:pt x="0" y="17353"/>
                      <a:pt x="0" y="21600"/>
                      <a:pt x="11518" y="21600"/>
                    </a:cubicBezTo>
                    <a:cubicBezTo>
                      <a:pt x="14939" y="21600"/>
                      <a:pt x="17550" y="21224"/>
                      <a:pt x="19281" y="20480"/>
                    </a:cubicBezTo>
                    <a:cubicBezTo>
                      <a:pt x="21600" y="19485"/>
                      <a:pt x="21441" y="18185"/>
                      <a:pt x="21391" y="17955"/>
                    </a:cubicBezTo>
                    <a:close/>
                  </a:path>
                </a:pathLst>
              </a:custGeom>
              <a:solidFill>
                <a:srgbClr val="00BAA7"/>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1" name="TextBox 15">
              <a:extLst>
                <a:ext uri="{FF2B5EF4-FFF2-40B4-BE49-F238E27FC236}">
                  <a16:creationId xmlns:a16="http://schemas.microsoft.com/office/drawing/2014/main" id="{AB42EF65-125F-415A-ABFC-7919846518E7}"/>
                </a:ext>
              </a:extLst>
            </p:cNvPr>
            <p:cNvSpPr>
              <a:spLocks noChangeArrowheads="1"/>
            </p:cNvSpPr>
            <p:nvPr/>
          </p:nvSpPr>
          <p:spPr bwMode="auto">
            <a:xfrm flipH="1">
              <a:off x="7585461" y="2094958"/>
              <a:ext cx="3966707" cy="257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just">
                <a:lnSpc>
                  <a:spcPct val="120000"/>
                </a:lnSpc>
                <a:buNone/>
              </a:pPr>
              <a:r>
                <a:rPr lang="zh-TW" altLang="en-US" sz="1700" b="1" u="sng" dirty="0">
                  <a:latin typeface="微軟正黑體" panose="020B0604030504040204" pitchFamily="34" charset="-120"/>
                  <a:ea typeface="微軟正黑體" panose="020B0604030504040204" pitchFamily="34" charset="-120"/>
                </a:rPr>
                <a:t>甲生</a:t>
              </a:r>
              <a:r>
                <a:rPr lang="zh-TW" altLang="en-US" sz="1700" b="1" dirty="0">
                  <a:latin typeface="微軟正黑體" panose="020B0604030504040204" pitchFamily="34" charset="-120"/>
                  <a:ea typeface="微軟正黑體" panose="020B0604030504040204" pitchFamily="34" charset="-120"/>
                </a:rPr>
                <a:t>為</a:t>
              </a:r>
              <a:r>
                <a:rPr lang="en-US" altLang="zh-TW" sz="1700" b="1" dirty="0">
                  <a:latin typeface="微軟正黑體" panose="020B0604030504040204" pitchFamily="34" charset="-120"/>
                  <a:ea typeface="微軟正黑體" panose="020B0604030504040204" pitchFamily="34" charset="-120"/>
                </a:rPr>
                <a:t>7</a:t>
              </a:r>
              <a:r>
                <a:rPr lang="zh-TW" altLang="en-US" sz="1700" b="1" dirty="0">
                  <a:latin typeface="微軟正黑體" panose="020B0604030504040204" pitchFamily="34" charset="-120"/>
                  <a:ea typeface="微軟正黑體" panose="020B0604030504040204" pitchFamily="34" charset="-120"/>
                </a:rPr>
                <a:t>次嘉獎、</a:t>
              </a:r>
              <a:r>
                <a:rPr lang="en-US" altLang="zh-TW" sz="1700" b="1" dirty="0">
                  <a:latin typeface="微軟正黑體" panose="020B0604030504040204" pitchFamily="34" charset="-120"/>
                  <a:ea typeface="微軟正黑體" panose="020B0604030504040204" pitchFamily="34" charset="-120"/>
                </a:rPr>
                <a:t>2</a:t>
              </a:r>
              <a:r>
                <a:rPr lang="zh-TW" altLang="en-US" sz="1700" b="1" dirty="0">
                  <a:latin typeface="微軟正黑體" panose="020B0604030504040204" pitchFamily="34" charset="-120"/>
                  <a:ea typeface="微軟正黑體" panose="020B0604030504040204" pitchFamily="34" charset="-120"/>
                </a:rPr>
                <a:t>次小過，經過獎懲相抵結果雖然為一次嘉獎，但因為並不符合</a:t>
              </a:r>
              <a:r>
                <a:rPr lang="zh-TW" altLang="en-US" sz="1700" b="1" dirty="0">
                  <a:solidFill>
                    <a:srgbClr val="C00000"/>
                  </a:solidFill>
                  <a:latin typeface="微軟正黑體" panose="020B0604030504040204" pitchFamily="34" charset="-120"/>
                  <a:ea typeface="微軟正黑體" panose="020B0604030504040204" pitchFamily="34" charset="-120"/>
                </a:rPr>
                <a:t>「無記小過以上處分紀錄」</a:t>
              </a:r>
              <a:r>
                <a:rPr lang="zh-TW" altLang="en-US" sz="1700" b="1" dirty="0">
                  <a:latin typeface="微軟正黑體" panose="020B0604030504040204" pitchFamily="34" charset="-120"/>
                  <a:ea typeface="微軟正黑體" panose="020B0604030504040204" pitchFamily="34" charset="-120"/>
                </a:rPr>
                <a:t>，故僅符合獎懲相抵後無任何懲處紀錄之結果，因此所得積分仍為</a:t>
              </a:r>
              <a:r>
                <a:rPr lang="en-US" altLang="zh-TW" sz="1700" b="1" dirty="0">
                  <a:latin typeface="微軟正黑體" panose="020B0604030504040204" pitchFamily="34" charset="-120"/>
                  <a:ea typeface="微軟正黑體" panose="020B0604030504040204" pitchFamily="34" charset="-120"/>
                </a:rPr>
                <a:t>1</a:t>
              </a:r>
              <a:r>
                <a:rPr lang="zh-TW" altLang="en-US" sz="1700" b="1" dirty="0">
                  <a:latin typeface="微軟正黑體" panose="020B0604030504040204" pitchFamily="34" charset="-120"/>
                  <a:ea typeface="微軟正黑體" panose="020B0604030504040204" pitchFamily="34" charset="-120"/>
                </a:rPr>
                <a:t>分。</a:t>
              </a:r>
              <a:endParaRPr lang="en-US" altLang="zh-TW" sz="1700" b="1" dirty="0">
                <a:latin typeface="微軟正黑體" panose="020B0604030504040204" pitchFamily="34" charset="-120"/>
                <a:ea typeface="微軟正黑體" panose="020B0604030504040204" pitchFamily="34" charset="-120"/>
              </a:endParaRPr>
            </a:p>
            <a:p>
              <a:pPr marL="0" indent="0" algn="just">
                <a:lnSpc>
                  <a:spcPct val="120000"/>
                </a:lnSpc>
                <a:buNone/>
              </a:pPr>
              <a:r>
                <a:rPr lang="zh-TW" altLang="en-US" sz="1700" b="1" u="sng" dirty="0">
                  <a:latin typeface="微軟正黑體" panose="020B0604030504040204" pitchFamily="34" charset="-120"/>
                  <a:ea typeface="微軟正黑體" panose="020B0604030504040204" pitchFamily="34" charset="-120"/>
                </a:rPr>
                <a:t>乙生</a:t>
              </a:r>
              <a:r>
                <a:rPr lang="zh-TW" altLang="en-US" sz="1700" b="1" dirty="0">
                  <a:latin typeface="微軟正黑體" panose="020B0604030504040204" pitchFamily="34" charset="-120"/>
                  <a:ea typeface="微軟正黑體" panose="020B0604030504040204" pitchFamily="34" charset="-120"/>
                </a:rPr>
                <a:t>為</a:t>
              </a:r>
              <a:r>
                <a:rPr lang="en-US" altLang="zh-TW" sz="1700" b="1" dirty="0">
                  <a:latin typeface="微軟正黑體" panose="020B0604030504040204" pitchFamily="34" charset="-120"/>
                  <a:ea typeface="微軟正黑體" panose="020B0604030504040204" pitchFamily="34" charset="-120"/>
                </a:rPr>
                <a:t>7</a:t>
              </a:r>
              <a:r>
                <a:rPr lang="zh-TW" altLang="en-US" sz="1700" b="1" dirty="0">
                  <a:latin typeface="微軟正黑體" panose="020B0604030504040204" pitchFamily="34" charset="-120"/>
                  <a:ea typeface="微軟正黑體" panose="020B0604030504040204" pitchFamily="34" charset="-120"/>
                </a:rPr>
                <a:t>次嘉獎、</a:t>
              </a:r>
              <a:r>
                <a:rPr lang="en-US" altLang="zh-TW" sz="1700" b="1" dirty="0">
                  <a:latin typeface="微軟正黑體" panose="020B0604030504040204" pitchFamily="34" charset="-120"/>
                  <a:ea typeface="微軟正黑體" panose="020B0604030504040204" pitchFamily="34" charset="-120"/>
                </a:rPr>
                <a:t>6</a:t>
              </a:r>
              <a:r>
                <a:rPr lang="zh-TW" altLang="en-US" sz="1700" b="1" dirty="0">
                  <a:latin typeface="微軟正黑體" panose="020B0604030504040204" pitchFamily="34" charset="-120"/>
                  <a:ea typeface="微軟正黑體" panose="020B0604030504040204" pitchFamily="34" charset="-120"/>
                </a:rPr>
                <a:t>次警告，並無記小過以上處分紀錄，且經過獎懲相抵結果為</a:t>
              </a:r>
              <a:r>
                <a:rPr lang="en-US" altLang="zh-TW" sz="1700" b="1" dirty="0">
                  <a:latin typeface="微軟正黑體" panose="020B0604030504040204" pitchFamily="34" charset="-120"/>
                  <a:ea typeface="微軟正黑體" panose="020B0604030504040204" pitchFamily="34" charset="-120"/>
                </a:rPr>
                <a:t>1</a:t>
              </a:r>
              <a:r>
                <a:rPr lang="zh-TW" altLang="en-US" sz="1700" b="1" dirty="0">
                  <a:latin typeface="微軟正黑體" panose="020B0604030504040204" pitchFamily="34" charset="-120"/>
                  <a:ea typeface="微軟正黑體" panose="020B0604030504040204" pitchFamily="34" charset="-120"/>
                </a:rPr>
                <a:t>次嘉獎，故所得積分為</a:t>
              </a:r>
              <a:r>
                <a:rPr lang="en-US" altLang="zh-TW" sz="1700" b="1" dirty="0">
                  <a:latin typeface="微軟正黑體" panose="020B0604030504040204" pitchFamily="34" charset="-120"/>
                  <a:ea typeface="微軟正黑體" panose="020B0604030504040204" pitchFamily="34" charset="-120"/>
                </a:rPr>
                <a:t>2</a:t>
              </a:r>
              <a:r>
                <a:rPr lang="zh-TW" altLang="en-US" sz="1700" b="1" dirty="0">
                  <a:latin typeface="微軟正黑體" panose="020B0604030504040204" pitchFamily="34" charset="-120"/>
                  <a:ea typeface="微軟正黑體" panose="020B0604030504040204" pitchFamily="34" charset="-120"/>
                </a:rPr>
                <a:t>分。</a:t>
              </a:r>
              <a:endParaRPr lang="en-US" altLang="zh-TW" sz="1700" b="1" dirty="0">
                <a:solidFill>
                  <a:srgbClr val="002060"/>
                </a:solidFill>
                <a:latin typeface="微軟正黑體" pitchFamily="34" charset="-120"/>
                <a:ea typeface="微軟正黑體" pitchFamily="34" charset="-120"/>
              </a:endParaRPr>
            </a:p>
          </p:txBody>
        </p:sp>
        <p:grpSp>
          <p:nvGrpSpPr>
            <p:cNvPr id="6" name="群組 5">
              <a:extLst>
                <a:ext uri="{FF2B5EF4-FFF2-40B4-BE49-F238E27FC236}">
                  <a16:creationId xmlns:a16="http://schemas.microsoft.com/office/drawing/2014/main" id="{74636BFF-2B3D-4F17-A339-71916C920D27}"/>
                </a:ext>
              </a:extLst>
            </p:cNvPr>
            <p:cNvGrpSpPr/>
            <p:nvPr/>
          </p:nvGrpSpPr>
          <p:grpSpPr>
            <a:xfrm>
              <a:off x="7367702" y="1507525"/>
              <a:ext cx="1771156" cy="582684"/>
              <a:chOff x="7367702" y="1507525"/>
              <a:chExt cx="1771156" cy="582684"/>
            </a:xfrm>
          </p:grpSpPr>
          <p:grpSp>
            <p:nvGrpSpPr>
              <p:cNvPr id="42" name="Group 2593">
                <a:extLst>
                  <a:ext uri="{FF2B5EF4-FFF2-40B4-BE49-F238E27FC236}">
                    <a16:creationId xmlns:a16="http://schemas.microsoft.com/office/drawing/2014/main" id="{5209E609-7831-4042-81D9-3AD630ED63D3}"/>
                  </a:ext>
                </a:extLst>
              </p:cNvPr>
              <p:cNvGrpSpPr/>
              <p:nvPr/>
            </p:nvGrpSpPr>
            <p:grpSpPr>
              <a:xfrm>
                <a:off x="7367702" y="1507525"/>
                <a:ext cx="555527" cy="582684"/>
                <a:chOff x="0" y="0"/>
                <a:chExt cx="987107" cy="1035365"/>
              </a:xfrm>
            </p:grpSpPr>
            <p:grpSp>
              <p:nvGrpSpPr>
                <p:cNvPr id="43" name="Group 2589">
                  <a:extLst>
                    <a:ext uri="{FF2B5EF4-FFF2-40B4-BE49-F238E27FC236}">
                      <a16:creationId xmlns:a16="http://schemas.microsoft.com/office/drawing/2014/main" id="{8D2E7926-C9C2-4F75-9554-5AA17F1E1934}"/>
                    </a:ext>
                  </a:extLst>
                </p:cNvPr>
                <p:cNvGrpSpPr/>
                <p:nvPr/>
              </p:nvGrpSpPr>
              <p:grpSpPr>
                <a:xfrm>
                  <a:off x="-1" y="0"/>
                  <a:ext cx="987109" cy="1035366"/>
                  <a:chOff x="0" y="0"/>
                  <a:chExt cx="987107" cy="1035365"/>
                </a:xfrm>
              </p:grpSpPr>
              <p:sp>
                <p:nvSpPr>
                  <p:cNvPr id="47" name="Shape 2586">
                    <a:extLst>
                      <a:ext uri="{FF2B5EF4-FFF2-40B4-BE49-F238E27FC236}">
                        <a16:creationId xmlns:a16="http://schemas.microsoft.com/office/drawing/2014/main" id="{17AFC745-DA73-4D63-8D58-DEEB166FC77A}"/>
                      </a:ext>
                    </a:extLst>
                  </p:cNvPr>
                  <p:cNvSpPr/>
                  <p:nvPr/>
                </p:nvSpPr>
                <p:spPr>
                  <a:xfrm>
                    <a:off x="0" y="0"/>
                    <a:ext cx="987108" cy="1035366"/>
                  </a:xfrm>
                  <a:custGeom>
                    <a:avLst/>
                    <a:gdLst/>
                    <a:ahLst/>
                    <a:cxnLst>
                      <a:cxn ang="0">
                        <a:pos x="wd2" y="hd2"/>
                      </a:cxn>
                      <a:cxn ang="5400000">
                        <a:pos x="wd2" y="hd2"/>
                      </a:cxn>
                      <a:cxn ang="10800000">
                        <a:pos x="wd2" y="hd2"/>
                      </a:cxn>
                      <a:cxn ang="16200000">
                        <a:pos x="wd2" y="hd2"/>
                      </a:cxn>
                    </a:cxnLst>
                    <a:rect l="0" t="0" r="r" b="b"/>
                    <a:pathLst>
                      <a:path w="21600" h="21600" extrusionOk="0">
                        <a:moveTo>
                          <a:pt x="1667" y="15546"/>
                        </a:moveTo>
                        <a:cubicBezTo>
                          <a:pt x="1733" y="15695"/>
                          <a:pt x="1802" y="15841"/>
                          <a:pt x="1875" y="15986"/>
                        </a:cubicBezTo>
                        <a:cubicBezTo>
                          <a:pt x="3548" y="19307"/>
                          <a:pt x="7108" y="21600"/>
                          <a:pt x="11229" y="21600"/>
                        </a:cubicBezTo>
                        <a:cubicBezTo>
                          <a:pt x="16957" y="21600"/>
                          <a:pt x="21600" y="17171"/>
                          <a:pt x="21600" y="11709"/>
                        </a:cubicBezTo>
                        <a:cubicBezTo>
                          <a:pt x="21600" y="10341"/>
                          <a:pt x="21309" y="9038"/>
                          <a:pt x="20783" y="7853"/>
                        </a:cubicBezTo>
                        <a:lnTo>
                          <a:pt x="19725" y="5614"/>
                        </a:lnTo>
                        <a:cubicBezTo>
                          <a:pt x="18052" y="2293"/>
                          <a:pt x="14492" y="0"/>
                          <a:pt x="10371" y="0"/>
                        </a:cubicBezTo>
                        <a:cubicBezTo>
                          <a:pt x="4643" y="0"/>
                          <a:pt x="0" y="4429"/>
                          <a:pt x="0" y="9891"/>
                        </a:cubicBezTo>
                        <a:cubicBezTo>
                          <a:pt x="0" y="11261"/>
                          <a:pt x="292" y="12566"/>
                          <a:pt x="820" y="13752"/>
                        </a:cubicBezTo>
                        <a:cubicBezTo>
                          <a:pt x="820" y="13752"/>
                          <a:pt x="1667" y="15546"/>
                          <a:pt x="1667" y="15546"/>
                        </a:cubicBezTo>
                        <a:close/>
                      </a:path>
                    </a:pathLst>
                  </a:custGeom>
                  <a:solidFill>
                    <a:srgbClr val="009886"/>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Shape 2587">
                    <a:extLst>
                      <a:ext uri="{FF2B5EF4-FFF2-40B4-BE49-F238E27FC236}">
                        <a16:creationId xmlns:a16="http://schemas.microsoft.com/office/drawing/2014/main" id="{9E0F6D68-0CBD-4614-9068-21D881FCD37A}"/>
                      </a:ext>
                    </a:extLst>
                  </p:cNvPr>
                  <p:cNvSpPr/>
                  <p:nvPr/>
                </p:nvSpPr>
                <p:spPr>
                  <a:xfrm>
                    <a:off x="37056" y="290385"/>
                    <a:ext cx="917657" cy="665270"/>
                  </a:xfrm>
                  <a:custGeom>
                    <a:avLst/>
                    <a:gdLst/>
                    <a:ahLst/>
                    <a:cxnLst>
                      <a:cxn ang="0">
                        <a:pos x="wd2" y="hd2"/>
                      </a:cxn>
                      <a:cxn ang="5400000">
                        <a:pos x="wd2" y="hd2"/>
                      </a:cxn>
                      <a:cxn ang="10800000">
                        <a:pos x="wd2" y="hd2"/>
                      </a:cxn>
                      <a:cxn ang="16200000">
                        <a:pos x="wd2" y="hd2"/>
                      </a:cxn>
                    </a:cxnLst>
                    <a:rect l="0" t="0" r="r" b="b"/>
                    <a:pathLst>
                      <a:path w="21600" h="21600" extrusionOk="0">
                        <a:moveTo>
                          <a:pt x="21253" y="2123"/>
                        </a:moveTo>
                        <a:lnTo>
                          <a:pt x="20560" y="0"/>
                        </a:lnTo>
                        <a:cubicBezTo>
                          <a:pt x="21121" y="1837"/>
                          <a:pt x="21431" y="3854"/>
                          <a:pt x="21431" y="5972"/>
                        </a:cubicBezTo>
                        <a:cubicBezTo>
                          <a:pt x="21431" y="14474"/>
                          <a:pt x="16436" y="21366"/>
                          <a:pt x="10275" y="21366"/>
                        </a:cubicBezTo>
                        <a:cubicBezTo>
                          <a:pt x="5658" y="21366"/>
                          <a:pt x="1696" y="17496"/>
                          <a:pt x="0" y="11978"/>
                        </a:cubicBezTo>
                        <a:cubicBezTo>
                          <a:pt x="0" y="11979"/>
                          <a:pt x="0" y="11979"/>
                          <a:pt x="0" y="11980"/>
                        </a:cubicBezTo>
                        <a:lnTo>
                          <a:pt x="905" y="14750"/>
                        </a:lnTo>
                        <a:cubicBezTo>
                          <a:pt x="2942" y="18884"/>
                          <a:pt x="6379" y="21600"/>
                          <a:pt x="10275" y="21600"/>
                        </a:cubicBezTo>
                        <a:cubicBezTo>
                          <a:pt x="16530" y="21600"/>
                          <a:pt x="21600" y="14603"/>
                          <a:pt x="21600" y="5972"/>
                        </a:cubicBezTo>
                        <a:cubicBezTo>
                          <a:pt x="21600" y="4644"/>
                          <a:pt x="21479" y="3354"/>
                          <a:pt x="21253" y="2123"/>
                        </a:cubicBezTo>
                        <a:close/>
                      </a:path>
                    </a:pathLst>
                  </a:custGeom>
                  <a:solidFill>
                    <a:srgbClr val="8EEADD"/>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 name="Shape 2588">
                    <a:extLst>
                      <a:ext uri="{FF2B5EF4-FFF2-40B4-BE49-F238E27FC236}">
                        <a16:creationId xmlns:a16="http://schemas.microsoft.com/office/drawing/2014/main" id="{B478367A-770E-481F-8277-A96DAFA59044}"/>
                      </a:ext>
                    </a:extLst>
                  </p:cNvPr>
                  <p:cNvSpPr/>
                  <p:nvPr/>
                </p:nvSpPr>
                <p:spPr>
                  <a:xfrm>
                    <a:off x="0" y="0"/>
                    <a:ext cx="947907" cy="94826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00BAA7"/>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4" name="Group 2592">
                  <a:extLst>
                    <a:ext uri="{FF2B5EF4-FFF2-40B4-BE49-F238E27FC236}">
                      <a16:creationId xmlns:a16="http://schemas.microsoft.com/office/drawing/2014/main" id="{5AA2473B-9522-442F-BA4B-F32DFBBA4C58}"/>
                    </a:ext>
                  </a:extLst>
                </p:cNvPr>
                <p:cNvGrpSpPr/>
                <p:nvPr/>
              </p:nvGrpSpPr>
              <p:grpSpPr>
                <a:xfrm>
                  <a:off x="227302" y="266704"/>
                  <a:ext cx="495272" cy="415910"/>
                  <a:chOff x="0" y="0"/>
                  <a:chExt cx="495271" cy="415908"/>
                </a:xfrm>
              </p:grpSpPr>
              <p:sp>
                <p:nvSpPr>
                  <p:cNvPr id="45" name="Shape 2590">
                    <a:extLst>
                      <a:ext uri="{FF2B5EF4-FFF2-40B4-BE49-F238E27FC236}">
                        <a16:creationId xmlns:a16="http://schemas.microsoft.com/office/drawing/2014/main" id="{6962368B-4672-45A4-B0B3-321F5148905C}"/>
                      </a:ext>
                    </a:extLst>
                  </p:cNvPr>
                  <p:cNvSpPr/>
                  <p:nvPr/>
                </p:nvSpPr>
                <p:spPr>
                  <a:xfrm>
                    <a:off x="0" y="0"/>
                    <a:ext cx="495272" cy="350723"/>
                  </a:xfrm>
                  <a:custGeom>
                    <a:avLst/>
                    <a:gdLst/>
                    <a:ahLst/>
                    <a:cxnLst>
                      <a:cxn ang="0">
                        <a:pos x="wd2" y="hd2"/>
                      </a:cxn>
                      <a:cxn ang="5400000">
                        <a:pos x="wd2" y="hd2"/>
                      </a:cxn>
                      <a:cxn ang="10800000">
                        <a:pos x="wd2" y="hd2"/>
                      </a:cxn>
                      <a:cxn ang="16200000">
                        <a:pos x="wd2" y="hd2"/>
                      </a:cxn>
                    </a:cxnLst>
                    <a:rect l="0" t="0" r="r" b="b"/>
                    <a:pathLst>
                      <a:path w="21600" h="21600" extrusionOk="0">
                        <a:moveTo>
                          <a:pt x="20043" y="3010"/>
                        </a:moveTo>
                        <a:cubicBezTo>
                          <a:pt x="19179" y="3010"/>
                          <a:pt x="18482" y="4084"/>
                          <a:pt x="18482" y="5406"/>
                        </a:cubicBezTo>
                        <a:cubicBezTo>
                          <a:pt x="18482" y="6269"/>
                          <a:pt x="18776" y="7017"/>
                          <a:pt x="19220" y="7438"/>
                        </a:cubicBezTo>
                        <a:cubicBezTo>
                          <a:pt x="18279" y="9426"/>
                          <a:pt x="16957" y="11740"/>
                          <a:pt x="15594" y="12404"/>
                        </a:cubicBezTo>
                        <a:cubicBezTo>
                          <a:pt x="13798" y="13286"/>
                          <a:pt x="12123" y="7873"/>
                          <a:pt x="11301" y="4659"/>
                        </a:cubicBezTo>
                        <a:cubicBezTo>
                          <a:pt x="11911" y="4334"/>
                          <a:pt x="12355" y="3444"/>
                          <a:pt x="12355" y="2397"/>
                        </a:cubicBezTo>
                        <a:cubicBezTo>
                          <a:pt x="12355" y="1074"/>
                          <a:pt x="11658" y="0"/>
                          <a:pt x="10798" y="0"/>
                        </a:cubicBezTo>
                        <a:cubicBezTo>
                          <a:pt x="9938" y="0"/>
                          <a:pt x="9242" y="1074"/>
                          <a:pt x="9242" y="2397"/>
                        </a:cubicBezTo>
                        <a:cubicBezTo>
                          <a:pt x="9242" y="3444"/>
                          <a:pt x="9684" y="4334"/>
                          <a:pt x="10295" y="4659"/>
                        </a:cubicBezTo>
                        <a:cubicBezTo>
                          <a:pt x="9472" y="7873"/>
                          <a:pt x="7801" y="13286"/>
                          <a:pt x="6006" y="12404"/>
                        </a:cubicBezTo>
                        <a:cubicBezTo>
                          <a:pt x="4643" y="11740"/>
                          <a:pt x="3317" y="9426"/>
                          <a:pt x="2381" y="7438"/>
                        </a:cubicBezTo>
                        <a:cubicBezTo>
                          <a:pt x="2820" y="7017"/>
                          <a:pt x="3117" y="6269"/>
                          <a:pt x="3117" y="5406"/>
                        </a:cubicBezTo>
                        <a:cubicBezTo>
                          <a:pt x="3117" y="4084"/>
                          <a:pt x="2417" y="3010"/>
                          <a:pt x="1557" y="3010"/>
                        </a:cubicBezTo>
                        <a:cubicBezTo>
                          <a:pt x="698" y="3010"/>
                          <a:pt x="0" y="4084"/>
                          <a:pt x="0" y="5406"/>
                        </a:cubicBezTo>
                        <a:cubicBezTo>
                          <a:pt x="0" y="6729"/>
                          <a:pt x="698" y="7803"/>
                          <a:pt x="1557" y="7803"/>
                        </a:cubicBezTo>
                        <a:cubicBezTo>
                          <a:pt x="1574" y="7803"/>
                          <a:pt x="1589" y="7797"/>
                          <a:pt x="1602" y="7797"/>
                        </a:cubicBezTo>
                        <a:lnTo>
                          <a:pt x="3707" y="21600"/>
                        </a:lnTo>
                        <a:lnTo>
                          <a:pt x="17889" y="21600"/>
                        </a:lnTo>
                        <a:lnTo>
                          <a:pt x="19993" y="7797"/>
                        </a:lnTo>
                        <a:cubicBezTo>
                          <a:pt x="20012" y="7797"/>
                          <a:pt x="20025" y="7803"/>
                          <a:pt x="20043" y="7803"/>
                        </a:cubicBezTo>
                        <a:cubicBezTo>
                          <a:pt x="20899" y="7803"/>
                          <a:pt x="21600" y="6729"/>
                          <a:pt x="21600" y="5406"/>
                        </a:cubicBezTo>
                        <a:cubicBezTo>
                          <a:pt x="21596" y="4084"/>
                          <a:pt x="20899" y="3010"/>
                          <a:pt x="20043" y="301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 name="Shape 2591">
                    <a:extLst>
                      <a:ext uri="{FF2B5EF4-FFF2-40B4-BE49-F238E27FC236}">
                        <a16:creationId xmlns:a16="http://schemas.microsoft.com/office/drawing/2014/main" id="{A0D1E3CF-566A-4B52-9A4C-CEFAE265EF2B}"/>
                      </a:ext>
                    </a:extLst>
                  </p:cNvPr>
                  <p:cNvSpPr/>
                  <p:nvPr/>
                </p:nvSpPr>
                <p:spPr>
                  <a:xfrm>
                    <a:off x="91158" y="372228"/>
                    <a:ext cx="321880" cy="436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50" name="Shape 2605">
                <a:extLst>
                  <a:ext uri="{FF2B5EF4-FFF2-40B4-BE49-F238E27FC236}">
                    <a16:creationId xmlns:a16="http://schemas.microsoft.com/office/drawing/2014/main" id="{6490D8A3-3E32-430D-8331-CE423CEC8BAA}"/>
                  </a:ext>
                </a:extLst>
              </p:cNvPr>
              <p:cNvSpPr/>
              <p:nvPr/>
            </p:nvSpPr>
            <p:spPr>
              <a:xfrm>
                <a:off x="7836184" y="1539928"/>
                <a:ext cx="1302674" cy="5141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Autofit/>
              </a:bodyPr>
              <a:lstStyle>
                <a:lvl1pPr algn="l">
                  <a:lnSpc>
                    <a:spcPct val="80000"/>
                  </a:lnSpc>
                  <a:spcBef>
                    <a:spcPts val="500"/>
                  </a:spcBef>
                  <a:defRPr sz="2500">
                    <a:solidFill>
                      <a:srgbClr val="00BAA7"/>
                    </a:solidFill>
                    <a:latin typeface="Arimo"/>
                    <a:ea typeface="Arimo"/>
                    <a:cs typeface="Arimo"/>
                    <a:sym typeface="Arimo"/>
                  </a:defRPr>
                </a:lvl1pPr>
              </a:lstStyle>
              <a:p>
                <a:pPr lvl="0" algn="ctr">
                  <a:defRPr sz="1800">
                    <a:solidFill>
                      <a:srgbClr val="000000"/>
                    </a:solidFill>
                  </a:defRPr>
                </a:pPr>
                <a:r>
                  <a:rPr lang="zh-TW" altLang="en-US" sz="3200" b="1" dirty="0">
                    <a:solidFill>
                      <a:schemeClr val="accent6">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範  例</a:t>
                </a:r>
                <a:endParaRPr sz="3200" b="1" dirty="0">
                  <a:solidFill>
                    <a:schemeClr val="accent6">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8325" y="1628775"/>
            <a:ext cx="10990263" cy="104933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標題 1"/>
          <p:cNvSpPr txBox="1">
            <a:spLocks/>
          </p:cNvSpPr>
          <p:nvPr/>
        </p:nvSpPr>
        <p:spPr>
          <a:xfrm>
            <a:off x="568325" y="146050"/>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rPr>
              <a:t>-</a:t>
            </a:r>
            <a:r>
              <a:rPr lang="zh-TW" altLang="en-US" sz="3700" b="1" dirty="0">
                <a:solidFill>
                  <a:srgbClr val="002060"/>
                </a:solidFill>
                <a:latin typeface="微軟正黑體" panose="020B0604030504040204" pitchFamily="34" charset="-120"/>
                <a:ea typeface="微軟正黑體" panose="020B0604030504040204" pitchFamily="34" charset="-120"/>
              </a:rPr>
              <a:t>多元學習表現</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5/10</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anose="020B0604030504040204" pitchFamily="34" charset="-120"/>
              <a:ea typeface="微軟正黑體" panose="020B0604030504040204" pitchFamily="34" charset="-120"/>
              <a:cs typeface="+mj-cs"/>
            </a:endParaRPr>
          </a:p>
        </p:txBody>
      </p:sp>
      <p:sp>
        <p:nvSpPr>
          <p:cNvPr id="46084" name="矩形 7"/>
          <p:cNvSpPr>
            <a:spLocks noChangeArrowheads="1"/>
          </p:cNvSpPr>
          <p:nvPr/>
        </p:nvSpPr>
        <p:spPr bwMode="auto">
          <a:xfrm>
            <a:off x="9447213" y="6372225"/>
            <a:ext cx="2297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10</a:t>
            </a:r>
            <a:r>
              <a:rPr lang="zh-TW" altLang="en-US" sz="1800" dirty="0">
                <a:latin typeface="微軟正黑體" panose="020B0604030504040204" pitchFamily="34" charset="-120"/>
                <a:ea typeface="微軟正黑體" panose="020B0604030504040204" pitchFamily="34" charset="-120"/>
              </a:rPr>
              <a:t>頁）</a:t>
            </a:r>
          </a:p>
        </p:txBody>
      </p:sp>
      <p:sp>
        <p:nvSpPr>
          <p:cNvPr id="46085" name="投影片編號版面配置區 1"/>
          <p:cNvSpPr>
            <a:spLocks noGrp="1"/>
          </p:cNvSpPr>
          <p:nvPr>
            <p:ph type="sldNum" sz="quarter" idx="11"/>
          </p:nvPr>
        </p:nvSpPr>
        <p:spPr bwMode="auto">
          <a:xfrm>
            <a:off x="9447213" y="63722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33</a:t>
            </a:r>
            <a:endParaRPr lang="zh-TW" altLang="en-US" sz="2600" dirty="0"/>
          </a:p>
        </p:txBody>
      </p:sp>
      <p:sp>
        <p:nvSpPr>
          <p:cNvPr id="46086" name="內容版面配置區 2"/>
          <p:cNvSpPr>
            <a:spLocks noGrp="1"/>
          </p:cNvSpPr>
          <p:nvPr>
            <p:ph idx="1"/>
          </p:nvPr>
        </p:nvSpPr>
        <p:spPr>
          <a:xfrm>
            <a:off x="349250" y="4086225"/>
            <a:ext cx="11285538" cy="2452688"/>
          </a:xfrm>
        </p:spPr>
        <p:txBody>
          <a:bodyPr/>
          <a:lstStyle/>
          <a:p>
            <a:pPr lvl="1" eaLnBrk="1" hangingPunct="1">
              <a:lnSpc>
                <a:spcPts val="2500"/>
              </a:lnSpc>
              <a:spcBef>
                <a:spcPts val="600"/>
              </a:spcBef>
              <a:spcAft>
                <a:spcPts val="600"/>
              </a:spcAft>
              <a:buFont typeface="Wingdings" panose="05000000000000000000" pitchFamily="2" charset="2"/>
              <a:buChar char="Ø"/>
              <a:defRPr/>
            </a:pPr>
            <a:r>
              <a:rPr lang="zh-TW" altLang="en-US" sz="2000" dirty="0">
                <a:latin typeface="微軟正黑體" panose="020B0604030504040204" pitchFamily="34" charset="-120"/>
                <a:ea typeface="微軟正黑體" panose="020B0604030504040204" pitchFamily="34" charset="-120"/>
              </a:rPr>
              <a:t>持有各級主管機關特殊教育學生鑑定及就學輔導會鑑定為</a:t>
            </a:r>
            <a:r>
              <a:rPr lang="zh-TW" altLang="en-US" sz="2000" b="1" dirty="0">
                <a:solidFill>
                  <a:srgbClr val="C00000"/>
                </a:solidFill>
                <a:latin typeface="微軟正黑體" panose="020B0604030504040204" pitchFamily="34" charset="-120"/>
                <a:ea typeface="微軟正黑體" panose="020B0604030504040204" pitchFamily="34" charset="-120"/>
              </a:rPr>
              <a:t>身心障礙學生之證明，或領有身心障礙證明者，或持有公立醫院證明為重大傷病、體弱學生，考量學生身心發展差異及就學權益，比照</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項達門檻標準者得</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分</a:t>
            </a:r>
            <a:r>
              <a:rPr lang="zh-TW" altLang="en-US" sz="2000" b="1" dirty="0">
                <a:latin typeface="微軟正黑體" panose="020B0604030504040204" pitchFamily="34" charset="-120"/>
                <a:ea typeface="微軟正黑體" panose="020B0604030504040204" pitchFamily="34" charset="-120"/>
              </a:rPr>
              <a:t>。</a:t>
            </a:r>
          </a:p>
          <a:p>
            <a:pPr lvl="1" eaLnBrk="1" hangingPunct="1">
              <a:lnSpc>
                <a:spcPts val="2500"/>
              </a:lnSpc>
              <a:spcBef>
                <a:spcPts val="600"/>
              </a:spcBef>
              <a:spcAft>
                <a:spcPts val="600"/>
              </a:spcAft>
              <a:buFont typeface="Wingdings" panose="05000000000000000000" pitchFamily="2" charset="2"/>
              <a:buChar char="Ø"/>
              <a:defRPr/>
            </a:pPr>
            <a:r>
              <a:rPr lang="zh-TW" altLang="en-US" sz="2000" dirty="0">
                <a:latin typeface="微軟正黑體" panose="020B0604030504040204" pitchFamily="34" charset="-120"/>
                <a:ea typeface="微軟正黑體" panose="020B0604030504040204" pitchFamily="34" charset="-120"/>
              </a:rPr>
              <a:t>體適能檢測門檻之標準（即</a:t>
            </a:r>
            <a:r>
              <a:rPr lang="en-US" altLang="zh-TW" sz="2000" dirty="0">
                <a:latin typeface="微軟正黑體" panose="020B0604030504040204" pitchFamily="34" charset="-120"/>
                <a:ea typeface="微軟正黑體" panose="020B0604030504040204" pitchFamily="34" charset="-120"/>
              </a:rPr>
              <a:t>PR</a:t>
            </a:r>
            <a:r>
              <a:rPr lang="zh-TW" altLang="en-US" sz="2000" dirty="0">
                <a:latin typeface="微軟正黑體" panose="020B0604030504040204" pitchFamily="34" charset="-120"/>
                <a:ea typeface="微軟正黑體" panose="020B0604030504040204" pitchFamily="34" charset="-120"/>
              </a:rPr>
              <a:t>值</a:t>
            </a:r>
            <a:r>
              <a:rPr lang="en-US" altLang="zh-TW" sz="2000" dirty="0">
                <a:latin typeface="微軟正黑體" panose="020B0604030504040204" pitchFamily="34" charset="-120"/>
                <a:ea typeface="微軟正黑體" panose="020B0604030504040204" pitchFamily="34" charset="-120"/>
              </a:rPr>
              <a:t>25%</a:t>
            </a:r>
            <a:r>
              <a:rPr lang="zh-TW" altLang="en-US" sz="2000" dirty="0">
                <a:latin typeface="微軟正黑體" panose="020B0604030504040204" pitchFamily="34" charset="-120"/>
                <a:ea typeface="微軟正黑體" panose="020B0604030504040204" pitchFamily="34" charset="-120"/>
              </a:rPr>
              <a:t>以上），請參考運動部學生體適能網站說明。（</a:t>
            </a:r>
            <a:r>
              <a:rPr lang="en-US" altLang="zh-TW" sz="2000" dirty="0">
                <a:latin typeface="微軟正黑體" panose="020B0604030504040204" pitchFamily="34" charset="-120"/>
                <a:ea typeface="微軟正黑體" panose="020B0604030504040204" pitchFamily="34" charset="-120"/>
              </a:rPr>
              <a:t>https://www.fitness.org.tw</a:t>
            </a:r>
            <a:r>
              <a:rPr lang="zh-TW" altLang="en-US" sz="2000" dirty="0">
                <a:latin typeface="微軟正黑體" panose="020B0604030504040204" pitchFamily="34" charset="-120"/>
                <a:ea typeface="微軟正黑體" panose="020B0604030504040204" pitchFamily="34" charset="-120"/>
              </a:rPr>
              <a:t>）</a:t>
            </a:r>
          </a:p>
          <a:p>
            <a:pPr lvl="1" eaLnBrk="1" hangingPunct="1">
              <a:lnSpc>
                <a:spcPts val="2500"/>
              </a:lnSpc>
              <a:spcBef>
                <a:spcPts val="600"/>
              </a:spcBef>
              <a:spcAft>
                <a:spcPts val="600"/>
              </a:spcAft>
              <a:buFont typeface="Wingdings" panose="05000000000000000000" pitchFamily="2" charset="2"/>
              <a:buChar char="Ø"/>
              <a:defRPr/>
            </a:pP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體適能檢測成績採計體適能檢測護照或體適能檢測站成績，</a:t>
            </a:r>
            <a:r>
              <a:rPr lang="zh-TW" altLang="en-US" sz="2000" b="1" dirty="0">
                <a:solidFill>
                  <a:srgbClr val="C00000"/>
                </a:solidFill>
                <a:latin typeface="微軟正黑體" panose="020B0604030504040204" pitchFamily="34" charset="-120"/>
                <a:ea typeface="微軟正黑體" panose="020B0604030504040204" pitchFamily="34" charset="-120"/>
              </a:rPr>
              <a:t>應擇</a:t>
            </a:r>
            <a:r>
              <a:rPr lang="zh-TW" altLang="en-US" sz="2000" b="1" dirty="0">
                <a:solidFill>
                  <a:schemeClr val="bg1"/>
                </a:solidFill>
                <a:effectLst>
                  <a:glow rad="101600">
                    <a:srgbClr val="FF0000"/>
                  </a:glow>
                </a:effectLst>
                <a:latin typeface="微軟正黑體" panose="020B0604030504040204" pitchFamily="34" charset="-120"/>
                <a:ea typeface="微軟正黑體" panose="020B0604030504040204" pitchFamily="34" charset="-120"/>
              </a:rPr>
              <a:t>一次</a:t>
            </a:r>
            <a:r>
              <a:rPr lang="zh-TW" altLang="en-US" sz="2000" b="1" dirty="0">
                <a:solidFill>
                  <a:srgbClr val="C00000"/>
                </a:solidFill>
                <a:latin typeface="微軟正黑體" panose="020B0604030504040204" pitchFamily="34" charset="-120"/>
                <a:ea typeface="微軟正黑體" panose="020B0604030504040204" pitchFamily="34" charset="-120"/>
              </a:rPr>
              <a:t>檢測成績完整使用。</a:t>
            </a:r>
          </a:p>
          <a:p>
            <a:pPr eaLnBrk="1" hangingPunct="1">
              <a:defRPr/>
            </a:pPr>
            <a:endParaRPr lang="zh-TW" altLang="en-US" sz="2000" dirty="0"/>
          </a:p>
        </p:txBody>
      </p:sp>
      <p:sp>
        <p:nvSpPr>
          <p:cNvPr id="8" name="內容版面配置區 2"/>
          <p:cNvSpPr txBox="1">
            <a:spLocks/>
          </p:cNvSpPr>
          <p:nvPr/>
        </p:nvSpPr>
        <p:spPr bwMode="auto">
          <a:xfrm>
            <a:off x="795338" y="1228725"/>
            <a:ext cx="1076324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ts val="2400"/>
              </a:lnSpc>
              <a:spcBef>
                <a:spcPts val="600"/>
              </a:spcBef>
              <a:spcAft>
                <a:spcPts val="60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體適能</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6</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ts val="3000"/>
              </a:lnSpc>
              <a:spcBef>
                <a:spcPts val="600"/>
              </a:spcBef>
              <a:spcAft>
                <a:spcPts val="600"/>
              </a:spcAft>
              <a:buFont typeface="Arial" panose="020B0604020202020204" pitchFamily="34" charset="0"/>
              <a:buNone/>
              <a:defRPr/>
            </a:pPr>
            <a:r>
              <a:rPr lang="zh-TW" altLang="en-US" b="1" dirty="0">
                <a:solidFill>
                  <a:srgbClr val="002060"/>
                </a:solidFill>
                <a:latin typeface="微軟正黑體" panose="020B0604030504040204" pitchFamily="34" charset="-120"/>
                <a:ea typeface="微軟正黑體" panose="020B0604030504040204" pitchFamily="34" charset="-120"/>
              </a:rPr>
              <a:t>一、</a:t>
            </a:r>
            <a:r>
              <a:rPr lang="zh-TW" altLang="en-US" sz="2000" b="1" dirty="0">
                <a:solidFill>
                  <a:srgbClr val="002060"/>
                </a:solidFill>
                <a:latin typeface="微軟正黑體" panose="020B0604030504040204" pitchFamily="34" charset="-120"/>
                <a:ea typeface="微軟正黑體" panose="020B0604030504040204" pitchFamily="34" charset="-120"/>
              </a:rPr>
              <a:t>肌耐力（仰臥捲腹或一分鐘屈膝仰臥起坐）　    二、柔軟度（坐姿體前彎）</a:t>
            </a:r>
            <a:endParaRPr lang="en-US" altLang="zh-TW" sz="2000" b="1" dirty="0">
              <a:solidFill>
                <a:srgbClr val="002060"/>
              </a:solidFill>
              <a:latin typeface="微軟正黑體" panose="020B0604030504040204" pitchFamily="34" charset="-120"/>
              <a:ea typeface="微軟正黑體" panose="020B0604030504040204" pitchFamily="34" charset="-120"/>
            </a:endParaRPr>
          </a:p>
          <a:p>
            <a:pPr marL="457200" lvl="1" indent="0" eaLnBrk="1" fontAlgn="auto" hangingPunct="1">
              <a:lnSpc>
                <a:spcPts val="3000"/>
              </a:lnSpc>
              <a:spcBef>
                <a:spcPts val="600"/>
              </a:spcBef>
              <a:spcAft>
                <a:spcPts val="600"/>
              </a:spcAft>
              <a:buFont typeface="Arial" panose="020B0604020202020204" pitchFamily="34" charset="0"/>
              <a:buNone/>
              <a:defRPr/>
            </a:pPr>
            <a:r>
              <a:rPr lang="zh-TW" altLang="en-US" sz="2000" b="1" dirty="0">
                <a:solidFill>
                  <a:srgbClr val="002060"/>
                </a:solidFill>
                <a:latin typeface="微軟正黑體" panose="020B0604030504040204" pitchFamily="34" charset="-120"/>
                <a:ea typeface="微軟正黑體" panose="020B0604030504040204" pitchFamily="34" charset="-120"/>
              </a:rPr>
              <a:t>三、瞬發力（立定跳遠）　　           四、心肺耐力（</a:t>
            </a:r>
            <a:r>
              <a:rPr lang="en-US" altLang="zh-TW" sz="2000" b="1" dirty="0">
                <a:solidFill>
                  <a:srgbClr val="002060"/>
                </a:solidFill>
                <a:latin typeface="微軟正黑體" panose="020B0604030504040204" pitchFamily="34" charset="-120"/>
                <a:ea typeface="微軟正黑體" panose="020B0604030504040204" pitchFamily="34" charset="-120"/>
              </a:rPr>
              <a:t>800/1600</a:t>
            </a:r>
            <a:r>
              <a:rPr lang="zh-TW" altLang="zh-TW" sz="2000" b="1" dirty="0">
                <a:solidFill>
                  <a:srgbClr val="002060"/>
                </a:solidFill>
                <a:latin typeface="微軟正黑體" panose="020B0604030504040204" pitchFamily="34" charset="-120"/>
                <a:ea typeface="微軟正黑體" panose="020B0604030504040204" pitchFamily="34" charset="-120"/>
              </a:rPr>
              <a:t>公尺跑走或漸速耐力折返跑</a:t>
            </a:r>
            <a:r>
              <a:rPr lang="zh-TW" altLang="en-US" sz="2000" b="1" dirty="0">
                <a:solidFill>
                  <a:srgbClr val="002060"/>
                </a:solidFill>
                <a:latin typeface="微軟正黑體" panose="020B0604030504040204" pitchFamily="34" charset="-120"/>
                <a:ea typeface="微軟正黑體" panose="020B0604030504040204" pitchFamily="34" charset="-120"/>
              </a:rPr>
              <a:t>）</a:t>
            </a:r>
          </a:p>
          <a:p>
            <a:pPr marL="0" indent="0" eaLnBrk="1" fontAlgn="auto" hangingPunct="1">
              <a:spcAft>
                <a:spcPts val="0"/>
              </a:spcAft>
              <a:buFont typeface="Arial" panose="020B0604020202020204" pitchFamily="34" charset="0"/>
              <a:buNone/>
              <a:defRPr/>
            </a:pPr>
            <a:endParaRPr lang="zh-TW" altLang="en-US" dirty="0"/>
          </a:p>
        </p:txBody>
      </p:sp>
      <p:graphicFrame>
        <p:nvGraphicFramePr>
          <p:cNvPr id="2" name="表格 1"/>
          <p:cNvGraphicFramePr>
            <a:graphicFrameLocks noGrp="1"/>
          </p:cNvGraphicFramePr>
          <p:nvPr/>
        </p:nvGraphicFramePr>
        <p:xfrm>
          <a:off x="568325" y="2836863"/>
          <a:ext cx="10990261" cy="1143004"/>
        </p:xfrm>
        <a:graphic>
          <a:graphicData uri="http://schemas.openxmlformats.org/drawingml/2006/table">
            <a:tbl>
              <a:tblPr firstRow="1" bandRow="1">
                <a:tableStyleId>{5DA37D80-6434-44D0-A028-1B22A696006F}</a:tableStyleId>
              </a:tblPr>
              <a:tblGrid>
                <a:gridCol w="1258772">
                  <a:extLst>
                    <a:ext uri="{9D8B030D-6E8A-4147-A177-3AD203B41FA5}">
                      <a16:colId xmlns:a16="http://schemas.microsoft.com/office/drawing/2014/main" val="2616671244"/>
                    </a:ext>
                  </a:extLst>
                </a:gridCol>
                <a:gridCol w="2445688">
                  <a:extLst>
                    <a:ext uri="{9D8B030D-6E8A-4147-A177-3AD203B41FA5}">
                      <a16:colId xmlns:a16="http://schemas.microsoft.com/office/drawing/2014/main" val="3487491786"/>
                    </a:ext>
                  </a:extLst>
                </a:gridCol>
                <a:gridCol w="2533977">
                  <a:extLst>
                    <a:ext uri="{9D8B030D-6E8A-4147-A177-3AD203B41FA5}">
                      <a16:colId xmlns:a16="http://schemas.microsoft.com/office/drawing/2014/main" val="1637444257"/>
                    </a:ext>
                  </a:extLst>
                </a:gridCol>
                <a:gridCol w="2375053">
                  <a:extLst>
                    <a:ext uri="{9D8B030D-6E8A-4147-A177-3AD203B41FA5}">
                      <a16:colId xmlns:a16="http://schemas.microsoft.com/office/drawing/2014/main" val="2193115680"/>
                    </a:ext>
                  </a:extLst>
                </a:gridCol>
                <a:gridCol w="2376771">
                  <a:extLst>
                    <a:ext uri="{9D8B030D-6E8A-4147-A177-3AD203B41FA5}">
                      <a16:colId xmlns:a16="http://schemas.microsoft.com/office/drawing/2014/main" val="3569218601"/>
                    </a:ext>
                  </a:extLst>
                </a:gridCol>
              </a:tblGrid>
              <a:tr h="777239">
                <a:tc rowSpan="2">
                  <a:txBody>
                    <a:bodyPr/>
                    <a:lstStyle/>
                    <a:p>
                      <a:pPr algn="ctr"/>
                      <a:r>
                        <a:rPr lang="zh-TW" altLang="en-US" sz="1800" b="1" dirty="0">
                          <a:latin typeface="微軟正黑體" pitchFamily="34" charset="-120"/>
                          <a:ea typeface="微軟正黑體" pitchFamily="34" charset="-120"/>
                        </a:rPr>
                        <a:t>體適能</a:t>
                      </a:r>
                      <a:endParaRPr lang="en-US" altLang="zh-TW" sz="1800" b="1" dirty="0">
                        <a:latin typeface="微軟正黑體" pitchFamily="34" charset="-120"/>
                        <a:ea typeface="微軟正黑體" pitchFamily="34" charset="-120"/>
                      </a:endParaRPr>
                    </a:p>
                  </a:txBody>
                  <a:tcPr marL="91450" marR="91450" marT="45721" marB="45721"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TW" sz="1600" b="1" dirty="0">
                          <a:latin typeface="微軟正黑體" pitchFamily="34" charset="-120"/>
                          <a:ea typeface="微軟正黑體" pitchFamily="34" charset="-120"/>
                        </a:rPr>
                        <a:t>3</a:t>
                      </a:r>
                      <a:r>
                        <a:rPr lang="zh-TW" altLang="en-US" sz="1600" b="1" dirty="0">
                          <a:latin typeface="微軟正黑體" pitchFamily="34" charset="-120"/>
                          <a:ea typeface="微軟正黑體" pitchFamily="34" charset="-120"/>
                        </a:rPr>
                        <a:t>項達門檻標準者</a:t>
                      </a:r>
                    </a:p>
                  </a:txBody>
                  <a:tcPr marL="91450" marR="91450" marT="45721" marB="457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TW" sz="1600" b="1" dirty="0">
                          <a:latin typeface="微軟正黑體" pitchFamily="34" charset="-120"/>
                          <a:ea typeface="微軟正黑體" pitchFamily="34" charset="-120"/>
                        </a:rPr>
                        <a:t>2</a:t>
                      </a:r>
                      <a:r>
                        <a:rPr lang="zh-TW" altLang="en-US" sz="1600" b="1" dirty="0">
                          <a:latin typeface="微軟正黑體" pitchFamily="34" charset="-120"/>
                          <a:ea typeface="微軟正黑體" pitchFamily="34" charset="-120"/>
                        </a:rPr>
                        <a:t>項達門檻標準者</a:t>
                      </a:r>
                    </a:p>
                  </a:txBody>
                  <a:tcPr marL="91450" marR="91450" marT="45721" marB="457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TW" sz="1600" b="1" dirty="0">
                          <a:latin typeface="微軟正黑體" pitchFamily="34" charset="-120"/>
                          <a:ea typeface="微軟正黑體" pitchFamily="34" charset="-120"/>
                        </a:rPr>
                        <a:t>1</a:t>
                      </a:r>
                      <a:r>
                        <a:rPr lang="zh-TW" altLang="en-US" sz="1600" b="1" dirty="0">
                          <a:latin typeface="微軟正黑體" pitchFamily="34" charset="-120"/>
                          <a:ea typeface="微軟正黑體" pitchFamily="34" charset="-120"/>
                        </a:rPr>
                        <a:t>項達門檻標準者</a:t>
                      </a:r>
                    </a:p>
                  </a:txBody>
                  <a:tcPr marL="91450" marR="91450" marT="45721" marB="457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TW" altLang="en-US" sz="1500" b="1" dirty="0">
                          <a:latin typeface="微軟正黑體" pitchFamily="34" charset="-120"/>
                          <a:ea typeface="微軟正黑體" pitchFamily="34" charset="-120"/>
                        </a:rPr>
                        <a:t>持公立醫院證明為重大傷病或體弱及持有身心障礙證明</a:t>
                      </a:r>
                    </a:p>
                  </a:txBody>
                  <a:tcPr marL="91450" marR="91450" marT="45721" marB="45721"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685184998"/>
                  </a:ext>
                </a:extLst>
              </a:tr>
              <a:tr h="365761">
                <a:tc vMerge="1">
                  <a:txBody>
                    <a:bodyPr/>
                    <a:lstStyle/>
                    <a:p>
                      <a:endParaRPr lang="zh-TW" altLang="en-US"/>
                    </a:p>
                  </a:txBody>
                  <a:tcPr/>
                </a:tc>
                <a:tc>
                  <a:txBody>
                    <a:bodyPr/>
                    <a:lstStyle/>
                    <a:p>
                      <a:pPr marL="0" algn="ctr" defTabSz="914400" rtl="0" eaLnBrk="1" latinLnBrk="0" hangingPunct="1"/>
                      <a:r>
                        <a:rPr lang="en-US" altLang="zh-TW" sz="1800" b="1" kern="1200" dirty="0">
                          <a:solidFill>
                            <a:srgbClr val="C00000"/>
                          </a:solidFill>
                          <a:latin typeface="微軟正黑體" pitchFamily="34" charset="-120"/>
                          <a:ea typeface="微軟正黑體" pitchFamily="34" charset="-120"/>
                        </a:rPr>
                        <a:t>6</a:t>
                      </a:r>
                      <a:r>
                        <a:rPr lang="zh-TW" altLang="en-US" sz="1800" b="1" kern="1200" dirty="0">
                          <a:solidFill>
                            <a:srgbClr val="C00000"/>
                          </a:solidFill>
                          <a:latin typeface="微軟正黑體" pitchFamily="34" charset="-120"/>
                          <a:ea typeface="微軟正黑體" pitchFamily="34" charset="-120"/>
                        </a:rPr>
                        <a:t>分</a:t>
                      </a:r>
                      <a:endParaRPr lang="zh-TW" altLang="en-US" sz="1800" b="1" kern="1200" dirty="0">
                        <a:solidFill>
                          <a:srgbClr val="C00000"/>
                        </a:solidFill>
                        <a:latin typeface="微軟正黑體" pitchFamily="34" charset="-120"/>
                        <a:ea typeface="微軟正黑體" pitchFamily="34" charset="-120"/>
                        <a:cs typeface="+mn-cs"/>
                      </a:endParaRPr>
                    </a:p>
                  </a:txBody>
                  <a:tcPr marL="91450" marR="91450" marT="45721" marB="45721">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latinLnBrk="0" hangingPunct="1"/>
                      <a:r>
                        <a:rPr lang="en-US" altLang="zh-TW" sz="1800" b="1" kern="1200" dirty="0">
                          <a:solidFill>
                            <a:srgbClr val="C00000"/>
                          </a:solidFill>
                          <a:latin typeface="微軟正黑體" pitchFamily="34" charset="-120"/>
                          <a:ea typeface="微軟正黑體" pitchFamily="34" charset="-120"/>
                        </a:rPr>
                        <a:t>4</a:t>
                      </a:r>
                      <a:r>
                        <a:rPr lang="zh-TW" altLang="en-US" sz="1800" b="1" kern="1200" dirty="0">
                          <a:solidFill>
                            <a:srgbClr val="C00000"/>
                          </a:solidFill>
                          <a:latin typeface="微軟正黑體" pitchFamily="34" charset="-120"/>
                          <a:ea typeface="微軟正黑體" pitchFamily="34" charset="-120"/>
                        </a:rPr>
                        <a:t>分</a:t>
                      </a:r>
                      <a:endParaRPr lang="zh-TW" altLang="en-US" sz="1800" b="1" kern="1200" dirty="0">
                        <a:solidFill>
                          <a:srgbClr val="C00000"/>
                        </a:solidFill>
                        <a:latin typeface="微軟正黑體" pitchFamily="34" charset="-120"/>
                        <a:ea typeface="微軟正黑體" pitchFamily="34" charset="-120"/>
                        <a:cs typeface="+mn-cs"/>
                      </a:endParaRPr>
                    </a:p>
                  </a:txBody>
                  <a:tcPr marL="91450" marR="9145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latinLnBrk="0" hangingPunct="1"/>
                      <a:r>
                        <a:rPr lang="en-US" altLang="zh-TW" sz="1800" b="1" kern="1200" dirty="0">
                          <a:solidFill>
                            <a:srgbClr val="C00000"/>
                          </a:solidFill>
                          <a:latin typeface="微軟正黑體" pitchFamily="34" charset="-120"/>
                          <a:ea typeface="微軟正黑體" pitchFamily="34" charset="-120"/>
                        </a:rPr>
                        <a:t>2</a:t>
                      </a:r>
                      <a:r>
                        <a:rPr lang="zh-TW" altLang="en-US" sz="1800" b="1" kern="1200" dirty="0">
                          <a:solidFill>
                            <a:srgbClr val="C00000"/>
                          </a:solidFill>
                          <a:latin typeface="微軟正黑體" pitchFamily="34" charset="-120"/>
                          <a:ea typeface="微軟正黑體" pitchFamily="34" charset="-120"/>
                        </a:rPr>
                        <a:t>分</a:t>
                      </a:r>
                      <a:endParaRPr lang="zh-TW" altLang="en-US" sz="1800" b="1" kern="1200" dirty="0">
                        <a:solidFill>
                          <a:srgbClr val="C00000"/>
                        </a:solidFill>
                        <a:latin typeface="微軟正黑體" pitchFamily="34" charset="-120"/>
                        <a:ea typeface="微軟正黑體" pitchFamily="34" charset="-120"/>
                        <a:cs typeface="+mn-cs"/>
                      </a:endParaRPr>
                    </a:p>
                  </a:txBody>
                  <a:tcPr marL="91450" marR="9145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latinLnBrk="0" hangingPunct="1"/>
                      <a:r>
                        <a:rPr lang="en-US" altLang="zh-TW" sz="1800" b="1" kern="1200" dirty="0">
                          <a:solidFill>
                            <a:srgbClr val="C00000"/>
                          </a:solidFill>
                          <a:latin typeface="微軟正黑體" pitchFamily="34" charset="-120"/>
                          <a:ea typeface="微軟正黑體" pitchFamily="34" charset="-120"/>
                        </a:rPr>
                        <a:t>6</a:t>
                      </a:r>
                      <a:r>
                        <a:rPr lang="zh-TW" altLang="en-US" sz="1800" b="1" kern="1200" dirty="0">
                          <a:solidFill>
                            <a:srgbClr val="C00000"/>
                          </a:solidFill>
                          <a:latin typeface="微軟正黑體" pitchFamily="34" charset="-120"/>
                          <a:ea typeface="微軟正黑體" pitchFamily="34" charset="-120"/>
                        </a:rPr>
                        <a:t>分</a:t>
                      </a:r>
                      <a:endParaRPr lang="zh-TW" altLang="en-US" sz="1800" b="1" kern="1200" dirty="0">
                        <a:solidFill>
                          <a:srgbClr val="C00000"/>
                        </a:solidFill>
                        <a:latin typeface="微軟正黑體" pitchFamily="34" charset="-120"/>
                        <a:ea typeface="微軟正黑體" pitchFamily="34" charset="-120"/>
                        <a:cs typeface="+mn-cs"/>
                      </a:endParaRPr>
                    </a:p>
                  </a:txBody>
                  <a:tcPr marL="91450" marR="9145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090359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8801" y="2844412"/>
            <a:ext cx="11373515" cy="796925"/>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矩形 6"/>
          <p:cNvSpPr/>
          <p:nvPr/>
        </p:nvSpPr>
        <p:spPr>
          <a:xfrm>
            <a:off x="727376" y="1491915"/>
            <a:ext cx="11373515" cy="75580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 name="矩形 5"/>
          <p:cNvSpPr/>
          <p:nvPr/>
        </p:nvSpPr>
        <p:spPr>
          <a:xfrm>
            <a:off x="727376" y="4977327"/>
            <a:ext cx="7466580" cy="796925"/>
          </a:xfrm>
          <a:prstGeom prst="rect">
            <a:avLst/>
          </a:prstGeom>
          <a:solidFill>
            <a:srgbClr val="FFEB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標題 1"/>
          <p:cNvSpPr txBox="1">
            <a:spLocks/>
          </p:cNvSpPr>
          <p:nvPr/>
        </p:nvSpPr>
        <p:spPr>
          <a:xfrm>
            <a:off x="825500" y="55986"/>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其他主項目（</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6/10</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anose="020B0604030504040204" pitchFamily="34" charset="-120"/>
              <a:ea typeface="微軟正黑體" panose="020B0604030504040204" pitchFamily="34" charset="-120"/>
              <a:cs typeface="+mj-cs"/>
            </a:endParaRPr>
          </a:p>
        </p:txBody>
      </p:sp>
      <p:sp>
        <p:nvSpPr>
          <p:cNvPr id="47110" name="矩形 8"/>
          <p:cNvSpPr>
            <a:spLocks noChangeArrowheads="1"/>
          </p:cNvSpPr>
          <p:nvPr/>
        </p:nvSpPr>
        <p:spPr bwMode="auto">
          <a:xfrm>
            <a:off x="9071786" y="6509822"/>
            <a:ext cx="2662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10-11</a:t>
            </a:r>
            <a:r>
              <a:rPr lang="zh-TW" altLang="en-US" sz="1800" dirty="0">
                <a:latin typeface="微軟正黑體" panose="020B0604030504040204" pitchFamily="34" charset="-120"/>
                <a:ea typeface="微軟正黑體" panose="020B0604030504040204" pitchFamily="34" charset="-120"/>
              </a:rPr>
              <a:t>頁）</a:t>
            </a:r>
          </a:p>
        </p:txBody>
      </p:sp>
      <p:sp>
        <p:nvSpPr>
          <p:cNvPr id="47111" name="投影片編號版面配置區 1"/>
          <p:cNvSpPr>
            <a:spLocks noGrp="1"/>
          </p:cNvSpPr>
          <p:nvPr>
            <p:ph type="sldNum" sz="quarter" idx="11"/>
          </p:nvPr>
        </p:nvSpPr>
        <p:spPr bwMode="auto">
          <a:xfrm>
            <a:off x="9357691" y="632725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34</a:t>
            </a:r>
          </a:p>
        </p:txBody>
      </p:sp>
      <p:sp>
        <p:nvSpPr>
          <p:cNvPr id="3" name="內容版面配置區 2"/>
          <p:cNvSpPr>
            <a:spLocks noGrp="1"/>
          </p:cNvSpPr>
          <p:nvPr>
            <p:ph idx="1"/>
          </p:nvPr>
        </p:nvSpPr>
        <p:spPr>
          <a:xfrm>
            <a:off x="713088" y="877701"/>
            <a:ext cx="11359228" cy="5586412"/>
          </a:xfrm>
        </p:spPr>
        <p:txBody>
          <a:bodyPr rtlCol="0">
            <a:noAutofit/>
          </a:bodyPr>
          <a:lstStyle/>
          <a:p>
            <a:pPr eaLnBrk="1" fontAlgn="auto" hangingPunct="1">
              <a:lnSpc>
                <a:spcPct val="100000"/>
              </a:lnSpc>
              <a:spcBef>
                <a:spcPts val="600"/>
              </a:spcBef>
              <a:spcAft>
                <a:spcPts val="30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技藝優良</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技藝教育課程成績達</a:t>
            </a:r>
            <a:r>
              <a:rPr lang="en-US" altLang="zh-TW" sz="2000" b="1" dirty="0">
                <a:solidFill>
                  <a:srgbClr val="C00000"/>
                </a:solidFill>
                <a:latin typeface="微軟正黑體" panose="020B0604030504040204" pitchFamily="34" charset="-120"/>
                <a:ea typeface="微軟正黑體" panose="020B0604030504040204" pitchFamily="34" charset="-120"/>
              </a:rPr>
              <a:t>90</a:t>
            </a:r>
            <a:r>
              <a:rPr lang="zh-TW" altLang="zh-TW" sz="2000" b="1" dirty="0">
                <a:solidFill>
                  <a:srgbClr val="C00000"/>
                </a:solidFill>
                <a:latin typeface="微軟正黑體" panose="020B0604030504040204" pitchFamily="34" charset="-120"/>
                <a:ea typeface="微軟正黑體" panose="020B0604030504040204" pitchFamily="34" charset="-120"/>
              </a:rPr>
              <a:t>分以上者得</a:t>
            </a:r>
            <a:r>
              <a:rPr lang="en-US" altLang="zh-TW" sz="2000" b="1" u="sng" dirty="0">
                <a:solidFill>
                  <a:srgbClr val="C00000"/>
                </a:solidFill>
                <a:latin typeface="微軟正黑體" panose="020B0604030504040204" pitchFamily="34" charset="-120"/>
                <a:ea typeface="微軟正黑體" panose="020B0604030504040204" pitchFamily="34" charset="-120"/>
              </a:rPr>
              <a:t>3</a:t>
            </a:r>
            <a:r>
              <a:rPr lang="zh-TW" altLang="zh-TW" sz="2000" b="1" u="sng" dirty="0">
                <a:solidFill>
                  <a:srgbClr val="C00000"/>
                </a:solidFill>
                <a:latin typeface="微軟正黑體" panose="020B0604030504040204" pitchFamily="34" charset="-120"/>
                <a:ea typeface="微軟正黑體" panose="020B0604030504040204" pitchFamily="34" charset="-120"/>
              </a:rPr>
              <a:t>分</a:t>
            </a:r>
            <a:r>
              <a:rPr lang="zh-TW" altLang="zh-TW"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80</a:t>
            </a:r>
            <a:r>
              <a:rPr lang="zh-TW" altLang="zh-TW" sz="2000" b="1" dirty="0">
                <a:solidFill>
                  <a:srgbClr val="C00000"/>
                </a:solidFill>
                <a:latin typeface="微軟正黑體" panose="020B0604030504040204" pitchFamily="34" charset="-120"/>
                <a:ea typeface="微軟正黑體" panose="020B0604030504040204" pitchFamily="34" charset="-120"/>
              </a:rPr>
              <a:t>分以上未滿</a:t>
            </a:r>
            <a:r>
              <a:rPr lang="en-US" altLang="zh-TW" sz="2000" b="1" dirty="0">
                <a:solidFill>
                  <a:srgbClr val="C00000"/>
                </a:solidFill>
                <a:latin typeface="微軟正黑體" panose="020B0604030504040204" pitchFamily="34" charset="-120"/>
                <a:ea typeface="微軟正黑體" panose="020B0604030504040204" pitchFamily="34" charset="-120"/>
              </a:rPr>
              <a:t>90</a:t>
            </a:r>
            <a:r>
              <a:rPr lang="zh-TW" altLang="zh-TW" sz="2000" b="1" dirty="0">
                <a:solidFill>
                  <a:srgbClr val="C00000"/>
                </a:solidFill>
                <a:latin typeface="微軟正黑體" panose="020B0604030504040204" pitchFamily="34" charset="-120"/>
                <a:ea typeface="微軟正黑體" panose="020B0604030504040204" pitchFamily="34" charset="-120"/>
              </a:rPr>
              <a:t>分者得</a:t>
            </a:r>
            <a:r>
              <a:rPr lang="en-US" altLang="zh-TW" sz="2000" b="1" u="sng" dirty="0">
                <a:solidFill>
                  <a:srgbClr val="C00000"/>
                </a:solidFill>
                <a:latin typeface="微軟正黑體" panose="020B0604030504040204" pitchFamily="34" charset="-120"/>
                <a:ea typeface="微軟正黑體" panose="020B0604030504040204" pitchFamily="34" charset="-120"/>
              </a:rPr>
              <a:t>2</a:t>
            </a:r>
            <a:r>
              <a:rPr lang="zh-TW" altLang="zh-TW" sz="2000" b="1" u="sng" dirty="0">
                <a:solidFill>
                  <a:srgbClr val="C00000"/>
                </a:solidFill>
                <a:latin typeface="微軟正黑體" panose="020B0604030504040204" pitchFamily="34" charset="-120"/>
                <a:ea typeface="微軟正黑體" panose="020B0604030504040204" pitchFamily="34" charset="-120"/>
              </a:rPr>
              <a:t>分</a:t>
            </a:r>
            <a:r>
              <a:rPr lang="zh-TW" altLang="zh-TW"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60</a:t>
            </a:r>
            <a:r>
              <a:rPr lang="zh-TW" altLang="zh-TW" sz="2000" b="1" dirty="0">
                <a:solidFill>
                  <a:srgbClr val="C00000"/>
                </a:solidFill>
                <a:latin typeface="微軟正黑體" panose="020B0604030504040204" pitchFamily="34" charset="-120"/>
                <a:ea typeface="微軟正黑體" panose="020B0604030504040204" pitchFamily="34" charset="-120"/>
              </a:rPr>
              <a:t>分以上未滿</a:t>
            </a:r>
            <a:r>
              <a:rPr lang="en-US" altLang="zh-TW" sz="2000" b="1" dirty="0">
                <a:solidFill>
                  <a:srgbClr val="C00000"/>
                </a:solidFill>
                <a:latin typeface="微軟正黑體" panose="020B0604030504040204" pitchFamily="34" charset="-120"/>
                <a:ea typeface="微軟正黑體" panose="020B0604030504040204" pitchFamily="34" charset="-120"/>
              </a:rPr>
              <a:t>80</a:t>
            </a:r>
            <a:r>
              <a:rPr lang="zh-TW" altLang="zh-TW" sz="2000" b="1" dirty="0">
                <a:solidFill>
                  <a:srgbClr val="C00000"/>
                </a:solidFill>
                <a:latin typeface="微軟正黑體" panose="020B0604030504040204" pitchFamily="34" charset="-120"/>
                <a:ea typeface="微軟正黑體" panose="020B0604030504040204" pitchFamily="34" charset="-120"/>
              </a:rPr>
              <a:t>分者得</a:t>
            </a:r>
            <a:r>
              <a:rPr lang="en-US" altLang="zh-TW" sz="2000" b="1" u="sng" dirty="0">
                <a:solidFill>
                  <a:srgbClr val="C00000"/>
                </a:solidFill>
                <a:latin typeface="微軟正黑體" panose="020B0604030504040204" pitchFamily="34" charset="-120"/>
                <a:ea typeface="微軟正黑體" panose="020B0604030504040204" pitchFamily="34" charset="-120"/>
              </a:rPr>
              <a:t>1</a:t>
            </a:r>
            <a:r>
              <a:rPr lang="zh-TW" altLang="zh-TW" sz="2000" b="1" u="sng" dirty="0">
                <a:solidFill>
                  <a:srgbClr val="C00000"/>
                </a:solidFill>
                <a:latin typeface="微軟正黑體" panose="020B0604030504040204" pitchFamily="34" charset="-120"/>
                <a:ea typeface="微軟正黑體" panose="020B0604030504040204" pitchFamily="34" charset="-120"/>
              </a:rPr>
              <a:t>分</a:t>
            </a:r>
            <a:r>
              <a:rPr lang="zh-TW" altLang="zh-TW"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以單一學期之百分制成績擇優採計，百分制成績小數點以後無條件捨去</a:t>
            </a:r>
            <a:r>
              <a:rPr lang="en-US" altLang="zh-TW" sz="2000" b="1" dirty="0">
                <a:solidFill>
                  <a:srgbClr val="C00000"/>
                </a:solidFill>
                <a:latin typeface="微軟正黑體" panose="020B0604030504040204" pitchFamily="34" charset="-120"/>
                <a:ea typeface="微軟正黑體" panose="020B0604030504040204" pitchFamily="34" charset="-120"/>
              </a:rPr>
              <a:t>)</a:t>
            </a:r>
            <a:endParaRPr lang="zh-TW" altLang="zh-TW" sz="2000" b="1"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1200"/>
              </a:spcBef>
              <a:spcAft>
                <a:spcPts val="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弱勢身分</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2</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報名時具</a:t>
            </a:r>
            <a:r>
              <a:rPr lang="zh-TW" altLang="zh-TW" sz="2000" b="1" dirty="0">
                <a:solidFill>
                  <a:srgbClr val="C00000"/>
                </a:solidFill>
                <a:latin typeface="微軟正黑體" panose="020B0604030504040204" pitchFamily="34" charset="-120"/>
                <a:ea typeface="微軟正黑體" panose="020B0604030504040204" pitchFamily="34" charset="-120"/>
              </a:rPr>
              <a:t>低收入戶、中低收入戶、直系血親尊親屬支領失業給付</a:t>
            </a:r>
            <a:br>
              <a:rPr lang="en-US" altLang="zh-TW" sz="2000" b="1" dirty="0">
                <a:solidFill>
                  <a:srgbClr val="C00000"/>
                </a:solidFill>
                <a:latin typeface="微軟正黑體" panose="020B0604030504040204" pitchFamily="34" charset="-120"/>
                <a:ea typeface="微軟正黑體" panose="020B0604030504040204" pitchFamily="34" charset="-120"/>
              </a:rPr>
            </a:br>
            <a:r>
              <a:rPr lang="zh-TW" altLang="zh-TW" sz="2000" b="1" dirty="0">
                <a:solidFill>
                  <a:srgbClr val="C00000"/>
                </a:solidFill>
                <a:latin typeface="微軟正黑體" panose="020B0604030504040204" pitchFamily="34" charset="-120"/>
                <a:ea typeface="微軟正黑體" panose="020B0604030504040204" pitchFamily="34" charset="-120"/>
              </a:rPr>
              <a:t>及特殊境遇家庭子女身分者給予</a:t>
            </a:r>
            <a:r>
              <a:rPr lang="en-US" altLang="zh-TW" sz="2000" b="1" u="sng" dirty="0">
                <a:solidFill>
                  <a:srgbClr val="C00000"/>
                </a:solidFill>
                <a:latin typeface="微軟正黑體" panose="020B0604030504040204" pitchFamily="34" charset="-120"/>
                <a:ea typeface="微軟正黑體" panose="020B0604030504040204" pitchFamily="34" charset="-120"/>
              </a:rPr>
              <a:t>2</a:t>
            </a:r>
            <a:r>
              <a:rPr lang="zh-TW" altLang="zh-TW" sz="2000" b="1" u="sng" dirty="0">
                <a:solidFill>
                  <a:srgbClr val="C00000"/>
                </a:solidFill>
                <a:latin typeface="微軟正黑體" panose="020B0604030504040204" pitchFamily="34" charset="-120"/>
                <a:ea typeface="微軟正黑體" panose="020B0604030504040204" pitchFamily="34" charset="-120"/>
              </a:rPr>
              <a:t>分</a:t>
            </a:r>
            <a:r>
              <a:rPr lang="zh-TW" altLang="zh-TW" sz="2000" dirty="0">
                <a:latin typeface="微軟正黑體" panose="020B0604030504040204" pitchFamily="34" charset="-120"/>
                <a:ea typeface="微軟正黑體" panose="020B0604030504040204" pitchFamily="34" charset="-120"/>
              </a:rPr>
              <a:t>，若免試生同時具備</a:t>
            </a:r>
            <a:r>
              <a:rPr lang="en-US" altLang="zh-TW" sz="2000" dirty="0">
                <a:latin typeface="微軟正黑體" panose="020B0604030504040204" pitchFamily="34" charset="-120"/>
                <a:ea typeface="微軟正黑體" panose="020B0604030504040204" pitchFamily="34" charset="-120"/>
              </a:rPr>
              <a:t>2</a:t>
            </a:r>
            <a:r>
              <a:rPr lang="zh-TW" altLang="zh-TW" sz="2000" dirty="0">
                <a:latin typeface="微軟正黑體" panose="020B0604030504040204" pitchFamily="34" charset="-120"/>
                <a:ea typeface="微軟正黑體" panose="020B0604030504040204" pitchFamily="34" charset="-120"/>
              </a:rPr>
              <a:t>種以上資格者僅得</a:t>
            </a:r>
            <a:r>
              <a:rPr lang="zh-TW" altLang="zh-TW" sz="2000" b="1" dirty="0">
                <a:solidFill>
                  <a:schemeClr val="bg1"/>
                </a:solidFill>
                <a:effectLst>
                  <a:glow rad="101600">
                    <a:schemeClr val="tx1"/>
                  </a:glow>
                </a:effectLst>
                <a:latin typeface="微軟正黑體" panose="020B0604030504040204" pitchFamily="34" charset="-120"/>
                <a:ea typeface="微軟正黑體" panose="020B0604030504040204" pitchFamily="34" charset="-120"/>
              </a:rPr>
              <a:t>擇一</a:t>
            </a:r>
            <a:r>
              <a:rPr lang="zh-TW" altLang="zh-TW" sz="2000" dirty="0">
                <a:latin typeface="微軟正黑體" panose="020B0604030504040204" pitchFamily="34" charset="-120"/>
                <a:ea typeface="微軟正黑體" panose="020B0604030504040204" pitchFamily="34" charset="-120"/>
              </a:rPr>
              <a:t>計分。</a:t>
            </a:r>
          </a:p>
          <a:p>
            <a:pPr eaLnBrk="1" fontAlgn="auto" hangingPunct="1">
              <a:lnSpc>
                <a:spcPct val="100000"/>
              </a:lnSpc>
              <a:spcBef>
                <a:spcPts val="1200"/>
              </a:spcBef>
              <a:spcAft>
                <a:spcPts val="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均衡學習</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6</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spcBef>
                <a:spcPts val="1200"/>
              </a:spcBef>
              <a:spcAft>
                <a:spcPts val="60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採計</a:t>
            </a:r>
            <a:r>
              <a:rPr lang="zh-TW" altLang="zh-TW" sz="2000" b="1" dirty="0">
                <a:solidFill>
                  <a:srgbClr val="C00000"/>
                </a:solidFill>
                <a:latin typeface="微軟正黑體" panose="020B0604030504040204" pitchFamily="34" charset="-120"/>
                <a:ea typeface="微軟正黑體" panose="020B0604030504040204" pitchFamily="34" charset="-120"/>
              </a:rPr>
              <a:t>健康與體育</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藝術</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或</a:t>
            </a:r>
            <a:r>
              <a:rPr lang="zh-TW" altLang="zh-TW" sz="2000" b="1" dirty="0">
                <a:solidFill>
                  <a:srgbClr val="C00000"/>
                </a:solidFill>
                <a:latin typeface="微軟正黑體" panose="020B0604030504040204" pitchFamily="34" charset="-120"/>
                <a:ea typeface="微軟正黑體" panose="020B0604030504040204" pitchFamily="34" charset="-120"/>
              </a:rPr>
              <a:t>藝術與人文</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zh-TW" sz="2000" b="1" dirty="0">
                <a:solidFill>
                  <a:srgbClr val="C00000"/>
                </a:solidFill>
                <a:latin typeface="微軟正黑體" panose="020B0604030504040204" pitchFamily="34" charset="-120"/>
                <a:ea typeface="微軟正黑體" panose="020B0604030504040204" pitchFamily="34" charset="-120"/>
              </a:rPr>
              <a:t>綜合活動</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科技</a:t>
            </a:r>
            <a:r>
              <a:rPr lang="zh-TW" altLang="en-US" sz="2000" dirty="0">
                <a:solidFill>
                  <a:srgbClr val="C00000"/>
                </a:solidFill>
                <a:latin typeface="微軟正黑體" panose="020B0604030504040204" pitchFamily="34" charset="-120"/>
                <a:ea typeface="微軟正黑體" panose="020B0604030504040204" pitchFamily="34" charset="-120"/>
              </a:rPr>
              <a:t>等五</a:t>
            </a:r>
            <a:r>
              <a:rPr lang="zh-TW" altLang="zh-TW" sz="2000" dirty="0">
                <a:solidFill>
                  <a:srgbClr val="C00000"/>
                </a:solidFill>
                <a:latin typeface="微軟正黑體" panose="020B0604030504040204" pitchFamily="34" charset="-120"/>
                <a:ea typeface="微軟正黑體" panose="020B0604030504040204" pitchFamily="34" charset="-120"/>
              </a:rPr>
              <a:t>大學習領域</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zh-TW" sz="2000" dirty="0">
                <a:solidFill>
                  <a:srgbClr val="C00000"/>
                </a:solidFill>
                <a:latin typeface="微軟正黑體" panose="020B0604030504040204" pitchFamily="34" charset="-120"/>
                <a:ea typeface="微軟正黑體" panose="020B0604030504040204" pitchFamily="34" charset="-120"/>
              </a:rPr>
              <a:t>七年級上、下學期、八年級上、下學期及九年級上學期等五學期成績</a:t>
            </a:r>
            <a:r>
              <a:rPr lang="zh-TW" altLang="en-US" sz="2000" dirty="0">
                <a:solidFill>
                  <a:srgbClr val="C00000"/>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1200"/>
              </a:spcBef>
              <a:spcAft>
                <a:spcPts val="600"/>
              </a:spcAft>
              <a:buFont typeface="Wingdings" panose="05000000000000000000" pitchFamily="2" charset="2"/>
              <a:buChar char="Ø"/>
              <a:defRPr/>
            </a:pPr>
            <a:r>
              <a:rPr lang="zh-TW" altLang="en-US" sz="2000" b="1"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2000" b="1" dirty="0">
                <a:solidFill>
                  <a:srgbClr val="C00000"/>
                </a:solidFill>
                <a:latin typeface="微軟正黑體" panose="020B0604030504040204" pitchFamily="34" charset="-120"/>
                <a:ea typeface="微軟正黑體" panose="020B0604030504040204" pitchFamily="34" charset="-120"/>
              </a:rPr>
              <a:t>60</a:t>
            </a:r>
            <a:r>
              <a:rPr lang="zh-TW" altLang="en-US" sz="2000" b="1" dirty="0">
                <a:solidFill>
                  <a:srgbClr val="C00000"/>
                </a:solidFill>
                <a:latin typeface="微軟正黑體" panose="020B0604030504040204" pitchFamily="34" charset="-120"/>
                <a:ea typeface="微軟正黑體" panose="020B0604030504040204" pitchFamily="34" charset="-120"/>
              </a:rPr>
              <a:t>分以上得 </a:t>
            </a:r>
            <a:r>
              <a:rPr lang="en-US" altLang="zh-TW" sz="2000" b="1" u="sng" dirty="0">
                <a:solidFill>
                  <a:srgbClr val="C00000"/>
                </a:solidFill>
                <a:latin typeface="微軟正黑體" panose="020B0604030504040204" pitchFamily="34" charset="-120"/>
                <a:ea typeface="微軟正黑體" panose="020B0604030504040204" pitchFamily="34" charset="-120"/>
              </a:rPr>
              <a:t>2</a:t>
            </a:r>
            <a:r>
              <a:rPr lang="zh-TW" altLang="en-US" sz="2000" b="1" u="sng" dirty="0">
                <a:solidFill>
                  <a:srgbClr val="C00000"/>
                </a:solidFill>
                <a:latin typeface="微軟正黑體" panose="020B0604030504040204" pitchFamily="34" charset="-120"/>
                <a:ea typeface="微軟正黑體" panose="020B0604030504040204" pitchFamily="34" charset="-120"/>
              </a:rPr>
              <a:t>分</a:t>
            </a:r>
            <a:r>
              <a:rPr lang="zh-TW" altLang="en-US" sz="2000" b="1" dirty="0">
                <a:solidFill>
                  <a:srgbClr val="C00000"/>
                </a:solidFill>
                <a:latin typeface="微軟正黑體" panose="020B0604030504040204" pitchFamily="34" charset="-120"/>
                <a:ea typeface="微軟正黑體" panose="020B0604030504040204" pitchFamily="34" charset="-120"/>
              </a:rPr>
              <a:t>。</a:t>
            </a:r>
            <a:br>
              <a:rPr lang="en-US" altLang="zh-TW" sz="2000" b="1" dirty="0">
                <a:solidFill>
                  <a:srgbClr val="C00000"/>
                </a:solidFill>
                <a:latin typeface="微軟正黑體" panose="020B0604030504040204" pitchFamily="34" charset="-120"/>
                <a:ea typeface="微軟正黑體" panose="020B0604030504040204" pitchFamily="34" charset="-120"/>
              </a:rPr>
            </a:b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平均成績小數點無條件捨去</a:t>
            </a:r>
            <a:r>
              <a:rPr lang="en-US" altLang="zh-TW" sz="2000" b="1" dirty="0">
                <a:solidFill>
                  <a:srgbClr val="C00000"/>
                </a:solidFill>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20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8900EF44-E273-451E-A0CC-1D3E17914FF6}"/>
              </a:ext>
            </a:extLst>
          </p:cNvPr>
          <p:cNvSpPr/>
          <p:nvPr/>
        </p:nvSpPr>
        <p:spPr>
          <a:xfrm>
            <a:off x="793750" y="2178610"/>
            <a:ext cx="8980420" cy="228588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標題 1"/>
          <p:cNvSpPr txBox="1">
            <a:spLocks/>
          </p:cNvSpPr>
          <p:nvPr/>
        </p:nvSpPr>
        <p:spPr>
          <a:xfrm>
            <a:off x="850900" y="330200"/>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rPr>
              <a:t>-</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其他主項目（</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7/10</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anose="020B0604030504040204" pitchFamily="34" charset="-120"/>
              <a:ea typeface="微軟正黑體" panose="020B0604030504040204" pitchFamily="34" charset="-120"/>
              <a:cs typeface="+mj-cs"/>
            </a:endParaRPr>
          </a:p>
        </p:txBody>
      </p:sp>
      <p:sp>
        <p:nvSpPr>
          <p:cNvPr id="48133" name="矩形 7"/>
          <p:cNvSpPr>
            <a:spLocks noChangeArrowheads="1"/>
          </p:cNvSpPr>
          <p:nvPr/>
        </p:nvSpPr>
        <p:spPr bwMode="auto">
          <a:xfrm>
            <a:off x="9101138" y="6326188"/>
            <a:ext cx="2297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頁）</a:t>
            </a:r>
          </a:p>
        </p:txBody>
      </p:sp>
      <p:sp>
        <p:nvSpPr>
          <p:cNvPr id="48134" name="投影片編號版面配置區 1"/>
          <p:cNvSpPr>
            <a:spLocks noGrp="1"/>
          </p:cNvSpPr>
          <p:nvPr>
            <p:ph type="sldNum" sz="quarter" idx="11"/>
          </p:nvPr>
        </p:nvSpPr>
        <p:spPr bwMode="auto">
          <a:xfrm>
            <a:off x="9391650" y="63261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35</a:t>
            </a:r>
          </a:p>
        </p:txBody>
      </p:sp>
      <p:sp>
        <p:nvSpPr>
          <p:cNvPr id="3" name="內容版面配置區 2"/>
          <p:cNvSpPr>
            <a:spLocks noGrp="1"/>
          </p:cNvSpPr>
          <p:nvPr>
            <p:ph idx="1"/>
          </p:nvPr>
        </p:nvSpPr>
        <p:spPr>
          <a:xfrm>
            <a:off x="882650" y="1584325"/>
            <a:ext cx="10515600" cy="4351338"/>
          </a:xfrm>
        </p:spPr>
        <p:txBody>
          <a:bodyPr rtlCol="0">
            <a:noAutofit/>
          </a:bodyPr>
          <a:lstStyle/>
          <a:p>
            <a:pPr eaLnBrk="1" fontAlgn="auto" hangingPunct="1">
              <a:lnSpc>
                <a:spcPct val="100000"/>
              </a:lnSpc>
              <a:spcAft>
                <a:spcPts val="0"/>
              </a:spcAft>
              <a:buFont typeface="Wingdings" panose="05000000000000000000" pitchFamily="2" charset="2"/>
              <a:buChar char="l"/>
              <a:defRPr/>
            </a:pPr>
            <a:r>
              <a:rPr lang="zh-TW" altLang="en-US" sz="3200" b="1" dirty="0">
                <a:solidFill>
                  <a:srgbClr val="0033CC"/>
                </a:solidFill>
                <a:latin typeface="微軟正黑體" panose="020B0604030504040204" pitchFamily="34" charset="-120"/>
                <a:ea typeface="微軟正黑體" panose="020B0604030504040204" pitchFamily="34" charset="-120"/>
              </a:rPr>
              <a:t>適性輔導（上限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1200"/>
              </a:spcBef>
              <a:spcAft>
                <a:spcPts val="1200"/>
              </a:spcAft>
              <a:buFont typeface="Wingdings" panose="05000000000000000000" pitchFamily="2" charset="2"/>
              <a:buChar char="Ø"/>
              <a:defRPr/>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分為</a:t>
            </a:r>
            <a:r>
              <a:rPr lang="zh-TW"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家長意見</a:t>
            </a:r>
            <a:r>
              <a:rPr lang="zh-TW"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導師意見</a:t>
            </a:r>
            <a:r>
              <a:rPr lang="zh-TW"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輔導老師意見</a:t>
            </a:r>
            <a:r>
              <a:rPr lang="zh-TW" altLang="zh-TW" b="1"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6">
                  <a:lumMod val="50000"/>
                </a:schemeClr>
              </a:solidFill>
              <a:latin typeface="微軟正黑體" panose="020B0604030504040204" pitchFamily="34" charset="-120"/>
              <a:ea typeface="微軟正黑體" panose="020B0604030504040204" pitchFamily="34" charset="-120"/>
            </a:endParaRPr>
          </a:p>
          <a:p>
            <a:pPr marL="719138" lvl="5">
              <a:lnSpc>
                <a:spcPct val="100000"/>
              </a:lnSpc>
              <a:spcBef>
                <a:spcPts val="600"/>
              </a:spcBef>
              <a:spcAft>
                <a:spcPts val="600"/>
              </a:spcAft>
              <a:buFont typeface="Wingdings" panose="05000000000000000000" pitchFamily="2" charset="2"/>
              <a:buChar char="ü"/>
              <a:defRPr/>
            </a:pPr>
            <a:r>
              <a:rPr lang="zh-TW" altLang="en-US" sz="2600" b="1" dirty="0">
                <a:latin typeface="微軟正黑體" panose="020B0604030504040204" pitchFamily="34" charset="-120"/>
                <a:ea typeface="微軟正黑體" panose="020B0604030504040204" pitchFamily="34" charset="-120"/>
              </a:rPr>
              <a:t>皆勾選「五專」者，</a:t>
            </a:r>
            <a:r>
              <a:rPr lang="zh-TW" altLang="zh-TW" sz="2600" b="1" dirty="0">
                <a:latin typeface="微軟正黑體" panose="020B0604030504040204" pitchFamily="34" charset="-120"/>
                <a:ea typeface="微軟正黑體" panose="020B0604030504040204" pitchFamily="34" charset="-120"/>
              </a:rPr>
              <a:t>得</a:t>
            </a:r>
            <a:r>
              <a:rPr lang="en-US" altLang="zh-TW" sz="2600" b="1" u="sng" dirty="0">
                <a:solidFill>
                  <a:srgbClr val="C00000"/>
                </a:solidFill>
                <a:latin typeface="微軟正黑體" panose="020B0604030504040204" pitchFamily="34" charset="-120"/>
                <a:ea typeface="微軟正黑體" panose="020B0604030504040204" pitchFamily="34" charset="-120"/>
              </a:rPr>
              <a:t>3</a:t>
            </a:r>
            <a:r>
              <a:rPr lang="zh-TW" altLang="zh-TW" sz="2600" b="1" u="sng" dirty="0">
                <a:solidFill>
                  <a:srgbClr val="C00000"/>
                </a:solidFill>
                <a:latin typeface="微軟正黑體" panose="020B0604030504040204" pitchFamily="34" charset="-120"/>
                <a:ea typeface="微軟正黑體" panose="020B0604030504040204" pitchFamily="34" charset="-120"/>
              </a:rPr>
              <a:t>分</a:t>
            </a:r>
            <a:endParaRPr lang="en-US" altLang="zh-TW" sz="2600" b="1" u="sng" dirty="0">
              <a:solidFill>
                <a:srgbClr val="C00000"/>
              </a:solidFill>
              <a:latin typeface="微軟正黑體" panose="020B0604030504040204" pitchFamily="34" charset="-120"/>
              <a:ea typeface="微軟正黑體" panose="020B0604030504040204" pitchFamily="34" charset="-120"/>
            </a:endParaRPr>
          </a:p>
          <a:p>
            <a:pPr marL="719138" lvl="5">
              <a:lnSpc>
                <a:spcPct val="100000"/>
              </a:lnSpc>
              <a:spcBef>
                <a:spcPts val="600"/>
              </a:spcBef>
              <a:spcAft>
                <a:spcPts val="600"/>
              </a:spcAft>
              <a:buFont typeface="Wingdings" panose="05000000000000000000" pitchFamily="2" charset="2"/>
              <a:buChar char="ü"/>
              <a:defRPr/>
            </a:pPr>
            <a:r>
              <a:rPr lang="zh-TW" altLang="en-US" sz="2600" b="1" dirty="0">
                <a:latin typeface="微軟正黑體" panose="020B0604030504040204" pitchFamily="34" charset="-120"/>
                <a:ea typeface="微軟正黑體" panose="020B0604030504040204" pitchFamily="34" charset="-120"/>
              </a:rPr>
              <a:t>任</a:t>
            </a:r>
            <a:r>
              <a:rPr lang="en-US" altLang="zh-TW" sz="2600" b="1" dirty="0">
                <a:latin typeface="微軟正黑體" panose="020B0604030504040204" pitchFamily="34" charset="-120"/>
                <a:ea typeface="微軟正黑體" panose="020B0604030504040204" pitchFamily="34" charset="-120"/>
              </a:rPr>
              <a:t>2</a:t>
            </a:r>
            <a:r>
              <a:rPr lang="zh-TW" altLang="en-US" sz="2600" b="1" dirty="0">
                <a:latin typeface="微軟正黑體" panose="020B0604030504040204" pitchFamily="34" charset="-120"/>
                <a:ea typeface="微軟正黑體" panose="020B0604030504040204" pitchFamily="34" charset="-120"/>
              </a:rPr>
              <a:t>者勾選「五專」者，得</a:t>
            </a:r>
            <a:r>
              <a:rPr lang="en-US" altLang="zh-TW" sz="2600" b="1" u="sng" dirty="0">
                <a:solidFill>
                  <a:srgbClr val="C00000"/>
                </a:solidFill>
                <a:latin typeface="微軟正黑體" panose="020B0604030504040204" pitchFamily="34" charset="-120"/>
                <a:ea typeface="微軟正黑體" panose="020B0604030504040204" pitchFamily="34" charset="-120"/>
              </a:rPr>
              <a:t>2</a:t>
            </a:r>
            <a:r>
              <a:rPr lang="zh-TW" altLang="en-US" sz="2600" b="1" u="sng" dirty="0">
                <a:solidFill>
                  <a:srgbClr val="C00000"/>
                </a:solidFill>
                <a:latin typeface="微軟正黑體" panose="020B0604030504040204" pitchFamily="34" charset="-120"/>
                <a:ea typeface="微軟正黑體" panose="020B0604030504040204" pitchFamily="34" charset="-120"/>
              </a:rPr>
              <a:t>分</a:t>
            </a:r>
            <a:endParaRPr lang="en-US" altLang="zh-TW" sz="2600" b="1" u="sng" dirty="0">
              <a:solidFill>
                <a:srgbClr val="C00000"/>
              </a:solidFill>
              <a:latin typeface="微軟正黑體" panose="020B0604030504040204" pitchFamily="34" charset="-120"/>
              <a:ea typeface="微軟正黑體" panose="020B0604030504040204" pitchFamily="34" charset="-120"/>
            </a:endParaRPr>
          </a:p>
          <a:p>
            <a:pPr marL="719138" lvl="5">
              <a:lnSpc>
                <a:spcPct val="100000"/>
              </a:lnSpc>
              <a:spcBef>
                <a:spcPts val="600"/>
              </a:spcBef>
              <a:spcAft>
                <a:spcPts val="3000"/>
              </a:spcAft>
              <a:buFont typeface="Wingdings" panose="05000000000000000000" pitchFamily="2" charset="2"/>
              <a:buChar char="ü"/>
              <a:defRPr/>
            </a:pPr>
            <a:r>
              <a:rPr lang="zh-TW" altLang="en-US" sz="2400" b="1" dirty="0">
                <a:latin typeface="微軟正黑體" panose="020B0604030504040204" pitchFamily="34" charset="-120"/>
                <a:ea typeface="微軟正黑體" panose="020B0604030504040204" pitchFamily="34" charset="-120"/>
              </a:rPr>
              <a:t>任</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者勾選「五專」者，得</a:t>
            </a:r>
            <a:r>
              <a:rPr lang="en-US" altLang="zh-TW" sz="2400" b="1" u="sng" dirty="0">
                <a:solidFill>
                  <a:srgbClr val="C00000"/>
                </a:solidFill>
                <a:latin typeface="微軟正黑體" panose="020B0604030504040204" pitchFamily="34" charset="-120"/>
                <a:ea typeface="微軟正黑體" panose="020B0604030504040204" pitchFamily="34" charset="-120"/>
              </a:rPr>
              <a:t>1</a:t>
            </a:r>
            <a:r>
              <a:rPr lang="zh-TW" altLang="en-US" sz="2400" b="1" u="sng" dirty="0">
                <a:solidFill>
                  <a:srgbClr val="C00000"/>
                </a:solidFill>
                <a:latin typeface="微軟正黑體" panose="020B0604030504040204" pitchFamily="34" charset="-120"/>
                <a:ea typeface="微軟正黑體" panose="020B0604030504040204" pitchFamily="34" charset="-120"/>
              </a:rPr>
              <a:t>分</a:t>
            </a:r>
            <a:endParaRPr lang="en-US" altLang="zh-TW" sz="2400" dirty="0">
              <a:latin typeface="微軟正黑體" panose="020B0604030504040204" pitchFamily="34" charset="-120"/>
              <a:ea typeface="微軟正黑體" panose="020B0604030504040204" pitchFamily="34" charset="-120"/>
            </a:endParaRPr>
          </a:p>
          <a:p>
            <a:pPr eaLnBrk="1" fontAlgn="auto" hangingPunct="1">
              <a:lnSpc>
                <a:spcPct val="50000"/>
              </a:lnSpc>
              <a:spcBef>
                <a:spcPts val="0"/>
              </a:spcBef>
              <a:spcAft>
                <a:spcPts val="1800"/>
              </a:spcAft>
              <a:buFont typeface="Wingdings" panose="05000000000000000000" pitchFamily="2" charset="2"/>
              <a:buChar char="Ø"/>
              <a:defRPr/>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非應屆畢業之免試生，積分</a:t>
            </a:r>
            <a:r>
              <a:rPr lang="en-US" altLang="zh-TW" b="1" u="sng" dirty="0">
                <a:solidFill>
                  <a:srgbClr val="C00000"/>
                </a:solidFill>
                <a:latin typeface="微軟正黑體" panose="020B0604030504040204" pitchFamily="34" charset="-120"/>
                <a:ea typeface="微軟正黑體" panose="020B0604030504040204" pitchFamily="34" charset="-120"/>
              </a:rPr>
              <a:t>3</a:t>
            </a:r>
            <a:r>
              <a:rPr lang="zh-TW" altLang="en-US" b="1" u="sng" dirty="0">
                <a:solidFill>
                  <a:srgbClr val="C00000"/>
                </a:solidFill>
                <a:latin typeface="微軟正黑體" panose="020B0604030504040204" pitchFamily="34" charset="-120"/>
                <a:ea typeface="微軟正黑體" panose="020B0604030504040204" pitchFamily="34" charset="-120"/>
              </a:rPr>
              <a:t>分</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計</a:t>
            </a:r>
            <a:endParaRPr lang="en-US" altLang="zh-TW" b="1" dirty="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600"/>
              </a:spcBef>
              <a:spcAft>
                <a:spcPts val="600"/>
              </a:spcAft>
              <a:buFont typeface="Wingdings" panose="05000000000000000000" pitchFamily="2" charset="2"/>
              <a:buChar char="Ø"/>
              <a:defRPr/>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以同等學力</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2</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4</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項身分別</a:t>
            </a:r>
            <a:br>
              <a:rPr lang="en-US" altLang="zh-TW" b="1" dirty="0">
                <a:solidFill>
                  <a:schemeClr val="accent6">
                    <a:lumMod val="50000"/>
                  </a:schemeClr>
                </a:solidFill>
                <a:latin typeface="微軟正黑體" panose="020B0604030504040204" pitchFamily="34" charset="-120"/>
                <a:ea typeface="微軟正黑體" panose="020B0604030504040204" pitchFamily="34" charset="-120"/>
              </a:rPr>
            </a:b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報名者，積分</a:t>
            </a:r>
            <a:r>
              <a:rPr lang="en-US" altLang="zh-TW" b="1" u="sng" dirty="0">
                <a:solidFill>
                  <a:srgbClr val="C00000"/>
                </a:solidFill>
                <a:latin typeface="微軟正黑體" panose="020B0604030504040204" pitchFamily="34" charset="-120"/>
                <a:ea typeface="微軟正黑體" panose="020B0604030504040204" pitchFamily="34" charset="-120"/>
              </a:rPr>
              <a:t>3</a:t>
            </a:r>
            <a:r>
              <a:rPr lang="zh-TW" altLang="en-US" b="1" u="sng" dirty="0">
                <a:solidFill>
                  <a:srgbClr val="C00000"/>
                </a:solidFill>
                <a:latin typeface="微軟正黑體" panose="020B0604030504040204" pitchFamily="34" charset="-120"/>
                <a:ea typeface="微軟正黑體" panose="020B0604030504040204" pitchFamily="34" charset="-120"/>
              </a:rPr>
              <a:t>分</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計</a:t>
            </a:r>
            <a:endParaRPr lang="en-US" altLang="zh-TW" b="1" dirty="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600"/>
              </a:spcBef>
              <a:spcAft>
                <a:spcPts val="600"/>
              </a:spcAft>
              <a:buFont typeface="Wingdings" panose="05000000000000000000" pitchFamily="2" charset="2"/>
              <a:buChar char="Ø"/>
              <a:defRPr/>
            </a:pP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3962660C-1371-4DF0-A4CC-AD90F910FACC}"/>
              </a:ext>
            </a:extLst>
          </p:cNvPr>
          <p:cNvPicPr>
            <a:picLocks noChangeAspect="1"/>
          </p:cNvPicPr>
          <p:nvPr/>
        </p:nvPicPr>
        <p:blipFill>
          <a:blip r:embed="rId2"/>
          <a:stretch>
            <a:fillRect/>
          </a:stretch>
        </p:blipFill>
        <p:spPr>
          <a:xfrm>
            <a:off x="6878184" y="2914844"/>
            <a:ext cx="4828309" cy="3318005"/>
          </a:xfrm>
          <a:prstGeom prst="rect">
            <a:avLst/>
          </a:prstGeom>
          <a:ln>
            <a:solidFill>
              <a:schemeClr val="tx1"/>
            </a:solidFill>
          </a:ln>
        </p:spPr>
      </p:pic>
      <p:sp>
        <p:nvSpPr>
          <p:cNvPr id="10" name="Freeform 33">
            <a:extLst>
              <a:ext uri="{FF2B5EF4-FFF2-40B4-BE49-F238E27FC236}">
                <a16:creationId xmlns:a16="http://schemas.microsoft.com/office/drawing/2014/main" id="{401F6F04-1F4A-4D5F-8870-7409BA96697D}"/>
              </a:ext>
            </a:extLst>
          </p:cNvPr>
          <p:cNvSpPr>
            <a:spLocks noChangeArrowheads="1"/>
          </p:cNvSpPr>
          <p:nvPr/>
        </p:nvSpPr>
        <p:spPr bwMode="auto">
          <a:xfrm>
            <a:off x="8909071" y="3429000"/>
            <a:ext cx="192067" cy="201768"/>
          </a:xfrm>
          <a:custGeom>
            <a:avLst/>
            <a:gdLst>
              <a:gd name="T0" fmla="*/ 148999 w 338"/>
              <a:gd name="T1" fmla="*/ 426043 h 356"/>
              <a:gd name="T2" fmla="*/ 148999 w 338"/>
              <a:gd name="T3" fmla="*/ 426043 h 356"/>
              <a:gd name="T4" fmla="*/ 117757 w 338"/>
              <a:gd name="T5" fmla="*/ 404441 h 356"/>
              <a:gd name="T6" fmla="*/ 10814 w 338"/>
              <a:gd name="T7" fmla="*/ 266427 h 356"/>
              <a:gd name="T8" fmla="*/ 21629 w 338"/>
              <a:gd name="T9" fmla="*/ 213622 h 356"/>
              <a:gd name="T10" fmla="*/ 74499 w 338"/>
              <a:gd name="T11" fmla="*/ 213622 h 356"/>
              <a:gd name="T12" fmla="*/ 148999 w 338"/>
              <a:gd name="T13" fmla="*/ 309631 h 356"/>
              <a:gd name="T14" fmla="*/ 319627 w 338"/>
              <a:gd name="T15" fmla="*/ 32403 h 356"/>
              <a:gd name="T16" fmla="*/ 383312 w 338"/>
              <a:gd name="T17" fmla="*/ 10801 h 356"/>
              <a:gd name="T18" fmla="*/ 394126 w 338"/>
              <a:gd name="T19" fmla="*/ 74407 h 356"/>
              <a:gd name="T20" fmla="*/ 192257 w 338"/>
              <a:gd name="T21" fmla="*/ 404441 h 356"/>
              <a:gd name="T22" fmla="*/ 148999 w 338"/>
              <a:gd name="T23" fmla="*/ 426043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FF0000"/>
          </a:solidFill>
          <a:ln>
            <a:solidFill>
              <a:schemeClr val="tx1"/>
            </a:solidFill>
          </a:ln>
          <a:effectLst/>
        </p:spPr>
        <p:txBody>
          <a:bodyPr wrap="none" lIns="43204" tIns="21602" rIns="43204" bIns="21602" anchor="ctr"/>
          <a:lstStyle/>
          <a:p>
            <a:pPr defTabSz="1152144">
              <a:defRPr/>
            </a:pPr>
            <a:endParaRPr lang="zh-CN" altLang="en-US" sz="2268" kern="0">
              <a:solidFill>
                <a:prstClr val="black"/>
              </a:solidFill>
              <a:latin typeface="Calibri"/>
              <a:ea typeface="宋体"/>
            </a:endParaRPr>
          </a:p>
        </p:txBody>
      </p:sp>
      <p:sp>
        <p:nvSpPr>
          <p:cNvPr id="11" name="Freeform 33">
            <a:extLst>
              <a:ext uri="{FF2B5EF4-FFF2-40B4-BE49-F238E27FC236}">
                <a16:creationId xmlns:a16="http://schemas.microsoft.com/office/drawing/2014/main" id="{1A93105F-84ED-4D5B-990D-6594680DE923}"/>
              </a:ext>
            </a:extLst>
          </p:cNvPr>
          <p:cNvSpPr>
            <a:spLocks noChangeArrowheads="1"/>
          </p:cNvSpPr>
          <p:nvPr/>
        </p:nvSpPr>
        <p:spPr bwMode="auto">
          <a:xfrm>
            <a:off x="8877644" y="4482695"/>
            <a:ext cx="192067" cy="201768"/>
          </a:xfrm>
          <a:custGeom>
            <a:avLst/>
            <a:gdLst>
              <a:gd name="T0" fmla="*/ 148999 w 338"/>
              <a:gd name="T1" fmla="*/ 426043 h 356"/>
              <a:gd name="T2" fmla="*/ 148999 w 338"/>
              <a:gd name="T3" fmla="*/ 426043 h 356"/>
              <a:gd name="T4" fmla="*/ 117757 w 338"/>
              <a:gd name="T5" fmla="*/ 404441 h 356"/>
              <a:gd name="T6" fmla="*/ 10814 w 338"/>
              <a:gd name="T7" fmla="*/ 266427 h 356"/>
              <a:gd name="T8" fmla="*/ 21629 w 338"/>
              <a:gd name="T9" fmla="*/ 213622 h 356"/>
              <a:gd name="T10" fmla="*/ 74499 w 338"/>
              <a:gd name="T11" fmla="*/ 213622 h 356"/>
              <a:gd name="T12" fmla="*/ 148999 w 338"/>
              <a:gd name="T13" fmla="*/ 309631 h 356"/>
              <a:gd name="T14" fmla="*/ 319627 w 338"/>
              <a:gd name="T15" fmla="*/ 32403 h 356"/>
              <a:gd name="T16" fmla="*/ 383312 w 338"/>
              <a:gd name="T17" fmla="*/ 10801 h 356"/>
              <a:gd name="T18" fmla="*/ 394126 w 338"/>
              <a:gd name="T19" fmla="*/ 74407 h 356"/>
              <a:gd name="T20" fmla="*/ 192257 w 338"/>
              <a:gd name="T21" fmla="*/ 404441 h 356"/>
              <a:gd name="T22" fmla="*/ 148999 w 338"/>
              <a:gd name="T23" fmla="*/ 426043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FF0000"/>
          </a:solidFill>
          <a:ln>
            <a:solidFill>
              <a:schemeClr val="tx1"/>
            </a:solidFill>
          </a:ln>
          <a:effectLst/>
        </p:spPr>
        <p:txBody>
          <a:bodyPr wrap="none" lIns="43204" tIns="21602" rIns="43204" bIns="21602" anchor="ctr"/>
          <a:lstStyle/>
          <a:p>
            <a:pPr defTabSz="1152144">
              <a:defRPr/>
            </a:pPr>
            <a:endParaRPr lang="zh-CN" altLang="en-US" sz="2268" kern="0">
              <a:solidFill>
                <a:prstClr val="black"/>
              </a:solidFill>
              <a:latin typeface="Calibri"/>
              <a:ea typeface="宋体"/>
            </a:endParaRPr>
          </a:p>
        </p:txBody>
      </p:sp>
      <p:sp>
        <p:nvSpPr>
          <p:cNvPr id="12" name="Freeform 33">
            <a:extLst>
              <a:ext uri="{FF2B5EF4-FFF2-40B4-BE49-F238E27FC236}">
                <a16:creationId xmlns:a16="http://schemas.microsoft.com/office/drawing/2014/main" id="{7C31B45A-83C4-4A9B-B42C-6964CA333BF8}"/>
              </a:ext>
            </a:extLst>
          </p:cNvPr>
          <p:cNvSpPr>
            <a:spLocks noChangeArrowheads="1"/>
          </p:cNvSpPr>
          <p:nvPr/>
        </p:nvSpPr>
        <p:spPr bwMode="auto">
          <a:xfrm>
            <a:off x="8852763" y="5614810"/>
            <a:ext cx="192067" cy="201768"/>
          </a:xfrm>
          <a:custGeom>
            <a:avLst/>
            <a:gdLst>
              <a:gd name="T0" fmla="*/ 148999 w 338"/>
              <a:gd name="T1" fmla="*/ 426043 h 356"/>
              <a:gd name="T2" fmla="*/ 148999 w 338"/>
              <a:gd name="T3" fmla="*/ 426043 h 356"/>
              <a:gd name="T4" fmla="*/ 117757 w 338"/>
              <a:gd name="T5" fmla="*/ 404441 h 356"/>
              <a:gd name="T6" fmla="*/ 10814 w 338"/>
              <a:gd name="T7" fmla="*/ 266427 h 356"/>
              <a:gd name="T8" fmla="*/ 21629 w 338"/>
              <a:gd name="T9" fmla="*/ 213622 h 356"/>
              <a:gd name="T10" fmla="*/ 74499 w 338"/>
              <a:gd name="T11" fmla="*/ 213622 h 356"/>
              <a:gd name="T12" fmla="*/ 148999 w 338"/>
              <a:gd name="T13" fmla="*/ 309631 h 356"/>
              <a:gd name="T14" fmla="*/ 319627 w 338"/>
              <a:gd name="T15" fmla="*/ 32403 h 356"/>
              <a:gd name="T16" fmla="*/ 383312 w 338"/>
              <a:gd name="T17" fmla="*/ 10801 h 356"/>
              <a:gd name="T18" fmla="*/ 394126 w 338"/>
              <a:gd name="T19" fmla="*/ 74407 h 356"/>
              <a:gd name="T20" fmla="*/ 192257 w 338"/>
              <a:gd name="T21" fmla="*/ 404441 h 356"/>
              <a:gd name="T22" fmla="*/ 148999 w 338"/>
              <a:gd name="T23" fmla="*/ 426043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FF0000"/>
          </a:solidFill>
          <a:ln>
            <a:solidFill>
              <a:schemeClr val="tx1"/>
            </a:solidFill>
          </a:ln>
          <a:effectLst/>
        </p:spPr>
        <p:txBody>
          <a:bodyPr wrap="none" lIns="43204" tIns="21602" rIns="43204" bIns="21602" anchor="ctr"/>
          <a:lstStyle/>
          <a:p>
            <a:pPr defTabSz="1152144">
              <a:defRPr/>
            </a:pPr>
            <a:endParaRPr lang="zh-CN" altLang="en-US" sz="2268" kern="0">
              <a:solidFill>
                <a:prstClr val="black"/>
              </a:solidFill>
              <a:latin typeface="Calibri"/>
              <a:ea typeface="宋体"/>
            </a:endParaRPr>
          </a:p>
        </p:txBody>
      </p:sp>
      <p:sp>
        <p:nvSpPr>
          <p:cNvPr id="7" name="Rectangle 2">
            <a:extLst>
              <a:ext uri="{FF2B5EF4-FFF2-40B4-BE49-F238E27FC236}">
                <a16:creationId xmlns:a16="http://schemas.microsoft.com/office/drawing/2014/main" id="{0BAD5211-AB29-483D-9EE0-EEB110778562}"/>
              </a:ext>
            </a:extLst>
          </p:cNvPr>
          <p:cNvSpPr>
            <a:spLocks noChangeArrowheads="1"/>
          </p:cNvSpPr>
          <p:nvPr/>
        </p:nvSpPr>
        <p:spPr bwMode="auto">
          <a:xfrm>
            <a:off x="10727212"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 name="物件 7">
            <a:extLst>
              <a:ext uri="{FF2B5EF4-FFF2-40B4-BE49-F238E27FC236}">
                <a16:creationId xmlns:a16="http://schemas.microsoft.com/office/drawing/2014/main" id="{EE057778-81F1-4F9C-9B8F-0E2EBDD68B36}"/>
              </a:ext>
            </a:extLst>
          </p:cNvPr>
          <p:cNvGraphicFramePr>
            <a:graphicFrameLocks noChangeAspect="1"/>
          </p:cNvGraphicFramePr>
          <p:nvPr>
            <p:extLst>
              <p:ext uri="{D42A27DB-BD31-4B8C-83A1-F6EECF244321}">
                <p14:modId xmlns:p14="http://schemas.microsoft.com/office/powerpoint/2010/main" val="3599424704"/>
              </p:ext>
            </p:extLst>
          </p:nvPr>
        </p:nvGraphicFramePr>
        <p:xfrm>
          <a:off x="10727212" y="3429000"/>
          <a:ext cx="809625" cy="266700"/>
        </p:xfrm>
        <a:graphic>
          <a:graphicData uri="http://schemas.openxmlformats.org/presentationml/2006/ole">
            <mc:AlternateContent xmlns:mc="http://schemas.openxmlformats.org/markup-compatibility/2006">
              <mc:Choice xmlns:v="urn:schemas-microsoft-com:vml" Requires="v">
                <p:oleObj name="點陣圖影像" r:id="rId3" imgW="1905266" imgH="609524" progId="Paint.Picture">
                  <p:embed/>
                </p:oleObj>
              </mc:Choice>
              <mc:Fallback>
                <p:oleObj name="點陣圖影像" r:id="rId3" imgW="1905266" imgH="60952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7212" y="3429000"/>
                        <a:ext cx="8096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文字方塊 8">
            <a:extLst>
              <a:ext uri="{FF2B5EF4-FFF2-40B4-BE49-F238E27FC236}">
                <a16:creationId xmlns:a16="http://schemas.microsoft.com/office/drawing/2014/main" id="{FFD29CB5-06FC-44BC-B6A1-C364546FA59D}"/>
              </a:ext>
            </a:extLst>
          </p:cNvPr>
          <p:cNvSpPr txBox="1"/>
          <p:nvPr/>
        </p:nvSpPr>
        <p:spPr>
          <a:xfrm>
            <a:off x="10791596" y="4583579"/>
            <a:ext cx="809625" cy="369332"/>
          </a:xfrm>
          <a:prstGeom prst="rect">
            <a:avLst/>
          </a:prstGeom>
          <a:noFill/>
          <a:ln>
            <a:solidFill>
              <a:schemeClr val="tx1"/>
            </a:solidFill>
          </a:ln>
        </p:spPr>
        <p:txBody>
          <a:bodyPr wrap="square" rtlCol="0">
            <a:spAutoFit/>
          </a:bodyPr>
          <a:lstStyle/>
          <a:p>
            <a:pPr algn="ctr"/>
            <a:r>
              <a:rPr lang="zh-TW" altLang="en-US" b="1">
                <a:solidFill>
                  <a:srgbClr val="0033CC"/>
                </a:solidFill>
                <a:latin typeface="微軟正黑體" panose="020B0604030504040204" pitchFamily="34" charset="-120"/>
                <a:ea typeface="微軟正黑體" panose="020B0604030504040204" pitchFamily="34" charset="-120"/>
              </a:rPr>
              <a:t>職 章</a:t>
            </a:r>
          </a:p>
        </p:txBody>
      </p:sp>
      <p:sp>
        <p:nvSpPr>
          <p:cNvPr id="16" name="文字方塊 15">
            <a:extLst>
              <a:ext uri="{FF2B5EF4-FFF2-40B4-BE49-F238E27FC236}">
                <a16:creationId xmlns:a16="http://schemas.microsoft.com/office/drawing/2014/main" id="{B3490707-843D-4166-99A5-61511DD70CFC}"/>
              </a:ext>
            </a:extLst>
          </p:cNvPr>
          <p:cNvSpPr txBox="1"/>
          <p:nvPr/>
        </p:nvSpPr>
        <p:spPr>
          <a:xfrm>
            <a:off x="10787396" y="5515015"/>
            <a:ext cx="809625" cy="369332"/>
          </a:xfrm>
          <a:prstGeom prst="rect">
            <a:avLst/>
          </a:prstGeom>
          <a:noFill/>
          <a:ln>
            <a:solidFill>
              <a:schemeClr val="tx1"/>
            </a:solidFill>
          </a:ln>
        </p:spPr>
        <p:txBody>
          <a:bodyPr wrap="square" rtlCol="0">
            <a:spAutoFit/>
          </a:bodyPr>
          <a:lstStyle/>
          <a:p>
            <a:pPr algn="ctr"/>
            <a:r>
              <a:rPr lang="zh-TW" altLang="en-US" b="1">
                <a:solidFill>
                  <a:srgbClr val="0033CC"/>
                </a:solidFill>
                <a:latin typeface="微軟正黑體" panose="020B0604030504040204" pitchFamily="34" charset="-120"/>
                <a:ea typeface="微軟正黑體" panose="020B0604030504040204" pitchFamily="34" charset="-120"/>
              </a:rPr>
              <a:t>職 章</a:t>
            </a:r>
          </a:p>
        </p:txBody>
      </p:sp>
      <p:pic>
        <p:nvPicPr>
          <p:cNvPr id="17" name="图片 4">
            <a:extLst>
              <a:ext uri="{FF2B5EF4-FFF2-40B4-BE49-F238E27FC236}">
                <a16:creationId xmlns:a16="http://schemas.microsoft.com/office/drawing/2014/main" id="{5B800681-5597-40C5-AB40-C987D82C71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4170" y="1150560"/>
            <a:ext cx="1778202" cy="1721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84538" y="2554288"/>
            <a:ext cx="4554537" cy="1808162"/>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標題 1"/>
          <p:cNvSpPr txBox="1">
            <a:spLocks/>
          </p:cNvSpPr>
          <p:nvPr/>
        </p:nvSpPr>
        <p:spPr>
          <a:xfrm>
            <a:off x="850900" y="330200"/>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rPr>
              <a:t>-</a:t>
            </a:r>
            <a:r>
              <a:rPr lang="zh-TW" altLang="en-US" sz="3700" b="1" dirty="0">
                <a:solidFill>
                  <a:srgbClr val="002060"/>
                </a:solidFill>
                <a:latin typeface="微軟正黑體" panose="020B0604030504040204" pitchFamily="34" charset="-120"/>
                <a:ea typeface="微軟正黑體" panose="020B0604030504040204" pitchFamily="34" charset="-120"/>
              </a:rPr>
              <a:t>國中教育會考</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8/10</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anose="020B0604030504040204" pitchFamily="34" charset="-120"/>
              <a:ea typeface="微軟正黑體" panose="020B0604030504040204" pitchFamily="34" charset="-120"/>
              <a:cs typeface="+mj-cs"/>
            </a:endParaRPr>
          </a:p>
        </p:txBody>
      </p:sp>
      <p:pic>
        <p:nvPicPr>
          <p:cNvPr id="48132" name="圖片 6"/>
          <p:cNvPicPr>
            <a:picLocks noChangeAspect="1"/>
          </p:cNvPicPr>
          <p:nvPr/>
        </p:nvPicPr>
        <p:blipFill>
          <a:blip r:embed="rId2">
            <a:extLst>
              <a:ext uri="{28A0092B-C50C-407E-A947-70E740481C1C}">
                <a14:useLocalDpi xmlns:a14="http://schemas.microsoft.com/office/drawing/2010/main" val="0"/>
              </a:ext>
            </a:extLst>
          </a:blip>
          <a:srcRect l="54594" t="7251" b="49590"/>
          <a:stretch>
            <a:fillRect/>
          </a:stretch>
        </p:blipFill>
        <p:spPr bwMode="auto">
          <a:xfrm>
            <a:off x="1422400" y="2606675"/>
            <a:ext cx="16065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矩形 7"/>
          <p:cNvSpPr>
            <a:spLocks noChangeArrowheads="1"/>
          </p:cNvSpPr>
          <p:nvPr/>
        </p:nvSpPr>
        <p:spPr bwMode="auto">
          <a:xfrm>
            <a:off x="9101138" y="6326188"/>
            <a:ext cx="2297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頁）</a:t>
            </a:r>
          </a:p>
        </p:txBody>
      </p:sp>
      <p:sp>
        <p:nvSpPr>
          <p:cNvPr id="48134" name="投影片編號版面配置區 1"/>
          <p:cNvSpPr>
            <a:spLocks noGrp="1"/>
          </p:cNvSpPr>
          <p:nvPr>
            <p:ph type="sldNum" sz="quarter" idx="11"/>
          </p:nvPr>
        </p:nvSpPr>
        <p:spPr bwMode="auto">
          <a:xfrm>
            <a:off x="9391650" y="63261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36</a:t>
            </a:r>
            <a:endParaRPr lang="zh-TW" altLang="en-US" sz="2600" dirty="0"/>
          </a:p>
        </p:txBody>
      </p:sp>
      <p:sp>
        <p:nvSpPr>
          <p:cNvPr id="3" name="內容版面配置區 2"/>
          <p:cNvSpPr>
            <a:spLocks noGrp="1"/>
          </p:cNvSpPr>
          <p:nvPr>
            <p:ph idx="1"/>
          </p:nvPr>
        </p:nvSpPr>
        <p:spPr>
          <a:xfrm>
            <a:off x="1054100" y="1384085"/>
            <a:ext cx="10515600" cy="4351338"/>
          </a:xfrm>
        </p:spPr>
        <p:txBody>
          <a:bodyPr rtlCol="0">
            <a:noAutofit/>
          </a:bodyPr>
          <a:lstStyle/>
          <a:p>
            <a:pPr eaLnBrk="1" fontAlgn="auto" hangingPunct="1">
              <a:lnSpc>
                <a:spcPct val="100000"/>
              </a:lnSpc>
              <a:spcAft>
                <a:spcPts val="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國中教育會考</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15</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1200"/>
              </a:spcBef>
              <a:spcAft>
                <a:spcPts val="1200"/>
              </a:spcAft>
              <a:buFont typeface="Wingdings" panose="05000000000000000000" pitchFamily="2" charset="2"/>
              <a:buChar char="Ø"/>
              <a:defRPr/>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b="1" dirty="0">
              <a:solidFill>
                <a:schemeClr val="accent6">
                  <a:lumMod val="50000"/>
                </a:schemeClr>
              </a:solidFill>
              <a:latin typeface="微軟正黑體" panose="020B0604030504040204" pitchFamily="34" charset="-120"/>
              <a:ea typeface="微軟正黑體" panose="020B0604030504040204" pitchFamily="34" charset="-120"/>
            </a:endParaRPr>
          </a:p>
          <a:p>
            <a:pPr lvl="5">
              <a:lnSpc>
                <a:spcPct val="100000"/>
              </a:lnSpc>
              <a:spcBef>
                <a:spcPts val="600"/>
              </a:spcBef>
              <a:spcAft>
                <a:spcPts val="600"/>
              </a:spcAft>
              <a:buFont typeface="Wingdings" panose="05000000000000000000" pitchFamily="2" charset="2"/>
              <a:buChar char="ü"/>
              <a:defRPr/>
            </a:pPr>
            <a:r>
              <a:rPr lang="en-US" altLang="zh-TW" sz="2600" b="1" dirty="0">
                <a:solidFill>
                  <a:srgbClr val="C00000"/>
                </a:solidFill>
                <a:latin typeface="微軟正黑體" panose="020B0604030504040204" pitchFamily="34" charset="-120"/>
                <a:ea typeface="微軟正黑體" panose="020B0604030504040204" pitchFamily="34" charset="-120"/>
              </a:rPr>
              <a:t>A</a:t>
            </a:r>
            <a:r>
              <a:rPr lang="zh-TW" altLang="zh-TW" sz="2600" dirty="0">
                <a:latin typeface="微軟正黑體" panose="020B0604030504040204" pitchFamily="34" charset="-120"/>
                <a:ea typeface="微軟正黑體" panose="020B0604030504040204" pitchFamily="34" charset="-120"/>
              </a:rPr>
              <a:t>「精熟」</a:t>
            </a:r>
            <a:r>
              <a:rPr lang="zh-TW" altLang="en-US" sz="2600" dirty="0">
                <a:latin typeface="微軟正黑體" panose="020B0604030504040204" pitchFamily="34" charset="-120"/>
                <a:ea typeface="微軟正黑體" panose="020B0604030504040204" pitchFamily="34" charset="-120"/>
              </a:rPr>
              <a:t>    </a:t>
            </a:r>
            <a:r>
              <a:rPr lang="zh-TW" altLang="zh-TW" sz="2600" dirty="0">
                <a:latin typeface="微軟正黑體" panose="020B0604030504040204" pitchFamily="34" charset="-120"/>
                <a:ea typeface="微軟正黑體" panose="020B0604030504040204" pitchFamily="34" charset="-120"/>
              </a:rPr>
              <a:t>科目每科</a:t>
            </a:r>
            <a:r>
              <a:rPr lang="zh-TW" altLang="zh-TW" sz="2600" b="1" dirty="0">
                <a:latin typeface="微軟正黑體" panose="020B0604030504040204" pitchFamily="34" charset="-120"/>
                <a:ea typeface="微軟正黑體" panose="020B0604030504040204" pitchFamily="34" charset="-120"/>
              </a:rPr>
              <a:t>得</a:t>
            </a:r>
            <a:r>
              <a:rPr lang="en-US" altLang="zh-TW" sz="2600" b="1" u="sng" dirty="0">
                <a:latin typeface="微軟正黑體" panose="020B0604030504040204" pitchFamily="34" charset="-120"/>
                <a:ea typeface="微軟正黑體" panose="020B0604030504040204" pitchFamily="34" charset="-120"/>
              </a:rPr>
              <a:t>3</a:t>
            </a:r>
            <a:r>
              <a:rPr lang="zh-TW" altLang="zh-TW" sz="2600" b="1" u="sng" dirty="0">
                <a:latin typeface="微軟正黑體" panose="020B0604030504040204" pitchFamily="34" charset="-120"/>
                <a:ea typeface="微軟正黑體" panose="020B0604030504040204" pitchFamily="34" charset="-120"/>
              </a:rPr>
              <a:t>分</a:t>
            </a:r>
            <a:endParaRPr lang="en-US" altLang="zh-TW" sz="2600" b="1" u="sng" dirty="0">
              <a:latin typeface="微軟正黑體" panose="020B0604030504040204" pitchFamily="34" charset="-120"/>
              <a:ea typeface="微軟正黑體" panose="020B0604030504040204" pitchFamily="34" charset="-120"/>
            </a:endParaRPr>
          </a:p>
          <a:p>
            <a:pPr lvl="5">
              <a:lnSpc>
                <a:spcPct val="100000"/>
              </a:lnSpc>
              <a:spcBef>
                <a:spcPts val="600"/>
              </a:spcBef>
              <a:spcAft>
                <a:spcPts val="600"/>
              </a:spcAft>
              <a:buFont typeface="Wingdings" panose="05000000000000000000" pitchFamily="2" charset="2"/>
              <a:buChar char="ü"/>
              <a:defRPr/>
            </a:pPr>
            <a:r>
              <a:rPr lang="en-US" altLang="zh-TW" sz="2600" b="1" dirty="0">
                <a:solidFill>
                  <a:srgbClr val="C00000"/>
                </a:solidFill>
                <a:latin typeface="微軟正黑體" panose="020B0604030504040204" pitchFamily="34" charset="-120"/>
                <a:ea typeface="微軟正黑體" panose="020B0604030504040204" pitchFamily="34" charset="-120"/>
              </a:rPr>
              <a:t>B</a:t>
            </a:r>
            <a:r>
              <a:rPr lang="zh-TW" altLang="zh-TW" sz="2600" dirty="0">
                <a:latin typeface="微軟正黑體" panose="020B0604030504040204" pitchFamily="34" charset="-120"/>
                <a:ea typeface="微軟正黑體" panose="020B0604030504040204" pitchFamily="34" charset="-120"/>
              </a:rPr>
              <a:t>「基礎」</a:t>
            </a:r>
            <a:r>
              <a:rPr lang="zh-TW" altLang="en-US" sz="2600" dirty="0">
                <a:latin typeface="微軟正黑體" panose="020B0604030504040204" pitchFamily="34" charset="-120"/>
                <a:ea typeface="微軟正黑體" panose="020B0604030504040204" pitchFamily="34" charset="-120"/>
              </a:rPr>
              <a:t>    </a:t>
            </a:r>
            <a:r>
              <a:rPr lang="zh-TW" altLang="zh-TW" sz="2600" dirty="0">
                <a:latin typeface="微軟正黑體" panose="020B0604030504040204" pitchFamily="34" charset="-120"/>
                <a:ea typeface="微軟正黑體" panose="020B0604030504040204" pitchFamily="34" charset="-120"/>
              </a:rPr>
              <a:t>科目每科</a:t>
            </a:r>
            <a:r>
              <a:rPr lang="zh-TW" altLang="zh-TW" sz="2600" b="1" dirty="0">
                <a:latin typeface="微軟正黑體" panose="020B0604030504040204" pitchFamily="34" charset="-120"/>
                <a:ea typeface="微軟正黑體" panose="020B0604030504040204" pitchFamily="34" charset="-120"/>
              </a:rPr>
              <a:t>得</a:t>
            </a:r>
            <a:r>
              <a:rPr lang="en-US" altLang="zh-TW" sz="2600" b="1" u="sng" dirty="0">
                <a:latin typeface="微軟正黑體" panose="020B0604030504040204" pitchFamily="34" charset="-120"/>
                <a:ea typeface="微軟正黑體" panose="020B0604030504040204" pitchFamily="34" charset="-120"/>
              </a:rPr>
              <a:t>2</a:t>
            </a:r>
            <a:r>
              <a:rPr lang="zh-TW" altLang="zh-TW" sz="2600" b="1" u="sng" dirty="0">
                <a:latin typeface="微軟正黑體" panose="020B0604030504040204" pitchFamily="34" charset="-120"/>
                <a:ea typeface="微軟正黑體" panose="020B0604030504040204" pitchFamily="34" charset="-120"/>
              </a:rPr>
              <a:t>分</a:t>
            </a:r>
            <a:endParaRPr lang="en-US" altLang="zh-TW" sz="2600" b="1" u="sng" dirty="0">
              <a:latin typeface="微軟正黑體" panose="020B0604030504040204" pitchFamily="34" charset="-120"/>
              <a:ea typeface="微軟正黑體" panose="020B0604030504040204" pitchFamily="34" charset="-120"/>
            </a:endParaRPr>
          </a:p>
          <a:p>
            <a:pPr lvl="5">
              <a:lnSpc>
                <a:spcPct val="100000"/>
              </a:lnSpc>
              <a:spcBef>
                <a:spcPts val="600"/>
              </a:spcBef>
              <a:spcAft>
                <a:spcPts val="600"/>
              </a:spcAft>
              <a:buFont typeface="Wingdings" panose="05000000000000000000" pitchFamily="2" charset="2"/>
              <a:buChar char="ü"/>
              <a:defRPr/>
            </a:pPr>
            <a:r>
              <a:rPr lang="en-US" altLang="zh-TW" sz="2600" b="1" dirty="0">
                <a:solidFill>
                  <a:srgbClr val="C00000"/>
                </a:solidFill>
                <a:latin typeface="微軟正黑體" panose="020B0604030504040204" pitchFamily="34" charset="-120"/>
                <a:ea typeface="微軟正黑體" panose="020B0604030504040204" pitchFamily="34" charset="-120"/>
              </a:rPr>
              <a:t>C</a:t>
            </a:r>
            <a:r>
              <a:rPr lang="zh-TW" altLang="zh-TW" sz="2600" dirty="0">
                <a:latin typeface="微軟正黑體" panose="020B0604030504040204" pitchFamily="34" charset="-120"/>
                <a:ea typeface="微軟正黑體" panose="020B0604030504040204" pitchFamily="34" charset="-120"/>
              </a:rPr>
              <a:t>「待加強」科目每科</a:t>
            </a:r>
            <a:r>
              <a:rPr lang="zh-TW" altLang="zh-TW" sz="2600" b="1" dirty="0">
                <a:latin typeface="微軟正黑體" panose="020B0604030504040204" pitchFamily="34" charset="-120"/>
                <a:ea typeface="微軟正黑體" panose="020B0604030504040204" pitchFamily="34" charset="-120"/>
              </a:rPr>
              <a:t>得</a:t>
            </a:r>
            <a:r>
              <a:rPr lang="en-US" altLang="zh-TW" sz="2600" b="1" u="sng" dirty="0">
                <a:latin typeface="微軟正黑體" panose="020B0604030504040204" pitchFamily="34" charset="-120"/>
                <a:ea typeface="微軟正黑體" panose="020B0604030504040204" pitchFamily="34" charset="-120"/>
              </a:rPr>
              <a:t>1</a:t>
            </a:r>
            <a:r>
              <a:rPr lang="zh-TW" altLang="zh-TW" sz="2600" b="1" u="sng" dirty="0">
                <a:latin typeface="微軟正黑體" panose="020B0604030504040204" pitchFamily="34" charset="-120"/>
                <a:ea typeface="微軟正黑體" panose="020B0604030504040204" pitchFamily="34" charset="-120"/>
              </a:rPr>
              <a:t>分</a:t>
            </a:r>
            <a:endParaRPr lang="en-US" altLang="zh-TW" sz="2600" b="1" u="sng" dirty="0">
              <a:latin typeface="微軟正黑體" panose="020B0604030504040204" pitchFamily="34" charset="-120"/>
              <a:ea typeface="微軟正黑體" panose="020B0604030504040204" pitchFamily="34" charset="-120"/>
            </a:endParaRPr>
          </a:p>
          <a:p>
            <a:pPr eaLnBrk="1" fontAlgn="auto" hangingPunct="1">
              <a:lnSpc>
                <a:spcPct val="110000"/>
              </a:lnSpc>
              <a:spcBef>
                <a:spcPts val="1200"/>
              </a:spcBef>
              <a:spcAft>
                <a:spcPts val="600"/>
              </a:spcAft>
              <a:buFont typeface="Wingdings" panose="05000000000000000000" pitchFamily="2" charset="2"/>
              <a:buChar char="Ø"/>
              <a:defRPr/>
            </a:pPr>
            <a:r>
              <a:rPr lang="zh-TW" altLang="zh-TW" sz="24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2400" dirty="0">
                <a:latin typeface="微軟正黑體" panose="020B0604030504040204" pitchFamily="34" charset="-120"/>
                <a:ea typeface="微軟正黑體" panose="020B0604030504040204" pitchFamily="34" charset="-120"/>
              </a:rPr>
              <a:t>0.15</a:t>
            </a:r>
            <a:r>
              <a:rPr lang="zh-TW" altLang="zh-TW" sz="2400" dirty="0">
                <a:latin typeface="微軟正黑體" panose="020B0604030504040204" pitchFamily="34" charset="-120"/>
                <a:ea typeface="微軟正黑體" panose="020B0604030504040204" pitchFamily="34" charset="-120"/>
              </a:rPr>
              <a:t>分，扣至該科目零分為止。</a:t>
            </a:r>
            <a:endParaRPr lang="en-US" altLang="zh-TW" sz="2400" dirty="0">
              <a:latin typeface="微軟正黑體" panose="020B0604030504040204" pitchFamily="34" charset="-120"/>
              <a:ea typeface="微軟正黑體" panose="020B0604030504040204" pitchFamily="34" charset="-120"/>
            </a:endParaRPr>
          </a:p>
          <a:p>
            <a:pPr eaLnBrk="1" fontAlgn="auto" hangingPunct="1">
              <a:lnSpc>
                <a:spcPct val="110000"/>
              </a:lnSpc>
              <a:spcBef>
                <a:spcPts val="600"/>
              </a:spcBef>
              <a:spcAft>
                <a:spcPts val="600"/>
              </a:spcAft>
              <a:buFont typeface="Wingdings" panose="05000000000000000000" pitchFamily="2" charset="2"/>
              <a:buChar char="Ø"/>
              <a:defRPr/>
            </a:pPr>
            <a:r>
              <a:rPr lang="zh-TW" altLang="zh-TW" sz="2400" dirty="0">
                <a:solidFill>
                  <a:srgbClr val="C00000"/>
                </a:solidFill>
                <a:latin typeface="微軟正黑體" panose="020B0604030504040204" pitchFamily="34" charset="-120"/>
                <a:ea typeface="微軟正黑體" panose="020B0604030504040204" pitchFamily="34" charset="-120"/>
              </a:rPr>
              <a:t>國中教育會考成績採計以</a:t>
            </a:r>
            <a:r>
              <a:rPr lang="en-US" altLang="zh-TW" sz="2400" u="sng" spc="100" dirty="0">
                <a:solidFill>
                  <a:schemeClr val="bg1"/>
                </a:solidFill>
                <a:effectLst>
                  <a:glow rad="101600">
                    <a:srgbClr val="FF0000"/>
                  </a:glow>
                </a:effectLst>
                <a:latin typeface="微軟正黑體" panose="020B0604030504040204" pitchFamily="34" charset="-120"/>
                <a:ea typeface="微軟正黑體" panose="020B0604030504040204" pitchFamily="34" charset="-120"/>
              </a:rPr>
              <a:t>115</a:t>
            </a:r>
            <a:r>
              <a:rPr lang="zh-TW" altLang="zh-TW" sz="2400" u="sng" spc="100" dirty="0">
                <a:solidFill>
                  <a:schemeClr val="bg1"/>
                </a:solidFill>
                <a:effectLst>
                  <a:glow rad="101600">
                    <a:srgbClr val="FF0000"/>
                  </a:glow>
                </a:effectLst>
                <a:latin typeface="微軟正黑體" panose="020B0604030504040204" pitchFamily="34" charset="-120"/>
                <a:ea typeface="微軟正黑體" panose="020B0604030504040204" pitchFamily="34" charset="-120"/>
              </a:rPr>
              <a:t>年度</a:t>
            </a:r>
            <a:r>
              <a:rPr lang="zh-TW" altLang="zh-TW" sz="2400" dirty="0">
                <a:solidFill>
                  <a:srgbClr val="C00000"/>
                </a:solidFill>
                <a:latin typeface="微軟正黑體" panose="020B0604030504040204" pitchFamily="34" charset="-120"/>
                <a:ea typeface="微軟正黑體" panose="020B0604030504040204" pitchFamily="34" charset="-120"/>
              </a:rPr>
              <a:t>取得之成績為準。</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0547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756490868"/>
              </p:ext>
            </p:extLst>
          </p:nvPr>
        </p:nvGraphicFramePr>
        <p:xfrm>
          <a:off x="802176" y="1208088"/>
          <a:ext cx="10769600" cy="5287962"/>
        </p:xfrm>
        <a:graphic>
          <a:graphicData uri="http://schemas.openxmlformats.org/drawingml/2006/table">
            <a:tbl>
              <a:tblPr firstRow="1" bandRow="1">
                <a:tableStyleId>{0E3FDE45-AF77-4B5C-9715-49D594BDF05E}</a:tableStyleId>
              </a:tblPr>
              <a:tblGrid>
                <a:gridCol w="2974378">
                  <a:extLst>
                    <a:ext uri="{9D8B030D-6E8A-4147-A177-3AD203B41FA5}">
                      <a16:colId xmlns:a16="http://schemas.microsoft.com/office/drawing/2014/main" val="20000"/>
                    </a:ext>
                  </a:extLst>
                </a:gridCol>
                <a:gridCol w="1739099">
                  <a:extLst>
                    <a:ext uri="{9D8B030D-6E8A-4147-A177-3AD203B41FA5}">
                      <a16:colId xmlns:a16="http://schemas.microsoft.com/office/drawing/2014/main" val="20001"/>
                    </a:ext>
                  </a:extLst>
                </a:gridCol>
                <a:gridCol w="2018708">
                  <a:extLst>
                    <a:ext uri="{9D8B030D-6E8A-4147-A177-3AD203B41FA5}">
                      <a16:colId xmlns:a16="http://schemas.microsoft.com/office/drawing/2014/main" val="20002"/>
                    </a:ext>
                  </a:extLst>
                </a:gridCol>
                <a:gridCol w="2237401">
                  <a:extLst>
                    <a:ext uri="{9D8B030D-6E8A-4147-A177-3AD203B41FA5}">
                      <a16:colId xmlns:a16="http://schemas.microsoft.com/office/drawing/2014/main" val="20003"/>
                    </a:ext>
                  </a:extLst>
                </a:gridCol>
                <a:gridCol w="1800014">
                  <a:extLst>
                    <a:ext uri="{9D8B030D-6E8A-4147-A177-3AD203B41FA5}">
                      <a16:colId xmlns:a16="http://schemas.microsoft.com/office/drawing/2014/main" val="20004"/>
                    </a:ext>
                  </a:extLst>
                </a:gridCol>
              </a:tblGrid>
              <a:tr h="1052676">
                <a:tc>
                  <a:txBody>
                    <a:bodyPr/>
                    <a:lstStyle/>
                    <a:p>
                      <a:pPr algn="ctr"/>
                      <a:r>
                        <a:rPr lang="zh-TW" altLang="en-US" sz="2200" b="1" dirty="0">
                          <a:solidFill>
                            <a:srgbClr val="002060"/>
                          </a:solidFill>
                          <a:latin typeface="微軟正黑體" pitchFamily="34" charset="-120"/>
                          <a:ea typeface="微軟正黑體" pitchFamily="34" charset="-120"/>
                        </a:rPr>
                        <a:t>國中教育會考</a:t>
                      </a:r>
                      <a:endParaRPr lang="en-US" altLang="zh-TW" sz="2200" b="1" dirty="0">
                        <a:solidFill>
                          <a:srgbClr val="002060"/>
                        </a:solidFill>
                        <a:latin typeface="微軟正黑體" pitchFamily="34" charset="-120"/>
                        <a:ea typeface="微軟正黑體" pitchFamily="34" charset="-120"/>
                      </a:endParaRPr>
                    </a:p>
                    <a:p>
                      <a:pPr algn="ctr"/>
                      <a:r>
                        <a:rPr lang="zh-TW" altLang="en-US" sz="2200" dirty="0">
                          <a:solidFill>
                            <a:srgbClr val="002060"/>
                          </a:solidFill>
                          <a:latin typeface="微軟正黑體" pitchFamily="34" charset="-120"/>
                          <a:ea typeface="微軟正黑體" pitchFamily="34" charset="-120"/>
                        </a:rPr>
                        <a:t>項目</a:t>
                      </a:r>
                    </a:p>
                  </a:txBody>
                  <a:tcPr marT="45724" marB="45724" anchor="ctr">
                    <a:lnR w="19050" cap="flat" cmpd="sng" algn="ctr">
                      <a:solidFill>
                        <a:schemeClr val="bg1"/>
                      </a:solidFill>
                      <a:prstDash val="solid"/>
                      <a:round/>
                      <a:headEnd type="none" w="med" len="med"/>
                      <a:tailEnd type="none" w="med" len="med"/>
                    </a:lnR>
                  </a:tcPr>
                </a:tc>
                <a:tc>
                  <a:txBody>
                    <a:bodyPr/>
                    <a:lstStyle/>
                    <a:p>
                      <a:pPr algn="ctr"/>
                      <a:r>
                        <a:rPr lang="zh-TW" altLang="en-US" sz="2200" dirty="0">
                          <a:solidFill>
                            <a:srgbClr val="002060"/>
                          </a:solidFill>
                          <a:latin typeface="微軟正黑體" pitchFamily="34" charset="-120"/>
                          <a:ea typeface="微軟正黑體" pitchFamily="34" charset="-120"/>
                        </a:rPr>
                        <a:t>精熟</a:t>
                      </a:r>
                      <a:endParaRPr lang="en-US" altLang="zh-TW" sz="2200"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solidFill>
                            <a:srgbClr val="002060"/>
                          </a:solidFill>
                          <a:latin typeface="微軟正黑體" pitchFamily="34" charset="-120"/>
                          <a:ea typeface="微軟正黑體" pitchFamily="34" charset="-120"/>
                        </a:rPr>
                        <a:t>（</a:t>
                      </a:r>
                      <a:r>
                        <a:rPr lang="en-US" altLang="zh-TW" sz="2200" dirty="0">
                          <a:solidFill>
                            <a:srgbClr val="002060"/>
                          </a:solidFill>
                          <a:latin typeface="微軟正黑體" pitchFamily="34" charset="-120"/>
                          <a:ea typeface="微軟正黑體" pitchFamily="34" charset="-120"/>
                        </a:rPr>
                        <a:t>A</a:t>
                      </a:r>
                      <a:r>
                        <a:rPr lang="zh-TW" altLang="en-US" sz="2200" dirty="0">
                          <a:solidFill>
                            <a:srgbClr val="002060"/>
                          </a:solidFill>
                          <a:latin typeface="微軟正黑體" pitchFamily="34" charset="-120"/>
                          <a:ea typeface="微軟正黑體" pitchFamily="34" charset="-120"/>
                        </a:rPr>
                        <a:t>）</a:t>
                      </a: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zh-TW" altLang="en-US" sz="2200" dirty="0">
                          <a:solidFill>
                            <a:srgbClr val="002060"/>
                          </a:solidFill>
                          <a:latin typeface="微軟正黑體" pitchFamily="34" charset="-120"/>
                          <a:ea typeface="微軟正黑體" pitchFamily="34" charset="-120"/>
                        </a:rPr>
                        <a:t>基礎</a:t>
                      </a:r>
                      <a:endParaRPr lang="en-US" altLang="zh-TW" sz="2200"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solidFill>
                            <a:srgbClr val="002060"/>
                          </a:solidFill>
                          <a:latin typeface="微軟正黑體" pitchFamily="34" charset="-120"/>
                          <a:ea typeface="微軟正黑體" pitchFamily="34" charset="-120"/>
                        </a:rPr>
                        <a:t>（</a:t>
                      </a:r>
                      <a:r>
                        <a:rPr lang="en-US" altLang="zh-TW" sz="2200" dirty="0">
                          <a:solidFill>
                            <a:srgbClr val="002060"/>
                          </a:solidFill>
                          <a:latin typeface="微軟正黑體" pitchFamily="34" charset="-120"/>
                          <a:ea typeface="微軟正黑體" pitchFamily="34" charset="-120"/>
                        </a:rPr>
                        <a:t>B</a:t>
                      </a:r>
                      <a:r>
                        <a:rPr lang="zh-TW" altLang="en-US" sz="2200" dirty="0">
                          <a:solidFill>
                            <a:srgbClr val="002060"/>
                          </a:solidFill>
                          <a:latin typeface="微軟正黑體" pitchFamily="34" charset="-120"/>
                          <a:ea typeface="微軟正黑體" pitchFamily="34" charset="-120"/>
                        </a:rPr>
                        <a:t>）</a:t>
                      </a: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zh-TW" altLang="en-US" sz="2200" dirty="0">
                          <a:solidFill>
                            <a:srgbClr val="002060"/>
                          </a:solidFill>
                          <a:latin typeface="微軟正黑體" pitchFamily="34" charset="-120"/>
                          <a:ea typeface="微軟正黑體" pitchFamily="34" charset="-120"/>
                        </a:rPr>
                        <a:t>待加強</a:t>
                      </a:r>
                      <a:endParaRPr lang="en-US" altLang="zh-TW" sz="2200" dirty="0">
                        <a:solidFill>
                          <a:srgbClr val="002060"/>
                        </a:solidFill>
                        <a:latin typeface="微軟正黑體" pitchFamily="34" charset="-120"/>
                        <a:ea typeface="微軟正黑體" pitchFamily="34" charset="-120"/>
                      </a:endParaRPr>
                    </a:p>
                    <a:p>
                      <a:pPr algn="ctr"/>
                      <a:r>
                        <a:rPr lang="zh-TW" altLang="en-US" sz="2200" dirty="0">
                          <a:solidFill>
                            <a:srgbClr val="002060"/>
                          </a:solidFill>
                          <a:latin typeface="微軟正黑體" pitchFamily="34" charset="-120"/>
                          <a:ea typeface="微軟正黑體" pitchFamily="34" charset="-120"/>
                        </a:rPr>
                        <a:t>（</a:t>
                      </a:r>
                      <a:r>
                        <a:rPr lang="en-US" altLang="zh-TW" sz="2200" dirty="0">
                          <a:solidFill>
                            <a:srgbClr val="002060"/>
                          </a:solidFill>
                          <a:latin typeface="微軟正黑體" pitchFamily="34" charset="-120"/>
                          <a:ea typeface="微軟正黑體" pitchFamily="34" charset="-120"/>
                        </a:rPr>
                        <a:t>C</a:t>
                      </a:r>
                      <a:r>
                        <a:rPr lang="zh-TW" altLang="en-US" sz="2200" dirty="0">
                          <a:solidFill>
                            <a:srgbClr val="002060"/>
                          </a:solidFill>
                          <a:latin typeface="微軟正黑體" pitchFamily="34" charset="-120"/>
                          <a:ea typeface="微軟正黑體" pitchFamily="34" charset="-120"/>
                        </a:rPr>
                        <a:t>）</a:t>
                      </a:r>
                    </a:p>
                  </a:txBody>
                  <a:tcPr marT="45724" marB="45724" anchor="ctr">
                    <a:lnL w="19050" cap="flat" cmpd="sng" algn="ctr">
                      <a:solidFill>
                        <a:schemeClr val="bg1"/>
                      </a:solidFill>
                      <a:prstDash val="solid"/>
                      <a:round/>
                      <a:headEnd type="none" w="med" len="med"/>
                      <a:tailEnd type="none" w="med" len="med"/>
                    </a:lnL>
                  </a:tcPr>
                </a:tc>
                <a:tc>
                  <a:txBody>
                    <a:bodyPr/>
                    <a:lstStyle/>
                    <a:p>
                      <a:pPr algn="ctr"/>
                      <a:r>
                        <a:rPr lang="zh-TW" altLang="en-US" sz="2200" dirty="0">
                          <a:solidFill>
                            <a:srgbClr val="002060"/>
                          </a:solidFill>
                          <a:latin typeface="微軟正黑體" pitchFamily="34" charset="-120"/>
                          <a:ea typeface="微軟正黑體" pitchFamily="34" charset="-120"/>
                        </a:rPr>
                        <a:t>積分上限</a:t>
                      </a:r>
                    </a:p>
                  </a:txBody>
                  <a:tcPr marT="45724" marB="45724" anchor="ctr"/>
                </a:tc>
                <a:extLst>
                  <a:ext uri="{0D108BD9-81ED-4DB2-BD59-A6C34878D82A}">
                    <a16:rowId xmlns:a16="http://schemas.microsoft.com/office/drawing/2014/main" val="10000"/>
                  </a:ext>
                </a:extLst>
              </a:tr>
              <a:tr h="51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2060"/>
                          </a:solidFill>
                          <a:latin typeface="微軟正黑體" pitchFamily="34" charset="-120"/>
                          <a:ea typeface="微軟正黑體" pitchFamily="34" charset="-120"/>
                        </a:rPr>
                        <a:t>國　文</a:t>
                      </a:r>
                    </a:p>
                  </a:txBody>
                  <a:tcPr marT="45724" marB="45724" anchor="ctr">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2</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1</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51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2060"/>
                          </a:solidFill>
                          <a:latin typeface="微軟正黑體" pitchFamily="34" charset="-120"/>
                          <a:ea typeface="微軟正黑體" pitchFamily="34" charset="-120"/>
                        </a:rPr>
                        <a:t>英　文</a:t>
                      </a:r>
                    </a:p>
                  </a:txBody>
                  <a:tcPr marT="45724" marB="45724" anchor="ctr">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2</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1</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51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2060"/>
                          </a:solidFill>
                          <a:latin typeface="微軟正黑體" pitchFamily="34" charset="-120"/>
                          <a:ea typeface="微軟正黑體" pitchFamily="34" charset="-120"/>
                        </a:rPr>
                        <a:t>數　學</a:t>
                      </a:r>
                    </a:p>
                  </a:txBody>
                  <a:tcPr marT="45724" marB="45724" anchor="ctr">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2</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1</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5537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2060"/>
                          </a:solidFill>
                          <a:latin typeface="微軟正黑體" pitchFamily="34" charset="-120"/>
                          <a:ea typeface="微軟正黑體" pitchFamily="34" charset="-120"/>
                        </a:rPr>
                        <a:t>自　然</a:t>
                      </a:r>
                    </a:p>
                  </a:txBody>
                  <a:tcPr marT="45724" marB="45724" anchor="ctr">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2</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1</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51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002060"/>
                          </a:solidFill>
                          <a:latin typeface="微軟正黑體" pitchFamily="34" charset="-120"/>
                          <a:ea typeface="微軟正黑體" pitchFamily="34" charset="-120"/>
                          <a:cs typeface="+mn-cs"/>
                        </a:rPr>
                        <a:t>社　會</a:t>
                      </a:r>
                    </a:p>
                  </a:txBody>
                  <a:tcPr marT="45724" marB="45724" anchor="ctr">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2</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1</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2800" b="0" dirty="0">
                          <a:solidFill>
                            <a:srgbClr val="C00000"/>
                          </a:solidFill>
                          <a:latin typeface="Arial" pitchFamily="34" charset="0"/>
                          <a:cs typeface="Arial" pitchFamily="34" charset="0"/>
                        </a:rPr>
                        <a:t>3</a:t>
                      </a:r>
                      <a:endParaRPr lang="zh-TW" altLang="en-US" sz="2800" b="0" dirty="0">
                        <a:solidFill>
                          <a:srgbClr val="C00000"/>
                        </a:solidFill>
                        <a:latin typeface="Arial" pitchFamily="34" charset="0"/>
                        <a:cs typeface="Arial" pitchFamily="34" charset="0"/>
                      </a:endParaRPr>
                    </a:p>
                  </a:txBody>
                  <a:tcPr marT="45724" marB="45724"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51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002060"/>
                          </a:solidFill>
                          <a:latin typeface="微軟正黑體" pitchFamily="34" charset="-120"/>
                          <a:ea typeface="微軟正黑體" pitchFamily="34" charset="-120"/>
                          <a:cs typeface="+mn-cs"/>
                        </a:rPr>
                        <a:t>寫　作</a:t>
                      </a:r>
                    </a:p>
                  </a:txBody>
                  <a:tcPr marT="45724" marB="45724" anchor="ctr">
                    <a:lnR w="19050" cap="flat" cmpd="sng" algn="ctr">
                      <a:solidFill>
                        <a:schemeClr val="bg1"/>
                      </a:solidFill>
                      <a:prstDash val="solid"/>
                      <a:round/>
                      <a:headEnd type="none" w="med" len="med"/>
                      <a:tailEnd type="none" w="med" len="med"/>
                    </a:lnR>
                  </a:tcPr>
                </a:tc>
                <a:tc gridSpan="4">
                  <a:txBody>
                    <a:bodyPr/>
                    <a:lstStyle/>
                    <a:p>
                      <a:pPr algn="ctr"/>
                      <a:r>
                        <a:rPr lang="zh-TW" altLang="en-US" sz="2000" b="1" dirty="0">
                          <a:solidFill>
                            <a:srgbClr val="C00000"/>
                          </a:solidFill>
                          <a:latin typeface="微軟正黑體" pitchFamily="34" charset="-120"/>
                          <a:ea typeface="微軟正黑體" pitchFamily="34" charset="-120"/>
                          <a:cs typeface="Arial" pitchFamily="34" charset="0"/>
                        </a:rPr>
                        <a:t>分數不列積分計算，但列入同分比序項目</a:t>
                      </a:r>
                    </a:p>
                  </a:txBody>
                  <a:tcPr marT="45724" marB="45724" anchor="ctr">
                    <a:lnL w="19050" cap="flat" cmpd="sng" algn="ctr">
                      <a:solidFill>
                        <a:schemeClr val="bg1"/>
                      </a:solidFill>
                      <a:prstDash val="solid"/>
                      <a:round/>
                      <a:headEnd type="none" w="med" len="med"/>
                      <a:tailEnd type="none" w="med" len="med"/>
                    </a:lnL>
                  </a:tcPr>
                </a:tc>
                <a:tc hMerge="1">
                  <a:txBody>
                    <a:bodyPr/>
                    <a:lstStyle/>
                    <a:p>
                      <a:pPr algn="ctr"/>
                      <a:endParaRPr lang="zh-TW" altLang="en-US" sz="2800" b="0" dirty="0">
                        <a:solidFill>
                          <a:srgbClr val="C00000"/>
                        </a:solidFill>
                        <a:latin typeface="Arial" pitchFamily="34" charset="0"/>
                        <a:cs typeface="Arial" pitchFamily="34" charset="0"/>
                      </a:endParaRPr>
                    </a:p>
                  </a:txBody>
                  <a:tcPr anchor="ctr"/>
                </a:tc>
                <a:tc hMerge="1">
                  <a:txBody>
                    <a:bodyPr/>
                    <a:lstStyle/>
                    <a:p>
                      <a:pPr algn="ctr"/>
                      <a:endParaRPr lang="zh-TW" altLang="en-US" sz="2800" b="0" dirty="0">
                        <a:solidFill>
                          <a:srgbClr val="C00000"/>
                        </a:solidFill>
                        <a:latin typeface="Arial" pitchFamily="34" charset="0"/>
                        <a:cs typeface="Arial" pitchFamily="34" charset="0"/>
                      </a:endParaRPr>
                    </a:p>
                  </a:txBody>
                  <a:tcPr anchor="ctr"/>
                </a:tc>
                <a:tc hMerge="1">
                  <a:txBody>
                    <a:bodyPr/>
                    <a:lstStyle/>
                    <a:p>
                      <a:endParaRPr lang="zh-TW" altLang="en-US"/>
                    </a:p>
                  </a:txBody>
                  <a:tcPr/>
                </a:tc>
                <a:extLst>
                  <a:ext uri="{0D108BD9-81ED-4DB2-BD59-A6C34878D82A}">
                    <a16:rowId xmlns:a16="http://schemas.microsoft.com/office/drawing/2014/main" val="10006"/>
                  </a:ext>
                </a:extLst>
              </a:tr>
              <a:tr h="1090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002060"/>
                          </a:solidFill>
                          <a:latin typeface="微軟正黑體" pitchFamily="34" charset="-120"/>
                          <a:ea typeface="微軟正黑體" pitchFamily="34" charset="-120"/>
                          <a:cs typeface="+mn-cs"/>
                        </a:rPr>
                        <a:t>合           計</a:t>
                      </a:r>
                    </a:p>
                  </a:txBody>
                  <a:tcPr marT="45724" marB="45724" anchor="ctr">
                    <a:lnR w="19050" cap="flat" cmpd="sng" algn="ctr">
                      <a:solidFill>
                        <a:schemeClr val="bg1"/>
                      </a:solidFill>
                      <a:prstDash val="solid"/>
                      <a:round/>
                      <a:headEnd type="none" w="med" len="med"/>
                      <a:tailEnd type="none" w="med" len="med"/>
                    </a:lnR>
                  </a:tcPr>
                </a:tc>
                <a:tc gridSpan="3">
                  <a:txBody>
                    <a:bodyPr/>
                    <a:lstStyle/>
                    <a:p>
                      <a:pPr marL="0" algn="l" defTabSz="914400" rtl="0" eaLnBrk="1" latinLnBrk="0" hangingPunct="1"/>
                      <a:r>
                        <a:rPr lang="en-US" altLang="zh-TW" sz="2000" b="1" kern="1200" dirty="0">
                          <a:solidFill>
                            <a:srgbClr val="002060"/>
                          </a:solidFill>
                          <a:latin typeface="微軟正黑體" pitchFamily="34" charset="-120"/>
                          <a:ea typeface="微軟正黑體" pitchFamily="34" charset="-120"/>
                          <a:cs typeface="Arial" pitchFamily="34" charset="0"/>
                        </a:rPr>
                        <a:t>1.</a:t>
                      </a:r>
                      <a:r>
                        <a:rPr lang="zh-TW" altLang="en-US" sz="2000" b="1" kern="1200" dirty="0">
                          <a:solidFill>
                            <a:srgbClr val="002060"/>
                          </a:solidFill>
                          <a:latin typeface="微軟正黑體" pitchFamily="34" charset="-120"/>
                          <a:ea typeface="微軟正黑體" pitchFamily="34" charset="-120"/>
                          <a:cs typeface="Arial" pitchFamily="34" charset="0"/>
                        </a:rPr>
                        <a:t> 國中教育會考成績採計以</a:t>
                      </a:r>
                      <a:r>
                        <a:rPr lang="en-US" altLang="zh-TW" sz="2000" b="1" kern="1200" dirty="0">
                          <a:solidFill>
                            <a:srgbClr val="002060"/>
                          </a:solidFill>
                          <a:latin typeface="微軟正黑體" pitchFamily="34" charset="-120"/>
                          <a:ea typeface="微軟正黑體" pitchFamily="34" charset="-120"/>
                          <a:cs typeface="Arial" pitchFamily="34" charset="0"/>
                        </a:rPr>
                        <a:t>115</a:t>
                      </a:r>
                      <a:r>
                        <a:rPr lang="zh-TW" altLang="en-US" sz="2000" b="1" kern="1200" dirty="0">
                          <a:solidFill>
                            <a:srgbClr val="002060"/>
                          </a:solidFill>
                          <a:latin typeface="微軟正黑體" pitchFamily="34" charset="-120"/>
                          <a:ea typeface="微軟正黑體" pitchFamily="34" charset="-120"/>
                          <a:cs typeface="Arial" pitchFamily="34" charset="0"/>
                        </a:rPr>
                        <a:t>年度成績為主。</a:t>
                      </a:r>
                      <a:endParaRPr lang="en-US" altLang="zh-TW" sz="2000" b="1" kern="1200" dirty="0">
                        <a:solidFill>
                          <a:srgbClr val="002060"/>
                        </a:solidFill>
                        <a:latin typeface="微軟正黑體" pitchFamily="34" charset="-120"/>
                        <a:ea typeface="微軟正黑體" pitchFamily="34" charset="-120"/>
                        <a:cs typeface="Arial" pitchFamily="34" charset="0"/>
                      </a:endParaRPr>
                    </a:p>
                    <a:p>
                      <a:pPr marL="0" algn="l" defTabSz="914400" rtl="0" eaLnBrk="1" latinLnBrk="0" hangingPunct="1"/>
                      <a:r>
                        <a:rPr lang="en-US" altLang="zh-TW" sz="2000" b="1" kern="1200" dirty="0">
                          <a:solidFill>
                            <a:srgbClr val="002060"/>
                          </a:solidFill>
                          <a:latin typeface="微軟正黑體" pitchFamily="34" charset="-120"/>
                          <a:ea typeface="微軟正黑體" pitchFamily="34" charset="-120"/>
                          <a:cs typeface="Arial" pitchFamily="34" charset="0"/>
                        </a:rPr>
                        <a:t>2.</a:t>
                      </a:r>
                      <a:r>
                        <a:rPr lang="zh-TW" altLang="en-US" sz="2000" b="1" kern="1200" dirty="0">
                          <a:solidFill>
                            <a:srgbClr val="002060"/>
                          </a:solidFill>
                          <a:latin typeface="微軟正黑體" pitchFamily="34" charset="-120"/>
                          <a:ea typeface="微軟正黑體" pitchFamily="34" charset="-120"/>
                          <a:cs typeface="Arial" pitchFamily="34" charset="0"/>
                        </a:rPr>
                        <a:t> 各科目若有違規，依違規情節，判定「不予計分」</a:t>
                      </a:r>
                      <a:br>
                        <a:rPr lang="en-US" altLang="zh-TW" sz="2000" b="1" kern="1200" dirty="0">
                          <a:solidFill>
                            <a:srgbClr val="002060"/>
                          </a:solidFill>
                          <a:latin typeface="微軟正黑體" pitchFamily="34" charset="-120"/>
                          <a:ea typeface="微軟正黑體" pitchFamily="34" charset="-120"/>
                          <a:cs typeface="Arial" pitchFamily="34" charset="0"/>
                        </a:rPr>
                      </a:br>
                      <a:r>
                        <a:rPr lang="zh-TW" altLang="en-US" sz="2000" b="1" kern="1200" dirty="0">
                          <a:solidFill>
                            <a:srgbClr val="002060"/>
                          </a:solidFill>
                          <a:latin typeface="微軟正黑體" pitchFamily="34" charset="-120"/>
                          <a:ea typeface="微軟正黑體" pitchFamily="34" charset="-120"/>
                          <a:cs typeface="Arial" pitchFamily="34" charset="0"/>
                        </a:rPr>
                        <a:t>　 或「扣該科積分</a:t>
                      </a:r>
                      <a:r>
                        <a:rPr lang="en-US" altLang="zh-TW" sz="2000" b="1" kern="1200" dirty="0">
                          <a:solidFill>
                            <a:srgbClr val="002060"/>
                          </a:solidFill>
                          <a:latin typeface="微軟正黑體" pitchFamily="34" charset="-120"/>
                          <a:ea typeface="微軟正黑體" pitchFamily="34" charset="-120"/>
                          <a:cs typeface="Arial" pitchFamily="34" charset="0"/>
                        </a:rPr>
                        <a:t>0.15</a:t>
                      </a:r>
                      <a:r>
                        <a:rPr lang="zh-TW" altLang="en-US" sz="2000" b="1" kern="1200" dirty="0">
                          <a:solidFill>
                            <a:srgbClr val="002060"/>
                          </a:solidFill>
                          <a:latin typeface="微軟正黑體" pitchFamily="34" charset="-120"/>
                          <a:ea typeface="微軟正黑體" pitchFamily="34" charset="-120"/>
                          <a:cs typeface="Arial" pitchFamily="34" charset="0"/>
                        </a:rPr>
                        <a:t>分」，扣至該科目為零為止。</a:t>
                      </a:r>
                    </a:p>
                  </a:txBody>
                  <a:tcPr marT="45724" marB="4572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hMerge="1">
                  <a:txBody>
                    <a:bodyPr/>
                    <a:lstStyle/>
                    <a:p>
                      <a:pPr marL="0" algn="ctr" defTabSz="914400" rtl="0" eaLnBrk="1" latinLnBrk="0" hangingPunct="1"/>
                      <a:endParaRPr lang="zh-TW" altLang="en-US" sz="2800" b="0" kern="1200" dirty="0">
                        <a:solidFill>
                          <a:srgbClr val="C00000"/>
                        </a:solidFill>
                        <a:latin typeface="Arial" pitchFamily="34" charset="0"/>
                        <a:ea typeface="+mn-ea"/>
                        <a:cs typeface="Arial" pitchFamily="34" charset="0"/>
                      </a:endParaRPr>
                    </a:p>
                  </a:txBody>
                  <a:tcPr/>
                </a:tc>
                <a:tc hMerge="1">
                  <a:txBody>
                    <a:bodyPr/>
                    <a:lstStyle/>
                    <a:p>
                      <a:pPr marL="0" algn="ctr" defTabSz="914400" rtl="0" eaLnBrk="1" latinLnBrk="0" hangingPunct="1"/>
                      <a:endParaRPr lang="zh-TW" altLang="en-US" sz="2800" b="0" kern="1200" dirty="0">
                        <a:solidFill>
                          <a:srgbClr val="C00000"/>
                        </a:solidFill>
                        <a:latin typeface="Arial" pitchFamily="34" charset="0"/>
                        <a:ea typeface="+mn-ea"/>
                        <a:cs typeface="Arial" pitchFamily="34" charset="0"/>
                      </a:endParaRPr>
                    </a:p>
                  </a:txBody>
                  <a:tcPr/>
                </a:tc>
                <a:tc>
                  <a:txBody>
                    <a:bodyPr/>
                    <a:lstStyle/>
                    <a:p>
                      <a:pPr marL="0" algn="ctr" defTabSz="914400" rtl="0" eaLnBrk="1" latinLnBrk="0" hangingPunct="1"/>
                      <a:r>
                        <a:rPr lang="en-US" altLang="zh-TW" sz="2800" b="0" kern="1200" dirty="0">
                          <a:solidFill>
                            <a:srgbClr val="C00000"/>
                          </a:solidFill>
                          <a:latin typeface="Arial" pitchFamily="34" charset="0"/>
                          <a:ea typeface="+mn-ea"/>
                          <a:cs typeface="Arial" pitchFamily="34" charset="0"/>
                        </a:rPr>
                        <a:t>15</a:t>
                      </a:r>
                      <a:r>
                        <a:rPr lang="zh-TW" altLang="en-US" sz="2800" b="1" kern="1200" dirty="0">
                          <a:solidFill>
                            <a:srgbClr val="C00000"/>
                          </a:solidFill>
                          <a:latin typeface="微軟正黑體" panose="020B0604030504040204" pitchFamily="34" charset="-120"/>
                          <a:ea typeface="微軟正黑體" panose="020B0604030504040204" pitchFamily="34" charset="-120"/>
                          <a:cs typeface="Arial" pitchFamily="34" charset="0"/>
                        </a:rPr>
                        <a:t>分</a:t>
                      </a:r>
                    </a:p>
                  </a:txBody>
                  <a:tcPr marT="45724" marB="45724"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49198" name="矩形 5"/>
          <p:cNvSpPr>
            <a:spLocks noChangeArrowheads="1"/>
          </p:cNvSpPr>
          <p:nvPr/>
        </p:nvSpPr>
        <p:spPr bwMode="auto">
          <a:xfrm>
            <a:off x="9091613" y="6508750"/>
            <a:ext cx="2297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頁）</a:t>
            </a:r>
          </a:p>
        </p:txBody>
      </p:sp>
      <p:sp>
        <p:nvSpPr>
          <p:cNvPr id="8" name="標題 1"/>
          <p:cNvSpPr txBox="1">
            <a:spLocks/>
          </p:cNvSpPr>
          <p:nvPr/>
        </p:nvSpPr>
        <p:spPr>
          <a:xfrm>
            <a:off x="850900" y="330200"/>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國</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中教育會考</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a:t>
            </a:r>
            <a:r>
              <a:rPr lang="en-US" altLang="zh-TW" sz="3600" b="1" dirty="0">
                <a:solidFill>
                  <a:srgbClr val="002060"/>
                </a:solidFill>
                <a:latin typeface="微軟正黑體" panose="020B0604030504040204" pitchFamily="34" charset="-120"/>
                <a:ea typeface="微軟正黑體" panose="020B0604030504040204" pitchFamily="34" charset="-120"/>
                <a:cs typeface="+mj-cs"/>
              </a:rPr>
              <a:t>9/10</a:t>
            </a:r>
            <a:r>
              <a:rPr lang="zh-TW" altLang="en-US" sz="36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002060"/>
              </a:solidFill>
              <a:latin typeface="微軟正黑體" panose="020B0604030504040204" pitchFamily="34" charset="-120"/>
              <a:ea typeface="微軟正黑體" panose="020B0604030504040204" pitchFamily="34" charset="-120"/>
              <a:cs typeface="+mj-cs"/>
            </a:endParaRPr>
          </a:p>
        </p:txBody>
      </p:sp>
      <p:sp>
        <p:nvSpPr>
          <p:cNvPr id="49200" name="投影片編號版面配置區 1"/>
          <p:cNvSpPr>
            <a:spLocks noGrp="1"/>
          </p:cNvSpPr>
          <p:nvPr>
            <p:ph type="sldNum" sz="quarter" idx="11"/>
          </p:nvPr>
        </p:nvSpPr>
        <p:spPr bwMode="auto">
          <a:xfrm>
            <a:off x="9448800" y="63134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37</a:t>
            </a:r>
            <a:endParaRPr lang="zh-TW" altLang="en-US" sz="2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0100" y="1449388"/>
            <a:ext cx="10515600" cy="4351337"/>
          </a:xfrm>
        </p:spPr>
        <p:txBody>
          <a:bodyPr rtlCol="0">
            <a:normAutofit/>
          </a:bodyPr>
          <a:lstStyle/>
          <a:p>
            <a:pPr eaLnBrk="1" fontAlgn="auto" hangingPunct="1">
              <a:spcAft>
                <a:spcPts val="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招生學校自訂</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5</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marL="457200" lvl="1" indent="0" eaLnBrk="1" fontAlgn="auto" hangingPunct="1">
              <a:lnSpc>
                <a:spcPct val="150000"/>
              </a:lnSpc>
              <a:spcAft>
                <a:spcPts val="0"/>
              </a:spcAft>
              <a:buFont typeface="Arial" panose="020B0604020202020204" pitchFamily="34" charset="0"/>
              <a:buNone/>
              <a:defRPr/>
            </a:pPr>
            <a:r>
              <a:rPr lang="zh-TW" altLang="zh-TW" sz="2800" dirty="0">
                <a:latin typeface="微軟正黑體" panose="020B0604030504040204" pitchFamily="34" charset="-120"/>
                <a:ea typeface="微軟正黑體" panose="020B0604030504040204" pitchFamily="34" charset="-120"/>
              </a:rPr>
              <a:t>請參閱附錄一、</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115</a:t>
            </a:r>
            <a:r>
              <a:rPr lang="zh-TW" altLang="zh-TW" sz="2800" dirty="0">
                <a:latin typeface="微軟正黑體" panose="020B0604030504040204" pitchFamily="34" charset="-120"/>
                <a:ea typeface="微軟正黑體" panose="020B0604030504040204" pitchFamily="34" charset="-120"/>
              </a:rPr>
              <a:t>學年度北區五專聯合免試入學各招生學校招生科</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組</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名額、積分採計項目權重與同分比序項目順序</a:t>
            </a:r>
            <a:r>
              <a:rPr lang="zh-TW" altLang="en-US" sz="2800" dirty="0">
                <a:latin typeface="微軟正黑體" panose="020B0604030504040204" pitchFamily="34" charset="-120"/>
                <a:ea typeface="微軟正黑體" panose="020B0604030504040204" pitchFamily="34" charset="-120"/>
              </a:rPr>
              <a:t>」</a:t>
            </a:r>
            <a:br>
              <a:rPr lang="en-US" altLang="zh-TW" sz="2800" dirty="0">
                <a:latin typeface="微軟正黑體" panose="020B0604030504040204" pitchFamily="34" charset="-120"/>
                <a:ea typeface="微軟正黑體" panose="020B0604030504040204" pitchFamily="34" charset="-120"/>
              </a:rPr>
            </a:br>
            <a:r>
              <a:rPr lang="zh-TW" altLang="zh-TW" sz="2800" dirty="0">
                <a:latin typeface="微軟正黑體" panose="020B0604030504040204" pitchFamily="34" charset="-120"/>
                <a:ea typeface="微軟正黑體" panose="020B0604030504040204" pitchFamily="34" charset="-120"/>
              </a:rPr>
              <a:t>（簡章第</a:t>
            </a:r>
            <a:r>
              <a:rPr lang="en-US" altLang="zh-TW" sz="2800" dirty="0">
                <a:latin typeface="微軟正黑體" panose="020B0604030504040204" pitchFamily="34" charset="-120"/>
                <a:ea typeface="微軟正黑體" panose="020B0604030504040204" pitchFamily="34" charset="-120"/>
              </a:rPr>
              <a:t>23</a:t>
            </a:r>
            <a:r>
              <a:rPr lang="zh-TW" altLang="zh-TW" sz="2800" dirty="0">
                <a:latin typeface="微軟正黑體" panose="020B0604030504040204" pitchFamily="34" charset="-120"/>
                <a:ea typeface="微軟正黑體" panose="020B0604030504040204" pitchFamily="34" charset="-120"/>
              </a:rPr>
              <a:t>至</a:t>
            </a:r>
            <a:r>
              <a:rPr lang="en-US" altLang="zh-TW" sz="2800" dirty="0">
                <a:latin typeface="微軟正黑體" panose="020B0604030504040204" pitchFamily="34" charset="-120"/>
                <a:ea typeface="微軟正黑體" panose="020B0604030504040204" pitchFamily="34" charset="-120"/>
              </a:rPr>
              <a:t>39</a:t>
            </a:r>
            <a:r>
              <a:rPr lang="zh-TW" altLang="zh-TW" sz="2800" dirty="0">
                <a:latin typeface="微軟正黑體" panose="020B0604030504040204" pitchFamily="34" charset="-120"/>
                <a:ea typeface="微軟正黑體" panose="020B0604030504040204" pitchFamily="34" charset="-120"/>
              </a:rPr>
              <a:t>頁）</a:t>
            </a:r>
            <a:endParaRPr lang="en-US" altLang="zh-TW" sz="2800" dirty="0">
              <a:latin typeface="微軟正黑體" panose="020B0604030504040204" pitchFamily="34" charset="-120"/>
              <a:ea typeface="微軟正黑體" panose="020B0604030504040204" pitchFamily="34" charset="-120"/>
            </a:endParaRPr>
          </a:p>
          <a:p>
            <a:pPr marL="457200" lvl="1" indent="0" eaLnBrk="1" fontAlgn="auto" hangingPunct="1">
              <a:lnSpc>
                <a:spcPct val="150000"/>
              </a:lnSpc>
              <a:spcBef>
                <a:spcPts val="0"/>
              </a:spcBef>
              <a:spcAft>
                <a:spcPts val="0"/>
              </a:spcAft>
              <a:buFont typeface="Arial" panose="020B0604020202020204" pitchFamily="34" charset="0"/>
              <a:buNone/>
              <a:defRPr/>
            </a:pPr>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其他</a:t>
            </a:r>
            <a:r>
              <a:rPr lang="en-US" altLang="zh-TW" sz="3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招生學自訂</a:t>
            </a:r>
            <a:r>
              <a:rPr lang="en-US" altLang="zh-TW" sz="3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：英語能力檢定分級對照表（範例）</a:t>
            </a:r>
            <a:endParaRPr lang="en-US" altLang="zh-TW" sz="3000" b="1" dirty="0">
              <a:solidFill>
                <a:schemeClr val="accent6">
                  <a:lumMod val="50000"/>
                </a:schemeClr>
              </a:solidFill>
              <a:latin typeface="微軟正黑體" panose="020B0604030504040204" pitchFamily="34" charset="-120"/>
              <a:ea typeface="微軟正黑體" panose="020B0604030504040204" pitchFamily="34" charset="-120"/>
            </a:endParaRPr>
          </a:p>
          <a:p>
            <a:pPr marL="457200" lvl="1" indent="0" eaLnBrk="1" fontAlgn="auto" hangingPunct="1">
              <a:lnSpc>
                <a:spcPct val="150000"/>
              </a:lnSpc>
              <a:spcAft>
                <a:spcPts val="0"/>
              </a:spcAft>
              <a:buFont typeface="Arial" panose="020B0604020202020204" pitchFamily="34" charset="0"/>
              <a:buNone/>
              <a:defRPr/>
            </a:pPr>
            <a:endParaRPr lang="zh-TW" altLang="en-US" sz="2800"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850900" y="330200"/>
            <a:ext cx="10414000" cy="863600"/>
          </a:xfrm>
          <a:prstGeom prst="rect">
            <a:avLst/>
          </a:prstGeom>
        </p:spPr>
        <p:txBody>
          <a:bodyPr anchor="ctr">
            <a:normAutofit fontScale="97500"/>
          </a:bodyPr>
          <a:lstStyle/>
          <a:p>
            <a:pPr eaLnBrk="1" fontAlgn="auto" hangingPunct="1">
              <a:lnSpc>
                <a:spcPct val="90000"/>
              </a:lnSpc>
              <a:spcAft>
                <a:spcPts val="0"/>
              </a:spcAft>
              <a:defRPr/>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柒</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3900" b="1" dirty="0">
                <a:solidFill>
                  <a:srgbClr val="002060"/>
                </a:solidFill>
                <a:latin typeface="微軟正黑體" panose="020B0604030504040204" pitchFamily="34" charset="-120"/>
                <a:ea typeface="微軟正黑體" panose="020B0604030504040204" pitchFamily="34" charset="-120"/>
                <a:cs typeface="+mj-cs"/>
              </a:rPr>
              <a:t>、成績採計與計算</a:t>
            </a:r>
            <a:r>
              <a:rPr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其他（</a:t>
            </a:r>
            <a:r>
              <a:rPr lang="en-US" altLang="zh-TW" sz="3700" b="1" dirty="0">
                <a:solidFill>
                  <a:srgbClr val="002060"/>
                </a:solidFill>
                <a:latin typeface="微軟正黑體" panose="020B0604030504040204" pitchFamily="34" charset="-120"/>
                <a:ea typeface="微軟正黑體" panose="020B0604030504040204" pitchFamily="34" charset="-120"/>
                <a:cs typeface="+mj-cs"/>
              </a:rPr>
              <a:t>10/10</a:t>
            </a:r>
            <a:r>
              <a:rPr lang="zh-TW" altLang="en-US" sz="3700" b="1" dirty="0">
                <a:solidFill>
                  <a:srgbClr val="002060"/>
                </a:solidFill>
                <a:latin typeface="微軟正黑體" panose="020B0604030504040204" pitchFamily="34" charset="-120"/>
                <a:ea typeface="微軟正黑體" panose="020B0604030504040204" pitchFamily="34" charset="-120"/>
                <a:cs typeface="+mj-cs"/>
              </a:rPr>
              <a:t>）</a:t>
            </a:r>
            <a:endParaRPr lang="zh-TW" altLang="en-US" sz="3700" b="1" dirty="0">
              <a:solidFill>
                <a:srgbClr val="C00000"/>
              </a:solidFill>
              <a:latin typeface="微軟正黑體" panose="020B0604030504040204" pitchFamily="34" charset="-120"/>
              <a:ea typeface="微軟正黑體" panose="020B0604030504040204" pitchFamily="34" charset="-120"/>
              <a:cs typeface="+mj-cs"/>
            </a:endParaRPr>
          </a:p>
        </p:txBody>
      </p:sp>
      <p:pic>
        <p:nvPicPr>
          <p:cNvPr id="50181" name="Picture 2" descr="http://image.cache.storm.mg/styles/smg-800xauto-er/s3/media/image/2015/08/28/20150828-065240_U1004_M83588_5407.jpg?itok=n1PIEmXn"/>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9236075" y="0"/>
            <a:ext cx="29559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矩形 6"/>
          <p:cNvSpPr>
            <a:spLocks noChangeArrowheads="1"/>
          </p:cNvSpPr>
          <p:nvPr/>
        </p:nvSpPr>
        <p:spPr bwMode="auto">
          <a:xfrm>
            <a:off x="5716127" y="1599381"/>
            <a:ext cx="2297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頁）</a:t>
            </a:r>
          </a:p>
        </p:txBody>
      </p:sp>
      <p:sp>
        <p:nvSpPr>
          <p:cNvPr id="50183" name="投影片編號版面配置區 1"/>
          <p:cNvSpPr>
            <a:spLocks noGrp="1"/>
          </p:cNvSpPr>
          <p:nvPr>
            <p:ph type="sldNum" sz="quarter" idx="11"/>
          </p:nvPr>
        </p:nvSpPr>
        <p:spPr bwMode="auto">
          <a:xfrm>
            <a:off x="9448800" y="6276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38</a:t>
            </a:r>
            <a:endParaRPr lang="zh-TW" altLang="en-US" sz="2600" dirty="0"/>
          </a:p>
        </p:txBody>
      </p:sp>
      <p:pic>
        <p:nvPicPr>
          <p:cNvPr id="2" name="圖片 1"/>
          <p:cNvPicPr>
            <a:picLocks noChangeAspect="1"/>
          </p:cNvPicPr>
          <p:nvPr/>
        </p:nvPicPr>
        <p:blipFill>
          <a:blip r:embed="rId3"/>
          <a:stretch>
            <a:fillRect/>
          </a:stretch>
        </p:blipFill>
        <p:spPr>
          <a:xfrm>
            <a:off x="2695959" y="4578121"/>
            <a:ext cx="6723882" cy="216097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30250" y="1150938"/>
            <a:ext cx="10920413" cy="3090862"/>
          </a:xfrm>
          <a:prstGeom prst="rect">
            <a:avLst/>
          </a:prstGeom>
          <a:solidFill>
            <a:srgbClr val="FFEB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812800" y="1150938"/>
            <a:ext cx="10515600" cy="5078412"/>
          </a:xfrm>
        </p:spPr>
        <p:txBody>
          <a:bodyPr rtlCol="0">
            <a:noAutofit/>
          </a:bodyPr>
          <a:lstStyle/>
          <a:p>
            <a:pPr algn="just" eaLnBrk="1" fontAlgn="auto" hangingPunct="1">
              <a:lnSpc>
                <a:spcPts val="3800"/>
              </a:lnSpc>
              <a:spcBef>
                <a:spcPts val="0"/>
              </a:spcBef>
              <a:spcAft>
                <a:spcPts val="600"/>
              </a:spcAft>
              <a:buFont typeface="Wingdings" panose="05000000000000000000" pitchFamily="2" charset="2"/>
              <a:buChar char="n"/>
              <a:defRPr/>
            </a:pPr>
            <a:r>
              <a:rPr lang="zh-TW" altLang="en-US" dirty="0">
                <a:latin typeface="微軟正黑體" panose="020B0604030504040204" pitchFamily="34" charset="-120"/>
                <a:ea typeface="微軟正黑體" panose="020B0604030504040204" pitchFamily="34" charset="-120"/>
              </a:rPr>
              <a:t>分發順位排序，先將免試生的</a:t>
            </a:r>
            <a:r>
              <a:rPr lang="zh-TW" altLang="en-US" b="1" dirty="0">
                <a:solidFill>
                  <a:srgbClr val="C00000"/>
                </a:solidFill>
                <a:latin typeface="微軟正黑體" panose="020B0604030504040204" pitchFamily="34" charset="-120"/>
                <a:ea typeface="微軟正黑體" panose="020B0604030504040204" pitchFamily="34" charset="-120"/>
              </a:rPr>
              <a:t>「比序主項目積分」</a:t>
            </a:r>
            <a:r>
              <a:rPr lang="zh-TW" altLang="en-US" dirty="0">
                <a:latin typeface="微軟正黑體" panose="020B0604030504040204" pitchFamily="34" charset="-120"/>
                <a:ea typeface="微軟正黑體" panose="020B0604030504040204" pitchFamily="34" charset="-120"/>
              </a:rPr>
              <a:t>乘上</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報名學校所訂</a:t>
            </a:r>
            <a:r>
              <a:rPr lang="zh-TW" altLang="zh-TW" b="1" dirty="0">
                <a:solidFill>
                  <a:srgbClr val="C00000"/>
                </a:solidFill>
                <a:latin typeface="微軟正黑體" panose="020B0604030504040204" pitchFamily="34" charset="-120"/>
                <a:ea typeface="微軟正黑體" panose="020B0604030504040204" pitchFamily="34" charset="-120"/>
              </a:rPr>
              <a:t>「積分採計項目</a:t>
            </a:r>
            <a:r>
              <a:rPr lang="zh-TW" altLang="en-US" b="1" dirty="0">
                <a:solidFill>
                  <a:srgbClr val="C00000"/>
                </a:solidFill>
                <a:latin typeface="微軟正黑體" panose="020B0604030504040204" pitchFamily="34" charset="-120"/>
                <a:ea typeface="微軟正黑體" panose="020B0604030504040204" pitchFamily="34" charset="-120"/>
              </a:rPr>
              <a:t>與</a:t>
            </a:r>
            <a:r>
              <a:rPr lang="zh-TW" altLang="zh-TW" b="1" dirty="0">
                <a:solidFill>
                  <a:srgbClr val="C00000"/>
                </a:solidFill>
                <a:latin typeface="微軟正黑體" panose="020B0604030504040204" pitchFamily="34" charset="-120"/>
                <a:ea typeface="微軟正黑體" panose="020B0604030504040204" pitchFamily="34" charset="-120"/>
              </a:rPr>
              <a:t>權重</a:t>
            </a:r>
            <a:r>
              <a:rPr lang="zh-TW" altLang="en-US" b="1" dirty="0">
                <a:solidFill>
                  <a:srgbClr val="C0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加總後，得到</a:t>
            </a:r>
            <a:br>
              <a:rPr lang="en-US" altLang="zh-TW" dirty="0">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「一般生比序總積分」</a:t>
            </a:r>
            <a:r>
              <a:rPr lang="zh-TW" altLang="en-US" dirty="0">
                <a:latin typeface="微軟正黑體" panose="020B0604030504040204" pitchFamily="34" charset="-120"/>
                <a:ea typeface="微軟正黑體" panose="020B0604030504040204" pitchFamily="34" charset="-120"/>
              </a:rPr>
              <a:t>作第一比序，</a:t>
            </a:r>
            <a:r>
              <a:rPr lang="zh-TW" altLang="en-US" u="sng" dirty="0">
                <a:latin typeface="微軟正黑體" panose="020B0604030504040204" pitchFamily="34" charset="-120"/>
                <a:ea typeface="微軟正黑體" panose="020B0604030504040204" pitchFamily="34" charset="-120"/>
              </a:rPr>
              <a:t>同分者</a:t>
            </a:r>
            <a:r>
              <a:rPr lang="zh-TW" altLang="en-US" dirty="0">
                <a:latin typeface="微軟正黑體" panose="020B0604030504040204" pitchFamily="34" charset="-120"/>
                <a:ea typeface="微軟正黑體" panose="020B0604030504040204" pitchFamily="34" charset="-120"/>
              </a:rPr>
              <a:t>再依報名</a:t>
            </a:r>
            <a:r>
              <a:rPr lang="zh-TW" altLang="zh-TW" dirty="0">
                <a:latin typeface="微軟正黑體" panose="020B0604030504040204" pitchFamily="34" charset="-120"/>
                <a:ea typeface="微軟正黑體" panose="020B0604030504040204" pitchFamily="34" charset="-120"/>
              </a:rPr>
              <a:t>學校訂定</a:t>
            </a:r>
            <a:r>
              <a:rPr lang="zh-TW" altLang="en-US" b="1" dirty="0">
                <a:solidFill>
                  <a:srgbClr val="C00000"/>
                </a:solidFill>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同分比序項目順序」</a:t>
            </a:r>
            <a:r>
              <a:rPr lang="zh-TW" altLang="en-US" sz="2200" dirty="0">
                <a:latin typeface="微軟正黑體" panose="020B0604030504040204" pitchFamily="34" charset="-120"/>
                <a:ea typeface="微軟正黑體" panose="020B0604030504040204" pitchFamily="34" charset="-120"/>
              </a:rPr>
              <a:t>（簡章第</a:t>
            </a:r>
            <a:r>
              <a:rPr lang="en-US" altLang="zh-TW" sz="2200" dirty="0">
                <a:latin typeface="微軟正黑體" panose="020B0604030504040204" pitchFamily="34" charset="-120"/>
                <a:ea typeface="微軟正黑體" panose="020B0604030504040204" pitchFamily="34" charset="-120"/>
              </a:rPr>
              <a:t>23~39</a:t>
            </a:r>
            <a:r>
              <a:rPr lang="zh-TW" altLang="en-US" sz="2200" dirty="0">
                <a:latin typeface="微軟正黑體" panose="020B0604030504040204" pitchFamily="34" charset="-120"/>
                <a:ea typeface="微軟正黑體" panose="020B0604030504040204" pitchFamily="34" charset="-120"/>
              </a:rPr>
              <a:t>頁）</a:t>
            </a:r>
            <a:r>
              <a:rPr lang="zh-TW" altLang="zh-TW" dirty="0">
                <a:latin typeface="微軟正黑體" panose="020B0604030504040204" pitchFamily="34" charset="-120"/>
                <a:ea typeface="微軟正黑體" panose="020B0604030504040204" pitchFamily="34" charset="-120"/>
              </a:rPr>
              <a:t>進行比序</a:t>
            </a:r>
            <a:r>
              <a:rPr lang="zh-TW" altLang="en-US" dirty="0">
                <a:latin typeface="微軟正黑體" panose="020B0604030504040204" pitchFamily="34" charset="-120"/>
                <a:ea typeface="微軟正黑體" panose="020B0604030504040204" pitchFamily="34" charset="-120"/>
              </a:rPr>
              <a:t>，以</a:t>
            </a:r>
            <a:r>
              <a:rPr lang="zh-TW" altLang="zh-TW" dirty="0">
                <a:latin typeface="微軟正黑體" panose="020B0604030504040204" pitchFamily="34" charset="-120"/>
                <a:ea typeface="微軟正黑體" panose="020B0604030504040204" pitchFamily="34" charset="-120"/>
              </a:rPr>
              <a:t>取得「分發順位」作為</a:t>
            </a:r>
            <a:r>
              <a:rPr lang="zh-TW" altLang="en-US" dirty="0">
                <a:latin typeface="微軟正黑體" panose="020B0604030504040204" pitchFamily="34" charset="-120"/>
                <a:ea typeface="微軟正黑體" panose="020B0604030504040204" pitchFamily="34" charset="-120"/>
              </a:rPr>
              <a:t>免試生現場登記分發</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115</a:t>
            </a:r>
            <a:r>
              <a:rPr lang="zh-TW" altLang="en-US"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7</a:t>
            </a:r>
            <a:r>
              <a:rPr lang="zh-TW" altLang="en-US"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8</a:t>
            </a:r>
            <a:r>
              <a:rPr lang="zh-TW" altLang="en-US" sz="2200" dirty="0">
                <a:latin typeface="微軟正黑體" panose="020B0604030504040204" pitchFamily="34" charset="-120"/>
                <a:ea typeface="微軟正黑體" panose="020B0604030504040204" pitchFamily="34" charset="-120"/>
              </a:rPr>
              <a:t>日）</a:t>
            </a:r>
            <a:r>
              <a:rPr lang="zh-TW" altLang="en-US" dirty="0">
                <a:latin typeface="微軟正黑體" panose="020B0604030504040204" pitchFamily="34" charset="-120"/>
                <a:ea typeface="微軟正黑體" panose="020B0604030504040204" pitchFamily="34" charset="-120"/>
              </a:rPr>
              <a:t>撕榜</a:t>
            </a:r>
            <a:r>
              <a:rPr lang="zh-TW" altLang="zh-TW" dirty="0">
                <a:latin typeface="微軟正黑體" panose="020B0604030504040204" pitchFamily="34" charset="-120"/>
                <a:ea typeface="微軟正黑體" panose="020B0604030504040204" pitchFamily="34" charset="-120"/>
              </a:rPr>
              <a:t>順序。</a:t>
            </a:r>
            <a:r>
              <a:rPr lang="en-US" altLang="zh-TW" dirty="0">
                <a:latin typeface="微軟正黑體" panose="020B0604030504040204" pitchFamily="34" charset="-120"/>
                <a:ea typeface="微軟正黑體" panose="020B0604030504040204" pitchFamily="34" charset="-120"/>
              </a:rPr>
              <a:t> </a:t>
            </a:r>
          </a:p>
          <a:p>
            <a:pPr algn="just" eaLnBrk="1" fontAlgn="auto" hangingPunct="1">
              <a:lnSpc>
                <a:spcPts val="3800"/>
              </a:lnSpc>
              <a:spcBef>
                <a:spcPts val="0"/>
              </a:spcBef>
              <a:spcAft>
                <a:spcPts val="600"/>
              </a:spcAft>
              <a:buFont typeface="Wingdings" panose="05000000000000000000" pitchFamily="2" charset="2"/>
              <a:buChar char="n"/>
              <a:defRPr/>
            </a:pPr>
            <a:r>
              <a:rPr lang="zh-TW" altLang="en-US" dirty="0">
                <a:solidFill>
                  <a:srgbClr val="7030A0"/>
                </a:solidFill>
                <a:latin typeface="微軟正黑體" panose="020B0604030504040204" pitchFamily="34" charset="-120"/>
                <a:ea typeface="微軟正黑體" panose="020B0604030504040204" pitchFamily="34" charset="-120"/>
              </a:rPr>
              <a:t>「大陸長期探親子女」併入</a:t>
            </a:r>
            <a:r>
              <a:rPr lang="zh-TW" altLang="en-US" b="1" dirty="0">
                <a:solidFill>
                  <a:schemeClr val="bg1"/>
                </a:solidFill>
                <a:effectLst>
                  <a:glow rad="101600">
                    <a:srgbClr val="7030A0"/>
                  </a:glow>
                </a:effectLst>
                <a:latin typeface="微軟正黑體" panose="020B0604030504040204" pitchFamily="34" charset="-120"/>
                <a:ea typeface="微軟正黑體" panose="020B0604030504040204" pitchFamily="34" charset="-120"/>
              </a:rPr>
              <a:t>一般生</a:t>
            </a:r>
            <a:r>
              <a:rPr lang="zh-TW" altLang="en-US" dirty="0">
                <a:solidFill>
                  <a:srgbClr val="7030A0"/>
                </a:solidFill>
                <a:latin typeface="微軟正黑體" panose="020B0604030504040204" pitchFamily="34" charset="-120"/>
                <a:ea typeface="微軟正黑體" panose="020B0604030504040204" pitchFamily="34" charset="-120"/>
              </a:rPr>
              <a:t>分發順位比序作業中合併辦理。</a:t>
            </a:r>
            <a:endParaRPr lang="en-US" altLang="zh-TW" dirty="0">
              <a:solidFill>
                <a:srgbClr val="7030A0"/>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1200"/>
              </a:spcBef>
              <a:spcAft>
                <a:spcPts val="1200"/>
              </a:spcAft>
              <a:buFont typeface="Wingdings" panose="05000000000000000000" pitchFamily="2" charset="2"/>
              <a:buChar char="n"/>
              <a:defRPr/>
            </a:pPr>
            <a:r>
              <a:rPr lang="zh-TW" altLang="zh-TW" sz="3200" b="1" dirty="0">
                <a:solidFill>
                  <a:srgbClr val="0033CC"/>
                </a:solidFill>
                <a:latin typeface="微軟正黑體" panose="020B0604030504040204" pitchFamily="34" charset="-120"/>
                <a:ea typeface="微軟正黑體" panose="020B0604030504040204" pitchFamily="34" charset="-120"/>
              </a:rPr>
              <a:t>分發順位依免試生</a:t>
            </a:r>
            <a:r>
              <a:rPr lang="zh-TW" altLang="en-US" sz="3200" b="1" dirty="0">
                <a:solidFill>
                  <a:srgbClr val="0033CC"/>
                </a:solidFill>
                <a:latin typeface="微軟正黑體" panose="020B0604030504040204" pitchFamily="34" charset="-120"/>
                <a:ea typeface="微軟正黑體" panose="020B0604030504040204" pitchFamily="34" charset="-120"/>
              </a:rPr>
              <a:t>報名</a:t>
            </a:r>
            <a:r>
              <a:rPr lang="zh-TW" altLang="zh-TW" sz="3200" b="1" dirty="0">
                <a:solidFill>
                  <a:srgbClr val="0033CC"/>
                </a:solidFill>
                <a:latin typeface="微軟正黑體" panose="020B0604030504040204" pitchFamily="34" charset="-120"/>
                <a:ea typeface="微軟正黑體" panose="020B0604030504040204" pitchFamily="34" charset="-120"/>
              </a:rPr>
              <a:t>身分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marL="914400" lvl="2" indent="-457200" eaLnBrk="1" fontAlgn="auto" hangingPunct="1">
              <a:spcBef>
                <a:spcPts val="400"/>
              </a:spcBef>
              <a:spcAft>
                <a:spcPts val="600"/>
              </a:spcAft>
              <a:buFont typeface="Wingdings" panose="05000000000000000000" pitchFamily="2" charset="2"/>
              <a:buChar char="ü"/>
              <a:defRPr/>
            </a:pPr>
            <a:r>
              <a:rPr lang="zh-TW" altLang="zh-TW" sz="3200" dirty="0">
                <a:solidFill>
                  <a:srgbClr val="C00000"/>
                </a:solidFill>
                <a:latin typeface="微軟正黑體" panose="020B0604030504040204" pitchFamily="34" charset="-120"/>
                <a:ea typeface="微軟正黑體" panose="020B0604030504040204" pitchFamily="34" charset="-120"/>
              </a:rPr>
              <a:t>一般生分發順位</a:t>
            </a:r>
            <a:r>
              <a:rPr lang="zh-TW" altLang="en-US" sz="3200" dirty="0">
                <a:solidFill>
                  <a:srgbClr val="C00000"/>
                </a:solidFill>
                <a:latin typeface="微軟正黑體" panose="020B0604030504040204" pitchFamily="34" charset="-120"/>
                <a:ea typeface="微軟正黑體" panose="020B0604030504040204" pitchFamily="34" charset="-120"/>
              </a:rPr>
              <a:t>（第一階段分發）</a:t>
            </a:r>
            <a:endParaRPr lang="en-US" altLang="zh-TW" sz="3200" dirty="0">
              <a:solidFill>
                <a:srgbClr val="C00000"/>
              </a:solidFill>
              <a:latin typeface="微軟正黑體" panose="020B0604030504040204" pitchFamily="34" charset="-120"/>
              <a:ea typeface="微軟正黑體" panose="020B0604030504040204" pitchFamily="34" charset="-120"/>
            </a:endParaRPr>
          </a:p>
          <a:p>
            <a:pPr marL="914400" lvl="2" indent="-457200" eaLnBrk="1" fontAlgn="auto" hangingPunct="1">
              <a:spcBef>
                <a:spcPts val="400"/>
              </a:spcBef>
              <a:spcAft>
                <a:spcPts val="600"/>
              </a:spcAft>
              <a:buFont typeface="Wingdings" panose="05000000000000000000" pitchFamily="2" charset="2"/>
              <a:buChar char="ü"/>
              <a:defRPr/>
            </a:pPr>
            <a:r>
              <a:rPr lang="zh-TW" altLang="zh-TW" sz="3200" dirty="0">
                <a:solidFill>
                  <a:srgbClr val="C00000"/>
                </a:solidFill>
                <a:latin typeface="微軟正黑體" panose="020B0604030504040204" pitchFamily="34" charset="-120"/>
                <a:ea typeface="微軟正黑體" panose="020B0604030504040204" pitchFamily="34" charset="-120"/>
              </a:rPr>
              <a:t>特種身分生分發順位</a:t>
            </a:r>
            <a:r>
              <a:rPr lang="zh-TW" altLang="en-US" sz="3200" dirty="0">
                <a:solidFill>
                  <a:srgbClr val="C00000"/>
                </a:solidFill>
                <a:latin typeface="微軟正黑體" panose="020B0604030504040204" pitchFamily="34" charset="-120"/>
                <a:ea typeface="微軟正黑體" panose="020B0604030504040204" pitchFamily="34" charset="-120"/>
              </a:rPr>
              <a:t>（第二階段分發）</a:t>
            </a:r>
            <a:endParaRPr lang="en-US" altLang="zh-TW" sz="3200" dirty="0">
              <a:solidFill>
                <a:srgbClr val="C00000"/>
              </a:solidFill>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anose="020B0604020202020204" pitchFamily="34" charset="0"/>
              <a:buNone/>
              <a:defRPr/>
            </a:pPr>
            <a:endParaRPr lang="zh-TW" altLang="en-US" sz="3600" b="1" dirty="0">
              <a:solidFill>
                <a:srgbClr val="002060"/>
              </a:solidFill>
              <a:latin typeface="微軟正黑體" panose="020B0604030504040204" pitchFamily="34" charset="-120"/>
              <a:ea typeface="微軟正黑體" panose="020B0604030504040204" pitchFamily="34" charset="-120"/>
              <a:cs typeface="+mj-cs"/>
            </a:endParaRPr>
          </a:p>
        </p:txBody>
      </p:sp>
      <p:sp>
        <p:nvSpPr>
          <p:cNvPr id="5" name="標題 1"/>
          <p:cNvSpPr txBox="1">
            <a:spLocks/>
          </p:cNvSpPr>
          <p:nvPr/>
        </p:nvSpPr>
        <p:spPr>
          <a:xfrm>
            <a:off x="730250" y="288925"/>
            <a:ext cx="10769600" cy="863600"/>
          </a:xfrm>
          <a:prstGeom prst="rect">
            <a:avLst/>
          </a:prstGeom>
        </p:spPr>
        <p:txBody>
          <a:bodyPr anchor="ctr">
            <a:normAutofit fontScale="97500"/>
          </a:bodyPr>
          <a:lstStyle/>
          <a:p>
            <a:pPr eaLnBrk="1" fontAlgn="auto" hangingPunct="1">
              <a:spcAft>
                <a:spcPts val="0"/>
              </a:spcAft>
              <a:defRPr/>
            </a:pPr>
            <a:r>
              <a:rPr lang="zh-TW" altLang="en-US" sz="4000" b="1" dirty="0">
                <a:solidFill>
                  <a:srgbClr val="002060"/>
                </a:solidFill>
                <a:latin typeface="微軟正黑體" panose="020B0604030504040204" pitchFamily="34" charset="-120"/>
                <a:ea typeface="微軟正黑體" panose="020B0604030504040204" pitchFamily="34" charset="-120"/>
                <a:cs typeface="+mj-cs"/>
              </a:rPr>
              <a:t> </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捌</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1/8</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a:t>
            </a:r>
          </a:p>
        </p:txBody>
      </p:sp>
      <p:pic>
        <p:nvPicPr>
          <p:cNvPr id="51205" name="Picture 2" descr="http://img2.hackhome.com/img/20131/2013013070871842.jpg"/>
          <p:cNvPicPr>
            <a:picLocks noChangeAspect="1" noChangeArrowheads="1"/>
          </p:cNvPicPr>
          <p:nvPr/>
        </p:nvPicPr>
        <p:blipFill>
          <a:blip r:embed="rId2">
            <a:extLst>
              <a:ext uri="{28A0092B-C50C-407E-A947-70E740481C1C}">
                <a14:useLocalDpi xmlns:a14="http://schemas.microsoft.com/office/drawing/2010/main" val="0"/>
              </a:ext>
            </a:extLst>
          </a:blip>
          <a:srcRect r="26401" b="66290"/>
          <a:stretch>
            <a:fillRect/>
          </a:stretch>
        </p:blipFill>
        <p:spPr bwMode="auto">
          <a:xfrm>
            <a:off x="8651875" y="155575"/>
            <a:ext cx="3067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矩形 6"/>
          <p:cNvSpPr>
            <a:spLocks noChangeArrowheads="1"/>
          </p:cNvSpPr>
          <p:nvPr/>
        </p:nvSpPr>
        <p:spPr bwMode="auto">
          <a:xfrm>
            <a:off x="8869363" y="6230938"/>
            <a:ext cx="2662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11-13</a:t>
            </a:r>
            <a:r>
              <a:rPr lang="zh-TW" altLang="en-US" sz="1800" dirty="0">
                <a:latin typeface="微軟正黑體" panose="020B0604030504040204" pitchFamily="34" charset="-120"/>
                <a:ea typeface="微軟正黑體" panose="020B0604030504040204" pitchFamily="34" charset="-120"/>
              </a:rPr>
              <a:t>頁）</a:t>
            </a:r>
          </a:p>
        </p:txBody>
      </p:sp>
      <p:sp>
        <p:nvSpPr>
          <p:cNvPr id="51207" name="投影片編號版面配置區 1"/>
          <p:cNvSpPr>
            <a:spLocks noGrp="1"/>
          </p:cNvSpPr>
          <p:nvPr>
            <p:ph type="sldNum" sz="quarter" idx="11"/>
          </p:nvPr>
        </p:nvSpPr>
        <p:spPr bwMode="auto">
          <a:xfrm>
            <a:off x="9448800" y="63627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39</a:t>
            </a:r>
            <a:endParaRPr lang="zh-TW" alt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570038"/>
            <a:ext cx="12192000" cy="3455987"/>
          </a:xfrm>
          <a:prstGeom prst="rect">
            <a:avLst/>
          </a:prstGeom>
          <a:solidFill>
            <a:srgbClr val="EBF6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pic>
        <p:nvPicPr>
          <p:cNvPr id="23" name="Picture 2" descr="圖像裡可能有4 個人、微笑的人、大家站著">
            <a:extLst>
              <a:ext uri="{FF2B5EF4-FFF2-40B4-BE49-F238E27FC236}">
                <a16:creationId xmlns:a16="http://schemas.microsoft.com/office/drawing/2014/main" id="{02158A80-E6EF-40E9-B36E-DCE1C72F44FA}"/>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3049" y="5026025"/>
            <a:ext cx="2333839" cy="1785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3" name="群組 2"/>
          <p:cNvGrpSpPr/>
          <p:nvPr/>
        </p:nvGrpSpPr>
        <p:grpSpPr>
          <a:xfrm>
            <a:off x="33525" y="921211"/>
            <a:ext cx="3593725" cy="3019647"/>
            <a:chOff x="1440557" y="863997"/>
            <a:chExt cx="8712968" cy="7321120"/>
          </a:xfrm>
        </p:grpSpPr>
        <p:pic>
          <p:nvPicPr>
            <p:cNvPr id="20" name="Picture 3" descr="C:\Users\Administrator\Desktop\QQ图片2016080815145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557" y="863997"/>
              <a:ext cx="8712968" cy="732112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375273">
              <a:off x="3486516" y="3193910"/>
              <a:ext cx="3979469" cy="2285247"/>
            </a:xfrm>
            <a:prstGeom prst="rect">
              <a:avLst/>
            </a:prstGeom>
          </p:spPr>
          <p:txBody>
            <a:bodyPr wrap="square">
              <a:spAutoFit/>
            </a:bodyPr>
            <a:lstStyle/>
            <a:p>
              <a:pPr algn="ctr" defTabSz="914400">
                <a:lnSpc>
                  <a:spcPts val="3500"/>
                </a:lnSpc>
              </a:pPr>
              <a:r>
                <a:rPr lang="zh-TW" altLang="en-US" sz="2200" b="1" spc="70"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mn-ea"/>
                  <a:sym typeface="+mn-lt"/>
                </a:rPr>
                <a:t>教學資源</a:t>
              </a:r>
              <a:endParaRPr lang="en-US" altLang="zh-TW" sz="2200" b="1" spc="70"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mn-ea"/>
                <a:sym typeface="+mn-lt"/>
              </a:endParaRPr>
            </a:p>
            <a:p>
              <a:pPr algn="ctr" defTabSz="914400">
                <a:lnSpc>
                  <a:spcPts val="3500"/>
                </a:lnSpc>
              </a:pPr>
              <a:r>
                <a:rPr lang="zh-TW" altLang="en-US" sz="2200" b="1" spc="70"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mn-ea"/>
                  <a:sym typeface="+mn-lt"/>
                </a:rPr>
                <a:t>同科技校院</a:t>
              </a:r>
              <a:endParaRPr lang="en-US" altLang="zh-TW" sz="2200" b="1" spc="70"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mn-ea"/>
                <a:sym typeface="+mn-lt"/>
              </a:endParaRPr>
            </a:p>
          </p:txBody>
        </p:sp>
      </p:grpSp>
      <p:sp>
        <p:nvSpPr>
          <p:cNvPr id="11" name="AutoShape 15"/>
          <p:cNvSpPr>
            <a:spLocks noChangeArrowheads="1"/>
          </p:cNvSpPr>
          <p:nvPr/>
        </p:nvSpPr>
        <p:spPr bwMode="gray">
          <a:xfrm>
            <a:off x="3613150" y="1023938"/>
            <a:ext cx="5508625" cy="863600"/>
          </a:xfrm>
          <a:prstGeom prst="roundRect">
            <a:avLst>
              <a:gd name="adj" fmla="val 50000"/>
            </a:avLst>
          </a:prstGeom>
          <a:solidFill>
            <a:schemeClr val="accent6">
              <a:lumMod val="75000"/>
            </a:schemeClr>
          </a:solidFill>
          <a:ln w="38100" algn="ctr">
            <a:solidFill>
              <a:srgbClr val="FFFFFF"/>
            </a:solidFill>
            <a:round/>
            <a:headEnd/>
            <a:tailEnd/>
          </a:ln>
          <a:effectLst>
            <a:outerShdw blurRad="50800" dist="38100" dir="2700000" algn="tl" rotWithShape="0">
              <a:prstClr val="black">
                <a:alpha val="40000"/>
              </a:prstClr>
            </a:outerShdw>
          </a:effectLst>
        </p:spPr>
        <p:txBody>
          <a:bodyPr wrap="none" anchor="ctr"/>
          <a:lstStyle>
            <a:lvl1pPr eaLnBrk="0" hangingPunct="0">
              <a:defRPr kumimoji="1">
                <a:solidFill>
                  <a:schemeClr val="tx1"/>
                </a:solidFill>
                <a:latin typeface="Arial" charset="0"/>
                <a:ea typeface="ＭＳ Ｐゴシック" pitchFamily="34" charset="-128"/>
              </a:defRPr>
            </a:lvl1pPr>
            <a:lvl2pPr marL="742950" indent="-285750" eaLnBrk="0" hangingPunct="0">
              <a:defRPr kumimoji="1">
                <a:solidFill>
                  <a:schemeClr val="tx1"/>
                </a:solidFill>
                <a:latin typeface="Arial" charset="0"/>
                <a:ea typeface="ＭＳ Ｐゴシック" pitchFamily="34" charset="-128"/>
              </a:defRPr>
            </a:lvl2pPr>
            <a:lvl3pPr marL="1143000" indent="-228600" eaLnBrk="0" hangingPunct="0">
              <a:defRPr kumimoji="1">
                <a:solidFill>
                  <a:schemeClr val="tx1"/>
                </a:solidFill>
                <a:latin typeface="Arial" charset="0"/>
                <a:ea typeface="ＭＳ Ｐゴシック" pitchFamily="34" charset="-128"/>
              </a:defRPr>
            </a:lvl3pPr>
            <a:lvl4pPr marL="1600200" indent="-228600" eaLnBrk="0" hangingPunct="0">
              <a:defRPr kumimoji="1">
                <a:solidFill>
                  <a:schemeClr val="tx1"/>
                </a:solidFill>
                <a:latin typeface="Arial" charset="0"/>
                <a:ea typeface="ＭＳ Ｐゴシック" pitchFamily="34" charset="-128"/>
              </a:defRPr>
            </a:lvl4pPr>
            <a:lvl5pPr marL="2057400" indent="-228600" eaLnBrk="0" hangingPunct="0">
              <a:defRPr kumimoj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34" charset="-128"/>
              </a:defRPr>
            </a:lvl9pPr>
          </a:lstStyle>
          <a:p>
            <a:pPr algn="ctr" fontAlgn="auto">
              <a:spcBef>
                <a:spcPts val="0"/>
              </a:spcBef>
              <a:spcAft>
                <a:spcPts val="0"/>
              </a:spcAft>
              <a:defRPr/>
            </a:pPr>
            <a:r>
              <a:rPr lang="zh-TW" altLang="en-US" sz="3800" b="1" dirty="0">
                <a:solidFill>
                  <a:schemeClr val="bg1"/>
                </a:solidFill>
                <a:latin typeface="微軟正黑體" pitchFamily="34" charset="-120"/>
                <a:ea typeface="微軟正黑體" pitchFamily="34" charset="-120"/>
              </a:rPr>
              <a:t>五專教學特色</a:t>
            </a:r>
          </a:p>
        </p:txBody>
      </p:sp>
      <p:sp>
        <p:nvSpPr>
          <p:cNvPr id="10248" name="Rectangle 7"/>
          <p:cNvSpPr>
            <a:spLocks noChangeArrowheads="1"/>
          </p:cNvSpPr>
          <p:nvPr/>
        </p:nvSpPr>
        <p:spPr bwMode="auto">
          <a:xfrm>
            <a:off x="3148013" y="3752850"/>
            <a:ext cx="6438900" cy="10763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a:solidFill>
                  <a:schemeClr val="bg1"/>
                </a:solidFill>
                <a:latin typeface="微軟正黑體" panose="020B0604030504040204" pitchFamily="34" charset="-120"/>
                <a:ea typeface="微軟正黑體" panose="020B0604030504040204" pitchFamily="34" charset="-120"/>
              </a:rPr>
              <a:t>五專前三年</a:t>
            </a:r>
            <a:r>
              <a:rPr lang="en-US" altLang="zh-TW" sz="3200" b="1">
                <a:solidFill>
                  <a:schemeClr val="bg1"/>
                </a:solidFill>
                <a:latin typeface="微軟正黑體" panose="020B0604030504040204" pitchFamily="34" charset="-120"/>
                <a:ea typeface="微軟正黑體" panose="020B0604030504040204" pitchFamily="34" charset="-120"/>
              </a:rPr>
              <a:t>~</a:t>
            </a:r>
            <a:r>
              <a:rPr lang="zh-TW" altLang="en-US" sz="3200" b="1" u="sng">
                <a:solidFill>
                  <a:schemeClr val="bg1"/>
                </a:solidFill>
                <a:latin typeface="微軟正黑體" panose="020B0604030504040204" pitchFamily="34" charset="-120"/>
                <a:ea typeface="微軟正黑體" panose="020B0604030504040204" pitchFamily="34" charset="-120"/>
              </a:rPr>
              <a:t>免學費</a:t>
            </a:r>
            <a:r>
              <a:rPr lang="zh-TW" altLang="en-US" sz="3200" b="1">
                <a:solidFill>
                  <a:schemeClr val="bg1"/>
                </a:solidFill>
                <a:latin typeface="微軟正黑體" panose="020B0604030504040204" pitchFamily="34" charset="-120"/>
                <a:ea typeface="微軟正黑體" panose="020B0604030504040204" pitchFamily="34" charset="-120"/>
              </a:rPr>
              <a:t>優惠</a:t>
            </a:r>
          </a:p>
          <a:p>
            <a:pPr algn="ctr" eaLnBrk="1" hangingPunct="1">
              <a:lnSpc>
                <a:spcPct val="100000"/>
              </a:lnSpc>
              <a:spcBef>
                <a:spcPct val="0"/>
              </a:spcBef>
              <a:buFontTx/>
              <a:buNone/>
            </a:pPr>
            <a:r>
              <a:rPr lang="zh-TW" altLang="en-US" sz="3200" b="1">
                <a:solidFill>
                  <a:schemeClr val="bg1"/>
                </a:solidFill>
                <a:latin typeface="微軟正黑體" panose="020B0604030504040204" pitchFamily="34" charset="-120"/>
                <a:ea typeface="微軟正黑體" panose="020B0604030504040204" pitchFamily="34" charset="-120"/>
              </a:rPr>
              <a:t>享有大學師資與教學設備</a:t>
            </a:r>
            <a:endParaRPr lang="en-US" altLang="zh-TW" sz="3200" b="1">
              <a:solidFill>
                <a:schemeClr val="bg1"/>
              </a:solidFill>
              <a:latin typeface="微軟正黑體" panose="020B0604030504040204" pitchFamily="34" charset="-120"/>
              <a:ea typeface="微軟正黑體" panose="020B0604030504040204" pitchFamily="34" charset="-120"/>
            </a:endParaRPr>
          </a:p>
        </p:txBody>
      </p:sp>
      <p:sp>
        <p:nvSpPr>
          <p:cNvPr id="10249" name="Rectangle 3"/>
          <p:cNvSpPr txBox="1">
            <a:spLocks noChangeArrowheads="1"/>
          </p:cNvSpPr>
          <p:nvPr/>
        </p:nvSpPr>
        <p:spPr bwMode="auto">
          <a:xfrm>
            <a:off x="3565525" y="2068513"/>
            <a:ext cx="60420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600"/>
              </a:spcBef>
              <a:spcAft>
                <a:spcPts val="600"/>
              </a:spcAft>
              <a:buFont typeface="Wingdings" panose="05000000000000000000" pitchFamily="2" charset="2"/>
              <a:buChar char="Ø"/>
            </a:pPr>
            <a:r>
              <a:rPr lang="zh-TW" altLang="en-US" b="1">
                <a:solidFill>
                  <a:srgbClr val="000066"/>
                </a:solidFill>
                <a:latin typeface="微軟正黑體" panose="020B0604030504040204" pitchFamily="34" charset="-120"/>
                <a:ea typeface="微軟正黑體" panose="020B0604030504040204" pitchFamily="34" charset="-120"/>
              </a:rPr>
              <a:t> 人力需求觀點：</a:t>
            </a:r>
            <a:r>
              <a:rPr lang="zh-TW" altLang="en-US" b="1" u="sng">
                <a:solidFill>
                  <a:srgbClr val="C00000"/>
                </a:solidFill>
                <a:latin typeface="微軟正黑體" panose="020B0604030504040204" pitchFamily="34" charset="-120"/>
                <a:ea typeface="微軟正黑體" panose="020B0604030504040204" pitchFamily="34" charset="-120"/>
              </a:rPr>
              <a:t>中階人力需求增加</a:t>
            </a:r>
          </a:p>
          <a:p>
            <a:pPr eaLnBrk="1" hangingPunct="1">
              <a:lnSpc>
                <a:spcPct val="100000"/>
              </a:lnSpc>
              <a:spcBef>
                <a:spcPts val="600"/>
              </a:spcBef>
              <a:spcAft>
                <a:spcPts val="600"/>
              </a:spcAft>
              <a:buFont typeface="Wingdings" panose="05000000000000000000" pitchFamily="2" charset="2"/>
              <a:buChar char="Ø"/>
            </a:pPr>
            <a:r>
              <a:rPr lang="zh-TW" altLang="en-US" b="1">
                <a:solidFill>
                  <a:srgbClr val="000066"/>
                </a:solidFill>
                <a:latin typeface="微軟正黑體" panose="020B0604030504040204" pitchFamily="34" charset="-120"/>
                <a:ea typeface="微軟正黑體" panose="020B0604030504040204" pitchFamily="34" charset="-120"/>
              </a:rPr>
              <a:t> 教育投資觀點：</a:t>
            </a:r>
            <a:r>
              <a:rPr lang="zh-TW" altLang="en-US" b="1" u="sng">
                <a:solidFill>
                  <a:srgbClr val="C00000"/>
                </a:solidFill>
                <a:latin typeface="微軟正黑體" panose="020B0604030504040204" pitchFamily="34" charset="-120"/>
                <a:ea typeface="微軟正黑體" panose="020B0604030504040204" pitchFamily="34" charset="-120"/>
              </a:rPr>
              <a:t>五年一貫完整課程</a:t>
            </a:r>
          </a:p>
          <a:p>
            <a:pPr eaLnBrk="1" hangingPunct="1">
              <a:lnSpc>
                <a:spcPct val="100000"/>
              </a:lnSpc>
              <a:spcBef>
                <a:spcPts val="600"/>
              </a:spcBef>
              <a:spcAft>
                <a:spcPts val="600"/>
              </a:spcAft>
              <a:buFont typeface="Wingdings" panose="05000000000000000000" pitchFamily="2" charset="2"/>
              <a:buChar char="Ø"/>
            </a:pPr>
            <a:r>
              <a:rPr lang="zh-TW" altLang="en-US" b="1">
                <a:solidFill>
                  <a:srgbClr val="000066"/>
                </a:solidFill>
                <a:latin typeface="微軟正黑體" panose="020B0604030504040204" pitchFamily="34" charset="-120"/>
                <a:ea typeface="微軟正黑體" panose="020B0604030504040204" pitchFamily="34" charset="-120"/>
              </a:rPr>
              <a:t> 學生家長觀點：</a:t>
            </a:r>
            <a:r>
              <a:rPr lang="zh-TW" altLang="en-US" b="1" u="sng">
                <a:solidFill>
                  <a:srgbClr val="C00000"/>
                </a:solidFill>
                <a:latin typeface="微軟正黑體" panose="020B0604030504040204" pitchFamily="34" charset="-120"/>
                <a:ea typeface="微軟正黑體" panose="020B0604030504040204" pitchFamily="34" charset="-120"/>
              </a:rPr>
              <a:t>升學與就業兩相宜</a:t>
            </a:r>
          </a:p>
        </p:txBody>
      </p:sp>
      <p:sp>
        <p:nvSpPr>
          <p:cNvPr id="10251" name="Rectangle 2"/>
          <p:cNvSpPr txBox="1">
            <a:spLocks noChangeArrowheads="1"/>
          </p:cNvSpPr>
          <p:nvPr/>
        </p:nvSpPr>
        <p:spPr bwMode="auto">
          <a:xfrm>
            <a:off x="327025" y="185738"/>
            <a:ext cx="913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4400" b="1" dirty="0">
                <a:solidFill>
                  <a:srgbClr val="C00000"/>
                </a:solidFill>
                <a:latin typeface="標楷體" panose="03000509000000000000" pitchFamily="65" charset="-120"/>
                <a:ea typeface="標楷體" panose="03000509000000000000" pitchFamily="65" charset="-120"/>
              </a:rPr>
              <a:t> </a:t>
            </a:r>
            <a:r>
              <a:rPr lang="zh-TW" altLang="en-US" sz="4400" b="1" dirty="0">
                <a:solidFill>
                  <a:srgbClr val="002060"/>
                </a:solidFill>
                <a:latin typeface="微軟正黑體" panose="020B0604030504040204" pitchFamily="34" charset="-120"/>
                <a:ea typeface="微軟正黑體" panose="020B0604030504040204" pitchFamily="34" charset="-120"/>
              </a:rPr>
              <a:t> </a:t>
            </a: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壹</a:t>
            </a: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dirty="0">
                <a:solidFill>
                  <a:srgbClr val="002060"/>
                </a:solidFill>
                <a:latin typeface="微軟正黑體" panose="020B0604030504040204" pitchFamily="34" charset="-120"/>
                <a:ea typeface="微軟正黑體" panose="020B0604030504040204" pitchFamily="34" charset="-120"/>
              </a:rPr>
              <a:t>(1/7)</a:t>
            </a:r>
            <a:endParaRPr lang="en-US" altLang="ja-JP" sz="4000" dirty="0">
              <a:solidFill>
                <a:srgbClr val="002060"/>
              </a:solidFill>
              <a:latin typeface="微軟正黑體" panose="020B0604030504040204" pitchFamily="34" charset="-120"/>
              <a:ea typeface="微軟正黑體" panose="020B0604030504040204" pitchFamily="34" charset="-120"/>
            </a:endParaRPr>
          </a:p>
        </p:txBody>
      </p:sp>
      <p:sp>
        <p:nvSpPr>
          <p:cNvPr id="10252" name="矩形 16"/>
          <p:cNvSpPr>
            <a:spLocks noChangeArrowheads="1"/>
          </p:cNvSpPr>
          <p:nvPr/>
        </p:nvSpPr>
        <p:spPr bwMode="auto">
          <a:xfrm>
            <a:off x="11576050" y="6199188"/>
            <a:ext cx="35298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dirty="0"/>
              <a:t>4</a:t>
            </a:r>
            <a:endParaRPr lang="zh-TW" altLang="en-US" sz="1800" dirty="0"/>
          </a:p>
        </p:txBody>
      </p:sp>
      <p:pic>
        <p:nvPicPr>
          <p:cNvPr id="16" name="圖片 15">
            <a:extLst>
              <a:ext uri="{FF2B5EF4-FFF2-40B4-BE49-F238E27FC236}">
                <a16:creationId xmlns:a16="http://schemas.microsoft.com/office/drawing/2014/main" id="{9AF98F8D-7452-442C-9E71-40A60F2798D0}"/>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70849" y="5048077"/>
            <a:ext cx="2337229" cy="1718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56" descr="DSCN9361">
            <a:extLst>
              <a:ext uri="{FF2B5EF4-FFF2-40B4-BE49-F238E27FC236}">
                <a16:creationId xmlns:a16="http://schemas.microsoft.com/office/drawing/2014/main" id="{1CD90518-35F5-4BA6-8AFF-7A0B1FB28904}"/>
              </a:ext>
            </a:extLst>
          </p:cNvPr>
          <p:cNvPicPr>
            <a:picLocks noChangeAspect="1" noChangeArrowheads="1"/>
          </p:cNvPicPr>
          <p:nvPr/>
        </p:nvPicPr>
        <p:blipFill>
          <a:blip r:embed="rId6"/>
          <a:srcRect/>
          <a:stretch>
            <a:fillRect/>
          </a:stretch>
        </p:blipFill>
        <p:spPr>
          <a:xfrm>
            <a:off x="2507480" y="5048078"/>
            <a:ext cx="2332941" cy="17692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圖片 18">
            <a:extLst>
              <a:ext uri="{FF2B5EF4-FFF2-40B4-BE49-F238E27FC236}">
                <a16:creationId xmlns:a16="http://schemas.microsoft.com/office/drawing/2014/main" id="{05481171-A133-4EF4-AA33-C7F8F8FE46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9823" y="5048077"/>
            <a:ext cx="2291481" cy="17428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圖片 21">
            <a:extLst>
              <a:ext uri="{FF2B5EF4-FFF2-40B4-BE49-F238E27FC236}">
                <a16:creationId xmlns:a16="http://schemas.microsoft.com/office/drawing/2014/main" id="{61844A9E-0949-4367-8539-5FCF5ADCED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7500" y="5026256"/>
            <a:ext cx="2356148" cy="17646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73741" y="2406650"/>
            <a:ext cx="11310578" cy="4008438"/>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408677" y="1465263"/>
            <a:ext cx="11310578" cy="4351337"/>
          </a:xfrm>
        </p:spPr>
        <p:txBody>
          <a:bodyPr rtlCol="0">
            <a:noAutofit/>
          </a:bodyPr>
          <a:lstStyle/>
          <a:p>
            <a:pPr marL="0" lvl="1" indent="0" eaLnBrk="1" fontAlgn="auto" hangingPunct="1">
              <a:lnSpc>
                <a:spcPts val="3400"/>
              </a:lnSpc>
              <a:spcBef>
                <a:spcPts val="600"/>
              </a:spcBef>
              <a:spcAft>
                <a:spcPts val="600"/>
              </a:spcAft>
              <a:buFont typeface="Arial" panose="020B0604020202020204" pitchFamily="34" charset="0"/>
              <a:buNone/>
              <a:defRPr/>
            </a:pPr>
            <a:r>
              <a:rPr lang="en-US" altLang="zh-TW" sz="2600" b="1" dirty="0">
                <a:solidFill>
                  <a:srgbClr val="C00000"/>
                </a:solidFill>
                <a:latin typeface="微軟正黑體" panose="020B0604030504040204" pitchFamily="34" charset="-120"/>
                <a:ea typeface="微軟正黑體" panose="020B0604030504040204" pitchFamily="34" charset="-120"/>
              </a:rPr>
              <a:t>  </a:t>
            </a:r>
            <a:r>
              <a:rPr lang="zh-TW" altLang="zh-TW" sz="2600" b="1" dirty="0">
                <a:solidFill>
                  <a:srgbClr val="C00000"/>
                </a:solidFill>
                <a:latin typeface="微軟正黑體" panose="020B0604030504040204" pitchFamily="34" charset="-120"/>
                <a:ea typeface="微軟正黑體" panose="020B0604030504040204" pitchFamily="34" charset="-120"/>
              </a:rPr>
              <a:t>一般生與特種身分生先以「一般生比序總積分」作為第一比序項目</a:t>
            </a:r>
            <a:r>
              <a:rPr lang="zh-TW" altLang="en-US" sz="2600" b="1" dirty="0">
                <a:solidFill>
                  <a:srgbClr val="C00000"/>
                </a:solidFill>
                <a:latin typeface="微軟正黑體" panose="020B0604030504040204" pitchFamily="34" charset="-120"/>
                <a:ea typeface="微軟正黑體" panose="020B0604030504040204" pitchFamily="34" charset="-120"/>
              </a:rPr>
              <a:t>，</a:t>
            </a:r>
            <a:br>
              <a:rPr lang="en-US" altLang="zh-TW" sz="2600" b="1" dirty="0">
                <a:solidFill>
                  <a:srgbClr val="C00000"/>
                </a:solidFill>
                <a:latin typeface="微軟正黑體" panose="020B0604030504040204" pitchFamily="34" charset="-120"/>
                <a:ea typeface="微軟正黑體" panose="020B0604030504040204" pitchFamily="34" charset="-120"/>
              </a:rPr>
            </a:br>
            <a:r>
              <a:rPr lang="en-US" altLang="zh-TW" sz="2600" b="1" dirty="0">
                <a:solidFill>
                  <a:srgbClr val="C00000"/>
                </a:solidFill>
                <a:latin typeface="微軟正黑體" panose="020B0604030504040204" pitchFamily="34" charset="-120"/>
                <a:ea typeface="微軟正黑體" panose="020B0604030504040204" pitchFamily="34" charset="-120"/>
              </a:rPr>
              <a:t>  </a:t>
            </a:r>
            <a:r>
              <a:rPr lang="zh-TW" altLang="zh-TW" sz="2600" b="1" dirty="0">
                <a:solidFill>
                  <a:srgbClr val="C00000"/>
                </a:solidFill>
                <a:latin typeface="微軟正黑體" panose="020B0604030504040204" pitchFamily="34" charset="-120"/>
                <a:ea typeface="微軟正黑體" panose="020B0604030504040204" pitchFamily="34" charset="-120"/>
              </a:rPr>
              <a:t>依總積分由大至小排列為「一般生分發順位」。</a:t>
            </a:r>
          </a:p>
          <a:p>
            <a:pPr lvl="1" eaLnBrk="1" fontAlgn="auto" hangingPunct="1">
              <a:lnSpc>
                <a:spcPts val="3600"/>
              </a:lnSpc>
              <a:spcBef>
                <a:spcPts val="600"/>
              </a:spcBef>
              <a:spcAft>
                <a:spcPts val="600"/>
              </a:spcAft>
              <a:buFont typeface="Wingdings" panose="05000000000000000000" pitchFamily="2" charset="2"/>
              <a:buChar char="Ø"/>
              <a:defRPr/>
            </a:pPr>
            <a:r>
              <a:rPr lang="zh-TW" altLang="zh-TW" dirty="0">
                <a:latin typeface="微軟正黑體" panose="020B0604030504040204" pitchFamily="34" charset="-120"/>
                <a:ea typeface="微軟正黑體" panose="020B0604030504040204" pitchFamily="34" charset="-120"/>
              </a:rPr>
              <a:t>一般生比序</a:t>
            </a:r>
            <a:r>
              <a:rPr lang="zh-TW" altLang="zh-TW" b="1" dirty="0">
                <a:latin typeface="微軟正黑體" panose="020B0604030504040204" pitchFamily="34" charset="-120"/>
                <a:ea typeface="微軟正黑體" panose="020B0604030504040204" pitchFamily="34" charset="-120"/>
              </a:rPr>
              <a:t>總積分</a:t>
            </a:r>
            <a:r>
              <a:rPr lang="zh-TW" altLang="zh-TW" dirty="0">
                <a:latin typeface="微軟正黑體" panose="020B0604030504040204" pitchFamily="34" charset="-120"/>
                <a:ea typeface="微軟正黑體" panose="020B0604030504040204" pitchFamily="34" charset="-120"/>
              </a:rPr>
              <a:t>相同時，則依</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報名招生學校訂定之同分比序項目順序</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，先進行主項目加權積分之比序</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eaLnBrk="1" fontAlgn="auto" hangingPunct="1">
              <a:lnSpc>
                <a:spcPts val="3600"/>
              </a:lnSpc>
              <a:spcBef>
                <a:spcPts val="600"/>
              </a:spcBef>
              <a:spcAft>
                <a:spcPts val="600"/>
              </a:spcAft>
              <a:buFont typeface="Wingdings" panose="05000000000000000000" pitchFamily="2" charset="2"/>
              <a:buChar char="Ø"/>
              <a:defRPr/>
            </a:pPr>
            <a:r>
              <a:rPr lang="zh-TW" altLang="zh-TW" dirty="0">
                <a:latin typeface="微軟正黑體" panose="020B0604030504040204" pitchFamily="34" charset="-120"/>
                <a:ea typeface="微軟正黑體" panose="020B0604030504040204" pitchFamily="34" charset="-120"/>
              </a:rPr>
              <a:t>各</a:t>
            </a:r>
            <a:r>
              <a:rPr lang="zh-TW" altLang="en-US"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主項目加權積分</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仍相同，再進行</a:t>
            </a:r>
            <a:r>
              <a:rPr lang="zh-TW" altLang="en-US"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分項目積分</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之比序</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eaLnBrk="1" fontAlgn="auto" hangingPunct="1">
              <a:lnSpc>
                <a:spcPts val="3600"/>
              </a:lnSpc>
              <a:spcBef>
                <a:spcPts val="600"/>
              </a:spcBef>
              <a:spcAft>
                <a:spcPts val="600"/>
              </a:spcAft>
              <a:buFont typeface="Wingdings" panose="05000000000000000000" pitchFamily="2" charset="2"/>
              <a:buChar char="Ø"/>
              <a:defRPr/>
            </a:pPr>
            <a:r>
              <a:rPr lang="zh-TW" altLang="zh-TW" dirty="0">
                <a:latin typeface="微軟正黑體" panose="020B0604030504040204" pitchFamily="34" charset="-120"/>
                <a:ea typeface="微軟正黑體" panose="020B0604030504040204" pitchFamily="34" charset="-120"/>
              </a:rPr>
              <a:t>再相同者，則依招生學校自訂之</a:t>
            </a:r>
            <a:r>
              <a:rPr lang="zh-TW" altLang="en-US"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國中教育會考各科目比序順序項目</a:t>
            </a:r>
            <a:r>
              <a:rPr lang="zh-TW" altLang="en-US" dirty="0">
                <a:latin typeface="微軟正黑體" panose="020B0604030504040204" pitchFamily="34" charset="-120"/>
                <a:ea typeface="微軟正黑體" panose="020B0604030504040204" pitchFamily="34" charset="-120"/>
              </a:rPr>
              <a:t>」</a:t>
            </a:r>
            <a:br>
              <a:rPr lang="en-US" altLang="zh-TW" dirty="0">
                <a:latin typeface="微軟正黑體" panose="020B0604030504040204" pitchFamily="34" charset="-120"/>
                <a:ea typeface="微軟正黑體" panose="020B0604030504040204" pitchFamily="34" charset="-120"/>
              </a:rPr>
            </a:br>
            <a:r>
              <a:rPr lang="zh-TW" altLang="zh-TW" dirty="0">
                <a:latin typeface="微軟正黑體" panose="020B0604030504040204" pitchFamily="34" charset="-120"/>
                <a:ea typeface="微軟正黑體" panose="020B0604030504040204" pitchFamily="34" charset="-120"/>
              </a:rPr>
              <a:t>之</a:t>
            </a:r>
            <a:r>
              <a:rPr lang="zh-TW" altLang="en-US" dirty="0">
                <a:latin typeface="微軟正黑體" panose="020B0604030504040204" pitchFamily="34" charset="-120"/>
                <a:ea typeface="微軟正黑體" panose="020B0604030504040204" pitchFamily="34" charset="-120"/>
              </a:rPr>
              <a:t>三</a:t>
            </a:r>
            <a:r>
              <a:rPr lang="zh-TW" altLang="zh-TW" dirty="0">
                <a:latin typeface="微軟正黑體" panose="020B0604030504040204" pitchFamily="34" charset="-120"/>
                <a:ea typeface="微軟正黑體" panose="020B0604030504040204" pitchFamily="34" charset="-120"/>
              </a:rPr>
              <a:t>等級</a:t>
            </a:r>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標示進行比序</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eaLnBrk="1" fontAlgn="auto" hangingPunct="1">
              <a:lnSpc>
                <a:spcPts val="3600"/>
              </a:lnSpc>
              <a:spcBef>
                <a:spcPts val="600"/>
              </a:spcBef>
              <a:spcAft>
                <a:spcPts val="600"/>
              </a:spcAft>
              <a:buFont typeface="Wingdings" panose="05000000000000000000" pitchFamily="2" charset="2"/>
              <a:buChar char="Ø"/>
              <a:defRPr/>
            </a:pPr>
            <a:r>
              <a:rPr lang="zh-TW" altLang="zh-TW" dirty="0">
                <a:latin typeface="微軟正黑體" panose="020B0604030504040204" pitchFamily="34" charset="-120"/>
                <a:ea typeface="微軟正黑體" panose="020B0604030504040204" pitchFamily="34" charset="-120"/>
              </a:rPr>
              <a:t>又再相同時，再依</a:t>
            </a:r>
            <a:r>
              <a:rPr lang="zh-TW" altLang="en-US"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寫作測驗級分</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進行同分比序，如仍同分者則列為相同之</a:t>
            </a:r>
            <a:br>
              <a:rPr lang="en-US" altLang="zh-TW" dirty="0">
                <a:latin typeface="微軟正黑體" panose="020B0604030504040204" pitchFamily="34" charset="-120"/>
                <a:ea typeface="微軟正黑體" panose="020B0604030504040204" pitchFamily="34" charset="-120"/>
              </a:rPr>
            </a:br>
            <a:r>
              <a:rPr lang="zh-TW" altLang="zh-TW" dirty="0">
                <a:latin typeface="微軟正黑體" panose="020B0604030504040204" pitchFamily="34" charset="-120"/>
                <a:ea typeface="微軟正黑體" panose="020B0604030504040204" pitchFamily="34" charset="-120"/>
              </a:rPr>
              <a:t>「一般生分發順位」。</a:t>
            </a:r>
            <a:endParaRPr lang="zh-TW" altLang="en-US" dirty="0"/>
          </a:p>
        </p:txBody>
      </p:sp>
      <p:sp>
        <p:nvSpPr>
          <p:cNvPr id="5" name="標題 1"/>
          <p:cNvSpPr txBox="1">
            <a:spLocks/>
          </p:cNvSpPr>
          <p:nvPr/>
        </p:nvSpPr>
        <p:spPr>
          <a:xfrm>
            <a:off x="452438" y="301625"/>
            <a:ext cx="10769600" cy="865188"/>
          </a:xfrm>
          <a:prstGeom prst="rect">
            <a:avLst/>
          </a:prstGeom>
        </p:spPr>
        <p:txBody>
          <a:bodyPr anchor="ctr">
            <a:normAutofit fontScale="97500"/>
          </a:bodyPr>
          <a:lstStyle/>
          <a:p>
            <a:pPr eaLnBrk="1" fontAlgn="auto" hangingPunct="1">
              <a:spcAft>
                <a:spcPts val="0"/>
              </a:spcAft>
              <a:defRPr/>
            </a:pP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捌</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2/8</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a:t>
            </a:r>
          </a:p>
        </p:txBody>
      </p:sp>
      <p:pic>
        <p:nvPicPr>
          <p:cNvPr id="52229" name="Picture 4" descr="http://img2.hackhome.com/img/20131/2013013070871842.jpg"/>
          <p:cNvPicPr>
            <a:picLocks noChangeAspect="1" noChangeArrowheads="1"/>
          </p:cNvPicPr>
          <p:nvPr/>
        </p:nvPicPr>
        <p:blipFill>
          <a:blip r:embed="rId2">
            <a:extLst>
              <a:ext uri="{28A0092B-C50C-407E-A947-70E740481C1C}">
                <a14:useLocalDpi xmlns:a14="http://schemas.microsoft.com/office/drawing/2010/main" val="0"/>
              </a:ext>
            </a:extLst>
          </a:blip>
          <a:srcRect t="32928" b="36163"/>
          <a:stretch>
            <a:fillRect/>
          </a:stretch>
        </p:blipFill>
        <p:spPr bwMode="auto">
          <a:xfrm>
            <a:off x="7918450" y="5816600"/>
            <a:ext cx="38671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矩形 8"/>
          <p:cNvSpPr>
            <a:spLocks noChangeArrowheads="1"/>
          </p:cNvSpPr>
          <p:nvPr/>
        </p:nvSpPr>
        <p:spPr bwMode="auto">
          <a:xfrm>
            <a:off x="567846" y="6416675"/>
            <a:ext cx="2662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12-13</a:t>
            </a:r>
            <a:r>
              <a:rPr lang="zh-TW" altLang="en-US" sz="1800" dirty="0">
                <a:latin typeface="微軟正黑體" panose="020B0604030504040204" pitchFamily="34" charset="-120"/>
                <a:ea typeface="微軟正黑體" panose="020B0604030504040204" pitchFamily="34" charset="-120"/>
              </a:rPr>
              <a:t>頁）</a:t>
            </a:r>
          </a:p>
        </p:txBody>
      </p:sp>
      <p:sp>
        <p:nvSpPr>
          <p:cNvPr id="52231" name="投影片編號版面配置區 1"/>
          <p:cNvSpPr>
            <a:spLocks noGrp="1"/>
          </p:cNvSpPr>
          <p:nvPr>
            <p:ph type="sldNum" sz="quarter" idx="11"/>
          </p:nvPr>
        </p:nvSpPr>
        <p:spPr bwMode="auto">
          <a:xfrm>
            <a:off x="9439275" y="63642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40</a:t>
            </a:r>
            <a:endParaRPr lang="zh-TW" altLang="en-US"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985838"/>
            <a:ext cx="11982450" cy="2830512"/>
          </a:xfrm>
          <a:prstGeom prst="rect">
            <a:avLst/>
          </a:prstGeom>
          <a:solidFill>
            <a:srgbClr val="FDF0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標題 1"/>
          <p:cNvSpPr txBox="1">
            <a:spLocks/>
          </p:cNvSpPr>
          <p:nvPr/>
        </p:nvSpPr>
        <p:spPr>
          <a:xfrm>
            <a:off x="476250" y="141288"/>
            <a:ext cx="10769600" cy="863600"/>
          </a:xfrm>
          <a:prstGeom prst="rect">
            <a:avLst/>
          </a:prstGeom>
        </p:spPr>
        <p:txBody>
          <a:bodyPr anchor="ctr">
            <a:normAutofit fontScale="97500"/>
          </a:bodyPr>
          <a:lstStyle/>
          <a:p>
            <a:pPr eaLnBrk="1" fontAlgn="auto" hangingPunct="1">
              <a:spcAft>
                <a:spcPts val="0"/>
              </a:spcAft>
              <a:defRPr/>
            </a:pP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捌</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4000" b="1" dirty="0">
                <a:solidFill>
                  <a:srgbClr val="002060"/>
                </a:solidFill>
                <a:latin typeface="微軟正黑體" panose="020B0604030504040204" pitchFamily="34" charset="-120"/>
                <a:ea typeface="微軟正黑體" panose="020B0604030504040204" pitchFamily="34" charset="-120"/>
                <a:cs typeface="+mj-cs"/>
              </a:rPr>
              <a:t>3/8</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a:t>
            </a:r>
          </a:p>
        </p:txBody>
      </p:sp>
      <p:pic>
        <p:nvPicPr>
          <p:cNvPr id="53252" name="Picture 4" descr="http://img2.hackhome.com/img/20131/2013013070871842.jpg"/>
          <p:cNvPicPr>
            <a:picLocks noChangeAspect="1" noChangeArrowheads="1"/>
          </p:cNvPicPr>
          <p:nvPr/>
        </p:nvPicPr>
        <p:blipFill>
          <a:blip r:embed="rId3">
            <a:extLst>
              <a:ext uri="{28A0092B-C50C-407E-A947-70E740481C1C}">
                <a14:useLocalDpi xmlns:a14="http://schemas.microsoft.com/office/drawing/2010/main" val="0"/>
              </a:ext>
            </a:extLst>
          </a:blip>
          <a:srcRect t="32928" b="36163"/>
          <a:stretch>
            <a:fillRect/>
          </a:stretch>
        </p:blipFill>
        <p:spPr bwMode="auto">
          <a:xfrm>
            <a:off x="8574088" y="184150"/>
            <a:ext cx="34131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矩形 6"/>
          <p:cNvSpPr>
            <a:spLocks noChangeArrowheads="1"/>
          </p:cNvSpPr>
          <p:nvPr/>
        </p:nvSpPr>
        <p:spPr bwMode="auto">
          <a:xfrm>
            <a:off x="809625" y="3402013"/>
            <a:ext cx="2662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12-13</a:t>
            </a:r>
            <a:r>
              <a:rPr lang="zh-TW" altLang="en-US" sz="1800" dirty="0">
                <a:latin typeface="微軟正黑體" panose="020B0604030504040204" pitchFamily="34" charset="-120"/>
                <a:ea typeface="微軟正黑體" panose="020B0604030504040204" pitchFamily="34" charset="-120"/>
              </a:rPr>
              <a:t>頁）</a:t>
            </a:r>
          </a:p>
        </p:txBody>
      </p:sp>
      <p:sp>
        <p:nvSpPr>
          <p:cNvPr id="2" name="圓角化對角線角落矩形 1"/>
          <p:cNvSpPr/>
          <p:nvPr/>
        </p:nvSpPr>
        <p:spPr>
          <a:xfrm>
            <a:off x="673100" y="3944938"/>
            <a:ext cx="11309350" cy="2782887"/>
          </a:xfrm>
          <a:prstGeom prst="round2Diag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zh-TW" altLang="en-US"/>
          </a:p>
        </p:txBody>
      </p:sp>
      <p:sp>
        <p:nvSpPr>
          <p:cNvPr id="11" name="內容版面配置區 2"/>
          <p:cNvSpPr>
            <a:spLocks noGrp="1"/>
          </p:cNvSpPr>
          <p:nvPr>
            <p:ph idx="1"/>
          </p:nvPr>
        </p:nvSpPr>
        <p:spPr>
          <a:xfrm>
            <a:off x="285750" y="3931443"/>
            <a:ext cx="11630025" cy="5284787"/>
          </a:xfrm>
        </p:spPr>
        <p:txBody>
          <a:bodyPr rtlCol="0">
            <a:noAutofit/>
          </a:bodyPr>
          <a:lstStyle/>
          <a:p>
            <a:pPr lvl="1" eaLnBrk="1" fontAlgn="auto" hangingPunct="1">
              <a:lnSpc>
                <a:spcPts val="3400"/>
              </a:lnSpc>
              <a:spcBef>
                <a:spcPts val="600"/>
              </a:spcBef>
              <a:spcAft>
                <a:spcPts val="600"/>
              </a:spcAft>
              <a:buFont typeface="Wingdings" panose="05000000000000000000" pitchFamily="2" charset="2"/>
              <a:buChar char="Ø"/>
              <a:defRPr/>
            </a:pPr>
            <a:r>
              <a:rPr lang="zh-TW" altLang="zh-TW" sz="2200" dirty="0">
                <a:latin typeface="微軟正黑體" panose="020B0604030504040204" pitchFamily="34" charset="-120"/>
                <a:ea typeface="微軟正黑體" panose="020B0604030504040204" pitchFamily="34" charset="-120"/>
              </a:rPr>
              <a:t>特種生比序總積分</a:t>
            </a:r>
            <a:r>
              <a:rPr lang="zh-TW" altLang="en-US" sz="2200" dirty="0">
                <a:latin typeface="微軟正黑體" panose="020B0604030504040204" pitchFamily="34" charset="-120"/>
                <a:ea typeface="微軟正黑體" panose="020B0604030504040204" pitchFamily="34" charset="-120"/>
              </a:rPr>
              <a:t>均</a:t>
            </a:r>
            <a:r>
              <a:rPr lang="zh-TW" altLang="zh-TW" sz="2200" dirty="0">
                <a:latin typeface="微軟正黑體" panose="020B0604030504040204" pitchFamily="34" charset="-120"/>
                <a:ea typeface="微軟正黑體" panose="020B0604030504040204" pitchFamily="34" charset="-120"/>
              </a:rPr>
              <a:t>相同時，依報名招生學校訂定之</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同分比序項目順序</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先進</a:t>
            </a:r>
            <a:br>
              <a:rPr lang="en-US" altLang="zh-TW" sz="2200" dirty="0">
                <a:latin typeface="微軟正黑體" panose="020B0604030504040204" pitchFamily="34" charset="-120"/>
                <a:ea typeface="微軟正黑體" panose="020B0604030504040204" pitchFamily="34" charset="-120"/>
              </a:rPr>
            </a:br>
            <a:r>
              <a:rPr lang="zh-TW" altLang="zh-TW" sz="2200" dirty="0">
                <a:latin typeface="微軟正黑體" panose="020B0604030504040204" pitchFamily="34" charset="-120"/>
                <a:ea typeface="微軟正黑體" panose="020B0604030504040204" pitchFamily="34" charset="-120"/>
              </a:rPr>
              <a:t>行</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主項目特種生積分</a:t>
            </a:r>
            <a:r>
              <a:rPr lang="zh-TW" altLang="en-US" sz="2200" dirty="0">
                <a:latin typeface="微軟正黑體" panose="020B0604030504040204" pitchFamily="34" charset="-120"/>
                <a:ea typeface="微軟正黑體" panose="020B0604030504040204" pitchFamily="34" charset="-120"/>
              </a:rPr>
              <a:t>」之</a:t>
            </a:r>
            <a:r>
              <a:rPr lang="zh-TW" altLang="zh-TW" sz="2200" dirty="0">
                <a:latin typeface="微軟正黑體" panose="020B0604030504040204" pitchFamily="34" charset="-120"/>
                <a:ea typeface="微軟正黑體" panose="020B0604030504040204" pitchFamily="34" charset="-120"/>
              </a:rPr>
              <a:t>比序</a:t>
            </a:r>
            <a:r>
              <a:rPr lang="zh-TW" altLang="en-US" sz="2200" dirty="0">
                <a:latin typeface="微軟正黑體" panose="020B0604030504040204" pitchFamily="34" charset="-120"/>
                <a:ea typeface="微軟正黑體" panose="020B0604030504040204" pitchFamily="34" charset="-120"/>
              </a:rPr>
              <a:t>，若</a:t>
            </a:r>
            <a:r>
              <a:rPr lang="zh-TW" altLang="zh-TW" sz="2200" dirty="0">
                <a:latin typeface="微軟正黑體" panose="020B0604030504040204" pitchFamily="34" charset="-120"/>
                <a:ea typeface="微軟正黑體" panose="020B0604030504040204" pitchFamily="34" charset="-120"/>
              </a:rPr>
              <a:t>各主項目</a:t>
            </a:r>
            <a:r>
              <a:rPr lang="zh-TW" altLang="en-US" sz="2200" dirty="0">
                <a:latin typeface="微軟正黑體" panose="020B0604030504040204" pitchFamily="34" charset="-120"/>
                <a:ea typeface="微軟正黑體" panose="020B0604030504040204" pitchFamily="34" charset="-120"/>
              </a:rPr>
              <a:t>特種生</a:t>
            </a:r>
            <a:r>
              <a:rPr lang="zh-TW" altLang="zh-TW" sz="2200" dirty="0">
                <a:latin typeface="微軟正黑體" panose="020B0604030504040204" pitchFamily="34" charset="-120"/>
                <a:ea typeface="微軟正黑體" panose="020B0604030504040204" pitchFamily="34" charset="-120"/>
              </a:rPr>
              <a:t>積分</a:t>
            </a:r>
            <a:r>
              <a:rPr lang="zh-TW" altLang="en-US" sz="2200" dirty="0">
                <a:latin typeface="微軟正黑體" panose="020B0604030504040204" pitchFamily="34" charset="-120"/>
                <a:ea typeface="微軟正黑體" panose="020B0604030504040204" pitchFamily="34" charset="-120"/>
              </a:rPr>
              <a:t>皆</a:t>
            </a:r>
            <a:r>
              <a:rPr lang="zh-TW" altLang="zh-TW" sz="2200" dirty="0">
                <a:latin typeface="微軟正黑體" panose="020B0604030504040204" pitchFamily="34" charset="-120"/>
                <a:ea typeface="微軟正黑體" panose="020B0604030504040204" pitchFamily="34" charset="-120"/>
              </a:rPr>
              <a:t>相同</a:t>
            </a:r>
            <a:r>
              <a:rPr lang="zh-TW" altLang="en-US" sz="2200" dirty="0">
                <a:latin typeface="微軟正黑體" panose="020B0604030504040204" pitchFamily="34" charset="-120"/>
                <a:ea typeface="微軟正黑體" panose="020B0604030504040204" pitchFamily="34" charset="-120"/>
              </a:rPr>
              <a:t>時</a:t>
            </a:r>
            <a:r>
              <a:rPr lang="zh-TW" altLang="zh-TW" sz="2200" dirty="0">
                <a:latin typeface="微軟正黑體" panose="020B0604030504040204" pitchFamily="34" charset="-120"/>
                <a:ea typeface="微軟正黑體" panose="020B0604030504040204" pitchFamily="34" charset="-120"/>
              </a:rPr>
              <a:t>，再進行</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分項目</a:t>
            </a:r>
            <a:br>
              <a:rPr lang="en-US" altLang="zh-TW" sz="2200" dirty="0">
                <a:latin typeface="微軟正黑體" panose="020B0604030504040204" pitchFamily="34" charset="-120"/>
                <a:ea typeface="微軟正黑體" panose="020B0604030504040204" pitchFamily="34" charset="-120"/>
              </a:rPr>
            </a:br>
            <a:r>
              <a:rPr lang="zh-TW" altLang="zh-TW" sz="2200" dirty="0">
                <a:latin typeface="微軟正黑體" panose="020B0604030504040204" pitchFamily="34" charset="-120"/>
                <a:ea typeface="微軟正黑體" panose="020B0604030504040204" pitchFamily="34" charset="-120"/>
              </a:rPr>
              <a:t>特種生積分</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之比序</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lvl="1" eaLnBrk="1" fontAlgn="auto" hangingPunct="1">
              <a:lnSpc>
                <a:spcPts val="3400"/>
              </a:lnSpc>
              <a:spcBef>
                <a:spcPts val="600"/>
              </a:spcBef>
              <a:spcAft>
                <a:spcPts val="600"/>
              </a:spcAft>
              <a:buFont typeface="Wingdings" panose="05000000000000000000" pitchFamily="2" charset="2"/>
              <a:buChar char="Ø"/>
              <a:defRPr/>
            </a:pPr>
            <a:r>
              <a:rPr lang="zh-TW" altLang="en-US" sz="2200" dirty="0">
                <a:latin typeface="微軟正黑體" panose="020B0604030504040204" pitchFamily="34" charset="-120"/>
                <a:ea typeface="微軟正黑體" panose="020B0604030504040204" pitchFamily="34" charset="-120"/>
              </a:rPr>
              <a:t>特種生之主項目及分項目積分比序</a:t>
            </a:r>
            <a:r>
              <a:rPr lang="zh-TW" altLang="zh-TW" sz="2200" dirty="0">
                <a:latin typeface="微軟正黑體" panose="020B0604030504040204" pitchFamily="34" charset="-120"/>
                <a:ea typeface="微軟正黑體" panose="020B0604030504040204" pitchFamily="34" charset="-120"/>
              </a:rPr>
              <a:t>再相同者，</a:t>
            </a:r>
            <a:r>
              <a:rPr lang="zh-TW" altLang="en-US" sz="2200" dirty="0">
                <a:latin typeface="微軟正黑體" panose="020B0604030504040204" pitchFamily="34" charset="-120"/>
                <a:ea typeface="微軟正黑體" panose="020B0604030504040204" pitchFamily="34" charset="-120"/>
              </a:rPr>
              <a:t>則</a:t>
            </a:r>
            <a:r>
              <a:rPr lang="zh-TW" altLang="zh-TW" sz="2200" dirty="0">
                <a:latin typeface="微軟正黑體" panose="020B0604030504040204" pitchFamily="34" charset="-120"/>
                <a:ea typeface="微軟正黑體" panose="020B0604030504040204" pitchFamily="34" charset="-120"/>
              </a:rPr>
              <a:t>依招生學校自訂</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國中教育會考各科目</a:t>
            </a:r>
            <a:r>
              <a:rPr lang="zh-TW" altLang="en-US" sz="2200" dirty="0">
                <a:latin typeface="微軟正黑體" panose="020B0604030504040204" pitchFamily="34" charset="-120"/>
                <a:ea typeface="微軟正黑體" panose="020B0604030504040204" pitchFamily="34" charset="-120"/>
              </a:rPr>
              <a:t>」之順序及三</a:t>
            </a:r>
            <a:r>
              <a:rPr lang="zh-TW" altLang="zh-TW" sz="2200" dirty="0">
                <a:latin typeface="微軟正黑體" panose="020B0604030504040204" pitchFamily="34" charset="-120"/>
                <a:ea typeface="微軟正黑體" panose="020B0604030504040204" pitchFamily="34" charset="-120"/>
              </a:rPr>
              <a:t>等級</a:t>
            </a:r>
            <a:r>
              <a:rPr lang="zh-TW" altLang="en-US" sz="2200" dirty="0">
                <a:latin typeface="微軟正黑體" panose="020B0604030504040204" pitchFamily="34" charset="-120"/>
                <a:ea typeface="微軟正黑體" panose="020B0604030504040204" pitchFamily="34" charset="-120"/>
              </a:rPr>
              <a:t>四</a:t>
            </a:r>
            <a:r>
              <a:rPr lang="zh-TW" altLang="zh-TW" sz="2200" dirty="0">
                <a:latin typeface="微軟正黑體" panose="020B0604030504040204" pitchFamily="34" charset="-120"/>
                <a:ea typeface="微軟正黑體" panose="020B0604030504040204" pitchFamily="34" charset="-120"/>
              </a:rPr>
              <a:t>標示進行比序</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再相同時</a:t>
            </a:r>
            <a:r>
              <a:rPr lang="zh-TW" altLang="en-US" sz="2200" dirty="0">
                <a:latin typeface="微軟正黑體" panose="020B0604030504040204" pitchFamily="34" charset="-120"/>
                <a:ea typeface="微軟正黑體" panose="020B0604030504040204" pitchFamily="34" charset="-120"/>
              </a:rPr>
              <a:t>則</a:t>
            </a:r>
            <a:r>
              <a:rPr lang="zh-TW" altLang="zh-TW" sz="2200" dirty="0">
                <a:latin typeface="微軟正黑體" panose="020B0604030504040204" pitchFamily="34" charset="-120"/>
                <a:ea typeface="微軟正黑體" panose="020B0604030504040204" pitchFamily="34" charset="-120"/>
              </a:rPr>
              <a:t>依</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寫作測驗</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特種生積分</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進行同分比序，如仍同分者則列為相同「特種身分生分發順位」。</a:t>
            </a:r>
            <a:endParaRPr lang="zh-TW" altLang="en-US" sz="2200" dirty="0">
              <a:latin typeface="微軟正黑體" panose="020B0604030504040204" pitchFamily="34" charset="-120"/>
              <a:ea typeface="微軟正黑體" panose="020B0604030504040204" pitchFamily="34" charset="-120"/>
            </a:endParaRPr>
          </a:p>
          <a:p>
            <a:pPr marL="357187" indent="0" eaLnBrk="1" fontAlgn="auto" hangingPunct="1">
              <a:lnSpc>
                <a:spcPts val="3400"/>
              </a:lnSpc>
              <a:spcBef>
                <a:spcPts val="600"/>
              </a:spcBef>
              <a:spcAft>
                <a:spcPts val="600"/>
              </a:spcAft>
              <a:buFont typeface="Arial" panose="020B0604020202020204" pitchFamily="34" charset="0"/>
              <a:buNone/>
              <a:defRPr/>
            </a:pPr>
            <a:endParaRPr lang="zh-TW" altLang="zh-TW" sz="2600" b="1" dirty="0">
              <a:solidFill>
                <a:srgbClr val="2F5597"/>
              </a:solidFill>
              <a:latin typeface="微軟正黑體" panose="020B0604030504040204" pitchFamily="34" charset="-120"/>
              <a:ea typeface="微軟正黑體" panose="020B0604030504040204" pitchFamily="34" charset="-120"/>
            </a:endParaRPr>
          </a:p>
        </p:txBody>
      </p:sp>
      <p:sp>
        <p:nvSpPr>
          <p:cNvPr id="53256" name="投影片編號版面配置區 2"/>
          <p:cNvSpPr>
            <a:spLocks noGrp="1"/>
          </p:cNvSpPr>
          <p:nvPr>
            <p:ph type="sldNum" sz="quarter" idx="11"/>
          </p:nvPr>
        </p:nvSpPr>
        <p:spPr bwMode="auto">
          <a:xfrm>
            <a:off x="9448800" y="63627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41</a:t>
            </a:r>
            <a:endParaRPr lang="zh-TW" altLang="en-US" sz="2600" dirty="0"/>
          </a:p>
        </p:txBody>
      </p:sp>
      <p:sp>
        <p:nvSpPr>
          <p:cNvPr id="3" name="文字方塊 2">
            <a:extLst>
              <a:ext uri="{FF2B5EF4-FFF2-40B4-BE49-F238E27FC236}">
                <a16:creationId xmlns:a16="http://schemas.microsoft.com/office/drawing/2014/main" id="{A4F7A67F-C2A9-0A4B-6AAB-9FED77C61EE9}"/>
              </a:ext>
            </a:extLst>
          </p:cNvPr>
          <p:cNvSpPr txBox="1"/>
          <p:nvPr/>
        </p:nvSpPr>
        <p:spPr>
          <a:xfrm>
            <a:off x="323850" y="1027908"/>
            <a:ext cx="11506200" cy="3241913"/>
          </a:xfrm>
          <a:prstGeom prst="rect">
            <a:avLst/>
          </a:prstGeom>
          <a:noFill/>
        </p:spPr>
        <p:txBody>
          <a:bodyPr wrap="square" rtlCol="0">
            <a:spAutoFit/>
          </a:bodyPr>
          <a:lstStyle/>
          <a:p>
            <a:pPr marL="0" marR="0" lvl="0" indent="0" algn="l" defTabSz="914400" rtl="0" eaLnBrk="1" fontAlgn="auto" latinLnBrk="0" hangingPunct="1">
              <a:lnSpc>
                <a:spcPts val="3400"/>
              </a:lnSpc>
              <a:spcBef>
                <a:spcPts val="600"/>
              </a:spcBef>
              <a:spcAft>
                <a:spcPts val="600"/>
              </a:spcAft>
              <a:buClrTx/>
              <a:buSzTx/>
              <a:buFont typeface="Arial" panose="020B0604020202020204" pitchFamily="34" charset="0"/>
              <a:buNone/>
              <a:tabLst/>
              <a:defRPr/>
            </a:pPr>
            <a:r>
              <a:rPr kumimoji="0" lang="zh-TW" altLang="zh-TW"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特種身分</a:t>
            </a:r>
            <a:r>
              <a:rPr kumimoji="0" lang="zh-TW" altLang="en-US"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生</a:t>
            </a:r>
            <a:r>
              <a:rPr kumimoji="0" lang="en-US" altLang="zh-TW"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以下簡稱特種生</a:t>
            </a:r>
            <a:r>
              <a:rPr kumimoji="0" lang="en-US" altLang="zh-TW"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具有「一般生」及「特種身分生」二種分發順位</a:t>
            </a:r>
            <a:endParaRPr kumimoji="0" lang="en-US" altLang="zh-TW" sz="26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a:p>
            <a:pPr marL="700088" marR="0" lvl="0" indent="-342900" algn="just" defTabSz="914400" rtl="0" eaLnBrk="1" fontAlgn="auto" latinLnBrk="0" hangingPunct="1">
              <a:lnSpc>
                <a:spcPts val="3200"/>
              </a:lnSpc>
              <a:spcBef>
                <a:spcPts val="600"/>
              </a:spcBef>
              <a:spcAft>
                <a:spcPts val="600"/>
              </a:spcAft>
              <a:buClrTx/>
              <a:buSzTx/>
              <a:buFont typeface="Wingdings" panose="05000000000000000000" pitchFamily="2" charset="2"/>
              <a:buChar char="n"/>
              <a:tabLst/>
              <a:defRPr/>
            </a:pPr>
            <a:r>
              <a:rPr kumimoji="0" lang="zh-TW" altLang="en-US" sz="25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一般生分發順位：</a:t>
            </a:r>
            <a:r>
              <a:rPr kumimoji="0" lang="zh-TW" altLang="en-US" sz="2500" b="1" i="0" u="none" strike="noStrike" kern="1200" cap="none" spc="0" normalizeH="0" baseline="0" noProof="0" dirty="0">
                <a:ln>
                  <a:noFill/>
                </a:ln>
                <a:solidFill>
                  <a:srgbClr val="005392"/>
                </a:solidFill>
                <a:effectLst/>
                <a:uLnTx/>
                <a:uFillTx/>
                <a:latin typeface="微軟正黑體" panose="020B0604030504040204" pitchFamily="34" charset="-120"/>
                <a:ea typeface="微軟正黑體" panose="020B0604030504040204" pitchFamily="34" charset="-120"/>
                <a:cs typeface="+mn-cs"/>
              </a:rPr>
              <a:t>特種生</a:t>
            </a:r>
            <a:r>
              <a:rPr kumimoji="0" lang="zh-TW" altLang="en-US"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以「一般生比序總積分」排序取得「一般生分發</a:t>
            </a:r>
            <a:b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br>
            <a: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r>
              <a:rPr kumimoji="0" lang="zh-TW" altLang="en-US"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順位。</a:t>
            </a:r>
            <a: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p>
          <a:p>
            <a:pPr marL="714375" marR="0" lvl="0" indent="-357188" algn="just" defTabSz="914400" rtl="0" eaLnBrk="1" fontAlgn="auto" latinLnBrk="0" hangingPunct="1">
              <a:lnSpc>
                <a:spcPts val="3200"/>
              </a:lnSpc>
              <a:spcBef>
                <a:spcPts val="600"/>
              </a:spcBef>
              <a:spcAft>
                <a:spcPts val="600"/>
              </a:spcAft>
              <a:buClrTx/>
              <a:buSzTx/>
              <a:buFont typeface="Wingdings" panose="05000000000000000000" pitchFamily="2" charset="2"/>
              <a:buChar char="n"/>
              <a:tabLst/>
              <a:defRPr/>
            </a:pPr>
            <a:r>
              <a:rPr kumimoji="0" lang="zh-TW" altLang="en-US" sz="25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特種生分發順位：</a:t>
            </a:r>
            <a:r>
              <a:rPr kumimoji="0" lang="zh-TW" altLang="en-US" sz="2500" b="1" i="0" u="none" strike="noStrike" kern="1200" cap="none" spc="0" normalizeH="0" baseline="0" noProof="0" dirty="0">
                <a:ln>
                  <a:noFill/>
                </a:ln>
                <a:solidFill>
                  <a:srgbClr val="005392"/>
                </a:solidFill>
                <a:effectLst/>
                <a:uLnTx/>
                <a:uFillTx/>
                <a:latin typeface="微軟正黑體" panose="020B0604030504040204" pitchFamily="34" charset="-120"/>
                <a:ea typeface="微軟正黑體" panose="020B0604030504040204" pitchFamily="34" charset="-120"/>
                <a:cs typeface="+mn-cs"/>
              </a:rPr>
              <a:t>特種生之</a:t>
            </a:r>
            <a:r>
              <a:rPr kumimoji="0" lang="zh-TW" altLang="en-US"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各項比序積分依特種生加分比率進行加分，取得</a:t>
            </a:r>
            <a:b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br>
            <a: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r>
              <a:rPr kumimoji="0" lang="zh-TW" altLang="en-US"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r>
              <a:rPr kumimoji="0" lang="zh-TW"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「特種身分生比序總積分」</a:t>
            </a:r>
            <a:r>
              <a:rPr kumimoji="0" lang="zh-TW" altLang="en-US"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後排序取得</a:t>
            </a:r>
            <a:r>
              <a:rPr kumimoji="0" lang="zh-TW"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「特種身分生分發</a:t>
            </a:r>
            <a:b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br>
            <a: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r>
              <a:rPr kumimoji="0" lang="zh-TW" altLang="en-US"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r>
              <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 </a:t>
            </a:r>
            <a:r>
              <a:rPr kumimoji="0" lang="zh-TW"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rPr>
              <a:t>順位」。</a:t>
            </a:r>
            <a:endParaRPr kumimoji="0" lang="en-US" altLang="zh-TW" sz="2500" b="1" i="0" u="none" strike="noStrike" kern="1200" cap="none" spc="0" normalizeH="0" baseline="0" noProof="0" dirty="0">
              <a:ln>
                <a:noFill/>
              </a:ln>
              <a:solidFill>
                <a:srgbClr val="2F5597"/>
              </a:solidFill>
              <a:effectLst/>
              <a:uLnTx/>
              <a:uFillTx/>
              <a:latin typeface="微軟正黑體" panose="020B0604030504040204" pitchFamily="34" charset="-120"/>
              <a:ea typeface="微軟正黑體" panose="020B0604030504040204" pitchFamily="34" charset="-120"/>
              <a:cs typeface="+mn-cs"/>
            </a:endParaRPr>
          </a:p>
          <a:p>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320800"/>
            <a:ext cx="64103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群組 23"/>
          <p:cNvGrpSpPr>
            <a:grpSpLocks/>
          </p:cNvGrpSpPr>
          <p:nvPr/>
        </p:nvGrpSpPr>
        <p:grpSpPr bwMode="auto">
          <a:xfrm>
            <a:off x="6834188" y="954088"/>
            <a:ext cx="4754562" cy="5303837"/>
            <a:chOff x="6535954" y="1189195"/>
            <a:chExt cx="4753717" cy="5303887"/>
          </a:xfrm>
        </p:grpSpPr>
        <p:sp>
          <p:nvSpPr>
            <p:cNvPr id="9" name="文字方塊 7"/>
            <p:cNvSpPr txBox="1">
              <a:spLocks noChangeArrowheads="1"/>
            </p:cNvSpPr>
            <p:nvPr/>
          </p:nvSpPr>
          <p:spPr bwMode="auto">
            <a:xfrm>
              <a:off x="6535954" y="5292921"/>
              <a:ext cx="4753717" cy="1200161"/>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a:spAutoFit/>
            </a:bodyPr>
            <a:lstStyle>
              <a:lvl1pPr marL="635000" indent="-434975" eaLnBrk="0" hangingPunct="0">
                <a:defRPr kumimoji="1" sz="1600">
                  <a:solidFill>
                    <a:schemeClr val="tx1"/>
                  </a:solidFill>
                  <a:latin typeface="Arial" charset="0"/>
                  <a:ea typeface="新細明體" pitchFamily="18" charset="-120"/>
                </a:defRPr>
              </a:lvl1pPr>
              <a:lvl2pPr marL="1035050" indent="-285750" eaLnBrk="0" hangingPunct="0">
                <a:defRPr kumimoji="1" sz="1600">
                  <a:solidFill>
                    <a:schemeClr val="tx1"/>
                  </a:solidFill>
                  <a:latin typeface="Arial" charset="0"/>
                  <a:ea typeface="新細明體" pitchFamily="18" charset="-120"/>
                </a:defRPr>
              </a:lvl2pPr>
              <a:lvl3pPr marL="1377950" indent="-228600" eaLnBrk="0" hangingPunct="0">
                <a:defRPr kumimoji="1" sz="1600">
                  <a:solidFill>
                    <a:schemeClr val="tx1"/>
                  </a:solidFill>
                  <a:latin typeface="Arial" charset="0"/>
                  <a:ea typeface="新細明體" pitchFamily="18" charset="-120"/>
                </a:defRPr>
              </a:lvl3pPr>
              <a:lvl4pPr marL="1720850" indent="-228600" eaLnBrk="0" hangingPunct="0">
                <a:defRPr kumimoji="1" sz="1600">
                  <a:solidFill>
                    <a:schemeClr val="tx1"/>
                  </a:solidFill>
                  <a:latin typeface="Arial" charset="0"/>
                  <a:ea typeface="新細明體" pitchFamily="18" charset="-120"/>
                </a:defRPr>
              </a:lvl4pPr>
              <a:lvl5pPr marL="2063750" indent="-228600" eaLnBrk="0" hangingPunct="0">
                <a:defRPr kumimoji="1" sz="1600">
                  <a:solidFill>
                    <a:schemeClr val="tx1"/>
                  </a:solidFill>
                  <a:latin typeface="Arial" charset="0"/>
                  <a:ea typeface="新細明體" pitchFamily="18" charset="-120"/>
                </a:defRPr>
              </a:lvl5pPr>
              <a:lvl6pPr marL="252095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815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3535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9255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0" indent="0" eaLnBrk="1" fontAlgn="auto" hangingPunct="1">
                <a:spcBef>
                  <a:spcPct val="40000"/>
                </a:spcBef>
                <a:spcAft>
                  <a:spcPts val="0"/>
                </a:spcAft>
                <a:buClr>
                  <a:srgbClr val="660066"/>
                </a:buClr>
                <a:defRPr/>
              </a:pPr>
              <a:r>
                <a:rPr lang="zh-TW" altLang="en-US" sz="2400" b="1" u="sng" dirty="0">
                  <a:solidFill>
                    <a:srgbClr val="002060"/>
                  </a:solidFill>
                  <a:latin typeface="微軟正黑體" pitchFamily="34" charset="-120"/>
                  <a:ea typeface="微軟正黑體" pitchFamily="34" charset="-120"/>
                  <a:cs typeface="Times New Roman" pitchFamily="18" charset="0"/>
                </a:rPr>
                <a:t>同分者</a:t>
              </a:r>
              <a:r>
                <a:rPr lang="zh-TW" altLang="en-US" sz="2400" b="1" dirty="0">
                  <a:solidFill>
                    <a:srgbClr val="002060"/>
                  </a:solidFill>
                  <a:latin typeface="微軟正黑體" pitchFamily="34" charset="-120"/>
                  <a:ea typeface="微軟正黑體" pitchFamily="34" charset="-120"/>
                  <a:cs typeface="Times New Roman" pitchFamily="18" charset="0"/>
                </a:rPr>
                <a:t>依</a:t>
              </a:r>
              <a:r>
                <a:rPr lang="zh-TW" altLang="en-US" sz="2400" b="1" dirty="0">
                  <a:solidFill>
                    <a:srgbClr val="C00000"/>
                  </a:solidFill>
                  <a:latin typeface="微軟正黑體" pitchFamily="34" charset="-120"/>
                  <a:ea typeface="微軟正黑體" pitchFamily="34" charset="-120"/>
                  <a:cs typeface="Times New Roman" pitchFamily="18" charset="0"/>
                </a:rPr>
                <a:t>②</a:t>
              </a:r>
              <a:r>
                <a:rPr lang="zh-TW" altLang="zh-TW" sz="2400" b="1" dirty="0">
                  <a:solidFill>
                    <a:srgbClr val="C00000"/>
                  </a:solidFill>
                  <a:latin typeface="微軟正黑體" pitchFamily="34" charset="-120"/>
                  <a:ea typeface="微軟正黑體" pitchFamily="34" charset="-120"/>
                  <a:cs typeface="Times New Roman" pitchFamily="18" charset="0"/>
                </a:rPr>
                <a:t>「同分比序項目順序」</a:t>
              </a:r>
              <a:r>
                <a:rPr lang="zh-TW" altLang="zh-TW" sz="2400" b="1" dirty="0">
                  <a:solidFill>
                    <a:srgbClr val="002060"/>
                  </a:solidFill>
                  <a:latin typeface="微軟正黑體" pitchFamily="34" charset="-120"/>
                  <a:ea typeface="微軟正黑體" pitchFamily="34" charset="-120"/>
                  <a:cs typeface="Times New Roman" pitchFamily="18" charset="0"/>
                </a:rPr>
                <a:t>進行比序以取得</a:t>
              </a:r>
              <a:r>
                <a:rPr lang="zh-TW" altLang="zh-TW" sz="2400" b="1" dirty="0">
                  <a:solidFill>
                    <a:srgbClr val="C00000"/>
                  </a:solidFill>
                  <a:latin typeface="微軟正黑體" pitchFamily="34" charset="-120"/>
                  <a:ea typeface="微軟正黑體" pitchFamily="34" charset="-120"/>
                  <a:cs typeface="Times New Roman" pitchFamily="18" charset="0"/>
                </a:rPr>
                <a:t>「分發順位」</a:t>
              </a:r>
              <a:r>
                <a:rPr lang="zh-TW" altLang="zh-TW" sz="2400" b="1" dirty="0">
                  <a:solidFill>
                    <a:srgbClr val="002060"/>
                  </a:solidFill>
                  <a:latin typeface="微軟正黑體" pitchFamily="34" charset="-120"/>
                  <a:ea typeface="微軟正黑體" pitchFamily="34" charset="-120"/>
                  <a:cs typeface="Times New Roman" pitchFamily="18" charset="0"/>
                </a:rPr>
                <a:t>作為分發順序依據。</a:t>
              </a:r>
              <a:endParaRPr lang="en-US" altLang="zh-TW" sz="2400" b="1" dirty="0">
                <a:solidFill>
                  <a:srgbClr val="002060"/>
                </a:solidFill>
                <a:latin typeface="微軟正黑體" pitchFamily="34" charset="-120"/>
                <a:ea typeface="微軟正黑體" pitchFamily="34" charset="-120"/>
                <a:cs typeface="Times New Roman" pitchFamily="18" charset="0"/>
              </a:endParaRPr>
            </a:p>
          </p:txBody>
        </p:sp>
        <p:sp>
          <p:nvSpPr>
            <p:cNvPr id="11" name="矩形 10"/>
            <p:cNvSpPr/>
            <p:nvPr/>
          </p:nvSpPr>
          <p:spPr>
            <a:xfrm>
              <a:off x="6535954" y="1189195"/>
              <a:ext cx="4717211" cy="1200161"/>
            </a:xfrm>
            <a:prstGeom prst="rect">
              <a:avLst/>
            </a:prstGeom>
            <a:solidFill>
              <a:srgbClr val="FFFFCC"/>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ct val="40000"/>
                </a:spcBef>
                <a:spcAft>
                  <a:spcPts val="0"/>
                </a:spcAft>
                <a:buClr>
                  <a:srgbClr val="660066"/>
                </a:buClr>
                <a:defRPr/>
              </a:pPr>
              <a:r>
                <a:rPr kumimoji="1" lang="zh-TW" altLang="en-US" sz="2400" b="1" dirty="0">
                  <a:solidFill>
                    <a:srgbClr val="002060"/>
                  </a:solidFill>
                  <a:latin typeface="微軟正黑體" pitchFamily="34" charset="-120"/>
                  <a:ea typeface="微軟正黑體" pitchFamily="34" charset="-120"/>
                  <a:cs typeface="Times New Roman" pitchFamily="18" charset="0"/>
                </a:rPr>
                <a:t>免試生主項目積分依各校訂定</a:t>
              </a:r>
              <a:br>
                <a:rPr kumimoji="1" lang="en-US" altLang="zh-TW" sz="2400" b="1" dirty="0">
                  <a:solidFill>
                    <a:srgbClr val="002060"/>
                  </a:solidFill>
                  <a:latin typeface="微軟正黑體" pitchFamily="34" charset="-120"/>
                  <a:ea typeface="微軟正黑體" pitchFamily="34" charset="-120"/>
                  <a:cs typeface="Times New Roman" pitchFamily="18" charset="0"/>
                </a:rPr>
              </a:br>
              <a:r>
                <a:rPr kumimoji="1" lang="zh-TW" altLang="en-US" sz="2400" b="1" dirty="0">
                  <a:solidFill>
                    <a:srgbClr val="C00000"/>
                  </a:solidFill>
                  <a:latin typeface="微軟正黑體" pitchFamily="34" charset="-120"/>
                  <a:ea typeface="微軟正黑體" pitchFamily="34" charset="-120"/>
                  <a:cs typeface="Times New Roman" pitchFamily="18" charset="0"/>
                </a:rPr>
                <a:t>①「積分採計項目與權重」</a:t>
              </a:r>
              <a:r>
                <a:rPr kumimoji="1" lang="zh-TW" altLang="en-US" sz="2400" b="1" dirty="0">
                  <a:solidFill>
                    <a:srgbClr val="002060"/>
                  </a:solidFill>
                  <a:latin typeface="微軟正黑體" pitchFamily="34" charset="-120"/>
                  <a:ea typeface="微軟正黑體" pitchFamily="34" charset="-120"/>
                  <a:cs typeface="Times New Roman" pitchFamily="18" charset="0"/>
                </a:rPr>
                <a:t>加權後加總得到</a:t>
              </a:r>
              <a:r>
                <a:rPr kumimoji="1" lang="zh-TW" altLang="en-US" sz="2400" b="1" dirty="0">
                  <a:solidFill>
                    <a:srgbClr val="C00000"/>
                  </a:solidFill>
                  <a:latin typeface="微軟正黑體" pitchFamily="34" charset="-120"/>
                  <a:ea typeface="微軟正黑體" pitchFamily="34" charset="-120"/>
                  <a:cs typeface="Times New Roman" pitchFamily="18" charset="0"/>
                </a:rPr>
                <a:t>「比序總積分」</a:t>
              </a:r>
            </a:p>
          </p:txBody>
        </p:sp>
        <p:sp>
          <p:nvSpPr>
            <p:cNvPr id="13" name="矩形 12"/>
            <p:cNvSpPr/>
            <p:nvPr/>
          </p:nvSpPr>
          <p:spPr>
            <a:xfrm>
              <a:off x="6535954" y="3433941"/>
              <a:ext cx="4645786" cy="83185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kumimoji="1" lang="zh-TW" altLang="en-US" sz="2400" b="1" dirty="0">
                  <a:solidFill>
                    <a:srgbClr val="002060"/>
                  </a:solidFill>
                  <a:latin typeface="微軟正黑體" pitchFamily="34" charset="-120"/>
                  <a:ea typeface="微軟正黑體" pitchFamily="34" charset="-120"/>
                  <a:cs typeface="Times New Roman" pitchFamily="18" charset="0"/>
                </a:rPr>
                <a:t>免試生依</a:t>
              </a:r>
              <a:r>
                <a:rPr kumimoji="1" lang="zh-TW" altLang="en-US" sz="2400" b="1" dirty="0">
                  <a:solidFill>
                    <a:srgbClr val="C00000"/>
                  </a:solidFill>
                  <a:latin typeface="微軟正黑體" pitchFamily="34" charset="-120"/>
                  <a:ea typeface="微軟正黑體" pitchFamily="34" charset="-120"/>
                  <a:cs typeface="Times New Roman" pitchFamily="18" charset="0"/>
                </a:rPr>
                <a:t>「比序總積分」</a:t>
              </a:r>
              <a:br>
                <a:rPr kumimoji="1" lang="en-US" altLang="zh-TW" sz="2400" b="1" dirty="0">
                  <a:solidFill>
                    <a:srgbClr val="C00000"/>
                  </a:solidFill>
                  <a:latin typeface="微軟正黑體" pitchFamily="34" charset="-120"/>
                  <a:ea typeface="微軟正黑體" pitchFamily="34" charset="-120"/>
                  <a:cs typeface="Times New Roman" pitchFamily="18" charset="0"/>
                </a:rPr>
              </a:br>
              <a:r>
                <a:rPr kumimoji="1" lang="zh-TW" altLang="en-US" sz="2400" b="1" dirty="0">
                  <a:solidFill>
                    <a:srgbClr val="002060"/>
                  </a:solidFill>
                  <a:latin typeface="微軟正黑體" pitchFamily="34" charset="-120"/>
                  <a:ea typeface="微軟正黑體" pitchFamily="34" charset="-120"/>
                  <a:cs typeface="Times New Roman" pitchFamily="18" charset="0"/>
                </a:rPr>
                <a:t>進行比序</a:t>
              </a:r>
            </a:p>
          </p:txBody>
        </p:sp>
      </p:grpSp>
      <p:sp>
        <p:nvSpPr>
          <p:cNvPr id="7" name="標題 1"/>
          <p:cNvSpPr txBox="1">
            <a:spLocks/>
          </p:cNvSpPr>
          <p:nvPr/>
        </p:nvSpPr>
        <p:spPr>
          <a:xfrm>
            <a:off x="1006475" y="115888"/>
            <a:ext cx="10769600" cy="863600"/>
          </a:xfrm>
          <a:prstGeom prst="rect">
            <a:avLst/>
          </a:prstGeom>
        </p:spPr>
        <p:txBody>
          <a:bodyPr anchor="ctr">
            <a:normAutofit fontScale="97500"/>
          </a:bodyPr>
          <a:lstStyle/>
          <a:p>
            <a:pPr eaLnBrk="1" fontAlgn="auto" hangingPunct="1">
              <a:spcAft>
                <a:spcPts val="0"/>
              </a:spcAft>
              <a:defRPr/>
            </a:pP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捌</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3800" b="1" dirty="0">
                <a:solidFill>
                  <a:srgbClr val="002060"/>
                </a:solidFill>
                <a:latin typeface="微軟正黑體" panose="020B0604030504040204" pitchFamily="34" charset="-120"/>
                <a:ea typeface="微軟正黑體" panose="020B0604030504040204" pitchFamily="34" charset="-120"/>
                <a:cs typeface="+mj-cs"/>
              </a:rPr>
              <a:t>4/8</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12" name="矩形 11"/>
          <p:cNvSpPr/>
          <p:nvPr/>
        </p:nvSpPr>
        <p:spPr>
          <a:xfrm>
            <a:off x="7868719" y="6415864"/>
            <a:ext cx="2864887" cy="369332"/>
          </a:xfrm>
          <a:prstGeom prst="rect">
            <a:avLst/>
          </a:prstGeom>
        </p:spPr>
        <p:txBody>
          <a:bodyPr wrap="none">
            <a:spAutoFit/>
          </a:bodyPr>
          <a:lstStyle/>
          <a:p>
            <a:pPr marL="180975" indent="19050" algn="just" eaLnBrk="1" fontAlgn="auto" hangingPunct="1">
              <a:spcBef>
                <a:spcPct val="40000"/>
              </a:spcBef>
              <a:spcAft>
                <a:spcPts val="0"/>
              </a:spcAft>
              <a:buClr>
                <a:srgbClr val="660066"/>
              </a:buClr>
              <a:defRPr/>
            </a:pPr>
            <a:r>
              <a:rPr lang="zh-TW" altLang="en-US" dirty="0">
                <a:latin typeface="微軟正黑體" pitchFamily="34" charset="-120"/>
                <a:ea typeface="微軟正黑體" pitchFamily="34" charset="-120"/>
                <a:cs typeface="Times New Roman" pitchFamily="18" charset="0"/>
              </a:rPr>
              <a:t>（招生簡章第</a:t>
            </a:r>
            <a:r>
              <a:rPr lang="en-US" altLang="zh-TW" dirty="0">
                <a:latin typeface="微軟正黑體" pitchFamily="34" charset="-120"/>
                <a:ea typeface="微軟正黑體" pitchFamily="34" charset="-120"/>
                <a:cs typeface="Times New Roman" pitchFamily="18" charset="0"/>
              </a:rPr>
              <a:t>23-39</a:t>
            </a:r>
            <a:r>
              <a:rPr lang="zh-TW" altLang="en-US" dirty="0">
                <a:latin typeface="微軟正黑體" pitchFamily="34" charset="-120"/>
                <a:ea typeface="微軟正黑體" pitchFamily="34" charset="-120"/>
                <a:cs typeface="Times New Roman" pitchFamily="18" charset="0"/>
              </a:rPr>
              <a:t>頁）</a:t>
            </a:r>
            <a:endParaRPr lang="en-US" altLang="zh-TW" dirty="0">
              <a:effectLst>
                <a:outerShdw blurRad="38100" dist="38100" dir="2700000" algn="tl">
                  <a:srgbClr val="C0C0C0"/>
                </a:outerShdw>
              </a:effectLst>
              <a:latin typeface="微軟正黑體" pitchFamily="34" charset="-120"/>
              <a:ea typeface="微軟正黑體" pitchFamily="34" charset="-120"/>
              <a:cs typeface="Times New Roman" pitchFamily="18" charset="0"/>
            </a:endParaRPr>
          </a:p>
        </p:txBody>
      </p:sp>
      <p:sp>
        <p:nvSpPr>
          <p:cNvPr id="55302" name="矩形 14"/>
          <p:cNvSpPr>
            <a:spLocks noChangeArrowheads="1"/>
          </p:cNvSpPr>
          <p:nvPr/>
        </p:nvSpPr>
        <p:spPr bwMode="auto">
          <a:xfrm>
            <a:off x="244475" y="3503613"/>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kumimoji="1" lang="zh-TW" altLang="en-US"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5303" name="矩形 15"/>
          <p:cNvSpPr>
            <a:spLocks noChangeArrowheads="1"/>
          </p:cNvSpPr>
          <p:nvPr/>
        </p:nvSpPr>
        <p:spPr bwMode="auto">
          <a:xfrm>
            <a:off x="2117725" y="3505200"/>
            <a:ext cx="650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kumimoji="1" lang="zh-TW" altLang="en-US"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a:solidFill>
                <a:srgbClr val="FF0000"/>
              </a:solidFill>
              <a:ea typeface="微軟正黑體" panose="020B0604030504040204" pitchFamily="34" charset="-120"/>
              <a:cs typeface="Times New Roman" panose="02020603050405020304" pitchFamily="18" charset="0"/>
            </a:endParaRPr>
          </a:p>
        </p:txBody>
      </p:sp>
      <p:sp>
        <p:nvSpPr>
          <p:cNvPr id="55304" name="文字方塊 18"/>
          <p:cNvSpPr txBox="1">
            <a:spLocks noChangeArrowheads="1"/>
          </p:cNvSpPr>
          <p:nvPr/>
        </p:nvSpPr>
        <p:spPr bwMode="auto">
          <a:xfrm>
            <a:off x="7994650" y="2700338"/>
            <a:ext cx="2886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a:latin typeface="微軟正黑體" panose="020B0604030504040204" pitchFamily="34" charset="-120"/>
                <a:ea typeface="微軟正黑體" panose="020B0604030504040204" pitchFamily="34" charset="-120"/>
              </a:rPr>
              <a:t>進行第一比序項目</a:t>
            </a:r>
          </a:p>
        </p:txBody>
      </p:sp>
      <p:sp>
        <p:nvSpPr>
          <p:cNvPr id="55305" name="文字方塊 19"/>
          <p:cNvSpPr txBox="1">
            <a:spLocks noChangeArrowheads="1"/>
          </p:cNvSpPr>
          <p:nvPr/>
        </p:nvSpPr>
        <p:spPr bwMode="auto">
          <a:xfrm>
            <a:off x="7964488" y="4613275"/>
            <a:ext cx="2779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a:latin typeface="微軟正黑體" panose="020B0604030504040204" pitchFamily="34" charset="-120"/>
                <a:ea typeface="微軟正黑體" panose="020B0604030504040204" pitchFamily="34" charset="-120"/>
              </a:rPr>
              <a:t>進行同分比序項目</a:t>
            </a:r>
          </a:p>
        </p:txBody>
      </p:sp>
      <p:sp>
        <p:nvSpPr>
          <p:cNvPr id="55306" name="投影片編號版面配置區 2"/>
          <p:cNvSpPr>
            <a:spLocks noGrp="1"/>
          </p:cNvSpPr>
          <p:nvPr>
            <p:ph type="sldNum" sz="quarter" idx="11"/>
          </p:nvPr>
        </p:nvSpPr>
        <p:spPr bwMode="auto">
          <a:xfrm>
            <a:off x="9437688" y="62880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42</a:t>
            </a:r>
            <a:endParaRPr lang="zh-TW" altLang="en-US" sz="2600" dirty="0"/>
          </a:p>
        </p:txBody>
      </p:sp>
      <p:sp>
        <p:nvSpPr>
          <p:cNvPr id="3" name="矩形 2"/>
          <p:cNvSpPr/>
          <p:nvPr/>
        </p:nvSpPr>
        <p:spPr>
          <a:xfrm>
            <a:off x="244475" y="3198813"/>
            <a:ext cx="1908175" cy="2925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2630488" y="3195638"/>
            <a:ext cx="4016375" cy="2928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KSO_Shape"/>
          <p:cNvSpPr>
            <a:spLocks/>
          </p:cNvSpPr>
          <p:nvPr/>
        </p:nvSpPr>
        <p:spPr bwMode="auto">
          <a:xfrm rot="5400000">
            <a:off x="8946591" y="2302895"/>
            <a:ext cx="544845" cy="340528"/>
          </a:xfrm>
          <a:custGeom>
            <a:avLst/>
            <a:gdLst>
              <a:gd name="T0" fmla="*/ 155875713 w 13050"/>
              <a:gd name="T1" fmla="*/ 155918725 h 8154"/>
              <a:gd name="T2" fmla="*/ 155875713 w 13050"/>
              <a:gd name="T3" fmla="*/ 155918725 h 8154"/>
              <a:gd name="T4" fmla="*/ 155875713 w 13050"/>
              <a:gd name="T5" fmla="*/ 155918725 h 8154"/>
              <a:gd name="T6" fmla="*/ 155875713 w 13050"/>
              <a:gd name="T7" fmla="*/ 155918725 h 8154"/>
              <a:gd name="T8" fmla="*/ 155875713 w 13050"/>
              <a:gd name="T9" fmla="*/ 155918725 h 8154"/>
              <a:gd name="T10" fmla="*/ 155875713 w 13050"/>
              <a:gd name="T11" fmla="*/ 155918725 h 8154"/>
              <a:gd name="T12" fmla="*/ 155875713 w 13050"/>
              <a:gd name="T13" fmla="*/ 155918725 h 8154"/>
              <a:gd name="T14" fmla="*/ 155875713 w 13050"/>
              <a:gd name="T15" fmla="*/ 155918725 h 8154"/>
              <a:gd name="T16" fmla="*/ 155875713 w 13050"/>
              <a:gd name="T17" fmla="*/ 155918725 h 8154"/>
              <a:gd name="T18" fmla="*/ 155875713 w 13050"/>
              <a:gd name="T19" fmla="*/ 155918725 h 8154"/>
              <a:gd name="T20" fmla="*/ 155875713 w 13050"/>
              <a:gd name="T21" fmla="*/ 155918725 h 8154"/>
              <a:gd name="T22" fmla="*/ 155875713 w 13050"/>
              <a:gd name="T23" fmla="*/ 155918725 h 8154"/>
              <a:gd name="T24" fmla="*/ 155875713 w 13050"/>
              <a:gd name="T25" fmla="*/ 155918725 h 8154"/>
              <a:gd name="T26" fmla="*/ 155875713 w 13050"/>
              <a:gd name="T27" fmla="*/ 155918725 h 8154"/>
              <a:gd name="T28" fmla="*/ 155875713 w 13050"/>
              <a:gd name="T29" fmla="*/ 155918725 h 8154"/>
              <a:gd name="T30" fmla="*/ 155875713 w 13050"/>
              <a:gd name="T31" fmla="*/ 155918725 h 8154"/>
              <a:gd name="T32" fmla="*/ 155875713 w 13050"/>
              <a:gd name="T33" fmla="*/ 155918725 h 8154"/>
              <a:gd name="T34" fmla="*/ 155875713 w 13050"/>
              <a:gd name="T35" fmla="*/ 155918725 h 8154"/>
              <a:gd name="T36" fmla="*/ 155875713 w 13050"/>
              <a:gd name="T37" fmla="*/ 155918725 h 8154"/>
              <a:gd name="T38" fmla="*/ 155875713 w 13050"/>
              <a:gd name="T39" fmla="*/ 155918725 h 8154"/>
              <a:gd name="T40" fmla="*/ 155875713 w 13050"/>
              <a:gd name="T41" fmla="*/ 155918725 h 8154"/>
              <a:gd name="T42" fmla="*/ 155875713 w 13050"/>
              <a:gd name="T43" fmla="*/ 155918725 h 8154"/>
              <a:gd name="T44" fmla="*/ 155875713 w 13050"/>
              <a:gd name="T45" fmla="*/ 155918725 h 8154"/>
              <a:gd name="T46" fmla="*/ 155875713 w 13050"/>
              <a:gd name="T47" fmla="*/ 155918725 h 8154"/>
              <a:gd name="T48" fmla="*/ 155875713 w 13050"/>
              <a:gd name="T49" fmla="*/ 155918725 h 8154"/>
              <a:gd name="T50" fmla="*/ 155875713 w 13050"/>
              <a:gd name="T51" fmla="*/ 155918725 h 8154"/>
              <a:gd name="T52" fmla="*/ 155875713 w 13050"/>
              <a:gd name="T53" fmla="*/ 155918725 h 8154"/>
              <a:gd name="T54" fmla="*/ 155875713 w 13050"/>
              <a:gd name="T55" fmla="*/ 155918725 h 8154"/>
              <a:gd name="T56" fmla="*/ 155875713 w 13050"/>
              <a:gd name="T57" fmla="*/ 155918725 h 8154"/>
              <a:gd name="T58" fmla="*/ 155875713 w 13050"/>
              <a:gd name="T59" fmla="*/ 155918725 h 8154"/>
              <a:gd name="T60" fmla="*/ 155875713 w 13050"/>
              <a:gd name="T61" fmla="*/ 155918725 h 8154"/>
              <a:gd name="T62" fmla="*/ 155875713 w 13050"/>
              <a:gd name="T63" fmla="*/ 155918725 h 8154"/>
              <a:gd name="T64" fmla="*/ 155875713 w 13050"/>
              <a:gd name="T65" fmla="*/ 155918725 h 8154"/>
              <a:gd name="T66" fmla="*/ 155875713 w 13050"/>
              <a:gd name="T67" fmla="*/ 155918725 h 8154"/>
              <a:gd name="T68" fmla="*/ 155875713 w 13050"/>
              <a:gd name="T69" fmla="*/ 155918725 h 8154"/>
              <a:gd name="T70" fmla="*/ 155875713 w 13050"/>
              <a:gd name="T71" fmla="*/ 155918725 h 8154"/>
              <a:gd name="T72" fmla="*/ 155875713 w 13050"/>
              <a:gd name="T73" fmla="*/ 155918725 h 8154"/>
              <a:gd name="T74" fmla="*/ 155875713 w 13050"/>
              <a:gd name="T75" fmla="*/ 155918725 h 8154"/>
              <a:gd name="T76" fmla="*/ 155875713 w 13050"/>
              <a:gd name="T77" fmla="*/ 155918725 h 8154"/>
              <a:gd name="T78" fmla="*/ 155875713 w 13050"/>
              <a:gd name="T79" fmla="*/ 155918725 h 8154"/>
              <a:gd name="T80" fmla="*/ 155875713 w 13050"/>
              <a:gd name="T81" fmla="*/ 155918725 h 8154"/>
              <a:gd name="T82" fmla="*/ 155875713 w 13050"/>
              <a:gd name="T83" fmla="*/ 155918725 h 8154"/>
              <a:gd name="T84" fmla="*/ 155875713 w 13050"/>
              <a:gd name="T85" fmla="*/ 155918725 h 8154"/>
              <a:gd name="T86" fmla="*/ 155875713 w 13050"/>
              <a:gd name="T87" fmla="*/ 155918725 h 8154"/>
              <a:gd name="T88" fmla="*/ 155875713 w 13050"/>
              <a:gd name="T89" fmla="*/ 155918725 h 8154"/>
              <a:gd name="T90" fmla="*/ 155875713 w 13050"/>
              <a:gd name="T91" fmla="*/ 155918725 h 8154"/>
              <a:gd name="T92" fmla="*/ 155875713 w 13050"/>
              <a:gd name="T93" fmla="*/ 155918725 h 8154"/>
              <a:gd name="T94" fmla="*/ 155875713 w 13050"/>
              <a:gd name="T95" fmla="*/ 155918725 h 8154"/>
              <a:gd name="T96" fmla="*/ 155875713 w 13050"/>
              <a:gd name="T97" fmla="*/ 155918725 h 8154"/>
              <a:gd name="T98" fmla="*/ 155875713 w 13050"/>
              <a:gd name="T99" fmla="*/ 155918725 h 8154"/>
              <a:gd name="T100" fmla="*/ 155875713 w 13050"/>
              <a:gd name="T101" fmla="*/ 155918725 h 8154"/>
              <a:gd name="T102" fmla="*/ 155875713 w 13050"/>
              <a:gd name="T103" fmla="*/ 155918725 h 8154"/>
              <a:gd name="T104" fmla="*/ 155875713 w 13050"/>
              <a:gd name="T105" fmla="*/ 155918725 h 8154"/>
              <a:gd name="T106" fmla="*/ 155875713 w 13050"/>
              <a:gd name="T107" fmla="*/ 155918725 h 8154"/>
              <a:gd name="T108" fmla="*/ 155875713 w 13050"/>
              <a:gd name="T109" fmla="*/ 155918725 h 8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50" h="8154">
                <a:moveTo>
                  <a:pt x="6088" y="6471"/>
                </a:moveTo>
                <a:lnTo>
                  <a:pt x="6088" y="1683"/>
                </a:lnTo>
                <a:lnTo>
                  <a:pt x="8972" y="1683"/>
                </a:lnTo>
                <a:lnTo>
                  <a:pt x="8972" y="0"/>
                </a:lnTo>
                <a:lnTo>
                  <a:pt x="9089" y="0"/>
                </a:lnTo>
                <a:lnTo>
                  <a:pt x="9129" y="86"/>
                </a:lnTo>
                <a:lnTo>
                  <a:pt x="9168" y="171"/>
                </a:lnTo>
                <a:lnTo>
                  <a:pt x="9208" y="256"/>
                </a:lnTo>
                <a:lnTo>
                  <a:pt x="9249" y="340"/>
                </a:lnTo>
                <a:lnTo>
                  <a:pt x="9292" y="425"/>
                </a:lnTo>
                <a:lnTo>
                  <a:pt x="9335" y="507"/>
                </a:lnTo>
                <a:lnTo>
                  <a:pt x="9378" y="589"/>
                </a:lnTo>
                <a:lnTo>
                  <a:pt x="9422" y="670"/>
                </a:lnTo>
                <a:lnTo>
                  <a:pt x="9468" y="750"/>
                </a:lnTo>
                <a:lnTo>
                  <a:pt x="9514" y="830"/>
                </a:lnTo>
                <a:lnTo>
                  <a:pt x="9560" y="909"/>
                </a:lnTo>
                <a:lnTo>
                  <a:pt x="9608" y="986"/>
                </a:lnTo>
                <a:lnTo>
                  <a:pt x="9656" y="1063"/>
                </a:lnTo>
                <a:lnTo>
                  <a:pt x="9704" y="1141"/>
                </a:lnTo>
                <a:lnTo>
                  <a:pt x="9754" y="1217"/>
                </a:lnTo>
                <a:lnTo>
                  <a:pt x="9804" y="1291"/>
                </a:lnTo>
                <a:lnTo>
                  <a:pt x="9855" y="1365"/>
                </a:lnTo>
                <a:lnTo>
                  <a:pt x="9907" y="1439"/>
                </a:lnTo>
                <a:lnTo>
                  <a:pt x="9960" y="1511"/>
                </a:lnTo>
                <a:lnTo>
                  <a:pt x="10013" y="1584"/>
                </a:lnTo>
                <a:lnTo>
                  <a:pt x="10066" y="1655"/>
                </a:lnTo>
                <a:lnTo>
                  <a:pt x="10121" y="1725"/>
                </a:lnTo>
                <a:lnTo>
                  <a:pt x="10176" y="1794"/>
                </a:lnTo>
                <a:lnTo>
                  <a:pt x="10232" y="1864"/>
                </a:lnTo>
                <a:lnTo>
                  <a:pt x="10288" y="1931"/>
                </a:lnTo>
                <a:lnTo>
                  <a:pt x="10346" y="1999"/>
                </a:lnTo>
                <a:lnTo>
                  <a:pt x="10403" y="2066"/>
                </a:lnTo>
                <a:lnTo>
                  <a:pt x="10461" y="2132"/>
                </a:lnTo>
                <a:lnTo>
                  <a:pt x="10521" y="2196"/>
                </a:lnTo>
                <a:lnTo>
                  <a:pt x="10579" y="2261"/>
                </a:lnTo>
                <a:lnTo>
                  <a:pt x="10640" y="2324"/>
                </a:lnTo>
                <a:lnTo>
                  <a:pt x="10701" y="2387"/>
                </a:lnTo>
                <a:lnTo>
                  <a:pt x="10764" y="2450"/>
                </a:lnTo>
                <a:lnTo>
                  <a:pt x="10826" y="2511"/>
                </a:lnTo>
                <a:lnTo>
                  <a:pt x="10889" y="2572"/>
                </a:lnTo>
                <a:lnTo>
                  <a:pt x="10954" y="2631"/>
                </a:lnTo>
                <a:lnTo>
                  <a:pt x="11019" y="2691"/>
                </a:lnTo>
                <a:lnTo>
                  <a:pt x="11085" y="2750"/>
                </a:lnTo>
                <a:lnTo>
                  <a:pt x="11152" y="2808"/>
                </a:lnTo>
                <a:lnTo>
                  <a:pt x="11218" y="2865"/>
                </a:lnTo>
                <a:lnTo>
                  <a:pt x="11286" y="2923"/>
                </a:lnTo>
                <a:lnTo>
                  <a:pt x="11355" y="2978"/>
                </a:lnTo>
                <a:lnTo>
                  <a:pt x="11425" y="3034"/>
                </a:lnTo>
                <a:lnTo>
                  <a:pt x="11495" y="3088"/>
                </a:lnTo>
                <a:lnTo>
                  <a:pt x="11565" y="3143"/>
                </a:lnTo>
                <a:lnTo>
                  <a:pt x="11638" y="3197"/>
                </a:lnTo>
                <a:lnTo>
                  <a:pt x="11709" y="3250"/>
                </a:lnTo>
                <a:lnTo>
                  <a:pt x="11783" y="3301"/>
                </a:lnTo>
                <a:lnTo>
                  <a:pt x="11856" y="3353"/>
                </a:lnTo>
                <a:lnTo>
                  <a:pt x="11931" y="3404"/>
                </a:lnTo>
                <a:lnTo>
                  <a:pt x="12006" y="3453"/>
                </a:lnTo>
                <a:lnTo>
                  <a:pt x="12082" y="3503"/>
                </a:lnTo>
                <a:lnTo>
                  <a:pt x="12158" y="3552"/>
                </a:lnTo>
                <a:lnTo>
                  <a:pt x="12236" y="3601"/>
                </a:lnTo>
                <a:lnTo>
                  <a:pt x="12315" y="3648"/>
                </a:lnTo>
                <a:lnTo>
                  <a:pt x="12393" y="3694"/>
                </a:lnTo>
                <a:lnTo>
                  <a:pt x="12472" y="3741"/>
                </a:lnTo>
                <a:lnTo>
                  <a:pt x="12553" y="3786"/>
                </a:lnTo>
                <a:lnTo>
                  <a:pt x="12634" y="3831"/>
                </a:lnTo>
                <a:lnTo>
                  <a:pt x="12715" y="3875"/>
                </a:lnTo>
                <a:lnTo>
                  <a:pt x="12798" y="3918"/>
                </a:lnTo>
                <a:lnTo>
                  <a:pt x="12881" y="3961"/>
                </a:lnTo>
                <a:lnTo>
                  <a:pt x="12965" y="4003"/>
                </a:lnTo>
                <a:lnTo>
                  <a:pt x="13050" y="4044"/>
                </a:lnTo>
                <a:lnTo>
                  <a:pt x="13050" y="4149"/>
                </a:lnTo>
                <a:lnTo>
                  <a:pt x="12968" y="4188"/>
                </a:lnTo>
                <a:lnTo>
                  <a:pt x="12885" y="4227"/>
                </a:lnTo>
                <a:lnTo>
                  <a:pt x="12803" y="4267"/>
                </a:lnTo>
                <a:lnTo>
                  <a:pt x="12722" y="4309"/>
                </a:lnTo>
                <a:lnTo>
                  <a:pt x="12642" y="4350"/>
                </a:lnTo>
                <a:lnTo>
                  <a:pt x="12562" y="4393"/>
                </a:lnTo>
                <a:lnTo>
                  <a:pt x="12483" y="4437"/>
                </a:lnTo>
                <a:lnTo>
                  <a:pt x="12404" y="4480"/>
                </a:lnTo>
                <a:lnTo>
                  <a:pt x="12326" y="4525"/>
                </a:lnTo>
                <a:lnTo>
                  <a:pt x="12249" y="4570"/>
                </a:lnTo>
                <a:lnTo>
                  <a:pt x="12173" y="4616"/>
                </a:lnTo>
                <a:lnTo>
                  <a:pt x="12097" y="4663"/>
                </a:lnTo>
                <a:lnTo>
                  <a:pt x="12022" y="4711"/>
                </a:lnTo>
                <a:lnTo>
                  <a:pt x="11947" y="4759"/>
                </a:lnTo>
                <a:lnTo>
                  <a:pt x="11874" y="4808"/>
                </a:lnTo>
                <a:lnTo>
                  <a:pt x="11800" y="4858"/>
                </a:lnTo>
                <a:lnTo>
                  <a:pt x="11729" y="4909"/>
                </a:lnTo>
                <a:lnTo>
                  <a:pt x="11656" y="4960"/>
                </a:lnTo>
                <a:lnTo>
                  <a:pt x="11585" y="5012"/>
                </a:lnTo>
                <a:lnTo>
                  <a:pt x="11514" y="5064"/>
                </a:lnTo>
                <a:lnTo>
                  <a:pt x="11445" y="5118"/>
                </a:lnTo>
                <a:lnTo>
                  <a:pt x="11376" y="5172"/>
                </a:lnTo>
                <a:lnTo>
                  <a:pt x="11308" y="5227"/>
                </a:lnTo>
                <a:lnTo>
                  <a:pt x="11240" y="5283"/>
                </a:lnTo>
                <a:lnTo>
                  <a:pt x="11174" y="5339"/>
                </a:lnTo>
                <a:lnTo>
                  <a:pt x="11108" y="5396"/>
                </a:lnTo>
                <a:lnTo>
                  <a:pt x="11042" y="5454"/>
                </a:lnTo>
                <a:lnTo>
                  <a:pt x="10978" y="5512"/>
                </a:lnTo>
                <a:lnTo>
                  <a:pt x="10914" y="5572"/>
                </a:lnTo>
                <a:lnTo>
                  <a:pt x="10851" y="5632"/>
                </a:lnTo>
                <a:lnTo>
                  <a:pt x="10789" y="5693"/>
                </a:lnTo>
                <a:lnTo>
                  <a:pt x="10727" y="5754"/>
                </a:lnTo>
                <a:lnTo>
                  <a:pt x="10666" y="5816"/>
                </a:lnTo>
                <a:lnTo>
                  <a:pt x="10606" y="5879"/>
                </a:lnTo>
                <a:lnTo>
                  <a:pt x="10546" y="5942"/>
                </a:lnTo>
                <a:lnTo>
                  <a:pt x="10487" y="6007"/>
                </a:lnTo>
                <a:lnTo>
                  <a:pt x="10429" y="6072"/>
                </a:lnTo>
                <a:lnTo>
                  <a:pt x="10371" y="6139"/>
                </a:lnTo>
                <a:lnTo>
                  <a:pt x="10313" y="6206"/>
                </a:lnTo>
                <a:lnTo>
                  <a:pt x="10257" y="6275"/>
                </a:lnTo>
                <a:lnTo>
                  <a:pt x="10201" y="6343"/>
                </a:lnTo>
                <a:lnTo>
                  <a:pt x="10145" y="6413"/>
                </a:lnTo>
                <a:lnTo>
                  <a:pt x="10090" y="6483"/>
                </a:lnTo>
                <a:lnTo>
                  <a:pt x="10036" y="6555"/>
                </a:lnTo>
                <a:lnTo>
                  <a:pt x="9982" y="6627"/>
                </a:lnTo>
                <a:lnTo>
                  <a:pt x="9929" y="6700"/>
                </a:lnTo>
                <a:lnTo>
                  <a:pt x="9877" y="6774"/>
                </a:lnTo>
                <a:lnTo>
                  <a:pt x="9825" y="6848"/>
                </a:lnTo>
                <a:lnTo>
                  <a:pt x="9773" y="6924"/>
                </a:lnTo>
                <a:lnTo>
                  <a:pt x="9724" y="7000"/>
                </a:lnTo>
                <a:lnTo>
                  <a:pt x="9673" y="7077"/>
                </a:lnTo>
                <a:lnTo>
                  <a:pt x="9625" y="7156"/>
                </a:lnTo>
                <a:lnTo>
                  <a:pt x="9576" y="7234"/>
                </a:lnTo>
                <a:lnTo>
                  <a:pt x="9528" y="7313"/>
                </a:lnTo>
                <a:lnTo>
                  <a:pt x="9481" y="7394"/>
                </a:lnTo>
                <a:lnTo>
                  <a:pt x="9435" y="7476"/>
                </a:lnTo>
                <a:lnTo>
                  <a:pt x="9390" y="7558"/>
                </a:lnTo>
                <a:lnTo>
                  <a:pt x="9344" y="7640"/>
                </a:lnTo>
                <a:lnTo>
                  <a:pt x="9300" y="7724"/>
                </a:lnTo>
                <a:lnTo>
                  <a:pt x="9256" y="7809"/>
                </a:lnTo>
                <a:lnTo>
                  <a:pt x="9214" y="7894"/>
                </a:lnTo>
                <a:lnTo>
                  <a:pt x="9171" y="7980"/>
                </a:lnTo>
                <a:lnTo>
                  <a:pt x="9130" y="8066"/>
                </a:lnTo>
                <a:lnTo>
                  <a:pt x="9089" y="8154"/>
                </a:lnTo>
                <a:lnTo>
                  <a:pt x="8972" y="8154"/>
                </a:lnTo>
                <a:lnTo>
                  <a:pt x="8972" y="6471"/>
                </a:lnTo>
                <a:lnTo>
                  <a:pt x="6088" y="6471"/>
                </a:lnTo>
                <a:close/>
                <a:moveTo>
                  <a:pt x="4515" y="6471"/>
                </a:moveTo>
                <a:lnTo>
                  <a:pt x="4515" y="1683"/>
                </a:lnTo>
                <a:lnTo>
                  <a:pt x="5762" y="1683"/>
                </a:lnTo>
                <a:lnTo>
                  <a:pt x="5762" y="6471"/>
                </a:lnTo>
                <a:lnTo>
                  <a:pt x="4515" y="6471"/>
                </a:lnTo>
                <a:close/>
                <a:moveTo>
                  <a:pt x="2988" y="6471"/>
                </a:moveTo>
                <a:lnTo>
                  <a:pt x="2988" y="1683"/>
                </a:lnTo>
                <a:lnTo>
                  <a:pt x="3915" y="1683"/>
                </a:lnTo>
                <a:lnTo>
                  <a:pt x="3915" y="6471"/>
                </a:lnTo>
                <a:lnTo>
                  <a:pt x="2988" y="6471"/>
                </a:lnTo>
                <a:close/>
                <a:moveTo>
                  <a:pt x="1520" y="6471"/>
                </a:moveTo>
                <a:lnTo>
                  <a:pt x="1520" y="1683"/>
                </a:lnTo>
                <a:lnTo>
                  <a:pt x="2121" y="1683"/>
                </a:lnTo>
                <a:lnTo>
                  <a:pt x="2121" y="6471"/>
                </a:lnTo>
                <a:lnTo>
                  <a:pt x="1520" y="6471"/>
                </a:lnTo>
                <a:close/>
                <a:moveTo>
                  <a:pt x="0" y="6471"/>
                </a:moveTo>
                <a:lnTo>
                  <a:pt x="0" y="1683"/>
                </a:lnTo>
                <a:lnTo>
                  <a:pt x="437" y="1683"/>
                </a:lnTo>
                <a:lnTo>
                  <a:pt x="437" y="6471"/>
                </a:lnTo>
                <a:lnTo>
                  <a:pt x="0" y="6471"/>
                </a:lnTo>
                <a:close/>
              </a:path>
            </a:pathLst>
          </a:custGeom>
          <a:solidFill>
            <a:srgbClr val="C00000"/>
          </a:solidFill>
          <a:ln w="0">
            <a:solidFill>
              <a:srgbClr val="000000"/>
            </a:solid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KSO_Shape"/>
          <p:cNvSpPr>
            <a:spLocks/>
          </p:cNvSpPr>
          <p:nvPr/>
        </p:nvSpPr>
        <p:spPr bwMode="auto">
          <a:xfrm rot="5400000">
            <a:off x="8947958" y="4217420"/>
            <a:ext cx="544845" cy="340528"/>
          </a:xfrm>
          <a:custGeom>
            <a:avLst/>
            <a:gdLst>
              <a:gd name="T0" fmla="*/ 155875713 w 13050"/>
              <a:gd name="T1" fmla="*/ 155918725 h 8154"/>
              <a:gd name="T2" fmla="*/ 155875713 w 13050"/>
              <a:gd name="T3" fmla="*/ 155918725 h 8154"/>
              <a:gd name="T4" fmla="*/ 155875713 w 13050"/>
              <a:gd name="T5" fmla="*/ 155918725 h 8154"/>
              <a:gd name="T6" fmla="*/ 155875713 w 13050"/>
              <a:gd name="T7" fmla="*/ 155918725 h 8154"/>
              <a:gd name="T8" fmla="*/ 155875713 w 13050"/>
              <a:gd name="T9" fmla="*/ 155918725 h 8154"/>
              <a:gd name="T10" fmla="*/ 155875713 w 13050"/>
              <a:gd name="T11" fmla="*/ 155918725 h 8154"/>
              <a:gd name="T12" fmla="*/ 155875713 w 13050"/>
              <a:gd name="T13" fmla="*/ 155918725 h 8154"/>
              <a:gd name="T14" fmla="*/ 155875713 w 13050"/>
              <a:gd name="T15" fmla="*/ 155918725 h 8154"/>
              <a:gd name="T16" fmla="*/ 155875713 w 13050"/>
              <a:gd name="T17" fmla="*/ 155918725 h 8154"/>
              <a:gd name="T18" fmla="*/ 155875713 w 13050"/>
              <a:gd name="T19" fmla="*/ 155918725 h 8154"/>
              <a:gd name="T20" fmla="*/ 155875713 w 13050"/>
              <a:gd name="T21" fmla="*/ 155918725 h 8154"/>
              <a:gd name="T22" fmla="*/ 155875713 w 13050"/>
              <a:gd name="T23" fmla="*/ 155918725 h 8154"/>
              <a:gd name="T24" fmla="*/ 155875713 w 13050"/>
              <a:gd name="T25" fmla="*/ 155918725 h 8154"/>
              <a:gd name="T26" fmla="*/ 155875713 w 13050"/>
              <a:gd name="T27" fmla="*/ 155918725 h 8154"/>
              <a:gd name="T28" fmla="*/ 155875713 w 13050"/>
              <a:gd name="T29" fmla="*/ 155918725 h 8154"/>
              <a:gd name="T30" fmla="*/ 155875713 w 13050"/>
              <a:gd name="T31" fmla="*/ 155918725 h 8154"/>
              <a:gd name="T32" fmla="*/ 155875713 w 13050"/>
              <a:gd name="T33" fmla="*/ 155918725 h 8154"/>
              <a:gd name="T34" fmla="*/ 155875713 w 13050"/>
              <a:gd name="T35" fmla="*/ 155918725 h 8154"/>
              <a:gd name="T36" fmla="*/ 155875713 w 13050"/>
              <a:gd name="T37" fmla="*/ 155918725 h 8154"/>
              <a:gd name="T38" fmla="*/ 155875713 w 13050"/>
              <a:gd name="T39" fmla="*/ 155918725 h 8154"/>
              <a:gd name="T40" fmla="*/ 155875713 w 13050"/>
              <a:gd name="T41" fmla="*/ 155918725 h 8154"/>
              <a:gd name="T42" fmla="*/ 155875713 w 13050"/>
              <a:gd name="T43" fmla="*/ 155918725 h 8154"/>
              <a:gd name="T44" fmla="*/ 155875713 w 13050"/>
              <a:gd name="T45" fmla="*/ 155918725 h 8154"/>
              <a:gd name="T46" fmla="*/ 155875713 w 13050"/>
              <a:gd name="T47" fmla="*/ 155918725 h 8154"/>
              <a:gd name="T48" fmla="*/ 155875713 w 13050"/>
              <a:gd name="T49" fmla="*/ 155918725 h 8154"/>
              <a:gd name="T50" fmla="*/ 155875713 w 13050"/>
              <a:gd name="T51" fmla="*/ 155918725 h 8154"/>
              <a:gd name="T52" fmla="*/ 155875713 w 13050"/>
              <a:gd name="T53" fmla="*/ 155918725 h 8154"/>
              <a:gd name="T54" fmla="*/ 155875713 w 13050"/>
              <a:gd name="T55" fmla="*/ 155918725 h 8154"/>
              <a:gd name="T56" fmla="*/ 155875713 w 13050"/>
              <a:gd name="T57" fmla="*/ 155918725 h 8154"/>
              <a:gd name="T58" fmla="*/ 155875713 w 13050"/>
              <a:gd name="T59" fmla="*/ 155918725 h 8154"/>
              <a:gd name="T60" fmla="*/ 155875713 w 13050"/>
              <a:gd name="T61" fmla="*/ 155918725 h 8154"/>
              <a:gd name="T62" fmla="*/ 155875713 w 13050"/>
              <a:gd name="T63" fmla="*/ 155918725 h 8154"/>
              <a:gd name="T64" fmla="*/ 155875713 w 13050"/>
              <a:gd name="T65" fmla="*/ 155918725 h 8154"/>
              <a:gd name="T66" fmla="*/ 155875713 w 13050"/>
              <a:gd name="T67" fmla="*/ 155918725 h 8154"/>
              <a:gd name="T68" fmla="*/ 155875713 w 13050"/>
              <a:gd name="T69" fmla="*/ 155918725 h 8154"/>
              <a:gd name="T70" fmla="*/ 155875713 w 13050"/>
              <a:gd name="T71" fmla="*/ 155918725 h 8154"/>
              <a:gd name="T72" fmla="*/ 155875713 w 13050"/>
              <a:gd name="T73" fmla="*/ 155918725 h 8154"/>
              <a:gd name="T74" fmla="*/ 155875713 w 13050"/>
              <a:gd name="T75" fmla="*/ 155918725 h 8154"/>
              <a:gd name="T76" fmla="*/ 155875713 w 13050"/>
              <a:gd name="T77" fmla="*/ 155918725 h 8154"/>
              <a:gd name="T78" fmla="*/ 155875713 w 13050"/>
              <a:gd name="T79" fmla="*/ 155918725 h 8154"/>
              <a:gd name="T80" fmla="*/ 155875713 w 13050"/>
              <a:gd name="T81" fmla="*/ 155918725 h 8154"/>
              <a:gd name="T82" fmla="*/ 155875713 w 13050"/>
              <a:gd name="T83" fmla="*/ 155918725 h 8154"/>
              <a:gd name="T84" fmla="*/ 155875713 w 13050"/>
              <a:gd name="T85" fmla="*/ 155918725 h 8154"/>
              <a:gd name="T86" fmla="*/ 155875713 w 13050"/>
              <a:gd name="T87" fmla="*/ 155918725 h 8154"/>
              <a:gd name="T88" fmla="*/ 155875713 w 13050"/>
              <a:gd name="T89" fmla="*/ 155918725 h 8154"/>
              <a:gd name="T90" fmla="*/ 155875713 w 13050"/>
              <a:gd name="T91" fmla="*/ 155918725 h 8154"/>
              <a:gd name="T92" fmla="*/ 155875713 w 13050"/>
              <a:gd name="T93" fmla="*/ 155918725 h 8154"/>
              <a:gd name="T94" fmla="*/ 155875713 w 13050"/>
              <a:gd name="T95" fmla="*/ 155918725 h 8154"/>
              <a:gd name="T96" fmla="*/ 155875713 w 13050"/>
              <a:gd name="T97" fmla="*/ 155918725 h 8154"/>
              <a:gd name="T98" fmla="*/ 155875713 w 13050"/>
              <a:gd name="T99" fmla="*/ 155918725 h 8154"/>
              <a:gd name="T100" fmla="*/ 155875713 w 13050"/>
              <a:gd name="T101" fmla="*/ 155918725 h 8154"/>
              <a:gd name="T102" fmla="*/ 155875713 w 13050"/>
              <a:gd name="T103" fmla="*/ 155918725 h 8154"/>
              <a:gd name="T104" fmla="*/ 155875713 w 13050"/>
              <a:gd name="T105" fmla="*/ 155918725 h 8154"/>
              <a:gd name="T106" fmla="*/ 155875713 w 13050"/>
              <a:gd name="T107" fmla="*/ 155918725 h 8154"/>
              <a:gd name="T108" fmla="*/ 155875713 w 13050"/>
              <a:gd name="T109" fmla="*/ 155918725 h 8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50" h="8154">
                <a:moveTo>
                  <a:pt x="6088" y="6471"/>
                </a:moveTo>
                <a:lnTo>
                  <a:pt x="6088" y="1683"/>
                </a:lnTo>
                <a:lnTo>
                  <a:pt x="8972" y="1683"/>
                </a:lnTo>
                <a:lnTo>
                  <a:pt x="8972" y="0"/>
                </a:lnTo>
                <a:lnTo>
                  <a:pt x="9089" y="0"/>
                </a:lnTo>
                <a:lnTo>
                  <a:pt x="9129" y="86"/>
                </a:lnTo>
                <a:lnTo>
                  <a:pt x="9168" y="171"/>
                </a:lnTo>
                <a:lnTo>
                  <a:pt x="9208" y="256"/>
                </a:lnTo>
                <a:lnTo>
                  <a:pt x="9249" y="340"/>
                </a:lnTo>
                <a:lnTo>
                  <a:pt x="9292" y="425"/>
                </a:lnTo>
                <a:lnTo>
                  <a:pt x="9335" y="507"/>
                </a:lnTo>
                <a:lnTo>
                  <a:pt x="9378" y="589"/>
                </a:lnTo>
                <a:lnTo>
                  <a:pt x="9422" y="670"/>
                </a:lnTo>
                <a:lnTo>
                  <a:pt x="9468" y="750"/>
                </a:lnTo>
                <a:lnTo>
                  <a:pt x="9514" y="830"/>
                </a:lnTo>
                <a:lnTo>
                  <a:pt x="9560" y="909"/>
                </a:lnTo>
                <a:lnTo>
                  <a:pt x="9608" y="986"/>
                </a:lnTo>
                <a:lnTo>
                  <a:pt x="9656" y="1063"/>
                </a:lnTo>
                <a:lnTo>
                  <a:pt x="9704" y="1141"/>
                </a:lnTo>
                <a:lnTo>
                  <a:pt x="9754" y="1217"/>
                </a:lnTo>
                <a:lnTo>
                  <a:pt x="9804" y="1291"/>
                </a:lnTo>
                <a:lnTo>
                  <a:pt x="9855" y="1365"/>
                </a:lnTo>
                <a:lnTo>
                  <a:pt x="9907" y="1439"/>
                </a:lnTo>
                <a:lnTo>
                  <a:pt x="9960" y="1511"/>
                </a:lnTo>
                <a:lnTo>
                  <a:pt x="10013" y="1584"/>
                </a:lnTo>
                <a:lnTo>
                  <a:pt x="10066" y="1655"/>
                </a:lnTo>
                <a:lnTo>
                  <a:pt x="10121" y="1725"/>
                </a:lnTo>
                <a:lnTo>
                  <a:pt x="10176" y="1794"/>
                </a:lnTo>
                <a:lnTo>
                  <a:pt x="10232" y="1864"/>
                </a:lnTo>
                <a:lnTo>
                  <a:pt x="10288" y="1931"/>
                </a:lnTo>
                <a:lnTo>
                  <a:pt x="10346" y="1999"/>
                </a:lnTo>
                <a:lnTo>
                  <a:pt x="10403" y="2066"/>
                </a:lnTo>
                <a:lnTo>
                  <a:pt x="10461" y="2132"/>
                </a:lnTo>
                <a:lnTo>
                  <a:pt x="10521" y="2196"/>
                </a:lnTo>
                <a:lnTo>
                  <a:pt x="10579" y="2261"/>
                </a:lnTo>
                <a:lnTo>
                  <a:pt x="10640" y="2324"/>
                </a:lnTo>
                <a:lnTo>
                  <a:pt x="10701" y="2387"/>
                </a:lnTo>
                <a:lnTo>
                  <a:pt x="10764" y="2450"/>
                </a:lnTo>
                <a:lnTo>
                  <a:pt x="10826" y="2511"/>
                </a:lnTo>
                <a:lnTo>
                  <a:pt x="10889" y="2572"/>
                </a:lnTo>
                <a:lnTo>
                  <a:pt x="10954" y="2631"/>
                </a:lnTo>
                <a:lnTo>
                  <a:pt x="11019" y="2691"/>
                </a:lnTo>
                <a:lnTo>
                  <a:pt x="11085" y="2750"/>
                </a:lnTo>
                <a:lnTo>
                  <a:pt x="11152" y="2808"/>
                </a:lnTo>
                <a:lnTo>
                  <a:pt x="11218" y="2865"/>
                </a:lnTo>
                <a:lnTo>
                  <a:pt x="11286" y="2923"/>
                </a:lnTo>
                <a:lnTo>
                  <a:pt x="11355" y="2978"/>
                </a:lnTo>
                <a:lnTo>
                  <a:pt x="11425" y="3034"/>
                </a:lnTo>
                <a:lnTo>
                  <a:pt x="11495" y="3088"/>
                </a:lnTo>
                <a:lnTo>
                  <a:pt x="11565" y="3143"/>
                </a:lnTo>
                <a:lnTo>
                  <a:pt x="11638" y="3197"/>
                </a:lnTo>
                <a:lnTo>
                  <a:pt x="11709" y="3250"/>
                </a:lnTo>
                <a:lnTo>
                  <a:pt x="11783" y="3301"/>
                </a:lnTo>
                <a:lnTo>
                  <a:pt x="11856" y="3353"/>
                </a:lnTo>
                <a:lnTo>
                  <a:pt x="11931" y="3404"/>
                </a:lnTo>
                <a:lnTo>
                  <a:pt x="12006" y="3453"/>
                </a:lnTo>
                <a:lnTo>
                  <a:pt x="12082" y="3503"/>
                </a:lnTo>
                <a:lnTo>
                  <a:pt x="12158" y="3552"/>
                </a:lnTo>
                <a:lnTo>
                  <a:pt x="12236" y="3601"/>
                </a:lnTo>
                <a:lnTo>
                  <a:pt x="12315" y="3648"/>
                </a:lnTo>
                <a:lnTo>
                  <a:pt x="12393" y="3694"/>
                </a:lnTo>
                <a:lnTo>
                  <a:pt x="12472" y="3741"/>
                </a:lnTo>
                <a:lnTo>
                  <a:pt x="12553" y="3786"/>
                </a:lnTo>
                <a:lnTo>
                  <a:pt x="12634" y="3831"/>
                </a:lnTo>
                <a:lnTo>
                  <a:pt x="12715" y="3875"/>
                </a:lnTo>
                <a:lnTo>
                  <a:pt x="12798" y="3918"/>
                </a:lnTo>
                <a:lnTo>
                  <a:pt x="12881" y="3961"/>
                </a:lnTo>
                <a:lnTo>
                  <a:pt x="12965" y="4003"/>
                </a:lnTo>
                <a:lnTo>
                  <a:pt x="13050" y="4044"/>
                </a:lnTo>
                <a:lnTo>
                  <a:pt x="13050" y="4149"/>
                </a:lnTo>
                <a:lnTo>
                  <a:pt x="12968" y="4188"/>
                </a:lnTo>
                <a:lnTo>
                  <a:pt x="12885" y="4227"/>
                </a:lnTo>
                <a:lnTo>
                  <a:pt x="12803" y="4267"/>
                </a:lnTo>
                <a:lnTo>
                  <a:pt x="12722" y="4309"/>
                </a:lnTo>
                <a:lnTo>
                  <a:pt x="12642" y="4350"/>
                </a:lnTo>
                <a:lnTo>
                  <a:pt x="12562" y="4393"/>
                </a:lnTo>
                <a:lnTo>
                  <a:pt x="12483" y="4437"/>
                </a:lnTo>
                <a:lnTo>
                  <a:pt x="12404" y="4480"/>
                </a:lnTo>
                <a:lnTo>
                  <a:pt x="12326" y="4525"/>
                </a:lnTo>
                <a:lnTo>
                  <a:pt x="12249" y="4570"/>
                </a:lnTo>
                <a:lnTo>
                  <a:pt x="12173" y="4616"/>
                </a:lnTo>
                <a:lnTo>
                  <a:pt x="12097" y="4663"/>
                </a:lnTo>
                <a:lnTo>
                  <a:pt x="12022" y="4711"/>
                </a:lnTo>
                <a:lnTo>
                  <a:pt x="11947" y="4759"/>
                </a:lnTo>
                <a:lnTo>
                  <a:pt x="11874" y="4808"/>
                </a:lnTo>
                <a:lnTo>
                  <a:pt x="11800" y="4858"/>
                </a:lnTo>
                <a:lnTo>
                  <a:pt x="11729" y="4909"/>
                </a:lnTo>
                <a:lnTo>
                  <a:pt x="11656" y="4960"/>
                </a:lnTo>
                <a:lnTo>
                  <a:pt x="11585" y="5012"/>
                </a:lnTo>
                <a:lnTo>
                  <a:pt x="11514" y="5064"/>
                </a:lnTo>
                <a:lnTo>
                  <a:pt x="11445" y="5118"/>
                </a:lnTo>
                <a:lnTo>
                  <a:pt x="11376" y="5172"/>
                </a:lnTo>
                <a:lnTo>
                  <a:pt x="11308" y="5227"/>
                </a:lnTo>
                <a:lnTo>
                  <a:pt x="11240" y="5283"/>
                </a:lnTo>
                <a:lnTo>
                  <a:pt x="11174" y="5339"/>
                </a:lnTo>
                <a:lnTo>
                  <a:pt x="11108" y="5396"/>
                </a:lnTo>
                <a:lnTo>
                  <a:pt x="11042" y="5454"/>
                </a:lnTo>
                <a:lnTo>
                  <a:pt x="10978" y="5512"/>
                </a:lnTo>
                <a:lnTo>
                  <a:pt x="10914" y="5572"/>
                </a:lnTo>
                <a:lnTo>
                  <a:pt x="10851" y="5632"/>
                </a:lnTo>
                <a:lnTo>
                  <a:pt x="10789" y="5693"/>
                </a:lnTo>
                <a:lnTo>
                  <a:pt x="10727" y="5754"/>
                </a:lnTo>
                <a:lnTo>
                  <a:pt x="10666" y="5816"/>
                </a:lnTo>
                <a:lnTo>
                  <a:pt x="10606" y="5879"/>
                </a:lnTo>
                <a:lnTo>
                  <a:pt x="10546" y="5942"/>
                </a:lnTo>
                <a:lnTo>
                  <a:pt x="10487" y="6007"/>
                </a:lnTo>
                <a:lnTo>
                  <a:pt x="10429" y="6072"/>
                </a:lnTo>
                <a:lnTo>
                  <a:pt x="10371" y="6139"/>
                </a:lnTo>
                <a:lnTo>
                  <a:pt x="10313" y="6206"/>
                </a:lnTo>
                <a:lnTo>
                  <a:pt x="10257" y="6275"/>
                </a:lnTo>
                <a:lnTo>
                  <a:pt x="10201" y="6343"/>
                </a:lnTo>
                <a:lnTo>
                  <a:pt x="10145" y="6413"/>
                </a:lnTo>
                <a:lnTo>
                  <a:pt x="10090" y="6483"/>
                </a:lnTo>
                <a:lnTo>
                  <a:pt x="10036" y="6555"/>
                </a:lnTo>
                <a:lnTo>
                  <a:pt x="9982" y="6627"/>
                </a:lnTo>
                <a:lnTo>
                  <a:pt x="9929" y="6700"/>
                </a:lnTo>
                <a:lnTo>
                  <a:pt x="9877" y="6774"/>
                </a:lnTo>
                <a:lnTo>
                  <a:pt x="9825" y="6848"/>
                </a:lnTo>
                <a:lnTo>
                  <a:pt x="9773" y="6924"/>
                </a:lnTo>
                <a:lnTo>
                  <a:pt x="9724" y="7000"/>
                </a:lnTo>
                <a:lnTo>
                  <a:pt x="9673" y="7077"/>
                </a:lnTo>
                <a:lnTo>
                  <a:pt x="9625" y="7156"/>
                </a:lnTo>
                <a:lnTo>
                  <a:pt x="9576" y="7234"/>
                </a:lnTo>
                <a:lnTo>
                  <a:pt x="9528" y="7313"/>
                </a:lnTo>
                <a:lnTo>
                  <a:pt x="9481" y="7394"/>
                </a:lnTo>
                <a:lnTo>
                  <a:pt x="9435" y="7476"/>
                </a:lnTo>
                <a:lnTo>
                  <a:pt x="9390" y="7558"/>
                </a:lnTo>
                <a:lnTo>
                  <a:pt x="9344" y="7640"/>
                </a:lnTo>
                <a:lnTo>
                  <a:pt x="9300" y="7724"/>
                </a:lnTo>
                <a:lnTo>
                  <a:pt x="9256" y="7809"/>
                </a:lnTo>
                <a:lnTo>
                  <a:pt x="9214" y="7894"/>
                </a:lnTo>
                <a:lnTo>
                  <a:pt x="9171" y="7980"/>
                </a:lnTo>
                <a:lnTo>
                  <a:pt x="9130" y="8066"/>
                </a:lnTo>
                <a:lnTo>
                  <a:pt x="9089" y="8154"/>
                </a:lnTo>
                <a:lnTo>
                  <a:pt x="8972" y="8154"/>
                </a:lnTo>
                <a:lnTo>
                  <a:pt x="8972" y="6471"/>
                </a:lnTo>
                <a:lnTo>
                  <a:pt x="6088" y="6471"/>
                </a:lnTo>
                <a:close/>
                <a:moveTo>
                  <a:pt x="4515" y="6471"/>
                </a:moveTo>
                <a:lnTo>
                  <a:pt x="4515" y="1683"/>
                </a:lnTo>
                <a:lnTo>
                  <a:pt x="5762" y="1683"/>
                </a:lnTo>
                <a:lnTo>
                  <a:pt x="5762" y="6471"/>
                </a:lnTo>
                <a:lnTo>
                  <a:pt x="4515" y="6471"/>
                </a:lnTo>
                <a:close/>
                <a:moveTo>
                  <a:pt x="2988" y="6471"/>
                </a:moveTo>
                <a:lnTo>
                  <a:pt x="2988" y="1683"/>
                </a:lnTo>
                <a:lnTo>
                  <a:pt x="3915" y="1683"/>
                </a:lnTo>
                <a:lnTo>
                  <a:pt x="3915" y="6471"/>
                </a:lnTo>
                <a:lnTo>
                  <a:pt x="2988" y="6471"/>
                </a:lnTo>
                <a:close/>
                <a:moveTo>
                  <a:pt x="1520" y="6471"/>
                </a:moveTo>
                <a:lnTo>
                  <a:pt x="1520" y="1683"/>
                </a:lnTo>
                <a:lnTo>
                  <a:pt x="2121" y="1683"/>
                </a:lnTo>
                <a:lnTo>
                  <a:pt x="2121" y="6471"/>
                </a:lnTo>
                <a:lnTo>
                  <a:pt x="1520" y="6471"/>
                </a:lnTo>
                <a:close/>
                <a:moveTo>
                  <a:pt x="0" y="6471"/>
                </a:moveTo>
                <a:lnTo>
                  <a:pt x="0" y="1683"/>
                </a:lnTo>
                <a:lnTo>
                  <a:pt x="437" y="1683"/>
                </a:lnTo>
                <a:lnTo>
                  <a:pt x="437" y="6471"/>
                </a:lnTo>
                <a:lnTo>
                  <a:pt x="0" y="6471"/>
                </a:lnTo>
                <a:close/>
              </a:path>
            </a:pathLst>
          </a:custGeom>
          <a:solidFill>
            <a:srgbClr val="C00000"/>
          </a:solidFill>
          <a:ln w="0">
            <a:solidFill>
              <a:srgbClr val="000000"/>
            </a:solid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文字, 數字, 字型, 行 的圖片&#10;&#10;AI-generated content may be incorrect.">
            <a:extLst>
              <a:ext uri="{FF2B5EF4-FFF2-40B4-BE49-F238E27FC236}">
                <a16:creationId xmlns:a16="http://schemas.microsoft.com/office/drawing/2014/main" id="{D56134D7-01B3-2A82-2F57-3E71CC6975FF}"/>
              </a:ext>
            </a:extLst>
          </p:cNvPr>
          <p:cNvPicPr>
            <a:picLocks noChangeAspect="1"/>
          </p:cNvPicPr>
          <p:nvPr/>
        </p:nvPicPr>
        <p:blipFill>
          <a:blip r:embed="rId2">
            <a:extLst>
              <a:ext uri="{28A0092B-C50C-407E-A947-70E740481C1C}">
                <a14:useLocalDpi xmlns:a14="http://schemas.microsoft.com/office/drawing/2010/main" val="0"/>
              </a:ext>
            </a:extLst>
          </a:blip>
          <a:srcRect t="834"/>
          <a:stretch/>
        </p:blipFill>
        <p:spPr>
          <a:xfrm>
            <a:off x="1358880" y="3948113"/>
            <a:ext cx="8354298" cy="2883372"/>
          </a:xfrm>
          <a:prstGeom prst="rect">
            <a:avLst/>
          </a:prstGeom>
        </p:spPr>
      </p:pic>
      <p:sp>
        <p:nvSpPr>
          <p:cNvPr id="10" name="標題 1"/>
          <p:cNvSpPr txBox="1">
            <a:spLocks/>
          </p:cNvSpPr>
          <p:nvPr/>
        </p:nvSpPr>
        <p:spPr>
          <a:xfrm>
            <a:off x="1016000" y="260350"/>
            <a:ext cx="10769600" cy="865188"/>
          </a:xfrm>
          <a:prstGeom prst="rect">
            <a:avLst/>
          </a:prstGeom>
        </p:spPr>
        <p:txBody>
          <a:bodyPr anchor="ctr">
            <a:normAutofit fontScale="97500"/>
          </a:bodyPr>
          <a:lstStyle/>
          <a:p>
            <a:pPr eaLnBrk="1" fontAlgn="auto" hangingPunct="1">
              <a:spcAft>
                <a:spcPts val="0"/>
              </a:spcAft>
              <a:defRPr/>
            </a:pP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捌</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3800" b="1" dirty="0">
                <a:solidFill>
                  <a:srgbClr val="002060"/>
                </a:solidFill>
                <a:latin typeface="微軟正黑體" panose="020B0604030504040204" pitchFamily="34" charset="-120"/>
                <a:ea typeface="微軟正黑體" panose="020B0604030504040204" pitchFamily="34" charset="-120"/>
                <a:cs typeface="+mj-cs"/>
              </a:rPr>
              <a:t>5/8</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12" name="矩形 11"/>
          <p:cNvSpPr/>
          <p:nvPr/>
        </p:nvSpPr>
        <p:spPr>
          <a:xfrm>
            <a:off x="955912" y="1017588"/>
            <a:ext cx="10306050" cy="846137"/>
          </a:xfrm>
          <a:prstGeom prst="rect">
            <a:avLst/>
          </a:prstGeom>
        </p:spPr>
        <p:txBody>
          <a:bodyPr>
            <a:spAutoFit/>
          </a:bodyPr>
          <a:lstStyle/>
          <a:p>
            <a:pPr eaLnBrk="1" fontAlgn="auto" hangingPunct="1">
              <a:spcBef>
                <a:spcPts val="0"/>
              </a:spcBef>
              <a:spcAft>
                <a:spcPts val="0"/>
              </a:spcAft>
              <a:defRPr/>
            </a:pPr>
            <a:r>
              <a:rPr lang="zh-TW" altLang="en-US" sz="2200" b="1" dirty="0">
                <a:solidFill>
                  <a:srgbClr val="C00000"/>
                </a:solidFill>
                <a:latin typeface="微軟正黑體" pitchFamily="34" charset="-120"/>
                <a:ea typeface="微軟正黑體" pitchFamily="34" charset="-120"/>
              </a:rPr>
              <a:t>免試生比序總積分計算範例（招生簡章第</a:t>
            </a:r>
            <a:r>
              <a:rPr lang="en-US" altLang="zh-TW" sz="2200" b="1" dirty="0">
                <a:solidFill>
                  <a:srgbClr val="C00000"/>
                </a:solidFill>
                <a:latin typeface="微軟正黑體" pitchFamily="34" charset="-120"/>
                <a:ea typeface="微軟正黑體" pitchFamily="34" charset="-120"/>
              </a:rPr>
              <a:t>15</a:t>
            </a:r>
            <a:r>
              <a:rPr lang="zh-TW" altLang="en-US" sz="2200" b="1" dirty="0">
                <a:solidFill>
                  <a:srgbClr val="C00000"/>
                </a:solidFill>
                <a:latin typeface="微軟正黑體" pitchFamily="34" charset="-120"/>
                <a:ea typeface="微軟正黑體" pitchFamily="34" charset="-120"/>
              </a:rPr>
              <a:t>頁）</a:t>
            </a:r>
            <a:endParaRPr lang="en-US" altLang="zh-TW" sz="2200" b="1" dirty="0">
              <a:solidFill>
                <a:srgbClr val="C00000"/>
              </a:solidFill>
              <a:latin typeface="微軟正黑體" pitchFamily="34" charset="-120"/>
              <a:ea typeface="微軟正黑體" pitchFamily="34" charset="-120"/>
            </a:endParaRPr>
          </a:p>
          <a:p>
            <a:pPr eaLnBrk="1" fontAlgn="auto" hangingPunct="1">
              <a:spcBef>
                <a:spcPts val="600"/>
              </a:spcBef>
              <a:spcAft>
                <a:spcPts val="600"/>
              </a:spcAft>
              <a:defRPr/>
            </a:pPr>
            <a:r>
              <a:rPr lang="zh-TW" altLang="zh-TW" sz="2200" b="1" dirty="0">
                <a:solidFill>
                  <a:schemeClr val="accent6">
                    <a:lumMod val="75000"/>
                  </a:schemeClr>
                </a:solidFill>
                <a:latin typeface="微軟正黑體" pitchFamily="34" charset="-120"/>
                <a:ea typeface="微軟正黑體" pitchFamily="34" charset="-120"/>
              </a:rPr>
              <a:t>表</a:t>
            </a:r>
            <a:r>
              <a:rPr lang="en-US" altLang="zh-TW" sz="2200" b="1" dirty="0">
                <a:solidFill>
                  <a:schemeClr val="accent6">
                    <a:lumMod val="75000"/>
                  </a:schemeClr>
                </a:solidFill>
                <a:latin typeface="微軟正黑體" pitchFamily="34" charset="-120"/>
                <a:ea typeface="微軟正黑體" pitchFamily="34" charset="-120"/>
              </a:rPr>
              <a:t>4-2 </a:t>
            </a:r>
            <a:r>
              <a:rPr lang="zh-TW" altLang="zh-TW" sz="22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2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955912" y="3517900"/>
            <a:ext cx="6919912" cy="430213"/>
          </a:xfrm>
          <a:prstGeom prst="rect">
            <a:avLst/>
          </a:prstGeom>
        </p:spPr>
        <p:txBody>
          <a:bodyPr wrap="none">
            <a:spAutoFit/>
          </a:bodyPr>
          <a:lstStyle/>
          <a:p>
            <a:pPr eaLnBrk="1" fontAlgn="auto" hangingPunct="1">
              <a:spcBef>
                <a:spcPts val="0"/>
              </a:spcBef>
              <a:spcAft>
                <a:spcPts val="0"/>
              </a:spcAft>
              <a:defRPr/>
            </a:pPr>
            <a:r>
              <a:rPr lang="zh-TW" altLang="zh-TW" sz="2200" b="1" dirty="0">
                <a:solidFill>
                  <a:schemeClr val="accent6">
                    <a:lumMod val="75000"/>
                  </a:schemeClr>
                </a:solidFill>
                <a:latin typeface="微軟正黑體" pitchFamily="34" charset="-120"/>
                <a:ea typeface="微軟正黑體" pitchFamily="34" charset="-120"/>
              </a:rPr>
              <a:t>表</a:t>
            </a:r>
            <a:r>
              <a:rPr lang="en-US" altLang="zh-TW" sz="2200" b="1" dirty="0">
                <a:solidFill>
                  <a:schemeClr val="accent6">
                    <a:lumMod val="75000"/>
                  </a:schemeClr>
                </a:solidFill>
                <a:latin typeface="微軟正黑體" pitchFamily="34" charset="-120"/>
                <a:ea typeface="微軟正黑體" pitchFamily="34" charset="-120"/>
              </a:rPr>
              <a:t>4-3 </a:t>
            </a:r>
            <a:r>
              <a:rPr lang="zh-TW" altLang="zh-TW" sz="2200" b="1" dirty="0">
                <a:solidFill>
                  <a:schemeClr val="accent6">
                    <a:lumMod val="75000"/>
                  </a:schemeClr>
                </a:solidFill>
                <a:latin typeface="微軟正黑體" pitchFamily="34" charset="-120"/>
                <a:ea typeface="微軟正黑體" pitchFamily="34" charset="-120"/>
              </a:rPr>
              <a:t>陳同學</a:t>
            </a:r>
            <a:r>
              <a:rPr lang="zh-TW" altLang="en-US" sz="2200" b="1" dirty="0">
                <a:solidFill>
                  <a:schemeClr val="accent6">
                    <a:lumMod val="75000"/>
                  </a:schemeClr>
                </a:solidFill>
                <a:latin typeface="微軟正黑體" pitchFamily="34" charset="-120"/>
                <a:ea typeface="微軟正黑體" pitchFamily="34" charset="-120"/>
              </a:rPr>
              <a:t>報名○○科科技大學比序項目積分採計表</a:t>
            </a:r>
          </a:p>
        </p:txBody>
      </p:sp>
      <p:sp>
        <p:nvSpPr>
          <p:cNvPr id="56325" name="投影片編號版面配置區 4"/>
          <p:cNvSpPr>
            <a:spLocks noGrp="1"/>
          </p:cNvSpPr>
          <p:nvPr>
            <p:ph type="sldNum" sz="quarter" idx="11"/>
          </p:nvPr>
        </p:nvSpPr>
        <p:spPr bwMode="auto">
          <a:xfrm>
            <a:off x="9367838" y="63373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43</a:t>
            </a:r>
            <a:endParaRPr lang="zh-TW" altLang="en-US" sz="2600" dirty="0"/>
          </a:p>
        </p:txBody>
      </p:sp>
      <p:pic>
        <p:nvPicPr>
          <p:cNvPr id="5632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2674" y="1882775"/>
            <a:ext cx="73564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22674" y="2957513"/>
            <a:ext cx="6399213" cy="449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1409936" y="6290680"/>
            <a:ext cx="8219266" cy="4397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570371" y="1521401"/>
            <a:ext cx="11450638" cy="3661595"/>
          </a:xfrm>
          <a:prstGeom prst="rect">
            <a:avLst/>
          </a:prstGeom>
        </p:spPr>
      </p:pic>
      <p:sp>
        <p:nvSpPr>
          <p:cNvPr id="5" name="標題 1"/>
          <p:cNvSpPr txBox="1">
            <a:spLocks/>
          </p:cNvSpPr>
          <p:nvPr/>
        </p:nvSpPr>
        <p:spPr>
          <a:xfrm>
            <a:off x="1016000" y="260350"/>
            <a:ext cx="10769600" cy="865188"/>
          </a:xfrm>
          <a:prstGeom prst="rect">
            <a:avLst/>
          </a:prstGeom>
        </p:spPr>
        <p:txBody>
          <a:bodyPr anchor="ctr">
            <a:normAutofit fontScale="97500"/>
          </a:bodyPr>
          <a:lstStyle/>
          <a:p>
            <a:pPr eaLnBrk="1" fontAlgn="auto" hangingPunct="1">
              <a:spcAft>
                <a:spcPts val="0"/>
              </a:spcAft>
              <a:defRPr/>
            </a:pP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捌</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3800" b="1" dirty="0">
                <a:solidFill>
                  <a:srgbClr val="002060"/>
                </a:solidFill>
                <a:latin typeface="微軟正黑體" panose="020B0604030504040204" pitchFamily="34" charset="-120"/>
                <a:ea typeface="微軟正黑體" panose="020B0604030504040204" pitchFamily="34" charset="-120"/>
                <a:cs typeface="+mj-cs"/>
              </a:rPr>
              <a:t>6/8</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7" name="標題 1"/>
          <p:cNvSpPr txBox="1">
            <a:spLocks/>
          </p:cNvSpPr>
          <p:nvPr/>
        </p:nvSpPr>
        <p:spPr>
          <a:xfrm>
            <a:off x="552909" y="964389"/>
            <a:ext cx="11523663" cy="576262"/>
          </a:xfrm>
          <a:prstGeom prst="rect">
            <a:avLst/>
          </a:prstGeom>
        </p:spPr>
        <p:txBody>
          <a:bodyPr anchor="ctr"/>
          <a:lstStyle/>
          <a:p>
            <a:pPr algn="ctr" eaLnBrk="1" fontAlgn="auto" hangingPunct="1">
              <a:spcBef>
                <a:spcPts val="600"/>
              </a:spcBef>
              <a:spcAft>
                <a:spcPts val="600"/>
              </a:spcAft>
              <a:defRPr/>
            </a:pPr>
            <a:r>
              <a:rPr lang="zh-TW" altLang="zh-TW" sz="2200" b="1" dirty="0">
                <a:solidFill>
                  <a:schemeClr val="accent6">
                    <a:lumMod val="75000"/>
                  </a:schemeClr>
                </a:solidFill>
                <a:latin typeface="微軟正黑體" pitchFamily="34" charset="-120"/>
                <a:ea typeface="微軟正黑體" pitchFamily="34" charset="-120"/>
              </a:rPr>
              <a:t>表</a:t>
            </a:r>
            <a:r>
              <a:rPr lang="en-US" altLang="zh-TW" sz="2200" b="1" dirty="0">
                <a:solidFill>
                  <a:schemeClr val="accent6">
                    <a:lumMod val="75000"/>
                  </a:schemeClr>
                </a:solidFill>
                <a:latin typeface="微軟正黑體" pitchFamily="34" charset="-120"/>
                <a:ea typeface="微軟正黑體" pitchFamily="34" charset="-120"/>
              </a:rPr>
              <a:t>4-4</a:t>
            </a:r>
            <a:r>
              <a:rPr lang="zh-TW" altLang="en-US" sz="2200" b="1" dirty="0">
                <a:solidFill>
                  <a:schemeClr val="accent6">
                    <a:lumMod val="75000"/>
                  </a:schemeClr>
                </a:solidFill>
                <a:latin typeface="微軟正黑體" pitchFamily="34" charset="-120"/>
                <a:ea typeface="微軟正黑體" pitchFamily="34" charset="-120"/>
              </a:rPr>
              <a:t>陳同學</a:t>
            </a:r>
            <a:r>
              <a:rPr lang="zh-TW" altLang="zh-TW" sz="2200" b="1" dirty="0">
                <a:solidFill>
                  <a:schemeClr val="accent6">
                    <a:lumMod val="75000"/>
                  </a:schemeClr>
                </a:solidFill>
                <a:latin typeface="微軟正黑體" pitchFamily="34" charset="-120"/>
                <a:ea typeface="微軟正黑體" pitchFamily="34" charset="-120"/>
              </a:rPr>
              <a:t>報名</a:t>
            </a:r>
            <a:r>
              <a:rPr lang="zh-TW" altLang="en-US" sz="2200" b="1" dirty="0">
                <a:solidFill>
                  <a:schemeClr val="accent6">
                    <a:lumMod val="75000"/>
                  </a:schemeClr>
                </a:solidFill>
                <a:latin typeface="微軟正黑體" pitchFamily="34" charset="-120"/>
                <a:ea typeface="微軟正黑體" pitchFamily="34" charset="-120"/>
              </a:rPr>
              <a:t>○○科技大學</a:t>
            </a:r>
            <a:r>
              <a:rPr lang="zh-TW" altLang="zh-TW" sz="2200" b="1" dirty="0">
                <a:solidFill>
                  <a:schemeClr val="accent6">
                    <a:lumMod val="75000"/>
                  </a:schemeClr>
                </a:solidFill>
                <a:latin typeface="微軟正黑體" pitchFamily="34" charset="-120"/>
                <a:ea typeface="微軟正黑體" pitchFamily="34" charset="-120"/>
              </a:rPr>
              <a:t>之</a:t>
            </a:r>
            <a:r>
              <a:rPr lang="zh-TW" altLang="en-US" sz="2200" b="1" dirty="0">
                <a:solidFill>
                  <a:srgbClr val="C00000"/>
                </a:solidFill>
                <a:latin typeface="微軟正黑體" pitchFamily="34" charset="-120"/>
                <a:ea typeface="微軟正黑體" pitchFamily="34" charset="-120"/>
              </a:rPr>
              <a:t>一般</a:t>
            </a:r>
            <a:r>
              <a:rPr lang="zh-TW" altLang="zh-TW" sz="2200" b="1" dirty="0">
                <a:solidFill>
                  <a:srgbClr val="C00000"/>
                </a:solidFill>
                <a:latin typeface="微軟正黑體" pitchFamily="34" charset="-120"/>
                <a:ea typeface="微軟正黑體" pitchFamily="34" charset="-120"/>
              </a:rPr>
              <a:t>生</a:t>
            </a:r>
            <a:r>
              <a:rPr lang="zh-TW" altLang="zh-TW" sz="2200" b="1" dirty="0">
                <a:solidFill>
                  <a:schemeClr val="accent6">
                    <a:lumMod val="75000"/>
                  </a:schemeClr>
                </a:solidFill>
                <a:latin typeface="微軟正黑體" pitchFamily="34" charset="-120"/>
                <a:ea typeface="微軟正黑體" pitchFamily="34" charset="-120"/>
              </a:rPr>
              <a:t>同分比序積分項目順序採計表</a:t>
            </a:r>
            <a:r>
              <a:rPr lang="zh-TW" altLang="en-US" b="1" dirty="0">
                <a:solidFill>
                  <a:schemeClr val="accent6">
                    <a:lumMod val="75000"/>
                  </a:schemeClr>
                </a:solidFill>
                <a:latin typeface="微軟正黑體" pitchFamily="34" charset="-120"/>
                <a:ea typeface="微軟正黑體" pitchFamily="34" charset="-120"/>
              </a:rPr>
              <a:t>（簡章第</a:t>
            </a:r>
            <a:r>
              <a:rPr lang="en-US" altLang="zh-TW" b="1" dirty="0">
                <a:solidFill>
                  <a:schemeClr val="accent6">
                    <a:lumMod val="75000"/>
                  </a:schemeClr>
                </a:solidFill>
                <a:latin typeface="微軟正黑體" pitchFamily="34" charset="-120"/>
                <a:ea typeface="微軟正黑體" pitchFamily="34" charset="-120"/>
              </a:rPr>
              <a:t>15</a:t>
            </a:r>
            <a:r>
              <a:rPr lang="zh-TW" altLang="en-US" b="1" dirty="0">
                <a:solidFill>
                  <a:schemeClr val="accent6">
                    <a:lumMod val="75000"/>
                  </a:schemeClr>
                </a:solidFill>
                <a:latin typeface="微軟正黑體" pitchFamily="34" charset="-120"/>
                <a:ea typeface="微軟正黑體" pitchFamily="34" charset="-120"/>
              </a:rPr>
              <a:t>頁範例）</a:t>
            </a:r>
          </a:p>
        </p:txBody>
      </p:sp>
      <p:sp>
        <p:nvSpPr>
          <p:cNvPr id="57349" name="矩形 9"/>
          <p:cNvSpPr>
            <a:spLocks noChangeArrowheads="1"/>
          </p:cNvSpPr>
          <p:nvPr/>
        </p:nvSpPr>
        <p:spPr bwMode="auto">
          <a:xfrm>
            <a:off x="2059447" y="4240989"/>
            <a:ext cx="569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000" b="1">
                <a:solidFill>
                  <a:srgbClr val="FF0000"/>
                </a:solidFill>
                <a:latin typeface="新細明體" panose="02020500000000000000" pitchFamily="18" charset="-120"/>
                <a:cs typeface="Times New Roman" panose="02020603050405020304" pitchFamily="18" charset="0"/>
              </a:rPr>
              <a:t>①</a:t>
            </a:r>
            <a:endParaRPr lang="zh-TW" altLang="en-US" sz="3000">
              <a:solidFill>
                <a:srgbClr val="FF0000"/>
              </a:solidFill>
            </a:endParaRPr>
          </a:p>
        </p:txBody>
      </p:sp>
      <p:sp>
        <p:nvSpPr>
          <p:cNvPr id="57350" name="矩形 10"/>
          <p:cNvSpPr>
            <a:spLocks noChangeArrowheads="1"/>
          </p:cNvSpPr>
          <p:nvPr/>
        </p:nvSpPr>
        <p:spPr bwMode="auto">
          <a:xfrm>
            <a:off x="860884" y="2518551"/>
            <a:ext cx="569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000" b="1">
                <a:solidFill>
                  <a:srgbClr val="FF0000"/>
                </a:solidFill>
                <a:latin typeface="新細明體" panose="02020500000000000000" pitchFamily="18" charset="-120"/>
                <a:cs typeface="Times New Roman" panose="02020603050405020304" pitchFamily="18" charset="0"/>
              </a:rPr>
              <a:t>②</a:t>
            </a:r>
            <a:endParaRPr lang="zh-TW" altLang="en-US" sz="3000">
              <a:solidFill>
                <a:srgbClr val="FF0000"/>
              </a:solidFill>
            </a:endParaRPr>
          </a:p>
        </p:txBody>
      </p:sp>
      <p:sp>
        <p:nvSpPr>
          <p:cNvPr id="16" name="矩形 15"/>
          <p:cNvSpPr/>
          <p:nvPr/>
        </p:nvSpPr>
        <p:spPr>
          <a:xfrm>
            <a:off x="535447" y="5247464"/>
            <a:ext cx="11468100" cy="1169987"/>
          </a:xfrm>
          <a:prstGeom prst="rect">
            <a:avLst/>
          </a:prstGeom>
          <a:solidFill>
            <a:srgbClr val="FFFFE1"/>
          </a:solidFill>
          <a:effectLst>
            <a:outerShdw blurRad="50800" dist="38100" dir="2700000" algn="tl" rotWithShape="0">
              <a:prstClr val="black">
                <a:alpha val="40000"/>
              </a:prstClr>
            </a:outerShdw>
          </a:effec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600"/>
              </a:spcBef>
              <a:spcAft>
                <a:spcPts val="400"/>
              </a:spcAft>
              <a:buFont typeface="Wingdings" panose="05000000000000000000" pitchFamily="2" charset="2"/>
              <a:buChar char="l"/>
              <a:defRPr/>
            </a:pP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特種身分生之「一般生分發順位」為</a:t>
            </a:r>
            <a:r>
              <a:rPr lang="zh-TW" altLang="en-US" sz="2400" b="1" dirty="0">
                <a:solidFill>
                  <a:srgbClr val="C00000"/>
                </a:solidFill>
                <a:latin typeface="新細明體" panose="02020500000000000000" pitchFamily="18" charset="-120"/>
                <a:ea typeface="微軟正黑體" panose="020B0604030504040204" pitchFamily="34" charset="-120"/>
                <a:cs typeface="Times New Roman" panose="02020603050405020304" pitchFamily="18" charset="0"/>
              </a:rPr>
              <a:t>①</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「主項目加權積分」加總後取得</a:t>
            </a:r>
            <a:r>
              <a:rPr kumimoji="1" lang="zh-TW" altLang="en-US" sz="2400" b="1" dirty="0">
                <a:solidFill>
                  <a:srgbClr val="C00000"/>
                </a:solidFill>
                <a:latin typeface="新細明體" panose="02020500000000000000" pitchFamily="18" charset="-120"/>
                <a:ea typeface="微軟正黑體" panose="020B0604030504040204" pitchFamily="34" charset="-120"/>
                <a:cs typeface="Times New Roman" panose="02020603050405020304" pitchFamily="18" charset="0"/>
              </a:rPr>
              <a:t>①</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200" b="1" dirty="0">
                <a:solidFill>
                  <a:schemeClr val="bg1"/>
                </a:solidFill>
                <a:effectLst>
                  <a:glow rad="101600">
                    <a:srgbClr val="FF0000"/>
                  </a:glow>
                </a:effectLst>
                <a:latin typeface="微軟正黑體" panose="020B0604030504040204" pitchFamily="34" charset="-120"/>
                <a:ea typeface="微軟正黑體" panose="020B0604030504040204" pitchFamily="34" charset="-120"/>
                <a:cs typeface="Times New Roman" panose="02020603050405020304" pitchFamily="18" charset="0"/>
              </a:rPr>
              <a:t>一般生比序總積分</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，依此作第一比序項目，</a:t>
            </a:r>
            <a:r>
              <a:rPr kumimoji="1"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同分時</a:t>
            </a: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再依</a:t>
            </a:r>
            <a:r>
              <a:rPr lang="zh-TW" altLang="en-US" sz="2400" b="1" dirty="0">
                <a:solidFill>
                  <a:srgbClr val="C00000"/>
                </a:solidFill>
                <a:latin typeface="新細明體" panose="02020500000000000000" pitchFamily="18" charset="-120"/>
                <a:ea typeface="微軟正黑體" panose="020B0604030504040204" pitchFamily="34" charset="-120"/>
                <a:cs typeface="Times New Roman" panose="02020603050405020304" pitchFamily="18" charset="0"/>
              </a:rPr>
              <a:t>②</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「同分比序項目之順序」</a:t>
            </a: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作比序項目，以取得「一般生分發順位」。</a:t>
            </a:r>
            <a:endParaRPr kumimoji="1"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7352" name="投影片編號版面配置區 1"/>
          <p:cNvSpPr>
            <a:spLocks noGrp="1"/>
          </p:cNvSpPr>
          <p:nvPr>
            <p:ph type="sldNum" sz="quarter" idx="11"/>
          </p:nvPr>
        </p:nvSpPr>
        <p:spPr bwMode="auto">
          <a:xfrm>
            <a:off x="9448800" y="63722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44</a:t>
            </a:r>
            <a:endParaRPr lang="zh-TW" altLang="en-US" sz="2600" dirty="0"/>
          </a:p>
        </p:txBody>
      </p:sp>
      <p:sp>
        <p:nvSpPr>
          <p:cNvPr id="3" name="矩形 2"/>
          <p:cNvSpPr/>
          <p:nvPr/>
        </p:nvSpPr>
        <p:spPr>
          <a:xfrm>
            <a:off x="587834" y="1540651"/>
            <a:ext cx="11415713" cy="2774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87834" y="4315601"/>
            <a:ext cx="4616450" cy="844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a:extLst>
              <a:ext uri="{FF2B5EF4-FFF2-40B4-BE49-F238E27FC236}">
                <a16:creationId xmlns:a16="http://schemas.microsoft.com/office/drawing/2014/main" id="{8C7D866F-8F79-19C9-BDB8-B36F7637C0C0}"/>
              </a:ext>
            </a:extLst>
          </p:cNvPr>
          <p:cNvSpPr/>
          <p:nvPr/>
        </p:nvSpPr>
        <p:spPr>
          <a:xfrm>
            <a:off x="8982075" y="6492875"/>
            <a:ext cx="2981325" cy="368300"/>
          </a:xfrm>
          <a:prstGeom prst="rect">
            <a:avLst/>
          </a:prstGeom>
        </p:spPr>
        <p:txBody>
          <a:bodyPr>
            <a:spAutoFit/>
          </a:bodyPr>
          <a:lstStyle/>
          <a:p>
            <a:pPr algn="just" eaLnBrk="1" fontAlgn="auto" hangingPunct="1">
              <a:spcBef>
                <a:spcPct val="40000"/>
              </a:spcBef>
              <a:spcAft>
                <a:spcPts val="0"/>
              </a:spcAft>
              <a:buClr>
                <a:srgbClr val="660066"/>
              </a:buClr>
              <a:defRPr/>
            </a:pPr>
            <a:r>
              <a:rPr lang="zh-TW" altLang="en-US" b="1" dirty="0">
                <a:solidFill>
                  <a:srgbClr val="0070C0"/>
                </a:solidFill>
                <a:latin typeface="微軟正黑體" pitchFamily="34" charset="-120"/>
                <a:ea typeface="微軟正黑體" pitchFamily="34" charset="-120"/>
                <a:cs typeface="Times New Roman" pitchFamily="18" charset="0"/>
              </a:rPr>
              <a:t>（招生簡章第</a:t>
            </a:r>
            <a:r>
              <a:rPr lang="en-US" altLang="zh-TW" b="1" dirty="0">
                <a:solidFill>
                  <a:srgbClr val="0070C0"/>
                </a:solidFill>
                <a:latin typeface="微軟正黑體" pitchFamily="34" charset="-120"/>
                <a:ea typeface="微軟正黑體" pitchFamily="34" charset="-120"/>
                <a:cs typeface="Times New Roman" pitchFamily="18" charset="0"/>
              </a:rPr>
              <a:t>12-15</a:t>
            </a:r>
            <a:r>
              <a:rPr lang="zh-TW" altLang="en-US" b="1" dirty="0">
                <a:solidFill>
                  <a:srgbClr val="0070C0"/>
                </a:solidFill>
                <a:latin typeface="微軟正黑體" pitchFamily="34" charset="-120"/>
                <a:ea typeface="微軟正黑體" pitchFamily="34" charset="-120"/>
                <a:cs typeface="Times New Roman" pitchFamily="18" charset="0"/>
              </a:rPr>
              <a:t>頁）</a:t>
            </a:r>
            <a:endParaRPr lang="en-US" altLang="zh-TW" b="1" dirty="0">
              <a:solidFill>
                <a:srgbClr val="0070C0"/>
              </a:solidFill>
              <a:effectLst>
                <a:outerShdw blurRad="38100" dist="38100" dir="2700000" algn="tl">
                  <a:srgbClr val="C0C0C0"/>
                </a:outerShdw>
              </a:effectLst>
              <a:latin typeface="微軟正黑體" pitchFamily="34" charset="-120"/>
              <a:ea typeface="微軟正黑體" pitchFamily="34" charset="-12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文字, 螢幕擷取畫面, 數字, 行 的圖片&#10;&#10;AI-generated content may be incorrect.">
            <a:extLst>
              <a:ext uri="{FF2B5EF4-FFF2-40B4-BE49-F238E27FC236}">
                <a16:creationId xmlns:a16="http://schemas.microsoft.com/office/drawing/2014/main" id="{5A31A5F6-CDAC-D271-D59C-A0464BC26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01" y="1392206"/>
            <a:ext cx="9002101" cy="3739720"/>
          </a:xfrm>
          <a:prstGeom prst="rect">
            <a:avLst/>
          </a:prstGeom>
        </p:spPr>
      </p:pic>
      <p:sp>
        <p:nvSpPr>
          <p:cNvPr id="8" name="標題 1"/>
          <p:cNvSpPr txBox="1">
            <a:spLocks/>
          </p:cNvSpPr>
          <p:nvPr/>
        </p:nvSpPr>
        <p:spPr>
          <a:xfrm>
            <a:off x="257175" y="982663"/>
            <a:ext cx="11757025" cy="576262"/>
          </a:xfrm>
          <a:prstGeom prst="rect">
            <a:avLst/>
          </a:prstGeom>
        </p:spPr>
        <p:txBody>
          <a:bodyPr anchor="ctr"/>
          <a:lstStyle/>
          <a:p>
            <a:pPr algn="ctr" eaLnBrk="1" fontAlgn="auto" hangingPunct="1">
              <a:spcBef>
                <a:spcPts val="600"/>
              </a:spcBef>
              <a:spcAft>
                <a:spcPts val="600"/>
              </a:spcAft>
              <a:defRPr/>
            </a:pPr>
            <a:r>
              <a:rPr lang="zh-TW" altLang="zh-TW" sz="2200" b="1" dirty="0">
                <a:solidFill>
                  <a:schemeClr val="accent6">
                    <a:lumMod val="75000"/>
                  </a:schemeClr>
                </a:solidFill>
                <a:latin typeface="微軟正黑體" pitchFamily="34" charset="-120"/>
                <a:ea typeface="微軟正黑體" pitchFamily="34" charset="-120"/>
              </a:rPr>
              <a:t>表</a:t>
            </a:r>
            <a:r>
              <a:rPr lang="en-US" altLang="zh-TW" sz="2200" b="1" dirty="0">
                <a:solidFill>
                  <a:schemeClr val="accent6">
                    <a:lumMod val="75000"/>
                  </a:schemeClr>
                </a:solidFill>
                <a:latin typeface="微軟正黑體" pitchFamily="34" charset="-120"/>
                <a:ea typeface="微軟正黑體" pitchFamily="34" charset="-120"/>
              </a:rPr>
              <a:t>4-5</a:t>
            </a:r>
            <a:r>
              <a:rPr lang="zh-TW" altLang="zh-TW" sz="2200" b="1" dirty="0">
                <a:solidFill>
                  <a:schemeClr val="accent6">
                    <a:lumMod val="75000"/>
                  </a:schemeClr>
                </a:solidFill>
                <a:latin typeface="微軟正黑體" pitchFamily="34" charset="-120"/>
                <a:ea typeface="微軟正黑體" pitchFamily="34" charset="-120"/>
              </a:rPr>
              <a:t>陳同學報名</a:t>
            </a:r>
            <a:r>
              <a:rPr lang="zh-TW" altLang="en-US" sz="2200" b="1" dirty="0">
                <a:solidFill>
                  <a:schemeClr val="accent6">
                    <a:lumMod val="75000"/>
                  </a:schemeClr>
                </a:solidFill>
                <a:latin typeface="微軟正黑體" pitchFamily="34" charset="-120"/>
                <a:ea typeface="微軟正黑體" pitchFamily="34" charset="-120"/>
              </a:rPr>
              <a:t>○○科技大學</a:t>
            </a:r>
            <a:r>
              <a:rPr lang="zh-TW" altLang="zh-TW" sz="2200" b="1" dirty="0">
                <a:solidFill>
                  <a:schemeClr val="accent6">
                    <a:lumMod val="75000"/>
                  </a:schemeClr>
                </a:solidFill>
                <a:latin typeface="微軟正黑體" pitchFamily="34" charset="-120"/>
                <a:ea typeface="微軟正黑體" pitchFamily="34" charset="-120"/>
              </a:rPr>
              <a:t>之</a:t>
            </a:r>
            <a:r>
              <a:rPr lang="zh-TW" altLang="zh-TW" sz="2200" b="1" dirty="0">
                <a:solidFill>
                  <a:srgbClr val="C00000"/>
                </a:solidFill>
                <a:latin typeface="微軟正黑體" pitchFamily="34" charset="-120"/>
                <a:ea typeface="微軟正黑體" pitchFamily="34" charset="-120"/>
              </a:rPr>
              <a:t>特種身</a:t>
            </a:r>
            <a:r>
              <a:rPr lang="zh-TW" altLang="zh-TW" sz="2200" b="1" dirty="0">
                <a:solidFill>
                  <a:schemeClr val="accent6">
                    <a:lumMod val="75000"/>
                  </a:schemeClr>
                </a:solidFill>
                <a:latin typeface="微軟正黑體" pitchFamily="34" charset="-120"/>
                <a:ea typeface="微軟正黑體" pitchFamily="34" charset="-120"/>
              </a:rPr>
              <a:t>分生同分比序積分項目順序採計表</a:t>
            </a:r>
            <a:r>
              <a:rPr lang="zh-TW" altLang="en-US" b="1" dirty="0">
                <a:solidFill>
                  <a:schemeClr val="accent6">
                    <a:lumMod val="75000"/>
                  </a:schemeClr>
                </a:solidFill>
                <a:latin typeface="微軟正黑體" pitchFamily="34" charset="-120"/>
                <a:ea typeface="微軟正黑體" pitchFamily="34" charset="-120"/>
              </a:rPr>
              <a:t>（簡章第</a:t>
            </a:r>
            <a:r>
              <a:rPr lang="en-US" altLang="zh-TW" b="1" dirty="0">
                <a:solidFill>
                  <a:schemeClr val="accent6">
                    <a:lumMod val="75000"/>
                  </a:schemeClr>
                </a:solidFill>
                <a:latin typeface="微軟正黑體" pitchFamily="34" charset="-120"/>
                <a:ea typeface="微軟正黑體" pitchFamily="34" charset="-120"/>
              </a:rPr>
              <a:t>15</a:t>
            </a:r>
            <a:r>
              <a:rPr lang="zh-TW" altLang="en-US" b="1" dirty="0">
                <a:solidFill>
                  <a:schemeClr val="accent6">
                    <a:lumMod val="75000"/>
                  </a:schemeClr>
                </a:solidFill>
                <a:latin typeface="微軟正黑體" pitchFamily="34" charset="-120"/>
                <a:ea typeface="微軟正黑體" pitchFamily="34" charset="-120"/>
              </a:rPr>
              <a:t>頁範例）</a:t>
            </a:r>
          </a:p>
        </p:txBody>
      </p:sp>
      <p:sp>
        <p:nvSpPr>
          <p:cNvPr id="15" name="標題 1"/>
          <p:cNvSpPr txBox="1">
            <a:spLocks/>
          </p:cNvSpPr>
          <p:nvPr/>
        </p:nvSpPr>
        <p:spPr>
          <a:xfrm>
            <a:off x="1016000" y="260350"/>
            <a:ext cx="10769600" cy="865188"/>
          </a:xfrm>
          <a:prstGeom prst="rect">
            <a:avLst/>
          </a:prstGeom>
        </p:spPr>
        <p:txBody>
          <a:bodyPr anchor="ctr">
            <a:normAutofit fontScale="97500"/>
          </a:bodyPr>
          <a:lstStyle/>
          <a:p>
            <a:pPr eaLnBrk="1" fontAlgn="auto" hangingPunct="1">
              <a:spcAft>
                <a:spcPts val="0"/>
              </a:spcAft>
              <a:defRPr/>
            </a:pP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捌</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3800" b="1" dirty="0">
                <a:solidFill>
                  <a:srgbClr val="002060"/>
                </a:solidFill>
                <a:latin typeface="微軟正黑體" panose="020B0604030504040204" pitchFamily="34" charset="-120"/>
                <a:ea typeface="微軟正黑體" panose="020B0604030504040204" pitchFamily="34" charset="-120"/>
                <a:cs typeface="+mj-cs"/>
              </a:rPr>
              <a:t>7/8</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16" name="矩形 15"/>
          <p:cNvSpPr/>
          <p:nvPr/>
        </p:nvSpPr>
        <p:spPr>
          <a:xfrm>
            <a:off x="8982075" y="6455551"/>
            <a:ext cx="2981325" cy="368300"/>
          </a:xfrm>
          <a:prstGeom prst="rect">
            <a:avLst/>
          </a:prstGeom>
        </p:spPr>
        <p:txBody>
          <a:bodyPr>
            <a:spAutoFit/>
          </a:bodyPr>
          <a:lstStyle/>
          <a:p>
            <a:pPr algn="just" eaLnBrk="1" fontAlgn="auto" hangingPunct="1">
              <a:spcBef>
                <a:spcPct val="40000"/>
              </a:spcBef>
              <a:spcAft>
                <a:spcPts val="0"/>
              </a:spcAft>
              <a:buClr>
                <a:srgbClr val="660066"/>
              </a:buClr>
              <a:defRPr/>
            </a:pPr>
            <a:r>
              <a:rPr lang="zh-TW" altLang="en-US" b="1" dirty="0">
                <a:solidFill>
                  <a:srgbClr val="0070C0"/>
                </a:solidFill>
                <a:latin typeface="微軟正黑體" pitchFamily="34" charset="-120"/>
                <a:ea typeface="微軟正黑體" pitchFamily="34" charset="-120"/>
                <a:cs typeface="Times New Roman" pitchFamily="18" charset="0"/>
              </a:rPr>
              <a:t>（招生簡章第</a:t>
            </a:r>
            <a:r>
              <a:rPr lang="en-US" altLang="zh-TW" b="1" dirty="0">
                <a:solidFill>
                  <a:srgbClr val="0070C0"/>
                </a:solidFill>
                <a:latin typeface="微軟正黑體" pitchFamily="34" charset="-120"/>
                <a:ea typeface="微軟正黑體" pitchFamily="34" charset="-120"/>
                <a:cs typeface="Times New Roman" pitchFamily="18" charset="0"/>
              </a:rPr>
              <a:t>12-15</a:t>
            </a:r>
            <a:r>
              <a:rPr lang="zh-TW" altLang="en-US" b="1" dirty="0">
                <a:solidFill>
                  <a:srgbClr val="0070C0"/>
                </a:solidFill>
                <a:latin typeface="微軟正黑體" pitchFamily="34" charset="-120"/>
                <a:ea typeface="微軟正黑體" pitchFamily="34" charset="-120"/>
                <a:cs typeface="Times New Roman" pitchFamily="18" charset="0"/>
              </a:rPr>
              <a:t>頁）</a:t>
            </a:r>
            <a:endParaRPr lang="en-US" altLang="zh-TW" b="1" dirty="0">
              <a:solidFill>
                <a:srgbClr val="0070C0"/>
              </a:solidFill>
              <a:effectLst>
                <a:outerShdw blurRad="38100" dist="38100" dir="2700000" algn="tl">
                  <a:srgbClr val="C0C0C0"/>
                </a:outerShdw>
              </a:effectLst>
              <a:latin typeface="微軟正黑體" pitchFamily="34" charset="-120"/>
              <a:ea typeface="微軟正黑體" pitchFamily="34" charset="-120"/>
              <a:cs typeface="Times New Roman" pitchFamily="18" charset="0"/>
            </a:endParaRPr>
          </a:p>
        </p:txBody>
      </p:sp>
      <p:sp>
        <p:nvSpPr>
          <p:cNvPr id="18" name="矩形 17"/>
          <p:cNvSpPr/>
          <p:nvPr/>
        </p:nvSpPr>
        <p:spPr>
          <a:xfrm>
            <a:off x="169863" y="5163732"/>
            <a:ext cx="11844337" cy="1247775"/>
          </a:xfrm>
          <a:prstGeom prst="rect">
            <a:avLst/>
          </a:prstGeom>
          <a:solidFill>
            <a:srgbClr val="FFFFE1"/>
          </a:solidFill>
          <a:effectLst>
            <a:outerShdw blurRad="50800" dist="38100" dir="2700000" algn="tl" rotWithShape="0">
              <a:prstClr val="black">
                <a:alpha val="40000"/>
              </a:prstClr>
            </a:outerShdw>
          </a:effectLst>
        </p:spPr>
        <p:txBody>
          <a:bodyPr wrap="square">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3000"/>
              </a:lnSpc>
              <a:spcBef>
                <a:spcPts val="600"/>
              </a:spcBef>
              <a:spcAft>
                <a:spcPts val="600"/>
              </a:spcAft>
              <a:buFont typeface="Wingdings" panose="05000000000000000000" pitchFamily="2" charset="2"/>
              <a:buChar char="l"/>
              <a:defRPr/>
            </a:pP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特種生之「特種身分生分發順位」為「主項目加權積分」依特種生之</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「加分優待比率」乘上「主項目加權積分」加分後，</a:t>
            </a: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加總得到</a:t>
            </a:r>
            <a:r>
              <a:rPr kumimoji="1" lang="zh-TW" altLang="en-US" sz="2400" b="1" dirty="0">
                <a:solidFill>
                  <a:srgbClr val="C00000"/>
                </a:solidFill>
                <a:latin typeface="新細明體" panose="02020500000000000000" pitchFamily="18" charset="-120"/>
                <a:ea typeface="微軟正黑體" panose="020B0604030504040204" pitchFamily="34" charset="-120"/>
                <a:cs typeface="Times New Roman" panose="02020603050405020304" pitchFamily="18" charset="0"/>
              </a:rPr>
              <a:t>①</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200" b="1" dirty="0">
                <a:solidFill>
                  <a:schemeClr val="bg1"/>
                </a:solidFill>
                <a:effectLst>
                  <a:glow rad="101600">
                    <a:srgbClr val="FF0000"/>
                  </a:glow>
                </a:effectLst>
                <a:latin typeface="微軟正黑體" panose="020B0604030504040204" pitchFamily="34" charset="-120"/>
                <a:ea typeface="微軟正黑體" panose="020B0604030504040204" pitchFamily="34" charset="-120"/>
                <a:cs typeface="Times New Roman" panose="02020603050405020304" pitchFamily="18" charset="0"/>
              </a:rPr>
              <a:t>特種身分生比序總積分</a:t>
            </a:r>
            <a:r>
              <a:rPr kumimoji="1"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作為第一比序項目，</a:t>
            </a:r>
            <a:r>
              <a:rPr kumimoji="1"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1"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再依總積分大小排序取得「特種身分生分發順位」</a:t>
            </a:r>
            <a:r>
              <a:rPr kumimoji="1" lang="zh-TW" altLang="en-US" sz="2200" b="1" dirty="0">
                <a:solidFill>
                  <a:srgbClr val="005392"/>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altLang="zh-TW" sz="2200" b="1" dirty="0">
              <a:solidFill>
                <a:srgbClr val="00539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8375" name="矩形 11"/>
          <p:cNvSpPr>
            <a:spLocks noChangeArrowheads="1"/>
          </p:cNvSpPr>
          <p:nvPr/>
        </p:nvSpPr>
        <p:spPr bwMode="auto">
          <a:xfrm>
            <a:off x="2374900" y="4268788"/>
            <a:ext cx="569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000" b="1">
                <a:solidFill>
                  <a:srgbClr val="FF0000"/>
                </a:solidFill>
                <a:latin typeface="新細明體" panose="02020500000000000000" pitchFamily="18" charset="-120"/>
                <a:cs typeface="Times New Roman" panose="02020603050405020304" pitchFamily="18" charset="0"/>
              </a:rPr>
              <a:t>①</a:t>
            </a:r>
            <a:endParaRPr lang="zh-TW" altLang="en-US" sz="3000">
              <a:solidFill>
                <a:srgbClr val="FF0000"/>
              </a:solidFill>
            </a:endParaRPr>
          </a:p>
        </p:txBody>
      </p:sp>
      <p:sp>
        <p:nvSpPr>
          <p:cNvPr id="3" name="矩形 2"/>
          <p:cNvSpPr/>
          <p:nvPr/>
        </p:nvSpPr>
        <p:spPr>
          <a:xfrm>
            <a:off x="1016000" y="1490663"/>
            <a:ext cx="8921102" cy="28527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1016000" y="4360863"/>
            <a:ext cx="3529013" cy="700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8376" name="投影片編號版面配置區 1"/>
          <p:cNvSpPr>
            <a:spLocks noGrp="1"/>
          </p:cNvSpPr>
          <p:nvPr>
            <p:ph type="sldNum" sz="quarter" idx="11"/>
          </p:nvPr>
        </p:nvSpPr>
        <p:spPr bwMode="auto">
          <a:xfrm>
            <a:off x="9448800" y="636746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45</a:t>
            </a:r>
            <a:endParaRPr lang="zh-TW" altLang="en-US"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圖片 2" descr="一張含有 文字, 螢幕擷取畫面, 數字, 行 的圖片&#10;&#10;AI-generated content may be incorrect.">
            <a:extLst>
              <a:ext uri="{FF2B5EF4-FFF2-40B4-BE49-F238E27FC236}">
                <a16:creationId xmlns:a16="http://schemas.microsoft.com/office/drawing/2014/main" id="{AB9D008F-7C68-B21F-5FD2-19216F62A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45" y="1399987"/>
            <a:ext cx="10622747" cy="4412981"/>
          </a:xfrm>
          <a:prstGeom prst="rect">
            <a:avLst/>
          </a:prstGeom>
        </p:spPr>
      </p:pic>
      <p:sp>
        <p:nvSpPr>
          <p:cNvPr id="13" name="標題 1"/>
          <p:cNvSpPr txBox="1">
            <a:spLocks/>
          </p:cNvSpPr>
          <p:nvPr/>
        </p:nvSpPr>
        <p:spPr>
          <a:xfrm>
            <a:off x="1016000" y="260350"/>
            <a:ext cx="10769600" cy="865188"/>
          </a:xfrm>
          <a:prstGeom prst="rect">
            <a:avLst/>
          </a:prstGeom>
        </p:spPr>
        <p:txBody>
          <a:bodyPr anchor="ctr">
            <a:normAutofit fontScale="97500"/>
          </a:bodyPr>
          <a:lstStyle/>
          <a:p>
            <a:pPr eaLnBrk="1" fontAlgn="auto" hangingPunct="1">
              <a:spcAft>
                <a:spcPts val="0"/>
              </a:spcAft>
              <a:defRPr/>
            </a:pP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捌</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、分發比序原則 （</a:t>
            </a:r>
            <a:r>
              <a:rPr lang="en-US" altLang="zh-TW" sz="3800" b="1" dirty="0">
                <a:solidFill>
                  <a:srgbClr val="002060"/>
                </a:solidFill>
                <a:latin typeface="微軟正黑體" panose="020B0604030504040204" pitchFamily="34" charset="-120"/>
                <a:ea typeface="微軟正黑體" panose="020B0604030504040204" pitchFamily="34" charset="-120"/>
                <a:cs typeface="+mj-cs"/>
              </a:rPr>
              <a:t>8/8</a:t>
            </a:r>
            <a:r>
              <a:rPr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16" name="文字方塊 7"/>
          <p:cNvSpPr txBox="1">
            <a:spLocks noChangeArrowheads="1"/>
          </p:cNvSpPr>
          <p:nvPr/>
        </p:nvSpPr>
        <p:spPr bwMode="auto">
          <a:xfrm>
            <a:off x="1152526" y="5513388"/>
            <a:ext cx="8775246" cy="1200150"/>
          </a:xfrm>
          <a:prstGeom prst="rect">
            <a:avLst/>
          </a:prstGeom>
          <a:solidFill>
            <a:srgbClr val="FFFFE1"/>
          </a:solidFill>
          <a:ln w="9525">
            <a:noFill/>
            <a:miter lim="800000"/>
            <a:headEnd/>
            <a:tailEnd/>
          </a:ln>
          <a:effectLst>
            <a:outerShdw blurRad="50800" dist="38100" dir="2700000" algn="tl" rotWithShape="0">
              <a:prstClr val="black">
                <a:alpha val="40000"/>
              </a:prstClr>
            </a:outerShdw>
          </a:effectLst>
        </p:spPr>
        <p:txBody>
          <a:bodyPr wrap="square">
            <a:spAutoFit/>
          </a:bodyPr>
          <a:lstStyle>
            <a:lvl1pPr marL="635000" indent="-434975" eaLnBrk="0" hangingPunct="0">
              <a:defRPr kumimoji="1" sz="1600">
                <a:solidFill>
                  <a:schemeClr val="tx1"/>
                </a:solidFill>
                <a:latin typeface="Arial" charset="0"/>
                <a:ea typeface="新細明體" pitchFamily="18" charset="-120"/>
              </a:defRPr>
            </a:lvl1pPr>
            <a:lvl2pPr marL="1035050" indent="-285750" eaLnBrk="0" hangingPunct="0">
              <a:defRPr kumimoji="1" sz="1600">
                <a:solidFill>
                  <a:schemeClr val="tx1"/>
                </a:solidFill>
                <a:latin typeface="Arial" charset="0"/>
                <a:ea typeface="新細明體" pitchFamily="18" charset="-120"/>
              </a:defRPr>
            </a:lvl2pPr>
            <a:lvl3pPr marL="1377950" indent="-228600" eaLnBrk="0" hangingPunct="0">
              <a:defRPr kumimoji="1" sz="1600">
                <a:solidFill>
                  <a:schemeClr val="tx1"/>
                </a:solidFill>
                <a:latin typeface="Arial" charset="0"/>
                <a:ea typeface="新細明體" pitchFamily="18" charset="-120"/>
              </a:defRPr>
            </a:lvl3pPr>
            <a:lvl4pPr marL="1720850" indent="-228600" eaLnBrk="0" hangingPunct="0">
              <a:defRPr kumimoji="1" sz="1600">
                <a:solidFill>
                  <a:schemeClr val="tx1"/>
                </a:solidFill>
                <a:latin typeface="Arial" charset="0"/>
                <a:ea typeface="新細明體" pitchFamily="18" charset="-120"/>
              </a:defRPr>
            </a:lvl4pPr>
            <a:lvl5pPr marL="2063750" indent="-228600" eaLnBrk="0" hangingPunct="0">
              <a:defRPr kumimoji="1" sz="1600">
                <a:solidFill>
                  <a:schemeClr val="tx1"/>
                </a:solidFill>
                <a:latin typeface="Arial" charset="0"/>
                <a:ea typeface="新細明體" pitchFamily="18" charset="-120"/>
              </a:defRPr>
            </a:lvl5pPr>
            <a:lvl6pPr marL="252095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815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3535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9255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342900" indent="-342900" algn="just" eaLnBrk="1" fontAlgn="auto" hangingPunct="1">
              <a:spcBef>
                <a:spcPct val="40000"/>
              </a:spcBef>
              <a:spcAft>
                <a:spcPts val="0"/>
              </a:spcAft>
              <a:buClr>
                <a:srgbClr val="2F5597"/>
              </a:buClr>
              <a:buFont typeface="Wingdings" panose="05000000000000000000" pitchFamily="2" charset="2"/>
              <a:buChar char="l"/>
              <a:defRPr/>
            </a:pPr>
            <a:r>
              <a:rPr lang="zh-TW" altLang="en-US" sz="2400" b="1" dirty="0">
                <a:solidFill>
                  <a:srgbClr val="002060"/>
                </a:solidFill>
                <a:latin typeface="微軟正黑體" pitchFamily="34" charset="-120"/>
                <a:ea typeface="微軟正黑體" pitchFamily="34" charset="-120"/>
                <a:cs typeface="Times New Roman" pitchFamily="18" charset="0"/>
              </a:rPr>
              <a:t>「特種生比序總積分」經比序後同分者，再以</a:t>
            </a:r>
            <a:r>
              <a:rPr lang="zh-TW" altLang="en-US" sz="2400" b="1" dirty="0">
                <a:solidFill>
                  <a:srgbClr val="C00000"/>
                </a:solidFill>
                <a:latin typeface="微軟正黑體" pitchFamily="34" charset="-120"/>
                <a:ea typeface="微軟正黑體" pitchFamily="34" charset="-120"/>
                <a:cs typeface="Times New Roman" pitchFamily="18" charset="0"/>
              </a:rPr>
              <a:t>加分後之特種生之「主項目及分項目積分」</a:t>
            </a:r>
            <a:r>
              <a:rPr lang="zh-TW" altLang="en-US" sz="2400" b="1" dirty="0">
                <a:solidFill>
                  <a:srgbClr val="002060"/>
                </a:solidFill>
                <a:latin typeface="微軟正黑體" pitchFamily="34" charset="-120"/>
                <a:ea typeface="微軟正黑體" pitchFamily="34" charset="-120"/>
                <a:cs typeface="Times New Roman" pitchFamily="18" charset="0"/>
              </a:rPr>
              <a:t>依據報名學校所訂</a:t>
            </a:r>
            <a:r>
              <a:rPr lang="zh-TW" altLang="en-US" sz="2400" b="1" dirty="0">
                <a:solidFill>
                  <a:srgbClr val="C00000"/>
                </a:solidFill>
                <a:latin typeface="微軟正黑體" pitchFamily="34" charset="-120"/>
                <a:ea typeface="微軟正黑體" pitchFamily="34" charset="-120"/>
                <a:cs typeface="Times New Roman" pitchFamily="18" charset="0"/>
              </a:rPr>
              <a:t>② 「同分比序項目順序」</a:t>
            </a:r>
            <a:r>
              <a:rPr lang="zh-TW" altLang="en-US" sz="2400" b="1" dirty="0">
                <a:solidFill>
                  <a:srgbClr val="002060"/>
                </a:solidFill>
                <a:latin typeface="微軟正黑體" pitchFamily="34" charset="-120"/>
                <a:ea typeface="微軟正黑體" pitchFamily="34" charset="-120"/>
                <a:cs typeface="Times New Roman" pitchFamily="18" charset="0"/>
              </a:rPr>
              <a:t>做</a:t>
            </a:r>
            <a:r>
              <a:rPr lang="zh-TW" altLang="zh-TW" sz="2400" b="1" dirty="0">
                <a:solidFill>
                  <a:srgbClr val="002060"/>
                </a:solidFill>
                <a:latin typeface="微軟正黑體" pitchFamily="34" charset="-120"/>
                <a:ea typeface="微軟正黑體" pitchFamily="34" charset="-120"/>
                <a:cs typeface="Times New Roman" pitchFamily="18" charset="0"/>
              </a:rPr>
              <a:t>比序</a:t>
            </a:r>
            <a:r>
              <a:rPr lang="zh-TW" altLang="en-US" sz="2400" b="1" dirty="0">
                <a:solidFill>
                  <a:srgbClr val="002060"/>
                </a:solidFill>
                <a:latin typeface="微軟正黑體" pitchFamily="34" charset="-120"/>
                <a:ea typeface="微軟正黑體" pitchFamily="34" charset="-120"/>
                <a:cs typeface="Times New Roman" pitchFamily="18" charset="0"/>
              </a:rPr>
              <a:t>，以</a:t>
            </a:r>
            <a:r>
              <a:rPr lang="zh-TW" altLang="zh-TW" sz="2400" b="1" dirty="0">
                <a:solidFill>
                  <a:srgbClr val="002060"/>
                </a:solidFill>
                <a:latin typeface="微軟正黑體" pitchFamily="34" charset="-120"/>
                <a:ea typeface="微軟正黑體" pitchFamily="34" charset="-120"/>
                <a:cs typeface="Times New Roman" pitchFamily="18" charset="0"/>
              </a:rPr>
              <a:t>取得「</a:t>
            </a:r>
            <a:r>
              <a:rPr lang="zh-TW" altLang="en-US" sz="2400" b="1" dirty="0">
                <a:solidFill>
                  <a:srgbClr val="002060"/>
                </a:solidFill>
                <a:latin typeface="微軟正黑體" pitchFamily="34" charset="-120"/>
                <a:ea typeface="微軟正黑體" pitchFamily="34" charset="-120"/>
                <a:cs typeface="Times New Roman" pitchFamily="18" charset="0"/>
              </a:rPr>
              <a:t>特種生</a:t>
            </a:r>
            <a:r>
              <a:rPr lang="zh-TW" altLang="zh-TW" sz="2400" b="1" dirty="0">
                <a:solidFill>
                  <a:srgbClr val="002060"/>
                </a:solidFill>
                <a:latin typeface="微軟正黑體" pitchFamily="34" charset="-120"/>
                <a:ea typeface="微軟正黑體" pitchFamily="34" charset="-120"/>
                <a:cs typeface="Times New Roman" pitchFamily="18" charset="0"/>
              </a:rPr>
              <a:t>分發順位」。</a:t>
            </a:r>
            <a:endParaRPr lang="en-US" altLang="zh-TW" sz="2400" b="1" dirty="0">
              <a:solidFill>
                <a:srgbClr val="002060"/>
              </a:solidFill>
              <a:latin typeface="微軟正黑體" pitchFamily="34" charset="-120"/>
              <a:ea typeface="微軟正黑體" pitchFamily="34" charset="-120"/>
              <a:cs typeface="Times New Roman" pitchFamily="18" charset="0"/>
            </a:endParaRPr>
          </a:p>
        </p:txBody>
      </p:sp>
      <p:cxnSp>
        <p:nvCxnSpPr>
          <p:cNvPr id="27" name="圖案 26"/>
          <p:cNvCxnSpPr/>
          <p:nvPr/>
        </p:nvCxnSpPr>
        <p:spPr>
          <a:xfrm flipV="1">
            <a:off x="10567988" y="3573463"/>
            <a:ext cx="557212" cy="2540000"/>
          </a:xfrm>
          <a:prstGeom prst="bentConnector3">
            <a:avLst>
              <a:gd name="adj1" fmla="val 141069"/>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398" name="矩形 25"/>
          <p:cNvSpPr>
            <a:spLocks noChangeArrowheads="1"/>
          </p:cNvSpPr>
          <p:nvPr/>
        </p:nvSpPr>
        <p:spPr bwMode="auto">
          <a:xfrm>
            <a:off x="806450" y="2306638"/>
            <a:ext cx="582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b="1">
                <a:solidFill>
                  <a:srgbClr val="FF0000"/>
                </a:solidFill>
                <a:latin typeface="新細明體" panose="02020500000000000000" pitchFamily="18" charset="-120"/>
                <a:cs typeface="Times New Roman" panose="02020603050405020304" pitchFamily="18" charset="0"/>
              </a:rPr>
              <a:t>②</a:t>
            </a:r>
            <a:endParaRPr lang="zh-TW" altLang="en-US">
              <a:solidFill>
                <a:srgbClr val="FF0000"/>
              </a:solidFill>
            </a:endParaRPr>
          </a:p>
        </p:txBody>
      </p:sp>
      <p:sp>
        <p:nvSpPr>
          <p:cNvPr id="12" name="標題 1"/>
          <p:cNvSpPr txBox="1">
            <a:spLocks/>
          </p:cNvSpPr>
          <p:nvPr/>
        </p:nvSpPr>
        <p:spPr>
          <a:xfrm>
            <a:off x="257175" y="917575"/>
            <a:ext cx="11850688" cy="574675"/>
          </a:xfrm>
          <a:prstGeom prst="rect">
            <a:avLst/>
          </a:prstGeom>
        </p:spPr>
        <p:txBody>
          <a:bodyPr anchor="ctr"/>
          <a:lstStyle/>
          <a:p>
            <a:pPr algn="ctr" eaLnBrk="1" fontAlgn="auto" hangingPunct="1">
              <a:spcBef>
                <a:spcPts val="600"/>
              </a:spcBef>
              <a:spcAft>
                <a:spcPts val="600"/>
              </a:spcAft>
              <a:defRPr/>
            </a:pPr>
            <a:r>
              <a:rPr lang="zh-TW" altLang="zh-TW" sz="2200" b="1" dirty="0">
                <a:solidFill>
                  <a:schemeClr val="accent6">
                    <a:lumMod val="75000"/>
                  </a:schemeClr>
                </a:solidFill>
                <a:latin typeface="微軟正黑體" pitchFamily="34" charset="-120"/>
                <a:ea typeface="微軟正黑體" pitchFamily="34" charset="-120"/>
              </a:rPr>
              <a:t>表</a:t>
            </a:r>
            <a:r>
              <a:rPr lang="en-US" altLang="zh-TW" sz="2200" b="1" dirty="0">
                <a:solidFill>
                  <a:schemeClr val="accent6">
                    <a:lumMod val="75000"/>
                  </a:schemeClr>
                </a:solidFill>
                <a:latin typeface="微軟正黑體" pitchFamily="34" charset="-120"/>
                <a:ea typeface="微軟正黑體" pitchFamily="34" charset="-120"/>
              </a:rPr>
              <a:t>4-5</a:t>
            </a:r>
            <a:r>
              <a:rPr lang="zh-TW" altLang="zh-TW" sz="2200" b="1" dirty="0">
                <a:solidFill>
                  <a:schemeClr val="accent6">
                    <a:lumMod val="75000"/>
                  </a:schemeClr>
                </a:solidFill>
                <a:latin typeface="微軟正黑體" pitchFamily="34" charset="-120"/>
                <a:ea typeface="微軟正黑體" pitchFamily="34" charset="-120"/>
              </a:rPr>
              <a:t>陳同學報名</a:t>
            </a:r>
            <a:r>
              <a:rPr lang="zh-TW" altLang="en-US" sz="2200" b="1" dirty="0">
                <a:solidFill>
                  <a:schemeClr val="accent6">
                    <a:lumMod val="75000"/>
                  </a:schemeClr>
                </a:solidFill>
                <a:latin typeface="微軟正黑體" pitchFamily="34" charset="-120"/>
                <a:ea typeface="微軟正黑體" pitchFamily="34" charset="-120"/>
              </a:rPr>
              <a:t>○○科技大學</a:t>
            </a:r>
            <a:r>
              <a:rPr lang="zh-TW" altLang="zh-TW" sz="2200" b="1" dirty="0">
                <a:solidFill>
                  <a:schemeClr val="accent6">
                    <a:lumMod val="75000"/>
                  </a:schemeClr>
                </a:solidFill>
                <a:latin typeface="微軟正黑體" pitchFamily="34" charset="-120"/>
                <a:ea typeface="微軟正黑體" pitchFamily="34" charset="-120"/>
              </a:rPr>
              <a:t>之特種身分生同分比序積分項目順序採計表</a:t>
            </a:r>
            <a:r>
              <a:rPr lang="zh-TW" altLang="en-US" b="1" dirty="0">
                <a:solidFill>
                  <a:schemeClr val="accent6">
                    <a:lumMod val="75000"/>
                  </a:schemeClr>
                </a:solidFill>
                <a:latin typeface="微軟正黑體" pitchFamily="34" charset="-120"/>
                <a:ea typeface="微軟正黑體" pitchFamily="34" charset="-120"/>
              </a:rPr>
              <a:t>（簡章第</a:t>
            </a:r>
            <a:r>
              <a:rPr lang="en-US" altLang="zh-TW" b="1" dirty="0">
                <a:solidFill>
                  <a:schemeClr val="accent6">
                    <a:lumMod val="75000"/>
                  </a:schemeClr>
                </a:solidFill>
                <a:latin typeface="微軟正黑體" pitchFamily="34" charset="-120"/>
                <a:ea typeface="微軟正黑體" pitchFamily="34" charset="-120"/>
              </a:rPr>
              <a:t>15</a:t>
            </a:r>
            <a:r>
              <a:rPr lang="zh-TW" altLang="en-US" b="1" dirty="0">
                <a:solidFill>
                  <a:schemeClr val="accent6">
                    <a:lumMod val="75000"/>
                  </a:schemeClr>
                </a:solidFill>
                <a:latin typeface="微軟正黑體" pitchFamily="34" charset="-120"/>
                <a:ea typeface="微軟正黑體" pitchFamily="34" charset="-120"/>
              </a:rPr>
              <a:t>頁範例）</a:t>
            </a:r>
          </a:p>
        </p:txBody>
      </p:sp>
      <p:sp>
        <p:nvSpPr>
          <p:cNvPr id="59401" name="投影片編號版面配置區 2"/>
          <p:cNvSpPr>
            <a:spLocks noGrp="1"/>
          </p:cNvSpPr>
          <p:nvPr>
            <p:ph type="sldNum" sz="quarter" idx="11"/>
          </p:nvPr>
        </p:nvSpPr>
        <p:spPr bwMode="auto">
          <a:xfrm>
            <a:off x="9437688" y="63484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46</a:t>
            </a:r>
            <a:endParaRPr lang="zh-TW" altLang="en-US" sz="2600" dirty="0"/>
          </a:p>
        </p:txBody>
      </p:sp>
      <p:cxnSp>
        <p:nvCxnSpPr>
          <p:cNvPr id="28" name="圖案 26"/>
          <p:cNvCxnSpPr/>
          <p:nvPr/>
        </p:nvCxnSpPr>
        <p:spPr>
          <a:xfrm rot="16200000" flipV="1">
            <a:off x="-567531" y="4591844"/>
            <a:ext cx="2800350" cy="582612"/>
          </a:xfrm>
          <a:prstGeom prst="bentConnector4">
            <a:avLst>
              <a:gd name="adj1" fmla="val 1136"/>
              <a:gd name="adj2" fmla="val 153217"/>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41338" y="1492249"/>
            <a:ext cx="10583862" cy="33410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a:extLst>
              <a:ext uri="{FF2B5EF4-FFF2-40B4-BE49-F238E27FC236}">
                <a16:creationId xmlns:a16="http://schemas.microsoft.com/office/drawing/2014/main" id="{30C21230-858F-E00E-610E-7322590D11D8}"/>
              </a:ext>
            </a:extLst>
          </p:cNvPr>
          <p:cNvSpPr/>
          <p:nvPr/>
        </p:nvSpPr>
        <p:spPr>
          <a:xfrm>
            <a:off x="8982075" y="6398595"/>
            <a:ext cx="2981325" cy="368300"/>
          </a:xfrm>
          <a:prstGeom prst="rect">
            <a:avLst/>
          </a:prstGeom>
        </p:spPr>
        <p:txBody>
          <a:bodyPr>
            <a:spAutoFit/>
          </a:bodyPr>
          <a:lstStyle/>
          <a:p>
            <a:pPr algn="just" eaLnBrk="1" fontAlgn="auto" hangingPunct="1">
              <a:spcBef>
                <a:spcPct val="40000"/>
              </a:spcBef>
              <a:spcAft>
                <a:spcPts val="0"/>
              </a:spcAft>
              <a:buClr>
                <a:srgbClr val="660066"/>
              </a:buClr>
              <a:defRPr/>
            </a:pPr>
            <a:r>
              <a:rPr lang="zh-TW" altLang="en-US" b="1" dirty="0">
                <a:solidFill>
                  <a:srgbClr val="0070C0"/>
                </a:solidFill>
                <a:latin typeface="微軟正黑體" pitchFamily="34" charset="-120"/>
                <a:ea typeface="微軟正黑體" pitchFamily="34" charset="-120"/>
                <a:cs typeface="Times New Roman" pitchFamily="18" charset="0"/>
              </a:rPr>
              <a:t>（招生簡章第</a:t>
            </a:r>
            <a:r>
              <a:rPr lang="en-US" altLang="zh-TW" b="1" dirty="0">
                <a:solidFill>
                  <a:srgbClr val="0070C0"/>
                </a:solidFill>
                <a:latin typeface="微軟正黑體" pitchFamily="34" charset="-120"/>
                <a:ea typeface="微軟正黑體" pitchFamily="34" charset="-120"/>
                <a:cs typeface="Times New Roman" pitchFamily="18" charset="0"/>
              </a:rPr>
              <a:t>12-15</a:t>
            </a:r>
            <a:r>
              <a:rPr lang="zh-TW" altLang="en-US" b="1" dirty="0">
                <a:solidFill>
                  <a:srgbClr val="0070C0"/>
                </a:solidFill>
                <a:latin typeface="微軟正黑體" pitchFamily="34" charset="-120"/>
                <a:ea typeface="微軟正黑體" pitchFamily="34" charset="-120"/>
                <a:cs typeface="Times New Roman" pitchFamily="18" charset="0"/>
              </a:rPr>
              <a:t>頁）</a:t>
            </a:r>
            <a:endParaRPr lang="en-US" altLang="zh-TW" b="1" dirty="0">
              <a:solidFill>
                <a:srgbClr val="0070C0"/>
              </a:solidFill>
              <a:effectLst>
                <a:outerShdw blurRad="38100" dist="38100" dir="2700000" algn="tl">
                  <a:srgbClr val="C0C0C0"/>
                </a:outerShdw>
              </a:effectLst>
              <a:latin typeface="微軟正黑體" pitchFamily="34" charset="-120"/>
              <a:ea typeface="微軟正黑體" pitchFamily="34" charset="-12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http://www.itouchchina.com/wp-content/uploads/2013/05/723280_164919577334_2.jpg"/>
          <p:cNvPicPr>
            <a:picLocks noChangeAspect="1" noChangeArrowheads="1"/>
          </p:cNvPicPr>
          <p:nvPr/>
        </p:nvPicPr>
        <p:blipFill>
          <a:blip r:embed="rId3">
            <a:extLst>
              <a:ext uri="{28A0092B-C50C-407E-A947-70E740481C1C}">
                <a14:useLocalDpi xmlns:a14="http://schemas.microsoft.com/office/drawing/2010/main" val="0"/>
              </a:ext>
            </a:extLst>
          </a:blip>
          <a:srcRect t="19368"/>
          <a:stretch>
            <a:fillRect/>
          </a:stretch>
        </p:blipFill>
        <p:spPr bwMode="auto">
          <a:xfrm>
            <a:off x="8970963" y="0"/>
            <a:ext cx="3221037"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p:nvSpPr>
        <p:spPr bwMode="auto">
          <a:xfrm>
            <a:off x="1073150" y="1003299"/>
            <a:ext cx="10690225" cy="6299200"/>
          </a:xfrm>
          <a:prstGeom prst="rect">
            <a:avLst/>
          </a:prstGeom>
          <a:noFill/>
          <a:ln w="9525">
            <a:noFill/>
            <a:miter lim="800000"/>
            <a:headEnd/>
            <a:tailEnd/>
          </a:ln>
        </p:spPr>
        <p:txBody>
          <a:bodyPr>
            <a:spAutoFit/>
          </a:bodyPr>
          <a:lstStyle>
            <a:lvl1pPr marL="342900" indent="-342900"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eaLnBrk="1" fontAlgn="auto" hangingPunct="1">
              <a:spcBef>
                <a:spcPts val="800"/>
              </a:spcBef>
              <a:spcAft>
                <a:spcPts val="600"/>
              </a:spcAft>
              <a:defRPr/>
            </a:pPr>
            <a:r>
              <a:rPr kumimoji="0" lang="zh-TW" altLang="en-US" sz="2800" b="1" dirty="0">
                <a:solidFill>
                  <a:srgbClr val="002060"/>
                </a:solidFill>
                <a:latin typeface="微軟正黑體" pitchFamily="34" charset="-120"/>
                <a:ea typeface="微軟正黑體" pitchFamily="34" charset="-120"/>
              </a:rPr>
              <a:t>現場登記分發</a:t>
            </a:r>
            <a:r>
              <a:rPr kumimoji="0" lang="zh-TW" altLang="zh-TW" sz="2800" b="1" dirty="0">
                <a:solidFill>
                  <a:srgbClr val="002060"/>
                </a:solidFill>
                <a:latin typeface="微軟正黑體" pitchFamily="34" charset="-120"/>
                <a:ea typeface="微軟正黑體" pitchFamily="34" charset="-120"/>
              </a:rPr>
              <a:t>日期：</a:t>
            </a:r>
            <a:r>
              <a:rPr kumimoji="0" lang="en-US" altLang="zh-TW" sz="2800" b="1" dirty="0">
                <a:solidFill>
                  <a:schemeClr val="bg1"/>
                </a:solidFill>
                <a:effectLst>
                  <a:glow rad="114300">
                    <a:srgbClr val="C00000"/>
                  </a:glow>
                </a:effectLst>
                <a:latin typeface="微軟正黑體" pitchFamily="34" charset="-120"/>
                <a:ea typeface="微軟正黑體" pitchFamily="34" charset="-120"/>
              </a:rPr>
              <a:t>115</a:t>
            </a:r>
            <a:r>
              <a:rPr kumimoji="0" lang="zh-TW" altLang="zh-TW" sz="2800" b="1" dirty="0">
                <a:solidFill>
                  <a:schemeClr val="bg1"/>
                </a:solidFill>
                <a:effectLst>
                  <a:glow rad="114300">
                    <a:srgbClr val="C00000"/>
                  </a:glow>
                </a:effectLst>
                <a:latin typeface="微軟正黑體" pitchFamily="34" charset="-120"/>
                <a:ea typeface="微軟正黑體" pitchFamily="34" charset="-120"/>
              </a:rPr>
              <a:t>年</a:t>
            </a:r>
            <a:r>
              <a:rPr kumimoji="0" lang="en-US" altLang="zh-TW" sz="2800" b="1" dirty="0">
                <a:solidFill>
                  <a:schemeClr val="bg1"/>
                </a:solidFill>
                <a:effectLst>
                  <a:glow rad="114300">
                    <a:srgbClr val="C00000"/>
                  </a:glow>
                </a:effectLst>
                <a:latin typeface="微軟正黑體" pitchFamily="34" charset="-120"/>
                <a:ea typeface="微軟正黑體" pitchFamily="34" charset="-120"/>
              </a:rPr>
              <a:t>7</a:t>
            </a:r>
            <a:r>
              <a:rPr kumimoji="0" lang="zh-TW" altLang="zh-TW" sz="2800" b="1" dirty="0">
                <a:solidFill>
                  <a:schemeClr val="bg1"/>
                </a:solidFill>
                <a:effectLst>
                  <a:glow rad="114300">
                    <a:srgbClr val="C00000"/>
                  </a:glow>
                </a:effectLst>
                <a:latin typeface="微軟正黑體" pitchFamily="34" charset="-120"/>
                <a:ea typeface="微軟正黑體" pitchFamily="34" charset="-120"/>
              </a:rPr>
              <a:t>月</a:t>
            </a:r>
            <a:r>
              <a:rPr kumimoji="0" lang="en-US" altLang="zh-TW" sz="2800" b="1" dirty="0">
                <a:solidFill>
                  <a:schemeClr val="bg1"/>
                </a:solidFill>
                <a:effectLst>
                  <a:glow rad="114300">
                    <a:srgbClr val="C00000"/>
                  </a:glow>
                </a:effectLst>
                <a:latin typeface="微軟正黑體" pitchFamily="34" charset="-120"/>
                <a:ea typeface="微軟正黑體" pitchFamily="34" charset="-120"/>
              </a:rPr>
              <a:t>8</a:t>
            </a:r>
            <a:r>
              <a:rPr kumimoji="0" lang="zh-TW" altLang="zh-TW" sz="2800" b="1" dirty="0">
                <a:solidFill>
                  <a:schemeClr val="bg1"/>
                </a:solidFill>
                <a:effectLst>
                  <a:glow rad="114300">
                    <a:srgbClr val="C00000"/>
                  </a:glow>
                </a:effectLst>
                <a:latin typeface="微軟正黑體" pitchFamily="34" charset="-120"/>
                <a:ea typeface="微軟正黑體" pitchFamily="34" charset="-120"/>
              </a:rPr>
              <a:t>日（星期</a:t>
            </a:r>
            <a:r>
              <a:rPr kumimoji="0" lang="zh-TW" altLang="en-US" sz="2800" b="1" dirty="0">
                <a:solidFill>
                  <a:schemeClr val="bg1"/>
                </a:solidFill>
                <a:effectLst>
                  <a:glow rad="114300">
                    <a:srgbClr val="C00000"/>
                  </a:glow>
                </a:effectLst>
                <a:latin typeface="微軟正黑體" pitchFamily="34" charset="-120"/>
                <a:ea typeface="微軟正黑體" pitchFamily="34" charset="-120"/>
              </a:rPr>
              <a:t>三</a:t>
            </a:r>
            <a:r>
              <a:rPr kumimoji="0" lang="zh-TW" altLang="zh-TW" sz="2800" b="1" dirty="0">
                <a:solidFill>
                  <a:schemeClr val="bg1"/>
                </a:solidFill>
                <a:effectLst>
                  <a:glow rad="114300">
                    <a:srgbClr val="C00000"/>
                  </a:glow>
                </a:effectLst>
                <a:latin typeface="微軟正黑體" pitchFamily="34" charset="-120"/>
                <a:ea typeface="微軟正黑體" pitchFamily="34" charset="-120"/>
              </a:rPr>
              <a:t>）</a:t>
            </a:r>
            <a:endParaRPr kumimoji="0" lang="zh-TW" altLang="en-US" sz="2800" b="1" dirty="0">
              <a:solidFill>
                <a:schemeClr val="bg1"/>
              </a:solidFill>
              <a:effectLst>
                <a:glow rad="114300">
                  <a:srgbClr val="C00000"/>
                </a:glow>
              </a:effectLst>
              <a:latin typeface="微軟正黑體" pitchFamily="34" charset="-120"/>
              <a:ea typeface="微軟正黑體" pitchFamily="34" charset="-120"/>
            </a:endParaRPr>
          </a:p>
          <a:p>
            <a:pPr eaLnBrk="1" fontAlgn="auto" hangingPunct="1">
              <a:spcBef>
                <a:spcPts val="800"/>
              </a:spcBef>
              <a:spcAft>
                <a:spcPts val="600"/>
              </a:spcAft>
              <a:defRPr/>
            </a:pPr>
            <a:r>
              <a:rPr kumimoji="0" lang="zh-TW" altLang="en-US" sz="2800" b="1" dirty="0">
                <a:solidFill>
                  <a:srgbClr val="002060"/>
                </a:solidFill>
                <a:latin typeface="微軟正黑體" pitchFamily="34" charset="-120"/>
                <a:ea typeface="微軟正黑體" pitchFamily="34" charset="-120"/>
              </a:rPr>
              <a:t>分發</a:t>
            </a:r>
            <a:r>
              <a:rPr kumimoji="0" lang="zh-TW" altLang="zh-TW" sz="2800" b="1" dirty="0">
                <a:solidFill>
                  <a:srgbClr val="002060"/>
                </a:solidFill>
                <a:latin typeface="微軟正黑體" pitchFamily="34" charset="-120"/>
                <a:ea typeface="微軟正黑體" pitchFamily="34" charset="-120"/>
              </a:rPr>
              <a:t>地點：</a:t>
            </a:r>
            <a:r>
              <a:rPr kumimoji="0" lang="zh-TW" altLang="zh-TW" sz="2800" b="1" dirty="0">
                <a:solidFill>
                  <a:srgbClr val="C00000"/>
                </a:solidFill>
                <a:latin typeface="微軟正黑體" pitchFamily="34" charset="-120"/>
                <a:ea typeface="微軟正黑體" pitchFamily="34" charset="-120"/>
              </a:rPr>
              <a:t>各</a:t>
            </a:r>
            <a:r>
              <a:rPr kumimoji="0" lang="zh-TW" altLang="en-US" sz="2800" b="1" dirty="0">
                <a:solidFill>
                  <a:srgbClr val="C00000"/>
                </a:solidFill>
                <a:latin typeface="微軟正黑體" pitchFamily="34" charset="-120"/>
                <a:ea typeface="微軟正黑體" pitchFamily="34" charset="-120"/>
              </a:rPr>
              <a:t>招生</a:t>
            </a:r>
            <a:r>
              <a:rPr kumimoji="0" lang="zh-TW" altLang="zh-TW" sz="2800" b="1" dirty="0">
                <a:solidFill>
                  <a:srgbClr val="C00000"/>
                </a:solidFill>
                <a:latin typeface="微軟正黑體" pitchFamily="34" charset="-120"/>
                <a:ea typeface="微軟正黑體" pitchFamily="34" charset="-120"/>
              </a:rPr>
              <a:t>學校</a:t>
            </a:r>
            <a:endParaRPr kumimoji="0" lang="zh-TW" altLang="en-US" sz="2000" b="1" dirty="0">
              <a:solidFill>
                <a:srgbClr val="0033CC"/>
              </a:solidFill>
              <a:latin typeface="微軟正黑體" pitchFamily="34" charset="-120"/>
              <a:ea typeface="微軟正黑體" pitchFamily="34" charset="-120"/>
            </a:endParaRPr>
          </a:p>
          <a:p>
            <a:pPr marL="0" indent="0" eaLnBrk="1" fontAlgn="auto" hangingPunct="1">
              <a:spcBef>
                <a:spcPts val="800"/>
              </a:spcBef>
              <a:spcAft>
                <a:spcPts val="600"/>
              </a:spcAft>
              <a:defRPr/>
            </a:pPr>
            <a:r>
              <a:rPr kumimoji="0" lang="zh-TW" altLang="zh-TW" sz="2800" b="1" dirty="0">
                <a:solidFill>
                  <a:srgbClr val="002060"/>
                </a:solidFill>
                <a:latin typeface="微軟正黑體" pitchFamily="34" charset="-120"/>
                <a:ea typeface="微軟正黑體" pitchFamily="34" charset="-120"/>
              </a:rPr>
              <a:t>請</a:t>
            </a:r>
            <a:r>
              <a:rPr kumimoji="0" lang="zh-TW" altLang="en-US" sz="2800" b="1" dirty="0">
                <a:solidFill>
                  <a:srgbClr val="002060"/>
                </a:solidFill>
                <a:latin typeface="微軟正黑體" pitchFamily="34" charset="-120"/>
                <a:ea typeface="微軟正黑體" pitchFamily="34" charset="-120"/>
              </a:rPr>
              <a:t>免試生</a:t>
            </a:r>
            <a:r>
              <a:rPr kumimoji="0" lang="zh-TW" altLang="zh-TW" sz="2800" b="1" dirty="0">
                <a:solidFill>
                  <a:srgbClr val="002060"/>
                </a:solidFill>
                <a:latin typeface="微軟正黑體" pitchFamily="34" charset="-120"/>
                <a:ea typeface="微軟正黑體" pitchFamily="34" charset="-120"/>
              </a:rPr>
              <a:t>依</a:t>
            </a:r>
            <a:r>
              <a:rPr kumimoji="0" lang="zh-TW" altLang="en-US" sz="2800" b="1" dirty="0">
                <a:solidFill>
                  <a:srgbClr val="002060"/>
                </a:solidFill>
                <a:latin typeface="微軟正黑體" pitchFamily="34" charset="-120"/>
                <a:ea typeface="微軟正黑體" pitchFamily="34" charset="-120"/>
              </a:rPr>
              <a:t>「聯合</a:t>
            </a:r>
            <a:r>
              <a:rPr lang="zh-TW" altLang="zh-TW" sz="2800" b="1" dirty="0">
                <a:solidFill>
                  <a:srgbClr val="002060"/>
                </a:solidFill>
                <a:latin typeface="微軟正黑體" pitchFamily="34" charset="-120"/>
                <a:ea typeface="微軟正黑體" pitchFamily="34" charset="-120"/>
              </a:rPr>
              <a:t>免試入學成績暨現場登記分發報到通知單</a:t>
            </a:r>
            <a:r>
              <a:rPr lang="zh-TW" altLang="en-US" sz="2800" b="1" dirty="0">
                <a:solidFill>
                  <a:srgbClr val="002060"/>
                </a:solidFill>
                <a:latin typeface="微軟正黑體" pitchFamily="34" charset="-120"/>
                <a:ea typeface="微軟正黑體" pitchFamily="34" charset="-120"/>
              </a:rPr>
              <a:t>」</a:t>
            </a:r>
            <a:br>
              <a:rPr lang="en-US" altLang="zh-TW" sz="2800" b="1" dirty="0">
                <a:solidFill>
                  <a:srgbClr val="002060"/>
                </a:solidFill>
                <a:latin typeface="微軟正黑體" pitchFamily="34" charset="-120"/>
                <a:ea typeface="微軟正黑體" pitchFamily="34" charset="-120"/>
              </a:rPr>
            </a:br>
            <a:r>
              <a:rPr kumimoji="0" lang="zh-TW" altLang="zh-TW" sz="2800" b="1" dirty="0">
                <a:solidFill>
                  <a:srgbClr val="C00000"/>
                </a:solidFill>
                <a:latin typeface="微軟正黑體" pitchFamily="34" charset="-120"/>
                <a:ea typeface="微軟正黑體" pitchFamily="34" charset="-120"/>
              </a:rPr>
              <a:t>指定</a:t>
            </a:r>
            <a:r>
              <a:rPr kumimoji="0" lang="zh-TW" altLang="en-US" sz="2800" b="1" dirty="0">
                <a:solidFill>
                  <a:srgbClr val="C00000"/>
                </a:solidFill>
                <a:latin typeface="微軟正黑體" pitchFamily="34" charset="-120"/>
                <a:ea typeface="微軟正黑體" pitchFamily="34" charset="-120"/>
              </a:rPr>
              <a:t>之梯次、</a:t>
            </a:r>
            <a:r>
              <a:rPr kumimoji="0" lang="zh-TW" altLang="zh-TW" sz="2800" b="1" dirty="0">
                <a:solidFill>
                  <a:srgbClr val="C00000"/>
                </a:solidFill>
                <a:latin typeface="微軟正黑體" pitchFamily="34" charset="-120"/>
                <a:ea typeface="微軟正黑體" pitchFamily="34" charset="-120"/>
              </a:rPr>
              <a:t>時間</a:t>
            </a:r>
            <a:r>
              <a:rPr kumimoji="0" lang="zh-TW" altLang="en-US" sz="2800" b="1" dirty="0">
                <a:solidFill>
                  <a:srgbClr val="C00000"/>
                </a:solidFill>
                <a:latin typeface="微軟正黑體" pitchFamily="34" charset="-120"/>
                <a:ea typeface="微軟正黑體" pitchFamily="34" charset="-120"/>
              </a:rPr>
              <a:t>及</a:t>
            </a:r>
            <a:r>
              <a:rPr kumimoji="0" lang="zh-TW" altLang="zh-TW" sz="2800" b="1" dirty="0">
                <a:solidFill>
                  <a:srgbClr val="C00000"/>
                </a:solidFill>
                <a:latin typeface="微軟正黑體" pitchFamily="34" charset="-120"/>
                <a:ea typeface="微軟正黑體" pitchFamily="34" charset="-120"/>
              </a:rPr>
              <a:t>地點</a:t>
            </a:r>
            <a:r>
              <a:rPr kumimoji="0" lang="zh-TW" altLang="zh-TW" sz="2800" b="1" dirty="0">
                <a:solidFill>
                  <a:srgbClr val="002060"/>
                </a:solidFill>
                <a:latin typeface="微軟正黑體" pitchFamily="34" charset="-120"/>
                <a:ea typeface="微軟正黑體" pitchFamily="34" charset="-120"/>
              </a:rPr>
              <a:t>，前往</a:t>
            </a:r>
            <a:r>
              <a:rPr kumimoji="0" lang="zh-TW" altLang="en-US" sz="2800" b="1" dirty="0">
                <a:solidFill>
                  <a:srgbClr val="002060"/>
                </a:solidFill>
                <a:latin typeface="微軟正黑體" pitchFamily="34" charset="-120"/>
                <a:ea typeface="微軟正黑體" pitchFamily="34" charset="-120"/>
              </a:rPr>
              <a:t>招生學校</a:t>
            </a:r>
            <a:r>
              <a:rPr kumimoji="0" lang="zh-TW" altLang="zh-TW" sz="2800" b="1" dirty="0">
                <a:solidFill>
                  <a:srgbClr val="002060"/>
                </a:solidFill>
                <a:latin typeface="微軟正黑體" pitchFamily="34" charset="-120"/>
                <a:ea typeface="微軟正黑體" pitchFamily="34" charset="-120"/>
              </a:rPr>
              <a:t>辦理</a:t>
            </a:r>
            <a:r>
              <a:rPr kumimoji="0" lang="zh-TW" altLang="en-US" sz="2800" b="1" dirty="0">
                <a:solidFill>
                  <a:srgbClr val="002060"/>
                </a:solidFill>
                <a:latin typeface="微軟正黑體" pitchFamily="34" charset="-120"/>
                <a:ea typeface="微軟正黑體" pitchFamily="34" charset="-120"/>
              </a:rPr>
              <a:t>「現場</a:t>
            </a:r>
            <a:r>
              <a:rPr kumimoji="0" lang="zh-TW" altLang="zh-TW" sz="2800" b="1" dirty="0">
                <a:solidFill>
                  <a:srgbClr val="002060"/>
                </a:solidFill>
                <a:latin typeface="微軟正黑體" pitchFamily="34" charset="-120"/>
                <a:ea typeface="微軟正黑體" pitchFamily="34" charset="-120"/>
              </a:rPr>
              <a:t>登記分發</a:t>
            </a:r>
            <a:r>
              <a:rPr kumimoji="0" lang="zh-TW" altLang="en-US" sz="2800" b="1" dirty="0">
                <a:solidFill>
                  <a:srgbClr val="002060"/>
                </a:solidFill>
                <a:latin typeface="微軟正黑體" pitchFamily="34" charset="-120"/>
                <a:ea typeface="微軟正黑體" pitchFamily="34" charset="-120"/>
              </a:rPr>
              <a:t>」</a:t>
            </a:r>
          </a:p>
          <a:p>
            <a:pPr marL="0" indent="0" eaLnBrk="1" fontAlgn="auto" hangingPunct="1">
              <a:spcBef>
                <a:spcPts val="800"/>
              </a:spcBef>
              <a:spcAft>
                <a:spcPts val="600"/>
              </a:spcAft>
              <a:defRPr/>
            </a:pPr>
            <a:r>
              <a:rPr kumimoji="0" lang="zh-TW" altLang="en-US" sz="2800" b="1" dirty="0">
                <a:solidFill>
                  <a:srgbClr val="002060"/>
                </a:solidFill>
                <a:latin typeface="微軟正黑體" pitchFamily="34" charset="-120"/>
                <a:ea typeface="微軟正黑體" pitchFamily="34" charset="-120"/>
              </a:rPr>
              <a:t>現場登記分發應帶資料：</a:t>
            </a:r>
            <a:endParaRPr kumimoji="0" lang="en-US" altLang="zh-TW" sz="2800" b="1" dirty="0">
              <a:solidFill>
                <a:srgbClr val="002060"/>
              </a:solidFill>
              <a:latin typeface="微軟正黑體" pitchFamily="34" charset="-120"/>
              <a:ea typeface="微軟正黑體" pitchFamily="34" charset="-120"/>
            </a:endParaRPr>
          </a:p>
          <a:p>
            <a:pPr marL="514350" indent="-514350" eaLnBrk="1" fontAlgn="auto" hangingPunct="1">
              <a:lnSpc>
                <a:spcPts val="2800"/>
              </a:lnSpc>
              <a:spcBef>
                <a:spcPts val="800"/>
              </a:spcBef>
              <a:spcAft>
                <a:spcPts val="600"/>
              </a:spcAft>
              <a:buFont typeface="+mj-lt"/>
              <a:buAutoNum type="arabicParenR"/>
              <a:defRPr/>
            </a:pPr>
            <a:r>
              <a:rPr kumimoji="0" lang="zh-TW" altLang="en-US" sz="2800" b="1" dirty="0">
                <a:solidFill>
                  <a:srgbClr val="0070C0"/>
                </a:solidFill>
                <a:latin typeface="微軟正黑體" pitchFamily="34" charset="-120"/>
                <a:ea typeface="微軟正黑體" pitchFamily="34" charset="-120"/>
              </a:rPr>
              <a:t>聯合</a:t>
            </a:r>
            <a:r>
              <a:rPr kumimoji="0" lang="zh-TW" altLang="zh-TW" sz="2800" b="1" dirty="0">
                <a:solidFill>
                  <a:srgbClr val="0070C0"/>
                </a:solidFill>
                <a:latin typeface="微軟正黑體" pitchFamily="34" charset="-120"/>
                <a:ea typeface="微軟正黑體" pitchFamily="34" charset="-120"/>
              </a:rPr>
              <a:t>免試入學成績暨現場登記分發報到通知單</a:t>
            </a:r>
            <a:r>
              <a:rPr kumimoji="0" lang="zh-TW" altLang="en-US" sz="2800" b="1" u="sng" dirty="0">
                <a:solidFill>
                  <a:srgbClr val="0070C0"/>
                </a:solidFill>
                <a:latin typeface="微軟正黑體" pitchFamily="34" charset="-120"/>
                <a:ea typeface="微軟正黑體" pitchFamily="34" charset="-120"/>
              </a:rPr>
              <a:t>正本</a:t>
            </a:r>
            <a:endParaRPr kumimoji="0" lang="en-US" altLang="zh-TW" sz="2800" b="1" u="sng" dirty="0">
              <a:solidFill>
                <a:srgbClr val="0070C0"/>
              </a:solidFill>
              <a:latin typeface="微軟正黑體" pitchFamily="34" charset="-120"/>
              <a:ea typeface="微軟正黑體" pitchFamily="34" charset="-120"/>
            </a:endParaRPr>
          </a:p>
          <a:p>
            <a:pPr marL="514350" indent="-514350" eaLnBrk="1" fontAlgn="auto" hangingPunct="1">
              <a:lnSpc>
                <a:spcPts val="2800"/>
              </a:lnSpc>
              <a:spcBef>
                <a:spcPts val="800"/>
              </a:spcBef>
              <a:spcAft>
                <a:spcPts val="600"/>
              </a:spcAft>
              <a:buFont typeface="+mj-lt"/>
              <a:buAutoNum type="arabicParenR"/>
              <a:defRPr/>
            </a:pPr>
            <a:r>
              <a:rPr kumimoji="0" lang="zh-TW" altLang="zh-TW" sz="2800" b="1" dirty="0">
                <a:solidFill>
                  <a:srgbClr val="0070C0"/>
                </a:solidFill>
                <a:latin typeface="微軟正黑體" pitchFamily="34" charset="-120"/>
                <a:ea typeface="微軟正黑體" pitchFamily="34" charset="-120"/>
              </a:rPr>
              <a:t>身分證明文件</a:t>
            </a:r>
            <a:r>
              <a:rPr kumimoji="0" lang="zh-TW" altLang="zh-TW" sz="2800" b="1" u="sng" dirty="0">
                <a:solidFill>
                  <a:srgbClr val="0070C0"/>
                </a:solidFill>
                <a:latin typeface="微軟正黑體" pitchFamily="34" charset="-120"/>
                <a:ea typeface="微軟正黑體" pitchFamily="34" charset="-120"/>
              </a:rPr>
              <a:t>正本</a:t>
            </a:r>
            <a:endParaRPr kumimoji="0" lang="en-US" altLang="zh-TW" sz="2800" b="1" u="sng" dirty="0">
              <a:solidFill>
                <a:srgbClr val="0070C0"/>
              </a:solidFill>
              <a:latin typeface="微軟正黑體" pitchFamily="34" charset="-120"/>
              <a:ea typeface="微軟正黑體" pitchFamily="34" charset="-120"/>
            </a:endParaRPr>
          </a:p>
          <a:p>
            <a:pPr marL="514350" indent="-514350" eaLnBrk="1" fontAlgn="auto" hangingPunct="1">
              <a:lnSpc>
                <a:spcPts val="2800"/>
              </a:lnSpc>
              <a:spcBef>
                <a:spcPts val="800"/>
              </a:spcBef>
              <a:spcAft>
                <a:spcPts val="600"/>
              </a:spcAft>
              <a:buFont typeface="+mj-lt"/>
              <a:buAutoNum type="arabicParenR"/>
              <a:defRPr/>
            </a:pPr>
            <a:r>
              <a:rPr kumimoji="0" lang="zh-TW" altLang="zh-TW" sz="2800" b="1" dirty="0">
                <a:solidFill>
                  <a:srgbClr val="0070C0"/>
                </a:solidFill>
                <a:latin typeface="微軟正黑體" pitchFamily="34" charset="-120"/>
                <a:ea typeface="微軟正黑體" pitchFamily="34" charset="-120"/>
              </a:rPr>
              <a:t>國中學歷</a:t>
            </a:r>
            <a:r>
              <a:rPr kumimoji="0" lang="en-US" altLang="zh-TW" sz="2800" b="1" dirty="0">
                <a:solidFill>
                  <a:srgbClr val="0070C0"/>
                </a:solidFill>
                <a:latin typeface="微軟正黑體" pitchFamily="34" charset="-120"/>
                <a:ea typeface="微軟正黑體" pitchFamily="34" charset="-120"/>
              </a:rPr>
              <a:t>(</a:t>
            </a:r>
            <a:r>
              <a:rPr kumimoji="0" lang="zh-TW" altLang="zh-TW" sz="2800" b="1" dirty="0">
                <a:solidFill>
                  <a:srgbClr val="0070C0"/>
                </a:solidFill>
                <a:latin typeface="微軟正黑體" pitchFamily="34" charset="-120"/>
                <a:ea typeface="微軟正黑體" pitchFamily="34" charset="-120"/>
              </a:rPr>
              <a:t>力</a:t>
            </a:r>
            <a:r>
              <a:rPr kumimoji="0" lang="en-US" altLang="zh-TW" sz="2800" b="1" dirty="0">
                <a:solidFill>
                  <a:srgbClr val="0070C0"/>
                </a:solidFill>
                <a:latin typeface="微軟正黑體" pitchFamily="34" charset="-120"/>
                <a:ea typeface="微軟正黑體" pitchFamily="34" charset="-120"/>
              </a:rPr>
              <a:t>)</a:t>
            </a:r>
            <a:r>
              <a:rPr kumimoji="0" lang="zh-TW" altLang="zh-TW" sz="2800" b="1" dirty="0">
                <a:solidFill>
                  <a:srgbClr val="0070C0"/>
                </a:solidFill>
                <a:latin typeface="微軟正黑體" pitchFamily="34" charset="-120"/>
                <a:ea typeface="微軟正黑體" pitchFamily="34" charset="-120"/>
              </a:rPr>
              <a:t>證件</a:t>
            </a:r>
            <a:r>
              <a:rPr kumimoji="0" lang="zh-TW" altLang="zh-TW" sz="2800" b="1" u="sng" dirty="0">
                <a:solidFill>
                  <a:srgbClr val="0070C0"/>
                </a:solidFill>
                <a:latin typeface="微軟正黑體" pitchFamily="34" charset="-120"/>
                <a:ea typeface="微軟正黑體" pitchFamily="34" charset="-120"/>
              </a:rPr>
              <a:t>正本</a:t>
            </a:r>
            <a:endParaRPr kumimoji="0" lang="en-US" altLang="zh-TW" sz="2800" b="1" u="sng" dirty="0">
              <a:solidFill>
                <a:srgbClr val="0070C0"/>
              </a:solidFill>
              <a:latin typeface="微軟正黑體" pitchFamily="34" charset="-120"/>
              <a:ea typeface="微軟正黑體" pitchFamily="34" charset="-120"/>
            </a:endParaRPr>
          </a:p>
          <a:p>
            <a:pPr marL="0" indent="0" eaLnBrk="1" fontAlgn="auto" hangingPunct="1">
              <a:lnSpc>
                <a:spcPts val="3000"/>
              </a:lnSpc>
              <a:spcBef>
                <a:spcPts val="800"/>
              </a:spcBef>
              <a:spcAft>
                <a:spcPts val="600"/>
              </a:spcAft>
              <a:defRPr/>
            </a:pPr>
            <a:r>
              <a:rPr kumimoji="0" lang="zh-TW" altLang="en-US" sz="2800" b="1" dirty="0">
                <a:solidFill>
                  <a:srgbClr val="002060"/>
                </a:solidFill>
                <a:latin typeface="微軟正黑體" pitchFamily="34" charset="-120"/>
                <a:ea typeface="微軟正黑體" pitchFamily="34" charset="-120"/>
              </a:rPr>
              <a:t>無法親自參加者，可委託代理人參加分發，除持有上列免試生文件正本外，受託人須攜帶雙方簽妥之「代理現場登記分發報到委託書」及委託人與受託人身分證明文件</a:t>
            </a:r>
            <a:r>
              <a:rPr kumimoji="0" lang="zh-TW" altLang="en-US" sz="2800" b="1" u="sng" dirty="0">
                <a:solidFill>
                  <a:srgbClr val="002060"/>
                </a:solidFill>
                <a:latin typeface="微軟正黑體" pitchFamily="34" charset="-120"/>
                <a:ea typeface="微軟正黑體" pitchFamily="34" charset="-120"/>
              </a:rPr>
              <a:t>正本</a:t>
            </a:r>
            <a:r>
              <a:rPr kumimoji="0" lang="zh-TW" altLang="en-US" sz="2800" b="1" dirty="0">
                <a:solidFill>
                  <a:srgbClr val="002060"/>
                </a:solidFill>
                <a:latin typeface="微軟正黑體" pitchFamily="34" charset="-120"/>
                <a:ea typeface="微軟正黑體" pitchFamily="34" charset="-120"/>
              </a:rPr>
              <a:t>供查驗。</a:t>
            </a:r>
            <a:r>
              <a:rPr kumimoji="0" lang="en-US" altLang="zh-TW" sz="2000" dirty="0">
                <a:solidFill>
                  <a:srgbClr val="002060"/>
                </a:solidFill>
                <a:latin typeface="微軟正黑體" pitchFamily="34" charset="-120"/>
                <a:ea typeface="微軟正黑體" pitchFamily="34" charset="-120"/>
              </a:rPr>
              <a:t>(</a:t>
            </a:r>
            <a:r>
              <a:rPr kumimoji="0" lang="zh-TW" altLang="en-US" sz="2000" dirty="0">
                <a:solidFill>
                  <a:srgbClr val="002060"/>
                </a:solidFill>
                <a:latin typeface="微軟正黑體" pitchFamily="34" charset="-120"/>
                <a:ea typeface="微軟正黑體" pitchFamily="34" charset="-120"/>
              </a:rPr>
              <a:t>簡章第</a:t>
            </a:r>
            <a:r>
              <a:rPr kumimoji="0" lang="en-US" altLang="zh-TW" sz="2000" dirty="0">
                <a:solidFill>
                  <a:srgbClr val="002060"/>
                </a:solidFill>
                <a:latin typeface="微軟正黑體" pitchFamily="34" charset="-120"/>
                <a:ea typeface="微軟正黑體" pitchFamily="34" charset="-120"/>
              </a:rPr>
              <a:t>17</a:t>
            </a:r>
            <a:r>
              <a:rPr kumimoji="0" lang="zh-TW" altLang="en-US" sz="2000" dirty="0">
                <a:solidFill>
                  <a:srgbClr val="002060"/>
                </a:solidFill>
                <a:latin typeface="微軟正黑體" pitchFamily="34" charset="-120"/>
                <a:ea typeface="微軟正黑體" pitchFamily="34" charset="-120"/>
              </a:rPr>
              <a:t>頁</a:t>
            </a:r>
            <a:r>
              <a:rPr kumimoji="0" lang="en-US" altLang="zh-TW" sz="2000" dirty="0">
                <a:solidFill>
                  <a:srgbClr val="002060"/>
                </a:solidFill>
                <a:latin typeface="微軟正黑體" pitchFamily="34" charset="-120"/>
                <a:ea typeface="微軟正黑體" pitchFamily="34" charset="-120"/>
              </a:rPr>
              <a:t>)</a:t>
            </a:r>
          </a:p>
          <a:p>
            <a:pPr marL="0" indent="0" eaLnBrk="1" fontAlgn="auto" hangingPunct="1">
              <a:lnSpc>
                <a:spcPts val="3000"/>
              </a:lnSpc>
              <a:spcBef>
                <a:spcPts val="800"/>
              </a:spcBef>
              <a:spcAft>
                <a:spcPts val="600"/>
              </a:spcAft>
              <a:defRPr/>
            </a:pPr>
            <a:endParaRPr kumimoji="0" lang="en-US" altLang="zh-TW" sz="2800" b="1" dirty="0">
              <a:solidFill>
                <a:srgbClr val="7030A0"/>
              </a:solidFill>
              <a:latin typeface="微軟正黑體" pitchFamily="34" charset="-120"/>
              <a:ea typeface="微軟正黑體" pitchFamily="34" charset="-120"/>
            </a:endParaRPr>
          </a:p>
        </p:txBody>
      </p:sp>
      <p:sp>
        <p:nvSpPr>
          <p:cNvPr id="60420" name="標題 1"/>
          <p:cNvSpPr>
            <a:spLocks noGrp="1"/>
          </p:cNvSpPr>
          <p:nvPr>
            <p:ph type="title"/>
          </p:nvPr>
        </p:nvSpPr>
        <p:spPr>
          <a:xfrm>
            <a:off x="644525" y="-100572"/>
            <a:ext cx="10515600" cy="1335180"/>
          </a:xfrm>
        </p:spPr>
        <p:txBody>
          <a:bodyPr/>
          <a:lstStyle/>
          <a:p>
            <a:pPr eaLnBrk="1" hangingPunct="1"/>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玖</a:t>
            </a: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、現場登記分發作業（</a:t>
            </a:r>
            <a:r>
              <a:rPr lang="en-US" altLang="zh-TW" sz="3600" b="1" dirty="0">
                <a:solidFill>
                  <a:srgbClr val="002060"/>
                </a:solidFill>
                <a:latin typeface="微軟正黑體" panose="020B0604030504040204" pitchFamily="34" charset="-120"/>
                <a:ea typeface="微軟正黑體" panose="020B0604030504040204" pitchFamily="34" charset="-120"/>
              </a:rPr>
              <a:t>1/6</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sp>
        <p:nvSpPr>
          <p:cNvPr id="60422" name="投影片編號版面配置區 1"/>
          <p:cNvSpPr>
            <a:spLocks noGrp="1"/>
          </p:cNvSpPr>
          <p:nvPr>
            <p:ph type="sldNum" sz="quarter" idx="11"/>
          </p:nvPr>
        </p:nvSpPr>
        <p:spPr bwMode="auto">
          <a:xfrm>
            <a:off x="9448800" y="63785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47</a:t>
            </a:r>
            <a:endParaRPr lang="zh-TW" altLang="en-US" sz="2600" dirty="0"/>
          </a:p>
        </p:txBody>
      </p:sp>
      <p:grpSp>
        <p:nvGrpSpPr>
          <p:cNvPr id="22" name="群組 21">
            <a:extLst>
              <a:ext uri="{FF2B5EF4-FFF2-40B4-BE49-F238E27FC236}">
                <a16:creationId xmlns:a16="http://schemas.microsoft.com/office/drawing/2014/main" id="{385AD807-DC63-466B-9250-4DD93FDF91F0}"/>
              </a:ext>
            </a:extLst>
          </p:cNvPr>
          <p:cNvGrpSpPr/>
          <p:nvPr/>
        </p:nvGrpSpPr>
        <p:grpSpPr>
          <a:xfrm>
            <a:off x="539796" y="953925"/>
            <a:ext cx="561365" cy="561365"/>
            <a:chOff x="2114313" y="1870759"/>
            <a:chExt cx="608575" cy="608575"/>
          </a:xfrm>
        </p:grpSpPr>
        <p:sp>
          <p:nvSpPr>
            <p:cNvPr id="23" name="Oval 315">
              <a:extLst>
                <a:ext uri="{FF2B5EF4-FFF2-40B4-BE49-F238E27FC236}">
                  <a16:creationId xmlns:a16="http://schemas.microsoft.com/office/drawing/2014/main" id="{D48BF028-42DE-439F-A5E5-054051E00E68}"/>
                </a:ext>
              </a:extLst>
            </p:cNvPr>
            <p:cNvSpPr>
              <a:spLocks noChangeArrowheads="1"/>
            </p:cNvSpPr>
            <p:nvPr/>
          </p:nvSpPr>
          <p:spPr bwMode="auto">
            <a:xfrm>
              <a:off x="2114313" y="1870759"/>
              <a:ext cx="608575" cy="6085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24" name="Freeform 316">
              <a:extLst>
                <a:ext uri="{FF2B5EF4-FFF2-40B4-BE49-F238E27FC236}">
                  <a16:creationId xmlns:a16="http://schemas.microsoft.com/office/drawing/2014/main" id="{BD91739A-3556-4F4C-A1CF-E5E2323BB731}"/>
                </a:ext>
              </a:extLst>
            </p:cNvPr>
            <p:cNvSpPr>
              <a:spLocks/>
            </p:cNvSpPr>
            <p:nvPr/>
          </p:nvSpPr>
          <p:spPr bwMode="auto">
            <a:xfrm>
              <a:off x="2376401" y="2116559"/>
              <a:ext cx="342046" cy="350931"/>
            </a:xfrm>
            <a:custGeom>
              <a:avLst/>
              <a:gdLst>
                <a:gd name="T0" fmla="*/ 54 w 144"/>
                <a:gd name="T1" fmla="*/ 148 h 148"/>
                <a:gd name="T2" fmla="*/ 144 w 144"/>
                <a:gd name="T3" fmla="*/ 50 h 148"/>
                <a:gd name="T4" fmla="*/ 94 w 144"/>
                <a:gd name="T5" fmla="*/ 0 h 148"/>
                <a:gd name="T6" fmla="*/ 0 w 144"/>
                <a:gd name="T7" fmla="*/ 94 h 148"/>
                <a:gd name="T8" fmla="*/ 54 w 144"/>
                <a:gd name="T9" fmla="*/ 148 h 148"/>
              </a:gdLst>
              <a:ahLst/>
              <a:cxnLst>
                <a:cxn ang="0">
                  <a:pos x="T0" y="T1"/>
                </a:cxn>
                <a:cxn ang="0">
                  <a:pos x="T2" y="T3"/>
                </a:cxn>
                <a:cxn ang="0">
                  <a:pos x="T4" y="T5"/>
                </a:cxn>
                <a:cxn ang="0">
                  <a:pos x="T6" y="T7"/>
                </a:cxn>
                <a:cxn ang="0">
                  <a:pos x="T8" y="T9"/>
                </a:cxn>
              </a:cxnLst>
              <a:rect l="0" t="0" r="r" b="b"/>
              <a:pathLst>
                <a:path w="144" h="148">
                  <a:moveTo>
                    <a:pt x="54" y="148"/>
                  </a:moveTo>
                  <a:cubicBezTo>
                    <a:pt x="100" y="134"/>
                    <a:pt x="134" y="97"/>
                    <a:pt x="144" y="50"/>
                  </a:cubicBezTo>
                  <a:cubicBezTo>
                    <a:pt x="94" y="0"/>
                    <a:pt x="94" y="0"/>
                    <a:pt x="94" y="0"/>
                  </a:cubicBezTo>
                  <a:cubicBezTo>
                    <a:pt x="0" y="94"/>
                    <a:pt x="0" y="94"/>
                    <a:pt x="0" y="94"/>
                  </a:cubicBezTo>
                  <a:lnTo>
                    <a:pt x="54" y="14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25" name="Freeform 317">
              <a:extLst>
                <a:ext uri="{FF2B5EF4-FFF2-40B4-BE49-F238E27FC236}">
                  <a16:creationId xmlns:a16="http://schemas.microsoft.com/office/drawing/2014/main" id="{D542C048-07B0-4A09-95E8-65D6ABB4B73F}"/>
                </a:ext>
              </a:extLst>
            </p:cNvPr>
            <p:cNvSpPr>
              <a:spLocks/>
            </p:cNvSpPr>
            <p:nvPr/>
          </p:nvSpPr>
          <p:spPr bwMode="auto">
            <a:xfrm>
              <a:off x="2238694" y="2057330"/>
              <a:ext cx="359815" cy="282818"/>
            </a:xfrm>
            <a:custGeom>
              <a:avLst/>
              <a:gdLst>
                <a:gd name="T0" fmla="*/ 203 w 243"/>
                <a:gd name="T1" fmla="*/ 0 h 191"/>
                <a:gd name="T2" fmla="*/ 93 w 243"/>
                <a:gd name="T3" fmla="*/ 110 h 191"/>
                <a:gd name="T4" fmla="*/ 40 w 243"/>
                <a:gd name="T5" fmla="*/ 56 h 191"/>
                <a:gd name="T6" fmla="*/ 0 w 243"/>
                <a:gd name="T7" fmla="*/ 96 h 191"/>
                <a:gd name="T8" fmla="*/ 93 w 243"/>
                <a:gd name="T9" fmla="*/ 191 h 191"/>
                <a:gd name="T10" fmla="*/ 243 w 243"/>
                <a:gd name="T11" fmla="*/ 40 h 191"/>
                <a:gd name="T12" fmla="*/ 203 w 24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243" h="191">
                  <a:moveTo>
                    <a:pt x="203" y="0"/>
                  </a:moveTo>
                  <a:lnTo>
                    <a:pt x="93" y="110"/>
                  </a:lnTo>
                  <a:lnTo>
                    <a:pt x="40" y="56"/>
                  </a:lnTo>
                  <a:lnTo>
                    <a:pt x="0" y="96"/>
                  </a:lnTo>
                  <a:lnTo>
                    <a:pt x="93" y="191"/>
                  </a:lnTo>
                  <a:lnTo>
                    <a:pt x="243" y="40"/>
                  </a:lnTo>
                  <a:lnTo>
                    <a:pt x="203" y="0"/>
                  </a:lnTo>
                  <a:close/>
                </a:path>
              </a:pathLst>
            </a:custGeom>
            <a:solidFill>
              <a:srgbClr val="F5F7FA"/>
            </a:solidFill>
            <a:ln w="9525">
              <a:solidFill>
                <a:srgbClr val="000000"/>
              </a:solidFill>
              <a:round/>
              <a:headEnd/>
              <a:tailEnd/>
            </a:ln>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26" name="群組 25">
            <a:extLst>
              <a:ext uri="{FF2B5EF4-FFF2-40B4-BE49-F238E27FC236}">
                <a16:creationId xmlns:a16="http://schemas.microsoft.com/office/drawing/2014/main" id="{E6AD77BF-2D11-4170-94DF-412674A66EB6}"/>
              </a:ext>
            </a:extLst>
          </p:cNvPr>
          <p:cNvGrpSpPr/>
          <p:nvPr/>
        </p:nvGrpSpPr>
        <p:grpSpPr>
          <a:xfrm>
            <a:off x="539796" y="2191307"/>
            <a:ext cx="561365" cy="561365"/>
            <a:chOff x="2114313" y="1870759"/>
            <a:chExt cx="608575" cy="608575"/>
          </a:xfrm>
        </p:grpSpPr>
        <p:sp>
          <p:nvSpPr>
            <p:cNvPr id="27" name="Oval 315">
              <a:extLst>
                <a:ext uri="{FF2B5EF4-FFF2-40B4-BE49-F238E27FC236}">
                  <a16:creationId xmlns:a16="http://schemas.microsoft.com/office/drawing/2014/main" id="{A85DBDB8-371A-42EC-9BFF-DB1114000332}"/>
                </a:ext>
              </a:extLst>
            </p:cNvPr>
            <p:cNvSpPr>
              <a:spLocks noChangeArrowheads="1"/>
            </p:cNvSpPr>
            <p:nvPr/>
          </p:nvSpPr>
          <p:spPr bwMode="auto">
            <a:xfrm>
              <a:off x="2114313" y="1870759"/>
              <a:ext cx="608575" cy="608575"/>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28" name="Freeform 316">
              <a:extLst>
                <a:ext uri="{FF2B5EF4-FFF2-40B4-BE49-F238E27FC236}">
                  <a16:creationId xmlns:a16="http://schemas.microsoft.com/office/drawing/2014/main" id="{680597C5-145E-4347-A139-2F45D7B7841C}"/>
                </a:ext>
              </a:extLst>
            </p:cNvPr>
            <p:cNvSpPr>
              <a:spLocks/>
            </p:cNvSpPr>
            <p:nvPr/>
          </p:nvSpPr>
          <p:spPr bwMode="auto">
            <a:xfrm>
              <a:off x="2376401" y="2116559"/>
              <a:ext cx="342046" cy="350931"/>
            </a:xfrm>
            <a:custGeom>
              <a:avLst/>
              <a:gdLst>
                <a:gd name="T0" fmla="*/ 54 w 144"/>
                <a:gd name="T1" fmla="*/ 148 h 148"/>
                <a:gd name="T2" fmla="*/ 144 w 144"/>
                <a:gd name="T3" fmla="*/ 50 h 148"/>
                <a:gd name="T4" fmla="*/ 94 w 144"/>
                <a:gd name="T5" fmla="*/ 0 h 148"/>
                <a:gd name="T6" fmla="*/ 0 w 144"/>
                <a:gd name="T7" fmla="*/ 94 h 148"/>
                <a:gd name="T8" fmla="*/ 54 w 144"/>
                <a:gd name="T9" fmla="*/ 148 h 148"/>
              </a:gdLst>
              <a:ahLst/>
              <a:cxnLst>
                <a:cxn ang="0">
                  <a:pos x="T0" y="T1"/>
                </a:cxn>
                <a:cxn ang="0">
                  <a:pos x="T2" y="T3"/>
                </a:cxn>
                <a:cxn ang="0">
                  <a:pos x="T4" y="T5"/>
                </a:cxn>
                <a:cxn ang="0">
                  <a:pos x="T6" y="T7"/>
                </a:cxn>
                <a:cxn ang="0">
                  <a:pos x="T8" y="T9"/>
                </a:cxn>
              </a:cxnLst>
              <a:rect l="0" t="0" r="r" b="b"/>
              <a:pathLst>
                <a:path w="144" h="148">
                  <a:moveTo>
                    <a:pt x="54" y="148"/>
                  </a:moveTo>
                  <a:cubicBezTo>
                    <a:pt x="100" y="134"/>
                    <a:pt x="134" y="97"/>
                    <a:pt x="144" y="50"/>
                  </a:cubicBezTo>
                  <a:cubicBezTo>
                    <a:pt x="94" y="0"/>
                    <a:pt x="94" y="0"/>
                    <a:pt x="94" y="0"/>
                  </a:cubicBezTo>
                  <a:cubicBezTo>
                    <a:pt x="0" y="94"/>
                    <a:pt x="0" y="94"/>
                    <a:pt x="0" y="94"/>
                  </a:cubicBezTo>
                  <a:lnTo>
                    <a:pt x="54" y="14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29" name="Freeform 317">
              <a:extLst>
                <a:ext uri="{FF2B5EF4-FFF2-40B4-BE49-F238E27FC236}">
                  <a16:creationId xmlns:a16="http://schemas.microsoft.com/office/drawing/2014/main" id="{481D26E7-57A7-4856-AF20-B50C0E6A3BAA}"/>
                </a:ext>
              </a:extLst>
            </p:cNvPr>
            <p:cNvSpPr>
              <a:spLocks/>
            </p:cNvSpPr>
            <p:nvPr/>
          </p:nvSpPr>
          <p:spPr bwMode="auto">
            <a:xfrm>
              <a:off x="2238694" y="2057330"/>
              <a:ext cx="359815" cy="282818"/>
            </a:xfrm>
            <a:custGeom>
              <a:avLst/>
              <a:gdLst>
                <a:gd name="T0" fmla="*/ 203 w 243"/>
                <a:gd name="T1" fmla="*/ 0 h 191"/>
                <a:gd name="T2" fmla="*/ 93 w 243"/>
                <a:gd name="T3" fmla="*/ 110 h 191"/>
                <a:gd name="T4" fmla="*/ 40 w 243"/>
                <a:gd name="T5" fmla="*/ 56 h 191"/>
                <a:gd name="T6" fmla="*/ 0 w 243"/>
                <a:gd name="T7" fmla="*/ 96 h 191"/>
                <a:gd name="T8" fmla="*/ 93 w 243"/>
                <a:gd name="T9" fmla="*/ 191 h 191"/>
                <a:gd name="T10" fmla="*/ 243 w 243"/>
                <a:gd name="T11" fmla="*/ 40 h 191"/>
                <a:gd name="T12" fmla="*/ 203 w 24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243" h="191">
                  <a:moveTo>
                    <a:pt x="203" y="0"/>
                  </a:moveTo>
                  <a:lnTo>
                    <a:pt x="93" y="110"/>
                  </a:lnTo>
                  <a:lnTo>
                    <a:pt x="40" y="56"/>
                  </a:lnTo>
                  <a:lnTo>
                    <a:pt x="0" y="96"/>
                  </a:lnTo>
                  <a:lnTo>
                    <a:pt x="93" y="191"/>
                  </a:lnTo>
                  <a:lnTo>
                    <a:pt x="243" y="40"/>
                  </a:lnTo>
                  <a:lnTo>
                    <a:pt x="203" y="0"/>
                  </a:lnTo>
                  <a:close/>
                </a:path>
              </a:pathLst>
            </a:custGeom>
            <a:solidFill>
              <a:srgbClr val="F5F7FA"/>
            </a:solidFill>
            <a:ln w="9525">
              <a:solidFill>
                <a:srgbClr val="000000"/>
              </a:solidFill>
              <a:round/>
              <a:headEnd/>
              <a:tailEnd/>
            </a:ln>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30" name="群組 29">
            <a:extLst>
              <a:ext uri="{FF2B5EF4-FFF2-40B4-BE49-F238E27FC236}">
                <a16:creationId xmlns:a16="http://schemas.microsoft.com/office/drawing/2014/main" id="{39D1CD5C-A55F-400D-BF04-7302CD4AB4A3}"/>
              </a:ext>
            </a:extLst>
          </p:cNvPr>
          <p:cNvGrpSpPr/>
          <p:nvPr/>
        </p:nvGrpSpPr>
        <p:grpSpPr>
          <a:xfrm>
            <a:off x="533124" y="3237109"/>
            <a:ext cx="561365" cy="561365"/>
            <a:chOff x="2114313" y="1870759"/>
            <a:chExt cx="608575" cy="608575"/>
          </a:xfrm>
        </p:grpSpPr>
        <p:sp>
          <p:nvSpPr>
            <p:cNvPr id="31" name="Oval 315">
              <a:extLst>
                <a:ext uri="{FF2B5EF4-FFF2-40B4-BE49-F238E27FC236}">
                  <a16:creationId xmlns:a16="http://schemas.microsoft.com/office/drawing/2014/main" id="{97463524-B708-4F7A-A77B-11CD5F8FFC2C}"/>
                </a:ext>
              </a:extLst>
            </p:cNvPr>
            <p:cNvSpPr>
              <a:spLocks noChangeArrowheads="1"/>
            </p:cNvSpPr>
            <p:nvPr/>
          </p:nvSpPr>
          <p:spPr bwMode="auto">
            <a:xfrm>
              <a:off x="2114313" y="1870759"/>
              <a:ext cx="608575" cy="608575"/>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32" name="Freeform 316">
              <a:extLst>
                <a:ext uri="{FF2B5EF4-FFF2-40B4-BE49-F238E27FC236}">
                  <a16:creationId xmlns:a16="http://schemas.microsoft.com/office/drawing/2014/main" id="{C91D0B37-F25C-45CF-8335-62F0382FF073}"/>
                </a:ext>
              </a:extLst>
            </p:cNvPr>
            <p:cNvSpPr>
              <a:spLocks/>
            </p:cNvSpPr>
            <p:nvPr/>
          </p:nvSpPr>
          <p:spPr bwMode="auto">
            <a:xfrm>
              <a:off x="2376401" y="2116559"/>
              <a:ext cx="342046" cy="350931"/>
            </a:xfrm>
            <a:custGeom>
              <a:avLst/>
              <a:gdLst>
                <a:gd name="T0" fmla="*/ 54 w 144"/>
                <a:gd name="T1" fmla="*/ 148 h 148"/>
                <a:gd name="T2" fmla="*/ 144 w 144"/>
                <a:gd name="T3" fmla="*/ 50 h 148"/>
                <a:gd name="T4" fmla="*/ 94 w 144"/>
                <a:gd name="T5" fmla="*/ 0 h 148"/>
                <a:gd name="T6" fmla="*/ 0 w 144"/>
                <a:gd name="T7" fmla="*/ 94 h 148"/>
                <a:gd name="T8" fmla="*/ 54 w 144"/>
                <a:gd name="T9" fmla="*/ 148 h 148"/>
              </a:gdLst>
              <a:ahLst/>
              <a:cxnLst>
                <a:cxn ang="0">
                  <a:pos x="T0" y="T1"/>
                </a:cxn>
                <a:cxn ang="0">
                  <a:pos x="T2" y="T3"/>
                </a:cxn>
                <a:cxn ang="0">
                  <a:pos x="T4" y="T5"/>
                </a:cxn>
                <a:cxn ang="0">
                  <a:pos x="T6" y="T7"/>
                </a:cxn>
                <a:cxn ang="0">
                  <a:pos x="T8" y="T9"/>
                </a:cxn>
              </a:cxnLst>
              <a:rect l="0" t="0" r="r" b="b"/>
              <a:pathLst>
                <a:path w="144" h="148">
                  <a:moveTo>
                    <a:pt x="54" y="148"/>
                  </a:moveTo>
                  <a:cubicBezTo>
                    <a:pt x="100" y="134"/>
                    <a:pt x="134" y="97"/>
                    <a:pt x="144" y="50"/>
                  </a:cubicBezTo>
                  <a:cubicBezTo>
                    <a:pt x="94" y="0"/>
                    <a:pt x="94" y="0"/>
                    <a:pt x="94" y="0"/>
                  </a:cubicBezTo>
                  <a:cubicBezTo>
                    <a:pt x="0" y="94"/>
                    <a:pt x="0" y="94"/>
                    <a:pt x="0" y="94"/>
                  </a:cubicBezTo>
                  <a:lnTo>
                    <a:pt x="54" y="148"/>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33" name="Freeform 317">
              <a:extLst>
                <a:ext uri="{FF2B5EF4-FFF2-40B4-BE49-F238E27FC236}">
                  <a16:creationId xmlns:a16="http://schemas.microsoft.com/office/drawing/2014/main" id="{FE34D4D5-5B88-4851-A7D8-B31FE46803FD}"/>
                </a:ext>
              </a:extLst>
            </p:cNvPr>
            <p:cNvSpPr>
              <a:spLocks/>
            </p:cNvSpPr>
            <p:nvPr/>
          </p:nvSpPr>
          <p:spPr bwMode="auto">
            <a:xfrm>
              <a:off x="2238694" y="2057330"/>
              <a:ext cx="359815" cy="282818"/>
            </a:xfrm>
            <a:custGeom>
              <a:avLst/>
              <a:gdLst>
                <a:gd name="T0" fmla="*/ 203 w 243"/>
                <a:gd name="T1" fmla="*/ 0 h 191"/>
                <a:gd name="T2" fmla="*/ 93 w 243"/>
                <a:gd name="T3" fmla="*/ 110 h 191"/>
                <a:gd name="T4" fmla="*/ 40 w 243"/>
                <a:gd name="T5" fmla="*/ 56 h 191"/>
                <a:gd name="T6" fmla="*/ 0 w 243"/>
                <a:gd name="T7" fmla="*/ 96 h 191"/>
                <a:gd name="T8" fmla="*/ 93 w 243"/>
                <a:gd name="T9" fmla="*/ 191 h 191"/>
                <a:gd name="T10" fmla="*/ 243 w 243"/>
                <a:gd name="T11" fmla="*/ 40 h 191"/>
                <a:gd name="T12" fmla="*/ 203 w 24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243" h="191">
                  <a:moveTo>
                    <a:pt x="203" y="0"/>
                  </a:moveTo>
                  <a:lnTo>
                    <a:pt x="93" y="110"/>
                  </a:lnTo>
                  <a:lnTo>
                    <a:pt x="40" y="56"/>
                  </a:lnTo>
                  <a:lnTo>
                    <a:pt x="0" y="96"/>
                  </a:lnTo>
                  <a:lnTo>
                    <a:pt x="93" y="191"/>
                  </a:lnTo>
                  <a:lnTo>
                    <a:pt x="243" y="40"/>
                  </a:lnTo>
                  <a:lnTo>
                    <a:pt x="203" y="0"/>
                  </a:lnTo>
                  <a:close/>
                </a:path>
              </a:pathLst>
            </a:custGeom>
            <a:solidFill>
              <a:srgbClr val="F5F7FA"/>
            </a:solidFill>
            <a:ln w="9525">
              <a:solidFill>
                <a:srgbClr val="000000"/>
              </a:solidFill>
              <a:round/>
              <a:headEnd/>
              <a:tailEnd/>
            </a:ln>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34" name="群組 33">
            <a:extLst>
              <a:ext uri="{FF2B5EF4-FFF2-40B4-BE49-F238E27FC236}">
                <a16:creationId xmlns:a16="http://schemas.microsoft.com/office/drawing/2014/main" id="{E06D5371-3EE6-44D9-B954-B0341CFB51DA}"/>
              </a:ext>
            </a:extLst>
          </p:cNvPr>
          <p:cNvGrpSpPr/>
          <p:nvPr/>
        </p:nvGrpSpPr>
        <p:grpSpPr>
          <a:xfrm>
            <a:off x="500870" y="5396660"/>
            <a:ext cx="561365" cy="561365"/>
            <a:chOff x="2114313" y="1870759"/>
            <a:chExt cx="608575" cy="608575"/>
          </a:xfrm>
        </p:grpSpPr>
        <p:sp>
          <p:nvSpPr>
            <p:cNvPr id="35" name="Oval 315">
              <a:extLst>
                <a:ext uri="{FF2B5EF4-FFF2-40B4-BE49-F238E27FC236}">
                  <a16:creationId xmlns:a16="http://schemas.microsoft.com/office/drawing/2014/main" id="{03D51E93-C411-456F-9C98-228675EF49E3}"/>
                </a:ext>
              </a:extLst>
            </p:cNvPr>
            <p:cNvSpPr>
              <a:spLocks noChangeArrowheads="1"/>
            </p:cNvSpPr>
            <p:nvPr/>
          </p:nvSpPr>
          <p:spPr bwMode="auto">
            <a:xfrm>
              <a:off x="2114313" y="1870759"/>
              <a:ext cx="608575" cy="608575"/>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36" name="Freeform 316">
              <a:extLst>
                <a:ext uri="{FF2B5EF4-FFF2-40B4-BE49-F238E27FC236}">
                  <a16:creationId xmlns:a16="http://schemas.microsoft.com/office/drawing/2014/main" id="{7E920D45-E026-451A-B2D4-D1B8A8F780CF}"/>
                </a:ext>
              </a:extLst>
            </p:cNvPr>
            <p:cNvSpPr>
              <a:spLocks/>
            </p:cNvSpPr>
            <p:nvPr/>
          </p:nvSpPr>
          <p:spPr bwMode="auto">
            <a:xfrm>
              <a:off x="2376401" y="2116559"/>
              <a:ext cx="342046" cy="350931"/>
            </a:xfrm>
            <a:custGeom>
              <a:avLst/>
              <a:gdLst>
                <a:gd name="T0" fmla="*/ 54 w 144"/>
                <a:gd name="T1" fmla="*/ 148 h 148"/>
                <a:gd name="T2" fmla="*/ 144 w 144"/>
                <a:gd name="T3" fmla="*/ 50 h 148"/>
                <a:gd name="T4" fmla="*/ 94 w 144"/>
                <a:gd name="T5" fmla="*/ 0 h 148"/>
                <a:gd name="T6" fmla="*/ 0 w 144"/>
                <a:gd name="T7" fmla="*/ 94 h 148"/>
                <a:gd name="T8" fmla="*/ 54 w 144"/>
                <a:gd name="T9" fmla="*/ 148 h 148"/>
              </a:gdLst>
              <a:ahLst/>
              <a:cxnLst>
                <a:cxn ang="0">
                  <a:pos x="T0" y="T1"/>
                </a:cxn>
                <a:cxn ang="0">
                  <a:pos x="T2" y="T3"/>
                </a:cxn>
                <a:cxn ang="0">
                  <a:pos x="T4" y="T5"/>
                </a:cxn>
                <a:cxn ang="0">
                  <a:pos x="T6" y="T7"/>
                </a:cxn>
                <a:cxn ang="0">
                  <a:pos x="T8" y="T9"/>
                </a:cxn>
              </a:cxnLst>
              <a:rect l="0" t="0" r="r" b="b"/>
              <a:pathLst>
                <a:path w="144" h="148">
                  <a:moveTo>
                    <a:pt x="54" y="148"/>
                  </a:moveTo>
                  <a:cubicBezTo>
                    <a:pt x="100" y="134"/>
                    <a:pt x="134" y="97"/>
                    <a:pt x="144" y="50"/>
                  </a:cubicBezTo>
                  <a:cubicBezTo>
                    <a:pt x="94" y="0"/>
                    <a:pt x="94" y="0"/>
                    <a:pt x="94" y="0"/>
                  </a:cubicBezTo>
                  <a:cubicBezTo>
                    <a:pt x="0" y="94"/>
                    <a:pt x="0" y="94"/>
                    <a:pt x="0" y="94"/>
                  </a:cubicBezTo>
                  <a:lnTo>
                    <a:pt x="54" y="148"/>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37" name="Freeform 317">
              <a:extLst>
                <a:ext uri="{FF2B5EF4-FFF2-40B4-BE49-F238E27FC236}">
                  <a16:creationId xmlns:a16="http://schemas.microsoft.com/office/drawing/2014/main" id="{0F11766A-C16D-45C9-82FC-5D5A70DE8D8E}"/>
                </a:ext>
              </a:extLst>
            </p:cNvPr>
            <p:cNvSpPr>
              <a:spLocks/>
            </p:cNvSpPr>
            <p:nvPr/>
          </p:nvSpPr>
          <p:spPr bwMode="auto">
            <a:xfrm>
              <a:off x="2238694" y="2057330"/>
              <a:ext cx="359815" cy="282818"/>
            </a:xfrm>
            <a:custGeom>
              <a:avLst/>
              <a:gdLst>
                <a:gd name="T0" fmla="*/ 203 w 243"/>
                <a:gd name="T1" fmla="*/ 0 h 191"/>
                <a:gd name="T2" fmla="*/ 93 w 243"/>
                <a:gd name="T3" fmla="*/ 110 h 191"/>
                <a:gd name="T4" fmla="*/ 40 w 243"/>
                <a:gd name="T5" fmla="*/ 56 h 191"/>
                <a:gd name="T6" fmla="*/ 0 w 243"/>
                <a:gd name="T7" fmla="*/ 96 h 191"/>
                <a:gd name="T8" fmla="*/ 93 w 243"/>
                <a:gd name="T9" fmla="*/ 191 h 191"/>
                <a:gd name="T10" fmla="*/ 243 w 243"/>
                <a:gd name="T11" fmla="*/ 40 h 191"/>
                <a:gd name="T12" fmla="*/ 203 w 24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243" h="191">
                  <a:moveTo>
                    <a:pt x="203" y="0"/>
                  </a:moveTo>
                  <a:lnTo>
                    <a:pt x="93" y="110"/>
                  </a:lnTo>
                  <a:lnTo>
                    <a:pt x="40" y="56"/>
                  </a:lnTo>
                  <a:lnTo>
                    <a:pt x="0" y="96"/>
                  </a:lnTo>
                  <a:lnTo>
                    <a:pt x="93" y="191"/>
                  </a:lnTo>
                  <a:lnTo>
                    <a:pt x="243" y="40"/>
                  </a:lnTo>
                  <a:lnTo>
                    <a:pt x="203" y="0"/>
                  </a:lnTo>
                  <a:close/>
                </a:path>
              </a:pathLst>
            </a:custGeom>
            <a:solidFill>
              <a:srgbClr val="F5F7FA"/>
            </a:solidFill>
            <a:ln w="9525">
              <a:solidFill>
                <a:srgbClr val="000000"/>
              </a:solidFill>
              <a:round/>
              <a:headEnd/>
              <a:tailEnd/>
            </a:ln>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784225" y="0"/>
            <a:ext cx="10515600" cy="1325563"/>
          </a:xfrm>
        </p:spPr>
        <p:txBody>
          <a:bodyPr/>
          <a:lstStyle/>
          <a:p>
            <a:pPr eaLnBrk="1" hangingPunct="1"/>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玖</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600" b="1" dirty="0">
                <a:solidFill>
                  <a:srgbClr val="002060"/>
                </a:solidFill>
                <a:latin typeface="微軟正黑體" panose="020B0604030504040204" pitchFamily="34" charset="-120"/>
                <a:ea typeface="微軟正黑體" panose="020B0604030504040204" pitchFamily="34" charset="-120"/>
              </a:rPr>
              <a:t>、現場登記分發作業（</a:t>
            </a:r>
            <a:r>
              <a:rPr lang="en-US" altLang="zh-TW" sz="3600" b="1" dirty="0">
                <a:solidFill>
                  <a:srgbClr val="002060"/>
                </a:solidFill>
                <a:latin typeface="微軟正黑體" panose="020B0604030504040204" pitchFamily="34" charset="-120"/>
                <a:ea typeface="微軟正黑體" panose="020B0604030504040204" pitchFamily="34" charset="-120"/>
              </a:rPr>
              <a:t>2/6</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sp>
        <p:nvSpPr>
          <p:cNvPr id="5" name="矩形 4"/>
          <p:cNvSpPr/>
          <p:nvPr/>
        </p:nvSpPr>
        <p:spPr bwMode="auto">
          <a:xfrm>
            <a:off x="790575" y="979488"/>
            <a:ext cx="10809288" cy="2124075"/>
          </a:xfrm>
          <a:prstGeom prst="rect">
            <a:avLst/>
          </a:prstGeom>
          <a:solidFill>
            <a:srgbClr val="FFEBEB"/>
          </a:solidFill>
          <a:effectLst>
            <a:outerShdw blurRad="50800" dist="38100" dir="2700000" algn="tl" rotWithShape="0">
              <a:prstClr val="black">
                <a:alpha val="40000"/>
              </a:prstClr>
            </a:outerShdw>
          </a:effectLst>
        </p:spPr>
        <p:txBody>
          <a:bodyPr>
            <a:spAutoFit/>
          </a:bodyPr>
          <a:lstStyle/>
          <a:p>
            <a:pPr eaLnBrk="1" fontAlgn="auto" hangingPunct="1">
              <a:spcBef>
                <a:spcPts val="600"/>
              </a:spcBef>
              <a:spcAft>
                <a:spcPts val="600"/>
              </a:spcAft>
              <a:defRPr/>
            </a:pPr>
            <a:r>
              <a:rPr lang="zh-TW" altLang="en-US" sz="3200" b="1" dirty="0">
                <a:solidFill>
                  <a:srgbClr val="0070C0"/>
                </a:solidFill>
                <a:latin typeface="微軟正黑體" pitchFamily="34" charset="-120"/>
                <a:ea typeface="微軟正黑體" pitchFamily="34" charset="-120"/>
              </a:rPr>
              <a:t>第一階段參加現場登記分發人數計算方式：</a:t>
            </a:r>
            <a:endParaRPr lang="en-US" altLang="zh-TW" sz="3200" b="1" dirty="0">
              <a:solidFill>
                <a:srgbClr val="0070C0"/>
              </a:solidFill>
              <a:latin typeface="微軟正黑體" pitchFamily="34" charset="-120"/>
              <a:ea typeface="微軟正黑體" pitchFamily="34" charset="-120"/>
            </a:endParaRPr>
          </a:p>
          <a:p>
            <a:pPr marL="361950" indent="-361950" eaLnBrk="1" fontAlgn="auto" hangingPunct="1">
              <a:lnSpc>
                <a:spcPts val="3400"/>
              </a:lnSpc>
              <a:spcBef>
                <a:spcPts val="1200"/>
              </a:spcBef>
              <a:spcAft>
                <a:spcPts val="600"/>
              </a:spcAft>
              <a:buFont typeface="Wingdings" pitchFamily="2" charset="2"/>
              <a:buChar char="u"/>
              <a:defRPr/>
            </a:pPr>
            <a:r>
              <a:rPr lang="zh-TW" altLang="en-US" sz="2400" b="1" dirty="0">
                <a:latin typeface="微軟正黑體" pitchFamily="34" charset="-120"/>
                <a:ea typeface="微軟正黑體" pitchFamily="34" charset="-120"/>
              </a:rPr>
              <a:t>各招生學校通知參加現場登記分發人數之計算，</a:t>
            </a:r>
            <a:r>
              <a:rPr lang="zh-TW" altLang="en-US" sz="2400" b="1" dirty="0">
                <a:solidFill>
                  <a:srgbClr val="C00000"/>
                </a:solidFill>
                <a:latin typeface="微軟正黑體" pitchFamily="34" charset="-120"/>
                <a:ea typeface="微軟正黑體" pitchFamily="34" charset="-120"/>
              </a:rPr>
              <a:t>依據各招生學校訂定</a:t>
            </a:r>
            <a:br>
              <a:rPr lang="en-US" altLang="zh-TW" sz="2400" b="1" dirty="0">
                <a:solidFill>
                  <a:srgbClr val="C00000"/>
                </a:solidFill>
                <a:latin typeface="微軟正黑體" pitchFamily="34" charset="-120"/>
                <a:ea typeface="微軟正黑體" pitchFamily="34" charset="-120"/>
              </a:rPr>
            </a:br>
            <a:r>
              <a:rPr lang="zh-TW" altLang="en-US" sz="2400" b="1" dirty="0">
                <a:solidFill>
                  <a:srgbClr val="C00000"/>
                </a:solidFill>
                <a:latin typeface="微軟正黑體" pitchFamily="34" charset="-120"/>
                <a:ea typeface="微軟正黑體" pitchFamily="34" charset="-120"/>
              </a:rPr>
              <a:t>「招生名額與登記分發人數倍率」乘以</a:t>
            </a:r>
            <a:r>
              <a:rPr lang="zh-TW" altLang="en-US" sz="2400" b="1" u="sng" dirty="0">
                <a:solidFill>
                  <a:srgbClr val="C00000"/>
                </a:solidFill>
                <a:latin typeface="微軟正黑體" pitchFamily="34" charset="-120"/>
                <a:ea typeface="微軟正黑體" pitchFamily="34" charset="-120"/>
              </a:rPr>
              <a:t>一般生</a:t>
            </a:r>
            <a:r>
              <a:rPr lang="zh-TW" altLang="en-US" sz="2400" b="1" dirty="0">
                <a:solidFill>
                  <a:srgbClr val="C00000"/>
                </a:solidFill>
                <a:latin typeface="微軟正黑體" pitchFamily="34" charset="-120"/>
                <a:ea typeface="微軟正黑體" pitchFamily="34" charset="-120"/>
              </a:rPr>
              <a:t>招生名額</a:t>
            </a:r>
            <a:r>
              <a:rPr lang="zh-TW" altLang="en-US" sz="2000" dirty="0">
                <a:latin typeface="微軟正黑體" pitchFamily="34" charset="-120"/>
                <a:ea typeface="微軟正黑體" pitchFamily="34" charset="-120"/>
              </a:rPr>
              <a:t>（小數點後無條件捨去）</a:t>
            </a:r>
            <a:r>
              <a:rPr lang="zh-TW" altLang="en-US" sz="2400" b="1" dirty="0">
                <a:latin typeface="微軟正黑體" pitchFamily="34" charset="-120"/>
                <a:ea typeface="微軟正黑體" pitchFamily="34" charset="-120"/>
              </a:rPr>
              <a:t>，有關各校規定請參閱簡章附錄一</a:t>
            </a:r>
            <a:r>
              <a:rPr lang="zh-TW" altLang="en-US" sz="2000" dirty="0">
                <a:latin typeface="微軟正黑體" pitchFamily="34" charset="-120"/>
                <a:ea typeface="微軟正黑體" pitchFamily="34" charset="-120"/>
              </a:rPr>
              <a:t>（簡章第</a:t>
            </a:r>
            <a:r>
              <a:rPr lang="en-US" altLang="zh-TW" sz="2000" dirty="0">
                <a:latin typeface="微軟正黑體" pitchFamily="34" charset="-120"/>
                <a:ea typeface="微軟正黑體" pitchFamily="34" charset="-120"/>
              </a:rPr>
              <a:t>23</a:t>
            </a:r>
            <a:r>
              <a:rPr lang="zh-TW" altLang="en-US" sz="2000" dirty="0">
                <a:latin typeface="微軟正黑體" pitchFamily="34" charset="-120"/>
                <a:ea typeface="微軟正黑體" pitchFamily="34" charset="-120"/>
              </a:rPr>
              <a:t>頁至</a:t>
            </a:r>
            <a:r>
              <a:rPr lang="en-US" altLang="zh-TW" sz="2000" dirty="0">
                <a:latin typeface="微軟正黑體" pitchFamily="34" charset="-120"/>
                <a:ea typeface="微軟正黑體" pitchFamily="34" charset="-120"/>
              </a:rPr>
              <a:t>39</a:t>
            </a:r>
            <a:r>
              <a:rPr lang="zh-TW" altLang="en-US" sz="2000" dirty="0">
                <a:latin typeface="微軟正黑體" pitchFamily="34" charset="-120"/>
                <a:ea typeface="微軟正黑體" pitchFamily="34" charset="-120"/>
              </a:rPr>
              <a:t>頁）</a:t>
            </a:r>
            <a:endParaRPr lang="zh-TW" altLang="en-US" sz="2000" dirty="0">
              <a:solidFill>
                <a:srgbClr val="0070C0"/>
              </a:solidFill>
              <a:latin typeface="微軟正黑體" pitchFamily="34" charset="-120"/>
              <a:ea typeface="微軟正黑體" pitchFamily="34" charset="-120"/>
            </a:endParaRPr>
          </a:p>
        </p:txBody>
      </p:sp>
      <p:sp>
        <p:nvSpPr>
          <p:cNvPr id="6" name="矩形 5"/>
          <p:cNvSpPr/>
          <p:nvPr/>
        </p:nvSpPr>
        <p:spPr bwMode="auto">
          <a:xfrm>
            <a:off x="790575" y="3281363"/>
            <a:ext cx="10809288" cy="3208337"/>
          </a:xfrm>
          <a:prstGeom prst="rect">
            <a:avLst/>
          </a:prstGeom>
          <a:solidFill>
            <a:srgbClr val="FFFFE1"/>
          </a:solidFill>
          <a:effectLst>
            <a:outerShdw blurRad="50800" dist="38100" dir="2700000" algn="tl" rotWithShape="0">
              <a:prstClr val="black">
                <a:alpha val="40000"/>
              </a:prstClr>
            </a:outerShdw>
          </a:effectLst>
        </p:spPr>
        <p:txBody>
          <a:bodyPr>
            <a:spAutoFit/>
          </a:bodyPr>
          <a:lstStyle/>
          <a:p>
            <a:pPr indent="-285750" eaLnBrk="1" fontAlgn="auto" hangingPunct="1">
              <a:lnSpc>
                <a:spcPct val="150000"/>
              </a:lnSpc>
              <a:spcBef>
                <a:spcPts val="600"/>
              </a:spcBef>
              <a:spcAft>
                <a:spcPts val="600"/>
              </a:spcAft>
              <a:buClr>
                <a:srgbClr val="003366"/>
              </a:buClr>
              <a:defRPr/>
            </a:pPr>
            <a:r>
              <a:rPr lang="zh-TW" altLang="en-US" sz="3200" b="1" dirty="0">
                <a:latin typeface="微軟正黑體" pitchFamily="34" charset="-120"/>
                <a:ea typeface="微軟正黑體" pitchFamily="34" charset="-120"/>
              </a:rPr>
              <a:t>  以○○科技大學為例：</a:t>
            </a:r>
            <a:endParaRPr lang="en-US" altLang="zh-TW" sz="3200" b="1" dirty="0">
              <a:latin typeface="微軟正黑體" pitchFamily="34" charset="-120"/>
              <a:ea typeface="微軟正黑體" pitchFamily="34" charset="-120"/>
            </a:endParaRPr>
          </a:p>
          <a:p>
            <a:pPr indent="-285750" eaLnBrk="1" fontAlgn="auto" hangingPunct="1">
              <a:spcBef>
                <a:spcPts val="600"/>
              </a:spcBef>
              <a:spcAft>
                <a:spcPts val="300"/>
              </a:spcAft>
              <a:buClr>
                <a:srgbClr val="003366"/>
              </a:buClr>
              <a:defRPr/>
            </a:pPr>
            <a:r>
              <a:rPr lang="zh-TW" altLang="en-US" sz="2200" b="1" dirty="0">
                <a:latin typeface="微軟正黑體" pitchFamily="34" charset="-120"/>
                <a:ea typeface="微軟正黑體" pitchFamily="34" charset="-120"/>
              </a:rPr>
              <a:t>一般生招生名額為</a:t>
            </a:r>
            <a:r>
              <a:rPr lang="en-US" altLang="zh-TW" sz="2200" b="1" dirty="0">
                <a:latin typeface="微軟正黑體" pitchFamily="34" charset="-120"/>
                <a:ea typeface="微軟正黑體" pitchFamily="34" charset="-120"/>
              </a:rPr>
              <a:t>273</a:t>
            </a:r>
            <a:r>
              <a:rPr lang="zh-TW" altLang="en-US" sz="2200" b="1" dirty="0">
                <a:latin typeface="微軟正黑體" pitchFamily="34" charset="-120"/>
                <a:ea typeface="微軟正黑體" pitchFamily="34" charset="-120"/>
              </a:rPr>
              <a:t>名，登記分發人數倍率為</a:t>
            </a:r>
            <a:r>
              <a:rPr lang="en-US" altLang="zh-TW" sz="2200" b="1" dirty="0">
                <a:latin typeface="微軟正黑體" pitchFamily="34" charset="-120"/>
                <a:ea typeface="微軟正黑體" pitchFamily="34" charset="-120"/>
              </a:rPr>
              <a:t>2.6</a:t>
            </a:r>
            <a:r>
              <a:rPr lang="zh-TW" altLang="en-US" sz="2200" b="1" dirty="0">
                <a:latin typeface="微軟正黑體" pitchFamily="34" charset="-120"/>
                <a:ea typeface="微軟正黑體" pitchFamily="34" charset="-120"/>
              </a:rPr>
              <a:t>倍，通知參加現場登記分發人數為：</a:t>
            </a:r>
            <a:endParaRPr lang="en-US" altLang="zh-TW" sz="2200" b="1" dirty="0">
              <a:latin typeface="微軟正黑體" pitchFamily="34" charset="-120"/>
              <a:ea typeface="微軟正黑體" pitchFamily="34" charset="-120"/>
            </a:endParaRPr>
          </a:p>
          <a:p>
            <a:pPr indent="-285750" algn="ctr" eaLnBrk="1" fontAlgn="auto" hangingPunct="1">
              <a:spcBef>
                <a:spcPts val="600"/>
              </a:spcBef>
              <a:spcAft>
                <a:spcPts val="300"/>
              </a:spcAft>
              <a:buClr>
                <a:srgbClr val="003366"/>
              </a:buClr>
              <a:defRPr/>
            </a:pPr>
            <a:r>
              <a:rPr lang="en-US" altLang="zh-TW" sz="3400" b="1" dirty="0">
                <a:solidFill>
                  <a:srgbClr val="C00000"/>
                </a:solidFill>
                <a:latin typeface="微軟正黑體" pitchFamily="34" charset="-120"/>
                <a:ea typeface="微軟正黑體" pitchFamily="34" charset="-120"/>
              </a:rPr>
              <a:t>273×2.6</a:t>
            </a:r>
            <a:r>
              <a:rPr lang="zh-TW" altLang="en-US" sz="3400" b="1" dirty="0">
                <a:solidFill>
                  <a:srgbClr val="C00000"/>
                </a:solidFill>
                <a:latin typeface="微軟正黑體" pitchFamily="34" charset="-120"/>
                <a:ea typeface="微軟正黑體" pitchFamily="34" charset="-120"/>
              </a:rPr>
              <a:t>＝</a:t>
            </a:r>
            <a:r>
              <a:rPr lang="en-US" altLang="zh-TW" sz="3400" b="1" dirty="0">
                <a:solidFill>
                  <a:srgbClr val="C00000"/>
                </a:solidFill>
                <a:latin typeface="微軟正黑體" pitchFamily="34" charset="-120"/>
                <a:ea typeface="微軟正黑體" pitchFamily="34" charset="-120"/>
              </a:rPr>
              <a:t>709.8</a:t>
            </a:r>
            <a:r>
              <a:rPr lang="zh-TW" altLang="en-US" sz="3400" b="1" dirty="0">
                <a:solidFill>
                  <a:srgbClr val="C00000"/>
                </a:solidFill>
                <a:latin typeface="微軟正黑體" pitchFamily="34" charset="-120"/>
                <a:ea typeface="微軟正黑體" pitchFamily="34" charset="-120"/>
              </a:rPr>
              <a:t> （小數點後無條件捨去為</a:t>
            </a:r>
            <a:r>
              <a:rPr lang="en-US" altLang="zh-TW" sz="3400" b="1" dirty="0">
                <a:solidFill>
                  <a:srgbClr val="C00000"/>
                </a:solidFill>
                <a:latin typeface="微軟正黑體" pitchFamily="34" charset="-120"/>
                <a:ea typeface="微軟正黑體" pitchFamily="34" charset="-120"/>
              </a:rPr>
              <a:t>709</a:t>
            </a:r>
            <a:r>
              <a:rPr lang="zh-TW" altLang="en-US" sz="3400" b="1" dirty="0">
                <a:solidFill>
                  <a:srgbClr val="C00000"/>
                </a:solidFill>
                <a:latin typeface="微軟正黑體" pitchFamily="34" charset="-120"/>
                <a:ea typeface="微軟正黑體" pitchFamily="34" charset="-120"/>
              </a:rPr>
              <a:t>人）</a:t>
            </a:r>
          </a:p>
          <a:p>
            <a:pPr indent="-285750" eaLnBrk="1" fontAlgn="auto" hangingPunct="1">
              <a:spcBef>
                <a:spcPts val="600"/>
              </a:spcBef>
              <a:spcAft>
                <a:spcPts val="300"/>
              </a:spcAft>
              <a:buClr>
                <a:srgbClr val="003366"/>
              </a:buClr>
              <a:defRPr/>
            </a:pPr>
            <a:r>
              <a:rPr lang="zh-TW" altLang="en-US" sz="2200" b="1" dirty="0">
                <a:solidFill>
                  <a:srgbClr val="0033CC"/>
                </a:solidFill>
                <a:latin typeface="微軟正黑體" pitchFamily="34" charset="-120"/>
                <a:ea typeface="微軟正黑體" pitchFamily="34" charset="-120"/>
              </a:rPr>
              <a:t>★若報名免試生總人數在</a:t>
            </a:r>
            <a:r>
              <a:rPr lang="en-US" altLang="zh-TW" sz="2200" b="1" dirty="0">
                <a:solidFill>
                  <a:srgbClr val="0033CC"/>
                </a:solidFill>
                <a:latin typeface="微軟正黑體" pitchFamily="34" charset="-120"/>
                <a:ea typeface="微軟正黑體" pitchFamily="34" charset="-120"/>
              </a:rPr>
              <a:t>709</a:t>
            </a:r>
            <a:r>
              <a:rPr lang="zh-TW" altLang="en-US" sz="2200" b="1" dirty="0">
                <a:solidFill>
                  <a:srgbClr val="0033CC"/>
                </a:solidFill>
                <a:latin typeface="微軟正黑體" pitchFamily="34" charset="-120"/>
                <a:ea typeface="微軟正黑體" pitchFamily="34" charset="-120"/>
              </a:rPr>
              <a:t>名（含）以下，則全部報名免試生皆可參加現場登記分發。</a:t>
            </a:r>
            <a:endParaRPr lang="en-US" altLang="zh-TW" sz="2200" b="1" dirty="0">
              <a:solidFill>
                <a:srgbClr val="0033CC"/>
              </a:solidFill>
              <a:latin typeface="微軟正黑體" pitchFamily="34" charset="-120"/>
              <a:ea typeface="微軟正黑體" pitchFamily="34" charset="-120"/>
            </a:endParaRPr>
          </a:p>
          <a:p>
            <a:pPr indent="-285750" eaLnBrk="1" fontAlgn="auto" hangingPunct="1">
              <a:spcBef>
                <a:spcPts val="600"/>
              </a:spcBef>
              <a:spcAft>
                <a:spcPts val="300"/>
              </a:spcAft>
              <a:buClr>
                <a:srgbClr val="003366"/>
              </a:buClr>
              <a:defRPr/>
            </a:pPr>
            <a:r>
              <a:rPr lang="zh-TW" altLang="en-US" sz="2200" b="1" dirty="0">
                <a:solidFill>
                  <a:srgbClr val="C00000"/>
                </a:solidFill>
                <a:latin typeface="微軟正黑體" pitchFamily="34" charset="-120"/>
                <a:ea typeface="微軟正黑體" pitchFamily="34" charset="-120"/>
              </a:rPr>
              <a:t>★</a:t>
            </a:r>
            <a:r>
              <a:rPr lang="zh-TW" altLang="zh-TW" sz="2200" b="1" dirty="0">
                <a:solidFill>
                  <a:srgbClr val="C00000"/>
                </a:solidFill>
                <a:latin typeface="微軟正黑體" pitchFamily="34" charset="-120"/>
                <a:ea typeface="微軟正黑體" pitchFamily="34" charset="-120"/>
              </a:rPr>
              <a:t>免試生被通知參加現場登記分發報到，並不表示</a:t>
            </a:r>
            <a:r>
              <a:rPr lang="zh-TW" altLang="en-US" sz="2200" b="1" dirty="0">
                <a:solidFill>
                  <a:srgbClr val="C00000"/>
                </a:solidFill>
                <a:latin typeface="微軟正黑體" pitchFamily="34" charset="-120"/>
                <a:ea typeface="微軟正黑體" pitchFamily="34" charset="-120"/>
              </a:rPr>
              <a:t>「</a:t>
            </a:r>
            <a:r>
              <a:rPr lang="zh-TW" altLang="zh-TW" sz="2200" b="1" dirty="0">
                <a:solidFill>
                  <a:srgbClr val="C00000"/>
                </a:solidFill>
                <a:latin typeface="微軟正黑體" pitchFamily="34" charset="-120"/>
                <a:ea typeface="微軟正黑體" pitchFamily="34" charset="-120"/>
              </a:rPr>
              <a:t>一定能被分發錄取</a:t>
            </a:r>
            <a:r>
              <a:rPr lang="zh-TW" altLang="en-US" sz="2200" b="1" dirty="0">
                <a:solidFill>
                  <a:srgbClr val="C00000"/>
                </a:solidFill>
                <a:latin typeface="微軟正黑體" pitchFamily="34" charset="-120"/>
                <a:ea typeface="微軟正黑體" pitchFamily="34" charset="-120"/>
              </a:rPr>
              <a:t>」</a:t>
            </a:r>
            <a:r>
              <a:rPr lang="zh-TW" altLang="zh-TW" sz="2200" b="1" dirty="0">
                <a:solidFill>
                  <a:srgbClr val="C00000"/>
                </a:solidFill>
                <a:latin typeface="微軟正黑體" pitchFamily="34" charset="-120"/>
                <a:ea typeface="微軟正黑體" pitchFamily="34" charset="-120"/>
              </a:rPr>
              <a:t>，必須</a:t>
            </a:r>
            <a:r>
              <a:rPr lang="zh-TW" altLang="en-US" sz="2200" b="1" u="sng" dirty="0">
                <a:solidFill>
                  <a:srgbClr val="C00000"/>
                </a:solidFill>
                <a:latin typeface="微軟正黑體" pitchFamily="34" charset="-120"/>
                <a:ea typeface="微軟正黑體" pitchFamily="34" charset="-120"/>
              </a:rPr>
              <a:t>依現場</a:t>
            </a:r>
            <a:br>
              <a:rPr lang="en-US" altLang="zh-TW" sz="2200" b="1" u="sng" dirty="0">
                <a:solidFill>
                  <a:srgbClr val="C00000"/>
                </a:solidFill>
                <a:latin typeface="微軟正黑體" pitchFamily="34" charset="-120"/>
                <a:ea typeface="微軟正黑體" pitchFamily="34" charset="-120"/>
              </a:rPr>
            </a:br>
            <a:r>
              <a:rPr lang="en-US" altLang="zh-TW" sz="2200" b="1" dirty="0">
                <a:solidFill>
                  <a:srgbClr val="C00000"/>
                </a:solidFill>
                <a:latin typeface="微軟正黑體" pitchFamily="34" charset="-120"/>
                <a:ea typeface="微軟正黑體" pitchFamily="34" charset="-120"/>
              </a:rPr>
              <a:t>  </a:t>
            </a:r>
            <a:r>
              <a:rPr lang="zh-TW" altLang="en-US" sz="2200" b="1" u="sng" dirty="0">
                <a:solidFill>
                  <a:srgbClr val="C00000"/>
                </a:solidFill>
                <a:latin typeface="微軟正黑體" pitchFamily="34" charset="-120"/>
                <a:ea typeface="微軟正黑體" pitchFamily="34" charset="-120"/>
              </a:rPr>
              <a:t>「招生</a:t>
            </a:r>
            <a:r>
              <a:rPr lang="zh-TW" altLang="zh-TW" sz="2200" b="1" u="sng" dirty="0">
                <a:solidFill>
                  <a:srgbClr val="C00000"/>
                </a:solidFill>
                <a:latin typeface="微軟正黑體" pitchFamily="34" charset="-120"/>
                <a:ea typeface="微軟正黑體" pitchFamily="34" charset="-120"/>
              </a:rPr>
              <a:t>名額</a:t>
            </a:r>
            <a:r>
              <a:rPr lang="zh-TW" altLang="en-US" sz="2200" b="1" u="sng" dirty="0">
                <a:solidFill>
                  <a:srgbClr val="C00000"/>
                </a:solidFill>
                <a:latin typeface="微軟正黑體" pitchFamily="34" charset="-120"/>
                <a:ea typeface="微軟正黑體" pitchFamily="34" charset="-120"/>
              </a:rPr>
              <a:t>」</a:t>
            </a:r>
            <a:r>
              <a:rPr lang="zh-TW" altLang="zh-TW" sz="2200" b="1" u="sng" dirty="0">
                <a:solidFill>
                  <a:srgbClr val="C00000"/>
                </a:solidFill>
                <a:latin typeface="微軟正黑體" pitchFamily="34" charset="-120"/>
                <a:ea typeface="微軟正黑體" pitchFamily="34" charset="-120"/>
              </a:rPr>
              <a:t>分發</a:t>
            </a:r>
            <a:r>
              <a:rPr lang="zh-TW" altLang="en-US" sz="2200" b="1" u="sng" dirty="0">
                <a:solidFill>
                  <a:srgbClr val="C00000"/>
                </a:solidFill>
                <a:latin typeface="微軟正黑體" pitchFamily="34" charset="-120"/>
                <a:ea typeface="微軟正黑體" pitchFamily="34" charset="-120"/>
              </a:rPr>
              <a:t>情形</a:t>
            </a:r>
            <a:r>
              <a:rPr lang="zh-TW" altLang="zh-TW" sz="2200" b="1" u="sng" dirty="0">
                <a:solidFill>
                  <a:srgbClr val="C00000"/>
                </a:solidFill>
                <a:latin typeface="微軟正黑體" pitchFamily="34" charset="-120"/>
                <a:ea typeface="微軟正黑體" pitchFamily="34" charset="-120"/>
              </a:rPr>
              <a:t>而定</a:t>
            </a:r>
            <a:r>
              <a:rPr lang="zh-TW" altLang="zh-TW" sz="2200" b="1" dirty="0">
                <a:solidFill>
                  <a:srgbClr val="C00000"/>
                </a:solidFill>
                <a:latin typeface="微軟正黑體" pitchFamily="34" charset="-120"/>
                <a:ea typeface="微軟正黑體" pitchFamily="34" charset="-120"/>
              </a:rPr>
              <a:t>。</a:t>
            </a:r>
            <a:endParaRPr lang="zh-TW" altLang="en-US" sz="2200" b="1" dirty="0">
              <a:solidFill>
                <a:srgbClr val="C00000"/>
              </a:solidFill>
              <a:latin typeface="微軟正黑體" pitchFamily="34" charset="-120"/>
              <a:ea typeface="微軟正黑體" pitchFamily="34" charset="-120"/>
            </a:endParaRPr>
          </a:p>
        </p:txBody>
      </p:sp>
      <p:sp>
        <p:nvSpPr>
          <p:cNvPr id="61445" name="投影片編號版面配置區 1"/>
          <p:cNvSpPr>
            <a:spLocks noGrp="1"/>
          </p:cNvSpPr>
          <p:nvPr>
            <p:ph type="sldNum" sz="quarter" idx="11"/>
          </p:nvPr>
        </p:nvSpPr>
        <p:spPr bwMode="auto">
          <a:xfrm>
            <a:off x="9448800" y="63071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48</a:t>
            </a:r>
            <a:endParaRPr lang="zh-TW" altLang="en-US" sz="2600" dirty="0"/>
          </a:p>
        </p:txBody>
      </p:sp>
      <p:grpSp>
        <p:nvGrpSpPr>
          <p:cNvPr id="2" name="群組 1">
            <a:extLst>
              <a:ext uri="{FF2B5EF4-FFF2-40B4-BE49-F238E27FC236}">
                <a16:creationId xmlns:a16="http://schemas.microsoft.com/office/drawing/2014/main" id="{FBAE2158-4069-479A-BFB9-FBC8882134FF}"/>
              </a:ext>
            </a:extLst>
          </p:cNvPr>
          <p:cNvGrpSpPr/>
          <p:nvPr/>
        </p:nvGrpSpPr>
        <p:grpSpPr>
          <a:xfrm>
            <a:off x="10999118" y="766712"/>
            <a:ext cx="607095" cy="608576"/>
            <a:chOff x="7816566" y="5674728"/>
            <a:chExt cx="607095" cy="608576"/>
          </a:xfrm>
        </p:grpSpPr>
        <p:sp>
          <p:nvSpPr>
            <p:cNvPr id="52" name="Oval 65">
              <a:extLst>
                <a:ext uri="{FF2B5EF4-FFF2-40B4-BE49-F238E27FC236}">
                  <a16:creationId xmlns:a16="http://schemas.microsoft.com/office/drawing/2014/main" id="{B24EA055-FDAF-46C9-9A2E-C85858A6E3F2}"/>
                </a:ext>
              </a:extLst>
            </p:cNvPr>
            <p:cNvSpPr>
              <a:spLocks noChangeArrowheads="1"/>
            </p:cNvSpPr>
            <p:nvPr/>
          </p:nvSpPr>
          <p:spPr bwMode="auto">
            <a:xfrm>
              <a:off x="7816566" y="5674728"/>
              <a:ext cx="607095" cy="608575"/>
            </a:xfrm>
            <a:prstGeom prst="ellipse">
              <a:avLst/>
            </a:prstGeom>
            <a:solidFill>
              <a:srgbClr val="F2C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3" name="Freeform 66">
              <a:extLst>
                <a:ext uri="{FF2B5EF4-FFF2-40B4-BE49-F238E27FC236}">
                  <a16:creationId xmlns:a16="http://schemas.microsoft.com/office/drawing/2014/main" id="{8C23F4C6-36BC-4A69-8577-B7068F82CAF3}"/>
                </a:ext>
              </a:extLst>
            </p:cNvPr>
            <p:cNvSpPr>
              <a:spLocks/>
            </p:cNvSpPr>
            <p:nvPr/>
          </p:nvSpPr>
          <p:spPr bwMode="auto">
            <a:xfrm>
              <a:off x="7951310" y="5858338"/>
              <a:ext cx="466427" cy="424966"/>
            </a:xfrm>
            <a:custGeom>
              <a:avLst/>
              <a:gdLst>
                <a:gd name="T0" fmla="*/ 57 w 196"/>
                <a:gd name="T1" fmla="*/ 178 h 179"/>
                <a:gd name="T2" fmla="*/ 71 w 196"/>
                <a:gd name="T3" fmla="*/ 179 h 179"/>
                <a:gd name="T4" fmla="*/ 196 w 196"/>
                <a:gd name="T5" fmla="*/ 76 h 179"/>
                <a:gd name="T6" fmla="*/ 120 w 196"/>
                <a:gd name="T7" fmla="*/ 0 h 179"/>
                <a:gd name="T8" fmla="*/ 0 w 196"/>
                <a:gd name="T9" fmla="*/ 121 h 179"/>
                <a:gd name="T10" fmla="*/ 57 w 196"/>
                <a:gd name="T11" fmla="*/ 178 h 179"/>
              </a:gdLst>
              <a:ahLst/>
              <a:cxnLst>
                <a:cxn ang="0">
                  <a:pos x="T0" y="T1"/>
                </a:cxn>
                <a:cxn ang="0">
                  <a:pos x="T2" y="T3"/>
                </a:cxn>
                <a:cxn ang="0">
                  <a:pos x="T4" y="T5"/>
                </a:cxn>
                <a:cxn ang="0">
                  <a:pos x="T6" y="T7"/>
                </a:cxn>
                <a:cxn ang="0">
                  <a:pos x="T8" y="T9"/>
                </a:cxn>
                <a:cxn ang="0">
                  <a:pos x="T10" y="T11"/>
                </a:cxn>
              </a:cxnLst>
              <a:rect l="0" t="0" r="r" b="b"/>
              <a:pathLst>
                <a:path w="196" h="179">
                  <a:moveTo>
                    <a:pt x="57" y="178"/>
                  </a:moveTo>
                  <a:cubicBezTo>
                    <a:pt x="62" y="179"/>
                    <a:pt x="66" y="179"/>
                    <a:pt x="71" y="179"/>
                  </a:cubicBezTo>
                  <a:cubicBezTo>
                    <a:pt x="133" y="179"/>
                    <a:pt x="185" y="135"/>
                    <a:pt x="196" y="76"/>
                  </a:cubicBezTo>
                  <a:cubicBezTo>
                    <a:pt x="120" y="0"/>
                    <a:pt x="120" y="0"/>
                    <a:pt x="120" y="0"/>
                  </a:cubicBezTo>
                  <a:cubicBezTo>
                    <a:pt x="0" y="121"/>
                    <a:pt x="0" y="121"/>
                    <a:pt x="0" y="121"/>
                  </a:cubicBezTo>
                  <a:lnTo>
                    <a:pt x="57" y="178"/>
                  </a:lnTo>
                  <a:close/>
                </a:path>
              </a:pathLst>
            </a:custGeom>
            <a:solidFill>
              <a:srgbClr val="E6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4" name="Freeform 67">
              <a:extLst>
                <a:ext uri="{FF2B5EF4-FFF2-40B4-BE49-F238E27FC236}">
                  <a16:creationId xmlns:a16="http://schemas.microsoft.com/office/drawing/2014/main" id="{1AE22990-2415-4B00-896A-BDE6435EB42B}"/>
                </a:ext>
              </a:extLst>
            </p:cNvPr>
            <p:cNvSpPr>
              <a:spLocks/>
            </p:cNvSpPr>
            <p:nvPr/>
          </p:nvSpPr>
          <p:spPr bwMode="auto">
            <a:xfrm>
              <a:off x="7951311" y="6031581"/>
              <a:ext cx="142149" cy="114016"/>
            </a:xfrm>
            <a:custGeom>
              <a:avLst/>
              <a:gdLst>
                <a:gd name="T0" fmla="*/ 77 w 96"/>
                <a:gd name="T1" fmla="*/ 0 h 77"/>
                <a:gd name="T2" fmla="*/ 0 w 96"/>
                <a:gd name="T3" fmla="*/ 77 h 77"/>
                <a:gd name="T4" fmla="*/ 39 w 96"/>
                <a:gd name="T5" fmla="*/ 77 h 77"/>
                <a:gd name="T6" fmla="*/ 96 w 96"/>
                <a:gd name="T7" fmla="*/ 19 h 77"/>
                <a:gd name="T8" fmla="*/ 77 w 96"/>
                <a:gd name="T9" fmla="*/ 0 h 77"/>
              </a:gdLst>
              <a:ahLst/>
              <a:cxnLst>
                <a:cxn ang="0">
                  <a:pos x="T0" y="T1"/>
                </a:cxn>
                <a:cxn ang="0">
                  <a:pos x="T2" y="T3"/>
                </a:cxn>
                <a:cxn ang="0">
                  <a:pos x="T4" y="T5"/>
                </a:cxn>
                <a:cxn ang="0">
                  <a:pos x="T6" y="T7"/>
                </a:cxn>
                <a:cxn ang="0">
                  <a:pos x="T8" y="T9"/>
                </a:cxn>
              </a:cxnLst>
              <a:rect l="0" t="0" r="r" b="b"/>
              <a:pathLst>
                <a:path w="96" h="77">
                  <a:moveTo>
                    <a:pt x="77" y="0"/>
                  </a:moveTo>
                  <a:lnTo>
                    <a:pt x="0" y="77"/>
                  </a:lnTo>
                  <a:lnTo>
                    <a:pt x="39" y="77"/>
                  </a:lnTo>
                  <a:lnTo>
                    <a:pt x="96" y="19"/>
                  </a:lnTo>
                  <a:lnTo>
                    <a:pt x="77" y="0"/>
                  </a:lnTo>
                  <a:close/>
                </a:path>
              </a:pathLst>
            </a:custGeom>
            <a:solidFill>
              <a:srgbClr val="505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5" name="Freeform 68">
              <a:extLst>
                <a:ext uri="{FF2B5EF4-FFF2-40B4-BE49-F238E27FC236}">
                  <a16:creationId xmlns:a16="http://schemas.microsoft.com/office/drawing/2014/main" id="{7329C08E-7851-4A95-8C7A-E994490B0B15}"/>
                </a:ext>
              </a:extLst>
            </p:cNvPr>
            <p:cNvSpPr>
              <a:spLocks/>
            </p:cNvSpPr>
            <p:nvPr/>
          </p:nvSpPr>
          <p:spPr bwMode="auto">
            <a:xfrm>
              <a:off x="8010540" y="5810954"/>
              <a:ext cx="302066" cy="303548"/>
            </a:xfrm>
            <a:custGeom>
              <a:avLst/>
              <a:gdLst>
                <a:gd name="T0" fmla="*/ 124 w 127"/>
                <a:gd name="T1" fmla="*/ 49 h 128"/>
                <a:gd name="T2" fmla="*/ 79 w 127"/>
                <a:gd name="T3" fmla="*/ 4 h 128"/>
                <a:gd name="T4" fmla="*/ 67 w 127"/>
                <a:gd name="T5" fmla="*/ 4 h 128"/>
                <a:gd name="T6" fmla="*/ 67 w 127"/>
                <a:gd name="T7" fmla="*/ 16 h 128"/>
                <a:gd name="T8" fmla="*/ 69 w 127"/>
                <a:gd name="T9" fmla="*/ 18 h 128"/>
                <a:gd name="T10" fmla="*/ 31 w 127"/>
                <a:gd name="T11" fmla="*/ 56 h 128"/>
                <a:gd name="T12" fmla="*/ 6 w 127"/>
                <a:gd name="T13" fmla="*/ 56 h 128"/>
                <a:gd name="T14" fmla="*/ 6 w 127"/>
                <a:gd name="T15" fmla="*/ 81 h 128"/>
                <a:gd name="T16" fmla="*/ 47 w 127"/>
                <a:gd name="T17" fmla="*/ 122 h 128"/>
                <a:gd name="T18" fmla="*/ 72 w 127"/>
                <a:gd name="T19" fmla="*/ 122 h 128"/>
                <a:gd name="T20" fmla="*/ 72 w 127"/>
                <a:gd name="T21" fmla="*/ 97 h 128"/>
                <a:gd name="T22" fmla="*/ 72 w 127"/>
                <a:gd name="T23" fmla="*/ 97 h 128"/>
                <a:gd name="T24" fmla="*/ 110 w 127"/>
                <a:gd name="T25" fmla="*/ 59 h 128"/>
                <a:gd name="T26" fmla="*/ 112 w 127"/>
                <a:gd name="T27" fmla="*/ 61 h 128"/>
                <a:gd name="T28" fmla="*/ 124 w 127"/>
                <a:gd name="T29" fmla="*/ 61 h 128"/>
                <a:gd name="T30" fmla="*/ 124 w 127"/>
                <a:gd name="T3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8">
                  <a:moveTo>
                    <a:pt x="124" y="49"/>
                  </a:moveTo>
                  <a:cubicBezTo>
                    <a:pt x="79" y="4"/>
                    <a:pt x="79" y="4"/>
                    <a:pt x="79" y="4"/>
                  </a:cubicBezTo>
                  <a:cubicBezTo>
                    <a:pt x="75" y="0"/>
                    <a:pt x="70" y="0"/>
                    <a:pt x="67" y="4"/>
                  </a:cubicBezTo>
                  <a:cubicBezTo>
                    <a:pt x="63" y="7"/>
                    <a:pt x="63" y="13"/>
                    <a:pt x="67" y="16"/>
                  </a:cubicBezTo>
                  <a:cubicBezTo>
                    <a:pt x="69" y="18"/>
                    <a:pt x="69" y="18"/>
                    <a:pt x="69" y="18"/>
                  </a:cubicBezTo>
                  <a:cubicBezTo>
                    <a:pt x="31" y="56"/>
                    <a:pt x="31" y="56"/>
                    <a:pt x="31" y="56"/>
                  </a:cubicBezTo>
                  <a:cubicBezTo>
                    <a:pt x="24" y="49"/>
                    <a:pt x="13" y="49"/>
                    <a:pt x="6" y="56"/>
                  </a:cubicBezTo>
                  <a:cubicBezTo>
                    <a:pt x="0" y="63"/>
                    <a:pt x="0" y="74"/>
                    <a:pt x="6" y="81"/>
                  </a:cubicBezTo>
                  <a:cubicBezTo>
                    <a:pt x="47" y="122"/>
                    <a:pt x="47" y="122"/>
                    <a:pt x="47" y="122"/>
                  </a:cubicBezTo>
                  <a:cubicBezTo>
                    <a:pt x="54" y="128"/>
                    <a:pt x="65" y="128"/>
                    <a:pt x="72" y="122"/>
                  </a:cubicBezTo>
                  <a:cubicBezTo>
                    <a:pt x="79" y="115"/>
                    <a:pt x="79" y="104"/>
                    <a:pt x="72" y="97"/>
                  </a:cubicBezTo>
                  <a:cubicBezTo>
                    <a:pt x="72" y="97"/>
                    <a:pt x="72" y="97"/>
                    <a:pt x="72" y="97"/>
                  </a:cubicBezTo>
                  <a:cubicBezTo>
                    <a:pt x="110" y="59"/>
                    <a:pt x="110" y="59"/>
                    <a:pt x="110" y="59"/>
                  </a:cubicBezTo>
                  <a:cubicBezTo>
                    <a:pt x="112" y="61"/>
                    <a:pt x="112" y="61"/>
                    <a:pt x="112" y="61"/>
                  </a:cubicBezTo>
                  <a:cubicBezTo>
                    <a:pt x="115" y="65"/>
                    <a:pt x="121" y="65"/>
                    <a:pt x="124" y="61"/>
                  </a:cubicBezTo>
                  <a:cubicBezTo>
                    <a:pt x="127" y="58"/>
                    <a:pt x="127" y="52"/>
                    <a:pt x="124" y="49"/>
                  </a:cubicBezTo>
                  <a:close/>
                </a:path>
              </a:pathLst>
            </a:custGeom>
            <a:solidFill>
              <a:srgbClr val="CF5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6" name="Freeform 69">
              <a:extLst>
                <a:ext uri="{FF2B5EF4-FFF2-40B4-BE49-F238E27FC236}">
                  <a16:creationId xmlns:a16="http://schemas.microsoft.com/office/drawing/2014/main" id="{01214E8D-E0C6-4352-BEBD-5F04D9169DE3}"/>
                </a:ext>
              </a:extLst>
            </p:cNvPr>
            <p:cNvSpPr>
              <a:spLocks/>
            </p:cNvSpPr>
            <p:nvPr/>
          </p:nvSpPr>
          <p:spPr bwMode="auto">
            <a:xfrm>
              <a:off x="8084576" y="5853895"/>
              <a:ext cx="188052" cy="186570"/>
            </a:xfrm>
            <a:custGeom>
              <a:avLst/>
              <a:gdLst>
                <a:gd name="T0" fmla="*/ 66 w 127"/>
                <a:gd name="T1" fmla="*/ 126 h 126"/>
                <a:gd name="T2" fmla="*/ 0 w 127"/>
                <a:gd name="T3" fmla="*/ 61 h 126"/>
                <a:gd name="T4" fmla="*/ 61 w 127"/>
                <a:gd name="T5" fmla="*/ 0 h 126"/>
                <a:gd name="T6" fmla="*/ 127 w 127"/>
                <a:gd name="T7" fmla="*/ 65 h 126"/>
                <a:gd name="T8" fmla="*/ 66 w 127"/>
                <a:gd name="T9" fmla="*/ 126 h 126"/>
              </a:gdLst>
              <a:ahLst/>
              <a:cxnLst>
                <a:cxn ang="0">
                  <a:pos x="T0" y="T1"/>
                </a:cxn>
                <a:cxn ang="0">
                  <a:pos x="T2" y="T3"/>
                </a:cxn>
                <a:cxn ang="0">
                  <a:pos x="T4" y="T5"/>
                </a:cxn>
                <a:cxn ang="0">
                  <a:pos x="T6" y="T7"/>
                </a:cxn>
                <a:cxn ang="0">
                  <a:pos x="T8" y="T9"/>
                </a:cxn>
              </a:cxnLst>
              <a:rect l="0" t="0" r="r" b="b"/>
              <a:pathLst>
                <a:path w="127" h="126">
                  <a:moveTo>
                    <a:pt x="66" y="126"/>
                  </a:moveTo>
                  <a:lnTo>
                    <a:pt x="0" y="61"/>
                  </a:lnTo>
                  <a:lnTo>
                    <a:pt x="61" y="0"/>
                  </a:lnTo>
                  <a:lnTo>
                    <a:pt x="127" y="65"/>
                  </a:lnTo>
                  <a:lnTo>
                    <a:pt x="66" y="126"/>
                  </a:lnTo>
                  <a:close/>
                </a:path>
              </a:pathLst>
            </a:custGeom>
            <a:solidFill>
              <a:srgbClr val="BD46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58" name="群組 57">
            <a:extLst>
              <a:ext uri="{FF2B5EF4-FFF2-40B4-BE49-F238E27FC236}">
                <a16:creationId xmlns:a16="http://schemas.microsoft.com/office/drawing/2014/main" id="{4DFF6AA6-CD82-4538-A53E-BC0DE52AA470}"/>
              </a:ext>
            </a:extLst>
          </p:cNvPr>
          <p:cNvGrpSpPr/>
          <p:nvPr/>
        </p:nvGrpSpPr>
        <p:grpSpPr>
          <a:xfrm>
            <a:off x="11040577" y="3145862"/>
            <a:ext cx="607095" cy="608576"/>
            <a:chOff x="7816566" y="5674728"/>
            <a:chExt cx="607095" cy="608576"/>
          </a:xfrm>
        </p:grpSpPr>
        <p:sp>
          <p:nvSpPr>
            <p:cNvPr id="59" name="Oval 65">
              <a:extLst>
                <a:ext uri="{FF2B5EF4-FFF2-40B4-BE49-F238E27FC236}">
                  <a16:creationId xmlns:a16="http://schemas.microsoft.com/office/drawing/2014/main" id="{2C6796DA-AE33-4FBC-BA8D-7A6697BD7BDD}"/>
                </a:ext>
              </a:extLst>
            </p:cNvPr>
            <p:cNvSpPr>
              <a:spLocks noChangeArrowheads="1"/>
            </p:cNvSpPr>
            <p:nvPr/>
          </p:nvSpPr>
          <p:spPr bwMode="auto">
            <a:xfrm>
              <a:off x="7816566" y="5674728"/>
              <a:ext cx="607095" cy="608575"/>
            </a:xfrm>
            <a:prstGeom prst="ellipse">
              <a:avLst/>
            </a:prstGeom>
            <a:solidFill>
              <a:srgbClr val="F2C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60" name="Freeform 66">
              <a:extLst>
                <a:ext uri="{FF2B5EF4-FFF2-40B4-BE49-F238E27FC236}">
                  <a16:creationId xmlns:a16="http://schemas.microsoft.com/office/drawing/2014/main" id="{984527B9-F0D3-4EF7-8E71-2EA130329491}"/>
                </a:ext>
              </a:extLst>
            </p:cNvPr>
            <p:cNvSpPr>
              <a:spLocks/>
            </p:cNvSpPr>
            <p:nvPr/>
          </p:nvSpPr>
          <p:spPr bwMode="auto">
            <a:xfrm>
              <a:off x="7951310" y="5858338"/>
              <a:ext cx="466427" cy="424966"/>
            </a:xfrm>
            <a:custGeom>
              <a:avLst/>
              <a:gdLst>
                <a:gd name="T0" fmla="*/ 57 w 196"/>
                <a:gd name="T1" fmla="*/ 178 h 179"/>
                <a:gd name="T2" fmla="*/ 71 w 196"/>
                <a:gd name="T3" fmla="*/ 179 h 179"/>
                <a:gd name="T4" fmla="*/ 196 w 196"/>
                <a:gd name="T5" fmla="*/ 76 h 179"/>
                <a:gd name="T6" fmla="*/ 120 w 196"/>
                <a:gd name="T7" fmla="*/ 0 h 179"/>
                <a:gd name="T8" fmla="*/ 0 w 196"/>
                <a:gd name="T9" fmla="*/ 121 h 179"/>
                <a:gd name="T10" fmla="*/ 57 w 196"/>
                <a:gd name="T11" fmla="*/ 178 h 179"/>
              </a:gdLst>
              <a:ahLst/>
              <a:cxnLst>
                <a:cxn ang="0">
                  <a:pos x="T0" y="T1"/>
                </a:cxn>
                <a:cxn ang="0">
                  <a:pos x="T2" y="T3"/>
                </a:cxn>
                <a:cxn ang="0">
                  <a:pos x="T4" y="T5"/>
                </a:cxn>
                <a:cxn ang="0">
                  <a:pos x="T6" y="T7"/>
                </a:cxn>
                <a:cxn ang="0">
                  <a:pos x="T8" y="T9"/>
                </a:cxn>
                <a:cxn ang="0">
                  <a:pos x="T10" y="T11"/>
                </a:cxn>
              </a:cxnLst>
              <a:rect l="0" t="0" r="r" b="b"/>
              <a:pathLst>
                <a:path w="196" h="179">
                  <a:moveTo>
                    <a:pt x="57" y="178"/>
                  </a:moveTo>
                  <a:cubicBezTo>
                    <a:pt x="62" y="179"/>
                    <a:pt x="66" y="179"/>
                    <a:pt x="71" y="179"/>
                  </a:cubicBezTo>
                  <a:cubicBezTo>
                    <a:pt x="133" y="179"/>
                    <a:pt x="185" y="135"/>
                    <a:pt x="196" y="76"/>
                  </a:cubicBezTo>
                  <a:cubicBezTo>
                    <a:pt x="120" y="0"/>
                    <a:pt x="120" y="0"/>
                    <a:pt x="120" y="0"/>
                  </a:cubicBezTo>
                  <a:cubicBezTo>
                    <a:pt x="0" y="121"/>
                    <a:pt x="0" y="121"/>
                    <a:pt x="0" y="121"/>
                  </a:cubicBezTo>
                  <a:lnTo>
                    <a:pt x="57" y="178"/>
                  </a:lnTo>
                  <a:close/>
                </a:path>
              </a:pathLst>
            </a:custGeom>
            <a:solidFill>
              <a:srgbClr val="E6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61" name="Freeform 67">
              <a:extLst>
                <a:ext uri="{FF2B5EF4-FFF2-40B4-BE49-F238E27FC236}">
                  <a16:creationId xmlns:a16="http://schemas.microsoft.com/office/drawing/2014/main" id="{243458ED-E07B-4D90-9CAC-004A4DAA6294}"/>
                </a:ext>
              </a:extLst>
            </p:cNvPr>
            <p:cNvSpPr>
              <a:spLocks/>
            </p:cNvSpPr>
            <p:nvPr/>
          </p:nvSpPr>
          <p:spPr bwMode="auto">
            <a:xfrm>
              <a:off x="7951311" y="6031581"/>
              <a:ext cx="142149" cy="114016"/>
            </a:xfrm>
            <a:custGeom>
              <a:avLst/>
              <a:gdLst>
                <a:gd name="T0" fmla="*/ 77 w 96"/>
                <a:gd name="T1" fmla="*/ 0 h 77"/>
                <a:gd name="T2" fmla="*/ 0 w 96"/>
                <a:gd name="T3" fmla="*/ 77 h 77"/>
                <a:gd name="T4" fmla="*/ 39 w 96"/>
                <a:gd name="T5" fmla="*/ 77 h 77"/>
                <a:gd name="T6" fmla="*/ 96 w 96"/>
                <a:gd name="T7" fmla="*/ 19 h 77"/>
                <a:gd name="T8" fmla="*/ 77 w 96"/>
                <a:gd name="T9" fmla="*/ 0 h 77"/>
              </a:gdLst>
              <a:ahLst/>
              <a:cxnLst>
                <a:cxn ang="0">
                  <a:pos x="T0" y="T1"/>
                </a:cxn>
                <a:cxn ang="0">
                  <a:pos x="T2" y="T3"/>
                </a:cxn>
                <a:cxn ang="0">
                  <a:pos x="T4" y="T5"/>
                </a:cxn>
                <a:cxn ang="0">
                  <a:pos x="T6" y="T7"/>
                </a:cxn>
                <a:cxn ang="0">
                  <a:pos x="T8" y="T9"/>
                </a:cxn>
              </a:cxnLst>
              <a:rect l="0" t="0" r="r" b="b"/>
              <a:pathLst>
                <a:path w="96" h="77">
                  <a:moveTo>
                    <a:pt x="77" y="0"/>
                  </a:moveTo>
                  <a:lnTo>
                    <a:pt x="0" y="77"/>
                  </a:lnTo>
                  <a:lnTo>
                    <a:pt x="39" y="77"/>
                  </a:lnTo>
                  <a:lnTo>
                    <a:pt x="96" y="19"/>
                  </a:lnTo>
                  <a:lnTo>
                    <a:pt x="77" y="0"/>
                  </a:lnTo>
                  <a:close/>
                </a:path>
              </a:pathLst>
            </a:custGeom>
            <a:solidFill>
              <a:srgbClr val="505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62" name="Freeform 68">
              <a:extLst>
                <a:ext uri="{FF2B5EF4-FFF2-40B4-BE49-F238E27FC236}">
                  <a16:creationId xmlns:a16="http://schemas.microsoft.com/office/drawing/2014/main" id="{B4ED60B6-9D2B-4100-BE76-F1514B0B88E6}"/>
                </a:ext>
              </a:extLst>
            </p:cNvPr>
            <p:cNvSpPr>
              <a:spLocks/>
            </p:cNvSpPr>
            <p:nvPr/>
          </p:nvSpPr>
          <p:spPr bwMode="auto">
            <a:xfrm>
              <a:off x="8010540" y="5810954"/>
              <a:ext cx="302066" cy="303548"/>
            </a:xfrm>
            <a:custGeom>
              <a:avLst/>
              <a:gdLst>
                <a:gd name="T0" fmla="*/ 124 w 127"/>
                <a:gd name="T1" fmla="*/ 49 h 128"/>
                <a:gd name="T2" fmla="*/ 79 w 127"/>
                <a:gd name="T3" fmla="*/ 4 h 128"/>
                <a:gd name="T4" fmla="*/ 67 w 127"/>
                <a:gd name="T5" fmla="*/ 4 h 128"/>
                <a:gd name="T6" fmla="*/ 67 w 127"/>
                <a:gd name="T7" fmla="*/ 16 h 128"/>
                <a:gd name="T8" fmla="*/ 69 w 127"/>
                <a:gd name="T9" fmla="*/ 18 h 128"/>
                <a:gd name="T10" fmla="*/ 31 w 127"/>
                <a:gd name="T11" fmla="*/ 56 h 128"/>
                <a:gd name="T12" fmla="*/ 6 w 127"/>
                <a:gd name="T13" fmla="*/ 56 h 128"/>
                <a:gd name="T14" fmla="*/ 6 w 127"/>
                <a:gd name="T15" fmla="*/ 81 h 128"/>
                <a:gd name="T16" fmla="*/ 47 w 127"/>
                <a:gd name="T17" fmla="*/ 122 h 128"/>
                <a:gd name="T18" fmla="*/ 72 w 127"/>
                <a:gd name="T19" fmla="*/ 122 h 128"/>
                <a:gd name="T20" fmla="*/ 72 w 127"/>
                <a:gd name="T21" fmla="*/ 97 h 128"/>
                <a:gd name="T22" fmla="*/ 72 w 127"/>
                <a:gd name="T23" fmla="*/ 97 h 128"/>
                <a:gd name="T24" fmla="*/ 110 w 127"/>
                <a:gd name="T25" fmla="*/ 59 h 128"/>
                <a:gd name="T26" fmla="*/ 112 w 127"/>
                <a:gd name="T27" fmla="*/ 61 h 128"/>
                <a:gd name="T28" fmla="*/ 124 w 127"/>
                <a:gd name="T29" fmla="*/ 61 h 128"/>
                <a:gd name="T30" fmla="*/ 124 w 127"/>
                <a:gd name="T3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8">
                  <a:moveTo>
                    <a:pt x="124" y="49"/>
                  </a:moveTo>
                  <a:cubicBezTo>
                    <a:pt x="79" y="4"/>
                    <a:pt x="79" y="4"/>
                    <a:pt x="79" y="4"/>
                  </a:cubicBezTo>
                  <a:cubicBezTo>
                    <a:pt x="75" y="0"/>
                    <a:pt x="70" y="0"/>
                    <a:pt x="67" y="4"/>
                  </a:cubicBezTo>
                  <a:cubicBezTo>
                    <a:pt x="63" y="7"/>
                    <a:pt x="63" y="13"/>
                    <a:pt x="67" y="16"/>
                  </a:cubicBezTo>
                  <a:cubicBezTo>
                    <a:pt x="69" y="18"/>
                    <a:pt x="69" y="18"/>
                    <a:pt x="69" y="18"/>
                  </a:cubicBezTo>
                  <a:cubicBezTo>
                    <a:pt x="31" y="56"/>
                    <a:pt x="31" y="56"/>
                    <a:pt x="31" y="56"/>
                  </a:cubicBezTo>
                  <a:cubicBezTo>
                    <a:pt x="24" y="49"/>
                    <a:pt x="13" y="49"/>
                    <a:pt x="6" y="56"/>
                  </a:cubicBezTo>
                  <a:cubicBezTo>
                    <a:pt x="0" y="63"/>
                    <a:pt x="0" y="74"/>
                    <a:pt x="6" y="81"/>
                  </a:cubicBezTo>
                  <a:cubicBezTo>
                    <a:pt x="47" y="122"/>
                    <a:pt x="47" y="122"/>
                    <a:pt x="47" y="122"/>
                  </a:cubicBezTo>
                  <a:cubicBezTo>
                    <a:pt x="54" y="128"/>
                    <a:pt x="65" y="128"/>
                    <a:pt x="72" y="122"/>
                  </a:cubicBezTo>
                  <a:cubicBezTo>
                    <a:pt x="79" y="115"/>
                    <a:pt x="79" y="104"/>
                    <a:pt x="72" y="97"/>
                  </a:cubicBezTo>
                  <a:cubicBezTo>
                    <a:pt x="72" y="97"/>
                    <a:pt x="72" y="97"/>
                    <a:pt x="72" y="97"/>
                  </a:cubicBezTo>
                  <a:cubicBezTo>
                    <a:pt x="110" y="59"/>
                    <a:pt x="110" y="59"/>
                    <a:pt x="110" y="59"/>
                  </a:cubicBezTo>
                  <a:cubicBezTo>
                    <a:pt x="112" y="61"/>
                    <a:pt x="112" y="61"/>
                    <a:pt x="112" y="61"/>
                  </a:cubicBezTo>
                  <a:cubicBezTo>
                    <a:pt x="115" y="65"/>
                    <a:pt x="121" y="65"/>
                    <a:pt x="124" y="61"/>
                  </a:cubicBezTo>
                  <a:cubicBezTo>
                    <a:pt x="127" y="58"/>
                    <a:pt x="127" y="52"/>
                    <a:pt x="124" y="49"/>
                  </a:cubicBezTo>
                  <a:close/>
                </a:path>
              </a:pathLst>
            </a:custGeom>
            <a:solidFill>
              <a:srgbClr val="CF5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63" name="Freeform 69">
              <a:extLst>
                <a:ext uri="{FF2B5EF4-FFF2-40B4-BE49-F238E27FC236}">
                  <a16:creationId xmlns:a16="http://schemas.microsoft.com/office/drawing/2014/main" id="{1D112788-B33C-41B1-875A-7B0E5D6C6230}"/>
                </a:ext>
              </a:extLst>
            </p:cNvPr>
            <p:cNvSpPr>
              <a:spLocks/>
            </p:cNvSpPr>
            <p:nvPr/>
          </p:nvSpPr>
          <p:spPr bwMode="auto">
            <a:xfrm>
              <a:off x="8084576" y="5853895"/>
              <a:ext cx="188052" cy="186570"/>
            </a:xfrm>
            <a:custGeom>
              <a:avLst/>
              <a:gdLst>
                <a:gd name="T0" fmla="*/ 66 w 127"/>
                <a:gd name="T1" fmla="*/ 126 h 126"/>
                <a:gd name="T2" fmla="*/ 0 w 127"/>
                <a:gd name="T3" fmla="*/ 61 h 126"/>
                <a:gd name="T4" fmla="*/ 61 w 127"/>
                <a:gd name="T5" fmla="*/ 0 h 126"/>
                <a:gd name="T6" fmla="*/ 127 w 127"/>
                <a:gd name="T7" fmla="*/ 65 h 126"/>
                <a:gd name="T8" fmla="*/ 66 w 127"/>
                <a:gd name="T9" fmla="*/ 126 h 126"/>
              </a:gdLst>
              <a:ahLst/>
              <a:cxnLst>
                <a:cxn ang="0">
                  <a:pos x="T0" y="T1"/>
                </a:cxn>
                <a:cxn ang="0">
                  <a:pos x="T2" y="T3"/>
                </a:cxn>
                <a:cxn ang="0">
                  <a:pos x="T4" y="T5"/>
                </a:cxn>
                <a:cxn ang="0">
                  <a:pos x="T6" y="T7"/>
                </a:cxn>
                <a:cxn ang="0">
                  <a:pos x="T8" y="T9"/>
                </a:cxn>
              </a:cxnLst>
              <a:rect l="0" t="0" r="r" b="b"/>
              <a:pathLst>
                <a:path w="127" h="126">
                  <a:moveTo>
                    <a:pt x="66" y="126"/>
                  </a:moveTo>
                  <a:lnTo>
                    <a:pt x="0" y="61"/>
                  </a:lnTo>
                  <a:lnTo>
                    <a:pt x="61" y="0"/>
                  </a:lnTo>
                  <a:lnTo>
                    <a:pt x="127" y="65"/>
                  </a:lnTo>
                  <a:lnTo>
                    <a:pt x="66" y="126"/>
                  </a:lnTo>
                  <a:close/>
                </a:path>
              </a:pathLst>
            </a:custGeom>
            <a:solidFill>
              <a:srgbClr val="BD46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0738" y="1502938"/>
            <a:ext cx="10773278" cy="5167737"/>
          </a:xfrm>
          <a:prstGeom prst="rect">
            <a:avLst/>
          </a:prstGeom>
        </p:spPr>
      </p:pic>
      <p:sp>
        <p:nvSpPr>
          <p:cNvPr id="49165" name="文字方塊 14"/>
          <p:cNvSpPr txBox="1">
            <a:spLocks noChangeArrowheads="1"/>
          </p:cNvSpPr>
          <p:nvPr/>
        </p:nvSpPr>
        <p:spPr bwMode="auto">
          <a:xfrm>
            <a:off x="0" y="917575"/>
            <a:ext cx="12192000" cy="430213"/>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fontAlgn="auto" hangingPunct="1">
              <a:spcBef>
                <a:spcPct val="0"/>
              </a:spcBef>
              <a:spcAft>
                <a:spcPts val="0"/>
              </a:spcAft>
              <a:buFontTx/>
              <a:buNone/>
              <a:defRPr/>
            </a:pPr>
            <a:r>
              <a:rPr lang="zh-TW" altLang="en-US" sz="2200" b="1" dirty="0">
                <a:solidFill>
                  <a:srgbClr val="C00000"/>
                </a:solidFill>
                <a:latin typeface="微軟正黑體" panose="020B0604030504040204" pitchFamily="34" charset="-120"/>
                <a:ea typeface="微軟正黑體" panose="020B0604030504040204" pitchFamily="34" charset="-120"/>
              </a:rPr>
              <a:t>分發報到通知單標記免試生比序總積分、分發順位及通知登記分發報到總人數</a:t>
            </a:r>
          </a:p>
        </p:txBody>
      </p:sp>
      <p:sp>
        <p:nvSpPr>
          <p:cNvPr id="62467" name="標題 1"/>
          <p:cNvSpPr txBox="1">
            <a:spLocks/>
          </p:cNvSpPr>
          <p:nvPr/>
        </p:nvSpPr>
        <p:spPr bwMode="auto">
          <a:xfrm>
            <a:off x="820738" y="111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3600" b="1">
                <a:solidFill>
                  <a:srgbClr val="002060"/>
                </a:solidFill>
                <a:latin typeface="微軟正黑體" panose="020B0604030504040204" pitchFamily="34" charset="-120"/>
                <a:ea typeface="微軟正黑體" panose="020B0604030504040204" pitchFamily="34" charset="-120"/>
              </a:rPr>
              <a:t>(</a:t>
            </a:r>
            <a:r>
              <a:rPr lang="zh-TW" altLang="en-US" sz="3600" b="1">
                <a:solidFill>
                  <a:srgbClr val="002060"/>
                </a:solidFill>
                <a:latin typeface="微軟正黑體" panose="020B0604030504040204" pitchFamily="34" charset="-120"/>
                <a:ea typeface="微軟正黑體" panose="020B0604030504040204" pitchFamily="34" charset="-120"/>
              </a:rPr>
              <a:t>玖</a:t>
            </a:r>
            <a:r>
              <a:rPr lang="en-US" altLang="zh-TW" sz="3600" b="1">
                <a:solidFill>
                  <a:srgbClr val="002060"/>
                </a:solidFill>
                <a:latin typeface="微軟正黑體" panose="020B0604030504040204" pitchFamily="34" charset="-120"/>
                <a:ea typeface="微軟正黑體" panose="020B0604030504040204" pitchFamily="34" charset="-120"/>
              </a:rPr>
              <a:t>) </a:t>
            </a:r>
            <a:r>
              <a:rPr lang="zh-TW" altLang="en-US" sz="3600" b="1">
                <a:solidFill>
                  <a:srgbClr val="002060"/>
                </a:solidFill>
                <a:latin typeface="微軟正黑體" panose="020B0604030504040204" pitchFamily="34" charset="-120"/>
                <a:ea typeface="微軟正黑體" panose="020B0604030504040204" pitchFamily="34" charset="-120"/>
              </a:rPr>
              <a:t>、現場登記分發作業（</a:t>
            </a:r>
            <a:r>
              <a:rPr lang="en-US" altLang="zh-TW" sz="3600" b="1">
                <a:solidFill>
                  <a:srgbClr val="002060"/>
                </a:solidFill>
                <a:latin typeface="微軟正黑體" panose="020B0604030504040204" pitchFamily="34" charset="-120"/>
                <a:ea typeface="微軟正黑體" panose="020B0604030504040204" pitchFamily="34" charset="-120"/>
              </a:rPr>
              <a:t>3/6</a:t>
            </a:r>
            <a:r>
              <a:rPr lang="zh-TW" altLang="en-US" sz="3600" b="1">
                <a:solidFill>
                  <a:srgbClr val="002060"/>
                </a:solidFill>
                <a:latin typeface="微軟正黑體" panose="020B0604030504040204" pitchFamily="34" charset="-120"/>
                <a:ea typeface="微軟正黑體" panose="020B0604030504040204" pitchFamily="34" charset="-120"/>
              </a:rPr>
              <a:t>）</a:t>
            </a:r>
          </a:p>
        </p:txBody>
      </p:sp>
      <p:sp>
        <p:nvSpPr>
          <p:cNvPr id="62468" name="投影片編號版面配置區 2"/>
          <p:cNvSpPr>
            <a:spLocks noGrp="1"/>
          </p:cNvSpPr>
          <p:nvPr>
            <p:ph type="sldNum" sz="quarter" idx="12"/>
          </p:nvPr>
        </p:nvSpPr>
        <p:spPr bwMode="auto">
          <a:xfrm>
            <a:off x="9398212" y="63055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b="1" u="sng" dirty="0"/>
              <a:t>49</a:t>
            </a:r>
            <a:endParaRPr lang="zh-TW" altLang="en-US" sz="2600" b="1" u="sng" dirty="0"/>
          </a:p>
        </p:txBody>
      </p:sp>
      <p:grpSp>
        <p:nvGrpSpPr>
          <p:cNvPr id="7" name="群組 6"/>
          <p:cNvGrpSpPr/>
          <p:nvPr/>
        </p:nvGrpSpPr>
        <p:grpSpPr>
          <a:xfrm>
            <a:off x="857817" y="2580441"/>
            <a:ext cx="10654064" cy="4040118"/>
            <a:chOff x="495717" y="2579895"/>
            <a:chExt cx="10654064" cy="4040118"/>
          </a:xfrm>
        </p:grpSpPr>
        <p:pic>
          <p:nvPicPr>
            <p:cNvPr id="62474" name="Picture 2" descr="http://pic.qiantucdn.com/58pic/12/02/43/79x58PICspJ.jpg"/>
            <p:cNvPicPr>
              <a:picLocks noChangeAspect="1" noChangeArrowheads="1"/>
            </p:cNvPicPr>
            <p:nvPr/>
          </p:nvPicPr>
          <p:blipFill>
            <a:blip r:embed="rId4">
              <a:extLst>
                <a:ext uri="{28A0092B-C50C-407E-A947-70E740481C1C}">
                  <a14:useLocalDpi xmlns:a14="http://schemas.microsoft.com/office/drawing/2010/main" val="0"/>
                </a:ext>
              </a:extLst>
            </a:blip>
            <a:srcRect l="12793" t="45406" r="75575" b="38704"/>
            <a:stretch>
              <a:fillRect/>
            </a:stretch>
          </p:blipFill>
          <p:spPr bwMode="auto">
            <a:xfrm rot="1719662">
              <a:off x="10280749" y="4762855"/>
              <a:ext cx="487410" cy="3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bwMode="auto">
            <a:xfrm>
              <a:off x="495717" y="5394264"/>
              <a:ext cx="1889125" cy="650875"/>
            </a:xfrm>
            <a:prstGeom prst="rect">
              <a:avLst/>
            </a:prstGeom>
            <a:solidFill>
              <a:srgbClr val="FF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bwMode="auto">
            <a:xfrm>
              <a:off x="3795661" y="5407387"/>
              <a:ext cx="1749733" cy="629619"/>
            </a:xfrm>
            <a:prstGeom prst="rect">
              <a:avLst/>
            </a:prstGeom>
            <a:solidFill>
              <a:srgbClr val="FF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62478" name="Picture 2" descr="http://pic.qiantucdn.com/58pic/12/02/43/79x58PICspJ.jpg"/>
            <p:cNvPicPr>
              <a:picLocks noChangeAspect="1" noChangeArrowheads="1"/>
            </p:cNvPicPr>
            <p:nvPr/>
          </p:nvPicPr>
          <p:blipFill>
            <a:blip r:embed="rId4">
              <a:extLst>
                <a:ext uri="{28A0092B-C50C-407E-A947-70E740481C1C}">
                  <a14:useLocalDpi xmlns:a14="http://schemas.microsoft.com/office/drawing/2010/main" val="0"/>
                </a:ext>
              </a:extLst>
            </a:blip>
            <a:srcRect l="12793" t="45406" r="75575" b="38704"/>
            <a:stretch>
              <a:fillRect/>
            </a:stretch>
          </p:blipFill>
          <p:spPr bwMode="auto">
            <a:xfrm rot="1719662">
              <a:off x="2321871" y="5385318"/>
              <a:ext cx="487410" cy="3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2" descr="http://pic.qiantucdn.com/58pic/12/02/43/79x58PICspJ.jpg"/>
            <p:cNvPicPr>
              <a:picLocks noChangeAspect="1" noChangeArrowheads="1"/>
            </p:cNvPicPr>
            <p:nvPr/>
          </p:nvPicPr>
          <p:blipFill>
            <a:blip r:embed="rId4">
              <a:extLst>
                <a:ext uri="{28A0092B-C50C-407E-A947-70E740481C1C}">
                  <a14:useLocalDpi xmlns:a14="http://schemas.microsoft.com/office/drawing/2010/main" val="0"/>
                </a:ext>
              </a:extLst>
            </a:blip>
            <a:srcRect l="12793" t="45406" r="75575" b="38704"/>
            <a:stretch>
              <a:fillRect/>
            </a:stretch>
          </p:blipFill>
          <p:spPr bwMode="auto">
            <a:xfrm rot="1719662">
              <a:off x="5438610" y="5345627"/>
              <a:ext cx="485822" cy="3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540774" y="2579895"/>
              <a:ext cx="10609007" cy="2814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bwMode="auto">
            <a:xfrm>
              <a:off x="2188804" y="6057968"/>
              <a:ext cx="4244975" cy="562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矩形 1"/>
            <p:cNvSpPr/>
            <p:nvPr/>
          </p:nvSpPr>
          <p:spPr bwMode="auto">
            <a:xfrm>
              <a:off x="10557701" y="2589435"/>
              <a:ext cx="584925" cy="2370069"/>
            </a:xfrm>
            <a:prstGeom prst="rect">
              <a:avLst/>
            </a:prstGeom>
            <a:solidFill>
              <a:srgbClr val="FF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grpSp>
      <p:sp>
        <p:nvSpPr>
          <p:cNvPr id="16" name="矩形 15"/>
          <p:cNvSpPr/>
          <p:nvPr/>
        </p:nvSpPr>
        <p:spPr bwMode="auto">
          <a:xfrm>
            <a:off x="7025951" y="2195071"/>
            <a:ext cx="1081789" cy="26670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3" name="矩形 2"/>
          <p:cNvSpPr/>
          <p:nvPr/>
        </p:nvSpPr>
        <p:spPr bwMode="auto">
          <a:xfrm>
            <a:off x="2322315" y="1792845"/>
            <a:ext cx="2044700" cy="26670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a:extLst>
              <a:ext uri="{FF2B5EF4-FFF2-40B4-BE49-F238E27FC236}">
                <a16:creationId xmlns:a16="http://schemas.microsoft.com/office/drawing/2014/main" id="{41E07F9E-6CD1-B353-7630-212116D49B3A}"/>
              </a:ext>
            </a:extLst>
          </p:cNvPr>
          <p:cNvSpPr/>
          <p:nvPr/>
        </p:nvSpPr>
        <p:spPr>
          <a:xfrm>
            <a:off x="2812259" y="1530931"/>
            <a:ext cx="476052" cy="2461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E57ADF94-1F69-4A48-ACCE-D2E0A850CCBD}"/>
              </a:ext>
            </a:extLst>
          </p:cNvPr>
          <p:cNvSpPr txBox="1"/>
          <p:nvPr/>
        </p:nvSpPr>
        <p:spPr>
          <a:xfrm>
            <a:off x="2793597" y="1457352"/>
            <a:ext cx="551068" cy="369332"/>
          </a:xfrm>
          <a:prstGeom prst="rect">
            <a:avLst/>
          </a:prstGeom>
          <a:noFill/>
          <a:ln>
            <a:noFill/>
          </a:ln>
        </p:spPr>
        <p:txBody>
          <a:bodyPr wrap="square" rtlCol="0">
            <a:spAutoFit/>
          </a:bodyPr>
          <a:lstStyle/>
          <a:p>
            <a:r>
              <a:rPr lang="en-US" altLang="zh-TW" b="1" dirty="0">
                <a:latin typeface="標楷體" panose="03000509000000000000" pitchFamily="65" charset="-120"/>
                <a:ea typeface="標楷體" panose="03000509000000000000" pitchFamily="65" charset="-120"/>
              </a:rPr>
              <a:t>115</a:t>
            </a:r>
            <a:endParaRPr lang="zh-TW" altLang="en-US" b="1" dirty="0">
              <a:latin typeface="標楷體" panose="03000509000000000000" pitchFamily="65" charset="-120"/>
              <a:ea typeface="標楷體" panose="03000509000000000000" pitchFamily="65" charset="-120"/>
            </a:endParaRPr>
          </a:p>
        </p:txBody>
      </p:sp>
      <p:sp>
        <p:nvSpPr>
          <p:cNvPr id="21" name="矩形 20">
            <a:extLst>
              <a:ext uri="{FF2B5EF4-FFF2-40B4-BE49-F238E27FC236}">
                <a16:creationId xmlns:a16="http://schemas.microsoft.com/office/drawing/2014/main" id="{A0D6E19F-3800-9722-BE99-C5C60530087E}"/>
              </a:ext>
            </a:extLst>
          </p:cNvPr>
          <p:cNvSpPr/>
          <p:nvPr/>
        </p:nvSpPr>
        <p:spPr bwMode="auto">
          <a:xfrm>
            <a:off x="3288311" y="2289870"/>
            <a:ext cx="788482" cy="178519"/>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Rectangle 2"/>
          <p:cNvSpPr txBox="1">
            <a:spLocks noChangeArrowheads="1"/>
          </p:cNvSpPr>
          <p:nvPr/>
        </p:nvSpPr>
        <p:spPr bwMode="auto">
          <a:xfrm>
            <a:off x="327025" y="185738"/>
            <a:ext cx="913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Arial" panose="020B0604020202020204" pitchFamily="34" charset="0"/>
              <a:buNone/>
            </a:pPr>
            <a:r>
              <a:rPr lang="zh-TW" altLang="en-US" sz="4400" b="1">
                <a:solidFill>
                  <a:srgbClr val="C00000"/>
                </a:solidFill>
                <a:latin typeface="標楷體" panose="03000509000000000000" pitchFamily="65" charset="-120"/>
                <a:ea typeface="標楷體" panose="03000509000000000000" pitchFamily="65" charset="-120"/>
              </a:rPr>
              <a:t> </a:t>
            </a:r>
            <a:r>
              <a:rPr lang="en-US" altLang="zh-TW" sz="4400" b="1">
                <a:solidFill>
                  <a:srgbClr val="002060"/>
                </a:solidFill>
                <a:latin typeface="微軟正黑體" panose="020B0604030504040204" pitchFamily="34" charset="-120"/>
                <a:ea typeface="微軟正黑體" panose="020B0604030504040204" pitchFamily="34" charset="-120"/>
              </a:rPr>
              <a:t>(</a:t>
            </a:r>
            <a:r>
              <a:rPr lang="zh-TW" altLang="en-US" sz="4400" b="1">
                <a:solidFill>
                  <a:srgbClr val="002060"/>
                </a:solidFill>
                <a:latin typeface="微軟正黑體" panose="020B0604030504040204" pitchFamily="34" charset="-120"/>
                <a:ea typeface="微軟正黑體" panose="020B0604030504040204" pitchFamily="34" charset="-120"/>
              </a:rPr>
              <a:t>壹</a:t>
            </a:r>
            <a:r>
              <a:rPr lang="en-US" altLang="zh-TW" sz="4400" b="1">
                <a:solidFill>
                  <a:srgbClr val="002060"/>
                </a:solidFill>
                <a:latin typeface="微軟正黑體" panose="020B0604030504040204" pitchFamily="34" charset="-120"/>
                <a:ea typeface="微軟正黑體" panose="020B0604030504040204" pitchFamily="34" charset="-120"/>
              </a:rPr>
              <a:t>) </a:t>
            </a:r>
            <a:r>
              <a:rPr lang="zh-TW" altLang="en-US" sz="4400" b="1">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a:solidFill>
                  <a:srgbClr val="002060"/>
                </a:solidFill>
                <a:latin typeface="微軟正黑體" panose="020B0604030504040204" pitchFamily="34" charset="-120"/>
                <a:ea typeface="微軟正黑體" panose="020B0604030504040204" pitchFamily="34" charset="-120"/>
              </a:rPr>
              <a:t>(2/7)</a:t>
            </a:r>
            <a:endParaRPr lang="en-US" altLang="ja-JP" sz="4000">
              <a:solidFill>
                <a:srgbClr val="002060"/>
              </a:solidFill>
              <a:latin typeface="微軟正黑體" panose="020B0604030504040204" pitchFamily="34" charset="-120"/>
              <a:ea typeface="微軟正黑體" panose="020B0604030504040204" pitchFamily="34" charset="-120"/>
            </a:endParaRPr>
          </a:p>
        </p:txBody>
      </p:sp>
      <p:sp>
        <p:nvSpPr>
          <p:cNvPr id="12309" name="矩形 21"/>
          <p:cNvSpPr>
            <a:spLocks noChangeArrowheads="1"/>
          </p:cNvSpPr>
          <p:nvPr/>
        </p:nvSpPr>
        <p:spPr bwMode="auto">
          <a:xfrm>
            <a:off x="11680825" y="6199188"/>
            <a:ext cx="352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dirty="0"/>
              <a:t>5</a:t>
            </a:r>
            <a:endParaRPr lang="zh-TW" altLang="en-US" sz="1800" dirty="0"/>
          </a:p>
        </p:txBody>
      </p:sp>
      <p:pic>
        <p:nvPicPr>
          <p:cNvPr id="22" name="圖片 21">
            <a:extLst>
              <a:ext uri="{FF2B5EF4-FFF2-40B4-BE49-F238E27FC236}">
                <a16:creationId xmlns:a16="http://schemas.microsoft.com/office/drawing/2014/main" id="{FDF25950-2FDE-44C3-BA80-29B146BB3BCA}"/>
              </a:ext>
            </a:extLst>
          </p:cNvPr>
          <p:cNvPicPr>
            <a:picLocks noChangeAspect="1"/>
          </p:cNvPicPr>
          <p:nvPr/>
        </p:nvPicPr>
        <p:blipFill rotWithShape="1">
          <a:blip r:embed="rId3">
            <a:extLst>
              <a:ext uri="{28A0092B-C50C-407E-A947-70E740481C1C}">
                <a14:useLocalDpi xmlns:a14="http://schemas.microsoft.com/office/drawing/2010/main" val="0"/>
              </a:ext>
            </a:extLst>
          </a:blip>
          <a:srcRect l="6466" t="35391" r="13169" b="21886"/>
          <a:stretch/>
        </p:blipFill>
        <p:spPr>
          <a:xfrm>
            <a:off x="2216946" y="4022424"/>
            <a:ext cx="7405807" cy="2952985"/>
          </a:xfrm>
          <a:prstGeom prst="rect">
            <a:avLst/>
          </a:prstGeom>
        </p:spPr>
      </p:pic>
      <p:grpSp>
        <p:nvGrpSpPr>
          <p:cNvPr id="32" name="群組 31">
            <a:extLst>
              <a:ext uri="{FF2B5EF4-FFF2-40B4-BE49-F238E27FC236}">
                <a16:creationId xmlns:a16="http://schemas.microsoft.com/office/drawing/2014/main" id="{DC52E56C-FDE0-4CB9-98D8-9DA63A6F436D}"/>
              </a:ext>
            </a:extLst>
          </p:cNvPr>
          <p:cNvGrpSpPr/>
          <p:nvPr/>
        </p:nvGrpSpPr>
        <p:grpSpPr>
          <a:xfrm>
            <a:off x="1818499" y="977900"/>
            <a:ext cx="3581537" cy="5025526"/>
            <a:chOff x="-59573" y="1863088"/>
            <a:chExt cx="3159412" cy="4583825"/>
          </a:xfrm>
        </p:grpSpPr>
        <p:pic>
          <p:nvPicPr>
            <p:cNvPr id="33" name="圖片 32">
              <a:extLst>
                <a:ext uri="{FF2B5EF4-FFF2-40B4-BE49-F238E27FC236}">
                  <a16:creationId xmlns:a16="http://schemas.microsoft.com/office/drawing/2014/main" id="{D830F4FD-B3A2-44FA-8CA4-728CD908740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34" name="文字方塊 33">
              <a:extLst>
                <a:ext uri="{FF2B5EF4-FFF2-40B4-BE49-F238E27FC236}">
                  <a16:creationId xmlns:a16="http://schemas.microsoft.com/office/drawing/2014/main" id="{D05618CB-DA38-4A09-9A70-08043ABF21EE}"/>
                </a:ext>
              </a:extLst>
            </p:cNvPr>
            <p:cNvSpPr txBox="1"/>
            <p:nvPr/>
          </p:nvSpPr>
          <p:spPr>
            <a:xfrm>
              <a:off x="821041" y="2309806"/>
              <a:ext cx="1361005"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二技</a:t>
              </a:r>
            </a:p>
          </p:txBody>
        </p:sp>
        <p:sp>
          <p:nvSpPr>
            <p:cNvPr id="35" name="文字方塊 34">
              <a:extLst>
                <a:ext uri="{FF2B5EF4-FFF2-40B4-BE49-F238E27FC236}">
                  <a16:creationId xmlns:a16="http://schemas.microsoft.com/office/drawing/2014/main" id="{2EAA0DF7-D54E-499B-A384-CA5304FBE07F}"/>
                </a:ext>
              </a:extLst>
            </p:cNvPr>
            <p:cNvSpPr txBox="1"/>
            <p:nvPr/>
          </p:nvSpPr>
          <p:spPr>
            <a:xfrm>
              <a:off x="615617" y="2849291"/>
              <a:ext cx="1954007" cy="461665"/>
            </a:xfrm>
            <a:prstGeom prst="rect">
              <a:avLst/>
            </a:prstGeom>
            <a:noFill/>
          </p:spPr>
          <p:txBody>
            <a:bodyPr wrap="square" rtlCol="0">
              <a:spAutoFit/>
            </a:bodyPr>
            <a:lstStyle>
              <a:defPPr>
                <a:defRPr lang="zh-TW"/>
              </a:defPPr>
              <a:lvl1pPr algn="dist">
                <a:defRPr sz="2400" b="1">
                  <a:solidFill>
                    <a:schemeClr val="bg1"/>
                  </a:solidFill>
                  <a:effectLst>
                    <a:glow rad="127000">
                      <a:schemeClr val="tx1"/>
                    </a:glow>
                  </a:effectLst>
                  <a:latin typeface="微軟正黑體" panose="020B0604030504040204" pitchFamily="34" charset="-120"/>
                  <a:ea typeface="微軟正黑體" panose="020B0604030504040204" pitchFamily="34" charset="-120"/>
                </a:defRPr>
              </a:lvl1pPr>
            </a:lstStyle>
            <a:p>
              <a:r>
                <a:rPr lang="zh-TW" altLang="en-US" dirty="0"/>
                <a:t>插大</a:t>
              </a:r>
              <a:r>
                <a:rPr lang="en-US" altLang="zh-TW" dirty="0"/>
                <a:t>(</a:t>
              </a:r>
              <a:r>
                <a:rPr lang="zh-TW" altLang="en-US" dirty="0"/>
                <a:t>轉四技</a:t>
              </a:r>
              <a:r>
                <a:rPr lang="en-US" altLang="zh-TW" dirty="0"/>
                <a:t>)</a:t>
              </a:r>
              <a:endParaRPr lang="zh-TW" altLang="en-US" dirty="0"/>
            </a:p>
          </p:txBody>
        </p:sp>
        <p:sp>
          <p:nvSpPr>
            <p:cNvPr id="36" name="文字方塊 35">
              <a:extLst>
                <a:ext uri="{FF2B5EF4-FFF2-40B4-BE49-F238E27FC236}">
                  <a16:creationId xmlns:a16="http://schemas.microsoft.com/office/drawing/2014/main" id="{4BEB29FA-2C52-42AF-9644-178CB0E60098}"/>
                </a:ext>
              </a:extLst>
            </p:cNvPr>
            <p:cNvSpPr txBox="1"/>
            <p:nvPr/>
          </p:nvSpPr>
          <p:spPr>
            <a:xfrm>
              <a:off x="543129" y="3404221"/>
              <a:ext cx="1954007"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報考研究所</a:t>
              </a:r>
            </a:p>
          </p:txBody>
        </p:sp>
        <p:sp>
          <p:nvSpPr>
            <p:cNvPr id="37" name="文字方塊 36">
              <a:extLst>
                <a:ext uri="{FF2B5EF4-FFF2-40B4-BE49-F238E27FC236}">
                  <a16:creationId xmlns:a16="http://schemas.microsoft.com/office/drawing/2014/main" id="{CC26C1CC-9864-4F55-A3FB-746B558676BC}"/>
                </a:ext>
              </a:extLst>
            </p:cNvPr>
            <p:cNvSpPr txBox="1"/>
            <p:nvPr/>
          </p:nvSpPr>
          <p:spPr>
            <a:xfrm>
              <a:off x="524539" y="3944075"/>
              <a:ext cx="1954007"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出國留學</a:t>
              </a:r>
            </a:p>
          </p:txBody>
        </p:sp>
      </p:grpSp>
      <p:pic>
        <p:nvPicPr>
          <p:cNvPr id="36886" name="Picture 2" descr="D:\種子教師研習及文宣品\多元入學進路指南手冊\image001.jpg"/>
          <p:cNvPicPr>
            <a:picLocks noChangeAspect="1" noChangeArrowheads="1"/>
          </p:cNvPicPr>
          <p:nvPr/>
        </p:nvPicPr>
        <p:blipFill>
          <a:blip r:embed="rId6"/>
          <a:srcRect l="6805" t="16032" r="4439" b="8362"/>
          <a:stretch>
            <a:fillRect/>
          </a:stretch>
        </p:blipFill>
        <p:spPr bwMode="auto">
          <a:xfrm>
            <a:off x="9464675" y="3969360"/>
            <a:ext cx="2613540" cy="16438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群組 38">
            <a:extLst>
              <a:ext uri="{FF2B5EF4-FFF2-40B4-BE49-F238E27FC236}">
                <a16:creationId xmlns:a16="http://schemas.microsoft.com/office/drawing/2014/main" id="{6747C7D4-930A-40AD-AB58-33D83C050018}"/>
              </a:ext>
            </a:extLst>
          </p:cNvPr>
          <p:cNvGrpSpPr/>
          <p:nvPr/>
        </p:nvGrpSpPr>
        <p:grpSpPr>
          <a:xfrm>
            <a:off x="6855049" y="857176"/>
            <a:ext cx="3980025" cy="5060947"/>
            <a:chOff x="-59573" y="1823726"/>
            <a:chExt cx="3159412" cy="4583825"/>
          </a:xfrm>
        </p:grpSpPr>
        <p:pic>
          <p:nvPicPr>
            <p:cNvPr id="40" name="圖片 39">
              <a:extLst>
                <a:ext uri="{FF2B5EF4-FFF2-40B4-BE49-F238E27FC236}">
                  <a16:creationId xmlns:a16="http://schemas.microsoft.com/office/drawing/2014/main" id="{04EB5391-1603-4014-9CC5-6E576D587A0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23726"/>
              <a:ext cx="3159412" cy="4583825"/>
            </a:xfrm>
            <a:prstGeom prst="rect">
              <a:avLst/>
            </a:prstGeom>
          </p:spPr>
        </p:pic>
        <p:sp>
          <p:nvSpPr>
            <p:cNvPr id="41" name="文字方塊 40">
              <a:extLst>
                <a:ext uri="{FF2B5EF4-FFF2-40B4-BE49-F238E27FC236}">
                  <a16:creationId xmlns:a16="http://schemas.microsoft.com/office/drawing/2014/main" id="{9CA384E4-4084-44DE-9091-A29D5FD08CAD}"/>
                </a:ext>
              </a:extLst>
            </p:cNvPr>
            <p:cNvSpPr txBox="1"/>
            <p:nvPr/>
          </p:nvSpPr>
          <p:spPr>
            <a:xfrm>
              <a:off x="574959" y="2264769"/>
              <a:ext cx="1853170"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公職考試</a:t>
              </a:r>
            </a:p>
          </p:txBody>
        </p:sp>
        <p:sp>
          <p:nvSpPr>
            <p:cNvPr id="42" name="文字方塊 41">
              <a:extLst>
                <a:ext uri="{FF2B5EF4-FFF2-40B4-BE49-F238E27FC236}">
                  <a16:creationId xmlns:a16="http://schemas.microsoft.com/office/drawing/2014/main" id="{A7752BF5-A5FF-439E-AE05-2545BB4391B6}"/>
                </a:ext>
              </a:extLst>
            </p:cNvPr>
            <p:cNvSpPr txBox="1"/>
            <p:nvPr/>
          </p:nvSpPr>
          <p:spPr>
            <a:xfrm>
              <a:off x="543128" y="2798675"/>
              <a:ext cx="1954007"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醫療機構</a:t>
              </a:r>
            </a:p>
          </p:txBody>
        </p:sp>
        <p:sp>
          <p:nvSpPr>
            <p:cNvPr id="43" name="文字方塊 42">
              <a:extLst>
                <a:ext uri="{FF2B5EF4-FFF2-40B4-BE49-F238E27FC236}">
                  <a16:creationId xmlns:a16="http://schemas.microsoft.com/office/drawing/2014/main" id="{BB87767F-51AA-4AB1-B084-D79695A86DC3}"/>
                </a:ext>
              </a:extLst>
            </p:cNvPr>
            <p:cNvSpPr txBox="1"/>
            <p:nvPr/>
          </p:nvSpPr>
          <p:spPr>
            <a:xfrm>
              <a:off x="524540" y="3380337"/>
              <a:ext cx="1954007"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公民營企業</a:t>
              </a:r>
            </a:p>
          </p:txBody>
        </p:sp>
        <p:sp>
          <p:nvSpPr>
            <p:cNvPr id="51" name="文字方塊 50">
              <a:extLst>
                <a:ext uri="{FF2B5EF4-FFF2-40B4-BE49-F238E27FC236}">
                  <a16:creationId xmlns:a16="http://schemas.microsoft.com/office/drawing/2014/main" id="{D933C38E-3F15-4272-A2E7-CE8DC3C4C023}"/>
                </a:ext>
              </a:extLst>
            </p:cNvPr>
            <p:cNvSpPr txBox="1"/>
            <p:nvPr/>
          </p:nvSpPr>
          <p:spPr>
            <a:xfrm>
              <a:off x="531873" y="3904712"/>
              <a:ext cx="1954007" cy="461665"/>
            </a:xfrm>
            <a:prstGeom prst="rect">
              <a:avLst/>
            </a:prstGeom>
            <a:noFill/>
          </p:spPr>
          <p:txBody>
            <a:bodyPr wrap="square" rtlCol="0">
              <a:spAutoFit/>
            </a:bodyPr>
            <a:lstStyle/>
            <a:p>
              <a:pPr algn="dist"/>
              <a:r>
                <a:rPr lang="zh-TW" altLang="en-US" sz="2400" b="1" dirty="0">
                  <a:solidFill>
                    <a:schemeClr val="bg1"/>
                  </a:solidFill>
                  <a:effectLst>
                    <a:glow rad="127000">
                      <a:schemeClr val="tx1"/>
                    </a:glow>
                  </a:effectLst>
                  <a:latin typeface="微軟正黑體" panose="020B0604030504040204" pitchFamily="34" charset="-120"/>
                  <a:ea typeface="微軟正黑體" panose="020B0604030504040204" pitchFamily="34" charset="-120"/>
                </a:rPr>
                <a:t>自行創業</a:t>
              </a:r>
            </a:p>
          </p:txBody>
        </p:sp>
      </p:grpSp>
      <p:sp>
        <p:nvSpPr>
          <p:cNvPr id="36866" name="文字方塊 1"/>
          <p:cNvSpPr txBox="1">
            <a:spLocks noChangeArrowheads="1"/>
          </p:cNvSpPr>
          <p:nvPr/>
        </p:nvSpPr>
        <p:spPr bwMode="auto">
          <a:xfrm>
            <a:off x="2994635" y="5764347"/>
            <a:ext cx="5850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spcBef>
                <a:spcPct val="0"/>
              </a:spcBef>
              <a:spcAft>
                <a:spcPts val="0"/>
              </a:spcAft>
              <a:buFontTx/>
              <a:buNone/>
              <a:defRPr/>
            </a:pPr>
            <a:r>
              <a:rPr lang="zh-TW" altLang="en-US" sz="4000" b="1" spc="150" dirty="0">
                <a:ln w="11430"/>
                <a:solidFill>
                  <a:schemeClr val="bg1"/>
                </a:solidFill>
                <a:effectLst>
                  <a:glow rad="127000">
                    <a:srgbClr val="C00000"/>
                  </a:glow>
                  <a:outerShdw blurRad="25400" algn="tl" rotWithShape="0">
                    <a:srgbClr val="000000">
                      <a:alpha val="43000"/>
                    </a:srgbClr>
                  </a:outerShdw>
                </a:effectLst>
                <a:latin typeface="Arial" charset="0"/>
                <a:ea typeface="標楷體" pitchFamily="65" charset="-120"/>
              </a:rPr>
              <a:t>五 專 畢 業 生 進 路</a:t>
            </a:r>
            <a:endParaRPr lang="zh-TW" altLang="en-US" sz="4000" b="1" dirty="0">
              <a:solidFill>
                <a:schemeClr val="bg1"/>
              </a:solidFill>
              <a:effectLst>
                <a:glow rad="127000">
                  <a:srgbClr val="C00000"/>
                </a:glow>
                <a:outerShdw blurRad="25400" algn="tl" rotWithShape="0">
                  <a:srgbClr val="000000">
                    <a:alpha val="43000"/>
                  </a:srgbClr>
                </a:outerShdw>
              </a:effectLst>
              <a:latin typeface="微軟正黑體" pitchFamily="34" charset="-120"/>
              <a:ea typeface="微軟正黑體" pitchFamily="34" charset="-120"/>
            </a:endParaRPr>
          </a:p>
        </p:txBody>
      </p:sp>
      <p:pic>
        <p:nvPicPr>
          <p:cNvPr id="19" name="图片 8">
            <a:extLst>
              <a:ext uri="{FF2B5EF4-FFF2-40B4-BE49-F238E27FC236}">
                <a16:creationId xmlns:a16="http://schemas.microsoft.com/office/drawing/2014/main" id="{543476D0-7231-4FA4-BD65-086E624FB7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045" y="3387650"/>
            <a:ext cx="2752909" cy="2752909"/>
          </a:xfrm>
          <a:prstGeom prst="rect">
            <a:avLst/>
          </a:prstGeom>
        </p:spPr>
      </p:pic>
      <p:grpSp>
        <p:nvGrpSpPr>
          <p:cNvPr id="20" name="Group 82"/>
          <p:cNvGrpSpPr/>
          <p:nvPr/>
        </p:nvGrpSpPr>
        <p:grpSpPr>
          <a:xfrm>
            <a:off x="6681900" y="1306248"/>
            <a:ext cx="452531" cy="452531"/>
            <a:chOff x="8216107" y="1647825"/>
            <a:chExt cx="464344" cy="464344"/>
          </a:xfrm>
          <a:solidFill>
            <a:srgbClr val="FF0000"/>
          </a:solidFill>
        </p:grpSpPr>
        <p:sp>
          <p:nvSpPr>
            <p:cNvPr id="21"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sp>
          <p:nvSpPr>
            <p:cNvPr id="23"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grpSp>
      <p:grpSp>
        <p:nvGrpSpPr>
          <p:cNvPr id="24" name="Group 82"/>
          <p:cNvGrpSpPr/>
          <p:nvPr/>
        </p:nvGrpSpPr>
        <p:grpSpPr>
          <a:xfrm>
            <a:off x="10647065" y="1845744"/>
            <a:ext cx="452531" cy="452531"/>
            <a:chOff x="8216107" y="1647825"/>
            <a:chExt cx="464344" cy="464344"/>
          </a:xfrm>
          <a:solidFill>
            <a:srgbClr val="FF0000"/>
          </a:solidFill>
        </p:grpSpPr>
        <p:sp>
          <p:nvSpPr>
            <p:cNvPr id="25"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sp>
          <p:nvSpPr>
            <p:cNvPr id="26"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grpSp>
      <p:grpSp>
        <p:nvGrpSpPr>
          <p:cNvPr id="27" name="Group 82"/>
          <p:cNvGrpSpPr/>
          <p:nvPr/>
        </p:nvGrpSpPr>
        <p:grpSpPr>
          <a:xfrm>
            <a:off x="6581947" y="2512607"/>
            <a:ext cx="452531" cy="452531"/>
            <a:chOff x="8216107" y="1647825"/>
            <a:chExt cx="464344" cy="464344"/>
          </a:xfrm>
          <a:solidFill>
            <a:srgbClr val="FF0000"/>
          </a:solidFill>
        </p:grpSpPr>
        <p:sp>
          <p:nvSpPr>
            <p:cNvPr id="28"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sp>
          <p:nvSpPr>
            <p:cNvPr id="29"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grpSp>
      <p:grpSp>
        <p:nvGrpSpPr>
          <p:cNvPr id="30" name="Group 82">
            <a:extLst>
              <a:ext uri="{FF2B5EF4-FFF2-40B4-BE49-F238E27FC236}">
                <a16:creationId xmlns:a16="http://schemas.microsoft.com/office/drawing/2014/main" id="{47FFFA71-0B47-4120-A4D6-1FF54F1A7B4C}"/>
              </a:ext>
            </a:extLst>
          </p:cNvPr>
          <p:cNvGrpSpPr/>
          <p:nvPr/>
        </p:nvGrpSpPr>
        <p:grpSpPr>
          <a:xfrm>
            <a:off x="1631361" y="1370187"/>
            <a:ext cx="452531" cy="452531"/>
            <a:chOff x="8216107" y="1647825"/>
            <a:chExt cx="464344" cy="464344"/>
          </a:xfrm>
          <a:solidFill>
            <a:srgbClr val="FF0000"/>
          </a:solidFill>
        </p:grpSpPr>
        <p:sp>
          <p:nvSpPr>
            <p:cNvPr id="31" name="AutoShape 81">
              <a:extLst>
                <a:ext uri="{FF2B5EF4-FFF2-40B4-BE49-F238E27FC236}">
                  <a16:creationId xmlns:a16="http://schemas.microsoft.com/office/drawing/2014/main" id="{653018F3-4E69-4431-8903-23F982CCD96A}"/>
                </a:ext>
              </a:extLst>
            </p:cNvPr>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sp>
          <p:nvSpPr>
            <p:cNvPr id="38" name="AutoShape 82">
              <a:extLst>
                <a:ext uri="{FF2B5EF4-FFF2-40B4-BE49-F238E27FC236}">
                  <a16:creationId xmlns:a16="http://schemas.microsoft.com/office/drawing/2014/main" id="{5C08B973-224C-44D3-8339-46B4E53BF939}"/>
                </a:ext>
              </a:extLst>
            </p:cNvPr>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rgbClr val="FF0000"/>
              </a:solidFill>
            </a:ln>
            <a:effectLst/>
          </p:spPr>
          <p:txBody>
            <a:bodyPr lIns="24002" tIns="24002" rIns="24002" bIns="24002" anchor="ctr"/>
            <a:lstStyle/>
            <a:p>
              <a:pPr algn="ctr" defTabSz="288036" hangingPunct="0">
                <a:defRPr/>
              </a:pPr>
              <a:endParaRPr lang="en-US" sz="1890" kern="0">
                <a:solidFill>
                  <a:srgbClr val="FFFFFF"/>
                </a:solidFill>
                <a:effectLst>
                  <a:outerShdw blurRad="38100" dist="38100" dir="2700000" algn="tl">
                    <a:srgbClr val="000000"/>
                  </a:outerShdw>
                </a:effectLst>
                <a:latin typeface="Gill Sans" charset="0"/>
                <a:sym typeface="Gill Sans"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F5F7F25A-393F-E8BC-6EC9-FA7926529C04}"/>
              </a:ext>
            </a:extLst>
          </p:cNvPr>
          <p:cNvPicPr>
            <a:picLocks noChangeAspect="1"/>
          </p:cNvPicPr>
          <p:nvPr/>
        </p:nvPicPr>
        <p:blipFill>
          <a:blip r:embed="rId2" cstate="print">
            <a:extLst>
              <a:ext uri="{28A0092B-C50C-407E-A947-70E740481C1C}">
                <a14:useLocalDpi xmlns:a14="http://schemas.microsoft.com/office/drawing/2010/main" val="0"/>
              </a:ext>
            </a:extLst>
          </a:blip>
          <a:srcRect l="6" r="6"/>
          <a:stretch/>
        </p:blipFill>
        <p:spPr>
          <a:xfrm>
            <a:off x="6465365" y="1338317"/>
            <a:ext cx="4649044" cy="5519683"/>
          </a:xfrm>
          <a:prstGeom prst="rect">
            <a:avLst/>
          </a:prstGeom>
        </p:spPr>
      </p:pic>
      <p:sp>
        <p:nvSpPr>
          <p:cNvPr id="15" name="矩形 14"/>
          <p:cNvSpPr/>
          <p:nvPr/>
        </p:nvSpPr>
        <p:spPr>
          <a:xfrm>
            <a:off x="1903281" y="3187538"/>
            <a:ext cx="2808288" cy="6762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2000" b="1" dirty="0">
                <a:latin typeface="微軟正黑體" pitchFamily="34" charset="-120"/>
                <a:ea typeface="微軟正黑體" pitchFamily="34" charset="-120"/>
                <a:cs typeface="Arial Unicode MS" pitchFamily="34" charset="-120"/>
              </a:rPr>
              <a:t>　</a:t>
            </a:r>
            <a:r>
              <a:rPr lang="zh-TW" altLang="en-US" b="1" dirty="0">
                <a:solidFill>
                  <a:srgbClr val="C00000"/>
                </a:solidFill>
                <a:latin typeface="微軟正黑體" pitchFamily="34" charset="-120"/>
                <a:ea typeface="微軟正黑體" pitchFamily="34" charset="-120"/>
                <a:cs typeface="Arial Unicode MS" pitchFamily="34" charset="-120"/>
              </a:rPr>
              <a:t>已達</a:t>
            </a:r>
            <a:r>
              <a:rPr lang="zh-TW" altLang="en-US" b="1" dirty="0">
                <a:latin typeface="微軟正黑體" pitchFamily="34" charset="-120"/>
                <a:ea typeface="微軟正黑體" pitchFamily="34" charset="-120"/>
                <a:cs typeface="Arial Unicode MS" pitchFamily="34" charset="-120"/>
              </a:rPr>
              <a:t>登記分發人數倍率</a:t>
            </a:r>
            <a:endParaRPr lang="en-US" altLang="zh-TW" b="1" dirty="0">
              <a:latin typeface="微軟正黑體" pitchFamily="34" charset="-120"/>
              <a:ea typeface="微軟正黑體" pitchFamily="34" charset="-120"/>
              <a:cs typeface="Arial Unicode MS" pitchFamily="34" charset="-120"/>
            </a:endParaRPr>
          </a:p>
          <a:p>
            <a:pPr eaLnBrk="1" fontAlgn="auto" hangingPunct="1">
              <a:spcBef>
                <a:spcPts val="0"/>
              </a:spcBef>
              <a:spcAft>
                <a:spcPts val="0"/>
              </a:spcAft>
              <a:defRPr/>
            </a:pPr>
            <a:r>
              <a:rPr lang="zh-TW" altLang="en-US" b="1" dirty="0">
                <a:latin typeface="微軟正黑體" pitchFamily="34" charset="-120"/>
                <a:ea typeface="微軟正黑體" pitchFamily="34" charset="-120"/>
                <a:cs typeface="Arial Unicode MS" pitchFamily="34" charset="-120"/>
              </a:rPr>
              <a:t>或</a:t>
            </a:r>
            <a:r>
              <a:rPr lang="zh-TW" altLang="en-US" b="1" dirty="0">
                <a:solidFill>
                  <a:srgbClr val="C00000"/>
                </a:solidFill>
                <a:latin typeface="微軟正黑體" pitchFamily="34" charset="-120"/>
                <a:ea typeface="微軟正黑體" pitchFamily="34" charset="-120"/>
                <a:cs typeface="Arial Unicode MS" pitchFamily="34" charset="-120"/>
              </a:rPr>
              <a:t>未達</a:t>
            </a:r>
            <a:r>
              <a:rPr lang="zh-TW" altLang="en-US" b="1" dirty="0">
                <a:latin typeface="微軟正黑體" pitchFamily="34" charset="-120"/>
                <a:ea typeface="微軟正黑體" pitchFamily="34" charset="-120"/>
                <a:cs typeface="Arial Unicode MS" pitchFamily="34" charset="-120"/>
              </a:rPr>
              <a:t>登記分發人數倍率</a:t>
            </a:r>
          </a:p>
        </p:txBody>
      </p:sp>
      <p:sp>
        <p:nvSpPr>
          <p:cNvPr id="41" name="矩形 40"/>
          <p:cNvSpPr/>
          <p:nvPr/>
        </p:nvSpPr>
        <p:spPr>
          <a:xfrm>
            <a:off x="766631" y="4011451"/>
            <a:ext cx="4305198" cy="1016000"/>
          </a:xfrm>
          <a:prstGeom prst="rect">
            <a:avLst/>
          </a:prstGeom>
          <a:solidFill>
            <a:srgbClr val="FFEFEF"/>
          </a:solidFill>
          <a:ln>
            <a:no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2000" b="1" dirty="0">
                <a:latin typeface="微軟正黑體" pitchFamily="34" charset="-120"/>
                <a:ea typeface="微軟正黑體" pitchFamily="34" charset="-120"/>
                <a:cs typeface="Arial Unicode MS" pitchFamily="34" charset="-120"/>
              </a:rPr>
              <a:t>　特種身分生將收到</a:t>
            </a:r>
            <a:endParaRPr lang="en-US" altLang="zh-TW" sz="2000" b="1" dirty="0">
              <a:latin typeface="微軟正黑體" pitchFamily="34" charset="-120"/>
              <a:ea typeface="微軟正黑體" pitchFamily="34" charset="-120"/>
              <a:cs typeface="Arial Unicode MS" pitchFamily="34" charset="-120"/>
            </a:endParaRPr>
          </a:p>
          <a:p>
            <a:pPr eaLnBrk="1" fontAlgn="auto" hangingPunct="1">
              <a:spcBef>
                <a:spcPts val="0"/>
              </a:spcBef>
              <a:spcAft>
                <a:spcPts val="0"/>
              </a:spcAft>
              <a:defRPr/>
            </a:pPr>
            <a:r>
              <a:rPr lang="zh-TW" altLang="en-US" sz="2000" b="1" dirty="0">
                <a:solidFill>
                  <a:schemeClr val="bg1"/>
                </a:solidFill>
                <a:effectLst>
                  <a:glow rad="101600">
                    <a:srgbClr val="FF0000"/>
                  </a:glow>
                </a:effectLst>
                <a:latin typeface="微軟正黑體" pitchFamily="34" charset="-120"/>
                <a:ea typeface="微軟正黑體" pitchFamily="34" charset="-120"/>
                <a:cs typeface="Arial Unicode MS" pitchFamily="34" charset="-120"/>
              </a:rPr>
              <a:t>一般生</a:t>
            </a:r>
            <a:r>
              <a:rPr lang="en-US" altLang="zh-TW" sz="1400" b="1" dirty="0">
                <a:solidFill>
                  <a:srgbClr val="C00000"/>
                </a:solidFill>
                <a:latin typeface="微軟正黑體" pitchFamily="34" charset="-120"/>
                <a:ea typeface="微軟正黑體" pitchFamily="34" charset="-120"/>
                <a:cs typeface="Arial Unicode MS" pitchFamily="34" charset="-120"/>
              </a:rPr>
              <a:t>(</a:t>
            </a:r>
            <a:r>
              <a:rPr lang="zh-TW" altLang="en-US" sz="1400" b="1" dirty="0">
                <a:solidFill>
                  <a:srgbClr val="C00000"/>
                </a:solidFill>
                <a:latin typeface="微軟正黑體" pitchFamily="34" charset="-120"/>
                <a:ea typeface="微軟正黑體" pitchFamily="34" charset="-120"/>
                <a:cs typeface="Arial Unicode MS" pitchFamily="34" charset="-120"/>
              </a:rPr>
              <a:t>含大陸長期探親子女</a:t>
            </a:r>
            <a:r>
              <a:rPr lang="en-US" altLang="zh-TW" sz="1400" b="1" dirty="0">
                <a:solidFill>
                  <a:srgbClr val="C00000"/>
                </a:solidFill>
                <a:latin typeface="微軟正黑體" pitchFamily="34" charset="-120"/>
                <a:ea typeface="微軟正黑體" pitchFamily="34" charset="-120"/>
                <a:cs typeface="Arial Unicode MS" pitchFamily="34" charset="-120"/>
              </a:rPr>
              <a:t>)</a:t>
            </a:r>
            <a:r>
              <a:rPr lang="zh-TW" altLang="en-US" sz="2000" b="1" dirty="0">
                <a:latin typeface="微軟正黑體" pitchFamily="34" charset="-120"/>
                <a:ea typeface="微軟正黑體" pitchFamily="34" charset="-120"/>
                <a:cs typeface="Arial Unicode MS" pitchFamily="34" charset="-120"/>
              </a:rPr>
              <a:t>及</a:t>
            </a:r>
            <a:r>
              <a:rPr lang="zh-TW" altLang="en-US" sz="2000" b="1" dirty="0">
                <a:solidFill>
                  <a:schemeClr val="bg1"/>
                </a:solidFill>
                <a:effectLst>
                  <a:glow rad="101600">
                    <a:srgbClr val="FF0000"/>
                  </a:glow>
                </a:effectLst>
                <a:latin typeface="微軟正黑體" pitchFamily="34" charset="-120"/>
                <a:ea typeface="微軟正黑體" pitchFamily="34" charset="-120"/>
                <a:cs typeface="Arial Unicode MS" pitchFamily="34" charset="-120"/>
              </a:rPr>
              <a:t>特種身分生</a:t>
            </a:r>
            <a:r>
              <a:rPr lang="zh-TW" altLang="en-US" b="1" dirty="0">
                <a:latin typeface="微軟正黑體" pitchFamily="34" charset="-120"/>
                <a:ea typeface="微軟正黑體" pitchFamily="34" charset="-120"/>
                <a:cs typeface="Arial Unicode MS" pitchFamily="34" charset="-120"/>
              </a:rPr>
              <a:t>二張現場登記分發報到單</a:t>
            </a:r>
          </a:p>
        </p:txBody>
      </p:sp>
      <p:sp>
        <p:nvSpPr>
          <p:cNvPr id="57" name="文字方塊 5"/>
          <p:cNvSpPr txBox="1">
            <a:spLocks noChangeArrowheads="1"/>
          </p:cNvSpPr>
          <p:nvPr/>
        </p:nvSpPr>
        <p:spPr bwMode="auto">
          <a:xfrm>
            <a:off x="2520530" y="6299038"/>
            <a:ext cx="2191039" cy="369888"/>
          </a:xfrm>
          <a:prstGeom prst="rect">
            <a:avLst/>
          </a:prstGeom>
          <a:solidFill>
            <a:srgbClr val="FFEFEF"/>
          </a:solidFill>
          <a:ln w="28575">
            <a:noFill/>
            <a:miter lim="800000"/>
            <a:headEnd/>
            <a:tailEnd/>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b="1" dirty="0">
                <a:latin typeface="微軟正黑體" pitchFamily="34" charset="-120"/>
                <a:ea typeface="微軟正黑體" pitchFamily="34" charset="-120"/>
              </a:rPr>
              <a:t>  複查成績聯絡資訊</a:t>
            </a:r>
          </a:p>
        </p:txBody>
      </p:sp>
      <p:cxnSp>
        <p:nvCxnSpPr>
          <p:cNvPr id="9" name="直線單箭頭接點 8"/>
          <p:cNvCxnSpPr>
            <a:cxnSpLocks/>
            <a:stCxn id="17" idx="3"/>
            <a:endCxn id="14" idx="1"/>
          </p:cNvCxnSpPr>
          <p:nvPr/>
        </p:nvCxnSpPr>
        <p:spPr bwMode="auto">
          <a:xfrm flipV="1">
            <a:off x="4721094" y="4602380"/>
            <a:ext cx="1824665" cy="1023558"/>
          </a:xfrm>
          <a:prstGeom prst="straightConnector1">
            <a:avLst/>
          </a:prstGeom>
          <a:ln w="28575">
            <a:solidFill>
              <a:srgbClr val="0000FF"/>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a:stCxn id="15" idx="3"/>
            <a:endCxn id="4" idx="1"/>
          </p:cNvCxnSpPr>
          <p:nvPr/>
        </p:nvCxnSpPr>
        <p:spPr bwMode="auto">
          <a:xfrm flipV="1">
            <a:off x="4711569" y="3453645"/>
            <a:ext cx="1834190" cy="72031"/>
          </a:xfrm>
          <a:prstGeom prst="straightConnector1">
            <a:avLst/>
          </a:prstGeom>
          <a:ln w="28575">
            <a:solidFill>
              <a:srgbClr val="0000FF"/>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41" idx="3"/>
            <a:endCxn id="12" idx="1"/>
          </p:cNvCxnSpPr>
          <p:nvPr/>
        </p:nvCxnSpPr>
        <p:spPr bwMode="auto">
          <a:xfrm flipV="1">
            <a:off x="5071829" y="3810916"/>
            <a:ext cx="2074201" cy="708535"/>
          </a:xfrm>
          <a:prstGeom prst="straightConnector1">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cxnSpLocks/>
            <a:stCxn id="57" idx="3"/>
            <a:endCxn id="19" idx="1"/>
          </p:cNvCxnSpPr>
          <p:nvPr/>
        </p:nvCxnSpPr>
        <p:spPr bwMode="auto">
          <a:xfrm flipV="1">
            <a:off x="4711569" y="5604981"/>
            <a:ext cx="1834190" cy="879001"/>
          </a:xfrm>
          <a:prstGeom prst="straightConnector1">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214" name="矩形 33"/>
          <p:cNvSpPr>
            <a:spLocks noChangeArrowheads="1"/>
          </p:cNvSpPr>
          <p:nvPr/>
        </p:nvSpPr>
        <p:spPr bwMode="auto">
          <a:xfrm>
            <a:off x="0" y="815975"/>
            <a:ext cx="12192000" cy="430213"/>
          </a:xfrm>
          <a:prstGeom prst="rect">
            <a:avLst/>
          </a:prstGeom>
          <a:solidFill>
            <a:srgbClr val="7030A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fontAlgn="auto" hangingPunct="1">
              <a:spcBef>
                <a:spcPct val="0"/>
              </a:spcBef>
              <a:spcAft>
                <a:spcPts val="0"/>
              </a:spcAft>
              <a:buFontTx/>
              <a:buNone/>
              <a:defRPr/>
            </a:pPr>
            <a:r>
              <a:rPr lang="zh-TW" altLang="en-US" sz="2200" b="1">
                <a:solidFill>
                  <a:schemeClr val="bg1"/>
                </a:solidFill>
                <a:latin typeface="微軟正黑體" panose="020B0604030504040204" pitchFamily="34" charset="-120"/>
                <a:ea typeface="微軟正黑體" panose="020B0604030504040204" pitchFamily="34" charset="-120"/>
              </a:rPr>
              <a:t>成績暨現場登記分發報到通知單</a:t>
            </a:r>
          </a:p>
        </p:txBody>
      </p:sp>
      <p:sp>
        <p:nvSpPr>
          <p:cNvPr id="17" name="矩形 16"/>
          <p:cNvSpPr/>
          <p:nvPr/>
        </p:nvSpPr>
        <p:spPr>
          <a:xfrm>
            <a:off x="1912806" y="5171913"/>
            <a:ext cx="2808288" cy="9080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700" b="1" dirty="0">
                <a:latin typeface="微軟正黑體" pitchFamily="34" charset="-120"/>
                <a:ea typeface="微軟正黑體" pitchFamily="34" charset="-120"/>
                <a:cs typeface="Arial Unicode MS" pitchFamily="34" charset="-120"/>
              </a:rPr>
              <a:t>免試生現場登記分發日期</a:t>
            </a:r>
            <a:r>
              <a:rPr lang="zh-TW" altLang="en-US" sz="1600" b="1" dirty="0">
                <a:latin typeface="微軟正黑體" pitchFamily="34" charset="-120"/>
                <a:ea typeface="微軟正黑體" pitchFamily="34" charset="-120"/>
                <a:cs typeface="Arial Unicode MS" pitchFamily="34" charset="-120"/>
              </a:rPr>
              <a:t>、</a:t>
            </a:r>
            <a:br>
              <a:rPr lang="en-US" altLang="zh-TW" sz="1600" b="1" dirty="0">
                <a:latin typeface="微軟正黑體" pitchFamily="34" charset="-120"/>
                <a:ea typeface="微軟正黑體" pitchFamily="34" charset="-120"/>
                <a:cs typeface="Arial Unicode MS" pitchFamily="34" charset="-120"/>
              </a:rPr>
            </a:br>
            <a:r>
              <a:rPr lang="zh-TW" altLang="en-US" sz="1600" b="1" dirty="0">
                <a:latin typeface="微軟正黑體" pitchFamily="34" charset="-120"/>
                <a:ea typeface="微軟正黑體" pitchFamily="34" charset="-120"/>
                <a:cs typeface="Arial Unicode MS" pitchFamily="34" charset="-120"/>
              </a:rPr>
              <a:t>地點、梯次、時間等訊息</a:t>
            </a:r>
            <a:endParaRPr lang="en-US" altLang="zh-TW" sz="1700" b="1" dirty="0">
              <a:latin typeface="微軟正黑體" pitchFamily="34" charset="-120"/>
              <a:ea typeface="微軟正黑體" pitchFamily="34" charset="-120"/>
              <a:cs typeface="Arial Unicode MS" pitchFamily="34" charset="-120"/>
            </a:endParaRPr>
          </a:p>
          <a:p>
            <a:pPr eaLnBrk="1" fontAlgn="auto" hangingPunct="1">
              <a:spcBef>
                <a:spcPts val="0"/>
              </a:spcBef>
              <a:spcAft>
                <a:spcPts val="0"/>
              </a:spcAft>
              <a:defRPr/>
            </a:pPr>
            <a:r>
              <a:rPr lang="en-US" altLang="zh-TW" sz="2000" b="1" dirty="0">
                <a:solidFill>
                  <a:srgbClr val="C00000"/>
                </a:solidFill>
                <a:latin typeface="微軟正黑體" pitchFamily="34" charset="-120"/>
                <a:ea typeface="微軟正黑體" pitchFamily="34" charset="-120"/>
                <a:cs typeface="Arial Unicode MS" pitchFamily="34" charset="-120"/>
              </a:rPr>
              <a:t>115</a:t>
            </a:r>
            <a:r>
              <a:rPr lang="zh-TW" altLang="en-US" sz="2000" b="1" dirty="0">
                <a:solidFill>
                  <a:srgbClr val="C00000"/>
                </a:solidFill>
                <a:latin typeface="微軟正黑體" pitchFamily="34" charset="-120"/>
                <a:ea typeface="微軟正黑體" pitchFamily="34" charset="-120"/>
                <a:cs typeface="Arial Unicode MS" pitchFamily="34" charset="-120"/>
              </a:rPr>
              <a:t>年</a:t>
            </a:r>
            <a:r>
              <a:rPr lang="en-US" altLang="zh-TW" sz="2000" b="1" dirty="0">
                <a:solidFill>
                  <a:srgbClr val="C00000"/>
                </a:solidFill>
                <a:latin typeface="微軟正黑體" pitchFamily="34" charset="-120"/>
                <a:ea typeface="微軟正黑體" pitchFamily="34" charset="-120"/>
                <a:cs typeface="Arial Unicode MS" pitchFamily="34" charset="-120"/>
              </a:rPr>
              <a:t>7</a:t>
            </a:r>
            <a:r>
              <a:rPr lang="zh-TW" altLang="en-US" sz="2000" b="1" dirty="0">
                <a:solidFill>
                  <a:srgbClr val="C00000"/>
                </a:solidFill>
                <a:latin typeface="微軟正黑體" pitchFamily="34" charset="-120"/>
                <a:ea typeface="微軟正黑體" pitchFamily="34" charset="-120"/>
                <a:cs typeface="Arial Unicode MS" pitchFamily="34" charset="-120"/>
              </a:rPr>
              <a:t>月</a:t>
            </a:r>
            <a:r>
              <a:rPr lang="en-US" altLang="zh-TW" sz="2000" b="1" dirty="0">
                <a:solidFill>
                  <a:srgbClr val="C00000"/>
                </a:solidFill>
                <a:latin typeface="微軟正黑體" pitchFamily="34" charset="-120"/>
                <a:ea typeface="微軟正黑體" pitchFamily="34" charset="-120"/>
                <a:cs typeface="Arial Unicode MS" pitchFamily="34" charset="-120"/>
              </a:rPr>
              <a:t>8</a:t>
            </a:r>
            <a:r>
              <a:rPr lang="zh-TW" altLang="en-US" sz="2000" b="1" dirty="0">
                <a:solidFill>
                  <a:srgbClr val="C00000"/>
                </a:solidFill>
                <a:latin typeface="微軟正黑體" pitchFamily="34" charset="-120"/>
                <a:ea typeface="微軟正黑體" pitchFamily="34" charset="-120"/>
                <a:cs typeface="Arial Unicode MS" pitchFamily="34" charset="-120"/>
              </a:rPr>
              <a:t>日</a:t>
            </a:r>
            <a:r>
              <a:rPr lang="en-US" altLang="zh-TW" sz="2000" b="1" dirty="0">
                <a:solidFill>
                  <a:srgbClr val="C00000"/>
                </a:solidFill>
                <a:latin typeface="微軟正黑體" pitchFamily="34" charset="-120"/>
                <a:ea typeface="微軟正黑體" pitchFamily="34" charset="-120"/>
                <a:cs typeface="Arial Unicode MS" pitchFamily="34" charset="-120"/>
              </a:rPr>
              <a:t>(</a:t>
            </a:r>
            <a:r>
              <a:rPr lang="zh-TW" altLang="en-US" sz="2000" b="1" dirty="0">
                <a:solidFill>
                  <a:srgbClr val="C00000"/>
                </a:solidFill>
                <a:latin typeface="微軟正黑體" pitchFamily="34" charset="-120"/>
                <a:ea typeface="微軟正黑體" pitchFamily="34" charset="-120"/>
                <a:cs typeface="Arial Unicode MS" pitchFamily="34" charset="-120"/>
              </a:rPr>
              <a:t>星期三</a:t>
            </a:r>
            <a:r>
              <a:rPr lang="en-US" altLang="zh-TW" sz="2000" b="1" dirty="0">
                <a:solidFill>
                  <a:srgbClr val="C00000"/>
                </a:solidFill>
                <a:latin typeface="微軟正黑體" pitchFamily="34" charset="-120"/>
                <a:ea typeface="微軟正黑體" pitchFamily="34" charset="-120"/>
                <a:cs typeface="Arial Unicode MS" pitchFamily="34" charset="-120"/>
              </a:rPr>
              <a:t>)</a:t>
            </a:r>
          </a:p>
        </p:txBody>
      </p:sp>
      <p:pic>
        <p:nvPicPr>
          <p:cNvPr id="64524" name="Picture 2" descr="http://pic.qiantucdn.com/58pic/12/02/43/79x58PICspJ.jpg"/>
          <p:cNvPicPr>
            <a:picLocks noChangeAspect="1" noChangeArrowheads="1"/>
          </p:cNvPicPr>
          <p:nvPr/>
        </p:nvPicPr>
        <p:blipFill>
          <a:blip r:embed="rId3">
            <a:extLst>
              <a:ext uri="{28A0092B-C50C-407E-A947-70E740481C1C}">
                <a14:useLocalDpi xmlns:a14="http://schemas.microsoft.com/office/drawing/2010/main" val="0"/>
              </a:ext>
            </a:extLst>
          </a:blip>
          <a:srcRect l="12793" t="45406" r="75575" b="38704"/>
          <a:stretch>
            <a:fillRect/>
          </a:stretch>
        </p:blipFill>
        <p:spPr bwMode="auto">
          <a:xfrm rot="1719662">
            <a:off x="1552444" y="5051263"/>
            <a:ext cx="487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2" descr="http://pic.qiantucdn.com/58pic/12/02/43/79x58PICspJ.jpg"/>
          <p:cNvPicPr>
            <a:picLocks noChangeAspect="1" noChangeArrowheads="1"/>
          </p:cNvPicPr>
          <p:nvPr/>
        </p:nvPicPr>
        <p:blipFill>
          <a:blip r:embed="rId3">
            <a:extLst>
              <a:ext uri="{28A0092B-C50C-407E-A947-70E740481C1C}">
                <a14:useLocalDpi xmlns:a14="http://schemas.microsoft.com/office/drawing/2010/main" val="0"/>
              </a:ext>
            </a:extLst>
          </a:blip>
          <a:srcRect l="12793" t="45406" r="75575" b="38704"/>
          <a:stretch>
            <a:fillRect/>
          </a:stretch>
        </p:blipFill>
        <p:spPr bwMode="auto">
          <a:xfrm rot="1719662">
            <a:off x="2250312" y="6129176"/>
            <a:ext cx="487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2" descr="http://pic.qiantucdn.com/58pic/12/02/43/79x58PICspJ.jpg"/>
          <p:cNvPicPr>
            <a:picLocks noChangeAspect="1" noChangeArrowheads="1"/>
          </p:cNvPicPr>
          <p:nvPr/>
        </p:nvPicPr>
        <p:blipFill>
          <a:blip r:embed="rId3">
            <a:extLst>
              <a:ext uri="{28A0092B-C50C-407E-A947-70E740481C1C}">
                <a14:useLocalDpi xmlns:a14="http://schemas.microsoft.com/office/drawing/2010/main" val="0"/>
              </a:ext>
            </a:extLst>
          </a:blip>
          <a:srcRect l="12793" t="45406" r="75575" b="38704"/>
          <a:stretch>
            <a:fillRect/>
          </a:stretch>
        </p:blipFill>
        <p:spPr bwMode="auto">
          <a:xfrm rot="1719662">
            <a:off x="711069" y="3871751"/>
            <a:ext cx="487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2" descr="http://pic.qiantucdn.com/58pic/12/02/43/79x58PICspJ.jpg"/>
          <p:cNvPicPr>
            <a:picLocks noChangeAspect="1" noChangeArrowheads="1"/>
          </p:cNvPicPr>
          <p:nvPr/>
        </p:nvPicPr>
        <p:blipFill>
          <a:blip r:embed="rId3">
            <a:extLst>
              <a:ext uri="{28A0092B-C50C-407E-A947-70E740481C1C}">
                <a14:useLocalDpi xmlns:a14="http://schemas.microsoft.com/office/drawing/2010/main" val="0"/>
              </a:ext>
            </a:extLst>
          </a:blip>
          <a:srcRect l="12793" t="45406" r="75575" b="38704"/>
          <a:stretch>
            <a:fillRect/>
          </a:stretch>
        </p:blipFill>
        <p:spPr bwMode="auto">
          <a:xfrm rot="1719662">
            <a:off x="1717544" y="3022438"/>
            <a:ext cx="487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8" name="標題 1"/>
          <p:cNvSpPr txBox="1">
            <a:spLocks/>
          </p:cNvSpPr>
          <p:nvPr/>
        </p:nvSpPr>
        <p:spPr bwMode="auto">
          <a:xfrm>
            <a:off x="766631" y="14985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玖</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600" b="1" dirty="0">
                <a:solidFill>
                  <a:srgbClr val="002060"/>
                </a:solidFill>
                <a:latin typeface="微軟正黑體" panose="020B0604030504040204" pitchFamily="34" charset="-120"/>
                <a:ea typeface="微軟正黑體" panose="020B0604030504040204" pitchFamily="34" charset="-120"/>
              </a:rPr>
              <a:t>、現場登記分發作業（</a:t>
            </a:r>
            <a:r>
              <a:rPr lang="en-US" altLang="zh-TW" sz="3600" b="1" dirty="0">
                <a:solidFill>
                  <a:srgbClr val="002060"/>
                </a:solidFill>
                <a:latin typeface="微軟正黑體" panose="020B0604030504040204" pitchFamily="34" charset="-120"/>
                <a:ea typeface="微軟正黑體" panose="020B0604030504040204" pitchFamily="34" charset="-120"/>
              </a:rPr>
              <a:t>4/6</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sp>
        <p:nvSpPr>
          <p:cNvPr id="7" name="文字方塊 6"/>
          <p:cNvSpPr txBox="1"/>
          <p:nvPr/>
        </p:nvSpPr>
        <p:spPr>
          <a:xfrm>
            <a:off x="614231" y="1446051"/>
            <a:ext cx="5779146" cy="1482457"/>
          </a:xfrm>
          <a:prstGeom prst="rect">
            <a:avLst/>
          </a:prstGeom>
          <a:noFill/>
        </p:spPr>
        <p:txBody>
          <a:bodyPr wrap="none">
            <a:spAutoFit/>
          </a:bodyPr>
          <a:lstStyle/>
          <a:p>
            <a:pPr marL="285750" indent="-285750" eaLnBrk="1" fontAlgn="auto" hangingPunct="1">
              <a:spcBef>
                <a:spcPts val="800"/>
              </a:spcBef>
              <a:spcAft>
                <a:spcPts val="0"/>
              </a:spcAft>
              <a:buFont typeface="Wingdings" panose="05000000000000000000" pitchFamily="2" charset="2"/>
              <a:buChar char="Ø"/>
              <a:defRPr/>
            </a:pPr>
            <a:r>
              <a:rPr lang="en-US" altLang="zh-TW" b="1" dirty="0">
                <a:solidFill>
                  <a:srgbClr val="C00000"/>
                </a:solidFill>
                <a:latin typeface="微軟正黑體" panose="020B0604030504040204" pitchFamily="34" charset="-120"/>
                <a:ea typeface="微軟正黑體" panose="020B0604030504040204" pitchFamily="34" charset="-120"/>
              </a:rPr>
              <a:t>115</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7</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3</a:t>
            </a:r>
            <a:r>
              <a:rPr lang="zh-TW" altLang="en-US" b="1" dirty="0">
                <a:solidFill>
                  <a:srgbClr val="C00000"/>
                </a:solidFill>
                <a:latin typeface="微軟正黑體" panose="020B0604030504040204" pitchFamily="34" charset="-120"/>
                <a:ea typeface="微軟正黑體" panose="020B0604030504040204" pitchFamily="34" charset="-120"/>
              </a:rPr>
              <a:t>日（星期五）</a:t>
            </a:r>
            <a:r>
              <a:rPr lang="zh-TW" altLang="en-US" b="1" dirty="0">
                <a:solidFill>
                  <a:srgbClr val="0033CC"/>
                </a:solidFill>
                <a:latin typeface="微軟正黑體" panose="020B0604030504040204" pitchFamily="34" charset="-120"/>
                <a:ea typeface="微軟正黑體" panose="020B0604030504040204" pitchFamily="34" charset="-120"/>
              </a:rPr>
              <a:t>各五專招生學校寄送免試生</a:t>
            </a:r>
            <a:endParaRPr lang="en-US" altLang="zh-TW" b="1" dirty="0">
              <a:solidFill>
                <a:srgbClr val="0033CC"/>
              </a:solidFill>
              <a:latin typeface="微軟正黑體" panose="020B0604030504040204" pitchFamily="34" charset="-120"/>
              <a:ea typeface="微軟正黑體" panose="020B0604030504040204" pitchFamily="34" charset="-120"/>
            </a:endParaRPr>
          </a:p>
          <a:p>
            <a:pPr eaLnBrk="1" fontAlgn="auto" hangingPunct="1">
              <a:spcBef>
                <a:spcPts val="600"/>
              </a:spcBef>
              <a:spcAft>
                <a:spcPts val="1000"/>
              </a:spcAft>
              <a:defRPr/>
            </a:pPr>
            <a:r>
              <a:rPr lang="zh-TW" altLang="en-US" b="1" dirty="0">
                <a:solidFill>
                  <a:srgbClr val="0033CC"/>
                </a:solidFill>
                <a:latin typeface="微軟正黑體" panose="020B0604030504040204" pitchFamily="34" charset="-120"/>
                <a:ea typeface="微軟正黑體" panose="020B0604030504040204" pitchFamily="34" charset="-120"/>
              </a:rPr>
              <a:t>　「成績暨現場登記分發報到通知單」</a:t>
            </a:r>
            <a:endParaRPr lang="en-US" altLang="zh-TW" b="1" dirty="0">
              <a:solidFill>
                <a:srgbClr val="0033CC"/>
              </a:solidFill>
              <a:latin typeface="微軟正黑體" panose="020B0604030504040204" pitchFamily="34" charset="-120"/>
              <a:ea typeface="微軟正黑體" panose="020B0604030504040204" pitchFamily="34" charset="-120"/>
            </a:endParaRPr>
          </a:p>
          <a:p>
            <a:pPr indent="-285750" eaLnBrk="1" fontAlgn="auto" hangingPunct="1">
              <a:spcBef>
                <a:spcPts val="600"/>
              </a:spcBef>
              <a:spcAft>
                <a:spcPts val="1000"/>
              </a:spcAft>
              <a:buFont typeface="Wingdings" panose="05000000000000000000" pitchFamily="2" charset="2"/>
              <a:buChar char="Ø"/>
              <a:defRPr/>
            </a:pPr>
            <a:r>
              <a:rPr lang="zh-TW" altLang="en-US" b="1" dirty="0">
                <a:solidFill>
                  <a:srgbClr val="0033CC"/>
                </a:solidFill>
                <a:latin typeface="微軟正黑體" panose="020B0604030504040204" pitchFamily="34" charset="-120"/>
                <a:ea typeface="微軟正黑體" panose="020B0604030504040204" pitchFamily="34" charset="-120"/>
              </a:rPr>
              <a:t>未收到通知單的免試生，請於</a:t>
            </a:r>
            <a:r>
              <a:rPr lang="en-US" altLang="zh-TW" b="1" dirty="0">
                <a:solidFill>
                  <a:srgbClr val="C00000"/>
                </a:solidFill>
                <a:latin typeface="微軟正黑體" panose="020B0604030504040204" pitchFamily="34" charset="-120"/>
                <a:ea typeface="微軟正黑體" panose="020B0604030504040204" pitchFamily="34" charset="-120"/>
              </a:rPr>
              <a:t>115</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7</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6</a:t>
            </a:r>
            <a:r>
              <a:rPr lang="zh-TW" altLang="en-US" b="1" dirty="0">
                <a:solidFill>
                  <a:srgbClr val="C00000"/>
                </a:solidFill>
                <a:latin typeface="微軟正黑體" panose="020B0604030504040204" pitchFamily="34" charset="-120"/>
                <a:ea typeface="微軟正黑體" panose="020B0604030504040204" pitchFamily="34" charset="-120"/>
              </a:rPr>
              <a:t>日</a:t>
            </a:r>
            <a:br>
              <a:rPr lang="en-US" altLang="zh-TW" b="1" dirty="0">
                <a:solidFill>
                  <a:srgbClr val="C00000"/>
                </a:solidFill>
                <a:latin typeface="微軟正黑體" panose="020B0604030504040204" pitchFamily="34" charset="-120"/>
                <a:ea typeface="微軟正黑體" panose="020B0604030504040204" pitchFamily="34" charset="-120"/>
              </a:rPr>
            </a:br>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（星期一）向報名五專學校詢問</a:t>
            </a:r>
          </a:p>
        </p:txBody>
      </p:sp>
      <p:sp>
        <p:nvSpPr>
          <p:cNvPr id="64530" name="投影片編號版面配置區 1"/>
          <p:cNvSpPr>
            <a:spLocks noGrp="1"/>
          </p:cNvSpPr>
          <p:nvPr>
            <p:ph type="sldNum" sz="quarter" idx="12"/>
          </p:nvPr>
        </p:nvSpPr>
        <p:spPr bwMode="auto">
          <a:xfrm>
            <a:off x="9207500" y="63182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b="1" u="sng" dirty="0"/>
              <a:t>50</a:t>
            </a:r>
            <a:endParaRPr lang="zh-TW" altLang="en-US" sz="2600" b="1" u="sng" dirty="0"/>
          </a:p>
        </p:txBody>
      </p:sp>
      <p:sp>
        <p:nvSpPr>
          <p:cNvPr id="4" name="矩形 3"/>
          <p:cNvSpPr/>
          <p:nvPr/>
        </p:nvSpPr>
        <p:spPr>
          <a:xfrm>
            <a:off x="6545759" y="3198490"/>
            <a:ext cx="2859498" cy="510310"/>
          </a:xfrm>
          <a:prstGeom prst="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7146030" y="3751625"/>
            <a:ext cx="3287713" cy="118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6545759" y="4058849"/>
            <a:ext cx="4502196" cy="1087061"/>
          </a:xfrm>
          <a:prstGeom prst="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p:nvPr/>
        </p:nvSpPr>
        <p:spPr>
          <a:xfrm>
            <a:off x="6545759" y="5393843"/>
            <a:ext cx="4502196" cy="422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bwMode="auto">
          <a:xfrm>
            <a:off x="7179870" y="1469308"/>
            <a:ext cx="814820" cy="116135"/>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矩形 39"/>
          <p:cNvSpPr/>
          <p:nvPr/>
        </p:nvSpPr>
        <p:spPr bwMode="auto">
          <a:xfrm>
            <a:off x="9045764" y="1651241"/>
            <a:ext cx="814820" cy="100808"/>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矩形 29"/>
          <p:cNvSpPr/>
          <p:nvPr/>
        </p:nvSpPr>
        <p:spPr bwMode="auto">
          <a:xfrm>
            <a:off x="7376101" y="1641910"/>
            <a:ext cx="666811" cy="116135"/>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ctrTitle"/>
          </p:nvPr>
        </p:nvSpPr>
        <p:spPr>
          <a:xfrm>
            <a:off x="-615371" y="-1537493"/>
            <a:ext cx="9144000" cy="2387600"/>
          </a:xfrm>
        </p:spPr>
        <p:txBody>
          <a:bodyPr/>
          <a:lstStyle/>
          <a:p>
            <a:pPr eaLnBrk="1" hangingPunct="1"/>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玖</a:t>
            </a:r>
            <a:r>
              <a:rPr lang="en-US" altLang="zh-TW" sz="3600" b="1" dirty="0">
                <a:solidFill>
                  <a:srgbClr val="002060"/>
                </a:solidFill>
                <a:latin typeface="微軟正黑體" panose="020B0604030504040204" pitchFamily="34" charset="-120"/>
                <a:ea typeface="微軟正黑體" panose="020B0604030504040204" pitchFamily="34" charset="-120"/>
              </a:rPr>
              <a:t>) </a:t>
            </a:r>
            <a:r>
              <a:rPr lang="zh-TW" altLang="en-US" sz="3600" b="1" dirty="0">
                <a:solidFill>
                  <a:srgbClr val="002060"/>
                </a:solidFill>
                <a:latin typeface="微軟正黑體" panose="020B0604030504040204" pitchFamily="34" charset="-120"/>
                <a:ea typeface="微軟正黑體" panose="020B0604030504040204" pitchFamily="34" charset="-120"/>
              </a:rPr>
              <a:t>、現場登記分發作業（</a:t>
            </a:r>
            <a:r>
              <a:rPr lang="en-US" altLang="zh-TW" sz="3600" b="1" dirty="0">
                <a:solidFill>
                  <a:srgbClr val="002060"/>
                </a:solidFill>
                <a:latin typeface="微軟正黑體" panose="020B0604030504040204" pitchFamily="34" charset="-120"/>
                <a:ea typeface="微軟正黑體" panose="020B0604030504040204" pitchFamily="34" charset="-120"/>
              </a:rPr>
              <a:t>5/6</a:t>
            </a:r>
            <a:r>
              <a:rPr lang="zh-TW" altLang="en-US" sz="3600" b="1" dirty="0">
                <a:solidFill>
                  <a:srgbClr val="002060"/>
                </a:solidFill>
                <a:latin typeface="微軟正黑體" panose="020B0604030504040204" pitchFamily="34" charset="-120"/>
                <a:ea typeface="微軟正黑體" panose="020B0604030504040204" pitchFamily="34" charset="-120"/>
              </a:rPr>
              <a:t>）</a:t>
            </a:r>
          </a:p>
        </p:txBody>
      </p:sp>
      <p:grpSp>
        <p:nvGrpSpPr>
          <p:cNvPr id="13" name="群組 12"/>
          <p:cNvGrpSpPr/>
          <p:nvPr/>
        </p:nvGrpSpPr>
        <p:grpSpPr>
          <a:xfrm>
            <a:off x="8132763" y="1170912"/>
            <a:ext cx="3752825" cy="1132875"/>
            <a:chOff x="1649730" y="3202012"/>
            <a:chExt cx="3957046" cy="839584"/>
          </a:xfrm>
          <a:effectLst>
            <a:outerShdw blurRad="50800" dist="38100" dir="2700000" algn="tl" rotWithShape="0">
              <a:prstClr val="black">
                <a:alpha val="40000"/>
              </a:prstClr>
            </a:outerShdw>
          </a:effectLst>
        </p:grpSpPr>
        <p:sp>
          <p:nvSpPr>
            <p:cNvPr id="6" name="圓角矩形 5"/>
            <p:cNvSpPr/>
            <p:nvPr/>
          </p:nvSpPr>
          <p:spPr>
            <a:xfrm>
              <a:off x="1649730" y="3202012"/>
              <a:ext cx="2121767" cy="832919"/>
            </a:xfrm>
            <a:prstGeom prst="roundRect">
              <a:avLst/>
            </a:prstGeom>
            <a:solidFill>
              <a:srgbClr val="7030A0"/>
            </a:solidFill>
            <a:ln>
              <a:no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3200" b="1" dirty="0">
                  <a:effectLst>
                    <a:glow rad="127000">
                      <a:schemeClr val="tx1"/>
                    </a:glow>
                  </a:effectLst>
                  <a:latin typeface="微軟正黑體" pitchFamily="34" charset="-120"/>
                  <a:ea typeface="微軟正黑體" pitchFamily="34" charset="-120"/>
                </a:rPr>
                <a:t>第二階段</a:t>
              </a:r>
            </a:p>
          </p:txBody>
        </p:sp>
        <p:sp>
          <p:nvSpPr>
            <p:cNvPr id="11" name="矩形 10"/>
            <p:cNvSpPr/>
            <p:nvPr/>
          </p:nvSpPr>
          <p:spPr>
            <a:xfrm>
              <a:off x="3810393" y="3202012"/>
              <a:ext cx="1796383" cy="839584"/>
            </a:xfrm>
            <a:prstGeom prst="rect">
              <a:avLst/>
            </a:prstGeom>
            <a:solidFill>
              <a:srgbClr val="FFFFC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rgbClr val="0033CC"/>
                  </a:solidFill>
                  <a:latin typeface="微軟正黑體" pitchFamily="34" charset="-120"/>
                  <a:ea typeface="微軟正黑體" pitchFamily="34" charset="-120"/>
                </a:rPr>
                <a:t>特種</a:t>
              </a:r>
              <a:br>
                <a:rPr lang="en-US" altLang="zh-TW" sz="2800" b="1" dirty="0">
                  <a:solidFill>
                    <a:srgbClr val="0033CC"/>
                  </a:solidFill>
                  <a:latin typeface="微軟正黑體" pitchFamily="34" charset="-120"/>
                  <a:ea typeface="微軟正黑體" pitchFamily="34" charset="-120"/>
                </a:rPr>
              </a:br>
              <a:r>
                <a:rPr lang="zh-TW" altLang="en-US" sz="2800" b="1" dirty="0">
                  <a:solidFill>
                    <a:srgbClr val="0033CC"/>
                  </a:solidFill>
                  <a:latin typeface="微軟正黑體" pitchFamily="34" charset="-120"/>
                  <a:ea typeface="微軟正黑體" pitchFamily="34" charset="-120"/>
                </a:rPr>
                <a:t>身分生</a:t>
              </a:r>
            </a:p>
          </p:txBody>
        </p:sp>
      </p:grpSp>
      <p:sp>
        <p:nvSpPr>
          <p:cNvPr id="22" name="矩形 21"/>
          <p:cNvSpPr/>
          <p:nvPr/>
        </p:nvSpPr>
        <p:spPr>
          <a:xfrm>
            <a:off x="8591550" y="3151188"/>
            <a:ext cx="1882775" cy="1293812"/>
          </a:xfrm>
          <a:prstGeom prst="rect">
            <a:avLst/>
          </a:prstGeom>
          <a:solidFill>
            <a:srgbClr val="F1F8EC"/>
          </a:solidFill>
          <a:ln>
            <a:solidFill>
              <a:srgbClr val="0033CC"/>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100" b="1" dirty="0">
                <a:solidFill>
                  <a:srgbClr val="0033CC"/>
                </a:solidFill>
                <a:latin typeface="微軟正黑體" pitchFamily="34" charset="-120"/>
                <a:ea typeface="微軟正黑體" pitchFamily="34" charset="-120"/>
              </a:rPr>
              <a:t>依</a:t>
            </a:r>
            <a:r>
              <a:rPr lang="zh-TW" altLang="en-US" sz="2100" b="1" dirty="0">
                <a:solidFill>
                  <a:srgbClr val="C00000"/>
                </a:solidFill>
                <a:latin typeface="微軟正黑體" pitchFamily="34" charset="-120"/>
                <a:ea typeface="微軟正黑體" pitchFamily="34" charset="-120"/>
              </a:rPr>
              <a:t>特種身分生</a:t>
            </a:r>
            <a:endParaRPr lang="en-US" altLang="zh-TW" sz="2100" b="1" dirty="0">
              <a:solidFill>
                <a:srgbClr val="C00000"/>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2100" b="1" dirty="0">
                <a:solidFill>
                  <a:srgbClr val="0033CC"/>
                </a:solidFill>
                <a:latin typeface="微軟正黑體" pitchFamily="34" charset="-120"/>
                <a:ea typeface="微軟正黑體" pitchFamily="34" charset="-120"/>
              </a:rPr>
              <a:t>分發順位</a:t>
            </a:r>
            <a:endParaRPr lang="en-US" altLang="zh-TW" sz="2100" b="1" dirty="0">
              <a:solidFill>
                <a:srgbClr val="0033CC"/>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2100" b="1" dirty="0">
                <a:solidFill>
                  <a:srgbClr val="0033CC"/>
                </a:solidFill>
                <a:latin typeface="微軟正黑體" pitchFamily="34" charset="-120"/>
                <a:ea typeface="微軟正黑體" pitchFamily="34" charset="-120"/>
              </a:rPr>
              <a:t>進場撕榜</a:t>
            </a:r>
          </a:p>
        </p:txBody>
      </p:sp>
      <p:grpSp>
        <p:nvGrpSpPr>
          <p:cNvPr id="65541" name="群組 62"/>
          <p:cNvGrpSpPr>
            <a:grpSpLocks/>
          </p:cNvGrpSpPr>
          <p:nvPr/>
        </p:nvGrpSpPr>
        <p:grpSpPr bwMode="auto">
          <a:xfrm>
            <a:off x="82550" y="1109663"/>
            <a:ext cx="4359225" cy="5422900"/>
            <a:chOff x="237093" y="1109004"/>
            <a:chExt cx="4358261" cy="5423117"/>
          </a:xfrm>
        </p:grpSpPr>
        <p:grpSp>
          <p:nvGrpSpPr>
            <p:cNvPr id="65580" name="群組 11"/>
            <p:cNvGrpSpPr>
              <a:grpSpLocks/>
            </p:cNvGrpSpPr>
            <p:nvPr/>
          </p:nvGrpSpPr>
          <p:grpSpPr bwMode="auto">
            <a:xfrm>
              <a:off x="840093" y="1216588"/>
              <a:ext cx="3755261" cy="1092044"/>
              <a:chOff x="360259" y="989371"/>
              <a:chExt cx="3755261" cy="1092044"/>
            </a:xfrm>
          </p:grpSpPr>
          <p:sp>
            <p:nvSpPr>
              <p:cNvPr id="5" name="圓角矩形 4"/>
              <p:cNvSpPr/>
              <p:nvPr/>
            </p:nvSpPr>
            <p:spPr>
              <a:xfrm>
                <a:off x="360259" y="989371"/>
                <a:ext cx="2073245" cy="1068808"/>
              </a:xfrm>
              <a:prstGeom prst="round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3200" b="1" dirty="0">
                    <a:effectLst>
                      <a:glow rad="127000">
                        <a:schemeClr val="tx1"/>
                      </a:glow>
                    </a:effectLst>
                    <a:latin typeface="微軟正黑體" pitchFamily="34" charset="-120"/>
                    <a:ea typeface="微軟正黑體" pitchFamily="34" charset="-120"/>
                  </a:rPr>
                  <a:t>第一階段</a:t>
                </a:r>
                <a:r>
                  <a:rPr lang="zh-TW" altLang="en-US" sz="3200" b="1" dirty="0">
                    <a:latin typeface="微軟正黑體" pitchFamily="34" charset="-120"/>
                    <a:ea typeface="微軟正黑體" pitchFamily="34" charset="-120"/>
                  </a:rPr>
                  <a:t> </a:t>
                </a:r>
              </a:p>
            </p:txBody>
          </p:sp>
          <p:sp>
            <p:nvSpPr>
              <p:cNvPr id="10" name="矩形 9"/>
              <p:cNvSpPr/>
              <p:nvPr/>
            </p:nvSpPr>
            <p:spPr>
              <a:xfrm>
                <a:off x="2476850" y="989371"/>
                <a:ext cx="1638670" cy="1092044"/>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0033CC"/>
                    </a:solidFill>
                    <a:latin typeface="微軟正黑體" pitchFamily="34" charset="-120"/>
                    <a:ea typeface="微軟正黑體" pitchFamily="34" charset="-120"/>
                  </a:rPr>
                  <a:t>一般生</a:t>
                </a:r>
                <a:br>
                  <a:rPr lang="en-US" altLang="zh-TW" sz="3200" b="1" dirty="0">
                    <a:solidFill>
                      <a:srgbClr val="0033CC"/>
                    </a:solidFill>
                    <a:latin typeface="微軟正黑體" pitchFamily="34" charset="-120"/>
                    <a:ea typeface="微軟正黑體" pitchFamily="34" charset="-120"/>
                  </a:rPr>
                </a:br>
                <a:r>
                  <a:rPr lang="en-US" altLang="zh-TW" b="1" dirty="0">
                    <a:solidFill>
                      <a:srgbClr val="002060"/>
                    </a:solidFill>
                    <a:latin typeface="微軟正黑體" pitchFamily="34" charset="-120"/>
                    <a:ea typeface="微軟正黑體" pitchFamily="34" charset="-120"/>
                  </a:rPr>
                  <a:t>(</a:t>
                </a:r>
                <a:r>
                  <a:rPr lang="zh-TW" altLang="en-US" b="1" dirty="0">
                    <a:solidFill>
                      <a:srgbClr val="002060"/>
                    </a:solidFill>
                    <a:latin typeface="微軟正黑體" pitchFamily="34" charset="-120"/>
                    <a:ea typeface="微軟正黑體" pitchFamily="34" charset="-120"/>
                  </a:rPr>
                  <a:t>含大陸長期</a:t>
                </a:r>
                <a:br>
                  <a:rPr lang="en-US" altLang="zh-TW" b="1" dirty="0">
                    <a:solidFill>
                      <a:srgbClr val="002060"/>
                    </a:solidFill>
                    <a:latin typeface="微軟正黑體" pitchFamily="34" charset="-120"/>
                    <a:ea typeface="微軟正黑體" pitchFamily="34" charset="-120"/>
                  </a:rPr>
                </a:br>
                <a:r>
                  <a:rPr lang="zh-TW" altLang="en-US" b="1" dirty="0">
                    <a:solidFill>
                      <a:srgbClr val="002060"/>
                    </a:solidFill>
                    <a:latin typeface="微軟正黑體" pitchFamily="34" charset="-120"/>
                    <a:ea typeface="微軟正黑體" pitchFamily="34" charset="-120"/>
                  </a:rPr>
                  <a:t>探親子女</a:t>
                </a:r>
                <a:r>
                  <a:rPr lang="en-US" altLang="zh-TW" b="1" dirty="0">
                    <a:solidFill>
                      <a:srgbClr val="002060"/>
                    </a:solidFill>
                    <a:latin typeface="微軟正黑體" pitchFamily="34" charset="-120"/>
                    <a:ea typeface="微軟正黑體" pitchFamily="34" charset="-120"/>
                  </a:rPr>
                  <a:t>)</a:t>
                </a:r>
                <a:endParaRPr lang="zh-TW" altLang="en-US" b="1" dirty="0">
                  <a:solidFill>
                    <a:srgbClr val="002060"/>
                  </a:solidFill>
                  <a:latin typeface="微軟正黑體" pitchFamily="34" charset="-120"/>
                  <a:ea typeface="微軟正黑體" pitchFamily="34" charset="-120"/>
                </a:endParaRPr>
              </a:p>
            </p:txBody>
          </p:sp>
        </p:grpSp>
        <p:pic>
          <p:nvPicPr>
            <p:cNvPr id="65581" name="Picture 2" descr="http://cc.wfes.tp.edu.tw/g41-word/%E6%95%99%E5%B8%AB%E5%B0%88%E7%94%A8%E6%AA%94/%E5%AD%B8%E7%94%9F%E7%AF%84%E4%BE%8B%E7%B7%B4%E7%BF%92%E6%AA%94/%E5%9C%96%E7%89%87/06-%E5%8D%A1%E9%80%9A%E5%85%AC%E4%BB%94.png"/>
            <p:cNvPicPr>
              <a:picLocks noChangeAspect="1" noChangeArrowheads="1"/>
            </p:cNvPicPr>
            <p:nvPr/>
          </p:nvPicPr>
          <p:blipFill>
            <a:blip r:embed="rId2" cstate="print">
              <a:extLst>
                <a:ext uri="{28A0092B-C50C-407E-A947-70E740481C1C}">
                  <a14:useLocalDpi xmlns:a14="http://schemas.microsoft.com/office/drawing/2010/main" val="0"/>
                </a:ext>
              </a:extLst>
            </a:blip>
            <a:srcRect r="50151"/>
            <a:stretch>
              <a:fillRect/>
            </a:stretch>
          </p:blipFill>
          <p:spPr bwMode="auto">
            <a:xfrm>
              <a:off x="237093" y="1109004"/>
              <a:ext cx="70730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82" name="群組 61"/>
            <p:cNvGrpSpPr>
              <a:grpSpLocks/>
            </p:cNvGrpSpPr>
            <p:nvPr/>
          </p:nvGrpSpPr>
          <p:grpSpPr bwMode="auto">
            <a:xfrm>
              <a:off x="1951851" y="3159661"/>
              <a:ext cx="1984022" cy="3372460"/>
              <a:chOff x="1951851" y="3159661"/>
              <a:chExt cx="1984022" cy="3372460"/>
            </a:xfrm>
          </p:grpSpPr>
          <p:sp>
            <p:nvSpPr>
              <p:cNvPr id="21" name="矩形 20"/>
              <p:cNvSpPr/>
              <p:nvPr/>
            </p:nvSpPr>
            <p:spPr>
              <a:xfrm>
                <a:off x="1951214" y="3160136"/>
                <a:ext cx="1983936" cy="1655828"/>
              </a:xfrm>
              <a:prstGeom prst="rect">
                <a:avLst/>
              </a:prstGeom>
              <a:solidFill>
                <a:schemeClr val="accent6">
                  <a:lumMod val="20000"/>
                  <a:lumOff val="80000"/>
                </a:schemeClr>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200" b="1" dirty="0">
                    <a:solidFill>
                      <a:schemeClr val="accent6">
                        <a:lumMod val="50000"/>
                      </a:schemeClr>
                    </a:solidFill>
                    <a:latin typeface="微軟正黑體" pitchFamily="34" charset="-120"/>
                    <a:ea typeface="微軟正黑體" pitchFamily="34" charset="-120"/>
                  </a:rPr>
                  <a:t>依</a:t>
                </a:r>
                <a:r>
                  <a:rPr lang="zh-TW" altLang="en-US" sz="2200" b="1" dirty="0">
                    <a:solidFill>
                      <a:srgbClr val="C00000"/>
                    </a:solidFill>
                    <a:latin typeface="微軟正黑體" pitchFamily="34" charset="-120"/>
                    <a:ea typeface="微軟正黑體" pitchFamily="34" charset="-120"/>
                  </a:rPr>
                  <a:t>一般生</a:t>
                </a:r>
                <a:endParaRPr lang="en-US" altLang="zh-TW" sz="2200" b="1" dirty="0">
                  <a:solidFill>
                    <a:srgbClr val="C00000"/>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2200" b="1" dirty="0">
                    <a:solidFill>
                      <a:schemeClr val="accent6">
                        <a:lumMod val="50000"/>
                      </a:schemeClr>
                    </a:solidFill>
                    <a:latin typeface="微軟正黑體" pitchFamily="34" charset="-120"/>
                    <a:ea typeface="微軟正黑體" pitchFamily="34" charset="-120"/>
                  </a:rPr>
                  <a:t>分發順位</a:t>
                </a:r>
                <a:endParaRPr lang="en-US" altLang="zh-TW" sz="2200" b="1" dirty="0">
                  <a:solidFill>
                    <a:schemeClr val="accent6">
                      <a:lumMod val="50000"/>
                    </a:schemeClr>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2200" b="1" dirty="0">
                    <a:solidFill>
                      <a:schemeClr val="accent6">
                        <a:lumMod val="50000"/>
                      </a:schemeClr>
                    </a:solidFill>
                    <a:latin typeface="微軟正黑體" pitchFamily="34" charset="-120"/>
                    <a:ea typeface="微軟正黑體" pitchFamily="34" charset="-120"/>
                  </a:rPr>
                  <a:t>進場撕榜</a:t>
                </a:r>
                <a:endParaRPr lang="en-US" altLang="zh-TW" sz="2200" b="1" dirty="0">
                  <a:solidFill>
                    <a:schemeClr val="accent6">
                      <a:lumMod val="50000"/>
                    </a:schemeClr>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400" b="1" dirty="0">
                    <a:solidFill>
                      <a:srgbClr val="0033CC"/>
                    </a:solidFill>
                    <a:latin typeface="微軟正黑體" pitchFamily="34" charset="-120"/>
                    <a:ea typeface="微軟正黑體" pitchFamily="34" charset="-120"/>
                  </a:rPr>
                  <a:t>(</a:t>
                </a:r>
                <a:r>
                  <a:rPr lang="zh-TW" altLang="en-US" sz="1400" b="1" dirty="0">
                    <a:solidFill>
                      <a:srgbClr val="0033CC"/>
                    </a:solidFill>
                    <a:latin typeface="微軟正黑體" pitchFamily="34" charset="-120"/>
                    <a:ea typeface="微軟正黑體" pitchFamily="34" charset="-120"/>
                  </a:rPr>
                  <a:t>大陸長探生須達該科一般生錄取標準，撕取大陸長探生榜單</a:t>
                </a:r>
                <a:r>
                  <a:rPr lang="en-US" altLang="zh-TW" sz="1400" b="1" dirty="0">
                    <a:solidFill>
                      <a:srgbClr val="0033CC"/>
                    </a:solidFill>
                    <a:latin typeface="微軟正黑體" pitchFamily="34" charset="-120"/>
                    <a:ea typeface="微軟正黑體" pitchFamily="34" charset="-120"/>
                  </a:rPr>
                  <a:t>)</a:t>
                </a:r>
                <a:endParaRPr lang="zh-TW" altLang="en-US" sz="1400" b="1" dirty="0">
                  <a:solidFill>
                    <a:srgbClr val="0033CC"/>
                  </a:solidFill>
                  <a:latin typeface="微軟正黑體" pitchFamily="34" charset="-120"/>
                  <a:ea typeface="微軟正黑體" pitchFamily="34" charset="-120"/>
                </a:endParaRPr>
              </a:p>
            </p:txBody>
          </p:sp>
          <p:sp>
            <p:nvSpPr>
              <p:cNvPr id="26" name="矩形 25"/>
              <p:cNvSpPr/>
              <p:nvPr/>
            </p:nvSpPr>
            <p:spPr>
              <a:xfrm>
                <a:off x="1951214" y="5201743"/>
                <a:ext cx="1983936" cy="1330378"/>
              </a:xfrm>
              <a:prstGeom prst="rect">
                <a:avLst/>
              </a:prstGeom>
              <a:solidFill>
                <a:srgbClr val="F1F8EC"/>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200" b="1" dirty="0">
                    <a:solidFill>
                      <a:schemeClr val="accent6">
                        <a:lumMod val="50000"/>
                      </a:schemeClr>
                    </a:solidFill>
                    <a:latin typeface="微軟正黑體" pitchFamily="34" charset="-120"/>
                    <a:ea typeface="微軟正黑體" pitchFamily="34" charset="-120"/>
                  </a:rPr>
                  <a:t>撕榜後完成</a:t>
                </a:r>
                <a:br>
                  <a:rPr lang="en-US" altLang="zh-TW" sz="2200" b="1" dirty="0">
                    <a:solidFill>
                      <a:schemeClr val="accent6">
                        <a:lumMod val="50000"/>
                      </a:schemeClr>
                    </a:solidFill>
                    <a:latin typeface="微軟正黑體" pitchFamily="34" charset="-120"/>
                    <a:ea typeface="微軟正黑體" pitchFamily="34" charset="-120"/>
                  </a:rPr>
                </a:br>
                <a:r>
                  <a:rPr lang="zh-TW" altLang="en-US" sz="2200" b="1" dirty="0">
                    <a:solidFill>
                      <a:srgbClr val="C00000"/>
                    </a:solidFill>
                    <a:latin typeface="微軟正黑體" pitchFamily="34" charset="-120"/>
                    <a:ea typeface="微軟正黑體" pitchFamily="34" charset="-120"/>
                  </a:rPr>
                  <a:t>一般生名額</a:t>
                </a:r>
                <a:br>
                  <a:rPr lang="en-US" altLang="zh-TW" sz="2200" b="1" dirty="0">
                    <a:solidFill>
                      <a:schemeClr val="accent6">
                        <a:lumMod val="50000"/>
                      </a:schemeClr>
                    </a:solidFill>
                    <a:latin typeface="微軟正黑體" pitchFamily="34" charset="-120"/>
                    <a:ea typeface="微軟正黑體" pitchFamily="34" charset="-120"/>
                  </a:rPr>
                </a:br>
                <a:r>
                  <a:rPr lang="zh-TW" altLang="en-US" sz="2200" b="1" dirty="0">
                    <a:solidFill>
                      <a:schemeClr val="accent6">
                        <a:lumMod val="50000"/>
                      </a:schemeClr>
                    </a:solidFill>
                    <a:latin typeface="微軟正黑體" pitchFamily="34" charset="-120"/>
                    <a:ea typeface="微軟正黑體" pitchFamily="34" charset="-120"/>
                  </a:rPr>
                  <a:t>錄取與報到</a:t>
                </a:r>
              </a:p>
            </p:txBody>
          </p:sp>
        </p:grpSp>
      </p:grpSp>
      <p:sp>
        <p:nvSpPr>
          <p:cNvPr id="30" name="矩形 29"/>
          <p:cNvSpPr/>
          <p:nvPr/>
        </p:nvSpPr>
        <p:spPr>
          <a:xfrm>
            <a:off x="8574088" y="5176838"/>
            <a:ext cx="1927225" cy="1350962"/>
          </a:xfrm>
          <a:prstGeom prst="rect">
            <a:avLst/>
          </a:prstGeom>
          <a:solidFill>
            <a:srgbClr val="EFF9FF"/>
          </a:solidFill>
          <a:ln>
            <a:solidFill>
              <a:srgbClr val="0033CC"/>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100" b="1" dirty="0">
                <a:solidFill>
                  <a:srgbClr val="0033CC"/>
                </a:solidFill>
                <a:latin typeface="微軟正黑體" pitchFamily="34" charset="-120"/>
                <a:ea typeface="微軟正黑體" pitchFamily="34" charset="-120"/>
              </a:rPr>
              <a:t>撕榜後完成</a:t>
            </a:r>
            <a:br>
              <a:rPr lang="en-US" altLang="zh-TW" sz="2100" b="1" dirty="0">
                <a:solidFill>
                  <a:srgbClr val="0033CC"/>
                </a:solidFill>
                <a:latin typeface="微軟正黑體" pitchFamily="34" charset="-120"/>
                <a:ea typeface="微軟正黑體" pitchFamily="34" charset="-120"/>
              </a:rPr>
            </a:br>
            <a:r>
              <a:rPr lang="zh-TW" altLang="en-US" b="1" dirty="0">
                <a:solidFill>
                  <a:srgbClr val="C00000"/>
                </a:solidFill>
                <a:latin typeface="微軟正黑體" pitchFamily="34" charset="-120"/>
                <a:ea typeface="微軟正黑體" pitchFamily="34" charset="-120"/>
              </a:rPr>
              <a:t>特種身分生名額</a:t>
            </a:r>
            <a:br>
              <a:rPr lang="en-US" altLang="zh-TW" sz="2100" b="1" dirty="0">
                <a:solidFill>
                  <a:srgbClr val="C00000"/>
                </a:solidFill>
                <a:latin typeface="微軟正黑體" pitchFamily="34" charset="-120"/>
                <a:ea typeface="微軟正黑體" pitchFamily="34" charset="-120"/>
              </a:rPr>
            </a:br>
            <a:r>
              <a:rPr lang="zh-TW" altLang="en-US" sz="2100" b="1" dirty="0">
                <a:solidFill>
                  <a:srgbClr val="0033CC"/>
                </a:solidFill>
                <a:latin typeface="微軟正黑體" pitchFamily="34" charset="-120"/>
                <a:ea typeface="微軟正黑體" pitchFamily="34" charset="-120"/>
              </a:rPr>
              <a:t>錄取與報到</a:t>
            </a:r>
          </a:p>
        </p:txBody>
      </p:sp>
      <p:sp>
        <p:nvSpPr>
          <p:cNvPr id="32" name="矩形 31"/>
          <p:cNvSpPr/>
          <p:nvPr/>
        </p:nvSpPr>
        <p:spPr>
          <a:xfrm>
            <a:off x="4200525" y="2651125"/>
            <a:ext cx="1911350" cy="4159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chemeClr val="accent6">
                    <a:lumMod val="50000"/>
                  </a:schemeClr>
                </a:solidFill>
                <a:latin typeface="微軟正黑體" pitchFamily="34" charset="-120"/>
                <a:ea typeface="微軟正黑體" pitchFamily="34" charset="-120"/>
              </a:rPr>
              <a:t>一般生分發資格</a:t>
            </a:r>
          </a:p>
        </p:txBody>
      </p:sp>
      <p:sp>
        <p:nvSpPr>
          <p:cNvPr id="33" name="矩形 32"/>
          <p:cNvSpPr/>
          <p:nvPr/>
        </p:nvSpPr>
        <p:spPr>
          <a:xfrm>
            <a:off x="6181725" y="2651125"/>
            <a:ext cx="1930400" cy="4159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500" b="1" dirty="0">
                <a:solidFill>
                  <a:srgbClr val="0033CC"/>
                </a:solidFill>
                <a:latin typeface="微軟正黑體" pitchFamily="34" charset="-120"/>
                <a:ea typeface="微軟正黑體" pitchFamily="34" charset="-120"/>
              </a:rPr>
              <a:t>特種身分生分發資格</a:t>
            </a:r>
          </a:p>
        </p:txBody>
      </p:sp>
      <p:cxnSp>
        <p:nvCxnSpPr>
          <p:cNvPr id="35" name="圖案 34"/>
          <p:cNvCxnSpPr/>
          <p:nvPr/>
        </p:nvCxnSpPr>
        <p:spPr>
          <a:xfrm rot="5400000">
            <a:off x="4035425" y="2771775"/>
            <a:ext cx="815975" cy="1425575"/>
          </a:xfrm>
          <a:prstGeom prst="bentConnector2">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546" name="矩形 40"/>
          <p:cNvSpPr>
            <a:spLocks noChangeArrowheads="1"/>
          </p:cNvSpPr>
          <p:nvPr/>
        </p:nvSpPr>
        <p:spPr bwMode="auto">
          <a:xfrm>
            <a:off x="4408488" y="4054475"/>
            <a:ext cx="1638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a:latin typeface="微軟正黑體" panose="020B0604030504040204" pitchFamily="34" charset="-120"/>
                <a:ea typeface="微軟正黑體" panose="020B0604030504040204" pitchFamily="34" charset="-120"/>
              </a:rPr>
              <a:t>特種生持</a:t>
            </a:r>
            <a:r>
              <a:rPr lang="zh-TW" altLang="en-US" sz="1500" b="1">
                <a:latin typeface="微軟正黑體" panose="020B0604030504040204" pitchFamily="34" charset="-120"/>
                <a:ea typeface="微軟正黑體" panose="020B0604030504040204" pitchFamily="34" charset="-120"/>
              </a:rPr>
              <a:t>一般生</a:t>
            </a:r>
            <a:r>
              <a:rPr lang="zh-TW" altLang="en-US" sz="1500">
                <a:latin typeface="微軟正黑體" panose="020B0604030504040204" pitchFamily="34" charset="-120"/>
                <a:ea typeface="微軟正黑體" panose="020B0604030504040204" pitchFamily="34" charset="-120"/>
              </a:rPr>
              <a:t>分發通知單參加</a:t>
            </a:r>
            <a:r>
              <a:rPr lang="zh-TW" altLang="en-US" sz="1500" b="1">
                <a:latin typeface="微軟正黑體" panose="020B0604030504040204" pitchFamily="34" charset="-120"/>
                <a:ea typeface="微軟正黑體" panose="020B0604030504040204" pitchFamily="34" charset="-120"/>
              </a:rPr>
              <a:t>第一階段分發</a:t>
            </a:r>
            <a:endParaRPr lang="en-US" altLang="zh-TW" sz="1500" b="1">
              <a:latin typeface="微軟正黑體" panose="020B0604030504040204" pitchFamily="34" charset="-120"/>
              <a:ea typeface="微軟正黑體" panose="020B0604030504040204" pitchFamily="34" charset="-120"/>
            </a:endParaRPr>
          </a:p>
        </p:txBody>
      </p:sp>
      <p:grpSp>
        <p:nvGrpSpPr>
          <p:cNvPr id="65547" name="群組 63"/>
          <p:cNvGrpSpPr>
            <a:grpSpLocks/>
          </p:cNvGrpSpPr>
          <p:nvPr/>
        </p:nvGrpSpPr>
        <p:grpSpPr bwMode="auto">
          <a:xfrm>
            <a:off x="3844925" y="5175250"/>
            <a:ext cx="3044825" cy="1485900"/>
            <a:chOff x="5438088" y="4931096"/>
            <a:chExt cx="3044356" cy="1486258"/>
          </a:xfrm>
        </p:grpSpPr>
        <p:sp>
          <p:nvSpPr>
            <p:cNvPr id="65577" name="文字方塊 37"/>
            <p:cNvSpPr txBox="1">
              <a:spLocks noChangeArrowheads="1"/>
            </p:cNvSpPr>
            <p:nvPr/>
          </p:nvSpPr>
          <p:spPr bwMode="auto">
            <a:xfrm>
              <a:off x="5984104" y="5401109"/>
              <a:ext cx="2498340" cy="101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1500" dirty="0">
                  <a:latin typeface="微軟正黑體" panose="020B0604030504040204" pitchFamily="34" charset="-120"/>
                  <a:ea typeface="微軟正黑體" panose="020B0604030504040204" pitchFamily="34" charset="-120"/>
                </a:rPr>
                <a:t>特種生錄取一般生名額且完成報到後，</a:t>
              </a:r>
              <a:r>
                <a:rPr lang="zh-TW" altLang="en-US" sz="15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不得</a:t>
              </a:r>
              <a:r>
                <a:rPr lang="zh-TW" altLang="en-US" sz="1500" dirty="0">
                  <a:latin typeface="微軟正黑體" panose="020B0604030504040204" pitchFamily="34" charset="-120"/>
                  <a:ea typeface="微軟正黑體" panose="020B0604030504040204" pitchFamily="34" charset="-120"/>
                </a:rPr>
                <a:t>再參加第二階段登記分發，</a:t>
              </a:r>
              <a:r>
                <a:rPr lang="zh-TW" altLang="en-US" sz="15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除非辦理「放棄一般生錄取資格」</a:t>
              </a:r>
              <a:endParaRPr lang="en-US" altLang="zh-TW" sz="15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5578" name="Picture 4" descr="http://cc.wfes.tp.edu.tw/g41-word/%E6%95%99%E5%B8%AB%E5%B0%88%E7%94%A8%E6%AA%94/%E5%AD%B8%E7%94%9F%E7%AF%84%E4%BE%8B%E7%B7%B4%E7%BF%92%E6%AA%94/%E5%9C%96%E7%89%87/06-%E5%8D%A1%E9%80%9A%E5%85%AC%E4%BB%94.png"/>
            <p:cNvPicPr>
              <a:picLocks noChangeAspect="1" noChangeArrowheads="1"/>
            </p:cNvPicPr>
            <p:nvPr/>
          </p:nvPicPr>
          <p:blipFill>
            <a:blip r:embed="rId2" cstate="print">
              <a:extLst>
                <a:ext uri="{28A0092B-C50C-407E-A947-70E740481C1C}">
                  <a14:useLocalDpi xmlns:a14="http://schemas.microsoft.com/office/drawing/2010/main" val="0"/>
                </a:ext>
              </a:extLst>
            </a:blip>
            <a:srcRect l="50764"/>
            <a:stretch>
              <a:fillRect/>
            </a:stretch>
          </p:blipFill>
          <p:spPr bwMode="auto">
            <a:xfrm>
              <a:off x="5438088" y="5518283"/>
              <a:ext cx="545600" cy="8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9" name="Picture 6" descr="http://gamerboom.com/wp-content/uploads/2011/11/tick-crossfrom-takeinitiative.jpg"/>
            <p:cNvPicPr>
              <a:picLocks noChangeAspect="1" noChangeArrowheads="1"/>
            </p:cNvPicPr>
            <p:nvPr/>
          </p:nvPicPr>
          <p:blipFill>
            <a:blip r:embed="rId3">
              <a:extLst>
                <a:ext uri="{28A0092B-C50C-407E-A947-70E740481C1C}">
                  <a14:useLocalDpi xmlns:a14="http://schemas.microsoft.com/office/drawing/2010/main" val="0"/>
                </a:ext>
              </a:extLst>
            </a:blip>
            <a:srcRect t="9447" r="49342" b="18883"/>
            <a:stretch>
              <a:fillRect/>
            </a:stretch>
          </p:blipFill>
          <p:spPr bwMode="auto">
            <a:xfrm>
              <a:off x="5549775" y="4931096"/>
              <a:ext cx="606583" cy="5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7" name="圖案 66"/>
          <p:cNvCxnSpPr>
            <a:endCxn id="82" idx="1"/>
          </p:cNvCxnSpPr>
          <p:nvPr/>
        </p:nvCxnSpPr>
        <p:spPr>
          <a:xfrm rot="5400000" flipH="1" flipV="1">
            <a:off x="5507832" y="4364831"/>
            <a:ext cx="1817688" cy="708025"/>
          </a:xfrm>
          <a:prstGeom prst="bentConnector2">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5549" name="群組 123"/>
          <p:cNvGrpSpPr>
            <a:grpSpLocks/>
          </p:cNvGrpSpPr>
          <p:nvPr/>
        </p:nvGrpSpPr>
        <p:grpSpPr bwMode="auto">
          <a:xfrm>
            <a:off x="6770688" y="3436938"/>
            <a:ext cx="1184275" cy="2217737"/>
            <a:chOff x="6749363" y="3545940"/>
            <a:chExt cx="1184652" cy="2217425"/>
          </a:xfrm>
        </p:grpSpPr>
        <p:sp>
          <p:nvSpPr>
            <p:cNvPr id="82" name="矩形 81"/>
            <p:cNvSpPr/>
            <p:nvPr/>
          </p:nvSpPr>
          <p:spPr>
            <a:xfrm>
              <a:off x="6749363" y="3545940"/>
              <a:ext cx="1152892" cy="746020"/>
            </a:xfrm>
            <a:prstGeom prst="rect">
              <a:avLst/>
            </a:prstGeom>
            <a:solidFill>
              <a:srgbClr val="FFEBEB"/>
            </a:solidFill>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500" dirty="0">
                  <a:solidFill>
                    <a:srgbClr val="C00000"/>
                  </a:solidFill>
                  <a:latin typeface="微軟正黑體" pitchFamily="34" charset="-120"/>
                  <a:ea typeface="微軟正黑體" pitchFamily="34" charset="-120"/>
                </a:rPr>
                <a:t>放棄一般生錄取資格</a:t>
              </a:r>
            </a:p>
          </p:txBody>
        </p:sp>
        <p:cxnSp>
          <p:nvCxnSpPr>
            <p:cNvPr id="84" name="直線單箭頭接點 83"/>
            <p:cNvCxnSpPr/>
            <p:nvPr/>
          </p:nvCxnSpPr>
          <p:spPr>
            <a:xfrm>
              <a:off x="7324221" y="4298309"/>
              <a:ext cx="1588" cy="682529"/>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781123" y="5017345"/>
              <a:ext cx="1152892" cy="746020"/>
            </a:xfrm>
            <a:prstGeom prst="rect">
              <a:avLst/>
            </a:prstGeom>
            <a:solidFill>
              <a:srgbClr val="FFEBEB"/>
            </a:solidFill>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500" dirty="0">
                  <a:solidFill>
                    <a:srgbClr val="C00000"/>
                  </a:solidFill>
                  <a:latin typeface="微軟正黑體" pitchFamily="34" charset="-120"/>
                  <a:ea typeface="微軟正黑體" pitchFamily="34" charset="-120"/>
                </a:rPr>
                <a:t>不得參加</a:t>
              </a:r>
              <a:br>
                <a:rPr lang="en-US" altLang="zh-TW" sz="1500" dirty="0">
                  <a:solidFill>
                    <a:srgbClr val="C00000"/>
                  </a:solidFill>
                  <a:latin typeface="微軟正黑體" pitchFamily="34" charset="-120"/>
                  <a:ea typeface="微軟正黑體" pitchFamily="34" charset="-120"/>
                </a:rPr>
              </a:br>
              <a:r>
                <a:rPr lang="zh-TW" altLang="en-US" sz="1500" dirty="0">
                  <a:solidFill>
                    <a:srgbClr val="C00000"/>
                  </a:solidFill>
                  <a:latin typeface="微軟正黑體" pitchFamily="34" charset="-120"/>
                  <a:ea typeface="微軟正黑體" pitchFamily="34" charset="-120"/>
                </a:rPr>
                <a:t>第二階段</a:t>
              </a:r>
              <a:br>
                <a:rPr lang="en-US" altLang="zh-TW" sz="1500" dirty="0">
                  <a:solidFill>
                    <a:srgbClr val="C00000"/>
                  </a:solidFill>
                  <a:latin typeface="微軟正黑體" pitchFamily="34" charset="-120"/>
                  <a:ea typeface="微軟正黑體" pitchFamily="34" charset="-120"/>
                </a:rPr>
              </a:br>
              <a:r>
                <a:rPr lang="zh-TW" altLang="en-US" sz="1500" dirty="0">
                  <a:solidFill>
                    <a:srgbClr val="C00000"/>
                  </a:solidFill>
                  <a:latin typeface="微軟正黑體" pitchFamily="34" charset="-120"/>
                  <a:ea typeface="微軟正黑體" pitchFamily="34" charset="-120"/>
                </a:rPr>
                <a:t>登記分發</a:t>
              </a:r>
            </a:p>
          </p:txBody>
        </p:sp>
        <p:sp>
          <p:nvSpPr>
            <p:cNvPr id="65576" name="文字方塊 91"/>
            <p:cNvSpPr txBox="1">
              <a:spLocks noChangeArrowheads="1"/>
            </p:cNvSpPr>
            <p:nvPr/>
          </p:nvSpPr>
          <p:spPr bwMode="auto">
            <a:xfrm>
              <a:off x="7336574" y="4514719"/>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a:latin typeface="微軟正黑體" panose="020B0604030504040204" pitchFamily="34" charset="-120"/>
                  <a:ea typeface="微軟正黑體" panose="020B0604030504040204" pitchFamily="34" charset="-120"/>
                </a:rPr>
                <a:t>否</a:t>
              </a:r>
            </a:p>
          </p:txBody>
        </p:sp>
      </p:grpSp>
      <p:sp>
        <p:nvSpPr>
          <p:cNvPr id="65550" name="矩形 92"/>
          <p:cNvSpPr>
            <a:spLocks noChangeArrowheads="1"/>
          </p:cNvSpPr>
          <p:nvPr/>
        </p:nvSpPr>
        <p:spPr bwMode="auto">
          <a:xfrm>
            <a:off x="8069263" y="3830638"/>
            <a:ext cx="3762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a:latin typeface="微軟正黑體" panose="020B0604030504040204" pitchFamily="34" charset="-120"/>
                <a:ea typeface="微軟正黑體" panose="020B0604030504040204" pitchFamily="34" charset="-120"/>
              </a:rPr>
              <a:t>是</a:t>
            </a:r>
          </a:p>
        </p:txBody>
      </p:sp>
      <p:sp>
        <p:nvSpPr>
          <p:cNvPr id="94" name="矩形 93"/>
          <p:cNvSpPr/>
          <p:nvPr/>
        </p:nvSpPr>
        <p:spPr>
          <a:xfrm>
            <a:off x="4683919" y="1006475"/>
            <a:ext cx="2725738" cy="1250950"/>
          </a:xfrm>
          <a:prstGeom prst="rect">
            <a:avLst/>
          </a:prstGeom>
          <a:solidFill>
            <a:srgbClr val="EBF0F9"/>
          </a:solidFill>
          <a:ln w="190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500" b="1" dirty="0">
                <a:solidFill>
                  <a:srgbClr val="0033CC"/>
                </a:solidFill>
                <a:latin typeface="微軟正黑體" pitchFamily="34" charset="-120"/>
                <a:ea typeface="微軟正黑體" pitchFamily="34" charset="-120"/>
              </a:rPr>
              <a:t>特種生同時具有一般生及特種生分發資格，可先以</a:t>
            </a:r>
            <a:r>
              <a:rPr lang="zh-TW" altLang="en-US" sz="1500" b="1" u="sng" dirty="0">
                <a:solidFill>
                  <a:srgbClr val="0033CC"/>
                </a:solidFill>
                <a:latin typeface="微軟正黑體" pitchFamily="34" charset="-120"/>
                <a:ea typeface="微軟正黑體" pitchFamily="34" charset="-120"/>
              </a:rPr>
              <a:t>一般生</a:t>
            </a:r>
            <a:r>
              <a:rPr lang="zh-TW" altLang="en-US" sz="1500" b="1" dirty="0">
                <a:solidFill>
                  <a:srgbClr val="0033CC"/>
                </a:solidFill>
                <a:latin typeface="微軟正黑體" pitchFamily="34" charset="-120"/>
                <a:ea typeface="微軟正黑體" pitchFamily="34" charset="-120"/>
              </a:rPr>
              <a:t>身分</a:t>
            </a:r>
            <a:r>
              <a:rPr lang="zh-TW" altLang="en-US" sz="1500" b="1" dirty="0">
                <a:solidFill>
                  <a:srgbClr val="0033CC"/>
                </a:solidFill>
                <a:effectLst>
                  <a:outerShdw blurRad="38100" dist="38100" dir="2700000" algn="tl">
                    <a:srgbClr val="000000">
                      <a:alpha val="43137"/>
                    </a:srgbClr>
                  </a:outerShdw>
                </a:effectLst>
                <a:latin typeface="微軟正黑體" pitchFamily="34" charset="-120"/>
                <a:ea typeface="微軟正黑體" pitchFamily="34" charset="-120"/>
              </a:rPr>
              <a:t>（不加分）</a:t>
            </a:r>
            <a:r>
              <a:rPr lang="zh-TW" altLang="en-US" sz="1500" b="1" dirty="0">
                <a:solidFill>
                  <a:srgbClr val="0033CC"/>
                </a:solidFill>
                <a:latin typeface="微軟正黑體" pitchFamily="34" charset="-120"/>
                <a:ea typeface="微軟正黑體" pitchFamily="34" charset="-120"/>
              </a:rPr>
              <a:t>參加第一階段現場登記分發（一般生名額），或直接參加</a:t>
            </a:r>
            <a:r>
              <a:rPr lang="zh-TW" altLang="en-US" sz="1500" b="1" u="sng" dirty="0">
                <a:solidFill>
                  <a:srgbClr val="0033CC"/>
                </a:solidFill>
                <a:latin typeface="微軟正黑體" pitchFamily="34" charset="-120"/>
                <a:ea typeface="微軟正黑體" pitchFamily="34" charset="-120"/>
              </a:rPr>
              <a:t>特種生</a:t>
            </a:r>
            <a:r>
              <a:rPr lang="zh-TW" altLang="en-US" sz="1500" b="1" dirty="0">
                <a:solidFill>
                  <a:srgbClr val="0033CC"/>
                </a:solidFill>
                <a:latin typeface="微軟正黑體" pitchFamily="34" charset="-120"/>
                <a:ea typeface="微軟正黑體" pitchFamily="34" charset="-120"/>
              </a:rPr>
              <a:t>分發。</a:t>
            </a:r>
            <a:endParaRPr lang="zh-TW" altLang="en-US" sz="1500" b="1" dirty="0">
              <a:solidFill>
                <a:srgbClr val="0033CC"/>
              </a:solidFill>
            </a:endParaRPr>
          </a:p>
        </p:txBody>
      </p:sp>
      <p:pic>
        <p:nvPicPr>
          <p:cNvPr id="65552" name="Picture 4" descr="http://cc.wfes.tp.edu.tw/g41-word/%E6%95%99%E5%B8%AB%E5%B0%88%E7%94%A8%E6%AA%94/%E5%AD%B8%E7%94%9F%E7%AF%84%E4%BE%8B%E7%B7%B4%E7%BF%92%E6%AA%94/%E5%9C%96%E7%89%87/06-%E5%8D%A1%E9%80%9A%E5%85%AC%E4%BB%94.png"/>
          <p:cNvPicPr>
            <a:picLocks noChangeAspect="1" noChangeArrowheads="1"/>
          </p:cNvPicPr>
          <p:nvPr/>
        </p:nvPicPr>
        <p:blipFill>
          <a:blip r:embed="rId2" cstate="print">
            <a:extLst>
              <a:ext uri="{28A0092B-C50C-407E-A947-70E740481C1C}">
                <a14:useLocalDpi xmlns:a14="http://schemas.microsoft.com/office/drawing/2010/main" val="0"/>
              </a:ext>
            </a:extLst>
          </a:blip>
          <a:srcRect l="50764"/>
          <a:stretch>
            <a:fillRect/>
          </a:stretch>
        </p:blipFill>
        <p:spPr bwMode="auto">
          <a:xfrm>
            <a:off x="7583514" y="1189038"/>
            <a:ext cx="698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7" name="圖案 96"/>
          <p:cNvCxnSpPr/>
          <p:nvPr/>
        </p:nvCxnSpPr>
        <p:spPr>
          <a:xfrm rot="5400000">
            <a:off x="5462825" y="2018506"/>
            <a:ext cx="393700" cy="890588"/>
          </a:xfrm>
          <a:prstGeom prst="bentConnector3">
            <a:avLst>
              <a:gd name="adj1" fmla="val 50000"/>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圖案 96"/>
          <p:cNvCxnSpPr/>
          <p:nvPr/>
        </p:nvCxnSpPr>
        <p:spPr>
          <a:xfrm>
            <a:off x="6092825" y="2463900"/>
            <a:ext cx="1054100" cy="196850"/>
          </a:xfrm>
          <a:prstGeom prst="bentConnector2">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圖案 111"/>
          <p:cNvCxnSpPr>
            <a:stCxn id="71" idx="2"/>
            <a:endCxn id="26" idx="1"/>
          </p:cNvCxnSpPr>
          <p:nvPr/>
        </p:nvCxnSpPr>
        <p:spPr>
          <a:xfrm rot="16200000" flipH="1">
            <a:off x="636588" y="4705350"/>
            <a:ext cx="1289050" cy="1035050"/>
          </a:xfrm>
          <a:prstGeom prst="bentConnector2">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160338" y="5137150"/>
            <a:ext cx="1341437" cy="331788"/>
          </a:xfrm>
          <a:prstGeom prst="rect">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zh-TW" altLang="en-US" sz="1500" b="1" dirty="0">
                <a:solidFill>
                  <a:srgbClr val="7030A0"/>
                </a:solidFill>
                <a:latin typeface="微軟正黑體" pitchFamily="34" charset="-120"/>
                <a:ea typeface="微軟正黑體" pitchFamily="34" charset="-120"/>
              </a:rPr>
              <a:t>增額錄取</a:t>
            </a:r>
          </a:p>
        </p:txBody>
      </p:sp>
      <p:cxnSp>
        <p:nvCxnSpPr>
          <p:cNvPr id="116" name="圖案 115"/>
          <p:cNvCxnSpPr>
            <a:stCxn id="120" idx="2"/>
            <a:endCxn id="30" idx="3"/>
          </p:cNvCxnSpPr>
          <p:nvPr/>
        </p:nvCxnSpPr>
        <p:spPr>
          <a:xfrm rot="5400000">
            <a:off x="10193338" y="4689475"/>
            <a:ext cx="1470025" cy="854075"/>
          </a:xfrm>
          <a:prstGeom prst="bentConnector2">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10647363" y="3205163"/>
            <a:ext cx="1417637" cy="1176337"/>
          </a:xfrm>
          <a:prstGeom prst="rect">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zh-TW" altLang="en-US" sz="1400" b="1" dirty="0">
                <a:solidFill>
                  <a:srgbClr val="7030A0"/>
                </a:solidFill>
                <a:latin typeface="微軟正黑體" pitchFamily="34" charset="-120"/>
                <a:ea typeface="微軟正黑體" pitchFamily="34" charset="-120"/>
              </a:rPr>
              <a:t>當免試生分發順位相同，且皆選擇同一科</a:t>
            </a:r>
            <a:r>
              <a:rPr lang="zh-TW" altLang="en-US" sz="1400" b="1" spc="-30" dirty="0">
                <a:solidFill>
                  <a:srgbClr val="7030A0"/>
                </a:solidFill>
                <a:latin typeface="微軟正黑體" pitchFamily="34" charset="-120"/>
                <a:ea typeface="微軟正黑體" pitchFamily="34" charset="-120"/>
              </a:rPr>
              <a:t>組最後一個名額</a:t>
            </a:r>
          </a:p>
        </p:txBody>
      </p:sp>
      <p:sp>
        <p:nvSpPr>
          <p:cNvPr id="121" name="矩形 120"/>
          <p:cNvSpPr/>
          <p:nvPr/>
        </p:nvSpPr>
        <p:spPr>
          <a:xfrm>
            <a:off x="10737850" y="5137150"/>
            <a:ext cx="1276350" cy="331788"/>
          </a:xfrm>
          <a:prstGeom prst="rect">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zh-TW" altLang="en-US" sz="1500" b="1" dirty="0">
                <a:solidFill>
                  <a:srgbClr val="7030A0"/>
                </a:solidFill>
                <a:latin typeface="微軟正黑體" pitchFamily="34" charset="-120"/>
                <a:ea typeface="微軟正黑體" pitchFamily="34" charset="-120"/>
              </a:rPr>
              <a:t>增額錄取</a:t>
            </a:r>
          </a:p>
        </p:txBody>
      </p:sp>
      <p:cxnSp>
        <p:nvCxnSpPr>
          <p:cNvPr id="174" name="圖案 173"/>
          <p:cNvCxnSpPr>
            <a:stCxn id="82" idx="3"/>
            <a:endCxn id="22" idx="1"/>
          </p:cNvCxnSpPr>
          <p:nvPr/>
        </p:nvCxnSpPr>
        <p:spPr>
          <a:xfrm flipV="1">
            <a:off x="7923213" y="3797300"/>
            <a:ext cx="668337" cy="12700"/>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直線單箭頭接點 179"/>
          <p:cNvCxnSpPr/>
          <p:nvPr/>
        </p:nvCxnSpPr>
        <p:spPr>
          <a:xfrm flipH="1">
            <a:off x="2789238" y="2284413"/>
            <a:ext cx="6350" cy="874712"/>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直線單箭頭接點 187"/>
          <p:cNvCxnSpPr/>
          <p:nvPr/>
        </p:nvCxnSpPr>
        <p:spPr>
          <a:xfrm>
            <a:off x="2795588" y="4816475"/>
            <a:ext cx="0" cy="384175"/>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直線單箭頭接點 190"/>
          <p:cNvCxnSpPr>
            <a:stCxn id="22" idx="2"/>
            <a:endCxn id="30" idx="0"/>
          </p:cNvCxnSpPr>
          <p:nvPr/>
        </p:nvCxnSpPr>
        <p:spPr>
          <a:xfrm>
            <a:off x="9532938" y="4445000"/>
            <a:ext cx="4762" cy="731838"/>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21" idx="1"/>
            <a:endCxn id="71" idx="3"/>
          </p:cNvCxnSpPr>
          <p:nvPr/>
        </p:nvCxnSpPr>
        <p:spPr>
          <a:xfrm flipH="1">
            <a:off x="1484313" y="3987800"/>
            <a:ext cx="314325" cy="1588"/>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stCxn id="22" idx="3"/>
            <a:endCxn id="120" idx="1"/>
          </p:cNvCxnSpPr>
          <p:nvPr/>
        </p:nvCxnSpPr>
        <p:spPr>
          <a:xfrm flipV="1">
            <a:off x="10474325" y="3794125"/>
            <a:ext cx="173038" cy="3175"/>
          </a:xfrm>
          <a:prstGeom prst="straightConnector1">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42863" y="3400425"/>
            <a:ext cx="1441450" cy="1177925"/>
          </a:xfrm>
          <a:prstGeom prst="rect">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zh-TW" altLang="en-US" sz="1400" b="1" dirty="0">
                <a:solidFill>
                  <a:srgbClr val="7030A0"/>
                </a:solidFill>
                <a:latin typeface="微軟正黑體" pitchFamily="34" charset="-120"/>
                <a:ea typeface="微軟正黑體" pitchFamily="34" charset="-120"/>
              </a:rPr>
              <a:t>當免試生分發順位相同，且皆選擇同一科組最後一個名額</a:t>
            </a:r>
          </a:p>
        </p:txBody>
      </p:sp>
      <p:cxnSp>
        <p:nvCxnSpPr>
          <p:cNvPr id="75" name="圖案 96"/>
          <p:cNvCxnSpPr>
            <a:stCxn id="33" idx="3"/>
            <a:endCxn id="22" idx="0"/>
          </p:cNvCxnSpPr>
          <p:nvPr/>
        </p:nvCxnSpPr>
        <p:spPr>
          <a:xfrm>
            <a:off x="8112125" y="2859088"/>
            <a:ext cx="1420813" cy="292100"/>
          </a:xfrm>
          <a:prstGeom prst="bentConnector2">
            <a:avLst/>
          </a:prstGeom>
          <a:ln w="190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568" name="文字方塊 78"/>
          <p:cNvSpPr txBox="1">
            <a:spLocks noChangeArrowheads="1"/>
          </p:cNvSpPr>
          <p:nvPr/>
        </p:nvSpPr>
        <p:spPr bwMode="auto">
          <a:xfrm>
            <a:off x="10723563" y="2768600"/>
            <a:ext cx="1260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200">
                <a:solidFill>
                  <a:srgbClr val="C00000"/>
                </a:solidFill>
                <a:latin typeface="微軟正黑體" panose="020B0604030504040204" pitchFamily="34" charset="-120"/>
                <a:ea typeface="微軟正黑體" panose="020B0604030504040204" pitchFamily="34" charset="-120"/>
              </a:rPr>
              <a:t>同分發順位名額</a:t>
            </a:r>
            <a:endParaRPr lang="en-US" altLang="zh-TW" sz="120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200">
                <a:solidFill>
                  <a:srgbClr val="C00000"/>
                </a:solidFill>
                <a:latin typeface="微軟正黑體" panose="020B0604030504040204" pitchFamily="34" charset="-120"/>
                <a:ea typeface="微軟正黑體" panose="020B0604030504040204" pitchFamily="34" charset="-120"/>
              </a:rPr>
              <a:t>不足分配</a:t>
            </a:r>
          </a:p>
        </p:txBody>
      </p:sp>
      <p:sp>
        <p:nvSpPr>
          <p:cNvPr id="65569" name="文字方塊 82"/>
          <p:cNvSpPr txBox="1">
            <a:spLocks noChangeArrowheads="1"/>
          </p:cNvSpPr>
          <p:nvPr/>
        </p:nvSpPr>
        <p:spPr bwMode="auto">
          <a:xfrm>
            <a:off x="109538" y="2930525"/>
            <a:ext cx="126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200">
                <a:solidFill>
                  <a:srgbClr val="C00000"/>
                </a:solidFill>
                <a:latin typeface="微軟正黑體" panose="020B0604030504040204" pitchFamily="34" charset="-120"/>
                <a:ea typeface="微軟正黑體" panose="020B0604030504040204" pitchFamily="34" charset="-120"/>
              </a:rPr>
              <a:t>同分發順位名額</a:t>
            </a:r>
            <a:endParaRPr lang="en-US" altLang="zh-TW" sz="120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200">
                <a:solidFill>
                  <a:srgbClr val="C00000"/>
                </a:solidFill>
                <a:latin typeface="微軟正黑體" panose="020B0604030504040204" pitchFamily="34" charset="-120"/>
                <a:ea typeface="微軟正黑體" panose="020B0604030504040204" pitchFamily="34" charset="-120"/>
              </a:rPr>
              <a:t>不足分配</a:t>
            </a:r>
          </a:p>
        </p:txBody>
      </p:sp>
      <p:sp>
        <p:nvSpPr>
          <p:cNvPr id="65570" name="文字方塊 6"/>
          <p:cNvSpPr txBox="1">
            <a:spLocks noChangeArrowheads="1"/>
          </p:cNvSpPr>
          <p:nvPr/>
        </p:nvSpPr>
        <p:spPr bwMode="auto">
          <a:xfrm>
            <a:off x="8132763" y="2517775"/>
            <a:ext cx="21097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a:latin typeface="微軟正黑體" panose="020B0604030504040204" pitchFamily="34" charset="-120"/>
                <a:ea typeface="微軟正黑體" panose="020B0604030504040204" pitchFamily="34" charset="-120"/>
              </a:rPr>
              <a:t>未參加第一階段分發者</a:t>
            </a:r>
          </a:p>
        </p:txBody>
      </p:sp>
      <p:pic>
        <p:nvPicPr>
          <p:cNvPr id="65572" name="Picture 2" descr="http://cc.wfes.tp.edu.tw/g41-word/%E6%95%99%E5%B8%AB%E5%B0%88%E7%94%A8%E6%AA%94/%E5%AD%B8%E7%94%9F%E7%AF%84%E4%BE%8B%E7%B7%B4%E7%BF%92%E6%AA%94/%E5%9C%96%E7%89%87/06-%E5%8D%A1%E9%80%9A%E5%85%AC%E4%BB%94.png"/>
          <p:cNvPicPr>
            <a:picLocks noChangeAspect="1" noChangeArrowheads="1"/>
          </p:cNvPicPr>
          <p:nvPr/>
        </p:nvPicPr>
        <p:blipFill>
          <a:blip r:embed="rId2" cstate="print">
            <a:extLst>
              <a:ext uri="{28A0092B-C50C-407E-A947-70E740481C1C}">
                <a14:useLocalDpi xmlns:a14="http://schemas.microsoft.com/office/drawing/2010/main" val="0"/>
              </a:ext>
            </a:extLst>
          </a:blip>
          <a:srcRect r="50151"/>
          <a:stretch>
            <a:fillRect/>
          </a:stretch>
        </p:blipFill>
        <p:spPr bwMode="auto">
          <a:xfrm>
            <a:off x="3844925" y="3952875"/>
            <a:ext cx="6270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1">
            <a:extLst>
              <a:ext uri="{FF2B5EF4-FFF2-40B4-BE49-F238E27FC236}">
                <a16:creationId xmlns:a16="http://schemas.microsoft.com/office/drawing/2014/main" id="{87179526-B28F-CF33-C84C-9C8942C93A6F}"/>
              </a:ext>
            </a:extLst>
          </p:cNvPr>
          <p:cNvSpPr txBox="1">
            <a:spLocks/>
          </p:cNvSpPr>
          <p:nvPr/>
        </p:nvSpPr>
        <p:spPr bwMode="auto">
          <a:xfrm>
            <a:off x="11376025" y="6238894"/>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nSpc>
                <a:spcPct val="100000"/>
              </a:lnSpc>
              <a:spcBef>
                <a:spcPct val="0"/>
              </a:spcBef>
              <a:buFontTx/>
              <a:buNone/>
            </a:pPr>
            <a:r>
              <a:rPr lang="en-US" altLang="zh-TW" sz="2600" b="1" u="sng" dirty="0"/>
              <a:t>51</a:t>
            </a:r>
            <a:endParaRPr lang="zh-TW" altLang="en-US" sz="2600" b="1" u="sng"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txBox="1">
            <a:spLocks/>
          </p:cNvSpPr>
          <p:nvPr/>
        </p:nvSpPr>
        <p:spPr bwMode="auto">
          <a:xfrm>
            <a:off x="1031875" y="1293813"/>
            <a:ext cx="97329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600"/>
              </a:spcBef>
              <a:spcAft>
                <a:spcPts val="600"/>
              </a:spcAft>
              <a:buFontTx/>
              <a:buNone/>
            </a:pPr>
            <a:r>
              <a:rPr lang="zh-TW" altLang="zh-TW" sz="3200" b="1">
                <a:solidFill>
                  <a:srgbClr val="C00000"/>
                </a:solidFill>
                <a:latin typeface="微軟正黑體" panose="020B0604030504040204" pitchFamily="34" charset="-120"/>
                <a:ea typeface="微軟正黑體" panose="020B0604030504040204" pitchFamily="34" charset="-120"/>
              </a:rPr>
              <a:t>第二階段「特種身分生」現場登記分發</a:t>
            </a:r>
            <a:r>
              <a:rPr lang="zh-TW" altLang="en-US" sz="3200" b="1">
                <a:solidFill>
                  <a:srgbClr val="C00000"/>
                </a:solidFill>
                <a:latin typeface="微軟正黑體" panose="020B0604030504040204" pitchFamily="34" charset="-120"/>
                <a:ea typeface="微軟正黑體" panose="020B0604030504040204" pitchFamily="34" charset="-120"/>
              </a:rPr>
              <a:t>注意事項</a:t>
            </a:r>
            <a:r>
              <a:rPr lang="zh-TW" altLang="zh-TW" sz="3200" b="1">
                <a:solidFill>
                  <a:srgbClr val="C00000"/>
                </a:solidFill>
                <a:latin typeface="微軟正黑體" panose="020B0604030504040204" pitchFamily="34" charset="-120"/>
                <a:ea typeface="微軟正黑體" panose="020B0604030504040204" pitchFamily="34" charset="-120"/>
              </a:rPr>
              <a:t>：</a:t>
            </a:r>
            <a:endParaRPr lang="zh-TW" altLang="en-US" sz="3200" b="1">
              <a:solidFill>
                <a:srgbClr val="C00000"/>
              </a:solidFill>
              <a:latin typeface="微軟正黑體" panose="020B0604030504040204" pitchFamily="34" charset="-120"/>
              <a:ea typeface="微軟正黑體" panose="020B0604030504040204" pitchFamily="34" charset="-120"/>
            </a:endParaRPr>
          </a:p>
        </p:txBody>
      </p:sp>
      <p:sp>
        <p:nvSpPr>
          <p:cNvPr id="9" name="副標題 2"/>
          <p:cNvSpPr txBox="1">
            <a:spLocks/>
          </p:cNvSpPr>
          <p:nvPr/>
        </p:nvSpPr>
        <p:spPr>
          <a:xfrm>
            <a:off x="1366838" y="1997075"/>
            <a:ext cx="10366375" cy="1990725"/>
          </a:xfrm>
          <a:prstGeom prst="rect">
            <a:avLst/>
          </a:prstGeom>
          <a:solidFill>
            <a:srgbClr val="FFFDDB"/>
          </a:solidFill>
          <a:effectLst>
            <a:outerShdw blurRad="50800" dist="38100" dir="5400000" algn="t" rotWithShape="0">
              <a:prstClr val="black">
                <a:alpha val="40000"/>
              </a:prstClr>
            </a:outerShdw>
          </a:effectLst>
        </p:spPr>
        <p:txBody>
          <a:bodyPr/>
          <a:lstStyle/>
          <a:p>
            <a:pPr algn="just" eaLnBrk="1" fontAlgn="auto" hangingPunct="1">
              <a:lnSpc>
                <a:spcPts val="3600"/>
              </a:lnSpc>
              <a:spcBef>
                <a:spcPts val="600"/>
              </a:spcBef>
              <a:spcAft>
                <a:spcPts val="400"/>
              </a:spcAft>
              <a:defRPr/>
            </a:pPr>
            <a:r>
              <a:rPr lang="zh-TW" altLang="zh-TW" sz="2600" b="1" dirty="0">
                <a:latin typeface="微軟正黑體" pitchFamily="34" charset="-120"/>
                <a:ea typeface="微軟正黑體" pitchFamily="34" charset="-120"/>
              </a:rPr>
              <a:t>特種身分生</a:t>
            </a:r>
            <a:r>
              <a:rPr lang="zh-TW" altLang="en-US" sz="2600" b="1" dirty="0">
                <a:solidFill>
                  <a:srgbClr val="7030A0"/>
                </a:solidFill>
                <a:latin typeface="微軟正黑體" pitchFamily="34" charset="-120"/>
                <a:ea typeface="微軟正黑體" pitchFamily="34" charset="-120"/>
              </a:rPr>
              <a:t>已先</a:t>
            </a:r>
            <a:r>
              <a:rPr lang="zh-TW" altLang="zh-TW" sz="2600" b="1" dirty="0">
                <a:solidFill>
                  <a:srgbClr val="7030A0"/>
                </a:solidFill>
                <a:latin typeface="微軟正黑體" pitchFamily="34" charset="-120"/>
                <a:ea typeface="微軟正黑體" pitchFamily="34" charset="-120"/>
              </a:rPr>
              <a:t>參加第一階段現場登記分發</a:t>
            </a:r>
            <a:r>
              <a:rPr lang="zh-TW" altLang="en-US" sz="2600" b="1" dirty="0">
                <a:solidFill>
                  <a:srgbClr val="7030A0"/>
                </a:solidFill>
                <a:latin typeface="微軟正黑體" pitchFamily="34" charset="-120"/>
                <a:ea typeface="微軟正黑體" pitchFamily="34" charset="-120"/>
              </a:rPr>
              <a:t>，且</a:t>
            </a:r>
            <a:r>
              <a:rPr lang="zh-TW" altLang="zh-TW" sz="2600" b="1" dirty="0">
                <a:solidFill>
                  <a:srgbClr val="7030A0"/>
                </a:solidFill>
                <a:latin typeface="微軟正黑體" pitchFamily="34" charset="-120"/>
                <a:ea typeface="微軟正黑體" pitchFamily="34" charset="-120"/>
              </a:rPr>
              <a:t>錄取</a:t>
            </a:r>
            <a:r>
              <a:rPr lang="zh-TW" altLang="en-US" sz="2600" b="1" dirty="0">
                <a:solidFill>
                  <a:srgbClr val="7030A0"/>
                </a:solidFill>
                <a:latin typeface="微軟正黑體" pitchFamily="34" charset="-120"/>
                <a:ea typeface="微軟正黑體" pitchFamily="34" charset="-120"/>
              </a:rPr>
              <a:t>完成</a:t>
            </a:r>
            <a:r>
              <a:rPr lang="zh-TW" altLang="zh-TW" sz="2600" b="1" dirty="0">
                <a:solidFill>
                  <a:srgbClr val="7030A0"/>
                </a:solidFill>
                <a:latin typeface="微軟正黑體" pitchFamily="34" charset="-120"/>
                <a:ea typeface="微軟正黑體" pitchFamily="34" charset="-120"/>
              </a:rPr>
              <a:t>報到</a:t>
            </a:r>
            <a:r>
              <a:rPr lang="zh-TW" altLang="en-US" sz="2600" b="1" dirty="0">
                <a:solidFill>
                  <a:srgbClr val="7030A0"/>
                </a:solidFill>
                <a:latin typeface="微軟正黑體" pitchFamily="34" charset="-120"/>
                <a:ea typeface="微軟正黑體" pitchFamily="34" charset="-120"/>
              </a:rPr>
              <a:t>者</a:t>
            </a:r>
            <a:r>
              <a:rPr lang="zh-TW" altLang="zh-TW" sz="2600" b="1" dirty="0">
                <a:solidFill>
                  <a:srgbClr val="7030A0"/>
                </a:solidFill>
                <a:latin typeface="微軟正黑體" pitchFamily="34" charset="-120"/>
                <a:ea typeface="微軟正黑體" pitchFamily="34" charset="-120"/>
              </a:rPr>
              <a:t>，</a:t>
            </a:r>
            <a:r>
              <a:rPr lang="zh-TW" altLang="en-US" sz="2600" b="1" dirty="0">
                <a:solidFill>
                  <a:srgbClr val="7030A0"/>
                </a:solidFill>
                <a:latin typeface="微軟正黑體" pitchFamily="34" charset="-120"/>
                <a:ea typeface="微軟正黑體" pitchFamily="34" charset="-120"/>
              </a:rPr>
              <a:t> </a:t>
            </a:r>
            <a:br>
              <a:rPr lang="en-US" altLang="zh-TW" sz="2600" b="1" dirty="0">
                <a:solidFill>
                  <a:srgbClr val="7030A0"/>
                </a:solidFill>
                <a:latin typeface="微軟正黑體" pitchFamily="34" charset="-120"/>
                <a:ea typeface="微軟正黑體" pitchFamily="34" charset="-120"/>
              </a:rPr>
            </a:br>
            <a:r>
              <a:rPr lang="zh-TW" altLang="zh-TW" sz="2600" b="1" u="sng" dirty="0">
                <a:solidFill>
                  <a:schemeClr val="bg1"/>
                </a:solidFill>
                <a:effectLst>
                  <a:glow rad="127000">
                    <a:srgbClr val="7030A0"/>
                  </a:glow>
                  <a:outerShdw blurRad="38100" dist="38100" dir="2700000" algn="tl">
                    <a:srgbClr val="000000">
                      <a:alpha val="43137"/>
                    </a:srgbClr>
                  </a:outerShdw>
                </a:effectLst>
                <a:latin typeface="微軟正黑體" pitchFamily="34" charset="-120"/>
                <a:ea typeface="微軟正黑體" pitchFamily="34" charset="-120"/>
              </a:rPr>
              <a:t>不得</a:t>
            </a:r>
            <a:r>
              <a:rPr lang="zh-TW" altLang="zh-TW" sz="2600" b="1" dirty="0">
                <a:solidFill>
                  <a:srgbClr val="7030A0"/>
                </a:solidFill>
                <a:latin typeface="微軟正黑體" pitchFamily="34" charset="-120"/>
                <a:ea typeface="微軟正黑體" pitchFamily="34" charset="-120"/>
              </a:rPr>
              <a:t>再參加</a:t>
            </a:r>
            <a:r>
              <a:rPr lang="zh-TW" altLang="en-US" sz="2600" b="1" dirty="0">
                <a:solidFill>
                  <a:srgbClr val="7030A0"/>
                </a:solidFill>
                <a:latin typeface="微軟正黑體" pitchFamily="34" charset="-120"/>
                <a:ea typeface="微軟正黑體" pitchFamily="34" charset="-120"/>
              </a:rPr>
              <a:t>「</a:t>
            </a:r>
            <a:r>
              <a:rPr lang="zh-TW" altLang="zh-TW" sz="2600" b="1" dirty="0">
                <a:solidFill>
                  <a:srgbClr val="7030A0"/>
                </a:solidFill>
                <a:latin typeface="微軟正黑體" pitchFamily="34" charset="-120"/>
                <a:ea typeface="微軟正黑體" pitchFamily="34" charset="-120"/>
              </a:rPr>
              <a:t>第二階段</a:t>
            </a:r>
            <a:r>
              <a:rPr lang="zh-TW" altLang="en-US" sz="2600" b="1" dirty="0">
                <a:solidFill>
                  <a:srgbClr val="7030A0"/>
                </a:solidFill>
                <a:latin typeface="微軟正黑體" pitchFamily="34" charset="-120"/>
                <a:ea typeface="微軟正黑體" pitchFamily="34" charset="-120"/>
              </a:rPr>
              <a:t>特種生</a:t>
            </a:r>
            <a:r>
              <a:rPr lang="zh-TW" altLang="zh-TW" sz="2600" b="1" dirty="0">
                <a:solidFill>
                  <a:srgbClr val="7030A0"/>
                </a:solidFill>
                <a:latin typeface="微軟正黑體" pitchFamily="34" charset="-120"/>
                <a:ea typeface="微軟正黑體" pitchFamily="34" charset="-120"/>
              </a:rPr>
              <a:t>現場登記分發</a:t>
            </a:r>
            <a:r>
              <a:rPr lang="zh-TW" altLang="en-US" sz="2600" b="1" dirty="0">
                <a:solidFill>
                  <a:srgbClr val="7030A0"/>
                </a:solidFill>
                <a:latin typeface="微軟正黑體" pitchFamily="34" charset="-120"/>
                <a:ea typeface="微軟正黑體" pitchFamily="34" charset="-120"/>
              </a:rPr>
              <a:t>」，</a:t>
            </a:r>
            <a:r>
              <a:rPr lang="zh-TW" altLang="en-US" sz="2600" b="1" dirty="0">
                <a:latin typeface="微軟正黑體" pitchFamily="34" charset="-120"/>
                <a:ea typeface="微軟正黑體" pitchFamily="34" charset="-120"/>
              </a:rPr>
              <a:t>若要參加第二階段特種生分發，</a:t>
            </a:r>
            <a:r>
              <a:rPr lang="zh-TW" altLang="en-US" sz="2600" b="1" u="sng" dirty="0">
                <a:latin typeface="微軟正黑體" pitchFamily="34" charset="-120"/>
                <a:ea typeface="微軟正黑體" pitchFamily="34" charset="-120"/>
              </a:rPr>
              <a:t>須於第二階段現場登記分發前，辦理放</a:t>
            </a:r>
            <a:r>
              <a:rPr lang="zh-TW" altLang="zh-TW" sz="2600" b="1" u="sng" dirty="0">
                <a:latin typeface="微軟正黑體" pitchFamily="34" charset="-120"/>
                <a:ea typeface="微軟正黑體" pitchFamily="34" charset="-120"/>
              </a:rPr>
              <a:t>棄第一階段</a:t>
            </a:r>
            <a:r>
              <a:rPr lang="zh-TW" altLang="en-US" sz="2600" b="1" u="sng" dirty="0">
                <a:latin typeface="微軟正黑體" pitchFamily="34" charset="-120"/>
                <a:ea typeface="微軟正黑體" pitchFamily="34" charset="-120"/>
              </a:rPr>
              <a:t>分發的錄取資格</a:t>
            </a:r>
            <a:r>
              <a:rPr lang="zh-TW" altLang="en-US" sz="2600" b="1" dirty="0">
                <a:latin typeface="微軟正黑體" pitchFamily="34" charset="-120"/>
                <a:ea typeface="微軟正黑體" pitchFamily="34" charset="-120"/>
              </a:rPr>
              <a:t>，才能參加第二階段特種生</a:t>
            </a:r>
            <a:r>
              <a:rPr lang="zh-TW" altLang="zh-TW" sz="2600" b="1" dirty="0">
                <a:latin typeface="微軟正黑體" pitchFamily="34" charset="-120"/>
                <a:ea typeface="微軟正黑體" pitchFamily="34" charset="-120"/>
              </a:rPr>
              <a:t>現場登記分發</a:t>
            </a:r>
            <a:r>
              <a:rPr lang="zh-TW" altLang="en-US" sz="2600" b="1" dirty="0">
                <a:latin typeface="微軟正黑體" pitchFamily="34" charset="-120"/>
                <a:ea typeface="微軟正黑體" pitchFamily="34" charset="-120"/>
              </a:rPr>
              <a:t>。</a:t>
            </a:r>
            <a:endParaRPr lang="zh-TW" altLang="en-US" sz="2600" dirty="0">
              <a:latin typeface="+mn-lt"/>
              <a:ea typeface="+mn-ea"/>
            </a:endParaRPr>
          </a:p>
        </p:txBody>
      </p:sp>
      <p:sp>
        <p:nvSpPr>
          <p:cNvPr id="66564" name="標題 1"/>
          <p:cNvSpPr>
            <a:spLocks noGrp="1"/>
          </p:cNvSpPr>
          <p:nvPr>
            <p:ph type="title"/>
          </p:nvPr>
        </p:nvSpPr>
        <p:spPr>
          <a:xfrm>
            <a:off x="820738" y="111125"/>
            <a:ext cx="10515600" cy="1325563"/>
          </a:xfrm>
        </p:spPr>
        <p:txBody>
          <a:bodyPr/>
          <a:lstStyle/>
          <a:p>
            <a:pPr eaLnBrk="1" hangingPunct="1"/>
            <a:r>
              <a:rPr lang="en-US" altLang="zh-TW" sz="3600" b="1">
                <a:solidFill>
                  <a:srgbClr val="002060"/>
                </a:solidFill>
                <a:latin typeface="微軟正黑體" panose="020B0604030504040204" pitchFamily="34" charset="-120"/>
                <a:ea typeface="微軟正黑體" panose="020B0604030504040204" pitchFamily="34" charset="-120"/>
              </a:rPr>
              <a:t>(</a:t>
            </a:r>
            <a:r>
              <a:rPr lang="zh-TW" altLang="en-US" sz="3600" b="1">
                <a:solidFill>
                  <a:srgbClr val="002060"/>
                </a:solidFill>
                <a:latin typeface="微軟正黑體" panose="020B0604030504040204" pitchFamily="34" charset="-120"/>
                <a:ea typeface="微軟正黑體" panose="020B0604030504040204" pitchFamily="34" charset="-120"/>
              </a:rPr>
              <a:t>玖</a:t>
            </a:r>
            <a:r>
              <a:rPr lang="en-US" altLang="zh-TW" sz="3600" b="1">
                <a:solidFill>
                  <a:srgbClr val="002060"/>
                </a:solidFill>
                <a:latin typeface="微軟正黑體" panose="020B0604030504040204" pitchFamily="34" charset="-120"/>
                <a:ea typeface="微軟正黑體" panose="020B0604030504040204" pitchFamily="34" charset="-120"/>
              </a:rPr>
              <a:t>) </a:t>
            </a:r>
            <a:r>
              <a:rPr lang="zh-TW" altLang="en-US" sz="3600" b="1">
                <a:solidFill>
                  <a:srgbClr val="002060"/>
                </a:solidFill>
                <a:latin typeface="微軟正黑體" panose="020B0604030504040204" pitchFamily="34" charset="-120"/>
                <a:ea typeface="微軟正黑體" panose="020B0604030504040204" pitchFamily="34" charset="-120"/>
              </a:rPr>
              <a:t>、現場登記分發作業（</a:t>
            </a:r>
            <a:r>
              <a:rPr lang="en-US" altLang="zh-TW" sz="3600" b="1">
                <a:solidFill>
                  <a:srgbClr val="002060"/>
                </a:solidFill>
                <a:latin typeface="微軟正黑體" panose="020B0604030504040204" pitchFamily="34" charset="-120"/>
                <a:ea typeface="微軟正黑體" panose="020B0604030504040204" pitchFamily="34" charset="-120"/>
              </a:rPr>
              <a:t>6/6</a:t>
            </a:r>
            <a:r>
              <a:rPr lang="zh-TW" altLang="en-US" sz="3600" b="1">
                <a:solidFill>
                  <a:srgbClr val="002060"/>
                </a:solidFill>
                <a:latin typeface="微軟正黑體" panose="020B0604030504040204" pitchFamily="34" charset="-120"/>
                <a:ea typeface="微軟正黑體" panose="020B0604030504040204" pitchFamily="34" charset="-120"/>
              </a:rPr>
              <a:t>）</a:t>
            </a:r>
          </a:p>
        </p:txBody>
      </p:sp>
      <p:pic>
        <p:nvPicPr>
          <p:cNvPr id="66567" name="Picture 6" descr="http://www.everydayinterviewtips.com/wp-content/uploads/2015/06/49853638-zagandesign-managing-change.jpg"/>
          <p:cNvPicPr>
            <a:picLocks noChangeAspect="1" noChangeArrowheads="1"/>
          </p:cNvPicPr>
          <p:nvPr/>
        </p:nvPicPr>
        <p:blipFill>
          <a:blip r:embed="rId3">
            <a:extLst>
              <a:ext uri="{28A0092B-C50C-407E-A947-70E740481C1C}">
                <a14:useLocalDpi xmlns:a14="http://schemas.microsoft.com/office/drawing/2010/main" val="0"/>
              </a:ext>
            </a:extLst>
          </a:blip>
          <a:srcRect l="12164" t="20096"/>
          <a:stretch>
            <a:fillRect/>
          </a:stretch>
        </p:blipFill>
        <p:spPr bwMode="auto">
          <a:xfrm>
            <a:off x="9820275" y="5595938"/>
            <a:ext cx="2371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6" descr="http://www.everydayinterviewtips.com/wp-content/uploads/2015/06/49853638-zagandesign-managing-change.jpg"/>
          <p:cNvPicPr>
            <a:picLocks noChangeAspect="1" noChangeArrowheads="1"/>
          </p:cNvPicPr>
          <p:nvPr/>
        </p:nvPicPr>
        <p:blipFill>
          <a:blip r:embed="rId4">
            <a:extLst>
              <a:ext uri="{28A0092B-C50C-407E-A947-70E740481C1C}">
                <a14:useLocalDpi xmlns:a14="http://schemas.microsoft.com/office/drawing/2010/main" val="0"/>
              </a:ext>
            </a:extLst>
          </a:blip>
          <a:srcRect l="12164" t="20096" r="39510"/>
          <a:stretch>
            <a:fillRect/>
          </a:stretch>
        </p:blipFill>
        <p:spPr bwMode="auto">
          <a:xfrm>
            <a:off x="5713413" y="5595938"/>
            <a:ext cx="28590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6" descr="http://www.everydayinterviewtips.com/wp-content/uploads/2015/06/49853638-zagandesign-managing-change.jpg"/>
          <p:cNvPicPr>
            <a:picLocks noChangeAspect="1" noChangeArrowheads="1"/>
          </p:cNvPicPr>
          <p:nvPr/>
        </p:nvPicPr>
        <p:blipFill>
          <a:blip r:embed="rId3">
            <a:extLst>
              <a:ext uri="{28A0092B-C50C-407E-A947-70E740481C1C}">
                <a14:useLocalDpi xmlns:a14="http://schemas.microsoft.com/office/drawing/2010/main" val="0"/>
              </a:ext>
            </a:extLst>
          </a:blip>
          <a:srcRect l="12164" t="20096" r="39510"/>
          <a:stretch>
            <a:fillRect/>
          </a:stretch>
        </p:blipFill>
        <p:spPr bwMode="auto">
          <a:xfrm>
            <a:off x="8515350" y="5595938"/>
            <a:ext cx="1304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6" descr="http://www.everydayinterviewtips.com/wp-content/uploads/2015/06/49853638-zagandesign-managing-change.jpg"/>
          <p:cNvPicPr>
            <a:picLocks noChangeAspect="1" noChangeArrowheads="1"/>
          </p:cNvPicPr>
          <p:nvPr/>
        </p:nvPicPr>
        <p:blipFill>
          <a:blip r:embed="rId5">
            <a:extLst>
              <a:ext uri="{28A0092B-C50C-407E-A947-70E740481C1C}">
                <a14:useLocalDpi xmlns:a14="http://schemas.microsoft.com/office/drawing/2010/main" val="0"/>
              </a:ext>
            </a:extLst>
          </a:blip>
          <a:srcRect l="12164" t="20096" r="39510"/>
          <a:stretch>
            <a:fillRect/>
          </a:stretch>
        </p:blipFill>
        <p:spPr bwMode="auto">
          <a:xfrm>
            <a:off x="3892550" y="5600700"/>
            <a:ext cx="21637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6" descr="http://www.everydayinterviewtips.com/wp-content/uploads/2015/06/49853638-zagandesign-managing-change.jpg"/>
          <p:cNvPicPr>
            <a:picLocks noChangeAspect="1" noChangeArrowheads="1"/>
          </p:cNvPicPr>
          <p:nvPr/>
        </p:nvPicPr>
        <p:blipFill>
          <a:blip r:embed="rId6">
            <a:extLst>
              <a:ext uri="{28A0092B-C50C-407E-A947-70E740481C1C}">
                <a14:useLocalDpi xmlns:a14="http://schemas.microsoft.com/office/drawing/2010/main" val="0"/>
              </a:ext>
            </a:extLst>
          </a:blip>
          <a:srcRect l="12164" t="20096" r="39510"/>
          <a:stretch>
            <a:fillRect/>
          </a:stretch>
        </p:blipFill>
        <p:spPr bwMode="auto">
          <a:xfrm>
            <a:off x="2141538" y="5600700"/>
            <a:ext cx="17907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6" descr="http://www.everydayinterviewtips.com/wp-content/uploads/2015/06/49853638-zagandesign-managing-change.jpg"/>
          <p:cNvPicPr>
            <a:picLocks noChangeAspect="1" noChangeArrowheads="1"/>
          </p:cNvPicPr>
          <p:nvPr/>
        </p:nvPicPr>
        <p:blipFill>
          <a:blip r:embed="rId7">
            <a:extLst>
              <a:ext uri="{28A0092B-C50C-407E-A947-70E740481C1C}">
                <a14:useLocalDpi xmlns:a14="http://schemas.microsoft.com/office/drawing/2010/main" val="0"/>
              </a:ext>
            </a:extLst>
          </a:blip>
          <a:srcRect t="20096" r="12164"/>
          <a:stretch>
            <a:fillRect/>
          </a:stretch>
        </p:blipFill>
        <p:spPr bwMode="auto">
          <a:xfrm>
            <a:off x="0" y="5600700"/>
            <a:ext cx="22098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1338263" y="4374180"/>
            <a:ext cx="10394950" cy="1555750"/>
          </a:xfrm>
          <a:prstGeom prst="rect">
            <a:avLst/>
          </a:prstGeom>
          <a:solidFill>
            <a:srgbClr val="FDF0E7"/>
          </a:solidFill>
          <a:effectLst>
            <a:outerShdw blurRad="50800" dist="38100" dir="5400000" algn="t" rotWithShape="0">
              <a:prstClr val="black">
                <a:alpha val="40000"/>
              </a:prstClr>
            </a:outerShdw>
          </a:effectLst>
        </p:spPr>
        <p:txBody>
          <a:bodyPr>
            <a:spAutoFit/>
          </a:bodyPr>
          <a:lstStyle/>
          <a:p>
            <a:pPr eaLnBrk="1" fontAlgn="auto" hangingPunct="1">
              <a:lnSpc>
                <a:spcPts val="3800"/>
              </a:lnSpc>
              <a:spcBef>
                <a:spcPts val="1200"/>
              </a:spcBef>
              <a:spcAft>
                <a:spcPts val="600"/>
              </a:spcAft>
              <a:defRPr/>
            </a:pPr>
            <a:r>
              <a:rPr lang="zh-TW" altLang="en-US" sz="2800" b="1" dirty="0">
                <a:latin typeface="微軟正黑體" pitchFamily="34" charset="-120"/>
                <a:ea typeface="微軟正黑體" pitchFamily="34" charset="-120"/>
              </a:rPr>
              <a:t>已放棄第一階段現場登記分發的特種生，若參加第二階段特種生現場登記分發</a:t>
            </a:r>
            <a:r>
              <a:rPr lang="zh-TW" altLang="zh-TW" sz="2800" b="1" u="sng" dirty="0">
                <a:latin typeface="微軟正黑體" pitchFamily="34" charset="-120"/>
                <a:ea typeface="微軟正黑體" pitchFamily="34" charset="-120"/>
              </a:rPr>
              <a:t>未</a:t>
            </a:r>
            <a:r>
              <a:rPr lang="zh-TW" altLang="en-US" sz="2800" b="1" u="sng" dirty="0">
                <a:latin typeface="微軟正黑體" pitchFamily="34" charset="-120"/>
                <a:ea typeface="微軟正黑體" pitchFamily="34" charset="-120"/>
              </a:rPr>
              <a:t>錄取</a:t>
            </a:r>
            <a:r>
              <a:rPr lang="zh-TW" altLang="en-US" sz="2800" b="1" dirty="0">
                <a:latin typeface="微軟正黑體" pitchFamily="34" charset="-120"/>
                <a:ea typeface="微軟正黑體" pitchFamily="34" charset="-120"/>
              </a:rPr>
              <a:t>，</a:t>
            </a:r>
            <a:r>
              <a:rPr lang="zh-TW" altLang="zh-TW" sz="2800" b="1" u="sng" dirty="0">
                <a:solidFill>
                  <a:schemeClr val="bg1"/>
                </a:solidFill>
                <a:effectLst>
                  <a:glow rad="127000">
                    <a:schemeClr val="tx1"/>
                  </a:glow>
                  <a:outerShdw blurRad="38100" dist="38100" dir="2700000" algn="tl">
                    <a:srgbClr val="000000">
                      <a:alpha val="43137"/>
                    </a:srgbClr>
                  </a:outerShdw>
                </a:effectLst>
                <a:latin typeface="微軟正黑體" pitchFamily="34" charset="-120"/>
                <a:ea typeface="微軟正黑體" pitchFamily="34" charset="-120"/>
              </a:rPr>
              <a:t>不得</a:t>
            </a:r>
            <a:r>
              <a:rPr lang="zh-TW" altLang="zh-TW" sz="2800" b="1" dirty="0">
                <a:latin typeface="微軟正黑體" pitchFamily="34" charset="-120"/>
                <a:ea typeface="微軟正黑體" pitchFamily="34" charset="-120"/>
              </a:rPr>
              <a:t>要求回復</a:t>
            </a:r>
            <a:r>
              <a:rPr lang="zh-TW" altLang="en-US" sz="2800" b="1" dirty="0">
                <a:latin typeface="微軟正黑體" pitchFamily="34" charset="-120"/>
                <a:ea typeface="微軟正黑體" pitchFamily="34" charset="-120"/>
              </a:rPr>
              <a:t>已放棄的第一階段一般生分發錄取資格</a:t>
            </a:r>
            <a:r>
              <a:rPr lang="zh-TW" altLang="zh-TW" sz="2800" b="1" dirty="0">
                <a:latin typeface="微軟正黑體" pitchFamily="34" charset="-120"/>
                <a:ea typeface="微軟正黑體" pitchFamily="34" charset="-120"/>
              </a:rPr>
              <a:t>。</a:t>
            </a:r>
          </a:p>
        </p:txBody>
      </p:sp>
      <p:sp>
        <p:nvSpPr>
          <p:cNvPr id="66574" name="投影片編號版面配置區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solidFill>
                  <a:schemeClr val="bg1"/>
                </a:solidFill>
              </a:rPr>
              <a:t>52</a:t>
            </a:r>
            <a:endParaRPr lang="zh-TW" altLang="en-US" sz="2600" dirty="0">
              <a:solidFill>
                <a:schemeClr val="bg1"/>
              </a:solidFill>
            </a:endParaRPr>
          </a:p>
        </p:txBody>
      </p:sp>
      <p:grpSp>
        <p:nvGrpSpPr>
          <p:cNvPr id="16" name="群組 15">
            <a:extLst>
              <a:ext uri="{FF2B5EF4-FFF2-40B4-BE49-F238E27FC236}">
                <a16:creationId xmlns:a16="http://schemas.microsoft.com/office/drawing/2014/main" id="{17B8BCF0-E01D-44F5-BE41-B14DA24DC5AD}"/>
              </a:ext>
            </a:extLst>
          </p:cNvPr>
          <p:cNvGrpSpPr/>
          <p:nvPr/>
        </p:nvGrpSpPr>
        <p:grpSpPr>
          <a:xfrm>
            <a:off x="733525" y="1940865"/>
            <a:ext cx="561365" cy="561365"/>
            <a:chOff x="2114313" y="1870759"/>
            <a:chExt cx="608575" cy="608575"/>
          </a:xfrm>
        </p:grpSpPr>
        <p:sp>
          <p:nvSpPr>
            <p:cNvPr id="17" name="Oval 315">
              <a:extLst>
                <a:ext uri="{FF2B5EF4-FFF2-40B4-BE49-F238E27FC236}">
                  <a16:creationId xmlns:a16="http://schemas.microsoft.com/office/drawing/2014/main" id="{579D1E71-507A-40AE-83B9-292B7837B69E}"/>
                </a:ext>
              </a:extLst>
            </p:cNvPr>
            <p:cNvSpPr>
              <a:spLocks noChangeArrowheads="1"/>
            </p:cNvSpPr>
            <p:nvPr/>
          </p:nvSpPr>
          <p:spPr bwMode="auto">
            <a:xfrm>
              <a:off x="2114313" y="1870759"/>
              <a:ext cx="608575" cy="6085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18" name="Freeform 316">
              <a:extLst>
                <a:ext uri="{FF2B5EF4-FFF2-40B4-BE49-F238E27FC236}">
                  <a16:creationId xmlns:a16="http://schemas.microsoft.com/office/drawing/2014/main" id="{5556AA5F-7F53-40E1-8A96-AA6B5F1F53CC}"/>
                </a:ext>
              </a:extLst>
            </p:cNvPr>
            <p:cNvSpPr>
              <a:spLocks/>
            </p:cNvSpPr>
            <p:nvPr/>
          </p:nvSpPr>
          <p:spPr bwMode="auto">
            <a:xfrm>
              <a:off x="2376401" y="2116559"/>
              <a:ext cx="342046" cy="350931"/>
            </a:xfrm>
            <a:custGeom>
              <a:avLst/>
              <a:gdLst>
                <a:gd name="T0" fmla="*/ 54 w 144"/>
                <a:gd name="T1" fmla="*/ 148 h 148"/>
                <a:gd name="T2" fmla="*/ 144 w 144"/>
                <a:gd name="T3" fmla="*/ 50 h 148"/>
                <a:gd name="T4" fmla="*/ 94 w 144"/>
                <a:gd name="T5" fmla="*/ 0 h 148"/>
                <a:gd name="T6" fmla="*/ 0 w 144"/>
                <a:gd name="T7" fmla="*/ 94 h 148"/>
                <a:gd name="T8" fmla="*/ 54 w 144"/>
                <a:gd name="T9" fmla="*/ 148 h 148"/>
              </a:gdLst>
              <a:ahLst/>
              <a:cxnLst>
                <a:cxn ang="0">
                  <a:pos x="T0" y="T1"/>
                </a:cxn>
                <a:cxn ang="0">
                  <a:pos x="T2" y="T3"/>
                </a:cxn>
                <a:cxn ang="0">
                  <a:pos x="T4" y="T5"/>
                </a:cxn>
                <a:cxn ang="0">
                  <a:pos x="T6" y="T7"/>
                </a:cxn>
                <a:cxn ang="0">
                  <a:pos x="T8" y="T9"/>
                </a:cxn>
              </a:cxnLst>
              <a:rect l="0" t="0" r="r" b="b"/>
              <a:pathLst>
                <a:path w="144" h="148">
                  <a:moveTo>
                    <a:pt x="54" y="148"/>
                  </a:moveTo>
                  <a:cubicBezTo>
                    <a:pt x="100" y="134"/>
                    <a:pt x="134" y="97"/>
                    <a:pt x="144" y="50"/>
                  </a:cubicBezTo>
                  <a:cubicBezTo>
                    <a:pt x="94" y="0"/>
                    <a:pt x="94" y="0"/>
                    <a:pt x="94" y="0"/>
                  </a:cubicBezTo>
                  <a:cubicBezTo>
                    <a:pt x="0" y="94"/>
                    <a:pt x="0" y="94"/>
                    <a:pt x="0" y="94"/>
                  </a:cubicBezTo>
                  <a:lnTo>
                    <a:pt x="54" y="14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19" name="Freeform 317">
              <a:extLst>
                <a:ext uri="{FF2B5EF4-FFF2-40B4-BE49-F238E27FC236}">
                  <a16:creationId xmlns:a16="http://schemas.microsoft.com/office/drawing/2014/main" id="{7F21CCF7-A615-4194-9025-EC32C39C6895}"/>
                </a:ext>
              </a:extLst>
            </p:cNvPr>
            <p:cNvSpPr>
              <a:spLocks/>
            </p:cNvSpPr>
            <p:nvPr/>
          </p:nvSpPr>
          <p:spPr bwMode="auto">
            <a:xfrm>
              <a:off x="2238694" y="2057330"/>
              <a:ext cx="359815" cy="282818"/>
            </a:xfrm>
            <a:custGeom>
              <a:avLst/>
              <a:gdLst>
                <a:gd name="T0" fmla="*/ 203 w 243"/>
                <a:gd name="T1" fmla="*/ 0 h 191"/>
                <a:gd name="T2" fmla="*/ 93 w 243"/>
                <a:gd name="T3" fmla="*/ 110 h 191"/>
                <a:gd name="T4" fmla="*/ 40 w 243"/>
                <a:gd name="T5" fmla="*/ 56 h 191"/>
                <a:gd name="T6" fmla="*/ 0 w 243"/>
                <a:gd name="T7" fmla="*/ 96 h 191"/>
                <a:gd name="T8" fmla="*/ 93 w 243"/>
                <a:gd name="T9" fmla="*/ 191 h 191"/>
                <a:gd name="T10" fmla="*/ 243 w 243"/>
                <a:gd name="T11" fmla="*/ 40 h 191"/>
                <a:gd name="T12" fmla="*/ 203 w 24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243" h="191">
                  <a:moveTo>
                    <a:pt x="203" y="0"/>
                  </a:moveTo>
                  <a:lnTo>
                    <a:pt x="93" y="110"/>
                  </a:lnTo>
                  <a:lnTo>
                    <a:pt x="40" y="56"/>
                  </a:lnTo>
                  <a:lnTo>
                    <a:pt x="0" y="96"/>
                  </a:lnTo>
                  <a:lnTo>
                    <a:pt x="93" y="191"/>
                  </a:lnTo>
                  <a:lnTo>
                    <a:pt x="243" y="40"/>
                  </a:lnTo>
                  <a:lnTo>
                    <a:pt x="203" y="0"/>
                  </a:lnTo>
                  <a:close/>
                </a:path>
              </a:pathLst>
            </a:custGeom>
            <a:solidFill>
              <a:srgbClr val="F5F7FA"/>
            </a:solidFill>
            <a:ln w="9525">
              <a:solidFill>
                <a:srgbClr val="000000"/>
              </a:solidFill>
              <a:round/>
              <a:headEnd/>
              <a:tailEnd/>
            </a:ln>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20" name="群組 19">
            <a:extLst>
              <a:ext uri="{FF2B5EF4-FFF2-40B4-BE49-F238E27FC236}">
                <a16:creationId xmlns:a16="http://schemas.microsoft.com/office/drawing/2014/main" id="{23C72989-CFCC-454D-A50D-A7FF8CCD93B5}"/>
              </a:ext>
            </a:extLst>
          </p:cNvPr>
          <p:cNvGrpSpPr/>
          <p:nvPr/>
        </p:nvGrpSpPr>
        <p:grpSpPr>
          <a:xfrm>
            <a:off x="694599" y="4265400"/>
            <a:ext cx="561365" cy="561365"/>
            <a:chOff x="2114313" y="1870759"/>
            <a:chExt cx="608575" cy="608575"/>
          </a:xfrm>
        </p:grpSpPr>
        <p:sp>
          <p:nvSpPr>
            <p:cNvPr id="21" name="Oval 315">
              <a:extLst>
                <a:ext uri="{FF2B5EF4-FFF2-40B4-BE49-F238E27FC236}">
                  <a16:creationId xmlns:a16="http://schemas.microsoft.com/office/drawing/2014/main" id="{19C4351F-2171-4B0C-945E-190ED63C8C45}"/>
                </a:ext>
              </a:extLst>
            </p:cNvPr>
            <p:cNvSpPr>
              <a:spLocks noChangeArrowheads="1"/>
            </p:cNvSpPr>
            <p:nvPr/>
          </p:nvSpPr>
          <p:spPr bwMode="auto">
            <a:xfrm>
              <a:off x="2114313" y="1870759"/>
              <a:ext cx="608575" cy="6085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dirty="0">
                <a:solidFill>
                  <a:sysClr val="windowText" lastClr="000000"/>
                </a:solidFill>
              </a:endParaRPr>
            </a:p>
          </p:txBody>
        </p:sp>
        <p:sp>
          <p:nvSpPr>
            <p:cNvPr id="22" name="Freeform 316">
              <a:extLst>
                <a:ext uri="{FF2B5EF4-FFF2-40B4-BE49-F238E27FC236}">
                  <a16:creationId xmlns:a16="http://schemas.microsoft.com/office/drawing/2014/main" id="{0048E767-7E45-440B-8CEC-8CD49FEF4DE7}"/>
                </a:ext>
              </a:extLst>
            </p:cNvPr>
            <p:cNvSpPr>
              <a:spLocks/>
            </p:cNvSpPr>
            <p:nvPr/>
          </p:nvSpPr>
          <p:spPr bwMode="auto">
            <a:xfrm>
              <a:off x="2376401" y="2116559"/>
              <a:ext cx="342046" cy="350931"/>
            </a:xfrm>
            <a:custGeom>
              <a:avLst/>
              <a:gdLst>
                <a:gd name="T0" fmla="*/ 54 w 144"/>
                <a:gd name="T1" fmla="*/ 148 h 148"/>
                <a:gd name="T2" fmla="*/ 144 w 144"/>
                <a:gd name="T3" fmla="*/ 50 h 148"/>
                <a:gd name="T4" fmla="*/ 94 w 144"/>
                <a:gd name="T5" fmla="*/ 0 h 148"/>
                <a:gd name="T6" fmla="*/ 0 w 144"/>
                <a:gd name="T7" fmla="*/ 94 h 148"/>
                <a:gd name="T8" fmla="*/ 54 w 144"/>
                <a:gd name="T9" fmla="*/ 148 h 148"/>
              </a:gdLst>
              <a:ahLst/>
              <a:cxnLst>
                <a:cxn ang="0">
                  <a:pos x="T0" y="T1"/>
                </a:cxn>
                <a:cxn ang="0">
                  <a:pos x="T2" y="T3"/>
                </a:cxn>
                <a:cxn ang="0">
                  <a:pos x="T4" y="T5"/>
                </a:cxn>
                <a:cxn ang="0">
                  <a:pos x="T6" y="T7"/>
                </a:cxn>
                <a:cxn ang="0">
                  <a:pos x="T8" y="T9"/>
                </a:cxn>
              </a:cxnLst>
              <a:rect l="0" t="0" r="r" b="b"/>
              <a:pathLst>
                <a:path w="144" h="148">
                  <a:moveTo>
                    <a:pt x="54" y="148"/>
                  </a:moveTo>
                  <a:cubicBezTo>
                    <a:pt x="100" y="134"/>
                    <a:pt x="134" y="97"/>
                    <a:pt x="144" y="50"/>
                  </a:cubicBezTo>
                  <a:cubicBezTo>
                    <a:pt x="94" y="0"/>
                    <a:pt x="94" y="0"/>
                    <a:pt x="94" y="0"/>
                  </a:cubicBezTo>
                  <a:cubicBezTo>
                    <a:pt x="0" y="94"/>
                    <a:pt x="0" y="94"/>
                    <a:pt x="0" y="94"/>
                  </a:cubicBezTo>
                  <a:lnTo>
                    <a:pt x="54" y="14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23" name="Freeform 317">
              <a:extLst>
                <a:ext uri="{FF2B5EF4-FFF2-40B4-BE49-F238E27FC236}">
                  <a16:creationId xmlns:a16="http://schemas.microsoft.com/office/drawing/2014/main" id="{922E9FCB-11A7-42FC-91A3-C4293189D99B}"/>
                </a:ext>
              </a:extLst>
            </p:cNvPr>
            <p:cNvSpPr>
              <a:spLocks/>
            </p:cNvSpPr>
            <p:nvPr/>
          </p:nvSpPr>
          <p:spPr bwMode="auto">
            <a:xfrm>
              <a:off x="2238694" y="2057330"/>
              <a:ext cx="359815" cy="282818"/>
            </a:xfrm>
            <a:custGeom>
              <a:avLst/>
              <a:gdLst>
                <a:gd name="T0" fmla="*/ 203 w 243"/>
                <a:gd name="T1" fmla="*/ 0 h 191"/>
                <a:gd name="T2" fmla="*/ 93 w 243"/>
                <a:gd name="T3" fmla="*/ 110 h 191"/>
                <a:gd name="T4" fmla="*/ 40 w 243"/>
                <a:gd name="T5" fmla="*/ 56 h 191"/>
                <a:gd name="T6" fmla="*/ 0 w 243"/>
                <a:gd name="T7" fmla="*/ 96 h 191"/>
                <a:gd name="T8" fmla="*/ 93 w 243"/>
                <a:gd name="T9" fmla="*/ 191 h 191"/>
                <a:gd name="T10" fmla="*/ 243 w 243"/>
                <a:gd name="T11" fmla="*/ 40 h 191"/>
                <a:gd name="T12" fmla="*/ 203 w 24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243" h="191">
                  <a:moveTo>
                    <a:pt x="203" y="0"/>
                  </a:moveTo>
                  <a:lnTo>
                    <a:pt x="93" y="110"/>
                  </a:lnTo>
                  <a:lnTo>
                    <a:pt x="40" y="56"/>
                  </a:lnTo>
                  <a:lnTo>
                    <a:pt x="0" y="96"/>
                  </a:lnTo>
                  <a:lnTo>
                    <a:pt x="93" y="191"/>
                  </a:lnTo>
                  <a:lnTo>
                    <a:pt x="243" y="40"/>
                  </a:lnTo>
                  <a:lnTo>
                    <a:pt x="203" y="0"/>
                  </a:lnTo>
                  <a:close/>
                </a:path>
              </a:pathLst>
            </a:custGeom>
            <a:solidFill>
              <a:srgbClr val="F5F7FA"/>
            </a:solidFill>
            <a:ln w="9525">
              <a:solidFill>
                <a:srgbClr val="000000"/>
              </a:solidFill>
              <a:round/>
              <a:headEnd/>
              <a:tailEnd/>
            </a:ln>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接點 22"/>
          <p:cNvCxnSpPr/>
          <p:nvPr/>
        </p:nvCxnSpPr>
        <p:spPr>
          <a:xfrm>
            <a:off x="1018047" y="0"/>
            <a:ext cx="0" cy="6858000"/>
          </a:xfrm>
          <a:prstGeom prst="line">
            <a:avLst/>
          </a:prstGeom>
          <a:ln w="57150"/>
        </p:spPr>
        <p:style>
          <a:lnRef idx="1">
            <a:schemeClr val="dk1"/>
          </a:lnRef>
          <a:fillRef idx="0">
            <a:schemeClr val="dk1"/>
          </a:fillRef>
          <a:effectRef idx="0">
            <a:schemeClr val="dk1"/>
          </a:effectRef>
          <a:fontRef idx="minor">
            <a:schemeClr val="tx1"/>
          </a:fontRef>
        </p:style>
      </p:cxnSp>
      <p:sp>
        <p:nvSpPr>
          <p:cNvPr id="7" name="標題 1"/>
          <p:cNvSpPr txBox="1">
            <a:spLocks/>
          </p:cNvSpPr>
          <p:nvPr/>
        </p:nvSpPr>
        <p:spPr>
          <a:xfrm>
            <a:off x="1360488" y="441325"/>
            <a:ext cx="7124700" cy="936625"/>
          </a:xfrm>
          <a:prstGeom prst="rect">
            <a:avLst/>
          </a:prstGeom>
        </p:spPr>
        <p:txBody>
          <a:bodyPr anchor="ctr">
            <a:normAutofit/>
          </a:bodyPr>
          <a:lstStyle/>
          <a:p>
            <a:pPr eaLnBrk="1" fontAlgn="auto" hangingPunct="1">
              <a:lnSpc>
                <a:spcPct val="90000"/>
              </a:lnSpc>
              <a:spcAft>
                <a:spcPts val="0"/>
              </a:spcAft>
              <a:defRPr/>
            </a:pP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拾</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cs typeface="+mj-cs"/>
              </a:rPr>
              <a:t>、註冊及放棄</a:t>
            </a:r>
          </a:p>
        </p:txBody>
      </p:sp>
      <p:sp>
        <p:nvSpPr>
          <p:cNvPr id="8" name="文字方塊 7"/>
          <p:cNvSpPr txBox="1">
            <a:spLocks noChangeArrowheads="1"/>
          </p:cNvSpPr>
          <p:nvPr/>
        </p:nvSpPr>
        <p:spPr bwMode="auto">
          <a:xfrm>
            <a:off x="1332372" y="2138363"/>
            <a:ext cx="10458450" cy="3784600"/>
          </a:xfrm>
          <a:prstGeom prst="rect">
            <a:avLst/>
          </a:prstGeom>
          <a:noFill/>
          <a:ln w="9525">
            <a:noFill/>
            <a:miter lim="800000"/>
            <a:headEnd/>
            <a:tailEnd/>
          </a:ln>
        </p:spPr>
        <p:txBody>
          <a:bodyPr>
            <a:spAutoFit/>
          </a:bodyPr>
          <a:lstStyle>
            <a:lvl1pPr marL="292100" indent="-292100"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71463" indent="0" algn="just" eaLnBrk="1" fontAlgn="auto" hangingPunct="1">
              <a:lnSpc>
                <a:spcPts val="3800"/>
              </a:lnSpc>
              <a:spcBef>
                <a:spcPts val="1200"/>
              </a:spcBef>
              <a:spcAft>
                <a:spcPts val="1800"/>
              </a:spcAft>
              <a:buClr>
                <a:schemeClr val="accent2"/>
              </a:buClr>
              <a:defRPr/>
            </a:pPr>
            <a:r>
              <a:rPr lang="zh-TW" altLang="zh-TW" sz="2800" b="1" dirty="0">
                <a:solidFill>
                  <a:srgbClr val="002060"/>
                </a:solidFill>
                <a:latin typeface="微軟正黑體" pitchFamily="34" charset="-120"/>
                <a:ea typeface="微軟正黑體" pitchFamily="34" charset="-120"/>
              </a:rPr>
              <a:t>已現場報到錄取之免試生，請</a:t>
            </a:r>
            <a:r>
              <a:rPr lang="zh-TW" altLang="en-US" sz="2800" b="1" dirty="0">
                <a:solidFill>
                  <a:srgbClr val="002060"/>
                </a:solidFill>
                <a:latin typeface="微軟正黑體" pitchFamily="34" charset="-120"/>
                <a:ea typeface="微軟正黑體" pitchFamily="34" charset="-120"/>
              </a:rPr>
              <a:t>依</a:t>
            </a:r>
            <a:r>
              <a:rPr lang="zh-TW" altLang="zh-TW" sz="2800" b="1" dirty="0">
                <a:solidFill>
                  <a:srgbClr val="002060"/>
                </a:solidFill>
                <a:latin typeface="微軟正黑體" pitchFamily="34" charset="-120"/>
                <a:ea typeface="微軟正黑體" pitchFamily="34" charset="-120"/>
              </a:rPr>
              <a:t>招生學校規定時間辦理註冊。</a:t>
            </a:r>
          </a:p>
          <a:p>
            <a:pPr marL="271463" indent="0" eaLnBrk="1" fontAlgn="auto" hangingPunct="1">
              <a:lnSpc>
                <a:spcPts val="3800"/>
              </a:lnSpc>
              <a:spcBef>
                <a:spcPts val="1200"/>
              </a:spcBef>
              <a:spcAft>
                <a:spcPts val="1800"/>
              </a:spcAft>
              <a:buClr>
                <a:schemeClr val="accent2"/>
              </a:buClr>
              <a:defRPr/>
            </a:pPr>
            <a:r>
              <a:rPr kumimoji="0" lang="zh-TW" altLang="en-US" sz="2800" b="1" dirty="0">
                <a:solidFill>
                  <a:srgbClr val="002060"/>
                </a:solidFill>
                <a:latin typeface="微軟正黑體" pitchFamily="34" charset="-120"/>
                <a:ea typeface="微軟正黑體" pitchFamily="34" charset="-120"/>
              </a:rPr>
              <a:t>如欲放棄錄取資格者，應填寫</a:t>
            </a:r>
            <a:r>
              <a:rPr kumimoji="0" lang="zh-TW" altLang="en-US" sz="2800" b="1" dirty="0">
                <a:solidFill>
                  <a:srgbClr val="C00000"/>
                </a:solidFill>
                <a:latin typeface="微軟正黑體" pitchFamily="34" charset="-120"/>
                <a:ea typeface="微軟正黑體" pitchFamily="34" charset="-120"/>
              </a:rPr>
              <a:t>「聯合</a:t>
            </a:r>
            <a:r>
              <a:rPr lang="zh-TW" altLang="zh-TW" sz="2800" b="1" dirty="0">
                <a:solidFill>
                  <a:srgbClr val="C00000"/>
                </a:solidFill>
                <a:latin typeface="微軟正黑體" pitchFamily="34" charset="-120"/>
                <a:ea typeface="微軟正黑體" pitchFamily="34" charset="-120"/>
              </a:rPr>
              <a:t>免試入學錄取生放棄錄取資格聲明書</a:t>
            </a:r>
            <a:r>
              <a:rPr kumimoji="0" lang="zh-TW" altLang="en-US" sz="2800" b="1" dirty="0">
                <a:solidFill>
                  <a:srgbClr val="C00000"/>
                </a:solidFill>
                <a:latin typeface="微軟正黑體" pitchFamily="34" charset="-120"/>
                <a:ea typeface="微軟正黑體" pitchFamily="34" charset="-120"/>
              </a:rPr>
              <a:t>」</a:t>
            </a:r>
            <a:r>
              <a:rPr kumimoji="0" lang="zh-TW" altLang="en-US" sz="2400" dirty="0">
                <a:solidFill>
                  <a:srgbClr val="0070C0"/>
                </a:solidFill>
                <a:latin typeface="微軟正黑體" pitchFamily="34" charset="-120"/>
                <a:ea typeface="微軟正黑體" pitchFamily="34" charset="-120"/>
              </a:rPr>
              <a:t>（附表二；簡章第</a:t>
            </a:r>
            <a:r>
              <a:rPr kumimoji="0" lang="en-US" altLang="zh-TW" sz="2400" dirty="0">
                <a:solidFill>
                  <a:srgbClr val="0070C0"/>
                </a:solidFill>
                <a:latin typeface="微軟正黑體" pitchFamily="34" charset="-120"/>
                <a:ea typeface="微軟正黑體" pitchFamily="34" charset="-120"/>
              </a:rPr>
              <a:t>89</a:t>
            </a:r>
            <a:r>
              <a:rPr kumimoji="0" lang="zh-TW" altLang="en-US" sz="2400" dirty="0">
                <a:solidFill>
                  <a:srgbClr val="0070C0"/>
                </a:solidFill>
                <a:latin typeface="微軟正黑體" pitchFamily="34" charset="-120"/>
                <a:ea typeface="微軟正黑體" pitchFamily="34" charset="-120"/>
              </a:rPr>
              <a:t>頁）</a:t>
            </a:r>
            <a:r>
              <a:rPr kumimoji="0" lang="zh-TW" altLang="en-US" sz="2800" b="1" dirty="0">
                <a:solidFill>
                  <a:srgbClr val="0070C0"/>
                </a:solidFill>
                <a:latin typeface="微軟正黑體" pitchFamily="34" charset="-120"/>
                <a:ea typeface="微軟正黑體" pitchFamily="34" charset="-120"/>
              </a:rPr>
              <a:t>，於</a:t>
            </a:r>
            <a:r>
              <a:rPr kumimoji="0" lang="en-US" altLang="zh-TW" sz="2800" b="1" dirty="0">
                <a:solidFill>
                  <a:srgbClr val="C00000"/>
                </a:solidFill>
                <a:latin typeface="微軟正黑體" pitchFamily="34" charset="-120"/>
                <a:ea typeface="微軟正黑體" pitchFamily="34" charset="-120"/>
              </a:rPr>
              <a:t>115</a:t>
            </a:r>
            <a:r>
              <a:rPr kumimoji="0" lang="zh-TW" altLang="en-US" sz="2800" b="1" dirty="0">
                <a:solidFill>
                  <a:srgbClr val="C00000"/>
                </a:solidFill>
                <a:latin typeface="微軟正黑體" pitchFamily="34" charset="-120"/>
                <a:ea typeface="微軟正黑體" pitchFamily="34" charset="-120"/>
              </a:rPr>
              <a:t>年</a:t>
            </a:r>
            <a:r>
              <a:rPr kumimoji="0" lang="en-US" altLang="zh-TW" sz="2800" b="1" u="heavy" dirty="0">
                <a:solidFill>
                  <a:srgbClr val="C00000"/>
                </a:solidFill>
                <a:latin typeface="微軟正黑體" pitchFamily="34" charset="-120"/>
                <a:ea typeface="微軟正黑體" pitchFamily="34" charset="-120"/>
              </a:rPr>
              <a:t>7</a:t>
            </a:r>
            <a:r>
              <a:rPr kumimoji="0" lang="zh-TW" altLang="en-US" sz="2800" b="1" u="heavy" dirty="0">
                <a:solidFill>
                  <a:srgbClr val="C00000"/>
                </a:solidFill>
                <a:latin typeface="微軟正黑體" pitchFamily="34" charset="-120"/>
                <a:ea typeface="微軟正黑體" pitchFamily="34" charset="-120"/>
              </a:rPr>
              <a:t>月</a:t>
            </a:r>
            <a:r>
              <a:rPr kumimoji="0" lang="en-US" altLang="zh-TW" sz="2800" b="1" u="heavy" dirty="0">
                <a:solidFill>
                  <a:srgbClr val="C00000"/>
                </a:solidFill>
                <a:latin typeface="微軟正黑體" pitchFamily="34" charset="-120"/>
                <a:ea typeface="微軟正黑體" pitchFamily="34" charset="-120"/>
              </a:rPr>
              <a:t>13</a:t>
            </a:r>
            <a:r>
              <a:rPr kumimoji="0" lang="zh-TW" altLang="en-US" sz="2800" b="1" u="heavy" dirty="0">
                <a:solidFill>
                  <a:srgbClr val="C00000"/>
                </a:solidFill>
                <a:latin typeface="微軟正黑體" pitchFamily="34" charset="-120"/>
                <a:ea typeface="微軟正黑體" pitchFamily="34" charset="-120"/>
              </a:rPr>
              <a:t>日</a:t>
            </a:r>
            <a:r>
              <a:rPr kumimoji="0" lang="zh-TW" altLang="en-US" sz="2800" b="1" dirty="0">
                <a:solidFill>
                  <a:srgbClr val="C00000"/>
                </a:solidFill>
                <a:latin typeface="微軟正黑體" pitchFamily="34" charset="-120"/>
                <a:ea typeface="微軟正黑體" pitchFamily="34" charset="-120"/>
              </a:rPr>
              <a:t>（星期一）</a:t>
            </a:r>
            <a:r>
              <a:rPr kumimoji="0" lang="en-US" altLang="zh-TW" sz="2800" b="1" u="sng" dirty="0">
                <a:solidFill>
                  <a:srgbClr val="C00000"/>
                </a:solidFill>
                <a:latin typeface="微軟正黑體" pitchFamily="34" charset="-120"/>
                <a:ea typeface="微軟正黑體" pitchFamily="34" charset="-120"/>
              </a:rPr>
              <a:t>12:00</a:t>
            </a:r>
            <a:r>
              <a:rPr kumimoji="0" lang="zh-TW" altLang="en-US" sz="2800" b="1" u="sng" dirty="0">
                <a:solidFill>
                  <a:srgbClr val="C00000"/>
                </a:solidFill>
                <a:latin typeface="微軟正黑體" pitchFamily="34" charset="-120"/>
                <a:ea typeface="微軟正黑體" pitchFamily="34" charset="-120"/>
              </a:rPr>
              <a:t>前</a:t>
            </a:r>
            <a:r>
              <a:rPr kumimoji="0" lang="zh-TW" altLang="en-US" sz="2800" b="1" dirty="0">
                <a:solidFill>
                  <a:srgbClr val="002060"/>
                </a:solidFill>
                <a:latin typeface="微軟正黑體" pitchFamily="34" charset="-120"/>
                <a:ea typeface="微軟正黑體" pitchFamily="34" charset="-120"/>
              </a:rPr>
              <a:t>傳真並以掛號郵寄</a:t>
            </a:r>
            <a:r>
              <a:rPr kumimoji="0" lang="zh-TW" altLang="en-US" sz="2800" b="1" u="sng" dirty="0">
                <a:solidFill>
                  <a:schemeClr val="bg1"/>
                </a:solidFill>
                <a:effectLst>
                  <a:glow rad="127000">
                    <a:srgbClr val="002060"/>
                  </a:glow>
                  <a:outerShdw blurRad="38100" dist="38100" dir="2700000" algn="tl">
                    <a:srgbClr val="000000">
                      <a:alpha val="43137"/>
                    </a:srgbClr>
                  </a:outerShdw>
                </a:effectLst>
                <a:latin typeface="微軟正黑體" pitchFamily="34" charset="-120"/>
                <a:ea typeface="微軟正黑體" pitchFamily="34" charset="-120"/>
              </a:rPr>
              <a:t>向錄取學校</a:t>
            </a:r>
            <a:r>
              <a:rPr kumimoji="0" lang="zh-TW" altLang="en-US" sz="2800" b="1" dirty="0">
                <a:solidFill>
                  <a:schemeClr val="bg1"/>
                </a:solidFill>
                <a:effectLst>
                  <a:glow rad="127000">
                    <a:srgbClr val="002060"/>
                  </a:glow>
                  <a:outerShdw blurRad="38100" dist="38100" dir="2700000" algn="tl">
                    <a:srgbClr val="000000">
                      <a:alpha val="43137"/>
                    </a:srgbClr>
                  </a:outerShdw>
                </a:effectLst>
                <a:latin typeface="微軟正黑體" pitchFamily="34" charset="-120"/>
                <a:ea typeface="微軟正黑體" pitchFamily="34" charset="-120"/>
              </a:rPr>
              <a:t>辦理放棄錄取資格</a:t>
            </a:r>
            <a:r>
              <a:rPr kumimoji="0" lang="zh-TW" altLang="en-US" sz="2800" b="1" dirty="0">
                <a:solidFill>
                  <a:srgbClr val="002060"/>
                </a:solidFill>
                <a:effectLst/>
                <a:latin typeface="微軟正黑體" pitchFamily="34" charset="-120"/>
                <a:ea typeface="微軟正黑體" pitchFamily="34" charset="-120"/>
              </a:rPr>
              <a:t>。</a:t>
            </a:r>
            <a:endParaRPr kumimoji="0" lang="en-US" altLang="zh-TW" sz="2800" b="1" dirty="0">
              <a:solidFill>
                <a:srgbClr val="002060"/>
              </a:solidFill>
              <a:effectLst/>
              <a:latin typeface="微軟正黑體" pitchFamily="34" charset="-120"/>
              <a:ea typeface="微軟正黑體" pitchFamily="34" charset="-120"/>
            </a:endParaRPr>
          </a:p>
          <a:p>
            <a:pPr marL="271463" indent="0" algn="just" eaLnBrk="1" fontAlgn="auto" hangingPunct="1">
              <a:lnSpc>
                <a:spcPts val="3800"/>
              </a:lnSpc>
              <a:spcBef>
                <a:spcPts val="1200"/>
              </a:spcBef>
              <a:spcAft>
                <a:spcPts val="1800"/>
              </a:spcAft>
              <a:buClr>
                <a:schemeClr val="accent2"/>
              </a:buClr>
              <a:defRPr/>
            </a:pPr>
            <a:r>
              <a:rPr kumimoji="0" lang="zh-TW" altLang="en-US" sz="2800" b="1" dirty="0">
                <a:solidFill>
                  <a:srgbClr val="002060"/>
                </a:solidFill>
                <a:latin typeface="微軟正黑體" pitchFamily="34" charset="-120"/>
                <a:ea typeface="微軟正黑體" pitchFamily="34" charset="-120"/>
              </a:rPr>
              <a:t>凡經錄取且</a:t>
            </a:r>
            <a:r>
              <a:rPr kumimoji="0" lang="zh-TW" altLang="en-US" sz="2800" b="1" dirty="0">
                <a:solidFill>
                  <a:srgbClr val="C00000"/>
                </a:solidFill>
                <a:latin typeface="微軟正黑體" pitchFamily="34" charset="-120"/>
                <a:ea typeface="微軟正黑體" pitchFamily="34" charset="-120"/>
              </a:rPr>
              <a:t>未聲明放棄錄取資格</a:t>
            </a:r>
            <a:r>
              <a:rPr lang="zh-TW" altLang="zh-TW" sz="2800" b="1" dirty="0">
                <a:solidFill>
                  <a:srgbClr val="C00000"/>
                </a:solidFill>
                <a:latin typeface="微軟正黑體" pitchFamily="34" charset="-120"/>
                <a:ea typeface="微軟正黑體" pitchFamily="34" charset="-120"/>
              </a:rPr>
              <a:t>者，不得參加當</a:t>
            </a:r>
            <a:r>
              <a:rPr lang="zh-TW" altLang="en-US" sz="2800" b="1" dirty="0">
                <a:solidFill>
                  <a:srgbClr val="C00000"/>
                </a:solidFill>
                <a:latin typeface="微軟正黑體" pitchFamily="34" charset="-120"/>
                <a:ea typeface="微軟正黑體" pitchFamily="34" charset="-120"/>
              </a:rPr>
              <a:t>學</a:t>
            </a:r>
            <a:r>
              <a:rPr lang="zh-TW" altLang="zh-TW" sz="2800" b="1" dirty="0">
                <a:solidFill>
                  <a:srgbClr val="C00000"/>
                </a:solidFill>
                <a:latin typeface="微軟正黑體" pitchFamily="34" charset="-120"/>
                <a:ea typeface="微軟正黑體" pitchFamily="34" charset="-120"/>
              </a:rPr>
              <a:t>年度</a:t>
            </a:r>
            <a:r>
              <a:rPr lang="zh-TW" altLang="en-US" sz="2800" b="1" dirty="0">
                <a:solidFill>
                  <a:srgbClr val="C00000"/>
                </a:solidFill>
                <a:latin typeface="微軟正黑體" pitchFamily="34" charset="-120"/>
                <a:ea typeface="微軟正黑體" pitchFamily="34" charset="-120"/>
              </a:rPr>
              <a:t>高中職學校</a:t>
            </a:r>
            <a:r>
              <a:rPr lang="zh-TW" altLang="zh-TW" sz="2800" b="1" dirty="0">
                <a:solidFill>
                  <a:srgbClr val="C00000"/>
                </a:solidFill>
                <a:latin typeface="微軟正黑體" pitchFamily="34" charset="-120"/>
                <a:ea typeface="微軟正黑體" pitchFamily="34" charset="-120"/>
              </a:rPr>
              <a:t>及五專各項招生管道入學。</a:t>
            </a:r>
            <a:endParaRPr kumimoji="0" lang="zh-TW" altLang="en-US" sz="2800" b="1" dirty="0">
              <a:solidFill>
                <a:srgbClr val="C00000"/>
              </a:solidFill>
              <a:latin typeface="微軟正黑體" pitchFamily="34" charset="-120"/>
              <a:ea typeface="微軟正黑體" pitchFamily="34" charset="-120"/>
            </a:endParaRPr>
          </a:p>
        </p:txBody>
      </p:sp>
      <p:grpSp>
        <p:nvGrpSpPr>
          <p:cNvPr id="68613" name="群組 20"/>
          <p:cNvGrpSpPr>
            <a:grpSpLocks/>
          </p:cNvGrpSpPr>
          <p:nvPr/>
        </p:nvGrpSpPr>
        <p:grpSpPr bwMode="auto">
          <a:xfrm>
            <a:off x="427497" y="1735138"/>
            <a:ext cx="1114425" cy="4176712"/>
            <a:chOff x="350468" y="1200639"/>
            <a:chExt cx="1115714" cy="4177698"/>
          </a:xfrm>
        </p:grpSpPr>
        <p:grpSp>
          <p:nvGrpSpPr>
            <p:cNvPr id="68619" name="群組 17"/>
            <p:cNvGrpSpPr>
              <a:grpSpLocks/>
            </p:cNvGrpSpPr>
            <p:nvPr/>
          </p:nvGrpSpPr>
          <p:grpSpPr bwMode="auto">
            <a:xfrm>
              <a:off x="350468" y="2756332"/>
              <a:ext cx="1052877" cy="1077363"/>
              <a:chOff x="311245" y="2692957"/>
              <a:chExt cx="1052877" cy="1077363"/>
            </a:xfrm>
          </p:grpSpPr>
          <p:sp>
            <p:nvSpPr>
              <p:cNvPr id="11" name="橢圓 10"/>
              <p:cNvSpPr/>
              <p:nvPr/>
            </p:nvSpPr>
            <p:spPr>
              <a:xfrm>
                <a:off x="311245" y="2693381"/>
                <a:ext cx="1052140" cy="10765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600" b="1" dirty="0">
                  <a:latin typeface="微軟正黑體" pitchFamily="34" charset="-120"/>
                  <a:ea typeface="微軟正黑體" pitchFamily="34" charset="-120"/>
                </a:endParaRPr>
              </a:p>
            </p:txBody>
          </p:sp>
          <p:sp>
            <p:nvSpPr>
              <p:cNvPr id="68627" name="文字方塊 11"/>
              <p:cNvSpPr txBox="1">
                <a:spLocks noChangeArrowheads="1"/>
              </p:cNvSpPr>
              <p:nvPr/>
            </p:nvSpPr>
            <p:spPr bwMode="auto">
              <a:xfrm>
                <a:off x="360630" y="2954639"/>
                <a:ext cx="9541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000" b="1">
                    <a:solidFill>
                      <a:schemeClr val="bg1"/>
                    </a:solidFill>
                    <a:latin typeface="微軟正黑體" panose="020B0604030504040204" pitchFamily="34" charset="-120"/>
                    <a:ea typeface="微軟正黑體" panose="020B0604030504040204" pitchFamily="34" charset="-120"/>
                  </a:rPr>
                  <a:t>放棄</a:t>
                </a:r>
              </a:p>
            </p:txBody>
          </p:sp>
        </p:grpSp>
        <p:grpSp>
          <p:nvGrpSpPr>
            <p:cNvPr id="68620" name="群組 18"/>
            <p:cNvGrpSpPr>
              <a:grpSpLocks/>
            </p:cNvGrpSpPr>
            <p:nvPr/>
          </p:nvGrpSpPr>
          <p:grpSpPr bwMode="auto">
            <a:xfrm>
              <a:off x="350468" y="1200639"/>
              <a:ext cx="1052877" cy="1077363"/>
              <a:chOff x="276540" y="1101051"/>
              <a:chExt cx="1052877" cy="1077363"/>
            </a:xfrm>
          </p:grpSpPr>
          <p:sp>
            <p:nvSpPr>
              <p:cNvPr id="10" name="橢圓 9"/>
              <p:cNvSpPr/>
              <p:nvPr/>
            </p:nvSpPr>
            <p:spPr>
              <a:xfrm>
                <a:off x="276540" y="1101051"/>
                <a:ext cx="1052140" cy="10765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400" b="1" dirty="0">
                  <a:latin typeface="微軟正黑體" pitchFamily="34" charset="-120"/>
                  <a:ea typeface="微軟正黑體" pitchFamily="34" charset="-120"/>
                </a:endParaRPr>
              </a:p>
            </p:txBody>
          </p:sp>
          <p:sp>
            <p:nvSpPr>
              <p:cNvPr id="68625" name="文字方塊 13"/>
              <p:cNvSpPr txBox="1">
                <a:spLocks noChangeArrowheads="1"/>
              </p:cNvSpPr>
              <p:nvPr/>
            </p:nvSpPr>
            <p:spPr bwMode="auto">
              <a:xfrm>
                <a:off x="325925" y="1362733"/>
                <a:ext cx="9541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000" b="1">
                    <a:solidFill>
                      <a:schemeClr val="bg1"/>
                    </a:solidFill>
                    <a:latin typeface="微軟正黑體" panose="020B0604030504040204" pitchFamily="34" charset="-120"/>
                    <a:ea typeface="微軟正黑體" panose="020B0604030504040204" pitchFamily="34" charset="-120"/>
                  </a:rPr>
                  <a:t>註冊</a:t>
                </a:r>
              </a:p>
            </p:txBody>
          </p:sp>
        </p:grpSp>
        <p:grpSp>
          <p:nvGrpSpPr>
            <p:cNvPr id="68621" name="群組 16"/>
            <p:cNvGrpSpPr>
              <a:grpSpLocks/>
            </p:cNvGrpSpPr>
            <p:nvPr/>
          </p:nvGrpSpPr>
          <p:grpSpPr bwMode="auto">
            <a:xfrm>
              <a:off x="358186" y="4300974"/>
              <a:ext cx="1107996" cy="1077363"/>
              <a:chOff x="358186" y="4147066"/>
              <a:chExt cx="1107996" cy="1077363"/>
            </a:xfrm>
          </p:grpSpPr>
          <p:sp>
            <p:nvSpPr>
              <p:cNvPr id="15" name="橢圓 14"/>
              <p:cNvSpPr/>
              <p:nvPr/>
            </p:nvSpPr>
            <p:spPr>
              <a:xfrm>
                <a:off x="382255" y="4147850"/>
                <a:ext cx="1052140" cy="10765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600" b="1" dirty="0">
                  <a:latin typeface="微軟正黑體" pitchFamily="34" charset="-120"/>
                  <a:ea typeface="微軟正黑體" pitchFamily="34" charset="-120"/>
                </a:endParaRPr>
              </a:p>
            </p:txBody>
          </p:sp>
          <p:sp>
            <p:nvSpPr>
              <p:cNvPr id="68623" name="文字方塊 15"/>
              <p:cNvSpPr txBox="1">
                <a:spLocks noChangeArrowheads="1"/>
              </p:cNvSpPr>
              <p:nvPr/>
            </p:nvSpPr>
            <p:spPr bwMode="auto">
              <a:xfrm>
                <a:off x="358186" y="4454914"/>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a:solidFill>
                      <a:schemeClr val="bg1"/>
                    </a:solidFill>
                    <a:latin typeface="微軟正黑體" panose="020B0604030504040204" pitchFamily="34" charset="-120"/>
                    <a:ea typeface="微軟正黑體" panose="020B0604030504040204" pitchFamily="34" charset="-120"/>
                  </a:rPr>
                  <a:t>未放棄</a:t>
                </a:r>
              </a:p>
            </p:txBody>
          </p:sp>
        </p:grpSp>
      </p:grpSp>
      <p:grpSp>
        <p:nvGrpSpPr>
          <p:cNvPr id="68614" name="群組 27"/>
          <p:cNvGrpSpPr>
            <a:grpSpLocks/>
          </p:cNvGrpSpPr>
          <p:nvPr/>
        </p:nvGrpSpPr>
        <p:grpSpPr bwMode="auto">
          <a:xfrm>
            <a:off x="756109" y="588963"/>
            <a:ext cx="506413" cy="506412"/>
            <a:chOff x="1973655" y="5640309"/>
            <a:chExt cx="760492" cy="760492"/>
          </a:xfrm>
        </p:grpSpPr>
        <p:sp>
          <p:nvSpPr>
            <p:cNvPr id="26" name="橢圓 25"/>
            <p:cNvSpPr/>
            <p:nvPr/>
          </p:nvSpPr>
          <p:spPr>
            <a:xfrm>
              <a:off x="1973655" y="5640309"/>
              <a:ext cx="760492" cy="7604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 name="等腰三角形 26"/>
            <p:cNvSpPr/>
            <p:nvPr/>
          </p:nvSpPr>
          <p:spPr>
            <a:xfrm rot="5400000">
              <a:off x="2216821" y="5847716"/>
              <a:ext cx="355215" cy="3456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68615" name="Picture 2" descr="http://image.cache.storm.mg/styles/smg-800xauto-er/s3/media/image/2015/08/28/20150828-065240_U1004_M83588_5407.jpg?itok=n1PIEmXn"/>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8936038" y="0"/>
            <a:ext cx="32559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投影片編號版面配置區 1"/>
          <p:cNvSpPr>
            <a:spLocks noGrp="1"/>
          </p:cNvSpPr>
          <p:nvPr>
            <p:ph type="sldNum" sz="quarter" idx="11"/>
          </p:nvPr>
        </p:nvSpPr>
        <p:spPr bwMode="auto">
          <a:xfrm>
            <a:off x="9347200" y="63182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53</a:t>
            </a:r>
            <a:endParaRPr lang="zh-TW" altLang="en-US" sz="2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673100" y="1898650"/>
            <a:ext cx="10140950" cy="1470025"/>
          </a:xfrm>
          <a:prstGeom prst="rect">
            <a:avLst/>
          </a:prstGeom>
        </p:spPr>
        <p:txBody>
          <a:bodyPr anchor="ctr"/>
          <a:lstStyle/>
          <a:p>
            <a:pPr algn="ctr" eaLnBrk="1" fontAlgn="auto" hangingPunct="1">
              <a:spcAft>
                <a:spcPts val="0"/>
              </a:spcAft>
              <a:defRPr/>
            </a:pPr>
            <a:r>
              <a:rPr lang="en-US" altLang="zh-TW" sz="5000" b="1" dirty="0">
                <a:solidFill>
                  <a:srgbClr val="000099"/>
                </a:solidFill>
                <a:latin typeface="微軟正黑體" pitchFamily="34" charset="-120"/>
                <a:ea typeface="微軟正黑體" pitchFamily="34" charset="-120"/>
                <a:cs typeface="+mj-cs"/>
              </a:rPr>
              <a:t>(</a:t>
            </a:r>
            <a:r>
              <a:rPr lang="zh-TW" altLang="en-US" sz="5000" b="1" dirty="0">
                <a:solidFill>
                  <a:srgbClr val="000099"/>
                </a:solidFill>
                <a:latin typeface="微軟正黑體" pitchFamily="34" charset="-120"/>
                <a:ea typeface="微軟正黑體" pitchFamily="34" charset="-120"/>
                <a:cs typeface="+mj-cs"/>
              </a:rPr>
              <a:t>拾壹</a:t>
            </a:r>
            <a:r>
              <a:rPr lang="en-US" altLang="zh-TW" sz="5000" b="1" dirty="0">
                <a:solidFill>
                  <a:srgbClr val="000099"/>
                </a:solidFill>
                <a:latin typeface="微軟正黑體" pitchFamily="34" charset="-120"/>
                <a:ea typeface="微軟正黑體" pitchFamily="34" charset="-120"/>
                <a:cs typeface="+mj-cs"/>
              </a:rPr>
              <a:t>)</a:t>
            </a:r>
            <a:r>
              <a:rPr lang="zh-TW" altLang="en-US" sz="5000" b="1" dirty="0">
                <a:solidFill>
                  <a:srgbClr val="000099"/>
                </a:solidFill>
                <a:latin typeface="微軟正黑體" pitchFamily="34" charset="-120"/>
                <a:ea typeface="微軟正黑體" pitchFamily="34" charset="-120"/>
                <a:cs typeface="+mj-cs"/>
              </a:rPr>
              <a:t>、報名表件填寫範例</a:t>
            </a:r>
            <a:endParaRPr lang="zh-TW" altLang="en-US" sz="5000" dirty="0">
              <a:latin typeface="微軟正黑體" pitchFamily="34" charset="-120"/>
              <a:ea typeface="微軟正黑體" pitchFamily="34" charset="-120"/>
              <a:cs typeface="+mj-cs"/>
            </a:endParaRPr>
          </a:p>
        </p:txBody>
      </p:sp>
      <p:sp>
        <p:nvSpPr>
          <p:cNvPr id="10" name="副標題 2"/>
          <p:cNvSpPr txBox="1">
            <a:spLocks/>
          </p:cNvSpPr>
          <p:nvPr/>
        </p:nvSpPr>
        <p:spPr>
          <a:xfrm>
            <a:off x="0" y="5910263"/>
            <a:ext cx="11487150" cy="368300"/>
          </a:xfrm>
          <a:prstGeom prst="rect">
            <a:avLst/>
          </a:prstGeom>
          <a:solidFill>
            <a:srgbClr val="B7F0FB"/>
          </a:solidFill>
        </p:spPr>
        <p:txBody>
          <a:bodyPr>
            <a:normAutofit fontScale="85000" lnSpcReduction="20000"/>
          </a:bodyPr>
          <a:lstStyle/>
          <a:p>
            <a:pPr marL="228600" indent="-228600" eaLnBrk="1" fontAlgn="auto" hangingPunct="1">
              <a:lnSpc>
                <a:spcPct val="90000"/>
              </a:lnSpc>
              <a:spcBef>
                <a:spcPts val="1000"/>
              </a:spcBef>
              <a:spcAft>
                <a:spcPts val="0"/>
              </a:spcAft>
              <a:defRPr/>
            </a:pPr>
            <a:endParaRPr lang="en-US" altLang="zh-TW" sz="2800" dirty="0">
              <a:latin typeface="微軟正黑體" pitchFamily="34" charset="-120"/>
              <a:ea typeface="微軟正黑體" pitchFamily="34" charset="-120"/>
            </a:endParaRPr>
          </a:p>
        </p:txBody>
      </p:sp>
      <p:pic>
        <p:nvPicPr>
          <p:cNvPr id="69636" name="Picture 1" descr="F:\檢測\聯合會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3988"/>
            <a:ext cx="4305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7" name="群組 5"/>
          <p:cNvGrpSpPr>
            <a:grpSpLocks/>
          </p:cNvGrpSpPr>
          <p:nvPr/>
        </p:nvGrpSpPr>
        <p:grpSpPr bwMode="auto">
          <a:xfrm>
            <a:off x="-12700" y="3505200"/>
            <a:ext cx="5305425" cy="3373438"/>
            <a:chOff x="129389" y="1189848"/>
            <a:chExt cx="9778054" cy="5628804"/>
          </a:xfrm>
        </p:grpSpPr>
        <p:pic>
          <p:nvPicPr>
            <p:cNvPr id="69642" name="圖片 1"/>
            <p:cNvPicPr>
              <a:picLocks noChangeAspect="1"/>
            </p:cNvPicPr>
            <p:nvPr/>
          </p:nvPicPr>
          <p:blipFill>
            <a:blip r:embed="rId4">
              <a:extLst>
                <a:ext uri="{28A0092B-C50C-407E-A947-70E740481C1C}">
                  <a14:useLocalDpi xmlns:a14="http://schemas.microsoft.com/office/drawing/2010/main" val="0"/>
                </a:ext>
              </a:extLst>
            </a:blip>
            <a:srcRect l="211" t="3008" r="2423" b="-89"/>
            <a:stretch>
              <a:fillRect/>
            </a:stretch>
          </p:blipFill>
          <p:spPr bwMode="auto">
            <a:xfrm>
              <a:off x="129389" y="3020089"/>
              <a:ext cx="9778054" cy="37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圖片 3"/>
            <p:cNvPicPr>
              <a:picLocks noChangeAspect="1"/>
            </p:cNvPicPr>
            <p:nvPr/>
          </p:nvPicPr>
          <p:blipFill>
            <a:blip r:embed="rId5">
              <a:extLst>
                <a:ext uri="{28A0092B-C50C-407E-A947-70E740481C1C}">
                  <a14:useLocalDpi xmlns:a14="http://schemas.microsoft.com/office/drawing/2010/main" val="0"/>
                </a:ext>
              </a:extLst>
            </a:blip>
            <a:srcRect t="8234" b="23056"/>
            <a:stretch>
              <a:fillRect/>
            </a:stretch>
          </p:blipFill>
          <p:spPr bwMode="auto">
            <a:xfrm>
              <a:off x="1847690" y="1189848"/>
              <a:ext cx="2500018" cy="226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638" name="圖片 8"/>
          <p:cNvPicPr>
            <a:picLocks noChangeAspect="1"/>
          </p:cNvPicPr>
          <p:nvPr/>
        </p:nvPicPr>
        <p:blipFill>
          <a:blip r:embed="rId6">
            <a:extLst>
              <a:ext uri="{28A0092B-C50C-407E-A947-70E740481C1C}">
                <a14:useLocalDpi xmlns:a14="http://schemas.microsoft.com/office/drawing/2010/main" val="0"/>
              </a:ext>
            </a:extLst>
          </a:blip>
          <a:srcRect l="2979" r="41139"/>
          <a:stretch>
            <a:fillRect/>
          </a:stretch>
        </p:blipFill>
        <p:spPr bwMode="auto">
          <a:xfrm>
            <a:off x="5148263" y="3506788"/>
            <a:ext cx="704373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64350" y="3840163"/>
            <a:ext cx="23415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9150" y="4465638"/>
            <a:ext cx="12684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1">
            <a:extLst>
              <a:ext uri="{FF2B5EF4-FFF2-40B4-BE49-F238E27FC236}">
                <a16:creationId xmlns:a16="http://schemas.microsoft.com/office/drawing/2014/main" id="{6AA40AF8-65AA-976B-6DA9-8C547C12C15A}"/>
              </a:ext>
            </a:extLst>
          </p:cNvPr>
          <p:cNvSpPr txBox="1">
            <a:spLocks/>
          </p:cNvSpPr>
          <p:nvPr/>
        </p:nvSpPr>
        <p:spPr bwMode="auto">
          <a:xfrm>
            <a:off x="10453688" y="6296026"/>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TW"/>
            </a:defPPr>
            <a:lvl1pPr algn="ctr" rtl="0" eaLnBrk="1" fontAlgn="auto" hangingPunct="1">
              <a:lnSpc>
                <a:spcPct val="90000"/>
              </a:lnSpc>
              <a:spcBef>
                <a:spcPts val="1000"/>
              </a:spcBef>
              <a:spcAft>
                <a:spcPts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fontAlgn="base">
              <a:lnSpc>
                <a:spcPct val="100000"/>
              </a:lnSpc>
              <a:spcBef>
                <a:spcPct val="0"/>
              </a:spcBef>
              <a:spcAft>
                <a:spcPct val="0"/>
              </a:spcAft>
              <a:buFontTx/>
              <a:buNone/>
            </a:pPr>
            <a:r>
              <a:rPr lang="en-US" altLang="zh-TW" sz="2600" b="1" u="sng" dirty="0"/>
              <a:t>54</a:t>
            </a:r>
            <a:endParaRPr lang="zh-TW" altLang="en-US" sz="2600" b="1" u="sn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A6521AD-C113-374A-86FB-F31A462747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43825" y="342494"/>
            <a:ext cx="4925112" cy="6429237"/>
          </a:xfrm>
          <a:prstGeom prst="rect">
            <a:avLst/>
          </a:prstGeom>
        </p:spPr>
      </p:pic>
      <p:sp>
        <p:nvSpPr>
          <p:cNvPr id="22" name="矩形 21"/>
          <p:cNvSpPr/>
          <p:nvPr/>
        </p:nvSpPr>
        <p:spPr>
          <a:xfrm>
            <a:off x="6694488" y="5468754"/>
            <a:ext cx="3871912" cy="709613"/>
          </a:xfrm>
          <a:prstGeom prst="rect">
            <a:avLst/>
          </a:prstGeom>
          <a:solidFill>
            <a:srgbClr val="FFCCCC"/>
          </a:solid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0660" name="矩形 18"/>
          <p:cNvSpPr>
            <a:spLocks noChangeArrowheads="1"/>
          </p:cNvSpPr>
          <p:nvPr/>
        </p:nvSpPr>
        <p:spPr bwMode="auto">
          <a:xfrm>
            <a:off x="6556375" y="5600517"/>
            <a:ext cx="412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a:solidFill>
                  <a:srgbClr val="0033CC"/>
                </a:solidFill>
                <a:latin typeface="微軟正黑體" panose="020B0604030504040204" pitchFamily="34" charset="-120"/>
                <a:ea typeface="微軟正黑體" panose="020B0604030504040204" pitchFamily="34" charset="-120"/>
              </a:rPr>
              <a:t>     檢附正本</a:t>
            </a:r>
            <a:r>
              <a:rPr lang="zh-TW" altLang="en-US" sz="2400" b="1">
                <a:solidFill>
                  <a:srgbClr val="C00000"/>
                </a:solidFill>
                <a:latin typeface="微軟正黑體" panose="020B0604030504040204" pitchFamily="34" charset="-120"/>
                <a:ea typeface="微軟正黑體" panose="020B0604030504040204" pitchFamily="34" charset="-120"/>
              </a:rPr>
              <a:t>務必蓋學校戳章</a:t>
            </a:r>
            <a:endParaRPr lang="en-US" altLang="zh-TW" sz="2400" b="1">
              <a:solidFill>
                <a:srgbClr val="C00000"/>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6426721" y="1422061"/>
            <a:ext cx="5469539" cy="1583773"/>
          </a:xfrm>
          <a:prstGeom prst="rect">
            <a:avLst/>
          </a:prstGeom>
          <a:no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6417663" y="3727316"/>
            <a:ext cx="5380275" cy="1122363"/>
          </a:xfrm>
          <a:prstGeom prst="rect">
            <a:avLst/>
          </a:prstGeom>
          <a:no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0663" name="文字方塊 17"/>
          <p:cNvSpPr txBox="1">
            <a:spLocks noChangeArrowheads="1"/>
          </p:cNvSpPr>
          <p:nvPr/>
        </p:nvSpPr>
        <p:spPr bwMode="auto">
          <a:xfrm>
            <a:off x="6340475" y="241300"/>
            <a:ext cx="5546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000" b="1" dirty="0">
                <a:solidFill>
                  <a:srgbClr val="00B050"/>
                </a:solidFill>
                <a:latin typeface="微軟正黑體" panose="020B0604030504040204" pitchFamily="34" charset="-120"/>
                <a:ea typeface="微軟正黑體" panose="020B0604030504040204" pitchFamily="34" charset="-120"/>
              </a:rPr>
              <a:t>比序項目積分證明單</a:t>
            </a:r>
            <a:endParaRPr lang="en-US" altLang="zh-TW" sz="3000" b="1" dirty="0">
              <a:solidFill>
                <a:srgbClr val="00B05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dirty="0">
                <a:solidFill>
                  <a:srgbClr val="C00000"/>
                </a:solidFill>
                <a:latin typeface="微軟正黑體" panose="020B0604030504040204" pitchFamily="34" charset="-120"/>
                <a:ea typeface="微軟正黑體" panose="020B0604030504040204" pitchFamily="34" charset="-120"/>
              </a:rPr>
              <a:t>注意事項</a:t>
            </a:r>
            <a:endParaRPr lang="en-US" altLang="zh-TW" sz="32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zh-TW" altLang="en-US" sz="1800" dirty="0"/>
          </a:p>
        </p:txBody>
      </p:sp>
      <p:sp>
        <p:nvSpPr>
          <p:cNvPr id="70664" name="矩形 5"/>
          <p:cNvSpPr>
            <a:spLocks noChangeArrowheads="1"/>
          </p:cNvSpPr>
          <p:nvPr/>
        </p:nvSpPr>
        <p:spPr bwMode="auto">
          <a:xfrm>
            <a:off x="6457782" y="1461919"/>
            <a:ext cx="546953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ct val="0"/>
              </a:spcBef>
              <a:buFontTx/>
              <a:buNone/>
            </a:pPr>
            <a:r>
              <a:rPr lang="zh-TW" altLang="en-US" sz="2400" b="1" dirty="0">
                <a:solidFill>
                  <a:srgbClr val="0033CC"/>
                </a:solidFill>
                <a:latin typeface="微軟正黑體" panose="020B0604030504040204" pitchFamily="34" charset="-120"/>
                <a:ea typeface="微軟正黑體" panose="020B0604030504040204" pitchFamily="34" charset="-120"/>
              </a:rPr>
              <a:t>競賽項目請填寫完整競賽年度、名稱、名次，檢附得獎證明（獎狀）影本以利查核。</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gn="just" eaLnBrk="1" hangingPunct="1">
              <a:lnSpc>
                <a:spcPct val="100000"/>
              </a:lnSpc>
              <a:spcBef>
                <a:spcPct val="0"/>
              </a:spcBef>
              <a:buFontTx/>
              <a:buNone/>
            </a:pP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spc="-100" dirty="0">
                <a:solidFill>
                  <a:schemeClr val="accent2">
                    <a:lumMod val="75000"/>
                  </a:schemeClr>
                </a:solidFill>
                <a:latin typeface="微軟正黑體" panose="020B0604030504040204" pitchFamily="34" charset="-120"/>
                <a:ea typeface="微軟正黑體" panose="020B0604030504040204" pitchFamily="34" charset="-120"/>
              </a:rPr>
              <a:t>提醒：若</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團體賽制為雙人或三人比賽，請註明</a:t>
            </a:r>
          </a:p>
        </p:txBody>
      </p:sp>
      <p:sp>
        <p:nvSpPr>
          <p:cNvPr id="70665" name="矩形 6"/>
          <p:cNvSpPr>
            <a:spLocks noChangeArrowheads="1"/>
          </p:cNvSpPr>
          <p:nvPr/>
        </p:nvSpPr>
        <p:spPr bwMode="auto">
          <a:xfrm>
            <a:off x="6114440" y="3698741"/>
            <a:ext cx="565687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ct val="0"/>
              </a:spcBef>
              <a:buFontTx/>
              <a:buNone/>
            </a:pPr>
            <a:r>
              <a:rPr lang="zh-TW" altLang="en-US" sz="2400" b="1" dirty="0">
                <a:solidFill>
                  <a:srgbClr val="0033CC"/>
                </a:solidFill>
                <a:latin typeface="微軟正黑體" panose="020B0604030504040204" pitchFamily="34" charset="-120"/>
                <a:ea typeface="微軟正黑體" panose="020B0604030504040204" pitchFamily="34" charset="-120"/>
              </a:rPr>
              <a:t>     具弱勢身分者，須檢附有效期間之</a:t>
            </a:r>
            <a:br>
              <a:rPr lang="en-US" altLang="zh-TW" sz="2400" b="1" dirty="0">
                <a:solidFill>
                  <a:srgbClr val="0033CC"/>
                </a:solidFill>
                <a:latin typeface="微軟正黑體" panose="020B0604030504040204" pitchFamily="34" charset="-120"/>
                <a:ea typeface="微軟正黑體" panose="020B0604030504040204" pitchFamily="34" charset="-120"/>
              </a:rPr>
            </a:br>
            <a:r>
              <a:rPr lang="en-US" altLang="zh-TW" sz="24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身分證明文件，浮貼於報名表，以利</a:t>
            </a:r>
            <a:br>
              <a:rPr lang="en-US" altLang="zh-TW" sz="2400" b="1" dirty="0">
                <a:solidFill>
                  <a:srgbClr val="0033CC"/>
                </a:solidFill>
                <a:latin typeface="微軟正黑體" panose="020B0604030504040204" pitchFamily="34" charset="-120"/>
                <a:ea typeface="微軟正黑體" panose="020B0604030504040204" pitchFamily="34" charset="-120"/>
              </a:rPr>
            </a:br>
            <a:r>
              <a:rPr lang="en-US" altLang="zh-TW" sz="24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審查及辦理報名費減免。</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cxnSp>
        <p:nvCxnSpPr>
          <p:cNvPr id="26" name="直線單箭頭接點 25"/>
          <p:cNvCxnSpPr>
            <a:cxnSpLocks/>
            <a:endCxn id="3" idx="3"/>
          </p:cNvCxnSpPr>
          <p:nvPr/>
        </p:nvCxnSpPr>
        <p:spPr>
          <a:xfrm flipH="1" flipV="1">
            <a:off x="4918589" y="1573331"/>
            <a:ext cx="1449044" cy="2254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stCxn id="45" idx="3"/>
            <a:endCxn id="7" idx="3"/>
          </p:cNvCxnSpPr>
          <p:nvPr/>
        </p:nvCxnSpPr>
        <p:spPr>
          <a:xfrm flipH="1">
            <a:off x="4918588" y="3881716"/>
            <a:ext cx="1213211" cy="25889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a:stCxn id="52" idx="3"/>
            <a:endCxn id="11" idx="3"/>
          </p:cNvCxnSpPr>
          <p:nvPr/>
        </p:nvCxnSpPr>
        <p:spPr>
          <a:xfrm flipH="1">
            <a:off x="3624429" y="5610663"/>
            <a:ext cx="2808376" cy="83469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672" name="矩形 23"/>
          <p:cNvSpPr>
            <a:spLocks noChangeArrowheads="1"/>
          </p:cNvSpPr>
          <p:nvPr/>
        </p:nvSpPr>
        <p:spPr bwMode="auto">
          <a:xfrm>
            <a:off x="8464550" y="6457950"/>
            <a:ext cx="2759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（招生簡章第</a:t>
            </a:r>
            <a:r>
              <a:rPr lang="en-US" altLang="zh-TW" sz="1800" dirty="0">
                <a:latin typeface="微軟正黑體" panose="020B0604030504040204" pitchFamily="34" charset="-120"/>
                <a:ea typeface="微軟正黑體" panose="020B0604030504040204" pitchFamily="34" charset="-120"/>
              </a:rPr>
              <a:t>14</a:t>
            </a:r>
            <a:r>
              <a:rPr lang="zh-TW" altLang="en-US" sz="1800" dirty="0">
                <a:latin typeface="微軟正黑體" panose="020B0604030504040204" pitchFamily="34" charset="-120"/>
                <a:ea typeface="微軟正黑體" panose="020B0604030504040204" pitchFamily="34" charset="-120"/>
              </a:rPr>
              <a:t>頁範例）</a:t>
            </a:r>
          </a:p>
        </p:txBody>
      </p:sp>
      <p:sp>
        <p:nvSpPr>
          <p:cNvPr id="70673" name="投影片編號版面配置區 2"/>
          <p:cNvSpPr>
            <a:spLocks noGrp="1"/>
          </p:cNvSpPr>
          <p:nvPr>
            <p:ph type="sldNum" sz="quarter" idx="11"/>
          </p:nvPr>
        </p:nvSpPr>
        <p:spPr bwMode="auto">
          <a:xfrm>
            <a:off x="9361488" y="63611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55</a:t>
            </a:r>
            <a:endParaRPr lang="zh-TW" altLang="en-US" sz="2600" dirty="0"/>
          </a:p>
        </p:txBody>
      </p:sp>
      <p:sp>
        <p:nvSpPr>
          <p:cNvPr id="3" name="矩形 2"/>
          <p:cNvSpPr/>
          <p:nvPr/>
        </p:nvSpPr>
        <p:spPr>
          <a:xfrm>
            <a:off x="1494175" y="1280539"/>
            <a:ext cx="3424414" cy="5855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1504772" y="3970743"/>
            <a:ext cx="3413816" cy="3397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2085188" y="6090472"/>
            <a:ext cx="1539241" cy="709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2" name="群組 11"/>
          <p:cNvGrpSpPr/>
          <p:nvPr/>
        </p:nvGrpSpPr>
        <p:grpSpPr>
          <a:xfrm>
            <a:off x="5990190" y="1169235"/>
            <a:ext cx="607929" cy="607929"/>
            <a:chOff x="10642014" y="2911097"/>
            <a:chExt cx="607929" cy="607929"/>
          </a:xfrm>
        </p:grpSpPr>
        <p:sp>
          <p:nvSpPr>
            <p:cNvPr id="38" name="Oval 305"/>
            <p:cNvSpPr>
              <a:spLocks noChangeArrowheads="1"/>
            </p:cNvSpPr>
            <p:nvPr/>
          </p:nvSpPr>
          <p:spPr bwMode="auto">
            <a:xfrm>
              <a:off x="10642014" y="2911097"/>
              <a:ext cx="607929" cy="607929"/>
            </a:xfrm>
            <a:prstGeom prst="ellipse">
              <a:avLst/>
            </a:prstGeom>
            <a:solidFill>
              <a:srgbClr val="F2C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39" name="Freeform 306"/>
            <p:cNvSpPr>
              <a:spLocks/>
            </p:cNvSpPr>
            <p:nvPr/>
          </p:nvSpPr>
          <p:spPr bwMode="auto">
            <a:xfrm>
              <a:off x="10772179" y="3079718"/>
              <a:ext cx="474806" cy="439306"/>
            </a:xfrm>
            <a:custGeom>
              <a:avLst/>
              <a:gdLst>
                <a:gd name="T0" fmla="*/ 53 w 200"/>
                <a:gd name="T1" fmla="*/ 183 h 185"/>
                <a:gd name="T2" fmla="*/ 73 w 200"/>
                <a:gd name="T3" fmla="*/ 185 h 185"/>
                <a:gd name="T4" fmla="*/ 200 w 200"/>
                <a:gd name="T5" fmla="*/ 70 h 185"/>
                <a:gd name="T6" fmla="*/ 130 w 200"/>
                <a:gd name="T7" fmla="*/ 0 h 185"/>
                <a:gd name="T8" fmla="*/ 0 w 200"/>
                <a:gd name="T9" fmla="*/ 130 h 185"/>
                <a:gd name="T10" fmla="*/ 53 w 200"/>
                <a:gd name="T11" fmla="*/ 183 h 185"/>
              </a:gdLst>
              <a:ahLst/>
              <a:cxnLst>
                <a:cxn ang="0">
                  <a:pos x="T0" y="T1"/>
                </a:cxn>
                <a:cxn ang="0">
                  <a:pos x="T2" y="T3"/>
                </a:cxn>
                <a:cxn ang="0">
                  <a:pos x="T4" y="T5"/>
                </a:cxn>
                <a:cxn ang="0">
                  <a:pos x="T6" y="T7"/>
                </a:cxn>
                <a:cxn ang="0">
                  <a:pos x="T8" y="T9"/>
                </a:cxn>
                <a:cxn ang="0">
                  <a:pos x="T10" y="T11"/>
                </a:cxn>
              </a:cxnLst>
              <a:rect l="0" t="0" r="r" b="b"/>
              <a:pathLst>
                <a:path w="200" h="185">
                  <a:moveTo>
                    <a:pt x="53" y="183"/>
                  </a:moveTo>
                  <a:cubicBezTo>
                    <a:pt x="59" y="184"/>
                    <a:pt x="66" y="185"/>
                    <a:pt x="73" y="185"/>
                  </a:cubicBezTo>
                  <a:cubicBezTo>
                    <a:pt x="139" y="185"/>
                    <a:pt x="194" y="135"/>
                    <a:pt x="200" y="70"/>
                  </a:cubicBezTo>
                  <a:cubicBezTo>
                    <a:pt x="130" y="0"/>
                    <a:pt x="130" y="0"/>
                    <a:pt x="130" y="0"/>
                  </a:cubicBezTo>
                  <a:cubicBezTo>
                    <a:pt x="0" y="130"/>
                    <a:pt x="0" y="130"/>
                    <a:pt x="0" y="130"/>
                  </a:cubicBezTo>
                  <a:lnTo>
                    <a:pt x="53" y="183"/>
                  </a:lnTo>
                  <a:close/>
                </a:path>
              </a:pathLst>
            </a:custGeom>
            <a:solidFill>
              <a:srgbClr val="E6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0" name="Freeform 307"/>
            <p:cNvSpPr>
              <a:spLocks/>
            </p:cNvSpPr>
            <p:nvPr/>
          </p:nvSpPr>
          <p:spPr bwMode="auto">
            <a:xfrm>
              <a:off x="10849094" y="3060490"/>
              <a:ext cx="251454" cy="251454"/>
            </a:xfrm>
            <a:custGeom>
              <a:avLst/>
              <a:gdLst>
                <a:gd name="T0" fmla="*/ 87 w 106"/>
                <a:gd name="T1" fmla="*/ 88 h 106"/>
                <a:gd name="T2" fmla="*/ 19 w 106"/>
                <a:gd name="T3" fmla="*/ 88 h 106"/>
                <a:gd name="T4" fmla="*/ 19 w 106"/>
                <a:gd name="T5" fmla="*/ 19 h 106"/>
                <a:gd name="T6" fmla="*/ 87 w 106"/>
                <a:gd name="T7" fmla="*/ 19 h 106"/>
                <a:gd name="T8" fmla="*/ 87 w 106"/>
                <a:gd name="T9" fmla="*/ 88 h 106"/>
              </a:gdLst>
              <a:ahLst/>
              <a:cxnLst>
                <a:cxn ang="0">
                  <a:pos x="T0" y="T1"/>
                </a:cxn>
                <a:cxn ang="0">
                  <a:pos x="T2" y="T3"/>
                </a:cxn>
                <a:cxn ang="0">
                  <a:pos x="T4" y="T5"/>
                </a:cxn>
                <a:cxn ang="0">
                  <a:pos x="T6" y="T7"/>
                </a:cxn>
                <a:cxn ang="0">
                  <a:pos x="T8" y="T9"/>
                </a:cxn>
              </a:cxnLst>
              <a:rect l="0" t="0" r="r" b="b"/>
              <a:pathLst>
                <a:path w="106" h="106">
                  <a:moveTo>
                    <a:pt x="87" y="88"/>
                  </a:moveTo>
                  <a:cubicBezTo>
                    <a:pt x="68" y="106"/>
                    <a:pt x="38" y="106"/>
                    <a:pt x="19" y="88"/>
                  </a:cubicBezTo>
                  <a:cubicBezTo>
                    <a:pt x="0" y="69"/>
                    <a:pt x="0" y="38"/>
                    <a:pt x="19" y="19"/>
                  </a:cubicBezTo>
                  <a:cubicBezTo>
                    <a:pt x="38" y="0"/>
                    <a:pt x="68" y="0"/>
                    <a:pt x="87" y="19"/>
                  </a:cubicBezTo>
                  <a:cubicBezTo>
                    <a:pt x="106" y="38"/>
                    <a:pt x="106" y="69"/>
                    <a:pt x="87" y="88"/>
                  </a:cubicBezTo>
                  <a:close/>
                </a:path>
              </a:pathLst>
            </a:custGeom>
            <a:solidFill>
              <a:srgbClr val="E6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1" name="Freeform 308"/>
            <p:cNvSpPr>
              <a:spLocks/>
            </p:cNvSpPr>
            <p:nvPr/>
          </p:nvSpPr>
          <p:spPr bwMode="auto">
            <a:xfrm>
              <a:off x="10766263" y="3274967"/>
              <a:ext cx="119810" cy="121289"/>
            </a:xfrm>
            <a:custGeom>
              <a:avLst/>
              <a:gdLst>
                <a:gd name="T0" fmla="*/ 39 w 51"/>
                <a:gd name="T1" fmla="*/ 0 h 51"/>
                <a:gd name="T2" fmla="*/ 3 w 51"/>
                <a:gd name="T3" fmla="*/ 36 h 51"/>
                <a:gd name="T4" fmla="*/ 3 w 51"/>
                <a:gd name="T5" fmla="*/ 36 h 51"/>
                <a:gd name="T6" fmla="*/ 0 w 51"/>
                <a:gd name="T7" fmla="*/ 42 h 51"/>
                <a:gd name="T8" fmla="*/ 9 w 51"/>
                <a:gd name="T9" fmla="*/ 51 h 51"/>
                <a:gd name="T10" fmla="*/ 15 w 51"/>
                <a:gd name="T11" fmla="*/ 48 h 51"/>
                <a:gd name="T12" fmla="*/ 51 w 51"/>
                <a:gd name="T13" fmla="*/ 12 h 51"/>
                <a:gd name="T14" fmla="*/ 39 w 5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1">
                  <a:moveTo>
                    <a:pt x="39" y="0"/>
                  </a:moveTo>
                  <a:cubicBezTo>
                    <a:pt x="3" y="36"/>
                    <a:pt x="3" y="36"/>
                    <a:pt x="3" y="36"/>
                  </a:cubicBezTo>
                  <a:cubicBezTo>
                    <a:pt x="3" y="36"/>
                    <a:pt x="3" y="36"/>
                    <a:pt x="3" y="36"/>
                  </a:cubicBezTo>
                  <a:cubicBezTo>
                    <a:pt x="1" y="38"/>
                    <a:pt x="0" y="40"/>
                    <a:pt x="0" y="42"/>
                  </a:cubicBezTo>
                  <a:cubicBezTo>
                    <a:pt x="0" y="47"/>
                    <a:pt x="4" y="51"/>
                    <a:pt x="9" y="51"/>
                  </a:cubicBezTo>
                  <a:cubicBezTo>
                    <a:pt x="11" y="51"/>
                    <a:pt x="13" y="50"/>
                    <a:pt x="15" y="48"/>
                  </a:cubicBezTo>
                  <a:cubicBezTo>
                    <a:pt x="51" y="12"/>
                    <a:pt x="51" y="12"/>
                    <a:pt x="51" y="12"/>
                  </a:cubicBezTo>
                  <a:lnTo>
                    <a:pt x="39" y="0"/>
                  </a:lnTo>
                  <a:close/>
                </a:path>
              </a:pathLst>
            </a:custGeom>
            <a:solidFill>
              <a:srgbClr val="474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2" name="Freeform 309"/>
            <p:cNvSpPr>
              <a:spLocks/>
            </p:cNvSpPr>
            <p:nvPr/>
          </p:nvSpPr>
          <p:spPr bwMode="auto">
            <a:xfrm>
              <a:off x="10880156" y="3091552"/>
              <a:ext cx="189331" cy="190810"/>
            </a:xfrm>
            <a:custGeom>
              <a:avLst/>
              <a:gdLst>
                <a:gd name="T0" fmla="*/ 77 w 80"/>
                <a:gd name="T1" fmla="*/ 25 h 80"/>
                <a:gd name="T2" fmla="*/ 68 w 80"/>
                <a:gd name="T3" fmla="*/ 12 h 80"/>
                <a:gd name="T4" fmla="*/ 55 w 80"/>
                <a:gd name="T5" fmla="*/ 4 h 80"/>
                <a:gd name="T6" fmla="*/ 40 w 80"/>
                <a:gd name="T7" fmla="*/ 0 h 80"/>
                <a:gd name="T8" fmla="*/ 24 w 80"/>
                <a:gd name="T9" fmla="*/ 4 h 80"/>
                <a:gd name="T10" fmla="*/ 12 w 80"/>
                <a:gd name="T11" fmla="*/ 12 h 80"/>
                <a:gd name="T12" fmla="*/ 3 w 80"/>
                <a:gd name="T13" fmla="*/ 25 h 80"/>
                <a:gd name="T14" fmla="*/ 0 w 80"/>
                <a:gd name="T15" fmla="*/ 40 h 80"/>
                <a:gd name="T16" fmla="*/ 3 w 80"/>
                <a:gd name="T17" fmla="*/ 56 h 80"/>
                <a:gd name="T18" fmla="*/ 12 w 80"/>
                <a:gd name="T19" fmla="*/ 69 h 80"/>
                <a:gd name="T20" fmla="*/ 24 w 80"/>
                <a:gd name="T21" fmla="*/ 77 h 80"/>
                <a:gd name="T22" fmla="*/ 40 w 80"/>
                <a:gd name="T23" fmla="*/ 80 h 80"/>
                <a:gd name="T24" fmla="*/ 55 w 80"/>
                <a:gd name="T25" fmla="*/ 77 h 80"/>
                <a:gd name="T26" fmla="*/ 68 w 80"/>
                <a:gd name="T27" fmla="*/ 69 h 80"/>
                <a:gd name="T28" fmla="*/ 77 w 80"/>
                <a:gd name="T29" fmla="*/ 56 h 80"/>
                <a:gd name="T30" fmla="*/ 80 w 80"/>
                <a:gd name="T31" fmla="*/ 40 h 80"/>
                <a:gd name="T32" fmla="*/ 77 w 80"/>
                <a:gd name="T3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80">
                  <a:moveTo>
                    <a:pt x="77" y="25"/>
                  </a:moveTo>
                  <a:cubicBezTo>
                    <a:pt x="75" y="20"/>
                    <a:pt x="72" y="16"/>
                    <a:pt x="68" y="12"/>
                  </a:cubicBezTo>
                  <a:cubicBezTo>
                    <a:pt x="64" y="8"/>
                    <a:pt x="60" y="6"/>
                    <a:pt x="55" y="4"/>
                  </a:cubicBezTo>
                  <a:cubicBezTo>
                    <a:pt x="50" y="1"/>
                    <a:pt x="45" y="0"/>
                    <a:pt x="40" y="0"/>
                  </a:cubicBezTo>
                  <a:cubicBezTo>
                    <a:pt x="34" y="0"/>
                    <a:pt x="29" y="1"/>
                    <a:pt x="24" y="4"/>
                  </a:cubicBezTo>
                  <a:cubicBezTo>
                    <a:pt x="20" y="6"/>
                    <a:pt x="15" y="8"/>
                    <a:pt x="12" y="12"/>
                  </a:cubicBezTo>
                  <a:cubicBezTo>
                    <a:pt x="8" y="16"/>
                    <a:pt x="5" y="20"/>
                    <a:pt x="3" y="25"/>
                  </a:cubicBezTo>
                  <a:cubicBezTo>
                    <a:pt x="1" y="30"/>
                    <a:pt x="0" y="35"/>
                    <a:pt x="0" y="40"/>
                  </a:cubicBezTo>
                  <a:cubicBezTo>
                    <a:pt x="0" y="46"/>
                    <a:pt x="1" y="51"/>
                    <a:pt x="3" y="56"/>
                  </a:cubicBezTo>
                  <a:cubicBezTo>
                    <a:pt x="5" y="61"/>
                    <a:pt x="8" y="65"/>
                    <a:pt x="12" y="69"/>
                  </a:cubicBezTo>
                  <a:cubicBezTo>
                    <a:pt x="15" y="72"/>
                    <a:pt x="20" y="75"/>
                    <a:pt x="24" y="77"/>
                  </a:cubicBezTo>
                  <a:cubicBezTo>
                    <a:pt x="29" y="79"/>
                    <a:pt x="34" y="80"/>
                    <a:pt x="40" y="80"/>
                  </a:cubicBezTo>
                  <a:cubicBezTo>
                    <a:pt x="45" y="80"/>
                    <a:pt x="50" y="79"/>
                    <a:pt x="55" y="77"/>
                  </a:cubicBezTo>
                  <a:cubicBezTo>
                    <a:pt x="60" y="75"/>
                    <a:pt x="64" y="72"/>
                    <a:pt x="68" y="69"/>
                  </a:cubicBezTo>
                  <a:cubicBezTo>
                    <a:pt x="72" y="65"/>
                    <a:pt x="75" y="61"/>
                    <a:pt x="77" y="56"/>
                  </a:cubicBezTo>
                  <a:cubicBezTo>
                    <a:pt x="79" y="51"/>
                    <a:pt x="80" y="46"/>
                    <a:pt x="80" y="40"/>
                  </a:cubicBezTo>
                  <a:cubicBezTo>
                    <a:pt x="80" y="35"/>
                    <a:pt x="79" y="30"/>
                    <a:pt x="77" y="25"/>
                  </a:cubicBezTo>
                  <a:close/>
                </a:path>
              </a:pathLst>
            </a:custGeom>
            <a:solidFill>
              <a:srgbClr val="ABB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3" name="Freeform 310"/>
            <p:cNvSpPr>
              <a:spLocks noEditPoints="1"/>
            </p:cNvSpPr>
            <p:nvPr/>
          </p:nvSpPr>
          <p:spPr bwMode="auto">
            <a:xfrm>
              <a:off x="10822470" y="3035345"/>
              <a:ext cx="303224" cy="30322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1 h 128"/>
                <a:gd name="T12" fmla="*/ 17 w 128"/>
                <a:gd name="T13" fmla="*/ 64 h 128"/>
                <a:gd name="T14" fmla="*/ 64 w 128"/>
                <a:gd name="T15" fmla="*/ 18 h 128"/>
                <a:gd name="T16" fmla="*/ 110 w 128"/>
                <a:gd name="T17" fmla="*/ 64 h 128"/>
                <a:gd name="T18" fmla="*/ 64 w 128"/>
                <a:gd name="T1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111"/>
                  </a:moveTo>
                  <a:cubicBezTo>
                    <a:pt x="38" y="111"/>
                    <a:pt x="17" y="90"/>
                    <a:pt x="17" y="64"/>
                  </a:cubicBezTo>
                  <a:cubicBezTo>
                    <a:pt x="17" y="39"/>
                    <a:pt x="38" y="18"/>
                    <a:pt x="64" y="18"/>
                  </a:cubicBezTo>
                  <a:cubicBezTo>
                    <a:pt x="90" y="18"/>
                    <a:pt x="110" y="39"/>
                    <a:pt x="110" y="64"/>
                  </a:cubicBezTo>
                  <a:cubicBezTo>
                    <a:pt x="110" y="90"/>
                    <a:pt x="90" y="111"/>
                    <a:pt x="64" y="111"/>
                  </a:cubicBezTo>
                  <a:close/>
                </a:path>
              </a:pathLst>
            </a:custGeom>
            <a:solidFill>
              <a:srgbClr val="676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44" name="群組 43"/>
          <p:cNvGrpSpPr/>
          <p:nvPr/>
        </p:nvGrpSpPr>
        <p:grpSpPr>
          <a:xfrm>
            <a:off x="6042770" y="3362816"/>
            <a:ext cx="607929" cy="607929"/>
            <a:chOff x="10642014" y="2911097"/>
            <a:chExt cx="607929" cy="607929"/>
          </a:xfrm>
        </p:grpSpPr>
        <p:sp>
          <p:nvSpPr>
            <p:cNvPr id="45" name="Oval 305"/>
            <p:cNvSpPr>
              <a:spLocks noChangeArrowheads="1"/>
            </p:cNvSpPr>
            <p:nvPr/>
          </p:nvSpPr>
          <p:spPr bwMode="auto">
            <a:xfrm>
              <a:off x="10642014" y="2911097"/>
              <a:ext cx="607929" cy="607929"/>
            </a:xfrm>
            <a:prstGeom prst="ellipse">
              <a:avLst/>
            </a:prstGeom>
            <a:solidFill>
              <a:srgbClr val="F2C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6" name="Freeform 306"/>
            <p:cNvSpPr>
              <a:spLocks/>
            </p:cNvSpPr>
            <p:nvPr/>
          </p:nvSpPr>
          <p:spPr bwMode="auto">
            <a:xfrm>
              <a:off x="10772179" y="3079718"/>
              <a:ext cx="474806" cy="439306"/>
            </a:xfrm>
            <a:custGeom>
              <a:avLst/>
              <a:gdLst>
                <a:gd name="T0" fmla="*/ 53 w 200"/>
                <a:gd name="T1" fmla="*/ 183 h 185"/>
                <a:gd name="T2" fmla="*/ 73 w 200"/>
                <a:gd name="T3" fmla="*/ 185 h 185"/>
                <a:gd name="T4" fmla="*/ 200 w 200"/>
                <a:gd name="T5" fmla="*/ 70 h 185"/>
                <a:gd name="T6" fmla="*/ 130 w 200"/>
                <a:gd name="T7" fmla="*/ 0 h 185"/>
                <a:gd name="T8" fmla="*/ 0 w 200"/>
                <a:gd name="T9" fmla="*/ 130 h 185"/>
                <a:gd name="T10" fmla="*/ 53 w 200"/>
                <a:gd name="T11" fmla="*/ 183 h 185"/>
              </a:gdLst>
              <a:ahLst/>
              <a:cxnLst>
                <a:cxn ang="0">
                  <a:pos x="T0" y="T1"/>
                </a:cxn>
                <a:cxn ang="0">
                  <a:pos x="T2" y="T3"/>
                </a:cxn>
                <a:cxn ang="0">
                  <a:pos x="T4" y="T5"/>
                </a:cxn>
                <a:cxn ang="0">
                  <a:pos x="T6" y="T7"/>
                </a:cxn>
                <a:cxn ang="0">
                  <a:pos x="T8" y="T9"/>
                </a:cxn>
                <a:cxn ang="0">
                  <a:pos x="T10" y="T11"/>
                </a:cxn>
              </a:cxnLst>
              <a:rect l="0" t="0" r="r" b="b"/>
              <a:pathLst>
                <a:path w="200" h="185">
                  <a:moveTo>
                    <a:pt x="53" y="183"/>
                  </a:moveTo>
                  <a:cubicBezTo>
                    <a:pt x="59" y="184"/>
                    <a:pt x="66" y="185"/>
                    <a:pt x="73" y="185"/>
                  </a:cubicBezTo>
                  <a:cubicBezTo>
                    <a:pt x="139" y="185"/>
                    <a:pt x="194" y="135"/>
                    <a:pt x="200" y="70"/>
                  </a:cubicBezTo>
                  <a:cubicBezTo>
                    <a:pt x="130" y="0"/>
                    <a:pt x="130" y="0"/>
                    <a:pt x="130" y="0"/>
                  </a:cubicBezTo>
                  <a:cubicBezTo>
                    <a:pt x="0" y="130"/>
                    <a:pt x="0" y="130"/>
                    <a:pt x="0" y="130"/>
                  </a:cubicBezTo>
                  <a:lnTo>
                    <a:pt x="53" y="183"/>
                  </a:lnTo>
                  <a:close/>
                </a:path>
              </a:pathLst>
            </a:custGeom>
            <a:solidFill>
              <a:srgbClr val="E6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7" name="Freeform 307"/>
            <p:cNvSpPr>
              <a:spLocks/>
            </p:cNvSpPr>
            <p:nvPr/>
          </p:nvSpPr>
          <p:spPr bwMode="auto">
            <a:xfrm>
              <a:off x="10849094" y="3060490"/>
              <a:ext cx="251454" cy="251454"/>
            </a:xfrm>
            <a:custGeom>
              <a:avLst/>
              <a:gdLst>
                <a:gd name="T0" fmla="*/ 87 w 106"/>
                <a:gd name="T1" fmla="*/ 88 h 106"/>
                <a:gd name="T2" fmla="*/ 19 w 106"/>
                <a:gd name="T3" fmla="*/ 88 h 106"/>
                <a:gd name="T4" fmla="*/ 19 w 106"/>
                <a:gd name="T5" fmla="*/ 19 h 106"/>
                <a:gd name="T6" fmla="*/ 87 w 106"/>
                <a:gd name="T7" fmla="*/ 19 h 106"/>
                <a:gd name="T8" fmla="*/ 87 w 106"/>
                <a:gd name="T9" fmla="*/ 88 h 106"/>
              </a:gdLst>
              <a:ahLst/>
              <a:cxnLst>
                <a:cxn ang="0">
                  <a:pos x="T0" y="T1"/>
                </a:cxn>
                <a:cxn ang="0">
                  <a:pos x="T2" y="T3"/>
                </a:cxn>
                <a:cxn ang="0">
                  <a:pos x="T4" y="T5"/>
                </a:cxn>
                <a:cxn ang="0">
                  <a:pos x="T6" y="T7"/>
                </a:cxn>
                <a:cxn ang="0">
                  <a:pos x="T8" y="T9"/>
                </a:cxn>
              </a:cxnLst>
              <a:rect l="0" t="0" r="r" b="b"/>
              <a:pathLst>
                <a:path w="106" h="106">
                  <a:moveTo>
                    <a:pt x="87" y="88"/>
                  </a:moveTo>
                  <a:cubicBezTo>
                    <a:pt x="68" y="106"/>
                    <a:pt x="38" y="106"/>
                    <a:pt x="19" y="88"/>
                  </a:cubicBezTo>
                  <a:cubicBezTo>
                    <a:pt x="0" y="69"/>
                    <a:pt x="0" y="38"/>
                    <a:pt x="19" y="19"/>
                  </a:cubicBezTo>
                  <a:cubicBezTo>
                    <a:pt x="38" y="0"/>
                    <a:pt x="68" y="0"/>
                    <a:pt x="87" y="19"/>
                  </a:cubicBezTo>
                  <a:cubicBezTo>
                    <a:pt x="106" y="38"/>
                    <a:pt x="106" y="69"/>
                    <a:pt x="87" y="88"/>
                  </a:cubicBezTo>
                  <a:close/>
                </a:path>
              </a:pathLst>
            </a:custGeom>
            <a:solidFill>
              <a:srgbClr val="E6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8" name="Freeform 308"/>
            <p:cNvSpPr>
              <a:spLocks/>
            </p:cNvSpPr>
            <p:nvPr/>
          </p:nvSpPr>
          <p:spPr bwMode="auto">
            <a:xfrm>
              <a:off x="10766263" y="3274967"/>
              <a:ext cx="119810" cy="121289"/>
            </a:xfrm>
            <a:custGeom>
              <a:avLst/>
              <a:gdLst>
                <a:gd name="T0" fmla="*/ 39 w 51"/>
                <a:gd name="T1" fmla="*/ 0 h 51"/>
                <a:gd name="T2" fmla="*/ 3 w 51"/>
                <a:gd name="T3" fmla="*/ 36 h 51"/>
                <a:gd name="T4" fmla="*/ 3 w 51"/>
                <a:gd name="T5" fmla="*/ 36 h 51"/>
                <a:gd name="T6" fmla="*/ 0 w 51"/>
                <a:gd name="T7" fmla="*/ 42 h 51"/>
                <a:gd name="T8" fmla="*/ 9 w 51"/>
                <a:gd name="T9" fmla="*/ 51 h 51"/>
                <a:gd name="T10" fmla="*/ 15 w 51"/>
                <a:gd name="T11" fmla="*/ 48 h 51"/>
                <a:gd name="T12" fmla="*/ 51 w 51"/>
                <a:gd name="T13" fmla="*/ 12 h 51"/>
                <a:gd name="T14" fmla="*/ 39 w 5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1">
                  <a:moveTo>
                    <a:pt x="39" y="0"/>
                  </a:moveTo>
                  <a:cubicBezTo>
                    <a:pt x="3" y="36"/>
                    <a:pt x="3" y="36"/>
                    <a:pt x="3" y="36"/>
                  </a:cubicBezTo>
                  <a:cubicBezTo>
                    <a:pt x="3" y="36"/>
                    <a:pt x="3" y="36"/>
                    <a:pt x="3" y="36"/>
                  </a:cubicBezTo>
                  <a:cubicBezTo>
                    <a:pt x="1" y="38"/>
                    <a:pt x="0" y="40"/>
                    <a:pt x="0" y="42"/>
                  </a:cubicBezTo>
                  <a:cubicBezTo>
                    <a:pt x="0" y="47"/>
                    <a:pt x="4" y="51"/>
                    <a:pt x="9" y="51"/>
                  </a:cubicBezTo>
                  <a:cubicBezTo>
                    <a:pt x="11" y="51"/>
                    <a:pt x="13" y="50"/>
                    <a:pt x="15" y="48"/>
                  </a:cubicBezTo>
                  <a:cubicBezTo>
                    <a:pt x="51" y="12"/>
                    <a:pt x="51" y="12"/>
                    <a:pt x="51" y="12"/>
                  </a:cubicBezTo>
                  <a:lnTo>
                    <a:pt x="39" y="0"/>
                  </a:lnTo>
                  <a:close/>
                </a:path>
              </a:pathLst>
            </a:custGeom>
            <a:solidFill>
              <a:srgbClr val="474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49" name="Freeform 309"/>
            <p:cNvSpPr>
              <a:spLocks/>
            </p:cNvSpPr>
            <p:nvPr/>
          </p:nvSpPr>
          <p:spPr bwMode="auto">
            <a:xfrm>
              <a:off x="10880156" y="3091552"/>
              <a:ext cx="189331" cy="190810"/>
            </a:xfrm>
            <a:custGeom>
              <a:avLst/>
              <a:gdLst>
                <a:gd name="T0" fmla="*/ 77 w 80"/>
                <a:gd name="T1" fmla="*/ 25 h 80"/>
                <a:gd name="T2" fmla="*/ 68 w 80"/>
                <a:gd name="T3" fmla="*/ 12 h 80"/>
                <a:gd name="T4" fmla="*/ 55 w 80"/>
                <a:gd name="T5" fmla="*/ 4 h 80"/>
                <a:gd name="T6" fmla="*/ 40 w 80"/>
                <a:gd name="T7" fmla="*/ 0 h 80"/>
                <a:gd name="T8" fmla="*/ 24 w 80"/>
                <a:gd name="T9" fmla="*/ 4 h 80"/>
                <a:gd name="T10" fmla="*/ 12 w 80"/>
                <a:gd name="T11" fmla="*/ 12 h 80"/>
                <a:gd name="T12" fmla="*/ 3 w 80"/>
                <a:gd name="T13" fmla="*/ 25 h 80"/>
                <a:gd name="T14" fmla="*/ 0 w 80"/>
                <a:gd name="T15" fmla="*/ 40 h 80"/>
                <a:gd name="T16" fmla="*/ 3 w 80"/>
                <a:gd name="T17" fmla="*/ 56 h 80"/>
                <a:gd name="T18" fmla="*/ 12 w 80"/>
                <a:gd name="T19" fmla="*/ 69 h 80"/>
                <a:gd name="T20" fmla="*/ 24 w 80"/>
                <a:gd name="T21" fmla="*/ 77 h 80"/>
                <a:gd name="T22" fmla="*/ 40 w 80"/>
                <a:gd name="T23" fmla="*/ 80 h 80"/>
                <a:gd name="T24" fmla="*/ 55 w 80"/>
                <a:gd name="T25" fmla="*/ 77 h 80"/>
                <a:gd name="T26" fmla="*/ 68 w 80"/>
                <a:gd name="T27" fmla="*/ 69 h 80"/>
                <a:gd name="T28" fmla="*/ 77 w 80"/>
                <a:gd name="T29" fmla="*/ 56 h 80"/>
                <a:gd name="T30" fmla="*/ 80 w 80"/>
                <a:gd name="T31" fmla="*/ 40 h 80"/>
                <a:gd name="T32" fmla="*/ 77 w 80"/>
                <a:gd name="T3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80">
                  <a:moveTo>
                    <a:pt x="77" y="25"/>
                  </a:moveTo>
                  <a:cubicBezTo>
                    <a:pt x="75" y="20"/>
                    <a:pt x="72" y="16"/>
                    <a:pt x="68" y="12"/>
                  </a:cubicBezTo>
                  <a:cubicBezTo>
                    <a:pt x="64" y="8"/>
                    <a:pt x="60" y="6"/>
                    <a:pt x="55" y="4"/>
                  </a:cubicBezTo>
                  <a:cubicBezTo>
                    <a:pt x="50" y="1"/>
                    <a:pt x="45" y="0"/>
                    <a:pt x="40" y="0"/>
                  </a:cubicBezTo>
                  <a:cubicBezTo>
                    <a:pt x="34" y="0"/>
                    <a:pt x="29" y="1"/>
                    <a:pt x="24" y="4"/>
                  </a:cubicBezTo>
                  <a:cubicBezTo>
                    <a:pt x="20" y="6"/>
                    <a:pt x="15" y="8"/>
                    <a:pt x="12" y="12"/>
                  </a:cubicBezTo>
                  <a:cubicBezTo>
                    <a:pt x="8" y="16"/>
                    <a:pt x="5" y="20"/>
                    <a:pt x="3" y="25"/>
                  </a:cubicBezTo>
                  <a:cubicBezTo>
                    <a:pt x="1" y="30"/>
                    <a:pt x="0" y="35"/>
                    <a:pt x="0" y="40"/>
                  </a:cubicBezTo>
                  <a:cubicBezTo>
                    <a:pt x="0" y="46"/>
                    <a:pt x="1" y="51"/>
                    <a:pt x="3" y="56"/>
                  </a:cubicBezTo>
                  <a:cubicBezTo>
                    <a:pt x="5" y="61"/>
                    <a:pt x="8" y="65"/>
                    <a:pt x="12" y="69"/>
                  </a:cubicBezTo>
                  <a:cubicBezTo>
                    <a:pt x="15" y="72"/>
                    <a:pt x="20" y="75"/>
                    <a:pt x="24" y="77"/>
                  </a:cubicBezTo>
                  <a:cubicBezTo>
                    <a:pt x="29" y="79"/>
                    <a:pt x="34" y="80"/>
                    <a:pt x="40" y="80"/>
                  </a:cubicBezTo>
                  <a:cubicBezTo>
                    <a:pt x="45" y="80"/>
                    <a:pt x="50" y="79"/>
                    <a:pt x="55" y="77"/>
                  </a:cubicBezTo>
                  <a:cubicBezTo>
                    <a:pt x="60" y="75"/>
                    <a:pt x="64" y="72"/>
                    <a:pt x="68" y="69"/>
                  </a:cubicBezTo>
                  <a:cubicBezTo>
                    <a:pt x="72" y="65"/>
                    <a:pt x="75" y="61"/>
                    <a:pt x="77" y="56"/>
                  </a:cubicBezTo>
                  <a:cubicBezTo>
                    <a:pt x="79" y="51"/>
                    <a:pt x="80" y="46"/>
                    <a:pt x="80" y="40"/>
                  </a:cubicBezTo>
                  <a:cubicBezTo>
                    <a:pt x="80" y="35"/>
                    <a:pt x="79" y="30"/>
                    <a:pt x="77" y="25"/>
                  </a:cubicBezTo>
                  <a:close/>
                </a:path>
              </a:pathLst>
            </a:custGeom>
            <a:solidFill>
              <a:srgbClr val="ABB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0" name="Freeform 310"/>
            <p:cNvSpPr>
              <a:spLocks noEditPoints="1"/>
            </p:cNvSpPr>
            <p:nvPr/>
          </p:nvSpPr>
          <p:spPr bwMode="auto">
            <a:xfrm>
              <a:off x="10822470" y="3035345"/>
              <a:ext cx="303224" cy="30322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1 h 128"/>
                <a:gd name="T12" fmla="*/ 17 w 128"/>
                <a:gd name="T13" fmla="*/ 64 h 128"/>
                <a:gd name="T14" fmla="*/ 64 w 128"/>
                <a:gd name="T15" fmla="*/ 18 h 128"/>
                <a:gd name="T16" fmla="*/ 110 w 128"/>
                <a:gd name="T17" fmla="*/ 64 h 128"/>
                <a:gd name="T18" fmla="*/ 64 w 128"/>
                <a:gd name="T1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111"/>
                  </a:moveTo>
                  <a:cubicBezTo>
                    <a:pt x="38" y="111"/>
                    <a:pt x="17" y="90"/>
                    <a:pt x="17" y="64"/>
                  </a:cubicBezTo>
                  <a:cubicBezTo>
                    <a:pt x="17" y="39"/>
                    <a:pt x="38" y="18"/>
                    <a:pt x="64" y="18"/>
                  </a:cubicBezTo>
                  <a:cubicBezTo>
                    <a:pt x="90" y="18"/>
                    <a:pt x="110" y="39"/>
                    <a:pt x="110" y="64"/>
                  </a:cubicBezTo>
                  <a:cubicBezTo>
                    <a:pt x="110" y="90"/>
                    <a:pt x="90" y="111"/>
                    <a:pt x="64" y="111"/>
                  </a:cubicBezTo>
                  <a:close/>
                </a:path>
              </a:pathLst>
            </a:custGeom>
            <a:solidFill>
              <a:srgbClr val="676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grpSp>
        <p:nvGrpSpPr>
          <p:cNvPr id="51" name="群組 50"/>
          <p:cNvGrpSpPr/>
          <p:nvPr/>
        </p:nvGrpSpPr>
        <p:grpSpPr>
          <a:xfrm>
            <a:off x="6343776" y="5091763"/>
            <a:ext cx="607929" cy="607929"/>
            <a:chOff x="10642014" y="2911097"/>
            <a:chExt cx="607929" cy="607929"/>
          </a:xfrm>
        </p:grpSpPr>
        <p:sp>
          <p:nvSpPr>
            <p:cNvPr id="52" name="Oval 305"/>
            <p:cNvSpPr>
              <a:spLocks noChangeArrowheads="1"/>
            </p:cNvSpPr>
            <p:nvPr/>
          </p:nvSpPr>
          <p:spPr bwMode="auto">
            <a:xfrm>
              <a:off x="10642014" y="2911097"/>
              <a:ext cx="607929" cy="607929"/>
            </a:xfrm>
            <a:prstGeom prst="ellipse">
              <a:avLst/>
            </a:prstGeom>
            <a:solidFill>
              <a:srgbClr val="F2C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3" name="Freeform 306"/>
            <p:cNvSpPr>
              <a:spLocks/>
            </p:cNvSpPr>
            <p:nvPr/>
          </p:nvSpPr>
          <p:spPr bwMode="auto">
            <a:xfrm>
              <a:off x="10772179" y="3079718"/>
              <a:ext cx="474806" cy="439306"/>
            </a:xfrm>
            <a:custGeom>
              <a:avLst/>
              <a:gdLst>
                <a:gd name="T0" fmla="*/ 53 w 200"/>
                <a:gd name="T1" fmla="*/ 183 h 185"/>
                <a:gd name="T2" fmla="*/ 73 w 200"/>
                <a:gd name="T3" fmla="*/ 185 h 185"/>
                <a:gd name="T4" fmla="*/ 200 w 200"/>
                <a:gd name="T5" fmla="*/ 70 h 185"/>
                <a:gd name="T6" fmla="*/ 130 w 200"/>
                <a:gd name="T7" fmla="*/ 0 h 185"/>
                <a:gd name="T8" fmla="*/ 0 w 200"/>
                <a:gd name="T9" fmla="*/ 130 h 185"/>
                <a:gd name="T10" fmla="*/ 53 w 200"/>
                <a:gd name="T11" fmla="*/ 183 h 185"/>
              </a:gdLst>
              <a:ahLst/>
              <a:cxnLst>
                <a:cxn ang="0">
                  <a:pos x="T0" y="T1"/>
                </a:cxn>
                <a:cxn ang="0">
                  <a:pos x="T2" y="T3"/>
                </a:cxn>
                <a:cxn ang="0">
                  <a:pos x="T4" y="T5"/>
                </a:cxn>
                <a:cxn ang="0">
                  <a:pos x="T6" y="T7"/>
                </a:cxn>
                <a:cxn ang="0">
                  <a:pos x="T8" y="T9"/>
                </a:cxn>
                <a:cxn ang="0">
                  <a:pos x="T10" y="T11"/>
                </a:cxn>
              </a:cxnLst>
              <a:rect l="0" t="0" r="r" b="b"/>
              <a:pathLst>
                <a:path w="200" h="185">
                  <a:moveTo>
                    <a:pt x="53" y="183"/>
                  </a:moveTo>
                  <a:cubicBezTo>
                    <a:pt x="59" y="184"/>
                    <a:pt x="66" y="185"/>
                    <a:pt x="73" y="185"/>
                  </a:cubicBezTo>
                  <a:cubicBezTo>
                    <a:pt x="139" y="185"/>
                    <a:pt x="194" y="135"/>
                    <a:pt x="200" y="70"/>
                  </a:cubicBezTo>
                  <a:cubicBezTo>
                    <a:pt x="130" y="0"/>
                    <a:pt x="130" y="0"/>
                    <a:pt x="130" y="0"/>
                  </a:cubicBezTo>
                  <a:cubicBezTo>
                    <a:pt x="0" y="130"/>
                    <a:pt x="0" y="130"/>
                    <a:pt x="0" y="130"/>
                  </a:cubicBezTo>
                  <a:lnTo>
                    <a:pt x="53" y="183"/>
                  </a:lnTo>
                  <a:close/>
                </a:path>
              </a:pathLst>
            </a:custGeom>
            <a:solidFill>
              <a:srgbClr val="E6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4" name="Freeform 307"/>
            <p:cNvSpPr>
              <a:spLocks/>
            </p:cNvSpPr>
            <p:nvPr/>
          </p:nvSpPr>
          <p:spPr bwMode="auto">
            <a:xfrm>
              <a:off x="10849094" y="3060490"/>
              <a:ext cx="251454" cy="251454"/>
            </a:xfrm>
            <a:custGeom>
              <a:avLst/>
              <a:gdLst>
                <a:gd name="T0" fmla="*/ 87 w 106"/>
                <a:gd name="T1" fmla="*/ 88 h 106"/>
                <a:gd name="T2" fmla="*/ 19 w 106"/>
                <a:gd name="T3" fmla="*/ 88 h 106"/>
                <a:gd name="T4" fmla="*/ 19 w 106"/>
                <a:gd name="T5" fmla="*/ 19 h 106"/>
                <a:gd name="T6" fmla="*/ 87 w 106"/>
                <a:gd name="T7" fmla="*/ 19 h 106"/>
                <a:gd name="T8" fmla="*/ 87 w 106"/>
                <a:gd name="T9" fmla="*/ 88 h 106"/>
              </a:gdLst>
              <a:ahLst/>
              <a:cxnLst>
                <a:cxn ang="0">
                  <a:pos x="T0" y="T1"/>
                </a:cxn>
                <a:cxn ang="0">
                  <a:pos x="T2" y="T3"/>
                </a:cxn>
                <a:cxn ang="0">
                  <a:pos x="T4" y="T5"/>
                </a:cxn>
                <a:cxn ang="0">
                  <a:pos x="T6" y="T7"/>
                </a:cxn>
                <a:cxn ang="0">
                  <a:pos x="T8" y="T9"/>
                </a:cxn>
              </a:cxnLst>
              <a:rect l="0" t="0" r="r" b="b"/>
              <a:pathLst>
                <a:path w="106" h="106">
                  <a:moveTo>
                    <a:pt x="87" y="88"/>
                  </a:moveTo>
                  <a:cubicBezTo>
                    <a:pt x="68" y="106"/>
                    <a:pt x="38" y="106"/>
                    <a:pt x="19" y="88"/>
                  </a:cubicBezTo>
                  <a:cubicBezTo>
                    <a:pt x="0" y="69"/>
                    <a:pt x="0" y="38"/>
                    <a:pt x="19" y="19"/>
                  </a:cubicBezTo>
                  <a:cubicBezTo>
                    <a:pt x="38" y="0"/>
                    <a:pt x="68" y="0"/>
                    <a:pt x="87" y="19"/>
                  </a:cubicBezTo>
                  <a:cubicBezTo>
                    <a:pt x="106" y="38"/>
                    <a:pt x="106" y="69"/>
                    <a:pt x="87" y="88"/>
                  </a:cubicBezTo>
                  <a:close/>
                </a:path>
              </a:pathLst>
            </a:custGeom>
            <a:solidFill>
              <a:srgbClr val="E6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5" name="Freeform 308"/>
            <p:cNvSpPr>
              <a:spLocks/>
            </p:cNvSpPr>
            <p:nvPr/>
          </p:nvSpPr>
          <p:spPr bwMode="auto">
            <a:xfrm>
              <a:off x="10766263" y="3274967"/>
              <a:ext cx="119810" cy="121289"/>
            </a:xfrm>
            <a:custGeom>
              <a:avLst/>
              <a:gdLst>
                <a:gd name="T0" fmla="*/ 39 w 51"/>
                <a:gd name="T1" fmla="*/ 0 h 51"/>
                <a:gd name="T2" fmla="*/ 3 w 51"/>
                <a:gd name="T3" fmla="*/ 36 h 51"/>
                <a:gd name="T4" fmla="*/ 3 w 51"/>
                <a:gd name="T5" fmla="*/ 36 h 51"/>
                <a:gd name="T6" fmla="*/ 0 w 51"/>
                <a:gd name="T7" fmla="*/ 42 h 51"/>
                <a:gd name="T8" fmla="*/ 9 w 51"/>
                <a:gd name="T9" fmla="*/ 51 h 51"/>
                <a:gd name="T10" fmla="*/ 15 w 51"/>
                <a:gd name="T11" fmla="*/ 48 h 51"/>
                <a:gd name="T12" fmla="*/ 51 w 51"/>
                <a:gd name="T13" fmla="*/ 12 h 51"/>
                <a:gd name="T14" fmla="*/ 39 w 5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1">
                  <a:moveTo>
                    <a:pt x="39" y="0"/>
                  </a:moveTo>
                  <a:cubicBezTo>
                    <a:pt x="3" y="36"/>
                    <a:pt x="3" y="36"/>
                    <a:pt x="3" y="36"/>
                  </a:cubicBezTo>
                  <a:cubicBezTo>
                    <a:pt x="3" y="36"/>
                    <a:pt x="3" y="36"/>
                    <a:pt x="3" y="36"/>
                  </a:cubicBezTo>
                  <a:cubicBezTo>
                    <a:pt x="1" y="38"/>
                    <a:pt x="0" y="40"/>
                    <a:pt x="0" y="42"/>
                  </a:cubicBezTo>
                  <a:cubicBezTo>
                    <a:pt x="0" y="47"/>
                    <a:pt x="4" y="51"/>
                    <a:pt x="9" y="51"/>
                  </a:cubicBezTo>
                  <a:cubicBezTo>
                    <a:pt x="11" y="51"/>
                    <a:pt x="13" y="50"/>
                    <a:pt x="15" y="48"/>
                  </a:cubicBezTo>
                  <a:cubicBezTo>
                    <a:pt x="51" y="12"/>
                    <a:pt x="51" y="12"/>
                    <a:pt x="51" y="12"/>
                  </a:cubicBezTo>
                  <a:lnTo>
                    <a:pt x="39" y="0"/>
                  </a:lnTo>
                  <a:close/>
                </a:path>
              </a:pathLst>
            </a:custGeom>
            <a:solidFill>
              <a:srgbClr val="474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6" name="Freeform 309"/>
            <p:cNvSpPr>
              <a:spLocks/>
            </p:cNvSpPr>
            <p:nvPr/>
          </p:nvSpPr>
          <p:spPr bwMode="auto">
            <a:xfrm>
              <a:off x="10880156" y="3091552"/>
              <a:ext cx="189331" cy="190810"/>
            </a:xfrm>
            <a:custGeom>
              <a:avLst/>
              <a:gdLst>
                <a:gd name="T0" fmla="*/ 77 w 80"/>
                <a:gd name="T1" fmla="*/ 25 h 80"/>
                <a:gd name="T2" fmla="*/ 68 w 80"/>
                <a:gd name="T3" fmla="*/ 12 h 80"/>
                <a:gd name="T4" fmla="*/ 55 w 80"/>
                <a:gd name="T5" fmla="*/ 4 h 80"/>
                <a:gd name="T6" fmla="*/ 40 w 80"/>
                <a:gd name="T7" fmla="*/ 0 h 80"/>
                <a:gd name="T8" fmla="*/ 24 w 80"/>
                <a:gd name="T9" fmla="*/ 4 h 80"/>
                <a:gd name="T10" fmla="*/ 12 w 80"/>
                <a:gd name="T11" fmla="*/ 12 h 80"/>
                <a:gd name="T12" fmla="*/ 3 w 80"/>
                <a:gd name="T13" fmla="*/ 25 h 80"/>
                <a:gd name="T14" fmla="*/ 0 w 80"/>
                <a:gd name="T15" fmla="*/ 40 h 80"/>
                <a:gd name="T16" fmla="*/ 3 w 80"/>
                <a:gd name="T17" fmla="*/ 56 h 80"/>
                <a:gd name="T18" fmla="*/ 12 w 80"/>
                <a:gd name="T19" fmla="*/ 69 h 80"/>
                <a:gd name="T20" fmla="*/ 24 w 80"/>
                <a:gd name="T21" fmla="*/ 77 h 80"/>
                <a:gd name="T22" fmla="*/ 40 w 80"/>
                <a:gd name="T23" fmla="*/ 80 h 80"/>
                <a:gd name="T24" fmla="*/ 55 w 80"/>
                <a:gd name="T25" fmla="*/ 77 h 80"/>
                <a:gd name="T26" fmla="*/ 68 w 80"/>
                <a:gd name="T27" fmla="*/ 69 h 80"/>
                <a:gd name="T28" fmla="*/ 77 w 80"/>
                <a:gd name="T29" fmla="*/ 56 h 80"/>
                <a:gd name="T30" fmla="*/ 80 w 80"/>
                <a:gd name="T31" fmla="*/ 40 h 80"/>
                <a:gd name="T32" fmla="*/ 77 w 80"/>
                <a:gd name="T3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80">
                  <a:moveTo>
                    <a:pt x="77" y="25"/>
                  </a:moveTo>
                  <a:cubicBezTo>
                    <a:pt x="75" y="20"/>
                    <a:pt x="72" y="16"/>
                    <a:pt x="68" y="12"/>
                  </a:cubicBezTo>
                  <a:cubicBezTo>
                    <a:pt x="64" y="8"/>
                    <a:pt x="60" y="6"/>
                    <a:pt x="55" y="4"/>
                  </a:cubicBezTo>
                  <a:cubicBezTo>
                    <a:pt x="50" y="1"/>
                    <a:pt x="45" y="0"/>
                    <a:pt x="40" y="0"/>
                  </a:cubicBezTo>
                  <a:cubicBezTo>
                    <a:pt x="34" y="0"/>
                    <a:pt x="29" y="1"/>
                    <a:pt x="24" y="4"/>
                  </a:cubicBezTo>
                  <a:cubicBezTo>
                    <a:pt x="20" y="6"/>
                    <a:pt x="15" y="8"/>
                    <a:pt x="12" y="12"/>
                  </a:cubicBezTo>
                  <a:cubicBezTo>
                    <a:pt x="8" y="16"/>
                    <a:pt x="5" y="20"/>
                    <a:pt x="3" y="25"/>
                  </a:cubicBezTo>
                  <a:cubicBezTo>
                    <a:pt x="1" y="30"/>
                    <a:pt x="0" y="35"/>
                    <a:pt x="0" y="40"/>
                  </a:cubicBezTo>
                  <a:cubicBezTo>
                    <a:pt x="0" y="46"/>
                    <a:pt x="1" y="51"/>
                    <a:pt x="3" y="56"/>
                  </a:cubicBezTo>
                  <a:cubicBezTo>
                    <a:pt x="5" y="61"/>
                    <a:pt x="8" y="65"/>
                    <a:pt x="12" y="69"/>
                  </a:cubicBezTo>
                  <a:cubicBezTo>
                    <a:pt x="15" y="72"/>
                    <a:pt x="20" y="75"/>
                    <a:pt x="24" y="77"/>
                  </a:cubicBezTo>
                  <a:cubicBezTo>
                    <a:pt x="29" y="79"/>
                    <a:pt x="34" y="80"/>
                    <a:pt x="40" y="80"/>
                  </a:cubicBezTo>
                  <a:cubicBezTo>
                    <a:pt x="45" y="80"/>
                    <a:pt x="50" y="79"/>
                    <a:pt x="55" y="77"/>
                  </a:cubicBezTo>
                  <a:cubicBezTo>
                    <a:pt x="60" y="75"/>
                    <a:pt x="64" y="72"/>
                    <a:pt x="68" y="69"/>
                  </a:cubicBezTo>
                  <a:cubicBezTo>
                    <a:pt x="72" y="65"/>
                    <a:pt x="75" y="61"/>
                    <a:pt x="77" y="56"/>
                  </a:cubicBezTo>
                  <a:cubicBezTo>
                    <a:pt x="79" y="51"/>
                    <a:pt x="80" y="46"/>
                    <a:pt x="80" y="40"/>
                  </a:cubicBezTo>
                  <a:cubicBezTo>
                    <a:pt x="80" y="35"/>
                    <a:pt x="79" y="30"/>
                    <a:pt x="77" y="25"/>
                  </a:cubicBezTo>
                  <a:close/>
                </a:path>
              </a:pathLst>
            </a:custGeom>
            <a:solidFill>
              <a:srgbClr val="ABB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sp>
          <p:nvSpPr>
            <p:cNvPr id="57" name="Freeform 310"/>
            <p:cNvSpPr>
              <a:spLocks noEditPoints="1"/>
            </p:cNvSpPr>
            <p:nvPr/>
          </p:nvSpPr>
          <p:spPr bwMode="auto">
            <a:xfrm>
              <a:off x="10822470" y="3035345"/>
              <a:ext cx="303224" cy="30322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1 h 128"/>
                <a:gd name="T12" fmla="*/ 17 w 128"/>
                <a:gd name="T13" fmla="*/ 64 h 128"/>
                <a:gd name="T14" fmla="*/ 64 w 128"/>
                <a:gd name="T15" fmla="*/ 18 h 128"/>
                <a:gd name="T16" fmla="*/ 110 w 128"/>
                <a:gd name="T17" fmla="*/ 64 h 128"/>
                <a:gd name="T18" fmla="*/ 64 w 128"/>
                <a:gd name="T1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111"/>
                  </a:moveTo>
                  <a:cubicBezTo>
                    <a:pt x="38" y="111"/>
                    <a:pt x="17" y="90"/>
                    <a:pt x="17" y="64"/>
                  </a:cubicBezTo>
                  <a:cubicBezTo>
                    <a:pt x="17" y="39"/>
                    <a:pt x="38" y="18"/>
                    <a:pt x="64" y="18"/>
                  </a:cubicBezTo>
                  <a:cubicBezTo>
                    <a:pt x="90" y="18"/>
                    <a:pt x="110" y="39"/>
                    <a:pt x="110" y="64"/>
                  </a:cubicBezTo>
                  <a:cubicBezTo>
                    <a:pt x="110" y="90"/>
                    <a:pt x="90" y="111"/>
                    <a:pt x="64" y="111"/>
                  </a:cubicBezTo>
                  <a:close/>
                </a:path>
              </a:pathLst>
            </a:custGeom>
            <a:solidFill>
              <a:srgbClr val="676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10" tIns="57605" rIns="115210" bIns="57605" numCol="1" anchor="t" anchorCtr="0" compatLnSpc="1">
              <a:prstTxWarp prst="textNoShape">
                <a:avLst/>
              </a:prstTxWarp>
            </a:bodyPr>
            <a:lstStyle/>
            <a:p>
              <a:pPr defTabSz="1152144">
                <a:defRPr/>
              </a:pPr>
              <a:endParaRPr lang="zh-CN" altLang="en-US" sz="2268" kern="0">
                <a:solidFill>
                  <a:sysClr val="windowText" lastClr="000000"/>
                </a:solidFill>
              </a:endParaRPr>
            </a:p>
          </p:txBody>
        </p:sp>
      </p:grpSp>
      <p:sp>
        <p:nvSpPr>
          <p:cNvPr id="2" name="矩形 1">
            <a:extLst>
              <a:ext uri="{FF2B5EF4-FFF2-40B4-BE49-F238E27FC236}">
                <a16:creationId xmlns:a16="http://schemas.microsoft.com/office/drawing/2014/main" id="{BBB42DB3-08C2-D3F1-B3AD-CE3EC44FD5A7}"/>
              </a:ext>
            </a:extLst>
          </p:cNvPr>
          <p:cNvSpPr/>
          <p:nvPr/>
        </p:nvSpPr>
        <p:spPr bwMode="auto">
          <a:xfrm>
            <a:off x="4782476" y="822426"/>
            <a:ext cx="814820" cy="10080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descr="一張含有 文字, 螢幕擷取畫面, 數字, 字型 的圖片&#10;&#10;AI 產生的內容可能不正確。">
            <a:extLst>
              <a:ext uri="{FF2B5EF4-FFF2-40B4-BE49-F238E27FC236}">
                <a16:creationId xmlns:a16="http://schemas.microsoft.com/office/drawing/2014/main" id="{8666C4A1-DDD8-479B-009C-872CEF2CE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713" y="4212705"/>
            <a:ext cx="3305636" cy="2514951"/>
          </a:xfrm>
          <a:prstGeom prst="rect">
            <a:avLst/>
          </a:prstGeom>
        </p:spPr>
      </p:pic>
      <p:pic>
        <p:nvPicPr>
          <p:cNvPr id="5" name="圖片 4" descr="一張含有 文字, 螢幕擷取畫面 的圖片&#10;&#10;AI 產生的內容可能不正確。">
            <a:extLst>
              <a:ext uri="{FF2B5EF4-FFF2-40B4-BE49-F238E27FC236}">
                <a16:creationId xmlns:a16="http://schemas.microsoft.com/office/drawing/2014/main" id="{C6CF3E0B-6433-1849-D67A-571A2D63566F}"/>
              </a:ext>
            </a:extLst>
          </p:cNvPr>
          <p:cNvPicPr>
            <a:picLocks noChangeAspect="1"/>
          </p:cNvPicPr>
          <p:nvPr/>
        </p:nvPicPr>
        <p:blipFill>
          <a:blip r:embed="rId4">
            <a:extLst>
              <a:ext uri="{28A0092B-C50C-407E-A947-70E740481C1C}">
                <a14:useLocalDpi xmlns:a14="http://schemas.microsoft.com/office/drawing/2010/main" val="0"/>
              </a:ext>
            </a:extLst>
          </a:blip>
          <a:srcRect l="649" t="633" r="314" b="490"/>
          <a:stretch/>
        </p:blipFill>
        <p:spPr>
          <a:xfrm>
            <a:off x="4913656" y="38567"/>
            <a:ext cx="4970994" cy="6780866"/>
          </a:xfrm>
          <a:prstGeom prst="rect">
            <a:avLst/>
          </a:prstGeom>
        </p:spPr>
      </p:pic>
      <p:cxnSp>
        <p:nvCxnSpPr>
          <p:cNvPr id="103" name="直線單箭頭接點 102"/>
          <p:cNvCxnSpPr>
            <a:cxnSpLocks/>
          </p:cNvCxnSpPr>
          <p:nvPr/>
        </p:nvCxnSpPr>
        <p:spPr>
          <a:xfrm flipH="1">
            <a:off x="4498684" y="4386719"/>
            <a:ext cx="402048" cy="76377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投影片編號版面配置區 1"/>
          <p:cNvSpPr txBox="1">
            <a:spLocks/>
          </p:cNvSpPr>
          <p:nvPr/>
        </p:nvSpPr>
        <p:spPr>
          <a:xfrm>
            <a:off x="8229600" y="6508750"/>
            <a:ext cx="1466850" cy="365125"/>
          </a:xfrm>
          <a:prstGeom prst="rect">
            <a:avLst/>
          </a:prstGeom>
        </p:spPr>
        <p:txBody>
          <a:bodyPr anchor="ctr"/>
          <a:lstStyle/>
          <a:p>
            <a:pPr algn="r" eaLnBrk="1" fontAlgn="auto" hangingPunct="1">
              <a:spcBef>
                <a:spcPts val="0"/>
              </a:spcBef>
              <a:spcAft>
                <a:spcPts val="0"/>
              </a:spcAft>
              <a:defRPr/>
            </a:pPr>
            <a:endParaRPr lang="zh-TW" altLang="en-US" sz="1200" dirty="0">
              <a:solidFill>
                <a:schemeClr val="tx1">
                  <a:tint val="75000"/>
                </a:schemeClr>
              </a:solidFill>
              <a:latin typeface="+mn-lt"/>
              <a:ea typeface="+mn-ea"/>
            </a:endParaRPr>
          </a:p>
        </p:txBody>
      </p:sp>
      <p:cxnSp>
        <p:nvCxnSpPr>
          <p:cNvPr id="46" name="直線單箭頭接點 45"/>
          <p:cNvCxnSpPr>
            <a:cxnSpLocks/>
            <a:endCxn id="18" idx="1"/>
          </p:cNvCxnSpPr>
          <p:nvPr/>
        </p:nvCxnSpPr>
        <p:spPr>
          <a:xfrm>
            <a:off x="3726946" y="2783074"/>
            <a:ext cx="1251143" cy="16155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a:off x="3712019" y="1074011"/>
            <a:ext cx="1199705" cy="154557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cxnSpLocks/>
            <a:stCxn id="75" idx="1"/>
          </p:cNvCxnSpPr>
          <p:nvPr/>
        </p:nvCxnSpPr>
        <p:spPr>
          <a:xfrm flipH="1">
            <a:off x="9660191" y="4002487"/>
            <a:ext cx="708996" cy="27555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a:stCxn id="62" idx="1"/>
            <a:endCxn id="4" idx="3"/>
          </p:cNvCxnSpPr>
          <p:nvPr/>
        </p:nvCxnSpPr>
        <p:spPr>
          <a:xfrm flipH="1" flipV="1">
            <a:off x="9838485" y="552396"/>
            <a:ext cx="424813" cy="15644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cxnSpLocks/>
            <a:stCxn id="80" idx="1"/>
            <a:endCxn id="17" idx="3"/>
          </p:cNvCxnSpPr>
          <p:nvPr/>
        </p:nvCxnSpPr>
        <p:spPr>
          <a:xfrm flipH="1">
            <a:off x="9696450" y="5511579"/>
            <a:ext cx="374058" cy="117973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699" name="文字方塊 109"/>
          <p:cNvSpPr txBox="1">
            <a:spLocks noChangeArrowheads="1"/>
          </p:cNvSpPr>
          <p:nvPr/>
        </p:nvSpPr>
        <p:spPr bwMode="auto">
          <a:xfrm>
            <a:off x="244475" y="180975"/>
            <a:ext cx="436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a:latin typeface="微軟正黑體" panose="020B0604030504040204" pitchFamily="34" charset="-120"/>
                <a:ea typeface="微軟正黑體" panose="020B0604030504040204" pitchFamily="34" charset="-120"/>
              </a:rPr>
              <a:t>一般生報名表範例（白色）</a:t>
            </a:r>
          </a:p>
        </p:txBody>
      </p:sp>
      <p:sp>
        <p:nvSpPr>
          <p:cNvPr id="71701" name="投影片編號版面配置區 2"/>
          <p:cNvSpPr>
            <a:spLocks noGrp="1"/>
          </p:cNvSpPr>
          <p:nvPr>
            <p:ph type="sldNum" sz="quarter" idx="11"/>
          </p:nvPr>
        </p:nvSpPr>
        <p:spPr bwMode="auto">
          <a:xfrm>
            <a:off x="9447635" y="635417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56</a:t>
            </a:r>
            <a:endParaRPr lang="zh-TW" altLang="en-US" sz="2600" dirty="0"/>
          </a:p>
        </p:txBody>
      </p:sp>
      <p:sp>
        <p:nvSpPr>
          <p:cNvPr id="3" name="矩形 2"/>
          <p:cNvSpPr/>
          <p:nvPr/>
        </p:nvSpPr>
        <p:spPr>
          <a:xfrm>
            <a:off x="5895849" y="328721"/>
            <a:ext cx="2964892" cy="437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8901915" y="328183"/>
            <a:ext cx="936570" cy="448425"/>
          </a:xfrm>
          <a:prstGeom prst="rect">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4978089" y="2313532"/>
            <a:ext cx="3335486" cy="388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4978089" y="2783074"/>
            <a:ext cx="3064899" cy="323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2" name="矩形 21"/>
          <p:cNvSpPr/>
          <p:nvPr/>
        </p:nvSpPr>
        <p:spPr>
          <a:xfrm>
            <a:off x="3692008" y="4221065"/>
            <a:ext cx="733341" cy="249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4935695" y="3354416"/>
            <a:ext cx="3107293" cy="2064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1" name="直線單箭頭接點 30"/>
          <p:cNvCxnSpPr>
            <a:cxnSpLocks/>
          </p:cNvCxnSpPr>
          <p:nvPr/>
        </p:nvCxnSpPr>
        <p:spPr>
          <a:xfrm flipV="1">
            <a:off x="2891514" y="5814647"/>
            <a:ext cx="734124" cy="4542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8546841" y="3097775"/>
            <a:ext cx="1291644" cy="2321248"/>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矩形 35"/>
          <p:cNvSpPr/>
          <p:nvPr/>
        </p:nvSpPr>
        <p:spPr>
          <a:xfrm>
            <a:off x="4965773" y="6536733"/>
            <a:ext cx="4872712" cy="25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5" name="直線接點 54">
            <a:extLst>
              <a:ext uri="{FF2B5EF4-FFF2-40B4-BE49-F238E27FC236}">
                <a16:creationId xmlns:a16="http://schemas.microsoft.com/office/drawing/2014/main" id="{7635BB7A-7600-49A8-A279-F83D24E1B353}"/>
              </a:ext>
            </a:extLst>
          </p:cNvPr>
          <p:cNvCxnSpPr/>
          <p:nvPr/>
        </p:nvCxnSpPr>
        <p:spPr>
          <a:xfrm>
            <a:off x="7818594" y="836614"/>
            <a:ext cx="0" cy="1710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A127E8CE-139A-4D5D-9FCA-B59FC35B1CD1}"/>
              </a:ext>
            </a:extLst>
          </p:cNvPr>
          <p:cNvCxnSpPr/>
          <p:nvPr/>
        </p:nvCxnSpPr>
        <p:spPr>
          <a:xfrm>
            <a:off x="7818594" y="1007706"/>
            <a:ext cx="3166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單箭頭接點 58">
            <a:extLst>
              <a:ext uri="{FF2B5EF4-FFF2-40B4-BE49-F238E27FC236}">
                <a16:creationId xmlns:a16="http://schemas.microsoft.com/office/drawing/2014/main" id="{461C2E09-6DC0-488C-B485-118F3179F455}"/>
              </a:ext>
            </a:extLst>
          </p:cNvPr>
          <p:cNvCxnSpPr>
            <a:cxnSpLocks/>
          </p:cNvCxnSpPr>
          <p:nvPr/>
        </p:nvCxnSpPr>
        <p:spPr>
          <a:xfrm>
            <a:off x="10985463" y="1007706"/>
            <a:ext cx="0" cy="790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6" name="群組 85">
            <a:extLst>
              <a:ext uri="{FF2B5EF4-FFF2-40B4-BE49-F238E27FC236}">
                <a16:creationId xmlns:a16="http://schemas.microsoft.com/office/drawing/2014/main" id="{ADCA8453-0ACF-44E6-9DA7-9C254C029D2B}"/>
              </a:ext>
            </a:extLst>
          </p:cNvPr>
          <p:cNvGrpSpPr/>
          <p:nvPr/>
        </p:nvGrpSpPr>
        <p:grpSpPr>
          <a:xfrm>
            <a:off x="436562" y="732548"/>
            <a:ext cx="3276241" cy="722086"/>
            <a:chOff x="389143" y="1073969"/>
            <a:chExt cx="2677029" cy="1045746"/>
          </a:xfrm>
        </p:grpSpPr>
        <p:sp>
          <p:nvSpPr>
            <p:cNvPr id="87" name="Folded Corner 15">
              <a:extLst>
                <a:ext uri="{FF2B5EF4-FFF2-40B4-BE49-F238E27FC236}">
                  <a16:creationId xmlns:a16="http://schemas.microsoft.com/office/drawing/2014/main" id="{AE3532CD-6020-41B3-81DE-88F0CA3820DB}"/>
                </a:ext>
              </a:extLst>
            </p:cNvPr>
            <p:cNvSpPr/>
            <p:nvPr/>
          </p:nvSpPr>
          <p:spPr>
            <a:xfrm>
              <a:off x="389143" y="1073969"/>
              <a:ext cx="2677029" cy="1045746"/>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文字方塊 88">
              <a:extLst>
                <a:ext uri="{FF2B5EF4-FFF2-40B4-BE49-F238E27FC236}">
                  <a16:creationId xmlns:a16="http://schemas.microsoft.com/office/drawing/2014/main" id="{FA75815C-7962-4904-B4EB-29C40F55FFF2}"/>
                </a:ext>
              </a:extLst>
            </p:cNvPr>
            <p:cNvSpPr txBox="1"/>
            <p:nvPr/>
          </p:nvSpPr>
          <p:spPr>
            <a:xfrm>
              <a:off x="396766" y="1128824"/>
              <a:ext cx="2590561" cy="936035"/>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填寫寄發「聯合免試入學現場登記分發通知單」之收件地址</a:t>
              </a:r>
              <a:endParaRPr lang="zh-TW" altLang="en-US" sz="1600" b="1" dirty="0">
                <a:solidFill>
                  <a:srgbClr val="002060"/>
                </a:solidFill>
                <a:latin typeface="標楷體" pitchFamily="65" charset="-120"/>
                <a:ea typeface="標楷體" pitchFamily="65" charset="-120"/>
              </a:endParaRPr>
            </a:p>
          </p:txBody>
        </p:sp>
      </p:grpSp>
      <p:grpSp>
        <p:nvGrpSpPr>
          <p:cNvPr id="37" name="群組 36">
            <a:extLst>
              <a:ext uri="{FF2B5EF4-FFF2-40B4-BE49-F238E27FC236}">
                <a16:creationId xmlns:a16="http://schemas.microsoft.com/office/drawing/2014/main" id="{4912736F-59CB-4EDE-BEEF-59F3C9F0D965}"/>
              </a:ext>
            </a:extLst>
          </p:cNvPr>
          <p:cNvGrpSpPr/>
          <p:nvPr/>
        </p:nvGrpSpPr>
        <p:grpSpPr>
          <a:xfrm>
            <a:off x="445891" y="1550481"/>
            <a:ext cx="3276241" cy="722086"/>
            <a:chOff x="389143" y="1073969"/>
            <a:chExt cx="2677029" cy="1045746"/>
          </a:xfrm>
        </p:grpSpPr>
        <p:sp>
          <p:nvSpPr>
            <p:cNvPr id="38" name="Folded Corner 15">
              <a:extLst>
                <a:ext uri="{FF2B5EF4-FFF2-40B4-BE49-F238E27FC236}">
                  <a16:creationId xmlns:a16="http://schemas.microsoft.com/office/drawing/2014/main" id="{DC5F525C-CE63-4EAC-97C9-8B177567A5E9}"/>
                </a:ext>
              </a:extLst>
            </p:cNvPr>
            <p:cNvSpPr/>
            <p:nvPr/>
          </p:nvSpPr>
          <p:spPr>
            <a:xfrm>
              <a:off x="389143" y="1073969"/>
              <a:ext cx="2677029" cy="1045746"/>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文字方塊 38">
              <a:extLst>
                <a:ext uri="{FF2B5EF4-FFF2-40B4-BE49-F238E27FC236}">
                  <a16:creationId xmlns:a16="http://schemas.microsoft.com/office/drawing/2014/main" id="{473F65E3-02C6-49D6-9444-CCA1704A7DDD}"/>
                </a:ext>
              </a:extLst>
            </p:cNvPr>
            <p:cNvSpPr txBox="1"/>
            <p:nvPr/>
          </p:nvSpPr>
          <p:spPr>
            <a:xfrm>
              <a:off x="396766" y="1128824"/>
              <a:ext cx="2590561" cy="936035"/>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勾選是否填考</a:t>
              </a:r>
              <a:r>
                <a:rPr lang="en-US" altLang="zh-TW" sz="1800" dirty="0">
                  <a:solidFill>
                    <a:srgbClr val="002060"/>
                  </a:solidFill>
                  <a:latin typeface="微軟正黑體" pitchFamily="34" charset="-120"/>
                  <a:ea typeface="微軟正黑體" pitchFamily="34" charset="-120"/>
                </a:rPr>
                <a:t>115</a:t>
              </a:r>
              <a:r>
                <a:rPr lang="zh-TW" altLang="en-US" sz="1800" dirty="0">
                  <a:solidFill>
                    <a:srgbClr val="002060"/>
                  </a:solidFill>
                  <a:latin typeface="微軟正黑體" pitchFamily="34" charset="-120"/>
                  <a:ea typeface="微軟正黑體" pitchFamily="34" charset="-120"/>
                </a:rPr>
                <a:t>國中教育會考並填寫國中會考准考證號碼</a:t>
              </a:r>
            </a:p>
          </p:txBody>
        </p:sp>
      </p:grpSp>
      <p:grpSp>
        <p:nvGrpSpPr>
          <p:cNvPr id="41" name="群組 40">
            <a:extLst>
              <a:ext uri="{FF2B5EF4-FFF2-40B4-BE49-F238E27FC236}">
                <a16:creationId xmlns:a16="http://schemas.microsoft.com/office/drawing/2014/main" id="{77B76D7A-0494-49D3-9E74-03436BC682FD}"/>
              </a:ext>
            </a:extLst>
          </p:cNvPr>
          <p:cNvGrpSpPr/>
          <p:nvPr/>
        </p:nvGrpSpPr>
        <p:grpSpPr>
          <a:xfrm>
            <a:off x="323685" y="2991046"/>
            <a:ext cx="4223092" cy="1023129"/>
            <a:chOff x="389143" y="1073968"/>
            <a:chExt cx="2677029" cy="1386229"/>
          </a:xfrm>
        </p:grpSpPr>
        <p:sp>
          <p:nvSpPr>
            <p:cNvPr id="42" name="Folded Corner 15">
              <a:extLst>
                <a:ext uri="{FF2B5EF4-FFF2-40B4-BE49-F238E27FC236}">
                  <a16:creationId xmlns:a16="http://schemas.microsoft.com/office/drawing/2014/main" id="{7FF965FA-254D-4222-ABAC-F7E3BA347042}"/>
                </a:ext>
              </a:extLst>
            </p:cNvPr>
            <p:cNvSpPr/>
            <p:nvPr/>
          </p:nvSpPr>
          <p:spPr>
            <a:xfrm>
              <a:off x="389143" y="1073968"/>
              <a:ext cx="2677029" cy="1386229"/>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文字方塊 42">
              <a:extLst>
                <a:ext uri="{FF2B5EF4-FFF2-40B4-BE49-F238E27FC236}">
                  <a16:creationId xmlns:a16="http://schemas.microsoft.com/office/drawing/2014/main" id="{A84B7096-E490-4C1A-9040-C2F200DF656E}"/>
                </a:ext>
              </a:extLst>
            </p:cNvPr>
            <p:cNvSpPr txBox="1"/>
            <p:nvPr/>
          </p:nvSpPr>
          <p:spPr>
            <a:xfrm>
              <a:off x="396766" y="1128823"/>
              <a:ext cx="2646041" cy="1251012"/>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請將學生「</a:t>
              </a:r>
              <a:r>
                <a:rPr lang="en-US" altLang="zh-TW" sz="1800" dirty="0">
                  <a:solidFill>
                    <a:srgbClr val="002060"/>
                  </a:solidFill>
                  <a:latin typeface="微軟正黑體" pitchFamily="34" charset="-120"/>
                  <a:ea typeface="微軟正黑體" pitchFamily="34" charset="-120"/>
                </a:rPr>
                <a:t>115</a:t>
              </a:r>
              <a:r>
                <a:rPr lang="zh-TW" altLang="en-US" sz="1800" dirty="0">
                  <a:solidFill>
                    <a:srgbClr val="002060"/>
                  </a:solidFill>
                  <a:latin typeface="微軟正黑體" pitchFamily="34" charset="-120"/>
                  <a:ea typeface="微軟正黑體" pitchFamily="34" charset="-120"/>
                </a:rPr>
                <a:t>學年度五專入學專用聯合免試入學比序項目積分證明單」正本中，已審核確認後之項目勾選碼</a:t>
              </a:r>
            </a:p>
          </p:txBody>
        </p:sp>
      </p:grpSp>
      <p:grpSp>
        <p:nvGrpSpPr>
          <p:cNvPr id="53" name="群組 52">
            <a:extLst>
              <a:ext uri="{FF2B5EF4-FFF2-40B4-BE49-F238E27FC236}">
                <a16:creationId xmlns:a16="http://schemas.microsoft.com/office/drawing/2014/main" id="{EE3EBE15-D0E0-4B77-A5FB-857D869BD42E}"/>
              </a:ext>
            </a:extLst>
          </p:cNvPr>
          <p:cNvGrpSpPr/>
          <p:nvPr/>
        </p:nvGrpSpPr>
        <p:grpSpPr>
          <a:xfrm>
            <a:off x="485006" y="5814647"/>
            <a:ext cx="2742781" cy="722086"/>
            <a:chOff x="389143" y="1073969"/>
            <a:chExt cx="2677029" cy="1045746"/>
          </a:xfrm>
          <a:solidFill>
            <a:schemeClr val="bg1"/>
          </a:solidFill>
        </p:grpSpPr>
        <p:sp>
          <p:nvSpPr>
            <p:cNvPr id="56" name="Folded Corner 15">
              <a:extLst>
                <a:ext uri="{FF2B5EF4-FFF2-40B4-BE49-F238E27FC236}">
                  <a16:creationId xmlns:a16="http://schemas.microsoft.com/office/drawing/2014/main" id="{56721947-AA14-45C7-892D-92D5492C1773}"/>
                </a:ext>
              </a:extLst>
            </p:cNvPr>
            <p:cNvSpPr/>
            <p:nvPr/>
          </p:nvSpPr>
          <p:spPr>
            <a:xfrm>
              <a:off x="389143" y="1073969"/>
              <a:ext cx="2677029" cy="1045746"/>
            </a:xfrm>
            <a:prstGeom prst="foldedCorner">
              <a:avLst/>
            </a:prstGeom>
            <a:grp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文字方塊 57">
              <a:extLst>
                <a:ext uri="{FF2B5EF4-FFF2-40B4-BE49-F238E27FC236}">
                  <a16:creationId xmlns:a16="http://schemas.microsoft.com/office/drawing/2014/main" id="{03B7DB1C-3E7F-447E-A69E-D308A3F91B29}"/>
                </a:ext>
              </a:extLst>
            </p:cNvPr>
            <p:cNvSpPr txBox="1"/>
            <p:nvPr/>
          </p:nvSpPr>
          <p:spPr>
            <a:xfrm>
              <a:off x="494979" y="1128823"/>
              <a:ext cx="2492348" cy="936036"/>
            </a:xfrm>
            <a:prstGeom prst="rect">
              <a:avLst/>
            </a:prstGeom>
            <a:grp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勾選黏貼在相關證明文件黏貼表中之證明文件</a:t>
              </a:r>
            </a:p>
          </p:txBody>
        </p:sp>
      </p:grpSp>
      <p:grpSp>
        <p:nvGrpSpPr>
          <p:cNvPr id="61" name="群組 60">
            <a:extLst>
              <a:ext uri="{FF2B5EF4-FFF2-40B4-BE49-F238E27FC236}">
                <a16:creationId xmlns:a16="http://schemas.microsoft.com/office/drawing/2014/main" id="{94476AB8-7AD6-4A4C-89D5-A053FDF03549}"/>
              </a:ext>
            </a:extLst>
          </p:cNvPr>
          <p:cNvGrpSpPr/>
          <p:nvPr/>
        </p:nvGrpSpPr>
        <p:grpSpPr>
          <a:xfrm>
            <a:off x="10263298" y="480834"/>
            <a:ext cx="1534426" cy="456009"/>
            <a:chOff x="389142" y="1505943"/>
            <a:chExt cx="2868951" cy="613772"/>
          </a:xfrm>
        </p:grpSpPr>
        <p:sp>
          <p:nvSpPr>
            <p:cNvPr id="62" name="Folded Corner 15">
              <a:extLst>
                <a:ext uri="{FF2B5EF4-FFF2-40B4-BE49-F238E27FC236}">
                  <a16:creationId xmlns:a16="http://schemas.microsoft.com/office/drawing/2014/main" id="{3E7FED3A-28E5-4F5F-B82B-6E898F3BED43}"/>
                </a:ext>
              </a:extLst>
            </p:cNvPr>
            <p:cNvSpPr/>
            <p:nvPr/>
          </p:nvSpPr>
          <p:spPr>
            <a:xfrm>
              <a:off x="389142" y="1505943"/>
              <a:ext cx="2677030" cy="613772"/>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3" name="文字方塊 62">
              <a:extLst>
                <a:ext uri="{FF2B5EF4-FFF2-40B4-BE49-F238E27FC236}">
                  <a16:creationId xmlns:a16="http://schemas.microsoft.com/office/drawing/2014/main" id="{549BF6F9-BB1C-4248-9043-8B3502CAB5C1}"/>
                </a:ext>
              </a:extLst>
            </p:cNvPr>
            <p:cNvSpPr txBox="1"/>
            <p:nvPr/>
          </p:nvSpPr>
          <p:spPr>
            <a:xfrm>
              <a:off x="667533" y="1572654"/>
              <a:ext cx="2590560" cy="534877"/>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本會填寫</a:t>
              </a:r>
            </a:p>
          </p:txBody>
        </p:sp>
      </p:grpSp>
      <p:grpSp>
        <p:nvGrpSpPr>
          <p:cNvPr id="35" name="群組 34">
            <a:extLst>
              <a:ext uri="{FF2B5EF4-FFF2-40B4-BE49-F238E27FC236}">
                <a16:creationId xmlns:a16="http://schemas.microsoft.com/office/drawing/2014/main" id="{F9299437-2260-409F-B964-E7C3D7A79103}"/>
              </a:ext>
            </a:extLst>
          </p:cNvPr>
          <p:cNvGrpSpPr/>
          <p:nvPr/>
        </p:nvGrpSpPr>
        <p:grpSpPr>
          <a:xfrm>
            <a:off x="10030538" y="1809085"/>
            <a:ext cx="1844873" cy="752252"/>
            <a:chOff x="9884005" y="1855123"/>
            <a:chExt cx="1844873" cy="752252"/>
          </a:xfrm>
        </p:grpSpPr>
        <p:sp>
          <p:nvSpPr>
            <p:cNvPr id="71" name="Folded Corner 15">
              <a:extLst>
                <a:ext uri="{FF2B5EF4-FFF2-40B4-BE49-F238E27FC236}">
                  <a16:creationId xmlns:a16="http://schemas.microsoft.com/office/drawing/2014/main" id="{D5AF7E63-97F2-427F-AE08-399713EB9E8C}"/>
                </a:ext>
              </a:extLst>
            </p:cNvPr>
            <p:cNvSpPr/>
            <p:nvPr/>
          </p:nvSpPr>
          <p:spPr>
            <a:xfrm>
              <a:off x="9884005" y="1855123"/>
              <a:ext cx="1844873" cy="752252"/>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72" name="文字方塊 71">
              <a:extLst>
                <a:ext uri="{FF2B5EF4-FFF2-40B4-BE49-F238E27FC236}">
                  <a16:creationId xmlns:a16="http://schemas.microsoft.com/office/drawing/2014/main" id="{61BADC92-B0B7-4982-92B1-A7C29C7682D7}"/>
                </a:ext>
              </a:extLst>
            </p:cNvPr>
            <p:cNvSpPr txBox="1"/>
            <p:nvPr/>
          </p:nvSpPr>
          <p:spPr>
            <a:xfrm>
              <a:off x="9884005" y="1945032"/>
              <a:ext cx="1844873" cy="646331"/>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校名及代碼不符時</a:t>
              </a:r>
              <a:r>
                <a:rPr lang="zh-TW" altLang="en-US" sz="1800" b="1" dirty="0">
                  <a:solidFill>
                    <a:srgbClr val="FF0000"/>
                  </a:solidFill>
                  <a:latin typeface="微軟正黑體" pitchFamily="34" charset="-120"/>
                  <a:ea typeface="微軟正黑體" pitchFamily="34" charset="-120"/>
                </a:rPr>
                <a:t>以校名為準</a:t>
              </a:r>
            </a:p>
          </p:txBody>
        </p:sp>
      </p:grpSp>
      <p:grpSp>
        <p:nvGrpSpPr>
          <p:cNvPr id="74" name="群組 73">
            <a:extLst>
              <a:ext uri="{FF2B5EF4-FFF2-40B4-BE49-F238E27FC236}">
                <a16:creationId xmlns:a16="http://schemas.microsoft.com/office/drawing/2014/main" id="{C847F1E9-7772-4B4D-889A-524A01C2941F}"/>
              </a:ext>
            </a:extLst>
          </p:cNvPr>
          <p:cNvGrpSpPr/>
          <p:nvPr/>
        </p:nvGrpSpPr>
        <p:grpSpPr>
          <a:xfrm>
            <a:off x="10369187" y="3774482"/>
            <a:ext cx="1471542" cy="456009"/>
            <a:chOff x="389142" y="1505943"/>
            <a:chExt cx="2751376" cy="613772"/>
          </a:xfrm>
        </p:grpSpPr>
        <p:sp>
          <p:nvSpPr>
            <p:cNvPr id="75" name="Folded Corner 15">
              <a:extLst>
                <a:ext uri="{FF2B5EF4-FFF2-40B4-BE49-F238E27FC236}">
                  <a16:creationId xmlns:a16="http://schemas.microsoft.com/office/drawing/2014/main" id="{46DDA386-A901-4FA2-BBF5-34C200E5AC4A}"/>
                </a:ext>
              </a:extLst>
            </p:cNvPr>
            <p:cNvSpPr/>
            <p:nvPr/>
          </p:nvSpPr>
          <p:spPr>
            <a:xfrm>
              <a:off x="389142" y="1505943"/>
              <a:ext cx="2677030" cy="613772"/>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76" name="文字方塊 75">
              <a:extLst>
                <a:ext uri="{FF2B5EF4-FFF2-40B4-BE49-F238E27FC236}">
                  <a16:creationId xmlns:a16="http://schemas.microsoft.com/office/drawing/2014/main" id="{928B4D88-531A-412A-A587-1B67A8A9DD4D}"/>
                </a:ext>
              </a:extLst>
            </p:cNvPr>
            <p:cNvSpPr txBox="1"/>
            <p:nvPr/>
          </p:nvSpPr>
          <p:spPr>
            <a:xfrm>
              <a:off x="549957" y="1610000"/>
              <a:ext cx="2590561" cy="497108"/>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委員會填寫</a:t>
              </a:r>
            </a:p>
          </p:txBody>
        </p:sp>
      </p:grpSp>
      <p:grpSp>
        <p:nvGrpSpPr>
          <p:cNvPr id="45" name="群組 44">
            <a:extLst>
              <a:ext uri="{FF2B5EF4-FFF2-40B4-BE49-F238E27FC236}">
                <a16:creationId xmlns:a16="http://schemas.microsoft.com/office/drawing/2014/main" id="{32F0997F-D9A7-4D6D-A87C-CF66FBE16D52}"/>
              </a:ext>
            </a:extLst>
          </p:cNvPr>
          <p:cNvGrpSpPr/>
          <p:nvPr/>
        </p:nvGrpSpPr>
        <p:grpSpPr>
          <a:xfrm>
            <a:off x="10070508" y="5011304"/>
            <a:ext cx="1854678" cy="1000549"/>
            <a:chOff x="10109297" y="4751620"/>
            <a:chExt cx="1854678" cy="1000549"/>
          </a:xfrm>
        </p:grpSpPr>
        <p:sp>
          <p:nvSpPr>
            <p:cNvPr id="80" name="Folded Corner 15">
              <a:extLst>
                <a:ext uri="{FF2B5EF4-FFF2-40B4-BE49-F238E27FC236}">
                  <a16:creationId xmlns:a16="http://schemas.microsoft.com/office/drawing/2014/main" id="{0D07D10A-5805-4FBD-86FA-E0B1AA76C8D2}"/>
                </a:ext>
              </a:extLst>
            </p:cNvPr>
            <p:cNvSpPr/>
            <p:nvPr/>
          </p:nvSpPr>
          <p:spPr>
            <a:xfrm>
              <a:off x="10109297" y="4751620"/>
              <a:ext cx="1844873" cy="1000549"/>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82" name="文字方塊 81">
              <a:extLst>
                <a:ext uri="{FF2B5EF4-FFF2-40B4-BE49-F238E27FC236}">
                  <a16:creationId xmlns:a16="http://schemas.microsoft.com/office/drawing/2014/main" id="{753A7408-B07A-4F05-B6A1-F84755979DBC}"/>
                </a:ext>
              </a:extLst>
            </p:cNvPr>
            <p:cNvSpPr txBox="1"/>
            <p:nvPr/>
          </p:nvSpPr>
          <p:spPr>
            <a:xfrm>
              <a:off x="10193546" y="4815834"/>
              <a:ext cx="1770429" cy="923330"/>
            </a:xfrm>
            <a:prstGeom prst="rect">
              <a:avLst/>
            </a:prstGeom>
            <a:noFill/>
          </p:spPr>
          <p:txBody>
            <a:bodyPr wrap="square">
              <a:spAutoFit/>
            </a:bodyPr>
            <a:lstStyle/>
            <a:p>
              <a:pPr algn="ctr">
                <a:spcBef>
                  <a:spcPct val="20000"/>
                </a:spcBef>
                <a:defRPr/>
              </a:pPr>
              <a:r>
                <a:rPr lang="zh-TW" altLang="en-US" sz="1800" dirty="0">
                  <a:solidFill>
                    <a:srgbClr val="002060"/>
                  </a:solidFill>
                  <a:latin typeface="微軟正黑體" pitchFamily="34" charset="-120"/>
                  <a:ea typeface="微軟正黑體" pitchFamily="34" charset="-120"/>
                </a:rPr>
                <a:t>請報名免試生及家長</a:t>
              </a:r>
              <a:r>
                <a:rPr lang="en-US" altLang="zh-TW" sz="1800" dirty="0">
                  <a:solidFill>
                    <a:srgbClr val="002060"/>
                  </a:solidFill>
                  <a:latin typeface="微軟正黑體" pitchFamily="34" charset="-120"/>
                  <a:ea typeface="微軟正黑體" pitchFamily="34" charset="-120"/>
                </a:rPr>
                <a:t>(</a:t>
              </a:r>
              <a:r>
                <a:rPr lang="zh-TW" altLang="en-US" sz="1800" dirty="0">
                  <a:solidFill>
                    <a:srgbClr val="002060"/>
                  </a:solidFill>
                  <a:latin typeface="微軟正黑體" pitchFamily="34" charset="-120"/>
                  <a:ea typeface="微軟正黑體" pitchFamily="34" charset="-120"/>
                </a:rPr>
                <a:t>監護人</a:t>
              </a:r>
              <a:r>
                <a:rPr lang="en-US" altLang="zh-TW" sz="1800" dirty="0">
                  <a:solidFill>
                    <a:srgbClr val="002060"/>
                  </a:solidFill>
                  <a:latin typeface="微軟正黑體" pitchFamily="34" charset="-120"/>
                  <a:ea typeface="微軟正黑體" pitchFamily="34" charset="-120"/>
                </a:rPr>
                <a:t>)</a:t>
              </a:r>
              <a:r>
                <a:rPr lang="zh-TW" altLang="en-US" sz="1800" dirty="0">
                  <a:solidFill>
                    <a:srgbClr val="002060"/>
                  </a:solidFill>
                  <a:latin typeface="微軟正黑體" pitchFamily="34" charset="-120"/>
                  <a:ea typeface="微軟正黑體" pitchFamily="34" charset="-120"/>
                </a:rPr>
                <a:t>簽章</a:t>
              </a:r>
            </a:p>
          </p:txBody>
        </p:sp>
      </p:grpSp>
      <p:pic>
        <p:nvPicPr>
          <p:cNvPr id="16" name="圖片 15" descr="一張含有 字型, 文字, 螢幕擷取畫面, 白色 的圖片&#10;&#10;AI 產生的內容可能不正確。">
            <a:extLst>
              <a:ext uri="{FF2B5EF4-FFF2-40B4-BE49-F238E27FC236}">
                <a16:creationId xmlns:a16="http://schemas.microsoft.com/office/drawing/2014/main" id="{17A8C754-9DFF-7A19-E587-D65A46515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2716" y="2374971"/>
            <a:ext cx="2133898" cy="56205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C7F56A3-1B3B-9FE2-7768-BEAB2B68C3DA}"/>
              </a:ext>
            </a:extLst>
          </p:cNvPr>
          <p:cNvPicPr>
            <a:picLocks noChangeAspect="1"/>
          </p:cNvPicPr>
          <p:nvPr/>
        </p:nvPicPr>
        <p:blipFill>
          <a:blip r:embed="rId2"/>
          <a:srcRect l="405" r="1"/>
          <a:stretch/>
        </p:blipFill>
        <p:spPr>
          <a:xfrm>
            <a:off x="4674539" y="258261"/>
            <a:ext cx="4373852" cy="6468378"/>
          </a:xfrm>
          <a:prstGeom prst="rect">
            <a:avLst/>
          </a:prstGeom>
        </p:spPr>
      </p:pic>
      <p:sp>
        <p:nvSpPr>
          <p:cNvPr id="72711" name="文字方塊 25"/>
          <p:cNvSpPr txBox="1">
            <a:spLocks noChangeArrowheads="1"/>
          </p:cNvSpPr>
          <p:nvPr/>
        </p:nvSpPr>
        <p:spPr bwMode="auto">
          <a:xfrm>
            <a:off x="227013" y="261938"/>
            <a:ext cx="3567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300" b="1">
                <a:latin typeface="微軟正黑體" panose="020B0604030504040204" pitchFamily="34" charset="-120"/>
                <a:ea typeface="微軟正黑體" panose="020B0604030504040204" pitchFamily="34" charset="-120"/>
              </a:rPr>
              <a:t>一般生報名表範例（白色）</a:t>
            </a:r>
          </a:p>
        </p:txBody>
      </p:sp>
      <p:cxnSp>
        <p:nvCxnSpPr>
          <p:cNvPr id="27" name="直線單箭頭接點 26"/>
          <p:cNvCxnSpPr>
            <a:cxnSpLocks/>
            <a:stCxn id="31" idx="3"/>
            <a:endCxn id="5" idx="1"/>
          </p:cNvCxnSpPr>
          <p:nvPr/>
        </p:nvCxnSpPr>
        <p:spPr>
          <a:xfrm>
            <a:off x="3480322" y="1922927"/>
            <a:ext cx="1264245" cy="51986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cxnSpLocks/>
            <a:stCxn id="47" idx="3"/>
          </p:cNvCxnSpPr>
          <p:nvPr/>
        </p:nvCxnSpPr>
        <p:spPr>
          <a:xfrm flipV="1">
            <a:off x="3977318" y="3994200"/>
            <a:ext cx="1322470" cy="106605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cxnSpLocks/>
            <a:stCxn id="54" idx="1"/>
          </p:cNvCxnSpPr>
          <p:nvPr/>
        </p:nvCxnSpPr>
        <p:spPr>
          <a:xfrm flipH="1">
            <a:off x="7754751" y="4749246"/>
            <a:ext cx="539414" cy="30856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cxnSpLocks/>
            <a:stCxn id="26" idx="3"/>
            <a:endCxn id="3" idx="1"/>
          </p:cNvCxnSpPr>
          <p:nvPr/>
        </p:nvCxnSpPr>
        <p:spPr>
          <a:xfrm>
            <a:off x="3236921" y="1094102"/>
            <a:ext cx="1507646" cy="24949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a:stCxn id="64" idx="3"/>
          </p:cNvCxnSpPr>
          <p:nvPr/>
        </p:nvCxnSpPr>
        <p:spPr bwMode="auto">
          <a:xfrm flipV="1">
            <a:off x="3922251" y="2849156"/>
            <a:ext cx="2267058" cy="13124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a:stCxn id="41" idx="3"/>
          </p:cNvCxnSpPr>
          <p:nvPr/>
        </p:nvCxnSpPr>
        <p:spPr bwMode="auto">
          <a:xfrm flipV="1">
            <a:off x="4245430" y="3429000"/>
            <a:ext cx="662476" cy="49471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cxnSpLocks/>
          </p:cNvCxnSpPr>
          <p:nvPr/>
        </p:nvCxnSpPr>
        <p:spPr>
          <a:xfrm flipH="1" flipV="1">
            <a:off x="8001260" y="5614012"/>
            <a:ext cx="578499" cy="21815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725" name="投影片編號版面配置區 2"/>
          <p:cNvSpPr>
            <a:spLocks noGrp="1"/>
          </p:cNvSpPr>
          <p:nvPr>
            <p:ph type="sldNum" sz="quarter" idx="11"/>
          </p:nvPr>
        </p:nvSpPr>
        <p:spPr bwMode="auto">
          <a:xfrm>
            <a:off x="9407525" y="63722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57</a:t>
            </a:r>
            <a:endParaRPr lang="zh-TW" altLang="en-US" sz="2600" dirty="0"/>
          </a:p>
        </p:txBody>
      </p:sp>
      <p:sp>
        <p:nvSpPr>
          <p:cNvPr id="3" name="矩形 2"/>
          <p:cNvSpPr/>
          <p:nvPr/>
        </p:nvSpPr>
        <p:spPr>
          <a:xfrm>
            <a:off x="4744567" y="1201446"/>
            <a:ext cx="4303824" cy="284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4744567" y="2260727"/>
            <a:ext cx="4303824" cy="364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1" name="直線單箭頭接點 50">
            <a:extLst>
              <a:ext uri="{FF2B5EF4-FFF2-40B4-BE49-F238E27FC236}">
                <a16:creationId xmlns:a16="http://schemas.microsoft.com/office/drawing/2014/main" id="{49E1A717-C487-46F1-A3AE-31A6C7CE5DA2}"/>
              </a:ext>
            </a:extLst>
          </p:cNvPr>
          <p:cNvCxnSpPr>
            <a:cxnSpLocks/>
            <a:stCxn id="60" idx="1"/>
          </p:cNvCxnSpPr>
          <p:nvPr/>
        </p:nvCxnSpPr>
        <p:spPr>
          <a:xfrm flipH="1">
            <a:off x="8024458" y="5807283"/>
            <a:ext cx="435014" cy="26618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群組 24">
            <a:extLst>
              <a:ext uri="{FF2B5EF4-FFF2-40B4-BE49-F238E27FC236}">
                <a16:creationId xmlns:a16="http://schemas.microsoft.com/office/drawing/2014/main" id="{C9C88213-8837-4292-B0EB-58E1748EFA42}"/>
              </a:ext>
            </a:extLst>
          </p:cNvPr>
          <p:cNvGrpSpPr/>
          <p:nvPr/>
        </p:nvGrpSpPr>
        <p:grpSpPr>
          <a:xfrm>
            <a:off x="611195" y="844611"/>
            <a:ext cx="2625726" cy="498982"/>
            <a:chOff x="389143" y="1073969"/>
            <a:chExt cx="2677029" cy="1045746"/>
          </a:xfrm>
        </p:grpSpPr>
        <p:sp>
          <p:nvSpPr>
            <p:cNvPr id="26" name="Folded Corner 15">
              <a:extLst>
                <a:ext uri="{FF2B5EF4-FFF2-40B4-BE49-F238E27FC236}">
                  <a16:creationId xmlns:a16="http://schemas.microsoft.com/office/drawing/2014/main" id="{746A1E10-6082-49E4-9325-8F1AFE6035BC}"/>
                </a:ext>
              </a:extLst>
            </p:cNvPr>
            <p:cNvSpPr/>
            <p:nvPr/>
          </p:nvSpPr>
          <p:spPr>
            <a:xfrm>
              <a:off x="389143" y="1073969"/>
              <a:ext cx="2677029" cy="1045746"/>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文字方塊 27">
              <a:extLst>
                <a:ext uri="{FF2B5EF4-FFF2-40B4-BE49-F238E27FC236}">
                  <a16:creationId xmlns:a16="http://schemas.microsoft.com/office/drawing/2014/main" id="{3662AF9A-12DC-4E6D-9E21-F13485DCB990}"/>
                </a:ext>
              </a:extLst>
            </p:cNvPr>
            <p:cNvSpPr txBox="1"/>
            <p:nvPr/>
          </p:nvSpPr>
          <p:spPr>
            <a:xfrm>
              <a:off x="432377" y="1221691"/>
              <a:ext cx="2590561" cy="534878"/>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弱勢身分別限擇一勾選</a:t>
              </a:r>
            </a:p>
          </p:txBody>
        </p:sp>
      </p:grpSp>
      <p:grpSp>
        <p:nvGrpSpPr>
          <p:cNvPr id="30" name="群組 29">
            <a:extLst>
              <a:ext uri="{FF2B5EF4-FFF2-40B4-BE49-F238E27FC236}">
                <a16:creationId xmlns:a16="http://schemas.microsoft.com/office/drawing/2014/main" id="{BBCEAF34-92D6-404D-9EAB-C0DC6A10C488}"/>
              </a:ext>
            </a:extLst>
          </p:cNvPr>
          <p:cNvGrpSpPr/>
          <p:nvPr/>
        </p:nvGrpSpPr>
        <p:grpSpPr>
          <a:xfrm>
            <a:off x="611194" y="1564862"/>
            <a:ext cx="2869128" cy="1219416"/>
            <a:chOff x="389143" y="1073969"/>
            <a:chExt cx="2677029" cy="1780684"/>
          </a:xfrm>
        </p:grpSpPr>
        <p:sp>
          <p:nvSpPr>
            <p:cNvPr id="31" name="Folded Corner 15">
              <a:extLst>
                <a:ext uri="{FF2B5EF4-FFF2-40B4-BE49-F238E27FC236}">
                  <a16:creationId xmlns:a16="http://schemas.microsoft.com/office/drawing/2014/main" id="{D695EE52-B853-4D9B-BCAD-CB69F4ACD32F}"/>
                </a:ext>
              </a:extLst>
            </p:cNvPr>
            <p:cNvSpPr/>
            <p:nvPr/>
          </p:nvSpPr>
          <p:spPr>
            <a:xfrm>
              <a:off x="389143" y="1073969"/>
              <a:ext cx="2677029" cy="1045746"/>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文字方塊 32">
              <a:extLst>
                <a:ext uri="{FF2B5EF4-FFF2-40B4-BE49-F238E27FC236}">
                  <a16:creationId xmlns:a16="http://schemas.microsoft.com/office/drawing/2014/main" id="{FB6105AE-940B-40F5-AD1F-F765B9B01170}"/>
                </a:ext>
              </a:extLst>
            </p:cNvPr>
            <p:cNvSpPr txBox="1"/>
            <p:nvPr/>
          </p:nvSpPr>
          <p:spPr>
            <a:xfrm>
              <a:off x="432377" y="1221691"/>
              <a:ext cx="2590561" cy="1632962"/>
            </a:xfrm>
            <a:prstGeom prst="rect">
              <a:avLst/>
            </a:prstGeom>
            <a:noFill/>
          </p:spPr>
          <p:txBody>
            <a:bodyPr wrap="square">
              <a:spAutoFit/>
            </a:bodyPr>
            <a:lstStyle/>
            <a:p>
              <a:pPr eaLnBrk="1" fontAlgn="auto" hangingPunct="1">
                <a:lnSpc>
                  <a:spcPts val="2000"/>
                </a:lnSpc>
                <a:spcBef>
                  <a:spcPts val="0"/>
                </a:spcBef>
                <a:spcAft>
                  <a:spcPts val="0"/>
                </a:spcAft>
                <a:defRPr/>
              </a:pPr>
              <a:r>
                <a:rPr lang="zh-TW" altLang="en-US" dirty="0">
                  <a:solidFill>
                    <a:srgbClr val="002060"/>
                  </a:solidFill>
                  <a:latin typeface="微軟正黑體" pitchFamily="34" charset="-120"/>
                  <a:ea typeface="微軟正黑體" pitchFamily="34" charset="-120"/>
                </a:rPr>
                <a:t>（</a:t>
              </a:r>
              <a:r>
                <a:rPr lang="en-US" altLang="zh-TW" dirty="0">
                  <a:solidFill>
                    <a:srgbClr val="002060"/>
                  </a:solidFill>
                  <a:latin typeface="微軟正黑體" pitchFamily="34" charset="-120"/>
                  <a:ea typeface="微軟正黑體" pitchFamily="34" charset="-120"/>
                </a:rPr>
                <a:t>1</a:t>
              </a:r>
              <a:r>
                <a:rPr lang="zh-TW" altLang="en-US" dirty="0">
                  <a:solidFill>
                    <a:srgbClr val="002060"/>
                  </a:solidFill>
                  <a:latin typeface="微軟正黑體" pitchFamily="34" charset="-120"/>
                  <a:ea typeface="微軟正黑體" pitchFamily="34" charset="-120"/>
                </a:rPr>
                <a:t>）</a:t>
              </a:r>
              <a:r>
                <a:rPr lang="zh-TW" altLang="zh-TW" dirty="0">
                  <a:solidFill>
                    <a:srgbClr val="002060"/>
                  </a:solidFill>
                  <a:latin typeface="微軟正黑體" pitchFamily="34" charset="-120"/>
                  <a:ea typeface="微軟正黑體" pitchFamily="34" charset="-120"/>
                </a:rPr>
                <a:t>浮貼繳費證明</a:t>
              </a:r>
              <a:r>
                <a:rPr lang="zh-TW" altLang="en-US" dirty="0">
                  <a:solidFill>
                    <a:srgbClr val="002060"/>
                  </a:solidFill>
                  <a:latin typeface="微軟正黑體" pitchFamily="34" charset="-120"/>
                  <a:ea typeface="微軟正黑體" pitchFamily="34" charset="-120"/>
                </a:rPr>
                <a:t>影本</a:t>
              </a:r>
              <a:endParaRPr lang="en-US" altLang="zh-TW" dirty="0">
                <a:solidFill>
                  <a:srgbClr val="002060"/>
                </a:solidFill>
                <a:latin typeface="微軟正黑體" pitchFamily="34" charset="-120"/>
                <a:ea typeface="微軟正黑體" pitchFamily="34" charset="-120"/>
              </a:endParaRPr>
            </a:p>
            <a:p>
              <a:pPr eaLnBrk="1" fontAlgn="auto" hangingPunct="1">
                <a:lnSpc>
                  <a:spcPts val="2000"/>
                </a:lnSpc>
                <a:spcBef>
                  <a:spcPts val="0"/>
                </a:spcBef>
                <a:spcAft>
                  <a:spcPts val="0"/>
                </a:spcAft>
                <a:defRPr/>
              </a:pPr>
              <a:r>
                <a:rPr lang="zh-TW" altLang="en-US" dirty="0">
                  <a:solidFill>
                    <a:srgbClr val="C00000"/>
                  </a:solidFill>
                  <a:latin typeface="微軟正黑體" pitchFamily="34" charset="-120"/>
                  <a:ea typeface="微軟正黑體" pitchFamily="34" charset="-120"/>
                </a:rPr>
                <a:t>          國中集體報名免貼</a:t>
              </a:r>
              <a:endParaRPr lang="zh-TW" altLang="zh-TW" dirty="0">
                <a:solidFill>
                  <a:srgbClr val="C00000"/>
                </a:solidFill>
                <a:latin typeface="微軟正黑體" pitchFamily="34" charset="-120"/>
                <a:ea typeface="微軟正黑體" pitchFamily="34" charset="-120"/>
              </a:endParaRPr>
            </a:p>
          </p:txBody>
        </p:sp>
      </p:grpSp>
      <p:grpSp>
        <p:nvGrpSpPr>
          <p:cNvPr id="40" name="群組 39">
            <a:extLst>
              <a:ext uri="{FF2B5EF4-FFF2-40B4-BE49-F238E27FC236}">
                <a16:creationId xmlns:a16="http://schemas.microsoft.com/office/drawing/2014/main" id="{8F4A6CD3-3441-4B08-85EE-BD3887770000}"/>
              </a:ext>
            </a:extLst>
          </p:cNvPr>
          <p:cNvGrpSpPr/>
          <p:nvPr/>
        </p:nvGrpSpPr>
        <p:grpSpPr>
          <a:xfrm>
            <a:off x="611193" y="3674223"/>
            <a:ext cx="3634237" cy="498982"/>
            <a:chOff x="389143" y="1073969"/>
            <a:chExt cx="2677029" cy="1045746"/>
          </a:xfrm>
        </p:grpSpPr>
        <p:sp>
          <p:nvSpPr>
            <p:cNvPr id="41" name="Folded Corner 15">
              <a:extLst>
                <a:ext uri="{FF2B5EF4-FFF2-40B4-BE49-F238E27FC236}">
                  <a16:creationId xmlns:a16="http://schemas.microsoft.com/office/drawing/2014/main" id="{7A3383E3-FD20-4336-ACDE-701221FD08F4}"/>
                </a:ext>
              </a:extLst>
            </p:cNvPr>
            <p:cNvSpPr/>
            <p:nvPr/>
          </p:nvSpPr>
          <p:spPr>
            <a:xfrm>
              <a:off x="389143" y="1073969"/>
              <a:ext cx="2677029" cy="1045746"/>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文字方塊 41">
              <a:extLst>
                <a:ext uri="{FF2B5EF4-FFF2-40B4-BE49-F238E27FC236}">
                  <a16:creationId xmlns:a16="http://schemas.microsoft.com/office/drawing/2014/main" id="{EDABDBC1-4B20-4F31-B3FE-73B171D5350E}"/>
                </a:ext>
              </a:extLst>
            </p:cNvPr>
            <p:cNvSpPr txBox="1"/>
            <p:nvPr/>
          </p:nvSpPr>
          <p:spPr>
            <a:xfrm>
              <a:off x="432377" y="1221691"/>
              <a:ext cx="2590561" cy="774031"/>
            </a:xfrm>
            <a:prstGeom prst="rect">
              <a:avLst/>
            </a:prstGeom>
            <a:no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3</a:t>
              </a:r>
              <a:r>
                <a:rPr lang="zh-TW" altLang="en-US" sz="1800" dirty="0">
                  <a:solidFill>
                    <a:srgbClr val="002060"/>
                  </a:solidFill>
                  <a:latin typeface="微軟正黑體" pitchFamily="34" charset="-120"/>
                  <a:ea typeface="微軟正黑體" pitchFamily="34" charset="-120"/>
                </a:rPr>
                <a:t>）</a:t>
              </a:r>
              <a:r>
                <a:rPr lang="zh-TW" altLang="zh-TW" sz="1800" dirty="0">
                  <a:solidFill>
                    <a:srgbClr val="002060"/>
                  </a:solidFill>
                  <a:latin typeface="微軟正黑體" pitchFamily="34" charset="-120"/>
                  <a:ea typeface="微軟正黑體" pitchFamily="34" charset="-120"/>
                </a:rPr>
                <a:t>浮貼</a:t>
              </a:r>
              <a:r>
                <a:rPr lang="zh-TW" altLang="en-US" sz="1800" dirty="0">
                  <a:solidFill>
                    <a:srgbClr val="002060"/>
                  </a:solidFill>
                  <a:latin typeface="微軟正黑體" pitchFamily="34" charset="-120"/>
                  <a:ea typeface="微軟正黑體" pitchFamily="34" charset="-120"/>
                </a:rPr>
                <a:t>「弱勢身分」</a:t>
              </a:r>
              <a:r>
                <a:rPr lang="zh-TW" altLang="zh-TW" sz="1800" dirty="0">
                  <a:solidFill>
                    <a:srgbClr val="002060"/>
                  </a:solidFill>
                  <a:latin typeface="微軟正黑體" pitchFamily="34" charset="-120"/>
                  <a:ea typeface="微軟正黑體" pitchFamily="34" charset="-120"/>
                </a:rPr>
                <a:t>證明</a:t>
              </a:r>
              <a:r>
                <a:rPr lang="zh-TW" altLang="en-US" sz="1800" dirty="0">
                  <a:solidFill>
                    <a:srgbClr val="002060"/>
                  </a:solidFill>
                  <a:latin typeface="微軟正黑體" pitchFamily="34" charset="-120"/>
                  <a:ea typeface="微軟正黑體" pitchFamily="34" charset="-120"/>
                </a:rPr>
                <a:t>影本</a:t>
              </a:r>
              <a:endParaRPr lang="zh-TW" altLang="zh-TW" sz="1800" dirty="0">
                <a:solidFill>
                  <a:srgbClr val="002060"/>
                </a:solidFill>
                <a:latin typeface="微軟正黑體" pitchFamily="34" charset="-120"/>
                <a:ea typeface="微軟正黑體" pitchFamily="34" charset="-120"/>
              </a:endParaRPr>
            </a:p>
          </p:txBody>
        </p:sp>
      </p:grpSp>
      <p:grpSp>
        <p:nvGrpSpPr>
          <p:cNvPr id="45" name="群組 44">
            <a:extLst>
              <a:ext uri="{FF2B5EF4-FFF2-40B4-BE49-F238E27FC236}">
                <a16:creationId xmlns:a16="http://schemas.microsoft.com/office/drawing/2014/main" id="{C42861B1-4B33-4FE3-A950-798F0E82B0A8}"/>
              </a:ext>
            </a:extLst>
          </p:cNvPr>
          <p:cNvGrpSpPr/>
          <p:nvPr/>
        </p:nvGrpSpPr>
        <p:grpSpPr>
          <a:xfrm>
            <a:off x="567602" y="4552593"/>
            <a:ext cx="3409716" cy="1015325"/>
            <a:chOff x="389143" y="1073969"/>
            <a:chExt cx="2677029" cy="1045746"/>
          </a:xfrm>
        </p:grpSpPr>
        <p:sp>
          <p:nvSpPr>
            <p:cNvPr id="47" name="Folded Corner 15">
              <a:extLst>
                <a:ext uri="{FF2B5EF4-FFF2-40B4-BE49-F238E27FC236}">
                  <a16:creationId xmlns:a16="http://schemas.microsoft.com/office/drawing/2014/main" id="{F4121F87-58DF-400C-904F-D4317F7B9BE2}"/>
                </a:ext>
              </a:extLst>
            </p:cNvPr>
            <p:cNvSpPr/>
            <p:nvPr/>
          </p:nvSpPr>
          <p:spPr>
            <a:xfrm>
              <a:off x="389143" y="1073969"/>
              <a:ext cx="2677029" cy="1045746"/>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文字方塊 47">
              <a:extLst>
                <a:ext uri="{FF2B5EF4-FFF2-40B4-BE49-F238E27FC236}">
                  <a16:creationId xmlns:a16="http://schemas.microsoft.com/office/drawing/2014/main" id="{5D971196-9539-47B5-A174-B5F4901C6CF5}"/>
                </a:ext>
              </a:extLst>
            </p:cNvPr>
            <p:cNvSpPr txBox="1"/>
            <p:nvPr/>
          </p:nvSpPr>
          <p:spPr>
            <a:xfrm>
              <a:off x="432377" y="1221691"/>
              <a:ext cx="2590561" cy="887594"/>
            </a:xfrm>
            <a:prstGeom prst="rect">
              <a:avLst/>
            </a:prstGeom>
            <a:noFill/>
          </p:spPr>
          <p:txBody>
            <a:bodyPr wrap="square">
              <a:spAutoFit/>
            </a:bodyPr>
            <a:lstStyle/>
            <a:p>
              <a:pPr algn="just" eaLnBrk="1" fontAlgn="auto" hangingPunct="1">
                <a:lnSpc>
                  <a:spcPts val="2000"/>
                </a:lnSpc>
                <a:spcBef>
                  <a:spcPts val="0"/>
                </a:spcBef>
                <a:spcAft>
                  <a:spcPts val="0"/>
                </a:spcAft>
                <a:defRPr/>
              </a:pPr>
              <a:r>
                <a:rPr lang="zh-TW" altLang="en-US" dirty="0">
                  <a:solidFill>
                    <a:srgbClr val="002060"/>
                  </a:solidFill>
                  <a:latin typeface="微軟正黑體" pitchFamily="34" charset="-120"/>
                  <a:ea typeface="微軟正黑體" pitchFamily="34" charset="-120"/>
                </a:rPr>
                <a:t>（</a:t>
              </a:r>
              <a:r>
                <a:rPr lang="en-US" altLang="zh-TW" dirty="0">
                  <a:solidFill>
                    <a:srgbClr val="002060"/>
                  </a:solidFill>
                  <a:latin typeface="微軟正黑體" pitchFamily="34" charset="-120"/>
                  <a:ea typeface="微軟正黑體" pitchFamily="34" charset="-120"/>
                </a:rPr>
                <a:t>4</a:t>
              </a:r>
              <a:r>
                <a:rPr lang="zh-TW" altLang="en-US" dirty="0">
                  <a:solidFill>
                    <a:srgbClr val="002060"/>
                  </a:solidFill>
                  <a:latin typeface="微軟正黑體" pitchFamily="34" charset="-120"/>
                  <a:ea typeface="微軟正黑體" pitchFamily="34" charset="-120"/>
                </a:rPr>
                <a:t>）</a:t>
              </a:r>
              <a:r>
                <a:rPr lang="zh-TW" altLang="zh-TW" sz="1800" dirty="0">
                  <a:solidFill>
                    <a:srgbClr val="C00000"/>
                  </a:solidFill>
                  <a:latin typeface="微軟正黑體" pitchFamily="34" charset="-120"/>
                  <a:ea typeface="微軟正黑體" pitchFamily="34" charset="-120"/>
                </a:rPr>
                <a:t>比序項目積分證明單</a:t>
              </a:r>
              <a:r>
                <a:rPr lang="en-US" altLang="zh-TW" sz="1800" dirty="0">
                  <a:solidFill>
                    <a:srgbClr val="C00000"/>
                  </a:solidFill>
                  <a:latin typeface="微軟正黑體" pitchFamily="34" charset="-120"/>
                  <a:ea typeface="微軟正黑體" pitchFamily="34" charset="-120"/>
                </a:rPr>
                <a:t> </a:t>
              </a:r>
            </a:p>
            <a:p>
              <a:pPr algn="just" eaLnBrk="1" fontAlgn="auto" hangingPunct="1">
                <a:lnSpc>
                  <a:spcPts val="2000"/>
                </a:lnSpc>
                <a:spcBef>
                  <a:spcPts val="0"/>
                </a:spcBef>
                <a:spcAft>
                  <a:spcPts val="0"/>
                </a:spcAft>
                <a:defRPr/>
              </a:pPr>
              <a:r>
                <a:rPr lang="en-US" altLang="zh-TW" dirty="0">
                  <a:solidFill>
                    <a:srgbClr val="C00000"/>
                  </a:solidFill>
                  <a:latin typeface="微軟正黑體" pitchFamily="34" charset="-120"/>
                  <a:ea typeface="微軟正黑體" pitchFamily="34" charset="-120"/>
                </a:rPr>
                <a:t>          </a:t>
              </a:r>
              <a:r>
                <a:rPr lang="zh-TW" altLang="en-US" sz="1800" dirty="0">
                  <a:solidFill>
                    <a:srgbClr val="C00000"/>
                  </a:solidFill>
                  <a:latin typeface="微軟正黑體" pitchFamily="34" charset="-120"/>
                  <a:ea typeface="微軟正黑體" pitchFamily="34" charset="-120"/>
                </a:rPr>
                <a:t>正本審核確認後，加蓋學</a:t>
              </a:r>
              <a:endParaRPr lang="en-US" altLang="zh-TW" sz="1800" dirty="0">
                <a:solidFill>
                  <a:srgbClr val="C00000"/>
                </a:solidFill>
                <a:latin typeface="微軟正黑體" pitchFamily="34" charset="-120"/>
                <a:ea typeface="微軟正黑體" pitchFamily="34" charset="-120"/>
              </a:endParaRPr>
            </a:p>
            <a:p>
              <a:pPr algn="just" eaLnBrk="1" fontAlgn="auto" hangingPunct="1">
                <a:lnSpc>
                  <a:spcPts val="2000"/>
                </a:lnSpc>
                <a:spcBef>
                  <a:spcPts val="0"/>
                </a:spcBef>
                <a:spcAft>
                  <a:spcPts val="0"/>
                </a:spcAft>
                <a:defRPr/>
              </a:pPr>
              <a:r>
                <a:rPr lang="en-US" altLang="zh-TW" dirty="0">
                  <a:solidFill>
                    <a:srgbClr val="C00000"/>
                  </a:solidFill>
                  <a:latin typeface="微軟正黑體" pitchFamily="34" charset="-120"/>
                  <a:ea typeface="微軟正黑體" pitchFamily="34" charset="-120"/>
                </a:rPr>
                <a:t>          </a:t>
              </a:r>
              <a:r>
                <a:rPr lang="zh-TW" altLang="en-US" sz="1800" dirty="0">
                  <a:solidFill>
                    <a:srgbClr val="C00000"/>
                  </a:solidFill>
                  <a:latin typeface="微軟正黑體" pitchFamily="34" charset="-120"/>
                  <a:ea typeface="微軟正黑體" pitchFamily="34" charset="-120"/>
                </a:rPr>
                <a:t>校章戳浮貼於此</a:t>
              </a:r>
              <a:endParaRPr lang="zh-TW" altLang="zh-TW" dirty="0">
                <a:solidFill>
                  <a:srgbClr val="C00000"/>
                </a:solidFill>
                <a:latin typeface="微軟正黑體" pitchFamily="34" charset="-120"/>
                <a:ea typeface="微軟正黑體" pitchFamily="34" charset="-120"/>
              </a:endParaRPr>
            </a:p>
          </p:txBody>
        </p:sp>
      </p:grpSp>
      <p:grpSp>
        <p:nvGrpSpPr>
          <p:cNvPr id="50" name="群組 49">
            <a:extLst>
              <a:ext uri="{FF2B5EF4-FFF2-40B4-BE49-F238E27FC236}">
                <a16:creationId xmlns:a16="http://schemas.microsoft.com/office/drawing/2014/main" id="{8F549561-FDD9-44D0-BBBE-9742ED45A1DE}"/>
              </a:ext>
            </a:extLst>
          </p:cNvPr>
          <p:cNvGrpSpPr/>
          <p:nvPr/>
        </p:nvGrpSpPr>
        <p:grpSpPr>
          <a:xfrm>
            <a:off x="8294165" y="4499755"/>
            <a:ext cx="3654489" cy="498982"/>
            <a:chOff x="389143" y="1073969"/>
            <a:chExt cx="2677029" cy="1045746"/>
          </a:xfrm>
          <a:solidFill>
            <a:schemeClr val="bg1"/>
          </a:solidFill>
        </p:grpSpPr>
        <p:sp>
          <p:nvSpPr>
            <p:cNvPr id="54" name="Folded Corner 15">
              <a:extLst>
                <a:ext uri="{FF2B5EF4-FFF2-40B4-BE49-F238E27FC236}">
                  <a16:creationId xmlns:a16="http://schemas.microsoft.com/office/drawing/2014/main" id="{0A5D9E96-C04B-4EC8-8819-C6DBFC523492}"/>
                </a:ext>
              </a:extLst>
            </p:cNvPr>
            <p:cNvSpPr/>
            <p:nvPr/>
          </p:nvSpPr>
          <p:spPr>
            <a:xfrm>
              <a:off x="389143" y="1073969"/>
              <a:ext cx="2677029" cy="1045746"/>
            </a:xfrm>
            <a:prstGeom prst="foldedCorner">
              <a:avLst/>
            </a:prstGeom>
            <a:grp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文字方塊 56">
              <a:extLst>
                <a:ext uri="{FF2B5EF4-FFF2-40B4-BE49-F238E27FC236}">
                  <a16:creationId xmlns:a16="http://schemas.microsoft.com/office/drawing/2014/main" id="{30E885C3-C5B3-4675-978E-4EDC21CDC11D}"/>
                </a:ext>
              </a:extLst>
            </p:cNvPr>
            <p:cNvSpPr txBox="1"/>
            <p:nvPr/>
          </p:nvSpPr>
          <p:spPr>
            <a:xfrm>
              <a:off x="432377" y="1221691"/>
              <a:ext cx="2590561" cy="774031"/>
            </a:xfrm>
            <a:prstGeom prst="rect">
              <a:avLst/>
            </a:prstGeom>
            <a:grp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dirty="0">
                  <a:solidFill>
                    <a:srgbClr val="002060"/>
                  </a:solidFill>
                  <a:latin typeface="微軟正黑體" pitchFamily="34" charset="-120"/>
                  <a:ea typeface="微軟正黑體" pitchFamily="34" charset="-120"/>
                </a:rPr>
                <a:t>6</a:t>
              </a:r>
              <a:r>
                <a:rPr lang="zh-TW" altLang="en-US" sz="1800" dirty="0">
                  <a:solidFill>
                    <a:srgbClr val="002060"/>
                  </a:solidFill>
                  <a:latin typeface="微軟正黑體" pitchFamily="34" charset="-120"/>
                  <a:ea typeface="微軟正黑體" pitchFamily="34" charset="-120"/>
                </a:rPr>
                <a:t>）浮貼全民英檢成</a:t>
              </a:r>
              <a:r>
                <a:rPr lang="zh-TW" altLang="zh-TW" sz="1800" dirty="0">
                  <a:solidFill>
                    <a:srgbClr val="002060"/>
                  </a:solidFill>
                  <a:latin typeface="微軟正黑體" pitchFamily="34" charset="-120"/>
                  <a:ea typeface="微軟正黑體" pitchFamily="34" charset="-120"/>
                </a:rPr>
                <a:t>績證明</a:t>
              </a:r>
              <a:r>
                <a:rPr lang="zh-TW" altLang="en-US" sz="1800" dirty="0">
                  <a:solidFill>
                    <a:srgbClr val="002060"/>
                  </a:solidFill>
                  <a:latin typeface="微軟正黑體" pitchFamily="34" charset="-120"/>
                  <a:ea typeface="微軟正黑體" pitchFamily="34" charset="-120"/>
                </a:rPr>
                <a:t>影本</a:t>
              </a:r>
              <a:endParaRPr lang="zh-TW" altLang="zh-TW" sz="1800" dirty="0">
                <a:solidFill>
                  <a:srgbClr val="002060"/>
                </a:solidFill>
                <a:latin typeface="微軟正黑體" pitchFamily="34" charset="-120"/>
                <a:ea typeface="微軟正黑體" pitchFamily="34" charset="-120"/>
              </a:endParaRPr>
            </a:p>
          </p:txBody>
        </p:sp>
      </p:grpSp>
      <p:grpSp>
        <p:nvGrpSpPr>
          <p:cNvPr id="59" name="群組 58">
            <a:extLst>
              <a:ext uri="{FF2B5EF4-FFF2-40B4-BE49-F238E27FC236}">
                <a16:creationId xmlns:a16="http://schemas.microsoft.com/office/drawing/2014/main" id="{3414AFA7-E9FA-4C5B-B3B2-22F767EACDD1}"/>
              </a:ext>
            </a:extLst>
          </p:cNvPr>
          <p:cNvGrpSpPr/>
          <p:nvPr/>
        </p:nvGrpSpPr>
        <p:grpSpPr>
          <a:xfrm>
            <a:off x="8459472" y="5557792"/>
            <a:ext cx="3323874" cy="498982"/>
            <a:chOff x="389143" y="1073969"/>
            <a:chExt cx="2677029" cy="1045746"/>
          </a:xfrm>
          <a:solidFill>
            <a:schemeClr val="bg1"/>
          </a:solidFill>
        </p:grpSpPr>
        <p:sp>
          <p:nvSpPr>
            <p:cNvPr id="60" name="Folded Corner 15">
              <a:extLst>
                <a:ext uri="{FF2B5EF4-FFF2-40B4-BE49-F238E27FC236}">
                  <a16:creationId xmlns:a16="http://schemas.microsoft.com/office/drawing/2014/main" id="{D4108547-5195-4C37-B0F8-A5D8646A89EA}"/>
                </a:ext>
              </a:extLst>
            </p:cNvPr>
            <p:cNvSpPr/>
            <p:nvPr/>
          </p:nvSpPr>
          <p:spPr>
            <a:xfrm>
              <a:off x="389143" y="1073969"/>
              <a:ext cx="2677029" cy="1045746"/>
            </a:xfrm>
            <a:prstGeom prst="foldedCorner">
              <a:avLst/>
            </a:prstGeom>
            <a:grp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文字方塊 60">
              <a:extLst>
                <a:ext uri="{FF2B5EF4-FFF2-40B4-BE49-F238E27FC236}">
                  <a16:creationId xmlns:a16="http://schemas.microsoft.com/office/drawing/2014/main" id="{6A7D9399-C679-4A1A-92CB-220B44781A8D}"/>
                </a:ext>
              </a:extLst>
            </p:cNvPr>
            <p:cNvSpPr txBox="1"/>
            <p:nvPr/>
          </p:nvSpPr>
          <p:spPr>
            <a:xfrm>
              <a:off x="432377" y="1221691"/>
              <a:ext cx="2590561" cy="774031"/>
            </a:xfrm>
            <a:prstGeom prst="rect">
              <a:avLst/>
            </a:prstGeom>
            <a:grp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7</a:t>
              </a: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8</a:t>
              </a:r>
              <a:r>
                <a:rPr lang="zh-TW" altLang="en-US" sz="1800" dirty="0">
                  <a:solidFill>
                    <a:srgbClr val="002060"/>
                  </a:solidFill>
                  <a:latin typeface="微軟正黑體" pitchFamily="34" charset="-120"/>
                  <a:ea typeface="微軟正黑體" pitchFamily="34" charset="-120"/>
                </a:rPr>
                <a:t>）競賽證明文件影本</a:t>
              </a:r>
              <a:endParaRPr lang="zh-TW" altLang="zh-TW" sz="1800" dirty="0">
                <a:solidFill>
                  <a:srgbClr val="002060"/>
                </a:solidFill>
                <a:latin typeface="微軟正黑體" pitchFamily="34" charset="-120"/>
                <a:ea typeface="微軟正黑體" pitchFamily="34" charset="-120"/>
              </a:endParaRPr>
            </a:p>
          </p:txBody>
        </p:sp>
      </p:grpSp>
      <p:grpSp>
        <p:nvGrpSpPr>
          <p:cNvPr id="63" name="群組 62">
            <a:extLst>
              <a:ext uri="{FF2B5EF4-FFF2-40B4-BE49-F238E27FC236}">
                <a16:creationId xmlns:a16="http://schemas.microsoft.com/office/drawing/2014/main" id="{1FE5E866-C507-4968-AB00-257C788320FA}"/>
              </a:ext>
            </a:extLst>
          </p:cNvPr>
          <p:cNvGrpSpPr/>
          <p:nvPr/>
        </p:nvGrpSpPr>
        <p:grpSpPr>
          <a:xfrm>
            <a:off x="593922" y="2502260"/>
            <a:ext cx="3328329" cy="990190"/>
            <a:chOff x="555377" y="2267920"/>
            <a:chExt cx="2881302" cy="990190"/>
          </a:xfrm>
        </p:grpSpPr>
        <p:sp>
          <p:nvSpPr>
            <p:cNvPr id="64" name="Folded Corner 15">
              <a:extLst>
                <a:ext uri="{FF2B5EF4-FFF2-40B4-BE49-F238E27FC236}">
                  <a16:creationId xmlns:a16="http://schemas.microsoft.com/office/drawing/2014/main" id="{DC1E2300-C78E-4E52-ABF5-D4D3AB3B80EA}"/>
                </a:ext>
              </a:extLst>
            </p:cNvPr>
            <p:cNvSpPr/>
            <p:nvPr/>
          </p:nvSpPr>
          <p:spPr>
            <a:xfrm>
              <a:off x="567551" y="2267920"/>
              <a:ext cx="2869128" cy="956284"/>
            </a:xfrm>
            <a:prstGeom prst="foldedCorner">
              <a:avLst/>
            </a:prstGeom>
            <a:noFill/>
            <a:ln w="28575">
              <a:solidFill>
                <a:srgbClr val="3777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文字方塊 64">
              <a:extLst>
                <a:ext uri="{FF2B5EF4-FFF2-40B4-BE49-F238E27FC236}">
                  <a16:creationId xmlns:a16="http://schemas.microsoft.com/office/drawing/2014/main" id="{A266BAE9-142D-45FF-AFA1-51B47F4D5D89}"/>
                </a:ext>
              </a:extLst>
            </p:cNvPr>
            <p:cNvSpPr txBox="1"/>
            <p:nvPr/>
          </p:nvSpPr>
          <p:spPr>
            <a:xfrm>
              <a:off x="555377" y="2334780"/>
              <a:ext cx="2869128" cy="923330"/>
            </a:xfrm>
            <a:prstGeom prst="rect">
              <a:avLst/>
            </a:prstGeom>
            <a:noFill/>
          </p:spPr>
          <p:txBody>
            <a:bodyPr wrap="square">
              <a:spAutoFit/>
            </a:bodyPr>
            <a:lstStyle/>
            <a:p>
              <a:pPr algn="just"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2</a:t>
              </a:r>
              <a:r>
                <a:rPr lang="zh-TW" altLang="en-US" sz="1800" dirty="0">
                  <a:solidFill>
                    <a:srgbClr val="002060"/>
                  </a:solidFill>
                  <a:latin typeface="微軟正黑體" pitchFamily="34" charset="-120"/>
                  <a:ea typeface="微軟正黑體" pitchFamily="34" charset="-120"/>
                </a:rPr>
                <a:t>）</a:t>
              </a:r>
              <a:r>
                <a:rPr lang="zh-TW" altLang="zh-TW" sz="1800" dirty="0">
                  <a:solidFill>
                    <a:srgbClr val="002060"/>
                  </a:solidFill>
                  <a:latin typeface="微軟正黑體" pitchFamily="34" charset="-120"/>
                  <a:ea typeface="微軟正黑體" pitchFamily="34" charset="-120"/>
                </a:rPr>
                <a:t>浮貼學歷或同等學力證明</a:t>
              </a:r>
              <a:endParaRPr lang="en-US" altLang="zh-TW" sz="1800" dirty="0">
                <a:solidFill>
                  <a:srgbClr val="002060"/>
                </a:solidFill>
                <a:latin typeface="微軟正黑體" pitchFamily="34" charset="-120"/>
                <a:ea typeface="微軟正黑體" pitchFamily="34" charset="-120"/>
              </a:endParaRPr>
            </a:p>
            <a:p>
              <a:pPr algn="just" eaLnBrk="1" fontAlgn="auto" hangingPunct="1">
                <a:spcBef>
                  <a:spcPts val="0"/>
                </a:spcBef>
                <a:spcAft>
                  <a:spcPts val="0"/>
                </a:spcAft>
                <a:defRPr/>
              </a:pPr>
              <a:r>
                <a:rPr lang="en-US" altLang="zh-TW" dirty="0">
                  <a:solidFill>
                    <a:srgbClr val="002060"/>
                  </a:solidFill>
                  <a:latin typeface="微軟正黑體" pitchFamily="34" charset="-120"/>
                  <a:ea typeface="微軟正黑體" pitchFamily="34" charset="-120"/>
                </a:rPr>
                <a:t>          </a:t>
              </a:r>
              <a:r>
                <a:rPr lang="zh-TW" altLang="en-US" sz="1800" dirty="0">
                  <a:solidFill>
                    <a:srgbClr val="002060"/>
                  </a:solidFill>
                  <a:latin typeface="微軟正黑體" pitchFamily="34" charset="-120"/>
                  <a:ea typeface="微軟正黑體" pitchFamily="34" charset="-120"/>
                </a:rPr>
                <a:t>影本</a:t>
              </a:r>
              <a:r>
                <a:rPr lang="zh-TW" altLang="en-US" sz="1800" dirty="0">
                  <a:solidFill>
                    <a:srgbClr val="C00000"/>
                  </a:solidFill>
                  <a:latin typeface="微軟正黑體" pitchFamily="34" charset="-120"/>
                  <a:ea typeface="微軟正黑體" pitchFamily="34" charset="-120"/>
                </a:rPr>
                <a:t>國中集體報名</a:t>
              </a:r>
              <a:r>
                <a:rPr lang="zh-TW" altLang="en-US" sz="1800" b="1" dirty="0">
                  <a:solidFill>
                    <a:srgbClr val="C00000"/>
                  </a:solidFill>
                  <a:latin typeface="微軟正黑體" pitchFamily="34" charset="-120"/>
                  <a:ea typeface="微軟正黑體" pitchFamily="34" charset="-120"/>
                </a:rPr>
                <a:t>免</a:t>
              </a:r>
              <a:r>
                <a:rPr lang="zh-TW" altLang="en-US" sz="1800" dirty="0">
                  <a:solidFill>
                    <a:srgbClr val="C00000"/>
                  </a:solidFill>
                  <a:latin typeface="微軟正黑體" pitchFamily="34" charset="-120"/>
                  <a:ea typeface="微軟正黑體" pitchFamily="34" charset="-120"/>
                </a:rPr>
                <a:t>附畢</a:t>
              </a:r>
              <a:endParaRPr lang="en-US" altLang="zh-TW" sz="1800"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r>
                <a:rPr lang="en-US" altLang="zh-TW" dirty="0">
                  <a:solidFill>
                    <a:srgbClr val="C00000"/>
                  </a:solidFill>
                  <a:latin typeface="微軟正黑體" pitchFamily="34" charset="-120"/>
                  <a:ea typeface="微軟正黑體" pitchFamily="34" charset="-120"/>
                </a:rPr>
                <a:t>          </a:t>
              </a:r>
              <a:r>
                <a:rPr lang="zh-TW" altLang="en-US" sz="1800" dirty="0">
                  <a:solidFill>
                    <a:srgbClr val="C00000"/>
                  </a:solidFill>
                  <a:latin typeface="微軟正黑體" pitchFamily="34" charset="-120"/>
                  <a:ea typeface="微軟正黑體" pitchFamily="34" charset="-120"/>
                </a:rPr>
                <a:t>業證書影本</a:t>
              </a:r>
              <a:endParaRPr lang="zh-TW" altLang="zh-TW" sz="1800" dirty="0">
                <a:solidFill>
                  <a:srgbClr val="C00000"/>
                </a:solidFill>
                <a:latin typeface="微軟正黑體" pitchFamily="34" charset="-120"/>
                <a:ea typeface="微軟正黑體" pitchFamily="34" charset="-120"/>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descr="一張含有 文字, 螢幕擷取畫面, 數字, 字型 的圖片&#10;&#10;AI 產生的內容可能不正確。">
            <a:extLst>
              <a:ext uri="{FF2B5EF4-FFF2-40B4-BE49-F238E27FC236}">
                <a16:creationId xmlns:a16="http://schemas.microsoft.com/office/drawing/2014/main" id="{523B2283-BAA8-4EBB-574B-52EB3EA62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53" y="4096083"/>
            <a:ext cx="3419952" cy="2715004"/>
          </a:xfrm>
          <a:prstGeom prst="rect">
            <a:avLst/>
          </a:prstGeom>
        </p:spPr>
      </p:pic>
      <p:pic>
        <p:nvPicPr>
          <p:cNvPr id="6" name="圖片 5" descr="一張含有 文字, 螢幕擷取畫面, 人員, 人的臉孔 的圖片&#10;&#10;AI 產生的內容可能不正確。">
            <a:extLst>
              <a:ext uri="{FF2B5EF4-FFF2-40B4-BE49-F238E27FC236}">
                <a16:creationId xmlns:a16="http://schemas.microsoft.com/office/drawing/2014/main" id="{28833904-C534-9BFE-8703-2ED1267A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201" y="120881"/>
            <a:ext cx="4804540" cy="6655553"/>
          </a:xfrm>
          <a:prstGeom prst="rect">
            <a:avLst/>
          </a:prstGeom>
        </p:spPr>
      </p:pic>
      <p:sp>
        <p:nvSpPr>
          <p:cNvPr id="17" name="投影片編號版面配置區 1"/>
          <p:cNvSpPr txBox="1">
            <a:spLocks/>
          </p:cNvSpPr>
          <p:nvPr/>
        </p:nvSpPr>
        <p:spPr>
          <a:xfrm>
            <a:off x="8229600" y="6508750"/>
            <a:ext cx="1466850" cy="365125"/>
          </a:xfrm>
          <a:prstGeom prst="rect">
            <a:avLst/>
          </a:prstGeom>
        </p:spPr>
        <p:txBody>
          <a:bodyPr anchor="ctr"/>
          <a:lstStyle/>
          <a:p>
            <a:pPr algn="r" eaLnBrk="1" fontAlgn="auto" hangingPunct="1">
              <a:spcBef>
                <a:spcPts val="0"/>
              </a:spcBef>
              <a:spcAft>
                <a:spcPts val="0"/>
              </a:spcAft>
              <a:defRPr/>
            </a:pPr>
            <a:endParaRPr lang="zh-TW" altLang="en-US" sz="1200" dirty="0">
              <a:solidFill>
                <a:schemeClr val="tx1">
                  <a:tint val="75000"/>
                </a:schemeClr>
              </a:solidFill>
              <a:latin typeface="+mn-lt"/>
              <a:ea typeface="+mn-ea"/>
            </a:endParaRPr>
          </a:p>
        </p:txBody>
      </p:sp>
      <p:cxnSp>
        <p:nvCxnSpPr>
          <p:cNvPr id="46" name="直線單箭頭接點 45"/>
          <p:cNvCxnSpPr>
            <a:cxnSpLocks/>
            <a:endCxn id="18" idx="1"/>
          </p:cNvCxnSpPr>
          <p:nvPr/>
        </p:nvCxnSpPr>
        <p:spPr>
          <a:xfrm>
            <a:off x="3335293" y="2642447"/>
            <a:ext cx="1582810" cy="30687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a:stCxn id="47" idx="3"/>
          </p:cNvCxnSpPr>
          <p:nvPr/>
        </p:nvCxnSpPr>
        <p:spPr>
          <a:xfrm>
            <a:off x="3712803" y="1121584"/>
            <a:ext cx="1189397" cy="150233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cxnSpLocks/>
          </p:cNvCxnSpPr>
          <p:nvPr/>
        </p:nvCxnSpPr>
        <p:spPr>
          <a:xfrm flipV="1">
            <a:off x="2847883" y="5243915"/>
            <a:ext cx="628578" cy="62417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cxnSpLocks/>
            <a:stCxn id="71" idx="1"/>
            <a:endCxn id="37" idx="3"/>
          </p:cNvCxnSpPr>
          <p:nvPr/>
        </p:nvCxnSpPr>
        <p:spPr>
          <a:xfrm flipH="1">
            <a:off x="9615963" y="4002487"/>
            <a:ext cx="753224" cy="23162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a:stCxn id="64" idx="1"/>
            <a:endCxn id="5" idx="3"/>
          </p:cNvCxnSpPr>
          <p:nvPr/>
        </p:nvCxnSpPr>
        <p:spPr>
          <a:xfrm flipH="1" flipV="1">
            <a:off x="9638272" y="657505"/>
            <a:ext cx="625026" cy="51334"/>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cxnSpLocks/>
            <a:stCxn id="34" idx="1"/>
            <a:endCxn id="25" idx="3"/>
          </p:cNvCxnSpPr>
          <p:nvPr/>
        </p:nvCxnSpPr>
        <p:spPr>
          <a:xfrm flipH="1">
            <a:off x="4237393" y="4216453"/>
            <a:ext cx="680710" cy="124234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756" name="文字方塊 84"/>
          <p:cNvSpPr txBox="1">
            <a:spLocks noChangeArrowheads="1"/>
          </p:cNvSpPr>
          <p:nvPr/>
        </p:nvSpPr>
        <p:spPr bwMode="auto">
          <a:xfrm>
            <a:off x="163513" y="261938"/>
            <a:ext cx="436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2400" b="1" dirty="0">
                <a:latin typeface="微軟正黑體" panose="020B0604030504040204" pitchFamily="34" charset="-120"/>
                <a:ea typeface="微軟正黑體" panose="020B0604030504040204" pitchFamily="34" charset="-120"/>
              </a:rPr>
              <a:t>特種身分生報名表範例</a:t>
            </a:r>
            <a:r>
              <a:rPr lang="zh-TW" altLang="en-US" sz="2300" b="1" dirty="0">
                <a:solidFill>
                  <a:schemeClr val="bg1"/>
                </a:solidFill>
                <a:effectLst>
                  <a:glow rad="101600">
                    <a:schemeClr val="accent4"/>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（黃色）</a:t>
            </a:r>
          </a:p>
        </p:txBody>
      </p:sp>
      <p:sp>
        <p:nvSpPr>
          <p:cNvPr id="73749" name="投影片編號版面配置區 9"/>
          <p:cNvSpPr>
            <a:spLocks noGrp="1"/>
          </p:cNvSpPr>
          <p:nvPr>
            <p:ph type="sldNum" sz="quarter" idx="11"/>
          </p:nvPr>
        </p:nvSpPr>
        <p:spPr bwMode="auto">
          <a:xfrm>
            <a:off x="9426575" y="6403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58</a:t>
            </a:r>
            <a:endParaRPr lang="zh-TW" altLang="en-US" sz="2600" dirty="0"/>
          </a:p>
        </p:txBody>
      </p:sp>
      <p:sp>
        <p:nvSpPr>
          <p:cNvPr id="4" name="矩形 3"/>
          <p:cNvSpPr/>
          <p:nvPr/>
        </p:nvSpPr>
        <p:spPr>
          <a:xfrm>
            <a:off x="5618231" y="461863"/>
            <a:ext cx="2909007" cy="390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8571707" y="462399"/>
            <a:ext cx="1066565" cy="390211"/>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 name="肘形接點 7"/>
          <p:cNvCxnSpPr>
            <a:cxnSpLocks/>
          </p:cNvCxnSpPr>
          <p:nvPr/>
        </p:nvCxnSpPr>
        <p:spPr>
          <a:xfrm>
            <a:off x="7469188" y="853299"/>
            <a:ext cx="3521075" cy="1316038"/>
          </a:xfrm>
          <a:prstGeom prst="bentConnector4">
            <a:avLst>
              <a:gd name="adj1" fmla="val 1122"/>
              <a:gd name="adj2" fmla="val 11736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926053" y="2492238"/>
            <a:ext cx="3072823" cy="282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4918103" y="2797716"/>
            <a:ext cx="2829742" cy="303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矩形 24"/>
          <p:cNvSpPr/>
          <p:nvPr/>
        </p:nvSpPr>
        <p:spPr>
          <a:xfrm>
            <a:off x="3494272" y="4106513"/>
            <a:ext cx="743121" cy="2704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矩形 33"/>
          <p:cNvSpPr/>
          <p:nvPr/>
        </p:nvSpPr>
        <p:spPr>
          <a:xfrm>
            <a:off x="4918103" y="3123952"/>
            <a:ext cx="2811332" cy="2185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 name="矩形 36"/>
          <p:cNvSpPr/>
          <p:nvPr/>
        </p:nvSpPr>
        <p:spPr>
          <a:xfrm>
            <a:off x="8166575" y="3131267"/>
            <a:ext cx="1449388" cy="2205679"/>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矩形 39"/>
          <p:cNvSpPr/>
          <p:nvPr/>
        </p:nvSpPr>
        <p:spPr>
          <a:xfrm>
            <a:off x="4926052" y="6422406"/>
            <a:ext cx="4712219"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3" name="直線單箭頭接點 42"/>
          <p:cNvCxnSpPr>
            <a:cxnSpLocks/>
            <a:stCxn id="74" idx="1"/>
          </p:cNvCxnSpPr>
          <p:nvPr/>
        </p:nvCxnSpPr>
        <p:spPr>
          <a:xfrm flipH="1">
            <a:off x="9588722" y="5745015"/>
            <a:ext cx="503940" cy="946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群組 44">
            <a:extLst>
              <a:ext uri="{FF2B5EF4-FFF2-40B4-BE49-F238E27FC236}">
                <a16:creationId xmlns:a16="http://schemas.microsoft.com/office/drawing/2014/main" id="{D6347356-026A-45D0-8423-99AF3D516193}"/>
              </a:ext>
            </a:extLst>
          </p:cNvPr>
          <p:cNvGrpSpPr/>
          <p:nvPr/>
        </p:nvGrpSpPr>
        <p:grpSpPr>
          <a:xfrm>
            <a:off x="436562" y="760541"/>
            <a:ext cx="3276241" cy="722086"/>
            <a:chOff x="389143" y="1073969"/>
            <a:chExt cx="2677029" cy="1045746"/>
          </a:xfrm>
        </p:grpSpPr>
        <p:sp>
          <p:nvSpPr>
            <p:cNvPr id="47" name="Folded Corner 15">
              <a:extLst>
                <a:ext uri="{FF2B5EF4-FFF2-40B4-BE49-F238E27FC236}">
                  <a16:creationId xmlns:a16="http://schemas.microsoft.com/office/drawing/2014/main" id="{BB0E91A3-B88E-4AC9-B05F-B42C452A140E}"/>
                </a:ext>
              </a:extLst>
            </p:cNvPr>
            <p:cNvSpPr/>
            <p:nvPr/>
          </p:nvSpPr>
          <p:spPr>
            <a:xfrm>
              <a:off x="389143" y="1073969"/>
              <a:ext cx="2677029" cy="1045746"/>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文字方塊 47">
              <a:extLst>
                <a:ext uri="{FF2B5EF4-FFF2-40B4-BE49-F238E27FC236}">
                  <a16:creationId xmlns:a16="http://schemas.microsoft.com/office/drawing/2014/main" id="{CE2632F1-363B-40DB-9810-F837F8948A56}"/>
                </a:ext>
              </a:extLst>
            </p:cNvPr>
            <p:cNvSpPr txBox="1"/>
            <p:nvPr/>
          </p:nvSpPr>
          <p:spPr>
            <a:xfrm>
              <a:off x="396766" y="1128824"/>
              <a:ext cx="2590561" cy="936035"/>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填寫寄發「聯合免試入學現場登記分發通知單」之收件地址</a:t>
              </a:r>
              <a:endParaRPr lang="zh-TW" altLang="en-US" sz="1600" b="1" dirty="0">
                <a:solidFill>
                  <a:srgbClr val="002060"/>
                </a:solidFill>
                <a:latin typeface="標楷體" pitchFamily="65" charset="-120"/>
                <a:ea typeface="標楷體" pitchFamily="65" charset="-120"/>
              </a:endParaRPr>
            </a:p>
          </p:txBody>
        </p:sp>
      </p:grpSp>
      <p:grpSp>
        <p:nvGrpSpPr>
          <p:cNvPr id="50" name="群組 49">
            <a:extLst>
              <a:ext uri="{FF2B5EF4-FFF2-40B4-BE49-F238E27FC236}">
                <a16:creationId xmlns:a16="http://schemas.microsoft.com/office/drawing/2014/main" id="{CBAA3C6C-78E4-42A8-96F4-8B01D4FA4F69}"/>
              </a:ext>
            </a:extLst>
          </p:cNvPr>
          <p:cNvGrpSpPr/>
          <p:nvPr/>
        </p:nvGrpSpPr>
        <p:grpSpPr>
          <a:xfrm>
            <a:off x="445891" y="1578474"/>
            <a:ext cx="3276241" cy="722086"/>
            <a:chOff x="389143" y="1073969"/>
            <a:chExt cx="2677029" cy="1045746"/>
          </a:xfrm>
        </p:grpSpPr>
        <p:sp>
          <p:nvSpPr>
            <p:cNvPr id="52" name="Folded Corner 15">
              <a:extLst>
                <a:ext uri="{FF2B5EF4-FFF2-40B4-BE49-F238E27FC236}">
                  <a16:creationId xmlns:a16="http://schemas.microsoft.com/office/drawing/2014/main" id="{EB5DE8AC-9F27-4772-8FFC-2713DEA19347}"/>
                </a:ext>
              </a:extLst>
            </p:cNvPr>
            <p:cNvSpPr/>
            <p:nvPr/>
          </p:nvSpPr>
          <p:spPr>
            <a:xfrm>
              <a:off x="389143" y="1073969"/>
              <a:ext cx="2677029" cy="1045746"/>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文字方塊 52">
              <a:extLst>
                <a:ext uri="{FF2B5EF4-FFF2-40B4-BE49-F238E27FC236}">
                  <a16:creationId xmlns:a16="http://schemas.microsoft.com/office/drawing/2014/main" id="{61B94C17-7C64-48DB-BC72-3CA7B329854A}"/>
                </a:ext>
              </a:extLst>
            </p:cNvPr>
            <p:cNvSpPr txBox="1"/>
            <p:nvPr/>
          </p:nvSpPr>
          <p:spPr>
            <a:xfrm>
              <a:off x="396766" y="1128824"/>
              <a:ext cx="2590561" cy="936035"/>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勾選是否填考</a:t>
              </a:r>
              <a:r>
                <a:rPr lang="en-US" altLang="zh-TW" sz="1800" dirty="0">
                  <a:solidFill>
                    <a:srgbClr val="002060"/>
                  </a:solidFill>
                  <a:latin typeface="微軟正黑體" pitchFamily="34" charset="-120"/>
                  <a:ea typeface="微軟正黑體" pitchFamily="34" charset="-120"/>
                </a:rPr>
                <a:t>115</a:t>
              </a:r>
              <a:r>
                <a:rPr lang="zh-TW" altLang="en-US" sz="1800" dirty="0">
                  <a:solidFill>
                    <a:srgbClr val="002060"/>
                  </a:solidFill>
                  <a:latin typeface="微軟正黑體" pitchFamily="34" charset="-120"/>
                  <a:ea typeface="微軟正黑體" pitchFamily="34" charset="-120"/>
                </a:rPr>
                <a:t>國中教育會考並填寫國中會考准考證號碼</a:t>
              </a:r>
            </a:p>
          </p:txBody>
        </p:sp>
      </p:grpSp>
      <p:grpSp>
        <p:nvGrpSpPr>
          <p:cNvPr id="55" name="群組 54">
            <a:extLst>
              <a:ext uri="{FF2B5EF4-FFF2-40B4-BE49-F238E27FC236}">
                <a16:creationId xmlns:a16="http://schemas.microsoft.com/office/drawing/2014/main" id="{412E87D2-F4D9-4DF6-B62E-1D609E13660B}"/>
              </a:ext>
            </a:extLst>
          </p:cNvPr>
          <p:cNvGrpSpPr/>
          <p:nvPr/>
        </p:nvGrpSpPr>
        <p:grpSpPr>
          <a:xfrm>
            <a:off x="323685" y="3047033"/>
            <a:ext cx="4223092" cy="977464"/>
            <a:chOff x="389143" y="1073968"/>
            <a:chExt cx="2677029" cy="1386229"/>
          </a:xfrm>
        </p:grpSpPr>
        <p:sp>
          <p:nvSpPr>
            <p:cNvPr id="58" name="Folded Corner 15">
              <a:extLst>
                <a:ext uri="{FF2B5EF4-FFF2-40B4-BE49-F238E27FC236}">
                  <a16:creationId xmlns:a16="http://schemas.microsoft.com/office/drawing/2014/main" id="{C0407AD9-67EA-4D4B-ACD8-D129BBA93C0F}"/>
                </a:ext>
              </a:extLst>
            </p:cNvPr>
            <p:cNvSpPr/>
            <p:nvPr/>
          </p:nvSpPr>
          <p:spPr>
            <a:xfrm>
              <a:off x="389143" y="1073968"/>
              <a:ext cx="2677029" cy="1386229"/>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文字方塊 58">
              <a:extLst>
                <a:ext uri="{FF2B5EF4-FFF2-40B4-BE49-F238E27FC236}">
                  <a16:creationId xmlns:a16="http://schemas.microsoft.com/office/drawing/2014/main" id="{E72DEE13-465E-4AEB-921E-2C987E7707BD}"/>
                </a:ext>
              </a:extLst>
            </p:cNvPr>
            <p:cNvSpPr txBox="1"/>
            <p:nvPr/>
          </p:nvSpPr>
          <p:spPr>
            <a:xfrm>
              <a:off x="396766" y="1128824"/>
              <a:ext cx="2646041" cy="1309457"/>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請將學生「</a:t>
              </a:r>
              <a:r>
                <a:rPr lang="en-US" altLang="zh-TW" sz="1800" dirty="0">
                  <a:solidFill>
                    <a:srgbClr val="002060"/>
                  </a:solidFill>
                  <a:latin typeface="微軟正黑體" pitchFamily="34" charset="-120"/>
                  <a:ea typeface="微軟正黑體" pitchFamily="34" charset="-120"/>
                </a:rPr>
                <a:t>115</a:t>
              </a:r>
              <a:r>
                <a:rPr lang="zh-TW" altLang="en-US" sz="1800" dirty="0">
                  <a:solidFill>
                    <a:srgbClr val="002060"/>
                  </a:solidFill>
                  <a:latin typeface="微軟正黑體" pitchFamily="34" charset="-120"/>
                  <a:ea typeface="微軟正黑體" pitchFamily="34" charset="-120"/>
                </a:rPr>
                <a:t>學年度五專入學專用聯合免試入學比序項目積分證明單」正本中，已審核確認後之項目勾選碼</a:t>
              </a:r>
            </a:p>
          </p:txBody>
        </p:sp>
      </p:grpSp>
      <p:grpSp>
        <p:nvGrpSpPr>
          <p:cNvPr id="60" name="群組 59">
            <a:extLst>
              <a:ext uri="{FF2B5EF4-FFF2-40B4-BE49-F238E27FC236}">
                <a16:creationId xmlns:a16="http://schemas.microsoft.com/office/drawing/2014/main" id="{F355C712-B2F4-4CAC-99CD-104920A938DC}"/>
              </a:ext>
            </a:extLst>
          </p:cNvPr>
          <p:cNvGrpSpPr/>
          <p:nvPr/>
        </p:nvGrpSpPr>
        <p:grpSpPr>
          <a:xfrm>
            <a:off x="163513" y="5721931"/>
            <a:ext cx="2742781" cy="722086"/>
            <a:chOff x="389143" y="1073969"/>
            <a:chExt cx="2677029" cy="1045746"/>
          </a:xfrm>
          <a:solidFill>
            <a:schemeClr val="bg1"/>
          </a:solidFill>
        </p:grpSpPr>
        <p:sp>
          <p:nvSpPr>
            <p:cNvPr id="61" name="Folded Corner 15">
              <a:extLst>
                <a:ext uri="{FF2B5EF4-FFF2-40B4-BE49-F238E27FC236}">
                  <a16:creationId xmlns:a16="http://schemas.microsoft.com/office/drawing/2014/main" id="{06BB6A48-6E96-45BD-B987-53E8209F6E5B}"/>
                </a:ext>
              </a:extLst>
            </p:cNvPr>
            <p:cNvSpPr/>
            <p:nvPr/>
          </p:nvSpPr>
          <p:spPr>
            <a:xfrm>
              <a:off x="389143" y="1073969"/>
              <a:ext cx="2677029" cy="1045746"/>
            </a:xfrm>
            <a:prstGeom prst="foldedCorner">
              <a:avLst/>
            </a:prstGeom>
            <a:grp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文字方塊 61">
              <a:extLst>
                <a:ext uri="{FF2B5EF4-FFF2-40B4-BE49-F238E27FC236}">
                  <a16:creationId xmlns:a16="http://schemas.microsoft.com/office/drawing/2014/main" id="{CC4C21A2-23F0-49D5-9E12-90A836B3E27E}"/>
                </a:ext>
              </a:extLst>
            </p:cNvPr>
            <p:cNvSpPr txBox="1"/>
            <p:nvPr/>
          </p:nvSpPr>
          <p:spPr>
            <a:xfrm>
              <a:off x="494979" y="1128824"/>
              <a:ext cx="2492348" cy="936035"/>
            </a:xfrm>
            <a:prstGeom prst="rect">
              <a:avLst/>
            </a:prstGeom>
            <a:grp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勾選黏貼在相關證明文件黏貼表中之證明文件</a:t>
              </a:r>
            </a:p>
          </p:txBody>
        </p:sp>
      </p:grpSp>
      <p:grpSp>
        <p:nvGrpSpPr>
          <p:cNvPr id="63" name="群組 62">
            <a:extLst>
              <a:ext uri="{FF2B5EF4-FFF2-40B4-BE49-F238E27FC236}">
                <a16:creationId xmlns:a16="http://schemas.microsoft.com/office/drawing/2014/main" id="{3A8291A4-778D-4619-8246-E55BE60211A7}"/>
              </a:ext>
            </a:extLst>
          </p:cNvPr>
          <p:cNvGrpSpPr/>
          <p:nvPr/>
        </p:nvGrpSpPr>
        <p:grpSpPr>
          <a:xfrm>
            <a:off x="10263298" y="480834"/>
            <a:ext cx="1534426" cy="456009"/>
            <a:chOff x="389142" y="1505943"/>
            <a:chExt cx="2868951" cy="613772"/>
          </a:xfrm>
        </p:grpSpPr>
        <p:sp>
          <p:nvSpPr>
            <p:cNvPr id="64" name="Folded Corner 15">
              <a:extLst>
                <a:ext uri="{FF2B5EF4-FFF2-40B4-BE49-F238E27FC236}">
                  <a16:creationId xmlns:a16="http://schemas.microsoft.com/office/drawing/2014/main" id="{D2A9F48E-8AC4-432B-B3B1-65E0FB2D20A0}"/>
                </a:ext>
              </a:extLst>
            </p:cNvPr>
            <p:cNvSpPr/>
            <p:nvPr/>
          </p:nvSpPr>
          <p:spPr>
            <a:xfrm>
              <a:off x="389142" y="1505943"/>
              <a:ext cx="2677030" cy="613772"/>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5" name="文字方塊 64">
              <a:extLst>
                <a:ext uri="{FF2B5EF4-FFF2-40B4-BE49-F238E27FC236}">
                  <a16:creationId xmlns:a16="http://schemas.microsoft.com/office/drawing/2014/main" id="{AA6D0764-E23F-416C-A63B-B950189DB85A}"/>
                </a:ext>
              </a:extLst>
            </p:cNvPr>
            <p:cNvSpPr txBox="1"/>
            <p:nvPr/>
          </p:nvSpPr>
          <p:spPr>
            <a:xfrm>
              <a:off x="667533" y="1572654"/>
              <a:ext cx="2590560" cy="534877"/>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本會填寫</a:t>
              </a:r>
            </a:p>
          </p:txBody>
        </p:sp>
      </p:grpSp>
      <p:grpSp>
        <p:nvGrpSpPr>
          <p:cNvPr id="66" name="群組 65">
            <a:extLst>
              <a:ext uri="{FF2B5EF4-FFF2-40B4-BE49-F238E27FC236}">
                <a16:creationId xmlns:a16="http://schemas.microsoft.com/office/drawing/2014/main" id="{7B2F3212-121C-45C0-92FF-D87213BE01BE}"/>
              </a:ext>
            </a:extLst>
          </p:cNvPr>
          <p:cNvGrpSpPr/>
          <p:nvPr/>
        </p:nvGrpSpPr>
        <p:grpSpPr>
          <a:xfrm>
            <a:off x="10067826" y="1377380"/>
            <a:ext cx="1844873" cy="752252"/>
            <a:chOff x="9884005" y="1855123"/>
            <a:chExt cx="1844873" cy="752252"/>
          </a:xfrm>
        </p:grpSpPr>
        <p:sp>
          <p:nvSpPr>
            <p:cNvPr id="67" name="Folded Corner 15">
              <a:extLst>
                <a:ext uri="{FF2B5EF4-FFF2-40B4-BE49-F238E27FC236}">
                  <a16:creationId xmlns:a16="http://schemas.microsoft.com/office/drawing/2014/main" id="{AEFFF772-A4FF-4A1A-8A49-09D400B68609}"/>
                </a:ext>
              </a:extLst>
            </p:cNvPr>
            <p:cNvSpPr/>
            <p:nvPr/>
          </p:nvSpPr>
          <p:spPr>
            <a:xfrm>
              <a:off x="9884005" y="1855123"/>
              <a:ext cx="1844873" cy="752252"/>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8" name="文字方塊 67">
              <a:extLst>
                <a:ext uri="{FF2B5EF4-FFF2-40B4-BE49-F238E27FC236}">
                  <a16:creationId xmlns:a16="http://schemas.microsoft.com/office/drawing/2014/main" id="{3981AEA3-FD6F-4B06-9EDE-3A211E5E873B}"/>
                </a:ext>
              </a:extLst>
            </p:cNvPr>
            <p:cNvSpPr txBox="1"/>
            <p:nvPr/>
          </p:nvSpPr>
          <p:spPr>
            <a:xfrm>
              <a:off x="9884005" y="1945032"/>
              <a:ext cx="1844873" cy="646331"/>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校名及代碼不符時</a:t>
              </a:r>
              <a:r>
                <a:rPr lang="zh-TW" altLang="en-US" sz="1800" b="1" dirty="0">
                  <a:solidFill>
                    <a:srgbClr val="FF0000"/>
                  </a:solidFill>
                  <a:latin typeface="微軟正黑體" pitchFamily="34" charset="-120"/>
                  <a:ea typeface="微軟正黑體" pitchFamily="34" charset="-120"/>
                </a:rPr>
                <a:t>以校名為準</a:t>
              </a:r>
            </a:p>
          </p:txBody>
        </p:sp>
      </p:grpSp>
      <p:grpSp>
        <p:nvGrpSpPr>
          <p:cNvPr id="70" name="群組 69">
            <a:extLst>
              <a:ext uri="{FF2B5EF4-FFF2-40B4-BE49-F238E27FC236}">
                <a16:creationId xmlns:a16="http://schemas.microsoft.com/office/drawing/2014/main" id="{BDB9EAE9-709B-405B-BFC7-CE2C23936317}"/>
              </a:ext>
            </a:extLst>
          </p:cNvPr>
          <p:cNvGrpSpPr/>
          <p:nvPr/>
        </p:nvGrpSpPr>
        <p:grpSpPr>
          <a:xfrm>
            <a:off x="10369187" y="3774482"/>
            <a:ext cx="1471542" cy="456009"/>
            <a:chOff x="389142" y="1505943"/>
            <a:chExt cx="2751376" cy="613772"/>
          </a:xfrm>
        </p:grpSpPr>
        <p:sp>
          <p:nvSpPr>
            <p:cNvPr id="71" name="Folded Corner 15">
              <a:extLst>
                <a:ext uri="{FF2B5EF4-FFF2-40B4-BE49-F238E27FC236}">
                  <a16:creationId xmlns:a16="http://schemas.microsoft.com/office/drawing/2014/main" id="{13F2F304-17F6-45C1-A8FB-64DDA4BE4284}"/>
                </a:ext>
              </a:extLst>
            </p:cNvPr>
            <p:cNvSpPr/>
            <p:nvPr/>
          </p:nvSpPr>
          <p:spPr>
            <a:xfrm>
              <a:off x="389142" y="1505943"/>
              <a:ext cx="2677030" cy="613772"/>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72" name="文字方塊 71">
              <a:extLst>
                <a:ext uri="{FF2B5EF4-FFF2-40B4-BE49-F238E27FC236}">
                  <a16:creationId xmlns:a16="http://schemas.microsoft.com/office/drawing/2014/main" id="{1F443B92-401B-4A17-87A5-3C250C6465BA}"/>
                </a:ext>
              </a:extLst>
            </p:cNvPr>
            <p:cNvSpPr txBox="1"/>
            <p:nvPr/>
          </p:nvSpPr>
          <p:spPr>
            <a:xfrm>
              <a:off x="549957" y="1610000"/>
              <a:ext cx="2590561" cy="497108"/>
            </a:xfrm>
            <a:prstGeom prst="rect">
              <a:avLst/>
            </a:prstGeom>
            <a:noFill/>
          </p:spPr>
          <p:txBody>
            <a:bodyPr wrap="square">
              <a:spAutoFit/>
            </a:bodyPr>
            <a:lstStyle/>
            <a:p>
              <a:pPr algn="just">
                <a:spcBef>
                  <a:spcPct val="20000"/>
                </a:spcBef>
                <a:defRPr/>
              </a:pPr>
              <a:r>
                <a:rPr lang="zh-TW" altLang="en-US" sz="1800" dirty="0">
                  <a:solidFill>
                    <a:srgbClr val="002060"/>
                  </a:solidFill>
                  <a:latin typeface="微軟正黑體" pitchFamily="34" charset="-120"/>
                  <a:ea typeface="微軟正黑體" pitchFamily="34" charset="-120"/>
                </a:rPr>
                <a:t>委員會填寫</a:t>
              </a:r>
            </a:p>
          </p:txBody>
        </p:sp>
      </p:grpSp>
      <p:grpSp>
        <p:nvGrpSpPr>
          <p:cNvPr id="73" name="群組 72">
            <a:extLst>
              <a:ext uri="{FF2B5EF4-FFF2-40B4-BE49-F238E27FC236}">
                <a16:creationId xmlns:a16="http://schemas.microsoft.com/office/drawing/2014/main" id="{A81ACA57-E748-42CE-816B-B085AC32AA9F}"/>
              </a:ext>
            </a:extLst>
          </p:cNvPr>
          <p:cNvGrpSpPr/>
          <p:nvPr/>
        </p:nvGrpSpPr>
        <p:grpSpPr>
          <a:xfrm>
            <a:off x="10092662" y="5244740"/>
            <a:ext cx="1854678" cy="1000549"/>
            <a:chOff x="10109297" y="4751620"/>
            <a:chExt cx="1854678" cy="1000549"/>
          </a:xfrm>
        </p:grpSpPr>
        <p:sp>
          <p:nvSpPr>
            <p:cNvPr id="74" name="Folded Corner 15">
              <a:extLst>
                <a:ext uri="{FF2B5EF4-FFF2-40B4-BE49-F238E27FC236}">
                  <a16:creationId xmlns:a16="http://schemas.microsoft.com/office/drawing/2014/main" id="{E1587CBD-5CE5-4EAF-8FC9-0AA9FFE273B0}"/>
                </a:ext>
              </a:extLst>
            </p:cNvPr>
            <p:cNvSpPr/>
            <p:nvPr/>
          </p:nvSpPr>
          <p:spPr>
            <a:xfrm>
              <a:off x="10109297" y="4751620"/>
              <a:ext cx="1844873" cy="1000549"/>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75" name="文字方塊 74">
              <a:extLst>
                <a:ext uri="{FF2B5EF4-FFF2-40B4-BE49-F238E27FC236}">
                  <a16:creationId xmlns:a16="http://schemas.microsoft.com/office/drawing/2014/main" id="{D7354506-6782-4FBA-B191-EB8A315D936B}"/>
                </a:ext>
              </a:extLst>
            </p:cNvPr>
            <p:cNvSpPr txBox="1"/>
            <p:nvPr/>
          </p:nvSpPr>
          <p:spPr>
            <a:xfrm>
              <a:off x="10193546" y="4815834"/>
              <a:ext cx="1770429" cy="923330"/>
            </a:xfrm>
            <a:prstGeom prst="rect">
              <a:avLst/>
            </a:prstGeom>
            <a:noFill/>
          </p:spPr>
          <p:txBody>
            <a:bodyPr wrap="square">
              <a:spAutoFit/>
            </a:bodyPr>
            <a:lstStyle/>
            <a:p>
              <a:pPr algn="ctr">
                <a:spcBef>
                  <a:spcPct val="20000"/>
                </a:spcBef>
                <a:defRPr/>
              </a:pPr>
              <a:r>
                <a:rPr lang="zh-TW" altLang="en-US" sz="1800" dirty="0">
                  <a:solidFill>
                    <a:srgbClr val="002060"/>
                  </a:solidFill>
                  <a:latin typeface="微軟正黑體" pitchFamily="34" charset="-120"/>
                  <a:ea typeface="微軟正黑體" pitchFamily="34" charset="-120"/>
                </a:rPr>
                <a:t>請報名免試生及家長</a:t>
              </a:r>
              <a:r>
                <a:rPr lang="en-US" altLang="zh-TW" sz="1800" dirty="0">
                  <a:solidFill>
                    <a:srgbClr val="002060"/>
                  </a:solidFill>
                  <a:latin typeface="微軟正黑體" pitchFamily="34" charset="-120"/>
                  <a:ea typeface="微軟正黑體" pitchFamily="34" charset="-120"/>
                </a:rPr>
                <a:t>(</a:t>
              </a:r>
              <a:r>
                <a:rPr lang="zh-TW" altLang="en-US" sz="1800" dirty="0">
                  <a:solidFill>
                    <a:srgbClr val="002060"/>
                  </a:solidFill>
                  <a:latin typeface="微軟正黑體" pitchFamily="34" charset="-120"/>
                  <a:ea typeface="微軟正黑體" pitchFamily="34" charset="-120"/>
                </a:rPr>
                <a:t>監護人</a:t>
              </a:r>
              <a:r>
                <a:rPr lang="en-US" altLang="zh-TW" sz="1800" dirty="0">
                  <a:solidFill>
                    <a:srgbClr val="002060"/>
                  </a:solidFill>
                  <a:latin typeface="微軟正黑體" pitchFamily="34" charset="-120"/>
                  <a:ea typeface="微軟正黑體" pitchFamily="34" charset="-120"/>
                </a:rPr>
                <a:t>)</a:t>
              </a:r>
              <a:r>
                <a:rPr lang="zh-TW" altLang="en-US" sz="1800" dirty="0">
                  <a:solidFill>
                    <a:srgbClr val="002060"/>
                  </a:solidFill>
                  <a:latin typeface="微軟正黑體" pitchFamily="34" charset="-120"/>
                  <a:ea typeface="微軟正黑體" pitchFamily="34" charset="-120"/>
                </a:rPr>
                <a:t>簽章</a:t>
              </a:r>
            </a:p>
          </p:txBody>
        </p:sp>
      </p:grpSp>
      <p:pic>
        <p:nvPicPr>
          <p:cNvPr id="16" name="圖片 15" descr="一張含有 字型, 文字, 螢幕擷取畫面, 白色 的圖片&#10;&#10;AI 產生的內容可能不正確。">
            <a:extLst>
              <a:ext uri="{FF2B5EF4-FFF2-40B4-BE49-F238E27FC236}">
                <a16:creationId xmlns:a16="http://schemas.microsoft.com/office/drawing/2014/main" id="{3A5ED398-C116-9DB4-4D2F-F2363DE54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716" y="2402964"/>
            <a:ext cx="2133898" cy="562053"/>
          </a:xfrm>
          <a:prstGeom prst="rect">
            <a:avLst/>
          </a:prstGeom>
        </p:spPr>
      </p:pic>
      <p:cxnSp>
        <p:nvCxnSpPr>
          <p:cNvPr id="38" name="直線單箭頭接點 37">
            <a:extLst>
              <a:ext uri="{FF2B5EF4-FFF2-40B4-BE49-F238E27FC236}">
                <a16:creationId xmlns:a16="http://schemas.microsoft.com/office/drawing/2014/main" id="{F79B78D7-BF4C-02A6-CF99-23F9F871E832}"/>
              </a:ext>
            </a:extLst>
          </p:cNvPr>
          <p:cNvCxnSpPr>
            <a:cxnSpLocks/>
          </p:cNvCxnSpPr>
          <p:nvPr/>
        </p:nvCxnSpPr>
        <p:spPr>
          <a:xfrm flipV="1">
            <a:off x="2933436" y="5717698"/>
            <a:ext cx="537686" cy="52759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D76575D-ECB2-88A3-7050-50D266424E3A}"/>
              </a:ext>
            </a:extLst>
          </p:cNvPr>
          <p:cNvPicPr>
            <a:picLocks noChangeAspect="1"/>
          </p:cNvPicPr>
          <p:nvPr/>
        </p:nvPicPr>
        <p:blipFill>
          <a:blip r:embed="rId2"/>
          <a:stretch>
            <a:fillRect/>
          </a:stretch>
        </p:blipFill>
        <p:spPr>
          <a:xfrm>
            <a:off x="4623557" y="213728"/>
            <a:ext cx="4420217" cy="6363588"/>
          </a:xfrm>
          <a:prstGeom prst="rect">
            <a:avLst/>
          </a:prstGeom>
        </p:spPr>
      </p:pic>
      <p:cxnSp>
        <p:nvCxnSpPr>
          <p:cNvPr id="40" name="直線單箭頭接點 39"/>
          <p:cNvCxnSpPr>
            <a:cxnSpLocks/>
          </p:cNvCxnSpPr>
          <p:nvPr/>
        </p:nvCxnSpPr>
        <p:spPr>
          <a:xfrm flipV="1">
            <a:off x="3965351" y="3118692"/>
            <a:ext cx="2070664" cy="2237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763" name="文字方塊 25"/>
          <p:cNvSpPr txBox="1">
            <a:spLocks noChangeArrowheads="1"/>
          </p:cNvSpPr>
          <p:nvPr/>
        </p:nvSpPr>
        <p:spPr bwMode="auto">
          <a:xfrm>
            <a:off x="289252" y="261938"/>
            <a:ext cx="436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2300" b="1" dirty="0">
                <a:latin typeface="微軟正黑體" panose="020B0604030504040204" pitchFamily="34" charset="-120"/>
                <a:ea typeface="微軟正黑體" panose="020B0604030504040204" pitchFamily="34" charset="-120"/>
              </a:rPr>
              <a:t>特種身分生報名表範例</a:t>
            </a:r>
            <a:r>
              <a:rPr lang="zh-TW" altLang="en-US" sz="2300" b="1" dirty="0">
                <a:solidFill>
                  <a:schemeClr val="bg1"/>
                </a:solidFill>
                <a:effectLst>
                  <a:glow rad="101600">
                    <a:schemeClr val="accent4"/>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（黃色）</a:t>
            </a:r>
          </a:p>
        </p:txBody>
      </p:sp>
      <p:cxnSp>
        <p:nvCxnSpPr>
          <p:cNvPr id="27" name="直線單箭頭接點 26"/>
          <p:cNvCxnSpPr>
            <a:cxnSpLocks/>
            <a:stCxn id="42" idx="3"/>
            <a:endCxn id="5" idx="1"/>
          </p:cNvCxnSpPr>
          <p:nvPr/>
        </p:nvCxnSpPr>
        <p:spPr>
          <a:xfrm>
            <a:off x="3504811" y="2148433"/>
            <a:ext cx="1194679" cy="53776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a:stCxn id="76" idx="1"/>
          </p:cNvCxnSpPr>
          <p:nvPr/>
        </p:nvCxnSpPr>
        <p:spPr>
          <a:xfrm flipH="1">
            <a:off x="8033657" y="5341692"/>
            <a:ext cx="402911" cy="28720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p:cNvCxnSpPr>
          <p:nvPr/>
        </p:nvCxnSpPr>
        <p:spPr>
          <a:xfrm flipH="1">
            <a:off x="8497481" y="4216262"/>
            <a:ext cx="604112" cy="38524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cxnSpLocks/>
            <a:stCxn id="58" idx="3"/>
          </p:cNvCxnSpPr>
          <p:nvPr/>
        </p:nvCxnSpPr>
        <p:spPr>
          <a:xfrm flipV="1">
            <a:off x="3755490" y="3630705"/>
            <a:ext cx="2492473" cy="70500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cxnSpLocks/>
            <a:stCxn id="62" idx="3"/>
          </p:cNvCxnSpPr>
          <p:nvPr/>
        </p:nvCxnSpPr>
        <p:spPr>
          <a:xfrm flipV="1">
            <a:off x="4366727" y="4216262"/>
            <a:ext cx="669702" cy="103476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cxnSpLocks/>
            <a:stCxn id="33" idx="3"/>
            <a:endCxn id="3" idx="1"/>
          </p:cNvCxnSpPr>
          <p:nvPr/>
        </p:nvCxnSpPr>
        <p:spPr>
          <a:xfrm>
            <a:off x="3202182" y="1196458"/>
            <a:ext cx="1497308" cy="17486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cxnSpLocks/>
          </p:cNvCxnSpPr>
          <p:nvPr/>
        </p:nvCxnSpPr>
        <p:spPr>
          <a:xfrm flipH="1" flipV="1">
            <a:off x="8054357" y="6148626"/>
            <a:ext cx="711362" cy="5227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780" name="投影片編號版面配置區 2"/>
          <p:cNvSpPr>
            <a:spLocks noGrp="1"/>
          </p:cNvSpPr>
          <p:nvPr>
            <p:ph type="sldNum" sz="quarter" idx="11"/>
          </p:nvPr>
        </p:nvSpPr>
        <p:spPr bwMode="auto">
          <a:xfrm>
            <a:off x="9388475" y="63595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pPr>
            <a:r>
              <a:rPr lang="en-US" altLang="zh-TW" sz="2600" dirty="0"/>
              <a:t>59</a:t>
            </a:r>
            <a:endParaRPr lang="zh-TW" altLang="en-US" sz="2600" dirty="0"/>
          </a:p>
        </p:txBody>
      </p:sp>
      <p:sp>
        <p:nvSpPr>
          <p:cNvPr id="3" name="矩形 2"/>
          <p:cNvSpPr/>
          <p:nvPr/>
        </p:nvSpPr>
        <p:spPr>
          <a:xfrm>
            <a:off x="4699490" y="1124794"/>
            <a:ext cx="4334953" cy="493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4699490" y="2500407"/>
            <a:ext cx="4334954" cy="371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31" name="群組 30">
            <a:extLst>
              <a:ext uri="{FF2B5EF4-FFF2-40B4-BE49-F238E27FC236}">
                <a16:creationId xmlns:a16="http://schemas.microsoft.com/office/drawing/2014/main" id="{EE533BA2-E131-4F52-BCF1-896185269646}"/>
              </a:ext>
            </a:extLst>
          </p:cNvPr>
          <p:cNvGrpSpPr/>
          <p:nvPr/>
        </p:nvGrpSpPr>
        <p:grpSpPr>
          <a:xfrm>
            <a:off x="630043" y="946967"/>
            <a:ext cx="2572139" cy="498982"/>
            <a:chOff x="389143" y="1073969"/>
            <a:chExt cx="2677029" cy="1045746"/>
          </a:xfrm>
          <a:solidFill>
            <a:schemeClr val="bg1"/>
          </a:solidFill>
        </p:grpSpPr>
        <p:sp>
          <p:nvSpPr>
            <p:cNvPr id="33" name="Folded Corner 15">
              <a:extLst>
                <a:ext uri="{FF2B5EF4-FFF2-40B4-BE49-F238E27FC236}">
                  <a16:creationId xmlns:a16="http://schemas.microsoft.com/office/drawing/2014/main" id="{26E74C1F-C29D-4032-B1D2-24CC6FD6C69D}"/>
                </a:ext>
              </a:extLst>
            </p:cNvPr>
            <p:cNvSpPr/>
            <p:nvPr/>
          </p:nvSpPr>
          <p:spPr>
            <a:xfrm>
              <a:off x="389143" y="1073969"/>
              <a:ext cx="2677029" cy="1045746"/>
            </a:xfrm>
            <a:prstGeom prst="foldedCorner">
              <a:avLst/>
            </a:prstGeom>
            <a:grp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文字方塊 34">
              <a:extLst>
                <a:ext uri="{FF2B5EF4-FFF2-40B4-BE49-F238E27FC236}">
                  <a16:creationId xmlns:a16="http://schemas.microsoft.com/office/drawing/2014/main" id="{EEE831E7-C0E0-4526-A974-EB42C4D00CA8}"/>
                </a:ext>
              </a:extLst>
            </p:cNvPr>
            <p:cNvSpPr txBox="1"/>
            <p:nvPr/>
          </p:nvSpPr>
          <p:spPr>
            <a:xfrm>
              <a:off x="432377" y="1221691"/>
              <a:ext cx="2590561" cy="774031"/>
            </a:xfrm>
            <a:prstGeom prst="rect">
              <a:avLst/>
            </a:prstGeom>
            <a:grp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特種身分生限擇一勾選</a:t>
              </a:r>
            </a:p>
          </p:txBody>
        </p:sp>
      </p:grpSp>
      <p:grpSp>
        <p:nvGrpSpPr>
          <p:cNvPr id="11" name="群組 10">
            <a:extLst>
              <a:ext uri="{FF2B5EF4-FFF2-40B4-BE49-F238E27FC236}">
                <a16:creationId xmlns:a16="http://schemas.microsoft.com/office/drawing/2014/main" id="{0C4AF059-B267-472D-931F-CBC656785EA4}"/>
              </a:ext>
            </a:extLst>
          </p:cNvPr>
          <p:cNvGrpSpPr/>
          <p:nvPr/>
        </p:nvGrpSpPr>
        <p:grpSpPr>
          <a:xfrm>
            <a:off x="627063" y="1819063"/>
            <a:ext cx="2877748" cy="1184099"/>
            <a:chOff x="558931" y="2267920"/>
            <a:chExt cx="2877748" cy="1184099"/>
          </a:xfrm>
        </p:grpSpPr>
        <p:sp>
          <p:nvSpPr>
            <p:cNvPr id="42" name="Folded Corner 15">
              <a:extLst>
                <a:ext uri="{FF2B5EF4-FFF2-40B4-BE49-F238E27FC236}">
                  <a16:creationId xmlns:a16="http://schemas.microsoft.com/office/drawing/2014/main" id="{F1583B8B-5A29-40A2-8AAD-030FC5A9F806}"/>
                </a:ext>
              </a:extLst>
            </p:cNvPr>
            <p:cNvSpPr/>
            <p:nvPr/>
          </p:nvSpPr>
          <p:spPr>
            <a:xfrm>
              <a:off x="567551" y="2267920"/>
              <a:ext cx="2869128" cy="658740"/>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文字方塊 42">
              <a:extLst>
                <a:ext uri="{FF2B5EF4-FFF2-40B4-BE49-F238E27FC236}">
                  <a16:creationId xmlns:a16="http://schemas.microsoft.com/office/drawing/2014/main" id="{38A51E12-72BE-4507-BF92-3F2CED4FDC11}"/>
                </a:ext>
              </a:extLst>
            </p:cNvPr>
            <p:cNvSpPr txBox="1"/>
            <p:nvPr/>
          </p:nvSpPr>
          <p:spPr>
            <a:xfrm>
              <a:off x="558931" y="2333763"/>
              <a:ext cx="2776455" cy="1118256"/>
            </a:xfrm>
            <a:prstGeom prst="rect">
              <a:avLst/>
            </a:prstGeom>
            <a:noFill/>
          </p:spPr>
          <p:txBody>
            <a:bodyPr wrap="square">
              <a:spAutoFit/>
            </a:bodyPr>
            <a:lstStyle/>
            <a:p>
              <a:pPr eaLnBrk="1" fontAlgn="auto" hangingPunct="1">
                <a:lnSpc>
                  <a:spcPts val="2000"/>
                </a:lnSpc>
                <a:spcBef>
                  <a:spcPts val="0"/>
                </a:spcBef>
                <a:spcAft>
                  <a:spcPts val="0"/>
                </a:spcAft>
                <a:defRPr/>
              </a:pPr>
              <a:r>
                <a:rPr lang="zh-TW" altLang="en-US" dirty="0">
                  <a:solidFill>
                    <a:srgbClr val="002060"/>
                  </a:solidFill>
                  <a:latin typeface="微軟正黑體" pitchFamily="34" charset="-120"/>
                  <a:ea typeface="微軟正黑體" pitchFamily="34" charset="-120"/>
                </a:rPr>
                <a:t>（</a:t>
              </a:r>
              <a:r>
                <a:rPr lang="en-US" altLang="zh-TW" dirty="0">
                  <a:solidFill>
                    <a:srgbClr val="002060"/>
                  </a:solidFill>
                  <a:latin typeface="微軟正黑體" pitchFamily="34" charset="-120"/>
                  <a:ea typeface="微軟正黑體" pitchFamily="34" charset="-120"/>
                </a:rPr>
                <a:t>1</a:t>
              </a:r>
              <a:r>
                <a:rPr lang="zh-TW" altLang="en-US" dirty="0">
                  <a:solidFill>
                    <a:srgbClr val="002060"/>
                  </a:solidFill>
                  <a:latin typeface="微軟正黑體" pitchFamily="34" charset="-120"/>
                  <a:ea typeface="微軟正黑體" pitchFamily="34" charset="-120"/>
                </a:rPr>
                <a:t>）</a:t>
              </a:r>
              <a:r>
                <a:rPr lang="zh-TW" altLang="zh-TW" dirty="0">
                  <a:solidFill>
                    <a:srgbClr val="002060"/>
                  </a:solidFill>
                  <a:latin typeface="微軟正黑體" pitchFamily="34" charset="-120"/>
                  <a:ea typeface="微軟正黑體" pitchFamily="34" charset="-120"/>
                </a:rPr>
                <a:t>浮貼繳費證明</a:t>
              </a:r>
              <a:r>
                <a:rPr lang="zh-TW" altLang="en-US" dirty="0">
                  <a:solidFill>
                    <a:srgbClr val="002060"/>
                  </a:solidFill>
                  <a:latin typeface="微軟正黑體" pitchFamily="34" charset="-120"/>
                  <a:ea typeface="微軟正黑體" pitchFamily="34" charset="-120"/>
                </a:rPr>
                <a:t>影本</a:t>
              </a:r>
              <a:endParaRPr lang="en-US" altLang="zh-TW" dirty="0">
                <a:solidFill>
                  <a:srgbClr val="002060"/>
                </a:solidFill>
                <a:latin typeface="微軟正黑體" pitchFamily="34" charset="-120"/>
                <a:ea typeface="微軟正黑體" pitchFamily="34" charset="-120"/>
              </a:endParaRPr>
            </a:p>
            <a:p>
              <a:pPr eaLnBrk="1" fontAlgn="auto" hangingPunct="1">
                <a:lnSpc>
                  <a:spcPts val="2000"/>
                </a:lnSpc>
                <a:spcBef>
                  <a:spcPts val="0"/>
                </a:spcBef>
                <a:spcAft>
                  <a:spcPts val="0"/>
                </a:spcAft>
                <a:defRPr/>
              </a:pPr>
              <a:r>
                <a:rPr lang="zh-TW" altLang="en-US" dirty="0">
                  <a:solidFill>
                    <a:srgbClr val="C00000"/>
                  </a:solidFill>
                  <a:latin typeface="微軟正黑體" pitchFamily="34" charset="-120"/>
                  <a:ea typeface="微軟正黑體" pitchFamily="34" charset="-120"/>
                </a:rPr>
                <a:t>          國中集體報名免貼</a:t>
              </a:r>
              <a:endParaRPr lang="zh-TW" altLang="zh-TW" dirty="0">
                <a:solidFill>
                  <a:srgbClr val="C00000"/>
                </a:solidFill>
                <a:latin typeface="微軟正黑體" pitchFamily="34" charset="-120"/>
                <a:ea typeface="微軟正黑體" pitchFamily="34" charset="-120"/>
              </a:endParaRPr>
            </a:p>
          </p:txBody>
        </p:sp>
      </p:grpSp>
      <p:grpSp>
        <p:nvGrpSpPr>
          <p:cNvPr id="47" name="群組 46">
            <a:extLst>
              <a:ext uri="{FF2B5EF4-FFF2-40B4-BE49-F238E27FC236}">
                <a16:creationId xmlns:a16="http://schemas.microsoft.com/office/drawing/2014/main" id="{6C28BF6E-5E1E-4212-BD3C-7185A20AB384}"/>
              </a:ext>
            </a:extLst>
          </p:cNvPr>
          <p:cNvGrpSpPr/>
          <p:nvPr/>
        </p:nvGrpSpPr>
        <p:grpSpPr>
          <a:xfrm>
            <a:off x="622959" y="2725130"/>
            <a:ext cx="3328329" cy="990190"/>
            <a:chOff x="555377" y="2267920"/>
            <a:chExt cx="2881302" cy="990190"/>
          </a:xfrm>
        </p:grpSpPr>
        <p:sp>
          <p:nvSpPr>
            <p:cNvPr id="48" name="Folded Corner 15">
              <a:extLst>
                <a:ext uri="{FF2B5EF4-FFF2-40B4-BE49-F238E27FC236}">
                  <a16:creationId xmlns:a16="http://schemas.microsoft.com/office/drawing/2014/main" id="{81CCC37C-EE3A-4A4A-AAA2-9790A9AA893E}"/>
                </a:ext>
              </a:extLst>
            </p:cNvPr>
            <p:cNvSpPr/>
            <p:nvPr/>
          </p:nvSpPr>
          <p:spPr>
            <a:xfrm>
              <a:off x="567551" y="2267920"/>
              <a:ext cx="2869128" cy="956284"/>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文字方塊 48">
              <a:extLst>
                <a:ext uri="{FF2B5EF4-FFF2-40B4-BE49-F238E27FC236}">
                  <a16:creationId xmlns:a16="http://schemas.microsoft.com/office/drawing/2014/main" id="{F7DF8CCB-9DFA-4A69-96B0-7233FFE155E8}"/>
                </a:ext>
              </a:extLst>
            </p:cNvPr>
            <p:cNvSpPr txBox="1"/>
            <p:nvPr/>
          </p:nvSpPr>
          <p:spPr>
            <a:xfrm>
              <a:off x="555377" y="2334780"/>
              <a:ext cx="2869128" cy="923330"/>
            </a:xfrm>
            <a:prstGeom prst="rect">
              <a:avLst/>
            </a:prstGeom>
            <a:noFill/>
          </p:spPr>
          <p:txBody>
            <a:bodyPr wrap="square">
              <a:spAutoFit/>
            </a:bodyPr>
            <a:lstStyle/>
            <a:p>
              <a:pPr algn="just"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2</a:t>
              </a:r>
              <a:r>
                <a:rPr lang="zh-TW" altLang="en-US" sz="1800" dirty="0">
                  <a:solidFill>
                    <a:srgbClr val="002060"/>
                  </a:solidFill>
                  <a:latin typeface="微軟正黑體" pitchFamily="34" charset="-120"/>
                  <a:ea typeface="微軟正黑體" pitchFamily="34" charset="-120"/>
                </a:rPr>
                <a:t>）</a:t>
              </a:r>
              <a:r>
                <a:rPr lang="zh-TW" altLang="zh-TW" sz="1800" dirty="0">
                  <a:solidFill>
                    <a:srgbClr val="002060"/>
                  </a:solidFill>
                  <a:latin typeface="微軟正黑體" pitchFamily="34" charset="-120"/>
                  <a:ea typeface="微軟正黑體" pitchFamily="34" charset="-120"/>
                </a:rPr>
                <a:t>浮貼學歷或同等學力證明</a:t>
              </a:r>
              <a:endParaRPr lang="en-US" altLang="zh-TW" sz="1800" dirty="0">
                <a:solidFill>
                  <a:srgbClr val="002060"/>
                </a:solidFill>
                <a:latin typeface="微軟正黑體" pitchFamily="34" charset="-120"/>
                <a:ea typeface="微軟正黑體" pitchFamily="34" charset="-120"/>
              </a:endParaRPr>
            </a:p>
            <a:p>
              <a:pPr algn="just" eaLnBrk="1" fontAlgn="auto" hangingPunct="1">
                <a:spcBef>
                  <a:spcPts val="0"/>
                </a:spcBef>
                <a:spcAft>
                  <a:spcPts val="0"/>
                </a:spcAft>
                <a:defRPr/>
              </a:pPr>
              <a:r>
                <a:rPr lang="en-US" altLang="zh-TW" dirty="0">
                  <a:solidFill>
                    <a:srgbClr val="002060"/>
                  </a:solidFill>
                  <a:latin typeface="微軟正黑體" pitchFamily="34" charset="-120"/>
                  <a:ea typeface="微軟正黑體" pitchFamily="34" charset="-120"/>
                </a:rPr>
                <a:t>          </a:t>
              </a:r>
              <a:r>
                <a:rPr lang="zh-TW" altLang="en-US" sz="1800" dirty="0">
                  <a:solidFill>
                    <a:srgbClr val="002060"/>
                  </a:solidFill>
                  <a:latin typeface="微軟正黑體" pitchFamily="34" charset="-120"/>
                  <a:ea typeface="微軟正黑體" pitchFamily="34" charset="-120"/>
                </a:rPr>
                <a:t>影本</a:t>
              </a:r>
              <a:r>
                <a:rPr lang="zh-TW" altLang="en-US" sz="1800" dirty="0">
                  <a:solidFill>
                    <a:srgbClr val="C00000"/>
                  </a:solidFill>
                  <a:latin typeface="微軟正黑體" pitchFamily="34" charset="-120"/>
                  <a:ea typeface="微軟正黑體" pitchFamily="34" charset="-120"/>
                </a:rPr>
                <a:t>國中集體報名</a:t>
              </a:r>
              <a:r>
                <a:rPr lang="zh-TW" altLang="en-US" sz="1800" b="1" dirty="0">
                  <a:solidFill>
                    <a:srgbClr val="C00000"/>
                  </a:solidFill>
                  <a:latin typeface="微軟正黑體" pitchFamily="34" charset="-120"/>
                  <a:ea typeface="微軟正黑體" pitchFamily="34" charset="-120"/>
                </a:rPr>
                <a:t>免</a:t>
              </a:r>
              <a:r>
                <a:rPr lang="zh-TW" altLang="en-US" sz="1800" dirty="0">
                  <a:solidFill>
                    <a:srgbClr val="C00000"/>
                  </a:solidFill>
                  <a:latin typeface="微軟正黑體" pitchFamily="34" charset="-120"/>
                  <a:ea typeface="微軟正黑體" pitchFamily="34" charset="-120"/>
                </a:rPr>
                <a:t>附畢</a:t>
              </a:r>
              <a:endParaRPr lang="en-US" altLang="zh-TW" sz="1800"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r>
                <a:rPr lang="en-US" altLang="zh-TW" dirty="0">
                  <a:solidFill>
                    <a:srgbClr val="C00000"/>
                  </a:solidFill>
                  <a:latin typeface="微軟正黑體" pitchFamily="34" charset="-120"/>
                  <a:ea typeface="微軟正黑體" pitchFamily="34" charset="-120"/>
                </a:rPr>
                <a:t>          </a:t>
              </a:r>
              <a:r>
                <a:rPr lang="zh-TW" altLang="en-US" sz="1800" dirty="0">
                  <a:solidFill>
                    <a:srgbClr val="C00000"/>
                  </a:solidFill>
                  <a:latin typeface="微軟正黑體" pitchFamily="34" charset="-120"/>
                  <a:ea typeface="微軟正黑體" pitchFamily="34" charset="-120"/>
                </a:rPr>
                <a:t>業證書影本</a:t>
              </a:r>
              <a:endParaRPr lang="zh-TW" altLang="zh-TW" sz="1800" dirty="0">
                <a:solidFill>
                  <a:srgbClr val="C00000"/>
                </a:solidFill>
                <a:latin typeface="微軟正黑體" pitchFamily="34" charset="-120"/>
                <a:ea typeface="微軟正黑體" pitchFamily="34" charset="-120"/>
              </a:endParaRPr>
            </a:p>
          </p:txBody>
        </p:sp>
      </p:grpSp>
      <p:grpSp>
        <p:nvGrpSpPr>
          <p:cNvPr id="57" name="群組 56">
            <a:extLst>
              <a:ext uri="{FF2B5EF4-FFF2-40B4-BE49-F238E27FC236}">
                <a16:creationId xmlns:a16="http://schemas.microsoft.com/office/drawing/2014/main" id="{7F05BE35-0867-4A85-8784-0F0CBC235C26}"/>
              </a:ext>
            </a:extLst>
          </p:cNvPr>
          <p:cNvGrpSpPr/>
          <p:nvPr/>
        </p:nvGrpSpPr>
        <p:grpSpPr>
          <a:xfrm>
            <a:off x="622960" y="3961307"/>
            <a:ext cx="3132530" cy="748807"/>
            <a:chOff x="555377" y="2267920"/>
            <a:chExt cx="2881302" cy="609809"/>
          </a:xfrm>
        </p:grpSpPr>
        <p:sp>
          <p:nvSpPr>
            <p:cNvPr id="58" name="Folded Corner 15">
              <a:extLst>
                <a:ext uri="{FF2B5EF4-FFF2-40B4-BE49-F238E27FC236}">
                  <a16:creationId xmlns:a16="http://schemas.microsoft.com/office/drawing/2014/main" id="{6D6F7BAC-C4FA-4B9C-B3AD-F1495C0B4A86}"/>
                </a:ext>
              </a:extLst>
            </p:cNvPr>
            <p:cNvSpPr/>
            <p:nvPr/>
          </p:nvSpPr>
          <p:spPr>
            <a:xfrm>
              <a:off x="567551" y="2267920"/>
              <a:ext cx="2869128" cy="609809"/>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59" name="文字方塊 58">
              <a:extLst>
                <a:ext uri="{FF2B5EF4-FFF2-40B4-BE49-F238E27FC236}">
                  <a16:creationId xmlns:a16="http://schemas.microsoft.com/office/drawing/2014/main" id="{CBAFDDA4-4047-45B4-805B-799AC69A8869}"/>
                </a:ext>
              </a:extLst>
            </p:cNvPr>
            <p:cNvSpPr txBox="1"/>
            <p:nvPr/>
          </p:nvSpPr>
          <p:spPr>
            <a:xfrm>
              <a:off x="555377" y="2334780"/>
              <a:ext cx="2869128" cy="526356"/>
            </a:xfrm>
            <a:prstGeom prst="rect">
              <a:avLst/>
            </a:prstGeom>
            <a:noFill/>
          </p:spPr>
          <p:txBody>
            <a:bodyPr wrap="square">
              <a:spAutoFit/>
            </a:bodyPr>
            <a:lstStyle/>
            <a:p>
              <a:pPr algn="just"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3</a:t>
              </a:r>
              <a:r>
                <a:rPr lang="zh-TW" altLang="en-US" sz="1800" dirty="0">
                  <a:solidFill>
                    <a:srgbClr val="002060"/>
                  </a:solidFill>
                  <a:latin typeface="微軟正黑體" pitchFamily="34" charset="-120"/>
                  <a:ea typeface="微軟正黑體" pitchFamily="34" charset="-120"/>
                </a:rPr>
                <a:t>）</a:t>
              </a:r>
              <a:r>
                <a:rPr lang="zh-TW" altLang="zh-TW" sz="1800" dirty="0">
                  <a:solidFill>
                    <a:srgbClr val="002060"/>
                  </a:solidFill>
                  <a:latin typeface="微軟正黑體" pitchFamily="34" charset="-120"/>
                  <a:ea typeface="微軟正黑體" pitchFamily="34" charset="-120"/>
                </a:rPr>
                <a:t>浮貼特種身分證明</a:t>
              </a:r>
              <a:r>
                <a:rPr lang="zh-TW" altLang="en-US" sz="1800" dirty="0">
                  <a:solidFill>
                    <a:srgbClr val="002060"/>
                  </a:solidFill>
                  <a:latin typeface="微軟正黑體" pitchFamily="34" charset="-120"/>
                  <a:ea typeface="微軟正黑體" pitchFamily="34" charset="-120"/>
                </a:rPr>
                <a:t>影本</a:t>
              </a:r>
              <a:endParaRPr lang="en-US" altLang="zh-TW" sz="1800" dirty="0">
                <a:solidFill>
                  <a:srgbClr val="002060"/>
                </a:solidFill>
                <a:latin typeface="微軟正黑體" pitchFamily="34" charset="-120"/>
                <a:ea typeface="微軟正黑體" pitchFamily="34" charset="-120"/>
              </a:endParaRPr>
            </a:p>
            <a:p>
              <a:pPr algn="just" eaLnBrk="1" fontAlgn="auto" hangingPunct="1">
                <a:spcBef>
                  <a:spcPts val="0"/>
                </a:spcBef>
                <a:spcAft>
                  <a:spcPts val="0"/>
                </a:spcAft>
                <a:defRPr/>
              </a:pPr>
              <a:r>
                <a:rPr lang="zh-TW" altLang="en-US" sz="1800" dirty="0">
                  <a:solidFill>
                    <a:srgbClr val="0070C0"/>
                  </a:solidFill>
                  <a:latin typeface="微軟正黑體" pitchFamily="34" charset="-120"/>
                  <a:ea typeface="微軟正黑體" pitchFamily="34" charset="-120"/>
                </a:rPr>
                <a:t>          </a:t>
              </a:r>
              <a:r>
                <a:rPr lang="zh-TW" altLang="en-US" sz="1800" dirty="0">
                  <a:solidFill>
                    <a:srgbClr val="C00000"/>
                  </a:solidFill>
                  <a:latin typeface="微軟正黑體" pitchFamily="34" charset="-120"/>
                  <a:ea typeface="微軟正黑體" pitchFamily="34" charset="-120"/>
                </a:rPr>
                <a:t>原住民</a:t>
              </a:r>
              <a:r>
                <a:rPr lang="zh-TW" altLang="en-US" sz="1800" b="1" dirty="0">
                  <a:solidFill>
                    <a:srgbClr val="C00000"/>
                  </a:solidFill>
                  <a:latin typeface="微軟正黑體" pitchFamily="34" charset="-120"/>
                  <a:ea typeface="微軟正黑體" pitchFamily="34" charset="-120"/>
                </a:rPr>
                <a:t>免</a:t>
              </a:r>
              <a:r>
                <a:rPr lang="zh-TW" altLang="en-US" sz="1800" dirty="0">
                  <a:solidFill>
                    <a:srgbClr val="C00000"/>
                  </a:solidFill>
                  <a:latin typeface="微軟正黑體" pitchFamily="34" charset="-120"/>
                  <a:ea typeface="微軟正黑體" pitchFamily="34" charset="-120"/>
                </a:rPr>
                <a:t>附證明文件</a:t>
              </a:r>
              <a:endParaRPr lang="zh-TW" altLang="zh-TW" sz="1800" dirty="0">
                <a:solidFill>
                  <a:srgbClr val="C00000"/>
                </a:solidFill>
                <a:latin typeface="微軟正黑體" pitchFamily="34" charset="-120"/>
                <a:ea typeface="微軟正黑體" pitchFamily="34" charset="-120"/>
              </a:endParaRPr>
            </a:p>
          </p:txBody>
        </p:sp>
      </p:grpSp>
      <p:grpSp>
        <p:nvGrpSpPr>
          <p:cNvPr id="61" name="群組 60">
            <a:extLst>
              <a:ext uri="{FF2B5EF4-FFF2-40B4-BE49-F238E27FC236}">
                <a16:creationId xmlns:a16="http://schemas.microsoft.com/office/drawing/2014/main" id="{430E57E0-FA6C-4DD3-9907-83D30A5E71E5}"/>
              </a:ext>
            </a:extLst>
          </p:cNvPr>
          <p:cNvGrpSpPr/>
          <p:nvPr/>
        </p:nvGrpSpPr>
        <p:grpSpPr>
          <a:xfrm>
            <a:off x="404351" y="5001534"/>
            <a:ext cx="4131903" cy="728432"/>
            <a:chOff x="581293" y="2267920"/>
            <a:chExt cx="2869128" cy="593216"/>
          </a:xfrm>
        </p:grpSpPr>
        <p:sp>
          <p:nvSpPr>
            <p:cNvPr id="62" name="Folded Corner 15">
              <a:extLst>
                <a:ext uri="{FF2B5EF4-FFF2-40B4-BE49-F238E27FC236}">
                  <a16:creationId xmlns:a16="http://schemas.microsoft.com/office/drawing/2014/main" id="{5EA6FB94-37B2-4B19-9084-CB5C4A0B0729}"/>
                </a:ext>
              </a:extLst>
            </p:cNvPr>
            <p:cNvSpPr/>
            <p:nvPr/>
          </p:nvSpPr>
          <p:spPr>
            <a:xfrm>
              <a:off x="658265" y="2267920"/>
              <a:ext cx="2674439" cy="406359"/>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3" name="文字方塊 62">
              <a:extLst>
                <a:ext uri="{FF2B5EF4-FFF2-40B4-BE49-F238E27FC236}">
                  <a16:creationId xmlns:a16="http://schemas.microsoft.com/office/drawing/2014/main" id="{35858F5E-F770-4BB1-AE14-E5849F30EDD5}"/>
                </a:ext>
              </a:extLst>
            </p:cNvPr>
            <p:cNvSpPr txBox="1"/>
            <p:nvPr/>
          </p:nvSpPr>
          <p:spPr>
            <a:xfrm>
              <a:off x="581293" y="2334780"/>
              <a:ext cx="2869128" cy="526356"/>
            </a:xfrm>
            <a:prstGeom prst="rect">
              <a:avLst/>
            </a:prstGeom>
            <a:no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4</a:t>
              </a:r>
              <a:r>
                <a:rPr lang="zh-TW" altLang="en-US" sz="1800" dirty="0">
                  <a:solidFill>
                    <a:srgbClr val="002060"/>
                  </a:solidFill>
                  <a:latin typeface="微軟正黑體" pitchFamily="34" charset="-120"/>
                  <a:ea typeface="微軟正黑體" pitchFamily="34" charset="-120"/>
                </a:rPr>
                <a:t>）</a:t>
              </a:r>
              <a:r>
                <a:rPr lang="zh-TW" altLang="zh-TW" sz="1800" dirty="0">
                  <a:solidFill>
                    <a:srgbClr val="002060"/>
                  </a:solidFill>
                  <a:latin typeface="微軟正黑體" pitchFamily="34" charset="-120"/>
                  <a:ea typeface="微軟正黑體" pitchFamily="34" charset="-120"/>
                </a:rPr>
                <a:t>浮貼</a:t>
              </a:r>
              <a:r>
                <a:rPr lang="zh-TW" altLang="en-US" sz="1800" dirty="0">
                  <a:solidFill>
                    <a:srgbClr val="002060"/>
                  </a:solidFill>
                  <a:latin typeface="微軟正黑體" pitchFamily="34" charset="-120"/>
                  <a:ea typeface="微軟正黑體" pitchFamily="34" charset="-120"/>
                </a:rPr>
                <a:t>「弱勢身分」</a:t>
              </a:r>
              <a:r>
                <a:rPr lang="zh-TW" altLang="zh-TW" sz="1800" dirty="0">
                  <a:solidFill>
                    <a:srgbClr val="002060"/>
                  </a:solidFill>
                  <a:latin typeface="微軟正黑體" pitchFamily="34" charset="-120"/>
                  <a:ea typeface="微軟正黑體" pitchFamily="34" charset="-120"/>
                </a:rPr>
                <a:t>證明</a:t>
              </a:r>
              <a:r>
                <a:rPr lang="zh-TW" altLang="en-US" sz="1800" dirty="0">
                  <a:solidFill>
                    <a:srgbClr val="002060"/>
                  </a:solidFill>
                  <a:latin typeface="微軟正黑體" pitchFamily="34" charset="-120"/>
                  <a:ea typeface="微軟正黑體" pitchFamily="34" charset="-120"/>
                </a:rPr>
                <a:t>文件影本</a:t>
              </a:r>
              <a:endParaRPr lang="zh-TW" altLang="zh-TW" sz="1800" dirty="0">
                <a:solidFill>
                  <a:srgbClr val="002060"/>
                </a:solidFill>
                <a:latin typeface="微軟正黑體" pitchFamily="34" charset="-120"/>
                <a:ea typeface="微軟正黑體" pitchFamily="34" charset="-120"/>
              </a:endParaRPr>
            </a:p>
          </p:txBody>
        </p:sp>
      </p:grpSp>
      <p:grpSp>
        <p:nvGrpSpPr>
          <p:cNvPr id="66" name="群組 65">
            <a:extLst>
              <a:ext uri="{FF2B5EF4-FFF2-40B4-BE49-F238E27FC236}">
                <a16:creationId xmlns:a16="http://schemas.microsoft.com/office/drawing/2014/main" id="{C07F2A67-9783-4210-BCA9-8CF49674762D}"/>
              </a:ext>
            </a:extLst>
          </p:cNvPr>
          <p:cNvGrpSpPr/>
          <p:nvPr/>
        </p:nvGrpSpPr>
        <p:grpSpPr>
          <a:xfrm>
            <a:off x="9114535" y="3390503"/>
            <a:ext cx="2809273" cy="1043492"/>
            <a:chOff x="567551" y="2249842"/>
            <a:chExt cx="2940616" cy="1122658"/>
          </a:xfrm>
        </p:grpSpPr>
        <p:sp>
          <p:nvSpPr>
            <p:cNvPr id="67" name="Folded Corner 15">
              <a:extLst>
                <a:ext uri="{FF2B5EF4-FFF2-40B4-BE49-F238E27FC236}">
                  <a16:creationId xmlns:a16="http://schemas.microsoft.com/office/drawing/2014/main" id="{347DBE56-D5F9-47B3-806C-C3AB05314149}"/>
                </a:ext>
              </a:extLst>
            </p:cNvPr>
            <p:cNvSpPr/>
            <p:nvPr/>
          </p:nvSpPr>
          <p:spPr>
            <a:xfrm>
              <a:off x="567551" y="2249842"/>
              <a:ext cx="2940616" cy="1122658"/>
            </a:xfrm>
            <a:prstGeom prst="foldedCorner">
              <a:avLst/>
            </a:prstGeom>
            <a:no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文字方塊 67">
              <a:extLst>
                <a:ext uri="{FF2B5EF4-FFF2-40B4-BE49-F238E27FC236}">
                  <a16:creationId xmlns:a16="http://schemas.microsoft.com/office/drawing/2014/main" id="{C232247D-691B-446B-828D-9228333302CC}"/>
                </a:ext>
              </a:extLst>
            </p:cNvPr>
            <p:cNvSpPr txBox="1"/>
            <p:nvPr/>
          </p:nvSpPr>
          <p:spPr>
            <a:xfrm>
              <a:off x="605585" y="2306490"/>
              <a:ext cx="2732049" cy="993380"/>
            </a:xfrm>
            <a:prstGeom prst="rect">
              <a:avLst/>
            </a:prstGeom>
            <a:solidFill>
              <a:schemeClr val="bg1"/>
            </a:solidFill>
          </p:spPr>
          <p:txBody>
            <a:bodyPr wrap="square">
              <a:spAutoFit/>
            </a:bodyPr>
            <a:lstStyle/>
            <a:p>
              <a:pPr eaLnBrk="1" fontAlgn="auto" hangingPunct="1">
                <a:spcBef>
                  <a:spcPts val="0"/>
                </a:spcBef>
                <a:spcAft>
                  <a:spcPts val="0"/>
                </a:spcAft>
                <a:defRPr/>
              </a:pPr>
              <a:r>
                <a:rPr lang="zh-TW" altLang="en-US" dirty="0">
                  <a:solidFill>
                    <a:srgbClr val="002060"/>
                  </a:solidFill>
                  <a:latin typeface="微軟正黑體" pitchFamily="34" charset="-120"/>
                  <a:ea typeface="微軟正黑體" pitchFamily="34" charset="-120"/>
                </a:rPr>
                <a:t>（</a:t>
              </a:r>
              <a:r>
                <a:rPr lang="en-US" altLang="zh-TW" dirty="0">
                  <a:solidFill>
                    <a:srgbClr val="002060"/>
                  </a:solidFill>
                  <a:latin typeface="微軟正黑體" pitchFamily="34" charset="-120"/>
                  <a:ea typeface="微軟正黑體" pitchFamily="34" charset="-120"/>
                </a:rPr>
                <a:t>5</a:t>
              </a:r>
              <a:r>
                <a:rPr lang="zh-TW" altLang="en-US" dirty="0">
                  <a:solidFill>
                    <a:srgbClr val="002060"/>
                  </a:solidFill>
                  <a:latin typeface="微軟正黑體" pitchFamily="34" charset="-120"/>
                  <a:ea typeface="微軟正黑體" pitchFamily="34" charset="-120"/>
                </a:rPr>
                <a:t>）</a:t>
              </a:r>
              <a:r>
                <a:rPr lang="zh-TW" altLang="zh-TW" dirty="0">
                  <a:solidFill>
                    <a:srgbClr val="002060"/>
                  </a:solidFill>
                  <a:latin typeface="微軟正黑體" pitchFamily="34" charset="-120"/>
                  <a:ea typeface="微軟正黑體" pitchFamily="34" charset="-120"/>
                </a:rPr>
                <a:t>比序項目積分證明單</a:t>
              </a:r>
              <a:r>
                <a:rPr lang="zh-TW" altLang="en-US" dirty="0">
                  <a:solidFill>
                    <a:srgbClr val="002060"/>
                  </a:solidFill>
                  <a:latin typeface="微軟正黑體" pitchFamily="34" charset="-120"/>
                  <a:ea typeface="微軟正黑體" pitchFamily="34" charset="-120"/>
                </a:rPr>
                <a:t>正本審核確認後，加蓋學校章戳浮貼於此。</a:t>
              </a:r>
            </a:p>
          </p:txBody>
        </p:sp>
      </p:grpSp>
      <p:grpSp>
        <p:nvGrpSpPr>
          <p:cNvPr id="75" name="群組 74">
            <a:extLst>
              <a:ext uri="{FF2B5EF4-FFF2-40B4-BE49-F238E27FC236}">
                <a16:creationId xmlns:a16="http://schemas.microsoft.com/office/drawing/2014/main" id="{20A0ACC8-4003-4AAB-9C0E-CE99620EB243}"/>
              </a:ext>
            </a:extLst>
          </p:cNvPr>
          <p:cNvGrpSpPr/>
          <p:nvPr/>
        </p:nvGrpSpPr>
        <p:grpSpPr>
          <a:xfrm>
            <a:off x="8436568" y="5092201"/>
            <a:ext cx="3654489" cy="498982"/>
            <a:chOff x="479965" y="872858"/>
            <a:chExt cx="2677029" cy="1045746"/>
          </a:xfrm>
          <a:solidFill>
            <a:schemeClr val="bg1"/>
          </a:solidFill>
        </p:grpSpPr>
        <p:sp>
          <p:nvSpPr>
            <p:cNvPr id="76" name="Folded Corner 15">
              <a:extLst>
                <a:ext uri="{FF2B5EF4-FFF2-40B4-BE49-F238E27FC236}">
                  <a16:creationId xmlns:a16="http://schemas.microsoft.com/office/drawing/2014/main" id="{F3535FF2-B399-4AB4-937F-E7671E8A4CF4}"/>
                </a:ext>
              </a:extLst>
            </p:cNvPr>
            <p:cNvSpPr/>
            <p:nvPr/>
          </p:nvSpPr>
          <p:spPr>
            <a:xfrm>
              <a:off x="479965" y="872858"/>
              <a:ext cx="2677029" cy="1045746"/>
            </a:xfrm>
            <a:prstGeom prst="foldedCorner">
              <a:avLst/>
            </a:prstGeom>
            <a:grp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文字方塊 76">
              <a:extLst>
                <a:ext uri="{FF2B5EF4-FFF2-40B4-BE49-F238E27FC236}">
                  <a16:creationId xmlns:a16="http://schemas.microsoft.com/office/drawing/2014/main" id="{FCABB43B-8571-4CDC-9B04-50E96B6C66DB}"/>
                </a:ext>
              </a:extLst>
            </p:cNvPr>
            <p:cNvSpPr txBox="1"/>
            <p:nvPr/>
          </p:nvSpPr>
          <p:spPr>
            <a:xfrm>
              <a:off x="504793" y="1021929"/>
              <a:ext cx="2590561" cy="774031"/>
            </a:xfrm>
            <a:prstGeom prst="rect">
              <a:avLst/>
            </a:prstGeom>
            <a:grp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7</a:t>
              </a:r>
              <a:r>
                <a:rPr lang="zh-TW" altLang="en-US" sz="1800" dirty="0">
                  <a:solidFill>
                    <a:srgbClr val="002060"/>
                  </a:solidFill>
                  <a:latin typeface="微軟正黑體" pitchFamily="34" charset="-120"/>
                  <a:ea typeface="微軟正黑體" pitchFamily="34" charset="-120"/>
                </a:rPr>
                <a:t>）浮貼全民英檢成</a:t>
              </a:r>
              <a:r>
                <a:rPr lang="zh-TW" altLang="zh-TW" sz="1800" dirty="0">
                  <a:solidFill>
                    <a:srgbClr val="002060"/>
                  </a:solidFill>
                  <a:latin typeface="微軟正黑體" pitchFamily="34" charset="-120"/>
                  <a:ea typeface="微軟正黑體" pitchFamily="34" charset="-120"/>
                </a:rPr>
                <a:t>績證明</a:t>
              </a:r>
              <a:r>
                <a:rPr lang="zh-TW" altLang="en-US" sz="1800" dirty="0">
                  <a:solidFill>
                    <a:srgbClr val="002060"/>
                  </a:solidFill>
                  <a:latin typeface="微軟正黑體" pitchFamily="34" charset="-120"/>
                  <a:ea typeface="微軟正黑體" pitchFamily="34" charset="-120"/>
                </a:rPr>
                <a:t>影本</a:t>
              </a:r>
              <a:endParaRPr lang="zh-TW" altLang="zh-TW" sz="1800" dirty="0">
                <a:solidFill>
                  <a:srgbClr val="002060"/>
                </a:solidFill>
                <a:latin typeface="微軟正黑體" pitchFamily="34" charset="-120"/>
                <a:ea typeface="微軟正黑體" pitchFamily="34" charset="-120"/>
              </a:endParaRPr>
            </a:p>
          </p:txBody>
        </p:sp>
      </p:grpSp>
      <p:grpSp>
        <p:nvGrpSpPr>
          <p:cNvPr id="80" name="群組 79">
            <a:extLst>
              <a:ext uri="{FF2B5EF4-FFF2-40B4-BE49-F238E27FC236}">
                <a16:creationId xmlns:a16="http://schemas.microsoft.com/office/drawing/2014/main" id="{AD5EC775-5697-4266-9FD3-16E1EA58DBE6}"/>
              </a:ext>
            </a:extLst>
          </p:cNvPr>
          <p:cNvGrpSpPr/>
          <p:nvPr/>
        </p:nvGrpSpPr>
        <p:grpSpPr>
          <a:xfrm>
            <a:off x="8721416" y="5945790"/>
            <a:ext cx="2743200" cy="498982"/>
            <a:chOff x="389143" y="1073969"/>
            <a:chExt cx="2677029" cy="1045746"/>
          </a:xfrm>
          <a:solidFill>
            <a:schemeClr val="bg1"/>
          </a:solidFill>
        </p:grpSpPr>
        <p:sp>
          <p:nvSpPr>
            <p:cNvPr id="81" name="Folded Corner 15">
              <a:extLst>
                <a:ext uri="{FF2B5EF4-FFF2-40B4-BE49-F238E27FC236}">
                  <a16:creationId xmlns:a16="http://schemas.microsoft.com/office/drawing/2014/main" id="{450838DF-1729-4D33-8969-9A797475436E}"/>
                </a:ext>
              </a:extLst>
            </p:cNvPr>
            <p:cNvSpPr/>
            <p:nvPr/>
          </p:nvSpPr>
          <p:spPr>
            <a:xfrm>
              <a:off x="389143" y="1073969"/>
              <a:ext cx="2677029" cy="1045746"/>
            </a:xfrm>
            <a:prstGeom prst="foldedCorner">
              <a:avLst/>
            </a:prstGeom>
            <a:grpFill/>
            <a:ln w="28575">
              <a:solidFill>
                <a:srgbClr val="E573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文字方塊 81">
              <a:extLst>
                <a:ext uri="{FF2B5EF4-FFF2-40B4-BE49-F238E27FC236}">
                  <a16:creationId xmlns:a16="http://schemas.microsoft.com/office/drawing/2014/main" id="{91CE3BA1-E02C-4556-8A4B-249A0D0642E1}"/>
                </a:ext>
              </a:extLst>
            </p:cNvPr>
            <p:cNvSpPr txBox="1"/>
            <p:nvPr/>
          </p:nvSpPr>
          <p:spPr>
            <a:xfrm>
              <a:off x="432377" y="1221691"/>
              <a:ext cx="2590561" cy="774031"/>
            </a:xfrm>
            <a:prstGeom prst="rect">
              <a:avLst/>
            </a:prstGeom>
            <a:grpFill/>
          </p:spPr>
          <p:txBody>
            <a:bodyPr wrap="square">
              <a:spAutoFit/>
            </a:bodyPr>
            <a:lstStyle/>
            <a:p>
              <a:pPr eaLnBrk="1" fontAlgn="auto" hangingPunct="1">
                <a:spcBef>
                  <a:spcPts val="0"/>
                </a:spcBef>
                <a:spcAft>
                  <a:spcPts val="0"/>
                </a:spcAft>
                <a:defRPr/>
              </a:pPr>
              <a:r>
                <a:rPr lang="zh-TW" altLang="en-US" sz="1800" dirty="0">
                  <a:solidFill>
                    <a:srgbClr val="002060"/>
                  </a:solidFill>
                  <a:latin typeface="微軟正黑體" pitchFamily="34" charset="-120"/>
                  <a:ea typeface="微軟正黑體" pitchFamily="34" charset="-120"/>
                </a:rPr>
                <a:t>（</a:t>
              </a:r>
              <a:r>
                <a:rPr lang="en-US" altLang="zh-TW" sz="1800" dirty="0">
                  <a:solidFill>
                    <a:srgbClr val="002060"/>
                  </a:solidFill>
                  <a:latin typeface="微軟正黑體" pitchFamily="34" charset="-120"/>
                  <a:ea typeface="微軟正黑體" pitchFamily="34" charset="-120"/>
                </a:rPr>
                <a:t>8</a:t>
              </a:r>
              <a:r>
                <a:rPr lang="zh-TW" altLang="en-US" sz="1800" dirty="0">
                  <a:solidFill>
                    <a:srgbClr val="002060"/>
                  </a:solidFill>
                  <a:latin typeface="微軟正黑體" pitchFamily="34" charset="-120"/>
                  <a:ea typeface="微軟正黑體" pitchFamily="34" charset="-120"/>
                </a:rPr>
                <a:t>）競賽證明文件影本</a:t>
              </a:r>
              <a:endParaRPr lang="zh-TW" altLang="zh-TW" sz="1800" dirty="0">
                <a:solidFill>
                  <a:srgbClr val="002060"/>
                </a:solidFill>
                <a:latin typeface="微軟正黑體" pitchFamily="34" charset="-120"/>
                <a:ea typeface="微軟正黑體" pitchFamily="34" charset="-12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2"/>
          <p:cNvSpPr txBox="1">
            <a:spLocks noChangeArrowheads="1"/>
          </p:cNvSpPr>
          <p:nvPr/>
        </p:nvSpPr>
        <p:spPr bwMode="auto">
          <a:xfrm>
            <a:off x="327025" y="185738"/>
            <a:ext cx="913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Arial" panose="020B0604020202020204" pitchFamily="34" charset="0"/>
              <a:buNone/>
            </a:pPr>
            <a:r>
              <a:rPr lang="zh-TW" altLang="en-US" sz="4400" b="1">
                <a:solidFill>
                  <a:srgbClr val="C00000"/>
                </a:solidFill>
                <a:latin typeface="標楷體" panose="03000509000000000000" pitchFamily="65" charset="-120"/>
                <a:ea typeface="標楷體" panose="03000509000000000000" pitchFamily="65" charset="-120"/>
              </a:rPr>
              <a:t> </a:t>
            </a:r>
            <a:r>
              <a:rPr lang="en-US" altLang="zh-TW" sz="4400" b="1">
                <a:solidFill>
                  <a:srgbClr val="002060"/>
                </a:solidFill>
                <a:latin typeface="微軟正黑體" panose="020B0604030504040204" pitchFamily="34" charset="-120"/>
                <a:ea typeface="微軟正黑體" panose="020B0604030504040204" pitchFamily="34" charset="-120"/>
              </a:rPr>
              <a:t>(</a:t>
            </a:r>
            <a:r>
              <a:rPr lang="zh-TW" altLang="en-US" sz="4400" b="1">
                <a:solidFill>
                  <a:srgbClr val="002060"/>
                </a:solidFill>
                <a:latin typeface="微軟正黑體" panose="020B0604030504040204" pitchFamily="34" charset="-120"/>
                <a:ea typeface="微軟正黑體" panose="020B0604030504040204" pitchFamily="34" charset="-120"/>
              </a:rPr>
              <a:t>壹</a:t>
            </a:r>
            <a:r>
              <a:rPr lang="en-US" altLang="zh-TW" sz="4400" b="1">
                <a:solidFill>
                  <a:srgbClr val="002060"/>
                </a:solidFill>
                <a:latin typeface="微軟正黑體" panose="020B0604030504040204" pitchFamily="34" charset="-120"/>
                <a:ea typeface="微軟正黑體" panose="020B0604030504040204" pitchFamily="34" charset="-120"/>
              </a:rPr>
              <a:t>) </a:t>
            </a:r>
            <a:r>
              <a:rPr lang="zh-TW" altLang="en-US" sz="4400" b="1">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a:solidFill>
                  <a:srgbClr val="002060"/>
                </a:solidFill>
                <a:latin typeface="微軟正黑體" panose="020B0604030504040204" pitchFamily="34" charset="-120"/>
                <a:ea typeface="微軟正黑體" panose="020B0604030504040204" pitchFamily="34" charset="-120"/>
              </a:rPr>
              <a:t>(3/7)</a:t>
            </a:r>
            <a:endParaRPr lang="en-US" altLang="ja-JP" sz="4000">
              <a:solidFill>
                <a:srgbClr val="002060"/>
              </a:solidFill>
              <a:latin typeface="微軟正黑體" panose="020B0604030504040204" pitchFamily="34" charset="-120"/>
              <a:ea typeface="微軟正黑體" panose="020B0604030504040204" pitchFamily="34" charset="-120"/>
            </a:endParaRPr>
          </a:p>
        </p:txBody>
      </p:sp>
      <p:sp>
        <p:nvSpPr>
          <p:cNvPr id="14345" name="矩形 17"/>
          <p:cNvSpPr>
            <a:spLocks noChangeArrowheads="1"/>
          </p:cNvSpPr>
          <p:nvPr/>
        </p:nvSpPr>
        <p:spPr bwMode="auto">
          <a:xfrm>
            <a:off x="11680825" y="6199188"/>
            <a:ext cx="352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a:t>6</a:t>
            </a:r>
            <a:endParaRPr lang="zh-TW" altLang="en-US" sz="1800"/>
          </a:p>
        </p:txBody>
      </p:sp>
      <p:pic>
        <p:nvPicPr>
          <p:cNvPr id="18" name="图片 8">
            <a:extLst>
              <a:ext uri="{FF2B5EF4-FFF2-40B4-BE49-F238E27FC236}">
                <a16:creationId xmlns:a16="http://schemas.microsoft.com/office/drawing/2014/main" id="{A1648BF9-F082-4F25-8E37-2C947C0952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178" y="3714261"/>
            <a:ext cx="3416989" cy="3416989"/>
          </a:xfrm>
          <a:prstGeom prst="rect">
            <a:avLst/>
          </a:prstGeom>
        </p:spPr>
      </p:pic>
      <p:grpSp>
        <p:nvGrpSpPr>
          <p:cNvPr id="4" name="群組 3">
            <a:extLst>
              <a:ext uri="{FF2B5EF4-FFF2-40B4-BE49-F238E27FC236}">
                <a16:creationId xmlns:a16="http://schemas.microsoft.com/office/drawing/2014/main" id="{551C32B0-DA14-4953-81C6-270AD04D1810}"/>
              </a:ext>
            </a:extLst>
          </p:cNvPr>
          <p:cNvGrpSpPr/>
          <p:nvPr/>
        </p:nvGrpSpPr>
        <p:grpSpPr>
          <a:xfrm>
            <a:off x="3861449" y="1291836"/>
            <a:ext cx="8163546" cy="5028452"/>
            <a:chOff x="3923081" y="1179869"/>
            <a:chExt cx="8163546" cy="5028452"/>
          </a:xfrm>
        </p:grpSpPr>
        <p:grpSp>
          <p:nvGrpSpPr>
            <p:cNvPr id="2" name="群組 1">
              <a:extLst>
                <a:ext uri="{FF2B5EF4-FFF2-40B4-BE49-F238E27FC236}">
                  <a16:creationId xmlns:a16="http://schemas.microsoft.com/office/drawing/2014/main" id="{22EE113F-DD7B-43A1-9DC7-A0F52C941E04}"/>
                </a:ext>
              </a:extLst>
            </p:cNvPr>
            <p:cNvGrpSpPr/>
            <p:nvPr/>
          </p:nvGrpSpPr>
          <p:grpSpPr>
            <a:xfrm>
              <a:off x="3923081" y="1179869"/>
              <a:ext cx="8163546" cy="5028452"/>
              <a:chOff x="4479909" y="1398387"/>
              <a:chExt cx="8163546" cy="5028452"/>
            </a:xfrm>
          </p:grpSpPr>
          <p:grpSp>
            <p:nvGrpSpPr>
              <p:cNvPr id="19" name="群組 18">
                <a:extLst>
                  <a:ext uri="{FF2B5EF4-FFF2-40B4-BE49-F238E27FC236}">
                    <a16:creationId xmlns:a16="http://schemas.microsoft.com/office/drawing/2014/main" id="{48D9772F-6D39-4A7D-8E99-BAF5122E74D0}"/>
                  </a:ext>
                </a:extLst>
              </p:cNvPr>
              <p:cNvGrpSpPr/>
              <p:nvPr/>
            </p:nvGrpSpPr>
            <p:grpSpPr>
              <a:xfrm>
                <a:off x="4479909" y="1398387"/>
                <a:ext cx="8163546" cy="5028452"/>
                <a:chOff x="1842171" y="672644"/>
                <a:chExt cx="7326834" cy="4277638"/>
              </a:xfrm>
            </p:grpSpPr>
            <p:sp>
              <p:nvSpPr>
                <p:cNvPr id="20" name="直角三角形 19">
                  <a:extLst>
                    <a:ext uri="{FF2B5EF4-FFF2-40B4-BE49-F238E27FC236}">
                      <a16:creationId xmlns:a16="http://schemas.microsoft.com/office/drawing/2014/main" id="{EA69316C-02B3-4E69-BE92-E490BDB59991}"/>
                    </a:ext>
                  </a:extLst>
                </p:cNvPr>
                <p:cNvSpPr/>
                <p:nvPr/>
              </p:nvSpPr>
              <p:spPr>
                <a:xfrm rot="2519004" flipH="1" flipV="1">
                  <a:off x="5938384" y="1638075"/>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矩形 20">
                  <a:extLst>
                    <a:ext uri="{FF2B5EF4-FFF2-40B4-BE49-F238E27FC236}">
                      <a16:creationId xmlns:a16="http://schemas.microsoft.com/office/drawing/2014/main" id="{D6943E7D-701D-41C2-AB9D-B4A4E89794B3}"/>
                    </a:ext>
                  </a:extLst>
                </p:cNvPr>
                <p:cNvSpPr/>
                <p:nvPr/>
              </p:nvSpPr>
              <p:spPr>
                <a:xfrm>
                  <a:off x="1842171" y="672644"/>
                  <a:ext cx="4674045" cy="1615332"/>
                </a:xfrm>
                <a:prstGeom prst="rect">
                  <a:avLst/>
                </a:pr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五边形 30">
                  <a:extLst>
                    <a:ext uri="{FF2B5EF4-FFF2-40B4-BE49-F238E27FC236}">
                      <a16:creationId xmlns:a16="http://schemas.microsoft.com/office/drawing/2014/main" id="{437E7335-EF46-4554-8E14-8CCC93B492D5}"/>
                    </a:ext>
                  </a:extLst>
                </p:cNvPr>
                <p:cNvSpPr/>
                <p:nvPr/>
              </p:nvSpPr>
              <p:spPr>
                <a:xfrm flipH="1">
                  <a:off x="5535085" y="938271"/>
                  <a:ext cx="1584176" cy="837580"/>
                </a:xfrm>
                <a:prstGeom prst="homePlate">
                  <a:avLst/>
                </a:prstGeom>
                <a:gradFill flip="none" rotWithShape="1">
                  <a:gsLst>
                    <a:gs pos="100000">
                      <a:srgbClr val="C97937"/>
                    </a:gs>
                    <a:gs pos="0">
                      <a:srgbClr val="C97937"/>
                    </a:gs>
                    <a:gs pos="4000">
                      <a:srgbClr val="FFC000"/>
                    </a:gs>
                    <a:gs pos="94000">
                      <a:srgbClr val="FFC000"/>
                    </a:gs>
                  </a:gsLst>
                  <a:lin ang="10800000" scaled="1"/>
                  <a:tileRect/>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直角三角形 23">
                  <a:extLst>
                    <a:ext uri="{FF2B5EF4-FFF2-40B4-BE49-F238E27FC236}">
                      <a16:creationId xmlns:a16="http://schemas.microsoft.com/office/drawing/2014/main" id="{C2B4612F-AF95-4F81-8EDD-C24AAA6F304A}"/>
                    </a:ext>
                  </a:extLst>
                </p:cNvPr>
                <p:cNvSpPr/>
                <p:nvPr/>
              </p:nvSpPr>
              <p:spPr>
                <a:xfrm rot="2519004" flipH="1" flipV="1">
                  <a:off x="6746816" y="2954271"/>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直角三角形 34">
                  <a:extLst>
                    <a:ext uri="{FF2B5EF4-FFF2-40B4-BE49-F238E27FC236}">
                      <a16:creationId xmlns:a16="http://schemas.microsoft.com/office/drawing/2014/main" id="{D3EDE51F-5F01-437C-A6B0-B8B553C27538}"/>
                    </a:ext>
                  </a:extLst>
                </p:cNvPr>
                <p:cNvSpPr/>
                <p:nvPr/>
              </p:nvSpPr>
              <p:spPr>
                <a:xfrm flipH="1">
                  <a:off x="1842171" y="1979224"/>
                  <a:ext cx="616443" cy="323809"/>
                </a:xfrm>
                <a:prstGeom prst="rtTriangle">
                  <a:avLst/>
                </a:prstGeom>
                <a:gradFill flip="none" rotWithShape="1">
                  <a:gsLst>
                    <a:gs pos="0">
                      <a:srgbClr val="C97937"/>
                    </a:gs>
                    <a:gs pos="100000">
                      <a:srgbClr val="F79646">
                        <a:lumMod val="60000"/>
                        <a:lumOff val="40000"/>
                        <a:shade val="100000"/>
                        <a:satMod val="11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矩形 24">
                  <a:extLst>
                    <a:ext uri="{FF2B5EF4-FFF2-40B4-BE49-F238E27FC236}">
                      <a16:creationId xmlns:a16="http://schemas.microsoft.com/office/drawing/2014/main" id="{BF38D56A-704F-490D-8470-5C5F025DB3EF}"/>
                    </a:ext>
                  </a:extLst>
                </p:cNvPr>
                <p:cNvSpPr/>
                <p:nvPr/>
              </p:nvSpPr>
              <p:spPr>
                <a:xfrm>
                  <a:off x="2458614" y="1988840"/>
                  <a:ext cx="5206327" cy="1615332"/>
                </a:xfrm>
                <a:prstGeom prst="rect">
                  <a:avLst/>
                </a:pr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五边形 34">
                  <a:extLst>
                    <a:ext uri="{FF2B5EF4-FFF2-40B4-BE49-F238E27FC236}">
                      <a16:creationId xmlns:a16="http://schemas.microsoft.com/office/drawing/2014/main" id="{3FF16E0B-14AA-4477-83D7-9D88C6FE5147}"/>
                    </a:ext>
                  </a:extLst>
                </p:cNvPr>
                <p:cNvSpPr/>
                <p:nvPr/>
              </p:nvSpPr>
              <p:spPr>
                <a:xfrm flipH="1">
                  <a:off x="6880555" y="2232740"/>
                  <a:ext cx="1584176" cy="837580"/>
                </a:xfrm>
                <a:prstGeom prst="homePlate">
                  <a:avLst/>
                </a:prstGeom>
                <a:gradFill flip="none" rotWithShape="1">
                  <a:gsLst>
                    <a:gs pos="100000">
                      <a:srgbClr val="C97937"/>
                    </a:gs>
                    <a:gs pos="0">
                      <a:srgbClr val="C97937"/>
                    </a:gs>
                    <a:gs pos="4000">
                      <a:srgbClr val="FFC000"/>
                    </a:gs>
                    <a:gs pos="94000">
                      <a:srgbClr val="FFC000"/>
                    </a:gs>
                  </a:gsLst>
                  <a:lin ang="10800000" scaled="1"/>
                  <a:tileRect/>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直角三角形 26">
                  <a:extLst>
                    <a:ext uri="{FF2B5EF4-FFF2-40B4-BE49-F238E27FC236}">
                      <a16:creationId xmlns:a16="http://schemas.microsoft.com/office/drawing/2014/main" id="{2CD52E18-9E12-49EF-959E-FC895DD34352}"/>
                    </a:ext>
                  </a:extLst>
                </p:cNvPr>
                <p:cNvSpPr/>
                <p:nvPr/>
              </p:nvSpPr>
              <p:spPr>
                <a:xfrm rot="2519004" flipH="1" flipV="1">
                  <a:off x="7194906" y="4300381"/>
                  <a:ext cx="394388" cy="357805"/>
                </a:xfrm>
                <a:prstGeom prst="rtTriangle">
                  <a:avLst/>
                </a:prstGeom>
                <a:gradFill flip="none" rotWithShape="1">
                  <a:gsLst>
                    <a:gs pos="0">
                      <a:srgbClr val="984807">
                        <a:shade val="30000"/>
                        <a:satMod val="115000"/>
                      </a:srgbClr>
                    </a:gs>
                    <a:gs pos="50000">
                      <a:srgbClr val="984807">
                        <a:shade val="67500"/>
                        <a:satMod val="115000"/>
                      </a:srgbClr>
                    </a:gs>
                    <a:gs pos="100000">
                      <a:srgbClr val="984807">
                        <a:shade val="100000"/>
                        <a:satMod val="115000"/>
                      </a:srgb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直角三角形 29">
                  <a:extLst>
                    <a:ext uri="{FF2B5EF4-FFF2-40B4-BE49-F238E27FC236}">
                      <a16:creationId xmlns:a16="http://schemas.microsoft.com/office/drawing/2014/main" id="{996B616E-6DF9-4F2E-AE19-1D8ED10674A4}"/>
                    </a:ext>
                  </a:extLst>
                </p:cNvPr>
                <p:cNvSpPr/>
                <p:nvPr/>
              </p:nvSpPr>
              <p:spPr>
                <a:xfrm flipH="1">
                  <a:off x="2650603" y="3330142"/>
                  <a:ext cx="590458" cy="281972"/>
                </a:xfrm>
                <a:prstGeom prst="rtTriangle">
                  <a:avLst/>
                </a:prstGeom>
                <a:gradFill flip="none" rotWithShape="1">
                  <a:gsLst>
                    <a:gs pos="0">
                      <a:srgbClr val="C97937"/>
                    </a:gs>
                    <a:gs pos="100000">
                      <a:srgbClr val="F79646">
                        <a:lumMod val="60000"/>
                        <a:lumOff val="40000"/>
                        <a:shade val="100000"/>
                        <a:satMod val="11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矩形 8">
                  <a:extLst>
                    <a:ext uri="{FF2B5EF4-FFF2-40B4-BE49-F238E27FC236}">
                      <a16:creationId xmlns:a16="http://schemas.microsoft.com/office/drawing/2014/main" id="{6D418C91-6624-4A3C-948F-F077F0B4C65C}"/>
                    </a:ext>
                  </a:extLst>
                </p:cNvPr>
                <p:cNvSpPr/>
                <p:nvPr/>
              </p:nvSpPr>
              <p:spPr>
                <a:xfrm>
                  <a:off x="3241062" y="3334950"/>
                  <a:ext cx="5223669" cy="1615332"/>
                </a:xfrm>
                <a:custGeom>
                  <a:avLst/>
                  <a:gdLst>
                    <a:gd name="connsiteX0" fmla="*/ 0 w 4320480"/>
                    <a:gd name="connsiteY0" fmla="*/ 0 h 1944216"/>
                    <a:gd name="connsiteX1" fmla="*/ 4320480 w 4320480"/>
                    <a:gd name="connsiteY1" fmla="*/ 0 h 1944216"/>
                    <a:gd name="connsiteX2" fmla="*/ 4320480 w 4320480"/>
                    <a:gd name="connsiteY2" fmla="*/ 1944216 h 1944216"/>
                    <a:gd name="connsiteX3" fmla="*/ 0 w 4320480"/>
                    <a:gd name="connsiteY3" fmla="*/ 1944216 h 1944216"/>
                    <a:gd name="connsiteX4" fmla="*/ 0 w 4320480"/>
                    <a:gd name="connsiteY4" fmla="*/ 0 h 1944216"/>
                    <a:gd name="connsiteX0" fmla="*/ 4320480 w 4411920"/>
                    <a:gd name="connsiteY0" fmla="*/ 0 h 1944216"/>
                    <a:gd name="connsiteX1" fmla="*/ 4320480 w 4411920"/>
                    <a:gd name="connsiteY1" fmla="*/ 1944216 h 1944216"/>
                    <a:gd name="connsiteX2" fmla="*/ 0 w 4411920"/>
                    <a:gd name="connsiteY2" fmla="*/ 1944216 h 1944216"/>
                    <a:gd name="connsiteX3" fmla="*/ 0 w 4411920"/>
                    <a:gd name="connsiteY3" fmla="*/ 0 h 1944216"/>
                    <a:gd name="connsiteX4" fmla="*/ 4411920 w 4411920"/>
                    <a:gd name="connsiteY4" fmla="*/ 91440 h 1944216"/>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9" name="五边形 37">
                  <a:extLst>
                    <a:ext uri="{FF2B5EF4-FFF2-40B4-BE49-F238E27FC236}">
                      <a16:creationId xmlns:a16="http://schemas.microsoft.com/office/drawing/2014/main" id="{67E711FD-A9A2-43DB-85A1-24C713374B6C}"/>
                    </a:ext>
                  </a:extLst>
                </p:cNvPr>
                <p:cNvSpPr/>
                <p:nvPr/>
              </p:nvSpPr>
              <p:spPr>
                <a:xfrm flipH="1">
                  <a:off x="7584829" y="3752973"/>
                  <a:ext cx="1584176" cy="837765"/>
                </a:xfrm>
                <a:prstGeom prst="homePlate">
                  <a:avLst/>
                </a:prstGeom>
                <a:gradFill flip="none" rotWithShape="1">
                  <a:gsLst>
                    <a:gs pos="100000">
                      <a:srgbClr val="C97937"/>
                    </a:gs>
                    <a:gs pos="0">
                      <a:srgbClr val="C97937"/>
                    </a:gs>
                    <a:gs pos="4000">
                      <a:srgbClr val="FFC000"/>
                    </a:gs>
                    <a:gs pos="94000">
                      <a:srgbClr val="FFC000"/>
                    </a:gs>
                  </a:gsLst>
                  <a:lin ang="10800000" scaled="1"/>
                  <a:tileRect/>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TextBox 52">
                  <a:extLst>
                    <a:ext uri="{FF2B5EF4-FFF2-40B4-BE49-F238E27FC236}">
                      <a16:creationId xmlns:a16="http://schemas.microsoft.com/office/drawing/2014/main" id="{FF6DF9EB-89AB-404B-B73A-A250C4DBEEEB}"/>
                    </a:ext>
                  </a:extLst>
                </p:cNvPr>
                <p:cNvSpPr txBox="1"/>
                <p:nvPr/>
              </p:nvSpPr>
              <p:spPr>
                <a:xfrm>
                  <a:off x="2160543" y="842491"/>
                  <a:ext cx="3152105" cy="1099650"/>
                </a:xfrm>
                <a:prstGeom prst="rect">
                  <a:avLst/>
                </a:prstGeom>
                <a:noFill/>
              </p:spPr>
              <p:txBody>
                <a:bodyPr wrap="square" rtlCol="0">
                  <a:spAutoFit/>
                </a:bodyPr>
                <a:lstStyle/>
                <a:p>
                  <a:pPr algn="ctr" eaLnBrk="1" fontAlgn="auto" hangingPunct="1">
                    <a:spcBef>
                      <a:spcPct val="0"/>
                    </a:spcBef>
                    <a:spcAft>
                      <a:spcPts val="0"/>
                    </a:spcAft>
                    <a:buFontTx/>
                    <a:buNone/>
                    <a:defRPr/>
                  </a:pPr>
                  <a:r>
                    <a:rPr lang="zh-TW" altLang="en-US" sz="2600" b="1" dirty="0">
                      <a:solidFill>
                        <a:srgbClr val="002060"/>
                      </a:solidFill>
                      <a:latin typeface="微軟正黑體" panose="020B0604030504040204" pitchFamily="34" charset="-120"/>
                      <a:ea typeface="微軟正黑體" panose="020B0604030504040204" pitchFamily="34" charset="-120"/>
                    </a:rPr>
                    <a:t>五專招生名額</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algn="ctr" eaLnBrk="1" fontAlgn="auto" hangingPunct="1">
                    <a:spcBef>
                      <a:spcPct val="0"/>
                    </a:spcBef>
                    <a:spcAft>
                      <a:spcPts val="0"/>
                    </a:spcAft>
                    <a:buFontTx/>
                    <a:buNone/>
                    <a:defRPr/>
                  </a:pPr>
                  <a:r>
                    <a:rPr lang="en-US" altLang="zh-TW" sz="2600" b="1" dirty="0">
                      <a:solidFill>
                        <a:srgbClr val="C00000"/>
                      </a:solidFill>
                      <a:latin typeface="微軟正黑體" panose="020B0604030504040204" pitchFamily="34" charset="-120"/>
                      <a:ea typeface="微軟正黑體" panose="020B0604030504040204" pitchFamily="34" charset="-120"/>
                    </a:rPr>
                    <a:t>107</a:t>
                  </a:r>
                  <a:r>
                    <a:rPr lang="zh-TW" altLang="en-US" sz="2600" b="1" dirty="0">
                      <a:solidFill>
                        <a:srgbClr val="C00000"/>
                      </a:solidFill>
                      <a:latin typeface="微軟正黑體" panose="020B0604030504040204" pitchFamily="34" charset="-120"/>
                      <a:ea typeface="微軟正黑體" panose="020B0604030504040204" pitchFamily="34" charset="-120"/>
                    </a:rPr>
                    <a:t>學年度起不再併入高中職就學區</a:t>
                  </a:r>
                </a:p>
              </p:txBody>
            </p:sp>
          </p:grpSp>
          <p:sp>
            <p:nvSpPr>
              <p:cNvPr id="38" name="橢圓 37">
                <a:extLst>
                  <a:ext uri="{FF2B5EF4-FFF2-40B4-BE49-F238E27FC236}">
                    <a16:creationId xmlns:a16="http://schemas.microsoft.com/office/drawing/2014/main" id="{920FEE15-1014-46DF-93AB-7988A8BF60A5}"/>
                  </a:ext>
                </a:extLst>
              </p:cNvPr>
              <p:cNvSpPr/>
              <p:nvPr/>
            </p:nvSpPr>
            <p:spPr>
              <a:xfrm>
                <a:off x="9254184" y="1829870"/>
                <a:ext cx="803275" cy="746125"/>
              </a:xfrm>
              <a:prstGeom prst="ellipse">
                <a:avLst/>
              </a:prstGeom>
              <a:solidFill>
                <a:srgbClr val="C00000"/>
              </a:solidFill>
              <a:ln w="57150">
                <a:solidFill>
                  <a:schemeClr val="bg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defRPr/>
                </a:pPr>
                <a:r>
                  <a:rPr lang="en-US" altLang="zh-TW" sz="3000" b="1">
                    <a:solidFill>
                      <a:srgbClr val="FFFFFF"/>
                    </a:solidFill>
                    <a:latin typeface="Tahoma" panose="020B0604030504040204" pitchFamily="34" charset="0"/>
                    <a:cs typeface="Tahoma" panose="020B0604030504040204" pitchFamily="34" charset="0"/>
                  </a:rPr>
                  <a:t>1</a:t>
                </a:r>
                <a:endParaRPr lang="zh-TW" altLang="en-US" sz="3000" b="1">
                  <a:solidFill>
                    <a:srgbClr val="FFFFFF"/>
                  </a:solidFill>
                  <a:latin typeface="Tahoma" panose="020B0604030504040204" pitchFamily="34" charset="0"/>
                  <a:ea typeface="Arial Unicode MS" panose="020B0604020202020204" pitchFamily="34" charset="-120"/>
                  <a:cs typeface="Arial Unicode MS" panose="020B0604020202020204" pitchFamily="34" charset="-120"/>
                </a:endParaRPr>
              </a:p>
            </p:txBody>
          </p:sp>
          <p:sp>
            <p:nvSpPr>
              <p:cNvPr id="39" name="TextBox 52">
                <a:extLst>
                  <a:ext uri="{FF2B5EF4-FFF2-40B4-BE49-F238E27FC236}">
                    <a16:creationId xmlns:a16="http://schemas.microsoft.com/office/drawing/2014/main" id="{499BDC4C-D32E-46AB-B36D-60ADCBAADB59}"/>
                  </a:ext>
                </a:extLst>
              </p:cNvPr>
              <p:cNvSpPr txBox="1"/>
              <p:nvPr/>
            </p:nvSpPr>
            <p:spPr>
              <a:xfrm>
                <a:off x="5240598" y="3229669"/>
                <a:ext cx="5118759" cy="1292662"/>
              </a:xfrm>
              <a:prstGeom prst="rect">
                <a:avLst/>
              </a:prstGeom>
              <a:noFill/>
            </p:spPr>
            <p:txBody>
              <a:bodyPr wrap="square" rtlCol="0">
                <a:spAutoFit/>
              </a:bodyPr>
              <a:lstStyle/>
              <a:p>
                <a:pPr algn="ctr" eaLnBrk="1" fontAlgn="auto" hangingPunct="1">
                  <a:spcBef>
                    <a:spcPts val="0"/>
                  </a:spcBef>
                  <a:spcAft>
                    <a:spcPts val="0"/>
                  </a:spcAft>
                  <a:defRPr/>
                </a:pPr>
                <a:r>
                  <a:rPr lang="en-US" altLang="zh-TW" sz="2600" b="1" dirty="0">
                    <a:solidFill>
                      <a:srgbClr val="002060"/>
                    </a:solidFill>
                    <a:latin typeface="微軟正黑體" panose="020B0604030504040204" pitchFamily="34" charset="-120"/>
                    <a:ea typeface="微軟正黑體" panose="020B0604030504040204" pitchFamily="34" charset="-120"/>
                  </a:rPr>
                  <a:t>115</a:t>
                </a:r>
                <a:r>
                  <a:rPr lang="zh-TW" altLang="en-US" sz="2600" b="1" dirty="0">
                    <a:solidFill>
                      <a:srgbClr val="002060"/>
                    </a:solidFill>
                    <a:latin typeface="微軟正黑體" panose="020B0604030504040204" pitchFamily="34" charset="-120"/>
                    <a:ea typeface="微軟正黑體" panose="020B0604030504040204" pitchFamily="34" charset="-120"/>
                  </a:rPr>
                  <a:t>學年度</a:t>
                </a:r>
                <a:r>
                  <a:rPr lang="zh-TW" altLang="en-US" sz="2600" b="1" dirty="0">
                    <a:solidFill>
                      <a:srgbClr val="C00000"/>
                    </a:solidFill>
                    <a:latin typeface="微軟正黑體" panose="020B0604030504040204" pitchFamily="34" charset="-120"/>
                    <a:ea typeface="微軟正黑體" panose="020B0604030504040204" pitchFamily="34" charset="-120"/>
                  </a:rPr>
                  <a:t>五專優先免試入學</a:t>
                </a:r>
                <a:endParaRPr lang="en-US" altLang="zh-TW" sz="2600" b="1" dirty="0">
                  <a:solidFill>
                    <a:srgbClr val="C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600" b="1" dirty="0">
                    <a:solidFill>
                      <a:srgbClr val="002060"/>
                    </a:solidFill>
                    <a:latin typeface="微軟正黑體" panose="020B0604030504040204" pitchFamily="34" charset="-120"/>
                    <a:ea typeface="微軟正黑體" panose="020B0604030504040204" pitchFamily="34" charset="-120"/>
                  </a:rPr>
                  <a:t>招生名額佔五專入學管道無上限</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600" b="1" dirty="0">
                    <a:solidFill>
                      <a:srgbClr val="002060"/>
                    </a:solidFill>
                    <a:latin typeface="微軟正黑體" panose="020B0604030504040204" pitchFamily="34" charset="-120"/>
                    <a:ea typeface="微軟正黑體" panose="020B0604030504040204" pitchFamily="34" charset="-120"/>
                  </a:rPr>
                  <a:t>平均為</a:t>
                </a:r>
                <a:r>
                  <a:rPr lang="en-US" altLang="zh-TW" sz="2600" b="1" dirty="0">
                    <a:solidFill>
                      <a:srgbClr val="002060"/>
                    </a:solidFill>
                    <a:latin typeface="微軟正黑體" panose="020B0604030504040204" pitchFamily="34" charset="-120"/>
                    <a:ea typeface="微軟正黑體" panose="020B0604030504040204" pitchFamily="34" charset="-120"/>
                  </a:rPr>
                  <a:t>69%</a:t>
                </a:r>
                <a:r>
                  <a:rPr lang="zh-TW" altLang="en-US" sz="2600" b="1" dirty="0">
                    <a:solidFill>
                      <a:srgbClr val="002060"/>
                    </a:solidFill>
                    <a:latin typeface="微軟正黑體" panose="020B0604030504040204" pitchFamily="34" charset="-120"/>
                    <a:ea typeface="微軟正黑體" panose="020B0604030504040204" pitchFamily="34" charset="-120"/>
                  </a:rPr>
                  <a:t>以上</a:t>
                </a:r>
                <a:endParaRPr lang="en-US" altLang="zh-TW" sz="2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0" name="橢圓 39">
                <a:extLst>
                  <a:ext uri="{FF2B5EF4-FFF2-40B4-BE49-F238E27FC236}">
                    <a16:creationId xmlns:a16="http://schemas.microsoft.com/office/drawing/2014/main" id="{F0F16EE3-AD45-4C73-8870-4E7365F87B7C}"/>
                  </a:ext>
                </a:extLst>
              </p:cNvPr>
              <p:cNvSpPr/>
              <p:nvPr/>
            </p:nvSpPr>
            <p:spPr>
              <a:xfrm>
                <a:off x="10707418" y="3360158"/>
                <a:ext cx="803275" cy="746125"/>
              </a:xfrm>
              <a:prstGeom prst="ellipse">
                <a:avLst/>
              </a:prstGeom>
              <a:solidFill>
                <a:srgbClr val="C00000"/>
              </a:solidFill>
              <a:ln w="57150">
                <a:solidFill>
                  <a:schemeClr val="bg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defRPr/>
                </a:pPr>
                <a:r>
                  <a:rPr lang="en-US" altLang="zh-TW" sz="3000" b="1" dirty="0">
                    <a:solidFill>
                      <a:srgbClr val="FFFFFF"/>
                    </a:solidFill>
                    <a:latin typeface="Tahoma" panose="020B0604030504040204" pitchFamily="34" charset="0"/>
                    <a:cs typeface="Tahoma" panose="020B0604030504040204" pitchFamily="34" charset="0"/>
                  </a:rPr>
                  <a:t>2</a:t>
                </a:r>
                <a:endParaRPr lang="zh-TW" altLang="en-US" sz="3000" b="1" dirty="0">
                  <a:solidFill>
                    <a:srgbClr val="FFFFFF"/>
                  </a:solidFill>
                  <a:latin typeface="Tahoma" panose="020B0604030504040204" pitchFamily="34" charset="0"/>
                  <a:ea typeface="Arial Unicode MS" panose="020B0604020202020204" pitchFamily="34" charset="-120"/>
                  <a:cs typeface="Arial Unicode MS" panose="020B0604020202020204" pitchFamily="34" charset="-120"/>
                </a:endParaRPr>
              </a:p>
            </p:txBody>
          </p:sp>
        </p:grpSp>
        <p:sp>
          <p:nvSpPr>
            <p:cNvPr id="44" name="TextBox 52">
              <a:extLst>
                <a:ext uri="{FF2B5EF4-FFF2-40B4-BE49-F238E27FC236}">
                  <a16:creationId xmlns:a16="http://schemas.microsoft.com/office/drawing/2014/main" id="{729D9F3B-AB16-4BE6-9E48-32D2777D21A8}"/>
                </a:ext>
              </a:extLst>
            </p:cNvPr>
            <p:cNvSpPr txBox="1"/>
            <p:nvPr/>
          </p:nvSpPr>
          <p:spPr>
            <a:xfrm>
              <a:off x="5583237" y="4446878"/>
              <a:ext cx="5118759" cy="1692771"/>
            </a:xfrm>
            <a:prstGeom prst="rect">
              <a:avLst/>
            </a:prstGeom>
            <a:noFill/>
          </p:spPr>
          <p:txBody>
            <a:bodyPr wrap="square" rtlCol="0">
              <a:spAutoFit/>
            </a:bodyPr>
            <a:lstStyle/>
            <a:p>
              <a:pPr algn="ctr" eaLnBrk="1" fontAlgn="auto" hangingPunct="1">
                <a:spcBef>
                  <a:spcPts val="0"/>
                </a:spcBef>
                <a:spcAft>
                  <a:spcPts val="0"/>
                </a:spcAft>
                <a:defRPr/>
              </a:pPr>
              <a:r>
                <a:rPr lang="zh-TW" altLang="en-US" sz="2600" b="1" dirty="0">
                  <a:solidFill>
                    <a:srgbClr val="002060"/>
                  </a:solidFill>
                  <a:latin typeface="微軟正黑體" panose="020B0604030504040204" pitchFamily="34" charset="-120"/>
                  <a:ea typeface="微軟正黑體" panose="020B0604030504040204" pitchFamily="34" charset="-120"/>
                </a:rPr>
                <a:t>五專</a:t>
              </a:r>
              <a:r>
                <a:rPr lang="zh-TW" altLang="en-US" sz="2600" b="1" dirty="0">
                  <a:solidFill>
                    <a:schemeClr val="bg1"/>
                  </a:solidFill>
                  <a:effectLst>
                    <a:glow rad="114300">
                      <a:srgbClr val="002060"/>
                    </a:glow>
                  </a:effectLst>
                  <a:latin typeface="微軟正黑體" panose="020B0604030504040204" pitchFamily="34" charset="-120"/>
                  <a:ea typeface="微軟正黑體" panose="020B0604030504040204" pitchFamily="34" charset="-120"/>
                </a:rPr>
                <a:t>完全</a:t>
              </a:r>
              <a:r>
                <a:rPr lang="zh-TW" altLang="en-US" sz="2600" b="1" dirty="0">
                  <a:solidFill>
                    <a:srgbClr val="002060"/>
                  </a:solidFill>
                  <a:latin typeface="微軟正黑體" panose="020B0604030504040204" pitchFamily="34" charset="-120"/>
                  <a:ea typeface="微軟正黑體" panose="020B0604030504040204" pitchFamily="34" charset="-120"/>
                </a:rPr>
                <a:t>免試入學招生名額</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600" b="1" dirty="0">
                  <a:solidFill>
                    <a:srgbClr val="002060"/>
                  </a:solidFill>
                  <a:latin typeface="微軟正黑體" panose="020B0604030504040204" pitchFamily="34" charset="-120"/>
                  <a:ea typeface="微軟正黑體" panose="020B0604030504040204" pitchFamily="34" charset="-120"/>
                </a:rPr>
                <a:t>五專</a:t>
              </a:r>
              <a:r>
                <a:rPr lang="zh-TW" altLang="en-US" sz="2600" b="1" dirty="0">
                  <a:solidFill>
                    <a:schemeClr val="bg1"/>
                  </a:solidFill>
                  <a:effectLst>
                    <a:glow rad="114300">
                      <a:srgbClr val="002060"/>
                    </a:glow>
                  </a:effectLst>
                  <a:latin typeface="微軟正黑體" panose="020B0604030504040204" pitchFamily="34" charset="-120"/>
                  <a:ea typeface="微軟正黑體" panose="020B0604030504040204" pitchFamily="34" charset="-120"/>
                </a:rPr>
                <a:t>優先</a:t>
              </a:r>
              <a:r>
                <a:rPr lang="zh-TW" altLang="en-US" sz="2600" b="1" dirty="0">
                  <a:solidFill>
                    <a:srgbClr val="002060"/>
                  </a:solidFill>
                  <a:latin typeface="微軟正黑體" panose="020B0604030504040204" pitchFamily="34" charset="-120"/>
                  <a:ea typeface="微軟正黑體" panose="020B0604030504040204" pitchFamily="34" charset="-120"/>
                </a:rPr>
                <a:t>免試入學招生名額</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600" b="1" dirty="0">
                  <a:solidFill>
                    <a:srgbClr val="C00000"/>
                  </a:solidFill>
                  <a:latin typeface="微軟正黑體" panose="020B0604030504040204" pitchFamily="34" charset="-120"/>
                  <a:ea typeface="微軟正黑體" panose="020B0604030504040204" pitchFamily="34" charset="-120"/>
                </a:rPr>
                <a:t>未招滿則回流至</a:t>
              </a:r>
              <a:endParaRPr lang="en-US" altLang="zh-TW" sz="2600" b="1" dirty="0">
                <a:solidFill>
                  <a:srgbClr val="C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600" b="1" dirty="0">
                  <a:solidFill>
                    <a:srgbClr val="C00000"/>
                  </a:solidFill>
                  <a:latin typeface="微軟正黑體" panose="020B0604030504040204" pitchFamily="34" charset="-120"/>
                  <a:ea typeface="微軟正黑體" panose="020B0604030504040204" pitchFamily="34" charset="-120"/>
                </a:rPr>
                <a:t>五專</a:t>
              </a:r>
              <a:r>
                <a:rPr lang="zh-TW" altLang="en-US" sz="2600" b="1" dirty="0">
                  <a:solidFill>
                    <a:schemeClr val="bg1"/>
                  </a:solidFill>
                  <a:effectLst>
                    <a:glow rad="114300">
                      <a:srgbClr val="C00000"/>
                    </a:glow>
                  </a:effectLst>
                  <a:latin typeface="微軟正黑體" panose="020B0604030504040204" pitchFamily="34" charset="-120"/>
                  <a:ea typeface="微軟正黑體" panose="020B0604030504040204" pitchFamily="34" charset="-120"/>
                </a:rPr>
                <a:t>聯合</a:t>
              </a:r>
              <a:r>
                <a:rPr lang="zh-TW" altLang="en-US" sz="2600" b="1" dirty="0">
                  <a:solidFill>
                    <a:srgbClr val="C00000"/>
                  </a:solidFill>
                  <a:latin typeface="微軟正黑體" panose="020B0604030504040204" pitchFamily="34" charset="-120"/>
                  <a:ea typeface="微軟正黑體" panose="020B0604030504040204" pitchFamily="34" charset="-120"/>
                </a:rPr>
                <a:t>免試入學</a:t>
              </a:r>
              <a:endParaRPr lang="en-US" altLang="zh-TW" sz="2600" b="1" dirty="0">
                <a:solidFill>
                  <a:srgbClr val="C00000"/>
                </a:solidFill>
                <a:latin typeface="微軟正黑體" panose="020B0604030504040204" pitchFamily="34" charset="-120"/>
                <a:ea typeface="微軟正黑體" panose="020B0604030504040204" pitchFamily="34" charset="-120"/>
              </a:endParaRPr>
            </a:p>
          </p:txBody>
        </p:sp>
        <p:sp>
          <p:nvSpPr>
            <p:cNvPr id="45" name="橢圓 44">
              <a:extLst>
                <a:ext uri="{FF2B5EF4-FFF2-40B4-BE49-F238E27FC236}">
                  <a16:creationId xmlns:a16="http://schemas.microsoft.com/office/drawing/2014/main" id="{6B8E1E06-D5C5-40B8-888B-AE79B01494EE}"/>
                </a:ext>
              </a:extLst>
            </p:cNvPr>
            <p:cNvSpPr/>
            <p:nvPr/>
          </p:nvSpPr>
          <p:spPr>
            <a:xfrm>
              <a:off x="10900288" y="4920202"/>
              <a:ext cx="803275" cy="746125"/>
            </a:xfrm>
            <a:prstGeom prst="ellipse">
              <a:avLst/>
            </a:prstGeom>
            <a:solidFill>
              <a:srgbClr val="C00000"/>
            </a:solidFill>
            <a:ln w="57150">
              <a:solidFill>
                <a:schemeClr val="bg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defRPr/>
              </a:pPr>
              <a:r>
                <a:rPr lang="en-US" altLang="zh-TW" sz="3000" b="1" dirty="0">
                  <a:solidFill>
                    <a:srgbClr val="FFFFFF"/>
                  </a:solidFill>
                  <a:latin typeface="Tahoma" panose="020B0604030504040204" pitchFamily="34" charset="0"/>
                  <a:ea typeface="Arial Unicode MS" panose="020B0604020202020204" pitchFamily="34" charset="-120"/>
                  <a:cs typeface="Arial Unicode MS" panose="020B0604020202020204" pitchFamily="34" charset="-120"/>
                </a:rPr>
                <a:t>3</a:t>
              </a:r>
              <a:endParaRPr lang="zh-TW" altLang="en-US" sz="3000" b="1" dirty="0">
                <a:solidFill>
                  <a:srgbClr val="FFFFFF"/>
                </a:solidFill>
                <a:latin typeface="Tahoma" panose="020B0604030504040204" pitchFamily="34" charset="0"/>
                <a:ea typeface="Arial Unicode MS" panose="020B0604020202020204" pitchFamily="34" charset="-120"/>
                <a:cs typeface="Arial Unicode MS" panose="020B0604020202020204" pitchFamily="34" charset="-120"/>
              </a:endParaRPr>
            </a:p>
          </p:txBody>
        </p:sp>
      </p:grpSp>
      <p:grpSp>
        <p:nvGrpSpPr>
          <p:cNvPr id="46" name="群組 45">
            <a:extLst>
              <a:ext uri="{FF2B5EF4-FFF2-40B4-BE49-F238E27FC236}">
                <a16:creationId xmlns:a16="http://schemas.microsoft.com/office/drawing/2014/main" id="{07F9B741-700B-4645-8ACD-E0172FAB06BB}"/>
              </a:ext>
            </a:extLst>
          </p:cNvPr>
          <p:cNvGrpSpPr/>
          <p:nvPr/>
        </p:nvGrpSpPr>
        <p:grpSpPr>
          <a:xfrm>
            <a:off x="-56889" y="1094617"/>
            <a:ext cx="4376852" cy="3715594"/>
            <a:chOff x="2503985" y="253647"/>
            <a:chExt cx="7184030" cy="6098662"/>
          </a:xfrm>
          <a:effectLst>
            <a:outerShdw blurRad="50800" dist="38100" dir="2700000" algn="tl" rotWithShape="0">
              <a:prstClr val="black">
                <a:alpha val="40000"/>
              </a:prstClr>
            </a:outerShdw>
          </a:effectLst>
        </p:grpSpPr>
        <p:pic>
          <p:nvPicPr>
            <p:cNvPr id="47" name="图片 1">
              <a:extLst>
                <a:ext uri="{FF2B5EF4-FFF2-40B4-BE49-F238E27FC236}">
                  <a16:creationId xmlns:a16="http://schemas.microsoft.com/office/drawing/2014/main" id="{507E4222-C07A-4D9A-8772-C554873B92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3985" y="253647"/>
              <a:ext cx="7184030" cy="6098662"/>
            </a:xfrm>
            <a:prstGeom prst="rect">
              <a:avLst/>
            </a:prstGeom>
          </p:spPr>
        </p:pic>
        <p:sp>
          <p:nvSpPr>
            <p:cNvPr id="48" name="文本框 10">
              <a:extLst>
                <a:ext uri="{FF2B5EF4-FFF2-40B4-BE49-F238E27FC236}">
                  <a16:creationId xmlns:a16="http://schemas.microsoft.com/office/drawing/2014/main" id="{7CF4E178-81D9-4829-AC8B-F768DAB3CD36}"/>
                </a:ext>
              </a:extLst>
            </p:cNvPr>
            <p:cNvSpPr txBox="1"/>
            <p:nvPr/>
          </p:nvSpPr>
          <p:spPr>
            <a:xfrm>
              <a:off x="3987717" y="1718407"/>
              <a:ext cx="3769951" cy="3384673"/>
            </a:xfrm>
            <a:prstGeom prst="rect">
              <a:avLst/>
            </a:prstGeom>
            <a:noFill/>
          </p:spPr>
          <p:txBody>
            <a:bodyPr wrap="square" rtlCol="0">
              <a:spAutoFit/>
              <a:scene3d>
                <a:camera prst="orthographicFront"/>
                <a:lightRig rig="threePt" dir="t"/>
              </a:scene3d>
              <a:sp3d contourW="12700"/>
            </a:bodyPr>
            <a:lstStyle/>
            <a:p>
              <a:pPr lvl="0" algn="ctr">
                <a:defRPr/>
              </a:pPr>
              <a:r>
                <a:rPr lang="en-US" altLang="zh-TW" sz="3200" b="1" dirty="0">
                  <a:gradFill>
                    <a:gsLst>
                      <a:gs pos="0">
                        <a:srgbClr val="00C8AF"/>
                      </a:gs>
                      <a:gs pos="100000">
                        <a:srgbClr val="006FBB"/>
                      </a:gs>
                    </a:gsLst>
                    <a:lin ang="8100000" scaled="1"/>
                  </a:gradFill>
                  <a:effectLst>
                    <a:glow rad="101600">
                      <a:schemeClr val="tx1"/>
                    </a:glow>
                  </a:effectLst>
                  <a:latin typeface="微軟正黑體" panose="020B0604030504040204" pitchFamily="34" charset="-120"/>
                  <a:ea typeface="微軟正黑體" panose="020B0604030504040204" pitchFamily="34" charset="-120"/>
                </a:rPr>
                <a:t>115</a:t>
              </a:r>
              <a:r>
                <a:rPr lang="zh-TW" altLang="en-US" sz="3200" b="1" dirty="0">
                  <a:gradFill>
                    <a:gsLst>
                      <a:gs pos="0">
                        <a:srgbClr val="00C8AF"/>
                      </a:gs>
                      <a:gs pos="100000">
                        <a:srgbClr val="006FBB"/>
                      </a:gs>
                    </a:gsLst>
                    <a:lin ang="8100000" scaled="1"/>
                  </a:gradFill>
                  <a:effectLst>
                    <a:glow rad="101600">
                      <a:schemeClr val="tx1"/>
                    </a:glow>
                  </a:effectLst>
                  <a:latin typeface="微軟正黑體" panose="020B0604030504040204" pitchFamily="34" charset="-120"/>
                  <a:ea typeface="微軟正黑體" panose="020B0604030504040204" pitchFamily="34" charset="-120"/>
                </a:rPr>
                <a:t>學年度五專</a:t>
              </a:r>
              <a:br>
                <a:rPr lang="zh-TW" altLang="en-US" sz="3200" b="1" dirty="0">
                  <a:gradFill>
                    <a:gsLst>
                      <a:gs pos="0">
                        <a:srgbClr val="00C8AF"/>
                      </a:gs>
                      <a:gs pos="100000">
                        <a:srgbClr val="006FBB"/>
                      </a:gs>
                    </a:gsLst>
                    <a:lin ang="8100000" scaled="1"/>
                  </a:gradFill>
                  <a:effectLst>
                    <a:glow rad="101600">
                      <a:schemeClr val="tx1"/>
                    </a:glow>
                  </a:effectLst>
                  <a:latin typeface="微軟正黑體" panose="020B0604030504040204" pitchFamily="34" charset="-120"/>
                  <a:ea typeface="微軟正黑體" panose="020B0604030504040204" pitchFamily="34" charset="-120"/>
                </a:rPr>
              </a:br>
              <a:r>
                <a:rPr lang="zh-TW" altLang="en-US" sz="3200" b="1" dirty="0">
                  <a:gradFill>
                    <a:gsLst>
                      <a:gs pos="0">
                        <a:srgbClr val="00C8AF"/>
                      </a:gs>
                      <a:gs pos="100000">
                        <a:srgbClr val="006FBB"/>
                      </a:gs>
                    </a:gsLst>
                    <a:lin ang="8100000" scaled="1"/>
                  </a:gradFill>
                  <a:effectLst>
                    <a:glow rad="101600">
                      <a:schemeClr val="tx1"/>
                    </a:glow>
                  </a:effectLst>
                  <a:latin typeface="微軟正黑體" panose="020B0604030504040204" pitchFamily="34" charset="-120"/>
                  <a:ea typeface="微軟正黑體" panose="020B0604030504040204" pitchFamily="34" charset="-120"/>
                </a:rPr>
                <a:t>免試入學</a:t>
              </a:r>
              <a:endParaRPr lang="en-US" altLang="zh-TW" sz="3200" b="1" dirty="0">
                <a:gradFill>
                  <a:gsLst>
                    <a:gs pos="0">
                      <a:srgbClr val="00C8AF"/>
                    </a:gs>
                    <a:gs pos="100000">
                      <a:srgbClr val="006FBB"/>
                    </a:gs>
                  </a:gsLst>
                  <a:lin ang="8100000" scaled="1"/>
                </a:gradFill>
                <a:effectLst>
                  <a:glow rad="101600">
                    <a:schemeClr val="tx1"/>
                  </a:glow>
                </a:effectLst>
                <a:latin typeface="微軟正黑體" panose="020B0604030504040204" pitchFamily="34" charset="-120"/>
                <a:ea typeface="微軟正黑體" panose="020B0604030504040204" pitchFamily="34" charset="-120"/>
              </a:endParaRPr>
            </a:p>
            <a:p>
              <a:pPr lvl="0" algn="ctr">
                <a:defRPr/>
              </a:pPr>
              <a:r>
                <a:rPr lang="zh-TW" altLang="en-US" sz="3200" b="1" dirty="0">
                  <a:gradFill>
                    <a:gsLst>
                      <a:gs pos="0">
                        <a:srgbClr val="00C8AF"/>
                      </a:gs>
                      <a:gs pos="100000">
                        <a:srgbClr val="006FBB"/>
                      </a:gs>
                    </a:gsLst>
                    <a:lin ang="8100000" scaled="1"/>
                  </a:gradFill>
                  <a:effectLst>
                    <a:glow rad="101600">
                      <a:schemeClr val="tx1"/>
                    </a:glow>
                  </a:effectLst>
                  <a:latin typeface="微軟正黑體" panose="020B0604030504040204" pitchFamily="34" charset="-120"/>
                  <a:ea typeface="微軟正黑體" panose="020B0604030504040204" pitchFamily="34" charset="-120"/>
                </a:rPr>
                <a:t>招生</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副標題 2"/>
          <p:cNvSpPr txBox="1">
            <a:spLocks/>
          </p:cNvSpPr>
          <p:nvPr/>
        </p:nvSpPr>
        <p:spPr bwMode="auto">
          <a:xfrm>
            <a:off x="1547813" y="2220187"/>
            <a:ext cx="10644187" cy="134620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a:latin typeface="微軟正黑體" panose="020B0604030504040204" pitchFamily="34" charset="-120"/>
                <a:ea typeface="微軟正黑體" panose="020B0604030504040204" pitchFamily="34" charset="-120"/>
              </a:rPr>
              <a:t>                     </a:t>
            </a:r>
          </a:p>
          <a:p>
            <a:pPr eaLnBrk="1" hangingPunct="1"/>
            <a:r>
              <a:rPr lang="en-US" altLang="zh-TW" b="1">
                <a:solidFill>
                  <a:srgbClr val="C00000"/>
                </a:solidFill>
                <a:latin typeface="微軟正黑體" panose="020B0604030504040204" pitchFamily="34" charset="-120"/>
                <a:ea typeface="微軟正黑體" panose="020B0604030504040204" pitchFamily="34" charset="-120"/>
              </a:rPr>
              <a:t>                            </a:t>
            </a:r>
            <a:endParaRPr lang="zh-TW" altLang="en-US" b="1">
              <a:solidFill>
                <a:srgbClr val="C00000"/>
              </a:solidFill>
              <a:latin typeface="微軟正黑體" panose="020B0604030504040204" pitchFamily="34" charset="-120"/>
              <a:ea typeface="微軟正黑體" panose="020B0604030504040204" pitchFamily="34" charset="-120"/>
            </a:endParaRPr>
          </a:p>
        </p:txBody>
      </p:sp>
      <p:pic>
        <p:nvPicPr>
          <p:cNvPr id="75779" name="Picture 1" descr="F:\檢測\聯合會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82" y="191222"/>
            <a:ext cx="5441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2" descr="https://caac.jctv.ntut.edu.tw/105generalquery/image/apply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393100"/>
            <a:ext cx="36909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3479800" y="2599600"/>
            <a:ext cx="8091488" cy="839787"/>
          </a:xfrm>
        </p:spPr>
        <p:txBody>
          <a:bodyPr>
            <a:normAutofit lnSpcReduction="10000"/>
          </a:bodyPr>
          <a:lstStyle/>
          <a:p>
            <a:pPr marL="0" indent="0">
              <a:buFont typeface="Arial" panose="020B0604020202020204" pitchFamily="34" charset="0"/>
              <a:buNone/>
              <a:defRPr/>
            </a:pPr>
            <a:r>
              <a:rPr lang="zh-TW" altLang="en-US" sz="6000" b="1" dirty="0">
                <a:latin typeface="微軟正黑體" panose="020B0604030504040204" pitchFamily="34" charset="-120"/>
                <a:ea typeface="微軟正黑體" panose="020B0604030504040204" pitchFamily="34" charset="-120"/>
              </a:rPr>
              <a:t>簡報完畢　敬請指教</a:t>
            </a:r>
          </a:p>
        </p:txBody>
      </p:sp>
      <p:sp>
        <p:nvSpPr>
          <p:cNvPr id="75782" name="矩形 3"/>
          <p:cNvSpPr>
            <a:spLocks noChangeArrowheads="1"/>
          </p:cNvSpPr>
          <p:nvPr/>
        </p:nvSpPr>
        <p:spPr bwMode="auto">
          <a:xfrm>
            <a:off x="3611563" y="3791812"/>
            <a:ext cx="68278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dirty="0">
                <a:solidFill>
                  <a:srgbClr val="C00000"/>
                </a:solidFill>
                <a:latin typeface="華康中圓體" panose="020F0509000000000000" pitchFamily="49" charset="-120"/>
                <a:ea typeface="華康中圓體" panose="020F0509000000000000" pitchFamily="49" charset="-120"/>
              </a:rPr>
              <a:t>115</a:t>
            </a:r>
            <a:r>
              <a:rPr lang="zh-TW" altLang="en-US" sz="2600" b="1" dirty="0">
                <a:solidFill>
                  <a:srgbClr val="C00000"/>
                </a:solidFill>
                <a:latin typeface="華康中圓體" panose="020F0509000000000000" pitchFamily="49" charset="-120"/>
                <a:ea typeface="華康中圓體" panose="020F0509000000000000" pitchFamily="49" charset="-120"/>
              </a:rPr>
              <a:t>學年度北區五專聯合免試入學招生委員會</a:t>
            </a:r>
          </a:p>
        </p:txBody>
      </p:sp>
      <p:sp>
        <p:nvSpPr>
          <p:cNvPr id="75783" name="文字方塊 1"/>
          <p:cNvSpPr txBox="1">
            <a:spLocks noChangeArrowheads="1"/>
          </p:cNvSpPr>
          <p:nvPr/>
        </p:nvSpPr>
        <p:spPr bwMode="auto">
          <a:xfrm>
            <a:off x="3621088" y="4285525"/>
            <a:ext cx="62642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600"/>
              </a:spcBef>
              <a:spcAft>
                <a:spcPts val="600"/>
              </a:spcAft>
              <a:buFontTx/>
              <a:buNone/>
            </a:pPr>
            <a:r>
              <a:rPr lang="zh-TW" altLang="en-US" sz="2000" b="1" dirty="0">
                <a:latin typeface="華康中圓體" panose="020F0509000000000000" pitchFamily="49" charset="-120"/>
                <a:ea typeface="華康中圓體" panose="020F0509000000000000" pitchFamily="49" charset="-120"/>
              </a:rPr>
              <a:t>電   話：</a:t>
            </a:r>
            <a:r>
              <a:rPr lang="zh-TW" altLang="en-US" sz="2000" dirty="0">
                <a:latin typeface="華康中圓體" panose="020F0509000000000000" pitchFamily="49" charset="-120"/>
                <a:ea typeface="華康中圓體" panose="020F0509000000000000" pitchFamily="49" charset="-120"/>
              </a:rPr>
              <a:t>（</a:t>
            </a:r>
            <a:r>
              <a:rPr lang="en-US" altLang="zh-TW" sz="2000" dirty="0">
                <a:latin typeface="華康中圓體" panose="020F0509000000000000" pitchFamily="49" charset="-120"/>
                <a:ea typeface="華康中圓體" panose="020F0509000000000000" pitchFamily="49" charset="-120"/>
              </a:rPr>
              <a:t>02</a:t>
            </a:r>
            <a:r>
              <a:rPr lang="zh-TW" altLang="en-US" sz="2000" dirty="0">
                <a:latin typeface="華康中圓體" panose="020F0509000000000000" pitchFamily="49" charset="-120"/>
                <a:ea typeface="華康中圓體" panose="020F0509000000000000" pitchFamily="49" charset="-120"/>
              </a:rPr>
              <a:t>）</a:t>
            </a:r>
            <a:r>
              <a:rPr lang="en-US" altLang="zh-TW" sz="2000" dirty="0">
                <a:latin typeface="華康中圓體" panose="020F0509000000000000" pitchFamily="49" charset="-120"/>
                <a:ea typeface="華康中圓體" panose="020F0509000000000000" pitchFamily="49" charset="-120"/>
              </a:rPr>
              <a:t>2772-5333</a:t>
            </a:r>
            <a:r>
              <a:rPr lang="zh-TW" altLang="en-US" sz="2000" dirty="0">
                <a:latin typeface="華康中圓體" panose="020F0509000000000000" pitchFamily="49" charset="-120"/>
                <a:ea typeface="華康中圓體" panose="020F0509000000000000" pitchFamily="49" charset="-120"/>
              </a:rPr>
              <a:t>、</a:t>
            </a:r>
            <a:r>
              <a:rPr lang="en-US" altLang="zh-TW" sz="2000" dirty="0">
                <a:latin typeface="華康中圓體" panose="020F0509000000000000" pitchFamily="49" charset="-120"/>
                <a:ea typeface="華康中圓體" panose="020F0509000000000000" pitchFamily="49" charset="-120"/>
              </a:rPr>
              <a:t>2772-5182</a:t>
            </a:r>
          </a:p>
          <a:p>
            <a:pPr>
              <a:lnSpc>
                <a:spcPct val="100000"/>
              </a:lnSpc>
              <a:spcBef>
                <a:spcPts val="600"/>
              </a:spcBef>
              <a:spcAft>
                <a:spcPts val="600"/>
              </a:spcAft>
              <a:buFontTx/>
              <a:buNone/>
            </a:pPr>
            <a:r>
              <a:rPr lang="zh-TW" altLang="en-US" sz="2000" b="1" dirty="0">
                <a:latin typeface="華康中圓體" panose="020F0509000000000000" pitchFamily="49" charset="-120"/>
                <a:ea typeface="華康中圓體" panose="020F0509000000000000" pitchFamily="49" charset="-120"/>
              </a:rPr>
              <a:t>傳   真：</a:t>
            </a:r>
            <a:r>
              <a:rPr lang="zh-TW" altLang="en-US" sz="2000" dirty="0">
                <a:latin typeface="華康中圓體" panose="020F0509000000000000" pitchFamily="49" charset="-120"/>
                <a:ea typeface="華康中圓體" panose="020F0509000000000000" pitchFamily="49" charset="-120"/>
              </a:rPr>
              <a:t>（</a:t>
            </a:r>
            <a:r>
              <a:rPr lang="en-US" altLang="zh-TW" sz="2000" dirty="0">
                <a:latin typeface="華康中圓體" panose="020F0509000000000000" pitchFamily="49" charset="-120"/>
                <a:ea typeface="華康中圓體" panose="020F0509000000000000" pitchFamily="49" charset="-120"/>
              </a:rPr>
              <a:t>02</a:t>
            </a:r>
            <a:r>
              <a:rPr lang="zh-TW" altLang="en-US" sz="2000" dirty="0">
                <a:latin typeface="華康中圓體" panose="020F0509000000000000" pitchFamily="49" charset="-120"/>
                <a:ea typeface="華康中圓體" panose="020F0509000000000000" pitchFamily="49" charset="-120"/>
              </a:rPr>
              <a:t>）</a:t>
            </a:r>
            <a:r>
              <a:rPr lang="en-US" altLang="zh-TW" sz="2000" dirty="0">
                <a:latin typeface="華康中圓體" panose="020F0509000000000000" pitchFamily="49" charset="-120"/>
                <a:ea typeface="華康中圓體" panose="020F0509000000000000" pitchFamily="49" charset="-120"/>
              </a:rPr>
              <a:t>2773-8881</a:t>
            </a:r>
            <a:r>
              <a:rPr lang="zh-TW" altLang="en-US" sz="2000" dirty="0">
                <a:latin typeface="華康中圓體" panose="020F0509000000000000" pitchFamily="49" charset="-120"/>
                <a:ea typeface="華康中圓體" panose="020F0509000000000000" pitchFamily="49" charset="-120"/>
              </a:rPr>
              <a:t>、</a:t>
            </a:r>
            <a:r>
              <a:rPr lang="en-US" altLang="zh-TW" sz="2000" dirty="0">
                <a:latin typeface="華康中圓體" panose="020F0509000000000000" pitchFamily="49" charset="-120"/>
                <a:ea typeface="華康中圓體" panose="020F0509000000000000" pitchFamily="49" charset="-120"/>
              </a:rPr>
              <a:t>2773-1722</a:t>
            </a:r>
          </a:p>
          <a:p>
            <a:pPr>
              <a:lnSpc>
                <a:spcPct val="100000"/>
              </a:lnSpc>
              <a:spcBef>
                <a:spcPts val="600"/>
              </a:spcBef>
              <a:spcAft>
                <a:spcPts val="600"/>
              </a:spcAft>
              <a:buFontTx/>
              <a:buNone/>
            </a:pPr>
            <a:r>
              <a:rPr lang="zh-TW" altLang="en-US" sz="2000" b="1" dirty="0">
                <a:latin typeface="華康中圓體" panose="020F0509000000000000" pitchFamily="49" charset="-120"/>
                <a:ea typeface="華康中圓體" panose="020F0509000000000000" pitchFamily="49" charset="-120"/>
              </a:rPr>
              <a:t>網   址：</a:t>
            </a:r>
            <a:r>
              <a:rPr lang="en-US" altLang="zh-TW" sz="2000" dirty="0">
                <a:latin typeface="華康中圓體" panose="020F0509000000000000" pitchFamily="49" charset="-120"/>
                <a:ea typeface="華康中圓體" panose="020F0509000000000000" pitchFamily="49" charset="-120"/>
              </a:rPr>
              <a:t>https://www.jctv.ntut.edu.tw/enter5/</a:t>
            </a:r>
          </a:p>
          <a:p>
            <a:pPr>
              <a:lnSpc>
                <a:spcPct val="100000"/>
              </a:lnSpc>
              <a:spcBef>
                <a:spcPts val="600"/>
              </a:spcBef>
              <a:spcAft>
                <a:spcPts val="1800"/>
              </a:spcAft>
              <a:buFontTx/>
              <a:buNone/>
            </a:pPr>
            <a:r>
              <a:rPr lang="en-US" altLang="zh-TW" sz="2000" b="1" dirty="0">
                <a:latin typeface="華康中圓體" panose="020F0509000000000000" pitchFamily="49" charset="-120"/>
                <a:ea typeface="華康中圓體" panose="020F0509000000000000" pitchFamily="49" charset="-120"/>
              </a:rPr>
              <a:t>E-mail </a:t>
            </a:r>
            <a:r>
              <a:rPr lang="en-US" altLang="zh-TW" sz="2000" dirty="0">
                <a:latin typeface="華康中圓體" panose="020F0509000000000000" pitchFamily="49" charset="-120"/>
                <a:ea typeface="華康中圓體" panose="020F0509000000000000" pitchFamily="49" charset="-120"/>
              </a:rPr>
              <a:t>:enter5@ntut.edu.tw</a:t>
            </a:r>
            <a:endParaRPr lang="zh-TW" altLang="en-US" sz="2000" dirty="0">
              <a:latin typeface="華康中圓體" panose="020F0509000000000000" pitchFamily="49" charset="-120"/>
              <a:ea typeface="華康中圓體" panose="020F0509000000000000" pitchFamily="49" charset="-120"/>
            </a:endParaRPr>
          </a:p>
        </p:txBody>
      </p:sp>
      <p:pic>
        <p:nvPicPr>
          <p:cNvPr id="7578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43141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a:extLst>
              <a:ext uri="{FF2B5EF4-FFF2-40B4-BE49-F238E27FC236}">
                <a16:creationId xmlns:a16="http://schemas.microsoft.com/office/drawing/2014/main" id="{80E93026-3B3F-1A80-31C1-E9EBAE3257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806" y="5991306"/>
            <a:ext cx="9738387" cy="8595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圖表 8"/>
          <p:cNvGraphicFramePr>
            <a:graphicFrameLocks/>
          </p:cNvGraphicFramePr>
          <p:nvPr>
            <p:extLst>
              <p:ext uri="{D42A27DB-BD31-4B8C-83A1-F6EECF244321}">
                <p14:modId xmlns:p14="http://schemas.microsoft.com/office/powerpoint/2010/main" val="2555574918"/>
              </p:ext>
            </p:extLst>
          </p:nvPr>
        </p:nvGraphicFramePr>
        <p:xfrm>
          <a:off x="2063551" y="2333883"/>
          <a:ext cx="8118673" cy="4263469"/>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字方塊 14"/>
          <p:cNvSpPr txBox="1"/>
          <p:nvPr/>
        </p:nvSpPr>
        <p:spPr>
          <a:xfrm>
            <a:off x="2173288" y="4224338"/>
            <a:ext cx="2881312" cy="1077218"/>
          </a:xfrm>
          <a:prstGeom prst="rect">
            <a:avLst/>
          </a:prstGeom>
          <a:noFill/>
          <a:ln>
            <a:noFill/>
          </a:ln>
          <a:effectLst>
            <a:outerShdw blurRad="50800" dist="38100" dir="5400000" algn="t"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b="1" dirty="0">
                <a:solidFill>
                  <a:srgbClr val="0000FF"/>
                </a:solidFill>
                <a:latin typeface="微軟正黑體" pitchFamily="34" charset="-120"/>
                <a:ea typeface="微軟正黑體" pitchFamily="34" charset="-120"/>
                <a:cs typeface="Arial Unicode MS" pitchFamily="34" charset="-120"/>
              </a:rPr>
              <a:t>臺北市、新北市、基隆市</a:t>
            </a:r>
            <a:endParaRPr lang="en-US" altLang="zh-TW" sz="1600" b="1" dirty="0">
              <a:solidFill>
                <a:srgbClr val="0000FF"/>
              </a:solidFill>
              <a:latin typeface="微軟正黑體" pitchFamily="34" charset="-120"/>
              <a:ea typeface="微軟正黑體" pitchFamily="34" charset="-120"/>
              <a:cs typeface="Arial Unicode MS" pitchFamily="34" charset="-120"/>
            </a:endParaRPr>
          </a:p>
          <a:p>
            <a:pPr eaLnBrk="1" fontAlgn="auto" hangingPunct="1">
              <a:spcBef>
                <a:spcPts val="0"/>
              </a:spcBef>
              <a:spcAft>
                <a:spcPts val="0"/>
              </a:spcAft>
              <a:defRPr/>
            </a:pPr>
            <a:r>
              <a:rPr lang="zh-TW" altLang="en-US" sz="1600" b="1" dirty="0">
                <a:solidFill>
                  <a:srgbClr val="0000FF"/>
                </a:solidFill>
                <a:latin typeface="微軟正黑體" pitchFamily="34" charset="-120"/>
                <a:ea typeface="微軟正黑體" pitchFamily="34" charset="-120"/>
                <a:cs typeface="Arial Unicode MS" pitchFamily="34" charset="-120"/>
              </a:rPr>
              <a:t>桃園市、新竹縣</a:t>
            </a:r>
            <a:r>
              <a:rPr lang="en-US" altLang="zh-TW" sz="1600" b="1" dirty="0">
                <a:solidFill>
                  <a:srgbClr val="0000FF"/>
                </a:solidFill>
                <a:latin typeface="微軟正黑體" pitchFamily="34" charset="-120"/>
                <a:ea typeface="微軟正黑體" pitchFamily="34" charset="-120"/>
                <a:cs typeface="Arial Unicode MS" pitchFamily="34" charset="-120"/>
              </a:rPr>
              <a:t>(</a:t>
            </a:r>
            <a:r>
              <a:rPr lang="zh-TW" altLang="en-US" sz="1600" b="1" dirty="0">
                <a:solidFill>
                  <a:srgbClr val="0000FF"/>
                </a:solidFill>
                <a:latin typeface="微軟正黑體" pitchFamily="34" charset="-120"/>
                <a:ea typeface="微軟正黑體" pitchFamily="34" charset="-120"/>
                <a:cs typeface="Arial Unicode MS" pitchFamily="34" charset="-120"/>
              </a:rPr>
              <a:t>市</a:t>
            </a:r>
            <a:r>
              <a:rPr lang="en-US" altLang="zh-TW" sz="1600" b="1" dirty="0">
                <a:solidFill>
                  <a:srgbClr val="0000FF"/>
                </a:solidFill>
                <a:latin typeface="微軟正黑體" pitchFamily="34" charset="-120"/>
                <a:ea typeface="微軟正黑體" pitchFamily="34" charset="-120"/>
                <a:cs typeface="Arial Unicode MS" pitchFamily="34" charset="-120"/>
              </a:rPr>
              <a:t>)</a:t>
            </a:r>
            <a:r>
              <a:rPr lang="zh-TW" altLang="en-US" sz="1600" b="1" dirty="0">
                <a:solidFill>
                  <a:srgbClr val="0000FF"/>
                </a:solidFill>
                <a:latin typeface="微軟正黑體" pitchFamily="34" charset="-120"/>
                <a:ea typeface="微軟正黑體" pitchFamily="34" charset="-120"/>
                <a:cs typeface="Arial Unicode MS" pitchFamily="34" charset="-120"/>
              </a:rPr>
              <a:t>、</a:t>
            </a:r>
            <a:endParaRPr lang="en-US" altLang="zh-TW" sz="1600" b="1" dirty="0">
              <a:solidFill>
                <a:srgbClr val="0000FF"/>
              </a:solidFill>
              <a:latin typeface="微軟正黑體" pitchFamily="34" charset="-120"/>
              <a:ea typeface="微軟正黑體" pitchFamily="34" charset="-120"/>
              <a:cs typeface="Arial Unicode MS" pitchFamily="34" charset="-120"/>
            </a:endParaRPr>
          </a:p>
          <a:p>
            <a:pPr eaLnBrk="1" fontAlgn="auto" hangingPunct="1">
              <a:spcBef>
                <a:spcPts val="0"/>
              </a:spcBef>
              <a:spcAft>
                <a:spcPts val="0"/>
              </a:spcAft>
              <a:defRPr/>
            </a:pPr>
            <a:r>
              <a:rPr lang="zh-TW" altLang="en-US" sz="1600" b="1" dirty="0">
                <a:solidFill>
                  <a:srgbClr val="0000FF"/>
                </a:solidFill>
                <a:latin typeface="微軟正黑體" pitchFamily="34" charset="-120"/>
                <a:ea typeface="微軟正黑體" pitchFamily="34" charset="-120"/>
                <a:cs typeface="Arial Unicode MS" pitchFamily="34" charset="-120"/>
              </a:rPr>
              <a:t>宜蘭縣</a:t>
            </a:r>
            <a:r>
              <a:rPr lang="en-US" altLang="zh-TW" sz="1600" b="1" dirty="0">
                <a:solidFill>
                  <a:srgbClr val="0000FF"/>
                </a:solidFill>
                <a:latin typeface="微軟正黑體" pitchFamily="34" charset="-120"/>
                <a:ea typeface="微軟正黑體" pitchFamily="34" charset="-120"/>
                <a:cs typeface="Arial Unicode MS" pitchFamily="34" charset="-120"/>
              </a:rPr>
              <a:t>(</a:t>
            </a:r>
            <a:r>
              <a:rPr lang="zh-TW" altLang="en-US" sz="1600" b="1" dirty="0">
                <a:solidFill>
                  <a:srgbClr val="0000FF"/>
                </a:solidFill>
                <a:latin typeface="微軟正黑體" pitchFamily="34" charset="-120"/>
                <a:ea typeface="微軟正黑體" pitchFamily="34" charset="-120"/>
                <a:cs typeface="Arial Unicode MS" pitchFamily="34" charset="-120"/>
              </a:rPr>
              <a:t>市</a:t>
            </a:r>
            <a:r>
              <a:rPr lang="en-US" altLang="zh-TW" sz="1600" b="1" dirty="0">
                <a:solidFill>
                  <a:srgbClr val="0000FF"/>
                </a:solidFill>
                <a:latin typeface="微軟正黑體" pitchFamily="34" charset="-120"/>
                <a:ea typeface="微軟正黑體" pitchFamily="34" charset="-120"/>
                <a:cs typeface="Arial Unicode MS" pitchFamily="34" charset="-120"/>
              </a:rPr>
              <a:t>)</a:t>
            </a:r>
            <a:r>
              <a:rPr lang="zh-TW" altLang="en-US" sz="1600" b="1" dirty="0">
                <a:solidFill>
                  <a:srgbClr val="0000FF"/>
                </a:solidFill>
                <a:latin typeface="微軟正黑體" pitchFamily="34" charset="-120"/>
                <a:ea typeface="微軟正黑體" pitchFamily="34" charset="-120"/>
                <a:cs typeface="Arial Unicode MS" pitchFamily="34" charset="-120"/>
              </a:rPr>
              <a:t>、花蓮縣</a:t>
            </a:r>
            <a:r>
              <a:rPr lang="en-US" altLang="zh-TW" sz="1600" b="1" dirty="0">
                <a:solidFill>
                  <a:srgbClr val="0000FF"/>
                </a:solidFill>
                <a:latin typeface="微軟正黑體" pitchFamily="34" charset="-120"/>
                <a:ea typeface="微軟正黑體" pitchFamily="34" charset="-120"/>
                <a:cs typeface="Arial Unicode MS" pitchFamily="34" charset="-120"/>
              </a:rPr>
              <a:t>(</a:t>
            </a:r>
            <a:r>
              <a:rPr lang="zh-TW" altLang="en-US" sz="1600" b="1" dirty="0">
                <a:solidFill>
                  <a:srgbClr val="0000FF"/>
                </a:solidFill>
                <a:latin typeface="微軟正黑體" pitchFamily="34" charset="-120"/>
                <a:ea typeface="微軟正黑體" pitchFamily="34" charset="-120"/>
                <a:cs typeface="Arial Unicode MS" pitchFamily="34" charset="-120"/>
              </a:rPr>
              <a:t>市</a:t>
            </a:r>
            <a:r>
              <a:rPr lang="en-US" altLang="zh-TW" sz="1600" b="1" dirty="0">
                <a:solidFill>
                  <a:srgbClr val="0000FF"/>
                </a:solidFill>
                <a:latin typeface="微軟正黑體" pitchFamily="34" charset="-120"/>
                <a:ea typeface="微軟正黑體" pitchFamily="34" charset="-120"/>
                <a:cs typeface="Arial Unicode MS" pitchFamily="34" charset="-120"/>
              </a:rPr>
              <a:t>) </a:t>
            </a:r>
            <a:r>
              <a:rPr lang="zh-TW" altLang="en-US" sz="1600" b="1" dirty="0">
                <a:solidFill>
                  <a:srgbClr val="0000FF"/>
                </a:solidFill>
                <a:latin typeface="微軟正黑體" pitchFamily="34" charset="-120"/>
                <a:ea typeface="微軟正黑體" pitchFamily="34" charset="-120"/>
                <a:cs typeface="Arial Unicode MS" pitchFamily="34" charset="-120"/>
              </a:rPr>
              <a:t>、</a:t>
            </a:r>
            <a:endParaRPr lang="en-US" altLang="zh-TW" sz="1600" b="1" dirty="0">
              <a:solidFill>
                <a:srgbClr val="0000FF"/>
              </a:solidFill>
              <a:latin typeface="微軟正黑體" pitchFamily="34" charset="-120"/>
              <a:ea typeface="微軟正黑體" pitchFamily="34" charset="-120"/>
              <a:cs typeface="Arial Unicode MS" pitchFamily="34" charset="-120"/>
            </a:endParaRPr>
          </a:p>
          <a:p>
            <a:pPr eaLnBrk="1" fontAlgn="auto" hangingPunct="1">
              <a:spcBef>
                <a:spcPts val="0"/>
              </a:spcBef>
              <a:spcAft>
                <a:spcPts val="0"/>
              </a:spcAft>
              <a:defRPr/>
            </a:pPr>
            <a:r>
              <a:rPr lang="zh-TW" altLang="en-US" sz="1600" b="1" dirty="0">
                <a:solidFill>
                  <a:srgbClr val="0000FF"/>
                </a:solidFill>
                <a:latin typeface="微軟正黑體" pitchFamily="34" charset="-120"/>
                <a:ea typeface="微軟正黑體" pitchFamily="34" charset="-120"/>
                <a:cs typeface="Arial Unicode MS" pitchFamily="34" charset="-120"/>
              </a:rPr>
              <a:t>連江縣</a:t>
            </a:r>
            <a:endParaRPr lang="en-US" altLang="zh-TW" sz="1600" b="1" dirty="0">
              <a:solidFill>
                <a:srgbClr val="0000FF"/>
              </a:solidFill>
              <a:latin typeface="微軟正黑體" pitchFamily="34" charset="-120"/>
              <a:ea typeface="微軟正黑體" pitchFamily="34" charset="-120"/>
              <a:cs typeface="Arial Unicode MS" pitchFamily="34" charset="-120"/>
            </a:endParaRPr>
          </a:p>
        </p:txBody>
      </p:sp>
      <p:sp>
        <p:nvSpPr>
          <p:cNvPr id="11" name="文字方塊 1"/>
          <p:cNvSpPr txBox="1"/>
          <p:nvPr/>
        </p:nvSpPr>
        <p:spPr>
          <a:xfrm>
            <a:off x="7524749" y="3128963"/>
            <a:ext cx="2657475" cy="1511300"/>
          </a:xfrm>
          <a:prstGeom prst="rect">
            <a:avLst/>
          </a:prstGeom>
          <a:solidFill>
            <a:schemeClr val="bg1">
              <a:alpha val="40000"/>
            </a:schemeClr>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defTabSz="895350" eaLnBrk="1" fontAlgn="auto" hangingPunct="1">
              <a:spcBef>
                <a:spcPts val="0"/>
              </a:spcBef>
              <a:spcAft>
                <a:spcPts val="0"/>
              </a:spcAft>
              <a:defRPr/>
            </a:pPr>
            <a:r>
              <a:rPr lang="zh-TW" altLang="en-US" sz="2500" b="1" u="sng" spc="200" dirty="0">
                <a:solidFill>
                  <a:srgbClr val="C00000"/>
                </a:solidFill>
                <a:latin typeface="微軟正黑體" panose="020B0604030504040204" pitchFamily="34" charset="-120"/>
                <a:ea typeface="微軟正黑體" panose="020B0604030504040204" pitchFamily="34" charset="-120"/>
              </a:rPr>
              <a:t>南區五專</a:t>
            </a:r>
            <a:r>
              <a:rPr lang="zh-TW" altLang="en-US" sz="2500" b="1" u="sng" spc="350" dirty="0">
                <a:solidFill>
                  <a:srgbClr val="C00000"/>
                </a:solidFill>
                <a:latin typeface="微軟正黑體" panose="020B0604030504040204" pitchFamily="34" charset="-120"/>
                <a:ea typeface="微軟正黑體" panose="020B0604030504040204" pitchFamily="34" charset="-120"/>
              </a:rPr>
              <a:t>  </a:t>
            </a:r>
            <a:r>
              <a:rPr lang="en-US" altLang="zh-TW" sz="2500" b="1" u="sng" dirty="0">
                <a:solidFill>
                  <a:srgbClr val="C00000"/>
                </a:solidFill>
                <a:latin typeface="微軟正黑體" panose="020B0604030504040204" pitchFamily="34" charset="-120"/>
                <a:ea typeface="微軟正黑體" panose="020B0604030504040204" pitchFamily="34" charset="-120"/>
              </a:rPr>
              <a:t>18</a:t>
            </a:r>
            <a:r>
              <a:rPr lang="zh-TW" altLang="en-US" sz="2500" b="1" u="sng"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rPr>
              <a:t>校</a:t>
            </a:r>
            <a:endParaRPr lang="en-US" altLang="zh-TW" sz="2500" b="1" u="sng"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indent="84138" algn="just" eaLnBrk="1" fontAlgn="auto" hangingPunct="1">
              <a:spcBef>
                <a:spcPts val="0"/>
              </a:spcBef>
              <a:spcAft>
                <a:spcPts val="0"/>
              </a:spcAft>
              <a:defRPr/>
            </a:pPr>
            <a:r>
              <a:rPr lang="en-US" altLang="zh-TW" sz="2000" b="1" dirty="0">
                <a:solidFill>
                  <a:srgbClr val="0070C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000" b="1" spc="200" dirty="0">
                <a:solidFill>
                  <a:srgbClr val="0070C0"/>
                </a:solidFill>
                <a:latin typeface="微軟正黑體" panose="020B0604030504040204" pitchFamily="34" charset="-120"/>
                <a:ea typeface="微軟正黑體" panose="020B0604030504040204" pitchFamily="34" charset="-120"/>
              </a:rPr>
              <a:t>一般生       </a:t>
            </a:r>
            <a:r>
              <a:rPr lang="en-US" altLang="zh-TW" sz="2000" b="1" spc="200" dirty="0">
                <a:solidFill>
                  <a:srgbClr val="0070C0"/>
                </a:solidFill>
                <a:latin typeface="微軟正黑體" panose="020B0604030504040204" pitchFamily="34" charset="-120"/>
                <a:ea typeface="微軟正黑體" panose="020B0604030504040204" pitchFamily="34" charset="-120"/>
              </a:rPr>
              <a:t>210</a:t>
            </a:r>
            <a:r>
              <a:rPr lang="zh-TW" altLang="en-US" sz="2000" b="1" dirty="0">
                <a:solidFill>
                  <a:srgbClr val="0070C0"/>
                </a:solidFill>
                <a:latin typeface="微軟正黑體" panose="020B0604030504040204" pitchFamily="34" charset="-120"/>
                <a:ea typeface="微軟正黑體" panose="020B0604030504040204" pitchFamily="34" charset="-120"/>
                <a:cs typeface="Arial Unicode MS" panose="020B0604020202020204" pitchFamily="34" charset="-120"/>
              </a:rPr>
              <a:t>名</a:t>
            </a:r>
            <a:endParaRPr lang="en-US" altLang="zh-TW" sz="2000" b="1" dirty="0">
              <a:solidFill>
                <a:srgbClr val="0070C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indent="84138" algn="just" eaLnBrk="1" fontAlgn="auto" hangingPunct="1">
              <a:spcBef>
                <a:spcPts val="0"/>
              </a:spcBef>
              <a:spcAft>
                <a:spcPts val="0"/>
              </a:spcAft>
              <a:defRPr/>
            </a:pPr>
            <a:r>
              <a:rPr lang="en-US" altLang="zh-TW" sz="2000" b="1" dirty="0">
                <a:solidFill>
                  <a:srgbClr val="E57316"/>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000" b="1" spc="200" dirty="0">
                <a:solidFill>
                  <a:srgbClr val="E57316"/>
                </a:solidFill>
                <a:latin typeface="微軟正黑體" panose="020B0604030504040204" pitchFamily="34" charset="-120"/>
                <a:ea typeface="微軟正黑體" panose="020B0604030504040204" pitchFamily="34" charset="-120"/>
                <a:cs typeface="Arial Unicode MS" panose="020B0604020202020204" pitchFamily="34" charset="-120"/>
              </a:rPr>
              <a:t>大陸長探生     </a:t>
            </a:r>
            <a:r>
              <a:rPr lang="en-US" altLang="zh-TW" sz="2000" b="1" spc="200" dirty="0">
                <a:solidFill>
                  <a:srgbClr val="E57316"/>
                </a:solidFill>
                <a:latin typeface="微軟正黑體" panose="020B0604030504040204" pitchFamily="34" charset="-120"/>
                <a:ea typeface="微軟正黑體" panose="020B0604030504040204" pitchFamily="34" charset="-120"/>
                <a:cs typeface="Arial Unicode MS" panose="020B0604020202020204" pitchFamily="34" charset="-120"/>
              </a:rPr>
              <a:t>0</a:t>
            </a:r>
            <a:r>
              <a:rPr lang="zh-TW" altLang="en-US" sz="2000" b="1" dirty="0">
                <a:solidFill>
                  <a:srgbClr val="E57316"/>
                </a:solidFill>
                <a:latin typeface="微軟正黑體" panose="020B0604030504040204" pitchFamily="34" charset="-120"/>
                <a:ea typeface="微軟正黑體" panose="020B0604030504040204" pitchFamily="34" charset="-120"/>
                <a:cs typeface="Arial Unicode MS" panose="020B0604020202020204" pitchFamily="34" charset="-120"/>
              </a:rPr>
              <a:t>名</a:t>
            </a:r>
            <a:endParaRPr lang="en-US" altLang="zh-TW" sz="2000" b="1" dirty="0">
              <a:solidFill>
                <a:srgbClr val="E57316"/>
              </a:solidFill>
              <a:latin typeface="微軟正黑體" panose="020B0604030504040204" pitchFamily="34" charset="-120"/>
              <a:ea typeface="微軟正黑體" panose="020B0604030504040204" pitchFamily="34" charset="-120"/>
              <a:cs typeface="Arial Unicode MS" panose="020B0604020202020204" pitchFamily="34" charset="-120"/>
            </a:endParaRPr>
          </a:p>
          <a:p>
            <a:pPr indent="84138" algn="just" eaLnBrk="1" fontAlgn="auto" hangingPunct="1">
              <a:spcBef>
                <a:spcPts val="0"/>
              </a:spcBef>
              <a:spcAft>
                <a:spcPts val="0"/>
              </a:spcAft>
              <a:defRPr/>
            </a:pPr>
            <a:r>
              <a:rPr lang="en-US" altLang="zh-TW" sz="2000" b="1" dirty="0">
                <a:solidFill>
                  <a:srgbClr val="7030A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000" b="1" spc="200"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特種生         </a:t>
            </a:r>
            <a:r>
              <a:rPr lang="en-US" altLang="zh-TW" sz="2000" b="1" spc="200"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99</a:t>
            </a:r>
            <a:r>
              <a:rPr lang="zh-TW" altLang="en-US"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名</a:t>
            </a:r>
          </a:p>
        </p:txBody>
      </p:sp>
      <p:sp>
        <p:nvSpPr>
          <p:cNvPr id="16389" name="Rectangle 2"/>
          <p:cNvSpPr txBox="1">
            <a:spLocks noChangeArrowheads="1"/>
          </p:cNvSpPr>
          <p:nvPr/>
        </p:nvSpPr>
        <p:spPr bwMode="auto">
          <a:xfrm>
            <a:off x="327025" y="185738"/>
            <a:ext cx="913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Arial" panose="020B0604020202020204" pitchFamily="34" charset="0"/>
              <a:buNone/>
            </a:pPr>
            <a:r>
              <a:rPr lang="zh-TW" altLang="en-US" sz="4400" b="1" dirty="0">
                <a:solidFill>
                  <a:srgbClr val="C00000"/>
                </a:solidFill>
                <a:latin typeface="標楷體" panose="03000509000000000000" pitchFamily="65" charset="-120"/>
                <a:ea typeface="標楷體" panose="03000509000000000000" pitchFamily="65" charset="-120"/>
              </a:rPr>
              <a:t> </a:t>
            </a: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壹</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4400" b="1" dirty="0">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dirty="0">
                <a:solidFill>
                  <a:srgbClr val="002060"/>
                </a:solidFill>
                <a:latin typeface="微軟正黑體" panose="020B0604030504040204" pitchFamily="34" charset="-120"/>
                <a:ea typeface="微軟正黑體" panose="020B0604030504040204" pitchFamily="34" charset="-120"/>
              </a:rPr>
              <a:t>(4/7)</a:t>
            </a:r>
            <a:endParaRPr lang="en-US" altLang="ja-JP" sz="4000" dirty="0">
              <a:solidFill>
                <a:srgbClr val="002060"/>
              </a:solidFill>
              <a:latin typeface="微軟正黑體" panose="020B0604030504040204" pitchFamily="34" charset="-120"/>
              <a:ea typeface="微軟正黑體" panose="020B0604030504040204" pitchFamily="34" charset="-120"/>
            </a:endParaRPr>
          </a:p>
        </p:txBody>
      </p:sp>
      <p:sp>
        <p:nvSpPr>
          <p:cNvPr id="39942" name="矩形 8"/>
          <p:cNvSpPr>
            <a:spLocks noChangeArrowheads="1"/>
          </p:cNvSpPr>
          <p:nvPr/>
        </p:nvSpPr>
        <p:spPr bwMode="auto">
          <a:xfrm>
            <a:off x="0" y="1011238"/>
            <a:ext cx="12192000" cy="970907"/>
          </a:xfrm>
          <a:prstGeom prst="rect">
            <a:avLst/>
          </a:prstGeom>
          <a:solidFill>
            <a:schemeClr val="accent6">
              <a:lumMod val="20000"/>
              <a:lumOff val="80000"/>
            </a:schemeClr>
          </a:solidFill>
          <a:ln>
            <a:noFill/>
          </a:ln>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fontAlgn="auto" hangingPunct="1">
              <a:lnSpc>
                <a:spcPts val="3600"/>
              </a:lnSpc>
              <a:spcBef>
                <a:spcPct val="0"/>
              </a:spcBef>
              <a:spcAft>
                <a:spcPts val="0"/>
              </a:spcAft>
              <a:buFont typeface="Arial" charset="0"/>
              <a:buNone/>
              <a:defRPr/>
            </a:pPr>
            <a:r>
              <a:rPr lang="en-US" altLang="zh-TW" sz="2800" b="1" dirty="0">
                <a:solidFill>
                  <a:srgbClr val="0000FF"/>
                </a:solidFill>
                <a:latin typeface="微軟正黑體" pitchFamily="34" charset="-120"/>
                <a:ea typeface="微軟正黑體" pitchFamily="34" charset="-120"/>
                <a:cs typeface="Arial Unicode MS" pitchFamily="34" charset="-120"/>
              </a:rPr>
              <a:t>115</a:t>
            </a:r>
            <a:r>
              <a:rPr lang="zh-TW" altLang="en-US" sz="2800" b="1" dirty="0">
                <a:solidFill>
                  <a:srgbClr val="0000FF"/>
                </a:solidFill>
                <a:latin typeface="微軟正黑體" pitchFamily="34" charset="-120"/>
                <a:ea typeface="微軟正黑體" pitchFamily="34" charset="-120"/>
                <a:cs typeface="Arial Unicode MS" pitchFamily="34" charset="-120"/>
              </a:rPr>
              <a:t>學年度全國三區五專聯合免試入學招生學校共</a:t>
            </a:r>
            <a:r>
              <a:rPr lang="en-US" altLang="zh-TW" sz="2800" b="1" dirty="0">
                <a:solidFill>
                  <a:srgbClr val="FF0000"/>
                </a:solidFill>
                <a:latin typeface="微軟正黑體" pitchFamily="34" charset="-120"/>
                <a:ea typeface="微軟正黑體" pitchFamily="34" charset="-120"/>
                <a:cs typeface="Arial Unicode MS" pitchFamily="34" charset="-120"/>
              </a:rPr>
              <a:t>40</a:t>
            </a:r>
            <a:r>
              <a:rPr lang="zh-TW" altLang="en-US" sz="2800" b="1" dirty="0">
                <a:solidFill>
                  <a:srgbClr val="FF0000"/>
                </a:solidFill>
                <a:latin typeface="微軟正黑體" pitchFamily="34" charset="-120"/>
                <a:ea typeface="微軟正黑體" pitchFamily="34" charset="-120"/>
                <a:cs typeface="Arial Unicode MS" pitchFamily="34" charset="-120"/>
              </a:rPr>
              <a:t>所</a:t>
            </a:r>
            <a:br>
              <a:rPr lang="en-US" altLang="zh-TW" sz="2800" b="1" dirty="0">
                <a:solidFill>
                  <a:srgbClr val="0070C0"/>
                </a:solidFill>
                <a:latin typeface="微軟正黑體" pitchFamily="34" charset="-120"/>
                <a:ea typeface="微軟正黑體" pitchFamily="34" charset="-120"/>
                <a:cs typeface="Arial Unicode MS" pitchFamily="34" charset="-120"/>
              </a:rPr>
            </a:br>
            <a:r>
              <a:rPr lang="zh-TW" altLang="en-US" sz="2400" b="1" dirty="0">
                <a:solidFill>
                  <a:schemeClr val="bg1"/>
                </a:solidFill>
                <a:effectLst>
                  <a:glow rad="101600">
                    <a:srgbClr val="0033CC"/>
                  </a:glow>
                </a:effectLst>
                <a:latin typeface="微軟正黑體" pitchFamily="34" charset="-120"/>
                <a:ea typeface="微軟正黑體" pitchFamily="34" charset="-120"/>
                <a:cs typeface="Arial Unicode MS" pitchFamily="34" charset="-120"/>
              </a:rPr>
              <a:t>預定</a:t>
            </a:r>
            <a:r>
              <a:rPr lang="zh-TW" altLang="en-US" sz="2400" b="1" dirty="0">
                <a:solidFill>
                  <a:srgbClr val="0000FF"/>
                </a:solidFill>
                <a:latin typeface="微軟正黑體" pitchFamily="34" charset="-120"/>
                <a:ea typeface="微軟正黑體" pitchFamily="34" charset="-120"/>
                <a:cs typeface="Arial Unicode MS" pitchFamily="34" charset="-120"/>
              </a:rPr>
              <a:t>招收一般生</a:t>
            </a:r>
            <a:r>
              <a:rPr lang="en-US" altLang="zh-TW" sz="2400" b="1" dirty="0">
                <a:solidFill>
                  <a:srgbClr val="FF0000"/>
                </a:solidFill>
                <a:latin typeface="微軟正黑體" pitchFamily="34" charset="-120"/>
                <a:ea typeface="微軟正黑體" pitchFamily="34" charset="-120"/>
                <a:cs typeface="Arial Unicode MS" pitchFamily="34" charset="-120"/>
              </a:rPr>
              <a:t>588</a:t>
            </a:r>
            <a:r>
              <a:rPr lang="zh-TW" altLang="en-US" sz="2400" b="1" dirty="0">
                <a:solidFill>
                  <a:srgbClr val="FF0000"/>
                </a:solidFill>
                <a:latin typeface="微軟正黑體" pitchFamily="34" charset="-120"/>
                <a:ea typeface="微軟正黑體" pitchFamily="34" charset="-120"/>
                <a:cs typeface="Arial Unicode MS" pitchFamily="34" charset="-120"/>
              </a:rPr>
              <a:t>名</a:t>
            </a:r>
            <a:r>
              <a:rPr lang="zh-TW" altLang="en-US" sz="2400" b="1" dirty="0">
                <a:solidFill>
                  <a:srgbClr val="0000FF"/>
                </a:solidFill>
                <a:latin typeface="微軟正黑體" pitchFamily="34" charset="-120"/>
                <a:ea typeface="微軟正黑體" pitchFamily="34" charset="-120"/>
                <a:cs typeface="Arial Unicode MS" pitchFamily="34" charset="-120"/>
              </a:rPr>
              <a:t>、長期探親子女</a:t>
            </a:r>
            <a:r>
              <a:rPr lang="en-US" altLang="zh-TW" sz="2400" b="1" dirty="0">
                <a:solidFill>
                  <a:srgbClr val="FF0000"/>
                </a:solidFill>
                <a:latin typeface="微軟正黑體" pitchFamily="34" charset="-120"/>
                <a:ea typeface="微軟正黑體" pitchFamily="34" charset="-120"/>
                <a:cs typeface="Arial Unicode MS" pitchFamily="34" charset="-120"/>
              </a:rPr>
              <a:t>0</a:t>
            </a:r>
            <a:r>
              <a:rPr lang="zh-TW" altLang="en-US" sz="2400" b="1" dirty="0">
                <a:solidFill>
                  <a:srgbClr val="FF0000"/>
                </a:solidFill>
                <a:latin typeface="微軟正黑體" pitchFamily="34" charset="-120"/>
                <a:ea typeface="微軟正黑體" pitchFamily="34" charset="-120"/>
                <a:cs typeface="Arial Unicode MS" pitchFamily="34" charset="-120"/>
              </a:rPr>
              <a:t>名</a:t>
            </a:r>
            <a:r>
              <a:rPr lang="zh-TW" altLang="en-US" sz="2400" b="1" dirty="0">
                <a:solidFill>
                  <a:srgbClr val="0000FF"/>
                </a:solidFill>
                <a:latin typeface="微軟正黑體" pitchFamily="34" charset="-120"/>
                <a:ea typeface="微軟正黑體" pitchFamily="34" charset="-120"/>
                <a:cs typeface="Arial Unicode MS" pitchFamily="34" charset="-120"/>
              </a:rPr>
              <a:t>、特種身分生</a:t>
            </a:r>
            <a:r>
              <a:rPr lang="en-US" altLang="zh-TW" sz="2400" b="1" dirty="0">
                <a:solidFill>
                  <a:srgbClr val="FF0000"/>
                </a:solidFill>
                <a:latin typeface="微軟正黑體" pitchFamily="34" charset="-120"/>
                <a:ea typeface="微軟正黑體" pitchFamily="34" charset="-120"/>
                <a:cs typeface="Arial Unicode MS" pitchFamily="34" charset="-120"/>
              </a:rPr>
              <a:t>200</a:t>
            </a:r>
            <a:r>
              <a:rPr lang="zh-TW" altLang="en-US" sz="2400" b="1" dirty="0">
                <a:solidFill>
                  <a:srgbClr val="FF0000"/>
                </a:solidFill>
                <a:latin typeface="微軟正黑體" pitchFamily="34" charset="-120"/>
                <a:ea typeface="微軟正黑體" pitchFamily="34" charset="-120"/>
                <a:cs typeface="Arial Unicode MS" pitchFamily="34" charset="-120"/>
              </a:rPr>
              <a:t>名</a:t>
            </a:r>
            <a:endParaRPr lang="zh-TW" altLang="en-US" sz="2600" b="1" dirty="0">
              <a:solidFill>
                <a:srgbClr val="0070C0"/>
              </a:solidFill>
              <a:latin typeface="微軟正黑體" pitchFamily="34" charset="-120"/>
              <a:ea typeface="微軟正黑體" pitchFamily="34" charset="-120"/>
              <a:cs typeface="Arial Unicode MS" pitchFamily="34" charset="-120"/>
            </a:endParaRPr>
          </a:p>
        </p:txBody>
      </p:sp>
      <p:sp>
        <p:nvSpPr>
          <p:cNvPr id="16391" name="矩形 7"/>
          <p:cNvSpPr>
            <a:spLocks noChangeArrowheads="1"/>
          </p:cNvSpPr>
          <p:nvPr/>
        </p:nvSpPr>
        <p:spPr bwMode="auto">
          <a:xfrm>
            <a:off x="11680825" y="6199188"/>
            <a:ext cx="352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a:t>7</a:t>
            </a:r>
            <a:endParaRPr lang="zh-TW" altLang="en-US" sz="1800"/>
          </a:p>
        </p:txBody>
      </p:sp>
      <p:pic>
        <p:nvPicPr>
          <p:cNvPr id="8" name="图片 6">
            <a:extLst>
              <a:ext uri="{FF2B5EF4-FFF2-40B4-BE49-F238E27FC236}">
                <a16:creationId xmlns:a16="http://schemas.microsoft.com/office/drawing/2014/main" id="{A948F208-207D-47E5-9FAB-55D0313C1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2987" y="3382148"/>
            <a:ext cx="1885696" cy="21669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4" descr="www.tuweimei.comComp_9747389_aloyhm04q205BMmtimdiv2o2HN82PIep.jpg">
            <a:extLst>
              <a:ext uri="{FF2B5EF4-FFF2-40B4-BE49-F238E27FC236}">
                <a16:creationId xmlns:a16="http://schemas.microsoft.com/office/drawing/2014/main" id="{F4860041-5DD2-42E6-AF97-A7A4F168A14B}"/>
              </a:ext>
            </a:extLst>
          </p:cNvPr>
          <p:cNvPicPr>
            <a:picLocks noGrp="1" noChangeAspect="1"/>
          </p:cNvPicPr>
          <p:nvPr isPhoto="1"/>
        </p:nvPicPr>
        <p:blipFill>
          <a:blip r:embed="rId5" cstate="print">
            <a:extLst>
              <a:ext uri="{28A0092B-C50C-407E-A947-70E740481C1C}">
                <a14:useLocalDpi xmlns:a14="http://schemas.microsoft.com/office/drawing/2010/main" val="0"/>
              </a:ext>
            </a:extLst>
          </a:blip>
          <a:srcRect/>
          <a:stretch>
            <a:fillRect/>
          </a:stretch>
        </p:blipFill>
        <p:spPr bwMode="auto">
          <a:xfrm>
            <a:off x="9537524" y="328013"/>
            <a:ext cx="904145" cy="90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2148682" y="275045"/>
            <a:ext cx="5229660" cy="6362292"/>
            <a:chOff x="2148682" y="275045"/>
            <a:chExt cx="5229660" cy="6362292"/>
          </a:xfrm>
        </p:grpSpPr>
        <p:sp>
          <p:nvSpPr>
            <p:cNvPr id="3" name="圓角矩形 2"/>
            <p:cNvSpPr/>
            <p:nvPr/>
          </p:nvSpPr>
          <p:spPr bwMode="auto">
            <a:xfrm>
              <a:off x="2160230" y="275045"/>
              <a:ext cx="5218112" cy="722313"/>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altLang="zh-TW" sz="2000" b="1" dirty="0">
                  <a:solidFill>
                    <a:srgbClr val="FF0000"/>
                  </a:solidFill>
                  <a:latin typeface="微軟正黑體" panose="020B0604030504040204" pitchFamily="34" charset="-120"/>
                  <a:ea typeface="微軟正黑體" panose="020B0604030504040204" pitchFamily="34" charset="-120"/>
                </a:rPr>
                <a:t>115.1.15</a:t>
              </a:r>
            </a:p>
            <a:p>
              <a:pPr algn="ctr" eaLnBrk="1" fontAlgn="auto" hangingPunct="1">
                <a:spcBef>
                  <a:spcPts val="0"/>
                </a:spcBef>
                <a:spcAft>
                  <a:spcPts val="0"/>
                </a:spcAft>
                <a:defRPr/>
              </a:pPr>
              <a:r>
                <a:rPr lang="zh-TW" altLang="en-US" sz="2000" b="1" dirty="0">
                  <a:solidFill>
                    <a:srgbClr val="002060"/>
                  </a:solidFill>
                  <a:latin typeface="微軟正黑體" panose="020B0604030504040204" pitchFamily="34" charset="-120"/>
                  <a:ea typeface="微軟正黑體" panose="020B0604030504040204" pitchFamily="34" charset="-120"/>
                </a:rPr>
                <a:t>購買或網路下載五專聯合免試入學招生簡章</a:t>
              </a:r>
            </a:p>
          </p:txBody>
        </p:sp>
        <p:sp>
          <p:nvSpPr>
            <p:cNvPr id="5" name="圓角矩形 4"/>
            <p:cNvSpPr/>
            <p:nvPr/>
          </p:nvSpPr>
          <p:spPr bwMode="auto">
            <a:xfrm>
              <a:off x="2160230" y="2460409"/>
              <a:ext cx="5218112" cy="723901"/>
            </a:xfrm>
            <a:prstGeom prst="roundRect">
              <a:avLst/>
            </a:prstGeom>
            <a:solidFill>
              <a:srgbClr val="D6ECF2"/>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lnSpc>
                  <a:spcPts val="2800"/>
                </a:lnSpc>
                <a:spcBef>
                  <a:spcPts val="0"/>
                </a:spcBef>
                <a:spcAft>
                  <a:spcPts val="0"/>
                </a:spcAft>
                <a:defRPr/>
              </a:pPr>
              <a:r>
                <a:rPr lang="en-US" altLang="zh-TW" sz="2000" b="1" dirty="0">
                  <a:solidFill>
                    <a:srgbClr val="FF0000"/>
                  </a:solidFill>
                  <a:latin typeface="微軟正黑體" panose="020B0604030504040204" pitchFamily="34" charset="-120"/>
                  <a:ea typeface="微軟正黑體" panose="020B0604030504040204" pitchFamily="34" charset="-120"/>
                </a:rPr>
                <a:t>115.7.3</a:t>
              </a:r>
            </a:p>
            <a:p>
              <a:pPr algn="ctr" eaLnBrk="1" fontAlgn="auto" hangingPunct="1">
                <a:lnSpc>
                  <a:spcPts val="2800"/>
                </a:lnSpc>
                <a:spcBef>
                  <a:spcPts val="0"/>
                </a:spcBef>
                <a:spcAft>
                  <a:spcPts val="0"/>
                </a:spcAft>
                <a:defRPr/>
              </a:pPr>
              <a:r>
                <a:rPr lang="zh-TW" altLang="en-US" sz="2000" b="1" dirty="0">
                  <a:solidFill>
                    <a:srgbClr val="002060"/>
                  </a:solidFill>
                  <a:latin typeface="微軟正黑體" panose="020B0604030504040204" pitchFamily="34" charset="-120"/>
                  <a:ea typeface="微軟正黑體" panose="020B0604030504040204" pitchFamily="34" charset="-120"/>
                </a:rPr>
                <a:t>五專招生學校寄發現場登記分發報到通知單</a:t>
              </a:r>
            </a:p>
          </p:txBody>
        </p:sp>
        <p:sp>
          <p:nvSpPr>
            <p:cNvPr id="6" name="圓角矩形 5"/>
            <p:cNvSpPr/>
            <p:nvPr/>
          </p:nvSpPr>
          <p:spPr bwMode="auto">
            <a:xfrm>
              <a:off x="2160230" y="3543664"/>
              <a:ext cx="5218112" cy="723901"/>
            </a:xfrm>
            <a:prstGeom prst="roundRect">
              <a:avLst/>
            </a:prstGeom>
            <a:solidFill>
              <a:srgbClr val="F2E5FF"/>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lnSpc>
                  <a:spcPts val="2800"/>
                </a:lnSpc>
                <a:spcBef>
                  <a:spcPts val="0"/>
                </a:spcBef>
                <a:spcAft>
                  <a:spcPts val="0"/>
                </a:spcAft>
                <a:defRPr/>
              </a:pPr>
              <a:r>
                <a:rPr lang="en-US" altLang="zh-TW" sz="2000" b="1" dirty="0">
                  <a:solidFill>
                    <a:srgbClr val="FF0000"/>
                  </a:solidFill>
                  <a:latin typeface="微軟正黑體" panose="020B0604030504040204" pitchFamily="34" charset="-120"/>
                  <a:ea typeface="微軟正黑體" panose="020B0604030504040204" pitchFamily="34" charset="-120"/>
                </a:rPr>
                <a:t>115.7.3  </a:t>
              </a:r>
              <a:r>
                <a:rPr lang="zh-TW" altLang="en-US" sz="2000" b="1" dirty="0">
                  <a:solidFill>
                    <a:srgbClr val="FF0000"/>
                  </a:solidFill>
                  <a:latin typeface="微軟正黑體" panose="020B0604030504040204" pitchFamily="34" charset="-120"/>
                  <a:ea typeface="微軟正黑體" panose="020B0604030504040204" pitchFamily="34" charset="-120"/>
                </a:rPr>
                <a:t>第一次公告</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lnSpc>
                  <a:spcPts val="2800"/>
                </a:lnSpc>
                <a:spcBef>
                  <a:spcPts val="0"/>
                </a:spcBef>
                <a:spcAft>
                  <a:spcPts val="0"/>
                </a:spcAft>
                <a:defRPr/>
              </a:pPr>
              <a:r>
                <a:rPr lang="zh-TW" altLang="en-US" sz="2000" b="1" dirty="0">
                  <a:solidFill>
                    <a:srgbClr val="002060"/>
                  </a:solidFill>
                  <a:latin typeface="微軟正黑體" panose="020B0604030504040204" pitchFamily="34" charset="-120"/>
                  <a:ea typeface="微軟正黑體" panose="020B0604030504040204" pitchFamily="34" charset="-120"/>
                </a:rPr>
                <a:t>現場登記分發報到名單、登記時間及地點</a:t>
              </a:r>
            </a:p>
          </p:txBody>
        </p:sp>
        <p:sp>
          <p:nvSpPr>
            <p:cNvPr id="7" name="圓角矩形 6"/>
            <p:cNvSpPr/>
            <p:nvPr/>
          </p:nvSpPr>
          <p:spPr bwMode="auto">
            <a:xfrm>
              <a:off x="2160230" y="4606926"/>
              <a:ext cx="5218112" cy="722313"/>
            </a:xfrm>
            <a:prstGeom prst="roundRect">
              <a:avLst/>
            </a:prstGeom>
            <a:solidFill>
              <a:srgbClr val="ECF1F8"/>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lnSpc>
                  <a:spcPts val="2800"/>
                </a:lnSpc>
                <a:spcBef>
                  <a:spcPts val="0"/>
                </a:spcBef>
                <a:spcAft>
                  <a:spcPts val="0"/>
                </a:spcAft>
                <a:defRPr/>
              </a:pPr>
              <a:r>
                <a:rPr lang="en-US" altLang="zh-TW" sz="2000" b="1" dirty="0">
                  <a:solidFill>
                    <a:srgbClr val="FF0000"/>
                  </a:solidFill>
                  <a:latin typeface="微軟正黑體" panose="020B0604030504040204" pitchFamily="34" charset="-120"/>
                  <a:ea typeface="微軟正黑體" panose="020B0604030504040204" pitchFamily="34" charset="-120"/>
                </a:rPr>
                <a:t>115.7.7  </a:t>
              </a:r>
              <a:r>
                <a:rPr lang="zh-TW" altLang="en-US" sz="2000" b="1" dirty="0">
                  <a:solidFill>
                    <a:srgbClr val="FF0000"/>
                  </a:solidFill>
                  <a:latin typeface="微軟正黑體" panose="020B0604030504040204" pitchFamily="34" charset="-120"/>
                  <a:ea typeface="微軟正黑體" panose="020B0604030504040204" pitchFamily="34" charset="-120"/>
                </a:rPr>
                <a:t>第二次公告</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lnSpc>
                  <a:spcPts val="2800"/>
                </a:lnSpc>
                <a:spcBef>
                  <a:spcPts val="0"/>
                </a:spcBef>
                <a:spcAft>
                  <a:spcPts val="0"/>
                </a:spcAft>
                <a:defRPr/>
              </a:pPr>
              <a:r>
                <a:rPr lang="zh-TW" altLang="en-US" sz="2000" b="1" dirty="0">
                  <a:solidFill>
                    <a:srgbClr val="002060"/>
                  </a:solidFill>
                  <a:latin typeface="微軟正黑體" panose="020B0604030504040204" pitchFamily="34" charset="-120"/>
                  <a:ea typeface="微軟正黑體" panose="020B0604030504040204" pitchFamily="34" charset="-120"/>
                </a:rPr>
                <a:t>現場登記分發報到名單、登記時間及地點</a:t>
              </a:r>
            </a:p>
          </p:txBody>
        </p:sp>
        <p:sp>
          <p:nvSpPr>
            <p:cNvPr id="8" name="圓角矩形 7"/>
            <p:cNvSpPr/>
            <p:nvPr/>
          </p:nvSpPr>
          <p:spPr bwMode="auto">
            <a:xfrm>
              <a:off x="2148682" y="5651500"/>
              <a:ext cx="5218112" cy="985837"/>
            </a:xfrm>
            <a:prstGeom prst="roundRect">
              <a:avLst/>
            </a:prstGeom>
            <a:solidFill>
              <a:srgbClr val="FFEFEF"/>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lnSpc>
                  <a:spcPts val="2400"/>
                </a:lnSpc>
                <a:spcBef>
                  <a:spcPts val="0"/>
                </a:spcBef>
                <a:spcAft>
                  <a:spcPts val="0"/>
                </a:spcAft>
                <a:defRPr/>
              </a:pPr>
              <a:r>
                <a:rPr lang="en-US" altLang="zh-TW" sz="2000" b="1" dirty="0">
                  <a:solidFill>
                    <a:srgbClr val="FF0000"/>
                  </a:solidFill>
                  <a:latin typeface="微軟正黑體" panose="020B0604030504040204" pitchFamily="34" charset="-120"/>
                  <a:ea typeface="微軟正黑體" panose="020B0604030504040204" pitchFamily="34" charset="-120"/>
                </a:rPr>
                <a:t>115.7.8  </a:t>
              </a:r>
              <a:r>
                <a:rPr lang="zh-TW" altLang="en-US" sz="2000" b="1" dirty="0">
                  <a:solidFill>
                    <a:srgbClr val="FF0000"/>
                  </a:solidFill>
                  <a:latin typeface="微軟正黑體" panose="020B0604030504040204" pitchFamily="34" charset="-120"/>
                  <a:ea typeface="微軟正黑體" panose="020B0604030504040204" pitchFamily="34" charset="-120"/>
                </a:rPr>
                <a:t>現場登記分發</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lnSpc>
                  <a:spcPts val="2400"/>
                </a:lnSpc>
                <a:spcBef>
                  <a:spcPts val="0"/>
                </a:spcBef>
                <a:spcAft>
                  <a:spcPts val="0"/>
                </a:spcAft>
                <a:defRPr/>
              </a:pPr>
              <a:r>
                <a:rPr lang="zh-TW" altLang="en-US" sz="2000" b="1" dirty="0">
                  <a:solidFill>
                    <a:srgbClr val="002060"/>
                  </a:solidFill>
                  <a:latin typeface="微軟正黑體" panose="020B0604030504040204" pitchFamily="34" charset="-120"/>
                  <a:ea typeface="微軟正黑體" panose="020B0604030504040204" pitchFamily="34" charset="-120"/>
                </a:rPr>
                <a:t>免試生依通知單之指定時間、地點參加現場登記分發報到</a:t>
              </a:r>
            </a:p>
          </p:txBody>
        </p:sp>
        <p:sp>
          <p:nvSpPr>
            <p:cNvPr id="29" name="圓角矩形 28"/>
            <p:cNvSpPr/>
            <p:nvPr/>
          </p:nvSpPr>
          <p:spPr bwMode="auto">
            <a:xfrm>
              <a:off x="2148682" y="1368226"/>
              <a:ext cx="5218112" cy="722313"/>
            </a:xfrm>
            <a:prstGeom prst="roundRect">
              <a:avLst/>
            </a:prstGeom>
            <a:solidFill>
              <a:srgbClr val="CCFFCC"/>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TW" altLang="en-US" b="1" dirty="0">
                  <a:solidFill>
                    <a:srgbClr val="FF0000"/>
                  </a:solidFill>
                  <a:latin typeface="微軟正黑體" panose="020B0604030504040204" pitchFamily="34" charset="-120"/>
                  <a:ea typeface="微軟正黑體" panose="020B0604030504040204" pitchFamily="34" charset="-120"/>
                </a:rPr>
                <a:t>通訊、網路報名 </a:t>
              </a:r>
              <a:r>
                <a:rPr lang="en-US" altLang="zh-TW" b="1" dirty="0">
                  <a:solidFill>
                    <a:srgbClr val="FF0000"/>
                  </a:solidFill>
                  <a:latin typeface="微軟正黑體" panose="020B0604030504040204" pitchFamily="34" charset="-120"/>
                  <a:ea typeface="微軟正黑體" panose="020B0604030504040204" pitchFamily="34" charset="-120"/>
                </a:rPr>
                <a:t>115.6.18~6.25 </a:t>
              </a:r>
              <a:br>
                <a:rPr lang="en-US" altLang="zh-TW" b="1" dirty="0">
                  <a:solidFill>
                    <a:srgbClr val="FF0000"/>
                  </a:solidFill>
                  <a:latin typeface="微軟正黑體" panose="020B0604030504040204" pitchFamily="34" charset="-120"/>
                  <a:ea typeface="微軟正黑體" panose="020B0604030504040204" pitchFamily="34" charset="-120"/>
                </a:rPr>
              </a:br>
              <a:r>
                <a:rPr lang="zh-TW" altLang="en-US" sz="2000" b="1" dirty="0">
                  <a:solidFill>
                    <a:srgbClr val="002060"/>
                  </a:solidFill>
                  <a:latin typeface="微軟正黑體" panose="020B0604030504040204" pitchFamily="34" charset="-120"/>
                  <a:ea typeface="微軟正黑體" panose="020B0604030504040204" pitchFamily="34" charset="-120"/>
                </a:rPr>
                <a:t>各區限擇一所五專招生學校提出申請</a:t>
              </a:r>
            </a:p>
          </p:txBody>
        </p:sp>
      </p:grpSp>
      <p:grpSp>
        <p:nvGrpSpPr>
          <p:cNvPr id="4" name="群組 3"/>
          <p:cNvGrpSpPr/>
          <p:nvPr/>
        </p:nvGrpSpPr>
        <p:grpSpPr>
          <a:xfrm>
            <a:off x="8626475" y="1221382"/>
            <a:ext cx="1795286" cy="5320811"/>
            <a:chOff x="8626475" y="1221382"/>
            <a:chExt cx="1795286" cy="5320811"/>
          </a:xfrm>
        </p:grpSpPr>
        <p:sp>
          <p:nvSpPr>
            <p:cNvPr id="10" name="Text Box 17"/>
            <p:cNvSpPr txBox="1">
              <a:spLocks noChangeArrowheads="1"/>
            </p:cNvSpPr>
            <p:nvPr/>
          </p:nvSpPr>
          <p:spPr bwMode="auto">
            <a:xfrm>
              <a:off x="8647112" y="5834168"/>
              <a:ext cx="1768475" cy="708025"/>
            </a:xfrm>
            <a:prstGeom prst="rect">
              <a:avLst/>
            </a:prstGeom>
            <a:solidFill>
              <a:schemeClr val="accent5">
                <a:lumMod val="20000"/>
                <a:lumOff val="80000"/>
              </a:schemeClr>
            </a:solidFill>
            <a:ln>
              <a:solidFill>
                <a:schemeClr val="bg1"/>
              </a:solidFill>
            </a:ln>
            <a:effectLst>
              <a:outerShdw blurRad="50800" dist="38100" dir="2700000" algn="tl" rotWithShape="0">
                <a:prstClr val="black">
                  <a:alpha val="40000"/>
                </a:prstClr>
              </a:outerShdw>
            </a:effec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spcBef>
                  <a:spcPct val="0"/>
                </a:spcBef>
                <a:spcAft>
                  <a:spcPts val="0"/>
                </a:spcAft>
                <a:buFontTx/>
                <a:buNone/>
                <a:defRPr/>
              </a:pPr>
              <a:r>
                <a:rPr lang="zh-TW" altLang="en-US" sz="2000" b="1" dirty="0">
                  <a:solidFill>
                    <a:srgbClr val="002060"/>
                  </a:solidFill>
                  <a:latin typeface="微軟正黑體" pitchFamily="34" charset="-120"/>
                  <a:ea typeface="微軟正黑體" pitchFamily="34" charset="-120"/>
                </a:rPr>
                <a:t>分發結果</a:t>
              </a:r>
              <a:br>
                <a:rPr lang="en-US" altLang="zh-TW" sz="2000" b="1" dirty="0">
                  <a:solidFill>
                    <a:srgbClr val="002060"/>
                  </a:solidFill>
                  <a:latin typeface="微軟正黑體" pitchFamily="34" charset="-120"/>
                  <a:ea typeface="微軟正黑體" pitchFamily="34" charset="-120"/>
                </a:rPr>
              </a:br>
              <a:r>
                <a:rPr lang="zh-TW" altLang="en-US" sz="2000" b="1" dirty="0">
                  <a:solidFill>
                    <a:srgbClr val="002060"/>
                  </a:solidFill>
                  <a:latin typeface="微軟正黑體" pitchFamily="34" charset="-120"/>
                  <a:ea typeface="微軟正黑體" pitchFamily="34" charset="-120"/>
                </a:rPr>
                <a:t>未獲錄取</a:t>
              </a:r>
            </a:p>
          </p:txBody>
        </p:sp>
        <p:sp>
          <p:nvSpPr>
            <p:cNvPr id="11" name="Text Box 22"/>
            <p:cNvSpPr txBox="1">
              <a:spLocks noChangeArrowheads="1"/>
            </p:cNvSpPr>
            <p:nvPr/>
          </p:nvSpPr>
          <p:spPr bwMode="auto">
            <a:xfrm>
              <a:off x="8626475" y="3989811"/>
              <a:ext cx="1728788" cy="1139825"/>
            </a:xfrm>
            <a:prstGeom prst="rect">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defRPr/>
              </a:pPr>
              <a:r>
                <a:rPr lang="zh-TW" altLang="en-US"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可參加</a:t>
              </a:r>
              <a:br>
                <a:rPr lang="en-US" altLang="zh-TW"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br>
              <a:r>
                <a:rPr lang="zh-TW" altLang="en-US"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免試續招</a:t>
              </a:r>
              <a:endParaRPr lang="en-US" altLang="zh-TW" sz="26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algn="ctr" eaLnBrk="1" fontAlgn="auto" hangingPunct="1">
                <a:spcBef>
                  <a:spcPts val="0"/>
                </a:spcBef>
                <a:spcAft>
                  <a:spcPts val="0"/>
                </a:spcAft>
                <a:defRPr/>
              </a:pPr>
              <a:r>
                <a:rPr lang="en-US" altLang="zh-TW" sz="16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115.7.13</a:t>
              </a:r>
              <a:r>
                <a:rPr lang="zh-TW" altLang="en-US" sz="16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後</a:t>
              </a:r>
            </a:p>
          </p:txBody>
        </p:sp>
        <p:sp>
          <p:nvSpPr>
            <p:cNvPr id="12" name="Text Box 21"/>
            <p:cNvSpPr txBox="1">
              <a:spLocks noChangeArrowheads="1"/>
            </p:cNvSpPr>
            <p:nvPr/>
          </p:nvSpPr>
          <p:spPr bwMode="auto">
            <a:xfrm>
              <a:off x="8647112" y="2462980"/>
              <a:ext cx="1768475" cy="823912"/>
            </a:xfrm>
            <a:prstGeom prst="rect">
              <a:avLst/>
            </a:prstGeom>
            <a:solidFill>
              <a:schemeClr val="accent3">
                <a:lumMod val="20000"/>
                <a:lumOff val="80000"/>
              </a:schemeClr>
            </a:solidFill>
            <a:ln>
              <a:solidFill>
                <a:schemeClr val="bg1"/>
              </a:solidFill>
            </a:ln>
            <a:effectLst>
              <a:outerShdw blurRad="50800" dist="38100" dir="2700000" algn="tl" rotWithShape="0">
                <a:prstClr val="black">
                  <a:alpha val="40000"/>
                </a:prstClr>
              </a:outerShdw>
            </a:effec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lnSpc>
                  <a:spcPts val="2800"/>
                </a:lnSpc>
                <a:spcBef>
                  <a:spcPct val="0"/>
                </a:spcBef>
                <a:spcAft>
                  <a:spcPts val="0"/>
                </a:spcAft>
                <a:buFont typeface="Arial" pitchFamily="34" charset="0"/>
                <a:buNone/>
                <a:defRPr/>
              </a:pPr>
              <a:r>
                <a:rPr lang="zh-TW" altLang="en-US" sz="2000" b="1" dirty="0">
                  <a:solidFill>
                    <a:srgbClr val="002060"/>
                  </a:solidFill>
                  <a:latin typeface="微軟正黑體" pitchFamily="34" charset="-120"/>
                  <a:ea typeface="微軟正黑體" pitchFamily="34" charset="-120"/>
                </a:rPr>
                <a:t>未達參加現場登記分發標準</a:t>
              </a:r>
            </a:p>
          </p:txBody>
        </p:sp>
        <p:sp>
          <p:nvSpPr>
            <p:cNvPr id="31" name="Text Box 21"/>
            <p:cNvSpPr txBox="1">
              <a:spLocks noChangeArrowheads="1"/>
            </p:cNvSpPr>
            <p:nvPr/>
          </p:nvSpPr>
          <p:spPr bwMode="auto">
            <a:xfrm>
              <a:off x="8653286" y="1221382"/>
              <a:ext cx="1768475" cy="1016000"/>
            </a:xfrm>
            <a:prstGeom prst="rect">
              <a:avLst/>
            </a:prstGeom>
            <a:solidFill>
              <a:schemeClr val="accent2">
                <a:lumMod val="40000"/>
                <a:lumOff val="60000"/>
              </a:schemeClr>
            </a:solidFill>
            <a:ln>
              <a:solidFill>
                <a:schemeClr val="bg1"/>
              </a:solidFill>
            </a:ln>
            <a:effectLst>
              <a:outerShdw blurRad="50800" dist="38100" dir="2700000" algn="tl" rotWithShape="0">
                <a:prstClr val="black">
                  <a:alpha val="40000"/>
                </a:prstClr>
              </a:outerShdw>
            </a:effec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lnSpc>
                  <a:spcPts val="2400"/>
                </a:lnSpc>
                <a:spcBef>
                  <a:spcPct val="0"/>
                </a:spcBef>
                <a:spcAft>
                  <a:spcPts val="0"/>
                </a:spcAft>
                <a:buFont typeface="Arial" pitchFamily="34" charset="0"/>
                <a:buNone/>
                <a:defRPr/>
              </a:pPr>
              <a:r>
                <a:rPr lang="en-US" altLang="zh-TW" sz="2000" b="1" dirty="0">
                  <a:solidFill>
                    <a:srgbClr val="FF0000"/>
                  </a:solidFill>
                  <a:latin typeface="微軟正黑體" pitchFamily="34" charset="-120"/>
                  <a:ea typeface="微軟正黑體" pitchFamily="34" charset="-120"/>
                </a:rPr>
                <a:t>115.6.18</a:t>
              </a:r>
            </a:p>
            <a:p>
              <a:pPr algn="ctr" eaLnBrk="1" fontAlgn="auto" hangingPunct="1">
                <a:lnSpc>
                  <a:spcPts val="2400"/>
                </a:lnSpc>
                <a:spcBef>
                  <a:spcPct val="0"/>
                </a:spcBef>
                <a:spcAft>
                  <a:spcPts val="0"/>
                </a:spcAft>
                <a:buFont typeface="Arial" pitchFamily="34" charset="0"/>
                <a:buNone/>
                <a:defRPr/>
              </a:pPr>
              <a:r>
                <a:rPr lang="zh-TW" altLang="en-US" sz="2000" b="1" dirty="0">
                  <a:solidFill>
                    <a:srgbClr val="002060"/>
                  </a:solidFill>
                  <a:latin typeface="微軟正黑體" pitchFamily="34" charset="-120"/>
                  <a:ea typeface="微軟正黑體" pitchFamily="34" charset="-120"/>
                </a:rPr>
                <a:t>公告實際</a:t>
              </a:r>
              <a:endParaRPr lang="en-US" altLang="zh-TW" sz="2000" b="1" dirty="0">
                <a:solidFill>
                  <a:srgbClr val="002060"/>
                </a:solidFill>
                <a:latin typeface="微軟正黑體" pitchFamily="34" charset="-120"/>
                <a:ea typeface="微軟正黑體" pitchFamily="34" charset="-120"/>
              </a:endParaRPr>
            </a:p>
            <a:p>
              <a:pPr algn="ctr" eaLnBrk="1" fontAlgn="auto" hangingPunct="1">
                <a:lnSpc>
                  <a:spcPts val="2400"/>
                </a:lnSpc>
                <a:spcBef>
                  <a:spcPct val="0"/>
                </a:spcBef>
                <a:spcAft>
                  <a:spcPts val="0"/>
                </a:spcAft>
                <a:buFont typeface="Arial" pitchFamily="34" charset="0"/>
                <a:buNone/>
                <a:defRPr/>
              </a:pPr>
              <a:r>
                <a:rPr lang="zh-TW" altLang="en-US" sz="2000" b="1" dirty="0">
                  <a:solidFill>
                    <a:srgbClr val="002060"/>
                  </a:solidFill>
                  <a:latin typeface="微軟正黑體" pitchFamily="34" charset="-120"/>
                  <a:ea typeface="微軟正黑體" pitchFamily="34" charset="-120"/>
                </a:rPr>
                <a:t>招生名額</a:t>
              </a:r>
              <a:endParaRPr lang="zh-TW" altLang="en-US" dirty="0"/>
            </a:p>
          </p:txBody>
        </p:sp>
      </p:grpSp>
      <p:sp>
        <p:nvSpPr>
          <p:cNvPr id="18439" name="Rectangle 2"/>
          <p:cNvSpPr txBox="1">
            <a:spLocks noChangeArrowheads="1"/>
          </p:cNvSpPr>
          <p:nvPr/>
        </p:nvSpPr>
        <p:spPr bwMode="auto">
          <a:xfrm>
            <a:off x="363832" y="161925"/>
            <a:ext cx="156527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Arial" panose="020B0604020202020204" pitchFamily="34" charset="0"/>
              <a:buNone/>
            </a:pP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壹</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4400" b="1" dirty="0">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dirty="0">
                <a:solidFill>
                  <a:srgbClr val="002060"/>
                </a:solidFill>
                <a:latin typeface="微軟正黑體" panose="020B0604030504040204" pitchFamily="34" charset="-120"/>
                <a:ea typeface="微軟正黑體" panose="020B0604030504040204" pitchFamily="34" charset="-120"/>
              </a:rPr>
              <a:t>(5/7)</a:t>
            </a:r>
            <a:endParaRPr lang="en-US" altLang="ja-JP" sz="4000" dirty="0">
              <a:solidFill>
                <a:srgbClr val="002060"/>
              </a:solidFill>
              <a:latin typeface="微軟正黑體" panose="020B0604030504040204" pitchFamily="34" charset="-120"/>
              <a:ea typeface="微軟正黑體" panose="020B0604030504040204" pitchFamily="34" charset="-120"/>
            </a:endParaRPr>
          </a:p>
        </p:txBody>
      </p:sp>
      <p:sp>
        <p:nvSpPr>
          <p:cNvPr id="18441" name="矩形 33"/>
          <p:cNvSpPr>
            <a:spLocks noChangeArrowheads="1"/>
          </p:cNvSpPr>
          <p:nvPr/>
        </p:nvSpPr>
        <p:spPr bwMode="auto">
          <a:xfrm>
            <a:off x="11680825" y="6199188"/>
            <a:ext cx="352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a:t>8</a:t>
            </a:r>
            <a:endParaRPr lang="zh-TW" altLang="en-US" sz="1800"/>
          </a:p>
        </p:txBody>
      </p:sp>
      <p:sp>
        <p:nvSpPr>
          <p:cNvPr id="36" name="KSO_Shape"/>
          <p:cNvSpPr>
            <a:spLocks/>
          </p:cNvSpPr>
          <p:nvPr/>
        </p:nvSpPr>
        <p:spPr bwMode="auto">
          <a:xfrm rot="5400000">
            <a:off x="9221201" y="3412843"/>
            <a:ext cx="620296" cy="421668"/>
          </a:xfrm>
          <a:custGeom>
            <a:avLst/>
            <a:gdLst>
              <a:gd name="T0" fmla="*/ 155875713 w 13050"/>
              <a:gd name="T1" fmla="*/ 155918725 h 8154"/>
              <a:gd name="T2" fmla="*/ 155875713 w 13050"/>
              <a:gd name="T3" fmla="*/ 155918725 h 8154"/>
              <a:gd name="T4" fmla="*/ 155875713 w 13050"/>
              <a:gd name="T5" fmla="*/ 155918725 h 8154"/>
              <a:gd name="T6" fmla="*/ 155875713 w 13050"/>
              <a:gd name="T7" fmla="*/ 155918725 h 8154"/>
              <a:gd name="T8" fmla="*/ 155875713 w 13050"/>
              <a:gd name="T9" fmla="*/ 155918725 h 8154"/>
              <a:gd name="T10" fmla="*/ 155875713 w 13050"/>
              <a:gd name="T11" fmla="*/ 155918725 h 8154"/>
              <a:gd name="T12" fmla="*/ 155875713 w 13050"/>
              <a:gd name="T13" fmla="*/ 155918725 h 8154"/>
              <a:gd name="T14" fmla="*/ 155875713 w 13050"/>
              <a:gd name="T15" fmla="*/ 155918725 h 8154"/>
              <a:gd name="T16" fmla="*/ 155875713 w 13050"/>
              <a:gd name="T17" fmla="*/ 155918725 h 8154"/>
              <a:gd name="T18" fmla="*/ 155875713 w 13050"/>
              <a:gd name="T19" fmla="*/ 155918725 h 8154"/>
              <a:gd name="T20" fmla="*/ 155875713 w 13050"/>
              <a:gd name="T21" fmla="*/ 155918725 h 8154"/>
              <a:gd name="T22" fmla="*/ 155875713 w 13050"/>
              <a:gd name="T23" fmla="*/ 155918725 h 8154"/>
              <a:gd name="T24" fmla="*/ 155875713 w 13050"/>
              <a:gd name="T25" fmla="*/ 155918725 h 8154"/>
              <a:gd name="T26" fmla="*/ 155875713 w 13050"/>
              <a:gd name="T27" fmla="*/ 155918725 h 8154"/>
              <a:gd name="T28" fmla="*/ 155875713 w 13050"/>
              <a:gd name="T29" fmla="*/ 155918725 h 8154"/>
              <a:gd name="T30" fmla="*/ 155875713 w 13050"/>
              <a:gd name="T31" fmla="*/ 155918725 h 8154"/>
              <a:gd name="T32" fmla="*/ 155875713 w 13050"/>
              <a:gd name="T33" fmla="*/ 155918725 h 8154"/>
              <a:gd name="T34" fmla="*/ 155875713 w 13050"/>
              <a:gd name="T35" fmla="*/ 155918725 h 8154"/>
              <a:gd name="T36" fmla="*/ 155875713 w 13050"/>
              <a:gd name="T37" fmla="*/ 155918725 h 8154"/>
              <a:gd name="T38" fmla="*/ 155875713 w 13050"/>
              <a:gd name="T39" fmla="*/ 155918725 h 8154"/>
              <a:gd name="T40" fmla="*/ 155875713 w 13050"/>
              <a:gd name="T41" fmla="*/ 155918725 h 8154"/>
              <a:gd name="T42" fmla="*/ 155875713 w 13050"/>
              <a:gd name="T43" fmla="*/ 155918725 h 8154"/>
              <a:gd name="T44" fmla="*/ 155875713 w 13050"/>
              <a:gd name="T45" fmla="*/ 155918725 h 8154"/>
              <a:gd name="T46" fmla="*/ 155875713 w 13050"/>
              <a:gd name="T47" fmla="*/ 155918725 h 8154"/>
              <a:gd name="T48" fmla="*/ 155875713 w 13050"/>
              <a:gd name="T49" fmla="*/ 155918725 h 8154"/>
              <a:gd name="T50" fmla="*/ 155875713 w 13050"/>
              <a:gd name="T51" fmla="*/ 155918725 h 8154"/>
              <a:gd name="T52" fmla="*/ 155875713 w 13050"/>
              <a:gd name="T53" fmla="*/ 155918725 h 8154"/>
              <a:gd name="T54" fmla="*/ 155875713 w 13050"/>
              <a:gd name="T55" fmla="*/ 155918725 h 8154"/>
              <a:gd name="T56" fmla="*/ 155875713 w 13050"/>
              <a:gd name="T57" fmla="*/ 155918725 h 8154"/>
              <a:gd name="T58" fmla="*/ 155875713 w 13050"/>
              <a:gd name="T59" fmla="*/ 155918725 h 8154"/>
              <a:gd name="T60" fmla="*/ 155875713 w 13050"/>
              <a:gd name="T61" fmla="*/ 155918725 h 8154"/>
              <a:gd name="T62" fmla="*/ 155875713 w 13050"/>
              <a:gd name="T63" fmla="*/ 155918725 h 8154"/>
              <a:gd name="T64" fmla="*/ 155875713 w 13050"/>
              <a:gd name="T65" fmla="*/ 155918725 h 8154"/>
              <a:gd name="T66" fmla="*/ 155875713 w 13050"/>
              <a:gd name="T67" fmla="*/ 155918725 h 8154"/>
              <a:gd name="T68" fmla="*/ 155875713 w 13050"/>
              <a:gd name="T69" fmla="*/ 155918725 h 8154"/>
              <a:gd name="T70" fmla="*/ 155875713 w 13050"/>
              <a:gd name="T71" fmla="*/ 155918725 h 8154"/>
              <a:gd name="T72" fmla="*/ 155875713 w 13050"/>
              <a:gd name="T73" fmla="*/ 155918725 h 8154"/>
              <a:gd name="T74" fmla="*/ 155875713 w 13050"/>
              <a:gd name="T75" fmla="*/ 155918725 h 8154"/>
              <a:gd name="T76" fmla="*/ 155875713 w 13050"/>
              <a:gd name="T77" fmla="*/ 155918725 h 8154"/>
              <a:gd name="T78" fmla="*/ 155875713 w 13050"/>
              <a:gd name="T79" fmla="*/ 155918725 h 8154"/>
              <a:gd name="T80" fmla="*/ 155875713 w 13050"/>
              <a:gd name="T81" fmla="*/ 155918725 h 8154"/>
              <a:gd name="T82" fmla="*/ 155875713 w 13050"/>
              <a:gd name="T83" fmla="*/ 155918725 h 8154"/>
              <a:gd name="T84" fmla="*/ 155875713 w 13050"/>
              <a:gd name="T85" fmla="*/ 155918725 h 8154"/>
              <a:gd name="T86" fmla="*/ 155875713 w 13050"/>
              <a:gd name="T87" fmla="*/ 155918725 h 8154"/>
              <a:gd name="T88" fmla="*/ 155875713 w 13050"/>
              <a:gd name="T89" fmla="*/ 155918725 h 8154"/>
              <a:gd name="T90" fmla="*/ 155875713 w 13050"/>
              <a:gd name="T91" fmla="*/ 155918725 h 8154"/>
              <a:gd name="T92" fmla="*/ 155875713 w 13050"/>
              <a:gd name="T93" fmla="*/ 155918725 h 8154"/>
              <a:gd name="T94" fmla="*/ 155875713 w 13050"/>
              <a:gd name="T95" fmla="*/ 155918725 h 8154"/>
              <a:gd name="T96" fmla="*/ 155875713 w 13050"/>
              <a:gd name="T97" fmla="*/ 155918725 h 8154"/>
              <a:gd name="T98" fmla="*/ 155875713 w 13050"/>
              <a:gd name="T99" fmla="*/ 155918725 h 8154"/>
              <a:gd name="T100" fmla="*/ 155875713 w 13050"/>
              <a:gd name="T101" fmla="*/ 155918725 h 8154"/>
              <a:gd name="T102" fmla="*/ 155875713 w 13050"/>
              <a:gd name="T103" fmla="*/ 155918725 h 8154"/>
              <a:gd name="T104" fmla="*/ 155875713 w 13050"/>
              <a:gd name="T105" fmla="*/ 155918725 h 8154"/>
              <a:gd name="T106" fmla="*/ 155875713 w 13050"/>
              <a:gd name="T107" fmla="*/ 155918725 h 8154"/>
              <a:gd name="T108" fmla="*/ 155875713 w 13050"/>
              <a:gd name="T109" fmla="*/ 155918725 h 8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50" h="8154">
                <a:moveTo>
                  <a:pt x="6088" y="6471"/>
                </a:moveTo>
                <a:lnTo>
                  <a:pt x="6088" y="1683"/>
                </a:lnTo>
                <a:lnTo>
                  <a:pt x="8972" y="1683"/>
                </a:lnTo>
                <a:lnTo>
                  <a:pt x="8972" y="0"/>
                </a:lnTo>
                <a:lnTo>
                  <a:pt x="9089" y="0"/>
                </a:lnTo>
                <a:lnTo>
                  <a:pt x="9129" y="86"/>
                </a:lnTo>
                <a:lnTo>
                  <a:pt x="9168" y="171"/>
                </a:lnTo>
                <a:lnTo>
                  <a:pt x="9208" y="256"/>
                </a:lnTo>
                <a:lnTo>
                  <a:pt x="9249" y="340"/>
                </a:lnTo>
                <a:lnTo>
                  <a:pt x="9292" y="425"/>
                </a:lnTo>
                <a:lnTo>
                  <a:pt x="9335" y="507"/>
                </a:lnTo>
                <a:lnTo>
                  <a:pt x="9378" y="589"/>
                </a:lnTo>
                <a:lnTo>
                  <a:pt x="9422" y="670"/>
                </a:lnTo>
                <a:lnTo>
                  <a:pt x="9468" y="750"/>
                </a:lnTo>
                <a:lnTo>
                  <a:pt x="9514" y="830"/>
                </a:lnTo>
                <a:lnTo>
                  <a:pt x="9560" y="909"/>
                </a:lnTo>
                <a:lnTo>
                  <a:pt x="9608" y="986"/>
                </a:lnTo>
                <a:lnTo>
                  <a:pt x="9656" y="1063"/>
                </a:lnTo>
                <a:lnTo>
                  <a:pt x="9704" y="1141"/>
                </a:lnTo>
                <a:lnTo>
                  <a:pt x="9754" y="1217"/>
                </a:lnTo>
                <a:lnTo>
                  <a:pt x="9804" y="1291"/>
                </a:lnTo>
                <a:lnTo>
                  <a:pt x="9855" y="1365"/>
                </a:lnTo>
                <a:lnTo>
                  <a:pt x="9907" y="1439"/>
                </a:lnTo>
                <a:lnTo>
                  <a:pt x="9960" y="1511"/>
                </a:lnTo>
                <a:lnTo>
                  <a:pt x="10013" y="1584"/>
                </a:lnTo>
                <a:lnTo>
                  <a:pt x="10066" y="1655"/>
                </a:lnTo>
                <a:lnTo>
                  <a:pt x="10121" y="1725"/>
                </a:lnTo>
                <a:lnTo>
                  <a:pt x="10176" y="1794"/>
                </a:lnTo>
                <a:lnTo>
                  <a:pt x="10232" y="1864"/>
                </a:lnTo>
                <a:lnTo>
                  <a:pt x="10288" y="1931"/>
                </a:lnTo>
                <a:lnTo>
                  <a:pt x="10346" y="1999"/>
                </a:lnTo>
                <a:lnTo>
                  <a:pt x="10403" y="2066"/>
                </a:lnTo>
                <a:lnTo>
                  <a:pt x="10461" y="2132"/>
                </a:lnTo>
                <a:lnTo>
                  <a:pt x="10521" y="2196"/>
                </a:lnTo>
                <a:lnTo>
                  <a:pt x="10579" y="2261"/>
                </a:lnTo>
                <a:lnTo>
                  <a:pt x="10640" y="2324"/>
                </a:lnTo>
                <a:lnTo>
                  <a:pt x="10701" y="2387"/>
                </a:lnTo>
                <a:lnTo>
                  <a:pt x="10764" y="2450"/>
                </a:lnTo>
                <a:lnTo>
                  <a:pt x="10826" y="2511"/>
                </a:lnTo>
                <a:lnTo>
                  <a:pt x="10889" y="2572"/>
                </a:lnTo>
                <a:lnTo>
                  <a:pt x="10954" y="2631"/>
                </a:lnTo>
                <a:lnTo>
                  <a:pt x="11019" y="2691"/>
                </a:lnTo>
                <a:lnTo>
                  <a:pt x="11085" y="2750"/>
                </a:lnTo>
                <a:lnTo>
                  <a:pt x="11152" y="2808"/>
                </a:lnTo>
                <a:lnTo>
                  <a:pt x="11218" y="2865"/>
                </a:lnTo>
                <a:lnTo>
                  <a:pt x="11286" y="2923"/>
                </a:lnTo>
                <a:lnTo>
                  <a:pt x="11355" y="2978"/>
                </a:lnTo>
                <a:lnTo>
                  <a:pt x="11425" y="3034"/>
                </a:lnTo>
                <a:lnTo>
                  <a:pt x="11495" y="3088"/>
                </a:lnTo>
                <a:lnTo>
                  <a:pt x="11565" y="3143"/>
                </a:lnTo>
                <a:lnTo>
                  <a:pt x="11638" y="3197"/>
                </a:lnTo>
                <a:lnTo>
                  <a:pt x="11709" y="3250"/>
                </a:lnTo>
                <a:lnTo>
                  <a:pt x="11783" y="3301"/>
                </a:lnTo>
                <a:lnTo>
                  <a:pt x="11856" y="3353"/>
                </a:lnTo>
                <a:lnTo>
                  <a:pt x="11931" y="3404"/>
                </a:lnTo>
                <a:lnTo>
                  <a:pt x="12006" y="3453"/>
                </a:lnTo>
                <a:lnTo>
                  <a:pt x="12082" y="3503"/>
                </a:lnTo>
                <a:lnTo>
                  <a:pt x="12158" y="3552"/>
                </a:lnTo>
                <a:lnTo>
                  <a:pt x="12236" y="3601"/>
                </a:lnTo>
                <a:lnTo>
                  <a:pt x="12315" y="3648"/>
                </a:lnTo>
                <a:lnTo>
                  <a:pt x="12393" y="3694"/>
                </a:lnTo>
                <a:lnTo>
                  <a:pt x="12472" y="3741"/>
                </a:lnTo>
                <a:lnTo>
                  <a:pt x="12553" y="3786"/>
                </a:lnTo>
                <a:lnTo>
                  <a:pt x="12634" y="3831"/>
                </a:lnTo>
                <a:lnTo>
                  <a:pt x="12715" y="3875"/>
                </a:lnTo>
                <a:lnTo>
                  <a:pt x="12798" y="3918"/>
                </a:lnTo>
                <a:lnTo>
                  <a:pt x="12881" y="3961"/>
                </a:lnTo>
                <a:lnTo>
                  <a:pt x="12965" y="4003"/>
                </a:lnTo>
                <a:lnTo>
                  <a:pt x="13050" y="4044"/>
                </a:lnTo>
                <a:lnTo>
                  <a:pt x="13050" y="4149"/>
                </a:lnTo>
                <a:lnTo>
                  <a:pt x="12968" y="4188"/>
                </a:lnTo>
                <a:lnTo>
                  <a:pt x="12885" y="4227"/>
                </a:lnTo>
                <a:lnTo>
                  <a:pt x="12803" y="4267"/>
                </a:lnTo>
                <a:lnTo>
                  <a:pt x="12722" y="4309"/>
                </a:lnTo>
                <a:lnTo>
                  <a:pt x="12642" y="4350"/>
                </a:lnTo>
                <a:lnTo>
                  <a:pt x="12562" y="4393"/>
                </a:lnTo>
                <a:lnTo>
                  <a:pt x="12483" y="4437"/>
                </a:lnTo>
                <a:lnTo>
                  <a:pt x="12404" y="4480"/>
                </a:lnTo>
                <a:lnTo>
                  <a:pt x="12326" y="4525"/>
                </a:lnTo>
                <a:lnTo>
                  <a:pt x="12249" y="4570"/>
                </a:lnTo>
                <a:lnTo>
                  <a:pt x="12173" y="4616"/>
                </a:lnTo>
                <a:lnTo>
                  <a:pt x="12097" y="4663"/>
                </a:lnTo>
                <a:lnTo>
                  <a:pt x="12022" y="4711"/>
                </a:lnTo>
                <a:lnTo>
                  <a:pt x="11947" y="4759"/>
                </a:lnTo>
                <a:lnTo>
                  <a:pt x="11874" y="4808"/>
                </a:lnTo>
                <a:lnTo>
                  <a:pt x="11800" y="4858"/>
                </a:lnTo>
                <a:lnTo>
                  <a:pt x="11729" y="4909"/>
                </a:lnTo>
                <a:lnTo>
                  <a:pt x="11656" y="4960"/>
                </a:lnTo>
                <a:lnTo>
                  <a:pt x="11585" y="5012"/>
                </a:lnTo>
                <a:lnTo>
                  <a:pt x="11514" y="5064"/>
                </a:lnTo>
                <a:lnTo>
                  <a:pt x="11445" y="5118"/>
                </a:lnTo>
                <a:lnTo>
                  <a:pt x="11376" y="5172"/>
                </a:lnTo>
                <a:lnTo>
                  <a:pt x="11308" y="5227"/>
                </a:lnTo>
                <a:lnTo>
                  <a:pt x="11240" y="5283"/>
                </a:lnTo>
                <a:lnTo>
                  <a:pt x="11174" y="5339"/>
                </a:lnTo>
                <a:lnTo>
                  <a:pt x="11108" y="5396"/>
                </a:lnTo>
                <a:lnTo>
                  <a:pt x="11042" y="5454"/>
                </a:lnTo>
                <a:lnTo>
                  <a:pt x="10978" y="5512"/>
                </a:lnTo>
                <a:lnTo>
                  <a:pt x="10914" y="5572"/>
                </a:lnTo>
                <a:lnTo>
                  <a:pt x="10851" y="5632"/>
                </a:lnTo>
                <a:lnTo>
                  <a:pt x="10789" y="5693"/>
                </a:lnTo>
                <a:lnTo>
                  <a:pt x="10727" y="5754"/>
                </a:lnTo>
                <a:lnTo>
                  <a:pt x="10666" y="5816"/>
                </a:lnTo>
                <a:lnTo>
                  <a:pt x="10606" y="5879"/>
                </a:lnTo>
                <a:lnTo>
                  <a:pt x="10546" y="5942"/>
                </a:lnTo>
                <a:lnTo>
                  <a:pt x="10487" y="6007"/>
                </a:lnTo>
                <a:lnTo>
                  <a:pt x="10429" y="6072"/>
                </a:lnTo>
                <a:lnTo>
                  <a:pt x="10371" y="6139"/>
                </a:lnTo>
                <a:lnTo>
                  <a:pt x="10313" y="6206"/>
                </a:lnTo>
                <a:lnTo>
                  <a:pt x="10257" y="6275"/>
                </a:lnTo>
                <a:lnTo>
                  <a:pt x="10201" y="6343"/>
                </a:lnTo>
                <a:lnTo>
                  <a:pt x="10145" y="6413"/>
                </a:lnTo>
                <a:lnTo>
                  <a:pt x="10090" y="6483"/>
                </a:lnTo>
                <a:lnTo>
                  <a:pt x="10036" y="6555"/>
                </a:lnTo>
                <a:lnTo>
                  <a:pt x="9982" y="6627"/>
                </a:lnTo>
                <a:lnTo>
                  <a:pt x="9929" y="6700"/>
                </a:lnTo>
                <a:lnTo>
                  <a:pt x="9877" y="6774"/>
                </a:lnTo>
                <a:lnTo>
                  <a:pt x="9825" y="6848"/>
                </a:lnTo>
                <a:lnTo>
                  <a:pt x="9773" y="6924"/>
                </a:lnTo>
                <a:lnTo>
                  <a:pt x="9724" y="7000"/>
                </a:lnTo>
                <a:lnTo>
                  <a:pt x="9673" y="7077"/>
                </a:lnTo>
                <a:lnTo>
                  <a:pt x="9625" y="7156"/>
                </a:lnTo>
                <a:lnTo>
                  <a:pt x="9576" y="7234"/>
                </a:lnTo>
                <a:lnTo>
                  <a:pt x="9528" y="7313"/>
                </a:lnTo>
                <a:lnTo>
                  <a:pt x="9481" y="7394"/>
                </a:lnTo>
                <a:lnTo>
                  <a:pt x="9435" y="7476"/>
                </a:lnTo>
                <a:lnTo>
                  <a:pt x="9390" y="7558"/>
                </a:lnTo>
                <a:lnTo>
                  <a:pt x="9344" y="7640"/>
                </a:lnTo>
                <a:lnTo>
                  <a:pt x="9300" y="7724"/>
                </a:lnTo>
                <a:lnTo>
                  <a:pt x="9256" y="7809"/>
                </a:lnTo>
                <a:lnTo>
                  <a:pt x="9214" y="7894"/>
                </a:lnTo>
                <a:lnTo>
                  <a:pt x="9171" y="7980"/>
                </a:lnTo>
                <a:lnTo>
                  <a:pt x="9130" y="8066"/>
                </a:lnTo>
                <a:lnTo>
                  <a:pt x="9089" y="8154"/>
                </a:lnTo>
                <a:lnTo>
                  <a:pt x="8972" y="8154"/>
                </a:lnTo>
                <a:lnTo>
                  <a:pt x="8972" y="6471"/>
                </a:lnTo>
                <a:lnTo>
                  <a:pt x="6088" y="6471"/>
                </a:lnTo>
                <a:close/>
                <a:moveTo>
                  <a:pt x="4515" y="6471"/>
                </a:moveTo>
                <a:lnTo>
                  <a:pt x="4515" y="1683"/>
                </a:lnTo>
                <a:lnTo>
                  <a:pt x="5762" y="1683"/>
                </a:lnTo>
                <a:lnTo>
                  <a:pt x="5762" y="6471"/>
                </a:lnTo>
                <a:lnTo>
                  <a:pt x="4515" y="6471"/>
                </a:lnTo>
                <a:close/>
                <a:moveTo>
                  <a:pt x="2988" y="6471"/>
                </a:moveTo>
                <a:lnTo>
                  <a:pt x="2988" y="1683"/>
                </a:lnTo>
                <a:lnTo>
                  <a:pt x="3915" y="1683"/>
                </a:lnTo>
                <a:lnTo>
                  <a:pt x="3915" y="6471"/>
                </a:lnTo>
                <a:lnTo>
                  <a:pt x="2988" y="6471"/>
                </a:lnTo>
                <a:close/>
                <a:moveTo>
                  <a:pt x="1520" y="6471"/>
                </a:moveTo>
                <a:lnTo>
                  <a:pt x="1520" y="1683"/>
                </a:lnTo>
                <a:lnTo>
                  <a:pt x="2121" y="1683"/>
                </a:lnTo>
                <a:lnTo>
                  <a:pt x="2121" y="6471"/>
                </a:lnTo>
                <a:lnTo>
                  <a:pt x="1520" y="6471"/>
                </a:lnTo>
                <a:close/>
                <a:moveTo>
                  <a:pt x="0" y="6471"/>
                </a:moveTo>
                <a:lnTo>
                  <a:pt x="0" y="1683"/>
                </a:lnTo>
                <a:lnTo>
                  <a:pt x="437" y="1683"/>
                </a:lnTo>
                <a:lnTo>
                  <a:pt x="437" y="6471"/>
                </a:lnTo>
                <a:lnTo>
                  <a:pt x="0" y="6471"/>
                </a:lnTo>
                <a:close/>
              </a:path>
            </a:pathLst>
          </a:custGeom>
          <a:solidFill>
            <a:schemeClr val="accent6">
              <a:lumMod val="75000"/>
            </a:schemeClr>
          </a:solidFill>
          <a:ln w="19050">
            <a:solidFill>
              <a:schemeClr val="tx1"/>
            </a:solid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PA_任意多边形 140">
            <a:extLst>
              <a:ext uri="{FF2B5EF4-FFF2-40B4-BE49-F238E27FC236}">
                <a16:creationId xmlns:a16="http://schemas.microsoft.com/office/drawing/2014/main" id="{4079FD1D-B9CF-46E1-8F08-9537ABE0FD4C}"/>
              </a:ext>
            </a:extLst>
          </p:cNvPr>
          <p:cNvSpPr>
            <a:spLocks noEditPoints="1"/>
          </p:cNvSpPr>
          <p:nvPr>
            <p:custDataLst>
              <p:tags r:id="rId1"/>
            </p:custDataLst>
          </p:nvPr>
        </p:nvSpPr>
        <p:spPr bwMode="auto">
          <a:xfrm rot="10800000" flipV="1">
            <a:off x="7487576" y="1506138"/>
            <a:ext cx="1023671" cy="446488"/>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F0000"/>
          </a:solid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站酷快乐体2016修订版" panose="02010600030101010101" pitchFamily="2" charset="-122"/>
              <a:ea typeface="站酷快乐体2016修订版" panose="02010600030101010101" pitchFamily="2" charset="-122"/>
              <a:sym typeface="站酷快乐体2016修订版" panose="02010600030101010101" pitchFamily="2" charset="-122"/>
            </a:endParaRPr>
          </a:p>
        </p:txBody>
      </p:sp>
      <p:grpSp>
        <p:nvGrpSpPr>
          <p:cNvPr id="9" name="群組 8">
            <a:extLst>
              <a:ext uri="{FF2B5EF4-FFF2-40B4-BE49-F238E27FC236}">
                <a16:creationId xmlns:a16="http://schemas.microsoft.com/office/drawing/2014/main" id="{5B5DD04B-2D40-49F5-AFC8-7F18F3BCA733}"/>
              </a:ext>
            </a:extLst>
          </p:cNvPr>
          <p:cNvGrpSpPr/>
          <p:nvPr/>
        </p:nvGrpSpPr>
        <p:grpSpPr>
          <a:xfrm>
            <a:off x="7487576" y="2605879"/>
            <a:ext cx="1023671" cy="716651"/>
            <a:chOff x="7487576" y="2605879"/>
            <a:chExt cx="1023671" cy="716651"/>
          </a:xfrm>
        </p:grpSpPr>
        <p:sp>
          <p:nvSpPr>
            <p:cNvPr id="18455" name="文字方塊 27"/>
            <p:cNvSpPr txBox="1">
              <a:spLocks noChangeArrowheads="1"/>
            </p:cNvSpPr>
            <p:nvPr/>
          </p:nvSpPr>
          <p:spPr bwMode="auto">
            <a:xfrm>
              <a:off x="7679450" y="295319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No</a:t>
              </a:r>
              <a:endParaRPr lang="zh-TW" altLang="en-US" sz="18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5" name="PA_任意多边形 140">
              <a:extLst>
                <a:ext uri="{FF2B5EF4-FFF2-40B4-BE49-F238E27FC236}">
                  <a16:creationId xmlns:a16="http://schemas.microsoft.com/office/drawing/2014/main" id="{64DB8C6A-DC15-43E4-9CDD-95AC6DEA080B}"/>
                </a:ext>
              </a:extLst>
            </p:cNvPr>
            <p:cNvSpPr>
              <a:spLocks noEditPoints="1"/>
            </p:cNvSpPr>
            <p:nvPr>
              <p:custDataLst>
                <p:tags r:id="rId3"/>
              </p:custDataLst>
            </p:nvPr>
          </p:nvSpPr>
          <p:spPr bwMode="auto">
            <a:xfrm>
              <a:off x="7487576" y="2605879"/>
              <a:ext cx="1023671" cy="467918"/>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0033CC"/>
            </a:solid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站酷快乐体2016修订版" panose="02010600030101010101" pitchFamily="2" charset="-122"/>
                <a:ea typeface="站酷快乐体2016修订版" panose="02010600030101010101" pitchFamily="2" charset="-122"/>
                <a:sym typeface="站酷快乐体2016修订版" panose="02010600030101010101" pitchFamily="2" charset="-122"/>
              </a:endParaRPr>
            </a:p>
          </p:txBody>
        </p:sp>
      </p:grpSp>
      <p:grpSp>
        <p:nvGrpSpPr>
          <p:cNvPr id="27" name="群組 26">
            <a:extLst>
              <a:ext uri="{FF2B5EF4-FFF2-40B4-BE49-F238E27FC236}">
                <a16:creationId xmlns:a16="http://schemas.microsoft.com/office/drawing/2014/main" id="{F6F4F02C-9E2C-4042-933C-97D25E268553}"/>
              </a:ext>
            </a:extLst>
          </p:cNvPr>
          <p:cNvGrpSpPr/>
          <p:nvPr/>
        </p:nvGrpSpPr>
        <p:grpSpPr>
          <a:xfrm>
            <a:off x="7502659" y="5840862"/>
            <a:ext cx="1023671" cy="716651"/>
            <a:chOff x="7487576" y="2605879"/>
            <a:chExt cx="1023671" cy="716651"/>
          </a:xfrm>
        </p:grpSpPr>
        <p:sp>
          <p:nvSpPr>
            <p:cNvPr id="28" name="文字方塊 27">
              <a:extLst>
                <a:ext uri="{FF2B5EF4-FFF2-40B4-BE49-F238E27FC236}">
                  <a16:creationId xmlns:a16="http://schemas.microsoft.com/office/drawing/2014/main" id="{ECF6D40F-A2C0-4567-90A2-E032941C5324}"/>
                </a:ext>
              </a:extLst>
            </p:cNvPr>
            <p:cNvSpPr txBox="1">
              <a:spLocks noChangeArrowheads="1"/>
            </p:cNvSpPr>
            <p:nvPr/>
          </p:nvSpPr>
          <p:spPr bwMode="auto">
            <a:xfrm>
              <a:off x="7679450" y="295319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No</a:t>
              </a:r>
              <a:endParaRPr lang="zh-TW" altLang="en-US" sz="18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0" name="PA_任意多边形 140">
              <a:extLst>
                <a:ext uri="{FF2B5EF4-FFF2-40B4-BE49-F238E27FC236}">
                  <a16:creationId xmlns:a16="http://schemas.microsoft.com/office/drawing/2014/main" id="{D8C8AAEC-A9A8-4F1B-AAA0-2967275D8140}"/>
                </a:ext>
              </a:extLst>
            </p:cNvPr>
            <p:cNvSpPr>
              <a:spLocks noEditPoints="1"/>
            </p:cNvSpPr>
            <p:nvPr>
              <p:custDataLst>
                <p:tags r:id="rId2"/>
              </p:custDataLst>
            </p:nvPr>
          </p:nvSpPr>
          <p:spPr bwMode="auto">
            <a:xfrm>
              <a:off x="7487576" y="2605879"/>
              <a:ext cx="1023671" cy="467918"/>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0033CC"/>
            </a:solid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站酷快乐体2016修订版" panose="02010600030101010101" pitchFamily="2" charset="-122"/>
                <a:ea typeface="站酷快乐体2016修订版" panose="02010600030101010101" pitchFamily="2" charset="-122"/>
                <a:sym typeface="站酷快乐体2016修订版" panose="02010600030101010101" pitchFamily="2" charset="-122"/>
              </a:endParaRPr>
            </a:p>
          </p:txBody>
        </p:sp>
      </p:grpSp>
      <p:sp>
        <p:nvSpPr>
          <p:cNvPr id="13" name="KSO_Shape">
            <a:extLst>
              <a:ext uri="{FF2B5EF4-FFF2-40B4-BE49-F238E27FC236}">
                <a16:creationId xmlns:a16="http://schemas.microsoft.com/office/drawing/2014/main" id="{E7C1028A-D4BB-90B1-3021-895DD966F4E9}"/>
              </a:ext>
            </a:extLst>
          </p:cNvPr>
          <p:cNvSpPr>
            <a:spLocks/>
          </p:cNvSpPr>
          <p:nvPr/>
        </p:nvSpPr>
        <p:spPr bwMode="auto">
          <a:xfrm rot="16200000">
            <a:off x="9221201" y="5308392"/>
            <a:ext cx="620296" cy="421668"/>
          </a:xfrm>
          <a:custGeom>
            <a:avLst/>
            <a:gdLst>
              <a:gd name="T0" fmla="*/ 155875713 w 13050"/>
              <a:gd name="T1" fmla="*/ 155918725 h 8154"/>
              <a:gd name="T2" fmla="*/ 155875713 w 13050"/>
              <a:gd name="T3" fmla="*/ 155918725 h 8154"/>
              <a:gd name="T4" fmla="*/ 155875713 w 13050"/>
              <a:gd name="T5" fmla="*/ 155918725 h 8154"/>
              <a:gd name="T6" fmla="*/ 155875713 w 13050"/>
              <a:gd name="T7" fmla="*/ 155918725 h 8154"/>
              <a:gd name="T8" fmla="*/ 155875713 w 13050"/>
              <a:gd name="T9" fmla="*/ 155918725 h 8154"/>
              <a:gd name="T10" fmla="*/ 155875713 w 13050"/>
              <a:gd name="T11" fmla="*/ 155918725 h 8154"/>
              <a:gd name="T12" fmla="*/ 155875713 w 13050"/>
              <a:gd name="T13" fmla="*/ 155918725 h 8154"/>
              <a:gd name="T14" fmla="*/ 155875713 w 13050"/>
              <a:gd name="T15" fmla="*/ 155918725 h 8154"/>
              <a:gd name="T16" fmla="*/ 155875713 w 13050"/>
              <a:gd name="T17" fmla="*/ 155918725 h 8154"/>
              <a:gd name="T18" fmla="*/ 155875713 w 13050"/>
              <a:gd name="T19" fmla="*/ 155918725 h 8154"/>
              <a:gd name="T20" fmla="*/ 155875713 w 13050"/>
              <a:gd name="T21" fmla="*/ 155918725 h 8154"/>
              <a:gd name="T22" fmla="*/ 155875713 w 13050"/>
              <a:gd name="T23" fmla="*/ 155918725 h 8154"/>
              <a:gd name="T24" fmla="*/ 155875713 w 13050"/>
              <a:gd name="T25" fmla="*/ 155918725 h 8154"/>
              <a:gd name="T26" fmla="*/ 155875713 w 13050"/>
              <a:gd name="T27" fmla="*/ 155918725 h 8154"/>
              <a:gd name="T28" fmla="*/ 155875713 w 13050"/>
              <a:gd name="T29" fmla="*/ 155918725 h 8154"/>
              <a:gd name="T30" fmla="*/ 155875713 w 13050"/>
              <a:gd name="T31" fmla="*/ 155918725 h 8154"/>
              <a:gd name="T32" fmla="*/ 155875713 w 13050"/>
              <a:gd name="T33" fmla="*/ 155918725 h 8154"/>
              <a:gd name="T34" fmla="*/ 155875713 w 13050"/>
              <a:gd name="T35" fmla="*/ 155918725 h 8154"/>
              <a:gd name="T36" fmla="*/ 155875713 w 13050"/>
              <a:gd name="T37" fmla="*/ 155918725 h 8154"/>
              <a:gd name="T38" fmla="*/ 155875713 w 13050"/>
              <a:gd name="T39" fmla="*/ 155918725 h 8154"/>
              <a:gd name="T40" fmla="*/ 155875713 w 13050"/>
              <a:gd name="T41" fmla="*/ 155918725 h 8154"/>
              <a:gd name="T42" fmla="*/ 155875713 w 13050"/>
              <a:gd name="T43" fmla="*/ 155918725 h 8154"/>
              <a:gd name="T44" fmla="*/ 155875713 w 13050"/>
              <a:gd name="T45" fmla="*/ 155918725 h 8154"/>
              <a:gd name="T46" fmla="*/ 155875713 w 13050"/>
              <a:gd name="T47" fmla="*/ 155918725 h 8154"/>
              <a:gd name="T48" fmla="*/ 155875713 w 13050"/>
              <a:gd name="T49" fmla="*/ 155918725 h 8154"/>
              <a:gd name="T50" fmla="*/ 155875713 w 13050"/>
              <a:gd name="T51" fmla="*/ 155918725 h 8154"/>
              <a:gd name="T52" fmla="*/ 155875713 w 13050"/>
              <a:gd name="T53" fmla="*/ 155918725 h 8154"/>
              <a:gd name="T54" fmla="*/ 155875713 w 13050"/>
              <a:gd name="T55" fmla="*/ 155918725 h 8154"/>
              <a:gd name="T56" fmla="*/ 155875713 w 13050"/>
              <a:gd name="T57" fmla="*/ 155918725 h 8154"/>
              <a:gd name="T58" fmla="*/ 155875713 w 13050"/>
              <a:gd name="T59" fmla="*/ 155918725 h 8154"/>
              <a:gd name="T60" fmla="*/ 155875713 w 13050"/>
              <a:gd name="T61" fmla="*/ 155918725 h 8154"/>
              <a:gd name="T62" fmla="*/ 155875713 w 13050"/>
              <a:gd name="T63" fmla="*/ 155918725 h 8154"/>
              <a:gd name="T64" fmla="*/ 155875713 w 13050"/>
              <a:gd name="T65" fmla="*/ 155918725 h 8154"/>
              <a:gd name="T66" fmla="*/ 155875713 w 13050"/>
              <a:gd name="T67" fmla="*/ 155918725 h 8154"/>
              <a:gd name="T68" fmla="*/ 155875713 w 13050"/>
              <a:gd name="T69" fmla="*/ 155918725 h 8154"/>
              <a:gd name="T70" fmla="*/ 155875713 w 13050"/>
              <a:gd name="T71" fmla="*/ 155918725 h 8154"/>
              <a:gd name="T72" fmla="*/ 155875713 w 13050"/>
              <a:gd name="T73" fmla="*/ 155918725 h 8154"/>
              <a:gd name="T74" fmla="*/ 155875713 w 13050"/>
              <a:gd name="T75" fmla="*/ 155918725 h 8154"/>
              <a:gd name="T76" fmla="*/ 155875713 w 13050"/>
              <a:gd name="T77" fmla="*/ 155918725 h 8154"/>
              <a:gd name="T78" fmla="*/ 155875713 w 13050"/>
              <a:gd name="T79" fmla="*/ 155918725 h 8154"/>
              <a:gd name="T80" fmla="*/ 155875713 w 13050"/>
              <a:gd name="T81" fmla="*/ 155918725 h 8154"/>
              <a:gd name="T82" fmla="*/ 155875713 w 13050"/>
              <a:gd name="T83" fmla="*/ 155918725 h 8154"/>
              <a:gd name="T84" fmla="*/ 155875713 w 13050"/>
              <a:gd name="T85" fmla="*/ 155918725 h 8154"/>
              <a:gd name="T86" fmla="*/ 155875713 w 13050"/>
              <a:gd name="T87" fmla="*/ 155918725 h 8154"/>
              <a:gd name="T88" fmla="*/ 155875713 w 13050"/>
              <a:gd name="T89" fmla="*/ 155918725 h 8154"/>
              <a:gd name="T90" fmla="*/ 155875713 w 13050"/>
              <a:gd name="T91" fmla="*/ 155918725 h 8154"/>
              <a:gd name="T92" fmla="*/ 155875713 w 13050"/>
              <a:gd name="T93" fmla="*/ 155918725 h 8154"/>
              <a:gd name="T94" fmla="*/ 155875713 w 13050"/>
              <a:gd name="T95" fmla="*/ 155918725 h 8154"/>
              <a:gd name="T96" fmla="*/ 155875713 w 13050"/>
              <a:gd name="T97" fmla="*/ 155918725 h 8154"/>
              <a:gd name="T98" fmla="*/ 155875713 w 13050"/>
              <a:gd name="T99" fmla="*/ 155918725 h 8154"/>
              <a:gd name="T100" fmla="*/ 155875713 w 13050"/>
              <a:gd name="T101" fmla="*/ 155918725 h 8154"/>
              <a:gd name="T102" fmla="*/ 155875713 w 13050"/>
              <a:gd name="T103" fmla="*/ 155918725 h 8154"/>
              <a:gd name="T104" fmla="*/ 155875713 w 13050"/>
              <a:gd name="T105" fmla="*/ 155918725 h 8154"/>
              <a:gd name="T106" fmla="*/ 155875713 w 13050"/>
              <a:gd name="T107" fmla="*/ 155918725 h 8154"/>
              <a:gd name="T108" fmla="*/ 155875713 w 13050"/>
              <a:gd name="T109" fmla="*/ 155918725 h 8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50" h="8154">
                <a:moveTo>
                  <a:pt x="6088" y="6471"/>
                </a:moveTo>
                <a:lnTo>
                  <a:pt x="6088" y="1683"/>
                </a:lnTo>
                <a:lnTo>
                  <a:pt x="8972" y="1683"/>
                </a:lnTo>
                <a:lnTo>
                  <a:pt x="8972" y="0"/>
                </a:lnTo>
                <a:lnTo>
                  <a:pt x="9089" y="0"/>
                </a:lnTo>
                <a:lnTo>
                  <a:pt x="9129" y="86"/>
                </a:lnTo>
                <a:lnTo>
                  <a:pt x="9168" y="171"/>
                </a:lnTo>
                <a:lnTo>
                  <a:pt x="9208" y="256"/>
                </a:lnTo>
                <a:lnTo>
                  <a:pt x="9249" y="340"/>
                </a:lnTo>
                <a:lnTo>
                  <a:pt x="9292" y="425"/>
                </a:lnTo>
                <a:lnTo>
                  <a:pt x="9335" y="507"/>
                </a:lnTo>
                <a:lnTo>
                  <a:pt x="9378" y="589"/>
                </a:lnTo>
                <a:lnTo>
                  <a:pt x="9422" y="670"/>
                </a:lnTo>
                <a:lnTo>
                  <a:pt x="9468" y="750"/>
                </a:lnTo>
                <a:lnTo>
                  <a:pt x="9514" y="830"/>
                </a:lnTo>
                <a:lnTo>
                  <a:pt x="9560" y="909"/>
                </a:lnTo>
                <a:lnTo>
                  <a:pt x="9608" y="986"/>
                </a:lnTo>
                <a:lnTo>
                  <a:pt x="9656" y="1063"/>
                </a:lnTo>
                <a:lnTo>
                  <a:pt x="9704" y="1141"/>
                </a:lnTo>
                <a:lnTo>
                  <a:pt x="9754" y="1217"/>
                </a:lnTo>
                <a:lnTo>
                  <a:pt x="9804" y="1291"/>
                </a:lnTo>
                <a:lnTo>
                  <a:pt x="9855" y="1365"/>
                </a:lnTo>
                <a:lnTo>
                  <a:pt x="9907" y="1439"/>
                </a:lnTo>
                <a:lnTo>
                  <a:pt x="9960" y="1511"/>
                </a:lnTo>
                <a:lnTo>
                  <a:pt x="10013" y="1584"/>
                </a:lnTo>
                <a:lnTo>
                  <a:pt x="10066" y="1655"/>
                </a:lnTo>
                <a:lnTo>
                  <a:pt x="10121" y="1725"/>
                </a:lnTo>
                <a:lnTo>
                  <a:pt x="10176" y="1794"/>
                </a:lnTo>
                <a:lnTo>
                  <a:pt x="10232" y="1864"/>
                </a:lnTo>
                <a:lnTo>
                  <a:pt x="10288" y="1931"/>
                </a:lnTo>
                <a:lnTo>
                  <a:pt x="10346" y="1999"/>
                </a:lnTo>
                <a:lnTo>
                  <a:pt x="10403" y="2066"/>
                </a:lnTo>
                <a:lnTo>
                  <a:pt x="10461" y="2132"/>
                </a:lnTo>
                <a:lnTo>
                  <a:pt x="10521" y="2196"/>
                </a:lnTo>
                <a:lnTo>
                  <a:pt x="10579" y="2261"/>
                </a:lnTo>
                <a:lnTo>
                  <a:pt x="10640" y="2324"/>
                </a:lnTo>
                <a:lnTo>
                  <a:pt x="10701" y="2387"/>
                </a:lnTo>
                <a:lnTo>
                  <a:pt x="10764" y="2450"/>
                </a:lnTo>
                <a:lnTo>
                  <a:pt x="10826" y="2511"/>
                </a:lnTo>
                <a:lnTo>
                  <a:pt x="10889" y="2572"/>
                </a:lnTo>
                <a:lnTo>
                  <a:pt x="10954" y="2631"/>
                </a:lnTo>
                <a:lnTo>
                  <a:pt x="11019" y="2691"/>
                </a:lnTo>
                <a:lnTo>
                  <a:pt x="11085" y="2750"/>
                </a:lnTo>
                <a:lnTo>
                  <a:pt x="11152" y="2808"/>
                </a:lnTo>
                <a:lnTo>
                  <a:pt x="11218" y="2865"/>
                </a:lnTo>
                <a:lnTo>
                  <a:pt x="11286" y="2923"/>
                </a:lnTo>
                <a:lnTo>
                  <a:pt x="11355" y="2978"/>
                </a:lnTo>
                <a:lnTo>
                  <a:pt x="11425" y="3034"/>
                </a:lnTo>
                <a:lnTo>
                  <a:pt x="11495" y="3088"/>
                </a:lnTo>
                <a:lnTo>
                  <a:pt x="11565" y="3143"/>
                </a:lnTo>
                <a:lnTo>
                  <a:pt x="11638" y="3197"/>
                </a:lnTo>
                <a:lnTo>
                  <a:pt x="11709" y="3250"/>
                </a:lnTo>
                <a:lnTo>
                  <a:pt x="11783" y="3301"/>
                </a:lnTo>
                <a:lnTo>
                  <a:pt x="11856" y="3353"/>
                </a:lnTo>
                <a:lnTo>
                  <a:pt x="11931" y="3404"/>
                </a:lnTo>
                <a:lnTo>
                  <a:pt x="12006" y="3453"/>
                </a:lnTo>
                <a:lnTo>
                  <a:pt x="12082" y="3503"/>
                </a:lnTo>
                <a:lnTo>
                  <a:pt x="12158" y="3552"/>
                </a:lnTo>
                <a:lnTo>
                  <a:pt x="12236" y="3601"/>
                </a:lnTo>
                <a:lnTo>
                  <a:pt x="12315" y="3648"/>
                </a:lnTo>
                <a:lnTo>
                  <a:pt x="12393" y="3694"/>
                </a:lnTo>
                <a:lnTo>
                  <a:pt x="12472" y="3741"/>
                </a:lnTo>
                <a:lnTo>
                  <a:pt x="12553" y="3786"/>
                </a:lnTo>
                <a:lnTo>
                  <a:pt x="12634" y="3831"/>
                </a:lnTo>
                <a:lnTo>
                  <a:pt x="12715" y="3875"/>
                </a:lnTo>
                <a:lnTo>
                  <a:pt x="12798" y="3918"/>
                </a:lnTo>
                <a:lnTo>
                  <a:pt x="12881" y="3961"/>
                </a:lnTo>
                <a:lnTo>
                  <a:pt x="12965" y="4003"/>
                </a:lnTo>
                <a:lnTo>
                  <a:pt x="13050" y="4044"/>
                </a:lnTo>
                <a:lnTo>
                  <a:pt x="13050" y="4149"/>
                </a:lnTo>
                <a:lnTo>
                  <a:pt x="12968" y="4188"/>
                </a:lnTo>
                <a:lnTo>
                  <a:pt x="12885" y="4227"/>
                </a:lnTo>
                <a:lnTo>
                  <a:pt x="12803" y="4267"/>
                </a:lnTo>
                <a:lnTo>
                  <a:pt x="12722" y="4309"/>
                </a:lnTo>
                <a:lnTo>
                  <a:pt x="12642" y="4350"/>
                </a:lnTo>
                <a:lnTo>
                  <a:pt x="12562" y="4393"/>
                </a:lnTo>
                <a:lnTo>
                  <a:pt x="12483" y="4437"/>
                </a:lnTo>
                <a:lnTo>
                  <a:pt x="12404" y="4480"/>
                </a:lnTo>
                <a:lnTo>
                  <a:pt x="12326" y="4525"/>
                </a:lnTo>
                <a:lnTo>
                  <a:pt x="12249" y="4570"/>
                </a:lnTo>
                <a:lnTo>
                  <a:pt x="12173" y="4616"/>
                </a:lnTo>
                <a:lnTo>
                  <a:pt x="12097" y="4663"/>
                </a:lnTo>
                <a:lnTo>
                  <a:pt x="12022" y="4711"/>
                </a:lnTo>
                <a:lnTo>
                  <a:pt x="11947" y="4759"/>
                </a:lnTo>
                <a:lnTo>
                  <a:pt x="11874" y="4808"/>
                </a:lnTo>
                <a:lnTo>
                  <a:pt x="11800" y="4858"/>
                </a:lnTo>
                <a:lnTo>
                  <a:pt x="11729" y="4909"/>
                </a:lnTo>
                <a:lnTo>
                  <a:pt x="11656" y="4960"/>
                </a:lnTo>
                <a:lnTo>
                  <a:pt x="11585" y="5012"/>
                </a:lnTo>
                <a:lnTo>
                  <a:pt x="11514" y="5064"/>
                </a:lnTo>
                <a:lnTo>
                  <a:pt x="11445" y="5118"/>
                </a:lnTo>
                <a:lnTo>
                  <a:pt x="11376" y="5172"/>
                </a:lnTo>
                <a:lnTo>
                  <a:pt x="11308" y="5227"/>
                </a:lnTo>
                <a:lnTo>
                  <a:pt x="11240" y="5283"/>
                </a:lnTo>
                <a:lnTo>
                  <a:pt x="11174" y="5339"/>
                </a:lnTo>
                <a:lnTo>
                  <a:pt x="11108" y="5396"/>
                </a:lnTo>
                <a:lnTo>
                  <a:pt x="11042" y="5454"/>
                </a:lnTo>
                <a:lnTo>
                  <a:pt x="10978" y="5512"/>
                </a:lnTo>
                <a:lnTo>
                  <a:pt x="10914" y="5572"/>
                </a:lnTo>
                <a:lnTo>
                  <a:pt x="10851" y="5632"/>
                </a:lnTo>
                <a:lnTo>
                  <a:pt x="10789" y="5693"/>
                </a:lnTo>
                <a:lnTo>
                  <a:pt x="10727" y="5754"/>
                </a:lnTo>
                <a:lnTo>
                  <a:pt x="10666" y="5816"/>
                </a:lnTo>
                <a:lnTo>
                  <a:pt x="10606" y="5879"/>
                </a:lnTo>
                <a:lnTo>
                  <a:pt x="10546" y="5942"/>
                </a:lnTo>
                <a:lnTo>
                  <a:pt x="10487" y="6007"/>
                </a:lnTo>
                <a:lnTo>
                  <a:pt x="10429" y="6072"/>
                </a:lnTo>
                <a:lnTo>
                  <a:pt x="10371" y="6139"/>
                </a:lnTo>
                <a:lnTo>
                  <a:pt x="10313" y="6206"/>
                </a:lnTo>
                <a:lnTo>
                  <a:pt x="10257" y="6275"/>
                </a:lnTo>
                <a:lnTo>
                  <a:pt x="10201" y="6343"/>
                </a:lnTo>
                <a:lnTo>
                  <a:pt x="10145" y="6413"/>
                </a:lnTo>
                <a:lnTo>
                  <a:pt x="10090" y="6483"/>
                </a:lnTo>
                <a:lnTo>
                  <a:pt x="10036" y="6555"/>
                </a:lnTo>
                <a:lnTo>
                  <a:pt x="9982" y="6627"/>
                </a:lnTo>
                <a:lnTo>
                  <a:pt x="9929" y="6700"/>
                </a:lnTo>
                <a:lnTo>
                  <a:pt x="9877" y="6774"/>
                </a:lnTo>
                <a:lnTo>
                  <a:pt x="9825" y="6848"/>
                </a:lnTo>
                <a:lnTo>
                  <a:pt x="9773" y="6924"/>
                </a:lnTo>
                <a:lnTo>
                  <a:pt x="9724" y="7000"/>
                </a:lnTo>
                <a:lnTo>
                  <a:pt x="9673" y="7077"/>
                </a:lnTo>
                <a:lnTo>
                  <a:pt x="9625" y="7156"/>
                </a:lnTo>
                <a:lnTo>
                  <a:pt x="9576" y="7234"/>
                </a:lnTo>
                <a:lnTo>
                  <a:pt x="9528" y="7313"/>
                </a:lnTo>
                <a:lnTo>
                  <a:pt x="9481" y="7394"/>
                </a:lnTo>
                <a:lnTo>
                  <a:pt x="9435" y="7476"/>
                </a:lnTo>
                <a:lnTo>
                  <a:pt x="9390" y="7558"/>
                </a:lnTo>
                <a:lnTo>
                  <a:pt x="9344" y="7640"/>
                </a:lnTo>
                <a:lnTo>
                  <a:pt x="9300" y="7724"/>
                </a:lnTo>
                <a:lnTo>
                  <a:pt x="9256" y="7809"/>
                </a:lnTo>
                <a:lnTo>
                  <a:pt x="9214" y="7894"/>
                </a:lnTo>
                <a:lnTo>
                  <a:pt x="9171" y="7980"/>
                </a:lnTo>
                <a:lnTo>
                  <a:pt x="9130" y="8066"/>
                </a:lnTo>
                <a:lnTo>
                  <a:pt x="9089" y="8154"/>
                </a:lnTo>
                <a:lnTo>
                  <a:pt x="8972" y="8154"/>
                </a:lnTo>
                <a:lnTo>
                  <a:pt x="8972" y="6471"/>
                </a:lnTo>
                <a:lnTo>
                  <a:pt x="6088" y="6471"/>
                </a:lnTo>
                <a:close/>
                <a:moveTo>
                  <a:pt x="4515" y="6471"/>
                </a:moveTo>
                <a:lnTo>
                  <a:pt x="4515" y="1683"/>
                </a:lnTo>
                <a:lnTo>
                  <a:pt x="5762" y="1683"/>
                </a:lnTo>
                <a:lnTo>
                  <a:pt x="5762" y="6471"/>
                </a:lnTo>
                <a:lnTo>
                  <a:pt x="4515" y="6471"/>
                </a:lnTo>
                <a:close/>
                <a:moveTo>
                  <a:pt x="2988" y="6471"/>
                </a:moveTo>
                <a:lnTo>
                  <a:pt x="2988" y="1683"/>
                </a:lnTo>
                <a:lnTo>
                  <a:pt x="3915" y="1683"/>
                </a:lnTo>
                <a:lnTo>
                  <a:pt x="3915" y="6471"/>
                </a:lnTo>
                <a:lnTo>
                  <a:pt x="2988" y="6471"/>
                </a:lnTo>
                <a:close/>
                <a:moveTo>
                  <a:pt x="1520" y="6471"/>
                </a:moveTo>
                <a:lnTo>
                  <a:pt x="1520" y="1683"/>
                </a:lnTo>
                <a:lnTo>
                  <a:pt x="2121" y="1683"/>
                </a:lnTo>
                <a:lnTo>
                  <a:pt x="2121" y="6471"/>
                </a:lnTo>
                <a:lnTo>
                  <a:pt x="1520" y="6471"/>
                </a:lnTo>
                <a:close/>
                <a:moveTo>
                  <a:pt x="0" y="6471"/>
                </a:moveTo>
                <a:lnTo>
                  <a:pt x="0" y="1683"/>
                </a:lnTo>
                <a:lnTo>
                  <a:pt x="437" y="1683"/>
                </a:lnTo>
                <a:lnTo>
                  <a:pt x="437" y="6471"/>
                </a:lnTo>
                <a:lnTo>
                  <a:pt x="0" y="6471"/>
                </a:lnTo>
                <a:close/>
              </a:path>
            </a:pathLst>
          </a:custGeom>
          <a:solidFill>
            <a:schemeClr val="accent6">
              <a:lumMod val="75000"/>
            </a:schemeClr>
          </a:solidFill>
          <a:ln w="19050">
            <a:solidFill>
              <a:schemeClr val="tx1"/>
            </a:solid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7" name="Rectangle 8"/>
          <p:cNvSpPr>
            <a:spLocks noChangeArrowheads="1"/>
          </p:cNvSpPr>
          <p:nvPr/>
        </p:nvSpPr>
        <p:spPr bwMode="auto">
          <a:xfrm>
            <a:off x="4372086" y="139783"/>
            <a:ext cx="6118079" cy="694311"/>
          </a:xfrm>
          <a:prstGeom prst="rect">
            <a:avLst/>
          </a:prstGeom>
          <a:noFill/>
          <a:ln w="38100">
            <a:no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auto" hangingPunct="1">
              <a:spcBef>
                <a:spcPct val="0"/>
              </a:spcBef>
              <a:spcAft>
                <a:spcPts val="0"/>
              </a:spcAft>
              <a:buFontTx/>
              <a:buNone/>
              <a:defRPr/>
            </a:pPr>
            <a:endParaRPr lang="zh-TW" altLang="en-US" sz="4500" b="1" spc="150" dirty="0">
              <a:ln w="11430"/>
              <a:solidFill>
                <a:schemeClr val="bg1"/>
              </a:solidFill>
              <a:effectLst>
                <a:glow rad="101600">
                  <a:srgbClr val="0033CC"/>
                </a:glow>
                <a:outerShdw blurRad="25400" algn="tl" rotWithShape="0">
                  <a:srgbClr val="000000">
                    <a:alpha val="43000"/>
                  </a:srgbClr>
                </a:outerShdw>
              </a:effectLst>
              <a:latin typeface="Arial" charset="0"/>
              <a:ea typeface="標楷體" pitchFamily="65" charset="-120"/>
            </a:endParaRPr>
          </a:p>
        </p:txBody>
      </p:sp>
      <p:sp>
        <p:nvSpPr>
          <p:cNvPr id="19459" name="Rectangle 2"/>
          <p:cNvSpPr txBox="1">
            <a:spLocks noChangeArrowheads="1"/>
          </p:cNvSpPr>
          <p:nvPr/>
        </p:nvSpPr>
        <p:spPr bwMode="auto">
          <a:xfrm>
            <a:off x="327025" y="185738"/>
            <a:ext cx="913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 typeface="Arial" panose="020B0604020202020204" pitchFamily="34" charset="0"/>
              <a:buNone/>
            </a:pPr>
            <a:r>
              <a:rPr lang="zh-TW" altLang="en-US" sz="4400" b="1" dirty="0">
                <a:solidFill>
                  <a:srgbClr val="C00000"/>
                </a:solidFill>
                <a:latin typeface="標楷體" panose="03000509000000000000" pitchFamily="65" charset="-120"/>
                <a:ea typeface="標楷體" panose="03000509000000000000" pitchFamily="65" charset="-120"/>
              </a:rPr>
              <a:t> </a:t>
            </a:r>
            <a:r>
              <a:rPr lang="en-US" altLang="zh-TW" sz="4400" b="1" dirty="0">
                <a:solidFill>
                  <a:srgbClr val="002060"/>
                </a:solidFill>
                <a:latin typeface="微軟正黑體" panose="020B0604030504040204" pitchFamily="34" charset="-120"/>
                <a:ea typeface="微軟正黑體" panose="020B0604030504040204" pitchFamily="34" charset="-120"/>
              </a:rPr>
              <a:t>(</a:t>
            </a:r>
            <a:r>
              <a:rPr lang="zh-TW" altLang="en-US" sz="4400" b="1" dirty="0">
                <a:solidFill>
                  <a:srgbClr val="002060"/>
                </a:solidFill>
                <a:latin typeface="微軟正黑體" panose="020B0604030504040204" pitchFamily="34" charset="-120"/>
                <a:ea typeface="微軟正黑體" panose="020B0604030504040204" pitchFamily="34" charset="-120"/>
              </a:rPr>
              <a:t>壹</a:t>
            </a:r>
            <a:r>
              <a:rPr lang="en-US" altLang="zh-TW" sz="4400" b="1" dirty="0">
                <a:solidFill>
                  <a:srgbClr val="002060"/>
                </a:solidFill>
                <a:latin typeface="微軟正黑體" panose="020B0604030504040204" pitchFamily="34" charset="-120"/>
                <a:ea typeface="微軟正黑體" panose="020B0604030504040204" pitchFamily="34" charset="-120"/>
              </a:rPr>
              <a:t>) </a:t>
            </a:r>
            <a:r>
              <a:rPr lang="zh-TW" altLang="en-US" sz="4400" b="1" dirty="0">
                <a:solidFill>
                  <a:srgbClr val="002060"/>
                </a:solidFill>
                <a:latin typeface="微軟正黑體" panose="020B0604030504040204" pitchFamily="34" charset="-120"/>
                <a:ea typeface="微軟正黑體" panose="020B0604030504040204" pitchFamily="34" charset="-120"/>
              </a:rPr>
              <a:t>、五專聯合免試入學 </a:t>
            </a:r>
            <a:r>
              <a:rPr lang="en-US" altLang="zh-TW" sz="4400" b="1" dirty="0">
                <a:solidFill>
                  <a:srgbClr val="002060"/>
                </a:solidFill>
                <a:latin typeface="微軟正黑體" panose="020B0604030504040204" pitchFamily="34" charset="-120"/>
                <a:ea typeface="微軟正黑體" panose="020B0604030504040204" pitchFamily="34" charset="-120"/>
              </a:rPr>
              <a:t>(6/7)</a:t>
            </a:r>
            <a:endParaRPr lang="en-US" altLang="ja-JP" sz="4000" dirty="0">
              <a:solidFill>
                <a:srgbClr val="002060"/>
              </a:solidFill>
              <a:latin typeface="微軟正黑體" panose="020B0604030504040204" pitchFamily="34" charset="-120"/>
              <a:ea typeface="微軟正黑體" panose="020B0604030504040204" pitchFamily="34" charset="-120"/>
            </a:endParaRPr>
          </a:p>
        </p:txBody>
      </p:sp>
      <p:sp>
        <p:nvSpPr>
          <p:cNvPr id="19460" name="矩形 2"/>
          <p:cNvSpPr>
            <a:spLocks noChangeArrowheads="1"/>
          </p:cNvSpPr>
          <p:nvPr/>
        </p:nvSpPr>
        <p:spPr bwMode="auto">
          <a:xfrm>
            <a:off x="11680825" y="6199188"/>
            <a:ext cx="352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2600" b="1" u="sng"/>
              <a:t>9</a:t>
            </a:r>
            <a:endParaRPr lang="zh-TW" altLang="en-US" sz="1800"/>
          </a:p>
        </p:txBody>
      </p:sp>
      <p:grpSp>
        <p:nvGrpSpPr>
          <p:cNvPr id="18" name="群組 17"/>
          <p:cNvGrpSpPr/>
          <p:nvPr/>
        </p:nvGrpSpPr>
        <p:grpSpPr>
          <a:xfrm>
            <a:off x="2689047" y="1175012"/>
            <a:ext cx="8441753" cy="5516301"/>
            <a:chOff x="3068929" y="676620"/>
            <a:chExt cx="8441753" cy="5516301"/>
          </a:xfrm>
        </p:grpSpPr>
        <p:grpSp>
          <p:nvGrpSpPr>
            <p:cNvPr id="19" name="组合 1"/>
            <p:cNvGrpSpPr/>
            <p:nvPr/>
          </p:nvGrpSpPr>
          <p:grpSpPr>
            <a:xfrm>
              <a:off x="3068931" y="676620"/>
              <a:ext cx="8441751" cy="1582486"/>
              <a:chOff x="3657505" y="676620"/>
              <a:chExt cx="6234554" cy="1582486"/>
            </a:xfrm>
          </p:grpSpPr>
          <p:sp>
            <p:nvSpPr>
              <p:cNvPr id="32" name="直角三角形 31"/>
              <p:cNvSpPr/>
              <p:nvPr/>
            </p:nvSpPr>
            <p:spPr>
              <a:xfrm>
                <a:off x="3875691" y="1961097"/>
                <a:ext cx="68195" cy="116317"/>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14"/>
              <p:cNvSpPr/>
              <p:nvPr/>
            </p:nvSpPr>
            <p:spPr>
              <a:xfrm flipH="1" flipV="1">
                <a:off x="3657505" y="676620"/>
                <a:ext cx="6234554" cy="1582486"/>
              </a:xfrm>
              <a:custGeom>
                <a:avLst/>
                <a:gdLst>
                  <a:gd name="connsiteX0" fmla="*/ 0 w 10085294"/>
                  <a:gd name="connsiteY0" fmla="*/ 5132846 h 5132846"/>
                  <a:gd name="connsiteX1" fmla="*/ 10085294 w 10085294"/>
                  <a:gd name="connsiteY1" fmla="*/ 5132846 h 5132846"/>
                  <a:gd name="connsiteX2" fmla="*/ 10085294 w 10085294"/>
                  <a:gd name="connsiteY2" fmla="*/ 1018046 h 5132846"/>
                  <a:gd name="connsiteX3" fmla="*/ 0 w 10085294"/>
                  <a:gd name="connsiteY3" fmla="*/ 0 h 5132846"/>
                  <a:gd name="connsiteX4" fmla="*/ 0 w 10085294"/>
                  <a:gd name="connsiteY4" fmla="*/ 1018046 h 5132846"/>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6" name="文本框 18"/>
              <p:cNvSpPr txBox="1"/>
              <p:nvPr/>
            </p:nvSpPr>
            <p:spPr>
              <a:xfrm>
                <a:off x="4680982" y="757733"/>
                <a:ext cx="5090545" cy="1267014"/>
              </a:xfrm>
              <a:prstGeom prst="rect">
                <a:avLst/>
              </a:prstGeom>
              <a:noFill/>
            </p:spPr>
            <p:txBody>
              <a:bodyPr wrap="square" rtlCol="0">
                <a:spAutoFit/>
              </a:bodyPr>
              <a:lstStyle/>
              <a:p>
                <a:pPr>
                  <a:lnSpc>
                    <a:spcPts val="3200"/>
                  </a:lnSpc>
                </a:pPr>
                <a:r>
                  <a:rPr lang="zh-TW" altLang="en-US" sz="2400" b="1" dirty="0">
                    <a:solidFill>
                      <a:srgbClr val="002060"/>
                    </a:solidFill>
                    <a:latin typeface="微軟正黑體" panose="020B0604030504040204" pitchFamily="34" charset="-120"/>
                    <a:ea typeface="微軟正黑體" panose="020B0604030504040204" pitchFamily="34" charset="-120"/>
                  </a:rPr>
                  <a:t>各五專學校自定</a:t>
                </a:r>
                <a:r>
                  <a:rPr lang="zh-TW" altLang="en-US" sz="2400" b="1" dirty="0">
                    <a:solidFill>
                      <a:srgbClr val="C00000"/>
                    </a:solidFill>
                    <a:latin typeface="微軟正黑體" panose="020B0604030504040204" pitchFamily="34" charset="-120"/>
                    <a:ea typeface="微軟正黑體" panose="020B0604030504040204" pitchFamily="34" charset="-120"/>
                  </a:rPr>
                  <a:t>「登記分發人數倍率（至多</a:t>
                </a:r>
                <a:r>
                  <a:rPr lang="en-US" altLang="zh-TW" sz="2400" b="1" dirty="0">
                    <a:solidFill>
                      <a:srgbClr val="C00000"/>
                    </a:solidFill>
                    <a:latin typeface="微軟正黑體" panose="020B0604030504040204" pitchFamily="34" charset="-120"/>
                    <a:ea typeface="微軟正黑體" panose="020B0604030504040204" pitchFamily="34" charset="-120"/>
                  </a:rPr>
                  <a:t>3</a:t>
                </a:r>
                <a:r>
                  <a:rPr lang="zh-TW" altLang="en-US" sz="2400" b="1" dirty="0">
                    <a:solidFill>
                      <a:srgbClr val="C00000"/>
                    </a:solidFill>
                    <a:latin typeface="微軟正黑體" panose="020B0604030504040204" pitchFamily="34" charset="-120"/>
                    <a:ea typeface="微軟正黑體" panose="020B0604030504040204" pitchFamily="34" charset="-120"/>
                  </a:rPr>
                  <a:t>倍）」</a:t>
                </a:r>
                <a:r>
                  <a:rPr lang="zh-TW" altLang="en-US" sz="2400" b="1" dirty="0">
                    <a:solidFill>
                      <a:srgbClr val="002060"/>
                    </a:solidFill>
                    <a:latin typeface="微軟正黑體" panose="020B0604030504040204" pitchFamily="34" charset="-120"/>
                    <a:ea typeface="微軟正黑體" panose="020B0604030504040204" pitchFamily="34" charset="-120"/>
                  </a:rPr>
                  <a:t>，為該校通知參加現場登記分發免試生人數。</a:t>
                </a:r>
                <a:endParaRPr lang="en-US" altLang="zh-TW" b="1" dirty="0">
                  <a:solidFill>
                    <a:srgbClr val="002060"/>
                  </a:solidFill>
                  <a:latin typeface="微軟正黑體" panose="020B0604030504040204" pitchFamily="34" charset="-120"/>
                  <a:ea typeface="微軟正黑體" panose="020B0604030504040204" pitchFamily="34" charset="-120"/>
                </a:endParaRPr>
              </a:p>
              <a:p>
                <a:pPr>
                  <a:spcBef>
                    <a:spcPts val="600"/>
                  </a:spcBef>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各校通知登記分發人數之倍率</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請參考簡章第</a:t>
                </a:r>
                <a:r>
                  <a:rPr lang="en-US" altLang="zh-TW" b="1" dirty="0">
                    <a:solidFill>
                      <a:srgbClr val="C00000"/>
                    </a:solidFill>
                    <a:latin typeface="微軟正黑體" panose="020B0604030504040204" pitchFamily="34" charset="-120"/>
                    <a:ea typeface="微軟正黑體" panose="020B0604030504040204" pitchFamily="34" charset="-120"/>
                  </a:rPr>
                  <a:t>23-39</a:t>
                </a:r>
                <a:r>
                  <a:rPr lang="zh-TW" altLang="en-US" b="1" dirty="0">
                    <a:solidFill>
                      <a:srgbClr val="C00000"/>
                    </a:solidFill>
                    <a:latin typeface="微軟正黑體" panose="020B0604030504040204" pitchFamily="34" charset="-120"/>
                    <a:ea typeface="微軟正黑體" panose="020B0604030504040204" pitchFamily="34" charset="-120"/>
                  </a:rPr>
                  <a:t>頁</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grpSp>
        <p:grpSp>
          <p:nvGrpSpPr>
            <p:cNvPr id="20" name="组合 1"/>
            <p:cNvGrpSpPr/>
            <p:nvPr/>
          </p:nvGrpSpPr>
          <p:grpSpPr>
            <a:xfrm>
              <a:off x="3068930" y="2529932"/>
              <a:ext cx="8441751" cy="1423555"/>
              <a:chOff x="3657504" y="538602"/>
              <a:chExt cx="6234554" cy="1423555"/>
            </a:xfrm>
          </p:grpSpPr>
          <p:sp>
            <p:nvSpPr>
              <p:cNvPr id="28" name="任意多边形 14"/>
              <p:cNvSpPr/>
              <p:nvPr/>
            </p:nvSpPr>
            <p:spPr>
              <a:xfrm flipH="1" flipV="1">
                <a:off x="3657504" y="538602"/>
                <a:ext cx="6234554" cy="1423555"/>
              </a:xfrm>
              <a:custGeom>
                <a:avLst/>
                <a:gdLst>
                  <a:gd name="connsiteX0" fmla="*/ 0 w 10085294"/>
                  <a:gd name="connsiteY0" fmla="*/ 5132846 h 5132846"/>
                  <a:gd name="connsiteX1" fmla="*/ 10085294 w 10085294"/>
                  <a:gd name="connsiteY1" fmla="*/ 5132846 h 5132846"/>
                  <a:gd name="connsiteX2" fmla="*/ 10085294 w 10085294"/>
                  <a:gd name="connsiteY2" fmla="*/ 1018046 h 5132846"/>
                  <a:gd name="connsiteX3" fmla="*/ 0 w 10085294"/>
                  <a:gd name="connsiteY3" fmla="*/ 0 h 5132846"/>
                  <a:gd name="connsiteX4" fmla="*/ 0 w 10085294"/>
                  <a:gd name="connsiteY4" fmla="*/ 1018046 h 5132846"/>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文本框 18"/>
              <p:cNvSpPr txBox="1"/>
              <p:nvPr/>
            </p:nvSpPr>
            <p:spPr>
              <a:xfrm>
                <a:off x="4680984" y="776313"/>
                <a:ext cx="5090545" cy="913070"/>
              </a:xfrm>
              <a:prstGeom prst="rect">
                <a:avLst/>
              </a:prstGeom>
              <a:noFill/>
            </p:spPr>
            <p:txBody>
              <a:bodyPr wrap="square" rtlCol="0">
                <a:spAutoFit/>
              </a:bodyPr>
              <a:lstStyle/>
              <a:p>
                <a:pPr>
                  <a:lnSpc>
                    <a:spcPts val="3200"/>
                  </a:lnSpc>
                </a:pPr>
                <a:r>
                  <a:rPr lang="zh-TW" altLang="en-US" sz="2400" b="1" dirty="0">
                    <a:solidFill>
                      <a:srgbClr val="002060"/>
                    </a:solidFill>
                    <a:latin typeface="微軟正黑體" panose="020B0604030504040204" pitchFamily="34" charset="-120"/>
                    <a:ea typeface="微軟正黑體" panose="020B0604030504040204" pitchFamily="34" charset="-120"/>
                  </a:rPr>
                  <a:t>依免試生</a:t>
                </a:r>
                <a:r>
                  <a:rPr lang="zh-TW" altLang="en-US" sz="2400" b="1" dirty="0">
                    <a:solidFill>
                      <a:srgbClr val="C00000"/>
                    </a:solidFill>
                    <a:latin typeface="微軟正黑體" panose="020B0604030504040204" pitchFamily="34" charset="-120"/>
                    <a:ea typeface="微軟正黑體" panose="020B0604030504040204" pitchFamily="34" charset="-120"/>
                  </a:rPr>
                  <a:t>「比序總積分」</a:t>
                </a:r>
                <a:r>
                  <a:rPr lang="zh-TW" altLang="en-US" sz="2400" b="1" dirty="0">
                    <a:solidFill>
                      <a:srgbClr val="002060"/>
                    </a:solidFill>
                    <a:latin typeface="微軟正黑體" panose="020B0604030504040204" pitchFamily="34" charset="-120"/>
                    <a:ea typeface="微軟正黑體" panose="020B0604030504040204" pitchFamily="34" charset="-120"/>
                  </a:rPr>
                  <a:t>與</a:t>
                </a:r>
                <a:r>
                  <a:rPr lang="zh-TW" altLang="en-US" sz="2400" b="1" dirty="0">
                    <a:solidFill>
                      <a:srgbClr val="C00000"/>
                    </a:solidFill>
                    <a:latin typeface="微軟正黑體" panose="020B0604030504040204" pitchFamily="34" charset="-120"/>
                    <a:ea typeface="微軟正黑體" panose="020B0604030504040204" pitchFamily="34" charset="-120"/>
                  </a:rPr>
                  <a:t>「同分比序項目順序」</a:t>
                </a:r>
                <a:r>
                  <a:rPr lang="zh-TW" altLang="en-US" sz="2400" b="1" dirty="0">
                    <a:solidFill>
                      <a:srgbClr val="002060"/>
                    </a:solidFill>
                    <a:latin typeface="微軟正黑體" panose="020B0604030504040204" pitchFamily="34" charset="-120"/>
                    <a:ea typeface="微軟正黑體" panose="020B0604030504040204" pitchFamily="34" charset="-120"/>
                  </a:rPr>
                  <a:t>進行比序取得</a:t>
                </a:r>
                <a:r>
                  <a:rPr lang="zh-TW" altLang="en-US" sz="2400" b="1" dirty="0">
                    <a:solidFill>
                      <a:srgbClr val="C00000"/>
                    </a:solidFill>
                    <a:latin typeface="微軟正黑體" panose="020B0604030504040204" pitchFamily="34" charset="-120"/>
                    <a:ea typeface="微軟正黑體" panose="020B0604030504040204" pitchFamily="34" charset="-120"/>
                  </a:rPr>
                  <a:t>「免試生分發順位」</a:t>
                </a:r>
              </a:p>
            </p:txBody>
          </p:sp>
        </p:grpSp>
        <p:grpSp>
          <p:nvGrpSpPr>
            <p:cNvPr id="21" name="组合 1"/>
            <p:cNvGrpSpPr/>
            <p:nvPr/>
          </p:nvGrpSpPr>
          <p:grpSpPr>
            <a:xfrm>
              <a:off x="3068929" y="4205440"/>
              <a:ext cx="8441751" cy="1987481"/>
              <a:chOff x="3657504" y="262553"/>
              <a:chExt cx="6234554" cy="1987481"/>
            </a:xfrm>
          </p:grpSpPr>
          <p:sp>
            <p:nvSpPr>
              <p:cNvPr id="23" name="任意多边形 14"/>
              <p:cNvSpPr/>
              <p:nvPr/>
            </p:nvSpPr>
            <p:spPr>
              <a:xfrm flipH="1" flipV="1">
                <a:off x="3657504" y="262553"/>
                <a:ext cx="6234554" cy="1987481"/>
              </a:xfrm>
              <a:custGeom>
                <a:avLst/>
                <a:gdLst>
                  <a:gd name="connsiteX0" fmla="*/ 0 w 10085294"/>
                  <a:gd name="connsiteY0" fmla="*/ 5132846 h 5132846"/>
                  <a:gd name="connsiteX1" fmla="*/ 10085294 w 10085294"/>
                  <a:gd name="connsiteY1" fmla="*/ 5132846 h 5132846"/>
                  <a:gd name="connsiteX2" fmla="*/ 10085294 w 10085294"/>
                  <a:gd name="connsiteY2" fmla="*/ 1018046 h 5132846"/>
                  <a:gd name="connsiteX3" fmla="*/ 0 w 10085294"/>
                  <a:gd name="connsiteY3" fmla="*/ 0 h 5132846"/>
                  <a:gd name="connsiteX4" fmla="*/ 0 w 10085294"/>
                  <a:gd name="connsiteY4" fmla="*/ 1018046 h 5132846"/>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文本框 18"/>
              <p:cNvSpPr txBox="1"/>
              <p:nvPr/>
            </p:nvSpPr>
            <p:spPr>
              <a:xfrm>
                <a:off x="4691627" y="302327"/>
                <a:ext cx="5090545" cy="1733808"/>
              </a:xfrm>
              <a:prstGeom prst="rect">
                <a:avLst/>
              </a:prstGeom>
              <a:noFill/>
            </p:spPr>
            <p:txBody>
              <a:bodyPr wrap="square" rtlCol="0">
                <a:spAutoFit/>
              </a:bodyPr>
              <a:lstStyle/>
              <a:p>
                <a:pPr>
                  <a:lnSpc>
                    <a:spcPts val="3200"/>
                  </a:lnSpc>
                </a:pPr>
                <a:r>
                  <a:rPr lang="zh-TW" altLang="en-US" sz="2400" b="1" dirty="0">
                    <a:solidFill>
                      <a:srgbClr val="002060"/>
                    </a:solidFill>
                    <a:latin typeface="微軟正黑體" panose="020B0604030504040204" pitchFamily="34" charset="-120"/>
                    <a:ea typeface="微軟正黑體" panose="020B0604030504040204" pitchFamily="34" charset="-120"/>
                  </a:rPr>
                  <a:t>免試生依「聯合免試入學成績暨現場登記分發報到通知單」所列</a:t>
                </a:r>
                <a:r>
                  <a:rPr lang="zh-TW" altLang="en-US" sz="2400" b="1" dirty="0">
                    <a:solidFill>
                      <a:srgbClr val="C00000"/>
                    </a:solidFill>
                    <a:latin typeface="微軟正黑體" panose="020B0604030504040204" pitchFamily="34" charset="-120"/>
                    <a:ea typeface="微軟正黑體" panose="020B0604030504040204" pitchFamily="34" charset="-120"/>
                  </a:rPr>
                  <a:t>分發梯次、時間、地點</a:t>
                </a:r>
                <a:r>
                  <a:rPr lang="zh-TW" altLang="en-US" sz="2400" b="1" dirty="0">
                    <a:solidFill>
                      <a:srgbClr val="002060"/>
                    </a:solidFill>
                    <a:latin typeface="微軟正黑體" panose="020B0604030504040204" pitchFamily="34" charset="-120"/>
                    <a:ea typeface="微軟正黑體" panose="020B0604030504040204" pitchFamily="34" charset="-120"/>
                  </a:rPr>
                  <a:t>至報名學校參加現場登記分發。免試生依分發順位選擇科別，以撕榜方式完成分發報到。</a:t>
                </a:r>
              </a:p>
            </p:txBody>
          </p:sp>
        </p:grpSp>
      </p:grpSp>
      <p:grpSp>
        <p:nvGrpSpPr>
          <p:cNvPr id="43" name="组合 7"/>
          <p:cNvGrpSpPr/>
          <p:nvPr/>
        </p:nvGrpSpPr>
        <p:grpSpPr>
          <a:xfrm>
            <a:off x="-180050" y="1268152"/>
            <a:ext cx="3023417" cy="1489346"/>
            <a:chOff x="-114537" y="2209995"/>
            <a:chExt cx="12258691" cy="2935606"/>
          </a:xfrm>
        </p:grpSpPr>
        <p:sp>
          <p:nvSpPr>
            <p:cNvPr id="44" name="任意多边形 8"/>
            <p:cNvSpPr/>
            <p:nvPr/>
          </p:nvSpPr>
          <p:spPr>
            <a:xfrm rot="15408217">
              <a:off x="8946610" y="1659598"/>
              <a:ext cx="2337876" cy="4057212"/>
            </a:xfrm>
            <a:custGeom>
              <a:avLst/>
              <a:gdLst>
                <a:gd name="connsiteX0" fmla="*/ 2337876 w 2337876"/>
                <a:gd name="connsiteY0" fmla="*/ 4057210 h 4057210"/>
                <a:gd name="connsiteX1" fmla="*/ 0 w 2337876"/>
                <a:gd name="connsiteY1" fmla="*/ 3509022 h 4057210"/>
                <a:gd name="connsiteX2" fmla="*/ 0 w 2337876"/>
                <a:gd name="connsiteY2" fmla="*/ 0 h 4057210"/>
              </a:gdLst>
              <a:ahLst/>
              <a:cxnLst>
                <a:cxn ang="0">
                  <a:pos x="connsiteX0" y="connsiteY0"/>
                </a:cxn>
                <a:cxn ang="0">
                  <a:pos x="connsiteX1" y="connsiteY1"/>
                </a:cxn>
                <a:cxn ang="0">
                  <a:pos x="connsiteX2" y="connsiteY2"/>
                </a:cxn>
              </a:cxnLst>
              <a:rect l="l" t="t" r="r" b="b"/>
              <a:pathLst>
                <a:path w="2337876" h="4057210">
                  <a:moveTo>
                    <a:pt x="2337876" y="4057210"/>
                  </a:moveTo>
                  <a:lnTo>
                    <a:pt x="0" y="3509022"/>
                  </a:lnTo>
                  <a:lnTo>
                    <a:pt x="0" y="0"/>
                  </a:lnTo>
                  <a:close/>
                </a:path>
              </a:pathLst>
            </a:cu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9"/>
            <p:cNvSpPr/>
            <p:nvPr/>
          </p:nvSpPr>
          <p:spPr>
            <a:xfrm rot="13639288">
              <a:off x="8169100" y="2755195"/>
              <a:ext cx="1961850" cy="2818962"/>
            </a:xfrm>
            <a:custGeom>
              <a:avLst/>
              <a:gdLst>
                <a:gd name="connsiteX0" fmla="*/ 1961849 w 1961849"/>
                <a:gd name="connsiteY0" fmla="*/ 2818961 h 2818961"/>
                <a:gd name="connsiteX1" fmla="*/ 1437362 w 1961849"/>
                <a:gd name="connsiteY1" fmla="*/ 2818961 h 2818961"/>
                <a:gd name="connsiteX2" fmla="*/ 1309830 w 1961849"/>
                <a:gd name="connsiteY2" fmla="*/ 2750711 h 2818961"/>
                <a:gd name="connsiteX3" fmla="*/ 0 w 1961849"/>
                <a:gd name="connsiteY3" fmla="*/ 1931167 h 2818961"/>
                <a:gd name="connsiteX4" fmla="*/ 482558 w 1961849"/>
                <a:gd name="connsiteY4" fmla="*/ 70483 h 2818961"/>
                <a:gd name="connsiteX5" fmla="*/ 518643 w 1961849"/>
                <a:gd name="connsiteY5" fmla="*/ 0 h 28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849" h="2818961">
                  <a:moveTo>
                    <a:pt x="1961849" y="2818961"/>
                  </a:moveTo>
                  <a:lnTo>
                    <a:pt x="1437362" y="2818961"/>
                  </a:lnTo>
                  <a:lnTo>
                    <a:pt x="1309830" y="2750711"/>
                  </a:lnTo>
                  <a:lnTo>
                    <a:pt x="0" y="1931167"/>
                  </a:lnTo>
                  <a:lnTo>
                    <a:pt x="482558" y="70483"/>
                  </a:lnTo>
                  <a:lnTo>
                    <a:pt x="518643" y="0"/>
                  </a:lnTo>
                  <a:close/>
                </a:path>
              </a:pathLst>
            </a:custGeom>
            <a:solidFill>
              <a:srgbClr val="1B8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0"/>
            <p:cNvSpPr/>
            <p:nvPr/>
          </p:nvSpPr>
          <p:spPr>
            <a:xfrm>
              <a:off x="708338" y="2423575"/>
              <a:ext cx="9861050" cy="2205710"/>
            </a:xfrm>
            <a:custGeom>
              <a:avLst/>
              <a:gdLst>
                <a:gd name="connsiteX0" fmla="*/ 0 w 9007021"/>
                <a:gd name="connsiteY0" fmla="*/ 0 h 2205710"/>
                <a:gd name="connsiteX1" fmla="*/ 8629013 w 9007021"/>
                <a:gd name="connsiteY1" fmla="*/ 0 h 2205710"/>
                <a:gd name="connsiteX2" fmla="*/ 9007021 w 9007021"/>
                <a:gd name="connsiteY2" fmla="*/ 2205710 h 2205710"/>
                <a:gd name="connsiteX3" fmla="*/ 0 w 9007021"/>
                <a:gd name="connsiteY3" fmla="*/ 2205710 h 2205710"/>
              </a:gdLst>
              <a:ahLst/>
              <a:cxnLst>
                <a:cxn ang="0">
                  <a:pos x="connsiteX0" y="connsiteY0"/>
                </a:cxn>
                <a:cxn ang="0">
                  <a:pos x="connsiteX1" y="connsiteY1"/>
                </a:cxn>
                <a:cxn ang="0">
                  <a:pos x="connsiteX2" y="connsiteY2"/>
                </a:cxn>
                <a:cxn ang="0">
                  <a:pos x="connsiteX3" y="connsiteY3"/>
                </a:cxn>
              </a:cxnLst>
              <a:rect l="l" t="t" r="r" b="b"/>
              <a:pathLst>
                <a:path w="9007021" h="2205710">
                  <a:moveTo>
                    <a:pt x="0" y="0"/>
                  </a:moveTo>
                  <a:lnTo>
                    <a:pt x="8629013" y="0"/>
                  </a:lnTo>
                  <a:lnTo>
                    <a:pt x="9007021" y="2205710"/>
                  </a:lnTo>
                  <a:lnTo>
                    <a:pt x="0" y="2205710"/>
                  </a:lnTo>
                  <a:close/>
                </a:path>
              </a:pathLst>
            </a:custGeom>
            <a:solidFill>
              <a:srgbClr val="3BC5E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11"/>
            <p:cNvSpPr/>
            <p:nvPr/>
          </p:nvSpPr>
          <p:spPr>
            <a:xfrm rot="255989" flipV="1">
              <a:off x="-114537" y="2209995"/>
              <a:ext cx="1603186" cy="2206575"/>
            </a:xfrm>
            <a:prstGeom prst="parallelogram">
              <a:avLst>
                <a:gd name="adj" fmla="val 10132"/>
              </a:avLst>
            </a:prstGeom>
            <a:solidFill>
              <a:srgbClr val="3BC5E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12"/>
            <p:cNvSpPr/>
            <p:nvPr/>
          </p:nvSpPr>
          <p:spPr>
            <a:xfrm rot="5148072">
              <a:off x="963579" y="4148491"/>
              <a:ext cx="187239" cy="717343"/>
            </a:xfrm>
            <a:custGeom>
              <a:avLst/>
              <a:gdLst>
                <a:gd name="connsiteX0" fmla="*/ 0 w 214465"/>
                <a:gd name="connsiteY0" fmla="*/ 701599 h 717343"/>
                <a:gd name="connsiteX1" fmla="*/ 106043 w 214465"/>
                <a:gd name="connsiteY1" fmla="*/ 0 h 717343"/>
                <a:gd name="connsiteX2" fmla="*/ 214465 w 214465"/>
                <a:gd name="connsiteY2" fmla="*/ 717343 h 717343"/>
              </a:gdLst>
              <a:ahLst/>
              <a:cxnLst>
                <a:cxn ang="0">
                  <a:pos x="connsiteX0" y="connsiteY0"/>
                </a:cxn>
                <a:cxn ang="0">
                  <a:pos x="connsiteX1" y="connsiteY1"/>
                </a:cxn>
                <a:cxn ang="0">
                  <a:pos x="connsiteX2" y="connsiteY2"/>
                </a:cxn>
              </a:cxnLst>
              <a:rect l="l" t="t" r="r" b="b"/>
              <a:pathLst>
                <a:path w="214465" h="717343">
                  <a:moveTo>
                    <a:pt x="0" y="701599"/>
                  </a:moveTo>
                  <a:lnTo>
                    <a:pt x="106043" y="0"/>
                  </a:lnTo>
                  <a:lnTo>
                    <a:pt x="214465" y="717343"/>
                  </a:lnTo>
                  <a:close/>
                </a:path>
              </a:pathLst>
            </a:custGeom>
            <a:solidFill>
              <a:srgbClr val="1B8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13"/>
          <p:cNvSpPr txBox="1"/>
          <p:nvPr/>
        </p:nvSpPr>
        <p:spPr>
          <a:xfrm>
            <a:off x="160527" y="1450737"/>
            <a:ext cx="2182515" cy="954107"/>
          </a:xfrm>
          <a:prstGeom prst="rect">
            <a:avLst/>
          </a:prstGeom>
          <a:noFill/>
        </p:spPr>
        <p:txBody>
          <a:bodyPr wrap="square" rtlCol="0">
            <a:spAutoFit/>
          </a:bodyPr>
          <a:lstStyle/>
          <a:p>
            <a:pPr algn="ctr"/>
            <a:r>
              <a:rPr lang="zh-TW" altLang="en-US" sz="2800" b="1" spc="200" dirty="0">
                <a:ln w="2222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現場登記分發作業方式</a:t>
            </a:r>
          </a:p>
        </p:txBody>
      </p:sp>
      <p:grpSp>
        <p:nvGrpSpPr>
          <p:cNvPr id="37" name="Group 16">
            <a:extLst>
              <a:ext uri="{FF2B5EF4-FFF2-40B4-BE49-F238E27FC236}">
                <a16:creationId xmlns:a16="http://schemas.microsoft.com/office/drawing/2014/main" id="{EDD18918-CBE3-43E4-B6E4-1BD21676E752}"/>
              </a:ext>
            </a:extLst>
          </p:cNvPr>
          <p:cNvGrpSpPr>
            <a:grpSpLocks noChangeAspect="1"/>
          </p:cNvGrpSpPr>
          <p:nvPr/>
        </p:nvGrpSpPr>
        <p:grpSpPr bwMode="auto">
          <a:xfrm>
            <a:off x="3135473" y="1168853"/>
            <a:ext cx="789627" cy="1362917"/>
            <a:chOff x="1449" y="1496"/>
            <a:chExt cx="730" cy="1260"/>
          </a:xfrm>
          <a:solidFill>
            <a:schemeClr val="bg1"/>
          </a:solidFill>
          <a:effectLst>
            <a:glow rad="76200">
              <a:srgbClr val="0033CC"/>
            </a:glow>
          </a:effectLst>
        </p:grpSpPr>
        <p:sp>
          <p:nvSpPr>
            <p:cNvPr id="38" name="Freeform 17">
              <a:extLst>
                <a:ext uri="{FF2B5EF4-FFF2-40B4-BE49-F238E27FC236}">
                  <a16:creationId xmlns:a16="http://schemas.microsoft.com/office/drawing/2014/main" id="{D04AEBCA-31B4-4471-A2F5-665D4C48233C}"/>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9" name="Freeform 18">
              <a:extLst>
                <a:ext uri="{FF2B5EF4-FFF2-40B4-BE49-F238E27FC236}">
                  <a16:creationId xmlns:a16="http://schemas.microsoft.com/office/drawing/2014/main" id="{8269FAE5-61F3-44AE-ABCD-B6E0B4F5BA98}"/>
                </a:ext>
              </a:extLst>
            </p:cNvPr>
            <p:cNvSpPr>
              <a:spLocks/>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Group 21">
            <a:extLst>
              <a:ext uri="{FF2B5EF4-FFF2-40B4-BE49-F238E27FC236}">
                <a16:creationId xmlns:a16="http://schemas.microsoft.com/office/drawing/2014/main" id="{221681A9-12C4-4294-8934-12EB49E3EAD4}"/>
              </a:ext>
            </a:extLst>
          </p:cNvPr>
          <p:cNvGrpSpPr>
            <a:grpSpLocks noChangeAspect="1"/>
          </p:cNvGrpSpPr>
          <p:nvPr/>
        </p:nvGrpSpPr>
        <p:grpSpPr bwMode="auto">
          <a:xfrm>
            <a:off x="3075350" y="3028323"/>
            <a:ext cx="780839" cy="1277830"/>
            <a:chOff x="3270" y="1510"/>
            <a:chExt cx="762" cy="1247"/>
          </a:xfrm>
          <a:solidFill>
            <a:schemeClr val="bg1"/>
          </a:solidFill>
          <a:effectLst>
            <a:glow rad="76200">
              <a:srgbClr val="0033CC"/>
            </a:glow>
          </a:effectLst>
        </p:grpSpPr>
        <p:sp>
          <p:nvSpPr>
            <p:cNvPr id="41" name="Freeform 22">
              <a:extLst>
                <a:ext uri="{FF2B5EF4-FFF2-40B4-BE49-F238E27FC236}">
                  <a16:creationId xmlns:a16="http://schemas.microsoft.com/office/drawing/2014/main" id="{44038CEA-B138-4944-8341-5B45E0BBC5B5}"/>
                </a:ext>
              </a:extLst>
            </p:cNvPr>
            <p:cNvSpPr>
              <a:spLocks/>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
              <a:extLst>
                <a:ext uri="{FF2B5EF4-FFF2-40B4-BE49-F238E27FC236}">
                  <a16:creationId xmlns:a16="http://schemas.microsoft.com/office/drawing/2014/main" id="{B9C3D1F1-E83E-479E-8BB2-827DE4619EC8}"/>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Group 26">
            <a:extLst>
              <a:ext uri="{FF2B5EF4-FFF2-40B4-BE49-F238E27FC236}">
                <a16:creationId xmlns:a16="http://schemas.microsoft.com/office/drawing/2014/main" id="{3607D6F5-BCF2-4442-8F50-D8BB0F499643}"/>
              </a:ext>
            </a:extLst>
          </p:cNvPr>
          <p:cNvGrpSpPr>
            <a:grpSpLocks noChangeAspect="1"/>
          </p:cNvGrpSpPr>
          <p:nvPr/>
        </p:nvGrpSpPr>
        <p:grpSpPr bwMode="auto">
          <a:xfrm>
            <a:off x="2965542" y="4872458"/>
            <a:ext cx="801667" cy="1318087"/>
            <a:chOff x="5100" y="1511"/>
            <a:chExt cx="756" cy="1243"/>
          </a:xfrm>
          <a:solidFill>
            <a:schemeClr val="bg1"/>
          </a:solidFill>
          <a:effectLst>
            <a:glow rad="76200">
              <a:srgbClr val="0033CC"/>
            </a:glow>
          </a:effectLst>
        </p:grpSpPr>
        <p:sp>
          <p:nvSpPr>
            <p:cNvPr id="51" name="Freeform 27">
              <a:extLst>
                <a:ext uri="{FF2B5EF4-FFF2-40B4-BE49-F238E27FC236}">
                  <a16:creationId xmlns:a16="http://schemas.microsoft.com/office/drawing/2014/main" id="{C98BECF0-CC66-47F0-B29E-BEE3F4D053DA}"/>
                </a:ext>
              </a:extLst>
            </p:cNvPr>
            <p:cNvSpPr>
              <a:spLocks/>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8">
              <a:extLst>
                <a:ext uri="{FF2B5EF4-FFF2-40B4-BE49-F238E27FC236}">
                  <a16:creationId xmlns:a16="http://schemas.microsoft.com/office/drawing/2014/main" id="{EC0752C4-CE28-4D78-A8EA-8FEF98DE79C1}"/>
                </a:ext>
              </a:extLst>
            </p:cNvPr>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53829</TotalTime>
  <Words>8788</Words>
  <Application>Microsoft Office PowerPoint</Application>
  <PresentationFormat>寬螢幕</PresentationFormat>
  <Paragraphs>952</Paragraphs>
  <Slides>60</Slides>
  <Notes>23</Notes>
  <HiddenSlides>0</HiddenSlides>
  <MMClips>0</MMClips>
  <ScaleCrop>false</ScaleCrop>
  <HeadingPairs>
    <vt:vector size="8" baseType="variant">
      <vt:variant>
        <vt:lpstr>使用字型</vt:lpstr>
      </vt:variant>
      <vt:variant>
        <vt:i4>20</vt:i4>
      </vt:variant>
      <vt:variant>
        <vt:lpstr>佈景主題</vt:lpstr>
      </vt:variant>
      <vt:variant>
        <vt:i4>1</vt:i4>
      </vt:variant>
      <vt:variant>
        <vt:lpstr>內嵌 OLE 伺服程式</vt:lpstr>
      </vt:variant>
      <vt:variant>
        <vt:i4>1</vt:i4>
      </vt:variant>
      <vt:variant>
        <vt:lpstr>投影片標題</vt:lpstr>
      </vt:variant>
      <vt:variant>
        <vt:i4>60</vt:i4>
      </vt:variant>
    </vt:vector>
  </HeadingPairs>
  <TitlesOfParts>
    <vt:vector size="82" baseType="lpstr">
      <vt:lpstr>Arial Unicode MS</vt:lpstr>
      <vt:lpstr>Gill Sans</vt:lpstr>
      <vt:lpstr>微软雅黑</vt:lpstr>
      <vt:lpstr>SimSun</vt:lpstr>
      <vt:lpstr>汉仪家书简</vt:lpstr>
      <vt:lpstr>站酷快乐体2016修订版</vt:lpstr>
      <vt:lpstr>華康中圓體</vt:lpstr>
      <vt:lpstr>華康新篆體</vt:lpstr>
      <vt:lpstr>微軟正黑體</vt:lpstr>
      <vt:lpstr>新細明體</vt:lpstr>
      <vt:lpstr>標楷體</vt:lpstr>
      <vt:lpstr>Arial</vt:lpstr>
      <vt:lpstr>Calibri</vt:lpstr>
      <vt:lpstr>Calibri Light</vt:lpstr>
      <vt:lpstr>Roboto Condensed</vt:lpstr>
      <vt:lpstr>Rockwell</vt:lpstr>
      <vt:lpstr>Tahoma</vt:lpstr>
      <vt:lpstr>Times New Roman</vt:lpstr>
      <vt:lpstr>Verdana</vt:lpstr>
      <vt:lpstr>Wingdings</vt:lpstr>
      <vt:lpstr>Office 佈景主題</vt:lpstr>
      <vt:lpstr>點陣圖影像</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(貳) 、北區五專聯合免試入學預定招生名額（１/2）</vt:lpstr>
      <vt:lpstr>(貳) 、北區五專聯合免試入學預定招生名額（2/2）</vt:lpstr>
      <vt:lpstr>PowerPoint 簡報</vt:lpstr>
      <vt:lpstr>PowerPoint 簡報</vt:lpstr>
      <vt:lpstr>PowerPoint 簡報</vt:lpstr>
      <vt:lpstr>(肆) 、招生資訊－簡章查詢與下載</vt:lpstr>
      <vt:lpstr>(伍) 、國中學校協助事項</vt:lpstr>
      <vt:lpstr>(陸)、報名作業－報名資格（1/11）</vt:lpstr>
      <vt:lpstr>PowerPoint 簡報</vt:lpstr>
      <vt:lpstr>PowerPoint 簡報</vt:lpstr>
      <vt:lpstr>(陸) 、報名作業－報名方式（4/11）</vt:lpstr>
      <vt:lpstr>(陸) 、報名作業－報名方式（5/11）</vt:lpstr>
      <vt:lpstr>(陸) 、報名作業－報名費繳交說明（6/11）</vt:lpstr>
      <vt:lpstr>(陸) 、報名作業-集體報名應繳報名資料（7/11）</vt:lpstr>
      <vt:lpstr>(陸) 、報名作業-集體報名應繳報名資料（8/11）</vt:lpstr>
      <vt:lpstr>(陸) 、報名作業-集體報名應繳報名資料（9/11）</vt:lpstr>
      <vt:lpstr>(陸) 、報名作業-集體報名應繳報名資料（10/11）</vt:lpstr>
      <vt:lpstr>(陸) 、報名作業-集體報名應繳報名資料（11/11）</vt:lpstr>
      <vt:lpstr>PowerPoint 簡報</vt:lpstr>
      <vt:lpstr>(柒)、成績採計與計算-多元學習表現（2/10） </vt:lpstr>
      <vt:lpstr>(柒)、成績採計與計算-多元學習表現（3/10）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(玖)、現場登記分發作業（1/6）</vt:lpstr>
      <vt:lpstr>(玖) 、現場登記分發作業（2/6）</vt:lpstr>
      <vt:lpstr>PowerPoint 簡報</vt:lpstr>
      <vt:lpstr>PowerPoint 簡報</vt:lpstr>
      <vt:lpstr>(玖) 、現場登記分發作業（5/6）</vt:lpstr>
      <vt:lpstr>(玖) 、現場登記分發作業（6/6）</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免試入學報名作業說明</dc:title>
  <dc:creator>吳麗珠</dc:creator>
  <cp:lastModifiedBy>陳紹綺</cp:lastModifiedBy>
  <cp:revision>1090</cp:revision>
  <cp:lastPrinted>2024-01-29T08:32:49Z</cp:lastPrinted>
  <dcterms:created xsi:type="dcterms:W3CDTF">2016-04-01T05:47:41Z</dcterms:created>
  <dcterms:modified xsi:type="dcterms:W3CDTF">2026-03-25T08:37:50Z</dcterms:modified>
</cp:coreProperties>
</file>