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2.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handoutMasterIdLst>
    <p:handoutMasterId r:id="rId94"/>
  </p:handoutMasterIdLst>
  <p:sldIdLst>
    <p:sldId id="256" r:id="rId2"/>
    <p:sldId id="389" r:id="rId3"/>
    <p:sldId id="390" r:id="rId4"/>
    <p:sldId id="382" r:id="rId5"/>
    <p:sldId id="383" r:id="rId6"/>
    <p:sldId id="384" r:id="rId7"/>
    <p:sldId id="313" r:id="rId8"/>
    <p:sldId id="441" r:id="rId9"/>
    <p:sldId id="400" r:id="rId10"/>
    <p:sldId id="374" r:id="rId11"/>
    <p:sldId id="435" r:id="rId12"/>
    <p:sldId id="391" r:id="rId13"/>
    <p:sldId id="323" r:id="rId14"/>
    <p:sldId id="324" r:id="rId15"/>
    <p:sldId id="326" r:id="rId16"/>
    <p:sldId id="443" r:id="rId17"/>
    <p:sldId id="393" r:id="rId18"/>
    <p:sldId id="394" r:id="rId19"/>
    <p:sldId id="329" r:id="rId20"/>
    <p:sldId id="440" r:id="rId21"/>
    <p:sldId id="436" r:id="rId22"/>
    <p:sldId id="444" r:id="rId23"/>
    <p:sldId id="445" r:id="rId24"/>
    <p:sldId id="446" r:id="rId25"/>
    <p:sldId id="335" r:id="rId26"/>
    <p:sldId id="336" r:id="rId27"/>
    <p:sldId id="337" r:id="rId28"/>
    <p:sldId id="347" r:id="rId29"/>
    <p:sldId id="398" r:id="rId30"/>
    <p:sldId id="397" r:id="rId31"/>
    <p:sldId id="396" r:id="rId32"/>
    <p:sldId id="395" r:id="rId33"/>
    <p:sldId id="399" r:id="rId34"/>
    <p:sldId id="341" r:id="rId35"/>
    <p:sldId id="342" r:id="rId36"/>
    <p:sldId id="343" r:id="rId37"/>
    <p:sldId id="344" r:id="rId38"/>
    <p:sldId id="392" r:id="rId39"/>
    <p:sldId id="401" r:id="rId40"/>
    <p:sldId id="282" r:id="rId41"/>
    <p:sldId id="405" r:id="rId42"/>
    <p:sldId id="284" r:id="rId43"/>
    <p:sldId id="413" r:id="rId44"/>
    <p:sldId id="414" r:id="rId45"/>
    <p:sldId id="417" r:id="rId46"/>
    <p:sldId id="416" r:id="rId47"/>
    <p:sldId id="289" r:id="rId48"/>
    <p:sldId id="422" r:id="rId49"/>
    <p:sldId id="419" r:id="rId50"/>
    <p:sldId id="423" r:id="rId51"/>
    <p:sldId id="424" r:id="rId52"/>
    <p:sldId id="425" r:id="rId53"/>
    <p:sldId id="294" r:id="rId54"/>
    <p:sldId id="296" r:id="rId55"/>
    <p:sldId id="297" r:id="rId56"/>
    <p:sldId id="427" r:id="rId57"/>
    <p:sldId id="428" r:id="rId58"/>
    <p:sldId id="429" r:id="rId59"/>
    <p:sldId id="430" r:id="rId60"/>
    <p:sldId id="369" r:id="rId61"/>
    <p:sldId id="301" r:id="rId62"/>
    <p:sldId id="303" r:id="rId63"/>
    <p:sldId id="431" r:id="rId64"/>
    <p:sldId id="304" r:id="rId65"/>
    <p:sldId id="432" r:id="rId66"/>
    <p:sldId id="433" r:id="rId67"/>
    <p:sldId id="307" r:id="rId68"/>
    <p:sldId id="442" r:id="rId69"/>
    <p:sldId id="434" r:id="rId70"/>
    <p:sldId id="439" r:id="rId71"/>
    <p:sldId id="370" r:id="rId72"/>
    <p:sldId id="371" r:id="rId73"/>
    <p:sldId id="372" r:id="rId74"/>
    <p:sldId id="402" r:id="rId75"/>
    <p:sldId id="260" r:id="rId76"/>
    <p:sldId id="261" r:id="rId77"/>
    <p:sldId id="263" r:id="rId78"/>
    <p:sldId id="262" r:id="rId79"/>
    <p:sldId id="264" r:id="rId80"/>
    <p:sldId id="406" r:id="rId81"/>
    <p:sldId id="266" r:id="rId82"/>
    <p:sldId id="268" r:id="rId83"/>
    <p:sldId id="408" r:id="rId84"/>
    <p:sldId id="270" r:id="rId85"/>
    <p:sldId id="271" r:id="rId86"/>
    <p:sldId id="409" r:id="rId87"/>
    <p:sldId id="411" r:id="rId88"/>
    <p:sldId id="274" r:id="rId89"/>
    <p:sldId id="412" r:id="rId90"/>
    <p:sldId id="278" r:id="rId91"/>
    <p:sldId id="280" r:id="rId92"/>
  </p:sldIdLst>
  <p:sldSz cx="12192000" cy="6858000"/>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開場" id="{1A1B7498-1682-40C7-B381-EA08E9290655}">
          <p14:sldIdLst>
            <p14:sldId id="256"/>
            <p14:sldId id="389"/>
          </p14:sldIdLst>
        </p14:section>
        <p14:section name="壹-115重要說明" id="{15F1FA02-6D32-4097-BFCF-F1131C647E6B}">
          <p14:sldIdLst>
            <p14:sldId id="390"/>
            <p14:sldId id="382"/>
            <p14:sldId id="383"/>
            <p14:sldId id="384"/>
            <p14:sldId id="313"/>
            <p14:sldId id="441"/>
            <p14:sldId id="400"/>
            <p14:sldId id="374"/>
            <p14:sldId id="435"/>
          </p14:sldIdLst>
        </p14:section>
        <p14:section name="貳-招生流程介紹" id="{9F88751D-7197-4EFA-AA8D-EC74DA7BF350}">
          <p14:sldIdLst>
            <p14:sldId id="391"/>
            <p14:sldId id="323"/>
            <p14:sldId id="324"/>
            <p14:sldId id="326"/>
            <p14:sldId id="443"/>
            <p14:sldId id="393"/>
            <p14:sldId id="394"/>
            <p14:sldId id="329"/>
            <p14:sldId id="440"/>
            <p14:sldId id="436"/>
            <p14:sldId id="444"/>
            <p14:sldId id="445"/>
            <p14:sldId id="446"/>
            <p14:sldId id="335"/>
            <p14:sldId id="336"/>
            <p14:sldId id="337"/>
            <p14:sldId id="347"/>
            <p14:sldId id="398"/>
            <p14:sldId id="397"/>
            <p14:sldId id="396"/>
            <p14:sldId id="395"/>
            <p14:sldId id="399"/>
            <p14:sldId id="341"/>
            <p14:sldId id="342"/>
            <p14:sldId id="343"/>
            <p14:sldId id="344"/>
          </p14:sldIdLst>
        </p14:section>
        <p14:section name="參-系統操作(集報)" id="{7F02F0F3-2717-419B-8E1D-D138366E5B9A}">
          <p14:sldIdLst>
            <p14:sldId id="392"/>
            <p14:sldId id="401"/>
            <p14:sldId id="282"/>
            <p14:sldId id="405"/>
            <p14:sldId id="284"/>
            <p14:sldId id="413"/>
            <p14:sldId id="414"/>
            <p14:sldId id="417"/>
            <p14:sldId id="416"/>
            <p14:sldId id="289"/>
            <p14:sldId id="422"/>
            <p14:sldId id="419"/>
            <p14:sldId id="423"/>
            <p14:sldId id="424"/>
            <p14:sldId id="425"/>
            <p14:sldId id="294"/>
            <p14:sldId id="296"/>
            <p14:sldId id="297"/>
            <p14:sldId id="427"/>
            <p14:sldId id="428"/>
            <p14:sldId id="429"/>
            <p14:sldId id="430"/>
            <p14:sldId id="369"/>
            <p14:sldId id="301"/>
            <p14:sldId id="303"/>
            <p14:sldId id="431"/>
            <p14:sldId id="304"/>
            <p14:sldId id="432"/>
            <p14:sldId id="433"/>
            <p14:sldId id="307"/>
            <p14:sldId id="442"/>
            <p14:sldId id="434"/>
            <p14:sldId id="439"/>
            <p14:sldId id="370"/>
            <p14:sldId id="371"/>
            <p14:sldId id="372"/>
          </p14:sldIdLst>
        </p14:section>
        <p14:section name="參-系統操作(個報)" id="{AC309145-BBD4-44D1-96E8-C61057822C06}">
          <p14:sldIdLst>
            <p14:sldId id="402"/>
            <p14:sldId id="260"/>
            <p14:sldId id="261"/>
            <p14:sldId id="263"/>
            <p14:sldId id="262"/>
            <p14:sldId id="264"/>
            <p14:sldId id="406"/>
            <p14:sldId id="266"/>
            <p14:sldId id="268"/>
            <p14:sldId id="408"/>
            <p14:sldId id="270"/>
            <p14:sldId id="271"/>
            <p14:sldId id="409"/>
            <p14:sldId id="411"/>
            <p14:sldId id="274"/>
            <p14:sldId id="412"/>
            <p14:sldId id="278"/>
          </p14:sldIdLst>
        </p14:section>
        <p14:section name="意見交流" id="{F9285A84-C61C-4C87-A6B1-D15A538349D1}">
          <p14:sldIdLst>
            <p14:sldId id="28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殷若齡" initials="殷若齡" lastIdx="1" clrIdx="0">
    <p:extLst>
      <p:ext uri="{19B8F6BF-5375-455C-9EA6-DF929625EA0E}">
        <p15:presenceInfo xmlns:p15="http://schemas.microsoft.com/office/powerpoint/2012/main" userId="S-1-5-21-1441397244-1966243218-713540900-12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3D3D"/>
    <a:srgbClr val="FFF1E7"/>
    <a:srgbClr val="0033CC"/>
    <a:srgbClr val="EDFAED"/>
    <a:srgbClr val="FFFFFF"/>
    <a:srgbClr val="2E50E2"/>
    <a:srgbClr val="1F48CB"/>
    <a:srgbClr val="FFFF99"/>
    <a:srgbClr val="FFD7B9"/>
    <a:srgbClr val="C5ED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CB174D-9F0A-A902-1A9A-74D424C9938D}" v="9" dt="2025-11-21T12:45:47.810"/>
    <p1510:client id="{2105569D-4FC4-9C44-62F1-717381C0E9AA}" v="11" dt="2025-11-21T12:52:30.379"/>
    <p1510:client id="{5634A0AD-2D19-CFBA-765C-AD593F38A94B}" v="372" dt="2025-11-22T13:39:56.394"/>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72579" autoAdjust="0"/>
  </p:normalViewPr>
  <p:slideViewPr>
    <p:cSldViewPr snapToGrid="0">
      <p:cViewPr varScale="1">
        <p:scale>
          <a:sx n="76" d="100"/>
          <a:sy n="76" d="100"/>
        </p:scale>
        <p:origin x="1872" y="96"/>
      </p:cViewPr>
      <p:guideLst/>
    </p:cSldViewPr>
  </p:slideViewPr>
  <p:notesTextViewPr>
    <p:cViewPr>
      <p:scale>
        <a:sx n="100" d="100"/>
        <a:sy n="100" d="100"/>
      </p:scale>
      <p:origin x="0" y="0"/>
    </p:cViewPr>
  </p:notesTextViewPr>
  <p:sorterViewPr>
    <p:cViewPr>
      <p:scale>
        <a:sx n="200" d="100"/>
        <a:sy n="200" d="100"/>
      </p:scale>
      <p:origin x="0" y="-109512"/>
    </p:cViewPr>
  </p:sorterViewPr>
  <p:notesViewPr>
    <p:cSldViewPr snapToGrid="0">
      <p:cViewPr varScale="1">
        <p:scale>
          <a:sx n="75" d="100"/>
          <a:sy n="75" d="100"/>
        </p:scale>
        <p:origin x="4026"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theme" Target="theme/theme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殷若齡" userId="S::45064@cc.ntut.edu.tw::35e71099-fa81-4cdc-aa8b-a30484b255ed" providerId="AD" clId="Web-{2105569D-4FC4-9C44-62F1-717381C0E9AA}"/>
    <pc:docChg chg="modSld">
      <pc:chgData name="殷若齡" userId="S::45064@cc.ntut.edu.tw::35e71099-fa81-4cdc-aa8b-a30484b255ed" providerId="AD" clId="Web-{2105569D-4FC4-9C44-62F1-717381C0E9AA}" dt="2025-11-21T12:52:30.379" v="8"/>
      <pc:docMkLst>
        <pc:docMk/>
      </pc:docMkLst>
      <pc:sldChg chg="modSp">
        <pc:chgData name="殷若齡" userId="S::45064@cc.ntut.edu.tw::35e71099-fa81-4cdc-aa8b-a30484b255ed" providerId="AD" clId="Web-{2105569D-4FC4-9C44-62F1-717381C0E9AA}" dt="2025-11-21T12:49:03.168" v="2" actId="20577"/>
        <pc:sldMkLst>
          <pc:docMk/>
          <pc:sldMk cId="3761268818" sldId="324"/>
        </pc:sldMkLst>
        <pc:spChg chg="mod">
          <ac:chgData name="殷若齡" userId="S::45064@cc.ntut.edu.tw::35e71099-fa81-4cdc-aa8b-a30484b255ed" providerId="AD" clId="Web-{2105569D-4FC4-9C44-62F1-717381C0E9AA}" dt="2025-11-21T12:49:03.168" v="2" actId="20577"/>
          <ac:spMkLst>
            <pc:docMk/>
            <pc:sldMk cId="3761268818" sldId="324"/>
            <ac:spMk id="6" creationId="{00000000-0000-0000-0000-000000000000}"/>
          </ac:spMkLst>
        </pc:spChg>
      </pc:sldChg>
      <pc:sldChg chg="modSp">
        <pc:chgData name="殷若齡" userId="S::45064@cc.ntut.edu.tw::35e71099-fa81-4cdc-aa8b-a30484b255ed" providerId="AD" clId="Web-{2105569D-4FC4-9C44-62F1-717381C0E9AA}" dt="2025-11-21T12:52:09.144" v="5"/>
        <pc:sldMkLst>
          <pc:docMk/>
          <pc:sldMk cId="1242838331" sldId="341"/>
        </pc:sldMkLst>
        <pc:graphicFrameChg chg="modGraphic">
          <ac:chgData name="殷若齡" userId="S::45064@cc.ntut.edu.tw::35e71099-fa81-4cdc-aa8b-a30484b255ed" providerId="AD" clId="Web-{2105569D-4FC4-9C44-62F1-717381C0E9AA}" dt="2025-11-21T12:52:09.144" v="5"/>
          <ac:graphicFrameMkLst>
            <pc:docMk/>
            <pc:sldMk cId="1242838331" sldId="341"/>
            <ac:graphicFrameMk id="5" creationId="{00000000-0000-0000-0000-000000000000}"/>
          </ac:graphicFrameMkLst>
        </pc:graphicFrameChg>
      </pc:sldChg>
      <pc:sldChg chg="modSp">
        <pc:chgData name="殷若齡" userId="S::45064@cc.ntut.edu.tw::35e71099-fa81-4cdc-aa8b-a30484b255ed" providerId="AD" clId="Web-{2105569D-4FC4-9C44-62F1-717381C0E9AA}" dt="2025-11-21T12:52:16.347" v="6"/>
        <pc:sldMkLst>
          <pc:docMk/>
          <pc:sldMk cId="3794374380" sldId="342"/>
        </pc:sldMkLst>
        <pc:graphicFrameChg chg="modGraphic">
          <ac:chgData name="殷若齡" userId="S::45064@cc.ntut.edu.tw::35e71099-fa81-4cdc-aa8b-a30484b255ed" providerId="AD" clId="Web-{2105569D-4FC4-9C44-62F1-717381C0E9AA}" dt="2025-11-21T12:52:16.347" v="6"/>
          <ac:graphicFrameMkLst>
            <pc:docMk/>
            <pc:sldMk cId="3794374380" sldId="342"/>
            <ac:graphicFrameMk id="5" creationId="{00000000-0000-0000-0000-000000000000}"/>
          </ac:graphicFrameMkLst>
        </pc:graphicFrameChg>
      </pc:sldChg>
      <pc:sldChg chg="modSp">
        <pc:chgData name="殷若齡" userId="S::45064@cc.ntut.edu.tw::35e71099-fa81-4cdc-aa8b-a30484b255ed" providerId="AD" clId="Web-{2105569D-4FC4-9C44-62F1-717381C0E9AA}" dt="2025-11-21T12:52:30.379" v="8"/>
        <pc:sldMkLst>
          <pc:docMk/>
          <pc:sldMk cId="1913893159" sldId="343"/>
        </pc:sldMkLst>
        <pc:graphicFrameChg chg="modGraphic">
          <ac:chgData name="殷若齡" userId="S::45064@cc.ntut.edu.tw::35e71099-fa81-4cdc-aa8b-a30484b255ed" providerId="AD" clId="Web-{2105569D-4FC4-9C44-62F1-717381C0E9AA}" dt="2025-11-21T12:52:30.379" v="8"/>
          <ac:graphicFrameMkLst>
            <pc:docMk/>
            <pc:sldMk cId="1913893159" sldId="343"/>
            <ac:graphicFrameMk id="6" creationId="{00000000-0000-0000-0000-000000000000}"/>
          </ac:graphicFrameMkLst>
        </pc:graphicFrameChg>
      </pc:sldChg>
    </pc:docChg>
  </pc:docChgLst>
  <pc:docChgLst>
    <pc:chgData name="殷若齡" userId="S::45064@cc.ntut.edu.tw::35e71099-fa81-4cdc-aa8b-a30484b255ed" providerId="AD" clId="Web-{5634A0AD-2D19-CFBA-765C-AD593F38A94B}"/>
    <pc:docChg chg="modSld">
      <pc:chgData name="殷若齡" userId="S::45064@cc.ntut.edu.tw::35e71099-fa81-4cdc-aa8b-a30484b255ed" providerId="AD" clId="Web-{5634A0AD-2D19-CFBA-765C-AD593F38A94B}" dt="2025-11-22T13:39:55.691" v="272"/>
      <pc:docMkLst>
        <pc:docMk/>
      </pc:docMkLst>
      <pc:sldChg chg="modSp">
        <pc:chgData name="殷若齡" userId="S::45064@cc.ntut.edu.tw::35e71099-fa81-4cdc-aa8b-a30484b255ed" providerId="AD" clId="Web-{5634A0AD-2D19-CFBA-765C-AD593F38A94B}" dt="2025-11-22T13:29:49.683" v="218"/>
        <pc:sldMkLst>
          <pc:docMk/>
          <pc:sldMk cId="2656662536" sldId="260"/>
        </pc:sldMkLst>
        <pc:picChg chg="mod">
          <ac:chgData name="殷若齡" userId="S::45064@cc.ntut.edu.tw::35e71099-fa81-4cdc-aa8b-a30484b255ed" providerId="AD" clId="Web-{5634A0AD-2D19-CFBA-765C-AD593F38A94B}" dt="2025-11-22T13:29:49.683" v="218"/>
          <ac:picMkLst>
            <pc:docMk/>
            <pc:sldMk cId="2656662536" sldId="260"/>
            <ac:picMk id="6" creationId="{18AD5B38-1B9F-4441-90FB-C6CC5FD9E2B8}"/>
          </ac:picMkLst>
        </pc:picChg>
      </pc:sldChg>
      <pc:sldChg chg="addSp delSp modSp">
        <pc:chgData name="殷若齡" userId="S::45064@cc.ntut.edu.tw::35e71099-fa81-4cdc-aa8b-a30484b255ed" providerId="AD" clId="Web-{5634A0AD-2D19-CFBA-765C-AD593F38A94B}" dt="2025-11-22T13:33:05.877" v="225" actId="14100"/>
        <pc:sldMkLst>
          <pc:docMk/>
          <pc:sldMk cId="565204168" sldId="261"/>
        </pc:sldMkLst>
        <pc:picChg chg="add mod ord">
          <ac:chgData name="殷若齡" userId="S::45064@cc.ntut.edu.tw::35e71099-fa81-4cdc-aa8b-a30484b255ed" providerId="AD" clId="Web-{5634A0AD-2D19-CFBA-765C-AD593F38A94B}" dt="2025-11-22T13:33:05.877" v="225" actId="14100"/>
          <ac:picMkLst>
            <pc:docMk/>
            <pc:sldMk cId="565204168" sldId="261"/>
            <ac:picMk id="4" creationId="{98BB1418-69EB-125C-F774-D6922549AAC6}"/>
          </ac:picMkLst>
        </pc:picChg>
        <pc:picChg chg="del mod">
          <ac:chgData name="殷若齡" userId="S::45064@cc.ntut.edu.tw::35e71099-fa81-4cdc-aa8b-a30484b255ed" providerId="AD" clId="Web-{5634A0AD-2D19-CFBA-765C-AD593F38A94B}" dt="2025-11-22T13:32:54.408" v="222"/>
          <ac:picMkLst>
            <pc:docMk/>
            <pc:sldMk cId="565204168" sldId="261"/>
            <ac:picMk id="27" creationId="{00000000-0000-0000-0000-000000000000}"/>
          </ac:picMkLst>
        </pc:picChg>
      </pc:sldChg>
      <pc:sldChg chg="modSp">
        <pc:chgData name="殷若齡" userId="S::45064@cc.ntut.edu.tw::35e71099-fa81-4cdc-aa8b-a30484b255ed" providerId="AD" clId="Web-{5634A0AD-2D19-CFBA-765C-AD593F38A94B}" dt="2025-11-22T13:34:19.519" v="232"/>
        <pc:sldMkLst>
          <pc:docMk/>
          <pc:sldMk cId="1668678774" sldId="262"/>
        </pc:sldMkLst>
        <pc:picChg chg="mod">
          <ac:chgData name="殷若齡" userId="S::45064@cc.ntut.edu.tw::35e71099-fa81-4cdc-aa8b-a30484b255ed" providerId="AD" clId="Web-{5634A0AD-2D19-CFBA-765C-AD593F38A94B}" dt="2025-11-22T13:34:19.519" v="232"/>
          <ac:picMkLst>
            <pc:docMk/>
            <pc:sldMk cId="1668678774" sldId="262"/>
            <ac:picMk id="5" creationId="{00000000-0000-0000-0000-000000000000}"/>
          </ac:picMkLst>
        </pc:picChg>
      </pc:sldChg>
      <pc:sldChg chg="modSp">
        <pc:chgData name="殷若齡" userId="S::45064@cc.ntut.edu.tw::35e71099-fa81-4cdc-aa8b-a30484b255ed" providerId="AD" clId="Web-{5634A0AD-2D19-CFBA-765C-AD593F38A94B}" dt="2025-11-22T13:34:06.097" v="231" actId="14100"/>
        <pc:sldMkLst>
          <pc:docMk/>
          <pc:sldMk cId="1381522429" sldId="263"/>
        </pc:sldMkLst>
        <pc:spChg chg="mod">
          <ac:chgData name="殷若齡" userId="S::45064@cc.ntut.edu.tw::35e71099-fa81-4cdc-aa8b-a30484b255ed" providerId="AD" clId="Web-{5634A0AD-2D19-CFBA-765C-AD593F38A94B}" dt="2025-11-22T13:34:06.097" v="231" actId="14100"/>
          <ac:spMkLst>
            <pc:docMk/>
            <pc:sldMk cId="1381522429" sldId="263"/>
            <ac:spMk id="6" creationId="{00000000-0000-0000-0000-000000000000}"/>
          </ac:spMkLst>
        </pc:spChg>
        <pc:picChg chg="mod">
          <ac:chgData name="殷若齡" userId="S::45064@cc.ntut.edu.tw::35e71099-fa81-4cdc-aa8b-a30484b255ed" providerId="AD" clId="Web-{5634A0AD-2D19-CFBA-765C-AD593F38A94B}" dt="2025-11-22T13:33:58.878" v="229" actId="1076"/>
          <ac:picMkLst>
            <pc:docMk/>
            <pc:sldMk cId="1381522429" sldId="263"/>
            <ac:picMk id="11" creationId="{00000000-0000-0000-0000-000000000000}"/>
          </ac:picMkLst>
        </pc:picChg>
        <pc:picChg chg="mod">
          <ac:chgData name="殷若齡" userId="S::45064@cc.ntut.edu.tw::35e71099-fa81-4cdc-aa8b-a30484b255ed" providerId="AD" clId="Web-{5634A0AD-2D19-CFBA-765C-AD593F38A94B}" dt="2025-11-22T13:33:52.456" v="228" actId="1076"/>
          <ac:picMkLst>
            <pc:docMk/>
            <pc:sldMk cId="1381522429" sldId="263"/>
            <ac:picMk id="17" creationId="{00000000-0000-0000-0000-000000000000}"/>
          </ac:picMkLst>
        </pc:picChg>
      </pc:sldChg>
      <pc:sldChg chg="modSp">
        <pc:chgData name="殷若齡" userId="S::45064@cc.ntut.edu.tw::35e71099-fa81-4cdc-aa8b-a30484b255ed" providerId="AD" clId="Web-{5634A0AD-2D19-CFBA-765C-AD593F38A94B}" dt="2025-11-22T13:34:53.035" v="234"/>
        <pc:sldMkLst>
          <pc:docMk/>
          <pc:sldMk cId="4147969030" sldId="264"/>
        </pc:sldMkLst>
        <pc:picChg chg="mod">
          <ac:chgData name="殷若齡" userId="S::45064@cc.ntut.edu.tw::35e71099-fa81-4cdc-aa8b-a30484b255ed" providerId="AD" clId="Web-{5634A0AD-2D19-CFBA-765C-AD593F38A94B}" dt="2025-11-22T13:34:53.035" v="234"/>
          <ac:picMkLst>
            <pc:docMk/>
            <pc:sldMk cId="4147969030" sldId="264"/>
            <ac:picMk id="10" creationId="{00000000-0000-0000-0000-000000000000}"/>
          </ac:picMkLst>
        </pc:picChg>
        <pc:picChg chg="mod">
          <ac:chgData name="殷若齡" userId="S::45064@cc.ntut.edu.tw::35e71099-fa81-4cdc-aa8b-a30484b255ed" providerId="AD" clId="Web-{5634A0AD-2D19-CFBA-765C-AD593F38A94B}" dt="2025-11-22T13:34:37.894" v="233"/>
          <ac:picMkLst>
            <pc:docMk/>
            <pc:sldMk cId="4147969030" sldId="264"/>
            <ac:picMk id="11" creationId="{75C0C40E-2429-4075-B82F-F74E17790091}"/>
          </ac:picMkLst>
        </pc:picChg>
      </pc:sldChg>
      <pc:sldChg chg="modSp">
        <pc:chgData name="殷若齡" userId="S::45064@cc.ntut.edu.tw::35e71099-fa81-4cdc-aa8b-a30484b255ed" providerId="AD" clId="Web-{5634A0AD-2D19-CFBA-765C-AD593F38A94B}" dt="2025-11-22T13:36:47.496" v="255" actId="1076"/>
        <pc:sldMkLst>
          <pc:docMk/>
          <pc:sldMk cId="1702722244" sldId="266"/>
        </pc:sldMkLst>
        <pc:spChg chg="mod">
          <ac:chgData name="殷若齡" userId="S::45064@cc.ntut.edu.tw::35e71099-fa81-4cdc-aa8b-a30484b255ed" providerId="AD" clId="Web-{5634A0AD-2D19-CFBA-765C-AD593F38A94B}" dt="2025-11-22T13:36:47.496" v="255" actId="1076"/>
          <ac:spMkLst>
            <pc:docMk/>
            <pc:sldMk cId="1702722244" sldId="266"/>
            <ac:spMk id="22" creationId="{00000000-0000-0000-0000-000000000000}"/>
          </ac:spMkLst>
        </pc:spChg>
        <pc:picChg chg="mod">
          <ac:chgData name="殷若齡" userId="S::45064@cc.ntut.edu.tw::35e71099-fa81-4cdc-aa8b-a30484b255ed" providerId="AD" clId="Web-{5634A0AD-2D19-CFBA-765C-AD593F38A94B}" dt="2025-11-22T13:36:17.307" v="250"/>
          <ac:picMkLst>
            <pc:docMk/>
            <pc:sldMk cId="1702722244" sldId="266"/>
            <ac:picMk id="4" creationId="{00000000-0000-0000-0000-000000000000}"/>
          </ac:picMkLst>
        </pc:picChg>
        <pc:picChg chg="mod">
          <ac:chgData name="殷若齡" userId="S::45064@cc.ntut.edu.tw::35e71099-fa81-4cdc-aa8b-a30484b255ed" providerId="AD" clId="Web-{5634A0AD-2D19-CFBA-765C-AD593F38A94B}" dt="2025-11-22T13:36:41.824" v="254" actId="1076"/>
          <ac:picMkLst>
            <pc:docMk/>
            <pc:sldMk cId="1702722244" sldId="266"/>
            <ac:picMk id="6" creationId="{00000000-0000-0000-0000-000000000000}"/>
          </ac:picMkLst>
        </pc:picChg>
        <pc:picChg chg="mod">
          <ac:chgData name="殷若齡" userId="S::45064@cc.ntut.edu.tw::35e71099-fa81-4cdc-aa8b-a30484b255ed" providerId="AD" clId="Web-{5634A0AD-2D19-CFBA-765C-AD593F38A94B}" dt="2025-11-22T13:36:22.026" v="251" actId="1076"/>
          <ac:picMkLst>
            <pc:docMk/>
            <pc:sldMk cId="1702722244" sldId="266"/>
            <ac:picMk id="20" creationId="{00000000-0000-0000-0000-000000000000}"/>
          </ac:picMkLst>
        </pc:picChg>
      </pc:sldChg>
      <pc:sldChg chg="modSp">
        <pc:chgData name="殷若齡" userId="S::45064@cc.ntut.edu.tw::35e71099-fa81-4cdc-aa8b-a30484b255ed" providerId="AD" clId="Web-{5634A0AD-2D19-CFBA-765C-AD593F38A94B}" dt="2025-11-22T13:36:59.637" v="256"/>
        <pc:sldMkLst>
          <pc:docMk/>
          <pc:sldMk cId="4177519077" sldId="268"/>
        </pc:sldMkLst>
        <pc:picChg chg="mod">
          <ac:chgData name="殷若齡" userId="S::45064@cc.ntut.edu.tw::35e71099-fa81-4cdc-aa8b-a30484b255ed" providerId="AD" clId="Web-{5634A0AD-2D19-CFBA-765C-AD593F38A94B}" dt="2025-11-22T13:36:59.637" v="256"/>
          <ac:picMkLst>
            <pc:docMk/>
            <pc:sldMk cId="4177519077" sldId="268"/>
            <ac:picMk id="4" creationId="{00000000-0000-0000-0000-000000000000}"/>
          </ac:picMkLst>
        </pc:picChg>
      </pc:sldChg>
      <pc:sldChg chg="modSp">
        <pc:chgData name="殷若齡" userId="S::45064@cc.ntut.edu.tw::35e71099-fa81-4cdc-aa8b-a30484b255ed" providerId="AD" clId="Web-{5634A0AD-2D19-CFBA-765C-AD593F38A94B}" dt="2025-11-22T13:38:14.031" v="268" actId="1076"/>
        <pc:sldMkLst>
          <pc:docMk/>
          <pc:sldMk cId="4072289954" sldId="274"/>
        </pc:sldMkLst>
        <pc:picChg chg="mod">
          <ac:chgData name="殷若齡" userId="S::45064@cc.ntut.edu.tw::35e71099-fa81-4cdc-aa8b-a30484b255ed" providerId="AD" clId="Web-{5634A0AD-2D19-CFBA-765C-AD593F38A94B}" dt="2025-11-22T13:38:14.031" v="268" actId="1076"/>
          <ac:picMkLst>
            <pc:docMk/>
            <pc:sldMk cId="4072289954" sldId="274"/>
            <ac:picMk id="5" creationId="{596FDDD7-5977-4667-A6F9-B323524DF7F0}"/>
          </ac:picMkLst>
        </pc:picChg>
      </pc:sldChg>
      <pc:sldChg chg="modSp">
        <pc:chgData name="殷若齡" userId="S::45064@cc.ntut.edu.tw::35e71099-fa81-4cdc-aa8b-a30484b255ed" providerId="AD" clId="Web-{5634A0AD-2D19-CFBA-765C-AD593F38A94B}" dt="2025-11-22T13:39:55.691" v="272"/>
        <pc:sldMkLst>
          <pc:docMk/>
          <pc:sldMk cId="3828876555" sldId="278"/>
        </pc:sldMkLst>
        <pc:picChg chg="mod">
          <ac:chgData name="殷若齡" userId="S::45064@cc.ntut.edu.tw::35e71099-fa81-4cdc-aa8b-a30484b255ed" providerId="AD" clId="Web-{5634A0AD-2D19-CFBA-765C-AD593F38A94B}" dt="2025-11-22T13:39:40.925" v="271"/>
          <ac:picMkLst>
            <pc:docMk/>
            <pc:sldMk cId="3828876555" sldId="278"/>
            <ac:picMk id="4" creationId="{00000000-0000-0000-0000-000000000000}"/>
          </ac:picMkLst>
        </pc:picChg>
        <pc:picChg chg="mod">
          <ac:chgData name="殷若齡" userId="S::45064@cc.ntut.edu.tw::35e71099-fa81-4cdc-aa8b-a30484b255ed" providerId="AD" clId="Web-{5634A0AD-2D19-CFBA-765C-AD593F38A94B}" dt="2025-11-22T13:39:55.691" v="272"/>
          <ac:picMkLst>
            <pc:docMk/>
            <pc:sldMk cId="3828876555" sldId="278"/>
            <ac:picMk id="5" creationId="{00000000-0000-0000-0000-000000000000}"/>
          </ac:picMkLst>
        </pc:picChg>
      </pc:sldChg>
      <pc:sldChg chg="delSp modSp">
        <pc:chgData name="殷若齡" userId="S::45064@cc.ntut.edu.tw::35e71099-fa81-4cdc-aa8b-a30484b255ed" providerId="AD" clId="Web-{5634A0AD-2D19-CFBA-765C-AD593F38A94B}" dt="2025-11-22T09:37:04.873" v="62"/>
        <pc:sldMkLst>
          <pc:docMk/>
          <pc:sldMk cId="1664593461" sldId="303"/>
        </pc:sldMkLst>
        <pc:spChg chg="del">
          <ac:chgData name="殷若齡" userId="S::45064@cc.ntut.edu.tw::35e71099-fa81-4cdc-aa8b-a30484b255ed" providerId="AD" clId="Web-{5634A0AD-2D19-CFBA-765C-AD593F38A94B}" dt="2025-11-22T09:36:53.779" v="61"/>
          <ac:spMkLst>
            <pc:docMk/>
            <pc:sldMk cId="1664593461" sldId="303"/>
            <ac:spMk id="2" creationId="{89421E5A-EFC0-33D7-4690-5C95E597FF67}"/>
          </ac:spMkLst>
        </pc:spChg>
        <pc:picChg chg="mod">
          <ac:chgData name="殷若齡" userId="S::45064@cc.ntut.edu.tw::35e71099-fa81-4cdc-aa8b-a30484b255ed" providerId="AD" clId="Web-{5634A0AD-2D19-CFBA-765C-AD593F38A94B}" dt="2025-11-22T09:37:04.873" v="62"/>
          <ac:picMkLst>
            <pc:docMk/>
            <pc:sldMk cId="1664593461" sldId="303"/>
            <ac:picMk id="4" creationId="{4E46ECC1-4C14-41D4-9B7E-2BA481B24285}"/>
          </ac:picMkLst>
        </pc:picChg>
      </pc:sldChg>
      <pc:sldChg chg="delSp modSp">
        <pc:chgData name="殷若齡" userId="S::45064@cc.ntut.edu.tw::35e71099-fa81-4cdc-aa8b-a30484b255ed" providerId="AD" clId="Web-{5634A0AD-2D19-CFBA-765C-AD593F38A94B}" dt="2025-11-22T10:19:21.857" v="90"/>
        <pc:sldMkLst>
          <pc:docMk/>
          <pc:sldMk cId="2835859551" sldId="304"/>
        </pc:sldMkLst>
        <pc:spChg chg="del">
          <ac:chgData name="殷若齡" userId="S::45064@cc.ntut.edu.tw::35e71099-fa81-4cdc-aa8b-a30484b255ed" providerId="AD" clId="Web-{5634A0AD-2D19-CFBA-765C-AD593F38A94B}" dt="2025-11-22T10:18:53.966" v="89"/>
          <ac:spMkLst>
            <pc:docMk/>
            <pc:sldMk cId="2835859551" sldId="304"/>
            <ac:spMk id="3" creationId="{0B614243-6029-1ED2-D700-62465863F397}"/>
          </ac:spMkLst>
        </pc:spChg>
        <pc:picChg chg="mod">
          <ac:chgData name="殷若齡" userId="S::45064@cc.ntut.edu.tw::35e71099-fa81-4cdc-aa8b-a30484b255ed" providerId="AD" clId="Web-{5634A0AD-2D19-CFBA-765C-AD593F38A94B}" dt="2025-11-22T10:19:21.857" v="90"/>
          <ac:picMkLst>
            <pc:docMk/>
            <pc:sldMk cId="2835859551" sldId="304"/>
            <ac:picMk id="12" creationId="{AD23D5E2-6832-4C4E-B9A0-93CF3C86335A}"/>
          </ac:picMkLst>
        </pc:picChg>
      </pc:sldChg>
      <pc:sldChg chg="delSp modSp">
        <pc:chgData name="殷若齡" userId="S::45064@cc.ntut.edu.tw::35e71099-fa81-4cdc-aa8b-a30484b255ed" providerId="AD" clId="Web-{5634A0AD-2D19-CFBA-765C-AD593F38A94B}" dt="2025-11-22T10:20:10.701" v="95"/>
        <pc:sldMkLst>
          <pc:docMk/>
          <pc:sldMk cId="1845506732" sldId="307"/>
        </pc:sldMkLst>
        <pc:spChg chg="del">
          <ac:chgData name="殷若齡" userId="S::45064@cc.ntut.edu.tw::35e71099-fa81-4cdc-aa8b-a30484b255ed" providerId="AD" clId="Web-{5634A0AD-2D19-CFBA-765C-AD593F38A94B}" dt="2025-11-22T10:19:43.435" v="93"/>
          <ac:spMkLst>
            <pc:docMk/>
            <pc:sldMk cId="1845506732" sldId="307"/>
            <ac:spMk id="5" creationId="{A37B38EF-833A-F434-D748-0E2C5CA67B55}"/>
          </ac:spMkLst>
        </pc:spChg>
        <pc:picChg chg="mod">
          <ac:chgData name="殷若齡" userId="S::45064@cc.ntut.edu.tw::35e71099-fa81-4cdc-aa8b-a30484b255ed" providerId="AD" clId="Web-{5634A0AD-2D19-CFBA-765C-AD593F38A94B}" dt="2025-11-22T10:19:55.763" v="94"/>
          <ac:picMkLst>
            <pc:docMk/>
            <pc:sldMk cId="1845506732" sldId="307"/>
            <ac:picMk id="31" creationId="{19EFD862-D5B1-4637-87B0-9C61DD4C8758}"/>
          </ac:picMkLst>
        </pc:picChg>
        <pc:picChg chg="mod">
          <ac:chgData name="殷若齡" userId="S::45064@cc.ntut.edu.tw::35e71099-fa81-4cdc-aa8b-a30484b255ed" providerId="AD" clId="Web-{5634A0AD-2D19-CFBA-765C-AD593F38A94B}" dt="2025-11-22T10:20:10.701" v="95"/>
          <ac:picMkLst>
            <pc:docMk/>
            <pc:sldMk cId="1845506732" sldId="307"/>
            <ac:picMk id="33" creationId="{69394763-B52E-4E0F-929C-852951040D0C}"/>
          </ac:picMkLst>
        </pc:picChg>
      </pc:sldChg>
      <pc:sldChg chg="delSp modSp">
        <pc:chgData name="殷若齡" userId="S::45064@cc.ntut.edu.tw::35e71099-fa81-4cdc-aa8b-a30484b255ed" providerId="AD" clId="Web-{5634A0AD-2D19-CFBA-765C-AD593F38A94B}" dt="2025-11-22T09:36:46.841" v="60" actId="20577"/>
        <pc:sldMkLst>
          <pc:docMk/>
          <pc:sldMk cId="3592680626" sldId="369"/>
        </pc:sldMkLst>
        <pc:spChg chg="del">
          <ac:chgData name="殷若齡" userId="S::45064@cc.ntut.edu.tw::35e71099-fa81-4cdc-aa8b-a30484b255ed" providerId="AD" clId="Web-{5634A0AD-2D19-CFBA-765C-AD593F38A94B}" dt="2025-11-22T09:35:04.746" v="33"/>
          <ac:spMkLst>
            <pc:docMk/>
            <pc:sldMk cId="3592680626" sldId="369"/>
            <ac:spMk id="4" creationId="{21D7442B-7BD2-79FC-9A91-A0ABD7D1E7E1}"/>
          </ac:spMkLst>
        </pc:spChg>
        <pc:spChg chg="mod">
          <ac:chgData name="殷若齡" userId="S::45064@cc.ntut.edu.tw::35e71099-fa81-4cdc-aa8b-a30484b255ed" providerId="AD" clId="Web-{5634A0AD-2D19-CFBA-765C-AD593F38A94B}" dt="2025-11-22T09:36:46.841" v="60" actId="20577"/>
          <ac:spMkLst>
            <pc:docMk/>
            <pc:sldMk cId="3592680626" sldId="369"/>
            <ac:spMk id="12" creationId="{00000000-0000-0000-0000-000000000000}"/>
          </ac:spMkLst>
        </pc:spChg>
        <pc:picChg chg="mod">
          <ac:chgData name="殷若齡" userId="S::45064@cc.ntut.edu.tw::35e71099-fa81-4cdc-aa8b-a30484b255ed" providerId="AD" clId="Web-{5634A0AD-2D19-CFBA-765C-AD593F38A94B}" dt="2025-11-22T09:35:45.481" v="37" actId="1076"/>
          <ac:picMkLst>
            <pc:docMk/>
            <pc:sldMk cId="3592680626" sldId="369"/>
            <ac:picMk id="14" creationId="{8E1AD606-FF58-42AC-9BB6-2B77748ECFCE}"/>
          </ac:picMkLst>
        </pc:picChg>
        <pc:picChg chg="mod">
          <ac:chgData name="殷若齡" userId="S::45064@cc.ntut.edu.tw::35e71099-fa81-4cdc-aa8b-a30484b255ed" providerId="AD" clId="Web-{5634A0AD-2D19-CFBA-765C-AD593F38A94B}" dt="2025-11-22T09:35:15.825" v="34"/>
          <ac:picMkLst>
            <pc:docMk/>
            <pc:sldMk cId="3592680626" sldId="369"/>
            <ac:picMk id="19" creationId="{2F8868F0-DCCE-4665-BCA1-721DB4D6035B}"/>
          </ac:picMkLst>
        </pc:picChg>
        <pc:picChg chg="mod">
          <ac:chgData name="殷若齡" userId="S::45064@cc.ntut.edu.tw::35e71099-fa81-4cdc-aa8b-a30484b255ed" providerId="AD" clId="Web-{5634A0AD-2D19-CFBA-765C-AD593F38A94B}" dt="2025-11-22T09:36:06.529" v="41" actId="14100"/>
          <ac:picMkLst>
            <pc:docMk/>
            <pc:sldMk cId="3592680626" sldId="369"/>
            <ac:picMk id="24" creationId="{5B1668CD-E447-4D5B-99CC-254A54773560}"/>
          </ac:picMkLst>
        </pc:picChg>
      </pc:sldChg>
      <pc:sldChg chg="delSp modSp">
        <pc:chgData name="殷若齡" userId="S::45064@cc.ntut.edu.tw::35e71099-fa81-4cdc-aa8b-a30484b255ed" providerId="AD" clId="Web-{5634A0AD-2D19-CFBA-765C-AD593F38A94B}" dt="2025-11-22T10:24:06.640" v="190"/>
        <pc:sldMkLst>
          <pc:docMk/>
          <pc:sldMk cId="3772025646" sldId="370"/>
        </pc:sldMkLst>
        <pc:spChg chg="del">
          <ac:chgData name="殷若齡" userId="S::45064@cc.ntut.edu.tw::35e71099-fa81-4cdc-aa8b-a30484b255ed" providerId="AD" clId="Web-{5634A0AD-2D19-CFBA-765C-AD593F38A94B}" dt="2025-11-22T10:23:45.140" v="184"/>
          <ac:spMkLst>
            <pc:docMk/>
            <pc:sldMk cId="3772025646" sldId="370"/>
            <ac:spMk id="3" creationId="{6BC8A115-942F-E044-E543-3A53465AEA53}"/>
          </ac:spMkLst>
        </pc:spChg>
        <pc:spChg chg="mod">
          <ac:chgData name="殷若齡" userId="S::45064@cc.ntut.edu.tw::35e71099-fa81-4cdc-aa8b-a30484b255ed" providerId="AD" clId="Web-{5634A0AD-2D19-CFBA-765C-AD593F38A94B}" dt="2025-11-22T10:23:55.078" v="189" actId="20577"/>
          <ac:spMkLst>
            <pc:docMk/>
            <pc:sldMk cId="3772025646" sldId="370"/>
            <ac:spMk id="22" creationId="{68256267-8C17-432F-B2F6-29A3E384EC27}"/>
          </ac:spMkLst>
        </pc:spChg>
        <pc:picChg chg="mod">
          <ac:chgData name="殷若齡" userId="S::45064@cc.ntut.edu.tw::35e71099-fa81-4cdc-aa8b-a30484b255ed" providerId="AD" clId="Web-{5634A0AD-2D19-CFBA-765C-AD593F38A94B}" dt="2025-11-22T10:24:06.640" v="190"/>
          <ac:picMkLst>
            <pc:docMk/>
            <pc:sldMk cId="3772025646" sldId="370"/>
            <ac:picMk id="5" creationId="{96EE2E35-AC1C-4589-9180-8E5758E7E4B2}"/>
          </ac:picMkLst>
        </pc:picChg>
      </pc:sldChg>
      <pc:sldChg chg="delSp modSp">
        <pc:chgData name="殷若齡" userId="S::45064@cc.ntut.edu.tw::35e71099-fa81-4cdc-aa8b-a30484b255ed" providerId="AD" clId="Web-{5634A0AD-2D19-CFBA-765C-AD593F38A94B}" dt="2025-11-22T10:24:47.015" v="201" actId="20577"/>
        <pc:sldMkLst>
          <pc:docMk/>
          <pc:sldMk cId="1361990385" sldId="372"/>
        </pc:sldMkLst>
        <pc:spChg chg="del">
          <ac:chgData name="殷若齡" userId="S::45064@cc.ntut.edu.tw::35e71099-fa81-4cdc-aa8b-a30484b255ed" providerId="AD" clId="Web-{5634A0AD-2D19-CFBA-765C-AD593F38A94B}" dt="2025-11-22T10:24:18.968" v="191"/>
          <ac:spMkLst>
            <pc:docMk/>
            <pc:sldMk cId="1361990385" sldId="372"/>
            <ac:spMk id="3" creationId="{6193CE66-DFFC-4C02-2F4C-7BC251435475}"/>
          </ac:spMkLst>
        </pc:spChg>
        <pc:spChg chg="mod">
          <ac:chgData name="殷若齡" userId="S::45064@cc.ntut.edu.tw::35e71099-fa81-4cdc-aa8b-a30484b255ed" providerId="AD" clId="Web-{5634A0AD-2D19-CFBA-765C-AD593F38A94B}" dt="2025-11-22T10:24:39.328" v="196" actId="20577"/>
          <ac:spMkLst>
            <pc:docMk/>
            <pc:sldMk cId="1361990385" sldId="372"/>
            <ac:spMk id="8" creationId="{00000000-0000-0000-0000-000000000000}"/>
          </ac:spMkLst>
        </pc:spChg>
        <pc:spChg chg="mod">
          <ac:chgData name="殷若齡" userId="S::45064@cc.ntut.edu.tw::35e71099-fa81-4cdc-aa8b-a30484b255ed" providerId="AD" clId="Web-{5634A0AD-2D19-CFBA-765C-AD593F38A94B}" dt="2025-11-22T10:24:47.015" v="201" actId="20577"/>
          <ac:spMkLst>
            <pc:docMk/>
            <pc:sldMk cId="1361990385" sldId="372"/>
            <ac:spMk id="10" creationId="{00000000-0000-0000-0000-000000000000}"/>
          </ac:spMkLst>
        </pc:spChg>
        <pc:picChg chg="mod">
          <ac:chgData name="殷若齡" userId="S::45064@cc.ntut.edu.tw::35e71099-fa81-4cdc-aa8b-a30484b255ed" providerId="AD" clId="Web-{5634A0AD-2D19-CFBA-765C-AD593F38A94B}" dt="2025-11-22T10:24:29.609" v="192"/>
          <ac:picMkLst>
            <pc:docMk/>
            <pc:sldMk cId="1361990385" sldId="372"/>
            <ac:picMk id="14" creationId="{ED6753BF-9C5C-4DA7-A2E8-626904084EE8}"/>
          </ac:picMkLst>
        </pc:picChg>
      </pc:sldChg>
      <pc:sldChg chg="modSp">
        <pc:chgData name="殷若齡" userId="S::45064@cc.ntut.edu.tw::35e71099-fa81-4cdc-aa8b-a30484b255ed" providerId="AD" clId="Web-{5634A0AD-2D19-CFBA-765C-AD593F38A94B}" dt="2025-11-22T10:25:32.406" v="215" actId="20577"/>
        <pc:sldMkLst>
          <pc:docMk/>
          <pc:sldMk cId="1475009731" sldId="402"/>
        </pc:sldMkLst>
        <pc:spChg chg="mod">
          <ac:chgData name="殷若齡" userId="S::45064@cc.ntut.edu.tw::35e71099-fa81-4cdc-aa8b-a30484b255ed" providerId="AD" clId="Web-{5634A0AD-2D19-CFBA-765C-AD593F38A94B}" dt="2025-11-22T10:25:32.406" v="215" actId="20577"/>
          <ac:spMkLst>
            <pc:docMk/>
            <pc:sldMk cId="1475009731" sldId="402"/>
            <ac:spMk id="7" creationId="{00000000-0000-0000-0000-000000000000}"/>
          </ac:spMkLst>
        </pc:spChg>
      </pc:sldChg>
      <pc:sldChg chg="delSp modSp">
        <pc:chgData name="殷若齡" userId="S::45064@cc.ntut.edu.tw::35e71099-fa81-4cdc-aa8b-a30484b255ed" providerId="AD" clId="Web-{5634A0AD-2D19-CFBA-765C-AD593F38A94B}" dt="2025-11-22T13:36:04.915" v="249" actId="1076"/>
        <pc:sldMkLst>
          <pc:docMk/>
          <pc:sldMk cId="4192044407" sldId="406"/>
        </pc:sldMkLst>
        <pc:spChg chg="mod">
          <ac:chgData name="殷若齡" userId="S::45064@cc.ntut.edu.tw::35e71099-fa81-4cdc-aa8b-a30484b255ed" providerId="AD" clId="Web-{5634A0AD-2D19-CFBA-765C-AD593F38A94B}" dt="2025-11-22T13:36:04.806" v="247" actId="1076"/>
          <ac:spMkLst>
            <pc:docMk/>
            <pc:sldMk cId="4192044407" sldId="406"/>
            <ac:spMk id="7" creationId="{00000000-0000-0000-0000-000000000000}"/>
          </ac:spMkLst>
        </pc:spChg>
        <pc:spChg chg="mod">
          <ac:chgData name="殷若齡" userId="S::45064@cc.ntut.edu.tw::35e71099-fa81-4cdc-aa8b-a30484b255ed" providerId="AD" clId="Web-{5634A0AD-2D19-CFBA-765C-AD593F38A94B}" dt="2025-11-22T13:36:04.822" v="248" actId="1076"/>
          <ac:spMkLst>
            <pc:docMk/>
            <pc:sldMk cId="4192044407" sldId="406"/>
            <ac:spMk id="8" creationId="{00000000-0000-0000-0000-000000000000}"/>
          </ac:spMkLst>
        </pc:spChg>
        <pc:spChg chg="del">
          <ac:chgData name="殷若齡" userId="S::45064@cc.ntut.edu.tw::35e71099-fa81-4cdc-aa8b-a30484b255ed" providerId="AD" clId="Web-{5634A0AD-2D19-CFBA-765C-AD593F38A94B}" dt="2025-11-22T13:35:41.367" v="241"/>
          <ac:spMkLst>
            <pc:docMk/>
            <pc:sldMk cId="4192044407" sldId="406"/>
            <ac:spMk id="9" creationId="{A428D771-4322-4074-8A2F-2DEE657C6D3E}"/>
          </ac:spMkLst>
        </pc:spChg>
        <pc:spChg chg="del">
          <ac:chgData name="殷若齡" userId="S::45064@cc.ntut.edu.tw::35e71099-fa81-4cdc-aa8b-a30484b255ed" providerId="AD" clId="Web-{5634A0AD-2D19-CFBA-765C-AD593F38A94B}" dt="2025-11-22T13:35:41.367" v="242"/>
          <ac:spMkLst>
            <pc:docMk/>
            <pc:sldMk cId="4192044407" sldId="406"/>
            <ac:spMk id="10" creationId="{00000000-0000-0000-0000-000000000000}"/>
          </ac:spMkLst>
        </pc:spChg>
        <pc:picChg chg="del">
          <ac:chgData name="殷若齡" userId="S::45064@cc.ntut.edu.tw::35e71099-fa81-4cdc-aa8b-a30484b255ed" providerId="AD" clId="Web-{5634A0AD-2D19-CFBA-765C-AD593F38A94B}" dt="2025-11-22T13:35:08.130" v="235"/>
          <ac:picMkLst>
            <pc:docMk/>
            <pc:sldMk cId="4192044407" sldId="406"/>
            <ac:picMk id="4" creationId="{361B7020-0C10-4566-AC12-B29B5811C53D}"/>
          </ac:picMkLst>
        </pc:picChg>
        <pc:picChg chg="mod">
          <ac:chgData name="殷若齡" userId="S::45064@cc.ntut.edu.tw::35e71099-fa81-4cdc-aa8b-a30484b255ed" providerId="AD" clId="Web-{5634A0AD-2D19-CFBA-765C-AD593F38A94B}" dt="2025-11-22T13:36:04.915" v="249" actId="1076"/>
          <ac:picMkLst>
            <pc:docMk/>
            <pc:sldMk cId="4192044407" sldId="406"/>
            <ac:picMk id="11" creationId="{701F3B9D-A5BC-412C-852F-5EDD437D158C}"/>
          </ac:picMkLst>
        </pc:picChg>
      </pc:sldChg>
      <pc:sldChg chg="delSp modSp">
        <pc:chgData name="殷若齡" userId="S::45064@cc.ntut.edu.tw::35e71099-fa81-4cdc-aa8b-a30484b255ed" providerId="AD" clId="Web-{5634A0AD-2D19-CFBA-765C-AD593F38A94B}" dt="2025-11-22T13:37:46.374" v="265"/>
        <pc:sldMkLst>
          <pc:docMk/>
          <pc:sldMk cId="2210666142" sldId="411"/>
        </pc:sldMkLst>
        <pc:spChg chg="del mod">
          <ac:chgData name="殷若齡" userId="S::45064@cc.ntut.edu.tw::35e71099-fa81-4cdc-aa8b-a30484b255ed" providerId="AD" clId="Web-{5634A0AD-2D19-CFBA-765C-AD593F38A94B}" dt="2025-11-22T13:37:35.608" v="260"/>
          <ac:spMkLst>
            <pc:docMk/>
            <pc:sldMk cId="2210666142" sldId="411"/>
            <ac:spMk id="10" creationId="{E11B678C-B57F-4DF1-8493-A652B9443EAE}"/>
          </ac:spMkLst>
        </pc:spChg>
        <pc:spChg chg="del mod">
          <ac:chgData name="殷若齡" userId="S::45064@cc.ntut.edu.tw::35e71099-fa81-4cdc-aa8b-a30484b255ed" providerId="AD" clId="Web-{5634A0AD-2D19-CFBA-765C-AD593F38A94B}" dt="2025-11-22T13:37:42.686" v="263"/>
          <ac:spMkLst>
            <pc:docMk/>
            <pc:sldMk cId="2210666142" sldId="411"/>
            <ac:spMk id="11" creationId="{4BBD645B-E56C-4B71-85D0-C221F783D6FC}"/>
          </ac:spMkLst>
        </pc:spChg>
        <pc:spChg chg="del mod">
          <ac:chgData name="殷若齡" userId="S::45064@cc.ntut.edu.tw::35e71099-fa81-4cdc-aa8b-a30484b255ed" providerId="AD" clId="Web-{5634A0AD-2D19-CFBA-765C-AD593F38A94B}" dt="2025-11-22T13:37:46.374" v="265"/>
          <ac:spMkLst>
            <pc:docMk/>
            <pc:sldMk cId="2210666142" sldId="411"/>
            <ac:spMk id="12" creationId="{0265A28A-3884-43E2-85A5-2B2FCC51E5D0}"/>
          </ac:spMkLst>
        </pc:spChg>
        <pc:picChg chg="mod">
          <ac:chgData name="殷若齡" userId="S::45064@cc.ntut.edu.tw::35e71099-fa81-4cdc-aa8b-a30484b255ed" providerId="AD" clId="Web-{5634A0AD-2D19-CFBA-765C-AD593F38A94B}" dt="2025-11-22T13:37:24.951" v="257"/>
          <ac:picMkLst>
            <pc:docMk/>
            <pc:sldMk cId="2210666142" sldId="411"/>
            <ac:picMk id="3" creationId="{00000000-0000-0000-0000-000000000000}"/>
          </ac:picMkLst>
        </pc:picChg>
      </pc:sldChg>
      <pc:sldChg chg="modSp">
        <pc:chgData name="殷若齡" userId="S::45064@cc.ntut.edu.tw::35e71099-fa81-4cdc-aa8b-a30484b255ed" providerId="AD" clId="Web-{5634A0AD-2D19-CFBA-765C-AD593F38A94B}" dt="2025-11-22T13:39:25.909" v="270"/>
        <pc:sldMkLst>
          <pc:docMk/>
          <pc:sldMk cId="2263497852" sldId="412"/>
        </pc:sldMkLst>
        <pc:picChg chg="mod">
          <ac:chgData name="殷若齡" userId="S::45064@cc.ntut.edu.tw::35e71099-fa81-4cdc-aa8b-a30484b255ed" providerId="AD" clId="Web-{5634A0AD-2D19-CFBA-765C-AD593F38A94B}" dt="2025-11-22T13:38:41.392" v="269"/>
          <ac:picMkLst>
            <pc:docMk/>
            <pc:sldMk cId="2263497852" sldId="412"/>
            <ac:picMk id="13" creationId="{00000000-0000-0000-0000-000000000000}"/>
          </ac:picMkLst>
        </pc:picChg>
        <pc:picChg chg="mod">
          <ac:chgData name="殷若齡" userId="S::45064@cc.ntut.edu.tw::35e71099-fa81-4cdc-aa8b-a30484b255ed" providerId="AD" clId="Web-{5634A0AD-2D19-CFBA-765C-AD593F38A94B}" dt="2025-11-22T13:39:25.909" v="270"/>
          <ac:picMkLst>
            <pc:docMk/>
            <pc:sldMk cId="2263497852" sldId="412"/>
            <ac:picMk id="14" creationId="{00000000-0000-0000-0000-000000000000}"/>
          </ac:picMkLst>
        </pc:picChg>
      </pc:sldChg>
      <pc:sldChg chg="addSp delSp modSp">
        <pc:chgData name="殷若齡" userId="S::45064@cc.ntut.edu.tw::35e71099-fa81-4cdc-aa8b-a30484b255ed" providerId="AD" clId="Web-{5634A0AD-2D19-CFBA-765C-AD593F38A94B}" dt="2025-11-22T08:49:20.010" v="12" actId="1076"/>
        <pc:sldMkLst>
          <pc:docMk/>
          <pc:sldMk cId="1173808909" sldId="427"/>
        </pc:sldMkLst>
        <pc:spChg chg="del">
          <ac:chgData name="殷若齡" userId="S::45064@cc.ntut.edu.tw::35e71099-fa81-4cdc-aa8b-a30484b255ed" providerId="AD" clId="Web-{5634A0AD-2D19-CFBA-765C-AD593F38A94B}" dt="2025-11-22T08:35:46.996" v="0"/>
          <ac:spMkLst>
            <pc:docMk/>
            <pc:sldMk cId="1173808909" sldId="427"/>
            <ac:spMk id="3" creationId="{A81757C6-7E1E-5CE0-6522-CE0968171CE2}"/>
          </ac:spMkLst>
        </pc:spChg>
        <pc:picChg chg="add del mod">
          <ac:chgData name="殷若齡" userId="S::45064@cc.ntut.edu.tw::35e71099-fa81-4cdc-aa8b-a30484b255ed" providerId="AD" clId="Web-{5634A0AD-2D19-CFBA-765C-AD593F38A94B}" dt="2025-11-22T08:40:35.410" v="2"/>
          <ac:picMkLst>
            <pc:docMk/>
            <pc:sldMk cId="1173808909" sldId="427"/>
            <ac:picMk id="5" creationId="{00A22132-042D-A143-12FC-0B5005E0B47E}"/>
          </ac:picMkLst>
        </pc:picChg>
        <pc:picChg chg="add mod">
          <ac:chgData name="殷若齡" userId="S::45064@cc.ntut.edu.tw::35e71099-fa81-4cdc-aa8b-a30484b255ed" providerId="AD" clId="Web-{5634A0AD-2D19-CFBA-765C-AD593F38A94B}" dt="2025-11-22T08:41:09.351" v="9"/>
          <ac:picMkLst>
            <pc:docMk/>
            <pc:sldMk cId="1173808909" sldId="427"/>
            <ac:picMk id="6" creationId="{6B063D94-8418-4BEF-E298-1D20279FF981}"/>
          </ac:picMkLst>
        </pc:picChg>
        <pc:picChg chg="del">
          <ac:chgData name="殷若齡" userId="S::45064@cc.ntut.edu.tw::35e71099-fa81-4cdc-aa8b-a30484b255ed" providerId="AD" clId="Web-{5634A0AD-2D19-CFBA-765C-AD593F38A94B}" dt="2025-11-22T08:40:53.771" v="5"/>
          <ac:picMkLst>
            <pc:docMk/>
            <pc:sldMk cId="1173808909" sldId="427"/>
            <ac:picMk id="7" creationId="{502B04A8-F8D0-4F19-A55C-60BC68FA500D}"/>
          </ac:picMkLst>
        </pc:picChg>
        <pc:picChg chg="mod">
          <ac:chgData name="殷若齡" userId="S::45064@cc.ntut.edu.tw::35e71099-fa81-4cdc-aa8b-a30484b255ed" providerId="AD" clId="Web-{5634A0AD-2D19-CFBA-765C-AD593F38A94B}" dt="2025-11-22T08:49:20.010" v="12" actId="1076"/>
          <ac:picMkLst>
            <pc:docMk/>
            <pc:sldMk cId="1173808909" sldId="427"/>
            <ac:picMk id="13" creationId="{00000000-0000-0000-0000-000000000000}"/>
          </ac:picMkLst>
        </pc:picChg>
      </pc:sldChg>
      <pc:sldChg chg="delSp modSp">
        <pc:chgData name="殷若齡" userId="S::45064@cc.ntut.edu.tw::35e71099-fa81-4cdc-aa8b-a30484b255ed" providerId="AD" clId="Web-{5634A0AD-2D19-CFBA-765C-AD593F38A94B}" dt="2025-11-22T09:33:26.073" v="17" actId="1076"/>
        <pc:sldMkLst>
          <pc:docMk/>
          <pc:sldMk cId="876837605" sldId="428"/>
        </pc:sldMkLst>
        <pc:spChg chg="del">
          <ac:chgData name="殷若齡" userId="S::45064@cc.ntut.edu.tw::35e71099-fa81-4cdc-aa8b-a30484b255ed" providerId="AD" clId="Web-{5634A0AD-2D19-CFBA-765C-AD593F38A94B}" dt="2025-11-22T08:49:23.526" v="13"/>
          <ac:spMkLst>
            <pc:docMk/>
            <pc:sldMk cId="876837605" sldId="428"/>
            <ac:spMk id="3" creationId="{89901E59-8131-B266-D978-578C78E3079F}"/>
          </ac:spMkLst>
        </pc:spChg>
        <pc:picChg chg="mod">
          <ac:chgData name="殷若齡" userId="S::45064@cc.ntut.edu.tw::35e71099-fa81-4cdc-aa8b-a30484b255ed" providerId="AD" clId="Web-{5634A0AD-2D19-CFBA-765C-AD593F38A94B}" dt="2025-11-22T08:50:18.185" v="14"/>
          <ac:picMkLst>
            <pc:docMk/>
            <pc:sldMk cId="876837605" sldId="428"/>
            <ac:picMk id="4" creationId="{BCACBBFA-087F-4934-8B43-37CE4976D164}"/>
          </ac:picMkLst>
        </pc:picChg>
        <pc:picChg chg="mod">
          <ac:chgData name="殷若齡" userId="S::45064@cc.ntut.edu.tw::35e71099-fa81-4cdc-aa8b-a30484b255ed" providerId="AD" clId="Web-{5634A0AD-2D19-CFBA-765C-AD593F38A94B}" dt="2025-11-22T09:33:26.073" v="17" actId="1076"/>
          <ac:picMkLst>
            <pc:docMk/>
            <pc:sldMk cId="876837605" sldId="428"/>
            <ac:picMk id="14" creationId="{00000000-0000-0000-0000-000000000000}"/>
          </ac:picMkLst>
        </pc:picChg>
      </pc:sldChg>
      <pc:sldChg chg="delSp modSp">
        <pc:chgData name="殷若齡" userId="S::45064@cc.ntut.edu.tw::35e71099-fa81-4cdc-aa8b-a30484b255ed" providerId="AD" clId="Web-{5634A0AD-2D19-CFBA-765C-AD593F38A94B}" dt="2025-11-22T09:34:04.074" v="23"/>
        <pc:sldMkLst>
          <pc:docMk/>
          <pc:sldMk cId="2977639530" sldId="429"/>
        </pc:sldMkLst>
        <pc:spChg chg="del">
          <ac:chgData name="殷若齡" userId="S::45064@cc.ntut.edu.tw::35e71099-fa81-4cdc-aa8b-a30484b255ed" providerId="AD" clId="Web-{5634A0AD-2D19-CFBA-765C-AD593F38A94B}" dt="2025-11-22T09:33:30.480" v="18"/>
          <ac:spMkLst>
            <pc:docMk/>
            <pc:sldMk cId="2977639530" sldId="429"/>
            <ac:spMk id="7" creationId="{73753945-813A-86A6-FCA3-616DACB05FA5}"/>
          </ac:spMkLst>
        </pc:spChg>
        <pc:picChg chg="mod">
          <ac:chgData name="殷若齡" userId="S::45064@cc.ntut.edu.tw::35e71099-fa81-4cdc-aa8b-a30484b255ed" providerId="AD" clId="Web-{5634A0AD-2D19-CFBA-765C-AD593F38A94B}" dt="2025-11-22T09:34:04.074" v="23"/>
          <ac:picMkLst>
            <pc:docMk/>
            <pc:sldMk cId="2977639530" sldId="429"/>
            <ac:picMk id="12" creationId="{778F9BCF-2C4F-4139-B966-9E057AEEE1F2}"/>
          </ac:picMkLst>
        </pc:picChg>
      </pc:sldChg>
      <pc:sldChg chg="delSp modSp">
        <pc:chgData name="殷若齡" userId="S::45064@cc.ntut.edu.tw::35e71099-fa81-4cdc-aa8b-a30484b255ed" providerId="AD" clId="Web-{5634A0AD-2D19-CFBA-765C-AD593F38A94B}" dt="2025-11-22T09:35:01.106" v="32" actId="1076"/>
        <pc:sldMkLst>
          <pc:docMk/>
          <pc:sldMk cId="2165874930" sldId="430"/>
        </pc:sldMkLst>
        <pc:spChg chg="del">
          <ac:chgData name="殷若齡" userId="S::45064@cc.ntut.edu.tw::35e71099-fa81-4cdc-aa8b-a30484b255ed" providerId="AD" clId="Web-{5634A0AD-2D19-CFBA-765C-AD593F38A94B}" dt="2025-11-22T09:34:09.527" v="24"/>
          <ac:spMkLst>
            <pc:docMk/>
            <pc:sldMk cId="2165874930" sldId="430"/>
            <ac:spMk id="6" creationId="{0FCC24C7-7151-F273-19AB-233AAFC35F28}"/>
          </ac:spMkLst>
        </pc:spChg>
        <pc:picChg chg="mod">
          <ac:chgData name="殷若齡" userId="S::45064@cc.ntut.edu.tw::35e71099-fa81-4cdc-aa8b-a30484b255ed" providerId="AD" clId="Web-{5634A0AD-2D19-CFBA-765C-AD593F38A94B}" dt="2025-11-22T09:35:01.106" v="32" actId="1076"/>
          <ac:picMkLst>
            <pc:docMk/>
            <pc:sldMk cId="2165874930" sldId="430"/>
            <ac:picMk id="5" creationId="{00000000-0000-0000-0000-000000000000}"/>
          </ac:picMkLst>
        </pc:picChg>
        <pc:picChg chg="mod modCrop">
          <ac:chgData name="殷若齡" userId="S::45064@cc.ntut.edu.tw::35e71099-fa81-4cdc-aa8b-a30484b255ed" providerId="AD" clId="Web-{5634A0AD-2D19-CFBA-765C-AD593F38A94B}" dt="2025-11-22T09:34:58.184" v="31" actId="14100"/>
          <ac:picMkLst>
            <pc:docMk/>
            <pc:sldMk cId="2165874930" sldId="430"/>
            <ac:picMk id="7" creationId="{350B7B82-8074-488E-B304-0099325AFBD1}"/>
          </ac:picMkLst>
        </pc:picChg>
      </pc:sldChg>
      <pc:sldChg chg="addSp delSp modSp">
        <pc:chgData name="殷若齡" userId="S::45064@cc.ntut.edu.tw::35e71099-fa81-4cdc-aa8b-a30484b255ed" providerId="AD" clId="Web-{5634A0AD-2D19-CFBA-765C-AD593F38A94B}" dt="2025-11-22T10:12:43.154" v="88" actId="1076"/>
        <pc:sldMkLst>
          <pc:docMk/>
          <pc:sldMk cId="459284068" sldId="431"/>
        </pc:sldMkLst>
        <pc:spChg chg="del">
          <ac:chgData name="殷若齡" userId="S::45064@cc.ntut.edu.tw::35e71099-fa81-4cdc-aa8b-a30484b255ed" providerId="AD" clId="Web-{5634A0AD-2D19-CFBA-765C-AD593F38A94B}" dt="2025-11-22T09:37:15.045" v="63"/>
          <ac:spMkLst>
            <pc:docMk/>
            <pc:sldMk cId="459284068" sldId="431"/>
            <ac:spMk id="3" creationId="{284E27EB-FFA8-80F8-896B-5F0D41403372}"/>
          </ac:spMkLst>
        </pc:spChg>
        <pc:picChg chg="add mod ord">
          <ac:chgData name="殷若齡" userId="S::45064@cc.ntut.edu.tw::35e71099-fa81-4cdc-aa8b-a30484b255ed" providerId="AD" clId="Web-{5634A0AD-2D19-CFBA-765C-AD593F38A94B}" dt="2025-11-22T10:12:17.074" v="85" actId="14100"/>
          <ac:picMkLst>
            <pc:docMk/>
            <pc:sldMk cId="459284068" sldId="431"/>
            <ac:picMk id="3" creationId="{3F3C704C-2864-6BB2-BE0D-498C71936E8B}"/>
          </ac:picMkLst>
        </pc:picChg>
        <pc:picChg chg="mod">
          <ac:chgData name="殷若齡" userId="S::45064@cc.ntut.edu.tw::35e71099-fa81-4cdc-aa8b-a30484b255ed" providerId="AD" clId="Web-{5634A0AD-2D19-CFBA-765C-AD593F38A94B}" dt="2025-11-22T10:12:11.090" v="83" actId="14100"/>
          <ac:picMkLst>
            <pc:docMk/>
            <pc:sldMk cId="459284068" sldId="431"/>
            <ac:picMk id="4" creationId="{A9D4D610-F1BC-4860-A141-2DC0ACC5627B}"/>
          </ac:picMkLst>
        </pc:picChg>
        <pc:picChg chg="del mod">
          <ac:chgData name="殷若齡" userId="S::45064@cc.ntut.edu.tw::35e71099-fa81-4cdc-aa8b-a30484b255ed" providerId="AD" clId="Web-{5634A0AD-2D19-CFBA-765C-AD593F38A94B}" dt="2025-11-22T10:11:27.274" v="76"/>
          <ac:picMkLst>
            <pc:docMk/>
            <pc:sldMk cId="459284068" sldId="431"/>
            <ac:picMk id="5" creationId="{3B0B3FF9-55BD-4AEE-9B7D-3146D71C21AC}"/>
          </ac:picMkLst>
        </pc:picChg>
        <pc:picChg chg="mod">
          <ac:chgData name="殷若齡" userId="S::45064@cc.ntut.edu.tw::35e71099-fa81-4cdc-aa8b-a30484b255ed" providerId="AD" clId="Web-{5634A0AD-2D19-CFBA-765C-AD593F38A94B}" dt="2025-11-22T10:12:34.185" v="86" actId="1076"/>
          <ac:picMkLst>
            <pc:docMk/>
            <pc:sldMk cId="459284068" sldId="431"/>
            <ac:picMk id="15" creationId="{92DF1DAB-6EF9-4ABF-AC2D-7BB1D8AD34E4}"/>
          </ac:picMkLst>
        </pc:picChg>
        <pc:picChg chg="mod">
          <ac:chgData name="殷若齡" userId="S::45064@cc.ntut.edu.tw::35e71099-fa81-4cdc-aa8b-a30484b255ed" providerId="AD" clId="Web-{5634A0AD-2D19-CFBA-765C-AD593F38A94B}" dt="2025-11-22T10:12:43.154" v="88" actId="1076"/>
          <ac:picMkLst>
            <pc:docMk/>
            <pc:sldMk cId="459284068" sldId="431"/>
            <ac:picMk id="16" creationId="{D6E98C5F-6AD7-445F-9816-6EAC34F3A14A}"/>
          </ac:picMkLst>
        </pc:picChg>
      </pc:sldChg>
      <pc:sldChg chg="delSp modSp">
        <pc:chgData name="殷若齡" userId="S::45064@cc.ntut.edu.tw::35e71099-fa81-4cdc-aa8b-a30484b255ed" providerId="AD" clId="Web-{5634A0AD-2D19-CFBA-765C-AD593F38A94B}" dt="2025-11-22T10:19:37.685" v="92"/>
        <pc:sldMkLst>
          <pc:docMk/>
          <pc:sldMk cId="1982589542" sldId="433"/>
        </pc:sldMkLst>
        <pc:spChg chg="del">
          <ac:chgData name="殷若齡" userId="S::45064@cc.ntut.edu.tw::35e71099-fa81-4cdc-aa8b-a30484b255ed" providerId="AD" clId="Web-{5634A0AD-2D19-CFBA-765C-AD593F38A94B}" dt="2025-11-22T10:19:30.279" v="91"/>
          <ac:spMkLst>
            <pc:docMk/>
            <pc:sldMk cId="1982589542" sldId="433"/>
            <ac:spMk id="3" creationId="{3A5CFACD-54C8-74D8-B8B0-AFE4161B979E}"/>
          </ac:spMkLst>
        </pc:spChg>
        <pc:picChg chg="mod">
          <ac:chgData name="殷若齡" userId="S::45064@cc.ntut.edu.tw::35e71099-fa81-4cdc-aa8b-a30484b255ed" providerId="AD" clId="Web-{5634A0AD-2D19-CFBA-765C-AD593F38A94B}" dt="2025-11-22T10:19:37.685" v="92"/>
          <ac:picMkLst>
            <pc:docMk/>
            <pc:sldMk cId="1982589542" sldId="433"/>
            <ac:picMk id="6" creationId="{41F8C338-F66B-4E72-B2D7-E0325A712C48}"/>
          </ac:picMkLst>
        </pc:picChg>
      </pc:sldChg>
      <pc:sldChg chg="delSp modSp">
        <pc:chgData name="殷若齡" userId="S::45064@cc.ntut.edu.tw::35e71099-fa81-4cdc-aa8b-a30484b255ed" providerId="AD" clId="Web-{5634A0AD-2D19-CFBA-765C-AD593F38A94B}" dt="2025-11-22T10:22:24.718" v="141"/>
        <pc:sldMkLst>
          <pc:docMk/>
          <pc:sldMk cId="3169933515" sldId="434"/>
        </pc:sldMkLst>
        <pc:spChg chg="del">
          <ac:chgData name="殷若齡" userId="S::45064@cc.ntut.edu.tw::35e71099-fa81-4cdc-aa8b-a30484b255ed" providerId="AD" clId="Web-{5634A0AD-2D19-CFBA-765C-AD593F38A94B}" dt="2025-11-22T10:20:39.764" v="99"/>
          <ac:spMkLst>
            <pc:docMk/>
            <pc:sldMk cId="3169933515" sldId="434"/>
            <ac:spMk id="3" creationId="{6E3FF1B7-39A9-4AEA-115A-235C3C07D234}"/>
          </ac:spMkLst>
        </pc:spChg>
        <pc:graphicFrameChg chg="mod modGraphic">
          <ac:chgData name="殷若齡" userId="S::45064@cc.ntut.edu.tw::35e71099-fa81-4cdc-aa8b-a30484b255ed" providerId="AD" clId="Web-{5634A0AD-2D19-CFBA-765C-AD593F38A94B}" dt="2025-11-22T10:22:01.999" v="121"/>
          <ac:graphicFrameMkLst>
            <pc:docMk/>
            <pc:sldMk cId="3169933515" sldId="434"/>
            <ac:graphicFrameMk id="11" creationId="{0271978B-EBFF-4FCB-947E-64CE8E1F5582}"/>
          </ac:graphicFrameMkLst>
        </pc:graphicFrameChg>
        <pc:graphicFrameChg chg="mod modGraphic">
          <ac:chgData name="殷若齡" userId="S::45064@cc.ntut.edu.tw::35e71099-fa81-4cdc-aa8b-a30484b255ed" providerId="AD" clId="Web-{5634A0AD-2D19-CFBA-765C-AD593F38A94B}" dt="2025-11-22T10:22:24.718" v="141"/>
          <ac:graphicFrameMkLst>
            <pc:docMk/>
            <pc:sldMk cId="3169933515" sldId="434"/>
            <ac:graphicFrameMk id="13" creationId="{64E42CEB-7A08-4916-A021-908C84AE2DA5}"/>
          </ac:graphicFrameMkLst>
        </pc:graphicFrameChg>
        <pc:picChg chg="mod">
          <ac:chgData name="殷若齡" userId="S::45064@cc.ntut.edu.tw::35e71099-fa81-4cdc-aa8b-a30484b255ed" providerId="AD" clId="Web-{5634A0AD-2D19-CFBA-765C-AD593F38A94B}" dt="2025-11-22T10:21:47.843" v="107" actId="1076"/>
          <ac:picMkLst>
            <pc:docMk/>
            <pc:sldMk cId="3169933515" sldId="434"/>
            <ac:picMk id="4" creationId="{D1CEC671-D4D3-4156-9176-ED15DFE7784D}"/>
          </ac:picMkLst>
        </pc:picChg>
      </pc:sldChg>
      <pc:sldChg chg="delSp modSp">
        <pc:chgData name="殷若齡" userId="S::45064@cc.ntut.edu.tw::35e71099-fa81-4cdc-aa8b-a30484b255ed" providerId="AD" clId="Web-{5634A0AD-2D19-CFBA-765C-AD593F38A94B}" dt="2025-11-22T10:23:39.312" v="183"/>
        <pc:sldMkLst>
          <pc:docMk/>
          <pc:sldMk cId="3005988481" sldId="439"/>
        </pc:sldMkLst>
        <pc:spChg chg="del">
          <ac:chgData name="殷若齡" userId="S::45064@cc.ntut.edu.tw::35e71099-fa81-4cdc-aa8b-a30484b255ed" providerId="AD" clId="Web-{5634A0AD-2D19-CFBA-765C-AD593F38A94B}" dt="2025-11-22T10:22:42.734" v="142"/>
          <ac:spMkLst>
            <pc:docMk/>
            <pc:sldMk cId="3005988481" sldId="439"/>
            <ac:spMk id="3" creationId="{1BC69260-D9DD-807C-9E47-838BFEDCEFED}"/>
          </ac:spMkLst>
        </pc:spChg>
        <pc:graphicFrameChg chg="mod modGraphic">
          <ac:chgData name="殷若齡" userId="S::45064@cc.ntut.edu.tw::35e71099-fa81-4cdc-aa8b-a30484b255ed" providerId="AD" clId="Web-{5634A0AD-2D19-CFBA-765C-AD593F38A94B}" dt="2025-11-22T10:23:22.296" v="159"/>
          <ac:graphicFrameMkLst>
            <pc:docMk/>
            <pc:sldMk cId="3005988481" sldId="439"/>
            <ac:graphicFrameMk id="9" creationId="{73D3D9AF-9D88-49BD-B5AD-9D91930AC820}"/>
          </ac:graphicFrameMkLst>
        </pc:graphicFrameChg>
        <pc:graphicFrameChg chg="mod modGraphic">
          <ac:chgData name="殷若齡" userId="S::45064@cc.ntut.edu.tw::35e71099-fa81-4cdc-aa8b-a30484b255ed" providerId="AD" clId="Web-{5634A0AD-2D19-CFBA-765C-AD593F38A94B}" dt="2025-11-22T10:23:30.312" v="167"/>
          <ac:graphicFrameMkLst>
            <pc:docMk/>
            <pc:sldMk cId="3005988481" sldId="439"/>
            <ac:graphicFrameMk id="13" creationId="{B20F3DCF-97E7-4C8C-B9B4-200A9303DE47}"/>
          </ac:graphicFrameMkLst>
        </pc:graphicFrameChg>
        <pc:graphicFrameChg chg="mod modGraphic">
          <ac:chgData name="殷若齡" userId="S::45064@cc.ntut.edu.tw::35e71099-fa81-4cdc-aa8b-a30484b255ed" providerId="AD" clId="Web-{5634A0AD-2D19-CFBA-765C-AD593F38A94B}" dt="2025-11-22T10:23:39.312" v="183"/>
          <ac:graphicFrameMkLst>
            <pc:docMk/>
            <pc:sldMk cId="3005988481" sldId="439"/>
            <ac:graphicFrameMk id="14" creationId="{CB312048-FF54-4975-8327-7C3342D377CE}"/>
          </ac:graphicFrameMkLst>
        </pc:graphicFrameChg>
        <pc:picChg chg="mod">
          <ac:chgData name="殷若齡" userId="S::45064@cc.ntut.edu.tw::35e71099-fa81-4cdc-aa8b-a30484b255ed" providerId="AD" clId="Web-{5634A0AD-2D19-CFBA-765C-AD593F38A94B}" dt="2025-11-22T10:23:07.765" v="147" actId="1076"/>
          <ac:picMkLst>
            <pc:docMk/>
            <pc:sldMk cId="3005988481" sldId="439"/>
            <ac:picMk id="8" creationId="{D4319DF7-DCAC-45C3-B02B-C77FE366710D}"/>
          </ac:picMkLst>
        </pc:picChg>
      </pc:sldChg>
      <pc:sldChg chg="delSp modSp">
        <pc:chgData name="殷若齡" userId="S::45064@cc.ntut.edu.tw::35e71099-fa81-4cdc-aa8b-a30484b255ed" providerId="AD" clId="Web-{5634A0AD-2D19-CFBA-765C-AD593F38A94B}" dt="2025-11-22T10:20:34.764" v="98"/>
        <pc:sldMkLst>
          <pc:docMk/>
          <pc:sldMk cId="2041894429" sldId="442"/>
        </pc:sldMkLst>
        <pc:spChg chg="del">
          <ac:chgData name="殷若齡" userId="S::45064@cc.ntut.edu.tw::35e71099-fa81-4cdc-aa8b-a30484b255ed" providerId="AD" clId="Web-{5634A0AD-2D19-CFBA-765C-AD593F38A94B}" dt="2025-11-22T10:20:15.607" v="96"/>
          <ac:spMkLst>
            <pc:docMk/>
            <pc:sldMk cId="2041894429" sldId="442"/>
            <ac:spMk id="4" creationId="{C331C287-F3B2-69C6-7D20-A29C64EC72E6}"/>
          </ac:spMkLst>
        </pc:spChg>
        <pc:picChg chg="mod">
          <ac:chgData name="殷若齡" userId="S::45064@cc.ntut.edu.tw::35e71099-fa81-4cdc-aa8b-a30484b255ed" providerId="AD" clId="Web-{5634A0AD-2D19-CFBA-765C-AD593F38A94B}" dt="2025-11-22T10:20:24.608" v="97"/>
          <ac:picMkLst>
            <pc:docMk/>
            <pc:sldMk cId="2041894429" sldId="442"/>
            <ac:picMk id="9" creationId="{DB85AB17-6533-49C0-8593-B0B753BC1119}"/>
          </ac:picMkLst>
        </pc:picChg>
        <pc:picChg chg="mod">
          <ac:chgData name="殷若齡" userId="S::45064@cc.ntut.edu.tw::35e71099-fa81-4cdc-aa8b-a30484b255ed" providerId="AD" clId="Web-{5634A0AD-2D19-CFBA-765C-AD593F38A94B}" dt="2025-11-22T10:20:34.764" v="98"/>
          <ac:picMkLst>
            <pc:docMk/>
            <pc:sldMk cId="2041894429" sldId="442"/>
            <ac:picMk id="14" creationId="{48D014FB-C655-489B-AC15-E05178FD67E0}"/>
          </ac:picMkLst>
        </pc:picChg>
      </pc:sldChg>
    </pc:docChg>
  </pc:docChgLst>
  <pc:docChgLst>
    <pc:chgData name="殷若齡" userId="S::45064@cc.ntut.edu.tw::35e71099-fa81-4cdc-aa8b-a30484b255ed" providerId="AD" clId="Web-{20CB174D-9F0A-A902-1A9A-74D424C9938D}"/>
    <pc:docChg chg="modSld modSection">
      <pc:chgData name="殷若齡" userId="S::45064@cc.ntut.edu.tw::35e71099-fa81-4cdc-aa8b-a30484b255ed" providerId="AD" clId="Web-{20CB174D-9F0A-A902-1A9A-74D424C9938D}" dt="2025-11-21T12:45:47.810" v="8" actId="1076"/>
      <pc:docMkLst>
        <pc:docMk/>
      </pc:docMkLst>
      <pc:sldChg chg="modSp">
        <pc:chgData name="殷若齡" userId="S::45064@cc.ntut.edu.tw::35e71099-fa81-4cdc-aa8b-a30484b255ed" providerId="AD" clId="Web-{20CB174D-9F0A-A902-1A9A-74D424C9938D}" dt="2025-11-21T12:45:17.762" v="2"/>
        <pc:sldMkLst>
          <pc:docMk/>
          <pc:sldMk cId="506697982" sldId="329"/>
        </pc:sldMkLst>
        <pc:graphicFrameChg chg="mod modGraphic">
          <ac:chgData name="殷若齡" userId="S::45064@cc.ntut.edu.tw::35e71099-fa81-4cdc-aa8b-a30484b255ed" providerId="AD" clId="Web-{20CB174D-9F0A-A902-1A9A-74D424C9938D}" dt="2025-11-21T12:45:17.762" v="2"/>
          <ac:graphicFrameMkLst>
            <pc:docMk/>
            <pc:sldMk cId="506697982" sldId="329"/>
            <ac:graphicFrameMk id="2" creationId="{9EAB424B-EBFE-685D-9C25-3BD91939F94A}"/>
          </ac:graphicFrameMkLst>
        </pc:graphicFrameChg>
      </pc:sldChg>
      <pc:sldChg chg="modSp">
        <pc:chgData name="殷若齡" userId="S::45064@cc.ntut.edu.tw::35e71099-fa81-4cdc-aa8b-a30484b255ed" providerId="AD" clId="Web-{20CB174D-9F0A-A902-1A9A-74D424C9938D}" dt="2025-11-21T12:45:47.810" v="8" actId="1076"/>
        <pc:sldMkLst>
          <pc:docMk/>
          <pc:sldMk cId="2288457813" sldId="436"/>
        </pc:sldMkLst>
        <pc:spChg chg="mod">
          <ac:chgData name="殷若齡" userId="S::45064@cc.ntut.edu.tw::35e71099-fa81-4cdc-aa8b-a30484b255ed" providerId="AD" clId="Web-{20CB174D-9F0A-A902-1A9A-74D424C9938D}" dt="2025-11-21T12:45:37.153" v="3" actId="1076"/>
          <ac:spMkLst>
            <pc:docMk/>
            <pc:sldMk cId="2288457813" sldId="436"/>
            <ac:spMk id="18" creationId="{3BB50C7D-C6C1-7B8B-038B-4803DF31C076}"/>
          </ac:spMkLst>
        </pc:spChg>
        <pc:spChg chg="mod">
          <ac:chgData name="殷若齡" userId="S::45064@cc.ntut.edu.tw::35e71099-fa81-4cdc-aa8b-a30484b255ed" providerId="AD" clId="Web-{20CB174D-9F0A-A902-1A9A-74D424C9938D}" dt="2025-11-21T12:45:47.810" v="8" actId="1076"/>
          <ac:spMkLst>
            <pc:docMk/>
            <pc:sldMk cId="2288457813" sldId="436"/>
            <ac:spMk id="37" creationId="{148807AB-DD84-2F14-426A-36D5B928E12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1"/>
            <a:ext cx="2946400" cy="496889"/>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49689" y="1"/>
            <a:ext cx="2946400" cy="496889"/>
          </a:xfrm>
          <a:prstGeom prst="rect">
            <a:avLst/>
          </a:prstGeom>
        </p:spPr>
        <p:txBody>
          <a:bodyPr vert="horz" lIns="91440" tIns="45720" rIns="91440" bIns="45720" rtlCol="0"/>
          <a:lstStyle>
            <a:lvl1pPr algn="r">
              <a:defRPr sz="1200"/>
            </a:lvl1pPr>
          </a:lstStyle>
          <a:p>
            <a:fld id="{EFA72756-483F-4244-8BB7-C21C41F5A5F4}" type="datetimeFigureOut">
              <a:rPr lang="zh-TW" altLang="en-US" smtClean="0"/>
              <a:t>2025/12/8</a:t>
            </a:fld>
            <a:endParaRPr lang="zh-TW" altLang="en-US"/>
          </a:p>
        </p:txBody>
      </p:sp>
      <p:sp>
        <p:nvSpPr>
          <p:cNvPr id="4" name="頁尾版面配置區 3"/>
          <p:cNvSpPr>
            <a:spLocks noGrp="1"/>
          </p:cNvSpPr>
          <p:nvPr>
            <p:ph type="ftr" sz="quarter" idx="2"/>
          </p:nvPr>
        </p:nvSpPr>
        <p:spPr>
          <a:xfrm>
            <a:off x="0" y="9429750"/>
            <a:ext cx="2946400" cy="496889"/>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49689" y="9429750"/>
            <a:ext cx="2946400" cy="496889"/>
          </a:xfrm>
          <a:prstGeom prst="rect">
            <a:avLst/>
          </a:prstGeom>
        </p:spPr>
        <p:txBody>
          <a:bodyPr vert="horz" lIns="91440" tIns="45720" rIns="91440" bIns="45720" rtlCol="0" anchor="b"/>
          <a:lstStyle>
            <a:lvl1pPr algn="r">
              <a:defRPr sz="1200"/>
            </a:lvl1pPr>
          </a:lstStyle>
          <a:p>
            <a:fld id="{143A3121-A2DA-459D-A6A4-5463256A269E}" type="slidenum">
              <a:rPr lang="zh-TW" altLang="en-US" smtClean="0"/>
              <a:t>‹#›</a:t>
            </a:fld>
            <a:endParaRPr lang="zh-TW" altLang="en-US"/>
          </a:p>
        </p:txBody>
      </p:sp>
    </p:spTree>
    <p:extLst>
      <p:ext uri="{BB962C8B-B14F-4D97-AF65-F5344CB8AC3E}">
        <p14:creationId xmlns:p14="http://schemas.microsoft.com/office/powerpoint/2010/main" val="2138249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A7F8DF4B-57B1-4E4C-B369-3D23057BCF04}" type="datetimeFigureOut">
              <a:rPr lang="zh-TW" altLang="en-US" smtClean="0"/>
              <a:t>2025/12/8</a:t>
            </a:fld>
            <a:endParaRPr lang="zh-TW" altLang="en-US"/>
          </a:p>
        </p:txBody>
      </p:sp>
      <p:sp>
        <p:nvSpPr>
          <p:cNvPr id="4" name="投影片圖像版面配置區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BB205B40-630D-43A1-94AA-C0451E967D83}" type="slidenum">
              <a:rPr lang="zh-TW" altLang="en-US" smtClean="0"/>
              <a:t>‹#›</a:t>
            </a:fld>
            <a:endParaRPr lang="zh-TW" altLang="en-US"/>
          </a:p>
        </p:txBody>
      </p:sp>
    </p:spTree>
    <p:extLst>
      <p:ext uri="{BB962C8B-B14F-4D97-AF65-F5344CB8AC3E}">
        <p14:creationId xmlns:p14="http://schemas.microsoft.com/office/powerpoint/2010/main" val="948127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1</a:t>
            </a:fld>
            <a:endParaRPr lang="zh-TW" altLang="en-US"/>
          </a:p>
        </p:txBody>
      </p:sp>
    </p:spTree>
    <p:extLst>
      <p:ext uri="{BB962C8B-B14F-4D97-AF65-F5344CB8AC3E}">
        <p14:creationId xmlns:p14="http://schemas.microsoft.com/office/powerpoint/2010/main" val="2226320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這個學年度的第六學期修課紀錄上傳，請老師在</a:t>
            </a:r>
            <a:r>
              <a:rPr lang="en-US" altLang="zh-TW" dirty="0"/>
              <a:t>5/7</a:t>
            </a:r>
            <a:r>
              <a:rPr lang="zh-TW" altLang="en-US" dirty="0"/>
              <a:t> </a:t>
            </a:r>
            <a:r>
              <a:rPr lang="en-US" altLang="zh-TW" dirty="0"/>
              <a:t>10</a:t>
            </a:r>
            <a:r>
              <a:rPr lang="zh-TW" altLang="en-US" dirty="0"/>
              <a:t>點 </a:t>
            </a:r>
            <a:r>
              <a:rPr lang="en-US" altLang="zh-TW" dirty="0"/>
              <a:t>-5/817</a:t>
            </a:r>
            <a:r>
              <a:rPr lang="zh-TW" altLang="en-US" dirty="0"/>
              <a:t>點前，到集體報名系統完成上傳</a:t>
            </a:r>
            <a:r>
              <a:rPr lang="en-US" altLang="zh-TW" dirty="0"/>
              <a:t>(</a:t>
            </a:r>
            <a:r>
              <a:rPr lang="zh-TW" altLang="en-US" dirty="0"/>
              <a:t>系統操作後面介紹到</a:t>
            </a:r>
            <a:r>
              <a:rPr lang="en-US" altLang="zh-TW" dirty="0"/>
              <a:t>)</a:t>
            </a:r>
          </a:p>
          <a:p>
            <a:endParaRPr lang="en-US" altLang="zh-TW" dirty="0"/>
          </a:p>
          <a:p>
            <a:r>
              <a:rPr lang="zh-TW" altLang="en-US" dirty="0"/>
              <a:t>上傳對象，主要是參加學測的所有應屆畢業生，</a:t>
            </a:r>
            <a:endParaRPr lang="en-US" altLang="zh-TW" dirty="0"/>
          </a:p>
          <a:p>
            <a:r>
              <a:rPr lang="zh-TW" altLang="en-US" dirty="0"/>
              <a:t>建議老師可以不用特別篩選上傳的名單，上傳後系統會去對應報名四技申請且通過一階篩選的學生檔案</a:t>
            </a:r>
            <a:endParaRPr lang="en-US" altLang="zh-TW" dirty="0"/>
          </a:p>
          <a:p>
            <a:endParaRPr lang="en-US" altLang="zh-TW" dirty="0"/>
          </a:p>
          <a:p>
            <a:r>
              <a:rPr lang="zh-TW" altLang="en-US" dirty="0"/>
              <a:t>第六學期修課紀錄必須有各學科的成績、總平均成績 以及 教務處戳章；為配合二階複試期程，不含補考成績</a:t>
            </a:r>
            <a:endParaRPr lang="en-US" altLang="zh-TW" dirty="0"/>
          </a:p>
          <a:p>
            <a:endParaRPr lang="en-US" altLang="zh-TW" dirty="0"/>
          </a:p>
          <a:p>
            <a:r>
              <a:rPr lang="zh-TW" altLang="en-US" dirty="0"/>
              <a:t>通過一篩的應屆生，可以在</a:t>
            </a:r>
            <a:r>
              <a:rPr lang="en-US" altLang="zh-TW" dirty="0"/>
              <a:t>5/11</a:t>
            </a:r>
            <a:r>
              <a:rPr lang="zh-TW" altLang="en-US" dirty="0"/>
              <a:t> </a:t>
            </a:r>
            <a:r>
              <a:rPr lang="en-US" altLang="zh-TW" dirty="0"/>
              <a:t>1000-5/12</a:t>
            </a:r>
            <a:r>
              <a:rPr lang="zh-TW" altLang="en-US" dirty="0"/>
              <a:t> </a:t>
            </a:r>
            <a:r>
              <a:rPr lang="en-US" altLang="zh-TW" dirty="0"/>
              <a:t>2100</a:t>
            </a:r>
            <a:r>
              <a:rPr lang="zh-TW" altLang="en-US" dirty="0"/>
              <a:t>前，到委員會網站查詢老師上傳的第六學期修課紀錄</a:t>
            </a:r>
            <a:endParaRPr lang="en-US" altLang="zh-TW" dirty="0"/>
          </a:p>
          <a:p>
            <a:endParaRPr lang="en-US" altLang="zh-TW" dirty="0"/>
          </a:p>
          <a:p>
            <a:r>
              <a:rPr lang="zh-TW" altLang="en-US" dirty="0"/>
              <a:t>疑義處理，可參考上一頁</a:t>
            </a:r>
            <a:endParaRPr lang="en-US" altLang="zh-TW" b="0" i="0"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11</a:t>
            </a:fld>
            <a:endParaRPr lang="zh-TW" altLang="en-US"/>
          </a:p>
        </p:txBody>
      </p:sp>
    </p:spTree>
    <p:extLst>
      <p:ext uri="{BB962C8B-B14F-4D97-AF65-F5344CB8AC3E}">
        <p14:creationId xmlns:p14="http://schemas.microsoft.com/office/powerpoint/2010/main" val="2488168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12</a:t>
            </a:fld>
            <a:endParaRPr lang="zh-TW" altLang="en-US"/>
          </a:p>
        </p:txBody>
      </p:sp>
    </p:spTree>
    <p:extLst>
      <p:ext uri="{BB962C8B-B14F-4D97-AF65-F5344CB8AC3E}">
        <p14:creationId xmlns:p14="http://schemas.microsoft.com/office/powerpoint/2010/main" val="152805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13</a:t>
            </a:fld>
            <a:endParaRPr lang="zh-TW" altLang="en-US"/>
          </a:p>
        </p:txBody>
      </p:sp>
    </p:spTree>
    <p:extLst>
      <p:ext uri="{BB962C8B-B14F-4D97-AF65-F5344CB8AC3E}">
        <p14:creationId xmlns:p14="http://schemas.microsoft.com/office/powerpoint/2010/main" val="825086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14</a:t>
            </a:fld>
            <a:endParaRPr lang="zh-TW" altLang="en-US"/>
          </a:p>
        </p:txBody>
      </p:sp>
    </p:spTree>
    <p:extLst>
      <p:ext uri="{BB962C8B-B14F-4D97-AF65-F5344CB8AC3E}">
        <p14:creationId xmlns:p14="http://schemas.microsoft.com/office/powerpoint/2010/main" val="2842069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除了學歷資格，另外有規定，在其他管道錄取</a:t>
            </a:r>
            <a:r>
              <a:rPr lang="en-US" altLang="zh-TW" dirty="0"/>
              <a:t>(</a:t>
            </a:r>
            <a:r>
              <a:rPr lang="zh-TW" altLang="en-US" dirty="0"/>
              <a:t>超過時間未放棄</a:t>
            </a:r>
            <a:r>
              <a:rPr lang="en-US" altLang="zh-TW" dirty="0"/>
              <a:t>)</a:t>
            </a:r>
            <a:r>
              <a:rPr lang="zh-TW" altLang="en-US" dirty="0"/>
              <a:t>的同學，不能再參加四技申請</a:t>
            </a:r>
            <a:endParaRPr lang="en-US" altLang="zh-TW" dirty="0"/>
          </a:p>
          <a:p>
            <a:r>
              <a:rPr lang="zh-TW" altLang="en-US" dirty="0"/>
              <a:t>特別注意的是，大學繁星的錄取生，不論是否放棄，都不能再參加四技申請</a:t>
            </a:r>
            <a:endParaRPr lang="en-US" altLang="zh-TW"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15</a:t>
            </a:fld>
            <a:endParaRPr lang="zh-TW" altLang="en-US"/>
          </a:p>
        </p:txBody>
      </p:sp>
    </p:spTree>
    <p:extLst>
      <p:ext uri="{BB962C8B-B14F-4D97-AF65-F5344CB8AC3E}">
        <p14:creationId xmlns:p14="http://schemas.microsoft.com/office/powerpoint/2010/main" val="1095612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需要先完成報名，再進行繳費</a:t>
            </a:r>
            <a:endParaRPr lang="en-US" altLang="zh-TW"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16</a:t>
            </a:fld>
            <a:endParaRPr lang="zh-TW" altLang="en-US"/>
          </a:p>
        </p:txBody>
      </p:sp>
    </p:spTree>
    <p:extLst>
      <p:ext uri="{BB962C8B-B14F-4D97-AF65-F5344CB8AC3E}">
        <p14:creationId xmlns:p14="http://schemas.microsoft.com/office/powerpoint/2010/main" val="3931728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個別報名的程序是相反的，同學要先確認自己要報幾個校系，再繳費，繳完費才上網登錄要報名甚麼校系</a:t>
            </a:r>
            <a:endParaRPr lang="en-US" altLang="zh-TW" dirty="0"/>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17</a:t>
            </a:fld>
            <a:endParaRPr lang="zh-TW" altLang="en-US"/>
          </a:p>
        </p:txBody>
      </p:sp>
    </p:spTree>
    <p:extLst>
      <p:ext uri="{BB962C8B-B14F-4D97-AF65-F5344CB8AC3E}">
        <p14:creationId xmlns:p14="http://schemas.microsoft.com/office/powerpoint/2010/main" val="2717871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第一階段的報名費用</a:t>
            </a:r>
            <a:endParaRPr lang="en-US" altLang="zh-TW" dirty="0"/>
          </a:p>
          <a:p>
            <a:r>
              <a:rPr lang="zh-TW" altLang="en-US" dirty="0"/>
              <a:t>基本上一個校系是</a:t>
            </a:r>
            <a:r>
              <a:rPr lang="en-US" altLang="zh-TW" dirty="0"/>
              <a:t>100</a:t>
            </a:r>
            <a:r>
              <a:rPr lang="zh-TW" altLang="en-US" dirty="0"/>
              <a:t>元，</a:t>
            </a:r>
            <a:endParaRPr lang="en-US" altLang="zh-TW" dirty="0"/>
          </a:p>
          <a:p>
            <a:endParaRPr lang="en-US" altLang="zh-TW" dirty="0"/>
          </a:p>
          <a:p>
            <a:r>
              <a:rPr lang="zh-TW" altLang="en-US" dirty="0"/>
              <a:t>低收入戶，則免繳費</a:t>
            </a:r>
            <a:endParaRPr lang="en-US" altLang="zh-TW" dirty="0"/>
          </a:p>
          <a:p>
            <a:r>
              <a:rPr lang="zh-TW" altLang="en-US" dirty="0"/>
              <a:t>中低收入戶，減免</a:t>
            </a:r>
            <a:r>
              <a:rPr lang="en-US" altLang="zh-TW" dirty="0"/>
              <a:t>60%</a:t>
            </a:r>
            <a:r>
              <a:rPr lang="zh-TW" altLang="en-US" dirty="0"/>
              <a:t>，一個校系是</a:t>
            </a:r>
            <a:r>
              <a:rPr lang="en-US" altLang="zh-TW" dirty="0"/>
              <a:t>40</a:t>
            </a:r>
            <a:r>
              <a:rPr lang="zh-TW" altLang="en-US" dirty="0"/>
              <a:t>元</a:t>
            </a:r>
            <a:endParaRPr lang="en-US" altLang="zh-TW" dirty="0"/>
          </a:p>
          <a:p>
            <a:endParaRPr lang="en-US" altLang="zh-TW" dirty="0"/>
          </a:p>
          <a:p>
            <a:r>
              <a:rPr lang="zh-TW" altLang="en-US" dirty="0"/>
              <a:t>低收中低，會以報名學測的資料為主</a:t>
            </a:r>
            <a:endParaRPr lang="en-US" altLang="zh-TW" dirty="0"/>
          </a:p>
          <a:p>
            <a:r>
              <a:rPr lang="zh-TW" altLang="en-US" dirty="0"/>
              <a:t>如果同學是報名學測</a:t>
            </a:r>
            <a:r>
              <a:rPr lang="en-US" altLang="zh-TW" dirty="0"/>
              <a:t>【</a:t>
            </a:r>
            <a:r>
              <a:rPr lang="zh-TW" altLang="en-US" dirty="0"/>
              <a:t>之後</a:t>
            </a:r>
            <a:r>
              <a:rPr lang="en-US" altLang="zh-TW" dirty="0"/>
              <a:t>】</a:t>
            </a:r>
            <a:r>
              <a:rPr lang="zh-TW" altLang="en-US" dirty="0"/>
              <a:t>才取得身分，由集報學校審核後，在集報系統修改即可</a:t>
            </a:r>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18</a:t>
            </a:fld>
            <a:endParaRPr lang="zh-TW" altLang="en-US"/>
          </a:p>
        </p:txBody>
      </p:sp>
    </p:spTree>
    <p:extLst>
      <p:ext uri="{BB962C8B-B14F-4D97-AF65-F5344CB8AC3E}">
        <p14:creationId xmlns:p14="http://schemas.microsoft.com/office/powerpoint/2010/main" val="842238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再次提醒</a:t>
            </a:r>
            <a:r>
              <a:rPr lang="en-US" altLang="zh-TW" dirty="0"/>
              <a:t>~</a:t>
            </a:r>
            <a:r>
              <a:rPr lang="zh-TW" altLang="en-US" dirty="0"/>
              <a:t>繳費截止時間是</a:t>
            </a:r>
            <a:r>
              <a:rPr lang="en-US" altLang="zh-TW" dirty="0"/>
              <a:t>3/24 24</a:t>
            </a:r>
            <a:r>
              <a:rPr lang="zh-TW" altLang="en-US" dirty="0"/>
              <a:t>點為止</a:t>
            </a:r>
            <a:endParaRPr lang="en-US" altLang="zh-TW" dirty="0"/>
          </a:p>
          <a:p>
            <a:endParaRPr lang="en-US" altLang="zh-TW" dirty="0"/>
          </a:p>
          <a:p>
            <a:r>
              <a:rPr lang="zh-TW" altLang="en-US" dirty="0"/>
              <a:t>跨行匯款</a:t>
            </a:r>
            <a:r>
              <a:rPr lang="en-US" altLang="zh-TW" dirty="0"/>
              <a:t>(</a:t>
            </a:r>
            <a:r>
              <a:rPr lang="zh-TW" altLang="en-US" dirty="0"/>
              <a:t>包含郵局</a:t>
            </a:r>
            <a:r>
              <a:rPr lang="en-US" altLang="zh-TW" dirty="0"/>
              <a:t>)</a:t>
            </a:r>
            <a:r>
              <a:rPr lang="zh-TW" altLang="en-US" dirty="0"/>
              <a:t>一定要在</a:t>
            </a:r>
            <a:r>
              <a:rPr lang="en-US" altLang="zh-TW" dirty="0"/>
              <a:t>15:30</a:t>
            </a:r>
            <a:r>
              <a:rPr lang="zh-TW" altLang="en-US" dirty="0"/>
              <a:t>前完成，以免繳款變成隔天入帳，繳費失敗</a:t>
            </a:r>
            <a:endParaRPr lang="en-US" altLang="zh-TW" dirty="0"/>
          </a:p>
          <a:p>
            <a:endParaRPr lang="en-US" altLang="zh-TW" dirty="0"/>
          </a:p>
          <a:p>
            <a:r>
              <a:rPr lang="zh-TW" altLang="en-US" dirty="0"/>
              <a:t>不管是集報或個報，繳費帳號只能繳</a:t>
            </a:r>
            <a:r>
              <a:rPr lang="en-US" altLang="zh-TW" dirty="0"/>
              <a:t>1</a:t>
            </a:r>
            <a:r>
              <a:rPr lang="zh-TW" altLang="en-US" dirty="0"/>
              <a:t>次，務必要再確認報名資料和繳費金額</a:t>
            </a:r>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19</a:t>
            </a:fld>
            <a:endParaRPr lang="zh-TW" altLang="en-US"/>
          </a:p>
        </p:txBody>
      </p:sp>
    </p:spTree>
    <p:extLst>
      <p:ext uri="{BB962C8B-B14F-4D97-AF65-F5344CB8AC3E}">
        <p14:creationId xmlns:p14="http://schemas.microsoft.com/office/powerpoint/2010/main" val="1211704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20</a:t>
            </a:fld>
            <a:endParaRPr lang="zh-TW" altLang="en-US"/>
          </a:p>
        </p:txBody>
      </p:sp>
    </p:spTree>
    <p:extLst>
      <p:ext uri="{BB962C8B-B14F-4D97-AF65-F5344CB8AC3E}">
        <p14:creationId xmlns:p14="http://schemas.microsoft.com/office/powerpoint/2010/main" val="263738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2</a:t>
            </a:fld>
            <a:endParaRPr lang="zh-TW" altLang="en-US"/>
          </a:p>
        </p:txBody>
      </p:sp>
    </p:spTree>
    <p:extLst>
      <p:ext uri="{BB962C8B-B14F-4D97-AF65-F5344CB8AC3E}">
        <p14:creationId xmlns:p14="http://schemas.microsoft.com/office/powerpoint/2010/main" val="1513392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spcBef>
                <a:spcPts val="600"/>
              </a:spcBef>
              <a:spcAft>
                <a:spcPts val="600"/>
              </a:spcAft>
              <a:buFontTx/>
              <a:buNone/>
            </a:pPr>
            <a:r>
              <a:rPr lang="zh-TW" altLang="zh-TW" dirty="0"/>
              <a:t>未列權重採計之科目於計算學科能力測驗加權平均成績時，該科目權重以</a:t>
            </a:r>
            <a:r>
              <a:rPr lang="en-US" altLang="zh-TW" dirty="0"/>
              <a:t>0</a:t>
            </a:r>
            <a:r>
              <a:rPr lang="zh-TW" altLang="zh-TW" dirty="0"/>
              <a:t>計</a:t>
            </a:r>
            <a:r>
              <a:rPr lang="en-US" altLang="zh-TW" dirty="0"/>
              <a:t>(</a:t>
            </a:r>
            <a:r>
              <a:rPr lang="zh-TW" altLang="en-US" dirty="0"/>
              <a:t>請參閱範例</a:t>
            </a:r>
            <a:r>
              <a:rPr lang="en-US" altLang="zh-TW" dirty="0"/>
              <a:t>)</a:t>
            </a:r>
          </a:p>
          <a:p>
            <a:pPr marL="0" indent="0">
              <a:spcBef>
                <a:spcPts val="600"/>
              </a:spcBef>
              <a:spcAft>
                <a:spcPts val="600"/>
              </a:spcAft>
              <a:buFontTx/>
              <a:buNone/>
            </a:pPr>
            <a:r>
              <a:rPr lang="zh-TW" altLang="zh-TW" dirty="0"/>
              <a:t>權重採計之科目，如遇申請生無該科目原始成績者，於計算學科能力測驗加權平均成績時，申請生之該科目原始成績以</a:t>
            </a:r>
            <a:r>
              <a:rPr lang="en-US" altLang="zh-TW" dirty="0"/>
              <a:t>0</a:t>
            </a:r>
            <a:r>
              <a:rPr lang="zh-TW" altLang="zh-TW" dirty="0"/>
              <a:t>級分採計</a:t>
            </a:r>
            <a:r>
              <a:rPr lang="en-US" altLang="zh-TW" dirty="0"/>
              <a:t>(</a:t>
            </a:r>
            <a:r>
              <a:rPr lang="zh-TW" altLang="en-US" dirty="0"/>
              <a:t>請參閱範例</a:t>
            </a:r>
            <a:r>
              <a:rPr lang="en-US" altLang="zh-TW" dirty="0"/>
              <a:t>)</a:t>
            </a:r>
          </a:p>
          <a:p>
            <a:pPr marL="0" indent="0">
              <a:spcBef>
                <a:spcPts val="600"/>
              </a:spcBef>
              <a:spcAft>
                <a:spcPts val="600"/>
              </a:spcAft>
              <a:buFontTx/>
              <a:buNone/>
            </a:pPr>
            <a:r>
              <a:rPr lang="zh-TW" altLang="en-US" dirty="0"/>
              <a:t>成績取至小數第２位，第３位四捨五入</a:t>
            </a:r>
            <a:endParaRPr lang="en-US" altLang="zh-TW"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21</a:t>
            </a:fld>
            <a:endParaRPr lang="zh-TW" altLang="en-US"/>
          </a:p>
        </p:txBody>
      </p:sp>
    </p:spTree>
    <p:extLst>
      <p:ext uri="{BB962C8B-B14F-4D97-AF65-F5344CB8AC3E}">
        <p14:creationId xmlns:p14="http://schemas.microsoft.com/office/powerpoint/2010/main" val="3572023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22</a:t>
            </a:fld>
            <a:endParaRPr lang="zh-TW" altLang="en-US"/>
          </a:p>
        </p:txBody>
      </p:sp>
    </p:spTree>
    <p:extLst>
      <p:ext uri="{BB962C8B-B14F-4D97-AF65-F5344CB8AC3E}">
        <p14:creationId xmlns:p14="http://schemas.microsoft.com/office/powerpoint/2010/main" val="2415393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23</a:t>
            </a:fld>
            <a:endParaRPr lang="zh-TW" altLang="en-US"/>
          </a:p>
        </p:txBody>
      </p:sp>
    </p:spTree>
    <p:extLst>
      <p:ext uri="{BB962C8B-B14F-4D97-AF65-F5344CB8AC3E}">
        <p14:creationId xmlns:p14="http://schemas.microsoft.com/office/powerpoint/2010/main" val="3470345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一階篩選結果，會在</a:t>
            </a:r>
            <a:r>
              <a:rPr lang="en-US" altLang="zh-TW" dirty="0"/>
              <a:t>3/31</a:t>
            </a:r>
            <a:r>
              <a:rPr lang="zh-TW" altLang="en-US" dirty="0"/>
              <a:t>早上</a:t>
            </a:r>
            <a:r>
              <a:rPr lang="en-US" altLang="zh-TW" dirty="0"/>
              <a:t>10</a:t>
            </a:r>
            <a:r>
              <a:rPr lang="zh-TW" altLang="en-US" dirty="0"/>
              <a:t>點公告，同學可以到官網</a:t>
            </a:r>
            <a:r>
              <a:rPr lang="en-US" altLang="zh-TW" dirty="0"/>
              <a:t>-</a:t>
            </a:r>
            <a:r>
              <a:rPr lang="zh-TW" altLang="en-US" dirty="0"/>
              <a:t>考生作業系統查詢</a:t>
            </a:r>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25</a:t>
            </a:fld>
            <a:endParaRPr lang="zh-TW" altLang="en-US"/>
          </a:p>
        </p:txBody>
      </p:sp>
    </p:spTree>
    <p:extLst>
      <p:ext uri="{BB962C8B-B14F-4D97-AF65-F5344CB8AC3E}">
        <p14:creationId xmlns:p14="http://schemas.microsoft.com/office/powerpoint/2010/main" val="581932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通過一篩的同學，決定要參加二階的話，要在各校規定的截止日前，完成</a:t>
            </a:r>
            <a:r>
              <a:rPr lang="en-US" altLang="zh-TW" dirty="0"/>
              <a:t>【</a:t>
            </a:r>
            <a:r>
              <a:rPr lang="zh-TW" altLang="en-US" dirty="0"/>
              <a:t>複試費用繳交</a:t>
            </a:r>
            <a:r>
              <a:rPr lang="en-US" altLang="zh-TW" dirty="0"/>
              <a:t>】</a:t>
            </a:r>
            <a:r>
              <a:rPr lang="zh-TW" altLang="en-US" dirty="0"/>
              <a:t>及</a:t>
            </a:r>
            <a:r>
              <a:rPr lang="en-US" altLang="zh-TW" dirty="0"/>
              <a:t>【</a:t>
            </a:r>
            <a:r>
              <a:rPr lang="zh-TW" altLang="en-US" dirty="0"/>
              <a:t>上傳資格審查和備審資料</a:t>
            </a:r>
            <a:r>
              <a:rPr lang="en-US" altLang="zh-TW" dirty="0"/>
              <a:t>】</a:t>
            </a:r>
            <a:r>
              <a:rPr lang="zh-TW" altLang="en-US" dirty="0"/>
              <a:t>兩項作業</a:t>
            </a:r>
            <a:endParaRPr lang="en-US" altLang="zh-TW" dirty="0"/>
          </a:p>
          <a:p>
            <a:r>
              <a:rPr lang="zh-TW" altLang="en-US" dirty="0"/>
              <a:t>兩項沒有先後順序，只要在截止日前完成這兩項作業即可</a:t>
            </a:r>
            <a:endParaRPr lang="en-US" altLang="zh-TW" dirty="0"/>
          </a:p>
          <a:p>
            <a:endParaRPr lang="en-US" altLang="zh-TW" dirty="0"/>
          </a:p>
          <a:p>
            <a:r>
              <a:rPr lang="zh-TW" altLang="en-US" dirty="0"/>
              <a:t>兩項作業完成後，科技校院才會受理報名，進行學歷的資格審查，通過後，才正式進入到第二階段複試</a:t>
            </a:r>
            <a:endParaRPr lang="en-US" altLang="zh-TW" dirty="0"/>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26</a:t>
            </a:fld>
            <a:endParaRPr lang="zh-TW" altLang="en-US"/>
          </a:p>
        </p:txBody>
      </p:sp>
    </p:spTree>
    <p:extLst>
      <p:ext uri="{BB962C8B-B14F-4D97-AF65-F5344CB8AC3E}">
        <p14:creationId xmlns:p14="http://schemas.microsoft.com/office/powerpoint/2010/main" val="2676979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費用的部分，因為是直接繳給各校，所以繳費時間和方式，請同學務必參閱簡章分則或是各校網站的資訊</a:t>
            </a:r>
            <a:endParaRPr lang="en-US" altLang="zh-TW" dirty="0"/>
          </a:p>
          <a:p>
            <a:endParaRPr lang="en-US" altLang="zh-TW" dirty="0"/>
          </a:p>
          <a:p>
            <a:r>
              <a:rPr lang="zh-TW" altLang="en-US" dirty="0"/>
              <a:t>如果是第一階段報名後，才取得低收或中低收入戶身分的同學，</a:t>
            </a:r>
            <a:endParaRPr lang="en-US" altLang="zh-TW" dirty="0"/>
          </a:p>
          <a:p>
            <a:r>
              <a:rPr lang="zh-TW" altLang="en-US" dirty="0"/>
              <a:t>那要請同學在上傳資格審查文件的時候，將證明文件一起傳給科技校院進行審查，通過後，才會給予報名費減免</a:t>
            </a:r>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27</a:t>
            </a:fld>
            <a:endParaRPr lang="zh-TW" altLang="en-US"/>
          </a:p>
        </p:txBody>
      </p:sp>
    </p:spTree>
    <p:extLst>
      <p:ext uri="{BB962C8B-B14F-4D97-AF65-F5344CB8AC3E}">
        <p14:creationId xmlns:p14="http://schemas.microsoft.com/office/powerpoint/2010/main" val="3328695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上傳前，要請同學特別注意</a:t>
            </a:r>
            <a:r>
              <a:rPr lang="en-US" altLang="zh-TW" dirty="0"/>
              <a:t>~</a:t>
            </a:r>
          </a:p>
          <a:p>
            <a:endParaRPr lang="en-US" altLang="zh-TW" dirty="0"/>
          </a:p>
          <a:p>
            <a:r>
              <a:rPr lang="zh-TW" altLang="en-US" dirty="0"/>
              <a:t>系統每天是早上</a:t>
            </a:r>
            <a:r>
              <a:rPr lang="en-US" altLang="zh-TW" dirty="0"/>
              <a:t>8</a:t>
            </a:r>
            <a:r>
              <a:rPr lang="zh-TW" altLang="en-US" dirty="0"/>
              <a:t>點開到晚上</a:t>
            </a:r>
            <a:r>
              <a:rPr lang="en-US" altLang="zh-TW" dirty="0"/>
              <a:t>9</a:t>
            </a:r>
            <a:r>
              <a:rPr lang="zh-TW" altLang="en-US" dirty="0"/>
              <a:t>點，</a:t>
            </a:r>
            <a:r>
              <a:rPr lang="en-US" altLang="zh-TW" dirty="0"/>
              <a:t>9</a:t>
            </a:r>
            <a:r>
              <a:rPr lang="zh-TW" altLang="en-US" dirty="0"/>
              <a:t>點一到，系統會準時關閉，</a:t>
            </a:r>
            <a:endParaRPr lang="en-US" altLang="zh-TW" dirty="0"/>
          </a:p>
          <a:p>
            <a:r>
              <a:rPr lang="zh-TW" altLang="en-US" dirty="0"/>
              <a:t>同學有檔案正在上傳還沒傳完，上傳作業會直接結束，無法完成</a:t>
            </a:r>
            <a:endParaRPr lang="en-US" altLang="zh-TW" dirty="0"/>
          </a:p>
          <a:p>
            <a:r>
              <a:rPr lang="zh-TW" altLang="en-US" dirty="0"/>
              <a:t>一定要在</a:t>
            </a:r>
            <a:r>
              <a:rPr lang="en-US" altLang="zh-TW" dirty="0"/>
              <a:t>9</a:t>
            </a:r>
            <a:r>
              <a:rPr lang="zh-TW" altLang="en-US" dirty="0"/>
              <a:t>點前，完成操作</a:t>
            </a:r>
            <a:endParaRPr lang="en-US" altLang="zh-TW"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28</a:t>
            </a:fld>
            <a:endParaRPr lang="zh-TW" altLang="en-US"/>
          </a:p>
        </p:txBody>
      </p:sp>
    </p:spTree>
    <p:extLst>
      <p:ext uri="{BB962C8B-B14F-4D97-AF65-F5344CB8AC3E}">
        <p14:creationId xmlns:p14="http://schemas.microsoft.com/office/powerpoint/2010/main" val="2625149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第二階段複試，同學要上傳的資料有</a:t>
            </a:r>
            <a:r>
              <a:rPr lang="en-US" altLang="zh-TW" dirty="0"/>
              <a:t>2</a:t>
            </a:r>
            <a:r>
              <a:rPr lang="zh-TW" altLang="en-US" dirty="0"/>
              <a:t>項</a:t>
            </a:r>
            <a:endParaRPr lang="en-US" altLang="zh-TW" dirty="0"/>
          </a:p>
          <a:p>
            <a:r>
              <a:rPr lang="zh-TW" altLang="en-US" dirty="0"/>
              <a:t>第</a:t>
            </a:r>
            <a:r>
              <a:rPr lang="en-US" altLang="zh-TW" dirty="0"/>
              <a:t>1</a:t>
            </a:r>
            <a:r>
              <a:rPr lang="zh-TW" altLang="en-US" dirty="0"/>
              <a:t>項是</a:t>
            </a:r>
            <a:r>
              <a:rPr lang="en-US" altLang="zh-TW" dirty="0"/>
              <a:t>【</a:t>
            </a:r>
            <a:r>
              <a:rPr lang="zh-TW" altLang="en-US" dirty="0"/>
              <a:t>資格審查文件</a:t>
            </a:r>
            <a:r>
              <a:rPr lang="en-US" altLang="zh-TW" dirty="0"/>
              <a:t>(</a:t>
            </a:r>
            <a:r>
              <a:rPr lang="zh-TW" altLang="en-US" dirty="0"/>
              <a:t>學歷證件</a:t>
            </a:r>
            <a:r>
              <a:rPr lang="en-US" altLang="zh-TW" dirty="0"/>
              <a:t>)】</a:t>
            </a:r>
          </a:p>
          <a:p>
            <a:endParaRPr lang="en-US" altLang="zh-TW" dirty="0"/>
          </a:p>
          <a:p>
            <a:r>
              <a:rPr lang="zh-TW" altLang="en-US" dirty="0"/>
              <a:t>學歷證件是必繳的文件，不論是應屆或非應屆，都要將學歷證件製成</a:t>
            </a:r>
            <a:r>
              <a:rPr lang="en-US" altLang="zh-TW" dirty="0"/>
              <a:t>PDF</a:t>
            </a:r>
            <a:r>
              <a:rPr lang="zh-TW" altLang="en-US" dirty="0"/>
              <a:t>之後上傳，由各招生學校審查</a:t>
            </a:r>
            <a:endParaRPr lang="en-US" altLang="zh-TW" dirty="0"/>
          </a:p>
          <a:p>
            <a:r>
              <a:rPr lang="zh-TW" altLang="en-US" dirty="0"/>
              <a:t>如果沒有上傳，依簡章規定，將視同未完成上傳作業，等於第二階段沒有報名成功</a:t>
            </a:r>
            <a:endParaRPr lang="en-US" altLang="zh-TW" dirty="0"/>
          </a:p>
          <a:p>
            <a:endParaRPr lang="en-US" altLang="zh-TW" dirty="0"/>
          </a:p>
          <a:p>
            <a:r>
              <a:rPr lang="zh-TW" altLang="en-US" dirty="0"/>
              <a:t>應屆畢業生，請繳交蓋有</a:t>
            </a:r>
            <a:r>
              <a:rPr lang="en-US" altLang="zh-TW" dirty="0"/>
              <a:t>3</a:t>
            </a:r>
            <a:r>
              <a:rPr lang="zh-TW" altLang="en-US" dirty="0"/>
              <a:t>下註冊章之學生證，如果沒有註冊章，可以上傳學校開立之在學證明</a:t>
            </a:r>
            <a:endParaRPr lang="en-US" altLang="zh-TW"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29</a:t>
            </a:fld>
            <a:endParaRPr lang="zh-TW" altLang="en-US"/>
          </a:p>
        </p:txBody>
      </p:sp>
    </p:spTree>
    <p:extLst>
      <p:ext uri="{BB962C8B-B14F-4D97-AF65-F5344CB8AC3E}">
        <p14:creationId xmlns:p14="http://schemas.microsoft.com/office/powerpoint/2010/main" val="10455425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上傳的第</a:t>
            </a:r>
            <a:r>
              <a:rPr lang="en-US" altLang="zh-TW" dirty="0"/>
              <a:t>2</a:t>
            </a:r>
            <a:r>
              <a:rPr lang="zh-TW" altLang="en-US" dirty="0"/>
              <a:t>項是</a:t>
            </a:r>
            <a:r>
              <a:rPr lang="en-US" altLang="zh-TW" dirty="0"/>
              <a:t>【</a:t>
            </a:r>
            <a:r>
              <a:rPr lang="zh-TW" altLang="en-US" dirty="0"/>
              <a:t>學習歷程備審資料</a:t>
            </a:r>
            <a:r>
              <a:rPr lang="en-US" altLang="zh-TW" dirty="0"/>
              <a:t>】</a:t>
            </a:r>
          </a:p>
          <a:p>
            <a:endParaRPr lang="en-US" altLang="zh-TW" dirty="0"/>
          </a:p>
          <a:p>
            <a:r>
              <a:rPr lang="zh-TW" altLang="en-US" dirty="0"/>
              <a:t>簡章分則可以看到，校系規定的 學習歷程備審資料的項目內容 及 各項上傳的件數上限</a:t>
            </a:r>
            <a:endParaRPr lang="en-US" altLang="zh-TW" dirty="0"/>
          </a:p>
          <a:p>
            <a:endParaRPr lang="en-US" altLang="zh-TW" dirty="0"/>
          </a:p>
          <a:p>
            <a:r>
              <a:rPr lang="zh-TW" altLang="en-US" dirty="0"/>
              <a:t>上傳的方式有兩種，一種是使用</a:t>
            </a:r>
            <a:r>
              <a:rPr lang="en-US" altLang="zh-TW" dirty="0"/>
              <a:t>EP</a:t>
            </a:r>
            <a:r>
              <a:rPr lang="zh-TW" altLang="en-US" dirty="0"/>
              <a:t>檔案，一種是自行上傳</a:t>
            </a:r>
            <a:r>
              <a:rPr lang="en-US" altLang="zh-TW" dirty="0"/>
              <a:t>PDF</a:t>
            </a:r>
          </a:p>
          <a:p>
            <a:r>
              <a:rPr lang="zh-TW" altLang="en-US" dirty="0"/>
              <a:t>具有</a:t>
            </a:r>
            <a:r>
              <a:rPr lang="en-US" altLang="zh-TW" dirty="0"/>
              <a:t>EP</a:t>
            </a:r>
            <a:r>
              <a:rPr lang="zh-TW" altLang="en-US" dirty="0"/>
              <a:t>的同學，兩種模式擇一，要注意，模式確定後，就不能再修改</a:t>
            </a:r>
            <a:endParaRPr lang="en-US" altLang="zh-TW" dirty="0"/>
          </a:p>
          <a:p>
            <a:r>
              <a:rPr lang="zh-TW" altLang="en-US" dirty="0"/>
              <a:t>沒有</a:t>
            </a:r>
            <a:r>
              <a:rPr lang="en-US" altLang="zh-TW" dirty="0"/>
              <a:t>EP</a:t>
            </a:r>
            <a:r>
              <a:rPr lang="zh-TW" altLang="en-US" dirty="0"/>
              <a:t>的同學，單純使用自行上傳</a:t>
            </a:r>
            <a:r>
              <a:rPr lang="en-US" altLang="zh-TW" dirty="0"/>
              <a:t>PDF</a:t>
            </a:r>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30</a:t>
            </a:fld>
            <a:endParaRPr lang="zh-TW" altLang="en-US"/>
          </a:p>
        </p:txBody>
      </p:sp>
    </p:spTree>
    <p:extLst>
      <p:ext uri="{BB962C8B-B14F-4D97-AF65-F5344CB8AC3E}">
        <p14:creationId xmlns:p14="http://schemas.microsoft.com/office/powerpoint/2010/main" val="2302134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兩種上傳模式，對於應屆畢業生來說，差別在於</a:t>
            </a:r>
            <a:r>
              <a:rPr lang="en-US" altLang="zh-TW" dirty="0"/>
              <a:t>B</a:t>
            </a:r>
            <a:r>
              <a:rPr lang="zh-TW" altLang="en-US" dirty="0"/>
              <a:t>項、</a:t>
            </a:r>
            <a:r>
              <a:rPr lang="en-US" altLang="zh-TW" dirty="0"/>
              <a:t>C</a:t>
            </a:r>
            <a:r>
              <a:rPr lang="zh-TW" altLang="en-US" dirty="0"/>
              <a:t>項的繳交方式</a:t>
            </a:r>
            <a:endParaRPr lang="en-US" altLang="zh-TW" dirty="0"/>
          </a:p>
          <a:p>
            <a:endParaRPr lang="en-US" altLang="zh-TW" dirty="0"/>
          </a:p>
          <a:p>
            <a:r>
              <a:rPr lang="zh-TW" altLang="en-US" dirty="0"/>
              <a:t>具有</a:t>
            </a:r>
            <a:r>
              <a:rPr lang="en-US" altLang="zh-TW" dirty="0"/>
              <a:t>EP</a:t>
            </a:r>
            <a:r>
              <a:rPr lang="zh-TW" altLang="en-US" dirty="0"/>
              <a:t> 但不使用</a:t>
            </a:r>
            <a:r>
              <a:rPr lang="en-US" altLang="zh-TW" dirty="0"/>
              <a:t>EP</a:t>
            </a:r>
            <a:r>
              <a:rPr lang="zh-TW" altLang="en-US" dirty="0"/>
              <a:t>的同學，</a:t>
            </a:r>
            <a:endParaRPr lang="en-US" altLang="zh-TW" dirty="0"/>
          </a:p>
          <a:p>
            <a:r>
              <a:rPr lang="zh-TW" altLang="en-US" dirty="0"/>
              <a:t>修課紀錄仍然是從中央資料庫提供，課程學習成果和多元表現由學生自行上傳</a:t>
            </a:r>
            <a:r>
              <a:rPr lang="en-US" altLang="zh-TW" dirty="0"/>
              <a:t>PDF</a:t>
            </a:r>
            <a:r>
              <a:rPr lang="zh-TW" altLang="en-US" dirty="0"/>
              <a:t>檔案</a:t>
            </a:r>
            <a:endParaRPr lang="en-US" altLang="zh-TW" dirty="0"/>
          </a:p>
          <a:p>
            <a:r>
              <a:rPr lang="zh-TW" altLang="en-US" dirty="0"/>
              <a:t>自行上傳，</a:t>
            </a:r>
            <a:r>
              <a:rPr lang="en-US" altLang="zh-TW" dirty="0"/>
              <a:t>B</a:t>
            </a:r>
            <a:r>
              <a:rPr lang="zh-TW" altLang="en-US" dirty="0"/>
              <a:t>項、</a:t>
            </a:r>
            <a:r>
              <a:rPr lang="en-US" altLang="zh-TW" dirty="0"/>
              <a:t>C</a:t>
            </a:r>
            <a:r>
              <a:rPr lang="zh-TW" altLang="en-US" dirty="0"/>
              <a:t>項檔案大小：上傳件數*</a:t>
            </a:r>
            <a:r>
              <a:rPr lang="en-US" altLang="zh-TW" dirty="0"/>
              <a:t>4MB</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如上頁簡章範例，</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該系課程學習成果 件數上限是</a:t>
            </a:r>
            <a:r>
              <a:rPr lang="en-US" altLang="zh-TW" dirty="0"/>
              <a:t>2</a:t>
            </a:r>
            <a:r>
              <a:rPr lang="zh-TW" altLang="en-US" dirty="0"/>
              <a:t>件，自行上傳的檔案大小，最多可有</a:t>
            </a:r>
            <a:r>
              <a:rPr lang="en-US" altLang="zh-TW" dirty="0"/>
              <a:t>2X4=8MB</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多元表現 件數上限是</a:t>
            </a:r>
            <a:r>
              <a:rPr lang="en-US" altLang="zh-TW" dirty="0"/>
              <a:t>3</a:t>
            </a:r>
            <a:r>
              <a:rPr lang="zh-TW" altLang="en-US" dirty="0"/>
              <a:t>件，自行上傳的檔案大小，最多可有</a:t>
            </a:r>
            <a:r>
              <a:rPr lang="en-US" altLang="zh-TW" dirty="0"/>
              <a:t>3X4=12MB</a:t>
            </a:r>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31</a:t>
            </a:fld>
            <a:endParaRPr lang="zh-TW" altLang="en-US"/>
          </a:p>
        </p:txBody>
      </p:sp>
    </p:spTree>
    <p:extLst>
      <p:ext uri="{BB962C8B-B14F-4D97-AF65-F5344CB8AC3E}">
        <p14:creationId xmlns:p14="http://schemas.microsoft.com/office/powerpoint/2010/main" val="1144808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3</a:t>
            </a:fld>
            <a:endParaRPr lang="zh-TW" altLang="en-US"/>
          </a:p>
        </p:txBody>
      </p:sp>
    </p:spTree>
    <p:extLst>
      <p:ext uri="{BB962C8B-B14F-4D97-AF65-F5344CB8AC3E}">
        <p14:creationId xmlns:p14="http://schemas.microsoft.com/office/powerpoint/2010/main" val="16599842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針對應屆畢業生，在正式上傳期間，才能查看到</a:t>
            </a:r>
            <a:r>
              <a:rPr lang="en-US" altLang="zh-TW" dirty="0"/>
              <a:t>5</a:t>
            </a:r>
            <a:r>
              <a:rPr lang="zh-TW" altLang="en-US" dirty="0"/>
              <a:t>學期修課紀錄、</a:t>
            </a:r>
            <a:r>
              <a:rPr lang="en-US" altLang="zh-TW" dirty="0"/>
              <a:t>5-6</a:t>
            </a:r>
            <a:r>
              <a:rPr lang="zh-TW" altLang="en-US" dirty="0"/>
              <a:t>學期的課程學習成果及多元表現，</a:t>
            </a:r>
            <a:endParaRPr lang="en-US" altLang="zh-TW" dirty="0"/>
          </a:p>
          <a:p>
            <a:r>
              <a:rPr lang="zh-TW" altLang="en-US" dirty="0"/>
              <a:t>如果同學發現內容有疑義，一樣要儘速向高中學校反映，同時要在上傳截止日前完成上傳作業，以免影響到複試權益</a:t>
            </a:r>
            <a:endParaRPr lang="en-US" altLang="zh-TW" dirty="0"/>
          </a:p>
          <a:p>
            <a:r>
              <a:rPr lang="zh-TW" altLang="en-US" dirty="0"/>
              <a:t>老師如果接獲學生反映，按照相關規定查明後，不可歸責於學生的話，請備文檢附更正後的資料向學生報名的校系辦理更正</a:t>
            </a:r>
            <a:endParaRPr lang="en-US" altLang="zh-TW" dirty="0"/>
          </a:p>
          <a:p>
            <a:endParaRPr lang="en-US" altLang="zh-TW" dirty="0"/>
          </a:p>
          <a:p>
            <a:r>
              <a:rPr lang="zh-TW" altLang="en-US" dirty="0"/>
              <a:t>同學在上傳確定送出後，系統會產生確認表，請同學務必下載留存</a:t>
            </a:r>
            <a:endParaRPr lang="en-US" altLang="zh-TW"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32</a:t>
            </a:fld>
            <a:endParaRPr lang="zh-TW" altLang="en-US"/>
          </a:p>
        </p:txBody>
      </p:sp>
    </p:spTree>
    <p:extLst>
      <p:ext uri="{BB962C8B-B14F-4D97-AF65-F5344CB8AC3E}">
        <p14:creationId xmlns:p14="http://schemas.microsoft.com/office/powerpoint/2010/main" val="16932088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同學參加完第二階段複試後，各校會陸續在網站上公告</a:t>
            </a:r>
            <a:r>
              <a:rPr lang="en-US" altLang="zh-TW" dirty="0"/>
              <a:t>【</a:t>
            </a:r>
            <a:r>
              <a:rPr lang="zh-TW" altLang="en-US" dirty="0"/>
              <a:t>總成績</a:t>
            </a:r>
            <a:r>
              <a:rPr lang="en-US" altLang="zh-TW" dirty="0"/>
              <a:t>】</a:t>
            </a:r>
            <a:r>
              <a:rPr lang="zh-TW" altLang="en-US" dirty="0"/>
              <a:t>和</a:t>
            </a:r>
            <a:r>
              <a:rPr lang="en-US" altLang="zh-TW" dirty="0"/>
              <a:t>【</a:t>
            </a:r>
            <a:r>
              <a:rPr lang="zh-TW" altLang="en-US" dirty="0"/>
              <a:t>正備取結果</a:t>
            </a:r>
            <a:r>
              <a:rPr lang="en-US" altLang="zh-TW" dirty="0"/>
              <a:t>】</a:t>
            </a:r>
            <a:r>
              <a:rPr lang="zh-TW" altLang="en-US" dirty="0"/>
              <a:t>，</a:t>
            </a:r>
            <a:endParaRPr lang="en-US" altLang="zh-TW" dirty="0"/>
          </a:p>
          <a:p>
            <a:r>
              <a:rPr lang="zh-TW" altLang="en-US" dirty="0"/>
              <a:t>公告日期由各校訂定，請依照各校公告日期，到各校網站查詢</a:t>
            </a:r>
            <a:endParaRPr lang="en-US" altLang="zh-TW" dirty="0"/>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33</a:t>
            </a:fld>
            <a:endParaRPr lang="zh-TW" altLang="en-US"/>
          </a:p>
        </p:txBody>
      </p:sp>
    </p:spTree>
    <p:extLst>
      <p:ext uri="{BB962C8B-B14F-4D97-AF65-F5344CB8AC3E}">
        <p14:creationId xmlns:p14="http://schemas.microsoft.com/office/powerpoint/2010/main" val="164537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公告正備取名單之後，各校會開始進行報到作業</a:t>
            </a:r>
            <a:endParaRPr lang="en-US" altLang="zh-TW" dirty="0"/>
          </a:p>
          <a:p>
            <a:endParaRPr lang="en-US" altLang="zh-TW" dirty="0"/>
          </a:p>
          <a:p>
            <a:r>
              <a:rPr lang="zh-TW" altLang="en-US" dirty="0"/>
              <a:t>第一階段 正取生報到 會從各校公告名單後開始，</a:t>
            </a:r>
            <a:endParaRPr lang="en-US" altLang="zh-TW" dirty="0"/>
          </a:p>
          <a:p>
            <a:r>
              <a:rPr lang="zh-TW" altLang="en-US" dirty="0"/>
              <a:t>每間學校的時間和進度會不一樣，請錄取的同學務必按照各校公告的時間和方式辦理</a:t>
            </a:r>
            <a:endParaRPr lang="en-US" altLang="zh-TW" dirty="0"/>
          </a:p>
          <a:p>
            <a:endParaRPr lang="en-US" altLang="zh-TW" dirty="0"/>
          </a:p>
          <a:p>
            <a:r>
              <a:rPr lang="zh-TW" altLang="en-US" dirty="0"/>
              <a:t>一次只能報到一個校系，</a:t>
            </a:r>
            <a:endParaRPr lang="en-US" altLang="zh-TW" dirty="0"/>
          </a:p>
          <a:p>
            <a:r>
              <a:rPr lang="zh-TW" altLang="en-US" dirty="0"/>
              <a:t>如果</a:t>
            </a:r>
            <a:r>
              <a:rPr lang="en-US" altLang="zh-TW" dirty="0"/>
              <a:t>6/8</a:t>
            </a:r>
            <a:r>
              <a:rPr lang="zh-TW" altLang="en-US" dirty="0"/>
              <a:t>報到</a:t>
            </a:r>
            <a:r>
              <a:rPr lang="en-US" altLang="zh-TW" dirty="0"/>
              <a:t>A</a:t>
            </a:r>
            <a:r>
              <a:rPr lang="zh-TW" altLang="en-US" dirty="0"/>
              <a:t>校後，</a:t>
            </a:r>
            <a:r>
              <a:rPr lang="en-US" altLang="zh-TW" dirty="0"/>
              <a:t>6/10</a:t>
            </a:r>
            <a:r>
              <a:rPr lang="zh-TW" altLang="en-US" dirty="0"/>
              <a:t>接獲</a:t>
            </a:r>
            <a:r>
              <a:rPr lang="en-US" altLang="zh-TW" dirty="0"/>
              <a:t>B</a:t>
            </a:r>
            <a:r>
              <a:rPr lang="zh-TW" altLang="en-US" dirty="0"/>
              <a:t>校的報到通知，同學想去</a:t>
            </a:r>
            <a:r>
              <a:rPr lang="en-US" altLang="zh-TW" dirty="0"/>
              <a:t>B</a:t>
            </a:r>
            <a:r>
              <a:rPr lang="zh-TW" altLang="en-US" dirty="0"/>
              <a:t>校的話，請先向</a:t>
            </a:r>
            <a:r>
              <a:rPr lang="en-US" altLang="zh-TW" dirty="0"/>
              <a:t>A</a:t>
            </a:r>
            <a:r>
              <a:rPr lang="zh-TW" altLang="en-US" dirty="0"/>
              <a:t>校辦理放棄後，才到</a:t>
            </a:r>
            <a:r>
              <a:rPr lang="en-US" altLang="zh-TW" dirty="0"/>
              <a:t>B</a:t>
            </a:r>
            <a:r>
              <a:rPr lang="zh-TW" altLang="en-US" dirty="0"/>
              <a:t>校進行報到手續</a:t>
            </a:r>
            <a:endParaRPr lang="en-US" altLang="zh-TW" dirty="0"/>
          </a:p>
          <a:p>
            <a:endParaRPr lang="en-US" altLang="zh-TW" dirty="0"/>
          </a:p>
          <a:p>
            <a:r>
              <a:rPr lang="zh-TW" altLang="en-US" dirty="0"/>
              <a:t>請注意</a:t>
            </a:r>
            <a:r>
              <a:rPr lang="en-US" altLang="zh-TW" dirty="0"/>
              <a:t>:</a:t>
            </a:r>
            <a:r>
              <a:rPr lang="zh-TW" altLang="en-US" dirty="0"/>
              <a:t> 辦理聲明放棄後，不得再要求恢復報到資格</a:t>
            </a:r>
            <a:endParaRPr lang="en-US" altLang="zh-TW"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34</a:t>
            </a:fld>
            <a:endParaRPr lang="zh-TW" altLang="en-US"/>
          </a:p>
        </p:txBody>
      </p:sp>
    </p:spTree>
    <p:extLst>
      <p:ext uri="{BB962C8B-B14F-4D97-AF65-F5344CB8AC3E}">
        <p14:creationId xmlns:p14="http://schemas.microsoft.com/office/powerpoint/2010/main" val="1054650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備取生報到，規定和正取生一樣，必須依各校規定的時間和方式辦理</a:t>
            </a:r>
            <a:endParaRPr lang="en-US" altLang="zh-TW" dirty="0"/>
          </a:p>
          <a:p>
            <a:endParaRPr lang="en-US" altLang="zh-TW" dirty="0"/>
          </a:p>
          <a:p>
            <a:r>
              <a:rPr lang="zh-TW" altLang="en-US" dirty="0"/>
              <a:t>各校可能隨時會更新備取遞補的資訊，請備取生一定要密切注意各校的公告或通知</a:t>
            </a:r>
            <a:endParaRPr lang="en-US" altLang="zh-TW" dirty="0"/>
          </a:p>
          <a:p>
            <a:endParaRPr lang="en-US" altLang="zh-TW" dirty="0"/>
          </a:p>
          <a:p>
            <a:r>
              <a:rPr lang="zh-TW" altLang="en-US" dirty="0"/>
              <a:t>按照簡章規定，第一階段報到的錄取生，如果下一個階段還有其他科技校院的備取遞補，可以在第二階段截止前，聲明放棄第一階段的報到資格</a:t>
            </a:r>
            <a:endParaRPr lang="en-US" altLang="zh-TW"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35</a:t>
            </a:fld>
            <a:endParaRPr lang="zh-TW" altLang="en-US"/>
          </a:p>
        </p:txBody>
      </p:sp>
    </p:spTree>
    <p:extLst>
      <p:ext uri="{BB962C8B-B14F-4D97-AF65-F5344CB8AC3E}">
        <p14:creationId xmlns:p14="http://schemas.microsoft.com/office/powerpoint/2010/main" val="36383646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第二階段報到，從</a:t>
            </a:r>
            <a:r>
              <a:rPr lang="en-US" altLang="zh-TW" dirty="0"/>
              <a:t>6/12</a:t>
            </a:r>
            <a:r>
              <a:rPr lang="zh-TW" altLang="en-US" dirty="0"/>
              <a:t>下午</a:t>
            </a:r>
            <a:r>
              <a:rPr lang="en-US" altLang="zh-TW" dirty="0"/>
              <a:t>1</a:t>
            </a:r>
            <a:r>
              <a:rPr lang="zh-TW" altLang="en-US" dirty="0"/>
              <a:t>點開始，到</a:t>
            </a:r>
            <a:r>
              <a:rPr lang="en-US" altLang="zh-TW" dirty="0"/>
              <a:t>6/14</a:t>
            </a:r>
            <a:r>
              <a:rPr lang="zh-TW" altLang="en-US" dirty="0"/>
              <a:t>下午</a:t>
            </a:r>
            <a:r>
              <a:rPr lang="en-US" altLang="zh-TW" dirty="0"/>
              <a:t>5</a:t>
            </a:r>
            <a:r>
              <a:rPr lang="zh-TW" altLang="en-US" dirty="0"/>
              <a:t>點結束，總共有</a:t>
            </a:r>
            <a:r>
              <a:rPr lang="en-US" altLang="zh-TW" dirty="0"/>
              <a:t>7</a:t>
            </a:r>
            <a:r>
              <a:rPr lang="zh-TW" altLang="en-US" dirty="0"/>
              <a:t>個梯次</a:t>
            </a:r>
            <a:endParaRPr lang="en-US" altLang="zh-TW" dirty="0"/>
          </a:p>
          <a:p>
            <a:r>
              <a:rPr lang="zh-TW" altLang="en-US" dirty="0"/>
              <a:t>這個階段僅辦理</a:t>
            </a:r>
            <a:r>
              <a:rPr lang="en-US" altLang="zh-TW" dirty="0"/>
              <a:t>【</a:t>
            </a:r>
            <a:r>
              <a:rPr lang="zh-TW" altLang="en-US" dirty="0"/>
              <a:t>備取生</a:t>
            </a:r>
            <a:r>
              <a:rPr lang="en-US" altLang="zh-TW" dirty="0"/>
              <a:t>】</a:t>
            </a:r>
            <a:r>
              <a:rPr lang="zh-TW" altLang="en-US" dirty="0"/>
              <a:t>遞補報到或放棄作業，</a:t>
            </a:r>
            <a:endParaRPr lang="en-US" altLang="zh-TW" dirty="0"/>
          </a:p>
          <a:p>
            <a:r>
              <a:rPr lang="zh-TW" altLang="en-US" dirty="0"/>
              <a:t>請備取的同學務必在時間內注意各校網站的名單公告或是通知，按照各校規定完成報到手續</a:t>
            </a:r>
            <a:endParaRPr lang="en-US" altLang="zh-TW"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36</a:t>
            </a:fld>
            <a:endParaRPr lang="zh-TW" altLang="en-US"/>
          </a:p>
        </p:txBody>
      </p:sp>
    </p:spTree>
    <p:extLst>
      <p:ext uri="{BB962C8B-B14F-4D97-AF65-F5344CB8AC3E}">
        <p14:creationId xmlns:p14="http://schemas.microsoft.com/office/powerpoint/2010/main" val="997822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sz="1200" b="0" kern="1200" dirty="0">
              <a:solidFill>
                <a:srgbClr val="FF0000"/>
              </a:solidFill>
              <a:latin typeface="+mj-ea"/>
              <a:ea typeface="+mn-ea"/>
              <a:cs typeface="+mn-cs"/>
              <a:sym typeface="Times New Roman"/>
            </a:endParaRPr>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37</a:t>
            </a:fld>
            <a:endParaRPr lang="zh-TW" altLang="en-US"/>
          </a:p>
        </p:txBody>
      </p:sp>
    </p:spTree>
    <p:extLst>
      <p:ext uri="{BB962C8B-B14F-4D97-AF65-F5344CB8AC3E}">
        <p14:creationId xmlns:p14="http://schemas.microsoft.com/office/powerpoint/2010/main" val="29766701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38</a:t>
            </a:fld>
            <a:endParaRPr lang="zh-TW" altLang="en-US"/>
          </a:p>
        </p:txBody>
      </p:sp>
    </p:spTree>
    <p:extLst>
      <p:ext uri="{BB962C8B-B14F-4D97-AF65-F5344CB8AC3E}">
        <p14:creationId xmlns:p14="http://schemas.microsoft.com/office/powerpoint/2010/main" val="26006345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39</a:t>
            </a:fld>
            <a:endParaRPr lang="zh-TW" altLang="en-US"/>
          </a:p>
        </p:txBody>
      </p:sp>
    </p:spTree>
    <p:extLst>
      <p:ext uri="{BB962C8B-B14F-4D97-AF65-F5344CB8AC3E}">
        <p14:creationId xmlns:p14="http://schemas.microsoft.com/office/powerpoint/2010/main" val="33866790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集報系統共分成</a:t>
            </a:r>
            <a:r>
              <a:rPr lang="en-US" altLang="zh-TW" dirty="0"/>
              <a:t>5</a:t>
            </a:r>
            <a:r>
              <a:rPr lang="zh-TW" altLang="en-US" dirty="0"/>
              <a:t>大部分</a:t>
            </a:r>
            <a:endParaRPr lang="en-US" altLang="zh-TW" dirty="0"/>
          </a:p>
          <a:p>
            <a:r>
              <a:rPr lang="en-US" altLang="zh-TW" dirty="0"/>
              <a:t>1.1~2.6</a:t>
            </a:r>
            <a:r>
              <a:rPr lang="zh-TW" altLang="en-US" dirty="0"/>
              <a:t>提早於</a:t>
            </a:r>
            <a:r>
              <a:rPr lang="en-US" altLang="zh-TW" dirty="0"/>
              <a:t>113.3.5</a:t>
            </a:r>
            <a:r>
              <a:rPr lang="zh-TW" altLang="en-US" dirty="0"/>
              <a:t>開放，承辦老師可以提早進行集報資料建置</a:t>
            </a:r>
            <a:endParaRPr lang="en-US" altLang="zh-TW" dirty="0"/>
          </a:p>
          <a:p>
            <a:r>
              <a:rPr lang="en-US" altLang="zh-TW" dirty="0"/>
              <a:t>2.7</a:t>
            </a:r>
            <a:r>
              <a:rPr lang="zh-TW" altLang="en-US" dirty="0"/>
              <a:t>之後的功能，將於正式報名</a:t>
            </a:r>
            <a:r>
              <a:rPr lang="en-US" altLang="zh-TW" dirty="0"/>
              <a:t>(113.3.18)</a:t>
            </a:r>
            <a:r>
              <a:rPr lang="zh-TW" altLang="en-US" dirty="0"/>
              <a:t>開始，逐項開放</a:t>
            </a:r>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40</a:t>
            </a:fld>
            <a:endParaRPr lang="zh-TW" altLang="en-US"/>
          </a:p>
        </p:txBody>
      </p:sp>
    </p:spTree>
    <p:extLst>
      <p:ext uri="{BB962C8B-B14F-4D97-AF65-F5344CB8AC3E}">
        <p14:creationId xmlns:p14="http://schemas.microsoft.com/office/powerpoint/2010/main" val="39541810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41</a:t>
            </a:fld>
            <a:endParaRPr lang="zh-TW" altLang="en-US"/>
          </a:p>
        </p:txBody>
      </p:sp>
    </p:spTree>
    <p:extLst>
      <p:ext uri="{BB962C8B-B14F-4D97-AF65-F5344CB8AC3E}">
        <p14:creationId xmlns:p14="http://schemas.microsoft.com/office/powerpoint/2010/main" val="2053374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4</a:t>
            </a:fld>
            <a:endParaRPr lang="zh-TW" altLang="en-US"/>
          </a:p>
        </p:txBody>
      </p:sp>
    </p:spTree>
    <p:extLst>
      <p:ext uri="{BB962C8B-B14F-4D97-AF65-F5344CB8AC3E}">
        <p14:creationId xmlns:p14="http://schemas.microsoft.com/office/powerpoint/2010/main" val="2793569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42</a:t>
            </a:fld>
            <a:endParaRPr lang="zh-TW" altLang="en-US"/>
          </a:p>
        </p:txBody>
      </p:sp>
    </p:spTree>
    <p:extLst>
      <p:ext uri="{BB962C8B-B14F-4D97-AF65-F5344CB8AC3E}">
        <p14:creationId xmlns:p14="http://schemas.microsoft.com/office/powerpoint/2010/main" val="1183009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請使用高中學校「報名學測」的考生基本資料檔進行匯入</a:t>
            </a:r>
            <a:endParaRPr lang="en-US" altLang="zh-TW" dirty="0"/>
          </a:p>
          <a:p>
            <a:r>
              <a:rPr lang="zh-TW" altLang="en-US" dirty="0"/>
              <a:t>如不確定匯入檔案，可參考系統上的欄位說明</a:t>
            </a:r>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43</a:t>
            </a:fld>
            <a:endParaRPr lang="zh-TW" altLang="en-US"/>
          </a:p>
        </p:txBody>
      </p:sp>
    </p:spTree>
    <p:extLst>
      <p:ext uri="{BB962C8B-B14F-4D97-AF65-F5344CB8AC3E}">
        <p14:creationId xmlns:p14="http://schemas.microsoft.com/office/powerpoint/2010/main" val="12969525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44</a:t>
            </a:fld>
            <a:endParaRPr lang="zh-TW" altLang="en-US"/>
          </a:p>
        </p:txBody>
      </p:sp>
    </p:spTree>
    <p:extLst>
      <p:ext uri="{BB962C8B-B14F-4D97-AF65-F5344CB8AC3E}">
        <p14:creationId xmlns:p14="http://schemas.microsoft.com/office/powerpoint/2010/main" val="37736800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45</a:t>
            </a:fld>
            <a:endParaRPr lang="zh-TW" altLang="en-US"/>
          </a:p>
        </p:txBody>
      </p:sp>
    </p:spTree>
    <p:extLst>
      <p:ext uri="{BB962C8B-B14F-4D97-AF65-F5344CB8AC3E}">
        <p14:creationId xmlns:p14="http://schemas.microsoft.com/office/powerpoint/2010/main" val="2410378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46</a:t>
            </a:fld>
            <a:endParaRPr lang="zh-TW" altLang="en-US"/>
          </a:p>
        </p:txBody>
      </p:sp>
    </p:spTree>
    <p:extLst>
      <p:ext uri="{BB962C8B-B14F-4D97-AF65-F5344CB8AC3E}">
        <p14:creationId xmlns:p14="http://schemas.microsoft.com/office/powerpoint/2010/main" val="36822446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47</a:t>
            </a:fld>
            <a:endParaRPr lang="zh-TW" altLang="en-US"/>
          </a:p>
        </p:txBody>
      </p:sp>
    </p:spTree>
    <p:extLst>
      <p:ext uri="{BB962C8B-B14F-4D97-AF65-F5344CB8AC3E}">
        <p14:creationId xmlns:p14="http://schemas.microsoft.com/office/powerpoint/2010/main" val="27663188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2.3</a:t>
            </a:r>
            <a:r>
              <a:rPr lang="zh-TW" altLang="en-US" dirty="0"/>
              <a:t>頁面，各項功能介紹</a:t>
            </a:r>
            <a:endParaRPr lang="en-US" altLang="zh-TW" dirty="0"/>
          </a:p>
          <a:p>
            <a:r>
              <a:rPr lang="en-US" altLang="zh-TW" dirty="0"/>
              <a:t>1.</a:t>
            </a:r>
            <a:r>
              <a:rPr lang="zh-TW" altLang="en-US" dirty="0"/>
              <a:t>整批資料處理：匯出、匯入、批次刪除</a:t>
            </a:r>
            <a:endParaRPr lang="en-US" altLang="zh-TW" dirty="0"/>
          </a:p>
          <a:p>
            <a:r>
              <a:rPr lang="zh-TW" altLang="en-US" dirty="0"/>
              <a:t>請老師先進行全校</a:t>
            </a:r>
            <a:r>
              <a:rPr lang="en-US" altLang="zh-TW" dirty="0"/>
              <a:t>/</a:t>
            </a:r>
            <a:r>
              <a:rPr lang="zh-TW" altLang="en-US" dirty="0"/>
              <a:t>班級資料匯出，編輯後再匯入至系統</a:t>
            </a:r>
            <a:endParaRPr lang="en-US" altLang="zh-TW" dirty="0"/>
          </a:p>
          <a:p>
            <a:r>
              <a:rPr lang="zh-TW" altLang="en-US" dirty="0"/>
              <a:t>當所有資料都編修完，要進行下一步驟</a:t>
            </a:r>
            <a:r>
              <a:rPr lang="en-US" altLang="zh-TW" dirty="0"/>
              <a:t>2.4</a:t>
            </a:r>
            <a:r>
              <a:rPr lang="zh-TW" altLang="en-US" dirty="0"/>
              <a:t>之前，可進行批次刪除，將未選填校系組學程的學生刪除</a:t>
            </a:r>
            <a:endParaRPr lang="en-US" altLang="zh-TW" dirty="0"/>
          </a:p>
          <a:p>
            <a:endParaRPr lang="en-US" altLang="zh-TW" dirty="0"/>
          </a:p>
          <a:p>
            <a:r>
              <a:rPr lang="en-US" altLang="zh-TW" dirty="0"/>
              <a:t>2.</a:t>
            </a:r>
            <a:r>
              <a:rPr lang="zh-TW" altLang="en-US" dirty="0"/>
              <a:t>單筆查詢</a:t>
            </a:r>
            <a:r>
              <a:rPr lang="en-US" altLang="zh-TW" dirty="0"/>
              <a:t>/</a:t>
            </a:r>
            <a:r>
              <a:rPr lang="zh-TW" altLang="en-US" dirty="0"/>
              <a:t>編輯</a:t>
            </a:r>
            <a:endParaRPr lang="en-US" altLang="zh-TW" dirty="0"/>
          </a:p>
          <a:p>
            <a:r>
              <a:rPr lang="zh-TW" altLang="en-US" dirty="0"/>
              <a:t>如需單筆編輯，可先至查詢區域查詢，於上方編輯區域修改資料</a:t>
            </a:r>
            <a:endParaRPr lang="en-US" altLang="zh-TW" dirty="0"/>
          </a:p>
          <a:p>
            <a:endParaRPr lang="en-US" altLang="zh-TW" dirty="0"/>
          </a:p>
          <a:p>
            <a:r>
              <a:rPr lang="en-US" altLang="zh-TW" dirty="0"/>
              <a:t>3.</a:t>
            </a:r>
            <a:r>
              <a:rPr lang="zh-TW" altLang="en-US" dirty="0"/>
              <a:t>全校統計資料</a:t>
            </a:r>
            <a:endParaRPr lang="en-US" altLang="zh-TW" dirty="0"/>
          </a:p>
          <a:p>
            <a:r>
              <a:rPr lang="zh-TW" altLang="en-US" dirty="0"/>
              <a:t>系統提供 人數、學程數、應繳金額 的統計，便於老師隨時確認</a:t>
            </a:r>
            <a:endParaRPr lang="en-US" altLang="zh-TW"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48</a:t>
            </a:fld>
            <a:endParaRPr lang="zh-TW" altLang="en-US"/>
          </a:p>
        </p:txBody>
      </p:sp>
    </p:spTree>
    <p:extLst>
      <p:ext uri="{BB962C8B-B14F-4D97-AF65-F5344CB8AC3E}">
        <p14:creationId xmlns:p14="http://schemas.microsoft.com/office/powerpoint/2010/main" val="35653809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匯出檔案，</a:t>
            </a:r>
            <a:r>
              <a:rPr lang="en-US" altLang="zh-TW" dirty="0"/>
              <a:t>A~E</a:t>
            </a:r>
            <a:r>
              <a:rPr lang="zh-TW" altLang="en-US" dirty="0"/>
              <a:t>欄由系統帶出，請老師特別注意</a:t>
            </a:r>
            <a:r>
              <a:rPr lang="en-US" altLang="zh-TW" dirty="0"/>
              <a:t>E</a:t>
            </a:r>
            <a:r>
              <a:rPr lang="zh-TW" altLang="en-US" dirty="0"/>
              <a:t>欄「是否具有中央資料庫學習歷程檔案」</a:t>
            </a:r>
            <a:endParaRPr lang="en-US" altLang="zh-TW" dirty="0"/>
          </a:p>
          <a:p>
            <a:r>
              <a:rPr lang="en-US" altLang="zh-TW" dirty="0"/>
              <a:t>(</a:t>
            </a:r>
            <a:r>
              <a:rPr lang="zh-TW" altLang="en-US" dirty="0"/>
              <a:t>基本上應屆畢業生應為</a:t>
            </a:r>
            <a:r>
              <a:rPr lang="en-US" altLang="zh-TW" dirty="0"/>
              <a:t>1(</a:t>
            </a:r>
            <a:r>
              <a:rPr lang="zh-TW" altLang="en-US" dirty="0"/>
              <a:t>是</a:t>
            </a:r>
            <a:r>
              <a:rPr lang="en-US" altLang="zh-TW" dirty="0"/>
              <a:t>)</a:t>
            </a:r>
            <a:r>
              <a:rPr lang="zh-TW" altLang="en-US" dirty="0"/>
              <a:t>，如有疑義，請儘速與本委員會聯繫確認</a:t>
            </a:r>
            <a:r>
              <a:rPr lang="en-US" altLang="zh-TW" dirty="0"/>
              <a:t>)</a:t>
            </a:r>
          </a:p>
          <a:p>
            <a:endParaRPr lang="en-US" altLang="zh-TW" dirty="0"/>
          </a:p>
          <a:p>
            <a:r>
              <a:rPr lang="en-US" altLang="zh-TW" dirty="0"/>
              <a:t>F~K</a:t>
            </a:r>
            <a:r>
              <a:rPr lang="zh-TW" altLang="en-US" dirty="0"/>
              <a:t>欄為志願代碼填寫區，請老師依照回收的調查表進行編修</a:t>
            </a:r>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49</a:t>
            </a:fld>
            <a:endParaRPr lang="zh-TW" altLang="en-US"/>
          </a:p>
        </p:txBody>
      </p:sp>
    </p:spTree>
    <p:extLst>
      <p:ext uri="{BB962C8B-B14F-4D97-AF65-F5344CB8AC3E}">
        <p14:creationId xmlns:p14="http://schemas.microsoft.com/office/powerpoint/2010/main" val="19842640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50</a:t>
            </a:fld>
            <a:endParaRPr lang="zh-TW" altLang="en-US"/>
          </a:p>
        </p:txBody>
      </p:sp>
    </p:spTree>
    <p:extLst>
      <p:ext uri="{BB962C8B-B14F-4D97-AF65-F5344CB8AC3E}">
        <p14:creationId xmlns:p14="http://schemas.microsoft.com/office/powerpoint/2010/main" val="7406246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資料匯入後，如要進行單筆申請生的資料編輯，如電話、地址、選填校系組學程，請先在下方查詢後，上方點擊「修改」進行編輯</a:t>
            </a:r>
            <a:endParaRPr lang="en-US" altLang="zh-TW" dirty="0"/>
          </a:p>
          <a:p>
            <a:endParaRPr lang="en-US" altLang="zh-TW" dirty="0"/>
          </a:p>
          <a:p>
            <a:r>
              <a:rPr lang="zh-TW" altLang="en-US" dirty="0"/>
              <a:t>如要新增沒有匯入過的學生資料，請點選「新增」，系統將提供空白欄位輸入</a:t>
            </a:r>
            <a:endParaRPr lang="en-US" altLang="zh-TW" dirty="0"/>
          </a:p>
          <a:p>
            <a:endParaRPr lang="en-US" altLang="zh-TW" dirty="0"/>
          </a:p>
          <a:p>
            <a:r>
              <a:rPr lang="zh-TW" altLang="en-US" dirty="0"/>
              <a:t>如申請生不報名四技申請，可點選「刪除」，將申請生資料移除</a:t>
            </a:r>
            <a:endParaRPr lang="en-US" altLang="zh-TW" dirty="0"/>
          </a:p>
          <a:p>
            <a:endParaRPr lang="en-US" altLang="zh-TW" dirty="0"/>
          </a:p>
          <a:p>
            <a:endParaRPr lang="en-US" altLang="zh-TW" dirty="0"/>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51</a:t>
            </a:fld>
            <a:endParaRPr lang="zh-TW" altLang="en-US"/>
          </a:p>
        </p:txBody>
      </p:sp>
    </p:spTree>
    <p:extLst>
      <p:ext uri="{BB962C8B-B14F-4D97-AF65-F5344CB8AC3E}">
        <p14:creationId xmlns:p14="http://schemas.microsoft.com/office/powerpoint/2010/main" val="867902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5</a:t>
            </a:fld>
            <a:endParaRPr lang="zh-TW" altLang="en-US"/>
          </a:p>
        </p:txBody>
      </p:sp>
    </p:spTree>
    <p:extLst>
      <p:ext uri="{BB962C8B-B14F-4D97-AF65-F5344CB8AC3E}">
        <p14:creationId xmlns:p14="http://schemas.microsoft.com/office/powerpoint/2010/main" val="22903762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資料編修完，要進行下一步驟</a:t>
            </a:r>
            <a:r>
              <a:rPr lang="en-US" altLang="zh-TW" dirty="0"/>
              <a:t>2.4</a:t>
            </a:r>
            <a:r>
              <a:rPr lang="zh-TW" altLang="en-US" dirty="0"/>
              <a:t>列印核對表前，請先「刪除未申請校系組學程申請生</a:t>
            </a:r>
            <a:r>
              <a:rPr lang="en-US" altLang="zh-TW" dirty="0"/>
              <a:t>(=</a:t>
            </a:r>
            <a:r>
              <a:rPr lang="zh-TW" altLang="en-US" dirty="0"/>
              <a:t>沒有選填任何志願代碼</a:t>
            </a:r>
            <a:r>
              <a:rPr lang="en-US" altLang="zh-TW" dirty="0"/>
              <a:t>)</a:t>
            </a:r>
            <a:r>
              <a:rPr lang="zh-TW" altLang="en-US" dirty="0"/>
              <a:t>」</a:t>
            </a:r>
            <a:endParaRPr lang="en-US" altLang="zh-TW" dirty="0"/>
          </a:p>
          <a:p>
            <a:endParaRPr lang="en-US" altLang="zh-TW" dirty="0"/>
          </a:p>
          <a:p>
            <a:r>
              <a:rPr lang="zh-TW" altLang="en-US" dirty="0"/>
              <a:t>如有進行任何修改，請務必確認統計資料「人數」、「學程數」、「應繳金額」是否正確</a:t>
            </a:r>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52</a:t>
            </a:fld>
            <a:endParaRPr lang="zh-TW" altLang="en-US"/>
          </a:p>
        </p:txBody>
      </p:sp>
    </p:spTree>
    <p:extLst>
      <p:ext uri="{BB962C8B-B14F-4D97-AF65-F5344CB8AC3E}">
        <p14:creationId xmlns:p14="http://schemas.microsoft.com/office/powerpoint/2010/main" val="8075799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完成</a:t>
            </a:r>
            <a:r>
              <a:rPr lang="en-US" altLang="zh-TW" dirty="0"/>
              <a:t>2.3</a:t>
            </a:r>
            <a:r>
              <a:rPr lang="zh-TW" altLang="en-US" dirty="0"/>
              <a:t> 匯入報名資料後，請務必列印核對表，交由申請生確認「報名資料」是否正確無誤</a:t>
            </a:r>
            <a:r>
              <a:rPr lang="en-US" altLang="zh-TW" dirty="0"/>
              <a:t>!!!</a:t>
            </a:r>
          </a:p>
          <a:p>
            <a:endParaRPr lang="en-US" altLang="zh-TW" dirty="0"/>
          </a:p>
          <a:p>
            <a:r>
              <a:rPr lang="zh-TW" altLang="en-US" dirty="0"/>
              <a:t>依各校需要，可選擇是否列印家長簽名欄位</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dirty="0">
                <a:solidFill>
                  <a:srgbClr val="FF0000"/>
                </a:solidFill>
              </a:rPr>
              <a:t>經申請生</a:t>
            </a:r>
            <a:r>
              <a:rPr lang="en-US" altLang="zh-TW" sz="1200" b="0" dirty="0">
                <a:solidFill>
                  <a:srgbClr val="FF0000"/>
                </a:solidFill>
              </a:rPr>
              <a:t>(</a:t>
            </a:r>
            <a:r>
              <a:rPr lang="zh-TW" altLang="en-US" sz="1200" b="0" dirty="0">
                <a:solidFill>
                  <a:srgbClr val="FF0000"/>
                </a:solidFill>
              </a:rPr>
              <a:t>家長</a:t>
            </a:r>
            <a:r>
              <a:rPr lang="en-US" altLang="zh-TW" sz="1200" b="0" dirty="0">
                <a:solidFill>
                  <a:srgbClr val="FF0000"/>
                </a:solidFill>
              </a:rPr>
              <a:t>)</a:t>
            </a:r>
            <a:r>
              <a:rPr lang="zh-TW" altLang="en-US" sz="1200" b="0" dirty="0">
                <a:solidFill>
                  <a:srgbClr val="FF0000"/>
                </a:solidFill>
              </a:rPr>
              <a:t>簽章之核對表，為集體報名作業依據，請務必妥善保管</a:t>
            </a:r>
            <a:endParaRPr lang="en-US" altLang="zh-TW" sz="1200" b="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b="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dirty="0">
                <a:solidFill>
                  <a:srgbClr val="FF0000"/>
                </a:solidFill>
              </a:rPr>
              <a:t>如後續有修改申請生資料，請務必重新列印「核對表」交由申請生重新核對簽名</a:t>
            </a:r>
            <a:endParaRPr lang="en-US" altLang="zh-TW" sz="1200" b="0" dirty="0">
              <a:solidFill>
                <a:srgbClr val="FF0000"/>
              </a:solidFill>
            </a:endParaRPr>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53</a:t>
            </a:fld>
            <a:endParaRPr lang="zh-TW" altLang="en-US"/>
          </a:p>
        </p:txBody>
      </p:sp>
    </p:spTree>
    <p:extLst>
      <p:ext uri="{BB962C8B-B14F-4D97-AF65-F5344CB8AC3E}">
        <p14:creationId xmlns:p14="http://schemas.microsoft.com/office/powerpoint/2010/main" val="41122347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依據回收的核對表，請確認是否與系統內登錄一致</a:t>
            </a:r>
            <a:endParaRPr lang="en-US" altLang="zh-TW" dirty="0"/>
          </a:p>
          <a:p>
            <a:r>
              <a:rPr lang="zh-TW" altLang="en-US" dirty="0"/>
              <a:t>如有錯誤，請進行修正，系統操作方式同</a:t>
            </a:r>
            <a:r>
              <a:rPr lang="en-US" altLang="zh-TW" dirty="0"/>
              <a:t>2.3</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dirty="0">
                <a:solidFill>
                  <a:srgbClr val="FF0000"/>
                </a:solidFill>
              </a:rPr>
              <a:t>凡有修改申請生任何資料，請務必重新列印「核對表」，交由申請生</a:t>
            </a:r>
            <a:r>
              <a:rPr lang="en-US" altLang="zh-TW" sz="1200" b="0" dirty="0">
                <a:solidFill>
                  <a:srgbClr val="FF0000"/>
                </a:solidFill>
              </a:rPr>
              <a:t>(</a:t>
            </a:r>
            <a:r>
              <a:rPr lang="zh-TW" altLang="en-US" sz="1200" b="0" dirty="0">
                <a:solidFill>
                  <a:srgbClr val="FF0000"/>
                </a:solidFill>
              </a:rPr>
              <a:t>家長</a:t>
            </a:r>
            <a:r>
              <a:rPr lang="en-US" altLang="zh-TW" sz="1200" b="0" dirty="0">
                <a:solidFill>
                  <a:srgbClr val="FF0000"/>
                </a:solidFill>
              </a:rPr>
              <a:t>)</a:t>
            </a:r>
            <a:r>
              <a:rPr lang="zh-TW" altLang="en-US" sz="1200" b="0" dirty="0">
                <a:solidFill>
                  <a:srgbClr val="FF0000"/>
                </a:solidFill>
              </a:rPr>
              <a:t>重新核對簽名</a:t>
            </a:r>
            <a:r>
              <a:rPr lang="en-US" altLang="zh-TW" sz="1200" b="0" dirty="0">
                <a:solidFill>
                  <a:srgbClr val="FF0000"/>
                </a:solidFill>
              </a:rPr>
              <a:t>!!!</a:t>
            </a:r>
            <a:endParaRPr lang="zh-TW" altLang="en-US" dirty="0"/>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54</a:t>
            </a:fld>
            <a:endParaRPr lang="zh-TW" altLang="en-US"/>
          </a:p>
        </p:txBody>
      </p:sp>
    </p:spTree>
    <p:extLst>
      <p:ext uri="{BB962C8B-B14F-4D97-AF65-F5344CB8AC3E}">
        <p14:creationId xmlns:p14="http://schemas.microsoft.com/office/powerpoint/2010/main" val="29607751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55</a:t>
            </a:fld>
            <a:endParaRPr lang="zh-TW" altLang="en-US"/>
          </a:p>
        </p:txBody>
      </p:sp>
    </p:spTree>
    <p:extLst>
      <p:ext uri="{BB962C8B-B14F-4D97-AF65-F5344CB8AC3E}">
        <p14:creationId xmlns:p14="http://schemas.microsoft.com/office/powerpoint/2010/main" val="37470955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56</a:t>
            </a:fld>
            <a:endParaRPr lang="zh-TW" altLang="en-US"/>
          </a:p>
        </p:txBody>
      </p:sp>
    </p:spTree>
    <p:extLst>
      <p:ext uri="{BB962C8B-B14F-4D97-AF65-F5344CB8AC3E}">
        <p14:creationId xmlns:p14="http://schemas.microsoft.com/office/powerpoint/2010/main" val="9916644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57</a:t>
            </a:fld>
            <a:endParaRPr lang="zh-TW" altLang="en-US"/>
          </a:p>
        </p:txBody>
      </p:sp>
    </p:spTree>
    <p:extLst>
      <p:ext uri="{BB962C8B-B14F-4D97-AF65-F5344CB8AC3E}">
        <p14:creationId xmlns:p14="http://schemas.microsoft.com/office/powerpoint/2010/main" val="28132385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58</a:t>
            </a:fld>
            <a:endParaRPr lang="zh-TW" altLang="en-US"/>
          </a:p>
        </p:txBody>
      </p:sp>
    </p:spTree>
    <p:extLst>
      <p:ext uri="{BB962C8B-B14F-4D97-AF65-F5344CB8AC3E}">
        <p14:creationId xmlns:p14="http://schemas.microsoft.com/office/powerpoint/2010/main" val="35267311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59</a:t>
            </a:fld>
            <a:endParaRPr lang="zh-TW" altLang="en-US"/>
          </a:p>
        </p:txBody>
      </p:sp>
    </p:spTree>
    <p:extLst>
      <p:ext uri="{BB962C8B-B14F-4D97-AF65-F5344CB8AC3E}">
        <p14:creationId xmlns:p14="http://schemas.microsoft.com/office/powerpoint/2010/main" val="33918399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60</a:t>
            </a:fld>
            <a:endParaRPr lang="zh-TW" altLang="en-US"/>
          </a:p>
        </p:txBody>
      </p:sp>
    </p:spTree>
    <p:extLst>
      <p:ext uri="{BB962C8B-B14F-4D97-AF65-F5344CB8AC3E}">
        <p14:creationId xmlns:p14="http://schemas.microsoft.com/office/powerpoint/2010/main" val="38711298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61</a:t>
            </a:fld>
            <a:endParaRPr lang="zh-TW" altLang="en-US"/>
          </a:p>
        </p:txBody>
      </p:sp>
    </p:spTree>
    <p:extLst>
      <p:ext uri="{BB962C8B-B14F-4D97-AF65-F5344CB8AC3E}">
        <p14:creationId xmlns:p14="http://schemas.microsoft.com/office/powerpoint/2010/main" val="1333345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6</a:t>
            </a:fld>
            <a:endParaRPr lang="zh-TW" altLang="en-US"/>
          </a:p>
        </p:txBody>
      </p:sp>
    </p:spTree>
    <p:extLst>
      <p:ext uri="{BB962C8B-B14F-4D97-AF65-F5344CB8AC3E}">
        <p14:creationId xmlns:p14="http://schemas.microsoft.com/office/powerpoint/2010/main" val="234213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adca82d467_0_359:notes"/>
          <p:cNvSpPr>
            <a:spLocks noGrp="1" noRot="1" noChangeAspect="1"/>
          </p:cNvSpPr>
          <p:nvPr>
            <p:ph type="sldImg" idx="2"/>
          </p:nvPr>
        </p:nvSpPr>
        <p:spPr>
          <a:xfrm>
            <a:off x="136525" y="1346200"/>
            <a:ext cx="6465888" cy="3638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adca82d467_0_359:notes"/>
          <p:cNvSpPr txBox="1">
            <a:spLocks noGrp="1"/>
          </p:cNvSpPr>
          <p:nvPr>
            <p:ph type="body" idx="1"/>
          </p:nvPr>
        </p:nvSpPr>
        <p:spPr>
          <a:xfrm>
            <a:off x="673789" y="5186077"/>
            <a:ext cx="5390305" cy="424333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gadca82d467_0_359:notes"/>
          <p:cNvSpPr txBox="1">
            <a:spLocks noGrp="1"/>
          </p:cNvSpPr>
          <p:nvPr>
            <p:ph type="sldNum" idx="12"/>
          </p:nvPr>
        </p:nvSpPr>
        <p:spPr>
          <a:xfrm>
            <a:off x="3816574" y="10235579"/>
            <a:ext cx="2919748" cy="540581"/>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62</a:t>
            </a:fld>
            <a:endParaRPr/>
          </a:p>
        </p:txBody>
      </p:sp>
    </p:spTree>
    <p:extLst>
      <p:ext uri="{BB962C8B-B14F-4D97-AF65-F5344CB8AC3E}">
        <p14:creationId xmlns:p14="http://schemas.microsoft.com/office/powerpoint/2010/main" val="13785164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63</a:t>
            </a:fld>
            <a:endParaRPr lang="zh-TW" altLang="en-US"/>
          </a:p>
        </p:txBody>
      </p:sp>
    </p:spTree>
    <p:extLst>
      <p:ext uri="{BB962C8B-B14F-4D97-AF65-F5344CB8AC3E}">
        <p14:creationId xmlns:p14="http://schemas.microsoft.com/office/powerpoint/2010/main" val="39666644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64</a:t>
            </a:fld>
            <a:endParaRPr lang="zh-TW" altLang="en-US"/>
          </a:p>
        </p:txBody>
      </p:sp>
    </p:spTree>
    <p:extLst>
      <p:ext uri="{BB962C8B-B14F-4D97-AF65-F5344CB8AC3E}">
        <p14:creationId xmlns:p14="http://schemas.microsoft.com/office/powerpoint/2010/main" val="16640802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65</a:t>
            </a:fld>
            <a:endParaRPr lang="zh-TW" altLang="en-US"/>
          </a:p>
        </p:txBody>
      </p:sp>
    </p:spTree>
    <p:extLst>
      <p:ext uri="{BB962C8B-B14F-4D97-AF65-F5344CB8AC3E}">
        <p14:creationId xmlns:p14="http://schemas.microsoft.com/office/powerpoint/2010/main" val="10386287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66</a:t>
            </a:fld>
            <a:endParaRPr lang="zh-TW" altLang="en-US"/>
          </a:p>
        </p:txBody>
      </p:sp>
    </p:spTree>
    <p:extLst>
      <p:ext uri="{BB962C8B-B14F-4D97-AF65-F5344CB8AC3E}">
        <p14:creationId xmlns:p14="http://schemas.microsoft.com/office/powerpoint/2010/main" val="37247562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dca82d467_0_366:notes"/>
          <p:cNvSpPr>
            <a:spLocks noGrp="1" noRot="1" noChangeAspect="1"/>
          </p:cNvSpPr>
          <p:nvPr>
            <p:ph type="sldImg" idx="2"/>
          </p:nvPr>
        </p:nvSpPr>
        <p:spPr>
          <a:xfrm>
            <a:off x="136525" y="1346200"/>
            <a:ext cx="6465888" cy="3638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adca82d467_0_366:notes"/>
          <p:cNvSpPr txBox="1">
            <a:spLocks noGrp="1"/>
          </p:cNvSpPr>
          <p:nvPr>
            <p:ph type="body" idx="1"/>
          </p:nvPr>
        </p:nvSpPr>
        <p:spPr>
          <a:xfrm>
            <a:off x="673789" y="5186077"/>
            <a:ext cx="5390305" cy="4243331"/>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dirty="0"/>
              <a:t>簡章規定「</a:t>
            </a:r>
            <a:r>
              <a:rPr lang="zh-TW" altLang="en-US" sz="1200" b="0" dirty="0">
                <a:latin typeface="微軟正黑體 (標題)"/>
                <a:cs typeface="Times New Roman" panose="02020603050405020304" pitchFamily="18" charset="0"/>
              </a:rPr>
              <a:t>已於其他管道錄取，或未於規定時間內放棄者，</a:t>
            </a:r>
            <a:r>
              <a:rPr lang="zh-TW" altLang="en-US" sz="1200" b="0" dirty="0">
                <a:solidFill>
                  <a:srgbClr val="FF0000"/>
                </a:solidFill>
                <a:latin typeface="微軟正黑體 (標題)"/>
                <a:cs typeface="Times New Roman" panose="02020603050405020304" pitchFamily="18" charset="0"/>
              </a:rPr>
              <a:t>不得再參加</a:t>
            </a:r>
            <a:r>
              <a:rPr lang="zh-TW" altLang="en-US" sz="1200" b="0" dirty="0">
                <a:latin typeface="微軟正黑體 (標題)"/>
                <a:cs typeface="Times New Roman" panose="02020603050405020304" pitchFamily="18" charset="0"/>
              </a:rPr>
              <a:t>四技申請入學招生。報名者取消報名資格，所繳報名費不予退還。」</a:t>
            </a:r>
            <a:endParaRPr lang="en-US" altLang="zh-TW" sz="1200" b="0" dirty="0">
              <a:latin typeface="微軟正黑體 (標題)"/>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b="0" dirty="0">
              <a:latin typeface="微軟正黑體 (標題)"/>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dirty="0">
                <a:latin typeface="微軟正黑體 (標題)"/>
                <a:cs typeface="Times New Roman" panose="02020603050405020304" pitchFamily="18" charset="0"/>
              </a:rPr>
              <a:t>4.2</a:t>
            </a:r>
            <a:r>
              <a:rPr lang="zh-TW" altLang="en-US" sz="1200" b="0" dirty="0">
                <a:latin typeface="微軟正黑體 (標題)"/>
                <a:cs typeface="Times New Roman" panose="02020603050405020304" pitchFamily="18" charset="0"/>
              </a:rPr>
              <a:t>、</a:t>
            </a:r>
            <a:r>
              <a:rPr lang="en-US" altLang="zh-TW" sz="1200" b="0" dirty="0">
                <a:latin typeface="微軟正黑體 (標題)"/>
                <a:cs typeface="Times New Roman" panose="02020603050405020304" pitchFamily="18" charset="0"/>
              </a:rPr>
              <a:t>4.3</a:t>
            </a:r>
            <a:r>
              <a:rPr lang="zh-TW" altLang="en-US" sz="1200" b="0" dirty="0">
                <a:latin typeface="微軟正黑體 (標題)"/>
                <a:cs typeface="Times New Roman" panose="02020603050405020304" pitchFamily="18" charset="0"/>
              </a:rPr>
              <a:t>提供「錄取大學繁星」、「錄取大學特殊選才」同時報名四技申請的名單，名單內的學生不符報名資格，請老師在</a:t>
            </a:r>
            <a:r>
              <a:rPr lang="en-US" altLang="zh-TW" sz="1200" b="0" dirty="0">
                <a:latin typeface="微軟正黑體 (標題)"/>
                <a:cs typeface="Times New Roman" panose="02020603050405020304" pitchFamily="18" charset="0"/>
              </a:rPr>
              <a:t>2.7</a:t>
            </a:r>
            <a:r>
              <a:rPr lang="zh-TW" altLang="en-US" sz="1200" b="0" dirty="0">
                <a:latin typeface="微軟正黑體 (標題)"/>
                <a:cs typeface="Times New Roman" panose="02020603050405020304" pitchFamily="18" charset="0"/>
              </a:rPr>
              <a:t>確定送出前，務必再次確認。</a:t>
            </a:r>
            <a:endParaRPr lang="en-US" altLang="zh-TW" sz="1200" b="0" dirty="0">
              <a:latin typeface="微軟正黑體 (標題)"/>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b="0" dirty="0">
              <a:latin typeface="微軟正黑體 (標題)"/>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dirty="0">
                <a:latin typeface="微軟正黑體 (標題)"/>
                <a:cs typeface="Times New Roman" panose="02020603050405020304" pitchFamily="18" charset="0"/>
              </a:rPr>
              <a:t>可在頁面上進行刪除，或可回</a:t>
            </a:r>
            <a:r>
              <a:rPr lang="en-US" altLang="zh-TW" sz="1200" b="0" dirty="0">
                <a:latin typeface="微軟正黑體 (標題)"/>
                <a:cs typeface="Times New Roman" panose="02020603050405020304" pitchFamily="18" charset="0"/>
              </a:rPr>
              <a:t>2.5</a:t>
            </a:r>
            <a:r>
              <a:rPr lang="zh-TW" altLang="en-US" sz="1200" b="0" dirty="0">
                <a:latin typeface="微軟正黑體 (標題)"/>
                <a:cs typeface="Times New Roman" panose="02020603050405020304" pitchFamily="18" charset="0"/>
              </a:rPr>
              <a:t>刪除</a:t>
            </a:r>
            <a:endParaRPr lang="en-US" altLang="zh-TW" sz="1200" b="0" dirty="0">
              <a:latin typeface="微軟正黑體 (標題)"/>
              <a:cs typeface="Times New Roman" panose="02020603050405020304" pitchFamily="18" charset="0"/>
            </a:endParaRPr>
          </a:p>
        </p:txBody>
      </p:sp>
      <p:sp>
        <p:nvSpPr>
          <p:cNvPr id="698" name="Google Shape;698;gadca82d467_0_366:notes"/>
          <p:cNvSpPr txBox="1">
            <a:spLocks noGrp="1"/>
          </p:cNvSpPr>
          <p:nvPr>
            <p:ph type="sldNum" idx="12"/>
          </p:nvPr>
        </p:nvSpPr>
        <p:spPr>
          <a:xfrm>
            <a:off x="3816574" y="10235579"/>
            <a:ext cx="2919748" cy="540581"/>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67</a:t>
            </a:fld>
            <a:endParaRPr/>
          </a:p>
        </p:txBody>
      </p:sp>
    </p:spTree>
    <p:extLst>
      <p:ext uri="{BB962C8B-B14F-4D97-AF65-F5344CB8AC3E}">
        <p14:creationId xmlns:p14="http://schemas.microsoft.com/office/powerpoint/2010/main" val="15488157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4.4</a:t>
            </a:r>
            <a:r>
              <a:rPr lang="zh-TW" altLang="en-US" dirty="0"/>
              <a:t>功能，可查詢「第一階段篩選結果」及「第二階段上傳狀態」</a:t>
            </a:r>
            <a:endParaRPr lang="en-US" altLang="zh-TW" dirty="0"/>
          </a:p>
          <a:p>
            <a:endParaRPr lang="en-US" altLang="zh-TW" dirty="0"/>
          </a:p>
          <a:p>
            <a:r>
              <a:rPr lang="en-US" altLang="zh-TW" dirty="0"/>
              <a:t>1.</a:t>
            </a:r>
            <a:r>
              <a:rPr lang="zh-TW" altLang="en-US" dirty="0"/>
              <a:t>第一階段篩選結果，</a:t>
            </a:r>
            <a:r>
              <a:rPr lang="en-US" altLang="zh-TW" dirty="0"/>
              <a:t>3/28 10:00</a:t>
            </a:r>
            <a:r>
              <a:rPr lang="zh-TW" altLang="en-US" dirty="0"/>
              <a:t>起公告，老師同步在</a:t>
            </a:r>
            <a:r>
              <a:rPr lang="en-US" altLang="zh-TW" dirty="0"/>
              <a:t>4.4</a:t>
            </a:r>
            <a:r>
              <a:rPr lang="zh-TW" altLang="en-US" dirty="0"/>
              <a:t>可查詢申請生一篩結果、成績、標準</a:t>
            </a:r>
            <a:r>
              <a:rPr lang="en-US" altLang="zh-TW" dirty="0"/>
              <a:t>(</a:t>
            </a:r>
            <a:r>
              <a:rPr lang="zh-TW" altLang="en-US" dirty="0"/>
              <a:t>藍色框</a:t>
            </a:r>
            <a:r>
              <a:rPr lang="en-US" altLang="zh-TW" dirty="0"/>
              <a:t>)</a:t>
            </a:r>
          </a:p>
          <a:p>
            <a:endParaRPr lang="en-US" altLang="zh-TW" dirty="0"/>
          </a:p>
          <a:p>
            <a:r>
              <a:rPr lang="en-US" altLang="zh-TW" dirty="0"/>
              <a:t>2.</a:t>
            </a:r>
            <a:r>
              <a:rPr lang="zh-TW" altLang="en-US" dirty="0"/>
              <a:t>第二階段上傳狀態，老師可查詢申請生「上傳截止日」、「選擇上傳模式」、「上傳狀態」，協助輔導申請生</a:t>
            </a:r>
            <a:r>
              <a:rPr lang="en-US" altLang="zh-TW" dirty="0"/>
              <a:t>(</a:t>
            </a:r>
            <a:r>
              <a:rPr lang="zh-TW" altLang="en-US" dirty="0"/>
              <a:t>綠色框</a:t>
            </a:r>
            <a:r>
              <a:rPr lang="en-US" altLang="zh-TW" dirty="0"/>
              <a:t>)</a:t>
            </a:r>
            <a:endParaRPr lang="zh-TW" altLang="en-US" dirty="0"/>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69</a:t>
            </a:fld>
            <a:endParaRPr lang="zh-TW" altLang="en-US"/>
          </a:p>
        </p:txBody>
      </p:sp>
    </p:spTree>
    <p:extLst>
      <p:ext uri="{BB962C8B-B14F-4D97-AF65-F5344CB8AC3E}">
        <p14:creationId xmlns:p14="http://schemas.microsoft.com/office/powerpoint/2010/main" val="30359854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4.5</a:t>
            </a:r>
            <a:r>
              <a:rPr lang="zh-TW" altLang="en-US" dirty="0"/>
              <a:t>功能，可查詢「錄取結果」及「報到狀態」</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en-US" altLang="zh-TW" dirty="0"/>
              <a:t>1.</a:t>
            </a:r>
            <a:r>
              <a:rPr lang="zh-TW" altLang="en-US" dirty="0"/>
              <a:t>錄取結果，公告日期由各校自訂，系統會顯示各校的公告日期，公告後將顯示該生的錄取結果</a:t>
            </a:r>
            <a:r>
              <a:rPr lang="en-US" altLang="zh-TW" dirty="0"/>
              <a:t>(</a:t>
            </a:r>
            <a:r>
              <a:rPr lang="zh-TW" altLang="en-US" dirty="0"/>
              <a:t>橘框</a:t>
            </a:r>
            <a:r>
              <a:rPr lang="en-US" altLang="zh-TW" dirty="0"/>
              <a:t>)</a:t>
            </a:r>
          </a:p>
          <a:p>
            <a:endParaRPr lang="en-US" altLang="zh-TW" dirty="0"/>
          </a:p>
          <a:p>
            <a:r>
              <a:rPr lang="en-US" altLang="zh-TW" dirty="0"/>
              <a:t>2.</a:t>
            </a:r>
            <a:r>
              <a:rPr lang="zh-TW" altLang="en-US" dirty="0"/>
              <a:t>報到情形，錄取結果公告後，各校將開始報到程序，欄位會隨著申請生報到進度而變動，直到</a:t>
            </a:r>
            <a:r>
              <a:rPr lang="en-US" altLang="zh-TW" dirty="0"/>
              <a:t>6/16</a:t>
            </a:r>
            <a:r>
              <a:rPr lang="zh-TW" altLang="en-US" dirty="0"/>
              <a:t> </a:t>
            </a:r>
            <a:r>
              <a:rPr lang="en-US" altLang="zh-TW" dirty="0"/>
              <a:t>17:00</a:t>
            </a:r>
            <a:r>
              <a:rPr lang="zh-TW" altLang="en-US" dirty="0"/>
              <a:t>第二階到報到截止 </a:t>
            </a:r>
            <a:r>
              <a:rPr lang="en-US" altLang="zh-TW" dirty="0"/>
              <a:t>(</a:t>
            </a:r>
            <a:r>
              <a:rPr lang="zh-TW" altLang="en-US" dirty="0"/>
              <a:t>紫框</a:t>
            </a:r>
            <a:r>
              <a:rPr lang="en-US" altLang="zh-TW" dirty="0"/>
              <a:t>)</a:t>
            </a:r>
            <a:endParaRPr lang="zh-TW" altLang="en-US" dirty="0"/>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70</a:t>
            </a:fld>
            <a:endParaRPr lang="zh-TW" altLang="en-US"/>
          </a:p>
        </p:txBody>
      </p:sp>
    </p:spTree>
    <p:extLst>
      <p:ext uri="{BB962C8B-B14F-4D97-AF65-F5344CB8AC3E}">
        <p14:creationId xmlns:p14="http://schemas.microsoft.com/office/powerpoint/2010/main" val="20310844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上傳第六學期修課紀錄</a:t>
            </a:r>
            <a:r>
              <a:rPr lang="en-US" altLang="zh-TW" dirty="0"/>
              <a:t>(PDF)</a:t>
            </a:r>
            <a:r>
              <a:rPr lang="zh-TW" altLang="en-US" dirty="0"/>
              <a:t>步驟</a:t>
            </a:r>
            <a:endParaRPr lang="en-US" altLang="zh-TW" dirty="0"/>
          </a:p>
          <a:p>
            <a:endParaRPr lang="en-US" altLang="zh-TW" dirty="0"/>
          </a:p>
          <a:p>
            <a:r>
              <a:rPr lang="en-US" altLang="zh-TW" sz="1200" b="0" spc="50" dirty="0"/>
              <a:t>1.</a:t>
            </a:r>
            <a:r>
              <a:rPr lang="zh-TW" altLang="en-US" sz="1200" b="0" spc="50" dirty="0"/>
              <a:t>請先產出 全校參加學測考試之所屬應屆畢業生的第六學期修課紀錄 </a:t>
            </a:r>
            <a:r>
              <a:rPr lang="en-US" altLang="zh-TW" sz="1200" b="0" spc="50" dirty="0"/>
              <a:t>PDF</a:t>
            </a:r>
            <a:r>
              <a:rPr lang="zh-TW" altLang="en-US" sz="1200" b="0" spc="50" dirty="0"/>
              <a:t>檔</a:t>
            </a:r>
            <a:endParaRPr lang="en-US" altLang="zh-TW" sz="1200" b="0" spc="50" dirty="0"/>
          </a:p>
          <a:p>
            <a:r>
              <a:rPr lang="en-US" altLang="zh-TW" sz="1200" b="0" spc="50" dirty="0"/>
              <a:t>PDF</a:t>
            </a:r>
            <a:r>
              <a:rPr lang="zh-TW" altLang="en-US" sz="1200" b="0" spc="50" dirty="0"/>
              <a:t>檔以學生「身分證字號」命名，每一個</a:t>
            </a:r>
            <a:r>
              <a:rPr lang="en-US" altLang="zh-TW" sz="1200" b="0" spc="50" dirty="0"/>
              <a:t>PDF</a:t>
            </a:r>
            <a:r>
              <a:rPr lang="zh-TW" altLang="en-US" sz="1200" b="0" spc="50" dirty="0"/>
              <a:t>檔案大小不得超過</a:t>
            </a:r>
            <a:r>
              <a:rPr lang="en-US" altLang="zh-TW" sz="1200" b="0" spc="50" dirty="0"/>
              <a:t>5MB</a:t>
            </a:r>
          </a:p>
          <a:p>
            <a:endParaRPr lang="en-US" altLang="zh-TW" sz="1200" b="0" spc="50" dirty="0"/>
          </a:p>
          <a:p>
            <a:r>
              <a:rPr lang="en-US" altLang="zh-TW" sz="1200" b="0" spc="50" dirty="0"/>
              <a:t>2.</a:t>
            </a:r>
            <a:r>
              <a:rPr lang="zh-TW" altLang="en-US" sz="1200" b="0" spc="50" dirty="0"/>
              <a:t>將所有</a:t>
            </a:r>
            <a:r>
              <a:rPr lang="en-US" altLang="zh-TW" sz="1200" b="0" spc="50" dirty="0"/>
              <a:t>PDF</a:t>
            </a:r>
            <a:r>
              <a:rPr lang="zh-TW" altLang="en-US" sz="1200" b="0" spc="50" dirty="0"/>
              <a:t>檔放置「全校資料夾」內，資料夾請以「大考中心代碼</a:t>
            </a:r>
            <a:r>
              <a:rPr lang="en-US" altLang="zh-TW" sz="1200" b="0" spc="50" dirty="0"/>
              <a:t>(3</a:t>
            </a:r>
            <a:r>
              <a:rPr lang="zh-TW" altLang="en-US" sz="1200" b="0" spc="50" dirty="0"/>
              <a:t>碼</a:t>
            </a:r>
            <a:r>
              <a:rPr lang="en-US" altLang="zh-TW" sz="1200" b="0" spc="50" dirty="0"/>
              <a:t>)</a:t>
            </a:r>
            <a:r>
              <a:rPr lang="zh-TW" altLang="en-US" sz="1200" b="0" spc="50" dirty="0"/>
              <a:t>」命名</a:t>
            </a:r>
            <a:endParaRPr lang="en-US" altLang="zh-TW" sz="1200" b="0" spc="50" dirty="0"/>
          </a:p>
          <a:p>
            <a:endParaRPr lang="en-US" altLang="zh-TW" sz="1200" b="0" spc="50" dirty="0"/>
          </a:p>
          <a:p>
            <a:r>
              <a:rPr lang="en-US" altLang="zh-TW" sz="1200" b="0" spc="50" dirty="0"/>
              <a:t>3.</a:t>
            </a:r>
            <a:r>
              <a:rPr lang="zh-TW" altLang="en-US" sz="1200" b="0" spc="50" dirty="0"/>
              <a:t>將全校資料夾壓縮成</a:t>
            </a:r>
            <a:r>
              <a:rPr lang="en-US" altLang="zh-TW" sz="1200" b="0" spc="50" dirty="0"/>
              <a:t>zip</a:t>
            </a:r>
            <a:r>
              <a:rPr lang="zh-TW" altLang="en-US" sz="1200" b="0" spc="50" dirty="0"/>
              <a:t>檔，請勿使用</a:t>
            </a:r>
            <a:r>
              <a:rPr lang="en-US" altLang="zh-TW" sz="1200" b="0" spc="50" dirty="0"/>
              <a:t>7z</a:t>
            </a:r>
            <a:r>
              <a:rPr lang="zh-TW" altLang="en-US" sz="1200" b="0" spc="50" dirty="0"/>
              <a:t>或</a:t>
            </a:r>
            <a:r>
              <a:rPr lang="en-US" altLang="zh-TW" sz="1200" b="0" spc="50" dirty="0" err="1"/>
              <a:t>rar</a:t>
            </a:r>
            <a:endParaRPr lang="en-US" altLang="zh-TW" sz="1200" b="0" spc="50" dirty="0"/>
          </a:p>
          <a:p>
            <a:endParaRPr lang="en-US" altLang="zh-TW" sz="1200" b="0" spc="50" dirty="0"/>
          </a:p>
          <a:p>
            <a:r>
              <a:rPr lang="en-US" altLang="zh-TW" sz="1200" b="0" spc="50" dirty="0"/>
              <a:t>4.</a:t>
            </a:r>
            <a:r>
              <a:rPr lang="zh-TW" altLang="en-US" sz="1200" b="0" spc="50" dirty="0"/>
              <a:t>將壓縮檔上傳至</a:t>
            </a:r>
            <a:r>
              <a:rPr lang="en-US" altLang="zh-TW" sz="1200" b="0" spc="50" dirty="0"/>
              <a:t>5.1</a:t>
            </a:r>
            <a:r>
              <a:rPr lang="zh-TW" altLang="en-US" sz="1200" b="0" spc="50" dirty="0"/>
              <a:t>，上傳壓縮檔至多</a:t>
            </a:r>
            <a:r>
              <a:rPr lang="en-US" altLang="zh-TW" sz="1200" b="0" spc="50" dirty="0"/>
              <a:t>50MB</a:t>
            </a:r>
            <a:r>
              <a:rPr lang="zh-TW" altLang="en-US" sz="1200" b="0" spc="50" dirty="0"/>
              <a:t>，如超過</a:t>
            </a:r>
            <a:r>
              <a:rPr lang="en-US" altLang="zh-TW" sz="1200" b="0" spc="50" dirty="0"/>
              <a:t>50MB</a:t>
            </a:r>
            <a:r>
              <a:rPr lang="zh-TW" altLang="en-US" sz="1200" b="0" spc="50" dirty="0"/>
              <a:t>，請分次上傳</a:t>
            </a:r>
            <a:endParaRPr lang="en-US" altLang="zh-TW" sz="1200" b="0" spc="50" dirty="0"/>
          </a:p>
          <a:p>
            <a:endParaRPr lang="en-US" altLang="zh-TW" sz="1200" b="0" spc="50" dirty="0"/>
          </a:p>
          <a:p>
            <a:r>
              <a:rPr lang="en-US" altLang="zh-TW" sz="1200" b="0" spc="50" dirty="0"/>
              <a:t>5.</a:t>
            </a:r>
            <a:r>
              <a:rPr lang="zh-TW" altLang="en-US" sz="1200" b="0" spc="50" dirty="0"/>
              <a:t>上傳後，畫面中間將更新人數，請確認</a:t>
            </a:r>
            <a:endParaRPr lang="en-US" altLang="zh-TW" sz="1200" b="0" spc="50" dirty="0"/>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71</a:t>
            </a:fld>
            <a:endParaRPr lang="zh-TW" altLang="en-US"/>
          </a:p>
        </p:txBody>
      </p:sp>
    </p:spTree>
    <p:extLst>
      <p:ext uri="{BB962C8B-B14F-4D97-AF65-F5344CB8AC3E}">
        <p14:creationId xmlns:p14="http://schemas.microsoft.com/office/powerpoint/2010/main" val="8091115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72</a:t>
            </a:fld>
            <a:endParaRPr lang="zh-TW" altLang="en-US"/>
          </a:p>
        </p:txBody>
      </p:sp>
    </p:spTree>
    <p:extLst>
      <p:ext uri="{BB962C8B-B14F-4D97-AF65-F5344CB8AC3E}">
        <p14:creationId xmlns:p14="http://schemas.microsoft.com/office/powerpoint/2010/main" val="3125020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sz="1200"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7</a:t>
            </a:fld>
            <a:endParaRPr lang="zh-TW" altLang="en-US"/>
          </a:p>
        </p:txBody>
      </p:sp>
    </p:spTree>
    <p:extLst>
      <p:ext uri="{BB962C8B-B14F-4D97-AF65-F5344CB8AC3E}">
        <p14:creationId xmlns:p14="http://schemas.microsoft.com/office/powerpoint/2010/main" val="31734144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73</a:t>
            </a:fld>
            <a:endParaRPr lang="zh-TW" altLang="en-US"/>
          </a:p>
        </p:txBody>
      </p:sp>
    </p:spTree>
    <p:extLst>
      <p:ext uri="{BB962C8B-B14F-4D97-AF65-F5344CB8AC3E}">
        <p14:creationId xmlns:p14="http://schemas.microsoft.com/office/powerpoint/2010/main" val="19851235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74</a:t>
            </a:fld>
            <a:endParaRPr lang="zh-TW" altLang="en-US"/>
          </a:p>
        </p:txBody>
      </p:sp>
    </p:spTree>
    <p:extLst>
      <p:ext uri="{BB962C8B-B14F-4D97-AF65-F5344CB8AC3E}">
        <p14:creationId xmlns:p14="http://schemas.microsoft.com/office/powerpoint/2010/main" val="22696529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75</a:t>
            </a:fld>
            <a:endParaRPr lang="zh-TW" altLang="en-US"/>
          </a:p>
        </p:txBody>
      </p:sp>
    </p:spTree>
    <p:extLst>
      <p:ext uri="{BB962C8B-B14F-4D97-AF65-F5344CB8AC3E}">
        <p14:creationId xmlns:p14="http://schemas.microsoft.com/office/powerpoint/2010/main" val="28602891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76</a:t>
            </a:fld>
            <a:endParaRPr lang="zh-TW" altLang="en-US"/>
          </a:p>
        </p:txBody>
      </p:sp>
    </p:spTree>
    <p:extLst>
      <p:ext uri="{BB962C8B-B14F-4D97-AF65-F5344CB8AC3E}">
        <p14:creationId xmlns:p14="http://schemas.microsoft.com/office/powerpoint/2010/main" val="29828215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77</a:t>
            </a:fld>
            <a:endParaRPr lang="zh-TW" altLang="en-US"/>
          </a:p>
        </p:txBody>
      </p:sp>
    </p:spTree>
    <p:extLst>
      <p:ext uri="{BB962C8B-B14F-4D97-AF65-F5344CB8AC3E}">
        <p14:creationId xmlns:p14="http://schemas.microsoft.com/office/powerpoint/2010/main" val="29932878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78</a:t>
            </a:fld>
            <a:endParaRPr lang="zh-TW" altLang="en-US"/>
          </a:p>
        </p:txBody>
      </p:sp>
    </p:spTree>
    <p:extLst>
      <p:ext uri="{BB962C8B-B14F-4D97-AF65-F5344CB8AC3E}">
        <p14:creationId xmlns:p14="http://schemas.microsoft.com/office/powerpoint/2010/main" val="11883580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79</a:t>
            </a:fld>
            <a:endParaRPr lang="zh-TW" altLang="en-US"/>
          </a:p>
        </p:txBody>
      </p:sp>
    </p:spTree>
    <p:extLst>
      <p:ext uri="{BB962C8B-B14F-4D97-AF65-F5344CB8AC3E}">
        <p14:creationId xmlns:p14="http://schemas.microsoft.com/office/powerpoint/2010/main" val="17167200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80</a:t>
            </a:fld>
            <a:endParaRPr lang="zh-TW" altLang="en-US"/>
          </a:p>
        </p:txBody>
      </p:sp>
    </p:spTree>
    <p:extLst>
      <p:ext uri="{BB962C8B-B14F-4D97-AF65-F5344CB8AC3E}">
        <p14:creationId xmlns:p14="http://schemas.microsoft.com/office/powerpoint/2010/main" val="21063530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81</a:t>
            </a:fld>
            <a:endParaRPr lang="zh-TW" altLang="en-US"/>
          </a:p>
        </p:txBody>
      </p:sp>
    </p:spTree>
    <p:extLst>
      <p:ext uri="{BB962C8B-B14F-4D97-AF65-F5344CB8AC3E}">
        <p14:creationId xmlns:p14="http://schemas.microsoft.com/office/powerpoint/2010/main" val="22025808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82</a:t>
            </a:fld>
            <a:endParaRPr lang="zh-TW" altLang="en-US"/>
          </a:p>
        </p:txBody>
      </p:sp>
    </p:spTree>
    <p:extLst>
      <p:ext uri="{BB962C8B-B14F-4D97-AF65-F5344CB8AC3E}">
        <p14:creationId xmlns:p14="http://schemas.microsoft.com/office/powerpoint/2010/main" val="2509248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9</a:t>
            </a:fld>
            <a:endParaRPr lang="zh-TW" altLang="en-US"/>
          </a:p>
        </p:txBody>
      </p:sp>
    </p:spTree>
    <p:extLst>
      <p:ext uri="{BB962C8B-B14F-4D97-AF65-F5344CB8AC3E}">
        <p14:creationId xmlns:p14="http://schemas.microsoft.com/office/powerpoint/2010/main" val="689533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83</a:t>
            </a:fld>
            <a:endParaRPr lang="zh-TW" altLang="en-US"/>
          </a:p>
        </p:txBody>
      </p:sp>
    </p:spTree>
    <p:extLst>
      <p:ext uri="{BB962C8B-B14F-4D97-AF65-F5344CB8AC3E}">
        <p14:creationId xmlns:p14="http://schemas.microsoft.com/office/powerpoint/2010/main" val="21667116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84</a:t>
            </a:fld>
            <a:endParaRPr lang="zh-TW" altLang="en-US"/>
          </a:p>
        </p:txBody>
      </p:sp>
    </p:spTree>
    <p:extLst>
      <p:ext uri="{BB962C8B-B14F-4D97-AF65-F5344CB8AC3E}">
        <p14:creationId xmlns:p14="http://schemas.microsoft.com/office/powerpoint/2010/main" val="31842365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85</a:t>
            </a:fld>
            <a:endParaRPr lang="zh-TW" altLang="en-US"/>
          </a:p>
        </p:txBody>
      </p:sp>
    </p:spTree>
    <p:extLst>
      <p:ext uri="{BB962C8B-B14F-4D97-AF65-F5344CB8AC3E}">
        <p14:creationId xmlns:p14="http://schemas.microsoft.com/office/powerpoint/2010/main" val="34142650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86</a:t>
            </a:fld>
            <a:endParaRPr lang="zh-TW" altLang="en-US"/>
          </a:p>
        </p:txBody>
      </p:sp>
    </p:spTree>
    <p:extLst>
      <p:ext uri="{BB962C8B-B14F-4D97-AF65-F5344CB8AC3E}">
        <p14:creationId xmlns:p14="http://schemas.microsoft.com/office/powerpoint/2010/main" val="41500457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87</a:t>
            </a:fld>
            <a:endParaRPr lang="zh-TW" altLang="en-US"/>
          </a:p>
        </p:txBody>
      </p:sp>
    </p:spTree>
    <p:extLst>
      <p:ext uri="{BB962C8B-B14F-4D97-AF65-F5344CB8AC3E}">
        <p14:creationId xmlns:p14="http://schemas.microsoft.com/office/powerpoint/2010/main" val="30683735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88</a:t>
            </a:fld>
            <a:endParaRPr lang="zh-TW" altLang="en-US"/>
          </a:p>
        </p:txBody>
      </p:sp>
    </p:spTree>
    <p:extLst>
      <p:ext uri="{BB962C8B-B14F-4D97-AF65-F5344CB8AC3E}">
        <p14:creationId xmlns:p14="http://schemas.microsoft.com/office/powerpoint/2010/main" val="26746644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89</a:t>
            </a:fld>
            <a:endParaRPr lang="zh-TW" altLang="en-US"/>
          </a:p>
        </p:txBody>
      </p:sp>
    </p:spTree>
    <p:extLst>
      <p:ext uri="{BB962C8B-B14F-4D97-AF65-F5344CB8AC3E}">
        <p14:creationId xmlns:p14="http://schemas.microsoft.com/office/powerpoint/2010/main" val="23418427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90</a:t>
            </a:fld>
            <a:endParaRPr lang="zh-TW" altLang="en-US"/>
          </a:p>
        </p:txBody>
      </p:sp>
    </p:spTree>
    <p:extLst>
      <p:ext uri="{BB962C8B-B14F-4D97-AF65-F5344CB8AC3E}">
        <p14:creationId xmlns:p14="http://schemas.microsoft.com/office/powerpoint/2010/main" val="6125336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91</a:t>
            </a:fld>
            <a:endParaRPr lang="zh-TW" altLang="en-US"/>
          </a:p>
        </p:txBody>
      </p:sp>
    </p:spTree>
    <p:extLst>
      <p:ext uri="{BB962C8B-B14F-4D97-AF65-F5344CB8AC3E}">
        <p14:creationId xmlns:p14="http://schemas.microsoft.com/office/powerpoint/2010/main" val="3740695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有關學生的修課紀錄 會分成 前四學期 第五學期 第六學期 來進行查看及疑義處理</a:t>
            </a:r>
            <a:endParaRPr lang="en-US" altLang="zh-TW" dirty="0"/>
          </a:p>
          <a:p>
            <a:endParaRPr lang="en-US" altLang="zh-TW" dirty="0"/>
          </a:p>
          <a:p>
            <a:r>
              <a:rPr lang="zh-TW" altLang="en-US" dirty="0"/>
              <a:t>首先在</a:t>
            </a:r>
            <a:r>
              <a:rPr lang="en-US" altLang="zh-TW" dirty="0"/>
              <a:t>4/10-15</a:t>
            </a:r>
            <a:r>
              <a:rPr lang="zh-TW" altLang="en-US" dirty="0"/>
              <a:t>上傳練習版，同學可以查看</a:t>
            </a:r>
            <a:r>
              <a:rPr lang="en-US" altLang="zh-TW" dirty="0"/>
              <a:t>1-4</a:t>
            </a:r>
            <a:r>
              <a:rPr lang="zh-TW" altLang="en-US" dirty="0"/>
              <a:t>學期修課紀錄，</a:t>
            </a:r>
            <a:endParaRPr lang="en-US" altLang="zh-TW" dirty="0"/>
          </a:p>
          <a:p>
            <a:r>
              <a:rPr lang="zh-TW" altLang="en-US" dirty="0"/>
              <a:t>學生如有疑義，於</a:t>
            </a:r>
            <a:r>
              <a:rPr lang="en-US" altLang="zh-TW" dirty="0"/>
              <a:t>4/16</a:t>
            </a:r>
            <a:r>
              <a:rPr lang="zh-TW" altLang="en-US" dirty="0"/>
              <a:t> </a:t>
            </a:r>
            <a:r>
              <a:rPr lang="en-US" altLang="zh-TW" dirty="0"/>
              <a:t>12:00</a:t>
            </a:r>
            <a:r>
              <a:rPr lang="zh-TW" altLang="en-US" dirty="0"/>
              <a:t>前向高中學校提出，經程序查明後，向中央資料庫更正。</a:t>
            </a:r>
            <a:endParaRPr lang="en-US" altLang="zh-TW" dirty="0"/>
          </a:p>
          <a:p>
            <a:r>
              <a:rPr lang="zh-TW" altLang="en-US" dirty="0"/>
              <a:t>此時更正的檔案，中央資料庫會在</a:t>
            </a:r>
            <a:r>
              <a:rPr lang="en-US" altLang="zh-TW" dirty="0"/>
              <a:t>4/24</a:t>
            </a:r>
            <a:r>
              <a:rPr lang="zh-TW" altLang="en-US" dirty="0"/>
              <a:t>連同</a:t>
            </a:r>
            <a:r>
              <a:rPr lang="en-US" altLang="zh-TW" dirty="0"/>
              <a:t>1-5</a:t>
            </a:r>
            <a:r>
              <a:rPr lang="zh-TW" altLang="en-US" dirty="0"/>
              <a:t>修課紀錄傳至聯合會</a:t>
            </a:r>
            <a:endParaRPr lang="en-US" altLang="zh-TW" dirty="0"/>
          </a:p>
          <a:p>
            <a:endParaRPr lang="en-US" altLang="zh-TW" dirty="0"/>
          </a:p>
          <a:p>
            <a:r>
              <a:rPr lang="en-US" altLang="zh-TW" dirty="0"/>
              <a:t>4/30-5/6</a:t>
            </a:r>
            <a:r>
              <a:rPr lang="zh-TW" altLang="en-US" dirty="0"/>
              <a:t>正式上傳期間，同學可以看到第</a:t>
            </a:r>
            <a:r>
              <a:rPr lang="en-US" altLang="zh-TW" dirty="0"/>
              <a:t>5</a:t>
            </a:r>
            <a:r>
              <a:rPr lang="zh-TW" altLang="en-US" dirty="0"/>
              <a:t>學期修課紀錄，</a:t>
            </a:r>
            <a:endParaRPr lang="en-US" altLang="zh-TW" dirty="0"/>
          </a:p>
          <a:p>
            <a:r>
              <a:rPr lang="zh-TW" altLang="en-US" dirty="0"/>
              <a:t>如有疑義，還是要在規定截止日前完成上傳；</a:t>
            </a:r>
            <a:endParaRPr lang="en-US" altLang="zh-TW" dirty="0"/>
          </a:p>
          <a:p>
            <a:r>
              <a:rPr lang="zh-TW" altLang="en-US" dirty="0"/>
              <a:t>待高中學校查明後，如需修正，可於</a:t>
            </a:r>
            <a:r>
              <a:rPr lang="en-US" altLang="zh-TW" dirty="0"/>
              <a:t>5/7-8</a:t>
            </a:r>
            <a:r>
              <a:rPr lang="zh-TW" altLang="en-US" dirty="0"/>
              <a:t>併同第六學期修課紀錄一起上傳</a:t>
            </a:r>
            <a:endParaRPr lang="en-US" altLang="zh-TW" dirty="0"/>
          </a:p>
          <a:p>
            <a:endParaRPr lang="en-US" altLang="zh-TW" dirty="0"/>
          </a:p>
          <a:p>
            <a:r>
              <a:rPr lang="zh-TW" altLang="en-US" dirty="0"/>
              <a:t>第六學期修課紀錄，由高中學校</a:t>
            </a:r>
            <a:r>
              <a:rPr lang="en-US" altLang="zh-TW" dirty="0"/>
              <a:t>5/7-8</a:t>
            </a:r>
            <a:r>
              <a:rPr lang="zh-TW" altLang="en-US" dirty="0"/>
              <a:t>上傳到委員會，同學可在</a:t>
            </a:r>
            <a:r>
              <a:rPr lang="en-US" altLang="zh-TW" dirty="0"/>
              <a:t>5/11-12</a:t>
            </a:r>
            <a:r>
              <a:rPr lang="zh-TW" altLang="en-US" dirty="0"/>
              <a:t>進行查看，</a:t>
            </a:r>
            <a:endParaRPr lang="en-US" altLang="zh-TW" dirty="0"/>
          </a:p>
          <a:p>
            <a:r>
              <a:rPr lang="zh-TW" altLang="en-US" dirty="0"/>
              <a:t>如有疑義，在查看期間向高中學校提出，經程序查明後，在</a:t>
            </a:r>
            <a:r>
              <a:rPr lang="en-US" altLang="zh-TW" dirty="0"/>
              <a:t>5/19</a:t>
            </a:r>
            <a:r>
              <a:rPr lang="zh-TW" altLang="en-US" dirty="0"/>
              <a:t>前正式函文檢附更新後之修課紀錄至同學報名的校系請求更正，並副知所屬教育主管機關</a:t>
            </a:r>
            <a:endParaRPr lang="en-US" altLang="zh-TW" dirty="0"/>
          </a:p>
        </p:txBody>
      </p:sp>
      <p:sp>
        <p:nvSpPr>
          <p:cNvPr id="4" name="投影片編號版面配置區 3"/>
          <p:cNvSpPr>
            <a:spLocks noGrp="1"/>
          </p:cNvSpPr>
          <p:nvPr>
            <p:ph type="sldNum" sz="quarter" idx="5"/>
          </p:nvPr>
        </p:nvSpPr>
        <p:spPr/>
        <p:txBody>
          <a:bodyPr/>
          <a:lstStyle/>
          <a:p>
            <a:fld id="{BB205B40-630D-43A1-94AA-C0451E967D83}" type="slidenum">
              <a:rPr lang="zh-TW" altLang="en-US" smtClean="0"/>
              <a:t>10</a:t>
            </a:fld>
            <a:endParaRPr lang="zh-TW" altLang="en-US"/>
          </a:p>
        </p:txBody>
      </p:sp>
    </p:spTree>
    <p:extLst>
      <p:ext uri="{BB962C8B-B14F-4D97-AF65-F5344CB8AC3E}">
        <p14:creationId xmlns:p14="http://schemas.microsoft.com/office/powerpoint/2010/main" val="295503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3C9F70F8-C893-412E-B68E-EC8DD30D44EF}" type="datetime1">
              <a:rPr lang="zh-TW" altLang="en-US" smtClean="0"/>
              <a:t>2025/12/8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a:xfrm>
            <a:off x="9194800" y="6356349"/>
            <a:ext cx="2743200" cy="365125"/>
          </a:xfrm>
        </p:spPr>
        <p:txBody>
          <a:bodyPr/>
          <a:lstStyle/>
          <a:p>
            <a:fld id="{A6174ADA-354D-4803-A14C-B38EECA4D689}" type="slidenum">
              <a:rPr lang="zh-TW" altLang="en-US" smtClean="0"/>
              <a:t>‹#›</a:t>
            </a:fld>
            <a:endParaRPr lang="zh-TW" altLang="en-US" dirty="0"/>
          </a:p>
        </p:txBody>
      </p:sp>
    </p:spTree>
    <p:extLst>
      <p:ext uri="{BB962C8B-B14F-4D97-AF65-F5344CB8AC3E}">
        <p14:creationId xmlns:p14="http://schemas.microsoft.com/office/powerpoint/2010/main" val="2182689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A7598C6D-6E14-4602-AEAB-96A0E83CBC43}" type="datetime1">
              <a:rPr lang="zh-TW" altLang="en-US" smtClean="0"/>
              <a:t>2025/12/8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6174ADA-354D-4803-A14C-B38EECA4D689}" type="slidenum">
              <a:rPr lang="zh-TW" altLang="en-US" smtClean="0"/>
              <a:t>‹#›</a:t>
            </a:fld>
            <a:endParaRPr lang="zh-TW" altLang="en-US"/>
          </a:p>
        </p:txBody>
      </p:sp>
    </p:spTree>
    <p:extLst>
      <p:ext uri="{BB962C8B-B14F-4D97-AF65-F5344CB8AC3E}">
        <p14:creationId xmlns:p14="http://schemas.microsoft.com/office/powerpoint/2010/main" val="3478002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A2F8B70C-136C-4846-BE76-00AB35B6E46C}" type="datetime1">
              <a:rPr lang="zh-TW" altLang="en-US" smtClean="0"/>
              <a:t>2025/12/8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6174ADA-354D-4803-A14C-B38EECA4D689}" type="slidenum">
              <a:rPr lang="zh-TW" altLang="en-US" smtClean="0"/>
              <a:t>‹#›</a:t>
            </a:fld>
            <a:endParaRPr lang="zh-TW" altLang="en-US"/>
          </a:p>
        </p:txBody>
      </p:sp>
    </p:spTree>
    <p:extLst>
      <p:ext uri="{BB962C8B-B14F-4D97-AF65-F5344CB8AC3E}">
        <p14:creationId xmlns:p14="http://schemas.microsoft.com/office/powerpoint/2010/main" val="1773642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6A1CE03-FBFC-4790-916C-D4C9F1469AF7}" type="datetime1">
              <a:rPr lang="zh-TW" altLang="en-US" smtClean="0"/>
              <a:t>2025/12/8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6174ADA-354D-4803-A14C-B38EECA4D689}" type="slidenum">
              <a:rPr lang="zh-TW" altLang="en-US" smtClean="0"/>
              <a:t>‹#›</a:t>
            </a:fld>
            <a:endParaRPr lang="zh-TW" altLang="en-US"/>
          </a:p>
        </p:txBody>
      </p:sp>
    </p:spTree>
    <p:extLst>
      <p:ext uri="{BB962C8B-B14F-4D97-AF65-F5344CB8AC3E}">
        <p14:creationId xmlns:p14="http://schemas.microsoft.com/office/powerpoint/2010/main" val="3065552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F8FABD3F-627E-4100-ADD9-B986C2BE4335}" type="datetime1">
              <a:rPr lang="zh-TW" altLang="en-US" smtClean="0"/>
              <a:t>2025/12/8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6174ADA-354D-4803-A14C-B38EECA4D689}" type="slidenum">
              <a:rPr lang="zh-TW" altLang="en-US" smtClean="0"/>
              <a:t>‹#›</a:t>
            </a:fld>
            <a:endParaRPr lang="zh-TW" altLang="en-US"/>
          </a:p>
        </p:txBody>
      </p:sp>
    </p:spTree>
    <p:extLst>
      <p:ext uri="{BB962C8B-B14F-4D97-AF65-F5344CB8AC3E}">
        <p14:creationId xmlns:p14="http://schemas.microsoft.com/office/powerpoint/2010/main" val="1284030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7EB52DC7-87DE-402D-979D-F87DB97823D9}" type="datetime1">
              <a:rPr lang="zh-TW" altLang="en-US" smtClean="0"/>
              <a:t>2025/12/8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6174ADA-354D-4803-A14C-B38EECA4D689}" type="slidenum">
              <a:rPr lang="zh-TW" altLang="en-US" smtClean="0"/>
              <a:t>‹#›</a:t>
            </a:fld>
            <a:endParaRPr lang="zh-TW" altLang="en-US"/>
          </a:p>
        </p:txBody>
      </p:sp>
    </p:spTree>
    <p:extLst>
      <p:ext uri="{BB962C8B-B14F-4D97-AF65-F5344CB8AC3E}">
        <p14:creationId xmlns:p14="http://schemas.microsoft.com/office/powerpoint/2010/main" val="4240901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90299381-C6A3-46CE-B1F2-BB4A1ABD89EC}" type="datetime1">
              <a:rPr lang="zh-TW" altLang="en-US" smtClean="0"/>
              <a:t>2025/12/8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6174ADA-354D-4803-A14C-B38EECA4D689}" type="slidenum">
              <a:rPr lang="zh-TW" altLang="en-US" smtClean="0"/>
              <a:t>‹#›</a:t>
            </a:fld>
            <a:endParaRPr lang="zh-TW" altLang="en-US"/>
          </a:p>
        </p:txBody>
      </p:sp>
    </p:spTree>
    <p:extLst>
      <p:ext uri="{BB962C8B-B14F-4D97-AF65-F5344CB8AC3E}">
        <p14:creationId xmlns:p14="http://schemas.microsoft.com/office/powerpoint/2010/main" val="1024126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9CB156E3-3B3E-4F47-8452-48B6C2AAF91F}" type="datetime1">
              <a:rPr lang="zh-TW" altLang="en-US" smtClean="0"/>
              <a:t>2025/12/8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6174ADA-354D-4803-A14C-B38EECA4D689}" type="slidenum">
              <a:rPr lang="zh-TW" altLang="en-US" smtClean="0"/>
              <a:t>‹#›</a:t>
            </a:fld>
            <a:endParaRPr lang="zh-TW" altLang="en-US"/>
          </a:p>
        </p:txBody>
      </p:sp>
    </p:spTree>
    <p:extLst>
      <p:ext uri="{BB962C8B-B14F-4D97-AF65-F5344CB8AC3E}">
        <p14:creationId xmlns:p14="http://schemas.microsoft.com/office/powerpoint/2010/main" val="2208189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F373819F-6228-423A-8AB9-23D6166354CF}" type="datetime1">
              <a:rPr lang="zh-TW" altLang="en-US" smtClean="0"/>
              <a:t>2025/12/8</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A6174ADA-354D-4803-A14C-B38EECA4D689}" type="slidenum">
              <a:rPr lang="zh-TW" altLang="en-US" smtClean="0"/>
              <a:t>‹#›</a:t>
            </a:fld>
            <a:endParaRPr lang="zh-TW" altLang="en-US"/>
          </a:p>
        </p:txBody>
      </p:sp>
    </p:spTree>
    <p:extLst>
      <p:ext uri="{BB962C8B-B14F-4D97-AF65-F5344CB8AC3E}">
        <p14:creationId xmlns:p14="http://schemas.microsoft.com/office/powerpoint/2010/main" val="413256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E98F74CE-684B-4EF1-98C4-980995C93933}" type="datetime1">
              <a:rPr lang="zh-TW" altLang="en-US" smtClean="0"/>
              <a:t>2025/12/8</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A6174ADA-354D-4803-A14C-B38EECA4D689}" type="slidenum">
              <a:rPr lang="zh-TW" altLang="en-US" smtClean="0"/>
              <a:t>‹#›</a:t>
            </a:fld>
            <a:endParaRPr lang="zh-TW" altLang="en-US"/>
          </a:p>
        </p:txBody>
      </p:sp>
    </p:spTree>
    <p:extLst>
      <p:ext uri="{BB962C8B-B14F-4D97-AF65-F5344CB8AC3E}">
        <p14:creationId xmlns:p14="http://schemas.microsoft.com/office/powerpoint/2010/main" val="3607750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Ref idx="1001">
        <a:schemeClr val="bg1"/>
      </p:bgRef>
    </p:bg>
    <p:spTree>
      <p:nvGrpSpPr>
        <p:cNvPr id="1" name=""/>
        <p:cNvGrpSpPr/>
        <p:nvPr/>
      </p:nvGrpSpPr>
      <p:grpSpPr>
        <a:xfrm>
          <a:off x="0" y="0"/>
          <a:ext cx="0" cy="0"/>
          <a:chOff x="0" y="0"/>
          <a:chExt cx="0" cy="0"/>
        </a:xfrm>
      </p:grpSpPr>
      <p:sp>
        <p:nvSpPr>
          <p:cNvPr id="11" name="矩形 10"/>
          <p:cNvSpPr/>
          <p:nvPr userDrawn="1"/>
        </p:nvSpPr>
        <p:spPr>
          <a:xfrm>
            <a:off x="0" y="0"/>
            <a:ext cx="12192000" cy="747494"/>
          </a:xfrm>
          <a:prstGeom prst="rect">
            <a:avLst/>
          </a:prstGeom>
          <a:solidFill>
            <a:srgbClr val="ED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日期版面配置區 1"/>
          <p:cNvSpPr>
            <a:spLocks noGrp="1"/>
          </p:cNvSpPr>
          <p:nvPr>
            <p:ph type="dt" sz="half" idx="10"/>
          </p:nvPr>
        </p:nvSpPr>
        <p:spPr/>
        <p:txBody>
          <a:bodyPr/>
          <a:lstStyle/>
          <a:p>
            <a:fld id="{4649B8AE-72BB-4CC0-A18A-4456B48D909F}" type="datetime1">
              <a:rPr lang="zh-TW" altLang="en-US" smtClean="0"/>
              <a:t>2025/12/8</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A6174ADA-354D-4803-A14C-B38EECA4D689}" type="slidenum">
              <a:rPr lang="zh-TW" altLang="en-US" smtClean="0"/>
              <a:t>‹#›</a:t>
            </a:fld>
            <a:endParaRPr lang="zh-TW" altLang="en-US"/>
          </a:p>
        </p:txBody>
      </p:sp>
      <p:pic>
        <p:nvPicPr>
          <p:cNvPr id="8" name="圖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95800"/>
            <a:ext cx="706306" cy="2362200"/>
          </a:xfrm>
          <a:prstGeom prst="rect">
            <a:avLst/>
          </a:prstGeom>
        </p:spPr>
      </p:pic>
      <p:sp>
        <p:nvSpPr>
          <p:cNvPr id="10" name="文字方塊 9"/>
          <p:cNvSpPr txBox="1"/>
          <p:nvPr userDrawn="1"/>
        </p:nvSpPr>
        <p:spPr>
          <a:xfrm>
            <a:off x="11545669" y="50581"/>
            <a:ext cx="646331" cy="646331"/>
          </a:xfrm>
          <a:prstGeom prst="rect">
            <a:avLst/>
          </a:prstGeom>
          <a:noFill/>
        </p:spPr>
        <p:txBody>
          <a:bodyPr wrap="none" rtlCol="0">
            <a:spAutoFit/>
          </a:bodyPr>
          <a:lstStyle/>
          <a:p>
            <a:r>
              <a:rPr lang="zh-TW" altLang="en-US" dirty="0">
                <a:solidFill>
                  <a:srgbClr val="0033CC"/>
                </a:solidFill>
                <a:latin typeface="華康新篆體(P)" panose="030F0500000000000000" pitchFamily="66" charset="-120"/>
                <a:ea typeface="華康新篆體(P)" panose="030F0500000000000000" pitchFamily="66" charset="-120"/>
              </a:rPr>
              <a:t>四技</a:t>
            </a:r>
            <a:endParaRPr lang="en-US" altLang="zh-TW" dirty="0">
              <a:solidFill>
                <a:srgbClr val="0033CC"/>
              </a:solidFill>
              <a:latin typeface="華康新篆體(P)" panose="030F0500000000000000" pitchFamily="66" charset="-120"/>
              <a:ea typeface="華康新篆體(P)" panose="030F0500000000000000" pitchFamily="66" charset="-120"/>
            </a:endParaRPr>
          </a:p>
          <a:p>
            <a:r>
              <a:rPr lang="zh-TW" altLang="en-US" dirty="0">
                <a:solidFill>
                  <a:srgbClr val="0033CC"/>
                </a:solidFill>
                <a:latin typeface="華康新篆體(P)" panose="030F0500000000000000" pitchFamily="66" charset="-120"/>
                <a:ea typeface="華康新篆體(P)" panose="030F0500000000000000" pitchFamily="66" charset="-120"/>
              </a:rPr>
              <a:t>申請</a:t>
            </a:r>
            <a:endParaRPr lang="en-US" altLang="zh-TW" dirty="0">
              <a:solidFill>
                <a:srgbClr val="0033CC"/>
              </a:solidFill>
              <a:latin typeface="華康新篆體(P)" panose="030F0500000000000000" pitchFamily="66" charset="-120"/>
              <a:ea typeface="華康新篆體(P)" panose="030F0500000000000000" pitchFamily="66" charset="-120"/>
            </a:endParaRPr>
          </a:p>
        </p:txBody>
      </p:sp>
    </p:spTree>
    <p:extLst>
      <p:ext uri="{BB962C8B-B14F-4D97-AF65-F5344CB8AC3E}">
        <p14:creationId xmlns:p14="http://schemas.microsoft.com/office/powerpoint/2010/main" val="97485794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個報">
    <p:bg>
      <p:bgRef idx="1001">
        <a:schemeClr val="bg1"/>
      </p:bgRef>
    </p:bg>
    <p:spTree>
      <p:nvGrpSpPr>
        <p:cNvPr id="1" name=""/>
        <p:cNvGrpSpPr/>
        <p:nvPr/>
      </p:nvGrpSpPr>
      <p:grpSpPr>
        <a:xfrm>
          <a:off x="0" y="0"/>
          <a:ext cx="0" cy="0"/>
          <a:chOff x="0" y="0"/>
          <a:chExt cx="0" cy="0"/>
        </a:xfrm>
      </p:grpSpPr>
      <p:sp>
        <p:nvSpPr>
          <p:cNvPr id="11" name="矩形 10"/>
          <p:cNvSpPr/>
          <p:nvPr userDrawn="1"/>
        </p:nvSpPr>
        <p:spPr>
          <a:xfrm>
            <a:off x="0" y="0"/>
            <a:ext cx="12192000" cy="747494"/>
          </a:xfrm>
          <a:prstGeom prst="rect">
            <a:avLst/>
          </a:prstGeom>
          <a:solidFill>
            <a:srgbClr val="ED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日期版面配置區 1"/>
          <p:cNvSpPr>
            <a:spLocks noGrp="1"/>
          </p:cNvSpPr>
          <p:nvPr>
            <p:ph type="dt" sz="half" idx="10"/>
          </p:nvPr>
        </p:nvSpPr>
        <p:spPr/>
        <p:txBody>
          <a:bodyPr/>
          <a:lstStyle/>
          <a:p>
            <a:fld id="{4649B8AE-72BB-4CC0-A18A-4456B48D909F}" type="datetime1">
              <a:rPr lang="zh-TW" altLang="en-US" smtClean="0"/>
              <a:t>2025/12/8</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A6174ADA-354D-4803-A14C-B38EECA4D689}" type="slidenum">
              <a:rPr lang="zh-TW" altLang="en-US" smtClean="0"/>
              <a:t>‹#›</a:t>
            </a:fld>
            <a:endParaRPr lang="zh-TW" altLang="en-US"/>
          </a:p>
        </p:txBody>
      </p:sp>
      <p:pic>
        <p:nvPicPr>
          <p:cNvPr id="8" name="圖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95800"/>
            <a:ext cx="706306" cy="2362200"/>
          </a:xfrm>
          <a:prstGeom prst="rect">
            <a:avLst/>
          </a:prstGeom>
        </p:spPr>
      </p:pic>
      <p:sp>
        <p:nvSpPr>
          <p:cNvPr id="10" name="文字方塊 9"/>
          <p:cNvSpPr txBox="1"/>
          <p:nvPr userDrawn="1"/>
        </p:nvSpPr>
        <p:spPr>
          <a:xfrm>
            <a:off x="11545669" y="50581"/>
            <a:ext cx="646331" cy="646331"/>
          </a:xfrm>
          <a:prstGeom prst="rect">
            <a:avLst/>
          </a:prstGeom>
          <a:noFill/>
        </p:spPr>
        <p:txBody>
          <a:bodyPr wrap="none" rtlCol="0">
            <a:spAutoFit/>
          </a:bodyPr>
          <a:lstStyle/>
          <a:p>
            <a:r>
              <a:rPr lang="zh-TW" altLang="en-US" dirty="0">
                <a:solidFill>
                  <a:srgbClr val="0033CC"/>
                </a:solidFill>
                <a:latin typeface="華康新篆體(P)" panose="030F0500000000000000" pitchFamily="66" charset="-120"/>
                <a:ea typeface="華康新篆體(P)" panose="030F0500000000000000" pitchFamily="66" charset="-120"/>
              </a:rPr>
              <a:t>四技</a:t>
            </a:r>
            <a:endParaRPr lang="en-US" altLang="zh-TW" dirty="0">
              <a:solidFill>
                <a:srgbClr val="0033CC"/>
              </a:solidFill>
              <a:latin typeface="華康新篆體(P)" panose="030F0500000000000000" pitchFamily="66" charset="-120"/>
              <a:ea typeface="華康新篆體(P)" panose="030F0500000000000000" pitchFamily="66" charset="-120"/>
            </a:endParaRPr>
          </a:p>
          <a:p>
            <a:r>
              <a:rPr lang="zh-TW" altLang="en-US" dirty="0">
                <a:solidFill>
                  <a:srgbClr val="0033CC"/>
                </a:solidFill>
                <a:latin typeface="華康新篆體(P)" panose="030F0500000000000000" pitchFamily="66" charset="-120"/>
                <a:ea typeface="華康新篆體(P)" panose="030F0500000000000000" pitchFamily="66" charset="-120"/>
              </a:rPr>
              <a:t>申請</a:t>
            </a:r>
            <a:endParaRPr lang="en-US" altLang="zh-TW" dirty="0">
              <a:solidFill>
                <a:srgbClr val="0033CC"/>
              </a:solidFill>
              <a:latin typeface="華康新篆體(P)" panose="030F0500000000000000" pitchFamily="66" charset="-120"/>
              <a:ea typeface="華康新篆體(P)" panose="030F0500000000000000" pitchFamily="66" charset="-120"/>
            </a:endParaRPr>
          </a:p>
        </p:txBody>
      </p:sp>
      <p:sp>
        <p:nvSpPr>
          <p:cNvPr id="5" name="文字方塊 4"/>
          <p:cNvSpPr txBox="1"/>
          <p:nvPr userDrawn="1"/>
        </p:nvSpPr>
        <p:spPr>
          <a:xfrm>
            <a:off x="29198" y="1400432"/>
            <a:ext cx="677108" cy="3218935"/>
          </a:xfrm>
          <a:prstGeom prst="rect">
            <a:avLst/>
          </a:prstGeom>
          <a:noFill/>
        </p:spPr>
        <p:txBody>
          <a:bodyPr vert="eaVert" wrap="square" rtlCol="0">
            <a:spAutoFit/>
          </a:bodyPr>
          <a:lstStyle/>
          <a:p>
            <a:r>
              <a:rPr lang="zh-TW" altLang="en-US" sz="3200" spc="600" dirty="0">
                <a:solidFill>
                  <a:schemeClr val="bg1">
                    <a:lumMod val="85000"/>
                  </a:schemeClr>
                </a:solidFill>
              </a:rPr>
              <a:t>個別報名系統</a:t>
            </a:r>
          </a:p>
        </p:txBody>
      </p:sp>
    </p:spTree>
    <p:extLst>
      <p:ext uri="{BB962C8B-B14F-4D97-AF65-F5344CB8AC3E}">
        <p14:creationId xmlns:p14="http://schemas.microsoft.com/office/powerpoint/2010/main" val="266755677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集報">
    <p:bg>
      <p:bgRef idx="1001">
        <a:schemeClr val="bg1"/>
      </p:bgRef>
    </p:bg>
    <p:spTree>
      <p:nvGrpSpPr>
        <p:cNvPr id="1" name=""/>
        <p:cNvGrpSpPr/>
        <p:nvPr/>
      </p:nvGrpSpPr>
      <p:grpSpPr>
        <a:xfrm>
          <a:off x="0" y="0"/>
          <a:ext cx="0" cy="0"/>
          <a:chOff x="0" y="0"/>
          <a:chExt cx="0" cy="0"/>
        </a:xfrm>
      </p:grpSpPr>
      <p:sp>
        <p:nvSpPr>
          <p:cNvPr id="11" name="矩形 10"/>
          <p:cNvSpPr/>
          <p:nvPr userDrawn="1"/>
        </p:nvSpPr>
        <p:spPr>
          <a:xfrm>
            <a:off x="0" y="0"/>
            <a:ext cx="12192000" cy="747494"/>
          </a:xfrm>
          <a:prstGeom prst="rect">
            <a:avLst/>
          </a:prstGeom>
          <a:solidFill>
            <a:srgbClr val="ED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日期版面配置區 1"/>
          <p:cNvSpPr>
            <a:spLocks noGrp="1"/>
          </p:cNvSpPr>
          <p:nvPr>
            <p:ph type="dt" sz="half" idx="10"/>
          </p:nvPr>
        </p:nvSpPr>
        <p:spPr/>
        <p:txBody>
          <a:bodyPr/>
          <a:lstStyle/>
          <a:p>
            <a:fld id="{4649B8AE-72BB-4CC0-A18A-4456B48D909F}" type="datetime1">
              <a:rPr lang="zh-TW" altLang="en-US" smtClean="0"/>
              <a:t>2025/12/8</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A6174ADA-354D-4803-A14C-B38EECA4D689}" type="slidenum">
              <a:rPr lang="zh-TW" altLang="en-US" smtClean="0"/>
              <a:t>‹#›</a:t>
            </a:fld>
            <a:endParaRPr lang="zh-TW" altLang="en-US"/>
          </a:p>
        </p:txBody>
      </p:sp>
      <p:pic>
        <p:nvPicPr>
          <p:cNvPr id="8" name="圖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95800"/>
            <a:ext cx="706306" cy="2362200"/>
          </a:xfrm>
          <a:prstGeom prst="rect">
            <a:avLst/>
          </a:prstGeom>
        </p:spPr>
      </p:pic>
      <p:sp>
        <p:nvSpPr>
          <p:cNvPr id="10" name="文字方塊 9"/>
          <p:cNvSpPr txBox="1"/>
          <p:nvPr userDrawn="1"/>
        </p:nvSpPr>
        <p:spPr>
          <a:xfrm>
            <a:off x="11545669" y="50581"/>
            <a:ext cx="646331" cy="646331"/>
          </a:xfrm>
          <a:prstGeom prst="rect">
            <a:avLst/>
          </a:prstGeom>
          <a:noFill/>
        </p:spPr>
        <p:txBody>
          <a:bodyPr wrap="none" rtlCol="0">
            <a:spAutoFit/>
          </a:bodyPr>
          <a:lstStyle/>
          <a:p>
            <a:r>
              <a:rPr lang="zh-TW" altLang="en-US" dirty="0">
                <a:solidFill>
                  <a:srgbClr val="0033CC"/>
                </a:solidFill>
                <a:latin typeface="華康新篆體(P)" panose="030F0500000000000000" pitchFamily="66" charset="-120"/>
                <a:ea typeface="華康新篆體(P)" panose="030F0500000000000000" pitchFamily="66" charset="-120"/>
              </a:rPr>
              <a:t>四技</a:t>
            </a:r>
            <a:endParaRPr lang="en-US" altLang="zh-TW" dirty="0">
              <a:solidFill>
                <a:srgbClr val="0033CC"/>
              </a:solidFill>
              <a:latin typeface="華康新篆體(P)" panose="030F0500000000000000" pitchFamily="66" charset="-120"/>
              <a:ea typeface="華康新篆體(P)" panose="030F0500000000000000" pitchFamily="66" charset="-120"/>
            </a:endParaRPr>
          </a:p>
          <a:p>
            <a:r>
              <a:rPr lang="zh-TW" altLang="en-US" dirty="0">
                <a:solidFill>
                  <a:srgbClr val="0033CC"/>
                </a:solidFill>
                <a:latin typeface="華康新篆體(P)" panose="030F0500000000000000" pitchFamily="66" charset="-120"/>
                <a:ea typeface="華康新篆體(P)" panose="030F0500000000000000" pitchFamily="66" charset="-120"/>
              </a:rPr>
              <a:t>申請</a:t>
            </a:r>
            <a:endParaRPr lang="en-US" altLang="zh-TW" dirty="0">
              <a:solidFill>
                <a:srgbClr val="0033CC"/>
              </a:solidFill>
              <a:latin typeface="華康新篆體(P)" panose="030F0500000000000000" pitchFamily="66" charset="-120"/>
              <a:ea typeface="華康新篆體(P)" panose="030F0500000000000000" pitchFamily="66" charset="-120"/>
            </a:endParaRPr>
          </a:p>
        </p:txBody>
      </p:sp>
      <p:sp>
        <p:nvSpPr>
          <p:cNvPr id="9" name="文字方塊 8"/>
          <p:cNvSpPr txBox="1"/>
          <p:nvPr userDrawn="1"/>
        </p:nvSpPr>
        <p:spPr>
          <a:xfrm>
            <a:off x="29198" y="1400432"/>
            <a:ext cx="677108" cy="3218935"/>
          </a:xfrm>
          <a:prstGeom prst="rect">
            <a:avLst/>
          </a:prstGeom>
          <a:noFill/>
        </p:spPr>
        <p:txBody>
          <a:bodyPr vert="eaVert" wrap="square" rtlCol="0">
            <a:spAutoFit/>
          </a:bodyPr>
          <a:lstStyle/>
          <a:p>
            <a:r>
              <a:rPr lang="zh-TW" altLang="en-US" sz="3200" spc="600" dirty="0">
                <a:solidFill>
                  <a:schemeClr val="bg1">
                    <a:lumMod val="85000"/>
                  </a:schemeClr>
                </a:solidFill>
              </a:rPr>
              <a:t>集體報名系統</a:t>
            </a:r>
          </a:p>
        </p:txBody>
      </p:sp>
    </p:spTree>
    <p:extLst>
      <p:ext uri="{BB962C8B-B14F-4D97-AF65-F5344CB8AC3E}">
        <p14:creationId xmlns:p14="http://schemas.microsoft.com/office/powerpoint/2010/main" val="351591427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925A69-0497-4914-88AD-EEDE1CF721A8}" type="datetime1">
              <a:rPr lang="zh-TW" altLang="en-US" smtClean="0"/>
              <a:t>2025/12/8</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9283700" y="6356350"/>
            <a:ext cx="2743200" cy="365125"/>
          </a:xfrm>
          <a:prstGeom prst="rect">
            <a:avLst/>
          </a:prstGeom>
        </p:spPr>
        <p:txBody>
          <a:bodyPr vert="horz" lIns="91440" tIns="45720" rIns="91440" bIns="45720" rtlCol="0" anchor="ctr"/>
          <a:lstStyle>
            <a:lvl1pPr algn="r">
              <a:defRPr sz="1800" b="1" u="sng" cap="none" spc="0">
                <a:ln w="0"/>
                <a:solidFill>
                  <a:srgbClr val="002060"/>
                </a:solidFill>
                <a:effectLst/>
              </a:defRPr>
            </a:lvl1pPr>
          </a:lstStyle>
          <a:p>
            <a:fld id="{A6174ADA-354D-4803-A14C-B38EECA4D689}" type="slidenum">
              <a:rPr lang="zh-TW" altLang="en-US" smtClean="0"/>
              <a:pPr/>
              <a:t>‹#›</a:t>
            </a:fld>
            <a:endParaRPr lang="zh-TW" altLang="en-US" dirty="0"/>
          </a:p>
        </p:txBody>
      </p:sp>
    </p:spTree>
    <p:extLst>
      <p:ext uri="{BB962C8B-B14F-4D97-AF65-F5344CB8AC3E}">
        <p14:creationId xmlns:p14="http://schemas.microsoft.com/office/powerpoint/2010/main" val="1333101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image" Target="../media/image46.emf"/></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21.png"/><Relationship Id="rId2" Type="http://schemas.openxmlformats.org/officeDocument/2006/relationships/slideLayout" Target="../slideLayouts/slideLayout9.xml"/><Relationship Id="rId1" Type="http://schemas.openxmlformats.org/officeDocument/2006/relationships/themeOverride" Target="../theme/themeOverride2.xml"/><Relationship Id="rId6" Type="http://schemas.openxmlformats.org/officeDocument/2006/relationships/image" Target="../media/image31.png"/><Relationship Id="rId5" Type="http://schemas.openxmlformats.org/officeDocument/2006/relationships/image" Target="../media/image49.pn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image" Target="../media/image53.jpeg"/></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image" Target="../media/image55.jpeg"/></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image" Target="../media/image31.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31.png"/></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67.jpeg"/><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image" Target="../media/image31.png"/><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71.jpeg"/><Relationship Id="rId4" Type="http://schemas.openxmlformats.org/officeDocument/2006/relationships/image" Target="../media/image70.pn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9.xml"/><Relationship Id="rId5" Type="http://schemas.openxmlformats.org/officeDocument/2006/relationships/image" Target="../media/image74.png"/><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9.xml"/><Relationship Id="rId5" Type="http://schemas.openxmlformats.org/officeDocument/2006/relationships/image" Target="../media/image76.png"/><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78.jpeg"/></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www.jctv.ntut.edu.tw/contents.php?subId=77"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jctv.ntut.edu.tw/caac/"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9.xml"/><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9.xml"/><Relationship Id="rId4" Type="http://schemas.openxmlformats.org/officeDocument/2006/relationships/image" Target="../media/image86.png"/></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8.xml"/><Relationship Id="rId4" Type="http://schemas.openxmlformats.org/officeDocument/2006/relationships/image" Target="../media/image90.png"/></Relationships>
</file>

<file path=ppt/slides/_rels/slide7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4.xml"/><Relationship Id="rId1" Type="http://schemas.openxmlformats.org/officeDocument/2006/relationships/slideLayout" Target="../slideLayouts/slideLayout8.xml"/><Relationship Id="rId4" Type="http://schemas.openxmlformats.org/officeDocument/2006/relationships/image" Target="../media/image92.png"/></Relationships>
</file>

<file path=ppt/slides/_rels/slide7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5.xml"/><Relationship Id="rId1" Type="http://schemas.openxmlformats.org/officeDocument/2006/relationships/slideLayout" Target="../slideLayouts/slideLayout8.xml"/><Relationship Id="rId4" Type="http://schemas.openxmlformats.org/officeDocument/2006/relationships/image" Target="../media/image94.png"/></Relationships>
</file>

<file path=ppt/slides/_rels/slide7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6.xml"/><Relationship Id="rId1" Type="http://schemas.openxmlformats.org/officeDocument/2006/relationships/slideLayout" Target="../slideLayouts/slideLayout8.xml"/><Relationship Id="rId5" Type="http://schemas.openxmlformats.org/officeDocument/2006/relationships/image" Target="../media/image94.png"/><Relationship Id="rId4" Type="http://schemas.openxmlformats.org/officeDocument/2006/relationships/image" Target="../media/image96.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8.xml"/><Relationship Id="rId1" Type="http://schemas.openxmlformats.org/officeDocument/2006/relationships/slideLayout" Target="../slideLayouts/slideLayout8.xml"/><Relationship Id="rId5" Type="http://schemas.openxmlformats.org/officeDocument/2006/relationships/image" Target="../media/image99.jpeg"/><Relationship Id="rId4" Type="http://schemas.openxmlformats.org/officeDocument/2006/relationships/image" Target="../media/image94.png"/></Relationships>
</file>

<file path=ppt/slides/_rels/slide8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9.xml"/><Relationship Id="rId1" Type="http://schemas.openxmlformats.org/officeDocument/2006/relationships/slideLayout" Target="../slideLayouts/slideLayout8.xml"/><Relationship Id="rId4" Type="http://schemas.openxmlformats.org/officeDocument/2006/relationships/image" Target="../media/image92.png"/></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1.xml"/><Relationship Id="rId1" Type="http://schemas.openxmlformats.org/officeDocument/2006/relationships/slideLayout" Target="../slideLayouts/slideLayout8.xml"/><Relationship Id="rId6" Type="http://schemas.openxmlformats.org/officeDocument/2006/relationships/image" Target="../media/image92.png"/><Relationship Id="rId5" Type="http://schemas.openxmlformats.org/officeDocument/2006/relationships/image" Target="../media/image104.png"/><Relationship Id="rId4" Type="http://schemas.openxmlformats.org/officeDocument/2006/relationships/image" Target="../media/image103.png"/></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2.xml"/><Relationship Id="rId1" Type="http://schemas.openxmlformats.org/officeDocument/2006/relationships/slideLayout" Target="../slideLayouts/slideLayout8.xml"/><Relationship Id="rId5" Type="http://schemas.openxmlformats.org/officeDocument/2006/relationships/image" Target="../media/image107.png"/><Relationship Id="rId4" Type="http://schemas.openxmlformats.org/officeDocument/2006/relationships/image" Target="../media/image106.png"/></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6.xml"/><Relationship Id="rId1" Type="http://schemas.openxmlformats.org/officeDocument/2006/relationships/slideLayout" Target="../slideLayouts/slideLayout8.xml"/><Relationship Id="rId5" Type="http://schemas.openxmlformats.org/officeDocument/2006/relationships/image" Target="../media/image107.png"/><Relationship Id="rId4" Type="http://schemas.openxmlformats.org/officeDocument/2006/relationships/image" Target="../media/image1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7.xml"/><Relationship Id="rId1" Type="http://schemas.openxmlformats.org/officeDocument/2006/relationships/slideLayout" Target="../slideLayouts/slideLayout8.xml"/><Relationship Id="rId5" Type="http://schemas.openxmlformats.org/officeDocument/2006/relationships/image" Target="../media/image114.png"/><Relationship Id="rId4" Type="http://schemas.openxmlformats.org/officeDocument/2006/relationships/image" Target="../media/image94.png"/></Relationships>
</file>

<file path=ppt/slides/_rels/slide91.xml.rels><?xml version="1.0" encoding="UTF-8" standalone="yes"?>
<Relationships xmlns="http://schemas.openxmlformats.org/package/2006/relationships"><Relationship Id="rId3" Type="http://schemas.openxmlformats.org/officeDocument/2006/relationships/hyperlink" Target="https://www.jctv.ntut.edu.tw/" TargetMode="External"/><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hyperlink" Target="https://www.jctv.ntut.edu.tw/caa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695916" y="1903017"/>
            <a:ext cx="8407356" cy="1609031"/>
          </a:xfrm>
        </p:spPr>
        <p:txBody>
          <a:bodyPr anchor="ctr">
            <a:noAutofit/>
          </a:bodyPr>
          <a:lstStyle/>
          <a:p>
            <a:pPr>
              <a:lnSpc>
                <a:spcPct val="100000"/>
              </a:lnSpc>
              <a:spcBef>
                <a:spcPts val="1200"/>
              </a:spcBef>
              <a:spcAft>
                <a:spcPts val="1200"/>
              </a:spcAft>
            </a:pPr>
            <a:r>
              <a:rPr lang="zh-TW" altLang="en-US" sz="8000" spc="600" dirty="0">
                <a:latin typeface="華康中特圓體" panose="020F0809000000000000" pitchFamily="49" charset="-120"/>
                <a:ea typeface="華康中特圓體" panose="020F0809000000000000" pitchFamily="49" charset="-120"/>
              </a:rPr>
              <a:t>招生宣導說明會</a:t>
            </a:r>
          </a:p>
        </p:txBody>
      </p:sp>
      <p:sp>
        <p:nvSpPr>
          <p:cNvPr id="3" name="副標題 2"/>
          <p:cNvSpPr>
            <a:spLocks noGrp="1"/>
          </p:cNvSpPr>
          <p:nvPr>
            <p:ph type="subTitle" idx="1"/>
          </p:nvPr>
        </p:nvSpPr>
        <p:spPr>
          <a:xfrm>
            <a:off x="2741256" y="5065606"/>
            <a:ext cx="6067374" cy="584201"/>
          </a:xfrm>
        </p:spPr>
        <p:txBody>
          <a:bodyPr>
            <a:normAutofit/>
          </a:bodyPr>
          <a:lstStyle/>
          <a:p>
            <a:r>
              <a:rPr lang="zh-TW" altLang="en-US" sz="3200" dirty="0">
                <a:solidFill>
                  <a:srgbClr val="002060"/>
                </a:solidFill>
                <a:latin typeface="華康中特圓體" panose="020F0809000000000000" pitchFamily="49" charset="-120"/>
                <a:ea typeface="華康中特圓體" panose="020F0809000000000000" pitchFamily="49" charset="-120"/>
              </a:rPr>
              <a:t>技專校院招生委員會聯合會</a:t>
            </a: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99" y="223290"/>
            <a:ext cx="2583157" cy="487992"/>
          </a:xfrm>
          <a:prstGeom prst="rect">
            <a:avLst/>
          </a:prstGeom>
        </p:spPr>
      </p:pic>
      <p:pic>
        <p:nvPicPr>
          <p:cNvPr id="7"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0320" y="4671981"/>
            <a:ext cx="803380" cy="12359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8"/>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10128716" y="4671981"/>
            <a:ext cx="1357967" cy="1357967"/>
          </a:xfrm>
          <a:prstGeom prst="rect">
            <a:avLst/>
          </a:prstGeom>
        </p:spPr>
      </p:pic>
      <p:sp>
        <p:nvSpPr>
          <p:cNvPr id="10" name="投影片編號版面配置區 9"/>
          <p:cNvSpPr>
            <a:spLocks noGrp="1"/>
          </p:cNvSpPr>
          <p:nvPr>
            <p:ph type="sldNum" sz="quarter" idx="12"/>
          </p:nvPr>
        </p:nvSpPr>
        <p:spPr/>
        <p:txBody>
          <a:bodyPr/>
          <a:lstStyle/>
          <a:p>
            <a:fld id="{A6174ADA-354D-4803-A14C-B38EECA4D689}" type="slidenum">
              <a:rPr lang="zh-TW" altLang="en-US" smtClean="0"/>
              <a:t>1</a:t>
            </a:fld>
            <a:endParaRPr lang="zh-TW" altLang="en-US"/>
          </a:p>
        </p:txBody>
      </p:sp>
      <p:sp>
        <p:nvSpPr>
          <p:cNvPr id="11" name="文字方塊 10"/>
          <p:cNvSpPr txBox="1"/>
          <p:nvPr/>
        </p:nvSpPr>
        <p:spPr>
          <a:xfrm>
            <a:off x="2062997" y="1208193"/>
            <a:ext cx="7542024" cy="523220"/>
          </a:xfrm>
          <a:prstGeom prst="rect">
            <a:avLst/>
          </a:prstGeom>
          <a:noFill/>
        </p:spPr>
        <p:txBody>
          <a:bodyPr wrap="square" rtlCol="0">
            <a:spAutoFit/>
          </a:bodyPr>
          <a:lstStyle/>
          <a:p>
            <a:pPr algn="ctr"/>
            <a:r>
              <a:rPr lang="en-US" altLang="zh-TW" sz="2800" kern="1200" spc="300" baseline="0" dirty="0">
                <a:solidFill>
                  <a:schemeClr val="accent1">
                    <a:lumMod val="50000"/>
                  </a:schemeClr>
                </a:solidFill>
                <a:latin typeface="華康中特圓體" panose="020F0809000000000000" pitchFamily="49" charset="-120"/>
                <a:ea typeface="華康中特圓體" panose="020F0809000000000000" pitchFamily="49" charset="-120"/>
              </a:rPr>
              <a:t>115</a:t>
            </a:r>
            <a:r>
              <a:rPr lang="zh-TW" altLang="en-US" sz="2800" kern="1200" spc="300" baseline="0" dirty="0">
                <a:solidFill>
                  <a:schemeClr val="accent1">
                    <a:lumMod val="50000"/>
                  </a:schemeClr>
                </a:solidFill>
                <a:latin typeface="華康中特圓體" panose="020F0809000000000000" pitchFamily="49" charset="-120"/>
                <a:ea typeface="華康中特圓體" panose="020F0809000000000000" pitchFamily="49" charset="-120"/>
              </a:rPr>
              <a:t>學年度科技校院日間部四年制申請入學</a:t>
            </a:r>
          </a:p>
        </p:txBody>
      </p:sp>
      <p:sp>
        <p:nvSpPr>
          <p:cNvPr id="13" name="副標題 2"/>
          <p:cNvSpPr txBox="1">
            <a:spLocks/>
          </p:cNvSpPr>
          <p:nvPr/>
        </p:nvSpPr>
        <p:spPr>
          <a:xfrm>
            <a:off x="4621946" y="5692334"/>
            <a:ext cx="2073508" cy="5842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dirty="0">
                <a:latin typeface="華康中特圓體" panose="020F0809000000000000" pitchFamily="49" charset="-120"/>
                <a:ea typeface="華康中特圓體" panose="020F0809000000000000" pitchFamily="49" charset="-120"/>
              </a:rPr>
              <a:t>114</a:t>
            </a:r>
            <a:r>
              <a:rPr lang="zh-TW" altLang="en-US" dirty="0">
                <a:latin typeface="華康中特圓體" panose="020F0809000000000000" pitchFamily="49" charset="-120"/>
                <a:ea typeface="華康中特圓體" panose="020F0809000000000000" pitchFamily="49" charset="-120"/>
              </a:rPr>
              <a:t>年</a:t>
            </a:r>
            <a:r>
              <a:rPr lang="en-US" altLang="zh-TW" dirty="0">
                <a:latin typeface="華康中特圓體" panose="020F0809000000000000" pitchFamily="49" charset="-120"/>
                <a:ea typeface="華康中特圓體" panose="020F0809000000000000" pitchFamily="49" charset="-120"/>
              </a:rPr>
              <a:t>12</a:t>
            </a:r>
            <a:r>
              <a:rPr lang="zh-TW" altLang="en-US" dirty="0">
                <a:latin typeface="華康中特圓體" panose="020F0809000000000000" pitchFamily="49" charset="-120"/>
                <a:ea typeface="華康中特圓體" panose="020F0809000000000000" pitchFamily="49" charset="-120"/>
              </a:rPr>
              <a:t>月</a:t>
            </a:r>
          </a:p>
        </p:txBody>
      </p:sp>
      <p:sp>
        <p:nvSpPr>
          <p:cNvPr id="12" name="副標題 2">
            <a:extLst>
              <a:ext uri="{FF2B5EF4-FFF2-40B4-BE49-F238E27FC236}">
                <a16:creationId xmlns:a16="http://schemas.microsoft.com/office/drawing/2014/main" id="{D9958225-C258-44B9-8488-37ACC9660430}"/>
              </a:ext>
            </a:extLst>
          </p:cNvPr>
          <p:cNvSpPr txBox="1">
            <a:spLocks/>
          </p:cNvSpPr>
          <p:nvPr/>
        </p:nvSpPr>
        <p:spPr>
          <a:xfrm>
            <a:off x="1414409" y="4284413"/>
            <a:ext cx="9144000" cy="5842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TW" altLang="en-US" sz="3200">
                <a:solidFill>
                  <a:srgbClr val="FF0000"/>
                </a:solidFill>
                <a:latin typeface="華康中特圓體" panose="020F0809000000000000" pitchFamily="49" charset="-120"/>
                <a:ea typeface="華康中特圓體" panose="020F0809000000000000" pitchFamily="49" charset="-120"/>
              </a:rPr>
              <a:t>～歡迎您蒞臨與參與～</a:t>
            </a:r>
            <a:endParaRPr lang="zh-TW" altLang="en-US" sz="3200" dirty="0">
              <a:solidFill>
                <a:srgbClr val="FF0000"/>
              </a:solidFill>
              <a:latin typeface="華康中特圓體" panose="020F0809000000000000" pitchFamily="49" charset="-120"/>
              <a:ea typeface="華康中特圓體" panose="020F0809000000000000" pitchFamily="49" charset="-120"/>
            </a:endParaRPr>
          </a:p>
        </p:txBody>
      </p:sp>
    </p:spTree>
    <p:extLst>
      <p:ext uri="{BB962C8B-B14F-4D97-AF65-F5344CB8AC3E}">
        <p14:creationId xmlns:p14="http://schemas.microsoft.com/office/powerpoint/2010/main" val="33177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435">
                                          <p:stCondLst>
                                            <p:cond delay="0"/>
                                          </p:stCondLst>
                                        </p:cTn>
                                        <p:tgtEl>
                                          <p:spTgt spid="7"/>
                                        </p:tgtEl>
                                      </p:cBhvr>
                                    </p:animEffect>
                                    <p:anim calcmode="lin" valueType="num">
                                      <p:cBhvr>
                                        <p:cTn id="8" dur="136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7"/>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7"/>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7"/>
                                        </p:tgtEl>
                                        <p:attrNameLst>
                                          <p:attrName>ppt_y</p:attrName>
                                        </p:attrNameLst>
                                      </p:cBhvr>
                                      <p:tavLst>
                                        <p:tav tm="0" fmla="#ppt_y-sin(pi*$)/81">
                                          <p:val>
                                            <p:fltVal val="0"/>
                                          </p:val>
                                        </p:tav>
                                        <p:tav tm="100000">
                                          <p:val>
                                            <p:fltVal val="1"/>
                                          </p:val>
                                        </p:tav>
                                      </p:tavLst>
                                    </p:anim>
                                    <p:animScale>
                                      <p:cBhvr>
                                        <p:cTn id="13" dur="19">
                                          <p:stCondLst>
                                            <p:cond delay="487"/>
                                          </p:stCondLst>
                                        </p:cTn>
                                        <p:tgtEl>
                                          <p:spTgt spid="7"/>
                                        </p:tgtEl>
                                      </p:cBhvr>
                                      <p:to x="100000" y="60000"/>
                                    </p:animScale>
                                    <p:animScale>
                                      <p:cBhvr>
                                        <p:cTn id="14" dur="124" decel="50000">
                                          <p:stCondLst>
                                            <p:cond delay="507"/>
                                          </p:stCondLst>
                                        </p:cTn>
                                        <p:tgtEl>
                                          <p:spTgt spid="7"/>
                                        </p:tgtEl>
                                      </p:cBhvr>
                                      <p:to x="100000" y="100000"/>
                                    </p:animScale>
                                    <p:animScale>
                                      <p:cBhvr>
                                        <p:cTn id="15" dur="19">
                                          <p:stCondLst>
                                            <p:cond delay="984"/>
                                          </p:stCondLst>
                                        </p:cTn>
                                        <p:tgtEl>
                                          <p:spTgt spid="7"/>
                                        </p:tgtEl>
                                      </p:cBhvr>
                                      <p:to x="100000" y="80000"/>
                                    </p:animScale>
                                    <p:animScale>
                                      <p:cBhvr>
                                        <p:cTn id="16" dur="124" decel="50000">
                                          <p:stCondLst>
                                            <p:cond delay="1003"/>
                                          </p:stCondLst>
                                        </p:cTn>
                                        <p:tgtEl>
                                          <p:spTgt spid="7"/>
                                        </p:tgtEl>
                                      </p:cBhvr>
                                      <p:to x="100000" y="100000"/>
                                    </p:animScale>
                                    <p:animScale>
                                      <p:cBhvr>
                                        <p:cTn id="17" dur="19">
                                          <p:stCondLst>
                                            <p:cond delay="1231"/>
                                          </p:stCondLst>
                                        </p:cTn>
                                        <p:tgtEl>
                                          <p:spTgt spid="7"/>
                                        </p:tgtEl>
                                      </p:cBhvr>
                                      <p:to x="100000" y="90000"/>
                                    </p:animScale>
                                    <p:animScale>
                                      <p:cBhvr>
                                        <p:cTn id="18" dur="124" decel="50000">
                                          <p:stCondLst>
                                            <p:cond delay="1251"/>
                                          </p:stCondLst>
                                        </p:cTn>
                                        <p:tgtEl>
                                          <p:spTgt spid="7"/>
                                        </p:tgtEl>
                                      </p:cBhvr>
                                      <p:to x="100000" y="100000"/>
                                    </p:animScale>
                                    <p:animScale>
                                      <p:cBhvr>
                                        <p:cTn id="19" dur="19">
                                          <p:stCondLst>
                                            <p:cond delay="1356"/>
                                          </p:stCondLst>
                                        </p:cTn>
                                        <p:tgtEl>
                                          <p:spTgt spid="7"/>
                                        </p:tgtEl>
                                      </p:cBhvr>
                                      <p:to x="100000" y="95000"/>
                                    </p:animScale>
                                    <p:animScale>
                                      <p:cBhvr>
                                        <p:cTn id="20" dur="124" decel="50000">
                                          <p:stCondLst>
                                            <p:cond delay="1376"/>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10</a:t>
            </a:fld>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605902525"/>
              </p:ext>
            </p:extLst>
          </p:nvPr>
        </p:nvGraphicFramePr>
        <p:xfrm>
          <a:off x="723016" y="889289"/>
          <a:ext cx="10745968" cy="5744263"/>
        </p:xfrm>
        <a:graphic>
          <a:graphicData uri="http://schemas.openxmlformats.org/drawingml/2006/table">
            <a:tbl>
              <a:tblPr firstRow="1" bandRow="1">
                <a:tableStyleId>{5C22544A-7EE6-4342-B048-85BDC9FD1C3A}</a:tableStyleId>
              </a:tblPr>
              <a:tblGrid>
                <a:gridCol w="439822">
                  <a:extLst>
                    <a:ext uri="{9D8B030D-6E8A-4147-A177-3AD203B41FA5}">
                      <a16:colId xmlns:a16="http://schemas.microsoft.com/office/drawing/2014/main" val="3793241954"/>
                    </a:ext>
                  </a:extLst>
                </a:gridCol>
                <a:gridCol w="3286146">
                  <a:extLst>
                    <a:ext uri="{9D8B030D-6E8A-4147-A177-3AD203B41FA5}">
                      <a16:colId xmlns:a16="http://schemas.microsoft.com/office/drawing/2014/main" val="2587724532"/>
                    </a:ext>
                  </a:extLst>
                </a:gridCol>
                <a:gridCol w="7020000">
                  <a:extLst>
                    <a:ext uri="{9D8B030D-6E8A-4147-A177-3AD203B41FA5}">
                      <a16:colId xmlns:a16="http://schemas.microsoft.com/office/drawing/2014/main" val="516408167"/>
                    </a:ext>
                  </a:extLst>
                </a:gridCol>
              </a:tblGrid>
              <a:tr h="377590">
                <a:tc rowSpan="2">
                  <a:txBody>
                    <a:bodyPr/>
                    <a:lstStyle/>
                    <a:p>
                      <a:pPr marL="0" algn="ctr" defTabSz="914400" rtl="0" eaLnBrk="1" latinLnBrk="0" hangingPunct="1"/>
                      <a:r>
                        <a:rPr lang="zh-TW" altLang="en-US" sz="2000" b="1" kern="1200" spc="-15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前</a:t>
                      </a:r>
                      <a:r>
                        <a:rPr lang="en-US" altLang="zh-TW" sz="2000" b="1" kern="1200" spc="-15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000" b="1" kern="1200" spc="-15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學期</a:t>
                      </a:r>
                    </a:p>
                  </a:txBody>
                  <a:tcPr anchor="ctr">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zh-TW" altLang="en-US" sz="2200" b="1" spc="-15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申請</a:t>
                      </a:r>
                      <a:r>
                        <a:rPr lang="zh-TW" altLang="zh-TW" sz="2200" b="1" spc="-15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生</a:t>
                      </a:r>
                      <a:r>
                        <a:rPr lang="zh-TW" altLang="en-US" sz="2200" b="1" spc="-15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於</a:t>
                      </a:r>
                      <a:r>
                        <a:rPr lang="en-US" altLang="zh-TW" sz="2200" b="1" u="sng" spc="-15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EP</a:t>
                      </a:r>
                      <a:r>
                        <a:rPr lang="zh-TW" altLang="en-US" sz="2200" b="1" u="sng" spc="-15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練習版</a:t>
                      </a:r>
                      <a:r>
                        <a:rPr lang="zh-TW" altLang="en-US" sz="2200" b="1" spc="-15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查看</a:t>
                      </a:r>
                      <a:endParaRPr lang="en-US" altLang="zh-TW" sz="2200" b="1" spc="-15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zh-TW" sz="2200" b="1" spc="-15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學習歷程檔案</a:t>
                      </a:r>
                      <a:endParaRPr lang="en-US" altLang="zh-TW" sz="2200" b="1" spc="-15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lgn="l">
                        <a:buFont typeface="Wingdings" panose="05000000000000000000" pitchFamily="2" charset="2"/>
                        <a:buChar char="Ø"/>
                      </a:pPr>
                      <a:r>
                        <a:rPr lang="en-US" altLang="zh-TW" sz="1600" spc="-15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1~4</a:t>
                      </a:r>
                      <a:r>
                        <a:rPr lang="zh-TW" altLang="zh-TW" sz="1600" spc="-15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學期</a:t>
                      </a:r>
                      <a:r>
                        <a:rPr lang="zh-TW" altLang="zh-TW" sz="1800" b="1" u="sng" kern="1200" spc="-150" dirty="0">
                          <a:solidFill>
                            <a:srgbClr val="00B050"/>
                          </a:solidFill>
                          <a:effectLst/>
                          <a:latin typeface="Times New Roman" panose="02020603050405020304" pitchFamily="18" charset="0"/>
                          <a:ea typeface="標楷體" panose="03000509000000000000" pitchFamily="65" charset="-120"/>
                          <a:cs typeface="Times New Roman" panose="02020603050405020304" pitchFamily="18" charset="0"/>
                        </a:rPr>
                        <a:t>修課紀錄</a:t>
                      </a:r>
                      <a:r>
                        <a:rPr lang="zh-TW" altLang="en-US" sz="1600" spc="-15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600" spc="-15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l"/>
                      <a:r>
                        <a:rPr lang="en-US" altLang="zh-TW" sz="1600" spc="-15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spc="-15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zh-TW" sz="1600" u="sng" spc="-15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課程學習成果</a:t>
                      </a:r>
                      <a:r>
                        <a:rPr lang="zh-TW" altLang="en-US" sz="1600" spc="-15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600" u="sng" spc="-15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多元表現</a:t>
                      </a:r>
                      <a:endParaRPr lang="en-US" altLang="zh-TW" sz="1600" u="sng" spc="-15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lgn="l">
                        <a:buFont typeface="Wingdings" panose="05000000000000000000" pitchFamily="2" charset="2"/>
                        <a:buChar char="Ø"/>
                      </a:pPr>
                      <a:r>
                        <a:rPr lang="zh-TW" altLang="zh-TW" sz="1600" b="1" spc="-15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倘有疑義</a:t>
                      </a:r>
                      <a:r>
                        <a:rPr lang="zh-TW" altLang="zh-TW" sz="1600" b="1" spc="-15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向就讀高中提出異議</a:t>
                      </a:r>
                      <a:endParaRPr lang="zh-TW" altLang="en-US" sz="1600" b="1" spc="-15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spc="-15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練習版系統開放時間：</a:t>
                      </a:r>
                      <a:r>
                        <a:rPr lang="en-US" altLang="zh-TW" sz="1800" spc="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115.4.10</a:t>
                      </a:r>
                      <a:r>
                        <a:rPr lang="zh-TW" altLang="en-US" sz="1800" spc="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spc="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10:00</a:t>
                      </a:r>
                      <a:r>
                        <a:rPr lang="zh-TW" altLang="en-US" sz="1800" spc="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spc="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spc="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spc="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115.4.15</a:t>
                      </a:r>
                      <a:r>
                        <a:rPr lang="zh-TW" altLang="en-US" sz="1800" spc="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spc="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21:00</a:t>
                      </a:r>
                      <a:r>
                        <a:rPr lang="zh-TW" altLang="en-US" sz="1800" spc="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1400" spc="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9525"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09055684"/>
                  </a:ext>
                </a:extLst>
              </a:tr>
              <a:tr h="1413503">
                <a:tc vMerge="1">
                  <a:txBody>
                    <a:bodyPr/>
                    <a:lstStyle/>
                    <a:p>
                      <a:endParaRPr lang="zh-TW" altLang="en-US"/>
                    </a:p>
                  </a:txBody>
                  <a:tcPr/>
                </a:tc>
                <a:tc vMerge="1">
                  <a:txBody>
                    <a:bodyPr/>
                    <a:lstStyle/>
                    <a:p>
                      <a:endParaRPr lang="zh-TW" altLang="en-US"/>
                    </a:p>
                  </a:txBody>
                  <a:tcPr/>
                </a:tc>
                <a:tc>
                  <a:txBody>
                    <a:bodyPr/>
                    <a:lstStyle/>
                    <a:p>
                      <a:pPr marL="183600" indent="-183600" algn="just">
                        <a:spcBef>
                          <a:spcPts val="300"/>
                        </a:spcBef>
                        <a:spcAft>
                          <a:spcPts val="300"/>
                        </a:spcAft>
                      </a:pPr>
                      <a:r>
                        <a:rPr lang="en-US" altLang="zh-TW" sz="1500" kern="100" spc="20" baseline="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經申請生於</a:t>
                      </a:r>
                      <a:r>
                        <a:rPr lang="en-US" altLang="zh-TW" sz="1500" b="1" kern="100" spc="20" baseline="0" dirty="0">
                          <a:latin typeface="Times New Roman" panose="02020603050405020304" pitchFamily="18" charset="0"/>
                          <a:ea typeface="標楷體" panose="03000509000000000000" pitchFamily="65" charset="-120"/>
                          <a:cs typeface="Times New Roman" panose="02020603050405020304" pitchFamily="18" charset="0"/>
                        </a:rPr>
                        <a:t>115.4.16</a:t>
                      </a:r>
                      <a:r>
                        <a:rPr lang="zh-TW" altLang="en-US" sz="1500" b="1" kern="100" spc="20" baseline="0" dirty="0">
                          <a:latin typeface="Times New Roman" panose="02020603050405020304" pitchFamily="18" charset="0"/>
                          <a:ea typeface="標楷體" panose="03000509000000000000" pitchFamily="65" charset="-120"/>
                          <a:cs typeface="Times New Roman" panose="02020603050405020304" pitchFamily="18" charset="0"/>
                        </a:rPr>
                        <a:t> 中午</a:t>
                      </a:r>
                      <a:r>
                        <a:rPr lang="en-US" altLang="zh-TW" sz="1500" b="1" kern="100" spc="20" baseline="0" dirty="0">
                          <a:latin typeface="Times New Roman" panose="02020603050405020304" pitchFamily="18" charset="0"/>
                          <a:ea typeface="標楷體" panose="03000509000000000000" pitchFamily="65" charset="-120"/>
                          <a:cs typeface="Times New Roman" panose="02020603050405020304" pitchFamily="18" charset="0"/>
                        </a:rPr>
                        <a:t>12:00</a:t>
                      </a:r>
                      <a:r>
                        <a:rPr lang="zh-TW" altLang="en-US" sz="1500" b="1" kern="100" spc="20" baseline="0" dirty="0">
                          <a:latin typeface="Times New Roman" panose="02020603050405020304" pitchFamily="18" charset="0"/>
                          <a:ea typeface="標楷體" panose="03000509000000000000" pitchFamily="65" charset="-120"/>
                          <a:cs typeface="Times New Roman" panose="02020603050405020304" pitchFamily="18" charset="0"/>
                        </a:rPr>
                        <a:t>前之每日上班時間</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，向</a:t>
                      </a:r>
                      <a:r>
                        <a:rPr lang="zh-TW" altLang="en-US" sz="1500" b="1" u="sng" kern="100" spc="20" baseline="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就讀學校</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提出疑義申請，</a:t>
                      </a:r>
                      <a:r>
                        <a:rPr lang="zh-TW" altLang="en-US" sz="1500" b="1" u="sng" kern="100" spc="20" baseline="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就讀學校</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循程序於</a:t>
                      </a:r>
                      <a:r>
                        <a:rPr lang="en-US" altLang="zh-TW" sz="1500" kern="100" spc="20" baseline="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日內查明後向</a:t>
                      </a:r>
                      <a:r>
                        <a:rPr lang="en-US" altLang="zh-TW" sz="1500" b="1" u="sng" kern="100" spc="20" baseline="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EP</a:t>
                      </a:r>
                      <a:r>
                        <a:rPr lang="zh-TW" altLang="en-US" sz="1500" b="1" u="sng" kern="100" spc="20" baseline="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中央資料庫</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申請更正。</a:t>
                      </a:r>
                      <a:endParaRPr lang="en-US" altLang="zh-TW" sz="1500" kern="100" spc="20" baseline="0" dirty="0">
                        <a:latin typeface="Times New Roman" panose="02020603050405020304" pitchFamily="18" charset="0"/>
                        <a:ea typeface="標楷體" panose="03000509000000000000" pitchFamily="65" charset="-120"/>
                        <a:cs typeface="Times New Roman" panose="02020603050405020304" pitchFamily="18" charset="0"/>
                      </a:endParaRPr>
                    </a:p>
                    <a:p>
                      <a:pPr marL="144000" indent="-182563" algn="l">
                        <a:spcBef>
                          <a:spcPts val="300"/>
                        </a:spcBef>
                        <a:spcAft>
                          <a:spcPts val="300"/>
                        </a:spcAft>
                      </a:pPr>
                      <a:r>
                        <a:rPr lang="en-US" altLang="zh-TW" sz="1500" kern="100" spc="20" baseline="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1500" b="1" u="sng" kern="100" spc="20" baseline="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EP</a:t>
                      </a:r>
                      <a:r>
                        <a:rPr lang="zh-TW" altLang="en-US" sz="1500" b="1" u="sng" kern="100" spc="20" baseline="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中央資料庫</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於</a:t>
                      </a:r>
                      <a:r>
                        <a:rPr lang="en-US" altLang="zh-TW" sz="1500" u="sng" kern="100" spc="20" baseline="0" dirty="0">
                          <a:latin typeface="Times New Roman" panose="02020603050405020304" pitchFamily="18" charset="0"/>
                          <a:ea typeface="標楷體" panose="03000509000000000000" pitchFamily="65" charset="-120"/>
                          <a:cs typeface="Times New Roman" panose="02020603050405020304" pitchFamily="18" charset="0"/>
                        </a:rPr>
                        <a:t>115.4.24</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將</a:t>
                      </a:r>
                      <a:r>
                        <a:rPr lang="zh-TW" altLang="en-US" sz="1500" kern="100" spc="2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500" kern="100" spc="2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500" kern="100" spc="2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學期</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修課紀錄、</a:t>
                      </a:r>
                      <a:r>
                        <a:rPr lang="zh-TW" altLang="en-US" sz="1500" kern="100" spc="2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500" kern="100" spc="2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5~6</a:t>
                      </a:r>
                      <a:r>
                        <a:rPr lang="zh-TW" altLang="en-US" sz="1500" kern="100" spc="2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學期</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的課程學習成果及多元表現傳予</a:t>
                      </a:r>
                      <a:r>
                        <a:rPr lang="zh-TW" altLang="en-US" sz="1500" b="1" u="sng" kern="100" spc="20" baseline="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聯合會</a:t>
                      </a:r>
                      <a:endParaRPr lang="zh-TW" altLang="en-US" sz="1500" b="1" spc="20" baseline="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lnL w="9525"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0872769"/>
                  </a:ext>
                </a:extLst>
              </a:tr>
              <a:tr h="37759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kern="1200" spc="-150" noProof="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2000" b="1" kern="1200" spc="-150" noProof="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000" b="1" kern="1200" spc="-150" noProof="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學期</a:t>
                      </a:r>
                    </a:p>
                  </a:txBody>
                  <a:tcPr anchor="ctr">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zh-TW" altLang="en-US" sz="2200" b="1" spc="-150" dirty="0">
                          <a:latin typeface="Times New Roman" panose="02020603050405020304" pitchFamily="18" charset="0"/>
                          <a:ea typeface="標楷體" panose="03000509000000000000" pitchFamily="65" charset="-120"/>
                          <a:cs typeface="Times New Roman" panose="02020603050405020304" pitchFamily="18" charset="0"/>
                        </a:rPr>
                        <a:t>申請</a:t>
                      </a:r>
                      <a:r>
                        <a:rPr lang="zh-TW" altLang="zh-TW" sz="2200" b="1" spc="-150" dirty="0">
                          <a:latin typeface="Times New Roman" panose="02020603050405020304" pitchFamily="18" charset="0"/>
                          <a:ea typeface="標楷體" panose="03000509000000000000" pitchFamily="65" charset="-120"/>
                          <a:cs typeface="Times New Roman" panose="02020603050405020304" pitchFamily="18" charset="0"/>
                        </a:rPr>
                        <a:t>生</a:t>
                      </a:r>
                      <a:r>
                        <a:rPr lang="zh-TW" altLang="en-US" sz="2200" b="1" spc="-150" dirty="0">
                          <a:latin typeface="Times New Roman" panose="02020603050405020304" pitchFamily="18" charset="0"/>
                          <a:ea typeface="標楷體" panose="03000509000000000000" pitchFamily="65" charset="-120"/>
                          <a:cs typeface="Times New Roman" panose="02020603050405020304" pitchFamily="18" charset="0"/>
                        </a:rPr>
                        <a:t>於</a:t>
                      </a:r>
                      <a:r>
                        <a:rPr lang="en-US" altLang="zh-TW" sz="2200" b="1" spc="-15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EP</a:t>
                      </a:r>
                      <a:r>
                        <a:rPr lang="zh-TW" altLang="en-US" sz="2200" b="1" spc="-15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正式版</a:t>
                      </a:r>
                      <a:r>
                        <a:rPr lang="zh-TW" altLang="en-US" sz="2200" b="1" spc="-150" dirty="0">
                          <a:latin typeface="Times New Roman" panose="02020603050405020304" pitchFamily="18" charset="0"/>
                          <a:ea typeface="標楷體" panose="03000509000000000000" pitchFamily="65" charset="-120"/>
                          <a:cs typeface="Times New Roman" panose="02020603050405020304" pitchFamily="18" charset="0"/>
                        </a:rPr>
                        <a:t>查看</a:t>
                      </a:r>
                      <a:endParaRPr lang="en-US" altLang="zh-TW" sz="2200" b="1" spc="-15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zh-TW" sz="2200" b="1" spc="-150" dirty="0">
                          <a:latin typeface="Times New Roman" panose="02020603050405020304" pitchFamily="18" charset="0"/>
                          <a:ea typeface="標楷體" panose="03000509000000000000" pitchFamily="65" charset="-120"/>
                          <a:cs typeface="Times New Roman" panose="02020603050405020304" pitchFamily="18" charset="0"/>
                        </a:rPr>
                        <a:t>學習歷程檔案</a:t>
                      </a:r>
                      <a:endParaRPr lang="en-US" altLang="zh-TW" sz="2200" spc="-15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lgn="l">
                        <a:buFont typeface="Wingdings" panose="05000000000000000000" pitchFamily="2" charset="2"/>
                        <a:buChar char="Ø"/>
                      </a:pPr>
                      <a:r>
                        <a:rPr lang="en-US" altLang="zh-TW" sz="1600" spc="-15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600" spc="-150" dirty="0">
                          <a:latin typeface="Times New Roman" panose="02020603050405020304" pitchFamily="18" charset="0"/>
                          <a:ea typeface="標楷體" panose="03000509000000000000" pitchFamily="65" charset="-120"/>
                          <a:cs typeface="Times New Roman" panose="02020603050405020304" pitchFamily="18" charset="0"/>
                        </a:rPr>
                        <a:t>學期</a:t>
                      </a:r>
                      <a:r>
                        <a:rPr lang="zh-TW" altLang="zh-TW" sz="1800" b="1" u="sng" kern="1200" spc="-150" dirty="0">
                          <a:solidFill>
                            <a:srgbClr val="00B050"/>
                          </a:solidFill>
                          <a:effectLst/>
                          <a:latin typeface="Times New Roman" panose="02020603050405020304" pitchFamily="18" charset="0"/>
                          <a:ea typeface="標楷體" panose="03000509000000000000" pitchFamily="65" charset="-120"/>
                          <a:cs typeface="Times New Roman" panose="02020603050405020304" pitchFamily="18" charset="0"/>
                        </a:rPr>
                        <a:t>修課紀錄</a:t>
                      </a:r>
                      <a:r>
                        <a:rPr lang="zh-TW" altLang="en-US" sz="1600" spc="-15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600" spc="-15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lgn="l">
                        <a:buFont typeface="Wingdings" panose="05000000000000000000" pitchFamily="2" charset="2"/>
                        <a:buChar char="Ø"/>
                      </a:pPr>
                      <a:r>
                        <a:rPr lang="en-US" altLang="zh-TW" sz="1600" spc="-150" dirty="0">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1600" spc="-150" dirty="0">
                          <a:latin typeface="Times New Roman" panose="02020603050405020304" pitchFamily="18" charset="0"/>
                          <a:ea typeface="標楷體" panose="03000509000000000000" pitchFamily="65" charset="-120"/>
                          <a:cs typeface="Times New Roman" panose="02020603050405020304" pitchFamily="18" charset="0"/>
                        </a:rPr>
                        <a:t>學期</a:t>
                      </a:r>
                      <a:r>
                        <a:rPr lang="zh-TW" altLang="zh-TW" sz="1600" b="1" u="sng" spc="-150" dirty="0">
                          <a:latin typeface="Times New Roman" panose="02020603050405020304" pitchFamily="18" charset="0"/>
                          <a:ea typeface="標楷體" panose="03000509000000000000" pitchFamily="65" charset="-120"/>
                          <a:cs typeface="Times New Roman" panose="02020603050405020304" pitchFamily="18" charset="0"/>
                        </a:rPr>
                        <a:t>課程學習成果</a:t>
                      </a:r>
                      <a:r>
                        <a:rPr lang="zh-TW" altLang="en-US" sz="1600" b="1" spc="-15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600" b="1" u="sng" spc="-150" dirty="0">
                          <a:latin typeface="Times New Roman" panose="02020603050405020304" pitchFamily="18" charset="0"/>
                          <a:ea typeface="標楷體" panose="03000509000000000000" pitchFamily="65" charset="-120"/>
                          <a:cs typeface="Times New Roman" panose="02020603050405020304" pitchFamily="18" charset="0"/>
                        </a:rPr>
                        <a:t>多元表現</a:t>
                      </a:r>
                      <a:endParaRPr lang="en-US" altLang="zh-TW" sz="1600" b="1" u="sng" spc="-15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lgn="l">
                        <a:buFont typeface="Wingdings" panose="05000000000000000000" pitchFamily="2" charset="2"/>
                        <a:buChar char="Ø"/>
                      </a:pPr>
                      <a:r>
                        <a:rPr lang="zh-TW" altLang="zh-TW" sz="1600" b="1" spc="-15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倘有疑義</a:t>
                      </a:r>
                      <a:r>
                        <a:rPr lang="zh-TW" altLang="zh-TW" sz="1600" b="1" spc="-150" dirty="0">
                          <a:latin typeface="Times New Roman" panose="02020603050405020304" pitchFamily="18" charset="0"/>
                          <a:ea typeface="標楷體" panose="03000509000000000000" pitchFamily="65" charset="-120"/>
                          <a:cs typeface="Times New Roman" panose="02020603050405020304" pitchFamily="18" charset="0"/>
                        </a:rPr>
                        <a:t>向就讀高中提出異議</a:t>
                      </a:r>
                      <a:endParaRPr lang="zh-TW" altLang="en-US" sz="1600" b="1" spc="-15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spc="-150" dirty="0">
                          <a:latin typeface="Times New Roman" panose="02020603050405020304" pitchFamily="18" charset="0"/>
                          <a:ea typeface="標楷體" panose="03000509000000000000" pitchFamily="65" charset="-120"/>
                          <a:cs typeface="Times New Roman" panose="02020603050405020304" pitchFamily="18" charset="0"/>
                        </a:rPr>
                        <a:t>正式版系統開放時間：</a:t>
                      </a:r>
                      <a:r>
                        <a:rPr lang="en-US" altLang="zh-TW" sz="1800" b="1" spc="0" baseline="0" dirty="0">
                          <a:latin typeface="Times New Roman" panose="02020603050405020304" pitchFamily="18" charset="0"/>
                          <a:ea typeface="標楷體" panose="03000509000000000000" pitchFamily="65" charset="-120"/>
                          <a:cs typeface="Times New Roman" panose="02020603050405020304" pitchFamily="18" charset="0"/>
                        </a:rPr>
                        <a:t>115.4.30</a:t>
                      </a:r>
                      <a:r>
                        <a:rPr lang="zh-TW" altLang="en-US" sz="1800" b="1" spc="0" baseline="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b="1" spc="0" baseline="0" dirty="0">
                          <a:latin typeface="Times New Roman" panose="02020603050405020304" pitchFamily="18" charset="0"/>
                          <a:ea typeface="標楷體" panose="03000509000000000000" pitchFamily="65" charset="-120"/>
                          <a:cs typeface="Times New Roman" panose="02020603050405020304" pitchFamily="18" charset="0"/>
                        </a:rPr>
                        <a:t>10:00 </a:t>
                      </a:r>
                      <a:r>
                        <a:rPr lang="zh-TW" altLang="en-US" sz="1800" b="1" spc="0" baseline="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b="1" spc="0" baseline="0" dirty="0">
                          <a:latin typeface="Times New Roman" panose="02020603050405020304" pitchFamily="18" charset="0"/>
                          <a:ea typeface="標楷體" panose="03000509000000000000" pitchFamily="65" charset="-120"/>
                          <a:cs typeface="Times New Roman" panose="02020603050405020304" pitchFamily="18" charset="0"/>
                        </a:rPr>
                        <a:t>~ 115.5.6</a:t>
                      </a:r>
                      <a:r>
                        <a:rPr lang="zh-TW" altLang="en-US" sz="1800" b="1" spc="0" baseline="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b="1" spc="0" baseline="0" dirty="0">
                          <a:latin typeface="Times New Roman" panose="02020603050405020304" pitchFamily="18" charset="0"/>
                          <a:ea typeface="標楷體" panose="03000509000000000000" pitchFamily="65" charset="-120"/>
                          <a:cs typeface="Times New Roman" panose="02020603050405020304" pitchFamily="18" charset="0"/>
                        </a:rPr>
                        <a:t>21:00</a:t>
                      </a:r>
                      <a:r>
                        <a:rPr lang="zh-TW" altLang="en-US" sz="1800" b="1" spc="0" baseline="0" dirty="0">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1400" b="1" spc="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a:lnL w="9525"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91271120"/>
                  </a:ext>
                </a:extLst>
              </a:tr>
              <a:tr h="1865990">
                <a:tc vMerge="1">
                  <a:txBody>
                    <a:bodyPr/>
                    <a:lstStyle/>
                    <a:p>
                      <a:endParaRPr lang="zh-TW" altLang="en-US"/>
                    </a:p>
                  </a:txBody>
                  <a:tcPr/>
                </a:tc>
                <a:tc vMerge="1">
                  <a:txBody>
                    <a:bodyPr/>
                    <a:lstStyle/>
                    <a:p>
                      <a:endParaRPr lang="zh-TW" altLang="en-US"/>
                    </a:p>
                  </a:txBody>
                  <a:tcPr/>
                </a:tc>
                <a:tc>
                  <a:txBody>
                    <a:bodyPr/>
                    <a:lstStyle/>
                    <a:p>
                      <a:pPr marL="144000" indent="-182563" algn="just">
                        <a:spcBef>
                          <a:spcPts val="300"/>
                        </a:spcBef>
                        <a:spcAft>
                          <a:spcPts val="300"/>
                        </a:spcAft>
                      </a:pPr>
                      <a:r>
                        <a:rPr lang="en-US" altLang="zh-TW" sz="1500" kern="100" spc="20" baseline="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申請生於上傳期間，如發現</a:t>
                      </a:r>
                      <a:r>
                        <a:rPr lang="zh-TW" altLang="en-US" sz="1500" kern="100" spc="2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500" kern="100" spc="2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500" kern="100" spc="2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學期修課紀錄</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500" kern="100" spc="2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500" kern="100" spc="2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5~6</a:t>
                      </a:r>
                      <a:r>
                        <a:rPr lang="zh-TW" altLang="en-US" sz="1500" kern="100" spc="2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學期之課程學習成果及多元表現</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等檔案內容有疑義者，除</a:t>
                      </a:r>
                      <a:r>
                        <a:rPr lang="zh-TW" altLang="en-US" sz="1500" b="1" kern="100" spc="20" baseline="0" dirty="0">
                          <a:latin typeface="Times New Roman" panose="02020603050405020304" pitchFamily="18" charset="0"/>
                          <a:ea typeface="標楷體" panose="03000509000000000000" pitchFamily="65" charset="-120"/>
                          <a:cs typeface="Times New Roman" panose="02020603050405020304" pitchFamily="18" charset="0"/>
                        </a:rPr>
                        <a:t>應儘速向就讀學校反映</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外，</a:t>
                      </a:r>
                      <a:r>
                        <a:rPr lang="zh-TW" altLang="en-US" sz="1500" b="1" kern="100" spc="20" baseline="0" dirty="0">
                          <a:latin typeface="Times New Roman" panose="02020603050405020304" pitchFamily="18" charset="0"/>
                          <a:ea typeface="標楷體" panose="03000509000000000000" pitchFamily="65" charset="-120"/>
                          <a:cs typeface="Times New Roman" panose="02020603050405020304" pitchFamily="18" charset="0"/>
                        </a:rPr>
                        <a:t>仍應於</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申請校系</a:t>
                      </a:r>
                      <a:r>
                        <a:rPr lang="en-US" altLang="zh-TW" sz="1500" kern="100" spc="20" baseline="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組</a:t>
                      </a:r>
                      <a:r>
                        <a:rPr lang="en-US" altLang="zh-TW" sz="1500" kern="100" spc="20" baseline="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、學程所訂繳交</a:t>
                      </a:r>
                      <a:r>
                        <a:rPr lang="zh-TW" altLang="en-US" sz="1500" b="1" kern="100" spc="20" baseline="0" dirty="0">
                          <a:latin typeface="Times New Roman" panose="02020603050405020304" pitchFamily="18" charset="0"/>
                          <a:ea typeface="標楷體" panose="03000509000000000000" pitchFamily="65" charset="-120"/>
                          <a:cs typeface="Times New Roman" panose="02020603050405020304" pitchFamily="18" charset="0"/>
                        </a:rPr>
                        <a:t>截止日前</a:t>
                      </a:r>
                      <a:r>
                        <a:rPr lang="zh-TW" altLang="en-US" sz="1500" b="1" u="none" kern="100" spc="20" baseline="0" dirty="0">
                          <a:latin typeface="Times New Roman" panose="02020603050405020304" pitchFamily="18" charset="0"/>
                          <a:ea typeface="標楷體" panose="03000509000000000000" pitchFamily="65" charset="-120"/>
                          <a:cs typeface="Times New Roman" panose="02020603050405020304" pitchFamily="18" charset="0"/>
                        </a:rPr>
                        <a:t>完成</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學習歷程備審資料</a:t>
                      </a:r>
                      <a:r>
                        <a:rPr lang="zh-TW" altLang="en-US" sz="1500" b="1" u="none" kern="100" spc="20" baseline="0" dirty="0">
                          <a:latin typeface="Times New Roman" panose="02020603050405020304" pitchFamily="18" charset="0"/>
                          <a:ea typeface="標楷體" panose="03000509000000000000" pitchFamily="65" charset="-120"/>
                          <a:cs typeface="Times New Roman" panose="02020603050405020304" pitchFamily="18" charset="0"/>
                        </a:rPr>
                        <a:t>上傳及確認</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作業</a:t>
                      </a:r>
                      <a:endParaRPr lang="zh-TW" altLang="en-US" sz="1500" b="1" u="sng" kern="100" spc="20" baseline="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p>
                      <a:pPr marL="144000" indent="-182563" algn="just">
                        <a:spcBef>
                          <a:spcPts val="300"/>
                        </a:spcBef>
                        <a:spcAft>
                          <a:spcPts val="300"/>
                        </a:spcAft>
                      </a:pPr>
                      <a:r>
                        <a:rPr lang="en-US" altLang="zh-TW" sz="1500" kern="100" spc="20" baseline="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500" b="1" u="sng" kern="100" spc="20" baseline="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就讀學校</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循程序於</a:t>
                      </a:r>
                      <a:r>
                        <a:rPr lang="en-US" altLang="zh-TW" sz="1500" kern="100" spc="20" baseline="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日內查明，如認有不可歸責於申請生之事由，正式函文檢附更正資料至</a:t>
                      </a:r>
                      <a:r>
                        <a:rPr lang="zh-TW" altLang="en-US" sz="1500" b="1" u="sng" kern="100" spc="20" baseline="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報名校系</a:t>
                      </a:r>
                      <a:r>
                        <a:rPr lang="en-US" altLang="zh-TW" sz="1500" b="1" u="sng" kern="100" spc="20" baseline="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500" b="1" u="sng" kern="100" spc="20" baseline="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組</a:t>
                      </a:r>
                      <a:r>
                        <a:rPr lang="en-US" altLang="zh-TW" sz="1500" b="1" u="sng" kern="100" spc="20" baseline="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500" b="1" u="sng" kern="100" spc="20" baseline="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學程</a:t>
                      </a:r>
                      <a:r>
                        <a:rPr lang="zh-TW" altLang="en-US" sz="1500" b="0" u="none" kern="100" spc="20" baseline="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1500" b="1" u="sng" kern="100" spc="20" baseline="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聯合會</a:t>
                      </a:r>
                      <a:r>
                        <a:rPr lang="zh-TW" altLang="en-US" sz="1500" kern="100" spc="20" baseline="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辦理。</a:t>
                      </a:r>
                      <a:endParaRPr lang="en-US" altLang="zh-TW" sz="1500" kern="100" spc="20" baseline="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p>
                      <a:pPr marL="182563" indent="-182563" algn="just">
                        <a:spcBef>
                          <a:spcPts val="300"/>
                        </a:spcBef>
                        <a:spcAft>
                          <a:spcPts val="300"/>
                        </a:spcAft>
                      </a:pPr>
                      <a:r>
                        <a:rPr lang="en-US" altLang="zh-TW" sz="1500" kern="100" spc="20" baseline="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500" b="1" u="sng" kern="100" spc="20" baseline="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就讀學校</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於</a:t>
                      </a:r>
                      <a:r>
                        <a:rPr lang="en-US" altLang="zh-TW" sz="1500" u="sng" kern="100" spc="20" baseline="0" dirty="0">
                          <a:latin typeface="Times New Roman" panose="02020603050405020304" pitchFamily="18" charset="0"/>
                          <a:ea typeface="標楷體" panose="03000509000000000000" pitchFamily="65" charset="-120"/>
                          <a:cs typeface="Times New Roman" panose="02020603050405020304" pitchFamily="18" charset="0"/>
                        </a:rPr>
                        <a:t>115.5.7~8</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將</a:t>
                      </a:r>
                      <a:r>
                        <a:rPr lang="zh-TW" altLang="en-US" sz="1500" kern="100" spc="2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500" kern="100" spc="2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500" kern="100" spc="2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學期修正後</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的修課紀錄</a:t>
                      </a:r>
                      <a:r>
                        <a:rPr lang="en-US" altLang="zh-TW" sz="1500" kern="100" spc="20" baseline="0" dirty="0">
                          <a:latin typeface="Times New Roman" panose="02020603050405020304" pitchFamily="18" charset="0"/>
                          <a:ea typeface="標楷體" panose="03000509000000000000" pitchFamily="65" charset="-120"/>
                          <a:cs typeface="Times New Roman" panose="02020603050405020304" pitchFamily="18" charset="0"/>
                        </a:rPr>
                        <a:t>PDF</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檔，</a:t>
                      </a:r>
                      <a:r>
                        <a:rPr lang="zh-TW" altLang="en-US" sz="1500" kern="100" spc="2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併同第</a:t>
                      </a:r>
                      <a:r>
                        <a:rPr lang="en-US" altLang="zh-TW" sz="1500" kern="100" spc="2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500" kern="100" spc="2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學期修課紀錄</a:t>
                      </a:r>
                      <a:r>
                        <a:rPr lang="en-US" altLang="zh-TW" sz="1500" kern="100" spc="20" baseline="0" dirty="0">
                          <a:latin typeface="Times New Roman" panose="02020603050405020304" pitchFamily="18" charset="0"/>
                          <a:ea typeface="標楷體" panose="03000509000000000000" pitchFamily="65" charset="-120"/>
                          <a:cs typeface="Times New Roman" panose="02020603050405020304" pitchFamily="18" charset="0"/>
                        </a:rPr>
                        <a:t>PDF</a:t>
                      </a:r>
                      <a:r>
                        <a:rPr lang="zh-TW" altLang="en-US" sz="1500" kern="100" spc="20" baseline="0" dirty="0">
                          <a:latin typeface="Times New Roman" panose="02020603050405020304" pitchFamily="18" charset="0"/>
                          <a:ea typeface="標楷體" panose="03000509000000000000" pitchFamily="65" charset="-120"/>
                          <a:cs typeface="Times New Roman" panose="02020603050405020304" pitchFamily="18" charset="0"/>
                        </a:rPr>
                        <a:t>檔案傳予</a:t>
                      </a:r>
                      <a:r>
                        <a:rPr lang="zh-TW" altLang="en-US" sz="1500" b="1" u="sng" kern="100" spc="20" baseline="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聯合會</a:t>
                      </a:r>
                    </a:p>
                  </a:txBody>
                  <a:tcPr anchor="ctr">
                    <a:lnL w="9525"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01776667"/>
                  </a:ext>
                </a:extLst>
              </a:tr>
              <a:tr h="37759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kern="1200" spc="-150" noProof="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2000" b="1" kern="1200" spc="-150" noProof="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000" b="1" kern="1200" spc="-150" noProof="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學期</a:t>
                      </a:r>
                    </a:p>
                  </a:txBody>
                  <a:tcPr anchor="ctr">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zh-TW" altLang="en-US" sz="2200" b="1" spc="-150" dirty="0">
                          <a:latin typeface="Times New Roman" panose="02020603050405020304" pitchFamily="18" charset="0"/>
                          <a:ea typeface="標楷體" panose="03000509000000000000" pitchFamily="65" charset="-120"/>
                          <a:cs typeface="Times New Roman" panose="02020603050405020304" pitchFamily="18" charset="0"/>
                        </a:rPr>
                        <a:t>高中學校統一上傳</a:t>
                      </a:r>
                      <a:endParaRPr lang="en-US" altLang="zh-TW" sz="2200" b="1" spc="-15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2200" b="1" spc="-15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2200" b="1" spc="-15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zh-TW" sz="2200" b="1" spc="-150" dirty="0">
                          <a:latin typeface="Times New Roman" panose="02020603050405020304" pitchFamily="18" charset="0"/>
                          <a:ea typeface="標楷體" panose="03000509000000000000" pitchFamily="65" charset="-120"/>
                          <a:cs typeface="Times New Roman" panose="02020603050405020304" pitchFamily="18" charset="0"/>
                        </a:rPr>
                        <a:t>學期</a:t>
                      </a:r>
                      <a:r>
                        <a:rPr lang="zh-TW" altLang="zh-TW" sz="2200" b="1" u="sng" kern="1200" spc="-150" dirty="0">
                          <a:solidFill>
                            <a:srgbClr val="00B050"/>
                          </a:solidFill>
                          <a:effectLst/>
                          <a:latin typeface="Times New Roman" panose="02020603050405020304" pitchFamily="18" charset="0"/>
                          <a:ea typeface="標楷體" panose="03000509000000000000" pitchFamily="65" charset="-120"/>
                          <a:cs typeface="Times New Roman" panose="02020603050405020304" pitchFamily="18" charset="0"/>
                        </a:rPr>
                        <a:t>修課紀錄</a:t>
                      </a:r>
                      <a:r>
                        <a:rPr lang="en-US" altLang="zh-TW" sz="2200" b="1" u="sng" kern="1200" spc="-150" dirty="0">
                          <a:solidFill>
                            <a:srgbClr val="00B050"/>
                          </a:solidFill>
                          <a:effectLst/>
                          <a:latin typeface="Times New Roman" panose="02020603050405020304" pitchFamily="18" charset="0"/>
                          <a:ea typeface="標楷體" panose="03000509000000000000" pitchFamily="65" charset="-120"/>
                          <a:cs typeface="Times New Roman" panose="02020603050405020304" pitchFamily="18" charset="0"/>
                        </a:rPr>
                        <a:t>(PDF)</a:t>
                      </a:r>
                      <a:endParaRPr lang="zh-TW" altLang="en-US" sz="2200" b="1" u="sng" spc="-150" dirty="0">
                        <a:ln>
                          <a:solidFill>
                            <a:srgbClr val="00B050"/>
                          </a:solidFill>
                        </a:ln>
                        <a:solidFill>
                          <a:srgbClr val="003300"/>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spc="-150" dirty="0">
                          <a:latin typeface="Times New Roman" panose="02020603050405020304" pitchFamily="18" charset="0"/>
                          <a:ea typeface="標楷體" panose="03000509000000000000" pitchFamily="65" charset="-120"/>
                          <a:cs typeface="Times New Roman" panose="02020603050405020304" pitchFamily="18" charset="0"/>
                        </a:rPr>
                        <a:t>第六學期修課紀錄查看系統開放時間：</a:t>
                      </a:r>
                      <a:r>
                        <a:rPr lang="en-US" altLang="zh-TW" sz="1800" b="1" spc="-30" baseline="0" dirty="0">
                          <a:latin typeface="Times New Roman" panose="02020603050405020304" pitchFamily="18" charset="0"/>
                          <a:ea typeface="標楷體" panose="03000509000000000000" pitchFamily="65" charset="-120"/>
                          <a:cs typeface="Times New Roman" panose="02020603050405020304" pitchFamily="18" charset="0"/>
                        </a:rPr>
                        <a:t>115.5.11 10:00 ~</a:t>
                      </a:r>
                      <a:r>
                        <a:rPr lang="zh-TW" altLang="en-US" sz="1800" b="1" spc="-30" baseline="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b="1" spc="-30" baseline="0" dirty="0">
                          <a:latin typeface="Times New Roman" panose="02020603050405020304" pitchFamily="18" charset="0"/>
                          <a:ea typeface="標楷體" panose="03000509000000000000" pitchFamily="65" charset="-120"/>
                          <a:cs typeface="Times New Roman" panose="02020603050405020304" pitchFamily="18" charset="0"/>
                        </a:rPr>
                        <a:t>115.5.12</a:t>
                      </a:r>
                      <a:r>
                        <a:rPr lang="zh-TW" altLang="en-US" sz="1800" b="1" spc="-30" baseline="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b="1" spc="-30" baseline="0" dirty="0">
                          <a:latin typeface="Times New Roman" panose="02020603050405020304" pitchFamily="18" charset="0"/>
                          <a:ea typeface="標楷體" panose="03000509000000000000" pitchFamily="65" charset="-120"/>
                          <a:cs typeface="Times New Roman" panose="02020603050405020304" pitchFamily="18" charset="0"/>
                        </a:rPr>
                        <a:t>21:00</a:t>
                      </a:r>
                      <a:r>
                        <a:rPr lang="zh-TW" altLang="en-US" sz="1800" b="1" spc="-30" baseline="0" dirty="0">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1400" b="1" spc="-3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a:lnL w="9525"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26974023"/>
                  </a:ext>
                </a:extLst>
              </a:tr>
              <a:tr h="1332000">
                <a:tc vMerge="1">
                  <a:txBody>
                    <a:bodyPr/>
                    <a:lstStyle/>
                    <a:p>
                      <a:endParaRPr lang="zh-TW" altLang="en-US"/>
                    </a:p>
                  </a:txBody>
                  <a:tcPr/>
                </a:tc>
                <a:tc vMerge="1">
                  <a:txBody>
                    <a:bodyPr/>
                    <a:lstStyle/>
                    <a:p>
                      <a:endParaRPr lang="zh-TW" altLang="en-US"/>
                    </a:p>
                  </a:txBody>
                  <a:tcPr/>
                </a:tc>
                <a:tc>
                  <a:txBody>
                    <a:bodyPr/>
                    <a:lstStyle/>
                    <a:p>
                      <a:pPr marL="182563" indent="-182563" algn="just">
                        <a:spcBef>
                          <a:spcPts val="300"/>
                        </a:spcBef>
                        <a:spcAft>
                          <a:spcPts val="300"/>
                        </a:spcAft>
                      </a:pPr>
                      <a:r>
                        <a:rPr lang="en-US" altLang="zh-TW" sz="1500" strike="noStrike" kern="100" spc="20" baseline="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500" strike="noStrike" kern="100" spc="20" baseline="0" dirty="0">
                          <a:latin typeface="Times New Roman" panose="02020603050405020304" pitchFamily="18" charset="0"/>
                          <a:ea typeface="標楷體" panose="03000509000000000000" pitchFamily="65" charset="-120"/>
                          <a:cs typeface="Times New Roman" panose="02020603050405020304" pitchFamily="18" charset="0"/>
                        </a:rPr>
                        <a:t>申請生對於</a:t>
                      </a:r>
                      <a:r>
                        <a:rPr lang="zh-TW" altLang="en-US" sz="1500" strike="noStrike" kern="100" spc="2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500" strike="noStrike" kern="100" spc="2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500" strike="noStrike" kern="100" spc="2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學期</a:t>
                      </a:r>
                      <a:r>
                        <a:rPr lang="zh-TW" altLang="en-US" sz="1500" strike="noStrike" kern="100" spc="20" baseline="0" dirty="0">
                          <a:latin typeface="Times New Roman" panose="02020603050405020304" pitchFamily="18" charset="0"/>
                          <a:ea typeface="標楷體" panose="03000509000000000000" pitchFamily="65" charset="-120"/>
                          <a:cs typeface="Times New Roman" panose="02020603050405020304" pitchFamily="18" charset="0"/>
                        </a:rPr>
                        <a:t>修課紀錄</a:t>
                      </a:r>
                      <a:r>
                        <a:rPr lang="en-US" altLang="zh-TW" sz="1500" strike="noStrike" kern="100" spc="20" baseline="0" dirty="0">
                          <a:latin typeface="Times New Roman" panose="02020603050405020304" pitchFamily="18" charset="0"/>
                          <a:ea typeface="標楷體" panose="03000509000000000000" pitchFamily="65" charset="-120"/>
                          <a:cs typeface="Times New Roman" panose="02020603050405020304" pitchFamily="18" charset="0"/>
                        </a:rPr>
                        <a:t>PDF</a:t>
                      </a:r>
                      <a:r>
                        <a:rPr lang="zh-TW" altLang="en-US" sz="1500" strike="noStrike" kern="100" spc="20" baseline="0" dirty="0">
                          <a:latin typeface="Times New Roman" panose="02020603050405020304" pitchFamily="18" charset="0"/>
                          <a:ea typeface="標楷體" panose="03000509000000000000" pitchFamily="65" charset="-120"/>
                          <a:cs typeface="Times New Roman" panose="02020603050405020304" pitchFamily="18" charset="0"/>
                        </a:rPr>
                        <a:t>檔若有疑義時，須於</a:t>
                      </a:r>
                      <a:r>
                        <a:rPr lang="en-US" altLang="zh-TW" sz="1500" u="sng" strike="noStrike" kern="100" spc="20" baseline="0" dirty="0">
                          <a:latin typeface="Times New Roman" panose="02020603050405020304" pitchFamily="18" charset="0"/>
                          <a:ea typeface="標楷體" panose="03000509000000000000" pitchFamily="65" charset="-120"/>
                          <a:cs typeface="Times New Roman" panose="02020603050405020304" pitchFamily="18" charset="0"/>
                        </a:rPr>
                        <a:t>115.5.11~12</a:t>
                      </a:r>
                      <a:r>
                        <a:rPr lang="zh-TW" altLang="en-US" sz="1500" strike="noStrike" kern="100" spc="20" baseline="0" dirty="0">
                          <a:latin typeface="Times New Roman" panose="02020603050405020304" pitchFamily="18" charset="0"/>
                          <a:ea typeface="標楷體" panose="03000509000000000000" pitchFamily="65" charset="-120"/>
                          <a:cs typeface="Times New Roman" panose="02020603050405020304" pitchFamily="18" charset="0"/>
                        </a:rPr>
                        <a:t>向</a:t>
                      </a:r>
                      <a:r>
                        <a:rPr lang="zh-TW" altLang="en-US" sz="1500" b="1" u="sng" strike="noStrike" kern="100" spc="20" baseline="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就讀學校</a:t>
                      </a:r>
                      <a:r>
                        <a:rPr lang="zh-TW" altLang="en-US" sz="1500" strike="noStrike" kern="100" spc="20" baseline="0" dirty="0">
                          <a:latin typeface="Times New Roman" panose="02020603050405020304" pitchFamily="18" charset="0"/>
                          <a:ea typeface="標楷體" panose="03000509000000000000" pitchFamily="65" charset="-120"/>
                          <a:cs typeface="Times New Roman" panose="02020603050405020304" pitchFamily="18" charset="0"/>
                        </a:rPr>
                        <a:t>提出異議。</a:t>
                      </a:r>
                      <a:endParaRPr lang="en-US" altLang="zh-TW" sz="1500" strike="noStrike" kern="100" spc="20" baseline="0" dirty="0">
                        <a:latin typeface="Times New Roman" panose="02020603050405020304" pitchFamily="18" charset="0"/>
                        <a:ea typeface="標楷體" panose="03000509000000000000" pitchFamily="65" charset="-120"/>
                        <a:cs typeface="Times New Roman" panose="02020603050405020304" pitchFamily="18" charset="0"/>
                      </a:endParaRPr>
                    </a:p>
                    <a:p>
                      <a:pPr marL="182563" indent="-182563" algn="just">
                        <a:spcBef>
                          <a:spcPts val="300"/>
                        </a:spcBef>
                        <a:spcAft>
                          <a:spcPts val="300"/>
                        </a:spcAft>
                      </a:pPr>
                      <a:r>
                        <a:rPr lang="en-US" altLang="zh-TW" sz="1500" b="0" u="none" strike="noStrike" kern="100" spc="2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500" b="1" u="sng" strike="noStrike" kern="100" spc="20" baseline="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就讀學校</a:t>
                      </a:r>
                      <a:r>
                        <a:rPr lang="zh-TW" altLang="en-US" sz="1500" strike="noStrike" kern="100" spc="20" baseline="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循程序於</a:t>
                      </a:r>
                      <a:r>
                        <a:rPr lang="en-US" altLang="zh-TW" sz="1500" strike="noStrike" kern="100" spc="20" baseline="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500" strike="noStrike" kern="100" spc="20" baseline="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日內查明，如確實有誤</a:t>
                      </a:r>
                      <a:r>
                        <a:rPr lang="zh-TW" altLang="en-US" sz="1500" strike="noStrike" kern="100" spc="20" baseline="0" dirty="0">
                          <a:latin typeface="Times New Roman" panose="02020603050405020304" pitchFamily="18" charset="0"/>
                          <a:ea typeface="標楷體" panose="03000509000000000000" pitchFamily="65" charset="-120"/>
                          <a:cs typeface="Times New Roman" panose="02020603050405020304" pitchFamily="18" charset="0"/>
                        </a:rPr>
                        <a:t>，由就讀學校於</a:t>
                      </a:r>
                      <a:r>
                        <a:rPr lang="en-US" altLang="zh-TW" sz="1500" b="1" u="sng" strike="noStrike" kern="100" spc="20" baseline="0" dirty="0">
                          <a:latin typeface="Times New Roman" panose="02020603050405020304" pitchFamily="18" charset="0"/>
                          <a:ea typeface="標楷體" panose="03000509000000000000" pitchFamily="65" charset="-120"/>
                          <a:cs typeface="Times New Roman" panose="02020603050405020304" pitchFamily="18" charset="0"/>
                        </a:rPr>
                        <a:t>115.5.19</a:t>
                      </a:r>
                      <a:r>
                        <a:rPr lang="zh-TW" altLang="en-US" sz="1500" b="1" u="sng" strike="noStrike" kern="100" spc="20" baseline="0" dirty="0">
                          <a:latin typeface="Times New Roman" panose="02020603050405020304" pitchFamily="18" charset="0"/>
                          <a:ea typeface="標楷體" panose="03000509000000000000" pitchFamily="65" charset="-120"/>
                          <a:cs typeface="Times New Roman" panose="02020603050405020304" pitchFamily="18" charset="0"/>
                        </a:rPr>
                        <a:t>前</a:t>
                      </a:r>
                      <a:r>
                        <a:rPr lang="zh-TW" altLang="en-US" sz="1500" strike="noStrike" kern="100" spc="20" baseline="0" dirty="0">
                          <a:latin typeface="Times New Roman" panose="02020603050405020304" pitchFamily="18" charset="0"/>
                          <a:ea typeface="標楷體" panose="03000509000000000000" pitchFamily="65" charset="-120"/>
                          <a:cs typeface="Times New Roman" panose="02020603050405020304" pitchFamily="18" charset="0"/>
                        </a:rPr>
                        <a:t>正式函文檢附更新後之修課紀錄至</a:t>
                      </a:r>
                      <a:r>
                        <a:rPr lang="zh-TW" altLang="en-US" sz="1500" b="1" u="sng" strike="noStrike" kern="100" spc="20" baseline="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報名校系</a:t>
                      </a:r>
                      <a:r>
                        <a:rPr lang="zh-TW" altLang="en-US" sz="1500" strike="noStrike" kern="100" spc="20" baseline="0" dirty="0">
                          <a:latin typeface="Times New Roman" panose="02020603050405020304" pitchFamily="18" charset="0"/>
                          <a:ea typeface="標楷體" panose="03000509000000000000" pitchFamily="65" charset="-120"/>
                          <a:cs typeface="Times New Roman" panose="02020603050405020304" pitchFamily="18" charset="0"/>
                        </a:rPr>
                        <a:t>請求更正，並</a:t>
                      </a:r>
                      <a:r>
                        <a:rPr lang="zh-TW" altLang="en-US" sz="1500" b="1" u="none" strike="noStrike" kern="100" spc="2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副知所屬教育主管機關</a:t>
                      </a:r>
                      <a:r>
                        <a:rPr lang="zh-TW" altLang="en-US" sz="1500" b="0" u="none" strike="noStrike" kern="100" spc="2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500" strike="noStrike" kern="100" spc="20" baseline="0" dirty="0">
                          <a:latin typeface="Times New Roman" panose="02020603050405020304" pitchFamily="18" charset="0"/>
                          <a:ea typeface="標楷體" panose="03000509000000000000" pitchFamily="65" charset="-120"/>
                          <a:cs typeface="Times New Roman" panose="02020603050405020304" pitchFamily="18" charset="0"/>
                        </a:rPr>
                        <a:t>逾期或其他方式概不受理。</a:t>
                      </a:r>
                    </a:p>
                  </a:txBody>
                  <a:tcPr anchor="ctr">
                    <a:lnL w="9525"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6839394"/>
                  </a:ext>
                </a:extLst>
              </a:tr>
            </a:tbl>
          </a:graphicData>
        </a:graphic>
      </p:graphicFrame>
      <p:sp>
        <p:nvSpPr>
          <p:cNvPr id="4" name="矩形 3"/>
          <p:cNvSpPr/>
          <p:nvPr/>
        </p:nvSpPr>
        <p:spPr>
          <a:xfrm>
            <a:off x="1393431" y="65768"/>
            <a:ext cx="9405139" cy="58477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sym typeface="Wingdings" panose="05000000000000000000" pitchFamily="2" charset="2"/>
              </a:rPr>
              <a:t>◆ </a:t>
            </a:r>
            <a:r>
              <a:rPr lang="zh-TW" altLang="en-US" sz="3200" b="1" spc="100" dirty="0">
                <a:solidFill>
                  <a:schemeClr val="tx1"/>
                </a:solidFill>
                <a:effectLst>
                  <a:glow rad="63500">
                    <a:schemeClr val="bg1"/>
                  </a:glow>
                </a:effectLst>
              </a:rPr>
              <a:t>在校修課紀錄成績異議處理程序及注意事項</a:t>
            </a:r>
          </a:p>
        </p:txBody>
      </p:sp>
    </p:spTree>
    <p:extLst>
      <p:ext uri="{BB962C8B-B14F-4D97-AF65-F5344CB8AC3E}">
        <p14:creationId xmlns:p14="http://schemas.microsoft.com/office/powerpoint/2010/main" val="3235259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11</a:t>
            </a:fld>
            <a:endParaRPr lang="zh-TW" altLang="en-US" dirty="0"/>
          </a:p>
        </p:txBody>
      </p:sp>
      <p:sp>
        <p:nvSpPr>
          <p:cNvPr id="3" name="矩形 2"/>
          <p:cNvSpPr/>
          <p:nvPr/>
        </p:nvSpPr>
        <p:spPr>
          <a:xfrm>
            <a:off x="1876818" y="56485"/>
            <a:ext cx="8438365" cy="58477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sym typeface="Wingdings" panose="05000000000000000000" pitchFamily="2" charset="2"/>
              </a:rPr>
              <a:t>◆ 上傳</a:t>
            </a:r>
            <a:r>
              <a:rPr lang="zh-TW" altLang="en-US" sz="3200" b="1" spc="100" dirty="0">
                <a:solidFill>
                  <a:schemeClr val="tx1"/>
                </a:solidFill>
                <a:effectLst>
                  <a:glow rad="63500">
                    <a:schemeClr val="bg1"/>
                  </a:glow>
                </a:effectLst>
              </a:rPr>
              <a:t>應屆畢業生第</a:t>
            </a:r>
            <a:r>
              <a:rPr lang="en-US" altLang="zh-TW" sz="3200" b="1" spc="100" dirty="0">
                <a:solidFill>
                  <a:schemeClr val="tx1"/>
                </a:solidFill>
                <a:effectLst>
                  <a:glow rad="63500">
                    <a:schemeClr val="bg1"/>
                  </a:glow>
                </a:effectLst>
              </a:rPr>
              <a:t>6</a:t>
            </a:r>
            <a:r>
              <a:rPr lang="zh-TW" altLang="en-US" sz="3200" b="1" spc="100" dirty="0">
                <a:solidFill>
                  <a:schemeClr val="tx1"/>
                </a:solidFill>
                <a:effectLst>
                  <a:glow rad="63500">
                    <a:schemeClr val="bg1"/>
                  </a:glow>
                </a:effectLst>
              </a:rPr>
              <a:t>學期修課紀錄</a:t>
            </a:r>
            <a:r>
              <a:rPr lang="en-US" altLang="zh-TW" sz="3200" b="1" spc="100" dirty="0">
                <a:solidFill>
                  <a:schemeClr val="tx1"/>
                </a:solidFill>
                <a:effectLst>
                  <a:glow rad="63500">
                    <a:schemeClr val="bg1"/>
                  </a:glow>
                </a:effectLst>
              </a:rPr>
              <a:t>(PDF)</a:t>
            </a:r>
            <a:endParaRPr lang="zh-TW" altLang="en-US" sz="3200" b="1" spc="100" dirty="0">
              <a:solidFill>
                <a:schemeClr val="tx1"/>
              </a:solidFill>
              <a:effectLst>
                <a:glow rad="63500">
                  <a:schemeClr val="bg1"/>
                </a:glow>
              </a:effectLst>
            </a:endParaRPr>
          </a:p>
        </p:txBody>
      </p:sp>
      <p:sp>
        <p:nvSpPr>
          <p:cNvPr id="4" name="文字方塊 3"/>
          <p:cNvSpPr txBox="1"/>
          <p:nvPr/>
        </p:nvSpPr>
        <p:spPr>
          <a:xfrm>
            <a:off x="346076" y="946090"/>
            <a:ext cx="6117356" cy="830997"/>
          </a:xfrm>
          <a:prstGeom prst="rect">
            <a:avLst/>
          </a:prstGeom>
          <a:noFill/>
          <a:ln>
            <a:noFill/>
          </a:ln>
        </p:spPr>
        <p:txBody>
          <a:bodyPr wrap="square" rtlCol="0">
            <a:spAutoFit/>
          </a:bodyPr>
          <a:lstStyle/>
          <a:p>
            <a:pPr algn="ctr"/>
            <a:r>
              <a:rPr lang="zh-TW" altLang="en-US" sz="2400" b="1" dirty="0">
                <a:solidFill>
                  <a:schemeClr val="accent4">
                    <a:lumMod val="50000"/>
                  </a:schemeClr>
                </a:solidFill>
              </a:rPr>
              <a:t>由就讀學校上傳所屬應屆畢業生</a:t>
            </a:r>
            <a:endParaRPr lang="en-US" altLang="zh-TW" sz="2400" b="1" dirty="0">
              <a:solidFill>
                <a:schemeClr val="accent4">
                  <a:lumMod val="50000"/>
                </a:schemeClr>
              </a:solidFill>
            </a:endParaRPr>
          </a:p>
          <a:p>
            <a:pPr algn="ctr"/>
            <a:r>
              <a:rPr lang="zh-TW" altLang="en-US" sz="2400" b="1" dirty="0">
                <a:solidFill>
                  <a:schemeClr val="accent4">
                    <a:lumMod val="50000"/>
                  </a:schemeClr>
                </a:solidFill>
              </a:rPr>
              <a:t>第</a:t>
            </a:r>
            <a:r>
              <a:rPr lang="en-US" altLang="zh-TW" sz="2400" b="1" dirty="0">
                <a:solidFill>
                  <a:schemeClr val="accent4">
                    <a:lumMod val="50000"/>
                  </a:schemeClr>
                </a:solidFill>
              </a:rPr>
              <a:t>6</a:t>
            </a:r>
            <a:r>
              <a:rPr lang="zh-TW" altLang="en-US" sz="2400" b="1" dirty="0">
                <a:solidFill>
                  <a:schemeClr val="accent4">
                    <a:lumMod val="50000"/>
                  </a:schemeClr>
                </a:solidFill>
              </a:rPr>
              <a:t>學期修課紀錄</a:t>
            </a:r>
            <a:r>
              <a:rPr lang="en-US" altLang="zh-TW" sz="2400" b="1" dirty="0">
                <a:solidFill>
                  <a:schemeClr val="accent4">
                    <a:lumMod val="50000"/>
                  </a:schemeClr>
                </a:solidFill>
              </a:rPr>
              <a:t>(PDF)</a:t>
            </a:r>
            <a:endParaRPr lang="zh-TW" altLang="en-US" sz="2400" b="1" dirty="0">
              <a:solidFill>
                <a:schemeClr val="accent4">
                  <a:lumMod val="50000"/>
                </a:schemeClr>
              </a:solidFill>
            </a:endParaRPr>
          </a:p>
        </p:txBody>
      </p:sp>
      <p:sp>
        <p:nvSpPr>
          <p:cNvPr id="5" name="文字方塊 4"/>
          <p:cNvSpPr txBox="1"/>
          <p:nvPr/>
        </p:nvSpPr>
        <p:spPr>
          <a:xfrm>
            <a:off x="346076" y="1777086"/>
            <a:ext cx="6117356" cy="4406334"/>
          </a:xfrm>
          <a:prstGeom prst="rect">
            <a:avLst/>
          </a:prstGeom>
          <a:solidFill>
            <a:schemeClr val="accent4">
              <a:lumMod val="20000"/>
              <a:lumOff val="80000"/>
            </a:schemeClr>
          </a:solidFill>
          <a:ln w="38100">
            <a:noFill/>
            <a:prstDash val="sysDash"/>
          </a:ln>
          <a:effectLst/>
        </p:spPr>
        <p:txBody>
          <a:bodyPr wrap="square" rtlCol="0">
            <a:spAutoFit/>
          </a:bodyPr>
          <a:lstStyle/>
          <a:p>
            <a:pPr marL="285750" indent="-285750">
              <a:spcBef>
                <a:spcPts val="100"/>
              </a:spcBef>
              <a:spcAft>
                <a:spcPts val="100"/>
              </a:spcAft>
              <a:buFont typeface="Wingdings" panose="05000000000000000000" pitchFamily="2" charset="2"/>
              <a:buChar char="u"/>
            </a:pPr>
            <a:r>
              <a:rPr lang="zh-TW" altLang="en-US" sz="1600" b="1" spc="50" dirty="0"/>
              <a:t>上傳時間：</a:t>
            </a:r>
            <a:r>
              <a:rPr lang="en-US" altLang="zh-TW" sz="2000" b="1" u="sng" spc="50" dirty="0">
                <a:solidFill>
                  <a:srgbClr val="FF0000"/>
                </a:solidFill>
              </a:rPr>
              <a:t>115</a:t>
            </a:r>
            <a:r>
              <a:rPr lang="zh-TW" altLang="en-US" sz="2000" b="1" u="sng" spc="50" dirty="0">
                <a:solidFill>
                  <a:srgbClr val="FF0000"/>
                </a:solidFill>
              </a:rPr>
              <a:t>年</a:t>
            </a:r>
            <a:r>
              <a:rPr lang="en-US" altLang="zh-TW" sz="2000" b="1" u="sng" spc="50" dirty="0">
                <a:solidFill>
                  <a:srgbClr val="FF0000"/>
                </a:solidFill>
              </a:rPr>
              <a:t>5</a:t>
            </a:r>
            <a:r>
              <a:rPr lang="zh-TW" altLang="en-US" sz="2000" b="1" u="sng" spc="50" dirty="0">
                <a:solidFill>
                  <a:srgbClr val="FF0000"/>
                </a:solidFill>
              </a:rPr>
              <a:t>月</a:t>
            </a:r>
            <a:r>
              <a:rPr lang="en-US" altLang="zh-TW" sz="2000" b="1" u="sng" spc="50" dirty="0">
                <a:solidFill>
                  <a:srgbClr val="FF0000"/>
                </a:solidFill>
              </a:rPr>
              <a:t>7</a:t>
            </a:r>
            <a:r>
              <a:rPr lang="zh-TW" altLang="en-US" sz="2000" b="1" u="sng" spc="50" dirty="0">
                <a:solidFill>
                  <a:srgbClr val="FF0000"/>
                </a:solidFill>
              </a:rPr>
              <a:t>日</a:t>
            </a:r>
            <a:r>
              <a:rPr lang="en-US" altLang="zh-TW" sz="2000" b="1" u="sng" spc="50" dirty="0">
                <a:solidFill>
                  <a:srgbClr val="FF0000"/>
                </a:solidFill>
              </a:rPr>
              <a:t>10:00</a:t>
            </a:r>
            <a:r>
              <a:rPr lang="zh-TW" altLang="en-US" sz="2000" b="1" u="sng" spc="50" dirty="0">
                <a:solidFill>
                  <a:srgbClr val="FF0000"/>
                </a:solidFill>
              </a:rPr>
              <a:t>～</a:t>
            </a:r>
            <a:r>
              <a:rPr lang="en-US" altLang="zh-TW" sz="2000" b="1" u="sng" spc="50" dirty="0">
                <a:solidFill>
                  <a:srgbClr val="FF0000"/>
                </a:solidFill>
              </a:rPr>
              <a:t>5</a:t>
            </a:r>
            <a:r>
              <a:rPr lang="zh-TW" altLang="en-US" sz="2000" b="1" u="sng" spc="50" dirty="0">
                <a:solidFill>
                  <a:srgbClr val="FF0000"/>
                </a:solidFill>
              </a:rPr>
              <a:t>月</a:t>
            </a:r>
            <a:r>
              <a:rPr lang="en-US" altLang="zh-TW" sz="2000" b="1" u="sng" spc="50" dirty="0">
                <a:solidFill>
                  <a:srgbClr val="FF0000"/>
                </a:solidFill>
              </a:rPr>
              <a:t>8</a:t>
            </a:r>
            <a:r>
              <a:rPr lang="zh-TW" altLang="en-US" sz="2000" b="1" u="sng" spc="50" dirty="0">
                <a:solidFill>
                  <a:srgbClr val="FF0000"/>
                </a:solidFill>
              </a:rPr>
              <a:t>日</a:t>
            </a:r>
            <a:r>
              <a:rPr lang="en-US" altLang="zh-TW" sz="2000" b="1" u="sng" spc="50" dirty="0">
                <a:solidFill>
                  <a:srgbClr val="FF0000"/>
                </a:solidFill>
              </a:rPr>
              <a:t>17:00</a:t>
            </a:r>
            <a:r>
              <a:rPr lang="zh-TW" altLang="en-US" sz="2000" b="1" u="sng" spc="50" dirty="0">
                <a:solidFill>
                  <a:srgbClr val="FF0000"/>
                </a:solidFill>
              </a:rPr>
              <a:t>止</a:t>
            </a:r>
            <a:endParaRPr lang="en-US" altLang="zh-TW" sz="2000" b="1" u="sng" spc="50" dirty="0">
              <a:solidFill>
                <a:srgbClr val="FF0000"/>
              </a:solidFill>
            </a:endParaRPr>
          </a:p>
          <a:p>
            <a:pPr marL="285750" indent="-285750">
              <a:spcBef>
                <a:spcPts val="600"/>
              </a:spcBef>
              <a:spcAft>
                <a:spcPts val="100"/>
              </a:spcAft>
              <a:buFont typeface="Wingdings" panose="05000000000000000000" pitchFamily="2" charset="2"/>
              <a:buChar char="u"/>
            </a:pPr>
            <a:r>
              <a:rPr lang="zh-TW" altLang="en-US" sz="1600" b="1" spc="50" dirty="0"/>
              <a:t>對象範圍：參加學測考試之所屬應屆畢業生</a:t>
            </a:r>
            <a:r>
              <a:rPr lang="en-US" altLang="zh-TW" sz="1600" b="1" spc="50" dirty="0"/>
              <a:t>(</a:t>
            </a:r>
            <a:r>
              <a:rPr lang="zh-TW" altLang="en-US" sz="1600" b="1" spc="50" dirty="0"/>
              <a:t>通過第一階段篩選之所屬應屆申請生</a:t>
            </a:r>
            <a:r>
              <a:rPr lang="en-US" altLang="zh-TW" sz="1600" b="1" spc="50" dirty="0"/>
              <a:t>)</a:t>
            </a:r>
          </a:p>
          <a:p>
            <a:pPr marL="285750" indent="-285750">
              <a:spcBef>
                <a:spcPts val="600"/>
              </a:spcBef>
              <a:spcAft>
                <a:spcPts val="100"/>
              </a:spcAft>
              <a:buFont typeface="Wingdings" panose="05000000000000000000" pitchFamily="2" charset="2"/>
              <a:buChar char="u"/>
            </a:pPr>
            <a:r>
              <a:rPr lang="zh-TW" altLang="en-US" sz="1600" b="1" spc="50" dirty="0"/>
              <a:t>上傳內容</a:t>
            </a:r>
            <a:r>
              <a:rPr lang="zh-TW" altLang="en-US" sz="1600" spc="50" dirty="0"/>
              <a:t>：</a:t>
            </a:r>
            <a:endParaRPr lang="en-US" altLang="zh-TW" sz="1600" spc="50" dirty="0"/>
          </a:p>
          <a:p>
            <a:pPr marL="612000" lvl="1" indent="-342900">
              <a:spcBef>
                <a:spcPts val="100"/>
              </a:spcBef>
              <a:spcAft>
                <a:spcPts val="100"/>
              </a:spcAft>
              <a:buFont typeface="+mj-lt"/>
              <a:buAutoNum type="arabicParenR"/>
            </a:pPr>
            <a:r>
              <a:rPr lang="zh-TW" altLang="en-US" sz="1500" spc="50" dirty="0"/>
              <a:t>第六學期</a:t>
            </a:r>
            <a:r>
              <a:rPr lang="zh-TW" altLang="en-US" sz="1500" b="1" spc="50" dirty="0">
                <a:solidFill>
                  <a:srgbClr val="0033CC"/>
                </a:solidFill>
              </a:rPr>
              <a:t>各學科</a:t>
            </a:r>
            <a:r>
              <a:rPr lang="en-US" altLang="zh-TW" sz="1500" b="1" spc="50" dirty="0">
                <a:solidFill>
                  <a:srgbClr val="0033CC"/>
                </a:solidFill>
              </a:rPr>
              <a:t>(</a:t>
            </a:r>
            <a:r>
              <a:rPr lang="zh-TW" altLang="en-US" sz="1500" b="1" spc="50" dirty="0">
                <a:solidFill>
                  <a:srgbClr val="0033CC"/>
                </a:solidFill>
              </a:rPr>
              <a:t>含必修及選修</a:t>
            </a:r>
            <a:r>
              <a:rPr lang="en-US" altLang="zh-TW" sz="1500" b="1" spc="50" dirty="0">
                <a:solidFill>
                  <a:srgbClr val="0033CC"/>
                </a:solidFill>
              </a:rPr>
              <a:t>)</a:t>
            </a:r>
            <a:r>
              <a:rPr lang="zh-TW" altLang="en-US" sz="1500" b="1" spc="50" dirty="0">
                <a:solidFill>
                  <a:srgbClr val="0033CC"/>
                </a:solidFill>
              </a:rPr>
              <a:t>成績</a:t>
            </a:r>
            <a:r>
              <a:rPr lang="zh-TW" altLang="en-US" sz="1500" spc="50" dirty="0"/>
              <a:t>、第六學期學業</a:t>
            </a:r>
            <a:r>
              <a:rPr lang="zh-TW" altLang="en-US" sz="1500" b="1" spc="50" dirty="0">
                <a:solidFill>
                  <a:srgbClr val="0033CC"/>
                </a:solidFill>
              </a:rPr>
              <a:t>總平均成績</a:t>
            </a:r>
            <a:r>
              <a:rPr lang="zh-TW" altLang="en-US" sz="1500" spc="50" dirty="0"/>
              <a:t>，且</a:t>
            </a:r>
            <a:r>
              <a:rPr lang="zh-TW" altLang="en-US" sz="1500" b="1" spc="50" dirty="0">
                <a:solidFill>
                  <a:srgbClr val="0033CC"/>
                </a:solidFill>
              </a:rPr>
              <a:t>須蓋有教務處章戳</a:t>
            </a:r>
            <a:r>
              <a:rPr lang="en-US" altLang="zh-TW" sz="1500" b="1" spc="50" dirty="0">
                <a:solidFill>
                  <a:srgbClr val="0033CC"/>
                </a:solidFill>
              </a:rPr>
              <a:t>(</a:t>
            </a:r>
            <a:r>
              <a:rPr lang="zh-TW" altLang="en-US" sz="1500" b="1" spc="50" dirty="0">
                <a:solidFill>
                  <a:srgbClr val="0033CC"/>
                </a:solidFill>
              </a:rPr>
              <a:t>或浮水印</a:t>
            </a:r>
            <a:r>
              <a:rPr lang="en-US" altLang="zh-TW" sz="1500" b="1" spc="50" dirty="0">
                <a:solidFill>
                  <a:srgbClr val="0033CC"/>
                </a:solidFill>
              </a:rPr>
              <a:t>)</a:t>
            </a:r>
            <a:r>
              <a:rPr lang="zh-TW" altLang="en-US" sz="1500" spc="50" dirty="0">
                <a:solidFill>
                  <a:srgbClr val="0033CC"/>
                </a:solidFill>
              </a:rPr>
              <a:t> </a:t>
            </a:r>
            <a:r>
              <a:rPr lang="zh-TW" altLang="en-US" sz="1500" spc="50" dirty="0"/>
              <a:t>。</a:t>
            </a:r>
            <a:endParaRPr lang="en-US" altLang="zh-TW" sz="1500" spc="50" dirty="0"/>
          </a:p>
          <a:p>
            <a:pPr marL="612000" lvl="1" indent="-342900">
              <a:spcBef>
                <a:spcPts val="100"/>
              </a:spcBef>
              <a:spcAft>
                <a:spcPts val="100"/>
              </a:spcAft>
              <a:buFont typeface="+mj-lt"/>
              <a:buAutoNum type="arabicParenR"/>
            </a:pPr>
            <a:r>
              <a:rPr lang="zh-TW" altLang="en-US" sz="1500" spc="50" dirty="0"/>
              <a:t>修課紀錄或在校學業成績之評量方式，依「高級中等學校學生學習評量辦法」、「高級中等學校進修部學生學習評量辦法」及教育主管機關相關規定辦理。</a:t>
            </a:r>
            <a:endParaRPr lang="en-US" altLang="zh-TW" sz="1500" spc="50" dirty="0"/>
          </a:p>
          <a:p>
            <a:pPr marL="612000" lvl="1" indent="-342900">
              <a:spcBef>
                <a:spcPts val="100"/>
              </a:spcBef>
              <a:spcAft>
                <a:spcPts val="100"/>
              </a:spcAft>
              <a:buFont typeface="+mj-lt"/>
              <a:buAutoNum type="arabicParenR"/>
            </a:pPr>
            <a:r>
              <a:rPr lang="zh-TW" altLang="en-US" sz="1500" b="1" spc="50" dirty="0">
                <a:solidFill>
                  <a:srgbClr val="0033CC"/>
                </a:solidFill>
              </a:rPr>
              <a:t>配合第二階段複試期程，第六學期修課紀錄不含補考成績。</a:t>
            </a:r>
            <a:endParaRPr lang="en-US" altLang="zh-TW" sz="1500" b="1" spc="50" dirty="0">
              <a:solidFill>
                <a:srgbClr val="0033CC"/>
              </a:solidFill>
            </a:endParaRPr>
          </a:p>
          <a:p>
            <a:pPr marL="285750" lvl="0" indent="-285750">
              <a:spcBef>
                <a:spcPts val="600"/>
              </a:spcBef>
              <a:spcAft>
                <a:spcPts val="100"/>
              </a:spcAft>
              <a:buFont typeface="Wingdings" panose="05000000000000000000" pitchFamily="2" charset="2"/>
              <a:buChar char="u"/>
            </a:pPr>
            <a:r>
              <a:rPr lang="zh-TW" altLang="en-US" sz="1600" b="1" spc="50" dirty="0"/>
              <a:t>疑義處理：</a:t>
            </a:r>
            <a:endParaRPr lang="en-US" altLang="zh-TW" sz="1600" b="1" spc="50" dirty="0"/>
          </a:p>
          <a:p>
            <a:pPr marL="360000">
              <a:spcBef>
                <a:spcPts val="600"/>
              </a:spcBef>
              <a:spcAft>
                <a:spcPts val="100"/>
              </a:spcAft>
            </a:pPr>
            <a:r>
              <a:rPr lang="zh-TW" altLang="zh-TW" sz="1600" spc="50" dirty="0"/>
              <a:t>上傳截止日後，本委員會將已上傳之第六學期修課紀錄轉送各校。</a:t>
            </a:r>
            <a:r>
              <a:rPr lang="zh-TW" altLang="zh-TW" sz="1600" b="1" spc="50" dirty="0">
                <a:solidFill>
                  <a:srgbClr val="0033CC"/>
                </a:solidFill>
              </a:rPr>
              <a:t>如經申請生反映學業成績有誤，應儘速於三日內查明，若確實有誤，應由就讀學校於</a:t>
            </a:r>
            <a:r>
              <a:rPr lang="en-US" altLang="zh-TW" sz="1600" b="1" u="sng" spc="50" dirty="0">
                <a:solidFill>
                  <a:srgbClr val="0033CC"/>
                </a:solidFill>
              </a:rPr>
              <a:t>115</a:t>
            </a:r>
            <a:r>
              <a:rPr lang="zh-TW" altLang="zh-TW" sz="1600" b="1" u="sng" spc="50" dirty="0">
                <a:solidFill>
                  <a:srgbClr val="0033CC"/>
                </a:solidFill>
              </a:rPr>
              <a:t>年</a:t>
            </a:r>
            <a:r>
              <a:rPr lang="en-US" altLang="zh-TW" sz="1600" b="1" u="sng" spc="50" dirty="0">
                <a:solidFill>
                  <a:srgbClr val="0033CC"/>
                </a:solidFill>
              </a:rPr>
              <a:t>5</a:t>
            </a:r>
            <a:r>
              <a:rPr lang="zh-TW" altLang="zh-TW" sz="1600" b="1" u="sng" spc="50" dirty="0">
                <a:solidFill>
                  <a:srgbClr val="0033CC"/>
                </a:solidFill>
              </a:rPr>
              <a:t>月</a:t>
            </a:r>
            <a:r>
              <a:rPr lang="en-US" altLang="zh-TW" sz="1600" b="1" u="sng" spc="50" dirty="0">
                <a:solidFill>
                  <a:srgbClr val="0033CC"/>
                </a:solidFill>
              </a:rPr>
              <a:t>19</a:t>
            </a:r>
            <a:r>
              <a:rPr lang="zh-TW" altLang="zh-TW" sz="1600" b="1" u="sng" spc="50" dirty="0">
                <a:solidFill>
                  <a:srgbClr val="0033CC"/>
                </a:solidFill>
              </a:rPr>
              <a:t>日前</a:t>
            </a:r>
            <a:r>
              <a:rPr lang="zh-TW" altLang="zh-TW" sz="1600" b="1" spc="50" dirty="0">
                <a:solidFill>
                  <a:srgbClr val="0033CC"/>
                </a:solidFill>
              </a:rPr>
              <a:t>備文檢附更正後之修課紀錄至該生所報名之校系（組）、學程並副知所屬教育主管機關，逾期或其他方式概不受理。</a:t>
            </a:r>
          </a:p>
        </p:txBody>
      </p:sp>
      <p:sp>
        <p:nvSpPr>
          <p:cNvPr id="8" name="文字方塊 7"/>
          <p:cNvSpPr txBox="1"/>
          <p:nvPr/>
        </p:nvSpPr>
        <p:spPr>
          <a:xfrm>
            <a:off x="6807242" y="946089"/>
            <a:ext cx="5219657" cy="830997"/>
          </a:xfrm>
          <a:prstGeom prst="rect">
            <a:avLst/>
          </a:prstGeom>
          <a:noFill/>
          <a:ln>
            <a:noFill/>
          </a:ln>
        </p:spPr>
        <p:txBody>
          <a:bodyPr wrap="square" rtlCol="0">
            <a:spAutoFit/>
          </a:bodyPr>
          <a:lstStyle/>
          <a:p>
            <a:pPr algn="ctr"/>
            <a:r>
              <a:rPr lang="zh-TW" altLang="en-US" sz="2400" b="1" dirty="0">
                <a:solidFill>
                  <a:schemeClr val="accent5">
                    <a:lumMod val="75000"/>
                  </a:schemeClr>
                </a:solidFill>
              </a:rPr>
              <a:t>通過一篩之應屆畢業生查詢</a:t>
            </a:r>
            <a:br>
              <a:rPr lang="en-US" altLang="zh-TW" sz="2400" b="1" dirty="0">
                <a:solidFill>
                  <a:schemeClr val="accent5">
                    <a:lumMod val="75000"/>
                  </a:schemeClr>
                </a:solidFill>
              </a:rPr>
            </a:br>
            <a:r>
              <a:rPr lang="zh-TW" altLang="en-US" sz="2400" b="1" dirty="0">
                <a:solidFill>
                  <a:schemeClr val="accent5">
                    <a:lumMod val="75000"/>
                  </a:schemeClr>
                </a:solidFill>
              </a:rPr>
              <a:t>第</a:t>
            </a:r>
            <a:r>
              <a:rPr lang="en-US" altLang="zh-TW" sz="2400" b="1" dirty="0">
                <a:solidFill>
                  <a:schemeClr val="accent5">
                    <a:lumMod val="75000"/>
                  </a:schemeClr>
                </a:solidFill>
              </a:rPr>
              <a:t>6</a:t>
            </a:r>
            <a:r>
              <a:rPr lang="zh-TW" altLang="en-US" sz="2400" b="1" dirty="0">
                <a:solidFill>
                  <a:schemeClr val="accent5">
                    <a:lumMod val="75000"/>
                  </a:schemeClr>
                </a:solidFill>
              </a:rPr>
              <a:t>學期修課紀錄</a:t>
            </a:r>
            <a:r>
              <a:rPr lang="en-US" altLang="zh-TW" sz="2400" b="1" dirty="0">
                <a:solidFill>
                  <a:schemeClr val="accent5">
                    <a:lumMod val="75000"/>
                  </a:schemeClr>
                </a:solidFill>
              </a:rPr>
              <a:t>(PDF)</a:t>
            </a:r>
            <a:endParaRPr lang="zh-TW" altLang="en-US" sz="2400" b="1" dirty="0">
              <a:solidFill>
                <a:schemeClr val="accent5">
                  <a:lumMod val="75000"/>
                </a:schemeClr>
              </a:solidFill>
            </a:endParaRPr>
          </a:p>
        </p:txBody>
      </p:sp>
      <p:sp>
        <p:nvSpPr>
          <p:cNvPr id="9" name="文字方塊 8"/>
          <p:cNvSpPr txBox="1"/>
          <p:nvPr/>
        </p:nvSpPr>
        <p:spPr>
          <a:xfrm>
            <a:off x="6807242" y="1777086"/>
            <a:ext cx="5219658" cy="3036729"/>
          </a:xfrm>
          <a:prstGeom prst="rect">
            <a:avLst/>
          </a:prstGeom>
          <a:solidFill>
            <a:srgbClr val="FFF1E7"/>
          </a:solidFill>
          <a:ln w="38100">
            <a:noFill/>
            <a:prstDash val="sysDot"/>
          </a:ln>
          <a:effectLst/>
        </p:spPr>
        <p:txBody>
          <a:bodyPr wrap="square" rtlCol="0">
            <a:spAutoFit/>
          </a:bodyPr>
          <a:lstStyle/>
          <a:p>
            <a:pPr marL="285750" indent="-285750">
              <a:spcBef>
                <a:spcPts val="600"/>
              </a:spcBef>
              <a:spcAft>
                <a:spcPts val="100"/>
              </a:spcAft>
              <a:buFont typeface="Wingdings" panose="05000000000000000000" pitchFamily="2" charset="2"/>
              <a:buChar char="u"/>
            </a:pPr>
            <a:r>
              <a:rPr lang="zh-TW" altLang="en-US" sz="1600" b="1" spc="50" dirty="0"/>
              <a:t>查詢時間：</a:t>
            </a:r>
            <a:r>
              <a:rPr lang="en-US" altLang="zh-TW" sz="2000" b="1" u="sng" spc="50" dirty="0">
                <a:solidFill>
                  <a:srgbClr val="FF0000"/>
                </a:solidFill>
              </a:rPr>
              <a:t>115</a:t>
            </a:r>
            <a:r>
              <a:rPr lang="zh-TW" altLang="en-US" sz="2000" b="1" u="sng" spc="50" dirty="0">
                <a:solidFill>
                  <a:srgbClr val="FF0000"/>
                </a:solidFill>
              </a:rPr>
              <a:t>年</a:t>
            </a:r>
            <a:r>
              <a:rPr lang="en-US" altLang="zh-TW" sz="2000" b="1" u="sng" spc="50" dirty="0">
                <a:solidFill>
                  <a:srgbClr val="FF0000"/>
                </a:solidFill>
              </a:rPr>
              <a:t>5</a:t>
            </a:r>
            <a:r>
              <a:rPr lang="zh-TW" altLang="en-US" sz="2000" b="1" u="sng" spc="50" dirty="0">
                <a:solidFill>
                  <a:srgbClr val="FF0000"/>
                </a:solidFill>
              </a:rPr>
              <a:t>月</a:t>
            </a:r>
            <a:r>
              <a:rPr lang="en-US" altLang="zh-TW" sz="2000" b="1" u="sng" spc="50" dirty="0">
                <a:solidFill>
                  <a:srgbClr val="FF0000"/>
                </a:solidFill>
              </a:rPr>
              <a:t>11</a:t>
            </a:r>
            <a:r>
              <a:rPr lang="zh-TW" altLang="en-US" sz="2000" b="1" u="sng" spc="50" dirty="0">
                <a:solidFill>
                  <a:srgbClr val="FF0000"/>
                </a:solidFill>
              </a:rPr>
              <a:t>日</a:t>
            </a:r>
            <a:r>
              <a:rPr lang="en-US" altLang="zh-TW" sz="2000" b="1" u="sng" spc="50" dirty="0">
                <a:solidFill>
                  <a:srgbClr val="FF0000"/>
                </a:solidFill>
              </a:rPr>
              <a:t>10:00</a:t>
            </a:r>
            <a:r>
              <a:rPr lang="zh-TW" altLang="en-US" sz="2000" b="1" u="sng" spc="50" dirty="0">
                <a:solidFill>
                  <a:srgbClr val="FF0000"/>
                </a:solidFill>
              </a:rPr>
              <a:t>～</a:t>
            </a:r>
            <a:r>
              <a:rPr lang="en-US" altLang="zh-TW" sz="2000" b="1" u="sng" spc="50" dirty="0">
                <a:solidFill>
                  <a:srgbClr val="FF0000"/>
                </a:solidFill>
              </a:rPr>
              <a:t>5</a:t>
            </a:r>
            <a:r>
              <a:rPr lang="zh-TW" altLang="en-US" sz="2000" b="1" u="sng" spc="50" dirty="0">
                <a:solidFill>
                  <a:srgbClr val="FF0000"/>
                </a:solidFill>
              </a:rPr>
              <a:t>月</a:t>
            </a:r>
            <a:r>
              <a:rPr lang="en-US" altLang="zh-TW" sz="2000" b="1" u="sng" spc="50" dirty="0">
                <a:solidFill>
                  <a:srgbClr val="FF0000"/>
                </a:solidFill>
              </a:rPr>
              <a:t>12</a:t>
            </a:r>
            <a:r>
              <a:rPr lang="zh-TW" altLang="en-US" sz="2000" b="1" u="sng" spc="50" dirty="0">
                <a:solidFill>
                  <a:srgbClr val="FF0000"/>
                </a:solidFill>
              </a:rPr>
              <a:t>日</a:t>
            </a:r>
            <a:r>
              <a:rPr lang="en-US" altLang="zh-TW" sz="2000" b="1" u="sng" spc="50" dirty="0">
                <a:solidFill>
                  <a:srgbClr val="FF0000"/>
                </a:solidFill>
              </a:rPr>
              <a:t>21:00</a:t>
            </a:r>
            <a:r>
              <a:rPr lang="zh-TW" altLang="en-US" sz="2000" b="1" u="sng" spc="50" dirty="0">
                <a:solidFill>
                  <a:srgbClr val="FF0000"/>
                </a:solidFill>
              </a:rPr>
              <a:t>止</a:t>
            </a:r>
            <a:endParaRPr lang="en-US" altLang="zh-TW" sz="2000" b="1" u="sng" spc="50" dirty="0">
              <a:solidFill>
                <a:srgbClr val="FF0000"/>
              </a:solidFill>
            </a:endParaRPr>
          </a:p>
          <a:p>
            <a:pPr marL="285750" indent="-285750">
              <a:spcBef>
                <a:spcPts val="600"/>
              </a:spcBef>
              <a:spcAft>
                <a:spcPts val="100"/>
              </a:spcAft>
              <a:buFont typeface="Wingdings" panose="05000000000000000000" pitchFamily="2" charset="2"/>
              <a:buChar char="u"/>
            </a:pPr>
            <a:r>
              <a:rPr lang="zh-TW" altLang="en-US" sz="1600" b="1" spc="50" dirty="0"/>
              <a:t>對象範圍：通過第一階段篩選之應屆申請生</a:t>
            </a:r>
            <a:endParaRPr lang="en-US" altLang="zh-TW" sz="1600" b="1" spc="50" dirty="0"/>
          </a:p>
          <a:p>
            <a:pPr marL="285750" indent="-285750">
              <a:spcBef>
                <a:spcPts val="600"/>
              </a:spcBef>
              <a:spcAft>
                <a:spcPts val="100"/>
              </a:spcAft>
              <a:buFont typeface="Wingdings" panose="05000000000000000000" pitchFamily="2" charset="2"/>
              <a:buChar char="u"/>
            </a:pPr>
            <a:r>
              <a:rPr lang="zh-TW" altLang="en-US" sz="1600" b="1" spc="50" dirty="0"/>
              <a:t>疑義處理：</a:t>
            </a:r>
            <a:endParaRPr lang="en-US" altLang="zh-TW" sz="1600" b="1" spc="50" dirty="0"/>
          </a:p>
          <a:p>
            <a:pPr marL="612000" indent="-342900">
              <a:spcBef>
                <a:spcPts val="600"/>
              </a:spcBef>
              <a:spcAft>
                <a:spcPts val="100"/>
              </a:spcAft>
              <a:buFont typeface="+mj-lt"/>
              <a:buAutoNum type="arabicParenR"/>
            </a:pPr>
            <a:r>
              <a:rPr lang="zh-TW" altLang="en-US" sz="1600" spc="50" dirty="0"/>
              <a:t>申請生務必於上述時間及方式詳細核對修課紀錄之內容；</a:t>
            </a:r>
            <a:r>
              <a:rPr lang="zh-TW" altLang="en-US" sz="1600" b="1" spc="50" dirty="0">
                <a:solidFill>
                  <a:srgbClr val="0033CC"/>
                </a:solidFill>
              </a:rPr>
              <a:t>如有問題應於查詢截止日前</a:t>
            </a:r>
            <a:r>
              <a:rPr lang="zh-TW" altLang="en-US" sz="1600" spc="50" dirty="0">
                <a:solidFill>
                  <a:srgbClr val="0033CC"/>
                </a:solidFill>
              </a:rPr>
              <a:t>儘速向就讀學校提出疑義申請</a:t>
            </a:r>
            <a:r>
              <a:rPr lang="zh-TW" altLang="en-US" sz="1600" spc="50" dirty="0"/>
              <a:t>。</a:t>
            </a:r>
            <a:endParaRPr lang="en-US" altLang="zh-TW" sz="1600" spc="50" dirty="0"/>
          </a:p>
          <a:p>
            <a:pPr marL="612000" indent="-342900">
              <a:spcBef>
                <a:spcPts val="600"/>
              </a:spcBef>
              <a:spcAft>
                <a:spcPts val="100"/>
              </a:spcAft>
              <a:buFont typeface="+mj-lt"/>
              <a:buAutoNum type="arabicParenR"/>
            </a:pPr>
            <a:r>
              <a:rPr lang="zh-TW" altLang="en-US" sz="1600" b="1" spc="50" dirty="0"/>
              <a:t>未</a:t>
            </a:r>
            <a:r>
              <a:rPr lang="zh-TW" altLang="en-US" sz="1600" spc="50" dirty="0"/>
              <a:t>於查詢期間上網</a:t>
            </a:r>
            <a:r>
              <a:rPr lang="zh-TW" altLang="en-US" sz="1600" b="1" spc="50" dirty="0"/>
              <a:t>查詢</a:t>
            </a:r>
            <a:r>
              <a:rPr lang="zh-TW" altLang="en-US" sz="1600" spc="50" dirty="0"/>
              <a:t>或查詢之修課紀錄內容有誤而</a:t>
            </a:r>
            <a:r>
              <a:rPr lang="zh-TW" altLang="en-US" sz="1600" b="1" spc="50" dirty="0"/>
              <a:t>未即時反映</a:t>
            </a:r>
            <a:r>
              <a:rPr lang="zh-TW" altLang="en-US" sz="1600" spc="50" dirty="0"/>
              <a:t>，</a:t>
            </a:r>
            <a:r>
              <a:rPr lang="zh-TW" altLang="en-US" sz="1600" b="1" spc="50" dirty="0"/>
              <a:t>致影響個人第二階段複試權益，申請生應自行負責。</a:t>
            </a:r>
            <a:endParaRPr lang="en-US" altLang="zh-TW" sz="1600" b="1" spc="50" dirty="0"/>
          </a:p>
        </p:txBody>
      </p:sp>
    </p:spTree>
    <p:extLst>
      <p:ext uri="{BB962C8B-B14F-4D97-AF65-F5344CB8AC3E}">
        <p14:creationId xmlns:p14="http://schemas.microsoft.com/office/powerpoint/2010/main" val="4261899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A6174ADA-354D-4803-A14C-B38EECA4D689}" type="slidenum">
              <a:rPr lang="zh-TW" altLang="en-US" smtClean="0"/>
              <a:t>12</a:t>
            </a:fld>
            <a:endParaRPr lang="zh-TW" altLang="en-US"/>
          </a:p>
        </p:txBody>
      </p:sp>
      <p:sp>
        <p:nvSpPr>
          <p:cNvPr id="14" name="文字方塊 13"/>
          <p:cNvSpPr txBox="1"/>
          <p:nvPr/>
        </p:nvSpPr>
        <p:spPr>
          <a:xfrm>
            <a:off x="3298376" y="2533637"/>
            <a:ext cx="5304657" cy="3077766"/>
          </a:xfrm>
          <a:prstGeom prst="rect">
            <a:avLst/>
          </a:prstGeom>
          <a:noFill/>
        </p:spPr>
        <p:txBody>
          <a:bodyPr wrap="none" rtlCol="0">
            <a:spAutoFit/>
          </a:bodyPr>
          <a:lstStyle>
            <a:defPPr>
              <a:defRPr lang="zh-TW"/>
            </a:defPPr>
            <a:lvl1pPr marL="285750" indent="-285750">
              <a:spcBef>
                <a:spcPts val="600"/>
              </a:spcBef>
              <a:spcAft>
                <a:spcPts val="600"/>
              </a:spcAft>
              <a:buFont typeface="Arial" panose="020B0604020202020204" pitchFamily="34" charset="0"/>
              <a:buChar char="•"/>
              <a:defRPr sz="2400" b="1" i="0">
                <a:solidFill>
                  <a:schemeClr val="accent1">
                    <a:lumMod val="50000"/>
                  </a:schemeClr>
                </a:solidFill>
                <a:latin typeface="+mj-ea"/>
                <a:ea typeface="+mj-ea"/>
              </a:defRPr>
            </a:lvl1pPr>
          </a:lstStyle>
          <a:p>
            <a:r>
              <a:rPr lang="zh-TW" altLang="en-US" dirty="0">
                <a:solidFill>
                  <a:schemeClr val="accent3">
                    <a:lumMod val="50000"/>
                  </a:schemeClr>
                </a:solidFill>
                <a:sym typeface="Wingdings" panose="05000000000000000000" pitchFamily="2" charset="2"/>
              </a:rPr>
              <a:t>招生名額統計及申請校系</a:t>
            </a:r>
            <a:r>
              <a:rPr lang="en-US" altLang="zh-TW" dirty="0">
                <a:solidFill>
                  <a:schemeClr val="accent3">
                    <a:lumMod val="50000"/>
                  </a:schemeClr>
                </a:solidFill>
                <a:sym typeface="Wingdings" panose="05000000000000000000" pitchFamily="2" charset="2"/>
              </a:rPr>
              <a:t>(</a:t>
            </a:r>
            <a:r>
              <a:rPr lang="zh-TW" altLang="en-US" dirty="0">
                <a:solidFill>
                  <a:schemeClr val="accent3">
                    <a:lumMod val="50000"/>
                  </a:schemeClr>
                </a:solidFill>
                <a:sym typeface="Wingdings" panose="05000000000000000000" pitchFamily="2" charset="2"/>
              </a:rPr>
              <a:t>組</a:t>
            </a:r>
            <a:r>
              <a:rPr lang="en-US" altLang="zh-TW" dirty="0">
                <a:solidFill>
                  <a:schemeClr val="accent3">
                    <a:lumMod val="50000"/>
                  </a:schemeClr>
                </a:solidFill>
                <a:sym typeface="Wingdings" panose="05000000000000000000" pitchFamily="2" charset="2"/>
              </a:rPr>
              <a:t>)</a:t>
            </a:r>
            <a:r>
              <a:rPr lang="zh-TW" altLang="en-US" dirty="0">
                <a:solidFill>
                  <a:schemeClr val="accent3">
                    <a:lumMod val="50000"/>
                  </a:schemeClr>
                </a:solidFill>
                <a:sym typeface="Wingdings" panose="05000000000000000000" pitchFamily="2" charset="2"/>
              </a:rPr>
              <a:t>、學程</a:t>
            </a:r>
            <a:endParaRPr lang="en-US" altLang="zh-TW" dirty="0">
              <a:solidFill>
                <a:schemeClr val="accent3">
                  <a:lumMod val="50000"/>
                </a:schemeClr>
              </a:solidFill>
              <a:sym typeface="Wingdings" panose="05000000000000000000" pitchFamily="2" charset="2"/>
            </a:endParaRPr>
          </a:p>
          <a:p>
            <a:r>
              <a:rPr lang="zh-TW" altLang="en-US" dirty="0">
                <a:solidFill>
                  <a:schemeClr val="accent3">
                    <a:lumMod val="50000"/>
                  </a:schemeClr>
                </a:solidFill>
                <a:sym typeface="Wingdings" panose="05000000000000000000" pitchFamily="2" charset="2"/>
              </a:rPr>
              <a:t>申請資格</a:t>
            </a:r>
            <a:endParaRPr lang="en-US" altLang="zh-TW" dirty="0">
              <a:solidFill>
                <a:schemeClr val="accent3">
                  <a:lumMod val="50000"/>
                </a:schemeClr>
              </a:solidFill>
              <a:sym typeface="Wingdings" panose="05000000000000000000" pitchFamily="2" charset="2"/>
            </a:endParaRPr>
          </a:p>
          <a:p>
            <a:r>
              <a:rPr lang="zh-TW" altLang="en-US" dirty="0">
                <a:solidFill>
                  <a:schemeClr val="accent3">
                    <a:lumMod val="50000"/>
                  </a:schemeClr>
                </a:solidFill>
                <a:sym typeface="Wingdings" panose="05000000000000000000" pitchFamily="2" charset="2"/>
              </a:rPr>
              <a:t>第一階段篩選</a:t>
            </a:r>
            <a:endParaRPr lang="en-US" altLang="zh-TW" dirty="0">
              <a:solidFill>
                <a:schemeClr val="accent3">
                  <a:lumMod val="50000"/>
                </a:schemeClr>
              </a:solidFill>
              <a:sym typeface="Wingdings" panose="05000000000000000000" pitchFamily="2" charset="2"/>
            </a:endParaRPr>
          </a:p>
          <a:p>
            <a:r>
              <a:rPr lang="zh-TW" altLang="en-US" dirty="0">
                <a:solidFill>
                  <a:schemeClr val="accent3">
                    <a:lumMod val="50000"/>
                  </a:schemeClr>
                </a:solidFill>
              </a:rPr>
              <a:t>第二階段複試</a:t>
            </a:r>
            <a:endParaRPr lang="en-US" altLang="zh-TW" dirty="0">
              <a:solidFill>
                <a:schemeClr val="accent3">
                  <a:lumMod val="50000"/>
                </a:schemeClr>
              </a:solidFill>
            </a:endParaRPr>
          </a:p>
          <a:p>
            <a:r>
              <a:rPr lang="zh-TW" altLang="en-US" dirty="0">
                <a:solidFill>
                  <a:schemeClr val="accent3">
                    <a:lumMod val="50000"/>
                  </a:schemeClr>
                </a:solidFill>
                <a:sym typeface="Wingdings" panose="05000000000000000000" pitchFamily="2" charset="2"/>
              </a:rPr>
              <a:t>錄取及公告</a:t>
            </a:r>
            <a:endParaRPr lang="en-US" altLang="zh-TW" dirty="0">
              <a:solidFill>
                <a:schemeClr val="accent3">
                  <a:lumMod val="50000"/>
                </a:schemeClr>
              </a:solidFill>
              <a:sym typeface="Wingdings" panose="05000000000000000000" pitchFamily="2" charset="2"/>
            </a:endParaRPr>
          </a:p>
          <a:p>
            <a:r>
              <a:rPr lang="zh-TW" altLang="en-US" dirty="0">
                <a:solidFill>
                  <a:schemeClr val="accent3">
                    <a:lumMod val="50000"/>
                  </a:schemeClr>
                </a:solidFill>
                <a:sym typeface="Wingdings" panose="05000000000000000000" pitchFamily="2" charset="2"/>
              </a:rPr>
              <a:t>錄取報到注意事項</a:t>
            </a:r>
            <a:endParaRPr lang="en-US" altLang="zh-TW" dirty="0">
              <a:solidFill>
                <a:schemeClr val="accent3">
                  <a:lumMod val="50000"/>
                </a:schemeClr>
              </a:solidFill>
            </a:endParaRPr>
          </a:p>
        </p:txBody>
      </p:sp>
      <p:sp>
        <p:nvSpPr>
          <p:cNvPr id="6" name="流程圖: 循序存取儲存裝置 5">
            <a:extLst>
              <a:ext uri="{FF2B5EF4-FFF2-40B4-BE49-F238E27FC236}">
                <a16:creationId xmlns:a16="http://schemas.microsoft.com/office/drawing/2014/main" id="{C086ACE0-E018-4FAE-8243-1B4E4BCDA501}"/>
              </a:ext>
            </a:extLst>
          </p:cNvPr>
          <p:cNvSpPr/>
          <p:nvPr/>
        </p:nvSpPr>
        <p:spPr>
          <a:xfrm>
            <a:off x="1212349" y="743758"/>
            <a:ext cx="1870127" cy="1765145"/>
          </a:xfrm>
          <a:prstGeom prst="flowChartMagneticTap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7200" b="1" dirty="0">
                <a:solidFill>
                  <a:schemeClr val="tx1"/>
                </a:solidFill>
              </a:rPr>
              <a:t>貳</a:t>
            </a:r>
          </a:p>
        </p:txBody>
      </p:sp>
      <p:sp>
        <p:nvSpPr>
          <p:cNvPr id="7" name="文字方塊 6">
            <a:extLst>
              <a:ext uri="{FF2B5EF4-FFF2-40B4-BE49-F238E27FC236}">
                <a16:creationId xmlns:a16="http://schemas.microsoft.com/office/drawing/2014/main" id="{D735B6CE-70A8-49A8-B685-587EAF203EC9}"/>
              </a:ext>
            </a:extLst>
          </p:cNvPr>
          <p:cNvSpPr txBox="1"/>
          <p:nvPr/>
        </p:nvSpPr>
        <p:spPr>
          <a:xfrm>
            <a:off x="3082476" y="1574799"/>
            <a:ext cx="7387772" cy="707886"/>
          </a:xfrm>
          <a:prstGeom prst="rect">
            <a:avLst/>
          </a:prstGeom>
          <a:noFill/>
        </p:spPr>
        <p:txBody>
          <a:bodyPr wrap="square">
            <a:spAutoFit/>
          </a:bodyPr>
          <a:lstStyle/>
          <a:p>
            <a:r>
              <a:rPr lang="zh-TW" altLang="en-US" sz="4000" b="1" dirty="0"/>
              <a:t>四技申請入學招生流程介紹</a:t>
            </a:r>
          </a:p>
        </p:txBody>
      </p:sp>
      <p:pic>
        <p:nvPicPr>
          <p:cNvPr id="3" name="圖片 2">
            <a:extLst>
              <a:ext uri="{FF2B5EF4-FFF2-40B4-BE49-F238E27FC236}">
                <a16:creationId xmlns:a16="http://schemas.microsoft.com/office/drawing/2014/main" id="{742F8813-CDE6-40DE-A70B-99124572B4AD}"/>
              </a:ext>
            </a:extLst>
          </p:cNvPr>
          <p:cNvPicPr>
            <a:picLocks noChangeAspect="1"/>
          </p:cNvPicPr>
          <p:nvPr/>
        </p:nvPicPr>
        <p:blipFill>
          <a:blip r:embed="rId5"/>
          <a:stretch>
            <a:fillRect/>
          </a:stretch>
        </p:blipFill>
        <p:spPr>
          <a:xfrm>
            <a:off x="8727173" y="3578366"/>
            <a:ext cx="1076325" cy="1076325"/>
          </a:xfrm>
          <a:prstGeom prst="rect">
            <a:avLst/>
          </a:prstGeom>
        </p:spPr>
      </p:pic>
      <p:pic>
        <p:nvPicPr>
          <p:cNvPr id="10" name="圖片 9">
            <a:extLst>
              <a:ext uri="{FF2B5EF4-FFF2-40B4-BE49-F238E27FC236}">
                <a16:creationId xmlns:a16="http://schemas.microsoft.com/office/drawing/2014/main" id="{E6363BB6-6D94-4ED2-BD33-A61338925DAF}"/>
              </a:ext>
            </a:extLst>
          </p:cNvPr>
          <p:cNvPicPr>
            <a:picLocks noChangeAspect="1"/>
          </p:cNvPicPr>
          <p:nvPr/>
        </p:nvPicPr>
        <p:blipFill>
          <a:blip r:embed="rId6"/>
          <a:stretch>
            <a:fillRect/>
          </a:stretch>
        </p:blipFill>
        <p:spPr>
          <a:xfrm>
            <a:off x="9803498" y="4203700"/>
            <a:ext cx="1664602" cy="1664602"/>
          </a:xfrm>
          <a:prstGeom prst="rect">
            <a:avLst/>
          </a:prstGeom>
        </p:spPr>
      </p:pic>
    </p:spTree>
    <p:extLst>
      <p:ext uri="{BB962C8B-B14F-4D97-AF65-F5344CB8AC3E}">
        <p14:creationId xmlns:p14="http://schemas.microsoft.com/office/powerpoint/2010/main" val="2478294058"/>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94980" y="128192"/>
            <a:ext cx="8802041"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spc="100" dirty="0">
                <a:solidFill>
                  <a:schemeClr val="tx1"/>
                </a:solidFill>
                <a:effectLst>
                  <a:glow rad="63500">
                    <a:schemeClr val="bg1"/>
                  </a:glow>
                </a:effectLst>
                <a:sym typeface="Wingdings" panose="05000000000000000000" pitchFamily="2" charset="2"/>
              </a:rPr>
              <a:t>一、招生名額統計及申請校系</a:t>
            </a:r>
            <a:r>
              <a:rPr lang="en-US" altLang="zh-TW" sz="3600" b="1" spc="100" dirty="0">
                <a:solidFill>
                  <a:schemeClr val="tx1"/>
                </a:solidFill>
                <a:effectLst>
                  <a:glow rad="63500">
                    <a:schemeClr val="bg1"/>
                  </a:glow>
                </a:effectLst>
                <a:sym typeface="Wingdings" panose="05000000000000000000" pitchFamily="2" charset="2"/>
              </a:rPr>
              <a:t>(</a:t>
            </a:r>
            <a:r>
              <a:rPr lang="zh-TW" altLang="en-US" sz="3600" b="1" spc="100" dirty="0">
                <a:solidFill>
                  <a:schemeClr val="tx1"/>
                </a:solidFill>
                <a:effectLst>
                  <a:glow rad="63500">
                    <a:schemeClr val="bg1"/>
                  </a:glow>
                </a:effectLst>
                <a:sym typeface="Wingdings" panose="05000000000000000000" pitchFamily="2" charset="2"/>
              </a:rPr>
              <a:t>組</a:t>
            </a:r>
            <a:r>
              <a:rPr lang="en-US" altLang="zh-TW" sz="3600" b="1" spc="100" dirty="0">
                <a:solidFill>
                  <a:schemeClr val="tx1"/>
                </a:solidFill>
                <a:effectLst>
                  <a:glow rad="63500">
                    <a:schemeClr val="bg1"/>
                  </a:glow>
                </a:effectLst>
                <a:sym typeface="Wingdings" panose="05000000000000000000" pitchFamily="2" charset="2"/>
              </a:rPr>
              <a:t>)</a:t>
            </a:r>
            <a:r>
              <a:rPr lang="zh-TW" altLang="en-US" sz="3600" b="1" spc="100" dirty="0">
                <a:solidFill>
                  <a:schemeClr val="tx1"/>
                </a:solidFill>
                <a:effectLst>
                  <a:glow rad="63500">
                    <a:schemeClr val="bg1"/>
                  </a:glow>
                </a:effectLst>
                <a:sym typeface="Wingdings" panose="05000000000000000000" pitchFamily="2" charset="2"/>
              </a:rPr>
              <a:t>、學程</a:t>
            </a:r>
            <a:endParaRPr lang="zh-TW" altLang="en-US" sz="3600" b="1" spc="100" dirty="0">
              <a:solidFill>
                <a:schemeClr val="tx1"/>
              </a:solidFill>
              <a:effectLst>
                <a:glow rad="63500">
                  <a:schemeClr val="bg1"/>
                </a:glow>
              </a:effectLst>
            </a:endParaRPr>
          </a:p>
        </p:txBody>
      </p:sp>
      <p:sp>
        <p:nvSpPr>
          <p:cNvPr id="8" name="矩形 7"/>
          <p:cNvSpPr/>
          <p:nvPr/>
        </p:nvSpPr>
        <p:spPr>
          <a:xfrm>
            <a:off x="1673001" y="5109889"/>
            <a:ext cx="9389310" cy="1600438"/>
          </a:xfrm>
          <a:prstGeom prst="rect">
            <a:avLst/>
          </a:prstGeom>
          <a:solidFill>
            <a:schemeClr val="accent3">
              <a:lumMod val="20000"/>
              <a:lumOff val="80000"/>
            </a:schemeClr>
          </a:solidFill>
          <a:effectLst/>
        </p:spPr>
        <p:txBody>
          <a:bodyPr wrap="square">
            <a:spAutoFit/>
          </a:bodyPr>
          <a:lstStyle/>
          <a:p>
            <a:pPr marL="285750" indent="-285750" algn="just">
              <a:spcBef>
                <a:spcPts val="600"/>
              </a:spcBef>
              <a:spcAft>
                <a:spcPts val="600"/>
              </a:spcAft>
              <a:buFont typeface="Wingdings" panose="05000000000000000000" pitchFamily="2" charset="2"/>
              <a:buChar char="Ø"/>
              <a:defRPr/>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申請生報名校系</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、學程數</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最多以 </a:t>
            </a:r>
            <a:r>
              <a:rPr lang="en-US" altLang="zh-TW" sz="24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個為限</a:t>
            </a:r>
            <a:endParaRPr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Ø"/>
              <a:defRPr/>
            </a:pPr>
            <a:r>
              <a:rPr lang="zh-TW" altLang="en-US" b="1" dirty="0">
                <a:latin typeface="微軟正黑體" panose="020B0604030504040204" pitchFamily="34" charset="-120"/>
                <a:cs typeface="Times New Roman" panose="02020603050405020304" pitchFamily="18" charset="0"/>
              </a:rPr>
              <a:t>各招生學校</a:t>
            </a:r>
            <a:r>
              <a:rPr lang="zh-TW" altLang="en-US" b="1" dirty="0">
                <a:solidFill>
                  <a:srgbClr val="0033CC"/>
                </a:solidFill>
                <a:latin typeface="微軟正黑體" panose="020B0604030504040204" pitchFamily="34" charset="-120"/>
                <a:cs typeface="Times New Roman" panose="02020603050405020304" pitchFamily="18" charset="0"/>
              </a:rPr>
              <a:t>得限制</a:t>
            </a:r>
            <a:r>
              <a:rPr lang="zh-TW" altLang="en-US" b="1" dirty="0">
                <a:latin typeface="微軟正黑體" panose="020B0604030504040204" pitchFamily="34" charset="-120"/>
                <a:cs typeface="Times New Roman" panose="02020603050405020304" pitchFamily="18" charset="0"/>
              </a:rPr>
              <a:t>申請生可申請該校之</a:t>
            </a:r>
            <a:r>
              <a:rPr lang="zh-TW" altLang="en-US" b="1" dirty="0">
                <a:solidFill>
                  <a:srgbClr val="0033CC"/>
                </a:solidFill>
                <a:latin typeface="微軟正黑體" panose="020B0604030504040204" pitchFamily="34" charset="-120"/>
                <a:cs typeface="Times New Roman" panose="02020603050405020304" pitchFamily="18" charset="0"/>
              </a:rPr>
              <a:t>系</a:t>
            </a:r>
            <a:r>
              <a:rPr lang="en-US" altLang="zh-TW" b="1" dirty="0">
                <a:solidFill>
                  <a:srgbClr val="0033CC"/>
                </a:solidFill>
                <a:latin typeface="微軟正黑體" panose="020B0604030504040204" pitchFamily="34" charset="-120"/>
                <a:cs typeface="Times New Roman" panose="02020603050405020304" pitchFamily="18" charset="0"/>
              </a:rPr>
              <a:t>(</a:t>
            </a:r>
            <a:r>
              <a:rPr lang="zh-TW" altLang="en-US" b="1" dirty="0">
                <a:solidFill>
                  <a:srgbClr val="0033CC"/>
                </a:solidFill>
                <a:latin typeface="微軟正黑體" panose="020B0604030504040204" pitchFamily="34" charset="-120"/>
                <a:cs typeface="Times New Roman" panose="02020603050405020304" pitchFamily="18" charset="0"/>
              </a:rPr>
              <a:t>組</a:t>
            </a:r>
            <a:r>
              <a:rPr lang="en-US" altLang="zh-TW" b="1" dirty="0">
                <a:solidFill>
                  <a:srgbClr val="0033CC"/>
                </a:solidFill>
                <a:latin typeface="微軟正黑體" panose="020B0604030504040204" pitchFamily="34" charset="-120"/>
                <a:cs typeface="Times New Roman" panose="02020603050405020304" pitchFamily="18" charset="0"/>
              </a:rPr>
              <a:t>)</a:t>
            </a:r>
            <a:r>
              <a:rPr lang="zh-TW" altLang="en-US" b="1" dirty="0">
                <a:solidFill>
                  <a:srgbClr val="0033CC"/>
                </a:solidFill>
                <a:latin typeface="微軟正黑體" panose="020B0604030504040204" pitchFamily="34" charset="-120"/>
                <a:cs typeface="Times New Roman" panose="02020603050405020304" pitchFamily="18" charset="0"/>
              </a:rPr>
              <a:t>、學程數</a:t>
            </a:r>
            <a:r>
              <a:rPr lang="en-US" altLang="zh-TW" b="1" dirty="0">
                <a:solidFill>
                  <a:srgbClr val="0033CC"/>
                </a:solidFill>
                <a:latin typeface="微軟正黑體" panose="020B0604030504040204" pitchFamily="34" charset="-120"/>
                <a:cs typeface="Times New Roman" panose="02020603050405020304" pitchFamily="18" charset="0"/>
              </a:rPr>
              <a:t>(</a:t>
            </a:r>
            <a:r>
              <a:rPr lang="zh-TW" altLang="en-US" b="1" dirty="0">
                <a:solidFill>
                  <a:srgbClr val="0033CC"/>
                </a:solidFill>
                <a:latin typeface="微軟正黑體" panose="020B0604030504040204" pitchFamily="34" charset="-120"/>
                <a:cs typeface="Times New Roman" panose="02020603050405020304" pitchFamily="18" charset="0"/>
              </a:rPr>
              <a:t>限選填</a:t>
            </a:r>
            <a:r>
              <a:rPr lang="en-US" altLang="zh-TW" b="1" dirty="0">
                <a:solidFill>
                  <a:srgbClr val="0033CC"/>
                </a:solidFill>
                <a:latin typeface="微軟正黑體" panose="020B0604030504040204" pitchFamily="34" charset="-120"/>
                <a:cs typeface="Times New Roman" panose="02020603050405020304" pitchFamily="18" charset="0"/>
              </a:rPr>
              <a:t>1~6</a:t>
            </a:r>
            <a:r>
              <a:rPr lang="zh-TW" altLang="en-US" b="1" dirty="0">
                <a:solidFill>
                  <a:srgbClr val="0033CC"/>
                </a:solidFill>
                <a:latin typeface="微軟正黑體" panose="020B0604030504040204" pitchFamily="34" charset="-120"/>
                <a:cs typeface="Times New Roman" panose="02020603050405020304" pitchFamily="18" charset="0"/>
              </a:rPr>
              <a:t>個</a:t>
            </a:r>
            <a:r>
              <a:rPr lang="en-US" altLang="zh-TW" b="1" dirty="0">
                <a:solidFill>
                  <a:srgbClr val="0033CC"/>
                </a:solidFill>
                <a:latin typeface="微軟正黑體" panose="020B0604030504040204" pitchFamily="34" charset="-120"/>
                <a:cs typeface="Times New Roman" panose="02020603050405020304" pitchFamily="18" charset="0"/>
              </a:rPr>
              <a:t>)</a:t>
            </a:r>
          </a:p>
          <a:p>
            <a:pPr marL="285750" indent="-285750" algn="just">
              <a:spcBef>
                <a:spcPts val="600"/>
              </a:spcBef>
              <a:spcAft>
                <a:spcPts val="600"/>
              </a:spcAft>
              <a:buFont typeface="Wingdings" panose="05000000000000000000" pitchFamily="2" charset="2"/>
              <a:buChar char="Ø"/>
              <a:defRPr/>
            </a:pPr>
            <a:r>
              <a:rPr lang="zh-TW" altLang="en-US" b="1" dirty="0">
                <a:latin typeface="微軟正黑體" panose="020B0604030504040204" pitchFamily="34" charset="-120"/>
                <a:cs typeface="Times New Roman" panose="02020603050405020304" pitchFamily="18" charset="0"/>
              </a:rPr>
              <a:t>申請生須注意第二階段報名校系</a:t>
            </a:r>
            <a:r>
              <a:rPr lang="en-US" altLang="zh-TW" b="1" dirty="0">
                <a:latin typeface="微軟正黑體" panose="020B0604030504040204" pitchFamily="34" charset="-120"/>
                <a:cs typeface="Times New Roman" panose="02020603050405020304" pitchFamily="18" charset="0"/>
              </a:rPr>
              <a:t>(</a:t>
            </a:r>
            <a:r>
              <a:rPr lang="zh-TW" altLang="en-US" b="1" dirty="0">
                <a:latin typeface="微軟正黑體" panose="020B0604030504040204" pitchFamily="34" charset="-120"/>
                <a:cs typeface="Times New Roman" panose="02020603050405020304" pitchFamily="18" charset="0"/>
              </a:rPr>
              <a:t>組</a:t>
            </a:r>
            <a:r>
              <a:rPr lang="en-US" altLang="zh-TW" b="1" dirty="0">
                <a:latin typeface="微軟正黑體" panose="020B0604030504040204" pitchFamily="34" charset="-120"/>
                <a:cs typeface="Times New Roman" panose="02020603050405020304" pitchFamily="18" charset="0"/>
              </a:rPr>
              <a:t>)</a:t>
            </a:r>
            <a:r>
              <a:rPr lang="zh-TW" altLang="en-US" b="1" dirty="0">
                <a:latin typeface="微軟正黑體" panose="020B0604030504040204" pitchFamily="34" charset="-120"/>
                <a:cs typeface="Times New Roman" panose="02020603050405020304" pitchFamily="18" charset="0"/>
              </a:rPr>
              <a:t>、學程之</a:t>
            </a:r>
            <a:r>
              <a:rPr lang="zh-TW" altLang="en-US" b="1" dirty="0">
                <a:solidFill>
                  <a:srgbClr val="0033CC"/>
                </a:solidFill>
                <a:latin typeface="微軟正黑體" panose="020B0604030504040204" pitchFamily="34" charset="-120"/>
                <a:cs typeface="Times New Roman" panose="02020603050405020304" pitchFamily="18" charset="0"/>
              </a:rPr>
              <a:t>複試日期是否衝突</a:t>
            </a:r>
            <a:r>
              <a:rPr lang="en-US" altLang="zh-TW" b="1" dirty="0">
                <a:latin typeface="微軟正黑體" panose="020B0604030504040204" pitchFamily="34" charset="-120"/>
                <a:cs typeface="Times New Roman" panose="02020603050405020304" pitchFamily="18" charset="0"/>
              </a:rPr>
              <a:t>【</a:t>
            </a:r>
            <a:r>
              <a:rPr lang="zh-TW" altLang="en-US" b="1" dirty="0">
                <a:latin typeface="微軟正黑體" panose="020B0604030504040204" pitchFamily="34" charset="-120"/>
                <a:cs typeface="Times New Roman" panose="02020603050405020304" pitchFamily="18" charset="0"/>
              </a:rPr>
              <a:t>計</a:t>
            </a:r>
            <a:r>
              <a:rPr lang="en-US" altLang="zh-TW" b="1" dirty="0">
                <a:solidFill>
                  <a:srgbClr val="0033CC"/>
                </a:solidFill>
                <a:latin typeface="微軟正黑體" panose="020B0604030504040204" pitchFamily="34" charset="-120"/>
                <a:cs typeface="Times New Roman" panose="02020603050405020304" pitchFamily="18" charset="0"/>
              </a:rPr>
              <a:t>24</a:t>
            </a:r>
            <a:r>
              <a:rPr lang="zh-TW" altLang="en-US" b="1" dirty="0">
                <a:solidFill>
                  <a:srgbClr val="0033CC"/>
                </a:solidFill>
                <a:latin typeface="微軟正黑體" panose="020B0604030504040204" pitchFamily="34" charset="-120"/>
                <a:cs typeface="Times New Roman" panose="02020603050405020304" pitchFamily="18" charset="0"/>
              </a:rPr>
              <a:t>校</a:t>
            </a:r>
            <a:r>
              <a:rPr lang="en-US" altLang="zh-TW" b="1" dirty="0">
                <a:solidFill>
                  <a:srgbClr val="0033CC"/>
                </a:solidFill>
                <a:latin typeface="微軟正黑體" panose="020B0604030504040204" pitchFamily="34" charset="-120"/>
                <a:cs typeface="Times New Roman" panose="02020603050405020304" pitchFamily="18" charset="0"/>
              </a:rPr>
              <a:t>121</a:t>
            </a:r>
            <a:r>
              <a:rPr lang="zh-TW" altLang="en-US" b="1" dirty="0">
                <a:solidFill>
                  <a:srgbClr val="0033CC"/>
                </a:solidFill>
                <a:latin typeface="微軟正黑體" panose="020B0604030504040204" pitchFamily="34" charset="-120"/>
                <a:cs typeface="Times New Roman" panose="02020603050405020304" pitchFamily="18" charset="0"/>
              </a:rPr>
              <a:t>個</a:t>
            </a:r>
            <a:r>
              <a:rPr lang="zh-TW" altLang="en-US" b="1" dirty="0">
                <a:latin typeface="微軟正黑體" panose="020B0604030504040204" pitchFamily="34" charset="-120"/>
                <a:cs typeface="Times New Roman" panose="02020603050405020304" pitchFamily="18" charset="0"/>
              </a:rPr>
              <a:t>系</a:t>
            </a:r>
            <a:r>
              <a:rPr lang="en-US" altLang="zh-TW" b="1" dirty="0">
                <a:latin typeface="微軟正黑體" panose="020B0604030504040204" pitchFamily="34" charset="-120"/>
                <a:cs typeface="Times New Roman" panose="02020603050405020304" pitchFamily="18" charset="0"/>
              </a:rPr>
              <a:t>(</a:t>
            </a:r>
            <a:r>
              <a:rPr lang="zh-TW" altLang="en-US" b="1" dirty="0">
                <a:latin typeface="微軟正黑體" panose="020B0604030504040204" pitchFamily="34" charset="-120"/>
                <a:cs typeface="Times New Roman" panose="02020603050405020304" pitchFamily="18" charset="0"/>
              </a:rPr>
              <a:t>組</a:t>
            </a:r>
            <a:r>
              <a:rPr lang="en-US" altLang="zh-TW" b="1" dirty="0">
                <a:latin typeface="微軟正黑體" panose="020B0604030504040204" pitchFamily="34" charset="-120"/>
                <a:cs typeface="Times New Roman" panose="02020603050405020304" pitchFamily="18" charset="0"/>
              </a:rPr>
              <a:t>)</a:t>
            </a:r>
            <a:r>
              <a:rPr lang="zh-TW" altLang="en-US" b="1" dirty="0">
                <a:latin typeface="微軟正黑體" panose="020B0604030504040204" pitchFamily="34" charset="-120"/>
                <a:cs typeface="Times New Roman" panose="02020603050405020304" pitchFamily="18" charset="0"/>
              </a:rPr>
              <a:t>、學程須到校參加複試</a:t>
            </a:r>
            <a:r>
              <a:rPr lang="en-US" altLang="zh-TW" b="1" dirty="0">
                <a:latin typeface="微軟正黑體" panose="020B0604030504040204" pitchFamily="34" charset="-120"/>
                <a:cs typeface="Times New Roman" panose="02020603050405020304" pitchFamily="18" charset="0"/>
              </a:rPr>
              <a:t>】</a:t>
            </a:r>
          </a:p>
        </p:txBody>
      </p:sp>
      <p:sp>
        <p:nvSpPr>
          <p:cNvPr id="10" name="投影片編號版面配置區 9"/>
          <p:cNvSpPr>
            <a:spLocks noGrp="1"/>
          </p:cNvSpPr>
          <p:nvPr>
            <p:ph type="sldNum" sz="quarter" idx="12"/>
          </p:nvPr>
        </p:nvSpPr>
        <p:spPr/>
        <p:txBody>
          <a:bodyPr/>
          <a:lstStyle/>
          <a:p>
            <a:fld id="{A6174ADA-354D-4803-A14C-B38EECA4D689}" type="slidenum">
              <a:rPr lang="zh-TW" altLang="en-US" smtClean="0"/>
              <a:t>13</a:t>
            </a:fld>
            <a:endParaRPr lang="zh-TW" altLang="en-US" dirty="0"/>
          </a:p>
        </p:txBody>
      </p:sp>
      <p:sp>
        <p:nvSpPr>
          <p:cNvPr id="5" name="橢圓 4">
            <a:extLst>
              <a:ext uri="{FF2B5EF4-FFF2-40B4-BE49-F238E27FC236}">
                <a16:creationId xmlns:a16="http://schemas.microsoft.com/office/drawing/2014/main" id="{F710D251-C0E2-4F2A-8D87-DE5C704ECFA9}"/>
              </a:ext>
            </a:extLst>
          </p:cNvPr>
          <p:cNvSpPr/>
          <p:nvPr/>
        </p:nvSpPr>
        <p:spPr>
          <a:xfrm>
            <a:off x="1366156" y="947892"/>
            <a:ext cx="3265715" cy="3106057"/>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ltLang="zh-TW" sz="4800" b="1" u="sng" kern="0" dirty="0">
                <a:solidFill>
                  <a:schemeClr val="accent3">
                    <a:lumMod val="50000"/>
                  </a:schemeClr>
                </a:solidFill>
                <a:latin typeface="+mj-lt"/>
                <a:ea typeface="+mj-ea"/>
                <a:cs typeface="Times New Roman" panose="02020603050405020304" pitchFamily="18" charset="0"/>
              </a:rPr>
              <a:t>59</a:t>
            </a:r>
            <a:r>
              <a:rPr lang="zh-TW" altLang="en-US" sz="2800" b="1" kern="0" dirty="0">
                <a:solidFill>
                  <a:schemeClr val="tx1"/>
                </a:solidFill>
                <a:latin typeface="+mj-lt"/>
                <a:ea typeface="+mj-ea"/>
                <a:cs typeface="Times New Roman" panose="02020603050405020304" pitchFamily="18" charset="0"/>
              </a:rPr>
              <a:t>所</a:t>
            </a:r>
            <a:endParaRPr lang="en-US" altLang="zh-TW" sz="2800" b="1" kern="0" dirty="0">
              <a:solidFill>
                <a:schemeClr val="tx1"/>
              </a:solidFill>
              <a:latin typeface="+mj-lt"/>
              <a:ea typeface="+mj-ea"/>
              <a:cs typeface="Times New Roman" panose="02020603050405020304" pitchFamily="18" charset="0"/>
            </a:endParaRPr>
          </a:p>
          <a:p>
            <a:pPr algn="ctr"/>
            <a:r>
              <a:rPr lang="zh-TW" altLang="en-US" sz="2400" b="1" kern="0" dirty="0">
                <a:solidFill>
                  <a:schemeClr val="tx1"/>
                </a:solidFill>
                <a:latin typeface="+mj-lt"/>
                <a:ea typeface="+mj-ea"/>
                <a:cs typeface="Times New Roman" panose="02020603050405020304" pitchFamily="18" charset="0"/>
              </a:rPr>
              <a:t>科技校院參加聯合招生</a:t>
            </a:r>
          </a:p>
        </p:txBody>
      </p:sp>
      <p:sp>
        <p:nvSpPr>
          <p:cNvPr id="12" name="橢圓 11">
            <a:extLst>
              <a:ext uri="{FF2B5EF4-FFF2-40B4-BE49-F238E27FC236}">
                <a16:creationId xmlns:a16="http://schemas.microsoft.com/office/drawing/2014/main" id="{CE77643F-BEB6-4842-87B0-20C66199D8BF}"/>
              </a:ext>
            </a:extLst>
          </p:cNvPr>
          <p:cNvSpPr/>
          <p:nvPr/>
        </p:nvSpPr>
        <p:spPr>
          <a:xfrm>
            <a:off x="4385129" y="947892"/>
            <a:ext cx="3265715" cy="3106057"/>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ltLang="zh-TW" sz="4800" b="1" u="sng" kern="0" dirty="0">
                <a:solidFill>
                  <a:schemeClr val="accent1">
                    <a:lumMod val="75000"/>
                  </a:schemeClr>
                </a:solidFill>
                <a:latin typeface="+mj-lt"/>
                <a:ea typeface="+mj-ea"/>
                <a:cs typeface="Times New Roman" panose="02020603050405020304" pitchFamily="18" charset="0"/>
              </a:rPr>
              <a:t>602</a:t>
            </a:r>
            <a:r>
              <a:rPr lang="zh-TW" altLang="en-US" sz="2800" b="1" kern="0" dirty="0">
                <a:solidFill>
                  <a:schemeClr val="tx1"/>
                </a:solidFill>
                <a:latin typeface="+mj-lt"/>
                <a:ea typeface="+mj-ea"/>
                <a:cs typeface="Times New Roman" panose="02020603050405020304" pitchFamily="18" charset="0"/>
              </a:rPr>
              <a:t>個</a:t>
            </a:r>
            <a:endParaRPr lang="en-US" altLang="zh-TW" sz="2800" b="1" kern="0" dirty="0">
              <a:solidFill>
                <a:schemeClr val="tx1"/>
              </a:solidFill>
              <a:latin typeface="+mj-lt"/>
              <a:ea typeface="+mj-ea"/>
              <a:cs typeface="Times New Roman" panose="02020603050405020304" pitchFamily="18" charset="0"/>
            </a:endParaRPr>
          </a:p>
          <a:p>
            <a:pPr algn="ctr"/>
            <a:r>
              <a:rPr lang="zh-TW" altLang="en-US" sz="2800" b="1" kern="0" dirty="0">
                <a:solidFill>
                  <a:schemeClr val="tx1"/>
                </a:solidFill>
                <a:latin typeface="+mj-lt"/>
                <a:ea typeface="+mj-ea"/>
                <a:cs typeface="Times New Roman" panose="02020603050405020304" pitchFamily="18" charset="0"/>
              </a:rPr>
              <a:t>系</a:t>
            </a:r>
            <a:r>
              <a:rPr lang="en-US" altLang="zh-TW" sz="2800" b="1" kern="0" dirty="0">
                <a:solidFill>
                  <a:schemeClr val="tx1"/>
                </a:solidFill>
                <a:latin typeface="+mj-lt"/>
                <a:ea typeface="+mj-ea"/>
                <a:cs typeface="Times New Roman" panose="02020603050405020304" pitchFamily="18" charset="0"/>
              </a:rPr>
              <a:t>(</a:t>
            </a:r>
            <a:r>
              <a:rPr lang="zh-TW" altLang="en-US" sz="2800" b="1" kern="0" dirty="0">
                <a:solidFill>
                  <a:schemeClr val="tx1"/>
                </a:solidFill>
                <a:latin typeface="+mj-lt"/>
                <a:ea typeface="+mj-ea"/>
                <a:cs typeface="Times New Roman" panose="02020603050405020304" pitchFamily="18" charset="0"/>
              </a:rPr>
              <a:t>組</a:t>
            </a:r>
            <a:r>
              <a:rPr lang="en-US" altLang="zh-TW" sz="2800" b="1" kern="0" dirty="0">
                <a:solidFill>
                  <a:schemeClr val="tx1"/>
                </a:solidFill>
                <a:latin typeface="+mj-lt"/>
                <a:ea typeface="+mj-ea"/>
                <a:cs typeface="Times New Roman" panose="02020603050405020304" pitchFamily="18" charset="0"/>
              </a:rPr>
              <a:t>)</a:t>
            </a:r>
            <a:r>
              <a:rPr lang="zh-TW" altLang="en-US" sz="2800" b="1" kern="0" dirty="0">
                <a:solidFill>
                  <a:schemeClr val="tx1"/>
                </a:solidFill>
                <a:latin typeface="+mj-lt"/>
                <a:ea typeface="+mj-ea"/>
                <a:cs typeface="Times New Roman" panose="02020603050405020304" pitchFamily="18" charset="0"/>
              </a:rPr>
              <a:t>、學程</a:t>
            </a:r>
            <a:endParaRPr lang="en-US" altLang="zh-TW" sz="3200" b="1" kern="0" dirty="0">
              <a:solidFill>
                <a:schemeClr val="tx1"/>
              </a:solidFill>
              <a:latin typeface="+mj-lt"/>
              <a:ea typeface="+mj-ea"/>
              <a:cs typeface="Times New Roman" panose="02020603050405020304" pitchFamily="18" charset="0"/>
            </a:endParaRPr>
          </a:p>
        </p:txBody>
      </p:sp>
      <p:sp>
        <p:nvSpPr>
          <p:cNvPr id="13" name="橢圓 12">
            <a:extLst>
              <a:ext uri="{FF2B5EF4-FFF2-40B4-BE49-F238E27FC236}">
                <a16:creationId xmlns:a16="http://schemas.microsoft.com/office/drawing/2014/main" id="{9B479479-C7EA-4FFD-B9C5-CF440C26C0E0}"/>
              </a:ext>
            </a:extLst>
          </p:cNvPr>
          <p:cNvSpPr/>
          <p:nvPr/>
        </p:nvSpPr>
        <p:spPr>
          <a:xfrm>
            <a:off x="7375073" y="947891"/>
            <a:ext cx="3265715" cy="3106057"/>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ltLang="zh-TW" sz="4800" b="1" u="sng" kern="0" dirty="0">
                <a:solidFill>
                  <a:srgbClr val="FF0000"/>
                </a:solidFill>
                <a:latin typeface="+mj-lt"/>
                <a:ea typeface="+mj-ea"/>
                <a:cs typeface="Times New Roman" panose="02020603050405020304" pitchFamily="18" charset="0"/>
              </a:rPr>
              <a:t>7,507</a:t>
            </a:r>
            <a:r>
              <a:rPr lang="zh-TW" altLang="en-US" sz="2800" b="1" kern="0" dirty="0">
                <a:solidFill>
                  <a:schemeClr val="tx1"/>
                </a:solidFill>
                <a:latin typeface="+mj-lt"/>
                <a:ea typeface="+mj-ea"/>
                <a:cs typeface="Times New Roman" panose="02020603050405020304" pitchFamily="18" charset="0"/>
              </a:rPr>
              <a:t>個</a:t>
            </a:r>
            <a:endParaRPr lang="en-US" altLang="zh-TW" sz="2800" b="1" kern="0" dirty="0">
              <a:solidFill>
                <a:schemeClr val="tx1"/>
              </a:solidFill>
              <a:latin typeface="+mj-lt"/>
              <a:ea typeface="+mj-ea"/>
              <a:cs typeface="Times New Roman" panose="02020603050405020304" pitchFamily="18" charset="0"/>
            </a:endParaRPr>
          </a:p>
          <a:p>
            <a:pPr algn="ctr"/>
            <a:r>
              <a:rPr lang="zh-TW" altLang="en-US" sz="2800" b="1" kern="0" dirty="0">
                <a:solidFill>
                  <a:schemeClr val="tx1"/>
                </a:solidFill>
                <a:latin typeface="+mj-lt"/>
                <a:ea typeface="+mj-ea"/>
                <a:cs typeface="Times New Roman" panose="02020603050405020304" pitchFamily="18" charset="0"/>
              </a:rPr>
              <a:t>招生名額</a:t>
            </a:r>
            <a:endParaRPr lang="zh-TW" altLang="en-US" sz="2800" dirty="0">
              <a:solidFill>
                <a:schemeClr val="tx1"/>
              </a:solidFill>
            </a:endParaRPr>
          </a:p>
        </p:txBody>
      </p:sp>
      <p:sp>
        <p:nvSpPr>
          <p:cNvPr id="6" name="文字方塊 5">
            <a:extLst>
              <a:ext uri="{FF2B5EF4-FFF2-40B4-BE49-F238E27FC236}">
                <a16:creationId xmlns:a16="http://schemas.microsoft.com/office/drawing/2014/main" id="{39741BE7-01EA-41F1-9842-9957A415A398}"/>
              </a:ext>
            </a:extLst>
          </p:cNvPr>
          <p:cNvSpPr txBox="1"/>
          <p:nvPr/>
        </p:nvSpPr>
        <p:spPr>
          <a:xfrm>
            <a:off x="1569068" y="4635813"/>
            <a:ext cx="3207895" cy="461665"/>
          </a:xfrm>
          <a:prstGeom prst="rect">
            <a:avLst/>
          </a:prstGeom>
          <a:noFill/>
        </p:spPr>
        <p:txBody>
          <a:bodyPr wrap="square" rtlCol="0">
            <a:spAutoFit/>
          </a:bodyPr>
          <a:lstStyle/>
          <a:p>
            <a:pPr algn="ctr"/>
            <a:r>
              <a:rPr lang="zh-TW" altLang="en-US" sz="2400" b="1" dirty="0"/>
              <a:t>報名時，請務必注意</a:t>
            </a:r>
          </a:p>
        </p:txBody>
      </p:sp>
      <p:pic>
        <p:nvPicPr>
          <p:cNvPr id="14" name="圖片 13">
            <a:extLst>
              <a:ext uri="{FF2B5EF4-FFF2-40B4-BE49-F238E27FC236}">
                <a16:creationId xmlns:a16="http://schemas.microsoft.com/office/drawing/2014/main" id="{12E33DC1-22C4-4BBB-B173-7BDE67EEC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57" y="4053948"/>
            <a:ext cx="1625397" cy="1625397"/>
          </a:xfrm>
          <a:prstGeom prst="rect">
            <a:avLst/>
          </a:prstGeom>
        </p:spPr>
      </p:pic>
    </p:spTree>
    <p:extLst>
      <p:ext uri="{BB962C8B-B14F-4D97-AF65-F5344CB8AC3E}">
        <p14:creationId xmlns:p14="http://schemas.microsoft.com/office/powerpoint/2010/main" val="1105736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94100" y="120650"/>
            <a:ext cx="5003800"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spc="100" dirty="0">
                <a:solidFill>
                  <a:schemeClr val="tx1"/>
                </a:solidFill>
                <a:effectLst>
                  <a:glow rad="63500">
                    <a:schemeClr val="bg1"/>
                  </a:glow>
                </a:effectLst>
                <a:sym typeface="Wingdings" panose="05000000000000000000" pitchFamily="2" charset="2"/>
              </a:rPr>
              <a:t>二、申請資格</a:t>
            </a:r>
            <a:r>
              <a:rPr lang="en-US" altLang="zh-TW" sz="3600" b="1" spc="100" dirty="0">
                <a:solidFill>
                  <a:schemeClr val="tx1"/>
                </a:solidFill>
                <a:effectLst>
                  <a:glow rad="63500">
                    <a:schemeClr val="bg1"/>
                  </a:glow>
                </a:effectLst>
                <a:sym typeface="Wingdings" panose="05000000000000000000" pitchFamily="2" charset="2"/>
              </a:rPr>
              <a:t>(1/2)</a:t>
            </a:r>
            <a:endParaRPr lang="zh-TW" altLang="en-US" sz="3600" b="1" spc="100" dirty="0">
              <a:solidFill>
                <a:schemeClr val="tx1"/>
              </a:solidFill>
              <a:effectLst>
                <a:glow rad="63500">
                  <a:schemeClr val="bg1"/>
                </a:glow>
              </a:effectLst>
            </a:endParaRPr>
          </a:p>
        </p:txBody>
      </p:sp>
      <p:sp>
        <p:nvSpPr>
          <p:cNvPr id="3" name="圓角矩形 2"/>
          <p:cNvSpPr/>
          <p:nvPr/>
        </p:nvSpPr>
        <p:spPr>
          <a:xfrm>
            <a:off x="1676401" y="834683"/>
            <a:ext cx="7959724" cy="732251"/>
          </a:xfrm>
          <a:prstGeom prst="roundRect">
            <a:avLst/>
          </a:prstGeom>
          <a:solidFill>
            <a:schemeClr val="accent4">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dirty="0">
                <a:solidFill>
                  <a:schemeClr val="bg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rPr>
              <a:t>參加</a:t>
            </a:r>
            <a:r>
              <a:rPr lang="en-US" altLang="zh-TW" sz="2400" dirty="0">
                <a:solidFill>
                  <a:schemeClr val="bg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rPr>
              <a:t>115</a:t>
            </a:r>
            <a:r>
              <a:rPr lang="zh-TW" altLang="en-US" sz="2400" dirty="0">
                <a:solidFill>
                  <a:schemeClr val="bg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rPr>
              <a:t>學年度學科能力測驗</a:t>
            </a:r>
          </a:p>
        </p:txBody>
      </p:sp>
      <p:sp>
        <p:nvSpPr>
          <p:cNvPr id="4" name="文字方塊 3"/>
          <p:cNvSpPr txBox="1"/>
          <p:nvPr/>
        </p:nvSpPr>
        <p:spPr>
          <a:xfrm>
            <a:off x="1889125" y="777272"/>
            <a:ext cx="736600" cy="861774"/>
          </a:xfrm>
          <a:prstGeom prst="rect">
            <a:avLst/>
          </a:prstGeom>
          <a:noFill/>
        </p:spPr>
        <p:txBody>
          <a:bodyPr wrap="square" rtlCol="0">
            <a:spAutoFit/>
          </a:bodyPr>
          <a:lstStyle/>
          <a:p>
            <a:r>
              <a:rPr lang="zh-TW" altLang="en-US" sz="5000"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zh-TW" altLang="en-US" sz="5000" b="1" dirty="0">
              <a:solidFill>
                <a:schemeClr val="bg1"/>
              </a:solidFill>
              <a:effectLst>
                <a:outerShdw blurRad="38100" dist="38100" dir="2700000" algn="tl">
                  <a:srgbClr val="000000">
                    <a:alpha val="43137"/>
                  </a:srgbClr>
                </a:outerShdw>
              </a:effectLst>
            </a:endParaRPr>
          </a:p>
        </p:txBody>
      </p:sp>
      <p:sp>
        <p:nvSpPr>
          <p:cNvPr id="6" name="矩形 5"/>
          <p:cNvSpPr/>
          <p:nvPr/>
        </p:nvSpPr>
        <p:spPr>
          <a:xfrm>
            <a:off x="1676401" y="2583760"/>
            <a:ext cx="7959724" cy="3368215"/>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spcBef>
                <a:spcPts val="1200"/>
              </a:spcBef>
              <a:spcAft>
                <a:spcPts val="300"/>
              </a:spcAft>
            </a:pPr>
            <a:r>
              <a:rPr lang="en-US" altLang="zh-TW" sz="1400" spc="50" dirty="0">
                <a:solidFill>
                  <a:schemeClr val="tx1"/>
                </a:solidFill>
                <a:latin typeface="微軟正黑體" panose="020B0604030504040204" pitchFamily="34" charset="-120"/>
                <a:ea typeface="微軟正黑體" panose="020B0604030504040204" pitchFamily="34" charset="-120"/>
              </a:rPr>
              <a:t>1.</a:t>
            </a:r>
            <a:r>
              <a:rPr lang="zh-TW" altLang="zh-TW" sz="1400" spc="50" dirty="0">
                <a:solidFill>
                  <a:schemeClr val="tx1"/>
                </a:solidFill>
                <a:latin typeface="微軟正黑體" panose="020B0604030504040204" pitchFamily="34" charset="-120"/>
                <a:ea typeface="微軟正黑體" panose="020B0604030504040204" pitchFamily="34" charset="-120"/>
              </a:rPr>
              <a:t>公立或已立案之私立</a:t>
            </a:r>
            <a:r>
              <a:rPr lang="zh-TW" altLang="zh-TW" sz="1400" b="1" spc="50" dirty="0">
                <a:solidFill>
                  <a:schemeClr val="tx1"/>
                </a:solidFill>
                <a:latin typeface="微軟正黑體" panose="020B0604030504040204" pitchFamily="34" charset="-120"/>
                <a:ea typeface="微軟正黑體" panose="020B0604030504040204" pitchFamily="34" charset="-120"/>
              </a:rPr>
              <a:t>普通型高級中等學校</a:t>
            </a:r>
            <a:r>
              <a:rPr lang="zh-TW" altLang="zh-TW" sz="2000" b="1" u="sng" spc="50" dirty="0">
                <a:solidFill>
                  <a:schemeClr val="accent3">
                    <a:lumMod val="50000"/>
                  </a:schemeClr>
                </a:solidFill>
                <a:latin typeface="微軟正黑體" panose="020B0604030504040204" pitchFamily="34" charset="-120"/>
                <a:ea typeface="微軟正黑體" panose="020B0604030504040204" pitchFamily="34" charset="-120"/>
              </a:rPr>
              <a:t>普通科</a:t>
            </a:r>
            <a:r>
              <a:rPr lang="zh-TW" altLang="zh-TW" sz="1400" spc="50" dirty="0">
                <a:solidFill>
                  <a:schemeClr val="tx1"/>
                </a:solidFill>
                <a:latin typeface="微軟正黑體" panose="020B0604030504040204" pitchFamily="34" charset="-120"/>
                <a:ea typeface="微軟正黑體" panose="020B0604030504040204" pitchFamily="34" charset="-120"/>
              </a:rPr>
              <a:t>學生</a:t>
            </a:r>
          </a:p>
          <a:p>
            <a:pPr lvl="0">
              <a:spcBef>
                <a:spcPts val="200"/>
              </a:spcBef>
              <a:spcAft>
                <a:spcPts val="300"/>
              </a:spcAft>
            </a:pPr>
            <a:r>
              <a:rPr lang="en-US" altLang="zh-TW" sz="1400" spc="50" dirty="0">
                <a:solidFill>
                  <a:schemeClr val="tx1"/>
                </a:solidFill>
                <a:latin typeface="微軟正黑體" panose="020B0604030504040204" pitchFamily="34" charset="-120"/>
                <a:ea typeface="微軟正黑體" panose="020B0604030504040204" pitchFamily="34" charset="-120"/>
              </a:rPr>
              <a:t>2.</a:t>
            </a:r>
            <a:r>
              <a:rPr lang="zh-TW" altLang="zh-TW" sz="1400" spc="50" dirty="0">
                <a:solidFill>
                  <a:schemeClr val="tx1"/>
                </a:solidFill>
                <a:latin typeface="微軟正黑體" panose="020B0604030504040204" pitchFamily="34" charset="-120"/>
                <a:ea typeface="微軟正黑體" panose="020B0604030504040204" pitchFamily="34" charset="-120"/>
              </a:rPr>
              <a:t>教育部核定辦理</a:t>
            </a:r>
            <a:r>
              <a:rPr lang="zh-TW" altLang="zh-TW" sz="1400" b="1" spc="50" dirty="0">
                <a:solidFill>
                  <a:schemeClr val="tx1"/>
                </a:solidFill>
                <a:latin typeface="微軟正黑體" panose="020B0604030504040204" pitchFamily="34" charset="-120"/>
                <a:ea typeface="微軟正黑體" panose="020B0604030504040204" pitchFamily="34" charset="-120"/>
              </a:rPr>
              <a:t>綜合型高級中等學校</a:t>
            </a:r>
            <a:r>
              <a:rPr lang="zh-TW" altLang="zh-TW" sz="1400" spc="50" dirty="0">
                <a:solidFill>
                  <a:schemeClr val="tx1"/>
                </a:solidFill>
                <a:latin typeface="微軟正黑體" panose="020B0604030504040204" pitchFamily="34" charset="-120"/>
                <a:ea typeface="微軟正黑體" panose="020B0604030504040204" pitchFamily="34" charset="-120"/>
              </a:rPr>
              <a:t>修習</a:t>
            </a:r>
            <a:r>
              <a:rPr lang="zh-TW" altLang="zh-TW" sz="2000" b="1" u="sng" spc="50" dirty="0">
                <a:solidFill>
                  <a:srgbClr val="FF0000"/>
                </a:solidFill>
                <a:latin typeface="微軟正黑體" panose="020B0604030504040204" pitchFamily="34" charset="-120"/>
                <a:ea typeface="微軟正黑體" panose="020B0604030504040204" pitchFamily="34" charset="-120"/>
              </a:rPr>
              <a:t>綜合高中學程</a:t>
            </a:r>
            <a:r>
              <a:rPr lang="zh-TW" altLang="zh-TW" sz="1400" spc="50" dirty="0">
                <a:solidFill>
                  <a:schemeClr val="tx1"/>
                </a:solidFill>
                <a:latin typeface="微軟正黑體" panose="020B0604030504040204" pitchFamily="34" charset="-120"/>
                <a:ea typeface="微軟正黑體" panose="020B0604030504040204" pitchFamily="34" charset="-120"/>
              </a:rPr>
              <a:t>學生</a:t>
            </a:r>
          </a:p>
          <a:p>
            <a:pPr lvl="0">
              <a:spcBef>
                <a:spcPts val="200"/>
              </a:spcBef>
              <a:spcAft>
                <a:spcPts val="300"/>
              </a:spcAft>
            </a:pPr>
            <a:r>
              <a:rPr lang="en-US" altLang="zh-TW" sz="1400" spc="50" dirty="0">
                <a:solidFill>
                  <a:schemeClr val="tx1"/>
                </a:solidFill>
                <a:latin typeface="微軟正黑體" panose="020B0604030504040204" pitchFamily="34" charset="-120"/>
                <a:ea typeface="微軟正黑體" panose="020B0604030504040204" pitchFamily="34" charset="-120"/>
              </a:rPr>
              <a:t>3.</a:t>
            </a:r>
            <a:r>
              <a:rPr lang="zh-TW" altLang="zh-TW" sz="1400" b="1" spc="50" dirty="0">
                <a:solidFill>
                  <a:schemeClr val="tx1"/>
                </a:solidFill>
                <a:latin typeface="微軟正黑體" panose="020B0604030504040204" pitchFamily="34" charset="-120"/>
                <a:ea typeface="微軟正黑體" panose="020B0604030504040204" pitchFamily="34" charset="-120"/>
              </a:rPr>
              <a:t>技術型高級中等學校</a:t>
            </a:r>
            <a:r>
              <a:rPr lang="zh-TW" altLang="zh-TW" sz="1400" spc="50" dirty="0">
                <a:solidFill>
                  <a:schemeClr val="tx1"/>
                </a:solidFill>
                <a:latin typeface="微軟正黑體" panose="020B0604030504040204" pitchFamily="34" charset="-120"/>
                <a:ea typeface="微軟正黑體" panose="020B0604030504040204" pitchFamily="34" charset="-120"/>
              </a:rPr>
              <a:t>附設</a:t>
            </a:r>
            <a:r>
              <a:rPr lang="zh-TW" altLang="zh-TW" sz="2000" b="1" u="sng" spc="50" dirty="0">
                <a:solidFill>
                  <a:schemeClr val="accent3">
                    <a:lumMod val="50000"/>
                  </a:schemeClr>
                </a:solidFill>
                <a:latin typeface="微軟正黑體" panose="020B0604030504040204" pitchFamily="34" charset="-120"/>
                <a:ea typeface="微軟正黑體" panose="020B0604030504040204" pitchFamily="34" charset="-120"/>
              </a:rPr>
              <a:t>普通科</a:t>
            </a:r>
            <a:r>
              <a:rPr lang="zh-TW" altLang="zh-TW" sz="1400" spc="50" dirty="0">
                <a:solidFill>
                  <a:schemeClr val="tx1"/>
                </a:solidFill>
                <a:latin typeface="微軟正黑體" panose="020B0604030504040204" pitchFamily="34" charset="-120"/>
                <a:ea typeface="微軟正黑體" panose="020B0604030504040204" pitchFamily="34" charset="-120"/>
              </a:rPr>
              <a:t>學生</a:t>
            </a:r>
          </a:p>
          <a:p>
            <a:pPr lvl="0">
              <a:spcBef>
                <a:spcPts val="200"/>
              </a:spcBef>
              <a:spcAft>
                <a:spcPts val="300"/>
              </a:spcAft>
            </a:pPr>
            <a:r>
              <a:rPr lang="en-US" altLang="zh-TW" sz="1400" spc="50" dirty="0">
                <a:solidFill>
                  <a:schemeClr val="tx1"/>
                </a:solidFill>
                <a:latin typeface="微軟正黑體" panose="020B0604030504040204" pitchFamily="34" charset="-120"/>
                <a:ea typeface="微軟正黑體" panose="020B0604030504040204" pitchFamily="34" charset="-120"/>
              </a:rPr>
              <a:t>4.</a:t>
            </a:r>
            <a:r>
              <a:rPr lang="zh-TW" altLang="zh-TW" sz="1400" spc="50" dirty="0">
                <a:solidFill>
                  <a:schemeClr val="tx1"/>
                </a:solidFill>
                <a:latin typeface="微軟正黑體" panose="020B0604030504040204" pitchFamily="34" charset="-120"/>
                <a:ea typeface="微軟正黑體" panose="020B0604030504040204" pitchFamily="34" charset="-120"/>
              </a:rPr>
              <a:t>本項前三款所列學校</a:t>
            </a:r>
            <a:r>
              <a:rPr lang="zh-TW" altLang="zh-TW" sz="1400" b="1" spc="50" dirty="0">
                <a:solidFill>
                  <a:schemeClr val="tx1"/>
                </a:solidFill>
                <a:latin typeface="微軟正黑體" panose="020B0604030504040204" pitchFamily="34" charset="-120"/>
                <a:ea typeface="微軟正黑體" panose="020B0604030504040204" pitchFamily="34" charset="-120"/>
              </a:rPr>
              <a:t>進修部</a:t>
            </a:r>
            <a:r>
              <a:rPr lang="zh-TW" altLang="zh-TW" sz="2000" b="1" u="sng" spc="50" dirty="0">
                <a:solidFill>
                  <a:schemeClr val="accent3">
                    <a:lumMod val="50000"/>
                  </a:schemeClr>
                </a:solidFill>
                <a:latin typeface="微軟正黑體" panose="020B0604030504040204" pitchFamily="34" charset="-120"/>
                <a:ea typeface="微軟正黑體" panose="020B0604030504040204" pitchFamily="34" charset="-120"/>
              </a:rPr>
              <a:t>普通科</a:t>
            </a:r>
            <a:r>
              <a:rPr lang="zh-TW" altLang="zh-TW" sz="1400" spc="50" dirty="0">
                <a:solidFill>
                  <a:schemeClr val="tx1"/>
                </a:solidFill>
                <a:latin typeface="微軟正黑體" panose="020B0604030504040204" pitchFamily="34" charset="-120"/>
                <a:ea typeface="微軟正黑體" panose="020B0604030504040204" pitchFamily="34" charset="-120"/>
              </a:rPr>
              <a:t>學生</a:t>
            </a:r>
            <a:endParaRPr lang="en-US" altLang="zh-TW" sz="1400" spc="50" dirty="0">
              <a:solidFill>
                <a:schemeClr val="tx1"/>
              </a:solidFill>
              <a:latin typeface="微軟正黑體" panose="020B0604030504040204" pitchFamily="34" charset="-120"/>
              <a:ea typeface="微軟正黑體" panose="020B0604030504040204" pitchFamily="34" charset="-120"/>
            </a:endParaRPr>
          </a:p>
          <a:p>
            <a:pPr lvl="0">
              <a:spcBef>
                <a:spcPts val="200"/>
              </a:spcBef>
              <a:spcAft>
                <a:spcPts val="300"/>
              </a:spcAft>
            </a:pPr>
            <a:r>
              <a:rPr lang="en-US" altLang="zh-TW" sz="1400" spc="50" dirty="0">
                <a:solidFill>
                  <a:schemeClr val="tx1"/>
                </a:solidFill>
                <a:latin typeface="微軟正黑體" panose="020B0604030504040204" pitchFamily="34" charset="-120"/>
                <a:ea typeface="微軟正黑體" panose="020B0604030504040204" pitchFamily="34" charset="-120"/>
              </a:rPr>
              <a:t>5.</a:t>
            </a:r>
            <a:r>
              <a:rPr lang="zh-TW" altLang="zh-TW" sz="1400" spc="50" dirty="0">
                <a:solidFill>
                  <a:schemeClr val="tx1"/>
                </a:solidFill>
                <a:latin typeface="微軟正黑體" panose="020B0604030504040204" pitchFamily="34" charset="-120"/>
                <a:ea typeface="微軟正黑體" panose="020B0604030504040204" pitchFamily="34" charset="-120"/>
              </a:rPr>
              <a:t>上述</a:t>
            </a:r>
            <a:r>
              <a:rPr lang="en-US" altLang="zh-TW" sz="1400" spc="50" dirty="0">
                <a:solidFill>
                  <a:schemeClr val="tx1"/>
                </a:solidFill>
                <a:latin typeface="微軟正黑體" panose="020B0604030504040204" pitchFamily="34" charset="-120"/>
                <a:ea typeface="微軟正黑體" panose="020B0604030504040204" pitchFamily="34" charset="-120"/>
              </a:rPr>
              <a:t>1.</a:t>
            </a:r>
            <a:r>
              <a:rPr lang="zh-TW" altLang="zh-TW" sz="1400" spc="50" dirty="0">
                <a:solidFill>
                  <a:schemeClr val="tx1"/>
                </a:solidFill>
                <a:latin typeface="微軟正黑體" panose="020B0604030504040204" pitchFamily="34" charset="-120"/>
                <a:ea typeface="微軟正黑體" panose="020B0604030504040204" pitchFamily="34" charset="-120"/>
              </a:rPr>
              <a:t>至</a:t>
            </a:r>
            <a:r>
              <a:rPr lang="en-US" altLang="zh-TW" sz="1400" spc="50" dirty="0">
                <a:solidFill>
                  <a:schemeClr val="tx1"/>
                </a:solidFill>
                <a:latin typeface="微軟正黑體" panose="020B0604030504040204" pitchFamily="34" charset="-120"/>
                <a:ea typeface="微軟正黑體" panose="020B0604030504040204" pitchFamily="34" charset="-120"/>
              </a:rPr>
              <a:t>4.</a:t>
            </a:r>
            <a:r>
              <a:rPr lang="zh-TW" altLang="zh-TW" sz="1400" spc="50" dirty="0">
                <a:solidFill>
                  <a:schemeClr val="tx1"/>
                </a:solidFill>
                <a:latin typeface="微軟正黑體" panose="020B0604030504040204" pitchFamily="34" charset="-120"/>
                <a:ea typeface="微軟正黑體" panose="020B0604030504040204" pitchFamily="34" charset="-120"/>
              </a:rPr>
              <a:t>所列學校附設</a:t>
            </a:r>
            <a:r>
              <a:rPr lang="zh-TW" altLang="zh-TW" sz="2000" b="1" u="sng" spc="50" dirty="0">
                <a:solidFill>
                  <a:srgbClr val="FF0000"/>
                </a:solidFill>
                <a:latin typeface="微軟正黑體" panose="020B0604030504040204" pitchFamily="34" charset="-120"/>
                <a:ea typeface="微軟正黑體" panose="020B0604030504040204" pitchFamily="34" charset="-120"/>
              </a:rPr>
              <a:t>藝術群</a:t>
            </a:r>
            <a:r>
              <a:rPr lang="zh-TW" altLang="zh-TW" sz="1400" spc="50" dirty="0">
                <a:solidFill>
                  <a:schemeClr val="tx1"/>
                </a:solidFill>
                <a:latin typeface="微軟正黑體" panose="020B0604030504040204" pitchFamily="34" charset="-120"/>
                <a:ea typeface="微軟正黑體" panose="020B0604030504040204" pitchFamily="34" charset="-120"/>
              </a:rPr>
              <a:t>學生</a:t>
            </a:r>
            <a:endParaRPr lang="en-US" altLang="zh-TW" sz="1400" spc="50" dirty="0">
              <a:solidFill>
                <a:schemeClr val="tx1"/>
              </a:solidFill>
              <a:latin typeface="微軟正黑體" panose="020B0604030504040204" pitchFamily="34" charset="-120"/>
              <a:ea typeface="微軟正黑體" panose="020B0604030504040204" pitchFamily="34" charset="-120"/>
            </a:endParaRPr>
          </a:p>
          <a:p>
            <a:pPr lvl="0">
              <a:spcBef>
                <a:spcPts val="200"/>
              </a:spcBef>
              <a:spcAft>
                <a:spcPts val="300"/>
              </a:spcAft>
            </a:pPr>
            <a:r>
              <a:rPr lang="en-US" altLang="zh-TW" sz="1400" spc="50" dirty="0">
                <a:solidFill>
                  <a:schemeClr val="tx1"/>
                </a:solidFill>
                <a:latin typeface="微軟正黑體"/>
                <a:ea typeface="微軟正黑體"/>
              </a:rPr>
              <a:t>6.</a:t>
            </a:r>
            <a:r>
              <a:rPr lang="zh-TW" altLang="zh-TW" sz="1400" spc="50" dirty="0">
                <a:solidFill>
                  <a:schemeClr val="tx1"/>
                </a:solidFill>
                <a:latin typeface="微軟正黑體"/>
                <a:ea typeface="微軟正黑體"/>
              </a:rPr>
              <a:t>符合</a:t>
            </a:r>
            <a:r>
              <a:rPr lang="zh-TW" altLang="zh-TW" sz="1400" b="1" spc="50" dirty="0">
                <a:solidFill>
                  <a:srgbClr val="0033CC"/>
                </a:solidFill>
                <a:latin typeface="微軟正黑體"/>
                <a:ea typeface="微軟正黑體"/>
              </a:rPr>
              <a:t>高級中等以下教育階段非學校型態實驗教育實施條例第</a:t>
            </a:r>
            <a:r>
              <a:rPr lang="en-US" altLang="zh-TW" sz="1400" b="1" spc="50" dirty="0">
                <a:solidFill>
                  <a:srgbClr val="0033CC"/>
                </a:solidFill>
                <a:latin typeface="微軟正黑體"/>
                <a:ea typeface="微軟正黑體"/>
              </a:rPr>
              <a:t>30</a:t>
            </a:r>
            <a:r>
              <a:rPr lang="zh-TW" altLang="zh-TW" sz="1400" b="1" spc="50" dirty="0">
                <a:solidFill>
                  <a:srgbClr val="0033CC"/>
                </a:solidFill>
                <a:latin typeface="微軟正黑體"/>
                <a:ea typeface="微軟正黑體"/>
              </a:rPr>
              <a:t>條</a:t>
            </a:r>
            <a:r>
              <a:rPr lang="zh-TW" altLang="en-US" sz="1400" b="1" spc="50" dirty="0">
                <a:solidFill>
                  <a:srgbClr val="0033CC"/>
                </a:solidFill>
                <a:latin typeface="微軟正黑體"/>
                <a:ea typeface="微軟正黑體"/>
              </a:rPr>
              <a:t>第</a:t>
            </a:r>
            <a:r>
              <a:rPr lang="en-US" altLang="zh-TW" sz="1400" b="1" spc="50" dirty="0">
                <a:solidFill>
                  <a:srgbClr val="0033CC"/>
                </a:solidFill>
                <a:latin typeface="微軟正黑體"/>
                <a:ea typeface="微軟正黑體"/>
              </a:rPr>
              <a:t>2</a:t>
            </a:r>
            <a:r>
              <a:rPr lang="zh-TW" altLang="en-US" sz="1400" b="1" spc="50" dirty="0">
                <a:solidFill>
                  <a:srgbClr val="0033CC"/>
                </a:solidFill>
                <a:latin typeface="微軟正黑體"/>
                <a:ea typeface="微軟正黑體"/>
              </a:rPr>
              <a:t>項</a:t>
            </a:r>
            <a:r>
              <a:rPr lang="zh-TW" altLang="zh-TW" sz="1400" spc="50" dirty="0">
                <a:solidFill>
                  <a:schemeClr val="tx1"/>
                </a:solidFill>
                <a:latin typeface="微軟正黑體"/>
                <a:ea typeface="微軟正黑體"/>
              </a:rPr>
              <a:t>規定</a:t>
            </a:r>
            <a:r>
              <a:rPr lang="zh-TW" altLang="en-US" sz="1400" spc="50" dirty="0">
                <a:solidFill>
                  <a:schemeClr val="tx1"/>
                </a:solidFill>
                <a:latin typeface="微軟正黑體"/>
                <a:ea typeface="微軟正黑體"/>
              </a:rPr>
              <a:t>或</a:t>
            </a:r>
            <a:r>
              <a:rPr lang="zh-TW" altLang="en-US" sz="1400" b="1" spc="50" dirty="0">
                <a:solidFill>
                  <a:srgbClr val="1F48CB"/>
                </a:solidFill>
                <a:latin typeface="微軟正黑體"/>
                <a:ea typeface="微軟正黑體"/>
              </a:rPr>
              <a:t>學校型態實驗教育</a:t>
            </a:r>
            <a:r>
              <a:rPr lang="zh-TW" altLang="en-US" sz="1400" spc="50" dirty="0">
                <a:solidFill>
                  <a:schemeClr val="tx1"/>
                </a:solidFill>
                <a:latin typeface="微軟正黑體"/>
                <a:ea typeface="微軟正黑體"/>
              </a:rPr>
              <a:t>之學生</a:t>
            </a:r>
            <a:endParaRPr lang="en-US" altLang="zh-TW" sz="1400" spc="50" dirty="0">
              <a:solidFill>
                <a:schemeClr val="tx1"/>
              </a:solidFill>
              <a:latin typeface="微軟正黑體"/>
              <a:ea typeface="微軟正黑體"/>
            </a:endParaRPr>
          </a:p>
          <a:p>
            <a:pPr>
              <a:spcBef>
                <a:spcPts val="200"/>
              </a:spcBef>
              <a:spcAft>
                <a:spcPts val="300"/>
              </a:spcAft>
            </a:pPr>
            <a:r>
              <a:rPr lang="en-US" altLang="zh-TW" sz="1400" spc="50" dirty="0">
                <a:solidFill>
                  <a:schemeClr val="tx1"/>
                </a:solidFill>
                <a:latin typeface="微軟正黑體" panose="020B0604030504040204" pitchFamily="34" charset="-120"/>
                <a:ea typeface="微軟正黑體" panose="020B0604030504040204" pitchFamily="34" charset="-120"/>
              </a:rPr>
              <a:t>7.</a:t>
            </a:r>
            <a:r>
              <a:rPr lang="zh-TW" altLang="zh-TW" sz="1400" spc="50" dirty="0">
                <a:solidFill>
                  <a:schemeClr val="tx1"/>
                </a:solidFill>
                <a:latin typeface="微軟正黑體" panose="020B0604030504040204" pitchFamily="34" charset="-120"/>
                <a:ea typeface="微軟正黑體" panose="020B0604030504040204" pitchFamily="34" charset="-120"/>
              </a:rPr>
              <a:t>本國籍學生持有</a:t>
            </a:r>
            <a:r>
              <a:rPr lang="zh-TW" altLang="zh-TW" sz="1400" b="1" spc="50" dirty="0">
                <a:solidFill>
                  <a:srgbClr val="0033CC"/>
                </a:solidFill>
                <a:latin typeface="微軟正黑體" panose="020B0604030504040204" pitchFamily="34" charset="-120"/>
                <a:ea typeface="微軟正黑體" panose="020B0604030504040204" pitchFamily="34" charset="-120"/>
              </a:rPr>
              <a:t>外國高級中學學歷</a:t>
            </a:r>
            <a:r>
              <a:rPr lang="zh-TW" altLang="zh-TW" sz="1400" spc="50" dirty="0">
                <a:solidFill>
                  <a:schemeClr val="tx1"/>
                </a:solidFill>
                <a:latin typeface="微軟正黑體" panose="020B0604030504040204" pitchFamily="34" charset="-120"/>
                <a:ea typeface="微軟正黑體" panose="020B0604030504040204" pitchFamily="34" charset="-120"/>
              </a:rPr>
              <a:t>證件，經我國駐外機構驗證屬實者</a:t>
            </a:r>
            <a:endParaRPr lang="en-US" altLang="zh-TW" sz="1400" spc="50" dirty="0">
              <a:solidFill>
                <a:schemeClr val="tx1"/>
              </a:solidFill>
              <a:latin typeface="微軟正黑體" panose="020B0604030504040204" pitchFamily="34" charset="-120"/>
              <a:ea typeface="微軟正黑體" panose="020B0604030504040204" pitchFamily="34" charset="-120"/>
            </a:endParaRPr>
          </a:p>
          <a:p>
            <a:pPr>
              <a:spcBef>
                <a:spcPts val="200"/>
              </a:spcBef>
              <a:spcAft>
                <a:spcPts val="300"/>
              </a:spcAft>
            </a:pPr>
            <a:r>
              <a:rPr lang="en-US" altLang="zh-TW" sz="1400" spc="50" dirty="0">
                <a:solidFill>
                  <a:schemeClr val="tx1"/>
                </a:solidFill>
                <a:latin typeface="微軟正黑體" panose="020B0604030504040204" pitchFamily="34" charset="-120"/>
                <a:ea typeface="微軟正黑體" panose="020B0604030504040204" pitchFamily="34" charset="-120"/>
              </a:rPr>
              <a:t>8.</a:t>
            </a:r>
            <a:r>
              <a:rPr lang="zh-TW" altLang="zh-TW" sz="1400" b="1" spc="50" dirty="0">
                <a:solidFill>
                  <a:srgbClr val="0033CC"/>
                </a:solidFill>
                <a:latin typeface="微軟正黑體" panose="020B0604030504040204" pitchFamily="34" charset="-120"/>
                <a:ea typeface="微軟正黑體" panose="020B0604030504040204" pitchFamily="34" charset="-120"/>
              </a:rPr>
              <a:t>大陸地區學歷</a:t>
            </a:r>
            <a:r>
              <a:rPr lang="zh-TW" altLang="en-US" sz="1400" b="1" spc="50" dirty="0">
                <a:solidFill>
                  <a:srgbClr val="0033CC"/>
                </a:solidFill>
                <a:latin typeface="微軟正黑體" panose="020B0604030504040204" pitchFamily="34" charset="-120"/>
                <a:ea typeface="微軟正黑體" panose="020B0604030504040204" pitchFamily="34" charset="-120"/>
              </a:rPr>
              <a:t>之採認，依大陸地區學歷採認辦法第</a:t>
            </a:r>
            <a:r>
              <a:rPr lang="en-US" altLang="zh-TW" sz="1400" b="1" spc="50" dirty="0">
                <a:solidFill>
                  <a:srgbClr val="0033CC"/>
                </a:solidFill>
                <a:latin typeface="微軟正黑體" panose="020B0604030504040204" pitchFamily="34" charset="-120"/>
                <a:ea typeface="微軟正黑體" panose="020B0604030504040204" pitchFamily="34" charset="-120"/>
              </a:rPr>
              <a:t>4</a:t>
            </a:r>
            <a:r>
              <a:rPr lang="zh-TW" altLang="en-US" sz="1400" b="1" spc="50" dirty="0">
                <a:solidFill>
                  <a:srgbClr val="0033CC"/>
                </a:solidFill>
                <a:latin typeface="微軟正黑體" panose="020B0604030504040204" pitchFamily="34" charset="-120"/>
                <a:ea typeface="微軟正黑體" panose="020B0604030504040204" pitchFamily="34" charset="-120"/>
              </a:rPr>
              <a:t>條第</a:t>
            </a:r>
            <a:r>
              <a:rPr lang="en-US" altLang="zh-TW" sz="1400" b="1" spc="50" dirty="0">
                <a:solidFill>
                  <a:srgbClr val="0033CC"/>
                </a:solidFill>
                <a:latin typeface="微軟正黑體" panose="020B0604030504040204" pitchFamily="34" charset="-120"/>
                <a:ea typeface="微軟正黑體" panose="020B0604030504040204" pitchFamily="34" charset="-120"/>
              </a:rPr>
              <a:t>1</a:t>
            </a:r>
            <a:r>
              <a:rPr lang="zh-TW" altLang="en-US" sz="1400" b="1" spc="50" dirty="0">
                <a:solidFill>
                  <a:srgbClr val="0033CC"/>
                </a:solidFill>
                <a:latin typeface="微軟正黑體" panose="020B0604030504040204" pitchFamily="34" charset="-120"/>
                <a:ea typeface="微軟正黑體" panose="020B0604030504040204" pitchFamily="34" charset="-120"/>
              </a:rPr>
              <a:t>項第</a:t>
            </a:r>
            <a:r>
              <a:rPr lang="en-US" altLang="zh-TW" sz="1400" b="1" spc="50" dirty="0">
                <a:solidFill>
                  <a:srgbClr val="0033CC"/>
                </a:solidFill>
                <a:latin typeface="微軟正黑體" panose="020B0604030504040204" pitchFamily="34" charset="-120"/>
                <a:ea typeface="微軟正黑體" panose="020B0604030504040204" pitchFamily="34" charset="-120"/>
              </a:rPr>
              <a:t>2</a:t>
            </a:r>
            <a:r>
              <a:rPr lang="zh-TW" altLang="en-US" sz="1400" b="1" spc="50" dirty="0">
                <a:solidFill>
                  <a:srgbClr val="0033CC"/>
                </a:solidFill>
                <a:latin typeface="微軟正黑體" panose="020B0604030504040204" pitchFamily="34" charset="-120"/>
                <a:ea typeface="微軟正黑體" panose="020B0604030504040204" pitchFamily="34" charset="-120"/>
              </a:rPr>
              <a:t>款</a:t>
            </a:r>
            <a:endParaRPr lang="en-US" altLang="zh-TW" sz="1400" spc="50" dirty="0">
              <a:solidFill>
                <a:srgbClr val="0033CC"/>
              </a:solidFill>
              <a:latin typeface="微軟正黑體" panose="020B0604030504040204" pitchFamily="34" charset="-120"/>
              <a:ea typeface="微軟正黑體" panose="020B0604030504040204" pitchFamily="34" charset="-120"/>
            </a:endParaRPr>
          </a:p>
          <a:p>
            <a:pPr>
              <a:spcBef>
                <a:spcPts val="200"/>
              </a:spcBef>
              <a:spcAft>
                <a:spcPts val="300"/>
              </a:spcAft>
            </a:pPr>
            <a:r>
              <a:rPr lang="en-US" altLang="zh-TW" sz="1400" spc="50" dirty="0">
                <a:solidFill>
                  <a:schemeClr val="tx1"/>
                </a:solidFill>
                <a:latin typeface="微軟正黑體" panose="020B0604030504040204" pitchFamily="34" charset="-120"/>
                <a:ea typeface="微軟正黑體" panose="020B0604030504040204" pitchFamily="34" charset="-120"/>
              </a:rPr>
              <a:t>9.</a:t>
            </a:r>
            <a:r>
              <a:rPr lang="zh-TW" altLang="en-US" sz="1400" spc="50" dirty="0">
                <a:solidFill>
                  <a:schemeClr val="tx1"/>
                </a:solidFill>
                <a:latin typeface="微軟正黑體" panose="020B0604030504040204" pitchFamily="34" charset="-120"/>
                <a:ea typeface="微軟正黑體" panose="020B0604030504040204" pitchFamily="34" charset="-120"/>
              </a:rPr>
              <a:t>雅加達臺灣學校、泗水臺灣學校、吉隆坡臺灣學校、胡志明市臺灣學校、檳吉臺灣學校、</a:t>
            </a:r>
            <a:br>
              <a:rPr lang="en-US" altLang="zh-TW" sz="1400" spc="50" dirty="0">
                <a:solidFill>
                  <a:schemeClr val="tx1"/>
                </a:solidFill>
                <a:latin typeface="微軟正黑體" panose="020B0604030504040204" pitchFamily="34" charset="-120"/>
                <a:ea typeface="微軟正黑體" panose="020B0604030504040204" pitchFamily="34" charset="-120"/>
              </a:rPr>
            </a:br>
            <a:r>
              <a:rPr lang="en-US" altLang="zh-TW" sz="1400" spc="50" dirty="0">
                <a:solidFill>
                  <a:schemeClr val="tx1"/>
                </a:solidFill>
                <a:latin typeface="微軟正黑體" panose="020B0604030504040204" pitchFamily="34" charset="-120"/>
                <a:ea typeface="微軟正黑體" panose="020B0604030504040204" pitchFamily="34" charset="-120"/>
              </a:rPr>
              <a:t>  </a:t>
            </a:r>
            <a:r>
              <a:rPr lang="zh-TW" altLang="en-US" sz="1400" spc="50" dirty="0">
                <a:solidFill>
                  <a:schemeClr val="tx1"/>
                </a:solidFill>
                <a:latin typeface="微軟正黑體" panose="020B0604030504040204" pitchFamily="34" charset="-120"/>
                <a:ea typeface="微軟正黑體" panose="020B0604030504040204" pitchFamily="34" charset="-120"/>
              </a:rPr>
              <a:t>東莞臺商子弟學校、華東臺商子女學校、上海臺商子女學校等</a:t>
            </a:r>
            <a:r>
              <a:rPr lang="en-US" altLang="zh-TW" sz="1400" b="1" spc="50" dirty="0">
                <a:solidFill>
                  <a:srgbClr val="0033CC"/>
                </a:solidFill>
                <a:latin typeface="微軟正黑體" panose="020B0604030504040204" pitchFamily="34" charset="-120"/>
                <a:ea typeface="微軟正黑體" panose="020B0604030504040204" pitchFamily="34" charset="-120"/>
              </a:rPr>
              <a:t>8</a:t>
            </a:r>
            <a:r>
              <a:rPr lang="zh-TW" altLang="en-US" sz="1400" b="1" spc="50" dirty="0">
                <a:solidFill>
                  <a:srgbClr val="0033CC"/>
                </a:solidFill>
                <a:latin typeface="微軟正黑體" panose="020B0604030504040204" pitchFamily="34" charset="-120"/>
                <a:ea typeface="微軟正黑體" panose="020B0604030504040204" pitchFamily="34" charset="-120"/>
              </a:rPr>
              <a:t>所海外學校</a:t>
            </a:r>
            <a:endParaRPr lang="zh-TW" altLang="zh-TW" sz="1400" b="1" spc="50" dirty="0">
              <a:solidFill>
                <a:srgbClr val="0033CC"/>
              </a:solidFill>
              <a:latin typeface="微軟正黑體" panose="020B0604030504040204" pitchFamily="34" charset="-120"/>
              <a:ea typeface="微軟正黑體" panose="020B0604030504040204" pitchFamily="34" charset="-120"/>
            </a:endParaRPr>
          </a:p>
        </p:txBody>
      </p:sp>
      <p:sp>
        <p:nvSpPr>
          <p:cNvPr id="8" name="圓角矩形 7"/>
          <p:cNvSpPr/>
          <p:nvPr/>
        </p:nvSpPr>
        <p:spPr>
          <a:xfrm>
            <a:off x="1663700" y="1660338"/>
            <a:ext cx="7972425" cy="791131"/>
          </a:xfrm>
          <a:prstGeom prst="roundRect">
            <a:avLst/>
          </a:prstGeom>
          <a:solidFill>
            <a:schemeClr val="accent4">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000" dirty="0">
                <a:solidFill>
                  <a:schemeClr val="bg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rPr>
              <a:t>下列學校之應屆畢業生、畢業生</a:t>
            </a:r>
            <a:endParaRPr lang="en-US" altLang="zh-TW" sz="2000" dirty="0">
              <a:solidFill>
                <a:schemeClr val="bg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endParaRPr>
          </a:p>
          <a:p>
            <a:pPr algn="ctr"/>
            <a:r>
              <a:rPr lang="zh-TW" altLang="en-US" sz="2000" dirty="0">
                <a:solidFill>
                  <a:schemeClr val="bg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rPr>
              <a:t>或修滿規定年限後，因故未能畢業之同等學力學生</a:t>
            </a:r>
          </a:p>
        </p:txBody>
      </p:sp>
      <p:sp>
        <p:nvSpPr>
          <p:cNvPr id="9" name="文字方塊 8"/>
          <p:cNvSpPr txBox="1"/>
          <p:nvPr/>
        </p:nvSpPr>
        <p:spPr>
          <a:xfrm>
            <a:off x="1889125" y="1625016"/>
            <a:ext cx="736600" cy="861774"/>
          </a:xfrm>
          <a:prstGeom prst="rect">
            <a:avLst/>
          </a:prstGeom>
          <a:noFill/>
        </p:spPr>
        <p:txBody>
          <a:bodyPr wrap="square" rtlCol="0">
            <a:spAutoFit/>
          </a:bodyPr>
          <a:lstStyle/>
          <a:p>
            <a:r>
              <a:rPr lang="zh-TW" altLang="en-US" sz="5000"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zh-TW" altLang="en-US" sz="5000" b="1" dirty="0">
              <a:solidFill>
                <a:schemeClr val="bg1"/>
              </a:solidFill>
              <a:effectLst>
                <a:outerShdw blurRad="38100" dist="38100" dir="2700000" algn="tl">
                  <a:srgbClr val="000000">
                    <a:alpha val="43137"/>
                  </a:srgbClr>
                </a:outerShdw>
              </a:effectLst>
            </a:endParaRPr>
          </a:p>
        </p:txBody>
      </p:sp>
      <p:sp>
        <p:nvSpPr>
          <p:cNvPr id="10" name="投影片編號版面配置區 9"/>
          <p:cNvSpPr>
            <a:spLocks noGrp="1"/>
          </p:cNvSpPr>
          <p:nvPr>
            <p:ph type="sldNum" sz="quarter" idx="12"/>
          </p:nvPr>
        </p:nvSpPr>
        <p:spPr/>
        <p:txBody>
          <a:bodyPr/>
          <a:lstStyle/>
          <a:p>
            <a:fld id="{A6174ADA-354D-4803-A14C-B38EECA4D689}" type="slidenum">
              <a:rPr lang="zh-TW" altLang="en-US" smtClean="0"/>
              <a:t>14</a:t>
            </a:fld>
            <a:endParaRPr lang="zh-TW" altLang="en-US"/>
          </a:p>
        </p:txBody>
      </p:sp>
      <p:sp>
        <p:nvSpPr>
          <p:cNvPr id="11" name="橢圓 10"/>
          <p:cNvSpPr/>
          <p:nvPr/>
        </p:nvSpPr>
        <p:spPr>
          <a:xfrm>
            <a:off x="9636125" y="4162425"/>
            <a:ext cx="2232025" cy="1619250"/>
          </a:xfrm>
          <a:prstGeom prst="ellipse">
            <a:avLst/>
          </a:prstGeom>
          <a:solidFill>
            <a:srgbClr val="FFFF00"/>
          </a:solidFill>
          <a:ln>
            <a:solidFill>
              <a:srgbClr val="FFFF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rPr>
              <a:t>請注意</a:t>
            </a:r>
            <a:r>
              <a:rPr lang="en-US" altLang="zh-TW" b="1" dirty="0">
                <a:solidFill>
                  <a:schemeClr val="tx1"/>
                </a:solidFill>
              </a:rPr>
              <a:t>!!!</a:t>
            </a:r>
          </a:p>
          <a:p>
            <a:pPr algn="ctr"/>
            <a:r>
              <a:rPr lang="zh-TW" altLang="en-US" b="1" dirty="0">
                <a:solidFill>
                  <a:srgbClr val="FF0000"/>
                </a:solidFill>
              </a:rPr>
              <a:t>「專業群科」不符</a:t>
            </a:r>
            <a:r>
              <a:rPr lang="zh-TW" altLang="en-US" b="1" dirty="0">
                <a:solidFill>
                  <a:schemeClr val="tx1"/>
                </a:solidFill>
              </a:rPr>
              <a:t>四技申請入學資格</a:t>
            </a:r>
          </a:p>
        </p:txBody>
      </p:sp>
      <p:sp>
        <p:nvSpPr>
          <p:cNvPr id="12" name="文字方塊 11"/>
          <p:cNvSpPr txBox="1"/>
          <p:nvPr/>
        </p:nvSpPr>
        <p:spPr>
          <a:xfrm>
            <a:off x="1676401" y="6023317"/>
            <a:ext cx="7756525" cy="692497"/>
          </a:xfrm>
          <a:prstGeom prst="rect">
            <a:avLst/>
          </a:prstGeom>
          <a:noFill/>
        </p:spPr>
        <p:txBody>
          <a:bodyPr wrap="square" rtlCol="0">
            <a:spAutoFit/>
          </a:bodyPr>
          <a:lstStyle/>
          <a:p>
            <a:pPr marL="171450" indent="-171450">
              <a:buFont typeface="Wingdings" panose="05000000000000000000" pitchFamily="2" charset="2"/>
              <a:buChar char="Ø"/>
            </a:pPr>
            <a:r>
              <a:rPr lang="zh-TW" altLang="en-US" sz="1300" spc="50" dirty="0"/>
              <a:t>普通科：普通科、音樂班、美術班</a:t>
            </a:r>
            <a:r>
              <a:rPr lang="en-US" altLang="zh-TW" sz="1300" spc="50" dirty="0"/>
              <a:t>…</a:t>
            </a:r>
            <a:r>
              <a:rPr lang="zh-TW" altLang="en-US" sz="1300" spc="50" dirty="0"/>
              <a:t>等，請參閱簡章附錄一，或其他</a:t>
            </a:r>
            <a:r>
              <a:rPr lang="zh-TW" altLang="en-US" sz="1300" b="1" spc="50" dirty="0">
                <a:solidFill>
                  <a:schemeClr val="accent3">
                    <a:lumMod val="50000"/>
                  </a:schemeClr>
                </a:solidFill>
              </a:rPr>
              <a:t>屬教育部核定之普通科</a:t>
            </a:r>
            <a:r>
              <a:rPr lang="zh-TW" altLang="en-US" sz="1300" spc="50" dirty="0"/>
              <a:t>之學生。</a:t>
            </a:r>
            <a:endParaRPr lang="en-US" altLang="zh-TW" sz="1300" spc="50" dirty="0"/>
          </a:p>
          <a:p>
            <a:pPr marL="171450" indent="-171450">
              <a:buFont typeface="Wingdings" panose="05000000000000000000" pitchFamily="2" charset="2"/>
              <a:buChar char="Ø"/>
            </a:pPr>
            <a:r>
              <a:rPr lang="zh-TW" altLang="en-US" sz="1300" spc="50" dirty="0"/>
              <a:t>藝術群：</a:t>
            </a:r>
            <a:r>
              <a:rPr lang="zh-TW" altLang="en-US" sz="1300" spc="50" dirty="0">
                <a:latin typeface="+mj-ea"/>
              </a:rPr>
              <a:t>戲劇科、音樂科、舞蹈科</a:t>
            </a:r>
            <a:r>
              <a:rPr lang="en-US" altLang="zh-TW" sz="1300" spc="50" dirty="0">
                <a:latin typeface="+mj-ea"/>
              </a:rPr>
              <a:t>…</a:t>
            </a:r>
            <a:r>
              <a:rPr lang="zh-TW" altLang="en-US" sz="1300" spc="50" dirty="0">
                <a:latin typeface="+mj-ea"/>
              </a:rPr>
              <a:t>等</a:t>
            </a:r>
            <a:r>
              <a:rPr lang="zh-TW" altLang="zh-TW" sz="1300" spc="50" dirty="0">
                <a:latin typeface="+mj-ea"/>
              </a:rPr>
              <a:t>，請參閱簡章附錄一，或其他</a:t>
            </a:r>
            <a:r>
              <a:rPr lang="zh-TW" altLang="zh-TW" sz="1300" b="1" spc="50" dirty="0">
                <a:solidFill>
                  <a:srgbClr val="FF0000"/>
                </a:solidFill>
                <a:latin typeface="+mj-ea"/>
              </a:rPr>
              <a:t>屬教育部核定藝術群</a:t>
            </a:r>
            <a:r>
              <a:rPr lang="zh-TW" altLang="zh-TW" sz="1300" spc="50" dirty="0">
                <a:latin typeface="+mj-ea"/>
              </a:rPr>
              <a:t>之學生。</a:t>
            </a:r>
            <a:endParaRPr lang="en-US" altLang="zh-TW" sz="1300" spc="50" dirty="0">
              <a:latin typeface="+mj-ea"/>
            </a:endParaRPr>
          </a:p>
          <a:p>
            <a:pPr marL="171450" indent="-171450">
              <a:buFont typeface="Wingdings" panose="05000000000000000000" pitchFamily="2" charset="2"/>
              <a:buChar char="Ø"/>
            </a:pPr>
            <a:r>
              <a:rPr lang="zh-TW" altLang="en-US" sz="1300" spc="50" dirty="0">
                <a:latin typeface="+mj-ea"/>
              </a:rPr>
              <a:t>綜合高中學程包含</a:t>
            </a:r>
            <a:r>
              <a:rPr lang="zh-TW" altLang="en-US" sz="1300" b="1" spc="50" dirty="0">
                <a:solidFill>
                  <a:srgbClr val="FF0000"/>
                </a:solidFill>
                <a:latin typeface="+mj-ea"/>
              </a:rPr>
              <a:t>學術學程</a:t>
            </a:r>
            <a:r>
              <a:rPr lang="zh-TW" altLang="en-US" sz="1300" spc="50" dirty="0">
                <a:solidFill>
                  <a:srgbClr val="FF0000"/>
                </a:solidFill>
                <a:latin typeface="+mj-ea"/>
              </a:rPr>
              <a:t>、</a:t>
            </a:r>
            <a:r>
              <a:rPr lang="zh-TW" altLang="en-US" sz="1300" b="1" spc="50" dirty="0">
                <a:solidFill>
                  <a:srgbClr val="FF0000"/>
                </a:solidFill>
                <a:latin typeface="+mj-ea"/>
              </a:rPr>
              <a:t>專業學程</a:t>
            </a:r>
            <a:r>
              <a:rPr lang="zh-TW" altLang="en-US" sz="1300" spc="50" dirty="0">
                <a:latin typeface="+mj-ea"/>
              </a:rPr>
              <a:t>。</a:t>
            </a:r>
            <a:endParaRPr lang="zh-TW" altLang="zh-TW" sz="1300" spc="50" dirty="0">
              <a:latin typeface="+mj-ea"/>
            </a:endParaRPr>
          </a:p>
        </p:txBody>
      </p:sp>
    </p:spTree>
    <p:extLst>
      <p:ext uri="{BB962C8B-B14F-4D97-AF65-F5344CB8AC3E}">
        <p14:creationId xmlns:p14="http://schemas.microsoft.com/office/powerpoint/2010/main" val="3761268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75100" y="126090"/>
            <a:ext cx="4241800"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spc="100" dirty="0">
                <a:solidFill>
                  <a:schemeClr val="tx1"/>
                </a:solidFill>
                <a:effectLst>
                  <a:glow rad="63500">
                    <a:schemeClr val="bg1"/>
                  </a:glow>
                </a:effectLst>
                <a:sym typeface="Wingdings" panose="05000000000000000000" pitchFamily="2" charset="2"/>
              </a:rPr>
              <a:t>二、申請資格</a:t>
            </a:r>
            <a:r>
              <a:rPr lang="en-US" altLang="zh-TW" sz="3600" b="1" spc="100" dirty="0">
                <a:solidFill>
                  <a:schemeClr val="tx1"/>
                </a:solidFill>
                <a:effectLst>
                  <a:glow rad="63500">
                    <a:schemeClr val="bg1"/>
                  </a:glow>
                </a:effectLst>
                <a:sym typeface="Wingdings" panose="05000000000000000000" pitchFamily="2" charset="2"/>
              </a:rPr>
              <a:t>(2/2)</a:t>
            </a:r>
            <a:endParaRPr lang="zh-TW" altLang="en-US" sz="3600" b="1" spc="100" dirty="0">
              <a:solidFill>
                <a:schemeClr val="tx1"/>
              </a:solidFill>
              <a:effectLst>
                <a:glow rad="63500">
                  <a:schemeClr val="bg1"/>
                </a:glow>
              </a:effectLst>
            </a:endParaRPr>
          </a:p>
        </p:txBody>
      </p:sp>
      <p:sp>
        <p:nvSpPr>
          <p:cNvPr id="3" name="AutoShape 14"/>
          <p:cNvSpPr>
            <a:spLocks noChangeArrowheads="1"/>
          </p:cNvSpPr>
          <p:nvPr/>
        </p:nvSpPr>
        <p:spPr bwMode="gray">
          <a:xfrm>
            <a:off x="638627" y="1189131"/>
            <a:ext cx="11134273" cy="96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indent="168275">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ts val="600"/>
              </a:spcBef>
              <a:buFont typeface="Wingdings" panose="05000000000000000000" pitchFamily="2" charset="2"/>
              <a:buChar char="Ø"/>
            </a:pPr>
            <a:r>
              <a:rPr kumimoji="0" lang="zh-TW" altLang="en-US" sz="2400" b="1" dirty="0">
                <a:latin typeface="微軟正黑體 (標題)"/>
                <a:ea typeface="+mj-ea"/>
                <a:cs typeface="Times New Roman" panose="02020603050405020304" pitchFamily="18" charset="0"/>
              </a:rPr>
              <a:t>已於其他管道錄取，或未於規定時間內放棄者，</a:t>
            </a:r>
            <a:r>
              <a:rPr kumimoji="0" lang="zh-TW" altLang="en-US" sz="2400" b="1" dirty="0">
                <a:solidFill>
                  <a:srgbClr val="FF0000"/>
                </a:solidFill>
                <a:latin typeface="微軟正黑體 (標題)"/>
                <a:ea typeface="+mj-ea"/>
                <a:cs typeface="Times New Roman" panose="02020603050405020304" pitchFamily="18" charset="0"/>
              </a:rPr>
              <a:t>不得再參加</a:t>
            </a:r>
            <a:r>
              <a:rPr kumimoji="0" lang="zh-TW" altLang="en-US" sz="2400" b="1" dirty="0">
                <a:latin typeface="微軟正黑體 (標題)"/>
                <a:ea typeface="+mj-ea"/>
                <a:cs typeface="Times New Roman" panose="02020603050405020304" pitchFamily="18" charset="0"/>
              </a:rPr>
              <a:t>四技申請入學招生</a:t>
            </a:r>
            <a:r>
              <a:rPr lang="zh-TW" altLang="en-US" sz="2400" b="1" dirty="0">
                <a:latin typeface="微軟正黑體 (標題)"/>
                <a:ea typeface="+mj-ea"/>
                <a:cs typeface="Times New Roman" panose="02020603050405020304" pitchFamily="18" charset="0"/>
              </a:rPr>
              <a:t>。</a:t>
            </a:r>
            <a:endParaRPr kumimoji="0" lang="en-US" altLang="zh-TW" sz="2400" b="1" dirty="0">
              <a:latin typeface="微軟正黑體 (標題)"/>
              <a:ea typeface="+mj-ea"/>
              <a:cs typeface="Times New Roman" panose="02020603050405020304" pitchFamily="18" charset="0"/>
            </a:endParaRPr>
          </a:p>
          <a:p>
            <a:pPr eaLnBrk="1" hangingPunct="1">
              <a:spcBef>
                <a:spcPts val="600"/>
              </a:spcBef>
              <a:buFont typeface="Wingdings" panose="05000000000000000000" pitchFamily="2" charset="2"/>
              <a:buChar char="Ø"/>
            </a:pPr>
            <a:r>
              <a:rPr kumimoji="0" lang="zh-TW" altLang="en-US" sz="2400" b="1" dirty="0">
                <a:latin typeface="微軟正黑體 (標題)"/>
                <a:ea typeface="+mj-ea"/>
                <a:cs typeface="Times New Roman" panose="02020603050405020304" pitchFamily="18" charset="0"/>
              </a:rPr>
              <a:t>報名者取消報名資格，所繳報名費不予退還</a:t>
            </a:r>
            <a:r>
              <a:rPr lang="zh-TW" altLang="en-US" sz="2400" b="1" dirty="0">
                <a:latin typeface="微軟正黑體 (標題)"/>
                <a:ea typeface="+mj-ea"/>
                <a:cs typeface="Times New Roman" panose="02020603050405020304" pitchFamily="18" charset="0"/>
              </a:rPr>
              <a:t>。</a:t>
            </a:r>
            <a:endParaRPr kumimoji="0" lang="zh-TW" altLang="en-US" sz="2400" b="1" dirty="0">
              <a:latin typeface="微軟正黑體 (標題)"/>
              <a:ea typeface="+mj-ea"/>
              <a:cs typeface="Times New Roman" panose="02020603050405020304" pitchFamily="18"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3293254516"/>
              </p:ext>
            </p:extLst>
          </p:nvPr>
        </p:nvGraphicFramePr>
        <p:xfrm>
          <a:off x="1090735" y="2356254"/>
          <a:ext cx="9879544" cy="3799414"/>
        </p:xfrm>
        <a:graphic>
          <a:graphicData uri="http://schemas.openxmlformats.org/drawingml/2006/table">
            <a:tbl>
              <a:tblPr firstRow="1" bandRow="1">
                <a:tableStyleId>{5C22544A-7EE6-4342-B048-85BDC9FD1C3A}</a:tableStyleId>
              </a:tblPr>
              <a:tblGrid>
                <a:gridCol w="5352239">
                  <a:extLst>
                    <a:ext uri="{9D8B030D-6E8A-4147-A177-3AD203B41FA5}">
                      <a16:colId xmlns:a16="http://schemas.microsoft.com/office/drawing/2014/main" val="20000"/>
                    </a:ext>
                  </a:extLst>
                </a:gridCol>
                <a:gridCol w="1863305">
                  <a:extLst>
                    <a:ext uri="{9D8B030D-6E8A-4147-A177-3AD203B41FA5}">
                      <a16:colId xmlns:a16="http://schemas.microsoft.com/office/drawing/2014/main" val="20001"/>
                    </a:ext>
                  </a:extLst>
                </a:gridCol>
                <a:gridCol w="2664000">
                  <a:extLst>
                    <a:ext uri="{9D8B030D-6E8A-4147-A177-3AD203B41FA5}">
                      <a16:colId xmlns:a16="http://schemas.microsoft.com/office/drawing/2014/main" val="20002"/>
                    </a:ext>
                  </a:extLst>
                </a:gridCol>
              </a:tblGrid>
              <a:tr h="640156">
                <a:tc>
                  <a:txBody>
                    <a:bodyPr/>
                    <a:lstStyle/>
                    <a:p>
                      <a:pPr algn="ctr"/>
                      <a:r>
                        <a:rPr lang="zh-TW" altLang="en-US" sz="2000" b="1" dirty="0">
                          <a:solidFill>
                            <a:schemeClr val="tx1"/>
                          </a:solidFill>
                          <a:latin typeface="+mj-lt"/>
                          <a:ea typeface="+mj-ea"/>
                          <a:cs typeface="Times New Roman" panose="02020603050405020304" pitchFamily="18" charset="0"/>
                        </a:rPr>
                        <a:t>錄取管道</a:t>
                      </a:r>
                    </a:p>
                  </a:txBody>
                  <a:tcPr marL="91437" marR="91437" marT="45725" marB="45725"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rgbClr val="EAE7FF"/>
                    </a:solidFill>
                  </a:tcPr>
                </a:tc>
                <a:tc>
                  <a:txBody>
                    <a:bodyPr/>
                    <a:lstStyle/>
                    <a:p>
                      <a:pPr algn="ctr"/>
                      <a:r>
                        <a:rPr lang="zh-TW" altLang="en-US" sz="2000" b="1" dirty="0">
                          <a:solidFill>
                            <a:schemeClr val="tx1"/>
                          </a:solidFill>
                          <a:latin typeface="+mj-lt"/>
                          <a:ea typeface="+mj-ea"/>
                          <a:cs typeface="Times New Roman" panose="02020603050405020304" pitchFamily="18" charset="0"/>
                        </a:rPr>
                        <a:t>於時間內放棄</a:t>
                      </a:r>
                      <a:endParaRPr lang="en-US" altLang="zh-TW" sz="2000" b="1" dirty="0">
                        <a:solidFill>
                          <a:schemeClr val="tx1"/>
                        </a:solidFill>
                        <a:latin typeface="+mj-lt"/>
                        <a:ea typeface="+mj-ea"/>
                        <a:cs typeface="Times New Roman" panose="02020603050405020304" pitchFamily="18" charset="0"/>
                      </a:endParaRPr>
                    </a:p>
                    <a:p>
                      <a:pPr algn="ctr"/>
                      <a:r>
                        <a:rPr lang="zh-TW" altLang="en-US" sz="2000" b="1" dirty="0">
                          <a:solidFill>
                            <a:schemeClr val="tx1"/>
                          </a:solidFill>
                          <a:latin typeface="+mj-lt"/>
                          <a:ea typeface="+mj-ea"/>
                          <a:cs typeface="Times New Roman" panose="02020603050405020304" pitchFamily="18" charset="0"/>
                        </a:rPr>
                        <a:t>可參加</a:t>
                      </a:r>
                    </a:p>
                  </a:txBody>
                  <a:tcPr marL="91437" marR="91437" marT="45725" marB="45725" anchor="b">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rgbClr val="EAE7FF"/>
                    </a:solidFill>
                  </a:tcPr>
                </a:tc>
                <a:tc>
                  <a:txBody>
                    <a:bodyPr/>
                    <a:lstStyle/>
                    <a:p>
                      <a:pPr algn="ctr"/>
                      <a:r>
                        <a:rPr lang="zh-TW" altLang="en-US" sz="2000" b="1" dirty="0">
                          <a:solidFill>
                            <a:schemeClr val="bg1"/>
                          </a:solidFill>
                          <a:effectLst>
                            <a:outerShdw blurRad="38100" dist="38100" dir="2700000" algn="tl">
                              <a:srgbClr val="000000">
                                <a:alpha val="43137"/>
                              </a:srgbClr>
                            </a:outerShdw>
                          </a:effectLst>
                          <a:latin typeface="+mj-lt"/>
                          <a:ea typeface="+mj-ea"/>
                          <a:cs typeface="Times New Roman" panose="02020603050405020304" pitchFamily="18" charset="0"/>
                        </a:rPr>
                        <a:t>無論放棄與否</a:t>
                      </a:r>
                      <a:endParaRPr lang="en-US" altLang="zh-TW" sz="2000" b="1" dirty="0">
                        <a:solidFill>
                          <a:schemeClr val="bg1"/>
                        </a:solidFill>
                        <a:effectLst>
                          <a:outerShdw blurRad="38100" dist="38100" dir="2700000" algn="tl">
                            <a:srgbClr val="000000">
                              <a:alpha val="43137"/>
                            </a:srgbClr>
                          </a:outerShdw>
                        </a:effectLst>
                        <a:latin typeface="+mj-lt"/>
                        <a:ea typeface="+mj-ea"/>
                        <a:cs typeface="Times New Roman" panose="02020603050405020304" pitchFamily="18" charset="0"/>
                      </a:endParaRPr>
                    </a:p>
                    <a:p>
                      <a:pPr algn="ctr"/>
                      <a:r>
                        <a:rPr lang="zh-TW" altLang="en-US" sz="2000" b="1" dirty="0">
                          <a:solidFill>
                            <a:schemeClr val="bg1"/>
                          </a:solidFill>
                          <a:effectLst>
                            <a:outerShdw blurRad="38100" dist="38100" dir="2700000" algn="tl">
                              <a:srgbClr val="000000">
                                <a:alpha val="43137"/>
                              </a:srgbClr>
                            </a:outerShdw>
                          </a:effectLst>
                          <a:latin typeface="+mj-lt"/>
                          <a:ea typeface="+mj-ea"/>
                          <a:cs typeface="Times New Roman" panose="02020603050405020304" pitchFamily="18" charset="0"/>
                        </a:rPr>
                        <a:t>不得參加</a:t>
                      </a:r>
                    </a:p>
                  </a:txBody>
                  <a:tcPr marL="91437" marR="91437" marT="45725" marB="45725" anchor="b">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431790">
                <a:tc>
                  <a:txBody>
                    <a:bodyPr/>
                    <a:lstStyle/>
                    <a:p>
                      <a:pPr algn="ctr"/>
                      <a:r>
                        <a:rPr kumimoji="0" lang="zh-TW" altLang="en-US" sz="2000" b="1" dirty="0">
                          <a:latin typeface="+mj-lt"/>
                          <a:ea typeface="+mj-ea"/>
                          <a:cs typeface="Times New Roman" panose="02020603050405020304" pitchFamily="18" charset="0"/>
                        </a:rPr>
                        <a:t>「</a:t>
                      </a:r>
                      <a:r>
                        <a:rPr kumimoji="0" lang="en-US" altLang="zh-TW" sz="2000" b="1" dirty="0">
                          <a:latin typeface="+mj-lt"/>
                          <a:ea typeface="+mj-ea"/>
                          <a:cs typeface="Times New Roman" panose="02020603050405020304" pitchFamily="18" charset="0"/>
                        </a:rPr>
                        <a:t>115</a:t>
                      </a:r>
                      <a:r>
                        <a:rPr kumimoji="0" lang="zh-TW" altLang="en-US" sz="2000" b="1" dirty="0">
                          <a:latin typeface="+mj-lt"/>
                          <a:ea typeface="+mj-ea"/>
                          <a:cs typeface="Times New Roman" panose="02020603050405020304" pitchFamily="18" charset="0"/>
                        </a:rPr>
                        <a:t>學年度</a:t>
                      </a:r>
                      <a:r>
                        <a:rPr kumimoji="0" lang="zh-TW" altLang="en-US" sz="2000" b="1" dirty="0">
                          <a:solidFill>
                            <a:srgbClr val="FF0000"/>
                          </a:solidFill>
                          <a:latin typeface="+mj-lt"/>
                          <a:ea typeface="+mj-ea"/>
                          <a:cs typeface="Times New Roman" panose="02020603050405020304" pitchFamily="18" charset="0"/>
                        </a:rPr>
                        <a:t>大學繁星推薦</a:t>
                      </a:r>
                      <a:r>
                        <a:rPr kumimoji="0" lang="zh-TW" altLang="en-US" sz="2000" b="1" dirty="0">
                          <a:latin typeface="+mj-lt"/>
                          <a:ea typeface="+mj-ea"/>
                          <a:cs typeface="Times New Roman" panose="02020603050405020304" pitchFamily="18" charset="0"/>
                        </a:rPr>
                        <a:t>入學招生」錄取生</a:t>
                      </a:r>
                      <a:endParaRPr lang="zh-TW" altLang="en-US" sz="2000" b="1" dirty="0">
                        <a:latin typeface="+mj-lt"/>
                        <a:ea typeface="+mj-ea"/>
                        <a:cs typeface="Times New Roman" panose="02020603050405020304" pitchFamily="18" charset="0"/>
                      </a:endParaRPr>
                    </a:p>
                  </a:txBody>
                  <a:tcPr marL="91437" marR="91437" marT="45725" marB="45725"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zh-TW" altLang="en-US" sz="2000" b="1" dirty="0">
                        <a:latin typeface="+mj-lt"/>
                        <a:ea typeface="+mj-ea"/>
                        <a:cs typeface="Times New Roman" panose="02020603050405020304" pitchFamily="18" charset="0"/>
                      </a:endParaRPr>
                    </a:p>
                  </a:txBody>
                  <a:tcPr marL="91437" marR="91437" marT="45725" marB="45725">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2000" b="1" dirty="0">
                          <a:solidFill>
                            <a:srgbClr val="FF0000"/>
                          </a:solidFill>
                          <a:latin typeface="+mj-lt"/>
                          <a:ea typeface="+mj-ea"/>
                          <a:cs typeface="Times New Roman" panose="02020603050405020304" pitchFamily="18" charset="0"/>
                        </a:rPr>
                        <a:t>V</a:t>
                      </a:r>
                    </a:p>
                    <a:p>
                      <a:pPr algn="ctr"/>
                      <a:r>
                        <a:rPr lang="zh-TW" altLang="en-US" sz="2000" b="1" dirty="0">
                          <a:solidFill>
                            <a:srgbClr val="FF0000"/>
                          </a:solidFill>
                          <a:latin typeface="+mj-lt"/>
                          <a:ea typeface="+mj-ea"/>
                          <a:cs typeface="Times New Roman" panose="02020603050405020304" pitchFamily="18" charset="0"/>
                        </a:rPr>
                        <a:t>第一類至第七類學群</a:t>
                      </a:r>
                      <a:r>
                        <a:rPr lang="en-US" altLang="zh-TW" sz="2000" b="1" dirty="0">
                          <a:solidFill>
                            <a:srgbClr val="FF0000"/>
                          </a:solidFill>
                          <a:latin typeface="+mj-lt"/>
                          <a:ea typeface="+mj-ea"/>
                          <a:cs typeface="Times New Roman" panose="02020603050405020304" pitchFamily="18" charset="0"/>
                        </a:rPr>
                        <a:t>115.3.18</a:t>
                      </a:r>
                      <a:endParaRPr lang="zh-TW" altLang="en-US" sz="2000" b="1" dirty="0">
                        <a:solidFill>
                          <a:srgbClr val="FF0000"/>
                        </a:solidFill>
                        <a:latin typeface="+mj-lt"/>
                        <a:ea typeface="+mj-ea"/>
                        <a:cs typeface="Times New Roman" panose="02020603050405020304" pitchFamily="18" charset="0"/>
                      </a:endParaRPr>
                    </a:p>
                  </a:txBody>
                  <a:tcPr marL="91437" marR="91437" marT="45725" marB="45725">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93914">
                <a:tc>
                  <a:txBody>
                    <a:bodyPr/>
                    <a:lstStyle/>
                    <a:p>
                      <a:pPr algn="ctr"/>
                      <a:r>
                        <a:rPr kumimoji="0" lang="zh-TW" altLang="en-US" sz="2000" b="1" dirty="0">
                          <a:latin typeface="+mj-lt"/>
                          <a:ea typeface="+mj-ea"/>
                          <a:cs typeface="Times New Roman" panose="02020603050405020304" pitchFamily="18" charset="0"/>
                        </a:rPr>
                        <a:t>「</a:t>
                      </a:r>
                      <a:r>
                        <a:rPr kumimoji="0" lang="en-US" altLang="zh-TW" sz="2000" b="1" dirty="0">
                          <a:latin typeface="+mj-lt"/>
                          <a:ea typeface="+mj-ea"/>
                          <a:cs typeface="Times New Roman" panose="02020603050405020304" pitchFamily="18" charset="0"/>
                        </a:rPr>
                        <a:t>115</a:t>
                      </a:r>
                      <a:r>
                        <a:rPr kumimoji="0" lang="zh-TW" altLang="en-US" sz="2000" b="1" dirty="0">
                          <a:latin typeface="+mj-lt"/>
                          <a:ea typeface="+mj-ea"/>
                          <a:cs typeface="Times New Roman" panose="02020603050405020304" pitchFamily="18" charset="0"/>
                        </a:rPr>
                        <a:t>學年度</a:t>
                      </a:r>
                      <a:r>
                        <a:rPr kumimoji="0" lang="zh-TW" altLang="en-US" sz="2000" b="1" dirty="0">
                          <a:solidFill>
                            <a:srgbClr val="0033CC"/>
                          </a:solidFill>
                          <a:latin typeface="+mj-lt"/>
                          <a:ea typeface="+mj-ea"/>
                          <a:cs typeface="Times New Roman" panose="02020603050405020304" pitchFamily="18" charset="0"/>
                        </a:rPr>
                        <a:t>大學辦理特殊選才招生</a:t>
                      </a:r>
                      <a:r>
                        <a:rPr kumimoji="0" lang="zh-TW" altLang="en-US" sz="2000" b="1" dirty="0">
                          <a:latin typeface="+mj-lt"/>
                          <a:ea typeface="+mj-ea"/>
                          <a:cs typeface="Times New Roman" panose="02020603050405020304" pitchFamily="18" charset="0"/>
                        </a:rPr>
                        <a:t>」錄取生</a:t>
                      </a:r>
                      <a:endParaRPr lang="zh-TW" altLang="en-US" sz="2000" b="1" dirty="0">
                        <a:latin typeface="+mj-lt"/>
                        <a:ea typeface="+mj-ea"/>
                        <a:cs typeface="Times New Roman" panose="02020603050405020304" pitchFamily="18" charset="0"/>
                      </a:endParaRPr>
                    </a:p>
                  </a:txBody>
                  <a:tcPr marL="91437" marR="91437" marT="45725" marB="45725"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33CC"/>
                          </a:solidFill>
                          <a:latin typeface="+mj-lt"/>
                          <a:ea typeface="+mj-ea"/>
                          <a:cs typeface="Times New Roman" panose="02020603050405020304" pitchFamily="18" charset="0"/>
                        </a:rPr>
                        <a:t>V</a:t>
                      </a:r>
                      <a:endParaRPr lang="zh-TW" altLang="en-US" sz="2000" b="1" dirty="0">
                        <a:solidFill>
                          <a:srgbClr val="0033CC"/>
                        </a:solidFill>
                        <a:latin typeface="+mj-lt"/>
                        <a:ea typeface="+mj-ea"/>
                        <a:cs typeface="Times New Roman" panose="02020603050405020304" pitchFamily="18" charset="0"/>
                      </a:endParaRPr>
                    </a:p>
                  </a:txBody>
                  <a:tcPr marL="91437" marR="91437" marT="45725" marB="45725"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zh-TW" altLang="en-US" sz="2000" b="1" dirty="0">
                        <a:latin typeface="+mj-lt"/>
                        <a:ea typeface="+mj-ea"/>
                        <a:cs typeface="Times New Roman" panose="02020603050405020304" pitchFamily="18" charset="0"/>
                      </a:endParaRPr>
                    </a:p>
                  </a:txBody>
                  <a:tcPr marL="91437" marR="91437" marT="45725" marB="45725">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493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2000" b="1" dirty="0">
                          <a:latin typeface="+mj-lt"/>
                          <a:ea typeface="+mj-ea"/>
                          <a:cs typeface="Times New Roman" panose="02020603050405020304" pitchFamily="18" charset="0"/>
                        </a:rPr>
                        <a:t>「</a:t>
                      </a:r>
                      <a:r>
                        <a:rPr lang="en-US" altLang="zh-TW" sz="2000" b="1" dirty="0">
                          <a:latin typeface="+mj-lt"/>
                          <a:ea typeface="+mj-ea"/>
                          <a:cs typeface="Times New Roman" panose="02020603050405020304" pitchFamily="18" charset="0"/>
                        </a:rPr>
                        <a:t>115</a:t>
                      </a:r>
                      <a:r>
                        <a:rPr lang="zh-TW" altLang="en-US" sz="2000" b="1" dirty="0">
                          <a:latin typeface="+mj-lt"/>
                          <a:ea typeface="+mj-ea"/>
                          <a:cs typeface="Times New Roman" panose="02020603050405020304" pitchFamily="18" charset="0"/>
                        </a:rPr>
                        <a:t>學年度</a:t>
                      </a:r>
                      <a:r>
                        <a:rPr kumimoji="0" lang="zh-TW" altLang="en-US" sz="2000" b="1" dirty="0">
                          <a:solidFill>
                            <a:srgbClr val="0033CC"/>
                          </a:solidFill>
                          <a:latin typeface="+mj-lt"/>
                          <a:ea typeface="+mj-ea"/>
                          <a:cs typeface="Times New Roman" panose="02020603050405020304" pitchFamily="18" charset="0"/>
                        </a:rPr>
                        <a:t>四技二專</a:t>
                      </a:r>
                      <a:r>
                        <a:rPr lang="zh-TW" altLang="zh-TW" sz="2000" b="1" dirty="0">
                          <a:solidFill>
                            <a:srgbClr val="0033CC"/>
                          </a:solidFill>
                          <a:latin typeface="+mj-lt"/>
                          <a:ea typeface="+mj-ea"/>
                          <a:cs typeface="Times New Roman" panose="02020603050405020304" pitchFamily="18" charset="0"/>
                        </a:rPr>
                        <a:t>特殊選才入學聯合招生</a:t>
                      </a:r>
                      <a:r>
                        <a:rPr lang="zh-TW" altLang="zh-TW" sz="2000" b="1" dirty="0">
                          <a:latin typeface="+mj-lt"/>
                          <a:ea typeface="+mj-ea"/>
                          <a:cs typeface="Times New Roman" panose="02020603050405020304" pitchFamily="18" charset="0"/>
                        </a:rPr>
                        <a:t>」</a:t>
                      </a:r>
                      <a:endParaRPr lang="en-US" altLang="zh-TW" sz="2000" b="1" dirty="0">
                        <a:latin typeface="+mj-lt"/>
                        <a:ea typeface="+mj-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2000" b="1" dirty="0">
                          <a:latin typeface="+mj-lt"/>
                          <a:ea typeface="+mj-ea"/>
                          <a:cs typeface="Times New Roman" panose="02020603050405020304" pitchFamily="18" charset="0"/>
                        </a:rPr>
                        <a:t>獲分發錄取生</a:t>
                      </a:r>
                      <a:endParaRPr lang="en-US" altLang="zh-TW" sz="2000" b="1" dirty="0">
                        <a:latin typeface="+mj-lt"/>
                        <a:ea typeface="+mj-ea"/>
                        <a:cs typeface="Times New Roman" panose="02020603050405020304" pitchFamily="18" charset="0"/>
                      </a:endParaRPr>
                    </a:p>
                  </a:txBody>
                  <a:tcPr marL="91437" marR="91437" marT="45725" marB="45725"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33CC"/>
                          </a:solidFill>
                          <a:latin typeface="+mj-lt"/>
                          <a:ea typeface="+mj-ea"/>
                          <a:cs typeface="Times New Roman" panose="02020603050405020304" pitchFamily="18" charset="0"/>
                        </a:rPr>
                        <a:t>V</a:t>
                      </a:r>
                    </a:p>
                  </a:txBody>
                  <a:tcPr marL="91437" marR="91437" marT="45725" marB="45725"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zh-TW" altLang="en-US" sz="2000" b="1" dirty="0">
                        <a:latin typeface="+mj-lt"/>
                        <a:ea typeface="+mj-ea"/>
                        <a:cs typeface="Times New Roman" panose="02020603050405020304" pitchFamily="18" charset="0"/>
                      </a:endParaRPr>
                    </a:p>
                  </a:txBody>
                  <a:tcPr marL="91437" marR="91437" marT="45725" marB="45725">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7493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2000" b="1" kern="1200" dirty="0">
                          <a:solidFill>
                            <a:schemeClr val="dk1"/>
                          </a:solidFill>
                          <a:latin typeface="+mn-lt"/>
                          <a:ea typeface="+mn-ea"/>
                          <a:cs typeface="Times New Roman" panose="02020603050405020304" pitchFamily="18" charset="0"/>
                        </a:rPr>
                        <a:t>「</a:t>
                      </a:r>
                      <a:r>
                        <a:rPr lang="en-US" altLang="zh-TW" sz="2000" b="1" kern="1200" dirty="0">
                          <a:solidFill>
                            <a:schemeClr val="dk1"/>
                          </a:solidFill>
                          <a:latin typeface="+mn-lt"/>
                          <a:ea typeface="+mn-ea"/>
                          <a:cs typeface="Times New Roman" panose="02020603050405020304" pitchFamily="18" charset="0"/>
                        </a:rPr>
                        <a:t>115</a:t>
                      </a:r>
                      <a:r>
                        <a:rPr lang="zh-TW" altLang="en-US" sz="2000" b="1" kern="1200" dirty="0">
                          <a:solidFill>
                            <a:schemeClr val="dk1"/>
                          </a:solidFill>
                          <a:latin typeface="+mn-lt"/>
                          <a:ea typeface="+mn-ea"/>
                          <a:cs typeface="Times New Roman" panose="02020603050405020304" pitchFamily="18" charset="0"/>
                        </a:rPr>
                        <a:t>學年度</a:t>
                      </a:r>
                      <a:r>
                        <a:rPr kumimoji="0" lang="zh-TW" altLang="en-US" sz="2000" b="1" kern="1200" dirty="0">
                          <a:solidFill>
                            <a:srgbClr val="0033CC"/>
                          </a:solidFill>
                          <a:latin typeface="+mn-lt"/>
                          <a:ea typeface="+mn-ea"/>
                          <a:cs typeface="Times New Roman" panose="02020603050405020304" pitchFamily="18" charset="0"/>
                        </a:rPr>
                        <a:t>四技二專</a:t>
                      </a:r>
                      <a:r>
                        <a:rPr lang="zh-TW" altLang="en-US" sz="2000" b="1" kern="1200" dirty="0">
                          <a:solidFill>
                            <a:srgbClr val="0033CC"/>
                          </a:solidFill>
                          <a:latin typeface="+mn-lt"/>
                          <a:ea typeface="+mn-ea"/>
                          <a:cs typeface="Times New Roman" panose="02020603050405020304" pitchFamily="18" charset="0"/>
                        </a:rPr>
                        <a:t>技優保送入學</a:t>
                      </a:r>
                      <a:r>
                        <a:rPr lang="zh-TW" altLang="zh-TW" sz="2000" b="1" kern="1200" dirty="0">
                          <a:solidFill>
                            <a:srgbClr val="0033CC"/>
                          </a:solidFill>
                          <a:latin typeface="+mn-lt"/>
                          <a:ea typeface="+mn-ea"/>
                          <a:cs typeface="Times New Roman" panose="02020603050405020304" pitchFamily="18" charset="0"/>
                        </a:rPr>
                        <a:t>招生</a:t>
                      </a:r>
                      <a:r>
                        <a:rPr lang="zh-TW" altLang="zh-TW" sz="2000" b="1" kern="1200" dirty="0">
                          <a:solidFill>
                            <a:schemeClr val="dk1"/>
                          </a:solidFill>
                          <a:latin typeface="+mn-lt"/>
                          <a:ea typeface="+mn-ea"/>
                          <a:cs typeface="Times New Roman" panose="02020603050405020304" pitchFamily="18" charset="0"/>
                        </a:rPr>
                        <a:t>」</a:t>
                      </a:r>
                      <a:endParaRPr lang="en-US" altLang="zh-TW" sz="2000" b="1" kern="1200" dirty="0">
                        <a:solidFill>
                          <a:schemeClr val="dk1"/>
                        </a:solidFill>
                        <a:latin typeface="+mn-lt"/>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2000" b="1" kern="1200" dirty="0">
                          <a:solidFill>
                            <a:schemeClr val="dk1"/>
                          </a:solidFill>
                          <a:latin typeface="+mn-lt"/>
                          <a:ea typeface="+mn-ea"/>
                          <a:cs typeface="Times New Roman" panose="02020603050405020304" pitchFamily="18" charset="0"/>
                        </a:rPr>
                        <a:t>獲分發錄取生</a:t>
                      </a:r>
                      <a:endParaRPr lang="en-US" altLang="zh-TW" sz="2000" b="1" kern="1200" dirty="0">
                        <a:solidFill>
                          <a:schemeClr val="dk1"/>
                        </a:solidFill>
                        <a:latin typeface="+mn-lt"/>
                        <a:ea typeface="+mn-ea"/>
                        <a:cs typeface="Times New Roman" panose="02020603050405020304" pitchFamily="18" charset="0"/>
                      </a:endParaRPr>
                    </a:p>
                  </a:txBody>
                  <a:tcPr marL="91437" marR="91437" marT="45725" marB="45725"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kern="1200" dirty="0">
                          <a:solidFill>
                            <a:srgbClr val="0033CC"/>
                          </a:solidFill>
                          <a:latin typeface="+mn-lt"/>
                          <a:ea typeface="+mn-ea"/>
                          <a:cs typeface="Times New Roman" panose="02020603050405020304" pitchFamily="18" charset="0"/>
                        </a:rPr>
                        <a:t>V</a:t>
                      </a:r>
                    </a:p>
                  </a:txBody>
                  <a:tcPr marL="91437" marR="91437" marT="45725" marB="45725"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zh-TW" altLang="en-US" sz="2000" b="1" dirty="0">
                        <a:latin typeface="+mj-lt"/>
                        <a:ea typeface="+mj-ea"/>
                        <a:cs typeface="Times New Roman" panose="02020603050405020304" pitchFamily="18" charset="0"/>
                      </a:endParaRPr>
                    </a:p>
                  </a:txBody>
                  <a:tcPr marL="91437" marR="91437" marT="45725" marB="45725">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7732245"/>
                  </a:ext>
                </a:extLst>
              </a:tr>
            </a:tbl>
          </a:graphicData>
        </a:graphic>
      </p:graphicFrame>
      <p:sp>
        <p:nvSpPr>
          <p:cNvPr id="5" name="投影片編號版面配置區 4"/>
          <p:cNvSpPr>
            <a:spLocks noGrp="1"/>
          </p:cNvSpPr>
          <p:nvPr>
            <p:ph type="sldNum" sz="quarter" idx="12"/>
          </p:nvPr>
        </p:nvSpPr>
        <p:spPr/>
        <p:txBody>
          <a:bodyPr/>
          <a:lstStyle/>
          <a:p>
            <a:fld id="{A6174ADA-354D-4803-A14C-B38EECA4D689}" type="slidenum">
              <a:rPr lang="zh-TW" altLang="en-US" smtClean="0"/>
              <a:t>15</a:t>
            </a:fld>
            <a:endParaRPr lang="zh-TW" altLang="en-US"/>
          </a:p>
        </p:txBody>
      </p:sp>
    </p:spTree>
    <p:extLst>
      <p:ext uri="{BB962C8B-B14F-4D97-AF65-F5344CB8AC3E}">
        <p14:creationId xmlns:p14="http://schemas.microsoft.com/office/powerpoint/2010/main" val="2138055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16</a:t>
            </a:fld>
            <a:endParaRPr lang="zh-TW" altLang="en-US"/>
          </a:p>
        </p:txBody>
      </p:sp>
      <p:sp>
        <p:nvSpPr>
          <p:cNvPr id="3" name="矩形 2"/>
          <p:cNvSpPr/>
          <p:nvPr/>
        </p:nvSpPr>
        <p:spPr>
          <a:xfrm>
            <a:off x="1381125" y="98710"/>
            <a:ext cx="9429750"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spc="100" dirty="0">
                <a:solidFill>
                  <a:schemeClr val="tx1"/>
                </a:solidFill>
                <a:effectLst>
                  <a:glow rad="63500">
                    <a:schemeClr val="bg1"/>
                  </a:glow>
                </a:effectLst>
                <a:sym typeface="Wingdings" panose="05000000000000000000" pitchFamily="2" charset="2"/>
              </a:rPr>
              <a:t>三、第一階段篩選：</a:t>
            </a:r>
            <a:r>
              <a:rPr lang="zh-TW" altLang="en-US" sz="2800" b="1" spc="100" dirty="0">
                <a:solidFill>
                  <a:schemeClr val="tx1"/>
                </a:solidFill>
                <a:effectLst>
                  <a:glow rad="63500">
                    <a:schemeClr val="bg1"/>
                  </a:glow>
                </a:effectLst>
                <a:sym typeface="Wingdings" panose="05000000000000000000" pitchFamily="2" charset="2"/>
              </a:rPr>
              <a:t>學校</a:t>
            </a:r>
            <a:r>
              <a:rPr lang="zh-TW" altLang="en-US" sz="2800" b="1" spc="100" dirty="0">
                <a:solidFill>
                  <a:srgbClr val="0033CC"/>
                </a:solidFill>
                <a:effectLst>
                  <a:glow rad="63500">
                    <a:schemeClr val="bg1"/>
                  </a:glow>
                </a:effectLst>
                <a:sym typeface="Wingdings" panose="05000000000000000000" pitchFamily="2" charset="2"/>
              </a:rPr>
              <a:t>集體報名</a:t>
            </a:r>
            <a:r>
              <a:rPr lang="zh-TW" altLang="en-US" sz="2800" b="1" spc="100" dirty="0">
                <a:solidFill>
                  <a:schemeClr val="tx1"/>
                </a:solidFill>
                <a:effectLst>
                  <a:glow rad="63500">
                    <a:schemeClr val="bg1"/>
                  </a:glow>
                </a:effectLst>
                <a:sym typeface="Wingdings" panose="05000000000000000000" pitchFamily="2" charset="2"/>
              </a:rPr>
              <a:t>程序及注意事項</a:t>
            </a:r>
            <a:endParaRPr lang="zh-TW" altLang="en-US" sz="3600" b="1" spc="100" dirty="0">
              <a:solidFill>
                <a:schemeClr val="tx1"/>
              </a:solidFill>
              <a:effectLst>
                <a:glow rad="63500">
                  <a:schemeClr val="bg1"/>
                </a:glow>
              </a:effectLst>
            </a:endParaRPr>
          </a:p>
        </p:txBody>
      </p:sp>
      <p:pic>
        <p:nvPicPr>
          <p:cNvPr id="5" name="圖片 4">
            <a:extLst>
              <a:ext uri="{FF2B5EF4-FFF2-40B4-BE49-F238E27FC236}">
                <a16:creationId xmlns:a16="http://schemas.microsoft.com/office/drawing/2014/main" id="{90EC2DDB-C5CF-BAF6-EC50-96E48F79C4E9}"/>
              </a:ext>
            </a:extLst>
          </p:cNvPr>
          <p:cNvPicPr>
            <a:picLocks noChangeAspect="1"/>
          </p:cNvPicPr>
          <p:nvPr/>
        </p:nvPicPr>
        <p:blipFill>
          <a:blip r:embed="rId3"/>
          <a:stretch>
            <a:fillRect/>
          </a:stretch>
        </p:blipFill>
        <p:spPr>
          <a:xfrm rot="10800000">
            <a:off x="1507039" y="1788901"/>
            <a:ext cx="914400" cy="480006"/>
          </a:xfrm>
          <a:prstGeom prst="rect">
            <a:avLst/>
          </a:prstGeom>
        </p:spPr>
      </p:pic>
      <p:sp>
        <p:nvSpPr>
          <p:cNvPr id="6" name="五邊形 17">
            <a:extLst>
              <a:ext uri="{FF2B5EF4-FFF2-40B4-BE49-F238E27FC236}">
                <a16:creationId xmlns:a16="http://schemas.microsoft.com/office/drawing/2014/main" id="{ADFBCBD3-39EB-81EB-CC3B-A3CD8AE93D23}"/>
              </a:ext>
            </a:extLst>
          </p:cNvPr>
          <p:cNvSpPr/>
          <p:nvPr/>
        </p:nvSpPr>
        <p:spPr>
          <a:xfrm rot="5400000">
            <a:off x="1596942" y="-380727"/>
            <a:ext cx="734595" cy="3564515"/>
          </a:xfrm>
          <a:prstGeom prst="roundRect">
            <a:avLst/>
          </a:prstGeom>
          <a:solidFill>
            <a:srgbClr val="FFFF99"/>
          </a:solidFill>
          <a:ln w="12700">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b="1" dirty="0">
                <a:solidFill>
                  <a:schemeClr val="tx1"/>
                </a:solidFill>
                <a:cs typeface="Calibri" panose="020F0502020204030204" pitchFamily="34" charset="0"/>
              </a:rPr>
              <a:t>考生資料系統建檔</a:t>
            </a:r>
            <a:endParaRPr lang="en-US" altLang="zh-TW" b="1" dirty="0">
              <a:solidFill>
                <a:schemeClr val="tx1"/>
              </a:solidFill>
              <a:cs typeface="Calibri" panose="020F0502020204030204" pitchFamily="34" charset="0"/>
            </a:endParaRPr>
          </a:p>
          <a:p>
            <a:pPr algn="ctr"/>
            <a:r>
              <a:rPr lang="en-US" altLang="zh-TW" sz="1400" dirty="0">
                <a:solidFill>
                  <a:schemeClr val="tx1"/>
                </a:solidFill>
                <a:cs typeface="Calibri" panose="020F0502020204030204" pitchFamily="34" charset="0"/>
              </a:rPr>
              <a:t>(</a:t>
            </a:r>
            <a:r>
              <a:rPr lang="zh-TW" altLang="en-US" sz="1400" dirty="0">
                <a:solidFill>
                  <a:schemeClr val="tx1"/>
                </a:solidFill>
                <a:cs typeface="Calibri" panose="020F0502020204030204" pitchFamily="34" charset="0"/>
              </a:rPr>
              <a:t>系統提早於</a:t>
            </a:r>
            <a:r>
              <a:rPr lang="en-US" altLang="zh-TW" sz="1400" b="1" dirty="0">
                <a:solidFill>
                  <a:srgbClr val="0000FF"/>
                </a:solidFill>
                <a:cs typeface="Calibri" panose="020F0502020204030204" pitchFamily="34" charset="0"/>
              </a:rPr>
              <a:t>115.3.6(</a:t>
            </a:r>
            <a:r>
              <a:rPr lang="zh-TW" altLang="en-US" sz="1400" b="1" dirty="0">
                <a:solidFill>
                  <a:srgbClr val="0000FF"/>
                </a:solidFill>
                <a:cs typeface="Calibri" panose="020F0502020204030204" pitchFamily="34" charset="0"/>
              </a:rPr>
              <a:t>五</a:t>
            </a:r>
            <a:r>
              <a:rPr lang="en-US" altLang="zh-TW" sz="1400" b="1" dirty="0">
                <a:solidFill>
                  <a:srgbClr val="0000FF"/>
                </a:solidFill>
                <a:cs typeface="Calibri" panose="020F0502020204030204" pitchFamily="34" charset="0"/>
              </a:rPr>
              <a:t>)10:00</a:t>
            </a:r>
            <a:r>
              <a:rPr lang="zh-TW" altLang="en-US" sz="1400" b="1" dirty="0">
                <a:solidFill>
                  <a:srgbClr val="0000FF"/>
                </a:solidFill>
                <a:cs typeface="Calibri" panose="020F0502020204030204" pitchFamily="34" charset="0"/>
              </a:rPr>
              <a:t>起</a:t>
            </a:r>
            <a:r>
              <a:rPr lang="zh-TW" altLang="en-US" sz="1400" dirty="0">
                <a:solidFill>
                  <a:schemeClr val="tx1"/>
                </a:solidFill>
                <a:cs typeface="Calibri" panose="020F0502020204030204" pitchFamily="34" charset="0"/>
              </a:rPr>
              <a:t>開放</a:t>
            </a:r>
            <a:r>
              <a:rPr lang="en-US" altLang="zh-TW" sz="1400" dirty="0">
                <a:solidFill>
                  <a:schemeClr val="tx1"/>
                </a:solidFill>
                <a:cs typeface="Calibri" panose="020F0502020204030204" pitchFamily="34" charset="0"/>
              </a:rPr>
              <a:t>)</a:t>
            </a:r>
            <a:endParaRPr lang="zh-TW" altLang="en-US" sz="1400" dirty="0">
              <a:solidFill>
                <a:schemeClr val="tx1"/>
              </a:solidFill>
              <a:cs typeface="Calibri" panose="020F0502020204030204" pitchFamily="34" charset="0"/>
            </a:endParaRPr>
          </a:p>
        </p:txBody>
      </p:sp>
      <p:sp>
        <p:nvSpPr>
          <p:cNvPr id="7" name="五邊形 18">
            <a:extLst>
              <a:ext uri="{FF2B5EF4-FFF2-40B4-BE49-F238E27FC236}">
                <a16:creationId xmlns:a16="http://schemas.microsoft.com/office/drawing/2014/main" id="{4862B767-81E2-B3CB-B478-AA7CC2C102C7}"/>
              </a:ext>
            </a:extLst>
          </p:cNvPr>
          <p:cNvSpPr/>
          <p:nvPr/>
        </p:nvSpPr>
        <p:spPr>
          <a:xfrm rot="5400000">
            <a:off x="1442431" y="1054115"/>
            <a:ext cx="1043612" cy="3564515"/>
          </a:xfrm>
          <a:prstGeom prst="roundRect">
            <a:avLst/>
          </a:prstGeom>
          <a:solidFill>
            <a:schemeClr val="accent2">
              <a:lumMod val="40000"/>
              <a:lumOff val="60000"/>
            </a:schemeClr>
          </a:solidFill>
          <a:ln w="12700">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b="1" dirty="0">
                <a:solidFill>
                  <a:schemeClr val="tx1"/>
                </a:solidFill>
                <a:cs typeface="Calibri" panose="020F0502020204030204" pitchFamily="34" charset="0"/>
              </a:rPr>
              <a:t>報名資料確定送出</a:t>
            </a:r>
            <a:endParaRPr lang="en-US" altLang="zh-TW" b="1" dirty="0">
              <a:solidFill>
                <a:schemeClr val="tx1"/>
              </a:solidFill>
              <a:cs typeface="Calibri" panose="020F0502020204030204" pitchFamily="34" charset="0"/>
            </a:endParaRPr>
          </a:p>
          <a:p>
            <a:pPr algn="ctr">
              <a:spcBef>
                <a:spcPts val="600"/>
              </a:spcBef>
            </a:pPr>
            <a:r>
              <a:rPr lang="en-US" altLang="zh-TW" sz="1400" dirty="0">
                <a:solidFill>
                  <a:schemeClr val="tx1"/>
                </a:solidFill>
                <a:cs typeface="Calibri" panose="020F0502020204030204" pitchFamily="34" charset="0"/>
              </a:rPr>
              <a:t>[</a:t>
            </a:r>
            <a:r>
              <a:rPr lang="zh-TW" altLang="en-US" sz="1400" dirty="0">
                <a:solidFill>
                  <a:schemeClr val="tx1"/>
                </a:solidFill>
                <a:cs typeface="Calibri" panose="020F0502020204030204" pitchFamily="34" charset="0"/>
              </a:rPr>
              <a:t>集體報名期間</a:t>
            </a:r>
            <a:r>
              <a:rPr lang="en-US" altLang="zh-TW" sz="1400" dirty="0">
                <a:solidFill>
                  <a:schemeClr val="tx1"/>
                </a:solidFill>
                <a:cs typeface="Calibri" panose="020F0502020204030204" pitchFamily="34" charset="0"/>
              </a:rPr>
              <a:t>]</a:t>
            </a:r>
          </a:p>
          <a:p>
            <a:pPr algn="ctr"/>
            <a:r>
              <a:rPr lang="en-US" altLang="zh-TW" sz="1400" b="1" dirty="0">
                <a:solidFill>
                  <a:schemeClr val="tx1"/>
                </a:solidFill>
                <a:cs typeface="Calibri" panose="020F0502020204030204" pitchFamily="34" charset="0"/>
              </a:rPr>
              <a:t>115.3.19(</a:t>
            </a:r>
            <a:r>
              <a:rPr lang="zh-TW" altLang="en-US" sz="1400" b="1" dirty="0">
                <a:solidFill>
                  <a:schemeClr val="tx1"/>
                </a:solidFill>
                <a:cs typeface="Calibri" panose="020F0502020204030204" pitchFamily="34" charset="0"/>
              </a:rPr>
              <a:t>四</a:t>
            </a:r>
            <a:r>
              <a:rPr lang="en-US" altLang="zh-TW" sz="1400" b="1" dirty="0">
                <a:solidFill>
                  <a:schemeClr val="tx1"/>
                </a:solidFill>
                <a:cs typeface="Calibri" panose="020F0502020204030204" pitchFamily="34" charset="0"/>
              </a:rPr>
              <a:t>)10:00~</a:t>
            </a:r>
            <a:r>
              <a:rPr lang="en-US" altLang="zh-TW" sz="1400" b="1" dirty="0">
                <a:solidFill>
                  <a:srgbClr val="FF0000"/>
                </a:solidFill>
                <a:cs typeface="Calibri" panose="020F0502020204030204" pitchFamily="34" charset="0"/>
              </a:rPr>
              <a:t>115.3.</a:t>
            </a:r>
            <a:r>
              <a:rPr lang="en-US" altLang="zh-TW" sz="1400" b="1" u="sng" dirty="0">
                <a:solidFill>
                  <a:srgbClr val="FF0000"/>
                </a:solidFill>
                <a:cs typeface="Calibri" panose="020F0502020204030204" pitchFamily="34" charset="0"/>
              </a:rPr>
              <a:t>24</a:t>
            </a:r>
            <a:r>
              <a:rPr lang="en-US" altLang="zh-TW" sz="1400" b="1" dirty="0">
                <a:solidFill>
                  <a:srgbClr val="FF0000"/>
                </a:solidFill>
                <a:cs typeface="Calibri" panose="020F0502020204030204" pitchFamily="34" charset="0"/>
              </a:rPr>
              <a:t>(</a:t>
            </a:r>
            <a:r>
              <a:rPr lang="zh-TW" altLang="en-US" sz="1400" b="1" dirty="0">
                <a:solidFill>
                  <a:srgbClr val="FF0000"/>
                </a:solidFill>
                <a:cs typeface="Calibri" panose="020F0502020204030204" pitchFamily="34" charset="0"/>
              </a:rPr>
              <a:t>二</a:t>
            </a:r>
            <a:r>
              <a:rPr lang="en-US" altLang="zh-TW" sz="1400" b="1" dirty="0">
                <a:solidFill>
                  <a:srgbClr val="FF0000"/>
                </a:solidFill>
                <a:cs typeface="Calibri" panose="020F0502020204030204" pitchFamily="34" charset="0"/>
              </a:rPr>
              <a:t>)</a:t>
            </a:r>
            <a:r>
              <a:rPr lang="en-US" altLang="zh-TW" sz="1400" b="1" u="sng" dirty="0">
                <a:solidFill>
                  <a:srgbClr val="FF0000"/>
                </a:solidFill>
                <a:cs typeface="Calibri" panose="020F0502020204030204" pitchFamily="34" charset="0"/>
              </a:rPr>
              <a:t>17</a:t>
            </a:r>
            <a:r>
              <a:rPr lang="en-US" altLang="zh-TW" sz="1400" b="1" dirty="0">
                <a:solidFill>
                  <a:srgbClr val="FF0000"/>
                </a:solidFill>
                <a:cs typeface="Calibri" panose="020F0502020204030204" pitchFamily="34" charset="0"/>
              </a:rPr>
              <a:t>:00</a:t>
            </a:r>
            <a:r>
              <a:rPr lang="en-US" altLang="zh-TW" sz="1400" b="1" dirty="0">
                <a:solidFill>
                  <a:schemeClr val="tx1"/>
                </a:solidFill>
                <a:cs typeface="Calibri" panose="020F0502020204030204" pitchFamily="34" charset="0"/>
              </a:rPr>
              <a:t>)</a:t>
            </a:r>
            <a:endParaRPr lang="zh-TW" altLang="en-US" sz="1400" b="1" dirty="0">
              <a:solidFill>
                <a:schemeClr val="tx1"/>
              </a:solidFill>
              <a:cs typeface="Calibri" panose="020F0502020204030204" pitchFamily="34" charset="0"/>
            </a:endParaRPr>
          </a:p>
        </p:txBody>
      </p:sp>
      <p:sp>
        <p:nvSpPr>
          <p:cNvPr id="8" name="五邊形 19">
            <a:extLst>
              <a:ext uri="{FF2B5EF4-FFF2-40B4-BE49-F238E27FC236}">
                <a16:creationId xmlns:a16="http://schemas.microsoft.com/office/drawing/2014/main" id="{2D2E9F30-3646-3499-380F-2000F00F8DF6}"/>
              </a:ext>
            </a:extLst>
          </p:cNvPr>
          <p:cNvSpPr/>
          <p:nvPr/>
        </p:nvSpPr>
        <p:spPr>
          <a:xfrm rot="5400000">
            <a:off x="1528828" y="2547181"/>
            <a:ext cx="870818" cy="3564515"/>
          </a:xfrm>
          <a:prstGeom prst="roundRect">
            <a:avLst/>
          </a:prstGeom>
          <a:solidFill>
            <a:srgbClr val="FFC5D7"/>
          </a:solidFill>
          <a:ln w="12700">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b="1" dirty="0">
                <a:solidFill>
                  <a:schemeClr val="tx1"/>
                </a:solidFill>
                <a:cs typeface="Calibri" panose="020F0502020204030204" pitchFamily="34" charset="0"/>
              </a:rPr>
              <a:t>繳費</a:t>
            </a:r>
            <a:endParaRPr lang="en-US" altLang="zh-TW" b="1" dirty="0">
              <a:solidFill>
                <a:schemeClr val="tx1"/>
              </a:solidFill>
              <a:cs typeface="Calibri" panose="020F0502020204030204" pitchFamily="34" charset="0"/>
            </a:endParaRPr>
          </a:p>
          <a:p>
            <a:pPr algn="ctr">
              <a:spcBef>
                <a:spcPts val="600"/>
              </a:spcBef>
            </a:pPr>
            <a:r>
              <a:rPr lang="en-US" altLang="zh-TW" sz="1400" dirty="0">
                <a:solidFill>
                  <a:schemeClr val="tx1"/>
                </a:solidFill>
                <a:cs typeface="Calibri" panose="020F0502020204030204" pitchFamily="34" charset="0"/>
              </a:rPr>
              <a:t>[</a:t>
            </a:r>
            <a:r>
              <a:rPr lang="zh-TW" altLang="en-US" sz="1400" dirty="0">
                <a:solidFill>
                  <a:schemeClr val="tx1"/>
                </a:solidFill>
                <a:cs typeface="Calibri" panose="020F0502020204030204" pitchFamily="34" charset="0"/>
              </a:rPr>
              <a:t>繳費期間</a:t>
            </a:r>
            <a:r>
              <a:rPr lang="en-US" altLang="zh-TW" sz="1400" dirty="0">
                <a:solidFill>
                  <a:schemeClr val="tx1"/>
                </a:solidFill>
                <a:cs typeface="Calibri" panose="020F0502020204030204" pitchFamily="34" charset="0"/>
              </a:rPr>
              <a:t>]</a:t>
            </a:r>
          </a:p>
          <a:p>
            <a:pPr algn="ctr"/>
            <a:r>
              <a:rPr lang="en-US" altLang="zh-TW" sz="1400" b="1" dirty="0">
                <a:solidFill>
                  <a:schemeClr val="tx1"/>
                </a:solidFill>
                <a:cs typeface="Calibri" panose="020F0502020204030204" pitchFamily="34" charset="0"/>
              </a:rPr>
              <a:t>115.3.19(</a:t>
            </a:r>
            <a:r>
              <a:rPr lang="zh-TW" altLang="en-US" sz="1400" b="1" dirty="0">
                <a:solidFill>
                  <a:schemeClr val="tx1"/>
                </a:solidFill>
                <a:cs typeface="Calibri" panose="020F0502020204030204" pitchFamily="34" charset="0"/>
              </a:rPr>
              <a:t>四</a:t>
            </a:r>
            <a:r>
              <a:rPr lang="en-US" altLang="zh-TW" sz="1400" b="1" dirty="0">
                <a:solidFill>
                  <a:schemeClr val="tx1"/>
                </a:solidFill>
                <a:cs typeface="Calibri" panose="020F0502020204030204" pitchFamily="34" charset="0"/>
              </a:rPr>
              <a:t>)10:00~</a:t>
            </a:r>
            <a:r>
              <a:rPr lang="en-US" altLang="zh-TW" sz="1400" b="1" dirty="0">
                <a:solidFill>
                  <a:srgbClr val="FF0000"/>
                </a:solidFill>
                <a:cs typeface="Calibri" panose="020F0502020204030204" pitchFamily="34" charset="0"/>
              </a:rPr>
              <a:t>115.3.24(</a:t>
            </a:r>
            <a:r>
              <a:rPr lang="zh-TW" altLang="en-US" sz="1400" b="1" dirty="0">
                <a:solidFill>
                  <a:srgbClr val="FF0000"/>
                </a:solidFill>
                <a:cs typeface="Calibri" panose="020F0502020204030204" pitchFamily="34" charset="0"/>
              </a:rPr>
              <a:t>二</a:t>
            </a:r>
            <a:r>
              <a:rPr lang="en-US" altLang="zh-TW" sz="1400" b="1" dirty="0">
                <a:solidFill>
                  <a:srgbClr val="FF0000"/>
                </a:solidFill>
                <a:cs typeface="Calibri" panose="020F0502020204030204" pitchFamily="34" charset="0"/>
              </a:rPr>
              <a:t>)</a:t>
            </a:r>
            <a:r>
              <a:rPr lang="en-US" altLang="zh-TW" sz="1400" b="1" u="sng" dirty="0">
                <a:solidFill>
                  <a:srgbClr val="FF0000"/>
                </a:solidFill>
                <a:cs typeface="Calibri" panose="020F0502020204030204" pitchFamily="34" charset="0"/>
              </a:rPr>
              <a:t>24</a:t>
            </a:r>
            <a:r>
              <a:rPr lang="en-US" altLang="zh-TW" sz="1400" b="1" dirty="0">
                <a:solidFill>
                  <a:srgbClr val="FF0000"/>
                </a:solidFill>
                <a:cs typeface="Calibri" panose="020F0502020204030204" pitchFamily="34" charset="0"/>
              </a:rPr>
              <a:t>:00</a:t>
            </a:r>
            <a:r>
              <a:rPr lang="en-US" altLang="zh-TW" sz="1400" dirty="0">
                <a:solidFill>
                  <a:srgbClr val="FF0000"/>
                </a:solidFill>
                <a:cs typeface="Calibri" panose="020F0502020204030204" pitchFamily="34" charset="0"/>
              </a:rPr>
              <a:t>)</a:t>
            </a:r>
            <a:endParaRPr lang="zh-TW" altLang="en-US" sz="1400" dirty="0">
              <a:solidFill>
                <a:srgbClr val="FF0000"/>
              </a:solidFill>
              <a:cs typeface="Calibri" panose="020F0502020204030204" pitchFamily="34" charset="0"/>
            </a:endParaRPr>
          </a:p>
        </p:txBody>
      </p:sp>
      <p:sp>
        <p:nvSpPr>
          <p:cNvPr id="10" name="五邊形 20">
            <a:extLst>
              <a:ext uri="{FF2B5EF4-FFF2-40B4-BE49-F238E27FC236}">
                <a16:creationId xmlns:a16="http://schemas.microsoft.com/office/drawing/2014/main" id="{C2841895-5313-7D3D-194C-D0C9848FA624}"/>
              </a:ext>
            </a:extLst>
          </p:cNvPr>
          <p:cNvSpPr/>
          <p:nvPr/>
        </p:nvSpPr>
        <p:spPr>
          <a:xfrm rot="5400000">
            <a:off x="1528825" y="3953850"/>
            <a:ext cx="870819" cy="3564515"/>
          </a:xfrm>
          <a:prstGeom prst="roundRect">
            <a:avLst/>
          </a:prstGeom>
          <a:solidFill>
            <a:schemeClr val="accent3">
              <a:lumMod val="40000"/>
              <a:lumOff val="60000"/>
            </a:schemeClr>
          </a:solidFill>
          <a:ln w="12700">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b="1" dirty="0">
                <a:solidFill>
                  <a:schemeClr val="tx1"/>
                </a:solidFill>
                <a:cs typeface="Calibri" panose="020F0502020204030204" pitchFamily="34" charset="0"/>
              </a:rPr>
              <a:t>寄送報名資料</a:t>
            </a:r>
            <a:endParaRPr lang="en-US" altLang="zh-TW" b="1" dirty="0">
              <a:solidFill>
                <a:schemeClr val="tx1"/>
              </a:solidFill>
              <a:cs typeface="Calibri" panose="020F0502020204030204" pitchFamily="34" charset="0"/>
            </a:endParaRPr>
          </a:p>
          <a:p>
            <a:pPr algn="ctr"/>
            <a:r>
              <a:rPr lang="en-US" altLang="zh-TW" sz="1400" b="1" dirty="0">
                <a:solidFill>
                  <a:schemeClr val="tx1"/>
                </a:solidFill>
                <a:cs typeface="Calibri" panose="020F0502020204030204" pitchFamily="34" charset="0"/>
              </a:rPr>
              <a:t>(115.3.25(</a:t>
            </a:r>
            <a:r>
              <a:rPr lang="zh-TW" altLang="en-US" sz="1400" b="1" dirty="0">
                <a:solidFill>
                  <a:schemeClr val="tx1"/>
                </a:solidFill>
                <a:cs typeface="Calibri" panose="020F0502020204030204" pitchFamily="34" charset="0"/>
              </a:rPr>
              <a:t>三</a:t>
            </a:r>
            <a:r>
              <a:rPr lang="en-US" altLang="zh-TW" sz="1400" b="1" dirty="0">
                <a:solidFill>
                  <a:schemeClr val="tx1"/>
                </a:solidFill>
                <a:cs typeface="Calibri" panose="020F0502020204030204" pitchFamily="34" charset="0"/>
              </a:rPr>
              <a:t>)17:00</a:t>
            </a:r>
            <a:r>
              <a:rPr lang="zh-TW" altLang="en-US" sz="1400" b="1" dirty="0">
                <a:solidFill>
                  <a:schemeClr val="tx1"/>
                </a:solidFill>
                <a:cs typeface="Calibri" panose="020F0502020204030204" pitchFamily="34" charset="0"/>
              </a:rPr>
              <a:t>前寄回</a:t>
            </a:r>
            <a:r>
              <a:rPr lang="en-US" altLang="zh-TW" sz="1400" b="1" dirty="0">
                <a:solidFill>
                  <a:schemeClr val="tx1"/>
                </a:solidFill>
                <a:cs typeface="Calibri" panose="020F0502020204030204" pitchFamily="34" charset="0"/>
              </a:rPr>
              <a:t>)</a:t>
            </a:r>
            <a:endParaRPr lang="zh-TW" altLang="en-US" sz="1400" b="1" dirty="0">
              <a:solidFill>
                <a:schemeClr val="tx1"/>
              </a:solidFill>
              <a:cs typeface="Calibri" panose="020F0502020204030204" pitchFamily="34" charset="0"/>
            </a:endParaRPr>
          </a:p>
        </p:txBody>
      </p:sp>
      <p:pic>
        <p:nvPicPr>
          <p:cNvPr id="11" name="圖片 10">
            <a:extLst>
              <a:ext uri="{FF2B5EF4-FFF2-40B4-BE49-F238E27FC236}">
                <a16:creationId xmlns:a16="http://schemas.microsoft.com/office/drawing/2014/main" id="{5D87F795-B972-D92B-6F32-3B25269F58B3}"/>
              </a:ext>
            </a:extLst>
          </p:cNvPr>
          <p:cNvPicPr>
            <a:picLocks noChangeAspect="1"/>
          </p:cNvPicPr>
          <p:nvPr/>
        </p:nvPicPr>
        <p:blipFill>
          <a:blip r:embed="rId3"/>
          <a:stretch>
            <a:fillRect/>
          </a:stretch>
        </p:blipFill>
        <p:spPr>
          <a:xfrm rot="10800000">
            <a:off x="1507037" y="3358178"/>
            <a:ext cx="914400" cy="480006"/>
          </a:xfrm>
          <a:prstGeom prst="rect">
            <a:avLst/>
          </a:prstGeom>
        </p:spPr>
      </p:pic>
      <p:pic>
        <p:nvPicPr>
          <p:cNvPr id="12" name="圖片 11">
            <a:extLst>
              <a:ext uri="{FF2B5EF4-FFF2-40B4-BE49-F238E27FC236}">
                <a16:creationId xmlns:a16="http://schemas.microsoft.com/office/drawing/2014/main" id="{083DDB53-F824-68BF-18D7-D44A2DADCFA0}"/>
              </a:ext>
            </a:extLst>
          </p:cNvPr>
          <p:cNvPicPr>
            <a:picLocks noChangeAspect="1"/>
          </p:cNvPicPr>
          <p:nvPr/>
        </p:nvPicPr>
        <p:blipFill>
          <a:blip r:embed="rId3"/>
          <a:stretch>
            <a:fillRect/>
          </a:stretch>
        </p:blipFill>
        <p:spPr>
          <a:xfrm rot="10800000">
            <a:off x="1507037" y="4786490"/>
            <a:ext cx="914400" cy="480006"/>
          </a:xfrm>
          <a:prstGeom prst="rect">
            <a:avLst/>
          </a:prstGeom>
        </p:spPr>
      </p:pic>
      <p:sp>
        <p:nvSpPr>
          <p:cNvPr id="13" name="矩形 12">
            <a:extLst>
              <a:ext uri="{FF2B5EF4-FFF2-40B4-BE49-F238E27FC236}">
                <a16:creationId xmlns:a16="http://schemas.microsoft.com/office/drawing/2014/main" id="{E24995B6-5041-0800-654D-401856997612}"/>
              </a:ext>
            </a:extLst>
          </p:cNvPr>
          <p:cNvSpPr/>
          <p:nvPr/>
        </p:nvSpPr>
        <p:spPr>
          <a:xfrm>
            <a:off x="3816951" y="938555"/>
            <a:ext cx="8028973" cy="1155953"/>
          </a:xfrm>
          <a:prstGeom prst="rect">
            <a:avLst/>
          </a:prstGeom>
          <a:no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ts val="300"/>
              </a:spcBef>
              <a:spcAft>
                <a:spcPts val="300"/>
              </a:spcAft>
              <a:buFont typeface="+mj-lt"/>
              <a:buAutoNum type="arabicPeriod"/>
            </a:pPr>
            <a:r>
              <a:rPr lang="zh-TW" altLang="en-US" sz="1500" spc="50" dirty="0">
                <a:solidFill>
                  <a:schemeClr val="tx1"/>
                </a:solidFill>
                <a:latin typeface="+mj-ea"/>
                <a:ea typeface="+mj-ea"/>
                <a:cs typeface="Calibri" panose="020F0502020204030204" pitchFamily="34" charset="0"/>
              </a:rPr>
              <a:t>匯入申請生</a:t>
            </a:r>
            <a:r>
              <a:rPr lang="en-US" altLang="zh-TW" sz="1500" spc="50" dirty="0">
                <a:solidFill>
                  <a:schemeClr val="tx1"/>
                </a:solidFill>
                <a:latin typeface="+mj-ea"/>
                <a:ea typeface="+mj-ea"/>
                <a:cs typeface="Calibri" panose="020F0502020204030204" pitchFamily="34" charset="0"/>
              </a:rPr>
              <a:t>【</a:t>
            </a:r>
            <a:r>
              <a:rPr lang="zh-TW" altLang="en-US" sz="1500" b="1" spc="50" dirty="0">
                <a:solidFill>
                  <a:schemeClr val="tx1"/>
                </a:solidFill>
                <a:latin typeface="+mj-ea"/>
                <a:ea typeface="+mj-ea"/>
                <a:cs typeface="Calibri" panose="020F0502020204030204" pitchFamily="34" charset="0"/>
              </a:rPr>
              <a:t>基本資料</a:t>
            </a:r>
            <a:r>
              <a:rPr lang="en-US" altLang="zh-TW" sz="1500" b="1" spc="50" dirty="0">
                <a:solidFill>
                  <a:schemeClr val="tx1"/>
                </a:solidFill>
                <a:latin typeface="+mj-ea"/>
                <a:ea typeface="+mj-ea"/>
                <a:cs typeface="Calibri" panose="020F0502020204030204" pitchFamily="34" charset="0"/>
              </a:rPr>
              <a:t>】</a:t>
            </a:r>
            <a:r>
              <a:rPr lang="zh-TW" altLang="en-US" sz="1500" b="1" spc="50" dirty="0">
                <a:solidFill>
                  <a:schemeClr val="tx1"/>
                </a:solidFill>
                <a:latin typeface="+mj-ea"/>
                <a:ea typeface="+mj-ea"/>
                <a:cs typeface="Calibri" panose="020F0502020204030204" pitchFamily="34" charset="0"/>
              </a:rPr>
              <a:t>及</a:t>
            </a:r>
            <a:r>
              <a:rPr lang="en-US" altLang="zh-TW" sz="1500" b="1" spc="50" dirty="0">
                <a:solidFill>
                  <a:schemeClr val="tx1"/>
                </a:solidFill>
                <a:latin typeface="+mj-ea"/>
                <a:ea typeface="+mj-ea"/>
                <a:cs typeface="Calibri" panose="020F0502020204030204" pitchFamily="34" charset="0"/>
              </a:rPr>
              <a:t>【</a:t>
            </a:r>
            <a:r>
              <a:rPr lang="zh-TW" altLang="en-US" sz="1500" spc="50" dirty="0">
                <a:solidFill>
                  <a:schemeClr val="tx1"/>
                </a:solidFill>
                <a:latin typeface="+mj-ea"/>
                <a:ea typeface="+mj-ea"/>
                <a:cs typeface="Calibri" panose="020F0502020204030204" pitchFamily="34" charset="0"/>
              </a:rPr>
              <a:t>報名校系之</a:t>
            </a:r>
            <a:r>
              <a:rPr lang="zh-TW" altLang="en-US" sz="1500" b="1" spc="50" dirty="0">
                <a:solidFill>
                  <a:schemeClr val="tx1"/>
                </a:solidFill>
                <a:latin typeface="+mj-ea"/>
                <a:ea typeface="+mj-ea"/>
                <a:cs typeface="Calibri" panose="020F0502020204030204" pitchFamily="34" charset="0"/>
              </a:rPr>
              <a:t>志願代碼</a:t>
            </a:r>
            <a:r>
              <a:rPr lang="en-US" altLang="zh-TW" sz="1500" b="1" spc="50" dirty="0">
                <a:solidFill>
                  <a:schemeClr val="tx1"/>
                </a:solidFill>
                <a:latin typeface="+mj-ea"/>
                <a:ea typeface="+mj-ea"/>
                <a:cs typeface="Calibri" panose="020F0502020204030204" pitchFamily="34" charset="0"/>
              </a:rPr>
              <a:t>】</a:t>
            </a:r>
            <a:r>
              <a:rPr lang="zh-TW" altLang="en-US" sz="1500" b="1" spc="50" dirty="0">
                <a:solidFill>
                  <a:schemeClr val="tx1"/>
                </a:solidFill>
                <a:latin typeface="+mj-ea"/>
                <a:ea typeface="+mj-ea"/>
                <a:cs typeface="Calibri" panose="020F0502020204030204" pitchFamily="34" charset="0"/>
              </a:rPr>
              <a:t>。</a:t>
            </a:r>
            <a:endParaRPr lang="en-US" altLang="zh-TW" sz="1500" spc="50" dirty="0">
              <a:solidFill>
                <a:schemeClr val="tx1"/>
              </a:solidFill>
              <a:latin typeface="+mj-ea"/>
              <a:ea typeface="+mj-ea"/>
              <a:cs typeface="Calibri" panose="020F0502020204030204" pitchFamily="34" charset="0"/>
            </a:endParaRPr>
          </a:p>
          <a:p>
            <a:pPr marL="342900" indent="-342900">
              <a:spcBef>
                <a:spcPts val="300"/>
              </a:spcBef>
              <a:spcAft>
                <a:spcPts val="300"/>
              </a:spcAft>
              <a:buFont typeface="+mj-lt"/>
              <a:buAutoNum type="arabicPeriod"/>
            </a:pPr>
            <a:r>
              <a:rPr lang="zh-TW" altLang="en-US" sz="1500" spc="50" dirty="0">
                <a:solidFill>
                  <a:schemeClr val="tx1"/>
                </a:solidFill>
                <a:latin typeface="+mj-ea"/>
                <a:ea typeface="+mj-ea"/>
                <a:cs typeface="Calibri" panose="020F0502020204030204" pitchFamily="34" charset="0"/>
              </a:rPr>
              <a:t>列印申請生報名資料</a:t>
            </a:r>
            <a:r>
              <a:rPr lang="zh-TW" altLang="en-US" sz="1500" b="1" spc="50" dirty="0">
                <a:solidFill>
                  <a:srgbClr val="FF0000"/>
                </a:solidFill>
                <a:latin typeface="+mj-ea"/>
                <a:ea typeface="+mj-ea"/>
                <a:cs typeface="Calibri" panose="020F0502020204030204" pitchFamily="34" charset="0"/>
              </a:rPr>
              <a:t>核對表</a:t>
            </a:r>
            <a:r>
              <a:rPr lang="zh-TW" altLang="en-US" sz="1500" spc="50" dirty="0">
                <a:solidFill>
                  <a:schemeClr val="tx1"/>
                </a:solidFill>
                <a:latin typeface="+mj-ea"/>
                <a:ea typeface="+mj-ea"/>
                <a:cs typeface="Calibri" panose="020F0502020204030204" pitchFamily="34" charset="0"/>
              </a:rPr>
              <a:t>，</a:t>
            </a:r>
            <a:r>
              <a:rPr lang="zh-TW" altLang="en-US" sz="1500" b="1" spc="50" dirty="0">
                <a:solidFill>
                  <a:srgbClr val="FF0000"/>
                </a:solidFill>
                <a:latin typeface="+mj-ea"/>
                <a:ea typeface="+mj-ea"/>
                <a:cs typeface="Calibri" panose="020F0502020204030204" pitchFamily="34" charset="0"/>
              </a:rPr>
              <a:t>並經申請生</a:t>
            </a:r>
            <a:r>
              <a:rPr lang="en-US" altLang="zh-TW" sz="1500" b="1" spc="50" dirty="0">
                <a:solidFill>
                  <a:srgbClr val="FF0000"/>
                </a:solidFill>
                <a:latin typeface="+mj-ea"/>
                <a:ea typeface="+mj-ea"/>
                <a:cs typeface="Calibri" panose="020F0502020204030204" pitchFamily="34" charset="0"/>
              </a:rPr>
              <a:t>(</a:t>
            </a:r>
            <a:r>
              <a:rPr lang="zh-TW" altLang="en-US" sz="1500" b="1" spc="50" dirty="0">
                <a:solidFill>
                  <a:srgbClr val="FF0000"/>
                </a:solidFill>
                <a:latin typeface="+mj-ea"/>
                <a:ea typeface="+mj-ea"/>
                <a:cs typeface="Calibri" panose="020F0502020204030204" pitchFamily="34" charset="0"/>
              </a:rPr>
              <a:t>家長</a:t>
            </a:r>
            <a:r>
              <a:rPr lang="en-US" altLang="zh-TW" sz="1500" b="1" spc="50" dirty="0">
                <a:solidFill>
                  <a:srgbClr val="FF0000"/>
                </a:solidFill>
                <a:latin typeface="+mj-ea"/>
                <a:ea typeface="+mj-ea"/>
                <a:cs typeface="Calibri" panose="020F0502020204030204" pitchFamily="34" charset="0"/>
              </a:rPr>
              <a:t>)</a:t>
            </a:r>
            <a:r>
              <a:rPr lang="zh-TW" altLang="en-US" sz="1500" b="1" spc="50" dirty="0">
                <a:solidFill>
                  <a:srgbClr val="FF0000"/>
                </a:solidFill>
                <a:latin typeface="+mj-ea"/>
                <a:ea typeface="+mj-ea"/>
                <a:cs typeface="Calibri" panose="020F0502020204030204" pitchFamily="34" charset="0"/>
              </a:rPr>
              <a:t>簽名確認</a:t>
            </a:r>
            <a:r>
              <a:rPr lang="zh-TW" altLang="en-US" sz="1500" spc="50" dirty="0">
                <a:solidFill>
                  <a:schemeClr val="tx1"/>
                </a:solidFill>
                <a:latin typeface="+mj-ea"/>
                <a:ea typeface="+mj-ea"/>
                <a:cs typeface="Calibri" panose="020F0502020204030204" pitchFamily="34" charset="0"/>
              </a:rPr>
              <a:t>，留存 </a:t>
            </a:r>
            <a:r>
              <a:rPr lang="en-US" altLang="zh-TW" sz="1500" spc="50" dirty="0">
                <a:solidFill>
                  <a:schemeClr val="tx1"/>
                </a:solidFill>
                <a:latin typeface="+mj-ea"/>
                <a:ea typeface="+mj-ea"/>
                <a:cs typeface="Calibri" panose="020F0502020204030204" pitchFamily="34" charset="0"/>
              </a:rPr>
              <a:t>1 </a:t>
            </a:r>
            <a:r>
              <a:rPr lang="zh-TW" altLang="en-US" sz="1500" spc="50" dirty="0">
                <a:solidFill>
                  <a:schemeClr val="tx1"/>
                </a:solidFill>
                <a:latin typeface="+mj-ea"/>
                <a:ea typeface="+mj-ea"/>
                <a:cs typeface="Calibri" panose="020F0502020204030204" pitchFamily="34" charset="0"/>
              </a:rPr>
              <a:t>年備查。</a:t>
            </a:r>
            <a:endParaRPr lang="en-US" altLang="zh-TW" sz="1500" spc="50" dirty="0">
              <a:solidFill>
                <a:schemeClr val="tx1"/>
              </a:solidFill>
              <a:latin typeface="+mj-ea"/>
              <a:ea typeface="+mj-ea"/>
              <a:cs typeface="Calibri" panose="020F0502020204030204" pitchFamily="34" charset="0"/>
            </a:endParaRPr>
          </a:p>
          <a:p>
            <a:pPr marL="342900" indent="-342900">
              <a:spcBef>
                <a:spcPts val="300"/>
              </a:spcBef>
              <a:spcAft>
                <a:spcPts val="300"/>
              </a:spcAft>
              <a:buFont typeface="+mj-lt"/>
              <a:buAutoNum type="arabicPeriod"/>
            </a:pPr>
            <a:r>
              <a:rPr lang="zh-TW" altLang="en-US" sz="1500" spc="50" dirty="0">
                <a:solidFill>
                  <a:schemeClr val="tx1"/>
                </a:solidFill>
                <a:latin typeface="+mj-ea"/>
                <a:ea typeface="+mj-ea"/>
                <a:cs typeface="Calibri" panose="020F0502020204030204" pitchFamily="34" charset="0"/>
              </a:rPr>
              <a:t>請注意：</a:t>
            </a:r>
            <a:r>
              <a:rPr lang="zh-TW" altLang="en-US" sz="1500" b="1" spc="50" dirty="0">
                <a:solidFill>
                  <a:srgbClr val="FF0000"/>
                </a:solidFill>
                <a:highlight>
                  <a:srgbClr val="FFFF00"/>
                </a:highlight>
                <a:latin typeface="+mj-ea"/>
                <a:ea typeface="+mj-ea"/>
                <a:cs typeface="Calibri" panose="020F0502020204030204" pitchFamily="34" charset="0"/>
              </a:rPr>
              <a:t>如匯入後有異動申請生資料</a:t>
            </a:r>
            <a:r>
              <a:rPr lang="en-US" altLang="zh-TW" sz="1500" b="1" spc="50" dirty="0">
                <a:solidFill>
                  <a:srgbClr val="FF0000"/>
                </a:solidFill>
                <a:highlight>
                  <a:srgbClr val="FFFF00"/>
                </a:highlight>
                <a:latin typeface="+mj-ea"/>
                <a:ea typeface="+mj-ea"/>
                <a:cs typeface="Calibri" panose="020F0502020204030204" pitchFamily="34" charset="0"/>
              </a:rPr>
              <a:t>(</a:t>
            </a:r>
            <a:r>
              <a:rPr lang="zh-TW" altLang="en-US" sz="1500" b="1" spc="50" dirty="0">
                <a:solidFill>
                  <a:srgbClr val="FF0000"/>
                </a:solidFill>
                <a:highlight>
                  <a:srgbClr val="FFFF00"/>
                </a:highlight>
                <a:latin typeface="+mj-ea"/>
                <a:ea typeface="+mj-ea"/>
                <a:cs typeface="Calibri" panose="020F0502020204030204" pitchFamily="34" charset="0"/>
              </a:rPr>
              <a:t>單筆或整批匯入</a:t>
            </a:r>
            <a:r>
              <a:rPr lang="en-US" altLang="zh-TW" sz="1500" b="1" spc="50" dirty="0">
                <a:solidFill>
                  <a:srgbClr val="FF0000"/>
                </a:solidFill>
                <a:highlight>
                  <a:srgbClr val="FFFF00"/>
                </a:highlight>
                <a:latin typeface="+mj-ea"/>
                <a:ea typeface="+mj-ea"/>
                <a:cs typeface="Calibri" panose="020F0502020204030204" pitchFamily="34" charset="0"/>
              </a:rPr>
              <a:t>)</a:t>
            </a:r>
            <a:r>
              <a:rPr lang="zh-TW" altLang="en-US" sz="1500" spc="50" dirty="0">
                <a:solidFill>
                  <a:schemeClr val="tx1"/>
                </a:solidFill>
                <a:highlight>
                  <a:srgbClr val="FFFF00"/>
                </a:highlight>
                <a:latin typeface="+mj-ea"/>
                <a:ea typeface="+mj-ea"/>
                <a:cs typeface="Calibri" panose="020F0502020204030204" pitchFamily="34" charset="0"/>
              </a:rPr>
              <a:t>，請務必</a:t>
            </a:r>
            <a:r>
              <a:rPr lang="zh-TW" altLang="en-US" sz="1500" b="1" spc="50" dirty="0">
                <a:solidFill>
                  <a:srgbClr val="FF0000"/>
                </a:solidFill>
                <a:highlight>
                  <a:srgbClr val="FFFF00"/>
                </a:highlight>
                <a:latin typeface="+mj-ea"/>
                <a:ea typeface="+mj-ea"/>
                <a:cs typeface="Calibri" panose="020F0502020204030204" pitchFamily="34" charset="0"/>
              </a:rPr>
              <a:t>重新印製核對表</a:t>
            </a:r>
            <a:r>
              <a:rPr lang="zh-TW" altLang="en-US" sz="1500" spc="50" dirty="0">
                <a:solidFill>
                  <a:schemeClr val="tx1"/>
                </a:solidFill>
                <a:highlight>
                  <a:srgbClr val="FFFF00"/>
                </a:highlight>
                <a:latin typeface="+mj-ea"/>
                <a:ea typeface="+mj-ea"/>
                <a:cs typeface="Calibri" panose="020F0502020204030204" pitchFamily="34" charset="0"/>
              </a:rPr>
              <a:t>交由申請生重新確認</a:t>
            </a:r>
            <a:r>
              <a:rPr lang="zh-TW" altLang="en-US" sz="1500" spc="50" dirty="0">
                <a:solidFill>
                  <a:schemeClr val="tx1"/>
                </a:solidFill>
                <a:latin typeface="+mj-ea"/>
                <a:ea typeface="+mj-ea"/>
                <a:cs typeface="Calibri" panose="020F0502020204030204" pitchFamily="34" charset="0"/>
              </a:rPr>
              <a:t>，避免資料錯置，影響學生權益。</a:t>
            </a:r>
            <a:endParaRPr lang="en-US" altLang="zh-TW" sz="1500" spc="50" dirty="0">
              <a:solidFill>
                <a:schemeClr val="tx1"/>
              </a:solidFill>
              <a:latin typeface="+mj-ea"/>
              <a:ea typeface="+mj-ea"/>
              <a:cs typeface="Calibri" panose="020F0502020204030204" pitchFamily="34" charset="0"/>
            </a:endParaRPr>
          </a:p>
        </p:txBody>
      </p:sp>
      <p:sp>
        <p:nvSpPr>
          <p:cNvPr id="23" name="矩形 22">
            <a:extLst>
              <a:ext uri="{FF2B5EF4-FFF2-40B4-BE49-F238E27FC236}">
                <a16:creationId xmlns:a16="http://schemas.microsoft.com/office/drawing/2014/main" id="{D89B215E-9C31-4DB1-A3D5-BCCC0B9665EE}"/>
              </a:ext>
            </a:extLst>
          </p:cNvPr>
          <p:cNvSpPr/>
          <p:nvPr/>
        </p:nvSpPr>
        <p:spPr>
          <a:xfrm>
            <a:off x="3816950" y="2238814"/>
            <a:ext cx="8028973" cy="1155953"/>
          </a:xfrm>
          <a:prstGeom prst="rect">
            <a:avLst/>
          </a:prstGeom>
          <a:no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ts val="300"/>
              </a:spcBef>
              <a:spcAft>
                <a:spcPts val="300"/>
              </a:spcAft>
              <a:buFont typeface="+mj-lt"/>
              <a:buAutoNum type="arabicPeriod"/>
            </a:pPr>
            <a:r>
              <a:rPr lang="zh-TW" altLang="en-US" sz="1500" spc="50" dirty="0">
                <a:solidFill>
                  <a:schemeClr val="tx1"/>
                </a:solidFill>
                <a:latin typeface="+mj-ea"/>
                <a:ea typeface="+mj-ea"/>
                <a:cs typeface="Calibri" panose="020F0502020204030204" pitchFamily="34" charset="0"/>
              </a:rPr>
              <a:t>確定送出前，請務必再次檢核</a:t>
            </a:r>
            <a:r>
              <a:rPr lang="zh-TW" altLang="en-US" sz="1500" b="1" spc="50" dirty="0">
                <a:solidFill>
                  <a:schemeClr val="tx1"/>
                </a:solidFill>
                <a:latin typeface="+mj-ea"/>
                <a:ea typeface="+mj-ea"/>
                <a:cs typeface="Calibri" panose="020F0502020204030204" pitchFamily="34" charset="0"/>
              </a:rPr>
              <a:t>「系統資料」與「申請生核對後無誤之資料」</a:t>
            </a:r>
            <a:r>
              <a:rPr lang="zh-TW" altLang="en-US" sz="1500" spc="50" dirty="0">
                <a:solidFill>
                  <a:schemeClr val="tx1"/>
                </a:solidFill>
                <a:latin typeface="+mj-ea"/>
                <a:ea typeface="+mj-ea"/>
                <a:cs typeface="Calibri" panose="020F0502020204030204" pitchFamily="34" charset="0"/>
              </a:rPr>
              <a:t>是否一致。</a:t>
            </a:r>
            <a:endParaRPr lang="en-US" altLang="zh-TW" sz="1500" spc="50" dirty="0">
              <a:solidFill>
                <a:schemeClr val="tx1"/>
              </a:solidFill>
              <a:latin typeface="+mj-ea"/>
              <a:ea typeface="+mj-ea"/>
              <a:cs typeface="Calibri" panose="020F0502020204030204" pitchFamily="34" charset="0"/>
            </a:endParaRPr>
          </a:p>
          <a:p>
            <a:pPr marL="342900" indent="-342900">
              <a:spcBef>
                <a:spcPts val="300"/>
              </a:spcBef>
              <a:spcAft>
                <a:spcPts val="300"/>
              </a:spcAft>
              <a:buFont typeface="+mj-lt"/>
              <a:buAutoNum type="arabicPeriod"/>
            </a:pPr>
            <a:r>
              <a:rPr lang="zh-TW" altLang="en-US" sz="1500" spc="50" dirty="0">
                <a:solidFill>
                  <a:schemeClr val="tx1"/>
                </a:solidFill>
                <a:latin typeface="+mj-ea"/>
                <a:ea typeface="+mj-ea"/>
                <a:cs typeface="Calibri" panose="020F0502020204030204" pitchFamily="34" charset="0"/>
              </a:rPr>
              <a:t>報名資料確定送出後，系統將核計「應繳交之報名費用」。</a:t>
            </a:r>
            <a:endParaRPr lang="en-US" altLang="zh-TW" sz="1500" spc="50" dirty="0">
              <a:solidFill>
                <a:schemeClr val="tx1"/>
              </a:solidFill>
              <a:latin typeface="+mj-ea"/>
              <a:ea typeface="+mj-ea"/>
              <a:cs typeface="Calibri" panose="020F0502020204030204" pitchFamily="34" charset="0"/>
            </a:endParaRPr>
          </a:p>
          <a:p>
            <a:pPr marL="342900" indent="-342900">
              <a:spcBef>
                <a:spcPts val="300"/>
              </a:spcBef>
              <a:spcAft>
                <a:spcPts val="300"/>
              </a:spcAft>
              <a:buFont typeface="+mj-lt"/>
              <a:buAutoNum type="arabicPeriod"/>
            </a:pPr>
            <a:r>
              <a:rPr lang="zh-TW" altLang="en-US" sz="1500" b="1" spc="50" dirty="0">
                <a:solidFill>
                  <a:srgbClr val="FF0000"/>
                </a:solidFill>
                <a:latin typeface="+mj-ea"/>
                <a:ea typeface="+mj-ea"/>
                <a:cs typeface="Calibri" panose="020F0502020204030204" pitchFamily="34" charset="0"/>
              </a:rPr>
              <a:t>一經確認送出後，即不得再進行任何修改，請務必審慎作業。</a:t>
            </a:r>
          </a:p>
        </p:txBody>
      </p:sp>
      <p:sp>
        <p:nvSpPr>
          <p:cNvPr id="24" name="矩形 23">
            <a:extLst>
              <a:ext uri="{FF2B5EF4-FFF2-40B4-BE49-F238E27FC236}">
                <a16:creationId xmlns:a16="http://schemas.microsoft.com/office/drawing/2014/main" id="{31DAF7A0-DB06-8711-3D04-D5AE5548CBC0}"/>
              </a:ext>
            </a:extLst>
          </p:cNvPr>
          <p:cNvSpPr/>
          <p:nvPr/>
        </p:nvSpPr>
        <p:spPr>
          <a:xfrm>
            <a:off x="3816950" y="3706422"/>
            <a:ext cx="7936900" cy="1155953"/>
          </a:xfrm>
          <a:prstGeom prst="rect">
            <a:avLst/>
          </a:prstGeom>
          <a:no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ts val="300"/>
              </a:spcBef>
              <a:spcAft>
                <a:spcPts val="300"/>
              </a:spcAft>
              <a:buFont typeface="+mj-lt"/>
              <a:buAutoNum type="arabicPeriod"/>
            </a:pPr>
            <a:r>
              <a:rPr lang="zh-TW" altLang="en-US" sz="1500" spc="50" dirty="0">
                <a:solidFill>
                  <a:schemeClr val="tx1"/>
                </a:solidFill>
                <a:latin typeface="+mj-ea"/>
                <a:ea typeface="+mj-ea"/>
                <a:cs typeface="Calibri" panose="020F0502020204030204" pitchFamily="34" charset="0"/>
              </a:rPr>
              <a:t>確認送出後，方能取得繳費帳號。</a:t>
            </a:r>
            <a:endParaRPr lang="en-US" altLang="zh-TW" sz="1500" spc="50" dirty="0">
              <a:solidFill>
                <a:schemeClr val="tx1"/>
              </a:solidFill>
              <a:latin typeface="+mj-ea"/>
              <a:ea typeface="+mj-ea"/>
              <a:cs typeface="Calibri" panose="020F0502020204030204" pitchFamily="34" charset="0"/>
            </a:endParaRPr>
          </a:p>
          <a:p>
            <a:pPr marL="342900" indent="-342900" algn="just">
              <a:spcBef>
                <a:spcPts val="300"/>
              </a:spcBef>
              <a:spcAft>
                <a:spcPts val="300"/>
              </a:spcAft>
              <a:buFont typeface="+mj-lt"/>
              <a:buAutoNum type="arabicPeriod"/>
            </a:pPr>
            <a:r>
              <a:rPr lang="zh-TW" altLang="en-US" sz="1500" spc="50" dirty="0">
                <a:solidFill>
                  <a:schemeClr val="tx1"/>
                </a:solidFill>
                <a:latin typeface="+mj-ea"/>
                <a:ea typeface="+mj-ea"/>
                <a:cs typeface="Calibri" panose="020F0502020204030204" pitchFamily="34" charset="0"/>
              </a:rPr>
              <a:t>使用</a:t>
            </a:r>
            <a:r>
              <a:rPr lang="zh-TW" altLang="en-US" sz="1500" b="1" spc="50" dirty="0">
                <a:solidFill>
                  <a:srgbClr val="1F48CB"/>
                </a:solidFill>
                <a:latin typeface="+mj-lt"/>
                <a:ea typeface="+mj-ea"/>
                <a:cs typeface="Calibri" panose="020F0502020204030204" pitchFamily="34" charset="0"/>
              </a:rPr>
              <a:t>「跨行匯款」、「臨櫃繳款」或繳費金額超過轉帳金額限制者，請務必於</a:t>
            </a:r>
            <a:r>
              <a:rPr lang="en-US" altLang="zh-TW" sz="1500" b="1" spc="50" dirty="0">
                <a:solidFill>
                  <a:srgbClr val="1F48CB"/>
                </a:solidFill>
                <a:latin typeface="+mj-lt"/>
                <a:ea typeface="+mj-ea"/>
                <a:cs typeface="Calibri" panose="020F0502020204030204" pitchFamily="34" charset="0"/>
              </a:rPr>
              <a:t>115.3.24(</a:t>
            </a:r>
            <a:r>
              <a:rPr lang="zh-TW" altLang="en-US" sz="1500" b="1" spc="50" dirty="0">
                <a:solidFill>
                  <a:srgbClr val="1F48CB"/>
                </a:solidFill>
                <a:latin typeface="+mj-lt"/>
                <a:ea typeface="+mj-ea"/>
                <a:cs typeface="Calibri" panose="020F0502020204030204" pitchFamily="34" charset="0"/>
              </a:rPr>
              <a:t>二</a:t>
            </a:r>
            <a:r>
              <a:rPr lang="en-US" altLang="zh-TW" sz="1500" b="1" spc="50" dirty="0">
                <a:solidFill>
                  <a:srgbClr val="1F48CB"/>
                </a:solidFill>
                <a:latin typeface="+mj-lt"/>
                <a:ea typeface="+mj-ea"/>
                <a:cs typeface="Calibri" panose="020F0502020204030204" pitchFamily="34" charset="0"/>
              </a:rPr>
              <a:t>)15</a:t>
            </a:r>
            <a:r>
              <a:rPr lang="zh-TW" altLang="en-US" sz="1500" b="1" spc="50" dirty="0">
                <a:solidFill>
                  <a:srgbClr val="1F48CB"/>
                </a:solidFill>
                <a:latin typeface="+mj-lt"/>
                <a:ea typeface="+mj-ea"/>
                <a:cs typeface="Calibri" panose="020F0502020204030204" pitchFamily="34" charset="0"/>
              </a:rPr>
              <a:t>：</a:t>
            </a:r>
            <a:r>
              <a:rPr lang="en-US" altLang="zh-TW" sz="1500" b="1" spc="50" dirty="0">
                <a:solidFill>
                  <a:srgbClr val="1F48CB"/>
                </a:solidFill>
                <a:latin typeface="+mj-lt"/>
                <a:ea typeface="+mj-ea"/>
                <a:cs typeface="Calibri" panose="020F0502020204030204" pitchFamily="34" charset="0"/>
              </a:rPr>
              <a:t>30</a:t>
            </a:r>
            <a:r>
              <a:rPr lang="zh-TW" altLang="en-US" sz="1500" b="1" spc="50" dirty="0">
                <a:solidFill>
                  <a:srgbClr val="1F48CB"/>
                </a:solidFill>
                <a:latin typeface="+mj-lt"/>
                <a:ea typeface="+mj-ea"/>
                <a:cs typeface="Calibri" panose="020F0502020204030204" pitchFamily="34" charset="0"/>
              </a:rPr>
              <a:t>前</a:t>
            </a:r>
            <a:r>
              <a:rPr lang="zh-TW" altLang="en-US" sz="1500" spc="50" dirty="0">
                <a:solidFill>
                  <a:schemeClr val="tx1"/>
                </a:solidFill>
                <a:latin typeface="+mj-ea"/>
                <a:ea typeface="+mj-ea"/>
                <a:cs typeface="Calibri" panose="020F0502020204030204" pitchFamily="34" charset="0"/>
              </a:rPr>
              <a:t>完成繳費，以免繳費失敗。</a:t>
            </a:r>
            <a:endParaRPr lang="en-US" altLang="zh-TW" sz="1500" spc="50" dirty="0">
              <a:solidFill>
                <a:schemeClr val="tx1"/>
              </a:solidFill>
              <a:latin typeface="+mj-ea"/>
              <a:ea typeface="+mj-ea"/>
              <a:cs typeface="Calibri" panose="020F0502020204030204" pitchFamily="34" charset="0"/>
            </a:endParaRPr>
          </a:p>
          <a:p>
            <a:pPr marL="342900" indent="-342900">
              <a:spcBef>
                <a:spcPts val="300"/>
              </a:spcBef>
              <a:spcAft>
                <a:spcPts val="300"/>
              </a:spcAft>
              <a:buFont typeface="+mj-lt"/>
              <a:buAutoNum type="arabicPeriod"/>
            </a:pPr>
            <a:r>
              <a:rPr lang="zh-TW" altLang="en-US" sz="1500" b="1" u="sng" spc="50" dirty="0">
                <a:solidFill>
                  <a:srgbClr val="FF0000"/>
                </a:solidFill>
                <a:highlight>
                  <a:srgbClr val="FFFF00"/>
                </a:highlight>
                <a:latin typeface="+mj-ea"/>
                <a:ea typeface="+mj-ea"/>
                <a:cs typeface="Calibri" panose="020F0502020204030204" pitchFamily="34" charset="0"/>
              </a:rPr>
              <a:t>請集報學校務必於繳費期限內完成繳費，以免整校報名失敗，影響學生權益。</a:t>
            </a:r>
            <a:endParaRPr lang="en-US" altLang="zh-TW" sz="1500" spc="50" dirty="0">
              <a:solidFill>
                <a:schemeClr val="tx1"/>
              </a:solidFill>
              <a:latin typeface="+mj-ea"/>
              <a:ea typeface="+mj-ea"/>
              <a:cs typeface="Calibri" panose="020F0502020204030204" pitchFamily="34" charset="0"/>
            </a:endParaRPr>
          </a:p>
        </p:txBody>
      </p:sp>
      <p:sp>
        <p:nvSpPr>
          <p:cNvPr id="25" name="矩形 24">
            <a:extLst>
              <a:ext uri="{FF2B5EF4-FFF2-40B4-BE49-F238E27FC236}">
                <a16:creationId xmlns:a16="http://schemas.microsoft.com/office/drawing/2014/main" id="{5CC5073B-DDFC-F025-A98F-6673188C8C78}"/>
              </a:ext>
            </a:extLst>
          </p:cNvPr>
          <p:cNvSpPr/>
          <p:nvPr/>
        </p:nvSpPr>
        <p:spPr>
          <a:xfrm>
            <a:off x="3816950" y="5173922"/>
            <a:ext cx="8228399" cy="1337175"/>
          </a:xfrm>
          <a:prstGeom prst="rect">
            <a:avLst/>
          </a:prstGeom>
          <a:no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300"/>
              </a:spcBef>
              <a:spcAft>
                <a:spcPts val="300"/>
              </a:spcAft>
              <a:defRPr/>
            </a:pPr>
            <a:r>
              <a:rPr lang="zh-TW" altLang="en-US" sz="1500" spc="50" dirty="0">
                <a:solidFill>
                  <a:schemeClr val="tx1"/>
                </a:solidFill>
                <a:latin typeface="+mj-ea"/>
                <a:ea typeface="+mj-ea"/>
                <a:cs typeface="Calibri" panose="020F0502020204030204" pitchFamily="34" charset="0"/>
              </a:rPr>
              <a:t>請於</a:t>
            </a:r>
            <a:r>
              <a:rPr kumimoji="0" lang="en-US" altLang="zh-TW" sz="1500" b="1" spc="50" dirty="0">
                <a:solidFill>
                  <a:srgbClr val="FF0000"/>
                </a:solidFill>
                <a:latin typeface="+mj-lt"/>
                <a:ea typeface="+mj-ea"/>
                <a:cs typeface="Calibri" panose="020F0502020204030204" pitchFamily="34" charset="0"/>
              </a:rPr>
              <a:t>115.3.25(</a:t>
            </a:r>
            <a:r>
              <a:rPr lang="zh-TW" altLang="en-US" sz="1500" b="1" spc="50" dirty="0">
                <a:solidFill>
                  <a:srgbClr val="FF0000"/>
                </a:solidFill>
                <a:latin typeface="+mj-lt"/>
                <a:ea typeface="+mj-ea"/>
                <a:cs typeface="Calibri" panose="020F0502020204030204" pitchFamily="34" charset="0"/>
              </a:rPr>
              <a:t>三</a:t>
            </a:r>
            <a:r>
              <a:rPr kumimoji="0" lang="en-US" altLang="zh-TW" sz="1500" b="1" spc="50" dirty="0">
                <a:solidFill>
                  <a:srgbClr val="FF0000"/>
                </a:solidFill>
                <a:latin typeface="+mj-lt"/>
                <a:ea typeface="+mj-ea"/>
                <a:cs typeface="Calibri" panose="020F0502020204030204" pitchFamily="34" charset="0"/>
              </a:rPr>
              <a:t>)17</a:t>
            </a:r>
            <a:r>
              <a:rPr kumimoji="0" lang="zh-TW" altLang="en-US" sz="1500" b="1" spc="50" dirty="0">
                <a:solidFill>
                  <a:srgbClr val="FF0000"/>
                </a:solidFill>
                <a:latin typeface="+mj-lt"/>
                <a:ea typeface="+mj-ea"/>
                <a:cs typeface="Calibri" panose="020F0502020204030204" pitchFamily="34" charset="0"/>
              </a:rPr>
              <a:t>：</a:t>
            </a:r>
            <a:r>
              <a:rPr kumimoji="0" lang="en-US" altLang="zh-TW" sz="1500" b="1" spc="50" dirty="0">
                <a:solidFill>
                  <a:srgbClr val="FF0000"/>
                </a:solidFill>
                <a:latin typeface="+mj-lt"/>
                <a:ea typeface="+mj-ea"/>
                <a:cs typeface="Calibri" panose="020F0502020204030204" pitchFamily="34" charset="0"/>
              </a:rPr>
              <a:t>00</a:t>
            </a:r>
            <a:r>
              <a:rPr kumimoji="0" lang="zh-TW" altLang="en-US" sz="1500" b="1" spc="50" dirty="0">
                <a:solidFill>
                  <a:schemeClr val="tx1"/>
                </a:solidFill>
                <a:latin typeface="+mj-ea"/>
                <a:ea typeface="+mj-ea"/>
                <a:cs typeface="Calibri" panose="020F0502020204030204" pitchFamily="34" charset="0"/>
              </a:rPr>
              <a:t>前，將下列文件</a:t>
            </a:r>
            <a:r>
              <a:rPr lang="zh-TW" altLang="en-US" sz="1500" b="1" spc="50" dirty="0">
                <a:solidFill>
                  <a:schemeClr val="tx1"/>
                </a:solidFill>
                <a:latin typeface="+mj-ea"/>
                <a:ea typeface="+mj-ea"/>
                <a:cs typeface="Calibri" panose="020F0502020204030204" pitchFamily="34" charset="0"/>
              </a:rPr>
              <a:t>以</a:t>
            </a:r>
            <a:r>
              <a:rPr lang="zh-TW" altLang="en-US" sz="1500" b="1" spc="50" dirty="0">
                <a:solidFill>
                  <a:srgbClr val="FF0000"/>
                </a:solidFill>
                <a:latin typeface="+mj-ea"/>
                <a:ea typeface="+mj-ea"/>
                <a:cs typeface="Calibri" panose="020F0502020204030204" pitchFamily="34" charset="0"/>
              </a:rPr>
              <a:t>限時掛號</a:t>
            </a:r>
            <a:r>
              <a:rPr lang="zh-TW" altLang="en-US" sz="1500" b="1" spc="50" dirty="0">
                <a:solidFill>
                  <a:schemeClr val="tx1"/>
                </a:solidFill>
                <a:latin typeface="+mj-ea"/>
                <a:ea typeface="+mj-ea"/>
                <a:cs typeface="Calibri" panose="020F0502020204030204" pitchFamily="34" charset="0"/>
              </a:rPr>
              <a:t>郵寄本委員會</a:t>
            </a:r>
            <a:r>
              <a:rPr lang="zh-TW" altLang="en-US" sz="1500" spc="50" dirty="0">
                <a:solidFill>
                  <a:schemeClr val="tx1"/>
                </a:solidFill>
                <a:latin typeface="+mj-ea"/>
                <a:ea typeface="+mj-ea"/>
                <a:cs typeface="Calibri" panose="020F0502020204030204" pitchFamily="34" charset="0"/>
              </a:rPr>
              <a:t>：</a:t>
            </a:r>
            <a:endParaRPr kumimoji="0" lang="en-US" altLang="zh-TW" sz="1500" spc="50" dirty="0">
              <a:solidFill>
                <a:schemeClr val="tx1"/>
              </a:solidFill>
              <a:latin typeface="+mj-ea"/>
              <a:ea typeface="+mj-ea"/>
              <a:cs typeface="Calibri" panose="020F0502020204030204" pitchFamily="34" charset="0"/>
            </a:endParaRPr>
          </a:p>
          <a:p>
            <a:pPr>
              <a:spcBef>
                <a:spcPts val="300"/>
              </a:spcBef>
              <a:spcAft>
                <a:spcPts val="300"/>
              </a:spcAft>
              <a:defRPr/>
            </a:pPr>
            <a:r>
              <a:rPr kumimoji="0" lang="en-US" altLang="zh-TW" sz="1500" b="1" spc="50" dirty="0">
                <a:solidFill>
                  <a:schemeClr val="tx1"/>
                </a:solidFill>
                <a:latin typeface="+mj-ea"/>
                <a:ea typeface="+mj-ea"/>
                <a:cs typeface="Calibri" panose="020F0502020204030204" pitchFamily="34" charset="0"/>
              </a:rPr>
              <a:t>(1)</a:t>
            </a:r>
            <a:r>
              <a:rPr kumimoji="0" lang="zh-TW" altLang="en-US" sz="1500" b="1" spc="50" dirty="0">
                <a:solidFill>
                  <a:srgbClr val="1F48CB"/>
                </a:solidFill>
                <a:latin typeface="+mj-ea"/>
                <a:ea typeface="+mj-ea"/>
                <a:cs typeface="Calibri" panose="020F0502020204030204" pitchFamily="34" charset="0"/>
              </a:rPr>
              <a:t>報名資料回覆表</a:t>
            </a:r>
            <a:r>
              <a:rPr kumimoji="0" lang="en-US" altLang="zh-TW" sz="1500" b="1" spc="50" dirty="0">
                <a:solidFill>
                  <a:srgbClr val="1F48CB"/>
                </a:solidFill>
                <a:latin typeface="+mj-ea"/>
                <a:ea typeface="+mj-ea"/>
                <a:cs typeface="Calibri" panose="020F0502020204030204" pitchFamily="34" charset="0"/>
              </a:rPr>
              <a:t>(</a:t>
            </a:r>
            <a:r>
              <a:rPr lang="zh-TW" altLang="en-US" sz="1500" b="1" spc="50" dirty="0">
                <a:solidFill>
                  <a:srgbClr val="1F48CB"/>
                </a:solidFill>
                <a:latin typeface="+mj-ea"/>
                <a:ea typeface="+mj-ea"/>
                <a:cs typeface="Calibri" panose="020F0502020204030204" pitchFamily="34" charset="0"/>
              </a:rPr>
              <a:t>★</a:t>
            </a:r>
            <a:r>
              <a:rPr kumimoji="0" lang="zh-TW" altLang="en-US" sz="1500" b="1" spc="50" dirty="0">
                <a:solidFill>
                  <a:srgbClr val="1F48CB"/>
                </a:solidFill>
                <a:latin typeface="+mj-ea"/>
                <a:ea typeface="+mj-ea"/>
                <a:cs typeface="Calibri" panose="020F0502020204030204" pitchFamily="34" charset="0"/>
              </a:rPr>
              <a:t>必繳</a:t>
            </a:r>
            <a:r>
              <a:rPr kumimoji="0" lang="en-US" altLang="zh-TW" sz="1500" b="1" spc="50" dirty="0">
                <a:solidFill>
                  <a:srgbClr val="1F48CB"/>
                </a:solidFill>
                <a:latin typeface="+mj-ea"/>
                <a:ea typeface="+mj-ea"/>
                <a:cs typeface="Calibri" panose="020F0502020204030204" pitchFamily="34" charset="0"/>
              </a:rPr>
              <a:t>)</a:t>
            </a:r>
            <a:endParaRPr lang="en-US" altLang="zh-TW" sz="1500" b="1" spc="50" dirty="0">
              <a:solidFill>
                <a:srgbClr val="1F48CB"/>
              </a:solidFill>
              <a:latin typeface="+mj-ea"/>
              <a:ea typeface="+mj-ea"/>
              <a:cs typeface="Calibri" panose="020F0502020204030204" pitchFamily="34" charset="0"/>
            </a:endParaRPr>
          </a:p>
          <a:p>
            <a:pPr>
              <a:spcBef>
                <a:spcPts val="300"/>
              </a:spcBef>
              <a:spcAft>
                <a:spcPts val="300"/>
              </a:spcAft>
              <a:defRPr/>
            </a:pPr>
            <a:r>
              <a:rPr kumimoji="0" lang="en-US" altLang="zh-TW" sz="1500" b="1" spc="50" dirty="0">
                <a:solidFill>
                  <a:schemeClr val="tx1"/>
                </a:solidFill>
                <a:latin typeface="+mj-ea"/>
                <a:ea typeface="+mj-ea"/>
                <a:cs typeface="Calibri" panose="020F0502020204030204" pitchFamily="34" charset="0"/>
              </a:rPr>
              <a:t>(2)</a:t>
            </a:r>
            <a:r>
              <a:rPr kumimoji="0" lang="zh-TW" altLang="en-US" sz="1500" b="1" spc="50" dirty="0">
                <a:solidFill>
                  <a:srgbClr val="1F48CB"/>
                </a:solidFill>
                <a:latin typeface="+mj-ea"/>
                <a:ea typeface="+mj-ea"/>
                <a:cs typeface="Calibri" panose="020F0502020204030204" pitchFamily="34" charset="0"/>
              </a:rPr>
              <a:t>集體報名資料確認單</a:t>
            </a:r>
            <a:r>
              <a:rPr kumimoji="0" lang="en-US" altLang="zh-TW" sz="1500" b="1" spc="50" dirty="0">
                <a:solidFill>
                  <a:srgbClr val="1F48CB"/>
                </a:solidFill>
                <a:latin typeface="+mj-ea"/>
                <a:ea typeface="+mj-ea"/>
                <a:cs typeface="Calibri" panose="020F0502020204030204" pitchFamily="34" charset="0"/>
              </a:rPr>
              <a:t>(</a:t>
            </a:r>
            <a:r>
              <a:rPr lang="zh-TW" altLang="en-US" sz="1500" b="1" spc="50" dirty="0">
                <a:solidFill>
                  <a:srgbClr val="1F48CB"/>
                </a:solidFill>
                <a:latin typeface="+mj-ea"/>
                <a:ea typeface="+mj-ea"/>
                <a:cs typeface="Calibri" panose="020F0502020204030204" pitchFamily="34" charset="0"/>
              </a:rPr>
              <a:t>★必繳</a:t>
            </a:r>
            <a:r>
              <a:rPr lang="en-US" altLang="zh-TW" sz="1500" b="1" spc="50" dirty="0">
                <a:solidFill>
                  <a:srgbClr val="1F48CB"/>
                </a:solidFill>
                <a:latin typeface="+mj-ea"/>
                <a:ea typeface="+mj-ea"/>
                <a:cs typeface="Calibri" panose="020F0502020204030204" pitchFamily="34" charset="0"/>
              </a:rPr>
              <a:t>)</a:t>
            </a:r>
            <a:endParaRPr kumimoji="0" lang="en-US" altLang="zh-TW" sz="1500" b="1" spc="50" dirty="0">
              <a:solidFill>
                <a:srgbClr val="1F48CB"/>
              </a:solidFill>
              <a:latin typeface="+mj-ea"/>
              <a:ea typeface="+mj-ea"/>
              <a:cs typeface="Calibri" panose="020F0502020204030204" pitchFamily="34" charset="0"/>
            </a:endParaRPr>
          </a:p>
          <a:p>
            <a:pPr algn="just">
              <a:spcBef>
                <a:spcPts val="300"/>
              </a:spcBef>
              <a:spcAft>
                <a:spcPts val="300"/>
              </a:spcAft>
              <a:defRPr/>
            </a:pPr>
            <a:r>
              <a:rPr kumimoji="0" lang="zh-TW" altLang="en-US" sz="1500" spc="50" dirty="0">
                <a:solidFill>
                  <a:schemeClr val="tx1"/>
                </a:solidFill>
                <a:latin typeface="+mj-ea"/>
                <a:ea typeface="+mj-ea"/>
                <a:cs typeface="Calibri" panose="020F0502020204030204" pitchFamily="34" charset="0"/>
              </a:rPr>
              <a:t>▲如有「造字申請表」或「低收入戶或中低入戶申請生異動名冊」者，請一併寄回；無則免寄回</a:t>
            </a:r>
            <a:r>
              <a:rPr lang="zh-TW" altLang="en-US" sz="1500" spc="50" dirty="0">
                <a:solidFill>
                  <a:schemeClr val="tx1"/>
                </a:solidFill>
                <a:latin typeface="+mj-ea"/>
                <a:ea typeface="+mj-ea"/>
                <a:cs typeface="Calibri" panose="020F0502020204030204" pitchFamily="34" charset="0"/>
              </a:rPr>
              <a:t>！</a:t>
            </a:r>
            <a:endParaRPr kumimoji="0" lang="en-US" altLang="zh-TW" sz="1500" spc="50" dirty="0">
              <a:solidFill>
                <a:schemeClr val="tx1"/>
              </a:solidFill>
              <a:latin typeface="+mj-ea"/>
              <a:ea typeface="+mj-ea"/>
              <a:cs typeface="Calibri" panose="020F0502020204030204" pitchFamily="34" charset="0"/>
            </a:endParaRPr>
          </a:p>
        </p:txBody>
      </p:sp>
    </p:spTree>
    <p:extLst>
      <p:ext uri="{BB962C8B-B14F-4D97-AF65-F5344CB8AC3E}">
        <p14:creationId xmlns:p14="http://schemas.microsoft.com/office/powerpoint/2010/main" val="996082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17</a:t>
            </a:fld>
            <a:endParaRPr lang="zh-TW" altLang="en-US"/>
          </a:p>
        </p:txBody>
      </p:sp>
      <p:sp>
        <p:nvSpPr>
          <p:cNvPr id="3" name="矩形 2"/>
          <p:cNvSpPr/>
          <p:nvPr/>
        </p:nvSpPr>
        <p:spPr>
          <a:xfrm>
            <a:off x="1362074" y="96493"/>
            <a:ext cx="9572625"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spc="100" dirty="0">
                <a:solidFill>
                  <a:schemeClr val="tx1"/>
                </a:solidFill>
                <a:effectLst>
                  <a:glow rad="63500">
                    <a:schemeClr val="bg1"/>
                  </a:glow>
                </a:effectLst>
                <a:sym typeface="Wingdings" panose="05000000000000000000" pitchFamily="2" charset="2"/>
              </a:rPr>
              <a:t>三、第一階段篩選：</a:t>
            </a:r>
            <a:r>
              <a:rPr lang="zh-TW" altLang="en-US" sz="2800" b="1" spc="100" dirty="0">
                <a:solidFill>
                  <a:schemeClr val="tx1"/>
                </a:solidFill>
                <a:effectLst>
                  <a:glow rad="63500">
                    <a:schemeClr val="bg1"/>
                  </a:glow>
                </a:effectLst>
                <a:sym typeface="Wingdings" panose="05000000000000000000" pitchFamily="2" charset="2"/>
              </a:rPr>
              <a:t>申請生</a:t>
            </a:r>
            <a:r>
              <a:rPr lang="zh-TW" altLang="en-US" sz="2800" b="1" spc="100" dirty="0">
                <a:solidFill>
                  <a:schemeClr val="accent5">
                    <a:lumMod val="75000"/>
                  </a:schemeClr>
                </a:solidFill>
                <a:effectLst>
                  <a:glow rad="63500">
                    <a:schemeClr val="bg1"/>
                  </a:glow>
                </a:effectLst>
                <a:sym typeface="Wingdings" panose="05000000000000000000" pitchFamily="2" charset="2"/>
              </a:rPr>
              <a:t>個別報名</a:t>
            </a:r>
            <a:r>
              <a:rPr lang="zh-TW" altLang="en-US" sz="2800" b="1" spc="100" dirty="0">
                <a:solidFill>
                  <a:schemeClr val="tx1"/>
                </a:solidFill>
                <a:effectLst>
                  <a:glow rad="63500">
                    <a:schemeClr val="bg1"/>
                  </a:glow>
                </a:effectLst>
                <a:sym typeface="Wingdings" panose="05000000000000000000" pitchFamily="2" charset="2"/>
              </a:rPr>
              <a:t>程序及注意事項</a:t>
            </a:r>
            <a:endParaRPr lang="zh-TW" altLang="en-US" sz="3600" b="1" spc="100" dirty="0">
              <a:solidFill>
                <a:schemeClr val="tx1"/>
              </a:solidFill>
              <a:effectLst>
                <a:glow rad="63500">
                  <a:schemeClr val="bg1"/>
                </a:glow>
              </a:effectLst>
            </a:endParaRPr>
          </a:p>
        </p:txBody>
      </p:sp>
      <p:sp>
        <p:nvSpPr>
          <p:cNvPr id="4" name="五邊形 3"/>
          <p:cNvSpPr/>
          <p:nvPr/>
        </p:nvSpPr>
        <p:spPr>
          <a:xfrm rot="5400000">
            <a:off x="1484757" y="41388"/>
            <a:ext cx="1263768" cy="3564515"/>
          </a:xfrm>
          <a:prstGeom prst="roundRect">
            <a:avLst/>
          </a:prstGeom>
          <a:solidFill>
            <a:srgbClr val="FED2E8"/>
          </a:solidFill>
          <a:ln w="12700">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a:solidFill>
                  <a:schemeClr val="tx1"/>
                </a:solidFill>
                <a:latin typeface="+mj-lt"/>
                <a:ea typeface="華康中特圓體" panose="020F0809000000000000" pitchFamily="49" charset="-120"/>
              </a:rPr>
              <a:t>報名繳費帳號查詢</a:t>
            </a:r>
            <a:r>
              <a:rPr lang="zh-TW" altLang="en-US" dirty="0">
                <a:solidFill>
                  <a:schemeClr val="tx1"/>
                </a:solidFill>
                <a:latin typeface="+mj-lt"/>
                <a:ea typeface="華康中特圓體" panose="020F0809000000000000" pitchFamily="49" charset="-120"/>
                <a:cs typeface="Times New Roman" panose="02020603050405020304" pitchFamily="18" charset="0"/>
              </a:rPr>
              <a:t>、繳費</a:t>
            </a:r>
            <a:endParaRPr lang="en-US" altLang="zh-TW" dirty="0">
              <a:solidFill>
                <a:schemeClr val="tx1"/>
              </a:solidFill>
              <a:latin typeface="+mj-lt"/>
              <a:ea typeface="華康中特圓體" panose="020F0809000000000000" pitchFamily="49" charset="-120"/>
              <a:cs typeface="Times New Roman" panose="02020603050405020304" pitchFamily="18" charset="0"/>
            </a:endParaRPr>
          </a:p>
          <a:p>
            <a:pPr algn="ctr">
              <a:spcBef>
                <a:spcPts val="600"/>
              </a:spcBef>
            </a:pPr>
            <a:r>
              <a:rPr lang="en-US" altLang="zh-TW" sz="1400" dirty="0">
                <a:solidFill>
                  <a:schemeClr val="tx1"/>
                </a:solidFill>
                <a:latin typeface="+mj-lt"/>
                <a:ea typeface="+mj-ea"/>
                <a:cs typeface="Times New Roman" panose="02020603050405020304" pitchFamily="18" charset="0"/>
              </a:rPr>
              <a:t>[</a:t>
            </a:r>
            <a:r>
              <a:rPr lang="zh-TW" altLang="en-US" sz="1400" dirty="0">
                <a:solidFill>
                  <a:schemeClr val="tx1"/>
                </a:solidFill>
                <a:latin typeface="+mj-lt"/>
                <a:ea typeface="+mj-ea"/>
                <a:cs typeface="Times New Roman" panose="02020603050405020304" pitchFamily="18" charset="0"/>
              </a:rPr>
              <a:t>繳費期間</a:t>
            </a:r>
            <a:r>
              <a:rPr lang="en-US" altLang="zh-TW" sz="1400" dirty="0">
                <a:solidFill>
                  <a:schemeClr val="tx1"/>
                </a:solidFill>
                <a:latin typeface="+mj-lt"/>
                <a:ea typeface="+mj-ea"/>
                <a:cs typeface="Times New Roman" panose="02020603050405020304" pitchFamily="18" charset="0"/>
              </a:rPr>
              <a:t>]</a:t>
            </a:r>
          </a:p>
          <a:p>
            <a:pPr algn="ctr">
              <a:spcBef>
                <a:spcPts val="300"/>
              </a:spcBef>
            </a:pPr>
            <a:r>
              <a:rPr lang="en-US" altLang="zh-TW" sz="1400" b="1" dirty="0">
                <a:solidFill>
                  <a:schemeClr val="tx1"/>
                </a:solidFill>
                <a:latin typeface="+mj-lt"/>
                <a:ea typeface="華康中特圓體" panose="020F0809000000000000" pitchFamily="49" charset="-120"/>
                <a:cs typeface="Times New Roman" panose="02020603050405020304" pitchFamily="18" charset="0"/>
              </a:rPr>
              <a:t>115.3.19(</a:t>
            </a:r>
            <a:r>
              <a:rPr lang="zh-TW" altLang="en-US" sz="1400" b="1" dirty="0">
                <a:solidFill>
                  <a:schemeClr val="tx1"/>
                </a:solidFill>
                <a:latin typeface="+mj-lt"/>
                <a:ea typeface="華康中特圓體" panose="020F0809000000000000" pitchFamily="49" charset="-120"/>
                <a:cs typeface="Times New Roman" panose="02020603050405020304" pitchFamily="18" charset="0"/>
              </a:rPr>
              <a:t>四</a:t>
            </a:r>
            <a:r>
              <a:rPr lang="en-US" altLang="zh-TW" sz="1400" b="1" dirty="0">
                <a:solidFill>
                  <a:schemeClr val="tx1"/>
                </a:solidFill>
                <a:latin typeface="+mj-lt"/>
                <a:ea typeface="華康中特圓體" panose="020F0809000000000000" pitchFamily="49" charset="-120"/>
                <a:cs typeface="Times New Roman" panose="02020603050405020304" pitchFamily="18" charset="0"/>
              </a:rPr>
              <a:t>)10:00~</a:t>
            </a:r>
            <a:r>
              <a:rPr lang="en-US" altLang="zh-TW" sz="1400" b="1" dirty="0">
                <a:solidFill>
                  <a:srgbClr val="FF0000"/>
                </a:solidFill>
                <a:latin typeface="+mj-lt"/>
                <a:ea typeface="華康中特圓體" panose="020F0809000000000000" pitchFamily="49" charset="-120"/>
                <a:cs typeface="Times New Roman" panose="02020603050405020304" pitchFamily="18" charset="0"/>
              </a:rPr>
              <a:t>115.3.24(</a:t>
            </a:r>
            <a:r>
              <a:rPr lang="zh-TW" altLang="en-US" sz="1400" b="1" dirty="0">
                <a:solidFill>
                  <a:srgbClr val="FF0000"/>
                </a:solidFill>
                <a:latin typeface="+mj-lt"/>
                <a:ea typeface="華康中特圓體" panose="020F0809000000000000" pitchFamily="49" charset="-120"/>
                <a:cs typeface="Times New Roman" panose="02020603050405020304" pitchFamily="18" charset="0"/>
              </a:rPr>
              <a:t>二</a:t>
            </a:r>
            <a:r>
              <a:rPr lang="en-US" altLang="zh-TW" sz="1400" b="1" dirty="0">
                <a:solidFill>
                  <a:srgbClr val="FF0000"/>
                </a:solidFill>
                <a:latin typeface="+mj-lt"/>
                <a:ea typeface="華康中特圓體" panose="020F0809000000000000" pitchFamily="49" charset="-120"/>
                <a:cs typeface="Times New Roman" panose="02020603050405020304" pitchFamily="18" charset="0"/>
              </a:rPr>
              <a:t>)</a:t>
            </a:r>
            <a:r>
              <a:rPr lang="en-US" altLang="zh-TW" sz="1400" b="1" u="sng" dirty="0">
                <a:solidFill>
                  <a:srgbClr val="FF0000"/>
                </a:solidFill>
                <a:latin typeface="+mj-lt"/>
                <a:ea typeface="華康中特圓體" panose="020F0809000000000000" pitchFamily="49" charset="-120"/>
                <a:cs typeface="Times New Roman" panose="02020603050405020304" pitchFamily="18" charset="0"/>
              </a:rPr>
              <a:t>24</a:t>
            </a:r>
            <a:r>
              <a:rPr lang="en-US" altLang="zh-TW" sz="1400" b="1" dirty="0">
                <a:solidFill>
                  <a:srgbClr val="FF0000"/>
                </a:solidFill>
                <a:latin typeface="+mj-lt"/>
                <a:ea typeface="華康中特圓體" panose="020F0809000000000000" pitchFamily="49" charset="-120"/>
                <a:cs typeface="Times New Roman" panose="02020603050405020304" pitchFamily="18" charset="0"/>
              </a:rPr>
              <a:t>:00</a:t>
            </a:r>
            <a:endParaRPr lang="zh-TW" altLang="en-US" sz="1400" b="1" dirty="0">
              <a:solidFill>
                <a:srgbClr val="FF0000"/>
              </a:solidFill>
              <a:latin typeface="+mj-lt"/>
              <a:ea typeface="華康中特圓體" panose="020F0809000000000000" pitchFamily="49" charset="-120"/>
              <a:cs typeface="Times New Roman" panose="02020603050405020304" pitchFamily="18" charset="0"/>
            </a:endParaRPr>
          </a:p>
        </p:txBody>
      </p:sp>
      <p:sp>
        <p:nvSpPr>
          <p:cNvPr id="5" name="五邊形 4"/>
          <p:cNvSpPr/>
          <p:nvPr/>
        </p:nvSpPr>
        <p:spPr>
          <a:xfrm rot="5400000">
            <a:off x="1440096" y="1900171"/>
            <a:ext cx="1353090" cy="3564515"/>
          </a:xfrm>
          <a:prstGeom prst="roundRect">
            <a:avLst/>
          </a:prstGeom>
          <a:solidFill>
            <a:srgbClr val="FFFF99"/>
          </a:solidFill>
          <a:ln w="12700">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a:solidFill>
                  <a:schemeClr val="tx1"/>
                </a:solidFill>
                <a:latin typeface="+mj-lt"/>
                <a:ea typeface="華康中特圓體" panose="020F0809000000000000" pitchFamily="49" charset="-120"/>
              </a:rPr>
              <a:t>上網登錄報名資料</a:t>
            </a:r>
            <a:endParaRPr lang="en-US" altLang="zh-TW" dirty="0">
              <a:solidFill>
                <a:schemeClr val="tx1"/>
              </a:solidFill>
              <a:latin typeface="+mj-lt"/>
              <a:ea typeface="華康中特圓體" panose="020F0809000000000000" pitchFamily="49" charset="-120"/>
            </a:endParaRPr>
          </a:p>
          <a:p>
            <a:pPr algn="ctr">
              <a:spcBef>
                <a:spcPts val="600"/>
              </a:spcBef>
            </a:pPr>
            <a:r>
              <a:rPr lang="en-US" altLang="zh-TW" sz="1400" dirty="0">
                <a:solidFill>
                  <a:schemeClr val="tx1"/>
                </a:solidFill>
                <a:latin typeface="+mj-lt"/>
                <a:cs typeface="Times New Roman" panose="02020603050405020304" pitchFamily="18" charset="0"/>
              </a:rPr>
              <a:t>[</a:t>
            </a:r>
            <a:r>
              <a:rPr lang="zh-TW" altLang="en-US" sz="1400" dirty="0">
                <a:solidFill>
                  <a:schemeClr val="tx1"/>
                </a:solidFill>
                <a:latin typeface="+mj-lt"/>
                <a:cs typeface="Times New Roman" panose="02020603050405020304" pitchFamily="18" charset="0"/>
              </a:rPr>
              <a:t>個別報名期間</a:t>
            </a:r>
            <a:r>
              <a:rPr lang="en-US" altLang="zh-TW" sz="1400" dirty="0">
                <a:solidFill>
                  <a:schemeClr val="tx1"/>
                </a:solidFill>
                <a:latin typeface="+mj-lt"/>
                <a:cs typeface="Times New Roman" panose="02020603050405020304" pitchFamily="18" charset="0"/>
              </a:rPr>
              <a:t>]</a:t>
            </a:r>
          </a:p>
          <a:p>
            <a:pPr algn="ctr">
              <a:spcBef>
                <a:spcPts val="300"/>
              </a:spcBef>
            </a:pPr>
            <a:r>
              <a:rPr lang="en-US" altLang="zh-TW" sz="1400" b="1" dirty="0">
                <a:solidFill>
                  <a:schemeClr val="tx1"/>
                </a:solidFill>
                <a:latin typeface="+mj-lt"/>
                <a:cs typeface="Times New Roman" panose="02020603050405020304" pitchFamily="18" charset="0"/>
              </a:rPr>
              <a:t>115.3.19(</a:t>
            </a:r>
            <a:r>
              <a:rPr lang="zh-TW" altLang="en-US" sz="1400" b="1" dirty="0">
                <a:solidFill>
                  <a:schemeClr val="tx1"/>
                </a:solidFill>
                <a:latin typeface="+mj-lt"/>
                <a:cs typeface="Times New Roman" panose="02020603050405020304" pitchFamily="18" charset="0"/>
              </a:rPr>
              <a:t>四</a:t>
            </a:r>
            <a:r>
              <a:rPr lang="en-US" altLang="zh-TW" sz="1400" b="1" dirty="0">
                <a:solidFill>
                  <a:schemeClr val="tx1"/>
                </a:solidFill>
                <a:latin typeface="+mj-lt"/>
                <a:cs typeface="Times New Roman" panose="02020603050405020304" pitchFamily="18" charset="0"/>
              </a:rPr>
              <a:t>)10:00~115.3.25(</a:t>
            </a:r>
            <a:r>
              <a:rPr lang="zh-TW" altLang="en-US" sz="1400" b="1" dirty="0">
                <a:solidFill>
                  <a:schemeClr val="tx1"/>
                </a:solidFill>
                <a:latin typeface="+mj-lt"/>
                <a:cs typeface="Times New Roman" panose="02020603050405020304" pitchFamily="18" charset="0"/>
              </a:rPr>
              <a:t>三</a:t>
            </a:r>
            <a:r>
              <a:rPr lang="en-US" altLang="zh-TW" sz="1400" b="1" dirty="0">
                <a:solidFill>
                  <a:schemeClr val="tx1"/>
                </a:solidFill>
                <a:latin typeface="+mj-lt"/>
                <a:cs typeface="Times New Roman" panose="02020603050405020304" pitchFamily="18" charset="0"/>
              </a:rPr>
              <a:t>)17:00</a:t>
            </a:r>
            <a:r>
              <a:rPr lang="zh-TW" altLang="en-US" sz="1400" b="1" dirty="0">
                <a:solidFill>
                  <a:schemeClr val="tx1"/>
                </a:solidFill>
                <a:latin typeface="+mj-lt"/>
                <a:cs typeface="Times New Roman" panose="02020603050405020304" pitchFamily="18" charset="0"/>
              </a:rPr>
              <a:t>止</a:t>
            </a:r>
            <a:endParaRPr lang="en-US" altLang="zh-TW" sz="1400" dirty="0">
              <a:solidFill>
                <a:schemeClr val="tx1"/>
              </a:solidFill>
              <a:latin typeface="+mj-lt"/>
              <a:cs typeface="Times New Roman" panose="02020603050405020304" pitchFamily="18" charset="0"/>
            </a:endParaRPr>
          </a:p>
        </p:txBody>
      </p:sp>
      <p:sp>
        <p:nvSpPr>
          <p:cNvPr id="6" name="五邊形 5"/>
          <p:cNvSpPr/>
          <p:nvPr/>
        </p:nvSpPr>
        <p:spPr>
          <a:xfrm rot="5400000">
            <a:off x="1574521" y="3770091"/>
            <a:ext cx="1084239" cy="3564515"/>
          </a:xfrm>
          <a:prstGeom prst="roundRect">
            <a:avLst/>
          </a:prstGeom>
          <a:solidFill>
            <a:schemeClr val="accent2">
              <a:lumMod val="40000"/>
              <a:lumOff val="60000"/>
            </a:schemeClr>
          </a:solidFill>
          <a:ln w="12700">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a:solidFill>
                  <a:schemeClr val="tx1"/>
                </a:solidFill>
                <a:latin typeface="+mj-lt"/>
                <a:ea typeface="華康中特圓體" panose="020F0809000000000000" pitchFamily="49" charset="-120"/>
                <a:cs typeface="Times New Roman" panose="02020603050405020304" pitchFamily="18" charset="0"/>
              </a:rPr>
              <a:t>報名資料確定送出</a:t>
            </a:r>
            <a:endParaRPr lang="en-US" altLang="zh-TW" dirty="0">
              <a:solidFill>
                <a:schemeClr val="tx1"/>
              </a:solidFill>
              <a:latin typeface="+mj-lt"/>
              <a:ea typeface="華康中特圓體" panose="020F0809000000000000" pitchFamily="49" charset="-120"/>
              <a:cs typeface="Times New Roman" panose="02020603050405020304" pitchFamily="18" charset="0"/>
            </a:endParaRPr>
          </a:p>
          <a:p>
            <a:pPr algn="ctr">
              <a:spcBef>
                <a:spcPts val="300"/>
              </a:spcBef>
            </a:pPr>
            <a:r>
              <a:rPr lang="en-US" altLang="zh-TW" sz="1400" b="1" dirty="0">
                <a:solidFill>
                  <a:schemeClr val="tx1"/>
                </a:solidFill>
                <a:latin typeface="+mj-lt"/>
                <a:cs typeface="Times New Roman" panose="02020603050405020304" pitchFamily="18" charset="0"/>
              </a:rPr>
              <a:t>115.3.19(</a:t>
            </a:r>
            <a:r>
              <a:rPr lang="zh-TW" altLang="en-US" sz="1400" b="1" dirty="0">
                <a:solidFill>
                  <a:schemeClr val="tx1"/>
                </a:solidFill>
                <a:latin typeface="+mj-lt"/>
                <a:cs typeface="Times New Roman" panose="02020603050405020304" pitchFamily="18" charset="0"/>
              </a:rPr>
              <a:t>四</a:t>
            </a:r>
            <a:r>
              <a:rPr lang="en-US" altLang="zh-TW" sz="1400" b="1" dirty="0">
                <a:solidFill>
                  <a:schemeClr val="tx1"/>
                </a:solidFill>
                <a:latin typeface="+mj-lt"/>
                <a:cs typeface="Times New Roman" panose="02020603050405020304" pitchFamily="18" charset="0"/>
              </a:rPr>
              <a:t>)10:00~115.3.25(</a:t>
            </a:r>
            <a:r>
              <a:rPr lang="zh-TW" altLang="en-US" sz="1400" b="1" dirty="0">
                <a:solidFill>
                  <a:schemeClr val="tx1"/>
                </a:solidFill>
                <a:latin typeface="+mj-lt"/>
                <a:cs typeface="Times New Roman" panose="02020603050405020304" pitchFamily="18" charset="0"/>
              </a:rPr>
              <a:t>三</a:t>
            </a:r>
            <a:r>
              <a:rPr lang="en-US" altLang="zh-TW" sz="1400" b="1" dirty="0">
                <a:solidFill>
                  <a:schemeClr val="tx1"/>
                </a:solidFill>
                <a:latin typeface="+mj-lt"/>
                <a:cs typeface="Times New Roman" panose="02020603050405020304" pitchFamily="18" charset="0"/>
              </a:rPr>
              <a:t>)17:00</a:t>
            </a:r>
            <a:r>
              <a:rPr lang="zh-TW" altLang="en-US" sz="1400" b="1" dirty="0">
                <a:solidFill>
                  <a:schemeClr val="tx1"/>
                </a:solidFill>
                <a:latin typeface="+mj-lt"/>
                <a:cs typeface="Times New Roman" panose="02020603050405020304" pitchFamily="18" charset="0"/>
              </a:rPr>
              <a:t>止</a:t>
            </a:r>
            <a:endParaRPr lang="en-US" altLang="zh-TW" sz="1400" b="1" dirty="0">
              <a:solidFill>
                <a:schemeClr val="tx1"/>
              </a:solidFill>
              <a:latin typeface="+mj-lt"/>
              <a:cs typeface="Times New Roman" panose="02020603050405020304" pitchFamily="18" charset="0"/>
            </a:endParaRPr>
          </a:p>
        </p:txBody>
      </p:sp>
      <p:sp>
        <p:nvSpPr>
          <p:cNvPr id="8" name="矩形 7"/>
          <p:cNvSpPr/>
          <p:nvPr/>
        </p:nvSpPr>
        <p:spPr>
          <a:xfrm>
            <a:off x="4072255" y="2940683"/>
            <a:ext cx="7954645" cy="1800493"/>
          </a:xfrm>
          <a:prstGeom prst="rect">
            <a:avLst/>
          </a:prstGeom>
        </p:spPr>
        <p:txBody>
          <a:bodyPr wrap="square">
            <a:spAutoFit/>
          </a:bodyPr>
          <a:lstStyle/>
          <a:p>
            <a:pPr marL="342900" indent="-342900">
              <a:spcBef>
                <a:spcPts val="300"/>
              </a:spcBef>
              <a:spcAft>
                <a:spcPts val="300"/>
              </a:spcAft>
              <a:buFont typeface="+mj-lt"/>
              <a:buAutoNum type="arabicPeriod"/>
            </a:pPr>
            <a:r>
              <a:rPr lang="zh-TW" altLang="en-US" sz="1600" spc="100" dirty="0">
                <a:latin typeface="+mj-lt"/>
                <a:cs typeface="Times New Roman" panose="02020603050405020304" pitchFamily="18" charset="0"/>
              </a:rPr>
              <a:t>一律以</a:t>
            </a:r>
            <a:r>
              <a:rPr lang="zh-TW" altLang="en-US" sz="1600" b="1" spc="100" dirty="0">
                <a:solidFill>
                  <a:srgbClr val="0000FF"/>
                </a:solidFill>
                <a:latin typeface="+mj-lt"/>
                <a:cs typeface="Times New Roman" panose="02020603050405020304" pitchFamily="18" charset="0"/>
              </a:rPr>
              <a:t>網路</a:t>
            </a:r>
            <a:r>
              <a:rPr lang="zh-TW" altLang="en-US" sz="1600" spc="100" dirty="0">
                <a:latin typeface="+mj-lt"/>
                <a:cs typeface="Times New Roman" panose="02020603050405020304" pitchFamily="18" charset="0"/>
              </a:rPr>
              <a:t>方式報名。</a:t>
            </a:r>
            <a:endParaRPr lang="en-US" altLang="zh-TW" sz="1600" spc="100" dirty="0">
              <a:latin typeface="+mj-lt"/>
              <a:cs typeface="Times New Roman" panose="02020603050405020304" pitchFamily="18" charset="0"/>
            </a:endParaRPr>
          </a:p>
          <a:p>
            <a:pPr marL="342900" indent="-342900">
              <a:spcBef>
                <a:spcPts val="300"/>
              </a:spcBef>
              <a:spcAft>
                <a:spcPts val="300"/>
              </a:spcAft>
              <a:buFont typeface="+mj-lt"/>
              <a:buAutoNum type="arabicPeriod"/>
            </a:pPr>
            <a:r>
              <a:rPr lang="zh-TW" altLang="en-US" sz="1600" spc="100" dirty="0">
                <a:latin typeface="+mj-lt"/>
                <a:cs typeface="Times New Roman" panose="02020603050405020304" pitchFamily="18" charset="0"/>
              </a:rPr>
              <a:t>報名期間系統</a:t>
            </a:r>
            <a:r>
              <a:rPr lang="en-US" altLang="zh-TW" sz="1600" spc="100" dirty="0">
                <a:latin typeface="+mj-lt"/>
                <a:cs typeface="Times New Roman" panose="02020603050405020304" pitchFamily="18" charset="0"/>
              </a:rPr>
              <a:t>24</a:t>
            </a:r>
            <a:r>
              <a:rPr lang="zh-TW" altLang="en-US" sz="1600" spc="100" dirty="0">
                <a:latin typeface="+mj-lt"/>
                <a:cs typeface="Times New Roman" panose="02020603050405020304" pitchFamily="18" charset="0"/>
              </a:rPr>
              <a:t>小時開放</a:t>
            </a:r>
            <a:endParaRPr lang="en-US" altLang="zh-TW" sz="1600" spc="100" dirty="0">
              <a:latin typeface="+mj-lt"/>
              <a:cs typeface="Times New Roman" panose="02020603050405020304" pitchFamily="18" charset="0"/>
            </a:endParaRPr>
          </a:p>
          <a:p>
            <a:pPr marL="342900" indent="-342900">
              <a:spcBef>
                <a:spcPts val="300"/>
              </a:spcBef>
              <a:spcAft>
                <a:spcPts val="300"/>
              </a:spcAft>
              <a:buFont typeface="+mj-lt"/>
              <a:buAutoNum type="arabicPeriod"/>
            </a:pPr>
            <a:r>
              <a:rPr lang="zh-TW" altLang="en-US" sz="1600" spc="100" dirty="0">
                <a:cs typeface="Times New Roman" panose="02020603050405020304" pitchFamily="18" charset="0"/>
              </a:rPr>
              <a:t>網路報名登錄之</a:t>
            </a:r>
            <a:r>
              <a:rPr lang="zh-TW" altLang="en-US" sz="1600" spc="100" dirty="0">
                <a:solidFill>
                  <a:srgbClr val="0000FF"/>
                </a:solidFill>
                <a:cs typeface="Times New Roman" panose="02020603050405020304" pitchFamily="18" charset="0"/>
              </a:rPr>
              <a:t>身分證統一編號</a:t>
            </a:r>
            <a:r>
              <a:rPr lang="zh-TW" altLang="en-US" sz="1600" spc="100" dirty="0">
                <a:cs typeface="Times New Roman" panose="02020603050405020304" pitchFamily="18" charset="0"/>
              </a:rPr>
              <a:t>及</a:t>
            </a:r>
            <a:r>
              <a:rPr lang="zh-TW" altLang="en-US" sz="1600" spc="100" dirty="0">
                <a:solidFill>
                  <a:srgbClr val="0000FF"/>
                </a:solidFill>
                <a:cs typeface="Times New Roman" panose="02020603050405020304" pitchFamily="18" charset="0"/>
              </a:rPr>
              <a:t>學科能力測驗應試號碼</a:t>
            </a:r>
            <a:r>
              <a:rPr lang="zh-TW" altLang="en-US" sz="1600" spc="100" dirty="0">
                <a:cs typeface="Times New Roman" panose="02020603050405020304" pitchFamily="18" charset="0"/>
              </a:rPr>
              <a:t>，  必須與</a:t>
            </a:r>
            <a:r>
              <a:rPr lang="en-US" altLang="zh-TW" sz="1600" spc="100" dirty="0">
                <a:solidFill>
                  <a:srgbClr val="0000FF"/>
                </a:solidFill>
                <a:cs typeface="Times New Roman" panose="02020603050405020304" pitchFamily="18" charset="0"/>
              </a:rPr>
              <a:t>115</a:t>
            </a:r>
            <a:r>
              <a:rPr lang="zh-TW" altLang="en-US" sz="1600" spc="100" dirty="0">
                <a:solidFill>
                  <a:srgbClr val="0000FF"/>
                </a:solidFill>
                <a:cs typeface="Times New Roman" panose="02020603050405020304" pitchFamily="18" charset="0"/>
              </a:rPr>
              <a:t>學年度學科能力測驗</a:t>
            </a:r>
            <a:r>
              <a:rPr lang="zh-TW" altLang="en-US" sz="1600" spc="100" dirty="0">
                <a:cs typeface="Times New Roman" panose="02020603050405020304" pitchFamily="18" charset="0"/>
              </a:rPr>
              <a:t>的號碼相同。</a:t>
            </a:r>
            <a:endParaRPr lang="en-US" altLang="zh-TW" sz="1600" spc="100" dirty="0">
              <a:cs typeface="Times New Roman" panose="02020603050405020304" pitchFamily="18" charset="0"/>
            </a:endParaRPr>
          </a:p>
          <a:p>
            <a:pPr marL="342900" indent="-342900">
              <a:spcBef>
                <a:spcPts val="300"/>
              </a:spcBef>
              <a:spcAft>
                <a:spcPts val="300"/>
              </a:spcAft>
              <a:buFont typeface="+mj-lt"/>
              <a:buAutoNum type="arabicPeriod"/>
            </a:pPr>
            <a:r>
              <a:rPr lang="zh-TW" altLang="en-US" sz="1600" b="1" spc="100" dirty="0">
                <a:cs typeface="Times New Roman" panose="02020603050405020304" pitchFamily="18" charset="0"/>
              </a:rPr>
              <a:t>報名</a:t>
            </a:r>
            <a:r>
              <a:rPr lang="zh-TW" altLang="en-US" sz="1600" b="1" spc="100" dirty="0">
                <a:solidFill>
                  <a:srgbClr val="FF0000"/>
                </a:solidFill>
                <a:latin typeface="+mj-lt"/>
                <a:cs typeface="Times New Roman" panose="02020603050405020304" pitchFamily="18" charset="0"/>
              </a:rPr>
              <a:t>最後</a:t>
            </a:r>
            <a:r>
              <a:rPr lang="en-US" altLang="zh-TW" sz="1600" b="1" spc="100" dirty="0">
                <a:solidFill>
                  <a:srgbClr val="FF0000"/>
                </a:solidFill>
                <a:latin typeface="+mj-lt"/>
                <a:cs typeface="Times New Roman" panose="02020603050405020304" pitchFamily="18" charset="0"/>
              </a:rPr>
              <a:t>1</a:t>
            </a:r>
            <a:r>
              <a:rPr lang="zh-TW" altLang="en-US" sz="1600" b="1" spc="100" dirty="0">
                <a:solidFill>
                  <a:srgbClr val="FF0000"/>
                </a:solidFill>
                <a:latin typeface="+mj-lt"/>
                <a:cs typeface="Times New Roman" panose="02020603050405020304" pitchFamily="18" charset="0"/>
              </a:rPr>
              <a:t>日</a:t>
            </a:r>
            <a:r>
              <a:rPr lang="en-US" altLang="zh-TW" sz="1600" b="1" spc="100" dirty="0">
                <a:solidFill>
                  <a:srgbClr val="FF0000"/>
                </a:solidFill>
                <a:latin typeface="+mj-lt"/>
                <a:cs typeface="Times New Roman" panose="02020603050405020304" pitchFamily="18" charset="0"/>
              </a:rPr>
              <a:t>【115</a:t>
            </a:r>
            <a:r>
              <a:rPr lang="zh-TW" altLang="en-US" sz="1600" b="1" spc="100" dirty="0">
                <a:solidFill>
                  <a:srgbClr val="FF0000"/>
                </a:solidFill>
                <a:latin typeface="+mj-lt"/>
                <a:cs typeface="Times New Roman" panose="02020603050405020304" pitchFamily="18" charset="0"/>
              </a:rPr>
              <a:t>年</a:t>
            </a:r>
            <a:r>
              <a:rPr lang="en-US" altLang="zh-TW" sz="1600" b="1" spc="100" dirty="0">
                <a:solidFill>
                  <a:srgbClr val="FF0000"/>
                </a:solidFill>
                <a:latin typeface="+mj-lt"/>
                <a:cs typeface="Times New Roman" panose="02020603050405020304" pitchFamily="18" charset="0"/>
              </a:rPr>
              <a:t>3</a:t>
            </a:r>
            <a:r>
              <a:rPr lang="zh-TW" altLang="en-US" sz="1600" b="1" spc="100" dirty="0">
                <a:solidFill>
                  <a:srgbClr val="FF0000"/>
                </a:solidFill>
                <a:latin typeface="+mj-lt"/>
                <a:cs typeface="Times New Roman" panose="02020603050405020304" pitchFamily="18" charset="0"/>
              </a:rPr>
              <a:t>月</a:t>
            </a:r>
            <a:r>
              <a:rPr lang="en-US" altLang="zh-TW" sz="1600" b="1" spc="100" dirty="0">
                <a:solidFill>
                  <a:srgbClr val="FF0000"/>
                </a:solidFill>
                <a:latin typeface="+mj-lt"/>
                <a:cs typeface="Times New Roman" panose="02020603050405020304" pitchFamily="18" charset="0"/>
              </a:rPr>
              <a:t>25</a:t>
            </a:r>
            <a:r>
              <a:rPr lang="zh-TW" altLang="en-US" sz="1600" b="1" spc="100" dirty="0">
                <a:solidFill>
                  <a:srgbClr val="FF0000"/>
                </a:solidFill>
                <a:latin typeface="+mj-lt"/>
                <a:cs typeface="Times New Roman" panose="02020603050405020304" pitchFamily="18" charset="0"/>
              </a:rPr>
              <a:t>日</a:t>
            </a:r>
            <a:r>
              <a:rPr lang="en-US" altLang="zh-TW" sz="1600" b="1" spc="100" dirty="0">
                <a:solidFill>
                  <a:srgbClr val="FF0000"/>
                </a:solidFill>
                <a:latin typeface="+mj-lt"/>
                <a:cs typeface="Times New Roman" panose="02020603050405020304" pitchFamily="18" charset="0"/>
              </a:rPr>
              <a:t>(</a:t>
            </a:r>
            <a:r>
              <a:rPr lang="zh-TW" altLang="en-US" sz="1600" b="1" spc="100" dirty="0">
                <a:solidFill>
                  <a:srgbClr val="FF0000"/>
                </a:solidFill>
                <a:latin typeface="+mj-lt"/>
                <a:cs typeface="Times New Roman" panose="02020603050405020304" pitchFamily="18" charset="0"/>
              </a:rPr>
              <a:t>三</a:t>
            </a:r>
            <a:r>
              <a:rPr lang="en-US" altLang="zh-TW" sz="1600" b="1" spc="100" dirty="0">
                <a:solidFill>
                  <a:srgbClr val="FF0000"/>
                </a:solidFill>
                <a:latin typeface="+mj-lt"/>
                <a:cs typeface="Times New Roman" panose="02020603050405020304" pitchFamily="18" charset="0"/>
              </a:rPr>
              <a:t>)】</a:t>
            </a:r>
            <a:r>
              <a:rPr lang="zh-TW" altLang="en-US" sz="1600" b="1" spc="100" dirty="0">
                <a:solidFill>
                  <a:srgbClr val="FF0000"/>
                </a:solidFill>
                <a:latin typeface="+mj-lt"/>
                <a:cs typeface="Times New Roman" panose="02020603050405020304" pitchFamily="18" charset="0"/>
              </a:rPr>
              <a:t>僅至</a:t>
            </a:r>
            <a:r>
              <a:rPr lang="en-US" altLang="zh-TW" sz="1600" b="1" spc="100" dirty="0">
                <a:solidFill>
                  <a:srgbClr val="FF0000"/>
                </a:solidFill>
                <a:latin typeface="+mj-lt"/>
                <a:cs typeface="Times New Roman" panose="02020603050405020304" pitchFamily="18" charset="0"/>
              </a:rPr>
              <a:t>17</a:t>
            </a:r>
            <a:r>
              <a:rPr lang="zh-TW" altLang="en-US" sz="1600" b="1" spc="100" dirty="0">
                <a:solidFill>
                  <a:srgbClr val="FF0000"/>
                </a:solidFill>
                <a:latin typeface="+mj-lt"/>
                <a:cs typeface="Times New Roman" panose="02020603050405020304" pitchFamily="18" charset="0"/>
              </a:rPr>
              <a:t>：</a:t>
            </a:r>
            <a:r>
              <a:rPr lang="en-US" altLang="zh-TW" sz="1600" b="1" spc="100" dirty="0">
                <a:solidFill>
                  <a:srgbClr val="FF0000"/>
                </a:solidFill>
                <a:latin typeface="+mj-lt"/>
                <a:cs typeface="Times New Roman" panose="02020603050405020304" pitchFamily="18" charset="0"/>
              </a:rPr>
              <a:t>00</a:t>
            </a:r>
            <a:r>
              <a:rPr lang="zh-TW" altLang="en-US" sz="1600" b="1" spc="100" dirty="0">
                <a:latin typeface="+mj-lt"/>
                <a:cs typeface="Times New Roman" panose="02020603050405020304" pitchFamily="18" charset="0"/>
              </a:rPr>
              <a:t>，為避免網路壅塞，請儘早上網報名，逾期概不受理。</a:t>
            </a:r>
            <a:endParaRPr lang="en-US" altLang="zh-TW" sz="1600" b="1" spc="100" dirty="0">
              <a:latin typeface="+mj-lt"/>
              <a:cs typeface="Times New Roman" panose="02020603050405020304" pitchFamily="18" charset="0"/>
            </a:endParaRPr>
          </a:p>
        </p:txBody>
      </p:sp>
      <p:sp>
        <p:nvSpPr>
          <p:cNvPr id="10" name="矩形 9"/>
          <p:cNvSpPr/>
          <p:nvPr/>
        </p:nvSpPr>
        <p:spPr>
          <a:xfrm>
            <a:off x="4072255" y="5010229"/>
            <a:ext cx="7804094" cy="984885"/>
          </a:xfrm>
          <a:prstGeom prst="rect">
            <a:avLst/>
          </a:prstGeom>
        </p:spPr>
        <p:txBody>
          <a:bodyPr wrap="square">
            <a:spAutoFit/>
          </a:bodyPr>
          <a:lstStyle/>
          <a:p>
            <a:pPr marL="342900" indent="-342900" algn="just">
              <a:spcBef>
                <a:spcPts val="300"/>
              </a:spcBef>
              <a:spcAft>
                <a:spcPts val="300"/>
              </a:spcAft>
              <a:buFont typeface="+mj-lt"/>
              <a:buAutoNum type="arabicPeriod"/>
            </a:pPr>
            <a:r>
              <a:rPr lang="zh-TW" altLang="en-US" sz="1600" b="1" spc="100" dirty="0">
                <a:latin typeface="+mj-lt"/>
                <a:cs typeface="Times New Roman" panose="02020603050405020304" pitchFamily="18" charset="0"/>
              </a:rPr>
              <a:t>系統僅允許上網報名</a:t>
            </a:r>
            <a:r>
              <a:rPr lang="en-US" altLang="zh-TW" sz="1600" b="1" spc="100" dirty="0">
                <a:solidFill>
                  <a:srgbClr val="FF0000"/>
                </a:solidFill>
                <a:latin typeface="+mj-lt"/>
                <a:cs typeface="Times New Roman" panose="02020603050405020304" pitchFamily="18" charset="0"/>
              </a:rPr>
              <a:t>1</a:t>
            </a:r>
            <a:r>
              <a:rPr lang="zh-TW" altLang="en-US" sz="1600" b="1" spc="100" dirty="0">
                <a:latin typeface="+mj-lt"/>
                <a:cs typeface="Times New Roman" panose="02020603050405020304" pitchFamily="18" charset="0"/>
              </a:rPr>
              <a:t>次，經網路報名完成後，即不得上網更改或重新報名。</a:t>
            </a:r>
            <a:endParaRPr lang="en-US" altLang="zh-TW" sz="1600" b="1" spc="100" dirty="0">
              <a:latin typeface="+mj-lt"/>
              <a:cs typeface="Times New Roman" panose="02020603050405020304" pitchFamily="18" charset="0"/>
            </a:endParaRPr>
          </a:p>
          <a:p>
            <a:pPr marL="342900" indent="-342900" algn="just">
              <a:spcBef>
                <a:spcPts val="300"/>
              </a:spcBef>
              <a:spcAft>
                <a:spcPts val="300"/>
              </a:spcAft>
              <a:buFont typeface="+mj-lt"/>
              <a:buAutoNum type="arabicPeriod"/>
            </a:pPr>
            <a:r>
              <a:rPr lang="zh-TW" altLang="en-US" sz="1600" b="1" spc="100" dirty="0">
                <a:solidFill>
                  <a:srgbClr val="FF0000"/>
                </a:solidFill>
                <a:latin typeface="+mj-lt"/>
                <a:cs typeface="Times New Roman" panose="02020603050405020304" pitchFamily="18" charset="0"/>
              </a:rPr>
              <a:t>一經確認送出後，即不得再進行任何修改，請務必審慎考慮。</a:t>
            </a:r>
            <a:endParaRPr lang="en-US" altLang="zh-TW" sz="1600" b="1" spc="100" dirty="0">
              <a:solidFill>
                <a:srgbClr val="FF0000"/>
              </a:solidFill>
              <a:latin typeface="+mj-lt"/>
              <a:cs typeface="Times New Roman" panose="02020603050405020304" pitchFamily="18" charset="0"/>
            </a:endParaRPr>
          </a:p>
          <a:p>
            <a:pPr marL="342900" indent="-342900" algn="just">
              <a:spcBef>
                <a:spcPts val="300"/>
              </a:spcBef>
              <a:spcAft>
                <a:spcPts val="300"/>
              </a:spcAft>
              <a:buFont typeface="+mj-lt"/>
              <a:buAutoNum type="arabicPeriod"/>
            </a:pPr>
            <a:r>
              <a:rPr lang="zh-TW" altLang="en-US" sz="1600" b="1" spc="100" dirty="0">
                <a:latin typeface="+mj-lt"/>
                <a:cs typeface="Times New Roman" panose="02020603050405020304" pitchFamily="18" charset="0"/>
              </a:rPr>
              <a:t>確認送出後，請下載自行留存「報名資料確認表」。</a:t>
            </a:r>
          </a:p>
        </p:txBody>
      </p:sp>
      <p:sp>
        <p:nvSpPr>
          <p:cNvPr id="11" name="矩形 10"/>
          <p:cNvSpPr/>
          <p:nvPr/>
        </p:nvSpPr>
        <p:spPr>
          <a:xfrm>
            <a:off x="4053522" y="1369674"/>
            <a:ext cx="7804095" cy="907941"/>
          </a:xfrm>
          <a:prstGeom prst="rect">
            <a:avLst/>
          </a:prstGeom>
        </p:spPr>
        <p:txBody>
          <a:bodyPr wrap="square">
            <a:spAutoFit/>
          </a:bodyPr>
          <a:lstStyle/>
          <a:p>
            <a:pPr marL="342900" indent="-342900">
              <a:spcBef>
                <a:spcPts val="300"/>
              </a:spcBef>
              <a:spcAft>
                <a:spcPts val="300"/>
              </a:spcAft>
              <a:buFont typeface="+mj-lt"/>
              <a:buAutoNum type="arabicPeriod"/>
            </a:pPr>
            <a:r>
              <a:rPr lang="zh-TW" altLang="en-US" sz="1600" b="1" spc="100" dirty="0">
                <a:latin typeface="+mj-lt"/>
                <a:cs typeface="Times New Roman" panose="02020603050405020304" pitchFamily="18" charset="0"/>
              </a:rPr>
              <a:t>個別報名</a:t>
            </a:r>
            <a:r>
              <a:rPr lang="zh-TW" altLang="en-US" sz="1600" b="1" spc="100" dirty="0">
                <a:solidFill>
                  <a:srgbClr val="FF0000"/>
                </a:solidFill>
                <a:latin typeface="+mj-lt"/>
                <a:cs typeface="Times New Roman" panose="02020603050405020304" pitchFamily="18" charset="0"/>
              </a:rPr>
              <a:t>須先完成繳費</a:t>
            </a:r>
            <a:r>
              <a:rPr lang="zh-TW" altLang="en-US" sz="1600" b="1" spc="100" dirty="0">
                <a:latin typeface="+mj-lt"/>
                <a:cs typeface="Times New Roman" panose="02020603050405020304" pitchFamily="18" charset="0"/>
              </a:rPr>
              <a:t>，才能填寫報名資料。</a:t>
            </a:r>
            <a:endParaRPr lang="en-US" altLang="zh-TW" sz="1600" b="1" spc="100" dirty="0">
              <a:latin typeface="+mj-lt"/>
              <a:cs typeface="Times New Roman" panose="02020603050405020304" pitchFamily="18" charset="0"/>
            </a:endParaRPr>
          </a:p>
          <a:p>
            <a:pPr marL="342900" indent="-342900">
              <a:spcBef>
                <a:spcPts val="300"/>
              </a:spcBef>
              <a:spcAft>
                <a:spcPts val="300"/>
              </a:spcAft>
              <a:buFont typeface="+mj-lt"/>
              <a:buAutoNum type="arabicPeriod"/>
            </a:pPr>
            <a:r>
              <a:rPr lang="zh-TW" altLang="en-US" sz="1600" spc="100" dirty="0">
                <a:latin typeface="+mj-lt"/>
                <a:cs typeface="Times New Roman" panose="02020603050405020304" pitchFamily="18" charset="0"/>
              </a:rPr>
              <a:t>申請生所繳之</a:t>
            </a:r>
            <a:r>
              <a:rPr lang="zh-TW" altLang="en-US" sz="1600" b="1" spc="100" dirty="0">
                <a:latin typeface="+mj-lt"/>
                <a:cs typeface="Times New Roman" panose="02020603050405020304" pitchFamily="18" charset="0"/>
              </a:rPr>
              <a:t>報名費須</a:t>
            </a:r>
            <a:r>
              <a:rPr lang="en-US" altLang="zh-TW" sz="1600" b="1" spc="100" dirty="0">
                <a:solidFill>
                  <a:srgbClr val="FF0000"/>
                </a:solidFill>
                <a:latin typeface="+mj-lt"/>
                <a:cs typeface="Times New Roman" panose="02020603050405020304" pitchFamily="18" charset="0"/>
              </a:rPr>
              <a:t>1</a:t>
            </a:r>
            <a:r>
              <a:rPr lang="zh-TW" altLang="en-US" sz="1600" b="1" spc="100" dirty="0">
                <a:solidFill>
                  <a:srgbClr val="FF0000"/>
                </a:solidFill>
                <a:latin typeface="+mj-lt"/>
                <a:cs typeface="Times New Roman" panose="02020603050405020304" pitchFamily="18" charset="0"/>
              </a:rPr>
              <a:t>次繳足</a:t>
            </a:r>
            <a:r>
              <a:rPr lang="zh-TW" altLang="en-US" sz="1600" spc="100" dirty="0">
                <a:latin typeface="+mj-lt"/>
                <a:cs typeface="Times New Roman" panose="02020603050405020304" pitchFamily="18" charset="0"/>
              </a:rPr>
              <a:t>欲申請校系</a:t>
            </a:r>
            <a:r>
              <a:rPr lang="en-US" altLang="zh-TW" sz="1600" spc="100" dirty="0">
                <a:latin typeface="+mj-lt"/>
                <a:cs typeface="Times New Roman" panose="02020603050405020304" pitchFamily="18" charset="0"/>
              </a:rPr>
              <a:t>(</a:t>
            </a:r>
            <a:r>
              <a:rPr lang="zh-TW" altLang="en-US" sz="1600" spc="100" dirty="0">
                <a:latin typeface="+mj-lt"/>
                <a:cs typeface="Times New Roman" panose="02020603050405020304" pitchFamily="18" charset="0"/>
              </a:rPr>
              <a:t>組</a:t>
            </a:r>
            <a:r>
              <a:rPr lang="en-US" altLang="zh-TW" sz="1600" spc="100" dirty="0">
                <a:latin typeface="+mj-lt"/>
                <a:cs typeface="Times New Roman" panose="02020603050405020304" pitchFamily="18" charset="0"/>
              </a:rPr>
              <a:t>)</a:t>
            </a:r>
            <a:r>
              <a:rPr lang="zh-TW" altLang="en-US" sz="1600" spc="100" dirty="0">
                <a:latin typeface="+mj-lt"/>
                <a:cs typeface="Times New Roman" panose="02020603050405020304" pitchFamily="18" charset="0"/>
              </a:rPr>
              <a:t>、學程數之金額，</a:t>
            </a:r>
            <a:r>
              <a:rPr lang="zh-TW" altLang="en-US" sz="1600" b="1" spc="100" dirty="0">
                <a:solidFill>
                  <a:srgbClr val="FF0000"/>
                </a:solidFill>
                <a:latin typeface="+mj-lt"/>
                <a:cs typeface="Times New Roman" panose="02020603050405020304" pitchFamily="18" charset="0"/>
              </a:rPr>
              <a:t>不得分次繳納</a:t>
            </a:r>
            <a:r>
              <a:rPr lang="zh-TW" altLang="en-US" sz="1600" spc="100" dirty="0">
                <a:latin typeface="+mj-lt"/>
                <a:cs typeface="Times New Roman" panose="02020603050405020304" pitchFamily="18" charset="0"/>
              </a:rPr>
              <a:t>，確認繳費入帳後，再上網報名。</a:t>
            </a:r>
            <a:endParaRPr lang="en-US" altLang="zh-TW" sz="1600" spc="100" dirty="0">
              <a:latin typeface="+mj-lt"/>
              <a:cs typeface="Times New Roman" panose="02020603050405020304" pitchFamily="18" charset="0"/>
            </a:endParaRPr>
          </a:p>
        </p:txBody>
      </p:sp>
      <p:pic>
        <p:nvPicPr>
          <p:cNvPr id="9" name="圖片 8">
            <a:extLst>
              <a:ext uri="{FF2B5EF4-FFF2-40B4-BE49-F238E27FC236}">
                <a16:creationId xmlns:a16="http://schemas.microsoft.com/office/drawing/2014/main" id="{40A9ACD5-7EBA-1B9D-2DC1-E515919A0AE8}"/>
              </a:ext>
            </a:extLst>
          </p:cNvPr>
          <p:cNvPicPr>
            <a:picLocks noChangeAspect="1"/>
          </p:cNvPicPr>
          <p:nvPr/>
        </p:nvPicPr>
        <p:blipFill>
          <a:blip r:embed="rId3"/>
          <a:stretch>
            <a:fillRect/>
          </a:stretch>
        </p:blipFill>
        <p:spPr>
          <a:xfrm rot="10800000">
            <a:off x="1579608" y="2470159"/>
            <a:ext cx="914400" cy="480006"/>
          </a:xfrm>
          <a:prstGeom prst="rect">
            <a:avLst/>
          </a:prstGeom>
        </p:spPr>
      </p:pic>
      <p:pic>
        <p:nvPicPr>
          <p:cNvPr id="12" name="圖片 11">
            <a:extLst>
              <a:ext uri="{FF2B5EF4-FFF2-40B4-BE49-F238E27FC236}">
                <a16:creationId xmlns:a16="http://schemas.microsoft.com/office/drawing/2014/main" id="{AFB3C84D-4FFB-9488-9BA7-867581C3E305}"/>
              </a:ext>
            </a:extLst>
          </p:cNvPr>
          <p:cNvPicPr>
            <a:picLocks noChangeAspect="1"/>
          </p:cNvPicPr>
          <p:nvPr/>
        </p:nvPicPr>
        <p:blipFill>
          <a:blip r:embed="rId3"/>
          <a:stretch>
            <a:fillRect/>
          </a:stretch>
        </p:blipFill>
        <p:spPr>
          <a:xfrm rot="10800000">
            <a:off x="1579608" y="4444598"/>
            <a:ext cx="914400" cy="480006"/>
          </a:xfrm>
          <a:prstGeom prst="rect">
            <a:avLst/>
          </a:prstGeom>
        </p:spPr>
      </p:pic>
    </p:spTree>
    <p:extLst>
      <p:ext uri="{BB962C8B-B14F-4D97-AF65-F5344CB8AC3E}">
        <p14:creationId xmlns:p14="http://schemas.microsoft.com/office/powerpoint/2010/main" val="418733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18</a:t>
            </a:fld>
            <a:endParaRPr lang="zh-TW" altLang="en-US"/>
          </a:p>
        </p:txBody>
      </p:sp>
      <p:graphicFrame>
        <p:nvGraphicFramePr>
          <p:cNvPr id="4" name="表格 3"/>
          <p:cNvGraphicFramePr>
            <a:graphicFrameLocks noGrp="1"/>
          </p:cNvGraphicFramePr>
          <p:nvPr>
            <p:extLst>
              <p:ext uri="{D42A27DB-BD31-4B8C-83A1-F6EECF244321}">
                <p14:modId xmlns:p14="http://schemas.microsoft.com/office/powerpoint/2010/main" val="3883246631"/>
              </p:ext>
            </p:extLst>
          </p:nvPr>
        </p:nvGraphicFramePr>
        <p:xfrm>
          <a:off x="485864" y="1058879"/>
          <a:ext cx="11185436" cy="4324052"/>
        </p:xfrm>
        <a:graphic>
          <a:graphicData uri="http://schemas.openxmlformats.org/drawingml/2006/table">
            <a:tbl>
              <a:tblPr firstRow="1" bandRow="1">
                <a:tableStyleId>{5C22544A-7EE6-4342-B048-85BDC9FD1C3A}</a:tableStyleId>
              </a:tblPr>
              <a:tblGrid>
                <a:gridCol w="977294">
                  <a:extLst>
                    <a:ext uri="{9D8B030D-6E8A-4147-A177-3AD203B41FA5}">
                      <a16:colId xmlns:a16="http://schemas.microsoft.com/office/drawing/2014/main" val="3533814017"/>
                    </a:ext>
                  </a:extLst>
                </a:gridCol>
                <a:gridCol w="567119">
                  <a:extLst>
                    <a:ext uri="{9D8B030D-6E8A-4147-A177-3AD203B41FA5}">
                      <a16:colId xmlns:a16="http://schemas.microsoft.com/office/drawing/2014/main" val="1608509926"/>
                    </a:ext>
                  </a:extLst>
                </a:gridCol>
                <a:gridCol w="567119">
                  <a:extLst>
                    <a:ext uri="{9D8B030D-6E8A-4147-A177-3AD203B41FA5}">
                      <a16:colId xmlns:a16="http://schemas.microsoft.com/office/drawing/2014/main" val="788009305"/>
                    </a:ext>
                  </a:extLst>
                </a:gridCol>
                <a:gridCol w="567119">
                  <a:extLst>
                    <a:ext uri="{9D8B030D-6E8A-4147-A177-3AD203B41FA5}">
                      <a16:colId xmlns:a16="http://schemas.microsoft.com/office/drawing/2014/main" val="727792929"/>
                    </a:ext>
                  </a:extLst>
                </a:gridCol>
                <a:gridCol w="567119">
                  <a:extLst>
                    <a:ext uri="{9D8B030D-6E8A-4147-A177-3AD203B41FA5}">
                      <a16:colId xmlns:a16="http://schemas.microsoft.com/office/drawing/2014/main" val="473884982"/>
                    </a:ext>
                  </a:extLst>
                </a:gridCol>
                <a:gridCol w="567119">
                  <a:extLst>
                    <a:ext uri="{9D8B030D-6E8A-4147-A177-3AD203B41FA5}">
                      <a16:colId xmlns:a16="http://schemas.microsoft.com/office/drawing/2014/main" val="3455334407"/>
                    </a:ext>
                  </a:extLst>
                </a:gridCol>
                <a:gridCol w="567119">
                  <a:extLst>
                    <a:ext uri="{9D8B030D-6E8A-4147-A177-3AD203B41FA5}">
                      <a16:colId xmlns:a16="http://schemas.microsoft.com/office/drawing/2014/main" val="527390417"/>
                    </a:ext>
                  </a:extLst>
                </a:gridCol>
                <a:gridCol w="567119">
                  <a:extLst>
                    <a:ext uri="{9D8B030D-6E8A-4147-A177-3AD203B41FA5}">
                      <a16:colId xmlns:a16="http://schemas.microsoft.com/office/drawing/2014/main" val="1621947606"/>
                    </a:ext>
                  </a:extLst>
                </a:gridCol>
                <a:gridCol w="567119">
                  <a:extLst>
                    <a:ext uri="{9D8B030D-6E8A-4147-A177-3AD203B41FA5}">
                      <a16:colId xmlns:a16="http://schemas.microsoft.com/office/drawing/2014/main" val="1077948447"/>
                    </a:ext>
                  </a:extLst>
                </a:gridCol>
                <a:gridCol w="567119">
                  <a:extLst>
                    <a:ext uri="{9D8B030D-6E8A-4147-A177-3AD203B41FA5}">
                      <a16:colId xmlns:a16="http://schemas.microsoft.com/office/drawing/2014/main" val="3179008676"/>
                    </a:ext>
                  </a:extLst>
                </a:gridCol>
                <a:gridCol w="567119">
                  <a:extLst>
                    <a:ext uri="{9D8B030D-6E8A-4147-A177-3AD203B41FA5}">
                      <a16:colId xmlns:a16="http://schemas.microsoft.com/office/drawing/2014/main" val="3218186172"/>
                    </a:ext>
                  </a:extLst>
                </a:gridCol>
                <a:gridCol w="567119">
                  <a:extLst>
                    <a:ext uri="{9D8B030D-6E8A-4147-A177-3AD203B41FA5}">
                      <a16:colId xmlns:a16="http://schemas.microsoft.com/office/drawing/2014/main" val="1663241409"/>
                    </a:ext>
                  </a:extLst>
                </a:gridCol>
                <a:gridCol w="567119">
                  <a:extLst>
                    <a:ext uri="{9D8B030D-6E8A-4147-A177-3AD203B41FA5}">
                      <a16:colId xmlns:a16="http://schemas.microsoft.com/office/drawing/2014/main" val="700875585"/>
                    </a:ext>
                  </a:extLst>
                </a:gridCol>
                <a:gridCol w="567119">
                  <a:extLst>
                    <a:ext uri="{9D8B030D-6E8A-4147-A177-3AD203B41FA5}">
                      <a16:colId xmlns:a16="http://schemas.microsoft.com/office/drawing/2014/main" val="589751405"/>
                    </a:ext>
                  </a:extLst>
                </a:gridCol>
                <a:gridCol w="567119">
                  <a:extLst>
                    <a:ext uri="{9D8B030D-6E8A-4147-A177-3AD203B41FA5}">
                      <a16:colId xmlns:a16="http://schemas.microsoft.com/office/drawing/2014/main" val="2717420702"/>
                    </a:ext>
                  </a:extLst>
                </a:gridCol>
                <a:gridCol w="567119">
                  <a:extLst>
                    <a:ext uri="{9D8B030D-6E8A-4147-A177-3AD203B41FA5}">
                      <a16:colId xmlns:a16="http://schemas.microsoft.com/office/drawing/2014/main" val="4259630070"/>
                    </a:ext>
                  </a:extLst>
                </a:gridCol>
                <a:gridCol w="567119">
                  <a:extLst>
                    <a:ext uri="{9D8B030D-6E8A-4147-A177-3AD203B41FA5}">
                      <a16:colId xmlns:a16="http://schemas.microsoft.com/office/drawing/2014/main" val="2127980883"/>
                    </a:ext>
                  </a:extLst>
                </a:gridCol>
                <a:gridCol w="567119">
                  <a:extLst>
                    <a:ext uri="{9D8B030D-6E8A-4147-A177-3AD203B41FA5}">
                      <a16:colId xmlns:a16="http://schemas.microsoft.com/office/drawing/2014/main" val="2316166353"/>
                    </a:ext>
                  </a:extLst>
                </a:gridCol>
                <a:gridCol w="567119">
                  <a:extLst>
                    <a:ext uri="{9D8B030D-6E8A-4147-A177-3AD203B41FA5}">
                      <a16:colId xmlns:a16="http://schemas.microsoft.com/office/drawing/2014/main" val="1533424740"/>
                    </a:ext>
                  </a:extLst>
                </a:gridCol>
              </a:tblGrid>
              <a:tr h="611515">
                <a:tc gridSpan="19">
                  <a:txBody>
                    <a:bodyPr/>
                    <a:lstStyle/>
                    <a:p>
                      <a:pPr algn="ctr"/>
                      <a:r>
                        <a:rPr lang="zh-TW" altLang="en-US" sz="2400" b="1" dirty="0">
                          <a:solidFill>
                            <a:schemeClr val="tx1"/>
                          </a:solidFill>
                          <a:latin typeface="+mj-lt"/>
                          <a:ea typeface="+mj-ea"/>
                          <a:cs typeface="Times New Roman" panose="02020603050405020304" pitchFamily="18" charset="0"/>
                        </a:rPr>
                        <a:t>第一階段報名費</a:t>
                      </a:r>
                    </a:p>
                  </a:txBody>
                  <a:tcPr marL="91437" marR="91437" marT="45725" marB="4572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zh-TW" altLang="en-US" sz="2000" b="1" dirty="0">
                        <a:solidFill>
                          <a:schemeClr val="tx1"/>
                        </a:solidFill>
                        <a:latin typeface="+mj-lt"/>
                        <a:ea typeface="+mj-ea"/>
                        <a:cs typeface="Times New Roman" panose="02020603050405020304" pitchFamily="18" charset="0"/>
                      </a:endParaRPr>
                    </a:p>
                  </a:txBody>
                  <a:tcPr marL="91437" marR="91437" marT="45725" marB="4572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AE7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algn="ctr"/>
                      <a:endParaRPr lang="zh-TW" altLang="en-US" sz="2000" b="1" dirty="0">
                        <a:solidFill>
                          <a:schemeClr val="tx1"/>
                        </a:solidFill>
                        <a:latin typeface="+mj-lt"/>
                        <a:ea typeface="+mj-ea"/>
                        <a:cs typeface="Times New Roman" panose="02020603050405020304" pitchFamily="18" charset="0"/>
                      </a:endParaRPr>
                    </a:p>
                  </a:txBody>
                  <a:tcPr marL="91437" marR="91437" marT="45725" marB="4572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algn="ctr"/>
                      <a:endParaRPr lang="zh-TW" altLang="en-US" sz="2000" b="1" dirty="0">
                        <a:solidFill>
                          <a:schemeClr val="tx1"/>
                        </a:solidFill>
                        <a:latin typeface="+mj-lt"/>
                        <a:ea typeface="+mj-ea"/>
                        <a:cs typeface="Times New Roman" panose="02020603050405020304" pitchFamily="18" charset="0"/>
                      </a:endParaRPr>
                    </a:p>
                  </a:txBody>
                  <a:tcPr marL="91437" marR="91437" marT="45725" marB="4572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691927774"/>
                  </a:ext>
                </a:extLst>
              </a:tr>
              <a:tr h="611515">
                <a:tc>
                  <a:txBody>
                    <a:bodyPr/>
                    <a:lstStyle/>
                    <a:p>
                      <a:pPr algn="ctr"/>
                      <a:r>
                        <a:rPr lang="zh-TW" altLang="en-US" sz="1600" b="0" dirty="0">
                          <a:solidFill>
                            <a:schemeClr val="tx1"/>
                          </a:solidFill>
                          <a:latin typeface="+mj-lt"/>
                          <a:ea typeface="+mj-ea"/>
                          <a:cs typeface="Times New Roman" panose="02020603050405020304" pitchFamily="18" charset="0"/>
                        </a:rPr>
                        <a:t>繳費</a:t>
                      </a:r>
                      <a:endParaRPr lang="en-US" altLang="zh-TW" sz="1600" b="0" dirty="0">
                        <a:solidFill>
                          <a:schemeClr val="tx1"/>
                        </a:solidFill>
                        <a:latin typeface="+mj-lt"/>
                        <a:ea typeface="+mj-ea"/>
                        <a:cs typeface="Times New Roman" panose="02020603050405020304" pitchFamily="18" charset="0"/>
                      </a:endParaRPr>
                    </a:p>
                    <a:p>
                      <a:pPr algn="ctr"/>
                      <a:r>
                        <a:rPr lang="zh-TW" altLang="en-US" sz="1600" b="0" dirty="0">
                          <a:solidFill>
                            <a:schemeClr val="tx1"/>
                          </a:solidFill>
                          <a:latin typeface="+mj-lt"/>
                          <a:ea typeface="+mj-ea"/>
                          <a:cs typeface="Times New Roman" panose="02020603050405020304" pitchFamily="18" charset="0"/>
                        </a:rPr>
                        <a:t>身分別</a:t>
                      </a:r>
                    </a:p>
                  </a:txBody>
                  <a:tcPr marL="91437" marR="91437" marT="45725" marB="4572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6">
                  <a:txBody>
                    <a:bodyPr/>
                    <a:lstStyle/>
                    <a:p>
                      <a:pPr algn="ctr"/>
                      <a:r>
                        <a:rPr lang="zh-TW" altLang="en-US" sz="2000" b="1" dirty="0">
                          <a:solidFill>
                            <a:schemeClr val="tx1"/>
                          </a:solidFill>
                          <a:latin typeface="+mj-lt"/>
                          <a:ea typeface="+mj-ea"/>
                          <a:cs typeface="Times New Roman" panose="02020603050405020304" pitchFamily="18" charset="0"/>
                        </a:rPr>
                        <a:t>一般申請生</a:t>
                      </a:r>
                    </a:p>
                  </a:txBody>
                  <a:tcPr marL="91437" marR="91437" marT="45725" marB="4572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AE7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r>
                        <a:rPr lang="zh-TW" altLang="en-US" sz="2000" b="1" dirty="0">
                          <a:solidFill>
                            <a:schemeClr val="tx1"/>
                          </a:solidFill>
                          <a:latin typeface="+mj-lt"/>
                          <a:ea typeface="+mj-ea"/>
                          <a:cs typeface="Times New Roman" panose="02020603050405020304" pitchFamily="18" charset="0"/>
                        </a:rPr>
                        <a:t>低收入戶申請生</a:t>
                      </a:r>
                    </a:p>
                  </a:txBody>
                  <a:tcPr marL="91437" marR="91437" marT="45725" marB="4572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r>
                        <a:rPr lang="zh-TW" altLang="en-US" sz="2000" b="1" dirty="0">
                          <a:solidFill>
                            <a:schemeClr val="tx1"/>
                          </a:solidFill>
                          <a:latin typeface="+mj-lt"/>
                          <a:ea typeface="+mj-ea"/>
                          <a:cs typeface="Times New Roman" panose="02020603050405020304" pitchFamily="18" charset="0"/>
                        </a:rPr>
                        <a:t>中低收入戶申請生</a:t>
                      </a:r>
                    </a:p>
                  </a:txBody>
                  <a:tcPr marL="91437" marR="91437" marT="45725" marB="4572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688828739"/>
                  </a:ext>
                </a:extLst>
              </a:tr>
              <a:tr h="155349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lt"/>
                          <a:ea typeface="+mj-ea"/>
                          <a:cs typeface="Times New Roman" panose="02020603050405020304" pitchFamily="18" charset="0"/>
                        </a:rPr>
                        <a:t>說明</a:t>
                      </a:r>
                      <a:endParaRPr lang="en-US" altLang="zh-TW" sz="1600" b="0" dirty="0">
                        <a:solidFill>
                          <a:schemeClr val="tx1"/>
                        </a:solidFill>
                        <a:latin typeface="+mj-lt"/>
                        <a:ea typeface="+mj-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6">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zh-TW" altLang="en-US" sz="1400" b="0" kern="1200" spc="50" baseline="0" dirty="0">
                          <a:solidFill>
                            <a:schemeClr val="dk1"/>
                          </a:solidFill>
                          <a:latin typeface="+mn-lt"/>
                          <a:ea typeface="+mn-ea"/>
                          <a:cs typeface="Times New Roman" panose="02020603050405020304" pitchFamily="18" charset="0"/>
                        </a:rPr>
                        <a:t>每申請</a:t>
                      </a:r>
                      <a:r>
                        <a:rPr kumimoji="0" lang="zh-TW" altLang="en-US" sz="1400" b="0" kern="1200" spc="50" baseline="0" dirty="0">
                          <a:solidFill>
                            <a:schemeClr val="tx1"/>
                          </a:solidFill>
                          <a:latin typeface="+mn-lt"/>
                          <a:ea typeface="+mn-ea"/>
                          <a:cs typeface="Times New Roman" panose="02020603050405020304" pitchFamily="18" charset="0"/>
                        </a:rPr>
                        <a:t> </a:t>
                      </a:r>
                      <a:r>
                        <a:rPr kumimoji="0" lang="en-US" altLang="zh-TW" sz="1400" b="0" kern="1200" spc="50" baseline="0" dirty="0">
                          <a:solidFill>
                            <a:schemeClr val="tx1"/>
                          </a:solidFill>
                          <a:latin typeface="+mn-lt"/>
                          <a:ea typeface="+mn-ea"/>
                          <a:cs typeface="Times New Roman" panose="02020603050405020304" pitchFamily="18" charset="0"/>
                        </a:rPr>
                        <a:t>1 </a:t>
                      </a:r>
                      <a:r>
                        <a:rPr kumimoji="0" lang="zh-TW" altLang="en-US" sz="1400" b="0" kern="1200" spc="50" baseline="0" dirty="0">
                          <a:solidFill>
                            <a:schemeClr val="dk1"/>
                          </a:solidFill>
                          <a:latin typeface="+mn-lt"/>
                          <a:ea typeface="+mn-ea"/>
                          <a:cs typeface="Times New Roman" panose="02020603050405020304" pitchFamily="18" charset="0"/>
                        </a:rPr>
                        <a:t>個校系</a:t>
                      </a:r>
                      <a:r>
                        <a:rPr kumimoji="0" lang="en-US" altLang="zh-TW" sz="1400" b="0" kern="1200" spc="50" baseline="0" dirty="0">
                          <a:solidFill>
                            <a:schemeClr val="dk1"/>
                          </a:solidFill>
                          <a:latin typeface="+mn-lt"/>
                          <a:ea typeface="+mn-ea"/>
                          <a:cs typeface="Times New Roman" panose="02020603050405020304" pitchFamily="18" charset="0"/>
                        </a:rPr>
                        <a:t>(</a:t>
                      </a:r>
                      <a:r>
                        <a:rPr kumimoji="0" lang="zh-TW" altLang="en-US" sz="1400" b="0" kern="1200" spc="50" baseline="0" dirty="0">
                          <a:solidFill>
                            <a:schemeClr val="dk1"/>
                          </a:solidFill>
                          <a:latin typeface="+mn-lt"/>
                          <a:ea typeface="+mn-ea"/>
                          <a:cs typeface="Times New Roman" panose="02020603050405020304" pitchFamily="18" charset="0"/>
                        </a:rPr>
                        <a:t>組</a:t>
                      </a:r>
                      <a:r>
                        <a:rPr kumimoji="0" lang="en-US" altLang="zh-TW" sz="1400" b="0" kern="1200" spc="50" baseline="0" dirty="0">
                          <a:solidFill>
                            <a:schemeClr val="dk1"/>
                          </a:solidFill>
                          <a:latin typeface="+mn-lt"/>
                          <a:ea typeface="+mn-ea"/>
                          <a:cs typeface="Times New Roman" panose="02020603050405020304" pitchFamily="18" charset="0"/>
                        </a:rPr>
                        <a:t>)</a:t>
                      </a:r>
                      <a:r>
                        <a:rPr kumimoji="0" lang="zh-TW" altLang="en-US" sz="1400" b="0" kern="1200" spc="50" baseline="0" dirty="0">
                          <a:solidFill>
                            <a:schemeClr val="dk1"/>
                          </a:solidFill>
                          <a:latin typeface="+mn-lt"/>
                          <a:ea typeface="+mn-ea"/>
                          <a:cs typeface="Times New Roman" panose="02020603050405020304" pitchFamily="18" charset="0"/>
                        </a:rPr>
                        <a:t>、學程</a:t>
                      </a:r>
                      <a:endParaRPr kumimoji="0" lang="en-US" altLang="zh-TW" sz="1400" b="0" kern="1200" spc="50" baseline="0" dirty="0">
                        <a:solidFill>
                          <a:schemeClr val="dk1"/>
                        </a:solidFill>
                        <a:latin typeface="+mn-lt"/>
                        <a:ea typeface="+mn-ea"/>
                        <a:cs typeface="Times New Roman" panose="02020603050405020304" pitchFamily="18" charset="0"/>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zh-TW" altLang="en-US" sz="1600" b="1" kern="1200" spc="50" baseline="0" dirty="0">
                          <a:solidFill>
                            <a:srgbClr val="FF0000"/>
                          </a:solidFill>
                          <a:latin typeface="+mn-lt"/>
                          <a:ea typeface="+mn-ea"/>
                          <a:cs typeface="Times New Roman" panose="02020603050405020304" pitchFamily="18" charset="0"/>
                        </a:rPr>
                        <a:t>報名費為新臺幣</a:t>
                      </a:r>
                      <a:r>
                        <a:rPr kumimoji="0" lang="en-US" altLang="zh-TW" sz="1600" b="1" kern="1200" spc="50" baseline="0" dirty="0">
                          <a:solidFill>
                            <a:srgbClr val="FF0000"/>
                          </a:solidFill>
                          <a:latin typeface="+mn-lt"/>
                          <a:ea typeface="+mn-ea"/>
                          <a:cs typeface="Times New Roman" panose="02020603050405020304" pitchFamily="18" charset="0"/>
                        </a:rPr>
                        <a:t>100</a:t>
                      </a:r>
                      <a:r>
                        <a:rPr kumimoji="0" lang="zh-TW" altLang="en-US" sz="1600" b="1" kern="1200" spc="50" baseline="0" dirty="0">
                          <a:solidFill>
                            <a:srgbClr val="FF0000"/>
                          </a:solidFill>
                          <a:latin typeface="+mn-lt"/>
                          <a:ea typeface="+mn-ea"/>
                          <a:cs typeface="Times New Roman" panose="02020603050405020304" pitchFamily="18" charset="0"/>
                        </a:rPr>
                        <a:t>元</a:t>
                      </a:r>
                      <a:r>
                        <a:rPr kumimoji="0" lang="zh-TW" altLang="en-US" sz="1400" b="0" kern="1200" spc="50" baseline="0" dirty="0">
                          <a:solidFill>
                            <a:schemeClr val="tx1"/>
                          </a:solidFill>
                          <a:latin typeface="+mn-lt"/>
                          <a:ea typeface="+mn-ea"/>
                          <a:cs typeface="Times New Roman" panose="02020603050405020304" pitchFamily="18" charset="0"/>
                        </a:rPr>
                        <a:t>，</a:t>
                      </a:r>
                      <a:endParaRPr kumimoji="0" lang="en-US" altLang="zh-TW" sz="1400" b="0" kern="1200" spc="50" baseline="0" dirty="0">
                        <a:solidFill>
                          <a:schemeClr val="tx1"/>
                        </a:solidFill>
                        <a:latin typeface="+mn-lt"/>
                        <a:ea typeface="+mn-ea"/>
                        <a:cs typeface="Times New Roman" panose="02020603050405020304" pitchFamily="18" charset="0"/>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zh-TW" altLang="en-US" sz="1400" b="0" kern="1200" spc="50" baseline="0" dirty="0">
                          <a:solidFill>
                            <a:schemeClr val="tx1"/>
                          </a:solidFill>
                          <a:latin typeface="+mn-lt"/>
                          <a:ea typeface="+mn-ea"/>
                          <a:cs typeface="Times New Roman" panose="02020603050405020304" pitchFamily="18" charset="0"/>
                        </a:rPr>
                        <a:t>至多申請</a:t>
                      </a:r>
                      <a:r>
                        <a:rPr kumimoji="0" lang="en-US" altLang="zh-TW" sz="1400" b="0" kern="1200" spc="50" baseline="0" dirty="0">
                          <a:solidFill>
                            <a:schemeClr val="tx1"/>
                          </a:solidFill>
                          <a:latin typeface="+mn-lt"/>
                          <a:ea typeface="+mn-ea"/>
                          <a:cs typeface="Times New Roman" panose="02020603050405020304" pitchFamily="18" charset="0"/>
                        </a:rPr>
                        <a:t>6</a:t>
                      </a:r>
                      <a:r>
                        <a:rPr kumimoji="0" lang="zh-TW" altLang="en-US" sz="1400" b="0" kern="1200" spc="50" baseline="0" dirty="0">
                          <a:solidFill>
                            <a:schemeClr val="tx1"/>
                          </a:solidFill>
                          <a:latin typeface="+mn-lt"/>
                          <a:ea typeface="+mn-ea"/>
                          <a:cs typeface="Times New Roman" panose="02020603050405020304" pitchFamily="18" charset="0"/>
                        </a:rPr>
                        <a:t>個校系</a:t>
                      </a:r>
                      <a:r>
                        <a:rPr kumimoji="0" lang="en-US" altLang="zh-TW" sz="1400" b="0" kern="1200" spc="50" baseline="0" dirty="0">
                          <a:solidFill>
                            <a:schemeClr val="tx1"/>
                          </a:solidFill>
                          <a:latin typeface="+mn-lt"/>
                          <a:ea typeface="+mn-ea"/>
                          <a:cs typeface="Times New Roman" panose="02020603050405020304" pitchFamily="18" charset="0"/>
                        </a:rPr>
                        <a:t>(</a:t>
                      </a:r>
                      <a:r>
                        <a:rPr kumimoji="0" lang="zh-TW" altLang="en-US" sz="1400" b="0" kern="1200" spc="50" baseline="0" dirty="0">
                          <a:solidFill>
                            <a:schemeClr val="tx1"/>
                          </a:solidFill>
                          <a:latin typeface="+mn-lt"/>
                          <a:ea typeface="+mn-ea"/>
                          <a:cs typeface="Times New Roman" panose="02020603050405020304" pitchFamily="18" charset="0"/>
                        </a:rPr>
                        <a:t>組</a:t>
                      </a:r>
                      <a:r>
                        <a:rPr kumimoji="0" lang="en-US" altLang="zh-TW" sz="1400" b="0" kern="1200" spc="50" baseline="0" dirty="0">
                          <a:solidFill>
                            <a:schemeClr val="tx1"/>
                          </a:solidFill>
                          <a:latin typeface="+mn-lt"/>
                          <a:ea typeface="+mn-ea"/>
                          <a:cs typeface="Times New Roman" panose="02020603050405020304" pitchFamily="18" charset="0"/>
                        </a:rPr>
                        <a:t>)</a:t>
                      </a:r>
                      <a:r>
                        <a:rPr kumimoji="0" lang="zh-TW" altLang="en-US" sz="1400" b="0" kern="1200" spc="50" baseline="0" dirty="0">
                          <a:solidFill>
                            <a:schemeClr val="tx1"/>
                          </a:solidFill>
                          <a:latin typeface="+mn-lt"/>
                          <a:ea typeface="+mn-ea"/>
                          <a:cs typeface="Times New Roman" panose="02020603050405020304" pitchFamily="18" charset="0"/>
                        </a:rPr>
                        <a:t>、學程</a:t>
                      </a:r>
                      <a:endParaRPr kumimoji="0" lang="en-US" altLang="zh-TW" sz="1400" b="0" kern="1200" spc="50" baseline="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zh-TW" altLang="en-US" sz="1600" b="1" kern="1200" spc="50" baseline="0" dirty="0">
                          <a:solidFill>
                            <a:srgbClr val="FF0000"/>
                          </a:solidFill>
                          <a:latin typeface="+mn-lt"/>
                          <a:ea typeface="+mn-ea"/>
                          <a:cs typeface="Times New Roman" panose="02020603050405020304" pitchFamily="18" charset="0"/>
                        </a:rPr>
                        <a:t>免繳費</a:t>
                      </a:r>
                      <a:endParaRPr kumimoji="0" lang="en-US" altLang="zh-TW" sz="1600" b="1" kern="1200" spc="50" baseline="0" dirty="0">
                        <a:solidFill>
                          <a:srgbClr val="FF0000"/>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marL="0" marR="0" lvl="0" indent="0" algn="ctr" defTabSz="914400" rtl="0" eaLnBrk="1" fontAlgn="auto" latinLnBrk="0" hangingPunct="1">
                        <a:lnSpc>
                          <a:spcPct val="100000"/>
                        </a:lnSpc>
                        <a:spcBef>
                          <a:spcPts val="300"/>
                        </a:spcBef>
                        <a:spcAft>
                          <a:spcPts val="300"/>
                        </a:spcAft>
                        <a:buClrTx/>
                        <a:buSzTx/>
                        <a:buFont typeface="+mj-lt"/>
                        <a:buNone/>
                        <a:tabLst/>
                        <a:defRPr/>
                      </a:pPr>
                      <a:r>
                        <a:rPr kumimoji="0" lang="zh-TW" altLang="en-US" sz="1600" b="0" kern="1200" spc="50" baseline="0" dirty="0">
                          <a:solidFill>
                            <a:schemeClr val="dk1"/>
                          </a:solidFill>
                          <a:latin typeface="+mn-lt"/>
                          <a:ea typeface="+mn-ea"/>
                          <a:cs typeface="Times New Roman" panose="02020603050405020304" pitchFamily="18" charset="0"/>
                        </a:rPr>
                        <a:t>減免</a:t>
                      </a:r>
                      <a:r>
                        <a:rPr kumimoji="0" lang="en-US" altLang="zh-TW" sz="1600" b="0" kern="1200" spc="50" baseline="0" dirty="0">
                          <a:solidFill>
                            <a:schemeClr val="dk1"/>
                          </a:solidFill>
                          <a:latin typeface="+mn-lt"/>
                          <a:ea typeface="+mn-ea"/>
                          <a:cs typeface="Times New Roman" panose="02020603050405020304" pitchFamily="18" charset="0"/>
                        </a:rPr>
                        <a:t>60%</a:t>
                      </a:r>
                      <a:r>
                        <a:rPr kumimoji="0" lang="zh-TW" altLang="en-US" sz="1600" b="0" kern="1200" spc="50" baseline="0" dirty="0">
                          <a:solidFill>
                            <a:schemeClr val="dk1"/>
                          </a:solidFill>
                          <a:latin typeface="+mn-lt"/>
                          <a:ea typeface="+mn-ea"/>
                          <a:cs typeface="Times New Roman" panose="02020603050405020304" pitchFamily="18" charset="0"/>
                        </a:rPr>
                        <a:t>報名費；</a:t>
                      </a:r>
                      <a:endParaRPr kumimoji="0" lang="en-US" altLang="zh-TW" sz="1600" b="0" kern="1200" spc="50" baseline="0" dirty="0">
                        <a:solidFill>
                          <a:schemeClr val="dk1"/>
                        </a:solidFill>
                        <a:latin typeface="+mn-lt"/>
                        <a:ea typeface="+mn-ea"/>
                        <a:cs typeface="Times New Roman" panose="02020603050405020304" pitchFamily="18" charset="0"/>
                      </a:endParaRPr>
                    </a:p>
                    <a:p>
                      <a:pPr marL="0" marR="0" lvl="0" indent="0" algn="ctr" defTabSz="914400" rtl="0" eaLnBrk="1" fontAlgn="auto" latinLnBrk="0" hangingPunct="1">
                        <a:lnSpc>
                          <a:spcPct val="100000"/>
                        </a:lnSpc>
                        <a:spcBef>
                          <a:spcPts val="300"/>
                        </a:spcBef>
                        <a:spcAft>
                          <a:spcPts val="300"/>
                        </a:spcAft>
                        <a:buClrTx/>
                        <a:buSzTx/>
                        <a:buFont typeface="+mj-lt"/>
                        <a:buNone/>
                        <a:tabLst/>
                        <a:defRPr/>
                      </a:pPr>
                      <a:r>
                        <a:rPr kumimoji="0" lang="zh-TW" altLang="en-US" sz="1600" b="0" kern="1200" spc="50" baseline="0" dirty="0">
                          <a:solidFill>
                            <a:schemeClr val="dk1"/>
                          </a:solidFill>
                          <a:latin typeface="+mn-lt"/>
                          <a:ea typeface="+mn-ea"/>
                          <a:cs typeface="Times New Roman" panose="02020603050405020304" pitchFamily="18" charset="0"/>
                        </a:rPr>
                        <a:t>每申請 </a:t>
                      </a:r>
                      <a:r>
                        <a:rPr kumimoji="0" lang="en-US" altLang="zh-TW" sz="1600" b="0" kern="1200" spc="50" baseline="0" dirty="0">
                          <a:solidFill>
                            <a:schemeClr val="dk1"/>
                          </a:solidFill>
                          <a:latin typeface="+mn-lt"/>
                          <a:ea typeface="+mn-ea"/>
                          <a:cs typeface="Times New Roman" panose="02020603050405020304" pitchFamily="18" charset="0"/>
                        </a:rPr>
                        <a:t>1 </a:t>
                      </a:r>
                      <a:r>
                        <a:rPr kumimoji="0" lang="zh-TW" altLang="en-US" sz="1600" b="0" kern="1200" spc="50" baseline="0" dirty="0">
                          <a:solidFill>
                            <a:schemeClr val="dk1"/>
                          </a:solidFill>
                          <a:latin typeface="+mn-lt"/>
                          <a:ea typeface="+mn-ea"/>
                          <a:cs typeface="Times New Roman" panose="02020603050405020304" pitchFamily="18" charset="0"/>
                        </a:rPr>
                        <a:t>個系</a:t>
                      </a:r>
                      <a:r>
                        <a:rPr kumimoji="0" lang="en-US" altLang="zh-TW" sz="1600" b="0" kern="1200" spc="50" baseline="0" dirty="0">
                          <a:solidFill>
                            <a:schemeClr val="dk1"/>
                          </a:solidFill>
                          <a:latin typeface="+mn-lt"/>
                          <a:ea typeface="+mn-ea"/>
                          <a:cs typeface="Times New Roman" panose="02020603050405020304" pitchFamily="18" charset="0"/>
                        </a:rPr>
                        <a:t>(</a:t>
                      </a:r>
                      <a:r>
                        <a:rPr kumimoji="0" lang="zh-TW" altLang="en-US" sz="1600" b="0" kern="1200" spc="50" baseline="0" dirty="0">
                          <a:solidFill>
                            <a:schemeClr val="dk1"/>
                          </a:solidFill>
                          <a:latin typeface="+mn-lt"/>
                          <a:ea typeface="+mn-ea"/>
                          <a:cs typeface="Times New Roman" panose="02020603050405020304" pitchFamily="18" charset="0"/>
                        </a:rPr>
                        <a:t>組</a:t>
                      </a:r>
                      <a:r>
                        <a:rPr kumimoji="0" lang="en-US" altLang="zh-TW" sz="1600" b="0" kern="1200" spc="50" baseline="0" dirty="0">
                          <a:solidFill>
                            <a:schemeClr val="dk1"/>
                          </a:solidFill>
                          <a:latin typeface="+mn-lt"/>
                          <a:ea typeface="+mn-ea"/>
                          <a:cs typeface="Times New Roman" panose="02020603050405020304" pitchFamily="18" charset="0"/>
                        </a:rPr>
                        <a:t>)</a:t>
                      </a:r>
                      <a:r>
                        <a:rPr kumimoji="0" lang="zh-TW" altLang="en-US" sz="1600" b="0" kern="1200" spc="50" baseline="0" dirty="0">
                          <a:solidFill>
                            <a:schemeClr val="dk1"/>
                          </a:solidFill>
                          <a:latin typeface="+mn-lt"/>
                          <a:ea typeface="+mn-ea"/>
                          <a:cs typeface="Times New Roman" panose="02020603050405020304" pitchFamily="18" charset="0"/>
                        </a:rPr>
                        <a:t>、學程</a:t>
                      </a:r>
                      <a:endParaRPr kumimoji="0" lang="en-US" altLang="zh-TW" sz="1600" b="0" kern="1200" spc="50" baseline="0" dirty="0">
                        <a:solidFill>
                          <a:schemeClr val="dk1"/>
                        </a:solidFill>
                        <a:latin typeface="+mn-lt"/>
                        <a:ea typeface="+mn-ea"/>
                        <a:cs typeface="Times New Roman" panose="02020603050405020304" pitchFamily="18" charset="0"/>
                      </a:endParaRPr>
                    </a:p>
                    <a:p>
                      <a:pPr marL="0" marR="0" lvl="0" indent="0" algn="ctr" defTabSz="914400" rtl="0" eaLnBrk="1" fontAlgn="auto" latinLnBrk="0" hangingPunct="1">
                        <a:lnSpc>
                          <a:spcPct val="100000"/>
                        </a:lnSpc>
                        <a:spcBef>
                          <a:spcPts val="300"/>
                        </a:spcBef>
                        <a:spcAft>
                          <a:spcPts val="300"/>
                        </a:spcAft>
                        <a:buClrTx/>
                        <a:buSzTx/>
                        <a:buFont typeface="+mj-lt"/>
                        <a:buNone/>
                        <a:tabLst/>
                        <a:defRPr/>
                      </a:pPr>
                      <a:r>
                        <a:rPr kumimoji="0" lang="zh-TW" altLang="en-US" sz="1600" b="1" kern="1200" spc="50" baseline="0" dirty="0">
                          <a:solidFill>
                            <a:srgbClr val="FF0000"/>
                          </a:solidFill>
                          <a:latin typeface="+mn-lt"/>
                          <a:ea typeface="+mn-ea"/>
                          <a:cs typeface="Times New Roman" panose="02020603050405020304" pitchFamily="18" charset="0"/>
                        </a:rPr>
                        <a:t>報名費為新臺幣</a:t>
                      </a:r>
                      <a:r>
                        <a:rPr kumimoji="0" lang="en-US" altLang="zh-TW" sz="1600" b="1" kern="1200" spc="50" baseline="0" dirty="0">
                          <a:solidFill>
                            <a:srgbClr val="FF0000"/>
                          </a:solidFill>
                          <a:latin typeface="+mn-lt"/>
                          <a:ea typeface="+mn-ea"/>
                          <a:cs typeface="Times New Roman" panose="02020603050405020304" pitchFamily="18" charset="0"/>
                        </a:rPr>
                        <a:t>40</a:t>
                      </a:r>
                      <a:r>
                        <a:rPr kumimoji="0" lang="zh-TW" altLang="en-US" sz="1600" b="1" kern="1200" spc="50" baseline="0" dirty="0">
                          <a:solidFill>
                            <a:srgbClr val="FF0000"/>
                          </a:solidFill>
                          <a:latin typeface="+mn-lt"/>
                          <a:ea typeface="+mn-ea"/>
                          <a:cs typeface="Times New Roman" panose="02020603050405020304" pitchFamily="18" charset="0"/>
                        </a:rPr>
                        <a:t>元</a:t>
                      </a:r>
                      <a:r>
                        <a:rPr kumimoji="0" lang="zh-TW" altLang="en-US" sz="1600" b="0" kern="1200" spc="50" baseline="0" dirty="0">
                          <a:solidFill>
                            <a:schemeClr val="tx1"/>
                          </a:solidFill>
                          <a:latin typeface="+mn-lt"/>
                          <a:ea typeface="+mn-ea"/>
                          <a:cs typeface="Times New Roman" panose="02020603050405020304" pitchFamily="18" charset="0"/>
                        </a:rPr>
                        <a:t>，</a:t>
                      </a:r>
                      <a:endParaRPr kumimoji="0" lang="en-US" altLang="zh-TW" sz="1600" b="0" kern="1200" spc="50" baseline="0" dirty="0">
                        <a:solidFill>
                          <a:schemeClr val="tx1"/>
                        </a:solidFill>
                        <a:latin typeface="+mn-lt"/>
                        <a:ea typeface="+mn-ea"/>
                        <a:cs typeface="Times New Roman" panose="02020603050405020304" pitchFamily="18" charset="0"/>
                      </a:endParaRPr>
                    </a:p>
                    <a:p>
                      <a:pPr marL="0" marR="0" lvl="0" indent="0" algn="ctr" defTabSz="914400" rtl="0" eaLnBrk="1" fontAlgn="auto" latinLnBrk="0" hangingPunct="1">
                        <a:lnSpc>
                          <a:spcPct val="100000"/>
                        </a:lnSpc>
                        <a:spcBef>
                          <a:spcPts val="300"/>
                        </a:spcBef>
                        <a:spcAft>
                          <a:spcPts val="300"/>
                        </a:spcAft>
                        <a:buClrTx/>
                        <a:buSzTx/>
                        <a:buFont typeface="+mj-lt"/>
                        <a:buNone/>
                        <a:tabLst/>
                        <a:defRPr/>
                      </a:pPr>
                      <a:r>
                        <a:rPr kumimoji="0" lang="zh-TW" altLang="en-US" sz="1600" b="0" kern="1200" spc="50" baseline="0" dirty="0">
                          <a:solidFill>
                            <a:schemeClr val="tx1"/>
                          </a:solidFill>
                          <a:latin typeface="+mn-lt"/>
                          <a:ea typeface="+mn-ea"/>
                          <a:cs typeface="Times New Roman" panose="02020603050405020304" pitchFamily="18" charset="0"/>
                        </a:rPr>
                        <a:t>至多申請</a:t>
                      </a:r>
                      <a:r>
                        <a:rPr kumimoji="0" lang="en-US" altLang="zh-TW" sz="1600" b="0" kern="1200" spc="50" baseline="0" dirty="0">
                          <a:solidFill>
                            <a:schemeClr val="tx1"/>
                          </a:solidFill>
                          <a:latin typeface="+mn-lt"/>
                          <a:ea typeface="+mn-ea"/>
                          <a:cs typeface="Times New Roman" panose="02020603050405020304" pitchFamily="18" charset="0"/>
                        </a:rPr>
                        <a:t>6</a:t>
                      </a:r>
                      <a:r>
                        <a:rPr kumimoji="0" lang="zh-TW" altLang="en-US" sz="1600" b="0" kern="1200" spc="50" baseline="0" dirty="0">
                          <a:solidFill>
                            <a:schemeClr val="tx1"/>
                          </a:solidFill>
                          <a:latin typeface="+mn-lt"/>
                          <a:ea typeface="+mn-ea"/>
                          <a:cs typeface="Times New Roman" panose="02020603050405020304" pitchFamily="18" charset="0"/>
                        </a:rPr>
                        <a:t>個校系</a:t>
                      </a:r>
                      <a:r>
                        <a:rPr kumimoji="0" lang="en-US" altLang="zh-TW" sz="1600" b="0" kern="1200" spc="50" baseline="0" dirty="0">
                          <a:solidFill>
                            <a:schemeClr val="tx1"/>
                          </a:solidFill>
                          <a:latin typeface="+mn-lt"/>
                          <a:ea typeface="+mn-ea"/>
                          <a:cs typeface="Times New Roman" panose="02020603050405020304" pitchFamily="18" charset="0"/>
                        </a:rPr>
                        <a:t>(</a:t>
                      </a:r>
                      <a:r>
                        <a:rPr kumimoji="0" lang="zh-TW" altLang="en-US" sz="1600" b="0" kern="1200" spc="50" baseline="0" dirty="0">
                          <a:solidFill>
                            <a:schemeClr val="tx1"/>
                          </a:solidFill>
                          <a:latin typeface="+mn-lt"/>
                          <a:ea typeface="+mn-ea"/>
                          <a:cs typeface="Times New Roman" panose="02020603050405020304" pitchFamily="18" charset="0"/>
                        </a:rPr>
                        <a:t>組</a:t>
                      </a:r>
                      <a:r>
                        <a:rPr kumimoji="0" lang="en-US" altLang="zh-TW" sz="1600" b="0" kern="1200" spc="50" baseline="0" dirty="0">
                          <a:solidFill>
                            <a:schemeClr val="tx1"/>
                          </a:solidFill>
                          <a:latin typeface="+mn-lt"/>
                          <a:ea typeface="+mn-ea"/>
                          <a:cs typeface="Times New Roman" panose="02020603050405020304" pitchFamily="18" charset="0"/>
                        </a:rPr>
                        <a:t>)</a:t>
                      </a:r>
                      <a:r>
                        <a:rPr kumimoji="0" lang="zh-TW" altLang="en-US" sz="1600" b="0" kern="1200" spc="50" baseline="0" dirty="0">
                          <a:solidFill>
                            <a:schemeClr val="tx1"/>
                          </a:solidFill>
                          <a:latin typeface="+mn-lt"/>
                          <a:ea typeface="+mn-ea"/>
                          <a:cs typeface="Times New Roman" panose="02020603050405020304" pitchFamily="18" charset="0"/>
                        </a:rPr>
                        <a:t>、學程</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223899137"/>
                  </a:ext>
                </a:extLst>
              </a:tr>
              <a:tr h="72457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lt"/>
                          <a:ea typeface="+mj-ea"/>
                          <a:cs typeface="Times New Roman" panose="02020603050405020304" pitchFamily="18" charset="0"/>
                        </a:rPr>
                        <a:t>申請校系組學程數</a:t>
                      </a:r>
                      <a:endParaRPr lang="en-US" altLang="zh-TW" sz="1600" b="0" dirty="0">
                        <a:solidFill>
                          <a:schemeClr val="tx1"/>
                        </a:solidFill>
                        <a:latin typeface="+mj-lt"/>
                        <a:ea typeface="+mj-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個</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5E1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個</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1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個</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5E1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個</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1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個</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5E1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個</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1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個</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個</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4FD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個</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個</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4FD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個</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個</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4FD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個</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個</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4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個</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個</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4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個</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個</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4EB"/>
                    </a:solidFill>
                  </a:tcPr>
                </a:tc>
                <a:extLst>
                  <a:ext uri="{0D108BD9-81ED-4DB2-BD59-A6C34878D82A}">
                    <a16:rowId xmlns:a16="http://schemas.microsoft.com/office/drawing/2014/main" val="3036334886"/>
                  </a:ext>
                </a:extLst>
              </a:tr>
              <a:tr h="72457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lt"/>
                          <a:ea typeface="+mj-ea"/>
                          <a:cs typeface="Times New Roman" panose="02020603050405020304" pitchFamily="18" charset="0"/>
                        </a:rPr>
                        <a:t>報名費</a:t>
                      </a:r>
                      <a:endParaRPr lang="en-US" altLang="zh-TW" sz="1600" b="0" dirty="0">
                        <a:solidFill>
                          <a:schemeClr val="tx1"/>
                        </a:solidFill>
                        <a:latin typeface="+mj-lt"/>
                        <a:ea typeface="+mj-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100</a:t>
                      </a:r>
                      <a:r>
                        <a:rPr kumimoji="0" lang="zh-TW" altLang="en-US" sz="1600" b="1" kern="1200" dirty="0">
                          <a:solidFill>
                            <a:schemeClr val="tx1"/>
                          </a:solidFill>
                          <a:latin typeface="+mn-lt"/>
                          <a:ea typeface="+mn-ea"/>
                          <a:cs typeface="Times New Roman" panose="02020603050405020304" pitchFamily="18" charset="0"/>
                        </a:rPr>
                        <a:t>元</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5E1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元</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1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300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元</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5E1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400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元</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1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500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元</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5E1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600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元</a:t>
                      </a:r>
                      <a:endParaRPr kumimoji="0" lang="en-US" altLang="zh-TW"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1EFFF"/>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dk1"/>
                          </a:solidFill>
                          <a:latin typeface="+mn-lt"/>
                          <a:ea typeface="+mn-ea"/>
                          <a:cs typeface="Times New Roman" panose="02020603050405020304" pitchFamily="18" charset="0"/>
                        </a:rPr>
                        <a:t>免繳費</a:t>
                      </a:r>
                      <a:endParaRPr kumimoji="0" lang="en-US" altLang="zh-TW" sz="1600" b="1" kern="1200" dirty="0">
                        <a:solidFill>
                          <a:schemeClr val="dk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4FDE9"/>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600" b="1" kern="1200" dirty="0">
                        <a:solidFill>
                          <a:schemeClr val="dk1"/>
                        </a:solidFill>
                        <a:latin typeface="+mn-lt"/>
                        <a:ea typeface="+mn-ea"/>
                        <a:cs typeface="Times New Roman" panose="02020603050405020304" pitchFamily="18" charset="0"/>
                      </a:endParaRPr>
                    </a:p>
                  </a:txBody>
                  <a:tcPr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600" b="1" kern="1200" dirty="0">
                        <a:solidFill>
                          <a:schemeClr val="dk1"/>
                        </a:solidFill>
                        <a:latin typeface="+mn-lt"/>
                        <a:ea typeface="+mn-ea"/>
                        <a:cs typeface="Times New Roman" panose="02020603050405020304" pitchFamily="18" charset="0"/>
                      </a:endParaRPr>
                    </a:p>
                  </a:txBody>
                  <a:tcPr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600" b="1" kern="1200" dirty="0">
                        <a:solidFill>
                          <a:schemeClr val="dk1"/>
                        </a:solidFill>
                        <a:latin typeface="+mn-lt"/>
                        <a:ea typeface="+mn-ea"/>
                        <a:cs typeface="Times New Roman" panose="02020603050405020304" pitchFamily="18" charset="0"/>
                      </a:endParaRPr>
                    </a:p>
                  </a:txBody>
                  <a:tcPr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600" b="1" kern="1200" dirty="0">
                        <a:solidFill>
                          <a:schemeClr val="dk1"/>
                        </a:solidFill>
                        <a:latin typeface="+mn-lt"/>
                        <a:ea typeface="+mn-ea"/>
                        <a:cs typeface="Times New Roman" panose="02020603050405020304" pitchFamily="18" charset="0"/>
                      </a:endParaRPr>
                    </a:p>
                  </a:txBody>
                  <a:tcPr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600" b="1" kern="1200" dirty="0">
                        <a:solidFill>
                          <a:schemeClr val="dk1"/>
                        </a:solidFill>
                        <a:latin typeface="+mn-lt"/>
                        <a:ea typeface="+mn-ea"/>
                        <a:cs typeface="Times New Roman" panose="02020603050405020304" pitchFamily="18" charset="0"/>
                      </a:endParaRPr>
                    </a:p>
                  </a:txBody>
                  <a:tcPr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40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元</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80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元</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4EB"/>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120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元</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160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元</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4EB"/>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200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元</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1" kern="1200" dirty="0">
                          <a:solidFill>
                            <a:schemeClr val="tx1"/>
                          </a:solidFill>
                          <a:latin typeface="+mn-lt"/>
                          <a:ea typeface="+mn-ea"/>
                          <a:cs typeface="Times New Roman" panose="02020603050405020304" pitchFamily="18" charset="0"/>
                        </a:rPr>
                        <a:t>240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tx1"/>
                          </a:solidFill>
                          <a:latin typeface="+mn-lt"/>
                          <a:ea typeface="+mn-ea"/>
                          <a:cs typeface="Times New Roman" panose="02020603050405020304" pitchFamily="18" charset="0"/>
                        </a:rPr>
                        <a:t>元</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4EB"/>
                    </a:solidFill>
                  </a:tcPr>
                </a:tc>
                <a:extLst>
                  <a:ext uri="{0D108BD9-81ED-4DB2-BD59-A6C34878D82A}">
                    <a16:rowId xmlns:a16="http://schemas.microsoft.com/office/drawing/2014/main" val="2379820672"/>
                  </a:ext>
                </a:extLst>
              </a:tr>
            </a:tbl>
          </a:graphicData>
        </a:graphic>
      </p:graphicFrame>
      <p:sp>
        <p:nvSpPr>
          <p:cNvPr id="6" name="矩形 5"/>
          <p:cNvSpPr/>
          <p:nvPr/>
        </p:nvSpPr>
        <p:spPr>
          <a:xfrm>
            <a:off x="2657475" y="131213"/>
            <a:ext cx="6877050"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spc="100" dirty="0">
                <a:solidFill>
                  <a:schemeClr val="tx1"/>
                </a:solidFill>
                <a:effectLst>
                  <a:glow rad="63500">
                    <a:schemeClr val="bg1"/>
                  </a:glow>
                </a:effectLst>
                <a:sym typeface="Wingdings" panose="05000000000000000000" pitchFamily="2" charset="2"/>
              </a:rPr>
              <a:t>三、第一階段篩選：</a:t>
            </a:r>
            <a:r>
              <a:rPr lang="zh-TW" altLang="en-US" sz="2800" b="1" spc="100" dirty="0">
                <a:solidFill>
                  <a:schemeClr val="tx1"/>
                </a:solidFill>
                <a:effectLst>
                  <a:glow rad="63500">
                    <a:schemeClr val="bg1"/>
                  </a:glow>
                </a:effectLst>
                <a:sym typeface="Wingdings" panose="05000000000000000000" pitchFamily="2" charset="2"/>
              </a:rPr>
              <a:t>繳費說明</a:t>
            </a:r>
            <a:r>
              <a:rPr lang="en-US" altLang="zh-TW" sz="2800" b="1" spc="100" dirty="0">
                <a:solidFill>
                  <a:schemeClr val="tx1"/>
                </a:solidFill>
                <a:effectLst>
                  <a:glow rad="63500">
                    <a:schemeClr val="bg1"/>
                  </a:glow>
                </a:effectLst>
                <a:sym typeface="Wingdings" panose="05000000000000000000" pitchFamily="2" charset="2"/>
              </a:rPr>
              <a:t>(1/2)</a:t>
            </a:r>
            <a:endParaRPr lang="zh-TW" altLang="en-US" sz="3600" b="1" spc="100" dirty="0">
              <a:solidFill>
                <a:schemeClr val="tx1"/>
              </a:solidFill>
              <a:effectLst>
                <a:glow rad="63500">
                  <a:schemeClr val="bg1"/>
                </a:glow>
              </a:effectLst>
            </a:endParaRPr>
          </a:p>
        </p:txBody>
      </p:sp>
      <p:sp>
        <p:nvSpPr>
          <p:cNvPr id="7" name="文字方塊 6">
            <a:extLst>
              <a:ext uri="{FF2B5EF4-FFF2-40B4-BE49-F238E27FC236}">
                <a16:creationId xmlns:a16="http://schemas.microsoft.com/office/drawing/2014/main" id="{82C70A82-0286-BE3D-CEBE-250035550936}"/>
              </a:ext>
            </a:extLst>
          </p:cNvPr>
          <p:cNvSpPr txBox="1"/>
          <p:nvPr/>
        </p:nvSpPr>
        <p:spPr>
          <a:xfrm>
            <a:off x="5031740" y="5495409"/>
            <a:ext cx="6779260" cy="1107996"/>
          </a:xfrm>
          <a:prstGeom prst="rect">
            <a:avLst/>
          </a:prstGeom>
          <a:noFill/>
        </p:spPr>
        <p:txBody>
          <a:bodyPr wrap="square" rtlCol="0">
            <a:spAutoFit/>
          </a:bodyPr>
          <a:lstStyle/>
          <a:p>
            <a:pPr marL="285750" indent="-285750">
              <a:spcBef>
                <a:spcPts val="200"/>
              </a:spcBef>
              <a:spcAft>
                <a:spcPts val="200"/>
              </a:spcAft>
              <a:buFont typeface="Wingdings" panose="05000000000000000000" pitchFamily="2" charset="2"/>
              <a:buChar char="u"/>
            </a:pPr>
            <a:r>
              <a:rPr lang="zh-TW" altLang="en-US" sz="1400" dirty="0"/>
              <a:t>報名學測時，已登錄列冊之低</a:t>
            </a:r>
            <a:r>
              <a:rPr lang="en-US" altLang="zh-TW" sz="1400" dirty="0"/>
              <a:t>(</a:t>
            </a:r>
            <a:r>
              <a:rPr lang="zh-TW" altLang="en-US" sz="1400" dirty="0"/>
              <a:t>中低</a:t>
            </a:r>
            <a:r>
              <a:rPr lang="en-US" altLang="zh-TW" sz="1400" dirty="0"/>
              <a:t>)</a:t>
            </a:r>
            <a:r>
              <a:rPr lang="zh-TW" altLang="en-US" sz="1400" dirty="0"/>
              <a:t>收入戶者：免附證明</a:t>
            </a:r>
            <a:endParaRPr lang="en-US" altLang="zh-TW" sz="1400" dirty="0"/>
          </a:p>
          <a:p>
            <a:pPr marL="285750" indent="-285750">
              <a:spcBef>
                <a:spcPts val="200"/>
              </a:spcBef>
              <a:spcAft>
                <a:spcPts val="200"/>
              </a:spcAft>
              <a:buFont typeface="Wingdings" panose="05000000000000000000" pitchFamily="2" charset="2"/>
              <a:buChar char="u"/>
            </a:pPr>
            <a:r>
              <a:rPr lang="zh-TW" altLang="en-US" sz="1400" dirty="0"/>
              <a:t>報名學測時，未登錄列冊者：</a:t>
            </a:r>
            <a:endParaRPr lang="en-US" altLang="zh-TW" sz="1400" dirty="0"/>
          </a:p>
          <a:p>
            <a:pPr marL="800100" lvl="1" indent="-342900">
              <a:spcBef>
                <a:spcPts val="200"/>
              </a:spcBef>
              <a:spcAft>
                <a:spcPts val="200"/>
              </a:spcAft>
              <a:buFont typeface="+mj-lt"/>
              <a:buAutoNum type="arabicPeriod"/>
            </a:pPr>
            <a:r>
              <a:rPr lang="zh-TW" altLang="en-US" sz="1400" dirty="0"/>
              <a:t>參加集體報名：由集體報名學校審核證明文件，通過者，即免繳費或減免。</a:t>
            </a:r>
            <a:endParaRPr lang="en-US" altLang="zh-TW" sz="1400" dirty="0"/>
          </a:p>
          <a:p>
            <a:pPr marL="800100" lvl="1" indent="-342900">
              <a:spcBef>
                <a:spcPts val="200"/>
              </a:spcBef>
              <a:spcAft>
                <a:spcPts val="200"/>
              </a:spcAft>
              <a:buFont typeface="+mj-lt"/>
              <a:buAutoNum type="arabicPeriod"/>
            </a:pPr>
            <a:r>
              <a:rPr lang="zh-TW" altLang="en-US" sz="1400" dirty="0"/>
              <a:t>參加個別報名：先以一般生身分繳費，再向本委員會申請退費。</a:t>
            </a:r>
          </a:p>
        </p:txBody>
      </p:sp>
    </p:spTree>
    <p:extLst>
      <p:ext uri="{BB962C8B-B14F-4D97-AF65-F5344CB8AC3E}">
        <p14:creationId xmlns:p14="http://schemas.microsoft.com/office/powerpoint/2010/main" val="2813471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fld id="{A6174ADA-354D-4803-A14C-B38EECA4D689}" type="slidenum">
              <a:rPr lang="zh-TW" altLang="en-US" smtClean="0"/>
              <a:t>19</a:t>
            </a:fld>
            <a:endParaRPr lang="zh-TW" altLang="en-US"/>
          </a:p>
        </p:txBody>
      </p:sp>
      <p:sp>
        <p:nvSpPr>
          <p:cNvPr id="8" name="矩形 7">
            <a:extLst>
              <a:ext uri="{FF2B5EF4-FFF2-40B4-BE49-F238E27FC236}">
                <a16:creationId xmlns:a16="http://schemas.microsoft.com/office/drawing/2014/main" id="{1324C56B-8E80-4BDB-A7BA-40F24C9FA7CF}"/>
              </a:ext>
            </a:extLst>
          </p:cNvPr>
          <p:cNvSpPr/>
          <p:nvPr/>
        </p:nvSpPr>
        <p:spPr>
          <a:xfrm>
            <a:off x="2657475" y="131213"/>
            <a:ext cx="6877050"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spc="100" dirty="0">
                <a:solidFill>
                  <a:schemeClr val="tx1"/>
                </a:solidFill>
                <a:effectLst>
                  <a:glow rad="63500">
                    <a:schemeClr val="bg1"/>
                  </a:glow>
                </a:effectLst>
                <a:sym typeface="Wingdings" panose="05000000000000000000" pitchFamily="2" charset="2"/>
              </a:rPr>
              <a:t>三、第一階段篩選：</a:t>
            </a:r>
            <a:r>
              <a:rPr lang="zh-TW" altLang="en-US" sz="2800" b="1" spc="100" dirty="0">
                <a:solidFill>
                  <a:schemeClr val="tx1"/>
                </a:solidFill>
                <a:effectLst>
                  <a:glow rad="63500">
                    <a:schemeClr val="bg1"/>
                  </a:glow>
                </a:effectLst>
                <a:sym typeface="Wingdings" panose="05000000000000000000" pitchFamily="2" charset="2"/>
              </a:rPr>
              <a:t>繳費說明</a:t>
            </a:r>
            <a:r>
              <a:rPr lang="en-US" altLang="zh-TW" sz="2800" b="1" spc="100" dirty="0">
                <a:solidFill>
                  <a:schemeClr val="tx1"/>
                </a:solidFill>
                <a:effectLst>
                  <a:glow rad="63500">
                    <a:schemeClr val="bg1"/>
                  </a:glow>
                </a:effectLst>
                <a:sym typeface="Wingdings" panose="05000000000000000000" pitchFamily="2" charset="2"/>
              </a:rPr>
              <a:t>(2/2)</a:t>
            </a:r>
            <a:endParaRPr lang="zh-TW" altLang="en-US" sz="3600" b="1" spc="100" dirty="0">
              <a:solidFill>
                <a:schemeClr val="tx1"/>
              </a:solidFill>
              <a:effectLst>
                <a:glow rad="63500">
                  <a:schemeClr val="bg1"/>
                </a:glow>
              </a:effectLst>
            </a:endParaRPr>
          </a:p>
        </p:txBody>
      </p:sp>
      <p:graphicFrame>
        <p:nvGraphicFramePr>
          <p:cNvPr id="2" name="表格 1">
            <a:extLst>
              <a:ext uri="{FF2B5EF4-FFF2-40B4-BE49-F238E27FC236}">
                <a16:creationId xmlns:a16="http://schemas.microsoft.com/office/drawing/2014/main" id="{9EAB424B-EBFE-685D-9C25-3BD91939F94A}"/>
              </a:ext>
            </a:extLst>
          </p:cNvPr>
          <p:cNvGraphicFramePr>
            <a:graphicFrameLocks noGrp="1"/>
          </p:cNvGraphicFramePr>
          <p:nvPr>
            <p:extLst>
              <p:ext uri="{D42A27DB-BD31-4B8C-83A1-F6EECF244321}">
                <p14:modId xmlns:p14="http://schemas.microsoft.com/office/powerpoint/2010/main" val="671889804"/>
              </p:ext>
            </p:extLst>
          </p:nvPr>
        </p:nvGraphicFramePr>
        <p:xfrm>
          <a:off x="479272" y="832367"/>
          <a:ext cx="10798328" cy="5746714"/>
        </p:xfrm>
        <a:graphic>
          <a:graphicData uri="http://schemas.openxmlformats.org/drawingml/2006/table">
            <a:tbl>
              <a:tblPr firstRow="1" bandRow="1">
                <a:tableStyleId>{5C22544A-7EE6-4342-B048-85BDC9FD1C3A}</a:tableStyleId>
              </a:tblPr>
              <a:tblGrid>
                <a:gridCol w="1019328">
                  <a:extLst>
                    <a:ext uri="{9D8B030D-6E8A-4147-A177-3AD203B41FA5}">
                      <a16:colId xmlns:a16="http://schemas.microsoft.com/office/drawing/2014/main" val="2348018748"/>
                    </a:ext>
                  </a:extLst>
                </a:gridCol>
                <a:gridCol w="9779000">
                  <a:extLst>
                    <a:ext uri="{9D8B030D-6E8A-4147-A177-3AD203B41FA5}">
                      <a16:colId xmlns:a16="http://schemas.microsoft.com/office/drawing/2014/main" val="644761237"/>
                    </a:ext>
                  </a:extLst>
                </a:gridCol>
              </a:tblGrid>
              <a:tr h="459046">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400" b="1" kern="1200" dirty="0">
                          <a:solidFill>
                            <a:schemeClr val="tx1"/>
                          </a:solidFill>
                          <a:latin typeface="+mj-ea"/>
                          <a:ea typeface="+mn-ea"/>
                          <a:cs typeface="Times New Roman" panose="02020603050405020304" pitchFamily="18" charset="0"/>
                        </a:rPr>
                        <a:t>學校集體繳費、個別繳費</a:t>
                      </a:r>
                      <a:endParaRPr lang="zh-TW" altLang="en-US" sz="2200" b="1" kern="1200" dirty="0">
                        <a:solidFill>
                          <a:schemeClr val="tx1"/>
                        </a:solidFill>
                        <a:latin typeface="+mj-ea"/>
                        <a:ea typeface="+mj-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TW" altLang="en-US" sz="2200" b="1" kern="12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rgbClr val="E4F8F6"/>
                    </a:solidFill>
                  </a:tcPr>
                </a:tc>
                <a:extLst>
                  <a:ext uri="{0D108BD9-81ED-4DB2-BD59-A6C34878D82A}">
                    <a16:rowId xmlns:a16="http://schemas.microsoft.com/office/drawing/2014/main" val="4062451005"/>
                  </a:ext>
                </a:extLst>
              </a:tr>
              <a:tr h="70717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800" b="0" kern="1200" dirty="0">
                          <a:solidFill>
                            <a:schemeClr val="tx1"/>
                          </a:solidFill>
                          <a:latin typeface="+mj-ea"/>
                          <a:ea typeface="+mj-ea"/>
                          <a:cs typeface="Times New Roman" panose="02020603050405020304" pitchFamily="18" charset="0"/>
                        </a:rPr>
                        <a:t>繳費</a:t>
                      </a:r>
                      <a:endParaRPr lang="en-US" altLang="zh-TW" sz="1800" b="0" kern="1200" dirty="0">
                        <a:solidFill>
                          <a:schemeClr val="tx1"/>
                        </a:solidFill>
                        <a:latin typeface="+mj-ea"/>
                        <a:ea typeface="+mj-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800" b="0" kern="1200" dirty="0">
                          <a:solidFill>
                            <a:schemeClr val="tx1"/>
                          </a:solidFill>
                          <a:latin typeface="+mj-ea"/>
                          <a:ea typeface="+mj-ea"/>
                          <a:cs typeface="Times New Roman" panose="02020603050405020304" pitchFamily="18" charset="0"/>
                        </a:rPr>
                        <a:t>期間</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600"/>
                        </a:spcBef>
                        <a:spcAft>
                          <a:spcPts val="600"/>
                        </a:spcAft>
                        <a:buClrTx/>
                        <a:buSzTx/>
                        <a:buFontTx/>
                        <a:buNone/>
                        <a:tabLst/>
                        <a:defRPr/>
                      </a:pPr>
                      <a:r>
                        <a:rPr lang="en-US" altLang="zh-TW" sz="2000" b="1" u="none" kern="1200" dirty="0">
                          <a:solidFill>
                            <a:srgbClr val="FF0000"/>
                          </a:solidFill>
                          <a:latin typeface="+mj-lt"/>
                          <a:ea typeface="+mj-ea"/>
                          <a:cs typeface="Times New Roman" panose="02020603050405020304" pitchFamily="18" charset="0"/>
                        </a:rPr>
                        <a:t>115.3.19(</a:t>
                      </a:r>
                      <a:r>
                        <a:rPr lang="zh-TW" altLang="en-US" sz="2000" b="1" u="none" kern="1200" dirty="0">
                          <a:solidFill>
                            <a:srgbClr val="FF0000"/>
                          </a:solidFill>
                          <a:latin typeface="+mj-lt"/>
                          <a:ea typeface="+mj-ea"/>
                          <a:cs typeface="Times New Roman" panose="02020603050405020304" pitchFamily="18" charset="0"/>
                        </a:rPr>
                        <a:t>四</a:t>
                      </a:r>
                      <a:r>
                        <a:rPr lang="en-US" altLang="zh-TW" sz="2000" b="1" u="none" kern="1200" dirty="0">
                          <a:solidFill>
                            <a:srgbClr val="FF0000"/>
                          </a:solidFill>
                          <a:latin typeface="+mj-lt"/>
                          <a:ea typeface="+mj-ea"/>
                          <a:cs typeface="Times New Roman" panose="02020603050405020304" pitchFamily="18" charset="0"/>
                        </a:rPr>
                        <a:t>)10:00</a:t>
                      </a:r>
                      <a:r>
                        <a:rPr lang="zh-TW" altLang="en-US" sz="2000" b="1" u="none" kern="1200" dirty="0">
                          <a:solidFill>
                            <a:srgbClr val="FF0000"/>
                          </a:solidFill>
                          <a:latin typeface="+mj-lt"/>
                          <a:ea typeface="+mj-ea"/>
                          <a:cs typeface="Times New Roman" panose="02020603050405020304" pitchFamily="18" charset="0"/>
                        </a:rPr>
                        <a:t>起至</a:t>
                      </a:r>
                      <a:r>
                        <a:rPr lang="en-US" altLang="zh-TW" sz="2000" b="1" u="none" kern="1200" dirty="0">
                          <a:solidFill>
                            <a:srgbClr val="FF0000"/>
                          </a:solidFill>
                          <a:latin typeface="+mj-lt"/>
                          <a:ea typeface="+mj-ea"/>
                          <a:cs typeface="Times New Roman" panose="02020603050405020304" pitchFamily="18" charset="0"/>
                        </a:rPr>
                        <a:t>115.3.24(</a:t>
                      </a:r>
                      <a:r>
                        <a:rPr lang="zh-TW" altLang="en-US" sz="2000" b="1" u="none" kern="1200" dirty="0">
                          <a:solidFill>
                            <a:srgbClr val="FF0000"/>
                          </a:solidFill>
                          <a:latin typeface="+mj-lt"/>
                          <a:ea typeface="+mj-ea"/>
                          <a:cs typeface="Times New Roman" panose="02020603050405020304" pitchFamily="18" charset="0"/>
                        </a:rPr>
                        <a:t>二</a:t>
                      </a:r>
                      <a:r>
                        <a:rPr lang="en-US" altLang="zh-TW" sz="2000" b="1" u="none" kern="1200" dirty="0">
                          <a:solidFill>
                            <a:srgbClr val="FF0000"/>
                          </a:solidFill>
                          <a:latin typeface="+mj-lt"/>
                          <a:ea typeface="+mj-ea"/>
                          <a:cs typeface="Times New Roman" panose="02020603050405020304" pitchFamily="18" charset="0"/>
                        </a:rPr>
                        <a:t>)24:00</a:t>
                      </a:r>
                      <a:r>
                        <a:rPr lang="zh-TW" altLang="en-US" sz="2000" b="1" u="none" kern="1200" dirty="0">
                          <a:solidFill>
                            <a:srgbClr val="FF0000"/>
                          </a:solidFill>
                          <a:latin typeface="+mj-lt"/>
                          <a:ea typeface="+mj-ea"/>
                          <a:cs typeface="Times New Roman" panose="02020603050405020304" pitchFamily="18" charset="0"/>
                        </a:rPr>
                        <a:t>止</a:t>
                      </a:r>
                      <a:endParaRPr lang="en-US" altLang="zh-TW" sz="2000" b="1" u="none" kern="1200" dirty="0">
                        <a:solidFill>
                          <a:srgbClr val="FF0000"/>
                        </a:solidFill>
                        <a:latin typeface="+mj-lt"/>
                        <a:ea typeface="+mj-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55487061"/>
                  </a:ext>
                </a:extLst>
              </a:tr>
              <a:tr h="493050">
                <a:tc row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800" b="0" kern="1200" dirty="0">
                          <a:solidFill>
                            <a:schemeClr val="tx1"/>
                          </a:solidFill>
                          <a:latin typeface="+mj-ea"/>
                          <a:ea typeface="+mj-ea"/>
                          <a:cs typeface="Times New Roman"/>
                        </a:rPr>
                        <a:t>繳費</a:t>
                      </a:r>
                      <a:endParaRPr lang="en-US" altLang="zh-TW" sz="1800" b="0" kern="1200" dirty="0">
                        <a:solidFill>
                          <a:schemeClr val="tx1"/>
                        </a:solidFill>
                        <a:latin typeface="+mj-ea"/>
                        <a:ea typeface="+mj-ea"/>
                        <a:cs typeface="Times New Roman"/>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800" b="0" kern="1200" dirty="0">
                          <a:solidFill>
                            <a:schemeClr val="tx1"/>
                          </a:solidFill>
                          <a:latin typeface="+mj-ea"/>
                          <a:ea typeface="+mj-ea"/>
                          <a:cs typeface="Times New Roman"/>
                        </a:rPr>
                        <a:t>方式</a:t>
                      </a:r>
                      <a:endParaRPr lang="en-US" altLang="zh-TW" sz="1800" b="0" kern="1200" dirty="0">
                        <a:solidFill>
                          <a:schemeClr val="tx1"/>
                        </a:solidFill>
                        <a:latin typeface="+mj-ea"/>
                        <a:ea typeface="+mj-ea"/>
                        <a:cs typeface="Times New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600"/>
                        </a:spcBef>
                        <a:spcAft>
                          <a:spcPts val="600"/>
                        </a:spcAft>
                        <a:buClrTx/>
                        <a:buSzTx/>
                        <a:buFontTx/>
                        <a:buNone/>
                        <a:tabLst/>
                        <a:defRPr/>
                      </a:pPr>
                      <a:r>
                        <a:rPr lang="en-US" altLang="zh-TW" sz="1800" b="0" u="none" kern="1200" dirty="0">
                          <a:solidFill>
                            <a:schemeClr val="tx1"/>
                          </a:solidFill>
                          <a:latin typeface="+mj-lt"/>
                          <a:ea typeface="+mj-ea"/>
                          <a:cs typeface="Times New Roman" panose="02020603050405020304" pitchFamily="18" charset="0"/>
                        </a:rPr>
                        <a:t>1.</a:t>
                      </a:r>
                      <a:r>
                        <a:rPr lang="zh-TW" altLang="en-US" sz="1800" b="0" kern="1200" dirty="0">
                          <a:solidFill>
                            <a:schemeClr val="tx1"/>
                          </a:solidFill>
                          <a:latin typeface="+mj-ea"/>
                          <a:ea typeface="+mn-ea"/>
                          <a:cs typeface="Times New Roman" panose="02020603050405020304" pitchFamily="18" charset="0"/>
                        </a:rPr>
                        <a:t>持</a:t>
                      </a:r>
                      <a:r>
                        <a:rPr lang="zh-TW" altLang="en-US" sz="1800" b="1" u="sng" kern="1200" dirty="0">
                          <a:solidFill>
                            <a:schemeClr val="tx1"/>
                          </a:solidFill>
                          <a:latin typeface="+mj-ea"/>
                          <a:ea typeface="+mn-ea"/>
                          <a:cs typeface="Times New Roman" panose="02020603050405020304" pitchFamily="18" charset="0"/>
                        </a:rPr>
                        <a:t>臺灣銀行</a:t>
                      </a:r>
                      <a:r>
                        <a:rPr lang="zh-TW" altLang="en-US" sz="1800" b="1" kern="1200" dirty="0">
                          <a:solidFill>
                            <a:schemeClr val="tx1"/>
                          </a:solidFill>
                          <a:latin typeface="+mj-ea"/>
                          <a:ea typeface="+mn-ea"/>
                          <a:cs typeface="Times New Roman" panose="02020603050405020304" pitchFamily="18" charset="0"/>
                        </a:rPr>
                        <a:t>繳款單</a:t>
                      </a:r>
                      <a:r>
                        <a:rPr lang="en-US" altLang="zh-TW" sz="1800" b="0" kern="1200" dirty="0">
                          <a:solidFill>
                            <a:schemeClr val="tx1"/>
                          </a:solidFill>
                          <a:latin typeface="+mj-ea"/>
                          <a:ea typeface="+mn-ea"/>
                          <a:cs typeface="Times New Roman" panose="02020603050405020304" pitchFamily="18" charset="0"/>
                        </a:rPr>
                        <a:t>(</a:t>
                      </a:r>
                      <a:r>
                        <a:rPr lang="zh-TW" altLang="en-US" sz="1800" b="0" kern="1200" dirty="0">
                          <a:solidFill>
                            <a:schemeClr val="tx1"/>
                          </a:solidFill>
                          <a:latin typeface="+mj-ea"/>
                          <a:ea typeface="+mn-ea"/>
                          <a:cs typeface="Times New Roman" panose="02020603050405020304" pitchFamily="18" charset="0"/>
                        </a:rPr>
                        <a:t>有條碼</a:t>
                      </a:r>
                      <a:r>
                        <a:rPr lang="en-US" altLang="zh-TW" sz="1800" b="0" kern="1200" dirty="0">
                          <a:solidFill>
                            <a:schemeClr val="tx1"/>
                          </a:solidFill>
                          <a:latin typeface="+mj-ea"/>
                          <a:ea typeface="+mn-ea"/>
                          <a:cs typeface="Times New Roman" panose="02020603050405020304" pitchFamily="18" charset="0"/>
                        </a:rPr>
                        <a:t>)</a:t>
                      </a:r>
                      <a:r>
                        <a:rPr lang="zh-TW" altLang="en-US" sz="1800" b="0" kern="1200" dirty="0">
                          <a:solidFill>
                            <a:schemeClr val="tx1"/>
                          </a:solidFill>
                          <a:latin typeface="+mj-ea"/>
                          <a:ea typeface="+mn-ea"/>
                          <a:cs typeface="Times New Roman" panose="02020603050405020304" pitchFamily="18" charset="0"/>
                        </a:rPr>
                        <a:t>至各臺灣銀行分行繳款</a:t>
                      </a:r>
                      <a:endParaRPr lang="en-US" altLang="zh-TW" sz="1800" b="0" kern="1200" dirty="0">
                        <a:solidFill>
                          <a:schemeClr val="tx1"/>
                        </a:solidFill>
                        <a:latin typeface="+mj-ea"/>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30933040"/>
                  </a:ext>
                </a:extLst>
              </a:tr>
              <a:tr h="493050">
                <a:tc vMerge="1">
                  <a:txBody>
                    <a:bodyPr/>
                    <a:lstStyle/>
                    <a:p>
                      <a:endParaRPr lang="zh-TW" alt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TW" sz="1800" b="0" u="none" kern="1200" dirty="0">
                          <a:solidFill>
                            <a:schemeClr val="tx1"/>
                          </a:solidFill>
                          <a:latin typeface="+mj-lt"/>
                          <a:ea typeface="+mj-ea"/>
                          <a:cs typeface="Times New Roman" panose="02020603050405020304" pitchFamily="18" charset="0"/>
                        </a:rPr>
                        <a:t>2.</a:t>
                      </a:r>
                      <a:r>
                        <a:rPr lang="zh-TW" altLang="en-US" sz="1800" b="0" kern="1200" dirty="0">
                          <a:solidFill>
                            <a:schemeClr val="tx1"/>
                          </a:solidFill>
                          <a:latin typeface="+mj-ea"/>
                          <a:ea typeface="+mn-ea"/>
                          <a:cs typeface="Times New Roman" panose="02020603050405020304" pitchFamily="18" charset="0"/>
                        </a:rPr>
                        <a:t>各金融機構</a:t>
                      </a:r>
                      <a:r>
                        <a:rPr lang="en-US" altLang="zh-TW" sz="1800" b="1" kern="1200" dirty="0">
                          <a:solidFill>
                            <a:schemeClr val="tx1"/>
                          </a:solidFill>
                          <a:latin typeface="+mj-ea"/>
                          <a:ea typeface="+mn-ea"/>
                          <a:cs typeface="Times New Roman" panose="02020603050405020304" pitchFamily="18" charset="0"/>
                        </a:rPr>
                        <a:t>【</a:t>
                      </a:r>
                      <a:r>
                        <a:rPr lang="zh-TW" altLang="en-US" sz="1800" b="1" kern="1200" dirty="0">
                          <a:solidFill>
                            <a:schemeClr val="tx1"/>
                          </a:solidFill>
                          <a:latin typeface="+mj-ea"/>
                          <a:ea typeface="+mn-ea"/>
                          <a:cs typeface="Times New Roman" panose="02020603050405020304" pitchFamily="18" charset="0"/>
                        </a:rPr>
                        <a:t>跨行匯款</a:t>
                      </a:r>
                      <a:r>
                        <a:rPr lang="en-US" altLang="zh-TW" sz="1800" b="1" kern="1200" dirty="0">
                          <a:solidFill>
                            <a:schemeClr val="tx1"/>
                          </a:solidFill>
                          <a:latin typeface="+mj-ea"/>
                          <a:ea typeface="+mn-ea"/>
                          <a:cs typeface="Times New Roman" panose="02020603050405020304" pitchFamily="18" charset="0"/>
                        </a:rPr>
                        <a:t>】</a:t>
                      </a:r>
                      <a:r>
                        <a:rPr lang="zh-TW" altLang="en-US" sz="1800" b="0" kern="1200" dirty="0">
                          <a:solidFill>
                            <a:schemeClr val="tx1"/>
                          </a:solidFill>
                          <a:latin typeface="+mj-ea"/>
                          <a:ea typeface="+mn-ea"/>
                          <a:cs typeface="Times New Roman" panose="02020603050405020304" pitchFamily="18" charset="0"/>
                        </a:rPr>
                        <a:t>：</a:t>
                      </a:r>
                      <a:r>
                        <a:rPr lang="zh-TW" altLang="en-US" sz="1800" b="0" kern="1200" dirty="0">
                          <a:solidFill>
                            <a:srgbClr val="0000FF"/>
                          </a:solidFill>
                          <a:latin typeface="+mn-lt"/>
                          <a:ea typeface="+mn-ea"/>
                          <a:cs typeface="Times New Roman" panose="02020603050405020304" pitchFamily="18" charset="0"/>
                        </a:rPr>
                        <a:t>最晚</a:t>
                      </a:r>
                      <a:r>
                        <a:rPr lang="zh-TW" altLang="en-US" sz="1800" b="0" kern="1200" dirty="0">
                          <a:solidFill>
                            <a:schemeClr val="tx1"/>
                          </a:solidFill>
                          <a:latin typeface="+mn-lt"/>
                          <a:ea typeface="+mn-ea"/>
                          <a:cs typeface="Times New Roman" panose="02020603050405020304" pitchFamily="18" charset="0"/>
                        </a:rPr>
                        <a:t>請務必於</a:t>
                      </a:r>
                      <a:r>
                        <a:rPr lang="en-US" altLang="zh-TW" sz="1800" b="0" u="sng" kern="1200" dirty="0">
                          <a:solidFill>
                            <a:srgbClr val="0000FF"/>
                          </a:solidFill>
                          <a:latin typeface="+mn-lt"/>
                          <a:ea typeface="+mn-ea"/>
                          <a:cs typeface="Times New Roman" panose="02020603050405020304" pitchFamily="18" charset="0"/>
                        </a:rPr>
                        <a:t>115.3.24(</a:t>
                      </a:r>
                      <a:r>
                        <a:rPr lang="zh-TW" altLang="en-US" sz="1800" b="0" u="sng" kern="1200" dirty="0">
                          <a:solidFill>
                            <a:srgbClr val="0000FF"/>
                          </a:solidFill>
                          <a:latin typeface="+mn-lt"/>
                          <a:ea typeface="+mn-ea"/>
                          <a:cs typeface="Times New Roman" panose="02020603050405020304" pitchFamily="18" charset="0"/>
                        </a:rPr>
                        <a:t>二</a:t>
                      </a:r>
                      <a:r>
                        <a:rPr lang="en-US" altLang="zh-TW" sz="1800" b="0" u="sng" kern="1200" dirty="0">
                          <a:solidFill>
                            <a:srgbClr val="0000FF"/>
                          </a:solidFill>
                          <a:latin typeface="+mn-lt"/>
                          <a:ea typeface="+mn-ea"/>
                          <a:cs typeface="Times New Roman" panose="02020603050405020304" pitchFamily="18" charset="0"/>
                        </a:rPr>
                        <a:t>)15</a:t>
                      </a:r>
                      <a:r>
                        <a:rPr lang="zh-TW" altLang="en-US" sz="1800" b="0" u="sng" kern="1200" dirty="0">
                          <a:solidFill>
                            <a:srgbClr val="0000FF"/>
                          </a:solidFill>
                          <a:latin typeface="+mn-lt"/>
                          <a:ea typeface="+mn-ea"/>
                          <a:cs typeface="Times New Roman" panose="02020603050405020304" pitchFamily="18" charset="0"/>
                        </a:rPr>
                        <a:t>：</a:t>
                      </a:r>
                      <a:r>
                        <a:rPr lang="en-US" altLang="zh-TW" sz="1800" b="0" u="sng" kern="1200" dirty="0">
                          <a:solidFill>
                            <a:srgbClr val="0000FF"/>
                          </a:solidFill>
                          <a:latin typeface="+mn-lt"/>
                          <a:ea typeface="+mn-ea"/>
                          <a:cs typeface="Times New Roman" panose="02020603050405020304" pitchFamily="18" charset="0"/>
                        </a:rPr>
                        <a:t>30</a:t>
                      </a:r>
                      <a:r>
                        <a:rPr lang="zh-TW" altLang="en-US" sz="1800" b="0" u="sng" kern="1200" dirty="0">
                          <a:solidFill>
                            <a:srgbClr val="0000FF"/>
                          </a:solidFill>
                          <a:latin typeface="+mn-lt"/>
                          <a:ea typeface="+mn-ea"/>
                          <a:cs typeface="Times New Roman" panose="02020603050405020304" pitchFamily="18" charset="0"/>
                        </a:rPr>
                        <a:t>前</a:t>
                      </a:r>
                      <a:r>
                        <a:rPr lang="zh-TW" altLang="en-US" sz="1800" b="0" u="none" kern="1200" dirty="0">
                          <a:solidFill>
                            <a:schemeClr val="tx1"/>
                          </a:solidFill>
                          <a:latin typeface="+mn-lt"/>
                          <a:ea typeface="+mn-ea"/>
                          <a:cs typeface="Times New Roman" panose="02020603050405020304" pitchFamily="18" charset="0"/>
                        </a:rPr>
                        <a:t>完成，以免繳費失敗</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19416837"/>
                  </a:ext>
                </a:extLst>
              </a:tr>
              <a:tr h="493050">
                <a:tc vMerge="1">
                  <a:txBody>
                    <a:bodyPr/>
                    <a:lstStyle/>
                    <a:p>
                      <a:endParaRPr lang="zh-TW" alt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TW" sz="1800" b="0" u="none" kern="1200" dirty="0">
                          <a:solidFill>
                            <a:schemeClr val="tx1"/>
                          </a:solidFill>
                          <a:latin typeface="+mj-lt"/>
                          <a:ea typeface="+mj-ea"/>
                          <a:cs typeface="Times New Roman" panose="02020603050405020304" pitchFamily="18" charset="0"/>
                        </a:rPr>
                        <a:t>3.</a:t>
                      </a:r>
                      <a:r>
                        <a:rPr lang="zh-TW" altLang="en-US" sz="1800" b="0" kern="1200" dirty="0">
                          <a:solidFill>
                            <a:schemeClr val="tx1"/>
                          </a:solidFill>
                          <a:latin typeface="+mj-ea"/>
                          <a:ea typeface="+mn-ea"/>
                          <a:cs typeface="Times New Roman" panose="02020603050405020304" pitchFamily="18" charset="0"/>
                        </a:rPr>
                        <a:t>實體</a:t>
                      </a:r>
                      <a:r>
                        <a:rPr lang="en-US" altLang="zh-TW" sz="1800" b="0" kern="1200" dirty="0">
                          <a:solidFill>
                            <a:schemeClr val="tx1"/>
                          </a:solidFill>
                          <a:latin typeface="+mj-ea"/>
                          <a:ea typeface="+mn-ea"/>
                          <a:cs typeface="Times New Roman" panose="02020603050405020304" pitchFamily="18" charset="0"/>
                        </a:rPr>
                        <a:t>/</a:t>
                      </a:r>
                      <a:r>
                        <a:rPr lang="zh-TW" altLang="en-US" sz="1800" b="0" kern="1200" dirty="0">
                          <a:solidFill>
                            <a:schemeClr val="tx1"/>
                          </a:solidFill>
                          <a:latin typeface="+mj-ea"/>
                          <a:ea typeface="+mn-ea"/>
                          <a:cs typeface="Times New Roman" panose="02020603050405020304" pitchFamily="18" charset="0"/>
                        </a:rPr>
                        <a:t>網路 </a:t>
                      </a:r>
                      <a:r>
                        <a:rPr lang="en-US" altLang="zh-TW" sz="1800" b="1" kern="1200" dirty="0">
                          <a:solidFill>
                            <a:schemeClr val="tx1"/>
                          </a:solidFill>
                          <a:latin typeface="+mj-ea"/>
                          <a:ea typeface="+mn-ea"/>
                          <a:cs typeface="Times New Roman" panose="02020603050405020304" pitchFamily="18" charset="0"/>
                        </a:rPr>
                        <a:t>ATM</a:t>
                      </a:r>
                      <a:r>
                        <a:rPr lang="zh-TW" altLang="en-US" sz="1800" b="1" kern="1200" dirty="0">
                          <a:solidFill>
                            <a:schemeClr val="tx1"/>
                          </a:solidFill>
                          <a:latin typeface="+mj-ea"/>
                          <a:ea typeface="+mn-ea"/>
                          <a:cs typeface="Times New Roman" panose="02020603050405020304" pitchFamily="18" charset="0"/>
                        </a:rPr>
                        <a:t>轉帳匯款</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83777794"/>
                  </a:ext>
                </a:extLst>
              </a:tr>
              <a:tr h="303735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800" b="0" kern="1200" dirty="0">
                          <a:solidFill>
                            <a:schemeClr val="tx1"/>
                          </a:solidFill>
                          <a:latin typeface="+mj-ea"/>
                          <a:ea typeface="+mj-ea"/>
                          <a:cs typeface="Times New Roman" panose="02020603050405020304" pitchFamily="18" charset="0"/>
                        </a:rPr>
                        <a:t>注意</a:t>
                      </a:r>
                      <a:endParaRPr lang="en-US" altLang="zh-TW" sz="1800" b="0" kern="1200" dirty="0">
                        <a:solidFill>
                          <a:schemeClr val="tx1"/>
                        </a:solidFill>
                        <a:latin typeface="+mj-ea"/>
                        <a:ea typeface="+mj-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800" b="0" kern="1200" dirty="0">
                          <a:solidFill>
                            <a:schemeClr val="tx1"/>
                          </a:solidFill>
                          <a:latin typeface="+mj-ea"/>
                          <a:ea typeface="+mj-ea"/>
                          <a:cs typeface="Times New Roman" panose="02020603050405020304" pitchFamily="18" charset="0"/>
                        </a:rPr>
                        <a:t>事項</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342900" indent="-342900" algn="just" eaLnBrk="1" hangingPunct="1">
                        <a:spcBef>
                          <a:spcPts val="300"/>
                        </a:spcBef>
                        <a:buFont typeface="+mj-lt"/>
                        <a:buAutoNum type="arabicPeriod"/>
                        <a:defRPr/>
                      </a:pPr>
                      <a:r>
                        <a:rPr lang="zh-TW" altLang="zh-TW" sz="1800" b="1" kern="1200" dirty="0">
                          <a:solidFill>
                            <a:srgbClr val="FF0000"/>
                          </a:solidFill>
                          <a:latin typeface="+mn-lt"/>
                          <a:ea typeface="+mn-ea"/>
                          <a:cs typeface="Times New Roman" panose="02020603050405020304" pitchFamily="18" charset="0"/>
                        </a:rPr>
                        <a:t>報名</a:t>
                      </a:r>
                      <a:r>
                        <a:rPr lang="zh-TW" altLang="en-US" sz="1800" b="1" kern="1200" dirty="0">
                          <a:solidFill>
                            <a:srgbClr val="FF0000"/>
                          </a:solidFill>
                          <a:latin typeface="+mn-lt"/>
                          <a:ea typeface="+mn-ea"/>
                          <a:cs typeface="Times New Roman" panose="02020603050405020304" pitchFamily="18" charset="0"/>
                        </a:rPr>
                        <a:t>繳</a:t>
                      </a:r>
                      <a:r>
                        <a:rPr lang="zh-TW" altLang="zh-TW" sz="1800" b="1" kern="1200" dirty="0">
                          <a:solidFill>
                            <a:srgbClr val="FF0000"/>
                          </a:solidFill>
                          <a:latin typeface="+mn-lt"/>
                          <a:ea typeface="+mn-ea"/>
                          <a:cs typeface="Times New Roman" panose="02020603050405020304" pitchFamily="18" charset="0"/>
                        </a:rPr>
                        <a:t>費帳號僅限繳費</a:t>
                      </a:r>
                      <a:r>
                        <a:rPr lang="en-US" altLang="zh-TW" sz="1800" b="1" kern="1200" dirty="0">
                          <a:solidFill>
                            <a:srgbClr val="FF0000"/>
                          </a:solidFill>
                          <a:latin typeface="+mn-lt"/>
                          <a:ea typeface="+mn-ea"/>
                          <a:cs typeface="Times New Roman" panose="02020603050405020304" pitchFamily="18" charset="0"/>
                        </a:rPr>
                        <a:t>1</a:t>
                      </a:r>
                      <a:r>
                        <a:rPr lang="zh-TW" altLang="zh-TW" sz="1800" b="1" kern="1200" dirty="0">
                          <a:solidFill>
                            <a:srgbClr val="FF0000"/>
                          </a:solidFill>
                          <a:latin typeface="+mn-lt"/>
                          <a:ea typeface="+mn-ea"/>
                          <a:cs typeface="Times New Roman" panose="02020603050405020304" pitchFamily="18" charset="0"/>
                        </a:rPr>
                        <a:t>次</a:t>
                      </a:r>
                      <a:r>
                        <a:rPr lang="zh-TW" altLang="zh-TW" sz="1800" b="1" kern="1200" dirty="0">
                          <a:solidFill>
                            <a:schemeClr val="tx1"/>
                          </a:solidFill>
                          <a:latin typeface="+mn-lt"/>
                          <a:ea typeface="+mn-ea"/>
                          <a:cs typeface="Times New Roman" panose="02020603050405020304" pitchFamily="18" charset="0"/>
                        </a:rPr>
                        <a:t>，繳費完成後</a:t>
                      </a:r>
                      <a:r>
                        <a:rPr lang="zh-TW" altLang="en-US" sz="1800" b="1" kern="1200" dirty="0">
                          <a:solidFill>
                            <a:schemeClr val="tx1"/>
                          </a:solidFill>
                          <a:latin typeface="+mn-lt"/>
                          <a:ea typeface="+mn-ea"/>
                          <a:cs typeface="Times New Roman" panose="02020603050405020304" pitchFamily="18" charset="0"/>
                        </a:rPr>
                        <a:t>，</a:t>
                      </a:r>
                      <a:r>
                        <a:rPr lang="zh-TW" altLang="zh-TW" sz="1800" b="1" kern="1200" dirty="0">
                          <a:solidFill>
                            <a:schemeClr val="tx1"/>
                          </a:solidFill>
                          <a:latin typeface="+mn-lt"/>
                          <a:ea typeface="+mn-ea"/>
                          <a:cs typeface="Times New Roman" panose="02020603050405020304" pitchFamily="18" charset="0"/>
                        </a:rPr>
                        <a:t>即不得更改</a:t>
                      </a:r>
                      <a:r>
                        <a:rPr lang="zh-TW" altLang="en-US" sz="1800" b="1" kern="1200" dirty="0">
                          <a:solidFill>
                            <a:schemeClr val="tx1"/>
                          </a:solidFill>
                          <a:latin typeface="+mn-lt"/>
                          <a:ea typeface="+mn-ea"/>
                          <a:cs typeface="Times New Roman" panose="02020603050405020304" pitchFamily="18" charset="0"/>
                        </a:rPr>
                        <a:t>，請務必審慎考量欲申請之校系</a:t>
                      </a:r>
                      <a:r>
                        <a:rPr lang="en-US" altLang="zh-TW" sz="1800" b="1" kern="1200" dirty="0">
                          <a:solidFill>
                            <a:schemeClr val="tx1"/>
                          </a:solidFill>
                          <a:latin typeface="+mn-lt"/>
                          <a:ea typeface="+mn-ea"/>
                          <a:cs typeface="Times New Roman" panose="02020603050405020304" pitchFamily="18" charset="0"/>
                        </a:rPr>
                        <a:t>(</a:t>
                      </a:r>
                      <a:r>
                        <a:rPr lang="zh-TW" altLang="en-US" sz="1800" b="1" kern="1200" dirty="0">
                          <a:solidFill>
                            <a:schemeClr val="tx1"/>
                          </a:solidFill>
                          <a:latin typeface="+mn-lt"/>
                          <a:ea typeface="+mn-ea"/>
                          <a:cs typeface="Times New Roman" panose="02020603050405020304" pitchFamily="18" charset="0"/>
                        </a:rPr>
                        <a:t>組</a:t>
                      </a:r>
                      <a:r>
                        <a:rPr lang="en-US" altLang="zh-TW" sz="1800" b="1" kern="1200" dirty="0">
                          <a:solidFill>
                            <a:schemeClr val="tx1"/>
                          </a:solidFill>
                          <a:latin typeface="+mn-lt"/>
                          <a:ea typeface="+mn-ea"/>
                          <a:cs typeface="Times New Roman" panose="02020603050405020304" pitchFamily="18" charset="0"/>
                        </a:rPr>
                        <a:t>)</a:t>
                      </a:r>
                      <a:r>
                        <a:rPr lang="zh-TW" altLang="en-US" sz="1800" b="1" kern="1200" dirty="0">
                          <a:solidFill>
                            <a:schemeClr val="tx1"/>
                          </a:solidFill>
                          <a:latin typeface="+mn-lt"/>
                          <a:ea typeface="+mn-ea"/>
                          <a:cs typeface="Times New Roman" panose="02020603050405020304" pitchFamily="18" charset="0"/>
                        </a:rPr>
                        <a:t>、學程後，再行繳費。</a:t>
                      </a:r>
                      <a:endParaRPr lang="en-US" altLang="zh-TW" sz="1800" b="1" kern="1200" dirty="0">
                        <a:solidFill>
                          <a:schemeClr val="tx1"/>
                        </a:solidFill>
                        <a:latin typeface="+mn-lt"/>
                        <a:ea typeface="+mn-ea"/>
                        <a:cs typeface="Times New Roman" panose="02020603050405020304" pitchFamily="18" charset="0"/>
                      </a:endParaRPr>
                    </a:p>
                    <a:p>
                      <a:pPr marL="342900" indent="-342900" algn="just" eaLnBrk="1" hangingPunct="1">
                        <a:spcBef>
                          <a:spcPts val="300"/>
                        </a:spcBef>
                        <a:buFont typeface="+mj-lt"/>
                        <a:buAutoNum type="arabicPeriod"/>
                        <a:defRPr/>
                      </a:pPr>
                      <a:r>
                        <a:rPr lang="zh-TW" altLang="en-US" sz="1800" b="1" kern="1200" dirty="0">
                          <a:solidFill>
                            <a:schemeClr val="dk1"/>
                          </a:solidFill>
                          <a:latin typeface="+mn-lt"/>
                          <a:ea typeface="+mn-ea"/>
                          <a:cs typeface="Times New Roman" panose="02020603050405020304" pitchFamily="18" charset="0"/>
                        </a:rPr>
                        <a:t>繳費時如因帳號、戶名或金額填寫錯誤，導致</a:t>
                      </a:r>
                      <a:r>
                        <a:rPr lang="zh-TW" altLang="en-US" sz="1800" b="1" u="none" kern="1200" dirty="0">
                          <a:solidFill>
                            <a:srgbClr val="FF0000"/>
                          </a:solidFill>
                          <a:latin typeface="+mn-lt"/>
                          <a:ea typeface="+mn-ea"/>
                          <a:cs typeface="Times New Roman" panose="02020603050405020304" pitchFamily="18" charset="0"/>
                        </a:rPr>
                        <a:t>無法於規定期間內完成繳費，將不受理補繳費或報名。</a:t>
                      </a:r>
                      <a:endParaRPr lang="en-US" altLang="zh-TW" sz="1800" b="1" u="none" kern="1200" dirty="0">
                        <a:solidFill>
                          <a:srgbClr val="FF0000"/>
                        </a:solidFill>
                        <a:latin typeface="+mn-lt"/>
                        <a:ea typeface="+mn-ea"/>
                        <a:cs typeface="Times New Roman" panose="02020603050405020304" pitchFamily="18" charset="0"/>
                      </a:endParaRPr>
                    </a:p>
                    <a:p>
                      <a:pPr marL="342900" indent="-342900" algn="just" eaLnBrk="1" hangingPunct="1">
                        <a:spcBef>
                          <a:spcPts val="300"/>
                        </a:spcBef>
                        <a:buFont typeface="+mj-lt"/>
                        <a:buAutoNum type="arabicPeriod"/>
                        <a:defRPr/>
                      </a:pPr>
                      <a:r>
                        <a:rPr lang="zh-TW" altLang="en-US" sz="1800" b="0" kern="1200" dirty="0">
                          <a:solidFill>
                            <a:schemeClr val="dk1"/>
                          </a:solidFill>
                          <a:latin typeface="+mn-lt"/>
                          <a:ea typeface="+mn-ea"/>
                          <a:cs typeface="Times New Roman" panose="02020603050405020304" pitchFamily="18" charset="0"/>
                        </a:rPr>
                        <a:t>繳費交易明細表或匯款收據請留存備查。</a:t>
                      </a:r>
                      <a:endParaRPr lang="en-US" altLang="zh-TW" sz="1800" b="0" kern="1200" dirty="0">
                        <a:solidFill>
                          <a:schemeClr val="dk1"/>
                        </a:solidFill>
                        <a:latin typeface="+mn-lt"/>
                        <a:ea typeface="+mn-ea"/>
                        <a:cs typeface="Times New Roman" panose="02020603050405020304" pitchFamily="18" charset="0"/>
                      </a:endParaRPr>
                    </a:p>
                    <a:p>
                      <a:pPr marL="342900" indent="-342900" algn="just" eaLnBrk="1" hangingPunct="1">
                        <a:spcBef>
                          <a:spcPts val="300"/>
                        </a:spcBef>
                        <a:buFont typeface="+mj-lt"/>
                        <a:buAutoNum type="arabicPeriod"/>
                        <a:defRPr/>
                      </a:pPr>
                      <a:r>
                        <a:rPr lang="zh-TW" altLang="en-US" sz="1800" b="0" kern="1200" dirty="0">
                          <a:solidFill>
                            <a:schemeClr val="tx1"/>
                          </a:solidFill>
                          <a:latin typeface="+mn-lt"/>
                          <a:ea typeface="+mn-ea"/>
                          <a:cs typeface="Times New Roman" panose="02020603050405020304" pitchFamily="18" charset="0"/>
                        </a:rPr>
                        <a:t>退費申請：</a:t>
                      </a:r>
                      <a:endParaRPr lang="en-US" altLang="zh-TW" sz="1800" b="0" kern="1200" dirty="0">
                        <a:solidFill>
                          <a:schemeClr val="tx1"/>
                        </a:solidFill>
                        <a:latin typeface="+mn-lt"/>
                        <a:ea typeface="+mn-ea"/>
                        <a:cs typeface="Times New Roman" panose="02020603050405020304" pitchFamily="18" charset="0"/>
                      </a:endParaRPr>
                    </a:p>
                    <a:p>
                      <a:pPr marL="800100" lvl="1" indent="-342900" algn="just" eaLnBrk="1" hangingPunct="1">
                        <a:spcBef>
                          <a:spcPts val="300"/>
                        </a:spcBef>
                        <a:buFont typeface="+mj-lt"/>
                        <a:buAutoNum type="arabicParenR"/>
                        <a:defRPr/>
                      </a:pPr>
                      <a:r>
                        <a:rPr lang="zh-TW" altLang="en-US" sz="1800" b="0" u="none" kern="1200" dirty="0">
                          <a:solidFill>
                            <a:schemeClr val="dk1"/>
                          </a:solidFill>
                          <a:latin typeface="+mn-lt"/>
                          <a:ea typeface="+mn-ea"/>
                          <a:cs typeface="Times New Roman" panose="02020603050405020304" pitchFamily="18" charset="0"/>
                        </a:rPr>
                        <a:t>申請生溢繳報名費用不辦理退費</a:t>
                      </a:r>
                      <a:endParaRPr lang="en-US" altLang="zh-TW" sz="1800" b="0" u="none" kern="1200" dirty="0">
                        <a:solidFill>
                          <a:schemeClr val="dk1"/>
                        </a:solidFill>
                        <a:latin typeface="+mn-lt"/>
                        <a:ea typeface="+mn-ea"/>
                        <a:cs typeface="Times New Roman" panose="02020603050405020304" pitchFamily="18" charset="0"/>
                      </a:endParaRPr>
                    </a:p>
                    <a:p>
                      <a:pPr marL="800100" lvl="1" indent="-342900" algn="just" eaLnBrk="1" hangingPunct="1">
                        <a:spcBef>
                          <a:spcPts val="300"/>
                        </a:spcBef>
                        <a:buFont typeface="+mj-lt"/>
                        <a:buAutoNum type="arabicParenR"/>
                        <a:defRPr/>
                      </a:pPr>
                      <a:r>
                        <a:rPr lang="zh-TW" altLang="en-US" sz="1800" b="0" u="none" kern="1200" dirty="0">
                          <a:solidFill>
                            <a:schemeClr val="dk1"/>
                          </a:solidFill>
                          <a:latin typeface="+mn-lt"/>
                          <a:ea typeface="+mn-ea"/>
                          <a:cs typeface="Times New Roman" panose="02020603050405020304" pitchFamily="18" charset="0"/>
                        </a:rPr>
                        <a:t>申請對象：</a:t>
                      </a:r>
                      <a:endParaRPr lang="en-US" altLang="zh-TW" sz="1800" b="0" u="none" kern="1200" dirty="0">
                        <a:solidFill>
                          <a:schemeClr val="tx1"/>
                        </a:solidFill>
                        <a:latin typeface="+mn-lt"/>
                        <a:ea typeface="+mn-ea"/>
                        <a:cs typeface="Times New Roman" panose="02020603050405020304" pitchFamily="18" charset="0"/>
                      </a:endParaRPr>
                    </a:p>
                    <a:p>
                      <a:pPr marL="800100" lvl="1" indent="-342900" algn="just" eaLnBrk="1" hangingPunct="1">
                        <a:spcBef>
                          <a:spcPts val="300"/>
                        </a:spcBef>
                        <a:buFont typeface="+mj-lt"/>
                        <a:buAutoNum type="arabicParenR"/>
                        <a:defRPr/>
                      </a:pPr>
                      <a:endParaRPr lang="en-US" altLang="zh-TW" sz="1800" b="0" u="none" kern="1200" dirty="0">
                        <a:solidFill>
                          <a:schemeClr val="tx1"/>
                        </a:solidFill>
                        <a:latin typeface="+mn-lt"/>
                        <a:ea typeface="+mn-ea"/>
                        <a:cs typeface="Times New Roman" panose="02020603050405020304" pitchFamily="18" charset="0"/>
                      </a:endParaRPr>
                    </a:p>
                    <a:p>
                      <a:pPr marL="800100" lvl="1" indent="-342900" algn="just" eaLnBrk="1" hangingPunct="1">
                        <a:spcBef>
                          <a:spcPts val="300"/>
                        </a:spcBef>
                        <a:buFont typeface="+mj-lt"/>
                        <a:buAutoNum type="arabicParenR"/>
                        <a:defRPr/>
                      </a:pPr>
                      <a:r>
                        <a:rPr lang="zh-TW" altLang="en-US" sz="1800" b="0" kern="1200" dirty="0">
                          <a:solidFill>
                            <a:schemeClr val="dk1"/>
                          </a:solidFill>
                          <a:latin typeface="+mn-lt"/>
                          <a:ea typeface="+mn-ea"/>
                          <a:cs typeface="Times New Roman" panose="02020603050405020304" pitchFamily="18" charset="0"/>
                        </a:rPr>
                        <a:t>申請時間：</a:t>
                      </a:r>
                      <a:r>
                        <a:rPr lang="en-US" altLang="zh-TW" sz="1800" b="0" kern="1200" dirty="0">
                          <a:solidFill>
                            <a:srgbClr val="FF0000"/>
                          </a:solidFill>
                          <a:latin typeface="+mn-lt"/>
                          <a:ea typeface="+mn-ea"/>
                          <a:cs typeface="Times New Roman" panose="02020603050405020304" pitchFamily="18" charset="0"/>
                        </a:rPr>
                        <a:t>115.3.30(</a:t>
                      </a:r>
                      <a:r>
                        <a:rPr lang="zh-TW" altLang="en-US" sz="1800" b="0" kern="1200" dirty="0">
                          <a:solidFill>
                            <a:srgbClr val="FF0000"/>
                          </a:solidFill>
                          <a:latin typeface="+mn-lt"/>
                          <a:ea typeface="+mn-ea"/>
                          <a:cs typeface="Times New Roman" panose="02020603050405020304" pitchFamily="18" charset="0"/>
                        </a:rPr>
                        <a:t>一</a:t>
                      </a:r>
                      <a:r>
                        <a:rPr lang="en-US" altLang="zh-TW" sz="1800" b="0" kern="1200" dirty="0">
                          <a:solidFill>
                            <a:srgbClr val="FF0000"/>
                          </a:solidFill>
                          <a:latin typeface="+mn-lt"/>
                          <a:ea typeface="+mn-ea"/>
                          <a:cs typeface="Times New Roman" panose="02020603050405020304" pitchFamily="18" charset="0"/>
                        </a:rPr>
                        <a:t>)</a:t>
                      </a:r>
                      <a:r>
                        <a:rPr lang="zh-TW" altLang="en-US" sz="1800" b="0" kern="1200" dirty="0">
                          <a:solidFill>
                            <a:srgbClr val="FF0000"/>
                          </a:solidFill>
                          <a:latin typeface="+mn-lt"/>
                          <a:ea typeface="+mn-ea"/>
                          <a:cs typeface="Times New Roman" panose="02020603050405020304" pitchFamily="18" charset="0"/>
                        </a:rPr>
                        <a:t>前</a:t>
                      </a:r>
                      <a:endParaRPr lang="en-US" altLang="zh-TW" sz="1800" b="0" kern="1200" dirty="0">
                        <a:solidFill>
                          <a:srgbClr val="FF0000"/>
                        </a:solidFill>
                        <a:latin typeface="+mn-lt"/>
                        <a:ea typeface="+mn-ea"/>
                        <a:cs typeface="Times New Roman" panose="02020603050405020304" pitchFamily="18"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80844255"/>
                  </a:ext>
                </a:extLst>
              </a:tr>
            </a:tbl>
          </a:graphicData>
        </a:graphic>
      </p:graphicFrame>
      <p:sp>
        <p:nvSpPr>
          <p:cNvPr id="10" name="文字方塊 9">
            <a:extLst>
              <a:ext uri="{FF2B5EF4-FFF2-40B4-BE49-F238E27FC236}">
                <a16:creationId xmlns:a16="http://schemas.microsoft.com/office/drawing/2014/main" id="{F3218D80-8751-B372-A941-EF5DB02721B7}"/>
              </a:ext>
            </a:extLst>
          </p:cNvPr>
          <p:cNvSpPr txBox="1"/>
          <p:nvPr/>
        </p:nvSpPr>
        <p:spPr>
          <a:xfrm>
            <a:off x="3238500" y="5588784"/>
            <a:ext cx="3302000" cy="684803"/>
          </a:xfrm>
          <a:prstGeom prst="rect">
            <a:avLst/>
          </a:prstGeom>
          <a:noFill/>
        </p:spPr>
        <p:txBody>
          <a:bodyPr wrap="square">
            <a:spAutoFit/>
          </a:bodyPr>
          <a:lstStyle/>
          <a:p>
            <a:pPr marL="441325" indent="-261938" algn="just" eaLnBrk="1" hangingPunct="1">
              <a:spcBef>
                <a:spcPts val="300"/>
              </a:spcBef>
              <a:buFont typeface="+mj-lt"/>
              <a:buNone/>
              <a:defRPr/>
            </a:pPr>
            <a:r>
              <a:rPr lang="zh-TW" altLang="en-US" sz="1800" kern="1200" dirty="0">
                <a:solidFill>
                  <a:srgbClr val="0000FF"/>
                </a:solidFill>
                <a:latin typeface="+mn-lt"/>
                <a:ea typeface="+mn-ea"/>
                <a:cs typeface="Times New Roman" panose="02020603050405020304" pitchFamily="18" charset="0"/>
              </a:rPr>
              <a:t>已繳費未完成報名</a:t>
            </a:r>
            <a:r>
              <a:rPr lang="zh-TW" altLang="en-US" sz="1800" kern="1200" dirty="0">
                <a:solidFill>
                  <a:schemeClr val="dk1"/>
                </a:solidFill>
                <a:latin typeface="+mn-lt"/>
                <a:ea typeface="+mn-ea"/>
                <a:cs typeface="Times New Roman" panose="02020603050405020304" pitchFamily="18" charset="0"/>
              </a:rPr>
              <a:t>之申請生</a:t>
            </a:r>
            <a:endParaRPr lang="en-US" altLang="zh-TW" sz="1800" kern="1200" dirty="0">
              <a:solidFill>
                <a:schemeClr val="dk1"/>
              </a:solidFill>
              <a:latin typeface="+mn-lt"/>
              <a:ea typeface="+mn-ea"/>
              <a:cs typeface="Times New Roman" panose="02020603050405020304" pitchFamily="18" charset="0"/>
            </a:endParaRPr>
          </a:p>
          <a:p>
            <a:pPr marL="441325" indent="-261938" algn="just" eaLnBrk="1" hangingPunct="1">
              <a:spcBef>
                <a:spcPts val="300"/>
              </a:spcBef>
              <a:buFont typeface="+mj-lt"/>
              <a:buNone/>
              <a:defRPr/>
            </a:pPr>
            <a:r>
              <a:rPr lang="zh-TW" altLang="en-US" sz="1800" kern="1200" dirty="0">
                <a:solidFill>
                  <a:schemeClr val="dk1"/>
                </a:solidFill>
                <a:latin typeface="+mn-lt"/>
                <a:ea typeface="+mn-ea"/>
                <a:cs typeface="Times New Roman" panose="02020603050405020304" pitchFamily="18" charset="0"/>
              </a:rPr>
              <a:t>低收或中低收入戶之申請生</a:t>
            </a:r>
            <a:endParaRPr lang="en-US" altLang="zh-TW" sz="1800" kern="1200" dirty="0">
              <a:solidFill>
                <a:schemeClr val="dk1"/>
              </a:solidFill>
              <a:latin typeface="+mn-lt"/>
              <a:ea typeface="+mn-ea"/>
              <a:cs typeface="Times New Roman" panose="02020603050405020304" pitchFamily="18" charset="0"/>
            </a:endParaRPr>
          </a:p>
        </p:txBody>
      </p:sp>
    </p:spTree>
    <p:extLst>
      <p:ext uri="{BB962C8B-B14F-4D97-AF65-F5344CB8AC3E}">
        <p14:creationId xmlns:p14="http://schemas.microsoft.com/office/powerpoint/2010/main" val="506697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id="{66ED9ED4-56D0-44E2-92EA-255AFCDBBAF3}"/>
              </a:ext>
            </a:extLst>
          </p:cNvPr>
          <p:cNvSpPr/>
          <p:nvPr/>
        </p:nvSpPr>
        <p:spPr>
          <a:xfrm>
            <a:off x="6141912" y="1396119"/>
            <a:ext cx="3162207" cy="673098"/>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2666531" y="1396119"/>
            <a:ext cx="6712094" cy="707886"/>
          </a:xfrm>
          <a:prstGeom prst="rect">
            <a:avLst/>
          </a:prstGeom>
          <a:noFill/>
        </p:spPr>
        <p:txBody>
          <a:bodyPr wrap="none" rtlCol="0">
            <a:spAutoFit/>
          </a:bodyPr>
          <a:lstStyle/>
          <a:p>
            <a:r>
              <a:rPr lang="en-US" altLang="zh-TW" sz="4000" b="1" dirty="0"/>
              <a:t>115</a:t>
            </a:r>
            <a:r>
              <a:rPr lang="zh-TW" altLang="en-US" sz="4000" b="1" dirty="0"/>
              <a:t>學年度招生</a:t>
            </a:r>
            <a:r>
              <a:rPr lang="zh-TW" altLang="en-US" sz="4000" b="1" dirty="0">
                <a:solidFill>
                  <a:schemeClr val="bg1"/>
                </a:solidFill>
                <a:effectLst>
                  <a:outerShdw blurRad="38100" dist="38100" dir="2700000" algn="tl">
                    <a:srgbClr val="000000">
                      <a:alpha val="43137"/>
                    </a:srgbClr>
                  </a:outerShdw>
                </a:effectLst>
              </a:rPr>
              <a:t>重要事項說明</a:t>
            </a:r>
          </a:p>
        </p:txBody>
      </p:sp>
      <p:sp>
        <p:nvSpPr>
          <p:cNvPr id="15" name="矩形: 圓角 14">
            <a:extLst>
              <a:ext uri="{FF2B5EF4-FFF2-40B4-BE49-F238E27FC236}">
                <a16:creationId xmlns:a16="http://schemas.microsoft.com/office/drawing/2014/main" id="{462ED5DA-8A4D-4535-A009-91FEEDDBEAA4}"/>
              </a:ext>
            </a:extLst>
          </p:cNvPr>
          <p:cNvSpPr/>
          <p:nvPr/>
        </p:nvSpPr>
        <p:spPr>
          <a:xfrm>
            <a:off x="6159196" y="4406594"/>
            <a:ext cx="1971413" cy="6771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圓角 9">
            <a:extLst>
              <a:ext uri="{FF2B5EF4-FFF2-40B4-BE49-F238E27FC236}">
                <a16:creationId xmlns:a16="http://schemas.microsoft.com/office/drawing/2014/main" id="{949B0C45-352C-4E96-BEE6-2D20460384A7}"/>
              </a:ext>
            </a:extLst>
          </p:cNvPr>
          <p:cNvSpPr/>
          <p:nvPr/>
        </p:nvSpPr>
        <p:spPr>
          <a:xfrm>
            <a:off x="2863908" y="4406594"/>
            <a:ext cx="1971413" cy="6771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2793531" y="4406594"/>
            <a:ext cx="8849123" cy="677108"/>
          </a:xfrm>
          <a:prstGeom prst="rect">
            <a:avLst/>
          </a:prstGeom>
          <a:noFill/>
        </p:spPr>
        <p:txBody>
          <a:bodyPr wrap="square" rtlCol="0">
            <a:spAutoFit/>
          </a:bodyPr>
          <a:lstStyle>
            <a:defPPr>
              <a:defRPr lang="zh-TW"/>
            </a:defPPr>
            <a:lvl1pPr>
              <a:defRPr sz="3200" b="1"/>
            </a:lvl1pPr>
          </a:lstStyle>
          <a:p>
            <a:r>
              <a:rPr lang="zh-TW" altLang="en-US" sz="3800" spc="-50" dirty="0">
                <a:solidFill>
                  <a:schemeClr val="bg1"/>
                </a:solidFill>
                <a:effectLst>
                  <a:outerShdw blurRad="38100" dist="38100" dir="2700000" algn="tl">
                    <a:srgbClr val="000000">
                      <a:alpha val="43137"/>
                    </a:srgbClr>
                  </a:outerShdw>
                </a:effectLst>
              </a:rPr>
              <a:t>集體報名</a:t>
            </a:r>
            <a:r>
              <a:rPr lang="zh-TW" altLang="en-US" sz="3800" spc="-50" dirty="0"/>
              <a:t>系統、</a:t>
            </a:r>
            <a:r>
              <a:rPr lang="zh-TW" altLang="en-US" sz="3800" spc="-50" dirty="0">
                <a:solidFill>
                  <a:schemeClr val="bg1"/>
                </a:solidFill>
                <a:effectLst>
                  <a:outerShdw blurRad="38100" dist="38100" dir="2700000" algn="tl">
                    <a:srgbClr val="000000">
                      <a:alpha val="43137"/>
                    </a:srgbClr>
                  </a:outerShdw>
                </a:effectLst>
              </a:rPr>
              <a:t>個別報名</a:t>
            </a:r>
            <a:r>
              <a:rPr lang="zh-TW" altLang="en-US" sz="3800" spc="-50" dirty="0"/>
              <a:t>系統操作說明</a:t>
            </a:r>
          </a:p>
        </p:txBody>
      </p:sp>
      <p:sp>
        <p:nvSpPr>
          <p:cNvPr id="9" name="矩形: 圓角 8">
            <a:extLst>
              <a:ext uri="{FF2B5EF4-FFF2-40B4-BE49-F238E27FC236}">
                <a16:creationId xmlns:a16="http://schemas.microsoft.com/office/drawing/2014/main" id="{75D174A0-F485-4C65-93A5-BB83F846A1AC}"/>
              </a:ext>
            </a:extLst>
          </p:cNvPr>
          <p:cNvSpPr/>
          <p:nvPr/>
        </p:nvSpPr>
        <p:spPr>
          <a:xfrm>
            <a:off x="5881079" y="2863689"/>
            <a:ext cx="2009175" cy="707886"/>
          </a:xfrm>
          <a:prstGeom prst="roundRect">
            <a:avLst/>
          </a:prstGeom>
          <a:solidFill>
            <a:srgbClr val="29B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p:txBody>
          <a:bodyPr/>
          <a:lstStyle/>
          <a:p>
            <a:fld id="{A6174ADA-354D-4803-A14C-B38EECA4D689}" type="slidenum">
              <a:rPr lang="zh-TW" altLang="en-US" smtClean="0"/>
              <a:t>2</a:t>
            </a:fld>
            <a:endParaRPr lang="zh-TW" altLang="en-US"/>
          </a:p>
        </p:txBody>
      </p:sp>
      <p:sp>
        <p:nvSpPr>
          <p:cNvPr id="8" name="文字方塊 7"/>
          <p:cNvSpPr txBox="1"/>
          <p:nvPr/>
        </p:nvSpPr>
        <p:spPr>
          <a:xfrm>
            <a:off x="4932575" y="323123"/>
            <a:ext cx="2031325" cy="646331"/>
          </a:xfrm>
          <a:prstGeom prst="rect">
            <a:avLst/>
          </a:prstGeom>
          <a:noFill/>
        </p:spPr>
        <p:txBody>
          <a:bodyPr wrap="none" rtlCol="0">
            <a:spAutoFit/>
          </a:bodyPr>
          <a:lstStyle/>
          <a:p>
            <a:r>
              <a:rPr lang="zh-TW" altLang="en-US" sz="3600" dirty="0"/>
              <a:t>簡報大綱</a:t>
            </a:r>
          </a:p>
        </p:txBody>
      </p:sp>
      <p:sp>
        <p:nvSpPr>
          <p:cNvPr id="12" name="文字方塊 11"/>
          <p:cNvSpPr txBox="1"/>
          <p:nvPr/>
        </p:nvSpPr>
        <p:spPr>
          <a:xfrm>
            <a:off x="1356554" y="1271003"/>
            <a:ext cx="877163" cy="923330"/>
          </a:xfrm>
          <a:prstGeom prst="rect">
            <a:avLst/>
          </a:prstGeom>
          <a:noFill/>
        </p:spPr>
        <p:txBody>
          <a:bodyPr wrap="none" rtlCol="0">
            <a:spAutoFit/>
          </a:bodyPr>
          <a:lstStyle/>
          <a:p>
            <a:r>
              <a:rPr lang="zh-TW" altLang="en-US" sz="5400" b="1" dirty="0"/>
              <a:t>壹</a:t>
            </a:r>
          </a:p>
        </p:txBody>
      </p:sp>
      <p:sp>
        <p:nvSpPr>
          <p:cNvPr id="13" name="文字方塊 12"/>
          <p:cNvSpPr txBox="1"/>
          <p:nvPr/>
        </p:nvSpPr>
        <p:spPr>
          <a:xfrm>
            <a:off x="1395025" y="2799776"/>
            <a:ext cx="877163" cy="923330"/>
          </a:xfrm>
          <a:prstGeom prst="rect">
            <a:avLst/>
          </a:prstGeom>
          <a:noFill/>
        </p:spPr>
        <p:txBody>
          <a:bodyPr wrap="none" rtlCol="0">
            <a:spAutoFit/>
          </a:bodyPr>
          <a:lstStyle/>
          <a:p>
            <a:r>
              <a:rPr lang="zh-TW" altLang="en-US" sz="5400" b="1" dirty="0"/>
              <a:t>貳</a:t>
            </a:r>
          </a:p>
        </p:txBody>
      </p:sp>
      <p:sp>
        <p:nvSpPr>
          <p:cNvPr id="14" name="文字方塊 13"/>
          <p:cNvSpPr txBox="1"/>
          <p:nvPr/>
        </p:nvSpPr>
        <p:spPr>
          <a:xfrm>
            <a:off x="1395024" y="4357761"/>
            <a:ext cx="877163" cy="923330"/>
          </a:xfrm>
          <a:prstGeom prst="rect">
            <a:avLst/>
          </a:prstGeom>
          <a:noFill/>
        </p:spPr>
        <p:txBody>
          <a:bodyPr wrap="none" rtlCol="0">
            <a:spAutoFit/>
          </a:bodyPr>
          <a:lstStyle/>
          <a:p>
            <a:r>
              <a:rPr lang="zh-TW" altLang="en-US" sz="5400" b="1" dirty="0"/>
              <a:t>參</a:t>
            </a:r>
          </a:p>
        </p:txBody>
      </p:sp>
      <p:cxnSp>
        <p:nvCxnSpPr>
          <p:cNvPr id="16" name="直線接點 15">
            <a:extLst>
              <a:ext uri="{FF2B5EF4-FFF2-40B4-BE49-F238E27FC236}">
                <a16:creationId xmlns:a16="http://schemas.microsoft.com/office/drawing/2014/main" id="{932E9BFB-5E0E-46F6-BE7C-1AFD654A2EDA}"/>
              </a:ext>
            </a:extLst>
          </p:cNvPr>
          <p:cNvCxnSpPr>
            <a:cxnSpLocks/>
          </p:cNvCxnSpPr>
          <p:nvPr/>
        </p:nvCxnSpPr>
        <p:spPr>
          <a:xfrm>
            <a:off x="1474315" y="2194333"/>
            <a:ext cx="7809385" cy="11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橢圓 16">
            <a:extLst>
              <a:ext uri="{FF2B5EF4-FFF2-40B4-BE49-F238E27FC236}">
                <a16:creationId xmlns:a16="http://schemas.microsoft.com/office/drawing/2014/main" id="{F2409C51-8AD7-4E5C-8BD7-52CDFD09B481}"/>
              </a:ext>
            </a:extLst>
          </p:cNvPr>
          <p:cNvSpPr/>
          <p:nvPr/>
        </p:nvSpPr>
        <p:spPr>
          <a:xfrm>
            <a:off x="2379395" y="1695896"/>
            <a:ext cx="128758" cy="13695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8" name="直線接點 17">
            <a:extLst>
              <a:ext uri="{FF2B5EF4-FFF2-40B4-BE49-F238E27FC236}">
                <a16:creationId xmlns:a16="http://schemas.microsoft.com/office/drawing/2014/main" id="{800C2F55-9202-4783-9899-5AC864E64D4D}"/>
              </a:ext>
            </a:extLst>
          </p:cNvPr>
          <p:cNvCxnSpPr>
            <a:cxnSpLocks/>
          </p:cNvCxnSpPr>
          <p:nvPr/>
        </p:nvCxnSpPr>
        <p:spPr>
          <a:xfrm>
            <a:off x="1356554" y="3630773"/>
            <a:ext cx="75302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橢圓 18">
            <a:extLst>
              <a:ext uri="{FF2B5EF4-FFF2-40B4-BE49-F238E27FC236}">
                <a16:creationId xmlns:a16="http://schemas.microsoft.com/office/drawing/2014/main" id="{6B7450F0-A07B-42E6-830C-06D01D12E76B}"/>
              </a:ext>
            </a:extLst>
          </p:cNvPr>
          <p:cNvSpPr/>
          <p:nvPr/>
        </p:nvSpPr>
        <p:spPr>
          <a:xfrm>
            <a:off x="2392095" y="3175672"/>
            <a:ext cx="128758" cy="13695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a:extLst>
              <a:ext uri="{FF2B5EF4-FFF2-40B4-BE49-F238E27FC236}">
                <a16:creationId xmlns:a16="http://schemas.microsoft.com/office/drawing/2014/main" id="{CADEBC9C-A87B-4643-9EB3-5398E30E177A}"/>
              </a:ext>
            </a:extLst>
          </p:cNvPr>
          <p:cNvCxnSpPr>
            <a:cxnSpLocks/>
          </p:cNvCxnSpPr>
          <p:nvPr/>
        </p:nvCxnSpPr>
        <p:spPr>
          <a:xfrm>
            <a:off x="1474315" y="5192882"/>
            <a:ext cx="94889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橢圓 20">
            <a:extLst>
              <a:ext uri="{FF2B5EF4-FFF2-40B4-BE49-F238E27FC236}">
                <a16:creationId xmlns:a16="http://schemas.microsoft.com/office/drawing/2014/main" id="{810651A0-90C0-4B43-9E92-524D114A3D9C}"/>
              </a:ext>
            </a:extLst>
          </p:cNvPr>
          <p:cNvSpPr/>
          <p:nvPr/>
        </p:nvSpPr>
        <p:spPr>
          <a:xfrm>
            <a:off x="2396218" y="4668750"/>
            <a:ext cx="128758" cy="13695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2730031" y="2892264"/>
            <a:ext cx="6340197" cy="707886"/>
          </a:xfrm>
          <a:prstGeom prst="rect">
            <a:avLst/>
          </a:prstGeom>
          <a:noFill/>
        </p:spPr>
        <p:txBody>
          <a:bodyPr wrap="none" rtlCol="0">
            <a:spAutoFit/>
          </a:bodyPr>
          <a:lstStyle>
            <a:defPPr>
              <a:defRPr lang="zh-TW"/>
            </a:defPPr>
            <a:lvl1pPr>
              <a:defRPr sz="3200" b="1"/>
            </a:lvl1pPr>
          </a:lstStyle>
          <a:p>
            <a:r>
              <a:rPr lang="zh-TW" altLang="en-US" sz="4000" dirty="0"/>
              <a:t>四技申請入學</a:t>
            </a:r>
            <a:r>
              <a:rPr lang="zh-TW" altLang="en-US" sz="4000" dirty="0">
                <a:solidFill>
                  <a:schemeClr val="bg1"/>
                </a:solidFill>
                <a:effectLst>
                  <a:outerShdw blurRad="38100" dist="38100" dir="2700000" algn="tl">
                    <a:srgbClr val="000000">
                      <a:alpha val="43137"/>
                    </a:srgbClr>
                  </a:outerShdw>
                </a:effectLst>
              </a:rPr>
              <a:t>招生流程</a:t>
            </a:r>
            <a:r>
              <a:rPr lang="zh-TW" altLang="en-US" sz="4000" dirty="0"/>
              <a:t>介紹</a:t>
            </a:r>
          </a:p>
        </p:txBody>
      </p:sp>
    </p:spTree>
    <p:extLst>
      <p:ext uri="{BB962C8B-B14F-4D97-AF65-F5344CB8AC3E}">
        <p14:creationId xmlns:p14="http://schemas.microsoft.com/office/powerpoint/2010/main" val="590291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a:extLst>
              <a:ext uri="{FF2B5EF4-FFF2-40B4-BE49-F238E27FC236}">
                <a16:creationId xmlns:a16="http://schemas.microsoft.com/office/drawing/2014/main" id="{065D13D7-65A5-45C1-6CE9-B29A268ABC10}"/>
              </a:ext>
            </a:extLst>
          </p:cNvPr>
          <p:cNvSpPr/>
          <p:nvPr/>
        </p:nvSpPr>
        <p:spPr>
          <a:xfrm>
            <a:off x="4872586" y="2192632"/>
            <a:ext cx="3022355" cy="2136900"/>
          </a:xfrm>
          <a:prstGeom prst="rect">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a:extLst>
              <a:ext uri="{FF2B5EF4-FFF2-40B4-BE49-F238E27FC236}">
                <a16:creationId xmlns:a16="http://schemas.microsoft.com/office/drawing/2014/main" id="{77272AC1-FF10-4AA2-A27D-E74443A51A61}"/>
              </a:ext>
            </a:extLst>
          </p:cNvPr>
          <p:cNvSpPr>
            <a:spLocks noGrp="1"/>
          </p:cNvSpPr>
          <p:nvPr>
            <p:ph type="sldNum" sz="quarter" idx="12"/>
          </p:nvPr>
        </p:nvSpPr>
        <p:spPr/>
        <p:txBody>
          <a:bodyPr/>
          <a:lstStyle/>
          <a:p>
            <a:fld id="{A6174ADA-354D-4803-A14C-B38EECA4D689}" type="slidenum">
              <a:rPr lang="zh-TW" altLang="en-US" smtClean="0"/>
              <a:t>20</a:t>
            </a:fld>
            <a:endParaRPr lang="zh-TW" altLang="en-US"/>
          </a:p>
        </p:txBody>
      </p:sp>
      <p:sp>
        <p:nvSpPr>
          <p:cNvPr id="4" name="矩形: 圓角 3">
            <a:extLst>
              <a:ext uri="{FF2B5EF4-FFF2-40B4-BE49-F238E27FC236}">
                <a16:creationId xmlns:a16="http://schemas.microsoft.com/office/drawing/2014/main" id="{C8DDEFD8-E6DA-4752-9E96-79A83F9AE475}"/>
              </a:ext>
            </a:extLst>
          </p:cNvPr>
          <p:cNvSpPr/>
          <p:nvPr/>
        </p:nvSpPr>
        <p:spPr>
          <a:xfrm>
            <a:off x="797718" y="2323196"/>
            <a:ext cx="1254635" cy="1854200"/>
          </a:xfrm>
          <a:prstGeom prst="roundRect">
            <a:avLst/>
          </a:prstGeom>
          <a:solidFill>
            <a:srgbClr val="FFFF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rPr>
              <a:t>學測</a:t>
            </a:r>
            <a:endParaRPr lang="en-US" altLang="zh-TW" sz="2400" b="1" dirty="0">
              <a:solidFill>
                <a:schemeClr val="tx1"/>
              </a:solidFill>
            </a:endParaRPr>
          </a:p>
          <a:p>
            <a:pPr algn="ctr"/>
            <a:r>
              <a:rPr lang="zh-TW" altLang="en-US" sz="2400" b="1" dirty="0">
                <a:solidFill>
                  <a:schemeClr val="tx1"/>
                </a:solidFill>
              </a:rPr>
              <a:t>加權平均成績</a:t>
            </a:r>
            <a:endParaRPr lang="en-US" altLang="zh-TW" sz="2400" b="1" dirty="0">
              <a:solidFill>
                <a:schemeClr val="tx1"/>
              </a:solidFill>
            </a:endParaRPr>
          </a:p>
        </p:txBody>
      </p:sp>
      <p:cxnSp>
        <p:nvCxnSpPr>
          <p:cNvPr id="6" name="接點: 肘形 5">
            <a:extLst>
              <a:ext uri="{FF2B5EF4-FFF2-40B4-BE49-F238E27FC236}">
                <a16:creationId xmlns:a16="http://schemas.microsoft.com/office/drawing/2014/main" id="{BFC5B8B1-57CE-4DB7-B19E-D9E8A81A3C85}"/>
              </a:ext>
            </a:extLst>
          </p:cNvPr>
          <p:cNvCxnSpPr>
            <a:cxnSpLocks/>
            <a:endCxn id="17" idx="1"/>
          </p:cNvCxnSpPr>
          <p:nvPr/>
        </p:nvCxnSpPr>
        <p:spPr>
          <a:xfrm flipV="1">
            <a:off x="1394630" y="1534301"/>
            <a:ext cx="8174368" cy="740809"/>
          </a:xfrm>
          <a:prstGeom prst="bentConnector3">
            <a:avLst>
              <a:gd name="adj1" fmla="val -249"/>
            </a:avLst>
          </a:prstGeom>
          <a:ln w="38100">
            <a:solidFill>
              <a:srgbClr val="2E50E2"/>
            </a:solidFill>
            <a:tailEnd type="triangle"/>
          </a:ln>
        </p:spPr>
        <p:style>
          <a:lnRef idx="1">
            <a:schemeClr val="accent1"/>
          </a:lnRef>
          <a:fillRef idx="0">
            <a:schemeClr val="accent1"/>
          </a:fillRef>
          <a:effectRef idx="0">
            <a:schemeClr val="accent1"/>
          </a:effectRef>
          <a:fontRef idx="minor">
            <a:schemeClr val="tx1"/>
          </a:fontRef>
        </p:style>
      </p:cxnSp>
      <p:cxnSp>
        <p:nvCxnSpPr>
          <p:cNvPr id="8" name="接點: 肘形 7">
            <a:extLst>
              <a:ext uri="{FF2B5EF4-FFF2-40B4-BE49-F238E27FC236}">
                <a16:creationId xmlns:a16="http://schemas.microsoft.com/office/drawing/2014/main" id="{996A9E39-16AB-479B-9AC0-71383A26F315}"/>
              </a:ext>
            </a:extLst>
          </p:cNvPr>
          <p:cNvCxnSpPr>
            <a:cxnSpLocks/>
          </p:cNvCxnSpPr>
          <p:nvPr/>
        </p:nvCxnSpPr>
        <p:spPr>
          <a:xfrm>
            <a:off x="1367037" y="4207961"/>
            <a:ext cx="958951" cy="558857"/>
          </a:xfrm>
          <a:prstGeom prst="bentConnector3">
            <a:avLst>
              <a:gd name="adj1" fmla="val -326"/>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46E2AA7E-768D-45F8-BF45-18ADC53384F1}"/>
              </a:ext>
            </a:extLst>
          </p:cNvPr>
          <p:cNvSpPr txBox="1"/>
          <p:nvPr/>
        </p:nvSpPr>
        <p:spPr>
          <a:xfrm>
            <a:off x="1354726" y="1133609"/>
            <a:ext cx="2749471" cy="400110"/>
          </a:xfrm>
          <a:prstGeom prst="rect">
            <a:avLst/>
          </a:prstGeom>
          <a:noFill/>
        </p:spPr>
        <p:txBody>
          <a:bodyPr wrap="none" rtlCol="0">
            <a:spAutoFit/>
          </a:bodyPr>
          <a:lstStyle/>
          <a:p>
            <a:r>
              <a:rPr lang="zh-TW" altLang="en-US" sz="2000" b="1" dirty="0">
                <a:solidFill>
                  <a:srgbClr val="2E50E2"/>
                </a:solidFill>
              </a:rPr>
              <a:t>符合校系最低篩選標準</a:t>
            </a:r>
          </a:p>
        </p:txBody>
      </p:sp>
      <p:sp>
        <p:nvSpPr>
          <p:cNvPr id="17" name="矩形 16">
            <a:extLst>
              <a:ext uri="{FF2B5EF4-FFF2-40B4-BE49-F238E27FC236}">
                <a16:creationId xmlns:a16="http://schemas.microsoft.com/office/drawing/2014/main" id="{A764669D-0A24-46D1-85C1-215A4CF3A61E}"/>
              </a:ext>
            </a:extLst>
          </p:cNvPr>
          <p:cNvSpPr/>
          <p:nvPr/>
        </p:nvSpPr>
        <p:spPr>
          <a:xfrm>
            <a:off x="9568998" y="1213110"/>
            <a:ext cx="1820552" cy="642381"/>
          </a:xfrm>
          <a:prstGeom prst="rect">
            <a:avLst/>
          </a:prstGeom>
          <a:solidFill>
            <a:srgbClr val="2E50E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effectLst>
                  <a:outerShdw blurRad="38100" dist="38100" dir="2700000" algn="tl">
                    <a:srgbClr val="000000">
                      <a:alpha val="43137"/>
                    </a:srgbClr>
                  </a:outerShdw>
                </a:effectLst>
              </a:rPr>
              <a:t>通過</a:t>
            </a:r>
            <a:endParaRPr lang="en-US" altLang="zh-TW" b="1" dirty="0">
              <a:effectLst>
                <a:outerShdw blurRad="38100" dist="38100" dir="2700000" algn="tl">
                  <a:srgbClr val="000000">
                    <a:alpha val="43137"/>
                  </a:srgbClr>
                </a:outerShdw>
              </a:effectLst>
            </a:endParaRPr>
          </a:p>
          <a:p>
            <a:pPr algn="ctr"/>
            <a:r>
              <a:rPr lang="zh-TW" altLang="en-US" b="1" dirty="0">
                <a:effectLst>
                  <a:outerShdw blurRad="38100" dist="38100" dir="2700000" algn="tl">
                    <a:srgbClr val="000000">
                      <a:alpha val="43137"/>
                    </a:srgbClr>
                  </a:outerShdw>
                </a:effectLst>
              </a:rPr>
              <a:t>第一階段篩選</a:t>
            </a:r>
          </a:p>
        </p:txBody>
      </p:sp>
      <p:sp>
        <p:nvSpPr>
          <p:cNvPr id="18" name="文字方塊 17">
            <a:extLst>
              <a:ext uri="{FF2B5EF4-FFF2-40B4-BE49-F238E27FC236}">
                <a16:creationId xmlns:a16="http://schemas.microsoft.com/office/drawing/2014/main" id="{7300F3CF-342A-4FA8-8196-154D39E339D8}"/>
              </a:ext>
            </a:extLst>
          </p:cNvPr>
          <p:cNvSpPr txBox="1"/>
          <p:nvPr/>
        </p:nvSpPr>
        <p:spPr>
          <a:xfrm>
            <a:off x="1285865" y="4766817"/>
            <a:ext cx="1048301" cy="1323439"/>
          </a:xfrm>
          <a:prstGeom prst="rect">
            <a:avLst/>
          </a:prstGeom>
          <a:noFill/>
        </p:spPr>
        <p:txBody>
          <a:bodyPr wrap="square" rtlCol="0">
            <a:spAutoFit/>
          </a:bodyPr>
          <a:lstStyle>
            <a:defPPr>
              <a:defRPr lang="zh-TW"/>
            </a:defPPr>
            <a:lvl1pPr>
              <a:defRPr sz="2000" b="1">
                <a:solidFill>
                  <a:srgbClr val="0070C0"/>
                </a:solidFill>
              </a:defRPr>
            </a:lvl1pPr>
          </a:lstStyle>
          <a:p>
            <a:r>
              <a:rPr lang="zh-TW" altLang="en-US" dirty="0">
                <a:solidFill>
                  <a:srgbClr val="FF0000"/>
                </a:solidFill>
              </a:rPr>
              <a:t>不符合</a:t>
            </a:r>
            <a:endParaRPr lang="en-US" altLang="zh-TW" dirty="0">
              <a:solidFill>
                <a:srgbClr val="FF0000"/>
              </a:solidFill>
            </a:endParaRPr>
          </a:p>
          <a:p>
            <a:r>
              <a:rPr lang="zh-TW" altLang="en-US" sz="2000" b="1" dirty="0">
                <a:solidFill>
                  <a:srgbClr val="FF0000"/>
                </a:solidFill>
              </a:rPr>
              <a:t>校系最低篩選標準</a:t>
            </a:r>
            <a:endParaRPr lang="zh-TW" altLang="en-US" dirty="0">
              <a:solidFill>
                <a:srgbClr val="FF0000"/>
              </a:solidFill>
            </a:endParaRPr>
          </a:p>
        </p:txBody>
      </p:sp>
      <p:sp>
        <p:nvSpPr>
          <p:cNvPr id="21" name="左中括弧 20">
            <a:extLst>
              <a:ext uri="{FF2B5EF4-FFF2-40B4-BE49-F238E27FC236}">
                <a16:creationId xmlns:a16="http://schemas.microsoft.com/office/drawing/2014/main" id="{26B5BD67-982A-4115-B622-D2A057BFBD3C}"/>
              </a:ext>
            </a:extLst>
          </p:cNvPr>
          <p:cNvSpPr/>
          <p:nvPr/>
        </p:nvSpPr>
        <p:spPr>
          <a:xfrm>
            <a:off x="4680871" y="3310483"/>
            <a:ext cx="104853" cy="3041096"/>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25" name="直線單箭頭接點 24">
            <a:extLst>
              <a:ext uri="{FF2B5EF4-FFF2-40B4-BE49-F238E27FC236}">
                <a16:creationId xmlns:a16="http://schemas.microsoft.com/office/drawing/2014/main" id="{4F8C7DE6-F887-43AA-A493-CC37FF9F5CBB}"/>
              </a:ext>
            </a:extLst>
          </p:cNvPr>
          <p:cNvCxnSpPr>
            <a:cxnSpLocks/>
          </p:cNvCxnSpPr>
          <p:nvPr/>
        </p:nvCxnSpPr>
        <p:spPr>
          <a:xfrm>
            <a:off x="5990007" y="6351578"/>
            <a:ext cx="351459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BC7FA824-9BCA-48D3-A067-F54051C07CE6}"/>
              </a:ext>
            </a:extLst>
          </p:cNvPr>
          <p:cNvSpPr/>
          <p:nvPr/>
        </p:nvSpPr>
        <p:spPr>
          <a:xfrm>
            <a:off x="9568998" y="5980275"/>
            <a:ext cx="1820552" cy="642381"/>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effectLst>
                  <a:outerShdw blurRad="38100" dist="38100" dir="2700000" algn="tl">
                    <a:srgbClr val="000000">
                      <a:alpha val="43137"/>
                    </a:srgbClr>
                  </a:outerShdw>
                </a:effectLst>
              </a:rPr>
              <a:t>未通過</a:t>
            </a:r>
            <a:endParaRPr lang="en-US" altLang="zh-TW" b="1" dirty="0">
              <a:effectLst>
                <a:outerShdw blurRad="38100" dist="38100" dir="2700000" algn="tl">
                  <a:srgbClr val="000000">
                    <a:alpha val="43137"/>
                  </a:srgbClr>
                </a:outerShdw>
              </a:effectLst>
            </a:endParaRPr>
          </a:p>
          <a:p>
            <a:pPr algn="ctr"/>
            <a:r>
              <a:rPr lang="zh-TW" altLang="en-US" b="1" dirty="0">
                <a:effectLst>
                  <a:outerShdw blurRad="38100" dist="38100" dir="2700000" algn="tl">
                    <a:srgbClr val="000000">
                      <a:alpha val="43137"/>
                    </a:srgbClr>
                  </a:outerShdw>
                </a:effectLst>
              </a:rPr>
              <a:t>第一階段篩選</a:t>
            </a:r>
          </a:p>
        </p:txBody>
      </p:sp>
      <p:cxnSp>
        <p:nvCxnSpPr>
          <p:cNvPr id="27" name="直線單箭頭接點 26">
            <a:extLst>
              <a:ext uri="{FF2B5EF4-FFF2-40B4-BE49-F238E27FC236}">
                <a16:creationId xmlns:a16="http://schemas.microsoft.com/office/drawing/2014/main" id="{5F25AB19-816D-4020-9E6D-913822A66D75}"/>
              </a:ext>
            </a:extLst>
          </p:cNvPr>
          <p:cNvCxnSpPr>
            <a:cxnSpLocks/>
          </p:cNvCxnSpPr>
          <p:nvPr/>
        </p:nvCxnSpPr>
        <p:spPr>
          <a:xfrm>
            <a:off x="5481814" y="3250296"/>
            <a:ext cx="24213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左中括弧 29">
            <a:extLst>
              <a:ext uri="{FF2B5EF4-FFF2-40B4-BE49-F238E27FC236}">
                <a16:creationId xmlns:a16="http://schemas.microsoft.com/office/drawing/2014/main" id="{560E2036-9970-4B48-A54D-0610DA36E470}"/>
              </a:ext>
            </a:extLst>
          </p:cNvPr>
          <p:cNvSpPr/>
          <p:nvPr/>
        </p:nvSpPr>
        <p:spPr>
          <a:xfrm>
            <a:off x="7903119" y="2566136"/>
            <a:ext cx="223352" cy="2417083"/>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1" name="文字方塊 30">
            <a:extLst>
              <a:ext uri="{FF2B5EF4-FFF2-40B4-BE49-F238E27FC236}">
                <a16:creationId xmlns:a16="http://schemas.microsoft.com/office/drawing/2014/main" id="{757ADFB6-F788-45F2-9C69-8446A5ADEC50}"/>
              </a:ext>
            </a:extLst>
          </p:cNvPr>
          <p:cNvSpPr txBox="1"/>
          <p:nvPr/>
        </p:nvSpPr>
        <p:spPr>
          <a:xfrm>
            <a:off x="7889472" y="2192632"/>
            <a:ext cx="1345930" cy="1200329"/>
          </a:xfrm>
          <a:prstGeom prst="rect">
            <a:avLst/>
          </a:prstGeom>
          <a:noFill/>
          <a:ln>
            <a:noFill/>
          </a:ln>
        </p:spPr>
        <p:txBody>
          <a:bodyPr wrap="square" rtlCol="0">
            <a:spAutoFit/>
          </a:bodyPr>
          <a:lstStyle/>
          <a:p>
            <a:pPr algn="ctr"/>
            <a:r>
              <a:rPr lang="zh-TW" altLang="en-US" b="1" dirty="0">
                <a:solidFill>
                  <a:srgbClr val="2E50E2"/>
                </a:solidFill>
              </a:rPr>
              <a:t>符合</a:t>
            </a:r>
            <a:endParaRPr lang="en-US" altLang="zh-TW" b="1" dirty="0">
              <a:solidFill>
                <a:srgbClr val="2E50E2"/>
              </a:solidFill>
            </a:endParaRPr>
          </a:p>
          <a:p>
            <a:pPr algn="ctr"/>
            <a:r>
              <a:rPr lang="en-US" altLang="zh-TW" dirty="0"/>
              <a:t>APCS</a:t>
            </a:r>
          </a:p>
          <a:p>
            <a:pPr algn="ctr"/>
            <a:r>
              <a:rPr lang="zh-TW" altLang="en-US" dirty="0"/>
              <a:t>超額篩選</a:t>
            </a:r>
            <a:endParaRPr lang="en-US" altLang="zh-TW" dirty="0"/>
          </a:p>
          <a:p>
            <a:pPr algn="ctr"/>
            <a:r>
              <a:rPr lang="zh-TW" altLang="en-US" dirty="0"/>
              <a:t>標準</a:t>
            </a:r>
          </a:p>
        </p:txBody>
      </p:sp>
      <p:sp>
        <p:nvSpPr>
          <p:cNvPr id="32" name="文字方塊 31">
            <a:extLst>
              <a:ext uri="{FF2B5EF4-FFF2-40B4-BE49-F238E27FC236}">
                <a16:creationId xmlns:a16="http://schemas.microsoft.com/office/drawing/2014/main" id="{857997A6-53F4-4C0D-93CB-204D2D7836DA}"/>
              </a:ext>
            </a:extLst>
          </p:cNvPr>
          <p:cNvSpPr txBox="1"/>
          <p:nvPr/>
        </p:nvSpPr>
        <p:spPr>
          <a:xfrm>
            <a:off x="8007972" y="4354638"/>
            <a:ext cx="1345930" cy="1200329"/>
          </a:xfrm>
          <a:prstGeom prst="rect">
            <a:avLst/>
          </a:prstGeom>
          <a:noFill/>
        </p:spPr>
        <p:txBody>
          <a:bodyPr wrap="square" rtlCol="0">
            <a:spAutoFit/>
          </a:bodyPr>
          <a:lstStyle/>
          <a:p>
            <a:pPr algn="ctr"/>
            <a:r>
              <a:rPr lang="zh-TW" altLang="en-US" b="1" dirty="0">
                <a:solidFill>
                  <a:srgbClr val="FF0000"/>
                </a:solidFill>
              </a:rPr>
              <a:t>不符合</a:t>
            </a:r>
            <a:endParaRPr lang="en-US" altLang="zh-TW" b="1" dirty="0">
              <a:solidFill>
                <a:srgbClr val="FF0000"/>
              </a:solidFill>
            </a:endParaRPr>
          </a:p>
          <a:p>
            <a:pPr algn="ctr"/>
            <a:r>
              <a:rPr lang="en-US" altLang="zh-TW" dirty="0"/>
              <a:t>APCS</a:t>
            </a:r>
          </a:p>
          <a:p>
            <a:pPr algn="ctr"/>
            <a:r>
              <a:rPr lang="zh-TW" altLang="en-US" dirty="0"/>
              <a:t>超額篩選</a:t>
            </a:r>
            <a:endParaRPr lang="en-US" altLang="zh-TW" dirty="0"/>
          </a:p>
          <a:p>
            <a:pPr algn="ctr"/>
            <a:r>
              <a:rPr lang="zh-TW" altLang="en-US" dirty="0"/>
              <a:t>標準</a:t>
            </a:r>
          </a:p>
        </p:txBody>
      </p:sp>
      <p:cxnSp>
        <p:nvCxnSpPr>
          <p:cNvPr id="33" name="直線單箭頭接點 32">
            <a:extLst>
              <a:ext uri="{FF2B5EF4-FFF2-40B4-BE49-F238E27FC236}">
                <a16:creationId xmlns:a16="http://schemas.microsoft.com/office/drawing/2014/main" id="{EC80B459-B747-4F62-88BC-9E8C09F9D6E1}"/>
              </a:ext>
            </a:extLst>
          </p:cNvPr>
          <p:cNvCxnSpPr>
            <a:cxnSpLocks/>
          </p:cNvCxnSpPr>
          <p:nvPr/>
        </p:nvCxnSpPr>
        <p:spPr>
          <a:xfrm>
            <a:off x="9283700" y="5000207"/>
            <a:ext cx="28529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947C4B9F-E226-4E35-8CBB-83BB8BEBC437}"/>
              </a:ext>
            </a:extLst>
          </p:cNvPr>
          <p:cNvSpPr/>
          <p:nvPr/>
        </p:nvSpPr>
        <p:spPr>
          <a:xfrm>
            <a:off x="9568998" y="4662028"/>
            <a:ext cx="1820552" cy="642381"/>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effectLst>
                  <a:outerShdw blurRad="38100" dist="38100" dir="2700000" algn="tl">
                    <a:srgbClr val="000000">
                      <a:alpha val="43137"/>
                    </a:srgbClr>
                  </a:outerShdw>
                </a:effectLst>
              </a:rPr>
              <a:t>未通過</a:t>
            </a:r>
            <a:endParaRPr lang="en-US" altLang="zh-TW" b="1" dirty="0">
              <a:effectLst>
                <a:outerShdw blurRad="38100" dist="38100" dir="2700000" algn="tl">
                  <a:srgbClr val="000000">
                    <a:alpha val="43137"/>
                  </a:srgbClr>
                </a:outerShdw>
              </a:effectLst>
            </a:endParaRPr>
          </a:p>
          <a:p>
            <a:pPr algn="ctr"/>
            <a:r>
              <a:rPr lang="zh-TW" altLang="en-US" b="1" dirty="0">
                <a:effectLst>
                  <a:outerShdw blurRad="38100" dist="38100" dir="2700000" algn="tl">
                    <a:srgbClr val="000000">
                      <a:alpha val="43137"/>
                    </a:srgbClr>
                  </a:outerShdw>
                </a:effectLst>
              </a:rPr>
              <a:t>第一階段篩選</a:t>
            </a:r>
          </a:p>
        </p:txBody>
      </p:sp>
      <p:cxnSp>
        <p:nvCxnSpPr>
          <p:cNvPr id="35" name="直線單箭頭接點 34">
            <a:extLst>
              <a:ext uri="{FF2B5EF4-FFF2-40B4-BE49-F238E27FC236}">
                <a16:creationId xmlns:a16="http://schemas.microsoft.com/office/drawing/2014/main" id="{F54DFCCE-FFD8-45A1-9B08-699BD163C739}"/>
              </a:ext>
            </a:extLst>
          </p:cNvPr>
          <p:cNvCxnSpPr>
            <a:cxnSpLocks/>
          </p:cNvCxnSpPr>
          <p:nvPr/>
        </p:nvCxnSpPr>
        <p:spPr>
          <a:xfrm>
            <a:off x="8955314" y="2531356"/>
            <a:ext cx="613684" cy="0"/>
          </a:xfrm>
          <a:prstGeom prst="straightConnector1">
            <a:avLst/>
          </a:prstGeom>
          <a:ln w="38100">
            <a:solidFill>
              <a:srgbClr val="2E50E2"/>
            </a:solidFill>
            <a:tailEnd type="triangle"/>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89D9F5AB-0974-4115-93A9-D62F4A93BA20}"/>
              </a:ext>
            </a:extLst>
          </p:cNvPr>
          <p:cNvSpPr/>
          <p:nvPr/>
        </p:nvSpPr>
        <p:spPr>
          <a:xfrm>
            <a:off x="9568998" y="2210166"/>
            <a:ext cx="1820552" cy="642381"/>
          </a:xfrm>
          <a:prstGeom prst="rect">
            <a:avLst/>
          </a:prstGeom>
          <a:solidFill>
            <a:srgbClr val="2E50E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effectLst>
                  <a:outerShdw blurRad="38100" dist="38100" dir="2700000" algn="tl">
                    <a:srgbClr val="000000">
                      <a:alpha val="43137"/>
                    </a:srgbClr>
                  </a:outerShdw>
                </a:effectLst>
              </a:rPr>
              <a:t>通過</a:t>
            </a:r>
            <a:endParaRPr lang="en-US" altLang="zh-TW" b="1" dirty="0">
              <a:effectLst>
                <a:outerShdw blurRad="38100" dist="38100" dir="2700000" algn="tl">
                  <a:srgbClr val="000000">
                    <a:alpha val="43137"/>
                  </a:srgbClr>
                </a:outerShdw>
              </a:effectLst>
            </a:endParaRPr>
          </a:p>
          <a:p>
            <a:pPr algn="ctr"/>
            <a:r>
              <a:rPr lang="zh-TW" altLang="en-US" b="1" dirty="0">
                <a:effectLst>
                  <a:outerShdw blurRad="38100" dist="38100" dir="2700000" algn="tl">
                    <a:srgbClr val="000000">
                      <a:alpha val="43137"/>
                    </a:srgbClr>
                  </a:outerShdw>
                </a:effectLst>
              </a:rPr>
              <a:t>第一階段篩選</a:t>
            </a:r>
          </a:p>
        </p:txBody>
      </p:sp>
      <p:sp>
        <p:nvSpPr>
          <p:cNvPr id="29" name="矩形 28">
            <a:extLst>
              <a:ext uri="{FF2B5EF4-FFF2-40B4-BE49-F238E27FC236}">
                <a16:creationId xmlns:a16="http://schemas.microsoft.com/office/drawing/2014/main" id="{7DED1A66-BB50-4105-AE01-440D31CB212D}"/>
              </a:ext>
            </a:extLst>
          </p:cNvPr>
          <p:cNvSpPr/>
          <p:nvPr/>
        </p:nvSpPr>
        <p:spPr>
          <a:xfrm>
            <a:off x="1620252" y="117294"/>
            <a:ext cx="8951495"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spc="100" dirty="0">
                <a:solidFill>
                  <a:schemeClr val="tx1"/>
                </a:solidFill>
                <a:effectLst>
                  <a:glow rad="63500">
                    <a:schemeClr val="bg1"/>
                  </a:glow>
                </a:effectLst>
                <a:sym typeface="Wingdings" panose="05000000000000000000" pitchFamily="2" charset="2"/>
              </a:rPr>
              <a:t>三、第一階段篩選：</a:t>
            </a:r>
            <a:r>
              <a:rPr lang="zh-TW" altLang="en-US" sz="2800" b="1" spc="100" dirty="0">
                <a:solidFill>
                  <a:schemeClr val="tx1"/>
                </a:solidFill>
                <a:effectLst>
                  <a:glow rad="63500">
                    <a:schemeClr val="bg1"/>
                  </a:glow>
                </a:effectLst>
                <a:sym typeface="Wingdings" panose="05000000000000000000" pitchFamily="2" charset="2"/>
              </a:rPr>
              <a:t>篩選作業流程</a:t>
            </a:r>
            <a:endParaRPr lang="zh-TW" altLang="en-US" sz="3600" b="1" spc="100" dirty="0">
              <a:solidFill>
                <a:schemeClr val="tx1"/>
              </a:solidFill>
              <a:effectLst>
                <a:glow rad="63500">
                  <a:schemeClr val="bg1"/>
                </a:glow>
              </a:effectLst>
            </a:endParaRPr>
          </a:p>
        </p:txBody>
      </p:sp>
      <p:sp>
        <p:nvSpPr>
          <p:cNvPr id="39" name="文字方塊 38">
            <a:extLst>
              <a:ext uri="{FF2B5EF4-FFF2-40B4-BE49-F238E27FC236}">
                <a16:creationId xmlns:a16="http://schemas.microsoft.com/office/drawing/2014/main" id="{268F9CB1-B3CA-4E71-B6D5-969E2E8ABA72}"/>
              </a:ext>
            </a:extLst>
          </p:cNvPr>
          <p:cNvSpPr txBox="1"/>
          <p:nvPr/>
        </p:nvSpPr>
        <p:spPr>
          <a:xfrm>
            <a:off x="5457761" y="3373826"/>
            <a:ext cx="2406764" cy="923330"/>
          </a:xfrm>
          <a:prstGeom prst="rect">
            <a:avLst/>
          </a:prstGeom>
          <a:noFill/>
        </p:spPr>
        <p:txBody>
          <a:bodyPr wrap="square" rtlCol="0">
            <a:spAutoFit/>
          </a:bodyPr>
          <a:lstStyle/>
          <a:p>
            <a:pPr algn="ctr"/>
            <a:r>
              <a:rPr lang="zh-TW" altLang="en-US" b="1" dirty="0">
                <a:solidFill>
                  <a:srgbClr val="FF0000"/>
                </a:solidFill>
              </a:rPr>
              <a:t>自動啟動</a:t>
            </a:r>
            <a:endParaRPr lang="en-US" altLang="zh-TW" b="1" dirty="0">
              <a:solidFill>
                <a:srgbClr val="FF0000"/>
              </a:solidFill>
            </a:endParaRPr>
          </a:p>
          <a:p>
            <a:pPr algn="ctr"/>
            <a:r>
              <a:rPr lang="en-US" altLang="zh-TW" b="1" dirty="0">
                <a:solidFill>
                  <a:srgbClr val="FF0000"/>
                </a:solidFill>
              </a:rPr>
              <a:t>【</a:t>
            </a:r>
            <a:r>
              <a:rPr lang="zh-TW" altLang="en-US" b="1" dirty="0">
                <a:solidFill>
                  <a:srgbClr val="FF0000"/>
                </a:solidFill>
              </a:rPr>
              <a:t>超額篩選機制</a:t>
            </a:r>
            <a:r>
              <a:rPr lang="en-US" altLang="zh-TW" b="1" dirty="0">
                <a:solidFill>
                  <a:srgbClr val="FF0000"/>
                </a:solidFill>
              </a:rPr>
              <a:t>】</a:t>
            </a:r>
          </a:p>
          <a:p>
            <a:pPr algn="ctr"/>
            <a:r>
              <a:rPr lang="zh-TW" altLang="en-US" b="1" dirty="0">
                <a:solidFill>
                  <a:srgbClr val="FF0000"/>
                </a:solidFill>
              </a:rPr>
              <a:t>申請生無須任何申請</a:t>
            </a:r>
          </a:p>
        </p:txBody>
      </p:sp>
      <p:sp>
        <p:nvSpPr>
          <p:cNvPr id="3" name="矩形 2">
            <a:extLst>
              <a:ext uri="{FF2B5EF4-FFF2-40B4-BE49-F238E27FC236}">
                <a16:creationId xmlns:a16="http://schemas.microsoft.com/office/drawing/2014/main" id="{A734EDBC-9275-21DD-9990-293824508548}"/>
              </a:ext>
            </a:extLst>
          </p:cNvPr>
          <p:cNvSpPr/>
          <p:nvPr/>
        </p:nvSpPr>
        <p:spPr>
          <a:xfrm>
            <a:off x="196673" y="2220220"/>
            <a:ext cx="513495" cy="206015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rPr>
              <a:t>所有申請生</a:t>
            </a:r>
          </a:p>
        </p:txBody>
      </p:sp>
      <p:sp>
        <p:nvSpPr>
          <p:cNvPr id="19" name="矩形: 圓角 18">
            <a:extLst>
              <a:ext uri="{FF2B5EF4-FFF2-40B4-BE49-F238E27FC236}">
                <a16:creationId xmlns:a16="http://schemas.microsoft.com/office/drawing/2014/main" id="{0DDC27D0-5E93-A63C-5D07-7A2EF4C2F038}"/>
              </a:ext>
            </a:extLst>
          </p:cNvPr>
          <p:cNvSpPr/>
          <p:nvPr/>
        </p:nvSpPr>
        <p:spPr>
          <a:xfrm>
            <a:off x="2269872" y="3920524"/>
            <a:ext cx="2116986" cy="1854200"/>
          </a:xfrm>
          <a:prstGeom prst="roundRect">
            <a:avLst>
              <a:gd name="adj" fmla="val 0"/>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chemeClr val="tx1"/>
                </a:solidFill>
              </a:rPr>
              <a:t>未通過</a:t>
            </a:r>
            <a:endParaRPr lang="en-US" altLang="zh-TW" sz="2000" dirty="0">
              <a:solidFill>
                <a:schemeClr val="tx1"/>
              </a:solidFill>
            </a:endParaRPr>
          </a:p>
          <a:p>
            <a:pPr algn="ctr"/>
            <a:r>
              <a:rPr lang="zh-TW" altLang="en-US" dirty="0">
                <a:solidFill>
                  <a:schemeClr val="tx1"/>
                </a:solidFill>
              </a:rPr>
              <a:t>學測加權平均成績篩選</a:t>
            </a:r>
            <a:r>
              <a:rPr lang="zh-TW" altLang="en-US" sz="2000" dirty="0">
                <a:solidFill>
                  <a:schemeClr val="tx1"/>
                </a:solidFill>
              </a:rPr>
              <a:t>之校系</a:t>
            </a:r>
            <a:endParaRPr lang="en-US" altLang="zh-TW" sz="2000" dirty="0">
              <a:solidFill>
                <a:schemeClr val="tx1"/>
              </a:solidFill>
            </a:endParaRPr>
          </a:p>
          <a:p>
            <a:pPr algn="ctr"/>
            <a:r>
              <a:rPr lang="en-US" altLang="zh-TW" sz="2000" b="1" dirty="0">
                <a:solidFill>
                  <a:schemeClr val="tx1"/>
                </a:solidFill>
              </a:rPr>
              <a:t>【</a:t>
            </a:r>
            <a:r>
              <a:rPr lang="zh-TW" altLang="en-US" sz="2000" b="1" dirty="0">
                <a:solidFill>
                  <a:schemeClr val="tx1"/>
                </a:solidFill>
              </a:rPr>
              <a:t>是否採計</a:t>
            </a:r>
            <a:endParaRPr lang="en-US" altLang="zh-TW" sz="2000" b="1" dirty="0">
              <a:solidFill>
                <a:schemeClr val="tx1"/>
              </a:solidFill>
            </a:endParaRPr>
          </a:p>
          <a:p>
            <a:pPr algn="ctr"/>
            <a:r>
              <a:rPr lang="en-US" altLang="zh-TW" sz="2000" b="1" dirty="0">
                <a:solidFill>
                  <a:schemeClr val="tx1"/>
                </a:solidFill>
              </a:rPr>
              <a:t>APCS</a:t>
            </a:r>
            <a:r>
              <a:rPr lang="zh-TW" altLang="en-US" sz="2000" b="1" dirty="0">
                <a:solidFill>
                  <a:schemeClr val="tx1"/>
                </a:solidFill>
              </a:rPr>
              <a:t>超額篩選</a:t>
            </a:r>
            <a:r>
              <a:rPr lang="en-US" altLang="zh-TW" sz="2000" b="1" dirty="0">
                <a:solidFill>
                  <a:schemeClr val="tx1"/>
                </a:solidFill>
              </a:rPr>
              <a:t>】</a:t>
            </a:r>
          </a:p>
        </p:txBody>
      </p:sp>
      <p:cxnSp>
        <p:nvCxnSpPr>
          <p:cNvPr id="23" name="直線接點 22">
            <a:extLst>
              <a:ext uri="{FF2B5EF4-FFF2-40B4-BE49-F238E27FC236}">
                <a16:creationId xmlns:a16="http://schemas.microsoft.com/office/drawing/2014/main" id="{5079869E-F79B-0CCC-251C-B3717915F39C}"/>
              </a:ext>
            </a:extLst>
          </p:cNvPr>
          <p:cNvCxnSpPr>
            <a:cxnSpLocks/>
          </p:cNvCxnSpPr>
          <p:nvPr/>
        </p:nvCxnSpPr>
        <p:spPr>
          <a:xfrm>
            <a:off x="4267721" y="4764843"/>
            <a:ext cx="4131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文字方塊 40">
            <a:extLst>
              <a:ext uri="{FF2B5EF4-FFF2-40B4-BE49-F238E27FC236}">
                <a16:creationId xmlns:a16="http://schemas.microsoft.com/office/drawing/2014/main" id="{2897BFBE-1B8D-31B5-57AF-F1BA7F1A57A1}"/>
              </a:ext>
            </a:extLst>
          </p:cNvPr>
          <p:cNvSpPr txBox="1"/>
          <p:nvPr/>
        </p:nvSpPr>
        <p:spPr>
          <a:xfrm>
            <a:off x="4767733" y="2675948"/>
            <a:ext cx="826726" cy="1477328"/>
          </a:xfrm>
          <a:prstGeom prst="rect">
            <a:avLst/>
          </a:prstGeom>
          <a:noFill/>
        </p:spPr>
        <p:txBody>
          <a:bodyPr wrap="square">
            <a:spAutoFit/>
          </a:bodyPr>
          <a:lstStyle/>
          <a:p>
            <a:pPr algn="ctr"/>
            <a:r>
              <a:rPr lang="zh-TW" altLang="en-US" b="1" dirty="0"/>
              <a:t>採計</a:t>
            </a:r>
            <a:r>
              <a:rPr lang="en-US" altLang="zh-TW" b="1" dirty="0"/>
              <a:t>APCS</a:t>
            </a:r>
            <a:r>
              <a:rPr lang="zh-TW" altLang="en-US" b="1" dirty="0"/>
              <a:t>超額篩選</a:t>
            </a:r>
            <a:endParaRPr lang="en-US" altLang="zh-TW" b="1" dirty="0"/>
          </a:p>
          <a:p>
            <a:pPr algn="ctr"/>
            <a:r>
              <a:rPr lang="zh-TW" altLang="en-US" b="1" dirty="0"/>
              <a:t>校系</a:t>
            </a:r>
            <a:endParaRPr lang="en-US" altLang="zh-TW" b="1" dirty="0"/>
          </a:p>
        </p:txBody>
      </p:sp>
      <p:sp>
        <p:nvSpPr>
          <p:cNvPr id="42" name="文字方塊 41">
            <a:extLst>
              <a:ext uri="{FF2B5EF4-FFF2-40B4-BE49-F238E27FC236}">
                <a16:creationId xmlns:a16="http://schemas.microsoft.com/office/drawing/2014/main" id="{A5A5E6BC-1A66-B8D1-A24C-94EC5FEC588D}"/>
              </a:ext>
            </a:extLst>
          </p:cNvPr>
          <p:cNvSpPr txBox="1"/>
          <p:nvPr/>
        </p:nvSpPr>
        <p:spPr>
          <a:xfrm>
            <a:off x="4793960" y="5580870"/>
            <a:ext cx="1117393" cy="1200329"/>
          </a:xfrm>
          <a:prstGeom prst="rect">
            <a:avLst/>
          </a:prstGeom>
          <a:noFill/>
        </p:spPr>
        <p:txBody>
          <a:bodyPr wrap="square">
            <a:spAutoFit/>
          </a:bodyPr>
          <a:lstStyle/>
          <a:p>
            <a:pPr algn="ctr"/>
            <a:r>
              <a:rPr lang="zh-TW" altLang="en-US" b="1" dirty="0"/>
              <a:t>未採計</a:t>
            </a:r>
            <a:r>
              <a:rPr lang="en-US" altLang="zh-TW" b="1" dirty="0"/>
              <a:t>APCS</a:t>
            </a:r>
          </a:p>
          <a:p>
            <a:pPr algn="ctr"/>
            <a:r>
              <a:rPr lang="zh-TW" altLang="en-US" b="1" dirty="0"/>
              <a:t>超額篩選</a:t>
            </a:r>
            <a:endParaRPr lang="en-US" altLang="zh-TW" b="1" dirty="0"/>
          </a:p>
          <a:p>
            <a:pPr algn="ctr"/>
            <a:r>
              <a:rPr lang="zh-TW" altLang="en-US" b="1" dirty="0"/>
              <a:t>校系</a:t>
            </a:r>
            <a:endParaRPr lang="en-US" altLang="zh-TW" b="1" dirty="0"/>
          </a:p>
        </p:txBody>
      </p:sp>
      <p:sp>
        <p:nvSpPr>
          <p:cNvPr id="47" name="文字方塊 46">
            <a:extLst>
              <a:ext uri="{FF2B5EF4-FFF2-40B4-BE49-F238E27FC236}">
                <a16:creationId xmlns:a16="http://schemas.microsoft.com/office/drawing/2014/main" id="{9DB4F675-62FD-7ED7-3180-4EF98C6D542F}"/>
              </a:ext>
            </a:extLst>
          </p:cNvPr>
          <p:cNvSpPr txBox="1"/>
          <p:nvPr/>
        </p:nvSpPr>
        <p:spPr>
          <a:xfrm>
            <a:off x="5772034" y="2228001"/>
            <a:ext cx="1868478" cy="923330"/>
          </a:xfrm>
          <a:prstGeom prst="rect">
            <a:avLst/>
          </a:prstGeom>
          <a:noFill/>
        </p:spPr>
        <p:txBody>
          <a:bodyPr wrap="square" rtlCol="0">
            <a:spAutoFit/>
          </a:bodyPr>
          <a:lstStyle/>
          <a:p>
            <a:pPr algn="ctr"/>
            <a:r>
              <a:rPr lang="zh-TW" altLang="en-US" b="1" dirty="0">
                <a:solidFill>
                  <a:srgbClr val="FF0000"/>
                </a:solidFill>
              </a:rPr>
              <a:t>委員會逕向</a:t>
            </a:r>
            <a:r>
              <a:rPr lang="en-US" altLang="zh-TW" b="1" dirty="0">
                <a:solidFill>
                  <a:srgbClr val="FF0000"/>
                </a:solidFill>
              </a:rPr>
              <a:t>APCS</a:t>
            </a:r>
            <a:r>
              <a:rPr lang="zh-TW" altLang="en-US" b="1" dirty="0">
                <a:solidFill>
                  <a:srgbClr val="FF0000"/>
                </a:solidFill>
              </a:rPr>
              <a:t>執行單位取得</a:t>
            </a:r>
            <a:r>
              <a:rPr lang="en-US" altLang="zh-TW" b="1" dirty="0">
                <a:solidFill>
                  <a:srgbClr val="FF0000"/>
                </a:solidFill>
              </a:rPr>
              <a:t>APCS</a:t>
            </a:r>
            <a:r>
              <a:rPr lang="zh-TW" altLang="en-US" b="1" dirty="0">
                <a:solidFill>
                  <a:srgbClr val="FF0000"/>
                </a:solidFill>
              </a:rPr>
              <a:t>成績</a:t>
            </a:r>
          </a:p>
        </p:txBody>
      </p:sp>
    </p:spTree>
    <p:extLst>
      <p:ext uri="{BB962C8B-B14F-4D97-AF65-F5344CB8AC3E}">
        <p14:creationId xmlns:p14="http://schemas.microsoft.com/office/powerpoint/2010/main" val="120295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21</a:t>
            </a:fld>
            <a:endParaRPr lang="zh-TW" altLang="en-US"/>
          </a:p>
        </p:txBody>
      </p:sp>
      <p:sp>
        <p:nvSpPr>
          <p:cNvPr id="3" name="矩形 2"/>
          <p:cNvSpPr/>
          <p:nvPr/>
        </p:nvSpPr>
        <p:spPr>
          <a:xfrm>
            <a:off x="1620252" y="117294"/>
            <a:ext cx="8951495"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spc="100" dirty="0">
                <a:solidFill>
                  <a:schemeClr val="tx1"/>
                </a:solidFill>
                <a:effectLst>
                  <a:glow rad="63500">
                    <a:schemeClr val="bg1"/>
                  </a:glow>
                </a:effectLst>
                <a:sym typeface="Wingdings" panose="05000000000000000000" pitchFamily="2" charset="2"/>
              </a:rPr>
              <a:t>三、第一階段篩選：</a:t>
            </a:r>
            <a:r>
              <a:rPr lang="zh-TW" altLang="en-US" sz="2800" b="1" spc="100" dirty="0">
                <a:solidFill>
                  <a:schemeClr val="tx1"/>
                </a:solidFill>
                <a:effectLst>
                  <a:glow rad="63500">
                    <a:schemeClr val="bg1"/>
                  </a:glow>
                </a:effectLst>
                <a:sym typeface="Wingdings" panose="05000000000000000000" pitchFamily="2" charset="2"/>
              </a:rPr>
              <a:t>學科能力測驗成績篩選</a:t>
            </a:r>
            <a:r>
              <a:rPr lang="en-US" altLang="zh-TW" sz="2800" b="1" spc="100" dirty="0">
                <a:solidFill>
                  <a:schemeClr val="tx1"/>
                </a:solidFill>
                <a:effectLst>
                  <a:glow rad="63500">
                    <a:schemeClr val="bg1"/>
                  </a:glow>
                </a:effectLst>
                <a:sym typeface="Wingdings" panose="05000000000000000000" pitchFamily="2" charset="2"/>
              </a:rPr>
              <a:t>(1/2)</a:t>
            </a:r>
            <a:endParaRPr lang="zh-TW" altLang="en-US" sz="3600" b="1" spc="100" dirty="0">
              <a:solidFill>
                <a:schemeClr val="tx1"/>
              </a:solidFill>
              <a:effectLst>
                <a:glow rad="63500">
                  <a:schemeClr val="bg1"/>
                </a:glow>
              </a:effectLst>
            </a:endParaRPr>
          </a:p>
        </p:txBody>
      </p:sp>
      <p:sp>
        <p:nvSpPr>
          <p:cNvPr id="24" name="文字方塊 23"/>
          <p:cNvSpPr txBox="1"/>
          <p:nvPr/>
        </p:nvSpPr>
        <p:spPr>
          <a:xfrm>
            <a:off x="10929885" y="1683130"/>
            <a:ext cx="908379" cy="430887"/>
          </a:xfrm>
          <a:prstGeom prst="rect">
            <a:avLst/>
          </a:prstGeom>
          <a:noFill/>
        </p:spPr>
        <p:txBody>
          <a:bodyPr wrap="square" rtlCol="0">
            <a:spAutoFit/>
          </a:bodyPr>
          <a:lstStyle/>
          <a:p>
            <a:r>
              <a:rPr lang="en-US" altLang="zh-TW" sz="2200" dirty="0"/>
              <a:t>X100</a:t>
            </a:r>
            <a:endParaRPr lang="zh-TW" altLang="en-US" sz="2200" dirty="0"/>
          </a:p>
        </p:txBody>
      </p:sp>
      <p:sp>
        <p:nvSpPr>
          <p:cNvPr id="31" name="文字方塊 30">
            <a:extLst>
              <a:ext uri="{FF2B5EF4-FFF2-40B4-BE49-F238E27FC236}">
                <a16:creationId xmlns:a16="http://schemas.microsoft.com/office/drawing/2014/main" id="{3A16F28F-E154-466A-A4AB-B80550754A76}"/>
              </a:ext>
            </a:extLst>
          </p:cNvPr>
          <p:cNvSpPr txBox="1"/>
          <p:nvPr/>
        </p:nvSpPr>
        <p:spPr>
          <a:xfrm>
            <a:off x="133054" y="808145"/>
            <a:ext cx="6371770" cy="400110"/>
          </a:xfrm>
          <a:prstGeom prst="rect">
            <a:avLst/>
          </a:prstGeom>
          <a:noFill/>
        </p:spPr>
        <p:txBody>
          <a:bodyPr wrap="square">
            <a:spAutoFit/>
          </a:bodyPr>
          <a:lstStyle/>
          <a:p>
            <a:pPr marL="285750" indent="-285750">
              <a:spcBef>
                <a:spcPts val="600"/>
              </a:spcBef>
              <a:spcAft>
                <a:spcPts val="600"/>
              </a:spcAft>
              <a:buFont typeface="Wingdings" panose="05000000000000000000" pitchFamily="2" charset="2"/>
              <a:buChar char="u"/>
            </a:pPr>
            <a:r>
              <a:rPr lang="zh-TW" altLang="en-US" sz="2000" b="1" spc="50" dirty="0"/>
              <a:t>「學科能力測驗加權平均成績」計算：</a:t>
            </a:r>
            <a:endParaRPr lang="en-US" altLang="zh-TW" sz="2000" b="1" spc="50" dirty="0">
              <a:solidFill>
                <a:srgbClr val="00B050"/>
              </a:solidFill>
            </a:endParaRPr>
          </a:p>
        </p:txBody>
      </p:sp>
      <p:pic>
        <p:nvPicPr>
          <p:cNvPr id="5" name="圖片 4">
            <a:extLst>
              <a:ext uri="{FF2B5EF4-FFF2-40B4-BE49-F238E27FC236}">
                <a16:creationId xmlns:a16="http://schemas.microsoft.com/office/drawing/2014/main" id="{9D8DEE5E-74DD-8A0F-BCF4-463E24971C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80571" y="1248971"/>
            <a:ext cx="10349314" cy="1295477"/>
          </a:xfrm>
          <a:prstGeom prst="rect">
            <a:avLst/>
          </a:prstGeom>
        </p:spPr>
      </p:pic>
      <p:pic>
        <p:nvPicPr>
          <p:cNvPr id="7" name="圖片 6">
            <a:extLst>
              <a:ext uri="{FF2B5EF4-FFF2-40B4-BE49-F238E27FC236}">
                <a16:creationId xmlns:a16="http://schemas.microsoft.com/office/drawing/2014/main" id="{F7CD7A58-FED8-D05E-9149-3B7E57A5A2B9}"/>
              </a:ext>
            </a:extLst>
          </p:cNvPr>
          <p:cNvPicPr>
            <a:picLocks noChangeAspect="1"/>
          </p:cNvPicPr>
          <p:nvPr/>
        </p:nvPicPr>
        <p:blipFill>
          <a:blip r:embed="rId4"/>
          <a:stretch>
            <a:fillRect/>
          </a:stretch>
        </p:blipFill>
        <p:spPr>
          <a:xfrm>
            <a:off x="2497897" y="3002406"/>
            <a:ext cx="6400437" cy="1719932"/>
          </a:xfrm>
          <a:prstGeom prst="rect">
            <a:avLst/>
          </a:prstGeom>
          <a:solidFill>
            <a:schemeClr val="bg1"/>
          </a:solidFill>
        </p:spPr>
      </p:pic>
      <p:sp>
        <p:nvSpPr>
          <p:cNvPr id="10" name="矩形 9">
            <a:extLst>
              <a:ext uri="{FF2B5EF4-FFF2-40B4-BE49-F238E27FC236}">
                <a16:creationId xmlns:a16="http://schemas.microsoft.com/office/drawing/2014/main" id="{DAAB6053-9AC8-7A6B-9503-AC6837D5EB82}"/>
              </a:ext>
            </a:extLst>
          </p:cNvPr>
          <p:cNvSpPr/>
          <p:nvPr/>
        </p:nvSpPr>
        <p:spPr>
          <a:xfrm>
            <a:off x="8130391" y="3326787"/>
            <a:ext cx="767943" cy="402779"/>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6" name="矩形 15">
            <a:extLst>
              <a:ext uri="{FF2B5EF4-FFF2-40B4-BE49-F238E27FC236}">
                <a16:creationId xmlns:a16="http://schemas.microsoft.com/office/drawing/2014/main" id="{AF6BE1D5-694C-1C81-C43E-84397E78010C}"/>
              </a:ext>
            </a:extLst>
          </p:cNvPr>
          <p:cNvSpPr/>
          <p:nvPr/>
        </p:nvSpPr>
        <p:spPr>
          <a:xfrm>
            <a:off x="6626578" y="3720015"/>
            <a:ext cx="745066" cy="44807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
            <a:extLst>
              <a:ext uri="{FF2B5EF4-FFF2-40B4-BE49-F238E27FC236}">
                <a16:creationId xmlns:a16="http://schemas.microsoft.com/office/drawing/2014/main" id="{3BB50C7D-C6C1-7B8B-038B-4803DF31C076}"/>
              </a:ext>
            </a:extLst>
          </p:cNvPr>
          <p:cNvSpPr/>
          <p:nvPr/>
        </p:nvSpPr>
        <p:spPr>
          <a:xfrm>
            <a:off x="733741" y="2996129"/>
            <a:ext cx="1242048" cy="3294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Ø"/>
            </a:pPr>
            <a:r>
              <a:rPr lang="zh-TW" altLang="en-US" sz="2000" b="1" dirty="0">
                <a:solidFill>
                  <a:schemeClr val="tx1"/>
                </a:solidFill>
              </a:rPr>
              <a:t>範例</a:t>
            </a:r>
          </a:p>
        </p:txBody>
      </p:sp>
      <p:graphicFrame>
        <p:nvGraphicFramePr>
          <p:cNvPr id="27" name="表格 26">
            <a:extLst>
              <a:ext uri="{FF2B5EF4-FFF2-40B4-BE49-F238E27FC236}">
                <a16:creationId xmlns:a16="http://schemas.microsoft.com/office/drawing/2014/main" id="{20C47054-4F32-7A21-872E-A5BB8C5A451F}"/>
              </a:ext>
            </a:extLst>
          </p:cNvPr>
          <p:cNvGraphicFramePr>
            <a:graphicFrameLocks noGrp="1"/>
          </p:cNvGraphicFramePr>
          <p:nvPr>
            <p:extLst>
              <p:ext uri="{D42A27DB-BD31-4B8C-83A1-F6EECF244321}">
                <p14:modId xmlns:p14="http://schemas.microsoft.com/office/powerpoint/2010/main" val="400057661"/>
              </p:ext>
            </p:extLst>
          </p:nvPr>
        </p:nvGraphicFramePr>
        <p:xfrm>
          <a:off x="935309" y="5110931"/>
          <a:ext cx="10321381" cy="915807"/>
        </p:xfrm>
        <a:graphic>
          <a:graphicData uri="http://schemas.openxmlformats.org/drawingml/2006/table">
            <a:tbl>
              <a:tblPr/>
              <a:tblGrid>
                <a:gridCol w="751386">
                  <a:extLst>
                    <a:ext uri="{9D8B030D-6E8A-4147-A177-3AD203B41FA5}">
                      <a16:colId xmlns:a16="http://schemas.microsoft.com/office/drawing/2014/main" val="3263580646"/>
                    </a:ext>
                  </a:extLst>
                </a:gridCol>
                <a:gridCol w="7553995">
                  <a:extLst>
                    <a:ext uri="{9D8B030D-6E8A-4147-A177-3AD203B41FA5}">
                      <a16:colId xmlns:a16="http://schemas.microsoft.com/office/drawing/2014/main" val="20000"/>
                    </a:ext>
                  </a:extLst>
                </a:gridCol>
                <a:gridCol w="2016000">
                  <a:extLst>
                    <a:ext uri="{9D8B030D-6E8A-4147-A177-3AD203B41FA5}">
                      <a16:colId xmlns:a16="http://schemas.microsoft.com/office/drawing/2014/main" val="20001"/>
                    </a:ext>
                  </a:extLst>
                </a:gridCol>
              </a:tblGrid>
              <a:tr h="406392">
                <a:tc rowSpan="2">
                  <a:txBody>
                    <a:bodyPr/>
                    <a:lstStyle/>
                    <a:p>
                      <a:pPr marL="0" marR="0" lvl="0" indent="92075" algn="l" defTabSz="914400" rtl="0" eaLnBrk="1" fontAlgn="base" latinLnBrk="0" hangingPunct="1">
                        <a:lnSpc>
                          <a:spcPct val="100000"/>
                        </a:lnSpc>
                        <a:spcBef>
                          <a:spcPts val="63"/>
                        </a:spcBef>
                        <a:spcAft>
                          <a:spcPts val="63"/>
                        </a:spcAft>
                        <a:buClrTx/>
                        <a:buSzTx/>
                        <a:buFontTx/>
                        <a:buNone/>
                        <a:tabLst/>
                      </a:pPr>
                      <a:r>
                        <a:rPr kumimoji="0" lang="zh-TW" altLang="en-US" sz="1600" b="1" i="0" u="none" strike="noStrike" cap="none" normalizeH="0" baseline="0" dirty="0">
                          <a:ln>
                            <a:noFill/>
                          </a:ln>
                          <a:solidFill>
                            <a:schemeClr val="tx1"/>
                          </a:solidFill>
                          <a:effectLst/>
                          <a:latin typeface="+mj-lt"/>
                          <a:ea typeface="+mj-ea"/>
                          <a:cs typeface="Times New Roman" pitchFamily="18" charset="0"/>
                        </a:rPr>
                        <a:t>成績</a:t>
                      </a:r>
                      <a:endParaRPr kumimoji="0" lang="en-US" altLang="zh-TW" sz="1600" b="1" i="0" u="none" strike="noStrike" cap="none" normalizeH="0" baseline="0" dirty="0">
                        <a:ln>
                          <a:noFill/>
                        </a:ln>
                        <a:solidFill>
                          <a:schemeClr val="tx1"/>
                        </a:solidFill>
                        <a:effectLst/>
                        <a:latin typeface="+mj-lt"/>
                        <a:ea typeface="+mj-ea"/>
                        <a:cs typeface="Times New Roman" pitchFamily="18" charset="0"/>
                      </a:endParaRPr>
                    </a:p>
                    <a:p>
                      <a:pPr marL="0" marR="0" lvl="0" indent="92075" algn="l" defTabSz="914400" rtl="0" eaLnBrk="1" fontAlgn="base" latinLnBrk="0" hangingPunct="1">
                        <a:lnSpc>
                          <a:spcPct val="100000"/>
                        </a:lnSpc>
                        <a:spcBef>
                          <a:spcPts val="63"/>
                        </a:spcBef>
                        <a:spcAft>
                          <a:spcPts val="63"/>
                        </a:spcAft>
                        <a:buClrTx/>
                        <a:buSzTx/>
                        <a:buFontTx/>
                        <a:buNone/>
                        <a:tabLst/>
                      </a:pPr>
                      <a:r>
                        <a:rPr kumimoji="0" lang="zh-TW" altLang="en-US" sz="1600" b="1" i="0" u="none" strike="noStrike" cap="none" normalizeH="0" baseline="0" dirty="0">
                          <a:ln>
                            <a:noFill/>
                          </a:ln>
                          <a:solidFill>
                            <a:schemeClr val="tx1"/>
                          </a:solidFill>
                          <a:effectLst/>
                          <a:latin typeface="+mj-lt"/>
                          <a:ea typeface="+mj-ea"/>
                          <a:cs typeface="Times New Roman" pitchFamily="18" charset="0"/>
                        </a:rPr>
                        <a:t>計算</a:t>
                      </a:r>
                      <a:endParaRPr kumimoji="0" lang="zh-TW" altLang="zh-TW" sz="1600" b="1" i="0" u="none" strike="noStrike" cap="none" normalizeH="0" baseline="0" dirty="0">
                        <a:ln>
                          <a:noFill/>
                        </a:ln>
                        <a:solidFill>
                          <a:schemeClr val="tx1"/>
                        </a:solidFill>
                        <a:effectLst/>
                        <a:latin typeface="+mj-lt"/>
                        <a:ea typeface="+mj-ea"/>
                        <a:cs typeface="Times New Roman" pitchFamily="18" charset="0"/>
                      </a:endParaRPr>
                    </a:p>
                  </a:txBody>
                  <a:tcPr marL="68585" marR="68585" marT="0" marB="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ts val="63"/>
                        </a:spcBef>
                        <a:spcAft>
                          <a:spcPts val="63"/>
                        </a:spcAft>
                        <a:buClrTx/>
                        <a:buSzTx/>
                        <a:buFontTx/>
                        <a:buNone/>
                        <a:tabLst/>
                      </a:pPr>
                      <a:r>
                        <a:rPr kumimoji="0" lang="en-US" altLang="zh-TW" sz="1800" b="1" i="0" u="none" strike="noStrike" cap="none" normalizeH="0" baseline="0" dirty="0">
                          <a:ln>
                            <a:noFill/>
                          </a:ln>
                          <a:solidFill>
                            <a:srgbClr val="0033CC"/>
                          </a:solidFill>
                          <a:effectLst/>
                          <a:latin typeface="+mj-lt"/>
                          <a:ea typeface="+mj-ea"/>
                          <a:cs typeface="Times New Roman" pitchFamily="18" charset="0"/>
                        </a:rPr>
                        <a:t>10</a:t>
                      </a:r>
                      <a:r>
                        <a:rPr kumimoji="0" lang="en-US" altLang="zh-TW" sz="1800" b="1" i="0" u="none" strike="noStrike" cap="none" normalizeH="0" baseline="0" dirty="0">
                          <a:ln>
                            <a:noFill/>
                          </a:ln>
                          <a:solidFill>
                            <a:schemeClr val="tx1"/>
                          </a:solidFill>
                          <a:effectLst/>
                          <a:latin typeface="+mj-lt"/>
                          <a:ea typeface="+mj-ea"/>
                          <a:cs typeface="Times New Roman" pitchFamily="18" charset="0"/>
                        </a:rPr>
                        <a:t>×1.00</a:t>
                      </a:r>
                      <a:r>
                        <a:rPr kumimoji="0" lang="zh-TW" altLang="en-US" sz="1800" b="1" i="0" u="none" strike="noStrike" cap="none" normalizeH="0" baseline="0" dirty="0">
                          <a:ln>
                            <a:noFill/>
                          </a:ln>
                          <a:solidFill>
                            <a:schemeClr val="tx1"/>
                          </a:solidFill>
                          <a:effectLst/>
                          <a:latin typeface="+mj-lt"/>
                          <a:ea typeface="+mj-ea"/>
                          <a:cs typeface="Times New Roman" pitchFamily="18" charset="0"/>
                        </a:rPr>
                        <a:t> ＋</a:t>
                      </a:r>
                      <a:r>
                        <a:rPr kumimoji="0" lang="en-US" altLang="zh-TW" sz="1800" b="1" i="0" u="none" strike="noStrike" cap="none" normalizeH="0" baseline="0" dirty="0">
                          <a:ln>
                            <a:noFill/>
                          </a:ln>
                          <a:solidFill>
                            <a:srgbClr val="0033CC"/>
                          </a:solidFill>
                          <a:effectLst/>
                          <a:latin typeface="+mj-lt"/>
                          <a:ea typeface="+mj-ea"/>
                          <a:cs typeface="Times New Roman" pitchFamily="18" charset="0"/>
                        </a:rPr>
                        <a:t>11</a:t>
                      </a:r>
                      <a:r>
                        <a:rPr kumimoji="0" lang="en-US" altLang="zh-TW" sz="1800" b="1" i="0" u="none" strike="noStrike" cap="none" normalizeH="0" baseline="0" dirty="0">
                          <a:ln>
                            <a:noFill/>
                          </a:ln>
                          <a:solidFill>
                            <a:schemeClr val="tx1"/>
                          </a:solidFill>
                          <a:effectLst/>
                          <a:latin typeface="+mj-lt"/>
                          <a:ea typeface="+mj-ea"/>
                          <a:cs typeface="Times New Roman" pitchFamily="18" charset="0"/>
                        </a:rPr>
                        <a:t>×1.50</a:t>
                      </a:r>
                      <a:r>
                        <a:rPr kumimoji="0" lang="zh-TW" altLang="en-US" sz="1800" b="1" i="0" u="none" strike="noStrike" cap="none" normalizeH="0" baseline="0" dirty="0">
                          <a:ln>
                            <a:noFill/>
                          </a:ln>
                          <a:solidFill>
                            <a:schemeClr val="tx1"/>
                          </a:solidFill>
                          <a:effectLst/>
                          <a:latin typeface="+mj-lt"/>
                          <a:ea typeface="+mj-ea"/>
                          <a:cs typeface="Times New Roman" pitchFamily="18" charset="0"/>
                        </a:rPr>
                        <a:t>＋  </a:t>
                      </a:r>
                      <a:r>
                        <a:rPr kumimoji="0" lang="en-US" altLang="zh-TW" sz="1800" b="1" i="0" u="none" strike="noStrike" cap="none" normalizeH="0" baseline="0" dirty="0">
                          <a:ln>
                            <a:noFill/>
                          </a:ln>
                          <a:solidFill>
                            <a:srgbClr val="0033CC"/>
                          </a:solidFill>
                          <a:effectLst/>
                          <a:latin typeface="+mj-lt"/>
                          <a:ea typeface="+mj-ea"/>
                          <a:cs typeface="Times New Roman" pitchFamily="18" charset="0"/>
                        </a:rPr>
                        <a:t>9</a:t>
                      </a:r>
                      <a:r>
                        <a:rPr kumimoji="0" lang="en-US" altLang="zh-TW" sz="1800" b="1" i="0" u="none" strike="noStrike" cap="none" normalizeH="0" baseline="0" dirty="0">
                          <a:ln>
                            <a:noFill/>
                          </a:ln>
                          <a:solidFill>
                            <a:schemeClr val="tx1"/>
                          </a:solidFill>
                          <a:effectLst/>
                          <a:latin typeface="+mj-lt"/>
                          <a:ea typeface="+mj-ea"/>
                          <a:cs typeface="Times New Roman" pitchFamily="18" charset="0"/>
                        </a:rPr>
                        <a:t>×2.00</a:t>
                      </a:r>
                      <a:r>
                        <a:rPr kumimoji="0" lang="zh-TW" altLang="en-US" sz="1800" b="1" i="0" u="none" strike="noStrike" cap="none" normalizeH="0" baseline="0" dirty="0">
                          <a:ln>
                            <a:noFill/>
                          </a:ln>
                          <a:solidFill>
                            <a:schemeClr val="tx1"/>
                          </a:solidFill>
                          <a:effectLst/>
                          <a:latin typeface="+mj-lt"/>
                          <a:ea typeface="+mj-ea"/>
                          <a:cs typeface="Times New Roman" pitchFamily="18" charset="0"/>
                        </a:rPr>
                        <a:t> ＋</a:t>
                      </a:r>
                      <a:r>
                        <a:rPr kumimoji="0" lang="en-US" altLang="zh-TW" sz="1800" b="1" i="0" u="none" strike="noStrike" cap="none" normalizeH="0" baseline="0" dirty="0">
                          <a:ln>
                            <a:noFill/>
                          </a:ln>
                          <a:solidFill>
                            <a:srgbClr val="0033CC"/>
                          </a:solidFill>
                          <a:effectLst/>
                          <a:latin typeface="+mj-lt"/>
                          <a:ea typeface="+mj-ea"/>
                          <a:cs typeface="Times New Roman" pitchFamily="18" charset="0"/>
                        </a:rPr>
                        <a:t>13</a:t>
                      </a:r>
                      <a:r>
                        <a:rPr kumimoji="0" lang="en-US" altLang="zh-TW" sz="1800" b="1" i="0" u="none" strike="noStrike" cap="none" normalizeH="0" baseline="0" dirty="0">
                          <a:ln>
                            <a:noFill/>
                          </a:ln>
                          <a:solidFill>
                            <a:schemeClr val="tx1"/>
                          </a:solidFill>
                          <a:effectLst/>
                          <a:latin typeface="+mj-lt"/>
                          <a:ea typeface="+mj-ea"/>
                          <a:cs typeface="Times New Roman" pitchFamily="18" charset="0"/>
                        </a:rPr>
                        <a:t>×0.00</a:t>
                      </a:r>
                      <a:r>
                        <a:rPr kumimoji="0" lang="zh-TW" altLang="en-US" sz="1800" b="1" i="0" u="none" strike="noStrike" cap="none" normalizeH="0" baseline="0" dirty="0">
                          <a:ln>
                            <a:noFill/>
                          </a:ln>
                          <a:solidFill>
                            <a:schemeClr val="tx1"/>
                          </a:solidFill>
                          <a:effectLst/>
                          <a:latin typeface="+mj-lt"/>
                          <a:ea typeface="+mj-ea"/>
                          <a:cs typeface="Times New Roman" pitchFamily="18" charset="0"/>
                        </a:rPr>
                        <a:t>＋ </a:t>
                      </a:r>
                      <a:r>
                        <a:rPr kumimoji="0" lang="en-US" altLang="zh-TW" sz="1800" b="1" i="0" u="none" strike="noStrike" cap="none" normalizeH="0" baseline="0" dirty="0">
                          <a:ln>
                            <a:noFill/>
                          </a:ln>
                          <a:solidFill>
                            <a:srgbClr val="0033CC"/>
                          </a:solidFill>
                          <a:effectLst/>
                          <a:latin typeface="+mj-lt"/>
                          <a:ea typeface="+mj-ea"/>
                          <a:cs typeface="Times New Roman" pitchFamily="18" charset="0"/>
                        </a:rPr>
                        <a:t>0</a:t>
                      </a:r>
                      <a:r>
                        <a:rPr kumimoji="0" lang="en-US" altLang="zh-TW" sz="1800" b="1" i="0" u="none" strike="noStrike" cap="none" normalizeH="0" baseline="0" dirty="0">
                          <a:ln>
                            <a:noFill/>
                          </a:ln>
                          <a:solidFill>
                            <a:schemeClr val="tx1"/>
                          </a:solidFill>
                          <a:effectLst/>
                          <a:latin typeface="+mj-lt"/>
                          <a:ea typeface="+mj-ea"/>
                          <a:cs typeface="Times New Roman" pitchFamily="18" charset="0"/>
                        </a:rPr>
                        <a:t>×0.00 </a:t>
                      </a:r>
                      <a:r>
                        <a:rPr kumimoji="0" lang="zh-TW" altLang="en-US" sz="1800" b="1" i="0" u="none" strike="noStrike" cap="none" normalizeH="0" baseline="0" dirty="0">
                          <a:ln>
                            <a:noFill/>
                          </a:ln>
                          <a:solidFill>
                            <a:schemeClr val="tx1"/>
                          </a:solidFill>
                          <a:effectLst/>
                          <a:latin typeface="+mj-lt"/>
                          <a:ea typeface="+mj-ea"/>
                          <a:cs typeface="Times New Roman" pitchFamily="18" charset="0"/>
                        </a:rPr>
                        <a:t>＋ </a:t>
                      </a:r>
                      <a:r>
                        <a:rPr kumimoji="0" lang="en-US" altLang="zh-TW" sz="1800" b="1" i="0" u="none" strike="noStrike" cap="none" normalizeH="0" baseline="0" dirty="0">
                          <a:ln>
                            <a:noFill/>
                          </a:ln>
                          <a:solidFill>
                            <a:srgbClr val="0033CC"/>
                          </a:solidFill>
                          <a:effectLst/>
                          <a:latin typeface="+mj-lt"/>
                          <a:ea typeface="+mj-ea"/>
                          <a:cs typeface="Times New Roman" pitchFamily="18" charset="0"/>
                        </a:rPr>
                        <a:t>0</a:t>
                      </a:r>
                      <a:r>
                        <a:rPr kumimoji="0" lang="en-US" altLang="zh-TW" sz="1800" b="1" i="0" u="none" strike="noStrike" cap="none" normalizeH="0" baseline="0" dirty="0">
                          <a:ln>
                            <a:noFill/>
                          </a:ln>
                          <a:solidFill>
                            <a:schemeClr val="tx1"/>
                          </a:solidFill>
                          <a:effectLst/>
                          <a:latin typeface="+mj-lt"/>
                          <a:ea typeface="+mj-ea"/>
                          <a:cs typeface="Times New Roman" pitchFamily="18" charset="0"/>
                        </a:rPr>
                        <a:t>×1.00</a:t>
                      </a:r>
                      <a:endParaRPr kumimoji="0" lang="zh-TW" altLang="zh-TW" sz="1800" b="1" i="0" u="none" strike="noStrike" cap="none" normalizeH="0" baseline="0" dirty="0">
                        <a:ln>
                          <a:noFill/>
                        </a:ln>
                        <a:solidFill>
                          <a:schemeClr val="tx1"/>
                        </a:solidFill>
                        <a:effectLst/>
                        <a:latin typeface="+mj-lt"/>
                        <a:ea typeface="+mj-ea"/>
                        <a:cs typeface="Times New Roman" pitchFamily="18" charset="0"/>
                      </a:endParaRPr>
                    </a:p>
                  </a:txBody>
                  <a:tcPr marL="68585" marR="68585" marT="0" marB="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just" defTabSz="914400" rtl="0" eaLnBrk="1" fontAlgn="base" latinLnBrk="0" hangingPunct="1">
                        <a:lnSpc>
                          <a:spcPct val="100000"/>
                        </a:lnSpc>
                        <a:spcBef>
                          <a:spcPts val="63"/>
                        </a:spcBef>
                        <a:spcAft>
                          <a:spcPts val="63"/>
                        </a:spcAft>
                        <a:buClrTx/>
                        <a:buSzTx/>
                        <a:buFontTx/>
                        <a:buNone/>
                        <a:tabLst/>
                      </a:pPr>
                      <a:r>
                        <a:rPr kumimoji="0" lang="en-US" altLang="zh-TW" sz="1800" b="1" i="0" u="none" strike="noStrike" cap="none" normalizeH="0" baseline="0" dirty="0">
                          <a:ln>
                            <a:noFill/>
                          </a:ln>
                          <a:solidFill>
                            <a:schemeClr val="tx1"/>
                          </a:solidFill>
                          <a:effectLst/>
                          <a:latin typeface="+mj-lt"/>
                          <a:ea typeface="+mj-ea"/>
                          <a:cs typeface="Times New Roman" pitchFamily="18" charset="0"/>
                        </a:rPr>
                        <a:t>× 100 = 53.94</a:t>
                      </a:r>
                      <a:endParaRPr kumimoji="0" lang="zh-TW" altLang="zh-TW" sz="1800" b="1" i="0" u="none" strike="noStrike" cap="none" normalizeH="0" baseline="0" dirty="0">
                        <a:ln>
                          <a:noFill/>
                        </a:ln>
                        <a:solidFill>
                          <a:schemeClr val="tx1"/>
                        </a:solidFill>
                        <a:effectLst/>
                        <a:latin typeface="+mj-lt"/>
                        <a:ea typeface="+mj-ea"/>
                        <a:cs typeface="Times New Roman" pitchFamily="18" charset="0"/>
                      </a:endParaRPr>
                    </a:p>
                  </a:txBody>
                  <a:tcPr marL="68585" marR="68585" marT="0" marB="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09415">
                <a:tc vMerge="1">
                  <a:txBody>
                    <a:bodyPr/>
                    <a:lstStyle/>
                    <a:p>
                      <a:pPr marL="0" marR="0" lvl="0" indent="0" algn="l" defTabSz="914400" rtl="0" eaLnBrk="1" fontAlgn="base" latinLnBrk="0" hangingPunct="1">
                        <a:lnSpc>
                          <a:spcPct val="100000"/>
                        </a:lnSpc>
                        <a:spcBef>
                          <a:spcPts val="63"/>
                        </a:spcBef>
                        <a:spcAft>
                          <a:spcPts val="63"/>
                        </a:spcAft>
                        <a:buClrTx/>
                        <a:buSzTx/>
                        <a:buFontTx/>
                        <a:buNone/>
                        <a:tabLst/>
                      </a:pPr>
                      <a:endParaRPr kumimoji="0" lang="zh-TW" altLang="zh-TW" sz="16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endParaRPr>
                    </a:p>
                  </a:txBody>
                  <a:tcPr marL="68585" marR="68585"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ts val="63"/>
                        </a:spcBef>
                        <a:spcAft>
                          <a:spcPts val="63"/>
                        </a:spcAft>
                        <a:buClrTx/>
                        <a:buSzTx/>
                        <a:buFontTx/>
                        <a:buNone/>
                        <a:tabLst/>
                      </a:pPr>
                      <a:r>
                        <a:rPr kumimoji="0" lang="en-US" altLang="zh-TW" sz="1800" b="1" i="0" u="none" strike="noStrike" cap="none" normalizeH="0" baseline="0" dirty="0">
                          <a:ln>
                            <a:noFill/>
                          </a:ln>
                          <a:solidFill>
                            <a:schemeClr val="tx1"/>
                          </a:solidFill>
                          <a:effectLst/>
                          <a:latin typeface="+mj-lt"/>
                          <a:ea typeface="+mj-ea"/>
                          <a:cs typeface="Times New Roman" pitchFamily="18" charset="0"/>
                        </a:rPr>
                        <a:t> 15×1.00</a:t>
                      </a:r>
                      <a:r>
                        <a:rPr kumimoji="0" lang="zh-TW" altLang="en-US" sz="1800" b="1" i="0" u="none" strike="noStrike" cap="none" normalizeH="0" baseline="0" dirty="0">
                          <a:ln>
                            <a:noFill/>
                          </a:ln>
                          <a:solidFill>
                            <a:schemeClr val="tx1"/>
                          </a:solidFill>
                          <a:effectLst/>
                          <a:latin typeface="+mj-lt"/>
                          <a:ea typeface="+mj-ea"/>
                          <a:cs typeface="Times New Roman" pitchFamily="18" charset="0"/>
                        </a:rPr>
                        <a:t> ＋</a:t>
                      </a:r>
                      <a:r>
                        <a:rPr kumimoji="0" lang="en-US" altLang="zh-TW" sz="1800" b="1" i="0" u="none" strike="noStrike" cap="none" normalizeH="0" baseline="0" dirty="0">
                          <a:ln>
                            <a:noFill/>
                          </a:ln>
                          <a:solidFill>
                            <a:schemeClr val="tx1"/>
                          </a:solidFill>
                          <a:effectLst/>
                          <a:latin typeface="+mj-lt"/>
                          <a:ea typeface="+mj-ea"/>
                          <a:cs typeface="Times New Roman" pitchFamily="18" charset="0"/>
                        </a:rPr>
                        <a:t>15×1.50</a:t>
                      </a:r>
                      <a:r>
                        <a:rPr kumimoji="0" lang="zh-TW" altLang="en-US" sz="1800" b="1" i="0" u="none" strike="noStrike" cap="none" normalizeH="0" baseline="0" dirty="0">
                          <a:ln>
                            <a:noFill/>
                          </a:ln>
                          <a:solidFill>
                            <a:schemeClr val="tx1"/>
                          </a:solidFill>
                          <a:effectLst/>
                          <a:latin typeface="+mj-lt"/>
                          <a:ea typeface="+mj-ea"/>
                          <a:cs typeface="Times New Roman" pitchFamily="18" charset="0"/>
                        </a:rPr>
                        <a:t>＋</a:t>
                      </a:r>
                      <a:r>
                        <a:rPr kumimoji="0" lang="en-US" altLang="zh-TW" sz="1800" b="1" i="0" u="none" strike="noStrike" cap="none" normalizeH="0" baseline="0" dirty="0">
                          <a:ln>
                            <a:noFill/>
                          </a:ln>
                          <a:solidFill>
                            <a:schemeClr val="tx1"/>
                          </a:solidFill>
                          <a:effectLst/>
                          <a:latin typeface="+mj-lt"/>
                          <a:ea typeface="+mj-ea"/>
                          <a:cs typeface="Times New Roman" pitchFamily="18" charset="0"/>
                        </a:rPr>
                        <a:t>15×2.00</a:t>
                      </a:r>
                      <a:r>
                        <a:rPr kumimoji="0" lang="zh-TW" altLang="en-US" sz="1800" b="1" i="0" u="none" strike="noStrike" cap="none" normalizeH="0" baseline="0" dirty="0">
                          <a:ln>
                            <a:noFill/>
                          </a:ln>
                          <a:solidFill>
                            <a:schemeClr val="tx1"/>
                          </a:solidFill>
                          <a:effectLst/>
                          <a:latin typeface="+mj-lt"/>
                          <a:ea typeface="+mj-ea"/>
                          <a:cs typeface="Times New Roman" pitchFamily="18" charset="0"/>
                        </a:rPr>
                        <a:t>＋</a:t>
                      </a:r>
                      <a:r>
                        <a:rPr kumimoji="0" lang="en-US" altLang="zh-TW" sz="1800" b="1" i="0" u="none" strike="noStrike" cap="none" normalizeH="0" baseline="0" dirty="0">
                          <a:ln>
                            <a:noFill/>
                          </a:ln>
                          <a:solidFill>
                            <a:schemeClr val="tx1"/>
                          </a:solidFill>
                          <a:effectLst/>
                          <a:latin typeface="+mj-lt"/>
                          <a:ea typeface="+mj-ea"/>
                          <a:cs typeface="Times New Roman" pitchFamily="18" charset="0"/>
                        </a:rPr>
                        <a:t>15×0.00</a:t>
                      </a:r>
                      <a:r>
                        <a:rPr kumimoji="0" lang="zh-TW" altLang="en-US" sz="1800" b="1" i="0" u="none" strike="noStrike" cap="none" normalizeH="0" baseline="0" dirty="0">
                          <a:ln>
                            <a:noFill/>
                          </a:ln>
                          <a:solidFill>
                            <a:schemeClr val="tx1"/>
                          </a:solidFill>
                          <a:effectLst/>
                          <a:latin typeface="+mj-lt"/>
                          <a:ea typeface="+mj-ea"/>
                          <a:cs typeface="Times New Roman" pitchFamily="18" charset="0"/>
                        </a:rPr>
                        <a:t>＋</a:t>
                      </a:r>
                      <a:r>
                        <a:rPr kumimoji="0" lang="en-US" altLang="zh-TW" sz="1800" b="1" i="0" u="none" strike="noStrike" cap="none" normalizeH="0" baseline="0" dirty="0">
                          <a:ln>
                            <a:noFill/>
                          </a:ln>
                          <a:solidFill>
                            <a:schemeClr val="tx1"/>
                          </a:solidFill>
                          <a:effectLst/>
                          <a:latin typeface="+mj-lt"/>
                          <a:ea typeface="+mj-ea"/>
                          <a:cs typeface="Times New Roman" pitchFamily="18" charset="0"/>
                        </a:rPr>
                        <a:t>15×0.00</a:t>
                      </a:r>
                      <a:r>
                        <a:rPr kumimoji="0" lang="zh-TW" altLang="en-US" sz="1800" b="1" i="0" u="none" strike="noStrike" cap="none" normalizeH="0" baseline="0" dirty="0">
                          <a:ln>
                            <a:noFill/>
                          </a:ln>
                          <a:solidFill>
                            <a:schemeClr val="tx1"/>
                          </a:solidFill>
                          <a:effectLst/>
                          <a:latin typeface="+mj-lt"/>
                          <a:ea typeface="+mj-ea"/>
                          <a:cs typeface="Times New Roman" pitchFamily="18" charset="0"/>
                        </a:rPr>
                        <a:t>＋</a:t>
                      </a:r>
                      <a:r>
                        <a:rPr kumimoji="0" lang="en-US" altLang="zh-TW" sz="1800" b="1" i="0" u="none" strike="noStrike" cap="none" normalizeH="0" baseline="0" dirty="0">
                          <a:ln>
                            <a:noFill/>
                          </a:ln>
                          <a:solidFill>
                            <a:schemeClr val="tx1"/>
                          </a:solidFill>
                          <a:effectLst/>
                          <a:latin typeface="+mj-lt"/>
                          <a:ea typeface="+mj-ea"/>
                          <a:cs typeface="Times New Roman" pitchFamily="18" charset="0"/>
                        </a:rPr>
                        <a:t>15×1.00</a:t>
                      </a:r>
                      <a:endParaRPr kumimoji="0" lang="zh-TW" altLang="zh-TW" sz="1800" b="1" i="0" u="none" strike="noStrike" cap="none" normalizeH="0" baseline="0" dirty="0">
                        <a:ln>
                          <a:noFill/>
                        </a:ln>
                        <a:solidFill>
                          <a:schemeClr val="tx1"/>
                        </a:solidFill>
                        <a:effectLst/>
                        <a:latin typeface="+mj-lt"/>
                        <a:ea typeface="+mj-ea"/>
                        <a:cs typeface="Times New Roman" pitchFamily="18" charset="0"/>
                      </a:endParaRPr>
                    </a:p>
                  </a:txBody>
                  <a:tcPr marL="68585" marR="68585" marT="0" marB="0"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1"/>
                  </a:ext>
                </a:extLst>
              </a:tr>
            </a:tbl>
          </a:graphicData>
        </a:graphic>
      </p:graphicFrame>
      <p:sp>
        <p:nvSpPr>
          <p:cNvPr id="30" name="矩形 29">
            <a:extLst>
              <a:ext uri="{FF2B5EF4-FFF2-40B4-BE49-F238E27FC236}">
                <a16:creationId xmlns:a16="http://schemas.microsoft.com/office/drawing/2014/main" id="{43CA23EC-1AD7-0E5F-AD1F-80BF06DF4513}"/>
              </a:ext>
            </a:extLst>
          </p:cNvPr>
          <p:cNvSpPr/>
          <p:nvPr/>
        </p:nvSpPr>
        <p:spPr>
          <a:xfrm>
            <a:off x="2497897" y="5874729"/>
            <a:ext cx="4343564" cy="646331"/>
          </a:xfrm>
          <a:prstGeom prst="rect">
            <a:avLst/>
          </a:prstGeom>
          <a:noFill/>
          <a:ln>
            <a:noFill/>
          </a:ln>
          <a:effectLst/>
        </p:spPr>
        <p:txBody>
          <a:bodyPr wrap="square">
            <a:spAutoFit/>
          </a:bodyPr>
          <a:lstStyle/>
          <a:p>
            <a:pPr algn="r" eaLnBrk="1" hangingPunct="1"/>
            <a:r>
              <a:rPr kumimoji="0" lang="zh-TW" altLang="en-US" b="1" dirty="0">
                <a:effectLst>
                  <a:outerShdw blurRad="38100" dist="38100" dir="2700000" algn="tl">
                    <a:srgbClr val="000000">
                      <a:alpha val="43137"/>
                    </a:srgbClr>
                  </a:outerShdw>
                </a:effectLst>
                <a:latin typeface="+mj-ea"/>
                <a:ea typeface="+mj-ea"/>
                <a:cs typeface="Times New Roman" panose="02020603050405020304" pitchFamily="18" charset="0"/>
              </a:rPr>
              <a:t>數學</a:t>
            </a:r>
            <a:r>
              <a:rPr kumimoji="0" lang="en-US" altLang="zh-TW" b="1" dirty="0">
                <a:effectLst>
                  <a:outerShdw blurRad="38100" dist="38100" dir="2700000" algn="tl">
                    <a:srgbClr val="000000">
                      <a:alpha val="43137"/>
                    </a:srgbClr>
                  </a:outerShdw>
                </a:effectLst>
                <a:latin typeface="+mj-ea"/>
                <a:ea typeface="+mj-ea"/>
                <a:cs typeface="Times New Roman" panose="02020603050405020304" pitchFamily="18" charset="0"/>
              </a:rPr>
              <a:t>B</a:t>
            </a:r>
            <a:r>
              <a:rPr kumimoji="0" lang="zh-TW" altLang="en-US" sz="1400" b="1" dirty="0">
                <a:latin typeface="+mj-ea"/>
                <a:ea typeface="+mj-ea"/>
                <a:cs typeface="Times New Roman" panose="02020603050405020304" pitchFamily="18" charset="0"/>
              </a:rPr>
              <a:t>為權重</a:t>
            </a:r>
            <a:r>
              <a:rPr kumimoji="0" lang="zh-TW" altLang="en-US" b="1" dirty="0">
                <a:effectLst>
                  <a:outerShdw blurRad="38100" dist="38100" dir="2700000" algn="tl">
                    <a:srgbClr val="000000">
                      <a:alpha val="43137"/>
                    </a:srgbClr>
                  </a:outerShdw>
                </a:effectLst>
                <a:latin typeface="+mj-ea"/>
                <a:ea typeface="+mj-ea"/>
                <a:cs typeface="Times New Roman" panose="02020603050405020304" pitchFamily="18" charset="0"/>
              </a:rPr>
              <a:t>不採計</a:t>
            </a:r>
            <a:r>
              <a:rPr kumimoji="0" lang="zh-TW" altLang="en-US" sz="1400" b="1" dirty="0">
                <a:latin typeface="+mj-ea"/>
                <a:ea typeface="+mj-ea"/>
                <a:cs typeface="Times New Roman" panose="02020603050405020304" pitchFamily="18" charset="0"/>
              </a:rPr>
              <a:t>之科目，</a:t>
            </a:r>
            <a:endParaRPr kumimoji="0" lang="en-US" altLang="zh-TW" sz="1400" b="1" dirty="0">
              <a:latin typeface="+mj-ea"/>
              <a:ea typeface="+mj-ea"/>
              <a:cs typeface="Times New Roman" panose="02020603050405020304" pitchFamily="18" charset="0"/>
            </a:endParaRPr>
          </a:p>
          <a:p>
            <a:pPr algn="r" eaLnBrk="1" hangingPunct="1"/>
            <a:r>
              <a:rPr kumimoji="0" lang="zh-TW" altLang="en-US" sz="1400" b="1" dirty="0">
                <a:latin typeface="+mj-ea"/>
                <a:ea typeface="+mj-ea"/>
                <a:cs typeface="Times New Roman" panose="02020603050405020304" pitchFamily="18" charset="0"/>
              </a:rPr>
              <a:t>權重於計算學科能力測驗加權平均成績時</a:t>
            </a:r>
            <a:r>
              <a:rPr kumimoji="0" lang="zh-TW" altLang="en-US" b="1" dirty="0">
                <a:effectLst>
                  <a:outerShdw blurRad="38100" dist="38100" dir="2700000" algn="tl">
                    <a:srgbClr val="000000">
                      <a:alpha val="43137"/>
                    </a:srgbClr>
                  </a:outerShdw>
                </a:effectLst>
                <a:latin typeface="+mj-ea"/>
                <a:ea typeface="+mj-ea"/>
                <a:cs typeface="Times New Roman" panose="02020603050405020304" pitchFamily="18" charset="0"/>
              </a:rPr>
              <a:t>以</a:t>
            </a:r>
            <a:r>
              <a:rPr kumimoji="0" lang="en-US" altLang="zh-TW" b="1" dirty="0">
                <a:effectLst>
                  <a:outerShdw blurRad="38100" dist="38100" dir="2700000" algn="tl">
                    <a:srgbClr val="000000">
                      <a:alpha val="43137"/>
                    </a:srgbClr>
                  </a:outerShdw>
                </a:effectLst>
                <a:latin typeface="+mj-ea"/>
                <a:ea typeface="+mj-ea"/>
                <a:cs typeface="Times New Roman" panose="02020603050405020304" pitchFamily="18" charset="0"/>
              </a:rPr>
              <a:t>0</a:t>
            </a:r>
            <a:r>
              <a:rPr kumimoji="0" lang="zh-TW" altLang="en-US" b="1" dirty="0">
                <a:effectLst>
                  <a:outerShdw blurRad="38100" dist="38100" dir="2700000" algn="tl">
                    <a:srgbClr val="000000">
                      <a:alpha val="43137"/>
                    </a:srgbClr>
                  </a:outerShdw>
                </a:effectLst>
                <a:latin typeface="+mj-ea"/>
                <a:ea typeface="+mj-ea"/>
                <a:cs typeface="Times New Roman" panose="02020603050405020304" pitchFamily="18" charset="0"/>
              </a:rPr>
              <a:t>計算</a:t>
            </a:r>
            <a:endParaRPr kumimoji="0" lang="en-US" altLang="zh-TW" sz="1600" b="1" dirty="0">
              <a:latin typeface="+mj-ea"/>
              <a:ea typeface="+mj-ea"/>
              <a:cs typeface="Times New Roman" panose="02020603050405020304" pitchFamily="18" charset="0"/>
            </a:endParaRPr>
          </a:p>
        </p:txBody>
      </p:sp>
      <p:sp>
        <p:nvSpPr>
          <p:cNvPr id="32" name="矩形 31">
            <a:extLst>
              <a:ext uri="{FF2B5EF4-FFF2-40B4-BE49-F238E27FC236}">
                <a16:creationId xmlns:a16="http://schemas.microsoft.com/office/drawing/2014/main" id="{34BAFEE1-FAB4-A1C4-8B9C-3F01A84C3D6C}"/>
              </a:ext>
            </a:extLst>
          </p:cNvPr>
          <p:cNvSpPr/>
          <p:nvPr/>
        </p:nvSpPr>
        <p:spPr>
          <a:xfrm>
            <a:off x="7771341" y="5899739"/>
            <a:ext cx="4066923" cy="646331"/>
          </a:xfrm>
          <a:prstGeom prst="rect">
            <a:avLst/>
          </a:prstGeom>
          <a:noFill/>
          <a:ln>
            <a:noFill/>
          </a:ln>
          <a:effectLst/>
        </p:spPr>
        <p:txBody>
          <a:bodyPr wrap="square">
            <a:spAutoFit/>
          </a:bodyPr>
          <a:lstStyle/>
          <a:p>
            <a:r>
              <a:rPr lang="zh-TW" altLang="en-US" sz="1400" b="1" dirty="0">
                <a:latin typeface="+mj-ea"/>
                <a:ea typeface="+mj-ea"/>
                <a:cs typeface="Times New Roman" panose="02020603050405020304" pitchFamily="18" charset="0"/>
              </a:rPr>
              <a:t>該生</a:t>
            </a:r>
            <a:r>
              <a:rPr lang="zh-TW" altLang="zh-TW" sz="1400" b="1" dirty="0">
                <a:latin typeface="+mj-ea"/>
                <a:ea typeface="+mj-ea"/>
                <a:cs typeface="Times New Roman" panose="02020603050405020304" pitchFamily="18" charset="0"/>
              </a:rPr>
              <a:t>學測因</a:t>
            </a:r>
            <a:r>
              <a:rPr lang="zh-TW" altLang="zh-TW" b="1" dirty="0">
                <a:effectLst>
                  <a:outerShdw blurRad="38100" dist="38100" dir="2700000" algn="tl">
                    <a:srgbClr val="000000">
                      <a:alpha val="43137"/>
                    </a:srgbClr>
                  </a:outerShdw>
                </a:effectLst>
                <a:latin typeface="+mj-ea"/>
                <a:ea typeface="+mj-ea"/>
                <a:cs typeface="Times New Roman" panose="02020603050405020304" pitchFamily="18" charset="0"/>
              </a:rPr>
              <a:t>無選考自然學科</a:t>
            </a:r>
            <a:r>
              <a:rPr lang="zh-TW" altLang="zh-TW" sz="1400" b="1" dirty="0">
                <a:latin typeface="+mj-ea"/>
                <a:ea typeface="+mj-ea"/>
                <a:cs typeface="Times New Roman" panose="02020603050405020304" pitchFamily="18" charset="0"/>
              </a:rPr>
              <a:t>，計算學科能力測驗加權平均成績時，</a:t>
            </a:r>
            <a:r>
              <a:rPr lang="zh-TW" altLang="zh-TW" b="1" dirty="0">
                <a:effectLst>
                  <a:outerShdw blurRad="38100" dist="38100" dir="2700000" algn="tl">
                    <a:srgbClr val="000000">
                      <a:alpha val="43137"/>
                    </a:srgbClr>
                  </a:outerShdw>
                </a:effectLst>
                <a:latin typeface="+mj-ea"/>
                <a:ea typeface="+mj-ea"/>
                <a:cs typeface="Times New Roman" panose="02020603050405020304" pitchFamily="18" charset="0"/>
              </a:rPr>
              <a:t>以</a:t>
            </a:r>
            <a:r>
              <a:rPr lang="en-US" altLang="zh-TW" b="1" dirty="0">
                <a:effectLst>
                  <a:outerShdw blurRad="38100" dist="38100" dir="2700000" algn="tl">
                    <a:srgbClr val="000000">
                      <a:alpha val="43137"/>
                    </a:srgbClr>
                  </a:outerShdw>
                </a:effectLst>
                <a:latin typeface="+mj-ea"/>
                <a:ea typeface="+mj-ea"/>
                <a:cs typeface="Times New Roman" panose="02020603050405020304" pitchFamily="18" charset="0"/>
              </a:rPr>
              <a:t>0</a:t>
            </a:r>
            <a:r>
              <a:rPr lang="zh-TW" altLang="zh-TW" b="1" dirty="0">
                <a:effectLst>
                  <a:outerShdw blurRad="38100" dist="38100" dir="2700000" algn="tl">
                    <a:srgbClr val="000000">
                      <a:alpha val="43137"/>
                    </a:srgbClr>
                  </a:outerShdw>
                </a:effectLst>
                <a:latin typeface="+mj-ea"/>
                <a:ea typeface="+mj-ea"/>
                <a:cs typeface="Times New Roman" panose="02020603050405020304" pitchFamily="18" charset="0"/>
              </a:rPr>
              <a:t>分計</a:t>
            </a:r>
            <a:r>
              <a:rPr lang="zh-TW" altLang="en-US" b="1" dirty="0">
                <a:effectLst>
                  <a:outerShdw blurRad="38100" dist="38100" dir="2700000" algn="tl">
                    <a:srgbClr val="000000">
                      <a:alpha val="43137"/>
                    </a:srgbClr>
                  </a:outerShdw>
                </a:effectLst>
                <a:latin typeface="+mj-ea"/>
                <a:ea typeface="+mj-ea"/>
                <a:cs typeface="Times New Roman" panose="02020603050405020304" pitchFamily="18" charset="0"/>
              </a:rPr>
              <a:t>算</a:t>
            </a:r>
            <a:r>
              <a:rPr lang="zh-TW" altLang="en-US" sz="1400" b="1" dirty="0">
                <a:latin typeface="+mj-ea"/>
                <a:ea typeface="+mj-ea"/>
                <a:cs typeface="Times New Roman" panose="02020603050405020304" pitchFamily="18" charset="0"/>
              </a:rPr>
              <a:t>。</a:t>
            </a:r>
          </a:p>
        </p:txBody>
      </p:sp>
      <p:sp>
        <p:nvSpPr>
          <p:cNvPr id="34" name="矩形 9">
            <a:extLst>
              <a:ext uri="{FF2B5EF4-FFF2-40B4-BE49-F238E27FC236}">
                <a16:creationId xmlns:a16="http://schemas.microsoft.com/office/drawing/2014/main" id="{B127BD97-6551-D766-C6F3-D93A47403AF2}"/>
              </a:ext>
            </a:extLst>
          </p:cNvPr>
          <p:cNvSpPr>
            <a:spLocks noChangeArrowheads="1"/>
          </p:cNvSpPr>
          <p:nvPr/>
        </p:nvSpPr>
        <p:spPr bwMode="auto">
          <a:xfrm>
            <a:off x="9710487" y="5165484"/>
            <a:ext cx="248151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8890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r>
              <a:rPr lang="en-US" altLang="zh-TW" sz="1050" dirty="0">
                <a:solidFill>
                  <a:srgbClr val="FF0000"/>
                </a:solidFill>
                <a:latin typeface="+mj-ea"/>
                <a:ea typeface="+mj-ea"/>
                <a:cs typeface="Times New Roman" panose="02020603050405020304" pitchFamily="18" charset="0"/>
              </a:rPr>
              <a:t>(</a:t>
            </a:r>
            <a:r>
              <a:rPr lang="zh-TW" altLang="en-US" sz="1050" dirty="0">
                <a:solidFill>
                  <a:srgbClr val="FF0000"/>
                </a:solidFill>
                <a:latin typeface="+mj-ea"/>
                <a:ea typeface="+mj-ea"/>
                <a:cs typeface="Times New Roman" panose="02020603050405020304" pitchFamily="18" charset="0"/>
              </a:rPr>
              <a:t>成績取至小數第</a:t>
            </a:r>
            <a:r>
              <a:rPr lang="en-US" altLang="zh-TW" sz="1050" dirty="0">
                <a:solidFill>
                  <a:srgbClr val="FF0000"/>
                </a:solidFill>
                <a:latin typeface="+mj-ea"/>
                <a:ea typeface="+mj-ea"/>
                <a:cs typeface="Times New Roman" panose="02020603050405020304" pitchFamily="18" charset="0"/>
              </a:rPr>
              <a:t>2</a:t>
            </a:r>
            <a:r>
              <a:rPr lang="zh-TW" altLang="en-US" sz="1050" dirty="0">
                <a:solidFill>
                  <a:srgbClr val="FF0000"/>
                </a:solidFill>
                <a:latin typeface="+mj-ea"/>
                <a:ea typeface="+mj-ea"/>
                <a:cs typeface="Times New Roman" panose="02020603050405020304" pitchFamily="18" charset="0"/>
              </a:rPr>
              <a:t>位，第</a:t>
            </a:r>
            <a:r>
              <a:rPr lang="en-US" altLang="zh-TW" sz="1050" dirty="0">
                <a:solidFill>
                  <a:srgbClr val="FF0000"/>
                </a:solidFill>
                <a:latin typeface="+mj-ea"/>
                <a:ea typeface="+mj-ea"/>
                <a:cs typeface="Times New Roman" panose="02020603050405020304" pitchFamily="18" charset="0"/>
              </a:rPr>
              <a:t>3</a:t>
            </a:r>
            <a:r>
              <a:rPr lang="zh-TW" altLang="en-US" sz="1050" dirty="0">
                <a:solidFill>
                  <a:srgbClr val="FF0000"/>
                </a:solidFill>
                <a:latin typeface="+mj-ea"/>
                <a:ea typeface="+mj-ea"/>
                <a:cs typeface="Times New Roman" panose="02020603050405020304" pitchFamily="18" charset="0"/>
              </a:rPr>
              <a:t>位四捨五入</a:t>
            </a:r>
            <a:r>
              <a:rPr lang="en-US" altLang="zh-TW" sz="1050" dirty="0">
                <a:solidFill>
                  <a:srgbClr val="FF0000"/>
                </a:solidFill>
                <a:latin typeface="+mj-ea"/>
                <a:ea typeface="+mj-ea"/>
                <a:cs typeface="Times New Roman" panose="02020603050405020304" pitchFamily="18" charset="0"/>
              </a:rPr>
              <a:t>)</a:t>
            </a:r>
            <a:endParaRPr lang="en-US" altLang="zh-TW" sz="1050" dirty="0">
              <a:latin typeface="+mj-ea"/>
              <a:ea typeface="+mj-ea"/>
              <a:cs typeface="Times New Roman" panose="02020603050405020304" pitchFamily="18" charset="0"/>
            </a:endParaRPr>
          </a:p>
        </p:txBody>
      </p:sp>
      <p:sp>
        <p:nvSpPr>
          <p:cNvPr id="37" name="矩形 36">
            <a:extLst>
              <a:ext uri="{FF2B5EF4-FFF2-40B4-BE49-F238E27FC236}">
                <a16:creationId xmlns:a16="http://schemas.microsoft.com/office/drawing/2014/main" id="{148807AB-DD84-2F14-426A-36D5B928E123}"/>
              </a:ext>
            </a:extLst>
          </p:cNvPr>
          <p:cNvSpPr/>
          <p:nvPr/>
        </p:nvSpPr>
        <p:spPr>
          <a:xfrm>
            <a:off x="9284935" y="3005144"/>
            <a:ext cx="2993215" cy="617754"/>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200" dirty="0">
                <a:solidFill>
                  <a:schemeClr val="tx1"/>
                </a:solidFill>
                <a:latin typeface="微軟正黑體" panose="020B0604030504040204" pitchFamily="34" charset="-120"/>
                <a:ea typeface="微軟正黑體" panose="020B0604030504040204" pitchFamily="34" charset="-120"/>
              </a:rPr>
              <a:t>「試算範例」</a:t>
            </a:r>
            <a:r>
              <a:rPr lang="en-US" altLang="zh-TW" sz="1200" dirty="0">
                <a:solidFill>
                  <a:schemeClr val="tx1"/>
                </a:solidFill>
                <a:latin typeface="微軟正黑體" panose="020B0604030504040204" pitchFamily="34" charset="-120"/>
                <a:ea typeface="微軟正黑體" panose="020B0604030504040204" pitchFamily="34" charset="-120"/>
              </a:rPr>
              <a:t>Excel</a:t>
            </a:r>
            <a:r>
              <a:rPr lang="zh-TW" altLang="en-US" sz="1200" dirty="0">
                <a:solidFill>
                  <a:schemeClr val="tx1"/>
                </a:solidFill>
                <a:latin typeface="微軟正黑體" panose="020B0604030504040204" pitchFamily="34" charset="-120"/>
                <a:ea typeface="微軟正黑體" panose="020B0604030504040204" pitchFamily="34" charset="-120"/>
              </a:rPr>
              <a:t>，</a:t>
            </a:r>
            <a:endParaRPr lang="en-US" altLang="zh-TW" sz="1200" dirty="0">
              <a:solidFill>
                <a:schemeClr val="tx1"/>
              </a:solidFill>
              <a:latin typeface="微軟正黑體" panose="020B0604030504040204" pitchFamily="34" charset="-120"/>
              <a:ea typeface="微軟正黑體" panose="020B0604030504040204" pitchFamily="34" charset="-120"/>
            </a:endParaRPr>
          </a:p>
          <a:p>
            <a:pPr algn="ctr">
              <a:defRPr/>
            </a:pPr>
            <a:r>
              <a:rPr lang="zh-TW" altLang="en-US" sz="1200" dirty="0">
                <a:solidFill>
                  <a:schemeClr val="tx1"/>
                </a:solidFill>
                <a:latin typeface="微軟正黑體" panose="020B0604030504040204" pitchFamily="34" charset="-120"/>
                <a:ea typeface="微軟正黑體" panose="020B0604030504040204" pitchFamily="34" charset="-120"/>
              </a:rPr>
              <a:t>請至本委員會網頁「下載專區」下載</a:t>
            </a:r>
          </a:p>
        </p:txBody>
      </p:sp>
      <p:sp>
        <p:nvSpPr>
          <p:cNvPr id="40" name="矩形 39">
            <a:extLst>
              <a:ext uri="{FF2B5EF4-FFF2-40B4-BE49-F238E27FC236}">
                <a16:creationId xmlns:a16="http://schemas.microsoft.com/office/drawing/2014/main" id="{875234FB-A19D-7875-CFCD-E8CDF5CC37B3}"/>
              </a:ext>
            </a:extLst>
          </p:cNvPr>
          <p:cNvSpPr/>
          <p:nvPr/>
        </p:nvSpPr>
        <p:spPr>
          <a:xfrm>
            <a:off x="7881180" y="5068768"/>
            <a:ext cx="922147" cy="773817"/>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2" name="矩形 41">
            <a:extLst>
              <a:ext uri="{FF2B5EF4-FFF2-40B4-BE49-F238E27FC236}">
                <a16:creationId xmlns:a16="http://schemas.microsoft.com/office/drawing/2014/main" id="{4CC4834A-A3D1-F9DD-BD72-10944593667C}"/>
              </a:ext>
            </a:extLst>
          </p:cNvPr>
          <p:cNvSpPr/>
          <p:nvPr/>
        </p:nvSpPr>
        <p:spPr>
          <a:xfrm>
            <a:off x="5605157" y="5160856"/>
            <a:ext cx="1127952" cy="647433"/>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4" name="直線接點 43">
            <a:extLst>
              <a:ext uri="{FF2B5EF4-FFF2-40B4-BE49-F238E27FC236}">
                <a16:creationId xmlns:a16="http://schemas.microsoft.com/office/drawing/2014/main" id="{3ECA83DD-ED1C-DCD6-CBAD-8CC7DCDD82B0}"/>
              </a:ext>
            </a:extLst>
          </p:cNvPr>
          <p:cNvCxnSpPr>
            <a:cxnSpLocks/>
            <a:stCxn id="10" idx="2"/>
            <a:endCxn id="40" idx="0"/>
          </p:cNvCxnSpPr>
          <p:nvPr/>
        </p:nvCxnSpPr>
        <p:spPr>
          <a:xfrm flipH="1">
            <a:off x="8342254" y="3729566"/>
            <a:ext cx="172109" cy="1339202"/>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9450100F-0566-D34B-9F47-3C7CD1E50ED9}"/>
              </a:ext>
            </a:extLst>
          </p:cNvPr>
          <p:cNvCxnSpPr>
            <a:cxnSpLocks/>
            <a:stCxn id="16" idx="2"/>
            <a:endCxn id="42" idx="0"/>
          </p:cNvCxnSpPr>
          <p:nvPr/>
        </p:nvCxnSpPr>
        <p:spPr>
          <a:xfrm flipH="1">
            <a:off x="6169133" y="4168093"/>
            <a:ext cx="829978" cy="99276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457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848C5274-3D9F-986A-FEA4-8595E4D1E49C}"/>
              </a:ext>
            </a:extLst>
          </p:cNvPr>
          <p:cNvSpPr>
            <a:spLocks noGrp="1"/>
          </p:cNvSpPr>
          <p:nvPr>
            <p:ph type="sldNum" sz="quarter" idx="12"/>
          </p:nvPr>
        </p:nvSpPr>
        <p:spPr/>
        <p:txBody>
          <a:bodyPr/>
          <a:lstStyle/>
          <a:p>
            <a:fld id="{A6174ADA-354D-4803-A14C-B38EECA4D689}" type="slidenum">
              <a:rPr lang="zh-TW" altLang="en-US" smtClean="0"/>
              <a:t>22</a:t>
            </a:fld>
            <a:endParaRPr lang="zh-TW" altLang="en-US"/>
          </a:p>
        </p:txBody>
      </p:sp>
      <p:sp>
        <p:nvSpPr>
          <p:cNvPr id="5" name="文字方塊 4">
            <a:extLst>
              <a:ext uri="{FF2B5EF4-FFF2-40B4-BE49-F238E27FC236}">
                <a16:creationId xmlns:a16="http://schemas.microsoft.com/office/drawing/2014/main" id="{127A0319-F349-4062-1A00-BFF1C7D8D799}"/>
              </a:ext>
            </a:extLst>
          </p:cNvPr>
          <p:cNvSpPr txBox="1"/>
          <p:nvPr/>
        </p:nvSpPr>
        <p:spPr>
          <a:xfrm>
            <a:off x="6724546" y="1656295"/>
            <a:ext cx="2559154" cy="1066959"/>
          </a:xfrm>
          <a:prstGeom prst="rect">
            <a:avLst/>
          </a:prstGeom>
          <a:noFill/>
        </p:spPr>
        <p:txBody>
          <a:bodyPr wrap="square" rtlCol="0">
            <a:spAutoFit/>
          </a:bodyPr>
          <a:lstStyle/>
          <a:p>
            <a:pPr algn="ctr">
              <a:spcBef>
                <a:spcPts val="100"/>
              </a:spcBef>
              <a:spcAft>
                <a:spcPts val="100"/>
              </a:spcAft>
            </a:pPr>
            <a:r>
              <a:rPr lang="zh-TW" altLang="en-US" sz="2000" b="1" dirty="0"/>
              <a:t>資訊工程系</a:t>
            </a:r>
            <a:endParaRPr lang="en-US" altLang="zh-TW" sz="2000" b="1" dirty="0"/>
          </a:p>
          <a:p>
            <a:pPr algn="ctr">
              <a:spcBef>
                <a:spcPts val="100"/>
              </a:spcBef>
              <a:spcAft>
                <a:spcPts val="100"/>
              </a:spcAft>
            </a:pPr>
            <a:r>
              <a:rPr lang="zh-TW" altLang="en-US" sz="2000" b="1" dirty="0"/>
              <a:t>招生名額</a:t>
            </a:r>
            <a:r>
              <a:rPr lang="en-US" altLang="zh-TW" sz="2000" b="1" dirty="0"/>
              <a:t>10</a:t>
            </a:r>
            <a:r>
              <a:rPr lang="zh-TW" altLang="en-US" sz="2000" b="1" dirty="0"/>
              <a:t>名</a:t>
            </a:r>
            <a:endParaRPr lang="en-US" altLang="zh-TW" sz="2000" b="1" dirty="0"/>
          </a:p>
          <a:p>
            <a:pPr algn="ctr">
              <a:spcBef>
                <a:spcPts val="100"/>
              </a:spcBef>
              <a:spcAft>
                <a:spcPts val="100"/>
              </a:spcAft>
            </a:pPr>
            <a:r>
              <a:rPr lang="zh-TW" altLang="en-US" sz="2000" b="1" dirty="0"/>
              <a:t>預計複試人數</a:t>
            </a:r>
            <a:r>
              <a:rPr lang="en-US" altLang="zh-TW" sz="2000" b="1" dirty="0">
                <a:solidFill>
                  <a:srgbClr val="FF0000"/>
                </a:solidFill>
              </a:rPr>
              <a:t>60</a:t>
            </a:r>
            <a:r>
              <a:rPr lang="zh-TW" altLang="en-US" sz="2000" b="1" dirty="0">
                <a:solidFill>
                  <a:srgbClr val="FF0000"/>
                </a:solidFill>
              </a:rPr>
              <a:t>名</a:t>
            </a:r>
          </a:p>
        </p:txBody>
      </p:sp>
      <p:grpSp>
        <p:nvGrpSpPr>
          <p:cNvPr id="21" name="群組 20">
            <a:extLst>
              <a:ext uri="{FF2B5EF4-FFF2-40B4-BE49-F238E27FC236}">
                <a16:creationId xmlns:a16="http://schemas.microsoft.com/office/drawing/2014/main" id="{ED639980-8E4E-FB4C-C046-A1E4FD863563}"/>
              </a:ext>
            </a:extLst>
          </p:cNvPr>
          <p:cNvGrpSpPr/>
          <p:nvPr/>
        </p:nvGrpSpPr>
        <p:grpSpPr>
          <a:xfrm>
            <a:off x="2855374" y="1262633"/>
            <a:ext cx="1743961" cy="1840841"/>
            <a:chOff x="449093" y="3964314"/>
            <a:chExt cx="1743961" cy="1840841"/>
          </a:xfrm>
        </p:grpSpPr>
        <p:pic>
          <p:nvPicPr>
            <p:cNvPr id="4" name="圖片 3" descr="一張含有 圖形, 螢幕擷取畫面, 設計 的圖片&#10;&#10;AI 產生的內容可能不正確。">
              <a:extLst>
                <a:ext uri="{FF2B5EF4-FFF2-40B4-BE49-F238E27FC236}">
                  <a16:creationId xmlns:a16="http://schemas.microsoft.com/office/drawing/2014/main" id="{E96FA902-BC1B-3185-11EE-932F18116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57" y="3964314"/>
              <a:ext cx="1625397" cy="1625397"/>
            </a:xfrm>
            <a:prstGeom prst="rect">
              <a:avLst/>
            </a:prstGeom>
          </p:spPr>
        </p:pic>
        <p:sp>
          <p:nvSpPr>
            <p:cNvPr id="6" name="文字方塊 5">
              <a:extLst>
                <a:ext uri="{FF2B5EF4-FFF2-40B4-BE49-F238E27FC236}">
                  <a16:creationId xmlns:a16="http://schemas.microsoft.com/office/drawing/2014/main" id="{713EBDEF-9D8C-3675-999E-29A52A591B5B}"/>
                </a:ext>
              </a:extLst>
            </p:cNvPr>
            <p:cNvSpPr txBox="1"/>
            <p:nvPr/>
          </p:nvSpPr>
          <p:spPr>
            <a:xfrm>
              <a:off x="449093" y="5405045"/>
              <a:ext cx="1727165" cy="400110"/>
            </a:xfrm>
            <a:prstGeom prst="rect">
              <a:avLst/>
            </a:prstGeom>
            <a:noFill/>
          </p:spPr>
          <p:txBody>
            <a:bodyPr wrap="square" rtlCol="0">
              <a:spAutoFit/>
            </a:bodyPr>
            <a:lstStyle/>
            <a:p>
              <a:pPr algn="ctr"/>
              <a:r>
                <a:rPr lang="en-US" altLang="zh-TW" sz="2000" b="1" dirty="0">
                  <a:solidFill>
                    <a:srgbClr val="FF0000"/>
                  </a:solidFill>
                </a:rPr>
                <a:t>100</a:t>
              </a:r>
              <a:r>
                <a:rPr lang="zh-TW" altLang="en-US" sz="2000" b="1" dirty="0">
                  <a:solidFill>
                    <a:srgbClr val="FF0000"/>
                  </a:solidFill>
                </a:rPr>
                <a:t>名</a:t>
              </a:r>
              <a:r>
                <a:rPr lang="zh-TW" altLang="en-US" sz="2000" b="1" dirty="0"/>
                <a:t>申請生</a:t>
              </a:r>
            </a:p>
          </p:txBody>
        </p:sp>
      </p:grpSp>
      <p:sp>
        <p:nvSpPr>
          <p:cNvPr id="9" name="箭號: 向上 8">
            <a:extLst>
              <a:ext uri="{FF2B5EF4-FFF2-40B4-BE49-F238E27FC236}">
                <a16:creationId xmlns:a16="http://schemas.microsoft.com/office/drawing/2014/main" id="{2B4F2495-524D-0C0C-027D-2E59A97E09AC}"/>
              </a:ext>
            </a:extLst>
          </p:cNvPr>
          <p:cNvSpPr/>
          <p:nvPr/>
        </p:nvSpPr>
        <p:spPr>
          <a:xfrm rot="5400000">
            <a:off x="5156341" y="1100316"/>
            <a:ext cx="1276874" cy="2153758"/>
          </a:xfrm>
          <a:prstGeom prst="upArrow">
            <a:avLst>
              <a:gd name="adj1" fmla="val 42539"/>
              <a:gd name="adj2" fmla="val 31553"/>
            </a:avLst>
          </a:prstGeom>
        </p:spPr>
        <p:style>
          <a:lnRef idx="3">
            <a:schemeClr val="lt1"/>
          </a:lnRef>
          <a:fillRef idx="1">
            <a:schemeClr val="dk1"/>
          </a:fillRef>
          <a:effectRef idx="1">
            <a:schemeClr val="dk1"/>
          </a:effectRef>
          <a:fontRef idx="minor">
            <a:schemeClr val="lt1"/>
          </a:fontRef>
        </p:style>
        <p:txBody>
          <a:bodyPr vert="vert270" rtlCol="0" anchor="ctr"/>
          <a:lstStyle/>
          <a:p>
            <a:pPr algn="ctr"/>
            <a:r>
              <a:rPr lang="zh-TW" altLang="en-US" sz="2000" b="1" dirty="0">
                <a:effectLst>
                  <a:outerShdw blurRad="38100" dist="38100" dir="2700000" algn="tl">
                    <a:srgbClr val="000000">
                      <a:alpha val="43137"/>
                    </a:srgbClr>
                  </a:outerShdw>
                </a:effectLst>
              </a:rPr>
              <a:t>報名</a:t>
            </a:r>
          </a:p>
        </p:txBody>
      </p:sp>
      <p:sp>
        <p:nvSpPr>
          <p:cNvPr id="12" name="文字方塊 11">
            <a:extLst>
              <a:ext uri="{FF2B5EF4-FFF2-40B4-BE49-F238E27FC236}">
                <a16:creationId xmlns:a16="http://schemas.microsoft.com/office/drawing/2014/main" id="{008D914E-25E6-0337-10F3-97A0C03C5095}"/>
              </a:ext>
            </a:extLst>
          </p:cNvPr>
          <p:cNvSpPr txBox="1"/>
          <p:nvPr/>
        </p:nvSpPr>
        <p:spPr>
          <a:xfrm>
            <a:off x="2282548" y="4404988"/>
            <a:ext cx="2031325" cy="697627"/>
          </a:xfrm>
          <a:prstGeom prst="rect">
            <a:avLst/>
          </a:prstGeom>
          <a:solidFill>
            <a:srgbClr val="FFFF99"/>
          </a:solidFill>
        </p:spPr>
        <p:txBody>
          <a:bodyPr wrap="none" rtlCol="0">
            <a:spAutoFit/>
          </a:bodyPr>
          <a:lstStyle/>
          <a:p>
            <a:pPr algn="ctr">
              <a:spcBef>
                <a:spcPts val="200"/>
              </a:spcBef>
              <a:spcAft>
                <a:spcPts val="200"/>
              </a:spcAft>
            </a:pPr>
            <a:r>
              <a:rPr lang="zh-TW" altLang="en-US" dirty="0"/>
              <a:t>學測加權平均成績</a:t>
            </a:r>
            <a:endParaRPr lang="en-US" altLang="zh-TW" dirty="0"/>
          </a:p>
          <a:p>
            <a:pPr algn="ctr">
              <a:spcBef>
                <a:spcPts val="200"/>
              </a:spcBef>
              <a:spcAft>
                <a:spcPts val="200"/>
              </a:spcAft>
            </a:pPr>
            <a:r>
              <a:rPr lang="zh-TW" altLang="en-US" b="1" dirty="0"/>
              <a:t>由高到低</a:t>
            </a:r>
            <a:r>
              <a:rPr lang="zh-TW" altLang="en-US" dirty="0"/>
              <a:t>排序</a:t>
            </a:r>
            <a:endParaRPr lang="en-US" altLang="zh-TW" dirty="0"/>
          </a:p>
        </p:txBody>
      </p:sp>
      <p:sp>
        <p:nvSpPr>
          <p:cNvPr id="13" name="文字方塊 12">
            <a:extLst>
              <a:ext uri="{FF2B5EF4-FFF2-40B4-BE49-F238E27FC236}">
                <a16:creationId xmlns:a16="http://schemas.microsoft.com/office/drawing/2014/main" id="{CBEB8C63-025C-20EE-F90C-9BEE4E9557D7}"/>
              </a:ext>
            </a:extLst>
          </p:cNvPr>
          <p:cNvSpPr txBox="1"/>
          <p:nvPr/>
        </p:nvSpPr>
        <p:spPr>
          <a:xfrm>
            <a:off x="5212406" y="3338030"/>
            <a:ext cx="858996" cy="2831544"/>
          </a:xfrm>
          <a:prstGeom prst="rect">
            <a:avLst/>
          </a:prstGeom>
          <a:noFill/>
        </p:spPr>
        <p:txBody>
          <a:bodyPr wrap="square" rtlCol="0">
            <a:spAutoFit/>
          </a:bodyPr>
          <a:lstStyle/>
          <a:p>
            <a:pPr algn="ctr"/>
            <a:r>
              <a:rPr lang="en-US" altLang="zh-TW" dirty="0"/>
              <a:t>[</a:t>
            </a:r>
            <a:r>
              <a:rPr lang="zh-TW" altLang="en-US" dirty="0"/>
              <a:t>序號</a:t>
            </a:r>
            <a:r>
              <a:rPr lang="en-US" altLang="zh-TW" dirty="0"/>
              <a:t>]</a:t>
            </a:r>
          </a:p>
          <a:p>
            <a:pPr algn="ctr"/>
            <a:r>
              <a:rPr lang="en-US" altLang="zh-TW" sz="2000" b="1" dirty="0"/>
              <a:t>1</a:t>
            </a:r>
          </a:p>
          <a:p>
            <a:pPr algn="ctr"/>
            <a:r>
              <a:rPr lang="en-US" altLang="zh-TW" sz="2000" b="1" dirty="0"/>
              <a:t>2</a:t>
            </a:r>
          </a:p>
          <a:p>
            <a:pPr algn="ctr"/>
            <a:r>
              <a:rPr lang="en-US" altLang="zh-TW" sz="2000" b="1" dirty="0"/>
              <a:t>3</a:t>
            </a:r>
          </a:p>
          <a:p>
            <a:pPr algn="ctr"/>
            <a:r>
              <a:rPr lang="en-US" altLang="zh-TW" sz="2000" b="1" dirty="0"/>
              <a:t>…</a:t>
            </a:r>
          </a:p>
          <a:p>
            <a:pPr algn="ctr"/>
            <a:r>
              <a:rPr lang="en-US" altLang="zh-TW" sz="2000" b="1" dirty="0"/>
              <a:t>60</a:t>
            </a:r>
          </a:p>
          <a:p>
            <a:pPr algn="ctr"/>
            <a:r>
              <a:rPr lang="en-US" altLang="zh-TW" sz="2000" b="1" dirty="0"/>
              <a:t>61</a:t>
            </a:r>
          </a:p>
          <a:p>
            <a:pPr algn="ctr"/>
            <a:r>
              <a:rPr lang="en-US" altLang="zh-TW" sz="2000" b="1" dirty="0"/>
              <a:t>62</a:t>
            </a:r>
          </a:p>
          <a:p>
            <a:pPr algn="ctr"/>
            <a:r>
              <a:rPr lang="en-US" altLang="zh-TW" sz="2000" b="1" dirty="0"/>
              <a:t>…</a:t>
            </a:r>
          </a:p>
        </p:txBody>
      </p:sp>
      <p:sp>
        <p:nvSpPr>
          <p:cNvPr id="17" name="文字方塊 16">
            <a:extLst>
              <a:ext uri="{FF2B5EF4-FFF2-40B4-BE49-F238E27FC236}">
                <a16:creationId xmlns:a16="http://schemas.microsoft.com/office/drawing/2014/main" id="{98A288E1-FD64-640A-FFD3-93B6CD0250AE}"/>
              </a:ext>
            </a:extLst>
          </p:cNvPr>
          <p:cNvSpPr txBox="1"/>
          <p:nvPr/>
        </p:nvSpPr>
        <p:spPr>
          <a:xfrm>
            <a:off x="6330509" y="3697834"/>
            <a:ext cx="5407249" cy="1077218"/>
          </a:xfrm>
          <a:prstGeom prst="rect">
            <a:avLst/>
          </a:prstGeom>
          <a:noFill/>
        </p:spPr>
        <p:txBody>
          <a:bodyPr wrap="none" rtlCol="0">
            <a:spAutoFit/>
          </a:bodyPr>
          <a:lstStyle/>
          <a:p>
            <a:pPr>
              <a:spcBef>
                <a:spcPts val="300"/>
              </a:spcBef>
              <a:spcAft>
                <a:spcPts val="300"/>
              </a:spcAft>
            </a:pPr>
            <a:r>
              <a:rPr lang="zh-TW" altLang="en-US" dirty="0"/>
              <a:t>資訊工程系預計複試人數</a:t>
            </a:r>
            <a:r>
              <a:rPr lang="en-US" altLang="zh-TW" b="1" dirty="0">
                <a:solidFill>
                  <a:srgbClr val="2E50E2"/>
                </a:solidFill>
              </a:rPr>
              <a:t>60</a:t>
            </a:r>
            <a:r>
              <a:rPr lang="zh-TW" altLang="en-US" b="1" dirty="0">
                <a:solidFill>
                  <a:srgbClr val="2E50E2"/>
                </a:solidFill>
              </a:rPr>
              <a:t>名</a:t>
            </a:r>
            <a:endParaRPr lang="en-US" altLang="zh-TW" b="1" dirty="0">
              <a:solidFill>
                <a:srgbClr val="2E50E2"/>
              </a:solidFill>
            </a:endParaRPr>
          </a:p>
          <a:p>
            <a:pPr>
              <a:spcBef>
                <a:spcPts val="300"/>
              </a:spcBef>
              <a:spcAft>
                <a:spcPts val="300"/>
              </a:spcAft>
            </a:pPr>
            <a:r>
              <a:rPr lang="zh-TW" altLang="en-US" dirty="0"/>
              <a:t>從此</a:t>
            </a:r>
            <a:r>
              <a:rPr lang="en-US" altLang="zh-TW" dirty="0"/>
              <a:t>100</a:t>
            </a:r>
            <a:r>
              <a:rPr lang="zh-TW" altLang="en-US" dirty="0"/>
              <a:t>名申請生之學測加權平均成績</a:t>
            </a:r>
            <a:r>
              <a:rPr lang="zh-TW" altLang="en-US" b="1" dirty="0">
                <a:solidFill>
                  <a:srgbClr val="2E50E2"/>
                </a:solidFill>
              </a:rPr>
              <a:t>由高到低排序</a:t>
            </a:r>
            <a:endParaRPr lang="en-US" altLang="zh-TW" b="1" dirty="0">
              <a:solidFill>
                <a:srgbClr val="2E50E2"/>
              </a:solidFill>
            </a:endParaRPr>
          </a:p>
          <a:p>
            <a:pPr>
              <a:spcBef>
                <a:spcPts val="300"/>
              </a:spcBef>
              <a:spcAft>
                <a:spcPts val="300"/>
              </a:spcAft>
            </a:pPr>
            <a:r>
              <a:rPr lang="zh-TW" altLang="en-US" dirty="0"/>
              <a:t>取</a:t>
            </a:r>
            <a:r>
              <a:rPr lang="zh-TW" altLang="en-US" b="1" dirty="0">
                <a:solidFill>
                  <a:srgbClr val="2E50E2"/>
                </a:solidFill>
              </a:rPr>
              <a:t>前</a:t>
            </a:r>
            <a:r>
              <a:rPr lang="en-US" altLang="zh-TW" b="1" dirty="0">
                <a:solidFill>
                  <a:srgbClr val="2E50E2"/>
                </a:solidFill>
              </a:rPr>
              <a:t>60</a:t>
            </a:r>
            <a:r>
              <a:rPr lang="zh-TW" altLang="en-US" b="1" dirty="0">
                <a:solidFill>
                  <a:srgbClr val="2E50E2"/>
                </a:solidFill>
              </a:rPr>
              <a:t>名</a:t>
            </a:r>
            <a:endParaRPr lang="zh-TW" altLang="en-US" dirty="0">
              <a:solidFill>
                <a:srgbClr val="2E50E2"/>
              </a:solidFill>
            </a:endParaRPr>
          </a:p>
        </p:txBody>
      </p:sp>
      <p:sp>
        <p:nvSpPr>
          <p:cNvPr id="18" name="文字方塊 17">
            <a:extLst>
              <a:ext uri="{FF2B5EF4-FFF2-40B4-BE49-F238E27FC236}">
                <a16:creationId xmlns:a16="http://schemas.microsoft.com/office/drawing/2014/main" id="{78FA8223-8304-51E7-E410-A873476525D5}"/>
              </a:ext>
            </a:extLst>
          </p:cNvPr>
          <p:cNvSpPr txBox="1"/>
          <p:nvPr/>
        </p:nvSpPr>
        <p:spPr>
          <a:xfrm>
            <a:off x="6330509" y="4989965"/>
            <a:ext cx="5670980" cy="723275"/>
          </a:xfrm>
          <a:prstGeom prst="rect">
            <a:avLst/>
          </a:prstGeom>
          <a:noFill/>
        </p:spPr>
        <p:txBody>
          <a:bodyPr wrap="square" rtlCol="0">
            <a:spAutoFit/>
          </a:bodyPr>
          <a:lstStyle/>
          <a:p>
            <a:pPr algn="just">
              <a:spcBef>
                <a:spcPts val="300"/>
              </a:spcBef>
              <a:spcAft>
                <a:spcPts val="300"/>
              </a:spcAft>
            </a:pPr>
            <a:r>
              <a:rPr lang="zh-TW" altLang="en-US" dirty="0"/>
              <a:t>如</a:t>
            </a:r>
            <a:r>
              <a:rPr lang="zh-TW" altLang="en-US" b="1" dirty="0"/>
              <a:t>第</a:t>
            </a:r>
            <a:r>
              <a:rPr lang="en-US" altLang="zh-TW" b="1" u="sng" dirty="0">
                <a:solidFill>
                  <a:srgbClr val="2E50E2"/>
                </a:solidFill>
              </a:rPr>
              <a:t>61</a:t>
            </a:r>
            <a:r>
              <a:rPr lang="zh-TW" altLang="en-US" b="1" u="sng" dirty="0"/>
              <a:t>、</a:t>
            </a:r>
            <a:r>
              <a:rPr lang="en-US" altLang="zh-TW" b="1" u="sng" dirty="0"/>
              <a:t>62</a:t>
            </a:r>
            <a:r>
              <a:rPr lang="zh-TW" altLang="en-US" b="1" u="sng" dirty="0"/>
              <a:t>、</a:t>
            </a:r>
            <a:r>
              <a:rPr lang="en-US" altLang="zh-TW" b="1" u="sng" dirty="0"/>
              <a:t>63</a:t>
            </a:r>
            <a:r>
              <a:rPr lang="zh-TW" altLang="en-US" b="1" u="sng" dirty="0"/>
              <a:t>、</a:t>
            </a:r>
            <a:r>
              <a:rPr lang="en-US" altLang="zh-TW" b="1" u="sng" dirty="0"/>
              <a:t>64</a:t>
            </a:r>
            <a:r>
              <a:rPr lang="zh-TW" altLang="en-US" b="1" u="sng" dirty="0"/>
              <a:t>、</a:t>
            </a:r>
            <a:r>
              <a:rPr lang="en-US" altLang="zh-TW" b="1" u="sng" dirty="0"/>
              <a:t>65</a:t>
            </a:r>
            <a:r>
              <a:rPr lang="zh-TW" altLang="en-US" b="1" dirty="0"/>
              <a:t>位申請生</a:t>
            </a:r>
            <a:endParaRPr lang="en-US" altLang="zh-TW" b="1" dirty="0"/>
          </a:p>
          <a:p>
            <a:pPr algn="just">
              <a:spcBef>
                <a:spcPts val="300"/>
              </a:spcBef>
              <a:spcAft>
                <a:spcPts val="300"/>
              </a:spcAft>
            </a:pPr>
            <a:r>
              <a:rPr lang="zh-TW" altLang="en-US" b="1" dirty="0"/>
              <a:t>學測加權平均成績皆相同時，則一併</a:t>
            </a:r>
          </a:p>
        </p:txBody>
      </p:sp>
      <p:sp>
        <p:nvSpPr>
          <p:cNvPr id="19" name="矩形 18">
            <a:extLst>
              <a:ext uri="{FF2B5EF4-FFF2-40B4-BE49-F238E27FC236}">
                <a16:creationId xmlns:a16="http://schemas.microsoft.com/office/drawing/2014/main" id="{7C444562-CD76-DFFC-3974-C59536AABD65}"/>
              </a:ext>
            </a:extLst>
          </p:cNvPr>
          <p:cNvSpPr/>
          <p:nvPr/>
        </p:nvSpPr>
        <p:spPr>
          <a:xfrm>
            <a:off x="1620252" y="117294"/>
            <a:ext cx="8951495"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spc="100" dirty="0">
                <a:solidFill>
                  <a:schemeClr val="tx1"/>
                </a:solidFill>
                <a:effectLst>
                  <a:glow rad="63500">
                    <a:schemeClr val="bg1"/>
                  </a:glow>
                </a:effectLst>
                <a:sym typeface="Wingdings" panose="05000000000000000000" pitchFamily="2" charset="2"/>
              </a:rPr>
              <a:t>三、第一階段篩選：</a:t>
            </a:r>
            <a:r>
              <a:rPr lang="zh-TW" altLang="en-US" sz="2800" b="1" spc="100" dirty="0">
                <a:solidFill>
                  <a:schemeClr val="tx1"/>
                </a:solidFill>
                <a:effectLst>
                  <a:glow rad="63500">
                    <a:schemeClr val="bg1"/>
                  </a:glow>
                </a:effectLst>
                <a:sym typeface="Wingdings" panose="05000000000000000000" pitchFamily="2" charset="2"/>
              </a:rPr>
              <a:t>學科能力測驗成績篩選</a:t>
            </a:r>
            <a:r>
              <a:rPr lang="en-US" altLang="zh-TW" sz="2800" b="1" spc="100" dirty="0">
                <a:solidFill>
                  <a:schemeClr val="tx1"/>
                </a:solidFill>
                <a:effectLst>
                  <a:glow rad="63500">
                    <a:schemeClr val="bg1"/>
                  </a:glow>
                </a:effectLst>
                <a:sym typeface="Wingdings" panose="05000000000000000000" pitchFamily="2" charset="2"/>
              </a:rPr>
              <a:t>(2/2)</a:t>
            </a:r>
            <a:endParaRPr lang="zh-TW" altLang="en-US" sz="3600" b="1" spc="100" dirty="0">
              <a:solidFill>
                <a:schemeClr val="tx1"/>
              </a:solidFill>
              <a:effectLst>
                <a:glow rad="63500">
                  <a:schemeClr val="bg1"/>
                </a:glow>
              </a:effectLst>
            </a:endParaRPr>
          </a:p>
        </p:txBody>
      </p:sp>
      <p:sp>
        <p:nvSpPr>
          <p:cNvPr id="20" name="文字方塊 19">
            <a:extLst>
              <a:ext uri="{FF2B5EF4-FFF2-40B4-BE49-F238E27FC236}">
                <a16:creationId xmlns:a16="http://schemas.microsoft.com/office/drawing/2014/main" id="{241BDF0A-2624-6CB0-E0A8-FE24C0AE4E92}"/>
              </a:ext>
            </a:extLst>
          </p:cNvPr>
          <p:cNvSpPr txBox="1"/>
          <p:nvPr/>
        </p:nvSpPr>
        <p:spPr>
          <a:xfrm>
            <a:off x="133054" y="808145"/>
            <a:ext cx="6371770" cy="400110"/>
          </a:xfrm>
          <a:prstGeom prst="rect">
            <a:avLst/>
          </a:prstGeom>
          <a:noFill/>
        </p:spPr>
        <p:txBody>
          <a:bodyPr wrap="square">
            <a:spAutoFit/>
          </a:bodyPr>
          <a:lstStyle/>
          <a:p>
            <a:pPr marL="285750" indent="-285750">
              <a:spcBef>
                <a:spcPts val="600"/>
              </a:spcBef>
              <a:spcAft>
                <a:spcPts val="600"/>
              </a:spcAft>
              <a:buFont typeface="Wingdings" panose="05000000000000000000" pitchFamily="2" charset="2"/>
              <a:buChar char="u"/>
            </a:pPr>
            <a:r>
              <a:rPr lang="zh-TW" altLang="en-US" sz="2000" b="1" spc="50" dirty="0"/>
              <a:t>如何進行「學科能力測驗加權平均成績篩選」</a:t>
            </a:r>
            <a:r>
              <a:rPr lang="en-US" altLang="zh-TW" sz="2000" b="1" spc="50" dirty="0"/>
              <a:t>?</a:t>
            </a:r>
            <a:endParaRPr lang="en-US" altLang="zh-TW" sz="2000" b="1" spc="50" dirty="0">
              <a:solidFill>
                <a:srgbClr val="00B050"/>
              </a:solidFill>
            </a:endParaRPr>
          </a:p>
        </p:txBody>
      </p:sp>
      <p:grpSp>
        <p:nvGrpSpPr>
          <p:cNvPr id="22" name="群組 21">
            <a:extLst>
              <a:ext uri="{FF2B5EF4-FFF2-40B4-BE49-F238E27FC236}">
                <a16:creationId xmlns:a16="http://schemas.microsoft.com/office/drawing/2014/main" id="{A607F51D-492E-40A3-DC6B-9FB912803D28}"/>
              </a:ext>
            </a:extLst>
          </p:cNvPr>
          <p:cNvGrpSpPr/>
          <p:nvPr/>
        </p:nvGrpSpPr>
        <p:grpSpPr>
          <a:xfrm>
            <a:off x="674280" y="3602862"/>
            <a:ext cx="1642193" cy="1840841"/>
            <a:chOff x="550861" y="3964314"/>
            <a:chExt cx="1642193" cy="1840841"/>
          </a:xfrm>
        </p:grpSpPr>
        <p:pic>
          <p:nvPicPr>
            <p:cNvPr id="23" name="圖片 22" descr="一張含有 圖形, 螢幕擷取畫面, 設計 的圖片&#10;&#10;AI 產生的內容可能不正確。">
              <a:extLst>
                <a:ext uri="{FF2B5EF4-FFF2-40B4-BE49-F238E27FC236}">
                  <a16:creationId xmlns:a16="http://schemas.microsoft.com/office/drawing/2014/main" id="{12359DAA-5F0E-0CEF-F23F-3E134EA5A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57" y="3964314"/>
              <a:ext cx="1625397" cy="1625397"/>
            </a:xfrm>
            <a:prstGeom prst="rect">
              <a:avLst/>
            </a:prstGeom>
          </p:spPr>
        </p:pic>
        <p:sp>
          <p:nvSpPr>
            <p:cNvPr id="24" name="文字方塊 23">
              <a:extLst>
                <a:ext uri="{FF2B5EF4-FFF2-40B4-BE49-F238E27FC236}">
                  <a16:creationId xmlns:a16="http://schemas.microsoft.com/office/drawing/2014/main" id="{0352AFD6-4D5A-7378-BAAD-A757F5D8BABA}"/>
                </a:ext>
              </a:extLst>
            </p:cNvPr>
            <p:cNvSpPr txBox="1"/>
            <p:nvPr/>
          </p:nvSpPr>
          <p:spPr>
            <a:xfrm>
              <a:off x="550861" y="5405045"/>
              <a:ext cx="1642193" cy="400110"/>
            </a:xfrm>
            <a:prstGeom prst="rect">
              <a:avLst/>
            </a:prstGeom>
            <a:noFill/>
          </p:spPr>
          <p:txBody>
            <a:bodyPr wrap="square" rtlCol="0">
              <a:spAutoFit/>
            </a:bodyPr>
            <a:lstStyle/>
            <a:p>
              <a:pPr algn="ctr"/>
              <a:r>
                <a:rPr lang="en-US" altLang="zh-TW" sz="2000" b="1" dirty="0">
                  <a:solidFill>
                    <a:srgbClr val="FF0000"/>
                  </a:solidFill>
                </a:rPr>
                <a:t>100</a:t>
              </a:r>
              <a:r>
                <a:rPr lang="zh-TW" altLang="en-US" sz="2000" b="1" dirty="0">
                  <a:solidFill>
                    <a:srgbClr val="FF0000"/>
                  </a:solidFill>
                </a:rPr>
                <a:t>名</a:t>
              </a:r>
              <a:r>
                <a:rPr lang="zh-TW" altLang="en-US" sz="2000" b="1" dirty="0"/>
                <a:t>申請生</a:t>
              </a:r>
            </a:p>
          </p:txBody>
        </p:sp>
      </p:grpSp>
      <p:cxnSp>
        <p:nvCxnSpPr>
          <p:cNvPr id="26" name="直線接點 25">
            <a:extLst>
              <a:ext uri="{FF2B5EF4-FFF2-40B4-BE49-F238E27FC236}">
                <a16:creationId xmlns:a16="http://schemas.microsoft.com/office/drawing/2014/main" id="{B3C4F45C-887F-23CA-7643-B9D4A740A966}"/>
              </a:ext>
            </a:extLst>
          </p:cNvPr>
          <p:cNvCxnSpPr>
            <a:cxnSpLocks/>
          </p:cNvCxnSpPr>
          <p:nvPr/>
        </p:nvCxnSpPr>
        <p:spPr>
          <a:xfrm flipH="1">
            <a:off x="4443427" y="3898900"/>
            <a:ext cx="712773" cy="8702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508F5D57-72B3-2400-B1E1-0B25FABFEAFC}"/>
              </a:ext>
            </a:extLst>
          </p:cNvPr>
          <p:cNvCxnSpPr>
            <a:cxnSpLocks/>
          </p:cNvCxnSpPr>
          <p:nvPr/>
        </p:nvCxnSpPr>
        <p:spPr>
          <a:xfrm>
            <a:off x="4456090" y="4769191"/>
            <a:ext cx="676103" cy="10093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矩形 34">
            <a:extLst>
              <a:ext uri="{FF2B5EF4-FFF2-40B4-BE49-F238E27FC236}">
                <a16:creationId xmlns:a16="http://schemas.microsoft.com/office/drawing/2014/main" id="{14B2E585-5BA7-0804-193C-8EE12D53E839}"/>
              </a:ext>
            </a:extLst>
          </p:cNvPr>
          <p:cNvSpPr/>
          <p:nvPr/>
        </p:nvSpPr>
        <p:spPr>
          <a:xfrm>
            <a:off x="7451561" y="4415560"/>
            <a:ext cx="2256883" cy="424938"/>
          </a:xfrm>
          <a:prstGeom prst="rect">
            <a:avLst/>
          </a:prstGeom>
          <a:solidFill>
            <a:srgbClr val="2E50E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effectLst>
                  <a:outerShdw blurRad="38100" dist="38100" dir="2700000" algn="tl">
                    <a:srgbClr val="000000">
                      <a:alpha val="43137"/>
                    </a:srgbClr>
                  </a:outerShdw>
                </a:effectLst>
              </a:rPr>
              <a:t>通過第一階段篩選</a:t>
            </a:r>
          </a:p>
        </p:txBody>
      </p:sp>
      <p:sp>
        <p:nvSpPr>
          <p:cNvPr id="36" name="矩形 35">
            <a:extLst>
              <a:ext uri="{FF2B5EF4-FFF2-40B4-BE49-F238E27FC236}">
                <a16:creationId xmlns:a16="http://schemas.microsoft.com/office/drawing/2014/main" id="{E4B6F534-9D33-2950-C50C-C5DE1C71B6FC}"/>
              </a:ext>
            </a:extLst>
          </p:cNvPr>
          <p:cNvSpPr/>
          <p:nvPr/>
        </p:nvSpPr>
        <p:spPr>
          <a:xfrm>
            <a:off x="10123445" y="5288302"/>
            <a:ext cx="1878044" cy="424938"/>
          </a:xfrm>
          <a:prstGeom prst="rect">
            <a:avLst/>
          </a:prstGeom>
          <a:solidFill>
            <a:srgbClr val="2E50E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effectLst>
                  <a:outerShdw blurRad="38100" dist="38100" dir="2700000" algn="tl">
                    <a:srgbClr val="000000">
                      <a:alpha val="43137"/>
                    </a:srgbClr>
                  </a:outerShdw>
                </a:effectLst>
              </a:rPr>
              <a:t>通過第一階段篩選</a:t>
            </a:r>
          </a:p>
        </p:txBody>
      </p:sp>
    </p:spTree>
    <p:extLst>
      <p:ext uri="{BB962C8B-B14F-4D97-AF65-F5344CB8AC3E}">
        <p14:creationId xmlns:p14="http://schemas.microsoft.com/office/powerpoint/2010/main" val="3389909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1F91644-F7DB-FE0C-4F99-B1E9D2F7393B}"/>
              </a:ext>
            </a:extLst>
          </p:cNvPr>
          <p:cNvSpPr>
            <a:spLocks noGrp="1"/>
          </p:cNvSpPr>
          <p:nvPr>
            <p:ph type="sldNum" sz="quarter" idx="12"/>
          </p:nvPr>
        </p:nvSpPr>
        <p:spPr/>
        <p:txBody>
          <a:bodyPr/>
          <a:lstStyle/>
          <a:p>
            <a:fld id="{A6174ADA-354D-4803-A14C-B38EECA4D689}" type="slidenum">
              <a:rPr lang="zh-TW" altLang="en-US" smtClean="0"/>
              <a:t>23</a:t>
            </a:fld>
            <a:endParaRPr lang="zh-TW" altLang="en-US" dirty="0"/>
          </a:p>
        </p:txBody>
      </p:sp>
      <p:sp>
        <p:nvSpPr>
          <p:cNvPr id="3" name="文字方塊 2">
            <a:extLst>
              <a:ext uri="{FF2B5EF4-FFF2-40B4-BE49-F238E27FC236}">
                <a16:creationId xmlns:a16="http://schemas.microsoft.com/office/drawing/2014/main" id="{7FA8377E-37F0-185A-E34F-EFD724BF14E3}"/>
              </a:ext>
            </a:extLst>
          </p:cNvPr>
          <p:cNvSpPr txBox="1"/>
          <p:nvPr/>
        </p:nvSpPr>
        <p:spPr>
          <a:xfrm>
            <a:off x="133054" y="808145"/>
            <a:ext cx="6371770" cy="400110"/>
          </a:xfrm>
          <a:prstGeom prst="rect">
            <a:avLst/>
          </a:prstGeom>
          <a:noFill/>
        </p:spPr>
        <p:txBody>
          <a:bodyPr wrap="square">
            <a:spAutoFit/>
          </a:bodyPr>
          <a:lstStyle/>
          <a:p>
            <a:pPr marL="285750" indent="-285750">
              <a:spcBef>
                <a:spcPts val="600"/>
              </a:spcBef>
              <a:spcAft>
                <a:spcPts val="600"/>
              </a:spcAft>
              <a:buFont typeface="Wingdings" panose="05000000000000000000" pitchFamily="2" charset="2"/>
              <a:buChar char="u"/>
            </a:pPr>
            <a:r>
              <a:rPr lang="zh-TW" altLang="en-US" sz="2000" b="1" spc="50" dirty="0"/>
              <a:t>如何進行「</a:t>
            </a:r>
            <a:r>
              <a:rPr lang="en-US" altLang="zh-TW" sz="2000" b="1" spc="50" dirty="0"/>
              <a:t>APCS</a:t>
            </a:r>
            <a:r>
              <a:rPr lang="zh-TW" altLang="en-US" sz="2000" b="1" spc="50" dirty="0"/>
              <a:t>成績超額篩選」</a:t>
            </a:r>
            <a:r>
              <a:rPr lang="en-US" altLang="zh-TW" sz="2000" b="1" spc="50" dirty="0"/>
              <a:t>?</a:t>
            </a:r>
            <a:endParaRPr lang="en-US" altLang="zh-TW" sz="2000" b="1" spc="50" dirty="0">
              <a:solidFill>
                <a:srgbClr val="00B050"/>
              </a:solidFill>
            </a:endParaRPr>
          </a:p>
        </p:txBody>
      </p:sp>
      <p:sp>
        <p:nvSpPr>
          <p:cNvPr id="4" name="文字方塊 3">
            <a:extLst>
              <a:ext uri="{FF2B5EF4-FFF2-40B4-BE49-F238E27FC236}">
                <a16:creationId xmlns:a16="http://schemas.microsoft.com/office/drawing/2014/main" id="{3E8CF072-F0FE-D0D4-40AA-89D7AFD0FC3A}"/>
              </a:ext>
            </a:extLst>
          </p:cNvPr>
          <p:cNvSpPr txBox="1"/>
          <p:nvPr/>
        </p:nvSpPr>
        <p:spPr>
          <a:xfrm>
            <a:off x="2025529" y="1807245"/>
            <a:ext cx="1195471" cy="1251625"/>
          </a:xfrm>
          <a:prstGeom prst="rect">
            <a:avLst/>
          </a:prstGeom>
          <a:solidFill>
            <a:srgbClr val="FFFF99"/>
          </a:solidFill>
        </p:spPr>
        <p:txBody>
          <a:bodyPr wrap="square" rtlCol="0">
            <a:spAutoFit/>
          </a:bodyPr>
          <a:lstStyle/>
          <a:p>
            <a:pPr algn="ctr">
              <a:spcBef>
                <a:spcPts val="200"/>
              </a:spcBef>
              <a:spcAft>
                <a:spcPts val="200"/>
              </a:spcAft>
            </a:pPr>
            <a:r>
              <a:rPr lang="zh-TW" altLang="en-US" dirty="0"/>
              <a:t>學測加權平均成績</a:t>
            </a:r>
            <a:endParaRPr lang="en-US" altLang="zh-TW" dirty="0"/>
          </a:p>
          <a:p>
            <a:pPr algn="ctr">
              <a:spcBef>
                <a:spcPts val="200"/>
              </a:spcBef>
              <a:spcAft>
                <a:spcPts val="200"/>
              </a:spcAft>
            </a:pPr>
            <a:r>
              <a:rPr lang="zh-TW" altLang="en-US" b="1" dirty="0"/>
              <a:t>由高到低</a:t>
            </a:r>
            <a:r>
              <a:rPr lang="zh-TW" altLang="en-US" dirty="0"/>
              <a:t>排序</a:t>
            </a:r>
            <a:endParaRPr lang="en-US" altLang="zh-TW" dirty="0"/>
          </a:p>
        </p:txBody>
      </p:sp>
      <p:grpSp>
        <p:nvGrpSpPr>
          <p:cNvPr id="8" name="群組 7">
            <a:extLst>
              <a:ext uri="{FF2B5EF4-FFF2-40B4-BE49-F238E27FC236}">
                <a16:creationId xmlns:a16="http://schemas.microsoft.com/office/drawing/2014/main" id="{C821CCD9-BC18-3B28-FA37-FEEC9F1C9CF9}"/>
              </a:ext>
            </a:extLst>
          </p:cNvPr>
          <p:cNvGrpSpPr/>
          <p:nvPr/>
        </p:nvGrpSpPr>
        <p:grpSpPr>
          <a:xfrm>
            <a:off x="354966" y="1382177"/>
            <a:ext cx="1642193" cy="1810063"/>
            <a:chOff x="550861" y="3964314"/>
            <a:chExt cx="1642193" cy="1810063"/>
          </a:xfrm>
        </p:grpSpPr>
        <p:pic>
          <p:nvPicPr>
            <p:cNvPr id="9" name="圖片 8" descr="一張含有 圖形, 螢幕擷取畫面, 設計 的圖片&#10;&#10;AI 產生的內容可能不正確。">
              <a:extLst>
                <a:ext uri="{FF2B5EF4-FFF2-40B4-BE49-F238E27FC236}">
                  <a16:creationId xmlns:a16="http://schemas.microsoft.com/office/drawing/2014/main" id="{B11C2B62-CDBD-E87C-A323-EB613C790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57" y="3964314"/>
              <a:ext cx="1625397" cy="1625397"/>
            </a:xfrm>
            <a:prstGeom prst="rect">
              <a:avLst/>
            </a:prstGeom>
          </p:spPr>
        </p:pic>
        <p:sp>
          <p:nvSpPr>
            <p:cNvPr id="10" name="文字方塊 9">
              <a:extLst>
                <a:ext uri="{FF2B5EF4-FFF2-40B4-BE49-F238E27FC236}">
                  <a16:creationId xmlns:a16="http://schemas.microsoft.com/office/drawing/2014/main" id="{5BC59D65-B658-BAC0-7F4A-FE8F4BE910FD}"/>
                </a:ext>
              </a:extLst>
            </p:cNvPr>
            <p:cNvSpPr txBox="1"/>
            <p:nvPr/>
          </p:nvSpPr>
          <p:spPr>
            <a:xfrm>
              <a:off x="550861" y="5405045"/>
              <a:ext cx="1625397" cy="369332"/>
            </a:xfrm>
            <a:prstGeom prst="rect">
              <a:avLst/>
            </a:prstGeom>
            <a:noFill/>
          </p:spPr>
          <p:txBody>
            <a:bodyPr wrap="square" rtlCol="0">
              <a:spAutoFit/>
            </a:bodyPr>
            <a:lstStyle/>
            <a:p>
              <a:pPr algn="ctr"/>
              <a:r>
                <a:rPr lang="en-US" altLang="zh-TW" b="1" dirty="0">
                  <a:solidFill>
                    <a:srgbClr val="FF0000"/>
                  </a:solidFill>
                </a:rPr>
                <a:t>100</a:t>
              </a:r>
              <a:r>
                <a:rPr lang="zh-TW" altLang="en-US" b="1" dirty="0">
                  <a:solidFill>
                    <a:srgbClr val="FF0000"/>
                  </a:solidFill>
                </a:rPr>
                <a:t>名</a:t>
              </a:r>
              <a:r>
                <a:rPr lang="zh-TW" altLang="en-US" b="1" dirty="0"/>
                <a:t>申請生</a:t>
              </a:r>
            </a:p>
          </p:txBody>
        </p:sp>
      </p:grpSp>
      <p:cxnSp>
        <p:nvCxnSpPr>
          <p:cNvPr id="11" name="直線接點 10">
            <a:extLst>
              <a:ext uri="{FF2B5EF4-FFF2-40B4-BE49-F238E27FC236}">
                <a16:creationId xmlns:a16="http://schemas.microsoft.com/office/drawing/2014/main" id="{4D33142B-73FF-87ED-63E3-18A1BF6F21C5}"/>
              </a:ext>
            </a:extLst>
          </p:cNvPr>
          <p:cNvCxnSpPr>
            <a:cxnSpLocks/>
          </p:cNvCxnSpPr>
          <p:nvPr/>
        </p:nvCxnSpPr>
        <p:spPr>
          <a:xfrm flipH="1">
            <a:off x="3305563" y="1705134"/>
            <a:ext cx="671111" cy="594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EB85A250-247C-6E94-DE5E-F0A1DDFA7AC6}"/>
              </a:ext>
            </a:extLst>
          </p:cNvPr>
          <p:cNvCxnSpPr>
            <a:cxnSpLocks/>
          </p:cNvCxnSpPr>
          <p:nvPr/>
        </p:nvCxnSpPr>
        <p:spPr>
          <a:xfrm>
            <a:off x="3289771" y="2279442"/>
            <a:ext cx="674470" cy="6468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文字方塊 12">
            <a:extLst>
              <a:ext uri="{FF2B5EF4-FFF2-40B4-BE49-F238E27FC236}">
                <a16:creationId xmlns:a16="http://schemas.microsoft.com/office/drawing/2014/main" id="{A3CC65BA-D210-614D-C2FF-F2766CB57C7A}"/>
              </a:ext>
            </a:extLst>
          </p:cNvPr>
          <p:cNvSpPr txBox="1"/>
          <p:nvPr/>
        </p:nvSpPr>
        <p:spPr>
          <a:xfrm>
            <a:off x="5204209" y="2544851"/>
            <a:ext cx="2297736" cy="646331"/>
          </a:xfrm>
          <a:prstGeom prst="rect">
            <a:avLst/>
          </a:prstGeom>
          <a:noFill/>
        </p:spPr>
        <p:txBody>
          <a:bodyPr wrap="square" rtlCol="0">
            <a:spAutoFit/>
          </a:bodyPr>
          <a:lstStyle/>
          <a:p>
            <a:pPr>
              <a:spcBef>
                <a:spcPts val="300"/>
              </a:spcBef>
              <a:spcAft>
                <a:spcPts val="300"/>
              </a:spcAft>
            </a:pPr>
            <a:r>
              <a:rPr lang="zh-TW" altLang="en-US" b="1" dirty="0">
                <a:solidFill>
                  <a:srgbClr val="FF0000"/>
                </a:solidFill>
              </a:rPr>
              <a:t>未通過</a:t>
            </a:r>
            <a:r>
              <a:rPr lang="zh-TW" altLang="en-US" b="1" dirty="0"/>
              <a:t>學測成績篩選之</a:t>
            </a:r>
            <a:r>
              <a:rPr lang="en-US" altLang="zh-TW" b="1" dirty="0">
                <a:solidFill>
                  <a:srgbClr val="FF0000"/>
                </a:solidFill>
              </a:rPr>
              <a:t>40</a:t>
            </a:r>
            <a:r>
              <a:rPr lang="zh-TW" altLang="en-US" b="1" dirty="0">
                <a:solidFill>
                  <a:srgbClr val="FF0000"/>
                </a:solidFill>
              </a:rPr>
              <a:t>位</a:t>
            </a:r>
            <a:r>
              <a:rPr lang="zh-TW" altLang="en-US" b="1" dirty="0"/>
              <a:t>申請生</a:t>
            </a:r>
            <a:endParaRPr lang="en-US" altLang="zh-TW" b="1" dirty="0"/>
          </a:p>
        </p:txBody>
      </p:sp>
      <p:sp>
        <p:nvSpPr>
          <p:cNvPr id="15" name="右大括弧 14">
            <a:extLst>
              <a:ext uri="{FF2B5EF4-FFF2-40B4-BE49-F238E27FC236}">
                <a16:creationId xmlns:a16="http://schemas.microsoft.com/office/drawing/2014/main" id="{72A8A73E-0EB3-8FC4-8E27-985D66B8B5E1}"/>
              </a:ext>
            </a:extLst>
          </p:cNvPr>
          <p:cNvSpPr/>
          <p:nvPr/>
        </p:nvSpPr>
        <p:spPr>
          <a:xfrm>
            <a:off x="4698762" y="1491491"/>
            <a:ext cx="452420" cy="92694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6" name="右大括弧 15">
            <a:extLst>
              <a:ext uri="{FF2B5EF4-FFF2-40B4-BE49-F238E27FC236}">
                <a16:creationId xmlns:a16="http://schemas.microsoft.com/office/drawing/2014/main" id="{AE0E897B-5966-7821-EFFF-D78279EF46F0}"/>
              </a:ext>
            </a:extLst>
          </p:cNvPr>
          <p:cNvSpPr/>
          <p:nvPr/>
        </p:nvSpPr>
        <p:spPr>
          <a:xfrm>
            <a:off x="4713319" y="2563519"/>
            <a:ext cx="452420" cy="532173"/>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2B0B784A-D3FF-EAAE-8540-6FEEB174C350}"/>
              </a:ext>
            </a:extLst>
          </p:cNvPr>
          <p:cNvSpPr txBox="1"/>
          <p:nvPr/>
        </p:nvSpPr>
        <p:spPr>
          <a:xfrm>
            <a:off x="5160253" y="1400951"/>
            <a:ext cx="4825360" cy="1015663"/>
          </a:xfrm>
          <a:prstGeom prst="rect">
            <a:avLst/>
          </a:prstGeom>
          <a:noFill/>
        </p:spPr>
        <p:txBody>
          <a:bodyPr wrap="none" rtlCol="0">
            <a:spAutoFit/>
          </a:bodyPr>
          <a:lstStyle/>
          <a:p>
            <a:pPr>
              <a:spcBef>
                <a:spcPts val="300"/>
              </a:spcBef>
              <a:spcAft>
                <a:spcPts val="300"/>
              </a:spcAft>
            </a:pPr>
            <a:r>
              <a:rPr lang="zh-TW" altLang="en-US" sz="1600" dirty="0"/>
              <a:t>資訊工程系預計複試人數</a:t>
            </a:r>
            <a:r>
              <a:rPr lang="en-US" altLang="zh-TW" sz="1600" b="1" dirty="0">
                <a:solidFill>
                  <a:srgbClr val="2E50E2"/>
                </a:solidFill>
              </a:rPr>
              <a:t>60</a:t>
            </a:r>
            <a:r>
              <a:rPr lang="zh-TW" altLang="en-US" sz="1600" b="1" dirty="0">
                <a:solidFill>
                  <a:srgbClr val="2E50E2"/>
                </a:solidFill>
              </a:rPr>
              <a:t>名</a:t>
            </a:r>
            <a:endParaRPr lang="en-US" altLang="zh-TW" sz="1600" b="1" dirty="0">
              <a:solidFill>
                <a:srgbClr val="2E50E2"/>
              </a:solidFill>
            </a:endParaRPr>
          </a:p>
          <a:p>
            <a:pPr>
              <a:spcBef>
                <a:spcPts val="300"/>
              </a:spcBef>
              <a:spcAft>
                <a:spcPts val="300"/>
              </a:spcAft>
            </a:pPr>
            <a:r>
              <a:rPr lang="zh-TW" altLang="en-US" sz="1600" dirty="0"/>
              <a:t>從此</a:t>
            </a:r>
            <a:r>
              <a:rPr lang="en-US" altLang="zh-TW" sz="1600" dirty="0"/>
              <a:t>100</a:t>
            </a:r>
            <a:r>
              <a:rPr lang="zh-TW" altLang="en-US" sz="1600" dirty="0"/>
              <a:t>名申請生之學測加權平均成績</a:t>
            </a:r>
            <a:r>
              <a:rPr lang="zh-TW" altLang="en-US" sz="1600" b="1" dirty="0">
                <a:solidFill>
                  <a:srgbClr val="2E50E2"/>
                </a:solidFill>
              </a:rPr>
              <a:t>由高到低排序</a:t>
            </a:r>
            <a:endParaRPr lang="en-US" altLang="zh-TW" sz="1600" b="1" dirty="0">
              <a:solidFill>
                <a:srgbClr val="2E50E2"/>
              </a:solidFill>
            </a:endParaRPr>
          </a:p>
          <a:p>
            <a:pPr>
              <a:spcBef>
                <a:spcPts val="300"/>
              </a:spcBef>
              <a:spcAft>
                <a:spcPts val="300"/>
              </a:spcAft>
            </a:pPr>
            <a:r>
              <a:rPr lang="zh-TW" altLang="en-US" sz="1600" dirty="0"/>
              <a:t>取</a:t>
            </a:r>
            <a:r>
              <a:rPr lang="zh-TW" altLang="en-US" sz="1600" b="1" dirty="0">
                <a:solidFill>
                  <a:srgbClr val="2E50E2"/>
                </a:solidFill>
              </a:rPr>
              <a:t>前</a:t>
            </a:r>
            <a:r>
              <a:rPr lang="en-US" altLang="zh-TW" sz="1600" b="1" dirty="0">
                <a:solidFill>
                  <a:srgbClr val="2E50E2"/>
                </a:solidFill>
              </a:rPr>
              <a:t>60</a:t>
            </a:r>
            <a:r>
              <a:rPr lang="zh-TW" altLang="en-US" sz="1600" b="1" dirty="0">
                <a:solidFill>
                  <a:srgbClr val="2E50E2"/>
                </a:solidFill>
              </a:rPr>
              <a:t>名通過第一階段篩選</a:t>
            </a:r>
            <a:endParaRPr lang="zh-TW" altLang="en-US" sz="1600" dirty="0">
              <a:solidFill>
                <a:srgbClr val="2E50E2"/>
              </a:solidFill>
            </a:endParaRPr>
          </a:p>
        </p:txBody>
      </p:sp>
      <p:sp>
        <p:nvSpPr>
          <p:cNvPr id="20" name="文字方塊 19">
            <a:extLst>
              <a:ext uri="{FF2B5EF4-FFF2-40B4-BE49-F238E27FC236}">
                <a16:creationId xmlns:a16="http://schemas.microsoft.com/office/drawing/2014/main" id="{BDAA88F2-47E6-5689-5C74-A6102BEEB491}"/>
              </a:ext>
            </a:extLst>
          </p:cNvPr>
          <p:cNvSpPr txBox="1"/>
          <p:nvPr/>
        </p:nvSpPr>
        <p:spPr>
          <a:xfrm>
            <a:off x="8017868" y="2498683"/>
            <a:ext cx="4174130" cy="646331"/>
          </a:xfrm>
          <a:prstGeom prst="rect">
            <a:avLst/>
          </a:prstGeom>
          <a:noFill/>
        </p:spPr>
        <p:txBody>
          <a:bodyPr wrap="square">
            <a:spAutoFit/>
          </a:bodyPr>
          <a:lstStyle/>
          <a:p>
            <a:pPr>
              <a:spcBef>
                <a:spcPts val="300"/>
              </a:spcBef>
              <a:spcAft>
                <a:spcPts val="300"/>
              </a:spcAft>
            </a:pPr>
            <a:r>
              <a:rPr lang="zh-TW" altLang="en-US" b="1" dirty="0"/>
              <a:t>資訊工程</a:t>
            </a:r>
            <a:r>
              <a:rPr lang="zh-TW" altLang="en-US" sz="1800" b="1" dirty="0"/>
              <a:t>系</a:t>
            </a:r>
            <a:r>
              <a:rPr lang="zh-TW" altLang="en-US" sz="1800" b="1" dirty="0">
                <a:solidFill>
                  <a:srgbClr val="FF0000"/>
                </a:solidFill>
              </a:rPr>
              <a:t>有採計</a:t>
            </a:r>
            <a:r>
              <a:rPr lang="en-US" altLang="zh-TW" sz="1800" b="1" dirty="0">
                <a:solidFill>
                  <a:srgbClr val="FF0000"/>
                </a:solidFill>
              </a:rPr>
              <a:t>APCS</a:t>
            </a:r>
            <a:r>
              <a:rPr lang="zh-TW" altLang="en-US" sz="1800" b="1" dirty="0">
                <a:solidFill>
                  <a:srgbClr val="FF0000"/>
                </a:solidFill>
              </a:rPr>
              <a:t>超額篩選</a:t>
            </a:r>
            <a:r>
              <a:rPr lang="zh-TW" altLang="en-US" sz="1800" b="1" dirty="0"/>
              <a:t>，超額篩選人數</a:t>
            </a:r>
            <a:r>
              <a:rPr lang="en-US" altLang="zh-TW" sz="1800" b="1" dirty="0">
                <a:solidFill>
                  <a:srgbClr val="FF0000"/>
                </a:solidFill>
              </a:rPr>
              <a:t>6</a:t>
            </a:r>
            <a:r>
              <a:rPr lang="zh-TW" altLang="en-US" sz="1800" b="1" dirty="0">
                <a:solidFill>
                  <a:srgbClr val="FF0000"/>
                </a:solidFill>
              </a:rPr>
              <a:t>名</a:t>
            </a:r>
            <a:r>
              <a:rPr lang="zh-TW" altLang="en-US" sz="1800" b="1" dirty="0"/>
              <a:t>，超額篩選標準</a:t>
            </a:r>
            <a:r>
              <a:rPr lang="en-US" altLang="zh-TW" sz="1800" b="1" dirty="0"/>
              <a:t>4</a:t>
            </a:r>
            <a:r>
              <a:rPr lang="zh-TW" altLang="en-US" sz="1800" b="1" dirty="0"/>
              <a:t>級分</a:t>
            </a:r>
          </a:p>
        </p:txBody>
      </p:sp>
      <p:sp>
        <p:nvSpPr>
          <p:cNvPr id="22" name="加號 21">
            <a:extLst>
              <a:ext uri="{FF2B5EF4-FFF2-40B4-BE49-F238E27FC236}">
                <a16:creationId xmlns:a16="http://schemas.microsoft.com/office/drawing/2014/main" id="{29C127A4-6626-F4BD-87F6-4D1A5F9B011B}"/>
              </a:ext>
            </a:extLst>
          </p:cNvPr>
          <p:cNvSpPr/>
          <p:nvPr/>
        </p:nvSpPr>
        <p:spPr>
          <a:xfrm>
            <a:off x="7430957" y="2595616"/>
            <a:ext cx="515923" cy="522844"/>
          </a:xfrm>
          <a:prstGeom prst="mathPlus">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a:extLst>
              <a:ext uri="{FF2B5EF4-FFF2-40B4-BE49-F238E27FC236}">
                <a16:creationId xmlns:a16="http://schemas.microsoft.com/office/drawing/2014/main" id="{9694948B-B3F3-588B-5A5E-FBD8C5620EE6}"/>
              </a:ext>
            </a:extLst>
          </p:cNvPr>
          <p:cNvSpPr txBox="1"/>
          <p:nvPr/>
        </p:nvSpPr>
        <p:spPr>
          <a:xfrm>
            <a:off x="5269090" y="3736211"/>
            <a:ext cx="6046610" cy="461665"/>
          </a:xfrm>
          <a:prstGeom prst="rect">
            <a:avLst/>
          </a:prstGeom>
          <a:noFill/>
        </p:spPr>
        <p:txBody>
          <a:bodyPr wrap="square" rtlCol="0">
            <a:spAutoFit/>
          </a:bodyPr>
          <a:lstStyle/>
          <a:p>
            <a:pPr algn="ctr"/>
            <a:r>
              <a:rPr lang="zh-TW" altLang="en-US" sz="2400" b="1" dirty="0"/>
              <a:t>委員會自動啟動</a:t>
            </a:r>
            <a:r>
              <a:rPr lang="en-US" altLang="zh-TW" sz="2400" b="1" dirty="0">
                <a:highlight>
                  <a:srgbClr val="FFFF99"/>
                </a:highlight>
              </a:rPr>
              <a:t>【APCS</a:t>
            </a:r>
            <a:r>
              <a:rPr lang="zh-TW" altLang="en-US" sz="2400" b="1" dirty="0">
                <a:highlight>
                  <a:srgbClr val="FFFF99"/>
                </a:highlight>
              </a:rPr>
              <a:t>成績超額篩選機制</a:t>
            </a:r>
            <a:r>
              <a:rPr lang="en-US" altLang="zh-TW" sz="2400" b="1" dirty="0">
                <a:highlight>
                  <a:srgbClr val="FFFF99"/>
                </a:highlight>
              </a:rPr>
              <a:t>】</a:t>
            </a:r>
          </a:p>
        </p:txBody>
      </p:sp>
      <p:grpSp>
        <p:nvGrpSpPr>
          <p:cNvPr id="49" name="群組 48">
            <a:extLst>
              <a:ext uri="{FF2B5EF4-FFF2-40B4-BE49-F238E27FC236}">
                <a16:creationId xmlns:a16="http://schemas.microsoft.com/office/drawing/2014/main" id="{DB1D2B74-82B1-504E-0106-31BC9B765CA7}"/>
              </a:ext>
            </a:extLst>
          </p:cNvPr>
          <p:cNvGrpSpPr/>
          <p:nvPr/>
        </p:nvGrpSpPr>
        <p:grpSpPr>
          <a:xfrm>
            <a:off x="1226528" y="4323644"/>
            <a:ext cx="9719733" cy="2397831"/>
            <a:chOff x="1226528" y="4323644"/>
            <a:chExt cx="9719733" cy="2397831"/>
          </a:xfrm>
        </p:grpSpPr>
        <p:sp>
          <p:nvSpPr>
            <p:cNvPr id="46" name="矩形 45">
              <a:extLst>
                <a:ext uri="{FF2B5EF4-FFF2-40B4-BE49-F238E27FC236}">
                  <a16:creationId xmlns:a16="http://schemas.microsoft.com/office/drawing/2014/main" id="{BDAB294F-2B01-AA5D-51D8-178F3D6CA082}"/>
                </a:ext>
              </a:extLst>
            </p:cNvPr>
            <p:cNvSpPr/>
            <p:nvPr/>
          </p:nvSpPr>
          <p:spPr>
            <a:xfrm>
              <a:off x="1226528" y="4323644"/>
              <a:ext cx="9719733" cy="2397831"/>
            </a:xfrm>
            <a:prstGeom prst="rect">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a:extLst>
                <a:ext uri="{FF2B5EF4-FFF2-40B4-BE49-F238E27FC236}">
                  <a16:creationId xmlns:a16="http://schemas.microsoft.com/office/drawing/2014/main" id="{90171CFF-3278-D741-9DA9-29092B7D716C}"/>
                </a:ext>
              </a:extLst>
            </p:cNvPr>
            <p:cNvSpPr txBox="1"/>
            <p:nvPr/>
          </p:nvSpPr>
          <p:spPr>
            <a:xfrm>
              <a:off x="1226528" y="5049033"/>
              <a:ext cx="1452661" cy="723275"/>
            </a:xfrm>
            <a:prstGeom prst="rect">
              <a:avLst/>
            </a:prstGeom>
            <a:noFill/>
          </p:spPr>
          <p:txBody>
            <a:bodyPr wrap="square" rtlCol="0">
              <a:spAutoFit/>
            </a:bodyPr>
            <a:lstStyle/>
            <a:p>
              <a:pPr algn="ctr">
                <a:spcBef>
                  <a:spcPts val="300"/>
                </a:spcBef>
                <a:spcAft>
                  <a:spcPts val="300"/>
                </a:spcAft>
              </a:pPr>
              <a:r>
                <a:rPr lang="zh-TW" altLang="en-US" b="1" dirty="0">
                  <a:solidFill>
                    <a:srgbClr val="FF0000"/>
                  </a:solidFill>
                </a:rPr>
                <a:t>未通過</a:t>
              </a:r>
              <a:r>
                <a:rPr lang="zh-TW" altLang="en-US" b="1" dirty="0"/>
                <a:t>學測</a:t>
              </a:r>
              <a:endParaRPr lang="en-US" altLang="zh-TW" b="1" dirty="0"/>
            </a:p>
            <a:p>
              <a:pPr algn="ctr">
                <a:spcBef>
                  <a:spcPts val="300"/>
                </a:spcBef>
                <a:spcAft>
                  <a:spcPts val="300"/>
                </a:spcAft>
              </a:pPr>
              <a:r>
                <a:rPr lang="zh-TW" altLang="en-US" dirty="0"/>
                <a:t>成績篩選</a:t>
              </a:r>
              <a:endParaRPr lang="en-US" altLang="zh-TW" dirty="0"/>
            </a:p>
          </p:txBody>
        </p:sp>
        <p:sp>
          <p:nvSpPr>
            <p:cNvPr id="26" name="文字方塊 25">
              <a:extLst>
                <a:ext uri="{FF2B5EF4-FFF2-40B4-BE49-F238E27FC236}">
                  <a16:creationId xmlns:a16="http://schemas.microsoft.com/office/drawing/2014/main" id="{2219029F-9E62-D1A1-86E8-D86196574E11}"/>
                </a:ext>
              </a:extLst>
            </p:cNvPr>
            <p:cNvSpPr txBox="1"/>
            <p:nvPr/>
          </p:nvSpPr>
          <p:spPr>
            <a:xfrm>
              <a:off x="3246851" y="4375374"/>
              <a:ext cx="1611283" cy="1077218"/>
            </a:xfrm>
            <a:prstGeom prst="rect">
              <a:avLst/>
            </a:prstGeom>
            <a:noFill/>
          </p:spPr>
          <p:txBody>
            <a:bodyPr wrap="square" rtlCol="0">
              <a:spAutoFit/>
            </a:bodyPr>
            <a:lstStyle/>
            <a:p>
              <a:pPr algn="ctr"/>
              <a:r>
                <a:rPr lang="en-US" altLang="zh-TW" sz="1600" b="1" dirty="0"/>
                <a:t>APCS</a:t>
              </a:r>
              <a:r>
                <a:rPr lang="zh-TW" altLang="en-US" sz="1600" b="1" dirty="0"/>
                <a:t>級分</a:t>
              </a:r>
              <a:endParaRPr lang="en-US" altLang="zh-TW" sz="1600" b="1" dirty="0"/>
            </a:p>
            <a:p>
              <a:pPr algn="ctr"/>
              <a:r>
                <a:rPr lang="zh-TW" altLang="en-US" sz="1600" b="1" dirty="0">
                  <a:solidFill>
                    <a:srgbClr val="FF0000"/>
                  </a:solidFill>
                </a:rPr>
                <a:t>不符合</a:t>
              </a:r>
              <a:endParaRPr lang="en-US" altLang="zh-TW" sz="1600" b="1" dirty="0">
                <a:solidFill>
                  <a:srgbClr val="FF0000"/>
                </a:solidFill>
              </a:endParaRPr>
            </a:p>
            <a:p>
              <a:pPr algn="ctr"/>
              <a:r>
                <a:rPr lang="zh-TW" altLang="en-US" sz="1600" b="1" dirty="0"/>
                <a:t>資訊工程系標準</a:t>
              </a:r>
              <a:endParaRPr lang="en-US" altLang="zh-TW" sz="1600" b="1" dirty="0"/>
            </a:p>
            <a:p>
              <a:pPr algn="ctr"/>
              <a:r>
                <a:rPr lang="en-US" altLang="zh-TW" sz="1600" dirty="0"/>
                <a:t>(4</a:t>
              </a:r>
              <a:r>
                <a:rPr lang="zh-TW" altLang="en-US" sz="1600" dirty="0"/>
                <a:t>級分</a:t>
              </a:r>
              <a:r>
                <a:rPr lang="en-US" altLang="zh-TW" sz="1600" dirty="0"/>
                <a:t>)</a:t>
              </a:r>
            </a:p>
          </p:txBody>
        </p:sp>
        <p:sp>
          <p:nvSpPr>
            <p:cNvPr id="27" name="左中括弧 26">
              <a:extLst>
                <a:ext uri="{FF2B5EF4-FFF2-40B4-BE49-F238E27FC236}">
                  <a16:creationId xmlns:a16="http://schemas.microsoft.com/office/drawing/2014/main" id="{C0941838-AFEF-5ED8-2A95-44E9CAD451A2}"/>
                </a:ext>
              </a:extLst>
            </p:cNvPr>
            <p:cNvSpPr/>
            <p:nvPr/>
          </p:nvSpPr>
          <p:spPr>
            <a:xfrm>
              <a:off x="3100962" y="4722520"/>
              <a:ext cx="111676" cy="1376303"/>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29" name="直線接點 28">
              <a:extLst>
                <a:ext uri="{FF2B5EF4-FFF2-40B4-BE49-F238E27FC236}">
                  <a16:creationId xmlns:a16="http://schemas.microsoft.com/office/drawing/2014/main" id="{D6250980-8F6C-1F7E-EF57-362567EE5861}"/>
                </a:ext>
              </a:extLst>
            </p:cNvPr>
            <p:cNvCxnSpPr>
              <a:stCxn id="27" idx="1"/>
            </p:cNvCxnSpPr>
            <p:nvPr/>
          </p:nvCxnSpPr>
          <p:spPr>
            <a:xfrm flipH="1">
              <a:off x="2497197" y="5410672"/>
              <a:ext cx="6037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文字方塊 29">
              <a:extLst>
                <a:ext uri="{FF2B5EF4-FFF2-40B4-BE49-F238E27FC236}">
                  <a16:creationId xmlns:a16="http://schemas.microsoft.com/office/drawing/2014/main" id="{184659A9-3D8D-41D6-E3E1-03606EC46D89}"/>
                </a:ext>
              </a:extLst>
            </p:cNvPr>
            <p:cNvSpPr txBox="1"/>
            <p:nvPr/>
          </p:nvSpPr>
          <p:spPr>
            <a:xfrm>
              <a:off x="3209144" y="5603326"/>
              <a:ext cx="1612357" cy="1077218"/>
            </a:xfrm>
            <a:prstGeom prst="rect">
              <a:avLst/>
            </a:prstGeom>
            <a:noFill/>
          </p:spPr>
          <p:txBody>
            <a:bodyPr wrap="square" rtlCol="0">
              <a:spAutoFit/>
            </a:bodyPr>
            <a:lstStyle/>
            <a:p>
              <a:pPr algn="ctr"/>
              <a:r>
                <a:rPr lang="en-US" altLang="zh-TW" sz="1600" b="1" dirty="0"/>
                <a:t>APCS</a:t>
              </a:r>
              <a:r>
                <a:rPr lang="zh-TW" altLang="en-US" sz="1600" b="1" dirty="0"/>
                <a:t>級分</a:t>
              </a:r>
              <a:endParaRPr lang="en-US" altLang="zh-TW" sz="1600" b="1" dirty="0"/>
            </a:p>
            <a:p>
              <a:pPr algn="ctr"/>
              <a:r>
                <a:rPr lang="zh-TW" altLang="en-US" sz="1600" b="1" dirty="0">
                  <a:solidFill>
                    <a:srgbClr val="2E50E2"/>
                  </a:solidFill>
                </a:rPr>
                <a:t>符合</a:t>
              </a:r>
              <a:endParaRPr lang="en-US" altLang="zh-TW" sz="1600" b="1" dirty="0">
                <a:solidFill>
                  <a:srgbClr val="2E50E2"/>
                </a:solidFill>
              </a:endParaRPr>
            </a:p>
            <a:p>
              <a:pPr algn="ctr"/>
              <a:r>
                <a:rPr lang="zh-TW" altLang="en-US" sz="1600" b="1" dirty="0"/>
                <a:t>資訊工程系標準</a:t>
              </a:r>
              <a:r>
                <a:rPr lang="en-US" altLang="zh-TW" sz="1600" dirty="0"/>
                <a:t>(4</a:t>
              </a:r>
              <a:r>
                <a:rPr lang="zh-TW" altLang="en-US" sz="1600" dirty="0"/>
                <a:t>級分</a:t>
              </a:r>
              <a:r>
                <a:rPr lang="en-US" altLang="zh-TW" sz="1600" dirty="0"/>
                <a:t>)</a:t>
              </a:r>
            </a:p>
          </p:txBody>
        </p:sp>
        <p:cxnSp>
          <p:nvCxnSpPr>
            <p:cNvPr id="32" name="直線單箭頭接點 31">
              <a:extLst>
                <a:ext uri="{FF2B5EF4-FFF2-40B4-BE49-F238E27FC236}">
                  <a16:creationId xmlns:a16="http://schemas.microsoft.com/office/drawing/2014/main" id="{B6FAB6FB-88CE-416C-D917-0741347E0CA4}"/>
                </a:ext>
              </a:extLst>
            </p:cNvPr>
            <p:cNvCxnSpPr>
              <a:cxnSpLocks/>
            </p:cNvCxnSpPr>
            <p:nvPr/>
          </p:nvCxnSpPr>
          <p:spPr>
            <a:xfrm>
              <a:off x="4850932" y="4874919"/>
              <a:ext cx="4402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矩形 35">
              <a:extLst>
                <a:ext uri="{FF2B5EF4-FFF2-40B4-BE49-F238E27FC236}">
                  <a16:creationId xmlns:a16="http://schemas.microsoft.com/office/drawing/2014/main" id="{2B90B18A-3998-0D8D-5AEF-2565D9025B1E}"/>
                </a:ext>
              </a:extLst>
            </p:cNvPr>
            <p:cNvSpPr/>
            <p:nvPr/>
          </p:nvSpPr>
          <p:spPr>
            <a:xfrm>
              <a:off x="5318209" y="4656635"/>
              <a:ext cx="2337058" cy="40011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effectLst>
                    <a:outerShdw blurRad="38100" dist="38100" dir="2700000" algn="tl">
                      <a:srgbClr val="000000">
                        <a:alpha val="43137"/>
                      </a:srgbClr>
                    </a:outerShdw>
                  </a:effectLst>
                </a:rPr>
                <a:t>未通過第一階段篩選</a:t>
              </a:r>
            </a:p>
          </p:txBody>
        </p:sp>
        <p:cxnSp>
          <p:nvCxnSpPr>
            <p:cNvPr id="39" name="直線單箭頭接點 38">
              <a:extLst>
                <a:ext uri="{FF2B5EF4-FFF2-40B4-BE49-F238E27FC236}">
                  <a16:creationId xmlns:a16="http://schemas.microsoft.com/office/drawing/2014/main" id="{10B72B2E-7EFB-D1D8-E6E5-07FE6DD9A078}"/>
                </a:ext>
              </a:extLst>
            </p:cNvPr>
            <p:cNvCxnSpPr>
              <a:cxnSpLocks/>
            </p:cNvCxnSpPr>
            <p:nvPr/>
          </p:nvCxnSpPr>
          <p:spPr>
            <a:xfrm>
              <a:off x="4603788" y="6053550"/>
              <a:ext cx="4402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文字方塊 39">
              <a:extLst>
                <a:ext uri="{FF2B5EF4-FFF2-40B4-BE49-F238E27FC236}">
                  <a16:creationId xmlns:a16="http://schemas.microsoft.com/office/drawing/2014/main" id="{0C8E056A-0012-0E00-4A07-64222FB5E9FF}"/>
                </a:ext>
              </a:extLst>
            </p:cNvPr>
            <p:cNvSpPr txBox="1"/>
            <p:nvPr/>
          </p:nvSpPr>
          <p:spPr>
            <a:xfrm>
              <a:off x="5071064" y="5619278"/>
              <a:ext cx="3893111" cy="1025922"/>
            </a:xfrm>
            <a:prstGeom prst="rect">
              <a:avLst/>
            </a:prstGeom>
            <a:noFill/>
          </p:spPr>
          <p:txBody>
            <a:bodyPr wrap="square" rtlCol="0">
              <a:spAutoFit/>
            </a:bodyPr>
            <a:lstStyle/>
            <a:p>
              <a:pPr>
                <a:spcBef>
                  <a:spcPts val="200"/>
                </a:spcBef>
                <a:spcAft>
                  <a:spcPts val="200"/>
                </a:spcAft>
              </a:pPr>
              <a:r>
                <a:rPr lang="zh-TW" altLang="en-US" dirty="0"/>
                <a:t>依</a:t>
              </a:r>
              <a:r>
                <a:rPr lang="en-US" altLang="zh-TW" dirty="0"/>
                <a:t>APCS</a:t>
              </a:r>
              <a:r>
                <a:rPr lang="zh-TW" altLang="en-US" dirty="0"/>
                <a:t>級分</a:t>
              </a:r>
              <a:endParaRPr lang="en-US" altLang="zh-TW" dirty="0"/>
            </a:p>
            <a:p>
              <a:pPr>
                <a:spcBef>
                  <a:spcPts val="200"/>
                </a:spcBef>
                <a:spcAft>
                  <a:spcPts val="200"/>
                </a:spcAft>
              </a:pPr>
              <a:r>
                <a:rPr lang="zh-TW" altLang="en-US" dirty="0"/>
                <a:t>由高到低排序</a:t>
              </a:r>
              <a:endParaRPr lang="en-US" altLang="zh-TW" dirty="0"/>
            </a:p>
            <a:p>
              <a:pPr>
                <a:spcBef>
                  <a:spcPts val="200"/>
                </a:spcBef>
                <a:spcAft>
                  <a:spcPts val="200"/>
                </a:spcAft>
              </a:pPr>
              <a:r>
                <a:rPr lang="zh-TW" altLang="en-US" dirty="0"/>
                <a:t>取</a:t>
              </a:r>
              <a:r>
                <a:rPr lang="zh-TW" altLang="en-US" b="1" dirty="0">
                  <a:solidFill>
                    <a:srgbClr val="2E50E2"/>
                  </a:solidFill>
                </a:rPr>
                <a:t>前</a:t>
              </a:r>
              <a:r>
                <a:rPr lang="en-US" altLang="zh-TW" b="1" dirty="0">
                  <a:solidFill>
                    <a:srgbClr val="2E50E2"/>
                  </a:solidFill>
                </a:rPr>
                <a:t>6</a:t>
              </a:r>
              <a:r>
                <a:rPr lang="zh-TW" altLang="en-US" b="1" dirty="0">
                  <a:solidFill>
                    <a:srgbClr val="2E50E2"/>
                  </a:solidFill>
                </a:rPr>
                <a:t>名</a:t>
              </a:r>
              <a:r>
                <a:rPr lang="zh-TW" altLang="en-US" dirty="0"/>
                <a:t>通過</a:t>
              </a:r>
              <a:r>
                <a:rPr lang="en-US" altLang="zh-TW" dirty="0"/>
                <a:t>APCS</a:t>
              </a:r>
              <a:r>
                <a:rPr lang="zh-TW" altLang="en-US" dirty="0"/>
                <a:t>超額篩選，亦即</a:t>
              </a:r>
            </a:p>
          </p:txBody>
        </p:sp>
        <p:sp>
          <p:nvSpPr>
            <p:cNvPr id="44" name="矩形 43">
              <a:extLst>
                <a:ext uri="{FF2B5EF4-FFF2-40B4-BE49-F238E27FC236}">
                  <a16:creationId xmlns:a16="http://schemas.microsoft.com/office/drawing/2014/main" id="{C32C9FED-BAE3-395F-379F-42FFB5B0DC71}"/>
                </a:ext>
              </a:extLst>
            </p:cNvPr>
            <p:cNvSpPr/>
            <p:nvPr/>
          </p:nvSpPr>
          <p:spPr>
            <a:xfrm>
              <a:off x="8670697" y="6219270"/>
              <a:ext cx="2095947" cy="424938"/>
            </a:xfrm>
            <a:prstGeom prst="rect">
              <a:avLst/>
            </a:prstGeom>
            <a:solidFill>
              <a:srgbClr val="2E50E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effectLst>
                    <a:outerShdw blurRad="38100" dist="38100" dir="2700000" algn="tl">
                      <a:srgbClr val="000000">
                        <a:alpha val="43137"/>
                      </a:srgbClr>
                    </a:outerShdw>
                  </a:effectLst>
                </a:rPr>
                <a:t>通過第一階段篩選</a:t>
              </a:r>
            </a:p>
          </p:txBody>
        </p:sp>
      </p:grpSp>
      <p:sp>
        <p:nvSpPr>
          <p:cNvPr id="45" name="矩形 44">
            <a:extLst>
              <a:ext uri="{FF2B5EF4-FFF2-40B4-BE49-F238E27FC236}">
                <a16:creationId xmlns:a16="http://schemas.microsoft.com/office/drawing/2014/main" id="{82842353-BE09-73EF-2F68-C8F90E95754B}"/>
              </a:ext>
            </a:extLst>
          </p:cNvPr>
          <p:cNvSpPr/>
          <p:nvPr/>
        </p:nvSpPr>
        <p:spPr>
          <a:xfrm>
            <a:off x="1851025" y="135893"/>
            <a:ext cx="8489950"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spc="100" dirty="0">
                <a:solidFill>
                  <a:schemeClr val="tx1"/>
                </a:solidFill>
                <a:effectLst>
                  <a:glow rad="63500">
                    <a:schemeClr val="bg1"/>
                  </a:glow>
                </a:effectLst>
                <a:sym typeface="Wingdings" panose="05000000000000000000" pitchFamily="2" charset="2"/>
              </a:rPr>
              <a:t>三、第一階段篩選：</a:t>
            </a:r>
            <a:r>
              <a:rPr lang="en-US" altLang="zh-TW" sz="2800" b="1" spc="100" dirty="0">
                <a:solidFill>
                  <a:schemeClr val="tx1"/>
                </a:solidFill>
                <a:effectLst>
                  <a:glow rad="63500">
                    <a:schemeClr val="bg1"/>
                  </a:glow>
                </a:effectLst>
                <a:sym typeface="Wingdings" panose="05000000000000000000" pitchFamily="2" charset="2"/>
              </a:rPr>
              <a:t>APCS</a:t>
            </a:r>
            <a:r>
              <a:rPr lang="zh-TW" altLang="en-US" sz="2800" b="1" spc="100" dirty="0">
                <a:solidFill>
                  <a:schemeClr val="tx1"/>
                </a:solidFill>
                <a:effectLst>
                  <a:glow rad="63500">
                    <a:schemeClr val="bg1"/>
                  </a:glow>
                </a:effectLst>
                <a:sym typeface="Wingdings" panose="05000000000000000000" pitchFamily="2" charset="2"/>
              </a:rPr>
              <a:t>成績超額篩選</a:t>
            </a:r>
            <a:r>
              <a:rPr lang="en-US" altLang="zh-TW" sz="2800" b="1" spc="100" dirty="0">
                <a:solidFill>
                  <a:schemeClr val="tx1"/>
                </a:solidFill>
                <a:effectLst>
                  <a:glow rad="63500">
                    <a:schemeClr val="bg1"/>
                  </a:glow>
                </a:effectLst>
                <a:sym typeface="Wingdings" panose="05000000000000000000" pitchFamily="2" charset="2"/>
              </a:rPr>
              <a:t>(1/2)</a:t>
            </a:r>
            <a:endParaRPr lang="zh-TW" altLang="en-US" sz="3600" b="1" spc="100" dirty="0">
              <a:solidFill>
                <a:schemeClr val="tx1"/>
              </a:solidFill>
              <a:effectLst>
                <a:glow rad="63500">
                  <a:schemeClr val="bg1"/>
                </a:glow>
              </a:effectLst>
            </a:endParaRPr>
          </a:p>
        </p:txBody>
      </p:sp>
      <p:sp>
        <p:nvSpPr>
          <p:cNvPr id="53" name="左中括弧 52">
            <a:extLst>
              <a:ext uri="{FF2B5EF4-FFF2-40B4-BE49-F238E27FC236}">
                <a16:creationId xmlns:a16="http://schemas.microsoft.com/office/drawing/2014/main" id="{1A97D31C-285F-ED8E-EE39-40901528AE04}"/>
              </a:ext>
            </a:extLst>
          </p:cNvPr>
          <p:cNvSpPr/>
          <p:nvPr/>
        </p:nvSpPr>
        <p:spPr>
          <a:xfrm rot="16200000">
            <a:off x="7754370" y="1925385"/>
            <a:ext cx="151691" cy="2778210"/>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55" name="直線單箭頭接點 54">
            <a:extLst>
              <a:ext uri="{FF2B5EF4-FFF2-40B4-BE49-F238E27FC236}">
                <a16:creationId xmlns:a16="http://schemas.microsoft.com/office/drawing/2014/main" id="{E07C6CC9-3678-6B57-071E-244820F4C4EC}"/>
              </a:ext>
            </a:extLst>
          </p:cNvPr>
          <p:cNvCxnSpPr>
            <a:cxnSpLocks/>
            <a:stCxn id="53" idx="1"/>
          </p:cNvCxnSpPr>
          <p:nvPr/>
        </p:nvCxnSpPr>
        <p:spPr>
          <a:xfrm>
            <a:off x="7830216" y="3390336"/>
            <a:ext cx="0" cy="2906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文字方塊 56">
            <a:extLst>
              <a:ext uri="{FF2B5EF4-FFF2-40B4-BE49-F238E27FC236}">
                <a16:creationId xmlns:a16="http://schemas.microsoft.com/office/drawing/2014/main" id="{04A0A361-DA73-6258-1EC6-919BF9142A2C}"/>
              </a:ext>
            </a:extLst>
          </p:cNvPr>
          <p:cNvSpPr txBox="1"/>
          <p:nvPr/>
        </p:nvSpPr>
        <p:spPr>
          <a:xfrm>
            <a:off x="3909282" y="1154394"/>
            <a:ext cx="858996" cy="2000548"/>
          </a:xfrm>
          <a:prstGeom prst="rect">
            <a:avLst/>
          </a:prstGeom>
          <a:noFill/>
        </p:spPr>
        <p:txBody>
          <a:bodyPr wrap="square" rtlCol="0">
            <a:spAutoFit/>
          </a:bodyPr>
          <a:lstStyle/>
          <a:p>
            <a:pPr algn="ctr"/>
            <a:r>
              <a:rPr lang="en-US" altLang="zh-TW" sz="1600" dirty="0"/>
              <a:t>[</a:t>
            </a:r>
            <a:r>
              <a:rPr lang="zh-TW" altLang="en-US" sz="1600" dirty="0"/>
              <a:t>序號</a:t>
            </a:r>
            <a:r>
              <a:rPr lang="en-US" altLang="zh-TW" sz="1600" dirty="0"/>
              <a:t>]</a:t>
            </a:r>
          </a:p>
          <a:p>
            <a:pPr algn="ctr"/>
            <a:r>
              <a:rPr lang="en-US" altLang="zh-TW" b="1" dirty="0"/>
              <a:t>1</a:t>
            </a:r>
          </a:p>
          <a:p>
            <a:pPr algn="ctr"/>
            <a:r>
              <a:rPr lang="en-US" altLang="zh-TW" b="1" dirty="0"/>
              <a:t>2</a:t>
            </a:r>
          </a:p>
          <a:p>
            <a:pPr algn="ctr"/>
            <a:r>
              <a:rPr lang="en-US" altLang="zh-TW" b="1" dirty="0"/>
              <a:t>…</a:t>
            </a:r>
          </a:p>
          <a:p>
            <a:pPr algn="ctr"/>
            <a:r>
              <a:rPr lang="en-US" altLang="zh-TW" b="1" dirty="0"/>
              <a:t>60</a:t>
            </a:r>
          </a:p>
          <a:p>
            <a:pPr algn="ctr"/>
            <a:r>
              <a:rPr lang="en-US" altLang="zh-TW" b="1" dirty="0"/>
              <a:t>61</a:t>
            </a:r>
          </a:p>
          <a:p>
            <a:pPr algn="ctr"/>
            <a:r>
              <a:rPr lang="en-US" altLang="zh-TW" b="1" dirty="0"/>
              <a:t>…</a:t>
            </a:r>
          </a:p>
        </p:txBody>
      </p:sp>
    </p:spTree>
    <p:extLst>
      <p:ext uri="{BB962C8B-B14F-4D97-AF65-F5344CB8AC3E}">
        <p14:creationId xmlns:p14="http://schemas.microsoft.com/office/powerpoint/2010/main" val="2569812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5A472B42-131D-B237-CAD5-DFC2F0C1F30F}"/>
              </a:ext>
            </a:extLst>
          </p:cNvPr>
          <p:cNvSpPr>
            <a:spLocks noGrp="1"/>
          </p:cNvSpPr>
          <p:nvPr>
            <p:ph type="sldNum" sz="quarter" idx="12"/>
          </p:nvPr>
        </p:nvSpPr>
        <p:spPr/>
        <p:txBody>
          <a:bodyPr/>
          <a:lstStyle/>
          <a:p>
            <a:fld id="{A6174ADA-354D-4803-A14C-B38EECA4D689}" type="slidenum">
              <a:rPr lang="zh-TW" altLang="en-US" smtClean="0"/>
              <a:t>24</a:t>
            </a:fld>
            <a:endParaRPr lang="zh-TW" altLang="en-US"/>
          </a:p>
        </p:txBody>
      </p:sp>
      <p:sp>
        <p:nvSpPr>
          <p:cNvPr id="3" name="文字方塊 2">
            <a:extLst>
              <a:ext uri="{FF2B5EF4-FFF2-40B4-BE49-F238E27FC236}">
                <a16:creationId xmlns:a16="http://schemas.microsoft.com/office/drawing/2014/main" id="{6D1C96B3-AAEF-AB19-6D83-CD834C7B28E8}"/>
              </a:ext>
            </a:extLst>
          </p:cNvPr>
          <p:cNvSpPr txBox="1"/>
          <p:nvPr/>
        </p:nvSpPr>
        <p:spPr>
          <a:xfrm>
            <a:off x="1191986" y="1048829"/>
            <a:ext cx="4297716" cy="684803"/>
          </a:xfrm>
          <a:prstGeom prst="rect">
            <a:avLst/>
          </a:prstGeom>
          <a:noFill/>
        </p:spPr>
        <p:txBody>
          <a:bodyPr wrap="square" rtlCol="0">
            <a:spAutoFit/>
          </a:bodyPr>
          <a:lstStyle/>
          <a:p>
            <a:pPr algn="ctr">
              <a:spcBef>
                <a:spcPts val="300"/>
              </a:spcBef>
              <a:spcAft>
                <a:spcPts val="300"/>
              </a:spcAft>
            </a:pPr>
            <a:r>
              <a:rPr lang="zh-TW" altLang="en-US" b="1" dirty="0">
                <a:solidFill>
                  <a:srgbClr val="FF0000"/>
                </a:solidFill>
              </a:rPr>
              <a:t>未通過</a:t>
            </a:r>
            <a:r>
              <a:rPr lang="zh-TW" altLang="en-US" b="1" dirty="0"/>
              <a:t>學測</a:t>
            </a:r>
            <a:r>
              <a:rPr lang="zh-TW" altLang="en-US" dirty="0"/>
              <a:t>成績篩選</a:t>
            </a:r>
            <a:endParaRPr lang="en-US" altLang="zh-TW" dirty="0"/>
          </a:p>
          <a:p>
            <a:pPr algn="ctr"/>
            <a:r>
              <a:rPr lang="zh-TW" altLang="en-US" dirty="0"/>
              <a:t>且</a:t>
            </a:r>
            <a:r>
              <a:rPr lang="en-US" altLang="zh-TW" b="1" dirty="0"/>
              <a:t>APCS</a:t>
            </a:r>
            <a:r>
              <a:rPr lang="zh-TW" altLang="en-US" b="1" dirty="0"/>
              <a:t>級分</a:t>
            </a:r>
            <a:r>
              <a:rPr lang="zh-TW" altLang="en-US" b="1" dirty="0">
                <a:solidFill>
                  <a:srgbClr val="2E50E2"/>
                </a:solidFill>
              </a:rPr>
              <a:t>符合</a:t>
            </a:r>
            <a:r>
              <a:rPr lang="zh-TW" altLang="en-US" b="1" dirty="0"/>
              <a:t>資訊工程系標準</a:t>
            </a:r>
            <a:r>
              <a:rPr lang="en-US" altLang="zh-TW" dirty="0"/>
              <a:t>(4</a:t>
            </a:r>
            <a:r>
              <a:rPr lang="zh-TW" altLang="en-US" dirty="0"/>
              <a:t>級分</a:t>
            </a:r>
            <a:r>
              <a:rPr lang="en-US" altLang="zh-TW" dirty="0"/>
              <a:t>)</a:t>
            </a:r>
          </a:p>
        </p:txBody>
      </p:sp>
      <p:sp>
        <p:nvSpPr>
          <p:cNvPr id="5" name="文字方塊 4">
            <a:extLst>
              <a:ext uri="{FF2B5EF4-FFF2-40B4-BE49-F238E27FC236}">
                <a16:creationId xmlns:a16="http://schemas.microsoft.com/office/drawing/2014/main" id="{0125D7F8-18D6-08BB-186A-C2C9436A09EA}"/>
              </a:ext>
            </a:extLst>
          </p:cNvPr>
          <p:cNvSpPr txBox="1"/>
          <p:nvPr/>
        </p:nvSpPr>
        <p:spPr>
          <a:xfrm>
            <a:off x="2676189" y="1739229"/>
            <a:ext cx="1625397" cy="369332"/>
          </a:xfrm>
          <a:prstGeom prst="rect">
            <a:avLst/>
          </a:prstGeom>
          <a:noFill/>
        </p:spPr>
        <p:txBody>
          <a:bodyPr wrap="square" rtlCol="0">
            <a:spAutoFit/>
          </a:bodyPr>
          <a:lstStyle/>
          <a:p>
            <a:pPr algn="ctr"/>
            <a:r>
              <a:rPr lang="en-US" altLang="zh-TW" b="1" dirty="0">
                <a:solidFill>
                  <a:srgbClr val="FF0000"/>
                </a:solidFill>
              </a:rPr>
              <a:t>7</a:t>
            </a:r>
            <a:r>
              <a:rPr lang="zh-TW" altLang="en-US" b="1" dirty="0">
                <a:solidFill>
                  <a:srgbClr val="FF0000"/>
                </a:solidFill>
              </a:rPr>
              <a:t>名</a:t>
            </a:r>
            <a:r>
              <a:rPr lang="zh-TW" altLang="en-US" b="1" dirty="0"/>
              <a:t>申請生</a:t>
            </a:r>
          </a:p>
        </p:txBody>
      </p:sp>
      <p:sp>
        <p:nvSpPr>
          <p:cNvPr id="6" name="文字方塊 5">
            <a:extLst>
              <a:ext uri="{FF2B5EF4-FFF2-40B4-BE49-F238E27FC236}">
                <a16:creationId xmlns:a16="http://schemas.microsoft.com/office/drawing/2014/main" id="{40F5DA7B-BD68-45FA-5CF7-F634DB40587D}"/>
              </a:ext>
            </a:extLst>
          </p:cNvPr>
          <p:cNvSpPr txBox="1"/>
          <p:nvPr/>
        </p:nvSpPr>
        <p:spPr>
          <a:xfrm>
            <a:off x="7120325" y="1250466"/>
            <a:ext cx="2559154" cy="646331"/>
          </a:xfrm>
          <a:prstGeom prst="rect">
            <a:avLst/>
          </a:prstGeom>
          <a:noFill/>
        </p:spPr>
        <p:txBody>
          <a:bodyPr wrap="square" rtlCol="0">
            <a:spAutoFit/>
          </a:bodyPr>
          <a:lstStyle/>
          <a:p>
            <a:pPr algn="ctr"/>
            <a:r>
              <a:rPr lang="zh-TW" altLang="en-US" b="1" dirty="0"/>
              <a:t>資訊工程系</a:t>
            </a:r>
            <a:endParaRPr lang="en-US" altLang="zh-TW" b="1" dirty="0"/>
          </a:p>
          <a:p>
            <a:pPr algn="ctr"/>
            <a:r>
              <a:rPr lang="zh-TW" altLang="en-US" sz="1800" b="1" dirty="0"/>
              <a:t>超額篩選人數</a:t>
            </a:r>
            <a:r>
              <a:rPr lang="en-US" altLang="zh-TW" sz="1800" b="1" dirty="0">
                <a:solidFill>
                  <a:srgbClr val="FF0000"/>
                </a:solidFill>
              </a:rPr>
              <a:t>6</a:t>
            </a:r>
            <a:r>
              <a:rPr lang="zh-TW" altLang="en-US" sz="1800" b="1" dirty="0">
                <a:solidFill>
                  <a:srgbClr val="FF0000"/>
                </a:solidFill>
              </a:rPr>
              <a:t>名</a:t>
            </a:r>
            <a:endParaRPr lang="en-US" altLang="zh-TW" b="1" dirty="0">
              <a:solidFill>
                <a:srgbClr val="FF0000"/>
              </a:solidFill>
            </a:endParaRPr>
          </a:p>
        </p:txBody>
      </p:sp>
      <p:sp>
        <p:nvSpPr>
          <p:cNvPr id="7" name="箭號: 向上 6">
            <a:extLst>
              <a:ext uri="{FF2B5EF4-FFF2-40B4-BE49-F238E27FC236}">
                <a16:creationId xmlns:a16="http://schemas.microsoft.com/office/drawing/2014/main" id="{A891C9C6-49B4-E976-ECE4-33B893A713E8}"/>
              </a:ext>
            </a:extLst>
          </p:cNvPr>
          <p:cNvSpPr/>
          <p:nvPr/>
        </p:nvSpPr>
        <p:spPr>
          <a:xfrm rot="5400000">
            <a:off x="5712307" y="769690"/>
            <a:ext cx="1276874" cy="1722085"/>
          </a:xfrm>
          <a:prstGeom prst="upArrow">
            <a:avLst>
              <a:gd name="adj1" fmla="val 70389"/>
              <a:gd name="adj2" fmla="val 44483"/>
            </a:avLst>
          </a:prstGeom>
        </p:spPr>
        <p:style>
          <a:lnRef idx="3">
            <a:schemeClr val="lt1"/>
          </a:lnRef>
          <a:fillRef idx="1">
            <a:schemeClr val="dk1"/>
          </a:fillRef>
          <a:effectRef idx="1">
            <a:schemeClr val="dk1"/>
          </a:effectRef>
          <a:fontRef idx="minor">
            <a:schemeClr val="lt1"/>
          </a:fontRef>
        </p:style>
        <p:txBody>
          <a:bodyPr vert="vert270" rtlCol="0" anchor="ctr"/>
          <a:lstStyle/>
          <a:p>
            <a:pPr algn="ctr"/>
            <a:r>
              <a:rPr lang="en-US" altLang="zh-TW" b="1" dirty="0">
                <a:effectLst>
                  <a:outerShdw blurRad="38100" dist="38100" dir="2700000" algn="tl">
                    <a:srgbClr val="000000">
                      <a:alpha val="43137"/>
                    </a:srgbClr>
                  </a:outerShdw>
                </a:effectLst>
              </a:rPr>
              <a:t>APCS</a:t>
            </a:r>
            <a:r>
              <a:rPr lang="zh-TW" altLang="en-US" b="1" dirty="0">
                <a:effectLst>
                  <a:outerShdw blurRad="38100" dist="38100" dir="2700000" algn="tl">
                    <a:srgbClr val="000000">
                      <a:alpha val="43137"/>
                    </a:srgbClr>
                  </a:outerShdw>
                </a:effectLst>
              </a:rPr>
              <a:t>成績</a:t>
            </a:r>
            <a:endParaRPr lang="en-US" altLang="zh-TW" b="1" dirty="0">
              <a:effectLst>
                <a:outerShdw blurRad="38100" dist="38100" dir="2700000" algn="tl">
                  <a:srgbClr val="000000">
                    <a:alpha val="43137"/>
                  </a:srgbClr>
                </a:outerShdw>
              </a:effectLst>
            </a:endParaRPr>
          </a:p>
          <a:p>
            <a:pPr algn="ctr"/>
            <a:r>
              <a:rPr lang="zh-TW" altLang="en-US" b="1" dirty="0">
                <a:effectLst>
                  <a:outerShdw blurRad="38100" dist="38100" dir="2700000" algn="tl">
                    <a:srgbClr val="000000">
                      <a:alpha val="43137"/>
                    </a:srgbClr>
                  </a:outerShdw>
                </a:effectLst>
              </a:rPr>
              <a:t>超額篩選</a:t>
            </a:r>
          </a:p>
        </p:txBody>
      </p:sp>
      <p:graphicFrame>
        <p:nvGraphicFramePr>
          <p:cNvPr id="8" name="表格 7">
            <a:extLst>
              <a:ext uri="{FF2B5EF4-FFF2-40B4-BE49-F238E27FC236}">
                <a16:creationId xmlns:a16="http://schemas.microsoft.com/office/drawing/2014/main" id="{F6AAE856-5484-B5CA-9301-02BAE9E38719}"/>
              </a:ext>
            </a:extLst>
          </p:cNvPr>
          <p:cNvGraphicFramePr>
            <a:graphicFrameLocks noGrp="1"/>
          </p:cNvGraphicFramePr>
          <p:nvPr>
            <p:extLst>
              <p:ext uri="{D42A27DB-BD31-4B8C-83A1-F6EECF244321}">
                <p14:modId xmlns:p14="http://schemas.microsoft.com/office/powerpoint/2010/main" val="1046614462"/>
              </p:ext>
            </p:extLst>
          </p:nvPr>
        </p:nvGraphicFramePr>
        <p:xfrm>
          <a:off x="3109453" y="2394475"/>
          <a:ext cx="5450613" cy="3235960"/>
        </p:xfrm>
        <a:graphic>
          <a:graphicData uri="http://schemas.openxmlformats.org/drawingml/2006/table">
            <a:tbl>
              <a:tblPr firstRow="1" bandRow="1">
                <a:tableStyleId>{69CF1AB2-1976-4502-BF36-3FF5EA218861}</a:tableStyleId>
              </a:tblPr>
              <a:tblGrid>
                <a:gridCol w="988670">
                  <a:extLst>
                    <a:ext uri="{9D8B030D-6E8A-4147-A177-3AD203B41FA5}">
                      <a16:colId xmlns:a16="http://schemas.microsoft.com/office/drawing/2014/main" val="2964823124"/>
                    </a:ext>
                  </a:extLst>
                </a:gridCol>
                <a:gridCol w="928915">
                  <a:extLst>
                    <a:ext uri="{9D8B030D-6E8A-4147-A177-3AD203B41FA5}">
                      <a16:colId xmlns:a16="http://schemas.microsoft.com/office/drawing/2014/main" val="2015568086"/>
                    </a:ext>
                  </a:extLst>
                </a:gridCol>
                <a:gridCol w="1553028">
                  <a:extLst>
                    <a:ext uri="{9D8B030D-6E8A-4147-A177-3AD203B41FA5}">
                      <a16:colId xmlns:a16="http://schemas.microsoft.com/office/drawing/2014/main" val="2871671261"/>
                    </a:ext>
                  </a:extLst>
                </a:gridCol>
                <a:gridCol w="1980000">
                  <a:extLst>
                    <a:ext uri="{9D8B030D-6E8A-4147-A177-3AD203B41FA5}">
                      <a16:colId xmlns:a16="http://schemas.microsoft.com/office/drawing/2014/main" val="2464660708"/>
                    </a:ext>
                  </a:extLst>
                </a:gridCol>
              </a:tblGrid>
              <a:tr h="370840">
                <a:tc>
                  <a:txBody>
                    <a:bodyPr/>
                    <a:lstStyle/>
                    <a:p>
                      <a:pPr algn="ctr"/>
                      <a:r>
                        <a:rPr lang="zh-TW" altLang="en-US" dirty="0">
                          <a:latin typeface="+mj-lt"/>
                          <a:ea typeface="微軟正黑體" panose="020B0604030504040204" pitchFamily="34" charset="-120"/>
                        </a:rPr>
                        <a:t>申請生</a:t>
                      </a: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FFFFCC"/>
                    </a:solidFill>
                  </a:tcPr>
                </a:tc>
                <a:tc>
                  <a:txBody>
                    <a:bodyPr/>
                    <a:lstStyle/>
                    <a:p>
                      <a:pPr algn="ctr"/>
                      <a:r>
                        <a:rPr lang="en-US" altLang="zh-TW" dirty="0">
                          <a:latin typeface="+mj-lt"/>
                          <a:ea typeface="微軟正黑體" panose="020B0604030504040204" pitchFamily="34" charset="-120"/>
                        </a:rPr>
                        <a:t>APCS</a:t>
                      </a:r>
                      <a:r>
                        <a:rPr lang="zh-TW" altLang="en-US" dirty="0">
                          <a:latin typeface="+mj-lt"/>
                          <a:ea typeface="微軟正黑體" panose="020B0604030504040204" pitchFamily="34" charset="-120"/>
                        </a:rPr>
                        <a:t>級分</a:t>
                      </a: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FFFFCC"/>
                    </a:solidFill>
                  </a:tcPr>
                </a:tc>
                <a:tc>
                  <a:txBody>
                    <a:bodyPr/>
                    <a:lstStyle/>
                    <a:p>
                      <a:pPr algn="ctr"/>
                      <a:r>
                        <a:rPr lang="zh-TW" altLang="en-US" dirty="0">
                          <a:latin typeface="+mj-lt"/>
                          <a:ea typeface="微軟正黑體" panose="020B0604030504040204" pitchFamily="34" charset="-120"/>
                        </a:rPr>
                        <a:t>學測加權</a:t>
                      </a:r>
                      <a:endParaRPr lang="en-US" altLang="zh-TW" dirty="0">
                        <a:latin typeface="+mj-lt"/>
                        <a:ea typeface="微軟正黑體" panose="020B0604030504040204" pitchFamily="34" charset="-120"/>
                      </a:endParaRPr>
                    </a:p>
                    <a:p>
                      <a:pPr algn="ctr"/>
                      <a:r>
                        <a:rPr lang="zh-TW" altLang="en-US" dirty="0">
                          <a:latin typeface="+mj-lt"/>
                          <a:ea typeface="微軟正黑體" panose="020B0604030504040204" pitchFamily="34" charset="-120"/>
                        </a:rPr>
                        <a:t>平均成績</a:t>
                      </a: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FFFFCC"/>
                    </a:solidFill>
                  </a:tcPr>
                </a:tc>
                <a:tc>
                  <a:txBody>
                    <a:bodyPr/>
                    <a:lstStyle/>
                    <a:p>
                      <a:pPr algn="ctr"/>
                      <a:r>
                        <a:rPr lang="en-US" altLang="zh-TW" dirty="0">
                          <a:latin typeface="+mj-lt"/>
                          <a:ea typeface="微軟正黑體" panose="020B0604030504040204" pitchFamily="34" charset="-120"/>
                        </a:rPr>
                        <a:t>APCS</a:t>
                      </a:r>
                      <a:r>
                        <a:rPr lang="zh-TW" altLang="en-US" dirty="0">
                          <a:latin typeface="+mj-lt"/>
                          <a:ea typeface="微軟正黑體" panose="020B0604030504040204" pitchFamily="34" charset="-120"/>
                        </a:rPr>
                        <a:t>成績</a:t>
                      </a:r>
                      <a:endParaRPr lang="en-US" altLang="zh-TW" dirty="0">
                        <a:latin typeface="+mj-lt"/>
                        <a:ea typeface="微軟正黑體" panose="020B0604030504040204" pitchFamily="34" charset="-120"/>
                      </a:endParaRPr>
                    </a:p>
                    <a:p>
                      <a:pPr algn="ctr"/>
                      <a:r>
                        <a:rPr lang="zh-TW" altLang="en-US" dirty="0">
                          <a:latin typeface="+mj-lt"/>
                          <a:ea typeface="微軟正黑體" panose="020B0604030504040204" pitchFamily="34" charset="-120"/>
                        </a:rPr>
                        <a:t>超額篩選結果</a:t>
                      </a: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FFFFCC"/>
                    </a:solidFill>
                  </a:tcPr>
                </a:tc>
                <a:extLst>
                  <a:ext uri="{0D108BD9-81ED-4DB2-BD59-A6C34878D82A}">
                    <a16:rowId xmlns:a16="http://schemas.microsoft.com/office/drawing/2014/main" val="1849369194"/>
                  </a:ext>
                </a:extLst>
              </a:tr>
              <a:tr h="370840">
                <a:tc>
                  <a:txBody>
                    <a:bodyPr/>
                    <a:lstStyle/>
                    <a:p>
                      <a:pPr algn="ctr"/>
                      <a:r>
                        <a:rPr lang="en-US" altLang="zh-TW" dirty="0">
                          <a:latin typeface="+mj-lt"/>
                          <a:ea typeface="微軟正黑體" panose="020B0604030504040204" pitchFamily="34" charset="-120"/>
                        </a:rPr>
                        <a:t>A</a:t>
                      </a:r>
                      <a:endParaRPr lang="zh-TW" altLang="en-US" dirty="0">
                        <a:latin typeface="+mj-lt"/>
                        <a:ea typeface="微軟正黑體" panose="020B0604030504040204" pitchFamily="34" charset="-12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E6D5F3"/>
                    </a:solidFill>
                  </a:tcPr>
                </a:tc>
                <a:tc>
                  <a:txBody>
                    <a:bodyPr/>
                    <a:lstStyle/>
                    <a:p>
                      <a:pPr algn="ctr"/>
                      <a:r>
                        <a:rPr lang="en-US" altLang="zh-TW" dirty="0">
                          <a:latin typeface="+mj-lt"/>
                          <a:ea typeface="微軟正黑體" panose="020B0604030504040204" pitchFamily="34" charset="-120"/>
                        </a:rPr>
                        <a:t>5</a:t>
                      </a:r>
                      <a:endParaRPr lang="zh-TW" altLang="en-US" dirty="0">
                        <a:latin typeface="+mj-lt"/>
                        <a:ea typeface="微軟正黑體" panose="020B0604030504040204" pitchFamily="34" charset="-12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E6D5F3"/>
                    </a:solidFill>
                  </a:tcPr>
                </a:tc>
                <a:tc>
                  <a:txBody>
                    <a:bodyPr/>
                    <a:lstStyle/>
                    <a:p>
                      <a:pPr algn="ctr"/>
                      <a:r>
                        <a:rPr lang="en-US" altLang="zh-TW" dirty="0">
                          <a:latin typeface="+mj-lt"/>
                          <a:ea typeface="微軟正黑體" panose="020B0604030504040204" pitchFamily="34" charset="-120"/>
                        </a:rPr>
                        <a:t>78</a:t>
                      </a:r>
                      <a:endParaRPr lang="zh-TW" altLang="en-US" dirty="0">
                        <a:latin typeface="+mj-lt"/>
                        <a:ea typeface="微軟正黑體" panose="020B0604030504040204" pitchFamily="34" charset="-12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E6D5F3"/>
                    </a:solidFill>
                  </a:tcPr>
                </a:tc>
                <a:tc>
                  <a:txBody>
                    <a:bodyPr/>
                    <a:lstStyle/>
                    <a:p>
                      <a:pPr algn="ctr"/>
                      <a:r>
                        <a:rPr lang="zh-TW" altLang="en-US" b="1" i="0" dirty="0">
                          <a:solidFill>
                            <a:srgbClr val="FF0000"/>
                          </a:solidFill>
                          <a:effectLst/>
                          <a:latin typeface="+mj-lt"/>
                          <a:ea typeface="微軟正黑體" panose="020B0604030504040204" pitchFamily="34" charset="-120"/>
                        </a:rPr>
                        <a:t>通過</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E6D5F3"/>
                    </a:solidFill>
                  </a:tcPr>
                </a:tc>
                <a:extLst>
                  <a:ext uri="{0D108BD9-81ED-4DB2-BD59-A6C34878D82A}">
                    <a16:rowId xmlns:a16="http://schemas.microsoft.com/office/drawing/2014/main" val="3480645480"/>
                  </a:ext>
                </a:extLst>
              </a:tr>
              <a:tr h="370840">
                <a:tc>
                  <a:txBody>
                    <a:bodyPr/>
                    <a:lstStyle/>
                    <a:p>
                      <a:pPr algn="ctr"/>
                      <a:r>
                        <a:rPr lang="en-US" altLang="zh-TW" dirty="0">
                          <a:latin typeface="+mj-lt"/>
                          <a:ea typeface="微軟正黑體" panose="020B0604030504040204" pitchFamily="34" charset="-120"/>
                        </a:rPr>
                        <a:t>B</a:t>
                      </a:r>
                      <a:endParaRPr lang="zh-TW" altLang="en-US" dirty="0">
                        <a:latin typeface="+mj-lt"/>
                        <a:ea typeface="微軟正黑體" panose="020B0604030504040204" pitchFamily="34" charset="-12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E6D5F3"/>
                    </a:solidFill>
                  </a:tcPr>
                </a:tc>
                <a:tc>
                  <a:txBody>
                    <a:bodyPr/>
                    <a:lstStyle/>
                    <a:p>
                      <a:pPr algn="ctr"/>
                      <a:r>
                        <a:rPr lang="en-US" altLang="zh-TW" dirty="0">
                          <a:latin typeface="+mj-lt"/>
                          <a:ea typeface="微軟正黑體" panose="020B0604030504040204" pitchFamily="34" charset="-120"/>
                        </a:rPr>
                        <a:t>5</a:t>
                      </a:r>
                      <a:endParaRPr lang="zh-TW" altLang="en-US" dirty="0">
                        <a:latin typeface="+mj-lt"/>
                        <a:ea typeface="微軟正黑體" panose="020B0604030504040204" pitchFamily="34" charset="-12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E6D5F3"/>
                    </a:solidFill>
                  </a:tcPr>
                </a:tc>
                <a:tc>
                  <a:txBody>
                    <a:bodyPr/>
                    <a:lstStyle/>
                    <a:p>
                      <a:pPr algn="ctr"/>
                      <a:r>
                        <a:rPr lang="en-US" altLang="zh-TW" dirty="0">
                          <a:latin typeface="+mj-lt"/>
                          <a:ea typeface="微軟正黑體" panose="020B0604030504040204" pitchFamily="34" charset="-120"/>
                        </a:rPr>
                        <a:t>67</a:t>
                      </a:r>
                      <a:endParaRPr lang="zh-TW" altLang="en-US" dirty="0">
                        <a:latin typeface="+mj-lt"/>
                        <a:ea typeface="微軟正黑體" panose="020B0604030504040204" pitchFamily="34" charset="-12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E6D5F3"/>
                    </a:solidFill>
                  </a:tcPr>
                </a:tc>
                <a:tc>
                  <a:txBody>
                    <a:bodyPr/>
                    <a:lstStyle/>
                    <a:p>
                      <a:pPr algn="ctr"/>
                      <a:r>
                        <a:rPr lang="zh-TW" altLang="en-US" b="1" i="0" dirty="0">
                          <a:solidFill>
                            <a:srgbClr val="FF0000"/>
                          </a:solidFill>
                          <a:effectLst/>
                          <a:latin typeface="+mj-lt"/>
                          <a:ea typeface="微軟正黑體" panose="020B0604030504040204" pitchFamily="34" charset="-120"/>
                        </a:rPr>
                        <a:t>通過</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E6D5F3"/>
                    </a:solidFill>
                  </a:tcPr>
                </a:tc>
                <a:extLst>
                  <a:ext uri="{0D108BD9-81ED-4DB2-BD59-A6C34878D82A}">
                    <a16:rowId xmlns:a16="http://schemas.microsoft.com/office/drawing/2014/main" val="3007231753"/>
                  </a:ext>
                </a:extLst>
              </a:tr>
              <a:tr h="370840">
                <a:tc>
                  <a:txBody>
                    <a:bodyPr/>
                    <a:lstStyle/>
                    <a:p>
                      <a:pPr algn="ctr"/>
                      <a:r>
                        <a:rPr lang="en-US" altLang="zh-TW" dirty="0">
                          <a:latin typeface="+mj-lt"/>
                          <a:ea typeface="微軟正黑體" panose="020B0604030504040204" pitchFamily="34" charset="-120"/>
                        </a:rPr>
                        <a:t>C</a:t>
                      </a:r>
                      <a:endParaRPr lang="zh-TW" altLang="en-US" dirty="0">
                        <a:latin typeface="+mj-lt"/>
                        <a:ea typeface="微軟正黑體" panose="020B0604030504040204" pitchFamily="34" charset="-12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E6D5F3"/>
                    </a:solidFill>
                  </a:tcPr>
                </a:tc>
                <a:tc>
                  <a:txBody>
                    <a:bodyPr/>
                    <a:lstStyle/>
                    <a:p>
                      <a:pPr algn="ctr"/>
                      <a:r>
                        <a:rPr lang="en-US" altLang="zh-TW" dirty="0">
                          <a:latin typeface="+mj-lt"/>
                          <a:ea typeface="微軟正黑體" panose="020B0604030504040204" pitchFamily="34" charset="-120"/>
                        </a:rPr>
                        <a:t>5</a:t>
                      </a:r>
                      <a:endParaRPr lang="zh-TW" altLang="en-US" dirty="0">
                        <a:latin typeface="+mj-lt"/>
                        <a:ea typeface="微軟正黑體" panose="020B0604030504040204" pitchFamily="34" charset="-12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E6D5F3"/>
                    </a:solidFill>
                  </a:tcPr>
                </a:tc>
                <a:tc>
                  <a:txBody>
                    <a:bodyPr/>
                    <a:lstStyle/>
                    <a:p>
                      <a:pPr algn="ctr"/>
                      <a:r>
                        <a:rPr lang="en-US" altLang="zh-TW" dirty="0">
                          <a:latin typeface="+mj-lt"/>
                          <a:ea typeface="微軟正黑體" panose="020B0604030504040204" pitchFamily="34" charset="-120"/>
                        </a:rPr>
                        <a:t>62</a:t>
                      </a:r>
                      <a:endParaRPr lang="zh-TW" altLang="en-US" dirty="0">
                        <a:latin typeface="+mj-lt"/>
                        <a:ea typeface="微軟正黑體" panose="020B0604030504040204" pitchFamily="34" charset="-12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E6D5F3"/>
                    </a:solidFill>
                  </a:tcPr>
                </a:tc>
                <a:tc>
                  <a:txBody>
                    <a:bodyPr/>
                    <a:lstStyle/>
                    <a:p>
                      <a:pPr algn="ctr"/>
                      <a:r>
                        <a:rPr lang="zh-TW" altLang="en-US" b="1" i="0" dirty="0">
                          <a:solidFill>
                            <a:srgbClr val="FF0000"/>
                          </a:solidFill>
                          <a:effectLst/>
                          <a:latin typeface="+mj-lt"/>
                          <a:ea typeface="微軟正黑體" panose="020B0604030504040204" pitchFamily="34" charset="-120"/>
                        </a:rPr>
                        <a:t>通過</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E6D5F3"/>
                    </a:solidFill>
                  </a:tcPr>
                </a:tc>
                <a:extLst>
                  <a:ext uri="{0D108BD9-81ED-4DB2-BD59-A6C34878D82A}">
                    <a16:rowId xmlns:a16="http://schemas.microsoft.com/office/drawing/2014/main" val="4002225527"/>
                  </a:ext>
                </a:extLst>
              </a:tr>
              <a:tr h="370840">
                <a:tc>
                  <a:txBody>
                    <a:bodyPr/>
                    <a:lstStyle/>
                    <a:p>
                      <a:pPr algn="ctr"/>
                      <a:r>
                        <a:rPr lang="en-US" altLang="zh-TW" dirty="0">
                          <a:latin typeface="+mj-lt"/>
                          <a:ea typeface="微軟正黑體" panose="020B0604030504040204" pitchFamily="34" charset="-120"/>
                        </a:rPr>
                        <a:t>D</a:t>
                      </a:r>
                      <a:endParaRPr lang="zh-TW" altLang="en-US" dirty="0">
                        <a:latin typeface="+mj-lt"/>
                        <a:ea typeface="微軟正黑體" panose="020B0604030504040204" pitchFamily="34" charset="-12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C5EDE2"/>
                    </a:solidFill>
                  </a:tcPr>
                </a:tc>
                <a:tc>
                  <a:txBody>
                    <a:bodyPr/>
                    <a:lstStyle/>
                    <a:p>
                      <a:pPr algn="ctr"/>
                      <a:r>
                        <a:rPr lang="en-US" altLang="zh-TW" dirty="0">
                          <a:latin typeface="+mj-lt"/>
                          <a:ea typeface="微軟正黑體" panose="020B0604030504040204" pitchFamily="34" charset="-120"/>
                        </a:rPr>
                        <a:t>4</a:t>
                      </a:r>
                      <a:endParaRPr lang="zh-TW" altLang="en-US" dirty="0">
                        <a:latin typeface="+mj-lt"/>
                        <a:ea typeface="微軟正黑體" panose="020B0604030504040204" pitchFamily="34" charset="-12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C5EDE2"/>
                    </a:solidFill>
                  </a:tcPr>
                </a:tc>
                <a:tc>
                  <a:txBody>
                    <a:bodyPr/>
                    <a:lstStyle/>
                    <a:p>
                      <a:pPr algn="ctr"/>
                      <a:r>
                        <a:rPr lang="en-US" altLang="zh-TW" dirty="0">
                          <a:latin typeface="+mj-lt"/>
                          <a:ea typeface="微軟正黑體" panose="020B0604030504040204" pitchFamily="34" charset="-120"/>
                        </a:rPr>
                        <a:t>75</a:t>
                      </a:r>
                      <a:endParaRPr lang="zh-TW" altLang="en-US" dirty="0">
                        <a:latin typeface="+mj-lt"/>
                        <a:ea typeface="微軟正黑體" panose="020B0604030504040204" pitchFamily="34" charset="-12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C5ED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0000"/>
                          </a:solidFill>
                          <a:effectLst/>
                          <a:uLnTx/>
                          <a:uFillTx/>
                          <a:latin typeface="Segoe UI"/>
                          <a:ea typeface="微軟正黑體" panose="020B0604030504040204" pitchFamily="34" charset="-120"/>
                          <a:cs typeface="+mn-cs"/>
                        </a:rPr>
                        <a:t>通過</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C5EDE2"/>
                    </a:solidFill>
                  </a:tcPr>
                </a:tc>
                <a:extLst>
                  <a:ext uri="{0D108BD9-81ED-4DB2-BD59-A6C34878D82A}">
                    <a16:rowId xmlns:a16="http://schemas.microsoft.com/office/drawing/2014/main" val="1079072537"/>
                  </a:ext>
                </a:extLst>
              </a:tr>
              <a:tr h="370840">
                <a:tc>
                  <a:txBody>
                    <a:bodyPr/>
                    <a:lstStyle/>
                    <a:p>
                      <a:pPr algn="ctr"/>
                      <a:r>
                        <a:rPr lang="en-US" altLang="zh-TW" dirty="0">
                          <a:latin typeface="+mj-lt"/>
                          <a:ea typeface="微軟正黑體" panose="020B0604030504040204" pitchFamily="34" charset="-120"/>
                        </a:rPr>
                        <a:t>E</a:t>
                      </a:r>
                      <a:endParaRPr lang="zh-TW" altLang="en-US" dirty="0">
                        <a:latin typeface="+mj-lt"/>
                        <a:ea typeface="微軟正黑體" panose="020B0604030504040204" pitchFamily="34" charset="-12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C5EDE2"/>
                    </a:solidFill>
                  </a:tcPr>
                </a:tc>
                <a:tc>
                  <a:txBody>
                    <a:bodyPr/>
                    <a:lstStyle/>
                    <a:p>
                      <a:pPr algn="ctr"/>
                      <a:r>
                        <a:rPr lang="en-US" altLang="zh-TW" dirty="0">
                          <a:latin typeface="+mj-lt"/>
                          <a:ea typeface="微軟正黑體" panose="020B0604030504040204" pitchFamily="34" charset="-120"/>
                        </a:rPr>
                        <a:t>4</a:t>
                      </a:r>
                      <a:endParaRPr lang="zh-TW" altLang="en-US" dirty="0">
                        <a:latin typeface="+mj-lt"/>
                        <a:ea typeface="微軟正黑體" panose="020B0604030504040204" pitchFamily="34" charset="-12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C5EDE2"/>
                    </a:solidFill>
                  </a:tcPr>
                </a:tc>
                <a:tc>
                  <a:txBody>
                    <a:bodyPr/>
                    <a:lstStyle/>
                    <a:p>
                      <a:pPr algn="ctr"/>
                      <a:r>
                        <a:rPr lang="en-US" altLang="zh-TW" dirty="0">
                          <a:latin typeface="+mj-lt"/>
                          <a:ea typeface="微軟正黑體" panose="020B0604030504040204" pitchFamily="34" charset="-120"/>
                        </a:rPr>
                        <a:t>63</a:t>
                      </a:r>
                      <a:endParaRPr lang="zh-TW" altLang="en-US" dirty="0">
                        <a:latin typeface="+mj-lt"/>
                        <a:ea typeface="微軟正黑體" panose="020B0604030504040204" pitchFamily="34" charset="-12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FFD7B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0000"/>
                          </a:solidFill>
                          <a:effectLst/>
                          <a:uLnTx/>
                          <a:uFillTx/>
                          <a:latin typeface="Segoe UI"/>
                          <a:ea typeface="微軟正黑體" panose="020B0604030504040204" pitchFamily="34" charset="-120"/>
                          <a:cs typeface="+mn-cs"/>
                        </a:rPr>
                        <a:t>通過</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FFD7B9"/>
                    </a:solidFill>
                  </a:tcPr>
                </a:tc>
                <a:extLst>
                  <a:ext uri="{0D108BD9-81ED-4DB2-BD59-A6C34878D82A}">
                    <a16:rowId xmlns:a16="http://schemas.microsoft.com/office/drawing/2014/main" val="41618516"/>
                  </a:ext>
                </a:extLst>
              </a:tr>
              <a:tr h="370840">
                <a:tc>
                  <a:txBody>
                    <a:bodyPr/>
                    <a:lstStyle/>
                    <a:p>
                      <a:pPr algn="ctr"/>
                      <a:r>
                        <a:rPr lang="en-US" altLang="zh-TW" dirty="0">
                          <a:latin typeface="+mj-lt"/>
                          <a:ea typeface="微軟正黑體" panose="020B0604030504040204" pitchFamily="34" charset="-120"/>
                        </a:rPr>
                        <a:t>F</a:t>
                      </a:r>
                      <a:endParaRPr lang="zh-TW" altLang="en-US" dirty="0">
                        <a:latin typeface="+mj-lt"/>
                        <a:ea typeface="微軟正黑體" panose="020B0604030504040204" pitchFamily="34" charset="-12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C5EDE2"/>
                    </a:solidFill>
                  </a:tcPr>
                </a:tc>
                <a:tc>
                  <a:txBody>
                    <a:bodyPr/>
                    <a:lstStyle/>
                    <a:p>
                      <a:pPr algn="ctr"/>
                      <a:r>
                        <a:rPr lang="en-US" altLang="zh-TW" dirty="0">
                          <a:latin typeface="+mj-lt"/>
                          <a:ea typeface="微軟正黑體" panose="020B0604030504040204" pitchFamily="34" charset="-120"/>
                        </a:rPr>
                        <a:t>4</a:t>
                      </a:r>
                      <a:endParaRPr lang="zh-TW" altLang="en-US" dirty="0">
                        <a:latin typeface="+mj-lt"/>
                        <a:ea typeface="微軟正黑體" panose="020B0604030504040204" pitchFamily="34" charset="-12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C5EDE2"/>
                    </a:solidFill>
                  </a:tcPr>
                </a:tc>
                <a:tc>
                  <a:txBody>
                    <a:bodyPr/>
                    <a:lstStyle/>
                    <a:p>
                      <a:pPr algn="ctr"/>
                      <a:r>
                        <a:rPr lang="en-US" altLang="zh-TW" dirty="0">
                          <a:latin typeface="+mj-lt"/>
                          <a:ea typeface="微軟正黑體" panose="020B0604030504040204" pitchFamily="34" charset="-120"/>
                        </a:rPr>
                        <a:t>63</a:t>
                      </a:r>
                      <a:endParaRPr lang="zh-TW" altLang="en-US" dirty="0">
                        <a:latin typeface="+mj-lt"/>
                        <a:ea typeface="微軟正黑體" panose="020B0604030504040204" pitchFamily="34" charset="-12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FFD7B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0000"/>
                          </a:solidFill>
                          <a:effectLst/>
                          <a:uLnTx/>
                          <a:uFillTx/>
                          <a:latin typeface="Segoe UI"/>
                          <a:ea typeface="微軟正黑體" panose="020B0604030504040204" pitchFamily="34" charset="-120"/>
                          <a:cs typeface="+mn-cs"/>
                        </a:rPr>
                        <a:t>通過</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FFD7B9"/>
                    </a:solidFill>
                  </a:tcPr>
                </a:tc>
                <a:extLst>
                  <a:ext uri="{0D108BD9-81ED-4DB2-BD59-A6C34878D82A}">
                    <a16:rowId xmlns:a16="http://schemas.microsoft.com/office/drawing/2014/main" val="1228922781"/>
                  </a:ext>
                </a:extLst>
              </a:tr>
              <a:tr h="370840">
                <a:tc>
                  <a:txBody>
                    <a:bodyPr/>
                    <a:lstStyle/>
                    <a:p>
                      <a:pPr algn="ctr"/>
                      <a:r>
                        <a:rPr lang="en-US" altLang="zh-TW" dirty="0">
                          <a:latin typeface="+mj-lt"/>
                          <a:ea typeface="微軟正黑體" panose="020B0604030504040204" pitchFamily="34" charset="-120"/>
                        </a:rPr>
                        <a:t>G</a:t>
                      </a:r>
                      <a:endParaRPr lang="zh-TW" altLang="en-US" dirty="0">
                        <a:latin typeface="+mj-lt"/>
                        <a:ea typeface="微軟正黑體" panose="020B0604030504040204" pitchFamily="34" charset="-12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C5EDE2"/>
                    </a:solidFill>
                  </a:tcPr>
                </a:tc>
                <a:tc>
                  <a:txBody>
                    <a:bodyPr/>
                    <a:lstStyle/>
                    <a:p>
                      <a:pPr algn="ctr"/>
                      <a:r>
                        <a:rPr lang="en-US" altLang="zh-TW" dirty="0">
                          <a:latin typeface="+mj-lt"/>
                          <a:ea typeface="微軟正黑體" panose="020B0604030504040204" pitchFamily="34" charset="-120"/>
                        </a:rPr>
                        <a:t>4</a:t>
                      </a:r>
                      <a:endParaRPr lang="zh-TW" altLang="en-US" dirty="0">
                        <a:latin typeface="+mj-lt"/>
                        <a:ea typeface="微軟正黑體" panose="020B0604030504040204" pitchFamily="34" charset="-12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rgbClr val="C5EDE2"/>
                    </a:solidFill>
                  </a:tcPr>
                </a:tc>
                <a:tc>
                  <a:txBody>
                    <a:bodyPr/>
                    <a:lstStyle/>
                    <a:p>
                      <a:pPr algn="ctr"/>
                      <a:r>
                        <a:rPr lang="en-US" altLang="zh-TW" dirty="0">
                          <a:latin typeface="+mj-lt"/>
                          <a:ea typeface="微軟正黑體" panose="020B0604030504040204" pitchFamily="34" charset="-120"/>
                        </a:rPr>
                        <a:t>56</a:t>
                      </a:r>
                      <a:endParaRPr lang="zh-TW" altLang="en-US" dirty="0">
                        <a:latin typeface="+mj-lt"/>
                        <a:ea typeface="微軟正黑體" panose="020B0604030504040204" pitchFamily="34" charset="-12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solidFill>
                            <a:schemeClr val="dk1"/>
                          </a:solidFill>
                          <a:latin typeface="+mn-lt"/>
                          <a:ea typeface="微軟正黑體" panose="020B0604030504040204" pitchFamily="34" charset="-120"/>
                          <a:cs typeface="+mn-cs"/>
                        </a:rPr>
                        <a:t>不通過</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03894503"/>
                  </a:ext>
                </a:extLst>
              </a:tr>
            </a:tbl>
          </a:graphicData>
        </a:graphic>
      </p:graphicFrame>
      <p:sp>
        <p:nvSpPr>
          <p:cNvPr id="9" name="矩形 8">
            <a:extLst>
              <a:ext uri="{FF2B5EF4-FFF2-40B4-BE49-F238E27FC236}">
                <a16:creationId xmlns:a16="http://schemas.microsoft.com/office/drawing/2014/main" id="{71803941-FA93-12B2-3C12-946E869928A6}"/>
              </a:ext>
            </a:extLst>
          </p:cNvPr>
          <p:cNvSpPr/>
          <p:nvPr/>
        </p:nvSpPr>
        <p:spPr>
          <a:xfrm>
            <a:off x="392885" y="3032387"/>
            <a:ext cx="2486943" cy="1097491"/>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200"/>
              </a:spcBef>
              <a:spcAft>
                <a:spcPts val="200"/>
              </a:spcAft>
            </a:pPr>
            <a:r>
              <a:rPr lang="zh-TW" altLang="en-US" b="1" dirty="0">
                <a:effectLst>
                  <a:outerShdw blurRad="38100" dist="38100" dir="2700000" algn="tl">
                    <a:srgbClr val="000000">
                      <a:alpha val="43137"/>
                    </a:srgbClr>
                  </a:outerShdw>
                </a:effectLst>
              </a:rPr>
              <a:t>順序</a:t>
            </a:r>
            <a:r>
              <a:rPr lang="en-US" altLang="zh-TW" b="1" dirty="0">
                <a:effectLst>
                  <a:outerShdw blurRad="38100" dist="38100" dir="2700000" algn="tl">
                    <a:srgbClr val="000000">
                      <a:alpha val="43137"/>
                    </a:srgbClr>
                  </a:outerShdw>
                </a:effectLst>
              </a:rPr>
              <a:t>1)</a:t>
            </a:r>
          </a:p>
          <a:p>
            <a:pPr algn="ctr">
              <a:spcBef>
                <a:spcPts val="200"/>
              </a:spcBef>
              <a:spcAft>
                <a:spcPts val="200"/>
              </a:spcAft>
            </a:pPr>
            <a:r>
              <a:rPr lang="en-US" altLang="zh-TW" b="1" dirty="0">
                <a:effectLst>
                  <a:outerShdw blurRad="38100" dist="38100" dir="2700000" algn="tl">
                    <a:srgbClr val="000000">
                      <a:alpha val="43137"/>
                    </a:srgbClr>
                  </a:outerShdw>
                </a:effectLst>
              </a:rPr>
              <a:t>APCS</a:t>
            </a:r>
            <a:r>
              <a:rPr lang="zh-TW" altLang="en-US" b="1" dirty="0">
                <a:effectLst>
                  <a:outerShdw blurRad="38100" dist="38100" dir="2700000" algn="tl">
                    <a:srgbClr val="000000">
                      <a:alpha val="43137"/>
                    </a:srgbClr>
                  </a:outerShdw>
                </a:effectLst>
              </a:rPr>
              <a:t>級分較高者</a:t>
            </a:r>
            <a:endParaRPr lang="en-US" altLang="zh-TW" b="1" dirty="0">
              <a:effectLst>
                <a:outerShdw blurRad="38100" dist="38100" dir="2700000" algn="tl">
                  <a:srgbClr val="000000">
                    <a:alpha val="43137"/>
                  </a:srgbClr>
                </a:outerShdw>
              </a:effectLst>
            </a:endParaRPr>
          </a:p>
          <a:p>
            <a:pPr algn="ctr">
              <a:spcBef>
                <a:spcPts val="200"/>
              </a:spcBef>
              <a:spcAft>
                <a:spcPts val="200"/>
              </a:spcAft>
            </a:pPr>
            <a:r>
              <a:rPr lang="zh-TW" altLang="en-US" b="1" dirty="0">
                <a:effectLst>
                  <a:outerShdw blurRad="38100" dist="38100" dir="2700000" algn="tl">
                    <a:srgbClr val="000000">
                      <a:alpha val="43137"/>
                    </a:srgbClr>
                  </a:outerShdw>
                </a:effectLst>
              </a:rPr>
              <a:t>優先通過</a:t>
            </a:r>
          </a:p>
        </p:txBody>
      </p:sp>
      <p:sp>
        <p:nvSpPr>
          <p:cNvPr id="10" name="矩形 9">
            <a:extLst>
              <a:ext uri="{FF2B5EF4-FFF2-40B4-BE49-F238E27FC236}">
                <a16:creationId xmlns:a16="http://schemas.microsoft.com/office/drawing/2014/main" id="{BAB07ECA-311C-10B7-88E5-87F608BEA63A}"/>
              </a:ext>
            </a:extLst>
          </p:cNvPr>
          <p:cNvSpPr/>
          <p:nvPr/>
        </p:nvSpPr>
        <p:spPr>
          <a:xfrm>
            <a:off x="3109452" y="3047733"/>
            <a:ext cx="5450613" cy="1066800"/>
          </a:xfrm>
          <a:prstGeom prst="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3BA35D0B-DA93-395F-8BE8-677DEFABC13E}"/>
              </a:ext>
            </a:extLst>
          </p:cNvPr>
          <p:cNvSpPr/>
          <p:nvPr/>
        </p:nvSpPr>
        <p:spPr>
          <a:xfrm>
            <a:off x="392886" y="4224398"/>
            <a:ext cx="2486943" cy="1536846"/>
          </a:xfrm>
          <a:prstGeom prst="rect">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200"/>
              </a:spcBef>
              <a:spcAft>
                <a:spcPts val="200"/>
              </a:spcAft>
            </a:pPr>
            <a:r>
              <a:rPr lang="zh-TW" altLang="en-US" b="1" dirty="0">
                <a:effectLst>
                  <a:outerShdw blurRad="38100" dist="38100" dir="2700000" algn="tl">
                    <a:srgbClr val="000000">
                      <a:alpha val="43137"/>
                    </a:srgbClr>
                  </a:outerShdw>
                </a:effectLst>
              </a:rPr>
              <a:t>順序</a:t>
            </a:r>
            <a:r>
              <a:rPr lang="en-US" altLang="zh-TW" b="1" dirty="0">
                <a:effectLst>
                  <a:outerShdw blurRad="38100" dist="38100" dir="2700000" algn="tl">
                    <a:srgbClr val="000000">
                      <a:alpha val="43137"/>
                    </a:srgbClr>
                  </a:outerShdw>
                </a:effectLst>
              </a:rPr>
              <a:t>2)</a:t>
            </a:r>
          </a:p>
          <a:p>
            <a:pPr algn="ctr">
              <a:spcBef>
                <a:spcPts val="200"/>
              </a:spcBef>
              <a:spcAft>
                <a:spcPts val="200"/>
              </a:spcAft>
            </a:pPr>
            <a:r>
              <a:rPr lang="en-US" altLang="zh-TW" b="1" dirty="0">
                <a:effectLst>
                  <a:outerShdw blurRad="38100" dist="38100" dir="2700000" algn="tl">
                    <a:srgbClr val="000000">
                      <a:alpha val="43137"/>
                    </a:srgbClr>
                  </a:outerShdw>
                </a:effectLst>
              </a:rPr>
              <a:t>APCS</a:t>
            </a:r>
            <a:r>
              <a:rPr lang="zh-TW" altLang="en-US" b="1" dirty="0">
                <a:effectLst>
                  <a:outerShdw blurRad="38100" dist="38100" dir="2700000" algn="tl">
                    <a:srgbClr val="000000">
                      <a:alpha val="43137"/>
                    </a:srgbClr>
                  </a:outerShdw>
                </a:effectLst>
              </a:rPr>
              <a:t>級分相同時：</a:t>
            </a:r>
            <a:endParaRPr lang="en-US" altLang="zh-TW" b="1" dirty="0">
              <a:effectLst>
                <a:outerShdw blurRad="38100" dist="38100" dir="2700000" algn="tl">
                  <a:srgbClr val="000000">
                    <a:alpha val="43137"/>
                  </a:srgbClr>
                </a:outerShdw>
              </a:effectLst>
            </a:endParaRPr>
          </a:p>
          <a:p>
            <a:pPr algn="ctr">
              <a:spcBef>
                <a:spcPts val="200"/>
              </a:spcBef>
              <a:spcAft>
                <a:spcPts val="200"/>
              </a:spcAft>
            </a:pPr>
            <a:r>
              <a:rPr lang="zh-TW" altLang="en-US" b="1" dirty="0">
                <a:effectLst>
                  <a:outerShdw blurRad="38100" dist="38100" dir="2700000" algn="tl">
                    <a:srgbClr val="000000">
                      <a:alpha val="43137"/>
                    </a:srgbClr>
                  </a:outerShdw>
                </a:effectLst>
              </a:rPr>
              <a:t>依學測加權平均成績</a:t>
            </a:r>
            <a:endParaRPr lang="en-US" altLang="zh-TW" b="1" dirty="0">
              <a:effectLst>
                <a:outerShdw blurRad="38100" dist="38100" dir="2700000" algn="tl">
                  <a:srgbClr val="000000">
                    <a:alpha val="43137"/>
                  </a:srgbClr>
                </a:outerShdw>
              </a:effectLst>
            </a:endParaRPr>
          </a:p>
          <a:p>
            <a:pPr algn="ctr">
              <a:spcBef>
                <a:spcPts val="200"/>
              </a:spcBef>
              <a:spcAft>
                <a:spcPts val="200"/>
              </a:spcAft>
            </a:pPr>
            <a:r>
              <a:rPr lang="zh-TW" altLang="en-US" b="1" dirty="0">
                <a:effectLst>
                  <a:outerShdw blurRad="38100" dist="38100" dir="2700000" algn="tl">
                    <a:srgbClr val="000000">
                      <a:alpha val="43137"/>
                    </a:srgbClr>
                  </a:outerShdw>
                </a:effectLst>
              </a:rPr>
              <a:t>較高者優先通過</a:t>
            </a:r>
          </a:p>
        </p:txBody>
      </p:sp>
      <p:sp>
        <p:nvSpPr>
          <p:cNvPr id="12" name="矩形 11">
            <a:extLst>
              <a:ext uri="{FF2B5EF4-FFF2-40B4-BE49-F238E27FC236}">
                <a16:creationId xmlns:a16="http://schemas.microsoft.com/office/drawing/2014/main" id="{25C8084E-CDAF-2849-144E-D7C664900A83}"/>
              </a:ext>
            </a:extLst>
          </p:cNvPr>
          <p:cNvSpPr/>
          <p:nvPr/>
        </p:nvSpPr>
        <p:spPr>
          <a:xfrm>
            <a:off x="3109450" y="4158983"/>
            <a:ext cx="1919749" cy="1427002"/>
          </a:xfrm>
          <a:prstGeom prst="rect">
            <a:avLst/>
          </a:prstGeom>
          <a:noFill/>
          <a:ln w="571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02A71C6D-D337-B7D1-9D9C-19CDF9214D82}"/>
              </a:ext>
            </a:extLst>
          </p:cNvPr>
          <p:cNvSpPr/>
          <p:nvPr/>
        </p:nvSpPr>
        <p:spPr>
          <a:xfrm>
            <a:off x="5029199" y="4158983"/>
            <a:ext cx="3530866" cy="349250"/>
          </a:xfrm>
          <a:prstGeom prst="rect">
            <a:avLst/>
          </a:prstGeom>
          <a:noFill/>
          <a:ln w="571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08C5390E-0DE2-828B-7BF5-DD67B06406CE}"/>
              </a:ext>
            </a:extLst>
          </p:cNvPr>
          <p:cNvSpPr/>
          <p:nvPr/>
        </p:nvSpPr>
        <p:spPr>
          <a:xfrm>
            <a:off x="8677592" y="4525302"/>
            <a:ext cx="3057207" cy="1363687"/>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200"/>
              </a:spcBef>
              <a:spcAft>
                <a:spcPts val="200"/>
              </a:spcAft>
            </a:pPr>
            <a:r>
              <a:rPr lang="zh-TW" altLang="en-US" b="1" dirty="0">
                <a:effectLst>
                  <a:outerShdw blurRad="38100" dist="38100" dir="2700000" algn="tl">
                    <a:srgbClr val="000000">
                      <a:alpha val="43137"/>
                    </a:srgbClr>
                  </a:outerShdw>
                </a:effectLst>
              </a:rPr>
              <a:t>順序</a:t>
            </a:r>
            <a:r>
              <a:rPr lang="en-US" altLang="zh-TW" b="1" dirty="0">
                <a:effectLst>
                  <a:outerShdw blurRad="38100" dist="38100" dir="2700000" algn="tl">
                    <a:srgbClr val="000000">
                      <a:alpha val="43137"/>
                    </a:srgbClr>
                  </a:outerShdw>
                </a:effectLst>
              </a:rPr>
              <a:t>3)</a:t>
            </a:r>
          </a:p>
          <a:p>
            <a:pPr algn="ctr">
              <a:spcBef>
                <a:spcPts val="200"/>
              </a:spcBef>
              <a:spcAft>
                <a:spcPts val="200"/>
              </a:spcAft>
            </a:pPr>
            <a:r>
              <a:rPr lang="en-US" altLang="zh-TW" b="1" dirty="0">
                <a:effectLst>
                  <a:outerShdw blurRad="38100" dist="38100" dir="2700000" algn="tl">
                    <a:srgbClr val="000000">
                      <a:alpha val="43137"/>
                    </a:srgbClr>
                  </a:outerShdw>
                </a:effectLst>
              </a:rPr>
              <a:t>APCS</a:t>
            </a:r>
            <a:r>
              <a:rPr lang="zh-TW" altLang="en-US" b="1" dirty="0">
                <a:effectLst>
                  <a:outerShdw blurRad="38100" dist="38100" dir="2700000" algn="tl">
                    <a:srgbClr val="000000">
                      <a:alpha val="43137"/>
                    </a:srgbClr>
                  </a:outerShdw>
                </a:effectLst>
              </a:rPr>
              <a:t>級分相同 且</a:t>
            </a:r>
            <a:endParaRPr lang="en-US" altLang="zh-TW" b="1" dirty="0">
              <a:effectLst>
                <a:outerShdw blurRad="38100" dist="38100" dir="2700000" algn="tl">
                  <a:srgbClr val="000000">
                    <a:alpha val="43137"/>
                  </a:srgbClr>
                </a:outerShdw>
              </a:effectLst>
            </a:endParaRPr>
          </a:p>
          <a:p>
            <a:pPr algn="ctr">
              <a:spcBef>
                <a:spcPts val="200"/>
              </a:spcBef>
              <a:spcAft>
                <a:spcPts val="200"/>
              </a:spcAft>
            </a:pPr>
            <a:r>
              <a:rPr lang="zh-TW" altLang="en-US" b="1" dirty="0">
                <a:effectLst>
                  <a:outerShdw blurRad="38100" dist="38100" dir="2700000" algn="tl">
                    <a:srgbClr val="000000">
                      <a:alpha val="43137"/>
                    </a:srgbClr>
                  </a:outerShdw>
                </a:effectLst>
              </a:rPr>
              <a:t>學測加權平均成績相同時：</a:t>
            </a:r>
            <a:endParaRPr lang="en-US" altLang="zh-TW" b="1" dirty="0">
              <a:effectLst>
                <a:outerShdw blurRad="38100" dist="38100" dir="2700000" algn="tl">
                  <a:srgbClr val="000000">
                    <a:alpha val="43137"/>
                  </a:srgbClr>
                </a:outerShdw>
              </a:effectLst>
            </a:endParaRPr>
          </a:p>
          <a:p>
            <a:pPr algn="ctr">
              <a:spcBef>
                <a:spcPts val="200"/>
              </a:spcBef>
              <a:spcAft>
                <a:spcPts val="200"/>
              </a:spcAft>
            </a:pPr>
            <a:r>
              <a:rPr lang="zh-TW" altLang="en-US" b="1" dirty="0">
                <a:effectLst>
                  <a:outerShdw blurRad="38100" dist="38100" dir="2700000" algn="tl">
                    <a:srgbClr val="000000">
                      <a:alpha val="43137"/>
                    </a:srgbClr>
                  </a:outerShdw>
                </a:effectLst>
              </a:rPr>
              <a:t>一併通過超額篩選</a:t>
            </a:r>
          </a:p>
        </p:txBody>
      </p:sp>
      <p:sp>
        <p:nvSpPr>
          <p:cNvPr id="15" name="矩形 14">
            <a:extLst>
              <a:ext uri="{FF2B5EF4-FFF2-40B4-BE49-F238E27FC236}">
                <a16:creationId xmlns:a16="http://schemas.microsoft.com/office/drawing/2014/main" id="{0182CE37-05B7-2C78-6934-3B09D1AE1627}"/>
              </a:ext>
            </a:extLst>
          </p:cNvPr>
          <p:cNvSpPr/>
          <p:nvPr/>
        </p:nvSpPr>
        <p:spPr>
          <a:xfrm>
            <a:off x="5029199" y="4567684"/>
            <a:ext cx="3530866" cy="639462"/>
          </a:xfrm>
          <a:prstGeom prst="rect">
            <a:avLst/>
          </a:prstGeom>
          <a:no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EA8BFDB3-9861-9FBD-81EC-74A31E55E76B}"/>
              </a:ext>
            </a:extLst>
          </p:cNvPr>
          <p:cNvSpPr/>
          <p:nvPr/>
        </p:nvSpPr>
        <p:spPr>
          <a:xfrm>
            <a:off x="1851025" y="135893"/>
            <a:ext cx="8489950"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spc="100" dirty="0">
                <a:solidFill>
                  <a:schemeClr val="tx1"/>
                </a:solidFill>
                <a:effectLst>
                  <a:glow rad="63500">
                    <a:schemeClr val="bg1"/>
                  </a:glow>
                </a:effectLst>
                <a:sym typeface="Wingdings" panose="05000000000000000000" pitchFamily="2" charset="2"/>
              </a:rPr>
              <a:t>三、第一階段篩選：</a:t>
            </a:r>
            <a:r>
              <a:rPr lang="en-US" altLang="zh-TW" sz="2800" b="1" spc="100" dirty="0">
                <a:solidFill>
                  <a:schemeClr val="tx1"/>
                </a:solidFill>
                <a:effectLst>
                  <a:glow rad="63500">
                    <a:schemeClr val="bg1"/>
                  </a:glow>
                </a:effectLst>
                <a:sym typeface="Wingdings" panose="05000000000000000000" pitchFamily="2" charset="2"/>
              </a:rPr>
              <a:t>APCS</a:t>
            </a:r>
            <a:r>
              <a:rPr lang="zh-TW" altLang="en-US" sz="2800" b="1" spc="100" dirty="0">
                <a:solidFill>
                  <a:schemeClr val="tx1"/>
                </a:solidFill>
                <a:effectLst>
                  <a:glow rad="63500">
                    <a:schemeClr val="bg1"/>
                  </a:glow>
                </a:effectLst>
                <a:sym typeface="Wingdings" panose="05000000000000000000" pitchFamily="2" charset="2"/>
              </a:rPr>
              <a:t>成績超額篩選</a:t>
            </a:r>
            <a:r>
              <a:rPr lang="en-US" altLang="zh-TW" sz="2800" b="1" spc="100" dirty="0">
                <a:solidFill>
                  <a:schemeClr val="tx1"/>
                </a:solidFill>
                <a:effectLst>
                  <a:glow rad="63500">
                    <a:schemeClr val="bg1"/>
                  </a:glow>
                </a:effectLst>
                <a:sym typeface="Wingdings" panose="05000000000000000000" pitchFamily="2" charset="2"/>
              </a:rPr>
              <a:t>(2/2)</a:t>
            </a:r>
            <a:endParaRPr lang="zh-TW" altLang="en-US" sz="3600" b="1" spc="100" dirty="0">
              <a:solidFill>
                <a:schemeClr val="tx1"/>
              </a:solidFill>
              <a:effectLst>
                <a:glow rad="63500">
                  <a:schemeClr val="bg1"/>
                </a:glow>
              </a:effectLst>
            </a:endParaRPr>
          </a:p>
        </p:txBody>
      </p:sp>
    </p:spTree>
    <p:extLst>
      <p:ext uri="{BB962C8B-B14F-4D97-AF65-F5344CB8AC3E}">
        <p14:creationId xmlns:p14="http://schemas.microsoft.com/office/powerpoint/2010/main" val="1723553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25</a:t>
            </a:fld>
            <a:endParaRPr lang="zh-TW" altLang="en-US"/>
          </a:p>
        </p:txBody>
      </p:sp>
      <p:sp>
        <p:nvSpPr>
          <p:cNvPr id="4" name="Google Shape;304;p33"/>
          <p:cNvSpPr txBox="1"/>
          <p:nvPr/>
        </p:nvSpPr>
        <p:spPr>
          <a:xfrm>
            <a:off x="2671787" y="5064946"/>
            <a:ext cx="7697863"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zh-TW" sz="1600" b="1" spc="50" dirty="0">
                <a:solidFill>
                  <a:schemeClr val="dk1"/>
                </a:solidFill>
                <a:latin typeface="+mj-lt"/>
                <a:ea typeface="+mj-ea"/>
                <a:cs typeface="Microsoft JhengHei"/>
                <a:sym typeface="Microsoft JhengHei"/>
              </a:rPr>
              <a:t>※申請生對第一階段篩選結果如有疑義，</a:t>
            </a:r>
            <a:endParaRPr sz="1600" b="1" spc="50" dirty="0">
              <a:solidFill>
                <a:schemeClr val="dk1"/>
              </a:solidFill>
              <a:latin typeface="+mj-lt"/>
              <a:ea typeface="+mj-ea"/>
              <a:cs typeface="Microsoft JhengHei"/>
              <a:sym typeface="Microsoft JhengHei"/>
            </a:endParaRPr>
          </a:p>
          <a:p>
            <a:pPr marL="0" marR="0" lvl="0" indent="0" rtl="0">
              <a:spcBef>
                <a:spcPts val="0"/>
              </a:spcBef>
              <a:spcAft>
                <a:spcPts val="0"/>
              </a:spcAft>
              <a:buNone/>
            </a:pPr>
            <a:r>
              <a:rPr lang="zh-TW" sz="1600" b="1" spc="50" dirty="0">
                <a:solidFill>
                  <a:schemeClr val="dk1"/>
                </a:solidFill>
                <a:latin typeface="+mj-lt"/>
                <a:ea typeface="+mj-ea"/>
                <a:cs typeface="Microsoft JhengHei"/>
                <a:sym typeface="Microsoft JhengHei"/>
              </a:rPr>
              <a:t>可於</a:t>
            </a:r>
            <a:r>
              <a:rPr lang="zh-TW" sz="1600" b="1" spc="50" dirty="0">
                <a:solidFill>
                  <a:srgbClr val="0033CC"/>
                </a:solidFill>
                <a:latin typeface="+mj-lt"/>
                <a:ea typeface="+mj-ea"/>
                <a:cs typeface="Microsoft JhengHei"/>
                <a:sym typeface="Microsoft JhengHei"/>
              </a:rPr>
              <a:t>11</a:t>
            </a:r>
            <a:r>
              <a:rPr lang="en-US" altLang="zh-TW" sz="1600" b="1" spc="50" dirty="0">
                <a:solidFill>
                  <a:srgbClr val="0033CC"/>
                </a:solidFill>
                <a:latin typeface="+mj-lt"/>
                <a:ea typeface="+mj-ea"/>
                <a:cs typeface="Microsoft JhengHei"/>
                <a:sym typeface="Microsoft JhengHei"/>
              </a:rPr>
              <a:t>5</a:t>
            </a:r>
            <a:r>
              <a:rPr lang="zh-TW" sz="1600" b="1" spc="50" dirty="0">
                <a:solidFill>
                  <a:srgbClr val="0033CC"/>
                </a:solidFill>
                <a:latin typeface="+mj-lt"/>
                <a:ea typeface="+mj-ea"/>
                <a:cs typeface="Microsoft JhengHei"/>
                <a:sym typeface="Microsoft JhengHei"/>
              </a:rPr>
              <a:t>.</a:t>
            </a:r>
            <a:r>
              <a:rPr lang="en-US" altLang="zh-TW" sz="1600" b="1" spc="50" dirty="0">
                <a:solidFill>
                  <a:srgbClr val="0033CC"/>
                </a:solidFill>
                <a:latin typeface="+mj-lt"/>
                <a:ea typeface="+mj-ea"/>
                <a:cs typeface="Microsoft JhengHei"/>
                <a:sym typeface="Microsoft JhengHei"/>
              </a:rPr>
              <a:t>4</a:t>
            </a:r>
            <a:r>
              <a:rPr lang="zh-TW" sz="1600" b="1" spc="50" dirty="0">
                <a:solidFill>
                  <a:srgbClr val="0033CC"/>
                </a:solidFill>
                <a:latin typeface="+mj-lt"/>
                <a:ea typeface="+mj-ea"/>
                <a:cs typeface="Microsoft JhengHei"/>
                <a:sym typeface="Microsoft JhengHei"/>
              </a:rPr>
              <a:t>.</a:t>
            </a:r>
            <a:r>
              <a:rPr lang="en-US" altLang="zh-TW" sz="1600" b="1" spc="50" dirty="0">
                <a:solidFill>
                  <a:srgbClr val="0033CC"/>
                </a:solidFill>
                <a:latin typeface="+mj-lt"/>
                <a:ea typeface="+mj-ea"/>
                <a:cs typeface="Microsoft JhengHei"/>
                <a:sym typeface="Microsoft JhengHei"/>
              </a:rPr>
              <a:t>1(</a:t>
            </a:r>
            <a:r>
              <a:rPr lang="zh-TW" altLang="en-US" sz="1600" b="1" spc="50" dirty="0">
                <a:solidFill>
                  <a:srgbClr val="0033CC"/>
                </a:solidFill>
                <a:latin typeface="+mj-lt"/>
                <a:ea typeface="+mj-ea"/>
                <a:cs typeface="Microsoft JhengHei"/>
                <a:sym typeface="Microsoft JhengHei"/>
              </a:rPr>
              <a:t>三</a:t>
            </a:r>
            <a:r>
              <a:rPr lang="en-US" altLang="zh-TW" sz="1600" b="1" spc="50" dirty="0">
                <a:solidFill>
                  <a:srgbClr val="0033CC"/>
                </a:solidFill>
                <a:latin typeface="+mj-lt"/>
                <a:ea typeface="+mj-ea"/>
                <a:cs typeface="Microsoft JhengHei"/>
                <a:sym typeface="Microsoft JhengHei"/>
              </a:rPr>
              <a:t>)</a:t>
            </a:r>
            <a:r>
              <a:rPr lang="zh-TW" sz="1600" b="1" spc="50" dirty="0">
                <a:solidFill>
                  <a:srgbClr val="0033CC"/>
                </a:solidFill>
                <a:latin typeface="+mj-lt"/>
                <a:ea typeface="+mj-ea"/>
                <a:cs typeface="Microsoft JhengHei"/>
                <a:sym typeface="Microsoft JhengHei"/>
              </a:rPr>
              <a:t>前</a:t>
            </a:r>
            <a:r>
              <a:rPr lang="zh-TW" sz="1600" b="1" spc="50" dirty="0">
                <a:solidFill>
                  <a:schemeClr val="dk1"/>
                </a:solidFill>
                <a:latin typeface="+mj-lt"/>
                <a:ea typeface="+mj-ea"/>
                <a:cs typeface="Microsoft JhengHei"/>
                <a:sym typeface="Microsoft JhengHei"/>
              </a:rPr>
              <a:t>以限時掛號</a:t>
            </a:r>
            <a:r>
              <a:rPr lang="en-US" altLang="zh-TW" sz="1600" b="1" spc="50" dirty="0">
                <a:solidFill>
                  <a:schemeClr val="dk1"/>
                </a:solidFill>
                <a:latin typeface="+mj-lt"/>
                <a:ea typeface="+mj-ea"/>
                <a:cs typeface="Microsoft JhengHei"/>
                <a:sym typeface="Microsoft JhengHei"/>
              </a:rPr>
              <a:t>(</a:t>
            </a:r>
            <a:r>
              <a:rPr lang="zh-TW" sz="1600" b="1" spc="50" dirty="0">
                <a:solidFill>
                  <a:schemeClr val="dk1"/>
                </a:solidFill>
                <a:latin typeface="+mj-lt"/>
                <a:ea typeface="+mj-ea"/>
                <a:cs typeface="Microsoft JhengHei"/>
                <a:sym typeface="Microsoft JhengHei"/>
              </a:rPr>
              <a:t>郵戳為憑</a:t>
            </a:r>
            <a:r>
              <a:rPr lang="en-US" altLang="zh-TW" sz="1600" b="1" spc="50" dirty="0">
                <a:solidFill>
                  <a:schemeClr val="dk1"/>
                </a:solidFill>
                <a:latin typeface="+mj-lt"/>
                <a:ea typeface="+mj-ea"/>
                <a:cs typeface="Microsoft JhengHei"/>
                <a:sym typeface="Microsoft JhengHei"/>
              </a:rPr>
              <a:t>)</a:t>
            </a:r>
            <a:r>
              <a:rPr lang="zh-TW" sz="1600" b="1" spc="50" dirty="0">
                <a:solidFill>
                  <a:schemeClr val="dk1"/>
                </a:solidFill>
                <a:latin typeface="+mj-lt"/>
                <a:ea typeface="+mj-ea"/>
                <a:cs typeface="Microsoft JhengHei"/>
                <a:sym typeface="Microsoft JhengHei"/>
              </a:rPr>
              <a:t>，向本委員會提出複查申請。</a:t>
            </a:r>
            <a:endParaRPr sz="1600" b="1" spc="50" dirty="0">
              <a:solidFill>
                <a:schemeClr val="dk1"/>
              </a:solidFill>
              <a:latin typeface="+mj-lt"/>
              <a:ea typeface="+mj-ea"/>
              <a:cs typeface="Microsoft JhengHei"/>
              <a:sym typeface="Microsoft JhengHei"/>
            </a:endParaRPr>
          </a:p>
        </p:txBody>
      </p:sp>
      <p:sp>
        <p:nvSpPr>
          <p:cNvPr id="7" name="矩形 6"/>
          <p:cNvSpPr/>
          <p:nvPr/>
        </p:nvSpPr>
        <p:spPr>
          <a:xfrm>
            <a:off x="1381125" y="126210"/>
            <a:ext cx="9429750"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sym typeface="Wingdings" panose="05000000000000000000" pitchFamily="2" charset="2"/>
              </a:rPr>
              <a:t>三、第一階段篩選：公告第一階段篩選結果與複查</a:t>
            </a:r>
            <a:endParaRPr lang="zh-TW" altLang="en-US" sz="3200" b="1" spc="100" dirty="0">
              <a:solidFill>
                <a:schemeClr val="tx1"/>
              </a:solidFill>
              <a:effectLst>
                <a:glow rad="63500">
                  <a:schemeClr val="bg1"/>
                </a:glow>
              </a:effectLst>
            </a:endParaRPr>
          </a:p>
        </p:txBody>
      </p:sp>
      <p:pic>
        <p:nvPicPr>
          <p:cNvPr id="10" name="圖片 9"/>
          <p:cNvPicPr>
            <a:picLocks noChangeAspect="1"/>
          </p:cNvPicPr>
          <p:nvPr/>
        </p:nvPicPr>
        <p:blipFill>
          <a:blip r:embed="rId3"/>
          <a:stretch>
            <a:fillRect/>
          </a:stretch>
        </p:blipFill>
        <p:spPr>
          <a:xfrm>
            <a:off x="1946359" y="970113"/>
            <a:ext cx="7790880" cy="3824415"/>
          </a:xfrm>
          <a:prstGeom prst="rect">
            <a:avLst/>
          </a:prstGeom>
        </p:spPr>
      </p:pic>
      <p:sp>
        <p:nvSpPr>
          <p:cNvPr id="11" name="圓角矩形圖說文字 10"/>
          <p:cNvSpPr/>
          <p:nvPr/>
        </p:nvSpPr>
        <p:spPr>
          <a:xfrm>
            <a:off x="5889890" y="3802619"/>
            <a:ext cx="5945858" cy="578882"/>
          </a:xfrm>
          <a:prstGeom prst="wedgeRoundRectCallout">
            <a:avLst>
              <a:gd name="adj1" fmla="val -62962"/>
              <a:gd name="adj2" fmla="val 3056"/>
              <a:gd name="adj3" fmla="val 16667"/>
            </a:avLst>
          </a:prstGeom>
          <a:solidFill>
            <a:srgbClr val="FFFF00"/>
          </a:solidFill>
          <a:effectLst>
            <a:outerShdw blurRad="63500" sx="102000" sy="102000" algn="ctr" rotWithShape="0">
              <a:prstClr val="black">
                <a:alpha val="40000"/>
              </a:prstClr>
            </a:outerShdw>
          </a:effectLst>
        </p:spPr>
        <p:txBody>
          <a:bodyPr wrap="none">
            <a:spAutoFit/>
          </a:bodyPr>
          <a:lstStyle/>
          <a:p>
            <a:pPr lvl="0" algn="ctr">
              <a:buClr>
                <a:schemeClr val="dk1"/>
              </a:buClr>
              <a:buSzPts val="3200"/>
            </a:pPr>
            <a:r>
              <a:rPr lang="zh-TW" altLang="zh-TW" sz="2800" b="1" dirty="0">
                <a:solidFill>
                  <a:srgbClr val="FF0000"/>
                </a:solidFill>
                <a:cs typeface="Times New Roman"/>
                <a:sym typeface="Times New Roman"/>
              </a:rPr>
              <a:t>11</a:t>
            </a:r>
            <a:r>
              <a:rPr lang="en-US" altLang="zh-TW" sz="2800" b="1" dirty="0">
                <a:solidFill>
                  <a:srgbClr val="FF0000"/>
                </a:solidFill>
                <a:cs typeface="Times New Roman"/>
                <a:sym typeface="Times New Roman"/>
              </a:rPr>
              <a:t>5</a:t>
            </a:r>
            <a:r>
              <a:rPr lang="zh-TW" altLang="zh-TW" sz="2800" b="1" dirty="0">
                <a:solidFill>
                  <a:srgbClr val="FF0000"/>
                </a:solidFill>
                <a:cs typeface="Times New Roman"/>
                <a:sym typeface="Times New Roman"/>
              </a:rPr>
              <a:t>.3.</a:t>
            </a:r>
            <a:r>
              <a:rPr lang="en-US" altLang="zh-TW" sz="2800" b="1" dirty="0">
                <a:solidFill>
                  <a:srgbClr val="FF0000"/>
                </a:solidFill>
                <a:cs typeface="Times New Roman"/>
                <a:sym typeface="Times New Roman"/>
              </a:rPr>
              <a:t>31(</a:t>
            </a:r>
            <a:r>
              <a:rPr lang="zh-TW" altLang="en-US" sz="2800" b="1" dirty="0">
                <a:solidFill>
                  <a:srgbClr val="FF0000"/>
                </a:solidFill>
                <a:cs typeface="Times New Roman"/>
                <a:sym typeface="Times New Roman"/>
              </a:rPr>
              <a:t>二</a:t>
            </a:r>
            <a:r>
              <a:rPr lang="en-US" altLang="zh-TW" sz="2800" b="1" dirty="0">
                <a:solidFill>
                  <a:srgbClr val="FF0000"/>
                </a:solidFill>
                <a:cs typeface="Times New Roman"/>
                <a:sym typeface="Times New Roman"/>
              </a:rPr>
              <a:t>)</a:t>
            </a:r>
            <a:r>
              <a:rPr lang="zh-TW" altLang="zh-TW" sz="2800" b="1" dirty="0">
                <a:solidFill>
                  <a:srgbClr val="FF0000"/>
                </a:solidFill>
                <a:cs typeface="Times New Roman"/>
                <a:sym typeface="Times New Roman"/>
              </a:rPr>
              <a:t>10：00起</a:t>
            </a:r>
            <a:r>
              <a:rPr lang="zh-TW" altLang="zh-TW" sz="2800" b="1" dirty="0">
                <a:solidFill>
                  <a:schemeClr val="dk1"/>
                </a:solidFill>
                <a:cs typeface="Times New Roman"/>
                <a:sym typeface="Times New Roman"/>
              </a:rPr>
              <a:t>公告篩選結果</a:t>
            </a:r>
            <a:endParaRPr lang="en-US" altLang="zh-TW" sz="2800" b="1" dirty="0">
              <a:solidFill>
                <a:schemeClr val="dk1"/>
              </a:solidFill>
              <a:cs typeface="Times New Roman"/>
              <a:sym typeface="Times New Roman"/>
            </a:endParaRPr>
          </a:p>
        </p:txBody>
      </p:sp>
      <p:pic>
        <p:nvPicPr>
          <p:cNvPr id="6" name="Google Shape;306;p33"/>
          <p:cNvPicPr preferRelativeResize="0"/>
          <p:nvPr/>
        </p:nvPicPr>
        <p:blipFill>
          <a:blip r:embed="rId4">
            <a:alphaModFix/>
          </a:blip>
          <a:stretch>
            <a:fillRect/>
          </a:stretch>
        </p:blipFill>
        <p:spPr>
          <a:xfrm>
            <a:off x="1595914" y="3724490"/>
            <a:ext cx="883662" cy="878392"/>
          </a:xfrm>
          <a:prstGeom prst="rect">
            <a:avLst/>
          </a:prstGeom>
          <a:noFill/>
          <a:ln>
            <a:noFill/>
          </a:ln>
        </p:spPr>
      </p:pic>
      <p:sp>
        <p:nvSpPr>
          <p:cNvPr id="12" name="橢圓 11"/>
          <p:cNvSpPr/>
          <p:nvPr/>
        </p:nvSpPr>
        <p:spPr>
          <a:xfrm>
            <a:off x="8713711" y="1795877"/>
            <a:ext cx="921666" cy="558265"/>
          </a:xfrm>
          <a:prstGeom prst="ellipse">
            <a:avLst/>
          </a:prstGeom>
          <a:noFill/>
          <a:ln w="57150">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15212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26</a:t>
            </a:fld>
            <a:endParaRPr lang="zh-TW" altLang="en-US"/>
          </a:p>
        </p:txBody>
      </p:sp>
      <p:sp>
        <p:nvSpPr>
          <p:cNvPr id="3" name="矩形 2"/>
          <p:cNvSpPr/>
          <p:nvPr/>
        </p:nvSpPr>
        <p:spPr>
          <a:xfrm>
            <a:off x="3098800" y="114575"/>
            <a:ext cx="5994400"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sym typeface="Wingdings" panose="05000000000000000000" pitchFamily="2" charset="2"/>
              </a:rPr>
              <a:t>四、第二階段複試：報名程序</a:t>
            </a:r>
            <a:endParaRPr lang="zh-TW" altLang="en-US" sz="3200" b="1" spc="100" dirty="0">
              <a:solidFill>
                <a:schemeClr val="tx1"/>
              </a:solidFill>
              <a:effectLst>
                <a:glow rad="63500">
                  <a:schemeClr val="bg1"/>
                </a:glow>
              </a:effectLst>
            </a:endParaRPr>
          </a:p>
        </p:txBody>
      </p:sp>
      <p:sp>
        <p:nvSpPr>
          <p:cNvPr id="4" name="圓角矩形 3"/>
          <p:cNvSpPr/>
          <p:nvPr/>
        </p:nvSpPr>
        <p:spPr>
          <a:xfrm>
            <a:off x="2540000" y="848277"/>
            <a:ext cx="2438400" cy="786973"/>
          </a:xfrm>
          <a:prstGeom prst="roundRect">
            <a:avLst/>
          </a:prstGeom>
          <a:solidFill>
            <a:srgbClr val="0033CC"/>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3200" b="1" dirty="0">
                <a:solidFill>
                  <a:schemeClr val="bg1"/>
                </a:solidFill>
                <a:latin typeface="微軟正黑體" panose="020B0604030504040204" pitchFamily="34" charset="-120"/>
                <a:ea typeface="微軟正黑體" panose="020B0604030504040204" pitchFamily="34" charset="-120"/>
              </a:rPr>
              <a:t>科技校院</a:t>
            </a:r>
          </a:p>
        </p:txBody>
      </p:sp>
      <p:sp>
        <p:nvSpPr>
          <p:cNvPr id="5" name="圓角矩形 4"/>
          <p:cNvSpPr/>
          <p:nvPr/>
        </p:nvSpPr>
        <p:spPr>
          <a:xfrm>
            <a:off x="7035800" y="848277"/>
            <a:ext cx="2438400" cy="786973"/>
          </a:xfrm>
          <a:prstGeom prst="round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600" b="1" dirty="0">
                <a:solidFill>
                  <a:schemeClr val="bg1"/>
                </a:solidFill>
                <a:latin typeface="微軟正黑體" panose="020B0604030504040204" pitchFamily="34" charset="-120"/>
                <a:ea typeface="微軟正黑體" panose="020B0604030504040204" pitchFamily="34" charset="-120"/>
              </a:rPr>
              <a:t>通過一篩之</a:t>
            </a:r>
            <a:endParaRPr lang="en-US" altLang="zh-TW" sz="2600" b="1" dirty="0">
              <a:solidFill>
                <a:schemeClr val="bg1"/>
              </a:solidFill>
              <a:latin typeface="微軟正黑體" panose="020B0604030504040204" pitchFamily="34" charset="-120"/>
              <a:ea typeface="微軟正黑體" panose="020B0604030504040204" pitchFamily="34" charset="-120"/>
            </a:endParaRPr>
          </a:p>
          <a:p>
            <a:pPr algn="ctr"/>
            <a:r>
              <a:rPr lang="zh-TW" altLang="en-US" sz="2600" b="1" dirty="0">
                <a:solidFill>
                  <a:schemeClr val="bg1"/>
                </a:solidFill>
                <a:latin typeface="微軟正黑體" panose="020B0604030504040204" pitchFamily="34" charset="-120"/>
                <a:ea typeface="微軟正黑體" panose="020B0604030504040204" pitchFamily="34" charset="-120"/>
              </a:rPr>
              <a:t>申請生</a:t>
            </a:r>
          </a:p>
        </p:txBody>
      </p:sp>
      <p:sp>
        <p:nvSpPr>
          <p:cNvPr id="7" name="圓角矩形 6"/>
          <p:cNvSpPr/>
          <p:nvPr/>
        </p:nvSpPr>
        <p:spPr>
          <a:xfrm>
            <a:off x="7035800" y="1817017"/>
            <a:ext cx="2438400" cy="900000"/>
          </a:xfrm>
          <a:prstGeom prst="roundRect">
            <a:avLst/>
          </a:prstGeom>
          <a:solidFill>
            <a:srgbClr val="E1F0FF"/>
          </a:solidFill>
          <a:ln>
            <a:solidFill>
              <a:srgbClr val="E1F0FF"/>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rPr>
              <a:t>決定是否應試</a:t>
            </a:r>
          </a:p>
        </p:txBody>
      </p:sp>
      <p:sp>
        <p:nvSpPr>
          <p:cNvPr id="8" name="圓角矩形 7"/>
          <p:cNvSpPr/>
          <p:nvPr/>
        </p:nvSpPr>
        <p:spPr>
          <a:xfrm>
            <a:off x="2552700" y="2996587"/>
            <a:ext cx="2438400" cy="736600"/>
          </a:xfrm>
          <a:prstGeom prst="roundRect">
            <a:avLst/>
          </a:prstGeom>
          <a:solidFill>
            <a:srgbClr val="E1F0FF"/>
          </a:solidFill>
          <a:ln>
            <a:solidFill>
              <a:srgbClr val="E1F0FF"/>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rPr>
              <a:t>受理報名</a:t>
            </a:r>
          </a:p>
        </p:txBody>
      </p:sp>
      <p:sp>
        <p:nvSpPr>
          <p:cNvPr id="9" name="圓角矩形 8"/>
          <p:cNvSpPr/>
          <p:nvPr/>
        </p:nvSpPr>
        <p:spPr>
          <a:xfrm>
            <a:off x="2552700" y="4183186"/>
            <a:ext cx="2438400" cy="736600"/>
          </a:xfrm>
          <a:prstGeom prst="roundRect">
            <a:avLst/>
          </a:prstGeom>
          <a:solidFill>
            <a:srgbClr val="E1F0FF"/>
          </a:solidFill>
          <a:ln>
            <a:solidFill>
              <a:srgbClr val="E1F0FF"/>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rPr>
              <a:t>資格審查</a:t>
            </a:r>
          </a:p>
        </p:txBody>
      </p:sp>
      <p:sp>
        <p:nvSpPr>
          <p:cNvPr id="10" name="圓角矩形 9"/>
          <p:cNvSpPr/>
          <p:nvPr/>
        </p:nvSpPr>
        <p:spPr>
          <a:xfrm>
            <a:off x="1524000" y="5940425"/>
            <a:ext cx="2438400" cy="736600"/>
          </a:xfrm>
          <a:prstGeom prst="roundRect">
            <a:avLst/>
          </a:prstGeom>
          <a:solidFill>
            <a:srgbClr val="FFFF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通知申請生</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參加其他招生管道</a:t>
            </a:r>
          </a:p>
        </p:txBody>
      </p:sp>
      <p:sp>
        <p:nvSpPr>
          <p:cNvPr id="11" name="圓角矩形 10"/>
          <p:cNvSpPr/>
          <p:nvPr/>
        </p:nvSpPr>
        <p:spPr>
          <a:xfrm>
            <a:off x="4540250" y="5940425"/>
            <a:ext cx="2438400" cy="736600"/>
          </a:xfrm>
          <a:prstGeom prst="roundRect">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完成第二階段複試</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a:r>
              <a:rPr lang="zh-TW" altLang="en-US" b="1" dirty="0">
                <a:solidFill>
                  <a:schemeClr val="bg1"/>
                </a:solidFill>
                <a:latin typeface="微軟正黑體" panose="020B0604030504040204" pitchFamily="34" charset="-120"/>
                <a:ea typeface="微軟正黑體" panose="020B0604030504040204" pitchFamily="34" charset="-120"/>
              </a:rPr>
              <a:t>報名手續</a:t>
            </a:r>
          </a:p>
        </p:txBody>
      </p:sp>
      <p:sp>
        <p:nvSpPr>
          <p:cNvPr id="12" name="圓角矩形 11"/>
          <p:cNvSpPr/>
          <p:nvPr/>
        </p:nvSpPr>
        <p:spPr>
          <a:xfrm>
            <a:off x="6978650" y="3233869"/>
            <a:ext cx="2882902" cy="2402042"/>
          </a:xfrm>
          <a:prstGeom prst="roundRect">
            <a:avLst/>
          </a:prstGeom>
          <a:solidFill>
            <a:srgbClr val="E1F0FF"/>
          </a:solidFill>
          <a:ln>
            <a:solidFill>
              <a:srgbClr val="E1F0FF"/>
            </a:solidFill>
          </a:ln>
        </p:spPr>
        <p:style>
          <a:lnRef idx="3">
            <a:schemeClr val="lt1"/>
          </a:lnRef>
          <a:fillRef idx="1">
            <a:schemeClr val="accent2"/>
          </a:fillRef>
          <a:effectRef idx="1">
            <a:schemeClr val="accent2"/>
          </a:effectRef>
          <a:fontRef idx="minor">
            <a:schemeClr val="lt1"/>
          </a:fontRef>
        </p:style>
        <p:txBody>
          <a:bodyPr rtlCol="0" anchor="ctr"/>
          <a:lstStyle/>
          <a:p>
            <a:pPr marL="342900" indent="-342900">
              <a:buFont typeface="+mj-lt"/>
              <a:buAutoNum type="arabicPeriod"/>
            </a:pPr>
            <a:r>
              <a:rPr lang="zh-TW" altLang="en-US" sz="2400" b="1" dirty="0">
                <a:solidFill>
                  <a:schemeClr val="tx1"/>
                </a:solidFill>
                <a:latin typeface="微軟正黑體" panose="020B0604030504040204" pitchFamily="34" charset="-120"/>
                <a:ea typeface="微軟正黑體" panose="020B0604030504040204" pitchFamily="34" charset="-120"/>
              </a:rPr>
              <a:t>繳交第二階段複試費用</a:t>
            </a:r>
            <a:endParaRPr lang="en-US" altLang="zh-TW" sz="2400" b="1" dirty="0">
              <a:solidFill>
                <a:schemeClr val="tx1"/>
              </a:solidFill>
              <a:latin typeface="微軟正黑體" panose="020B0604030504040204" pitchFamily="34" charset="-120"/>
              <a:ea typeface="微軟正黑體" panose="020B0604030504040204" pitchFamily="34" charset="-120"/>
            </a:endParaRPr>
          </a:p>
          <a:p>
            <a:pPr marL="342900" indent="-342900">
              <a:buFont typeface="+mj-lt"/>
              <a:buAutoNum type="arabicPeriod"/>
            </a:pPr>
            <a:r>
              <a:rPr lang="zh-TW" altLang="en-US" sz="2400" b="1" dirty="0">
                <a:solidFill>
                  <a:schemeClr val="tx1"/>
                </a:solidFill>
                <a:latin typeface="微軟正黑體" panose="020B0604030504040204" pitchFamily="34" charset="-120"/>
                <a:ea typeface="微軟正黑體" panose="020B0604030504040204" pitchFamily="34" charset="-120"/>
              </a:rPr>
              <a:t>網路上傳資格審查暨學習歷程備審資料</a:t>
            </a:r>
            <a:endParaRPr lang="en-US" altLang="zh-TW" sz="2400" b="1" dirty="0">
              <a:solidFill>
                <a:schemeClr val="tx1"/>
              </a:solidFill>
              <a:latin typeface="微軟正黑體" panose="020B0604030504040204" pitchFamily="34" charset="-120"/>
              <a:ea typeface="微軟正黑體" panose="020B0604030504040204" pitchFamily="34" charset="-120"/>
            </a:endParaRPr>
          </a:p>
        </p:txBody>
      </p:sp>
      <p:cxnSp>
        <p:nvCxnSpPr>
          <p:cNvPr id="14" name="直線單箭頭接點 13"/>
          <p:cNvCxnSpPr/>
          <p:nvPr/>
        </p:nvCxnSpPr>
        <p:spPr>
          <a:xfrm>
            <a:off x="8255000" y="2749482"/>
            <a:ext cx="0" cy="509700"/>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p:nvPr/>
        </p:nvCxnSpPr>
        <p:spPr>
          <a:xfrm>
            <a:off x="3860800" y="3733187"/>
            <a:ext cx="6350" cy="543538"/>
          </a:xfrm>
          <a:prstGeom prst="straightConnector1">
            <a:avLst/>
          </a:prstGeom>
          <a:ln w="76200">
            <a:tailEnd type="triangle"/>
          </a:ln>
        </p:spPr>
        <p:style>
          <a:lnRef idx="1">
            <a:schemeClr val="accent5"/>
          </a:lnRef>
          <a:fillRef idx="0">
            <a:schemeClr val="accent5"/>
          </a:fillRef>
          <a:effectRef idx="0">
            <a:schemeClr val="accent5"/>
          </a:effectRef>
          <a:fontRef idx="minor">
            <a:schemeClr val="tx1"/>
          </a:fontRef>
        </p:style>
      </p:cxnSp>
      <p:sp>
        <p:nvSpPr>
          <p:cNvPr id="18" name="圓角矩形 17"/>
          <p:cNvSpPr/>
          <p:nvPr/>
        </p:nvSpPr>
        <p:spPr>
          <a:xfrm>
            <a:off x="10029826" y="3277915"/>
            <a:ext cx="904874" cy="1472802"/>
          </a:xfrm>
          <a:prstGeom prst="roundRect">
            <a:avLst/>
          </a:prstGeom>
          <a:solidFill>
            <a:srgbClr val="FFFF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參加其他招生管道</a:t>
            </a:r>
          </a:p>
        </p:txBody>
      </p:sp>
      <p:sp>
        <p:nvSpPr>
          <p:cNvPr id="19" name="文字方塊 18"/>
          <p:cNvSpPr txBox="1"/>
          <p:nvPr/>
        </p:nvSpPr>
        <p:spPr>
          <a:xfrm>
            <a:off x="10515600" y="2908583"/>
            <a:ext cx="533400" cy="369332"/>
          </a:xfrm>
          <a:prstGeom prst="rect">
            <a:avLst/>
          </a:prstGeom>
          <a:noFill/>
        </p:spPr>
        <p:txBody>
          <a:bodyPr wrap="square" rtlCol="0">
            <a:spAutoFit/>
          </a:bodyPr>
          <a:lstStyle/>
          <a:p>
            <a:r>
              <a:rPr lang="zh-TW" altLang="en-US" b="1" dirty="0">
                <a:solidFill>
                  <a:srgbClr val="00B050"/>
                </a:solidFill>
                <a:latin typeface="微軟正黑體" panose="020B0604030504040204" pitchFamily="34" charset="-120"/>
                <a:ea typeface="微軟正黑體" panose="020B0604030504040204" pitchFamily="34" charset="-120"/>
              </a:rPr>
              <a:t>否</a:t>
            </a:r>
          </a:p>
        </p:txBody>
      </p:sp>
      <p:sp>
        <p:nvSpPr>
          <p:cNvPr id="20" name="文字方塊 19"/>
          <p:cNvSpPr txBox="1"/>
          <p:nvPr/>
        </p:nvSpPr>
        <p:spPr>
          <a:xfrm>
            <a:off x="1927225" y="5132788"/>
            <a:ext cx="1117600" cy="369332"/>
          </a:xfrm>
          <a:prstGeom prst="rect">
            <a:avLst/>
          </a:prstGeom>
          <a:noFill/>
        </p:spPr>
        <p:txBody>
          <a:bodyPr wrap="square" rtlCol="0">
            <a:spAutoFit/>
          </a:bodyPr>
          <a:lstStyle/>
          <a:p>
            <a:r>
              <a:rPr lang="zh-TW" altLang="en-US" b="1" dirty="0">
                <a:solidFill>
                  <a:srgbClr val="00B050"/>
                </a:solidFill>
                <a:latin typeface="微軟正黑體" panose="020B0604030504040204" pitchFamily="34" charset="-120"/>
                <a:ea typeface="微軟正黑體" panose="020B0604030504040204" pitchFamily="34" charset="-120"/>
              </a:rPr>
              <a:t>未通過</a:t>
            </a:r>
          </a:p>
        </p:txBody>
      </p:sp>
      <p:sp>
        <p:nvSpPr>
          <p:cNvPr id="21" name="文字方塊 20"/>
          <p:cNvSpPr txBox="1"/>
          <p:nvPr/>
        </p:nvSpPr>
        <p:spPr>
          <a:xfrm>
            <a:off x="8255000" y="2739525"/>
            <a:ext cx="679450" cy="369332"/>
          </a:xfrm>
          <a:prstGeom prst="rect">
            <a:avLst/>
          </a:prstGeom>
          <a:noFill/>
        </p:spPr>
        <p:txBody>
          <a:bodyPr wrap="square" rtlCol="0">
            <a:spAutoFit/>
          </a:bodyPr>
          <a:lstStyle/>
          <a:p>
            <a:r>
              <a:rPr lang="zh-TW" altLang="en-US" b="1" dirty="0">
                <a:solidFill>
                  <a:srgbClr val="FF0000"/>
                </a:solidFill>
                <a:latin typeface="微軟正黑體" panose="020B0604030504040204" pitchFamily="34" charset="-120"/>
                <a:ea typeface="微軟正黑體" panose="020B0604030504040204" pitchFamily="34" charset="-120"/>
              </a:rPr>
              <a:t>是</a:t>
            </a:r>
          </a:p>
        </p:txBody>
      </p:sp>
      <p:cxnSp>
        <p:nvCxnSpPr>
          <p:cNvPr id="22" name="肘形接點 21"/>
          <p:cNvCxnSpPr>
            <a:stCxn id="7" idx="3"/>
            <a:endCxn id="18" idx="0"/>
          </p:cNvCxnSpPr>
          <p:nvPr/>
        </p:nvCxnSpPr>
        <p:spPr>
          <a:xfrm>
            <a:off x="9474200" y="2267017"/>
            <a:ext cx="1008063" cy="1010898"/>
          </a:xfrm>
          <a:prstGeom prst="bentConnector2">
            <a:avLst/>
          </a:prstGeom>
          <a:ln w="190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文字方塊 22"/>
          <p:cNvSpPr txBox="1"/>
          <p:nvPr/>
        </p:nvSpPr>
        <p:spPr>
          <a:xfrm>
            <a:off x="6261104" y="4065558"/>
            <a:ext cx="342893" cy="369332"/>
          </a:xfrm>
          <a:prstGeom prst="rect">
            <a:avLst/>
          </a:prstGeom>
          <a:noFill/>
        </p:spPr>
        <p:txBody>
          <a:bodyPr wrap="square" rtlCol="0">
            <a:spAutoFit/>
          </a:bodyPr>
          <a:lstStyle/>
          <a:p>
            <a:r>
              <a:rPr lang="zh-TW" altLang="en-US" b="1" dirty="0">
                <a:solidFill>
                  <a:srgbClr val="FF0000"/>
                </a:solidFill>
                <a:latin typeface="微軟正黑體" panose="020B0604030504040204" pitchFamily="34" charset="-120"/>
                <a:ea typeface="微軟正黑體" panose="020B0604030504040204" pitchFamily="34" charset="-120"/>
              </a:rPr>
              <a:t>是</a:t>
            </a:r>
          </a:p>
        </p:txBody>
      </p:sp>
      <p:cxnSp>
        <p:nvCxnSpPr>
          <p:cNvPr id="24" name="肘形接點 23"/>
          <p:cNvCxnSpPr>
            <a:stCxn id="9" idx="2"/>
            <a:endCxn id="10" idx="0"/>
          </p:cNvCxnSpPr>
          <p:nvPr/>
        </p:nvCxnSpPr>
        <p:spPr>
          <a:xfrm rot="5400000">
            <a:off x="2747231" y="4915755"/>
            <a:ext cx="1020639" cy="1028700"/>
          </a:xfrm>
          <a:prstGeom prst="bentConnector3">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文字方塊 25"/>
          <p:cNvSpPr txBox="1"/>
          <p:nvPr/>
        </p:nvSpPr>
        <p:spPr>
          <a:xfrm>
            <a:off x="4737103" y="5035114"/>
            <a:ext cx="679450" cy="369332"/>
          </a:xfrm>
          <a:prstGeom prst="rect">
            <a:avLst/>
          </a:prstGeom>
          <a:noFill/>
        </p:spPr>
        <p:txBody>
          <a:bodyPr wrap="square" rtlCol="0">
            <a:spAutoFit/>
          </a:bodyPr>
          <a:lstStyle/>
          <a:p>
            <a:r>
              <a:rPr lang="zh-TW" altLang="en-US" b="1" dirty="0">
                <a:solidFill>
                  <a:srgbClr val="FF0000"/>
                </a:solidFill>
                <a:latin typeface="微軟正黑體" panose="020B0604030504040204" pitchFamily="34" charset="-120"/>
                <a:ea typeface="微軟正黑體" panose="020B0604030504040204" pitchFamily="34" charset="-120"/>
              </a:rPr>
              <a:t>通過</a:t>
            </a:r>
          </a:p>
        </p:txBody>
      </p:sp>
      <p:cxnSp>
        <p:nvCxnSpPr>
          <p:cNvPr id="34" name="肘形接點 33"/>
          <p:cNvCxnSpPr/>
          <p:nvPr/>
        </p:nvCxnSpPr>
        <p:spPr>
          <a:xfrm rot="16200000" flipH="1">
            <a:off x="4353782" y="4911407"/>
            <a:ext cx="1020639" cy="1028700"/>
          </a:xfrm>
          <a:prstGeom prst="bentConnector3">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圓角矩形 28"/>
          <p:cNvSpPr/>
          <p:nvPr/>
        </p:nvSpPr>
        <p:spPr>
          <a:xfrm>
            <a:off x="2534027" y="1831848"/>
            <a:ext cx="2438400" cy="885169"/>
          </a:xfrm>
          <a:prstGeom prst="roundRect">
            <a:avLst/>
          </a:prstGeom>
          <a:solidFill>
            <a:srgbClr val="E1F0FF"/>
          </a:solidFill>
          <a:ln>
            <a:solidFill>
              <a:srgbClr val="E1F0FF"/>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網頁公告</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sz="2800" b="1" dirty="0">
                <a:solidFill>
                  <a:schemeClr val="tx1"/>
                </a:solidFill>
                <a:latin typeface="微軟正黑體" panose="020B0604030504040204" pitchFamily="34" charset="-120"/>
                <a:ea typeface="微軟正黑體" panose="020B0604030504040204" pitchFamily="34" charset="-120"/>
              </a:rPr>
              <a:t>複試資訊</a:t>
            </a:r>
          </a:p>
        </p:txBody>
      </p:sp>
      <p:cxnSp>
        <p:nvCxnSpPr>
          <p:cNvPr id="27" name="直線單箭頭接點 26"/>
          <p:cNvCxnSpPr>
            <a:stCxn id="29" idx="3"/>
            <a:endCxn id="7" idx="1"/>
          </p:cNvCxnSpPr>
          <p:nvPr/>
        </p:nvCxnSpPr>
        <p:spPr>
          <a:xfrm flipV="1">
            <a:off x="4972427" y="2267017"/>
            <a:ext cx="2063373" cy="7416"/>
          </a:xfrm>
          <a:prstGeom prst="straightConnector1">
            <a:avLst/>
          </a:prstGeom>
          <a:ln w="57150">
            <a:solidFill>
              <a:schemeClr val="bg2">
                <a:lumMod val="9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文字方塊 34"/>
          <p:cNvSpPr txBox="1"/>
          <p:nvPr/>
        </p:nvSpPr>
        <p:spPr>
          <a:xfrm>
            <a:off x="5397043" y="1890219"/>
            <a:ext cx="1210588" cy="400110"/>
          </a:xfrm>
          <a:prstGeom prst="rect">
            <a:avLst/>
          </a:prstGeom>
          <a:noFill/>
        </p:spPr>
        <p:txBody>
          <a:bodyPr wrap="none" rtlCol="0">
            <a:spAutoFit/>
          </a:bodyPr>
          <a:lstStyle/>
          <a:p>
            <a:r>
              <a:rPr lang="zh-TW" altLang="en-US" sz="2000" b="1" dirty="0"/>
              <a:t>網路查詢</a:t>
            </a:r>
          </a:p>
        </p:txBody>
      </p:sp>
      <p:cxnSp>
        <p:nvCxnSpPr>
          <p:cNvPr id="36" name="肘形接點 33">
            <a:extLst>
              <a:ext uri="{FF2B5EF4-FFF2-40B4-BE49-F238E27FC236}">
                <a16:creationId xmlns:a16="http://schemas.microsoft.com/office/drawing/2014/main" id="{2DED3C50-5712-45C3-963C-65DAB8BEFC4C}"/>
              </a:ext>
            </a:extLst>
          </p:cNvPr>
          <p:cNvCxnSpPr>
            <a:cxnSpLocks/>
            <a:stCxn id="12" idx="1"/>
            <a:endCxn id="8" idx="3"/>
          </p:cNvCxnSpPr>
          <p:nvPr/>
        </p:nvCxnSpPr>
        <p:spPr>
          <a:xfrm rot="10800000">
            <a:off x="4991100" y="3364888"/>
            <a:ext cx="1987550" cy="1070003"/>
          </a:xfrm>
          <a:prstGeom prst="bentConnector3">
            <a:avLst>
              <a:gd name="adj1" fmla="val 50000"/>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63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27</a:t>
            </a:fld>
            <a:endParaRPr lang="zh-TW" altLang="en-US"/>
          </a:p>
        </p:txBody>
      </p:sp>
      <p:sp>
        <p:nvSpPr>
          <p:cNvPr id="4" name="矩形 3"/>
          <p:cNvSpPr/>
          <p:nvPr/>
        </p:nvSpPr>
        <p:spPr>
          <a:xfrm>
            <a:off x="3049604" y="104275"/>
            <a:ext cx="6092792"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sym typeface="Wingdings" panose="05000000000000000000" pitchFamily="2" charset="2"/>
              </a:rPr>
              <a:t>四、第二階段複試：複試費用</a:t>
            </a:r>
            <a:endParaRPr lang="zh-TW" altLang="en-US" sz="3200" b="1" spc="100" dirty="0">
              <a:solidFill>
                <a:schemeClr val="tx1"/>
              </a:solidFill>
              <a:effectLst>
                <a:glow rad="63500">
                  <a:schemeClr val="bg1"/>
                </a:glow>
              </a:effectLst>
            </a:endParaRPr>
          </a:p>
        </p:txBody>
      </p:sp>
      <p:graphicFrame>
        <p:nvGraphicFramePr>
          <p:cNvPr id="6" name="表格 5"/>
          <p:cNvGraphicFramePr>
            <a:graphicFrameLocks noGrp="1"/>
          </p:cNvGraphicFramePr>
          <p:nvPr>
            <p:extLst>
              <p:ext uri="{D42A27DB-BD31-4B8C-83A1-F6EECF244321}">
                <p14:modId xmlns:p14="http://schemas.microsoft.com/office/powerpoint/2010/main" val="193049543"/>
              </p:ext>
            </p:extLst>
          </p:nvPr>
        </p:nvGraphicFramePr>
        <p:xfrm>
          <a:off x="572491" y="1211520"/>
          <a:ext cx="11047018" cy="3371911"/>
        </p:xfrm>
        <a:graphic>
          <a:graphicData uri="http://schemas.openxmlformats.org/drawingml/2006/table">
            <a:tbl>
              <a:tblPr firstRow="1" bandRow="1">
                <a:tableStyleId>{5C22544A-7EE6-4342-B048-85BDC9FD1C3A}</a:tableStyleId>
              </a:tblPr>
              <a:tblGrid>
                <a:gridCol w="965200">
                  <a:extLst>
                    <a:ext uri="{9D8B030D-6E8A-4147-A177-3AD203B41FA5}">
                      <a16:colId xmlns:a16="http://schemas.microsoft.com/office/drawing/2014/main" val="3533814017"/>
                    </a:ext>
                  </a:extLst>
                </a:gridCol>
                <a:gridCol w="3360606">
                  <a:extLst>
                    <a:ext uri="{9D8B030D-6E8A-4147-A177-3AD203B41FA5}">
                      <a16:colId xmlns:a16="http://schemas.microsoft.com/office/drawing/2014/main" val="1608509926"/>
                    </a:ext>
                  </a:extLst>
                </a:gridCol>
                <a:gridCol w="3360606">
                  <a:extLst>
                    <a:ext uri="{9D8B030D-6E8A-4147-A177-3AD203B41FA5}">
                      <a16:colId xmlns:a16="http://schemas.microsoft.com/office/drawing/2014/main" val="1621947606"/>
                    </a:ext>
                  </a:extLst>
                </a:gridCol>
                <a:gridCol w="3360606">
                  <a:extLst>
                    <a:ext uri="{9D8B030D-6E8A-4147-A177-3AD203B41FA5}">
                      <a16:colId xmlns:a16="http://schemas.microsoft.com/office/drawing/2014/main" val="589751405"/>
                    </a:ext>
                  </a:extLst>
                </a:gridCol>
              </a:tblGrid>
              <a:tr h="611515">
                <a:tc gridSpan="4">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400" b="1" kern="1200" dirty="0">
                          <a:solidFill>
                            <a:schemeClr val="tx1"/>
                          </a:solidFill>
                          <a:latin typeface="+mn-lt"/>
                          <a:ea typeface="+mn-ea"/>
                          <a:cs typeface="Times New Roman" panose="02020603050405020304" pitchFamily="18" charset="0"/>
                        </a:rPr>
                        <a:t>第二階段複試費</a:t>
                      </a:r>
                      <a:r>
                        <a:rPr lang="en-US" altLang="zh-TW" sz="2400" b="1" kern="1200" dirty="0">
                          <a:solidFill>
                            <a:schemeClr val="tx1"/>
                          </a:solidFill>
                          <a:latin typeface="+mn-lt"/>
                          <a:ea typeface="+mn-ea"/>
                          <a:cs typeface="Times New Roman" panose="02020603050405020304" pitchFamily="18" charset="0"/>
                        </a:rPr>
                        <a:t>(</a:t>
                      </a:r>
                      <a:r>
                        <a:rPr lang="zh-TW" altLang="en-US" sz="2400" b="1" kern="1200" dirty="0">
                          <a:solidFill>
                            <a:schemeClr val="tx1"/>
                          </a:solidFill>
                          <a:latin typeface="+mn-lt"/>
                          <a:ea typeface="+mn-ea"/>
                          <a:cs typeface="Times New Roman" panose="02020603050405020304" pitchFamily="18" charset="0"/>
                        </a:rPr>
                        <a:t>由各科技校院收取</a:t>
                      </a:r>
                      <a:r>
                        <a:rPr lang="en-US" altLang="zh-TW" sz="2400" b="1" kern="1200" dirty="0">
                          <a:solidFill>
                            <a:schemeClr val="tx1"/>
                          </a:solidFill>
                          <a:latin typeface="+mn-lt"/>
                          <a:ea typeface="+mn-ea"/>
                          <a:cs typeface="Times New Roman" panose="02020603050405020304" pitchFamily="18" charset="0"/>
                        </a:rPr>
                        <a:t>)</a:t>
                      </a:r>
                      <a:endParaRPr lang="zh-TW" altLang="en-US" sz="2400" b="1" kern="1200" dirty="0">
                        <a:solidFill>
                          <a:schemeClr val="tx1"/>
                        </a:solidFill>
                        <a:latin typeface="+mn-lt"/>
                        <a:ea typeface="+mn-ea"/>
                        <a:cs typeface="Times New Roman" panose="02020603050405020304" pitchFamily="18" charset="0"/>
                      </a:endParaRPr>
                    </a:p>
                  </a:txBody>
                  <a:tcPr marL="91437" marR="91437" marT="45725" marB="4572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zh-TW" altLang="en-US" sz="2000" b="1" dirty="0">
                        <a:solidFill>
                          <a:schemeClr val="tx1"/>
                        </a:solidFill>
                        <a:latin typeface="+mj-lt"/>
                        <a:ea typeface="+mj-ea"/>
                        <a:cs typeface="Times New Roman" panose="02020603050405020304" pitchFamily="18" charset="0"/>
                      </a:endParaRPr>
                    </a:p>
                  </a:txBody>
                  <a:tcPr marL="91437" marR="91437" marT="45725" marB="4572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AE7FF"/>
                    </a:solidFill>
                  </a:tcPr>
                </a:tc>
                <a:tc hMerge="1">
                  <a:txBody>
                    <a:bodyPr/>
                    <a:lstStyle/>
                    <a:p>
                      <a:pPr algn="ctr"/>
                      <a:endParaRPr lang="zh-TW" altLang="en-US" sz="2000" b="1" dirty="0">
                        <a:solidFill>
                          <a:schemeClr val="tx1"/>
                        </a:solidFill>
                        <a:latin typeface="+mj-lt"/>
                        <a:ea typeface="+mj-ea"/>
                        <a:cs typeface="Times New Roman" panose="02020603050405020304" pitchFamily="18" charset="0"/>
                      </a:endParaRPr>
                    </a:p>
                  </a:txBody>
                  <a:tcPr marL="91437" marR="91437" marT="45725" marB="4572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pPr algn="ctr"/>
                      <a:endParaRPr lang="zh-TW" altLang="en-US" sz="2000" b="1" dirty="0">
                        <a:solidFill>
                          <a:schemeClr val="tx1"/>
                        </a:solidFill>
                        <a:latin typeface="+mj-lt"/>
                        <a:ea typeface="+mj-ea"/>
                        <a:cs typeface="Times New Roman" panose="02020603050405020304" pitchFamily="18" charset="0"/>
                      </a:endParaRPr>
                    </a:p>
                  </a:txBody>
                  <a:tcPr marL="91437" marR="91437" marT="45725" marB="4572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691927774"/>
                  </a:ext>
                </a:extLst>
              </a:tr>
              <a:tr h="611515">
                <a:tc>
                  <a:txBody>
                    <a:bodyPr/>
                    <a:lstStyle/>
                    <a:p>
                      <a:pPr algn="ctr"/>
                      <a:r>
                        <a:rPr lang="zh-TW" altLang="en-US" sz="1600" b="1" dirty="0">
                          <a:solidFill>
                            <a:schemeClr val="tx1"/>
                          </a:solidFill>
                          <a:latin typeface="+mj-lt"/>
                          <a:ea typeface="+mj-ea"/>
                          <a:cs typeface="Times New Roman" panose="02020603050405020304" pitchFamily="18" charset="0"/>
                        </a:rPr>
                        <a:t>繳費</a:t>
                      </a:r>
                      <a:endParaRPr lang="en-US" altLang="zh-TW" sz="1600" b="1" dirty="0">
                        <a:solidFill>
                          <a:schemeClr val="tx1"/>
                        </a:solidFill>
                        <a:latin typeface="+mj-lt"/>
                        <a:ea typeface="+mj-ea"/>
                        <a:cs typeface="Times New Roman" panose="02020603050405020304" pitchFamily="18" charset="0"/>
                      </a:endParaRPr>
                    </a:p>
                    <a:p>
                      <a:pPr algn="ctr"/>
                      <a:r>
                        <a:rPr lang="zh-TW" altLang="en-US" sz="1600" b="1" dirty="0">
                          <a:solidFill>
                            <a:schemeClr val="tx1"/>
                          </a:solidFill>
                          <a:latin typeface="+mj-lt"/>
                          <a:ea typeface="+mj-ea"/>
                          <a:cs typeface="Times New Roman" panose="02020603050405020304" pitchFamily="18" charset="0"/>
                        </a:rPr>
                        <a:t>身分別</a:t>
                      </a:r>
                    </a:p>
                  </a:txBody>
                  <a:tcPr marL="91437" marR="91437" marT="45725" marB="4572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zh-TW" altLang="en-US" sz="2000" b="1" dirty="0">
                          <a:solidFill>
                            <a:schemeClr val="tx1"/>
                          </a:solidFill>
                          <a:latin typeface="+mj-lt"/>
                          <a:ea typeface="+mj-ea"/>
                          <a:cs typeface="Times New Roman" panose="02020603050405020304" pitchFamily="18" charset="0"/>
                        </a:rPr>
                        <a:t>一般申請生</a:t>
                      </a:r>
                    </a:p>
                  </a:txBody>
                  <a:tcPr marL="91437" marR="91437" marT="45725" marB="4572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AE7FF"/>
                    </a:solidFill>
                  </a:tcPr>
                </a:tc>
                <a:tc>
                  <a:txBody>
                    <a:bodyPr/>
                    <a:lstStyle/>
                    <a:p>
                      <a:pPr algn="ctr"/>
                      <a:r>
                        <a:rPr lang="zh-TW" altLang="en-US" sz="2000" b="1" dirty="0">
                          <a:solidFill>
                            <a:schemeClr val="tx1"/>
                          </a:solidFill>
                          <a:latin typeface="+mj-lt"/>
                          <a:ea typeface="+mj-ea"/>
                          <a:cs typeface="Times New Roman" panose="02020603050405020304" pitchFamily="18" charset="0"/>
                        </a:rPr>
                        <a:t>低收入戶申請生</a:t>
                      </a:r>
                    </a:p>
                  </a:txBody>
                  <a:tcPr marL="91437" marR="91437" marT="45725" marB="4572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zh-TW" altLang="en-US" sz="2000" b="1" dirty="0">
                          <a:solidFill>
                            <a:schemeClr val="tx1"/>
                          </a:solidFill>
                          <a:latin typeface="+mj-lt"/>
                          <a:ea typeface="+mj-ea"/>
                          <a:cs typeface="Times New Roman" panose="02020603050405020304" pitchFamily="18" charset="0"/>
                        </a:rPr>
                        <a:t>中低收入戶申請生</a:t>
                      </a:r>
                    </a:p>
                  </a:txBody>
                  <a:tcPr marL="91437" marR="91437" marT="45725" marB="4572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688828739"/>
                  </a:ext>
                </a:extLst>
              </a:tr>
              <a:tr h="1556506">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600" b="1" dirty="0">
                          <a:solidFill>
                            <a:schemeClr val="tx1"/>
                          </a:solidFill>
                          <a:latin typeface="+mj-lt"/>
                          <a:ea typeface="+mj-ea"/>
                          <a:cs typeface="Times New Roman" panose="02020603050405020304" pitchFamily="18" charset="0"/>
                        </a:rPr>
                        <a:t>說明</a:t>
                      </a:r>
                      <a:endParaRPr lang="en-US" altLang="zh-TW" sz="1600" b="1" dirty="0">
                        <a:solidFill>
                          <a:schemeClr val="tx1"/>
                        </a:solidFill>
                        <a:latin typeface="+mj-lt"/>
                        <a:ea typeface="+mj-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dk1"/>
                          </a:solidFill>
                          <a:latin typeface="+mn-lt"/>
                          <a:ea typeface="+mn-ea"/>
                          <a:cs typeface="Times New Roman" panose="02020603050405020304" pitchFamily="18" charset="0"/>
                        </a:rPr>
                        <a:t>收費標準依複試項目數量而訂</a:t>
                      </a:r>
                      <a:endParaRPr kumimoji="0" lang="en-US" altLang="zh-TW" sz="1600" b="1" kern="1200" dirty="0">
                        <a:solidFill>
                          <a:schemeClr val="dk1"/>
                        </a:solidFill>
                        <a:latin typeface="+mn-lt"/>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dk1"/>
                          </a:solidFill>
                          <a:latin typeface="+mn-lt"/>
                          <a:ea typeface="+mn-ea"/>
                          <a:cs typeface="Times New Roman" panose="02020603050405020304" pitchFamily="18" charset="0"/>
                        </a:rPr>
                        <a:t>→</a:t>
                      </a:r>
                      <a:r>
                        <a:rPr kumimoji="0" lang="en-US" altLang="zh-TW" sz="1600" b="1" kern="1200" dirty="0">
                          <a:solidFill>
                            <a:schemeClr val="dk1"/>
                          </a:solidFill>
                          <a:latin typeface="+mn-lt"/>
                          <a:ea typeface="+mn-ea"/>
                          <a:cs typeface="Times New Roman" panose="02020603050405020304" pitchFamily="18" charset="0"/>
                        </a:rPr>
                        <a:t>1</a:t>
                      </a:r>
                      <a:r>
                        <a:rPr kumimoji="0" lang="zh-TW" altLang="en-US" sz="1600" b="1" kern="1200" dirty="0">
                          <a:solidFill>
                            <a:schemeClr val="dk1"/>
                          </a:solidFill>
                          <a:latin typeface="+mn-lt"/>
                          <a:ea typeface="+mn-ea"/>
                          <a:cs typeface="Times New Roman" panose="02020603050405020304" pitchFamily="18" charset="0"/>
                        </a:rPr>
                        <a:t>項</a:t>
                      </a:r>
                      <a:r>
                        <a:rPr kumimoji="0" lang="en-US" altLang="zh-TW" sz="1600" b="1" kern="1200" dirty="0">
                          <a:solidFill>
                            <a:schemeClr val="dk1"/>
                          </a:solidFill>
                          <a:latin typeface="+mn-lt"/>
                          <a:ea typeface="+mn-ea"/>
                          <a:cs typeface="Times New Roman" panose="02020603050405020304" pitchFamily="18" charset="0"/>
                        </a:rPr>
                        <a:t>800</a:t>
                      </a:r>
                      <a:r>
                        <a:rPr kumimoji="0" lang="zh-TW" altLang="en-US" sz="1600" b="1" kern="1200" dirty="0">
                          <a:solidFill>
                            <a:schemeClr val="dk1"/>
                          </a:solidFill>
                          <a:latin typeface="+mn-lt"/>
                          <a:ea typeface="+mn-ea"/>
                          <a:cs typeface="Times New Roman" panose="02020603050405020304" pitchFamily="18" charset="0"/>
                        </a:rPr>
                        <a:t>元</a:t>
                      </a:r>
                      <a:endParaRPr kumimoji="0" lang="en-US" altLang="zh-TW" sz="1600" b="1" kern="1200" dirty="0">
                        <a:solidFill>
                          <a:schemeClr val="dk1"/>
                        </a:solidFill>
                        <a:latin typeface="+mn-lt"/>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dk1"/>
                          </a:solidFill>
                          <a:latin typeface="+mn-lt"/>
                          <a:ea typeface="+mn-ea"/>
                          <a:cs typeface="Times New Roman" panose="02020603050405020304" pitchFamily="18" charset="0"/>
                        </a:rPr>
                        <a:t>→</a:t>
                      </a:r>
                      <a:r>
                        <a:rPr kumimoji="0" lang="en-US" altLang="zh-TW" sz="1600" b="1" kern="1200" dirty="0">
                          <a:solidFill>
                            <a:schemeClr val="dk1"/>
                          </a:solidFill>
                          <a:latin typeface="+mn-lt"/>
                          <a:ea typeface="+mn-ea"/>
                          <a:cs typeface="Times New Roman" panose="02020603050405020304" pitchFamily="18" charset="0"/>
                        </a:rPr>
                        <a:t>2</a:t>
                      </a:r>
                      <a:r>
                        <a:rPr kumimoji="0" lang="zh-TW" altLang="en-US" sz="1600" b="1" kern="1200" dirty="0">
                          <a:solidFill>
                            <a:schemeClr val="dk1"/>
                          </a:solidFill>
                          <a:latin typeface="+mn-lt"/>
                          <a:ea typeface="+mn-ea"/>
                          <a:cs typeface="Times New Roman" panose="02020603050405020304" pitchFamily="18" charset="0"/>
                        </a:rPr>
                        <a:t>項以上</a:t>
                      </a:r>
                      <a:r>
                        <a:rPr kumimoji="0" lang="en-US" altLang="zh-TW" sz="1600" b="1" kern="1200" dirty="0">
                          <a:solidFill>
                            <a:schemeClr val="dk1"/>
                          </a:solidFill>
                          <a:latin typeface="+mn-lt"/>
                          <a:ea typeface="+mn-ea"/>
                          <a:cs typeface="Times New Roman" panose="02020603050405020304" pitchFamily="18" charset="0"/>
                        </a:rPr>
                        <a:t>1,000</a:t>
                      </a:r>
                      <a:r>
                        <a:rPr kumimoji="0" lang="zh-TW" altLang="en-US" sz="1600" b="1" kern="1200" dirty="0">
                          <a:solidFill>
                            <a:schemeClr val="dk1"/>
                          </a:solidFill>
                          <a:latin typeface="+mn-lt"/>
                          <a:ea typeface="+mn-ea"/>
                          <a:cs typeface="Times New Roman" panose="02020603050405020304" pitchFamily="18" charset="0"/>
                        </a:rPr>
                        <a:t>元</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lvl="0" indent="-342900" algn="just" eaLnBrk="1" hangingPunct="1">
                        <a:buFont typeface="+mj-lt"/>
                        <a:buAutoNum type="arabicParenR"/>
                        <a:defRPr/>
                      </a:pPr>
                      <a:r>
                        <a:rPr kumimoji="0" lang="zh-TW" altLang="en-US" sz="1600" b="1" kern="1200" spc="50" baseline="0" dirty="0">
                          <a:solidFill>
                            <a:schemeClr val="tx1"/>
                          </a:solidFill>
                          <a:latin typeface="+mn-lt"/>
                          <a:ea typeface="+mn-ea"/>
                          <a:cs typeface="Times New Roman" panose="02020603050405020304" pitchFamily="18" charset="0"/>
                        </a:rPr>
                        <a:t>經本招生第一階段</a:t>
                      </a:r>
                      <a:r>
                        <a:rPr kumimoji="0" lang="en-US" altLang="zh-TW" sz="1600" b="1" kern="1200" spc="50" baseline="0" dirty="0">
                          <a:solidFill>
                            <a:schemeClr val="tx1"/>
                          </a:solidFill>
                          <a:latin typeface="+mn-lt"/>
                          <a:ea typeface="+mn-ea"/>
                          <a:cs typeface="Times New Roman" panose="02020603050405020304" pitchFamily="18" charset="0"/>
                        </a:rPr>
                        <a:t>(</a:t>
                      </a:r>
                      <a:r>
                        <a:rPr kumimoji="0" lang="zh-TW" altLang="en-US" sz="1600" b="1" kern="1200" spc="50" baseline="0" dirty="0">
                          <a:solidFill>
                            <a:schemeClr val="tx1"/>
                          </a:solidFill>
                          <a:latin typeface="+mn-lt"/>
                          <a:ea typeface="+mn-ea"/>
                          <a:cs typeface="Times New Roman" panose="02020603050405020304" pitchFamily="18" charset="0"/>
                        </a:rPr>
                        <a:t>含大考中心基金會</a:t>
                      </a:r>
                      <a:r>
                        <a:rPr kumimoji="0" lang="en-US" altLang="zh-TW" sz="1600" b="1" kern="1200" spc="50" baseline="0" dirty="0">
                          <a:solidFill>
                            <a:schemeClr val="tx1"/>
                          </a:solidFill>
                          <a:latin typeface="+mn-lt"/>
                          <a:ea typeface="+mn-ea"/>
                          <a:cs typeface="Times New Roman" panose="02020603050405020304" pitchFamily="18" charset="0"/>
                        </a:rPr>
                        <a:t>)</a:t>
                      </a:r>
                      <a:r>
                        <a:rPr kumimoji="0" lang="zh-TW" altLang="en-US" sz="1600" b="1" kern="1200" spc="50" baseline="0" dirty="0">
                          <a:solidFill>
                            <a:schemeClr val="tx1"/>
                          </a:solidFill>
                          <a:latin typeface="+mn-lt"/>
                          <a:ea typeface="+mn-ea"/>
                          <a:cs typeface="Times New Roman" panose="02020603050405020304" pitchFamily="18" charset="0"/>
                        </a:rPr>
                        <a:t>登錄列冊者：</a:t>
                      </a:r>
                      <a:endParaRPr kumimoji="0" lang="en-US" altLang="zh-TW" sz="1600" b="1" kern="1200" spc="50" baseline="0" dirty="0">
                        <a:solidFill>
                          <a:schemeClr val="tx1"/>
                        </a:solidFill>
                        <a:latin typeface="+mn-lt"/>
                        <a:ea typeface="+mn-ea"/>
                        <a:cs typeface="Times New Roman" panose="02020603050405020304" pitchFamily="18" charset="0"/>
                      </a:endParaRPr>
                    </a:p>
                    <a:p>
                      <a:pPr marL="457200" lvl="1" indent="0" algn="just" eaLnBrk="1" hangingPunct="1">
                        <a:buFont typeface="+mj-lt"/>
                        <a:buNone/>
                        <a:defRPr/>
                      </a:pPr>
                      <a:r>
                        <a:rPr kumimoji="0" lang="zh-TW" altLang="en-US" sz="1600" b="1" kern="1200" spc="50" baseline="0" dirty="0">
                          <a:solidFill>
                            <a:schemeClr val="tx1"/>
                          </a:solidFill>
                          <a:latin typeface="+mn-lt"/>
                          <a:ea typeface="+mn-ea"/>
                          <a:cs typeface="Times New Roman" panose="02020603050405020304" pitchFamily="18" charset="0"/>
                        </a:rPr>
                        <a:t>免附證明</a:t>
                      </a:r>
                      <a:r>
                        <a:rPr kumimoji="0" lang="zh-TW" altLang="en-US" sz="1600" b="0" kern="1200" spc="50" baseline="0" dirty="0">
                          <a:solidFill>
                            <a:schemeClr val="tx1"/>
                          </a:solidFill>
                          <a:latin typeface="+mn-lt"/>
                          <a:ea typeface="+mn-ea"/>
                          <a:cs typeface="Times New Roman" panose="02020603050405020304" pitchFamily="18" charset="0"/>
                        </a:rPr>
                        <a:t>，</a:t>
                      </a:r>
                      <a:r>
                        <a:rPr kumimoji="0" lang="zh-TW" altLang="en-US" sz="1600" b="1" kern="1200" spc="50" baseline="0" dirty="0">
                          <a:solidFill>
                            <a:schemeClr val="dk1"/>
                          </a:solidFill>
                          <a:latin typeface="+mn-lt"/>
                          <a:ea typeface="+mn-ea"/>
                          <a:cs typeface="Times New Roman" panose="02020603050405020304" pitchFamily="18" charset="0"/>
                        </a:rPr>
                        <a:t>即可辦理第二階段報名</a:t>
                      </a:r>
                      <a:r>
                        <a:rPr kumimoji="0" lang="zh-TW" altLang="en-US" sz="1600" b="0" kern="1200" spc="50" baseline="0" dirty="0">
                          <a:solidFill>
                            <a:schemeClr val="tx1"/>
                          </a:solidFill>
                          <a:latin typeface="+mn-lt"/>
                          <a:ea typeface="+mn-ea"/>
                          <a:cs typeface="Times New Roman" panose="02020603050405020304" pitchFamily="18" charset="0"/>
                        </a:rPr>
                        <a:t>。</a:t>
                      </a:r>
                      <a:endParaRPr kumimoji="0" lang="en-US" altLang="zh-TW" sz="1600" b="0" kern="1200" spc="50" baseline="0" dirty="0">
                        <a:solidFill>
                          <a:schemeClr val="tx1"/>
                        </a:solidFill>
                        <a:latin typeface="+mn-lt"/>
                        <a:ea typeface="+mn-ea"/>
                        <a:cs typeface="Times New Roman" panose="02020603050405020304" pitchFamily="18" charset="0"/>
                      </a:endParaRPr>
                    </a:p>
                    <a:p>
                      <a:pPr marL="0" lvl="0" indent="-342900" algn="just" eaLnBrk="1" hangingPunct="1">
                        <a:buFont typeface="+mj-lt"/>
                        <a:buAutoNum type="arabicParenR"/>
                        <a:defRPr/>
                      </a:pPr>
                      <a:r>
                        <a:rPr kumimoji="0" lang="zh-TW" altLang="en-US" sz="1600" b="1" kern="1200" spc="50" baseline="0" dirty="0">
                          <a:solidFill>
                            <a:srgbClr val="2E50E2"/>
                          </a:solidFill>
                          <a:latin typeface="+mn-lt"/>
                          <a:ea typeface="+mn-ea"/>
                          <a:cs typeface="Times New Roman" panose="02020603050405020304" pitchFamily="18" charset="0"/>
                        </a:rPr>
                        <a:t>未經本招生第一階段</a:t>
                      </a:r>
                      <a:r>
                        <a:rPr kumimoji="0" lang="en-US" altLang="zh-TW" sz="1600" b="1" kern="1200" spc="50" baseline="0" dirty="0">
                          <a:solidFill>
                            <a:srgbClr val="2E50E2"/>
                          </a:solidFill>
                          <a:latin typeface="+mn-lt"/>
                          <a:ea typeface="+mn-ea"/>
                          <a:cs typeface="Times New Roman" panose="02020603050405020304" pitchFamily="18" charset="0"/>
                        </a:rPr>
                        <a:t>(</a:t>
                      </a:r>
                      <a:r>
                        <a:rPr kumimoji="0" lang="zh-TW" altLang="en-US" sz="1600" b="1" kern="1200" spc="50" baseline="0" dirty="0">
                          <a:solidFill>
                            <a:srgbClr val="2E50E2"/>
                          </a:solidFill>
                          <a:latin typeface="+mn-lt"/>
                          <a:ea typeface="+mn-ea"/>
                          <a:cs typeface="Times New Roman" panose="02020603050405020304" pitchFamily="18" charset="0"/>
                        </a:rPr>
                        <a:t>含大考中心基金會</a:t>
                      </a:r>
                      <a:r>
                        <a:rPr kumimoji="0" lang="en-US" altLang="zh-TW" sz="1600" b="1" kern="1200" spc="50" baseline="0" dirty="0">
                          <a:solidFill>
                            <a:srgbClr val="2E50E2"/>
                          </a:solidFill>
                          <a:latin typeface="+mn-lt"/>
                          <a:ea typeface="+mn-ea"/>
                          <a:cs typeface="Times New Roman" panose="02020603050405020304" pitchFamily="18" charset="0"/>
                        </a:rPr>
                        <a:t>)</a:t>
                      </a:r>
                      <a:r>
                        <a:rPr kumimoji="0" lang="zh-TW" altLang="en-US" sz="1600" b="1" kern="1200" spc="50" baseline="0" dirty="0">
                          <a:solidFill>
                            <a:srgbClr val="2E50E2"/>
                          </a:solidFill>
                          <a:latin typeface="+mn-lt"/>
                          <a:ea typeface="+mn-ea"/>
                          <a:cs typeface="Times New Roman" panose="02020603050405020304" pitchFamily="18" charset="0"/>
                        </a:rPr>
                        <a:t>登錄列冊者</a:t>
                      </a:r>
                      <a:r>
                        <a:rPr kumimoji="0" lang="zh-TW" altLang="en-US" sz="1600" b="1" kern="1200" spc="50" baseline="0" dirty="0">
                          <a:solidFill>
                            <a:schemeClr val="tx1"/>
                          </a:solidFill>
                          <a:latin typeface="+mn-lt"/>
                          <a:ea typeface="+mn-ea"/>
                          <a:cs typeface="Times New Roman" panose="02020603050405020304" pitchFamily="18" charset="0"/>
                        </a:rPr>
                        <a:t>：</a:t>
                      </a:r>
                      <a:endParaRPr kumimoji="0" lang="en-US" altLang="zh-TW" sz="1600" b="1" kern="1200" spc="50" baseline="0" dirty="0">
                        <a:solidFill>
                          <a:schemeClr val="tx1"/>
                        </a:solidFill>
                        <a:latin typeface="+mn-lt"/>
                        <a:ea typeface="+mn-ea"/>
                        <a:cs typeface="Times New Roman" panose="02020603050405020304" pitchFamily="18" charset="0"/>
                      </a:endParaRPr>
                    </a:p>
                    <a:p>
                      <a:pPr marL="457200" lvl="1" indent="0" algn="just" eaLnBrk="1" hangingPunct="1">
                        <a:buFont typeface="+mj-lt"/>
                        <a:buNone/>
                        <a:defRPr/>
                      </a:pPr>
                      <a:r>
                        <a:rPr kumimoji="0" lang="zh-TW" altLang="en-US" sz="1600" b="1" kern="1200" spc="50" baseline="0" dirty="0">
                          <a:solidFill>
                            <a:schemeClr val="dk1"/>
                          </a:solidFill>
                          <a:latin typeface="+mn-lt"/>
                          <a:ea typeface="+mn-ea"/>
                          <a:cs typeface="Times New Roman" panose="02020603050405020304" pitchFamily="18" charset="0"/>
                        </a:rPr>
                        <a:t>檢附低收入戶或中低收入戶</a:t>
                      </a:r>
                      <a:r>
                        <a:rPr kumimoji="0" lang="zh-TW" altLang="en-US" sz="1600" b="1" kern="1200" spc="50" baseline="0" dirty="0">
                          <a:solidFill>
                            <a:srgbClr val="2E50E2"/>
                          </a:solidFill>
                          <a:latin typeface="+mn-lt"/>
                          <a:ea typeface="+mn-ea"/>
                          <a:cs typeface="Times New Roman" panose="02020603050405020304" pitchFamily="18" charset="0"/>
                        </a:rPr>
                        <a:t>證明文件，併同資格審查資料上傳</a:t>
                      </a:r>
                      <a:r>
                        <a:rPr kumimoji="0" lang="zh-TW" altLang="en-US" sz="1600" b="1" kern="1200" spc="50" baseline="0" dirty="0">
                          <a:solidFill>
                            <a:schemeClr val="dk1"/>
                          </a:solidFill>
                          <a:latin typeface="+mn-lt"/>
                          <a:ea typeface="+mn-ea"/>
                          <a:cs typeface="Times New Roman" panose="02020603050405020304" pitchFamily="18" charset="0"/>
                        </a:rPr>
                        <a:t>至各科技校院審理</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a:p>
                  </a:txBody>
                  <a:tcPr/>
                </a:tc>
                <a:extLst>
                  <a:ext uri="{0D108BD9-81ED-4DB2-BD59-A6C34878D82A}">
                    <a16:rowId xmlns:a16="http://schemas.microsoft.com/office/drawing/2014/main" val="1223899137"/>
                  </a:ext>
                </a:extLst>
              </a:tr>
              <a:tr h="592375">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altLang="zh-TW" sz="1600" b="1" dirty="0">
                        <a:solidFill>
                          <a:schemeClr val="tx1"/>
                        </a:solidFill>
                        <a:latin typeface="+mj-lt"/>
                        <a:ea typeface="+mj-ea"/>
                        <a:cs typeface="Times New Roman" panose="02020603050405020304" pitchFamily="18" charset="0"/>
                      </a:endParaRPr>
                    </a:p>
                  </a:txBody>
                  <a:tcPr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600" b="1" kern="1200" dirty="0">
                        <a:solidFill>
                          <a:schemeClr val="dk1"/>
                        </a:solidFill>
                        <a:latin typeface="+mn-lt"/>
                        <a:ea typeface="+mn-ea"/>
                        <a:cs typeface="Times New Roman" panose="02020603050405020304" pitchFamily="18" charset="0"/>
                      </a:endParaRPr>
                    </a:p>
                  </a:txBody>
                  <a:tcPr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dk1"/>
                          </a:solidFill>
                          <a:latin typeface="+mn-lt"/>
                          <a:ea typeface="+mn-ea"/>
                          <a:cs typeface="Times New Roman" panose="02020603050405020304" pitchFamily="18" charset="0"/>
                        </a:rPr>
                        <a:t>免繳費</a:t>
                      </a:r>
                      <a:endParaRPr kumimoji="0" lang="en-US" altLang="zh-TW" sz="1600" b="1" kern="1200" dirty="0">
                        <a:solidFill>
                          <a:schemeClr val="dk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600" b="1" kern="1200" dirty="0">
                          <a:solidFill>
                            <a:schemeClr val="dk1"/>
                          </a:solidFill>
                          <a:latin typeface="+mn-lt"/>
                          <a:ea typeface="+mn-ea"/>
                          <a:cs typeface="Times New Roman" panose="02020603050405020304" pitchFamily="18" charset="0"/>
                        </a:rPr>
                        <a:t>減免</a:t>
                      </a:r>
                      <a:r>
                        <a:rPr kumimoji="0" lang="en-US" altLang="zh-TW" sz="1600" b="1" kern="1200" dirty="0">
                          <a:solidFill>
                            <a:schemeClr val="dk1"/>
                          </a:solidFill>
                          <a:latin typeface="+mn-lt"/>
                          <a:ea typeface="+mn-ea"/>
                          <a:cs typeface="Times New Roman" panose="02020603050405020304" pitchFamily="18" charset="0"/>
                        </a:rPr>
                        <a:t>60%</a:t>
                      </a:r>
                      <a:r>
                        <a:rPr kumimoji="0" lang="zh-TW" altLang="en-US" sz="1600" b="1" kern="1200" dirty="0">
                          <a:solidFill>
                            <a:schemeClr val="dk1"/>
                          </a:solidFill>
                          <a:latin typeface="+mn-lt"/>
                          <a:ea typeface="+mn-ea"/>
                          <a:cs typeface="Times New Roman" panose="02020603050405020304" pitchFamily="18" charset="0"/>
                        </a:rPr>
                        <a:t>報名費</a:t>
                      </a:r>
                      <a:endParaRPr kumimoji="0" lang="zh-TW" altLang="en-US"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23752762"/>
                  </a:ext>
                </a:extLst>
              </a:tr>
            </a:tbl>
          </a:graphicData>
        </a:graphic>
      </p:graphicFrame>
      <p:sp>
        <p:nvSpPr>
          <p:cNvPr id="5" name="文字方塊 4">
            <a:extLst>
              <a:ext uri="{FF2B5EF4-FFF2-40B4-BE49-F238E27FC236}">
                <a16:creationId xmlns:a16="http://schemas.microsoft.com/office/drawing/2014/main" id="{E14A2E8D-DCAD-5D46-D428-CC36955B821F}"/>
              </a:ext>
            </a:extLst>
          </p:cNvPr>
          <p:cNvSpPr txBox="1"/>
          <p:nvPr/>
        </p:nvSpPr>
        <p:spPr>
          <a:xfrm>
            <a:off x="1324304" y="4816033"/>
            <a:ext cx="9932276" cy="707886"/>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000" b="1" i="0" strike="noStrike" kern="1200" baseline="0" dirty="0">
                <a:solidFill>
                  <a:srgbClr val="FF0000"/>
                </a:solidFill>
                <a:latin typeface="+mn-lt"/>
                <a:ea typeface="+mn-ea"/>
                <a:cs typeface="Times New Roman" panose="02020603050405020304" pitchFamily="18" charset="0"/>
              </a:rPr>
              <a:t>複試費繳費時間及方式，</a:t>
            </a:r>
            <a:endParaRPr lang="en-US" altLang="zh-TW" sz="2000" b="1" i="0" strike="noStrike" kern="1200" baseline="0" dirty="0">
              <a:solidFill>
                <a:srgbClr val="FF0000"/>
              </a:solidFill>
              <a:latin typeface="+mn-lt"/>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000" b="1" i="0" strike="noStrike" kern="1200" baseline="0" dirty="0">
                <a:solidFill>
                  <a:srgbClr val="FF0000"/>
                </a:solidFill>
                <a:latin typeface="+mn-lt"/>
                <a:ea typeface="+mn-ea"/>
                <a:cs typeface="Times New Roman" panose="02020603050405020304" pitchFamily="18" charset="0"/>
              </a:rPr>
              <a:t>請參閱本簡章「貳、分則」各校系</a:t>
            </a:r>
            <a:r>
              <a:rPr lang="en-US" altLang="zh-TW" sz="2000" b="1" i="0" strike="noStrike" kern="1200" baseline="0" dirty="0">
                <a:solidFill>
                  <a:srgbClr val="FF0000"/>
                </a:solidFill>
                <a:latin typeface="+mn-lt"/>
                <a:ea typeface="+mn-ea"/>
                <a:cs typeface="Times New Roman" panose="02020603050405020304" pitchFamily="18" charset="0"/>
              </a:rPr>
              <a:t>(</a:t>
            </a:r>
            <a:r>
              <a:rPr lang="zh-TW" altLang="en-US" sz="2000" b="1" i="0" strike="noStrike" kern="1200" baseline="0" dirty="0">
                <a:solidFill>
                  <a:srgbClr val="FF0000"/>
                </a:solidFill>
                <a:latin typeface="+mn-lt"/>
                <a:ea typeface="+mn-ea"/>
                <a:cs typeface="Times New Roman" panose="02020603050405020304" pitchFamily="18" charset="0"/>
              </a:rPr>
              <a:t>組</a:t>
            </a:r>
            <a:r>
              <a:rPr lang="en-US" altLang="zh-TW" sz="2000" b="1" i="0" strike="noStrike" kern="1200" baseline="0" dirty="0">
                <a:solidFill>
                  <a:srgbClr val="FF0000"/>
                </a:solidFill>
                <a:latin typeface="+mn-lt"/>
                <a:ea typeface="+mn-ea"/>
                <a:cs typeface="Times New Roman" panose="02020603050405020304" pitchFamily="18" charset="0"/>
              </a:rPr>
              <a:t>)</a:t>
            </a:r>
            <a:r>
              <a:rPr lang="zh-TW" altLang="en-US" sz="2000" b="1" i="0" strike="noStrike" kern="1200" baseline="0" dirty="0">
                <a:solidFill>
                  <a:srgbClr val="FF0000"/>
                </a:solidFill>
                <a:latin typeface="+mn-lt"/>
                <a:ea typeface="+mn-ea"/>
                <a:cs typeface="Times New Roman" panose="02020603050405020304" pitchFamily="18" charset="0"/>
              </a:rPr>
              <a:t>、學程之規定或各校複試資訊。</a:t>
            </a:r>
          </a:p>
        </p:txBody>
      </p:sp>
    </p:spTree>
    <p:extLst>
      <p:ext uri="{BB962C8B-B14F-4D97-AF65-F5344CB8AC3E}">
        <p14:creationId xmlns:p14="http://schemas.microsoft.com/office/powerpoint/2010/main" val="3546067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28</a:t>
            </a:fld>
            <a:endParaRPr lang="zh-TW" altLang="en-US"/>
          </a:p>
        </p:txBody>
      </p:sp>
      <p:sp>
        <p:nvSpPr>
          <p:cNvPr id="3" name="矩形 2"/>
          <p:cNvSpPr/>
          <p:nvPr/>
        </p:nvSpPr>
        <p:spPr>
          <a:xfrm>
            <a:off x="809065" y="120333"/>
            <a:ext cx="10573871"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400" b="1" spc="100" dirty="0">
                <a:solidFill>
                  <a:schemeClr val="tx1"/>
                </a:solidFill>
                <a:effectLst>
                  <a:glow rad="63500">
                    <a:schemeClr val="bg1"/>
                  </a:glow>
                </a:effectLst>
                <a:sym typeface="Wingdings" panose="05000000000000000000" pitchFamily="2" charset="2"/>
              </a:rPr>
              <a:t>四、第二階段複試：</a:t>
            </a:r>
            <a:r>
              <a:rPr lang="zh-TW" altLang="en-US" sz="2400" b="1" spc="100" dirty="0">
                <a:solidFill>
                  <a:schemeClr val="tx1"/>
                </a:solidFill>
                <a:effectLst>
                  <a:glow rad="63500">
                    <a:schemeClr val="bg1"/>
                  </a:glow>
                </a:effectLst>
                <a:sym typeface="Wingdings" panose="05000000000000000000" pitchFamily="2" charset="2"/>
              </a:rPr>
              <a:t>網路上傳資格審查暨學習歷程備審資料</a:t>
            </a:r>
            <a:r>
              <a:rPr lang="en-US" altLang="zh-TW" sz="2400" b="1" spc="100" dirty="0">
                <a:solidFill>
                  <a:schemeClr val="tx1"/>
                </a:solidFill>
                <a:effectLst>
                  <a:glow rad="63500">
                    <a:schemeClr val="bg1"/>
                  </a:glow>
                </a:effectLst>
                <a:sym typeface="Wingdings" panose="05000000000000000000" pitchFamily="2" charset="2"/>
              </a:rPr>
              <a:t>(1/5)</a:t>
            </a:r>
            <a:endParaRPr lang="zh-TW" altLang="en-US" sz="3600" b="1" spc="100" dirty="0">
              <a:solidFill>
                <a:schemeClr val="tx1"/>
              </a:solidFill>
              <a:effectLst>
                <a:glow rad="63500">
                  <a:schemeClr val="bg1"/>
                </a:glow>
              </a:effectLst>
            </a:endParaRPr>
          </a:p>
        </p:txBody>
      </p:sp>
      <p:sp>
        <p:nvSpPr>
          <p:cNvPr id="6" name="文字方塊 5"/>
          <p:cNvSpPr txBox="1"/>
          <p:nvPr/>
        </p:nvSpPr>
        <p:spPr>
          <a:xfrm>
            <a:off x="809064" y="922622"/>
            <a:ext cx="3651962" cy="461665"/>
          </a:xfrm>
          <a:prstGeom prst="rect">
            <a:avLst/>
          </a:prstGeom>
          <a:noFill/>
        </p:spPr>
        <p:txBody>
          <a:bodyPr wrap="none" rtlCol="0">
            <a:spAutoFit/>
          </a:bodyPr>
          <a:lstStyle/>
          <a:p>
            <a:pPr marL="285750" indent="-285750">
              <a:buFont typeface="Wingdings" panose="05000000000000000000" pitchFamily="2" charset="2"/>
              <a:buChar char="Ø"/>
            </a:pPr>
            <a:r>
              <a:rPr lang="zh-TW" altLang="en-US" sz="2400" b="1" u="sng" dirty="0">
                <a:solidFill>
                  <a:schemeClr val="accent6">
                    <a:lumMod val="75000"/>
                  </a:schemeClr>
                </a:solidFill>
                <a:latin typeface="+mj-lt"/>
                <a:ea typeface="+mj-ea"/>
              </a:rPr>
              <a:t>上傳作業重要事項～</a:t>
            </a:r>
            <a:r>
              <a:rPr lang="en-US" altLang="zh-TW" sz="2000" b="1" u="sng" dirty="0">
                <a:solidFill>
                  <a:schemeClr val="accent6">
                    <a:lumMod val="75000"/>
                  </a:schemeClr>
                </a:solidFill>
                <a:latin typeface="+mj-lt"/>
                <a:ea typeface="+mj-ea"/>
              </a:rPr>
              <a:t>(1)</a:t>
            </a:r>
          </a:p>
        </p:txBody>
      </p:sp>
      <p:graphicFrame>
        <p:nvGraphicFramePr>
          <p:cNvPr id="12" name="表格 11"/>
          <p:cNvGraphicFramePr>
            <a:graphicFrameLocks noGrp="1"/>
          </p:cNvGraphicFramePr>
          <p:nvPr>
            <p:extLst>
              <p:ext uri="{D42A27DB-BD31-4B8C-83A1-F6EECF244321}">
                <p14:modId xmlns:p14="http://schemas.microsoft.com/office/powerpoint/2010/main" val="3813148387"/>
              </p:ext>
            </p:extLst>
          </p:nvPr>
        </p:nvGraphicFramePr>
        <p:xfrm>
          <a:off x="809064" y="1420383"/>
          <a:ext cx="10573871" cy="4939865"/>
        </p:xfrm>
        <a:graphic>
          <a:graphicData uri="http://schemas.openxmlformats.org/drawingml/2006/table">
            <a:tbl>
              <a:tblPr firstRow="1" bandRow="1">
                <a:tableStyleId>{5C22544A-7EE6-4342-B048-85BDC9FD1C3A}</a:tableStyleId>
              </a:tblPr>
              <a:tblGrid>
                <a:gridCol w="348164">
                  <a:extLst>
                    <a:ext uri="{9D8B030D-6E8A-4147-A177-3AD203B41FA5}">
                      <a16:colId xmlns:a16="http://schemas.microsoft.com/office/drawing/2014/main" val="1737573684"/>
                    </a:ext>
                  </a:extLst>
                </a:gridCol>
                <a:gridCol w="10225707">
                  <a:extLst>
                    <a:ext uri="{9D8B030D-6E8A-4147-A177-3AD203B41FA5}">
                      <a16:colId xmlns:a16="http://schemas.microsoft.com/office/drawing/2014/main" val="295043492"/>
                    </a:ext>
                  </a:extLst>
                </a:gridCol>
              </a:tblGrid>
              <a:tr h="1015685">
                <a:tc>
                  <a:txBody>
                    <a:bodyPr/>
                    <a:lstStyle/>
                    <a:p>
                      <a:pPr marL="0" indent="0" algn="just">
                        <a:spcBef>
                          <a:spcPts val="600"/>
                        </a:spcBef>
                        <a:spcAft>
                          <a:spcPts val="600"/>
                        </a:spcAft>
                        <a:buFont typeface="+mj-lt"/>
                        <a:buNone/>
                      </a:pPr>
                      <a:r>
                        <a:rPr lang="en-US" altLang="zh-TW" sz="1800" b="0" kern="1200" spc="50" baseline="0">
                          <a:solidFill>
                            <a:schemeClr val="tx1"/>
                          </a:solidFill>
                          <a:latin typeface="+mn-lt"/>
                          <a:ea typeface="+mn-ea"/>
                          <a:cs typeface="+mn-cs"/>
                        </a:rPr>
                        <a:t>1</a:t>
                      </a:r>
                      <a:endParaRPr lang="zh-TW" altLang="en-US" sz="1800" b="0" kern="1200" spc="50" baseline="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indent="0" algn="just">
                        <a:spcBef>
                          <a:spcPts val="300"/>
                        </a:spcBef>
                        <a:spcAft>
                          <a:spcPts val="300"/>
                        </a:spcAft>
                        <a:buFont typeface="+mj-lt"/>
                        <a:buNone/>
                      </a:pPr>
                      <a:r>
                        <a:rPr lang="zh-TW" altLang="zh-TW" sz="1800" b="0" kern="1200" spc="50" baseline="0" dirty="0">
                          <a:solidFill>
                            <a:schemeClr val="tx1"/>
                          </a:solidFill>
                          <a:latin typeface="+mn-lt"/>
                          <a:ea typeface="+mn-ea"/>
                          <a:cs typeface="+mn-cs"/>
                        </a:rPr>
                        <a:t>網路上傳資格審查暨學習歷程備審資料起始日期</a:t>
                      </a:r>
                      <a:r>
                        <a:rPr lang="zh-TW" altLang="en-US" sz="1800" b="0" kern="1200" spc="50" baseline="0" dirty="0">
                          <a:solidFill>
                            <a:schemeClr val="tx1"/>
                          </a:solidFill>
                          <a:latin typeface="+mn-lt"/>
                          <a:ea typeface="+mn-ea"/>
                          <a:cs typeface="+mn-cs"/>
                        </a:rPr>
                        <a:t>為</a:t>
                      </a:r>
                      <a:r>
                        <a:rPr lang="en-US" altLang="zh-TW" sz="2400" b="1" kern="1200" spc="50" baseline="0" dirty="0">
                          <a:solidFill>
                            <a:srgbClr val="FF0000"/>
                          </a:solidFill>
                          <a:latin typeface="+mn-lt"/>
                          <a:ea typeface="+mn-ea"/>
                          <a:cs typeface="+mn-cs"/>
                        </a:rPr>
                        <a:t>115</a:t>
                      </a:r>
                      <a:r>
                        <a:rPr lang="zh-TW" altLang="zh-TW" sz="2400" b="1" kern="1200" spc="50" baseline="0" dirty="0">
                          <a:solidFill>
                            <a:srgbClr val="FF0000"/>
                          </a:solidFill>
                          <a:latin typeface="+mn-lt"/>
                          <a:ea typeface="+mn-ea"/>
                          <a:cs typeface="Times New Roman" panose="02020603050405020304" pitchFamily="18" charset="0"/>
                        </a:rPr>
                        <a:t>年</a:t>
                      </a:r>
                      <a:r>
                        <a:rPr lang="en-US" altLang="zh-TW" sz="2400" b="1" kern="1200" spc="50" baseline="0" dirty="0">
                          <a:solidFill>
                            <a:srgbClr val="FF0000"/>
                          </a:solidFill>
                          <a:latin typeface="+mn-lt"/>
                          <a:ea typeface="+mn-ea"/>
                          <a:cs typeface="+mn-cs"/>
                        </a:rPr>
                        <a:t>4</a:t>
                      </a:r>
                      <a:r>
                        <a:rPr lang="zh-TW" altLang="zh-TW" sz="2400" b="1" kern="1200" spc="50" baseline="0" dirty="0">
                          <a:solidFill>
                            <a:srgbClr val="FF0000"/>
                          </a:solidFill>
                          <a:latin typeface="+mn-lt"/>
                          <a:ea typeface="+mn-ea"/>
                          <a:cs typeface="Times New Roman" panose="02020603050405020304" pitchFamily="18" charset="0"/>
                        </a:rPr>
                        <a:t>月</a:t>
                      </a:r>
                      <a:r>
                        <a:rPr lang="en-US" altLang="zh-TW" sz="2400" b="1" kern="1200" spc="50" baseline="0" dirty="0">
                          <a:solidFill>
                            <a:srgbClr val="FF0000"/>
                          </a:solidFill>
                          <a:latin typeface="+mn-lt"/>
                          <a:ea typeface="+mn-ea"/>
                          <a:cs typeface="+mn-cs"/>
                        </a:rPr>
                        <a:t>30</a:t>
                      </a:r>
                      <a:r>
                        <a:rPr lang="zh-TW" altLang="zh-TW" sz="2400" b="1" kern="1200" spc="50" baseline="0" dirty="0">
                          <a:solidFill>
                            <a:srgbClr val="FF0000"/>
                          </a:solidFill>
                          <a:latin typeface="+mn-lt"/>
                          <a:ea typeface="+mn-ea"/>
                          <a:cs typeface="Times New Roman" panose="02020603050405020304" pitchFamily="18" charset="0"/>
                        </a:rPr>
                        <a:t>日</a:t>
                      </a:r>
                      <a:r>
                        <a:rPr lang="en-US" altLang="zh-TW" sz="2400" b="1" kern="1200" spc="50" baseline="0" dirty="0">
                          <a:solidFill>
                            <a:srgbClr val="FF0000"/>
                          </a:solidFill>
                          <a:latin typeface="+mn-lt"/>
                          <a:ea typeface="+mn-ea"/>
                          <a:cs typeface="Times New Roman" panose="02020603050405020304" pitchFamily="18" charset="0"/>
                        </a:rPr>
                        <a:t>(</a:t>
                      </a:r>
                      <a:r>
                        <a:rPr lang="zh-TW" altLang="zh-TW" sz="2400" b="1" kern="1200" spc="50" baseline="0" dirty="0">
                          <a:solidFill>
                            <a:srgbClr val="FF0000"/>
                          </a:solidFill>
                          <a:latin typeface="+mn-lt"/>
                          <a:ea typeface="+mn-ea"/>
                          <a:cs typeface="Times New Roman" panose="02020603050405020304" pitchFamily="18" charset="0"/>
                        </a:rPr>
                        <a:t>四</a:t>
                      </a:r>
                      <a:r>
                        <a:rPr lang="en-US" altLang="zh-TW" sz="2400" b="1" kern="1200" spc="50" baseline="0" dirty="0">
                          <a:solidFill>
                            <a:srgbClr val="FF0000"/>
                          </a:solidFill>
                          <a:latin typeface="+mn-lt"/>
                          <a:ea typeface="+mn-ea"/>
                          <a:cs typeface="Times New Roman" panose="02020603050405020304" pitchFamily="18" charset="0"/>
                        </a:rPr>
                        <a:t>)</a:t>
                      </a:r>
                      <a:r>
                        <a:rPr lang="en-US" altLang="zh-TW" sz="2400" b="1" kern="1200" spc="50" baseline="0" dirty="0">
                          <a:solidFill>
                            <a:srgbClr val="FF0000"/>
                          </a:solidFill>
                          <a:latin typeface="+mn-lt"/>
                          <a:ea typeface="+mn-ea"/>
                          <a:cs typeface="+mn-cs"/>
                        </a:rPr>
                        <a:t>10</a:t>
                      </a:r>
                      <a:r>
                        <a:rPr lang="zh-TW" altLang="zh-TW" sz="2400" b="1" kern="1200" spc="50" baseline="0" dirty="0">
                          <a:solidFill>
                            <a:srgbClr val="FF0000"/>
                          </a:solidFill>
                          <a:latin typeface="+mn-lt"/>
                          <a:ea typeface="+mn-ea"/>
                          <a:cs typeface="Times New Roman" panose="02020603050405020304" pitchFamily="18" charset="0"/>
                        </a:rPr>
                        <a:t>：</a:t>
                      </a:r>
                      <a:r>
                        <a:rPr lang="en-US" altLang="zh-TW" sz="2400" b="1" kern="1200" spc="50" baseline="0" dirty="0">
                          <a:solidFill>
                            <a:srgbClr val="FF0000"/>
                          </a:solidFill>
                          <a:latin typeface="+mn-lt"/>
                          <a:ea typeface="+mn-ea"/>
                          <a:cs typeface="+mn-cs"/>
                        </a:rPr>
                        <a:t>00</a:t>
                      </a:r>
                      <a:r>
                        <a:rPr lang="zh-TW" altLang="zh-TW" sz="2400" b="1" kern="1200" spc="50" baseline="0" dirty="0">
                          <a:solidFill>
                            <a:srgbClr val="FF0000"/>
                          </a:solidFill>
                          <a:latin typeface="+mn-lt"/>
                          <a:ea typeface="+mn-ea"/>
                          <a:cs typeface="Times New Roman" panose="02020603050405020304" pitchFamily="18" charset="0"/>
                        </a:rPr>
                        <a:t>起</a:t>
                      </a:r>
                      <a:r>
                        <a:rPr lang="zh-TW" altLang="zh-TW" sz="1800" b="1" kern="1200" spc="50" baseline="0" dirty="0">
                          <a:solidFill>
                            <a:schemeClr val="tx1"/>
                          </a:solidFill>
                          <a:latin typeface="+mn-lt"/>
                          <a:ea typeface="+mn-ea"/>
                          <a:cs typeface="Times New Roman" panose="02020603050405020304" pitchFamily="18" charset="0"/>
                        </a:rPr>
                        <a:t>，截止日期依各校規定上傳截止日為</a:t>
                      </a:r>
                      <a:r>
                        <a:rPr lang="zh-TW" altLang="en-US" sz="1800" b="1" kern="1200" spc="50" baseline="0" dirty="0">
                          <a:solidFill>
                            <a:schemeClr val="tx1"/>
                          </a:solidFill>
                          <a:latin typeface="+mn-lt"/>
                          <a:ea typeface="+mn-ea"/>
                          <a:cs typeface="Times New Roman" panose="02020603050405020304" pitchFamily="18" charset="0"/>
                        </a:rPr>
                        <a:t>準</a:t>
                      </a:r>
                      <a:endParaRPr lang="en-US" altLang="zh-TW" sz="1800" b="1" kern="1200" spc="50" baseline="0" dirty="0">
                        <a:solidFill>
                          <a:schemeClr val="tx1"/>
                        </a:solidFill>
                        <a:latin typeface="+mn-lt"/>
                        <a:ea typeface="+mn-ea"/>
                        <a:cs typeface="Times New Roman" panose="02020603050405020304" pitchFamily="18"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85757832"/>
                  </a:ext>
                </a:extLst>
              </a:tr>
              <a:tr h="1546220">
                <a:tc>
                  <a:txBody>
                    <a:bodyPr/>
                    <a:lstStyle/>
                    <a:p>
                      <a:pPr algn="just">
                        <a:spcBef>
                          <a:spcPts val="10"/>
                        </a:spcBef>
                        <a:spcAft>
                          <a:spcPts val="300"/>
                        </a:spcAft>
                      </a:pPr>
                      <a:r>
                        <a:rPr lang="en-US" altLang="zh-TW" sz="1800" b="0" kern="1200" spc="50" baseline="0" dirty="0">
                          <a:solidFill>
                            <a:schemeClr val="dk1"/>
                          </a:solidFill>
                          <a:latin typeface="+mn-lt"/>
                          <a:ea typeface="+mn-ea"/>
                          <a:cs typeface="+mn-cs"/>
                        </a:rPr>
                        <a:t>2</a:t>
                      </a:r>
                      <a:endParaRPr lang="zh-TW" altLang="en-US" sz="1800" b="0" kern="1200" spc="50" baseline="0" dirty="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just">
                        <a:spcBef>
                          <a:spcPts val="300"/>
                        </a:spcBef>
                        <a:spcAft>
                          <a:spcPts val="300"/>
                        </a:spcAft>
                      </a:pPr>
                      <a:r>
                        <a:rPr lang="zh-TW" altLang="zh-TW" sz="1800" b="0" kern="1200" spc="50" baseline="0" dirty="0">
                          <a:solidFill>
                            <a:schemeClr val="dk1"/>
                          </a:solidFill>
                          <a:latin typeface="+mn-lt"/>
                          <a:ea typeface="+mn-ea"/>
                          <a:cs typeface="Times New Roman" panose="02020603050405020304" pitchFamily="18" charset="0"/>
                        </a:rPr>
                        <a:t>上傳系統開放時間為</a:t>
                      </a:r>
                      <a:r>
                        <a:rPr lang="zh-TW" altLang="zh-TW" sz="2400" b="1" kern="1200" spc="50" baseline="0" dirty="0">
                          <a:solidFill>
                            <a:srgbClr val="FF0000"/>
                          </a:solidFill>
                          <a:latin typeface="+mn-lt"/>
                          <a:ea typeface="+mn-ea"/>
                          <a:cs typeface="Times New Roman" panose="02020603050405020304" pitchFamily="18" charset="0"/>
                        </a:rPr>
                        <a:t>每日</a:t>
                      </a:r>
                      <a:r>
                        <a:rPr lang="en-US" altLang="zh-TW" sz="2400" b="1" kern="1200" spc="50" baseline="0" dirty="0">
                          <a:solidFill>
                            <a:srgbClr val="FF0000"/>
                          </a:solidFill>
                          <a:latin typeface="+mn-lt"/>
                          <a:ea typeface="+mn-ea"/>
                          <a:cs typeface="+mn-cs"/>
                        </a:rPr>
                        <a:t>8</a:t>
                      </a:r>
                      <a:r>
                        <a:rPr lang="zh-TW" altLang="zh-TW" sz="2400" b="1" kern="1200" spc="50" baseline="0" dirty="0">
                          <a:solidFill>
                            <a:srgbClr val="FF0000"/>
                          </a:solidFill>
                          <a:latin typeface="+mn-lt"/>
                          <a:ea typeface="+mn-ea"/>
                          <a:cs typeface="Times New Roman" panose="02020603050405020304" pitchFamily="18" charset="0"/>
                        </a:rPr>
                        <a:t>：</a:t>
                      </a:r>
                      <a:r>
                        <a:rPr lang="en-US" altLang="zh-TW" sz="2400" b="1" kern="1200" spc="50" baseline="0" dirty="0">
                          <a:solidFill>
                            <a:srgbClr val="FF0000"/>
                          </a:solidFill>
                          <a:latin typeface="+mn-lt"/>
                          <a:ea typeface="+mn-ea"/>
                          <a:cs typeface="+mn-cs"/>
                        </a:rPr>
                        <a:t>00</a:t>
                      </a:r>
                      <a:r>
                        <a:rPr lang="zh-TW" altLang="zh-TW" sz="2400" b="1" kern="1200" spc="50" baseline="0" dirty="0">
                          <a:solidFill>
                            <a:srgbClr val="FF0000"/>
                          </a:solidFill>
                          <a:latin typeface="+mn-lt"/>
                          <a:ea typeface="+mn-ea"/>
                          <a:cs typeface="Times New Roman" panose="02020603050405020304" pitchFamily="18" charset="0"/>
                        </a:rPr>
                        <a:t>起至</a:t>
                      </a:r>
                      <a:r>
                        <a:rPr lang="en-US" altLang="zh-TW" sz="2400" b="1" kern="1200" spc="50" baseline="0" dirty="0">
                          <a:solidFill>
                            <a:srgbClr val="FF0000"/>
                          </a:solidFill>
                          <a:latin typeface="+mn-lt"/>
                          <a:ea typeface="+mn-ea"/>
                          <a:cs typeface="+mn-cs"/>
                        </a:rPr>
                        <a:t>21</a:t>
                      </a:r>
                      <a:r>
                        <a:rPr lang="zh-TW" altLang="zh-TW" sz="2400" b="1" kern="1200" spc="50" baseline="0" dirty="0">
                          <a:solidFill>
                            <a:srgbClr val="FF0000"/>
                          </a:solidFill>
                          <a:latin typeface="+mn-lt"/>
                          <a:ea typeface="+mn-ea"/>
                          <a:cs typeface="Times New Roman" panose="02020603050405020304" pitchFamily="18" charset="0"/>
                        </a:rPr>
                        <a:t>：</a:t>
                      </a:r>
                      <a:r>
                        <a:rPr lang="en-US" altLang="zh-TW" sz="2400" b="1" kern="1200" spc="50" baseline="0" dirty="0">
                          <a:solidFill>
                            <a:srgbClr val="FF0000"/>
                          </a:solidFill>
                          <a:latin typeface="+mn-lt"/>
                          <a:ea typeface="+mn-ea"/>
                          <a:cs typeface="+mn-cs"/>
                        </a:rPr>
                        <a:t>00</a:t>
                      </a:r>
                      <a:r>
                        <a:rPr lang="zh-TW" altLang="zh-TW" sz="2400" b="1" kern="1200" spc="50" baseline="0" dirty="0">
                          <a:solidFill>
                            <a:srgbClr val="FF0000"/>
                          </a:solidFill>
                          <a:latin typeface="+mn-lt"/>
                          <a:ea typeface="+mn-ea"/>
                          <a:cs typeface="Times New Roman" panose="02020603050405020304" pitchFamily="18" charset="0"/>
                        </a:rPr>
                        <a:t>止</a:t>
                      </a:r>
                      <a:r>
                        <a:rPr lang="zh-TW" altLang="zh-TW" sz="2000" b="1" kern="1200" spc="50" baseline="0" dirty="0">
                          <a:solidFill>
                            <a:schemeClr val="dk1"/>
                          </a:solidFill>
                          <a:latin typeface="+mn-lt"/>
                          <a:ea typeface="+mn-ea"/>
                          <a:cs typeface="Times New Roman" panose="02020603050405020304" pitchFamily="18" charset="0"/>
                        </a:rPr>
                        <a:t>，系統於</a:t>
                      </a:r>
                      <a:r>
                        <a:rPr lang="en-US" altLang="zh-TW" sz="2400" b="1" kern="1200" spc="50" baseline="0" dirty="0">
                          <a:solidFill>
                            <a:srgbClr val="FF0000"/>
                          </a:solidFill>
                          <a:latin typeface="+mn-lt"/>
                          <a:ea typeface="+mn-ea"/>
                          <a:cs typeface="+mn-cs"/>
                        </a:rPr>
                        <a:t>21</a:t>
                      </a:r>
                      <a:r>
                        <a:rPr lang="zh-TW" altLang="zh-TW" sz="2400" b="1" kern="1200" spc="50" baseline="0" dirty="0">
                          <a:solidFill>
                            <a:srgbClr val="FF0000"/>
                          </a:solidFill>
                          <a:latin typeface="+mn-lt"/>
                          <a:ea typeface="+mn-ea"/>
                          <a:cs typeface="Times New Roman" panose="02020603050405020304" pitchFamily="18" charset="0"/>
                        </a:rPr>
                        <a:t>：</a:t>
                      </a:r>
                      <a:r>
                        <a:rPr lang="en-US" altLang="zh-TW" sz="2400" b="1" kern="1200" spc="50" baseline="0" dirty="0">
                          <a:solidFill>
                            <a:srgbClr val="FF0000"/>
                          </a:solidFill>
                          <a:latin typeface="+mn-lt"/>
                          <a:ea typeface="+mn-ea"/>
                          <a:cs typeface="+mn-cs"/>
                        </a:rPr>
                        <a:t>00</a:t>
                      </a:r>
                      <a:r>
                        <a:rPr lang="zh-TW" altLang="zh-TW" sz="2400" b="1" kern="1200" spc="50" baseline="0" dirty="0">
                          <a:solidFill>
                            <a:srgbClr val="FF0000"/>
                          </a:solidFill>
                          <a:latin typeface="+mn-lt"/>
                          <a:ea typeface="+mn-ea"/>
                          <a:cs typeface="Times New Roman" panose="02020603050405020304" pitchFamily="18" charset="0"/>
                        </a:rPr>
                        <a:t>準時關閉</a:t>
                      </a:r>
                      <a:r>
                        <a:rPr lang="zh-TW" altLang="zh-TW" sz="1800" b="1" kern="1200" spc="50" baseline="0" dirty="0">
                          <a:solidFill>
                            <a:schemeClr val="dk1"/>
                          </a:solidFill>
                          <a:latin typeface="+mn-lt"/>
                          <a:ea typeface="+mn-ea"/>
                          <a:cs typeface="Times New Roman" panose="02020603050405020304" pitchFamily="18" charset="0"/>
                        </a:rPr>
                        <a:t>，此時正進行上傳中之</a:t>
                      </a:r>
                      <a:r>
                        <a:rPr lang="zh-TW" altLang="zh-TW" sz="1800" b="1" kern="100" spc="50" baseline="0" dirty="0">
                          <a:solidFill>
                            <a:schemeClr val="dk1"/>
                          </a:solidFill>
                          <a:latin typeface="+mn-lt"/>
                          <a:ea typeface="+mn-ea"/>
                          <a:cs typeface="Times New Roman" panose="02020603050405020304" pitchFamily="18" charset="0"/>
                        </a:rPr>
                        <a:t>學習歷程備審資料</a:t>
                      </a:r>
                      <a:r>
                        <a:rPr lang="zh-TW" altLang="zh-TW" sz="1800" b="1" kern="1200" spc="50" baseline="0" dirty="0">
                          <a:solidFill>
                            <a:schemeClr val="dk1"/>
                          </a:solidFill>
                          <a:latin typeface="+mn-lt"/>
                          <a:ea typeface="+mn-ea"/>
                          <a:cs typeface="Times New Roman" panose="02020603050405020304" pitchFamily="18" charset="0"/>
                        </a:rPr>
                        <a:t>將無法完成上傳</a:t>
                      </a:r>
                      <a:r>
                        <a:rPr lang="en-US" altLang="zh-TW" sz="1800" b="1" kern="1200" spc="50" baseline="0" dirty="0">
                          <a:solidFill>
                            <a:schemeClr val="dk1"/>
                          </a:solidFill>
                          <a:latin typeface="+mn-lt"/>
                          <a:ea typeface="+mn-ea"/>
                          <a:cs typeface="Times New Roman" panose="02020603050405020304" pitchFamily="18" charset="0"/>
                        </a:rPr>
                        <a:t>!</a:t>
                      </a:r>
                    </a:p>
                    <a:p>
                      <a:pPr marL="285750" indent="-285750" algn="just">
                        <a:spcBef>
                          <a:spcPts val="300"/>
                        </a:spcBef>
                        <a:spcAft>
                          <a:spcPts val="300"/>
                        </a:spcAft>
                        <a:buFont typeface="Wingdings" panose="05000000000000000000" pitchFamily="2" charset="2"/>
                        <a:buChar char="u"/>
                      </a:pPr>
                      <a:r>
                        <a:rPr lang="zh-TW" altLang="zh-TW" sz="1800" b="1" kern="1200" spc="50" baseline="0" dirty="0">
                          <a:solidFill>
                            <a:schemeClr val="dk1"/>
                          </a:solidFill>
                          <a:latin typeface="+mn-lt"/>
                          <a:ea typeface="+mn-ea"/>
                          <a:cs typeface="Times New Roman" panose="02020603050405020304" pitchFamily="18" charset="0"/>
                        </a:rPr>
                        <a:t>請申請生特別注意，須</a:t>
                      </a:r>
                      <a:r>
                        <a:rPr lang="zh-TW" altLang="zh-TW" sz="1800" b="1" kern="1200" spc="50" baseline="0" dirty="0">
                          <a:solidFill>
                            <a:srgbClr val="0033CC"/>
                          </a:solidFill>
                          <a:latin typeface="+mn-lt"/>
                          <a:ea typeface="+mn-ea"/>
                          <a:cs typeface="Times New Roman" panose="02020603050405020304" pitchFamily="18" charset="0"/>
                        </a:rPr>
                        <a:t>預留</a:t>
                      </a:r>
                      <a:r>
                        <a:rPr lang="zh-TW" altLang="zh-TW" sz="1800" b="1" kern="100" spc="50" baseline="0" dirty="0">
                          <a:solidFill>
                            <a:schemeClr val="dk1"/>
                          </a:solidFill>
                          <a:latin typeface="+mn-lt"/>
                          <a:ea typeface="+mn-ea"/>
                          <a:cs typeface="Times New Roman" panose="02020603050405020304" pitchFamily="18" charset="0"/>
                        </a:rPr>
                        <a:t>學習歷程備審資料</a:t>
                      </a:r>
                      <a:r>
                        <a:rPr lang="zh-TW" altLang="zh-TW" sz="1800" b="1" kern="1200" spc="50" baseline="0" dirty="0">
                          <a:solidFill>
                            <a:srgbClr val="0033CC"/>
                          </a:solidFill>
                          <a:latin typeface="+mn-lt"/>
                          <a:ea typeface="+mn-ea"/>
                          <a:cs typeface="Times New Roman" panose="02020603050405020304" pitchFamily="18" charset="0"/>
                        </a:rPr>
                        <a:t>上傳時間</a:t>
                      </a:r>
                      <a:endParaRPr lang="en-US" altLang="zh-TW" sz="1800" b="1" kern="1200" spc="50" baseline="0" dirty="0">
                        <a:solidFill>
                          <a:srgbClr val="0033CC"/>
                        </a:solidFill>
                        <a:latin typeface="+mn-lt"/>
                        <a:ea typeface="+mn-ea"/>
                        <a:cs typeface="Times New Roman" panose="02020603050405020304" pitchFamily="18" charset="0"/>
                      </a:endParaRPr>
                    </a:p>
                    <a:p>
                      <a:pPr marL="285750" indent="-285750" algn="just">
                        <a:spcBef>
                          <a:spcPts val="300"/>
                        </a:spcBef>
                        <a:spcAft>
                          <a:spcPts val="300"/>
                        </a:spcAft>
                        <a:buFont typeface="Wingdings" panose="05000000000000000000" pitchFamily="2" charset="2"/>
                        <a:buChar char="u"/>
                      </a:pPr>
                      <a:r>
                        <a:rPr lang="zh-TW" altLang="zh-TW" sz="1800" b="1" kern="1200" spc="50" baseline="0" dirty="0">
                          <a:solidFill>
                            <a:schemeClr val="dk1"/>
                          </a:solidFill>
                          <a:latin typeface="+mn-lt"/>
                          <a:ea typeface="+mn-ea"/>
                          <a:cs typeface="Times New Roman" panose="02020603050405020304" pitchFamily="18" charset="0"/>
                        </a:rPr>
                        <a:t>為避免網路壅塞，</a:t>
                      </a:r>
                      <a:r>
                        <a:rPr lang="zh-TW" altLang="zh-TW" sz="1800" b="1" kern="1200" spc="50" baseline="0" dirty="0">
                          <a:solidFill>
                            <a:srgbClr val="0033CC"/>
                          </a:solidFill>
                          <a:latin typeface="+mn-lt"/>
                          <a:ea typeface="+mn-ea"/>
                          <a:cs typeface="Times New Roman" panose="02020603050405020304" pitchFamily="18" charset="0"/>
                        </a:rPr>
                        <a:t>請儘早</a:t>
                      </a:r>
                      <a:r>
                        <a:rPr lang="zh-TW" altLang="zh-TW" sz="1800" b="1" kern="1200" spc="50" baseline="0" dirty="0">
                          <a:solidFill>
                            <a:schemeClr val="dk1"/>
                          </a:solidFill>
                          <a:latin typeface="+mn-lt"/>
                          <a:ea typeface="+mn-ea"/>
                          <a:cs typeface="Times New Roman" panose="02020603050405020304" pitchFamily="18" charset="0"/>
                        </a:rPr>
                        <a:t>上網</a:t>
                      </a:r>
                      <a:r>
                        <a:rPr lang="zh-TW" altLang="zh-TW" sz="1800" b="1" kern="1200" spc="50" baseline="0" dirty="0">
                          <a:solidFill>
                            <a:srgbClr val="0033CC"/>
                          </a:solidFill>
                          <a:latin typeface="+mn-lt"/>
                          <a:ea typeface="+mn-ea"/>
                          <a:cs typeface="Times New Roman" panose="02020603050405020304" pitchFamily="18" charset="0"/>
                        </a:rPr>
                        <a:t>完成</a:t>
                      </a:r>
                      <a:r>
                        <a:rPr lang="zh-TW" altLang="zh-TW" sz="1800" b="1" kern="1200" spc="50" baseline="0" dirty="0">
                          <a:solidFill>
                            <a:schemeClr val="dk1"/>
                          </a:solidFill>
                          <a:latin typeface="+mn-lt"/>
                          <a:ea typeface="+mn-ea"/>
                          <a:cs typeface="Times New Roman" panose="02020603050405020304" pitchFamily="18" charset="0"/>
                        </a:rPr>
                        <a:t>上傳作業</a:t>
                      </a:r>
                      <a:endParaRPr lang="en-US" altLang="zh-TW" sz="1800" b="1" kern="1200" spc="50" baseline="0" dirty="0">
                        <a:solidFill>
                          <a:schemeClr val="dk1"/>
                        </a:solidFill>
                        <a:latin typeface="+mn-lt"/>
                        <a:ea typeface="+mn-ea"/>
                        <a:cs typeface="Times New Roman" panose="02020603050405020304" pitchFamily="18" charset="0"/>
                      </a:endParaRPr>
                    </a:p>
                    <a:p>
                      <a:pPr marL="285750" indent="-285750" algn="just">
                        <a:spcBef>
                          <a:spcPts val="300"/>
                        </a:spcBef>
                        <a:spcAft>
                          <a:spcPts val="300"/>
                        </a:spcAft>
                        <a:buFont typeface="Wingdings" panose="05000000000000000000" pitchFamily="2" charset="2"/>
                        <a:buChar char="u"/>
                      </a:pPr>
                      <a:r>
                        <a:rPr lang="zh-TW" altLang="en-US" sz="1800" b="0" kern="1200" spc="50" baseline="0" dirty="0">
                          <a:solidFill>
                            <a:schemeClr val="dk1"/>
                          </a:solidFill>
                          <a:latin typeface="+mn-lt"/>
                          <a:ea typeface="+mn-ea"/>
                          <a:cs typeface="+mn-cs"/>
                        </a:rPr>
                        <a:t>請參閱簡章附錄四「網路上傳資格審查暨學習歷程備審資料截止日一覽表」</a:t>
                      </a:r>
                      <a:endParaRPr lang="en-US" altLang="zh-TW" sz="1800" b="0" kern="1200" spc="50" baseline="0" dirty="0">
                        <a:solidFill>
                          <a:schemeClr val="dk1"/>
                        </a:solidFill>
                        <a:latin typeface="+mn-lt"/>
                        <a:ea typeface="+mn-ea"/>
                        <a:cs typeface="+mn-cs"/>
                      </a:endParaRP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034303433"/>
                  </a:ext>
                </a:extLst>
              </a:tr>
              <a:tr h="7137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kern="1200" spc="50" baseline="0" dirty="0">
                          <a:solidFill>
                            <a:schemeClr val="dk1"/>
                          </a:solidFill>
                          <a:latin typeface="+mn-lt"/>
                          <a:ea typeface="+mn-ea"/>
                          <a:cs typeface="+mn-cs"/>
                        </a:rPr>
                        <a:t>3</a:t>
                      </a:r>
                      <a:endParaRPr lang="zh-TW" altLang="en-US" sz="1800" b="0" kern="1200" spc="50" baseline="0" dirty="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b="0" kern="1200" spc="50" baseline="0" dirty="0">
                          <a:solidFill>
                            <a:schemeClr val="dk1"/>
                          </a:solidFill>
                          <a:latin typeface="+mn-lt"/>
                          <a:ea typeface="+mn-ea"/>
                          <a:cs typeface="Times New Roman" panose="02020603050405020304" pitchFamily="18" charset="0"/>
                        </a:rPr>
                        <a:t>「資格審查資料」及「學習歷程備審資料」繳交，皆以</a:t>
                      </a:r>
                      <a:r>
                        <a:rPr lang="zh-TW" altLang="zh-TW" sz="1800" b="0" kern="1200" spc="50" baseline="0" dirty="0">
                          <a:solidFill>
                            <a:srgbClr val="0033CC"/>
                          </a:solidFill>
                          <a:latin typeface="+mn-lt"/>
                          <a:ea typeface="+mn-ea"/>
                          <a:cs typeface="Times New Roman" panose="02020603050405020304" pitchFamily="18" charset="0"/>
                        </a:rPr>
                        <a:t>網路上傳</a:t>
                      </a:r>
                      <a:r>
                        <a:rPr lang="zh-TW" altLang="zh-TW" sz="1800" b="0" kern="1200" spc="50" baseline="0" dirty="0">
                          <a:solidFill>
                            <a:schemeClr val="dk1"/>
                          </a:solidFill>
                          <a:latin typeface="+mn-lt"/>
                          <a:ea typeface="+mn-ea"/>
                          <a:cs typeface="Times New Roman" panose="02020603050405020304" pitchFamily="18" charset="0"/>
                        </a:rPr>
                        <a:t>為準</a:t>
                      </a:r>
                      <a:endParaRPr lang="en-US" altLang="zh-TW" sz="1800" b="0" kern="1200" spc="50" baseline="0" dirty="0">
                        <a:solidFill>
                          <a:schemeClr val="dk1"/>
                        </a:solidFill>
                        <a:latin typeface="+mn-lt"/>
                        <a:ea typeface="+mn-ea"/>
                        <a:cs typeface="Times New Roman" panose="02020603050405020304" pitchFamily="18"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2256875"/>
                  </a:ext>
                </a:extLst>
              </a:tr>
              <a:tr h="7137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kern="1200" spc="50" baseline="0" dirty="0">
                          <a:solidFill>
                            <a:schemeClr val="dk1"/>
                          </a:solidFill>
                          <a:latin typeface="+mn-lt"/>
                          <a:ea typeface="+mn-ea"/>
                          <a:cs typeface="+mn-cs"/>
                        </a:rPr>
                        <a:t>4</a:t>
                      </a:r>
                      <a:endParaRPr lang="zh-TW" altLang="en-US" sz="1800" b="0" kern="1200" spc="50" baseline="0" dirty="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b="1" kern="1200" spc="50" baseline="0" dirty="0">
                          <a:solidFill>
                            <a:schemeClr val="dk1"/>
                          </a:solidFill>
                          <a:latin typeface="+mn-lt"/>
                          <a:ea typeface="+mn-ea"/>
                          <a:cs typeface="Times New Roman" panose="02020603050405020304" pitchFamily="18" charset="0"/>
                        </a:rPr>
                        <a:t>上傳資料</a:t>
                      </a:r>
                      <a:r>
                        <a:rPr lang="zh-TW" altLang="zh-TW" sz="1800" b="1" kern="1200" spc="50" baseline="0" dirty="0">
                          <a:solidFill>
                            <a:srgbClr val="FF0000"/>
                          </a:solidFill>
                          <a:latin typeface="+mn-lt"/>
                          <a:ea typeface="+mn-ea"/>
                          <a:cs typeface="Times New Roman" panose="02020603050405020304" pitchFamily="18" charset="0"/>
                        </a:rPr>
                        <a:t>一經確認後</a:t>
                      </a:r>
                      <a:r>
                        <a:rPr lang="zh-TW" altLang="zh-TW" sz="1800" b="1" kern="1200" spc="50" baseline="0" dirty="0">
                          <a:solidFill>
                            <a:schemeClr val="dk1"/>
                          </a:solidFill>
                          <a:latin typeface="+mn-lt"/>
                          <a:ea typeface="+mn-ea"/>
                          <a:cs typeface="Times New Roman" panose="02020603050405020304" pitchFamily="18" charset="0"/>
                        </a:rPr>
                        <a:t>，</a:t>
                      </a:r>
                      <a:r>
                        <a:rPr lang="zh-TW" altLang="zh-TW" sz="1800" b="1" kern="1200" spc="50" baseline="0" dirty="0">
                          <a:solidFill>
                            <a:srgbClr val="FF0000"/>
                          </a:solidFill>
                          <a:latin typeface="+mn-lt"/>
                          <a:ea typeface="+mn-ea"/>
                          <a:cs typeface="Times New Roman" panose="02020603050405020304" pitchFamily="18" charset="0"/>
                        </a:rPr>
                        <a:t>一律不得以任何理由要求修改</a:t>
                      </a:r>
                      <a:r>
                        <a:rPr lang="zh-TW" altLang="zh-TW" sz="1800" b="1" kern="1200" spc="50" baseline="0" dirty="0">
                          <a:solidFill>
                            <a:schemeClr val="dk1"/>
                          </a:solidFill>
                          <a:latin typeface="+mn-lt"/>
                          <a:ea typeface="+mn-ea"/>
                          <a:cs typeface="Times New Roman" panose="02020603050405020304" pitchFamily="18" charset="0"/>
                        </a:rPr>
                        <a:t>，請務必</a:t>
                      </a:r>
                      <a:r>
                        <a:rPr lang="zh-TW" altLang="zh-TW" sz="1800" b="1" kern="1200" spc="50" baseline="0" dirty="0">
                          <a:solidFill>
                            <a:srgbClr val="FF0000"/>
                          </a:solidFill>
                          <a:latin typeface="+mn-lt"/>
                          <a:ea typeface="+mn-ea"/>
                          <a:cs typeface="Times New Roman" panose="02020603050405020304" pitchFamily="18" charset="0"/>
                        </a:rPr>
                        <a:t>審慎檢視</a:t>
                      </a:r>
                      <a:r>
                        <a:rPr lang="zh-TW" altLang="zh-TW" sz="1800" b="1" kern="1200" spc="50" baseline="0" dirty="0">
                          <a:solidFill>
                            <a:schemeClr val="dk1"/>
                          </a:solidFill>
                          <a:latin typeface="+mn-lt"/>
                          <a:ea typeface="+mn-ea"/>
                          <a:cs typeface="Times New Roman" panose="02020603050405020304" pitchFamily="18" charset="0"/>
                        </a:rPr>
                        <a:t>上傳的資料後再進行確認。</a:t>
                      </a:r>
                      <a:endParaRPr lang="en-US" altLang="zh-TW" sz="1800" b="1" kern="1200" spc="50" baseline="0" dirty="0">
                        <a:solidFill>
                          <a:schemeClr val="dk1"/>
                        </a:solidFill>
                        <a:latin typeface="+mn-lt"/>
                        <a:ea typeface="+mn-ea"/>
                        <a:cs typeface="Times New Roman" panose="02020603050405020304" pitchFamily="18"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861892774"/>
                  </a:ext>
                </a:extLst>
              </a:tr>
              <a:tr h="7137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kern="1200" spc="50" baseline="0" dirty="0">
                          <a:solidFill>
                            <a:schemeClr val="dk1"/>
                          </a:solidFill>
                          <a:latin typeface="+mn-lt"/>
                          <a:ea typeface="+mn-ea"/>
                          <a:cs typeface="+mn-cs"/>
                        </a:rPr>
                        <a:t>5</a:t>
                      </a:r>
                      <a:endParaRPr lang="zh-TW" altLang="en-US" sz="1800" b="0" kern="1200" spc="50" baseline="0" dirty="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just">
                        <a:spcBef>
                          <a:spcPts val="300"/>
                        </a:spcBef>
                        <a:spcAft>
                          <a:spcPts val="300"/>
                        </a:spcAft>
                      </a:pPr>
                      <a:r>
                        <a:rPr lang="zh-TW" altLang="zh-TW" sz="1800" b="1" kern="1200" spc="50" baseline="0" dirty="0">
                          <a:solidFill>
                            <a:srgbClr val="0033CC"/>
                          </a:solidFill>
                          <a:latin typeface="+mn-lt"/>
                          <a:ea typeface="+mn-ea"/>
                          <a:cs typeface="Times New Roman" panose="02020603050405020304" pitchFamily="18" charset="0"/>
                        </a:rPr>
                        <a:t>若未依規定完成</a:t>
                      </a:r>
                      <a:r>
                        <a:rPr lang="zh-TW" altLang="zh-TW" sz="1800" b="1" kern="1200" spc="50" baseline="0" dirty="0">
                          <a:solidFill>
                            <a:schemeClr val="dk1"/>
                          </a:solidFill>
                          <a:latin typeface="+mn-lt"/>
                          <a:ea typeface="+mn-ea"/>
                          <a:cs typeface="Times New Roman" panose="02020603050405020304" pitchFamily="18" charset="0"/>
                        </a:rPr>
                        <a:t>網路上傳資格審查資料及學習歷程備審資料，而</a:t>
                      </a:r>
                      <a:r>
                        <a:rPr lang="zh-TW" altLang="zh-TW" sz="1800" b="1" kern="1200" spc="50" baseline="0" dirty="0">
                          <a:solidFill>
                            <a:srgbClr val="0033CC"/>
                          </a:solidFill>
                          <a:latin typeface="+mn-lt"/>
                          <a:ea typeface="+mn-ea"/>
                          <a:cs typeface="Times New Roman" panose="02020603050405020304" pitchFamily="18" charset="0"/>
                        </a:rPr>
                        <a:t>致無法報名參加</a:t>
                      </a:r>
                      <a:r>
                        <a:rPr lang="zh-TW" altLang="zh-TW" sz="1800" b="1" kern="1200" spc="50" baseline="0" dirty="0">
                          <a:solidFill>
                            <a:schemeClr val="dk1"/>
                          </a:solidFill>
                          <a:latin typeface="+mn-lt"/>
                          <a:ea typeface="+mn-ea"/>
                          <a:cs typeface="Times New Roman" panose="02020603050405020304" pitchFamily="18" charset="0"/>
                        </a:rPr>
                        <a:t>第二階段複試或第二階段複試項目之</a:t>
                      </a:r>
                      <a:r>
                        <a:rPr lang="zh-TW" altLang="zh-TW" sz="1800" b="1" kern="1200" spc="50" baseline="0" dirty="0">
                          <a:solidFill>
                            <a:srgbClr val="0033CC"/>
                          </a:solidFill>
                          <a:latin typeface="+mn-lt"/>
                          <a:ea typeface="+mn-ea"/>
                          <a:cs typeface="Times New Roman" panose="02020603050405020304" pitchFamily="18" charset="0"/>
                        </a:rPr>
                        <a:t>學習歷程備審資料成績零分</a:t>
                      </a:r>
                      <a:r>
                        <a:rPr lang="zh-TW" altLang="zh-TW" sz="1800" b="1" kern="1200" spc="50" baseline="0" dirty="0">
                          <a:solidFill>
                            <a:schemeClr val="dk1"/>
                          </a:solidFill>
                          <a:latin typeface="+mn-lt"/>
                          <a:ea typeface="+mn-ea"/>
                          <a:cs typeface="Times New Roman" panose="02020603050405020304" pitchFamily="18" charset="0"/>
                        </a:rPr>
                        <a:t>者，</a:t>
                      </a:r>
                      <a:r>
                        <a:rPr lang="zh-TW" altLang="zh-TW" sz="1800" b="1" kern="1200" spc="50" baseline="0" dirty="0">
                          <a:solidFill>
                            <a:srgbClr val="0033CC"/>
                          </a:solidFill>
                          <a:latin typeface="+mn-lt"/>
                          <a:ea typeface="+mn-ea"/>
                          <a:cs typeface="Times New Roman" panose="02020603050405020304" pitchFamily="18" charset="0"/>
                        </a:rPr>
                        <a:t>不予錄取</a:t>
                      </a:r>
                      <a:r>
                        <a:rPr lang="zh-TW" altLang="zh-TW" sz="1800" b="1" kern="1200" spc="50" baseline="0" dirty="0">
                          <a:solidFill>
                            <a:schemeClr val="dk1"/>
                          </a:solidFill>
                          <a:latin typeface="+mn-lt"/>
                          <a:ea typeface="+mn-ea"/>
                          <a:cs typeface="Times New Roman" panose="02020603050405020304" pitchFamily="18" charset="0"/>
                        </a:rPr>
                        <a:t>。</a:t>
                      </a:r>
                      <a:endParaRPr lang="zh-TW" altLang="en-US" sz="1800" b="1" kern="1200" spc="50" baseline="0" dirty="0">
                        <a:solidFill>
                          <a:schemeClr val="dk1"/>
                        </a:solidFill>
                        <a:latin typeface="+mn-lt"/>
                        <a:ea typeface="+mn-ea"/>
                        <a:cs typeface="+mn-cs"/>
                      </a:endParaRP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82842611"/>
                  </a:ext>
                </a:extLst>
              </a:tr>
            </a:tbl>
          </a:graphicData>
        </a:graphic>
      </p:graphicFrame>
    </p:spTree>
    <p:extLst>
      <p:ext uri="{BB962C8B-B14F-4D97-AF65-F5344CB8AC3E}">
        <p14:creationId xmlns:p14="http://schemas.microsoft.com/office/powerpoint/2010/main" val="2840940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p:cNvPicPr>
            <a:picLocks noChangeAspect="1"/>
          </p:cNvPicPr>
          <p:nvPr/>
        </p:nvPicPr>
        <p:blipFill>
          <a:blip r:embed="rId3">
            <a:extLst>
              <a:ext uri="{28A0092B-C50C-407E-A947-70E740481C1C}">
                <a14:useLocalDpi xmlns:a14="http://schemas.microsoft.com/office/drawing/2010/main" val="0"/>
              </a:ext>
            </a:extLst>
          </a:blip>
          <a:srcRect/>
          <a:stretch/>
        </p:blipFill>
        <p:spPr>
          <a:xfrm>
            <a:off x="1602859" y="1877556"/>
            <a:ext cx="9533651" cy="2882267"/>
          </a:xfrm>
          <a:prstGeom prst="rect">
            <a:avLst/>
          </a:prstGeom>
        </p:spPr>
      </p:pic>
      <p:sp>
        <p:nvSpPr>
          <p:cNvPr id="2" name="投影片編號版面配置區 1"/>
          <p:cNvSpPr>
            <a:spLocks noGrp="1"/>
          </p:cNvSpPr>
          <p:nvPr>
            <p:ph type="sldNum" sz="quarter" idx="12"/>
          </p:nvPr>
        </p:nvSpPr>
        <p:spPr/>
        <p:txBody>
          <a:bodyPr/>
          <a:lstStyle/>
          <a:p>
            <a:fld id="{A6174ADA-354D-4803-A14C-B38EECA4D689}" type="slidenum">
              <a:rPr lang="zh-TW" altLang="en-US" smtClean="0"/>
              <a:t>29</a:t>
            </a:fld>
            <a:endParaRPr lang="zh-TW" altLang="en-US" dirty="0"/>
          </a:p>
        </p:txBody>
      </p:sp>
      <p:sp>
        <p:nvSpPr>
          <p:cNvPr id="10" name="文字方塊 9"/>
          <p:cNvSpPr txBox="1"/>
          <p:nvPr/>
        </p:nvSpPr>
        <p:spPr>
          <a:xfrm>
            <a:off x="987425" y="913792"/>
            <a:ext cx="5397631" cy="461665"/>
          </a:xfrm>
          <a:prstGeom prst="rect">
            <a:avLst/>
          </a:prstGeom>
          <a:noFill/>
        </p:spPr>
        <p:txBody>
          <a:bodyPr wrap="none" rtlCol="0">
            <a:spAutoFit/>
          </a:bodyPr>
          <a:lstStyle/>
          <a:p>
            <a:pPr marL="285750" indent="-285750">
              <a:buFont typeface="Wingdings" panose="05000000000000000000" pitchFamily="2" charset="2"/>
              <a:buChar char="Ø"/>
            </a:pPr>
            <a:r>
              <a:rPr lang="zh-TW" altLang="en-US" sz="2400" b="1" u="sng" dirty="0">
                <a:solidFill>
                  <a:schemeClr val="accent6">
                    <a:lumMod val="75000"/>
                  </a:schemeClr>
                </a:solidFill>
                <a:latin typeface="+mj-lt"/>
                <a:ea typeface="+mj-ea"/>
              </a:rPr>
              <a:t>網路上傳「</a:t>
            </a:r>
            <a:r>
              <a:rPr lang="zh-TW" altLang="en-US" sz="2400" b="1" u="sng" dirty="0">
                <a:solidFill>
                  <a:srgbClr val="0033CC"/>
                </a:solidFill>
                <a:latin typeface="+mj-lt"/>
                <a:ea typeface="+mj-ea"/>
              </a:rPr>
              <a:t>資格審查（必繳）</a:t>
            </a:r>
            <a:r>
              <a:rPr lang="zh-TW" altLang="en-US" sz="2400" b="1" u="sng" dirty="0">
                <a:solidFill>
                  <a:schemeClr val="accent6">
                    <a:lumMod val="75000"/>
                  </a:schemeClr>
                </a:solidFill>
                <a:latin typeface="+mj-lt"/>
                <a:ea typeface="+mj-ea"/>
              </a:rPr>
              <a:t>」資料</a:t>
            </a:r>
          </a:p>
        </p:txBody>
      </p:sp>
      <p:sp>
        <p:nvSpPr>
          <p:cNvPr id="14" name="矩形 13"/>
          <p:cNvSpPr/>
          <p:nvPr/>
        </p:nvSpPr>
        <p:spPr>
          <a:xfrm>
            <a:off x="1366520" y="1441841"/>
            <a:ext cx="10006330" cy="369332"/>
          </a:xfrm>
          <a:prstGeom prst="rect">
            <a:avLst/>
          </a:prstGeom>
          <a:noFill/>
          <a:ln>
            <a:noFill/>
          </a:ln>
        </p:spPr>
        <p:txBody>
          <a:bodyPr wrap="square">
            <a:spAutoFit/>
          </a:bodyPr>
          <a:lstStyle/>
          <a:p>
            <a:pPr defTabSz="685800" eaLnBrk="1" fontAlgn="auto" hangingPunct="1">
              <a:spcBef>
                <a:spcPts val="0"/>
              </a:spcBef>
              <a:spcAft>
                <a:spcPts val="0"/>
              </a:spcAft>
              <a:defRPr/>
            </a:pPr>
            <a:r>
              <a:rPr lang="zh-TW" altLang="en-US" dirty="0">
                <a:latin typeface="+mj-lt"/>
                <a:ea typeface="+mj-ea"/>
                <a:cs typeface="Times New Roman" pitchFamily="18" charset="0"/>
              </a:rPr>
              <a:t>通過</a:t>
            </a:r>
            <a:r>
              <a:rPr lang="zh-TW" altLang="zh-TW" dirty="0">
                <a:latin typeface="+mj-lt"/>
                <a:ea typeface="+mj-ea"/>
                <a:cs typeface="Times New Roman" pitchFamily="18" charset="0"/>
              </a:rPr>
              <a:t>第一階段篩選之申請生，欲參加第二階段複試者</a:t>
            </a:r>
            <a:r>
              <a:rPr lang="zh-TW" altLang="en-US" dirty="0">
                <a:latin typeface="+mj-lt"/>
                <a:ea typeface="+mj-ea"/>
                <a:cs typeface="Times New Roman" pitchFamily="18" charset="0"/>
              </a:rPr>
              <a:t>，</a:t>
            </a:r>
            <a:r>
              <a:rPr lang="zh-TW" altLang="zh-TW" dirty="0">
                <a:latin typeface="+mj-lt"/>
                <a:ea typeface="+mj-ea"/>
                <a:cs typeface="Times New Roman" pitchFamily="18" charset="0"/>
              </a:rPr>
              <a:t>須</a:t>
            </a:r>
            <a:r>
              <a:rPr lang="zh-TW" altLang="en-US" dirty="0">
                <a:latin typeface="+mj-lt"/>
                <a:ea typeface="+mj-ea"/>
                <a:cs typeface="Times New Roman" pitchFamily="18" charset="0"/>
              </a:rPr>
              <a:t>將</a:t>
            </a:r>
            <a:r>
              <a:rPr lang="zh-TW" altLang="en-US" b="1" dirty="0">
                <a:solidFill>
                  <a:srgbClr val="FF0000"/>
                </a:solidFill>
                <a:latin typeface="+mj-lt"/>
                <a:ea typeface="+mj-ea"/>
                <a:cs typeface="Times New Roman" pitchFamily="18" charset="0"/>
              </a:rPr>
              <a:t>學歷證件</a:t>
            </a:r>
            <a:r>
              <a:rPr lang="zh-TW" altLang="en-US" dirty="0">
                <a:latin typeface="+mj-lt"/>
                <a:ea typeface="+mj-ea"/>
                <a:cs typeface="Times New Roman" pitchFamily="18" charset="0"/>
              </a:rPr>
              <a:t>製成</a:t>
            </a:r>
            <a:r>
              <a:rPr lang="en-US" altLang="zh-TW" b="1" dirty="0">
                <a:solidFill>
                  <a:srgbClr val="FF0000"/>
                </a:solidFill>
                <a:latin typeface="+mj-lt"/>
                <a:ea typeface="+mj-ea"/>
                <a:cs typeface="Times New Roman" pitchFamily="18" charset="0"/>
              </a:rPr>
              <a:t>PDF</a:t>
            </a:r>
            <a:r>
              <a:rPr lang="zh-TW" altLang="en-US" dirty="0">
                <a:latin typeface="+mj-lt"/>
                <a:ea typeface="+mj-ea"/>
                <a:cs typeface="Times New Roman" pitchFamily="18" charset="0"/>
              </a:rPr>
              <a:t>檔案，辦理</a:t>
            </a:r>
            <a:r>
              <a:rPr lang="zh-TW" altLang="zh-TW" dirty="0">
                <a:latin typeface="+mj-lt"/>
                <a:ea typeface="+mj-ea"/>
                <a:cs typeface="Times New Roman" pitchFamily="18" charset="0"/>
              </a:rPr>
              <a:t>資格審查。</a:t>
            </a:r>
            <a:endParaRPr lang="en-US" altLang="zh-TW" dirty="0">
              <a:latin typeface="+mj-lt"/>
              <a:ea typeface="+mj-ea"/>
              <a:cs typeface="Times New Roman" pitchFamily="18" charset="0"/>
            </a:endParaRPr>
          </a:p>
        </p:txBody>
      </p:sp>
      <p:sp>
        <p:nvSpPr>
          <p:cNvPr id="15" name="矩形 14"/>
          <p:cNvSpPr/>
          <p:nvPr/>
        </p:nvSpPr>
        <p:spPr>
          <a:xfrm>
            <a:off x="1381891" y="4897531"/>
            <a:ext cx="10006330" cy="1492716"/>
          </a:xfrm>
          <a:prstGeom prst="rect">
            <a:avLst/>
          </a:prstGeom>
          <a:solidFill>
            <a:schemeClr val="bg1">
              <a:lumMod val="95000"/>
            </a:schemeClr>
          </a:solidFill>
          <a:ln>
            <a:noFill/>
          </a:ln>
        </p:spPr>
        <p:txBody>
          <a:bodyPr wrap="square">
            <a:spAutoFit/>
          </a:bodyPr>
          <a:lstStyle/>
          <a:p>
            <a:pPr marL="285750" indent="-285750">
              <a:spcBef>
                <a:spcPts val="300"/>
              </a:spcBef>
              <a:spcAft>
                <a:spcPts val="300"/>
              </a:spcAft>
              <a:buFont typeface="Wingdings" panose="05000000000000000000" pitchFamily="2" charset="2"/>
              <a:buChar char="l"/>
            </a:pPr>
            <a:r>
              <a:rPr lang="zh-TW" altLang="en-US" sz="1500" b="1" spc="50" dirty="0">
                <a:latin typeface="+mj-lt"/>
                <a:ea typeface="+mj-ea"/>
              </a:rPr>
              <a:t>於各校規定上傳截止日前，將學歷證件製成</a:t>
            </a:r>
            <a:r>
              <a:rPr lang="en-US" altLang="zh-TW" sz="1500" b="1" spc="50" dirty="0">
                <a:solidFill>
                  <a:srgbClr val="0033CC"/>
                </a:solidFill>
                <a:latin typeface="+mj-lt"/>
                <a:ea typeface="+mj-ea"/>
              </a:rPr>
              <a:t>PDF</a:t>
            </a:r>
            <a:r>
              <a:rPr lang="zh-TW" altLang="en-US" sz="1500" b="1" spc="50" dirty="0">
                <a:solidFill>
                  <a:srgbClr val="0033CC"/>
                </a:solidFill>
                <a:latin typeface="+mj-lt"/>
                <a:ea typeface="+mj-ea"/>
              </a:rPr>
              <a:t>檔案</a:t>
            </a:r>
            <a:r>
              <a:rPr lang="en-US" altLang="zh-TW" sz="1500" b="1" spc="50" dirty="0">
                <a:latin typeface="+mj-lt"/>
                <a:ea typeface="+mj-ea"/>
              </a:rPr>
              <a:t>(</a:t>
            </a:r>
            <a:r>
              <a:rPr lang="zh-TW" altLang="en-US" sz="1500" b="1" spc="50" dirty="0">
                <a:latin typeface="+mj-lt"/>
                <a:ea typeface="+mj-ea"/>
              </a:rPr>
              <a:t>不得上傳影音檔</a:t>
            </a:r>
            <a:r>
              <a:rPr lang="en-US" altLang="zh-TW" sz="1500" b="1" spc="50" dirty="0">
                <a:latin typeface="+mj-lt"/>
                <a:ea typeface="+mj-ea"/>
              </a:rPr>
              <a:t>)</a:t>
            </a:r>
            <a:r>
              <a:rPr lang="zh-TW" altLang="en-US" sz="1500" b="1" spc="50" dirty="0">
                <a:latin typeface="+mj-lt"/>
                <a:ea typeface="+mj-ea"/>
              </a:rPr>
              <a:t>，檔案大小</a:t>
            </a:r>
            <a:r>
              <a:rPr lang="zh-TW" altLang="en-US" sz="1500" b="1" spc="50" dirty="0">
                <a:solidFill>
                  <a:srgbClr val="0033CC"/>
                </a:solidFill>
                <a:latin typeface="+mj-lt"/>
                <a:ea typeface="+mj-ea"/>
              </a:rPr>
              <a:t>以</a:t>
            </a:r>
            <a:r>
              <a:rPr lang="en-US" altLang="zh-TW" sz="1500" b="1" spc="50" dirty="0">
                <a:solidFill>
                  <a:srgbClr val="0033CC"/>
                </a:solidFill>
                <a:latin typeface="+mj-lt"/>
                <a:ea typeface="+mj-ea"/>
              </a:rPr>
              <a:t>4MB</a:t>
            </a:r>
            <a:r>
              <a:rPr lang="zh-TW" altLang="en-US" sz="1500" b="1" spc="50" dirty="0">
                <a:solidFill>
                  <a:srgbClr val="0033CC"/>
                </a:solidFill>
                <a:latin typeface="+mj-lt"/>
                <a:ea typeface="+mj-ea"/>
              </a:rPr>
              <a:t>為限</a:t>
            </a:r>
            <a:r>
              <a:rPr lang="zh-TW" altLang="en-US" sz="1500" b="1" spc="50" dirty="0">
                <a:latin typeface="+mj-lt"/>
                <a:ea typeface="+mj-ea"/>
              </a:rPr>
              <a:t>，至「資格審查暨學習歷程備審資料上傳系統」上傳至「學歷證件」欄位。</a:t>
            </a:r>
            <a:endParaRPr lang="en-US" altLang="zh-TW" sz="1500" b="1" spc="50" dirty="0">
              <a:latin typeface="+mj-lt"/>
              <a:ea typeface="+mj-ea"/>
            </a:endParaRPr>
          </a:p>
          <a:p>
            <a:pPr marL="285750" indent="-285750">
              <a:spcBef>
                <a:spcPts val="300"/>
              </a:spcBef>
              <a:spcAft>
                <a:spcPts val="300"/>
              </a:spcAft>
              <a:buFont typeface="Wingdings" panose="05000000000000000000" pitchFamily="2" charset="2"/>
              <a:buChar char="l"/>
            </a:pPr>
            <a:r>
              <a:rPr lang="zh-TW" altLang="en-US" sz="1500" b="1" spc="50" dirty="0">
                <a:latin typeface="+mj-lt"/>
                <a:ea typeface="+mj-ea"/>
              </a:rPr>
              <a:t>上傳資料</a:t>
            </a:r>
            <a:r>
              <a:rPr lang="zh-TW" altLang="en-US" sz="1500" b="1" spc="50" dirty="0">
                <a:solidFill>
                  <a:srgbClr val="0033CC"/>
                </a:solidFill>
                <a:latin typeface="+mj-lt"/>
                <a:ea typeface="+mj-ea"/>
              </a:rPr>
              <a:t>一經確認後，一律不得以任何理由要求修改</a:t>
            </a:r>
            <a:r>
              <a:rPr lang="zh-TW" altLang="en-US" sz="1500" b="1" spc="50" dirty="0">
                <a:latin typeface="+mj-lt"/>
                <a:ea typeface="+mj-ea"/>
              </a:rPr>
              <a:t>，請務必審慎檢視上傳的資料後再進行確認。</a:t>
            </a:r>
            <a:endParaRPr lang="en-US" altLang="zh-TW" sz="1500" b="1" spc="50" dirty="0">
              <a:latin typeface="+mj-lt"/>
              <a:ea typeface="+mj-ea"/>
            </a:endParaRPr>
          </a:p>
          <a:p>
            <a:pPr marL="285750" indent="-285750">
              <a:spcBef>
                <a:spcPts val="300"/>
              </a:spcBef>
              <a:spcAft>
                <a:spcPts val="300"/>
              </a:spcAft>
              <a:buFont typeface="Wingdings" panose="05000000000000000000" pitchFamily="2" charset="2"/>
              <a:buChar char="l"/>
            </a:pPr>
            <a:r>
              <a:rPr lang="zh-TW" altLang="en-US" b="1" u="sng" spc="50" dirty="0">
                <a:solidFill>
                  <a:srgbClr val="FF0000"/>
                </a:solidFill>
                <a:effectLst/>
              </a:rPr>
              <a:t>如未上傳「學歷證件」者，一律視同「申請生未完成資格審查暨學習歷程備審資料上傳作業」，本委員會將不會轉送此份資料至各招生學校。</a:t>
            </a:r>
          </a:p>
        </p:txBody>
      </p:sp>
      <p:sp>
        <p:nvSpPr>
          <p:cNvPr id="19" name="矩形 18"/>
          <p:cNvSpPr/>
          <p:nvPr/>
        </p:nvSpPr>
        <p:spPr>
          <a:xfrm>
            <a:off x="1315647" y="1877557"/>
            <a:ext cx="302583" cy="28822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tx1"/>
                </a:solidFill>
                <a:latin typeface="+mj-ea"/>
                <a:ea typeface="+mj-ea"/>
              </a:rPr>
              <a:t>簡章分則範例</a:t>
            </a:r>
          </a:p>
        </p:txBody>
      </p:sp>
      <p:sp>
        <p:nvSpPr>
          <p:cNvPr id="12" name="矩形 11">
            <a:extLst>
              <a:ext uri="{FF2B5EF4-FFF2-40B4-BE49-F238E27FC236}">
                <a16:creationId xmlns:a16="http://schemas.microsoft.com/office/drawing/2014/main" id="{27F233B0-D121-4126-BA0A-DA7077183C8E}"/>
              </a:ext>
            </a:extLst>
          </p:cNvPr>
          <p:cNvSpPr/>
          <p:nvPr/>
        </p:nvSpPr>
        <p:spPr>
          <a:xfrm>
            <a:off x="809065" y="120333"/>
            <a:ext cx="10573871"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400" b="1" spc="100" dirty="0">
                <a:solidFill>
                  <a:schemeClr val="tx1"/>
                </a:solidFill>
                <a:effectLst>
                  <a:glow rad="63500">
                    <a:schemeClr val="bg1"/>
                  </a:glow>
                </a:effectLst>
                <a:sym typeface="Wingdings" panose="05000000000000000000" pitchFamily="2" charset="2"/>
              </a:rPr>
              <a:t>四、第二階段複試：</a:t>
            </a:r>
            <a:r>
              <a:rPr lang="zh-TW" altLang="en-US" sz="2400" b="1" spc="100" dirty="0">
                <a:solidFill>
                  <a:schemeClr val="tx1"/>
                </a:solidFill>
                <a:effectLst>
                  <a:glow rad="63500">
                    <a:schemeClr val="bg1"/>
                  </a:glow>
                </a:effectLst>
                <a:sym typeface="Wingdings" panose="05000000000000000000" pitchFamily="2" charset="2"/>
              </a:rPr>
              <a:t>網路上傳</a:t>
            </a:r>
            <a:r>
              <a:rPr lang="zh-TW" altLang="en-US" sz="2400" b="1" spc="100" dirty="0">
                <a:solidFill>
                  <a:srgbClr val="0033CC"/>
                </a:solidFill>
                <a:effectLst>
                  <a:glow rad="63500">
                    <a:schemeClr val="bg1"/>
                  </a:glow>
                </a:effectLst>
                <a:sym typeface="Wingdings" panose="05000000000000000000" pitchFamily="2" charset="2"/>
              </a:rPr>
              <a:t>資格審查</a:t>
            </a:r>
            <a:r>
              <a:rPr lang="zh-TW" altLang="en-US" sz="2400" b="1" spc="100" dirty="0">
                <a:solidFill>
                  <a:schemeClr val="tx1"/>
                </a:solidFill>
                <a:effectLst>
                  <a:glow rad="63500">
                    <a:schemeClr val="bg1"/>
                  </a:glow>
                </a:effectLst>
                <a:sym typeface="Wingdings" panose="05000000000000000000" pitchFamily="2" charset="2"/>
              </a:rPr>
              <a:t>暨學習歷程備審資料</a:t>
            </a:r>
            <a:r>
              <a:rPr lang="en-US" altLang="zh-TW" sz="2400" b="1" spc="100" dirty="0">
                <a:solidFill>
                  <a:schemeClr val="tx1"/>
                </a:solidFill>
                <a:effectLst>
                  <a:glow rad="63500">
                    <a:schemeClr val="bg1"/>
                  </a:glow>
                </a:effectLst>
                <a:sym typeface="Wingdings" panose="05000000000000000000" pitchFamily="2" charset="2"/>
              </a:rPr>
              <a:t>(2/5)</a:t>
            </a:r>
            <a:endParaRPr lang="zh-TW" altLang="en-US" sz="3600" b="1" spc="100" dirty="0">
              <a:solidFill>
                <a:schemeClr val="tx1"/>
              </a:solidFill>
              <a:effectLst>
                <a:glow rad="63500">
                  <a:schemeClr val="bg1"/>
                </a:glow>
              </a:effectLst>
            </a:endParaRPr>
          </a:p>
        </p:txBody>
      </p:sp>
      <p:sp>
        <p:nvSpPr>
          <p:cNvPr id="13" name="矩形 12">
            <a:extLst>
              <a:ext uri="{FF2B5EF4-FFF2-40B4-BE49-F238E27FC236}">
                <a16:creationId xmlns:a16="http://schemas.microsoft.com/office/drawing/2014/main" id="{44CB6636-E178-48D2-9757-965BFD885017}"/>
              </a:ext>
            </a:extLst>
          </p:cNvPr>
          <p:cNvSpPr/>
          <p:nvPr/>
        </p:nvSpPr>
        <p:spPr>
          <a:xfrm>
            <a:off x="4630398" y="1877555"/>
            <a:ext cx="6506112" cy="171073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圖說文字 15"/>
          <p:cNvSpPr/>
          <p:nvPr/>
        </p:nvSpPr>
        <p:spPr>
          <a:xfrm>
            <a:off x="5213491" y="1880306"/>
            <a:ext cx="5975678" cy="1184741"/>
          </a:xfrm>
          <a:prstGeom prst="wedgeRectCallout">
            <a:avLst>
              <a:gd name="adj1" fmla="val -25364"/>
              <a:gd name="adj2" fmla="val 90557"/>
            </a:avLst>
          </a:prstGeom>
          <a:solidFill>
            <a:srgbClr val="0033CC"/>
          </a:solidFill>
          <a:ln>
            <a:solidFill>
              <a:srgbClr val="0033C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arenR"/>
            </a:pPr>
            <a:r>
              <a:rPr lang="zh-TW" altLang="en-US" sz="1600" b="1" dirty="0">
                <a:solidFill>
                  <a:schemeClr val="bg1"/>
                </a:solidFill>
                <a:effectLst>
                  <a:outerShdw blurRad="38100" dist="38100" dir="2700000" algn="tl">
                    <a:srgbClr val="000000">
                      <a:alpha val="43137"/>
                    </a:srgbClr>
                  </a:outerShdw>
                </a:effectLst>
              </a:rPr>
              <a:t>應屆畢業生，請繳交</a:t>
            </a:r>
            <a:r>
              <a:rPr lang="zh-TW" altLang="zh-TW" sz="1600" b="1" kern="0" dirty="0">
                <a:solidFill>
                  <a:schemeClr val="bg1"/>
                </a:solidFill>
                <a:effectLst>
                  <a:outerShdw blurRad="38100" dist="38100" dir="2700000" algn="tl">
                    <a:srgbClr val="000000">
                      <a:alpha val="43137"/>
                    </a:srgbClr>
                  </a:outerShdw>
                </a:effectLst>
                <a:latin typeface="微軟正黑體" panose="020B0604030504040204" pitchFamily="34" charset="-120"/>
              </a:rPr>
              <a:t>蓋有最後一學年第二學期註冊章</a:t>
            </a:r>
            <a:r>
              <a:rPr lang="zh-TW" altLang="en-US" sz="1600" b="1" kern="0" dirty="0">
                <a:solidFill>
                  <a:schemeClr val="bg1"/>
                </a:solidFill>
                <a:effectLst>
                  <a:outerShdw blurRad="38100" dist="38100" dir="2700000" algn="tl">
                    <a:srgbClr val="000000">
                      <a:alpha val="43137"/>
                    </a:srgbClr>
                  </a:outerShdw>
                </a:effectLst>
                <a:latin typeface="微軟正黑體" panose="020B0604030504040204" pitchFamily="34" charset="-120"/>
              </a:rPr>
              <a:t>之「學生證</a:t>
            </a:r>
            <a:r>
              <a:rPr lang="en-US" altLang="zh-TW" sz="1600" b="1" kern="0" dirty="0">
                <a:solidFill>
                  <a:schemeClr val="bg1"/>
                </a:solidFill>
                <a:effectLst>
                  <a:outerShdw blurRad="38100" dist="38100" dir="2700000" algn="tl">
                    <a:srgbClr val="000000">
                      <a:alpha val="43137"/>
                    </a:srgbClr>
                  </a:outerShdw>
                </a:effectLst>
                <a:latin typeface="微軟正黑體" panose="020B0604030504040204" pitchFamily="34" charset="-120"/>
              </a:rPr>
              <a:t>(</a:t>
            </a:r>
            <a:r>
              <a:rPr lang="zh-TW" altLang="en-US" sz="1600" b="1" kern="0" dirty="0">
                <a:solidFill>
                  <a:schemeClr val="bg1"/>
                </a:solidFill>
                <a:effectLst>
                  <a:outerShdw blurRad="38100" dist="38100" dir="2700000" algn="tl">
                    <a:srgbClr val="000000">
                      <a:alpha val="43137"/>
                    </a:srgbClr>
                  </a:outerShdw>
                </a:effectLst>
                <a:latin typeface="微軟正黑體" panose="020B0604030504040204" pitchFamily="34" charset="-120"/>
              </a:rPr>
              <a:t>正反面</a:t>
            </a:r>
            <a:r>
              <a:rPr lang="en-US" altLang="zh-TW" sz="1600" b="1" kern="0" dirty="0">
                <a:solidFill>
                  <a:schemeClr val="bg1"/>
                </a:solidFill>
                <a:effectLst>
                  <a:outerShdw blurRad="38100" dist="38100" dir="2700000" algn="tl">
                    <a:srgbClr val="000000">
                      <a:alpha val="43137"/>
                    </a:srgbClr>
                  </a:outerShdw>
                </a:effectLst>
                <a:latin typeface="微軟正黑體" panose="020B0604030504040204" pitchFamily="34" charset="-120"/>
              </a:rPr>
              <a:t>)</a:t>
            </a:r>
            <a:r>
              <a:rPr lang="zh-TW" altLang="en-US" sz="1600" b="1" kern="0" dirty="0">
                <a:solidFill>
                  <a:schemeClr val="bg1"/>
                </a:solidFill>
                <a:effectLst>
                  <a:outerShdw blurRad="38100" dist="38100" dir="2700000" algn="tl">
                    <a:srgbClr val="000000">
                      <a:alpha val="43137"/>
                    </a:srgbClr>
                  </a:outerShdw>
                </a:effectLst>
                <a:latin typeface="微軟正黑體" panose="020B0604030504040204" pitchFamily="34" charset="-120"/>
              </a:rPr>
              <a:t>」；</a:t>
            </a:r>
            <a:endParaRPr lang="en-US" altLang="zh-TW" sz="1600" b="1" dirty="0">
              <a:solidFill>
                <a:schemeClr val="bg1"/>
              </a:solidFill>
              <a:effectLst>
                <a:outerShdw blurRad="38100" dist="38100" dir="2700000" algn="tl">
                  <a:srgbClr val="000000">
                    <a:alpha val="43137"/>
                  </a:srgbClr>
                </a:outerShdw>
              </a:effectLst>
            </a:endParaRPr>
          </a:p>
          <a:p>
            <a:pPr marL="342900" indent="-342900">
              <a:buFont typeface="+mj-lt"/>
              <a:buAutoNum type="arabicParenR"/>
            </a:pPr>
            <a:r>
              <a:rPr lang="zh-TW" altLang="en-US" sz="1600" b="1" dirty="0">
                <a:solidFill>
                  <a:schemeClr val="bg1"/>
                </a:solidFill>
                <a:effectLst>
                  <a:outerShdw blurRad="38100" dist="38100" dir="2700000" algn="tl">
                    <a:srgbClr val="000000">
                      <a:alpha val="43137"/>
                    </a:srgbClr>
                  </a:outerShdw>
                </a:effectLst>
              </a:rPr>
              <a:t>學生證無註冊章，須繳交由就讀學校開立之「在學證明」且蓋有教務處戳章</a:t>
            </a:r>
          </a:p>
        </p:txBody>
      </p:sp>
      <p:sp>
        <p:nvSpPr>
          <p:cNvPr id="17" name="矩形 16">
            <a:extLst>
              <a:ext uri="{FF2B5EF4-FFF2-40B4-BE49-F238E27FC236}">
                <a16:creationId xmlns:a16="http://schemas.microsoft.com/office/drawing/2014/main" id="{4594FD16-01E0-4280-8E0B-4096689B91DF}"/>
              </a:ext>
            </a:extLst>
          </p:cNvPr>
          <p:cNvSpPr/>
          <p:nvPr/>
        </p:nvSpPr>
        <p:spPr>
          <a:xfrm>
            <a:off x="1645336" y="2750204"/>
            <a:ext cx="2995244" cy="101157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F975EFAC-C55A-4E38-8E2B-7784818079FF}"/>
              </a:ext>
            </a:extLst>
          </p:cNvPr>
          <p:cNvSpPr/>
          <p:nvPr/>
        </p:nvSpPr>
        <p:spPr>
          <a:xfrm>
            <a:off x="3822700" y="4106456"/>
            <a:ext cx="7313810" cy="63695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2" name="矩形 21"/>
          <p:cNvSpPr/>
          <p:nvPr/>
        </p:nvSpPr>
        <p:spPr>
          <a:xfrm>
            <a:off x="3822700" y="3588288"/>
            <a:ext cx="7313810" cy="518167"/>
          </a:xfrm>
          <a:prstGeom prst="rect">
            <a:avLst/>
          </a:prstGeom>
          <a:noFill/>
          <a:ln w="57150">
            <a:solidFill>
              <a:srgbClr val="0033C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1655518" y="1869934"/>
            <a:ext cx="2985062" cy="8664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34171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A6174ADA-354D-4803-A14C-B38EECA4D689}" type="slidenum">
              <a:rPr lang="zh-TW" altLang="en-US" smtClean="0"/>
              <a:t>3</a:t>
            </a:fld>
            <a:endParaRPr lang="zh-TW" altLang="en-US"/>
          </a:p>
        </p:txBody>
      </p:sp>
      <p:sp>
        <p:nvSpPr>
          <p:cNvPr id="2" name="文字方塊 1"/>
          <p:cNvSpPr txBox="1"/>
          <p:nvPr/>
        </p:nvSpPr>
        <p:spPr>
          <a:xfrm>
            <a:off x="4403273" y="2928086"/>
            <a:ext cx="6320961" cy="2554545"/>
          </a:xfrm>
          <a:prstGeom prst="rect">
            <a:avLst/>
          </a:prstGeom>
          <a:noFill/>
        </p:spPr>
        <p:txBody>
          <a:bodyPr wrap="none" rtlCol="0">
            <a:spAutoFit/>
          </a:bodyPr>
          <a:lstStyle>
            <a:defPPr>
              <a:defRPr lang="zh-TW"/>
            </a:defPPr>
            <a:lvl1pPr marL="285750" indent="-285750">
              <a:spcBef>
                <a:spcPts val="600"/>
              </a:spcBef>
              <a:buFont typeface="Arial" panose="020B0604020202020204" pitchFamily="34" charset="0"/>
              <a:buChar char="•"/>
              <a:defRPr sz="2400" b="1" i="1">
                <a:latin typeface="+mj-ea"/>
                <a:ea typeface="+mj-ea"/>
              </a:defRPr>
            </a:lvl1pPr>
          </a:lstStyle>
          <a:p>
            <a:pPr>
              <a:spcAft>
                <a:spcPts val="600"/>
              </a:spcAft>
            </a:pPr>
            <a:r>
              <a:rPr lang="zh-TW" altLang="en-US" i="0" dirty="0">
                <a:solidFill>
                  <a:schemeClr val="accent1">
                    <a:lumMod val="50000"/>
                  </a:schemeClr>
                </a:solidFill>
              </a:rPr>
              <a:t>重要日程</a:t>
            </a:r>
            <a:endParaRPr lang="en-US" altLang="zh-TW" i="0" dirty="0">
              <a:solidFill>
                <a:schemeClr val="accent1">
                  <a:lumMod val="50000"/>
                </a:schemeClr>
              </a:solidFill>
            </a:endParaRPr>
          </a:p>
          <a:p>
            <a:pPr>
              <a:spcAft>
                <a:spcPts val="600"/>
              </a:spcAft>
            </a:pPr>
            <a:r>
              <a:rPr lang="zh-TW" altLang="en-US" i="0" dirty="0">
                <a:solidFill>
                  <a:schemeClr val="accent1">
                    <a:lumMod val="50000"/>
                  </a:schemeClr>
                </a:solidFill>
                <a:sym typeface="Wingdings" panose="05000000000000000000" pitchFamily="2" charset="2"/>
              </a:rPr>
              <a:t>簡章購買方式及公告時間</a:t>
            </a:r>
            <a:endParaRPr lang="en-US" altLang="zh-TW" i="0" dirty="0">
              <a:solidFill>
                <a:schemeClr val="accent1">
                  <a:lumMod val="50000"/>
                </a:schemeClr>
              </a:solidFill>
              <a:sym typeface="Wingdings" panose="05000000000000000000" pitchFamily="2" charset="2"/>
            </a:endParaRPr>
          </a:p>
          <a:p>
            <a:pPr>
              <a:spcAft>
                <a:spcPts val="600"/>
              </a:spcAft>
            </a:pPr>
            <a:r>
              <a:rPr lang="zh-TW" altLang="en-US" i="0" dirty="0">
                <a:solidFill>
                  <a:schemeClr val="accent1">
                    <a:lumMod val="50000"/>
                  </a:schemeClr>
                </a:solidFill>
                <a:sym typeface="Wingdings" panose="05000000000000000000" pitchFamily="2" charset="2"/>
              </a:rPr>
              <a:t>招生簡章分則樣式</a:t>
            </a:r>
            <a:endParaRPr lang="en-US" altLang="zh-TW" i="0" dirty="0">
              <a:solidFill>
                <a:schemeClr val="accent1">
                  <a:lumMod val="50000"/>
                </a:schemeClr>
              </a:solidFill>
              <a:sym typeface="Wingdings" panose="05000000000000000000" pitchFamily="2" charset="2"/>
            </a:endParaRPr>
          </a:p>
          <a:p>
            <a:pPr>
              <a:spcAft>
                <a:spcPts val="600"/>
              </a:spcAft>
            </a:pPr>
            <a:r>
              <a:rPr lang="zh-TW" altLang="en-US" i="0" dirty="0">
                <a:solidFill>
                  <a:schemeClr val="accent1">
                    <a:lumMod val="50000"/>
                  </a:schemeClr>
                </a:solidFill>
              </a:rPr>
              <a:t>在校修課紀錄成績異議處理程序及注意事項</a:t>
            </a:r>
            <a:endParaRPr lang="en-US" altLang="zh-TW" i="0" dirty="0">
              <a:solidFill>
                <a:schemeClr val="accent1">
                  <a:lumMod val="50000"/>
                </a:schemeClr>
              </a:solidFill>
            </a:endParaRPr>
          </a:p>
          <a:p>
            <a:pPr>
              <a:spcAft>
                <a:spcPts val="600"/>
              </a:spcAft>
            </a:pPr>
            <a:r>
              <a:rPr lang="zh-TW" altLang="en-US" i="0" dirty="0">
                <a:solidFill>
                  <a:schemeClr val="accent1">
                    <a:lumMod val="50000"/>
                  </a:schemeClr>
                </a:solidFill>
                <a:sym typeface="Wingdings" panose="05000000000000000000" pitchFamily="2" charset="2"/>
              </a:rPr>
              <a:t>上傳</a:t>
            </a:r>
            <a:r>
              <a:rPr lang="zh-TW" altLang="en-US" i="0" dirty="0">
                <a:solidFill>
                  <a:schemeClr val="accent1">
                    <a:lumMod val="50000"/>
                  </a:schemeClr>
                </a:solidFill>
              </a:rPr>
              <a:t>應屆畢業生第</a:t>
            </a:r>
            <a:r>
              <a:rPr lang="en-US" altLang="zh-TW" i="0" dirty="0">
                <a:solidFill>
                  <a:schemeClr val="accent1">
                    <a:lumMod val="50000"/>
                  </a:schemeClr>
                </a:solidFill>
              </a:rPr>
              <a:t>6</a:t>
            </a:r>
            <a:r>
              <a:rPr lang="zh-TW" altLang="en-US" i="0" dirty="0">
                <a:solidFill>
                  <a:schemeClr val="accent1">
                    <a:lumMod val="50000"/>
                  </a:schemeClr>
                </a:solidFill>
              </a:rPr>
              <a:t>學期修課紀錄</a:t>
            </a:r>
            <a:r>
              <a:rPr lang="en-US" altLang="zh-TW" i="0" dirty="0">
                <a:solidFill>
                  <a:schemeClr val="accent1">
                    <a:lumMod val="50000"/>
                  </a:schemeClr>
                </a:solidFill>
              </a:rPr>
              <a:t>(PDF)</a:t>
            </a:r>
            <a:endParaRPr lang="zh-TW" altLang="en-US" i="0" dirty="0">
              <a:solidFill>
                <a:schemeClr val="accent1">
                  <a:lumMod val="50000"/>
                </a:schemeClr>
              </a:solidFill>
            </a:endParaRPr>
          </a:p>
        </p:txBody>
      </p:sp>
      <p:sp>
        <p:nvSpPr>
          <p:cNvPr id="3" name="流程圖: 循序存取儲存裝置 2">
            <a:extLst>
              <a:ext uri="{FF2B5EF4-FFF2-40B4-BE49-F238E27FC236}">
                <a16:creationId xmlns:a16="http://schemas.microsoft.com/office/drawing/2014/main" id="{5DC90F0D-EE77-4337-BF57-157CEFA01F9A}"/>
              </a:ext>
            </a:extLst>
          </p:cNvPr>
          <p:cNvSpPr/>
          <p:nvPr/>
        </p:nvSpPr>
        <p:spPr>
          <a:xfrm>
            <a:off x="1217793" y="906423"/>
            <a:ext cx="1690508" cy="1669145"/>
          </a:xfrm>
          <a:prstGeom prst="flowChartMagneticTap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7200" b="1" dirty="0">
                <a:solidFill>
                  <a:schemeClr val="bg1"/>
                </a:solidFill>
                <a:effectLst>
                  <a:outerShdw blurRad="38100" dist="38100" dir="2700000" algn="tl">
                    <a:srgbClr val="000000">
                      <a:alpha val="43137"/>
                    </a:srgbClr>
                  </a:outerShdw>
                </a:effectLst>
              </a:rPr>
              <a:t>壹</a:t>
            </a:r>
          </a:p>
        </p:txBody>
      </p:sp>
      <p:sp>
        <p:nvSpPr>
          <p:cNvPr id="14" name="文字方塊 13">
            <a:extLst>
              <a:ext uri="{FF2B5EF4-FFF2-40B4-BE49-F238E27FC236}">
                <a16:creationId xmlns:a16="http://schemas.microsoft.com/office/drawing/2014/main" id="{62135FFA-5F7B-4B75-86D8-3AF85BCD5F53}"/>
              </a:ext>
            </a:extLst>
          </p:cNvPr>
          <p:cNvSpPr txBox="1"/>
          <p:nvPr/>
        </p:nvSpPr>
        <p:spPr>
          <a:xfrm>
            <a:off x="2962739" y="1520325"/>
            <a:ext cx="7387772" cy="707886"/>
          </a:xfrm>
          <a:prstGeom prst="rect">
            <a:avLst/>
          </a:prstGeom>
          <a:noFill/>
        </p:spPr>
        <p:txBody>
          <a:bodyPr wrap="square">
            <a:spAutoFit/>
          </a:bodyPr>
          <a:lstStyle/>
          <a:p>
            <a:r>
              <a:rPr lang="en-US" altLang="zh-TW" sz="4000" b="1" dirty="0"/>
              <a:t>115</a:t>
            </a:r>
            <a:r>
              <a:rPr lang="zh-TW" altLang="en-US" sz="4000" b="1" dirty="0"/>
              <a:t>學年度招生重要事項說明</a:t>
            </a:r>
          </a:p>
        </p:txBody>
      </p:sp>
      <p:pic>
        <p:nvPicPr>
          <p:cNvPr id="15" name="圖片 14">
            <a:extLst>
              <a:ext uri="{FF2B5EF4-FFF2-40B4-BE49-F238E27FC236}">
                <a16:creationId xmlns:a16="http://schemas.microsoft.com/office/drawing/2014/main" id="{3DC962E0-2F19-4928-A5DA-F50A4B948CD9}"/>
              </a:ext>
            </a:extLst>
          </p:cNvPr>
          <p:cNvPicPr>
            <a:picLocks noChangeAspect="1"/>
          </p:cNvPicPr>
          <p:nvPr/>
        </p:nvPicPr>
        <p:blipFill>
          <a:blip r:embed="rId3"/>
          <a:stretch>
            <a:fillRect/>
          </a:stretch>
        </p:blipFill>
        <p:spPr>
          <a:xfrm>
            <a:off x="1987481" y="3307175"/>
            <a:ext cx="1847919" cy="1847919"/>
          </a:xfrm>
          <a:prstGeom prst="rect">
            <a:avLst/>
          </a:prstGeom>
        </p:spPr>
      </p:pic>
    </p:spTree>
    <p:extLst>
      <p:ext uri="{BB962C8B-B14F-4D97-AF65-F5344CB8AC3E}">
        <p14:creationId xmlns:p14="http://schemas.microsoft.com/office/powerpoint/2010/main" val="968759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30</a:t>
            </a:fld>
            <a:endParaRPr lang="zh-TW" altLang="en-US"/>
          </a:p>
        </p:txBody>
      </p:sp>
      <p:sp>
        <p:nvSpPr>
          <p:cNvPr id="29" name="文字方塊 28"/>
          <p:cNvSpPr txBox="1"/>
          <p:nvPr/>
        </p:nvSpPr>
        <p:spPr>
          <a:xfrm>
            <a:off x="987425" y="913792"/>
            <a:ext cx="5397631" cy="461665"/>
          </a:xfrm>
          <a:prstGeom prst="rect">
            <a:avLst/>
          </a:prstGeom>
          <a:noFill/>
        </p:spPr>
        <p:txBody>
          <a:bodyPr wrap="none" rtlCol="0">
            <a:spAutoFit/>
          </a:bodyPr>
          <a:lstStyle/>
          <a:p>
            <a:pPr marL="285750" indent="-285750">
              <a:buFont typeface="Wingdings" panose="05000000000000000000" pitchFamily="2" charset="2"/>
              <a:buChar char="Ø"/>
            </a:pPr>
            <a:r>
              <a:rPr lang="zh-TW" altLang="en-US" sz="2400" b="1" u="sng" dirty="0">
                <a:solidFill>
                  <a:schemeClr val="accent6">
                    <a:lumMod val="75000"/>
                  </a:schemeClr>
                </a:solidFill>
                <a:latin typeface="+mj-lt"/>
                <a:ea typeface="+mj-ea"/>
              </a:rPr>
              <a:t>網路上傳「</a:t>
            </a:r>
            <a:r>
              <a:rPr lang="zh-TW" altLang="en-US" sz="2400" b="1" u="sng" dirty="0">
                <a:solidFill>
                  <a:srgbClr val="00B050"/>
                </a:solidFill>
                <a:latin typeface="+mj-lt"/>
                <a:ea typeface="+mj-ea"/>
              </a:rPr>
              <a:t>學習歷程備審資料</a:t>
            </a:r>
            <a:r>
              <a:rPr lang="zh-TW" altLang="en-US" sz="2400" b="1" u="sng" dirty="0">
                <a:solidFill>
                  <a:schemeClr val="accent6">
                    <a:lumMod val="75000"/>
                  </a:schemeClr>
                </a:solidFill>
                <a:latin typeface="+mj-lt"/>
                <a:ea typeface="+mj-ea"/>
              </a:rPr>
              <a:t>」資料</a:t>
            </a:r>
          </a:p>
        </p:txBody>
      </p:sp>
      <p:sp>
        <p:nvSpPr>
          <p:cNvPr id="15" name="文字方塊 14"/>
          <p:cNvSpPr txBox="1"/>
          <p:nvPr/>
        </p:nvSpPr>
        <p:spPr>
          <a:xfrm>
            <a:off x="2052241" y="4824493"/>
            <a:ext cx="2347253" cy="584775"/>
          </a:xfrm>
          <a:prstGeom prst="rect">
            <a:avLst/>
          </a:prstGeom>
          <a:noFill/>
        </p:spPr>
        <p:txBody>
          <a:bodyPr wrap="square" rtlCol="0">
            <a:spAutoFit/>
          </a:bodyPr>
          <a:lstStyle/>
          <a:p>
            <a:r>
              <a:rPr lang="zh-TW" altLang="en-US" b="1" dirty="0">
                <a:latin typeface="+mj-ea"/>
                <a:ea typeface="+mj-ea"/>
              </a:rPr>
              <a:t>具有</a:t>
            </a:r>
            <a:r>
              <a:rPr lang="zh-TW" altLang="en-US" sz="1400" b="1" dirty="0">
                <a:latin typeface="+mj-ea"/>
                <a:ea typeface="+mj-ea"/>
              </a:rPr>
              <a:t>中央資料庫學習歷程檔案</a:t>
            </a:r>
            <a:r>
              <a:rPr lang="en-US" altLang="zh-TW" sz="1400" b="1" dirty="0">
                <a:latin typeface="+mj-ea"/>
                <a:ea typeface="+mj-ea"/>
              </a:rPr>
              <a:t>(EP)</a:t>
            </a:r>
          </a:p>
        </p:txBody>
      </p:sp>
      <p:pic>
        <p:nvPicPr>
          <p:cNvPr id="16" name="圖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141" y="4739384"/>
            <a:ext cx="803859" cy="803859"/>
          </a:xfrm>
          <a:prstGeom prst="rect">
            <a:avLst/>
          </a:prstGeom>
        </p:spPr>
      </p:pic>
      <p:sp>
        <p:nvSpPr>
          <p:cNvPr id="17" name="文字方塊 16"/>
          <p:cNvSpPr txBox="1"/>
          <p:nvPr/>
        </p:nvSpPr>
        <p:spPr>
          <a:xfrm>
            <a:off x="4248336" y="4786055"/>
            <a:ext cx="2339102" cy="461665"/>
          </a:xfrm>
          <a:prstGeom prst="rect">
            <a:avLst/>
          </a:prstGeom>
          <a:noFill/>
        </p:spPr>
        <p:txBody>
          <a:bodyPr wrap="none" rtlCol="0">
            <a:spAutoFit/>
          </a:bodyPr>
          <a:lstStyle/>
          <a:p>
            <a:r>
              <a:rPr lang="zh-TW" altLang="en-US" sz="2400" b="1" dirty="0">
                <a:solidFill>
                  <a:srgbClr val="FF0000"/>
                </a:solidFill>
              </a:rPr>
              <a:t>上傳模式可選擇</a:t>
            </a:r>
          </a:p>
        </p:txBody>
      </p:sp>
      <p:sp>
        <p:nvSpPr>
          <p:cNvPr id="18" name="圓角矩形 17"/>
          <p:cNvSpPr/>
          <p:nvPr/>
        </p:nvSpPr>
        <p:spPr>
          <a:xfrm>
            <a:off x="6628347" y="4695384"/>
            <a:ext cx="1969782" cy="56227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b="1" dirty="0">
                <a:effectLst>
                  <a:outerShdw blurRad="38100" dist="38100" dir="2700000" algn="tl">
                    <a:srgbClr val="000000">
                      <a:alpha val="43137"/>
                    </a:srgbClr>
                  </a:outerShdw>
                </a:effectLst>
              </a:rPr>
              <a:t>使用中央資料庫學習歷程檔案</a:t>
            </a:r>
          </a:p>
        </p:txBody>
      </p:sp>
      <p:sp>
        <p:nvSpPr>
          <p:cNvPr id="19" name="圓角矩形 18"/>
          <p:cNvSpPr/>
          <p:nvPr/>
        </p:nvSpPr>
        <p:spPr>
          <a:xfrm>
            <a:off x="9172390" y="4695384"/>
            <a:ext cx="1654179" cy="562272"/>
          </a:xfrm>
          <a:prstGeom prst="roundRect">
            <a:avLst/>
          </a:prstGeom>
          <a:solidFill>
            <a:srgbClr val="7030A0"/>
          </a:solidFill>
          <a:ln>
            <a:solidFill>
              <a:srgbClr val="4F227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b="1" dirty="0">
                <a:effectLst>
                  <a:outerShdw blurRad="38100" dist="38100" dir="2700000" algn="tl">
                    <a:srgbClr val="000000">
                      <a:alpha val="43137"/>
                    </a:srgbClr>
                  </a:outerShdw>
                </a:effectLst>
              </a:rPr>
              <a:t>自行上傳</a:t>
            </a:r>
            <a:r>
              <a:rPr lang="en-US" altLang="zh-TW" b="1" dirty="0">
                <a:effectLst>
                  <a:outerShdw blurRad="38100" dist="38100" dir="2700000" algn="tl">
                    <a:srgbClr val="000000">
                      <a:alpha val="43137"/>
                    </a:srgbClr>
                  </a:outerShdw>
                </a:effectLst>
              </a:rPr>
              <a:t>PDF</a:t>
            </a:r>
            <a:endParaRPr lang="zh-TW" altLang="en-US" b="1" dirty="0">
              <a:effectLst>
                <a:outerShdw blurRad="38100" dist="38100" dir="2700000" algn="tl">
                  <a:srgbClr val="000000">
                    <a:alpha val="43137"/>
                  </a:srgbClr>
                </a:outerShdw>
              </a:effectLst>
            </a:endParaRPr>
          </a:p>
        </p:txBody>
      </p:sp>
      <p:sp>
        <p:nvSpPr>
          <p:cNvPr id="20" name="文字方塊 19"/>
          <p:cNvSpPr txBox="1"/>
          <p:nvPr/>
        </p:nvSpPr>
        <p:spPr>
          <a:xfrm>
            <a:off x="8639038" y="4786054"/>
            <a:ext cx="492443" cy="461665"/>
          </a:xfrm>
          <a:prstGeom prst="rect">
            <a:avLst/>
          </a:prstGeom>
          <a:noFill/>
        </p:spPr>
        <p:txBody>
          <a:bodyPr wrap="none" rtlCol="0">
            <a:spAutoFit/>
          </a:bodyPr>
          <a:lstStyle/>
          <a:p>
            <a:r>
              <a:rPr lang="zh-TW" altLang="en-US" sz="2400" b="1" dirty="0">
                <a:solidFill>
                  <a:srgbClr val="FF0000"/>
                </a:solidFill>
              </a:rPr>
              <a:t>或</a:t>
            </a:r>
          </a:p>
        </p:txBody>
      </p:sp>
      <p:sp>
        <p:nvSpPr>
          <p:cNvPr id="25" name="文字方塊 24"/>
          <p:cNvSpPr txBox="1"/>
          <p:nvPr/>
        </p:nvSpPr>
        <p:spPr>
          <a:xfrm>
            <a:off x="4248336" y="5960119"/>
            <a:ext cx="1723549" cy="461665"/>
          </a:xfrm>
          <a:prstGeom prst="rect">
            <a:avLst/>
          </a:prstGeom>
          <a:noFill/>
        </p:spPr>
        <p:txBody>
          <a:bodyPr wrap="none" rtlCol="0">
            <a:spAutoFit/>
          </a:bodyPr>
          <a:lstStyle/>
          <a:p>
            <a:r>
              <a:rPr lang="zh-TW" altLang="en-US" sz="2400" b="1" dirty="0">
                <a:solidFill>
                  <a:srgbClr val="FF0000"/>
                </a:solidFill>
              </a:rPr>
              <a:t>上傳模式為</a:t>
            </a:r>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rcRect/>
          <a:stretch/>
        </p:blipFill>
        <p:spPr>
          <a:xfrm>
            <a:off x="1374679" y="1425089"/>
            <a:ext cx="10284147" cy="3109161"/>
          </a:xfrm>
          <a:prstGeom prst="rect">
            <a:avLst/>
          </a:prstGeom>
        </p:spPr>
      </p:pic>
      <p:sp>
        <p:nvSpPr>
          <p:cNvPr id="31" name="矩形 30"/>
          <p:cNvSpPr/>
          <p:nvPr/>
        </p:nvSpPr>
        <p:spPr>
          <a:xfrm>
            <a:off x="1098238" y="1414867"/>
            <a:ext cx="296395" cy="31091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簡章分則範例</a:t>
            </a:r>
          </a:p>
        </p:txBody>
      </p:sp>
      <p:sp>
        <p:nvSpPr>
          <p:cNvPr id="32" name="矩形 31"/>
          <p:cNvSpPr/>
          <p:nvPr/>
        </p:nvSpPr>
        <p:spPr>
          <a:xfrm>
            <a:off x="1414141" y="1425089"/>
            <a:ext cx="3265352" cy="8724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3803614" y="3792045"/>
            <a:ext cx="7855212" cy="722046"/>
          </a:xfrm>
          <a:prstGeom prst="rect">
            <a:avLst/>
          </a:prstGeom>
          <a:noFill/>
          <a:ln w="571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文字方塊 34"/>
          <p:cNvSpPr txBox="1"/>
          <p:nvPr/>
        </p:nvSpPr>
        <p:spPr>
          <a:xfrm>
            <a:off x="2021355" y="5960119"/>
            <a:ext cx="2347253" cy="584775"/>
          </a:xfrm>
          <a:prstGeom prst="rect">
            <a:avLst/>
          </a:prstGeom>
          <a:noFill/>
        </p:spPr>
        <p:txBody>
          <a:bodyPr wrap="square" rtlCol="0">
            <a:spAutoFit/>
          </a:bodyPr>
          <a:lstStyle/>
          <a:p>
            <a:r>
              <a:rPr lang="zh-TW" altLang="en-US" b="1" dirty="0">
                <a:latin typeface="+mj-ea"/>
                <a:ea typeface="+mj-ea"/>
              </a:rPr>
              <a:t>未具有</a:t>
            </a:r>
            <a:r>
              <a:rPr lang="zh-TW" altLang="en-US" sz="1400" b="1" dirty="0">
                <a:latin typeface="+mj-ea"/>
                <a:ea typeface="+mj-ea"/>
              </a:rPr>
              <a:t>中央資料庫學習歷程檔案</a:t>
            </a:r>
            <a:r>
              <a:rPr lang="en-US" altLang="zh-TW" sz="1400" b="1" dirty="0">
                <a:latin typeface="+mj-ea"/>
                <a:ea typeface="+mj-ea"/>
              </a:rPr>
              <a:t>(EP)</a:t>
            </a:r>
          </a:p>
        </p:txBody>
      </p:sp>
      <p:pic>
        <p:nvPicPr>
          <p:cNvPr id="36" name="圖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3255" y="5875010"/>
            <a:ext cx="803859" cy="803859"/>
          </a:xfrm>
          <a:prstGeom prst="rect">
            <a:avLst/>
          </a:prstGeom>
        </p:spPr>
      </p:pic>
      <p:sp>
        <p:nvSpPr>
          <p:cNvPr id="37" name="圓角矩形 36"/>
          <p:cNvSpPr/>
          <p:nvPr/>
        </p:nvSpPr>
        <p:spPr>
          <a:xfrm>
            <a:off x="5959059" y="5909815"/>
            <a:ext cx="1654179" cy="562272"/>
          </a:xfrm>
          <a:prstGeom prst="roundRect">
            <a:avLst/>
          </a:prstGeom>
          <a:solidFill>
            <a:srgbClr val="7030A0"/>
          </a:solidFill>
          <a:ln>
            <a:solidFill>
              <a:srgbClr val="4F227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b="1" dirty="0">
                <a:effectLst>
                  <a:outerShdw blurRad="38100" dist="38100" dir="2700000" algn="tl">
                    <a:srgbClr val="000000">
                      <a:alpha val="43137"/>
                    </a:srgbClr>
                  </a:outerShdw>
                </a:effectLst>
              </a:rPr>
              <a:t>自行上傳</a:t>
            </a:r>
            <a:r>
              <a:rPr lang="en-US" altLang="zh-TW" b="1" dirty="0">
                <a:effectLst>
                  <a:outerShdw blurRad="38100" dist="38100" dir="2700000" algn="tl">
                    <a:srgbClr val="000000">
                      <a:alpha val="43137"/>
                    </a:srgbClr>
                  </a:outerShdw>
                </a:effectLst>
              </a:rPr>
              <a:t>PDF</a:t>
            </a:r>
            <a:endParaRPr lang="zh-TW" altLang="en-US" b="1" dirty="0">
              <a:effectLst>
                <a:outerShdw blurRad="38100" dist="38100" dir="2700000" algn="tl">
                  <a:srgbClr val="000000">
                    <a:alpha val="43137"/>
                  </a:srgbClr>
                </a:outerShdw>
              </a:effectLst>
            </a:endParaRPr>
          </a:p>
        </p:txBody>
      </p:sp>
      <p:sp>
        <p:nvSpPr>
          <p:cNvPr id="3" name="文字方塊 2"/>
          <p:cNvSpPr txBox="1"/>
          <p:nvPr/>
        </p:nvSpPr>
        <p:spPr>
          <a:xfrm>
            <a:off x="4317541" y="5330075"/>
            <a:ext cx="6509027" cy="307777"/>
          </a:xfrm>
          <a:prstGeom prst="rect">
            <a:avLst/>
          </a:prstGeom>
          <a:solidFill>
            <a:srgbClr val="FFFF00"/>
          </a:solidFill>
        </p:spPr>
        <p:txBody>
          <a:bodyPr wrap="square" rtlCol="0">
            <a:spAutoFit/>
          </a:bodyPr>
          <a:lstStyle/>
          <a:p>
            <a:pPr algn="ctr"/>
            <a:r>
              <a:rPr lang="zh-TW" altLang="en-US" sz="1400" b="1" dirty="0"/>
              <a:t>請注意：上傳模式一經確認後，即不得再修改，請務必審慎考慮。</a:t>
            </a:r>
          </a:p>
        </p:txBody>
      </p:sp>
      <p:sp>
        <p:nvSpPr>
          <p:cNvPr id="21" name="矩形 20">
            <a:extLst>
              <a:ext uri="{FF2B5EF4-FFF2-40B4-BE49-F238E27FC236}">
                <a16:creationId xmlns:a16="http://schemas.microsoft.com/office/drawing/2014/main" id="{CD006B22-9B1A-4EF5-B4CC-6C936F1F75E8}"/>
              </a:ext>
            </a:extLst>
          </p:cNvPr>
          <p:cNvSpPr/>
          <p:nvPr/>
        </p:nvSpPr>
        <p:spPr>
          <a:xfrm>
            <a:off x="809065" y="120333"/>
            <a:ext cx="10573871"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400" b="1" spc="100" dirty="0">
                <a:solidFill>
                  <a:schemeClr val="tx1"/>
                </a:solidFill>
                <a:effectLst>
                  <a:glow rad="63500">
                    <a:schemeClr val="bg1"/>
                  </a:glow>
                </a:effectLst>
                <a:sym typeface="Wingdings" panose="05000000000000000000" pitchFamily="2" charset="2"/>
              </a:rPr>
              <a:t>四、第二階段複試：</a:t>
            </a:r>
            <a:r>
              <a:rPr lang="zh-TW" altLang="en-US" sz="2400" b="1" spc="100" dirty="0">
                <a:solidFill>
                  <a:schemeClr val="tx1"/>
                </a:solidFill>
                <a:effectLst>
                  <a:glow rad="63500">
                    <a:schemeClr val="bg1"/>
                  </a:glow>
                </a:effectLst>
                <a:sym typeface="Wingdings" panose="05000000000000000000" pitchFamily="2" charset="2"/>
              </a:rPr>
              <a:t>網路上傳資格審查暨</a:t>
            </a:r>
            <a:r>
              <a:rPr lang="zh-TW" altLang="en-US" sz="2400" b="1" spc="100" dirty="0">
                <a:solidFill>
                  <a:srgbClr val="00B050"/>
                </a:solidFill>
                <a:effectLst>
                  <a:glow rad="63500">
                    <a:schemeClr val="bg1"/>
                  </a:glow>
                </a:effectLst>
                <a:sym typeface="Wingdings" panose="05000000000000000000" pitchFamily="2" charset="2"/>
              </a:rPr>
              <a:t>學習歷程備審資料</a:t>
            </a:r>
            <a:r>
              <a:rPr lang="en-US" altLang="zh-TW" sz="2400" b="1" spc="100" dirty="0">
                <a:solidFill>
                  <a:schemeClr val="tx1"/>
                </a:solidFill>
                <a:effectLst>
                  <a:glow rad="63500">
                    <a:schemeClr val="bg1"/>
                  </a:glow>
                </a:effectLst>
                <a:sym typeface="Wingdings" panose="05000000000000000000" pitchFamily="2" charset="2"/>
              </a:rPr>
              <a:t>(3/5)</a:t>
            </a:r>
            <a:endParaRPr lang="zh-TW" altLang="en-US" sz="3600" b="1" spc="100" dirty="0">
              <a:solidFill>
                <a:schemeClr val="tx1"/>
              </a:solidFill>
              <a:effectLst>
                <a:glow rad="63500">
                  <a:schemeClr val="bg1"/>
                </a:glow>
              </a:effectLst>
            </a:endParaRPr>
          </a:p>
        </p:txBody>
      </p:sp>
      <p:sp>
        <p:nvSpPr>
          <p:cNvPr id="22" name="矩形 21">
            <a:extLst>
              <a:ext uri="{FF2B5EF4-FFF2-40B4-BE49-F238E27FC236}">
                <a16:creationId xmlns:a16="http://schemas.microsoft.com/office/drawing/2014/main" id="{997CB73C-68D9-4B1B-A711-44BCF31831D0}"/>
              </a:ext>
            </a:extLst>
          </p:cNvPr>
          <p:cNvSpPr/>
          <p:nvPr/>
        </p:nvSpPr>
        <p:spPr>
          <a:xfrm>
            <a:off x="4698999" y="3300936"/>
            <a:ext cx="6959827" cy="15937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4B115A62-47DE-4A6B-B2A9-22CEFD5960BE}"/>
              </a:ext>
            </a:extLst>
          </p:cNvPr>
          <p:cNvSpPr/>
          <p:nvPr/>
        </p:nvSpPr>
        <p:spPr>
          <a:xfrm>
            <a:off x="1394633" y="2331784"/>
            <a:ext cx="3284859" cy="112852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C73A2791-A39B-47D2-A3FA-5DAF47643119}"/>
              </a:ext>
            </a:extLst>
          </p:cNvPr>
          <p:cNvSpPr/>
          <p:nvPr/>
        </p:nvSpPr>
        <p:spPr>
          <a:xfrm>
            <a:off x="3803615" y="3477605"/>
            <a:ext cx="7855211" cy="30497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4698999" y="1406475"/>
            <a:ext cx="6979335" cy="1894461"/>
          </a:xfrm>
          <a:prstGeom prst="rect">
            <a:avLst/>
          </a:prstGeom>
          <a:noFill/>
          <a:ln w="571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5736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A6174ADA-354D-4803-A14C-B38EECA4D689}" type="slidenum">
              <a:rPr lang="zh-TW" altLang="en-US" smtClean="0"/>
              <a:t>31</a:t>
            </a:fld>
            <a:endParaRPr lang="zh-TW" altLang="en-US"/>
          </a:p>
        </p:txBody>
      </p:sp>
      <p:sp>
        <p:nvSpPr>
          <p:cNvPr id="21" name="文字方塊 20"/>
          <p:cNvSpPr txBox="1"/>
          <p:nvPr/>
        </p:nvSpPr>
        <p:spPr>
          <a:xfrm>
            <a:off x="797032" y="842886"/>
            <a:ext cx="6926896" cy="461665"/>
          </a:xfrm>
          <a:prstGeom prst="rect">
            <a:avLst/>
          </a:prstGeom>
          <a:noFill/>
        </p:spPr>
        <p:txBody>
          <a:bodyPr wrap="none" rtlCol="0">
            <a:spAutoFit/>
          </a:bodyPr>
          <a:lstStyle/>
          <a:p>
            <a:pPr marL="285750" indent="-285750">
              <a:buFont typeface="Wingdings" panose="05000000000000000000" pitchFamily="2" charset="2"/>
              <a:buChar char="Ø"/>
            </a:pPr>
            <a:r>
              <a:rPr lang="zh-TW" altLang="en-US" sz="2400" b="1" u="sng" dirty="0">
                <a:solidFill>
                  <a:schemeClr val="accent6">
                    <a:lumMod val="75000"/>
                  </a:schemeClr>
                </a:solidFill>
                <a:latin typeface="+mj-lt"/>
                <a:ea typeface="+mj-ea"/>
              </a:rPr>
              <a:t>上傳模式：</a:t>
            </a:r>
            <a:r>
              <a:rPr lang="en-US" altLang="zh-TW" sz="2400" b="1" u="sng" dirty="0">
                <a:solidFill>
                  <a:schemeClr val="accent6">
                    <a:lumMod val="75000"/>
                  </a:schemeClr>
                </a:solidFill>
                <a:latin typeface="+mj-lt"/>
                <a:ea typeface="+mj-ea"/>
              </a:rPr>
              <a:t>【</a:t>
            </a:r>
            <a:r>
              <a:rPr lang="zh-TW" altLang="en-US" sz="2400" b="1" u="sng" dirty="0">
                <a:solidFill>
                  <a:schemeClr val="accent6">
                    <a:lumMod val="75000"/>
                  </a:schemeClr>
                </a:solidFill>
                <a:latin typeface="+mj-lt"/>
                <a:ea typeface="+mj-ea"/>
              </a:rPr>
              <a:t>使用</a:t>
            </a:r>
            <a:r>
              <a:rPr lang="en-US" altLang="zh-TW" sz="2400" b="1" u="sng" dirty="0">
                <a:solidFill>
                  <a:schemeClr val="accent6">
                    <a:lumMod val="75000"/>
                  </a:schemeClr>
                </a:solidFill>
                <a:latin typeface="+mj-lt"/>
                <a:ea typeface="+mj-ea"/>
              </a:rPr>
              <a:t>EP</a:t>
            </a:r>
            <a:r>
              <a:rPr lang="zh-TW" altLang="en-US" sz="2400" b="1" u="sng" dirty="0">
                <a:solidFill>
                  <a:schemeClr val="accent6">
                    <a:lumMod val="75000"/>
                  </a:schemeClr>
                </a:solidFill>
                <a:latin typeface="+mj-lt"/>
                <a:ea typeface="+mj-ea"/>
              </a:rPr>
              <a:t>資料</a:t>
            </a:r>
            <a:r>
              <a:rPr lang="en-US" altLang="zh-TW" sz="2400" b="1" u="sng" dirty="0">
                <a:solidFill>
                  <a:schemeClr val="accent6">
                    <a:lumMod val="75000"/>
                  </a:schemeClr>
                </a:solidFill>
                <a:latin typeface="+mj-lt"/>
                <a:ea typeface="+mj-ea"/>
              </a:rPr>
              <a:t>】</a:t>
            </a:r>
            <a:r>
              <a:rPr lang="zh-TW" altLang="en-US" sz="2400" b="1" u="sng" dirty="0">
                <a:solidFill>
                  <a:schemeClr val="accent6">
                    <a:lumMod val="75000"/>
                  </a:schemeClr>
                </a:solidFill>
                <a:latin typeface="+mj-lt"/>
                <a:ea typeface="+mj-ea"/>
              </a:rPr>
              <a:t>或</a:t>
            </a:r>
            <a:r>
              <a:rPr lang="en-US" altLang="zh-TW" sz="2400" b="1" u="sng" dirty="0">
                <a:solidFill>
                  <a:schemeClr val="accent6">
                    <a:lumMod val="75000"/>
                  </a:schemeClr>
                </a:solidFill>
                <a:latin typeface="+mj-lt"/>
                <a:ea typeface="+mj-ea"/>
              </a:rPr>
              <a:t>【</a:t>
            </a:r>
            <a:r>
              <a:rPr lang="zh-TW" altLang="en-US" sz="2400" b="1" u="sng" dirty="0">
                <a:solidFill>
                  <a:schemeClr val="accent6">
                    <a:lumMod val="75000"/>
                  </a:schemeClr>
                </a:solidFill>
                <a:latin typeface="+mj-lt"/>
                <a:ea typeface="+mj-ea"/>
              </a:rPr>
              <a:t>自行上傳</a:t>
            </a:r>
            <a:r>
              <a:rPr lang="en-US" altLang="zh-TW" sz="2400" b="1" u="sng" dirty="0">
                <a:solidFill>
                  <a:schemeClr val="accent6">
                    <a:lumMod val="75000"/>
                  </a:schemeClr>
                </a:solidFill>
                <a:latin typeface="+mj-lt"/>
                <a:ea typeface="+mj-ea"/>
              </a:rPr>
              <a:t>PDF】</a:t>
            </a:r>
            <a:endParaRPr lang="zh-TW" altLang="en-US" sz="2400" b="1" u="sng" dirty="0">
              <a:solidFill>
                <a:schemeClr val="accent6">
                  <a:lumMod val="75000"/>
                </a:schemeClr>
              </a:solidFill>
              <a:latin typeface="+mj-lt"/>
              <a:ea typeface="+mj-ea"/>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342" y="1394750"/>
            <a:ext cx="9381316" cy="5326725"/>
          </a:xfrm>
          <a:prstGeom prst="rect">
            <a:avLst/>
          </a:prstGeom>
        </p:spPr>
      </p:pic>
      <p:sp>
        <p:nvSpPr>
          <p:cNvPr id="6" name="文字方塊 5"/>
          <p:cNvSpPr txBox="1"/>
          <p:nvPr/>
        </p:nvSpPr>
        <p:spPr>
          <a:xfrm>
            <a:off x="8260892" y="1857828"/>
            <a:ext cx="2394408" cy="276999"/>
          </a:xfrm>
          <a:prstGeom prst="rect">
            <a:avLst/>
          </a:prstGeom>
          <a:noFill/>
        </p:spPr>
        <p:txBody>
          <a:bodyPr wrap="square" rtlCol="0">
            <a:spAutoFit/>
          </a:bodyPr>
          <a:lstStyle/>
          <a:p>
            <a:pPr algn="ctr"/>
            <a:r>
              <a:rPr lang="en-US" altLang="zh-TW" sz="1200" spc="50" dirty="0"/>
              <a:t>(</a:t>
            </a:r>
            <a:r>
              <a:rPr lang="zh-TW" altLang="en-US" sz="1200" spc="50" dirty="0"/>
              <a:t>未具有</a:t>
            </a:r>
            <a:r>
              <a:rPr lang="en-US" altLang="zh-TW" sz="1200" spc="50" dirty="0"/>
              <a:t>EP</a:t>
            </a:r>
            <a:r>
              <a:rPr lang="zh-TW" altLang="en-US" sz="1200" spc="50" dirty="0"/>
              <a:t>資料</a:t>
            </a:r>
            <a:r>
              <a:rPr lang="en-US" altLang="zh-TW" sz="1200" spc="50" dirty="0"/>
              <a:t>)</a:t>
            </a:r>
          </a:p>
        </p:txBody>
      </p:sp>
      <p:sp>
        <p:nvSpPr>
          <p:cNvPr id="7" name="矩形 6">
            <a:extLst>
              <a:ext uri="{FF2B5EF4-FFF2-40B4-BE49-F238E27FC236}">
                <a16:creationId xmlns:a16="http://schemas.microsoft.com/office/drawing/2014/main" id="{3CDF9CA2-F5DC-4DD6-BDF6-2E56F577D780}"/>
              </a:ext>
            </a:extLst>
          </p:cNvPr>
          <p:cNvSpPr/>
          <p:nvPr/>
        </p:nvSpPr>
        <p:spPr>
          <a:xfrm>
            <a:off x="809065" y="120333"/>
            <a:ext cx="10573871"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400" b="1" spc="100" dirty="0">
                <a:solidFill>
                  <a:schemeClr val="tx1"/>
                </a:solidFill>
                <a:effectLst>
                  <a:glow rad="63500">
                    <a:schemeClr val="bg1"/>
                  </a:glow>
                </a:effectLst>
                <a:sym typeface="Wingdings" panose="05000000000000000000" pitchFamily="2" charset="2"/>
              </a:rPr>
              <a:t>四、第二階段複試：</a:t>
            </a:r>
            <a:r>
              <a:rPr lang="zh-TW" altLang="en-US" sz="2400" b="1" spc="100" dirty="0">
                <a:solidFill>
                  <a:schemeClr val="tx1"/>
                </a:solidFill>
                <a:effectLst>
                  <a:glow rad="63500">
                    <a:schemeClr val="bg1"/>
                  </a:glow>
                </a:effectLst>
                <a:sym typeface="Wingdings" panose="05000000000000000000" pitchFamily="2" charset="2"/>
              </a:rPr>
              <a:t>網路上傳資格審查暨學習歷程備審資料</a:t>
            </a:r>
            <a:r>
              <a:rPr lang="en-US" altLang="zh-TW" sz="2400" b="1" spc="100" dirty="0">
                <a:solidFill>
                  <a:schemeClr val="tx1"/>
                </a:solidFill>
                <a:effectLst>
                  <a:glow rad="63500">
                    <a:schemeClr val="bg1"/>
                  </a:glow>
                </a:effectLst>
                <a:sym typeface="Wingdings" panose="05000000000000000000" pitchFamily="2" charset="2"/>
              </a:rPr>
              <a:t>(4/5)</a:t>
            </a:r>
            <a:endParaRPr lang="zh-TW" altLang="en-US" sz="3600" b="1" spc="100" dirty="0">
              <a:solidFill>
                <a:schemeClr val="tx1"/>
              </a:solidFill>
              <a:effectLst>
                <a:glow rad="63500">
                  <a:schemeClr val="bg1"/>
                </a:glow>
              </a:effectLst>
            </a:endParaRPr>
          </a:p>
        </p:txBody>
      </p:sp>
    </p:spTree>
    <p:extLst>
      <p:ext uri="{BB962C8B-B14F-4D97-AF65-F5344CB8AC3E}">
        <p14:creationId xmlns:p14="http://schemas.microsoft.com/office/powerpoint/2010/main" val="274554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32</a:t>
            </a:fld>
            <a:endParaRPr lang="zh-TW" altLang="en-US"/>
          </a:p>
        </p:txBody>
      </p:sp>
      <p:graphicFrame>
        <p:nvGraphicFramePr>
          <p:cNvPr id="6" name="表格 5"/>
          <p:cNvGraphicFramePr>
            <a:graphicFrameLocks noGrp="1"/>
          </p:cNvGraphicFramePr>
          <p:nvPr>
            <p:extLst>
              <p:ext uri="{D42A27DB-BD31-4B8C-83A1-F6EECF244321}">
                <p14:modId xmlns:p14="http://schemas.microsoft.com/office/powerpoint/2010/main" val="420096912"/>
              </p:ext>
            </p:extLst>
          </p:nvPr>
        </p:nvGraphicFramePr>
        <p:xfrm>
          <a:off x="876299" y="1445554"/>
          <a:ext cx="10741394" cy="4910795"/>
        </p:xfrm>
        <a:graphic>
          <a:graphicData uri="http://schemas.openxmlformats.org/drawingml/2006/table">
            <a:tbl>
              <a:tblPr firstRow="1" bandRow="1">
                <a:tableStyleId>{5C22544A-7EE6-4342-B048-85BDC9FD1C3A}</a:tableStyleId>
              </a:tblPr>
              <a:tblGrid>
                <a:gridCol w="353680">
                  <a:extLst>
                    <a:ext uri="{9D8B030D-6E8A-4147-A177-3AD203B41FA5}">
                      <a16:colId xmlns:a16="http://schemas.microsoft.com/office/drawing/2014/main" val="1737573684"/>
                    </a:ext>
                  </a:extLst>
                </a:gridCol>
                <a:gridCol w="10387714">
                  <a:extLst>
                    <a:ext uri="{9D8B030D-6E8A-4147-A177-3AD203B41FA5}">
                      <a16:colId xmlns:a16="http://schemas.microsoft.com/office/drawing/2014/main" val="295043492"/>
                    </a:ext>
                  </a:extLst>
                </a:gridCol>
              </a:tblGrid>
              <a:tr h="2650875">
                <a:tc>
                  <a:txBody>
                    <a:bodyPr/>
                    <a:lstStyle/>
                    <a:p>
                      <a:pPr marL="0" indent="0" algn="just">
                        <a:spcBef>
                          <a:spcPts val="600"/>
                        </a:spcBef>
                        <a:spcAft>
                          <a:spcPts val="600"/>
                        </a:spcAft>
                        <a:buFont typeface="+mj-lt"/>
                        <a:buNone/>
                      </a:pPr>
                      <a:r>
                        <a:rPr lang="en-US" altLang="zh-TW" sz="1700" b="0" kern="1200" dirty="0">
                          <a:solidFill>
                            <a:schemeClr val="tx1"/>
                          </a:solidFill>
                          <a:latin typeface="+mn-lt"/>
                          <a:ea typeface="+mn-ea"/>
                          <a:cs typeface="+mn-cs"/>
                        </a:rPr>
                        <a:t>6</a:t>
                      </a:r>
                      <a:endParaRPr lang="zh-TW" altLang="en-US" sz="1700" b="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indent="0" algn="just">
                        <a:spcBef>
                          <a:spcPts val="600"/>
                        </a:spcBef>
                        <a:spcAft>
                          <a:spcPts val="600"/>
                        </a:spcAft>
                        <a:buFont typeface="+mj-lt"/>
                        <a:buNone/>
                      </a:pPr>
                      <a:r>
                        <a:rPr lang="zh-TW" altLang="en-US" sz="1700" b="1" kern="1200" spc="50" baseline="0" dirty="0">
                          <a:solidFill>
                            <a:srgbClr val="0033CC"/>
                          </a:solidFill>
                          <a:effectLst/>
                          <a:latin typeface="+mn-lt"/>
                          <a:ea typeface="+mn-ea"/>
                          <a:cs typeface="+mn-cs"/>
                        </a:rPr>
                        <a:t>當學年度應屆畢業之申請生</a:t>
                      </a:r>
                      <a:r>
                        <a:rPr lang="zh-TW" altLang="en-US" sz="1700" b="1" kern="1200" spc="50" baseline="0" dirty="0">
                          <a:solidFill>
                            <a:schemeClr val="tx1"/>
                          </a:solidFill>
                          <a:latin typeface="+mn-lt"/>
                          <a:ea typeface="+mn-ea"/>
                          <a:cs typeface="+mn-cs"/>
                        </a:rPr>
                        <a:t>於資格審查暨學習歷程備審資料</a:t>
                      </a:r>
                      <a:r>
                        <a:rPr lang="zh-TW" altLang="en-US" sz="1700" b="1" kern="1200" spc="50" baseline="0" dirty="0">
                          <a:solidFill>
                            <a:srgbClr val="0033CC"/>
                          </a:solidFill>
                          <a:latin typeface="+mn-lt"/>
                          <a:ea typeface="+mn-ea"/>
                          <a:cs typeface="+mn-cs"/>
                        </a:rPr>
                        <a:t>上傳期間</a:t>
                      </a:r>
                      <a:r>
                        <a:rPr lang="zh-TW" altLang="en-US" sz="1700" b="0" kern="1200" spc="50" baseline="0" dirty="0">
                          <a:solidFill>
                            <a:schemeClr val="tx1"/>
                          </a:solidFill>
                          <a:latin typeface="+mn-lt"/>
                          <a:ea typeface="+mn-ea"/>
                          <a:cs typeface="+mn-cs"/>
                        </a:rPr>
                        <a:t>，如發現學習歷程中央資料庫提供之</a:t>
                      </a:r>
                      <a:r>
                        <a:rPr lang="zh-TW" altLang="en-US" sz="1700" b="1" kern="1200" spc="50" baseline="0" dirty="0">
                          <a:solidFill>
                            <a:srgbClr val="0033CC"/>
                          </a:solidFill>
                          <a:latin typeface="+mn-lt"/>
                          <a:ea typeface="+mn-ea"/>
                          <a:cs typeface="+mn-cs"/>
                        </a:rPr>
                        <a:t>第五學期修課紀錄、第五～六學期之課程學習成果及多元表現等檔案內容有疑義者</a:t>
                      </a:r>
                      <a:r>
                        <a:rPr lang="zh-TW" altLang="en-US" sz="1700" b="0" kern="1200" spc="50" baseline="0" dirty="0">
                          <a:solidFill>
                            <a:schemeClr val="tx1"/>
                          </a:solidFill>
                          <a:latin typeface="+mn-lt"/>
                          <a:ea typeface="+mn-ea"/>
                          <a:cs typeface="+mn-cs"/>
                        </a:rPr>
                        <a:t>，除</a:t>
                      </a:r>
                      <a:r>
                        <a:rPr lang="zh-TW" altLang="en-US" sz="1700" b="1" kern="1200" spc="50" baseline="0" dirty="0">
                          <a:solidFill>
                            <a:srgbClr val="FF0000"/>
                          </a:solidFill>
                          <a:latin typeface="+mn-lt"/>
                          <a:ea typeface="+mn-ea"/>
                          <a:cs typeface="+mn-cs"/>
                        </a:rPr>
                        <a:t>應儘速向就讀學校反映</a:t>
                      </a:r>
                      <a:r>
                        <a:rPr lang="zh-TW" altLang="en-US" sz="1700" b="0" kern="1200" spc="50" baseline="0" dirty="0">
                          <a:solidFill>
                            <a:schemeClr val="tx1"/>
                          </a:solidFill>
                          <a:latin typeface="+mn-lt"/>
                          <a:ea typeface="+mn-ea"/>
                          <a:cs typeface="+mn-cs"/>
                        </a:rPr>
                        <a:t>外，申請生</a:t>
                      </a:r>
                      <a:r>
                        <a:rPr lang="zh-TW" altLang="en-US" sz="1700" b="1" kern="1200" spc="50" baseline="0" dirty="0">
                          <a:solidFill>
                            <a:srgbClr val="FF0000"/>
                          </a:solidFill>
                          <a:latin typeface="+mn-lt"/>
                          <a:ea typeface="+mn-ea"/>
                          <a:cs typeface="+mn-cs"/>
                        </a:rPr>
                        <a:t>仍須</a:t>
                      </a:r>
                      <a:r>
                        <a:rPr lang="zh-TW" altLang="en-US" sz="1700" b="1" kern="1200" spc="50" baseline="0" dirty="0">
                          <a:solidFill>
                            <a:schemeClr val="tx1"/>
                          </a:solidFill>
                          <a:latin typeface="+mn-lt"/>
                          <a:ea typeface="+mn-ea"/>
                          <a:cs typeface="+mn-cs"/>
                        </a:rPr>
                        <a:t>依各校規定之</a:t>
                      </a:r>
                      <a:r>
                        <a:rPr lang="zh-TW" altLang="en-US" sz="1700" b="1" kern="1200" spc="50" baseline="0" dirty="0">
                          <a:solidFill>
                            <a:srgbClr val="FF0000"/>
                          </a:solidFill>
                          <a:latin typeface="+mn-lt"/>
                          <a:ea typeface="+mn-ea"/>
                          <a:cs typeface="+mn-cs"/>
                        </a:rPr>
                        <a:t>上傳截止日前完成</a:t>
                      </a:r>
                      <a:r>
                        <a:rPr lang="zh-TW" altLang="en-US" sz="1700" b="1" kern="1200" spc="50" baseline="0" dirty="0">
                          <a:solidFill>
                            <a:schemeClr val="tx1"/>
                          </a:solidFill>
                          <a:latin typeface="+mn-lt"/>
                          <a:ea typeface="+mn-ea"/>
                          <a:cs typeface="+mn-cs"/>
                        </a:rPr>
                        <a:t>資格審查暨學習歷程備審資料</a:t>
                      </a:r>
                      <a:r>
                        <a:rPr lang="zh-TW" altLang="en-US" sz="1700" b="1" kern="1200" spc="50" baseline="0" dirty="0">
                          <a:solidFill>
                            <a:srgbClr val="FF0000"/>
                          </a:solidFill>
                          <a:latin typeface="+mn-lt"/>
                          <a:ea typeface="+mn-ea"/>
                          <a:cs typeface="+mn-cs"/>
                        </a:rPr>
                        <a:t>上傳及確認作業</a:t>
                      </a:r>
                      <a:r>
                        <a:rPr lang="zh-TW" altLang="en-US" sz="1700" b="0" kern="1200" spc="50" baseline="0" dirty="0">
                          <a:solidFill>
                            <a:schemeClr val="tx1"/>
                          </a:solidFill>
                          <a:latin typeface="+mn-lt"/>
                          <a:ea typeface="+mn-ea"/>
                          <a:cs typeface="+mn-cs"/>
                        </a:rPr>
                        <a:t>，以避免延誤自身第二階段複試權益。</a:t>
                      </a:r>
                      <a:endParaRPr lang="en-US" altLang="zh-TW" sz="1700" b="0" kern="1200" spc="50" baseline="0" dirty="0">
                        <a:solidFill>
                          <a:schemeClr val="tx1"/>
                        </a:solidFill>
                        <a:latin typeface="+mn-lt"/>
                        <a:ea typeface="+mn-ea"/>
                        <a:cs typeface="+mn-cs"/>
                      </a:endParaRPr>
                    </a:p>
                    <a:p>
                      <a:pPr marL="0" indent="0" algn="just">
                        <a:spcBef>
                          <a:spcPts val="600"/>
                        </a:spcBef>
                        <a:spcAft>
                          <a:spcPts val="600"/>
                        </a:spcAft>
                        <a:buFont typeface="+mj-lt"/>
                        <a:buNone/>
                      </a:pPr>
                      <a:r>
                        <a:rPr lang="zh-TW" altLang="en-US" sz="1700" b="0" spc="50" baseline="0" dirty="0">
                          <a:solidFill>
                            <a:schemeClr val="tx1"/>
                          </a:solidFill>
                        </a:rPr>
                        <a:t>高級中等學校接獲所屬學生反映，應儘速依「高級中等學校學生學習歷程檔案作業要點」第</a:t>
                      </a:r>
                      <a:r>
                        <a:rPr lang="en-US" altLang="zh-TW" sz="1700" b="0" spc="50" baseline="0" dirty="0">
                          <a:solidFill>
                            <a:schemeClr val="tx1"/>
                          </a:solidFill>
                        </a:rPr>
                        <a:t>4</a:t>
                      </a:r>
                      <a:r>
                        <a:rPr lang="zh-TW" altLang="en-US" sz="1700" b="0" spc="50" baseline="0" dirty="0">
                          <a:solidFill>
                            <a:schemeClr val="tx1"/>
                          </a:solidFill>
                        </a:rPr>
                        <a:t>點明定「收訖明細」之規範，</a:t>
                      </a:r>
                      <a:r>
                        <a:rPr lang="zh-TW" altLang="en-US" sz="1700" b="1" spc="50" baseline="0" dirty="0">
                          <a:solidFill>
                            <a:srgbClr val="FF0000"/>
                          </a:solidFill>
                        </a:rPr>
                        <a:t>於三日內查明</a:t>
                      </a:r>
                      <a:r>
                        <a:rPr lang="zh-TW" altLang="en-US" sz="1700" b="1" spc="50" baseline="0" dirty="0">
                          <a:solidFill>
                            <a:schemeClr val="tx1"/>
                          </a:solidFill>
                        </a:rPr>
                        <a:t>，若確實為</a:t>
                      </a:r>
                      <a:r>
                        <a:rPr lang="zh-TW" altLang="en-US" sz="1700" b="1" spc="50" baseline="0" dirty="0">
                          <a:solidFill>
                            <a:srgbClr val="FF0000"/>
                          </a:solidFill>
                        </a:rPr>
                        <a:t>不可歸責於申請生</a:t>
                      </a:r>
                      <a:r>
                        <a:rPr lang="zh-TW" altLang="en-US" sz="1700" b="1" spc="50" baseline="0" dirty="0">
                          <a:solidFill>
                            <a:schemeClr val="tx1"/>
                          </a:solidFill>
                        </a:rPr>
                        <a:t>之疏失，</a:t>
                      </a:r>
                      <a:r>
                        <a:rPr lang="zh-TW" altLang="en-US" sz="1700" b="1" spc="50" baseline="0" dirty="0">
                          <a:solidFill>
                            <a:srgbClr val="FF0000"/>
                          </a:solidFill>
                        </a:rPr>
                        <a:t>應備文檢附更正資料逕向該生申請之校系</a:t>
                      </a:r>
                      <a:r>
                        <a:rPr lang="en-US" altLang="zh-TW" sz="1700" b="1" spc="50" baseline="0" dirty="0">
                          <a:solidFill>
                            <a:srgbClr val="FF0000"/>
                          </a:solidFill>
                        </a:rPr>
                        <a:t>(</a:t>
                      </a:r>
                      <a:r>
                        <a:rPr lang="zh-TW" altLang="en-US" sz="1700" b="1" spc="50" baseline="0" dirty="0">
                          <a:solidFill>
                            <a:srgbClr val="FF0000"/>
                          </a:solidFill>
                        </a:rPr>
                        <a:t>組</a:t>
                      </a:r>
                      <a:r>
                        <a:rPr lang="en-US" altLang="zh-TW" sz="1700" b="1" spc="50" baseline="0" dirty="0">
                          <a:solidFill>
                            <a:srgbClr val="FF0000"/>
                          </a:solidFill>
                        </a:rPr>
                        <a:t>)</a:t>
                      </a:r>
                      <a:r>
                        <a:rPr lang="zh-TW" altLang="en-US" sz="1700" b="1" spc="50" baseline="0" dirty="0">
                          <a:solidFill>
                            <a:srgbClr val="FF0000"/>
                          </a:solidFill>
                        </a:rPr>
                        <a:t>、學程辦理</a:t>
                      </a:r>
                      <a:r>
                        <a:rPr lang="zh-TW" altLang="en-US" sz="1700" b="1" spc="50" baseline="0" dirty="0">
                          <a:solidFill>
                            <a:schemeClr val="tx1"/>
                          </a:solidFill>
                        </a:rPr>
                        <a:t>，以維護申請生複試權益。</a:t>
                      </a:r>
                      <a:endParaRPr lang="zh-TW" altLang="en-US" sz="1700" b="1" kern="1200" spc="50" baseline="0" dirty="0">
                        <a:solidFill>
                          <a:schemeClr val="tx1"/>
                        </a:solidFill>
                        <a:latin typeface="+mn-lt"/>
                        <a:ea typeface="+mn-ea"/>
                        <a:cs typeface="+mn-cs"/>
                      </a:endParaRP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85757832"/>
                  </a:ext>
                </a:extLst>
              </a:tr>
              <a:tr h="1546220">
                <a:tc>
                  <a:txBody>
                    <a:bodyPr/>
                    <a:lstStyle/>
                    <a:p>
                      <a:pPr algn="just">
                        <a:spcBef>
                          <a:spcPts val="10"/>
                        </a:spcBef>
                        <a:spcAft>
                          <a:spcPts val="300"/>
                        </a:spcAft>
                      </a:pPr>
                      <a:r>
                        <a:rPr lang="en-US" altLang="zh-TW" sz="1700" b="0" kern="1200" dirty="0">
                          <a:solidFill>
                            <a:schemeClr val="dk1"/>
                          </a:solidFill>
                          <a:latin typeface="+mn-lt"/>
                          <a:ea typeface="+mn-ea"/>
                          <a:cs typeface="+mn-cs"/>
                        </a:rPr>
                        <a:t>7</a:t>
                      </a:r>
                      <a:endParaRPr lang="zh-TW" altLang="en-US" sz="1700" b="0" kern="1200" dirty="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indent="0" algn="just">
                        <a:spcBef>
                          <a:spcPts val="10"/>
                        </a:spcBef>
                        <a:spcAft>
                          <a:spcPts val="600"/>
                        </a:spcAft>
                        <a:buFont typeface="+mj-lt"/>
                        <a:buNone/>
                      </a:pPr>
                      <a:r>
                        <a:rPr lang="zh-TW" altLang="en-US" sz="1700" b="1" kern="1200" spc="50" baseline="0" dirty="0">
                          <a:solidFill>
                            <a:schemeClr val="dk1"/>
                          </a:solidFill>
                          <a:latin typeface="+mn-lt"/>
                          <a:ea typeface="+mn-ea"/>
                          <a:cs typeface="+mn-cs"/>
                        </a:rPr>
                        <a:t>申請生須於</a:t>
                      </a:r>
                      <a:r>
                        <a:rPr lang="zh-TW" altLang="en-US" sz="1700" b="1" kern="1200" spc="50" baseline="0" dirty="0">
                          <a:solidFill>
                            <a:srgbClr val="FF0000"/>
                          </a:solidFill>
                          <a:latin typeface="+mn-lt"/>
                          <a:ea typeface="+mn-ea"/>
                          <a:cs typeface="+mn-cs"/>
                        </a:rPr>
                        <a:t>上傳截止日前</a:t>
                      </a:r>
                      <a:r>
                        <a:rPr lang="zh-TW" altLang="en-US" sz="1700" b="1" kern="1200" spc="50" baseline="0" dirty="0">
                          <a:solidFill>
                            <a:schemeClr val="dk1"/>
                          </a:solidFill>
                          <a:latin typeface="+mn-lt"/>
                          <a:ea typeface="+mn-ea"/>
                          <a:cs typeface="+mn-cs"/>
                        </a:rPr>
                        <a:t>，</a:t>
                      </a:r>
                      <a:r>
                        <a:rPr lang="zh-TW" altLang="en-US" sz="1700" b="1" kern="1200" spc="50" baseline="0" dirty="0">
                          <a:solidFill>
                            <a:srgbClr val="FF0000"/>
                          </a:solidFill>
                          <a:latin typeface="+mn-lt"/>
                          <a:ea typeface="+mn-ea"/>
                          <a:cs typeface="+mn-cs"/>
                        </a:rPr>
                        <a:t>完成</a:t>
                      </a:r>
                      <a:r>
                        <a:rPr lang="zh-TW" altLang="en-US" sz="1700" b="1" kern="1200" spc="50" baseline="0" dirty="0">
                          <a:solidFill>
                            <a:schemeClr val="dk1"/>
                          </a:solidFill>
                          <a:latin typeface="+mn-lt"/>
                          <a:ea typeface="+mn-ea"/>
                          <a:cs typeface="+mn-cs"/>
                        </a:rPr>
                        <a:t>網路上傳資格審查暨學習歷程備審資料</a:t>
                      </a:r>
                      <a:r>
                        <a:rPr lang="zh-TW" altLang="en-US" sz="1700" b="1" kern="1200" spc="50" baseline="0" dirty="0">
                          <a:solidFill>
                            <a:srgbClr val="FF0000"/>
                          </a:solidFill>
                          <a:latin typeface="+mn-lt"/>
                          <a:ea typeface="+mn-ea"/>
                          <a:cs typeface="+mn-cs"/>
                        </a:rPr>
                        <a:t>「確認」作業</a:t>
                      </a:r>
                      <a:r>
                        <a:rPr lang="zh-TW" altLang="en-US" sz="1700" b="1" kern="1200" spc="50" baseline="0" dirty="0">
                          <a:solidFill>
                            <a:schemeClr val="dk1"/>
                          </a:solidFill>
                          <a:latin typeface="+mn-lt"/>
                          <a:ea typeface="+mn-ea"/>
                          <a:cs typeface="+mn-cs"/>
                        </a:rPr>
                        <a:t>。</a:t>
                      </a:r>
                      <a:endParaRPr lang="en-US" altLang="zh-TW" sz="1700" b="1" kern="1200" spc="50" baseline="0" dirty="0">
                        <a:solidFill>
                          <a:schemeClr val="dk1"/>
                        </a:solidFill>
                        <a:latin typeface="+mn-lt"/>
                        <a:ea typeface="+mn-ea"/>
                        <a:cs typeface="+mn-cs"/>
                      </a:endParaRPr>
                    </a:p>
                    <a:p>
                      <a:pPr algn="just">
                        <a:spcBef>
                          <a:spcPts val="10"/>
                        </a:spcBef>
                        <a:spcAft>
                          <a:spcPts val="300"/>
                        </a:spcAft>
                      </a:pPr>
                      <a:r>
                        <a:rPr lang="zh-TW" altLang="en-US" sz="1700" b="0" kern="1200" spc="50" baseline="0" dirty="0">
                          <a:solidFill>
                            <a:schemeClr val="dk1"/>
                          </a:solidFill>
                          <a:latin typeface="+mn-lt"/>
                          <a:ea typeface="+mn-ea"/>
                          <a:cs typeface="+mn-cs"/>
                        </a:rPr>
                        <a:t>完成確認後，系統即產生</a:t>
                      </a:r>
                      <a:r>
                        <a:rPr lang="zh-TW" altLang="en-US" sz="1700" b="1" kern="1200" spc="50" baseline="0" dirty="0">
                          <a:solidFill>
                            <a:schemeClr val="dk1"/>
                          </a:solidFill>
                          <a:latin typeface="+mn-lt"/>
                          <a:ea typeface="+mn-ea"/>
                          <a:cs typeface="+mn-cs"/>
                        </a:rPr>
                        <a:t>「</a:t>
                      </a:r>
                      <a:r>
                        <a:rPr lang="zh-TW" altLang="en-US" sz="1700" b="1" kern="1200" spc="50" baseline="0" dirty="0">
                          <a:solidFill>
                            <a:srgbClr val="0033CC"/>
                          </a:solidFill>
                          <a:latin typeface="+mn-lt"/>
                          <a:ea typeface="+mn-ea"/>
                          <a:cs typeface="+mn-cs"/>
                        </a:rPr>
                        <a:t>資格審查暨學習歷程備審資料上傳</a:t>
                      </a:r>
                      <a:r>
                        <a:rPr lang="zh-TW" altLang="en-US" sz="1700" b="1" kern="1200" spc="50" baseline="0" dirty="0">
                          <a:solidFill>
                            <a:srgbClr val="FF0000"/>
                          </a:solidFill>
                          <a:latin typeface="+mn-lt"/>
                          <a:ea typeface="+mn-ea"/>
                          <a:cs typeface="+mn-cs"/>
                        </a:rPr>
                        <a:t>確認表</a:t>
                      </a:r>
                      <a:r>
                        <a:rPr lang="zh-TW" altLang="en-US" sz="1700" b="1" kern="1200" spc="50" baseline="0" dirty="0">
                          <a:solidFill>
                            <a:schemeClr val="dk1"/>
                          </a:solidFill>
                          <a:latin typeface="+mn-lt"/>
                          <a:ea typeface="+mn-ea"/>
                          <a:cs typeface="+mn-cs"/>
                        </a:rPr>
                        <a:t>」，申請生</a:t>
                      </a:r>
                      <a:r>
                        <a:rPr lang="zh-TW" altLang="en-US" sz="1700" b="1" kern="1200" spc="50" baseline="0" dirty="0">
                          <a:solidFill>
                            <a:srgbClr val="0033CC"/>
                          </a:solidFill>
                          <a:latin typeface="+mn-lt"/>
                          <a:ea typeface="+mn-ea"/>
                          <a:cs typeface="+mn-cs"/>
                        </a:rPr>
                        <a:t>應自行下載存檔</a:t>
                      </a:r>
                      <a:r>
                        <a:rPr lang="zh-TW" altLang="en-US" sz="1700" b="0" kern="1200" spc="50" baseline="0" dirty="0">
                          <a:solidFill>
                            <a:schemeClr val="dk1"/>
                          </a:solidFill>
                          <a:latin typeface="+mn-lt"/>
                          <a:ea typeface="+mn-ea"/>
                          <a:cs typeface="+mn-cs"/>
                        </a:rPr>
                        <a:t>，嗣後申請生對資格審查暨學習歷程備審資料上傳相關事項提出疑義申請時，應提示「資格審查暨學習歷程備審資料上傳確認表」，未提示者一律不予受理。</a:t>
                      </a: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034303433"/>
                  </a:ext>
                </a:extLst>
              </a:tr>
              <a:tr h="7137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700" b="0" kern="1200" dirty="0">
                          <a:solidFill>
                            <a:schemeClr val="dk1"/>
                          </a:solidFill>
                          <a:latin typeface="+mn-lt"/>
                          <a:ea typeface="+mn-ea"/>
                          <a:cs typeface="+mn-cs"/>
                        </a:rPr>
                        <a:t>8</a:t>
                      </a:r>
                      <a:endParaRPr lang="zh-TW" altLang="en-US" sz="1700" b="0" kern="1200" dirty="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700" b="0" kern="1200" spc="50" baseline="0" dirty="0">
                          <a:solidFill>
                            <a:schemeClr val="dk1"/>
                          </a:solidFill>
                          <a:latin typeface="+mn-lt"/>
                          <a:ea typeface="+mn-ea"/>
                          <a:cs typeface="+mn-cs"/>
                        </a:rPr>
                        <a:t>學習歷程備審資料採綜合評量，如學習歷程備審資料未能備齊所報名各校系（組）、學程之要求者，仍可參加複試。</a:t>
                      </a: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2256875"/>
                  </a:ext>
                </a:extLst>
              </a:tr>
            </a:tbl>
          </a:graphicData>
        </a:graphic>
      </p:graphicFrame>
      <p:sp>
        <p:nvSpPr>
          <p:cNvPr id="7" name="文字方塊 6"/>
          <p:cNvSpPr txBox="1"/>
          <p:nvPr/>
        </p:nvSpPr>
        <p:spPr>
          <a:xfrm>
            <a:off x="809064" y="922622"/>
            <a:ext cx="3651962" cy="461665"/>
          </a:xfrm>
          <a:prstGeom prst="rect">
            <a:avLst/>
          </a:prstGeom>
          <a:noFill/>
        </p:spPr>
        <p:txBody>
          <a:bodyPr wrap="none" rtlCol="0">
            <a:spAutoFit/>
          </a:bodyPr>
          <a:lstStyle/>
          <a:p>
            <a:pPr marL="285750" indent="-285750">
              <a:buFont typeface="Wingdings" panose="05000000000000000000" pitchFamily="2" charset="2"/>
              <a:buChar char="Ø"/>
            </a:pPr>
            <a:r>
              <a:rPr lang="zh-TW" altLang="en-US" sz="2400" b="1" u="sng" dirty="0">
                <a:solidFill>
                  <a:schemeClr val="accent6">
                    <a:lumMod val="75000"/>
                  </a:schemeClr>
                </a:solidFill>
                <a:latin typeface="+mj-lt"/>
                <a:ea typeface="+mj-ea"/>
              </a:rPr>
              <a:t>上傳作業重要事項～</a:t>
            </a:r>
            <a:r>
              <a:rPr lang="en-US" altLang="zh-TW" sz="2000" b="1" u="sng" dirty="0">
                <a:solidFill>
                  <a:schemeClr val="accent6">
                    <a:lumMod val="75000"/>
                  </a:schemeClr>
                </a:solidFill>
              </a:rPr>
              <a:t>(2)</a:t>
            </a:r>
            <a:endParaRPr lang="en-US" altLang="zh-TW" sz="2400" b="1" u="sng" dirty="0">
              <a:solidFill>
                <a:schemeClr val="accent6">
                  <a:lumMod val="75000"/>
                </a:schemeClr>
              </a:solidFill>
            </a:endParaRPr>
          </a:p>
        </p:txBody>
      </p:sp>
      <p:sp>
        <p:nvSpPr>
          <p:cNvPr id="8" name="矩形 7">
            <a:extLst>
              <a:ext uri="{FF2B5EF4-FFF2-40B4-BE49-F238E27FC236}">
                <a16:creationId xmlns:a16="http://schemas.microsoft.com/office/drawing/2014/main" id="{FF2CFA12-EEB0-49C3-938C-27FEBE1E7EB4}"/>
              </a:ext>
            </a:extLst>
          </p:cNvPr>
          <p:cNvSpPr/>
          <p:nvPr/>
        </p:nvSpPr>
        <p:spPr>
          <a:xfrm>
            <a:off x="809065" y="120333"/>
            <a:ext cx="10573871"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400" b="1" spc="100" dirty="0">
                <a:solidFill>
                  <a:schemeClr val="tx1"/>
                </a:solidFill>
                <a:effectLst>
                  <a:glow rad="63500">
                    <a:schemeClr val="bg1"/>
                  </a:glow>
                </a:effectLst>
                <a:sym typeface="Wingdings" panose="05000000000000000000" pitchFamily="2" charset="2"/>
              </a:rPr>
              <a:t>四、第二階段複試：</a:t>
            </a:r>
            <a:r>
              <a:rPr lang="zh-TW" altLang="en-US" sz="2400" b="1" spc="100" dirty="0">
                <a:solidFill>
                  <a:schemeClr val="tx1"/>
                </a:solidFill>
                <a:effectLst>
                  <a:glow rad="63500">
                    <a:schemeClr val="bg1"/>
                  </a:glow>
                </a:effectLst>
                <a:sym typeface="Wingdings" panose="05000000000000000000" pitchFamily="2" charset="2"/>
              </a:rPr>
              <a:t>網路上傳資格審查暨學習歷程備審資料</a:t>
            </a:r>
            <a:r>
              <a:rPr lang="en-US" altLang="zh-TW" sz="2400" b="1" spc="100" dirty="0">
                <a:solidFill>
                  <a:schemeClr val="tx1"/>
                </a:solidFill>
                <a:effectLst>
                  <a:glow rad="63500">
                    <a:schemeClr val="bg1"/>
                  </a:glow>
                </a:effectLst>
                <a:sym typeface="Wingdings" panose="05000000000000000000" pitchFamily="2" charset="2"/>
              </a:rPr>
              <a:t>(5/5)</a:t>
            </a:r>
            <a:endParaRPr lang="zh-TW" altLang="en-US" sz="3600" b="1" spc="100" dirty="0">
              <a:solidFill>
                <a:schemeClr val="tx1"/>
              </a:solidFill>
              <a:effectLst>
                <a:glow rad="63500">
                  <a:schemeClr val="bg1"/>
                </a:glow>
              </a:effectLst>
            </a:endParaRPr>
          </a:p>
        </p:txBody>
      </p:sp>
    </p:spTree>
    <p:extLst>
      <p:ext uri="{BB962C8B-B14F-4D97-AF65-F5344CB8AC3E}">
        <p14:creationId xmlns:p14="http://schemas.microsoft.com/office/powerpoint/2010/main" val="1142545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33</a:t>
            </a:fld>
            <a:endParaRPr lang="zh-TW" altLang="en-US"/>
          </a:p>
        </p:txBody>
      </p:sp>
      <p:sp>
        <p:nvSpPr>
          <p:cNvPr id="10" name="矩形 9"/>
          <p:cNvSpPr/>
          <p:nvPr/>
        </p:nvSpPr>
        <p:spPr>
          <a:xfrm>
            <a:off x="2502808" y="145142"/>
            <a:ext cx="7186385"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sym typeface="Wingdings" panose="05000000000000000000" pitchFamily="2" charset="2"/>
              </a:rPr>
              <a:t>五、錄取及公告：</a:t>
            </a:r>
            <a:r>
              <a:rPr lang="zh-TW" altLang="en-US" sz="2800" b="1" spc="100" dirty="0">
                <a:solidFill>
                  <a:schemeClr val="tx1"/>
                </a:solidFill>
                <a:effectLst>
                  <a:glow rad="63500">
                    <a:schemeClr val="bg1"/>
                  </a:glow>
                </a:effectLst>
                <a:sym typeface="Wingdings" panose="05000000000000000000" pitchFamily="2" charset="2"/>
              </a:rPr>
              <a:t>公告正、備取生名單</a:t>
            </a:r>
            <a:endParaRPr lang="zh-TW" altLang="en-US" sz="3200" b="1" spc="100" dirty="0">
              <a:solidFill>
                <a:schemeClr val="tx1"/>
              </a:solidFill>
              <a:effectLst>
                <a:glow rad="63500">
                  <a:schemeClr val="bg1"/>
                </a:glow>
              </a:effectLst>
            </a:endParaRPr>
          </a:p>
        </p:txBody>
      </p:sp>
      <p:graphicFrame>
        <p:nvGraphicFramePr>
          <p:cNvPr id="12" name="表格 11"/>
          <p:cNvGraphicFramePr>
            <a:graphicFrameLocks noGrp="1"/>
          </p:cNvGraphicFramePr>
          <p:nvPr>
            <p:extLst>
              <p:ext uri="{D42A27DB-BD31-4B8C-83A1-F6EECF244321}">
                <p14:modId xmlns:p14="http://schemas.microsoft.com/office/powerpoint/2010/main" val="3299940444"/>
              </p:ext>
            </p:extLst>
          </p:nvPr>
        </p:nvGraphicFramePr>
        <p:xfrm>
          <a:off x="874451" y="934268"/>
          <a:ext cx="10443097" cy="2057275"/>
        </p:xfrm>
        <a:graphic>
          <a:graphicData uri="http://schemas.openxmlformats.org/drawingml/2006/table">
            <a:tbl>
              <a:tblPr firstRow="1" bandRow="1">
                <a:tableStyleId>{5C22544A-7EE6-4342-B048-85BDC9FD1C3A}</a:tableStyleId>
              </a:tblPr>
              <a:tblGrid>
                <a:gridCol w="343858">
                  <a:extLst>
                    <a:ext uri="{9D8B030D-6E8A-4147-A177-3AD203B41FA5}">
                      <a16:colId xmlns:a16="http://schemas.microsoft.com/office/drawing/2014/main" val="1737573684"/>
                    </a:ext>
                  </a:extLst>
                </a:gridCol>
                <a:gridCol w="10099239">
                  <a:extLst>
                    <a:ext uri="{9D8B030D-6E8A-4147-A177-3AD203B41FA5}">
                      <a16:colId xmlns:a16="http://schemas.microsoft.com/office/drawing/2014/main" val="295043492"/>
                    </a:ext>
                  </a:extLst>
                </a:gridCol>
              </a:tblGrid>
              <a:tr h="623438">
                <a:tc>
                  <a:txBody>
                    <a:bodyPr/>
                    <a:lstStyle/>
                    <a:p>
                      <a:pPr marL="0" indent="0" algn="just">
                        <a:spcBef>
                          <a:spcPts val="300"/>
                        </a:spcBef>
                        <a:spcAft>
                          <a:spcPts val="300"/>
                        </a:spcAft>
                        <a:buFont typeface="+mj-lt"/>
                        <a:buNone/>
                      </a:pPr>
                      <a:r>
                        <a:rPr lang="en-US" altLang="zh-TW" sz="1800" b="1" kern="1200" dirty="0">
                          <a:solidFill>
                            <a:schemeClr val="tx1"/>
                          </a:solidFill>
                          <a:latin typeface="+mn-lt"/>
                          <a:ea typeface="+mn-ea"/>
                          <a:cs typeface="+mn-cs"/>
                        </a:rPr>
                        <a:t>1</a:t>
                      </a:r>
                      <a:endParaRPr lang="zh-TW" altLang="en-US" sz="1800" b="1"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indent="0">
                        <a:lnSpc>
                          <a:spcPct val="100000"/>
                        </a:lnSpc>
                        <a:spcBef>
                          <a:spcPts val="300"/>
                        </a:spcBef>
                        <a:spcAft>
                          <a:spcPts val="300"/>
                        </a:spcAft>
                        <a:buFont typeface="+mj-lt"/>
                        <a:buNone/>
                        <a:defRPr/>
                      </a:pPr>
                      <a:r>
                        <a:rPr lang="zh-TW" altLang="en-US" sz="1800" b="1" kern="1200" dirty="0">
                          <a:solidFill>
                            <a:schemeClr val="tx1"/>
                          </a:solidFill>
                          <a:latin typeface="+mj-ea"/>
                          <a:ea typeface="+mn-ea"/>
                          <a:cs typeface="Times New Roman" panose="02020603050405020304" pitchFamily="18" charset="0"/>
                        </a:rPr>
                        <a:t>由</a:t>
                      </a:r>
                      <a:r>
                        <a:rPr lang="zh-TW" altLang="zh-TW" sz="1800" b="1" kern="1200" dirty="0">
                          <a:solidFill>
                            <a:schemeClr val="tx1"/>
                          </a:solidFill>
                          <a:latin typeface="+mj-ea"/>
                          <a:ea typeface="+mn-ea"/>
                          <a:cs typeface="Times New Roman" panose="02020603050405020304" pitchFamily="18" charset="0"/>
                        </a:rPr>
                        <a:t>各</a:t>
                      </a:r>
                      <a:r>
                        <a:rPr lang="zh-TW" altLang="en-US" sz="1800" b="1" kern="1200" dirty="0">
                          <a:solidFill>
                            <a:schemeClr val="tx1"/>
                          </a:solidFill>
                          <a:latin typeface="+mj-ea"/>
                          <a:ea typeface="+mn-ea"/>
                          <a:cs typeface="Times New Roman" panose="02020603050405020304" pitchFamily="18" charset="0"/>
                        </a:rPr>
                        <a:t>招生學</a:t>
                      </a:r>
                      <a:r>
                        <a:rPr lang="zh-TW" altLang="zh-TW" sz="1800" b="1" kern="1200" dirty="0">
                          <a:solidFill>
                            <a:schemeClr val="tx1"/>
                          </a:solidFill>
                          <a:latin typeface="+mj-ea"/>
                          <a:ea typeface="+mn-ea"/>
                          <a:cs typeface="Times New Roman" panose="02020603050405020304" pitchFamily="18" charset="0"/>
                        </a:rPr>
                        <a:t>校決定最低錄取標準</a:t>
                      </a:r>
                      <a:r>
                        <a:rPr lang="zh-TW" altLang="en-US" sz="1800" b="1" kern="1200" dirty="0">
                          <a:solidFill>
                            <a:schemeClr val="tx1"/>
                          </a:solidFill>
                          <a:latin typeface="+mj-ea"/>
                          <a:ea typeface="+mn-ea"/>
                          <a:cs typeface="Times New Roman" panose="02020603050405020304" pitchFamily="18" charset="0"/>
                        </a:rPr>
                        <a:t>，甄試</a:t>
                      </a:r>
                      <a:r>
                        <a:rPr lang="zh-TW" altLang="zh-TW" sz="1800" b="1" kern="1200" dirty="0">
                          <a:solidFill>
                            <a:schemeClr val="tx1"/>
                          </a:solidFill>
                          <a:latin typeface="+mj-ea"/>
                          <a:ea typeface="+mn-ea"/>
                          <a:cs typeface="Times New Roman" panose="02020603050405020304" pitchFamily="18" charset="0"/>
                        </a:rPr>
                        <a:t>總成績</a:t>
                      </a:r>
                      <a:r>
                        <a:rPr lang="zh-TW" altLang="zh-TW" sz="1800" b="1" kern="1200" dirty="0">
                          <a:solidFill>
                            <a:srgbClr val="0033CC"/>
                          </a:solidFill>
                          <a:latin typeface="+mj-ea"/>
                          <a:ea typeface="+mn-ea"/>
                          <a:cs typeface="Times New Roman" panose="02020603050405020304" pitchFamily="18" charset="0"/>
                        </a:rPr>
                        <a:t>未達最低錄取標準者，雖有缺額，亦不予錄取</a:t>
                      </a:r>
                      <a:r>
                        <a:rPr lang="zh-TW" altLang="zh-TW" sz="1800" b="1" kern="1200" dirty="0">
                          <a:solidFill>
                            <a:schemeClr val="tx1"/>
                          </a:solidFill>
                          <a:latin typeface="+mj-ea"/>
                          <a:ea typeface="+mn-ea"/>
                          <a:cs typeface="Times New Roman" panose="02020603050405020304" pitchFamily="18" charset="0"/>
                        </a:rPr>
                        <a:t>。</a:t>
                      </a:r>
                      <a:endParaRPr lang="en-US" altLang="zh-TW" sz="1800" b="1" kern="1200" dirty="0">
                        <a:solidFill>
                          <a:schemeClr val="tx1"/>
                        </a:solidFill>
                        <a:latin typeface="+mj-ea"/>
                        <a:ea typeface="+mn-ea"/>
                        <a:cs typeface="Times New Roman" panose="02020603050405020304" pitchFamily="18"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85757832"/>
                  </a:ext>
                </a:extLst>
              </a:tr>
              <a:tr h="810399">
                <a:tc>
                  <a:txBody>
                    <a:bodyPr/>
                    <a:lstStyle/>
                    <a:p>
                      <a:pPr algn="just">
                        <a:spcBef>
                          <a:spcPts val="300"/>
                        </a:spcBef>
                        <a:spcAft>
                          <a:spcPts val="300"/>
                        </a:spcAft>
                      </a:pPr>
                      <a:r>
                        <a:rPr lang="en-US" altLang="zh-TW" sz="1800" b="1" kern="1200" dirty="0">
                          <a:solidFill>
                            <a:schemeClr val="tx1"/>
                          </a:solidFill>
                          <a:latin typeface="+mn-lt"/>
                          <a:ea typeface="+mn-ea"/>
                          <a:cs typeface="+mn-cs"/>
                        </a:rPr>
                        <a:t>2</a:t>
                      </a:r>
                      <a:endParaRPr lang="zh-TW" altLang="en-US" sz="1800" b="1"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300"/>
                        </a:spcBef>
                        <a:spcAft>
                          <a:spcPts val="300"/>
                        </a:spcAft>
                        <a:buClrTx/>
                        <a:buSzTx/>
                        <a:buFont typeface="+mj-lt"/>
                        <a:buNone/>
                        <a:tabLst/>
                        <a:defRPr/>
                      </a:pPr>
                      <a:r>
                        <a:rPr lang="zh-TW" altLang="en-US" sz="1800" b="1" kern="1200" dirty="0">
                          <a:solidFill>
                            <a:schemeClr val="dk1"/>
                          </a:solidFill>
                          <a:latin typeface="+mj-ea"/>
                          <a:ea typeface="+mn-ea"/>
                          <a:cs typeface="Times New Roman" pitchFamily="18" charset="0"/>
                        </a:rPr>
                        <a:t>甄試總成績相同時，則依各校系</a:t>
                      </a:r>
                      <a:r>
                        <a:rPr lang="en-US" altLang="zh-TW" sz="1800" b="1" kern="1200" dirty="0">
                          <a:solidFill>
                            <a:schemeClr val="dk1"/>
                          </a:solidFill>
                          <a:latin typeface="+mj-ea"/>
                          <a:ea typeface="+mn-ea"/>
                          <a:cs typeface="Times New Roman" pitchFamily="18" charset="0"/>
                        </a:rPr>
                        <a:t>(</a:t>
                      </a:r>
                      <a:r>
                        <a:rPr lang="zh-TW" altLang="en-US" sz="1800" b="1" kern="1200" dirty="0">
                          <a:solidFill>
                            <a:schemeClr val="dk1"/>
                          </a:solidFill>
                          <a:latin typeface="+mj-ea"/>
                          <a:ea typeface="+mn-ea"/>
                          <a:cs typeface="Times New Roman" pitchFamily="18" charset="0"/>
                        </a:rPr>
                        <a:t>組</a:t>
                      </a:r>
                      <a:r>
                        <a:rPr lang="en-US" altLang="zh-TW" sz="1800" b="1" kern="1200" dirty="0">
                          <a:solidFill>
                            <a:schemeClr val="dk1"/>
                          </a:solidFill>
                          <a:latin typeface="+mj-ea"/>
                          <a:ea typeface="+mn-ea"/>
                          <a:cs typeface="Times New Roman" pitchFamily="18" charset="0"/>
                        </a:rPr>
                        <a:t>)</a:t>
                      </a:r>
                      <a:r>
                        <a:rPr lang="zh-TW" altLang="en-US" sz="1800" b="1" kern="1200" dirty="0">
                          <a:solidFill>
                            <a:schemeClr val="dk1"/>
                          </a:solidFill>
                          <a:latin typeface="+mj-ea"/>
                          <a:ea typeface="+mn-ea"/>
                          <a:cs typeface="Times New Roman" pitchFamily="18" charset="0"/>
                        </a:rPr>
                        <a:t>、學程所訂「甄試總成績計算方式及同分參酌順序」之規定，</a:t>
                      </a:r>
                      <a:endParaRPr lang="en-US" altLang="zh-TW" sz="1800" b="1" kern="1200" dirty="0">
                        <a:solidFill>
                          <a:schemeClr val="dk1"/>
                        </a:solidFill>
                        <a:latin typeface="+mj-ea"/>
                        <a:ea typeface="+mn-ea"/>
                        <a:cs typeface="Times New Roman" pitchFamily="18" charset="0"/>
                      </a:endParaRPr>
                    </a:p>
                    <a:p>
                      <a:pPr marL="0" marR="0" lvl="0" indent="0" algn="just" defTabSz="914400" rtl="0" eaLnBrk="1" fontAlgn="auto" latinLnBrk="0" hangingPunct="1">
                        <a:lnSpc>
                          <a:spcPct val="100000"/>
                        </a:lnSpc>
                        <a:spcBef>
                          <a:spcPts val="300"/>
                        </a:spcBef>
                        <a:spcAft>
                          <a:spcPts val="300"/>
                        </a:spcAft>
                        <a:buClrTx/>
                        <a:buSzTx/>
                        <a:buFont typeface="+mj-lt"/>
                        <a:buNone/>
                        <a:tabLst/>
                        <a:defRPr/>
                      </a:pPr>
                      <a:r>
                        <a:rPr lang="zh-TW" altLang="en-US" sz="1800" b="1" kern="1200" dirty="0">
                          <a:solidFill>
                            <a:schemeClr val="dk1"/>
                          </a:solidFill>
                          <a:latin typeface="+mj-ea"/>
                          <a:ea typeface="+mn-ea"/>
                          <a:cs typeface="Times New Roman" pitchFamily="18" charset="0"/>
                        </a:rPr>
                        <a:t>決定錄取優先順序。</a:t>
                      </a:r>
                      <a:r>
                        <a:rPr lang="zh-TW" altLang="en-US" sz="1800" b="1" kern="1200" dirty="0">
                          <a:solidFill>
                            <a:srgbClr val="FF0000"/>
                          </a:solidFill>
                          <a:latin typeface="+mj-ea"/>
                          <a:ea typeface="+mn-ea"/>
                          <a:cs typeface="Times New Roman" pitchFamily="18" charset="0"/>
                        </a:rPr>
                        <a:t>錄取結果之正取生不得增額錄取，備取生遞補順序不得相同。</a:t>
                      </a:r>
                      <a:r>
                        <a:rPr lang="zh-TW" altLang="en-US" sz="1800" b="1" kern="1200" dirty="0">
                          <a:solidFill>
                            <a:schemeClr val="dk1"/>
                          </a:solidFill>
                          <a:latin typeface="+mj-ea"/>
                          <a:ea typeface="+mn-ea"/>
                          <a:cs typeface="Times New Roman" pitchFamily="18" charset="0"/>
                        </a:rPr>
                        <a:t> </a:t>
                      </a:r>
                      <a:endParaRPr lang="en-US" altLang="zh-TW" sz="1800" b="1" kern="1200" dirty="0">
                        <a:solidFill>
                          <a:schemeClr val="dk1"/>
                        </a:solidFill>
                        <a:latin typeface="+mj-ea"/>
                        <a:ea typeface="+mn-ea"/>
                        <a:cs typeface="Times New Roman" pitchFamily="18"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034303433"/>
                  </a:ext>
                </a:extLst>
              </a:tr>
              <a:tr h="623438">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altLang="zh-TW" sz="1800" b="0" kern="1200" dirty="0">
                          <a:solidFill>
                            <a:schemeClr val="tx1"/>
                          </a:solidFill>
                          <a:latin typeface="+mn-lt"/>
                          <a:ea typeface="+mn-ea"/>
                          <a:cs typeface="+mn-cs"/>
                        </a:rPr>
                        <a:t>3</a:t>
                      </a:r>
                      <a:endParaRPr lang="zh-TW" altLang="en-US" sz="1800" b="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zh-TW" altLang="en-US" sz="1800" b="0" kern="1200" dirty="0">
                          <a:solidFill>
                            <a:srgbClr val="0000FF"/>
                          </a:solidFill>
                          <a:latin typeface="+mj-ea"/>
                          <a:ea typeface="+mn-ea"/>
                          <a:cs typeface="Times New Roman" pitchFamily="18" charset="0"/>
                        </a:rPr>
                        <a:t>第二階段</a:t>
                      </a:r>
                      <a:r>
                        <a:rPr lang="zh-TW" altLang="zh-TW" sz="1800" b="0" kern="1200" dirty="0">
                          <a:solidFill>
                            <a:srgbClr val="0000FF"/>
                          </a:solidFill>
                          <a:latin typeface="+mj-ea"/>
                          <a:ea typeface="+mn-ea"/>
                          <a:cs typeface="Times New Roman" pitchFamily="18" charset="0"/>
                        </a:rPr>
                        <a:t>複試項目中</a:t>
                      </a:r>
                      <a:r>
                        <a:rPr lang="zh-TW" altLang="en-US" sz="1800" b="0" kern="1200" dirty="0">
                          <a:solidFill>
                            <a:srgbClr val="0000FF"/>
                          </a:solidFill>
                          <a:latin typeface="+mj-ea"/>
                          <a:ea typeface="+mn-ea"/>
                          <a:cs typeface="Times New Roman" pitchFamily="18" charset="0"/>
                        </a:rPr>
                        <a:t>任何</a:t>
                      </a:r>
                      <a:r>
                        <a:rPr lang="zh-TW" altLang="zh-TW" sz="1800" b="0" kern="1200" dirty="0">
                          <a:solidFill>
                            <a:srgbClr val="0000FF"/>
                          </a:solidFill>
                          <a:latin typeface="+mj-ea"/>
                          <a:ea typeface="+mn-ea"/>
                          <a:cs typeface="Times New Roman" pitchFamily="18" charset="0"/>
                        </a:rPr>
                        <a:t>一項成績</a:t>
                      </a:r>
                      <a:r>
                        <a:rPr lang="zh-TW" altLang="en-US" sz="1800" b="0" kern="1200" dirty="0">
                          <a:solidFill>
                            <a:srgbClr val="0000FF"/>
                          </a:solidFill>
                          <a:latin typeface="+mj-ea"/>
                          <a:ea typeface="+mn-ea"/>
                          <a:cs typeface="Times New Roman" pitchFamily="18" charset="0"/>
                        </a:rPr>
                        <a:t>為</a:t>
                      </a:r>
                      <a:r>
                        <a:rPr lang="zh-TW" altLang="zh-TW" sz="1800" b="0" kern="1200" dirty="0">
                          <a:solidFill>
                            <a:srgbClr val="0000FF"/>
                          </a:solidFill>
                          <a:latin typeface="+mj-ea"/>
                          <a:ea typeface="+mn-ea"/>
                          <a:cs typeface="Times New Roman" pitchFamily="18" charset="0"/>
                        </a:rPr>
                        <a:t>零分者</a:t>
                      </a:r>
                      <a:r>
                        <a:rPr lang="zh-TW" altLang="en-US" sz="1800" b="0" kern="1200" dirty="0">
                          <a:solidFill>
                            <a:srgbClr val="0000FF"/>
                          </a:solidFill>
                          <a:latin typeface="+mj-ea"/>
                          <a:ea typeface="+mn-ea"/>
                          <a:cs typeface="Times New Roman" pitchFamily="18" charset="0"/>
                        </a:rPr>
                        <a:t>，不予錄取。</a:t>
                      </a: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2256875"/>
                  </a:ext>
                </a:extLst>
              </a:tr>
            </a:tbl>
          </a:graphicData>
        </a:graphic>
      </p:graphicFrame>
      <p:sp>
        <p:nvSpPr>
          <p:cNvPr id="8" name="文字方塊 7">
            <a:extLst>
              <a:ext uri="{FF2B5EF4-FFF2-40B4-BE49-F238E27FC236}">
                <a16:creationId xmlns:a16="http://schemas.microsoft.com/office/drawing/2014/main" id="{4B6CFE80-96F1-4B4C-B4BB-E0D2BC34442C}"/>
              </a:ext>
            </a:extLst>
          </p:cNvPr>
          <p:cNvSpPr txBox="1"/>
          <p:nvPr/>
        </p:nvSpPr>
        <p:spPr>
          <a:xfrm>
            <a:off x="8122820" y="3747752"/>
            <a:ext cx="3777080" cy="2092881"/>
          </a:xfrm>
          <a:prstGeom prst="rect">
            <a:avLst/>
          </a:prstGeom>
          <a:noFill/>
        </p:spPr>
        <p:txBody>
          <a:bodyPr wrap="square" rtlCol="0">
            <a:spAutoFit/>
          </a:bodyPr>
          <a:lstStyle/>
          <a:p>
            <a:pPr algn="ctr">
              <a:spcBef>
                <a:spcPts val="300"/>
              </a:spcBef>
              <a:spcAft>
                <a:spcPts val="300"/>
              </a:spcAft>
            </a:pPr>
            <a:r>
              <a:rPr lang="en-US" altLang="zh-TW" sz="2000" b="1" dirty="0"/>
              <a:t>※</a:t>
            </a:r>
            <a:r>
              <a:rPr lang="zh-TW" altLang="en-US" sz="2000" b="1" dirty="0"/>
              <a:t>請注意：</a:t>
            </a:r>
            <a:endParaRPr lang="en-US" altLang="zh-TW" sz="2000" b="1" dirty="0"/>
          </a:p>
          <a:p>
            <a:pPr algn="ctr">
              <a:spcBef>
                <a:spcPts val="300"/>
              </a:spcBef>
              <a:spcAft>
                <a:spcPts val="300"/>
              </a:spcAft>
            </a:pPr>
            <a:r>
              <a:rPr lang="zh-TW" altLang="en-US" sz="2000" b="1" dirty="0"/>
              <a:t>各校公告錄取名單後，將開始進行正、備取生報到</a:t>
            </a:r>
            <a:r>
              <a:rPr lang="en-US" altLang="zh-TW" sz="2000" b="1" dirty="0"/>
              <a:t>(</a:t>
            </a:r>
            <a:r>
              <a:rPr lang="zh-TW" altLang="en-US" sz="2000" b="1" dirty="0"/>
              <a:t>放棄</a:t>
            </a:r>
            <a:r>
              <a:rPr lang="en-US" altLang="zh-TW" sz="2000" b="1" dirty="0"/>
              <a:t>)</a:t>
            </a:r>
            <a:r>
              <a:rPr lang="zh-TW" altLang="en-US" sz="2000" b="1" dirty="0"/>
              <a:t>作業，</a:t>
            </a:r>
            <a:endParaRPr lang="en-US" altLang="zh-TW" sz="2000" b="1" dirty="0"/>
          </a:p>
          <a:p>
            <a:pPr algn="ctr">
              <a:spcBef>
                <a:spcPts val="300"/>
              </a:spcBef>
              <a:spcAft>
                <a:spcPts val="300"/>
              </a:spcAft>
            </a:pPr>
            <a:r>
              <a:rPr lang="zh-TW" altLang="en-US" sz="2000" b="1" dirty="0"/>
              <a:t>請申請生務必自行至各校網站查詢報到資訊，並依該校規定時間及方式完成！</a:t>
            </a:r>
          </a:p>
        </p:txBody>
      </p:sp>
      <p:grpSp>
        <p:nvGrpSpPr>
          <p:cNvPr id="21" name="群組 20">
            <a:extLst>
              <a:ext uri="{FF2B5EF4-FFF2-40B4-BE49-F238E27FC236}">
                <a16:creationId xmlns:a16="http://schemas.microsoft.com/office/drawing/2014/main" id="{CF8CDA7E-400E-4BEF-B6C8-92840D31233A}"/>
              </a:ext>
            </a:extLst>
          </p:cNvPr>
          <p:cNvGrpSpPr/>
          <p:nvPr/>
        </p:nvGrpSpPr>
        <p:grpSpPr>
          <a:xfrm>
            <a:off x="3595101" y="3122561"/>
            <a:ext cx="4228140" cy="3621139"/>
            <a:chOff x="3595101" y="3236861"/>
            <a:chExt cx="4228140" cy="3621139"/>
          </a:xfrm>
        </p:grpSpPr>
        <p:sp>
          <p:nvSpPr>
            <p:cNvPr id="4" name="矩形 3"/>
            <p:cNvSpPr/>
            <p:nvPr/>
          </p:nvSpPr>
          <p:spPr>
            <a:xfrm>
              <a:off x="3595101" y="3236861"/>
              <a:ext cx="348040" cy="35829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tx1"/>
                  </a:solidFill>
                  <a:latin typeface="標楷體" panose="03000509000000000000" pitchFamily="65" charset="-120"/>
                  <a:ea typeface="標楷體" panose="03000509000000000000" pitchFamily="65" charset="-120"/>
                </a:rPr>
                <a:t>簡章分則範例</a:t>
              </a:r>
            </a:p>
          </p:txBody>
        </p:sp>
        <p:pic>
          <p:nvPicPr>
            <p:cNvPr id="15" name="圖片 14" descr="一張含有 文字, 螢幕擷取畫面, 數字, 字型 的圖片&#10;&#10;AI 產生的內容可能不正確。">
              <a:extLst>
                <a:ext uri="{FF2B5EF4-FFF2-40B4-BE49-F238E27FC236}">
                  <a16:creationId xmlns:a16="http://schemas.microsoft.com/office/drawing/2014/main" id="{6ABE7029-631F-78B5-F234-E10667D2D5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1472" y="3236861"/>
              <a:ext cx="3861769" cy="3621139"/>
            </a:xfrm>
            <a:prstGeom prst="rect">
              <a:avLst/>
            </a:prstGeom>
          </p:spPr>
        </p:pic>
        <p:sp>
          <p:nvSpPr>
            <p:cNvPr id="16" name="矩形 15">
              <a:extLst>
                <a:ext uri="{FF2B5EF4-FFF2-40B4-BE49-F238E27FC236}">
                  <a16:creationId xmlns:a16="http://schemas.microsoft.com/office/drawing/2014/main" id="{1D996D96-8122-C015-961C-A9531FB37F2C}"/>
                </a:ext>
              </a:extLst>
            </p:cNvPr>
            <p:cNvSpPr/>
            <p:nvPr/>
          </p:nvSpPr>
          <p:spPr>
            <a:xfrm>
              <a:off x="3961473" y="4971842"/>
              <a:ext cx="3087070" cy="98309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811266EB-FF60-1CA2-9C4A-11D850F39D09}"/>
                </a:ext>
              </a:extLst>
            </p:cNvPr>
            <p:cNvSpPr/>
            <p:nvPr/>
          </p:nvSpPr>
          <p:spPr>
            <a:xfrm>
              <a:off x="3974173" y="6506612"/>
              <a:ext cx="3087070" cy="31323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883298CD-317E-A2D5-4F56-65D1463129F9}"/>
                </a:ext>
              </a:extLst>
            </p:cNvPr>
            <p:cNvSpPr/>
            <p:nvPr/>
          </p:nvSpPr>
          <p:spPr>
            <a:xfrm>
              <a:off x="3961472" y="5954933"/>
              <a:ext cx="3087070" cy="55167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 name="語音泡泡: 圓角矩形 8"/>
          <p:cNvSpPr/>
          <p:nvPr/>
        </p:nvSpPr>
        <p:spPr>
          <a:xfrm>
            <a:off x="165100" y="5157270"/>
            <a:ext cx="3148704" cy="1199080"/>
          </a:xfrm>
          <a:prstGeom prst="wedgeRoundRectCallout">
            <a:avLst>
              <a:gd name="adj1" fmla="val 75539"/>
              <a:gd name="adj2" fmla="val 28182"/>
              <a:gd name="adj3" fmla="val 16667"/>
            </a:avLst>
          </a:prstGeom>
          <a:solidFill>
            <a:srgbClr val="FFFF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zh-TW" altLang="en-US" b="1" dirty="0">
                <a:solidFill>
                  <a:schemeClr val="tx1"/>
                </a:solidFill>
              </a:rPr>
              <a:t>公告日期皆由各校自行訂定，</a:t>
            </a:r>
            <a:endParaRPr lang="en-US" altLang="zh-TW" b="1" dirty="0">
              <a:solidFill>
                <a:schemeClr val="tx1"/>
              </a:solidFill>
            </a:endParaRPr>
          </a:p>
          <a:p>
            <a:pPr algn="ctr">
              <a:spcBef>
                <a:spcPts val="600"/>
              </a:spcBef>
            </a:pPr>
            <a:r>
              <a:rPr lang="zh-TW" altLang="en-US" b="1" dirty="0">
                <a:solidFill>
                  <a:schemeClr val="tx1"/>
                </a:solidFill>
              </a:rPr>
              <a:t>請申請生依各校日期自行至學校網站查詢</a:t>
            </a:r>
            <a:endParaRPr lang="en-US" altLang="zh-TW" b="1" dirty="0">
              <a:solidFill>
                <a:schemeClr val="tx1"/>
              </a:solidFill>
            </a:endParaRPr>
          </a:p>
        </p:txBody>
      </p:sp>
    </p:spTree>
    <p:extLst>
      <p:ext uri="{BB962C8B-B14F-4D97-AF65-F5344CB8AC3E}">
        <p14:creationId xmlns:p14="http://schemas.microsoft.com/office/powerpoint/2010/main" val="3919428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34</a:t>
            </a:fld>
            <a:endParaRPr lang="zh-TW" altLang="en-US"/>
          </a:p>
        </p:txBody>
      </p:sp>
      <p:sp>
        <p:nvSpPr>
          <p:cNvPr id="3" name="矩形 2"/>
          <p:cNvSpPr/>
          <p:nvPr/>
        </p:nvSpPr>
        <p:spPr>
          <a:xfrm>
            <a:off x="1123609" y="115205"/>
            <a:ext cx="10087429"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sym typeface="Wingdings" panose="05000000000000000000" pitchFamily="2" charset="2"/>
              </a:rPr>
              <a:t>六、錄取報到注意事項：</a:t>
            </a:r>
            <a:r>
              <a:rPr lang="zh-TW" altLang="en-US" sz="2800" b="1" spc="100" dirty="0">
                <a:solidFill>
                  <a:schemeClr val="tx1"/>
                </a:solidFill>
                <a:effectLst>
                  <a:glow rad="63500">
                    <a:schemeClr val="bg1"/>
                  </a:glow>
                </a:effectLst>
                <a:sym typeface="Wingdings" panose="05000000000000000000" pitchFamily="2" charset="2"/>
              </a:rPr>
              <a:t>第一階段正取生報到規定</a:t>
            </a:r>
            <a:r>
              <a:rPr lang="en-US" altLang="zh-TW" sz="2800" b="1" spc="100" dirty="0">
                <a:solidFill>
                  <a:schemeClr val="tx1"/>
                </a:solidFill>
                <a:effectLst>
                  <a:glow rad="63500">
                    <a:schemeClr val="bg1"/>
                  </a:glow>
                </a:effectLst>
                <a:sym typeface="Wingdings" panose="05000000000000000000" pitchFamily="2" charset="2"/>
              </a:rPr>
              <a:t>(1/4)</a:t>
            </a:r>
            <a:endParaRPr lang="zh-TW" altLang="en-US" sz="3200" b="1" spc="100" dirty="0">
              <a:solidFill>
                <a:schemeClr val="tx1"/>
              </a:solidFill>
              <a:effectLst>
                <a:glow rad="63500">
                  <a:schemeClr val="bg1"/>
                </a:glow>
              </a:effectLst>
            </a:endParaRPr>
          </a:p>
        </p:txBody>
      </p:sp>
      <p:sp>
        <p:nvSpPr>
          <p:cNvPr id="4" name="內容版面配置區 2"/>
          <p:cNvSpPr txBox="1">
            <a:spLocks/>
          </p:cNvSpPr>
          <p:nvPr/>
        </p:nvSpPr>
        <p:spPr>
          <a:xfrm>
            <a:off x="632619" y="-3519715"/>
            <a:ext cx="10578419" cy="3822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600"/>
              </a:spcBef>
              <a:spcAft>
                <a:spcPts val="600"/>
              </a:spcAft>
              <a:buFont typeface="+mj-lt"/>
              <a:buAutoNum type="arabicPeriod"/>
              <a:defRPr/>
            </a:pPr>
            <a:endParaRPr lang="zh-TW" altLang="en-US" sz="2400" b="1" dirty="0">
              <a:latin typeface="+mj-lt"/>
              <a:ea typeface="+mj-ea"/>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108818297"/>
              </p:ext>
            </p:extLst>
          </p:nvPr>
        </p:nvGraphicFramePr>
        <p:xfrm>
          <a:off x="1123609" y="1421342"/>
          <a:ext cx="10305212" cy="5190275"/>
        </p:xfrm>
        <a:graphic>
          <a:graphicData uri="http://schemas.openxmlformats.org/drawingml/2006/table">
            <a:tbl>
              <a:tblPr firstRow="1" bandRow="1">
                <a:tableStyleId>{5C22544A-7EE6-4342-B048-85BDC9FD1C3A}</a:tableStyleId>
              </a:tblPr>
              <a:tblGrid>
                <a:gridCol w="346598">
                  <a:extLst>
                    <a:ext uri="{9D8B030D-6E8A-4147-A177-3AD203B41FA5}">
                      <a16:colId xmlns:a16="http://schemas.microsoft.com/office/drawing/2014/main" val="1737573684"/>
                    </a:ext>
                  </a:extLst>
                </a:gridCol>
                <a:gridCol w="9958614">
                  <a:extLst>
                    <a:ext uri="{9D8B030D-6E8A-4147-A177-3AD203B41FA5}">
                      <a16:colId xmlns:a16="http://schemas.microsoft.com/office/drawing/2014/main" val="295043492"/>
                    </a:ext>
                  </a:extLst>
                </a:gridCol>
              </a:tblGrid>
              <a:tr h="861271">
                <a:tc>
                  <a:txBody>
                    <a:bodyPr/>
                    <a:lstStyle/>
                    <a:p>
                      <a:pPr marL="0" indent="0" algn="just">
                        <a:spcBef>
                          <a:spcPts val="600"/>
                        </a:spcBef>
                        <a:spcAft>
                          <a:spcPts val="600"/>
                        </a:spcAft>
                        <a:buFont typeface="+mj-lt"/>
                        <a:buNone/>
                      </a:pPr>
                      <a:r>
                        <a:rPr lang="en-US" altLang="zh-TW" sz="1800" b="0" kern="1200" dirty="0">
                          <a:solidFill>
                            <a:schemeClr val="tx1"/>
                          </a:solidFill>
                          <a:latin typeface="+mn-lt"/>
                          <a:ea typeface="+mn-ea"/>
                          <a:cs typeface="+mn-cs"/>
                        </a:rPr>
                        <a:t>1</a:t>
                      </a:r>
                      <a:endParaRPr lang="zh-TW" altLang="en-US" sz="1800" b="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indent="0">
                        <a:lnSpc>
                          <a:spcPct val="100000"/>
                        </a:lnSpc>
                        <a:spcBef>
                          <a:spcPts val="600"/>
                        </a:spcBef>
                        <a:spcAft>
                          <a:spcPts val="600"/>
                        </a:spcAft>
                        <a:buFont typeface="+mj-lt"/>
                        <a:buNone/>
                        <a:defRPr/>
                      </a:pPr>
                      <a:r>
                        <a:rPr lang="zh-TW" altLang="en-US" sz="1800" b="0" kern="1200" dirty="0">
                          <a:solidFill>
                            <a:schemeClr val="tx1"/>
                          </a:solidFill>
                          <a:latin typeface="+mn-lt"/>
                          <a:ea typeface="+mn-ea"/>
                          <a:cs typeface="Times New Roman" panose="02020603050405020304" pitchFamily="18" charset="0"/>
                        </a:rPr>
                        <a:t>本階段報到期限至</a:t>
                      </a:r>
                      <a:r>
                        <a:rPr lang="en-US" altLang="zh-TW" sz="2400" b="1" u="sng" kern="1200" dirty="0">
                          <a:solidFill>
                            <a:srgbClr val="FF0000"/>
                          </a:solidFill>
                          <a:latin typeface="+mn-lt"/>
                          <a:ea typeface="+mn-ea"/>
                          <a:cs typeface="Times New Roman" panose="02020603050405020304" pitchFamily="18" charset="0"/>
                        </a:rPr>
                        <a:t>115.6.12(</a:t>
                      </a:r>
                      <a:r>
                        <a:rPr lang="zh-TW" altLang="en-US" sz="2400" b="1" u="sng" kern="1200" dirty="0">
                          <a:solidFill>
                            <a:srgbClr val="FF0000"/>
                          </a:solidFill>
                          <a:latin typeface="+mn-lt"/>
                          <a:ea typeface="+mn-ea"/>
                          <a:cs typeface="Times New Roman" panose="02020603050405020304" pitchFamily="18" charset="0"/>
                        </a:rPr>
                        <a:t>五</a:t>
                      </a:r>
                      <a:r>
                        <a:rPr lang="en-US" altLang="zh-TW" sz="2400" b="1" u="sng" kern="1200" dirty="0">
                          <a:solidFill>
                            <a:srgbClr val="FF0000"/>
                          </a:solidFill>
                          <a:latin typeface="+mn-lt"/>
                          <a:ea typeface="+mn-ea"/>
                          <a:cs typeface="Times New Roman" panose="02020603050405020304" pitchFamily="18" charset="0"/>
                        </a:rPr>
                        <a:t>)12</a:t>
                      </a:r>
                      <a:r>
                        <a:rPr lang="zh-TW" altLang="en-US" sz="2400" b="1" u="sng" kern="1200" dirty="0">
                          <a:solidFill>
                            <a:srgbClr val="FF0000"/>
                          </a:solidFill>
                          <a:latin typeface="+mn-lt"/>
                          <a:ea typeface="+mn-ea"/>
                          <a:cs typeface="Times New Roman" panose="02020603050405020304" pitchFamily="18" charset="0"/>
                        </a:rPr>
                        <a:t>：</a:t>
                      </a:r>
                      <a:r>
                        <a:rPr lang="en-US" altLang="zh-TW" sz="2400" b="1" u="sng" kern="1200" dirty="0">
                          <a:solidFill>
                            <a:srgbClr val="FF0000"/>
                          </a:solidFill>
                          <a:latin typeface="+mn-lt"/>
                          <a:ea typeface="+mn-ea"/>
                          <a:cs typeface="Times New Roman" panose="02020603050405020304" pitchFamily="18" charset="0"/>
                        </a:rPr>
                        <a:t>00</a:t>
                      </a:r>
                      <a:r>
                        <a:rPr lang="zh-TW" altLang="en-US" sz="1800" b="0" kern="1200" dirty="0">
                          <a:solidFill>
                            <a:schemeClr val="tx1"/>
                          </a:solidFill>
                          <a:latin typeface="+mn-lt"/>
                          <a:ea typeface="+mn-ea"/>
                          <a:cs typeface="Times New Roman" panose="02020603050405020304" pitchFamily="18" charset="0"/>
                        </a:rPr>
                        <a:t>止。</a:t>
                      </a:r>
                      <a:endParaRPr lang="en-US" altLang="zh-TW" sz="1800" b="0"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85757832"/>
                  </a:ext>
                </a:extLst>
              </a:tr>
              <a:tr h="877647">
                <a:tc>
                  <a:txBody>
                    <a:bodyPr/>
                    <a:lstStyle/>
                    <a:p>
                      <a:pPr algn="just">
                        <a:spcBef>
                          <a:spcPts val="10"/>
                        </a:spcBef>
                        <a:spcAft>
                          <a:spcPts val="300"/>
                        </a:spcAft>
                      </a:pPr>
                      <a:r>
                        <a:rPr lang="en-US" altLang="zh-TW" sz="1800" b="0" kern="1200" dirty="0">
                          <a:solidFill>
                            <a:schemeClr val="tx1"/>
                          </a:solidFill>
                          <a:latin typeface="+mn-lt"/>
                          <a:ea typeface="+mn-ea"/>
                          <a:cs typeface="+mn-cs"/>
                        </a:rPr>
                        <a:t>2</a:t>
                      </a:r>
                      <a:endParaRPr lang="zh-TW" altLang="en-US" sz="1800" b="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indent="0">
                        <a:lnSpc>
                          <a:spcPct val="100000"/>
                        </a:lnSpc>
                        <a:spcBef>
                          <a:spcPts val="600"/>
                        </a:spcBef>
                        <a:spcAft>
                          <a:spcPts val="600"/>
                        </a:spcAft>
                        <a:buFont typeface="+mj-lt"/>
                        <a:buNone/>
                        <a:defRPr/>
                      </a:pPr>
                      <a:r>
                        <a:rPr lang="zh-TW" altLang="en-US" sz="1800" b="0" kern="1200" dirty="0">
                          <a:solidFill>
                            <a:schemeClr val="dk1"/>
                          </a:solidFill>
                          <a:latin typeface="+mn-lt"/>
                          <a:ea typeface="+mn-ea"/>
                          <a:cs typeface="Times New Roman" panose="02020603050405020304" pitchFamily="18" charset="0"/>
                        </a:rPr>
                        <a:t>正取生須於本階段規定期限內，</a:t>
                      </a:r>
                      <a:r>
                        <a:rPr lang="zh-TW" altLang="en-US" sz="2400" b="1" u="sng" kern="1200" dirty="0">
                          <a:solidFill>
                            <a:srgbClr val="0033CC"/>
                          </a:solidFill>
                          <a:latin typeface="+mn-lt"/>
                          <a:ea typeface="+mn-ea"/>
                          <a:cs typeface="Times New Roman" panose="02020603050405020304" pitchFamily="18" charset="0"/>
                        </a:rPr>
                        <a:t>依各所錄取學校規定時間及方式辦理報到手續</a:t>
                      </a:r>
                      <a:r>
                        <a:rPr lang="zh-TW" altLang="en-US" sz="1800" b="1" kern="1200" dirty="0">
                          <a:solidFill>
                            <a:schemeClr val="dk1"/>
                          </a:solidFill>
                          <a:latin typeface="+mn-lt"/>
                          <a:ea typeface="+mn-ea"/>
                          <a:cs typeface="Times New Roman" panose="02020603050405020304" pitchFamily="18" charset="0"/>
                        </a:rPr>
                        <a:t>，</a:t>
                      </a:r>
                      <a:endParaRPr lang="en-US" altLang="zh-TW" sz="1800" b="1" kern="1200" dirty="0">
                        <a:solidFill>
                          <a:schemeClr val="dk1"/>
                        </a:solidFill>
                        <a:latin typeface="+mn-lt"/>
                        <a:ea typeface="+mn-ea"/>
                        <a:cs typeface="Times New Roman" panose="02020603050405020304" pitchFamily="18" charset="0"/>
                      </a:endParaRPr>
                    </a:p>
                    <a:p>
                      <a:pPr marL="0" indent="0">
                        <a:lnSpc>
                          <a:spcPct val="100000"/>
                        </a:lnSpc>
                        <a:spcBef>
                          <a:spcPts val="600"/>
                        </a:spcBef>
                        <a:spcAft>
                          <a:spcPts val="600"/>
                        </a:spcAft>
                        <a:buFont typeface="+mj-lt"/>
                        <a:buNone/>
                        <a:defRPr/>
                      </a:pPr>
                      <a:r>
                        <a:rPr lang="zh-TW" altLang="en-US" sz="1800" b="1" kern="1200" dirty="0">
                          <a:solidFill>
                            <a:srgbClr val="FF0000"/>
                          </a:solidFill>
                          <a:latin typeface="+mn-lt"/>
                          <a:ea typeface="+mn-ea"/>
                          <a:cs typeface="Times New Roman" panose="02020603050405020304" pitchFamily="18" charset="0"/>
                        </a:rPr>
                        <a:t>逾期或未依規定方式完成報到者，視為放棄錄取資格且不得異議。</a:t>
                      </a:r>
                      <a:endParaRPr lang="en-US" altLang="zh-TW" sz="1800" b="1" kern="1200" dirty="0">
                        <a:solidFill>
                          <a:srgbClr val="FF0000"/>
                        </a:solidFill>
                        <a:latin typeface="+mn-lt"/>
                        <a:ea typeface="+mn-ea"/>
                        <a:cs typeface="Times New Roman" panose="02020603050405020304" pitchFamily="18"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034303433"/>
                  </a:ext>
                </a:extLst>
              </a:tr>
              <a:tr h="8612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kern="1200" dirty="0">
                          <a:solidFill>
                            <a:schemeClr val="tx1"/>
                          </a:solidFill>
                          <a:latin typeface="+mn-lt"/>
                          <a:ea typeface="+mn-ea"/>
                          <a:cs typeface="+mn-cs"/>
                        </a:rPr>
                        <a:t>3</a:t>
                      </a:r>
                      <a:endParaRPr lang="zh-TW" altLang="en-US" sz="1800" b="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indent="0">
                        <a:lnSpc>
                          <a:spcPct val="100000"/>
                        </a:lnSpc>
                        <a:spcBef>
                          <a:spcPts val="600"/>
                        </a:spcBef>
                        <a:spcAft>
                          <a:spcPts val="600"/>
                        </a:spcAft>
                        <a:buFont typeface="+mj-lt"/>
                        <a:buNone/>
                        <a:defRPr/>
                      </a:pPr>
                      <a:r>
                        <a:rPr lang="zh-TW" altLang="en-US" sz="1800" b="0" kern="1200" dirty="0">
                          <a:solidFill>
                            <a:schemeClr val="dk1"/>
                          </a:solidFill>
                          <a:latin typeface="+mn-lt"/>
                          <a:ea typeface="+mn-ea"/>
                          <a:cs typeface="Times New Roman" panose="02020603050405020304" pitchFamily="18" charset="0"/>
                        </a:rPr>
                        <a:t>錄取多所校系</a:t>
                      </a:r>
                      <a:r>
                        <a:rPr lang="en-US" altLang="zh-TW" sz="1800" b="0" kern="1200" dirty="0">
                          <a:solidFill>
                            <a:schemeClr val="dk1"/>
                          </a:solidFill>
                          <a:latin typeface="+mn-lt"/>
                          <a:ea typeface="+mn-ea"/>
                          <a:cs typeface="Times New Roman" panose="02020603050405020304" pitchFamily="18" charset="0"/>
                        </a:rPr>
                        <a:t>(</a:t>
                      </a:r>
                      <a:r>
                        <a:rPr lang="zh-TW" altLang="en-US" sz="1800" b="0" kern="1200" dirty="0">
                          <a:solidFill>
                            <a:schemeClr val="dk1"/>
                          </a:solidFill>
                          <a:latin typeface="+mn-lt"/>
                          <a:ea typeface="+mn-ea"/>
                          <a:cs typeface="Times New Roman" panose="02020603050405020304" pitchFamily="18" charset="0"/>
                        </a:rPr>
                        <a:t>組</a:t>
                      </a:r>
                      <a:r>
                        <a:rPr lang="en-US" altLang="zh-TW" sz="1800" b="0" kern="1200" dirty="0">
                          <a:solidFill>
                            <a:schemeClr val="dk1"/>
                          </a:solidFill>
                          <a:latin typeface="+mn-lt"/>
                          <a:ea typeface="+mn-ea"/>
                          <a:cs typeface="Times New Roman" panose="02020603050405020304" pitchFamily="18" charset="0"/>
                        </a:rPr>
                        <a:t>)</a:t>
                      </a:r>
                      <a:r>
                        <a:rPr lang="zh-TW" altLang="en-US" sz="1800" b="0" kern="1200" dirty="0">
                          <a:solidFill>
                            <a:schemeClr val="dk1"/>
                          </a:solidFill>
                          <a:latin typeface="+mn-lt"/>
                          <a:ea typeface="+mn-ea"/>
                          <a:cs typeface="Times New Roman" panose="02020603050405020304" pitchFamily="18" charset="0"/>
                        </a:rPr>
                        <a:t>、學程時，</a:t>
                      </a:r>
                      <a:r>
                        <a:rPr lang="zh-TW" altLang="en-US" sz="2400" b="1" u="sng" kern="1200" dirty="0">
                          <a:solidFill>
                            <a:srgbClr val="0033CC"/>
                          </a:solidFill>
                          <a:latin typeface="+mn-lt"/>
                          <a:ea typeface="+mn-ea"/>
                          <a:cs typeface="Times New Roman" panose="02020603050405020304" pitchFamily="18" charset="0"/>
                        </a:rPr>
                        <a:t>最多擇</a:t>
                      </a:r>
                      <a:r>
                        <a:rPr lang="en-US" altLang="zh-TW" sz="2400" b="1" u="sng" kern="1200" dirty="0">
                          <a:solidFill>
                            <a:srgbClr val="0033CC"/>
                          </a:solidFill>
                          <a:latin typeface="+mn-lt"/>
                          <a:ea typeface="+mn-ea"/>
                          <a:cs typeface="Times New Roman" panose="02020603050405020304" pitchFamily="18" charset="0"/>
                        </a:rPr>
                        <a:t>1</a:t>
                      </a:r>
                      <a:r>
                        <a:rPr lang="zh-TW" altLang="en-US" sz="2400" b="1" u="sng" kern="1200" dirty="0">
                          <a:solidFill>
                            <a:srgbClr val="0033CC"/>
                          </a:solidFill>
                          <a:latin typeface="+mn-lt"/>
                          <a:ea typeface="+mn-ea"/>
                          <a:cs typeface="Times New Roman" panose="02020603050405020304" pitchFamily="18" charset="0"/>
                        </a:rPr>
                        <a:t>校系</a:t>
                      </a:r>
                      <a:r>
                        <a:rPr lang="en-US" altLang="zh-TW" sz="2400" b="1" u="sng" kern="1200" dirty="0">
                          <a:solidFill>
                            <a:srgbClr val="0033CC"/>
                          </a:solidFill>
                          <a:latin typeface="+mn-lt"/>
                          <a:ea typeface="+mn-ea"/>
                          <a:cs typeface="Times New Roman" panose="02020603050405020304" pitchFamily="18" charset="0"/>
                        </a:rPr>
                        <a:t>(</a:t>
                      </a:r>
                      <a:r>
                        <a:rPr lang="zh-TW" altLang="en-US" sz="2400" b="1" u="sng" kern="1200" dirty="0">
                          <a:solidFill>
                            <a:srgbClr val="0033CC"/>
                          </a:solidFill>
                          <a:latin typeface="+mn-lt"/>
                          <a:ea typeface="+mn-ea"/>
                          <a:cs typeface="Times New Roman" panose="02020603050405020304" pitchFamily="18" charset="0"/>
                        </a:rPr>
                        <a:t>組</a:t>
                      </a:r>
                      <a:r>
                        <a:rPr lang="en-US" altLang="zh-TW" sz="2400" b="1" u="sng" kern="1200" dirty="0">
                          <a:solidFill>
                            <a:srgbClr val="0033CC"/>
                          </a:solidFill>
                          <a:latin typeface="+mn-lt"/>
                          <a:ea typeface="+mn-ea"/>
                          <a:cs typeface="Times New Roman" panose="02020603050405020304" pitchFamily="18" charset="0"/>
                        </a:rPr>
                        <a:t>)</a:t>
                      </a:r>
                      <a:r>
                        <a:rPr lang="zh-TW" altLang="en-US" sz="2400" b="1" u="sng" kern="1200" dirty="0">
                          <a:solidFill>
                            <a:srgbClr val="0033CC"/>
                          </a:solidFill>
                          <a:latin typeface="+mn-lt"/>
                          <a:ea typeface="+mn-ea"/>
                          <a:cs typeface="Times New Roman" panose="02020603050405020304" pitchFamily="18" charset="0"/>
                        </a:rPr>
                        <a:t>、學程報到</a:t>
                      </a:r>
                      <a:r>
                        <a:rPr lang="zh-TW" altLang="en-US" sz="1800" b="1" kern="1200" dirty="0">
                          <a:solidFill>
                            <a:schemeClr val="dk1"/>
                          </a:solidFill>
                          <a:latin typeface="+mn-lt"/>
                          <a:ea typeface="+mn-ea"/>
                          <a:cs typeface="Times New Roman" panose="02020603050405020304" pitchFamily="18" charset="0"/>
                        </a:rPr>
                        <a:t>。</a:t>
                      </a:r>
                      <a:endParaRPr lang="en-US" altLang="zh-TW" sz="1800" b="1" kern="1200" dirty="0">
                        <a:solidFill>
                          <a:schemeClr val="dk1"/>
                        </a:solidFill>
                        <a:latin typeface="+mn-lt"/>
                        <a:ea typeface="+mn-ea"/>
                        <a:cs typeface="Times New Roman" panose="02020603050405020304" pitchFamily="18"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2256875"/>
                  </a:ext>
                </a:extLst>
              </a:tr>
              <a:tr h="8612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kern="1200" dirty="0">
                          <a:solidFill>
                            <a:schemeClr val="tx1"/>
                          </a:solidFill>
                          <a:latin typeface="+mn-lt"/>
                          <a:ea typeface="+mn-ea"/>
                          <a:cs typeface="+mn-cs"/>
                        </a:rPr>
                        <a:t>4</a:t>
                      </a:r>
                      <a:endParaRPr lang="zh-TW" altLang="en-US" sz="1800" b="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indent="0">
                        <a:lnSpc>
                          <a:spcPct val="100000"/>
                        </a:lnSpc>
                        <a:spcBef>
                          <a:spcPts val="600"/>
                        </a:spcBef>
                        <a:spcAft>
                          <a:spcPts val="600"/>
                        </a:spcAft>
                        <a:buFont typeface="+mj-lt"/>
                        <a:buNone/>
                        <a:defRPr/>
                      </a:pPr>
                      <a:r>
                        <a:rPr lang="zh-TW" altLang="en-US" sz="1800" b="0" kern="1200" dirty="0">
                          <a:solidFill>
                            <a:schemeClr val="dk1"/>
                          </a:solidFill>
                          <a:latin typeface="+mn-lt"/>
                          <a:ea typeface="+mn-ea"/>
                          <a:cs typeface="Times New Roman" panose="02020603050405020304" pitchFamily="18" charset="0"/>
                        </a:rPr>
                        <a:t>已辦理報到欲至另</a:t>
                      </a:r>
                      <a:r>
                        <a:rPr lang="en-US" altLang="zh-TW" sz="1800" b="0" kern="1200" dirty="0">
                          <a:solidFill>
                            <a:schemeClr val="dk1"/>
                          </a:solidFill>
                          <a:latin typeface="+mn-lt"/>
                          <a:ea typeface="+mn-ea"/>
                          <a:cs typeface="Times New Roman" panose="02020603050405020304" pitchFamily="18" charset="0"/>
                        </a:rPr>
                        <a:t>1</a:t>
                      </a:r>
                      <a:r>
                        <a:rPr lang="zh-TW" altLang="en-US" sz="1800" b="0" kern="1200" dirty="0">
                          <a:solidFill>
                            <a:schemeClr val="dk1"/>
                          </a:solidFill>
                          <a:latin typeface="+mn-lt"/>
                          <a:ea typeface="+mn-ea"/>
                          <a:cs typeface="Times New Roman" panose="02020603050405020304" pitchFamily="18" charset="0"/>
                        </a:rPr>
                        <a:t>校系</a:t>
                      </a:r>
                      <a:r>
                        <a:rPr lang="en-US" altLang="zh-TW" sz="1800" b="0" kern="1200" dirty="0">
                          <a:solidFill>
                            <a:schemeClr val="dk1"/>
                          </a:solidFill>
                          <a:latin typeface="+mn-lt"/>
                          <a:ea typeface="+mn-ea"/>
                          <a:cs typeface="Times New Roman" panose="02020603050405020304" pitchFamily="18" charset="0"/>
                        </a:rPr>
                        <a:t>(</a:t>
                      </a:r>
                      <a:r>
                        <a:rPr lang="zh-TW" altLang="en-US" sz="1800" b="0" kern="1200" dirty="0">
                          <a:solidFill>
                            <a:schemeClr val="dk1"/>
                          </a:solidFill>
                          <a:latin typeface="+mn-lt"/>
                          <a:ea typeface="+mn-ea"/>
                          <a:cs typeface="Times New Roman" panose="02020603050405020304" pitchFamily="18" charset="0"/>
                        </a:rPr>
                        <a:t>組</a:t>
                      </a:r>
                      <a:r>
                        <a:rPr lang="en-US" altLang="zh-TW" sz="1800" b="0" kern="1200" dirty="0">
                          <a:solidFill>
                            <a:schemeClr val="dk1"/>
                          </a:solidFill>
                          <a:latin typeface="+mn-lt"/>
                          <a:ea typeface="+mn-ea"/>
                          <a:cs typeface="Times New Roman" panose="02020603050405020304" pitchFamily="18" charset="0"/>
                        </a:rPr>
                        <a:t>)</a:t>
                      </a:r>
                      <a:r>
                        <a:rPr lang="zh-TW" altLang="en-US" sz="1800" b="0" kern="1200" dirty="0">
                          <a:solidFill>
                            <a:schemeClr val="dk1"/>
                          </a:solidFill>
                          <a:latin typeface="+mn-lt"/>
                          <a:ea typeface="+mn-ea"/>
                          <a:cs typeface="Times New Roman" panose="02020603050405020304" pitchFamily="18" charset="0"/>
                        </a:rPr>
                        <a:t>、學程報到者，</a:t>
                      </a:r>
                      <a:r>
                        <a:rPr lang="zh-TW" altLang="en-US" sz="1800" b="1" kern="1200" dirty="0">
                          <a:solidFill>
                            <a:schemeClr val="dk1"/>
                          </a:solidFill>
                          <a:latin typeface="+mn-lt"/>
                          <a:ea typeface="+mn-ea"/>
                          <a:cs typeface="Times New Roman" panose="02020603050405020304" pitchFamily="18" charset="0"/>
                        </a:rPr>
                        <a:t>應先至</a:t>
                      </a:r>
                      <a:r>
                        <a:rPr lang="zh-TW" altLang="zh-TW" sz="1800" b="1" kern="1200" dirty="0">
                          <a:solidFill>
                            <a:schemeClr val="dk1"/>
                          </a:solidFill>
                          <a:latin typeface="+mn-lt"/>
                          <a:ea typeface="+mn-ea"/>
                          <a:cs typeface="Times New Roman" panose="02020603050405020304" pitchFamily="18" charset="0"/>
                        </a:rPr>
                        <a:t>原報到</a:t>
                      </a:r>
                      <a:r>
                        <a:rPr lang="zh-TW" altLang="en-US" sz="1800" b="1" kern="1200" dirty="0">
                          <a:solidFill>
                            <a:schemeClr val="dk1"/>
                          </a:solidFill>
                          <a:latin typeface="+mn-lt"/>
                          <a:ea typeface="+mn-ea"/>
                          <a:cs typeface="Times New Roman" panose="02020603050405020304" pitchFamily="18" charset="0"/>
                        </a:rPr>
                        <a:t>校系</a:t>
                      </a:r>
                      <a:r>
                        <a:rPr lang="en-US" altLang="zh-TW" sz="1800" b="1" kern="1200" dirty="0">
                          <a:solidFill>
                            <a:schemeClr val="dk1"/>
                          </a:solidFill>
                          <a:latin typeface="+mn-lt"/>
                          <a:ea typeface="+mn-ea"/>
                          <a:cs typeface="Times New Roman" panose="02020603050405020304" pitchFamily="18" charset="0"/>
                        </a:rPr>
                        <a:t>(</a:t>
                      </a:r>
                      <a:r>
                        <a:rPr lang="zh-TW" altLang="en-US" sz="1800" b="1" kern="1200" dirty="0">
                          <a:solidFill>
                            <a:schemeClr val="dk1"/>
                          </a:solidFill>
                          <a:latin typeface="+mn-lt"/>
                          <a:ea typeface="+mn-ea"/>
                          <a:cs typeface="Times New Roman" panose="02020603050405020304" pitchFamily="18" charset="0"/>
                        </a:rPr>
                        <a:t>組</a:t>
                      </a:r>
                      <a:r>
                        <a:rPr lang="en-US" altLang="zh-TW" sz="1800" b="1" kern="1200" dirty="0">
                          <a:solidFill>
                            <a:schemeClr val="dk1"/>
                          </a:solidFill>
                          <a:latin typeface="+mn-lt"/>
                          <a:ea typeface="+mn-ea"/>
                          <a:cs typeface="Times New Roman" panose="02020603050405020304" pitchFamily="18" charset="0"/>
                        </a:rPr>
                        <a:t>)</a:t>
                      </a:r>
                      <a:r>
                        <a:rPr lang="zh-TW" altLang="en-US" sz="1800" b="1" kern="1200" dirty="0">
                          <a:solidFill>
                            <a:schemeClr val="dk1"/>
                          </a:solidFill>
                          <a:latin typeface="+mn-lt"/>
                          <a:ea typeface="+mn-ea"/>
                          <a:cs typeface="Times New Roman" panose="02020603050405020304" pitchFamily="18" charset="0"/>
                        </a:rPr>
                        <a:t>、學程</a:t>
                      </a:r>
                      <a:r>
                        <a:rPr lang="zh-TW" altLang="en-US" sz="1800" b="1" kern="1200" dirty="0">
                          <a:solidFill>
                            <a:srgbClr val="FC0416"/>
                          </a:solidFill>
                          <a:latin typeface="+mn-lt"/>
                          <a:ea typeface="+mn-ea"/>
                          <a:cs typeface="Times New Roman" panose="02020603050405020304" pitchFamily="18" charset="0"/>
                        </a:rPr>
                        <a:t>聲明放棄</a:t>
                      </a:r>
                      <a:r>
                        <a:rPr lang="zh-TW" altLang="en-US" sz="1800" b="1" kern="1200" dirty="0">
                          <a:solidFill>
                            <a:schemeClr val="dk1"/>
                          </a:solidFill>
                          <a:latin typeface="+mn-lt"/>
                          <a:ea typeface="+mn-ea"/>
                          <a:cs typeface="Times New Roman" panose="02020603050405020304" pitchFamily="18" charset="0"/>
                        </a:rPr>
                        <a:t>錄取資格，才可至另</a:t>
                      </a:r>
                      <a:r>
                        <a:rPr lang="en-US" altLang="zh-TW" sz="1800" b="1" kern="1200" dirty="0">
                          <a:solidFill>
                            <a:schemeClr val="dk1"/>
                          </a:solidFill>
                          <a:latin typeface="+mn-lt"/>
                          <a:ea typeface="+mn-ea"/>
                          <a:cs typeface="Times New Roman" panose="02020603050405020304" pitchFamily="18" charset="0"/>
                        </a:rPr>
                        <a:t>1</a:t>
                      </a:r>
                      <a:r>
                        <a:rPr lang="zh-TW" altLang="en-US" sz="1800" b="1" kern="1200" dirty="0">
                          <a:solidFill>
                            <a:schemeClr val="dk1"/>
                          </a:solidFill>
                          <a:latin typeface="+mn-lt"/>
                          <a:ea typeface="+mn-ea"/>
                          <a:cs typeface="Times New Roman" panose="02020603050405020304" pitchFamily="18" charset="0"/>
                        </a:rPr>
                        <a:t>校系</a:t>
                      </a:r>
                      <a:r>
                        <a:rPr lang="en-US" altLang="zh-TW" sz="1800" b="1" kern="1200" dirty="0">
                          <a:solidFill>
                            <a:schemeClr val="dk1"/>
                          </a:solidFill>
                          <a:latin typeface="+mn-lt"/>
                          <a:ea typeface="+mn-ea"/>
                          <a:cs typeface="Times New Roman" panose="02020603050405020304" pitchFamily="18" charset="0"/>
                        </a:rPr>
                        <a:t>(</a:t>
                      </a:r>
                      <a:r>
                        <a:rPr lang="zh-TW" altLang="en-US" sz="1800" b="1" kern="1200" dirty="0">
                          <a:solidFill>
                            <a:schemeClr val="dk1"/>
                          </a:solidFill>
                          <a:latin typeface="+mn-lt"/>
                          <a:ea typeface="+mn-ea"/>
                          <a:cs typeface="Times New Roman" panose="02020603050405020304" pitchFamily="18" charset="0"/>
                        </a:rPr>
                        <a:t>組</a:t>
                      </a:r>
                      <a:r>
                        <a:rPr lang="en-US" altLang="zh-TW" sz="1800" b="1" kern="1200" dirty="0">
                          <a:solidFill>
                            <a:schemeClr val="dk1"/>
                          </a:solidFill>
                          <a:latin typeface="+mn-lt"/>
                          <a:ea typeface="+mn-ea"/>
                          <a:cs typeface="Times New Roman" panose="02020603050405020304" pitchFamily="18" charset="0"/>
                        </a:rPr>
                        <a:t>)</a:t>
                      </a:r>
                      <a:r>
                        <a:rPr lang="zh-TW" altLang="en-US" sz="1800" b="1" kern="1200" dirty="0">
                          <a:solidFill>
                            <a:schemeClr val="dk1"/>
                          </a:solidFill>
                          <a:latin typeface="+mn-lt"/>
                          <a:ea typeface="+mn-ea"/>
                          <a:cs typeface="Times New Roman" panose="02020603050405020304" pitchFamily="18" charset="0"/>
                        </a:rPr>
                        <a:t>、學程報到。</a:t>
                      </a:r>
                      <a:endParaRPr lang="en-US" altLang="zh-TW" sz="1800" b="1" kern="1200" dirty="0">
                        <a:solidFill>
                          <a:schemeClr val="dk1"/>
                        </a:solidFill>
                        <a:latin typeface="+mn-lt"/>
                        <a:ea typeface="+mn-ea"/>
                        <a:cs typeface="Times New Roman" panose="02020603050405020304" pitchFamily="18"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862743793"/>
                  </a:ext>
                </a:extLst>
              </a:tr>
              <a:tr h="8612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kern="1200" dirty="0">
                          <a:solidFill>
                            <a:schemeClr val="tx1"/>
                          </a:solidFill>
                          <a:latin typeface="+mn-lt"/>
                          <a:ea typeface="+mn-ea"/>
                          <a:cs typeface="+mn-cs"/>
                        </a:rPr>
                        <a:t>5</a:t>
                      </a:r>
                      <a:endParaRPr lang="zh-TW" altLang="en-US" sz="1800" b="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kern="1200" dirty="0">
                          <a:solidFill>
                            <a:srgbClr val="FC0416"/>
                          </a:solidFill>
                          <a:latin typeface="+mn-lt"/>
                          <a:ea typeface="+mn-ea"/>
                          <a:cs typeface="Times New Roman" panose="02020603050405020304" pitchFamily="18" charset="0"/>
                        </a:rPr>
                        <a:t>辦理聲明放棄後，不得再要求恢復</a:t>
                      </a:r>
                      <a:r>
                        <a:rPr lang="zh-TW" altLang="en-US" sz="1800" b="1" kern="1200" dirty="0">
                          <a:solidFill>
                            <a:schemeClr val="dk1"/>
                          </a:solidFill>
                          <a:latin typeface="+mn-lt"/>
                          <a:ea typeface="+mn-ea"/>
                          <a:cs typeface="Times New Roman" panose="02020603050405020304" pitchFamily="18" charset="0"/>
                        </a:rPr>
                        <a:t>已聲明放棄校系</a:t>
                      </a:r>
                      <a:r>
                        <a:rPr lang="en-US" altLang="zh-TW" sz="1800" b="1" kern="1200" dirty="0">
                          <a:solidFill>
                            <a:schemeClr val="dk1"/>
                          </a:solidFill>
                          <a:latin typeface="+mn-lt"/>
                          <a:ea typeface="+mn-ea"/>
                          <a:cs typeface="Times New Roman" panose="02020603050405020304" pitchFamily="18" charset="0"/>
                        </a:rPr>
                        <a:t>(</a:t>
                      </a:r>
                      <a:r>
                        <a:rPr lang="zh-TW" altLang="en-US" sz="1800" b="1" kern="1200" dirty="0">
                          <a:solidFill>
                            <a:schemeClr val="dk1"/>
                          </a:solidFill>
                          <a:latin typeface="+mn-lt"/>
                          <a:ea typeface="+mn-ea"/>
                          <a:cs typeface="Times New Roman" panose="02020603050405020304" pitchFamily="18" charset="0"/>
                        </a:rPr>
                        <a:t>組</a:t>
                      </a:r>
                      <a:r>
                        <a:rPr lang="en-US" altLang="zh-TW" sz="1800" b="1" kern="1200" dirty="0">
                          <a:solidFill>
                            <a:schemeClr val="dk1"/>
                          </a:solidFill>
                          <a:latin typeface="+mn-lt"/>
                          <a:ea typeface="+mn-ea"/>
                          <a:cs typeface="Times New Roman" panose="02020603050405020304" pitchFamily="18" charset="0"/>
                        </a:rPr>
                        <a:t>)</a:t>
                      </a:r>
                      <a:r>
                        <a:rPr lang="zh-TW" altLang="en-US" sz="1800" b="1" kern="1200" dirty="0">
                          <a:solidFill>
                            <a:schemeClr val="dk1"/>
                          </a:solidFill>
                          <a:latin typeface="+mn-lt"/>
                          <a:ea typeface="+mn-ea"/>
                          <a:cs typeface="Times New Roman" panose="02020603050405020304" pitchFamily="18" charset="0"/>
                        </a:rPr>
                        <a:t>、學程之報到資格。</a:t>
                      </a: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87123011"/>
                  </a:ext>
                </a:extLst>
              </a:tr>
              <a:tr h="8612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kern="1200" dirty="0">
                          <a:solidFill>
                            <a:schemeClr val="tx1"/>
                          </a:solidFill>
                          <a:latin typeface="+mn-lt"/>
                          <a:ea typeface="+mn-ea"/>
                          <a:cs typeface="+mn-cs"/>
                        </a:rPr>
                        <a:t>6</a:t>
                      </a:r>
                      <a:endParaRPr lang="zh-TW" altLang="en-US" sz="1800" b="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kern="1200" dirty="0">
                          <a:solidFill>
                            <a:schemeClr val="dk1"/>
                          </a:solidFill>
                          <a:latin typeface="+mn-lt"/>
                          <a:ea typeface="+mn-ea"/>
                          <a:cs typeface="Times New Roman" panose="02020603050405020304" pitchFamily="18" charset="0"/>
                        </a:rPr>
                        <a:t>請申請生務必自行至各校網站查詢報到資訊，避免遺漏重要訊息。</a:t>
                      </a: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830646424"/>
                  </a:ext>
                </a:extLst>
              </a:tr>
            </a:tbl>
          </a:graphicData>
        </a:graphic>
      </p:graphicFrame>
      <p:sp>
        <p:nvSpPr>
          <p:cNvPr id="11" name="文字方塊 10"/>
          <p:cNvSpPr txBox="1"/>
          <p:nvPr/>
        </p:nvSpPr>
        <p:spPr>
          <a:xfrm>
            <a:off x="4120940" y="887959"/>
            <a:ext cx="3950120" cy="461665"/>
          </a:xfrm>
          <a:prstGeom prst="rect">
            <a:avLst/>
          </a:prstGeom>
          <a:noFill/>
        </p:spPr>
        <p:txBody>
          <a:bodyPr vert="horz" wrap="none" rtlCol="0">
            <a:spAutoFit/>
          </a:bodyPr>
          <a:lstStyle/>
          <a:p>
            <a:pPr marL="285750" indent="-285750">
              <a:buFont typeface="Wingdings" panose="05000000000000000000" pitchFamily="2" charset="2"/>
              <a:buChar char="u"/>
            </a:pPr>
            <a:r>
              <a:rPr lang="zh-TW" altLang="en-US" sz="2400" i="1" spc="300" dirty="0">
                <a:solidFill>
                  <a:schemeClr val="accent5">
                    <a:lumMod val="50000"/>
                  </a:schemeClr>
                </a:solidFill>
                <a:latin typeface="華康中特圓體" panose="020F0809000000000000" pitchFamily="49" charset="-120"/>
                <a:ea typeface="華康中特圓體" panose="020F0809000000000000" pitchFamily="49" charset="-120"/>
              </a:rPr>
              <a:t>第一階段報到：正取生</a:t>
            </a:r>
          </a:p>
        </p:txBody>
      </p:sp>
    </p:spTree>
    <p:extLst>
      <p:ext uri="{BB962C8B-B14F-4D97-AF65-F5344CB8AC3E}">
        <p14:creationId xmlns:p14="http://schemas.microsoft.com/office/powerpoint/2010/main" val="1242838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35</a:t>
            </a:fld>
            <a:endParaRPr lang="zh-TW" altLang="en-US"/>
          </a:p>
        </p:txBody>
      </p:sp>
      <p:sp>
        <p:nvSpPr>
          <p:cNvPr id="4" name="內容版面配置區 2"/>
          <p:cNvSpPr txBox="1">
            <a:spLocks/>
          </p:cNvSpPr>
          <p:nvPr/>
        </p:nvSpPr>
        <p:spPr>
          <a:xfrm>
            <a:off x="323849" y="1125539"/>
            <a:ext cx="11316607" cy="43318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spcBef>
                <a:spcPts val="1000"/>
              </a:spcBef>
              <a:buNone/>
              <a:defRPr/>
            </a:pPr>
            <a:endParaRPr lang="en-US" altLang="zh-TW" b="1" dirty="0">
              <a:solidFill>
                <a:srgbClr val="FF0000"/>
              </a:solidFill>
              <a:latin typeface="+mj-ea"/>
              <a:ea typeface="+mj-ea"/>
              <a:cs typeface="Times New Roman" pitchFamily="18" charset="0"/>
            </a:endParaRPr>
          </a:p>
          <a:p>
            <a:pPr>
              <a:defRPr/>
            </a:pPr>
            <a:endParaRPr lang="zh-TW" altLang="en-US" sz="2400" b="1" dirty="0">
              <a:latin typeface="+mj-ea"/>
              <a:ea typeface="+mj-ea"/>
            </a:endParaRPr>
          </a:p>
        </p:txBody>
      </p:sp>
      <p:graphicFrame>
        <p:nvGraphicFramePr>
          <p:cNvPr id="5" name="表格 4"/>
          <p:cNvGraphicFramePr>
            <a:graphicFrameLocks noGrp="1"/>
          </p:cNvGraphicFramePr>
          <p:nvPr>
            <p:extLst>
              <p:ext uri="{D42A27DB-BD31-4B8C-83A1-F6EECF244321}">
                <p14:modId xmlns:p14="http://schemas.microsoft.com/office/powerpoint/2010/main" val="3547011934"/>
              </p:ext>
            </p:extLst>
          </p:nvPr>
        </p:nvGraphicFramePr>
        <p:xfrm>
          <a:off x="903247" y="1519005"/>
          <a:ext cx="10827794" cy="3834000"/>
        </p:xfrm>
        <a:graphic>
          <a:graphicData uri="http://schemas.openxmlformats.org/drawingml/2006/table">
            <a:tbl>
              <a:tblPr firstRow="1" bandRow="1">
                <a:tableStyleId>{5C22544A-7EE6-4342-B048-85BDC9FD1C3A}</a:tableStyleId>
              </a:tblPr>
              <a:tblGrid>
                <a:gridCol w="356525">
                  <a:extLst>
                    <a:ext uri="{9D8B030D-6E8A-4147-A177-3AD203B41FA5}">
                      <a16:colId xmlns:a16="http://schemas.microsoft.com/office/drawing/2014/main" val="1737573684"/>
                    </a:ext>
                  </a:extLst>
                </a:gridCol>
                <a:gridCol w="10471269">
                  <a:extLst>
                    <a:ext uri="{9D8B030D-6E8A-4147-A177-3AD203B41FA5}">
                      <a16:colId xmlns:a16="http://schemas.microsoft.com/office/drawing/2014/main" val="295043492"/>
                    </a:ext>
                  </a:extLst>
                </a:gridCol>
              </a:tblGrid>
              <a:tr h="1278000">
                <a:tc>
                  <a:txBody>
                    <a:bodyPr/>
                    <a:lstStyle/>
                    <a:p>
                      <a:pPr marL="0" indent="0" algn="just">
                        <a:spcBef>
                          <a:spcPts val="600"/>
                        </a:spcBef>
                        <a:spcAft>
                          <a:spcPts val="600"/>
                        </a:spcAft>
                        <a:buFont typeface="+mj-lt"/>
                        <a:buNone/>
                      </a:pPr>
                      <a:r>
                        <a:rPr lang="en-US" altLang="zh-TW" sz="1800" b="0" kern="1200" dirty="0">
                          <a:solidFill>
                            <a:schemeClr val="tx1"/>
                          </a:solidFill>
                          <a:latin typeface="+mn-lt"/>
                          <a:ea typeface="+mn-ea"/>
                          <a:cs typeface="+mn-cs"/>
                        </a:rPr>
                        <a:t>1</a:t>
                      </a:r>
                      <a:endParaRPr lang="zh-TW" altLang="en-US" sz="1800" b="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marR="0" lvl="1" indent="0" algn="just" defTabSz="914400" rtl="0" eaLnBrk="1" fontAlgn="auto" latinLnBrk="0" hangingPunct="1">
                        <a:lnSpc>
                          <a:spcPct val="100000"/>
                        </a:lnSpc>
                        <a:spcBef>
                          <a:spcPts val="600"/>
                        </a:spcBef>
                        <a:spcAft>
                          <a:spcPts val="600"/>
                        </a:spcAft>
                        <a:buClrTx/>
                        <a:buSzTx/>
                        <a:buFont typeface="+mj-lt"/>
                        <a:buNone/>
                        <a:tabLst/>
                        <a:defRPr/>
                      </a:pPr>
                      <a:r>
                        <a:rPr lang="zh-TW" altLang="en-US" sz="1800" b="0" kern="1200" dirty="0">
                          <a:solidFill>
                            <a:schemeClr val="tx1"/>
                          </a:solidFill>
                          <a:latin typeface="+mj-ea"/>
                          <a:ea typeface="+mn-ea"/>
                          <a:cs typeface="Times New Roman" pitchFamily="18" charset="0"/>
                        </a:rPr>
                        <a:t>獲錄取學校通知備取遞補者，</a:t>
                      </a:r>
                      <a:r>
                        <a:rPr lang="zh-TW" altLang="en-US" sz="2400" b="1" u="sng" kern="1200" dirty="0">
                          <a:solidFill>
                            <a:srgbClr val="0033CC"/>
                          </a:solidFill>
                          <a:latin typeface="+mn-lt"/>
                          <a:ea typeface="+mn-ea"/>
                          <a:cs typeface="Times New Roman" panose="02020603050405020304" pitchFamily="18" charset="0"/>
                        </a:rPr>
                        <a:t>應依所錄取學校規定時間及方式辦理報到手續</a:t>
                      </a:r>
                      <a:r>
                        <a:rPr lang="zh-TW" altLang="en-US" sz="1800" b="1" kern="1200" dirty="0">
                          <a:solidFill>
                            <a:schemeClr val="tx1"/>
                          </a:solidFill>
                          <a:latin typeface="+mj-ea"/>
                          <a:ea typeface="+mn-ea"/>
                          <a:cs typeface="Times New Roman" pitchFamily="18" charset="0"/>
                        </a:rPr>
                        <a:t>。</a:t>
                      </a:r>
                      <a:endParaRPr lang="en-US" altLang="zh-TW" sz="1800" b="1" kern="1200" dirty="0">
                        <a:solidFill>
                          <a:schemeClr val="tx1"/>
                        </a:solidFill>
                        <a:latin typeface="+mj-ea"/>
                        <a:ea typeface="+mn-ea"/>
                        <a:cs typeface="Times New Roman" pitchFamily="18" charset="0"/>
                      </a:endParaRPr>
                    </a:p>
                    <a:p>
                      <a:pPr marL="0" marR="0" lvl="1" indent="0" algn="just" defTabSz="914400" rtl="0" eaLnBrk="1" fontAlgn="auto" latinLnBrk="0" hangingPunct="1">
                        <a:lnSpc>
                          <a:spcPct val="100000"/>
                        </a:lnSpc>
                        <a:spcBef>
                          <a:spcPts val="600"/>
                        </a:spcBef>
                        <a:spcAft>
                          <a:spcPts val="600"/>
                        </a:spcAft>
                        <a:buClrTx/>
                        <a:buSzTx/>
                        <a:buFont typeface="+mj-lt"/>
                        <a:buNone/>
                        <a:tabLst/>
                        <a:defRPr/>
                      </a:pPr>
                      <a:r>
                        <a:rPr lang="zh-TW" altLang="en-US" sz="1800" b="1" kern="1200" dirty="0">
                          <a:solidFill>
                            <a:srgbClr val="FF0000"/>
                          </a:solidFill>
                          <a:latin typeface="+mj-ea"/>
                          <a:ea typeface="+mn-ea"/>
                          <a:cs typeface="Times New Roman" pitchFamily="18" charset="0"/>
                        </a:rPr>
                        <a:t>逾期或未依規定方式完成報到者，視為放棄備取遞補資格且不得異議。</a:t>
                      </a:r>
                      <a:endParaRPr lang="en-US" altLang="zh-TW" sz="1800" b="1" kern="1200" dirty="0">
                        <a:solidFill>
                          <a:srgbClr val="FF0000"/>
                        </a:solidFill>
                        <a:latin typeface="+mj-ea"/>
                        <a:ea typeface="+mn-ea"/>
                        <a:cs typeface="Times New Roman" pitchFamily="18"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85757832"/>
                  </a:ext>
                </a:extLst>
              </a:tr>
              <a:tr h="1278000">
                <a:tc>
                  <a:txBody>
                    <a:bodyPr/>
                    <a:lstStyle/>
                    <a:p>
                      <a:pPr algn="just">
                        <a:spcBef>
                          <a:spcPts val="10"/>
                        </a:spcBef>
                        <a:spcAft>
                          <a:spcPts val="300"/>
                        </a:spcAft>
                      </a:pPr>
                      <a:r>
                        <a:rPr lang="en-US" altLang="zh-TW" sz="1800" b="0" kern="1200" dirty="0">
                          <a:solidFill>
                            <a:schemeClr val="tx1"/>
                          </a:solidFill>
                          <a:latin typeface="+mn-lt"/>
                          <a:ea typeface="+mn-ea"/>
                          <a:cs typeface="+mn-cs"/>
                        </a:rPr>
                        <a:t>2</a:t>
                      </a:r>
                      <a:endParaRPr lang="zh-TW" altLang="en-US" sz="1800" b="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1" indent="0" algn="just" defTabSz="914400" rtl="0" eaLnBrk="1" fontAlgn="auto" latinLnBrk="0" hangingPunct="1">
                        <a:lnSpc>
                          <a:spcPct val="100000"/>
                        </a:lnSpc>
                        <a:spcBef>
                          <a:spcPts val="600"/>
                        </a:spcBef>
                        <a:spcAft>
                          <a:spcPts val="600"/>
                        </a:spcAft>
                        <a:buClrTx/>
                        <a:buSzTx/>
                        <a:buFont typeface="+mj-lt"/>
                        <a:buNone/>
                        <a:tabLst/>
                        <a:defRPr/>
                      </a:pPr>
                      <a:r>
                        <a:rPr lang="zh-TW" altLang="en-US" sz="2400" b="1" u="sng" kern="1200" dirty="0">
                          <a:solidFill>
                            <a:srgbClr val="FF0000"/>
                          </a:solidFill>
                          <a:latin typeface="+mj-ea"/>
                          <a:ea typeface="+mn-ea"/>
                          <a:cs typeface="Times New Roman" pitchFamily="18" charset="0"/>
                        </a:rPr>
                        <a:t>備取生應密切注意各錄取學校遞補報到通知，與網站公告之備取遞補名單及報到時間。</a:t>
                      </a:r>
                      <a:endParaRPr lang="en-US" altLang="zh-TW" sz="2400" b="1" u="sng" kern="1200" dirty="0">
                        <a:solidFill>
                          <a:srgbClr val="FF0000"/>
                        </a:solidFill>
                        <a:latin typeface="+mj-ea"/>
                        <a:ea typeface="+mn-ea"/>
                        <a:cs typeface="Times New Roman" pitchFamily="18" charset="0"/>
                      </a:endParaRPr>
                    </a:p>
                    <a:p>
                      <a:pPr marL="0" marR="0" lvl="1" indent="0" algn="just" defTabSz="914400" rtl="0" eaLnBrk="1" fontAlgn="auto" latinLnBrk="0" hangingPunct="1">
                        <a:lnSpc>
                          <a:spcPct val="100000"/>
                        </a:lnSpc>
                        <a:spcBef>
                          <a:spcPts val="600"/>
                        </a:spcBef>
                        <a:spcAft>
                          <a:spcPts val="600"/>
                        </a:spcAft>
                        <a:buClrTx/>
                        <a:buSzTx/>
                        <a:buFont typeface="+mj-lt"/>
                        <a:buNone/>
                        <a:tabLst/>
                        <a:defRPr/>
                      </a:pPr>
                      <a:r>
                        <a:rPr lang="zh-TW" altLang="en-US" sz="1800" b="0" kern="1200" dirty="0">
                          <a:solidFill>
                            <a:schemeClr val="dk1"/>
                          </a:solidFill>
                          <a:latin typeface="+mj-ea"/>
                          <a:ea typeface="+mn-ea"/>
                          <a:cs typeface="Times New Roman" pitchFamily="18" charset="0"/>
                        </a:rPr>
                        <a:t>如未接獲通知或有任何疑問請逕洽各校，以免權益受損。</a:t>
                      </a:r>
                      <a:endParaRPr lang="en-US" altLang="zh-TW" sz="1800" b="0" kern="1200" dirty="0">
                        <a:solidFill>
                          <a:schemeClr val="dk1"/>
                        </a:solidFill>
                        <a:latin typeface="+mj-ea"/>
                        <a:ea typeface="+mn-ea"/>
                        <a:cs typeface="Times New Roman" pitchFamily="18"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034303433"/>
                  </a:ext>
                </a:extLst>
              </a:tr>
              <a:tr h="127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kern="1200" dirty="0">
                          <a:solidFill>
                            <a:schemeClr val="tx1"/>
                          </a:solidFill>
                          <a:latin typeface="+mn-lt"/>
                          <a:ea typeface="+mn-ea"/>
                          <a:cs typeface="+mn-cs"/>
                        </a:rPr>
                        <a:t>3</a:t>
                      </a:r>
                      <a:endParaRPr lang="zh-TW" altLang="en-US" sz="1800" b="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lvl="1" indent="0" algn="just">
                        <a:lnSpc>
                          <a:spcPct val="100000"/>
                        </a:lnSpc>
                        <a:spcBef>
                          <a:spcPts val="600"/>
                        </a:spcBef>
                        <a:spcAft>
                          <a:spcPts val="600"/>
                        </a:spcAft>
                        <a:buFont typeface="+mj-lt"/>
                        <a:buNone/>
                        <a:defRPr/>
                      </a:pPr>
                      <a:r>
                        <a:rPr lang="zh-TW" altLang="en-US" sz="2000" b="0" kern="1200" dirty="0">
                          <a:solidFill>
                            <a:schemeClr val="dk1"/>
                          </a:solidFill>
                          <a:latin typeface="+mj-ea"/>
                          <a:ea typeface="+mn-ea"/>
                          <a:cs typeface="Times New Roman" panose="02020603050405020304" pitchFamily="18" charset="0"/>
                        </a:rPr>
                        <a:t>第一階段報到截止後，</a:t>
                      </a:r>
                      <a:r>
                        <a:rPr lang="zh-TW" altLang="en-US" sz="2000" b="1" kern="1200" dirty="0">
                          <a:solidFill>
                            <a:schemeClr val="dk1"/>
                          </a:solidFill>
                          <a:latin typeface="+mj-ea"/>
                          <a:ea typeface="+mn-ea"/>
                          <a:cs typeface="Times New Roman" panose="02020603050405020304" pitchFamily="18" charset="0"/>
                        </a:rPr>
                        <a:t>已完成報到之錄取生，除</a:t>
                      </a:r>
                      <a:r>
                        <a:rPr lang="zh-TW" altLang="en-US" sz="2000" b="1" u="sng" kern="1200" dirty="0">
                          <a:solidFill>
                            <a:schemeClr val="tx1"/>
                          </a:solidFill>
                          <a:latin typeface="+mj-ea"/>
                          <a:ea typeface="+mn-ea"/>
                          <a:cs typeface="Times New Roman" panose="02020603050405020304" pitchFamily="18" charset="0"/>
                        </a:rPr>
                        <a:t>辦理</a:t>
                      </a:r>
                      <a:r>
                        <a:rPr lang="zh-TW" altLang="en-US" sz="2000" b="1" u="sng" kern="1200" dirty="0">
                          <a:solidFill>
                            <a:srgbClr val="0000FF"/>
                          </a:solidFill>
                          <a:latin typeface="+mj-ea"/>
                          <a:ea typeface="+mn-ea"/>
                          <a:cs typeface="Times New Roman" panose="02020603050405020304" pitchFamily="18" charset="0"/>
                        </a:rPr>
                        <a:t>科技校院之第二階段其他校系</a:t>
                      </a:r>
                      <a:r>
                        <a:rPr lang="en-US" altLang="zh-TW" sz="2000" b="1" u="sng" kern="1200" dirty="0">
                          <a:solidFill>
                            <a:srgbClr val="0000FF"/>
                          </a:solidFill>
                          <a:latin typeface="+mj-ea"/>
                          <a:ea typeface="+mn-ea"/>
                          <a:cs typeface="Times New Roman" panose="02020603050405020304" pitchFamily="18" charset="0"/>
                        </a:rPr>
                        <a:t>(</a:t>
                      </a:r>
                      <a:r>
                        <a:rPr lang="zh-TW" altLang="en-US" sz="2000" b="1" u="sng" kern="1200" dirty="0">
                          <a:solidFill>
                            <a:srgbClr val="0000FF"/>
                          </a:solidFill>
                          <a:latin typeface="+mj-ea"/>
                          <a:ea typeface="+mn-ea"/>
                          <a:cs typeface="Times New Roman" panose="02020603050405020304" pitchFamily="18" charset="0"/>
                        </a:rPr>
                        <a:t>組</a:t>
                      </a:r>
                      <a:r>
                        <a:rPr lang="en-US" altLang="zh-TW" sz="2000" b="1" u="sng" kern="1200" dirty="0">
                          <a:solidFill>
                            <a:srgbClr val="0000FF"/>
                          </a:solidFill>
                          <a:latin typeface="+mj-ea"/>
                          <a:ea typeface="+mn-ea"/>
                          <a:cs typeface="Times New Roman" panose="02020603050405020304" pitchFamily="18" charset="0"/>
                        </a:rPr>
                        <a:t>)</a:t>
                      </a:r>
                      <a:r>
                        <a:rPr lang="zh-TW" altLang="en-US" sz="2000" b="1" u="sng" kern="1200" dirty="0">
                          <a:solidFill>
                            <a:srgbClr val="0000FF"/>
                          </a:solidFill>
                          <a:latin typeface="+mj-ea"/>
                          <a:ea typeface="+mn-ea"/>
                          <a:cs typeface="Times New Roman" panose="02020603050405020304" pitchFamily="18" charset="0"/>
                        </a:rPr>
                        <a:t>、學程</a:t>
                      </a:r>
                      <a:r>
                        <a:rPr lang="zh-TW" altLang="en-US" sz="2000" b="1" u="sng" kern="1200" dirty="0">
                          <a:solidFill>
                            <a:srgbClr val="FF0000"/>
                          </a:solidFill>
                          <a:latin typeface="+mj-ea"/>
                          <a:ea typeface="+mn-ea"/>
                          <a:cs typeface="Times New Roman" panose="02020603050405020304" pitchFamily="18" charset="0"/>
                        </a:rPr>
                        <a:t>備取遞補報到者</a:t>
                      </a:r>
                      <a:r>
                        <a:rPr lang="zh-TW" altLang="en-US" sz="2000" b="1" u="sng" kern="1200" dirty="0">
                          <a:solidFill>
                            <a:srgbClr val="0000FF"/>
                          </a:solidFill>
                          <a:latin typeface="+mj-ea"/>
                          <a:ea typeface="+mn-ea"/>
                          <a:cs typeface="Times New Roman" panose="02020603050405020304" pitchFamily="18" charset="0"/>
                        </a:rPr>
                        <a:t>，得於第二階段報到截止時間前，向已報到之校系</a:t>
                      </a:r>
                      <a:r>
                        <a:rPr lang="en-US" altLang="zh-TW" sz="2000" b="1" u="sng" kern="1200" dirty="0">
                          <a:solidFill>
                            <a:srgbClr val="0000FF"/>
                          </a:solidFill>
                          <a:latin typeface="+mj-ea"/>
                          <a:ea typeface="+mn-ea"/>
                          <a:cs typeface="Times New Roman" panose="02020603050405020304" pitchFamily="18" charset="0"/>
                        </a:rPr>
                        <a:t>(</a:t>
                      </a:r>
                      <a:r>
                        <a:rPr lang="zh-TW" altLang="en-US" sz="2000" b="1" u="sng" kern="1200" dirty="0">
                          <a:solidFill>
                            <a:srgbClr val="0000FF"/>
                          </a:solidFill>
                          <a:latin typeface="+mj-ea"/>
                          <a:ea typeface="+mn-ea"/>
                          <a:cs typeface="Times New Roman" panose="02020603050405020304" pitchFamily="18" charset="0"/>
                        </a:rPr>
                        <a:t>組</a:t>
                      </a:r>
                      <a:r>
                        <a:rPr lang="en-US" altLang="zh-TW" sz="2000" b="1" u="sng" kern="1200" dirty="0">
                          <a:solidFill>
                            <a:srgbClr val="0000FF"/>
                          </a:solidFill>
                          <a:latin typeface="+mj-ea"/>
                          <a:ea typeface="+mn-ea"/>
                          <a:cs typeface="Times New Roman" panose="02020603050405020304" pitchFamily="18" charset="0"/>
                        </a:rPr>
                        <a:t>)</a:t>
                      </a:r>
                      <a:r>
                        <a:rPr lang="zh-TW" altLang="en-US" sz="2000" b="1" u="sng" kern="1200" dirty="0">
                          <a:solidFill>
                            <a:srgbClr val="0000FF"/>
                          </a:solidFill>
                          <a:latin typeface="+mj-ea"/>
                          <a:ea typeface="+mn-ea"/>
                          <a:cs typeface="Times New Roman" panose="02020603050405020304" pitchFamily="18" charset="0"/>
                        </a:rPr>
                        <a:t>、學程</a:t>
                      </a:r>
                      <a:r>
                        <a:rPr lang="zh-TW" altLang="en-US" sz="2000" b="1" u="sng" kern="1200" dirty="0">
                          <a:solidFill>
                            <a:srgbClr val="FF0000"/>
                          </a:solidFill>
                          <a:latin typeface="+mj-ea"/>
                          <a:ea typeface="+mn-ea"/>
                          <a:cs typeface="Times New Roman" panose="02020603050405020304" pitchFamily="18" charset="0"/>
                        </a:rPr>
                        <a:t>聲明放棄錄取資格</a:t>
                      </a:r>
                      <a:r>
                        <a:rPr lang="zh-TW" altLang="en-US" sz="2000" b="1" kern="1200" dirty="0">
                          <a:solidFill>
                            <a:schemeClr val="tx1"/>
                          </a:solidFill>
                          <a:latin typeface="+mj-ea"/>
                          <a:ea typeface="+mn-ea"/>
                          <a:cs typeface="Times New Roman" panose="02020603050405020304" pitchFamily="18" charset="0"/>
                        </a:rPr>
                        <a:t>，</a:t>
                      </a:r>
                      <a:r>
                        <a:rPr lang="zh-TW" altLang="en-US" sz="2000" b="1" kern="1200" dirty="0">
                          <a:solidFill>
                            <a:schemeClr val="dk1"/>
                          </a:solidFill>
                          <a:latin typeface="+mj-ea"/>
                          <a:ea typeface="+mn-ea"/>
                          <a:cs typeface="Times New Roman" panose="02020603050405020304" pitchFamily="18" charset="0"/>
                        </a:rPr>
                        <a:t>否則不得聲明放棄已報到校系</a:t>
                      </a:r>
                      <a:r>
                        <a:rPr lang="en-US" altLang="zh-TW" sz="2000" b="1" kern="1200" dirty="0">
                          <a:solidFill>
                            <a:schemeClr val="dk1"/>
                          </a:solidFill>
                          <a:latin typeface="+mj-ea"/>
                          <a:ea typeface="+mn-ea"/>
                          <a:cs typeface="Times New Roman" panose="02020603050405020304" pitchFamily="18" charset="0"/>
                        </a:rPr>
                        <a:t>(</a:t>
                      </a:r>
                      <a:r>
                        <a:rPr lang="zh-TW" altLang="en-US" sz="2000" b="1" kern="1200" dirty="0">
                          <a:solidFill>
                            <a:schemeClr val="dk1"/>
                          </a:solidFill>
                          <a:latin typeface="+mj-ea"/>
                          <a:ea typeface="+mn-ea"/>
                          <a:cs typeface="Times New Roman" panose="02020603050405020304" pitchFamily="18" charset="0"/>
                        </a:rPr>
                        <a:t>組</a:t>
                      </a:r>
                      <a:r>
                        <a:rPr lang="en-US" altLang="zh-TW" sz="2000" b="1" kern="1200" dirty="0">
                          <a:solidFill>
                            <a:schemeClr val="dk1"/>
                          </a:solidFill>
                          <a:latin typeface="+mj-ea"/>
                          <a:ea typeface="+mn-ea"/>
                          <a:cs typeface="Times New Roman" panose="02020603050405020304" pitchFamily="18" charset="0"/>
                        </a:rPr>
                        <a:t>)</a:t>
                      </a:r>
                      <a:r>
                        <a:rPr lang="zh-TW" altLang="en-US" sz="2000" b="1" kern="1200" dirty="0">
                          <a:solidFill>
                            <a:schemeClr val="dk1"/>
                          </a:solidFill>
                          <a:latin typeface="+mj-ea"/>
                          <a:ea typeface="+mn-ea"/>
                          <a:cs typeface="Times New Roman" panose="02020603050405020304" pitchFamily="18" charset="0"/>
                        </a:rPr>
                        <a:t>、學程之錄取資格</a:t>
                      </a:r>
                      <a:r>
                        <a:rPr lang="zh-TW" altLang="en-US" sz="2000" b="0" kern="1200" dirty="0">
                          <a:solidFill>
                            <a:schemeClr val="dk1"/>
                          </a:solidFill>
                          <a:latin typeface="+mj-ea"/>
                          <a:ea typeface="+mn-ea"/>
                          <a:cs typeface="Times New Roman" panose="02020603050405020304" pitchFamily="18" charset="0"/>
                        </a:rPr>
                        <a:t>。</a:t>
                      </a: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2256875"/>
                  </a:ext>
                </a:extLst>
              </a:tr>
            </a:tbl>
          </a:graphicData>
        </a:graphic>
      </p:graphicFrame>
      <p:sp>
        <p:nvSpPr>
          <p:cNvPr id="6" name="矩形 5"/>
          <p:cNvSpPr/>
          <p:nvPr/>
        </p:nvSpPr>
        <p:spPr>
          <a:xfrm>
            <a:off x="1123609" y="115205"/>
            <a:ext cx="10087429"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sym typeface="Wingdings" panose="05000000000000000000" pitchFamily="2" charset="2"/>
              </a:rPr>
              <a:t>六、錄取報到注意事項：</a:t>
            </a:r>
            <a:r>
              <a:rPr lang="zh-TW" altLang="en-US" sz="2800" b="1" spc="100" dirty="0">
                <a:solidFill>
                  <a:schemeClr val="tx1"/>
                </a:solidFill>
                <a:effectLst>
                  <a:glow rad="63500">
                    <a:schemeClr val="bg1"/>
                  </a:glow>
                </a:effectLst>
                <a:sym typeface="Wingdings" panose="05000000000000000000" pitchFamily="2" charset="2"/>
              </a:rPr>
              <a:t>第一階段備取生報到規定</a:t>
            </a:r>
            <a:r>
              <a:rPr lang="en-US" altLang="zh-TW" sz="2800" b="1" spc="100" dirty="0">
                <a:solidFill>
                  <a:schemeClr val="tx1"/>
                </a:solidFill>
                <a:effectLst>
                  <a:glow rad="63500">
                    <a:schemeClr val="bg1"/>
                  </a:glow>
                </a:effectLst>
                <a:sym typeface="Wingdings" panose="05000000000000000000" pitchFamily="2" charset="2"/>
              </a:rPr>
              <a:t>(2/4)</a:t>
            </a:r>
            <a:endParaRPr lang="zh-TW" altLang="en-US" sz="3200" b="1" spc="100" dirty="0">
              <a:solidFill>
                <a:schemeClr val="tx1"/>
              </a:solidFill>
              <a:effectLst>
                <a:glow rad="63500">
                  <a:schemeClr val="bg1"/>
                </a:glow>
              </a:effectLst>
            </a:endParaRPr>
          </a:p>
        </p:txBody>
      </p:sp>
      <p:sp>
        <p:nvSpPr>
          <p:cNvPr id="3" name="文字方塊 2"/>
          <p:cNvSpPr txBox="1"/>
          <p:nvPr/>
        </p:nvSpPr>
        <p:spPr>
          <a:xfrm>
            <a:off x="4120940" y="960959"/>
            <a:ext cx="3950120" cy="461665"/>
          </a:xfrm>
          <a:prstGeom prst="rect">
            <a:avLst/>
          </a:prstGeom>
          <a:noFill/>
        </p:spPr>
        <p:txBody>
          <a:bodyPr vert="horz" wrap="none" rtlCol="0">
            <a:spAutoFit/>
          </a:bodyPr>
          <a:lstStyle>
            <a:defPPr>
              <a:defRPr lang="zh-TW"/>
            </a:defPPr>
            <a:lvl1pPr marL="285750" indent="-285750">
              <a:buFont typeface="Wingdings" panose="05000000000000000000" pitchFamily="2" charset="2"/>
              <a:buChar char="u"/>
              <a:defRPr sz="2400" i="1" spc="300">
                <a:solidFill>
                  <a:schemeClr val="accent5">
                    <a:lumMod val="50000"/>
                  </a:schemeClr>
                </a:solidFill>
                <a:latin typeface="華康中特圓體" panose="020F0809000000000000" pitchFamily="49" charset="-120"/>
                <a:ea typeface="華康中特圓體" panose="020F0809000000000000" pitchFamily="49" charset="-120"/>
              </a:defRPr>
            </a:lvl1pPr>
          </a:lstStyle>
          <a:p>
            <a:r>
              <a:rPr lang="zh-TW" altLang="en-US" dirty="0"/>
              <a:t>第一階段報到：備取生</a:t>
            </a:r>
          </a:p>
        </p:txBody>
      </p:sp>
    </p:spTree>
    <p:extLst>
      <p:ext uri="{BB962C8B-B14F-4D97-AF65-F5344CB8AC3E}">
        <p14:creationId xmlns:p14="http://schemas.microsoft.com/office/powerpoint/2010/main" val="3794374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36</a:t>
            </a:fld>
            <a:endParaRPr lang="zh-TW" altLang="en-US"/>
          </a:p>
        </p:txBody>
      </p:sp>
      <p:sp>
        <p:nvSpPr>
          <p:cNvPr id="3" name="矩形 2"/>
          <p:cNvSpPr/>
          <p:nvPr/>
        </p:nvSpPr>
        <p:spPr>
          <a:xfrm>
            <a:off x="1988457" y="139732"/>
            <a:ext cx="8215086"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sym typeface="Wingdings" panose="05000000000000000000" pitchFamily="2" charset="2"/>
              </a:rPr>
              <a:t>六、錄取報到注意事項：第二階段報到</a:t>
            </a:r>
            <a:r>
              <a:rPr lang="en-US" altLang="zh-TW" sz="3200" b="1" spc="100" dirty="0">
                <a:solidFill>
                  <a:schemeClr val="tx1"/>
                </a:solidFill>
                <a:effectLst>
                  <a:glow rad="63500">
                    <a:schemeClr val="bg1"/>
                  </a:glow>
                </a:effectLst>
                <a:sym typeface="Wingdings" panose="05000000000000000000" pitchFamily="2" charset="2"/>
              </a:rPr>
              <a:t>(3/4)</a:t>
            </a:r>
            <a:endParaRPr lang="zh-TW" altLang="en-US" sz="3200" b="1" spc="100" dirty="0">
              <a:solidFill>
                <a:schemeClr val="tx1"/>
              </a:solidFill>
              <a:effectLst>
                <a:glow rad="63500">
                  <a:schemeClr val="bg1"/>
                </a:glow>
              </a:effectLst>
            </a:endParaRPr>
          </a:p>
        </p:txBody>
      </p:sp>
      <p:sp>
        <p:nvSpPr>
          <p:cNvPr id="4" name="Google Shape;411;p44"/>
          <p:cNvSpPr txBox="1">
            <a:spLocks/>
          </p:cNvSpPr>
          <p:nvPr/>
        </p:nvSpPr>
        <p:spPr>
          <a:xfrm>
            <a:off x="-2933309" y="5788933"/>
            <a:ext cx="11407552" cy="1682521"/>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SzPts val="2200"/>
              <a:buFont typeface="Wingdings" panose="05000000000000000000" pitchFamily="2" charset="2"/>
              <a:buChar char="Ø"/>
            </a:pPr>
            <a:endParaRPr lang="zh-TW" altLang="en-US" sz="3200" b="1" dirty="0">
              <a:latin typeface="+mj-lt"/>
              <a:ea typeface="+mj-ea"/>
              <a:cs typeface="Times New Roman"/>
              <a:sym typeface="Times New Roman"/>
            </a:endParaRPr>
          </a:p>
        </p:txBody>
      </p:sp>
      <p:graphicFrame>
        <p:nvGraphicFramePr>
          <p:cNvPr id="5" name="Google Shape;413;p44"/>
          <p:cNvGraphicFramePr/>
          <p:nvPr>
            <p:extLst>
              <p:ext uri="{D42A27DB-BD31-4B8C-83A1-F6EECF244321}">
                <p14:modId xmlns:p14="http://schemas.microsoft.com/office/powerpoint/2010/main" val="2934185958"/>
              </p:ext>
            </p:extLst>
          </p:nvPr>
        </p:nvGraphicFramePr>
        <p:xfrm>
          <a:off x="2797914" y="3324100"/>
          <a:ext cx="6627869" cy="3276000"/>
        </p:xfrm>
        <a:graphic>
          <a:graphicData uri="http://schemas.openxmlformats.org/drawingml/2006/table">
            <a:tbl>
              <a:tblPr>
                <a:noFill/>
              </a:tblPr>
              <a:tblGrid>
                <a:gridCol w="1435113">
                  <a:extLst>
                    <a:ext uri="{9D8B030D-6E8A-4147-A177-3AD203B41FA5}">
                      <a16:colId xmlns:a16="http://schemas.microsoft.com/office/drawing/2014/main" val="20000"/>
                    </a:ext>
                  </a:extLst>
                </a:gridCol>
                <a:gridCol w="3098389">
                  <a:extLst>
                    <a:ext uri="{9D8B030D-6E8A-4147-A177-3AD203B41FA5}">
                      <a16:colId xmlns:a16="http://schemas.microsoft.com/office/drawing/2014/main" val="20001"/>
                    </a:ext>
                  </a:extLst>
                </a:gridCol>
                <a:gridCol w="2094367">
                  <a:extLst>
                    <a:ext uri="{9D8B030D-6E8A-4147-A177-3AD203B41FA5}">
                      <a16:colId xmlns:a16="http://schemas.microsoft.com/office/drawing/2014/main" val="20002"/>
                    </a:ext>
                  </a:extLst>
                </a:gridCol>
              </a:tblGrid>
              <a:tr h="468000">
                <a:tc>
                  <a:txBody>
                    <a:bodyPr/>
                    <a:lstStyle/>
                    <a:p>
                      <a:pPr marL="0" marR="0" lvl="0" indent="0" algn="ctr" rtl="0">
                        <a:lnSpc>
                          <a:spcPct val="100000"/>
                        </a:lnSpc>
                        <a:spcBef>
                          <a:spcPts val="0"/>
                        </a:spcBef>
                        <a:spcAft>
                          <a:spcPts val="0"/>
                        </a:spcAft>
                        <a:buClr>
                          <a:srgbClr val="000000"/>
                        </a:buClr>
                        <a:buSzPts val="2000"/>
                        <a:buFont typeface="Times New Roman"/>
                        <a:buNone/>
                      </a:pPr>
                      <a:r>
                        <a:rPr lang="zh-TW" sz="1900" b="0" i="0" u="none" strike="noStrike" cap="none" dirty="0">
                          <a:solidFill>
                            <a:srgbClr val="000000"/>
                          </a:solidFill>
                          <a:latin typeface="+mj-lt"/>
                          <a:ea typeface="+mj-ea"/>
                          <a:cs typeface="Times New Roman"/>
                          <a:sym typeface="Times New Roman"/>
                        </a:rPr>
                        <a:t>第1梯次：</a:t>
                      </a:r>
                      <a:endParaRPr sz="1900" b="0" i="0" u="none" strike="noStrike" cap="none" dirty="0">
                        <a:solidFill>
                          <a:schemeClr val="dk1"/>
                        </a:solidFill>
                        <a:latin typeface="+mj-lt"/>
                        <a:ea typeface="+mj-ea"/>
                        <a:cs typeface="Times New Roman"/>
                        <a:sym typeface="Times New Roman"/>
                      </a:endParaRPr>
                    </a:p>
                  </a:txBody>
                  <a:tcPr marL="68575" marR="68575" marT="0" marB="0" anchor="ctr">
                    <a:lnL w="12700" cap="flat" cmpd="sng" algn="ctr">
                      <a:solidFill>
                        <a:schemeClr val="bg1">
                          <a:lumMod val="95000"/>
                        </a:schemeClr>
                      </a:solidFill>
                      <a:prstDash val="sysDot"/>
                      <a:round/>
                      <a:headEnd type="none" w="med" len="med"/>
                      <a:tailEnd type="none" w="med" len="med"/>
                    </a:lnL>
                    <a:lnR w="12700" cap="flat" cmpd="sng" algn="ctr">
                      <a:solidFill>
                        <a:schemeClr val="bg1">
                          <a:lumMod val="95000"/>
                        </a:schemeClr>
                      </a:solidFill>
                      <a:prstDash val="sysDot"/>
                      <a:round/>
                      <a:headEnd type="none" w="med" len="med"/>
                      <a:tailEnd type="none" w="med" len="med"/>
                    </a:lnR>
                    <a:lnT w="12700" cap="flat" cmpd="sng" algn="ctr">
                      <a:solidFill>
                        <a:schemeClr val="bg1">
                          <a:lumMod val="95000"/>
                        </a:schemeClr>
                      </a:solidFill>
                      <a:prstDash val="sysDot"/>
                      <a:round/>
                      <a:headEnd type="none" w="med" len="med"/>
                      <a:tailEnd type="none" w="med" len="med"/>
                    </a:lnT>
                    <a:lnB w="12700" cap="flat" cmpd="sng" algn="ctr">
                      <a:solidFill>
                        <a:schemeClr val="bg1">
                          <a:lumMod val="95000"/>
                        </a:schemeClr>
                      </a:solidFill>
                      <a:prstDash val="sysDot"/>
                      <a:round/>
                      <a:headEnd type="none" w="med" len="med"/>
                      <a:tailEnd type="none" w="med" len="med"/>
                    </a:lnB>
                    <a:solidFill>
                      <a:schemeClr val="accent5">
                        <a:lumMod val="20000"/>
                        <a:lumOff val="80000"/>
                      </a:schemeClr>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2000"/>
                        <a:buFont typeface="Times New Roman"/>
                        <a:buNone/>
                      </a:pPr>
                      <a:r>
                        <a:rPr lang="en-US" altLang="zh-TW" sz="1900" b="0" i="0" u="none" strike="noStrike" kern="1200" cap="none" dirty="0">
                          <a:solidFill>
                            <a:srgbClr val="000000"/>
                          </a:solidFill>
                          <a:latin typeface="+mj-lt"/>
                          <a:ea typeface="+mj-ea"/>
                          <a:cs typeface="Times New Roman"/>
                        </a:rPr>
                        <a:t>115</a:t>
                      </a:r>
                      <a:r>
                        <a:rPr lang="zh-TW" altLang="en-US" sz="1900" b="0" i="0" u="none" strike="noStrike" kern="1200" cap="none" dirty="0">
                          <a:solidFill>
                            <a:srgbClr val="000000"/>
                          </a:solidFill>
                          <a:latin typeface="+mj-lt"/>
                          <a:ea typeface="+mj-ea"/>
                          <a:cs typeface="Times New Roman"/>
                        </a:rPr>
                        <a:t>年</a:t>
                      </a:r>
                      <a:r>
                        <a:rPr lang="en-US" altLang="zh-TW" sz="1900" b="0" i="0" u="none" strike="noStrike" kern="1200" cap="none" dirty="0">
                          <a:solidFill>
                            <a:srgbClr val="000000"/>
                          </a:solidFill>
                          <a:latin typeface="+mj-lt"/>
                          <a:ea typeface="+mj-ea"/>
                          <a:cs typeface="Times New Roman"/>
                        </a:rPr>
                        <a:t>6</a:t>
                      </a:r>
                      <a:r>
                        <a:rPr lang="zh-TW" altLang="en-US" sz="1900" b="0" i="0" u="none" strike="noStrike" kern="1200" cap="none" dirty="0">
                          <a:solidFill>
                            <a:srgbClr val="000000"/>
                          </a:solidFill>
                          <a:latin typeface="+mj-lt"/>
                          <a:ea typeface="+mj-ea"/>
                          <a:cs typeface="Times New Roman"/>
                        </a:rPr>
                        <a:t>月</a:t>
                      </a:r>
                      <a:r>
                        <a:rPr lang="en-US" altLang="zh-TW" sz="1900" b="0" i="0" u="none" strike="noStrike" kern="1200" cap="none" dirty="0">
                          <a:solidFill>
                            <a:srgbClr val="000000"/>
                          </a:solidFill>
                          <a:latin typeface="+mj-lt"/>
                          <a:ea typeface="+mj-ea"/>
                          <a:cs typeface="Times New Roman"/>
                        </a:rPr>
                        <a:t>12</a:t>
                      </a:r>
                      <a:r>
                        <a:rPr lang="zh-TW" altLang="en-US" sz="1900" b="0" i="0" u="none" strike="noStrike" kern="1200" cap="none" dirty="0">
                          <a:solidFill>
                            <a:srgbClr val="000000"/>
                          </a:solidFill>
                          <a:latin typeface="+mj-lt"/>
                          <a:ea typeface="+mj-ea"/>
                          <a:cs typeface="Times New Roman"/>
                        </a:rPr>
                        <a:t>日（星期五）</a:t>
                      </a:r>
                      <a:endParaRPr lang="zh-TW" sz="1900" b="0" i="0" u="none" strike="noStrike" kern="1200" cap="none" dirty="0">
                        <a:solidFill>
                          <a:srgbClr val="000000"/>
                        </a:solidFill>
                        <a:latin typeface="+mj-lt"/>
                        <a:ea typeface="+mj-ea"/>
                        <a:cs typeface="Times New Roman"/>
                      </a:endParaRPr>
                    </a:p>
                  </a:txBody>
                  <a:tcPr marL="68580" marR="68580" marT="0" marB="0" anchor="ctr">
                    <a:lnL w="12700" cap="flat" cmpd="sng" algn="ctr">
                      <a:solidFill>
                        <a:schemeClr val="bg1">
                          <a:lumMod val="95000"/>
                        </a:schemeClr>
                      </a:solidFill>
                      <a:prstDash val="sysDot"/>
                      <a:round/>
                      <a:headEnd type="none" w="med" len="med"/>
                      <a:tailEnd type="none" w="med" len="med"/>
                    </a:lnL>
                    <a:lnR w="12700" cap="flat" cmpd="sng" algn="ctr">
                      <a:solidFill>
                        <a:schemeClr val="bg1">
                          <a:lumMod val="95000"/>
                        </a:schemeClr>
                      </a:solidFill>
                      <a:prstDash val="sysDot"/>
                      <a:round/>
                      <a:headEnd type="none" w="med" len="med"/>
                      <a:tailEnd type="none" w="med" len="med"/>
                    </a:lnR>
                    <a:lnT w="12700" cap="flat" cmpd="sng" algn="ctr">
                      <a:solidFill>
                        <a:schemeClr val="bg1">
                          <a:lumMod val="95000"/>
                        </a:schemeClr>
                      </a:solidFill>
                      <a:prstDash val="sysDot"/>
                      <a:round/>
                      <a:headEnd type="none" w="med" len="med"/>
                      <a:tailEnd type="none" w="med" len="med"/>
                    </a:lnT>
                    <a:lnB w="12700" cap="flat" cmpd="sng" algn="ctr">
                      <a:solidFill>
                        <a:schemeClr val="bg1">
                          <a:lumMod val="95000"/>
                        </a:schemeClr>
                      </a:solidFill>
                      <a:prstDash val="sysDot"/>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2000"/>
                        <a:buFont typeface="Times New Roman"/>
                        <a:buNone/>
                      </a:pPr>
                      <a:r>
                        <a:rPr lang="zh-TW" sz="1900" b="0" i="0" u="none" strike="noStrike" cap="none" dirty="0">
                          <a:solidFill>
                            <a:srgbClr val="000000"/>
                          </a:solidFill>
                          <a:latin typeface="+mj-lt"/>
                          <a:ea typeface="+mj-ea"/>
                          <a:cs typeface="Times New Roman"/>
                          <a:sym typeface="Times New Roman"/>
                        </a:rPr>
                        <a:t>13：00〜17：00</a:t>
                      </a:r>
                      <a:endParaRPr sz="1900" b="0" i="0" u="none" strike="noStrike" cap="none" dirty="0">
                        <a:solidFill>
                          <a:schemeClr val="dk1"/>
                        </a:solidFill>
                        <a:latin typeface="+mj-lt"/>
                        <a:ea typeface="+mj-ea"/>
                        <a:cs typeface="Times New Roman"/>
                        <a:sym typeface="Times New Roman"/>
                      </a:endParaRPr>
                    </a:p>
                  </a:txBody>
                  <a:tcPr marL="68575" marR="68575" marT="0" marB="0" anchor="ctr">
                    <a:lnL w="12700" cap="flat" cmpd="sng" algn="ctr">
                      <a:solidFill>
                        <a:schemeClr val="bg1">
                          <a:lumMod val="95000"/>
                        </a:schemeClr>
                      </a:solidFill>
                      <a:prstDash val="sysDot"/>
                      <a:round/>
                      <a:headEnd type="none" w="med" len="med"/>
                      <a:tailEnd type="none" w="med" len="med"/>
                    </a:lnL>
                    <a:lnR w="12700" cap="flat" cmpd="sng" algn="ctr">
                      <a:solidFill>
                        <a:schemeClr val="bg1">
                          <a:lumMod val="95000"/>
                        </a:schemeClr>
                      </a:solidFill>
                      <a:prstDash val="sysDot"/>
                      <a:round/>
                      <a:headEnd type="none" w="med" len="med"/>
                      <a:tailEnd type="none" w="med" len="med"/>
                    </a:lnR>
                    <a:lnT w="12700" cap="flat" cmpd="sng" algn="ctr">
                      <a:solidFill>
                        <a:schemeClr val="bg1">
                          <a:lumMod val="95000"/>
                        </a:schemeClr>
                      </a:solidFill>
                      <a:prstDash val="sysDot"/>
                      <a:round/>
                      <a:headEnd type="none" w="med" len="med"/>
                      <a:tailEnd type="none" w="med" len="med"/>
                    </a:lnT>
                    <a:lnB w="12700" cap="flat" cmpd="sng" algn="ctr">
                      <a:solidFill>
                        <a:schemeClr val="bg1">
                          <a:lumMod val="95000"/>
                        </a:schemeClr>
                      </a:solidFill>
                      <a:prstDash val="sysDot"/>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468000">
                <a:tc>
                  <a:txBody>
                    <a:bodyPr/>
                    <a:lstStyle/>
                    <a:p>
                      <a:pPr marL="0" marR="0" lvl="0" indent="0" algn="ctr" rtl="0">
                        <a:lnSpc>
                          <a:spcPct val="100000"/>
                        </a:lnSpc>
                        <a:spcBef>
                          <a:spcPts val="0"/>
                        </a:spcBef>
                        <a:spcAft>
                          <a:spcPts val="0"/>
                        </a:spcAft>
                        <a:buClr>
                          <a:srgbClr val="000000"/>
                        </a:buClr>
                        <a:buSzPts val="2000"/>
                        <a:buFont typeface="Times New Roman"/>
                        <a:buNone/>
                      </a:pPr>
                      <a:r>
                        <a:rPr lang="zh-TW" sz="1900" b="0" i="0" u="none" strike="noStrike" cap="none" dirty="0">
                          <a:solidFill>
                            <a:srgbClr val="000000"/>
                          </a:solidFill>
                          <a:latin typeface="+mj-lt"/>
                          <a:ea typeface="+mj-ea"/>
                          <a:cs typeface="Times New Roman"/>
                          <a:sym typeface="Times New Roman"/>
                        </a:rPr>
                        <a:t>第2梯次：</a:t>
                      </a:r>
                      <a:endParaRPr sz="1900" b="0" i="0" u="none" strike="noStrike" cap="none" dirty="0">
                        <a:solidFill>
                          <a:schemeClr val="dk1"/>
                        </a:solidFill>
                        <a:latin typeface="+mj-lt"/>
                        <a:ea typeface="+mj-ea"/>
                        <a:cs typeface="Times New Roman"/>
                        <a:sym typeface="Times New Roman"/>
                      </a:endParaRPr>
                    </a:p>
                  </a:txBody>
                  <a:tcPr marL="68575" marR="68575" marT="0" marB="0" anchor="ctr">
                    <a:lnL w="12700" cap="flat" cmpd="sng" algn="ctr">
                      <a:solidFill>
                        <a:schemeClr val="bg1">
                          <a:lumMod val="95000"/>
                        </a:schemeClr>
                      </a:solidFill>
                      <a:prstDash val="sysDot"/>
                      <a:round/>
                      <a:headEnd type="none" w="med" len="med"/>
                      <a:tailEnd type="none" w="med" len="med"/>
                    </a:lnL>
                    <a:lnR w="12700" cap="flat" cmpd="sng" algn="ctr">
                      <a:solidFill>
                        <a:schemeClr val="bg1">
                          <a:lumMod val="95000"/>
                        </a:schemeClr>
                      </a:solidFill>
                      <a:prstDash val="sysDot"/>
                      <a:round/>
                      <a:headEnd type="none" w="med" len="med"/>
                      <a:tailEnd type="none" w="med" len="med"/>
                    </a:lnR>
                    <a:lnT w="12700" cap="flat" cmpd="sng" algn="ctr">
                      <a:solidFill>
                        <a:schemeClr val="bg1">
                          <a:lumMod val="95000"/>
                        </a:schemeClr>
                      </a:solidFill>
                      <a:prstDash val="sysDot"/>
                      <a:round/>
                      <a:headEnd type="none" w="med" len="med"/>
                      <a:tailEnd type="none" w="med" len="med"/>
                    </a:lnT>
                    <a:lnB w="12700" cap="flat" cmpd="sng" algn="ctr">
                      <a:solidFill>
                        <a:schemeClr val="bg1">
                          <a:lumMod val="95000"/>
                        </a:schemeClr>
                      </a:solidFill>
                      <a:prstDash val="sysDot"/>
                      <a:round/>
                      <a:headEnd type="none" w="med" len="med"/>
                      <a:tailEnd type="none" w="med" len="med"/>
                    </a:lnB>
                    <a:solidFill>
                      <a:schemeClr val="bg1"/>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2000"/>
                        <a:buFont typeface="Times New Roman"/>
                        <a:buNone/>
                      </a:pPr>
                      <a:r>
                        <a:rPr lang="en-US" altLang="zh-TW" sz="1900" b="0" i="0" u="none" strike="noStrike" kern="1200" cap="none" dirty="0">
                          <a:solidFill>
                            <a:srgbClr val="000000"/>
                          </a:solidFill>
                          <a:latin typeface="+mn-lt"/>
                          <a:ea typeface="+mn-ea"/>
                          <a:cs typeface="Times New Roman"/>
                        </a:rPr>
                        <a:t>115</a:t>
                      </a:r>
                      <a:r>
                        <a:rPr lang="zh-TW" altLang="en-US" sz="1900" b="0" i="0" u="none" strike="noStrike" kern="1200" cap="none" dirty="0">
                          <a:solidFill>
                            <a:srgbClr val="000000"/>
                          </a:solidFill>
                          <a:latin typeface="+mn-lt"/>
                          <a:ea typeface="+mn-ea"/>
                          <a:cs typeface="Times New Roman"/>
                        </a:rPr>
                        <a:t>年</a:t>
                      </a:r>
                      <a:r>
                        <a:rPr lang="en-US" altLang="zh-TW" sz="1900" b="0" i="0" u="none" strike="noStrike" kern="1200" cap="none" dirty="0">
                          <a:solidFill>
                            <a:srgbClr val="000000"/>
                          </a:solidFill>
                          <a:latin typeface="+mn-lt"/>
                          <a:ea typeface="+mn-ea"/>
                          <a:cs typeface="Times New Roman"/>
                        </a:rPr>
                        <a:t>6</a:t>
                      </a:r>
                      <a:r>
                        <a:rPr lang="zh-TW" altLang="en-US" sz="1900" b="0" i="0" u="none" strike="noStrike" kern="1200" cap="none" dirty="0">
                          <a:solidFill>
                            <a:srgbClr val="000000"/>
                          </a:solidFill>
                          <a:latin typeface="+mn-lt"/>
                          <a:ea typeface="+mn-ea"/>
                          <a:cs typeface="Times New Roman"/>
                        </a:rPr>
                        <a:t>月</a:t>
                      </a:r>
                      <a:r>
                        <a:rPr lang="en-US" altLang="zh-TW" sz="1900" b="0" i="0" u="none" strike="noStrike" kern="1200" cap="none" dirty="0">
                          <a:solidFill>
                            <a:srgbClr val="000000"/>
                          </a:solidFill>
                          <a:latin typeface="+mn-lt"/>
                          <a:ea typeface="+mn-ea"/>
                          <a:cs typeface="Times New Roman"/>
                        </a:rPr>
                        <a:t>12</a:t>
                      </a:r>
                      <a:r>
                        <a:rPr lang="zh-TW" altLang="en-US" sz="1900" b="0" i="0" u="none" strike="noStrike" kern="1200" cap="none" dirty="0">
                          <a:solidFill>
                            <a:srgbClr val="000000"/>
                          </a:solidFill>
                          <a:latin typeface="+mn-lt"/>
                          <a:ea typeface="+mn-ea"/>
                          <a:cs typeface="Times New Roman"/>
                        </a:rPr>
                        <a:t>日（星期五）</a:t>
                      </a:r>
                      <a:endParaRPr lang="zh-TW" altLang="zh-TW" sz="1900" b="0" i="0" u="none" strike="noStrike" kern="1200" cap="none" dirty="0">
                        <a:solidFill>
                          <a:srgbClr val="000000"/>
                        </a:solidFill>
                        <a:latin typeface="+mn-lt"/>
                        <a:ea typeface="+mn-ea"/>
                        <a:cs typeface="Times New Roman"/>
                      </a:endParaRPr>
                    </a:p>
                  </a:txBody>
                  <a:tcPr marL="68580" marR="68580" marT="0" marB="0" anchor="ctr">
                    <a:lnL w="12700" cap="flat" cmpd="sng" algn="ctr">
                      <a:solidFill>
                        <a:schemeClr val="bg1">
                          <a:lumMod val="95000"/>
                        </a:schemeClr>
                      </a:solidFill>
                      <a:prstDash val="sysDot"/>
                      <a:round/>
                      <a:headEnd type="none" w="med" len="med"/>
                      <a:tailEnd type="none" w="med" len="med"/>
                    </a:lnL>
                    <a:lnR w="12700" cap="flat" cmpd="sng" algn="ctr">
                      <a:solidFill>
                        <a:schemeClr val="bg1">
                          <a:lumMod val="95000"/>
                        </a:schemeClr>
                      </a:solidFill>
                      <a:prstDash val="sysDot"/>
                      <a:round/>
                      <a:headEnd type="none" w="med" len="med"/>
                      <a:tailEnd type="none" w="med" len="med"/>
                    </a:lnR>
                    <a:lnT w="12700" cap="flat" cmpd="sng" algn="ctr">
                      <a:solidFill>
                        <a:schemeClr val="bg1">
                          <a:lumMod val="95000"/>
                        </a:schemeClr>
                      </a:solidFill>
                      <a:prstDash val="sysDot"/>
                      <a:round/>
                      <a:headEnd type="none" w="med" len="med"/>
                      <a:tailEnd type="none" w="med" len="med"/>
                    </a:lnT>
                    <a:lnB w="12700" cap="flat" cmpd="sng" algn="ctr">
                      <a:solidFill>
                        <a:schemeClr val="bg1">
                          <a:lumMod val="95000"/>
                        </a:schemeClr>
                      </a:solidFill>
                      <a:prstDash val="sysDot"/>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rgbClr val="000000"/>
                        </a:buClr>
                        <a:buSzPts val="2000"/>
                        <a:buFont typeface="Times New Roman"/>
                        <a:buNone/>
                      </a:pPr>
                      <a:r>
                        <a:rPr lang="zh-TW" sz="1900" b="0" dirty="0">
                          <a:latin typeface="+mj-lt"/>
                          <a:ea typeface="+mj-ea"/>
                          <a:cs typeface="Times New Roman"/>
                          <a:sym typeface="Times New Roman"/>
                        </a:rPr>
                        <a:t>18</a:t>
                      </a:r>
                      <a:r>
                        <a:rPr lang="zh-TW" sz="1900" b="0" i="0" u="none" strike="noStrike" cap="none" dirty="0">
                          <a:solidFill>
                            <a:srgbClr val="000000"/>
                          </a:solidFill>
                          <a:latin typeface="+mj-lt"/>
                          <a:ea typeface="+mj-ea"/>
                          <a:cs typeface="Times New Roman"/>
                          <a:sym typeface="Times New Roman"/>
                        </a:rPr>
                        <a:t>：00〜</a:t>
                      </a:r>
                      <a:r>
                        <a:rPr lang="zh-TW" sz="1900" b="1" u="sng" dirty="0">
                          <a:latin typeface="+mj-lt"/>
                          <a:ea typeface="+mj-ea"/>
                          <a:cs typeface="Times New Roman"/>
                          <a:sym typeface="Times New Roman"/>
                        </a:rPr>
                        <a:t>21</a:t>
                      </a:r>
                      <a:r>
                        <a:rPr lang="zh-TW" sz="1900" b="0" i="0" u="none" strike="noStrike" cap="none" dirty="0">
                          <a:solidFill>
                            <a:srgbClr val="000000"/>
                          </a:solidFill>
                          <a:latin typeface="+mj-lt"/>
                          <a:ea typeface="+mj-ea"/>
                          <a:cs typeface="Times New Roman"/>
                          <a:sym typeface="Times New Roman"/>
                        </a:rPr>
                        <a:t>：00</a:t>
                      </a:r>
                      <a:endParaRPr sz="1900" b="0" i="0" u="none" strike="noStrike" cap="none" dirty="0">
                        <a:solidFill>
                          <a:schemeClr val="dk1"/>
                        </a:solidFill>
                        <a:latin typeface="+mj-lt"/>
                        <a:ea typeface="+mj-ea"/>
                        <a:cs typeface="Times New Roman"/>
                        <a:sym typeface="Times New Roman"/>
                      </a:endParaRPr>
                    </a:p>
                  </a:txBody>
                  <a:tcPr marL="68575" marR="68575" marT="0" marB="0" anchor="ctr">
                    <a:lnL w="12700" cap="flat" cmpd="sng" algn="ctr">
                      <a:solidFill>
                        <a:schemeClr val="bg1">
                          <a:lumMod val="95000"/>
                        </a:schemeClr>
                      </a:solidFill>
                      <a:prstDash val="sysDot"/>
                      <a:round/>
                      <a:headEnd type="none" w="med" len="med"/>
                      <a:tailEnd type="none" w="med" len="med"/>
                    </a:lnL>
                    <a:lnR w="12700" cap="flat" cmpd="sng" algn="ctr">
                      <a:solidFill>
                        <a:schemeClr val="bg1">
                          <a:lumMod val="95000"/>
                        </a:schemeClr>
                      </a:solidFill>
                      <a:prstDash val="sysDot"/>
                      <a:round/>
                      <a:headEnd type="none" w="med" len="med"/>
                      <a:tailEnd type="none" w="med" len="med"/>
                    </a:lnR>
                    <a:lnT w="12700" cap="flat" cmpd="sng" algn="ctr">
                      <a:solidFill>
                        <a:schemeClr val="bg1">
                          <a:lumMod val="95000"/>
                        </a:schemeClr>
                      </a:solidFill>
                      <a:prstDash val="sysDot"/>
                      <a:round/>
                      <a:headEnd type="none" w="med" len="med"/>
                      <a:tailEnd type="none" w="med" len="med"/>
                    </a:lnT>
                    <a:lnB w="12700" cap="flat" cmpd="sng" algn="ctr">
                      <a:solidFill>
                        <a:schemeClr val="bg1">
                          <a:lumMod val="9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0001"/>
                  </a:ext>
                </a:extLst>
              </a:tr>
              <a:tr h="468000">
                <a:tc>
                  <a:txBody>
                    <a:bodyPr/>
                    <a:lstStyle/>
                    <a:p>
                      <a:pPr marL="0" marR="0" lvl="0" indent="0" algn="ctr" rtl="0">
                        <a:lnSpc>
                          <a:spcPct val="100000"/>
                        </a:lnSpc>
                        <a:spcBef>
                          <a:spcPts val="0"/>
                        </a:spcBef>
                        <a:spcAft>
                          <a:spcPts val="0"/>
                        </a:spcAft>
                        <a:buClr>
                          <a:srgbClr val="000000"/>
                        </a:buClr>
                        <a:buSzPts val="2000"/>
                        <a:buFont typeface="Times New Roman"/>
                        <a:buNone/>
                      </a:pPr>
                      <a:r>
                        <a:rPr lang="zh-TW" sz="1900" b="0" i="0" u="none" strike="noStrike" cap="none" dirty="0">
                          <a:solidFill>
                            <a:srgbClr val="000000"/>
                          </a:solidFill>
                          <a:latin typeface="+mj-lt"/>
                          <a:ea typeface="+mj-ea"/>
                          <a:cs typeface="Times New Roman"/>
                          <a:sym typeface="Times New Roman"/>
                        </a:rPr>
                        <a:t>第3梯次：</a:t>
                      </a:r>
                      <a:endParaRPr sz="1900" b="0" i="0" u="none" strike="noStrike" cap="none" dirty="0">
                        <a:solidFill>
                          <a:schemeClr val="dk1"/>
                        </a:solidFill>
                        <a:latin typeface="+mj-lt"/>
                        <a:ea typeface="+mj-ea"/>
                        <a:cs typeface="Times New Roman"/>
                        <a:sym typeface="Times New Roman"/>
                      </a:endParaRPr>
                    </a:p>
                  </a:txBody>
                  <a:tcPr marL="68575" marR="68575" marT="0" marB="0" anchor="ctr">
                    <a:lnL w="12700" cap="flat" cmpd="sng" algn="ctr">
                      <a:solidFill>
                        <a:schemeClr val="bg1">
                          <a:lumMod val="95000"/>
                        </a:schemeClr>
                      </a:solidFill>
                      <a:prstDash val="sysDot"/>
                      <a:round/>
                      <a:headEnd type="none" w="med" len="med"/>
                      <a:tailEnd type="none" w="med" len="med"/>
                    </a:lnL>
                    <a:lnR w="12700" cap="flat" cmpd="sng" algn="ctr">
                      <a:solidFill>
                        <a:schemeClr val="bg1">
                          <a:lumMod val="95000"/>
                        </a:schemeClr>
                      </a:solidFill>
                      <a:prstDash val="sysDot"/>
                      <a:round/>
                      <a:headEnd type="none" w="med" len="med"/>
                      <a:tailEnd type="none" w="med" len="med"/>
                    </a:lnR>
                    <a:lnT w="12700" cap="flat" cmpd="sng" algn="ctr">
                      <a:solidFill>
                        <a:schemeClr val="bg1">
                          <a:lumMod val="95000"/>
                        </a:schemeClr>
                      </a:solidFill>
                      <a:prstDash val="sysDot"/>
                      <a:round/>
                      <a:headEnd type="none" w="med" len="med"/>
                      <a:tailEnd type="none" w="med" len="med"/>
                    </a:lnT>
                    <a:lnB w="12700" cap="flat" cmpd="sng" algn="ctr">
                      <a:solidFill>
                        <a:schemeClr val="bg1">
                          <a:lumMod val="95000"/>
                        </a:schemeClr>
                      </a:solidFill>
                      <a:prstDash val="sysDot"/>
                      <a:round/>
                      <a:headEnd type="none" w="med" len="med"/>
                      <a:tailEnd type="none" w="med" len="med"/>
                    </a:lnB>
                    <a:solidFill>
                      <a:schemeClr val="accent5">
                        <a:lumMod val="20000"/>
                        <a:lumOff val="80000"/>
                      </a:schemeClr>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2000"/>
                        <a:buFont typeface="Times New Roman"/>
                        <a:buNone/>
                      </a:pPr>
                      <a:r>
                        <a:rPr lang="en-US" altLang="zh-TW" sz="1900" b="0" i="0" u="none" strike="noStrike" kern="1200" cap="none" dirty="0">
                          <a:solidFill>
                            <a:srgbClr val="000000"/>
                          </a:solidFill>
                          <a:latin typeface="+mn-lt"/>
                          <a:ea typeface="+mn-ea"/>
                          <a:cs typeface="Times New Roman"/>
                        </a:rPr>
                        <a:t>115</a:t>
                      </a:r>
                      <a:r>
                        <a:rPr lang="zh-TW" altLang="en-US" sz="1900" b="0" i="0" u="none" strike="noStrike" kern="1200" cap="none" dirty="0">
                          <a:solidFill>
                            <a:srgbClr val="000000"/>
                          </a:solidFill>
                          <a:latin typeface="+mn-lt"/>
                          <a:ea typeface="+mn-ea"/>
                          <a:cs typeface="Times New Roman"/>
                        </a:rPr>
                        <a:t>年</a:t>
                      </a:r>
                      <a:r>
                        <a:rPr lang="en-US" altLang="zh-TW" sz="1900" b="0" i="0" u="none" strike="noStrike" kern="1200" cap="none" dirty="0">
                          <a:solidFill>
                            <a:srgbClr val="000000"/>
                          </a:solidFill>
                          <a:latin typeface="+mn-lt"/>
                          <a:ea typeface="+mn-ea"/>
                          <a:cs typeface="Times New Roman"/>
                        </a:rPr>
                        <a:t>6</a:t>
                      </a:r>
                      <a:r>
                        <a:rPr lang="zh-TW" altLang="en-US" sz="1900" b="0" i="0" u="none" strike="noStrike" kern="1200" cap="none" dirty="0">
                          <a:solidFill>
                            <a:srgbClr val="000000"/>
                          </a:solidFill>
                          <a:latin typeface="+mn-lt"/>
                          <a:ea typeface="+mn-ea"/>
                          <a:cs typeface="Times New Roman"/>
                        </a:rPr>
                        <a:t>月</a:t>
                      </a:r>
                      <a:r>
                        <a:rPr lang="en-US" altLang="zh-TW" sz="1900" b="0" i="0" u="none" strike="noStrike" kern="1200" cap="none" dirty="0">
                          <a:solidFill>
                            <a:srgbClr val="000000"/>
                          </a:solidFill>
                          <a:latin typeface="+mn-lt"/>
                          <a:ea typeface="+mn-ea"/>
                          <a:cs typeface="Times New Roman"/>
                        </a:rPr>
                        <a:t>13</a:t>
                      </a:r>
                      <a:r>
                        <a:rPr lang="zh-TW" altLang="en-US" sz="1900" b="0" i="0" u="none" strike="noStrike" kern="1200" cap="none" dirty="0">
                          <a:solidFill>
                            <a:srgbClr val="000000"/>
                          </a:solidFill>
                          <a:latin typeface="+mn-lt"/>
                          <a:ea typeface="+mn-ea"/>
                          <a:cs typeface="Times New Roman"/>
                        </a:rPr>
                        <a:t>日（星期六）</a:t>
                      </a:r>
                      <a:endParaRPr lang="zh-TW" sz="1900" b="0" i="0" u="none" strike="noStrike" kern="1200" cap="none" dirty="0">
                        <a:solidFill>
                          <a:srgbClr val="000000"/>
                        </a:solidFill>
                        <a:latin typeface="+mj-lt"/>
                        <a:ea typeface="+mj-ea"/>
                        <a:cs typeface="Times New Roman"/>
                      </a:endParaRPr>
                    </a:p>
                  </a:txBody>
                  <a:tcPr marL="68580" marR="68580" marT="0" marB="0" anchor="ctr">
                    <a:lnL w="12700" cap="flat" cmpd="sng" algn="ctr">
                      <a:solidFill>
                        <a:schemeClr val="bg1">
                          <a:lumMod val="95000"/>
                        </a:schemeClr>
                      </a:solidFill>
                      <a:prstDash val="sysDot"/>
                      <a:round/>
                      <a:headEnd type="none" w="med" len="med"/>
                      <a:tailEnd type="none" w="med" len="med"/>
                    </a:lnL>
                    <a:lnR w="12700" cap="flat" cmpd="sng" algn="ctr">
                      <a:solidFill>
                        <a:schemeClr val="bg1">
                          <a:lumMod val="95000"/>
                        </a:schemeClr>
                      </a:solidFill>
                      <a:prstDash val="sysDot"/>
                      <a:round/>
                      <a:headEnd type="none" w="med" len="med"/>
                      <a:tailEnd type="none" w="med" len="med"/>
                    </a:lnR>
                    <a:lnT w="12700" cap="flat" cmpd="sng" algn="ctr">
                      <a:solidFill>
                        <a:schemeClr val="bg1">
                          <a:lumMod val="95000"/>
                        </a:schemeClr>
                      </a:solidFill>
                      <a:prstDash val="sysDot"/>
                      <a:round/>
                      <a:headEnd type="none" w="med" len="med"/>
                      <a:tailEnd type="none" w="med" len="med"/>
                    </a:lnT>
                    <a:lnB w="12700" cap="flat" cmpd="sng" algn="ctr">
                      <a:solidFill>
                        <a:schemeClr val="bg1">
                          <a:lumMod val="95000"/>
                        </a:schemeClr>
                      </a:solidFill>
                      <a:prstDash val="sysDot"/>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2000"/>
                        <a:buFont typeface="Times New Roman"/>
                        <a:buNone/>
                      </a:pPr>
                      <a:r>
                        <a:rPr lang="zh-TW" sz="1900" b="0" dirty="0">
                          <a:latin typeface="+mj-lt"/>
                          <a:ea typeface="+mj-ea"/>
                          <a:cs typeface="Times New Roman"/>
                          <a:sym typeface="Times New Roman"/>
                        </a:rPr>
                        <a:t>08</a:t>
                      </a:r>
                      <a:r>
                        <a:rPr lang="zh-TW" sz="1900" b="0" i="0" u="none" strike="noStrike" cap="none" dirty="0">
                          <a:solidFill>
                            <a:srgbClr val="000000"/>
                          </a:solidFill>
                          <a:latin typeface="+mj-lt"/>
                          <a:ea typeface="+mj-ea"/>
                          <a:cs typeface="Times New Roman"/>
                          <a:sym typeface="Times New Roman"/>
                        </a:rPr>
                        <a:t>：00〜</a:t>
                      </a:r>
                      <a:r>
                        <a:rPr lang="zh-TW" sz="1900" b="0" dirty="0">
                          <a:latin typeface="+mj-lt"/>
                          <a:ea typeface="+mj-ea"/>
                          <a:cs typeface="Times New Roman"/>
                          <a:sym typeface="Times New Roman"/>
                        </a:rPr>
                        <a:t>12</a:t>
                      </a:r>
                      <a:r>
                        <a:rPr lang="zh-TW" sz="1900" b="0" i="0" u="none" strike="noStrike" cap="none" dirty="0">
                          <a:solidFill>
                            <a:srgbClr val="000000"/>
                          </a:solidFill>
                          <a:latin typeface="+mj-lt"/>
                          <a:ea typeface="+mj-ea"/>
                          <a:cs typeface="Times New Roman"/>
                          <a:sym typeface="Times New Roman"/>
                        </a:rPr>
                        <a:t>：00</a:t>
                      </a:r>
                      <a:endParaRPr sz="1900" b="0" i="0" u="none" strike="noStrike" cap="none" dirty="0">
                        <a:solidFill>
                          <a:schemeClr val="dk1"/>
                        </a:solidFill>
                        <a:latin typeface="+mj-lt"/>
                        <a:ea typeface="+mj-ea"/>
                        <a:cs typeface="Times New Roman"/>
                        <a:sym typeface="Times New Roman"/>
                      </a:endParaRPr>
                    </a:p>
                  </a:txBody>
                  <a:tcPr marL="68575" marR="68575" marT="0" marB="0" anchor="ctr">
                    <a:lnL w="12700" cap="flat" cmpd="sng" algn="ctr">
                      <a:solidFill>
                        <a:schemeClr val="bg1">
                          <a:lumMod val="95000"/>
                        </a:schemeClr>
                      </a:solidFill>
                      <a:prstDash val="sysDot"/>
                      <a:round/>
                      <a:headEnd type="none" w="med" len="med"/>
                      <a:tailEnd type="none" w="med" len="med"/>
                    </a:lnL>
                    <a:lnR w="12700" cap="flat" cmpd="sng" algn="ctr">
                      <a:solidFill>
                        <a:schemeClr val="bg1">
                          <a:lumMod val="95000"/>
                        </a:schemeClr>
                      </a:solidFill>
                      <a:prstDash val="sysDot"/>
                      <a:round/>
                      <a:headEnd type="none" w="med" len="med"/>
                      <a:tailEnd type="none" w="med" len="med"/>
                    </a:lnR>
                    <a:lnT w="12700" cap="flat" cmpd="sng" algn="ctr">
                      <a:solidFill>
                        <a:schemeClr val="bg1">
                          <a:lumMod val="95000"/>
                        </a:schemeClr>
                      </a:solidFill>
                      <a:prstDash val="sysDot"/>
                      <a:round/>
                      <a:headEnd type="none" w="med" len="med"/>
                      <a:tailEnd type="none" w="med" len="med"/>
                    </a:lnT>
                    <a:lnB w="12700" cap="flat" cmpd="sng" algn="ctr">
                      <a:solidFill>
                        <a:schemeClr val="bg1">
                          <a:lumMod val="95000"/>
                        </a:schemeClr>
                      </a:solidFill>
                      <a:prstDash val="sysDot"/>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468000">
                <a:tc>
                  <a:txBody>
                    <a:bodyPr/>
                    <a:lstStyle/>
                    <a:p>
                      <a:pPr marL="0" marR="0" lvl="0" indent="0" algn="ctr" rtl="0">
                        <a:lnSpc>
                          <a:spcPct val="100000"/>
                        </a:lnSpc>
                        <a:spcBef>
                          <a:spcPts val="0"/>
                        </a:spcBef>
                        <a:spcAft>
                          <a:spcPts val="0"/>
                        </a:spcAft>
                        <a:buClr>
                          <a:srgbClr val="000000"/>
                        </a:buClr>
                        <a:buSzPts val="2000"/>
                        <a:buFont typeface="Times New Roman"/>
                        <a:buNone/>
                      </a:pPr>
                      <a:r>
                        <a:rPr lang="zh-TW" sz="1900" b="0" i="0" u="none" strike="noStrike" cap="none" dirty="0">
                          <a:solidFill>
                            <a:srgbClr val="000000"/>
                          </a:solidFill>
                          <a:latin typeface="+mj-lt"/>
                          <a:ea typeface="+mj-ea"/>
                          <a:cs typeface="Times New Roman"/>
                          <a:sym typeface="Times New Roman"/>
                        </a:rPr>
                        <a:t>第4梯次：</a:t>
                      </a:r>
                      <a:endParaRPr sz="1900" b="0" i="0" u="none" strike="noStrike" cap="none" dirty="0">
                        <a:solidFill>
                          <a:schemeClr val="dk1"/>
                        </a:solidFill>
                        <a:latin typeface="+mj-lt"/>
                        <a:ea typeface="+mj-ea"/>
                        <a:cs typeface="Times New Roman"/>
                        <a:sym typeface="Times New Roman"/>
                      </a:endParaRPr>
                    </a:p>
                  </a:txBody>
                  <a:tcPr marL="68575" marR="68575" marT="0" marB="0" anchor="ctr">
                    <a:lnL w="12700" cap="flat" cmpd="sng" algn="ctr">
                      <a:solidFill>
                        <a:schemeClr val="bg1">
                          <a:lumMod val="95000"/>
                        </a:schemeClr>
                      </a:solidFill>
                      <a:prstDash val="sysDot"/>
                      <a:round/>
                      <a:headEnd type="none" w="med" len="med"/>
                      <a:tailEnd type="none" w="med" len="med"/>
                    </a:lnL>
                    <a:lnR w="12700" cap="flat" cmpd="sng" algn="ctr">
                      <a:solidFill>
                        <a:schemeClr val="bg1">
                          <a:lumMod val="95000"/>
                        </a:schemeClr>
                      </a:solidFill>
                      <a:prstDash val="sysDot"/>
                      <a:round/>
                      <a:headEnd type="none" w="med" len="med"/>
                      <a:tailEnd type="none" w="med" len="med"/>
                    </a:lnR>
                    <a:lnT w="12700" cap="flat" cmpd="sng" algn="ctr">
                      <a:solidFill>
                        <a:schemeClr val="bg1">
                          <a:lumMod val="95000"/>
                        </a:schemeClr>
                      </a:solidFill>
                      <a:prstDash val="sysDot"/>
                      <a:round/>
                      <a:headEnd type="none" w="med" len="med"/>
                      <a:tailEnd type="none" w="med" len="med"/>
                    </a:lnT>
                    <a:lnB w="12700" cap="flat" cmpd="sng" algn="ctr">
                      <a:solidFill>
                        <a:schemeClr val="bg1">
                          <a:lumMod val="95000"/>
                        </a:schemeClr>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Times New Roman"/>
                        <a:buNone/>
                        <a:tabLst/>
                        <a:defRPr/>
                      </a:pPr>
                      <a:r>
                        <a:rPr kumimoji="0" lang="en-US" altLang="zh-TW" sz="1900" b="0" i="0" u="none" strike="noStrike" kern="1200" cap="none" spc="0" normalizeH="0" baseline="0" noProof="0">
                          <a:ln>
                            <a:noFill/>
                          </a:ln>
                          <a:solidFill>
                            <a:srgbClr val="000000"/>
                          </a:solidFill>
                          <a:effectLst/>
                          <a:uLnTx/>
                          <a:uFillTx/>
                          <a:latin typeface="Segoe UI"/>
                          <a:ea typeface="微軟正黑體"/>
                          <a:cs typeface="Times New Roman"/>
                        </a:rPr>
                        <a:t>115</a:t>
                      </a:r>
                      <a:r>
                        <a:rPr kumimoji="0" lang="zh-TW" altLang="en-US" sz="1900" b="0" i="0" u="none" strike="noStrike" kern="1200" cap="none" spc="0" normalizeH="0" baseline="0" noProof="0">
                          <a:ln>
                            <a:noFill/>
                          </a:ln>
                          <a:solidFill>
                            <a:srgbClr val="000000"/>
                          </a:solidFill>
                          <a:effectLst/>
                          <a:uLnTx/>
                          <a:uFillTx/>
                          <a:latin typeface="Segoe UI"/>
                          <a:ea typeface="微軟正黑體"/>
                          <a:cs typeface="Times New Roman"/>
                        </a:rPr>
                        <a:t>年</a:t>
                      </a:r>
                      <a:r>
                        <a:rPr kumimoji="0" lang="en-US" altLang="zh-TW" sz="1900" b="0" i="0" u="none" strike="noStrike" kern="1200" cap="none" spc="0" normalizeH="0" baseline="0" noProof="0">
                          <a:ln>
                            <a:noFill/>
                          </a:ln>
                          <a:solidFill>
                            <a:srgbClr val="000000"/>
                          </a:solidFill>
                          <a:effectLst/>
                          <a:uLnTx/>
                          <a:uFillTx/>
                          <a:latin typeface="Segoe UI"/>
                          <a:ea typeface="微軟正黑體"/>
                          <a:cs typeface="Times New Roman"/>
                        </a:rPr>
                        <a:t>6</a:t>
                      </a:r>
                      <a:r>
                        <a:rPr kumimoji="0" lang="zh-TW" altLang="en-US" sz="1900" b="0" i="0" u="none" strike="noStrike" kern="1200" cap="none" spc="0" normalizeH="0" baseline="0" noProof="0">
                          <a:ln>
                            <a:noFill/>
                          </a:ln>
                          <a:solidFill>
                            <a:srgbClr val="000000"/>
                          </a:solidFill>
                          <a:effectLst/>
                          <a:uLnTx/>
                          <a:uFillTx/>
                          <a:latin typeface="Segoe UI"/>
                          <a:ea typeface="微軟正黑體"/>
                          <a:cs typeface="Times New Roman"/>
                        </a:rPr>
                        <a:t>月</a:t>
                      </a:r>
                      <a:r>
                        <a:rPr kumimoji="0" lang="en-US" altLang="zh-TW" sz="1900" b="0" i="0" u="none" strike="noStrike" kern="1200" cap="none" spc="0" normalizeH="0" baseline="0" noProof="0">
                          <a:ln>
                            <a:noFill/>
                          </a:ln>
                          <a:solidFill>
                            <a:srgbClr val="000000"/>
                          </a:solidFill>
                          <a:effectLst/>
                          <a:uLnTx/>
                          <a:uFillTx/>
                          <a:latin typeface="Segoe UI"/>
                          <a:ea typeface="微軟正黑體"/>
                          <a:cs typeface="Times New Roman"/>
                        </a:rPr>
                        <a:t>13</a:t>
                      </a:r>
                      <a:r>
                        <a:rPr kumimoji="0" lang="zh-TW" altLang="en-US" sz="1900" b="0" i="0" u="none" strike="noStrike" kern="1200" cap="none" spc="0" normalizeH="0" baseline="0" noProof="0">
                          <a:ln>
                            <a:noFill/>
                          </a:ln>
                          <a:solidFill>
                            <a:srgbClr val="000000"/>
                          </a:solidFill>
                          <a:effectLst/>
                          <a:uLnTx/>
                          <a:uFillTx/>
                          <a:latin typeface="Segoe UI"/>
                          <a:ea typeface="微軟正黑體"/>
                          <a:cs typeface="Times New Roman"/>
                        </a:rPr>
                        <a:t>日（星期六）</a:t>
                      </a:r>
                      <a:endParaRPr kumimoji="0" lang="zh-TW" altLang="zh-TW" sz="1900" b="0" i="0" u="none" strike="noStrike" kern="1200" cap="none" spc="0" normalizeH="0" baseline="0" noProof="0" dirty="0">
                        <a:ln>
                          <a:noFill/>
                        </a:ln>
                        <a:solidFill>
                          <a:srgbClr val="000000"/>
                        </a:solidFill>
                        <a:effectLst/>
                        <a:uLnTx/>
                        <a:uFillTx/>
                        <a:latin typeface="Segoe UI"/>
                        <a:ea typeface="微軟正黑體"/>
                        <a:cs typeface="Times New Roman"/>
                      </a:endParaRPr>
                    </a:p>
                  </a:txBody>
                  <a:tcPr marL="68580" marR="68580" marT="0" marB="0" anchor="ctr">
                    <a:lnL w="12700" cap="flat" cmpd="sng" algn="ctr">
                      <a:solidFill>
                        <a:schemeClr val="bg1">
                          <a:lumMod val="95000"/>
                        </a:schemeClr>
                      </a:solidFill>
                      <a:prstDash val="sysDot"/>
                      <a:round/>
                      <a:headEnd type="none" w="med" len="med"/>
                      <a:tailEnd type="none" w="med" len="med"/>
                    </a:lnL>
                    <a:lnR w="12700" cap="flat" cmpd="sng" algn="ctr">
                      <a:solidFill>
                        <a:schemeClr val="bg1">
                          <a:lumMod val="95000"/>
                        </a:schemeClr>
                      </a:solidFill>
                      <a:prstDash val="sysDot"/>
                      <a:round/>
                      <a:headEnd type="none" w="med" len="med"/>
                      <a:tailEnd type="none" w="med" len="med"/>
                    </a:lnR>
                    <a:lnT w="12700" cap="flat" cmpd="sng" algn="ctr">
                      <a:solidFill>
                        <a:schemeClr val="bg1">
                          <a:lumMod val="95000"/>
                        </a:schemeClr>
                      </a:solidFill>
                      <a:prstDash val="sysDot"/>
                      <a:round/>
                      <a:headEnd type="none" w="med" len="med"/>
                      <a:tailEnd type="none" w="med" len="med"/>
                    </a:lnT>
                    <a:lnB w="12700" cap="flat" cmpd="sng" algn="ctr">
                      <a:solidFill>
                        <a:schemeClr val="bg1">
                          <a:lumMod val="95000"/>
                        </a:schemeClr>
                      </a:solidFill>
                      <a:prstDash val="sysDot"/>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rgbClr val="000000"/>
                        </a:buClr>
                        <a:buSzPts val="2000"/>
                        <a:buFont typeface="Times New Roman"/>
                        <a:buNone/>
                      </a:pPr>
                      <a:r>
                        <a:rPr lang="zh-TW" sz="1900" b="0" dirty="0">
                          <a:latin typeface="+mj-lt"/>
                          <a:ea typeface="+mj-ea"/>
                          <a:cs typeface="Times New Roman"/>
                          <a:sym typeface="Times New Roman"/>
                        </a:rPr>
                        <a:t>13</a:t>
                      </a:r>
                      <a:r>
                        <a:rPr lang="zh-TW" sz="1900" b="0" i="0" u="none" strike="noStrike" cap="none" dirty="0">
                          <a:solidFill>
                            <a:srgbClr val="000000"/>
                          </a:solidFill>
                          <a:latin typeface="+mj-lt"/>
                          <a:ea typeface="+mj-ea"/>
                          <a:cs typeface="Times New Roman"/>
                          <a:sym typeface="Times New Roman"/>
                        </a:rPr>
                        <a:t>：00〜1</a:t>
                      </a:r>
                      <a:r>
                        <a:rPr lang="zh-TW" sz="1900" b="0" dirty="0">
                          <a:latin typeface="+mj-lt"/>
                          <a:ea typeface="+mj-ea"/>
                          <a:cs typeface="Times New Roman"/>
                          <a:sym typeface="Times New Roman"/>
                        </a:rPr>
                        <a:t>7</a:t>
                      </a:r>
                      <a:r>
                        <a:rPr lang="zh-TW" sz="1900" b="0" i="0" u="none" strike="noStrike" cap="none" dirty="0">
                          <a:solidFill>
                            <a:srgbClr val="000000"/>
                          </a:solidFill>
                          <a:latin typeface="+mj-lt"/>
                          <a:ea typeface="+mj-ea"/>
                          <a:cs typeface="Times New Roman"/>
                          <a:sym typeface="Times New Roman"/>
                        </a:rPr>
                        <a:t>：00</a:t>
                      </a:r>
                      <a:endParaRPr sz="1900" b="0" i="0" u="none" strike="noStrike" cap="none" dirty="0">
                        <a:solidFill>
                          <a:schemeClr val="dk1"/>
                        </a:solidFill>
                        <a:latin typeface="+mj-lt"/>
                        <a:ea typeface="+mj-ea"/>
                        <a:cs typeface="Times New Roman"/>
                        <a:sym typeface="Times New Roman"/>
                      </a:endParaRPr>
                    </a:p>
                  </a:txBody>
                  <a:tcPr marL="68575" marR="68575" marT="0" marB="0" anchor="ctr">
                    <a:lnL w="12700" cap="flat" cmpd="sng" algn="ctr">
                      <a:solidFill>
                        <a:schemeClr val="bg1">
                          <a:lumMod val="95000"/>
                        </a:schemeClr>
                      </a:solidFill>
                      <a:prstDash val="sysDot"/>
                      <a:round/>
                      <a:headEnd type="none" w="med" len="med"/>
                      <a:tailEnd type="none" w="med" len="med"/>
                    </a:lnL>
                    <a:lnR w="12700" cap="flat" cmpd="sng" algn="ctr">
                      <a:solidFill>
                        <a:schemeClr val="bg1">
                          <a:lumMod val="95000"/>
                        </a:schemeClr>
                      </a:solidFill>
                      <a:prstDash val="sysDot"/>
                      <a:round/>
                      <a:headEnd type="none" w="med" len="med"/>
                      <a:tailEnd type="none" w="med" len="med"/>
                    </a:lnR>
                    <a:lnT w="12700" cap="flat" cmpd="sng" algn="ctr">
                      <a:solidFill>
                        <a:schemeClr val="bg1">
                          <a:lumMod val="95000"/>
                        </a:schemeClr>
                      </a:solidFill>
                      <a:prstDash val="sysDot"/>
                      <a:round/>
                      <a:headEnd type="none" w="med" len="med"/>
                      <a:tailEnd type="none" w="med" len="med"/>
                    </a:lnT>
                    <a:lnB w="12700" cap="flat" cmpd="sng" algn="ctr">
                      <a:solidFill>
                        <a:schemeClr val="bg1">
                          <a:lumMod val="9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0003"/>
                  </a:ext>
                </a:extLst>
              </a:tr>
              <a:tr h="468000">
                <a:tc>
                  <a:txBody>
                    <a:bodyPr/>
                    <a:lstStyle/>
                    <a:p>
                      <a:pPr marL="0" marR="0" lvl="0" indent="0" algn="ctr" rtl="0">
                        <a:lnSpc>
                          <a:spcPct val="100000"/>
                        </a:lnSpc>
                        <a:spcBef>
                          <a:spcPts val="0"/>
                        </a:spcBef>
                        <a:spcAft>
                          <a:spcPts val="0"/>
                        </a:spcAft>
                        <a:buClr>
                          <a:srgbClr val="000000"/>
                        </a:buClr>
                        <a:buSzPts val="2000"/>
                        <a:buFont typeface="Times New Roman"/>
                        <a:buNone/>
                      </a:pPr>
                      <a:r>
                        <a:rPr lang="zh-TW" sz="1900" b="0" i="0" u="none" strike="noStrike" cap="none" dirty="0">
                          <a:solidFill>
                            <a:srgbClr val="000000"/>
                          </a:solidFill>
                          <a:latin typeface="+mj-lt"/>
                          <a:ea typeface="+mj-ea"/>
                          <a:cs typeface="Times New Roman"/>
                          <a:sym typeface="Times New Roman"/>
                        </a:rPr>
                        <a:t>第5梯次：</a:t>
                      </a:r>
                      <a:endParaRPr sz="1900" b="0" i="0" u="none" strike="noStrike" cap="none" dirty="0">
                        <a:solidFill>
                          <a:schemeClr val="dk1"/>
                        </a:solidFill>
                        <a:latin typeface="+mj-lt"/>
                        <a:ea typeface="+mj-ea"/>
                        <a:cs typeface="Times New Roman"/>
                        <a:sym typeface="Times New Roman"/>
                      </a:endParaRPr>
                    </a:p>
                  </a:txBody>
                  <a:tcPr marL="68575" marR="68575" marT="0" marB="0" anchor="ctr">
                    <a:lnL w="12700" cap="flat" cmpd="sng" algn="ctr">
                      <a:solidFill>
                        <a:schemeClr val="bg1">
                          <a:lumMod val="95000"/>
                        </a:schemeClr>
                      </a:solidFill>
                      <a:prstDash val="sysDot"/>
                      <a:round/>
                      <a:headEnd type="none" w="med" len="med"/>
                      <a:tailEnd type="none" w="med" len="med"/>
                    </a:lnL>
                    <a:lnR w="12700" cap="flat" cmpd="sng" algn="ctr">
                      <a:solidFill>
                        <a:schemeClr val="bg1">
                          <a:lumMod val="95000"/>
                        </a:schemeClr>
                      </a:solidFill>
                      <a:prstDash val="sysDot"/>
                      <a:round/>
                      <a:headEnd type="none" w="med" len="med"/>
                      <a:tailEnd type="none" w="med" len="med"/>
                    </a:lnR>
                    <a:lnT w="12700" cap="flat" cmpd="sng" algn="ctr">
                      <a:solidFill>
                        <a:schemeClr val="bg1">
                          <a:lumMod val="95000"/>
                        </a:schemeClr>
                      </a:solidFill>
                      <a:prstDash val="sysDot"/>
                      <a:round/>
                      <a:headEnd type="none" w="med" len="med"/>
                      <a:tailEnd type="none" w="med" len="med"/>
                    </a:lnT>
                    <a:lnB w="12700" cap="flat" cmpd="sng" algn="ctr">
                      <a:solidFill>
                        <a:schemeClr val="bg1">
                          <a:lumMod val="95000"/>
                        </a:schemeClr>
                      </a:solidFill>
                      <a:prstDash val="sysDot"/>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Times New Roman"/>
                        <a:buNone/>
                        <a:tabLst/>
                        <a:defRPr/>
                      </a:pPr>
                      <a:r>
                        <a:rPr kumimoji="0" lang="en-US" altLang="zh-TW" sz="1900" b="0" i="0" u="none" strike="noStrike" kern="1200" cap="none" spc="0" normalizeH="0" baseline="0" noProof="0" dirty="0">
                          <a:ln>
                            <a:noFill/>
                          </a:ln>
                          <a:solidFill>
                            <a:srgbClr val="000000"/>
                          </a:solidFill>
                          <a:effectLst/>
                          <a:uLnTx/>
                          <a:uFillTx/>
                          <a:latin typeface="Segoe UI"/>
                          <a:ea typeface="微軟正黑體"/>
                          <a:cs typeface="Times New Roman"/>
                        </a:rPr>
                        <a:t>115</a:t>
                      </a:r>
                      <a:r>
                        <a:rPr kumimoji="0" lang="zh-TW" altLang="en-US" sz="1900" b="0" i="0" u="none" strike="noStrike" kern="1200" cap="none" spc="0" normalizeH="0" baseline="0" noProof="0" dirty="0">
                          <a:ln>
                            <a:noFill/>
                          </a:ln>
                          <a:solidFill>
                            <a:srgbClr val="000000"/>
                          </a:solidFill>
                          <a:effectLst/>
                          <a:uLnTx/>
                          <a:uFillTx/>
                          <a:latin typeface="Segoe UI"/>
                          <a:ea typeface="微軟正黑體"/>
                          <a:cs typeface="Times New Roman"/>
                        </a:rPr>
                        <a:t>年</a:t>
                      </a:r>
                      <a:r>
                        <a:rPr kumimoji="0" lang="en-US" altLang="zh-TW" sz="1900" b="0" i="0" u="none" strike="noStrike" kern="1200" cap="none" spc="0" normalizeH="0" baseline="0" noProof="0" dirty="0">
                          <a:ln>
                            <a:noFill/>
                          </a:ln>
                          <a:solidFill>
                            <a:srgbClr val="000000"/>
                          </a:solidFill>
                          <a:effectLst/>
                          <a:uLnTx/>
                          <a:uFillTx/>
                          <a:latin typeface="Segoe UI"/>
                          <a:ea typeface="微軟正黑體"/>
                          <a:cs typeface="Times New Roman"/>
                        </a:rPr>
                        <a:t>6</a:t>
                      </a:r>
                      <a:r>
                        <a:rPr kumimoji="0" lang="zh-TW" altLang="en-US" sz="1900" b="0" i="0" u="none" strike="noStrike" kern="1200" cap="none" spc="0" normalizeH="0" baseline="0" noProof="0" dirty="0">
                          <a:ln>
                            <a:noFill/>
                          </a:ln>
                          <a:solidFill>
                            <a:srgbClr val="000000"/>
                          </a:solidFill>
                          <a:effectLst/>
                          <a:uLnTx/>
                          <a:uFillTx/>
                          <a:latin typeface="Segoe UI"/>
                          <a:ea typeface="微軟正黑體"/>
                          <a:cs typeface="Times New Roman"/>
                        </a:rPr>
                        <a:t>月</a:t>
                      </a:r>
                      <a:r>
                        <a:rPr kumimoji="0" lang="en-US" altLang="zh-TW" sz="1900" b="0" i="0" u="none" strike="noStrike" kern="1200" cap="none" spc="0" normalizeH="0" baseline="0" noProof="0" dirty="0">
                          <a:ln>
                            <a:noFill/>
                          </a:ln>
                          <a:solidFill>
                            <a:srgbClr val="000000"/>
                          </a:solidFill>
                          <a:effectLst/>
                          <a:uLnTx/>
                          <a:uFillTx/>
                          <a:latin typeface="Segoe UI"/>
                          <a:ea typeface="微軟正黑體"/>
                          <a:cs typeface="Times New Roman"/>
                        </a:rPr>
                        <a:t>13</a:t>
                      </a:r>
                      <a:r>
                        <a:rPr kumimoji="0" lang="zh-TW" altLang="en-US" sz="1900" b="0" i="0" u="none" strike="noStrike" kern="1200" cap="none" spc="0" normalizeH="0" baseline="0" noProof="0" dirty="0">
                          <a:ln>
                            <a:noFill/>
                          </a:ln>
                          <a:solidFill>
                            <a:srgbClr val="000000"/>
                          </a:solidFill>
                          <a:effectLst/>
                          <a:uLnTx/>
                          <a:uFillTx/>
                          <a:latin typeface="Segoe UI"/>
                          <a:ea typeface="微軟正黑體"/>
                          <a:cs typeface="Times New Roman"/>
                        </a:rPr>
                        <a:t>日（星期六）</a:t>
                      </a:r>
                      <a:endParaRPr kumimoji="0" lang="zh-TW" altLang="zh-TW" sz="1900" b="0" i="0" u="none" strike="noStrike" kern="1200" cap="none" spc="0" normalizeH="0" baseline="0" noProof="0" dirty="0">
                        <a:ln>
                          <a:noFill/>
                        </a:ln>
                        <a:solidFill>
                          <a:srgbClr val="000000"/>
                        </a:solidFill>
                        <a:effectLst/>
                        <a:uLnTx/>
                        <a:uFillTx/>
                        <a:latin typeface="Segoe UI"/>
                        <a:ea typeface="微軟正黑體"/>
                        <a:cs typeface="Times New Roman"/>
                      </a:endParaRPr>
                    </a:p>
                  </a:txBody>
                  <a:tcPr marL="68580" marR="68580" marT="0" marB="0" anchor="ctr">
                    <a:lnL w="12700" cap="flat" cmpd="sng" algn="ctr">
                      <a:solidFill>
                        <a:schemeClr val="bg1">
                          <a:lumMod val="95000"/>
                        </a:schemeClr>
                      </a:solidFill>
                      <a:prstDash val="sysDot"/>
                      <a:round/>
                      <a:headEnd type="none" w="med" len="med"/>
                      <a:tailEnd type="none" w="med" len="med"/>
                    </a:lnL>
                    <a:lnR w="12700" cap="flat" cmpd="sng" algn="ctr">
                      <a:solidFill>
                        <a:schemeClr val="bg1">
                          <a:lumMod val="95000"/>
                        </a:schemeClr>
                      </a:solidFill>
                      <a:prstDash val="sysDot"/>
                      <a:round/>
                      <a:headEnd type="none" w="med" len="med"/>
                      <a:tailEnd type="none" w="med" len="med"/>
                    </a:lnR>
                    <a:lnT w="12700" cap="flat" cmpd="sng" algn="ctr">
                      <a:solidFill>
                        <a:schemeClr val="bg1">
                          <a:lumMod val="95000"/>
                        </a:schemeClr>
                      </a:solidFill>
                      <a:prstDash val="sysDot"/>
                      <a:round/>
                      <a:headEnd type="none" w="med" len="med"/>
                      <a:tailEnd type="none" w="med" len="med"/>
                    </a:lnT>
                    <a:lnB w="12700" cap="flat" cmpd="sng" algn="ctr">
                      <a:solidFill>
                        <a:schemeClr val="bg1">
                          <a:lumMod val="95000"/>
                        </a:schemeClr>
                      </a:solidFill>
                      <a:prstDash val="sysDot"/>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2000"/>
                        <a:buFont typeface="Times New Roman"/>
                        <a:buNone/>
                      </a:pPr>
                      <a:r>
                        <a:rPr lang="zh-TW" sz="1900" b="0" dirty="0">
                          <a:latin typeface="+mj-lt"/>
                          <a:ea typeface="+mj-ea"/>
                          <a:cs typeface="Times New Roman"/>
                          <a:sym typeface="Times New Roman"/>
                        </a:rPr>
                        <a:t>18</a:t>
                      </a:r>
                      <a:r>
                        <a:rPr lang="zh-TW" sz="1900" b="0" i="0" u="none" strike="noStrike" cap="none" dirty="0">
                          <a:solidFill>
                            <a:srgbClr val="000000"/>
                          </a:solidFill>
                          <a:latin typeface="+mj-lt"/>
                          <a:ea typeface="+mj-ea"/>
                          <a:cs typeface="Times New Roman"/>
                          <a:sym typeface="Times New Roman"/>
                        </a:rPr>
                        <a:t>：00〜</a:t>
                      </a:r>
                      <a:r>
                        <a:rPr lang="zh-TW" sz="1900" b="1" u="sng" dirty="0">
                          <a:latin typeface="+mj-lt"/>
                          <a:ea typeface="+mj-ea"/>
                          <a:cs typeface="Times New Roman"/>
                          <a:sym typeface="Times New Roman"/>
                        </a:rPr>
                        <a:t>21</a:t>
                      </a:r>
                      <a:r>
                        <a:rPr lang="zh-TW" sz="1900" b="0" i="0" u="none" strike="noStrike" cap="none" dirty="0">
                          <a:solidFill>
                            <a:srgbClr val="000000"/>
                          </a:solidFill>
                          <a:latin typeface="+mj-lt"/>
                          <a:ea typeface="+mj-ea"/>
                          <a:cs typeface="Times New Roman"/>
                          <a:sym typeface="Times New Roman"/>
                        </a:rPr>
                        <a:t>：00</a:t>
                      </a:r>
                      <a:endParaRPr sz="1900" b="0" i="0" u="none" strike="noStrike" cap="none" dirty="0">
                        <a:solidFill>
                          <a:schemeClr val="dk1"/>
                        </a:solidFill>
                        <a:latin typeface="+mj-lt"/>
                        <a:ea typeface="+mj-ea"/>
                        <a:cs typeface="Times New Roman"/>
                        <a:sym typeface="Times New Roman"/>
                      </a:endParaRPr>
                    </a:p>
                  </a:txBody>
                  <a:tcPr marL="68575" marR="68575" marT="0" marB="0" anchor="ctr">
                    <a:lnL w="12700" cap="flat" cmpd="sng" algn="ctr">
                      <a:solidFill>
                        <a:schemeClr val="bg1">
                          <a:lumMod val="95000"/>
                        </a:schemeClr>
                      </a:solidFill>
                      <a:prstDash val="sysDot"/>
                      <a:round/>
                      <a:headEnd type="none" w="med" len="med"/>
                      <a:tailEnd type="none" w="med" len="med"/>
                    </a:lnL>
                    <a:lnR w="12700" cap="flat" cmpd="sng" algn="ctr">
                      <a:solidFill>
                        <a:schemeClr val="bg1">
                          <a:lumMod val="95000"/>
                        </a:schemeClr>
                      </a:solidFill>
                      <a:prstDash val="sysDot"/>
                      <a:round/>
                      <a:headEnd type="none" w="med" len="med"/>
                      <a:tailEnd type="none" w="med" len="med"/>
                    </a:lnR>
                    <a:lnT w="12700" cap="flat" cmpd="sng" algn="ctr">
                      <a:solidFill>
                        <a:schemeClr val="bg1">
                          <a:lumMod val="95000"/>
                        </a:schemeClr>
                      </a:solidFill>
                      <a:prstDash val="sysDot"/>
                      <a:round/>
                      <a:headEnd type="none" w="med" len="med"/>
                      <a:tailEnd type="none" w="med" len="med"/>
                    </a:lnT>
                    <a:lnB w="12700" cap="flat" cmpd="sng" algn="ctr">
                      <a:solidFill>
                        <a:schemeClr val="bg1">
                          <a:lumMod val="95000"/>
                        </a:schemeClr>
                      </a:solidFill>
                      <a:prstDash val="sysDot"/>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468000">
                <a:tc>
                  <a:txBody>
                    <a:bodyPr/>
                    <a:lstStyle/>
                    <a:p>
                      <a:pPr marL="0" marR="0" lvl="0" indent="0" algn="ctr" rtl="0">
                        <a:lnSpc>
                          <a:spcPct val="100000"/>
                        </a:lnSpc>
                        <a:spcBef>
                          <a:spcPts val="0"/>
                        </a:spcBef>
                        <a:spcAft>
                          <a:spcPts val="0"/>
                        </a:spcAft>
                        <a:buClr>
                          <a:srgbClr val="000000"/>
                        </a:buClr>
                        <a:buSzPts val="2000"/>
                        <a:buFont typeface="Times New Roman"/>
                        <a:buNone/>
                      </a:pPr>
                      <a:r>
                        <a:rPr lang="zh-TW" sz="1900" b="0" i="0" u="none" strike="noStrike" cap="none" dirty="0">
                          <a:solidFill>
                            <a:srgbClr val="000000"/>
                          </a:solidFill>
                          <a:latin typeface="+mj-lt"/>
                          <a:ea typeface="+mj-ea"/>
                          <a:cs typeface="Times New Roman"/>
                          <a:sym typeface="Times New Roman"/>
                        </a:rPr>
                        <a:t>第6梯次：</a:t>
                      </a:r>
                      <a:endParaRPr sz="1900" b="0" i="0" u="none" strike="noStrike" cap="none" dirty="0">
                        <a:solidFill>
                          <a:schemeClr val="dk1"/>
                        </a:solidFill>
                        <a:latin typeface="+mj-lt"/>
                        <a:ea typeface="+mj-ea"/>
                        <a:cs typeface="Times New Roman"/>
                        <a:sym typeface="Times New Roman"/>
                      </a:endParaRPr>
                    </a:p>
                  </a:txBody>
                  <a:tcPr marL="68575" marR="68575" marT="0" marB="0" anchor="ctr">
                    <a:lnL w="12700" cap="flat" cmpd="sng" algn="ctr">
                      <a:solidFill>
                        <a:schemeClr val="bg1">
                          <a:lumMod val="95000"/>
                        </a:schemeClr>
                      </a:solidFill>
                      <a:prstDash val="sysDot"/>
                      <a:round/>
                      <a:headEnd type="none" w="med" len="med"/>
                      <a:tailEnd type="none" w="med" len="med"/>
                    </a:lnL>
                    <a:lnR w="12700" cap="flat" cmpd="sng" algn="ctr">
                      <a:solidFill>
                        <a:schemeClr val="bg1">
                          <a:lumMod val="95000"/>
                        </a:schemeClr>
                      </a:solidFill>
                      <a:prstDash val="sysDot"/>
                      <a:round/>
                      <a:headEnd type="none" w="med" len="med"/>
                      <a:tailEnd type="none" w="med" len="med"/>
                    </a:lnR>
                    <a:lnT w="12700" cap="flat" cmpd="sng" algn="ctr">
                      <a:solidFill>
                        <a:schemeClr val="bg1">
                          <a:lumMod val="95000"/>
                        </a:schemeClr>
                      </a:solidFill>
                      <a:prstDash val="sysDot"/>
                      <a:round/>
                      <a:headEnd type="none" w="med" len="med"/>
                      <a:tailEnd type="none" w="med" len="med"/>
                    </a:lnT>
                    <a:lnB w="12700" cap="flat" cmpd="sng" algn="ctr">
                      <a:solidFill>
                        <a:schemeClr val="bg1">
                          <a:lumMod val="95000"/>
                        </a:schemeClr>
                      </a:solidFill>
                      <a:prstDash val="sysDot"/>
                      <a:round/>
                      <a:headEnd type="none" w="med" len="med"/>
                      <a:tailEnd type="none" w="med" len="med"/>
                    </a:lnB>
                    <a:solidFill>
                      <a:schemeClr val="bg1"/>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2000"/>
                        <a:buFont typeface="Times New Roman"/>
                        <a:buNone/>
                      </a:pPr>
                      <a:r>
                        <a:rPr lang="en-US" altLang="zh-TW" sz="1900" b="0" i="0" u="none" strike="noStrike" kern="1200" cap="none" dirty="0">
                          <a:solidFill>
                            <a:srgbClr val="000000"/>
                          </a:solidFill>
                          <a:latin typeface="+mn-lt"/>
                          <a:ea typeface="+mn-ea"/>
                          <a:cs typeface="Times New Roman"/>
                        </a:rPr>
                        <a:t>115</a:t>
                      </a:r>
                      <a:r>
                        <a:rPr lang="zh-TW" sz="1900" b="0" i="0" u="none" strike="noStrike" kern="1200" cap="none" dirty="0">
                          <a:solidFill>
                            <a:srgbClr val="000000"/>
                          </a:solidFill>
                          <a:latin typeface="+mj-lt"/>
                          <a:ea typeface="+mj-ea"/>
                          <a:cs typeface="Times New Roman"/>
                        </a:rPr>
                        <a:t>年</a:t>
                      </a:r>
                      <a:r>
                        <a:rPr lang="en-US" sz="1900" b="0" i="0" u="none" strike="noStrike" kern="1200" cap="none" dirty="0">
                          <a:solidFill>
                            <a:srgbClr val="000000"/>
                          </a:solidFill>
                          <a:latin typeface="+mj-lt"/>
                          <a:ea typeface="+mj-ea"/>
                          <a:cs typeface="Times New Roman"/>
                        </a:rPr>
                        <a:t>6</a:t>
                      </a:r>
                      <a:r>
                        <a:rPr lang="zh-TW" sz="1900" b="0" i="0" u="none" strike="noStrike" kern="1200" cap="none" dirty="0">
                          <a:solidFill>
                            <a:srgbClr val="000000"/>
                          </a:solidFill>
                          <a:latin typeface="+mj-lt"/>
                          <a:ea typeface="+mj-ea"/>
                          <a:cs typeface="Times New Roman"/>
                        </a:rPr>
                        <a:t>月</a:t>
                      </a:r>
                      <a:r>
                        <a:rPr lang="en-US" sz="1900" b="0" i="0" u="none" strike="noStrike" kern="1200" cap="none" dirty="0">
                          <a:solidFill>
                            <a:srgbClr val="000000"/>
                          </a:solidFill>
                          <a:latin typeface="+mj-lt"/>
                          <a:ea typeface="+mj-ea"/>
                          <a:cs typeface="Times New Roman"/>
                        </a:rPr>
                        <a:t>1</a:t>
                      </a:r>
                      <a:r>
                        <a:rPr lang="en-US" altLang="zh-TW" sz="1900" b="0" i="0" u="none" strike="noStrike" kern="1200" cap="none" dirty="0">
                          <a:solidFill>
                            <a:srgbClr val="000000"/>
                          </a:solidFill>
                          <a:latin typeface="+mj-lt"/>
                          <a:ea typeface="+mj-ea"/>
                          <a:cs typeface="Times New Roman"/>
                        </a:rPr>
                        <a:t>4</a:t>
                      </a:r>
                      <a:r>
                        <a:rPr lang="zh-TW" sz="1900" b="0" i="0" u="none" strike="noStrike" kern="1200" cap="none" dirty="0">
                          <a:solidFill>
                            <a:srgbClr val="000000"/>
                          </a:solidFill>
                          <a:latin typeface="+mj-lt"/>
                          <a:ea typeface="+mj-ea"/>
                          <a:cs typeface="Times New Roman"/>
                        </a:rPr>
                        <a:t>日（星期</a:t>
                      </a:r>
                      <a:r>
                        <a:rPr lang="zh-TW" altLang="en-US" sz="1900" b="0" i="0" u="none" strike="noStrike" kern="1200" cap="none" dirty="0">
                          <a:solidFill>
                            <a:srgbClr val="000000"/>
                          </a:solidFill>
                          <a:latin typeface="+mj-lt"/>
                          <a:ea typeface="+mj-ea"/>
                          <a:cs typeface="Times New Roman"/>
                        </a:rPr>
                        <a:t>日</a:t>
                      </a:r>
                      <a:r>
                        <a:rPr lang="zh-TW" sz="1900" b="0" i="0" u="none" strike="noStrike" kern="1200" cap="none" dirty="0">
                          <a:solidFill>
                            <a:srgbClr val="000000"/>
                          </a:solidFill>
                          <a:latin typeface="+mj-lt"/>
                          <a:ea typeface="+mj-ea"/>
                          <a:cs typeface="Times New Roman"/>
                        </a:rPr>
                        <a:t>）</a:t>
                      </a:r>
                    </a:p>
                  </a:txBody>
                  <a:tcPr marL="68580" marR="68580" marT="0" marB="0" anchor="ctr">
                    <a:lnL w="12700" cap="flat" cmpd="sng" algn="ctr">
                      <a:solidFill>
                        <a:schemeClr val="bg1">
                          <a:lumMod val="95000"/>
                        </a:schemeClr>
                      </a:solidFill>
                      <a:prstDash val="sysDot"/>
                      <a:round/>
                      <a:headEnd type="none" w="med" len="med"/>
                      <a:tailEnd type="none" w="med" len="med"/>
                    </a:lnL>
                    <a:lnR w="12700" cap="flat" cmpd="sng" algn="ctr">
                      <a:solidFill>
                        <a:schemeClr val="bg1">
                          <a:lumMod val="95000"/>
                        </a:schemeClr>
                      </a:solidFill>
                      <a:prstDash val="sysDot"/>
                      <a:round/>
                      <a:headEnd type="none" w="med" len="med"/>
                      <a:tailEnd type="none" w="med" len="med"/>
                    </a:lnR>
                    <a:lnT w="12700" cap="flat" cmpd="sng" algn="ctr">
                      <a:solidFill>
                        <a:schemeClr val="bg1">
                          <a:lumMod val="95000"/>
                        </a:schemeClr>
                      </a:solidFill>
                      <a:prstDash val="sysDot"/>
                      <a:round/>
                      <a:headEnd type="none" w="med" len="med"/>
                      <a:tailEnd type="none" w="med" len="med"/>
                    </a:lnT>
                    <a:lnB w="12700" cap="flat" cmpd="sng" algn="ctr">
                      <a:solidFill>
                        <a:schemeClr val="bg1">
                          <a:lumMod val="95000"/>
                        </a:schemeClr>
                      </a:solidFill>
                      <a:prstDash val="sysDot"/>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rgbClr val="000000"/>
                        </a:buClr>
                        <a:buSzPts val="2000"/>
                        <a:buFont typeface="Times New Roman"/>
                        <a:buNone/>
                      </a:pPr>
                      <a:r>
                        <a:rPr lang="zh-TW" sz="1900" b="0" dirty="0">
                          <a:latin typeface="+mj-lt"/>
                          <a:ea typeface="+mj-ea"/>
                          <a:cs typeface="Times New Roman"/>
                          <a:sym typeface="Times New Roman"/>
                        </a:rPr>
                        <a:t>08</a:t>
                      </a:r>
                      <a:r>
                        <a:rPr lang="zh-TW" sz="1900" b="0" i="0" u="none" strike="noStrike" cap="none" dirty="0">
                          <a:solidFill>
                            <a:srgbClr val="000000"/>
                          </a:solidFill>
                          <a:latin typeface="+mj-lt"/>
                          <a:ea typeface="+mj-ea"/>
                          <a:cs typeface="Times New Roman"/>
                          <a:sym typeface="Times New Roman"/>
                        </a:rPr>
                        <a:t>：00〜12：00</a:t>
                      </a:r>
                      <a:endParaRPr sz="1900" b="0" i="0" u="none" strike="noStrike" cap="none" dirty="0">
                        <a:solidFill>
                          <a:schemeClr val="dk1"/>
                        </a:solidFill>
                        <a:latin typeface="+mj-lt"/>
                        <a:ea typeface="+mj-ea"/>
                        <a:cs typeface="Times New Roman"/>
                        <a:sym typeface="Times New Roman"/>
                      </a:endParaRPr>
                    </a:p>
                  </a:txBody>
                  <a:tcPr marL="68575" marR="68575" marT="0" marB="0" anchor="ctr">
                    <a:lnL w="12700" cap="flat" cmpd="sng" algn="ctr">
                      <a:solidFill>
                        <a:schemeClr val="bg1">
                          <a:lumMod val="95000"/>
                        </a:schemeClr>
                      </a:solidFill>
                      <a:prstDash val="sysDot"/>
                      <a:round/>
                      <a:headEnd type="none" w="med" len="med"/>
                      <a:tailEnd type="none" w="med" len="med"/>
                    </a:lnL>
                    <a:lnR w="12700" cap="flat" cmpd="sng" algn="ctr">
                      <a:solidFill>
                        <a:schemeClr val="bg1">
                          <a:lumMod val="95000"/>
                        </a:schemeClr>
                      </a:solidFill>
                      <a:prstDash val="sysDot"/>
                      <a:round/>
                      <a:headEnd type="none" w="med" len="med"/>
                      <a:tailEnd type="none" w="med" len="med"/>
                    </a:lnR>
                    <a:lnT w="12700" cap="flat" cmpd="sng" algn="ctr">
                      <a:solidFill>
                        <a:schemeClr val="bg1">
                          <a:lumMod val="95000"/>
                        </a:schemeClr>
                      </a:solidFill>
                      <a:prstDash val="sysDot"/>
                      <a:round/>
                      <a:headEnd type="none" w="med" len="med"/>
                      <a:tailEnd type="none" w="med" len="med"/>
                    </a:lnT>
                    <a:lnB w="12700" cap="flat" cmpd="sng" algn="ctr">
                      <a:solidFill>
                        <a:schemeClr val="bg1">
                          <a:lumMod val="9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0005"/>
                  </a:ext>
                </a:extLst>
              </a:tr>
              <a:tr h="468000">
                <a:tc>
                  <a:txBody>
                    <a:bodyPr/>
                    <a:lstStyle/>
                    <a:p>
                      <a:pPr marL="0" marR="0" lvl="0" indent="0" algn="ctr" rtl="0">
                        <a:lnSpc>
                          <a:spcPct val="100000"/>
                        </a:lnSpc>
                        <a:spcBef>
                          <a:spcPts val="0"/>
                        </a:spcBef>
                        <a:spcAft>
                          <a:spcPts val="0"/>
                        </a:spcAft>
                        <a:buClr>
                          <a:srgbClr val="000000"/>
                        </a:buClr>
                        <a:buSzPts val="2000"/>
                        <a:buFont typeface="Times New Roman"/>
                        <a:buNone/>
                      </a:pPr>
                      <a:r>
                        <a:rPr lang="zh-TW" sz="1900" b="0" i="0" u="none" strike="noStrike" cap="none" dirty="0">
                          <a:solidFill>
                            <a:srgbClr val="000000"/>
                          </a:solidFill>
                          <a:latin typeface="+mj-lt"/>
                          <a:ea typeface="+mj-ea"/>
                          <a:cs typeface="Times New Roman"/>
                          <a:sym typeface="Times New Roman"/>
                        </a:rPr>
                        <a:t>第7梯次：</a:t>
                      </a:r>
                      <a:endParaRPr sz="1900" b="0" i="0" u="none" strike="noStrike" cap="none" dirty="0">
                        <a:solidFill>
                          <a:schemeClr val="dk1"/>
                        </a:solidFill>
                        <a:latin typeface="+mj-lt"/>
                        <a:ea typeface="+mj-ea"/>
                        <a:cs typeface="Times New Roman"/>
                        <a:sym typeface="Times New Roman"/>
                      </a:endParaRPr>
                    </a:p>
                  </a:txBody>
                  <a:tcPr marL="68575" marR="68575" marT="0" marB="0" anchor="ctr">
                    <a:lnL w="12700" cap="flat" cmpd="sng" algn="ctr">
                      <a:solidFill>
                        <a:schemeClr val="bg1">
                          <a:lumMod val="95000"/>
                        </a:schemeClr>
                      </a:solidFill>
                      <a:prstDash val="sysDot"/>
                      <a:round/>
                      <a:headEnd type="none" w="med" len="med"/>
                      <a:tailEnd type="none" w="med" len="med"/>
                    </a:lnL>
                    <a:lnR w="12700" cap="flat" cmpd="sng" algn="ctr">
                      <a:solidFill>
                        <a:schemeClr val="bg1">
                          <a:lumMod val="95000"/>
                        </a:schemeClr>
                      </a:solidFill>
                      <a:prstDash val="sysDot"/>
                      <a:round/>
                      <a:headEnd type="none" w="med" len="med"/>
                      <a:tailEnd type="none" w="med" len="med"/>
                    </a:lnR>
                    <a:lnT w="12700" cap="flat" cmpd="sng" algn="ctr">
                      <a:solidFill>
                        <a:schemeClr val="bg1">
                          <a:lumMod val="95000"/>
                        </a:schemeClr>
                      </a:solidFill>
                      <a:prstDash val="sysDot"/>
                      <a:round/>
                      <a:headEnd type="none" w="med" len="med"/>
                      <a:tailEnd type="none" w="med" len="med"/>
                    </a:lnT>
                    <a:lnB w="12700" cap="flat" cmpd="sng" algn="ctr">
                      <a:solidFill>
                        <a:schemeClr val="bg1">
                          <a:lumMod val="95000"/>
                        </a:schemeClr>
                      </a:solidFill>
                      <a:prstDash val="sysDot"/>
                      <a:round/>
                      <a:headEnd type="none" w="med" len="med"/>
                      <a:tailEnd type="none" w="med" len="med"/>
                    </a:lnB>
                    <a:solidFill>
                      <a:schemeClr val="accent5">
                        <a:lumMod val="20000"/>
                        <a:lumOff val="80000"/>
                      </a:schemeClr>
                    </a:solidFill>
                  </a:tcPr>
                </a:tc>
                <a:tc>
                  <a:txBody>
                    <a:bodyPr/>
                    <a:lstStyle/>
                    <a:p>
                      <a:pPr marL="0" marR="0" lvl="0" indent="0" algn="ctr" defTabSz="914400" rtl="0" eaLnBrk="1" latinLnBrk="0" hangingPunct="1">
                        <a:lnSpc>
                          <a:spcPct val="100000"/>
                        </a:lnSpc>
                        <a:spcBef>
                          <a:spcPts val="0"/>
                        </a:spcBef>
                        <a:spcAft>
                          <a:spcPts val="0"/>
                        </a:spcAft>
                        <a:buClr>
                          <a:srgbClr val="000000"/>
                        </a:buClr>
                        <a:buSzPts val="2000"/>
                        <a:buFont typeface="Times New Roman"/>
                        <a:buNone/>
                      </a:pPr>
                      <a:r>
                        <a:rPr lang="en-US" altLang="zh-TW" sz="1900" b="0" i="0" u="none" strike="noStrike" kern="1200" cap="none" dirty="0">
                          <a:solidFill>
                            <a:srgbClr val="000000"/>
                          </a:solidFill>
                          <a:latin typeface="+mn-lt"/>
                          <a:ea typeface="+mn-ea"/>
                          <a:cs typeface="Times New Roman"/>
                        </a:rPr>
                        <a:t>115</a:t>
                      </a:r>
                      <a:r>
                        <a:rPr lang="zh-TW" altLang="zh-TW" sz="1900" b="0" i="0" u="none" strike="noStrike" kern="1200" cap="none" dirty="0">
                          <a:solidFill>
                            <a:srgbClr val="000000"/>
                          </a:solidFill>
                          <a:latin typeface="+mn-lt"/>
                          <a:ea typeface="+mn-ea"/>
                          <a:cs typeface="Times New Roman"/>
                        </a:rPr>
                        <a:t>年</a:t>
                      </a:r>
                      <a:r>
                        <a:rPr lang="en-US" altLang="zh-TW" sz="1900" b="0" i="0" u="none" strike="noStrike" kern="1200" cap="none" dirty="0">
                          <a:solidFill>
                            <a:srgbClr val="000000"/>
                          </a:solidFill>
                          <a:latin typeface="+mn-lt"/>
                          <a:ea typeface="+mn-ea"/>
                          <a:cs typeface="Times New Roman"/>
                        </a:rPr>
                        <a:t>6</a:t>
                      </a:r>
                      <a:r>
                        <a:rPr lang="zh-TW" altLang="zh-TW" sz="1900" b="0" i="0" u="none" strike="noStrike" kern="1200" cap="none" dirty="0">
                          <a:solidFill>
                            <a:srgbClr val="000000"/>
                          </a:solidFill>
                          <a:latin typeface="+mn-lt"/>
                          <a:ea typeface="+mn-ea"/>
                          <a:cs typeface="Times New Roman"/>
                        </a:rPr>
                        <a:t>月</a:t>
                      </a:r>
                      <a:r>
                        <a:rPr lang="en-US" altLang="zh-TW" sz="1900" b="0" i="0" u="none" strike="noStrike" kern="1200" cap="none" dirty="0">
                          <a:solidFill>
                            <a:srgbClr val="000000"/>
                          </a:solidFill>
                          <a:latin typeface="+mn-lt"/>
                          <a:ea typeface="+mn-ea"/>
                          <a:cs typeface="Times New Roman"/>
                        </a:rPr>
                        <a:t>14</a:t>
                      </a:r>
                      <a:r>
                        <a:rPr lang="zh-TW" altLang="zh-TW" sz="1900" b="0" i="0" u="none" strike="noStrike" kern="1200" cap="none" dirty="0">
                          <a:solidFill>
                            <a:srgbClr val="000000"/>
                          </a:solidFill>
                          <a:latin typeface="+mn-lt"/>
                          <a:ea typeface="+mn-ea"/>
                          <a:cs typeface="Times New Roman"/>
                        </a:rPr>
                        <a:t>日（星期</a:t>
                      </a:r>
                      <a:r>
                        <a:rPr lang="zh-TW" altLang="en-US" sz="1900" b="0" i="0" u="none" strike="noStrike" kern="1200" cap="none" dirty="0">
                          <a:solidFill>
                            <a:srgbClr val="000000"/>
                          </a:solidFill>
                          <a:latin typeface="+mn-lt"/>
                          <a:ea typeface="+mn-ea"/>
                          <a:cs typeface="Times New Roman"/>
                        </a:rPr>
                        <a:t>日</a:t>
                      </a:r>
                      <a:r>
                        <a:rPr lang="zh-TW" altLang="zh-TW" sz="1900" b="0" i="0" u="none" strike="noStrike" kern="1200" cap="none" dirty="0">
                          <a:solidFill>
                            <a:srgbClr val="000000"/>
                          </a:solidFill>
                          <a:latin typeface="+mn-lt"/>
                          <a:ea typeface="+mn-ea"/>
                          <a:cs typeface="Times New Roman"/>
                        </a:rPr>
                        <a:t>）</a:t>
                      </a:r>
                    </a:p>
                  </a:txBody>
                  <a:tcPr marL="68580" marR="68580" marT="0" marB="0" anchor="ctr">
                    <a:lnL w="12700" cap="flat" cmpd="sng" algn="ctr">
                      <a:solidFill>
                        <a:schemeClr val="bg1">
                          <a:lumMod val="95000"/>
                        </a:schemeClr>
                      </a:solidFill>
                      <a:prstDash val="sysDot"/>
                      <a:round/>
                      <a:headEnd type="none" w="med" len="med"/>
                      <a:tailEnd type="none" w="med" len="med"/>
                    </a:lnL>
                    <a:lnR w="12700" cap="flat" cmpd="sng" algn="ctr">
                      <a:solidFill>
                        <a:schemeClr val="bg1">
                          <a:lumMod val="95000"/>
                        </a:schemeClr>
                      </a:solidFill>
                      <a:prstDash val="sysDot"/>
                      <a:round/>
                      <a:headEnd type="none" w="med" len="med"/>
                      <a:tailEnd type="none" w="med" len="med"/>
                    </a:lnR>
                    <a:lnT w="12700" cap="flat" cmpd="sng" algn="ctr">
                      <a:solidFill>
                        <a:schemeClr val="bg1">
                          <a:lumMod val="95000"/>
                        </a:schemeClr>
                      </a:solidFill>
                      <a:prstDash val="sysDot"/>
                      <a:round/>
                      <a:headEnd type="none" w="med" len="med"/>
                      <a:tailEnd type="none" w="med" len="med"/>
                    </a:lnT>
                    <a:lnB w="12700" cap="flat" cmpd="sng" algn="ctr">
                      <a:solidFill>
                        <a:schemeClr val="bg1">
                          <a:lumMod val="95000"/>
                        </a:schemeClr>
                      </a:solidFill>
                      <a:prstDash val="sysDot"/>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2000"/>
                        <a:buFont typeface="Times New Roman"/>
                        <a:buNone/>
                      </a:pPr>
                      <a:r>
                        <a:rPr lang="zh-TW" sz="1900" b="0" i="0" u="none" strike="noStrike" cap="none" dirty="0">
                          <a:solidFill>
                            <a:srgbClr val="000000"/>
                          </a:solidFill>
                          <a:latin typeface="+mj-lt"/>
                          <a:ea typeface="+mj-ea"/>
                          <a:cs typeface="Times New Roman"/>
                          <a:sym typeface="Times New Roman"/>
                        </a:rPr>
                        <a:t>13：00〜17：00</a:t>
                      </a:r>
                      <a:endParaRPr sz="1900" b="0" i="0" u="none" strike="noStrike" cap="none" dirty="0">
                        <a:solidFill>
                          <a:schemeClr val="dk1"/>
                        </a:solidFill>
                        <a:latin typeface="+mj-lt"/>
                        <a:ea typeface="+mj-ea"/>
                        <a:cs typeface="Times New Roman"/>
                        <a:sym typeface="Times New Roman"/>
                      </a:endParaRPr>
                    </a:p>
                  </a:txBody>
                  <a:tcPr marL="68575" marR="68575" marT="0" marB="0" anchor="ctr">
                    <a:lnL w="12700" cap="flat" cmpd="sng" algn="ctr">
                      <a:solidFill>
                        <a:schemeClr val="bg1">
                          <a:lumMod val="95000"/>
                        </a:schemeClr>
                      </a:solidFill>
                      <a:prstDash val="sysDot"/>
                      <a:round/>
                      <a:headEnd type="none" w="med" len="med"/>
                      <a:tailEnd type="none" w="med" len="med"/>
                    </a:lnL>
                    <a:lnR w="12700" cap="flat" cmpd="sng" algn="ctr">
                      <a:solidFill>
                        <a:schemeClr val="bg1">
                          <a:lumMod val="95000"/>
                        </a:schemeClr>
                      </a:solidFill>
                      <a:prstDash val="sysDot"/>
                      <a:round/>
                      <a:headEnd type="none" w="med" len="med"/>
                      <a:tailEnd type="none" w="med" len="med"/>
                    </a:lnR>
                    <a:lnT w="12700" cap="flat" cmpd="sng" algn="ctr">
                      <a:solidFill>
                        <a:schemeClr val="bg1">
                          <a:lumMod val="95000"/>
                        </a:schemeClr>
                      </a:solidFill>
                      <a:prstDash val="sysDot"/>
                      <a:round/>
                      <a:headEnd type="none" w="med" len="med"/>
                      <a:tailEnd type="none" w="med" len="med"/>
                    </a:lnT>
                    <a:lnB w="12700" cap="flat" cmpd="sng" algn="ctr">
                      <a:solidFill>
                        <a:schemeClr val="bg1">
                          <a:lumMod val="95000"/>
                        </a:schemeClr>
                      </a:solidFill>
                      <a:prstDash val="sysDot"/>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3820895076"/>
              </p:ext>
            </p:extLst>
          </p:nvPr>
        </p:nvGraphicFramePr>
        <p:xfrm>
          <a:off x="726163" y="909401"/>
          <a:ext cx="11072137" cy="2286000"/>
        </p:xfrm>
        <a:graphic>
          <a:graphicData uri="http://schemas.openxmlformats.org/drawingml/2006/table">
            <a:tbl>
              <a:tblPr firstRow="1" bandRow="1">
                <a:tableStyleId>{5C22544A-7EE6-4342-B048-85BDC9FD1C3A}</a:tableStyleId>
              </a:tblPr>
              <a:tblGrid>
                <a:gridCol w="690426">
                  <a:extLst>
                    <a:ext uri="{9D8B030D-6E8A-4147-A177-3AD203B41FA5}">
                      <a16:colId xmlns:a16="http://schemas.microsoft.com/office/drawing/2014/main" val="1737573684"/>
                    </a:ext>
                  </a:extLst>
                </a:gridCol>
                <a:gridCol w="10381711">
                  <a:extLst>
                    <a:ext uri="{9D8B030D-6E8A-4147-A177-3AD203B41FA5}">
                      <a16:colId xmlns:a16="http://schemas.microsoft.com/office/drawing/2014/main" val="295043492"/>
                    </a:ext>
                  </a:extLst>
                </a:gridCol>
              </a:tblGrid>
              <a:tr h="762000">
                <a:tc>
                  <a:txBody>
                    <a:bodyPr/>
                    <a:lstStyle/>
                    <a:p>
                      <a:pPr marL="0" indent="0" algn="just">
                        <a:spcBef>
                          <a:spcPts val="600"/>
                        </a:spcBef>
                        <a:spcAft>
                          <a:spcPts val="600"/>
                        </a:spcAft>
                        <a:buFont typeface="+mj-lt"/>
                        <a:buNone/>
                      </a:pPr>
                      <a:r>
                        <a:rPr lang="en-US" altLang="zh-TW" sz="1800" b="0" kern="1200" dirty="0">
                          <a:solidFill>
                            <a:schemeClr val="tx1"/>
                          </a:solidFill>
                          <a:latin typeface="+mn-lt"/>
                          <a:ea typeface="+mn-ea"/>
                          <a:cs typeface="+mn-cs"/>
                        </a:rPr>
                        <a:t>1</a:t>
                      </a:r>
                      <a:endParaRPr lang="zh-TW" altLang="en-US" sz="1800" b="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just">
                        <a:spcBef>
                          <a:spcPts val="0"/>
                        </a:spcBef>
                        <a:buClr>
                          <a:schemeClr val="dk1"/>
                        </a:buClr>
                        <a:buSzPts val="2200"/>
                        <a:buFont typeface="Wingdings" panose="05000000000000000000" pitchFamily="2" charset="2"/>
                        <a:buNone/>
                      </a:pPr>
                      <a:r>
                        <a:rPr lang="zh-TW" altLang="en-US" sz="1800" b="0" kern="1200" dirty="0">
                          <a:solidFill>
                            <a:schemeClr val="tx1"/>
                          </a:solidFill>
                          <a:latin typeface="+mn-lt"/>
                          <a:ea typeface="+mn-ea"/>
                          <a:cs typeface="Times New Roman"/>
                          <a:sym typeface="Times New Roman"/>
                        </a:rPr>
                        <a:t>第二階段報到期間為</a:t>
                      </a:r>
                      <a:r>
                        <a:rPr lang="en-US" altLang="zh-TW" sz="2000" b="1" u="sng" kern="1200" dirty="0">
                          <a:solidFill>
                            <a:srgbClr val="FF0000"/>
                          </a:solidFill>
                          <a:latin typeface="+mn-lt"/>
                          <a:ea typeface="+mn-ea"/>
                          <a:cs typeface="Times New Roman"/>
                          <a:sym typeface="Times New Roman"/>
                        </a:rPr>
                        <a:t>115.6.12(</a:t>
                      </a:r>
                      <a:r>
                        <a:rPr lang="zh-TW" altLang="en-US" sz="2000" b="1" u="sng" kern="1200" dirty="0">
                          <a:solidFill>
                            <a:srgbClr val="FF0000"/>
                          </a:solidFill>
                          <a:latin typeface="+mn-lt"/>
                          <a:ea typeface="+mn-ea"/>
                          <a:cs typeface="Times New Roman"/>
                          <a:sym typeface="Times New Roman"/>
                        </a:rPr>
                        <a:t>五</a:t>
                      </a:r>
                      <a:r>
                        <a:rPr lang="en-US" altLang="zh-TW" sz="2000" b="1" u="sng" kern="1200" dirty="0">
                          <a:solidFill>
                            <a:srgbClr val="FF0000"/>
                          </a:solidFill>
                          <a:latin typeface="+mn-lt"/>
                          <a:ea typeface="+mn-ea"/>
                          <a:cs typeface="Times New Roman"/>
                          <a:sym typeface="Times New Roman"/>
                        </a:rPr>
                        <a:t>)13</a:t>
                      </a:r>
                      <a:r>
                        <a:rPr lang="zh-TW" altLang="en-US" sz="2000" b="1" u="sng" kern="1200" dirty="0">
                          <a:solidFill>
                            <a:srgbClr val="FF0000"/>
                          </a:solidFill>
                          <a:latin typeface="+mn-lt"/>
                          <a:ea typeface="+mn-ea"/>
                          <a:cs typeface="Times New Roman"/>
                          <a:sym typeface="Times New Roman"/>
                        </a:rPr>
                        <a:t>：</a:t>
                      </a:r>
                      <a:r>
                        <a:rPr lang="en-US" altLang="zh-TW" sz="2000" b="1" u="sng" kern="1200" dirty="0">
                          <a:solidFill>
                            <a:srgbClr val="FF0000"/>
                          </a:solidFill>
                          <a:latin typeface="+mn-lt"/>
                          <a:ea typeface="+mn-ea"/>
                          <a:cs typeface="Times New Roman"/>
                          <a:sym typeface="Times New Roman"/>
                        </a:rPr>
                        <a:t>00〜115.6.14(</a:t>
                      </a:r>
                      <a:r>
                        <a:rPr lang="zh-TW" altLang="en-US" sz="2000" b="1" u="sng" kern="1200" dirty="0">
                          <a:solidFill>
                            <a:srgbClr val="FF0000"/>
                          </a:solidFill>
                          <a:latin typeface="+mn-lt"/>
                          <a:ea typeface="+mn-ea"/>
                          <a:cs typeface="Times New Roman"/>
                          <a:sym typeface="Times New Roman"/>
                        </a:rPr>
                        <a:t>日</a:t>
                      </a:r>
                      <a:r>
                        <a:rPr lang="en-US" altLang="zh-TW" sz="2000" b="1" u="sng" kern="1200" dirty="0">
                          <a:solidFill>
                            <a:srgbClr val="FF0000"/>
                          </a:solidFill>
                          <a:latin typeface="+mn-lt"/>
                          <a:ea typeface="+mn-ea"/>
                          <a:cs typeface="Times New Roman"/>
                          <a:sym typeface="Times New Roman"/>
                        </a:rPr>
                        <a:t>)17</a:t>
                      </a:r>
                      <a:r>
                        <a:rPr lang="zh-TW" altLang="en-US" sz="2000" b="1" u="sng" kern="1200" dirty="0">
                          <a:solidFill>
                            <a:srgbClr val="FF0000"/>
                          </a:solidFill>
                          <a:latin typeface="+mn-lt"/>
                          <a:ea typeface="+mn-ea"/>
                          <a:cs typeface="Times New Roman"/>
                          <a:sym typeface="Times New Roman"/>
                        </a:rPr>
                        <a:t>：</a:t>
                      </a:r>
                      <a:r>
                        <a:rPr lang="en-US" altLang="zh-TW" sz="2000" b="1" u="sng" kern="1200" dirty="0">
                          <a:solidFill>
                            <a:srgbClr val="FF0000"/>
                          </a:solidFill>
                          <a:latin typeface="+mn-lt"/>
                          <a:ea typeface="+mn-ea"/>
                          <a:cs typeface="Times New Roman"/>
                          <a:sym typeface="Times New Roman"/>
                        </a:rPr>
                        <a:t>00</a:t>
                      </a:r>
                      <a:r>
                        <a:rPr lang="zh-TW" altLang="en-US" sz="2000" b="1" u="sng" kern="1200" dirty="0">
                          <a:solidFill>
                            <a:srgbClr val="FF0000"/>
                          </a:solidFill>
                          <a:latin typeface="+mn-lt"/>
                          <a:ea typeface="+mn-ea"/>
                          <a:cs typeface="Times New Roman"/>
                          <a:sym typeface="Times New Roman"/>
                        </a:rPr>
                        <a:t>止</a:t>
                      </a:r>
                      <a:r>
                        <a:rPr lang="zh-TW" altLang="en-US" sz="1800" b="0" kern="1200" dirty="0">
                          <a:solidFill>
                            <a:schemeClr val="tx1"/>
                          </a:solidFill>
                          <a:latin typeface="+mn-lt"/>
                          <a:ea typeface="+mn-ea"/>
                          <a:cs typeface="Times New Roman"/>
                          <a:sym typeface="Times New Roman"/>
                        </a:rPr>
                        <a:t>，</a:t>
                      </a:r>
                      <a:endParaRPr lang="en-US" altLang="zh-TW" sz="1800" b="0" kern="1200" dirty="0">
                        <a:solidFill>
                          <a:schemeClr val="tx1"/>
                        </a:solidFill>
                        <a:latin typeface="+mn-lt"/>
                        <a:ea typeface="+mn-ea"/>
                        <a:cs typeface="Times New Roman"/>
                        <a:sym typeface="Times New Roman"/>
                      </a:endParaRPr>
                    </a:p>
                    <a:p>
                      <a:pPr marL="0" indent="0" algn="just">
                        <a:spcBef>
                          <a:spcPts val="0"/>
                        </a:spcBef>
                        <a:buClr>
                          <a:schemeClr val="dk1"/>
                        </a:buClr>
                        <a:buSzPts val="2200"/>
                        <a:buNone/>
                      </a:pPr>
                      <a:r>
                        <a:rPr lang="zh-TW" altLang="en-US" sz="1800" b="0" kern="1200" dirty="0">
                          <a:solidFill>
                            <a:schemeClr val="tx1"/>
                          </a:solidFill>
                          <a:latin typeface="+mn-lt"/>
                          <a:ea typeface="+mn-ea"/>
                          <a:cs typeface="Times New Roman"/>
                          <a:sym typeface="Times New Roman"/>
                        </a:rPr>
                        <a:t>共分</a:t>
                      </a:r>
                      <a:r>
                        <a:rPr lang="en-US" altLang="zh-TW" sz="2400" b="1" kern="1200" dirty="0">
                          <a:solidFill>
                            <a:srgbClr val="0033CC"/>
                          </a:solidFill>
                          <a:latin typeface="+mn-lt"/>
                          <a:ea typeface="+mn-ea"/>
                          <a:cs typeface="Times New Roman"/>
                          <a:sym typeface="Times New Roman"/>
                        </a:rPr>
                        <a:t>7</a:t>
                      </a:r>
                      <a:r>
                        <a:rPr lang="zh-TW" altLang="en-US" sz="2400" b="1" kern="1200" dirty="0">
                          <a:solidFill>
                            <a:srgbClr val="0033CC"/>
                          </a:solidFill>
                          <a:latin typeface="+mn-lt"/>
                          <a:ea typeface="+mn-ea"/>
                          <a:cs typeface="Times New Roman"/>
                          <a:sym typeface="Times New Roman"/>
                        </a:rPr>
                        <a:t>梯次</a:t>
                      </a:r>
                      <a:r>
                        <a:rPr lang="zh-TW" altLang="en-US" sz="1800" b="0" kern="1200" dirty="0">
                          <a:solidFill>
                            <a:schemeClr val="tx1"/>
                          </a:solidFill>
                          <a:latin typeface="+mn-lt"/>
                          <a:ea typeface="+mn-ea"/>
                          <a:cs typeface="Times New Roman"/>
                          <a:sym typeface="Times New Roman"/>
                        </a:rPr>
                        <a:t>統一時段。</a:t>
                      </a:r>
                      <a:endParaRPr lang="en-US" altLang="zh-TW" sz="1800" b="0" kern="1200" dirty="0">
                        <a:solidFill>
                          <a:schemeClr val="tx1"/>
                        </a:solidFill>
                        <a:latin typeface="+mn-lt"/>
                        <a:ea typeface="+mn-ea"/>
                        <a:cs typeface="Times New Roman"/>
                        <a:sym typeface="Times New Roman"/>
                      </a:endParaRP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85757832"/>
                  </a:ext>
                </a:extLst>
              </a:tr>
              <a:tr h="762000">
                <a:tc>
                  <a:txBody>
                    <a:bodyPr/>
                    <a:lstStyle/>
                    <a:p>
                      <a:pPr algn="just">
                        <a:spcBef>
                          <a:spcPts val="10"/>
                        </a:spcBef>
                        <a:spcAft>
                          <a:spcPts val="300"/>
                        </a:spcAft>
                      </a:pPr>
                      <a:r>
                        <a:rPr lang="en-US" altLang="zh-TW" sz="1800" b="0" kern="1200" dirty="0">
                          <a:solidFill>
                            <a:schemeClr val="tx1"/>
                          </a:solidFill>
                          <a:latin typeface="+mn-lt"/>
                          <a:ea typeface="+mn-ea"/>
                          <a:cs typeface="+mn-cs"/>
                        </a:rPr>
                        <a:t>2</a:t>
                      </a:r>
                      <a:endParaRPr lang="zh-TW" altLang="en-US" sz="1800" b="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Pts val="2200"/>
                        <a:buFont typeface="Wingdings" panose="05000000000000000000" pitchFamily="2" charset="2"/>
                        <a:buNone/>
                        <a:tabLst/>
                        <a:defRPr/>
                      </a:pPr>
                      <a:r>
                        <a:rPr kumimoji="0" lang="zh-TW" altLang="en-US"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Times New Roman"/>
                          <a:sym typeface="Times New Roman"/>
                        </a:rPr>
                        <a:t>依第一階段「備取生報到規定」、「聲明放棄錄取資格規定」及各所錄取學校規定時間及方式，</a:t>
                      </a:r>
                      <a:r>
                        <a:rPr kumimoji="0" lang="zh-TW" altLang="en-US" sz="2000" b="1" i="0" u="none" strike="noStrike" kern="1200" cap="none" spc="0" normalizeH="0" baseline="0" noProof="0" dirty="0">
                          <a:ln>
                            <a:noFill/>
                          </a:ln>
                          <a:solidFill>
                            <a:srgbClr val="0033CC"/>
                          </a:solidFill>
                          <a:effectLst/>
                          <a:uLnTx/>
                          <a:uFillTx/>
                          <a:latin typeface="Trebuchet MS" panose="020B0603020202020204"/>
                          <a:ea typeface="微軟正黑體" panose="020B0604030504040204" pitchFamily="34" charset="-120"/>
                          <a:cs typeface="Times New Roman"/>
                          <a:sym typeface="Times New Roman"/>
                        </a:rPr>
                        <a:t>僅辦理</a:t>
                      </a:r>
                      <a:r>
                        <a:rPr kumimoji="0" lang="zh-TW" altLang="en-US" sz="2000" b="1" i="0" u="none"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Times New Roman"/>
                          <a:sym typeface="Times New Roman"/>
                        </a:rPr>
                        <a:t>「備取生遞補」</a:t>
                      </a:r>
                      <a:r>
                        <a:rPr kumimoji="0" lang="zh-TW" altLang="en-US" sz="2000" b="1" i="0" u="none" strike="noStrike" kern="1200" cap="none" spc="0" normalizeH="0" baseline="0" noProof="0" dirty="0">
                          <a:ln>
                            <a:noFill/>
                          </a:ln>
                          <a:solidFill>
                            <a:srgbClr val="0033CC"/>
                          </a:solidFill>
                          <a:effectLst/>
                          <a:uLnTx/>
                          <a:uFillTx/>
                          <a:latin typeface="Trebuchet MS" panose="020B0603020202020204"/>
                          <a:ea typeface="微軟正黑體" panose="020B0604030504040204" pitchFamily="34" charset="-120"/>
                          <a:cs typeface="Times New Roman"/>
                          <a:sym typeface="Times New Roman"/>
                        </a:rPr>
                        <a:t>報到及聲明放棄錄取資格</a:t>
                      </a:r>
                      <a:r>
                        <a:rPr kumimoji="0" lang="zh-TW" altLang="en-US"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Times New Roman"/>
                          <a:sym typeface="Times New Roman"/>
                        </a:rPr>
                        <a:t>。</a:t>
                      </a: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034303433"/>
                  </a:ext>
                </a:extLst>
              </a:tr>
              <a:tr h="762000">
                <a:tc>
                  <a:txBody>
                    <a:bodyPr/>
                    <a:lstStyle/>
                    <a:p>
                      <a:pPr algn="just">
                        <a:spcBef>
                          <a:spcPts val="10"/>
                        </a:spcBef>
                        <a:spcAft>
                          <a:spcPts val="300"/>
                        </a:spcAft>
                      </a:pPr>
                      <a:r>
                        <a:rPr lang="en-US" altLang="zh-TW" sz="1800" b="0" kern="1200" dirty="0">
                          <a:solidFill>
                            <a:schemeClr val="tx1"/>
                          </a:solidFill>
                          <a:latin typeface="+mn-lt"/>
                          <a:ea typeface="+mn-ea"/>
                          <a:cs typeface="+mn-cs"/>
                        </a:rPr>
                        <a:t>3</a:t>
                      </a:r>
                      <a:endParaRPr lang="zh-TW" altLang="en-US" sz="1800" b="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Pts val="2200"/>
                        <a:buFont typeface="Wingdings" panose="05000000000000000000" pitchFamily="2" charset="2"/>
                        <a:buNone/>
                        <a:tabLst/>
                        <a:defRPr/>
                      </a:pPr>
                      <a:r>
                        <a:rPr kumimoji="0" lang="zh-TW" altLang="en-US"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Times New Roman"/>
                          <a:sym typeface="Times New Roman"/>
                        </a:rPr>
                        <a:t>請申請生務必自行至各校網站查詢報到資訊，避免遺漏重要訊息。</a:t>
                      </a: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6850553"/>
                  </a:ext>
                </a:extLst>
              </a:tr>
            </a:tbl>
          </a:graphicData>
        </a:graphic>
      </p:graphicFrame>
      <p:sp>
        <p:nvSpPr>
          <p:cNvPr id="7" name="文字方塊 6"/>
          <p:cNvSpPr txBox="1"/>
          <p:nvPr/>
        </p:nvSpPr>
        <p:spPr>
          <a:xfrm>
            <a:off x="2046514" y="3495626"/>
            <a:ext cx="492443" cy="2689198"/>
          </a:xfrm>
          <a:prstGeom prst="rect">
            <a:avLst/>
          </a:prstGeom>
          <a:noFill/>
        </p:spPr>
        <p:txBody>
          <a:bodyPr vert="eaVert" wrap="none" rtlCol="0">
            <a:spAutoFit/>
          </a:bodyPr>
          <a:lstStyle/>
          <a:p>
            <a:pPr marL="285750" indent="-285750">
              <a:buFont typeface="Wingdings" panose="05000000000000000000" pitchFamily="2" charset="2"/>
              <a:buChar char="u"/>
            </a:pPr>
            <a:r>
              <a:rPr lang="zh-TW" altLang="en-US" sz="2000" dirty="0">
                <a:solidFill>
                  <a:schemeClr val="accent5">
                    <a:lumMod val="50000"/>
                  </a:schemeClr>
                </a:solidFill>
                <a:latin typeface="華康中特圓體" panose="020F0809000000000000" pitchFamily="49" charset="-120"/>
                <a:ea typeface="華康中特圓體" panose="020F0809000000000000" pitchFamily="49" charset="-120"/>
              </a:rPr>
              <a:t>第二階段報到７梯次</a:t>
            </a:r>
          </a:p>
        </p:txBody>
      </p:sp>
    </p:spTree>
    <p:extLst>
      <p:ext uri="{BB962C8B-B14F-4D97-AF65-F5344CB8AC3E}">
        <p14:creationId xmlns:p14="http://schemas.microsoft.com/office/powerpoint/2010/main" val="1913893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37</a:t>
            </a:fld>
            <a:endParaRPr lang="zh-TW" altLang="en-US"/>
          </a:p>
        </p:txBody>
      </p:sp>
      <p:sp>
        <p:nvSpPr>
          <p:cNvPr id="3" name="矩形 2"/>
          <p:cNvSpPr/>
          <p:nvPr/>
        </p:nvSpPr>
        <p:spPr>
          <a:xfrm>
            <a:off x="691279" y="114626"/>
            <a:ext cx="10810839"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sym typeface="Wingdings" panose="05000000000000000000" pitchFamily="2" charset="2"/>
              </a:rPr>
              <a:t>六、錄取報到注意事項：</a:t>
            </a:r>
            <a:r>
              <a:rPr lang="zh-TW" altLang="en-US" sz="2800" b="1" spc="100" dirty="0">
                <a:solidFill>
                  <a:schemeClr val="tx1"/>
                </a:solidFill>
                <a:effectLst>
                  <a:glow rad="63500">
                    <a:schemeClr val="bg1"/>
                  </a:glow>
                </a:effectLst>
                <a:sym typeface="Wingdings" panose="05000000000000000000" pitchFamily="2" charset="2"/>
              </a:rPr>
              <a:t>同時獲得大學申請入學分發錄取</a:t>
            </a:r>
            <a:r>
              <a:rPr lang="en-US" altLang="zh-TW" sz="2800" b="1" spc="100" dirty="0">
                <a:solidFill>
                  <a:schemeClr val="tx1"/>
                </a:solidFill>
                <a:effectLst>
                  <a:glow rad="63500">
                    <a:schemeClr val="bg1"/>
                  </a:glow>
                </a:effectLst>
                <a:sym typeface="Wingdings" panose="05000000000000000000" pitchFamily="2" charset="2"/>
              </a:rPr>
              <a:t>(4/4)</a:t>
            </a:r>
            <a:endParaRPr lang="zh-TW" altLang="en-US" sz="3200" b="1" spc="100" dirty="0">
              <a:solidFill>
                <a:schemeClr val="tx1"/>
              </a:solidFill>
              <a:effectLst>
                <a:glow rad="63500">
                  <a:schemeClr val="bg1"/>
                </a:glow>
              </a:effectLst>
            </a:endParaRPr>
          </a:p>
        </p:txBody>
      </p:sp>
      <p:graphicFrame>
        <p:nvGraphicFramePr>
          <p:cNvPr id="18" name="表格 17"/>
          <p:cNvGraphicFramePr>
            <a:graphicFrameLocks noGrp="1"/>
          </p:cNvGraphicFramePr>
          <p:nvPr>
            <p:extLst>
              <p:ext uri="{D42A27DB-BD31-4B8C-83A1-F6EECF244321}">
                <p14:modId xmlns:p14="http://schemas.microsoft.com/office/powerpoint/2010/main" val="2628910973"/>
              </p:ext>
            </p:extLst>
          </p:nvPr>
        </p:nvGraphicFramePr>
        <p:xfrm>
          <a:off x="929839" y="1183264"/>
          <a:ext cx="10810839" cy="4722236"/>
        </p:xfrm>
        <a:graphic>
          <a:graphicData uri="http://schemas.openxmlformats.org/drawingml/2006/table">
            <a:tbl>
              <a:tblPr firstRow="1" bandRow="1">
                <a:tableStyleId>{5C22544A-7EE6-4342-B048-85BDC9FD1C3A}</a:tableStyleId>
              </a:tblPr>
              <a:tblGrid>
                <a:gridCol w="506126">
                  <a:extLst>
                    <a:ext uri="{9D8B030D-6E8A-4147-A177-3AD203B41FA5}">
                      <a16:colId xmlns:a16="http://schemas.microsoft.com/office/drawing/2014/main" val="1737573684"/>
                    </a:ext>
                  </a:extLst>
                </a:gridCol>
                <a:gridCol w="10304713">
                  <a:extLst>
                    <a:ext uri="{9D8B030D-6E8A-4147-A177-3AD203B41FA5}">
                      <a16:colId xmlns:a16="http://schemas.microsoft.com/office/drawing/2014/main" val="295043492"/>
                    </a:ext>
                  </a:extLst>
                </a:gridCol>
              </a:tblGrid>
              <a:tr h="1876960">
                <a:tc>
                  <a:txBody>
                    <a:bodyPr/>
                    <a:lstStyle/>
                    <a:p>
                      <a:pPr marL="0" indent="0" algn="just">
                        <a:spcBef>
                          <a:spcPts val="600"/>
                        </a:spcBef>
                        <a:spcAft>
                          <a:spcPts val="600"/>
                        </a:spcAft>
                        <a:buFont typeface="+mj-lt"/>
                        <a:buNone/>
                      </a:pPr>
                      <a:r>
                        <a:rPr lang="en-US" altLang="zh-TW" sz="1800" b="0" kern="1200" dirty="0">
                          <a:solidFill>
                            <a:schemeClr val="tx1"/>
                          </a:solidFill>
                          <a:latin typeface="+mn-lt"/>
                          <a:ea typeface="+mn-ea"/>
                          <a:cs typeface="+mn-cs"/>
                        </a:rPr>
                        <a:t>1</a:t>
                      </a:r>
                      <a:endParaRPr lang="zh-TW" altLang="en-US" sz="1800" b="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marR="0" lvl="1" indent="0" algn="l" defTabSz="914400" rtl="0" eaLnBrk="1" fontAlgn="auto" latinLnBrk="0" hangingPunct="1">
                        <a:lnSpc>
                          <a:spcPct val="100000"/>
                        </a:lnSpc>
                        <a:spcBef>
                          <a:spcPts val="600"/>
                        </a:spcBef>
                        <a:spcAft>
                          <a:spcPts val="600"/>
                        </a:spcAft>
                        <a:buClrTx/>
                        <a:buSzTx/>
                        <a:buFont typeface="+mj-lt"/>
                        <a:buNone/>
                        <a:tabLst/>
                        <a:defRPr/>
                      </a:pPr>
                      <a:r>
                        <a:rPr lang="zh-TW" altLang="en-US" sz="1800" b="1" kern="1200" spc="50" baseline="0" dirty="0">
                          <a:solidFill>
                            <a:srgbClr val="0033CC"/>
                          </a:solidFill>
                          <a:latin typeface="+mj-ea"/>
                          <a:ea typeface="+mn-ea"/>
                          <a:cs typeface="+mn-cs"/>
                          <a:sym typeface="Times New Roman"/>
                        </a:rPr>
                        <a:t>獲大學申請入學招生分發錄取</a:t>
                      </a:r>
                      <a:r>
                        <a:rPr lang="zh-TW" altLang="en-US" sz="1800" b="1" kern="1200" spc="50" baseline="0" dirty="0">
                          <a:solidFill>
                            <a:schemeClr val="tx1"/>
                          </a:solidFill>
                          <a:latin typeface="+mj-ea"/>
                          <a:ea typeface="+mn-ea"/>
                          <a:cs typeface="+mn-cs"/>
                          <a:sym typeface="Times New Roman"/>
                        </a:rPr>
                        <a:t>之申請生，</a:t>
                      </a:r>
                      <a:r>
                        <a:rPr lang="zh-TW" altLang="en-US" sz="1800" b="0" kern="1200" spc="50" baseline="0" dirty="0">
                          <a:solidFill>
                            <a:schemeClr val="tx1"/>
                          </a:solidFill>
                          <a:latin typeface="+mj-ea"/>
                          <a:ea typeface="+mn-ea"/>
                          <a:cs typeface="+mn-cs"/>
                          <a:sym typeface="Times New Roman"/>
                        </a:rPr>
                        <a:t>欲辦理科技校院四技申請入學招生錄取報到者，</a:t>
                      </a:r>
                      <a:br>
                        <a:rPr lang="zh-TW" altLang="en-US" sz="1800" b="0" kern="1200" spc="50" baseline="0" dirty="0">
                          <a:solidFill>
                            <a:schemeClr val="tx1"/>
                          </a:solidFill>
                          <a:latin typeface="+mj-ea"/>
                          <a:ea typeface="+mn-ea"/>
                          <a:cs typeface="+mn-cs"/>
                          <a:sym typeface="Times New Roman"/>
                        </a:rPr>
                      </a:br>
                      <a:r>
                        <a:rPr lang="zh-TW" altLang="en-US" sz="1800" b="1" kern="1200" spc="50" baseline="0" dirty="0">
                          <a:solidFill>
                            <a:schemeClr val="tx1"/>
                          </a:solidFill>
                          <a:latin typeface="+mj-ea"/>
                          <a:ea typeface="+mn-ea"/>
                          <a:cs typeface="+mn-cs"/>
                          <a:sym typeface="Times New Roman"/>
                        </a:rPr>
                        <a:t>須於</a:t>
                      </a:r>
                      <a:r>
                        <a:rPr lang="en-US" altLang="zh-TW" sz="1800" b="1" u="sng" kern="1200" spc="50" baseline="0" dirty="0">
                          <a:solidFill>
                            <a:srgbClr val="FF0000"/>
                          </a:solidFill>
                          <a:latin typeface="+mj-lt"/>
                          <a:ea typeface="+mn-ea"/>
                          <a:cs typeface="+mn-cs"/>
                          <a:sym typeface="Times New Roman"/>
                        </a:rPr>
                        <a:t>115.6.14(</a:t>
                      </a:r>
                      <a:r>
                        <a:rPr lang="zh-TW" altLang="en-US" sz="1800" b="1" u="sng" kern="1200" spc="50" baseline="0" dirty="0">
                          <a:solidFill>
                            <a:srgbClr val="FF0000"/>
                          </a:solidFill>
                          <a:latin typeface="+mj-lt"/>
                          <a:ea typeface="+mn-ea"/>
                          <a:cs typeface="+mn-cs"/>
                          <a:sym typeface="Times New Roman"/>
                        </a:rPr>
                        <a:t>日</a:t>
                      </a:r>
                      <a:r>
                        <a:rPr lang="en-US" altLang="zh-TW" sz="1800" b="1" u="sng" kern="1200" spc="50" baseline="0" dirty="0">
                          <a:solidFill>
                            <a:srgbClr val="FF0000"/>
                          </a:solidFill>
                          <a:latin typeface="+mj-lt"/>
                          <a:ea typeface="+mn-ea"/>
                          <a:cs typeface="+mn-cs"/>
                          <a:sym typeface="Times New Roman"/>
                        </a:rPr>
                        <a:t>)</a:t>
                      </a:r>
                      <a:r>
                        <a:rPr lang="zh-TW" altLang="en-US" sz="1800" b="1" u="sng" kern="1200" spc="50" baseline="0" dirty="0">
                          <a:solidFill>
                            <a:srgbClr val="FF0000"/>
                          </a:solidFill>
                          <a:latin typeface="+mj-lt"/>
                          <a:ea typeface="+mn-ea"/>
                          <a:cs typeface="+mn-cs"/>
                          <a:sym typeface="Times New Roman"/>
                        </a:rPr>
                        <a:t>前</a:t>
                      </a:r>
                      <a:r>
                        <a:rPr lang="zh-TW" altLang="en-US" sz="1800" b="1" kern="1200" spc="50" baseline="0" dirty="0">
                          <a:solidFill>
                            <a:schemeClr val="tx1"/>
                          </a:solidFill>
                          <a:latin typeface="+mj-lt"/>
                          <a:ea typeface="+mn-ea"/>
                          <a:cs typeface="+mn-cs"/>
                          <a:sym typeface="Times New Roman"/>
                        </a:rPr>
                        <a:t>依</a:t>
                      </a:r>
                      <a:r>
                        <a:rPr lang="en-US" altLang="zh-TW" sz="1800" b="1" kern="1200" spc="50" baseline="0" dirty="0">
                          <a:solidFill>
                            <a:srgbClr val="0033CC"/>
                          </a:solidFill>
                          <a:latin typeface="+mj-lt"/>
                          <a:ea typeface="+mn-ea"/>
                          <a:cs typeface="+mn-cs"/>
                          <a:sym typeface="Times New Roman"/>
                        </a:rPr>
                        <a:t>115</a:t>
                      </a:r>
                      <a:r>
                        <a:rPr lang="zh-TW" altLang="en-US" sz="1800" b="1" kern="1200" spc="50" baseline="0" dirty="0">
                          <a:solidFill>
                            <a:srgbClr val="0033CC"/>
                          </a:solidFill>
                          <a:latin typeface="+mj-ea"/>
                          <a:ea typeface="+mn-ea"/>
                          <a:cs typeface="+mn-cs"/>
                          <a:sym typeface="Times New Roman"/>
                        </a:rPr>
                        <a:t>學年度大學申請入學招生簡章放棄入學資格之處理規定</a:t>
                      </a:r>
                      <a:r>
                        <a:rPr lang="zh-TW" altLang="en-US" sz="1800" b="1" kern="1200" spc="50" baseline="0" dirty="0">
                          <a:solidFill>
                            <a:schemeClr val="tx1"/>
                          </a:solidFill>
                          <a:latin typeface="+mj-ea"/>
                          <a:ea typeface="+mn-ea"/>
                          <a:cs typeface="+mn-cs"/>
                          <a:sym typeface="Times New Roman"/>
                        </a:rPr>
                        <a:t>，向分發錄取之大學</a:t>
                      </a:r>
                      <a:r>
                        <a:rPr lang="zh-TW" altLang="en-US" sz="1800" b="1" kern="1200" spc="50" baseline="0" dirty="0">
                          <a:solidFill>
                            <a:srgbClr val="0033CC"/>
                          </a:solidFill>
                          <a:latin typeface="+mj-ea"/>
                          <a:ea typeface="+mn-ea"/>
                          <a:cs typeface="+mn-cs"/>
                          <a:sym typeface="Times New Roman"/>
                        </a:rPr>
                        <a:t>聲明放棄</a:t>
                      </a:r>
                      <a:r>
                        <a:rPr lang="zh-TW" altLang="en-US" sz="1800" b="1" kern="1200" spc="50" baseline="0" dirty="0">
                          <a:solidFill>
                            <a:schemeClr val="tx1"/>
                          </a:solidFill>
                          <a:latin typeface="+mj-ea"/>
                          <a:ea typeface="+mn-ea"/>
                          <a:cs typeface="+mn-cs"/>
                          <a:sym typeface="Times New Roman"/>
                        </a:rPr>
                        <a:t>「大學申請入學招生」之入學資格，並依錄取之科技校院規定報到時間及方式辦理本招生之報到。</a:t>
                      </a:r>
                      <a:endParaRPr lang="en-US" altLang="zh-TW" sz="1800" b="1" kern="1200" spc="50" baseline="0" dirty="0">
                        <a:solidFill>
                          <a:schemeClr val="tx1"/>
                        </a:solidFill>
                        <a:latin typeface="+mj-ea"/>
                        <a:ea typeface="+mn-ea"/>
                        <a:cs typeface="+mn-cs"/>
                        <a:sym typeface="Times New Roman"/>
                      </a:endParaRP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85757832"/>
                  </a:ext>
                </a:extLst>
              </a:tr>
              <a:tr h="901294">
                <a:tc>
                  <a:txBody>
                    <a:bodyPr/>
                    <a:lstStyle/>
                    <a:p>
                      <a:pPr algn="just">
                        <a:spcBef>
                          <a:spcPts val="10"/>
                        </a:spcBef>
                        <a:spcAft>
                          <a:spcPts val="300"/>
                        </a:spcAft>
                      </a:pPr>
                      <a:r>
                        <a:rPr lang="en-US" altLang="zh-TW" sz="1800" b="0" kern="1200" dirty="0">
                          <a:solidFill>
                            <a:schemeClr val="tx1"/>
                          </a:solidFill>
                          <a:latin typeface="+mn-lt"/>
                          <a:ea typeface="+mn-ea"/>
                          <a:cs typeface="+mn-cs"/>
                        </a:rPr>
                        <a:t>2</a:t>
                      </a:r>
                      <a:endParaRPr lang="zh-TW" altLang="en-US" sz="1800" b="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600"/>
                        </a:spcBef>
                        <a:spcAft>
                          <a:spcPts val="600"/>
                        </a:spcAft>
                        <a:buClrTx/>
                        <a:buSzTx/>
                        <a:buFont typeface="+mj-lt"/>
                        <a:buNone/>
                        <a:tabLst/>
                        <a:defRPr/>
                      </a:pPr>
                      <a:r>
                        <a:rPr lang="zh-TW" altLang="en-US" sz="1800" b="1" spc="50" baseline="0" dirty="0">
                          <a:latin typeface="+mj-ea"/>
                          <a:ea typeface="+mj-ea"/>
                          <a:sym typeface="Times New Roman"/>
                        </a:rPr>
                        <a:t>如經所報到之科技校院發現違反此規定者，即由報到之科技校院取消申請生於本招生該校系</a:t>
                      </a:r>
                      <a:r>
                        <a:rPr lang="en-US" altLang="zh-TW" sz="1800" b="1" spc="50" baseline="0" dirty="0">
                          <a:latin typeface="+mj-ea"/>
                          <a:ea typeface="+mj-ea"/>
                          <a:sym typeface="Times New Roman"/>
                        </a:rPr>
                        <a:t>(</a:t>
                      </a:r>
                      <a:r>
                        <a:rPr lang="zh-TW" altLang="en-US" sz="1800" b="1" spc="50" baseline="0" dirty="0">
                          <a:latin typeface="+mj-ea"/>
                          <a:ea typeface="+mj-ea"/>
                          <a:sym typeface="Times New Roman"/>
                        </a:rPr>
                        <a:t>組</a:t>
                      </a:r>
                      <a:r>
                        <a:rPr lang="en-US" altLang="zh-TW" sz="1800" b="1" spc="50" baseline="0" dirty="0">
                          <a:latin typeface="+mj-ea"/>
                          <a:ea typeface="+mj-ea"/>
                          <a:sym typeface="Times New Roman"/>
                        </a:rPr>
                        <a:t>)</a:t>
                      </a:r>
                      <a:r>
                        <a:rPr lang="zh-TW" altLang="en-US" sz="1800" b="1" spc="50" baseline="0" dirty="0">
                          <a:latin typeface="+mj-ea"/>
                          <a:ea typeface="+mj-ea"/>
                          <a:sym typeface="Times New Roman"/>
                        </a:rPr>
                        <a:t>、學程之錄取資格，申請生不得異議。</a:t>
                      </a:r>
                      <a:endParaRPr lang="en-US" altLang="zh-TW" sz="1800" b="1" spc="50" baseline="0" dirty="0">
                        <a:latin typeface="+mj-ea"/>
                        <a:ea typeface="+mj-ea"/>
                        <a:sym typeface="Times New Roman"/>
                      </a:endParaRP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034303433"/>
                  </a:ext>
                </a:extLst>
              </a:tr>
              <a:tr h="19439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kern="1200" dirty="0">
                          <a:solidFill>
                            <a:schemeClr val="tx1"/>
                          </a:solidFill>
                          <a:latin typeface="+mn-lt"/>
                          <a:ea typeface="+mn-ea"/>
                          <a:cs typeface="+mn-cs"/>
                        </a:rPr>
                        <a:t>3</a:t>
                      </a:r>
                      <a:endParaRPr lang="zh-TW" altLang="en-US" sz="1800" b="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500" indent="0" algn="l">
                        <a:lnSpc>
                          <a:spcPct val="100000"/>
                        </a:lnSpc>
                        <a:spcBef>
                          <a:spcPts val="600"/>
                        </a:spcBef>
                        <a:spcAft>
                          <a:spcPts val="600"/>
                        </a:spcAft>
                        <a:buClr>
                          <a:schemeClr val="dk1"/>
                        </a:buClr>
                        <a:buSzPts val="1800"/>
                        <a:buNone/>
                      </a:pPr>
                      <a:r>
                        <a:rPr lang="zh-TW" altLang="en-US" sz="1800" b="1" kern="1200" spc="50" baseline="0" dirty="0">
                          <a:solidFill>
                            <a:srgbClr val="FF0000"/>
                          </a:solidFill>
                          <a:latin typeface="+mj-ea"/>
                          <a:ea typeface="+mn-ea"/>
                          <a:cs typeface="+mn-cs"/>
                          <a:sym typeface="Times New Roman"/>
                        </a:rPr>
                        <a:t>第二階段報到截止後，即結束本招生錄取報到作業</a:t>
                      </a:r>
                      <a:r>
                        <a:rPr lang="zh-TW" altLang="en-US" sz="1800" b="0" kern="1200" spc="50" baseline="0" dirty="0">
                          <a:solidFill>
                            <a:schemeClr val="dk1"/>
                          </a:solidFill>
                          <a:latin typeface="+mj-ea"/>
                          <a:ea typeface="+mn-ea"/>
                          <a:cs typeface="+mn-cs"/>
                          <a:sym typeface="Times New Roman"/>
                        </a:rPr>
                        <a:t>，各校系</a:t>
                      </a:r>
                      <a:r>
                        <a:rPr lang="en-US" altLang="zh-TW" sz="1800" b="0" kern="1200" spc="50" baseline="0" dirty="0">
                          <a:solidFill>
                            <a:schemeClr val="dk1"/>
                          </a:solidFill>
                          <a:latin typeface="+mj-ea"/>
                          <a:ea typeface="+mn-ea"/>
                          <a:cs typeface="+mn-cs"/>
                          <a:sym typeface="Times New Roman"/>
                        </a:rPr>
                        <a:t>(</a:t>
                      </a:r>
                      <a:r>
                        <a:rPr lang="zh-TW" altLang="en-US" sz="1800" b="0" kern="1200" spc="50" baseline="0" dirty="0">
                          <a:solidFill>
                            <a:schemeClr val="dk1"/>
                          </a:solidFill>
                          <a:latin typeface="+mj-ea"/>
                          <a:ea typeface="+mn-ea"/>
                          <a:cs typeface="+mn-cs"/>
                          <a:sym typeface="Times New Roman"/>
                        </a:rPr>
                        <a:t>組</a:t>
                      </a:r>
                      <a:r>
                        <a:rPr lang="en-US" altLang="zh-TW" sz="1800" b="0" kern="1200" spc="50" baseline="0" dirty="0">
                          <a:solidFill>
                            <a:schemeClr val="dk1"/>
                          </a:solidFill>
                          <a:latin typeface="+mj-ea"/>
                          <a:ea typeface="+mn-ea"/>
                          <a:cs typeface="+mn-cs"/>
                          <a:sym typeface="Times New Roman"/>
                        </a:rPr>
                        <a:t>)</a:t>
                      </a:r>
                      <a:r>
                        <a:rPr lang="zh-TW" altLang="en-US" sz="1800" b="0" kern="1200" spc="50" baseline="0" dirty="0">
                          <a:solidFill>
                            <a:schemeClr val="dk1"/>
                          </a:solidFill>
                          <a:latin typeface="+mj-ea"/>
                          <a:ea typeface="+mn-ea"/>
                          <a:cs typeface="+mn-cs"/>
                          <a:sym typeface="Times New Roman"/>
                        </a:rPr>
                        <a:t>、學程不再辦理錄取報到或已報到後聲明放棄錄取資格作業；</a:t>
                      </a:r>
                      <a:endParaRPr lang="en-US" altLang="zh-TW" sz="1800" b="0" kern="1200" spc="50" baseline="0" dirty="0">
                        <a:solidFill>
                          <a:schemeClr val="dk1"/>
                        </a:solidFill>
                        <a:latin typeface="+mj-ea"/>
                        <a:ea typeface="+mn-ea"/>
                        <a:cs typeface="+mn-cs"/>
                        <a:sym typeface="Times New Roman"/>
                      </a:endParaRPr>
                    </a:p>
                    <a:p>
                      <a:pPr marL="25500" indent="0" algn="l">
                        <a:lnSpc>
                          <a:spcPct val="100000"/>
                        </a:lnSpc>
                        <a:spcBef>
                          <a:spcPts val="600"/>
                        </a:spcBef>
                        <a:spcAft>
                          <a:spcPts val="600"/>
                        </a:spcAft>
                        <a:buClr>
                          <a:schemeClr val="dk1"/>
                        </a:buClr>
                        <a:buSzPts val="1800"/>
                        <a:buNone/>
                      </a:pPr>
                      <a:r>
                        <a:rPr lang="zh-TW" altLang="en-US" sz="1800" b="1" kern="1200" spc="150" baseline="0" dirty="0">
                          <a:solidFill>
                            <a:srgbClr val="FF0000"/>
                          </a:solidFill>
                          <a:latin typeface="+mj-ea"/>
                          <a:ea typeface="+mn-ea"/>
                          <a:cs typeface="+mn-cs"/>
                          <a:sym typeface="Times New Roman"/>
                        </a:rPr>
                        <a:t>已完成報到之錄取生，</a:t>
                      </a:r>
                      <a:r>
                        <a:rPr lang="zh-TW" altLang="en-US" sz="2400" b="1" u="sng" kern="1200" spc="150" baseline="0" dirty="0">
                          <a:solidFill>
                            <a:srgbClr val="FF0000"/>
                          </a:solidFill>
                          <a:latin typeface="+mj-ea"/>
                          <a:ea typeface="+mn-ea"/>
                          <a:cs typeface="+mn-cs"/>
                          <a:sym typeface="Times New Roman"/>
                        </a:rPr>
                        <a:t>一律不得再參加</a:t>
                      </a:r>
                      <a:r>
                        <a:rPr lang="en-US" altLang="zh-TW" sz="2400" b="1" u="sng" kern="1200" spc="150" baseline="0" dirty="0">
                          <a:solidFill>
                            <a:srgbClr val="FF0000"/>
                          </a:solidFill>
                          <a:latin typeface="+mj-lt"/>
                          <a:ea typeface="+mn-ea"/>
                          <a:cs typeface="+mn-cs"/>
                          <a:sym typeface="Times New Roman"/>
                        </a:rPr>
                        <a:t>115</a:t>
                      </a:r>
                      <a:r>
                        <a:rPr lang="zh-TW" altLang="en-US" sz="2400" b="1" u="sng" kern="1200" spc="150" baseline="0" dirty="0">
                          <a:solidFill>
                            <a:srgbClr val="FF0000"/>
                          </a:solidFill>
                          <a:latin typeface="+mj-ea"/>
                          <a:ea typeface="+mn-ea"/>
                          <a:cs typeface="+mn-cs"/>
                          <a:sym typeface="Times New Roman"/>
                        </a:rPr>
                        <a:t>學年度之大學分發入學招生及四技二專聯合登記分發招生委員會之招生</a:t>
                      </a:r>
                      <a:r>
                        <a:rPr lang="zh-TW" altLang="en-US" sz="1800" b="1" kern="1200" spc="150" baseline="0" dirty="0">
                          <a:solidFill>
                            <a:srgbClr val="FF0000"/>
                          </a:solidFill>
                          <a:latin typeface="+mj-ea"/>
                          <a:ea typeface="+mn-ea"/>
                          <a:cs typeface="+mn-cs"/>
                          <a:sym typeface="Times New Roman"/>
                        </a:rPr>
                        <a:t>。</a:t>
                      </a:r>
                    </a:p>
                  </a:txBody>
                  <a:tcPr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2256875"/>
                  </a:ext>
                </a:extLst>
              </a:tr>
            </a:tbl>
          </a:graphicData>
        </a:graphic>
      </p:graphicFrame>
    </p:spTree>
    <p:extLst>
      <p:ext uri="{BB962C8B-B14F-4D97-AF65-F5344CB8AC3E}">
        <p14:creationId xmlns:p14="http://schemas.microsoft.com/office/powerpoint/2010/main" val="1189717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A6174ADA-354D-4803-A14C-B38EECA4D689}" type="slidenum">
              <a:rPr lang="zh-TW" altLang="en-US" smtClean="0"/>
              <a:t>38</a:t>
            </a:fld>
            <a:endParaRPr lang="zh-TW" altLang="en-US"/>
          </a:p>
        </p:txBody>
      </p:sp>
      <p:sp>
        <p:nvSpPr>
          <p:cNvPr id="7" name="文字方塊 6">
            <a:extLst>
              <a:ext uri="{FF2B5EF4-FFF2-40B4-BE49-F238E27FC236}">
                <a16:creationId xmlns:a16="http://schemas.microsoft.com/office/drawing/2014/main" id="{CC71F5EC-A4DA-43FF-AA40-5A9194E7857D}"/>
              </a:ext>
            </a:extLst>
          </p:cNvPr>
          <p:cNvSpPr txBox="1"/>
          <p:nvPr/>
        </p:nvSpPr>
        <p:spPr>
          <a:xfrm>
            <a:off x="4210352" y="3217683"/>
            <a:ext cx="2627642" cy="1107996"/>
          </a:xfrm>
          <a:prstGeom prst="rect">
            <a:avLst/>
          </a:prstGeom>
          <a:noFill/>
        </p:spPr>
        <p:txBody>
          <a:bodyPr wrap="none" rtlCol="0">
            <a:spAutoFit/>
          </a:bodyPr>
          <a:lstStyle>
            <a:defPPr>
              <a:defRPr lang="zh-TW"/>
            </a:defPPr>
            <a:lvl1pPr marL="285750" indent="-285750">
              <a:spcBef>
                <a:spcPts val="600"/>
              </a:spcBef>
              <a:spcAft>
                <a:spcPts val="600"/>
              </a:spcAft>
              <a:buFont typeface="Arial" panose="020B0604020202020204" pitchFamily="34" charset="0"/>
              <a:buChar char="•"/>
              <a:defRPr sz="2400" b="1" i="0">
                <a:solidFill>
                  <a:schemeClr val="accent1">
                    <a:lumMod val="50000"/>
                  </a:schemeClr>
                </a:solidFill>
                <a:latin typeface="+mj-ea"/>
                <a:ea typeface="+mj-ea"/>
              </a:defRPr>
            </a:lvl1pPr>
          </a:lstStyle>
          <a:p>
            <a:r>
              <a:rPr lang="zh-TW" altLang="en-US" sz="2800" dirty="0">
                <a:solidFill>
                  <a:srgbClr val="FD6E1F"/>
                </a:solidFill>
                <a:sym typeface="Wingdings" panose="05000000000000000000" pitchFamily="2" charset="2"/>
              </a:rPr>
              <a:t>集體報名系統</a:t>
            </a:r>
            <a:endParaRPr lang="en-US" altLang="zh-TW" sz="2800" dirty="0">
              <a:solidFill>
                <a:srgbClr val="FD6E1F"/>
              </a:solidFill>
              <a:sym typeface="Wingdings" panose="05000000000000000000" pitchFamily="2" charset="2"/>
            </a:endParaRPr>
          </a:p>
          <a:p>
            <a:r>
              <a:rPr lang="zh-TW" altLang="en-US" sz="2800" dirty="0">
                <a:solidFill>
                  <a:srgbClr val="FD6E1F"/>
                </a:solidFill>
                <a:sym typeface="Wingdings" panose="05000000000000000000" pitchFamily="2" charset="2"/>
              </a:rPr>
              <a:t>個別報名系統</a:t>
            </a:r>
            <a:endParaRPr lang="zh-TW" altLang="en-US" sz="2800" dirty="0">
              <a:solidFill>
                <a:srgbClr val="FD6E1F"/>
              </a:solidFill>
            </a:endParaRPr>
          </a:p>
        </p:txBody>
      </p:sp>
      <p:sp>
        <p:nvSpPr>
          <p:cNvPr id="9" name="流程圖: 循序存取儲存裝置 8">
            <a:extLst>
              <a:ext uri="{FF2B5EF4-FFF2-40B4-BE49-F238E27FC236}">
                <a16:creationId xmlns:a16="http://schemas.microsoft.com/office/drawing/2014/main" id="{F801A401-F131-4AB9-8482-D13C2C073AAE}"/>
              </a:ext>
            </a:extLst>
          </p:cNvPr>
          <p:cNvSpPr/>
          <p:nvPr/>
        </p:nvSpPr>
        <p:spPr>
          <a:xfrm>
            <a:off x="1863672" y="1048969"/>
            <a:ext cx="1690508" cy="1669145"/>
          </a:xfrm>
          <a:prstGeom prst="flowChartMagneticTape">
            <a:avLst/>
          </a:prstGeom>
          <a:solidFill>
            <a:srgbClr val="FD6E1F"/>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7200" b="1" dirty="0">
                <a:solidFill>
                  <a:schemeClr val="bg1"/>
                </a:solidFill>
                <a:effectLst>
                  <a:outerShdw blurRad="38100" dist="38100" dir="2700000" algn="tl">
                    <a:srgbClr val="000000">
                      <a:alpha val="43137"/>
                    </a:srgbClr>
                  </a:outerShdw>
                </a:effectLst>
              </a:rPr>
              <a:t>參</a:t>
            </a:r>
          </a:p>
        </p:txBody>
      </p:sp>
      <p:sp>
        <p:nvSpPr>
          <p:cNvPr id="10" name="文字方塊 9">
            <a:extLst>
              <a:ext uri="{FF2B5EF4-FFF2-40B4-BE49-F238E27FC236}">
                <a16:creationId xmlns:a16="http://schemas.microsoft.com/office/drawing/2014/main" id="{26AD7C77-9196-4246-8739-00A99E36415F}"/>
              </a:ext>
            </a:extLst>
          </p:cNvPr>
          <p:cNvSpPr txBox="1"/>
          <p:nvPr/>
        </p:nvSpPr>
        <p:spPr>
          <a:xfrm>
            <a:off x="3836207" y="1394675"/>
            <a:ext cx="6819093" cy="1323439"/>
          </a:xfrm>
          <a:prstGeom prst="rect">
            <a:avLst/>
          </a:prstGeom>
          <a:noFill/>
        </p:spPr>
        <p:txBody>
          <a:bodyPr wrap="square">
            <a:spAutoFit/>
          </a:bodyPr>
          <a:lstStyle/>
          <a:p>
            <a:r>
              <a:rPr lang="zh-TW" altLang="en-US" sz="4000" b="1" spc="-50" dirty="0"/>
              <a:t>集體報名系統、</a:t>
            </a:r>
            <a:endParaRPr lang="en-US" altLang="zh-TW" sz="4000" b="1" spc="-50" dirty="0"/>
          </a:p>
          <a:p>
            <a:r>
              <a:rPr lang="zh-TW" altLang="en-US" sz="4000" b="1" spc="-50" dirty="0"/>
              <a:t>個別報名系統操作說明</a:t>
            </a:r>
          </a:p>
        </p:txBody>
      </p:sp>
      <p:pic>
        <p:nvPicPr>
          <p:cNvPr id="17" name="圖片 16">
            <a:extLst>
              <a:ext uri="{FF2B5EF4-FFF2-40B4-BE49-F238E27FC236}">
                <a16:creationId xmlns:a16="http://schemas.microsoft.com/office/drawing/2014/main" id="{31C1F6A1-7A15-4B77-8555-95B4CB4995F5}"/>
              </a:ext>
            </a:extLst>
          </p:cNvPr>
          <p:cNvPicPr>
            <a:picLocks noChangeAspect="1"/>
          </p:cNvPicPr>
          <p:nvPr/>
        </p:nvPicPr>
        <p:blipFill>
          <a:blip r:embed="rId3"/>
          <a:stretch>
            <a:fillRect/>
          </a:stretch>
        </p:blipFill>
        <p:spPr>
          <a:xfrm>
            <a:off x="2892461" y="3136873"/>
            <a:ext cx="1196940" cy="1196940"/>
          </a:xfrm>
          <a:prstGeom prst="rect">
            <a:avLst/>
          </a:prstGeom>
        </p:spPr>
      </p:pic>
    </p:spTree>
    <p:extLst>
      <p:ext uri="{BB962C8B-B14F-4D97-AF65-F5344CB8AC3E}">
        <p14:creationId xmlns:p14="http://schemas.microsoft.com/office/powerpoint/2010/main" val="322150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72;p48"/>
          <p:cNvSpPr/>
          <p:nvPr/>
        </p:nvSpPr>
        <p:spPr>
          <a:xfrm>
            <a:off x="2501897" y="2692045"/>
            <a:ext cx="6856413"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7030A0"/>
              </a:buClr>
              <a:buSzPts val="4800"/>
              <a:buFont typeface="DFKai-SB"/>
              <a:buNone/>
            </a:pPr>
            <a:r>
              <a:rPr lang="zh-TW" sz="4000" dirty="0">
                <a:solidFill>
                  <a:schemeClr val="tx2">
                    <a:lumMod val="75000"/>
                  </a:schemeClr>
                </a:solidFill>
                <a:latin typeface="華康中特圓體" panose="020F0809000000000000" pitchFamily="49" charset="-120"/>
                <a:ea typeface="華康中特圓體" panose="020F0809000000000000" pitchFamily="49" charset="-120"/>
                <a:cs typeface="DFKai-SB"/>
                <a:sym typeface="DFKai-SB"/>
              </a:rPr>
              <a:t>系統操作說明</a:t>
            </a:r>
            <a:endParaRPr sz="4000" dirty="0">
              <a:solidFill>
                <a:schemeClr val="tx2">
                  <a:lumMod val="75000"/>
                </a:schemeClr>
              </a:solidFill>
              <a:latin typeface="華康中特圓體" panose="020F0809000000000000" pitchFamily="49" charset="-120"/>
              <a:ea typeface="華康中特圓體" panose="020F0809000000000000" pitchFamily="49" charset="-120"/>
              <a:cs typeface="Arial"/>
              <a:sym typeface="Arial"/>
            </a:endParaRPr>
          </a:p>
        </p:txBody>
      </p:sp>
      <p:sp>
        <p:nvSpPr>
          <p:cNvPr id="3" name="Google Shape;473;p48"/>
          <p:cNvSpPr/>
          <p:nvPr/>
        </p:nvSpPr>
        <p:spPr>
          <a:xfrm>
            <a:off x="3169920" y="1633758"/>
            <a:ext cx="5643566" cy="1058287"/>
          </a:xfrm>
          <a:prstGeom prst="roundRect">
            <a:avLst/>
          </a:prstGeom>
          <a:solidFill>
            <a:schemeClr val="accent2">
              <a:lumMod val="20000"/>
              <a:lumOff val="80000"/>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FF"/>
              </a:buClr>
              <a:buSzPts val="4000"/>
              <a:buFont typeface="DFKai-SB"/>
              <a:buNone/>
            </a:pPr>
            <a:r>
              <a:rPr lang="zh-TW" altLang="en-US" sz="5400" spc="600" dirty="0">
                <a:solidFill>
                  <a:srgbClr val="0033CC"/>
                </a:solidFill>
                <a:effectLst/>
                <a:latin typeface="華康中特圓體" panose="020F0809000000000000" pitchFamily="49" charset="-120"/>
                <a:ea typeface="華康中特圓體" panose="020F0809000000000000" pitchFamily="49" charset="-120"/>
                <a:cs typeface="DFKai-SB"/>
                <a:sym typeface="DFKai-SB"/>
              </a:rPr>
              <a:t>集體</a:t>
            </a:r>
            <a:r>
              <a:rPr lang="zh-TW" sz="5400" spc="600" dirty="0">
                <a:solidFill>
                  <a:srgbClr val="0033CC"/>
                </a:solidFill>
                <a:effectLst/>
                <a:latin typeface="華康中特圓體" panose="020F0809000000000000" pitchFamily="49" charset="-120"/>
                <a:ea typeface="華康中特圓體" panose="020F0809000000000000" pitchFamily="49" charset="-120"/>
                <a:cs typeface="DFKai-SB"/>
                <a:sym typeface="DFKai-SB"/>
              </a:rPr>
              <a:t>報名系統</a:t>
            </a:r>
            <a:endParaRPr sz="5400" spc="600" dirty="0">
              <a:solidFill>
                <a:srgbClr val="0033CC"/>
              </a:solidFill>
              <a:effectLst/>
              <a:latin typeface="華康中特圓體" panose="020F0809000000000000" pitchFamily="49" charset="-120"/>
              <a:ea typeface="華康中特圓體" panose="020F0809000000000000" pitchFamily="49" charset="-120"/>
              <a:cs typeface="DFKai-SB"/>
              <a:sym typeface="DFKai-SB"/>
            </a:endParaRPr>
          </a:p>
        </p:txBody>
      </p:sp>
      <p:sp>
        <p:nvSpPr>
          <p:cNvPr id="5" name="投影片編號版面配置區 4"/>
          <p:cNvSpPr>
            <a:spLocks noGrp="1"/>
          </p:cNvSpPr>
          <p:nvPr>
            <p:ph type="sldNum" sz="quarter" idx="12"/>
          </p:nvPr>
        </p:nvSpPr>
        <p:spPr/>
        <p:txBody>
          <a:bodyPr/>
          <a:lstStyle/>
          <a:p>
            <a:fld id="{A6174ADA-354D-4803-A14C-B38EECA4D689}" type="slidenum">
              <a:rPr lang="zh-TW" altLang="en-US" smtClean="0"/>
              <a:t>39</a:t>
            </a:fld>
            <a:endParaRPr lang="zh-TW" altLang="en-US" dirty="0"/>
          </a:p>
        </p:txBody>
      </p:sp>
      <p:sp>
        <p:nvSpPr>
          <p:cNvPr id="7" name="文字方塊 6"/>
          <p:cNvSpPr txBox="1"/>
          <p:nvPr/>
        </p:nvSpPr>
        <p:spPr>
          <a:xfrm>
            <a:off x="2948143" y="4510186"/>
            <a:ext cx="7620289" cy="707886"/>
          </a:xfrm>
          <a:prstGeom prst="rect">
            <a:avLst/>
          </a:prstGeom>
          <a:noFill/>
          <a:effectLst/>
        </p:spPr>
        <p:txBody>
          <a:bodyPr wrap="square" rtlCol="0">
            <a:spAutoFit/>
          </a:bodyPr>
          <a:lstStyle/>
          <a:p>
            <a:pPr algn="ctr"/>
            <a:r>
              <a:rPr lang="zh-TW" altLang="en-US" sz="2000" b="1" dirty="0"/>
              <a:t>集體</a:t>
            </a:r>
            <a:r>
              <a:rPr lang="zh-TW" altLang="en-US" sz="2000" b="1" dirty="0">
                <a:solidFill>
                  <a:schemeClr val="accent3">
                    <a:lumMod val="50000"/>
                  </a:schemeClr>
                </a:solidFill>
              </a:rPr>
              <a:t>報名</a:t>
            </a:r>
            <a:r>
              <a:rPr lang="zh-TW" altLang="en-US" sz="2000" b="1" dirty="0"/>
              <a:t>時間：</a:t>
            </a:r>
            <a:r>
              <a:rPr lang="en-US" altLang="zh-TW" sz="2000" b="1" dirty="0"/>
              <a:t>115.3.19(</a:t>
            </a:r>
            <a:r>
              <a:rPr lang="zh-TW" altLang="en-US" sz="2000" b="1" dirty="0"/>
              <a:t>四</a:t>
            </a:r>
            <a:r>
              <a:rPr lang="en-US" altLang="zh-TW" sz="2000" b="1" dirty="0"/>
              <a:t>)10:00</a:t>
            </a:r>
            <a:r>
              <a:rPr lang="zh-TW" altLang="en-US" sz="2000" b="1" dirty="0"/>
              <a:t> </a:t>
            </a:r>
            <a:r>
              <a:rPr lang="en-US" altLang="zh-TW" sz="2000" b="1" dirty="0"/>
              <a:t>~</a:t>
            </a:r>
            <a:r>
              <a:rPr lang="zh-TW" altLang="en-US" sz="2000" b="1" dirty="0"/>
              <a:t> </a:t>
            </a:r>
            <a:r>
              <a:rPr lang="en-US" altLang="zh-TW" sz="2000" b="1" dirty="0">
                <a:solidFill>
                  <a:schemeClr val="accent3">
                    <a:lumMod val="50000"/>
                  </a:schemeClr>
                </a:solidFill>
              </a:rPr>
              <a:t>115.3.24(</a:t>
            </a:r>
            <a:r>
              <a:rPr lang="zh-TW" altLang="en-US" sz="2000" b="1" dirty="0">
                <a:solidFill>
                  <a:schemeClr val="accent3">
                    <a:lumMod val="50000"/>
                  </a:schemeClr>
                </a:solidFill>
              </a:rPr>
              <a:t>二</a:t>
            </a:r>
            <a:r>
              <a:rPr lang="en-US" altLang="zh-TW" sz="2000" b="1" dirty="0">
                <a:solidFill>
                  <a:schemeClr val="accent3">
                    <a:lumMod val="50000"/>
                  </a:schemeClr>
                </a:solidFill>
              </a:rPr>
              <a:t>)17:00</a:t>
            </a:r>
          </a:p>
          <a:p>
            <a:pPr algn="ctr"/>
            <a:r>
              <a:rPr lang="zh-TW" altLang="en-US" sz="2000" b="1" dirty="0"/>
              <a:t>集體</a:t>
            </a:r>
            <a:r>
              <a:rPr lang="zh-TW" altLang="en-US" sz="2000" b="1" dirty="0">
                <a:solidFill>
                  <a:srgbClr val="7030A0"/>
                </a:solidFill>
              </a:rPr>
              <a:t>繳費</a:t>
            </a:r>
            <a:r>
              <a:rPr lang="zh-TW" altLang="en-US" sz="2000" b="1" dirty="0"/>
              <a:t>時間：</a:t>
            </a:r>
            <a:r>
              <a:rPr lang="en-US" altLang="zh-TW" sz="2000" b="1" dirty="0"/>
              <a:t>115.3.19(</a:t>
            </a:r>
            <a:r>
              <a:rPr lang="zh-TW" altLang="en-US" sz="2000" b="1" dirty="0"/>
              <a:t>四</a:t>
            </a:r>
            <a:r>
              <a:rPr lang="en-US" altLang="zh-TW" sz="2000" b="1" dirty="0"/>
              <a:t>)10:00</a:t>
            </a:r>
            <a:r>
              <a:rPr lang="zh-TW" altLang="en-US" sz="2000" b="1" dirty="0"/>
              <a:t> </a:t>
            </a:r>
            <a:r>
              <a:rPr lang="en-US" altLang="zh-TW" sz="2000" b="1" dirty="0"/>
              <a:t>~</a:t>
            </a:r>
            <a:r>
              <a:rPr lang="zh-TW" altLang="en-US" sz="2000" b="1" dirty="0"/>
              <a:t> </a:t>
            </a:r>
            <a:r>
              <a:rPr lang="en-US" altLang="zh-TW" sz="2000" b="1" dirty="0">
                <a:solidFill>
                  <a:srgbClr val="7030A0"/>
                </a:solidFill>
              </a:rPr>
              <a:t>115.3.24(</a:t>
            </a:r>
            <a:r>
              <a:rPr lang="zh-TW" altLang="en-US" sz="2000" b="1" dirty="0">
                <a:solidFill>
                  <a:srgbClr val="7030A0"/>
                </a:solidFill>
              </a:rPr>
              <a:t>二</a:t>
            </a:r>
            <a:r>
              <a:rPr lang="en-US" altLang="zh-TW" sz="2000" b="1" dirty="0">
                <a:solidFill>
                  <a:srgbClr val="7030A0"/>
                </a:solidFill>
              </a:rPr>
              <a:t>)24:00</a:t>
            </a:r>
          </a:p>
        </p:txBody>
      </p:sp>
      <p:pic>
        <p:nvPicPr>
          <p:cNvPr id="8" name="圖片 7"/>
          <p:cNvPicPr>
            <a:picLocks noChangeAspect="1"/>
          </p:cNvPicPr>
          <p:nvPr/>
        </p:nvPicPr>
        <p:blipFill>
          <a:blip r:embed="rId3"/>
          <a:stretch>
            <a:fillRect/>
          </a:stretch>
        </p:blipFill>
        <p:spPr>
          <a:xfrm>
            <a:off x="2167379" y="4273579"/>
            <a:ext cx="1181100" cy="1181100"/>
          </a:xfrm>
          <a:prstGeom prst="rect">
            <a:avLst/>
          </a:prstGeom>
        </p:spPr>
      </p:pic>
      <p:sp>
        <p:nvSpPr>
          <p:cNvPr id="6" name="文字方塊 5"/>
          <p:cNvSpPr txBox="1"/>
          <p:nvPr/>
        </p:nvSpPr>
        <p:spPr>
          <a:xfrm>
            <a:off x="3460542" y="5445931"/>
            <a:ext cx="5897768" cy="338554"/>
          </a:xfrm>
          <a:prstGeom prst="rect">
            <a:avLst/>
          </a:prstGeom>
          <a:noFill/>
        </p:spPr>
        <p:txBody>
          <a:bodyPr wrap="none" rtlCol="0">
            <a:spAutoFit/>
          </a:bodyPr>
          <a:lstStyle/>
          <a:p>
            <a:r>
              <a:rPr lang="en-US" altLang="zh-TW" sz="1600" i="1" dirty="0"/>
              <a:t>※</a:t>
            </a:r>
            <a:r>
              <a:rPr lang="zh-TW" altLang="en-US" sz="1600" i="1" dirty="0"/>
              <a:t>報名作業開始前，將另提供操作手冊於本委員會網站下載專區</a:t>
            </a:r>
          </a:p>
        </p:txBody>
      </p:sp>
    </p:spTree>
    <p:extLst>
      <p:ext uri="{BB962C8B-B14F-4D97-AF65-F5344CB8AC3E}">
        <p14:creationId xmlns:p14="http://schemas.microsoft.com/office/powerpoint/2010/main" val="4075541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972321995"/>
              </p:ext>
            </p:extLst>
          </p:nvPr>
        </p:nvGraphicFramePr>
        <p:xfrm>
          <a:off x="376687" y="957993"/>
          <a:ext cx="11345658" cy="5230482"/>
        </p:xfrm>
        <a:graphic>
          <a:graphicData uri="http://schemas.openxmlformats.org/drawingml/2006/table">
            <a:tbl>
              <a:tblPr firstRow="1" firstCol="1" lastRow="1" lastCol="1" bandRow="1" bandCol="1">
                <a:tableStyleId>{8A107856-5554-42FB-B03E-39F5DBC370BA}</a:tableStyleId>
              </a:tblPr>
              <a:tblGrid>
                <a:gridCol w="923398">
                  <a:extLst>
                    <a:ext uri="{9D8B030D-6E8A-4147-A177-3AD203B41FA5}">
                      <a16:colId xmlns:a16="http://schemas.microsoft.com/office/drawing/2014/main" val="3096537568"/>
                    </a:ext>
                  </a:extLst>
                </a:gridCol>
                <a:gridCol w="2976640">
                  <a:extLst>
                    <a:ext uri="{9D8B030D-6E8A-4147-A177-3AD203B41FA5}">
                      <a16:colId xmlns:a16="http://schemas.microsoft.com/office/drawing/2014/main" val="3120549217"/>
                    </a:ext>
                  </a:extLst>
                </a:gridCol>
                <a:gridCol w="3286125">
                  <a:extLst>
                    <a:ext uri="{9D8B030D-6E8A-4147-A177-3AD203B41FA5}">
                      <a16:colId xmlns:a16="http://schemas.microsoft.com/office/drawing/2014/main" val="3380009775"/>
                    </a:ext>
                  </a:extLst>
                </a:gridCol>
                <a:gridCol w="4159495">
                  <a:extLst>
                    <a:ext uri="{9D8B030D-6E8A-4147-A177-3AD203B41FA5}">
                      <a16:colId xmlns:a16="http://schemas.microsoft.com/office/drawing/2014/main" val="553677476"/>
                    </a:ext>
                  </a:extLst>
                </a:gridCol>
              </a:tblGrid>
              <a:tr h="365157">
                <a:tc gridSpan="3">
                  <a:txBody>
                    <a:bodyPr/>
                    <a:lstStyle/>
                    <a:p>
                      <a:pPr algn="ctr">
                        <a:lnSpc>
                          <a:spcPct val="100000"/>
                        </a:lnSpc>
                        <a:spcBef>
                          <a:spcPts val="0"/>
                        </a:spcBef>
                        <a:spcAft>
                          <a:spcPts val="0"/>
                        </a:spcAft>
                      </a:pPr>
                      <a:r>
                        <a:rPr lang="zh-TW" altLang="en-US" sz="2000" b="1" kern="100" spc="600" dirty="0">
                          <a:solidFill>
                            <a:schemeClr val="tx1"/>
                          </a:solidFill>
                          <a:effectLst/>
                          <a:latin typeface="+mj-lt"/>
                          <a:ea typeface="+mj-ea"/>
                          <a:cs typeface="Times New Roman" panose="02020603050405020304" pitchFamily="18" charset="0"/>
                        </a:rPr>
                        <a:t>重要日程表</a:t>
                      </a:r>
                      <a:endParaRPr lang="zh-TW" sz="2000" b="1" kern="100" spc="600" dirty="0">
                        <a:solidFill>
                          <a:schemeClr val="tx1"/>
                        </a:solidFill>
                        <a:effectLst/>
                        <a:latin typeface="+mj-lt"/>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zh-TW" altLang="en-US"/>
                    </a:p>
                  </a:txBody>
                  <a:tcPr/>
                </a:tc>
                <a:tc hMerge="1">
                  <a:txBody>
                    <a:bodyPr/>
                    <a:lstStyle/>
                    <a:p>
                      <a:pPr algn="ctr">
                        <a:lnSpc>
                          <a:spcPct val="100000"/>
                        </a:lnSpc>
                        <a:spcBef>
                          <a:spcPts val="0"/>
                        </a:spcBef>
                        <a:spcAft>
                          <a:spcPts val="0"/>
                        </a:spcAft>
                      </a:pPr>
                      <a:endParaRPr lang="zh-TW" sz="1400" b="1" kern="100" dirty="0">
                        <a:solidFill>
                          <a:schemeClr val="tx1"/>
                        </a:solidFill>
                        <a:effectLst/>
                        <a:latin typeface="+mj-lt"/>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kern="100" spc="0" dirty="0">
                          <a:solidFill>
                            <a:schemeClr val="bg1"/>
                          </a:solidFill>
                          <a:effectLst>
                            <a:outerShdw blurRad="38100" dist="38100" dir="2700000" algn="tl">
                              <a:srgbClr val="000000">
                                <a:alpha val="43137"/>
                              </a:srgbClr>
                            </a:outerShdw>
                          </a:effectLst>
                          <a:latin typeface="+mj-ea"/>
                          <a:ea typeface="+mn-ea"/>
                          <a:cs typeface="Times New Roman" panose="02020603050405020304" pitchFamily="18" charset="0"/>
                        </a:rPr>
                        <a:t>高中學校作業</a:t>
                      </a:r>
                      <a:endParaRPr lang="zh-TW" altLang="zh-TW" sz="2800" b="1" kern="100" spc="0" dirty="0">
                        <a:solidFill>
                          <a:schemeClr val="bg1"/>
                        </a:solidFill>
                        <a:effectLst>
                          <a:outerShdw blurRad="38100" dist="38100" dir="2700000" algn="tl">
                            <a:srgbClr val="000000">
                              <a:alpha val="43137"/>
                            </a:srgbClr>
                          </a:outerShdw>
                        </a:effectLst>
                        <a:latin typeface="+mj-ea"/>
                        <a:ea typeface="+mn-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2808304280"/>
                  </a:ext>
                </a:extLst>
              </a:tr>
              <a:tr h="365157">
                <a:tc gridSpan="2">
                  <a:txBody>
                    <a:bodyPr/>
                    <a:lstStyle/>
                    <a:p>
                      <a:pPr algn="ctr">
                        <a:lnSpc>
                          <a:spcPct val="100000"/>
                        </a:lnSpc>
                        <a:spcBef>
                          <a:spcPts val="0"/>
                        </a:spcBef>
                        <a:spcAft>
                          <a:spcPts val="0"/>
                        </a:spcAft>
                      </a:pPr>
                      <a:r>
                        <a:rPr lang="zh-TW" altLang="en-US" sz="1400" b="1" kern="100" dirty="0">
                          <a:solidFill>
                            <a:schemeClr val="tx1"/>
                          </a:solidFill>
                          <a:effectLst/>
                          <a:latin typeface="+mj-lt"/>
                          <a:ea typeface="+mj-ea"/>
                          <a:cs typeface="Times New Roman" panose="02020603050405020304" pitchFamily="18" charset="0"/>
                        </a:rPr>
                        <a:t>作業項目</a:t>
                      </a:r>
                      <a:endParaRPr lang="zh-TW" sz="1400" b="1" kern="100" dirty="0">
                        <a:solidFill>
                          <a:schemeClr val="tx1"/>
                        </a:solidFill>
                        <a:effectLst/>
                        <a:latin typeface="+mj-lt"/>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just">
                        <a:lnSpc>
                          <a:spcPct val="100000"/>
                        </a:lnSpc>
                        <a:spcBef>
                          <a:spcPts val="0"/>
                        </a:spcBef>
                        <a:spcAft>
                          <a:spcPts val="0"/>
                        </a:spcAft>
                      </a:pPr>
                      <a:endParaRPr lang="zh-TW" sz="1600" b="0" kern="100" dirty="0">
                        <a:solidFill>
                          <a:schemeClr val="tx1"/>
                        </a:solidFill>
                        <a:effectLst/>
                        <a:latin typeface="標楷體" panose="03000509000000000000" pitchFamily="65" charset="-120"/>
                        <a:ea typeface="標楷體" panose="03000509000000000000" pitchFamily="65" charset="-12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zh-TW" altLang="en-US" sz="1400" b="1" kern="100" dirty="0">
                          <a:solidFill>
                            <a:schemeClr val="tx1"/>
                          </a:solidFill>
                          <a:effectLst/>
                          <a:latin typeface="+mj-lt"/>
                          <a:ea typeface="+mj-ea"/>
                          <a:cs typeface="Times New Roman" panose="02020603050405020304" pitchFamily="18" charset="0"/>
                        </a:rPr>
                        <a:t>日期</a:t>
                      </a:r>
                      <a:endParaRPr lang="zh-TW" sz="1400" b="1" kern="100" dirty="0">
                        <a:solidFill>
                          <a:schemeClr val="tx1"/>
                        </a:solidFill>
                        <a:effectLst/>
                        <a:latin typeface="+mj-lt"/>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zh-TW" sz="1800" b="1" kern="100" dirty="0">
                        <a:solidFill>
                          <a:schemeClr val="bg1"/>
                        </a:solidFill>
                        <a:effectLst>
                          <a:outerShdw blurRad="38100" dist="38100" dir="2700000" algn="tl">
                            <a:srgbClr val="000000">
                              <a:alpha val="43137"/>
                            </a:srgbClr>
                          </a:outerShdw>
                        </a:effectLst>
                        <a:latin typeface="+mj-ea"/>
                        <a:ea typeface="+mn-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2540203921"/>
                  </a:ext>
                </a:extLst>
              </a:tr>
              <a:tr h="769143">
                <a:tc rowSpan="5">
                  <a:txBody>
                    <a:bodyPr/>
                    <a:lstStyle/>
                    <a:p>
                      <a:pPr algn="ctr">
                        <a:lnSpc>
                          <a:spcPct val="100000"/>
                        </a:lnSpc>
                        <a:spcBef>
                          <a:spcPts val="0"/>
                        </a:spcBef>
                        <a:spcAft>
                          <a:spcPts val="0"/>
                        </a:spcAft>
                      </a:pPr>
                      <a:r>
                        <a:rPr lang="zh-TW" altLang="en-US" sz="2400" b="1" kern="100" dirty="0">
                          <a:effectLst/>
                          <a:latin typeface="+mj-lt"/>
                          <a:ea typeface="+mj-ea"/>
                          <a:cs typeface="Times New Roman" panose="02020603050405020304" pitchFamily="18" charset="0"/>
                        </a:rPr>
                        <a:t>第一</a:t>
                      </a:r>
                      <a:endParaRPr lang="en-US" altLang="zh-TW" sz="2400" b="1" kern="100" dirty="0">
                        <a:effectLst/>
                        <a:latin typeface="+mj-lt"/>
                        <a:ea typeface="+mj-ea"/>
                        <a:cs typeface="Times New Roman" panose="02020603050405020304" pitchFamily="18" charset="0"/>
                      </a:endParaRPr>
                    </a:p>
                    <a:p>
                      <a:pPr algn="ctr">
                        <a:lnSpc>
                          <a:spcPct val="100000"/>
                        </a:lnSpc>
                        <a:spcBef>
                          <a:spcPts val="0"/>
                        </a:spcBef>
                        <a:spcAft>
                          <a:spcPts val="0"/>
                        </a:spcAft>
                      </a:pPr>
                      <a:r>
                        <a:rPr lang="zh-TW" altLang="en-US" sz="2400" b="1" kern="100" dirty="0">
                          <a:effectLst/>
                          <a:latin typeface="+mj-lt"/>
                          <a:ea typeface="+mj-ea"/>
                          <a:cs typeface="Times New Roman" panose="02020603050405020304" pitchFamily="18" charset="0"/>
                        </a:rPr>
                        <a:t>階段</a:t>
                      </a:r>
                      <a:endParaRPr lang="zh-TW" sz="2400" b="1" kern="100" dirty="0">
                        <a:solidFill>
                          <a:schemeClr val="tx1"/>
                        </a:solidFill>
                        <a:effectLst/>
                        <a:latin typeface="+mj-lt"/>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CEDBFE"/>
                    </a:solidFill>
                  </a:tcPr>
                </a:tc>
                <a:tc>
                  <a:txBody>
                    <a:bodyPr/>
                    <a:lstStyle/>
                    <a:p>
                      <a:pPr algn="just">
                        <a:lnSpc>
                          <a:spcPct val="100000"/>
                        </a:lnSpc>
                        <a:spcBef>
                          <a:spcPts val="0"/>
                        </a:spcBef>
                        <a:spcAft>
                          <a:spcPts val="0"/>
                        </a:spcAft>
                      </a:pPr>
                      <a:r>
                        <a:rPr lang="zh-TW" sz="1600" b="1" kern="0" spc="-50" baseline="0" dirty="0">
                          <a:effectLst/>
                          <a:latin typeface="+mj-ea"/>
                          <a:ea typeface="+mj-ea"/>
                          <a:cs typeface="Times New Roman" panose="02020603050405020304" pitchFamily="18" charset="0"/>
                        </a:rPr>
                        <a:t>集體報名學校「集體報名」</a:t>
                      </a:r>
                      <a:endParaRPr lang="zh-TW" sz="1600" b="1" kern="100" spc="-50" baseline="0" dirty="0">
                        <a:solidFill>
                          <a:schemeClr val="tx1"/>
                        </a:solidFill>
                        <a:effectLst/>
                        <a:latin typeface="+mj-ea"/>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spcBef>
                          <a:spcPts val="0"/>
                        </a:spcBef>
                        <a:spcAft>
                          <a:spcPts val="0"/>
                        </a:spcAft>
                      </a:pPr>
                      <a:r>
                        <a:rPr lang="en-US" altLang="zh-TW" sz="1600" b="0" kern="0" dirty="0">
                          <a:effectLst/>
                          <a:latin typeface="+mj-lt"/>
                          <a:ea typeface="+mj-ea"/>
                          <a:cs typeface="Times New Roman" panose="02020603050405020304" pitchFamily="18" charset="0"/>
                        </a:rPr>
                        <a:t>115</a:t>
                      </a:r>
                      <a:r>
                        <a:rPr lang="zh-TW" altLang="en-US" sz="1600" b="0" kern="0" dirty="0">
                          <a:effectLst/>
                          <a:latin typeface="+mj-lt"/>
                          <a:ea typeface="+mj-ea"/>
                          <a:cs typeface="Times New Roman" panose="02020603050405020304" pitchFamily="18" charset="0"/>
                        </a:rPr>
                        <a:t>年</a:t>
                      </a:r>
                      <a:r>
                        <a:rPr lang="en-US" altLang="zh-TW" sz="1600" b="0" kern="0" dirty="0">
                          <a:effectLst/>
                          <a:latin typeface="+mj-lt"/>
                          <a:ea typeface="+mj-ea"/>
                          <a:cs typeface="Times New Roman" panose="02020603050405020304" pitchFamily="18" charset="0"/>
                        </a:rPr>
                        <a:t>3</a:t>
                      </a:r>
                      <a:r>
                        <a:rPr lang="zh-TW" altLang="en-US" sz="1600" b="0" kern="0" dirty="0">
                          <a:effectLst/>
                          <a:latin typeface="+mj-lt"/>
                          <a:ea typeface="+mj-ea"/>
                          <a:cs typeface="Times New Roman" panose="02020603050405020304" pitchFamily="18" charset="0"/>
                        </a:rPr>
                        <a:t>月</a:t>
                      </a:r>
                      <a:r>
                        <a:rPr lang="en-US" altLang="zh-TW" sz="1600" b="0" kern="0" dirty="0">
                          <a:effectLst/>
                          <a:latin typeface="+mj-lt"/>
                          <a:ea typeface="+mj-ea"/>
                          <a:cs typeface="Times New Roman" panose="02020603050405020304" pitchFamily="18" charset="0"/>
                        </a:rPr>
                        <a:t>19</a:t>
                      </a:r>
                      <a:r>
                        <a:rPr lang="zh-TW" altLang="en-US" sz="1600" b="0" kern="0" dirty="0">
                          <a:effectLst/>
                          <a:latin typeface="+mj-lt"/>
                          <a:ea typeface="+mj-ea"/>
                          <a:cs typeface="Times New Roman" panose="02020603050405020304" pitchFamily="18" charset="0"/>
                        </a:rPr>
                        <a:t>日</a:t>
                      </a:r>
                      <a:r>
                        <a:rPr lang="en-US" altLang="zh-TW" sz="1600" b="0" kern="0" dirty="0">
                          <a:effectLst/>
                          <a:latin typeface="+mj-lt"/>
                          <a:ea typeface="+mj-ea"/>
                          <a:cs typeface="Times New Roman" panose="02020603050405020304" pitchFamily="18" charset="0"/>
                        </a:rPr>
                        <a:t>(</a:t>
                      </a:r>
                      <a:r>
                        <a:rPr lang="zh-TW" altLang="en-US" sz="1600" b="0" kern="0" dirty="0">
                          <a:effectLst/>
                          <a:latin typeface="+mj-lt"/>
                          <a:ea typeface="+mj-ea"/>
                          <a:cs typeface="Times New Roman" panose="02020603050405020304" pitchFamily="18" charset="0"/>
                        </a:rPr>
                        <a:t>星期四</a:t>
                      </a:r>
                      <a:r>
                        <a:rPr lang="en-US" altLang="zh-TW" sz="1600" b="0" kern="0" dirty="0">
                          <a:effectLst/>
                          <a:latin typeface="+mj-lt"/>
                          <a:ea typeface="+mj-ea"/>
                          <a:cs typeface="Times New Roman" panose="02020603050405020304" pitchFamily="18" charset="0"/>
                        </a:rPr>
                        <a:t>)10:00</a:t>
                      </a:r>
                      <a:r>
                        <a:rPr lang="zh-TW" altLang="en-US" sz="1600" b="0" kern="0" dirty="0">
                          <a:effectLst/>
                          <a:latin typeface="+mj-lt"/>
                          <a:ea typeface="+mj-ea"/>
                          <a:cs typeface="Times New Roman" panose="02020603050405020304" pitchFamily="18" charset="0"/>
                        </a:rPr>
                        <a:t>起至</a:t>
                      </a:r>
                    </a:p>
                    <a:p>
                      <a:pPr algn="just">
                        <a:lnSpc>
                          <a:spcPct val="100000"/>
                        </a:lnSpc>
                        <a:spcBef>
                          <a:spcPts val="0"/>
                        </a:spcBef>
                        <a:spcAft>
                          <a:spcPts val="0"/>
                        </a:spcAft>
                      </a:pPr>
                      <a:r>
                        <a:rPr lang="en-US" altLang="zh-TW" sz="1600" b="0" kern="0" dirty="0">
                          <a:effectLst/>
                          <a:latin typeface="+mj-lt"/>
                          <a:ea typeface="+mj-ea"/>
                          <a:cs typeface="Times New Roman" panose="02020603050405020304" pitchFamily="18" charset="0"/>
                        </a:rPr>
                        <a:t>115</a:t>
                      </a:r>
                      <a:r>
                        <a:rPr lang="zh-TW" altLang="en-US" sz="1600" b="0" kern="0" dirty="0">
                          <a:effectLst/>
                          <a:latin typeface="+mj-lt"/>
                          <a:ea typeface="+mj-ea"/>
                          <a:cs typeface="Times New Roman" panose="02020603050405020304" pitchFamily="18" charset="0"/>
                        </a:rPr>
                        <a:t>年</a:t>
                      </a:r>
                      <a:r>
                        <a:rPr lang="en-US" altLang="zh-TW" sz="1600" b="0" kern="0" dirty="0">
                          <a:effectLst/>
                          <a:latin typeface="+mj-lt"/>
                          <a:ea typeface="+mj-ea"/>
                          <a:cs typeface="Times New Roman" panose="02020603050405020304" pitchFamily="18" charset="0"/>
                        </a:rPr>
                        <a:t>3</a:t>
                      </a:r>
                      <a:r>
                        <a:rPr lang="zh-TW" altLang="en-US" sz="1600" b="0" kern="0" dirty="0">
                          <a:effectLst/>
                          <a:latin typeface="+mj-lt"/>
                          <a:ea typeface="+mj-ea"/>
                          <a:cs typeface="Times New Roman" panose="02020603050405020304" pitchFamily="18" charset="0"/>
                        </a:rPr>
                        <a:t>月</a:t>
                      </a:r>
                      <a:r>
                        <a:rPr lang="en-US" altLang="zh-TW" sz="1600" b="0" kern="0" dirty="0">
                          <a:effectLst/>
                          <a:latin typeface="+mj-lt"/>
                          <a:ea typeface="+mj-ea"/>
                          <a:cs typeface="Times New Roman" panose="02020603050405020304" pitchFamily="18" charset="0"/>
                        </a:rPr>
                        <a:t>24</a:t>
                      </a:r>
                      <a:r>
                        <a:rPr lang="zh-TW" altLang="en-US" sz="1600" b="0" kern="0" dirty="0">
                          <a:effectLst/>
                          <a:latin typeface="+mj-lt"/>
                          <a:ea typeface="+mj-ea"/>
                          <a:cs typeface="Times New Roman" panose="02020603050405020304" pitchFamily="18" charset="0"/>
                        </a:rPr>
                        <a:t>日</a:t>
                      </a:r>
                      <a:r>
                        <a:rPr lang="en-US" altLang="zh-TW" sz="1600" b="0" kern="0" dirty="0">
                          <a:effectLst/>
                          <a:latin typeface="+mj-lt"/>
                          <a:ea typeface="+mj-ea"/>
                          <a:cs typeface="Times New Roman" panose="02020603050405020304" pitchFamily="18" charset="0"/>
                        </a:rPr>
                        <a:t>(</a:t>
                      </a:r>
                      <a:r>
                        <a:rPr lang="zh-TW" altLang="en-US" sz="1600" b="0" kern="0" dirty="0">
                          <a:effectLst/>
                          <a:latin typeface="+mj-lt"/>
                          <a:ea typeface="+mj-ea"/>
                          <a:cs typeface="Times New Roman" panose="02020603050405020304" pitchFamily="18" charset="0"/>
                        </a:rPr>
                        <a:t>星期二</a:t>
                      </a:r>
                      <a:r>
                        <a:rPr lang="en-US" altLang="zh-TW" sz="1600" b="0" kern="0" dirty="0">
                          <a:effectLst/>
                          <a:latin typeface="+mj-lt"/>
                          <a:ea typeface="+mj-ea"/>
                          <a:cs typeface="Times New Roman" panose="02020603050405020304" pitchFamily="18" charset="0"/>
                        </a:rPr>
                        <a:t>)17:00</a:t>
                      </a:r>
                      <a:r>
                        <a:rPr lang="zh-TW" altLang="en-US" sz="1600" b="0" kern="0" dirty="0">
                          <a:effectLst/>
                          <a:latin typeface="+mj-lt"/>
                          <a:ea typeface="+mj-ea"/>
                          <a:cs typeface="Times New Roman" panose="02020603050405020304" pitchFamily="18" charset="0"/>
                        </a:rPr>
                        <a:t>止</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en-US" sz="1400" b="0" i="0" kern="0" dirty="0">
                          <a:solidFill>
                            <a:schemeClr val="tx2">
                              <a:lumMod val="75000"/>
                            </a:schemeClr>
                          </a:solidFill>
                          <a:effectLst/>
                          <a:highlight>
                            <a:srgbClr val="FFFF00"/>
                          </a:highlight>
                          <a:latin typeface="+mj-ea"/>
                          <a:ea typeface="+mn-ea"/>
                          <a:cs typeface="Times New Roman" panose="02020603050405020304" pitchFamily="18" charset="0"/>
                        </a:rPr>
                        <a:t>高中學校進行</a:t>
                      </a:r>
                      <a:r>
                        <a:rPr lang="zh-TW" altLang="en-US" sz="1600" b="1" i="0" kern="0" dirty="0">
                          <a:solidFill>
                            <a:srgbClr val="0033CC"/>
                          </a:solidFill>
                          <a:effectLst/>
                          <a:highlight>
                            <a:srgbClr val="FFFF00"/>
                          </a:highlight>
                          <a:latin typeface="+mj-ea"/>
                          <a:ea typeface="+mn-ea"/>
                          <a:cs typeface="Times New Roman" panose="02020603050405020304" pitchFamily="18" charset="0"/>
                        </a:rPr>
                        <a:t>第一階段集體報名、繳費</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6624208"/>
                  </a:ext>
                </a:extLst>
              </a:tr>
              <a:tr h="1028700">
                <a:tc vMerge="1">
                  <a:txBody>
                    <a:bodyPr/>
                    <a:lstStyle/>
                    <a:p>
                      <a:endParaRPr lang="zh-TW" altLang="en-US"/>
                    </a:p>
                  </a:txBody>
                  <a:tcPr/>
                </a:tc>
                <a:tc>
                  <a:txBody>
                    <a:bodyPr/>
                    <a:lstStyle/>
                    <a:p>
                      <a:pPr algn="just">
                        <a:lnSpc>
                          <a:spcPct val="100000"/>
                        </a:lnSpc>
                        <a:spcBef>
                          <a:spcPts val="300"/>
                        </a:spcBef>
                        <a:spcAft>
                          <a:spcPts val="300"/>
                        </a:spcAft>
                      </a:pPr>
                      <a:r>
                        <a:rPr lang="en-US" sz="1600" b="0" kern="0" spc="-50" baseline="0" dirty="0">
                          <a:effectLst/>
                          <a:latin typeface="+mj-ea"/>
                          <a:ea typeface="+mj-ea"/>
                          <a:cs typeface="Times New Roman" panose="02020603050405020304" pitchFamily="18" charset="0"/>
                        </a:rPr>
                        <a:t>1.</a:t>
                      </a:r>
                      <a:r>
                        <a:rPr lang="zh-TW" sz="1600" b="1" kern="0" spc="-50" baseline="0" dirty="0">
                          <a:effectLst/>
                          <a:latin typeface="+mj-ea"/>
                          <a:ea typeface="+mj-ea"/>
                          <a:cs typeface="Times New Roman" panose="02020603050405020304" pitchFamily="18" charset="0"/>
                        </a:rPr>
                        <a:t>集體報名學校「集體繳費」</a:t>
                      </a:r>
                      <a:endParaRPr lang="zh-TW" sz="1600" b="1" kern="100" spc="-50" baseline="0" dirty="0">
                        <a:effectLst/>
                        <a:latin typeface="+mj-ea"/>
                        <a:ea typeface="+mj-ea"/>
                        <a:cs typeface="Times New Roman" panose="02020603050405020304" pitchFamily="18" charset="0"/>
                      </a:endParaRPr>
                    </a:p>
                    <a:p>
                      <a:pPr algn="just">
                        <a:lnSpc>
                          <a:spcPct val="100000"/>
                        </a:lnSpc>
                        <a:spcBef>
                          <a:spcPts val="300"/>
                        </a:spcBef>
                        <a:spcAft>
                          <a:spcPts val="300"/>
                        </a:spcAft>
                      </a:pPr>
                      <a:r>
                        <a:rPr lang="en-US" sz="1600" b="0" kern="0" spc="-50" baseline="0" dirty="0">
                          <a:effectLst/>
                          <a:latin typeface="+mj-ea"/>
                          <a:ea typeface="+mj-ea"/>
                          <a:cs typeface="Times New Roman" panose="02020603050405020304" pitchFamily="18" charset="0"/>
                        </a:rPr>
                        <a:t>2.</a:t>
                      </a:r>
                      <a:r>
                        <a:rPr lang="zh-TW" sz="1600" b="0" kern="0" spc="-50" baseline="0" dirty="0">
                          <a:effectLst/>
                          <a:latin typeface="+mj-ea"/>
                          <a:ea typeface="+mj-ea"/>
                          <a:cs typeface="Times New Roman" panose="02020603050405020304" pitchFamily="18" charset="0"/>
                        </a:rPr>
                        <a:t>個別報名申請生「個別繳費」</a:t>
                      </a:r>
                      <a:endParaRPr lang="zh-TW" sz="1600" b="0" kern="100" spc="-50" baseline="0" dirty="0">
                        <a:solidFill>
                          <a:schemeClr val="tx1"/>
                        </a:solidFill>
                        <a:effectLst/>
                        <a:latin typeface="+mj-ea"/>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spcBef>
                          <a:spcPts val="0"/>
                        </a:spcBef>
                        <a:spcAft>
                          <a:spcPts val="0"/>
                        </a:spcAft>
                      </a:pPr>
                      <a:r>
                        <a:rPr lang="en-US" altLang="zh-TW" sz="1600" b="0" kern="100" dirty="0">
                          <a:solidFill>
                            <a:schemeClr val="tx1"/>
                          </a:solidFill>
                          <a:effectLst/>
                          <a:latin typeface="+mj-lt"/>
                          <a:ea typeface="+mj-ea"/>
                          <a:cs typeface="Times New Roman" panose="02020603050405020304" pitchFamily="18" charset="0"/>
                        </a:rPr>
                        <a:t>115</a:t>
                      </a:r>
                      <a:r>
                        <a:rPr lang="zh-TW" altLang="en-US" sz="1600" b="0" kern="100" dirty="0">
                          <a:solidFill>
                            <a:schemeClr val="tx1"/>
                          </a:solidFill>
                          <a:effectLst/>
                          <a:latin typeface="+mj-lt"/>
                          <a:ea typeface="+mj-ea"/>
                          <a:cs typeface="Times New Roman" panose="02020603050405020304" pitchFamily="18" charset="0"/>
                        </a:rPr>
                        <a:t>年</a:t>
                      </a:r>
                      <a:r>
                        <a:rPr lang="en-US" altLang="zh-TW" sz="1600" b="0" kern="100" dirty="0">
                          <a:solidFill>
                            <a:schemeClr val="tx1"/>
                          </a:solidFill>
                          <a:effectLst/>
                          <a:latin typeface="+mj-lt"/>
                          <a:ea typeface="+mj-ea"/>
                          <a:cs typeface="Times New Roman" panose="02020603050405020304" pitchFamily="18" charset="0"/>
                        </a:rPr>
                        <a:t>3</a:t>
                      </a:r>
                      <a:r>
                        <a:rPr lang="zh-TW" altLang="en-US" sz="1600" b="0" kern="100" dirty="0">
                          <a:solidFill>
                            <a:schemeClr val="tx1"/>
                          </a:solidFill>
                          <a:effectLst/>
                          <a:latin typeface="+mj-lt"/>
                          <a:ea typeface="+mj-ea"/>
                          <a:cs typeface="Times New Roman" panose="02020603050405020304" pitchFamily="18" charset="0"/>
                        </a:rPr>
                        <a:t>月</a:t>
                      </a:r>
                      <a:r>
                        <a:rPr lang="en-US" altLang="zh-TW" sz="1600" b="0" kern="100" dirty="0">
                          <a:solidFill>
                            <a:schemeClr val="tx1"/>
                          </a:solidFill>
                          <a:effectLst/>
                          <a:latin typeface="+mj-lt"/>
                          <a:ea typeface="+mj-ea"/>
                          <a:cs typeface="Times New Roman" panose="02020603050405020304" pitchFamily="18" charset="0"/>
                        </a:rPr>
                        <a:t>19</a:t>
                      </a:r>
                      <a:r>
                        <a:rPr lang="zh-TW" altLang="en-US" sz="1600" b="0" kern="100" dirty="0">
                          <a:solidFill>
                            <a:schemeClr val="tx1"/>
                          </a:solidFill>
                          <a:effectLst/>
                          <a:latin typeface="+mj-lt"/>
                          <a:ea typeface="+mj-ea"/>
                          <a:cs typeface="Times New Roman" panose="02020603050405020304" pitchFamily="18" charset="0"/>
                        </a:rPr>
                        <a:t>日</a:t>
                      </a:r>
                      <a:r>
                        <a:rPr lang="en-US" altLang="zh-TW" sz="1600" b="0" kern="100" dirty="0">
                          <a:solidFill>
                            <a:schemeClr val="tx1"/>
                          </a:solidFill>
                          <a:effectLst/>
                          <a:latin typeface="+mj-lt"/>
                          <a:ea typeface="+mj-ea"/>
                          <a:cs typeface="Times New Roman" panose="02020603050405020304" pitchFamily="18" charset="0"/>
                        </a:rPr>
                        <a:t>(</a:t>
                      </a:r>
                      <a:r>
                        <a:rPr lang="zh-TW" altLang="en-US" sz="1600" b="0" kern="100" dirty="0">
                          <a:solidFill>
                            <a:schemeClr val="tx1"/>
                          </a:solidFill>
                          <a:effectLst/>
                          <a:latin typeface="+mj-lt"/>
                          <a:ea typeface="+mj-ea"/>
                          <a:cs typeface="Times New Roman" panose="02020603050405020304" pitchFamily="18" charset="0"/>
                        </a:rPr>
                        <a:t>星期四</a:t>
                      </a:r>
                      <a:r>
                        <a:rPr lang="en-US" altLang="zh-TW" sz="1600" b="0" kern="100" dirty="0">
                          <a:solidFill>
                            <a:schemeClr val="tx1"/>
                          </a:solidFill>
                          <a:effectLst/>
                          <a:latin typeface="+mj-lt"/>
                          <a:ea typeface="+mj-ea"/>
                          <a:cs typeface="Times New Roman" panose="02020603050405020304" pitchFamily="18" charset="0"/>
                        </a:rPr>
                        <a:t>)10:00</a:t>
                      </a:r>
                      <a:r>
                        <a:rPr lang="zh-TW" altLang="en-US" sz="1600" b="0" kern="100" dirty="0">
                          <a:solidFill>
                            <a:schemeClr val="tx1"/>
                          </a:solidFill>
                          <a:effectLst/>
                          <a:latin typeface="+mj-lt"/>
                          <a:ea typeface="+mj-ea"/>
                          <a:cs typeface="Times New Roman" panose="02020603050405020304" pitchFamily="18" charset="0"/>
                        </a:rPr>
                        <a:t>起至</a:t>
                      </a:r>
                    </a:p>
                    <a:p>
                      <a:pPr algn="just">
                        <a:lnSpc>
                          <a:spcPct val="100000"/>
                        </a:lnSpc>
                        <a:spcBef>
                          <a:spcPts val="0"/>
                        </a:spcBef>
                        <a:spcAft>
                          <a:spcPts val="0"/>
                        </a:spcAft>
                      </a:pPr>
                      <a:r>
                        <a:rPr lang="en-US" altLang="zh-TW" sz="1600" b="0" kern="100" dirty="0">
                          <a:solidFill>
                            <a:schemeClr val="tx1"/>
                          </a:solidFill>
                          <a:effectLst/>
                          <a:latin typeface="+mj-lt"/>
                          <a:ea typeface="+mj-ea"/>
                          <a:cs typeface="Times New Roman" panose="02020603050405020304" pitchFamily="18" charset="0"/>
                        </a:rPr>
                        <a:t>115</a:t>
                      </a:r>
                      <a:r>
                        <a:rPr lang="zh-TW" altLang="en-US" sz="1600" b="0" kern="100" dirty="0">
                          <a:solidFill>
                            <a:schemeClr val="tx1"/>
                          </a:solidFill>
                          <a:effectLst/>
                          <a:latin typeface="+mj-lt"/>
                          <a:ea typeface="+mj-ea"/>
                          <a:cs typeface="Times New Roman" panose="02020603050405020304" pitchFamily="18" charset="0"/>
                        </a:rPr>
                        <a:t>年</a:t>
                      </a:r>
                      <a:r>
                        <a:rPr lang="en-US" altLang="zh-TW" sz="1600" b="0" kern="100" dirty="0">
                          <a:solidFill>
                            <a:schemeClr val="tx1"/>
                          </a:solidFill>
                          <a:effectLst/>
                          <a:latin typeface="+mj-lt"/>
                          <a:ea typeface="+mj-ea"/>
                          <a:cs typeface="Times New Roman" panose="02020603050405020304" pitchFamily="18" charset="0"/>
                        </a:rPr>
                        <a:t>3</a:t>
                      </a:r>
                      <a:r>
                        <a:rPr lang="zh-TW" altLang="en-US" sz="1600" b="0" kern="100" dirty="0">
                          <a:solidFill>
                            <a:schemeClr val="tx1"/>
                          </a:solidFill>
                          <a:effectLst/>
                          <a:latin typeface="+mj-lt"/>
                          <a:ea typeface="+mj-ea"/>
                          <a:cs typeface="Times New Roman" panose="02020603050405020304" pitchFamily="18" charset="0"/>
                        </a:rPr>
                        <a:t>月</a:t>
                      </a:r>
                      <a:r>
                        <a:rPr lang="en-US" altLang="zh-TW" sz="1600" b="0" kern="100" dirty="0">
                          <a:solidFill>
                            <a:schemeClr val="tx1"/>
                          </a:solidFill>
                          <a:effectLst/>
                          <a:latin typeface="+mj-lt"/>
                          <a:ea typeface="+mj-ea"/>
                          <a:cs typeface="Times New Roman" panose="02020603050405020304" pitchFamily="18" charset="0"/>
                        </a:rPr>
                        <a:t>24</a:t>
                      </a:r>
                      <a:r>
                        <a:rPr lang="zh-TW" altLang="en-US" sz="1600" b="0" kern="100" dirty="0">
                          <a:solidFill>
                            <a:schemeClr val="tx1"/>
                          </a:solidFill>
                          <a:effectLst/>
                          <a:latin typeface="+mj-lt"/>
                          <a:ea typeface="+mj-ea"/>
                          <a:cs typeface="Times New Roman" panose="02020603050405020304" pitchFamily="18" charset="0"/>
                        </a:rPr>
                        <a:t>日</a:t>
                      </a:r>
                      <a:r>
                        <a:rPr lang="en-US" altLang="zh-TW" sz="1600" b="0" kern="100" dirty="0">
                          <a:solidFill>
                            <a:schemeClr val="tx1"/>
                          </a:solidFill>
                          <a:effectLst/>
                          <a:latin typeface="+mj-lt"/>
                          <a:ea typeface="+mj-ea"/>
                          <a:cs typeface="Times New Roman" panose="02020603050405020304" pitchFamily="18" charset="0"/>
                        </a:rPr>
                        <a:t>(</a:t>
                      </a:r>
                      <a:r>
                        <a:rPr lang="zh-TW" altLang="en-US" sz="1600" b="0" kern="100" dirty="0">
                          <a:solidFill>
                            <a:schemeClr val="tx1"/>
                          </a:solidFill>
                          <a:effectLst/>
                          <a:latin typeface="+mj-lt"/>
                          <a:ea typeface="+mj-ea"/>
                          <a:cs typeface="Times New Roman" panose="02020603050405020304" pitchFamily="18" charset="0"/>
                        </a:rPr>
                        <a:t>星期二</a:t>
                      </a:r>
                      <a:r>
                        <a:rPr lang="en-US" altLang="zh-TW" sz="1600" b="0" kern="100" dirty="0">
                          <a:solidFill>
                            <a:schemeClr val="tx1"/>
                          </a:solidFill>
                          <a:effectLst/>
                          <a:latin typeface="+mj-lt"/>
                          <a:ea typeface="+mj-ea"/>
                          <a:cs typeface="Times New Roman" panose="02020603050405020304" pitchFamily="18" charset="0"/>
                        </a:rPr>
                        <a:t>)24:00</a:t>
                      </a:r>
                      <a:r>
                        <a:rPr lang="zh-TW" altLang="en-US" sz="1600" b="0" kern="100" dirty="0">
                          <a:solidFill>
                            <a:schemeClr val="tx1"/>
                          </a:solidFill>
                          <a:effectLst/>
                          <a:latin typeface="+mj-lt"/>
                          <a:ea typeface="+mj-ea"/>
                          <a:cs typeface="Times New Roman" panose="02020603050405020304" pitchFamily="18" charset="0"/>
                        </a:rPr>
                        <a:t>止</a:t>
                      </a:r>
                    </a:p>
                    <a:p>
                      <a:pPr algn="just">
                        <a:lnSpc>
                          <a:spcPct val="100000"/>
                        </a:lnSpc>
                        <a:spcBef>
                          <a:spcPts val="600"/>
                        </a:spcBef>
                        <a:spcAft>
                          <a:spcPts val="0"/>
                        </a:spcAft>
                      </a:pPr>
                      <a:r>
                        <a:rPr lang="en-US" altLang="zh-TW" sz="1400" b="0" kern="100" dirty="0">
                          <a:solidFill>
                            <a:schemeClr val="tx1"/>
                          </a:solidFill>
                          <a:effectLst/>
                          <a:latin typeface="+mj-lt"/>
                          <a:ea typeface="+mj-ea"/>
                          <a:cs typeface="Times New Roman" panose="02020603050405020304" pitchFamily="18" charset="0"/>
                        </a:rPr>
                        <a:t>(</a:t>
                      </a:r>
                      <a:r>
                        <a:rPr lang="zh-TW" altLang="en-US" sz="1400" b="0" kern="100" dirty="0">
                          <a:solidFill>
                            <a:schemeClr val="tx1"/>
                          </a:solidFill>
                          <a:effectLst/>
                          <a:latin typeface="+mj-lt"/>
                          <a:ea typeface="+mj-ea"/>
                          <a:cs typeface="Times New Roman" panose="02020603050405020304" pitchFamily="18" charset="0"/>
                        </a:rPr>
                        <a:t>跨行匯款限</a:t>
                      </a:r>
                      <a:r>
                        <a:rPr lang="en-US" altLang="zh-TW" sz="1400" b="0" kern="100" dirty="0">
                          <a:solidFill>
                            <a:schemeClr val="tx1"/>
                          </a:solidFill>
                          <a:effectLst/>
                          <a:latin typeface="+mj-lt"/>
                          <a:ea typeface="+mj-ea"/>
                          <a:cs typeface="Times New Roman" panose="02020603050405020304" pitchFamily="18" charset="0"/>
                        </a:rPr>
                        <a:t>115</a:t>
                      </a:r>
                      <a:r>
                        <a:rPr lang="zh-TW" altLang="en-US" sz="1400" b="0" kern="100" dirty="0">
                          <a:solidFill>
                            <a:schemeClr val="tx1"/>
                          </a:solidFill>
                          <a:effectLst/>
                          <a:latin typeface="+mj-lt"/>
                          <a:ea typeface="+mj-ea"/>
                          <a:cs typeface="Times New Roman" panose="02020603050405020304" pitchFamily="18" charset="0"/>
                        </a:rPr>
                        <a:t>年</a:t>
                      </a:r>
                      <a:r>
                        <a:rPr lang="en-US" altLang="zh-TW" sz="1400" b="0" kern="100" dirty="0">
                          <a:solidFill>
                            <a:schemeClr val="tx1"/>
                          </a:solidFill>
                          <a:effectLst/>
                          <a:latin typeface="+mj-lt"/>
                          <a:ea typeface="+mj-ea"/>
                          <a:cs typeface="Times New Roman" panose="02020603050405020304" pitchFamily="18" charset="0"/>
                        </a:rPr>
                        <a:t>3</a:t>
                      </a:r>
                      <a:r>
                        <a:rPr lang="zh-TW" altLang="en-US" sz="1400" b="0" kern="100" dirty="0">
                          <a:solidFill>
                            <a:schemeClr val="tx1"/>
                          </a:solidFill>
                          <a:effectLst/>
                          <a:latin typeface="+mj-lt"/>
                          <a:ea typeface="+mj-ea"/>
                          <a:cs typeface="Times New Roman" panose="02020603050405020304" pitchFamily="18" charset="0"/>
                        </a:rPr>
                        <a:t>月</a:t>
                      </a:r>
                      <a:r>
                        <a:rPr lang="en-US" altLang="zh-TW" sz="1400" b="0" kern="100" dirty="0">
                          <a:solidFill>
                            <a:schemeClr val="tx1"/>
                          </a:solidFill>
                          <a:effectLst/>
                          <a:latin typeface="+mj-lt"/>
                          <a:ea typeface="+mj-ea"/>
                          <a:cs typeface="Times New Roman" panose="02020603050405020304" pitchFamily="18" charset="0"/>
                        </a:rPr>
                        <a:t>24</a:t>
                      </a:r>
                      <a:r>
                        <a:rPr lang="zh-TW" altLang="en-US" sz="1400" b="0" kern="100" dirty="0">
                          <a:solidFill>
                            <a:schemeClr val="tx1"/>
                          </a:solidFill>
                          <a:effectLst/>
                          <a:latin typeface="+mj-lt"/>
                          <a:ea typeface="+mj-ea"/>
                          <a:cs typeface="Times New Roman" panose="02020603050405020304" pitchFamily="18" charset="0"/>
                        </a:rPr>
                        <a:t>日</a:t>
                      </a:r>
                      <a:r>
                        <a:rPr lang="en-US" altLang="zh-TW" sz="1400" b="0" kern="100" dirty="0">
                          <a:solidFill>
                            <a:schemeClr val="tx1"/>
                          </a:solidFill>
                          <a:effectLst/>
                          <a:latin typeface="+mj-lt"/>
                          <a:ea typeface="+mj-ea"/>
                          <a:cs typeface="Times New Roman" panose="02020603050405020304" pitchFamily="18" charset="0"/>
                        </a:rPr>
                        <a:t>15</a:t>
                      </a:r>
                      <a:r>
                        <a:rPr lang="zh-TW" altLang="en-US" sz="1400" b="0" kern="100" dirty="0">
                          <a:solidFill>
                            <a:schemeClr val="tx1"/>
                          </a:solidFill>
                          <a:effectLst/>
                          <a:latin typeface="+mj-lt"/>
                          <a:ea typeface="+mj-ea"/>
                          <a:cs typeface="Times New Roman" panose="02020603050405020304" pitchFamily="18" charset="0"/>
                        </a:rPr>
                        <a:t>：</a:t>
                      </a:r>
                      <a:r>
                        <a:rPr lang="en-US" altLang="zh-TW" sz="1400" b="0" kern="100" dirty="0">
                          <a:solidFill>
                            <a:schemeClr val="tx1"/>
                          </a:solidFill>
                          <a:effectLst/>
                          <a:latin typeface="+mj-lt"/>
                          <a:ea typeface="+mj-ea"/>
                          <a:cs typeface="Times New Roman" panose="02020603050405020304" pitchFamily="18" charset="0"/>
                        </a:rPr>
                        <a:t>30</a:t>
                      </a:r>
                      <a:r>
                        <a:rPr lang="zh-TW" altLang="en-US" sz="1400" b="0" kern="100" dirty="0">
                          <a:solidFill>
                            <a:schemeClr val="tx1"/>
                          </a:solidFill>
                          <a:effectLst/>
                          <a:latin typeface="+mj-lt"/>
                          <a:ea typeface="+mj-ea"/>
                          <a:cs typeface="Times New Roman" panose="02020603050405020304" pitchFamily="18" charset="0"/>
                        </a:rPr>
                        <a:t>前</a:t>
                      </a:r>
                      <a:r>
                        <a:rPr lang="en-US" altLang="zh-TW" sz="1400" b="0" kern="100" dirty="0">
                          <a:solidFill>
                            <a:schemeClr val="tx1"/>
                          </a:solidFill>
                          <a:effectLst/>
                          <a:latin typeface="+mj-lt"/>
                          <a:ea typeface="+mj-ea"/>
                          <a:cs typeface="Times New Roman" panose="02020603050405020304" pitchFamily="18" charset="0"/>
                        </a:rPr>
                        <a:t>)</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just">
                        <a:lnSpc>
                          <a:spcPct val="100000"/>
                        </a:lnSpc>
                        <a:spcBef>
                          <a:spcPts val="0"/>
                        </a:spcBef>
                        <a:spcAft>
                          <a:spcPts val="0"/>
                        </a:spcAft>
                      </a:pPr>
                      <a:endParaRPr lang="en-US" altLang="zh-TW" sz="1400" b="1"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580169804"/>
                  </a:ext>
                </a:extLst>
              </a:tr>
              <a:tr h="847725">
                <a:tc vMerge="1">
                  <a:txBody>
                    <a:bodyPr/>
                    <a:lstStyle/>
                    <a:p>
                      <a:endParaRPr lang="zh-TW" altLang="en-US"/>
                    </a:p>
                  </a:txBody>
                  <a:tcPr/>
                </a:tc>
                <a:tc>
                  <a:txBody>
                    <a:bodyPr/>
                    <a:lstStyle/>
                    <a:p>
                      <a:pPr algn="just">
                        <a:lnSpc>
                          <a:spcPct val="100000"/>
                        </a:lnSpc>
                        <a:spcBef>
                          <a:spcPts val="300"/>
                        </a:spcBef>
                        <a:spcAft>
                          <a:spcPts val="300"/>
                        </a:spcAft>
                      </a:pPr>
                      <a:r>
                        <a:rPr lang="zh-TW" sz="1600" b="0" kern="0" spc="-50" baseline="0" dirty="0">
                          <a:effectLst/>
                          <a:latin typeface="+mj-ea"/>
                          <a:ea typeface="+mj-ea"/>
                          <a:cs typeface="Times New Roman" panose="02020603050405020304" pitchFamily="18" charset="0"/>
                        </a:rPr>
                        <a:t>個別報名申請生「個別報名」</a:t>
                      </a:r>
                      <a:endParaRPr lang="en-US" altLang="zh-TW" sz="1600" b="0" kern="0" spc="-50" baseline="0" dirty="0">
                        <a:effectLst/>
                        <a:latin typeface="+mj-ea"/>
                        <a:ea typeface="+mj-ea"/>
                        <a:cs typeface="Times New Roman" panose="02020603050405020304" pitchFamily="18" charset="0"/>
                      </a:endParaRPr>
                    </a:p>
                    <a:p>
                      <a:pPr algn="just">
                        <a:lnSpc>
                          <a:spcPct val="100000"/>
                        </a:lnSpc>
                        <a:spcBef>
                          <a:spcPts val="300"/>
                        </a:spcBef>
                        <a:spcAft>
                          <a:spcPts val="300"/>
                        </a:spcAft>
                      </a:pPr>
                      <a:r>
                        <a:rPr lang="en-US" sz="1600" b="0" kern="0" spc="-50" baseline="0" dirty="0">
                          <a:effectLst/>
                          <a:latin typeface="+mj-ea"/>
                          <a:ea typeface="+mj-ea"/>
                          <a:cs typeface="Times New Roman" panose="02020603050405020304" pitchFamily="18" charset="0"/>
                        </a:rPr>
                        <a:t>(</a:t>
                      </a:r>
                      <a:r>
                        <a:rPr lang="zh-TW" sz="1600" b="0" kern="0" spc="-50" baseline="0" dirty="0">
                          <a:effectLst/>
                          <a:latin typeface="+mj-ea"/>
                          <a:ea typeface="+mj-ea"/>
                          <a:cs typeface="Times New Roman" panose="02020603050405020304" pitchFamily="18" charset="0"/>
                        </a:rPr>
                        <a:t>一律網路報名</a:t>
                      </a:r>
                      <a:r>
                        <a:rPr lang="en-US" sz="1600" b="0" kern="0" spc="-50" baseline="0" dirty="0">
                          <a:effectLst/>
                          <a:latin typeface="+mj-ea"/>
                          <a:ea typeface="+mj-ea"/>
                          <a:cs typeface="Times New Roman" panose="02020603050405020304" pitchFamily="18" charset="0"/>
                        </a:rPr>
                        <a:t>)</a:t>
                      </a:r>
                      <a:endParaRPr lang="zh-TW" sz="1600" b="0" kern="100" spc="-50" baseline="0" dirty="0">
                        <a:solidFill>
                          <a:schemeClr val="tx1"/>
                        </a:solidFill>
                        <a:effectLst/>
                        <a:latin typeface="+mj-ea"/>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spcBef>
                          <a:spcPts val="0"/>
                        </a:spcBef>
                        <a:spcAft>
                          <a:spcPts val="0"/>
                        </a:spcAft>
                      </a:pPr>
                      <a:r>
                        <a:rPr lang="en-US" altLang="zh-TW" sz="1600" b="0" kern="0" dirty="0">
                          <a:effectLst/>
                          <a:latin typeface="+mj-lt"/>
                          <a:ea typeface="+mj-ea"/>
                          <a:cs typeface="Times New Roman" panose="02020603050405020304" pitchFamily="18" charset="0"/>
                        </a:rPr>
                        <a:t>115</a:t>
                      </a:r>
                      <a:r>
                        <a:rPr lang="zh-TW" altLang="en-US" sz="1600" b="0" kern="0" dirty="0">
                          <a:effectLst/>
                          <a:latin typeface="+mj-lt"/>
                          <a:ea typeface="+mj-ea"/>
                          <a:cs typeface="Times New Roman" panose="02020603050405020304" pitchFamily="18" charset="0"/>
                        </a:rPr>
                        <a:t>年</a:t>
                      </a:r>
                      <a:r>
                        <a:rPr lang="en-US" altLang="zh-TW" sz="1600" b="0" kern="0" dirty="0">
                          <a:effectLst/>
                          <a:latin typeface="+mj-lt"/>
                          <a:ea typeface="+mj-ea"/>
                          <a:cs typeface="Times New Roman" panose="02020603050405020304" pitchFamily="18" charset="0"/>
                        </a:rPr>
                        <a:t>3</a:t>
                      </a:r>
                      <a:r>
                        <a:rPr lang="zh-TW" altLang="en-US" sz="1600" b="0" kern="0" dirty="0">
                          <a:effectLst/>
                          <a:latin typeface="+mj-lt"/>
                          <a:ea typeface="+mj-ea"/>
                          <a:cs typeface="Times New Roman" panose="02020603050405020304" pitchFamily="18" charset="0"/>
                        </a:rPr>
                        <a:t>月</a:t>
                      </a:r>
                      <a:r>
                        <a:rPr lang="en-US" altLang="zh-TW" sz="1600" b="0" kern="0" dirty="0">
                          <a:effectLst/>
                          <a:latin typeface="+mj-lt"/>
                          <a:ea typeface="+mj-ea"/>
                          <a:cs typeface="Times New Roman" panose="02020603050405020304" pitchFamily="18" charset="0"/>
                        </a:rPr>
                        <a:t>19</a:t>
                      </a:r>
                      <a:r>
                        <a:rPr lang="zh-TW" altLang="en-US" sz="1600" b="0" kern="0" dirty="0">
                          <a:effectLst/>
                          <a:latin typeface="+mj-lt"/>
                          <a:ea typeface="+mj-ea"/>
                          <a:cs typeface="Times New Roman" panose="02020603050405020304" pitchFamily="18" charset="0"/>
                        </a:rPr>
                        <a:t>日</a:t>
                      </a:r>
                      <a:r>
                        <a:rPr lang="en-US" altLang="zh-TW" sz="1600" b="0" kern="0" dirty="0">
                          <a:effectLst/>
                          <a:latin typeface="+mj-lt"/>
                          <a:ea typeface="+mj-ea"/>
                          <a:cs typeface="Times New Roman" panose="02020603050405020304" pitchFamily="18" charset="0"/>
                        </a:rPr>
                        <a:t>(</a:t>
                      </a:r>
                      <a:r>
                        <a:rPr lang="zh-TW" altLang="en-US" sz="1600" b="0" kern="0" dirty="0">
                          <a:effectLst/>
                          <a:latin typeface="+mj-lt"/>
                          <a:ea typeface="+mj-ea"/>
                          <a:cs typeface="Times New Roman" panose="02020603050405020304" pitchFamily="18" charset="0"/>
                        </a:rPr>
                        <a:t>星期四</a:t>
                      </a:r>
                      <a:r>
                        <a:rPr lang="en-US" altLang="zh-TW" sz="1600" b="0" kern="0" dirty="0">
                          <a:effectLst/>
                          <a:latin typeface="+mj-lt"/>
                          <a:ea typeface="+mj-ea"/>
                          <a:cs typeface="Times New Roman" panose="02020603050405020304" pitchFamily="18" charset="0"/>
                        </a:rPr>
                        <a:t>)10:00</a:t>
                      </a:r>
                      <a:r>
                        <a:rPr lang="zh-TW" altLang="en-US" sz="1600" b="0" kern="0" dirty="0">
                          <a:effectLst/>
                          <a:latin typeface="+mj-lt"/>
                          <a:ea typeface="+mj-ea"/>
                          <a:cs typeface="Times New Roman" panose="02020603050405020304" pitchFamily="18" charset="0"/>
                        </a:rPr>
                        <a:t>起至</a:t>
                      </a:r>
                    </a:p>
                    <a:p>
                      <a:pPr algn="just">
                        <a:lnSpc>
                          <a:spcPct val="100000"/>
                        </a:lnSpc>
                        <a:spcBef>
                          <a:spcPts val="0"/>
                        </a:spcBef>
                        <a:spcAft>
                          <a:spcPts val="0"/>
                        </a:spcAft>
                      </a:pPr>
                      <a:r>
                        <a:rPr lang="en-US" altLang="zh-TW" sz="1600" b="0" kern="0" dirty="0">
                          <a:effectLst/>
                          <a:latin typeface="+mj-lt"/>
                          <a:ea typeface="+mj-ea"/>
                          <a:cs typeface="Times New Roman" panose="02020603050405020304" pitchFamily="18" charset="0"/>
                        </a:rPr>
                        <a:t>115</a:t>
                      </a:r>
                      <a:r>
                        <a:rPr lang="zh-TW" altLang="en-US" sz="1600" b="0" kern="0" dirty="0">
                          <a:effectLst/>
                          <a:latin typeface="+mj-lt"/>
                          <a:ea typeface="+mj-ea"/>
                          <a:cs typeface="Times New Roman" panose="02020603050405020304" pitchFamily="18" charset="0"/>
                        </a:rPr>
                        <a:t>年</a:t>
                      </a:r>
                      <a:r>
                        <a:rPr lang="en-US" altLang="zh-TW" sz="1600" b="0" kern="0" dirty="0">
                          <a:effectLst/>
                          <a:latin typeface="+mj-lt"/>
                          <a:ea typeface="+mj-ea"/>
                          <a:cs typeface="Times New Roman" panose="02020603050405020304" pitchFamily="18" charset="0"/>
                        </a:rPr>
                        <a:t>3</a:t>
                      </a:r>
                      <a:r>
                        <a:rPr lang="zh-TW" altLang="en-US" sz="1600" b="0" kern="0" dirty="0">
                          <a:effectLst/>
                          <a:latin typeface="+mj-lt"/>
                          <a:ea typeface="+mj-ea"/>
                          <a:cs typeface="Times New Roman" panose="02020603050405020304" pitchFamily="18" charset="0"/>
                        </a:rPr>
                        <a:t>月</a:t>
                      </a:r>
                      <a:r>
                        <a:rPr lang="en-US" altLang="zh-TW" sz="1600" b="0" kern="0" dirty="0">
                          <a:effectLst/>
                          <a:latin typeface="+mj-lt"/>
                          <a:ea typeface="+mj-ea"/>
                          <a:cs typeface="Times New Roman" panose="02020603050405020304" pitchFamily="18" charset="0"/>
                        </a:rPr>
                        <a:t>25</a:t>
                      </a:r>
                      <a:r>
                        <a:rPr lang="zh-TW" altLang="en-US" sz="1600" b="0" kern="0" dirty="0">
                          <a:effectLst/>
                          <a:latin typeface="+mj-lt"/>
                          <a:ea typeface="+mj-ea"/>
                          <a:cs typeface="Times New Roman" panose="02020603050405020304" pitchFamily="18" charset="0"/>
                        </a:rPr>
                        <a:t>日</a:t>
                      </a:r>
                      <a:r>
                        <a:rPr lang="en-US" altLang="zh-TW" sz="1600" b="0" kern="0" dirty="0">
                          <a:effectLst/>
                          <a:latin typeface="+mj-lt"/>
                          <a:ea typeface="+mj-ea"/>
                          <a:cs typeface="Times New Roman" panose="02020603050405020304" pitchFamily="18" charset="0"/>
                        </a:rPr>
                        <a:t>(</a:t>
                      </a:r>
                      <a:r>
                        <a:rPr lang="zh-TW" altLang="en-US" sz="1600" b="0" kern="0" dirty="0">
                          <a:effectLst/>
                          <a:latin typeface="+mj-lt"/>
                          <a:ea typeface="+mj-ea"/>
                          <a:cs typeface="Times New Roman" panose="02020603050405020304" pitchFamily="18" charset="0"/>
                        </a:rPr>
                        <a:t>星期三</a:t>
                      </a:r>
                      <a:r>
                        <a:rPr lang="en-US" altLang="zh-TW" sz="1600" b="0" kern="0" dirty="0">
                          <a:effectLst/>
                          <a:latin typeface="+mj-lt"/>
                          <a:ea typeface="+mj-ea"/>
                          <a:cs typeface="Times New Roman" panose="02020603050405020304" pitchFamily="18" charset="0"/>
                        </a:rPr>
                        <a:t>)17:00</a:t>
                      </a:r>
                      <a:r>
                        <a:rPr lang="zh-TW" altLang="en-US" sz="1600" b="0" kern="0" dirty="0">
                          <a:effectLst/>
                          <a:latin typeface="+mj-lt"/>
                          <a:ea typeface="+mj-ea"/>
                          <a:cs typeface="Times New Roman" panose="02020603050405020304" pitchFamily="18" charset="0"/>
                        </a:rPr>
                        <a:t>止</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just">
                        <a:lnSpc>
                          <a:spcPct val="100000"/>
                        </a:lnSpc>
                        <a:spcBef>
                          <a:spcPts val="0"/>
                        </a:spcBef>
                        <a:spcAft>
                          <a:spcPts val="0"/>
                        </a:spcAft>
                      </a:pPr>
                      <a:endParaRPr lang="zh-TW" altLang="en-US" sz="1400" b="0" kern="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48488756"/>
                  </a:ext>
                </a:extLst>
              </a:tr>
              <a:tr h="990600">
                <a:tc vMerge="1">
                  <a:txBody>
                    <a:bodyPr/>
                    <a:lstStyle/>
                    <a:p>
                      <a:endParaRPr lang="zh-TW" altLang="en-US"/>
                    </a:p>
                  </a:txBody>
                  <a:tcPr/>
                </a:tc>
                <a:tc>
                  <a:txBody>
                    <a:bodyPr/>
                    <a:lstStyle/>
                    <a:p>
                      <a:pPr algn="just">
                        <a:lnSpc>
                          <a:spcPct val="100000"/>
                        </a:lnSpc>
                        <a:spcBef>
                          <a:spcPts val="0"/>
                        </a:spcBef>
                        <a:spcAft>
                          <a:spcPts val="0"/>
                        </a:spcAft>
                      </a:pPr>
                      <a:r>
                        <a:rPr lang="zh-TW" altLang="en-US" sz="1600" b="1" kern="100" spc="-50" baseline="0" dirty="0">
                          <a:solidFill>
                            <a:schemeClr val="tx1"/>
                          </a:solidFill>
                          <a:effectLst/>
                          <a:latin typeface="+mj-ea"/>
                          <a:ea typeface="+mj-ea"/>
                          <a:cs typeface="Times New Roman" panose="02020603050405020304" pitchFamily="18" charset="0"/>
                        </a:rPr>
                        <a:t>集體報名申請生查詢報名手續</a:t>
                      </a:r>
                      <a:endParaRPr lang="zh-TW" sz="1600" b="1" kern="100" spc="-50" baseline="0" dirty="0">
                        <a:solidFill>
                          <a:schemeClr val="tx1"/>
                        </a:solidFill>
                        <a:effectLst/>
                        <a:latin typeface="+mj-ea"/>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00000"/>
                        </a:lnSpc>
                        <a:spcBef>
                          <a:spcPts val="0"/>
                        </a:spcBef>
                        <a:spcAft>
                          <a:spcPts val="0"/>
                        </a:spcAft>
                      </a:pPr>
                      <a:r>
                        <a:rPr lang="en-US" altLang="zh-TW" sz="1600" b="0" kern="0" dirty="0">
                          <a:effectLst/>
                          <a:latin typeface="+mj-lt"/>
                          <a:ea typeface="+mj-ea"/>
                          <a:cs typeface="Times New Roman" panose="02020603050405020304" pitchFamily="18" charset="0"/>
                        </a:rPr>
                        <a:t>115</a:t>
                      </a:r>
                      <a:r>
                        <a:rPr lang="zh-TW" altLang="en-US" sz="1600" b="0" kern="0" dirty="0">
                          <a:effectLst/>
                          <a:latin typeface="+mj-lt"/>
                          <a:ea typeface="+mj-ea"/>
                          <a:cs typeface="Times New Roman" panose="02020603050405020304" pitchFamily="18" charset="0"/>
                        </a:rPr>
                        <a:t>年</a:t>
                      </a:r>
                      <a:r>
                        <a:rPr lang="en-US" altLang="zh-TW" sz="1600" b="0" kern="0" dirty="0">
                          <a:effectLst/>
                          <a:latin typeface="+mj-lt"/>
                          <a:ea typeface="+mj-ea"/>
                          <a:cs typeface="Times New Roman" panose="02020603050405020304" pitchFamily="18" charset="0"/>
                        </a:rPr>
                        <a:t>3</a:t>
                      </a:r>
                      <a:r>
                        <a:rPr lang="zh-TW" altLang="en-US" sz="1600" b="0" kern="0" dirty="0">
                          <a:effectLst/>
                          <a:latin typeface="+mj-lt"/>
                          <a:ea typeface="+mj-ea"/>
                          <a:cs typeface="Times New Roman" panose="02020603050405020304" pitchFamily="18" charset="0"/>
                        </a:rPr>
                        <a:t>月</a:t>
                      </a:r>
                      <a:r>
                        <a:rPr lang="en-US" altLang="zh-TW" sz="1600" b="0" kern="0" dirty="0">
                          <a:effectLst/>
                          <a:latin typeface="+mj-lt"/>
                          <a:ea typeface="+mj-ea"/>
                          <a:cs typeface="Times New Roman" panose="02020603050405020304" pitchFamily="18" charset="0"/>
                        </a:rPr>
                        <a:t>23</a:t>
                      </a:r>
                      <a:r>
                        <a:rPr lang="zh-TW" altLang="en-US" sz="1600" b="0" kern="0" dirty="0">
                          <a:effectLst/>
                          <a:latin typeface="+mj-lt"/>
                          <a:ea typeface="+mj-ea"/>
                          <a:cs typeface="Times New Roman" panose="02020603050405020304" pitchFamily="18" charset="0"/>
                        </a:rPr>
                        <a:t>日</a:t>
                      </a:r>
                      <a:r>
                        <a:rPr lang="en-US" altLang="zh-TW" sz="1600" b="0" kern="0" dirty="0">
                          <a:effectLst/>
                          <a:latin typeface="+mj-lt"/>
                          <a:ea typeface="+mj-ea"/>
                          <a:cs typeface="Times New Roman" panose="02020603050405020304" pitchFamily="18" charset="0"/>
                        </a:rPr>
                        <a:t>(</a:t>
                      </a:r>
                      <a:r>
                        <a:rPr lang="zh-TW" altLang="en-US" sz="1600" b="0" kern="0" dirty="0">
                          <a:effectLst/>
                          <a:latin typeface="+mj-lt"/>
                          <a:ea typeface="+mj-ea"/>
                          <a:cs typeface="Times New Roman" panose="02020603050405020304" pitchFamily="18" charset="0"/>
                        </a:rPr>
                        <a:t>星期一</a:t>
                      </a:r>
                      <a:r>
                        <a:rPr lang="en-US" altLang="zh-TW" sz="1600" b="0" kern="0" dirty="0">
                          <a:effectLst/>
                          <a:latin typeface="+mj-lt"/>
                          <a:ea typeface="+mj-ea"/>
                          <a:cs typeface="Times New Roman" panose="02020603050405020304" pitchFamily="18" charset="0"/>
                        </a:rPr>
                        <a:t>)10:00</a:t>
                      </a:r>
                      <a:r>
                        <a:rPr lang="zh-TW" altLang="en-US" sz="1600" b="0" kern="0" dirty="0">
                          <a:effectLst/>
                          <a:latin typeface="+mj-lt"/>
                          <a:ea typeface="+mj-ea"/>
                          <a:cs typeface="Times New Roman" panose="02020603050405020304" pitchFamily="18" charset="0"/>
                        </a:rPr>
                        <a:t>起至</a:t>
                      </a:r>
                    </a:p>
                    <a:p>
                      <a:pPr algn="just">
                        <a:lnSpc>
                          <a:spcPct val="100000"/>
                        </a:lnSpc>
                        <a:spcBef>
                          <a:spcPts val="0"/>
                        </a:spcBef>
                        <a:spcAft>
                          <a:spcPts val="0"/>
                        </a:spcAft>
                      </a:pPr>
                      <a:r>
                        <a:rPr lang="en-US" altLang="zh-TW" sz="1600" b="0" kern="0" dirty="0">
                          <a:effectLst/>
                          <a:latin typeface="+mj-lt"/>
                          <a:ea typeface="+mj-ea"/>
                          <a:cs typeface="Times New Roman" panose="02020603050405020304" pitchFamily="18" charset="0"/>
                        </a:rPr>
                        <a:t>115</a:t>
                      </a:r>
                      <a:r>
                        <a:rPr lang="zh-TW" altLang="en-US" sz="1600" b="0" kern="0" dirty="0">
                          <a:effectLst/>
                          <a:latin typeface="+mj-lt"/>
                          <a:ea typeface="+mj-ea"/>
                          <a:cs typeface="Times New Roman" panose="02020603050405020304" pitchFamily="18" charset="0"/>
                        </a:rPr>
                        <a:t>年</a:t>
                      </a:r>
                      <a:r>
                        <a:rPr lang="en-US" altLang="zh-TW" sz="1600" b="0" kern="0" dirty="0">
                          <a:effectLst/>
                          <a:latin typeface="+mj-lt"/>
                          <a:ea typeface="+mj-ea"/>
                          <a:cs typeface="Times New Roman" panose="02020603050405020304" pitchFamily="18" charset="0"/>
                        </a:rPr>
                        <a:t>3</a:t>
                      </a:r>
                      <a:r>
                        <a:rPr lang="zh-TW" altLang="en-US" sz="1600" b="0" kern="0" dirty="0">
                          <a:effectLst/>
                          <a:latin typeface="+mj-lt"/>
                          <a:ea typeface="+mj-ea"/>
                          <a:cs typeface="Times New Roman" panose="02020603050405020304" pitchFamily="18" charset="0"/>
                        </a:rPr>
                        <a:t>月</a:t>
                      </a:r>
                      <a:r>
                        <a:rPr lang="en-US" altLang="zh-TW" sz="1600" b="0" kern="0" dirty="0">
                          <a:effectLst/>
                          <a:latin typeface="+mj-lt"/>
                          <a:ea typeface="+mj-ea"/>
                          <a:cs typeface="Times New Roman" panose="02020603050405020304" pitchFamily="18" charset="0"/>
                        </a:rPr>
                        <a:t>25</a:t>
                      </a:r>
                      <a:r>
                        <a:rPr lang="zh-TW" altLang="en-US" sz="1600" b="0" kern="0" dirty="0">
                          <a:effectLst/>
                          <a:latin typeface="+mj-lt"/>
                          <a:ea typeface="+mj-ea"/>
                          <a:cs typeface="Times New Roman" panose="02020603050405020304" pitchFamily="18" charset="0"/>
                        </a:rPr>
                        <a:t>日</a:t>
                      </a:r>
                      <a:r>
                        <a:rPr lang="en-US" altLang="zh-TW" sz="1600" b="0" kern="0" dirty="0">
                          <a:effectLst/>
                          <a:latin typeface="+mj-lt"/>
                          <a:ea typeface="+mj-ea"/>
                          <a:cs typeface="Times New Roman" panose="02020603050405020304" pitchFamily="18" charset="0"/>
                        </a:rPr>
                        <a:t>(</a:t>
                      </a:r>
                      <a:r>
                        <a:rPr lang="zh-TW" altLang="en-US" sz="1600" b="0" kern="0" dirty="0">
                          <a:effectLst/>
                          <a:latin typeface="+mj-lt"/>
                          <a:ea typeface="+mj-ea"/>
                          <a:cs typeface="Times New Roman" panose="02020603050405020304" pitchFamily="18" charset="0"/>
                        </a:rPr>
                        <a:t>星期三</a:t>
                      </a:r>
                      <a:r>
                        <a:rPr lang="en-US" altLang="zh-TW" sz="1600" b="0" kern="0" dirty="0">
                          <a:effectLst/>
                          <a:latin typeface="+mj-lt"/>
                          <a:ea typeface="+mj-ea"/>
                          <a:cs typeface="Times New Roman" panose="02020603050405020304" pitchFamily="18" charset="0"/>
                        </a:rPr>
                        <a:t>)17:00</a:t>
                      </a:r>
                      <a:r>
                        <a:rPr lang="zh-TW" altLang="en-US" sz="1600" b="0" kern="0" dirty="0">
                          <a:effectLst/>
                          <a:latin typeface="+mj-lt"/>
                          <a:ea typeface="+mj-ea"/>
                          <a:cs typeface="Times New Roman" panose="02020603050405020304" pitchFamily="18" charset="0"/>
                        </a:rPr>
                        <a:t>止</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en-US" sz="1600" b="0" i="0" kern="0" dirty="0">
                          <a:solidFill>
                            <a:schemeClr val="tx1"/>
                          </a:solidFill>
                          <a:effectLst/>
                          <a:latin typeface="+mj-ea"/>
                          <a:ea typeface="+mn-ea"/>
                          <a:cs typeface="Times New Roman" panose="02020603050405020304" pitchFamily="18" charset="0"/>
                        </a:rPr>
                        <a:t>高中學校向本委員會完成報名資料確認作業後，</a:t>
                      </a:r>
                      <a:r>
                        <a:rPr lang="zh-TW" altLang="en-US" sz="1600" b="1" i="0" kern="0" dirty="0">
                          <a:solidFill>
                            <a:schemeClr val="tx1"/>
                          </a:solidFill>
                          <a:effectLst/>
                          <a:latin typeface="+mj-ea"/>
                          <a:ea typeface="+mn-ea"/>
                          <a:cs typeface="Times New Roman" panose="02020603050405020304" pitchFamily="18" charset="0"/>
                        </a:rPr>
                        <a:t>集報申請生輸入個人資料</a:t>
                      </a:r>
                      <a:r>
                        <a:rPr lang="en-US" altLang="zh-TW" sz="1600" b="1" i="0" kern="0" dirty="0">
                          <a:solidFill>
                            <a:schemeClr val="tx1"/>
                          </a:solidFill>
                          <a:effectLst/>
                          <a:latin typeface="+mj-ea"/>
                          <a:ea typeface="+mn-ea"/>
                          <a:cs typeface="Times New Roman" panose="02020603050405020304" pitchFamily="18" charset="0"/>
                        </a:rPr>
                        <a:t>(</a:t>
                      </a:r>
                      <a:r>
                        <a:rPr lang="zh-TW" altLang="en-US" sz="1600" b="1" i="0" kern="0" dirty="0">
                          <a:solidFill>
                            <a:schemeClr val="tx1"/>
                          </a:solidFill>
                          <a:effectLst/>
                          <a:latin typeface="+mj-ea"/>
                          <a:ea typeface="+mn-ea"/>
                          <a:cs typeface="Times New Roman" panose="02020603050405020304" pitchFamily="18" charset="0"/>
                        </a:rPr>
                        <a:t>身分證字號、學測應試號碼</a:t>
                      </a:r>
                      <a:r>
                        <a:rPr lang="en-US" altLang="zh-TW" sz="1600" b="1" i="0" kern="0" dirty="0">
                          <a:solidFill>
                            <a:schemeClr val="tx1"/>
                          </a:solidFill>
                          <a:effectLst/>
                          <a:latin typeface="+mj-ea"/>
                          <a:ea typeface="+mn-ea"/>
                          <a:cs typeface="Times New Roman" panose="02020603050405020304" pitchFamily="18" charset="0"/>
                        </a:rPr>
                        <a:t>)</a:t>
                      </a:r>
                      <a:r>
                        <a:rPr lang="zh-TW" altLang="en-US" sz="1600" b="1" i="0" kern="0" dirty="0">
                          <a:solidFill>
                            <a:schemeClr val="tx1"/>
                          </a:solidFill>
                          <a:effectLst/>
                          <a:latin typeface="+mj-ea"/>
                          <a:ea typeface="+mn-ea"/>
                          <a:cs typeface="Times New Roman" panose="02020603050405020304" pitchFamily="18" charset="0"/>
                        </a:rPr>
                        <a:t>可登錄查詢</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5495348"/>
                  </a:ext>
                </a:extLst>
              </a:tr>
              <a:tr h="864000">
                <a:tc vMerge="1">
                  <a:txBody>
                    <a:bodyPr/>
                    <a:lstStyle/>
                    <a:p>
                      <a:endParaRPr lang="zh-TW" altLang="en-US"/>
                    </a:p>
                  </a:txBody>
                  <a:tcPr/>
                </a:tc>
                <a:tc>
                  <a:txBody>
                    <a:bodyPr/>
                    <a:lstStyle/>
                    <a:p>
                      <a:pPr algn="just">
                        <a:lnSpc>
                          <a:spcPct val="100000"/>
                        </a:lnSpc>
                        <a:spcBef>
                          <a:spcPts val="0"/>
                        </a:spcBef>
                        <a:spcAft>
                          <a:spcPts val="0"/>
                        </a:spcAft>
                      </a:pPr>
                      <a:r>
                        <a:rPr lang="zh-TW" sz="1800" b="1" kern="0" spc="-50" baseline="0" dirty="0">
                          <a:solidFill>
                            <a:schemeClr val="accent6">
                              <a:lumMod val="50000"/>
                            </a:schemeClr>
                          </a:solidFill>
                          <a:effectLst/>
                          <a:latin typeface="+mj-ea"/>
                          <a:ea typeface="+mj-ea"/>
                          <a:cs typeface="Times New Roman" panose="02020603050405020304" pitchFamily="18" charset="0"/>
                        </a:rPr>
                        <a:t>篩選結果公告</a:t>
                      </a:r>
                      <a:endParaRPr lang="zh-TW" sz="1800" b="1" kern="100" spc="-50" baseline="0" dirty="0">
                        <a:solidFill>
                          <a:schemeClr val="accent6">
                            <a:lumMod val="50000"/>
                          </a:schemeClr>
                        </a:solidFill>
                        <a:effectLst/>
                        <a:latin typeface="+mj-ea"/>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spcBef>
                          <a:spcPts val="0"/>
                        </a:spcBef>
                        <a:spcAft>
                          <a:spcPts val="0"/>
                        </a:spcAft>
                      </a:pPr>
                      <a:r>
                        <a:rPr lang="en-US" altLang="zh-TW" sz="1600" b="1" kern="0" dirty="0">
                          <a:solidFill>
                            <a:schemeClr val="accent6">
                              <a:lumMod val="50000"/>
                            </a:schemeClr>
                          </a:solidFill>
                          <a:effectLst/>
                          <a:latin typeface="+mj-lt"/>
                          <a:ea typeface="+mj-ea"/>
                          <a:cs typeface="Times New Roman" panose="02020603050405020304" pitchFamily="18" charset="0"/>
                        </a:rPr>
                        <a:t>115</a:t>
                      </a:r>
                      <a:r>
                        <a:rPr lang="zh-TW" altLang="en-US" sz="1600" b="1" kern="0" dirty="0">
                          <a:solidFill>
                            <a:schemeClr val="accent6">
                              <a:lumMod val="50000"/>
                            </a:schemeClr>
                          </a:solidFill>
                          <a:effectLst/>
                          <a:latin typeface="+mj-lt"/>
                          <a:ea typeface="+mj-ea"/>
                          <a:cs typeface="Times New Roman" panose="02020603050405020304" pitchFamily="18" charset="0"/>
                        </a:rPr>
                        <a:t>年</a:t>
                      </a:r>
                      <a:r>
                        <a:rPr lang="en-US" altLang="zh-TW" sz="1600" b="1" kern="0" dirty="0">
                          <a:solidFill>
                            <a:schemeClr val="accent6">
                              <a:lumMod val="50000"/>
                            </a:schemeClr>
                          </a:solidFill>
                          <a:effectLst/>
                          <a:latin typeface="+mj-lt"/>
                          <a:ea typeface="+mj-ea"/>
                          <a:cs typeface="Times New Roman" panose="02020603050405020304" pitchFamily="18" charset="0"/>
                        </a:rPr>
                        <a:t>3</a:t>
                      </a:r>
                      <a:r>
                        <a:rPr lang="zh-TW" altLang="en-US" sz="1600" b="1" kern="0" dirty="0">
                          <a:solidFill>
                            <a:schemeClr val="accent6">
                              <a:lumMod val="50000"/>
                            </a:schemeClr>
                          </a:solidFill>
                          <a:effectLst/>
                          <a:latin typeface="+mj-lt"/>
                          <a:ea typeface="+mj-ea"/>
                          <a:cs typeface="Times New Roman" panose="02020603050405020304" pitchFamily="18" charset="0"/>
                        </a:rPr>
                        <a:t>月</a:t>
                      </a:r>
                      <a:r>
                        <a:rPr lang="en-US" altLang="zh-TW" sz="1600" b="1" kern="0" dirty="0">
                          <a:solidFill>
                            <a:schemeClr val="accent6">
                              <a:lumMod val="50000"/>
                            </a:schemeClr>
                          </a:solidFill>
                          <a:effectLst/>
                          <a:latin typeface="+mj-lt"/>
                          <a:ea typeface="+mj-ea"/>
                          <a:cs typeface="Times New Roman" panose="02020603050405020304" pitchFamily="18" charset="0"/>
                        </a:rPr>
                        <a:t>31</a:t>
                      </a:r>
                      <a:r>
                        <a:rPr lang="zh-TW" altLang="en-US" sz="1600" b="1" kern="0" dirty="0">
                          <a:solidFill>
                            <a:schemeClr val="accent6">
                              <a:lumMod val="50000"/>
                            </a:schemeClr>
                          </a:solidFill>
                          <a:effectLst/>
                          <a:latin typeface="+mj-lt"/>
                          <a:ea typeface="+mj-ea"/>
                          <a:cs typeface="Times New Roman" panose="02020603050405020304" pitchFamily="18" charset="0"/>
                        </a:rPr>
                        <a:t>日</a:t>
                      </a:r>
                      <a:r>
                        <a:rPr lang="en-US" altLang="zh-TW" sz="1600" b="1" kern="0" dirty="0">
                          <a:solidFill>
                            <a:schemeClr val="accent6">
                              <a:lumMod val="50000"/>
                            </a:schemeClr>
                          </a:solidFill>
                          <a:effectLst/>
                          <a:latin typeface="+mj-lt"/>
                          <a:ea typeface="+mj-ea"/>
                          <a:cs typeface="Times New Roman" panose="02020603050405020304" pitchFamily="18" charset="0"/>
                        </a:rPr>
                        <a:t>(</a:t>
                      </a:r>
                      <a:r>
                        <a:rPr lang="zh-TW" altLang="en-US" sz="1600" b="1" kern="0" dirty="0">
                          <a:solidFill>
                            <a:schemeClr val="accent6">
                              <a:lumMod val="50000"/>
                            </a:schemeClr>
                          </a:solidFill>
                          <a:effectLst/>
                          <a:latin typeface="+mj-lt"/>
                          <a:ea typeface="+mj-ea"/>
                          <a:cs typeface="Times New Roman" panose="02020603050405020304" pitchFamily="18" charset="0"/>
                        </a:rPr>
                        <a:t>星期二</a:t>
                      </a:r>
                      <a:r>
                        <a:rPr lang="en-US" altLang="zh-TW" sz="1600" b="1" kern="0" dirty="0">
                          <a:solidFill>
                            <a:schemeClr val="accent6">
                              <a:lumMod val="50000"/>
                            </a:schemeClr>
                          </a:solidFill>
                          <a:effectLst/>
                          <a:latin typeface="+mj-lt"/>
                          <a:ea typeface="+mj-ea"/>
                          <a:cs typeface="Times New Roman" panose="02020603050405020304" pitchFamily="18" charset="0"/>
                        </a:rPr>
                        <a:t>)10:00</a:t>
                      </a:r>
                      <a:r>
                        <a:rPr lang="zh-TW" altLang="en-US" sz="1600" b="1" kern="0" dirty="0">
                          <a:solidFill>
                            <a:schemeClr val="accent6">
                              <a:lumMod val="50000"/>
                            </a:schemeClr>
                          </a:solidFill>
                          <a:effectLst/>
                          <a:latin typeface="+mj-lt"/>
                          <a:ea typeface="+mj-ea"/>
                          <a:cs typeface="Times New Roman" panose="02020603050405020304" pitchFamily="18" charset="0"/>
                        </a:rPr>
                        <a:t>起</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lgn="just">
                        <a:lnSpc>
                          <a:spcPct val="100000"/>
                        </a:lnSpc>
                        <a:spcBef>
                          <a:spcPts val="0"/>
                        </a:spcBef>
                        <a:spcAft>
                          <a:spcPts val="0"/>
                        </a:spcAft>
                        <a:buFont typeface="Wingdings" panose="05000000000000000000" pitchFamily="2" charset="2"/>
                        <a:buChar char="u"/>
                      </a:pPr>
                      <a:r>
                        <a:rPr lang="zh-TW" altLang="en-US" sz="1400" b="0" i="0" kern="0" dirty="0">
                          <a:solidFill>
                            <a:schemeClr val="tx2">
                              <a:lumMod val="75000"/>
                            </a:schemeClr>
                          </a:solidFill>
                          <a:effectLst/>
                          <a:latin typeface="+mj-ea"/>
                          <a:ea typeface="+mn-ea"/>
                          <a:cs typeface="Times New Roman" panose="02020603050405020304" pitchFamily="18" charset="0"/>
                        </a:rPr>
                        <a:t>高中學校請至</a:t>
                      </a:r>
                      <a:r>
                        <a:rPr lang="zh-TW" altLang="en-US" sz="1600" b="1" i="0" kern="0" dirty="0">
                          <a:solidFill>
                            <a:srgbClr val="0033CC"/>
                          </a:solidFill>
                          <a:effectLst/>
                          <a:latin typeface="+mj-ea"/>
                          <a:ea typeface="+mn-ea"/>
                          <a:cs typeface="Times New Roman" panose="02020603050405020304" pitchFamily="18" charset="0"/>
                        </a:rPr>
                        <a:t>集體報名系統查詢</a:t>
                      </a:r>
                      <a:r>
                        <a:rPr lang="zh-TW" altLang="en-US" sz="1400" b="0" i="0" kern="0" dirty="0">
                          <a:solidFill>
                            <a:schemeClr val="tx2">
                              <a:lumMod val="75000"/>
                            </a:schemeClr>
                          </a:solidFill>
                          <a:effectLst/>
                          <a:latin typeface="+mj-ea"/>
                          <a:ea typeface="+mn-ea"/>
                          <a:cs typeface="Times New Roman" panose="02020603050405020304" pitchFamily="18" charset="0"/>
                        </a:rPr>
                        <a:t>所屬申請生一篩結果</a:t>
                      </a:r>
                      <a:endParaRPr lang="en-US" altLang="zh-TW" sz="1400" b="0" i="0" kern="0" dirty="0">
                        <a:solidFill>
                          <a:schemeClr val="tx2">
                            <a:lumMod val="75000"/>
                          </a:schemeClr>
                        </a:solidFill>
                        <a:effectLst/>
                        <a:latin typeface="+mj-ea"/>
                        <a:ea typeface="+mn-ea"/>
                        <a:cs typeface="Times New Roman" panose="02020603050405020304" pitchFamily="18" charset="0"/>
                      </a:endParaRPr>
                    </a:p>
                    <a:p>
                      <a:pPr marL="285750" indent="-285750" algn="just">
                        <a:lnSpc>
                          <a:spcPct val="100000"/>
                        </a:lnSpc>
                        <a:spcBef>
                          <a:spcPts val="600"/>
                        </a:spcBef>
                        <a:spcAft>
                          <a:spcPts val="0"/>
                        </a:spcAft>
                        <a:buFont typeface="Wingdings" panose="05000000000000000000" pitchFamily="2" charset="2"/>
                        <a:buChar char="u"/>
                      </a:pPr>
                      <a:r>
                        <a:rPr lang="zh-TW" altLang="en-US" sz="1400" b="1" i="0" kern="0" dirty="0">
                          <a:solidFill>
                            <a:schemeClr val="tx1"/>
                          </a:solidFill>
                          <a:effectLst/>
                          <a:latin typeface="+mj-ea"/>
                          <a:ea typeface="+mn-ea"/>
                          <a:cs typeface="Times New Roman" panose="02020603050405020304" pitchFamily="18" charset="0"/>
                        </a:rPr>
                        <a:t>申請生本人可至招生官</a:t>
                      </a:r>
                      <a:r>
                        <a:rPr lang="zh-TW" altLang="en-US" sz="1400" b="1" i="0" kern="0" dirty="0">
                          <a:solidFill>
                            <a:srgbClr val="3D3D3D"/>
                          </a:solidFill>
                          <a:effectLst/>
                          <a:latin typeface="+mj-ea"/>
                          <a:ea typeface="+mn-ea"/>
                          <a:cs typeface="Times New Roman" panose="02020603050405020304" pitchFamily="18" charset="0"/>
                        </a:rPr>
                        <a:t>網</a:t>
                      </a:r>
                      <a:r>
                        <a:rPr lang="zh-TW" altLang="en-US" sz="1400" b="1" i="0" kern="0" dirty="0">
                          <a:solidFill>
                            <a:schemeClr val="tx2">
                              <a:lumMod val="75000"/>
                            </a:schemeClr>
                          </a:solidFill>
                          <a:effectLst/>
                          <a:latin typeface="+mj-ea"/>
                          <a:ea typeface="+mn-ea"/>
                          <a:cs typeface="Times New Roman" panose="02020603050405020304" pitchFamily="18" charset="0"/>
                        </a:rPr>
                        <a:t>查詢</a:t>
                      </a:r>
                      <a:r>
                        <a:rPr lang="zh-TW" altLang="en-US" sz="1400" b="0" i="0" kern="0" dirty="0">
                          <a:solidFill>
                            <a:schemeClr val="tx2">
                              <a:lumMod val="75000"/>
                            </a:schemeClr>
                          </a:solidFill>
                          <a:effectLst/>
                          <a:latin typeface="+mj-ea"/>
                          <a:ea typeface="+mn-ea"/>
                          <a:cs typeface="Times New Roman" panose="02020603050405020304" pitchFamily="18" charset="0"/>
                        </a:rPr>
                        <a:t>個人一篩結果</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8428660"/>
                  </a:ext>
                </a:extLst>
              </a:tr>
            </a:tbl>
          </a:graphicData>
        </a:graphic>
      </p:graphicFrame>
      <p:sp>
        <p:nvSpPr>
          <p:cNvPr id="7" name="投影片編號版面配置區 6"/>
          <p:cNvSpPr>
            <a:spLocks noGrp="1"/>
          </p:cNvSpPr>
          <p:nvPr>
            <p:ph type="sldNum" sz="quarter" idx="12"/>
          </p:nvPr>
        </p:nvSpPr>
        <p:spPr/>
        <p:txBody>
          <a:bodyPr/>
          <a:lstStyle/>
          <a:p>
            <a:fld id="{A6174ADA-354D-4803-A14C-B38EECA4D689}" type="slidenum">
              <a:rPr lang="zh-TW" altLang="en-US" smtClean="0"/>
              <a:t>4</a:t>
            </a:fld>
            <a:endParaRPr lang="zh-TW" altLang="en-US"/>
          </a:p>
        </p:txBody>
      </p:sp>
      <p:sp>
        <p:nvSpPr>
          <p:cNvPr id="2" name="矩形 1"/>
          <p:cNvSpPr/>
          <p:nvPr/>
        </p:nvSpPr>
        <p:spPr>
          <a:xfrm>
            <a:off x="1344251" y="88900"/>
            <a:ext cx="9503498" cy="64633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sym typeface="Wingdings" panose="05000000000000000000" pitchFamily="2" charset="2"/>
              </a:rPr>
              <a:t>◆ </a:t>
            </a:r>
            <a:r>
              <a:rPr lang="en-US" altLang="zh-TW" sz="3200" b="1" spc="100" dirty="0">
                <a:solidFill>
                  <a:schemeClr val="tx1"/>
                </a:solidFill>
                <a:effectLst>
                  <a:glow rad="63500">
                    <a:schemeClr val="bg1"/>
                  </a:glow>
                </a:effectLst>
                <a:sym typeface="Wingdings" panose="05000000000000000000" pitchFamily="2" charset="2"/>
              </a:rPr>
              <a:t>115</a:t>
            </a:r>
            <a:r>
              <a:rPr lang="zh-TW" altLang="en-US" sz="3200" b="1" spc="100" dirty="0">
                <a:solidFill>
                  <a:schemeClr val="tx1"/>
                </a:solidFill>
                <a:effectLst>
                  <a:glow rad="63500">
                    <a:schemeClr val="bg1"/>
                  </a:glow>
                </a:effectLst>
                <a:sym typeface="Wingdings" panose="05000000000000000000" pitchFamily="2" charset="2"/>
              </a:rPr>
              <a:t>學年度四技申請入學聯合招生重要日程</a:t>
            </a:r>
            <a:r>
              <a:rPr lang="en-US" altLang="zh-TW" sz="3200" b="1" spc="100" dirty="0">
                <a:solidFill>
                  <a:schemeClr val="tx1"/>
                </a:solidFill>
                <a:effectLst>
                  <a:glow rad="63500">
                    <a:schemeClr val="bg1"/>
                  </a:glow>
                </a:effectLst>
                <a:sym typeface="Wingdings" panose="05000000000000000000" pitchFamily="2" charset="2"/>
              </a:rPr>
              <a:t>(1/3)</a:t>
            </a:r>
          </a:p>
        </p:txBody>
      </p:sp>
      <p:sp>
        <p:nvSpPr>
          <p:cNvPr id="3" name="文字方塊 2">
            <a:extLst>
              <a:ext uri="{FF2B5EF4-FFF2-40B4-BE49-F238E27FC236}">
                <a16:creationId xmlns:a16="http://schemas.microsoft.com/office/drawing/2014/main" id="{98E4614F-32D5-B183-AECB-BA6390F044A5}"/>
              </a:ext>
            </a:extLst>
          </p:cNvPr>
          <p:cNvSpPr txBox="1"/>
          <p:nvPr/>
        </p:nvSpPr>
        <p:spPr>
          <a:xfrm>
            <a:off x="1344251" y="4355623"/>
            <a:ext cx="1037333" cy="374573"/>
          </a:xfrm>
          <a:prstGeom prst="rect">
            <a:avLst/>
          </a:prstGeom>
          <a:noFill/>
          <a:effectLst>
            <a:glow rad="139700">
              <a:schemeClr val="accent3">
                <a:satMod val="175000"/>
                <a:alpha val="40000"/>
              </a:schemeClr>
            </a:glow>
          </a:effectLst>
        </p:spPr>
        <p:txBody>
          <a:bodyPr wrap="square" rtlCol="0">
            <a:spAutoFit/>
          </a:bodyPr>
          <a:lstStyle/>
          <a:p>
            <a:r>
              <a:rPr lang="en-US" altLang="zh-TW" b="1" dirty="0">
                <a:solidFill>
                  <a:srgbClr val="FF0000"/>
                </a:solidFill>
                <a:effectLst>
                  <a:glow rad="101600">
                    <a:srgbClr val="FFFF00">
                      <a:alpha val="60000"/>
                    </a:srgbClr>
                  </a:glow>
                </a:effectLst>
              </a:rPr>
              <a:t>NEW!!!</a:t>
            </a:r>
            <a:endParaRPr lang="zh-TW" altLang="en-US" b="1" dirty="0">
              <a:solidFill>
                <a:srgbClr val="FF0000"/>
              </a:solidFill>
              <a:effectLst>
                <a:glow rad="101600">
                  <a:srgbClr val="FFFF00">
                    <a:alpha val="60000"/>
                  </a:srgbClr>
                </a:glow>
              </a:effectLst>
            </a:endParaRPr>
          </a:p>
        </p:txBody>
      </p:sp>
    </p:spTree>
    <p:extLst>
      <p:ext uri="{BB962C8B-B14F-4D97-AF65-F5344CB8AC3E}">
        <p14:creationId xmlns:p14="http://schemas.microsoft.com/office/powerpoint/2010/main" val="299517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childTnLst>
                                    <p:animClr clrSpc="rgb" dir="cw">
                                      <p:cBhvr override="childStyle">
                                        <p:cTn id="6" dur="400" autoRev="1" fill="remove"/>
                                        <p:tgtEl>
                                          <p:spTgt spid="3">
                                            <p:txEl>
                                              <p:pRg st="0" end="0"/>
                                            </p:txEl>
                                          </p:spTgt>
                                        </p:tgtEl>
                                        <p:attrNameLst>
                                          <p:attrName>style.color</p:attrName>
                                        </p:attrNameLst>
                                      </p:cBhvr>
                                      <p:to>
                                        <a:schemeClr val="bg1"/>
                                      </p:to>
                                    </p:animClr>
                                    <p:animClr clrSpc="rgb" dir="cw">
                                      <p:cBhvr>
                                        <p:cTn id="7" dur="400" autoRev="1" fill="remove"/>
                                        <p:tgtEl>
                                          <p:spTgt spid="3">
                                            <p:txEl>
                                              <p:pRg st="0" end="0"/>
                                            </p:txEl>
                                          </p:spTgt>
                                        </p:tgtEl>
                                        <p:attrNameLst>
                                          <p:attrName>fillcolor</p:attrName>
                                        </p:attrNameLst>
                                      </p:cBhvr>
                                      <p:to>
                                        <a:schemeClr val="bg1"/>
                                      </p:to>
                                    </p:animClr>
                                    <p:set>
                                      <p:cBhvr>
                                        <p:cTn id="8" dur="400" autoRev="1" fill="remove"/>
                                        <p:tgtEl>
                                          <p:spTgt spid="3">
                                            <p:txEl>
                                              <p:pRg st="0" end="0"/>
                                            </p:txEl>
                                          </p:spTgt>
                                        </p:tgtEl>
                                        <p:attrNameLst>
                                          <p:attrName>fill.type</p:attrName>
                                        </p:attrNameLst>
                                      </p:cBhvr>
                                      <p:to>
                                        <p:strVal val="solid"/>
                                      </p:to>
                                    </p:set>
                                    <p:set>
                                      <p:cBhvr>
                                        <p:cTn id="9" dur="400" autoRev="1" fill="remove"/>
                                        <p:tgtEl>
                                          <p:spTgt spid="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10175" y="112852"/>
            <a:ext cx="2957640"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spc="100" dirty="0">
                <a:solidFill>
                  <a:schemeClr val="tx1"/>
                </a:solidFill>
                <a:effectLst>
                  <a:glow rad="63500">
                    <a:schemeClr val="bg1"/>
                  </a:glow>
                </a:effectLst>
                <a:sym typeface="Wingdings" panose="05000000000000000000" pitchFamily="2" charset="2"/>
              </a:rPr>
              <a:t>系統架構圖</a:t>
            </a:r>
            <a:endParaRPr lang="zh-TW" altLang="en-US" sz="3600" b="1" spc="100" dirty="0">
              <a:solidFill>
                <a:schemeClr val="tx1"/>
              </a:solidFill>
              <a:effectLst>
                <a:glow rad="63500">
                  <a:schemeClr val="bg1"/>
                </a:glow>
              </a:effectLst>
            </a:endParaRPr>
          </a:p>
        </p:txBody>
      </p:sp>
      <p:sp>
        <p:nvSpPr>
          <p:cNvPr id="6" name="投影片編號版面配置區 5"/>
          <p:cNvSpPr>
            <a:spLocks noGrp="1"/>
          </p:cNvSpPr>
          <p:nvPr>
            <p:ph type="sldNum" sz="quarter" idx="12"/>
          </p:nvPr>
        </p:nvSpPr>
        <p:spPr/>
        <p:txBody>
          <a:bodyPr/>
          <a:lstStyle/>
          <a:p>
            <a:fld id="{A6174ADA-354D-4803-A14C-B38EECA4D689}" type="slidenum">
              <a:rPr lang="zh-TW" altLang="en-US" smtClean="0"/>
              <a:t>40</a:t>
            </a:fld>
            <a:endParaRPr lang="zh-TW" altLang="en-US" dirty="0"/>
          </a:p>
        </p:txBody>
      </p:sp>
      <p:pic>
        <p:nvPicPr>
          <p:cNvPr id="10" name="圖片 9"/>
          <p:cNvPicPr>
            <a:picLocks noChangeAspect="1"/>
          </p:cNvPicPr>
          <p:nvPr/>
        </p:nvPicPr>
        <p:blipFill>
          <a:blip r:embed="rId3">
            <a:extLst>
              <a:ext uri="{28A0092B-C50C-407E-A947-70E740481C1C}">
                <a14:useLocalDpi xmlns:a14="http://schemas.microsoft.com/office/drawing/2010/main" val="0"/>
              </a:ext>
            </a:extLst>
          </a:blip>
          <a:srcRect/>
          <a:stretch/>
        </p:blipFill>
        <p:spPr>
          <a:xfrm>
            <a:off x="710811" y="970669"/>
            <a:ext cx="10129684" cy="5830561"/>
          </a:xfrm>
          <a:prstGeom prst="rect">
            <a:avLst/>
          </a:prstGeom>
        </p:spPr>
      </p:pic>
      <p:sp>
        <p:nvSpPr>
          <p:cNvPr id="5" name="矩形圖說文字 4"/>
          <p:cNvSpPr/>
          <p:nvPr/>
        </p:nvSpPr>
        <p:spPr>
          <a:xfrm>
            <a:off x="362716" y="761230"/>
            <a:ext cx="2798299" cy="532547"/>
          </a:xfrm>
          <a:prstGeom prst="wedgeRectCallout">
            <a:avLst>
              <a:gd name="adj1" fmla="val -20833"/>
              <a:gd name="adj2" fmla="val 83104"/>
            </a:avLst>
          </a:prstGeom>
          <a:solidFill>
            <a:schemeClr val="accent5">
              <a:lumMod val="40000"/>
              <a:lumOff val="6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至</a:t>
            </a:r>
            <a:r>
              <a:rPr lang="en-US" altLang="zh-TW"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2.6</a:t>
            </a:r>
            <a:r>
              <a:rPr lang="zh-TW" altLang="en-US"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提早於</a:t>
            </a:r>
            <a:endParaRPr lang="en-US" altLang="zh-TW"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115</a:t>
            </a:r>
            <a:r>
              <a:rPr lang="zh-TW" altLang="en-US"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五</a:t>
            </a:r>
            <a:r>
              <a:rPr lang="en-US" altLang="zh-TW"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)10:00</a:t>
            </a:r>
            <a:r>
              <a:rPr lang="zh-TW" altLang="en-US"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起開放</a:t>
            </a:r>
          </a:p>
        </p:txBody>
      </p:sp>
      <p:cxnSp>
        <p:nvCxnSpPr>
          <p:cNvPr id="4" name="直線接點 3"/>
          <p:cNvCxnSpPr>
            <a:cxnSpLocks/>
            <a:stCxn id="23" idx="7"/>
          </p:cNvCxnSpPr>
          <p:nvPr/>
        </p:nvCxnSpPr>
        <p:spPr>
          <a:xfrm flipH="1">
            <a:off x="4561515" y="1579270"/>
            <a:ext cx="4944" cy="52219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cxnSpLocks/>
          </p:cNvCxnSpPr>
          <p:nvPr/>
        </p:nvCxnSpPr>
        <p:spPr>
          <a:xfrm flipH="1" flipV="1">
            <a:off x="614751" y="2149722"/>
            <a:ext cx="3946764" cy="1"/>
          </a:xfrm>
          <a:prstGeom prst="straightConnector1">
            <a:avLst/>
          </a:prstGeom>
          <a:ln w="57150">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a:cxnSpLocks/>
          </p:cNvCxnSpPr>
          <p:nvPr/>
        </p:nvCxnSpPr>
        <p:spPr>
          <a:xfrm flipH="1">
            <a:off x="4610175" y="2149722"/>
            <a:ext cx="6230320" cy="0"/>
          </a:xfrm>
          <a:prstGeom prst="straightConnector1">
            <a:avLst/>
          </a:prstGeom>
          <a:ln w="571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矩形圖說文字 19"/>
          <p:cNvSpPr/>
          <p:nvPr/>
        </p:nvSpPr>
        <p:spPr>
          <a:xfrm>
            <a:off x="8600445" y="754933"/>
            <a:ext cx="3496799" cy="644178"/>
          </a:xfrm>
          <a:prstGeom prst="wedgeRectCallout">
            <a:avLst>
              <a:gd name="adj1" fmla="val -20833"/>
              <a:gd name="adj2" fmla="val 83104"/>
            </a:avLst>
          </a:prstGeom>
          <a:solidFill>
            <a:schemeClr val="accent2">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2.7</a:t>
            </a:r>
            <a:r>
              <a:rPr lang="zh-TW" altLang="en-US"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之後功能，</a:t>
            </a:r>
            <a:endParaRPr lang="en-US" altLang="zh-TW"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於</a:t>
            </a:r>
            <a:r>
              <a:rPr lang="en-US" altLang="zh-TW"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115</a:t>
            </a:r>
            <a:r>
              <a:rPr lang="zh-TW" altLang="en-US"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19</a:t>
            </a:r>
            <a:r>
              <a:rPr lang="zh-TW" altLang="en-US"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四</a:t>
            </a:r>
            <a:r>
              <a:rPr lang="en-US" altLang="zh-TW"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)10:00</a:t>
            </a:r>
            <a:r>
              <a:rPr lang="zh-TW" altLang="en-US" sz="1600" b="1" dirty="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rPr>
              <a:t>起逐項開放 </a:t>
            </a:r>
          </a:p>
        </p:txBody>
      </p:sp>
      <p:sp>
        <p:nvSpPr>
          <p:cNvPr id="23" name="淚滴形 22"/>
          <p:cNvSpPr/>
          <p:nvPr/>
        </p:nvSpPr>
        <p:spPr>
          <a:xfrm rot="7884889">
            <a:off x="4455447" y="1272417"/>
            <a:ext cx="212136" cy="196246"/>
          </a:xfrm>
          <a:prstGeom prst="teardrop">
            <a:avLst>
              <a:gd name="adj" fmla="val 14449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80305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A6174ADA-354D-4803-A14C-B38EECA4D689}" type="slidenum">
              <a:rPr lang="zh-TW" altLang="en-US" smtClean="0"/>
              <a:t>41</a:t>
            </a:fld>
            <a:endParaRPr lang="zh-TW" altLang="en-US"/>
          </a:p>
        </p:txBody>
      </p:sp>
      <p:sp>
        <p:nvSpPr>
          <p:cNvPr id="15" name="矩形 14"/>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01</a:t>
            </a:r>
            <a:endParaRPr lang="zh-TW" altLang="en-US" sz="3600" dirty="0">
              <a:solidFill>
                <a:schemeClr val="tx1">
                  <a:lumMod val="75000"/>
                  <a:lumOff val="25000"/>
                </a:schemeClr>
              </a:solidFill>
            </a:endParaRPr>
          </a:p>
        </p:txBody>
      </p:sp>
      <p:sp>
        <p:nvSpPr>
          <p:cNvPr id="17" name="矩形 16"/>
          <p:cNvSpPr/>
          <p:nvPr/>
        </p:nvSpPr>
        <p:spPr>
          <a:xfrm>
            <a:off x="2995141" y="85603"/>
            <a:ext cx="6275106" cy="55928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rPr>
              <a:t>1.1</a:t>
            </a:r>
            <a:r>
              <a:rPr lang="zh-TW" altLang="en-US" sz="3600" b="1" spc="100" dirty="0">
                <a:solidFill>
                  <a:schemeClr val="tx1"/>
                </a:solidFill>
                <a:effectLst>
                  <a:glow rad="63500">
                    <a:schemeClr val="bg1"/>
                  </a:glow>
                </a:effectLst>
              </a:rPr>
              <a:t>確認學校及承辦人資料</a:t>
            </a:r>
          </a:p>
        </p:txBody>
      </p:sp>
      <p:sp>
        <p:nvSpPr>
          <p:cNvPr id="23" name="文字方塊 22"/>
          <p:cNvSpPr txBox="1"/>
          <p:nvPr/>
        </p:nvSpPr>
        <p:spPr>
          <a:xfrm>
            <a:off x="811157" y="959427"/>
            <a:ext cx="9673770" cy="1708160"/>
          </a:xfrm>
          <a:prstGeom prst="rect">
            <a:avLst/>
          </a:prstGeom>
          <a:noFill/>
        </p:spPr>
        <p:txBody>
          <a:bodyPr wrap="square" rtlCol="0">
            <a:spAutoFit/>
          </a:bodyPr>
          <a:lstStyle/>
          <a:p>
            <a:pPr marL="457200" indent="-457200">
              <a:spcBef>
                <a:spcPts val="500"/>
              </a:spcBef>
              <a:spcAft>
                <a:spcPts val="500"/>
              </a:spcAft>
              <a:buFont typeface="+mj-lt"/>
              <a:buAutoNum type="arabicPeriod"/>
            </a:pPr>
            <a:r>
              <a:rPr lang="zh-TW" altLang="en-US" sz="2000" b="1" dirty="0"/>
              <a:t>請確認「大考中心基金會學校代碼</a:t>
            </a:r>
            <a:r>
              <a:rPr lang="en-US" altLang="zh-TW" sz="2000" b="1" dirty="0"/>
              <a:t>(3</a:t>
            </a:r>
            <a:r>
              <a:rPr lang="zh-TW" altLang="en-US" sz="2000" b="1" dirty="0"/>
              <a:t>碼</a:t>
            </a:r>
            <a:r>
              <a:rPr lang="en-US" altLang="zh-TW" sz="2000" b="1" dirty="0"/>
              <a:t>)</a:t>
            </a:r>
            <a:r>
              <a:rPr lang="zh-TW" altLang="en-US" sz="2000" b="1" dirty="0"/>
              <a:t>」</a:t>
            </a:r>
            <a:endParaRPr lang="en-US" altLang="zh-TW" sz="2000" b="1" dirty="0"/>
          </a:p>
          <a:p>
            <a:pPr marL="457200" indent="-457200">
              <a:spcBef>
                <a:spcPts val="500"/>
              </a:spcBef>
              <a:spcAft>
                <a:spcPts val="500"/>
              </a:spcAft>
              <a:buFont typeface="+mj-lt"/>
              <a:buAutoNum type="arabicPeriod"/>
            </a:pPr>
            <a:r>
              <a:rPr lang="zh-TW" altLang="en-US" sz="2000" b="1" dirty="0"/>
              <a:t>請確認承辦人資料是否正確，</a:t>
            </a:r>
            <a:endParaRPr lang="en-US" altLang="zh-TW" sz="2000" b="1" dirty="0"/>
          </a:p>
          <a:p>
            <a:pPr lvl="1">
              <a:spcBef>
                <a:spcPts val="500"/>
              </a:spcBef>
              <a:spcAft>
                <a:spcPts val="500"/>
              </a:spcAft>
            </a:pPr>
            <a:r>
              <a:rPr lang="zh-TW" altLang="en-US" sz="2000" dirty="0"/>
              <a:t>如需修改，請至</a:t>
            </a:r>
            <a:r>
              <a:rPr lang="en-US" altLang="zh-TW" sz="2000" dirty="0"/>
              <a:t>【</a:t>
            </a:r>
            <a:r>
              <a:rPr lang="zh-TW" altLang="en-US" sz="2000" dirty="0"/>
              <a:t>報名試務單位基本資料維護系統</a:t>
            </a:r>
            <a:r>
              <a:rPr lang="en-US" altLang="zh-TW" sz="2000" dirty="0"/>
              <a:t>】</a:t>
            </a:r>
            <a:r>
              <a:rPr lang="zh-TW" altLang="en-US" sz="2000" dirty="0"/>
              <a:t>→</a:t>
            </a:r>
            <a:r>
              <a:rPr lang="en-US" altLang="zh-TW" sz="2000" dirty="0"/>
              <a:t>【</a:t>
            </a:r>
            <a:r>
              <a:rPr lang="zh-TW" altLang="en-US" sz="2000" dirty="0"/>
              <a:t>報名招生管道</a:t>
            </a:r>
            <a:r>
              <a:rPr lang="en-US" altLang="zh-TW" sz="2000" dirty="0"/>
              <a:t>】</a:t>
            </a:r>
          </a:p>
          <a:p>
            <a:pPr marL="457200" indent="-457200">
              <a:spcBef>
                <a:spcPts val="500"/>
              </a:spcBef>
              <a:spcAft>
                <a:spcPts val="500"/>
              </a:spcAft>
              <a:buFont typeface="+mj-lt"/>
              <a:buAutoNum type="arabicPeriod"/>
            </a:pPr>
            <a:r>
              <a:rPr lang="zh-TW" altLang="en-US" sz="2000" b="1" dirty="0"/>
              <a:t>上述資料確認無誤後，請點選「儲存」</a:t>
            </a:r>
          </a:p>
        </p:txBody>
      </p:sp>
      <p:grpSp>
        <p:nvGrpSpPr>
          <p:cNvPr id="6" name="群組 5"/>
          <p:cNvGrpSpPr/>
          <p:nvPr/>
        </p:nvGrpSpPr>
        <p:grpSpPr>
          <a:xfrm>
            <a:off x="727366" y="2698763"/>
            <a:ext cx="11198064" cy="3149881"/>
            <a:chOff x="740066" y="2541274"/>
            <a:chExt cx="11198064" cy="3149881"/>
          </a:xfrm>
        </p:grpSpPr>
        <p:pic>
          <p:nvPicPr>
            <p:cNvPr id="5" name="圖片 4"/>
            <p:cNvPicPr>
              <a:picLocks noChangeAspect="1"/>
            </p:cNvPicPr>
            <p:nvPr/>
          </p:nvPicPr>
          <p:blipFill>
            <a:blip r:embed="rId3"/>
            <a:stretch>
              <a:fillRect/>
            </a:stretch>
          </p:blipFill>
          <p:spPr>
            <a:xfrm>
              <a:off x="740066" y="2541274"/>
              <a:ext cx="11198064" cy="3149881"/>
            </a:xfrm>
            <a:prstGeom prst="rect">
              <a:avLst/>
            </a:prstGeom>
          </p:spPr>
        </p:pic>
        <p:sp>
          <p:nvSpPr>
            <p:cNvPr id="21" name="矩形 20"/>
            <p:cNvSpPr/>
            <p:nvPr/>
          </p:nvSpPr>
          <p:spPr>
            <a:xfrm>
              <a:off x="1371746" y="3602215"/>
              <a:ext cx="4597253" cy="307054"/>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流程圖: 接點 21"/>
            <p:cNvSpPr/>
            <p:nvPr/>
          </p:nvSpPr>
          <p:spPr>
            <a:xfrm>
              <a:off x="863291" y="3504697"/>
              <a:ext cx="449943" cy="449943"/>
            </a:xfrm>
            <a:prstGeom prst="flowChartConnector">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rPr>
                <a:t>1</a:t>
              </a:r>
              <a:endParaRPr lang="zh-TW" altLang="en-US" sz="2000" b="1" dirty="0">
                <a:solidFill>
                  <a:schemeClr val="bg1"/>
                </a:solidFill>
              </a:endParaRPr>
            </a:p>
          </p:txBody>
        </p:sp>
        <p:sp>
          <p:nvSpPr>
            <p:cNvPr id="24" name="矩形 23"/>
            <p:cNvSpPr/>
            <p:nvPr/>
          </p:nvSpPr>
          <p:spPr>
            <a:xfrm>
              <a:off x="1371747" y="3955472"/>
              <a:ext cx="9289067" cy="119343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流程圖: 接點 24"/>
            <p:cNvSpPr/>
            <p:nvPr/>
          </p:nvSpPr>
          <p:spPr>
            <a:xfrm>
              <a:off x="863290" y="4102244"/>
              <a:ext cx="449943" cy="449943"/>
            </a:xfrm>
            <a:prstGeom prst="flowChartConnector">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rPr>
                <a:t>2</a:t>
              </a:r>
              <a:endParaRPr lang="zh-TW" altLang="en-US" sz="2000" b="1" dirty="0">
                <a:solidFill>
                  <a:schemeClr val="bg1"/>
                </a:solidFill>
              </a:endParaRPr>
            </a:p>
          </p:txBody>
        </p:sp>
        <p:sp>
          <p:nvSpPr>
            <p:cNvPr id="26" name="流程圖: 接點 25"/>
            <p:cNvSpPr/>
            <p:nvPr/>
          </p:nvSpPr>
          <p:spPr>
            <a:xfrm>
              <a:off x="5660742" y="5148902"/>
              <a:ext cx="449943" cy="449943"/>
            </a:xfrm>
            <a:prstGeom prst="flowChartConnector">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rPr>
                <a:t>3</a:t>
              </a:r>
              <a:endParaRPr lang="zh-TW" altLang="en-US" sz="2000" b="1" dirty="0">
                <a:solidFill>
                  <a:schemeClr val="bg1"/>
                </a:solidFill>
              </a:endParaRPr>
            </a:p>
          </p:txBody>
        </p:sp>
        <p:sp>
          <p:nvSpPr>
            <p:cNvPr id="28" name="文字方塊 27"/>
            <p:cNvSpPr txBox="1"/>
            <p:nvPr/>
          </p:nvSpPr>
          <p:spPr>
            <a:xfrm>
              <a:off x="4037947" y="4172906"/>
              <a:ext cx="3822700" cy="400110"/>
            </a:xfrm>
            <a:prstGeom prst="rect">
              <a:avLst/>
            </a:prstGeom>
            <a:solidFill>
              <a:schemeClr val="accent5">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zh-TW" altLang="en-US" sz="2000" b="1" dirty="0"/>
                <a:t>招生期間，將以此聯絡資料進行</a:t>
              </a:r>
            </a:p>
          </p:txBody>
        </p:sp>
      </p:grpSp>
    </p:spTree>
    <p:extLst>
      <p:ext uri="{BB962C8B-B14F-4D97-AF65-F5344CB8AC3E}">
        <p14:creationId xmlns:p14="http://schemas.microsoft.com/office/powerpoint/2010/main" val="37614720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53585" y="1982439"/>
            <a:ext cx="9254527" cy="3585371"/>
          </a:xfrm>
          <a:prstGeom prst="rect">
            <a:avLst/>
          </a:prstGeom>
        </p:spPr>
      </p:pic>
      <p:sp>
        <p:nvSpPr>
          <p:cNvPr id="2" name="矩形 1"/>
          <p:cNvSpPr/>
          <p:nvPr/>
        </p:nvSpPr>
        <p:spPr>
          <a:xfrm>
            <a:off x="2210240" y="128982"/>
            <a:ext cx="8051360" cy="45370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2.1</a:t>
            </a:r>
            <a:r>
              <a:rPr lang="zh-TW" altLang="en-US" sz="3200" b="1" spc="100" dirty="0">
                <a:solidFill>
                  <a:schemeClr val="tx1"/>
                </a:solidFill>
                <a:effectLst>
                  <a:glow rad="63500">
                    <a:schemeClr val="bg1"/>
                  </a:glow>
                </a:effectLst>
                <a:sym typeface="Wingdings" panose="05000000000000000000" pitchFamily="2" charset="2"/>
              </a:rPr>
              <a:t>「匯入」及「轉入」考生學測資料</a:t>
            </a:r>
            <a:r>
              <a:rPr lang="en-US" altLang="zh-TW" sz="3200" b="1" spc="100" dirty="0">
                <a:solidFill>
                  <a:schemeClr val="tx1"/>
                </a:solidFill>
                <a:effectLst>
                  <a:glow rad="63500">
                    <a:schemeClr val="bg1"/>
                  </a:glow>
                </a:effectLst>
                <a:sym typeface="Wingdings" panose="05000000000000000000" pitchFamily="2" charset="2"/>
              </a:rPr>
              <a:t>(1/5)</a:t>
            </a:r>
          </a:p>
        </p:txBody>
      </p:sp>
      <p:sp>
        <p:nvSpPr>
          <p:cNvPr id="6" name="投影片編號版面配置區 5"/>
          <p:cNvSpPr>
            <a:spLocks noGrp="1"/>
          </p:cNvSpPr>
          <p:nvPr>
            <p:ph type="sldNum" sz="quarter" idx="12"/>
          </p:nvPr>
        </p:nvSpPr>
        <p:spPr/>
        <p:txBody>
          <a:bodyPr/>
          <a:lstStyle/>
          <a:p>
            <a:fld id="{A6174ADA-354D-4803-A14C-B38EECA4D689}" type="slidenum">
              <a:rPr lang="zh-TW" altLang="en-US" smtClean="0"/>
              <a:t>42</a:t>
            </a:fld>
            <a:endParaRPr lang="zh-TW" altLang="en-US"/>
          </a:p>
        </p:txBody>
      </p:sp>
      <p:sp>
        <p:nvSpPr>
          <p:cNvPr id="15" name="矩形 14"/>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02</a:t>
            </a:r>
            <a:endParaRPr lang="zh-TW" altLang="en-US" sz="3600" dirty="0">
              <a:solidFill>
                <a:schemeClr val="tx1">
                  <a:lumMod val="75000"/>
                  <a:lumOff val="25000"/>
                </a:schemeClr>
              </a:solidFill>
            </a:endParaRPr>
          </a:p>
        </p:txBody>
      </p:sp>
      <p:sp>
        <p:nvSpPr>
          <p:cNvPr id="16" name="矩形 15"/>
          <p:cNvSpPr/>
          <p:nvPr/>
        </p:nvSpPr>
        <p:spPr>
          <a:xfrm>
            <a:off x="1515982" y="2769552"/>
            <a:ext cx="1639968" cy="2554072"/>
          </a:xfrm>
          <a:prstGeom prst="rect">
            <a:avLst/>
          </a:prstGeom>
          <a:noFill/>
          <a:ln w="57150">
            <a:solidFill>
              <a:srgbClr val="0033C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3253713" y="2756703"/>
            <a:ext cx="6948476" cy="2579769"/>
          </a:xfrm>
          <a:prstGeom prst="rect">
            <a:avLst/>
          </a:prstGeom>
          <a:noFill/>
          <a:ln w="57150">
            <a:solidFill>
              <a:schemeClr val="accent3">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p:cNvSpPr txBox="1"/>
          <p:nvPr/>
        </p:nvSpPr>
        <p:spPr>
          <a:xfrm>
            <a:off x="1150001" y="968455"/>
            <a:ext cx="9673770" cy="836126"/>
          </a:xfrm>
          <a:prstGeom prst="rect">
            <a:avLst/>
          </a:prstGeom>
          <a:noFill/>
        </p:spPr>
        <p:txBody>
          <a:bodyPr wrap="square" rtlCol="0">
            <a:spAutoFit/>
          </a:bodyPr>
          <a:lstStyle/>
          <a:p>
            <a:pPr marL="457200" indent="-457200">
              <a:spcBef>
                <a:spcPts val="500"/>
              </a:spcBef>
              <a:spcAft>
                <a:spcPts val="500"/>
              </a:spcAft>
              <a:buFont typeface="+mj-lt"/>
              <a:buAutoNum type="arabicPeriod"/>
            </a:pPr>
            <a:r>
              <a:rPr lang="zh-TW" altLang="en-US" sz="2000" b="1" dirty="0"/>
              <a:t>請先完成左欄「</a:t>
            </a:r>
            <a:r>
              <a:rPr lang="zh-TW" altLang="en-US" sz="2000" b="1" dirty="0">
                <a:solidFill>
                  <a:srgbClr val="0033CC"/>
                </a:solidFill>
              </a:rPr>
              <a:t>匯入考生資料</a:t>
            </a:r>
            <a:r>
              <a:rPr lang="zh-TW" altLang="en-US" sz="2000" b="1" dirty="0"/>
              <a:t>」</a:t>
            </a:r>
            <a:endParaRPr lang="en-US" altLang="zh-TW" sz="2000" b="1" dirty="0"/>
          </a:p>
          <a:p>
            <a:pPr marL="457200" indent="-457200">
              <a:spcBef>
                <a:spcPts val="500"/>
              </a:spcBef>
              <a:spcAft>
                <a:spcPts val="500"/>
              </a:spcAft>
              <a:buFont typeface="+mj-lt"/>
              <a:buAutoNum type="arabicPeriod"/>
            </a:pPr>
            <a:r>
              <a:rPr lang="zh-TW" altLang="en-US" sz="2000" b="1" dirty="0"/>
              <a:t>匯入後，請至右欄「</a:t>
            </a:r>
            <a:r>
              <a:rPr lang="zh-TW" altLang="en-US" sz="2000" b="1" dirty="0">
                <a:solidFill>
                  <a:srgbClr val="00B050"/>
                </a:solidFill>
              </a:rPr>
              <a:t>轉入考生資料</a:t>
            </a:r>
            <a:r>
              <a:rPr lang="zh-TW" altLang="en-US" sz="2000" b="1" dirty="0"/>
              <a:t>」勾選欲轉入至報名作業之申請生</a:t>
            </a:r>
          </a:p>
        </p:txBody>
      </p:sp>
      <p:sp>
        <p:nvSpPr>
          <p:cNvPr id="7" name="橢圓 6"/>
          <p:cNvSpPr/>
          <p:nvPr/>
        </p:nvSpPr>
        <p:spPr>
          <a:xfrm>
            <a:off x="1904086" y="4885474"/>
            <a:ext cx="927100" cy="876300"/>
          </a:xfrm>
          <a:prstGeom prst="ellipse">
            <a:avLst/>
          </a:prstGeom>
          <a:solidFill>
            <a:schemeClr val="bg2">
              <a:lumMod val="2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b="1" dirty="0">
                <a:effectLst>
                  <a:outerShdw blurRad="38100" dist="38100" dir="2700000" algn="tl">
                    <a:srgbClr val="000000">
                      <a:alpha val="43137"/>
                    </a:srgbClr>
                  </a:outerShdw>
                </a:effectLst>
              </a:rPr>
              <a:t>1</a:t>
            </a:r>
            <a:endParaRPr lang="zh-TW" altLang="en-US" sz="4400" b="1" dirty="0">
              <a:effectLst>
                <a:outerShdw blurRad="38100" dist="38100" dir="2700000" algn="tl">
                  <a:srgbClr val="000000">
                    <a:alpha val="43137"/>
                  </a:srgbClr>
                </a:outerShdw>
              </a:effectLst>
            </a:endParaRPr>
          </a:p>
        </p:txBody>
      </p:sp>
      <p:sp>
        <p:nvSpPr>
          <p:cNvPr id="19" name="橢圓 18"/>
          <p:cNvSpPr/>
          <p:nvPr/>
        </p:nvSpPr>
        <p:spPr>
          <a:xfrm>
            <a:off x="6320997" y="4885474"/>
            <a:ext cx="927100" cy="876300"/>
          </a:xfrm>
          <a:prstGeom prst="ellipse">
            <a:avLst/>
          </a:prstGeom>
          <a:solidFill>
            <a:schemeClr val="accent3">
              <a:lumMod val="50000"/>
            </a:schemeClr>
          </a:solidFill>
          <a:ln>
            <a:solidFill>
              <a:schemeClr val="accent3">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b="1" dirty="0">
                <a:effectLst>
                  <a:outerShdw blurRad="38100" dist="38100" dir="2700000" algn="tl">
                    <a:srgbClr val="000000">
                      <a:alpha val="43137"/>
                    </a:srgbClr>
                  </a:outerShdw>
                </a:effectLst>
              </a:rPr>
              <a:t>2</a:t>
            </a:r>
            <a:endParaRPr lang="zh-TW" altLang="en-US"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24300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800AFFA6-0A5C-4968-8E2E-6E93942CE14B}"/>
              </a:ext>
            </a:extLst>
          </p:cNvPr>
          <p:cNvPicPr>
            <a:picLocks noChangeAspect="1"/>
          </p:cNvPicPr>
          <p:nvPr/>
        </p:nvPicPr>
        <p:blipFill>
          <a:blip r:embed="rId3" cstate="print">
            <a:extLst>
              <a:ext uri="{28A0092B-C50C-407E-A947-70E740481C1C}">
                <a14:useLocalDpi xmlns:a14="http://schemas.microsoft.com/office/drawing/2010/main" val="0"/>
              </a:ext>
            </a:extLst>
          </a:blip>
          <a:srcRect l="186" r="186"/>
          <a:stretch/>
        </p:blipFill>
        <p:spPr>
          <a:xfrm>
            <a:off x="749042" y="1218442"/>
            <a:ext cx="2362716" cy="2543758"/>
          </a:xfrm>
          <a:prstGeom prst="rect">
            <a:avLst/>
          </a:prstGeom>
          <a:ln w="57150">
            <a:solidFill>
              <a:schemeClr val="accent1">
                <a:lumMod val="50000"/>
              </a:schemeClr>
            </a:solidFill>
          </a:ln>
        </p:spPr>
      </p:pic>
      <p:sp>
        <p:nvSpPr>
          <p:cNvPr id="2" name="投影片編號版面配置區 1"/>
          <p:cNvSpPr>
            <a:spLocks noGrp="1"/>
          </p:cNvSpPr>
          <p:nvPr>
            <p:ph type="sldNum" sz="quarter" idx="12"/>
          </p:nvPr>
        </p:nvSpPr>
        <p:spPr/>
        <p:txBody>
          <a:bodyPr/>
          <a:lstStyle/>
          <a:p>
            <a:fld id="{A6174ADA-354D-4803-A14C-B38EECA4D689}" type="slidenum">
              <a:rPr lang="zh-TW" altLang="en-US" smtClean="0"/>
              <a:t>43</a:t>
            </a:fld>
            <a:endParaRPr lang="zh-TW" altLang="en-US"/>
          </a:p>
        </p:txBody>
      </p:sp>
      <p:sp>
        <p:nvSpPr>
          <p:cNvPr id="4" name="矩形 3"/>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02</a:t>
            </a:r>
            <a:endParaRPr lang="zh-TW" altLang="en-US" sz="3600" dirty="0">
              <a:solidFill>
                <a:schemeClr val="tx1">
                  <a:lumMod val="75000"/>
                  <a:lumOff val="25000"/>
                </a:schemeClr>
              </a:solidFill>
            </a:endParaRPr>
          </a:p>
        </p:txBody>
      </p:sp>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90821" y="1028975"/>
            <a:ext cx="6770779" cy="3972129"/>
          </a:xfrm>
          <a:prstGeom prst="rect">
            <a:avLst/>
          </a:prstGeom>
        </p:spPr>
      </p:pic>
      <p:sp>
        <p:nvSpPr>
          <p:cNvPr id="9" name="矩形 8"/>
          <p:cNvSpPr/>
          <p:nvPr/>
        </p:nvSpPr>
        <p:spPr>
          <a:xfrm>
            <a:off x="3430804" y="5001380"/>
            <a:ext cx="7371618" cy="1661993"/>
          </a:xfrm>
          <a:prstGeom prst="rect">
            <a:avLst/>
          </a:prstGeom>
          <a:noFill/>
          <a:ln>
            <a:noFill/>
          </a:ln>
          <a:effectLst/>
        </p:spPr>
        <p:txBody>
          <a:bodyPr wrap="square">
            <a:spAutoFit/>
          </a:bodyPr>
          <a:lstStyle/>
          <a:p>
            <a:pPr marL="342900" indent="-342900">
              <a:spcBef>
                <a:spcPts val="600"/>
              </a:spcBef>
              <a:spcAft>
                <a:spcPts val="600"/>
              </a:spcAft>
              <a:buFont typeface="+mj-lt"/>
              <a:buAutoNum type="arabicParenR"/>
            </a:pPr>
            <a:r>
              <a:rPr lang="zh-TW" altLang="en-US" b="1" dirty="0">
                <a:latin typeface="+mj-ea"/>
                <a:ea typeface="+mj-ea"/>
              </a:rPr>
              <a:t>請使用貴校報名學測之考生</a:t>
            </a:r>
            <a:r>
              <a:rPr lang="zh-TW" altLang="en-US" b="1" u="sng" dirty="0">
                <a:solidFill>
                  <a:srgbClr val="FF0000"/>
                </a:solidFill>
                <a:effectLst/>
                <a:latin typeface="+mj-ea"/>
                <a:ea typeface="+mj-ea"/>
              </a:rPr>
              <a:t>基本資料檔</a:t>
            </a:r>
            <a:r>
              <a:rPr lang="en-US" altLang="zh-TW" b="1" u="sng" dirty="0">
                <a:solidFill>
                  <a:srgbClr val="FF0000"/>
                </a:solidFill>
                <a:effectLst/>
                <a:latin typeface="+mj-ea"/>
                <a:ea typeface="+mj-ea"/>
              </a:rPr>
              <a:t>(</a:t>
            </a:r>
            <a:r>
              <a:rPr lang="zh-TW" altLang="en-US" b="1" u="sng" dirty="0">
                <a:solidFill>
                  <a:srgbClr val="FF0000"/>
                </a:solidFill>
                <a:effectLst/>
                <a:latin typeface="+mj-ea"/>
                <a:ea typeface="+mj-ea"/>
              </a:rPr>
              <a:t>檔名開頭為</a:t>
            </a:r>
            <a:r>
              <a:rPr lang="en-US" altLang="zh-TW" b="1" u="sng" dirty="0">
                <a:solidFill>
                  <a:srgbClr val="FF0000"/>
                </a:solidFill>
                <a:effectLst/>
                <a:latin typeface="+mj-ea"/>
                <a:ea typeface="+mj-ea"/>
              </a:rPr>
              <a:t>BAS)</a:t>
            </a:r>
            <a:r>
              <a:rPr lang="zh-TW" altLang="en-US" b="1" dirty="0">
                <a:latin typeface="+mj-ea"/>
                <a:ea typeface="+mj-ea"/>
              </a:rPr>
              <a:t>匯入</a:t>
            </a:r>
            <a:endParaRPr lang="en-US" altLang="zh-TW" b="1" dirty="0">
              <a:latin typeface="+mj-ea"/>
              <a:ea typeface="+mj-ea"/>
            </a:endParaRPr>
          </a:p>
          <a:p>
            <a:pPr marL="342900" indent="-342900">
              <a:spcBef>
                <a:spcPts val="600"/>
              </a:spcBef>
              <a:spcAft>
                <a:spcPts val="600"/>
              </a:spcAft>
              <a:buFont typeface="+mj-lt"/>
              <a:buAutoNum type="arabicParenR"/>
            </a:pPr>
            <a:r>
              <a:rPr lang="zh-TW" altLang="en-US" b="1" dirty="0">
                <a:latin typeface="+mj-ea"/>
                <a:ea typeface="+mj-ea"/>
              </a:rPr>
              <a:t>檔案格式須為</a:t>
            </a:r>
            <a:r>
              <a:rPr lang="en-US" altLang="zh-TW" b="1" u="sng" dirty="0">
                <a:solidFill>
                  <a:srgbClr val="FF0000"/>
                </a:solidFill>
                <a:effectLst/>
                <a:latin typeface="+mj-ea"/>
                <a:ea typeface="+mj-ea"/>
              </a:rPr>
              <a:t>Excel </a:t>
            </a:r>
            <a:r>
              <a:rPr lang="en-US" altLang="zh-TW" b="1" dirty="0">
                <a:latin typeface="+mj-ea"/>
                <a:ea typeface="+mj-ea"/>
              </a:rPr>
              <a:t>(.xlsx)</a:t>
            </a:r>
          </a:p>
          <a:p>
            <a:pPr marL="342900" indent="-342900">
              <a:spcBef>
                <a:spcPts val="600"/>
              </a:spcBef>
              <a:spcAft>
                <a:spcPts val="600"/>
              </a:spcAft>
              <a:buFont typeface="+mj-lt"/>
              <a:buAutoNum type="arabicParenR"/>
            </a:pPr>
            <a:r>
              <a:rPr lang="zh-TW" altLang="en-US" b="1" dirty="0">
                <a:latin typeface="+mj-ea"/>
                <a:ea typeface="+mj-ea"/>
              </a:rPr>
              <a:t>如檔案為其他版本，請自行另存新檔，存檔類型選擇</a:t>
            </a:r>
            <a:r>
              <a:rPr lang="en-US" altLang="zh-TW" b="1" dirty="0">
                <a:latin typeface="+mj-ea"/>
                <a:ea typeface="+mj-ea"/>
              </a:rPr>
              <a:t>Excel(.xlsx)</a:t>
            </a:r>
          </a:p>
          <a:p>
            <a:pPr marL="342900" indent="-342900">
              <a:spcBef>
                <a:spcPts val="600"/>
              </a:spcBef>
              <a:spcAft>
                <a:spcPts val="600"/>
              </a:spcAft>
              <a:buFont typeface="+mj-lt"/>
              <a:buAutoNum type="arabicParenR"/>
            </a:pPr>
            <a:r>
              <a:rPr lang="zh-TW" altLang="en-US" sz="1800" b="1" dirty="0"/>
              <a:t>請保留標題列，請勿刪除</a:t>
            </a:r>
          </a:p>
        </p:txBody>
      </p:sp>
      <p:sp>
        <p:nvSpPr>
          <p:cNvPr id="13" name="橢圓 12"/>
          <p:cNvSpPr/>
          <p:nvPr/>
        </p:nvSpPr>
        <p:spPr>
          <a:xfrm>
            <a:off x="62194" y="923074"/>
            <a:ext cx="927100" cy="876300"/>
          </a:xfrm>
          <a:prstGeom prst="ellipse">
            <a:avLst/>
          </a:prstGeom>
          <a:solidFill>
            <a:schemeClr val="bg2">
              <a:lumMod val="2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b="1" dirty="0">
                <a:effectLst>
                  <a:outerShdw blurRad="38100" dist="38100" dir="2700000" algn="tl">
                    <a:srgbClr val="000000">
                      <a:alpha val="43137"/>
                    </a:srgbClr>
                  </a:outerShdw>
                </a:effectLst>
              </a:rPr>
              <a:t>1</a:t>
            </a:r>
            <a:endParaRPr lang="zh-TW" altLang="en-US" sz="4400" b="1" dirty="0">
              <a:effectLst>
                <a:outerShdw blurRad="38100" dist="38100" dir="2700000" algn="tl">
                  <a:srgbClr val="000000">
                    <a:alpha val="43137"/>
                  </a:srgbClr>
                </a:outerShdw>
              </a:effectLst>
            </a:endParaRPr>
          </a:p>
        </p:txBody>
      </p:sp>
      <p:pic>
        <p:nvPicPr>
          <p:cNvPr id="15" name="圖片 14"/>
          <p:cNvPicPr>
            <a:picLocks noChangeAspect="1"/>
          </p:cNvPicPr>
          <p:nvPr/>
        </p:nvPicPr>
        <p:blipFill>
          <a:blip r:embed="rId5">
            <a:duotone>
              <a:schemeClr val="accent6">
                <a:shade val="45000"/>
                <a:satMod val="135000"/>
              </a:schemeClr>
              <a:prstClr val="white"/>
            </a:duotone>
          </a:blip>
          <a:stretch>
            <a:fillRect/>
          </a:stretch>
        </p:blipFill>
        <p:spPr>
          <a:xfrm rot="16200000">
            <a:off x="1350125" y="3459410"/>
            <a:ext cx="860115" cy="860115"/>
          </a:xfrm>
          <a:prstGeom prst="rect">
            <a:avLst/>
          </a:prstGeom>
          <a:effectLst>
            <a:glow rad="228600">
              <a:schemeClr val="bg1">
                <a:alpha val="40000"/>
              </a:schemeClr>
            </a:glow>
          </a:effectLst>
        </p:spPr>
      </p:pic>
      <p:sp>
        <p:nvSpPr>
          <p:cNvPr id="16" name="矩形 15"/>
          <p:cNvSpPr/>
          <p:nvPr/>
        </p:nvSpPr>
        <p:spPr>
          <a:xfrm>
            <a:off x="2210240" y="128982"/>
            <a:ext cx="8051360" cy="45370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2.1</a:t>
            </a:r>
            <a:r>
              <a:rPr lang="zh-TW" altLang="en-US" sz="3200" b="1" spc="100" dirty="0">
                <a:solidFill>
                  <a:schemeClr val="tx1"/>
                </a:solidFill>
                <a:effectLst>
                  <a:glow rad="63500">
                    <a:schemeClr val="bg1"/>
                  </a:glow>
                </a:effectLst>
                <a:sym typeface="Wingdings" panose="05000000000000000000" pitchFamily="2" charset="2"/>
              </a:rPr>
              <a:t>「匯入」及「轉入」考生學測資料</a:t>
            </a:r>
            <a:r>
              <a:rPr lang="en-US" altLang="zh-TW" sz="3200" b="1" spc="100" dirty="0">
                <a:solidFill>
                  <a:schemeClr val="tx1"/>
                </a:solidFill>
                <a:effectLst>
                  <a:glow rad="63500">
                    <a:schemeClr val="bg1"/>
                  </a:glow>
                </a:effectLst>
                <a:sym typeface="Wingdings" panose="05000000000000000000" pitchFamily="2" charset="2"/>
              </a:rPr>
              <a:t>(2/5)</a:t>
            </a:r>
          </a:p>
        </p:txBody>
      </p:sp>
      <p:sp>
        <p:nvSpPr>
          <p:cNvPr id="3" name="矩形 2">
            <a:extLst>
              <a:ext uri="{FF2B5EF4-FFF2-40B4-BE49-F238E27FC236}">
                <a16:creationId xmlns:a16="http://schemas.microsoft.com/office/drawing/2014/main" id="{4AFF6FE2-D616-41D5-BE9A-CEFCE35EE4E5}"/>
              </a:ext>
            </a:extLst>
          </p:cNvPr>
          <p:cNvSpPr/>
          <p:nvPr/>
        </p:nvSpPr>
        <p:spPr>
          <a:xfrm>
            <a:off x="3667125" y="4400549"/>
            <a:ext cx="4010025" cy="1548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7EC2F0C6-289B-4240-9EC9-58C767E758DC}"/>
              </a:ext>
            </a:extLst>
          </p:cNvPr>
          <p:cNvSpPr/>
          <p:nvPr/>
        </p:nvSpPr>
        <p:spPr>
          <a:xfrm>
            <a:off x="7853454" y="3993542"/>
            <a:ext cx="3336925" cy="523220"/>
          </a:xfrm>
          <a:prstGeom prst="rect">
            <a:avLst/>
          </a:prstGeom>
          <a:solidFill>
            <a:schemeClr val="accent5">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zh-TW" altLang="en-US" sz="1400" b="1" dirty="0">
                <a:solidFill>
                  <a:schemeClr val="tx1"/>
                </a:solidFill>
              </a:rPr>
              <a:t>匯入時請再注意</a:t>
            </a:r>
            <a:r>
              <a:rPr lang="en-US" altLang="zh-TW" sz="1400" b="1" dirty="0">
                <a:solidFill>
                  <a:schemeClr val="tx1"/>
                </a:solidFill>
              </a:rPr>
              <a:t>~</a:t>
            </a:r>
            <a:r>
              <a:rPr lang="zh-TW" altLang="en-US" sz="1400" b="1" dirty="0">
                <a:solidFill>
                  <a:schemeClr val="tx1"/>
                </a:solidFill>
              </a:rPr>
              <a:t>「學校代碼」與「畢業年度」請勿錯置，以免影響學生資料</a:t>
            </a:r>
          </a:p>
        </p:txBody>
      </p:sp>
    </p:spTree>
    <p:extLst>
      <p:ext uri="{BB962C8B-B14F-4D97-AF65-F5344CB8AC3E}">
        <p14:creationId xmlns:p14="http://schemas.microsoft.com/office/powerpoint/2010/main" val="39226235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44</a:t>
            </a:fld>
            <a:endParaRPr lang="zh-TW" altLang="en-US"/>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07726" y="879680"/>
            <a:ext cx="9227932" cy="5179676"/>
          </a:xfrm>
          <a:prstGeom prst="rect">
            <a:avLst/>
          </a:prstGeom>
        </p:spPr>
      </p:pic>
      <p:sp>
        <p:nvSpPr>
          <p:cNvPr id="5" name="矩形 4"/>
          <p:cNvSpPr/>
          <p:nvPr/>
        </p:nvSpPr>
        <p:spPr>
          <a:xfrm>
            <a:off x="3033486" y="1292426"/>
            <a:ext cx="7228113" cy="4658431"/>
          </a:xfrm>
          <a:prstGeom prst="rect">
            <a:avLst/>
          </a:prstGeom>
          <a:noFill/>
          <a:ln w="57150">
            <a:solidFill>
              <a:schemeClr val="accent3">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9508671" y="879680"/>
            <a:ext cx="927100" cy="876300"/>
          </a:xfrm>
          <a:prstGeom prst="ellipse">
            <a:avLst/>
          </a:prstGeom>
          <a:solidFill>
            <a:schemeClr val="accent3">
              <a:lumMod val="50000"/>
            </a:schemeClr>
          </a:solidFill>
          <a:ln>
            <a:solidFill>
              <a:schemeClr val="accent3">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b="1" dirty="0">
                <a:effectLst>
                  <a:outerShdw blurRad="38100" dist="38100" dir="2700000" algn="tl">
                    <a:srgbClr val="000000">
                      <a:alpha val="43137"/>
                    </a:srgbClr>
                  </a:outerShdw>
                </a:effectLst>
              </a:rPr>
              <a:t>2</a:t>
            </a:r>
            <a:endParaRPr lang="zh-TW" altLang="en-US" sz="4400" b="1" dirty="0">
              <a:effectLst>
                <a:outerShdw blurRad="38100" dist="38100" dir="2700000" algn="tl">
                  <a:srgbClr val="000000">
                    <a:alpha val="43137"/>
                  </a:srgbClr>
                </a:outerShdw>
              </a:effectLst>
            </a:endParaRPr>
          </a:p>
        </p:txBody>
      </p:sp>
      <p:sp>
        <p:nvSpPr>
          <p:cNvPr id="8" name="矩形 7"/>
          <p:cNvSpPr/>
          <p:nvPr/>
        </p:nvSpPr>
        <p:spPr>
          <a:xfrm>
            <a:off x="1371600" y="3114675"/>
            <a:ext cx="1581150" cy="1457325"/>
          </a:xfrm>
          <a:prstGeom prst="rect">
            <a:avLst/>
          </a:prstGeom>
          <a:no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866776" y="4669346"/>
            <a:ext cx="2085974" cy="646331"/>
          </a:xfrm>
          <a:prstGeom prst="rect">
            <a:avLst/>
          </a:prstGeom>
          <a:solidFill>
            <a:schemeClr val="bg1"/>
          </a:solidFill>
        </p:spPr>
        <p:txBody>
          <a:bodyPr wrap="square" rtlCol="0">
            <a:spAutoFit/>
          </a:bodyPr>
          <a:lstStyle/>
          <a:p>
            <a:r>
              <a:rPr lang="zh-TW" altLang="en-US" b="1" dirty="0">
                <a:solidFill>
                  <a:srgbClr val="0033CC"/>
                </a:solidFill>
              </a:rPr>
              <a:t>匯入後，請查看</a:t>
            </a:r>
            <a:endParaRPr lang="en-US" altLang="zh-TW" b="1" dirty="0">
              <a:solidFill>
                <a:srgbClr val="0033CC"/>
              </a:solidFill>
            </a:endParaRPr>
          </a:p>
          <a:p>
            <a:r>
              <a:rPr lang="zh-TW" altLang="en-US" b="1" dirty="0">
                <a:solidFill>
                  <a:srgbClr val="0033CC"/>
                </a:solidFill>
              </a:rPr>
              <a:t>成功／失敗筆數</a:t>
            </a:r>
            <a:endParaRPr lang="en-US" altLang="zh-TW" b="1" dirty="0">
              <a:solidFill>
                <a:srgbClr val="0033CC"/>
              </a:solidFill>
            </a:endParaRPr>
          </a:p>
        </p:txBody>
      </p:sp>
      <p:sp>
        <p:nvSpPr>
          <p:cNvPr id="10" name="文字方塊 9"/>
          <p:cNvSpPr txBox="1"/>
          <p:nvPr/>
        </p:nvSpPr>
        <p:spPr>
          <a:xfrm>
            <a:off x="3180392" y="3341376"/>
            <a:ext cx="6934300" cy="377528"/>
          </a:xfrm>
          <a:prstGeom prst="rect">
            <a:avLst/>
          </a:prstGeom>
          <a:solidFill>
            <a:schemeClr val="accent3">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zh-TW" altLang="en-US" b="1" dirty="0">
                <a:solidFill>
                  <a:schemeClr val="accent3">
                    <a:lumMod val="50000"/>
                  </a:schemeClr>
                </a:solidFill>
              </a:rPr>
              <a:t>由</a:t>
            </a:r>
            <a:r>
              <a:rPr lang="en-US" altLang="zh-TW" b="1" dirty="0">
                <a:solidFill>
                  <a:schemeClr val="accent3">
                    <a:lumMod val="50000"/>
                  </a:schemeClr>
                </a:solidFill>
              </a:rPr>
              <a:t>step1</a:t>
            </a:r>
            <a:r>
              <a:rPr lang="zh-TW" altLang="en-US" b="1" dirty="0">
                <a:solidFill>
                  <a:schemeClr val="accent3">
                    <a:lumMod val="50000"/>
                  </a:schemeClr>
                </a:solidFill>
              </a:rPr>
              <a:t>所匯入之考生資料</a:t>
            </a:r>
            <a:endParaRPr lang="en-US" altLang="zh-TW" b="1" dirty="0">
              <a:solidFill>
                <a:schemeClr val="accent3">
                  <a:lumMod val="50000"/>
                </a:schemeClr>
              </a:solidFill>
            </a:endParaRPr>
          </a:p>
        </p:txBody>
      </p:sp>
      <p:sp>
        <p:nvSpPr>
          <p:cNvPr id="11" name="矩形 10"/>
          <p:cNvSpPr/>
          <p:nvPr/>
        </p:nvSpPr>
        <p:spPr>
          <a:xfrm>
            <a:off x="3116737" y="2489835"/>
            <a:ext cx="914243" cy="215265"/>
          </a:xfrm>
          <a:prstGeom prst="rect">
            <a:avLst/>
          </a:prstGeom>
          <a:no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4114232" y="2489835"/>
            <a:ext cx="2086544" cy="215265"/>
          </a:xfrm>
          <a:prstGeom prst="rect">
            <a:avLst/>
          </a:prstGeom>
          <a:noFill/>
          <a:ln w="57150">
            <a:solidFill>
              <a:schemeClr val="accent3">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02</a:t>
            </a:r>
            <a:endParaRPr lang="zh-TW" altLang="en-US" sz="3600" dirty="0">
              <a:solidFill>
                <a:schemeClr val="tx1">
                  <a:lumMod val="75000"/>
                  <a:lumOff val="25000"/>
                </a:schemeClr>
              </a:solidFill>
            </a:endParaRPr>
          </a:p>
        </p:txBody>
      </p:sp>
      <p:sp>
        <p:nvSpPr>
          <p:cNvPr id="14" name="矩形 13"/>
          <p:cNvSpPr/>
          <p:nvPr/>
        </p:nvSpPr>
        <p:spPr>
          <a:xfrm>
            <a:off x="2210240" y="128982"/>
            <a:ext cx="8051360" cy="45370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2.1</a:t>
            </a:r>
            <a:r>
              <a:rPr lang="zh-TW" altLang="en-US" sz="3200" b="1" spc="100" dirty="0">
                <a:solidFill>
                  <a:schemeClr val="tx1"/>
                </a:solidFill>
                <a:effectLst>
                  <a:glow rad="63500">
                    <a:schemeClr val="bg1"/>
                  </a:glow>
                </a:effectLst>
                <a:sym typeface="Wingdings" panose="05000000000000000000" pitchFamily="2" charset="2"/>
              </a:rPr>
              <a:t>「匯入」及「轉入」考生學測資料</a:t>
            </a:r>
            <a:r>
              <a:rPr lang="en-US" altLang="zh-TW" sz="3200" b="1" spc="100" dirty="0">
                <a:solidFill>
                  <a:schemeClr val="tx1"/>
                </a:solidFill>
                <a:effectLst>
                  <a:glow rad="63500">
                    <a:schemeClr val="bg1"/>
                  </a:glow>
                </a:effectLst>
                <a:sym typeface="Wingdings" panose="05000000000000000000" pitchFamily="2" charset="2"/>
              </a:rPr>
              <a:t>(3/5)</a:t>
            </a:r>
          </a:p>
        </p:txBody>
      </p:sp>
    </p:spTree>
    <p:extLst>
      <p:ext uri="{BB962C8B-B14F-4D97-AF65-F5344CB8AC3E}">
        <p14:creationId xmlns:p14="http://schemas.microsoft.com/office/powerpoint/2010/main" val="24644146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45</a:t>
            </a:fld>
            <a:endParaRPr lang="zh-TW" altLang="en-US"/>
          </a:p>
        </p:txBody>
      </p:sp>
      <p:sp>
        <p:nvSpPr>
          <p:cNvPr id="4" name="文字方塊 3"/>
          <p:cNvSpPr txBox="1"/>
          <p:nvPr/>
        </p:nvSpPr>
        <p:spPr>
          <a:xfrm>
            <a:off x="500841" y="969553"/>
            <a:ext cx="4480734" cy="523220"/>
          </a:xfrm>
          <a:prstGeom prst="rect">
            <a:avLst/>
          </a:prstGeom>
          <a:noFill/>
        </p:spPr>
        <p:txBody>
          <a:bodyPr wrap="square" rtlCol="0">
            <a:spAutoFit/>
          </a:bodyPr>
          <a:lstStyle/>
          <a:p>
            <a:pPr marL="342900" indent="-342900">
              <a:spcBef>
                <a:spcPts val="500"/>
              </a:spcBef>
              <a:spcAft>
                <a:spcPts val="500"/>
              </a:spcAft>
              <a:buFont typeface="Trebuchet MS" panose="020B0603020202020204" pitchFamily="34" charset="0"/>
              <a:buChar char="֍"/>
            </a:pPr>
            <a:r>
              <a:rPr lang="zh-TW" altLang="en-US" sz="2800" b="1" dirty="0">
                <a:solidFill>
                  <a:schemeClr val="accent4">
                    <a:lumMod val="50000"/>
                  </a:schemeClr>
                </a:solidFill>
              </a:rPr>
              <a:t>轉入所有考生～操作步驟</a:t>
            </a:r>
          </a:p>
        </p:txBody>
      </p:sp>
      <p:pic>
        <p:nvPicPr>
          <p:cNvPr id="5" name="圖片 4"/>
          <p:cNvPicPr>
            <a:picLocks noChangeAspect="1"/>
          </p:cNvPicPr>
          <p:nvPr/>
        </p:nvPicPr>
        <p:blipFill>
          <a:blip r:embed="rId3"/>
          <a:stretch>
            <a:fillRect/>
          </a:stretch>
        </p:blipFill>
        <p:spPr>
          <a:xfrm>
            <a:off x="500841" y="1686497"/>
            <a:ext cx="5541820" cy="3937835"/>
          </a:xfrm>
          <a:prstGeom prst="rect">
            <a:avLst/>
          </a:prstGeom>
          <a:ln>
            <a:solidFill>
              <a:schemeClr val="bg1">
                <a:lumMod val="65000"/>
              </a:schemeClr>
            </a:solidFill>
          </a:ln>
        </p:spPr>
      </p:pic>
      <p:pic>
        <p:nvPicPr>
          <p:cNvPr id="3" name="圖片 2"/>
          <p:cNvPicPr>
            <a:picLocks noChangeAspect="1"/>
          </p:cNvPicPr>
          <p:nvPr/>
        </p:nvPicPr>
        <p:blipFill rotWithShape="1">
          <a:blip r:embed="rId4"/>
          <a:srcRect r="380"/>
          <a:stretch/>
        </p:blipFill>
        <p:spPr>
          <a:xfrm>
            <a:off x="6129792" y="1686496"/>
            <a:ext cx="5819292" cy="3937835"/>
          </a:xfrm>
          <a:prstGeom prst="rect">
            <a:avLst/>
          </a:prstGeom>
          <a:ln>
            <a:solidFill>
              <a:schemeClr val="bg1">
                <a:lumMod val="65000"/>
              </a:schemeClr>
            </a:solidFill>
          </a:ln>
        </p:spPr>
      </p:pic>
      <p:sp>
        <p:nvSpPr>
          <p:cNvPr id="9" name="橢圓 8"/>
          <p:cNvSpPr/>
          <p:nvPr/>
        </p:nvSpPr>
        <p:spPr>
          <a:xfrm>
            <a:off x="415636" y="3121891"/>
            <a:ext cx="879551" cy="332509"/>
          </a:xfrm>
          <a:prstGeom prst="ellipse">
            <a:avLst/>
          </a:prstGeom>
          <a:noFill/>
          <a:ln w="57150">
            <a:solidFill>
              <a:srgbClr val="DB12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 name="群組 5"/>
          <p:cNvGrpSpPr/>
          <p:nvPr/>
        </p:nvGrpSpPr>
        <p:grpSpPr>
          <a:xfrm rot="16200000">
            <a:off x="200417" y="3288145"/>
            <a:ext cx="1094770" cy="1094770"/>
            <a:chOff x="1924945" y="3662665"/>
            <a:chExt cx="1094770" cy="1094770"/>
          </a:xfrm>
        </p:grpSpPr>
        <p:pic>
          <p:nvPicPr>
            <p:cNvPr id="7" name="圖片 6"/>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1924945" y="3662665"/>
              <a:ext cx="1094770" cy="1094770"/>
            </a:xfrm>
            <a:prstGeom prst="rect">
              <a:avLst/>
            </a:prstGeom>
          </p:spPr>
        </p:pic>
        <p:sp>
          <p:nvSpPr>
            <p:cNvPr id="8" name="文字方塊 7"/>
            <p:cNvSpPr txBox="1"/>
            <p:nvPr/>
          </p:nvSpPr>
          <p:spPr>
            <a:xfrm rot="5400000">
              <a:off x="2181225" y="4048128"/>
              <a:ext cx="446826" cy="584775"/>
            </a:xfrm>
            <a:prstGeom prst="rect">
              <a:avLst/>
            </a:prstGeom>
            <a:noFill/>
          </p:spPr>
          <p:txBody>
            <a:bodyPr wrap="square" rtlCol="0">
              <a:spAutoFit/>
            </a:bodyPr>
            <a:lstStyle/>
            <a:p>
              <a:r>
                <a:rPr lang="en-US" altLang="zh-TW" sz="3200" b="1" dirty="0">
                  <a:solidFill>
                    <a:schemeClr val="bg1"/>
                  </a:solidFill>
                  <a:effectLst>
                    <a:outerShdw blurRad="38100" dist="38100" dir="2700000" algn="tl">
                      <a:srgbClr val="000000">
                        <a:alpha val="43137"/>
                      </a:srgbClr>
                    </a:outerShdw>
                  </a:effectLst>
                </a:rPr>
                <a:t>1</a:t>
              </a:r>
              <a:endParaRPr lang="zh-TW" altLang="en-US" sz="3200" b="1" dirty="0">
                <a:solidFill>
                  <a:schemeClr val="bg1"/>
                </a:solidFill>
                <a:effectLst>
                  <a:outerShdw blurRad="38100" dist="38100" dir="2700000" algn="tl">
                    <a:srgbClr val="000000">
                      <a:alpha val="43137"/>
                    </a:srgbClr>
                  </a:outerShdw>
                </a:effectLst>
              </a:endParaRPr>
            </a:p>
          </p:txBody>
        </p:sp>
      </p:grpSp>
      <p:sp>
        <p:nvSpPr>
          <p:cNvPr id="10" name="矩形 9"/>
          <p:cNvSpPr/>
          <p:nvPr/>
        </p:nvSpPr>
        <p:spPr>
          <a:xfrm>
            <a:off x="7486072" y="2817091"/>
            <a:ext cx="3246583" cy="240146"/>
          </a:xfrm>
          <a:prstGeom prst="rect">
            <a:avLst/>
          </a:prstGeom>
          <a:noFill/>
          <a:ln w="28575">
            <a:solidFill>
              <a:srgbClr val="DB12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 name="群組 10"/>
          <p:cNvGrpSpPr/>
          <p:nvPr/>
        </p:nvGrpSpPr>
        <p:grpSpPr>
          <a:xfrm rot="16200000">
            <a:off x="9109363" y="1903697"/>
            <a:ext cx="1094770" cy="1094770"/>
            <a:chOff x="1924945" y="3662665"/>
            <a:chExt cx="1094770" cy="1094770"/>
          </a:xfrm>
        </p:grpSpPr>
        <p:pic>
          <p:nvPicPr>
            <p:cNvPr id="12" name="圖片 11"/>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6200000" flipH="1">
              <a:off x="1924945" y="3662665"/>
              <a:ext cx="1094770" cy="1094770"/>
            </a:xfrm>
            <a:prstGeom prst="rect">
              <a:avLst/>
            </a:prstGeom>
          </p:spPr>
        </p:pic>
        <p:sp>
          <p:nvSpPr>
            <p:cNvPr id="13" name="文字方塊 12"/>
            <p:cNvSpPr txBox="1"/>
            <p:nvPr/>
          </p:nvSpPr>
          <p:spPr>
            <a:xfrm rot="5400000">
              <a:off x="2333625" y="4018240"/>
              <a:ext cx="425116" cy="584775"/>
            </a:xfrm>
            <a:prstGeom prst="rect">
              <a:avLst/>
            </a:prstGeom>
            <a:noFill/>
          </p:spPr>
          <p:txBody>
            <a:bodyPr wrap="none" rtlCol="0">
              <a:spAutoFit/>
            </a:bodyPr>
            <a:lstStyle/>
            <a:p>
              <a:r>
                <a:rPr lang="en-US" altLang="zh-TW" sz="3200" b="1" dirty="0">
                  <a:solidFill>
                    <a:schemeClr val="bg1"/>
                  </a:solidFill>
                  <a:effectLst>
                    <a:outerShdw blurRad="38100" dist="38100" dir="2700000" algn="tl">
                      <a:srgbClr val="000000">
                        <a:alpha val="43137"/>
                      </a:srgbClr>
                    </a:outerShdw>
                  </a:effectLst>
                </a:rPr>
                <a:t>2</a:t>
              </a:r>
              <a:endParaRPr lang="zh-TW" altLang="en-US" sz="3200" b="1" dirty="0">
                <a:solidFill>
                  <a:schemeClr val="bg1"/>
                </a:solidFill>
                <a:effectLst>
                  <a:outerShdw blurRad="38100" dist="38100" dir="2700000" algn="tl">
                    <a:srgbClr val="000000">
                      <a:alpha val="43137"/>
                    </a:srgbClr>
                  </a:outerShdw>
                </a:effectLst>
              </a:endParaRPr>
            </a:p>
          </p:txBody>
        </p:sp>
      </p:grpSp>
      <p:sp>
        <p:nvSpPr>
          <p:cNvPr id="14" name="矩形 13"/>
          <p:cNvSpPr/>
          <p:nvPr/>
        </p:nvSpPr>
        <p:spPr>
          <a:xfrm>
            <a:off x="200417" y="4289537"/>
            <a:ext cx="2568636" cy="379014"/>
          </a:xfrm>
          <a:prstGeom prst="rect">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solidFill>
                <a:effectLst>
                  <a:outerShdw blurRad="38100" dist="38100" dir="2700000" algn="tl">
                    <a:srgbClr val="000000">
                      <a:alpha val="43137"/>
                    </a:srgbClr>
                  </a:outerShdw>
                </a:effectLst>
              </a:rPr>
              <a:t>請點選「□轉入申請」</a:t>
            </a:r>
          </a:p>
        </p:txBody>
      </p:sp>
      <p:sp>
        <p:nvSpPr>
          <p:cNvPr id="15" name="矩形 14"/>
          <p:cNvSpPr/>
          <p:nvPr/>
        </p:nvSpPr>
        <p:spPr>
          <a:xfrm>
            <a:off x="8473008" y="1597228"/>
            <a:ext cx="2568636" cy="379014"/>
          </a:xfrm>
          <a:prstGeom prst="rect">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solidFill>
                <a:effectLst>
                  <a:outerShdw blurRad="38100" dist="38100" dir="2700000" algn="tl">
                    <a:srgbClr val="000000">
                      <a:alpha val="43137"/>
                    </a:srgbClr>
                  </a:outerShdw>
                </a:effectLst>
              </a:rPr>
              <a:t>請點選「選取所有」</a:t>
            </a:r>
          </a:p>
        </p:txBody>
      </p:sp>
      <p:sp>
        <p:nvSpPr>
          <p:cNvPr id="17" name="矩形 16"/>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02</a:t>
            </a:r>
            <a:endParaRPr lang="zh-TW" altLang="en-US" sz="3600" dirty="0">
              <a:solidFill>
                <a:schemeClr val="tx1">
                  <a:lumMod val="75000"/>
                  <a:lumOff val="25000"/>
                </a:schemeClr>
              </a:solidFill>
            </a:endParaRPr>
          </a:p>
        </p:txBody>
      </p:sp>
      <p:sp>
        <p:nvSpPr>
          <p:cNvPr id="18" name="文字方塊 17"/>
          <p:cNvSpPr txBox="1"/>
          <p:nvPr/>
        </p:nvSpPr>
        <p:spPr>
          <a:xfrm>
            <a:off x="654855" y="5718259"/>
            <a:ext cx="5187251" cy="841256"/>
          </a:xfrm>
          <a:prstGeom prst="rect">
            <a:avLst/>
          </a:prstGeom>
          <a:solidFill>
            <a:schemeClr val="bg1">
              <a:lumMod val="95000"/>
            </a:schemeClr>
          </a:solidFill>
        </p:spPr>
        <p:txBody>
          <a:bodyPr wrap="square" rtlCol="0">
            <a:spAutoFit/>
          </a:bodyPr>
          <a:lstStyle/>
          <a:p>
            <a:pPr>
              <a:spcBef>
                <a:spcPts val="400"/>
              </a:spcBef>
              <a:spcAft>
                <a:spcPts val="400"/>
              </a:spcAft>
            </a:pPr>
            <a:r>
              <a:rPr lang="zh-TW" altLang="en-US" sz="1400" dirty="0"/>
              <a:t>註</a:t>
            </a:r>
            <a:r>
              <a:rPr lang="en-US" altLang="zh-TW" sz="1400" dirty="0"/>
              <a:t>1</a:t>
            </a:r>
            <a:r>
              <a:rPr lang="zh-TW" altLang="en-US" sz="1400" dirty="0"/>
              <a:t>：</a:t>
            </a:r>
            <a:r>
              <a:rPr lang="en-US" altLang="zh-TW" sz="1400" dirty="0"/>
              <a:t>“</a:t>
            </a:r>
            <a:r>
              <a:rPr lang="zh-TW" altLang="en-US" sz="1400" dirty="0"/>
              <a:t>轉入申請</a:t>
            </a:r>
            <a:r>
              <a:rPr lang="en-US" altLang="zh-TW" sz="1400" dirty="0"/>
              <a:t>”</a:t>
            </a:r>
            <a:r>
              <a:rPr lang="zh-TW" altLang="en-US" sz="1400" dirty="0"/>
              <a:t>功能，將選取此頁面</a:t>
            </a:r>
            <a:r>
              <a:rPr lang="en-US" altLang="zh-TW" sz="1400" dirty="0"/>
              <a:t>10</a:t>
            </a:r>
            <a:r>
              <a:rPr lang="zh-TW" altLang="en-US" sz="1400" dirty="0"/>
              <a:t>筆資料</a:t>
            </a:r>
            <a:endParaRPr lang="en-US" altLang="zh-TW" sz="1400" dirty="0"/>
          </a:p>
          <a:p>
            <a:pPr>
              <a:spcBef>
                <a:spcPts val="400"/>
              </a:spcBef>
              <a:spcAft>
                <a:spcPts val="400"/>
              </a:spcAft>
            </a:pPr>
            <a:r>
              <a:rPr lang="zh-TW" altLang="en-US" sz="1400" dirty="0"/>
              <a:t>註</a:t>
            </a:r>
            <a:r>
              <a:rPr lang="en-US" altLang="zh-TW" sz="1400" dirty="0"/>
              <a:t>2</a:t>
            </a:r>
            <a:r>
              <a:rPr lang="zh-TW" altLang="en-US" sz="1400" dirty="0"/>
              <a:t>：如要單筆轉入考生，請直接勾選該考生資料後，至第</a:t>
            </a:r>
            <a:r>
              <a:rPr lang="en-US" altLang="zh-TW" sz="1400" dirty="0"/>
              <a:t>3</a:t>
            </a:r>
            <a:r>
              <a:rPr lang="zh-TW" altLang="en-US" sz="1400" dirty="0"/>
              <a:t>步驟點選轉入按鈕即可。</a:t>
            </a:r>
          </a:p>
        </p:txBody>
      </p:sp>
      <p:sp>
        <p:nvSpPr>
          <p:cNvPr id="19" name="矩形 18"/>
          <p:cNvSpPr/>
          <p:nvPr/>
        </p:nvSpPr>
        <p:spPr>
          <a:xfrm>
            <a:off x="2210240" y="128982"/>
            <a:ext cx="8051360" cy="45370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2.1</a:t>
            </a:r>
            <a:r>
              <a:rPr lang="zh-TW" altLang="en-US" sz="3200" b="1" spc="100" dirty="0">
                <a:solidFill>
                  <a:schemeClr val="tx1"/>
                </a:solidFill>
                <a:effectLst>
                  <a:glow rad="63500">
                    <a:schemeClr val="bg1"/>
                  </a:glow>
                </a:effectLst>
                <a:sym typeface="Wingdings" panose="05000000000000000000" pitchFamily="2" charset="2"/>
              </a:rPr>
              <a:t>「匯入」及「轉入」考生學測資料</a:t>
            </a:r>
            <a:r>
              <a:rPr lang="en-US" altLang="zh-TW" sz="3200" b="1" spc="100" dirty="0">
                <a:solidFill>
                  <a:schemeClr val="tx1"/>
                </a:solidFill>
                <a:effectLst>
                  <a:glow rad="63500">
                    <a:schemeClr val="bg1"/>
                  </a:glow>
                </a:effectLst>
                <a:sym typeface="Wingdings" panose="05000000000000000000" pitchFamily="2" charset="2"/>
              </a:rPr>
              <a:t>(4/5)</a:t>
            </a:r>
          </a:p>
        </p:txBody>
      </p:sp>
    </p:spTree>
    <p:extLst>
      <p:ext uri="{BB962C8B-B14F-4D97-AF65-F5344CB8AC3E}">
        <p14:creationId xmlns:p14="http://schemas.microsoft.com/office/powerpoint/2010/main" val="10462842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46</a:t>
            </a:fld>
            <a:endParaRPr lang="zh-TW" altLang="en-US"/>
          </a:p>
        </p:txBody>
      </p:sp>
      <p:pic>
        <p:nvPicPr>
          <p:cNvPr id="3" name="圖片 2"/>
          <p:cNvPicPr>
            <a:picLocks noChangeAspect="1"/>
          </p:cNvPicPr>
          <p:nvPr/>
        </p:nvPicPr>
        <p:blipFill>
          <a:blip r:embed="rId3"/>
          <a:stretch>
            <a:fillRect/>
          </a:stretch>
        </p:blipFill>
        <p:spPr>
          <a:xfrm>
            <a:off x="588621" y="1683489"/>
            <a:ext cx="5891694" cy="4017064"/>
          </a:xfrm>
          <a:prstGeom prst="rect">
            <a:avLst/>
          </a:prstGeom>
          <a:ln>
            <a:solidFill>
              <a:schemeClr val="bg1">
                <a:lumMod val="50000"/>
              </a:schemeClr>
            </a:solidFill>
          </a:ln>
        </p:spPr>
      </p:pic>
      <p:sp>
        <p:nvSpPr>
          <p:cNvPr id="11" name="橢圓 10"/>
          <p:cNvSpPr/>
          <p:nvPr/>
        </p:nvSpPr>
        <p:spPr>
          <a:xfrm>
            <a:off x="1420581" y="3089940"/>
            <a:ext cx="1296470" cy="332509"/>
          </a:xfrm>
          <a:prstGeom prst="ellipse">
            <a:avLst/>
          </a:prstGeom>
          <a:noFill/>
          <a:ln w="57150">
            <a:solidFill>
              <a:srgbClr val="DB12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p:cNvPicPr>
            <a:picLocks noChangeAspect="1"/>
          </p:cNvPicPr>
          <p:nvPr/>
        </p:nvPicPr>
        <p:blipFill>
          <a:blip r:embed="rId4"/>
          <a:stretch>
            <a:fillRect/>
          </a:stretch>
        </p:blipFill>
        <p:spPr>
          <a:xfrm>
            <a:off x="6565144" y="1683488"/>
            <a:ext cx="5188705" cy="4038049"/>
          </a:xfrm>
          <a:prstGeom prst="rect">
            <a:avLst/>
          </a:prstGeom>
          <a:ln>
            <a:solidFill>
              <a:schemeClr val="bg1">
                <a:lumMod val="50000"/>
              </a:schemeClr>
            </a:solidFill>
          </a:ln>
        </p:spPr>
      </p:pic>
      <p:grpSp>
        <p:nvGrpSpPr>
          <p:cNvPr id="8" name="群組 7"/>
          <p:cNvGrpSpPr/>
          <p:nvPr/>
        </p:nvGrpSpPr>
        <p:grpSpPr>
          <a:xfrm rot="16200000">
            <a:off x="1622281" y="3246455"/>
            <a:ext cx="1094770" cy="1094770"/>
            <a:chOff x="1924945" y="3662665"/>
            <a:chExt cx="1094770" cy="1094770"/>
          </a:xfrm>
        </p:grpSpPr>
        <p:pic>
          <p:nvPicPr>
            <p:cNvPr id="9" name="圖片 8"/>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1924945" y="3662665"/>
              <a:ext cx="1094770" cy="1094770"/>
            </a:xfrm>
            <a:prstGeom prst="rect">
              <a:avLst/>
            </a:prstGeom>
          </p:spPr>
        </p:pic>
        <p:sp>
          <p:nvSpPr>
            <p:cNvPr id="10" name="文字方塊 9"/>
            <p:cNvSpPr txBox="1"/>
            <p:nvPr/>
          </p:nvSpPr>
          <p:spPr>
            <a:xfrm rot="5400000">
              <a:off x="2181225" y="4048128"/>
              <a:ext cx="446826" cy="584775"/>
            </a:xfrm>
            <a:prstGeom prst="rect">
              <a:avLst/>
            </a:prstGeom>
            <a:noFill/>
          </p:spPr>
          <p:txBody>
            <a:bodyPr wrap="square" rtlCol="0">
              <a:spAutoFit/>
            </a:bodyPr>
            <a:lstStyle/>
            <a:p>
              <a:r>
                <a:rPr lang="en-US" altLang="zh-TW" sz="3200" b="1" dirty="0">
                  <a:solidFill>
                    <a:schemeClr val="bg1"/>
                  </a:solidFill>
                  <a:effectLst>
                    <a:outerShdw blurRad="38100" dist="38100" dir="2700000" algn="tl">
                      <a:srgbClr val="000000">
                        <a:alpha val="43137"/>
                      </a:srgbClr>
                    </a:outerShdw>
                  </a:effectLst>
                </a:rPr>
                <a:t>3</a:t>
              </a:r>
              <a:endParaRPr lang="zh-TW" altLang="en-US" sz="3200" b="1" dirty="0">
                <a:solidFill>
                  <a:schemeClr val="bg1"/>
                </a:solidFill>
                <a:effectLst>
                  <a:outerShdw blurRad="38100" dist="38100" dir="2700000" algn="tl">
                    <a:srgbClr val="000000">
                      <a:alpha val="43137"/>
                    </a:srgbClr>
                  </a:outerShdw>
                </a:effectLst>
              </a:endParaRPr>
            </a:p>
          </p:txBody>
        </p:sp>
      </p:grpSp>
      <p:grpSp>
        <p:nvGrpSpPr>
          <p:cNvPr id="13" name="群組 12"/>
          <p:cNvGrpSpPr/>
          <p:nvPr/>
        </p:nvGrpSpPr>
        <p:grpSpPr>
          <a:xfrm rot="16200000">
            <a:off x="7937356" y="4153920"/>
            <a:ext cx="1094770" cy="1094770"/>
            <a:chOff x="1924945" y="3662665"/>
            <a:chExt cx="1094770" cy="1094770"/>
          </a:xfrm>
        </p:grpSpPr>
        <p:pic>
          <p:nvPicPr>
            <p:cNvPr id="14" name="圖片 13"/>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1924945" y="3662665"/>
              <a:ext cx="1094770" cy="1094770"/>
            </a:xfrm>
            <a:prstGeom prst="rect">
              <a:avLst/>
            </a:prstGeom>
          </p:spPr>
        </p:pic>
        <p:sp>
          <p:nvSpPr>
            <p:cNvPr id="15" name="文字方塊 14"/>
            <p:cNvSpPr txBox="1"/>
            <p:nvPr/>
          </p:nvSpPr>
          <p:spPr>
            <a:xfrm rot="5400000">
              <a:off x="2181225" y="4048128"/>
              <a:ext cx="446826" cy="584775"/>
            </a:xfrm>
            <a:prstGeom prst="rect">
              <a:avLst/>
            </a:prstGeom>
            <a:noFill/>
          </p:spPr>
          <p:txBody>
            <a:bodyPr wrap="square" rtlCol="0">
              <a:spAutoFit/>
            </a:bodyPr>
            <a:lstStyle/>
            <a:p>
              <a:r>
                <a:rPr lang="en-US" altLang="zh-TW" sz="3200" b="1" dirty="0">
                  <a:solidFill>
                    <a:schemeClr val="bg1"/>
                  </a:solidFill>
                  <a:effectLst>
                    <a:outerShdw blurRad="38100" dist="38100" dir="2700000" algn="tl">
                      <a:srgbClr val="000000">
                        <a:alpha val="43137"/>
                      </a:srgbClr>
                    </a:outerShdw>
                  </a:effectLst>
                </a:rPr>
                <a:t>4</a:t>
              </a:r>
              <a:endParaRPr lang="zh-TW" altLang="en-US" sz="3200" b="1" dirty="0">
                <a:solidFill>
                  <a:schemeClr val="bg1"/>
                </a:solidFill>
                <a:effectLst>
                  <a:outerShdw blurRad="38100" dist="38100" dir="2700000" algn="tl">
                    <a:srgbClr val="000000">
                      <a:alpha val="43137"/>
                    </a:srgbClr>
                  </a:outerShdw>
                </a:effectLst>
              </a:endParaRPr>
            </a:p>
          </p:txBody>
        </p:sp>
      </p:grpSp>
      <p:sp>
        <p:nvSpPr>
          <p:cNvPr id="16" name="矩形 15"/>
          <p:cNvSpPr/>
          <p:nvPr/>
        </p:nvSpPr>
        <p:spPr>
          <a:xfrm>
            <a:off x="7348522" y="2595807"/>
            <a:ext cx="1564569" cy="176419"/>
          </a:xfrm>
          <a:prstGeom prst="rect">
            <a:avLst/>
          </a:prstGeom>
          <a:noFill/>
          <a:ln w="57150">
            <a:solidFill>
              <a:schemeClr val="accent3">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1496616" y="2726216"/>
            <a:ext cx="1699166" cy="176419"/>
          </a:xfrm>
          <a:prstGeom prst="rect">
            <a:avLst/>
          </a:prstGeom>
          <a:noFill/>
          <a:ln w="57150">
            <a:solidFill>
              <a:schemeClr val="accent3">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9" name="直線單箭頭接點 18"/>
          <p:cNvCxnSpPr>
            <a:endCxn id="16" idx="1"/>
          </p:cNvCxnSpPr>
          <p:nvPr/>
        </p:nvCxnSpPr>
        <p:spPr>
          <a:xfrm flipV="1">
            <a:off x="3195782" y="2684017"/>
            <a:ext cx="4152740" cy="152864"/>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1061881" y="4255603"/>
            <a:ext cx="2568636" cy="805782"/>
          </a:xfrm>
          <a:prstGeom prst="rect">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solidFill>
                <a:effectLst>
                  <a:outerShdw blurRad="38100" dist="38100" dir="2700000" algn="tl">
                    <a:srgbClr val="000000">
                      <a:alpha val="43137"/>
                    </a:srgbClr>
                  </a:outerShdw>
                </a:effectLst>
              </a:rPr>
              <a:t>請點選「將選取之考生轉入申請生」</a:t>
            </a:r>
          </a:p>
        </p:txBody>
      </p:sp>
      <p:sp>
        <p:nvSpPr>
          <p:cNvPr id="22" name="矩形 21"/>
          <p:cNvSpPr/>
          <p:nvPr/>
        </p:nvSpPr>
        <p:spPr>
          <a:xfrm>
            <a:off x="8058150" y="5168489"/>
            <a:ext cx="1158875" cy="402891"/>
          </a:xfrm>
          <a:prstGeom prst="rect">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solidFill>
                <a:effectLst>
                  <a:outerShdw blurRad="38100" dist="38100" dir="2700000" algn="tl">
                    <a:srgbClr val="000000">
                      <a:alpha val="43137"/>
                    </a:srgbClr>
                  </a:outerShdw>
                </a:effectLst>
              </a:rPr>
              <a:t>轉入成功</a:t>
            </a:r>
          </a:p>
        </p:txBody>
      </p:sp>
      <p:sp>
        <p:nvSpPr>
          <p:cNvPr id="24" name="矩形 23"/>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02</a:t>
            </a:r>
            <a:endParaRPr lang="zh-TW" altLang="en-US" sz="3600" dirty="0">
              <a:solidFill>
                <a:schemeClr val="tx1">
                  <a:lumMod val="75000"/>
                  <a:lumOff val="25000"/>
                </a:schemeClr>
              </a:solidFill>
            </a:endParaRPr>
          </a:p>
        </p:txBody>
      </p:sp>
      <p:sp>
        <p:nvSpPr>
          <p:cNvPr id="27" name="文字方塊 26"/>
          <p:cNvSpPr txBox="1"/>
          <p:nvPr/>
        </p:nvSpPr>
        <p:spPr>
          <a:xfrm>
            <a:off x="500841" y="969553"/>
            <a:ext cx="4480734" cy="523220"/>
          </a:xfrm>
          <a:prstGeom prst="rect">
            <a:avLst/>
          </a:prstGeom>
          <a:noFill/>
        </p:spPr>
        <p:txBody>
          <a:bodyPr wrap="square" rtlCol="0">
            <a:spAutoFit/>
          </a:bodyPr>
          <a:lstStyle/>
          <a:p>
            <a:pPr marL="342900" indent="-342900">
              <a:spcBef>
                <a:spcPts val="500"/>
              </a:spcBef>
              <a:spcAft>
                <a:spcPts val="500"/>
              </a:spcAft>
              <a:buFont typeface="Trebuchet MS" panose="020B0603020202020204" pitchFamily="34" charset="0"/>
              <a:buChar char="֍"/>
            </a:pPr>
            <a:r>
              <a:rPr lang="zh-TW" altLang="en-US" sz="2800" b="1" dirty="0">
                <a:solidFill>
                  <a:schemeClr val="accent4">
                    <a:lumMod val="50000"/>
                  </a:schemeClr>
                </a:solidFill>
              </a:rPr>
              <a:t>轉入所有考生～操作步驟</a:t>
            </a:r>
          </a:p>
        </p:txBody>
      </p:sp>
      <p:sp>
        <p:nvSpPr>
          <p:cNvPr id="29" name="矩形 28"/>
          <p:cNvSpPr/>
          <p:nvPr/>
        </p:nvSpPr>
        <p:spPr>
          <a:xfrm>
            <a:off x="2210240" y="128982"/>
            <a:ext cx="8051360" cy="45370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2.1</a:t>
            </a:r>
            <a:r>
              <a:rPr lang="zh-TW" altLang="en-US" sz="3200" b="1" spc="100" dirty="0">
                <a:solidFill>
                  <a:schemeClr val="tx1"/>
                </a:solidFill>
                <a:effectLst>
                  <a:glow rad="63500">
                    <a:schemeClr val="bg1"/>
                  </a:glow>
                </a:effectLst>
                <a:sym typeface="Wingdings" panose="05000000000000000000" pitchFamily="2" charset="2"/>
              </a:rPr>
              <a:t>「匯入」及「轉入」考生學測資料</a:t>
            </a:r>
            <a:r>
              <a:rPr lang="en-US" altLang="zh-TW" sz="3200" b="1" spc="100" dirty="0">
                <a:solidFill>
                  <a:schemeClr val="tx1"/>
                </a:solidFill>
                <a:effectLst>
                  <a:glow rad="63500">
                    <a:schemeClr val="bg1"/>
                  </a:glow>
                </a:effectLst>
                <a:sym typeface="Wingdings" panose="05000000000000000000" pitchFamily="2" charset="2"/>
              </a:rPr>
              <a:t>(5/5)</a:t>
            </a:r>
          </a:p>
        </p:txBody>
      </p:sp>
    </p:spTree>
    <p:extLst>
      <p:ext uri="{BB962C8B-B14F-4D97-AF65-F5344CB8AC3E}">
        <p14:creationId xmlns:p14="http://schemas.microsoft.com/office/powerpoint/2010/main" val="5185663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41463" y="89524"/>
            <a:ext cx="9109075"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2.2</a:t>
            </a:r>
            <a:r>
              <a:rPr lang="zh-TW" altLang="en-US" sz="3600" b="1" spc="100" dirty="0">
                <a:solidFill>
                  <a:schemeClr val="tx1"/>
                </a:solidFill>
                <a:effectLst>
                  <a:glow rad="63500">
                    <a:schemeClr val="bg1"/>
                  </a:glow>
                </a:effectLst>
                <a:sym typeface="Wingdings" panose="05000000000000000000" pitchFamily="2" charset="2"/>
              </a:rPr>
              <a:t> 列印「申請校系</a:t>
            </a:r>
            <a:r>
              <a:rPr lang="en-US" altLang="zh-TW" sz="3600" b="1" spc="100" dirty="0">
                <a:solidFill>
                  <a:schemeClr val="tx1"/>
                </a:solidFill>
                <a:effectLst>
                  <a:glow rad="63500">
                    <a:schemeClr val="bg1"/>
                  </a:glow>
                </a:effectLst>
                <a:sym typeface="Wingdings" panose="05000000000000000000" pitchFamily="2" charset="2"/>
              </a:rPr>
              <a:t>(</a:t>
            </a:r>
            <a:r>
              <a:rPr lang="zh-TW" altLang="en-US" sz="3600" b="1" spc="100" dirty="0">
                <a:solidFill>
                  <a:schemeClr val="tx1"/>
                </a:solidFill>
                <a:effectLst>
                  <a:glow rad="63500">
                    <a:schemeClr val="bg1"/>
                  </a:glow>
                </a:effectLst>
                <a:sym typeface="Wingdings" panose="05000000000000000000" pitchFamily="2" charset="2"/>
              </a:rPr>
              <a:t>組</a:t>
            </a:r>
            <a:r>
              <a:rPr lang="en-US" altLang="zh-TW" sz="3600" b="1" spc="100" dirty="0">
                <a:solidFill>
                  <a:schemeClr val="tx1"/>
                </a:solidFill>
                <a:effectLst>
                  <a:glow rad="63500">
                    <a:schemeClr val="bg1"/>
                  </a:glow>
                </a:effectLst>
                <a:sym typeface="Wingdings" panose="05000000000000000000" pitchFamily="2" charset="2"/>
              </a:rPr>
              <a:t>)</a:t>
            </a:r>
            <a:r>
              <a:rPr lang="zh-TW" altLang="en-US" sz="3600" b="1" spc="100" dirty="0">
                <a:solidFill>
                  <a:schemeClr val="tx1"/>
                </a:solidFill>
                <a:effectLst>
                  <a:glow rad="63500">
                    <a:schemeClr val="bg1"/>
                  </a:glow>
                </a:effectLst>
                <a:sym typeface="Wingdings" panose="05000000000000000000" pitchFamily="2" charset="2"/>
              </a:rPr>
              <a:t>、學程資料調查表」</a:t>
            </a:r>
            <a:endParaRPr lang="en-US" altLang="zh-TW" sz="3600" b="1" spc="100" dirty="0">
              <a:solidFill>
                <a:schemeClr val="tx1"/>
              </a:solidFill>
              <a:effectLst>
                <a:glow rad="63500">
                  <a:schemeClr val="bg1"/>
                </a:glow>
              </a:effectLst>
              <a:sym typeface="Wingdings" panose="05000000000000000000" pitchFamily="2" charset="2"/>
            </a:endParaRPr>
          </a:p>
        </p:txBody>
      </p:sp>
      <p:sp>
        <p:nvSpPr>
          <p:cNvPr id="4" name="投影片編號版面配置區 3"/>
          <p:cNvSpPr>
            <a:spLocks noGrp="1"/>
          </p:cNvSpPr>
          <p:nvPr>
            <p:ph type="sldNum" sz="quarter" idx="12"/>
          </p:nvPr>
        </p:nvSpPr>
        <p:spPr/>
        <p:txBody>
          <a:bodyPr/>
          <a:lstStyle/>
          <a:p>
            <a:fld id="{A6174ADA-354D-4803-A14C-B38EECA4D689}" type="slidenum">
              <a:rPr lang="zh-TW" altLang="en-US" smtClean="0"/>
              <a:t>47</a:t>
            </a:fld>
            <a:endParaRPr lang="zh-TW" altLang="en-US"/>
          </a:p>
        </p:txBody>
      </p:sp>
      <p:sp>
        <p:nvSpPr>
          <p:cNvPr id="18" name="矩形 17"/>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02</a:t>
            </a:r>
            <a:endParaRPr lang="zh-TW" altLang="en-US" sz="3600" dirty="0">
              <a:solidFill>
                <a:schemeClr val="tx1">
                  <a:lumMod val="75000"/>
                  <a:lumOff val="25000"/>
                </a:schemeClr>
              </a:solidFill>
            </a:endParaRPr>
          </a:p>
        </p:txBody>
      </p:sp>
      <p:pic>
        <p:nvPicPr>
          <p:cNvPr id="7" name="圖片 6"/>
          <p:cNvPicPr>
            <a:picLocks noChangeAspect="1"/>
          </p:cNvPicPr>
          <p:nvPr/>
        </p:nvPicPr>
        <p:blipFill>
          <a:blip r:embed="rId3"/>
          <a:stretch>
            <a:fillRect/>
          </a:stretch>
        </p:blipFill>
        <p:spPr>
          <a:xfrm>
            <a:off x="5883470" y="818995"/>
            <a:ext cx="5130409" cy="1961165"/>
          </a:xfrm>
          <a:prstGeom prst="rect">
            <a:avLst/>
          </a:prstGeom>
        </p:spPr>
      </p:pic>
      <p:pic>
        <p:nvPicPr>
          <p:cNvPr id="11" name="圖片 10"/>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88199" y="788445"/>
            <a:ext cx="4414972" cy="5938617"/>
          </a:xfrm>
          <a:prstGeom prst="rect">
            <a:avLst/>
          </a:prstGeom>
          <a:effectLst>
            <a:outerShdw blurRad="50800" dist="38100" dir="5400000" algn="t" rotWithShape="0">
              <a:prstClr val="black">
                <a:alpha val="40000"/>
              </a:prstClr>
            </a:outerShdw>
          </a:effectLst>
        </p:spPr>
      </p:pic>
      <p:sp>
        <p:nvSpPr>
          <p:cNvPr id="23" name="文字方塊 22"/>
          <p:cNvSpPr txBox="1"/>
          <p:nvPr/>
        </p:nvSpPr>
        <p:spPr>
          <a:xfrm>
            <a:off x="1494686" y="4241735"/>
            <a:ext cx="4070611" cy="687368"/>
          </a:xfrm>
          <a:prstGeom prst="rect">
            <a:avLst/>
          </a:prstGeom>
          <a:solidFill>
            <a:schemeClr val="accent3">
              <a:lumMod val="20000"/>
              <a:lumOff val="80000"/>
            </a:schemeClr>
          </a:solidFill>
          <a:ln>
            <a:solidFill>
              <a:schemeClr val="accent3">
                <a:lumMod val="75000"/>
              </a:schemeClr>
            </a:solidFill>
          </a:ln>
          <a:effectLst>
            <a:outerShdw blurRad="50800" dist="38100" dir="5400000" algn="t" rotWithShape="0">
              <a:prstClr val="black">
                <a:alpha val="40000"/>
              </a:prstClr>
            </a:outerShdw>
          </a:effectLst>
        </p:spPr>
        <p:txBody>
          <a:bodyPr wrap="square" rtlCol="0">
            <a:spAutoFit/>
          </a:bodyPr>
          <a:lstStyle/>
          <a:p>
            <a:pPr algn="ctr">
              <a:spcBef>
                <a:spcPts val="400"/>
              </a:spcBef>
              <a:spcAft>
                <a:spcPts val="400"/>
              </a:spcAft>
            </a:pPr>
            <a:r>
              <a:rPr lang="zh-TW" altLang="en-US" b="1" dirty="0">
                <a:solidFill>
                  <a:schemeClr val="accent3">
                    <a:lumMod val="50000"/>
                  </a:schemeClr>
                </a:solidFill>
              </a:rPr>
              <a:t>交由申請生填寫</a:t>
            </a:r>
            <a:endParaRPr lang="en-US" altLang="zh-TW" b="1" dirty="0">
              <a:solidFill>
                <a:schemeClr val="accent3">
                  <a:lumMod val="50000"/>
                </a:schemeClr>
              </a:solidFill>
            </a:endParaRPr>
          </a:p>
          <a:p>
            <a:pPr algn="ctr">
              <a:spcBef>
                <a:spcPts val="400"/>
              </a:spcBef>
              <a:spcAft>
                <a:spcPts val="400"/>
              </a:spcAft>
            </a:pPr>
            <a:r>
              <a:rPr lang="zh-TW" altLang="en-US" sz="1400" b="1" dirty="0">
                <a:solidFill>
                  <a:schemeClr val="accent3">
                    <a:lumMod val="50000"/>
                  </a:schemeClr>
                </a:solidFill>
              </a:rPr>
              <a:t>*志願代碼請至簡章查詢系統或簡章分則查詢</a:t>
            </a:r>
            <a:endParaRPr lang="en-US" altLang="zh-TW" sz="1400" b="1" dirty="0">
              <a:solidFill>
                <a:schemeClr val="accent3">
                  <a:lumMod val="50000"/>
                </a:schemeClr>
              </a:solidFill>
            </a:endParaRPr>
          </a:p>
        </p:txBody>
      </p:sp>
      <p:sp>
        <p:nvSpPr>
          <p:cNvPr id="24" name="文字方塊 23"/>
          <p:cNvSpPr txBox="1"/>
          <p:nvPr/>
        </p:nvSpPr>
        <p:spPr>
          <a:xfrm>
            <a:off x="1494686" y="2183969"/>
            <a:ext cx="4070611" cy="369332"/>
          </a:xfrm>
          <a:prstGeom prst="rect">
            <a:avLst/>
          </a:prstGeom>
          <a:solidFill>
            <a:schemeClr val="bg1">
              <a:lumMod val="95000"/>
            </a:schemeClr>
          </a:solidFill>
          <a:ln>
            <a:solidFill>
              <a:schemeClr val="bg1">
                <a:lumMod val="85000"/>
              </a:schemeClr>
            </a:solidFill>
          </a:ln>
          <a:effectLst>
            <a:outerShdw blurRad="50800" dist="38100" dir="5400000" algn="t" rotWithShape="0">
              <a:prstClr val="black">
                <a:alpha val="40000"/>
              </a:prstClr>
            </a:outerShdw>
          </a:effectLst>
        </p:spPr>
        <p:txBody>
          <a:bodyPr wrap="square" rtlCol="0">
            <a:spAutoFit/>
          </a:bodyPr>
          <a:lstStyle/>
          <a:p>
            <a:pPr algn="ctr"/>
            <a:r>
              <a:rPr lang="zh-TW" altLang="en-US" b="1" dirty="0"/>
              <a:t>系統帶出</a:t>
            </a:r>
            <a:r>
              <a:rPr lang="en-US" altLang="zh-TW" b="1" dirty="0"/>
              <a:t>2.1</a:t>
            </a:r>
            <a:r>
              <a:rPr lang="zh-TW" altLang="en-US" b="1" dirty="0"/>
              <a:t>匯入資料</a:t>
            </a:r>
            <a:endParaRPr lang="en-US" altLang="zh-TW" b="1" dirty="0"/>
          </a:p>
        </p:txBody>
      </p:sp>
      <p:sp>
        <p:nvSpPr>
          <p:cNvPr id="25" name="橢圓 24"/>
          <p:cNvSpPr/>
          <p:nvPr/>
        </p:nvSpPr>
        <p:spPr>
          <a:xfrm>
            <a:off x="6448340" y="1633322"/>
            <a:ext cx="1108160" cy="690778"/>
          </a:xfrm>
          <a:prstGeom prst="ellipse">
            <a:avLst/>
          </a:prstGeom>
          <a:noFill/>
          <a:ln w="57150">
            <a:solidFill>
              <a:srgbClr val="DB12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6" name="群組 25"/>
          <p:cNvGrpSpPr/>
          <p:nvPr/>
        </p:nvGrpSpPr>
        <p:grpSpPr>
          <a:xfrm rot="16200000">
            <a:off x="6448340" y="2050044"/>
            <a:ext cx="1094770" cy="1094770"/>
            <a:chOff x="1924945" y="3662665"/>
            <a:chExt cx="1094770" cy="1094770"/>
          </a:xfrm>
        </p:grpSpPr>
        <p:pic>
          <p:nvPicPr>
            <p:cNvPr id="27" name="圖片 26"/>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1924945" y="3662665"/>
              <a:ext cx="1094770" cy="1094770"/>
            </a:xfrm>
            <a:prstGeom prst="rect">
              <a:avLst/>
            </a:prstGeom>
          </p:spPr>
        </p:pic>
        <p:sp>
          <p:nvSpPr>
            <p:cNvPr id="28" name="文字方塊 27"/>
            <p:cNvSpPr txBox="1"/>
            <p:nvPr/>
          </p:nvSpPr>
          <p:spPr>
            <a:xfrm rot="5400000">
              <a:off x="2181225" y="4048128"/>
              <a:ext cx="446826" cy="584775"/>
            </a:xfrm>
            <a:prstGeom prst="rect">
              <a:avLst/>
            </a:prstGeom>
            <a:noFill/>
          </p:spPr>
          <p:txBody>
            <a:bodyPr wrap="square" rtlCol="0">
              <a:spAutoFit/>
            </a:bodyPr>
            <a:lstStyle/>
            <a:p>
              <a:endParaRPr lang="zh-TW" altLang="en-US" sz="32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977517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48</a:t>
            </a:fld>
            <a:endParaRPr lang="zh-TW" altLang="en-US"/>
          </a:p>
        </p:txBody>
      </p:sp>
      <p:pic>
        <p:nvPicPr>
          <p:cNvPr id="3" name="圖片 2"/>
          <p:cNvPicPr>
            <a:picLocks noChangeAspect="1"/>
          </p:cNvPicPr>
          <p:nvPr/>
        </p:nvPicPr>
        <p:blipFill rotWithShape="1">
          <a:blip r:embed="rId3"/>
          <a:srcRect b="3807"/>
          <a:stretch/>
        </p:blipFill>
        <p:spPr>
          <a:xfrm>
            <a:off x="2661682" y="1124085"/>
            <a:ext cx="7091419" cy="5695815"/>
          </a:xfrm>
          <a:prstGeom prst="rect">
            <a:avLst/>
          </a:prstGeom>
        </p:spPr>
      </p:pic>
      <p:sp>
        <p:nvSpPr>
          <p:cNvPr id="36" name="矩形 35"/>
          <p:cNvSpPr/>
          <p:nvPr/>
        </p:nvSpPr>
        <p:spPr>
          <a:xfrm>
            <a:off x="1076174" y="74119"/>
            <a:ext cx="10039652"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2.3</a:t>
            </a:r>
            <a:r>
              <a:rPr lang="en-US" altLang="zh-TW" sz="3200" b="1" spc="100" dirty="0">
                <a:solidFill>
                  <a:schemeClr val="tx1"/>
                </a:solidFill>
                <a:effectLst>
                  <a:glow rad="63500">
                    <a:schemeClr val="bg1"/>
                  </a:glow>
                </a:effectLst>
                <a:sym typeface="Wingdings" panose="05000000000000000000" pitchFamily="2" charset="2"/>
              </a:rPr>
              <a:t> </a:t>
            </a:r>
            <a:r>
              <a:rPr lang="zh-TW" altLang="en-US" sz="2400" b="1" spc="50" dirty="0">
                <a:solidFill>
                  <a:schemeClr val="tx1"/>
                </a:solidFill>
                <a:effectLst>
                  <a:glow rad="63500">
                    <a:schemeClr val="bg1"/>
                  </a:glow>
                </a:effectLst>
                <a:sym typeface="Wingdings" panose="05000000000000000000" pitchFamily="2" charset="2"/>
              </a:rPr>
              <a:t>依據回收之「申請校系組學程資料調查表」編修申請生資料</a:t>
            </a:r>
            <a:r>
              <a:rPr lang="en-US" altLang="zh-TW" sz="2400" b="1" spc="50" dirty="0">
                <a:solidFill>
                  <a:schemeClr val="tx1"/>
                </a:solidFill>
                <a:effectLst>
                  <a:glow rad="63500">
                    <a:schemeClr val="bg1"/>
                  </a:glow>
                </a:effectLst>
                <a:sym typeface="Wingdings" panose="05000000000000000000" pitchFamily="2" charset="2"/>
              </a:rPr>
              <a:t>(1/5)</a:t>
            </a:r>
          </a:p>
        </p:txBody>
      </p:sp>
      <p:sp>
        <p:nvSpPr>
          <p:cNvPr id="37" name="矩形 36"/>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02</a:t>
            </a:r>
            <a:endParaRPr lang="zh-TW" altLang="en-US" sz="3600" dirty="0">
              <a:solidFill>
                <a:schemeClr val="tx1">
                  <a:lumMod val="75000"/>
                  <a:lumOff val="25000"/>
                </a:schemeClr>
              </a:solidFill>
            </a:endParaRPr>
          </a:p>
        </p:txBody>
      </p:sp>
      <p:sp>
        <p:nvSpPr>
          <p:cNvPr id="4" name="矩形 3"/>
          <p:cNvSpPr/>
          <p:nvPr/>
        </p:nvSpPr>
        <p:spPr>
          <a:xfrm>
            <a:off x="583701" y="3175000"/>
            <a:ext cx="3835400" cy="1512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759329" y="3256061"/>
            <a:ext cx="1902353" cy="400110"/>
          </a:xfrm>
          <a:prstGeom prst="rect">
            <a:avLst/>
          </a:prstGeom>
          <a:solidFill>
            <a:srgbClr val="C00000"/>
          </a:solidFill>
          <a:ln>
            <a:solidFill>
              <a:srgbClr val="C00000"/>
            </a:solidFill>
          </a:ln>
        </p:spPr>
        <p:txBody>
          <a:bodyPr wrap="square" rtlCol="0">
            <a:spAutoFit/>
          </a:bodyPr>
          <a:lstStyle>
            <a:defPPr>
              <a:defRPr lang="zh-TW"/>
            </a:defPPr>
            <a:lvl1pPr algn="ctr">
              <a:defRPr sz="2000" b="1">
                <a:solidFill>
                  <a:schemeClr val="bg1"/>
                </a:solidFill>
                <a:effectLst>
                  <a:outerShdw blurRad="38100" dist="38100" dir="2700000" algn="tl">
                    <a:srgbClr val="000000">
                      <a:alpha val="43137"/>
                    </a:srgbClr>
                  </a:outerShdw>
                </a:effectLst>
              </a:defRPr>
            </a:lvl1pPr>
          </a:lstStyle>
          <a:p>
            <a:r>
              <a:rPr lang="zh-TW" altLang="en-US" dirty="0"/>
              <a:t>整批資料處理</a:t>
            </a:r>
            <a:endParaRPr lang="en-US" altLang="zh-TW" dirty="0"/>
          </a:p>
        </p:txBody>
      </p:sp>
      <p:sp>
        <p:nvSpPr>
          <p:cNvPr id="41" name="矩形 40"/>
          <p:cNvSpPr/>
          <p:nvPr/>
        </p:nvSpPr>
        <p:spPr>
          <a:xfrm>
            <a:off x="2781072" y="4744201"/>
            <a:ext cx="8680979" cy="1809000"/>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文字方塊 41"/>
          <p:cNvSpPr txBox="1"/>
          <p:nvPr/>
        </p:nvSpPr>
        <p:spPr>
          <a:xfrm>
            <a:off x="9883964" y="5456231"/>
            <a:ext cx="1447224" cy="400110"/>
          </a:xfrm>
          <a:prstGeom prst="rect">
            <a:avLst/>
          </a:prstGeom>
          <a:solidFill>
            <a:schemeClr val="accent5"/>
          </a:solidFill>
          <a:ln>
            <a:solidFill>
              <a:schemeClr val="accent5"/>
            </a:solidFill>
          </a:ln>
        </p:spPr>
        <p:txBody>
          <a:bodyPr wrap="square" rtlCol="0">
            <a:spAutoFit/>
          </a:bodyPr>
          <a:lstStyle>
            <a:defPPr>
              <a:defRPr lang="zh-TW"/>
            </a:defPPr>
            <a:lvl1pPr algn="ctr">
              <a:defRPr sz="2000" b="1">
                <a:solidFill>
                  <a:schemeClr val="bg1"/>
                </a:solidFill>
                <a:effectLst>
                  <a:outerShdw blurRad="38100" dist="38100" dir="2700000" algn="tl">
                    <a:srgbClr val="000000">
                      <a:alpha val="43137"/>
                    </a:srgbClr>
                  </a:outerShdw>
                </a:effectLst>
              </a:defRPr>
            </a:lvl1pPr>
          </a:lstStyle>
          <a:p>
            <a:r>
              <a:rPr lang="zh-TW" altLang="en-US" dirty="0"/>
              <a:t>單筆查詢</a:t>
            </a:r>
          </a:p>
        </p:txBody>
      </p:sp>
      <p:sp>
        <p:nvSpPr>
          <p:cNvPr id="43" name="文字方塊 42"/>
          <p:cNvSpPr txBox="1"/>
          <p:nvPr/>
        </p:nvSpPr>
        <p:spPr>
          <a:xfrm>
            <a:off x="9839406" y="2378123"/>
            <a:ext cx="1446179" cy="646331"/>
          </a:xfrm>
          <a:prstGeom prst="rect">
            <a:avLst/>
          </a:prstGeom>
        </p:spPr>
        <p:txBody>
          <a:bodyPr wrap="square">
            <a:spAutoFit/>
          </a:bodyPr>
          <a:lstStyle>
            <a:defPPr>
              <a:defRPr lang="zh-TW"/>
            </a:defPPr>
            <a:lvl1pPr marL="342900" indent="-342900">
              <a:buFont typeface="Wingdings" panose="05000000000000000000" pitchFamily="2" charset="2"/>
              <a:buChar char="þ"/>
              <a:defRPr b="1">
                <a:solidFill>
                  <a:srgbClr val="C00000"/>
                </a:solidFill>
              </a:defRPr>
            </a:lvl1pPr>
          </a:lstStyle>
          <a:p>
            <a:r>
              <a:rPr lang="zh-TW" altLang="en-US" dirty="0">
                <a:solidFill>
                  <a:schemeClr val="accent5"/>
                </a:solidFill>
              </a:rPr>
              <a:t>基本資料</a:t>
            </a:r>
            <a:endParaRPr lang="en-US" altLang="zh-TW" dirty="0">
              <a:solidFill>
                <a:schemeClr val="accent5"/>
              </a:solidFill>
            </a:endParaRPr>
          </a:p>
          <a:p>
            <a:r>
              <a:rPr lang="zh-TW" altLang="en-US" dirty="0">
                <a:solidFill>
                  <a:schemeClr val="accent5"/>
                </a:solidFill>
              </a:rPr>
              <a:t>志願代碼</a:t>
            </a:r>
          </a:p>
        </p:txBody>
      </p:sp>
      <p:sp>
        <p:nvSpPr>
          <p:cNvPr id="46" name="文字方塊 45"/>
          <p:cNvSpPr txBox="1"/>
          <p:nvPr/>
        </p:nvSpPr>
        <p:spPr>
          <a:xfrm>
            <a:off x="759329" y="1530201"/>
            <a:ext cx="1841502" cy="400110"/>
          </a:xfrm>
          <a:prstGeom prst="rect">
            <a:avLst/>
          </a:prstGeom>
          <a:solidFill>
            <a:schemeClr val="bg2">
              <a:lumMod val="50000"/>
            </a:schemeClr>
          </a:solidFill>
          <a:ln>
            <a:solidFill>
              <a:schemeClr val="bg2">
                <a:lumMod val="50000"/>
              </a:schemeClr>
            </a:solidFill>
          </a:ln>
        </p:spPr>
        <p:txBody>
          <a:bodyPr wrap="square" rtlCol="0">
            <a:spAutoFit/>
          </a:bodyPr>
          <a:lstStyle/>
          <a:p>
            <a:pPr algn="ctr"/>
            <a:r>
              <a:rPr lang="zh-TW" altLang="en-US" sz="2000" b="1" dirty="0">
                <a:solidFill>
                  <a:schemeClr val="bg1"/>
                </a:solidFill>
                <a:effectLst>
                  <a:outerShdw blurRad="38100" dist="38100" dir="2700000" algn="tl">
                    <a:srgbClr val="000000">
                      <a:alpha val="43137"/>
                    </a:srgbClr>
                  </a:outerShdw>
                </a:effectLst>
              </a:rPr>
              <a:t>全校統計資料</a:t>
            </a:r>
          </a:p>
        </p:txBody>
      </p:sp>
      <p:sp>
        <p:nvSpPr>
          <p:cNvPr id="48" name="矩形 47"/>
          <p:cNvSpPr/>
          <p:nvPr/>
        </p:nvSpPr>
        <p:spPr>
          <a:xfrm>
            <a:off x="4473844" y="1406775"/>
            <a:ext cx="7002519" cy="330814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p:cNvSpPr/>
          <p:nvPr/>
        </p:nvSpPr>
        <p:spPr>
          <a:xfrm>
            <a:off x="583701" y="1406775"/>
            <a:ext cx="3801243" cy="1695448"/>
          </a:xfrm>
          <a:prstGeom prst="rect">
            <a:avLst/>
          </a:prstGeom>
          <a:no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759329" y="3656171"/>
            <a:ext cx="1609724" cy="923330"/>
          </a:xfrm>
          <a:prstGeom prst="rect">
            <a:avLst/>
          </a:prstGeom>
        </p:spPr>
        <p:txBody>
          <a:bodyPr wrap="square">
            <a:spAutoFit/>
          </a:bodyPr>
          <a:lstStyle/>
          <a:p>
            <a:pPr marL="342900" indent="-342900">
              <a:buFont typeface="Wingdings" panose="05000000000000000000" pitchFamily="2" charset="2"/>
              <a:buChar char="þ"/>
            </a:pPr>
            <a:r>
              <a:rPr lang="zh-TW" altLang="en-US" b="1" dirty="0">
                <a:solidFill>
                  <a:srgbClr val="C00000"/>
                </a:solidFill>
              </a:rPr>
              <a:t>匯出</a:t>
            </a:r>
            <a:endParaRPr lang="en-US" altLang="zh-TW" b="1" dirty="0">
              <a:solidFill>
                <a:srgbClr val="C00000"/>
              </a:solidFill>
            </a:endParaRPr>
          </a:p>
          <a:p>
            <a:pPr marL="342900" indent="-342900">
              <a:buFont typeface="Wingdings" panose="05000000000000000000" pitchFamily="2" charset="2"/>
              <a:buChar char="þ"/>
            </a:pPr>
            <a:r>
              <a:rPr lang="zh-TW" altLang="en-US" b="1" dirty="0">
                <a:solidFill>
                  <a:srgbClr val="C00000"/>
                </a:solidFill>
              </a:rPr>
              <a:t>匯入</a:t>
            </a:r>
            <a:endParaRPr lang="en-US" altLang="zh-TW" b="1" dirty="0">
              <a:solidFill>
                <a:srgbClr val="C00000"/>
              </a:solidFill>
            </a:endParaRPr>
          </a:p>
          <a:p>
            <a:pPr marL="342900" indent="-342900">
              <a:buFont typeface="Wingdings" panose="05000000000000000000" pitchFamily="2" charset="2"/>
              <a:buChar char="þ"/>
            </a:pPr>
            <a:r>
              <a:rPr lang="zh-TW" altLang="en-US" b="1" dirty="0">
                <a:solidFill>
                  <a:srgbClr val="C00000"/>
                </a:solidFill>
              </a:rPr>
              <a:t>批次刪除</a:t>
            </a:r>
          </a:p>
        </p:txBody>
      </p:sp>
      <p:sp>
        <p:nvSpPr>
          <p:cNvPr id="50" name="矩形 49"/>
          <p:cNvSpPr/>
          <p:nvPr/>
        </p:nvSpPr>
        <p:spPr>
          <a:xfrm>
            <a:off x="732326" y="1983634"/>
            <a:ext cx="1843051" cy="877163"/>
          </a:xfrm>
          <a:prstGeom prst="rect">
            <a:avLst/>
          </a:prstGeom>
        </p:spPr>
        <p:txBody>
          <a:bodyPr wrap="square">
            <a:spAutoFit/>
          </a:bodyPr>
          <a:lstStyle/>
          <a:p>
            <a:pPr marL="342900" indent="-342900">
              <a:buFont typeface="Wingdings" panose="05000000000000000000" pitchFamily="2" charset="2"/>
              <a:buChar char="þ"/>
            </a:pPr>
            <a:r>
              <a:rPr lang="zh-TW" altLang="en-US" sz="1700" b="1" dirty="0">
                <a:solidFill>
                  <a:schemeClr val="bg2">
                    <a:lumMod val="50000"/>
                  </a:schemeClr>
                </a:solidFill>
              </a:rPr>
              <a:t>報名人數</a:t>
            </a:r>
            <a:endParaRPr lang="en-US" altLang="zh-TW" sz="1700" b="1" dirty="0">
              <a:solidFill>
                <a:schemeClr val="bg2">
                  <a:lumMod val="50000"/>
                </a:schemeClr>
              </a:solidFill>
            </a:endParaRPr>
          </a:p>
          <a:p>
            <a:pPr marL="342900" indent="-342900">
              <a:buFont typeface="Wingdings" panose="05000000000000000000" pitchFamily="2" charset="2"/>
              <a:buChar char="þ"/>
            </a:pPr>
            <a:r>
              <a:rPr lang="zh-TW" altLang="en-US" sz="1700" b="1" dirty="0">
                <a:solidFill>
                  <a:schemeClr val="bg2">
                    <a:lumMod val="50000"/>
                  </a:schemeClr>
                </a:solidFill>
              </a:rPr>
              <a:t>校系組學程數</a:t>
            </a:r>
            <a:endParaRPr lang="en-US" altLang="zh-TW" sz="1700" b="1" dirty="0">
              <a:solidFill>
                <a:schemeClr val="bg2">
                  <a:lumMod val="50000"/>
                </a:schemeClr>
              </a:solidFill>
            </a:endParaRPr>
          </a:p>
          <a:p>
            <a:pPr marL="342900" indent="-342900">
              <a:buFont typeface="Wingdings" panose="05000000000000000000" pitchFamily="2" charset="2"/>
              <a:buChar char="þ"/>
            </a:pPr>
            <a:r>
              <a:rPr lang="zh-TW" altLang="en-US" sz="1700" b="1" dirty="0">
                <a:solidFill>
                  <a:schemeClr val="bg2">
                    <a:lumMod val="50000"/>
                  </a:schemeClr>
                </a:solidFill>
              </a:rPr>
              <a:t>應繳金額</a:t>
            </a:r>
          </a:p>
        </p:txBody>
      </p:sp>
      <p:sp>
        <p:nvSpPr>
          <p:cNvPr id="60" name="文字方塊 59"/>
          <p:cNvSpPr txBox="1"/>
          <p:nvPr/>
        </p:nvSpPr>
        <p:spPr>
          <a:xfrm>
            <a:off x="9839406" y="1912313"/>
            <a:ext cx="1447224" cy="400110"/>
          </a:xfrm>
          <a:prstGeom prst="rect">
            <a:avLst/>
          </a:prstGeom>
          <a:solidFill>
            <a:schemeClr val="accent5"/>
          </a:solidFill>
          <a:ln>
            <a:solidFill>
              <a:schemeClr val="accent5"/>
            </a:solidFill>
          </a:ln>
        </p:spPr>
        <p:txBody>
          <a:bodyPr wrap="square" rtlCol="0">
            <a:spAutoFit/>
          </a:bodyPr>
          <a:lstStyle>
            <a:defPPr>
              <a:defRPr lang="zh-TW"/>
            </a:defPPr>
            <a:lvl1pPr algn="ctr">
              <a:defRPr sz="2000" b="1">
                <a:solidFill>
                  <a:schemeClr val="bg1"/>
                </a:solidFill>
                <a:effectLst>
                  <a:outerShdw blurRad="38100" dist="38100" dir="2700000" algn="tl">
                    <a:srgbClr val="000000">
                      <a:alpha val="43137"/>
                    </a:srgbClr>
                  </a:outerShdw>
                </a:effectLst>
              </a:defRPr>
            </a:lvl1pPr>
          </a:lstStyle>
          <a:p>
            <a:r>
              <a:rPr lang="zh-TW" altLang="en-US" dirty="0"/>
              <a:t>單筆編輯</a:t>
            </a:r>
          </a:p>
        </p:txBody>
      </p:sp>
      <p:sp>
        <p:nvSpPr>
          <p:cNvPr id="13" name="文字方塊 12"/>
          <p:cNvSpPr txBox="1"/>
          <p:nvPr/>
        </p:nvSpPr>
        <p:spPr>
          <a:xfrm>
            <a:off x="3003550" y="785531"/>
            <a:ext cx="6184900" cy="338554"/>
          </a:xfrm>
          <a:prstGeom prst="rect">
            <a:avLst/>
          </a:prstGeom>
          <a:noFill/>
          <a:ln>
            <a:noFill/>
          </a:ln>
          <a:effectLst/>
        </p:spPr>
        <p:txBody>
          <a:bodyPr wrap="square" rtlCol="0">
            <a:spAutoFit/>
          </a:bodyPr>
          <a:lstStyle/>
          <a:p>
            <a:pPr algn="ctr">
              <a:spcBef>
                <a:spcPts val="600"/>
              </a:spcBef>
              <a:spcAft>
                <a:spcPts val="600"/>
              </a:spcAft>
            </a:pPr>
            <a:r>
              <a:rPr lang="zh-TW" altLang="en-US" sz="1600" b="1" i="1" spc="50" dirty="0">
                <a:solidFill>
                  <a:schemeClr val="accent4">
                    <a:lumMod val="50000"/>
                  </a:schemeClr>
                </a:solidFill>
              </a:rPr>
              <a:t>★請先完成資料匯出、匯入後，再進行單筆編輯★</a:t>
            </a:r>
          </a:p>
        </p:txBody>
      </p:sp>
    </p:spTree>
    <p:extLst>
      <p:ext uri="{BB962C8B-B14F-4D97-AF65-F5344CB8AC3E}">
        <p14:creationId xmlns:p14="http://schemas.microsoft.com/office/powerpoint/2010/main" val="18858970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9283700" y="6442241"/>
            <a:ext cx="2743200" cy="365125"/>
          </a:xfrm>
        </p:spPr>
        <p:txBody>
          <a:bodyPr/>
          <a:lstStyle/>
          <a:p>
            <a:fld id="{A6174ADA-354D-4803-A14C-B38EECA4D689}" type="slidenum">
              <a:rPr lang="zh-TW" altLang="en-US" smtClean="0"/>
              <a:t>49</a:t>
            </a:fld>
            <a:endParaRPr lang="zh-TW" altLang="en-US"/>
          </a:p>
        </p:txBody>
      </p:sp>
      <p:grpSp>
        <p:nvGrpSpPr>
          <p:cNvPr id="69" name="群組 68"/>
          <p:cNvGrpSpPr/>
          <p:nvPr/>
        </p:nvGrpSpPr>
        <p:grpSpPr>
          <a:xfrm>
            <a:off x="335685" y="1573940"/>
            <a:ext cx="2472590" cy="3832927"/>
            <a:chOff x="301732" y="1336617"/>
            <a:chExt cx="2472590" cy="3832927"/>
          </a:xfrm>
        </p:grpSpPr>
        <p:pic>
          <p:nvPicPr>
            <p:cNvPr id="39" name="圖片 38"/>
            <p:cNvPicPr>
              <a:picLocks noChangeAspect="1"/>
            </p:cNvPicPr>
            <p:nvPr/>
          </p:nvPicPr>
          <p:blipFill>
            <a:blip r:embed="rId3"/>
            <a:stretch>
              <a:fillRect/>
            </a:stretch>
          </p:blipFill>
          <p:spPr>
            <a:xfrm>
              <a:off x="756364" y="1336617"/>
              <a:ext cx="2017958" cy="3832927"/>
            </a:xfrm>
            <a:prstGeom prst="rect">
              <a:avLst/>
            </a:prstGeom>
          </p:spPr>
        </p:pic>
        <p:sp>
          <p:nvSpPr>
            <p:cNvPr id="24" name="五邊形 23"/>
            <p:cNvSpPr/>
            <p:nvPr/>
          </p:nvSpPr>
          <p:spPr>
            <a:xfrm>
              <a:off x="301732" y="3709857"/>
              <a:ext cx="585267" cy="584775"/>
            </a:xfrm>
            <a:prstGeom prst="homePlate">
              <a:avLst>
                <a:gd name="adj" fmla="val 53311"/>
              </a:avLst>
            </a:prstGeom>
            <a:solidFill>
              <a:srgbClr val="C00000"/>
            </a:solidFill>
            <a:ln>
              <a:solidFill>
                <a:srgbClr val="C00000"/>
              </a:solidFill>
            </a:ln>
          </p:spPr>
          <p:txBody>
            <a:bodyPr wrap="square" rtlCol="0">
              <a:spAutoFit/>
            </a:bodyPr>
            <a:lstStyle/>
            <a:p>
              <a:pPr algn="ctr"/>
              <a:r>
                <a:rPr lang="en-US" altLang="zh-TW" sz="3200" b="1" dirty="0">
                  <a:solidFill>
                    <a:schemeClr val="bg1"/>
                  </a:solidFill>
                  <a:effectLst>
                    <a:outerShdw blurRad="38100" dist="38100" dir="2700000" algn="tl">
                      <a:srgbClr val="000000">
                        <a:alpha val="43137"/>
                      </a:srgbClr>
                    </a:outerShdw>
                  </a:effectLst>
                </a:rPr>
                <a:t>1</a:t>
              </a:r>
              <a:endParaRPr lang="zh-TW" altLang="en-US" sz="3200" b="1" dirty="0">
                <a:solidFill>
                  <a:schemeClr val="bg1"/>
                </a:solidFill>
                <a:effectLst>
                  <a:outerShdw blurRad="38100" dist="38100" dir="2700000" algn="tl">
                    <a:srgbClr val="000000">
                      <a:alpha val="43137"/>
                    </a:srgbClr>
                  </a:outerShdw>
                </a:effectLst>
              </a:endParaRPr>
            </a:p>
          </p:txBody>
        </p:sp>
      </p:grpSp>
      <p:sp>
        <p:nvSpPr>
          <p:cNvPr id="50" name="矩形 49"/>
          <p:cNvSpPr/>
          <p:nvPr/>
        </p:nvSpPr>
        <p:spPr>
          <a:xfrm>
            <a:off x="1076174" y="74119"/>
            <a:ext cx="10039652"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2.3</a:t>
            </a:r>
            <a:r>
              <a:rPr lang="en-US" altLang="zh-TW" sz="3200" b="1" spc="100" dirty="0">
                <a:solidFill>
                  <a:schemeClr val="tx1"/>
                </a:solidFill>
                <a:effectLst>
                  <a:glow rad="63500">
                    <a:schemeClr val="bg1"/>
                  </a:glow>
                </a:effectLst>
                <a:sym typeface="Wingdings" panose="05000000000000000000" pitchFamily="2" charset="2"/>
              </a:rPr>
              <a:t> </a:t>
            </a:r>
            <a:r>
              <a:rPr lang="zh-TW" altLang="en-US" sz="2400" b="1" spc="50" dirty="0">
                <a:solidFill>
                  <a:schemeClr val="tx1"/>
                </a:solidFill>
                <a:effectLst>
                  <a:glow rad="63500">
                    <a:schemeClr val="bg1"/>
                  </a:glow>
                </a:effectLst>
                <a:sym typeface="Wingdings" panose="05000000000000000000" pitchFamily="2" charset="2"/>
              </a:rPr>
              <a:t>依據回收之「申請校系組學程資料調查表」編修申請生資料</a:t>
            </a:r>
            <a:r>
              <a:rPr lang="en-US" altLang="zh-TW" sz="2400" b="1" spc="50" dirty="0">
                <a:solidFill>
                  <a:schemeClr val="tx1"/>
                </a:solidFill>
                <a:effectLst>
                  <a:glow rad="63500">
                    <a:schemeClr val="bg1"/>
                  </a:glow>
                </a:effectLst>
                <a:sym typeface="Wingdings" panose="05000000000000000000" pitchFamily="2" charset="2"/>
              </a:rPr>
              <a:t>(2/5)</a:t>
            </a:r>
          </a:p>
        </p:txBody>
      </p:sp>
      <p:sp>
        <p:nvSpPr>
          <p:cNvPr id="51" name="矩形 50"/>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02</a:t>
            </a:r>
            <a:endParaRPr lang="zh-TW" altLang="en-US" sz="3600" dirty="0">
              <a:solidFill>
                <a:schemeClr val="tx1">
                  <a:lumMod val="75000"/>
                  <a:lumOff val="25000"/>
                </a:schemeClr>
              </a:solidFill>
            </a:endParaRPr>
          </a:p>
        </p:txBody>
      </p:sp>
      <p:sp>
        <p:nvSpPr>
          <p:cNvPr id="57" name="文字方塊 56"/>
          <p:cNvSpPr txBox="1"/>
          <p:nvPr/>
        </p:nvSpPr>
        <p:spPr>
          <a:xfrm>
            <a:off x="6279360" y="1254653"/>
            <a:ext cx="2033580" cy="400110"/>
          </a:xfrm>
          <a:prstGeom prst="rect">
            <a:avLst/>
          </a:prstGeom>
          <a:noFill/>
        </p:spPr>
        <p:txBody>
          <a:bodyPr vert="horz" wrap="square" rtlCol="0">
            <a:spAutoFit/>
          </a:bodyPr>
          <a:lstStyle/>
          <a:p>
            <a:pPr algn="ctr"/>
            <a:r>
              <a:rPr lang="zh-TW" altLang="en-US" sz="2000" b="1" u="sng" spc="300" dirty="0"/>
              <a:t>匯出檔案範例</a:t>
            </a:r>
          </a:p>
        </p:txBody>
      </p:sp>
      <p:pic>
        <p:nvPicPr>
          <p:cNvPr id="61" name="圖片 60"/>
          <p:cNvPicPr>
            <a:picLocks noChangeAspect="1"/>
          </p:cNvPicPr>
          <p:nvPr/>
        </p:nvPicPr>
        <p:blipFill>
          <a:blip r:embed="rId4"/>
          <a:stretch>
            <a:fillRect/>
          </a:stretch>
        </p:blipFill>
        <p:spPr>
          <a:xfrm>
            <a:off x="2962205" y="2021365"/>
            <a:ext cx="8878664" cy="2938078"/>
          </a:xfrm>
          <a:prstGeom prst="rect">
            <a:avLst/>
          </a:prstGeom>
        </p:spPr>
      </p:pic>
      <p:sp>
        <p:nvSpPr>
          <p:cNvPr id="53" name="文字方塊 52"/>
          <p:cNvSpPr txBox="1"/>
          <p:nvPr/>
        </p:nvSpPr>
        <p:spPr>
          <a:xfrm>
            <a:off x="7573818" y="1729821"/>
            <a:ext cx="4335169" cy="338554"/>
          </a:xfrm>
          <a:prstGeom prst="rect">
            <a:avLst/>
          </a:prstGeom>
          <a:solidFill>
            <a:schemeClr val="accent3">
              <a:lumMod val="20000"/>
              <a:lumOff val="80000"/>
            </a:schemeClr>
          </a:solidFill>
          <a:ln>
            <a:solidFill>
              <a:schemeClr val="accent3">
                <a:lumMod val="75000"/>
              </a:schemeClr>
            </a:solidFill>
          </a:ln>
          <a:effectLst>
            <a:outerShdw blurRad="50800" dist="38100" dir="5400000" algn="t" rotWithShape="0">
              <a:prstClr val="black">
                <a:alpha val="40000"/>
              </a:prstClr>
            </a:outerShdw>
          </a:effectLst>
        </p:spPr>
        <p:txBody>
          <a:bodyPr wrap="square" rtlCol="0">
            <a:spAutoFit/>
          </a:bodyPr>
          <a:lstStyle/>
          <a:p>
            <a:pPr algn="ctr">
              <a:spcBef>
                <a:spcPts val="400"/>
              </a:spcBef>
              <a:spcAft>
                <a:spcPts val="400"/>
              </a:spcAft>
            </a:pPr>
            <a:r>
              <a:rPr lang="zh-TW" altLang="en-US" sz="1600" b="1" dirty="0">
                <a:solidFill>
                  <a:schemeClr val="accent3">
                    <a:lumMod val="50000"/>
                  </a:schemeClr>
                </a:solidFill>
              </a:rPr>
              <a:t>志願代碼</a:t>
            </a:r>
            <a:r>
              <a:rPr lang="en-US" altLang="zh-TW" sz="1600" b="1" dirty="0">
                <a:solidFill>
                  <a:schemeClr val="accent3">
                    <a:lumMod val="50000"/>
                  </a:schemeClr>
                </a:solidFill>
              </a:rPr>
              <a:t>1~6</a:t>
            </a:r>
            <a:r>
              <a:rPr lang="zh-TW" altLang="en-US" sz="1600" b="1" dirty="0">
                <a:solidFill>
                  <a:schemeClr val="accent3">
                    <a:lumMod val="50000"/>
                  </a:schemeClr>
                </a:solidFill>
              </a:rPr>
              <a:t>欄位由承辦老師編修</a:t>
            </a:r>
            <a:endParaRPr lang="en-US" altLang="zh-TW" sz="1600" b="1" dirty="0">
              <a:solidFill>
                <a:schemeClr val="accent3">
                  <a:lumMod val="50000"/>
                </a:schemeClr>
              </a:solidFill>
            </a:endParaRPr>
          </a:p>
        </p:txBody>
      </p:sp>
      <p:sp>
        <p:nvSpPr>
          <p:cNvPr id="62" name="文字方塊 61"/>
          <p:cNvSpPr txBox="1"/>
          <p:nvPr/>
        </p:nvSpPr>
        <p:spPr>
          <a:xfrm>
            <a:off x="3257157" y="1712780"/>
            <a:ext cx="4267780" cy="338554"/>
          </a:xfrm>
          <a:prstGeom prst="rect">
            <a:avLst/>
          </a:prstGeom>
          <a:solidFill>
            <a:schemeClr val="bg1">
              <a:lumMod val="95000"/>
            </a:schemeClr>
          </a:solidFill>
          <a:ln>
            <a:solidFill>
              <a:schemeClr val="bg1">
                <a:lumMod val="75000"/>
              </a:schemeClr>
            </a:solidFill>
          </a:ln>
          <a:effectLst>
            <a:outerShdw blurRad="50800" dist="38100" dir="5400000" algn="t" rotWithShape="0">
              <a:prstClr val="black">
                <a:alpha val="40000"/>
              </a:prstClr>
            </a:outerShdw>
          </a:effectLst>
        </p:spPr>
        <p:txBody>
          <a:bodyPr wrap="square" rtlCol="0">
            <a:spAutoFit/>
          </a:bodyPr>
          <a:lstStyle/>
          <a:p>
            <a:pPr algn="ctr">
              <a:spcBef>
                <a:spcPts val="400"/>
              </a:spcBef>
              <a:spcAft>
                <a:spcPts val="400"/>
              </a:spcAft>
            </a:pPr>
            <a:r>
              <a:rPr lang="zh-TW" altLang="en-US" sz="1600" b="1" dirty="0"/>
              <a:t>系統帶入基本資料</a:t>
            </a:r>
            <a:endParaRPr lang="en-US" altLang="zh-TW" sz="1600" b="1" dirty="0"/>
          </a:p>
        </p:txBody>
      </p:sp>
      <p:sp>
        <p:nvSpPr>
          <p:cNvPr id="63" name="矩形 62"/>
          <p:cNvSpPr/>
          <p:nvPr/>
        </p:nvSpPr>
        <p:spPr>
          <a:xfrm>
            <a:off x="6708530" y="2317009"/>
            <a:ext cx="830119" cy="26424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文字方塊 63"/>
          <p:cNvSpPr txBox="1"/>
          <p:nvPr/>
        </p:nvSpPr>
        <p:spPr>
          <a:xfrm>
            <a:off x="4455729" y="5034501"/>
            <a:ext cx="3280541" cy="954107"/>
          </a:xfrm>
          <a:prstGeom prst="rect">
            <a:avLst/>
          </a:prstGeom>
          <a:noFill/>
        </p:spPr>
        <p:txBody>
          <a:bodyPr wrap="square" rtlCol="0">
            <a:spAutoFit/>
          </a:bodyPr>
          <a:lstStyle/>
          <a:p>
            <a:pPr algn="ctr"/>
            <a:r>
              <a:rPr lang="zh-TW" altLang="en-US" sz="1400" b="1" spc="70" dirty="0">
                <a:solidFill>
                  <a:srgbClr val="FF0000"/>
                </a:solidFill>
              </a:rPr>
              <a:t>是否具有中央資料庫學習歷程檔案，</a:t>
            </a:r>
            <a:endParaRPr lang="en-US" altLang="zh-TW" sz="1400" b="1" spc="70" dirty="0">
              <a:solidFill>
                <a:srgbClr val="FF0000"/>
              </a:solidFill>
            </a:endParaRPr>
          </a:p>
          <a:p>
            <a:pPr algn="ctr"/>
            <a:r>
              <a:rPr lang="en-US" altLang="zh-TW" sz="1400" b="1" spc="70" dirty="0">
                <a:solidFill>
                  <a:srgbClr val="FF0000"/>
                </a:solidFill>
              </a:rPr>
              <a:t>1</a:t>
            </a:r>
            <a:r>
              <a:rPr lang="zh-TW" altLang="en-US" sz="1400" b="1" spc="70" dirty="0">
                <a:solidFill>
                  <a:srgbClr val="FF0000"/>
                </a:solidFill>
              </a:rPr>
              <a:t>為「是」；</a:t>
            </a:r>
            <a:r>
              <a:rPr lang="en-US" altLang="zh-TW" sz="1400" b="1" spc="70" dirty="0">
                <a:solidFill>
                  <a:srgbClr val="FF0000"/>
                </a:solidFill>
              </a:rPr>
              <a:t>0</a:t>
            </a:r>
            <a:r>
              <a:rPr lang="zh-TW" altLang="en-US" sz="1400" b="1" spc="70" dirty="0">
                <a:solidFill>
                  <a:srgbClr val="FF0000"/>
                </a:solidFill>
              </a:rPr>
              <a:t>為「否」</a:t>
            </a:r>
            <a:endParaRPr lang="en-US" altLang="zh-TW" sz="1400" b="1" spc="70" dirty="0">
              <a:solidFill>
                <a:srgbClr val="FF0000"/>
              </a:solidFill>
            </a:endParaRPr>
          </a:p>
          <a:p>
            <a:pPr algn="ctr"/>
            <a:r>
              <a:rPr lang="zh-TW" altLang="en-US" sz="1400" b="1" spc="70" dirty="0">
                <a:solidFill>
                  <a:srgbClr val="FF0000"/>
                </a:solidFill>
              </a:rPr>
              <a:t>請確認所屬申請生此欄資料是否正確，</a:t>
            </a:r>
            <a:endParaRPr lang="en-US" altLang="zh-TW" sz="1400" b="1" spc="70" dirty="0">
              <a:solidFill>
                <a:srgbClr val="FF0000"/>
              </a:solidFill>
            </a:endParaRPr>
          </a:p>
          <a:p>
            <a:pPr algn="ctr"/>
            <a:r>
              <a:rPr lang="zh-TW" altLang="en-US" sz="1400" b="1" spc="70" dirty="0">
                <a:solidFill>
                  <a:srgbClr val="FF0000"/>
                </a:solidFill>
              </a:rPr>
              <a:t>如有疑義，請儘速向本委員會反映。</a:t>
            </a:r>
            <a:endParaRPr lang="en-US" altLang="zh-TW" sz="1400" b="1" spc="70" dirty="0">
              <a:solidFill>
                <a:srgbClr val="FF0000"/>
              </a:solidFill>
            </a:endParaRPr>
          </a:p>
        </p:txBody>
      </p:sp>
      <p:sp>
        <p:nvSpPr>
          <p:cNvPr id="67" name="文字方塊 66"/>
          <p:cNvSpPr txBox="1"/>
          <p:nvPr/>
        </p:nvSpPr>
        <p:spPr>
          <a:xfrm>
            <a:off x="8028450" y="3187404"/>
            <a:ext cx="3490450" cy="1384995"/>
          </a:xfrm>
          <a:prstGeom prst="rect">
            <a:avLst/>
          </a:prstGeom>
          <a:solidFill>
            <a:schemeClr val="bg1"/>
          </a:solidFill>
        </p:spPr>
        <p:txBody>
          <a:bodyPr wrap="square" rtlCol="0">
            <a:spAutoFit/>
          </a:bodyPr>
          <a:lstStyle/>
          <a:p>
            <a:pPr algn="ctr">
              <a:spcBef>
                <a:spcPts val="600"/>
              </a:spcBef>
              <a:spcAft>
                <a:spcPts val="600"/>
              </a:spcAft>
            </a:pPr>
            <a:r>
              <a:rPr lang="zh-TW" altLang="en-US" sz="1600" b="1" dirty="0">
                <a:solidFill>
                  <a:schemeClr val="accent3">
                    <a:lumMod val="50000"/>
                  </a:schemeClr>
                </a:solidFill>
              </a:rPr>
              <a:t>志願代碼為</a:t>
            </a:r>
            <a:r>
              <a:rPr lang="en-US" altLang="zh-TW" sz="1600" b="1" dirty="0">
                <a:solidFill>
                  <a:schemeClr val="accent3">
                    <a:lumMod val="50000"/>
                  </a:schemeClr>
                </a:solidFill>
              </a:rPr>
              <a:t>6</a:t>
            </a:r>
            <a:r>
              <a:rPr lang="zh-TW" altLang="en-US" sz="1600" b="1" dirty="0">
                <a:solidFill>
                  <a:schemeClr val="accent3">
                    <a:lumMod val="50000"/>
                  </a:schemeClr>
                </a:solidFill>
              </a:rPr>
              <a:t>碼數字，例</a:t>
            </a:r>
            <a:r>
              <a:rPr lang="en-US" altLang="zh-TW" sz="1600" b="1" dirty="0">
                <a:solidFill>
                  <a:schemeClr val="accent3">
                    <a:lumMod val="50000"/>
                  </a:schemeClr>
                </a:solidFill>
              </a:rPr>
              <a:t>104001</a:t>
            </a:r>
          </a:p>
          <a:p>
            <a:pPr algn="ctr">
              <a:spcBef>
                <a:spcPts val="600"/>
              </a:spcBef>
              <a:spcAft>
                <a:spcPts val="600"/>
              </a:spcAft>
            </a:pPr>
            <a:r>
              <a:rPr lang="zh-TW" altLang="en-US" sz="1600" b="1" dirty="0">
                <a:solidFill>
                  <a:schemeClr val="accent3">
                    <a:lumMod val="50000"/>
                  </a:schemeClr>
                </a:solidFill>
              </a:rPr>
              <a:t>請至簡章查詢系統或簡章分則查詢</a:t>
            </a:r>
            <a:endParaRPr lang="en-US" altLang="zh-TW" sz="1600" b="1" dirty="0">
              <a:solidFill>
                <a:schemeClr val="accent3">
                  <a:lumMod val="50000"/>
                </a:schemeClr>
              </a:solidFill>
            </a:endParaRPr>
          </a:p>
          <a:p>
            <a:pPr algn="ctr">
              <a:spcBef>
                <a:spcPts val="600"/>
              </a:spcBef>
              <a:spcAft>
                <a:spcPts val="600"/>
              </a:spcAft>
            </a:pPr>
            <a:r>
              <a:rPr lang="en-US" altLang="zh-TW" sz="1600" b="1" dirty="0">
                <a:solidFill>
                  <a:srgbClr val="FF0000"/>
                </a:solidFill>
              </a:rPr>
              <a:t>※</a:t>
            </a:r>
            <a:r>
              <a:rPr lang="zh-TW" altLang="en-US" sz="1600" b="1" dirty="0">
                <a:solidFill>
                  <a:srgbClr val="FF0000"/>
                </a:solidFill>
              </a:rPr>
              <a:t>報名校系的順序不會影響任何結果，系統將以志願代碼由小至大排序</a:t>
            </a:r>
            <a:endParaRPr lang="en-US" altLang="zh-TW" sz="1600" b="1" dirty="0">
              <a:solidFill>
                <a:srgbClr val="FF0000"/>
              </a:solidFill>
            </a:endParaRPr>
          </a:p>
        </p:txBody>
      </p:sp>
      <p:sp>
        <p:nvSpPr>
          <p:cNvPr id="68" name="文字方塊 67"/>
          <p:cNvSpPr txBox="1"/>
          <p:nvPr/>
        </p:nvSpPr>
        <p:spPr>
          <a:xfrm>
            <a:off x="178108" y="854840"/>
            <a:ext cx="3029759" cy="523220"/>
          </a:xfrm>
          <a:prstGeom prst="rect">
            <a:avLst/>
          </a:prstGeom>
          <a:noFill/>
        </p:spPr>
        <p:txBody>
          <a:bodyPr wrap="square" rtlCol="0">
            <a:spAutoFit/>
          </a:bodyPr>
          <a:lstStyle/>
          <a:p>
            <a:pPr marL="342900" indent="-342900">
              <a:spcBef>
                <a:spcPts val="500"/>
              </a:spcBef>
              <a:spcAft>
                <a:spcPts val="500"/>
              </a:spcAft>
              <a:buFont typeface="Trebuchet MS" panose="020B0603020202020204" pitchFamily="34" charset="0"/>
              <a:buChar char="֍"/>
            </a:pPr>
            <a:r>
              <a:rPr lang="zh-TW" altLang="en-US" sz="2800" b="1" dirty="0">
                <a:solidFill>
                  <a:schemeClr val="accent4">
                    <a:lumMod val="50000"/>
                  </a:schemeClr>
                </a:solidFill>
              </a:rPr>
              <a:t>資料匯出、匯入</a:t>
            </a:r>
          </a:p>
        </p:txBody>
      </p:sp>
    </p:spTree>
    <p:extLst>
      <p:ext uri="{BB962C8B-B14F-4D97-AF65-F5344CB8AC3E}">
        <p14:creationId xmlns:p14="http://schemas.microsoft.com/office/powerpoint/2010/main" val="2134723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67645" y="88900"/>
            <a:ext cx="10456710" cy="58477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sym typeface="Wingdings" panose="05000000000000000000" pitchFamily="2" charset="2"/>
              </a:rPr>
              <a:t>◆ </a:t>
            </a:r>
            <a:r>
              <a:rPr lang="en-US" altLang="zh-TW" sz="3200" b="1" spc="100" dirty="0">
                <a:solidFill>
                  <a:schemeClr val="tx1"/>
                </a:solidFill>
                <a:effectLst>
                  <a:glow rad="63500">
                    <a:schemeClr val="bg1"/>
                  </a:glow>
                </a:effectLst>
                <a:sym typeface="Wingdings" panose="05000000000000000000" pitchFamily="2" charset="2"/>
              </a:rPr>
              <a:t>115</a:t>
            </a:r>
            <a:r>
              <a:rPr lang="zh-TW" altLang="en-US" sz="3200" b="1" spc="100" dirty="0">
                <a:solidFill>
                  <a:schemeClr val="tx1"/>
                </a:solidFill>
                <a:effectLst>
                  <a:glow rad="63500">
                    <a:schemeClr val="bg1"/>
                  </a:glow>
                </a:effectLst>
                <a:sym typeface="Wingdings" panose="05000000000000000000" pitchFamily="2" charset="2"/>
              </a:rPr>
              <a:t>學年度四技申請入學聯合招生重要日程</a:t>
            </a:r>
            <a:r>
              <a:rPr lang="en-US" altLang="zh-TW" sz="3200" b="1" spc="100" dirty="0">
                <a:solidFill>
                  <a:schemeClr val="tx1"/>
                </a:solidFill>
                <a:effectLst>
                  <a:glow rad="63500">
                    <a:schemeClr val="bg1"/>
                  </a:glow>
                </a:effectLst>
                <a:sym typeface="Wingdings" panose="05000000000000000000" pitchFamily="2" charset="2"/>
              </a:rPr>
              <a:t>(2/3)</a:t>
            </a:r>
            <a:endParaRPr lang="zh-TW" altLang="en-US" sz="3200" b="1" spc="100" dirty="0">
              <a:solidFill>
                <a:schemeClr val="tx1"/>
              </a:solidFill>
              <a:effectLst>
                <a:glow rad="63500">
                  <a:schemeClr val="bg1"/>
                </a:glow>
              </a:effectLst>
            </a:endParaRPr>
          </a:p>
        </p:txBody>
      </p:sp>
      <p:graphicFrame>
        <p:nvGraphicFramePr>
          <p:cNvPr id="6" name="表格 5"/>
          <p:cNvGraphicFramePr>
            <a:graphicFrameLocks noGrp="1"/>
          </p:cNvGraphicFramePr>
          <p:nvPr>
            <p:extLst>
              <p:ext uri="{D42A27DB-BD31-4B8C-83A1-F6EECF244321}">
                <p14:modId xmlns:p14="http://schemas.microsoft.com/office/powerpoint/2010/main" val="1846017864"/>
              </p:ext>
            </p:extLst>
          </p:nvPr>
        </p:nvGraphicFramePr>
        <p:xfrm>
          <a:off x="315171" y="804671"/>
          <a:ext cx="11561658" cy="5825431"/>
        </p:xfrm>
        <a:graphic>
          <a:graphicData uri="http://schemas.openxmlformats.org/drawingml/2006/table">
            <a:tbl>
              <a:tblPr firstRow="1" firstCol="1" lastRow="1" lastCol="1" bandRow="1" bandCol="1">
                <a:tableStyleId>{8A107856-5554-42FB-B03E-39F5DBC370BA}</a:tableStyleId>
              </a:tblPr>
              <a:tblGrid>
                <a:gridCol w="814527">
                  <a:extLst>
                    <a:ext uri="{9D8B030D-6E8A-4147-A177-3AD203B41FA5}">
                      <a16:colId xmlns:a16="http://schemas.microsoft.com/office/drawing/2014/main" val="3096537568"/>
                    </a:ext>
                  </a:extLst>
                </a:gridCol>
                <a:gridCol w="3228975">
                  <a:extLst>
                    <a:ext uri="{9D8B030D-6E8A-4147-A177-3AD203B41FA5}">
                      <a16:colId xmlns:a16="http://schemas.microsoft.com/office/drawing/2014/main" val="3120549217"/>
                    </a:ext>
                  </a:extLst>
                </a:gridCol>
                <a:gridCol w="3028950">
                  <a:extLst>
                    <a:ext uri="{9D8B030D-6E8A-4147-A177-3AD203B41FA5}">
                      <a16:colId xmlns:a16="http://schemas.microsoft.com/office/drawing/2014/main" val="3380009775"/>
                    </a:ext>
                  </a:extLst>
                </a:gridCol>
                <a:gridCol w="4489206">
                  <a:extLst>
                    <a:ext uri="{9D8B030D-6E8A-4147-A177-3AD203B41FA5}">
                      <a16:colId xmlns:a16="http://schemas.microsoft.com/office/drawing/2014/main" val="553677476"/>
                    </a:ext>
                  </a:extLst>
                </a:gridCol>
              </a:tblGrid>
              <a:tr h="350041">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kern="100" spc="600" dirty="0">
                          <a:solidFill>
                            <a:schemeClr val="tx1"/>
                          </a:solidFill>
                          <a:effectLst/>
                          <a:latin typeface="+mn-lt"/>
                          <a:ea typeface="+mn-ea"/>
                          <a:cs typeface="Times New Roman" panose="02020603050405020304" pitchFamily="18" charset="0"/>
                        </a:rPr>
                        <a:t>重要日程表</a:t>
                      </a:r>
                      <a:endParaRPr lang="zh-TW" altLang="zh-TW" sz="2000" b="1" kern="100" spc="600" dirty="0">
                        <a:solidFill>
                          <a:schemeClr val="tx1"/>
                        </a:solidFill>
                        <a:effectLst/>
                        <a:latin typeface="+mn-lt"/>
                        <a:ea typeface="+mn-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zh-TW" altLang="en-US"/>
                    </a:p>
                  </a:txBody>
                  <a:tcPr/>
                </a:tc>
                <a:tc hMerge="1">
                  <a:txBody>
                    <a:bodyPr/>
                    <a:lstStyle/>
                    <a:p>
                      <a:pPr algn="ctr">
                        <a:lnSpc>
                          <a:spcPct val="100000"/>
                        </a:lnSpc>
                        <a:spcBef>
                          <a:spcPts val="0"/>
                        </a:spcBef>
                        <a:spcAft>
                          <a:spcPts val="0"/>
                        </a:spcAft>
                      </a:pPr>
                      <a:endParaRPr lang="zh-TW" sz="1400" b="1" kern="100" dirty="0">
                        <a:solidFill>
                          <a:schemeClr val="tx1"/>
                        </a:solidFill>
                        <a:effectLst/>
                        <a:latin typeface="+mj-ea"/>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kern="100" spc="0" dirty="0">
                          <a:solidFill>
                            <a:schemeClr val="bg1"/>
                          </a:solidFill>
                          <a:effectLst>
                            <a:outerShdw blurRad="38100" dist="38100" dir="2700000" algn="tl">
                              <a:srgbClr val="000000">
                                <a:alpha val="43137"/>
                              </a:srgbClr>
                            </a:outerShdw>
                          </a:effectLst>
                          <a:latin typeface="+mj-ea"/>
                          <a:ea typeface="+mn-ea"/>
                          <a:cs typeface="Times New Roman" panose="02020603050405020304" pitchFamily="18" charset="0"/>
                        </a:rPr>
                        <a:t>高中學校作業</a:t>
                      </a:r>
                      <a:endParaRPr lang="zh-TW" altLang="zh-TW" sz="2800" b="1" kern="100" spc="0" dirty="0">
                        <a:solidFill>
                          <a:schemeClr val="bg1"/>
                        </a:solidFill>
                        <a:effectLst>
                          <a:outerShdw blurRad="38100" dist="38100" dir="2700000" algn="tl">
                            <a:srgbClr val="000000">
                              <a:alpha val="43137"/>
                            </a:srgbClr>
                          </a:outerShdw>
                        </a:effectLst>
                        <a:latin typeface="+mj-ea"/>
                        <a:ea typeface="+mn-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3137562159"/>
                  </a:ext>
                </a:extLst>
              </a:tr>
              <a:tr h="350041">
                <a:tc gridSpan="2">
                  <a:txBody>
                    <a:bodyPr/>
                    <a:lstStyle/>
                    <a:p>
                      <a:pPr algn="ctr">
                        <a:lnSpc>
                          <a:spcPct val="100000"/>
                        </a:lnSpc>
                        <a:spcBef>
                          <a:spcPts val="0"/>
                        </a:spcBef>
                        <a:spcAft>
                          <a:spcPts val="0"/>
                        </a:spcAft>
                      </a:pPr>
                      <a:r>
                        <a:rPr lang="zh-TW" altLang="en-US" sz="1400" b="1" kern="100" dirty="0">
                          <a:solidFill>
                            <a:schemeClr val="tx1"/>
                          </a:solidFill>
                          <a:effectLst/>
                          <a:latin typeface="+mj-ea"/>
                          <a:ea typeface="+mj-ea"/>
                          <a:cs typeface="Times New Roman" panose="02020603050405020304" pitchFamily="18" charset="0"/>
                        </a:rPr>
                        <a:t>作業項目</a:t>
                      </a:r>
                      <a:endParaRPr lang="zh-TW" sz="1400" b="1" kern="100" dirty="0">
                        <a:solidFill>
                          <a:schemeClr val="tx1"/>
                        </a:solidFill>
                        <a:effectLst/>
                        <a:latin typeface="+mj-ea"/>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just">
                        <a:lnSpc>
                          <a:spcPct val="100000"/>
                        </a:lnSpc>
                        <a:spcBef>
                          <a:spcPts val="0"/>
                        </a:spcBef>
                        <a:spcAft>
                          <a:spcPts val="0"/>
                        </a:spcAft>
                      </a:pPr>
                      <a:endParaRPr lang="zh-TW" sz="1600" b="0" kern="100" dirty="0">
                        <a:solidFill>
                          <a:schemeClr val="tx1"/>
                        </a:solidFill>
                        <a:effectLst/>
                        <a:latin typeface="標楷體" panose="03000509000000000000" pitchFamily="65" charset="-120"/>
                        <a:ea typeface="標楷體" panose="03000509000000000000" pitchFamily="65" charset="-12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zh-TW" altLang="en-US" sz="1400" b="1" kern="100" dirty="0">
                          <a:solidFill>
                            <a:schemeClr val="tx1"/>
                          </a:solidFill>
                          <a:effectLst/>
                          <a:latin typeface="+mj-ea"/>
                          <a:ea typeface="+mj-ea"/>
                          <a:cs typeface="Times New Roman" panose="02020603050405020304" pitchFamily="18" charset="0"/>
                        </a:rPr>
                        <a:t>日期</a:t>
                      </a:r>
                      <a:endParaRPr lang="zh-TW" sz="1400" b="1" kern="100" dirty="0">
                        <a:solidFill>
                          <a:schemeClr val="tx1"/>
                        </a:solidFill>
                        <a:effectLst/>
                        <a:latin typeface="+mj-ea"/>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zh-TW" sz="1800" b="1" kern="100" dirty="0">
                        <a:solidFill>
                          <a:schemeClr val="bg1"/>
                        </a:solidFill>
                        <a:effectLst>
                          <a:outerShdw blurRad="38100" dist="38100" dir="2700000" algn="tl">
                            <a:srgbClr val="000000">
                              <a:alpha val="43137"/>
                            </a:srgbClr>
                          </a:outerShdw>
                        </a:effectLst>
                        <a:latin typeface="+mj-ea"/>
                        <a:ea typeface="+mn-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2540203921"/>
                  </a:ext>
                </a:extLst>
              </a:tr>
              <a:tr h="1116000">
                <a:tc gridSpan="2">
                  <a:txBody>
                    <a:bodyPr/>
                    <a:lstStyle/>
                    <a:p>
                      <a:pPr algn="just">
                        <a:lnSpc>
                          <a:spcPct val="100000"/>
                        </a:lnSpc>
                        <a:spcBef>
                          <a:spcPts val="0"/>
                        </a:spcBef>
                        <a:spcAft>
                          <a:spcPts val="0"/>
                        </a:spcAft>
                      </a:pPr>
                      <a:r>
                        <a:rPr lang="zh-TW" altLang="en-US" sz="1600" b="1" kern="100" spc="0" baseline="0" dirty="0">
                          <a:solidFill>
                            <a:schemeClr val="tx1"/>
                          </a:solidFill>
                          <a:effectLst/>
                          <a:latin typeface="+mj-ea"/>
                          <a:ea typeface="+mj-ea"/>
                          <a:cs typeface="Times New Roman" panose="02020603050405020304" pitchFamily="18" charset="0"/>
                        </a:rPr>
                        <a:t>通過第一階段篩選之應屆畢業生</a:t>
                      </a:r>
                      <a:endParaRPr lang="en-US" altLang="zh-TW" sz="1600" b="1" kern="100" spc="0" baseline="0" dirty="0">
                        <a:solidFill>
                          <a:schemeClr val="tx1"/>
                        </a:solidFill>
                        <a:effectLst/>
                        <a:latin typeface="+mj-ea"/>
                        <a:ea typeface="+mj-ea"/>
                        <a:cs typeface="Times New Roman" panose="02020603050405020304" pitchFamily="18" charset="0"/>
                      </a:endParaRPr>
                    </a:p>
                    <a:p>
                      <a:pPr algn="just">
                        <a:lnSpc>
                          <a:spcPct val="100000"/>
                        </a:lnSpc>
                        <a:spcBef>
                          <a:spcPts val="0"/>
                        </a:spcBef>
                        <a:spcAft>
                          <a:spcPts val="0"/>
                        </a:spcAft>
                      </a:pPr>
                      <a:r>
                        <a:rPr lang="zh-TW" altLang="en-US" sz="1600" b="1" kern="100" spc="0" baseline="0" dirty="0">
                          <a:solidFill>
                            <a:schemeClr val="tx1"/>
                          </a:solidFill>
                          <a:effectLst/>
                          <a:latin typeface="+mj-ea"/>
                          <a:ea typeface="+mj-ea"/>
                          <a:cs typeface="Times New Roman" panose="02020603050405020304" pitchFamily="18" charset="0"/>
                        </a:rPr>
                        <a:t>上網查詢第六學期修課紀錄</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FFCD"/>
                    </a:solidFill>
                  </a:tcPr>
                </a:tc>
                <a:tc hMerge="1">
                  <a:txBody>
                    <a:bodyPr/>
                    <a:lstStyle/>
                    <a:p>
                      <a:pPr algn="just">
                        <a:lnSpc>
                          <a:spcPct val="100000"/>
                        </a:lnSpc>
                        <a:spcBef>
                          <a:spcPts val="0"/>
                        </a:spcBef>
                        <a:spcAft>
                          <a:spcPts val="0"/>
                        </a:spcAft>
                      </a:pPr>
                      <a:r>
                        <a:rPr lang="zh-TW" altLang="en-US" sz="1600" b="1" kern="100" spc="-50" baseline="0" dirty="0">
                          <a:solidFill>
                            <a:schemeClr val="tx1"/>
                          </a:solidFill>
                          <a:effectLst/>
                          <a:latin typeface="+mj-lt"/>
                          <a:ea typeface="+mj-ea"/>
                          <a:cs typeface="Times New Roman" panose="02020603050405020304" pitchFamily="18" charset="0"/>
                        </a:rPr>
                        <a:t>通過第一階段篩選之應屆畢業生上網查詢第六學期修課紀錄</a:t>
                      </a:r>
                      <a:endParaRPr lang="zh-TW" sz="1600" b="1" kern="100" spc="-50" baseline="0" dirty="0">
                        <a:solidFill>
                          <a:schemeClr val="tx1"/>
                        </a:solidFill>
                        <a:effectLst/>
                        <a:latin typeface="+mj-lt"/>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00000"/>
                        </a:lnSpc>
                        <a:spcBef>
                          <a:spcPts val="0"/>
                        </a:spcBef>
                        <a:spcAft>
                          <a:spcPts val="0"/>
                        </a:spcAft>
                      </a:pPr>
                      <a:r>
                        <a:rPr lang="en-US" altLang="zh-TW" sz="1400" b="0" kern="100" baseline="0" dirty="0">
                          <a:solidFill>
                            <a:schemeClr val="tx1"/>
                          </a:solidFill>
                          <a:effectLst/>
                          <a:latin typeface="+mj-lt"/>
                          <a:ea typeface="+mj-ea"/>
                          <a:cs typeface="Times New Roman" panose="02020603050405020304" pitchFamily="18" charset="0"/>
                        </a:rPr>
                        <a:t>115</a:t>
                      </a:r>
                      <a:r>
                        <a:rPr lang="zh-TW" altLang="en-US" sz="1400" b="0" kern="100" baseline="0" dirty="0">
                          <a:solidFill>
                            <a:schemeClr val="tx1"/>
                          </a:solidFill>
                          <a:effectLst/>
                          <a:latin typeface="+mj-lt"/>
                          <a:ea typeface="+mj-ea"/>
                          <a:cs typeface="Times New Roman" panose="02020603050405020304" pitchFamily="18" charset="0"/>
                        </a:rPr>
                        <a:t>年</a:t>
                      </a:r>
                      <a:r>
                        <a:rPr lang="en-US" altLang="zh-TW" sz="1400" b="0" kern="100" baseline="0" dirty="0">
                          <a:solidFill>
                            <a:schemeClr val="tx1"/>
                          </a:solidFill>
                          <a:effectLst/>
                          <a:latin typeface="+mj-lt"/>
                          <a:ea typeface="+mj-ea"/>
                          <a:cs typeface="Times New Roman" panose="02020603050405020304" pitchFamily="18" charset="0"/>
                        </a:rPr>
                        <a:t>5</a:t>
                      </a:r>
                      <a:r>
                        <a:rPr lang="zh-TW" altLang="en-US" sz="1400" b="0" kern="100" baseline="0" dirty="0">
                          <a:solidFill>
                            <a:schemeClr val="tx1"/>
                          </a:solidFill>
                          <a:effectLst/>
                          <a:latin typeface="+mj-lt"/>
                          <a:ea typeface="+mj-ea"/>
                          <a:cs typeface="Times New Roman" panose="02020603050405020304" pitchFamily="18" charset="0"/>
                        </a:rPr>
                        <a:t>月</a:t>
                      </a:r>
                      <a:r>
                        <a:rPr lang="en-US" altLang="zh-TW" sz="1400" b="0" kern="100" baseline="0" dirty="0">
                          <a:solidFill>
                            <a:schemeClr val="tx1"/>
                          </a:solidFill>
                          <a:effectLst/>
                          <a:latin typeface="+mj-lt"/>
                          <a:ea typeface="+mj-ea"/>
                          <a:cs typeface="Times New Roman" panose="02020603050405020304" pitchFamily="18" charset="0"/>
                        </a:rPr>
                        <a:t>11</a:t>
                      </a:r>
                      <a:r>
                        <a:rPr lang="zh-TW" altLang="en-US" sz="1400" b="0" kern="100" baseline="0" dirty="0">
                          <a:solidFill>
                            <a:schemeClr val="tx1"/>
                          </a:solidFill>
                          <a:effectLst/>
                          <a:latin typeface="+mj-lt"/>
                          <a:ea typeface="+mj-ea"/>
                          <a:cs typeface="Times New Roman" panose="02020603050405020304" pitchFamily="18" charset="0"/>
                        </a:rPr>
                        <a:t>日</a:t>
                      </a:r>
                      <a:r>
                        <a:rPr lang="en-US" altLang="zh-TW" sz="1400" b="0" kern="100" baseline="0" dirty="0">
                          <a:solidFill>
                            <a:schemeClr val="tx1"/>
                          </a:solidFill>
                          <a:effectLst/>
                          <a:latin typeface="+mj-lt"/>
                          <a:ea typeface="+mj-ea"/>
                          <a:cs typeface="Times New Roman" panose="02020603050405020304" pitchFamily="18" charset="0"/>
                        </a:rPr>
                        <a:t>(</a:t>
                      </a:r>
                      <a:r>
                        <a:rPr lang="zh-TW" altLang="en-US" sz="1400" b="0" kern="100" baseline="0" dirty="0">
                          <a:solidFill>
                            <a:schemeClr val="tx1"/>
                          </a:solidFill>
                          <a:effectLst/>
                          <a:latin typeface="+mj-lt"/>
                          <a:ea typeface="+mj-ea"/>
                          <a:cs typeface="Times New Roman" panose="02020603050405020304" pitchFamily="18" charset="0"/>
                        </a:rPr>
                        <a:t>星期一</a:t>
                      </a:r>
                      <a:r>
                        <a:rPr lang="en-US" altLang="zh-TW" sz="1400" b="0" kern="100" baseline="0" dirty="0">
                          <a:solidFill>
                            <a:schemeClr val="tx1"/>
                          </a:solidFill>
                          <a:effectLst/>
                          <a:latin typeface="+mj-lt"/>
                          <a:ea typeface="+mj-ea"/>
                          <a:cs typeface="Times New Roman" panose="02020603050405020304" pitchFamily="18" charset="0"/>
                        </a:rPr>
                        <a:t>)10:00</a:t>
                      </a:r>
                      <a:r>
                        <a:rPr lang="zh-TW" altLang="en-US" sz="1400" b="0" kern="100" baseline="0" dirty="0">
                          <a:solidFill>
                            <a:schemeClr val="tx1"/>
                          </a:solidFill>
                          <a:effectLst/>
                          <a:latin typeface="+mj-lt"/>
                          <a:ea typeface="+mj-ea"/>
                          <a:cs typeface="Times New Roman" panose="02020603050405020304" pitchFamily="18" charset="0"/>
                        </a:rPr>
                        <a:t>起至</a:t>
                      </a:r>
                    </a:p>
                    <a:p>
                      <a:pPr algn="just">
                        <a:lnSpc>
                          <a:spcPct val="100000"/>
                        </a:lnSpc>
                        <a:spcBef>
                          <a:spcPts val="0"/>
                        </a:spcBef>
                        <a:spcAft>
                          <a:spcPts val="0"/>
                        </a:spcAft>
                      </a:pPr>
                      <a:r>
                        <a:rPr lang="en-US" altLang="zh-TW" sz="1400" b="0" kern="100" baseline="0" dirty="0">
                          <a:solidFill>
                            <a:schemeClr val="tx1"/>
                          </a:solidFill>
                          <a:effectLst/>
                          <a:latin typeface="+mj-lt"/>
                          <a:ea typeface="+mj-ea"/>
                          <a:cs typeface="Times New Roman" panose="02020603050405020304" pitchFamily="18" charset="0"/>
                        </a:rPr>
                        <a:t>115</a:t>
                      </a:r>
                      <a:r>
                        <a:rPr lang="zh-TW" altLang="en-US" sz="1400" b="0" kern="100" baseline="0" dirty="0">
                          <a:solidFill>
                            <a:schemeClr val="tx1"/>
                          </a:solidFill>
                          <a:effectLst/>
                          <a:latin typeface="+mj-lt"/>
                          <a:ea typeface="+mj-ea"/>
                          <a:cs typeface="Times New Roman" panose="02020603050405020304" pitchFamily="18" charset="0"/>
                        </a:rPr>
                        <a:t>年</a:t>
                      </a:r>
                      <a:r>
                        <a:rPr lang="en-US" altLang="zh-TW" sz="1400" b="0" kern="100" baseline="0" dirty="0">
                          <a:solidFill>
                            <a:schemeClr val="tx1"/>
                          </a:solidFill>
                          <a:effectLst/>
                          <a:latin typeface="+mj-lt"/>
                          <a:ea typeface="+mj-ea"/>
                          <a:cs typeface="Times New Roman" panose="02020603050405020304" pitchFamily="18" charset="0"/>
                        </a:rPr>
                        <a:t>5</a:t>
                      </a:r>
                      <a:r>
                        <a:rPr lang="zh-TW" altLang="en-US" sz="1400" b="0" kern="100" baseline="0" dirty="0">
                          <a:solidFill>
                            <a:schemeClr val="tx1"/>
                          </a:solidFill>
                          <a:effectLst/>
                          <a:latin typeface="+mj-lt"/>
                          <a:ea typeface="+mj-ea"/>
                          <a:cs typeface="Times New Roman" panose="02020603050405020304" pitchFamily="18" charset="0"/>
                        </a:rPr>
                        <a:t>月</a:t>
                      </a:r>
                      <a:r>
                        <a:rPr lang="en-US" altLang="zh-TW" sz="1400" b="0" kern="100" baseline="0" dirty="0">
                          <a:solidFill>
                            <a:schemeClr val="tx1"/>
                          </a:solidFill>
                          <a:effectLst/>
                          <a:latin typeface="+mj-lt"/>
                          <a:ea typeface="+mj-ea"/>
                          <a:cs typeface="Times New Roman" panose="02020603050405020304" pitchFamily="18" charset="0"/>
                        </a:rPr>
                        <a:t>12</a:t>
                      </a:r>
                      <a:r>
                        <a:rPr lang="zh-TW" altLang="en-US" sz="1400" b="0" kern="100" baseline="0" dirty="0">
                          <a:solidFill>
                            <a:schemeClr val="tx1"/>
                          </a:solidFill>
                          <a:effectLst/>
                          <a:latin typeface="+mj-lt"/>
                          <a:ea typeface="+mj-ea"/>
                          <a:cs typeface="Times New Roman" panose="02020603050405020304" pitchFamily="18" charset="0"/>
                        </a:rPr>
                        <a:t>日</a:t>
                      </a:r>
                      <a:r>
                        <a:rPr lang="en-US" altLang="zh-TW" sz="1400" b="0" kern="100" baseline="0" dirty="0">
                          <a:solidFill>
                            <a:schemeClr val="tx1"/>
                          </a:solidFill>
                          <a:effectLst/>
                          <a:latin typeface="+mj-lt"/>
                          <a:ea typeface="+mj-ea"/>
                          <a:cs typeface="Times New Roman" panose="02020603050405020304" pitchFamily="18" charset="0"/>
                        </a:rPr>
                        <a:t>(</a:t>
                      </a:r>
                      <a:r>
                        <a:rPr lang="zh-TW" altLang="en-US" sz="1400" b="0" kern="100" baseline="0" dirty="0">
                          <a:solidFill>
                            <a:schemeClr val="tx1"/>
                          </a:solidFill>
                          <a:effectLst/>
                          <a:latin typeface="+mj-lt"/>
                          <a:ea typeface="+mj-ea"/>
                          <a:cs typeface="Times New Roman" panose="02020603050405020304" pitchFamily="18" charset="0"/>
                        </a:rPr>
                        <a:t>星期二</a:t>
                      </a:r>
                      <a:r>
                        <a:rPr lang="en-US" altLang="zh-TW" sz="1400" b="0" kern="100" baseline="0" dirty="0">
                          <a:solidFill>
                            <a:schemeClr val="tx1"/>
                          </a:solidFill>
                          <a:effectLst/>
                          <a:latin typeface="+mj-lt"/>
                          <a:ea typeface="+mj-ea"/>
                          <a:cs typeface="Times New Roman" panose="02020603050405020304" pitchFamily="18" charset="0"/>
                        </a:rPr>
                        <a:t>)21:00</a:t>
                      </a:r>
                      <a:r>
                        <a:rPr lang="zh-TW" altLang="en-US" sz="1400" b="0" kern="100" baseline="0" dirty="0">
                          <a:solidFill>
                            <a:schemeClr val="tx1"/>
                          </a:solidFill>
                          <a:effectLst/>
                          <a:latin typeface="+mj-lt"/>
                          <a:ea typeface="+mj-ea"/>
                          <a:cs typeface="Times New Roman" panose="02020603050405020304" pitchFamily="18" charset="0"/>
                        </a:rPr>
                        <a:t>止</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lgn="just">
                        <a:lnSpc>
                          <a:spcPct val="100000"/>
                        </a:lnSpc>
                        <a:spcBef>
                          <a:spcPts val="100"/>
                        </a:spcBef>
                        <a:spcAft>
                          <a:spcPts val="100"/>
                        </a:spcAft>
                        <a:buFont typeface="Wingdings" panose="05000000000000000000" pitchFamily="2" charset="2"/>
                        <a:buChar char="u"/>
                      </a:pPr>
                      <a:r>
                        <a:rPr lang="zh-TW" altLang="en-US" sz="1400" b="1" kern="1200" dirty="0">
                          <a:solidFill>
                            <a:schemeClr val="dk1"/>
                          </a:solidFill>
                          <a:highlight>
                            <a:srgbClr val="FFFF00"/>
                          </a:highlight>
                          <a:latin typeface="+mj-lt"/>
                          <a:ea typeface="+mn-ea"/>
                          <a:cs typeface="+mn-cs"/>
                        </a:rPr>
                        <a:t>高中學校請於</a:t>
                      </a:r>
                      <a:r>
                        <a:rPr lang="en-US" altLang="zh-TW" sz="1400" b="1" kern="1200" dirty="0">
                          <a:solidFill>
                            <a:schemeClr val="dk1"/>
                          </a:solidFill>
                          <a:highlight>
                            <a:srgbClr val="FFFF00"/>
                          </a:highlight>
                          <a:latin typeface="+mj-lt"/>
                          <a:ea typeface="+mn-ea"/>
                          <a:cs typeface="+mn-cs"/>
                        </a:rPr>
                        <a:t>115.5.7~5.8</a:t>
                      </a:r>
                      <a:r>
                        <a:rPr lang="zh-TW" altLang="en-US" sz="1600" b="1" kern="1200" dirty="0">
                          <a:solidFill>
                            <a:srgbClr val="0033CC"/>
                          </a:solidFill>
                          <a:highlight>
                            <a:srgbClr val="FFFF00"/>
                          </a:highlight>
                          <a:latin typeface="+mj-lt"/>
                          <a:ea typeface="+mn-ea"/>
                          <a:cs typeface="+mn-cs"/>
                        </a:rPr>
                        <a:t>上傳所屬應屆畢業生</a:t>
                      </a:r>
                      <a:r>
                        <a:rPr lang="zh-TW" altLang="en-US" sz="1600" b="1" kern="1200" dirty="0">
                          <a:solidFill>
                            <a:schemeClr val="dk1"/>
                          </a:solidFill>
                          <a:highlight>
                            <a:srgbClr val="FFFF00"/>
                          </a:highlight>
                          <a:latin typeface="+mj-lt"/>
                          <a:ea typeface="+mn-ea"/>
                          <a:cs typeface="+mn-cs"/>
                        </a:rPr>
                        <a:t>之</a:t>
                      </a:r>
                      <a:r>
                        <a:rPr lang="zh-TW" altLang="en-US" sz="1600" b="1" kern="1200" dirty="0">
                          <a:solidFill>
                            <a:srgbClr val="0033CC"/>
                          </a:solidFill>
                          <a:highlight>
                            <a:srgbClr val="FFFF00"/>
                          </a:highlight>
                          <a:latin typeface="+mj-lt"/>
                          <a:ea typeface="+mn-ea"/>
                          <a:cs typeface="+mn-cs"/>
                        </a:rPr>
                        <a:t>第</a:t>
                      </a:r>
                      <a:r>
                        <a:rPr lang="en-US" altLang="zh-TW" sz="1600" b="1" kern="1200" dirty="0">
                          <a:solidFill>
                            <a:srgbClr val="0033CC"/>
                          </a:solidFill>
                          <a:highlight>
                            <a:srgbClr val="FFFF00"/>
                          </a:highlight>
                          <a:latin typeface="+mj-lt"/>
                          <a:ea typeface="+mn-ea"/>
                          <a:cs typeface="+mn-cs"/>
                        </a:rPr>
                        <a:t>6</a:t>
                      </a:r>
                      <a:r>
                        <a:rPr lang="zh-TW" altLang="en-US" sz="1600" b="1" kern="1200" dirty="0">
                          <a:solidFill>
                            <a:srgbClr val="0033CC"/>
                          </a:solidFill>
                          <a:highlight>
                            <a:srgbClr val="FFFF00"/>
                          </a:highlight>
                          <a:latin typeface="+mj-lt"/>
                          <a:ea typeface="+mn-ea"/>
                          <a:cs typeface="+mn-cs"/>
                        </a:rPr>
                        <a:t>學期修課紀錄</a:t>
                      </a:r>
                      <a:r>
                        <a:rPr lang="en-US" altLang="zh-TW" sz="1600" b="1" kern="1200" dirty="0">
                          <a:solidFill>
                            <a:srgbClr val="0033CC"/>
                          </a:solidFill>
                          <a:highlight>
                            <a:srgbClr val="FFFF00"/>
                          </a:highlight>
                          <a:latin typeface="+mj-lt"/>
                          <a:ea typeface="+mn-ea"/>
                          <a:cs typeface="+mn-cs"/>
                        </a:rPr>
                        <a:t>(PDF)</a:t>
                      </a:r>
                      <a:r>
                        <a:rPr lang="zh-TW" altLang="en-US" sz="1400" b="1" kern="1200" dirty="0">
                          <a:solidFill>
                            <a:schemeClr val="dk1"/>
                          </a:solidFill>
                          <a:highlight>
                            <a:srgbClr val="FFFF00"/>
                          </a:highlight>
                          <a:latin typeface="+mj-lt"/>
                          <a:ea typeface="+mn-ea"/>
                          <a:cs typeface="+mn-cs"/>
                        </a:rPr>
                        <a:t>至本委員會</a:t>
                      </a:r>
                      <a:endParaRPr lang="en-US" altLang="zh-TW" sz="1400" b="1" kern="1200" dirty="0">
                        <a:solidFill>
                          <a:schemeClr val="dk1"/>
                        </a:solidFill>
                        <a:highlight>
                          <a:srgbClr val="FFFF00"/>
                        </a:highlight>
                        <a:latin typeface="+mj-lt"/>
                        <a:ea typeface="+mn-ea"/>
                        <a:cs typeface="+mn-cs"/>
                      </a:endParaRPr>
                    </a:p>
                    <a:p>
                      <a:pPr marL="285750" indent="-285750" algn="just">
                        <a:lnSpc>
                          <a:spcPct val="100000"/>
                        </a:lnSpc>
                        <a:spcBef>
                          <a:spcPts val="100"/>
                        </a:spcBef>
                        <a:spcAft>
                          <a:spcPts val="100"/>
                        </a:spcAft>
                        <a:buFont typeface="Wingdings" panose="05000000000000000000" pitchFamily="2" charset="2"/>
                        <a:buChar char="u"/>
                      </a:pPr>
                      <a:r>
                        <a:rPr lang="zh-TW" altLang="en-US" sz="1400" b="0" kern="1200" dirty="0">
                          <a:solidFill>
                            <a:schemeClr val="dk1"/>
                          </a:solidFill>
                          <a:latin typeface="+mj-lt"/>
                          <a:ea typeface="+mn-ea"/>
                          <a:cs typeface="+mn-cs"/>
                        </a:rPr>
                        <a:t>高中學校</a:t>
                      </a:r>
                      <a:r>
                        <a:rPr lang="zh-TW" altLang="en-US" sz="1600" b="1" kern="1200" dirty="0">
                          <a:solidFill>
                            <a:schemeClr val="accent5">
                              <a:lumMod val="50000"/>
                            </a:schemeClr>
                          </a:solidFill>
                          <a:latin typeface="+mj-lt"/>
                          <a:ea typeface="+mn-ea"/>
                          <a:cs typeface="+mn-cs"/>
                        </a:rPr>
                        <a:t>協助輔導</a:t>
                      </a:r>
                      <a:r>
                        <a:rPr lang="zh-TW" altLang="en-US" sz="1400" b="0" kern="1200" dirty="0">
                          <a:solidFill>
                            <a:schemeClr val="dk1"/>
                          </a:solidFill>
                          <a:latin typeface="+mj-lt"/>
                          <a:ea typeface="+mn-ea"/>
                          <a:cs typeface="+mn-cs"/>
                        </a:rPr>
                        <a:t>所屬應屆申請生：</a:t>
                      </a:r>
                      <a:r>
                        <a:rPr lang="zh-TW" altLang="en-US" sz="1200" b="0" kern="1200" dirty="0">
                          <a:solidFill>
                            <a:schemeClr val="dk1"/>
                          </a:solidFill>
                          <a:latin typeface="+mj-lt"/>
                          <a:ea typeface="+mn-ea"/>
                          <a:cs typeface="+mn-cs"/>
                        </a:rPr>
                        <a:t>於</a:t>
                      </a:r>
                      <a:r>
                        <a:rPr lang="en-US" altLang="zh-TW" sz="1200" b="0" kern="1200" dirty="0">
                          <a:solidFill>
                            <a:schemeClr val="dk1"/>
                          </a:solidFill>
                          <a:latin typeface="+mj-lt"/>
                          <a:ea typeface="+mn-ea"/>
                          <a:cs typeface="+mn-cs"/>
                        </a:rPr>
                        <a:t>115.5.11~5.12</a:t>
                      </a:r>
                      <a:r>
                        <a:rPr lang="zh-TW" altLang="en-US" sz="1200" b="0" kern="1200" dirty="0">
                          <a:solidFill>
                            <a:schemeClr val="dk1"/>
                          </a:solidFill>
                          <a:latin typeface="+mj-lt"/>
                          <a:ea typeface="+mn-ea"/>
                          <a:cs typeface="+mn-cs"/>
                        </a:rPr>
                        <a:t>至本委員會</a:t>
                      </a:r>
                      <a:r>
                        <a:rPr lang="zh-TW" altLang="en-US" sz="1200" b="1" kern="1200" dirty="0">
                          <a:solidFill>
                            <a:schemeClr val="dk1"/>
                          </a:solidFill>
                          <a:latin typeface="+mj-lt"/>
                          <a:ea typeface="+mn-ea"/>
                          <a:cs typeface="+mn-cs"/>
                        </a:rPr>
                        <a:t>查看第</a:t>
                      </a:r>
                      <a:r>
                        <a:rPr lang="en-US" altLang="zh-TW" sz="1200" b="1" kern="1200" dirty="0">
                          <a:solidFill>
                            <a:schemeClr val="dk1"/>
                          </a:solidFill>
                          <a:latin typeface="+mj-lt"/>
                          <a:ea typeface="+mn-ea"/>
                          <a:cs typeface="+mn-cs"/>
                        </a:rPr>
                        <a:t>6</a:t>
                      </a:r>
                      <a:r>
                        <a:rPr lang="zh-TW" altLang="en-US" sz="1200" b="1" kern="1200" dirty="0">
                          <a:solidFill>
                            <a:schemeClr val="dk1"/>
                          </a:solidFill>
                          <a:latin typeface="+mj-lt"/>
                          <a:ea typeface="+mn-ea"/>
                          <a:cs typeface="+mn-cs"/>
                        </a:rPr>
                        <a:t>學期修課紀錄</a:t>
                      </a:r>
                      <a:endParaRPr lang="en-US" altLang="zh-TW" sz="1400" b="1" kern="1200" dirty="0">
                        <a:solidFill>
                          <a:schemeClr val="dk1"/>
                        </a:solidFill>
                        <a:latin typeface="+mj-lt"/>
                        <a:ea typeface="+mn-ea"/>
                        <a:cs typeface="+mn-cs"/>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9697529"/>
                  </a:ext>
                </a:extLst>
              </a:tr>
              <a:tr h="886781">
                <a:tc rowSpan="5">
                  <a:txBody>
                    <a:bodyPr/>
                    <a:lstStyle/>
                    <a:p>
                      <a:pPr algn="ctr">
                        <a:lnSpc>
                          <a:spcPct val="100000"/>
                        </a:lnSpc>
                        <a:spcBef>
                          <a:spcPts val="0"/>
                        </a:spcBef>
                        <a:spcAft>
                          <a:spcPts val="0"/>
                        </a:spcAft>
                      </a:pPr>
                      <a:r>
                        <a:rPr lang="zh-TW" altLang="en-US" sz="2400" b="1" kern="100" dirty="0">
                          <a:solidFill>
                            <a:schemeClr val="tx1"/>
                          </a:solidFill>
                          <a:effectLst/>
                          <a:latin typeface="+mj-ea"/>
                          <a:ea typeface="+mj-ea"/>
                          <a:cs typeface="Times New Roman" panose="02020603050405020304" pitchFamily="18" charset="0"/>
                        </a:rPr>
                        <a:t>第</a:t>
                      </a:r>
                      <a:endParaRPr lang="en-US" altLang="zh-TW" sz="2400" b="1" kern="100" dirty="0">
                        <a:solidFill>
                          <a:schemeClr val="tx1"/>
                        </a:solidFill>
                        <a:effectLst/>
                        <a:latin typeface="+mj-ea"/>
                        <a:ea typeface="+mj-ea"/>
                        <a:cs typeface="Times New Roman" panose="02020603050405020304" pitchFamily="18" charset="0"/>
                      </a:endParaRPr>
                    </a:p>
                    <a:p>
                      <a:pPr algn="ctr">
                        <a:lnSpc>
                          <a:spcPct val="100000"/>
                        </a:lnSpc>
                        <a:spcBef>
                          <a:spcPts val="0"/>
                        </a:spcBef>
                        <a:spcAft>
                          <a:spcPts val="0"/>
                        </a:spcAft>
                      </a:pPr>
                      <a:r>
                        <a:rPr lang="zh-TW" altLang="en-US" sz="2400" b="1" kern="100" dirty="0">
                          <a:solidFill>
                            <a:schemeClr val="tx1"/>
                          </a:solidFill>
                          <a:effectLst/>
                          <a:latin typeface="+mj-ea"/>
                          <a:ea typeface="+mj-ea"/>
                          <a:cs typeface="Times New Roman" panose="02020603050405020304" pitchFamily="18" charset="0"/>
                        </a:rPr>
                        <a:t>二</a:t>
                      </a:r>
                      <a:endParaRPr lang="en-US" altLang="zh-TW" sz="2400" b="1" kern="100" dirty="0">
                        <a:solidFill>
                          <a:schemeClr val="tx1"/>
                        </a:solidFill>
                        <a:effectLst/>
                        <a:latin typeface="+mj-ea"/>
                        <a:ea typeface="+mj-ea"/>
                        <a:cs typeface="Times New Roman" panose="02020603050405020304" pitchFamily="18" charset="0"/>
                      </a:endParaRPr>
                    </a:p>
                    <a:p>
                      <a:pPr algn="ctr">
                        <a:lnSpc>
                          <a:spcPct val="100000"/>
                        </a:lnSpc>
                        <a:spcBef>
                          <a:spcPts val="0"/>
                        </a:spcBef>
                        <a:spcAft>
                          <a:spcPts val="0"/>
                        </a:spcAft>
                      </a:pPr>
                      <a:r>
                        <a:rPr lang="zh-TW" altLang="en-US" sz="2400" b="1" kern="100" dirty="0">
                          <a:solidFill>
                            <a:schemeClr val="tx1"/>
                          </a:solidFill>
                          <a:effectLst/>
                          <a:latin typeface="+mj-ea"/>
                          <a:ea typeface="+mj-ea"/>
                          <a:cs typeface="Times New Roman" panose="02020603050405020304" pitchFamily="18" charset="0"/>
                        </a:rPr>
                        <a:t>階</a:t>
                      </a:r>
                      <a:endParaRPr lang="en-US" altLang="zh-TW" sz="2400" b="1" kern="100" dirty="0">
                        <a:solidFill>
                          <a:schemeClr val="tx1"/>
                        </a:solidFill>
                        <a:effectLst/>
                        <a:latin typeface="+mj-ea"/>
                        <a:ea typeface="+mj-ea"/>
                        <a:cs typeface="Times New Roman" panose="02020603050405020304" pitchFamily="18" charset="0"/>
                      </a:endParaRPr>
                    </a:p>
                    <a:p>
                      <a:pPr algn="ctr">
                        <a:lnSpc>
                          <a:spcPct val="100000"/>
                        </a:lnSpc>
                        <a:spcBef>
                          <a:spcPts val="0"/>
                        </a:spcBef>
                        <a:spcAft>
                          <a:spcPts val="0"/>
                        </a:spcAft>
                      </a:pPr>
                      <a:r>
                        <a:rPr lang="zh-TW" altLang="en-US" sz="2400" b="1" kern="100" dirty="0">
                          <a:solidFill>
                            <a:schemeClr val="tx1"/>
                          </a:solidFill>
                          <a:effectLst/>
                          <a:latin typeface="+mj-ea"/>
                          <a:ea typeface="+mj-ea"/>
                          <a:cs typeface="Times New Roman" panose="02020603050405020304" pitchFamily="18" charset="0"/>
                        </a:rPr>
                        <a:t>段</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a:lnSpc>
                          <a:spcPct val="100000"/>
                        </a:lnSpc>
                        <a:spcBef>
                          <a:spcPts val="0"/>
                        </a:spcBef>
                        <a:spcAft>
                          <a:spcPts val="0"/>
                        </a:spcAft>
                      </a:pPr>
                      <a:r>
                        <a:rPr lang="zh-TW" altLang="en-US" sz="1500" b="1" kern="100" spc="0" baseline="0" dirty="0">
                          <a:solidFill>
                            <a:schemeClr val="tx1"/>
                          </a:solidFill>
                          <a:effectLst/>
                          <a:latin typeface="+mj-ea"/>
                          <a:ea typeface="+mj-ea"/>
                          <a:cs typeface="Times New Roman" panose="02020603050405020304" pitchFamily="18" charset="0"/>
                        </a:rPr>
                        <a:t>學習歷程中央資料庫釋出資料</a:t>
                      </a:r>
                      <a:r>
                        <a:rPr lang="en-US" altLang="zh-TW" sz="1500" b="1" kern="100" spc="0" baseline="0" dirty="0">
                          <a:solidFill>
                            <a:schemeClr val="tx1"/>
                          </a:solidFill>
                          <a:effectLst/>
                          <a:latin typeface="+mj-ea"/>
                          <a:ea typeface="+mj-ea"/>
                          <a:cs typeface="Times New Roman" panose="02020603050405020304" pitchFamily="18" charset="0"/>
                        </a:rPr>
                        <a:t>(</a:t>
                      </a:r>
                      <a:r>
                        <a:rPr lang="zh-TW" altLang="en-US" sz="1500" b="1" kern="100" spc="0" baseline="0" dirty="0">
                          <a:solidFill>
                            <a:schemeClr val="tx1"/>
                          </a:solidFill>
                          <a:effectLst/>
                          <a:latin typeface="+mj-ea"/>
                          <a:ea typeface="+mj-ea"/>
                          <a:cs typeface="Times New Roman" panose="02020603050405020304" pitchFamily="18" charset="0"/>
                        </a:rPr>
                        <a:t>檔案</a:t>
                      </a:r>
                      <a:r>
                        <a:rPr lang="en-US" altLang="zh-TW" sz="1500" b="1" kern="100" spc="0" baseline="0" dirty="0">
                          <a:solidFill>
                            <a:schemeClr val="tx1"/>
                          </a:solidFill>
                          <a:effectLst/>
                          <a:latin typeface="+mj-ea"/>
                          <a:ea typeface="+mj-ea"/>
                          <a:cs typeface="Times New Roman" panose="02020603050405020304" pitchFamily="18" charset="0"/>
                        </a:rPr>
                        <a:t>)</a:t>
                      </a:r>
                      <a:r>
                        <a:rPr lang="zh-TW" altLang="en-US" sz="1500" b="1" kern="100" spc="0" baseline="0" dirty="0">
                          <a:solidFill>
                            <a:schemeClr val="tx1"/>
                          </a:solidFill>
                          <a:effectLst/>
                          <a:latin typeface="+mj-ea"/>
                          <a:ea typeface="+mj-ea"/>
                          <a:cs typeface="Times New Roman" panose="02020603050405020304" pitchFamily="18" charset="0"/>
                        </a:rPr>
                        <a:t>查看及校系</a:t>
                      </a:r>
                      <a:r>
                        <a:rPr lang="en-US" altLang="zh-TW" sz="1500" b="1" kern="100" spc="0" baseline="0" dirty="0">
                          <a:solidFill>
                            <a:schemeClr val="tx1"/>
                          </a:solidFill>
                          <a:effectLst/>
                          <a:latin typeface="+mj-ea"/>
                          <a:ea typeface="+mj-ea"/>
                          <a:cs typeface="Times New Roman" panose="02020603050405020304" pitchFamily="18" charset="0"/>
                        </a:rPr>
                        <a:t>(</a:t>
                      </a:r>
                      <a:r>
                        <a:rPr lang="zh-TW" altLang="en-US" sz="1500" b="1" kern="100" spc="0" baseline="0" dirty="0">
                          <a:solidFill>
                            <a:schemeClr val="tx1"/>
                          </a:solidFill>
                          <a:effectLst/>
                          <a:latin typeface="+mj-ea"/>
                          <a:ea typeface="+mj-ea"/>
                          <a:cs typeface="Times New Roman" panose="02020603050405020304" pitchFamily="18" charset="0"/>
                        </a:rPr>
                        <a:t>組</a:t>
                      </a:r>
                      <a:r>
                        <a:rPr lang="en-US" altLang="zh-TW" sz="1500" b="1" kern="100" spc="0" baseline="0" dirty="0">
                          <a:solidFill>
                            <a:schemeClr val="tx1"/>
                          </a:solidFill>
                          <a:effectLst/>
                          <a:latin typeface="+mj-ea"/>
                          <a:ea typeface="+mj-ea"/>
                          <a:cs typeface="Times New Roman" panose="02020603050405020304" pitchFamily="18" charset="0"/>
                        </a:rPr>
                        <a:t>)</a:t>
                      </a:r>
                      <a:r>
                        <a:rPr lang="zh-TW" altLang="en-US" sz="1500" b="1" kern="100" spc="0" baseline="0" dirty="0">
                          <a:solidFill>
                            <a:schemeClr val="tx1"/>
                          </a:solidFill>
                          <a:effectLst/>
                          <a:latin typeface="+mj-ea"/>
                          <a:ea typeface="+mj-ea"/>
                          <a:cs typeface="Times New Roman" panose="02020603050405020304" pitchFamily="18" charset="0"/>
                        </a:rPr>
                        <a:t>學程上傳檔案勾選清單預擬</a:t>
                      </a:r>
                      <a:r>
                        <a:rPr lang="en-US" altLang="zh-TW" sz="1500" b="1" kern="100" spc="0" baseline="0" dirty="0">
                          <a:solidFill>
                            <a:srgbClr val="0033CC"/>
                          </a:solidFill>
                          <a:effectLst/>
                          <a:latin typeface="+mj-ea"/>
                          <a:ea typeface="+mj-ea"/>
                          <a:cs typeface="Times New Roman" panose="02020603050405020304" pitchFamily="18" charset="0"/>
                        </a:rPr>
                        <a:t>【</a:t>
                      </a:r>
                      <a:r>
                        <a:rPr lang="zh-TW" altLang="en-US" sz="1500" b="1" kern="100" spc="0" baseline="0" dirty="0">
                          <a:solidFill>
                            <a:srgbClr val="0033CC"/>
                          </a:solidFill>
                          <a:effectLst/>
                          <a:latin typeface="+mj-ea"/>
                          <a:ea typeface="+mj-ea"/>
                          <a:cs typeface="Times New Roman" panose="02020603050405020304" pitchFamily="18" charset="0"/>
                        </a:rPr>
                        <a:t>練習版</a:t>
                      </a:r>
                      <a:r>
                        <a:rPr lang="en-US" altLang="zh-TW" sz="1500" b="1" kern="100" spc="0" baseline="0" dirty="0">
                          <a:solidFill>
                            <a:srgbClr val="0033CC"/>
                          </a:solidFill>
                          <a:effectLst/>
                          <a:latin typeface="+mj-ea"/>
                          <a:ea typeface="+mj-ea"/>
                          <a:cs typeface="Times New Roman" panose="02020603050405020304" pitchFamily="18" charset="0"/>
                        </a:rPr>
                        <a:t>】</a:t>
                      </a:r>
                      <a:r>
                        <a:rPr lang="zh-TW" altLang="en-US" sz="1500" b="1" kern="100" spc="0" baseline="0" dirty="0">
                          <a:solidFill>
                            <a:schemeClr val="tx1"/>
                          </a:solidFill>
                          <a:effectLst/>
                          <a:latin typeface="+mj-ea"/>
                          <a:ea typeface="+mj-ea"/>
                          <a:cs typeface="Times New Roman" panose="02020603050405020304" pitchFamily="18" charset="0"/>
                        </a:rPr>
                        <a:t>開放</a:t>
                      </a:r>
                      <a:endParaRPr lang="zh-TW" sz="1500" b="1" kern="100" spc="0" baseline="0" dirty="0">
                        <a:solidFill>
                          <a:schemeClr val="tx1"/>
                        </a:solidFill>
                        <a:effectLst/>
                        <a:latin typeface="+mj-ea"/>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00000"/>
                        </a:lnSpc>
                        <a:spcBef>
                          <a:spcPts val="0"/>
                        </a:spcBef>
                        <a:spcAft>
                          <a:spcPts val="0"/>
                        </a:spcAft>
                      </a:pPr>
                      <a:r>
                        <a:rPr lang="en-US" altLang="zh-TW" sz="1400" b="0" kern="100" baseline="0" dirty="0">
                          <a:solidFill>
                            <a:schemeClr val="tx1"/>
                          </a:solidFill>
                          <a:effectLst/>
                          <a:latin typeface="+mj-lt"/>
                          <a:ea typeface="+mj-ea"/>
                          <a:cs typeface="Times New Roman" panose="02020603050405020304" pitchFamily="18" charset="0"/>
                        </a:rPr>
                        <a:t>115</a:t>
                      </a:r>
                      <a:r>
                        <a:rPr lang="zh-TW" altLang="en-US" sz="1400" b="0" kern="100" baseline="0" dirty="0">
                          <a:solidFill>
                            <a:schemeClr val="tx1"/>
                          </a:solidFill>
                          <a:effectLst/>
                          <a:latin typeface="+mj-lt"/>
                          <a:ea typeface="+mj-ea"/>
                          <a:cs typeface="Times New Roman" panose="02020603050405020304" pitchFamily="18" charset="0"/>
                        </a:rPr>
                        <a:t>年</a:t>
                      </a:r>
                      <a:r>
                        <a:rPr lang="en-US" altLang="zh-TW" sz="1400" b="0" kern="100" baseline="0" dirty="0">
                          <a:solidFill>
                            <a:schemeClr val="tx1"/>
                          </a:solidFill>
                          <a:effectLst/>
                          <a:latin typeface="+mj-lt"/>
                          <a:ea typeface="+mj-ea"/>
                          <a:cs typeface="Times New Roman" panose="02020603050405020304" pitchFamily="18" charset="0"/>
                        </a:rPr>
                        <a:t>4</a:t>
                      </a:r>
                      <a:r>
                        <a:rPr lang="zh-TW" altLang="en-US" sz="1400" b="0" kern="100" baseline="0" dirty="0">
                          <a:solidFill>
                            <a:schemeClr val="tx1"/>
                          </a:solidFill>
                          <a:effectLst/>
                          <a:latin typeface="+mj-lt"/>
                          <a:ea typeface="+mj-ea"/>
                          <a:cs typeface="Times New Roman" panose="02020603050405020304" pitchFamily="18" charset="0"/>
                        </a:rPr>
                        <a:t>月</a:t>
                      </a:r>
                      <a:r>
                        <a:rPr lang="en-US" altLang="zh-TW" sz="1400" b="0" kern="100" baseline="0" dirty="0">
                          <a:solidFill>
                            <a:schemeClr val="tx1"/>
                          </a:solidFill>
                          <a:effectLst/>
                          <a:latin typeface="+mj-lt"/>
                          <a:ea typeface="+mj-ea"/>
                          <a:cs typeface="Times New Roman" panose="02020603050405020304" pitchFamily="18" charset="0"/>
                        </a:rPr>
                        <a:t>10</a:t>
                      </a:r>
                      <a:r>
                        <a:rPr lang="zh-TW" altLang="en-US" sz="1400" b="0" kern="100" baseline="0" dirty="0">
                          <a:solidFill>
                            <a:schemeClr val="tx1"/>
                          </a:solidFill>
                          <a:effectLst/>
                          <a:latin typeface="+mj-lt"/>
                          <a:ea typeface="+mj-ea"/>
                          <a:cs typeface="Times New Roman" panose="02020603050405020304" pitchFamily="18" charset="0"/>
                        </a:rPr>
                        <a:t>日</a:t>
                      </a:r>
                      <a:r>
                        <a:rPr lang="en-US" altLang="zh-TW" sz="1400" b="0" kern="100" baseline="0" dirty="0">
                          <a:solidFill>
                            <a:schemeClr val="tx1"/>
                          </a:solidFill>
                          <a:effectLst/>
                          <a:latin typeface="+mj-lt"/>
                          <a:ea typeface="+mj-ea"/>
                          <a:cs typeface="Times New Roman" panose="02020603050405020304" pitchFamily="18" charset="0"/>
                        </a:rPr>
                        <a:t>(</a:t>
                      </a:r>
                      <a:r>
                        <a:rPr lang="zh-TW" altLang="en-US" sz="1400" b="0" kern="100" baseline="0" dirty="0">
                          <a:solidFill>
                            <a:schemeClr val="tx1"/>
                          </a:solidFill>
                          <a:effectLst/>
                          <a:latin typeface="+mj-lt"/>
                          <a:ea typeface="+mj-ea"/>
                          <a:cs typeface="Times New Roman" panose="02020603050405020304" pitchFamily="18" charset="0"/>
                        </a:rPr>
                        <a:t>星期五</a:t>
                      </a:r>
                      <a:r>
                        <a:rPr lang="en-US" altLang="zh-TW" sz="1400" b="0" kern="100" baseline="0" dirty="0">
                          <a:solidFill>
                            <a:schemeClr val="tx1"/>
                          </a:solidFill>
                          <a:effectLst/>
                          <a:latin typeface="+mj-lt"/>
                          <a:ea typeface="+mj-ea"/>
                          <a:cs typeface="Times New Roman" panose="02020603050405020304" pitchFamily="18" charset="0"/>
                        </a:rPr>
                        <a:t>)10:00</a:t>
                      </a:r>
                      <a:r>
                        <a:rPr lang="zh-TW" altLang="en-US" sz="1400" b="0" kern="100" baseline="0" dirty="0">
                          <a:solidFill>
                            <a:schemeClr val="tx1"/>
                          </a:solidFill>
                          <a:effectLst/>
                          <a:latin typeface="+mj-lt"/>
                          <a:ea typeface="+mj-ea"/>
                          <a:cs typeface="Times New Roman" panose="02020603050405020304" pitchFamily="18" charset="0"/>
                        </a:rPr>
                        <a:t>起至</a:t>
                      </a:r>
                    </a:p>
                    <a:p>
                      <a:pPr algn="just">
                        <a:lnSpc>
                          <a:spcPct val="100000"/>
                        </a:lnSpc>
                        <a:spcBef>
                          <a:spcPts val="0"/>
                        </a:spcBef>
                        <a:spcAft>
                          <a:spcPts val="0"/>
                        </a:spcAft>
                      </a:pPr>
                      <a:r>
                        <a:rPr lang="en-US" altLang="zh-TW" sz="1400" b="0" kern="100" baseline="0" dirty="0">
                          <a:solidFill>
                            <a:schemeClr val="tx1"/>
                          </a:solidFill>
                          <a:effectLst/>
                          <a:latin typeface="+mj-lt"/>
                          <a:ea typeface="+mj-ea"/>
                          <a:cs typeface="Times New Roman" panose="02020603050405020304" pitchFamily="18" charset="0"/>
                        </a:rPr>
                        <a:t>115</a:t>
                      </a:r>
                      <a:r>
                        <a:rPr lang="zh-TW" altLang="en-US" sz="1400" b="0" kern="100" baseline="0" dirty="0">
                          <a:solidFill>
                            <a:schemeClr val="tx1"/>
                          </a:solidFill>
                          <a:effectLst/>
                          <a:latin typeface="+mj-lt"/>
                          <a:ea typeface="+mj-ea"/>
                          <a:cs typeface="Times New Roman" panose="02020603050405020304" pitchFamily="18" charset="0"/>
                        </a:rPr>
                        <a:t>年</a:t>
                      </a:r>
                      <a:r>
                        <a:rPr lang="en-US" altLang="zh-TW" sz="1400" b="0" kern="100" baseline="0" dirty="0">
                          <a:solidFill>
                            <a:schemeClr val="tx1"/>
                          </a:solidFill>
                          <a:effectLst/>
                          <a:latin typeface="+mj-lt"/>
                          <a:ea typeface="+mj-ea"/>
                          <a:cs typeface="Times New Roman" panose="02020603050405020304" pitchFamily="18" charset="0"/>
                        </a:rPr>
                        <a:t>4</a:t>
                      </a:r>
                      <a:r>
                        <a:rPr lang="zh-TW" altLang="en-US" sz="1400" b="0" kern="100" baseline="0" dirty="0">
                          <a:solidFill>
                            <a:schemeClr val="tx1"/>
                          </a:solidFill>
                          <a:effectLst/>
                          <a:latin typeface="+mj-lt"/>
                          <a:ea typeface="+mj-ea"/>
                          <a:cs typeface="Times New Roman" panose="02020603050405020304" pitchFamily="18" charset="0"/>
                        </a:rPr>
                        <a:t>月</a:t>
                      </a:r>
                      <a:r>
                        <a:rPr lang="en-US" altLang="zh-TW" sz="1400" b="0" kern="100" baseline="0" dirty="0">
                          <a:solidFill>
                            <a:schemeClr val="tx1"/>
                          </a:solidFill>
                          <a:effectLst/>
                          <a:latin typeface="+mj-lt"/>
                          <a:ea typeface="+mj-ea"/>
                          <a:cs typeface="Times New Roman" panose="02020603050405020304" pitchFamily="18" charset="0"/>
                        </a:rPr>
                        <a:t>15</a:t>
                      </a:r>
                      <a:r>
                        <a:rPr lang="zh-TW" altLang="en-US" sz="1400" b="0" kern="100" baseline="0" dirty="0">
                          <a:solidFill>
                            <a:schemeClr val="tx1"/>
                          </a:solidFill>
                          <a:effectLst/>
                          <a:latin typeface="+mj-lt"/>
                          <a:ea typeface="+mj-ea"/>
                          <a:cs typeface="Times New Roman" panose="02020603050405020304" pitchFamily="18" charset="0"/>
                        </a:rPr>
                        <a:t>日</a:t>
                      </a:r>
                      <a:r>
                        <a:rPr lang="en-US" altLang="zh-TW" sz="1400" b="0" kern="100" baseline="0" dirty="0">
                          <a:solidFill>
                            <a:schemeClr val="tx1"/>
                          </a:solidFill>
                          <a:effectLst/>
                          <a:latin typeface="+mj-lt"/>
                          <a:ea typeface="+mj-ea"/>
                          <a:cs typeface="Times New Roman" panose="02020603050405020304" pitchFamily="18" charset="0"/>
                        </a:rPr>
                        <a:t>(</a:t>
                      </a:r>
                      <a:r>
                        <a:rPr lang="zh-TW" altLang="en-US" sz="1400" b="0" kern="100" baseline="0" dirty="0">
                          <a:solidFill>
                            <a:schemeClr val="tx1"/>
                          </a:solidFill>
                          <a:effectLst/>
                          <a:latin typeface="+mj-lt"/>
                          <a:ea typeface="+mj-ea"/>
                          <a:cs typeface="Times New Roman" panose="02020603050405020304" pitchFamily="18" charset="0"/>
                        </a:rPr>
                        <a:t>星期三</a:t>
                      </a:r>
                      <a:r>
                        <a:rPr lang="en-US" altLang="zh-TW" sz="1400" b="0" kern="100" baseline="0" dirty="0">
                          <a:solidFill>
                            <a:schemeClr val="tx1"/>
                          </a:solidFill>
                          <a:effectLst/>
                          <a:latin typeface="+mj-lt"/>
                          <a:ea typeface="+mj-ea"/>
                          <a:cs typeface="Times New Roman" panose="02020603050405020304" pitchFamily="18" charset="0"/>
                        </a:rPr>
                        <a:t>)21:00</a:t>
                      </a:r>
                      <a:r>
                        <a:rPr lang="zh-TW" altLang="en-US" sz="1400" b="0" kern="100" baseline="0" dirty="0">
                          <a:solidFill>
                            <a:schemeClr val="tx1"/>
                          </a:solidFill>
                          <a:effectLst/>
                          <a:latin typeface="+mj-lt"/>
                          <a:ea typeface="+mj-ea"/>
                          <a:cs typeface="Times New Roman" panose="02020603050405020304" pitchFamily="18" charset="0"/>
                        </a:rPr>
                        <a:t>止</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spcBef>
                          <a:spcPts val="100"/>
                        </a:spcBef>
                        <a:spcAft>
                          <a:spcPts val="100"/>
                        </a:spcAft>
                        <a:buFont typeface="Wingdings" panose="05000000000000000000" pitchFamily="2" charset="2"/>
                        <a:buChar char="u"/>
                      </a:pPr>
                      <a:r>
                        <a:rPr lang="zh-TW" altLang="en-US" sz="1400" b="0" dirty="0">
                          <a:latin typeface="+mj-lt"/>
                          <a:ea typeface="+mj-ea"/>
                        </a:rPr>
                        <a:t>高中學校</a:t>
                      </a:r>
                      <a:r>
                        <a:rPr lang="zh-TW" altLang="en-US" sz="1600" b="1" dirty="0">
                          <a:solidFill>
                            <a:schemeClr val="accent5">
                              <a:lumMod val="50000"/>
                            </a:schemeClr>
                          </a:solidFill>
                          <a:latin typeface="+mj-lt"/>
                          <a:ea typeface="+mj-ea"/>
                        </a:rPr>
                        <a:t>協助輔導</a:t>
                      </a:r>
                      <a:r>
                        <a:rPr lang="zh-TW" altLang="en-US" sz="1400" b="0" dirty="0">
                          <a:latin typeface="+mj-lt"/>
                          <a:ea typeface="+mj-ea"/>
                        </a:rPr>
                        <a:t>所屬應屆申請生：</a:t>
                      </a:r>
                      <a:endParaRPr lang="en-US" altLang="zh-TW" sz="1400" b="0" dirty="0">
                        <a:latin typeface="+mj-lt"/>
                        <a:ea typeface="+mj-ea"/>
                      </a:endParaRPr>
                    </a:p>
                    <a:p>
                      <a:pPr marL="342900" indent="-342900">
                        <a:spcBef>
                          <a:spcPts val="100"/>
                        </a:spcBef>
                        <a:spcAft>
                          <a:spcPts val="100"/>
                        </a:spcAft>
                        <a:buFont typeface="+mj-lt"/>
                        <a:buAutoNum type="arabicParenR"/>
                      </a:pPr>
                      <a:r>
                        <a:rPr lang="zh-TW" altLang="en-US" sz="1200" b="1" dirty="0">
                          <a:solidFill>
                            <a:srgbClr val="FF0000"/>
                          </a:solidFill>
                          <a:latin typeface="+mj-lt"/>
                          <a:ea typeface="+mj-ea"/>
                        </a:rPr>
                        <a:t>查看</a:t>
                      </a:r>
                      <a:r>
                        <a:rPr lang="en-US" altLang="zh-TW" sz="1200" b="1" dirty="0">
                          <a:solidFill>
                            <a:srgbClr val="FF0000"/>
                          </a:solidFill>
                          <a:latin typeface="+mj-lt"/>
                          <a:ea typeface="+mj-ea"/>
                        </a:rPr>
                        <a:t>1~4</a:t>
                      </a:r>
                      <a:r>
                        <a:rPr lang="zh-TW" altLang="en-US" sz="1200" b="1" dirty="0">
                          <a:solidFill>
                            <a:srgbClr val="FF0000"/>
                          </a:solidFill>
                          <a:latin typeface="+mj-lt"/>
                          <a:ea typeface="+mj-ea"/>
                        </a:rPr>
                        <a:t>學期</a:t>
                      </a:r>
                      <a:r>
                        <a:rPr lang="en-US" altLang="zh-TW" sz="1200" b="1" dirty="0">
                          <a:solidFill>
                            <a:srgbClr val="FF0000"/>
                          </a:solidFill>
                          <a:latin typeface="+mj-lt"/>
                          <a:ea typeface="+mj-ea"/>
                        </a:rPr>
                        <a:t>EP</a:t>
                      </a:r>
                      <a:r>
                        <a:rPr lang="zh-TW" altLang="en-US" sz="1200" b="1" dirty="0">
                          <a:solidFill>
                            <a:srgbClr val="FF0000"/>
                          </a:solidFill>
                          <a:latin typeface="+mj-lt"/>
                          <a:ea typeface="+mj-ea"/>
                        </a:rPr>
                        <a:t>檔案</a:t>
                      </a:r>
                      <a:r>
                        <a:rPr lang="zh-TW" altLang="en-US" sz="1200" b="0" dirty="0">
                          <a:latin typeface="+mj-lt"/>
                          <a:ea typeface="+mj-ea"/>
                        </a:rPr>
                        <a:t>資料是否無誤；非應屆畢業生可查看</a:t>
                      </a:r>
                      <a:r>
                        <a:rPr lang="en-US" altLang="zh-TW" sz="1200" b="0" dirty="0">
                          <a:latin typeface="+mj-lt"/>
                          <a:ea typeface="+mj-ea"/>
                        </a:rPr>
                        <a:t>1~6</a:t>
                      </a:r>
                      <a:r>
                        <a:rPr lang="zh-TW" altLang="en-US" sz="1200" b="0" dirty="0">
                          <a:latin typeface="+mj-lt"/>
                          <a:ea typeface="+mj-ea"/>
                        </a:rPr>
                        <a:t>學期</a:t>
                      </a:r>
                      <a:r>
                        <a:rPr lang="en-US" altLang="zh-TW" sz="1200" b="0" dirty="0">
                          <a:latin typeface="+mj-lt"/>
                          <a:ea typeface="+mj-ea"/>
                        </a:rPr>
                        <a:t>EP</a:t>
                      </a:r>
                      <a:r>
                        <a:rPr lang="zh-TW" altLang="en-US" sz="1200" b="0" dirty="0">
                          <a:latin typeface="+mj-lt"/>
                          <a:ea typeface="+mj-ea"/>
                        </a:rPr>
                        <a:t>檔案</a:t>
                      </a:r>
                      <a:endParaRPr lang="en-US" altLang="zh-TW" sz="1200" b="0" dirty="0">
                        <a:latin typeface="+mj-lt"/>
                        <a:ea typeface="+mj-ea"/>
                      </a:endParaRPr>
                    </a:p>
                    <a:p>
                      <a:pPr marL="342900" indent="-342900">
                        <a:spcBef>
                          <a:spcPts val="100"/>
                        </a:spcBef>
                        <a:spcAft>
                          <a:spcPts val="100"/>
                        </a:spcAft>
                        <a:buFont typeface="+mj-lt"/>
                        <a:buAutoNum type="arabicParenR"/>
                      </a:pPr>
                      <a:r>
                        <a:rPr lang="zh-TW" altLang="en-US" sz="1200" b="1" dirty="0">
                          <a:solidFill>
                            <a:srgbClr val="FF0000"/>
                          </a:solidFill>
                          <a:latin typeface="+mj-lt"/>
                          <a:ea typeface="+mj-ea"/>
                        </a:rPr>
                        <a:t>練習上傳</a:t>
                      </a:r>
                      <a:r>
                        <a:rPr lang="zh-TW" altLang="en-US" sz="1200" b="0" dirty="0">
                          <a:latin typeface="+mj-lt"/>
                          <a:ea typeface="+mj-ea"/>
                        </a:rPr>
                        <a:t>系統操作流程</a:t>
                      </a:r>
                      <a:endParaRPr lang="en-US" altLang="zh-TW" sz="1200" b="0" dirty="0">
                        <a:latin typeface="+mj-lt"/>
                        <a:ea typeface="+mj-ea"/>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7232833"/>
                  </a:ext>
                </a:extLst>
              </a:tr>
              <a:tr h="818568">
                <a:tc vMerge="1">
                  <a:txBody>
                    <a:bodyPr/>
                    <a:lstStyle/>
                    <a:p>
                      <a:pPr algn="ctr">
                        <a:lnSpc>
                          <a:spcPct val="100000"/>
                        </a:lnSpc>
                        <a:spcBef>
                          <a:spcPts val="0"/>
                        </a:spcBef>
                        <a:spcAft>
                          <a:spcPts val="0"/>
                        </a:spcAft>
                      </a:pPr>
                      <a:endParaRPr lang="zh-TW" sz="1600" b="0"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spcBef>
                          <a:spcPts val="0"/>
                        </a:spcBef>
                        <a:spcAft>
                          <a:spcPts val="0"/>
                        </a:spcAft>
                      </a:pPr>
                      <a:r>
                        <a:rPr lang="zh-TW" sz="1500" b="0" kern="0" spc="0" baseline="0" dirty="0">
                          <a:effectLst/>
                          <a:latin typeface="+mj-ea"/>
                          <a:ea typeface="+mj-ea"/>
                          <a:cs typeface="Times New Roman" panose="02020603050405020304" pitchFamily="18" charset="0"/>
                        </a:rPr>
                        <a:t>科技校院於網站公告複試通知</a:t>
                      </a:r>
                      <a:endParaRPr lang="en-US" altLang="zh-TW" sz="1500" b="0" kern="0" spc="0" baseline="0" dirty="0">
                        <a:effectLst/>
                        <a:latin typeface="+mj-ea"/>
                        <a:ea typeface="+mj-ea"/>
                        <a:cs typeface="Times New Roman" panose="02020603050405020304" pitchFamily="18" charset="0"/>
                      </a:endParaRPr>
                    </a:p>
                    <a:p>
                      <a:pPr algn="l">
                        <a:lnSpc>
                          <a:spcPct val="100000"/>
                        </a:lnSpc>
                        <a:spcBef>
                          <a:spcPts val="0"/>
                        </a:spcBef>
                        <a:spcAft>
                          <a:spcPts val="0"/>
                        </a:spcAft>
                      </a:pPr>
                      <a:r>
                        <a:rPr lang="zh-TW" sz="1500" b="0" kern="0" spc="0" baseline="0" dirty="0">
                          <a:effectLst/>
                          <a:latin typeface="+mj-ea"/>
                          <a:ea typeface="+mj-ea"/>
                          <a:cs typeface="Times New Roman" panose="02020603050405020304" pitchFamily="18" charset="0"/>
                        </a:rPr>
                        <a:t>及相關資料 </a:t>
                      </a:r>
                      <a:endParaRPr lang="zh-TW" sz="1500" b="0" kern="100" spc="0" baseline="0" dirty="0">
                        <a:solidFill>
                          <a:schemeClr val="tx1"/>
                        </a:solidFill>
                        <a:effectLst/>
                        <a:latin typeface="+mj-ea"/>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00000"/>
                        </a:lnSpc>
                        <a:spcBef>
                          <a:spcPts val="0"/>
                        </a:spcBef>
                        <a:spcAft>
                          <a:spcPts val="0"/>
                        </a:spcAft>
                      </a:pPr>
                      <a:r>
                        <a:rPr lang="zh-TW" altLang="en-US" sz="1400" b="1" kern="100" dirty="0">
                          <a:solidFill>
                            <a:schemeClr val="tx1"/>
                          </a:solidFill>
                          <a:effectLst/>
                          <a:latin typeface="+mj-lt"/>
                          <a:ea typeface="+mj-ea"/>
                          <a:cs typeface="Times New Roman" panose="02020603050405020304" pitchFamily="18" charset="0"/>
                        </a:rPr>
                        <a:t>各校自訂</a:t>
                      </a:r>
                      <a:r>
                        <a:rPr lang="en-US" altLang="zh-TW" sz="1000" b="0" kern="100" spc="-50" baseline="0" dirty="0">
                          <a:solidFill>
                            <a:schemeClr val="tx1"/>
                          </a:solidFill>
                          <a:effectLst/>
                          <a:latin typeface="+mj-lt"/>
                          <a:ea typeface="+mj-ea"/>
                          <a:cs typeface="Times New Roman" panose="02020603050405020304" pitchFamily="18" charset="0"/>
                        </a:rPr>
                        <a:t>【</a:t>
                      </a:r>
                      <a:r>
                        <a:rPr lang="zh-TW" altLang="en-US" sz="1000" b="0" kern="100" spc="-50" baseline="0" dirty="0">
                          <a:solidFill>
                            <a:schemeClr val="tx1"/>
                          </a:solidFill>
                          <a:effectLst/>
                          <a:latin typeface="+mj-lt"/>
                          <a:ea typeface="+mj-ea"/>
                          <a:cs typeface="Times New Roman" panose="02020603050405020304" pitchFamily="18" charset="0"/>
                        </a:rPr>
                        <a:t>詳見招生學校系</a:t>
                      </a:r>
                      <a:r>
                        <a:rPr lang="en-US" altLang="zh-TW" sz="1000" b="0" kern="100" spc="-50" baseline="0" dirty="0">
                          <a:solidFill>
                            <a:schemeClr val="tx1"/>
                          </a:solidFill>
                          <a:effectLst/>
                          <a:latin typeface="+mj-lt"/>
                          <a:ea typeface="+mj-ea"/>
                          <a:cs typeface="Times New Roman" panose="02020603050405020304" pitchFamily="18" charset="0"/>
                        </a:rPr>
                        <a:t>(</a:t>
                      </a:r>
                      <a:r>
                        <a:rPr lang="zh-TW" altLang="en-US" sz="1000" b="0" kern="100" spc="-50" baseline="0" dirty="0">
                          <a:solidFill>
                            <a:schemeClr val="tx1"/>
                          </a:solidFill>
                          <a:effectLst/>
                          <a:latin typeface="+mj-lt"/>
                          <a:ea typeface="+mj-ea"/>
                          <a:cs typeface="Times New Roman" panose="02020603050405020304" pitchFamily="18" charset="0"/>
                        </a:rPr>
                        <a:t>組</a:t>
                      </a:r>
                      <a:r>
                        <a:rPr lang="en-US" altLang="zh-TW" sz="1000" b="0" kern="100" spc="-50" baseline="0" dirty="0">
                          <a:solidFill>
                            <a:schemeClr val="tx1"/>
                          </a:solidFill>
                          <a:effectLst/>
                          <a:latin typeface="+mj-lt"/>
                          <a:ea typeface="+mj-ea"/>
                          <a:cs typeface="Times New Roman" panose="02020603050405020304" pitchFamily="18" charset="0"/>
                        </a:rPr>
                        <a:t>)</a:t>
                      </a:r>
                      <a:r>
                        <a:rPr lang="zh-TW" altLang="en-US" sz="1000" b="0" kern="100" spc="-50" baseline="0" dirty="0">
                          <a:solidFill>
                            <a:schemeClr val="tx1"/>
                          </a:solidFill>
                          <a:effectLst/>
                          <a:latin typeface="+mj-lt"/>
                          <a:ea typeface="+mj-ea"/>
                          <a:cs typeface="Times New Roman" panose="02020603050405020304" pitchFamily="18" charset="0"/>
                        </a:rPr>
                        <a:t>、學程一覽表</a:t>
                      </a:r>
                      <a:r>
                        <a:rPr lang="en-US" altLang="zh-TW" sz="1000" b="0" kern="100" spc="-50" baseline="0" dirty="0">
                          <a:solidFill>
                            <a:schemeClr val="tx1"/>
                          </a:solidFill>
                          <a:effectLst/>
                          <a:latin typeface="+mj-lt"/>
                          <a:ea typeface="+mj-ea"/>
                          <a:cs typeface="Times New Roman" panose="02020603050405020304" pitchFamily="18" charset="0"/>
                        </a:rPr>
                        <a:t>】</a:t>
                      </a:r>
                    </a:p>
                    <a:p>
                      <a:pPr algn="just">
                        <a:lnSpc>
                          <a:spcPct val="100000"/>
                        </a:lnSpc>
                        <a:spcBef>
                          <a:spcPts val="0"/>
                        </a:spcBef>
                        <a:spcAft>
                          <a:spcPts val="0"/>
                        </a:spcAft>
                      </a:pPr>
                      <a:r>
                        <a:rPr lang="en-US" altLang="zh-TW" sz="1400" b="0" kern="100" dirty="0">
                          <a:solidFill>
                            <a:schemeClr val="tx1"/>
                          </a:solidFill>
                          <a:effectLst/>
                          <a:latin typeface="+mj-lt"/>
                          <a:ea typeface="+mj-ea"/>
                          <a:cs typeface="Times New Roman" panose="02020603050405020304" pitchFamily="18" charset="0"/>
                        </a:rPr>
                        <a:t>115</a:t>
                      </a:r>
                      <a:r>
                        <a:rPr lang="zh-TW" altLang="en-US" sz="1400" b="0" kern="100" dirty="0">
                          <a:solidFill>
                            <a:schemeClr val="tx1"/>
                          </a:solidFill>
                          <a:effectLst/>
                          <a:latin typeface="+mj-lt"/>
                          <a:ea typeface="+mj-ea"/>
                          <a:cs typeface="Times New Roman" panose="02020603050405020304" pitchFamily="18" charset="0"/>
                        </a:rPr>
                        <a:t>年</a:t>
                      </a:r>
                      <a:r>
                        <a:rPr lang="en-US" altLang="zh-TW" sz="1400" b="0" kern="100" dirty="0">
                          <a:solidFill>
                            <a:schemeClr val="tx1"/>
                          </a:solidFill>
                          <a:effectLst/>
                          <a:latin typeface="+mj-lt"/>
                          <a:ea typeface="+mj-ea"/>
                          <a:cs typeface="Times New Roman" panose="02020603050405020304" pitchFamily="18" charset="0"/>
                        </a:rPr>
                        <a:t>4</a:t>
                      </a:r>
                      <a:r>
                        <a:rPr lang="zh-TW" altLang="en-US" sz="1400" b="0" kern="100" dirty="0">
                          <a:solidFill>
                            <a:schemeClr val="tx1"/>
                          </a:solidFill>
                          <a:effectLst/>
                          <a:latin typeface="+mj-lt"/>
                          <a:ea typeface="+mj-ea"/>
                          <a:cs typeface="Times New Roman" panose="02020603050405020304" pitchFamily="18" charset="0"/>
                        </a:rPr>
                        <a:t>月</a:t>
                      </a:r>
                      <a:r>
                        <a:rPr lang="en-US" altLang="zh-TW" sz="1400" b="0" kern="100" dirty="0">
                          <a:solidFill>
                            <a:schemeClr val="tx1"/>
                          </a:solidFill>
                          <a:effectLst/>
                          <a:latin typeface="+mj-lt"/>
                          <a:ea typeface="+mj-ea"/>
                          <a:cs typeface="Times New Roman" panose="02020603050405020304" pitchFamily="18" charset="0"/>
                        </a:rPr>
                        <a:t>24</a:t>
                      </a:r>
                      <a:r>
                        <a:rPr lang="zh-TW" altLang="en-US" sz="1400" b="0" kern="100" dirty="0">
                          <a:solidFill>
                            <a:schemeClr val="tx1"/>
                          </a:solidFill>
                          <a:effectLst/>
                          <a:latin typeface="+mj-lt"/>
                          <a:ea typeface="+mj-ea"/>
                          <a:cs typeface="Times New Roman" panose="02020603050405020304" pitchFamily="18" charset="0"/>
                        </a:rPr>
                        <a:t>日</a:t>
                      </a:r>
                      <a:r>
                        <a:rPr lang="en-US" altLang="zh-TW" sz="1400" b="0" kern="100" dirty="0">
                          <a:solidFill>
                            <a:schemeClr val="tx1"/>
                          </a:solidFill>
                          <a:effectLst/>
                          <a:latin typeface="+mj-lt"/>
                          <a:ea typeface="+mj-ea"/>
                          <a:cs typeface="Times New Roman" panose="02020603050405020304" pitchFamily="18" charset="0"/>
                        </a:rPr>
                        <a:t>(</a:t>
                      </a:r>
                      <a:r>
                        <a:rPr lang="zh-TW" altLang="en-US" sz="1400" b="0" kern="100" dirty="0">
                          <a:solidFill>
                            <a:schemeClr val="tx1"/>
                          </a:solidFill>
                          <a:effectLst/>
                          <a:latin typeface="+mj-lt"/>
                          <a:ea typeface="+mj-ea"/>
                          <a:cs typeface="Times New Roman" panose="02020603050405020304" pitchFamily="18" charset="0"/>
                        </a:rPr>
                        <a:t>星期五</a:t>
                      </a:r>
                      <a:r>
                        <a:rPr lang="en-US" altLang="zh-TW" sz="1400" b="0" kern="100" dirty="0">
                          <a:solidFill>
                            <a:schemeClr val="tx1"/>
                          </a:solidFill>
                          <a:effectLst/>
                          <a:latin typeface="+mj-lt"/>
                          <a:ea typeface="+mj-ea"/>
                          <a:cs typeface="Times New Roman" panose="02020603050405020304" pitchFamily="18" charset="0"/>
                        </a:rPr>
                        <a:t>)</a:t>
                      </a:r>
                      <a:r>
                        <a:rPr lang="zh-TW" altLang="en-US" sz="1400" b="0" kern="100" dirty="0">
                          <a:solidFill>
                            <a:schemeClr val="tx1"/>
                          </a:solidFill>
                          <a:effectLst/>
                          <a:latin typeface="+mj-lt"/>
                          <a:ea typeface="+mj-ea"/>
                          <a:cs typeface="Times New Roman" panose="02020603050405020304" pitchFamily="18" charset="0"/>
                        </a:rPr>
                        <a:t>起至</a:t>
                      </a:r>
                    </a:p>
                    <a:p>
                      <a:pPr algn="just">
                        <a:lnSpc>
                          <a:spcPct val="100000"/>
                        </a:lnSpc>
                        <a:spcBef>
                          <a:spcPts val="0"/>
                        </a:spcBef>
                        <a:spcAft>
                          <a:spcPts val="0"/>
                        </a:spcAft>
                      </a:pPr>
                      <a:r>
                        <a:rPr lang="en-US" altLang="zh-TW" sz="1400" b="0" kern="100" dirty="0">
                          <a:solidFill>
                            <a:schemeClr val="tx1"/>
                          </a:solidFill>
                          <a:effectLst/>
                          <a:latin typeface="+mj-lt"/>
                          <a:ea typeface="+mj-ea"/>
                          <a:cs typeface="Times New Roman" panose="02020603050405020304" pitchFamily="18" charset="0"/>
                        </a:rPr>
                        <a:t>115</a:t>
                      </a:r>
                      <a:r>
                        <a:rPr lang="zh-TW" altLang="en-US" sz="1400" b="0" kern="100" dirty="0">
                          <a:solidFill>
                            <a:schemeClr val="tx1"/>
                          </a:solidFill>
                          <a:effectLst/>
                          <a:latin typeface="+mj-lt"/>
                          <a:ea typeface="+mj-ea"/>
                          <a:cs typeface="Times New Roman" panose="02020603050405020304" pitchFamily="18" charset="0"/>
                        </a:rPr>
                        <a:t>年</a:t>
                      </a:r>
                      <a:r>
                        <a:rPr lang="en-US" altLang="zh-TW" sz="1400" b="0" kern="100" dirty="0">
                          <a:solidFill>
                            <a:schemeClr val="tx1"/>
                          </a:solidFill>
                          <a:effectLst/>
                          <a:latin typeface="+mj-lt"/>
                          <a:ea typeface="+mj-ea"/>
                          <a:cs typeface="Times New Roman" panose="02020603050405020304" pitchFamily="18" charset="0"/>
                        </a:rPr>
                        <a:t>4</a:t>
                      </a:r>
                      <a:r>
                        <a:rPr lang="zh-TW" altLang="en-US" sz="1400" b="0" kern="100" dirty="0">
                          <a:solidFill>
                            <a:schemeClr val="tx1"/>
                          </a:solidFill>
                          <a:effectLst/>
                          <a:latin typeface="+mj-lt"/>
                          <a:ea typeface="+mj-ea"/>
                          <a:cs typeface="Times New Roman" panose="02020603050405020304" pitchFamily="18" charset="0"/>
                        </a:rPr>
                        <a:t>月</a:t>
                      </a:r>
                      <a:r>
                        <a:rPr lang="en-US" altLang="zh-TW" sz="1400" b="0" kern="100" dirty="0">
                          <a:solidFill>
                            <a:schemeClr val="tx1"/>
                          </a:solidFill>
                          <a:effectLst/>
                          <a:latin typeface="+mj-lt"/>
                          <a:ea typeface="+mj-ea"/>
                          <a:cs typeface="Times New Roman" panose="02020603050405020304" pitchFamily="18" charset="0"/>
                        </a:rPr>
                        <a:t>29</a:t>
                      </a:r>
                      <a:r>
                        <a:rPr lang="zh-TW" altLang="en-US" sz="1400" b="0" kern="100" dirty="0">
                          <a:solidFill>
                            <a:schemeClr val="tx1"/>
                          </a:solidFill>
                          <a:effectLst/>
                          <a:latin typeface="+mj-lt"/>
                          <a:ea typeface="+mj-ea"/>
                          <a:cs typeface="Times New Roman" panose="02020603050405020304" pitchFamily="18" charset="0"/>
                        </a:rPr>
                        <a:t>日</a:t>
                      </a:r>
                      <a:r>
                        <a:rPr lang="en-US" altLang="zh-TW" sz="1400" b="0" kern="100" dirty="0">
                          <a:solidFill>
                            <a:schemeClr val="tx1"/>
                          </a:solidFill>
                          <a:effectLst/>
                          <a:latin typeface="+mj-lt"/>
                          <a:ea typeface="+mj-ea"/>
                          <a:cs typeface="Times New Roman" panose="02020603050405020304" pitchFamily="18" charset="0"/>
                        </a:rPr>
                        <a:t>(</a:t>
                      </a:r>
                      <a:r>
                        <a:rPr lang="zh-TW" altLang="en-US" sz="1400" b="0" kern="100" dirty="0">
                          <a:solidFill>
                            <a:schemeClr val="tx1"/>
                          </a:solidFill>
                          <a:effectLst/>
                          <a:latin typeface="+mj-lt"/>
                          <a:ea typeface="+mj-ea"/>
                          <a:cs typeface="Times New Roman" panose="02020603050405020304" pitchFamily="18" charset="0"/>
                        </a:rPr>
                        <a:t>星期三</a:t>
                      </a:r>
                      <a:r>
                        <a:rPr lang="en-US" altLang="zh-TW" sz="1400" b="0" kern="100" dirty="0">
                          <a:solidFill>
                            <a:schemeClr val="tx1"/>
                          </a:solidFill>
                          <a:effectLst/>
                          <a:latin typeface="+mj-lt"/>
                          <a:ea typeface="+mj-ea"/>
                          <a:cs typeface="Times New Roman" panose="02020603050405020304" pitchFamily="18" charset="0"/>
                        </a:rPr>
                        <a:t>)</a:t>
                      </a:r>
                      <a:r>
                        <a:rPr lang="zh-TW" altLang="en-US" sz="1400" b="0" kern="100" dirty="0">
                          <a:solidFill>
                            <a:schemeClr val="tx1"/>
                          </a:solidFill>
                          <a:effectLst/>
                          <a:latin typeface="+mj-lt"/>
                          <a:ea typeface="+mj-ea"/>
                          <a:cs typeface="Times New Roman" panose="02020603050405020304" pitchFamily="18" charset="0"/>
                        </a:rPr>
                        <a:t>止</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lvl="0" indent="-285750" algn="just" defTabSz="914400" rtl="0" eaLnBrk="1" fontAlgn="auto" latinLnBrk="0" hangingPunct="1">
                        <a:lnSpc>
                          <a:spcPct val="100000"/>
                        </a:lnSpc>
                        <a:spcBef>
                          <a:spcPts val="100"/>
                        </a:spcBef>
                        <a:spcAft>
                          <a:spcPts val="100"/>
                        </a:spcAft>
                        <a:buClrTx/>
                        <a:buSzTx/>
                        <a:buFont typeface="Wingdings" panose="05000000000000000000" pitchFamily="2" charset="2"/>
                        <a:buChar char="u"/>
                        <a:tabLst/>
                        <a:defRPr/>
                      </a:pPr>
                      <a:r>
                        <a:rPr lang="zh-TW" altLang="en-US" sz="1400" b="0" dirty="0">
                          <a:latin typeface="+mj-lt"/>
                          <a:ea typeface="+mj-ea"/>
                        </a:rPr>
                        <a:t>高中學校</a:t>
                      </a:r>
                      <a:r>
                        <a:rPr lang="zh-TW" altLang="en-US" sz="1600" b="1" dirty="0">
                          <a:solidFill>
                            <a:schemeClr val="accent5">
                              <a:lumMod val="50000"/>
                            </a:schemeClr>
                          </a:solidFill>
                          <a:latin typeface="+mj-lt"/>
                          <a:ea typeface="+mj-ea"/>
                        </a:rPr>
                        <a:t>協助輔導</a:t>
                      </a:r>
                      <a:r>
                        <a:rPr lang="zh-TW" altLang="en-US" sz="1400" b="0" dirty="0">
                          <a:latin typeface="+mj-lt"/>
                          <a:ea typeface="+mj-ea"/>
                        </a:rPr>
                        <a:t>所屬應屆申請生：</a:t>
                      </a:r>
                      <a:r>
                        <a:rPr lang="zh-TW" altLang="en-US" sz="1200" b="0" dirty="0">
                          <a:latin typeface="+mj-lt"/>
                          <a:ea typeface="+mj-ea"/>
                        </a:rPr>
                        <a:t>請申請生務必自行上網查詢各科技校院複試資訊，以免影響參加二階複試權益。</a:t>
                      </a:r>
                      <a:endParaRPr lang="en-US" altLang="zh-TW" sz="1200" b="0" dirty="0">
                        <a:latin typeface="+mj-lt"/>
                        <a:ea typeface="+mj-ea"/>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74881122"/>
                  </a:ext>
                </a:extLst>
              </a:tr>
              <a:tr h="792000">
                <a:tc vMerge="1">
                  <a:txBody>
                    <a:bodyPr/>
                    <a:lstStyle/>
                    <a:p>
                      <a:endParaRPr lang="zh-TW" altLang="en-US"/>
                    </a:p>
                  </a:txBody>
                  <a:tcPr/>
                </a:tc>
                <a:tc>
                  <a:txBody>
                    <a:bodyPr/>
                    <a:lstStyle/>
                    <a:p>
                      <a:pPr algn="l">
                        <a:lnSpc>
                          <a:spcPct val="100000"/>
                        </a:lnSpc>
                        <a:spcBef>
                          <a:spcPts val="0"/>
                        </a:spcBef>
                        <a:spcAft>
                          <a:spcPts val="0"/>
                        </a:spcAft>
                      </a:pPr>
                      <a:r>
                        <a:rPr lang="zh-TW" altLang="en-US" sz="1500" b="1" kern="100" spc="0" baseline="0" dirty="0">
                          <a:solidFill>
                            <a:schemeClr val="tx1"/>
                          </a:solidFill>
                          <a:effectLst/>
                          <a:latin typeface="+mj-ea"/>
                          <a:ea typeface="+mj-ea"/>
                          <a:cs typeface="Times New Roman" panose="02020603050405020304" pitchFamily="18" charset="0"/>
                        </a:rPr>
                        <a:t>申請生網路上傳</a:t>
                      </a:r>
                      <a:r>
                        <a:rPr lang="en-US" altLang="zh-TW" sz="1500" b="1" kern="100" spc="0" baseline="0" dirty="0">
                          <a:solidFill>
                            <a:schemeClr val="tx1"/>
                          </a:solidFill>
                          <a:effectLst/>
                          <a:latin typeface="+mj-ea"/>
                          <a:ea typeface="+mj-ea"/>
                          <a:cs typeface="Times New Roman" panose="02020603050405020304" pitchFamily="18" charset="0"/>
                        </a:rPr>
                        <a:t>(</a:t>
                      </a:r>
                      <a:r>
                        <a:rPr lang="zh-TW" altLang="en-US" sz="1500" b="1" kern="100" spc="0" baseline="0" dirty="0">
                          <a:solidFill>
                            <a:schemeClr val="tx1"/>
                          </a:solidFill>
                          <a:effectLst/>
                          <a:latin typeface="+mj-ea"/>
                          <a:ea typeface="+mj-ea"/>
                          <a:cs typeface="Times New Roman" panose="02020603050405020304" pitchFamily="18" charset="0"/>
                        </a:rPr>
                        <a:t>或勾選</a:t>
                      </a:r>
                      <a:r>
                        <a:rPr lang="en-US" altLang="zh-TW" sz="1500" b="1" kern="100" spc="0" baseline="0" dirty="0">
                          <a:solidFill>
                            <a:schemeClr val="tx1"/>
                          </a:solidFill>
                          <a:effectLst/>
                          <a:latin typeface="+mj-ea"/>
                          <a:ea typeface="+mj-ea"/>
                          <a:cs typeface="Times New Roman" panose="02020603050405020304" pitchFamily="18" charset="0"/>
                        </a:rPr>
                        <a:t>)</a:t>
                      </a:r>
                      <a:r>
                        <a:rPr lang="zh-TW" altLang="en-US" sz="1500" b="1" kern="100" spc="0" baseline="0" dirty="0">
                          <a:solidFill>
                            <a:schemeClr val="tx1"/>
                          </a:solidFill>
                          <a:effectLst/>
                          <a:latin typeface="+mj-ea"/>
                          <a:ea typeface="+mj-ea"/>
                          <a:cs typeface="Times New Roman" panose="02020603050405020304" pitchFamily="18" charset="0"/>
                        </a:rPr>
                        <a:t>學習歷程備審資料及資格審查資料</a:t>
                      </a:r>
                      <a:r>
                        <a:rPr lang="en-US" altLang="zh-TW" sz="1500" b="1" kern="100" spc="0" baseline="0" dirty="0">
                          <a:solidFill>
                            <a:srgbClr val="FF0000"/>
                          </a:solidFill>
                          <a:effectLst/>
                          <a:latin typeface="+mj-ea"/>
                          <a:ea typeface="+mj-ea"/>
                          <a:cs typeface="Times New Roman" panose="02020603050405020304" pitchFamily="18" charset="0"/>
                        </a:rPr>
                        <a:t>【</a:t>
                      </a:r>
                      <a:r>
                        <a:rPr lang="zh-TW" altLang="en-US" sz="1500" b="1" kern="100" spc="0" baseline="0" dirty="0">
                          <a:solidFill>
                            <a:srgbClr val="FF0000"/>
                          </a:solidFill>
                          <a:effectLst/>
                          <a:latin typeface="+mj-ea"/>
                          <a:ea typeface="+mj-ea"/>
                          <a:cs typeface="Times New Roman" panose="02020603050405020304" pitchFamily="18" charset="0"/>
                        </a:rPr>
                        <a:t>正式版</a:t>
                      </a:r>
                      <a:r>
                        <a:rPr lang="en-US" altLang="zh-TW" sz="1500" b="1" kern="100" spc="0" baseline="0" dirty="0">
                          <a:solidFill>
                            <a:srgbClr val="FF0000"/>
                          </a:solidFill>
                          <a:effectLst/>
                          <a:latin typeface="+mj-ea"/>
                          <a:ea typeface="+mj-ea"/>
                          <a:cs typeface="Times New Roman" panose="02020603050405020304" pitchFamily="18" charset="0"/>
                        </a:rPr>
                        <a:t>】</a:t>
                      </a:r>
                      <a:endParaRPr lang="zh-TW" sz="1500" b="1" kern="100" spc="0" baseline="0" dirty="0">
                        <a:solidFill>
                          <a:srgbClr val="FF0000"/>
                        </a:solidFill>
                        <a:effectLst/>
                        <a:latin typeface="+mj-ea"/>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TW" altLang="en-US" sz="1400" b="1" kern="100" dirty="0">
                          <a:solidFill>
                            <a:schemeClr val="tx1"/>
                          </a:solidFill>
                          <a:effectLst/>
                          <a:latin typeface="+mj-lt"/>
                          <a:ea typeface="+mj-ea"/>
                          <a:cs typeface="Times New Roman" panose="02020603050405020304" pitchFamily="18" charset="0"/>
                        </a:rPr>
                        <a:t>各校自訂</a:t>
                      </a:r>
                      <a:r>
                        <a:rPr lang="en-US" altLang="zh-TW" sz="1000" b="0" kern="100" spc="-50" baseline="0" dirty="0">
                          <a:solidFill>
                            <a:schemeClr val="tx1"/>
                          </a:solidFill>
                          <a:effectLst/>
                          <a:latin typeface="+mj-lt"/>
                          <a:ea typeface="+mj-ea"/>
                          <a:cs typeface="Times New Roman" panose="02020603050405020304" pitchFamily="18" charset="0"/>
                        </a:rPr>
                        <a:t>【</a:t>
                      </a:r>
                      <a:r>
                        <a:rPr lang="zh-TW" altLang="en-US" sz="1000" b="0" kern="100" spc="-50" baseline="0" dirty="0">
                          <a:solidFill>
                            <a:schemeClr val="tx1"/>
                          </a:solidFill>
                          <a:effectLst/>
                          <a:latin typeface="+mj-lt"/>
                          <a:ea typeface="+mj-ea"/>
                          <a:cs typeface="Times New Roman" panose="02020603050405020304" pitchFamily="18" charset="0"/>
                        </a:rPr>
                        <a:t>詳見招生學校系</a:t>
                      </a:r>
                      <a:r>
                        <a:rPr lang="en-US" altLang="zh-TW" sz="1000" b="0" kern="100" spc="-50" baseline="0" dirty="0">
                          <a:solidFill>
                            <a:schemeClr val="tx1"/>
                          </a:solidFill>
                          <a:effectLst/>
                          <a:latin typeface="+mj-lt"/>
                          <a:ea typeface="+mj-ea"/>
                          <a:cs typeface="Times New Roman" panose="02020603050405020304" pitchFamily="18" charset="0"/>
                        </a:rPr>
                        <a:t>(</a:t>
                      </a:r>
                      <a:r>
                        <a:rPr lang="zh-TW" altLang="en-US" sz="1000" b="0" kern="100" spc="-50" baseline="0" dirty="0">
                          <a:solidFill>
                            <a:schemeClr val="tx1"/>
                          </a:solidFill>
                          <a:effectLst/>
                          <a:latin typeface="+mj-lt"/>
                          <a:ea typeface="+mj-ea"/>
                          <a:cs typeface="Times New Roman" panose="02020603050405020304" pitchFamily="18" charset="0"/>
                        </a:rPr>
                        <a:t>組</a:t>
                      </a:r>
                      <a:r>
                        <a:rPr lang="en-US" altLang="zh-TW" sz="1000" b="0" kern="100" spc="-50" baseline="0" dirty="0">
                          <a:solidFill>
                            <a:schemeClr val="tx1"/>
                          </a:solidFill>
                          <a:effectLst/>
                          <a:latin typeface="+mj-lt"/>
                          <a:ea typeface="+mj-ea"/>
                          <a:cs typeface="Times New Roman" panose="02020603050405020304" pitchFamily="18" charset="0"/>
                        </a:rPr>
                        <a:t>)</a:t>
                      </a:r>
                      <a:r>
                        <a:rPr lang="zh-TW" altLang="en-US" sz="1000" b="0" kern="100" spc="-50" baseline="0" dirty="0">
                          <a:solidFill>
                            <a:schemeClr val="tx1"/>
                          </a:solidFill>
                          <a:effectLst/>
                          <a:latin typeface="+mj-lt"/>
                          <a:ea typeface="+mj-ea"/>
                          <a:cs typeface="Times New Roman" panose="02020603050405020304" pitchFamily="18" charset="0"/>
                        </a:rPr>
                        <a:t>、學程一覽表</a:t>
                      </a:r>
                      <a:r>
                        <a:rPr lang="en-US" altLang="zh-TW" sz="1000" b="0" kern="100" spc="-50" baseline="0" dirty="0">
                          <a:solidFill>
                            <a:schemeClr val="tx1"/>
                          </a:solidFill>
                          <a:effectLst/>
                          <a:latin typeface="+mj-lt"/>
                          <a:ea typeface="+mj-ea"/>
                          <a:cs typeface="Times New Roman" panose="02020603050405020304" pitchFamily="18" charset="0"/>
                        </a:rPr>
                        <a:t>】</a:t>
                      </a:r>
                    </a:p>
                    <a:p>
                      <a:pPr algn="l">
                        <a:lnSpc>
                          <a:spcPct val="100000"/>
                        </a:lnSpc>
                        <a:spcBef>
                          <a:spcPts val="0"/>
                        </a:spcBef>
                        <a:spcAft>
                          <a:spcPts val="0"/>
                        </a:spcAft>
                      </a:pPr>
                      <a:r>
                        <a:rPr lang="en-US" altLang="zh-TW" sz="1400" b="0" kern="100" dirty="0">
                          <a:solidFill>
                            <a:schemeClr val="tx1"/>
                          </a:solidFill>
                          <a:effectLst/>
                          <a:latin typeface="+mj-lt"/>
                          <a:ea typeface="+mj-ea"/>
                          <a:cs typeface="Times New Roman" panose="02020603050405020304" pitchFamily="18" charset="0"/>
                        </a:rPr>
                        <a:t>115</a:t>
                      </a:r>
                      <a:r>
                        <a:rPr lang="zh-TW" altLang="en-US" sz="1400" b="0" kern="100" dirty="0">
                          <a:solidFill>
                            <a:schemeClr val="tx1"/>
                          </a:solidFill>
                          <a:effectLst/>
                          <a:latin typeface="+mj-lt"/>
                          <a:ea typeface="+mj-ea"/>
                          <a:cs typeface="Times New Roman" panose="02020603050405020304" pitchFamily="18" charset="0"/>
                        </a:rPr>
                        <a:t>年</a:t>
                      </a:r>
                      <a:r>
                        <a:rPr lang="en-US" altLang="zh-TW" sz="1400" b="0" kern="100" dirty="0">
                          <a:solidFill>
                            <a:schemeClr val="tx1"/>
                          </a:solidFill>
                          <a:effectLst/>
                          <a:latin typeface="+mj-lt"/>
                          <a:ea typeface="+mj-ea"/>
                          <a:cs typeface="Times New Roman" panose="02020603050405020304" pitchFamily="18" charset="0"/>
                        </a:rPr>
                        <a:t>4</a:t>
                      </a:r>
                      <a:r>
                        <a:rPr lang="zh-TW" altLang="en-US" sz="1400" b="0" kern="100" dirty="0">
                          <a:solidFill>
                            <a:schemeClr val="tx1"/>
                          </a:solidFill>
                          <a:effectLst/>
                          <a:latin typeface="+mj-lt"/>
                          <a:ea typeface="+mj-ea"/>
                          <a:cs typeface="Times New Roman" panose="02020603050405020304" pitchFamily="18" charset="0"/>
                        </a:rPr>
                        <a:t>月</a:t>
                      </a:r>
                      <a:r>
                        <a:rPr lang="en-US" altLang="zh-TW" sz="1400" b="0" kern="100" dirty="0">
                          <a:solidFill>
                            <a:schemeClr val="tx1"/>
                          </a:solidFill>
                          <a:effectLst/>
                          <a:latin typeface="+mj-lt"/>
                          <a:ea typeface="+mj-ea"/>
                          <a:cs typeface="Times New Roman" panose="02020603050405020304" pitchFamily="18" charset="0"/>
                        </a:rPr>
                        <a:t>30</a:t>
                      </a:r>
                      <a:r>
                        <a:rPr lang="zh-TW" altLang="en-US" sz="1400" b="0" kern="100" dirty="0">
                          <a:solidFill>
                            <a:schemeClr val="tx1"/>
                          </a:solidFill>
                          <a:effectLst/>
                          <a:latin typeface="+mj-lt"/>
                          <a:ea typeface="+mj-ea"/>
                          <a:cs typeface="Times New Roman" panose="02020603050405020304" pitchFamily="18" charset="0"/>
                        </a:rPr>
                        <a:t>日</a:t>
                      </a:r>
                      <a:r>
                        <a:rPr lang="en-US" altLang="zh-TW" sz="1400" b="0" kern="100" dirty="0">
                          <a:solidFill>
                            <a:schemeClr val="tx1"/>
                          </a:solidFill>
                          <a:effectLst/>
                          <a:latin typeface="+mj-lt"/>
                          <a:ea typeface="+mj-ea"/>
                          <a:cs typeface="Times New Roman" panose="02020603050405020304" pitchFamily="18" charset="0"/>
                        </a:rPr>
                        <a:t>(</a:t>
                      </a:r>
                      <a:r>
                        <a:rPr lang="zh-TW" altLang="en-US" sz="1400" b="0" kern="100" dirty="0">
                          <a:solidFill>
                            <a:schemeClr val="tx1"/>
                          </a:solidFill>
                          <a:effectLst/>
                          <a:latin typeface="+mj-lt"/>
                          <a:ea typeface="+mj-ea"/>
                          <a:cs typeface="Times New Roman" panose="02020603050405020304" pitchFamily="18" charset="0"/>
                        </a:rPr>
                        <a:t>星期四</a:t>
                      </a:r>
                      <a:r>
                        <a:rPr lang="en-US" altLang="zh-TW" sz="1400" b="0" kern="100" dirty="0">
                          <a:solidFill>
                            <a:schemeClr val="tx1"/>
                          </a:solidFill>
                          <a:effectLst/>
                          <a:latin typeface="+mj-lt"/>
                          <a:ea typeface="+mj-ea"/>
                          <a:cs typeface="Times New Roman" panose="02020603050405020304" pitchFamily="18" charset="0"/>
                        </a:rPr>
                        <a:t>)10:00</a:t>
                      </a:r>
                      <a:r>
                        <a:rPr lang="zh-TW" altLang="en-US" sz="1400" b="0" kern="100" dirty="0">
                          <a:solidFill>
                            <a:schemeClr val="tx1"/>
                          </a:solidFill>
                          <a:effectLst/>
                          <a:latin typeface="+mj-lt"/>
                          <a:ea typeface="+mj-ea"/>
                          <a:cs typeface="Times New Roman" panose="02020603050405020304" pitchFamily="18" charset="0"/>
                        </a:rPr>
                        <a:t>起至</a:t>
                      </a:r>
                    </a:p>
                    <a:p>
                      <a:pPr algn="l">
                        <a:lnSpc>
                          <a:spcPct val="100000"/>
                        </a:lnSpc>
                        <a:spcBef>
                          <a:spcPts val="0"/>
                        </a:spcBef>
                        <a:spcAft>
                          <a:spcPts val="0"/>
                        </a:spcAft>
                      </a:pPr>
                      <a:r>
                        <a:rPr lang="en-US" altLang="zh-TW" sz="1400" b="0" kern="100" dirty="0">
                          <a:solidFill>
                            <a:schemeClr val="tx1"/>
                          </a:solidFill>
                          <a:effectLst/>
                          <a:latin typeface="+mj-lt"/>
                          <a:ea typeface="+mj-ea"/>
                          <a:cs typeface="Times New Roman" panose="02020603050405020304" pitchFamily="18" charset="0"/>
                        </a:rPr>
                        <a:t>115</a:t>
                      </a:r>
                      <a:r>
                        <a:rPr lang="zh-TW" altLang="en-US" sz="1400" b="0" kern="100" dirty="0">
                          <a:solidFill>
                            <a:schemeClr val="tx1"/>
                          </a:solidFill>
                          <a:effectLst/>
                          <a:latin typeface="+mj-lt"/>
                          <a:ea typeface="+mj-ea"/>
                          <a:cs typeface="Times New Roman" panose="02020603050405020304" pitchFamily="18" charset="0"/>
                        </a:rPr>
                        <a:t>年</a:t>
                      </a:r>
                      <a:r>
                        <a:rPr lang="en-US" altLang="zh-TW" sz="1400" b="0" kern="100" dirty="0">
                          <a:solidFill>
                            <a:schemeClr val="tx1"/>
                          </a:solidFill>
                          <a:effectLst/>
                          <a:latin typeface="+mj-lt"/>
                          <a:ea typeface="+mj-ea"/>
                          <a:cs typeface="Times New Roman" panose="02020603050405020304" pitchFamily="18" charset="0"/>
                        </a:rPr>
                        <a:t>5</a:t>
                      </a:r>
                      <a:r>
                        <a:rPr lang="zh-TW" altLang="en-US" sz="1400" b="0" kern="100" dirty="0">
                          <a:solidFill>
                            <a:schemeClr val="tx1"/>
                          </a:solidFill>
                          <a:effectLst/>
                          <a:latin typeface="+mj-lt"/>
                          <a:ea typeface="+mj-ea"/>
                          <a:cs typeface="Times New Roman" panose="02020603050405020304" pitchFamily="18" charset="0"/>
                        </a:rPr>
                        <a:t>月</a:t>
                      </a:r>
                      <a:r>
                        <a:rPr lang="en-US" altLang="zh-TW" sz="1400" b="0" kern="100" dirty="0">
                          <a:solidFill>
                            <a:schemeClr val="tx1"/>
                          </a:solidFill>
                          <a:effectLst/>
                          <a:latin typeface="+mj-lt"/>
                          <a:ea typeface="+mj-ea"/>
                          <a:cs typeface="Times New Roman" panose="02020603050405020304" pitchFamily="18" charset="0"/>
                        </a:rPr>
                        <a:t>6</a:t>
                      </a:r>
                      <a:r>
                        <a:rPr lang="zh-TW" altLang="en-US" sz="1400" b="0" kern="100" dirty="0">
                          <a:solidFill>
                            <a:schemeClr val="tx1"/>
                          </a:solidFill>
                          <a:effectLst/>
                          <a:latin typeface="+mj-lt"/>
                          <a:ea typeface="+mj-ea"/>
                          <a:cs typeface="Times New Roman" panose="02020603050405020304" pitchFamily="18" charset="0"/>
                        </a:rPr>
                        <a:t>日</a:t>
                      </a:r>
                      <a:r>
                        <a:rPr lang="en-US" altLang="zh-TW" sz="1400" b="0" kern="100" dirty="0">
                          <a:solidFill>
                            <a:schemeClr val="tx1"/>
                          </a:solidFill>
                          <a:effectLst/>
                          <a:latin typeface="+mj-lt"/>
                          <a:ea typeface="+mj-ea"/>
                          <a:cs typeface="Times New Roman" panose="02020603050405020304" pitchFamily="18" charset="0"/>
                        </a:rPr>
                        <a:t>(</a:t>
                      </a:r>
                      <a:r>
                        <a:rPr lang="zh-TW" altLang="en-US" sz="1400" b="0" kern="100" dirty="0">
                          <a:solidFill>
                            <a:schemeClr val="tx1"/>
                          </a:solidFill>
                          <a:effectLst/>
                          <a:latin typeface="+mj-lt"/>
                          <a:ea typeface="+mj-ea"/>
                          <a:cs typeface="Times New Roman" panose="02020603050405020304" pitchFamily="18" charset="0"/>
                        </a:rPr>
                        <a:t>星期三</a:t>
                      </a:r>
                      <a:r>
                        <a:rPr lang="en-US" altLang="zh-TW" sz="1400" b="0" kern="100" dirty="0">
                          <a:solidFill>
                            <a:schemeClr val="tx1"/>
                          </a:solidFill>
                          <a:effectLst/>
                          <a:latin typeface="+mj-lt"/>
                          <a:ea typeface="+mj-ea"/>
                          <a:cs typeface="Times New Roman" panose="02020603050405020304" pitchFamily="18" charset="0"/>
                        </a:rPr>
                        <a:t>)21:00</a:t>
                      </a:r>
                      <a:r>
                        <a:rPr lang="zh-TW" altLang="en-US" sz="1400" b="0" kern="100" dirty="0">
                          <a:solidFill>
                            <a:schemeClr val="tx1"/>
                          </a:solidFill>
                          <a:effectLst/>
                          <a:latin typeface="+mj-lt"/>
                          <a:ea typeface="+mj-ea"/>
                          <a:cs typeface="Times New Roman" panose="02020603050405020304" pitchFamily="18" charset="0"/>
                        </a:rPr>
                        <a:t>止</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285750" indent="-285750">
                        <a:spcBef>
                          <a:spcPts val="100"/>
                        </a:spcBef>
                        <a:spcAft>
                          <a:spcPts val="100"/>
                        </a:spcAft>
                        <a:buFont typeface="Wingdings" panose="05000000000000000000" pitchFamily="2" charset="2"/>
                        <a:buChar char="u"/>
                      </a:pPr>
                      <a:r>
                        <a:rPr lang="zh-TW" altLang="en-US" sz="1400" b="0" dirty="0">
                          <a:latin typeface="+mj-lt"/>
                          <a:ea typeface="+mj-ea"/>
                        </a:rPr>
                        <a:t>高中學校</a:t>
                      </a:r>
                      <a:r>
                        <a:rPr lang="zh-TW" altLang="en-US" sz="1600" b="1" dirty="0">
                          <a:solidFill>
                            <a:schemeClr val="accent5">
                              <a:lumMod val="50000"/>
                            </a:schemeClr>
                          </a:solidFill>
                          <a:latin typeface="+mj-lt"/>
                          <a:ea typeface="+mj-ea"/>
                        </a:rPr>
                        <a:t>協助輔導</a:t>
                      </a:r>
                      <a:r>
                        <a:rPr lang="zh-TW" altLang="en-US" sz="1400" b="0" dirty="0">
                          <a:latin typeface="+mj-lt"/>
                          <a:ea typeface="+mj-ea"/>
                        </a:rPr>
                        <a:t>所屬應屆申請生：</a:t>
                      </a:r>
                      <a:endParaRPr lang="en-US" altLang="zh-TW" sz="1400" b="0" dirty="0">
                        <a:latin typeface="+mj-lt"/>
                        <a:ea typeface="+mj-ea"/>
                      </a:endParaRPr>
                    </a:p>
                    <a:p>
                      <a:pPr marL="342900" indent="-342900">
                        <a:spcBef>
                          <a:spcPts val="100"/>
                        </a:spcBef>
                        <a:spcAft>
                          <a:spcPts val="100"/>
                        </a:spcAft>
                        <a:buFont typeface="+mj-lt"/>
                        <a:buAutoNum type="arabicParenR"/>
                      </a:pPr>
                      <a:r>
                        <a:rPr lang="zh-TW" altLang="en-US" sz="1200" b="0" dirty="0">
                          <a:latin typeface="+mj-lt"/>
                          <a:ea typeface="+mj-ea"/>
                        </a:rPr>
                        <a:t>申請生務必於各校截止日前完成上傳及確認作業</a:t>
                      </a:r>
                      <a:endParaRPr lang="en-US" altLang="zh-TW" sz="1200" b="0" dirty="0">
                        <a:latin typeface="+mj-lt"/>
                        <a:ea typeface="+mj-ea"/>
                      </a:endParaRPr>
                    </a:p>
                    <a:p>
                      <a:pPr marL="342900" indent="-342900">
                        <a:spcBef>
                          <a:spcPts val="100"/>
                        </a:spcBef>
                        <a:spcAft>
                          <a:spcPts val="100"/>
                        </a:spcAft>
                        <a:buFont typeface="+mj-lt"/>
                        <a:buAutoNum type="arabicParenR"/>
                      </a:pPr>
                      <a:r>
                        <a:rPr lang="zh-TW" altLang="en-US" sz="1200" b="0" dirty="0">
                          <a:latin typeface="+mj-lt"/>
                          <a:ea typeface="+mj-ea"/>
                        </a:rPr>
                        <a:t>科技校院繳費方式由各校自訂，請依各校規定辦理</a:t>
                      </a:r>
                      <a:endParaRPr lang="en-US" altLang="zh-TW" sz="1200" b="0" dirty="0">
                        <a:latin typeface="+mj-lt"/>
                        <a:ea typeface="+mj-ea"/>
                      </a:endParaRPr>
                    </a:p>
                    <a:p>
                      <a:pPr marL="0" indent="0">
                        <a:spcBef>
                          <a:spcPts val="100"/>
                        </a:spcBef>
                        <a:spcAft>
                          <a:spcPts val="100"/>
                        </a:spcAft>
                        <a:buFont typeface="Wingdings" panose="05000000000000000000" pitchFamily="2" charset="2"/>
                        <a:buNone/>
                      </a:pPr>
                      <a:endParaRPr lang="en-US" altLang="zh-TW" sz="1400" b="0" dirty="0">
                        <a:latin typeface="+mj-lt"/>
                        <a:ea typeface="+mj-ea"/>
                      </a:endParaRPr>
                    </a:p>
                    <a:p>
                      <a:pPr marL="285750" marR="0" lvl="0" indent="-285750" algn="l" defTabSz="914400" rtl="0" eaLnBrk="1" fontAlgn="auto" latinLnBrk="0" hangingPunct="1">
                        <a:lnSpc>
                          <a:spcPct val="100000"/>
                        </a:lnSpc>
                        <a:spcBef>
                          <a:spcPts val="100"/>
                        </a:spcBef>
                        <a:spcAft>
                          <a:spcPts val="100"/>
                        </a:spcAft>
                        <a:buClrTx/>
                        <a:buSzTx/>
                        <a:buFont typeface="Wingdings" panose="05000000000000000000" pitchFamily="2" charset="2"/>
                        <a:buChar char="u"/>
                        <a:tabLst/>
                        <a:defRPr/>
                      </a:pPr>
                      <a:r>
                        <a:rPr lang="zh-TW" altLang="en-US" sz="1400" b="0" kern="1200" dirty="0">
                          <a:solidFill>
                            <a:schemeClr val="dk1"/>
                          </a:solidFill>
                          <a:latin typeface="+mj-lt"/>
                          <a:ea typeface="+mn-ea"/>
                          <a:cs typeface="+mn-cs"/>
                        </a:rPr>
                        <a:t>高中學校</a:t>
                      </a:r>
                      <a:r>
                        <a:rPr lang="zh-TW" altLang="en-US" sz="1400" b="0" kern="1200" dirty="0">
                          <a:solidFill>
                            <a:schemeClr val="tx1"/>
                          </a:solidFill>
                          <a:latin typeface="+mj-lt"/>
                          <a:ea typeface="+mn-ea"/>
                          <a:cs typeface="+mn-cs"/>
                        </a:rPr>
                        <a:t>請至</a:t>
                      </a:r>
                      <a:r>
                        <a:rPr lang="zh-TW" altLang="en-US" sz="1600" b="1" kern="1200" dirty="0">
                          <a:solidFill>
                            <a:srgbClr val="0033CC"/>
                          </a:solidFill>
                          <a:latin typeface="+mj-lt"/>
                          <a:ea typeface="+mn-ea"/>
                          <a:cs typeface="+mn-cs"/>
                        </a:rPr>
                        <a:t>集體報名系統查詢</a:t>
                      </a:r>
                      <a:r>
                        <a:rPr lang="zh-TW" altLang="en-US" sz="1400" b="0" kern="1200" dirty="0">
                          <a:solidFill>
                            <a:schemeClr val="tx1"/>
                          </a:solidFill>
                          <a:latin typeface="+mj-lt"/>
                          <a:ea typeface="+mn-ea"/>
                          <a:cs typeface="+mn-cs"/>
                        </a:rPr>
                        <a:t>「上傳情形」</a:t>
                      </a:r>
                      <a:endParaRPr lang="en-US" altLang="zh-TW" sz="1400" b="0" kern="1200" dirty="0">
                        <a:solidFill>
                          <a:schemeClr val="tx1"/>
                        </a:solidFill>
                        <a:latin typeface="+mj-lt"/>
                        <a:ea typeface="+mn-ea"/>
                        <a:cs typeface="+mn-cs"/>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1692673"/>
                  </a:ext>
                </a:extLst>
              </a:tr>
              <a:tr h="792000">
                <a:tc vMerge="1">
                  <a:txBody>
                    <a:bodyPr/>
                    <a:lstStyle/>
                    <a:p>
                      <a:endParaRPr lang="zh-TW" altLang="en-US"/>
                    </a:p>
                  </a:txBody>
                  <a:tcPr/>
                </a:tc>
                <a:tc>
                  <a:txBody>
                    <a:bodyPr/>
                    <a:lstStyle/>
                    <a:p>
                      <a:pPr algn="l">
                        <a:lnSpc>
                          <a:spcPct val="100000"/>
                        </a:lnSpc>
                        <a:spcBef>
                          <a:spcPts val="0"/>
                        </a:spcBef>
                        <a:spcAft>
                          <a:spcPts val="0"/>
                        </a:spcAft>
                      </a:pPr>
                      <a:r>
                        <a:rPr lang="zh-TW" sz="1500" b="0" kern="0" spc="0" baseline="0" dirty="0">
                          <a:effectLst/>
                          <a:latin typeface="+mn-ea"/>
                          <a:ea typeface="+mn-ea"/>
                          <a:cs typeface="Times New Roman" panose="02020603050405020304" pitchFamily="18" charset="0"/>
                        </a:rPr>
                        <a:t>繳交科技校院複試費</a:t>
                      </a:r>
                      <a:endParaRPr lang="zh-TW" sz="1500" b="0" kern="100" spc="0" baseline="0" dirty="0">
                        <a:solidFill>
                          <a:schemeClr val="tx1"/>
                        </a:solidFill>
                        <a:effectLst/>
                        <a:latin typeface="+mn-ea"/>
                        <a:ea typeface="+mn-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just" defTabSz="914400" rtl="0" eaLnBrk="1" latinLnBrk="0" hangingPunct="1">
                        <a:lnSpc>
                          <a:spcPct val="100000"/>
                        </a:lnSpc>
                        <a:spcBef>
                          <a:spcPts val="0"/>
                        </a:spcBef>
                        <a:spcAft>
                          <a:spcPts val="0"/>
                        </a:spcAft>
                      </a:pPr>
                      <a:r>
                        <a:rPr lang="zh-TW" altLang="en-US" sz="1400" b="1" kern="100" dirty="0">
                          <a:solidFill>
                            <a:schemeClr val="tx1"/>
                          </a:solidFill>
                          <a:effectLst/>
                          <a:latin typeface="+mj-lt"/>
                          <a:ea typeface="+mj-ea"/>
                          <a:cs typeface="Times New Roman" panose="02020603050405020304" pitchFamily="18" charset="0"/>
                        </a:rPr>
                        <a:t>各校自訂</a:t>
                      </a:r>
                      <a:r>
                        <a:rPr lang="en-US" altLang="zh-TW" sz="1000" b="0" kern="100" spc="-50" baseline="0" dirty="0">
                          <a:solidFill>
                            <a:schemeClr val="tx1"/>
                          </a:solidFill>
                          <a:effectLst/>
                          <a:latin typeface="+mj-lt"/>
                          <a:ea typeface="+mj-ea"/>
                          <a:cs typeface="Times New Roman" panose="02020603050405020304" pitchFamily="18" charset="0"/>
                        </a:rPr>
                        <a:t>【</a:t>
                      </a:r>
                      <a:r>
                        <a:rPr lang="zh-TW" altLang="en-US" sz="1000" b="0" kern="100" spc="-50" baseline="0" dirty="0">
                          <a:solidFill>
                            <a:schemeClr val="tx1"/>
                          </a:solidFill>
                          <a:effectLst/>
                          <a:latin typeface="+mj-lt"/>
                          <a:ea typeface="+mj-ea"/>
                          <a:cs typeface="Times New Roman" panose="02020603050405020304" pitchFamily="18" charset="0"/>
                        </a:rPr>
                        <a:t>詳見招生學校系</a:t>
                      </a:r>
                      <a:r>
                        <a:rPr lang="en-US" altLang="zh-TW" sz="1000" b="0" kern="100" spc="-50" baseline="0" dirty="0">
                          <a:solidFill>
                            <a:schemeClr val="tx1"/>
                          </a:solidFill>
                          <a:effectLst/>
                          <a:latin typeface="+mj-lt"/>
                          <a:ea typeface="+mj-ea"/>
                          <a:cs typeface="Times New Roman" panose="02020603050405020304" pitchFamily="18" charset="0"/>
                        </a:rPr>
                        <a:t>(</a:t>
                      </a:r>
                      <a:r>
                        <a:rPr lang="zh-TW" altLang="en-US" sz="1000" b="0" kern="100" spc="-50" baseline="0" dirty="0">
                          <a:solidFill>
                            <a:schemeClr val="tx1"/>
                          </a:solidFill>
                          <a:effectLst/>
                          <a:latin typeface="+mj-lt"/>
                          <a:ea typeface="+mj-ea"/>
                          <a:cs typeface="Times New Roman" panose="02020603050405020304" pitchFamily="18" charset="0"/>
                        </a:rPr>
                        <a:t>組</a:t>
                      </a:r>
                      <a:r>
                        <a:rPr lang="en-US" altLang="zh-TW" sz="1000" b="0" kern="100" spc="-50" baseline="0" dirty="0">
                          <a:solidFill>
                            <a:schemeClr val="tx1"/>
                          </a:solidFill>
                          <a:effectLst/>
                          <a:latin typeface="+mj-lt"/>
                          <a:ea typeface="+mj-ea"/>
                          <a:cs typeface="Times New Roman" panose="02020603050405020304" pitchFamily="18" charset="0"/>
                        </a:rPr>
                        <a:t>)</a:t>
                      </a:r>
                      <a:r>
                        <a:rPr lang="zh-TW" altLang="en-US" sz="1000" b="0" kern="100" spc="-50" baseline="0" dirty="0">
                          <a:solidFill>
                            <a:schemeClr val="tx1"/>
                          </a:solidFill>
                          <a:effectLst/>
                          <a:latin typeface="+mj-lt"/>
                          <a:ea typeface="+mj-ea"/>
                          <a:cs typeface="Times New Roman" panose="02020603050405020304" pitchFamily="18" charset="0"/>
                        </a:rPr>
                        <a:t>、學程一覽表</a:t>
                      </a:r>
                      <a:r>
                        <a:rPr lang="en-US" altLang="zh-TW" sz="1000" b="0" kern="100" spc="-50" baseline="0" dirty="0">
                          <a:solidFill>
                            <a:schemeClr val="tx1"/>
                          </a:solidFill>
                          <a:effectLst/>
                          <a:latin typeface="+mj-lt"/>
                          <a:ea typeface="+mj-ea"/>
                          <a:cs typeface="Times New Roman" panose="02020603050405020304" pitchFamily="18" charset="0"/>
                        </a:rPr>
                        <a:t>】</a:t>
                      </a:r>
                      <a:endParaRPr lang="en-US" altLang="zh-TW" sz="1000" b="1" kern="100" dirty="0">
                        <a:solidFill>
                          <a:schemeClr val="tx1"/>
                        </a:solidFill>
                        <a:effectLst/>
                        <a:latin typeface="+mj-lt"/>
                        <a:ea typeface="+mj-ea"/>
                        <a:cs typeface="Times New Roman" panose="02020603050405020304" pitchFamily="18" charset="0"/>
                      </a:endParaRPr>
                    </a:p>
                    <a:p>
                      <a:pPr algn="l">
                        <a:lnSpc>
                          <a:spcPct val="100000"/>
                        </a:lnSpc>
                        <a:spcBef>
                          <a:spcPts val="0"/>
                        </a:spcBef>
                        <a:spcAft>
                          <a:spcPts val="0"/>
                        </a:spcAft>
                      </a:pPr>
                      <a:r>
                        <a:rPr lang="en-US" altLang="zh-TW" sz="1400" b="0" kern="100" dirty="0">
                          <a:solidFill>
                            <a:schemeClr val="tx1"/>
                          </a:solidFill>
                          <a:effectLst/>
                          <a:latin typeface="+mj-lt"/>
                          <a:ea typeface="+mj-ea"/>
                          <a:cs typeface="Times New Roman" panose="02020603050405020304" pitchFamily="18" charset="0"/>
                        </a:rPr>
                        <a:t>115</a:t>
                      </a:r>
                      <a:r>
                        <a:rPr lang="zh-TW" altLang="en-US" sz="1400" b="0" kern="100" dirty="0">
                          <a:solidFill>
                            <a:schemeClr val="tx1"/>
                          </a:solidFill>
                          <a:effectLst/>
                          <a:latin typeface="+mj-lt"/>
                          <a:ea typeface="+mj-ea"/>
                          <a:cs typeface="Times New Roman" panose="02020603050405020304" pitchFamily="18" charset="0"/>
                        </a:rPr>
                        <a:t>年</a:t>
                      </a:r>
                      <a:r>
                        <a:rPr lang="en-US" altLang="zh-TW" sz="1400" b="0" kern="100" dirty="0">
                          <a:solidFill>
                            <a:schemeClr val="tx1"/>
                          </a:solidFill>
                          <a:effectLst/>
                          <a:latin typeface="+mj-lt"/>
                          <a:ea typeface="+mj-ea"/>
                          <a:cs typeface="Times New Roman" panose="02020603050405020304" pitchFamily="18" charset="0"/>
                        </a:rPr>
                        <a:t>4</a:t>
                      </a:r>
                      <a:r>
                        <a:rPr lang="zh-TW" altLang="en-US" sz="1400" b="0" kern="100" dirty="0">
                          <a:solidFill>
                            <a:schemeClr val="tx1"/>
                          </a:solidFill>
                          <a:effectLst/>
                          <a:latin typeface="+mj-lt"/>
                          <a:ea typeface="+mj-ea"/>
                          <a:cs typeface="Times New Roman" panose="02020603050405020304" pitchFamily="18" charset="0"/>
                        </a:rPr>
                        <a:t>月</a:t>
                      </a:r>
                      <a:r>
                        <a:rPr lang="en-US" altLang="zh-TW" sz="1400" b="0" kern="100" dirty="0">
                          <a:solidFill>
                            <a:schemeClr val="tx1"/>
                          </a:solidFill>
                          <a:effectLst/>
                          <a:latin typeface="+mj-lt"/>
                          <a:ea typeface="+mj-ea"/>
                          <a:cs typeface="Times New Roman" panose="02020603050405020304" pitchFamily="18" charset="0"/>
                        </a:rPr>
                        <a:t>30</a:t>
                      </a:r>
                      <a:r>
                        <a:rPr lang="zh-TW" altLang="en-US" sz="1400" b="0" kern="100" dirty="0">
                          <a:solidFill>
                            <a:schemeClr val="tx1"/>
                          </a:solidFill>
                          <a:effectLst/>
                          <a:latin typeface="+mj-lt"/>
                          <a:ea typeface="+mj-ea"/>
                          <a:cs typeface="Times New Roman" panose="02020603050405020304" pitchFamily="18" charset="0"/>
                        </a:rPr>
                        <a:t>日</a:t>
                      </a:r>
                      <a:r>
                        <a:rPr lang="en-US" altLang="zh-TW" sz="1400" b="0" kern="100" dirty="0">
                          <a:solidFill>
                            <a:schemeClr val="tx1"/>
                          </a:solidFill>
                          <a:effectLst/>
                          <a:latin typeface="+mj-lt"/>
                          <a:ea typeface="+mj-ea"/>
                          <a:cs typeface="Times New Roman" panose="02020603050405020304" pitchFamily="18" charset="0"/>
                        </a:rPr>
                        <a:t>(</a:t>
                      </a:r>
                      <a:r>
                        <a:rPr lang="zh-TW" altLang="en-US" sz="1400" b="0" kern="100" dirty="0">
                          <a:solidFill>
                            <a:schemeClr val="tx1"/>
                          </a:solidFill>
                          <a:effectLst/>
                          <a:latin typeface="+mj-lt"/>
                          <a:ea typeface="+mj-ea"/>
                          <a:cs typeface="Times New Roman" panose="02020603050405020304" pitchFamily="18" charset="0"/>
                        </a:rPr>
                        <a:t>星期四</a:t>
                      </a:r>
                      <a:r>
                        <a:rPr lang="en-US" altLang="zh-TW" sz="1400" b="0" kern="100" dirty="0">
                          <a:solidFill>
                            <a:schemeClr val="tx1"/>
                          </a:solidFill>
                          <a:effectLst/>
                          <a:latin typeface="+mj-lt"/>
                          <a:ea typeface="+mj-ea"/>
                          <a:cs typeface="Times New Roman" panose="02020603050405020304" pitchFamily="18" charset="0"/>
                        </a:rPr>
                        <a:t>)10:00</a:t>
                      </a:r>
                      <a:r>
                        <a:rPr lang="zh-TW" altLang="en-US" sz="1400" b="0" kern="100" dirty="0">
                          <a:solidFill>
                            <a:schemeClr val="tx1"/>
                          </a:solidFill>
                          <a:effectLst/>
                          <a:latin typeface="+mj-lt"/>
                          <a:ea typeface="+mj-ea"/>
                          <a:cs typeface="Times New Roman" panose="02020603050405020304" pitchFamily="18" charset="0"/>
                        </a:rPr>
                        <a:t>起至</a:t>
                      </a:r>
                    </a:p>
                    <a:p>
                      <a:pPr algn="l">
                        <a:lnSpc>
                          <a:spcPct val="100000"/>
                        </a:lnSpc>
                        <a:spcBef>
                          <a:spcPts val="0"/>
                        </a:spcBef>
                        <a:spcAft>
                          <a:spcPts val="0"/>
                        </a:spcAft>
                      </a:pPr>
                      <a:r>
                        <a:rPr lang="en-US" altLang="zh-TW" sz="1400" b="0" kern="100" dirty="0">
                          <a:solidFill>
                            <a:schemeClr val="tx1"/>
                          </a:solidFill>
                          <a:effectLst/>
                          <a:latin typeface="+mj-lt"/>
                          <a:ea typeface="+mj-ea"/>
                          <a:cs typeface="Times New Roman" panose="02020603050405020304" pitchFamily="18" charset="0"/>
                        </a:rPr>
                        <a:t>115</a:t>
                      </a:r>
                      <a:r>
                        <a:rPr lang="zh-TW" altLang="en-US" sz="1400" b="0" kern="100" dirty="0">
                          <a:solidFill>
                            <a:schemeClr val="tx1"/>
                          </a:solidFill>
                          <a:effectLst/>
                          <a:latin typeface="+mj-lt"/>
                          <a:ea typeface="+mj-ea"/>
                          <a:cs typeface="Times New Roman" panose="02020603050405020304" pitchFamily="18" charset="0"/>
                        </a:rPr>
                        <a:t>年</a:t>
                      </a:r>
                      <a:r>
                        <a:rPr lang="en-US" altLang="zh-TW" sz="1400" b="0" kern="100" dirty="0">
                          <a:solidFill>
                            <a:schemeClr val="tx1"/>
                          </a:solidFill>
                          <a:effectLst/>
                          <a:latin typeface="+mj-lt"/>
                          <a:ea typeface="+mj-ea"/>
                          <a:cs typeface="Times New Roman" panose="02020603050405020304" pitchFamily="18" charset="0"/>
                        </a:rPr>
                        <a:t>5</a:t>
                      </a:r>
                      <a:r>
                        <a:rPr lang="zh-TW" altLang="en-US" sz="1400" b="0" kern="100" dirty="0">
                          <a:solidFill>
                            <a:schemeClr val="tx1"/>
                          </a:solidFill>
                          <a:effectLst/>
                          <a:latin typeface="+mj-lt"/>
                          <a:ea typeface="+mj-ea"/>
                          <a:cs typeface="Times New Roman" panose="02020603050405020304" pitchFamily="18" charset="0"/>
                        </a:rPr>
                        <a:t>月</a:t>
                      </a:r>
                      <a:r>
                        <a:rPr lang="en-US" altLang="zh-TW" sz="1400" b="0" kern="100" dirty="0">
                          <a:solidFill>
                            <a:schemeClr val="tx1"/>
                          </a:solidFill>
                          <a:effectLst/>
                          <a:latin typeface="+mj-lt"/>
                          <a:ea typeface="+mj-ea"/>
                          <a:cs typeface="Times New Roman" panose="02020603050405020304" pitchFamily="18" charset="0"/>
                        </a:rPr>
                        <a:t>6</a:t>
                      </a:r>
                      <a:r>
                        <a:rPr lang="zh-TW" altLang="en-US" sz="1400" b="0" kern="100" dirty="0">
                          <a:solidFill>
                            <a:schemeClr val="tx1"/>
                          </a:solidFill>
                          <a:effectLst/>
                          <a:latin typeface="+mj-lt"/>
                          <a:ea typeface="+mj-ea"/>
                          <a:cs typeface="Times New Roman" panose="02020603050405020304" pitchFamily="18" charset="0"/>
                        </a:rPr>
                        <a:t>日</a:t>
                      </a:r>
                      <a:r>
                        <a:rPr lang="en-US" altLang="zh-TW" sz="1400" b="0" kern="100" dirty="0">
                          <a:solidFill>
                            <a:schemeClr val="tx1"/>
                          </a:solidFill>
                          <a:effectLst/>
                          <a:latin typeface="+mj-lt"/>
                          <a:ea typeface="+mj-ea"/>
                          <a:cs typeface="Times New Roman" panose="02020603050405020304" pitchFamily="18" charset="0"/>
                        </a:rPr>
                        <a:t>(</a:t>
                      </a:r>
                      <a:r>
                        <a:rPr lang="zh-TW" altLang="en-US" sz="1400" b="0" kern="100" dirty="0">
                          <a:solidFill>
                            <a:schemeClr val="tx1"/>
                          </a:solidFill>
                          <a:effectLst/>
                          <a:latin typeface="+mj-lt"/>
                          <a:ea typeface="+mj-ea"/>
                          <a:cs typeface="Times New Roman" panose="02020603050405020304" pitchFamily="18" charset="0"/>
                        </a:rPr>
                        <a:t>星期三</a:t>
                      </a:r>
                      <a:r>
                        <a:rPr lang="en-US" altLang="zh-TW" sz="1400" b="0" kern="100" dirty="0">
                          <a:solidFill>
                            <a:schemeClr val="tx1"/>
                          </a:solidFill>
                          <a:effectLst/>
                          <a:latin typeface="+mj-lt"/>
                          <a:ea typeface="+mj-ea"/>
                          <a:cs typeface="Times New Roman" panose="02020603050405020304" pitchFamily="18" charset="0"/>
                        </a:rPr>
                        <a:t>)24:00</a:t>
                      </a:r>
                      <a:r>
                        <a:rPr lang="zh-TW" altLang="en-US" sz="1400" b="0" kern="100" dirty="0">
                          <a:solidFill>
                            <a:schemeClr val="tx1"/>
                          </a:solidFill>
                          <a:effectLst/>
                          <a:latin typeface="+mj-lt"/>
                          <a:ea typeface="+mj-ea"/>
                          <a:cs typeface="Times New Roman" panose="02020603050405020304" pitchFamily="18" charset="0"/>
                        </a:rPr>
                        <a:t>止</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l">
                        <a:lnSpc>
                          <a:spcPct val="100000"/>
                        </a:lnSpc>
                        <a:spcBef>
                          <a:spcPts val="0"/>
                        </a:spcBef>
                        <a:spcAft>
                          <a:spcPts val="0"/>
                        </a:spcAft>
                      </a:pPr>
                      <a:endParaRPr lang="en-US" altLang="zh-TW" sz="1200" b="0" kern="100" dirty="0">
                        <a:solidFill>
                          <a:schemeClr val="tx2">
                            <a:lumMod val="75000"/>
                          </a:schemeClr>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493327991"/>
                  </a:ext>
                </a:extLst>
              </a:tr>
              <a:tr h="720000">
                <a:tc vMerge="1">
                  <a:txBody>
                    <a:bodyPr/>
                    <a:lstStyle/>
                    <a:p>
                      <a:endParaRPr lang="zh-TW" altLang="en-US"/>
                    </a:p>
                  </a:txBody>
                  <a:tcPr/>
                </a:tc>
                <a:tc>
                  <a:txBody>
                    <a:bodyPr/>
                    <a:lstStyle/>
                    <a:p>
                      <a:pPr algn="l">
                        <a:lnSpc>
                          <a:spcPct val="100000"/>
                        </a:lnSpc>
                        <a:spcBef>
                          <a:spcPts val="0"/>
                        </a:spcBef>
                        <a:spcAft>
                          <a:spcPts val="0"/>
                        </a:spcAft>
                      </a:pPr>
                      <a:r>
                        <a:rPr lang="zh-TW" sz="1500" b="0" kern="0" spc="0" baseline="0" dirty="0">
                          <a:effectLst/>
                          <a:latin typeface="+mn-ea"/>
                          <a:ea typeface="+mn-ea"/>
                          <a:cs typeface="Times New Roman" panose="02020603050405020304" pitchFamily="18" charset="0"/>
                        </a:rPr>
                        <a:t>科技校院複試</a:t>
                      </a:r>
                      <a:endParaRPr lang="zh-TW" sz="1500" b="0" kern="100" spc="0" baseline="0" dirty="0">
                        <a:solidFill>
                          <a:schemeClr val="tx1"/>
                        </a:solidFill>
                        <a:effectLst/>
                        <a:latin typeface="+mn-ea"/>
                        <a:ea typeface="+mn-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just" defTabSz="914400" rtl="0" eaLnBrk="1" latinLnBrk="0" hangingPunct="1">
                        <a:lnSpc>
                          <a:spcPct val="100000"/>
                        </a:lnSpc>
                        <a:spcBef>
                          <a:spcPts val="0"/>
                        </a:spcBef>
                        <a:spcAft>
                          <a:spcPts val="0"/>
                        </a:spcAft>
                      </a:pPr>
                      <a:r>
                        <a:rPr lang="zh-TW" sz="1400" b="1" kern="0" dirty="0">
                          <a:effectLst/>
                          <a:latin typeface="+mj-lt"/>
                          <a:ea typeface="+mj-ea"/>
                          <a:cs typeface="Times New Roman" panose="02020603050405020304" pitchFamily="18" charset="0"/>
                        </a:rPr>
                        <a:t>各校自訂</a:t>
                      </a:r>
                      <a:r>
                        <a:rPr lang="zh-TW" altLang="zh-TW" sz="1100" b="0" kern="100" spc="-50" baseline="0" dirty="0">
                          <a:solidFill>
                            <a:schemeClr val="tx1"/>
                          </a:solidFill>
                          <a:effectLst/>
                          <a:latin typeface="+mj-lt"/>
                          <a:ea typeface="+mj-ea"/>
                          <a:cs typeface="Times New Roman" panose="02020603050405020304" pitchFamily="18" charset="0"/>
                        </a:rPr>
                        <a:t> </a:t>
                      </a:r>
                      <a:r>
                        <a:rPr lang="en-US" altLang="zh-TW" sz="1000" b="0" kern="100" spc="-50" baseline="0" dirty="0">
                          <a:solidFill>
                            <a:schemeClr val="tx1"/>
                          </a:solidFill>
                          <a:effectLst/>
                          <a:latin typeface="+mj-lt"/>
                          <a:ea typeface="+mj-ea"/>
                          <a:cs typeface="Times New Roman" panose="02020603050405020304" pitchFamily="18" charset="0"/>
                        </a:rPr>
                        <a:t>【</a:t>
                      </a:r>
                      <a:r>
                        <a:rPr lang="zh-TW" altLang="en-US" sz="1000" b="0" kern="100" spc="-50" baseline="0" dirty="0">
                          <a:solidFill>
                            <a:schemeClr val="tx1"/>
                          </a:solidFill>
                          <a:effectLst/>
                          <a:latin typeface="+mj-lt"/>
                          <a:ea typeface="+mj-ea"/>
                          <a:cs typeface="Times New Roman" panose="02020603050405020304" pitchFamily="18" charset="0"/>
                        </a:rPr>
                        <a:t>詳見招生學校系</a:t>
                      </a:r>
                      <a:r>
                        <a:rPr lang="en-US" altLang="zh-TW" sz="1000" b="0" kern="100" spc="-50" baseline="0" dirty="0">
                          <a:solidFill>
                            <a:schemeClr val="tx1"/>
                          </a:solidFill>
                          <a:effectLst/>
                          <a:latin typeface="+mj-lt"/>
                          <a:ea typeface="+mj-ea"/>
                          <a:cs typeface="Times New Roman" panose="02020603050405020304" pitchFamily="18" charset="0"/>
                        </a:rPr>
                        <a:t>(</a:t>
                      </a:r>
                      <a:r>
                        <a:rPr lang="zh-TW" altLang="en-US" sz="1000" b="0" kern="100" spc="-50" baseline="0" dirty="0">
                          <a:solidFill>
                            <a:schemeClr val="tx1"/>
                          </a:solidFill>
                          <a:effectLst/>
                          <a:latin typeface="+mj-lt"/>
                          <a:ea typeface="+mj-ea"/>
                          <a:cs typeface="Times New Roman" panose="02020603050405020304" pitchFamily="18" charset="0"/>
                        </a:rPr>
                        <a:t>組</a:t>
                      </a:r>
                      <a:r>
                        <a:rPr lang="en-US" altLang="zh-TW" sz="1000" b="0" kern="100" spc="-50" baseline="0" dirty="0">
                          <a:solidFill>
                            <a:schemeClr val="tx1"/>
                          </a:solidFill>
                          <a:effectLst/>
                          <a:latin typeface="+mj-lt"/>
                          <a:ea typeface="+mj-ea"/>
                          <a:cs typeface="Times New Roman" panose="02020603050405020304" pitchFamily="18" charset="0"/>
                        </a:rPr>
                        <a:t>)</a:t>
                      </a:r>
                      <a:r>
                        <a:rPr lang="zh-TW" altLang="en-US" sz="1000" b="0" kern="100" spc="-50" baseline="0" dirty="0">
                          <a:solidFill>
                            <a:schemeClr val="tx1"/>
                          </a:solidFill>
                          <a:effectLst/>
                          <a:latin typeface="+mj-lt"/>
                          <a:ea typeface="+mj-ea"/>
                          <a:cs typeface="Times New Roman" panose="02020603050405020304" pitchFamily="18" charset="0"/>
                        </a:rPr>
                        <a:t>、學程一覽表</a:t>
                      </a:r>
                      <a:r>
                        <a:rPr lang="en-US" altLang="zh-TW" sz="1000" b="0" kern="100" spc="-50" baseline="0" dirty="0">
                          <a:solidFill>
                            <a:schemeClr val="tx1"/>
                          </a:solidFill>
                          <a:effectLst/>
                          <a:latin typeface="+mj-lt"/>
                          <a:ea typeface="+mj-ea"/>
                          <a:cs typeface="Times New Roman" panose="02020603050405020304" pitchFamily="18" charset="0"/>
                        </a:rPr>
                        <a:t>】</a:t>
                      </a:r>
                    </a:p>
                    <a:p>
                      <a:pPr algn="just">
                        <a:lnSpc>
                          <a:spcPct val="100000"/>
                        </a:lnSpc>
                        <a:spcBef>
                          <a:spcPts val="0"/>
                        </a:spcBef>
                        <a:spcAft>
                          <a:spcPts val="0"/>
                        </a:spcAft>
                      </a:pPr>
                      <a:r>
                        <a:rPr lang="en-US" altLang="zh-TW" sz="1400" b="0" kern="0" dirty="0">
                          <a:effectLst/>
                          <a:latin typeface="+mj-lt"/>
                          <a:ea typeface="+mj-ea"/>
                          <a:cs typeface="Times New Roman" panose="02020603050405020304" pitchFamily="18" charset="0"/>
                        </a:rPr>
                        <a:t>115</a:t>
                      </a:r>
                      <a:r>
                        <a:rPr lang="zh-TW" altLang="en-US" sz="1400" b="0" kern="0" dirty="0">
                          <a:effectLst/>
                          <a:latin typeface="+mj-lt"/>
                          <a:ea typeface="+mj-ea"/>
                          <a:cs typeface="Times New Roman" panose="02020603050405020304" pitchFamily="18" charset="0"/>
                        </a:rPr>
                        <a:t>年</a:t>
                      </a:r>
                      <a:r>
                        <a:rPr lang="en-US" altLang="zh-TW" sz="1400" b="0" kern="0" dirty="0">
                          <a:effectLst/>
                          <a:latin typeface="+mj-lt"/>
                          <a:ea typeface="+mj-ea"/>
                          <a:cs typeface="Times New Roman" panose="02020603050405020304" pitchFamily="18" charset="0"/>
                        </a:rPr>
                        <a:t>5</a:t>
                      </a:r>
                      <a:r>
                        <a:rPr lang="zh-TW" altLang="en-US" sz="1400" b="0" kern="0" dirty="0">
                          <a:effectLst/>
                          <a:latin typeface="+mj-lt"/>
                          <a:ea typeface="+mj-ea"/>
                          <a:cs typeface="Times New Roman" panose="02020603050405020304" pitchFamily="18" charset="0"/>
                        </a:rPr>
                        <a:t>月</a:t>
                      </a:r>
                      <a:r>
                        <a:rPr lang="en-US" altLang="zh-TW" sz="1400" b="0" kern="0" dirty="0">
                          <a:effectLst/>
                          <a:latin typeface="+mj-lt"/>
                          <a:ea typeface="+mj-ea"/>
                          <a:cs typeface="Times New Roman" panose="02020603050405020304" pitchFamily="18" charset="0"/>
                        </a:rPr>
                        <a:t>14</a:t>
                      </a:r>
                      <a:r>
                        <a:rPr lang="zh-TW" altLang="en-US" sz="1400" b="0" kern="0" dirty="0">
                          <a:effectLst/>
                          <a:latin typeface="+mj-lt"/>
                          <a:ea typeface="+mj-ea"/>
                          <a:cs typeface="Times New Roman" panose="02020603050405020304" pitchFamily="18" charset="0"/>
                        </a:rPr>
                        <a:t>日</a:t>
                      </a:r>
                      <a:r>
                        <a:rPr lang="en-US" altLang="zh-TW" sz="1400" b="0" kern="0" dirty="0">
                          <a:effectLst/>
                          <a:latin typeface="+mj-lt"/>
                          <a:ea typeface="+mj-ea"/>
                          <a:cs typeface="Times New Roman" panose="02020603050405020304" pitchFamily="18" charset="0"/>
                        </a:rPr>
                        <a:t>(</a:t>
                      </a:r>
                      <a:r>
                        <a:rPr lang="zh-TW" altLang="en-US" sz="1400" b="0" kern="0" dirty="0">
                          <a:effectLst/>
                          <a:latin typeface="+mj-lt"/>
                          <a:ea typeface="+mj-ea"/>
                          <a:cs typeface="Times New Roman" panose="02020603050405020304" pitchFamily="18" charset="0"/>
                        </a:rPr>
                        <a:t>星期四</a:t>
                      </a:r>
                      <a:r>
                        <a:rPr lang="en-US" altLang="zh-TW" sz="1400" b="0" kern="0" dirty="0">
                          <a:effectLst/>
                          <a:latin typeface="+mj-lt"/>
                          <a:ea typeface="+mj-ea"/>
                          <a:cs typeface="Times New Roman" panose="02020603050405020304" pitchFamily="18" charset="0"/>
                        </a:rPr>
                        <a:t>)</a:t>
                      </a:r>
                      <a:r>
                        <a:rPr lang="zh-TW" altLang="en-US" sz="1400" b="0" kern="0" dirty="0">
                          <a:effectLst/>
                          <a:latin typeface="+mj-lt"/>
                          <a:ea typeface="+mj-ea"/>
                          <a:cs typeface="Times New Roman" panose="02020603050405020304" pitchFamily="18" charset="0"/>
                        </a:rPr>
                        <a:t>起至</a:t>
                      </a:r>
                    </a:p>
                    <a:p>
                      <a:pPr algn="just">
                        <a:lnSpc>
                          <a:spcPct val="100000"/>
                        </a:lnSpc>
                        <a:spcBef>
                          <a:spcPts val="0"/>
                        </a:spcBef>
                        <a:spcAft>
                          <a:spcPts val="0"/>
                        </a:spcAft>
                      </a:pPr>
                      <a:r>
                        <a:rPr lang="en-US" altLang="zh-TW" sz="1400" b="0" kern="0" dirty="0">
                          <a:effectLst/>
                          <a:latin typeface="+mj-lt"/>
                          <a:ea typeface="+mj-ea"/>
                          <a:cs typeface="Times New Roman" panose="02020603050405020304" pitchFamily="18" charset="0"/>
                        </a:rPr>
                        <a:t>115</a:t>
                      </a:r>
                      <a:r>
                        <a:rPr lang="zh-TW" altLang="en-US" sz="1400" b="0" kern="0" dirty="0">
                          <a:effectLst/>
                          <a:latin typeface="+mj-lt"/>
                          <a:ea typeface="+mj-ea"/>
                          <a:cs typeface="Times New Roman" panose="02020603050405020304" pitchFamily="18" charset="0"/>
                        </a:rPr>
                        <a:t>年</a:t>
                      </a:r>
                      <a:r>
                        <a:rPr lang="en-US" altLang="zh-TW" sz="1400" b="0" kern="0" dirty="0">
                          <a:effectLst/>
                          <a:latin typeface="+mj-lt"/>
                          <a:ea typeface="+mj-ea"/>
                          <a:cs typeface="Times New Roman" panose="02020603050405020304" pitchFamily="18" charset="0"/>
                        </a:rPr>
                        <a:t>5</a:t>
                      </a:r>
                      <a:r>
                        <a:rPr lang="zh-TW" altLang="en-US" sz="1400" b="0" kern="0" dirty="0">
                          <a:effectLst/>
                          <a:latin typeface="+mj-lt"/>
                          <a:ea typeface="+mj-ea"/>
                          <a:cs typeface="Times New Roman" panose="02020603050405020304" pitchFamily="18" charset="0"/>
                        </a:rPr>
                        <a:t>月</a:t>
                      </a:r>
                      <a:r>
                        <a:rPr lang="en-US" altLang="zh-TW" sz="1400" b="0" kern="0" dirty="0">
                          <a:effectLst/>
                          <a:latin typeface="+mj-lt"/>
                          <a:ea typeface="+mj-ea"/>
                          <a:cs typeface="Times New Roman" panose="02020603050405020304" pitchFamily="18" charset="0"/>
                        </a:rPr>
                        <a:t>26</a:t>
                      </a:r>
                      <a:r>
                        <a:rPr lang="zh-TW" altLang="en-US" sz="1400" b="0" kern="0" dirty="0">
                          <a:effectLst/>
                          <a:latin typeface="+mj-lt"/>
                          <a:ea typeface="+mj-ea"/>
                          <a:cs typeface="Times New Roman" panose="02020603050405020304" pitchFamily="18" charset="0"/>
                        </a:rPr>
                        <a:t>日</a:t>
                      </a:r>
                      <a:r>
                        <a:rPr lang="en-US" altLang="zh-TW" sz="1400" b="0" kern="0" dirty="0">
                          <a:effectLst/>
                          <a:latin typeface="+mj-lt"/>
                          <a:ea typeface="+mj-ea"/>
                          <a:cs typeface="Times New Roman" panose="02020603050405020304" pitchFamily="18" charset="0"/>
                        </a:rPr>
                        <a:t>(</a:t>
                      </a:r>
                      <a:r>
                        <a:rPr lang="zh-TW" altLang="en-US" sz="1400" b="0" kern="0" dirty="0">
                          <a:effectLst/>
                          <a:latin typeface="+mj-lt"/>
                          <a:ea typeface="+mj-ea"/>
                          <a:cs typeface="Times New Roman" panose="02020603050405020304" pitchFamily="18" charset="0"/>
                        </a:rPr>
                        <a:t>星期二</a:t>
                      </a:r>
                      <a:r>
                        <a:rPr lang="en-US" altLang="zh-TW" sz="1400" b="0" kern="0" dirty="0">
                          <a:effectLst/>
                          <a:latin typeface="+mj-lt"/>
                          <a:ea typeface="+mj-ea"/>
                          <a:cs typeface="Times New Roman" panose="02020603050405020304" pitchFamily="18" charset="0"/>
                        </a:rPr>
                        <a:t>)</a:t>
                      </a:r>
                      <a:r>
                        <a:rPr lang="zh-TW" altLang="en-US" sz="1400" b="0" kern="0" dirty="0">
                          <a:effectLst/>
                          <a:latin typeface="+mj-lt"/>
                          <a:ea typeface="+mj-ea"/>
                          <a:cs typeface="Times New Roman" panose="02020603050405020304" pitchFamily="18" charset="0"/>
                        </a:rPr>
                        <a:t>止</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lgn="just">
                        <a:lnSpc>
                          <a:spcPct val="100000"/>
                        </a:lnSpc>
                        <a:spcBef>
                          <a:spcPts val="100"/>
                        </a:spcBef>
                        <a:spcAft>
                          <a:spcPts val="100"/>
                        </a:spcAft>
                        <a:buFont typeface="Wingdings" panose="05000000000000000000" pitchFamily="2" charset="2"/>
                        <a:buChar char="u"/>
                      </a:pPr>
                      <a:r>
                        <a:rPr lang="zh-TW" altLang="en-US" sz="1400" b="0" dirty="0">
                          <a:latin typeface="+mj-lt"/>
                          <a:ea typeface="+mj-ea"/>
                        </a:rPr>
                        <a:t>申請生至各校參加到校複試項目</a:t>
                      </a:r>
                      <a:endParaRPr lang="en-US" altLang="zh-TW" sz="1400" b="0" dirty="0">
                        <a:latin typeface="+mj-lt"/>
                        <a:ea typeface="+mj-ea"/>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5230653"/>
                  </a:ext>
                </a:extLst>
              </a:tr>
            </a:tbl>
          </a:graphicData>
        </a:graphic>
      </p:graphicFrame>
      <p:sp>
        <p:nvSpPr>
          <p:cNvPr id="7" name="投影片編號版面配置區 6"/>
          <p:cNvSpPr>
            <a:spLocks noGrp="1"/>
          </p:cNvSpPr>
          <p:nvPr>
            <p:ph type="sldNum" sz="quarter" idx="12"/>
          </p:nvPr>
        </p:nvSpPr>
        <p:spPr/>
        <p:txBody>
          <a:bodyPr/>
          <a:lstStyle/>
          <a:p>
            <a:fld id="{A6174ADA-354D-4803-A14C-B38EECA4D689}" type="slidenum">
              <a:rPr lang="zh-TW" altLang="en-US" smtClean="0"/>
              <a:t>5</a:t>
            </a:fld>
            <a:endParaRPr lang="zh-TW" altLang="en-US"/>
          </a:p>
        </p:txBody>
      </p:sp>
    </p:spTree>
    <p:extLst>
      <p:ext uri="{BB962C8B-B14F-4D97-AF65-F5344CB8AC3E}">
        <p14:creationId xmlns:p14="http://schemas.microsoft.com/office/powerpoint/2010/main" val="31682726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50</a:t>
            </a:fld>
            <a:endParaRPr lang="zh-TW" altLang="en-US"/>
          </a:p>
        </p:txBody>
      </p:sp>
      <p:sp>
        <p:nvSpPr>
          <p:cNvPr id="3" name="文字方塊 2"/>
          <p:cNvSpPr txBox="1"/>
          <p:nvPr/>
        </p:nvSpPr>
        <p:spPr>
          <a:xfrm>
            <a:off x="178108" y="854840"/>
            <a:ext cx="3029759" cy="523220"/>
          </a:xfrm>
          <a:prstGeom prst="rect">
            <a:avLst/>
          </a:prstGeom>
          <a:noFill/>
        </p:spPr>
        <p:txBody>
          <a:bodyPr wrap="square" rtlCol="0">
            <a:spAutoFit/>
          </a:bodyPr>
          <a:lstStyle/>
          <a:p>
            <a:pPr marL="342900" indent="-342900">
              <a:spcBef>
                <a:spcPts val="500"/>
              </a:spcBef>
              <a:spcAft>
                <a:spcPts val="500"/>
              </a:spcAft>
              <a:buFont typeface="Trebuchet MS" panose="020B0603020202020204" pitchFamily="34" charset="0"/>
              <a:buChar char="֍"/>
            </a:pPr>
            <a:r>
              <a:rPr lang="zh-TW" altLang="en-US" sz="2800" b="1" dirty="0">
                <a:solidFill>
                  <a:schemeClr val="accent4">
                    <a:lumMod val="50000"/>
                  </a:schemeClr>
                </a:solidFill>
              </a:rPr>
              <a:t>資料匯出、匯入</a:t>
            </a:r>
          </a:p>
        </p:txBody>
      </p:sp>
      <p:grpSp>
        <p:nvGrpSpPr>
          <p:cNvPr id="4" name="群組 3"/>
          <p:cNvGrpSpPr/>
          <p:nvPr/>
        </p:nvGrpSpPr>
        <p:grpSpPr>
          <a:xfrm>
            <a:off x="317753" y="1573940"/>
            <a:ext cx="2490522" cy="3832927"/>
            <a:chOff x="283800" y="1336617"/>
            <a:chExt cx="2490522" cy="3832927"/>
          </a:xfrm>
        </p:grpSpPr>
        <p:pic>
          <p:nvPicPr>
            <p:cNvPr id="5" name="圖片 4"/>
            <p:cNvPicPr>
              <a:picLocks noChangeAspect="1"/>
            </p:cNvPicPr>
            <p:nvPr/>
          </p:nvPicPr>
          <p:blipFill>
            <a:blip r:embed="rId3"/>
            <a:stretch>
              <a:fillRect/>
            </a:stretch>
          </p:blipFill>
          <p:spPr>
            <a:xfrm>
              <a:off x="756364" y="1336617"/>
              <a:ext cx="2017958" cy="3832927"/>
            </a:xfrm>
            <a:prstGeom prst="rect">
              <a:avLst/>
            </a:prstGeom>
          </p:spPr>
        </p:pic>
        <p:sp>
          <p:nvSpPr>
            <p:cNvPr id="7" name="五邊形 6"/>
            <p:cNvSpPr/>
            <p:nvPr/>
          </p:nvSpPr>
          <p:spPr>
            <a:xfrm>
              <a:off x="283800" y="4390405"/>
              <a:ext cx="585267" cy="584775"/>
            </a:xfrm>
            <a:prstGeom prst="homePlate">
              <a:avLst>
                <a:gd name="adj" fmla="val 53311"/>
              </a:avLst>
            </a:prstGeom>
            <a:solidFill>
              <a:srgbClr val="C00000"/>
            </a:solidFill>
            <a:ln>
              <a:solidFill>
                <a:srgbClr val="C00000"/>
              </a:solidFill>
            </a:ln>
          </p:spPr>
          <p:txBody>
            <a:bodyPr wrap="square" rtlCol="0">
              <a:spAutoFit/>
            </a:bodyPr>
            <a:lstStyle/>
            <a:p>
              <a:pPr algn="ctr"/>
              <a:r>
                <a:rPr lang="en-US" altLang="zh-TW" sz="3200" b="1" dirty="0">
                  <a:solidFill>
                    <a:schemeClr val="bg1"/>
                  </a:solidFill>
                  <a:effectLst>
                    <a:outerShdw blurRad="38100" dist="38100" dir="2700000" algn="tl">
                      <a:srgbClr val="000000">
                        <a:alpha val="43137"/>
                      </a:srgbClr>
                    </a:outerShdw>
                  </a:effectLst>
                </a:rPr>
                <a:t>2</a:t>
              </a:r>
              <a:endParaRPr lang="zh-TW" altLang="en-US" sz="3200" b="1" dirty="0">
                <a:solidFill>
                  <a:schemeClr val="bg1"/>
                </a:solidFill>
                <a:effectLst>
                  <a:outerShdw blurRad="38100" dist="38100" dir="2700000" algn="tl">
                    <a:srgbClr val="000000">
                      <a:alpha val="43137"/>
                    </a:srgbClr>
                  </a:outerShdw>
                </a:effectLst>
              </a:endParaRPr>
            </a:p>
          </p:txBody>
        </p:sp>
        <p:sp>
          <p:nvSpPr>
            <p:cNvPr id="8" name="五邊形 7"/>
            <p:cNvSpPr/>
            <p:nvPr/>
          </p:nvSpPr>
          <p:spPr>
            <a:xfrm>
              <a:off x="301732" y="1484718"/>
              <a:ext cx="585267" cy="584775"/>
            </a:xfrm>
            <a:prstGeom prst="homePlate">
              <a:avLst>
                <a:gd name="adj" fmla="val 53311"/>
              </a:avLst>
            </a:prstGeom>
            <a:solidFill>
              <a:schemeClr val="bg2">
                <a:lumMod val="50000"/>
              </a:schemeClr>
            </a:solidFill>
            <a:ln>
              <a:solidFill>
                <a:schemeClr val="bg2">
                  <a:lumMod val="50000"/>
                </a:schemeClr>
              </a:solidFill>
            </a:ln>
          </p:spPr>
          <p:txBody>
            <a:bodyPr wrap="square" rtlCol="0">
              <a:spAutoFit/>
            </a:bodyPr>
            <a:lstStyle/>
            <a:p>
              <a:pPr algn="ctr"/>
              <a:r>
                <a:rPr lang="en-US" altLang="zh-TW" sz="3200" b="1" dirty="0">
                  <a:solidFill>
                    <a:schemeClr val="bg1"/>
                  </a:solidFill>
                  <a:effectLst>
                    <a:outerShdw blurRad="38100" dist="38100" dir="2700000" algn="tl">
                      <a:srgbClr val="000000">
                        <a:alpha val="43137"/>
                      </a:srgbClr>
                    </a:outerShdw>
                  </a:effectLst>
                </a:rPr>
                <a:t>3</a:t>
              </a:r>
              <a:endParaRPr lang="zh-TW" altLang="en-US" sz="3200" b="1" dirty="0">
                <a:solidFill>
                  <a:schemeClr val="bg1"/>
                </a:solidFill>
                <a:effectLst>
                  <a:outerShdw blurRad="38100" dist="38100" dir="2700000" algn="tl">
                    <a:srgbClr val="000000">
                      <a:alpha val="43137"/>
                    </a:srgbClr>
                  </a:outerShdw>
                </a:effectLst>
              </a:endParaRPr>
            </a:p>
          </p:txBody>
        </p:sp>
      </p:grpSp>
      <p:sp>
        <p:nvSpPr>
          <p:cNvPr id="9" name="文字方塊 8"/>
          <p:cNvSpPr txBox="1"/>
          <p:nvPr/>
        </p:nvSpPr>
        <p:spPr>
          <a:xfrm>
            <a:off x="3743528" y="1521985"/>
            <a:ext cx="3000172" cy="1308050"/>
          </a:xfrm>
          <a:prstGeom prst="rect">
            <a:avLst/>
          </a:prstGeom>
          <a:noFill/>
        </p:spPr>
        <p:txBody>
          <a:bodyPr wrap="square" rtlCol="0">
            <a:spAutoFit/>
          </a:bodyPr>
          <a:lstStyle/>
          <a:p>
            <a:pPr>
              <a:spcBef>
                <a:spcPts val="300"/>
              </a:spcBef>
              <a:spcAft>
                <a:spcPts val="300"/>
              </a:spcAft>
            </a:pPr>
            <a:r>
              <a:rPr lang="zh-TW" altLang="en-US" sz="1600" b="1" dirty="0"/>
              <a:t>編輯完成後，匯入前請注意：</a:t>
            </a:r>
            <a:endParaRPr lang="en-US" altLang="zh-TW" sz="1600" b="1" dirty="0"/>
          </a:p>
          <a:p>
            <a:pPr marL="285750" indent="-285750">
              <a:spcBef>
                <a:spcPts val="300"/>
              </a:spcBef>
              <a:spcAft>
                <a:spcPts val="300"/>
              </a:spcAft>
              <a:buFont typeface="Arial" panose="020B0604020202020204" pitchFamily="34" charset="0"/>
              <a:buChar char="•"/>
            </a:pPr>
            <a:r>
              <a:rPr lang="zh-TW" altLang="en-US" sz="1600" b="1" dirty="0"/>
              <a:t>欄位格式為「</a:t>
            </a:r>
            <a:r>
              <a:rPr lang="zh-TW" altLang="en-US" sz="1600" b="1" u="sng" dirty="0">
                <a:solidFill>
                  <a:srgbClr val="FF0000"/>
                </a:solidFill>
              </a:rPr>
              <a:t>文字</a:t>
            </a:r>
            <a:r>
              <a:rPr lang="zh-TW" altLang="en-US" sz="1600" b="1" dirty="0"/>
              <a:t>」</a:t>
            </a:r>
            <a:endParaRPr lang="en-US" altLang="zh-TW" sz="1600" b="1" dirty="0"/>
          </a:p>
          <a:p>
            <a:pPr marL="285750" indent="-285750">
              <a:spcBef>
                <a:spcPts val="300"/>
              </a:spcBef>
              <a:spcAft>
                <a:spcPts val="300"/>
              </a:spcAft>
              <a:buFont typeface="Arial" panose="020B0604020202020204" pitchFamily="34" charset="0"/>
              <a:buChar char="•"/>
            </a:pPr>
            <a:r>
              <a:rPr lang="zh-TW" altLang="en-US" sz="1600" b="1" dirty="0"/>
              <a:t>檔案另存為「</a:t>
            </a:r>
            <a:r>
              <a:rPr lang="zh-TW" altLang="en-US" sz="1600" b="1" u="sng" dirty="0">
                <a:solidFill>
                  <a:srgbClr val="FF0000"/>
                </a:solidFill>
              </a:rPr>
              <a:t>逗號分隔</a:t>
            </a:r>
            <a:r>
              <a:rPr lang="en-US" altLang="zh-TW" sz="1600" b="1" u="sng" dirty="0">
                <a:solidFill>
                  <a:srgbClr val="FF0000"/>
                </a:solidFill>
              </a:rPr>
              <a:t>csv</a:t>
            </a:r>
            <a:r>
              <a:rPr lang="zh-TW" altLang="en-US" sz="1600" b="1" dirty="0"/>
              <a:t>」</a:t>
            </a:r>
            <a:endParaRPr lang="en-US" altLang="zh-TW" sz="1600" b="1" dirty="0"/>
          </a:p>
          <a:p>
            <a:pPr marL="285750" indent="-285750">
              <a:spcBef>
                <a:spcPts val="300"/>
              </a:spcBef>
              <a:spcAft>
                <a:spcPts val="300"/>
              </a:spcAft>
              <a:buFont typeface="Arial" panose="020B0604020202020204" pitchFamily="34" charset="0"/>
              <a:buChar char="•"/>
            </a:pPr>
            <a:r>
              <a:rPr lang="zh-TW" altLang="en-US" sz="1600" b="1" dirty="0"/>
              <a:t>請保留標題列，請勿刪除</a:t>
            </a:r>
          </a:p>
        </p:txBody>
      </p:sp>
      <p:grpSp>
        <p:nvGrpSpPr>
          <p:cNvPr id="10" name="群組 9"/>
          <p:cNvGrpSpPr/>
          <p:nvPr/>
        </p:nvGrpSpPr>
        <p:grpSpPr>
          <a:xfrm>
            <a:off x="3084241" y="2803986"/>
            <a:ext cx="4239275" cy="2408517"/>
            <a:chOff x="-4258436" y="3082469"/>
            <a:chExt cx="3446517" cy="1971243"/>
          </a:xfrm>
        </p:grpSpPr>
        <p:pic>
          <p:nvPicPr>
            <p:cNvPr id="11" name="圖片 10"/>
            <p:cNvPicPr>
              <a:picLocks noChangeAspect="1"/>
            </p:cNvPicPr>
            <p:nvPr/>
          </p:nvPicPr>
          <p:blipFill rotWithShape="1">
            <a:blip r:embed="rId4"/>
            <a:srcRect b="41315"/>
            <a:stretch/>
          </p:blipFill>
          <p:spPr>
            <a:xfrm>
              <a:off x="-4258436" y="3082469"/>
              <a:ext cx="3446517" cy="1971243"/>
            </a:xfrm>
            <a:prstGeom prst="rect">
              <a:avLst/>
            </a:prstGeom>
          </p:spPr>
        </p:pic>
        <p:sp>
          <p:nvSpPr>
            <p:cNvPr id="12" name="文字方塊 11"/>
            <p:cNvSpPr txBox="1"/>
            <p:nvPr/>
          </p:nvSpPr>
          <p:spPr>
            <a:xfrm>
              <a:off x="-3472732" y="4527081"/>
              <a:ext cx="532468" cy="478607"/>
            </a:xfrm>
            <a:prstGeom prst="rect">
              <a:avLst/>
            </a:prstGeom>
            <a:noFill/>
          </p:spPr>
          <p:txBody>
            <a:bodyPr wrap="square" rtlCol="0">
              <a:spAutoFit/>
            </a:bodyPr>
            <a:lstStyle/>
            <a:p>
              <a:r>
                <a:rPr lang="zh-TW" altLang="en-US" sz="3200" b="1" dirty="0">
                  <a:solidFill>
                    <a:srgbClr val="FF0000"/>
                  </a:solidFill>
                  <a:sym typeface="Wingdings" panose="05000000000000000000" pitchFamily="2" charset="2"/>
                </a:rPr>
                <a:t></a:t>
              </a:r>
              <a:endParaRPr lang="zh-TW" altLang="en-US" sz="3200" b="1" dirty="0">
                <a:solidFill>
                  <a:srgbClr val="FF0000"/>
                </a:solidFill>
              </a:endParaRPr>
            </a:p>
          </p:txBody>
        </p:sp>
      </p:grpSp>
      <p:grpSp>
        <p:nvGrpSpPr>
          <p:cNvPr id="13" name="群組 12"/>
          <p:cNvGrpSpPr/>
          <p:nvPr/>
        </p:nvGrpSpPr>
        <p:grpSpPr>
          <a:xfrm>
            <a:off x="3017849" y="5424492"/>
            <a:ext cx="4422342" cy="1178215"/>
            <a:chOff x="2959811" y="5334066"/>
            <a:chExt cx="4422342" cy="1178215"/>
          </a:xfrm>
        </p:grpSpPr>
        <p:pic>
          <p:nvPicPr>
            <p:cNvPr id="14" name="圖片 13"/>
            <p:cNvPicPr>
              <a:picLocks noChangeAspect="1"/>
            </p:cNvPicPr>
            <p:nvPr/>
          </p:nvPicPr>
          <p:blipFill>
            <a:blip r:embed="rId5"/>
            <a:stretch>
              <a:fillRect/>
            </a:stretch>
          </p:blipFill>
          <p:spPr>
            <a:xfrm>
              <a:off x="2959811" y="5334066"/>
              <a:ext cx="4422342" cy="1178215"/>
            </a:xfrm>
            <a:prstGeom prst="rect">
              <a:avLst/>
            </a:prstGeom>
          </p:spPr>
        </p:pic>
        <p:sp>
          <p:nvSpPr>
            <p:cNvPr id="15" name="文字方塊 14"/>
            <p:cNvSpPr txBox="1"/>
            <p:nvPr/>
          </p:nvSpPr>
          <p:spPr>
            <a:xfrm>
              <a:off x="4529297" y="5367162"/>
              <a:ext cx="550151" cy="584775"/>
            </a:xfrm>
            <a:prstGeom prst="rect">
              <a:avLst/>
            </a:prstGeom>
            <a:noFill/>
          </p:spPr>
          <p:txBody>
            <a:bodyPr wrap="square" rtlCol="0">
              <a:spAutoFit/>
            </a:bodyPr>
            <a:lstStyle/>
            <a:p>
              <a:r>
                <a:rPr lang="zh-TW" altLang="en-US" sz="3200" b="1" dirty="0">
                  <a:solidFill>
                    <a:srgbClr val="FF0000"/>
                  </a:solidFill>
                  <a:sym typeface="Wingdings" panose="05000000000000000000" pitchFamily="2" charset="2"/>
                </a:rPr>
                <a:t></a:t>
              </a:r>
              <a:endParaRPr lang="zh-TW" altLang="en-US" sz="3200" b="1" dirty="0">
                <a:solidFill>
                  <a:srgbClr val="FF0000"/>
                </a:solidFill>
              </a:endParaRPr>
            </a:p>
          </p:txBody>
        </p:sp>
      </p:grpSp>
      <p:grpSp>
        <p:nvGrpSpPr>
          <p:cNvPr id="16" name="群組 15"/>
          <p:cNvGrpSpPr/>
          <p:nvPr/>
        </p:nvGrpSpPr>
        <p:grpSpPr>
          <a:xfrm>
            <a:off x="8624414" y="2402627"/>
            <a:ext cx="2840625" cy="3004240"/>
            <a:chOff x="7087004" y="3947016"/>
            <a:chExt cx="2522236" cy="2774459"/>
          </a:xfrm>
        </p:grpSpPr>
        <p:pic>
          <p:nvPicPr>
            <p:cNvPr id="17" name="圖片 16"/>
            <p:cNvPicPr>
              <a:picLocks noChangeAspect="1"/>
            </p:cNvPicPr>
            <p:nvPr/>
          </p:nvPicPr>
          <p:blipFill rotWithShape="1">
            <a:blip r:embed="rId6"/>
            <a:srcRect t="8349" b="34720"/>
            <a:stretch/>
          </p:blipFill>
          <p:spPr>
            <a:xfrm>
              <a:off x="7087004" y="3947016"/>
              <a:ext cx="2522236" cy="2774459"/>
            </a:xfrm>
            <a:prstGeom prst="rect">
              <a:avLst/>
            </a:prstGeom>
          </p:spPr>
        </p:pic>
        <p:sp>
          <p:nvSpPr>
            <p:cNvPr id="18" name="矩形 17"/>
            <p:cNvSpPr/>
            <p:nvPr/>
          </p:nvSpPr>
          <p:spPr>
            <a:xfrm>
              <a:off x="7285132" y="4439582"/>
              <a:ext cx="2125980" cy="436548"/>
            </a:xfrm>
            <a:prstGeom prst="rect">
              <a:avLst/>
            </a:prstGeom>
            <a:noFill/>
            <a:ln w="190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7285132" y="5184941"/>
              <a:ext cx="2125980" cy="436548"/>
            </a:xfrm>
            <a:prstGeom prst="rect">
              <a:avLst/>
            </a:prstGeom>
            <a:noFill/>
            <a:ln w="190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7285132" y="5675639"/>
              <a:ext cx="2125980" cy="586615"/>
            </a:xfrm>
            <a:prstGeom prst="rect">
              <a:avLst/>
            </a:prstGeom>
            <a:noFill/>
            <a:ln w="190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7285132" y="6312002"/>
              <a:ext cx="2125980" cy="282762"/>
            </a:xfrm>
            <a:prstGeom prst="rect">
              <a:avLst/>
            </a:prstGeom>
            <a:noFill/>
            <a:ln w="190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 name="五邊形 21"/>
          <p:cNvSpPr/>
          <p:nvPr/>
        </p:nvSpPr>
        <p:spPr>
          <a:xfrm>
            <a:off x="3158261" y="1573940"/>
            <a:ext cx="585267" cy="584775"/>
          </a:xfrm>
          <a:prstGeom prst="homePlate">
            <a:avLst>
              <a:gd name="adj" fmla="val 53311"/>
            </a:avLst>
          </a:prstGeom>
          <a:solidFill>
            <a:srgbClr val="C00000"/>
          </a:solidFill>
          <a:ln>
            <a:solidFill>
              <a:srgbClr val="C00000"/>
            </a:solidFill>
          </a:ln>
        </p:spPr>
        <p:txBody>
          <a:bodyPr wrap="square" rtlCol="0">
            <a:spAutoFit/>
          </a:bodyPr>
          <a:lstStyle/>
          <a:p>
            <a:pPr algn="ctr"/>
            <a:r>
              <a:rPr lang="en-US" altLang="zh-TW" sz="3200" b="1" dirty="0">
                <a:solidFill>
                  <a:schemeClr val="bg1"/>
                </a:solidFill>
                <a:effectLst>
                  <a:outerShdw blurRad="38100" dist="38100" dir="2700000" algn="tl">
                    <a:srgbClr val="000000">
                      <a:alpha val="43137"/>
                    </a:srgbClr>
                  </a:outerShdw>
                </a:effectLst>
              </a:rPr>
              <a:t>2</a:t>
            </a:r>
            <a:endParaRPr lang="zh-TW" altLang="en-US" sz="3200" b="1" dirty="0">
              <a:solidFill>
                <a:schemeClr val="bg1"/>
              </a:solidFill>
              <a:effectLst>
                <a:outerShdw blurRad="38100" dist="38100" dir="2700000" algn="tl">
                  <a:srgbClr val="000000">
                    <a:alpha val="43137"/>
                  </a:srgbClr>
                </a:outerShdw>
              </a:effectLst>
            </a:endParaRPr>
          </a:p>
        </p:txBody>
      </p:sp>
      <p:sp>
        <p:nvSpPr>
          <p:cNvPr id="23" name="五邊形 22"/>
          <p:cNvSpPr/>
          <p:nvPr/>
        </p:nvSpPr>
        <p:spPr>
          <a:xfrm>
            <a:off x="7695644" y="1521985"/>
            <a:ext cx="585267" cy="584775"/>
          </a:xfrm>
          <a:prstGeom prst="homePlate">
            <a:avLst>
              <a:gd name="adj" fmla="val 53311"/>
            </a:avLst>
          </a:prstGeom>
          <a:solidFill>
            <a:schemeClr val="bg2">
              <a:lumMod val="50000"/>
            </a:schemeClr>
          </a:solidFill>
          <a:ln>
            <a:solidFill>
              <a:schemeClr val="bg2">
                <a:lumMod val="50000"/>
              </a:schemeClr>
            </a:solidFill>
          </a:ln>
        </p:spPr>
        <p:txBody>
          <a:bodyPr wrap="square" rtlCol="0">
            <a:spAutoFit/>
          </a:bodyPr>
          <a:lstStyle/>
          <a:p>
            <a:pPr algn="ctr"/>
            <a:r>
              <a:rPr lang="en-US" altLang="zh-TW" sz="3200" b="1" dirty="0">
                <a:solidFill>
                  <a:schemeClr val="bg1"/>
                </a:solidFill>
                <a:effectLst>
                  <a:outerShdw blurRad="38100" dist="38100" dir="2700000" algn="tl">
                    <a:srgbClr val="000000">
                      <a:alpha val="43137"/>
                    </a:srgbClr>
                  </a:outerShdw>
                </a:effectLst>
              </a:rPr>
              <a:t>3</a:t>
            </a:r>
            <a:endParaRPr lang="zh-TW" altLang="en-US" sz="3200" b="1" dirty="0">
              <a:solidFill>
                <a:schemeClr val="bg1"/>
              </a:solidFill>
              <a:effectLst>
                <a:outerShdw blurRad="38100" dist="38100" dir="2700000" algn="tl">
                  <a:srgbClr val="000000">
                    <a:alpha val="43137"/>
                  </a:srgbClr>
                </a:outerShdw>
              </a:effectLst>
            </a:endParaRPr>
          </a:p>
        </p:txBody>
      </p:sp>
      <p:sp>
        <p:nvSpPr>
          <p:cNvPr id="24" name="文字方塊 23"/>
          <p:cNvSpPr txBox="1"/>
          <p:nvPr/>
        </p:nvSpPr>
        <p:spPr>
          <a:xfrm>
            <a:off x="8421214" y="1554847"/>
            <a:ext cx="3504086" cy="584775"/>
          </a:xfrm>
          <a:prstGeom prst="rect">
            <a:avLst/>
          </a:prstGeom>
          <a:noFill/>
        </p:spPr>
        <p:txBody>
          <a:bodyPr wrap="square" rtlCol="0">
            <a:spAutoFit/>
          </a:bodyPr>
          <a:lstStyle/>
          <a:p>
            <a:r>
              <a:rPr lang="zh-TW" altLang="en-US" sz="1600" b="1" dirty="0"/>
              <a:t>匯入成功後，可於申請資料統計檢視人數、校系組學程數、應繳金額</a:t>
            </a:r>
          </a:p>
        </p:txBody>
      </p:sp>
      <p:sp>
        <p:nvSpPr>
          <p:cNvPr id="25" name="矩形 24"/>
          <p:cNvSpPr/>
          <p:nvPr/>
        </p:nvSpPr>
        <p:spPr>
          <a:xfrm>
            <a:off x="1076174" y="74119"/>
            <a:ext cx="10039652"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2.3</a:t>
            </a:r>
            <a:r>
              <a:rPr lang="en-US" altLang="zh-TW" sz="3200" b="1" spc="100" dirty="0">
                <a:solidFill>
                  <a:schemeClr val="tx1"/>
                </a:solidFill>
                <a:effectLst>
                  <a:glow rad="63500">
                    <a:schemeClr val="bg1"/>
                  </a:glow>
                </a:effectLst>
                <a:sym typeface="Wingdings" panose="05000000000000000000" pitchFamily="2" charset="2"/>
              </a:rPr>
              <a:t> </a:t>
            </a:r>
            <a:r>
              <a:rPr lang="zh-TW" altLang="en-US" sz="2400" b="1" spc="50" dirty="0">
                <a:solidFill>
                  <a:schemeClr val="tx1"/>
                </a:solidFill>
                <a:effectLst>
                  <a:glow rad="63500">
                    <a:schemeClr val="bg1"/>
                  </a:glow>
                </a:effectLst>
                <a:sym typeface="Wingdings" panose="05000000000000000000" pitchFamily="2" charset="2"/>
              </a:rPr>
              <a:t>依據回收之「申請校系組學程資料調查表」編修申請生資料</a:t>
            </a:r>
            <a:r>
              <a:rPr lang="en-US" altLang="zh-TW" sz="2400" b="1" spc="50" dirty="0">
                <a:solidFill>
                  <a:schemeClr val="tx1"/>
                </a:solidFill>
                <a:effectLst>
                  <a:glow rad="63500">
                    <a:schemeClr val="bg1"/>
                  </a:glow>
                </a:effectLst>
                <a:sym typeface="Wingdings" panose="05000000000000000000" pitchFamily="2" charset="2"/>
              </a:rPr>
              <a:t>(3/5)</a:t>
            </a:r>
          </a:p>
        </p:txBody>
      </p:sp>
      <p:sp>
        <p:nvSpPr>
          <p:cNvPr id="26" name="矩形 25"/>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02</a:t>
            </a:r>
            <a:endParaRPr lang="zh-TW" altLang="en-US" sz="3600" dirty="0">
              <a:solidFill>
                <a:schemeClr val="tx1">
                  <a:lumMod val="75000"/>
                  <a:lumOff val="25000"/>
                </a:schemeClr>
              </a:solidFill>
            </a:endParaRPr>
          </a:p>
        </p:txBody>
      </p:sp>
    </p:spTree>
    <p:extLst>
      <p:ext uri="{BB962C8B-B14F-4D97-AF65-F5344CB8AC3E}">
        <p14:creationId xmlns:p14="http://schemas.microsoft.com/office/powerpoint/2010/main" val="34491944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4"/>
          <p:cNvGrpSpPr/>
          <p:nvPr/>
        </p:nvGrpSpPr>
        <p:grpSpPr>
          <a:xfrm>
            <a:off x="1316358" y="903489"/>
            <a:ext cx="7091419" cy="5695815"/>
            <a:chOff x="1307313" y="903489"/>
            <a:chExt cx="7091419" cy="5695815"/>
          </a:xfrm>
        </p:grpSpPr>
        <p:pic>
          <p:nvPicPr>
            <p:cNvPr id="5" name="圖片 4"/>
            <p:cNvPicPr>
              <a:picLocks noChangeAspect="1"/>
            </p:cNvPicPr>
            <p:nvPr/>
          </p:nvPicPr>
          <p:blipFill rotWithShape="1">
            <a:blip r:embed="rId3"/>
            <a:srcRect b="3807"/>
            <a:stretch/>
          </p:blipFill>
          <p:spPr>
            <a:xfrm>
              <a:off x="1307313" y="903489"/>
              <a:ext cx="7091419" cy="5695815"/>
            </a:xfrm>
            <a:prstGeom prst="rect">
              <a:avLst/>
            </a:prstGeom>
          </p:spPr>
        </p:pic>
        <p:sp>
          <p:nvSpPr>
            <p:cNvPr id="14" name="矩形 13"/>
            <p:cNvSpPr/>
            <p:nvPr/>
          </p:nvSpPr>
          <p:spPr>
            <a:xfrm>
              <a:off x="1428750" y="1190625"/>
              <a:ext cx="1609725" cy="3343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投影片編號版面配置區 1"/>
          <p:cNvSpPr>
            <a:spLocks noGrp="1"/>
          </p:cNvSpPr>
          <p:nvPr>
            <p:ph type="sldNum" sz="quarter" idx="12"/>
          </p:nvPr>
        </p:nvSpPr>
        <p:spPr/>
        <p:txBody>
          <a:bodyPr/>
          <a:lstStyle/>
          <a:p>
            <a:fld id="{A6174ADA-354D-4803-A14C-B38EECA4D689}" type="slidenum">
              <a:rPr lang="zh-TW" altLang="en-US" smtClean="0"/>
              <a:t>51</a:t>
            </a:fld>
            <a:endParaRPr lang="zh-TW" altLang="en-US"/>
          </a:p>
        </p:txBody>
      </p:sp>
      <p:sp>
        <p:nvSpPr>
          <p:cNvPr id="3" name="矩形 2"/>
          <p:cNvSpPr/>
          <p:nvPr/>
        </p:nvSpPr>
        <p:spPr>
          <a:xfrm>
            <a:off x="1076174" y="74119"/>
            <a:ext cx="10039652"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2.3</a:t>
            </a:r>
            <a:r>
              <a:rPr lang="en-US" altLang="zh-TW" sz="3200" b="1" spc="100" dirty="0">
                <a:solidFill>
                  <a:schemeClr val="tx1"/>
                </a:solidFill>
                <a:effectLst>
                  <a:glow rad="63500">
                    <a:schemeClr val="bg1"/>
                  </a:glow>
                </a:effectLst>
                <a:sym typeface="Wingdings" panose="05000000000000000000" pitchFamily="2" charset="2"/>
              </a:rPr>
              <a:t> </a:t>
            </a:r>
            <a:r>
              <a:rPr lang="zh-TW" altLang="en-US" sz="2400" b="1" spc="50" dirty="0">
                <a:solidFill>
                  <a:schemeClr val="tx1"/>
                </a:solidFill>
                <a:effectLst>
                  <a:glow rad="63500">
                    <a:schemeClr val="bg1"/>
                  </a:glow>
                </a:effectLst>
                <a:sym typeface="Wingdings" panose="05000000000000000000" pitchFamily="2" charset="2"/>
              </a:rPr>
              <a:t>依據回收之「申請校系組學程資料調查表」編修申請生資料</a:t>
            </a:r>
            <a:r>
              <a:rPr lang="en-US" altLang="zh-TW" sz="2400" b="1" spc="50" dirty="0">
                <a:solidFill>
                  <a:schemeClr val="tx1"/>
                </a:solidFill>
                <a:effectLst>
                  <a:glow rad="63500">
                    <a:schemeClr val="bg1"/>
                  </a:glow>
                </a:effectLst>
                <a:sym typeface="Wingdings" panose="05000000000000000000" pitchFamily="2" charset="2"/>
              </a:rPr>
              <a:t>(4/5)</a:t>
            </a:r>
          </a:p>
        </p:txBody>
      </p:sp>
      <p:sp>
        <p:nvSpPr>
          <p:cNvPr id="4" name="矩形 3"/>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02</a:t>
            </a:r>
            <a:endParaRPr lang="zh-TW" altLang="en-US" sz="3600" dirty="0">
              <a:solidFill>
                <a:schemeClr val="tx1">
                  <a:lumMod val="75000"/>
                  <a:lumOff val="25000"/>
                </a:schemeClr>
              </a:solidFill>
            </a:endParaRPr>
          </a:p>
        </p:txBody>
      </p:sp>
      <p:sp>
        <p:nvSpPr>
          <p:cNvPr id="7" name="文字方塊 6"/>
          <p:cNvSpPr txBox="1"/>
          <p:nvPr/>
        </p:nvSpPr>
        <p:spPr>
          <a:xfrm>
            <a:off x="799175" y="4533900"/>
            <a:ext cx="553998" cy="2065404"/>
          </a:xfrm>
          <a:prstGeom prst="rect">
            <a:avLst/>
          </a:prstGeom>
          <a:solidFill>
            <a:schemeClr val="accent5"/>
          </a:solidFill>
          <a:ln>
            <a:solidFill>
              <a:schemeClr val="accent5"/>
            </a:solidFill>
          </a:ln>
        </p:spPr>
        <p:txBody>
          <a:bodyPr vert="eaVert" wrap="square" rtlCol="0">
            <a:spAutoFit/>
          </a:bodyPr>
          <a:lstStyle>
            <a:defPPr>
              <a:defRPr lang="zh-TW"/>
            </a:defPPr>
            <a:lvl1pPr algn="ctr">
              <a:defRPr sz="2000" b="1">
                <a:solidFill>
                  <a:schemeClr val="bg1"/>
                </a:solidFill>
                <a:effectLst>
                  <a:outerShdw blurRad="38100" dist="38100" dir="2700000" algn="tl">
                    <a:srgbClr val="000000">
                      <a:alpha val="43137"/>
                    </a:srgbClr>
                  </a:outerShdw>
                </a:effectLst>
              </a:defRPr>
            </a:lvl1pPr>
          </a:lstStyle>
          <a:p>
            <a:r>
              <a:rPr lang="zh-TW" altLang="en-US" sz="2400" spc="300" dirty="0"/>
              <a:t>單筆查詢</a:t>
            </a:r>
          </a:p>
        </p:txBody>
      </p:sp>
      <p:sp>
        <p:nvSpPr>
          <p:cNvPr id="10" name="文字方塊 9"/>
          <p:cNvSpPr txBox="1"/>
          <p:nvPr/>
        </p:nvSpPr>
        <p:spPr>
          <a:xfrm>
            <a:off x="2459738" y="1190625"/>
            <a:ext cx="553998" cy="3267075"/>
          </a:xfrm>
          <a:prstGeom prst="rect">
            <a:avLst/>
          </a:prstGeom>
          <a:solidFill>
            <a:schemeClr val="accent5"/>
          </a:solidFill>
          <a:ln>
            <a:solidFill>
              <a:schemeClr val="accent5"/>
            </a:solidFill>
          </a:ln>
        </p:spPr>
        <p:txBody>
          <a:bodyPr vert="eaVert" wrap="square" rtlCol="0">
            <a:spAutoFit/>
          </a:bodyPr>
          <a:lstStyle>
            <a:defPPr>
              <a:defRPr lang="zh-TW"/>
            </a:defPPr>
            <a:lvl1pPr algn="ctr">
              <a:defRPr sz="2000" b="1">
                <a:solidFill>
                  <a:schemeClr val="bg1"/>
                </a:solidFill>
                <a:effectLst>
                  <a:outerShdw blurRad="38100" dist="38100" dir="2700000" algn="tl">
                    <a:srgbClr val="000000">
                      <a:alpha val="43137"/>
                    </a:srgbClr>
                  </a:outerShdw>
                </a:effectLst>
              </a:defRPr>
            </a:lvl1pPr>
          </a:lstStyle>
          <a:p>
            <a:r>
              <a:rPr lang="zh-TW" altLang="en-US" sz="2400" dirty="0"/>
              <a:t>單筆編輯</a:t>
            </a:r>
          </a:p>
        </p:txBody>
      </p:sp>
      <p:sp>
        <p:nvSpPr>
          <p:cNvPr id="13" name="矩形 12"/>
          <p:cNvSpPr/>
          <p:nvPr/>
        </p:nvSpPr>
        <p:spPr>
          <a:xfrm>
            <a:off x="2813711" y="5082085"/>
            <a:ext cx="4124482" cy="1274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spcBef>
                <a:spcPts val="300"/>
              </a:spcBef>
              <a:spcAft>
                <a:spcPts val="300"/>
              </a:spcAft>
              <a:buFont typeface="+mj-lt"/>
              <a:buAutoNum type="arabicParenR"/>
            </a:pPr>
            <a:r>
              <a:rPr lang="zh-TW" altLang="en-US" sz="1400" b="1" dirty="0">
                <a:solidFill>
                  <a:schemeClr val="accent5">
                    <a:lumMod val="50000"/>
                  </a:schemeClr>
                </a:solidFill>
                <a:latin typeface="+mj-ea"/>
                <a:ea typeface="+mj-ea"/>
              </a:rPr>
              <a:t>輸入「報名序號」或「身分證號」</a:t>
            </a:r>
            <a:endParaRPr lang="en-US" altLang="zh-TW" sz="1400" b="1" dirty="0">
              <a:solidFill>
                <a:schemeClr val="accent5">
                  <a:lumMod val="50000"/>
                </a:schemeClr>
              </a:solidFill>
              <a:latin typeface="+mj-ea"/>
              <a:ea typeface="+mj-ea"/>
            </a:endParaRPr>
          </a:p>
          <a:p>
            <a:pPr marL="228600" indent="-228600" algn="ctr">
              <a:spcBef>
                <a:spcPts val="300"/>
              </a:spcBef>
              <a:spcAft>
                <a:spcPts val="300"/>
              </a:spcAft>
              <a:buFont typeface="+mj-lt"/>
              <a:buAutoNum type="arabicParenR"/>
            </a:pPr>
            <a:r>
              <a:rPr lang="zh-TW" altLang="en-US" sz="1400" b="1" dirty="0">
                <a:solidFill>
                  <a:schemeClr val="accent5">
                    <a:lumMod val="50000"/>
                  </a:schemeClr>
                </a:solidFill>
                <a:latin typeface="+mj-ea"/>
                <a:ea typeface="+mj-ea"/>
              </a:rPr>
              <a:t>點選「篩選」</a:t>
            </a:r>
            <a:endParaRPr lang="en-US" altLang="zh-TW" sz="1400" b="1" dirty="0">
              <a:solidFill>
                <a:schemeClr val="accent5">
                  <a:lumMod val="50000"/>
                </a:schemeClr>
              </a:solidFill>
              <a:latin typeface="+mj-ea"/>
              <a:ea typeface="+mj-ea"/>
            </a:endParaRPr>
          </a:p>
          <a:p>
            <a:pPr marL="228600" indent="-228600" algn="ctr">
              <a:spcBef>
                <a:spcPts val="300"/>
              </a:spcBef>
              <a:spcAft>
                <a:spcPts val="300"/>
              </a:spcAft>
              <a:buFont typeface="+mj-lt"/>
              <a:buAutoNum type="arabicParenR"/>
            </a:pPr>
            <a:r>
              <a:rPr lang="zh-TW" altLang="en-US" sz="1400" b="1" dirty="0">
                <a:solidFill>
                  <a:schemeClr val="accent5">
                    <a:lumMod val="50000"/>
                  </a:schemeClr>
                </a:solidFill>
                <a:latin typeface="+mj-ea"/>
                <a:ea typeface="+mj-ea"/>
              </a:rPr>
              <a:t>上方框格將出現該生資料，即可進行編輯</a:t>
            </a:r>
            <a:endParaRPr lang="en-US" altLang="zh-TW" sz="1400" b="1" dirty="0">
              <a:solidFill>
                <a:schemeClr val="accent5">
                  <a:lumMod val="50000"/>
                </a:schemeClr>
              </a:solidFill>
              <a:latin typeface="+mj-ea"/>
              <a:ea typeface="+mj-ea"/>
            </a:endParaRPr>
          </a:p>
        </p:txBody>
      </p:sp>
      <p:pic>
        <p:nvPicPr>
          <p:cNvPr id="16" name="圖片 15"/>
          <p:cNvPicPr>
            <a:picLocks noChangeAspect="1"/>
          </p:cNvPicPr>
          <p:nvPr/>
        </p:nvPicPr>
        <p:blipFill>
          <a:blip r:embed="rId4"/>
          <a:stretch>
            <a:fillRect/>
          </a:stretch>
        </p:blipFill>
        <p:spPr>
          <a:xfrm>
            <a:off x="8703379" y="4116472"/>
            <a:ext cx="3323521" cy="1364495"/>
          </a:xfrm>
          <a:prstGeom prst="rect">
            <a:avLst/>
          </a:prstGeom>
          <a:solidFill>
            <a:schemeClr val="bg1"/>
          </a:solidFill>
        </p:spPr>
      </p:pic>
      <p:sp>
        <p:nvSpPr>
          <p:cNvPr id="17" name="文字方塊 16"/>
          <p:cNvSpPr txBox="1"/>
          <p:nvPr/>
        </p:nvSpPr>
        <p:spPr>
          <a:xfrm>
            <a:off x="8441134" y="2404654"/>
            <a:ext cx="3585766" cy="1692771"/>
          </a:xfrm>
          <a:prstGeom prst="rect">
            <a:avLst/>
          </a:prstGeom>
          <a:noFill/>
        </p:spPr>
        <p:txBody>
          <a:bodyPr wrap="square" rtlCol="0">
            <a:spAutoFit/>
          </a:bodyPr>
          <a:lstStyle/>
          <a:p>
            <a:pPr marL="285750" indent="-285750">
              <a:spcBef>
                <a:spcPts val="600"/>
              </a:spcBef>
              <a:spcAft>
                <a:spcPts val="600"/>
              </a:spcAft>
              <a:buFont typeface="Wingdings" panose="05000000000000000000" pitchFamily="2" charset="2"/>
              <a:buChar char="Ø"/>
            </a:pPr>
            <a:r>
              <a:rPr lang="zh-TW" altLang="en-US" sz="1400" b="1" dirty="0">
                <a:latin typeface="+mj-ea"/>
                <a:ea typeface="+mj-ea"/>
              </a:rPr>
              <a:t>如欲</a:t>
            </a:r>
            <a:r>
              <a:rPr lang="zh-TW" altLang="en-US" sz="1400" b="1" dirty="0">
                <a:solidFill>
                  <a:srgbClr val="0033CC"/>
                </a:solidFill>
                <a:latin typeface="+mj-ea"/>
                <a:ea typeface="+mj-ea"/>
              </a:rPr>
              <a:t>加入新的</a:t>
            </a:r>
            <a:r>
              <a:rPr lang="zh-TW" altLang="en-US" sz="1400" b="1" dirty="0">
                <a:latin typeface="+mj-ea"/>
                <a:ea typeface="+mj-ea"/>
              </a:rPr>
              <a:t>申請生，請按「新增」後，輸入申請生資料</a:t>
            </a:r>
            <a:endParaRPr lang="en-US" altLang="zh-TW" sz="1400" b="1" dirty="0">
              <a:latin typeface="+mj-ea"/>
              <a:ea typeface="+mj-ea"/>
            </a:endParaRPr>
          </a:p>
          <a:p>
            <a:pPr marL="285750" indent="-285750">
              <a:spcBef>
                <a:spcPts val="600"/>
              </a:spcBef>
              <a:spcAft>
                <a:spcPts val="600"/>
              </a:spcAft>
              <a:buFont typeface="Wingdings" panose="05000000000000000000" pitchFamily="2" charset="2"/>
              <a:buChar char="Ø"/>
            </a:pPr>
            <a:r>
              <a:rPr lang="zh-TW" altLang="en-US" sz="1400" b="1" dirty="0">
                <a:latin typeface="+mj-ea"/>
                <a:ea typeface="+mj-ea"/>
              </a:rPr>
              <a:t>如欲</a:t>
            </a:r>
            <a:r>
              <a:rPr lang="zh-TW" altLang="en-US" sz="1400" b="1" dirty="0">
                <a:solidFill>
                  <a:srgbClr val="0033CC"/>
                </a:solidFill>
                <a:latin typeface="+mj-ea"/>
                <a:ea typeface="+mj-ea"/>
              </a:rPr>
              <a:t>刪除舊有</a:t>
            </a:r>
            <a:r>
              <a:rPr lang="zh-TW" altLang="en-US" sz="1400" b="1" dirty="0">
                <a:latin typeface="+mj-ea"/>
                <a:ea typeface="+mj-ea"/>
              </a:rPr>
              <a:t>的申請生，請於該名申請生之資料編輯區，點選「刪除」</a:t>
            </a:r>
            <a:endParaRPr lang="en-US" altLang="zh-TW" sz="1400" b="1" dirty="0">
              <a:latin typeface="+mj-ea"/>
              <a:ea typeface="+mj-ea"/>
            </a:endParaRPr>
          </a:p>
          <a:p>
            <a:pPr marL="285750" indent="-285750">
              <a:spcBef>
                <a:spcPts val="600"/>
              </a:spcBef>
              <a:spcAft>
                <a:spcPts val="600"/>
              </a:spcAft>
              <a:buFont typeface="Wingdings" panose="05000000000000000000" pitchFamily="2" charset="2"/>
              <a:buChar char="Ø"/>
            </a:pPr>
            <a:r>
              <a:rPr lang="zh-TW" altLang="en-US" sz="1400" b="1" dirty="0">
                <a:latin typeface="+mj-ea"/>
                <a:ea typeface="+mj-ea"/>
              </a:rPr>
              <a:t>如欲</a:t>
            </a:r>
            <a:r>
              <a:rPr lang="zh-TW" altLang="en-US" sz="1400" b="1" dirty="0">
                <a:solidFill>
                  <a:srgbClr val="0033CC"/>
                </a:solidFill>
                <a:latin typeface="+mj-ea"/>
                <a:ea typeface="+mj-ea"/>
              </a:rPr>
              <a:t>修改</a:t>
            </a:r>
            <a:r>
              <a:rPr lang="zh-TW" altLang="en-US" sz="1400" b="1" dirty="0">
                <a:latin typeface="+mj-ea"/>
                <a:ea typeface="+mj-ea"/>
              </a:rPr>
              <a:t>申請生資料，請於申請生資料編輯區，點選「修改」，即可編修資料</a:t>
            </a:r>
            <a:endParaRPr lang="en-US" altLang="zh-TW" sz="1400" b="1" dirty="0">
              <a:latin typeface="+mj-ea"/>
              <a:ea typeface="+mj-ea"/>
            </a:endParaRPr>
          </a:p>
        </p:txBody>
      </p:sp>
      <p:sp>
        <p:nvSpPr>
          <p:cNvPr id="18" name="橢圓 17"/>
          <p:cNvSpPr/>
          <p:nvPr/>
        </p:nvSpPr>
        <p:spPr>
          <a:xfrm>
            <a:off x="6572250" y="4029075"/>
            <a:ext cx="1095375" cy="466725"/>
          </a:xfrm>
          <a:prstGeom prst="ellipse">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單箭頭接點 19"/>
          <p:cNvCxnSpPr>
            <a:stCxn id="18" idx="7"/>
          </p:cNvCxnSpPr>
          <p:nvPr/>
        </p:nvCxnSpPr>
        <p:spPr>
          <a:xfrm flipV="1">
            <a:off x="7507211" y="3448050"/>
            <a:ext cx="933923" cy="649375"/>
          </a:xfrm>
          <a:prstGeom prst="straightConnector1">
            <a:avLst/>
          </a:prstGeom>
          <a:ln w="38100">
            <a:solidFill>
              <a:srgbClr val="0033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5237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3"/>
          <a:stretch>
            <a:fillRect/>
          </a:stretch>
        </p:blipFill>
        <p:spPr>
          <a:xfrm>
            <a:off x="686812" y="848667"/>
            <a:ext cx="2485417" cy="5507683"/>
          </a:xfrm>
          <a:prstGeom prst="rect">
            <a:avLst/>
          </a:prstGeom>
        </p:spPr>
      </p:pic>
      <p:sp>
        <p:nvSpPr>
          <p:cNvPr id="2" name="投影片編號版面配置區 1"/>
          <p:cNvSpPr>
            <a:spLocks noGrp="1"/>
          </p:cNvSpPr>
          <p:nvPr>
            <p:ph type="sldNum" sz="quarter" idx="12"/>
          </p:nvPr>
        </p:nvSpPr>
        <p:spPr/>
        <p:txBody>
          <a:bodyPr/>
          <a:lstStyle/>
          <a:p>
            <a:fld id="{A6174ADA-354D-4803-A14C-B38EECA4D689}" type="slidenum">
              <a:rPr lang="zh-TW" altLang="en-US" smtClean="0"/>
              <a:t>52</a:t>
            </a:fld>
            <a:endParaRPr lang="zh-TW" altLang="en-US"/>
          </a:p>
        </p:txBody>
      </p:sp>
      <p:sp>
        <p:nvSpPr>
          <p:cNvPr id="3" name="矩形 2"/>
          <p:cNvSpPr/>
          <p:nvPr/>
        </p:nvSpPr>
        <p:spPr>
          <a:xfrm>
            <a:off x="1076174" y="74119"/>
            <a:ext cx="10039652"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2.3</a:t>
            </a:r>
            <a:r>
              <a:rPr lang="en-US" altLang="zh-TW" sz="3200" b="1" spc="100" dirty="0">
                <a:solidFill>
                  <a:schemeClr val="tx1"/>
                </a:solidFill>
                <a:effectLst>
                  <a:glow rad="63500">
                    <a:schemeClr val="bg1"/>
                  </a:glow>
                </a:effectLst>
                <a:sym typeface="Wingdings" panose="05000000000000000000" pitchFamily="2" charset="2"/>
              </a:rPr>
              <a:t> </a:t>
            </a:r>
            <a:r>
              <a:rPr lang="zh-TW" altLang="en-US" sz="2400" b="1" spc="50" dirty="0">
                <a:solidFill>
                  <a:schemeClr val="tx1"/>
                </a:solidFill>
                <a:effectLst>
                  <a:glow rad="63500">
                    <a:schemeClr val="bg1"/>
                  </a:glow>
                </a:effectLst>
                <a:sym typeface="Wingdings" panose="05000000000000000000" pitchFamily="2" charset="2"/>
              </a:rPr>
              <a:t>依據回收之「申請校系組學程資料調查表」編修申請生資料</a:t>
            </a:r>
            <a:r>
              <a:rPr lang="en-US" altLang="zh-TW" sz="2400" b="1" spc="50" dirty="0">
                <a:solidFill>
                  <a:schemeClr val="tx1"/>
                </a:solidFill>
                <a:effectLst>
                  <a:glow rad="63500">
                    <a:schemeClr val="bg1"/>
                  </a:glow>
                </a:effectLst>
                <a:sym typeface="Wingdings" panose="05000000000000000000" pitchFamily="2" charset="2"/>
              </a:rPr>
              <a:t>(5/5)</a:t>
            </a:r>
          </a:p>
        </p:txBody>
      </p:sp>
      <p:sp>
        <p:nvSpPr>
          <p:cNvPr id="4" name="矩形 3"/>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02</a:t>
            </a:r>
            <a:endParaRPr lang="zh-TW" altLang="en-US" sz="3600" dirty="0">
              <a:solidFill>
                <a:schemeClr val="tx1">
                  <a:lumMod val="75000"/>
                  <a:lumOff val="25000"/>
                </a:schemeClr>
              </a:solidFill>
            </a:endParaRPr>
          </a:p>
        </p:txBody>
      </p:sp>
      <p:sp>
        <p:nvSpPr>
          <p:cNvPr id="7" name="文字方塊 6"/>
          <p:cNvSpPr txBox="1"/>
          <p:nvPr/>
        </p:nvSpPr>
        <p:spPr>
          <a:xfrm>
            <a:off x="3252240" y="5642925"/>
            <a:ext cx="2049334" cy="707886"/>
          </a:xfrm>
          <a:prstGeom prst="rect">
            <a:avLst/>
          </a:prstGeom>
          <a:solidFill>
            <a:srgbClr val="C00000"/>
          </a:solidFill>
          <a:ln>
            <a:solidFill>
              <a:srgbClr val="C00000"/>
            </a:solidFill>
          </a:ln>
        </p:spPr>
        <p:txBody>
          <a:bodyPr wrap="square" rtlCol="0">
            <a:spAutoFit/>
          </a:bodyPr>
          <a:lstStyle>
            <a:defPPr>
              <a:defRPr lang="zh-TW"/>
            </a:defPPr>
            <a:lvl1pPr algn="ctr">
              <a:defRPr sz="2000" b="1">
                <a:solidFill>
                  <a:schemeClr val="bg1"/>
                </a:solidFill>
                <a:effectLst>
                  <a:outerShdw blurRad="38100" dist="38100" dir="2700000" algn="tl">
                    <a:srgbClr val="000000">
                      <a:alpha val="43137"/>
                    </a:srgbClr>
                  </a:outerShdw>
                </a:effectLst>
              </a:defRPr>
            </a:lvl1pPr>
          </a:lstStyle>
          <a:p>
            <a:r>
              <a:rPr lang="zh-TW" altLang="en-US" dirty="0"/>
              <a:t>批次刪除</a:t>
            </a:r>
            <a:endParaRPr lang="en-US" altLang="zh-TW" dirty="0"/>
          </a:p>
          <a:p>
            <a:r>
              <a:rPr lang="zh-TW" altLang="en-US" dirty="0"/>
              <a:t>未報名之申請生</a:t>
            </a:r>
            <a:endParaRPr lang="en-US" altLang="zh-TW" dirty="0"/>
          </a:p>
        </p:txBody>
      </p:sp>
      <p:sp>
        <p:nvSpPr>
          <p:cNvPr id="15" name="矩形 14"/>
          <p:cNvSpPr/>
          <p:nvPr/>
        </p:nvSpPr>
        <p:spPr>
          <a:xfrm>
            <a:off x="848738" y="1498600"/>
            <a:ext cx="2095500" cy="431800"/>
          </a:xfrm>
          <a:prstGeom prst="rect">
            <a:avLst/>
          </a:prstGeom>
          <a:noFill/>
          <a:ln w="38100">
            <a:solidFill>
              <a:srgbClr val="DB12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圖片 27"/>
          <p:cNvPicPr>
            <a:picLocks noChangeAspect="1"/>
          </p:cNvPicPr>
          <p:nvPr/>
        </p:nvPicPr>
        <p:blipFill>
          <a:blip r:embed="rId3"/>
          <a:stretch>
            <a:fillRect/>
          </a:stretch>
        </p:blipFill>
        <p:spPr>
          <a:xfrm>
            <a:off x="7668690" y="848667"/>
            <a:ext cx="2485417" cy="5507683"/>
          </a:xfrm>
          <a:prstGeom prst="rect">
            <a:avLst/>
          </a:prstGeom>
        </p:spPr>
      </p:pic>
      <p:sp>
        <p:nvSpPr>
          <p:cNvPr id="29" name="文字方塊 28"/>
          <p:cNvSpPr txBox="1"/>
          <p:nvPr/>
        </p:nvSpPr>
        <p:spPr>
          <a:xfrm>
            <a:off x="7053137" y="1212700"/>
            <a:ext cx="615553" cy="2698900"/>
          </a:xfrm>
          <a:prstGeom prst="rect">
            <a:avLst/>
          </a:prstGeom>
          <a:solidFill>
            <a:schemeClr val="bg2">
              <a:lumMod val="50000"/>
            </a:schemeClr>
          </a:solidFill>
          <a:ln>
            <a:solidFill>
              <a:schemeClr val="bg2">
                <a:lumMod val="50000"/>
              </a:schemeClr>
            </a:solidFill>
          </a:ln>
        </p:spPr>
        <p:txBody>
          <a:bodyPr vert="eaVert" wrap="square" rtlCol="0">
            <a:spAutoFit/>
          </a:bodyPr>
          <a:lstStyle/>
          <a:p>
            <a:pPr algn="ctr"/>
            <a:r>
              <a:rPr lang="zh-TW" altLang="en-US" sz="2800" b="1" dirty="0">
                <a:solidFill>
                  <a:schemeClr val="bg1"/>
                </a:solidFill>
                <a:effectLst>
                  <a:outerShdw blurRad="38100" dist="38100" dir="2700000" algn="tl">
                    <a:srgbClr val="000000">
                      <a:alpha val="43137"/>
                    </a:srgbClr>
                  </a:outerShdw>
                </a:effectLst>
              </a:rPr>
              <a:t>全校統計資料</a:t>
            </a:r>
          </a:p>
        </p:txBody>
      </p:sp>
      <p:cxnSp>
        <p:nvCxnSpPr>
          <p:cNvPr id="31" name="直線單箭頭接點 30"/>
          <p:cNvCxnSpPr/>
          <p:nvPr/>
        </p:nvCxnSpPr>
        <p:spPr>
          <a:xfrm flipH="1" flipV="1">
            <a:off x="2944239" y="1930401"/>
            <a:ext cx="615552" cy="378946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5" name="文字方塊 34"/>
          <p:cNvSpPr txBox="1"/>
          <p:nvPr/>
        </p:nvSpPr>
        <p:spPr>
          <a:xfrm>
            <a:off x="3252015" y="2807968"/>
            <a:ext cx="3658531" cy="156947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342900" indent="-342900">
              <a:buFont typeface="Wingdings" panose="05000000000000000000" pitchFamily="2" charset="2"/>
              <a:buChar char="Ø"/>
              <a:defRPr sz="2000">
                <a:latin typeface="華康中特圓體" panose="020F0809000000000000" pitchFamily="49" charset="-120"/>
                <a:ea typeface="華康中特圓體" panose="020F0809000000000000" pitchFamily="49"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300"/>
              </a:spcBef>
              <a:spcAft>
                <a:spcPts val="300"/>
              </a:spcAft>
            </a:pPr>
            <a:r>
              <a:rPr lang="en-US" altLang="zh-TW" sz="1600" b="1" dirty="0">
                <a:solidFill>
                  <a:schemeClr val="tx1"/>
                </a:solidFill>
                <a:latin typeface="+mj-ea"/>
                <a:ea typeface="+mj-ea"/>
              </a:rPr>
              <a:t>2.4</a:t>
            </a:r>
            <a:r>
              <a:rPr lang="zh-TW" altLang="en-US" sz="1600" b="1" dirty="0">
                <a:solidFill>
                  <a:schemeClr val="tx1"/>
                </a:solidFill>
                <a:latin typeface="+mj-ea"/>
                <a:ea typeface="+mj-ea"/>
              </a:rPr>
              <a:t>列印核對表，列印範圍為所有申請生</a:t>
            </a:r>
            <a:r>
              <a:rPr lang="en-US" altLang="zh-TW" sz="1600" b="1" dirty="0">
                <a:solidFill>
                  <a:schemeClr val="tx1"/>
                </a:solidFill>
                <a:latin typeface="+mj-ea"/>
                <a:ea typeface="+mj-ea"/>
              </a:rPr>
              <a:t>(</a:t>
            </a:r>
            <a:r>
              <a:rPr lang="zh-TW" altLang="en-US" sz="1600" b="1" dirty="0">
                <a:solidFill>
                  <a:schemeClr val="tx1"/>
                </a:solidFill>
                <a:latin typeface="+mj-ea"/>
                <a:ea typeface="+mj-ea"/>
              </a:rPr>
              <a:t>含未選填志願</a:t>
            </a:r>
            <a:r>
              <a:rPr lang="en-US" altLang="zh-TW" sz="1600" b="1" dirty="0">
                <a:solidFill>
                  <a:schemeClr val="tx1"/>
                </a:solidFill>
                <a:latin typeface="+mj-ea"/>
                <a:ea typeface="+mj-ea"/>
              </a:rPr>
              <a:t>)</a:t>
            </a:r>
          </a:p>
          <a:p>
            <a:pPr>
              <a:spcBef>
                <a:spcPts val="300"/>
              </a:spcBef>
              <a:spcAft>
                <a:spcPts val="300"/>
              </a:spcAft>
            </a:pPr>
            <a:r>
              <a:rPr lang="zh-TW" altLang="en-US" sz="1600" b="1" dirty="0">
                <a:solidFill>
                  <a:schemeClr val="tx1"/>
                </a:solidFill>
                <a:latin typeface="+mj-ea"/>
                <a:ea typeface="+mj-ea"/>
              </a:rPr>
              <a:t>如僅須列印「已選填志願申請生」之核對表，請於前往</a:t>
            </a:r>
            <a:r>
              <a:rPr lang="en-US" altLang="zh-TW" sz="1600" b="1" dirty="0">
                <a:solidFill>
                  <a:schemeClr val="tx1"/>
                </a:solidFill>
                <a:latin typeface="+mj-ea"/>
                <a:ea typeface="+mj-ea"/>
              </a:rPr>
              <a:t>2.4</a:t>
            </a:r>
            <a:r>
              <a:rPr lang="zh-TW" altLang="en-US" sz="1600" b="1" dirty="0">
                <a:solidFill>
                  <a:schemeClr val="tx1"/>
                </a:solidFill>
                <a:latin typeface="+mj-ea"/>
                <a:ea typeface="+mj-ea"/>
              </a:rPr>
              <a:t>列印核對表前，先點選「刪除未申請校系組學程申請生」</a:t>
            </a:r>
            <a:endParaRPr lang="en-US" altLang="zh-TW" sz="1600" b="1" dirty="0">
              <a:solidFill>
                <a:schemeClr val="tx1"/>
              </a:solidFill>
              <a:latin typeface="+mj-ea"/>
              <a:ea typeface="+mj-ea"/>
            </a:endParaRPr>
          </a:p>
        </p:txBody>
      </p:sp>
    </p:spTree>
    <p:extLst>
      <p:ext uri="{BB962C8B-B14F-4D97-AF65-F5344CB8AC3E}">
        <p14:creationId xmlns:p14="http://schemas.microsoft.com/office/powerpoint/2010/main" val="11750357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圖片 4" descr="一張含有 文字, 數字, 平行, 字型 的圖片&#10;&#10;AI 產生的內容可能不正確。">
            <a:extLst>
              <a:ext uri="{FF2B5EF4-FFF2-40B4-BE49-F238E27FC236}">
                <a16:creationId xmlns:a16="http://schemas.microsoft.com/office/drawing/2014/main" id="{470F6F88-362B-902D-2922-D02C9E4D8F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2035" y="861910"/>
            <a:ext cx="4598836" cy="5651500"/>
          </a:xfrm>
          <a:prstGeom prst="rect">
            <a:avLst/>
          </a:prstGeom>
        </p:spPr>
      </p:pic>
      <p:pic>
        <p:nvPicPr>
          <p:cNvPr id="7" name="圖片 6"/>
          <p:cNvPicPr>
            <a:picLocks noChangeAspect="1"/>
          </p:cNvPicPr>
          <p:nvPr/>
        </p:nvPicPr>
        <p:blipFill>
          <a:blip r:embed="rId5"/>
          <a:stretch>
            <a:fillRect/>
          </a:stretch>
        </p:blipFill>
        <p:spPr>
          <a:xfrm>
            <a:off x="178108" y="910632"/>
            <a:ext cx="5586556" cy="3398008"/>
          </a:xfrm>
          <a:prstGeom prst="rect">
            <a:avLst/>
          </a:prstGeom>
        </p:spPr>
      </p:pic>
      <p:sp>
        <p:nvSpPr>
          <p:cNvPr id="2" name="矩形 1"/>
          <p:cNvSpPr/>
          <p:nvPr/>
        </p:nvSpPr>
        <p:spPr>
          <a:xfrm>
            <a:off x="1257152" y="97949"/>
            <a:ext cx="9677697"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2.4</a:t>
            </a:r>
            <a:r>
              <a:rPr lang="zh-TW" altLang="en-US" sz="3600" b="1" spc="100" dirty="0">
                <a:solidFill>
                  <a:schemeClr val="tx1"/>
                </a:solidFill>
                <a:effectLst>
                  <a:glow rad="63500">
                    <a:schemeClr val="bg1"/>
                  </a:glow>
                </a:effectLst>
                <a:sym typeface="Wingdings" panose="05000000000000000000" pitchFamily="2" charset="2"/>
              </a:rPr>
              <a:t> </a:t>
            </a:r>
            <a:r>
              <a:rPr lang="zh-TW" altLang="en-US" sz="2800" b="1" spc="100" dirty="0">
                <a:solidFill>
                  <a:schemeClr val="tx1"/>
                </a:solidFill>
                <a:effectLst>
                  <a:glow rad="63500">
                    <a:schemeClr val="bg1"/>
                  </a:glow>
                </a:effectLst>
                <a:sym typeface="Wingdings" panose="05000000000000000000" pitchFamily="2" charset="2"/>
              </a:rPr>
              <a:t>列印「申請校系</a:t>
            </a:r>
            <a:r>
              <a:rPr lang="en-US" altLang="zh-TW" sz="2800" b="1" spc="100" dirty="0">
                <a:solidFill>
                  <a:schemeClr val="tx1"/>
                </a:solidFill>
                <a:effectLst>
                  <a:glow rad="63500">
                    <a:schemeClr val="bg1"/>
                  </a:glow>
                </a:effectLst>
                <a:sym typeface="Wingdings" panose="05000000000000000000" pitchFamily="2" charset="2"/>
              </a:rPr>
              <a:t>(</a:t>
            </a:r>
            <a:r>
              <a:rPr lang="zh-TW" altLang="en-US" sz="2800" b="1" spc="100" dirty="0">
                <a:solidFill>
                  <a:schemeClr val="tx1"/>
                </a:solidFill>
                <a:effectLst>
                  <a:glow rad="63500">
                    <a:schemeClr val="bg1"/>
                  </a:glow>
                </a:effectLst>
                <a:sym typeface="Wingdings" panose="05000000000000000000" pitchFamily="2" charset="2"/>
              </a:rPr>
              <a:t>組</a:t>
            </a:r>
            <a:r>
              <a:rPr lang="en-US" altLang="zh-TW" sz="2800" b="1" spc="100" dirty="0">
                <a:solidFill>
                  <a:schemeClr val="tx1"/>
                </a:solidFill>
                <a:effectLst>
                  <a:glow rad="63500">
                    <a:schemeClr val="bg1"/>
                  </a:glow>
                </a:effectLst>
                <a:sym typeface="Wingdings" panose="05000000000000000000" pitchFamily="2" charset="2"/>
              </a:rPr>
              <a:t>)</a:t>
            </a:r>
            <a:r>
              <a:rPr lang="zh-TW" altLang="en-US" sz="2800" b="1" spc="100" dirty="0">
                <a:solidFill>
                  <a:schemeClr val="tx1"/>
                </a:solidFill>
                <a:effectLst>
                  <a:glow rad="63500">
                    <a:schemeClr val="bg1"/>
                  </a:glow>
                </a:effectLst>
                <a:sym typeface="Wingdings" panose="05000000000000000000" pitchFamily="2" charset="2"/>
              </a:rPr>
              <a:t>、學程資料核對表」</a:t>
            </a:r>
            <a:r>
              <a:rPr lang="en-US" altLang="zh-TW" sz="2800" b="1" spc="100" dirty="0">
                <a:solidFill>
                  <a:schemeClr val="tx1"/>
                </a:solidFill>
                <a:effectLst>
                  <a:glow rad="63500">
                    <a:schemeClr val="bg1"/>
                  </a:glow>
                </a:effectLst>
                <a:sym typeface="Wingdings" panose="05000000000000000000" pitchFamily="2" charset="2"/>
              </a:rPr>
              <a:t>[</a:t>
            </a:r>
            <a:r>
              <a:rPr lang="zh-TW" altLang="en-US" sz="2800" b="1" spc="100" dirty="0">
                <a:solidFill>
                  <a:schemeClr val="tx1"/>
                </a:solidFill>
                <a:effectLst>
                  <a:glow rad="63500">
                    <a:schemeClr val="bg1"/>
                  </a:glow>
                </a:effectLst>
                <a:sym typeface="Wingdings" panose="05000000000000000000" pitchFamily="2" charset="2"/>
              </a:rPr>
              <a:t>校內使用</a:t>
            </a:r>
            <a:r>
              <a:rPr lang="en-US" altLang="zh-TW" sz="2800" b="1" spc="100" dirty="0">
                <a:solidFill>
                  <a:schemeClr val="tx1"/>
                </a:solidFill>
                <a:effectLst>
                  <a:glow rad="63500">
                    <a:schemeClr val="bg1"/>
                  </a:glow>
                </a:effectLst>
                <a:sym typeface="Wingdings" panose="05000000000000000000" pitchFamily="2" charset="2"/>
              </a:rPr>
              <a:t>]</a:t>
            </a:r>
          </a:p>
        </p:txBody>
      </p:sp>
      <p:sp>
        <p:nvSpPr>
          <p:cNvPr id="6" name="投影片編號版面配置區 5"/>
          <p:cNvSpPr>
            <a:spLocks noGrp="1"/>
          </p:cNvSpPr>
          <p:nvPr>
            <p:ph type="sldNum" sz="quarter" idx="12"/>
          </p:nvPr>
        </p:nvSpPr>
        <p:spPr/>
        <p:txBody>
          <a:bodyPr/>
          <a:lstStyle/>
          <a:p>
            <a:fld id="{A6174ADA-354D-4803-A14C-B38EECA4D689}" type="slidenum">
              <a:rPr lang="zh-TW" altLang="en-US" smtClean="0"/>
              <a:t>53</a:t>
            </a:fld>
            <a:endParaRPr lang="zh-TW" altLang="en-US"/>
          </a:p>
        </p:txBody>
      </p:sp>
      <p:sp>
        <p:nvSpPr>
          <p:cNvPr id="15" name="矩形 14"/>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02</a:t>
            </a:r>
            <a:endParaRPr lang="zh-TW" altLang="en-US" sz="3600" dirty="0">
              <a:solidFill>
                <a:schemeClr val="tx1">
                  <a:lumMod val="75000"/>
                  <a:lumOff val="25000"/>
                </a:schemeClr>
              </a:solidFill>
            </a:endParaRPr>
          </a:p>
        </p:txBody>
      </p:sp>
      <p:pic>
        <p:nvPicPr>
          <p:cNvPr id="9" name="圖片 8"/>
          <p:cNvPicPr>
            <a:picLocks noChangeAspect="1"/>
          </p:cNvPicPr>
          <p:nvPr/>
        </p:nvPicPr>
        <p:blipFill>
          <a:blip r:embed="rId6">
            <a:duotone>
              <a:schemeClr val="accent6">
                <a:shade val="45000"/>
                <a:satMod val="135000"/>
              </a:schemeClr>
              <a:prstClr val="white"/>
            </a:duotone>
          </a:blip>
          <a:stretch>
            <a:fillRect/>
          </a:stretch>
        </p:blipFill>
        <p:spPr>
          <a:xfrm>
            <a:off x="1815170" y="2755911"/>
            <a:ext cx="801482" cy="801482"/>
          </a:xfrm>
          <a:prstGeom prst="rect">
            <a:avLst/>
          </a:prstGeom>
          <a:effectLst>
            <a:glow rad="228600">
              <a:schemeClr val="bg1">
                <a:alpha val="40000"/>
              </a:schemeClr>
            </a:glow>
          </a:effectLst>
        </p:spPr>
      </p:pic>
      <p:sp>
        <p:nvSpPr>
          <p:cNvPr id="10" name="文字方塊 9"/>
          <p:cNvSpPr txBox="1"/>
          <p:nvPr/>
        </p:nvSpPr>
        <p:spPr>
          <a:xfrm>
            <a:off x="583701" y="4308640"/>
            <a:ext cx="5253149" cy="2503249"/>
          </a:xfrm>
          <a:prstGeom prst="rect">
            <a:avLst/>
          </a:prstGeom>
          <a:noFill/>
        </p:spPr>
        <p:txBody>
          <a:bodyPr wrap="square" rtlCol="0">
            <a:spAutoFit/>
          </a:bodyPr>
          <a:lstStyle/>
          <a:p>
            <a:pPr marL="457200" indent="-457200">
              <a:spcBef>
                <a:spcPts val="500"/>
              </a:spcBef>
              <a:spcAft>
                <a:spcPts val="500"/>
              </a:spcAft>
              <a:buFont typeface="+mj-lt"/>
              <a:buAutoNum type="arabicPeriod"/>
            </a:pPr>
            <a:r>
              <a:rPr lang="zh-TW" altLang="en-US" sz="2000" b="1" dirty="0"/>
              <a:t>系統提供加印「家長簽名欄」，請依各校需要，自行利用</a:t>
            </a:r>
            <a:endParaRPr lang="en-US" altLang="zh-TW" sz="2000" b="1" dirty="0"/>
          </a:p>
          <a:p>
            <a:pPr marL="457200" indent="-457200">
              <a:spcBef>
                <a:spcPts val="500"/>
              </a:spcBef>
              <a:spcAft>
                <a:spcPts val="500"/>
              </a:spcAft>
              <a:buFont typeface="+mj-lt"/>
              <a:buAutoNum type="arabicPeriod"/>
            </a:pPr>
            <a:r>
              <a:rPr lang="zh-TW" altLang="en-US" sz="2000" b="1" dirty="0"/>
              <a:t>經申請生</a:t>
            </a:r>
            <a:r>
              <a:rPr lang="en-US" altLang="zh-TW" sz="2000" b="1" dirty="0"/>
              <a:t>(</a:t>
            </a:r>
            <a:r>
              <a:rPr lang="zh-TW" altLang="en-US" sz="2000" b="1" dirty="0"/>
              <a:t>家長</a:t>
            </a:r>
            <a:r>
              <a:rPr lang="en-US" altLang="zh-TW" sz="2000" b="1" dirty="0"/>
              <a:t>)</a:t>
            </a:r>
            <a:r>
              <a:rPr lang="zh-TW" altLang="en-US" sz="2000" b="1" dirty="0"/>
              <a:t>簽章之核對表，為集體報名作業依據，請務必妥善保管</a:t>
            </a:r>
            <a:endParaRPr lang="en-US" altLang="zh-TW" sz="2000" b="1" dirty="0"/>
          </a:p>
          <a:p>
            <a:pPr marL="457200" indent="-457200">
              <a:spcBef>
                <a:spcPts val="500"/>
              </a:spcBef>
              <a:spcAft>
                <a:spcPts val="500"/>
              </a:spcAft>
              <a:buFont typeface="+mj-lt"/>
              <a:buAutoNum type="arabicPeriod"/>
            </a:pPr>
            <a:r>
              <a:rPr lang="zh-TW" altLang="en-US" sz="2000" b="1" spc="50" dirty="0">
                <a:solidFill>
                  <a:srgbClr val="FF0000"/>
                </a:solidFill>
              </a:rPr>
              <a:t>將調查後之報名資料匯入系統後，請務必列印「核對表」交由申請生</a:t>
            </a:r>
            <a:r>
              <a:rPr lang="en-US" altLang="zh-TW" sz="2000" b="1" spc="50" dirty="0">
                <a:solidFill>
                  <a:srgbClr val="FF0000"/>
                </a:solidFill>
              </a:rPr>
              <a:t>(</a:t>
            </a:r>
            <a:r>
              <a:rPr lang="zh-TW" altLang="en-US" sz="2000" b="1" spc="50" dirty="0">
                <a:solidFill>
                  <a:srgbClr val="FF0000"/>
                </a:solidFill>
              </a:rPr>
              <a:t>家長</a:t>
            </a:r>
            <a:r>
              <a:rPr lang="en-US" altLang="zh-TW" sz="2000" b="1" spc="50" dirty="0">
                <a:solidFill>
                  <a:srgbClr val="FF0000"/>
                </a:solidFill>
              </a:rPr>
              <a:t>)</a:t>
            </a:r>
            <a:r>
              <a:rPr lang="zh-TW" altLang="en-US" sz="2000" b="1" spc="50" dirty="0">
                <a:solidFill>
                  <a:srgbClr val="FF0000"/>
                </a:solidFill>
              </a:rPr>
              <a:t>簽名確認</a:t>
            </a:r>
            <a:endParaRPr lang="en-US" altLang="zh-TW" sz="2000" b="1" spc="50" dirty="0">
              <a:solidFill>
                <a:srgbClr val="FF0000"/>
              </a:solidFill>
            </a:endParaRPr>
          </a:p>
        </p:txBody>
      </p:sp>
      <p:pic>
        <p:nvPicPr>
          <p:cNvPr id="19" name="圖片 18">
            <a:extLst>
              <a:ext uri="{FF2B5EF4-FFF2-40B4-BE49-F238E27FC236}">
                <a16:creationId xmlns:a16="http://schemas.microsoft.com/office/drawing/2014/main" id="{1E6CC7E5-6CB8-48B5-B3AB-1C15088575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05324" y="5750440"/>
            <a:ext cx="431698" cy="431698"/>
          </a:xfrm>
          <a:prstGeom prst="rect">
            <a:avLst/>
          </a:prstGeom>
        </p:spPr>
      </p:pic>
      <p:pic>
        <p:nvPicPr>
          <p:cNvPr id="20" name="圖片 19">
            <a:extLst>
              <a:ext uri="{FF2B5EF4-FFF2-40B4-BE49-F238E27FC236}">
                <a16:creationId xmlns:a16="http://schemas.microsoft.com/office/drawing/2014/main" id="{1DB3A282-A604-43CB-8145-4D85D8B62E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31360" y="2324213"/>
            <a:ext cx="431698" cy="431698"/>
          </a:xfrm>
          <a:prstGeom prst="rect">
            <a:avLst/>
          </a:prstGeom>
        </p:spPr>
      </p:pic>
      <p:pic>
        <p:nvPicPr>
          <p:cNvPr id="21" name="圖片 20">
            <a:extLst>
              <a:ext uri="{FF2B5EF4-FFF2-40B4-BE49-F238E27FC236}">
                <a16:creationId xmlns:a16="http://schemas.microsoft.com/office/drawing/2014/main" id="{BE7E8FDD-004A-418A-864C-8915D8F264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6083" y="2707983"/>
            <a:ext cx="431698" cy="431698"/>
          </a:xfrm>
          <a:prstGeom prst="rect">
            <a:avLst/>
          </a:prstGeom>
        </p:spPr>
      </p:pic>
    </p:spTree>
    <p:extLst>
      <p:ext uri="{BB962C8B-B14F-4D97-AF65-F5344CB8AC3E}">
        <p14:creationId xmlns:p14="http://schemas.microsoft.com/office/powerpoint/2010/main" val="3718524829"/>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69474" y="112109"/>
            <a:ext cx="9653053"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2.5 </a:t>
            </a:r>
            <a:r>
              <a:rPr lang="zh-TW" altLang="en-US" sz="2400" b="1" spc="100" dirty="0">
                <a:solidFill>
                  <a:schemeClr val="tx1"/>
                </a:solidFill>
                <a:effectLst>
                  <a:glow rad="63500">
                    <a:schemeClr val="bg1"/>
                  </a:glow>
                </a:effectLst>
                <a:sym typeface="Wingdings" panose="05000000000000000000" pitchFamily="2" charset="2"/>
              </a:rPr>
              <a:t>依據回收之「申請校系</a:t>
            </a:r>
            <a:r>
              <a:rPr lang="en-US" altLang="zh-TW" sz="2400" b="1" spc="100" dirty="0">
                <a:solidFill>
                  <a:schemeClr val="tx1"/>
                </a:solidFill>
                <a:effectLst>
                  <a:glow rad="63500">
                    <a:schemeClr val="bg1"/>
                  </a:glow>
                </a:effectLst>
                <a:sym typeface="Wingdings" panose="05000000000000000000" pitchFamily="2" charset="2"/>
              </a:rPr>
              <a:t>(</a:t>
            </a:r>
            <a:r>
              <a:rPr lang="zh-TW" altLang="en-US" sz="2400" b="1" spc="100" dirty="0">
                <a:solidFill>
                  <a:schemeClr val="tx1"/>
                </a:solidFill>
                <a:effectLst>
                  <a:glow rad="63500">
                    <a:schemeClr val="bg1"/>
                  </a:glow>
                </a:effectLst>
                <a:sym typeface="Wingdings" panose="05000000000000000000" pitchFamily="2" charset="2"/>
              </a:rPr>
              <a:t>組</a:t>
            </a:r>
            <a:r>
              <a:rPr lang="en-US" altLang="zh-TW" sz="2400" b="1" spc="100" dirty="0">
                <a:solidFill>
                  <a:schemeClr val="tx1"/>
                </a:solidFill>
                <a:effectLst>
                  <a:glow rad="63500">
                    <a:schemeClr val="bg1"/>
                  </a:glow>
                </a:effectLst>
                <a:sym typeface="Wingdings" panose="05000000000000000000" pitchFamily="2" charset="2"/>
              </a:rPr>
              <a:t>)</a:t>
            </a:r>
            <a:r>
              <a:rPr lang="zh-TW" altLang="en-US" sz="2400" b="1" spc="100" dirty="0">
                <a:solidFill>
                  <a:schemeClr val="tx1"/>
                </a:solidFill>
                <a:effectLst>
                  <a:glow rad="63500">
                    <a:schemeClr val="bg1"/>
                  </a:glow>
                </a:effectLst>
                <a:sym typeface="Wingdings" panose="05000000000000000000" pitchFamily="2" charset="2"/>
              </a:rPr>
              <a:t>、學程資料核對表」進行錯誤修正</a:t>
            </a:r>
            <a:endParaRPr lang="en-US" altLang="zh-TW" sz="2400" b="1" spc="100" dirty="0">
              <a:solidFill>
                <a:schemeClr val="tx1"/>
              </a:solidFill>
              <a:effectLst>
                <a:glow rad="63500">
                  <a:schemeClr val="bg1"/>
                </a:glow>
              </a:effectLst>
              <a:sym typeface="Wingdings" panose="05000000000000000000" pitchFamily="2" charset="2"/>
            </a:endParaRPr>
          </a:p>
        </p:txBody>
      </p:sp>
      <p:sp>
        <p:nvSpPr>
          <p:cNvPr id="3" name="投影片編號版面配置區 2"/>
          <p:cNvSpPr>
            <a:spLocks noGrp="1"/>
          </p:cNvSpPr>
          <p:nvPr>
            <p:ph type="sldNum" sz="quarter" idx="12"/>
          </p:nvPr>
        </p:nvSpPr>
        <p:spPr/>
        <p:txBody>
          <a:bodyPr/>
          <a:lstStyle/>
          <a:p>
            <a:fld id="{A6174ADA-354D-4803-A14C-B38EECA4D689}" type="slidenum">
              <a:rPr lang="zh-TW" altLang="en-US" smtClean="0"/>
              <a:t>54</a:t>
            </a:fld>
            <a:endParaRPr lang="zh-TW" altLang="en-US"/>
          </a:p>
        </p:txBody>
      </p:sp>
      <p:sp>
        <p:nvSpPr>
          <p:cNvPr id="10" name="矩形 9"/>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02</a:t>
            </a:r>
            <a:endParaRPr lang="zh-TW" altLang="en-US" sz="3600" dirty="0">
              <a:solidFill>
                <a:schemeClr val="tx1">
                  <a:lumMod val="75000"/>
                  <a:lumOff val="25000"/>
                </a:schemeClr>
              </a:solidFill>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rcRect l="5786" r="5786"/>
          <a:stretch/>
        </p:blipFill>
        <p:spPr>
          <a:xfrm>
            <a:off x="709113" y="735804"/>
            <a:ext cx="6858000" cy="5985671"/>
          </a:xfrm>
          <a:prstGeom prst="rect">
            <a:avLst/>
          </a:prstGeom>
        </p:spPr>
      </p:pic>
      <p:sp>
        <p:nvSpPr>
          <p:cNvPr id="11" name="文字方塊 10"/>
          <p:cNvSpPr txBox="1"/>
          <p:nvPr/>
        </p:nvSpPr>
        <p:spPr>
          <a:xfrm>
            <a:off x="7567113" y="2892198"/>
            <a:ext cx="4459787" cy="2380139"/>
          </a:xfrm>
          <a:prstGeom prst="rect">
            <a:avLst/>
          </a:prstGeom>
          <a:noFill/>
        </p:spPr>
        <p:txBody>
          <a:bodyPr wrap="square" rtlCol="0">
            <a:spAutoFit/>
          </a:bodyPr>
          <a:lstStyle/>
          <a:p>
            <a:pPr marL="457200" indent="-457200">
              <a:spcBef>
                <a:spcPts val="500"/>
              </a:spcBef>
              <a:spcAft>
                <a:spcPts val="500"/>
              </a:spcAft>
              <a:buFont typeface="+mj-lt"/>
              <a:buAutoNum type="arabicPeriod"/>
            </a:pPr>
            <a:r>
              <a:rPr lang="zh-TW" altLang="en-US" sz="2000" b="1" spc="100" dirty="0"/>
              <a:t>請依照申請生</a:t>
            </a:r>
            <a:r>
              <a:rPr lang="en-US" altLang="zh-TW" sz="2000" b="1" spc="100" dirty="0"/>
              <a:t>(</a:t>
            </a:r>
            <a:r>
              <a:rPr lang="zh-TW" altLang="en-US" sz="2000" b="1" spc="100" dirty="0"/>
              <a:t>家長</a:t>
            </a:r>
            <a:r>
              <a:rPr lang="en-US" altLang="zh-TW" sz="2000" b="1" spc="100" dirty="0"/>
              <a:t>)</a:t>
            </a:r>
            <a:r>
              <a:rPr lang="zh-TW" altLang="en-US" sz="2000" b="1" spc="100" dirty="0">
                <a:solidFill>
                  <a:srgbClr val="FF0000"/>
                </a:solidFill>
              </a:rPr>
              <a:t>簽章後之核對表</a:t>
            </a:r>
            <a:r>
              <a:rPr lang="zh-TW" altLang="en-US" sz="2000" b="1" spc="100" dirty="0"/>
              <a:t>，確認資料</a:t>
            </a:r>
            <a:r>
              <a:rPr lang="zh-TW" altLang="en-US" sz="2000" b="1" spc="100" dirty="0">
                <a:solidFill>
                  <a:srgbClr val="FF0000"/>
                </a:solidFill>
              </a:rPr>
              <a:t>是否與系統內一致</a:t>
            </a:r>
            <a:endParaRPr lang="en-US" altLang="zh-TW" sz="2000" b="1" spc="100" dirty="0">
              <a:solidFill>
                <a:srgbClr val="FF0000"/>
              </a:solidFill>
            </a:endParaRPr>
          </a:p>
          <a:p>
            <a:pPr marL="457200" indent="-457200">
              <a:spcBef>
                <a:spcPts val="500"/>
              </a:spcBef>
              <a:spcAft>
                <a:spcPts val="500"/>
              </a:spcAft>
              <a:buFont typeface="+mj-lt"/>
              <a:buAutoNum type="arabicPeriod"/>
            </a:pPr>
            <a:r>
              <a:rPr lang="zh-TW" altLang="en-US" b="1" spc="100" dirty="0"/>
              <a:t>如申請生有</a:t>
            </a:r>
            <a:r>
              <a:rPr lang="zh-TW" altLang="en-US" b="1" u="sng" spc="100" dirty="0">
                <a:solidFill>
                  <a:srgbClr val="FF0000"/>
                </a:solidFill>
              </a:rPr>
              <a:t>新增</a:t>
            </a:r>
            <a:r>
              <a:rPr lang="zh-TW" altLang="en-US" b="1" spc="100" dirty="0"/>
              <a:t>、</a:t>
            </a:r>
            <a:r>
              <a:rPr lang="zh-TW" altLang="en-US" b="1" u="sng" spc="100" dirty="0">
                <a:solidFill>
                  <a:srgbClr val="FF0000"/>
                </a:solidFill>
              </a:rPr>
              <a:t>刪除</a:t>
            </a:r>
            <a:r>
              <a:rPr lang="zh-TW" altLang="en-US" b="1" spc="100" dirty="0"/>
              <a:t>、</a:t>
            </a:r>
            <a:r>
              <a:rPr lang="zh-TW" altLang="en-US" b="1" u="sng" spc="100" dirty="0">
                <a:solidFill>
                  <a:srgbClr val="FF0000"/>
                </a:solidFill>
              </a:rPr>
              <a:t>修改</a:t>
            </a:r>
            <a:r>
              <a:rPr lang="zh-TW" altLang="en-US" b="1" spc="100" dirty="0"/>
              <a:t>報名志願，請務必於修正後，</a:t>
            </a:r>
            <a:r>
              <a:rPr lang="zh-TW" altLang="en-US" b="1" u="sng" spc="100" dirty="0">
                <a:solidFill>
                  <a:srgbClr val="FF0000"/>
                </a:solidFill>
              </a:rPr>
              <a:t>重新印製核對表</a:t>
            </a:r>
            <a:r>
              <a:rPr lang="zh-TW" altLang="en-US" b="1" spc="100" dirty="0"/>
              <a:t>，交由申請生重新核對</a:t>
            </a:r>
            <a:endParaRPr lang="en-US" altLang="zh-TW" b="1" spc="100" dirty="0"/>
          </a:p>
          <a:p>
            <a:pPr marL="457200" indent="-457200">
              <a:spcBef>
                <a:spcPts val="500"/>
              </a:spcBef>
              <a:spcAft>
                <a:spcPts val="500"/>
              </a:spcAft>
              <a:buFont typeface="+mj-lt"/>
              <a:buAutoNum type="arabicPeriod"/>
            </a:pPr>
            <a:r>
              <a:rPr lang="en-US" altLang="zh-TW" spc="100" dirty="0"/>
              <a:t>2.5</a:t>
            </a:r>
            <a:r>
              <a:rPr lang="zh-TW" altLang="en-US" spc="100" dirty="0"/>
              <a:t>頁面功能及操作方式與</a:t>
            </a:r>
            <a:r>
              <a:rPr lang="en-US" altLang="zh-TW" spc="100" dirty="0"/>
              <a:t>2.3</a:t>
            </a:r>
            <a:r>
              <a:rPr lang="zh-TW" altLang="en-US" spc="100" dirty="0"/>
              <a:t>一致</a:t>
            </a:r>
          </a:p>
        </p:txBody>
      </p:sp>
      <p:sp>
        <p:nvSpPr>
          <p:cNvPr id="7" name="文字方塊 6">
            <a:extLst>
              <a:ext uri="{FF2B5EF4-FFF2-40B4-BE49-F238E27FC236}">
                <a16:creationId xmlns:a16="http://schemas.microsoft.com/office/drawing/2014/main" id="{82C6ED45-7D03-4953-9E52-E60E37A4CEA5}"/>
              </a:ext>
            </a:extLst>
          </p:cNvPr>
          <p:cNvSpPr txBox="1"/>
          <p:nvPr/>
        </p:nvSpPr>
        <p:spPr>
          <a:xfrm>
            <a:off x="7878528" y="1046923"/>
            <a:ext cx="3965130" cy="1554272"/>
          </a:xfrm>
          <a:prstGeom prst="wedgeRectCallout">
            <a:avLst>
              <a:gd name="adj1" fmla="val -65406"/>
              <a:gd name="adj2" fmla="val -18877"/>
            </a:avLst>
          </a:prstGeom>
          <a:solidFill>
            <a:srgbClr val="FFFF00"/>
          </a:solidFill>
          <a:ln>
            <a:noFill/>
          </a:ln>
          <a:effectLst>
            <a:outerShdw blurRad="50800" dist="38100" dir="5400000" algn="t" rotWithShape="0">
              <a:prstClr val="black">
                <a:alpha val="40000"/>
              </a:prstClr>
            </a:outerShdw>
          </a:effectLst>
        </p:spPr>
        <p:txBody>
          <a:bodyPr wrap="square" rtlCol="0">
            <a:spAutoFit/>
          </a:bodyPr>
          <a:lstStyle/>
          <a:p>
            <a:pPr algn="ctr">
              <a:spcBef>
                <a:spcPts val="300"/>
              </a:spcBef>
              <a:spcAft>
                <a:spcPts val="300"/>
              </a:spcAft>
            </a:pPr>
            <a:r>
              <a:rPr lang="zh-TW" altLang="en-US" sz="2000" b="1" spc="50" dirty="0">
                <a:solidFill>
                  <a:srgbClr val="FF0000"/>
                </a:solidFill>
              </a:rPr>
              <a:t>請注意</a:t>
            </a:r>
            <a:r>
              <a:rPr lang="en-US" altLang="zh-TW" sz="2000" b="1" spc="50" dirty="0">
                <a:solidFill>
                  <a:srgbClr val="FF0000"/>
                </a:solidFill>
              </a:rPr>
              <a:t>!!!</a:t>
            </a:r>
          </a:p>
          <a:p>
            <a:pPr algn="ctr">
              <a:spcBef>
                <a:spcPts val="300"/>
              </a:spcBef>
              <a:spcAft>
                <a:spcPts val="300"/>
              </a:spcAft>
            </a:pPr>
            <a:r>
              <a:rPr lang="zh-TW" altLang="en-US" sz="2000" b="1" spc="50" dirty="0">
                <a:solidFill>
                  <a:srgbClr val="FF0000"/>
                </a:solidFill>
              </a:rPr>
              <a:t>凡有修改申請生任何資料，</a:t>
            </a:r>
            <a:endParaRPr lang="en-US" altLang="zh-TW" sz="2000" b="1" spc="50" dirty="0">
              <a:solidFill>
                <a:srgbClr val="FF0000"/>
              </a:solidFill>
            </a:endParaRPr>
          </a:p>
          <a:p>
            <a:pPr algn="ctr">
              <a:spcBef>
                <a:spcPts val="300"/>
              </a:spcBef>
              <a:spcAft>
                <a:spcPts val="300"/>
              </a:spcAft>
            </a:pPr>
            <a:r>
              <a:rPr lang="zh-TW" altLang="en-US" sz="2000" b="1" spc="50" dirty="0">
                <a:solidFill>
                  <a:srgbClr val="FF0000"/>
                </a:solidFill>
              </a:rPr>
              <a:t>請務必重新列印「核對表」，</a:t>
            </a:r>
            <a:endParaRPr lang="en-US" altLang="zh-TW" sz="2000" b="1" spc="50" dirty="0">
              <a:solidFill>
                <a:srgbClr val="FF0000"/>
              </a:solidFill>
            </a:endParaRPr>
          </a:p>
          <a:p>
            <a:pPr algn="ctr">
              <a:spcBef>
                <a:spcPts val="300"/>
              </a:spcBef>
              <a:spcAft>
                <a:spcPts val="300"/>
              </a:spcAft>
            </a:pPr>
            <a:r>
              <a:rPr lang="zh-TW" altLang="en-US" sz="2000" b="1" spc="50" dirty="0">
                <a:solidFill>
                  <a:srgbClr val="FF0000"/>
                </a:solidFill>
              </a:rPr>
              <a:t>交由申請生</a:t>
            </a:r>
            <a:r>
              <a:rPr lang="en-US" altLang="zh-TW" sz="2000" b="1" spc="50" dirty="0">
                <a:solidFill>
                  <a:srgbClr val="FF0000"/>
                </a:solidFill>
              </a:rPr>
              <a:t>(</a:t>
            </a:r>
            <a:r>
              <a:rPr lang="zh-TW" altLang="en-US" sz="2000" b="1" spc="50" dirty="0">
                <a:solidFill>
                  <a:srgbClr val="FF0000"/>
                </a:solidFill>
              </a:rPr>
              <a:t>家長</a:t>
            </a:r>
            <a:r>
              <a:rPr lang="en-US" altLang="zh-TW" sz="2000" b="1" spc="50" dirty="0">
                <a:solidFill>
                  <a:srgbClr val="FF0000"/>
                </a:solidFill>
              </a:rPr>
              <a:t>)</a:t>
            </a:r>
            <a:r>
              <a:rPr lang="zh-TW" altLang="en-US" sz="2000" b="1" spc="50" dirty="0">
                <a:solidFill>
                  <a:srgbClr val="FF0000"/>
                </a:solidFill>
              </a:rPr>
              <a:t>重新核對簽名</a:t>
            </a:r>
            <a:r>
              <a:rPr lang="en-US" altLang="zh-TW" sz="2000" b="1" spc="50" dirty="0">
                <a:solidFill>
                  <a:srgbClr val="FF0000"/>
                </a:solidFill>
              </a:rPr>
              <a:t>!!!</a:t>
            </a:r>
            <a:endParaRPr lang="zh-TW" altLang="en-US" sz="2000" b="1" spc="50" dirty="0">
              <a:solidFill>
                <a:srgbClr val="FF0000"/>
              </a:solidFill>
            </a:endParaRPr>
          </a:p>
        </p:txBody>
      </p:sp>
      <p:sp>
        <p:nvSpPr>
          <p:cNvPr id="8" name="矩形 7">
            <a:extLst>
              <a:ext uri="{FF2B5EF4-FFF2-40B4-BE49-F238E27FC236}">
                <a16:creationId xmlns:a16="http://schemas.microsoft.com/office/drawing/2014/main" id="{D5D01E90-9AC5-4BF2-A52D-F11AED3547E7}"/>
              </a:ext>
            </a:extLst>
          </p:cNvPr>
          <p:cNvSpPr/>
          <p:nvPr/>
        </p:nvSpPr>
        <p:spPr>
          <a:xfrm>
            <a:off x="5988485" y="1346635"/>
            <a:ext cx="1453019" cy="4165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816774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33721" y="119915"/>
            <a:ext cx="9124559"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2.6</a:t>
            </a:r>
            <a:r>
              <a:rPr lang="zh-TW" altLang="en-US" sz="3600" b="1" spc="100" dirty="0">
                <a:solidFill>
                  <a:schemeClr val="tx1"/>
                </a:solidFill>
                <a:effectLst>
                  <a:glow rad="63500">
                    <a:schemeClr val="bg1"/>
                  </a:glow>
                </a:effectLst>
                <a:sym typeface="Wingdings" panose="05000000000000000000" pitchFamily="2" charset="2"/>
              </a:rPr>
              <a:t> </a:t>
            </a:r>
            <a:r>
              <a:rPr lang="zh-TW" altLang="en-US" sz="2800" b="1" spc="100" dirty="0">
                <a:solidFill>
                  <a:schemeClr val="tx1"/>
                </a:solidFill>
                <a:effectLst>
                  <a:glow rad="63500">
                    <a:schemeClr val="bg1"/>
                  </a:glow>
                </a:effectLst>
                <a:sym typeface="Wingdings" panose="05000000000000000000" pitchFamily="2" charset="2"/>
              </a:rPr>
              <a:t>列印報表交由各班收取報名費用</a:t>
            </a:r>
            <a:r>
              <a:rPr lang="en-US" altLang="zh-TW" sz="2800" b="1" spc="100" dirty="0">
                <a:solidFill>
                  <a:schemeClr val="tx1"/>
                </a:solidFill>
                <a:effectLst>
                  <a:glow rad="63500">
                    <a:schemeClr val="bg1"/>
                  </a:glow>
                </a:effectLst>
                <a:sym typeface="Wingdings" panose="05000000000000000000" pitchFamily="2" charset="2"/>
              </a:rPr>
              <a:t>[</a:t>
            </a:r>
            <a:r>
              <a:rPr lang="zh-TW" altLang="en-US" sz="2800" b="1" spc="100" dirty="0">
                <a:solidFill>
                  <a:schemeClr val="tx1"/>
                </a:solidFill>
                <a:effectLst>
                  <a:glow rad="63500">
                    <a:schemeClr val="bg1"/>
                  </a:glow>
                </a:effectLst>
                <a:sym typeface="Wingdings" panose="05000000000000000000" pitchFamily="2" charset="2"/>
              </a:rPr>
              <a:t>校內使用</a:t>
            </a:r>
            <a:r>
              <a:rPr lang="en-US" altLang="zh-TW" sz="2800" b="1" spc="100" dirty="0">
                <a:solidFill>
                  <a:schemeClr val="tx1"/>
                </a:solidFill>
                <a:effectLst>
                  <a:glow rad="63500">
                    <a:schemeClr val="bg1"/>
                  </a:glow>
                </a:effectLst>
                <a:sym typeface="Wingdings" panose="05000000000000000000" pitchFamily="2" charset="2"/>
              </a:rPr>
              <a:t>](1/4)</a:t>
            </a:r>
          </a:p>
        </p:txBody>
      </p:sp>
      <p:sp>
        <p:nvSpPr>
          <p:cNvPr id="5" name="投影片編號版面配置區 4"/>
          <p:cNvSpPr>
            <a:spLocks noGrp="1"/>
          </p:cNvSpPr>
          <p:nvPr>
            <p:ph type="sldNum" sz="quarter" idx="12"/>
          </p:nvPr>
        </p:nvSpPr>
        <p:spPr/>
        <p:txBody>
          <a:bodyPr/>
          <a:lstStyle/>
          <a:p>
            <a:fld id="{A6174ADA-354D-4803-A14C-B38EECA4D689}" type="slidenum">
              <a:rPr lang="zh-TW" altLang="en-US" smtClean="0"/>
              <a:t>55</a:t>
            </a:fld>
            <a:endParaRPr lang="zh-TW" altLang="en-US"/>
          </a:p>
        </p:txBody>
      </p:sp>
      <p:sp>
        <p:nvSpPr>
          <p:cNvPr id="15" name="矩形 14"/>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02</a:t>
            </a:r>
            <a:endParaRPr lang="zh-TW" altLang="en-US" sz="3600" dirty="0">
              <a:solidFill>
                <a:schemeClr val="tx1">
                  <a:lumMod val="75000"/>
                  <a:lumOff val="25000"/>
                </a:schemeClr>
              </a:solidFill>
            </a:endParaRPr>
          </a:p>
        </p:txBody>
      </p:sp>
      <p:pic>
        <p:nvPicPr>
          <p:cNvPr id="6" name="圖片 5"/>
          <p:cNvPicPr>
            <a:picLocks noChangeAspect="1"/>
          </p:cNvPicPr>
          <p:nvPr/>
        </p:nvPicPr>
        <p:blipFill>
          <a:blip r:embed="rId3"/>
          <a:stretch>
            <a:fillRect/>
          </a:stretch>
        </p:blipFill>
        <p:spPr>
          <a:xfrm>
            <a:off x="5104929" y="1041530"/>
            <a:ext cx="6921971" cy="5348796"/>
          </a:xfrm>
          <a:prstGeom prst="rect">
            <a:avLst/>
          </a:prstGeom>
        </p:spPr>
      </p:pic>
      <p:sp>
        <p:nvSpPr>
          <p:cNvPr id="16" name="文字方塊 15"/>
          <p:cNvSpPr txBox="1"/>
          <p:nvPr/>
        </p:nvSpPr>
        <p:spPr>
          <a:xfrm>
            <a:off x="610112" y="2301583"/>
            <a:ext cx="4757572" cy="1333698"/>
          </a:xfrm>
          <a:prstGeom prst="rect">
            <a:avLst/>
          </a:prstGeom>
          <a:noFill/>
        </p:spPr>
        <p:txBody>
          <a:bodyPr wrap="square" rtlCol="0">
            <a:spAutoFit/>
          </a:bodyPr>
          <a:lstStyle/>
          <a:p>
            <a:pPr>
              <a:spcBef>
                <a:spcPts val="500"/>
              </a:spcBef>
              <a:spcAft>
                <a:spcPts val="500"/>
              </a:spcAft>
            </a:pPr>
            <a:r>
              <a:rPr lang="zh-TW" altLang="en-US" sz="2400" b="1" u="sng" spc="50" dirty="0"/>
              <a:t>系統提供</a:t>
            </a:r>
            <a:r>
              <a:rPr lang="en-US" altLang="zh-TW" sz="2400" b="1" u="sng" spc="50" dirty="0"/>
              <a:t>5</a:t>
            </a:r>
            <a:r>
              <a:rPr lang="zh-TW" altLang="en-US" sz="2400" b="1" u="sng" spc="50" dirty="0"/>
              <a:t>種報表，供各校使用</a:t>
            </a:r>
            <a:endParaRPr lang="en-US" altLang="zh-TW" sz="2400" b="1" u="sng" spc="50" dirty="0"/>
          </a:p>
          <a:p>
            <a:pPr marL="342900" indent="-342900">
              <a:spcBef>
                <a:spcPts val="500"/>
              </a:spcBef>
              <a:spcAft>
                <a:spcPts val="500"/>
              </a:spcAft>
              <a:buFont typeface="Wingdings" panose="05000000000000000000" pitchFamily="2" charset="2"/>
              <a:buChar char="l"/>
            </a:pPr>
            <a:r>
              <a:rPr lang="zh-TW" altLang="en-US" sz="2000" b="1" spc="50" dirty="0"/>
              <a:t>列印範圍可選擇「全校」或「班級」</a:t>
            </a:r>
            <a:endParaRPr lang="en-US" altLang="zh-TW" sz="2000" b="1" spc="50" dirty="0"/>
          </a:p>
          <a:p>
            <a:pPr marL="342900" indent="-342900">
              <a:spcBef>
                <a:spcPts val="500"/>
              </a:spcBef>
              <a:spcAft>
                <a:spcPts val="500"/>
              </a:spcAft>
              <a:buFont typeface="Wingdings" panose="05000000000000000000" pitchFamily="2" charset="2"/>
              <a:buChar char="l"/>
            </a:pPr>
            <a:r>
              <a:rPr lang="zh-TW" altLang="en-US" sz="2000" b="1" spc="50" dirty="0"/>
              <a:t>提供</a:t>
            </a:r>
            <a:r>
              <a:rPr lang="en-US" altLang="zh-TW" sz="2000" b="1" spc="50" dirty="0"/>
              <a:t>PDF</a:t>
            </a:r>
            <a:r>
              <a:rPr lang="zh-TW" altLang="en-US" sz="2000" b="1" spc="50" dirty="0"/>
              <a:t>及</a:t>
            </a:r>
            <a:r>
              <a:rPr lang="en-US" altLang="zh-TW" sz="2000" b="1" spc="50" dirty="0"/>
              <a:t>Excel</a:t>
            </a:r>
          </a:p>
        </p:txBody>
      </p:sp>
      <p:sp>
        <p:nvSpPr>
          <p:cNvPr id="21" name="圓角矩形 20"/>
          <p:cNvSpPr/>
          <p:nvPr/>
        </p:nvSpPr>
        <p:spPr>
          <a:xfrm>
            <a:off x="8990496" y="3375832"/>
            <a:ext cx="586408" cy="246796"/>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a:effectLst>
                  <a:outerShdw blurRad="38100" dist="38100" dir="2700000" algn="tl">
                    <a:srgbClr val="000000">
                      <a:alpha val="43137"/>
                    </a:srgbClr>
                  </a:outerShdw>
                </a:effectLst>
              </a:rPr>
              <a:t>班級</a:t>
            </a:r>
          </a:p>
        </p:txBody>
      </p:sp>
      <p:sp>
        <p:nvSpPr>
          <p:cNvPr id="24" name="圓角矩形 23"/>
          <p:cNvSpPr/>
          <p:nvPr/>
        </p:nvSpPr>
        <p:spPr>
          <a:xfrm>
            <a:off x="9140688" y="4451603"/>
            <a:ext cx="586408" cy="246796"/>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a:effectLst>
                  <a:outerShdw blurRad="38100" dist="38100" dir="2700000" algn="tl">
                    <a:srgbClr val="000000">
                      <a:alpha val="43137"/>
                    </a:srgbClr>
                  </a:outerShdw>
                </a:effectLst>
              </a:rPr>
              <a:t>全校</a:t>
            </a:r>
          </a:p>
        </p:txBody>
      </p:sp>
      <p:sp>
        <p:nvSpPr>
          <p:cNvPr id="26" name="圓角矩形 25"/>
          <p:cNvSpPr/>
          <p:nvPr/>
        </p:nvSpPr>
        <p:spPr>
          <a:xfrm>
            <a:off x="8404088" y="3375832"/>
            <a:ext cx="586408" cy="246796"/>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a:effectLst>
                  <a:outerShdw blurRad="38100" dist="38100" dir="2700000" algn="tl">
                    <a:srgbClr val="000000">
                      <a:alpha val="43137"/>
                    </a:srgbClr>
                  </a:outerShdw>
                </a:effectLst>
              </a:rPr>
              <a:t>全校</a:t>
            </a:r>
          </a:p>
        </p:txBody>
      </p:sp>
      <p:sp>
        <p:nvSpPr>
          <p:cNvPr id="27" name="圓角矩形 26"/>
          <p:cNvSpPr/>
          <p:nvPr/>
        </p:nvSpPr>
        <p:spPr>
          <a:xfrm>
            <a:off x="7817680" y="3627882"/>
            <a:ext cx="586408" cy="246796"/>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a:effectLst>
                  <a:outerShdw blurRad="38100" dist="38100" dir="2700000" algn="tl">
                    <a:srgbClr val="000000">
                      <a:alpha val="43137"/>
                    </a:srgbClr>
                  </a:outerShdw>
                </a:effectLst>
              </a:rPr>
              <a:t>班級</a:t>
            </a:r>
          </a:p>
        </p:txBody>
      </p:sp>
      <p:sp>
        <p:nvSpPr>
          <p:cNvPr id="28" name="圓角矩形 27"/>
          <p:cNvSpPr/>
          <p:nvPr/>
        </p:nvSpPr>
        <p:spPr>
          <a:xfrm>
            <a:off x="7231272" y="3627882"/>
            <a:ext cx="586408" cy="246796"/>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a:effectLst>
                  <a:outerShdw blurRad="38100" dist="38100" dir="2700000" algn="tl">
                    <a:srgbClr val="000000">
                      <a:alpha val="43137"/>
                    </a:srgbClr>
                  </a:outerShdw>
                </a:effectLst>
              </a:rPr>
              <a:t>全校</a:t>
            </a:r>
          </a:p>
        </p:txBody>
      </p:sp>
      <p:sp>
        <p:nvSpPr>
          <p:cNvPr id="29" name="圓角矩形 28"/>
          <p:cNvSpPr/>
          <p:nvPr/>
        </p:nvSpPr>
        <p:spPr>
          <a:xfrm>
            <a:off x="7817680" y="3916854"/>
            <a:ext cx="586408" cy="246796"/>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a:effectLst>
                  <a:outerShdw blurRad="38100" dist="38100" dir="2700000" algn="tl">
                    <a:srgbClr val="000000">
                      <a:alpha val="43137"/>
                    </a:srgbClr>
                  </a:outerShdw>
                </a:effectLst>
              </a:rPr>
              <a:t>班級</a:t>
            </a:r>
          </a:p>
        </p:txBody>
      </p:sp>
      <p:sp>
        <p:nvSpPr>
          <p:cNvPr id="30" name="圓角矩形 29"/>
          <p:cNvSpPr/>
          <p:nvPr/>
        </p:nvSpPr>
        <p:spPr>
          <a:xfrm>
            <a:off x="7231272" y="3916854"/>
            <a:ext cx="586408" cy="246796"/>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a:effectLst>
                  <a:outerShdw blurRad="38100" dist="38100" dir="2700000" algn="tl">
                    <a:srgbClr val="000000">
                      <a:alpha val="43137"/>
                    </a:srgbClr>
                  </a:outerShdw>
                </a:effectLst>
              </a:rPr>
              <a:t>全校</a:t>
            </a:r>
          </a:p>
        </p:txBody>
      </p:sp>
      <p:sp>
        <p:nvSpPr>
          <p:cNvPr id="31" name="圓角矩形 30"/>
          <p:cNvSpPr/>
          <p:nvPr/>
        </p:nvSpPr>
        <p:spPr>
          <a:xfrm>
            <a:off x="7819062" y="4204807"/>
            <a:ext cx="586408" cy="246796"/>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a:effectLst>
                  <a:outerShdw blurRad="38100" dist="38100" dir="2700000" algn="tl">
                    <a:srgbClr val="000000">
                      <a:alpha val="43137"/>
                    </a:srgbClr>
                  </a:outerShdw>
                </a:effectLst>
              </a:rPr>
              <a:t>班級</a:t>
            </a:r>
          </a:p>
        </p:txBody>
      </p:sp>
      <p:sp>
        <p:nvSpPr>
          <p:cNvPr id="32" name="圓角矩形 31"/>
          <p:cNvSpPr/>
          <p:nvPr/>
        </p:nvSpPr>
        <p:spPr>
          <a:xfrm>
            <a:off x="7232654" y="4204807"/>
            <a:ext cx="586408" cy="246796"/>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a:effectLst>
                  <a:outerShdw blurRad="38100" dist="38100" dir="2700000" algn="tl">
                    <a:srgbClr val="000000">
                      <a:alpha val="43137"/>
                    </a:srgbClr>
                  </a:outerShdw>
                </a:effectLst>
              </a:rPr>
              <a:t>全校</a:t>
            </a:r>
          </a:p>
        </p:txBody>
      </p:sp>
      <p:sp>
        <p:nvSpPr>
          <p:cNvPr id="33" name="圓角矩形 32"/>
          <p:cNvSpPr/>
          <p:nvPr/>
        </p:nvSpPr>
        <p:spPr>
          <a:xfrm>
            <a:off x="3057525" y="2845033"/>
            <a:ext cx="676275" cy="326791"/>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effectLst>
                  <a:outerShdw blurRad="38100" dist="38100" dir="2700000" algn="tl">
                    <a:srgbClr val="000000">
                      <a:alpha val="43137"/>
                    </a:srgbClr>
                  </a:outerShdw>
                </a:effectLst>
              </a:rPr>
              <a:t>全校</a:t>
            </a:r>
          </a:p>
        </p:txBody>
      </p:sp>
      <p:sp>
        <p:nvSpPr>
          <p:cNvPr id="34" name="圓角矩形 33"/>
          <p:cNvSpPr/>
          <p:nvPr/>
        </p:nvSpPr>
        <p:spPr>
          <a:xfrm>
            <a:off x="4340484" y="2845033"/>
            <a:ext cx="669665" cy="286794"/>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effectLst>
                  <a:outerShdw blurRad="38100" dist="38100" dir="2700000" algn="tl">
                    <a:srgbClr val="000000">
                      <a:alpha val="43137"/>
                    </a:srgbClr>
                  </a:outerShdw>
                </a:effectLst>
              </a:rPr>
              <a:t>班級</a:t>
            </a:r>
          </a:p>
        </p:txBody>
      </p:sp>
    </p:spTree>
    <p:extLst>
      <p:ext uri="{BB962C8B-B14F-4D97-AF65-F5344CB8AC3E}">
        <p14:creationId xmlns:p14="http://schemas.microsoft.com/office/powerpoint/2010/main" val="10321033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56</a:t>
            </a:fld>
            <a:endParaRPr lang="zh-TW" altLang="en-US"/>
          </a:p>
        </p:txBody>
      </p:sp>
      <p:sp>
        <p:nvSpPr>
          <p:cNvPr id="4" name="矩形 3"/>
          <p:cNvSpPr/>
          <p:nvPr/>
        </p:nvSpPr>
        <p:spPr>
          <a:xfrm>
            <a:off x="662214" y="1007318"/>
            <a:ext cx="5619904" cy="1082348"/>
          </a:xfrm>
          <a:prstGeom prst="rect">
            <a:avLst/>
          </a:prstGeom>
        </p:spPr>
        <p:txBody>
          <a:bodyPr wrap="square">
            <a:spAutoFit/>
          </a:bodyPr>
          <a:lstStyle/>
          <a:p>
            <a:pPr>
              <a:spcBef>
                <a:spcPts val="500"/>
              </a:spcBef>
              <a:spcAft>
                <a:spcPts val="500"/>
              </a:spcAft>
            </a:pPr>
            <a:r>
              <a:rPr lang="en-US" altLang="zh-TW" sz="2000" b="1" dirty="0">
                <a:solidFill>
                  <a:srgbClr val="0033CC"/>
                </a:solidFill>
              </a:rPr>
              <a:t>1</a:t>
            </a:r>
            <a:r>
              <a:rPr lang="zh-TW" altLang="en-US" sz="2000" b="1" dirty="0">
                <a:solidFill>
                  <a:srgbClr val="0033CC"/>
                </a:solidFill>
              </a:rPr>
              <a:t>）申請資料統計表</a:t>
            </a:r>
            <a:endParaRPr lang="en-US" altLang="zh-TW" sz="2000" b="1" dirty="0">
              <a:solidFill>
                <a:srgbClr val="0033CC"/>
              </a:solidFill>
            </a:endParaRPr>
          </a:p>
          <a:p>
            <a:pPr marL="914400" lvl="1" indent="-457200">
              <a:spcBef>
                <a:spcPts val="500"/>
              </a:spcBef>
              <a:spcAft>
                <a:spcPts val="500"/>
              </a:spcAft>
              <a:buFont typeface="Wingdings" panose="05000000000000000000" pitchFamily="2" charset="2"/>
              <a:buChar char="Ø"/>
            </a:pPr>
            <a:r>
              <a:rPr lang="zh-TW" altLang="en-US" b="1" dirty="0"/>
              <a:t>申請生人數</a:t>
            </a:r>
            <a:r>
              <a:rPr lang="en-US" altLang="zh-TW" b="1" dirty="0"/>
              <a:t>(</a:t>
            </a:r>
            <a:r>
              <a:rPr lang="zh-TW" altLang="en-US" b="1" dirty="0"/>
              <a:t>含低收</a:t>
            </a:r>
            <a:r>
              <a:rPr lang="en-US" altLang="zh-TW" b="1" dirty="0"/>
              <a:t>.</a:t>
            </a:r>
            <a:r>
              <a:rPr lang="zh-TW" altLang="en-US" b="1" dirty="0"/>
              <a:t>中低收</a:t>
            </a:r>
            <a:r>
              <a:rPr lang="en-US" altLang="zh-TW" b="1" dirty="0"/>
              <a:t>)</a:t>
            </a:r>
            <a:r>
              <a:rPr lang="zh-TW" altLang="en-US" b="1" dirty="0"/>
              <a:t>、申請校系組學程數</a:t>
            </a:r>
            <a:r>
              <a:rPr lang="en-US" altLang="zh-TW" b="1" dirty="0"/>
              <a:t>(</a:t>
            </a:r>
            <a:r>
              <a:rPr lang="zh-TW" altLang="en-US" b="1" dirty="0"/>
              <a:t>含低收</a:t>
            </a:r>
            <a:r>
              <a:rPr lang="en-US" altLang="zh-TW" b="1" dirty="0"/>
              <a:t>.</a:t>
            </a:r>
            <a:r>
              <a:rPr lang="zh-TW" altLang="en-US" b="1" dirty="0"/>
              <a:t>中低收</a:t>
            </a:r>
            <a:r>
              <a:rPr lang="en-US" altLang="zh-TW" b="1" dirty="0"/>
              <a:t>) </a:t>
            </a:r>
            <a:r>
              <a:rPr lang="zh-TW" altLang="en-US" b="1" dirty="0"/>
              <a:t>、全校應繳金額</a:t>
            </a:r>
            <a:endParaRPr lang="en-US" altLang="zh-TW" b="1" dirty="0"/>
          </a:p>
        </p:txBody>
      </p:sp>
      <p:sp>
        <p:nvSpPr>
          <p:cNvPr id="11" name="矩形 10"/>
          <p:cNvSpPr/>
          <p:nvPr/>
        </p:nvSpPr>
        <p:spPr>
          <a:xfrm>
            <a:off x="1533721" y="119915"/>
            <a:ext cx="9124559"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2.6</a:t>
            </a:r>
            <a:r>
              <a:rPr lang="zh-TW" altLang="en-US" sz="3600" b="1" spc="100" dirty="0">
                <a:solidFill>
                  <a:schemeClr val="tx1"/>
                </a:solidFill>
                <a:effectLst>
                  <a:glow rad="63500">
                    <a:schemeClr val="bg1"/>
                  </a:glow>
                </a:effectLst>
                <a:sym typeface="Wingdings" panose="05000000000000000000" pitchFamily="2" charset="2"/>
              </a:rPr>
              <a:t> </a:t>
            </a:r>
            <a:r>
              <a:rPr lang="zh-TW" altLang="en-US" sz="2800" b="1" spc="100" dirty="0">
                <a:solidFill>
                  <a:schemeClr val="tx1"/>
                </a:solidFill>
                <a:effectLst>
                  <a:glow rad="63500">
                    <a:schemeClr val="bg1"/>
                  </a:glow>
                </a:effectLst>
                <a:sym typeface="Wingdings" panose="05000000000000000000" pitchFamily="2" charset="2"/>
              </a:rPr>
              <a:t>列印報表交由各班收取報名費用</a:t>
            </a:r>
            <a:r>
              <a:rPr lang="en-US" altLang="zh-TW" sz="2800" b="1" spc="100" dirty="0">
                <a:solidFill>
                  <a:schemeClr val="tx1"/>
                </a:solidFill>
                <a:effectLst>
                  <a:glow rad="63500">
                    <a:schemeClr val="bg1"/>
                  </a:glow>
                </a:effectLst>
                <a:sym typeface="Wingdings" panose="05000000000000000000" pitchFamily="2" charset="2"/>
              </a:rPr>
              <a:t>[</a:t>
            </a:r>
            <a:r>
              <a:rPr lang="zh-TW" altLang="en-US" sz="2800" b="1" spc="100" dirty="0">
                <a:solidFill>
                  <a:schemeClr val="tx1"/>
                </a:solidFill>
                <a:effectLst>
                  <a:glow rad="63500">
                    <a:schemeClr val="bg1"/>
                  </a:glow>
                </a:effectLst>
                <a:sym typeface="Wingdings" panose="05000000000000000000" pitchFamily="2" charset="2"/>
              </a:rPr>
              <a:t>校內使用</a:t>
            </a:r>
            <a:r>
              <a:rPr lang="en-US" altLang="zh-TW" sz="2800" b="1" spc="100" dirty="0">
                <a:solidFill>
                  <a:schemeClr val="tx1"/>
                </a:solidFill>
                <a:effectLst>
                  <a:glow rad="63500">
                    <a:schemeClr val="bg1"/>
                  </a:glow>
                </a:effectLst>
                <a:sym typeface="Wingdings" panose="05000000000000000000" pitchFamily="2" charset="2"/>
              </a:rPr>
              <a:t>](2/4)</a:t>
            </a:r>
          </a:p>
        </p:txBody>
      </p:sp>
      <p:sp>
        <p:nvSpPr>
          <p:cNvPr id="12" name="矩形 11"/>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02</a:t>
            </a:r>
            <a:endParaRPr lang="zh-TW" altLang="en-US" sz="3600" dirty="0">
              <a:solidFill>
                <a:schemeClr val="tx1">
                  <a:lumMod val="75000"/>
                  <a:lumOff val="25000"/>
                </a:schemeClr>
              </a:solidFill>
            </a:endParaRPr>
          </a:p>
        </p:txBody>
      </p:sp>
      <p:pic>
        <p:nvPicPr>
          <p:cNvPr id="13" name="圖片 12"/>
          <p:cNvPicPr>
            <a:picLocks noChangeAspect="1"/>
          </p:cNvPicPr>
          <p:nvPr/>
        </p:nvPicPr>
        <p:blipFill>
          <a:blip r:embed="rId3"/>
          <a:srcRect/>
          <a:stretch/>
        </p:blipFill>
        <p:spPr>
          <a:xfrm>
            <a:off x="788837" y="2315370"/>
            <a:ext cx="5304998" cy="3649658"/>
          </a:xfrm>
          <a:prstGeom prst="rect">
            <a:avLst/>
          </a:prstGeom>
          <a:ln>
            <a:noFill/>
          </a:ln>
        </p:spPr>
      </p:pic>
      <p:sp>
        <p:nvSpPr>
          <p:cNvPr id="14" name="文字方塊 13"/>
          <p:cNvSpPr txBox="1"/>
          <p:nvPr/>
        </p:nvSpPr>
        <p:spPr>
          <a:xfrm>
            <a:off x="6605324" y="1007318"/>
            <a:ext cx="4833257" cy="1308050"/>
          </a:xfrm>
          <a:prstGeom prst="rect">
            <a:avLst/>
          </a:prstGeom>
          <a:noFill/>
        </p:spPr>
        <p:txBody>
          <a:bodyPr wrap="square" rtlCol="0">
            <a:spAutoFit/>
          </a:bodyPr>
          <a:lstStyle/>
          <a:p>
            <a:pPr>
              <a:spcAft>
                <a:spcPts val="600"/>
              </a:spcAft>
            </a:pPr>
            <a:r>
              <a:rPr lang="en-US" altLang="zh-TW" sz="2000" b="1" dirty="0">
                <a:solidFill>
                  <a:srgbClr val="0033CC"/>
                </a:solidFill>
              </a:rPr>
              <a:t>2</a:t>
            </a:r>
            <a:r>
              <a:rPr lang="zh-TW" altLang="en-US" sz="2000" b="1" dirty="0">
                <a:solidFill>
                  <a:srgbClr val="0033CC"/>
                </a:solidFill>
              </a:rPr>
              <a:t>）申請校系</a:t>
            </a:r>
            <a:r>
              <a:rPr lang="en-US" altLang="zh-TW" sz="2000" b="1" dirty="0">
                <a:solidFill>
                  <a:srgbClr val="0033CC"/>
                </a:solidFill>
              </a:rPr>
              <a:t>(</a:t>
            </a:r>
            <a:r>
              <a:rPr lang="zh-TW" altLang="en-US" sz="2000" b="1" dirty="0">
                <a:solidFill>
                  <a:srgbClr val="0033CC"/>
                </a:solidFill>
              </a:rPr>
              <a:t>組</a:t>
            </a:r>
            <a:r>
              <a:rPr lang="en-US" altLang="zh-TW" sz="2000" b="1" dirty="0">
                <a:solidFill>
                  <a:srgbClr val="0033CC"/>
                </a:solidFill>
              </a:rPr>
              <a:t>)</a:t>
            </a:r>
            <a:r>
              <a:rPr lang="zh-TW" altLang="en-US" sz="2000" b="1" dirty="0">
                <a:solidFill>
                  <a:srgbClr val="0033CC"/>
                </a:solidFill>
              </a:rPr>
              <a:t>、學程資料明細表</a:t>
            </a:r>
            <a:endParaRPr lang="en-US" altLang="zh-TW" sz="2000" b="1" dirty="0">
              <a:solidFill>
                <a:srgbClr val="0033CC"/>
              </a:solidFill>
            </a:endParaRPr>
          </a:p>
          <a:p>
            <a:pPr marL="800100" lvl="1" indent="-342900">
              <a:buFont typeface="Wingdings" panose="05000000000000000000" pitchFamily="2" charset="2"/>
              <a:buChar char="Ø"/>
            </a:pPr>
            <a:r>
              <a:rPr lang="zh-TW" altLang="en-US" b="1" dirty="0"/>
              <a:t>以班級為單位，包含申請生所選之志願代碼、校系組學程數、申請生應繳金額</a:t>
            </a:r>
            <a:endParaRPr lang="en-US" altLang="zh-TW" b="1" dirty="0"/>
          </a:p>
        </p:txBody>
      </p:sp>
      <p:grpSp>
        <p:nvGrpSpPr>
          <p:cNvPr id="18" name="群組 17"/>
          <p:cNvGrpSpPr/>
          <p:nvPr/>
        </p:nvGrpSpPr>
        <p:grpSpPr>
          <a:xfrm>
            <a:off x="3037432" y="1070818"/>
            <a:ext cx="1489212" cy="237282"/>
            <a:chOff x="3095488" y="1070818"/>
            <a:chExt cx="1489212" cy="237282"/>
          </a:xfrm>
        </p:grpSpPr>
        <p:sp>
          <p:nvSpPr>
            <p:cNvPr id="16" name="圓角矩形 15"/>
            <p:cNvSpPr/>
            <p:nvPr/>
          </p:nvSpPr>
          <p:spPr>
            <a:xfrm>
              <a:off x="3860800" y="1070818"/>
              <a:ext cx="723900" cy="23728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effectLst>
                    <a:outerShdw blurRad="38100" dist="38100" dir="2700000" algn="tl">
                      <a:srgbClr val="000000">
                        <a:alpha val="43137"/>
                      </a:srgbClr>
                    </a:outerShdw>
                  </a:effectLst>
                </a:rPr>
                <a:t>班級</a:t>
              </a:r>
            </a:p>
          </p:txBody>
        </p:sp>
        <p:sp>
          <p:nvSpPr>
            <p:cNvPr id="17" name="圓角矩形 16"/>
            <p:cNvSpPr/>
            <p:nvPr/>
          </p:nvSpPr>
          <p:spPr>
            <a:xfrm>
              <a:off x="3095488" y="1070818"/>
              <a:ext cx="765312" cy="23728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effectLst>
                    <a:outerShdw blurRad="38100" dist="38100" dir="2700000" algn="tl">
                      <a:srgbClr val="000000">
                        <a:alpha val="43137"/>
                      </a:srgbClr>
                    </a:outerShdw>
                  </a:effectLst>
                </a:rPr>
                <a:t>全校</a:t>
              </a:r>
            </a:p>
          </p:txBody>
        </p:sp>
      </p:grpSp>
      <p:grpSp>
        <p:nvGrpSpPr>
          <p:cNvPr id="19" name="群組 18"/>
          <p:cNvGrpSpPr/>
          <p:nvPr/>
        </p:nvGrpSpPr>
        <p:grpSpPr>
          <a:xfrm>
            <a:off x="10655300" y="1087319"/>
            <a:ext cx="1489212" cy="237282"/>
            <a:chOff x="3095488" y="1070818"/>
            <a:chExt cx="1489212" cy="237282"/>
          </a:xfrm>
        </p:grpSpPr>
        <p:sp>
          <p:nvSpPr>
            <p:cNvPr id="20" name="圓角矩形 19"/>
            <p:cNvSpPr/>
            <p:nvPr/>
          </p:nvSpPr>
          <p:spPr>
            <a:xfrm>
              <a:off x="3860800" y="1070818"/>
              <a:ext cx="723900" cy="23728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effectLst>
                    <a:outerShdw blurRad="38100" dist="38100" dir="2700000" algn="tl">
                      <a:srgbClr val="000000">
                        <a:alpha val="43137"/>
                      </a:srgbClr>
                    </a:outerShdw>
                  </a:effectLst>
                </a:rPr>
                <a:t>班級</a:t>
              </a:r>
            </a:p>
          </p:txBody>
        </p:sp>
        <p:sp>
          <p:nvSpPr>
            <p:cNvPr id="21" name="圓角矩形 20"/>
            <p:cNvSpPr/>
            <p:nvPr/>
          </p:nvSpPr>
          <p:spPr>
            <a:xfrm>
              <a:off x="3095488" y="1070818"/>
              <a:ext cx="765312" cy="23728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effectLst>
                    <a:outerShdw blurRad="38100" dist="38100" dir="2700000" algn="tl">
                      <a:srgbClr val="000000">
                        <a:alpha val="43137"/>
                      </a:srgbClr>
                    </a:outerShdw>
                  </a:effectLst>
                </a:rPr>
                <a:t>全校</a:t>
              </a:r>
            </a:p>
          </p:txBody>
        </p:sp>
      </p:grpSp>
      <p:pic>
        <p:nvPicPr>
          <p:cNvPr id="6" name="Picture 5">
            <a:extLst>
              <a:ext uri="{FF2B5EF4-FFF2-40B4-BE49-F238E27FC236}">
                <a16:creationId xmlns:a16="http://schemas.microsoft.com/office/drawing/2014/main" id="{6B063D94-8418-4BEF-E298-1D20279FF981}"/>
              </a:ext>
            </a:extLst>
          </p:cNvPr>
          <p:cNvPicPr>
            <a:picLocks noChangeAspect="1"/>
          </p:cNvPicPr>
          <p:nvPr/>
        </p:nvPicPr>
        <p:blipFill>
          <a:blip r:embed="rId4"/>
          <a:stretch>
            <a:fillRect/>
          </a:stretch>
        </p:blipFill>
        <p:spPr>
          <a:xfrm>
            <a:off x="6605058" y="2361847"/>
            <a:ext cx="5367162" cy="1894418"/>
          </a:xfrm>
          <a:prstGeom prst="rect">
            <a:avLst/>
          </a:prstGeom>
          <a:ln>
            <a:solidFill>
              <a:schemeClr val="bg1">
                <a:lumMod val="50000"/>
              </a:schemeClr>
            </a:solidFill>
          </a:ln>
        </p:spPr>
      </p:pic>
    </p:spTree>
    <p:extLst>
      <p:ext uri="{BB962C8B-B14F-4D97-AF65-F5344CB8AC3E}">
        <p14:creationId xmlns:p14="http://schemas.microsoft.com/office/powerpoint/2010/main" val="11738089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9283699" y="6420479"/>
            <a:ext cx="2743200" cy="365125"/>
          </a:xfrm>
        </p:spPr>
        <p:txBody>
          <a:bodyPr/>
          <a:lstStyle/>
          <a:p>
            <a:fld id="{A6174ADA-354D-4803-A14C-B38EECA4D689}" type="slidenum">
              <a:rPr lang="zh-TW" altLang="en-US" smtClean="0"/>
              <a:t>57</a:t>
            </a:fld>
            <a:endParaRPr lang="zh-TW" altLang="en-US"/>
          </a:p>
        </p:txBody>
      </p:sp>
      <p:sp>
        <p:nvSpPr>
          <p:cNvPr id="5" name="文字方塊 4"/>
          <p:cNvSpPr txBox="1"/>
          <p:nvPr/>
        </p:nvSpPr>
        <p:spPr>
          <a:xfrm>
            <a:off x="583701" y="1042920"/>
            <a:ext cx="5222013" cy="1384995"/>
          </a:xfrm>
          <a:prstGeom prst="rect">
            <a:avLst/>
          </a:prstGeom>
          <a:noFill/>
        </p:spPr>
        <p:txBody>
          <a:bodyPr wrap="square" rtlCol="0">
            <a:spAutoFit/>
          </a:bodyPr>
          <a:lstStyle/>
          <a:p>
            <a:pPr>
              <a:spcAft>
                <a:spcPts val="600"/>
              </a:spcAft>
            </a:pPr>
            <a:r>
              <a:rPr lang="en-US" altLang="zh-TW" sz="2000" b="1" dirty="0">
                <a:solidFill>
                  <a:srgbClr val="0033CC"/>
                </a:solidFill>
              </a:rPr>
              <a:t>3</a:t>
            </a:r>
            <a:r>
              <a:rPr lang="zh-TW" altLang="en-US" sz="2000" b="1" dirty="0">
                <a:solidFill>
                  <a:srgbClr val="0033CC"/>
                </a:solidFill>
              </a:rPr>
              <a:t>）班級繳費明細表</a:t>
            </a:r>
            <a:endParaRPr lang="en-US" altLang="zh-TW" sz="2000" b="1" dirty="0">
              <a:solidFill>
                <a:srgbClr val="0033CC"/>
              </a:solidFill>
            </a:endParaRPr>
          </a:p>
          <a:p>
            <a:pPr marL="800100" lvl="1" indent="-342900">
              <a:spcAft>
                <a:spcPts val="600"/>
              </a:spcAft>
              <a:buFont typeface="Wingdings" panose="05000000000000000000" pitchFamily="2" charset="2"/>
              <a:buChar char="Ø"/>
            </a:pPr>
            <a:r>
              <a:rPr lang="zh-TW" altLang="en-US" b="1" dirty="0"/>
              <a:t>以班級為單位，班級申請人數、校系組學程數及應繳金額統計表</a:t>
            </a:r>
            <a:endParaRPr lang="en-US" altLang="zh-TW" b="1" dirty="0"/>
          </a:p>
          <a:p>
            <a:pPr marL="800100" lvl="1" indent="-342900">
              <a:spcAft>
                <a:spcPts val="600"/>
              </a:spcAft>
              <a:buFont typeface="Wingdings" panose="05000000000000000000" pitchFamily="2" charset="2"/>
              <a:buChar char="Ø"/>
            </a:pPr>
            <a:r>
              <a:rPr lang="zh-TW" altLang="en-US" b="1" dirty="0"/>
              <a:t>該班申請生列表</a:t>
            </a:r>
            <a:r>
              <a:rPr lang="en-US" altLang="zh-TW" b="1" dirty="0"/>
              <a:t>(</a:t>
            </a:r>
            <a:r>
              <a:rPr lang="zh-TW" altLang="en-US" b="1" dirty="0"/>
              <a:t>含志願代碼、應繳金額</a:t>
            </a:r>
            <a:r>
              <a:rPr lang="en-US" altLang="zh-TW" b="1" dirty="0"/>
              <a:t>)</a:t>
            </a:r>
          </a:p>
        </p:txBody>
      </p:sp>
      <p:sp>
        <p:nvSpPr>
          <p:cNvPr id="6" name="文字方塊 5"/>
          <p:cNvSpPr txBox="1"/>
          <p:nvPr/>
        </p:nvSpPr>
        <p:spPr>
          <a:xfrm>
            <a:off x="6666128" y="1042920"/>
            <a:ext cx="4833257" cy="1308050"/>
          </a:xfrm>
          <a:prstGeom prst="rect">
            <a:avLst/>
          </a:prstGeom>
          <a:noFill/>
        </p:spPr>
        <p:txBody>
          <a:bodyPr wrap="square" rtlCol="0">
            <a:spAutoFit/>
          </a:bodyPr>
          <a:lstStyle/>
          <a:p>
            <a:pPr>
              <a:spcAft>
                <a:spcPts val="600"/>
              </a:spcAft>
            </a:pPr>
            <a:r>
              <a:rPr lang="en-US" altLang="zh-TW" sz="2000" b="1" dirty="0">
                <a:solidFill>
                  <a:srgbClr val="0033CC"/>
                </a:solidFill>
              </a:rPr>
              <a:t>4</a:t>
            </a:r>
            <a:r>
              <a:rPr lang="zh-TW" altLang="en-US" sz="2000" b="1" dirty="0">
                <a:solidFill>
                  <a:srgbClr val="0033CC"/>
                </a:solidFill>
              </a:rPr>
              <a:t>）班級資料明細表</a:t>
            </a:r>
            <a:endParaRPr lang="en-US" altLang="zh-TW" sz="2000" b="1" dirty="0">
              <a:solidFill>
                <a:srgbClr val="0033CC"/>
              </a:solidFill>
            </a:endParaRPr>
          </a:p>
          <a:p>
            <a:pPr marL="800100" lvl="1" indent="-342900">
              <a:spcAft>
                <a:spcPts val="600"/>
              </a:spcAft>
              <a:buFont typeface="Wingdings" panose="05000000000000000000" pitchFamily="2" charset="2"/>
              <a:buChar char="Ø"/>
            </a:pPr>
            <a:r>
              <a:rPr lang="zh-TW" altLang="en-US" b="1" dirty="0"/>
              <a:t>以班級為單位，申請生</a:t>
            </a:r>
            <a:r>
              <a:rPr lang="en-US" altLang="zh-TW" b="1" dirty="0"/>
              <a:t>(</a:t>
            </a:r>
            <a:r>
              <a:rPr lang="zh-TW" altLang="en-US" b="1" dirty="0"/>
              <a:t>含低收</a:t>
            </a:r>
            <a:r>
              <a:rPr lang="en-US" altLang="zh-TW" b="1" dirty="0"/>
              <a:t>.</a:t>
            </a:r>
            <a:r>
              <a:rPr lang="zh-TW" altLang="en-US" b="1" dirty="0"/>
              <a:t>中低收</a:t>
            </a:r>
            <a:r>
              <a:rPr lang="en-US" altLang="zh-TW" b="1" dirty="0"/>
              <a:t>)</a:t>
            </a:r>
            <a:r>
              <a:rPr lang="zh-TW" altLang="en-US" b="1" dirty="0"/>
              <a:t>人數、申請校系組學程數、應繳金額列表</a:t>
            </a:r>
            <a:endParaRPr lang="en-US" altLang="zh-TW" b="1" dirty="0"/>
          </a:p>
        </p:txBody>
      </p:sp>
      <p:sp>
        <p:nvSpPr>
          <p:cNvPr id="10" name="矩形 9"/>
          <p:cNvSpPr/>
          <p:nvPr/>
        </p:nvSpPr>
        <p:spPr>
          <a:xfrm>
            <a:off x="1533721" y="119915"/>
            <a:ext cx="9124559"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2.6</a:t>
            </a:r>
            <a:r>
              <a:rPr lang="zh-TW" altLang="en-US" sz="3600" b="1" spc="100" dirty="0">
                <a:solidFill>
                  <a:schemeClr val="tx1"/>
                </a:solidFill>
                <a:effectLst>
                  <a:glow rad="63500">
                    <a:schemeClr val="bg1"/>
                  </a:glow>
                </a:effectLst>
                <a:sym typeface="Wingdings" panose="05000000000000000000" pitchFamily="2" charset="2"/>
              </a:rPr>
              <a:t> </a:t>
            </a:r>
            <a:r>
              <a:rPr lang="zh-TW" altLang="en-US" sz="2800" b="1" spc="100" dirty="0">
                <a:solidFill>
                  <a:schemeClr val="tx1"/>
                </a:solidFill>
                <a:effectLst>
                  <a:glow rad="63500">
                    <a:schemeClr val="bg1"/>
                  </a:glow>
                </a:effectLst>
                <a:sym typeface="Wingdings" panose="05000000000000000000" pitchFamily="2" charset="2"/>
              </a:rPr>
              <a:t>列印報表交由各班收取報名費用</a:t>
            </a:r>
            <a:r>
              <a:rPr lang="en-US" altLang="zh-TW" sz="2800" b="1" spc="100" dirty="0">
                <a:solidFill>
                  <a:schemeClr val="tx1"/>
                </a:solidFill>
                <a:effectLst>
                  <a:glow rad="63500">
                    <a:schemeClr val="bg1"/>
                  </a:glow>
                </a:effectLst>
                <a:sym typeface="Wingdings" panose="05000000000000000000" pitchFamily="2" charset="2"/>
              </a:rPr>
              <a:t>[</a:t>
            </a:r>
            <a:r>
              <a:rPr lang="zh-TW" altLang="en-US" sz="2800" b="1" spc="100" dirty="0">
                <a:solidFill>
                  <a:schemeClr val="tx1"/>
                </a:solidFill>
                <a:effectLst>
                  <a:glow rad="63500">
                    <a:schemeClr val="bg1"/>
                  </a:glow>
                </a:effectLst>
                <a:sym typeface="Wingdings" panose="05000000000000000000" pitchFamily="2" charset="2"/>
              </a:rPr>
              <a:t>校內使用</a:t>
            </a:r>
            <a:r>
              <a:rPr lang="en-US" altLang="zh-TW" sz="2800" b="1" spc="100" dirty="0">
                <a:solidFill>
                  <a:schemeClr val="tx1"/>
                </a:solidFill>
                <a:effectLst>
                  <a:glow rad="63500">
                    <a:schemeClr val="bg1"/>
                  </a:glow>
                </a:effectLst>
                <a:sym typeface="Wingdings" panose="05000000000000000000" pitchFamily="2" charset="2"/>
              </a:rPr>
              <a:t>](3/4)</a:t>
            </a:r>
          </a:p>
        </p:txBody>
      </p:sp>
      <p:sp>
        <p:nvSpPr>
          <p:cNvPr id="11" name="矩形 10"/>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02</a:t>
            </a:r>
            <a:endParaRPr lang="zh-TW" altLang="en-US" sz="3600" dirty="0">
              <a:solidFill>
                <a:schemeClr val="tx1">
                  <a:lumMod val="75000"/>
                  <a:lumOff val="25000"/>
                </a:schemeClr>
              </a:solidFill>
            </a:endParaRPr>
          </a:p>
        </p:txBody>
      </p:sp>
      <p:pic>
        <p:nvPicPr>
          <p:cNvPr id="14" name="圖片 13" descr="A close-up of a calendar&#10;&#10;AI-generated content may be incorrect."/>
          <p:cNvPicPr>
            <a:picLocks noChangeAspect="1"/>
          </p:cNvPicPr>
          <p:nvPr/>
        </p:nvPicPr>
        <p:blipFill>
          <a:blip r:embed="rId3"/>
          <a:srcRect/>
          <a:stretch/>
        </p:blipFill>
        <p:spPr>
          <a:xfrm>
            <a:off x="6724606" y="2643131"/>
            <a:ext cx="5118186" cy="2024527"/>
          </a:xfrm>
          <a:prstGeom prst="rect">
            <a:avLst/>
          </a:prstGeom>
          <a:ln>
            <a:noFill/>
          </a:ln>
        </p:spPr>
      </p:pic>
      <p:grpSp>
        <p:nvGrpSpPr>
          <p:cNvPr id="15" name="群組 14"/>
          <p:cNvGrpSpPr/>
          <p:nvPr/>
        </p:nvGrpSpPr>
        <p:grpSpPr>
          <a:xfrm>
            <a:off x="3037432" y="1070818"/>
            <a:ext cx="1489212" cy="237282"/>
            <a:chOff x="3095488" y="1070818"/>
            <a:chExt cx="1489212" cy="237282"/>
          </a:xfrm>
        </p:grpSpPr>
        <p:sp>
          <p:nvSpPr>
            <p:cNvPr id="16" name="圓角矩形 15"/>
            <p:cNvSpPr/>
            <p:nvPr/>
          </p:nvSpPr>
          <p:spPr>
            <a:xfrm>
              <a:off x="3860800" y="1070818"/>
              <a:ext cx="723900" cy="23728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effectLst>
                    <a:outerShdw blurRad="38100" dist="38100" dir="2700000" algn="tl">
                      <a:srgbClr val="000000">
                        <a:alpha val="43137"/>
                      </a:srgbClr>
                    </a:outerShdw>
                  </a:effectLst>
                </a:rPr>
                <a:t>班級</a:t>
              </a:r>
            </a:p>
          </p:txBody>
        </p:sp>
        <p:sp>
          <p:nvSpPr>
            <p:cNvPr id="17" name="圓角矩形 16"/>
            <p:cNvSpPr/>
            <p:nvPr/>
          </p:nvSpPr>
          <p:spPr>
            <a:xfrm>
              <a:off x="3095488" y="1070818"/>
              <a:ext cx="765312" cy="23728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effectLst>
                    <a:outerShdw blurRad="38100" dist="38100" dir="2700000" algn="tl">
                      <a:srgbClr val="000000">
                        <a:alpha val="43137"/>
                      </a:srgbClr>
                    </a:outerShdw>
                  </a:effectLst>
                </a:rPr>
                <a:t>全校</a:t>
              </a:r>
            </a:p>
          </p:txBody>
        </p:sp>
      </p:grpSp>
      <p:grpSp>
        <p:nvGrpSpPr>
          <p:cNvPr id="18" name="群組 17"/>
          <p:cNvGrpSpPr/>
          <p:nvPr/>
        </p:nvGrpSpPr>
        <p:grpSpPr>
          <a:xfrm>
            <a:off x="9120731" y="1085560"/>
            <a:ext cx="1489212" cy="237282"/>
            <a:chOff x="3095488" y="1070818"/>
            <a:chExt cx="1489212" cy="237282"/>
          </a:xfrm>
        </p:grpSpPr>
        <p:sp>
          <p:nvSpPr>
            <p:cNvPr id="19" name="圓角矩形 18"/>
            <p:cNvSpPr/>
            <p:nvPr/>
          </p:nvSpPr>
          <p:spPr>
            <a:xfrm>
              <a:off x="3860800" y="1070818"/>
              <a:ext cx="723900" cy="23728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effectLst>
                    <a:outerShdw blurRad="38100" dist="38100" dir="2700000" algn="tl">
                      <a:srgbClr val="000000">
                        <a:alpha val="43137"/>
                      </a:srgbClr>
                    </a:outerShdw>
                  </a:effectLst>
                </a:rPr>
                <a:t>班級</a:t>
              </a:r>
            </a:p>
          </p:txBody>
        </p:sp>
        <p:sp>
          <p:nvSpPr>
            <p:cNvPr id="20" name="圓角矩形 19"/>
            <p:cNvSpPr/>
            <p:nvPr/>
          </p:nvSpPr>
          <p:spPr>
            <a:xfrm>
              <a:off x="3095488" y="1070818"/>
              <a:ext cx="765312" cy="23728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effectLst>
                    <a:outerShdw blurRad="38100" dist="38100" dir="2700000" algn="tl">
                      <a:srgbClr val="000000">
                        <a:alpha val="43137"/>
                      </a:srgbClr>
                    </a:outerShdw>
                  </a:effectLst>
                </a:rPr>
                <a:t>全校</a:t>
              </a:r>
            </a:p>
          </p:txBody>
        </p:sp>
      </p:grpSp>
      <p:pic>
        <p:nvPicPr>
          <p:cNvPr id="4" name="圖片 3" descr="A close-up of a document&#10;&#10;AI-generated content may be incorrect.">
            <a:extLst>
              <a:ext uri="{FF2B5EF4-FFF2-40B4-BE49-F238E27FC236}">
                <a16:creationId xmlns:a16="http://schemas.microsoft.com/office/drawing/2014/main" id="{BCACBBFA-087F-4934-8B43-37CE4976D164}"/>
              </a:ext>
            </a:extLst>
          </p:cNvPr>
          <p:cNvPicPr>
            <a:picLocks noChangeAspect="1"/>
          </p:cNvPicPr>
          <p:nvPr/>
        </p:nvPicPr>
        <p:blipFill>
          <a:blip r:embed="rId4"/>
          <a:srcRect/>
          <a:stretch/>
        </p:blipFill>
        <p:spPr>
          <a:xfrm>
            <a:off x="730591" y="2639832"/>
            <a:ext cx="5509500" cy="2592407"/>
          </a:xfrm>
          <a:prstGeom prst="rect">
            <a:avLst/>
          </a:prstGeom>
          <a:ln>
            <a:solidFill>
              <a:schemeClr val="bg1">
                <a:lumMod val="50000"/>
              </a:schemeClr>
            </a:solidFill>
          </a:ln>
        </p:spPr>
      </p:pic>
    </p:spTree>
    <p:extLst>
      <p:ext uri="{BB962C8B-B14F-4D97-AF65-F5344CB8AC3E}">
        <p14:creationId xmlns:p14="http://schemas.microsoft.com/office/powerpoint/2010/main" val="8768376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descr="A screenshot of a document&#10;&#10;AI-generated content may be incorrect.">
            <a:extLst>
              <a:ext uri="{FF2B5EF4-FFF2-40B4-BE49-F238E27FC236}">
                <a16:creationId xmlns:a16="http://schemas.microsoft.com/office/drawing/2014/main" id="{778F9BCF-2C4F-4139-B966-9E057AEEE1F2}"/>
              </a:ext>
            </a:extLst>
          </p:cNvPr>
          <p:cNvPicPr>
            <a:picLocks noChangeAspect="1"/>
          </p:cNvPicPr>
          <p:nvPr/>
        </p:nvPicPr>
        <p:blipFill>
          <a:blip r:embed="rId3"/>
          <a:srcRect/>
          <a:stretch/>
        </p:blipFill>
        <p:spPr>
          <a:xfrm>
            <a:off x="1760238" y="2490117"/>
            <a:ext cx="7214139" cy="3041837"/>
          </a:xfrm>
          <a:prstGeom prst="rect">
            <a:avLst/>
          </a:prstGeom>
          <a:ln>
            <a:solidFill>
              <a:schemeClr val="bg1">
                <a:lumMod val="50000"/>
              </a:schemeClr>
            </a:solidFill>
          </a:ln>
        </p:spPr>
      </p:pic>
      <p:sp>
        <p:nvSpPr>
          <p:cNvPr id="2" name="投影片編號版面配置區 1"/>
          <p:cNvSpPr>
            <a:spLocks noGrp="1"/>
          </p:cNvSpPr>
          <p:nvPr>
            <p:ph type="sldNum" sz="quarter" idx="12"/>
          </p:nvPr>
        </p:nvSpPr>
        <p:spPr/>
        <p:txBody>
          <a:bodyPr/>
          <a:lstStyle/>
          <a:p>
            <a:fld id="{A6174ADA-354D-4803-A14C-B38EECA4D689}" type="slidenum">
              <a:rPr lang="zh-TW" altLang="en-US" smtClean="0"/>
              <a:t>58</a:t>
            </a:fld>
            <a:endParaRPr lang="zh-TW" altLang="en-US"/>
          </a:p>
        </p:txBody>
      </p:sp>
      <p:sp>
        <p:nvSpPr>
          <p:cNvPr id="3" name="矩形 2"/>
          <p:cNvSpPr/>
          <p:nvPr/>
        </p:nvSpPr>
        <p:spPr>
          <a:xfrm>
            <a:off x="989293" y="1037791"/>
            <a:ext cx="7584435" cy="1210588"/>
          </a:xfrm>
          <a:prstGeom prst="rect">
            <a:avLst/>
          </a:prstGeom>
        </p:spPr>
        <p:txBody>
          <a:bodyPr wrap="square">
            <a:spAutoFit/>
          </a:bodyPr>
          <a:lstStyle/>
          <a:p>
            <a:pPr>
              <a:spcBef>
                <a:spcPts val="500"/>
              </a:spcBef>
              <a:spcAft>
                <a:spcPts val="500"/>
              </a:spcAft>
            </a:pPr>
            <a:r>
              <a:rPr lang="en-US" altLang="zh-TW" sz="2000" b="1" dirty="0">
                <a:solidFill>
                  <a:srgbClr val="0033CC"/>
                </a:solidFill>
              </a:rPr>
              <a:t>5</a:t>
            </a:r>
            <a:r>
              <a:rPr lang="zh-TW" altLang="en-US" sz="2000" b="1" dirty="0">
                <a:solidFill>
                  <a:srgbClr val="0033CC"/>
                </a:solidFill>
              </a:rPr>
              <a:t>） 未具有中央資料庫學習歷程檔案之申請生名冊</a:t>
            </a:r>
            <a:endParaRPr lang="en-US" altLang="zh-TW" sz="2000" b="1" dirty="0">
              <a:solidFill>
                <a:srgbClr val="0033CC"/>
              </a:solidFill>
            </a:endParaRPr>
          </a:p>
          <a:p>
            <a:pPr marL="800100" lvl="1" indent="-342900">
              <a:spcBef>
                <a:spcPts val="500"/>
              </a:spcBef>
              <a:spcAft>
                <a:spcPts val="500"/>
              </a:spcAft>
              <a:buFont typeface="Wingdings" panose="05000000000000000000" pitchFamily="2" charset="2"/>
              <a:buChar char="Ø"/>
            </a:pPr>
            <a:r>
              <a:rPr lang="zh-TW" altLang="en-US" b="1" dirty="0"/>
              <a:t>全校未具有中央資料庫學習歷程檔案之申請生</a:t>
            </a:r>
            <a:endParaRPr lang="en-US" altLang="zh-TW" b="1" dirty="0"/>
          </a:p>
          <a:p>
            <a:pPr marL="800100" lvl="1" indent="-342900">
              <a:spcBef>
                <a:spcPts val="500"/>
              </a:spcBef>
              <a:spcAft>
                <a:spcPts val="500"/>
              </a:spcAft>
              <a:buFont typeface="Wingdings" panose="05000000000000000000" pitchFamily="2" charset="2"/>
              <a:buChar char="Ø"/>
            </a:pPr>
            <a:r>
              <a:rPr lang="zh-TW" altLang="en-US" b="1" dirty="0"/>
              <a:t>請務必確認此名單是否正確，如有疑義，請儘速向本委員會聯繫。</a:t>
            </a:r>
            <a:endParaRPr lang="en-US" altLang="zh-TW" b="1" dirty="0"/>
          </a:p>
        </p:txBody>
      </p:sp>
      <p:sp>
        <p:nvSpPr>
          <p:cNvPr id="4" name="圓角矩形 3"/>
          <p:cNvSpPr/>
          <p:nvPr/>
        </p:nvSpPr>
        <p:spPr>
          <a:xfrm>
            <a:off x="6774426" y="1037791"/>
            <a:ext cx="777460" cy="37159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effectLst>
                  <a:outerShdw blurRad="38100" dist="38100" dir="2700000" algn="tl">
                    <a:srgbClr val="000000">
                      <a:alpha val="43137"/>
                    </a:srgbClr>
                  </a:outerShdw>
                </a:effectLst>
              </a:rPr>
              <a:t>全校</a:t>
            </a:r>
          </a:p>
        </p:txBody>
      </p:sp>
      <p:sp>
        <p:nvSpPr>
          <p:cNvPr id="5" name="矩形 4"/>
          <p:cNvSpPr/>
          <p:nvPr/>
        </p:nvSpPr>
        <p:spPr>
          <a:xfrm>
            <a:off x="1533721" y="119915"/>
            <a:ext cx="9124559"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2.6</a:t>
            </a:r>
            <a:r>
              <a:rPr lang="zh-TW" altLang="en-US" sz="3600" b="1" spc="100" dirty="0">
                <a:solidFill>
                  <a:schemeClr val="tx1"/>
                </a:solidFill>
                <a:effectLst>
                  <a:glow rad="63500">
                    <a:schemeClr val="bg1"/>
                  </a:glow>
                </a:effectLst>
                <a:sym typeface="Wingdings" panose="05000000000000000000" pitchFamily="2" charset="2"/>
              </a:rPr>
              <a:t> </a:t>
            </a:r>
            <a:r>
              <a:rPr lang="zh-TW" altLang="en-US" sz="2800" b="1" spc="100" dirty="0">
                <a:solidFill>
                  <a:schemeClr val="tx1"/>
                </a:solidFill>
                <a:effectLst>
                  <a:glow rad="63500">
                    <a:schemeClr val="bg1"/>
                  </a:glow>
                </a:effectLst>
                <a:sym typeface="Wingdings" panose="05000000000000000000" pitchFamily="2" charset="2"/>
              </a:rPr>
              <a:t>列印報表交由各班收取報名費用</a:t>
            </a:r>
            <a:r>
              <a:rPr lang="en-US" altLang="zh-TW" sz="2800" b="1" spc="100" dirty="0">
                <a:solidFill>
                  <a:schemeClr val="tx1"/>
                </a:solidFill>
                <a:effectLst>
                  <a:glow rad="63500">
                    <a:schemeClr val="bg1"/>
                  </a:glow>
                </a:effectLst>
                <a:sym typeface="Wingdings" panose="05000000000000000000" pitchFamily="2" charset="2"/>
              </a:rPr>
              <a:t>[</a:t>
            </a:r>
            <a:r>
              <a:rPr lang="zh-TW" altLang="en-US" sz="2800" b="1" spc="100" dirty="0">
                <a:solidFill>
                  <a:schemeClr val="tx1"/>
                </a:solidFill>
                <a:effectLst>
                  <a:glow rad="63500">
                    <a:schemeClr val="bg1"/>
                  </a:glow>
                </a:effectLst>
                <a:sym typeface="Wingdings" panose="05000000000000000000" pitchFamily="2" charset="2"/>
              </a:rPr>
              <a:t>校內使用</a:t>
            </a:r>
            <a:r>
              <a:rPr lang="en-US" altLang="zh-TW" sz="2800" b="1" spc="100" dirty="0">
                <a:solidFill>
                  <a:schemeClr val="tx1"/>
                </a:solidFill>
                <a:effectLst>
                  <a:glow rad="63500">
                    <a:schemeClr val="bg1"/>
                  </a:glow>
                </a:effectLst>
                <a:sym typeface="Wingdings" panose="05000000000000000000" pitchFamily="2" charset="2"/>
              </a:rPr>
              <a:t>](4/4)</a:t>
            </a:r>
          </a:p>
        </p:txBody>
      </p:sp>
      <p:sp>
        <p:nvSpPr>
          <p:cNvPr id="6" name="矩形 5"/>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02</a:t>
            </a:r>
            <a:endParaRPr lang="zh-TW" altLang="en-US" sz="3600" dirty="0">
              <a:solidFill>
                <a:schemeClr val="tx1">
                  <a:lumMod val="75000"/>
                  <a:lumOff val="25000"/>
                </a:schemeClr>
              </a:solidFill>
            </a:endParaRPr>
          </a:p>
        </p:txBody>
      </p:sp>
      <p:sp>
        <p:nvSpPr>
          <p:cNvPr id="8" name="矩形 7"/>
          <p:cNvSpPr/>
          <p:nvPr/>
        </p:nvSpPr>
        <p:spPr>
          <a:xfrm>
            <a:off x="5348748" y="3829050"/>
            <a:ext cx="1309227" cy="4676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4665406" y="4753896"/>
            <a:ext cx="683342" cy="5948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圖說文字 9"/>
          <p:cNvSpPr/>
          <p:nvPr/>
        </p:nvSpPr>
        <p:spPr>
          <a:xfrm>
            <a:off x="3267364" y="5805947"/>
            <a:ext cx="5508336" cy="652249"/>
          </a:xfrm>
          <a:prstGeom prst="wedgeRectCallout">
            <a:avLst>
              <a:gd name="adj1" fmla="val -17492"/>
              <a:gd name="adj2" fmla="val -109549"/>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u="sng" dirty="0">
                <a:effectLst>
                  <a:outerShdw blurRad="38100" dist="38100" dir="2700000" algn="tl">
                    <a:srgbClr val="000000">
                      <a:alpha val="43137"/>
                    </a:srgbClr>
                  </a:outerShdw>
                </a:effectLst>
              </a:rPr>
              <a:t>未具有</a:t>
            </a:r>
            <a:r>
              <a:rPr lang="zh-TW" altLang="en-US" sz="1600" b="1" dirty="0"/>
              <a:t>中央資料庫學習歷程檔案之申請生，於第二階段上傳備審資料時，須自行製作</a:t>
            </a:r>
            <a:r>
              <a:rPr lang="en-US" altLang="zh-TW" sz="1600" b="1" u="sng" dirty="0"/>
              <a:t>PDF</a:t>
            </a:r>
            <a:r>
              <a:rPr lang="zh-TW" altLang="en-US" sz="1600" b="1" u="sng" dirty="0"/>
              <a:t>檔案</a:t>
            </a:r>
            <a:r>
              <a:rPr lang="zh-TW" altLang="en-US" sz="1600" b="1" dirty="0"/>
              <a:t>逐一上傳至系統。</a:t>
            </a:r>
          </a:p>
        </p:txBody>
      </p:sp>
    </p:spTree>
    <p:extLst>
      <p:ext uri="{BB962C8B-B14F-4D97-AF65-F5344CB8AC3E}">
        <p14:creationId xmlns:p14="http://schemas.microsoft.com/office/powerpoint/2010/main" val="29776395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59</a:t>
            </a:fld>
            <a:endParaRPr lang="zh-TW" altLang="en-US"/>
          </a:p>
        </p:txBody>
      </p:sp>
      <p:sp>
        <p:nvSpPr>
          <p:cNvPr id="3" name="矩形 2"/>
          <p:cNvSpPr/>
          <p:nvPr/>
        </p:nvSpPr>
        <p:spPr>
          <a:xfrm>
            <a:off x="3524575" y="136935"/>
            <a:ext cx="5142850"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2.7</a:t>
            </a:r>
            <a:r>
              <a:rPr lang="zh-TW" altLang="en-US" sz="3600" b="1" spc="100" dirty="0">
                <a:solidFill>
                  <a:schemeClr val="tx1"/>
                </a:solidFill>
                <a:effectLst>
                  <a:glow rad="63500">
                    <a:schemeClr val="bg1"/>
                  </a:glow>
                </a:effectLst>
                <a:sym typeface="Wingdings" panose="05000000000000000000" pitchFamily="2" charset="2"/>
              </a:rPr>
              <a:t> 確定集體報名資料</a:t>
            </a:r>
            <a:endParaRPr lang="en-US" altLang="zh-TW" sz="3600" b="1" spc="100" dirty="0">
              <a:solidFill>
                <a:schemeClr val="tx1"/>
              </a:solidFill>
              <a:effectLst>
                <a:glow rad="63500">
                  <a:schemeClr val="bg1"/>
                </a:glow>
              </a:effectLst>
              <a:sym typeface="Wingdings" panose="05000000000000000000" pitchFamily="2" charset="2"/>
            </a:endParaRPr>
          </a:p>
        </p:txBody>
      </p:sp>
      <p:sp>
        <p:nvSpPr>
          <p:cNvPr id="4" name="矩形 3"/>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02</a:t>
            </a:r>
            <a:endParaRPr lang="zh-TW" altLang="en-US" sz="3600" dirty="0">
              <a:solidFill>
                <a:schemeClr val="tx1">
                  <a:lumMod val="75000"/>
                  <a:lumOff val="25000"/>
                </a:schemeClr>
              </a:solidFill>
            </a:endParaRPr>
          </a:p>
        </p:txBody>
      </p:sp>
      <p:sp>
        <p:nvSpPr>
          <p:cNvPr id="8" name="文字方塊 7"/>
          <p:cNvSpPr txBox="1"/>
          <p:nvPr/>
        </p:nvSpPr>
        <p:spPr>
          <a:xfrm>
            <a:off x="693828" y="1001356"/>
            <a:ext cx="10569258" cy="1205458"/>
          </a:xfrm>
          <a:prstGeom prst="rect">
            <a:avLst/>
          </a:prstGeom>
          <a:noFill/>
        </p:spPr>
        <p:txBody>
          <a:bodyPr wrap="square" rtlCol="0">
            <a:spAutoFit/>
          </a:bodyPr>
          <a:lstStyle/>
          <a:p>
            <a:pPr marL="457200" indent="-457200">
              <a:spcBef>
                <a:spcPts val="500"/>
              </a:spcBef>
              <a:spcAft>
                <a:spcPts val="500"/>
              </a:spcAft>
              <a:buFont typeface="+mj-lt"/>
              <a:buAutoNum type="arabicPeriod"/>
            </a:pPr>
            <a:r>
              <a:rPr lang="zh-TW" altLang="en-US" sz="2400" b="1" u="sng" dirty="0">
                <a:solidFill>
                  <a:srgbClr val="FF0000"/>
                </a:solidFill>
              </a:rPr>
              <a:t>確認送出後，即不得再進行任何修改！</a:t>
            </a:r>
            <a:r>
              <a:rPr lang="zh-TW" altLang="en-US" sz="2000" b="1" dirty="0"/>
              <a:t>請務必審慎核校報名資料，正確無誤後，再進行確認送出作業。</a:t>
            </a:r>
            <a:endParaRPr lang="en-US" altLang="zh-TW" sz="2000" b="1" dirty="0"/>
          </a:p>
          <a:p>
            <a:pPr marL="457200" indent="-457200">
              <a:spcBef>
                <a:spcPts val="500"/>
              </a:spcBef>
              <a:spcAft>
                <a:spcPts val="500"/>
              </a:spcAft>
              <a:buFont typeface="+mj-lt"/>
              <a:buAutoNum type="arabicPeriod"/>
            </a:pPr>
            <a:r>
              <a:rPr lang="zh-TW" altLang="en-US" sz="2000" b="1" dirty="0"/>
              <a:t>確定送出後，系統才會產生「繳費單」</a:t>
            </a:r>
            <a:r>
              <a:rPr lang="en-US" altLang="zh-TW" sz="2000" b="1" dirty="0"/>
              <a:t>(</a:t>
            </a:r>
            <a:r>
              <a:rPr lang="zh-TW" altLang="en-US" sz="2000" b="1" dirty="0"/>
              <a:t>請至步驟</a:t>
            </a:r>
            <a:r>
              <a:rPr lang="en-US" altLang="zh-TW" sz="2000" b="1" dirty="0"/>
              <a:t>3.1)</a:t>
            </a:r>
            <a:endParaRPr lang="zh-TW" altLang="en-US" sz="2000" b="1" dirty="0"/>
          </a:p>
        </p:txBody>
      </p:sp>
      <p:pic>
        <p:nvPicPr>
          <p:cNvPr id="7" name="圖片 6" descr="A screenshot of a computer&#10;&#10;AI-generated content may be incorrect.">
            <a:extLst>
              <a:ext uri="{FF2B5EF4-FFF2-40B4-BE49-F238E27FC236}">
                <a16:creationId xmlns:a16="http://schemas.microsoft.com/office/drawing/2014/main" id="{350B7B82-8074-488E-B304-0099325AFBD1}"/>
              </a:ext>
            </a:extLst>
          </p:cNvPr>
          <p:cNvPicPr>
            <a:picLocks noChangeAspect="1"/>
          </p:cNvPicPr>
          <p:nvPr/>
        </p:nvPicPr>
        <p:blipFill>
          <a:blip r:embed="rId3"/>
          <a:srcRect l="17217" r="17791"/>
          <a:stretch>
            <a:fillRect/>
          </a:stretch>
        </p:blipFill>
        <p:spPr>
          <a:xfrm>
            <a:off x="1028118" y="2343828"/>
            <a:ext cx="4182511" cy="3132803"/>
          </a:xfrm>
          <a:prstGeom prst="rect">
            <a:avLst/>
          </a:prstGeom>
        </p:spPr>
      </p:pic>
      <p:pic>
        <p:nvPicPr>
          <p:cNvPr id="5" name="Google Shape;666;p64"/>
          <p:cNvPicPr preferRelativeResize="0"/>
          <p:nvPr/>
        </p:nvPicPr>
        <p:blipFill rotWithShape="1">
          <a:blip r:embed="rId4">
            <a:alphaModFix/>
          </a:blip>
          <a:srcRect l="935" r="-1"/>
          <a:stretch/>
        </p:blipFill>
        <p:spPr>
          <a:xfrm>
            <a:off x="1311087" y="5483247"/>
            <a:ext cx="3616571" cy="1112664"/>
          </a:xfrm>
          <a:prstGeom prst="rect">
            <a:avLst/>
          </a:prstGeom>
          <a:noFill/>
          <a:ln>
            <a:noFill/>
          </a:ln>
        </p:spPr>
      </p:pic>
      <p:pic>
        <p:nvPicPr>
          <p:cNvPr id="9" name="圖片 8">
            <a:extLst>
              <a:ext uri="{FF2B5EF4-FFF2-40B4-BE49-F238E27FC236}">
                <a16:creationId xmlns:a16="http://schemas.microsoft.com/office/drawing/2014/main" id="{2F0163C5-32FF-4087-85ED-00B9993836A0}"/>
              </a:ext>
            </a:extLst>
          </p:cNvPr>
          <p:cNvPicPr>
            <a:picLocks noChangeAspect="1"/>
          </p:cNvPicPr>
          <p:nvPr/>
        </p:nvPicPr>
        <p:blipFill>
          <a:blip r:embed="rId5">
            <a:duotone>
              <a:schemeClr val="accent6">
                <a:shade val="45000"/>
                <a:satMod val="135000"/>
              </a:schemeClr>
              <a:prstClr val="white"/>
            </a:duotone>
          </a:blip>
          <a:stretch>
            <a:fillRect/>
          </a:stretch>
        </p:blipFill>
        <p:spPr>
          <a:xfrm>
            <a:off x="1921089" y="4678457"/>
            <a:ext cx="801482" cy="801482"/>
          </a:xfrm>
          <a:prstGeom prst="rect">
            <a:avLst/>
          </a:prstGeom>
          <a:effectLst>
            <a:glow rad="228600">
              <a:schemeClr val="bg1">
                <a:alpha val="40000"/>
              </a:schemeClr>
            </a:glow>
          </a:effectLst>
        </p:spPr>
      </p:pic>
      <p:pic>
        <p:nvPicPr>
          <p:cNvPr id="10" name="圖片 9" descr="一張含有 文字, 螢幕擷取畫面, 字型, 數字 的圖片&#10;&#10;AI 產生的內容可能不正確。">
            <a:extLst>
              <a:ext uri="{FF2B5EF4-FFF2-40B4-BE49-F238E27FC236}">
                <a16:creationId xmlns:a16="http://schemas.microsoft.com/office/drawing/2014/main" id="{A687707E-A217-FDF3-46E5-1862DA7A78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5626" y="3712231"/>
            <a:ext cx="5899713" cy="2330751"/>
          </a:xfrm>
          <a:prstGeom prst="rect">
            <a:avLst/>
          </a:prstGeom>
        </p:spPr>
      </p:pic>
      <p:sp>
        <p:nvSpPr>
          <p:cNvPr id="13" name="文字方塊 12">
            <a:extLst>
              <a:ext uri="{FF2B5EF4-FFF2-40B4-BE49-F238E27FC236}">
                <a16:creationId xmlns:a16="http://schemas.microsoft.com/office/drawing/2014/main" id="{831720A9-0EB6-73F0-6954-00E1B9E1FB68}"/>
              </a:ext>
            </a:extLst>
          </p:cNvPr>
          <p:cNvSpPr txBox="1"/>
          <p:nvPr/>
        </p:nvSpPr>
        <p:spPr>
          <a:xfrm>
            <a:off x="5579511" y="2782669"/>
            <a:ext cx="6175828" cy="923330"/>
          </a:xfrm>
          <a:prstGeom prst="rect">
            <a:avLst/>
          </a:prstGeom>
          <a:noFill/>
        </p:spPr>
        <p:txBody>
          <a:bodyPr wrap="square">
            <a:spAutoFit/>
          </a:bodyPr>
          <a:lstStyle/>
          <a:p>
            <a:pPr marL="457200" indent="-457200">
              <a:spcBef>
                <a:spcPts val="500"/>
              </a:spcBef>
              <a:spcAft>
                <a:spcPts val="500"/>
              </a:spcAft>
              <a:buFont typeface="+mj-lt"/>
              <a:buAutoNum type="arabicPeriod" startAt="3"/>
            </a:pPr>
            <a:r>
              <a:rPr lang="zh-TW" altLang="en-US" sz="1800" b="1" dirty="0"/>
              <a:t>本學年度新增「第一階段集體報名申請生查詢系統」，</a:t>
            </a:r>
            <a:r>
              <a:rPr lang="zh-TW" altLang="en-US" b="1" dirty="0"/>
              <a:t>當集體報名學校</a:t>
            </a:r>
            <a:r>
              <a:rPr lang="zh-TW" altLang="en-US" b="1" dirty="0">
                <a:solidFill>
                  <a:srgbClr val="FF0000"/>
                </a:solidFill>
              </a:rPr>
              <a:t>完成</a:t>
            </a:r>
            <a:r>
              <a:rPr lang="en-US" altLang="zh-TW" b="1" dirty="0">
                <a:solidFill>
                  <a:srgbClr val="FF0000"/>
                </a:solidFill>
              </a:rPr>
              <a:t>2.7</a:t>
            </a:r>
            <a:r>
              <a:rPr lang="zh-TW" altLang="en-US" b="1" dirty="0">
                <a:solidFill>
                  <a:srgbClr val="FF0000"/>
                </a:solidFill>
              </a:rPr>
              <a:t>確定送出後</a:t>
            </a:r>
            <a:r>
              <a:rPr lang="zh-TW" altLang="en-US" b="1" dirty="0"/>
              <a:t>，於下列開放期間集報申請生可至網站查詢報名資料</a:t>
            </a:r>
            <a:r>
              <a:rPr lang="en-US" altLang="zh-TW" b="1" dirty="0"/>
              <a:t>!</a:t>
            </a:r>
            <a:endParaRPr lang="en-US" altLang="zh-TW" sz="1800" b="1" dirty="0"/>
          </a:p>
        </p:txBody>
      </p:sp>
      <p:sp>
        <p:nvSpPr>
          <p:cNvPr id="14" name="文字方塊 13">
            <a:extLst>
              <a:ext uri="{FF2B5EF4-FFF2-40B4-BE49-F238E27FC236}">
                <a16:creationId xmlns:a16="http://schemas.microsoft.com/office/drawing/2014/main" id="{50C5D3BB-A747-8F25-B074-C5D58A97A894}"/>
              </a:ext>
            </a:extLst>
          </p:cNvPr>
          <p:cNvSpPr txBox="1"/>
          <p:nvPr/>
        </p:nvSpPr>
        <p:spPr>
          <a:xfrm>
            <a:off x="6029180" y="5987018"/>
            <a:ext cx="5552603" cy="369332"/>
          </a:xfrm>
          <a:prstGeom prst="rect">
            <a:avLst/>
          </a:prstGeom>
          <a:noFill/>
        </p:spPr>
        <p:txBody>
          <a:bodyPr wrap="square" rtlCol="0">
            <a:spAutoFit/>
          </a:bodyPr>
          <a:lstStyle/>
          <a:p>
            <a:r>
              <a:rPr lang="zh-TW" altLang="en-US" dirty="0"/>
              <a:t>開放時間：</a:t>
            </a:r>
            <a:r>
              <a:rPr lang="en-US" altLang="zh-TW" dirty="0"/>
              <a:t>115</a:t>
            </a:r>
            <a:r>
              <a:rPr lang="zh-TW" altLang="en-US" dirty="0"/>
              <a:t>年</a:t>
            </a:r>
            <a:r>
              <a:rPr lang="en-US" altLang="zh-TW" dirty="0"/>
              <a:t>3</a:t>
            </a:r>
            <a:r>
              <a:rPr lang="zh-TW" altLang="en-US" dirty="0"/>
              <a:t>月</a:t>
            </a:r>
            <a:r>
              <a:rPr lang="en-US" altLang="zh-TW" dirty="0"/>
              <a:t>23</a:t>
            </a:r>
            <a:r>
              <a:rPr lang="zh-TW" altLang="en-US" dirty="0"/>
              <a:t>日</a:t>
            </a:r>
            <a:r>
              <a:rPr lang="en-US" altLang="zh-TW" dirty="0"/>
              <a:t>10:00</a:t>
            </a:r>
            <a:r>
              <a:rPr lang="zh-TW" altLang="en-US" dirty="0"/>
              <a:t>起至</a:t>
            </a:r>
            <a:r>
              <a:rPr lang="en-US" altLang="zh-TW" dirty="0"/>
              <a:t>3</a:t>
            </a:r>
            <a:r>
              <a:rPr lang="zh-TW" altLang="en-US" dirty="0"/>
              <a:t>月</a:t>
            </a:r>
            <a:r>
              <a:rPr lang="en-US" altLang="zh-TW" dirty="0"/>
              <a:t>25</a:t>
            </a:r>
            <a:r>
              <a:rPr lang="zh-TW" altLang="en-US" dirty="0"/>
              <a:t>日</a:t>
            </a:r>
            <a:r>
              <a:rPr lang="en-US" altLang="zh-TW" dirty="0"/>
              <a:t>17:00</a:t>
            </a:r>
            <a:r>
              <a:rPr lang="zh-TW" altLang="en-US" dirty="0"/>
              <a:t>止</a:t>
            </a:r>
          </a:p>
        </p:txBody>
      </p:sp>
      <p:sp>
        <p:nvSpPr>
          <p:cNvPr id="15" name="文字方塊 14">
            <a:extLst>
              <a:ext uri="{FF2B5EF4-FFF2-40B4-BE49-F238E27FC236}">
                <a16:creationId xmlns:a16="http://schemas.microsoft.com/office/drawing/2014/main" id="{81030EE5-5A81-48B9-DEE2-68CF20AF689E}"/>
              </a:ext>
            </a:extLst>
          </p:cNvPr>
          <p:cNvSpPr txBox="1"/>
          <p:nvPr/>
        </p:nvSpPr>
        <p:spPr>
          <a:xfrm rot="20387829">
            <a:off x="5243398" y="3057048"/>
            <a:ext cx="1037333" cy="374573"/>
          </a:xfrm>
          <a:prstGeom prst="rect">
            <a:avLst/>
          </a:prstGeom>
          <a:noFill/>
          <a:effectLst>
            <a:glow rad="139700">
              <a:schemeClr val="accent3">
                <a:satMod val="175000"/>
                <a:alpha val="40000"/>
              </a:schemeClr>
            </a:glow>
          </a:effectLst>
        </p:spPr>
        <p:txBody>
          <a:bodyPr wrap="square" rtlCol="0">
            <a:spAutoFit/>
          </a:bodyPr>
          <a:lstStyle/>
          <a:p>
            <a:r>
              <a:rPr lang="en-US" altLang="zh-TW" b="1" dirty="0">
                <a:solidFill>
                  <a:srgbClr val="FF0000"/>
                </a:solidFill>
                <a:effectLst>
                  <a:glow rad="101600">
                    <a:srgbClr val="FFFF00">
                      <a:alpha val="60000"/>
                    </a:srgbClr>
                  </a:glow>
                </a:effectLst>
              </a:rPr>
              <a:t>NEW!!!</a:t>
            </a:r>
            <a:endParaRPr lang="zh-TW" altLang="en-US" b="1" dirty="0">
              <a:solidFill>
                <a:srgbClr val="FF0000"/>
              </a:solidFill>
              <a:effectLst>
                <a:glow rad="101600">
                  <a:srgbClr val="FFFF00">
                    <a:alpha val="60000"/>
                  </a:srgbClr>
                </a:glow>
              </a:effectLst>
            </a:endParaRPr>
          </a:p>
        </p:txBody>
      </p:sp>
    </p:spTree>
    <p:extLst>
      <p:ext uri="{BB962C8B-B14F-4D97-AF65-F5344CB8AC3E}">
        <p14:creationId xmlns:p14="http://schemas.microsoft.com/office/powerpoint/2010/main" val="216587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childTnLst>
                                    <p:animClr clrSpc="rgb" dir="cw">
                                      <p:cBhvr override="childStyle">
                                        <p:cTn id="6" dur="400" autoRev="1" fill="remove"/>
                                        <p:tgtEl>
                                          <p:spTgt spid="15">
                                            <p:txEl>
                                              <p:pRg st="0" end="0"/>
                                            </p:txEl>
                                          </p:spTgt>
                                        </p:tgtEl>
                                        <p:attrNameLst>
                                          <p:attrName>style.color</p:attrName>
                                        </p:attrNameLst>
                                      </p:cBhvr>
                                      <p:to>
                                        <a:schemeClr val="bg1"/>
                                      </p:to>
                                    </p:animClr>
                                    <p:animClr clrSpc="rgb" dir="cw">
                                      <p:cBhvr>
                                        <p:cTn id="7" dur="400" autoRev="1" fill="remove"/>
                                        <p:tgtEl>
                                          <p:spTgt spid="15">
                                            <p:txEl>
                                              <p:pRg st="0" end="0"/>
                                            </p:txEl>
                                          </p:spTgt>
                                        </p:tgtEl>
                                        <p:attrNameLst>
                                          <p:attrName>fillcolor</p:attrName>
                                        </p:attrNameLst>
                                      </p:cBhvr>
                                      <p:to>
                                        <a:schemeClr val="bg1"/>
                                      </p:to>
                                    </p:animClr>
                                    <p:set>
                                      <p:cBhvr>
                                        <p:cTn id="8" dur="400" autoRev="1" fill="remove"/>
                                        <p:tgtEl>
                                          <p:spTgt spid="15">
                                            <p:txEl>
                                              <p:pRg st="0" end="0"/>
                                            </p:txEl>
                                          </p:spTgt>
                                        </p:tgtEl>
                                        <p:attrNameLst>
                                          <p:attrName>fill.type</p:attrName>
                                        </p:attrNameLst>
                                      </p:cBhvr>
                                      <p:to>
                                        <p:strVal val="solid"/>
                                      </p:to>
                                    </p:set>
                                    <p:set>
                                      <p:cBhvr>
                                        <p:cTn id="9" dur="400" autoRev="1" fill="remove"/>
                                        <p:tgtEl>
                                          <p:spTgt spid="15">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6"/>
          <p:cNvSpPr>
            <a:spLocks noGrp="1"/>
          </p:cNvSpPr>
          <p:nvPr>
            <p:ph type="sldNum" sz="quarter" idx="12"/>
          </p:nvPr>
        </p:nvSpPr>
        <p:spPr/>
        <p:txBody>
          <a:bodyPr/>
          <a:lstStyle/>
          <a:p>
            <a:fld id="{A6174ADA-354D-4803-A14C-B38EECA4D689}" type="slidenum">
              <a:rPr lang="zh-TW" altLang="en-US" smtClean="0"/>
              <a:t>6</a:t>
            </a:fld>
            <a:endParaRPr lang="zh-TW" altLang="en-US"/>
          </a:p>
        </p:txBody>
      </p:sp>
      <p:sp>
        <p:nvSpPr>
          <p:cNvPr id="2" name="矩形 1"/>
          <p:cNvSpPr/>
          <p:nvPr/>
        </p:nvSpPr>
        <p:spPr>
          <a:xfrm>
            <a:off x="867645" y="88900"/>
            <a:ext cx="10456710" cy="58477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sym typeface="Wingdings" panose="05000000000000000000" pitchFamily="2" charset="2"/>
              </a:rPr>
              <a:t>◆ </a:t>
            </a:r>
            <a:r>
              <a:rPr lang="en-US" altLang="zh-TW" sz="3200" b="1" spc="100" dirty="0">
                <a:solidFill>
                  <a:schemeClr val="tx1"/>
                </a:solidFill>
                <a:effectLst>
                  <a:glow rad="63500">
                    <a:schemeClr val="bg1"/>
                  </a:glow>
                </a:effectLst>
                <a:sym typeface="Wingdings" panose="05000000000000000000" pitchFamily="2" charset="2"/>
              </a:rPr>
              <a:t>115</a:t>
            </a:r>
            <a:r>
              <a:rPr lang="zh-TW" altLang="en-US" sz="3200" b="1" spc="100" dirty="0">
                <a:solidFill>
                  <a:schemeClr val="tx1"/>
                </a:solidFill>
                <a:effectLst>
                  <a:glow rad="63500">
                    <a:schemeClr val="bg1"/>
                  </a:glow>
                </a:effectLst>
                <a:sym typeface="Wingdings" panose="05000000000000000000" pitchFamily="2" charset="2"/>
              </a:rPr>
              <a:t>學年度四技申請入學聯合招生重要日程</a:t>
            </a:r>
            <a:r>
              <a:rPr lang="en-US" altLang="zh-TW" sz="3200" b="1" spc="100" dirty="0">
                <a:solidFill>
                  <a:schemeClr val="tx1"/>
                </a:solidFill>
                <a:effectLst>
                  <a:glow rad="63500">
                    <a:schemeClr val="bg1"/>
                  </a:glow>
                </a:effectLst>
                <a:sym typeface="Wingdings" panose="05000000000000000000" pitchFamily="2" charset="2"/>
              </a:rPr>
              <a:t>(3/3)</a:t>
            </a:r>
            <a:endParaRPr lang="zh-TW" altLang="en-US" sz="3200" b="1" spc="100" dirty="0">
              <a:solidFill>
                <a:schemeClr val="tx1"/>
              </a:solidFill>
              <a:effectLst>
                <a:glow rad="63500">
                  <a:schemeClr val="bg1"/>
                </a:glow>
              </a:effectLst>
            </a:endParaRPr>
          </a:p>
        </p:txBody>
      </p:sp>
      <p:graphicFrame>
        <p:nvGraphicFramePr>
          <p:cNvPr id="5" name="表格 4"/>
          <p:cNvGraphicFramePr>
            <a:graphicFrameLocks noGrp="1"/>
          </p:cNvGraphicFramePr>
          <p:nvPr>
            <p:extLst>
              <p:ext uri="{D42A27DB-BD31-4B8C-83A1-F6EECF244321}">
                <p14:modId xmlns:p14="http://schemas.microsoft.com/office/powerpoint/2010/main" val="3773817858"/>
              </p:ext>
            </p:extLst>
          </p:nvPr>
        </p:nvGraphicFramePr>
        <p:xfrm>
          <a:off x="271764" y="1062443"/>
          <a:ext cx="11561658" cy="5279048"/>
        </p:xfrm>
        <a:graphic>
          <a:graphicData uri="http://schemas.openxmlformats.org/drawingml/2006/table">
            <a:tbl>
              <a:tblPr firstRow="1" firstCol="1" lastRow="1" lastCol="1" bandRow="1" bandCol="1">
                <a:tableStyleId>{8A107856-5554-42FB-B03E-39F5DBC370BA}</a:tableStyleId>
              </a:tblPr>
              <a:tblGrid>
                <a:gridCol w="1026684">
                  <a:extLst>
                    <a:ext uri="{9D8B030D-6E8A-4147-A177-3AD203B41FA5}">
                      <a16:colId xmlns:a16="http://schemas.microsoft.com/office/drawing/2014/main" val="3096537568"/>
                    </a:ext>
                  </a:extLst>
                </a:gridCol>
                <a:gridCol w="3082974">
                  <a:extLst>
                    <a:ext uri="{9D8B030D-6E8A-4147-A177-3AD203B41FA5}">
                      <a16:colId xmlns:a16="http://schemas.microsoft.com/office/drawing/2014/main" val="3120549217"/>
                    </a:ext>
                  </a:extLst>
                </a:gridCol>
                <a:gridCol w="3240000">
                  <a:extLst>
                    <a:ext uri="{9D8B030D-6E8A-4147-A177-3AD203B41FA5}">
                      <a16:colId xmlns:a16="http://schemas.microsoft.com/office/drawing/2014/main" val="3380009775"/>
                    </a:ext>
                  </a:extLst>
                </a:gridCol>
                <a:gridCol w="4212000">
                  <a:extLst>
                    <a:ext uri="{9D8B030D-6E8A-4147-A177-3AD203B41FA5}">
                      <a16:colId xmlns:a16="http://schemas.microsoft.com/office/drawing/2014/main" val="553677476"/>
                    </a:ext>
                  </a:extLst>
                </a:gridCol>
              </a:tblGrid>
              <a:tr h="37152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kern="100" spc="600" dirty="0">
                          <a:solidFill>
                            <a:schemeClr val="tx1"/>
                          </a:solidFill>
                          <a:effectLst/>
                          <a:latin typeface="+mn-lt"/>
                          <a:ea typeface="+mn-ea"/>
                          <a:cs typeface="Times New Roman" panose="02020603050405020304" pitchFamily="18" charset="0"/>
                        </a:rPr>
                        <a:t>重要日程表</a:t>
                      </a:r>
                      <a:endParaRPr lang="zh-TW" altLang="zh-TW" sz="2000" b="1" kern="100" spc="600" dirty="0">
                        <a:solidFill>
                          <a:schemeClr val="tx1"/>
                        </a:solidFill>
                        <a:effectLst/>
                        <a:latin typeface="+mn-lt"/>
                        <a:ea typeface="+mn-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zh-TW" altLang="en-US"/>
                    </a:p>
                  </a:txBody>
                  <a:tcPr/>
                </a:tc>
                <a:tc hMerge="1">
                  <a:txBody>
                    <a:bodyPr/>
                    <a:lstStyle/>
                    <a:p>
                      <a:pPr algn="ctr">
                        <a:lnSpc>
                          <a:spcPct val="100000"/>
                        </a:lnSpc>
                        <a:spcBef>
                          <a:spcPts val="0"/>
                        </a:spcBef>
                        <a:spcAft>
                          <a:spcPts val="0"/>
                        </a:spcAft>
                      </a:pPr>
                      <a:endParaRPr lang="zh-TW" sz="1400" b="1" kern="100" dirty="0">
                        <a:solidFill>
                          <a:schemeClr val="tx1"/>
                        </a:solidFill>
                        <a:effectLst/>
                        <a:latin typeface="+mj-lt"/>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kern="100" spc="0" dirty="0">
                          <a:solidFill>
                            <a:schemeClr val="bg1"/>
                          </a:solidFill>
                          <a:effectLst>
                            <a:outerShdw blurRad="38100" dist="38100" dir="2700000" algn="tl">
                              <a:srgbClr val="000000">
                                <a:alpha val="43137"/>
                              </a:srgbClr>
                            </a:outerShdw>
                          </a:effectLst>
                          <a:latin typeface="+mj-ea"/>
                          <a:ea typeface="+mn-ea"/>
                          <a:cs typeface="Times New Roman" panose="02020603050405020304" pitchFamily="18" charset="0"/>
                        </a:rPr>
                        <a:t>高中學校作業</a:t>
                      </a:r>
                      <a:endParaRPr lang="zh-TW" altLang="zh-TW" sz="2800" b="1" kern="100" spc="0" dirty="0">
                        <a:solidFill>
                          <a:schemeClr val="bg1"/>
                        </a:solidFill>
                        <a:effectLst>
                          <a:outerShdw blurRad="38100" dist="38100" dir="2700000" algn="tl">
                            <a:srgbClr val="000000">
                              <a:alpha val="43137"/>
                            </a:srgbClr>
                          </a:outerShdw>
                        </a:effectLst>
                        <a:latin typeface="+mj-ea"/>
                        <a:ea typeface="+mn-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981052098"/>
                  </a:ext>
                </a:extLst>
              </a:tr>
              <a:tr h="371524">
                <a:tc gridSpan="2">
                  <a:txBody>
                    <a:bodyPr/>
                    <a:lstStyle/>
                    <a:p>
                      <a:pPr algn="ctr">
                        <a:lnSpc>
                          <a:spcPct val="100000"/>
                        </a:lnSpc>
                        <a:spcBef>
                          <a:spcPts val="0"/>
                        </a:spcBef>
                        <a:spcAft>
                          <a:spcPts val="0"/>
                        </a:spcAft>
                      </a:pPr>
                      <a:r>
                        <a:rPr lang="zh-TW" altLang="en-US" sz="1400" b="1" kern="100" dirty="0">
                          <a:solidFill>
                            <a:schemeClr val="tx1"/>
                          </a:solidFill>
                          <a:effectLst/>
                          <a:latin typeface="+mj-lt"/>
                          <a:ea typeface="+mj-ea"/>
                          <a:cs typeface="Times New Roman" panose="02020603050405020304" pitchFamily="18" charset="0"/>
                        </a:rPr>
                        <a:t>作業項目</a:t>
                      </a:r>
                      <a:endParaRPr lang="zh-TW" sz="1400" b="1" kern="100" dirty="0">
                        <a:solidFill>
                          <a:schemeClr val="tx1"/>
                        </a:solidFill>
                        <a:effectLst/>
                        <a:latin typeface="+mj-lt"/>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just">
                        <a:lnSpc>
                          <a:spcPct val="100000"/>
                        </a:lnSpc>
                        <a:spcBef>
                          <a:spcPts val="0"/>
                        </a:spcBef>
                        <a:spcAft>
                          <a:spcPts val="0"/>
                        </a:spcAft>
                      </a:pPr>
                      <a:endParaRPr lang="zh-TW" sz="1600" b="0" kern="100" dirty="0">
                        <a:solidFill>
                          <a:schemeClr val="tx1"/>
                        </a:solidFill>
                        <a:effectLst/>
                        <a:latin typeface="標楷體" panose="03000509000000000000" pitchFamily="65" charset="-120"/>
                        <a:ea typeface="標楷體" panose="03000509000000000000" pitchFamily="65" charset="-12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zh-TW" altLang="en-US" sz="1400" b="1" kern="100" dirty="0">
                          <a:solidFill>
                            <a:schemeClr val="tx1"/>
                          </a:solidFill>
                          <a:effectLst/>
                          <a:latin typeface="+mj-lt"/>
                          <a:ea typeface="+mj-ea"/>
                          <a:cs typeface="Times New Roman" panose="02020603050405020304" pitchFamily="18" charset="0"/>
                        </a:rPr>
                        <a:t>日期</a:t>
                      </a:r>
                      <a:endParaRPr lang="zh-TW" sz="1400" b="1" kern="100" dirty="0">
                        <a:solidFill>
                          <a:schemeClr val="tx1"/>
                        </a:solidFill>
                        <a:effectLst/>
                        <a:latin typeface="+mj-lt"/>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zh-TW" sz="1800" b="1" kern="100" dirty="0">
                        <a:solidFill>
                          <a:schemeClr val="bg1"/>
                        </a:solidFill>
                        <a:effectLst>
                          <a:outerShdw blurRad="38100" dist="38100" dir="2700000" algn="tl">
                            <a:srgbClr val="000000">
                              <a:alpha val="43137"/>
                            </a:srgbClr>
                          </a:outerShdw>
                        </a:effectLst>
                        <a:latin typeface="+mj-lt"/>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2540203921"/>
                  </a:ext>
                </a:extLst>
              </a:tr>
              <a:tr h="540000">
                <a:tc rowSpan="3">
                  <a:txBody>
                    <a:bodyPr/>
                    <a:lstStyle/>
                    <a:p>
                      <a:pPr algn="ctr">
                        <a:lnSpc>
                          <a:spcPct val="100000"/>
                        </a:lnSpc>
                        <a:spcBef>
                          <a:spcPts val="0"/>
                        </a:spcBef>
                        <a:spcAft>
                          <a:spcPts val="0"/>
                        </a:spcAft>
                      </a:pPr>
                      <a:r>
                        <a:rPr lang="zh-TW" altLang="en-US" sz="2400" b="1" kern="100" dirty="0">
                          <a:solidFill>
                            <a:schemeClr val="tx1"/>
                          </a:solidFill>
                          <a:effectLst/>
                          <a:latin typeface="+mj-lt"/>
                          <a:ea typeface="+mj-ea"/>
                          <a:cs typeface="Times New Roman" panose="02020603050405020304" pitchFamily="18" charset="0"/>
                        </a:rPr>
                        <a:t>第二</a:t>
                      </a:r>
                      <a:endParaRPr lang="en-US" altLang="zh-TW" sz="2400" b="1" kern="100" dirty="0">
                        <a:solidFill>
                          <a:schemeClr val="tx1"/>
                        </a:solidFill>
                        <a:effectLst/>
                        <a:latin typeface="+mj-lt"/>
                        <a:ea typeface="+mj-ea"/>
                        <a:cs typeface="Times New Roman" panose="02020603050405020304" pitchFamily="18" charset="0"/>
                      </a:endParaRPr>
                    </a:p>
                    <a:p>
                      <a:pPr algn="ctr">
                        <a:lnSpc>
                          <a:spcPct val="100000"/>
                        </a:lnSpc>
                        <a:spcBef>
                          <a:spcPts val="0"/>
                        </a:spcBef>
                        <a:spcAft>
                          <a:spcPts val="0"/>
                        </a:spcAft>
                      </a:pPr>
                      <a:r>
                        <a:rPr lang="zh-TW" altLang="en-US" sz="2400" b="1" kern="100" dirty="0">
                          <a:solidFill>
                            <a:schemeClr val="tx1"/>
                          </a:solidFill>
                          <a:effectLst/>
                          <a:latin typeface="+mj-lt"/>
                          <a:ea typeface="+mj-ea"/>
                          <a:cs typeface="Times New Roman" panose="02020603050405020304" pitchFamily="18" charset="0"/>
                        </a:rPr>
                        <a:t>階段</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just">
                        <a:lnSpc>
                          <a:spcPct val="100000"/>
                        </a:lnSpc>
                        <a:spcBef>
                          <a:spcPts val="0"/>
                        </a:spcBef>
                        <a:spcAft>
                          <a:spcPts val="0"/>
                        </a:spcAft>
                      </a:pPr>
                      <a:r>
                        <a:rPr lang="zh-TW" altLang="en-US" sz="1600" b="0" kern="0" spc="-50" baseline="0" dirty="0">
                          <a:effectLst/>
                          <a:latin typeface="+mj-lt"/>
                          <a:ea typeface="+mj-ea"/>
                          <a:cs typeface="Times New Roman" panose="02020603050405020304" pitchFamily="18" charset="0"/>
                        </a:rPr>
                        <a:t>科技校院公告甄試總成績</a:t>
                      </a:r>
                      <a:endParaRPr lang="zh-TW" sz="1600" b="0" kern="100" spc="-50" baseline="0" dirty="0">
                        <a:solidFill>
                          <a:schemeClr val="tx1"/>
                        </a:solidFill>
                        <a:effectLst/>
                        <a:latin typeface="+mj-lt"/>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spcBef>
                          <a:spcPts val="0"/>
                        </a:spcBef>
                        <a:spcAft>
                          <a:spcPts val="0"/>
                        </a:spcAft>
                      </a:pPr>
                      <a:r>
                        <a:rPr lang="zh-TW" altLang="en-US" sz="1400" b="1" kern="100" dirty="0">
                          <a:solidFill>
                            <a:schemeClr val="tx1"/>
                          </a:solidFill>
                          <a:effectLst/>
                          <a:latin typeface="+mj-lt"/>
                          <a:ea typeface="+mj-ea"/>
                          <a:cs typeface="Times New Roman" panose="02020603050405020304" pitchFamily="18" charset="0"/>
                        </a:rPr>
                        <a:t>各校自訂</a:t>
                      </a:r>
                      <a:r>
                        <a:rPr lang="en-US" altLang="zh-TW" sz="1200" b="0" kern="100" spc="-50" baseline="0" dirty="0">
                          <a:solidFill>
                            <a:schemeClr val="tx1"/>
                          </a:solidFill>
                          <a:effectLst/>
                          <a:latin typeface="+mj-lt"/>
                          <a:ea typeface="+mj-ea"/>
                          <a:cs typeface="Times New Roman" panose="02020603050405020304" pitchFamily="18" charset="0"/>
                        </a:rPr>
                        <a:t>【</a:t>
                      </a:r>
                      <a:r>
                        <a:rPr lang="zh-TW" altLang="en-US" sz="1200" b="0" kern="100" spc="-50" baseline="0" dirty="0">
                          <a:solidFill>
                            <a:schemeClr val="tx1"/>
                          </a:solidFill>
                          <a:effectLst/>
                          <a:latin typeface="+mj-lt"/>
                          <a:ea typeface="+mj-ea"/>
                          <a:cs typeface="Times New Roman" panose="02020603050405020304" pitchFamily="18" charset="0"/>
                        </a:rPr>
                        <a:t>詳見招生學校系</a:t>
                      </a:r>
                      <a:r>
                        <a:rPr lang="en-US" altLang="zh-TW" sz="1200" b="0" kern="100" spc="-50" baseline="0" dirty="0">
                          <a:solidFill>
                            <a:schemeClr val="tx1"/>
                          </a:solidFill>
                          <a:effectLst/>
                          <a:latin typeface="+mj-lt"/>
                          <a:ea typeface="+mj-ea"/>
                          <a:cs typeface="Times New Roman" panose="02020603050405020304" pitchFamily="18" charset="0"/>
                        </a:rPr>
                        <a:t>(</a:t>
                      </a:r>
                      <a:r>
                        <a:rPr lang="zh-TW" altLang="en-US" sz="1200" b="0" kern="100" spc="-50" baseline="0" dirty="0">
                          <a:solidFill>
                            <a:schemeClr val="tx1"/>
                          </a:solidFill>
                          <a:effectLst/>
                          <a:latin typeface="+mj-lt"/>
                          <a:ea typeface="+mj-ea"/>
                          <a:cs typeface="Times New Roman" panose="02020603050405020304" pitchFamily="18" charset="0"/>
                        </a:rPr>
                        <a:t>組</a:t>
                      </a:r>
                      <a:r>
                        <a:rPr lang="en-US" altLang="zh-TW" sz="1200" b="0" kern="100" spc="-50" baseline="0" dirty="0">
                          <a:solidFill>
                            <a:schemeClr val="tx1"/>
                          </a:solidFill>
                          <a:effectLst/>
                          <a:latin typeface="+mj-lt"/>
                          <a:ea typeface="+mj-ea"/>
                          <a:cs typeface="Times New Roman" panose="02020603050405020304" pitchFamily="18" charset="0"/>
                        </a:rPr>
                        <a:t>)</a:t>
                      </a:r>
                      <a:r>
                        <a:rPr lang="zh-TW" altLang="en-US" sz="1200" b="0" kern="100" spc="-50" baseline="0" dirty="0">
                          <a:solidFill>
                            <a:schemeClr val="tx1"/>
                          </a:solidFill>
                          <a:effectLst/>
                          <a:latin typeface="+mj-lt"/>
                          <a:ea typeface="+mj-ea"/>
                          <a:cs typeface="Times New Roman" panose="02020603050405020304" pitchFamily="18" charset="0"/>
                        </a:rPr>
                        <a:t>、學程一覽表</a:t>
                      </a:r>
                      <a:r>
                        <a:rPr lang="en-US" altLang="zh-TW" sz="1200" b="0" kern="100" spc="-50" baseline="0" dirty="0">
                          <a:solidFill>
                            <a:schemeClr val="tx1"/>
                          </a:solidFill>
                          <a:effectLst/>
                          <a:latin typeface="+mj-lt"/>
                          <a:ea typeface="+mj-ea"/>
                          <a:cs typeface="Times New Roman" panose="02020603050405020304" pitchFamily="18" charset="0"/>
                        </a:rPr>
                        <a:t>】</a:t>
                      </a:r>
                    </a:p>
                    <a:p>
                      <a:pPr algn="just">
                        <a:lnSpc>
                          <a:spcPct val="100000"/>
                        </a:lnSpc>
                        <a:spcBef>
                          <a:spcPts val="0"/>
                        </a:spcBef>
                        <a:spcAft>
                          <a:spcPts val="0"/>
                        </a:spcAft>
                      </a:pPr>
                      <a:r>
                        <a:rPr lang="en-US" altLang="zh-TW" sz="1200" b="0" kern="100" dirty="0">
                          <a:solidFill>
                            <a:schemeClr val="tx1"/>
                          </a:solidFill>
                          <a:effectLst/>
                          <a:latin typeface="+mj-lt"/>
                          <a:ea typeface="+mj-ea"/>
                          <a:cs typeface="Times New Roman" panose="02020603050405020304" pitchFamily="18" charset="0"/>
                        </a:rPr>
                        <a:t>115</a:t>
                      </a:r>
                      <a:r>
                        <a:rPr lang="zh-TW" altLang="en-US" sz="1200" b="0" kern="100" dirty="0">
                          <a:solidFill>
                            <a:schemeClr val="tx1"/>
                          </a:solidFill>
                          <a:effectLst/>
                          <a:latin typeface="+mj-lt"/>
                          <a:ea typeface="+mj-ea"/>
                          <a:cs typeface="Times New Roman" panose="02020603050405020304" pitchFamily="18" charset="0"/>
                        </a:rPr>
                        <a:t>年</a:t>
                      </a:r>
                      <a:r>
                        <a:rPr lang="en-US" altLang="zh-TW" sz="1200" b="0" kern="100" dirty="0">
                          <a:solidFill>
                            <a:schemeClr val="tx1"/>
                          </a:solidFill>
                          <a:effectLst/>
                          <a:latin typeface="+mj-lt"/>
                          <a:ea typeface="+mj-ea"/>
                          <a:cs typeface="Times New Roman" panose="02020603050405020304" pitchFamily="18" charset="0"/>
                        </a:rPr>
                        <a:t>5</a:t>
                      </a:r>
                      <a:r>
                        <a:rPr lang="zh-TW" altLang="en-US" sz="1200" b="0" kern="100" dirty="0">
                          <a:solidFill>
                            <a:schemeClr val="tx1"/>
                          </a:solidFill>
                          <a:effectLst/>
                          <a:latin typeface="+mj-lt"/>
                          <a:ea typeface="+mj-ea"/>
                          <a:cs typeface="Times New Roman" panose="02020603050405020304" pitchFamily="18" charset="0"/>
                        </a:rPr>
                        <a:t>月</a:t>
                      </a:r>
                      <a:r>
                        <a:rPr lang="en-US" altLang="zh-TW" sz="1200" b="0" kern="100" dirty="0">
                          <a:solidFill>
                            <a:schemeClr val="tx1"/>
                          </a:solidFill>
                          <a:effectLst/>
                          <a:latin typeface="+mj-lt"/>
                          <a:ea typeface="+mj-ea"/>
                          <a:cs typeface="Times New Roman" panose="02020603050405020304" pitchFamily="18" charset="0"/>
                        </a:rPr>
                        <a:t>27</a:t>
                      </a:r>
                      <a:r>
                        <a:rPr lang="zh-TW" altLang="en-US" sz="1200" b="0" kern="100" dirty="0">
                          <a:solidFill>
                            <a:schemeClr val="tx1"/>
                          </a:solidFill>
                          <a:effectLst/>
                          <a:latin typeface="+mj-lt"/>
                          <a:ea typeface="+mj-ea"/>
                          <a:cs typeface="Times New Roman" panose="02020603050405020304" pitchFamily="18" charset="0"/>
                        </a:rPr>
                        <a:t>日</a:t>
                      </a:r>
                      <a:r>
                        <a:rPr lang="en-US" altLang="zh-TW" sz="1200" b="0" kern="100" dirty="0">
                          <a:solidFill>
                            <a:schemeClr val="tx1"/>
                          </a:solidFill>
                          <a:effectLst/>
                          <a:latin typeface="+mj-lt"/>
                          <a:ea typeface="+mj-ea"/>
                          <a:cs typeface="Times New Roman" panose="02020603050405020304" pitchFamily="18" charset="0"/>
                        </a:rPr>
                        <a:t>(</a:t>
                      </a:r>
                      <a:r>
                        <a:rPr lang="zh-TW" altLang="en-US" sz="1200" b="0" kern="100" dirty="0">
                          <a:solidFill>
                            <a:schemeClr val="tx1"/>
                          </a:solidFill>
                          <a:effectLst/>
                          <a:latin typeface="+mj-lt"/>
                          <a:ea typeface="+mj-ea"/>
                          <a:cs typeface="Times New Roman" panose="02020603050405020304" pitchFamily="18" charset="0"/>
                        </a:rPr>
                        <a:t>星期三</a:t>
                      </a:r>
                      <a:r>
                        <a:rPr lang="en-US" altLang="zh-TW" sz="1200" b="0" kern="100" dirty="0">
                          <a:solidFill>
                            <a:schemeClr val="tx1"/>
                          </a:solidFill>
                          <a:effectLst/>
                          <a:latin typeface="+mj-lt"/>
                          <a:ea typeface="+mj-ea"/>
                          <a:cs typeface="Times New Roman" panose="02020603050405020304" pitchFamily="18" charset="0"/>
                        </a:rPr>
                        <a:t>)</a:t>
                      </a:r>
                      <a:r>
                        <a:rPr lang="zh-TW" altLang="en-US" sz="1200" b="0" kern="100" dirty="0">
                          <a:solidFill>
                            <a:schemeClr val="tx1"/>
                          </a:solidFill>
                          <a:effectLst/>
                          <a:latin typeface="+mj-lt"/>
                          <a:ea typeface="+mj-ea"/>
                          <a:cs typeface="Times New Roman" panose="02020603050405020304" pitchFamily="18" charset="0"/>
                        </a:rPr>
                        <a:t>前</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285750" marR="0" lvl="0"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u"/>
                        <a:tabLst/>
                        <a:defRPr/>
                      </a:pPr>
                      <a:r>
                        <a:rPr lang="zh-TW" altLang="en-US" sz="1400" b="0" dirty="0">
                          <a:latin typeface="+mj-lt"/>
                          <a:ea typeface="+mj-ea"/>
                        </a:rPr>
                        <a:t>高中學校</a:t>
                      </a:r>
                      <a:r>
                        <a:rPr lang="zh-TW" altLang="en-US" sz="1600" b="1" dirty="0">
                          <a:solidFill>
                            <a:schemeClr val="accent5">
                              <a:lumMod val="50000"/>
                            </a:schemeClr>
                          </a:solidFill>
                          <a:latin typeface="+mj-lt"/>
                          <a:ea typeface="+mj-ea"/>
                        </a:rPr>
                        <a:t>協助輔導</a:t>
                      </a:r>
                      <a:r>
                        <a:rPr lang="zh-TW" altLang="en-US" sz="1400" b="0" dirty="0">
                          <a:latin typeface="+mj-lt"/>
                          <a:ea typeface="+mj-ea"/>
                        </a:rPr>
                        <a:t>所屬應屆申請生：</a:t>
                      </a:r>
                      <a:r>
                        <a:rPr lang="zh-TW" altLang="en-US" sz="1200" b="0" dirty="0">
                          <a:latin typeface="+mj-lt"/>
                          <a:ea typeface="+mj-ea"/>
                        </a:rPr>
                        <a:t>「甄試總成績公告日」由各校自訂，請依各校公告日至該校官網查詢。</a:t>
                      </a:r>
                      <a:endParaRPr lang="en-US" altLang="zh-TW" sz="1200" b="0" dirty="0">
                        <a:latin typeface="+mj-lt"/>
                        <a:ea typeface="+mj-ea"/>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22381480"/>
                  </a:ext>
                </a:extLst>
              </a:tr>
              <a:tr h="540000">
                <a:tc vMerge="1">
                  <a:txBody>
                    <a:bodyPr/>
                    <a:lstStyle/>
                    <a:p>
                      <a:endParaRPr lang="zh-TW" altLang="en-US"/>
                    </a:p>
                  </a:txBody>
                  <a:tcPr/>
                </a:tc>
                <a:tc>
                  <a:txBody>
                    <a:bodyPr/>
                    <a:lstStyle/>
                    <a:p>
                      <a:pPr algn="just">
                        <a:lnSpc>
                          <a:spcPct val="100000"/>
                        </a:lnSpc>
                        <a:spcBef>
                          <a:spcPts val="0"/>
                        </a:spcBef>
                        <a:spcAft>
                          <a:spcPts val="0"/>
                        </a:spcAft>
                      </a:pPr>
                      <a:r>
                        <a:rPr lang="zh-TW" sz="1600" b="0" kern="0" spc="-50" baseline="0" dirty="0">
                          <a:effectLst/>
                          <a:latin typeface="+mj-lt"/>
                          <a:ea typeface="+mj-ea"/>
                          <a:cs typeface="Times New Roman" panose="02020603050405020304" pitchFamily="18" charset="0"/>
                        </a:rPr>
                        <a:t>成績複查截止</a:t>
                      </a:r>
                      <a:r>
                        <a:rPr lang="en-US" sz="1600" b="0" kern="0" spc="-50" baseline="0" dirty="0">
                          <a:effectLst/>
                          <a:latin typeface="+mj-lt"/>
                          <a:ea typeface="+mj-ea"/>
                          <a:cs typeface="Times New Roman" panose="02020603050405020304" pitchFamily="18" charset="0"/>
                        </a:rPr>
                        <a:t>(</a:t>
                      </a:r>
                      <a:r>
                        <a:rPr lang="zh-TW" sz="1600" b="0" kern="0" spc="-50" baseline="0" dirty="0">
                          <a:effectLst/>
                          <a:latin typeface="+mj-lt"/>
                          <a:ea typeface="+mj-ea"/>
                          <a:cs typeface="Times New Roman" panose="02020603050405020304" pitchFamily="18" charset="0"/>
                        </a:rPr>
                        <a:t>郵戳為憑</a:t>
                      </a:r>
                      <a:r>
                        <a:rPr lang="en-US" sz="1600" b="0" kern="0" spc="-50" baseline="0" dirty="0">
                          <a:effectLst/>
                          <a:latin typeface="+mj-lt"/>
                          <a:ea typeface="+mj-ea"/>
                          <a:cs typeface="Times New Roman" panose="02020603050405020304" pitchFamily="18" charset="0"/>
                        </a:rPr>
                        <a:t>) </a:t>
                      </a:r>
                      <a:endParaRPr lang="zh-TW" sz="1600" b="0" kern="100" spc="-50" baseline="0" dirty="0">
                        <a:solidFill>
                          <a:schemeClr val="tx1"/>
                        </a:solidFill>
                        <a:effectLst/>
                        <a:latin typeface="+mj-lt"/>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spcBef>
                          <a:spcPts val="0"/>
                        </a:spcBef>
                        <a:spcAft>
                          <a:spcPts val="0"/>
                        </a:spcAft>
                      </a:pPr>
                      <a:r>
                        <a:rPr lang="zh-TW" altLang="en-US" sz="1400" b="1" kern="100" dirty="0">
                          <a:solidFill>
                            <a:schemeClr val="tx1"/>
                          </a:solidFill>
                          <a:effectLst/>
                          <a:latin typeface="+mj-lt"/>
                          <a:ea typeface="+mj-ea"/>
                          <a:cs typeface="Times New Roman" panose="02020603050405020304" pitchFamily="18" charset="0"/>
                        </a:rPr>
                        <a:t>各校自訂</a:t>
                      </a:r>
                      <a:r>
                        <a:rPr lang="en-US" altLang="zh-TW" sz="1200" b="0" kern="100" spc="-50" baseline="0" dirty="0">
                          <a:solidFill>
                            <a:schemeClr val="tx1"/>
                          </a:solidFill>
                          <a:effectLst/>
                          <a:latin typeface="+mj-lt"/>
                          <a:ea typeface="+mj-ea"/>
                          <a:cs typeface="Times New Roman" panose="02020603050405020304" pitchFamily="18" charset="0"/>
                        </a:rPr>
                        <a:t>【</a:t>
                      </a:r>
                      <a:r>
                        <a:rPr lang="zh-TW" altLang="en-US" sz="1200" b="0" kern="100" spc="-50" baseline="0" dirty="0">
                          <a:solidFill>
                            <a:schemeClr val="tx1"/>
                          </a:solidFill>
                          <a:effectLst/>
                          <a:latin typeface="+mj-lt"/>
                          <a:ea typeface="+mj-ea"/>
                          <a:cs typeface="Times New Roman" panose="02020603050405020304" pitchFamily="18" charset="0"/>
                        </a:rPr>
                        <a:t>詳見招生學校系</a:t>
                      </a:r>
                      <a:r>
                        <a:rPr lang="en-US" altLang="zh-TW" sz="1200" b="0" kern="100" spc="-50" baseline="0" dirty="0">
                          <a:solidFill>
                            <a:schemeClr val="tx1"/>
                          </a:solidFill>
                          <a:effectLst/>
                          <a:latin typeface="+mj-lt"/>
                          <a:ea typeface="+mj-ea"/>
                          <a:cs typeface="Times New Roman" panose="02020603050405020304" pitchFamily="18" charset="0"/>
                        </a:rPr>
                        <a:t>(</a:t>
                      </a:r>
                      <a:r>
                        <a:rPr lang="zh-TW" altLang="en-US" sz="1200" b="0" kern="100" spc="-50" baseline="0" dirty="0">
                          <a:solidFill>
                            <a:schemeClr val="tx1"/>
                          </a:solidFill>
                          <a:effectLst/>
                          <a:latin typeface="+mj-lt"/>
                          <a:ea typeface="+mj-ea"/>
                          <a:cs typeface="Times New Roman" panose="02020603050405020304" pitchFamily="18" charset="0"/>
                        </a:rPr>
                        <a:t>組</a:t>
                      </a:r>
                      <a:r>
                        <a:rPr lang="en-US" altLang="zh-TW" sz="1200" b="0" kern="100" spc="-50" baseline="0" dirty="0">
                          <a:solidFill>
                            <a:schemeClr val="tx1"/>
                          </a:solidFill>
                          <a:effectLst/>
                          <a:latin typeface="+mj-lt"/>
                          <a:ea typeface="+mj-ea"/>
                          <a:cs typeface="Times New Roman" panose="02020603050405020304" pitchFamily="18" charset="0"/>
                        </a:rPr>
                        <a:t>)</a:t>
                      </a:r>
                      <a:r>
                        <a:rPr lang="zh-TW" altLang="en-US" sz="1200" b="0" kern="100" spc="-50" baseline="0" dirty="0">
                          <a:solidFill>
                            <a:schemeClr val="tx1"/>
                          </a:solidFill>
                          <a:effectLst/>
                          <a:latin typeface="+mj-lt"/>
                          <a:ea typeface="+mj-ea"/>
                          <a:cs typeface="Times New Roman" panose="02020603050405020304" pitchFamily="18" charset="0"/>
                        </a:rPr>
                        <a:t>、學程一覽表</a:t>
                      </a:r>
                      <a:r>
                        <a:rPr lang="en-US" altLang="zh-TW" sz="1200" b="0" kern="100" spc="-50" baseline="0" dirty="0">
                          <a:solidFill>
                            <a:schemeClr val="tx1"/>
                          </a:solidFill>
                          <a:effectLst/>
                          <a:latin typeface="+mj-lt"/>
                          <a:ea typeface="+mj-ea"/>
                          <a:cs typeface="Times New Roman" panose="02020603050405020304" pitchFamily="18" charset="0"/>
                        </a:rPr>
                        <a:t>】</a:t>
                      </a:r>
                    </a:p>
                    <a:p>
                      <a:pPr algn="just">
                        <a:lnSpc>
                          <a:spcPct val="100000"/>
                        </a:lnSpc>
                        <a:spcBef>
                          <a:spcPts val="0"/>
                        </a:spcBef>
                        <a:spcAft>
                          <a:spcPts val="0"/>
                        </a:spcAft>
                      </a:pPr>
                      <a:r>
                        <a:rPr lang="en-US" altLang="zh-TW" sz="1200" b="0" kern="100" dirty="0">
                          <a:solidFill>
                            <a:schemeClr val="tx1"/>
                          </a:solidFill>
                          <a:effectLst/>
                          <a:latin typeface="+mj-lt"/>
                          <a:ea typeface="+mj-ea"/>
                          <a:cs typeface="Times New Roman" panose="02020603050405020304" pitchFamily="18" charset="0"/>
                        </a:rPr>
                        <a:t>115</a:t>
                      </a:r>
                      <a:r>
                        <a:rPr lang="zh-TW" altLang="en-US" sz="1200" b="0" kern="100" dirty="0">
                          <a:solidFill>
                            <a:schemeClr val="tx1"/>
                          </a:solidFill>
                          <a:effectLst/>
                          <a:latin typeface="+mj-lt"/>
                          <a:ea typeface="+mj-ea"/>
                          <a:cs typeface="Times New Roman" panose="02020603050405020304" pitchFamily="18" charset="0"/>
                        </a:rPr>
                        <a:t>年</a:t>
                      </a:r>
                      <a:r>
                        <a:rPr lang="en-US" altLang="zh-TW" sz="1200" b="0" kern="100" dirty="0">
                          <a:solidFill>
                            <a:schemeClr val="tx1"/>
                          </a:solidFill>
                          <a:effectLst/>
                          <a:latin typeface="+mj-lt"/>
                          <a:ea typeface="+mj-ea"/>
                          <a:cs typeface="Times New Roman" panose="02020603050405020304" pitchFamily="18" charset="0"/>
                        </a:rPr>
                        <a:t>5</a:t>
                      </a:r>
                      <a:r>
                        <a:rPr lang="zh-TW" altLang="en-US" sz="1200" b="0" kern="100" dirty="0">
                          <a:solidFill>
                            <a:schemeClr val="tx1"/>
                          </a:solidFill>
                          <a:effectLst/>
                          <a:latin typeface="+mj-lt"/>
                          <a:ea typeface="+mj-ea"/>
                          <a:cs typeface="Times New Roman" panose="02020603050405020304" pitchFamily="18" charset="0"/>
                        </a:rPr>
                        <a:t>月</a:t>
                      </a:r>
                      <a:r>
                        <a:rPr lang="en-US" altLang="zh-TW" sz="1200" b="0" kern="100" dirty="0">
                          <a:solidFill>
                            <a:schemeClr val="tx1"/>
                          </a:solidFill>
                          <a:effectLst/>
                          <a:latin typeface="+mj-lt"/>
                          <a:ea typeface="+mj-ea"/>
                          <a:cs typeface="Times New Roman" panose="02020603050405020304" pitchFamily="18" charset="0"/>
                        </a:rPr>
                        <a:t>28</a:t>
                      </a:r>
                      <a:r>
                        <a:rPr lang="zh-TW" altLang="en-US" sz="1200" b="0" kern="100" dirty="0">
                          <a:solidFill>
                            <a:schemeClr val="tx1"/>
                          </a:solidFill>
                          <a:effectLst/>
                          <a:latin typeface="+mj-lt"/>
                          <a:ea typeface="+mj-ea"/>
                          <a:cs typeface="Times New Roman" panose="02020603050405020304" pitchFamily="18" charset="0"/>
                        </a:rPr>
                        <a:t>日</a:t>
                      </a:r>
                      <a:r>
                        <a:rPr lang="en-US" altLang="zh-TW" sz="1200" b="0" kern="100" dirty="0">
                          <a:solidFill>
                            <a:schemeClr val="tx1"/>
                          </a:solidFill>
                          <a:effectLst/>
                          <a:latin typeface="+mj-lt"/>
                          <a:ea typeface="+mj-ea"/>
                          <a:cs typeface="Times New Roman" panose="02020603050405020304" pitchFamily="18" charset="0"/>
                        </a:rPr>
                        <a:t>(</a:t>
                      </a:r>
                      <a:r>
                        <a:rPr lang="zh-TW" altLang="en-US" sz="1200" b="0" kern="100" dirty="0">
                          <a:solidFill>
                            <a:schemeClr val="tx1"/>
                          </a:solidFill>
                          <a:effectLst/>
                          <a:latin typeface="+mj-lt"/>
                          <a:ea typeface="+mj-ea"/>
                          <a:cs typeface="Times New Roman" panose="02020603050405020304" pitchFamily="18" charset="0"/>
                        </a:rPr>
                        <a:t>星期四</a:t>
                      </a:r>
                      <a:r>
                        <a:rPr lang="en-US" altLang="zh-TW" sz="1200" b="0" kern="100" dirty="0">
                          <a:solidFill>
                            <a:schemeClr val="tx1"/>
                          </a:solidFill>
                          <a:effectLst/>
                          <a:latin typeface="+mj-lt"/>
                          <a:ea typeface="+mj-ea"/>
                          <a:cs typeface="Times New Roman" panose="02020603050405020304" pitchFamily="18" charset="0"/>
                        </a:rPr>
                        <a:t>)12:00</a:t>
                      </a:r>
                      <a:r>
                        <a:rPr lang="zh-TW" altLang="en-US" sz="1200" b="0" kern="100" dirty="0">
                          <a:solidFill>
                            <a:schemeClr val="tx1"/>
                          </a:solidFill>
                          <a:effectLst/>
                          <a:latin typeface="+mj-lt"/>
                          <a:ea typeface="+mj-ea"/>
                          <a:cs typeface="Times New Roman" panose="02020603050405020304" pitchFamily="18" charset="0"/>
                        </a:rPr>
                        <a:t>前</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just">
                        <a:lnSpc>
                          <a:spcPct val="100000"/>
                        </a:lnSpc>
                        <a:spcBef>
                          <a:spcPts val="0"/>
                        </a:spcBef>
                        <a:spcAft>
                          <a:spcPts val="0"/>
                        </a:spcAft>
                      </a:pPr>
                      <a:endParaRPr lang="zh-TW" altLang="en-US" sz="1200" b="0" kern="100" dirty="0">
                        <a:solidFill>
                          <a:schemeClr val="tx2">
                            <a:lumMod val="75000"/>
                          </a:schemeClr>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154702884"/>
                  </a:ext>
                </a:extLst>
              </a:tr>
              <a:tr h="1152000">
                <a:tc vMerge="1">
                  <a:txBody>
                    <a:bodyPr/>
                    <a:lstStyle/>
                    <a:p>
                      <a:endParaRPr lang="zh-TW" altLang="en-US"/>
                    </a:p>
                  </a:txBody>
                  <a:tcPr/>
                </a:tc>
                <a:tc>
                  <a:txBody>
                    <a:bodyPr/>
                    <a:lstStyle/>
                    <a:p>
                      <a:pPr algn="just">
                        <a:lnSpc>
                          <a:spcPct val="100000"/>
                        </a:lnSpc>
                        <a:spcBef>
                          <a:spcPts val="0"/>
                        </a:spcBef>
                        <a:spcAft>
                          <a:spcPts val="0"/>
                        </a:spcAft>
                      </a:pPr>
                      <a:r>
                        <a:rPr lang="zh-TW" sz="1600" b="1" kern="0" spc="-50" baseline="0" dirty="0">
                          <a:effectLst/>
                          <a:latin typeface="+mj-lt"/>
                          <a:ea typeface="+mj-ea"/>
                          <a:cs typeface="Times New Roman" panose="02020603050405020304" pitchFamily="18" charset="0"/>
                        </a:rPr>
                        <a:t>科技校院網站公告正、備取生錄取名單 </a:t>
                      </a:r>
                      <a:endParaRPr lang="zh-TW" sz="1600" b="1" kern="100" spc="-50" baseline="0" dirty="0">
                        <a:solidFill>
                          <a:schemeClr val="tx1"/>
                        </a:solidFill>
                        <a:effectLst/>
                        <a:latin typeface="+mj-lt"/>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spcBef>
                          <a:spcPts val="0"/>
                        </a:spcBef>
                        <a:spcAft>
                          <a:spcPts val="0"/>
                        </a:spcAft>
                      </a:pPr>
                      <a:r>
                        <a:rPr lang="zh-TW" altLang="en-US" sz="1400" b="1" kern="0" dirty="0">
                          <a:effectLst/>
                          <a:latin typeface="+mj-lt"/>
                          <a:ea typeface="+mj-ea"/>
                          <a:cs typeface="Times New Roman" panose="02020603050405020304" pitchFamily="18" charset="0"/>
                        </a:rPr>
                        <a:t>各校自訂</a:t>
                      </a:r>
                      <a:r>
                        <a:rPr lang="en-US" altLang="zh-TW" sz="1200" b="0" kern="100" spc="-50" baseline="0" dirty="0">
                          <a:solidFill>
                            <a:schemeClr val="tx1"/>
                          </a:solidFill>
                          <a:effectLst/>
                          <a:latin typeface="+mj-lt"/>
                          <a:ea typeface="+mj-ea"/>
                          <a:cs typeface="Times New Roman" panose="02020603050405020304" pitchFamily="18" charset="0"/>
                        </a:rPr>
                        <a:t>【</a:t>
                      </a:r>
                      <a:r>
                        <a:rPr lang="zh-TW" altLang="en-US" sz="1200" b="0" kern="100" spc="-50" baseline="0" dirty="0">
                          <a:solidFill>
                            <a:schemeClr val="tx1"/>
                          </a:solidFill>
                          <a:effectLst/>
                          <a:latin typeface="+mj-lt"/>
                          <a:ea typeface="+mj-ea"/>
                          <a:cs typeface="Times New Roman" panose="02020603050405020304" pitchFamily="18" charset="0"/>
                        </a:rPr>
                        <a:t>詳見招生學校系</a:t>
                      </a:r>
                      <a:r>
                        <a:rPr lang="en-US" altLang="zh-TW" sz="1200" b="0" kern="100" spc="-50" baseline="0" dirty="0">
                          <a:solidFill>
                            <a:schemeClr val="tx1"/>
                          </a:solidFill>
                          <a:effectLst/>
                          <a:latin typeface="+mj-lt"/>
                          <a:ea typeface="+mj-ea"/>
                          <a:cs typeface="Times New Roman" panose="02020603050405020304" pitchFamily="18" charset="0"/>
                        </a:rPr>
                        <a:t>(</a:t>
                      </a:r>
                      <a:r>
                        <a:rPr lang="zh-TW" altLang="en-US" sz="1200" b="0" kern="100" spc="-50" baseline="0" dirty="0">
                          <a:solidFill>
                            <a:schemeClr val="tx1"/>
                          </a:solidFill>
                          <a:effectLst/>
                          <a:latin typeface="+mj-lt"/>
                          <a:ea typeface="+mj-ea"/>
                          <a:cs typeface="Times New Roman" panose="02020603050405020304" pitchFamily="18" charset="0"/>
                        </a:rPr>
                        <a:t>組</a:t>
                      </a:r>
                      <a:r>
                        <a:rPr lang="en-US" altLang="zh-TW" sz="1200" b="0" kern="100" spc="-50" baseline="0" dirty="0">
                          <a:solidFill>
                            <a:schemeClr val="tx1"/>
                          </a:solidFill>
                          <a:effectLst/>
                          <a:latin typeface="+mj-lt"/>
                          <a:ea typeface="+mj-ea"/>
                          <a:cs typeface="Times New Roman" panose="02020603050405020304" pitchFamily="18" charset="0"/>
                        </a:rPr>
                        <a:t>)</a:t>
                      </a:r>
                      <a:r>
                        <a:rPr lang="zh-TW" altLang="en-US" sz="1200" b="0" kern="100" spc="-50" baseline="0" dirty="0">
                          <a:solidFill>
                            <a:schemeClr val="tx1"/>
                          </a:solidFill>
                          <a:effectLst/>
                          <a:latin typeface="+mj-lt"/>
                          <a:ea typeface="+mj-ea"/>
                          <a:cs typeface="Times New Roman" panose="02020603050405020304" pitchFamily="18" charset="0"/>
                        </a:rPr>
                        <a:t>、學程一覽表</a:t>
                      </a:r>
                      <a:r>
                        <a:rPr lang="en-US" altLang="zh-TW" sz="1200" b="0" kern="100" spc="-50" baseline="0" dirty="0">
                          <a:solidFill>
                            <a:schemeClr val="tx1"/>
                          </a:solidFill>
                          <a:effectLst/>
                          <a:latin typeface="+mj-lt"/>
                          <a:ea typeface="+mj-ea"/>
                          <a:cs typeface="Times New Roman" panose="02020603050405020304" pitchFamily="18" charset="0"/>
                        </a:rPr>
                        <a:t>】</a:t>
                      </a:r>
                    </a:p>
                    <a:p>
                      <a:pPr algn="just">
                        <a:lnSpc>
                          <a:spcPct val="100000"/>
                        </a:lnSpc>
                        <a:spcBef>
                          <a:spcPts val="0"/>
                        </a:spcBef>
                        <a:spcAft>
                          <a:spcPts val="0"/>
                        </a:spcAft>
                      </a:pPr>
                      <a:r>
                        <a:rPr lang="en-US" altLang="zh-TW" sz="1200" b="1" u="sng" kern="0" dirty="0">
                          <a:solidFill>
                            <a:srgbClr val="FF0000"/>
                          </a:solidFill>
                          <a:effectLst/>
                          <a:latin typeface="+mj-lt"/>
                          <a:ea typeface="+mj-ea"/>
                          <a:cs typeface="Times New Roman" panose="02020603050405020304" pitchFamily="18" charset="0"/>
                        </a:rPr>
                        <a:t>115</a:t>
                      </a:r>
                      <a:r>
                        <a:rPr lang="zh-TW" altLang="en-US" sz="1200" b="1" u="sng" kern="0" dirty="0">
                          <a:solidFill>
                            <a:srgbClr val="FF0000"/>
                          </a:solidFill>
                          <a:effectLst/>
                          <a:latin typeface="+mj-lt"/>
                          <a:ea typeface="+mj-ea"/>
                          <a:cs typeface="Times New Roman" panose="02020603050405020304" pitchFamily="18" charset="0"/>
                        </a:rPr>
                        <a:t>年</a:t>
                      </a:r>
                      <a:r>
                        <a:rPr lang="en-US" altLang="zh-TW" sz="1200" b="1" u="sng" kern="0" dirty="0">
                          <a:solidFill>
                            <a:srgbClr val="FF0000"/>
                          </a:solidFill>
                          <a:effectLst/>
                          <a:latin typeface="+mj-lt"/>
                          <a:ea typeface="+mj-ea"/>
                          <a:cs typeface="Times New Roman" panose="02020603050405020304" pitchFamily="18" charset="0"/>
                        </a:rPr>
                        <a:t>5</a:t>
                      </a:r>
                      <a:r>
                        <a:rPr lang="zh-TW" altLang="en-US" sz="1200" b="1" u="sng" kern="0" dirty="0">
                          <a:solidFill>
                            <a:srgbClr val="FF0000"/>
                          </a:solidFill>
                          <a:effectLst/>
                          <a:latin typeface="+mj-lt"/>
                          <a:ea typeface="+mj-ea"/>
                          <a:cs typeface="Times New Roman" panose="02020603050405020304" pitchFamily="18" charset="0"/>
                        </a:rPr>
                        <a:t>月</a:t>
                      </a:r>
                      <a:r>
                        <a:rPr lang="en-US" altLang="zh-TW" sz="1200" b="1" u="sng" kern="0" dirty="0">
                          <a:solidFill>
                            <a:srgbClr val="FF0000"/>
                          </a:solidFill>
                          <a:effectLst/>
                          <a:latin typeface="+mj-lt"/>
                          <a:ea typeface="+mj-ea"/>
                          <a:cs typeface="Times New Roman" panose="02020603050405020304" pitchFamily="18" charset="0"/>
                        </a:rPr>
                        <a:t>29</a:t>
                      </a:r>
                      <a:r>
                        <a:rPr lang="zh-TW" altLang="en-US" sz="1200" b="1" u="sng" kern="0" dirty="0">
                          <a:solidFill>
                            <a:srgbClr val="FF0000"/>
                          </a:solidFill>
                          <a:effectLst/>
                          <a:latin typeface="+mj-lt"/>
                          <a:ea typeface="+mj-ea"/>
                          <a:cs typeface="Times New Roman" panose="02020603050405020304" pitchFamily="18" charset="0"/>
                        </a:rPr>
                        <a:t>日</a:t>
                      </a:r>
                      <a:r>
                        <a:rPr lang="en-US" altLang="zh-TW" sz="1200" b="1" u="sng" kern="0" dirty="0">
                          <a:solidFill>
                            <a:srgbClr val="FF0000"/>
                          </a:solidFill>
                          <a:effectLst/>
                          <a:latin typeface="+mj-lt"/>
                          <a:ea typeface="+mj-ea"/>
                          <a:cs typeface="Times New Roman" panose="02020603050405020304" pitchFamily="18" charset="0"/>
                        </a:rPr>
                        <a:t>(</a:t>
                      </a:r>
                      <a:r>
                        <a:rPr lang="zh-TW" altLang="en-US" sz="1200" b="1" u="sng" kern="0" dirty="0">
                          <a:solidFill>
                            <a:srgbClr val="FF0000"/>
                          </a:solidFill>
                          <a:effectLst/>
                          <a:latin typeface="+mj-lt"/>
                          <a:ea typeface="+mj-ea"/>
                          <a:cs typeface="Times New Roman" panose="02020603050405020304" pitchFamily="18" charset="0"/>
                        </a:rPr>
                        <a:t>星期五</a:t>
                      </a:r>
                      <a:r>
                        <a:rPr lang="en-US" altLang="zh-TW" sz="1200" b="1" u="sng" kern="0" dirty="0">
                          <a:solidFill>
                            <a:srgbClr val="FF0000"/>
                          </a:solidFill>
                          <a:effectLst/>
                          <a:latin typeface="+mj-lt"/>
                          <a:ea typeface="+mj-ea"/>
                          <a:cs typeface="Times New Roman" panose="02020603050405020304" pitchFamily="18" charset="0"/>
                        </a:rPr>
                        <a:t>)</a:t>
                      </a:r>
                      <a:r>
                        <a:rPr lang="zh-TW" altLang="en-US" sz="1200" b="1" u="sng" kern="0" dirty="0">
                          <a:solidFill>
                            <a:srgbClr val="FF0000"/>
                          </a:solidFill>
                          <a:effectLst/>
                          <a:latin typeface="+mj-lt"/>
                          <a:ea typeface="+mj-ea"/>
                          <a:cs typeface="Times New Roman" panose="02020603050405020304" pitchFamily="18" charset="0"/>
                        </a:rPr>
                        <a:t>前</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lvl="0"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u"/>
                        <a:tabLst/>
                        <a:defRPr/>
                      </a:pPr>
                      <a:r>
                        <a:rPr lang="zh-TW" altLang="en-US" sz="1400" b="0" dirty="0">
                          <a:latin typeface="+mj-lt"/>
                          <a:ea typeface="+mj-ea"/>
                        </a:rPr>
                        <a:t>高中學校</a:t>
                      </a:r>
                      <a:r>
                        <a:rPr lang="zh-TW" altLang="en-US" sz="1600" b="1" dirty="0">
                          <a:solidFill>
                            <a:schemeClr val="accent5">
                              <a:lumMod val="50000"/>
                            </a:schemeClr>
                          </a:solidFill>
                          <a:latin typeface="+mj-lt"/>
                          <a:ea typeface="+mj-ea"/>
                        </a:rPr>
                        <a:t>協助輔導</a:t>
                      </a:r>
                      <a:r>
                        <a:rPr lang="zh-TW" altLang="en-US" sz="1400" b="0" dirty="0">
                          <a:latin typeface="+mj-lt"/>
                          <a:ea typeface="+mj-ea"/>
                        </a:rPr>
                        <a:t>所屬應屆申請生：</a:t>
                      </a:r>
                      <a:r>
                        <a:rPr lang="zh-TW" altLang="en-US" sz="1200" b="0" dirty="0">
                          <a:latin typeface="+mj-lt"/>
                          <a:ea typeface="+mj-ea"/>
                        </a:rPr>
                        <a:t>「正備取名單公告日」由各校自訂，請依各校公告日至該校官網查詢。</a:t>
                      </a:r>
                      <a:endParaRPr lang="en-US" altLang="zh-TW" sz="1200" b="0" dirty="0">
                        <a:latin typeface="+mj-lt"/>
                        <a:ea typeface="+mj-ea"/>
                      </a:endParaRPr>
                    </a:p>
                    <a:p>
                      <a:pPr marL="285750" marR="0" lvl="0"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u"/>
                        <a:tabLst/>
                        <a:defRPr/>
                      </a:pPr>
                      <a:r>
                        <a:rPr lang="zh-TW" altLang="en-US" sz="1400" b="0" kern="1200" dirty="0">
                          <a:solidFill>
                            <a:schemeClr val="dk1"/>
                          </a:solidFill>
                          <a:latin typeface="+mj-lt"/>
                          <a:ea typeface="+mj-ea"/>
                          <a:cs typeface="+mn-cs"/>
                        </a:rPr>
                        <a:t>高中學校</a:t>
                      </a:r>
                      <a:r>
                        <a:rPr lang="zh-TW" altLang="en-US" sz="1400" b="0" kern="1200" dirty="0">
                          <a:solidFill>
                            <a:schemeClr val="tx1"/>
                          </a:solidFill>
                          <a:latin typeface="+mj-lt"/>
                          <a:ea typeface="+mj-ea"/>
                          <a:cs typeface="+mn-cs"/>
                        </a:rPr>
                        <a:t>請至</a:t>
                      </a:r>
                      <a:r>
                        <a:rPr lang="zh-TW" altLang="en-US" sz="1600" b="1" kern="1200" dirty="0">
                          <a:solidFill>
                            <a:srgbClr val="0033CC"/>
                          </a:solidFill>
                          <a:latin typeface="+mj-lt"/>
                          <a:ea typeface="+mj-ea"/>
                          <a:cs typeface="+mn-cs"/>
                        </a:rPr>
                        <a:t>集體報名系統查詢</a:t>
                      </a:r>
                      <a:r>
                        <a:rPr lang="zh-TW" altLang="en-US" sz="1400" b="0" kern="1200" dirty="0">
                          <a:solidFill>
                            <a:schemeClr val="tx1"/>
                          </a:solidFill>
                          <a:latin typeface="+mj-lt"/>
                          <a:ea typeface="+mj-ea"/>
                          <a:cs typeface="+mn-cs"/>
                        </a:rPr>
                        <a:t>「錄取結果」</a:t>
                      </a:r>
                      <a:endParaRPr lang="en-US" altLang="zh-TW" sz="1400" b="0" kern="1200" dirty="0">
                        <a:solidFill>
                          <a:schemeClr val="tx1"/>
                        </a:solidFill>
                        <a:latin typeface="+mj-lt"/>
                        <a:ea typeface="+mj-ea"/>
                        <a:cs typeface="+mn-cs"/>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8236175"/>
                  </a:ext>
                </a:extLst>
              </a:tr>
              <a:tr h="1152000">
                <a:tc rowSpan="2">
                  <a:txBody>
                    <a:bodyPr/>
                    <a:lstStyle/>
                    <a:p>
                      <a:pPr algn="ctr">
                        <a:lnSpc>
                          <a:spcPct val="100000"/>
                        </a:lnSpc>
                        <a:spcBef>
                          <a:spcPts val="0"/>
                        </a:spcBef>
                        <a:spcAft>
                          <a:spcPts val="0"/>
                        </a:spcAft>
                      </a:pPr>
                      <a:r>
                        <a:rPr lang="zh-TW" altLang="zh-TW" sz="2400" b="1" kern="100" dirty="0">
                          <a:solidFill>
                            <a:schemeClr val="dk1"/>
                          </a:solidFill>
                          <a:effectLst/>
                          <a:latin typeface="+mn-lt"/>
                          <a:ea typeface="+mn-ea"/>
                          <a:cs typeface="Times New Roman" panose="02020603050405020304" pitchFamily="18" charset="0"/>
                        </a:rPr>
                        <a:t>錄取生</a:t>
                      </a:r>
                      <a:endParaRPr lang="en-US" altLang="zh-TW" sz="2400" b="1" kern="100" dirty="0">
                        <a:solidFill>
                          <a:schemeClr val="dk1"/>
                        </a:solidFill>
                        <a:effectLst/>
                        <a:latin typeface="+mn-lt"/>
                        <a:ea typeface="+mn-ea"/>
                        <a:cs typeface="Times New Roman" panose="02020603050405020304" pitchFamily="18" charset="0"/>
                      </a:endParaRPr>
                    </a:p>
                    <a:p>
                      <a:pPr algn="ctr">
                        <a:lnSpc>
                          <a:spcPct val="100000"/>
                        </a:lnSpc>
                        <a:spcBef>
                          <a:spcPts val="0"/>
                        </a:spcBef>
                        <a:spcAft>
                          <a:spcPts val="0"/>
                        </a:spcAft>
                      </a:pPr>
                      <a:r>
                        <a:rPr lang="zh-TW" altLang="zh-TW" sz="2400" b="1" kern="100" dirty="0">
                          <a:solidFill>
                            <a:schemeClr val="dk1"/>
                          </a:solidFill>
                          <a:effectLst/>
                          <a:latin typeface="+mn-lt"/>
                          <a:ea typeface="+mn-ea"/>
                          <a:cs typeface="Times New Roman" panose="02020603050405020304" pitchFamily="18" charset="0"/>
                        </a:rPr>
                        <a:t>報到</a:t>
                      </a:r>
                      <a:endParaRPr lang="zh-TW" altLang="zh-TW" sz="2400" b="1" kern="100" dirty="0">
                        <a:solidFill>
                          <a:schemeClr val="tx1"/>
                        </a:solidFill>
                        <a:effectLst/>
                        <a:latin typeface="+mn-lt"/>
                        <a:ea typeface="+mn-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C5D7"/>
                    </a:solidFill>
                  </a:tcPr>
                </a:tc>
                <a:tc>
                  <a:txBody>
                    <a:bodyPr/>
                    <a:lstStyle/>
                    <a:p>
                      <a:pPr algn="just">
                        <a:lnSpc>
                          <a:spcPct val="100000"/>
                        </a:lnSpc>
                        <a:spcBef>
                          <a:spcPts val="0"/>
                        </a:spcBef>
                        <a:spcAft>
                          <a:spcPts val="0"/>
                        </a:spcAft>
                      </a:pPr>
                      <a:r>
                        <a:rPr lang="zh-TW" sz="1600" b="1" kern="0" dirty="0">
                          <a:effectLst/>
                          <a:latin typeface="+mj-lt"/>
                          <a:ea typeface="+mj-ea"/>
                          <a:cs typeface="Times New Roman" panose="02020603050405020304" pitchFamily="18" charset="0"/>
                        </a:rPr>
                        <a:t>第一階段</a:t>
                      </a:r>
                      <a:r>
                        <a:rPr lang="zh-TW" sz="1600" b="0" kern="0" dirty="0">
                          <a:effectLst/>
                          <a:latin typeface="+mj-lt"/>
                          <a:ea typeface="+mj-ea"/>
                          <a:cs typeface="Times New Roman" panose="02020603050405020304" pitchFamily="18" charset="0"/>
                        </a:rPr>
                        <a:t>：正取生及備取生</a:t>
                      </a:r>
                      <a:endParaRPr lang="zh-TW" sz="1600" b="0" kern="100" dirty="0">
                        <a:effectLst/>
                        <a:latin typeface="+mj-lt"/>
                        <a:ea typeface="+mj-ea"/>
                        <a:cs typeface="Times New Roman" panose="02020603050405020304" pitchFamily="18" charset="0"/>
                      </a:endParaRPr>
                    </a:p>
                    <a:p>
                      <a:pPr algn="just">
                        <a:lnSpc>
                          <a:spcPct val="100000"/>
                        </a:lnSpc>
                        <a:spcBef>
                          <a:spcPts val="0"/>
                        </a:spcBef>
                        <a:spcAft>
                          <a:spcPts val="0"/>
                        </a:spcAft>
                      </a:pPr>
                      <a:r>
                        <a:rPr lang="zh-TW" sz="1400" b="0" kern="0" dirty="0">
                          <a:effectLst/>
                          <a:latin typeface="+mj-lt"/>
                          <a:ea typeface="+mj-ea"/>
                          <a:cs typeface="Times New Roman" panose="02020603050405020304" pitchFamily="18" charset="0"/>
                        </a:rPr>
                        <a:t>報到、聲明放棄錄取資格、遞補作業</a:t>
                      </a:r>
                      <a:endParaRPr lang="zh-TW" sz="1400" b="0" kern="100" dirty="0">
                        <a:solidFill>
                          <a:schemeClr val="tx1"/>
                        </a:solidFill>
                        <a:effectLst/>
                        <a:latin typeface="+mj-lt"/>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spcBef>
                          <a:spcPts val="0"/>
                        </a:spcBef>
                        <a:spcAft>
                          <a:spcPts val="0"/>
                        </a:spcAft>
                      </a:pPr>
                      <a:r>
                        <a:rPr lang="zh-TW" altLang="en-US" sz="1400" b="0" kern="0" dirty="0">
                          <a:effectLst/>
                          <a:latin typeface="+mj-lt"/>
                          <a:ea typeface="+mj-ea"/>
                          <a:cs typeface="Times New Roman" panose="02020603050405020304" pitchFamily="18" charset="0"/>
                        </a:rPr>
                        <a:t>各校自訂起始日起至</a:t>
                      </a:r>
                      <a:endParaRPr lang="en-US" altLang="zh-TW" sz="1400" b="0" kern="0" dirty="0">
                        <a:effectLst/>
                        <a:latin typeface="+mj-lt"/>
                        <a:ea typeface="+mj-ea"/>
                        <a:cs typeface="Times New Roman" panose="02020603050405020304" pitchFamily="18" charset="0"/>
                      </a:endParaRPr>
                    </a:p>
                    <a:p>
                      <a:pPr algn="just">
                        <a:lnSpc>
                          <a:spcPct val="100000"/>
                        </a:lnSpc>
                        <a:spcBef>
                          <a:spcPts val="0"/>
                        </a:spcBef>
                        <a:spcAft>
                          <a:spcPts val="0"/>
                        </a:spcAft>
                      </a:pPr>
                      <a:r>
                        <a:rPr lang="en-US" altLang="zh-TW" sz="1400" b="0" kern="0" dirty="0">
                          <a:effectLst/>
                          <a:latin typeface="+mj-lt"/>
                          <a:ea typeface="+mj-ea"/>
                          <a:cs typeface="Times New Roman" panose="02020603050405020304" pitchFamily="18" charset="0"/>
                        </a:rPr>
                        <a:t>115</a:t>
                      </a:r>
                      <a:r>
                        <a:rPr lang="zh-TW" altLang="en-US" sz="1400" b="0" kern="0" dirty="0">
                          <a:effectLst/>
                          <a:latin typeface="+mj-lt"/>
                          <a:ea typeface="+mj-ea"/>
                          <a:cs typeface="Times New Roman" panose="02020603050405020304" pitchFamily="18" charset="0"/>
                        </a:rPr>
                        <a:t>年</a:t>
                      </a:r>
                      <a:r>
                        <a:rPr lang="en-US" altLang="zh-TW" sz="1400" b="0" kern="0" dirty="0">
                          <a:effectLst/>
                          <a:latin typeface="+mj-lt"/>
                          <a:ea typeface="+mj-ea"/>
                          <a:cs typeface="Times New Roman" panose="02020603050405020304" pitchFamily="18" charset="0"/>
                        </a:rPr>
                        <a:t>6</a:t>
                      </a:r>
                      <a:r>
                        <a:rPr lang="zh-TW" altLang="en-US" sz="1400" b="0" kern="0" dirty="0">
                          <a:effectLst/>
                          <a:latin typeface="+mj-lt"/>
                          <a:ea typeface="+mj-ea"/>
                          <a:cs typeface="Times New Roman" panose="02020603050405020304" pitchFamily="18" charset="0"/>
                        </a:rPr>
                        <a:t>月</a:t>
                      </a:r>
                      <a:r>
                        <a:rPr lang="en-US" altLang="zh-TW" sz="1400" b="0" kern="0" dirty="0">
                          <a:effectLst/>
                          <a:latin typeface="+mj-lt"/>
                          <a:ea typeface="+mj-ea"/>
                          <a:cs typeface="Times New Roman" panose="02020603050405020304" pitchFamily="18" charset="0"/>
                        </a:rPr>
                        <a:t>12</a:t>
                      </a:r>
                      <a:r>
                        <a:rPr lang="zh-TW" altLang="en-US" sz="1400" b="0" kern="0" dirty="0">
                          <a:effectLst/>
                          <a:latin typeface="+mj-lt"/>
                          <a:ea typeface="+mj-ea"/>
                          <a:cs typeface="Times New Roman" panose="02020603050405020304" pitchFamily="18" charset="0"/>
                        </a:rPr>
                        <a:t>日</a:t>
                      </a:r>
                      <a:r>
                        <a:rPr lang="en-US" altLang="zh-TW" sz="1400" b="0" kern="0" dirty="0">
                          <a:effectLst/>
                          <a:latin typeface="+mj-lt"/>
                          <a:ea typeface="+mj-ea"/>
                          <a:cs typeface="Times New Roman" panose="02020603050405020304" pitchFamily="18" charset="0"/>
                        </a:rPr>
                        <a:t>(</a:t>
                      </a:r>
                      <a:r>
                        <a:rPr lang="zh-TW" altLang="en-US" sz="1400" b="0" kern="0" dirty="0">
                          <a:effectLst/>
                          <a:latin typeface="+mj-lt"/>
                          <a:ea typeface="+mj-ea"/>
                          <a:cs typeface="Times New Roman" panose="02020603050405020304" pitchFamily="18" charset="0"/>
                        </a:rPr>
                        <a:t>星期五</a:t>
                      </a:r>
                      <a:r>
                        <a:rPr lang="en-US" altLang="zh-TW" sz="1400" b="0" kern="0" dirty="0">
                          <a:effectLst/>
                          <a:latin typeface="+mj-lt"/>
                          <a:ea typeface="+mj-ea"/>
                          <a:cs typeface="Times New Roman" panose="02020603050405020304" pitchFamily="18" charset="0"/>
                        </a:rPr>
                        <a:t>)12:00</a:t>
                      </a:r>
                      <a:r>
                        <a:rPr lang="zh-TW" altLang="en-US" sz="1400" b="0" kern="0" dirty="0">
                          <a:effectLst/>
                          <a:latin typeface="+mj-lt"/>
                          <a:ea typeface="+mj-ea"/>
                          <a:cs typeface="Times New Roman" panose="02020603050405020304" pitchFamily="18" charset="0"/>
                        </a:rPr>
                        <a:t>止</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u"/>
                        <a:tabLst/>
                        <a:defRPr/>
                      </a:pPr>
                      <a:r>
                        <a:rPr lang="zh-TW" altLang="en-US" sz="1400" b="0" kern="1200" dirty="0">
                          <a:solidFill>
                            <a:schemeClr val="dk1"/>
                          </a:solidFill>
                          <a:latin typeface="+mj-lt"/>
                          <a:ea typeface="+mj-ea"/>
                          <a:cs typeface="+mn-cs"/>
                        </a:rPr>
                        <a:t>高中學校</a:t>
                      </a:r>
                      <a:r>
                        <a:rPr lang="zh-TW" altLang="en-US" sz="1600" b="1" kern="1200" dirty="0">
                          <a:solidFill>
                            <a:schemeClr val="accent5">
                              <a:lumMod val="50000"/>
                            </a:schemeClr>
                          </a:solidFill>
                          <a:latin typeface="+mj-lt"/>
                          <a:ea typeface="+mj-ea"/>
                          <a:cs typeface="+mn-cs"/>
                        </a:rPr>
                        <a:t>協助輔導</a:t>
                      </a:r>
                      <a:r>
                        <a:rPr lang="zh-TW" altLang="en-US" sz="1400" b="0" kern="1200" dirty="0">
                          <a:solidFill>
                            <a:schemeClr val="dk1"/>
                          </a:solidFill>
                          <a:latin typeface="+mj-lt"/>
                          <a:ea typeface="+mj-ea"/>
                          <a:cs typeface="+mn-cs"/>
                        </a:rPr>
                        <a:t>所屬應屆申請生：</a:t>
                      </a:r>
                      <a:r>
                        <a:rPr lang="zh-TW" altLang="en-US" sz="1200" b="0" dirty="0">
                          <a:solidFill>
                            <a:schemeClr val="tx1"/>
                          </a:solidFill>
                          <a:latin typeface="+mj-lt"/>
                          <a:ea typeface="+mj-ea"/>
                        </a:rPr>
                        <a:t>報到</a:t>
                      </a:r>
                      <a:r>
                        <a:rPr lang="en-US" altLang="zh-TW" sz="1200" b="0" dirty="0">
                          <a:solidFill>
                            <a:schemeClr val="tx1"/>
                          </a:solidFill>
                          <a:latin typeface="+mj-lt"/>
                          <a:ea typeface="+mj-ea"/>
                        </a:rPr>
                        <a:t>(</a:t>
                      </a:r>
                      <a:r>
                        <a:rPr lang="zh-TW" altLang="en-US" sz="1200" b="0" dirty="0">
                          <a:solidFill>
                            <a:schemeClr val="tx1"/>
                          </a:solidFill>
                          <a:latin typeface="+mj-lt"/>
                          <a:ea typeface="+mj-ea"/>
                        </a:rPr>
                        <a:t>聲明放棄</a:t>
                      </a:r>
                      <a:r>
                        <a:rPr lang="en-US" altLang="zh-TW" sz="1200" b="0" dirty="0">
                          <a:solidFill>
                            <a:schemeClr val="tx1"/>
                          </a:solidFill>
                          <a:latin typeface="+mj-lt"/>
                          <a:ea typeface="+mj-ea"/>
                        </a:rPr>
                        <a:t>)</a:t>
                      </a:r>
                      <a:r>
                        <a:rPr lang="zh-TW" altLang="en-US" sz="1200" b="0" dirty="0">
                          <a:solidFill>
                            <a:schemeClr val="tx1"/>
                          </a:solidFill>
                          <a:latin typeface="+mj-lt"/>
                          <a:ea typeface="+mj-ea"/>
                        </a:rPr>
                        <a:t>作業，務必依各錄取學校規定辦理；</a:t>
                      </a:r>
                      <a:r>
                        <a:rPr lang="zh-TW" altLang="en-US" sz="1200" b="0" kern="1200" dirty="0">
                          <a:solidFill>
                            <a:schemeClr val="tx1"/>
                          </a:solidFill>
                          <a:latin typeface="+mn-lt"/>
                          <a:ea typeface="+mn-ea"/>
                          <a:cs typeface="+mn-cs"/>
                        </a:rPr>
                        <a:t>請申請生務必自行至各校網站查詢報到資訊，避免遺漏重要訊息。</a:t>
                      </a:r>
                      <a:endParaRPr lang="en-US" altLang="zh-TW" sz="1200" b="0" dirty="0">
                        <a:solidFill>
                          <a:schemeClr val="tx1"/>
                        </a:solidFill>
                        <a:latin typeface="+mj-lt"/>
                        <a:ea typeface="+mj-ea"/>
                      </a:endParaRP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u"/>
                        <a:tabLst/>
                        <a:defRPr/>
                      </a:pPr>
                      <a:r>
                        <a:rPr lang="zh-TW" altLang="en-US" sz="1400" b="0" kern="1200" dirty="0">
                          <a:solidFill>
                            <a:schemeClr val="dk1"/>
                          </a:solidFill>
                          <a:latin typeface="+mj-lt"/>
                          <a:ea typeface="+mj-ea"/>
                          <a:cs typeface="+mn-cs"/>
                        </a:rPr>
                        <a:t>高中學校</a:t>
                      </a:r>
                      <a:r>
                        <a:rPr lang="zh-TW" altLang="en-US" sz="1400" b="0" kern="1200" dirty="0">
                          <a:solidFill>
                            <a:schemeClr val="tx1"/>
                          </a:solidFill>
                          <a:latin typeface="+mj-lt"/>
                          <a:ea typeface="+mj-ea"/>
                          <a:cs typeface="+mn-cs"/>
                        </a:rPr>
                        <a:t>請至</a:t>
                      </a:r>
                      <a:r>
                        <a:rPr lang="zh-TW" altLang="en-US" sz="1600" b="1" kern="1200" dirty="0">
                          <a:solidFill>
                            <a:srgbClr val="0033CC"/>
                          </a:solidFill>
                          <a:latin typeface="+mj-lt"/>
                          <a:ea typeface="+mj-ea"/>
                          <a:cs typeface="+mn-cs"/>
                        </a:rPr>
                        <a:t>集體報名系統查詢</a:t>
                      </a:r>
                      <a:r>
                        <a:rPr lang="zh-TW" altLang="en-US" sz="1400" b="0" kern="1200" dirty="0">
                          <a:solidFill>
                            <a:schemeClr val="tx1"/>
                          </a:solidFill>
                          <a:latin typeface="+mj-lt"/>
                          <a:ea typeface="+mj-ea"/>
                          <a:cs typeface="+mn-cs"/>
                        </a:rPr>
                        <a:t>「報到情形」</a:t>
                      </a:r>
                      <a:endParaRPr lang="en-US" altLang="zh-TW" sz="1400" b="0" kern="1200" dirty="0">
                        <a:solidFill>
                          <a:schemeClr val="tx1"/>
                        </a:solidFill>
                        <a:latin typeface="+mj-lt"/>
                        <a:ea typeface="+mj-ea"/>
                        <a:cs typeface="+mn-cs"/>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7172329"/>
                  </a:ext>
                </a:extLst>
              </a:tr>
              <a:tr h="1152000">
                <a:tc vMerge="1">
                  <a:txBody>
                    <a:bodyPr/>
                    <a:lstStyle/>
                    <a:p>
                      <a:pPr algn="ctr">
                        <a:lnSpc>
                          <a:spcPct val="100000"/>
                        </a:lnSpc>
                        <a:spcBef>
                          <a:spcPts val="0"/>
                        </a:spcBef>
                        <a:spcAft>
                          <a:spcPts val="0"/>
                        </a:spcAft>
                      </a:pPr>
                      <a:endParaRPr lang="zh-TW" altLang="en-US" sz="2400" b="1" kern="100" dirty="0">
                        <a:solidFill>
                          <a:schemeClr val="tx1"/>
                        </a:solidFill>
                        <a:effectLst/>
                        <a:latin typeface="+mj-lt"/>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spcBef>
                          <a:spcPts val="0"/>
                        </a:spcBef>
                        <a:spcAft>
                          <a:spcPts val="0"/>
                        </a:spcAft>
                      </a:pPr>
                      <a:r>
                        <a:rPr lang="zh-TW" sz="1600" b="1" kern="0" dirty="0">
                          <a:effectLst/>
                          <a:latin typeface="+mj-lt"/>
                          <a:ea typeface="+mj-ea"/>
                          <a:cs typeface="Times New Roman" panose="02020603050405020304" pitchFamily="18" charset="0"/>
                        </a:rPr>
                        <a:t>第二階段</a:t>
                      </a:r>
                      <a:r>
                        <a:rPr lang="zh-TW" sz="1600" b="0" kern="0" dirty="0">
                          <a:effectLst/>
                          <a:latin typeface="+mj-lt"/>
                          <a:ea typeface="+mj-ea"/>
                          <a:cs typeface="Times New Roman" panose="02020603050405020304" pitchFamily="18" charset="0"/>
                        </a:rPr>
                        <a:t>：備取生</a:t>
                      </a:r>
                      <a:endParaRPr lang="zh-TW" sz="1600" b="0" kern="100" dirty="0">
                        <a:effectLst/>
                        <a:latin typeface="+mj-lt"/>
                        <a:ea typeface="+mj-ea"/>
                        <a:cs typeface="Times New Roman" panose="02020603050405020304" pitchFamily="18" charset="0"/>
                      </a:endParaRPr>
                    </a:p>
                    <a:p>
                      <a:pPr algn="just">
                        <a:lnSpc>
                          <a:spcPct val="100000"/>
                        </a:lnSpc>
                        <a:spcBef>
                          <a:spcPts val="0"/>
                        </a:spcBef>
                        <a:spcAft>
                          <a:spcPts val="0"/>
                        </a:spcAft>
                      </a:pPr>
                      <a:r>
                        <a:rPr lang="zh-TW" sz="1400" b="0" kern="0" dirty="0">
                          <a:effectLst/>
                          <a:latin typeface="+mj-lt"/>
                          <a:ea typeface="+mj-ea"/>
                          <a:cs typeface="Times New Roman" panose="02020603050405020304" pitchFamily="18" charset="0"/>
                        </a:rPr>
                        <a:t>報到、聲明放棄錄取資格、遞補作業</a:t>
                      </a:r>
                      <a:endParaRPr lang="zh-TW" sz="1400" b="0" kern="100" dirty="0">
                        <a:solidFill>
                          <a:schemeClr val="tx1"/>
                        </a:solidFill>
                        <a:effectLst/>
                        <a:latin typeface="+mj-lt"/>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spcBef>
                          <a:spcPts val="0"/>
                        </a:spcBef>
                        <a:spcAft>
                          <a:spcPts val="0"/>
                        </a:spcAft>
                      </a:pPr>
                      <a:r>
                        <a:rPr lang="en-US" altLang="zh-TW" sz="1400" b="0" kern="0" dirty="0">
                          <a:effectLst/>
                          <a:latin typeface="+mj-lt"/>
                          <a:ea typeface="+mj-ea"/>
                          <a:cs typeface="Times New Roman" panose="02020603050405020304" pitchFamily="18" charset="0"/>
                        </a:rPr>
                        <a:t>115</a:t>
                      </a:r>
                      <a:r>
                        <a:rPr lang="zh-TW" altLang="en-US" sz="1400" b="0" kern="0" dirty="0">
                          <a:effectLst/>
                          <a:latin typeface="+mj-lt"/>
                          <a:ea typeface="+mj-ea"/>
                          <a:cs typeface="Times New Roman" panose="02020603050405020304" pitchFamily="18" charset="0"/>
                        </a:rPr>
                        <a:t>年</a:t>
                      </a:r>
                      <a:r>
                        <a:rPr lang="en-US" altLang="zh-TW" sz="1400" b="0" kern="0" dirty="0">
                          <a:effectLst/>
                          <a:latin typeface="+mj-lt"/>
                          <a:ea typeface="+mj-ea"/>
                          <a:cs typeface="Times New Roman" panose="02020603050405020304" pitchFamily="18" charset="0"/>
                        </a:rPr>
                        <a:t>6</a:t>
                      </a:r>
                      <a:r>
                        <a:rPr lang="zh-TW" altLang="en-US" sz="1400" b="0" kern="0" dirty="0">
                          <a:effectLst/>
                          <a:latin typeface="+mj-lt"/>
                          <a:ea typeface="+mj-ea"/>
                          <a:cs typeface="Times New Roman" panose="02020603050405020304" pitchFamily="18" charset="0"/>
                        </a:rPr>
                        <a:t>月</a:t>
                      </a:r>
                      <a:r>
                        <a:rPr lang="en-US" altLang="zh-TW" sz="1400" b="0" kern="0" dirty="0">
                          <a:effectLst/>
                          <a:latin typeface="+mj-lt"/>
                          <a:ea typeface="+mj-ea"/>
                          <a:cs typeface="Times New Roman" panose="02020603050405020304" pitchFamily="18" charset="0"/>
                        </a:rPr>
                        <a:t>12</a:t>
                      </a:r>
                      <a:r>
                        <a:rPr lang="zh-TW" altLang="en-US" sz="1400" b="0" kern="0" dirty="0">
                          <a:effectLst/>
                          <a:latin typeface="+mj-lt"/>
                          <a:ea typeface="+mj-ea"/>
                          <a:cs typeface="Times New Roman" panose="02020603050405020304" pitchFamily="18" charset="0"/>
                        </a:rPr>
                        <a:t>日</a:t>
                      </a:r>
                      <a:r>
                        <a:rPr lang="en-US" altLang="zh-TW" sz="1400" b="0" kern="0" dirty="0">
                          <a:effectLst/>
                          <a:latin typeface="+mj-lt"/>
                          <a:ea typeface="+mj-ea"/>
                          <a:cs typeface="Times New Roman" panose="02020603050405020304" pitchFamily="18" charset="0"/>
                        </a:rPr>
                        <a:t>(</a:t>
                      </a:r>
                      <a:r>
                        <a:rPr lang="zh-TW" altLang="en-US" sz="1400" b="0" kern="0" dirty="0">
                          <a:effectLst/>
                          <a:latin typeface="+mj-lt"/>
                          <a:ea typeface="+mj-ea"/>
                          <a:cs typeface="Times New Roman" panose="02020603050405020304" pitchFamily="18" charset="0"/>
                        </a:rPr>
                        <a:t>星期五</a:t>
                      </a:r>
                      <a:r>
                        <a:rPr lang="en-US" altLang="zh-TW" sz="1400" b="0" kern="0" dirty="0">
                          <a:effectLst/>
                          <a:latin typeface="+mj-lt"/>
                          <a:ea typeface="+mj-ea"/>
                          <a:cs typeface="Times New Roman" panose="02020603050405020304" pitchFamily="18" charset="0"/>
                        </a:rPr>
                        <a:t>)13:00</a:t>
                      </a:r>
                      <a:r>
                        <a:rPr lang="zh-TW" altLang="en-US" sz="1400" b="0" kern="0" dirty="0">
                          <a:effectLst/>
                          <a:latin typeface="+mj-lt"/>
                          <a:ea typeface="+mj-ea"/>
                          <a:cs typeface="Times New Roman" panose="02020603050405020304" pitchFamily="18" charset="0"/>
                        </a:rPr>
                        <a:t>起至</a:t>
                      </a:r>
                    </a:p>
                    <a:p>
                      <a:pPr algn="just">
                        <a:lnSpc>
                          <a:spcPct val="100000"/>
                        </a:lnSpc>
                        <a:spcBef>
                          <a:spcPts val="0"/>
                        </a:spcBef>
                        <a:spcAft>
                          <a:spcPts val="0"/>
                        </a:spcAft>
                      </a:pPr>
                      <a:r>
                        <a:rPr lang="en-US" altLang="zh-TW" sz="1400" b="0" kern="0" dirty="0">
                          <a:effectLst/>
                          <a:latin typeface="+mj-lt"/>
                          <a:ea typeface="+mj-ea"/>
                          <a:cs typeface="Times New Roman" panose="02020603050405020304" pitchFamily="18" charset="0"/>
                        </a:rPr>
                        <a:t>115</a:t>
                      </a:r>
                      <a:r>
                        <a:rPr lang="zh-TW" altLang="en-US" sz="1400" b="0" kern="0" dirty="0">
                          <a:effectLst/>
                          <a:latin typeface="+mj-lt"/>
                          <a:ea typeface="+mj-ea"/>
                          <a:cs typeface="Times New Roman" panose="02020603050405020304" pitchFamily="18" charset="0"/>
                        </a:rPr>
                        <a:t>年</a:t>
                      </a:r>
                      <a:r>
                        <a:rPr lang="en-US" altLang="zh-TW" sz="1400" b="0" kern="0" dirty="0">
                          <a:effectLst/>
                          <a:latin typeface="+mj-lt"/>
                          <a:ea typeface="+mj-ea"/>
                          <a:cs typeface="Times New Roman" panose="02020603050405020304" pitchFamily="18" charset="0"/>
                        </a:rPr>
                        <a:t>6</a:t>
                      </a:r>
                      <a:r>
                        <a:rPr lang="zh-TW" altLang="en-US" sz="1400" b="0" kern="0" dirty="0">
                          <a:effectLst/>
                          <a:latin typeface="+mj-lt"/>
                          <a:ea typeface="+mj-ea"/>
                          <a:cs typeface="Times New Roman" panose="02020603050405020304" pitchFamily="18" charset="0"/>
                        </a:rPr>
                        <a:t>月</a:t>
                      </a:r>
                      <a:r>
                        <a:rPr lang="en-US" altLang="zh-TW" sz="1400" b="0" kern="0" dirty="0">
                          <a:effectLst/>
                          <a:latin typeface="+mj-lt"/>
                          <a:ea typeface="+mj-ea"/>
                          <a:cs typeface="Times New Roman" panose="02020603050405020304" pitchFamily="18" charset="0"/>
                        </a:rPr>
                        <a:t>14</a:t>
                      </a:r>
                      <a:r>
                        <a:rPr lang="zh-TW" altLang="en-US" sz="1400" b="0" kern="0" dirty="0">
                          <a:effectLst/>
                          <a:latin typeface="+mj-lt"/>
                          <a:ea typeface="+mj-ea"/>
                          <a:cs typeface="Times New Roman" panose="02020603050405020304" pitchFamily="18" charset="0"/>
                        </a:rPr>
                        <a:t>日</a:t>
                      </a:r>
                      <a:r>
                        <a:rPr lang="en-US" altLang="zh-TW" sz="1400" b="0" kern="0" dirty="0">
                          <a:effectLst/>
                          <a:latin typeface="+mj-lt"/>
                          <a:ea typeface="+mj-ea"/>
                          <a:cs typeface="Times New Roman" panose="02020603050405020304" pitchFamily="18" charset="0"/>
                        </a:rPr>
                        <a:t>(</a:t>
                      </a:r>
                      <a:r>
                        <a:rPr lang="zh-TW" altLang="en-US" sz="1400" b="0" kern="0" dirty="0">
                          <a:effectLst/>
                          <a:latin typeface="+mj-lt"/>
                          <a:ea typeface="+mj-ea"/>
                          <a:cs typeface="Times New Roman" panose="02020603050405020304" pitchFamily="18" charset="0"/>
                        </a:rPr>
                        <a:t>星期日</a:t>
                      </a:r>
                      <a:r>
                        <a:rPr lang="en-US" altLang="zh-TW" sz="1400" b="0" kern="0" dirty="0">
                          <a:effectLst/>
                          <a:latin typeface="+mj-lt"/>
                          <a:ea typeface="+mj-ea"/>
                          <a:cs typeface="Times New Roman" panose="02020603050405020304" pitchFamily="18" charset="0"/>
                        </a:rPr>
                        <a:t>)17:00</a:t>
                      </a:r>
                      <a:r>
                        <a:rPr lang="zh-TW" altLang="en-US" sz="1400" b="0" kern="0" dirty="0">
                          <a:effectLst/>
                          <a:latin typeface="+mj-lt"/>
                          <a:ea typeface="+mj-ea"/>
                          <a:cs typeface="Times New Roman" panose="02020603050405020304" pitchFamily="18" charset="0"/>
                        </a:rPr>
                        <a:t>止</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u"/>
                        <a:tabLst/>
                        <a:defRPr/>
                      </a:pPr>
                      <a:r>
                        <a:rPr lang="zh-TW" altLang="en-US" sz="1400" b="0" kern="1200" dirty="0">
                          <a:solidFill>
                            <a:schemeClr val="dk1"/>
                          </a:solidFill>
                          <a:latin typeface="+mj-lt"/>
                          <a:ea typeface="+mj-ea"/>
                          <a:cs typeface="+mn-cs"/>
                        </a:rPr>
                        <a:t>高中學校</a:t>
                      </a:r>
                      <a:r>
                        <a:rPr lang="zh-TW" altLang="en-US" sz="1600" b="1" kern="1200" dirty="0">
                          <a:solidFill>
                            <a:schemeClr val="accent5">
                              <a:lumMod val="50000"/>
                            </a:schemeClr>
                          </a:solidFill>
                          <a:latin typeface="+mj-lt"/>
                          <a:ea typeface="+mj-ea"/>
                          <a:cs typeface="+mn-cs"/>
                        </a:rPr>
                        <a:t>協助輔導</a:t>
                      </a:r>
                      <a:r>
                        <a:rPr lang="zh-TW" altLang="en-US" sz="1400" b="0" kern="1200" dirty="0">
                          <a:solidFill>
                            <a:schemeClr val="dk1"/>
                          </a:solidFill>
                          <a:latin typeface="+mj-lt"/>
                          <a:ea typeface="+mj-ea"/>
                          <a:cs typeface="+mn-cs"/>
                        </a:rPr>
                        <a:t>所屬應屆申請生：</a:t>
                      </a:r>
                      <a:r>
                        <a:rPr lang="zh-TW" altLang="en-US" sz="1200" b="0" dirty="0">
                          <a:solidFill>
                            <a:schemeClr val="tx1"/>
                          </a:solidFill>
                          <a:latin typeface="+mj-lt"/>
                          <a:ea typeface="+mj-ea"/>
                        </a:rPr>
                        <a:t>報到</a:t>
                      </a:r>
                      <a:r>
                        <a:rPr lang="en-US" altLang="zh-TW" sz="1200" b="0" dirty="0">
                          <a:solidFill>
                            <a:schemeClr val="tx1"/>
                          </a:solidFill>
                          <a:latin typeface="+mj-lt"/>
                          <a:ea typeface="+mj-ea"/>
                        </a:rPr>
                        <a:t>(</a:t>
                      </a:r>
                      <a:r>
                        <a:rPr lang="zh-TW" altLang="en-US" sz="1200" b="0" dirty="0">
                          <a:solidFill>
                            <a:schemeClr val="tx1"/>
                          </a:solidFill>
                          <a:latin typeface="+mj-lt"/>
                          <a:ea typeface="+mj-ea"/>
                        </a:rPr>
                        <a:t>聲明放棄</a:t>
                      </a:r>
                      <a:r>
                        <a:rPr lang="en-US" altLang="zh-TW" sz="1200" b="0" dirty="0">
                          <a:solidFill>
                            <a:schemeClr val="tx1"/>
                          </a:solidFill>
                          <a:latin typeface="+mj-lt"/>
                          <a:ea typeface="+mj-ea"/>
                        </a:rPr>
                        <a:t>)</a:t>
                      </a:r>
                      <a:r>
                        <a:rPr lang="zh-TW" altLang="en-US" sz="1200" b="0" dirty="0">
                          <a:solidFill>
                            <a:schemeClr val="tx1"/>
                          </a:solidFill>
                          <a:latin typeface="+mj-lt"/>
                          <a:ea typeface="+mj-ea"/>
                        </a:rPr>
                        <a:t>作業，務必依各錄取學校規定辦理；請申請生務必自行至各校網站查詢報到資訊，避免遺漏重要訊息</a:t>
                      </a:r>
                      <a:r>
                        <a:rPr lang="zh-TW" altLang="en-US" sz="1200" b="0" dirty="0">
                          <a:solidFill>
                            <a:schemeClr val="tx2">
                              <a:lumMod val="75000"/>
                            </a:schemeClr>
                          </a:solidFill>
                          <a:latin typeface="+mj-lt"/>
                          <a:ea typeface="+mj-ea"/>
                        </a:rPr>
                        <a:t>。</a:t>
                      </a:r>
                      <a:endParaRPr lang="en-US" altLang="zh-TW" sz="1200" b="0" dirty="0">
                        <a:solidFill>
                          <a:schemeClr val="tx2">
                            <a:lumMod val="75000"/>
                          </a:schemeClr>
                        </a:solidFill>
                        <a:latin typeface="+mj-lt"/>
                        <a:ea typeface="+mj-ea"/>
                      </a:endParaRP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u"/>
                        <a:tabLst/>
                        <a:defRPr/>
                      </a:pPr>
                      <a:r>
                        <a:rPr lang="zh-TW" altLang="en-US" sz="1400" b="0" kern="1200" dirty="0">
                          <a:solidFill>
                            <a:schemeClr val="dk1"/>
                          </a:solidFill>
                          <a:latin typeface="+mj-lt"/>
                          <a:ea typeface="+mj-ea"/>
                          <a:cs typeface="+mn-cs"/>
                        </a:rPr>
                        <a:t>高中學校</a:t>
                      </a:r>
                      <a:r>
                        <a:rPr lang="zh-TW" altLang="en-US" sz="1400" b="0" kern="1200" dirty="0">
                          <a:solidFill>
                            <a:schemeClr val="tx1"/>
                          </a:solidFill>
                          <a:latin typeface="+mj-lt"/>
                          <a:ea typeface="+mj-ea"/>
                          <a:cs typeface="+mn-cs"/>
                        </a:rPr>
                        <a:t>請至</a:t>
                      </a:r>
                      <a:r>
                        <a:rPr lang="zh-TW" altLang="en-US" sz="1600" b="1" kern="1200" dirty="0">
                          <a:solidFill>
                            <a:srgbClr val="0033CC"/>
                          </a:solidFill>
                          <a:latin typeface="+mj-lt"/>
                          <a:ea typeface="+mj-ea"/>
                          <a:cs typeface="+mn-cs"/>
                        </a:rPr>
                        <a:t>集體報名系統查詢</a:t>
                      </a:r>
                      <a:r>
                        <a:rPr lang="zh-TW" altLang="en-US" sz="1400" b="0" kern="1200" dirty="0">
                          <a:solidFill>
                            <a:schemeClr val="tx1"/>
                          </a:solidFill>
                          <a:latin typeface="+mj-lt"/>
                          <a:ea typeface="+mj-ea"/>
                          <a:cs typeface="+mn-cs"/>
                        </a:rPr>
                        <a:t>「報到情形」</a:t>
                      </a:r>
                      <a:endParaRPr lang="en-US" altLang="zh-TW" sz="1400" b="0" kern="1200" dirty="0">
                        <a:solidFill>
                          <a:schemeClr val="tx1"/>
                        </a:solidFill>
                        <a:latin typeface="+mj-lt"/>
                        <a:ea typeface="+mj-ea"/>
                        <a:cs typeface="+mn-cs"/>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1647509"/>
                  </a:ext>
                </a:extLst>
              </a:tr>
            </a:tbl>
          </a:graphicData>
        </a:graphic>
      </p:graphicFrame>
    </p:spTree>
    <p:extLst>
      <p:ext uri="{BB962C8B-B14F-4D97-AF65-F5344CB8AC3E}">
        <p14:creationId xmlns:p14="http://schemas.microsoft.com/office/powerpoint/2010/main" val="29238194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descr="A screenshot of a computer&#10;&#10;AI-generated content may be incorrect.">
            <a:extLst>
              <a:ext uri="{FF2B5EF4-FFF2-40B4-BE49-F238E27FC236}">
                <a16:creationId xmlns:a16="http://schemas.microsoft.com/office/drawing/2014/main" id="{8E1AD606-FF58-42AC-9BB6-2B77748ECFCE}"/>
              </a:ext>
            </a:extLst>
          </p:cNvPr>
          <p:cNvPicPr>
            <a:picLocks noChangeAspect="1"/>
          </p:cNvPicPr>
          <p:nvPr/>
        </p:nvPicPr>
        <p:blipFill>
          <a:blip r:embed="rId3"/>
          <a:srcRect/>
          <a:stretch/>
        </p:blipFill>
        <p:spPr>
          <a:xfrm>
            <a:off x="3756601" y="2859537"/>
            <a:ext cx="4198496" cy="3624683"/>
          </a:xfrm>
          <a:prstGeom prst="rect">
            <a:avLst/>
          </a:prstGeom>
        </p:spPr>
      </p:pic>
      <p:sp>
        <p:nvSpPr>
          <p:cNvPr id="2" name="矩形 1"/>
          <p:cNvSpPr/>
          <p:nvPr/>
        </p:nvSpPr>
        <p:spPr>
          <a:xfrm>
            <a:off x="3642558" y="136935"/>
            <a:ext cx="4883604"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3.1</a:t>
            </a:r>
            <a:r>
              <a:rPr lang="zh-TW" altLang="en-US" sz="3600" b="1" spc="100" dirty="0">
                <a:solidFill>
                  <a:schemeClr val="tx1"/>
                </a:solidFill>
                <a:effectLst>
                  <a:glow rad="63500">
                    <a:schemeClr val="bg1"/>
                  </a:glow>
                </a:effectLst>
                <a:sym typeface="Wingdings" panose="05000000000000000000" pitchFamily="2" charset="2"/>
              </a:rPr>
              <a:t> 產生繳款單</a:t>
            </a:r>
            <a:endParaRPr lang="en-US" altLang="zh-TW" sz="3600" b="1" spc="100" dirty="0">
              <a:solidFill>
                <a:schemeClr val="tx1"/>
              </a:solidFill>
              <a:effectLst>
                <a:glow rad="63500">
                  <a:schemeClr val="bg1"/>
                </a:glow>
              </a:effectLst>
              <a:sym typeface="Wingdings" panose="05000000000000000000" pitchFamily="2" charset="2"/>
            </a:endParaRPr>
          </a:p>
        </p:txBody>
      </p:sp>
      <p:sp>
        <p:nvSpPr>
          <p:cNvPr id="3" name="投影片編號版面配置區 2"/>
          <p:cNvSpPr>
            <a:spLocks noGrp="1"/>
          </p:cNvSpPr>
          <p:nvPr>
            <p:ph type="sldNum" sz="quarter" idx="12"/>
          </p:nvPr>
        </p:nvSpPr>
        <p:spPr/>
        <p:txBody>
          <a:bodyPr/>
          <a:lstStyle/>
          <a:p>
            <a:fld id="{A6174ADA-354D-4803-A14C-B38EECA4D689}" type="slidenum">
              <a:rPr lang="zh-TW" altLang="en-US" smtClean="0"/>
              <a:t>60</a:t>
            </a:fld>
            <a:endParaRPr lang="zh-TW" altLang="en-US"/>
          </a:p>
        </p:txBody>
      </p:sp>
      <p:sp>
        <p:nvSpPr>
          <p:cNvPr id="11" name="矩形 10"/>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03</a:t>
            </a:r>
            <a:endParaRPr lang="zh-TW" altLang="en-US" sz="3600" dirty="0">
              <a:solidFill>
                <a:schemeClr val="tx1">
                  <a:lumMod val="75000"/>
                  <a:lumOff val="25000"/>
                </a:schemeClr>
              </a:solidFill>
            </a:endParaRPr>
          </a:p>
        </p:txBody>
      </p:sp>
      <p:sp>
        <p:nvSpPr>
          <p:cNvPr id="12" name="文字方塊 11"/>
          <p:cNvSpPr txBox="1"/>
          <p:nvPr/>
        </p:nvSpPr>
        <p:spPr>
          <a:xfrm>
            <a:off x="989294" y="829186"/>
            <a:ext cx="10516905" cy="1764586"/>
          </a:xfrm>
          <a:prstGeom prst="rect">
            <a:avLst/>
          </a:prstGeom>
          <a:noFill/>
        </p:spPr>
        <p:txBody>
          <a:bodyPr wrap="square" lIns="91440" tIns="45720" rIns="91440" bIns="45720" rtlCol="0" anchor="t">
            <a:spAutoFit/>
          </a:bodyPr>
          <a:lstStyle/>
          <a:p>
            <a:pPr marL="457200" indent="-457200">
              <a:spcBef>
                <a:spcPts val="500"/>
              </a:spcBef>
              <a:spcAft>
                <a:spcPts val="500"/>
              </a:spcAft>
              <a:buFont typeface="+mj-lt"/>
              <a:buAutoNum type="arabicPeriod"/>
            </a:pPr>
            <a:r>
              <a:rPr lang="zh-TW" altLang="en-US" b="1" dirty="0">
                <a:solidFill>
                  <a:schemeClr val="dk1"/>
                </a:solidFill>
                <a:latin typeface="+mj-ea"/>
                <a:cs typeface="Times New Roman" panose="02020603050405020304" pitchFamily="18" charset="0"/>
              </a:rPr>
              <a:t>報名繳款帳號</a:t>
            </a:r>
            <a:r>
              <a:rPr lang="zh-TW" altLang="en-US" sz="2000" b="1" u="sng" dirty="0">
                <a:solidFill>
                  <a:srgbClr val="FF0000"/>
                </a:solidFill>
                <a:latin typeface="+mj-ea"/>
                <a:cs typeface="Times New Roman" panose="02020603050405020304" pitchFamily="18" charset="0"/>
              </a:rPr>
              <a:t>僅限繳款一次</a:t>
            </a:r>
            <a:r>
              <a:rPr lang="zh-TW" altLang="en-US" b="1" dirty="0">
                <a:solidFill>
                  <a:schemeClr val="dk1"/>
                </a:solidFill>
                <a:latin typeface="+mj-ea"/>
                <a:cs typeface="Times New Roman" panose="02020603050405020304" pitchFamily="18" charset="0"/>
              </a:rPr>
              <a:t>，</a:t>
            </a:r>
            <a:r>
              <a:rPr lang="zh-TW" altLang="en-US" sz="2000" b="1" u="sng" dirty="0">
                <a:solidFill>
                  <a:srgbClr val="FF0000"/>
                </a:solidFill>
                <a:latin typeface="+mj-ea"/>
                <a:cs typeface="Times New Roman" panose="02020603050405020304" pitchFamily="18" charset="0"/>
              </a:rPr>
              <a:t>一經繳款完成，即不可再行繳費。</a:t>
            </a:r>
            <a:endParaRPr lang="en-US" altLang="zh-TW" sz="2000" b="1" u="sng" dirty="0">
              <a:solidFill>
                <a:srgbClr val="FF0000"/>
              </a:solidFill>
              <a:latin typeface="+mj-ea"/>
              <a:cs typeface="Times New Roman" panose="02020603050405020304" pitchFamily="18" charset="0"/>
            </a:endParaRPr>
          </a:p>
          <a:p>
            <a:pPr marL="457200" indent="-457200">
              <a:spcBef>
                <a:spcPts val="500"/>
              </a:spcBef>
              <a:spcAft>
                <a:spcPts val="500"/>
              </a:spcAft>
              <a:buFont typeface="+mj-lt"/>
              <a:buAutoNum type="arabicPeriod"/>
            </a:pPr>
            <a:r>
              <a:rPr lang="zh-TW" altLang="en-US" dirty="0">
                <a:solidFill>
                  <a:schemeClr val="dk1"/>
                </a:solidFill>
                <a:cs typeface="Times New Roman"/>
              </a:rPr>
              <a:t>集體報名繳費時間：</a:t>
            </a:r>
            <a:r>
              <a:rPr lang="zh-TW" altLang="zh-TW" b="1" dirty="0">
                <a:cs typeface="Times New Roman"/>
              </a:rPr>
              <a:t>11</a:t>
            </a:r>
            <a:r>
              <a:rPr lang="en-US" altLang="zh-TW" b="1" dirty="0">
                <a:cs typeface="Times New Roman"/>
              </a:rPr>
              <a:t>5.</a:t>
            </a:r>
            <a:r>
              <a:rPr lang="zh-TW" altLang="zh-TW" b="1" dirty="0">
                <a:cs typeface="Times New Roman"/>
              </a:rPr>
              <a:t>3</a:t>
            </a:r>
            <a:r>
              <a:rPr lang="en-US" altLang="zh-TW" b="1" dirty="0">
                <a:cs typeface="Times New Roman"/>
              </a:rPr>
              <a:t>.19(四)1</a:t>
            </a:r>
            <a:r>
              <a:rPr lang="zh-TW" altLang="zh-TW" b="1" dirty="0">
                <a:cs typeface="Times New Roman"/>
              </a:rPr>
              <a:t>0:00</a:t>
            </a:r>
            <a:r>
              <a:rPr lang="zh-TW" altLang="en-US" b="1" dirty="0">
                <a:cs typeface="Times New Roman"/>
              </a:rPr>
              <a:t>～</a:t>
            </a:r>
            <a:r>
              <a:rPr lang="zh-TW" altLang="zh-TW" b="1" dirty="0">
                <a:solidFill>
                  <a:srgbClr val="FF0000"/>
                </a:solidFill>
                <a:cs typeface="Times New Roman"/>
              </a:rPr>
              <a:t>11</a:t>
            </a:r>
            <a:r>
              <a:rPr lang="en-US" altLang="zh-TW" b="1" dirty="0">
                <a:solidFill>
                  <a:srgbClr val="FF0000"/>
                </a:solidFill>
                <a:cs typeface="Times New Roman"/>
              </a:rPr>
              <a:t>5.</a:t>
            </a:r>
            <a:r>
              <a:rPr lang="zh-TW" altLang="zh-TW" b="1" dirty="0">
                <a:solidFill>
                  <a:srgbClr val="FF0000"/>
                </a:solidFill>
                <a:cs typeface="Times New Roman"/>
              </a:rPr>
              <a:t>3</a:t>
            </a:r>
            <a:r>
              <a:rPr lang="en-US" altLang="zh-TW" b="1" dirty="0">
                <a:solidFill>
                  <a:srgbClr val="FF0000"/>
                </a:solidFill>
                <a:cs typeface="Times New Roman"/>
              </a:rPr>
              <a:t>.</a:t>
            </a:r>
            <a:r>
              <a:rPr lang="zh-TW" altLang="zh-TW" b="1" dirty="0">
                <a:solidFill>
                  <a:srgbClr val="FF0000"/>
                </a:solidFill>
                <a:cs typeface="Times New Roman"/>
              </a:rPr>
              <a:t>2</a:t>
            </a:r>
            <a:r>
              <a:rPr lang="en-US" altLang="zh-TW" b="1" dirty="0">
                <a:solidFill>
                  <a:srgbClr val="FF0000"/>
                </a:solidFill>
                <a:cs typeface="Times New Roman"/>
              </a:rPr>
              <a:t>4(二)</a:t>
            </a:r>
            <a:r>
              <a:rPr lang="zh-TW" altLang="zh-TW" b="1" dirty="0">
                <a:solidFill>
                  <a:srgbClr val="FF0000"/>
                </a:solidFill>
                <a:cs typeface="Times New Roman"/>
              </a:rPr>
              <a:t>24:00止</a:t>
            </a:r>
            <a:r>
              <a:rPr lang="zh-TW" altLang="en-US" b="1" dirty="0">
                <a:solidFill>
                  <a:srgbClr val="FF0000"/>
                </a:solidFill>
                <a:cs typeface="Times New Roman"/>
              </a:rPr>
              <a:t>。請務必於繳費期限內完成繳費，以免整校報名失敗，影響學生權益。</a:t>
            </a:r>
            <a:endParaRPr lang="en-US" altLang="zh-TW" b="1" dirty="0">
              <a:solidFill>
                <a:srgbClr val="FF0000"/>
              </a:solidFill>
              <a:cs typeface="Times New Roman"/>
            </a:endParaRPr>
          </a:p>
          <a:p>
            <a:pPr marL="457200" indent="-457200">
              <a:spcBef>
                <a:spcPts val="500"/>
              </a:spcBef>
              <a:spcAft>
                <a:spcPts val="500"/>
              </a:spcAft>
              <a:buFont typeface="+mj-lt"/>
              <a:buAutoNum type="arabicPeriod"/>
            </a:pPr>
            <a:r>
              <a:rPr lang="zh-TW" altLang="en-US" b="1" dirty="0">
                <a:cs typeface="Times New Roman"/>
              </a:rPr>
              <a:t>如繳費金額</a:t>
            </a:r>
            <a:r>
              <a:rPr lang="zh-TW" altLang="en-US" b="1" dirty="0">
                <a:solidFill>
                  <a:srgbClr val="0033CC"/>
                </a:solidFill>
                <a:cs typeface="Times New Roman"/>
              </a:rPr>
              <a:t>超過</a:t>
            </a:r>
            <a:r>
              <a:rPr lang="zh-TW" altLang="en-US" b="1" dirty="0">
                <a:cs typeface="Times New Roman"/>
              </a:rPr>
              <a:t>實體</a:t>
            </a:r>
            <a:r>
              <a:rPr lang="en-US" altLang="zh-TW" b="1" dirty="0">
                <a:cs typeface="Times New Roman"/>
              </a:rPr>
              <a:t>/</a:t>
            </a:r>
            <a:r>
              <a:rPr lang="zh-TW" altLang="en-US" b="1" dirty="0">
                <a:cs typeface="Times New Roman"/>
              </a:rPr>
              <a:t>網路</a:t>
            </a:r>
            <a:r>
              <a:rPr lang="en-US" altLang="zh-TW" b="1" dirty="0">
                <a:cs typeface="Times New Roman"/>
              </a:rPr>
              <a:t>ATM</a:t>
            </a:r>
            <a:r>
              <a:rPr lang="zh-TW" altLang="en-US" b="1" dirty="0">
                <a:solidFill>
                  <a:srgbClr val="0033CC"/>
                </a:solidFill>
                <a:cs typeface="Times New Roman"/>
              </a:rPr>
              <a:t>轉帳金額限制</a:t>
            </a:r>
            <a:r>
              <a:rPr lang="zh-TW" altLang="en-US" b="1" dirty="0">
                <a:cs typeface="Times New Roman"/>
              </a:rPr>
              <a:t>，請務必於</a:t>
            </a:r>
            <a:r>
              <a:rPr lang="en-US" altLang="zh-TW" b="1" dirty="0">
                <a:solidFill>
                  <a:srgbClr val="0033CC"/>
                </a:solidFill>
                <a:cs typeface="Times New Roman"/>
              </a:rPr>
              <a:t>115.3.24(二)</a:t>
            </a:r>
            <a:r>
              <a:rPr lang="en-US" altLang="zh-TW" b="1" u="sng" dirty="0">
                <a:solidFill>
                  <a:srgbClr val="0033CC"/>
                </a:solidFill>
                <a:cs typeface="Times New Roman"/>
              </a:rPr>
              <a:t>15:30</a:t>
            </a:r>
            <a:r>
              <a:rPr lang="zh-TW" altLang="en-US" b="1" u="sng" dirty="0">
                <a:solidFill>
                  <a:srgbClr val="0033CC"/>
                </a:solidFill>
                <a:cs typeface="Times New Roman"/>
              </a:rPr>
              <a:t>前</a:t>
            </a:r>
            <a:r>
              <a:rPr lang="zh-TW" altLang="en-US" b="1" dirty="0">
                <a:cs typeface="Times New Roman"/>
              </a:rPr>
              <a:t>至各金融機構</a:t>
            </a:r>
            <a:r>
              <a:rPr lang="en-US" altLang="zh-TW" b="1" dirty="0">
                <a:cs typeface="Times New Roman"/>
              </a:rPr>
              <a:t>(</a:t>
            </a:r>
            <a:r>
              <a:rPr lang="zh-TW" altLang="en-US" b="1" dirty="0">
                <a:cs typeface="Times New Roman"/>
              </a:rPr>
              <a:t>跨行</a:t>
            </a:r>
            <a:r>
              <a:rPr lang="en-US" altLang="zh-TW" b="1" dirty="0">
                <a:cs typeface="Times New Roman"/>
              </a:rPr>
              <a:t>)</a:t>
            </a:r>
            <a:r>
              <a:rPr lang="zh-TW" altLang="en-US" b="1" dirty="0">
                <a:cs typeface="Times New Roman"/>
              </a:rPr>
              <a:t>臨櫃辦理轉帳</a:t>
            </a:r>
            <a:endParaRPr lang="en-US" altLang="zh-TW" b="1" dirty="0">
              <a:cs typeface="Times New Roman"/>
            </a:endParaRPr>
          </a:p>
        </p:txBody>
      </p:sp>
      <p:pic>
        <p:nvPicPr>
          <p:cNvPr id="9" name="圖片 8">
            <a:extLst>
              <a:ext uri="{FF2B5EF4-FFF2-40B4-BE49-F238E27FC236}">
                <a16:creationId xmlns:a16="http://schemas.microsoft.com/office/drawing/2014/main" id="{4F593F91-8668-402D-B763-A5CC4A8B6526}"/>
              </a:ext>
            </a:extLst>
          </p:cNvPr>
          <p:cNvPicPr>
            <a:picLocks noChangeAspect="1"/>
          </p:cNvPicPr>
          <p:nvPr/>
        </p:nvPicPr>
        <p:blipFill>
          <a:blip r:embed="rId4">
            <a:duotone>
              <a:schemeClr val="accent6">
                <a:shade val="45000"/>
                <a:satMod val="135000"/>
              </a:schemeClr>
              <a:prstClr val="white"/>
            </a:duotone>
          </a:blip>
          <a:stretch>
            <a:fillRect/>
          </a:stretch>
        </p:blipFill>
        <p:spPr>
          <a:xfrm>
            <a:off x="4903595" y="5812575"/>
            <a:ext cx="639932" cy="639932"/>
          </a:xfrm>
          <a:prstGeom prst="rect">
            <a:avLst/>
          </a:prstGeom>
          <a:effectLst>
            <a:glow rad="228600">
              <a:schemeClr val="bg1">
                <a:alpha val="40000"/>
              </a:schemeClr>
            </a:glow>
          </a:effectLst>
        </p:spPr>
      </p:pic>
      <p:grpSp>
        <p:nvGrpSpPr>
          <p:cNvPr id="22" name="群組 21">
            <a:extLst>
              <a:ext uri="{FF2B5EF4-FFF2-40B4-BE49-F238E27FC236}">
                <a16:creationId xmlns:a16="http://schemas.microsoft.com/office/drawing/2014/main" id="{36F4410E-B47C-42E4-BC25-9F69CFB0AF1A}"/>
              </a:ext>
            </a:extLst>
          </p:cNvPr>
          <p:cNvGrpSpPr/>
          <p:nvPr/>
        </p:nvGrpSpPr>
        <p:grpSpPr>
          <a:xfrm>
            <a:off x="677419" y="2654779"/>
            <a:ext cx="2905036" cy="4031213"/>
            <a:chOff x="801604" y="1145615"/>
            <a:chExt cx="2795967" cy="3778635"/>
          </a:xfrm>
        </p:grpSpPr>
        <p:pic>
          <p:nvPicPr>
            <p:cNvPr id="19" name="圖片 18" descr="A close-up of a document&#10;&#10;AI-generated content may be incorrect.">
              <a:extLst>
                <a:ext uri="{FF2B5EF4-FFF2-40B4-BE49-F238E27FC236}">
                  <a16:creationId xmlns:a16="http://schemas.microsoft.com/office/drawing/2014/main" id="{2F8868F0-DCCE-4665-BCA1-721DB4D6035B}"/>
                </a:ext>
              </a:extLst>
            </p:cNvPr>
            <p:cNvPicPr>
              <a:picLocks noChangeAspect="1"/>
            </p:cNvPicPr>
            <p:nvPr/>
          </p:nvPicPr>
          <p:blipFill>
            <a:blip r:embed="rId5"/>
            <a:srcRect/>
            <a:stretch/>
          </p:blipFill>
          <p:spPr>
            <a:xfrm>
              <a:off x="809672" y="1186675"/>
              <a:ext cx="2775040" cy="3737575"/>
            </a:xfrm>
            <a:prstGeom prst="rect">
              <a:avLst/>
            </a:prstGeom>
            <a:ln>
              <a:solidFill>
                <a:schemeClr val="bg1">
                  <a:lumMod val="50000"/>
                </a:schemeClr>
              </a:solidFill>
            </a:ln>
          </p:spPr>
        </p:pic>
        <p:sp>
          <p:nvSpPr>
            <p:cNvPr id="5" name="文字方塊 4">
              <a:extLst>
                <a:ext uri="{FF2B5EF4-FFF2-40B4-BE49-F238E27FC236}">
                  <a16:creationId xmlns:a16="http://schemas.microsoft.com/office/drawing/2014/main" id="{34C9C9B3-57C3-4BA2-838F-278884E786FE}"/>
                </a:ext>
              </a:extLst>
            </p:cNvPr>
            <p:cNvSpPr txBox="1"/>
            <p:nvPr/>
          </p:nvSpPr>
          <p:spPr>
            <a:xfrm>
              <a:off x="801604" y="1145615"/>
              <a:ext cx="2795967" cy="605835"/>
            </a:xfrm>
            <a:prstGeom prst="rect">
              <a:avLst/>
            </a:prstGeom>
            <a:solidFill>
              <a:schemeClr val="accent5">
                <a:lumMod val="40000"/>
                <a:lumOff val="60000"/>
              </a:schemeClr>
            </a:solidFill>
          </p:spPr>
          <p:txBody>
            <a:bodyPr wrap="square" rtlCol="0">
              <a:spAutoFit/>
            </a:bodyPr>
            <a:lstStyle/>
            <a:p>
              <a:pPr algn="ctr"/>
              <a:r>
                <a:rPr lang="zh-TW" altLang="en-US" b="1" dirty="0"/>
                <a:t>臺灣銀行繳款單</a:t>
              </a:r>
              <a:endParaRPr lang="en-US" altLang="zh-TW" b="1" dirty="0"/>
            </a:p>
            <a:p>
              <a:pPr algn="ctr"/>
              <a:r>
                <a:rPr lang="en-US" altLang="zh-TW" b="1" dirty="0"/>
                <a:t>(</a:t>
              </a:r>
              <a:r>
                <a:rPr lang="zh-TW" altLang="en-US" b="1" dirty="0"/>
                <a:t>限臺灣銀行臨櫃繳款</a:t>
              </a:r>
              <a:r>
                <a:rPr lang="en-US" altLang="zh-TW" b="1" dirty="0"/>
                <a:t>)</a:t>
              </a:r>
              <a:endParaRPr lang="zh-TW" altLang="en-US" b="1" dirty="0"/>
            </a:p>
          </p:txBody>
        </p:sp>
      </p:grpSp>
      <p:pic>
        <p:nvPicPr>
          <p:cNvPr id="6" name="圖片 5">
            <a:extLst>
              <a:ext uri="{FF2B5EF4-FFF2-40B4-BE49-F238E27FC236}">
                <a16:creationId xmlns:a16="http://schemas.microsoft.com/office/drawing/2014/main" id="{E786BCE7-7F16-8823-C882-DE25A46CEFDD}"/>
              </a:ext>
            </a:extLst>
          </p:cNvPr>
          <p:cNvPicPr>
            <a:picLocks noChangeAspect="1"/>
          </p:cNvPicPr>
          <p:nvPr/>
        </p:nvPicPr>
        <p:blipFill>
          <a:blip r:embed="rId6"/>
          <a:stretch>
            <a:fillRect/>
          </a:stretch>
        </p:blipFill>
        <p:spPr>
          <a:xfrm>
            <a:off x="8145107" y="3392071"/>
            <a:ext cx="3890415" cy="2566796"/>
          </a:xfrm>
          <a:prstGeom prst="rect">
            <a:avLst/>
          </a:prstGeom>
          <a:ln>
            <a:solidFill>
              <a:schemeClr val="bg1">
                <a:lumMod val="50000"/>
              </a:schemeClr>
            </a:solidFill>
          </a:ln>
        </p:spPr>
      </p:pic>
      <p:sp>
        <p:nvSpPr>
          <p:cNvPr id="13" name="文字方塊 12">
            <a:extLst>
              <a:ext uri="{FF2B5EF4-FFF2-40B4-BE49-F238E27FC236}">
                <a16:creationId xmlns:a16="http://schemas.microsoft.com/office/drawing/2014/main" id="{3F2369BF-3DDD-478A-A2BC-16A6773E894F}"/>
              </a:ext>
            </a:extLst>
          </p:cNvPr>
          <p:cNvSpPr txBox="1"/>
          <p:nvPr/>
        </p:nvSpPr>
        <p:spPr>
          <a:xfrm>
            <a:off x="8129243" y="2698584"/>
            <a:ext cx="3906279" cy="923330"/>
          </a:xfrm>
          <a:prstGeom prst="rect">
            <a:avLst/>
          </a:prstGeom>
          <a:solidFill>
            <a:schemeClr val="accent5">
              <a:lumMod val="40000"/>
              <a:lumOff val="60000"/>
            </a:schemeClr>
          </a:solidFill>
        </p:spPr>
        <p:txBody>
          <a:bodyPr wrap="square" rtlCol="0">
            <a:spAutoFit/>
          </a:bodyPr>
          <a:lstStyle>
            <a:defPPr>
              <a:defRPr lang="zh-TW"/>
            </a:defPPr>
            <a:lvl1pPr algn="ctr">
              <a:defRPr b="1"/>
            </a:lvl1pPr>
          </a:lstStyle>
          <a:p>
            <a:r>
              <a:rPr lang="zh-TW" altLang="en-US" dirty="0"/>
              <a:t>其他金融機構繳款資訊</a:t>
            </a:r>
            <a:endParaRPr lang="en-US" altLang="zh-TW" dirty="0"/>
          </a:p>
          <a:p>
            <a:r>
              <a:rPr lang="zh-TW" altLang="en-US" dirty="0"/>
              <a:t>提供入帳銀行、銀行</a:t>
            </a:r>
            <a:r>
              <a:rPr lang="en-US" altLang="zh-TW" dirty="0"/>
              <a:t>/</a:t>
            </a:r>
            <a:r>
              <a:rPr lang="zh-TW" altLang="en-US" dirty="0"/>
              <a:t>分行名稱、戶名、帳號資訊，請依繳款需求使用</a:t>
            </a:r>
            <a:endParaRPr lang="en-US" altLang="zh-TW" dirty="0"/>
          </a:p>
        </p:txBody>
      </p:sp>
    </p:spTree>
    <p:extLst>
      <p:ext uri="{BB962C8B-B14F-4D97-AF65-F5344CB8AC3E}">
        <p14:creationId xmlns:p14="http://schemas.microsoft.com/office/powerpoint/2010/main" val="35926806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24893" y="136935"/>
            <a:ext cx="5742215"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3.2</a:t>
            </a:r>
            <a:r>
              <a:rPr lang="zh-TW" altLang="en-US" sz="3600" b="1" spc="100" dirty="0">
                <a:solidFill>
                  <a:schemeClr val="tx1"/>
                </a:solidFill>
                <a:effectLst>
                  <a:glow rad="63500">
                    <a:schemeClr val="bg1"/>
                  </a:glow>
                </a:effectLst>
                <a:sym typeface="Wingdings" panose="05000000000000000000" pitchFamily="2" charset="2"/>
              </a:rPr>
              <a:t> 列印寄送委員會資料 </a:t>
            </a:r>
            <a:endParaRPr lang="en-US" altLang="zh-TW" sz="3600" b="1" spc="100" dirty="0">
              <a:solidFill>
                <a:schemeClr val="tx1"/>
              </a:solidFill>
              <a:effectLst>
                <a:glow rad="63500">
                  <a:schemeClr val="bg1"/>
                </a:glow>
              </a:effectLst>
              <a:sym typeface="Wingdings" panose="05000000000000000000" pitchFamily="2" charset="2"/>
            </a:endParaRPr>
          </a:p>
        </p:txBody>
      </p:sp>
      <p:pic>
        <p:nvPicPr>
          <p:cNvPr id="3" name="圖片 2"/>
          <p:cNvPicPr>
            <a:picLocks noChangeAspect="1"/>
          </p:cNvPicPr>
          <p:nvPr/>
        </p:nvPicPr>
        <p:blipFill>
          <a:blip r:embed="rId3"/>
          <a:stretch>
            <a:fillRect/>
          </a:stretch>
        </p:blipFill>
        <p:spPr>
          <a:xfrm>
            <a:off x="1182162" y="851695"/>
            <a:ext cx="10055230" cy="2881912"/>
          </a:xfrm>
          <a:prstGeom prst="rect">
            <a:avLst/>
          </a:prstGeom>
        </p:spPr>
      </p:pic>
      <p:sp>
        <p:nvSpPr>
          <p:cNvPr id="5" name="矩形 4"/>
          <p:cNvSpPr/>
          <p:nvPr/>
        </p:nvSpPr>
        <p:spPr>
          <a:xfrm>
            <a:off x="3440314" y="5493186"/>
            <a:ext cx="5622052" cy="338554"/>
          </a:xfrm>
          <a:prstGeom prst="rect">
            <a:avLst/>
          </a:prstGeom>
        </p:spPr>
        <p:txBody>
          <a:bodyPr wrap="none">
            <a:spAutoFit/>
          </a:bodyPr>
          <a:lstStyle/>
          <a:p>
            <a:pPr algn="ctr"/>
            <a:r>
              <a:rPr lang="zh-TW" altLang="en-US" sz="1600" dirty="0">
                <a:solidFill>
                  <a:schemeClr val="dk1"/>
                </a:solidFill>
                <a:latin typeface="+mj-ea"/>
                <a:ea typeface="+mj-ea"/>
                <a:cs typeface="Times New Roman" panose="02020603050405020304" pitchFamily="18" charset="0"/>
              </a:rPr>
              <a:t>*有異動或造字者須繳寄</a:t>
            </a:r>
            <a:r>
              <a:rPr lang="en-US" altLang="zh-TW" sz="1600" dirty="0">
                <a:solidFill>
                  <a:schemeClr val="dk1"/>
                </a:solidFill>
                <a:latin typeface="+mj-ea"/>
                <a:ea typeface="+mj-ea"/>
                <a:cs typeface="Times New Roman" panose="02020603050405020304" pitchFamily="18" charset="0"/>
              </a:rPr>
              <a:t>【3.2.4】</a:t>
            </a:r>
            <a:r>
              <a:rPr lang="zh-TW" altLang="en-US" sz="1600" dirty="0">
                <a:solidFill>
                  <a:schemeClr val="dk1"/>
                </a:solidFill>
                <a:latin typeface="+mj-ea"/>
                <a:ea typeface="+mj-ea"/>
                <a:cs typeface="Times New Roman" panose="02020603050405020304" pitchFamily="18" charset="0"/>
              </a:rPr>
              <a:t>及</a:t>
            </a:r>
            <a:r>
              <a:rPr lang="en-US" altLang="zh-TW" sz="1600" dirty="0">
                <a:solidFill>
                  <a:schemeClr val="dk1"/>
                </a:solidFill>
                <a:latin typeface="+mj-ea"/>
                <a:ea typeface="+mj-ea"/>
                <a:cs typeface="Times New Roman" panose="02020603050405020304" pitchFamily="18" charset="0"/>
              </a:rPr>
              <a:t>【3.2.5】</a:t>
            </a:r>
            <a:r>
              <a:rPr lang="zh-TW" altLang="en-US" sz="1600" dirty="0">
                <a:solidFill>
                  <a:schemeClr val="dk1"/>
                </a:solidFill>
                <a:latin typeface="+mj-ea"/>
                <a:ea typeface="+mj-ea"/>
                <a:cs typeface="Times New Roman" panose="02020603050405020304" pitchFamily="18" charset="0"/>
              </a:rPr>
              <a:t>，無則免繳。</a:t>
            </a:r>
            <a:endParaRPr lang="en-US" altLang="zh-TW" sz="1600" dirty="0">
              <a:solidFill>
                <a:schemeClr val="dk1"/>
              </a:solidFill>
              <a:latin typeface="+mj-ea"/>
              <a:ea typeface="+mj-ea"/>
              <a:cs typeface="Times New Roman" panose="02020603050405020304" pitchFamily="18" charset="0"/>
            </a:endParaRPr>
          </a:p>
        </p:txBody>
      </p:sp>
      <p:sp>
        <p:nvSpPr>
          <p:cNvPr id="6" name="矩形 5"/>
          <p:cNvSpPr/>
          <p:nvPr/>
        </p:nvSpPr>
        <p:spPr>
          <a:xfrm>
            <a:off x="810417" y="3960148"/>
            <a:ext cx="10571165" cy="1477328"/>
          </a:xfrm>
          <a:prstGeom prst="rect">
            <a:avLst/>
          </a:prstGeom>
        </p:spPr>
        <p:txBody>
          <a:bodyPr wrap="square">
            <a:spAutoFit/>
          </a:bodyPr>
          <a:lstStyle/>
          <a:p>
            <a:pPr algn="ctr">
              <a:spcAft>
                <a:spcPts val="600"/>
              </a:spcAft>
            </a:pPr>
            <a:r>
              <a:rPr lang="zh-TW" altLang="en-US" sz="2000" dirty="0">
                <a:solidFill>
                  <a:schemeClr val="dk1"/>
                </a:solidFill>
                <a:latin typeface="+mj-lt"/>
                <a:ea typeface="+mj-ea"/>
                <a:cs typeface="Times New Roman" panose="02020603050405020304" pitchFamily="18" charset="0"/>
              </a:rPr>
              <a:t>請於</a:t>
            </a:r>
            <a:r>
              <a:rPr lang="en-US" altLang="zh-TW" sz="3200" b="1" u="sng" dirty="0">
                <a:solidFill>
                  <a:srgbClr val="FF0000"/>
                </a:solidFill>
                <a:latin typeface="+mj-lt"/>
                <a:ea typeface="+mj-ea"/>
                <a:cs typeface="Times New Roman" panose="02020603050405020304" pitchFamily="18" charset="0"/>
              </a:rPr>
              <a:t>115</a:t>
            </a:r>
            <a:r>
              <a:rPr lang="zh-TW" altLang="en-US" sz="3200" b="1" u="sng" dirty="0">
                <a:solidFill>
                  <a:srgbClr val="FF0000"/>
                </a:solidFill>
                <a:latin typeface="+mj-lt"/>
                <a:ea typeface="+mj-ea"/>
                <a:cs typeface="Times New Roman" panose="02020603050405020304" pitchFamily="18" charset="0"/>
              </a:rPr>
              <a:t>年</a:t>
            </a:r>
            <a:r>
              <a:rPr lang="en-US" altLang="zh-TW" sz="3200" b="1" u="sng" dirty="0">
                <a:solidFill>
                  <a:srgbClr val="FF0000"/>
                </a:solidFill>
                <a:latin typeface="+mj-lt"/>
                <a:ea typeface="+mj-ea"/>
                <a:cs typeface="Times New Roman" panose="02020603050405020304" pitchFamily="18" charset="0"/>
              </a:rPr>
              <a:t>3</a:t>
            </a:r>
            <a:r>
              <a:rPr lang="zh-TW" altLang="en-US" sz="3200" b="1" u="sng" dirty="0">
                <a:solidFill>
                  <a:srgbClr val="FF0000"/>
                </a:solidFill>
                <a:latin typeface="+mj-lt"/>
                <a:ea typeface="+mj-ea"/>
                <a:cs typeface="Times New Roman" panose="02020603050405020304" pitchFamily="18" charset="0"/>
              </a:rPr>
              <a:t>月</a:t>
            </a:r>
            <a:r>
              <a:rPr lang="en-US" altLang="zh-TW" sz="3200" b="1" u="sng" dirty="0">
                <a:solidFill>
                  <a:srgbClr val="FF0000"/>
                </a:solidFill>
                <a:latin typeface="+mj-lt"/>
                <a:ea typeface="+mj-ea"/>
                <a:cs typeface="Times New Roman" panose="02020603050405020304" pitchFamily="18" charset="0"/>
              </a:rPr>
              <a:t>25</a:t>
            </a:r>
            <a:r>
              <a:rPr lang="zh-TW" altLang="en-US" sz="3200" b="1" u="sng" dirty="0">
                <a:solidFill>
                  <a:srgbClr val="FF0000"/>
                </a:solidFill>
                <a:latin typeface="+mj-lt"/>
                <a:ea typeface="+mj-ea"/>
                <a:cs typeface="Times New Roman" panose="02020603050405020304" pitchFamily="18" charset="0"/>
              </a:rPr>
              <a:t>日</a:t>
            </a:r>
            <a:r>
              <a:rPr lang="en-US" altLang="zh-TW" sz="3200" b="1" u="sng" dirty="0">
                <a:solidFill>
                  <a:srgbClr val="FF0000"/>
                </a:solidFill>
                <a:latin typeface="+mj-lt"/>
                <a:ea typeface="+mj-ea"/>
                <a:cs typeface="Times New Roman" panose="02020603050405020304" pitchFamily="18" charset="0"/>
              </a:rPr>
              <a:t>(</a:t>
            </a:r>
            <a:r>
              <a:rPr lang="zh-TW" altLang="en-US" sz="3200" b="1" u="sng" dirty="0">
                <a:solidFill>
                  <a:srgbClr val="FF0000"/>
                </a:solidFill>
                <a:latin typeface="+mj-lt"/>
                <a:ea typeface="+mj-ea"/>
                <a:cs typeface="Times New Roman" panose="02020603050405020304" pitchFamily="18" charset="0"/>
              </a:rPr>
              <a:t>三</a:t>
            </a:r>
            <a:r>
              <a:rPr lang="en-US" altLang="zh-TW" sz="3200" b="1" u="sng" dirty="0">
                <a:solidFill>
                  <a:srgbClr val="FF0000"/>
                </a:solidFill>
                <a:latin typeface="+mj-lt"/>
                <a:ea typeface="+mj-ea"/>
                <a:cs typeface="Times New Roman" panose="02020603050405020304" pitchFamily="18" charset="0"/>
              </a:rPr>
              <a:t>)17:00</a:t>
            </a:r>
            <a:r>
              <a:rPr lang="zh-TW" altLang="en-US" sz="3200" b="1" u="sng" dirty="0">
                <a:solidFill>
                  <a:srgbClr val="FF0000"/>
                </a:solidFill>
                <a:latin typeface="+mj-lt"/>
                <a:ea typeface="+mj-ea"/>
                <a:cs typeface="Times New Roman" panose="02020603050405020304" pitchFamily="18" charset="0"/>
              </a:rPr>
              <a:t>前</a:t>
            </a:r>
            <a:r>
              <a:rPr lang="zh-TW" altLang="en-US" sz="2000" dirty="0">
                <a:solidFill>
                  <a:schemeClr val="dk1"/>
                </a:solidFill>
                <a:latin typeface="+mj-lt"/>
                <a:ea typeface="+mj-ea"/>
                <a:cs typeface="Times New Roman" panose="02020603050405020304" pitchFamily="18" charset="0"/>
              </a:rPr>
              <a:t>，</a:t>
            </a:r>
            <a:endParaRPr lang="en-US" altLang="zh-TW" sz="2000" dirty="0">
              <a:solidFill>
                <a:schemeClr val="dk1"/>
              </a:solidFill>
              <a:latin typeface="+mj-lt"/>
              <a:ea typeface="+mj-ea"/>
              <a:cs typeface="Times New Roman" panose="02020603050405020304" pitchFamily="18" charset="0"/>
            </a:endParaRPr>
          </a:p>
          <a:p>
            <a:r>
              <a:rPr lang="zh-TW" altLang="en-US" sz="2000" dirty="0">
                <a:solidFill>
                  <a:schemeClr val="dk1"/>
                </a:solidFill>
                <a:latin typeface="+mj-lt"/>
                <a:ea typeface="+mj-ea"/>
                <a:cs typeface="Times New Roman" panose="02020603050405020304" pitchFamily="18" charset="0"/>
              </a:rPr>
              <a:t>將必繳資料</a:t>
            </a:r>
            <a:r>
              <a:rPr lang="en-US" altLang="zh-TW" sz="2800" dirty="0">
                <a:solidFill>
                  <a:schemeClr val="dk1"/>
                </a:solidFill>
                <a:latin typeface="+mj-lt"/>
                <a:ea typeface="+mj-ea"/>
                <a:cs typeface="Times New Roman" panose="02020603050405020304" pitchFamily="18" charset="0"/>
              </a:rPr>
              <a:t>【</a:t>
            </a:r>
            <a:r>
              <a:rPr lang="en-US" altLang="zh-TW" sz="2800" b="1" dirty="0">
                <a:solidFill>
                  <a:srgbClr val="0033CC"/>
                </a:solidFill>
                <a:latin typeface="+mj-lt"/>
                <a:ea typeface="+mj-ea"/>
                <a:cs typeface="Times New Roman" panose="02020603050405020304" pitchFamily="18" charset="0"/>
              </a:rPr>
              <a:t>3.2.2</a:t>
            </a:r>
            <a:r>
              <a:rPr lang="zh-TW" altLang="en-US" sz="2800" b="1" dirty="0">
                <a:solidFill>
                  <a:srgbClr val="0033CC"/>
                </a:solidFill>
                <a:latin typeface="+mj-lt"/>
                <a:ea typeface="+mj-ea"/>
                <a:cs typeface="Times New Roman" panose="02020603050405020304" pitchFamily="18" charset="0"/>
              </a:rPr>
              <a:t>報名資料回覆表</a:t>
            </a:r>
            <a:r>
              <a:rPr lang="en-US" altLang="zh-TW" sz="2800" dirty="0">
                <a:solidFill>
                  <a:schemeClr val="dk1"/>
                </a:solidFill>
                <a:latin typeface="+mj-lt"/>
                <a:ea typeface="+mj-ea"/>
                <a:cs typeface="Times New Roman" panose="02020603050405020304" pitchFamily="18" charset="0"/>
              </a:rPr>
              <a:t>】</a:t>
            </a:r>
            <a:r>
              <a:rPr lang="zh-TW" altLang="en-US" sz="2000" dirty="0">
                <a:solidFill>
                  <a:schemeClr val="dk1"/>
                </a:solidFill>
                <a:latin typeface="+mj-lt"/>
                <a:ea typeface="+mj-ea"/>
                <a:cs typeface="Times New Roman" panose="02020603050405020304" pitchFamily="18" charset="0"/>
              </a:rPr>
              <a:t>及</a:t>
            </a:r>
            <a:r>
              <a:rPr lang="en-US" altLang="zh-TW" sz="2800" dirty="0">
                <a:solidFill>
                  <a:schemeClr val="dk1"/>
                </a:solidFill>
                <a:latin typeface="+mj-lt"/>
                <a:ea typeface="+mj-ea"/>
                <a:cs typeface="Times New Roman" panose="02020603050405020304" pitchFamily="18" charset="0"/>
              </a:rPr>
              <a:t>【</a:t>
            </a:r>
            <a:r>
              <a:rPr lang="en-US" altLang="zh-TW" sz="2800" b="1" dirty="0">
                <a:solidFill>
                  <a:srgbClr val="0033CC"/>
                </a:solidFill>
                <a:latin typeface="+mj-lt"/>
                <a:ea typeface="+mj-ea"/>
                <a:cs typeface="Times New Roman" panose="02020603050405020304" pitchFamily="18" charset="0"/>
              </a:rPr>
              <a:t>3.2.3</a:t>
            </a:r>
            <a:r>
              <a:rPr lang="zh-TW" altLang="en-US" sz="2800" b="1" dirty="0">
                <a:solidFill>
                  <a:srgbClr val="0033CC"/>
                </a:solidFill>
                <a:latin typeface="+mj-lt"/>
                <a:ea typeface="+mj-ea"/>
                <a:cs typeface="Times New Roman" panose="02020603050405020304" pitchFamily="18" charset="0"/>
              </a:rPr>
              <a:t>集體報名資料確認單</a:t>
            </a:r>
            <a:r>
              <a:rPr lang="en-US" altLang="zh-TW" sz="2800" dirty="0">
                <a:solidFill>
                  <a:schemeClr val="dk1"/>
                </a:solidFill>
                <a:latin typeface="+mj-lt"/>
                <a:ea typeface="+mj-ea"/>
                <a:cs typeface="Times New Roman" panose="02020603050405020304" pitchFamily="18" charset="0"/>
              </a:rPr>
              <a:t>】</a:t>
            </a:r>
          </a:p>
          <a:p>
            <a:pPr algn="ctr">
              <a:spcBef>
                <a:spcPts val="600"/>
              </a:spcBef>
            </a:pPr>
            <a:r>
              <a:rPr lang="zh-TW" altLang="en-US" sz="2000" dirty="0">
                <a:solidFill>
                  <a:schemeClr val="dk1"/>
                </a:solidFill>
                <a:latin typeface="+mj-lt"/>
                <a:ea typeface="+mj-ea"/>
                <a:cs typeface="Times New Roman" panose="02020603050405020304" pitchFamily="18" charset="0"/>
              </a:rPr>
              <a:t>列印</a:t>
            </a:r>
            <a:r>
              <a:rPr lang="zh-TW" altLang="en-US" sz="2000" b="1" dirty="0">
                <a:solidFill>
                  <a:srgbClr val="FF0000"/>
                </a:solidFill>
                <a:latin typeface="+mj-lt"/>
                <a:ea typeface="+mj-ea"/>
                <a:cs typeface="Times New Roman" panose="02020603050405020304" pitchFamily="18" charset="0"/>
              </a:rPr>
              <a:t>核章後</a:t>
            </a:r>
            <a:r>
              <a:rPr lang="zh-TW" altLang="en-US" sz="2000" dirty="0">
                <a:solidFill>
                  <a:schemeClr val="dk1"/>
                </a:solidFill>
                <a:latin typeface="+mj-lt"/>
                <a:ea typeface="+mj-ea"/>
                <a:cs typeface="Times New Roman" panose="02020603050405020304" pitchFamily="18" charset="0"/>
              </a:rPr>
              <a:t>，以</a:t>
            </a:r>
            <a:r>
              <a:rPr lang="zh-TW" altLang="en-US" sz="2000" b="1" dirty="0">
                <a:solidFill>
                  <a:srgbClr val="0033CC"/>
                </a:solidFill>
                <a:latin typeface="+mj-lt"/>
                <a:ea typeface="+mj-ea"/>
                <a:cs typeface="Times New Roman" panose="02020603050405020304" pitchFamily="18" charset="0"/>
              </a:rPr>
              <a:t>限時掛號</a:t>
            </a:r>
            <a:r>
              <a:rPr lang="zh-TW" altLang="en-US" sz="2000" dirty="0">
                <a:solidFill>
                  <a:schemeClr val="dk1"/>
                </a:solidFill>
                <a:latin typeface="+mj-lt"/>
                <a:ea typeface="+mj-ea"/>
                <a:cs typeface="Times New Roman" panose="02020603050405020304" pitchFamily="18" charset="0"/>
              </a:rPr>
              <a:t>郵寄至本委員會。</a:t>
            </a:r>
            <a:endParaRPr lang="en-US" altLang="zh-TW" sz="2000" dirty="0">
              <a:solidFill>
                <a:schemeClr val="dk1"/>
              </a:solidFill>
              <a:latin typeface="+mj-lt"/>
              <a:ea typeface="+mj-ea"/>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A6174ADA-354D-4803-A14C-B38EECA4D689}" type="slidenum">
              <a:rPr lang="zh-TW" altLang="en-US" smtClean="0"/>
              <a:t>61</a:t>
            </a:fld>
            <a:endParaRPr lang="zh-TW" altLang="en-US"/>
          </a:p>
        </p:txBody>
      </p:sp>
      <p:pic>
        <p:nvPicPr>
          <p:cNvPr id="8" name="圖片 7"/>
          <p:cNvPicPr>
            <a:picLocks noChangeAspect="1"/>
          </p:cNvPicPr>
          <p:nvPr/>
        </p:nvPicPr>
        <p:blipFill>
          <a:blip r:embed="rId4"/>
          <a:stretch>
            <a:fillRect/>
          </a:stretch>
        </p:blipFill>
        <p:spPr>
          <a:xfrm>
            <a:off x="6781160" y="1479894"/>
            <a:ext cx="343902" cy="343902"/>
          </a:xfrm>
          <a:prstGeom prst="rect">
            <a:avLst/>
          </a:prstGeom>
        </p:spPr>
      </p:pic>
      <p:pic>
        <p:nvPicPr>
          <p:cNvPr id="14" name="圖片 13"/>
          <p:cNvPicPr>
            <a:picLocks noChangeAspect="1"/>
          </p:cNvPicPr>
          <p:nvPr/>
        </p:nvPicPr>
        <p:blipFill>
          <a:blip r:embed="rId4"/>
          <a:stretch>
            <a:fillRect/>
          </a:stretch>
        </p:blipFill>
        <p:spPr>
          <a:xfrm>
            <a:off x="6781161" y="1842029"/>
            <a:ext cx="343902" cy="343902"/>
          </a:xfrm>
          <a:prstGeom prst="rect">
            <a:avLst/>
          </a:prstGeom>
        </p:spPr>
      </p:pic>
      <p:pic>
        <p:nvPicPr>
          <p:cNvPr id="15" name="圖片 14"/>
          <p:cNvPicPr>
            <a:picLocks noChangeAspect="1"/>
          </p:cNvPicPr>
          <p:nvPr/>
        </p:nvPicPr>
        <p:blipFill>
          <a:blip r:embed="rId4"/>
          <a:stretch>
            <a:fillRect/>
          </a:stretch>
        </p:blipFill>
        <p:spPr>
          <a:xfrm>
            <a:off x="6781159" y="2209314"/>
            <a:ext cx="343903" cy="343903"/>
          </a:xfrm>
          <a:prstGeom prst="rect">
            <a:avLst/>
          </a:prstGeom>
        </p:spPr>
      </p:pic>
      <p:sp>
        <p:nvSpPr>
          <p:cNvPr id="12" name="矩形 11"/>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03</a:t>
            </a:r>
            <a:endParaRPr lang="zh-TW" altLang="en-US" sz="3600" dirty="0">
              <a:solidFill>
                <a:schemeClr val="tx1">
                  <a:lumMod val="75000"/>
                  <a:lumOff val="25000"/>
                </a:schemeClr>
              </a:solidFill>
            </a:endParaRPr>
          </a:p>
        </p:txBody>
      </p:sp>
      <p:pic>
        <p:nvPicPr>
          <p:cNvPr id="13" name="圖片 12"/>
          <p:cNvPicPr>
            <a:picLocks noChangeAspect="1"/>
          </p:cNvPicPr>
          <p:nvPr/>
        </p:nvPicPr>
        <p:blipFill>
          <a:blip r:embed="rId5">
            <a:duotone>
              <a:schemeClr val="accent6">
                <a:shade val="45000"/>
                <a:satMod val="135000"/>
              </a:schemeClr>
              <a:prstClr val="white"/>
            </a:duotone>
          </a:blip>
          <a:stretch>
            <a:fillRect/>
          </a:stretch>
        </p:blipFill>
        <p:spPr>
          <a:xfrm rot="16200000">
            <a:off x="5235884" y="1755873"/>
            <a:ext cx="860115" cy="860115"/>
          </a:xfrm>
          <a:prstGeom prst="rect">
            <a:avLst/>
          </a:prstGeom>
          <a:effectLst>
            <a:glow rad="228600">
              <a:schemeClr val="bg1">
                <a:alpha val="40000"/>
              </a:schemeClr>
            </a:glow>
          </a:effectLst>
        </p:spPr>
      </p:pic>
    </p:spTree>
    <p:extLst>
      <p:ext uri="{BB962C8B-B14F-4D97-AF65-F5344CB8AC3E}">
        <p14:creationId xmlns:p14="http://schemas.microsoft.com/office/powerpoint/2010/main" val="2754775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4" name="Google Shape;684;p66"/>
          <p:cNvSpPr txBox="1">
            <a:spLocks noGrp="1"/>
          </p:cNvSpPr>
          <p:nvPr>
            <p:ph type="sldNum" sz="quarter" idx="12"/>
          </p:nvPr>
        </p:nvSpPr>
        <p:spPr>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bodyPr>
          <a:lstStyle/>
          <a:p>
            <a:pPr algn="r"/>
            <a:fld id="{00000000-1234-1234-1234-123412341234}" type="slidenum">
              <a:rPr lang="en-US" altLang="zh-TW"/>
              <a:pPr algn="r"/>
              <a:t>62</a:t>
            </a:fld>
            <a:endParaRPr/>
          </a:p>
        </p:txBody>
      </p:sp>
      <p:sp>
        <p:nvSpPr>
          <p:cNvPr id="8" name="矩形 7"/>
          <p:cNvSpPr/>
          <p:nvPr/>
        </p:nvSpPr>
        <p:spPr>
          <a:xfrm>
            <a:off x="1820863" y="136935"/>
            <a:ext cx="8550275"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3.2</a:t>
            </a:r>
            <a:r>
              <a:rPr lang="zh-TW" altLang="en-US" sz="3600" b="1" spc="100" dirty="0">
                <a:solidFill>
                  <a:schemeClr val="tx1"/>
                </a:solidFill>
                <a:effectLst>
                  <a:glow rad="63500">
                    <a:schemeClr val="bg1"/>
                  </a:glow>
                </a:effectLst>
                <a:sym typeface="Wingdings" panose="05000000000000000000" pitchFamily="2" charset="2"/>
              </a:rPr>
              <a:t> </a:t>
            </a:r>
            <a:r>
              <a:rPr lang="zh-TW" altLang="en-US" sz="3200" b="1" spc="100" dirty="0">
                <a:solidFill>
                  <a:schemeClr val="tx1"/>
                </a:solidFill>
                <a:effectLst>
                  <a:glow rad="63500">
                    <a:schemeClr val="bg1"/>
                  </a:glow>
                </a:effectLst>
                <a:sym typeface="Wingdings" panose="05000000000000000000" pitchFamily="2" charset="2"/>
              </a:rPr>
              <a:t>列印寄送委員會資料：</a:t>
            </a:r>
            <a:r>
              <a:rPr lang="en-US" altLang="zh-TW" sz="3200" b="1" spc="100" dirty="0">
                <a:solidFill>
                  <a:schemeClr val="tx1"/>
                </a:solidFill>
                <a:effectLst>
                  <a:glow rad="63500">
                    <a:schemeClr val="bg1"/>
                  </a:glow>
                </a:effectLst>
                <a:sym typeface="Wingdings" panose="05000000000000000000" pitchFamily="2" charset="2"/>
              </a:rPr>
              <a:t>3.2.1</a:t>
            </a:r>
            <a:r>
              <a:rPr lang="zh-TW" altLang="en-US" sz="3200" b="1" spc="100" dirty="0">
                <a:solidFill>
                  <a:schemeClr val="tx1"/>
                </a:solidFill>
                <a:effectLst>
                  <a:glow rad="63500">
                    <a:schemeClr val="bg1"/>
                  </a:glow>
                </a:effectLst>
                <a:sym typeface="Wingdings" panose="05000000000000000000" pitchFamily="2" charset="2"/>
              </a:rPr>
              <a:t>信封封面  </a:t>
            </a:r>
            <a:endParaRPr lang="en-US" altLang="zh-TW" sz="3200" b="1" spc="100" dirty="0">
              <a:solidFill>
                <a:schemeClr val="tx1"/>
              </a:solidFill>
              <a:effectLst>
                <a:glow rad="63500">
                  <a:schemeClr val="bg1"/>
                </a:glow>
              </a:effectLst>
              <a:sym typeface="Wingdings" panose="05000000000000000000" pitchFamily="2" charset="2"/>
            </a:endParaRPr>
          </a:p>
        </p:txBody>
      </p:sp>
      <p:sp>
        <p:nvSpPr>
          <p:cNvPr id="11" name="矩形 10"/>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03</a:t>
            </a:r>
            <a:endParaRPr lang="zh-TW" altLang="en-US" sz="3600" dirty="0">
              <a:solidFill>
                <a:schemeClr val="tx1">
                  <a:lumMod val="75000"/>
                  <a:lumOff val="25000"/>
                </a:schemeClr>
              </a:solidFill>
            </a:endParaRPr>
          </a:p>
        </p:txBody>
      </p:sp>
      <p:pic>
        <p:nvPicPr>
          <p:cNvPr id="10" name="圖片 9"/>
          <p:cNvPicPr>
            <a:picLocks noChangeAspect="1"/>
          </p:cNvPicPr>
          <p:nvPr/>
        </p:nvPicPr>
        <p:blipFill>
          <a:blip r:embed="rId3"/>
          <a:stretch>
            <a:fillRect/>
          </a:stretch>
        </p:blipFill>
        <p:spPr>
          <a:xfrm>
            <a:off x="10145713" y="0"/>
            <a:ext cx="750887" cy="750887"/>
          </a:xfrm>
          <a:prstGeom prst="rect">
            <a:avLst/>
          </a:prstGeom>
        </p:spPr>
      </p:pic>
      <p:pic>
        <p:nvPicPr>
          <p:cNvPr id="3" name="圖片 2">
            <a:extLst>
              <a:ext uri="{FF2B5EF4-FFF2-40B4-BE49-F238E27FC236}">
                <a16:creationId xmlns:a16="http://schemas.microsoft.com/office/drawing/2014/main" id="{64DE4DCD-CFC2-4006-A0AA-67D3A346441F}"/>
              </a:ext>
            </a:extLst>
          </p:cNvPr>
          <p:cNvPicPr>
            <a:picLocks noChangeAspect="1"/>
          </p:cNvPicPr>
          <p:nvPr/>
        </p:nvPicPr>
        <p:blipFill>
          <a:blip r:embed="rId4"/>
          <a:stretch>
            <a:fillRect/>
          </a:stretch>
        </p:blipFill>
        <p:spPr>
          <a:xfrm>
            <a:off x="2884233" y="1086745"/>
            <a:ext cx="5517471" cy="1643449"/>
          </a:xfrm>
          <a:prstGeom prst="rect">
            <a:avLst/>
          </a:prstGeom>
        </p:spPr>
      </p:pic>
      <p:pic>
        <p:nvPicPr>
          <p:cNvPr id="4" name="圖片 3" descr="A close-up of a computer screen&#10;&#10;AI-generated content may be incorrect.">
            <a:extLst>
              <a:ext uri="{FF2B5EF4-FFF2-40B4-BE49-F238E27FC236}">
                <a16:creationId xmlns:a16="http://schemas.microsoft.com/office/drawing/2014/main" id="{4E46ECC1-4C14-41D4-9B7E-2BA481B24285}"/>
              </a:ext>
            </a:extLst>
          </p:cNvPr>
          <p:cNvPicPr>
            <a:picLocks noChangeAspect="1"/>
          </p:cNvPicPr>
          <p:nvPr/>
        </p:nvPicPr>
        <p:blipFill>
          <a:blip r:embed="rId5"/>
          <a:srcRect/>
          <a:stretch/>
        </p:blipFill>
        <p:spPr>
          <a:xfrm>
            <a:off x="1820863" y="3329642"/>
            <a:ext cx="8275638" cy="3303947"/>
          </a:xfrm>
          <a:prstGeom prst="rect">
            <a:avLst/>
          </a:prstGeom>
          <a:effectLst>
            <a:outerShdw blurRad="63500" sx="102000" sy="102000" algn="ctr" rotWithShape="0">
              <a:prstClr val="black">
                <a:alpha val="40000"/>
              </a:prstClr>
            </a:outerShdw>
          </a:effectLst>
        </p:spPr>
      </p:pic>
      <p:pic>
        <p:nvPicPr>
          <p:cNvPr id="13" name="圖片 12">
            <a:extLst>
              <a:ext uri="{FF2B5EF4-FFF2-40B4-BE49-F238E27FC236}">
                <a16:creationId xmlns:a16="http://schemas.microsoft.com/office/drawing/2014/main" id="{55503FC5-5C8B-4319-AB26-CBDAEA951215}"/>
              </a:ext>
            </a:extLst>
          </p:cNvPr>
          <p:cNvPicPr>
            <a:picLocks noChangeAspect="1"/>
          </p:cNvPicPr>
          <p:nvPr/>
        </p:nvPicPr>
        <p:blipFill>
          <a:blip r:embed="rId6">
            <a:duotone>
              <a:schemeClr val="accent6">
                <a:shade val="45000"/>
                <a:satMod val="135000"/>
              </a:schemeClr>
              <a:prstClr val="white"/>
            </a:duotone>
          </a:blip>
          <a:stretch>
            <a:fillRect/>
          </a:stretch>
        </p:blipFill>
        <p:spPr>
          <a:xfrm>
            <a:off x="4458726" y="1908469"/>
            <a:ext cx="821725" cy="821725"/>
          </a:xfrm>
          <a:prstGeom prst="rect">
            <a:avLst/>
          </a:prstGeom>
          <a:effectLst>
            <a:glow rad="228600">
              <a:schemeClr val="bg1">
                <a:alpha val="40000"/>
              </a:schemeClr>
            </a:glow>
          </a:effectLst>
        </p:spPr>
      </p:pic>
      <p:sp>
        <p:nvSpPr>
          <p:cNvPr id="2" name="矩形 1">
            <a:extLst>
              <a:ext uri="{FF2B5EF4-FFF2-40B4-BE49-F238E27FC236}">
                <a16:creationId xmlns:a16="http://schemas.microsoft.com/office/drawing/2014/main" id="{F1027EEB-9166-DACB-260B-F127C1504B11}"/>
              </a:ext>
            </a:extLst>
          </p:cNvPr>
          <p:cNvSpPr/>
          <p:nvPr/>
        </p:nvSpPr>
        <p:spPr>
          <a:xfrm>
            <a:off x="1820863" y="2806422"/>
            <a:ext cx="8275638" cy="523220"/>
          </a:xfrm>
          <a:prstGeom prst="rect">
            <a:avLst/>
          </a:prstGeom>
          <a:solidFill>
            <a:srgbClr val="FFFF00"/>
          </a:solidFill>
        </p:spPr>
        <p:txBody>
          <a:bodyPr wrap="square">
            <a:spAutoFit/>
          </a:bodyPr>
          <a:lstStyle/>
          <a:p>
            <a:pPr algn="ctr">
              <a:spcAft>
                <a:spcPts val="600"/>
              </a:spcAft>
            </a:pPr>
            <a:r>
              <a:rPr lang="zh-TW" altLang="en-US" sz="2800" b="1" i="1" dirty="0">
                <a:solidFill>
                  <a:srgbClr val="FF0000"/>
                </a:solidFill>
                <a:latin typeface="+mj-lt"/>
                <a:ea typeface="+mj-ea"/>
                <a:cs typeface="Times New Roman" panose="02020603050405020304" pitchFamily="18" charset="0"/>
                <a:sym typeface="Wingdings" panose="05000000000000000000" pitchFamily="2" charset="2"/>
              </a:rPr>
              <a:t></a:t>
            </a:r>
            <a:r>
              <a:rPr lang="zh-TW" altLang="en-US" sz="2800" b="1" i="1" dirty="0">
                <a:solidFill>
                  <a:srgbClr val="FF0000"/>
                </a:solidFill>
                <a:latin typeface="+mj-lt"/>
                <a:ea typeface="+mj-ea"/>
                <a:cs typeface="Times New Roman" panose="02020603050405020304" pitchFamily="18" charset="0"/>
              </a:rPr>
              <a:t>請黏貼於信封封面</a:t>
            </a:r>
            <a:r>
              <a:rPr lang="zh-TW" altLang="en-US" sz="2800" b="1" i="1" dirty="0">
                <a:solidFill>
                  <a:srgbClr val="FF0000"/>
                </a:solidFill>
                <a:latin typeface="+mj-lt"/>
                <a:ea typeface="+mj-ea"/>
                <a:cs typeface="Times New Roman" panose="02020603050405020304" pitchFamily="18" charset="0"/>
                <a:sym typeface="Wingdings" panose="05000000000000000000" pitchFamily="2" charset="2"/>
              </a:rPr>
              <a:t></a:t>
            </a:r>
            <a:endParaRPr lang="en-US" altLang="zh-TW" sz="2800" b="1" i="1" dirty="0">
              <a:solidFill>
                <a:srgbClr val="FF0000"/>
              </a:solidFill>
              <a:latin typeface="+mj-lt"/>
              <a:ea typeface="+mj-ea"/>
              <a:cs typeface="Times New Roman" panose="02020603050405020304" pitchFamily="18" charset="0"/>
            </a:endParaRPr>
          </a:p>
        </p:txBody>
      </p:sp>
    </p:spTree>
    <p:extLst>
      <p:ext uri="{BB962C8B-B14F-4D97-AF65-F5344CB8AC3E}">
        <p14:creationId xmlns:p14="http://schemas.microsoft.com/office/powerpoint/2010/main" val="16645934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9D4D610-F1BC-4860-A141-2DC0ACC5627B}"/>
              </a:ext>
            </a:extLst>
          </p:cNvPr>
          <p:cNvPicPr>
            <a:picLocks noChangeAspect="1"/>
          </p:cNvPicPr>
          <p:nvPr/>
        </p:nvPicPr>
        <p:blipFill rotWithShape="1">
          <a:blip r:embed="rId3"/>
          <a:srcRect l="19054" r="18412" b="38849"/>
          <a:stretch/>
        </p:blipFill>
        <p:spPr>
          <a:xfrm>
            <a:off x="746592" y="1012226"/>
            <a:ext cx="5951242" cy="2572236"/>
          </a:xfrm>
          <a:prstGeom prst="rect">
            <a:avLst/>
          </a:prstGeom>
        </p:spPr>
      </p:pic>
      <p:pic>
        <p:nvPicPr>
          <p:cNvPr id="11" name="圖片 10">
            <a:extLst>
              <a:ext uri="{FF2B5EF4-FFF2-40B4-BE49-F238E27FC236}">
                <a16:creationId xmlns:a16="http://schemas.microsoft.com/office/drawing/2014/main" id="{6A17E2ED-2498-19D8-A579-AE9CA4EBE61E}"/>
              </a:ext>
            </a:extLst>
          </p:cNvPr>
          <p:cNvPicPr>
            <a:picLocks noChangeAspect="1"/>
          </p:cNvPicPr>
          <p:nvPr/>
        </p:nvPicPr>
        <p:blipFill>
          <a:blip r:embed="rId4"/>
          <a:stretch>
            <a:fillRect/>
          </a:stretch>
        </p:blipFill>
        <p:spPr>
          <a:xfrm>
            <a:off x="6006245" y="1453664"/>
            <a:ext cx="5586283" cy="4633584"/>
          </a:xfrm>
          <a:prstGeom prst="rect">
            <a:avLst/>
          </a:prstGeom>
          <a:ln>
            <a:solidFill>
              <a:schemeClr val="bg1">
                <a:lumMod val="50000"/>
              </a:schemeClr>
            </a:solidFill>
          </a:ln>
          <a:effectLst>
            <a:outerShdw blurRad="63500" sx="102000" sy="102000" algn="ctr" rotWithShape="0">
              <a:prstClr val="black">
                <a:alpha val="40000"/>
              </a:prstClr>
            </a:outerShdw>
          </a:effectLst>
        </p:spPr>
      </p:pic>
      <p:sp>
        <p:nvSpPr>
          <p:cNvPr id="2" name="投影片編號版面配置區 1">
            <a:extLst>
              <a:ext uri="{FF2B5EF4-FFF2-40B4-BE49-F238E27FC236}">
                <a16:creationId xmlns:a16="http://schemas.microsoft.com/office/drawing/2014/main" id="{26ABA9D4-D227-4E17-856E-BBAE8EE0680B}"/>
              </a:ext>
            </a:extLst>
          </p:cNvPr>
          <p:cNvSpPr>
            <a:spLocks noGrp="1"/>
          </p:cNvSpPr>
          <p:nvPr>
            <p:ph type="sldNum" sz="quarter" idx="12"/>
          </p:nvPr>
        </p:nvSpPr>
        <p:spPr>
          <a:xfrm>
            <a:off x="9283700" y="6368707"/>
            <a:ext cx="2743200" cy="365125"/>
          </a:xfrm>
        </p:spPr>
        <p:txBody>
          <a:bodyPr/>
          <a:lstStyle/>
          <a:p>
            <a:fld id="{A6174ADA-354D-4803-A14C-B38EECA4D689}" type="slidenum">
              <a:rPr lang="zh-TW" altLang="en-US" smtClean="0"/>
              <a:t>63</a:t>
            </a:fld>
            <a:endParaRPr lang="zh-TW" altLang="en-US"/>
          </a:p>
        </p:txBody>
      </p:sp>
      <p:pic>
        <p:nvPicPr>
          <p:cNvPr id="6" name="圖片 5">
            <a:extLst>
              <a:ext uri="{FF2B5EF4-FFF2-40B4-BE49-F238E27FC236}">
                <a16:creationId xmlns:a16="http://schemas.microsoft.com/office/drawing/2014/main" id="{6AD5DD51-2C6C-42F9-88DF-3B762B00C275}"/>
              </a:ext>
            </a:extLst>
          </p:cNvPr>
          <p:cNvPicPr>
            <a:picLocks noChangeAspect="1"/>
          </p:cNvPicPr>
          <p:nvPr/>
        </p:nvPicPr>
        <p:blipFill>
          <a:blip r:embed="rId5">
            <a:duotone>
              <a:schemeClr val="accent6">
                <a:shade val="45000"/>
                <a:satMod val="135000"/>
              </a:schemeClr>
              <a:prstClr val="white"/>
            </a:duotone>
          </a:blip>
          <a:stretch>
            <a:fillRect/>
          </a:stretch>
        </p:blipFill>
        <p:spPr>
          <a:xfrm>
            <a:off x="2570890" y="2832474"/>
            <a:ext cx="821725" cy="821725"/>
          </a:xfrm>
          <a:prstGeom prst="rect">
            <a:avLst/>
          </a:prstGeom>
          <a:effectLst>
            <a:glow rad="228600">
              <a:schemeClr val="bg1">
                <a:alpha val="40000"/>
              </a:schemeClr>
            </a:glow>
          </a:effectLst>
        </p:spPr>
      </p:pic>
      <p:sp>
        <p:nvSpPr>
          <p:cNvPr id="7" name="矩形 6">
            <a:extLst>
              <a:ext uri="{FF2B5EF4-FFF2-40B4-BE49-F238E27FC236}">
                <a16:creationId xmlns:a16="http://schemas.microsoft.com/office/drawing/2014/main" id="{7924D096-4CA6-4F01-95A0-CB5D68FD8ACA}"/>
              </a:ext>
            </a:extLst>
          </p:cNvPr>
          <p:cNvSpPr/>
          <p:nvPr/>
        </p:nvSpPr>
        <p:spPr>
          <a:xfrm>
            <a:off x="6006244" y="1036751"/>
            <a:ext cx="5586283" cy="523220"/>
          </a:xfrm>
          <a:prstGeom prst="rect">
            <a:avLst/>
          </a:prstGeom>
          <a:solidFill>
            <a:srgbClr val="FFFF00"/>
          </a:solidFill>
        </p:spPr>
        <p:txBody>
          <a:bodyPr wrap="square">
            <a:spAutoFit/>
          </a:bodyPr>
          <a:lstStyle/>
          <a:p>
            <a:pPr algn="ctr">
              <a:spcAft>
                <a:spcPts val="600"/>
              </a:spcAft>
            </a:pPr>
            <a:r>
              <a:rPr lang="zh-TW" altLang="en-US" sz="2800" b="1" i="1" dirty="0">
                <a:solidFill>
                  <a:srgbClr val="FF0000"/>
                </a:solidFill>
                <a:latin typeface="+mj-lt"/>
                <a:ea typeface="+mj-ea"/>
                <a:cs typeface="Times New Roman" panose="02020603050405020304" pitchFamily="18" charset="0"/>
                <a:sym typeface="Wingdings" panose="05000000000000000000" pitchFamily="2" charset="2"/>
              </a:rPr>
              <a:t></a:t>
            </a:r>
            <a:r>
              <a:rPr lang="zh-TW" altLang="en-US" sz="2800" b="1" i="1" dirty="0">
                <a:solidFill>
                  <a:srgbClr val="FF0000"/>
                </a:solidFill>
                <a:latin typeface="+mj-lt"/>
                <a:ea typeface="+mj-ea"/>
                <a:cs typeface="Times New Roman" panose="02020603050405020304" pitchFamily="18" charset="0"/>
              </a:rPr>
              <a:t>必繳文件</a:t>
            </a:r>
            <a:r>
              <a:rPr lang="en-US" altLang="zh-TW" sz="2800" b="1" i="1" dirty="0">
                <a:solidFill>
                  <a:srgbClr val="FF0000"/>
                </a:solidFill>
                <a:latin typeface="+mj-lt"/>
                <a:ea typeface="+mj-ea"/>
                <a:cs typeface="Times New Roman" panose="02020603050405020304" pitchFamily="18" charset="0"/>
              </a:rPr>
              <a:t>1</a:t>
            </a:r>
            <a:r>
              <a:rPr lang="zh-TW" altLang="en-US" sz="2800" b="1" i="1" dirty="0">
                <a:solidFill>
                  <a:srgbClr val="FF0000"/>
                </a:solidFill>
                <a:latin typeface="+mj-lt"/>
                <a:ea typeface="+mj-ea"/>
                <a:cs typeface="Times New Roman" panose="02020603050405020304" pitchFamily="18" charset="0"/>
                <a:sym typeface="Wingdings" panose="05000000000000000000" pitchFamily="2" charset="2"/>
              </a:rPr>
              <a:t></a:t>
            </a:r>
            <a:endParaRPr lang="en-US" altLang="zh-TW" sz="2800" b="1" i="1" dirty="0">
              <a:solidFill>
                <a:srgbClr val="FF0000"/>
              </a:solidFill>
              <a:latin typeface="+mj-lt"/>
              <a:ea typeface="+mj-ea"/>
              <a:cs typeface="Times New Roman" panose="02020603050405020304" pitchFamily="18" charset="0"/>
            </a:endParaRPr>
          </a:p>
        </p:txBody>
      </p:sp>
      <p:sp>
        <p:nvSpPr>
          <p:cNvPr id="8" name="矩形 7">
            <a:extLst>
              <a:ext uri="{FF2B5EF4-FFF2-40B4-BE49-F238E27FC236}">
                <a16:creationId xmlns:a16="http://schemas.microsoft.com/office/drawing/2014/main" id="{B5D09BCD-D103-4E3E-B0E4-94488F6B2817}"/>
              </a:ext>
            </a:extLst>
          </p:cNvPr>
          <p:cNvSpPr/>
          <p:nvPr/>
        </p:nvSpPr>
        <p:spPr>
          <a:xfrm>
            <a:off x="1881528" y="136935"/>
            <a:ext cx="8428944"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3.2</a:t>
            </a:r>
            <a:r>
              <a:rPr lang="zh-TW" altLang="en-US" sz="3600" b="1" spc="100" dirty="0">
                <a:solidFill>
                  <a:schemeClr val="tx1"/>
                </a:solidFill>
                <a:effectLst>
                  <a:glow rad="63500">
                    <a:schemeClr val="bg1"/>
                  </a:glow>
                </a:effectLst>
                <a:sym typeface="Wingdings" panose="05000000000000000000" pitchFamily="2" charset="2"/>
              </a:rPr>
              <a:t> </a:t>
            </a:r>
            <a:r>
              <a:rPr lang="zh-TW" altLang="en-US" sz="3200" b="1" spc="100" dirty="0">
                <a:solidFill>
                  <a:schemeClr val="tx1"/>
                </a:solidFill>
                <a:effectLst>
                  <a:glow rad="63500">
                    <a:schemeClr val="bg1"/>
                  </a:glow>
                </a:effectLst>
                <a:sym typeface="Wingdings" panose="05000000000000000000" pitchFamily="2" charset="2"/>
              </a:rPr>
              <a:t>列印寄送委員會資料：必繳資料</a:t>
            </a:r>
            <a:r>
              <a:rPr lang="en-US" altLang="zh-TW" sz="3200" b="1" spc="100" dirty="0">
                <a:solidFill>
                  <a:schemeClr val="tx1"/>
                </a:solidFill>
                <a:effectLst>
                  <a:glow rad="63500">
                    <a:schemeClr val="bg1"/>
                  </a:glow>
                </a:effectLst>
                <a:sym typeface="Wingdings" panose="05000000000000000000" pitchFamily="2" charset="2"/>
              </a:rPr>
              <a:t>(3.2.2)</a:t>
            </a:r>
          </a:p>
        </p:txBody>
      </p:sp>
      <p:pic>
        <p:nvPicPr>
          <p:cNvPr id="9" name="圖片 8">
            <a:extLst>
              <a:ext uri="{FF2B5EF4-FFF2-40B4-BE49-F238E27FC236}">
                <a16:creationId xmlns:a16="http://schemas.microsoft.com/office/drawing/2014/main" id="{2F11AC31-C215-48C0-B7D3-B11BA06E1578}"/>
              </a:ext>
            </a:extLst>
          </p:cNvPr>
          <p:cNvPicPr>
            <a:picLocks noChangeAspect="1"/>
          </p:cNvPicPr>
          <p:nvPr/>
        </p:nvPicPr>
        <p:blipFill>
          <a:blip r:embed="rId6"/>
          <a:stretch>
            <a:fillRect/>
          </a:stretch>
        </p:blipFill>
        <p:spPr>
          <a:xfrm>
            <a:off x="10310472" y="136525"/>
            <a:ext cx="548660" cy="548660"/>
          </a:xfrm>
          <a:prstGeom prst="rect">
            <a:avLst/>
          </a:prstGeom>
        </p:spPr>
      </p:pic>
      <p:sp>
        <p:nvSpPr>
          <p:cNvPr id="10" name="矩形 9">
            <a:extLst>
              <a:ext uri="{FF2B5EF4-FFF2-40B4-BE49-F238E27FC236}">
                <a16:creationId xmlns:a16="http://schemas.microsoft.com/office/drawing/2014/main" id="{2DE408E3-F002-4E1A-B7DA-DEDF61D9F323}"/>
              </a:ext>
            </a:extLst>
          </p:cNvPr>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03</a:t>
            </a:r>
            <a:endParaRPr lang="zh-TW" altLang="en-US" sz="3600" dirty="0">
              <a:solidFill>
                <a:schemeClr val="tx1">
                  <a:lumMod val="75000"/>
                  <a:lumOff val="25000"/>
                </a:schemeClr>
              </a:solidFill>
            </a:endParaRPr>
          </a:p>
        </p:txBody>
      </p:sp>
      <p:sp>
        <p:nvSpPr>
          <p:cNvPr id="3" name="矩形 2">
            <a:extLst>
              <a:ext uri="{FF2B5EF4-FFF2-40B4-BE49-F238E27FC236}">
                <a16:creationId xmlns:a16="http://schemas.microsoft.com/office/drawing/2014/main" id="{5563A5B6-578D-9556-78DB-7E3C45D7039A}"/>
              </a:ext>
            </a:extLst>
          </p:cNvPr>
          <p:cNvSpPr/>
          <p:nvPr/>
        </p:nvSpPr>
        <p:spPr>
          <a:xfrm>
            <a:off x="7266100" y="5385771"/>
            <a:ext cx="1106615" cy="682913"/>
          </a:xfrm>
          <a:prstGeom prst="rect">
            <a:avLst/>
          </a:prstGeom>
          <a:solidFill>
            <a:srgbClr val="FFFFFF"/>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latin typeface="華康談楷體W5" panose="03000509000000000000" pitchFamily="65" charset="-120"/>
                <a:ea typeface="華康談楷體W5" panose="03000509000000000000" pitchFamily="65" charset="-120"/>
              </a:rPr>
              <a:t>承辦人員簽章</a:t>
            </a:r>
          </a:p>
        </p:txBody>
      </p:sp>
      <p:sp>
        <p:nvSpPr>
          <p:cNvPr id="5" name="矩形 4">
            <a:extLst>
              <a:ext uri="{FF2B5EF4-FFF2-40B4-BE49-F238E27FC236}">
                <a16:creationId xmlns:a16="http://schemas.microsoft.com/office/drawing/2014/main" id="{65007220-FB18-BE02-AE04-296B50D153EC}"/>
              </a:ext>
            </a:extLst>
          </p:cNvPr>
          <p:cNvSpPr/>
          <p:nvPr/>
        </p:nvSpPr>
        <p:spPr>
          <a:xfrm>
            <a:off x="9632571" y="5385770"/>
            <a:ext cx="984630" cy="682913"/>
          </a:xfrm>
          <a:prstGeom prst="rect">
            <a:avLst/>
          </a:prstGeom>
          <a:solidFill>
            <a:srgbClr val="FFFFFF"/>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latin typeface="華康談楷體W5" panose="03000509000000000000" pitchFamily="65" charset="-120"/>
                <a:ea typeface="華康談楷體W5" panose="03000509000000000000" pitchFamily="65" charset="-120"/>
              </a:rPr>
              <a:t>主管</a:t>
            </a:r>
            <a:endParaRPr lang="en-US" altLang="zh-TW" sz="2000" b="1" dirty="0">
              <a:solidFill>
                <a:srgbClr val="FF0000"/>
              </a:solidFill>
              <a:latin typeface="華康談楷體W5" panose="03000509000000000000" pitchFamily="65" charset="-120"/>
              <a:ea typeface="華康談楷體W5" panose="03000509000000000000" pitchFamily="65" charset="-120"/>
            </a:endParaRPr>
          </a:p>
          <a:p>
            <a:pPr algn="ctr"/>
            <a:r>
              <a:rPr lang="zh-TW" altLang="en-US" sz="2000" b="1" dirty="0">
                <a:solidFill>
                  <a:srgbClr val="FF0000"/>
                </a:solidFill>
                <a:latin typeface="華康談楷體W5" panose="03000509000000000000" pitchFamily="65" charset="-120"/>
                <a:ea typeface="華康談楷體W5" panose="03000509000000000000" pitchFamily="65" charset="-120"/>
              </a:rPr>
              <a:t>簽章</a:t>
            </a:r>
          </a:p>
        </p:txBody>
      </p:sp>
    </p:spTree>
    <p:extLst>
      <p:ext uri="{BB962C8B-B14F-4D97-AF65-F5344CB8AC3E}">
        <p14:creationId xmlns:p14="http://schemas.microsoft.com/office/powerpoint/2010/main" val="4592840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1881528" y="136935"/>
            <a:ext cx="8428944"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3.2</a:t>
            </a:r>
            <a:r>
              <a:rPr lang="zh-TW" altLang="en-US" sz="3600" b="1" spc="100" dirty="0">
                <a:solidFill>
                  <a:schemeClr val="tx1"/>
                </a:solidFill>
                <a:effectLst>
                  <a:glow rad="63500">
                    <a:schemeClr val="bg1"/>
                  </a:glow>
                </a:effectLst>
                <a:sym typeface="Wingdings" panose="05000000000000000000" pitchFamily="2" charset="2"/>
              </a:rPr>
              <a:t> </a:t>
            </a:r>
            <a:r>
              <a:rPr lang="zh-TW" altLang="en-US" sz="3200" b="1" spc="100" dirty="0">
                <a:solidFill>
                  <a:schemeClr val="tx1"/>
                </a:solidFill>
                <a:effectLst>
                  <a:glow rad="63500">
                    <a:schemeClr val="bg1"/>
                  </a:glow>
                </a:effectLst>
                <a:sym typeface="Wingdings" panose="05000000000000000000" pitchFamily="2" charset="2"/>
              </a:rPr>
              <a:t>列印寄送委員會資料：必繳資料</a:t>
            </a:r>
            <a:r>
              <a:rPr lang="en-US" altLang="zh-TW" sz="3200" b="1" spc="100" dirty="0">
                <a:solidFill>
                  <a:schemeClr val="tx1"/>
                </a:solidFill>
                <a:effectLst>
                  <a:glow rad="63500">
                    <a:schemeClr val="bg1"/>
                  </a:glow>
                </a:effectLst>
                <a:sym typeface="Wingdings" panose="05000000000000000000" pitchFamily="2" charset="2"/>
              </a:rPr>
              <a:t>(3.2.3)</a:t>
            </a:r>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64</a:t>
            </a:fld>
            <a:endParaRPr lang="zh-TW" altLang="en-US"/>
          </a:p>
        </p:txBody>
      </p:sp>
      <p:sp>
        <p:nvSpPr>
          <p:cNvPr id="17" name="矩形 16"/>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03</a:t>
            </a:r>
            <a:endParaRPr lang="zh-TW" altLang="en-US" sz="3600" dirty="0">
              <a:solidFill>
                <a:schemeClr val="tx1">
                  <a:lumMod val="75000"/>
                  <a:lumOff val="25000"/>
                </a:schemeClr>
              </a:solidFill>
            </a:endParaRPr>
          </a:p>
        </p:txBody>
      </p:sp>
      <p:pic>
        <p:nvPicPr>
          <p:cNvPr id="15" name="圖片 14"/>
          <p:cNvPicPr>
            <a:picLocks noChangeAspect="1"/>
          </p:cNvPicPr>
          <p:nvPr/>
        </p:nvPicPr>
        <p:blipFill>
          <a:blip r:embed="rId3"/>
          <a:stretch>
            <a:fillRect/>
          </a:stretch>
        </p:blipFill>
        <p:spPr>
          <a:xfrm>
            <a:off x="10310472" y="136525"/>
            <a:ext cx="548660" cy="548660"/>
          </a:xfrm>
          <a:prstGeom prst="rect">
            <a:avLst/>
          </a:prstGeom>
        </p:spPr>
      </p:pic>
      <p:pic>
        <p:nvPicPr>
          <p:cNvPr id="9" name="圖片 8">
            <a:extLst>
              <a:ext uri="{FF2B5EF4-FFF2-40B4-BE49-F238E27FC236}">
                <a16:creationId xmlns:a16="http://schemas.microsoft.com/office/drawing/2014/main" id="{605B6EE5-0D28-4D5C-9BBB-A1370A2A852A}"/>
              </a:ext>
            </a:extLst>
          </p:cNvPr>
          <p:cNvPicPr>
            <a:picLocks noChangeAspect="1"/>
          </p:cNvPicPr>
          <p:nvPr/>
        </p:nvPicPr>
        <p:blipFill>
          <a:blip r:embed="rId4"/>
          <a:stretch>
            <a:fillRect/>
          </a:stretch>
        </p:blipFill>
        <p:spPr>
          <a:xfrm>
            <a:off x="178108" y="1219221"/>
            <a:ext cx="6296833" cy="2685489"/>
          </a:xfrm>
          <a:prstGeom prst="rect">
            <a:avLst/>
          </a:prstGeom>
        </p:spPr>
      </p:pic>
      <p:pic>
        <p:nvPicPr>
          <p:cNvPr id="12" name="圖片 11" descr="A close-up of a document&#10;&#10;AI-generated content may be incorrect.">
            <a:extLst>
              <a:ext uri="{FF2B5EF4-FFF2-40B4-BE49-F238E27FC236}">
                <a16:creationId xmlns:a16="http://schemas.microsoft.com/office/drawing/2014/main" id="{AD23D5E2-6832-4C4E-B9A0-93CF3C86335A}"/>
              </a:ext>
            </a:extLst>
          </p:cNvPr>
          <p:cNvPicPr>
            <a:picLocks noChangeAspect="1"/>
          </p:cNvPicPr>
          <p:nvPr/>
        </p:nvPicPr>
        <p:blipFill>
          <a:blip r:embed="rId5"/>
          <a:srcRect/>
          <a:stretch/>
        </p:blipFill>
        <p:spPr>
          <a:xfrm>
            <a:off x="6474941" y="1327374"/>
            <a:ext cx="4650259" cy="5298204"/>
          </a:xfrm>
          <a:prstGeom prst="rect">
            <a:avLst/>
          </a:prstGeom>
          <a:ln>
            <a:solidFill>
              <a:schemeClr val="bg1">
                <a:lumMod val="50000"/>
              </a:schemeClr>
            </a:solidFill>
          </a:ln>
          <a:effectLst/>
        </p:spPr>
      </p:pic>
      <p:sp>
        <p:nvSpPr>
          <p:cNvPr id="25" name="矩形 24">
            <a:extLst>
              <a:ext uri="{FF2B5EF4-FFF2-40B4-BE49-F238E27FC236}">
                <a16:creationId xmlns:a16="http://schemas.microsoft.com/office/drawing/2014/main" id="{72A0FEC8-7DF9-4F42-AC92-752031B78FF9}"/>
              </a:ext>
            </a:extLst>
          </p:cNvPr>
          <p:cNvSpPr/>
          <p:nvPr/>
        </p:nvSpPr>
        <p:spPr>
          <a:xfrm>
            <a:off x="6477069" y="934312"/>
            <a:ext cx="4650259" cy="461665"/>
          </a:xfrm>
          <a:prstGeom prst="rect">
            <a:avLst/>
          </a:prstGeom>
          <a:solidFill>
            <a:srgbClr val="FFFF00"/>
          </a:solidFill>
        </p:spPr>
        <p:txBody>
          <a:bodyPr wrap="square">
            <a:spAutoFit/>
          </a:bodyPr>
          <a:lstStyle/>
          <a:p>
            <a:pPr algn="ctr">
              <a:spcAft>
                <a:spcPts val="600"/>
              </a:spcAft>
            </a:pPr>
            <a:r>
              <a:rPr lang="zh-TW" altLang="en-US" sz="2400" b="1" i="1" dirty="0">
                <a:solidFill>
                  <a:srgbClr val="FF0000"/>
                </a:solidFill>
                <a:latin typeface="+mj-lt"/>
                <a:ea typeface="+mj-ea"/>
                <a:cs typeface="Times New Roman" panose="02020603050405020304" pitchFamily="18" charset="0"/>
                <a:sym typeface="Wingdings" panose="05000000000000000000" pitchFamily="2" charset="2"/>
              </a:rPr>
              <a:t></a:t>
            </a:r>
            <a:r>
              <a:rPr lang="zh-TW" altLang="en-US" sz="2400" b="1" i="1" dirty="0">
                <a:solidFill>
                  <a:srgbClr val="FF0000"/>
                </a:solidFill>
                <a:latin typeface="+mj-lt"/>
                <a:ea typeface="+mj-ea"/>
                <a:cs typeface="Times New Roman" panose="02020603050405020304" pitchFamily="18" charset="0"/>
              </a:rPr>
              <a:t>必繳文件</a:t>
            </a:r>
            <a:r>
              <a:rPr lang="en-US" altLang="zh-TW" sz="2400" b="1" i="1" dirty="0">
                <a:solidFill>
                  <a:srgbClr val="FF0000"/>
                </a:solidFill>
                <a:latin typeface="+mj-lt"/>
                <a:ea typeface="+mj-ea"/>
                <a:cs typeface="Times New Roman" panose="02020603050405020304" pitchFamily="18" charset="0"/>
              </a:rPr>
              <a:t>2</a:t>
            </a:r>
            <a:r>
              <a:rPr lang="zh-TW" altLang="en-US" sz="2400" b="1" i="1" dirty="0">
                <a:solidFill>
                  <a:srgbClr val="FF0000"/>
                </a:solidFill>
                <a:latin typeface="+mj-lt"/>
                <a:ea typeface="+mj-ea"/>
                <a:cs typeface="Times New Roman" panose="02020603050405020304" pitchFamily="18" charset="0"/>
                <a:sym typeface="Wingdings" panose="05000000000000000000" pitchFamily="2" charset="2"/>
              </a:rPr>
              <a:t></a:t>
            </a:r>
            <a:endParaRPr lang="en-US" altLang="zh-TW" sz="2400" b="1" i="1" dirty="0">
              <a:solidFill>
                <a:srgbClr val="FF0000"/>
              </a:solidFill>
              <a:latin typeface="+mj-lt"/>
              <a:ea typeface="+mj-ea"/>
              <a:cs typeface="Times New Roman" panose="02020603050405020304" pitchFamily="18" charset="0"/>
            </a:endParaRPr>
          </a:p>
        </p:txBody>
      </p:sp>
      <p:pic>
        <p:nvPicPr>
          <p:cNvPr id="26" name="圖片 25">
            <a:extLst>
              <a:ext uri="{FF2B5EF4-FFF2-40B4-BE49-F238E27FC236}">
                <a16:creationId xmlns:a16="http://schemas.microsoft.com/office/drawing/2014/main" id="{01C2811F-591F-43E4-995C-5DE34D652A0A}"/>
              </a:ext>
            </a:extLst>
          </p:cNvPr>
          <p:cNvPicPr>
            <a:picLocks noChangeAspect="1"/>
          </p:cNvPicPr>
          <p:nvPr/>
        </p:nvPicPr>
        <p:blipFill>
          <a:blip r:embed="rId6">
            <a:duotone>
              <a:schemeClr val="accent6">
                <a:shade val="45000"/>
                <a:satMod val="135000"/>
              </a:schemeClr>
              <a:prstClr val="white"/>
            </a:duotone>
          </a:blip>
          <a:stretch>
            <a:fillRect/>
          </a:stretch>
        </p:blipFill>
        <p:spPr>
          <a:xfrm>
            <a:off x="2222155" y="3226517"/>
            <a:ext cx="821725" cy="821725"/>
          </a:xfrm>
          <a:prstGeom prst="rect">
            <a:avLst/>
          </a:prstGeom>
          <a:effectLst>
            <a:glow rad="228600">
              <a:schemeClr val="bg1">
                <a:alpha val="40000"/>
              </a:schemeClr>
            </a:glow>
          </a:effectLst>
        </p:spPr>
      </p:pic>
      <p:sp>
        <p:nvSpPr>
          <p:cNvPr id="3" name="矩形 2">
            <a:extLst>
              <a:ext uri="{FF2B5EF4-FFF2-40B4-BE49-F238E27FC236}">
                <a16:creationId xmlns:a16="http://schemas.microsoft.com/office/drawing/2014/main" id="{3B4B7575-2F84-5E2C-3709-C79FCE7127D4}"/>
              </a:ext>
            </a:extLst>
          </p:cNvPr>
          <p:cNvSpPr/>
          <p:nvPr/>
        </p:nvSpPr>
        <p:spPr>
          <a:xfrm>
            <a:off x="7508031" y="5714162"/>
            <a:ext cx="1106615" cy="682913"/>
          </a:xfrm>
          <a:prstGeom prst="rect">
            <a:avLst/>
          </a:prstGeom>
          <a:solidFill>
            <a:srgbClr val="FFFFFF"/>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latin typeface="華康談楷體W5" panose="03000509000000000000" pitchFamily="65" charset="-120"/>
                <a:ea typeface="華康談楷體W5" panose="03000509000000000000" pitchFamily="65" charset="-120"/>
              </a:rPr>
              <a:t>承辦人員簽章</a:t>
            </a:r>
          </a:p>
        </p:txBody>
      </p:sp>
      <p:sp>
        <p:nvSpPr>
          <p:cNvPr id="4" name="矩形 3">
            <a:extLst>
              <a:ext uri="{FF2B5EF4-FFF2-40B4-BE49-F238E27FC236}">
                <a16:creationId xmlns:a16="http://schemas.microsoft.com/office/drawing/2014/main" id="{04559C94-5782-8668-319C-D93FE1A651A7}"/>
              </a:ext>
            </a:extLst>
          </p:cNvPr>
          <p:cNvSpPr/>
          <p:nvPr/>
        </p:nvSpPr>
        <p:spPr>
          <a:xfrm>
            <a:off x="9283700" y="5714161"/>
            <a:ext cx="984630" cy="682913"/>
          </a:xfrm>
          <a:prstGeom prst="rect">
            <a:avLst/>
          </a:prstGeom>
          <a:solidFill>
            <a:srgbClr val="FFFFFF"/>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latin typeface="華康談楷體W5" panose="03000509000000000000" pitchFamily="65" charset="-120"/>
                <a:ea typeface="華康談楷體W5" panose="03000509000000000000" pitchFamily="65" charset="-120"/>
              </a:rPr>
              <a:t>主管</a:t>
            </a:r>
            <a:endParaRPr lang="en-US" altLang="zh-TW" sz="2000" b="1" dirty="0">
              <a:solidFill>
                <a:srgbClr val="FF0000"/>
              </a:solidFill>
              <a:latin typeface="華康談楷體W5" panose="03000509000000000000" pitchFamily="65" charset="-120"/>
              <a:ea typeface="華康談楷體W5" panose="03000509000000000000" pitchFamily="65" charset="-120"/>
            </a:endParaRPr>
          </a:p>
          <a:p>
            <a:pPr algn="ctr"/>
            <a:r>
              <a:rPr lang="zh-TW" altLang="en-US" sz="2000" b="1" dirty="0">
                <a:solidFill>
                  <a:srgbClr val="FF0000"/>
                </a:solidFill>
                <a:latin typeface="華康談楷體W5" panose="03000509000000000000" pitchFamily="65" charset="-120"/>
                <a:ea typeface="華康談楷體W5" panose="03000509000000000000" pitchFamily="65" charset="-120"/>
              </a:rPr>
              <a:t>簽章</a:t>
            </a:r>
          </a:p>
        </p:txBody>
      </p:sp>
    </p:spTree>
    <p:extLst>
      <p:ext uri="{BB962C8B-B14F-4D97-AF65-F5344CB8AC3E}">
        <p14:creationId xmlns:p14="http://schemas.microsoft.com/office/powerpoint/2010/main" val="28358595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89912D4F-C17F-473E-B3A7-F7815A47E27F}"/>
              </a:ext>
            </a:extLst>
          </p:cNvPr>
          <p:cNvSpPr/>
          <p:nvPr/>
        </p:nvSpPr>
        <p:spPr>
          <a:xfrm>
            <a:off x="0" y="1156853"/>
            <a:ext cx="660017" cy="5067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a:extLst>
              <a:ext uri="{FF2B5EF4-FFF2-40B4-BE49-F238E27FC236}">
                <a16:creationId xmlns:a16="http://schemas.microsoft.com/office/drawing/2014/main" id="{B5E28047-4A57-44FE-9C12-B53307087DAF}"/>
              </a:ext>
            </a:extLst>
          </p:cNvPr>
          <p:cNvSpPr>
            <a:spLocks noGrp="1"/>
          </p:cNvSpPr>
          <p:nvPr>
            <p:ph type="sldNum" sz="quarter" idx="12"/>
          </p:nvPr>
        </p:nvSpPr>
        <p:spPr/>
        <p:txBody>
          <a:bodyPr/>
          <a:lstStyle/>
          <a:p>
            <a:fld id="{A6174ADA-354D-4803-A14C-B38EECA4D689}" type="slidenum">
              <a:rPr lang="zh-TW" altLang="en-US" smtClean="0"/>
              <a:t>65</a:t>
            </a:fld>
            <a:endParaRPr lang="zh-TW" altLang="en-US"/>
          </a:p>
        </p:txBody>
      </p:sp>
      <p:pic>
        <p:nvPicPr>
          <p:cNvPr id="6" name="圖片 5">
            <a:extLst>
              <a:ext uri="{FF2B5EF4-FFF2-40B4-BE49-F238E27FC236}">
                <a16:creationId xmlns:a16="http://schemas.microsoft.com/office/drawing/2014/main" id="{06E7F2A4-15CF-49CE-8596-794E981CB568}"/>
              </a:ext>
            </a:extLst>
          </p:cNvPr>
          <p:cNvPicPr>
            <a:picLocks noChangeAspect="1"/>
          </p:cNvPicPr>
          <p:nvPr/>
        </p:nvPicPr>
        <p:blipFill rotWithShape="1">
          <a:blip r:embed="rId3"/>
          <a:srcRect l="2785" r="2165" b="74775"/>
          <a:stretch/>
        </p:blipFill>
        <p:spPr>
          <a:xfrm>
            <a:off x="3715658" y="875899"/>
            <a:ext cx="7816325" cy="1723549"/>
          </a:xfrm>
          <a:prstGeom prst="rect">
            <a:avLst/>
          </a:prstGeom>
          <a:ln>
            <a:solidFill>
              <a:schemeClr val="bg1">
                <a:lumMod val="50000"/>
              </a:schemeClr>
            </a:solidFill>
          </a:ln>
        </p:spPr>
      </p:pic>
      <p:sp>
        <p:nvSpPr>
          <p:cNvPr id="7" name="矩形 6">
            <a:extLst>
              <a:ext uri="{FF2B5EF4-FFF2-40B4-BE49-F238E27FC236}">
                <a16:creationId xmlns:a16="http://schemas.microsoft.com/office/drawing/2014/main" id="{D21B0A61-D92D-4E15-8B47-7CAF2E4DC919}"/>
              </a:ext>
            </a:extLst>
          </p:cNvPr>
          <p:cNvSpPr/>
          <p:nvPr/>
        </p:nvSpPr>
        <p:spPr>
          <a:xfrm>
            <a:off x="336117" y="843332"/>
            <a:ext cx="3440404" cy="1972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300"/>
              </a:spcBef>
              <a:spcAft>
                <a:spcPts val="300"/>
              </a:spcAft>
              <a:buFont typeface="Wingdings" panose="05000000000000000000" pitchFamily="2" charset="2"/>
              <a:buChar char="Ø"/>
            </a:pPr>
            <a:r>
              <a:rPr lang="en-US" altLang="zh-TW" sz="2000" b="1" dirty="0">
                <a:solidFill>
                  <a:schemeClr val="tx1"/>
                </a:solidFill>
                <a:latin typeface="+mj-ea"/>
                <a:ea typeface="+mj-ea"/>
              </a:rPr>
              <a:t>3.2.4</a:t>
            </a:r>
            <a:r>
              <a:rPr lang="zh-TW" altLang="en-US" sz="2000" b="1" dirty="0">
                <a:solidFill>
                  <a:schemeClr val="tx1"/>
                </a:solidFill>
                <a:latin typeface="+mj-ea"/>
                <a:ea typeface="+mj-ea"/>
              </a:rPr>
              <a:t> 低</a:t>
            </a:r>
            <a:r>
              <a:rPr lang="en-US" altLang="zh-TW" sz="2000" b="1" dirty="0">
                <a:solidFill>
                  <a:schemeClr val="tx1"/>
                </a:solidFill>
                <a:latin typeface="+mj-ea"/>
                <a:ea typeface="+mj-ea"/>
              </a:rPr>
              <a:t>(</a:t>
            </a:r>
            <a:r>
              <a:rPr lang="zh-TW" altLang="en-US" sz="2000" b="1" dirty="0">
                <a:solidFill>
                  <a:schemeClr val="tx1"/>
                </a:solidFill>
                <a:latin typeface="+mj-ea"/>
                <a:ea typeface="+mj-ea"/>
              </a:rPr>
              <a:t>中低</a:t>
            </a:r>
            <a:r>
              <a:rPr lang="en-US" altLang="zh-TW" sz="2000" b="1" dirty="0">
                <a:solidFill>
                  <a:schemeClr val="tx1"/>
                </a:solidFill>
                <a:latin typeface="+mj-ea"/>
                <a:ea typeface="+mj-ea"/>
              </a:rPr>
              <a:t>)</a:t>
            </a:r>
            <a:r>
              <a:rPr lang="zh-TW" altLang="en-US" sz="2000" b="1" dirty="0">
                <a:solidFill>
                  <a:schemeClr val="tx1"/>
                </a:solidFill>
                <a:latin typeface="+mj-ea"/>
                <a:ea typeface="+mj-ea"/>
              </a:rPr>
              <a:t>收入戶申請生異動名冊</a:t>
            </a:r>
            <a:endParaRPr lang="en-US" altLang="zh-TW" sz="2000" b="1" dirty="0">
              <a:solidFill>
                <a:schemeClr val="tx1"/>
              </a:solidFill>
              <a:latin typeface="+mj-ea"/>
              <a:ea typeface="+mj-ea"/>
            </a:endParaRPr>
          </a:p>
          <a:p>
            <a:pPr marL="285750" indent="-285750">
              <a:spcBef>
                <a:spcPts val="300"/>
              </a:spcBef>
              <a:spcAft>
                <a:spcPts val="300"/>
              </a:spcAft>
              <a:buFont typeface="Wingdings" panose="05000000000000000000" pitchFamily="2" charset="2"/>
              <a:buChar char="l"/>
            </a:pPr>
            <a:r>
              <a:rPr lang="zh-TW" altLang="en-US" sz="1600" dirty="0">
                <a:solidFill>
                  <a:srgbClr val="FF0000"/>
                </a:solidFill>
                <a:latin typeface="+mj-ea"/>
                <a:ea typeface="+mj-ea"/>
              </a:rPr>
              <a:t>報名學測後取得</a:t>
            </a:r>
            <a:r>
              <a:rPr lang="zh-TW" altLang="en-US" sz="1600" dirty="0">
                <a:solidFill>
                  <a:schemeClr val="tx1"/>
                </a:solidFill>
                <a:latin typeface="+mj-ea"/>
                <a:ea typeface="+mj-ea"/>
              </a:rPr>
              <a:t>低收或中低收入戶身分者，由</a:t>
            </a:r>
            <a:r>
              <a:rPr lang="zh-TW" altLang="en-US" sz="1600" dirty="0">
                <a:solidFill>
                  <a:srgbClr val="FF0000"/>
                </a:solidFill>
                <a:latin typeface="+mj-ea"/>
                <a:ea typeface="+mj-ea"/>
              </a:rPr>
              <a:t>集報學校審核</a:t>
            </a:r>
            <a:r>
              <a:rPr lang="zh-TW" altLang="en-US" sz="1600" dirty="0">
                <a:solidFill>
                  <a:schemeClr val="tx1"/>
                </a:solidFill>
                <a:latin typeface="+mj-ea"/>
                <a:ea typeface="+mj-ea"/>
              </a:rPr>
              <a:t>證明文件後，於</a:t>
            </a:r>
            <a:r>
              <a:rPr lang="zh-TW" altLang="en-US" sz="1600" dirty="0">
                <a:solidFill>
                  <a:srgbClr val="FF0000"/>
                </a:solidFill>
                <a:latin typeface="+mj-ea"/>
                <a:ea typeface="+mj-ea"/>
              </a:rPr>
              <a:t>報名系統內修正</a:t>
            </a:r>
            <a:r>
              <a:rPr lang="zh-TW" altLang="en-US" sz="1600" dirty="0">
                <a:solidFill>
                  <a:schemeClr val="tx1"/>
                </a:solidFill>
                <a:latin typeface="+mj-ea"/>
                <a:ea typeface="+mj-ea"/>
              </a:rPr>
              <a:t>即可</a:t>
            </a:r>
            <a:endParaRPr lang="en-US" altLang="zh-TW" sz="1600" dirty="0">
              <a:solidFill>
                <a:schemeClr val="tx1"/>
              </a:solidFill>
              <a:latin typeface="+mj-ea"/>
              <a:ea typeface="+mj-ea"/>
            </a:endParaRPr>
          </a:p>
          <a:p>
            <a:pPr marL="285750" indent="-285750">
              <a:spcBef>
                <a:spcPts val="300"/>
              </a:spcBef>
              <a:spcAft>
                <a:spcPts val="300"/>
              </a:spcAft>
              <a:buFont typeface="Wingdings" panose="05000000000000000000" pitchFamily="2" charset="2"/>
              <a:buChar char="l"/>
            </a:pPr>
            <a:r>
              <a:rPr lang="zh-TW" altLang="en-US" sz="1600" dirty="0">
                <a:solidFill>
                  <a:schemeClr val="tx1"/>
                </a:solidFill>
                <a:latin typeface="+mj-ea"/>
                <a:ea typeface="+mj-ea"/>
              </a:rPr>
              <a:t>若無資料，不須繳寄。</a:t>
            </a:r>
          </a:p>
        </p:txBody>
      </p:sp>
      <p:pic>
        <p:nvPicPr>
          <p:cNvPr id="9" name="圖片 8">
            <a:extLst>
              <a:ext uri="{FF2B5EF4-FFF2-40B4-BE49-F238E27FC236}">
                <a16:creationId xmlns:a16="http://schemas.microsoft.com/office/drawing/2014/main" id="{A8020852-4A72-4F30-865E-C400CEB6BDEF}"/>
              </a:ext>
            </a:extLst>
          </p:cNvPr>
          <p:cNvPicPr>
            <a:picLocks noChangeAspect="1"/>
          </p:cNvPicPr>
          <p:nvPr/>
        </p:nvPicPr>
        <p:blipFill>
          <a:blip r:embed="rId4"/>
          <a:stretch>
            <a:fillRect/>
          </a:stretch>
        </p:blipFill>
        <p:spPr>
          <a:xfrm>
            <a:off x="4735610" y="3092406"/>
            <a:ext cx="5529942" cy="1541034"/>
          </a:xfrm>
          <a:prstGeom prst="rect">
            <a:avLst/>
          </a:prstGeom>
          <a:ln>
            <a:solidFill>
              <a:schemeClr val="bg1">
                <a:lumMod val="50000"/>
              </a:schemeClr>
            </a:solidFill>
          </a:ln>
        </p:spPr>
      </p:pic>
      <p:sp>
        <p:nvSpPr>
          <p:cNvPr id="10" name="矩形 9">
            <a:extLst>
              <a:ext uri="{FF2B5EF4-FFF2-40B4-BE49-F238E27FC236}">
                <a16:creationId xmlns:a16="http://schemas.microsoft.com/office/drawing/2014/main" id="{A32626F8-DB43-4BC3-B2AB-C99D16A6AD30}"/>
              </a:ext>
            </a:extLst>
          </p:cNvPr>
          <p:cNvSpPr/>
          <p:nvPr/>
        </p:nvSpPr>
        <p:spPr>
          <a:xfrm>
            <a:off x="330008" y="2929594"/>
            <a:ext cx="3224287" cy="944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300"/>
              </a:spcBef>
              <a:spcAft>
                <a:spcPts val="300"/>
              </a:spcAft>
              <a:buFont typeface="Wingdings" panose="05000000000000000000" pitchFamily="2" charset="2"/>
              <a:buChar char="Ø"/>
            </a:pPr>
            <a:r>
              <a:rPr lang="en-US" altLang="zh-TW" sz="2000" b="1" dirty="0">
                <a:solidFill>
                  <a:schemeClr val="tx1"/>
                </a:solidFill>
                <a:latin typeface="+mj-ea"/>
                <a:ea typeface="+mj-ea"/>
              </a:rPr>
              <a:t>3.2.5 </a:t>
            </a:r>
            <a:r>
              <a:rPr lang="zh-TW" altLang="en-US" sz="2000" b="1" dirty="0">
                <a:solidFill>
                  <a:schemeClr val="tx1"/>
                </a:solidFill>
                <a:latin typeface="+mj-ea"/>
                <a:ea typeface="+mj-ea"/>
              </a:rPr>
              <a:t>造字申請表</a:t>
            </a:r>
            <a:endParaRPr lang="en-US" altLang="zh-TW" sz="2000" b="1" dirty="0">
              <a:solidFill>
                <a:schemeClr val="tx1"/>
              </a:solidFill>
              <a:latin typeface="+mj-ea"/>
              <a:ea typeface="+mj-ea"/>
            </a:endParaRPr>
          </a:p>
          <a:p>
            <a:pPr marL="342900" indent="-342900">
              <a:spcBef>
                <a:spcPts val="300"/>
              </a:spcBef>
              <a:spcAft>
                <a:spcPts val="300"/>
              </a:spcAft>
              <a:buFont typeface="Wingdings" panose="05000000000000000000" pitchFamily="2" charset="2"/>
              <a:buChar char="l"/>
            </a:pPr>
            <a:r>
              <a:rPr lang="zh-TW" altLang="en-US" dirty="0">
                <a:solidFill>
                  <a:schemeClr val="tx1"/>
                </a:solidFill>
                <a:latin typeface="+mj-ea"/>
                <a:ea typeface="+mj-ea"/>
              </a:rPr>
              <a:t>有造字需求者，則須繳寄</a:t>
            </a:r>
          </a:p>
        </p:txBody>
      </p:sp>
      <p:sp>
        <p:nvSpPr>
          <p:cNvPr id="11" name="矩形 10">
            <a:extLst>
              <a:ext uri="{FF2B5EF4-FFF2-40B4-BE49-F238E27FC236}">
                <a16:creationId xmlns:a16="http://schemas.microsoft.com/office/drawing/2014/main" id="{285B0016-38BB-4FD6-8FC0-F4E6F78FB48E}"/>
              </a:ext>
            </a:extLst>
          </p:cNvPr>
          <p:cNvSpPr/>
          <p:nvPr/>
        </p:nvSpPr>
        <p:spPr>
          <a:xfrm>
            <a:off x="1553227" y="136935"/>
            <a:ext cx="9807356"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3.2</a:t>
            </a:r>
            <a:r>
              <a:rPr lang="zh-TW" altLang="en-US" sz="3200" b="1" spc="100" dirty="0">
                <a:solidFill>
                  <a:schemeClr val="tx1"/>
                </a:solidFill>
                <a:effectLst>
                  <a:glow rad="63500">
                    <a:schemeClr val="bg1"/>
                  </a:glow>
                </a:effectLst>
                <a:sym typeface="Wingdings" panose="05000000000000000000" pitchFamily="2" charset="2"/>
              </a:rPr>
              <a:t> 列印寄送委員會資料：</a:t>
            </a:r>
            <a:r>
              <a:rPr lang="zh-TW" altLang="en-US" sz="2400" b="1" spc="100" dirty="0">
                <a:solidFill>
                  <a:schemeClr val="tx1"/>
                </a:solidFill>
                <a:effectLst>
                  <a:glow rad="63500">
                    <a:schemeClr val="bg1"/>
                  </a:glow>
                </a:effectLst>
                <a:sym typeface="Wingdings" panose="05000000000000000000" pitchFamily="2" charset="2"/>
              </a:rPr>
              <a:t>其他資料</a:t>
            </a:r>
            <a:r>
              <a:rPr lang="en-US" altLang="zh-TW" sz="2400" b="1" spc="100" dirty="0">
                <a:solidFill>
                  <a:schemeClr val="tx1"/>
                </a:solidFill>
                <a:effectLst>
                  <a:glow rad="63500">
                    <a:schemeClr val="bg1"/>
                  </a:glow>
                </a:effectLst>
                <a:sym typeface="Wingdings" panose="05000000000000000000" pitchFamily="2" charset="2"/>
              </a:rPr>
              <a:t>(3.2.4/3.2.5/3.2.6)</a:t>
            </a:r>
            <a:endParaRPr lang="zh-TW" altLang="en-US" sz="3200" b="1" spc="100" dirty="0">
              <a:solidFill>
                <a:schemeClr val="tx1"/>
              </a:solidFill>
              <a:effectLst>
                <a:glow rad="63500">
                  <a:schemeClr val="bg1"/>
                </a:glow>
              </a:effectLst>
              <a:sym typeface="Wingdings" panose="05000000000000000000" pitchFamily="2" charset="2"/>
            </a:endParaRPr>
          </a:p>
        </p:txBody>
      </p:sp>
      <p:sp>
        <p:nvSpPr>
          <p:cNvPr id="12" name="矩形 11">
            <a:extLst>
              <a:ext uri="{FF2B5EF4-FFF2-40B4-BE49-F238E27FC236}">
                <a16:creationId xmlns:a16="http://schemas.microsoft.com/office/drawing/2014/main" id="{77184743-E502-452E-86AD-F307E72EB9F9}"/>
              </a:ext>
            </a:extLst>
          </p:cNvPr>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03</a:t>
            </a:r>
            <a:endParaRPr lang="zh-TW" altLang="en-US" sz="3600" dirty="0">
              <a:solidFill>
                <a:schemeClr val="tx1">
                  <a:lumMod val="75000"/>
                  <a:lumOff val="25000"/>
                </a:schemeClr>
              </a:solidFill>
            </a:endParaRPr>
          </a:p>
        </p:txBody>
      </p:sp>
      <p:pic>
        <p:nvPicPr>
          <p:cNvPr id="15" name="圖片 14">
            <a:extLst>
              <a:ext uri="{FF2B5EF4-FFF2-40B4-BE49-F238E27FC236}">
                <a16:creationId xmlns:a16="http://schemas.microsoft.com/office/drawing/2014/main" id="{31C115B0-82F7-4C83-AB35-D34A0F38547B}"/>
              </a:ext>
            </a:extLst>
          </p:cNvPr>
          <p:cNvPicPr>
            <a:picLocks noChangeAspect="1"/>
          </p:cNvPicPr>
          <p:nvPr/>
        </p:nvPicPr>
        <p:blipFill>
          <a:blip r:embed="rId5"/>
          <a:stretch>
            <a:fillRect/>
          </a:stretch>
        </p:blipFill>
        <p:spPr>
          <a:xfrm>
            <a:off x="3714145" y="4919186"/>
            <a:ext cx="7646438" cy="1658416"/>
          </a:xfrm>
          <a:prstGeom prst="rect">
            <a:avLst/>
          </a:prstGeom>
          <a:ln>
            <a:solidFill>
              <a:schemeClr val="bg1">
                <a:lumMod val="50000"/>
              </a:schemeClr>
            </a:solidFill>
          </a:ln>
        </p:spPr>
      </p:pic>
      <p:sp>
        <p:nvSpPr>
          <p:cNvPr id="16" name="矩形 15">
            <a:extLst>
              <a:ext uri="{FF2B5EF4-FFF2-40B4-BE49-F238E27FC236}">
                <a16:creationId xmlns:a16="http://schemas.microsoft.com/office/drawing/2014/main" id="{80C7D186-46ED-46C1-9CBD-F0C9969E38D4}"/>
              </a:ext>
            </a:extLst>
          </p:cNvPr>
          <p:cNvSpPr/>
          <p:nvPr/>
        </p:nvSpPr>
        <p:spPr>
          <a:xfrm>
            <a:off x="214392" y="4919186"/>
            <a:ext cx="3440404" cy="705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300"/>
              </a:spcBef>
              <a:spcAft>
                <a:spcPts val="300"/>
              </a:spcAft>
              <a:buFont typeface="Wingdings" panose="05000000000000000000" pitchFamily="2" charset="2"/>
              <a:buChar char="Ø"/>
            </a:pPr>
            <a:r>
              <a:rPr lang="en-US" altLang="zh-TW" sz="2000" b="1" dirty="0">
                <a:solidFill>
                  <a:schemeClr val="tx1"/>
                </a:solidFill>
                <a:latin typeface="+mj-ea"/>
                <a:ea typeface="+mj-ea"/>
              </a:rPr>
              <a:t>3.2.6 </a:t>
            </a:r>
            <a:r>
              <a:rPr lang="zh-TW" altLang="en-US" sz="2000" b="1" dirty="0">
                <a:solidFill>
                  <a:schemeClr val="tx1"/>
                </a:solidFill>
                <a:latin typeface="+mj-ea"/>
                <a:ea typeface="+mj-ea"/>
              </a:rPr>
              <a:t>通訊地址及姓名變更申請表</a:t>
            </a:r>
            <a:endParaRPr lang="en-US" altLang="zh-TW" sz="2000" b="1" dirty="0">
              <a:solidFill>
                <a:schemeClr val="tx1"/>
              </a:solidFill>
              <a:latin typeface="+mj-ea"/>
              <a:ea typeface="+mj-ea"/>
            </a:endParaRPr>
          </a:p>
        </p:txBody>
      </p:sp>
      <p:sp>
        <p:nvSpPr>
          <p:cNvPr id="4" name="文字方塊 3">
            <a:extLst>
              <a:ext uri="{FF2B5EF4-FFF2-40B4-BE49-F238E27FC236}">
                <a16:creationId xmlns:a16="http://schemas.microsoft.com/office/drawing/2014/main" id="{5E23E259-635A-5A80-F49C-BACA7C2DBA46}"/>
              </a:ext>
            </a:extLst>
          </p:cNvPr>
          <p:cNvSpPr txBox="1"/>
          <p:nvPr/>
        </p:nvSpPr>
        <p:spPr>
          <a:xfrm>
            <a:off x="3837383" y="2093419"/>
            <a:ext cx="7572873" cy="369332"/>
          </a:xfrm>
          <a:prstGeom prst="rect">
            <a:avLst/>
          </a:prstGeom>
          <a:noFill/>
        </p:spPr>
        <p:txBody>
          <a:bodyPr wrap="square">
            <a:spAutoFit/>
          </a:bodyPr>
          <a:lstStyle/>
          <a:p>
            <a:pPr algn="ctr">
              <a:spcBef>
                <a:spcPts val="300"/>
              </a:spcBef>
              <a:spcAft>
                <a:spcPts val="300"/>
              </a:spcAft>
            </a:pPr>
            <a:r>
              <a:rPr lang="zh-TW" altLang="en-US" sz="1800" b="1" dirty="0">
                <a:solidFill>
                  <a:srgbClr val="0033CC"/>
                </a:solidFill>
                <a:latin typeface="+mj-ea"/>
                <a:ea typeface="+mj-ea"/>
              </a:rPr>
              <a:t>低</a:t>
            </a:r>
            <a:r>
              <a:rPr lang="en-US" altLang="zh-TW" sz="1800" b="1" dirty="0">
                <a:solidFill>
                  <a:srgbClr val="0033CC"/>
                </a:solidFill>
                <a:latin typeface="+mj-ea"/>
                <a:ea typeface="+mj-ea"/>
              </a:rPr>
              <a:t>(</a:t>
            </a:r>
            <a:r>
              <a:rPr lang="zh-TW" altLang="en-US" sz="1800" b="1" dirty="0">
                <a:solidFill>
                  <a:srgbClr val="0033CC"/>
                </a:solidFill>
                <a:latin typeface="+mj-ea"/>
                <a:ea typeface="+mj-ea"/>
              </a:rPr>
              <a:t>中低</a:t>
            </a:r>
            <a:r>
              <a:rPr lang="en-US" altLang="zh-TW" sz="1800" b="1" dirty="0">
                <a:solidFill>
                  <a:srgbClr val="0033CC"/>
                </a:solidFill>
                <a:latin typeface="+mj-ea"/>
                <a:ea typeface="+mj-ea"/>
              </a:rPr>
              <a:t>)</a:t>
            </a:r>
            <a:r>
              <a:rPr lang="zh-TW" altLang="en-US" sz="1800" b="1" dirty="0">
                <a:solidFill>
                  <a:srgbClr val="0033CC"/>
                </a:solidFill>
                <a:latin typeface="+mj-ea"/>
                <a:ea typeface="+mj-ea"/>
              </a:rPr>
              <a:t>收入戶異動名冊來源：</a:t>
            </a:r>
            <a:r>
              <a:rPr lang="en-US" altLang="zh-TW" sz="1800" b="1" dirty="0">
                <a:solidFill>
                  <a:srgbClr val="0033CC"/>
                </a:solidFill>
                <a:latin typeface="+mj-ea"/>
                <a:ea typeface="+mj-ea"/>
              </a:rPr>
              <a:t>【2.3】</a:t>
            </a:r>
            <a:r>
              <a:rPr lang="zh-TW" altLang="en-US" sz="1800" b="1" dirty="0">
                <a:solidFill>
                  <a:srgbClr val="0033CC"/>
                </a:solidFill>
                <a:latin typeface="+mj-ea"/>
                <a:ea typeface="+mj-ea"/>
              </a:rPr>
              <a:t>或</a:t>
            </a:r>
            <a:r>
              <a:rPr lang="en-US" altLang="zh-TW" sz="1800" b="1" dirty="0">
                <a:solidFill>
                  <a:srgbClr val="0033CC"/>
                </a:solidFill>
                <a:latin typeface="+mj-ea"/>
                <a:ea typeface="+mj-ea"/>
              </a:rPr>
              <a:t>【2.5】</a:t>
            </a:r>
            <a:r>
              <a:rPr lang="zh-TW" altLang="en-US" sz="1800" b="1" dirty="0">
                <a:solidFill>
                  <a:srgbClr val="0033CC"/>
                </a:solidFill>
                <a:latin typeface="+mj-ea"/>
                <a:ea typeface="+mj-ea"/>
              </a:rPr>
              <a:t>修改過申請生繳費註記</a:t>
            </a:r>
            <a:endParaRPr lang="en-US" altLang="zh-TW" sz="1800" b="1" dirty="0">
              <a:solidFill>
                <a:srgbClr val="0033CC"/>
              </a:solidFill>
              <a:latin typeface="+mj-ea"/>
              <a:ea typeface="+mj-ea"/>
            </a:endParaRPr>
          </a:p>
        </p:txBody>
      </p:sp>
      <p:sp>
        <p:nvSpPr>
          <p:cNvPr id="5" name="文字方塊 4">
            <a:extLst>
              <a:ext uri="{FF2B5EF4-FFF2-40B4-BE49-F238E27FC236}">
                <a16:creationId xmlns:a16="http://schemas.microsoft.com/office/drawing/2014/main" id="{2EA2D544-731B-A86B-3F77-CC631093C513}"/>
              </a:ext>
            </a:extLst>
          </p:cNvPr>
          <p:cNvSpPr txBox="1"/>
          <p:nvPr/>
        </p:nvSpPr>
        <p:spPr>
          <a:xfrm>
            <a:off x="1855846" y="4311149"/>
            <a:ext cx="5294253" cy="307777"/>
          </a:xfrm>
          <a:prstGeom prst="rect">
            <a:avLst/>
          </a:prstGeom>
          <a:solidFill>
            <a:schemeClr val="bg1">
              <a:lumMod val="85000"/>
            </a:schemeClr>
          </a:solidFill>
        </p:spPr>
        <p:txBody>
          <a:bodyPr wrap="square" rtlCol="0">
            <a:spAutoFit/>
          </a:bodyPr>
          <a:lstStyle/>
          <a:p>
            <a:pPr algn="ctr"/>
            <a:r>
              <a:rPr lang="en-US" altLang="zh-TW" sz="1400" dirty="0"/>
              <a:t>【2.3】</a:t>
            </a:r>
            <a:r>
              <a:rPr lang="zh-TW" altLang="en-US" sz="1400" dirty="0"/>
              <a:t>或</a:t>
            </a:r>
            <a:r>
              <a:rPr lang="en-US" altLang="zh-TW" sz="1400" dirty="0"/>
              <a:t>【2.5】</a:t>
            </a:r>
            <a:r>
              <a:rPr lang="zh-TW" altLang="en-US" sz="1400" dirty="0"/>
              <a:t>將欲造字之字改為全形＊，</a:t>
            </a:r>
            <a:r>
              <a:rPr lang="en-US" altLang="zh-TW" sz="1400" dirty="0"/>
              <a:t>PDF</a:t>
            </a:r>
            <a:r>
              <a:rPr lang="zh-TW" altLang="en-US" sz="1400" dirty="0"/>
              <a:t>列印將自動列表</a:t>
            </a:r>
          </a:p>
        </p:txBody>
      </p:sp>
      <p:sp>
        <p:nvSpPr>
          <p:cNvPr id="8" name="文字方塊 7">
            <a:extLst>
              <a:ext uri="{FF2B5EF4-FFF2-40B4-BE49-F238E27FC236}">
                <a16:creationId xmlns:a16="http://schemas.microsoft.com/office/drawing/2014/main" id="{3777F3B9-32A5-5F9A-C0ED-374000BB84B7}"/>
              </a:ext>
            </a:extLst>
          </p:cNvPr>
          <p:cNvSpPr txBox="1"/>
          <p:nvPr/>
        </p:nvSpPr>
        <p:spPr>
          <a:xfrm>
            <a:off x="3714145" y="5909347"/>
            <a:ext cx="7572873" cy="723275"/>
          </a:xfrm>
          <a:prstGeom prst="rect">
            <a:avLst/>
          </a:prstGeom>
          <a:noFill/>
        </p:spPr>
        <p:txBody>
          <a:bodyPr wrap="square">
            <a:spAutoFit/>
          </a:bodyPr>
          <a:lstStyle/>
          <a:p>
            <a:pPr algn="ctr">
              <a:spcBef>
                <a:spcPts val="300"/>
              </a:spcBef>
              <a:spcAft>
                <a:spcPts val="300"/>
              </a:spcAft>
            </a:pPr>
            <a:r>
              <a:rPr lang="zh-TW" altLang="en-US" sz="1800" b="1" dirty="0">
                <a:solidFill>
                  <a:srgbClr val="0033CC"/>
                </a:solidFill>
                <a:latin typeface="+mj-ea"/>
                <a:ea typeface="+mj-ea"/>
              </a:rPr>
              <a:t>地址</a:t>
            </a:r>
            <a:r>
              <a:rPr lang="en-US" altLang="zh-TW" sz="1800" b="1" dirty="0">
                <a:solidFill>
                  <a:srgbClr val="0033CC"/>
                </a:solidFill>
                <a:latin typeface="+mj-ea"/>
                <a:ea typeface="+mj-ea"/>
              </a:rPr>
              <a:t>/</a:t>
            </a:r>
            <a:r>
              <a:rPr lang="zh-TW" altLang="en-US" sz="1800" b="1" dirty="0">
                <a:solidFill>
                  <a:srgbClr val="0033CC"/>
                </a:solidFill>
                <a:latin typeface="+mj-ea"/>
                <a:ea typeface="+mj-ea"/>
              </a:rPr>
              <a:t>姓名異動名冊來源：</a:t>
            </a:r>
            <a:r>
              <a:rPr lang="en-US" altLang="zh-TW" sz="1800" b="1" dirty="0">
                <a:solidFill>
                  <a:srgbClr val="0033CC"/>
                </a:solidFill>
                <a:latin typeface="+mj-ea"/>
                <a:ea typeface="+mj-ea"/>
              </a:rPr>
              <a:t>【2.3】</a:t>
            </a:r>
            <a:r>
              <a:rPr lang="zh-TW" altLang="en-US" sz="1800" b="1" dirty="0">
                <a:solidFill>
                  <a:srgbClr val="0033CC"/>
                </a:solidFill>
                <a:latin typeface="+mj-ea"/>
                <a:ea typeface="+mj-ea"/>
              </a:rPr>
              <a:t>或</a:t>
            </a:r>
            <a:r>
              <a:rPr lang="en-US" altLang="zh-TW" sz="1800" b="1" dirty="0">
                <a:solidFill>
                  <a:srgbClr val="0033CC"/>
                </a:solidFill>
                <a:latin typeface="+mj-ea"/>
                <a:ea typeface="+mj-ea"/>
              </a:rPr>
              <a:t>【2.5】</a:t>
            </a:r>
            <a:r>
              <a:rPr lang="zh-TW" altLang="en-US" sz="1800" b="1" dirty="0">
                <a:solidFill>
                  <a:srgbClr val="0033CC"/>
                </a:solidFill>
                <a:latin typeface="+mj-ea"/>
                <a:ea typeface="+mj-ea"/>
              </a:rPr>
              <a:t>修改過申請生地址</a:t>
            </a:r>
            <a:r>
              <a:rPr lang="en-US" altLang="zh-TW" sz="1800" b="1" dirty="0">
                <a:solidFill>
                  <a:srgbClr val="0033CC"/>
                </a:solidFill>
                <a:latin typeface="+mj-ea"/>
                <a:ea typeface="+mj-ea"/>
              </a:rPr>
              <a:t>/</a:t>
            </a:r>
            <a:r>
              <a:rPr lang="zh-TW" altLang="en-US" sz="1800" b="1" dirty="0">
                <a:solidFill>
                  <a:srgbClr val="0033CC"/>
                </a:solidFill>
                <a:latin typeface="+mj-ea"/>
                <a:ea typeface="+mj-ea"/>
              </a:rPr>
              <a:t>姓名</a:t>
            </a:r>
            <a:endParaRPr lang="en-US" altLang="zh-TW" sz="1800" b="1" dirty="0">
              <a:solidFill>
                <a:srgbClr val="0033CC"/>
              </a:solidFill>
              <a:latin typeface="+mj-ea"/>
              <a:ea typeface="+mj-ea"/>
            </a:endParaRPr>
          </a:p>
          <a:p>
            <a:pPr algn="ctr">
              <a:spcBef>
                <a:spcPts val="300"/>
              </a:spcBef>
              <a:spcAft>
                <a:spcPts val="300"/>
              </a:spcAft>
            </a:pPr>
            <a:r>
              <a:rPr lang="zh-TW" altLang="en-US" sz="1800" b="1" dirty="0">
                <a:solidFill>
                  <a:srgbClr val="0033CC"/>
                </a:solidFill>
                <a:latin typeface="+mj-ea"/>
                <a:ea typeface="+mj-ea"/>
              </a:rPr>
              <a:t>請自行留存，不須寄回</a:t>
            </a:r>
            <a:endParaRPr lang="en-US" altLang="zh-TW" sz="1800" b="1" dirty="0">
              <a:solidFill>
                <a:srgbClr val="0033CC"/>
              </a:solidFill>
              <a:latin typeface="+mj-ea"/>
              <a:ea typeface="+mj-ea"/>
            </a:endParaRPr>
          </a:p>
        </p:txBody>
      </p:sp>
      <p:sp>
        <p:nvSpPr>
          <p:cNvPr id="13" name="文字方塊 12">
            <a:extLst>
              <a:ext uri="{FF2B5EF4-FFF2-40B4-BE49-F238E27FC236}">
                <a16:creationId xmlns:a16="http://schemas.microsoft.com/office/drawing/2014/main" id="{553C336E-CB56-9383-E336-01DC12A6E53F}"/>
              </a:ext>
            </a:extLst>
          </p:cNvPr>
          <p:cNvSpPr txBox="1"/>
          <p:nvPr/>
        </p:nvSpPr>
        <p:spPr>
          <a:xfrm>
            <a:off x="7369952" y="4314648"/>
            <a:ext cx="2354003" cy="307777"/>
          </a:xfrm>
          <a:prstGeom prst="rect">
            <a:avLst/>
          </a:prstGeom>
          <a:solidFill>
            <a:schemeClr val="bg1">
              <a:lumMod val="85000"/>
            </a:schemeClr>
          </a:solidFill>
        </p:spPr>
        <p:txBody>
          <a:bodyPr wrap="square" rtlCol="0">
            <a:spAutoFit/>
          </a:bodyPr>
          <a:lstStyle/>
          <a:p>
            <a:r>
              <a:rPr lang="zh-TW" altLang="en-US" sz="1400" dirty="0"/>
              <a:t>下載空白造字表，自行填寫</a:t>
            </a:r>
          </a:p>
        </p:txBody>
      </p:sp>
    </p:spTree>
    <p:extLst>
      <p:ext uri="{BB962C8B-B14F-4D97-AF65-F5344CB8AC3E}">
        <p14:creationId xmlns:p14="http://schemas.microsoft.com/office/powerpoint/2010/main" val="8874035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7F61CAF-7224-46CE-BEB9-B8403AACDFC7}"/>
              </a:ext>
            </a:extLst>
          </p:cNvPr>
          <p:cNvSpPr>
            <a:spLocks noGrp="1"/>
          </p:cNvSpPr>
          <p:nvPr>
            <p:ph type="sldNum" sz="quarter" idx="12"/>
          </p:nvPr>
        </p:nvSpPr>
        <p:spPr/>
        <p:txBody>
          <a:bodyPr/>
          <a:lstStyle/>
          <a:p>
            <a:fld id="{A6174ADA-354D-4803-A14C-B38EECA4D689}" type="slidenum">
              <a:rPr lang="zh-TW" altLang="en-US" smtClean="0"/>
              <a:t>66</a:t>
            </a:fld>
            <a:endParaRPr lang="zh-TW" altLang="en-US"/>
          </a:p>
        </p:txBody>
      </p:sp>
      <p:pic>
        <p:nvPicPr>
          <p:cNvPr id="4" name="圖片 3">
            <a:extLst>
              <a:ext uri="{FF2B5EF4-FFF2-40B4-BE49-F238E27FC236}">
                <a16:creationId xmlns:a16="http://schemas.microsoft.com/office/drawing/2014/main" id="{DFFD5322-69D6-4910-9F58-B7F960B8ADF7}"/>
              </a:ext>
            </a:extLst>
          </p:cNvPr>
          <p:cNvPicPr>
            <a:picLocks noChangeAspect="1"/>
          </p:cNvPicPr>
          <p:nvPr/>
        </p:nvPicPr>
        <p:blipFill rotWithShape="1">
          <a:blip r:embed="rId3"/>
          <a:srcRect l="18947" r="19158" b="40374"/>
          <a:stretch/>
        </p:blipFill>
        <p:spPr>
          <a:xfrm>
            <a:off x="182880" y="944149"/>
            <a:ext cx="6362300" cy="2953188"/>
          </a:xfrm>
          <a:prstGeom prst="rect">
            <a:avLst/>
          </a:prstGeom>
        </p:spPr>
      </p:pic>
      <p:pic>
        <p:nvPicPr>
          <p:cNvPr id="7" name="圖片 6">
            <a:extLst>
              <a:ext uri="{FF2B5EF4-FFF2-40B4-BE49-F238E27FC236}">
                <a16:creationId xmlns:a16="http://schemas.microsoft.com/office/drawing/2014/main" id="{DB3C667E-AF12-414F-9A40-7A9CD031D623}"/>
              </a:ext>
            </a:extLst>
          </p:cNvPr>
          <p:cNvPicPr>
            <a:picLocks noChangeAspect="1"/>
          </p:cNvPicPr>
          <p:nvPr/>
        </p:nvPicPr>
        <p:blipFill>
          <a:blip r:embed="rId4">
            <a:duotone>
              <a:schemeClr val="accent6">
                <a:shade val="45000"/>
                <a:satMod val="135000"/>
              </a:schemeClr>
              <a:prstClr val="white"/>
            </a:duotone>
          </a:blip>
          <a:stretch>
            <a:fillRect/>
          </a:stretch>
        </p:blipFill>
        <p:spPr>
          <a:xfrm rot="16200000" flipH="1">
            <a:off x="4041330" y="1744188"/>
            <a:ext cx="549922" cy="549922"/>
          </a:xfrm>
          <a:prstGeom prst="rect">
            <a:avLst/>
          </a:prstGeom>
          <a:effectLst>
            <a:glow rad="228600">
              <a:schemeClr val="bg1">
                <a:alpha val="40000"/>
              </a:schemeClr>
            </a:glow>
          </a:effectLst>
        </p:spPr>
      </p:pic>
      <p:sp>
        <p:nvSpPr>
          <p:cNvPr id="8" name="文字方塊 7">
            <a:extLst>
              <a:ext uri="{FF2B5EF4-FFF2-40B4-BE49-F238E27FC236}">
                <a16:creationId xmlns:a16="http://schemas.microsoft.com/office/drawing/2014/main" id="{6C4348DF-DE37-4653-ADBA-5B81AABF00F3}"/>
              </a:ext>
            </a:extLst>
          </p:cNvPr>
          <p:cNvSpPr txBox="1"/>
          <p:nvPr/>
        </p:nvSpPr>
        <p:spPr>
          <a:xfrm>
            <a:off x="6799817" y="944149"/>
            <a:ext cx="4846892" cy="919401"/>
          </a:xfrm>
          <a:prstGeom prst="roundRect">
            <a:avLst/>
          </a:prstGeom>
          <a:solidFill>
            <a:srgbClr val="FFFFE5"/>
          </a:solidFill>
          <a:ln>
            <a:solidFill>
              <a:srgbClr val="FFFFE5"/>
            </a:solidFill>
          </a:ln>
          <a:effectLst>
            <a:outerShdw blurRad="50800" dist="38100" dir="5400000" algn="t" rotWithShape="0">
              <a:prstClr val="black">
                <a:alpha val="40000"/>
              </a:prstClr>
            </a:outerShdw>
          </a:effectLst>
        </p:spPr>
        <p:txBody>
          <a:bodyPr wrap="square" rtlCol="0">
            <a:spAutoFit/>
          </a:bodyPr>
          <a:lstStyle/>
          <a:p>
            <a:pPr algn="ctr"/>
            <a:r>
              <a:rPr lang="zh-TW" altLang="en-US" sz="1600" b="1" dirty="0"/>
              <a:t>如需辦理公務核銷經費者，完成繳費後，</a:t>
            </a:r>
            <a:endParaRPr lang="en-US" altLang="zh-TW" sz="1600" b="1" dirty="0"/>
          </a:p>
          <a:p>
            <a:pPr algn="ctr"/>
            <a:r>
              <a:rPr lang="zh-TW" altLang="en-US" sz="1600" b="1" dirty="0"/>
              <a:t>繳費狀態為「已繳費」者，即可列印已繳費證明。</a:t>
            </a:r>
            <a:endParaRPr lang="en-US" altLang="zh-TW" sz="1600" b="1" dirty="0"/>
          </a:p>
          <a:p>
            <a:pPr algn="ctr"/>
            <a:r>
              <a:rPr lang="zh-TW" altLang="en-US" sz="1600" b="1" dirty="0"/>
              <a:t>本委員會不另置送報名費收據。</a:t>
            </a:r>
          </a:p>
        </p:txBody>
      </p:sp>
      <p:sp>
        <p:nvSpPr>
          <p:cNvPr id="9" name="文字方塊 8">
            <a:extLst>
              <a:ext uri="{FF2B5EF4-FFF2-40B4-BE49-F238E27FC236}">
                <a16:creationId xmlns:a16="http://schemas.microsoft.com/office/drawing/2014/main" id="{89937BE7-C608-49A7-9395-65929FC6B83D}"/>
              </a:ext>
            </a:extLst>
          </p:cNvPr>
          <p:cNvSpPr txBox="1"/>
          <p:nvPr/>
        </p:nvSpPr>
        <p:spPr>
          <a:xfrm>
            <a:off x="1213630" y="3992399"/>
            <a:ext cx="4801314" cy="646331"/>
          </a:xfrm>
          <a:prstGeom prst="wedgeRectCallout">
            <a:avLst>
              <a:gd name="adj1" fmla="val -19060"/>
              <a:gd name="adj2" fmla="val -94743"/>
            </a:avLst>
          </a:prstGeom>
          <a:solidFill>
            <a:schemeClr val="accent5"/>
          </a:solidFill>
          <a:ln>
            <a:solidFill>
              <a:schemeClr val="accent5"/>
            </a:solidFill>
          </a:ln>
        </p:spPr>
        <p:txBody>
          <a:bodyPr wrap="none" rtlCol="0">
            <a:spAutoFit/>
          </a:bodyPr>
          <a:lstStyle/>
          <a:p>
            <a:pPr algn="ctr"/>
            <a:r>
              <a:rPr lang="zh-TW" altLang="en-US" b="1" dirty="0">
                <a:solidFill>
                  <a:schemeClr val="bg1"/>
                </a:solidFill>
                <a:effectLst>
                  <a:outerShdw blurRad="38100" dist="38100" dir="2700000" algn="tl">
                    <a:srgbClr val="000000">
                      <a:alpha val="43137"/>
                    </a:srgbClr>
                  </a:outerShdw>
                </a:effectLst>
              </a:rPr>
              <a:t>郵寄</a:t>
            </a:r>
            <a:r>
              <a:rPr lang="en-US" altLang="zh-TW" b="1" dirty="0">
                <a:solidFill>
                  <a:schemeClr val="bg1"/>
                </a:solidFill>
                <a:effectLst>
                  <a:outerShdw blurRad="38100" dist="38100" dir="2700000" algn="tl">
                    <a:srgbClr val="000000">
                      <a:alpha val="43137"/>
                    </a:srgbClr>
                  </a:outerShdw>
                </a:effectLst>
              </a:rPr>
              <a:t>3.2</a:t>
            </a:r>
            <a:r>
              <a:rPr lang="zh-TW" altLang="en-US" b="1" dirty="0">
                <a:solidFill>
                  <a:schemeClr val="bg1"/>
                </a:solidFill>
                <a:effectLst>
                  <a:outerShdw blurRad="38100" dist="38100" dir="2700000" algn="tl">
                    <a:srgbClr val="000000">
                      <a:alpha val="43137"/>
                    </a:srgbClr>
                  </a:outerShdw>
                </a:effectLst>
              </a:rPr>
              <a:t>必繳資料後，可至此處查看收件狀況</a:t>
            </a:r>
            <a:endParaRPr lang="en-US" altLang="zh-TW" b="1" dirty="0">
              <a:solidFill>
                <a:schemeClr val="bg1"/>
              </a:solidFill>
              <a:effectLst>
                <a:outerShdw blurRad="38100" dist="38100" dir="2700000" algn="tl">
                  <a:srgbClr val="000000">
                    <a:alpha val="43137"/>
                  </a:srgbClr>
                </a:outerShdw>
              </a:effectLst>
            </a:endParaRPr>
          </a:p>
          <a:p>
            <a:pPr algn="ctr"/>
            <a:r>
              <a:rPr lang="en-US" altLang="zh-TW" b="1" dirty="0">
                <a:solidFill>
                  <a:schemeClr val="bg1"/>
                </a:solidFill>
                <a:effectLst>
                  <a:outerShdw blurRad="38100" dist="38100" dir="2700000" algn="tl">
                    <a:srgbClr val="000000">
                      <a:alpha val="43137"/>
                    </a:srgbClr>
                  </a:outerShdw>
                </a:effectLst>
              </a:rPr>
              <a:t>(</a:t>
            </a:r>
            <a:r>
              <a:rPr lang="zh-TW" altLang="en-US" b="1" dirty="0">
                <a:solidFill>
                  <a:schemeClr val="bg1"/>
                </a:solidFill>
                <a:effectLst>
                  <a:outerShdw blurRad="38100" dist="38100" dir="2700000" algn="tl">
                    <a:srgbClr val="000000">
                      <a:alpha val="43137"/>
                    </a:srgbClr>
                  </a:outerShdw>
                </a:effectLst>
              </a:rPr>
              <a:t>收件為人工作業，需</a:t>
            </a:r>
            <a:r>
              <a:rPr lang="en-US" altLang="zh-TW" b="1" dirty="0">
                <a:solidFill>
                  <a:schemeClr val="bg1"/>
                </a:solidFill>
                <a:effectLst>
                  <a:outerShdw blurRad="38100" dist="38100" dir="2700000" algn="tl">
                    <a:srgbClr val="000000">
                      <a:alpha val="43137"/>
                    </a:srgbClr>
                  </a:outerShdw>
                </a:effectLst>
              </a:rPr>
              <a:t>1~3</a:t>
            </a:r>
            <a:r>
              <a:rPr lang="zh-TW" altLang="en-US" b="1" dirty="0">
                <a:solidFill>
                  <a:schemeClr val="bg1"/>
                </a:solidFill>
                <a:effectLst>
                  <a:outerShdw blurRad="38100" dist="38100" dir="2700000" algn="tl">
                    <a:srgbClr val="000000">
                      <a:alpha val="43137"/>
                    </a:srgbClr>
                  </a:outerShdw>
                </a:effectLst>
              </a:rPr>
              <a:t>個工作天</a:t>
            </a:r>
            <a:r>
              <a:rPr lang="en-US" altLang="zh-TW" b="1" dirty="0">
                <a:solidFill>
                  <a:schemeClr val="bg1"/>
                </a:solidFill>
                <a:effectLst>
                  <a:outerShdw blurRad="38100" dist="38100" dir="2700000" algn="tl">
                    <a:srgbClr val="000000">
                      <a:alpha val="43137"/>
                    </a:srgbClr>
                  </a:outerShdw>
                </a:effectLst>
              </a:rPr>
              <a:t>)</a:t>
            </a:r>
            <a:endParaRPr lang="zh-TW" altLang="en-US" b="1" dirty="0">
              <a:solidFill>
                <a:schemeClr val="bg1"/>
              </a:solidFill>
              <a:effectLst>
                <a:outerShdw blurRad="38100" dist="38100" dir="2700000" algn="tl">
                  <a:srgbClr val="000000">
                    <a:alpha val="43137"/>
                  </a:srgbClr>
                </a:outerShdw>
              </a:effectLst>
            </a:endParaRPr>
          </a:p>
        </p:txBody>
      </p:sp>
      <p:sp>
        <p:nvSpPr>
          <p:cNvPr id="10" name="矩形 9">
            <a:extLst>
              <a:ext uri="{FF2B5EF4-FFF2-40B4-BE49-F238E27FC236}">
                <a16:creationId xmlns:a16="http://schemas.microsoft.com/office/drawing/2014/main" id="{5893C221-BDBA-4B35-9957-110D680C8A49}"/>
              </a:ext>
            </a:extLst>
          </p:cNvPr>
          <p:cNvSpPr/>
          <p:nvPr/>
        </p:nvSpPr>
        <p:spPr>
          <a:xfrm>
            <a:off x="2353553" y="136935"/>
            <a:ext cx="7484895"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4.1</a:t>
            </a:r>
            <a:r>
              <a:rPr lang="zh-TW" altLang="en-US" sz="3200" b="1" spc="100" dirty="0">
                <a:solidFill>
                  <a:schemeClr val="tx1"/>
                </a:solidFill>
                <a:effectLst>
                  <a:glow rad="63500">
                    <a:schemeClr val="bg1"/>
                  </a:glow>
                </a:effectLst>
                <a:sym typeface="Wingdings" panose="05000000000000000000" pitchFamily="2" charset="2"/>
              </a:rPr>
              <a:t> 第一階段繳費及郵寄收件狀態查詢</a:t>
            </a:r>
          </a:p>
        </p:txBody>
      </p:sp>
      <p:sp>
        <p:nvSpPr>
          <p:cNvPr id="11" name="矩形 10">
            <a:extLst>
              <a:ext uri="{FF2B5EF4-FFF2-40B4-BE49-F238E27FC236}">
                <a16:creationId xmlns:a16="http://schemas.microsoft.com/office/drawing/2014/main" id="{508592EA-D3E6-42EB-A358-A6E999CC178F}"/>
              </a:ext>
            </a:extLst>
          </p:cNvPr>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04</a:t>
            </a:r>
            <a:endParaRPr lang="zh-TW" altLang="en-US" sz="3600" dirty="0">
              <a:solidFill>
                <a:schemeClr val="tx1">
                  <a:lumMod val="75000"/>
                  <a:lumOff val="25000"/>
                </a:schemeClr>
              </a:solidFill>
            </a:endParaRPr>
          </a:p>
        </p:txBody>
      </p:sp>
      <p:pic>
        <p:nvPicPr>
          <p:cNvPr id="5" name="圖片 4">
            <a:extLst>
              <a:ext uri="{FF2B5EF4-FFF2-40B4-BE49-F238E27FC236}">
                <a16:creationId xmlns:a16="http://schemas.microsoft.com/office/drawing/2014/main" id="{BEF68029-D83E-CD36-AAC2-B522ACC368D0}"/>
              </a:ext>
            </a:extLst>
          </p:cNvPr>
          <p:cNvPicPr>
            <a:picLocks noChangeAspect="1"/>
          </p:cNvPicPr>
          <p:nvPr/>
        </p:nvPicPr>
        <p:blipFill>
          <a:blip r:embed="rId5"/>
          <a:stretch>
            <a:fillRect/>
          </a:stretch>
        </p:blipFill>
        <p:spPr>
          <a:xfrm>
            <a:off x="6845395" y="2019149"/>
            <a:ext cx="4801314" cy="4417876"/>
          </a:xfrm>
          <a:prstGeom prst="rect">
            <a:avLst/>
          </a:prstGeom>
          <a:ln>
            <a:solidFill>
              <a:schemeClr val="bg1">
                <a:lumMod val="50000"/>
              </a:schemeClr>
            </a:solidFill>
          </a:ln>
        </p:spPr>
      </p:pic>
      <p:sp>
        <p:nvSpPr>
          <p:cNvPr id="3" name="文字方塊 2">
            <a:extLst>
              <a:ext uri="{FF2B5EF4-FFF2-40B4-BE49-F238E27FC236}">
                <a16:creationId xmlns:a16="http://schemas.microsoft.com/office/drawing/2014/main" id="{EFF1A6D8-3D8B-F83E-EDBA-3852A744083D}"/>
              </a:ext>
            </a:extLst>
          </p:cNvPr>
          <p:cNvSpPr txBox="1"/>
          <p:nvPr/>
        </p:nvSpPr>
        <p:spPr>
          <a:xfrm>
            <a:off x="7852229" y="6067693"/>
            <a:ext cx="2525485" cy="369332"/>
          </a:xfrm>
          <a:prstGeom prst="rect">
            <a:avLst/>
          </a:prstGeom>
          <a:noFill/>
        </p:spPr>
        <p:txBody>
          <a:bodyPr wrap="square" rtlCol="0">
            <a:spAutoFit/>
          </a:bodyPr>
          <a:lstStyle/>
          <a:p>
            <a:r>
              <a:rPr lang="zh-TW" altLang="en-US" dirty="0"/>
              <a:t>請自行留存，不須寄回</a:t>
            </a:r>
          </a:p>
        </p:txBody>
      </p:sp>
    </p:spTree>
    <p:extLst>
      <p:ext uri="{BB962C8B-B14F-4D97-AF65-F5344CB8AC3E}">
        <p14:creationId xmlns:p14="http://schemas.microsoft.com/office/powerpoint/2010/main" val="19825895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31" name="圖片 30" descr="A screenshot of a computer&#10;&#10;AI-generated content may be incorrect.">
            <a:extLst>
              <a:ext uri="{FF2B5EF4-FFF2-40B4-BE49-F238E27FC236}">
                <a16:creationId xmlns:a16="http://schemas.microsoft.com/office/drawing/2014/main" id="{19EFD862-D5B1-4637-87B0-9C61DD4C8758}"/>
              </a:ext>
            </a:extLst>
          </p:cNvPr>
          <p:cNvPicPr>
            <a:picLocks noChangeAspect="1"/>
          </p:cNvPicPr>
          <p:nvPr/>
        </p:nvPicPr>
        <p:blipFill>
          <a:blip r:embed="rId3"/>
          <a:stretch>
            <a:fillRect/>
          </a:stretch>
        </p:blipFill>
        <p:spPr>
          <a:xfrm>
            <a:off x="795659" y="3222308"/>
            <a:ext cx="5300341" cy="3038558"/>
          </a:xfrm>
          <a:prstGeom prst="rect">
            <a:avLst/>
          </a:prstGeom>
        </p:spPr>
      </p:pic>
      <p:sp>
        <p:nvSpPr>
          <p:cNvPr id="11" name="矩形 10"/>
          <p:cNvSpPr/>
          <p:nvPr/>
        </p:nvSpPr>
        <p:spPr>
          <a:xfrm>
            <a:off x="1315526" y="135451"/>
            <a:ext cx="10210947"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4.2-4.4</a:t>
            </a:r>
            <a:r>
              <a:rPr lang="zh-TW" altLang="en-US" sz="3600" b="1" spc="100" dirty="0">
                <a:solidFill>
                  <a:schemeClr val="tx1"/>
                </a:solidFill>
                <a:effectLst>
                  <a:glow rad="63500">
                    <a:schemeClr val="bg1"/>
                  </a:glow>
                </a:effectLst>
                <a:sym typeface="Wingdings" panose="05000000000000000000" pitchFamily="2" charset="2"/>
              </a:rPr>
              <a:t> </a:t>
            </a:r>
            <a:r>
              <a:rPr lang="zh-TW" altLang="en-US" sz="3200" b="1" spc="100" dirty="0">
                <a:solidFill>
                  <a:schemeClr val="tx1"/>
                </a:solidFill>
                <a:effectLst>
                  <a:glow rad="63500">
                    <a:schemeClr val="bg1"/>
                  </a:glow>
                </a:effectLst>
                <a:sym typeface="Wingdings" panose="05000000000000000000" pitchFamily="2" charset="2"/>
              </a:rPr>
              <a:t>其他招生管道錄取生且報名四技申請名單</a:t>
            </a:r>
            <a:r>
              <a:rPr lang="en-US" altLang="zh-TW" sz="2400" b="1" spc="100" dirty="0">
                <a:solidFill>
                  <a:schemeClr val="tx1"/>
                </a:solidFill>
                <a:effectLst>
                  <a:glow rad="63500">
                    <a:schemeClr val="bg1"/>
                  </a:glow>
                </a:effectLst>
                <a:sym typeface="Wingdings" panose="05000000000000000000" pitchFamily="2" charset="2"/>
              </a:rPr>
              <a:t>(1/2)</a:t>
            </a:r>
            <a:endParaRPr lang="en-US" altLang="zh-TW" sz="3200" b="1" spc="100" dirty="0">
              <a:solidFill>
                <a:schemeClr val="tx1"/>
              </a:solidFill>
              <a:effectLst>
                <a:glow rad="63500">
                  <a:schemeClr val="bg1"/>
                </a:glow>
              </a:effectLst>
              <a:sym typeface="Wingdings" panose="05000000000000000000" pitchFamily="2" charset="2"/>
            </a:endParaRPr>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67</a:t>
            </a:fld>
            <a:endParaRPr lang="zh-TW" altLang="en-US"/>
          </a:p>
        </p:txBody>
      </p:sp>
      <p:sp>
        <p:nvSpPr>
          <p:cNvPr id="9" name="矩形 8"/>
          <p:cNvSpPr/>
          <p:nvPr/>
        </p:nvSpPr>
        <p:spPr>
          <a:xfrm>
            <a:off x="1315526" y="906113"/>
            <a:ext cx="9927489" cy="1169551"/>
          </a:xfrm>
          <a:prstGeom prst="rect">
            <a:avLst/>
          </a:prstGeom>
          <a:solidFill>
            <a:srgbClr val="FFFFE5"/>
          </a:solidFill>
          <a:effectLst>
            <a:outerShdw blurRad="50800" dist="38100" dir="5400000" algn="t" rotWithShape="0">
              <a:prstClr val="black">
                <a:alpha val="40000"/>
              </a:prstClr>
            </a:outerShdw>
          </a:effectLst>
        </p:spPr>
        <p:txBody>
          <a:bodyPr wrap="square">
            <a:spAutoFit/>
          </a:bodyPr>
          <a:lstStyle/>
          <a:p>
            <a:pPr marL="342900" indent="-342900" algn="ctr">
              <a:spcBef>
                <a:spcPts val="600"/>
              </a:spcBef>
              <a:buFont typeface="Wingdings" panose="05000000000000000000" pitchFamily="2" charset="2"/>
              <a:buChar char="²"/>
            </a:pPr>
            <a:r>
              <a:rPr lang="zh-TW" altLang="en-US" sz="2000" b="1" dirty="0">
                <a:latin typeface="微軟正黑體 (標題)"/>
                <a:cs typeface="Times New Roman" panose="02020603050405020304" pitchFamily="18" charset="0"/>
              </a:rPr>
              <a:t>已於其他管道錄取，或未於規定時間內放棄者，</a:t>
            </a:r>
            <a:r>
              <a:rPr lang="zh-TW" altLang="en-US" sz="2000" b="1" dirty="0">
                <a:solidFill>
                  <a:srgbClr val="FF0000"/>
                </a:solidFill>
                <a:latin typeface="微軟正黑體 (標題)"/>
                <a:cs typeface="Times New Roman" panose="02020603050405020304" pitchFamily="18" charset="0"/>
              </a:rPr>
              <a:t>不得再參加</a:t>
            </a:r>
            <a:r>
              <a:rPr lang="zh-TW" altLang="en-US" sz="2000" b="1" dirty="0">
                <a:latin typeface="微軟正黑體 (標題)"/>
                <a:cs typeface="Times New Roman" panose="02020603050405020304" pitchFamily="18" charset="0"/>
              </a:rPr>
              <a:t>四技申請入學招生。</a:t>
            </a:r>
            <a:endParaRPr lang="en-US" altLang="zh-TW" sz="2000" b="1" dirty="0">
              <a:latin typeface="微軟正黑體 (標題)"/>
              <a:cs typeface="Times New Roman" panose="02020603050405020304" pitchFamily="18" charset="0"/>
            </a:endParaRPr>
          </a:p>
          <a:p>
            <a:pPr marL="342900" indent="-342900" algn="ctr">
              <a:spcBef>
                <a:spcPts val="600"/>
              </a:spcBef>
              <a:buFont typeface="Wingdings" panose="05000000000000000000" pitchFamily="2" charset="2"/>
              <a:buChar char="²"/>
            </a:pPr>
            <a:r>
              <a:rPr lang="zh-TW" altLang="en-US" sz="2000" b="1" dirty="0">
                <a:latin typeface="微軟正黑體 (標題)"/>
                <a:cs typeface="Times New Roman" panose="02020603050405020304" pitchFamily="18" charset="0"/>
              </a:rPr>
              <a:t>報名者取消報名資格，所繳報名費不予退還。</a:t>
            </a:r>
            <a:endParaRPr lang="en-US" altLang="zh-TW" sz="2000" b="1" dirty="0">
              <a:latin typeface="微軟正黑體 (標題)"/>
              <a:cs typeface="Times New Roman" panose="02020603050405020304" pitchFamily="18" charset="0"/>
            </a:endParaRPr>
          </a:p>
          <a:p>
            <a:pPr marL="342900" indent="-342900" algn="ctr">
              <a:spcBef>
                <a:spcPts val="600"/>
              </a:spcBef>
              <a:buFont typeface="Wingdings" panose="05000000000000000000" pitchFamily="2" charset="2"/>
              <a:buChar char="²"/>
            </a:pPr>
            <a:r>
              <a:rPr lang="zh-TW" altLang="en-US" sz="2000" b="1" dirty="0">
                <a:solidFill>
                  <a:srgbClr val="FF0000"/>
                </a:solidFill>
              </a:rPr>
              <a:t>進行</a:t>
            </a:r>
            <a:r>
              <a:rPr lang="en-US" altLang="zh-TW" sz="2000" b="1" dirty="0">
                <a:solidFill>
                  <a:srgbClr val="FF0000"/>
                </a:solidFill>
              </a:rPr>
              <a:t>2.7</a:t>
            </a:r>
            <a:r>
              <a:rPr lang="zh-TW" altLang="en-US" sz="2000" b="1" dirty="0">
                <a:solidFill>
                  <a:srgbClr val="FF0000"/>
                </a:solidFill>
              </a:rPr>
              <a:t>確認報名資料前，請務必再次確認已於其他管道錄取且報名四技申請之名單。</a:t>
            </a:r>
            <a:endParaRPr lang="zh-TW" altLang="en-US" sz="2000" b="1" dirty="0">
              <a:solidFill>
                <a:srgbClr val="FF0000"/>
              </a:solidFill>
              <a:latin typeface="微軟正黑體 (標題)"/>
              <a:cs typeface="Times New Roman" panose="02020603050405020304" pitchFamily="18" charset="0"/>
            </a:endParaRPr>
          </a:p>
        </p:txBody>
      </p:sp>
      <p:sp>
        <p:nvSpPr>
          <p:cNvPr id="10" name="矩形 9"/>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04</a:t>
            </a:r>
            <a:endParaRPr lang="zh-TW" altLang="en-US" sz="3600" dirty="0">
              <a:solidFill>
                <a:schemeClr val="tx1">
                  <a:lumMod val="75000"/>
                  <a:lumOff val="25000"/>
                </a:schemeClr>
              </a:solidFill>
            </a:endParaRPr>
          </a:p>
        </p:txBody>
      </p:sp>
      <p:sp>
        <p:nvSpPr>
          <p:cNvPr id="20" name="矩形 19">
            <a:extLst>
              <a:ext uri="{FF2B5EF4-FFF2-40B4-BE49-F238E27FC236}">
                <a16:creationId xmlns:a16="http://schemas.microsoft.com/office/drawing/2014/main" id="{6C77AF74-47BC-4E0C-9142-B6ACEEA5DCC8}"/>
              </a:ext>
            </a:extLst>
          </p:cNvPr>
          <p:cNvSpPr/>
          <p:nvPr/>
        </p:nvSpPr>
        <p:spPr>
          <a:xfrm>
            <a:off x="776986" y="2325626"/>
            <a:ext cx="5221743" cy="89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300"/>
              </a:spcBef>
              <a:spcAft>
                <a:spcPts val="300"/>
              </a:spcAft>
              <a:buFont typeface="Wingdings" panose="05000000000000000000" pitchFamily="2" charset="2"/>
              <a:buChar char="Ø"/>
            </a:pPr>
            <a:r>
              <a:rPr lang="en-US" altLang="zh-TW" sz="2000" b="1" dirty="0">
                <a:solidFill>
                  <a:schemeClr val="tx1"/>
                </a:solidFill>
                <a:latin typeface="+mj-ea"/>
                <a:ea typeface="+mj-ea"/>
              </a:rPr>
              <a:t>4.2</a:t>
            </a:r>
            <a:r>
              <a:rPr lang="zh-TW" altLang="en-US" sz="2000" b="1" dirty="0">
                <a:solidFill>
                  <a:schemeClr val="tx1"/>
                </a:solidFill>
                <a:latin typeface="+mj-ea"/>
                <a:ea typeface="+mj-ea"/>
              </a:rPr>
              <a:t>大學繁星錄取生報名四技申請名單</a:t>
            </a:r>
            <a:endParaRPr lang="en-US" altLang="zh-TW" sz="2000" b="1" dirty="0">
              <a:solidFill>
                <a:schemeClr val="tx1"/>
              </a:solidFill>
              <a:latin typeface="+mj-ea"/>
              <a:ea typeface="+mj-ea"/>
            </a:endParaRPr>
          </a:p>
          <a:p>
            <a:pPr>
              <a:spcBef>
                <a:spcPts val="300"/>
              </a:spcBef>
              <a:spcAft>
                <a:spcPts val="300"/>
              </a:spcAft>
            </a:pPr>
            <a:r>
              <a:rPr lang="en-US" altLang="zh-TW" sz="2000" b="1" dirty="0">
                <a:solidFill>
                  <a:schemeClr val="tx1"/>
                </a:solidFill>
                <a:latin typeface="+mj-ea"/>
                <a:ea typeface="+mj-ea"/>
              </a:rPr>
              <a:t>(</a:t>
            </a:r>
            <a:r>
              <a:rPr lang="zh-TW" altLang="en-US" sz="2000" b="1" dirty="0">
                <a:solidFill>
                  <a:schemeClr val="tx1"/>
                </a:solidFill>
                <a:latin typeface="+mj-ea"/>
                <a:ea typeface="+mj-ea"/>
              </a:rPr>
              <a:t>大學甄選會提供名單後，此功能將開放查詢</a:t>
            </a:r>
            <a:r>
              <a:rPr lang="en-US" altLang="zh-TW" sz="2000" b="1" dirty="0">
                <a:solidFill>
                  <a:schemeClr val="tx1"/>
                </a:solidFill>
                <a:latin typeface="+mj-ea"/>
                <a:ea typeface="+mj-ea"/>
              </a:rPr>
              <a:t>)</a:t>
            </a:r>
            <a:endParaRPr lang="zh-TW" altLang="en-US" sz="1600" b="1" dirty="0">
              <a:solidFill>
                <a:schemeClr val="tx1"/>
              </a:solidFill>
              <a:latin typeface="+mj-ea"/>
              <a:ea typeface="+mj-ea"/>
            </a:endParaRPr>
          </a:p>
        </p:txBody>
      </p:sp>
      <p:sp>
        <p:nvSpPr>
          <p:cNvPr id="3" name="橢圓 2">
            <a:extLst>
              <a:ext uri="{FF2B5EF4-FFF2-40B4-BE49-F238E27FC236}">
                <a16:creationId xmlns:a16="http://schemas.microsoft.com/office/drawing/2014/main" id="{CA5259E2-3F69-4124-847B-060BB8FF666C}"/>
              </a:ext>
            </a:extLst>
          </p:cNvPr>
          <p:cNvSpPr/>
          <p:nvPr/>
        </p:nvSpPr>
        <p:spPr>
          <a:xfrm>
            <a:off x="4400191" y="3507524"/>
            <a:ext cx="781409" cy="327875"/>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86B00D4D-3F7D-4F7E-AE4D-0C34FC18DE8B}"/>
              </a:ext>
            </a:extLst>
          </p:cNvPr>
          <p:cNvSpPr txBox="1"/>
          <p:nvPr/>
        </p:nvSpPr>
        <p:spPr>
          <a:xfrm>
            <a:off x="1544694" y="4828818"/>
            <a:ext cx="3366627" cy="646331"/>
          </a:xfrm>
          <a:prstGeom prst="rect">
            <a:avLst/>
          </a:prstGeom>
          <a:solidFill>
            <a:schemeClr val="bg1"/>
          </a:solidFill>
        </p:spPr>
        <p:txBody>
          <a:bodyPr wrap="none" rtlCol="0">
            <a:spAutoFit/>
          </a:bodyPr>
          <a:lstStyle/>
          <a:p>
            <a:pPr marL="285750" indent="-285750">
              <a:buFont typeface="Wingdings" panose="05000000000000000000" pitchFamily="2" charset="2"/>
              <a:buChar char="ü"/>
            </a:pPr>
            <a:r>
              <a:rPr lang="zh-TW" altLang="en-US" b="1" dirty="0"/>
              <a:t>可至步驟</a:t>
            </a:r>
            <a:r>
              <a:rPr lang="en-US" altLang="zh-TW" b="1" dirty="0"/>
              <a:t>2.5</a:t>
            </a:r>
            <a:r>
              <a:rPr lang="zh-TW" altLang="en-US" b="1" dirty="0"/>
              <a:t>刪除申請生資料</a:t>
            </a:r>
            <a:endParaRPr lang="en-US" altLang="zh-TW" b="1" dirty="0"/>
          </a:p>
          <a:p>
            <a:pPr marL="285750" indent="-285750">
              <a:buFont typeface="Wingdings" panose="05000000000000000000" pitchFamily="2" charset="2"/>
              <a:buChar char="ü"/>
            </a:pPr>
            <a:r>
              <a:rPr lang="zh-TW" altLang="en-US" b="1" dirty="0"/>
              <a:t>此頁面亦提供「刪除」功能</a:t>
            </a:r>
            <a:endParaRPr lang="en-US" altLang="zh-TW" b="1" dirty="0"/>
          </a:p>
        </p:txBody>
      </p:sp>
      <p:pic>
        <p:nvPicPr>
          <p:cNvPr id="33" name="圖片 32" descr="A screenshot of a computer&#10;&#10;AI-generated content may be incorrect.">
            <a:extLst>
              <a:ext uri="{FF2B5EF4-FFF2-40B4-BE49-F238E27FC236}">
                <a16:creationId xmlns:a16="http://schemas.microsoft.com/office/drawing/2014/main" id="{69394763-B52E-4E0F-929C-852951040D0C}"/>
              </a:ext>
            </a:extLst>
          </p:cNvPr>
          <p:cNvPicPr>
            <a:picLocks noChangeAspect="1"/>
          </p:cNvPicPr>
          <p:nvPr/>
        </p:nvPicPr>
        <p:blipFill>
          <a:blip r:embed="rId4"/>
          <a:stretch>
            <a:fillRect/>
          </a:stretch>
        </p:blipFill>
        <p:spPr>
          <a:xfrm>
            <a:off x="6193270" y="2325626"/>
            <a:ext cx="5221744" cy="4048839"/>
          </a:xfrm>
          <a:prstGeom prst="rect">
            <a:avLst/>
          </a:prstGeom>
        </p:spPr>
      </p:pic>
    </p:spTree>
    <p:extLst>
      <p:ext uri="{BB962C8B-B14F-4D97-AF65-F5344CB8AC3E}">
        <p14:creationId xmlns:p14="http://schemas.microsoft.com/office/powerpoint/2010/main" val="18455067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BFE13AC5-AD2B-4415-AAEA-5F65FD395D73}"/>
              </a:ext>
            </a:extLst>
          </p:cNvPr>
          <p:cNvSpPr>
            <a:spLocks noGrp="1"/>
          </p:cNvSpPr>
          <p:nvPr>
            <p:ph type="sldNum" sz="quarter" idx="12"/>
          </p:nvPr>
        </p:nvSpPr>
        <p:spPr/>
        <p:txBody>
          <a:bodyPr/>
          <a:lstStyle/>
          <a:p>
            <a:fld id="{A6174ADA-354D-4803-A14C-B38EECA4D689}" type="slidenum">
              <a:rPr lang="zh-TW" altLang="en-US" smtClean="0"/>
              <a:t>68</a:t>
            </a:fld>
            <a:endParaRPr lang="zh-TW" altLang="en-US"/>
          </a:p>
        </p:txBody>
      </p:sp>
      <p:sp>
        <p:nvSpPr>
          <p:cNvPr id="3" name="Google Shape;702;p68">
            <a:extLst>
              <a:ext uri="{FF2B5EF4-FFF2-40B4-BE49-F238E27FC236}">
                <a16:creationId xmlns:a16="http://schemas.microsoft.com/office/drawing/2014/main" id="{9FE2680C-D46D-48C3-BFC8-A41D6CF48462}"/>
              </a:ext>
            </a:extLst>
          </p:cNvPr>
          <p:cNvSpPr/>
          <p:nvPr/>
        </p:nvSpPr>
        <p:spPr>
          <a:xfrm>
            <a:off x="853478" y="2254841"/>
            <a:ext cx="5242522" cy="474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300"/>
              </a:spcBef>
              <a:spcAft>
                <a:spcPts val="300"/>
              </a:spcAft>
              <a:buFont typeface="Wingdings" panose="05000000000000000000" pitchFamily="2" charset="2"/>
              <a:buChar char="Ø"/>
            </a:pPr>
            <a:r>
              <a:rPr lang="en-US" altLang="zh-TW" b="1" dirty="0">
                <a:solidFill>
                  <a:schemeClr val="tx1"/>
                </a:solidFill>
                <a:latin typeface="+mj-ea"/>
                <a:ea typeface="+mj-ea"/>
                <a:sym typeface="Calibri"/>
              </a:rPr>
              <a:t>4.3</a:t>
            </a:r>
            <a:r>
              <a:rPr lang="zh-TW" altLang="en-US" b="1" dirty="0">
                <a:solidFill>
                  <a:schemeClr val="tx1"/>
                </a:solidFill>
                <a:latin typeface="+mj-ea"/>
                <a:ea typeface="+mj-ea"/>
                <a:sym typeface="Calibri"/>
              </a:rPr>
              <a:t>「大學辦理特殊選才招生計畫」錄取生名單</a:t>
            </a:r>
            <a:r>
              <a:rPr lang="en-US" altLang="zh-TW" sz="1600" b="1" dirty="0">
                <a:solidFill>
                  <a:schemeClr val="tx1"/>
                </a:solidFill>
                <a:latin typeface="+mj-ea"/>
                <a:ea typeface="+mj-ea"/>
                <a:sym typeface="Calibri"/>
              </a:rPr>
              <a:t>(</a:t>
            </a:r>
            <a:r>
              <a:rPr lang="zh-TW" altLang="en-US" sz="1600" b="1" dirty="0">
                <a:solidFill>
                  <a:schemeClr val="tx1"/>
                </a:solidFill>
                <a:latin typeface="+mj-ea"/>
                <a:ea typeface="+mj-ea"/>
                <a:sym typeface="Calibri"/>
              </a:rPr>
              <a:t>未聲明放棄者</a:t>
            </a:r>
            <a:r>
              <a:rPr lang="en-US" altLang="zh-TW" sz="1600" b="1" dirty="0">
                <a:solidFill>
                  <a:schemeClr val="tx1"/>
                </a:solidFill>
                <a:latin typeface="+mj-ea"/>
                <a:ea typeface="+mj-ea"/>
                <a:sym typeface="Calibri"/>
              </a:rPr>
              <a:t>)</a:t>
            </a:r>
            <a:endParaRPr b="1" dirty="0">
              <a:solidFill>
                <a:schemeClr val="tx1"/>
              </a:solidFill>
              <a:latin typeface="+mj-ea"/>
              <a:ea typeface="+mj-ea"/>
              <a:sym typeface="Calibri"/>
            </a:endParaRPr>
          </a:p>
        </p:txBody>
      </p:sp>
      <p:sp>
        <p:nvSpPr>
          <p:cNvPr id="6" name="矩形 5">
            <a:extLst>
              <a:ext uri="{FF2B5EF4-FFF2-40B4-BE49-F238E27FC236}">
                <a16:creationId xmlns:a16="http://schemas.microsoft.com/office/drawing/2014/main" id="{D9A85E9A-499E-4BA6-958D-5A428DA6DEF5}"/>
              </a:ext>
            </a:extLst>
          </p:cNvPr>
          <p:cNvSpPr/>
          <p:nvPr/>
        </p:nvSpPr>
        <p:spPr>
          <a:xfrm>
            <a:off x="1315526" y="135451"/>
            <a:ext cx="10311615"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4.2-4.4</a:t>
            </a:r>
            <a:r>
              <a:rPr lang="zh-TW" altLang="en-US" sz="3600" b="1" spc="100" dirty="0">
                <a:solidFill>
                  <a:schemeClr val="tx1"/>
                </a:solidFill>
                <a:effectLst>
                  <a:glow rad="63500">
                    <a:schemeClr val="bg1"/>
                  </a:glow>
                </a:effectLst>
                <a:sym typeface="Wingdings" panose="05000000000000000000" pitchFamily="2" charset="2"/>
              </a:rPr>
              <a:t> </a:t>
            </a:r>
            <a:r>
              <a:rPr lang="zh-TW" altLang="en-US" sz="3200" b="1" spc="100" dirty="0">
                <a:solidFill>
                  <a:schemeClr val="tx1"/>
                </a:solidFill>
                <a:effectLst>
                  <a:glow rad="63500">
                    <a:schemeClr val="bg1"/>
                  </a:glow>
                </a:effectLst>
                <a:sym typeface="Wingdings" panose="05000000000000000000" pitchFamily="2" charset="2"/>
              </a:rPr>
              <a:t>其他招生管道錄取生且報名四技申請名單</a:t>
            </a:r>
            <a:r>
              <a:rPr lang="en-US" altLang="zh-TW" sz="2400" b="1" spc="100" dirty="0">
                <a:solidFill>
                  <a:schemeClr val="tx1"/>
                </a:solidFill>
                <a:effectLst>
                  <a:glow rad="63500">
                    <a:schemeClr val="bg1"/>
                  </a:glow>
                </a:effectLst>
                <a:sym typeface="Wingdings" panose="05000000000000000000" pitchFamily="2" charset="2"/>
              </a:rPr>
              <a:t>(2/2)</a:t>
            </a:r>
          </a:p>
        </p:txBody>
      </p:sp>
      <p:sp>
        <p:nvSpPr>
          <p:cNvPr id="7" name="矩形 6">
            <a:extLst>
              <a:ext uri="{FF2B5EF4-FFF2-40B4-BE49-F238E27FC236}">
                <a16:creationId xmlns:a16="http://schemas.microsoft.com/office/drawing/2014/main" id="{53C82056-0DFF-419B-8CCB-2C211B4BB2D4}"/>
              </a:ext>
            </a:extLst>
          </p:cNvPr>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04</a:t>
            </a:r>
            <a:endParaRPr lang="zh-TW" altLang="en-US" sz="3600" dirty="0">
              <a:solidFill>
                <a:schemeClr val="tx1">
                  <a:lumMod val="75000"/>
                  <a:lumOff val="25000"/>
                </a:schemeClr>
              </a:solidFill>
            </a:endParaRPr>
          </a:p>
        </p:txBody>
      </p:sp>
      <p:pic>
        <p:nvPicPr>
          <p:cNvPr id="9" name="圖片 8" descr="A screenshot of a computer&#10;&#10;AI-generated content may be incorrect.">
            <a:extLst>
              <a:ext uri="{FF2B5EF4-FFF2-40B4-BE49-F238E27FC236}">
                <a16:creationId xmlns:a16="http://schemas.microsoft.com/office/drawing/2014/main" id="{DB85AB17-6533-49C0-8593-B0B753BC1119}"/>
              </a:ext>
            </a:extLst>
          </p:cNvPr>
          <p:cNvPicPr>
            <a:picLocks noChangeAspect="1"/>
          </p:cNvPicPr>
          <p:nvPr/>
        </p:nvPicPr>
        <p:blipFill>
          <a:blip r:embed="rId2"/>
          <a:stretch>
            <a:fillRect/>
          </a:stretch>
        </p:blipFill>
        <p:spPr>
          <a:xfrm>
            <a:off x="999785" y="2915407"/>
            <a:ext cx="5135544" cy="3206959"/>
          </a:xfrm>
          <a:prstGeom prst="rect">
            <a:avLst/>
          </a:prstGeom>
        </p:spPr>
      </p:pic>
      <p:sp>
        <p:nvSpPr>
          <p:cNvPr id="10" name="矩形 9">
            <a:extLst>
              <a:ext uri="{FF2B5EF4-FFF2-40B4-BE49-F238E27FC236}">
                <a16:creationId xmlns:a16="http://schemas.microsoft.com/office/drawing/2014/main" id="{6871C762-B701-4EBC-BA43-1A4ADE728923}"/>
              </a:ext>
            </a:extLst>
          </p:cNvPr>
          <p:cNvSpPr/>
          <p:nvPr/>
        </p:nvSpPr>
        <p:spPr>
          <a:xfrm>
            <a:off x="1315526" y="906113"/>
            <a:ext cx="9927489" cy="1169551"/>
          </a:xfrm>
          <a:prstGeom prst="rect">
            <a:avLst/>
          </a:prstGeom>
          <a:solidFill>
            <a:srgbClr val="FFFFE5"/>
          </a:solidFill>
          <a:effectLst>
            <a:outerShdw blurRad="50800" dist="38100" dir="5400000" algn="t" rotWithShape="0">
              <a:prstClr val="black">
                <a:alpha val="40000"/>
              </a:prstClr>
            </a:outerShdw>
          </a:effectLst>
        </p:spPr>
        <p:txBody>
          <a:bodyPr wrap="square">
            <a:spAutoFit/>
          </a:bodyPr>
          <a:lstStyle/>
          <a:p>
            <a:pPr marL="342900" indent="-342900" algn="ctr">
              <a:spcBef>
                <a:spcPts val="600"/>
              </a:spcBef>
              <a:buFont typeface="Wingdings" panose="05000000000000000000" pitchFamily="2" charset="2"/>
              <a:buChar char="²"/>
            </a:pPr>
            <a:r>
              <a:rPr lang="zh-TW" altLang="en-US" sz="2000" b="1" dirty="0">
                <a:latin typeface="微軟正黑體 (標題)"/>
                <a:cs typeface="Times New Roman" panose="02020603050405020304" pitchFamily="18" charset="0"/>
              </a:rPr>
              <a:t>已於其他管道錄取，或未於規定時間內放棄者，</a:t>
            </a:r>
            <a:r>
              <a:rPr lang="zh-TW" altLang="en-US" sz="2000" b="1" dirty="0">
                <a:solidFill>
                  <a:srgbClr val="FF0000"/>
                </a:solidFill>
                <a:latin typeface="微軟正黑體 (標題)"/>
                <a:cs typeface="Times New Roman" panose="02020603050405020304" pitchFamily="18" charset="0"/>
              </a:rPr>
              <a:t>不得再參加</a:t>
            </a:r>
            <a:r>
              <a:rPr lang="zh-TW" altLang="en-US" sz="2000" b="1" dirty="0">
                <a:latin typeface="微軟正黑體 (標題)"/>
                <a:cs typeface="Times New Roman" panose="02020603050405020304" pitchFamily="18" charset="0"/>
              </a:rPr>
              <a:t>四技申請入學招生。</a:t>
            </a:r>
            <a:endParaRPr lang="en-US" altLang="zh-TW" sz="2000" b="1" dirty="0">
              <a:latin typeface="微軟正黑體 (標題)"/>
              <a:cs typeface="Times New Roman" panose="02020603050405020304" pitchFamily="18" charset="0"/>
            </a:endParaRPr>
          </a:p>
          <a:p>
            <a:pPr marL="342900" indent="-342900" algn="ctr">
              <a:spcBef>
                <a:spcPts val="600"/>
              </a:spcBef>
              <a:buFont typeface="Wingdings" panose="05000000000000000000" pitchFamily="2" charset="2"/>
              <a:buChar char="²"/>
            </a:pPr>
            <a:r>
              <a:rPr lang="zh-TW" altLang="en-US" sz="2000" b="1" dirty="0">
                <a:latin typeface="微軟正黑體 (標題)"/>
                <a:cs typeface="Times New Roman" panose="02020603050405020304" pitchFamily="18" charset="0"/>
              </a:rPr>
              <a:t>報名者取消報名資格，所繳報名費不予退還。</a:t>
            </a:r>
            <a:endParaRPr lang="en-US" altLang="zh-TW" sz="2000" b="1" dirty="0">
              <a:latin typeface="微軟正黑體 (標題)"/>
              <a:cs typeface="Times New Roman" panose="02020603050405020304" pitchFamily="18" charset="0"/>
            </a:endParaRPr>
          </a:p>
          <a:p>
            <a:pPr marL="342900" indent="-342900" algn="ctr">
              <a:spcBef>
                <a:spcPts val="600"/>
              </a:spcBef>
              <a:buFont typeface="Wingdings" panose="05000000000000000000" pitchFamily="2" charset="2"/>
              <a:buChar char="²"/>
            </a:pPr>
            <a:r>
              <a:rPr lang="zh-TW" altLang="en-US" sz="2000" b="1" dirty="0">
                <a:solidFill>
                  <a:srgbClr val="FF0000"/>
                </a:solidFill>
              </a:rPr>
              <a:t>進行</a:t>
            </a:r>
            <a:r>
              <a:rPr lang="en-US" altLang="zh-TW" sz="2000" b="1" dirty="0">
                <a:solidFill>
                  <a:srgbClr val="FF0000"/>
                </a:solidFill>
              </a:rPr>
              <a:t>2.7</a:t>
            </a:r>
            <a:r>
              <a:rPr lang="zh-TW" altLang="en-US" sz="2000" b="1" dirty="0">
                <a:solidFill>
                  <a:srgbClr val="FF0000"/>
                </a:solidFill>
              </a:rPr>
              <a:t>確認報名資料前，請務必再次確認已於其他管道錄取且報名四技申請之名單。</a:t>
            </a:r>
            <a:endParaRPr lang="zh-TW" altLang="en-US" sz="2000" b="1" dirty="0">
              <a:solidFill>
                <a:srgbClr val="FF0000"/>
              </a:solidFill>
              <a:latin typeface="微軟正黑體 (標題)"/>
              <a:cs typeface="Times New Roman" panose="02020603050405020304" pitchFamily="18" charset="0"/>
            </a:endParaRPr>
          </a:p>
        </p:txBody>
      </p:sp>
      <p:sp>
        <p:nvSpPr>
          <p:cNvPr id="11" name="Google Shape;702;p68">
            <a:extLst>
              <a:ext uri="{FF2B5EF4-FFF2-40B4-BE49-F238E27FC236}">
                <a16:creationId xmlns:a16="http://schemas.microsoft.com/office/drawing/2014/main" id="{EEC02283-92A2-4326-948A-7B8D5700D5D8}"/>
              </a:ext>
            </a:extLst>
          </p:cNvPr>
          <p:cNvSpPr/>
          <p:nvPr/>
        </p:nvSpPr>
        <p:spPr>
          <a:xfrm>
            <a:off x="6512114" y="2219173"/>
            <a:ext cx="5679886" cy="545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300"/>
              </a:spcBef>
              <a:spcAft>
                <a:spcPts val="300"/>
              </a:spcAft>
              <a:buFont typeface="Wingdings" panose="05000000000000000000" pitchFamily="2" charset="2"/>
              <a:buChar char="Ø"/>
            </a:pPr>
            <a:r>
              <a:rPr lang="en-US" altLang="zh-TW" b="1" dirty="0">
                <a:solidFill>
                  <a:schemeClr val="tx1"/>
                </a:solidFill>
                <a:latin typeface="+mj-ea"/>
                <a:ea typeface="+mj-ea"/>
                <a:sym typeface="Calibri"/>
              </a:rPr>
              <a:t>4.4</a:t>
            </a:r>
            <a:r>
              <a:rPr lang="zh-TW" altLang="en-US" b="1" dirty="0">
                <a:solidFill>
                  <a:schemeClr val="tx1"/>
                </a:solidFill>
                <a:latin typeface="+mj-ea"/>
                <a:ea typeface="+mj-ea"/>
                <a:sym typeface="Calibri"/>
              </a:rPr>
              <a:t>「四技二專特殊選才入學聯合招生」錄取生名單</a:t>
            </a:r>
            <a:r>
              <a:rPr lang="en-US" altLang="zh-TW" sz="1600" b="1" dirty="0">
                <a:solidFill>
                  <a:schemeClr val="tx1"/>
                </a:solidFill>
                <a:latin typeface="+mj-ea"/>
                <a:ea typeface="+mj-ea"/>
                <a:sym typeface="Calibri"/>
              </a:rPr>
              <a:t>(</a:t>
            </a:r>
            <a:r>
              <a:rPr lang="zh-TW" altLang="en-US" sz="1600" b="1" dirty="0">
                <a:solidFill>
                  <a:schemeClr val="tx1"/>
                </a:solidFill>
                <a:latin typeface="+mj-ea"/>
                <a:ea typeface="+mj-ea"/>
                <a:sym typeface="Calibri"/>
              </a:rPr>
              <a:t>未聲明放棄者</a:t>
            </a:r>
            <a:r>
              <a:rPr lang="en-US" altLang="zh-TW" sz="1600" b="1" dirty="0">
                <a:solidFill>
                  <a:schemeClr val="tx1"/>
                </a:solidFill>
                <a:latin typeface="+mj-ea"/>
                <a:ea typeface="+mj-ea"/>
                <a:sym typeface="Calibri"/>
              </a:rPr>
              <a:t>)</a:t>
            </a:r>
            <a:endParaRPr b="1" dirty="0">
              <a:solidFill>
                <a:schemeClr val="tx1"/>
              </a:solidFill>
              <a:latin typeface="+mj-ea"/>
              <a:ea typeface="+mj-ea"/>
              <a:sym typeface="Calibri"/>
            </a:endParaRPr>
          </a:p>
        </p:txBody>
      </p:sp>
      <p:pic>
        <p:nvPicPr>
          <p:cNvPr id="14" name="圖片 13" descr="A screenshot of a computer&#10;&#10;AI-generated content may be incorrect.">
            <a:extLst>
              <a:ext uri="{FF2B5EF4-FFF2-40B4-BE49-F238E27FC236}">
                <a16:creationId xmlns:a16="http://schemas.microsoft.com/office/drawing/2014/main" id="{48D014FB-C655-489B-AC15-E05178FD67E0}"/>
              </a:ext>
            </a:extLst>
          </p:cNvPr>
          <p:cNvPicPr>
            <a:picLocks noChangeAspect="1"/>
          </p:cNvPicPr>
          <p:nvPr/>
        </p:nvPicPr>
        <p:blipFill>
          <a:blip r:embed="rId3"/>
          <a:stretch>
            <a:fillRect/>
          </a:stretch>
        </p:blipFill>
        <p:spPr>
          <a:xfrm>
            <a:off x="6736986" y="2895264"/>
            <a:ext cx="5093428" cy="3234272"/>
          </a:xfrm>
          <a:prstGeom prst="rect">
            <a:avLst/>
          </a:prstGeom>
        </p:spPr>
      </p:pic>
    </p:spTree>
    <p:extLst>
      <p:ext uri="{BB962C8B-B14F-4D97-AF65-F5344CB8AC3E}">
        <p14:creationId xmlns:p14="http://schemas.microsoft.com/office/powerpoint/2010/main" val="20418944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504D88A-A759-4ACC-ACC8-9DBFC6223036}"/>
              </a:ext>
            </a:extLst>
          </p:cNvPr>
          <p:cNvSpPr>
            <a:spLocks noGrp="1"/>
          </p:cNvSpPr>
          <p:nvPr>
            <p:ph type="sldNum" sz="quarter" idx="12"/>
          </p:nvPr>
        </p:nvSpPr>
        <p:spPr/>
        <p:txBody>
          <a:bodyPr/>
          <a:lstStyle/>
          <a:p>
            <a:fld id="{A6174ADA-354D-4803-A14C-B38EECA4D689}" type="slidenum">
              <a:rPr lang="zh-TW" altLang="en-US" smtClean="0"/>
              <a:t>69</a:t>
            </a:fld>
            <a:endParaRPr lang="zh-TW" altLang="en-US"/>
          </a:p>
        </p:txBody>
      </p:sp>
      <p:grpSp>
        <p:nvGrpSpPr>
          <p:cNvPr id="12" name="群組 11">
            <a:extLst>
              <a:ext uri="{FF2B5EF4-FFF2-40B4-BE49-F238E27FC236}">
                <a16:creationId xmlns:a16="http://schemas.microsoft.com/office/drawing/2014/main" id="{1774D0A2-D13D-46AE-849C-8BE85A908672}"/>
              </a:ext>
            </a:extLst>
          </p:cNvPr>
          <p:cNvGrpSpPr/>
          <p:nvPr/>
        </p:nvGrpSpPr>
        <p:grpSpPr>
          <a:xfrm>
            <a:off x="639325" y="812719"/>
            <a:ext cx="6504225" cy="5921378"/>
            <a:chOff x="2468808" y="815138"/>
            <a:chExt cx="6504225" cy="5921378"/>
          </a:xfrm>
        </p:grpSpPr>
        <p:pic>
          <p:nvPicPr>
            <p:cNvPr id="4" name="圖片 3" descr="A screenshot of a computer&#10;&#10;AI-generated content may be incorrect.">
              <a:extLst>
                <a:ext uri="{FF2B5EF4-FFF2-40B4-BE49-F238E27FC236}">
                  <a16:creationId xmlns:a16="http://schemas.microsoft.com/office/drawing/2014/main" id="{D1CEC671-D4D3-4156-9176-ED15DFE7784D}"/>
                </a:ext>
              </a:extLst>
            </p:cNvPr>
            <p:cNvPicPr>
              <a:picLocks noChangeAspect="1"/>
            </p:cNvPicPr>
            <p:nvPr/>
          </p:nvPicPr>
          <p:blipFill>
            <a:blip r:embed="rId3"/>
            <a:srcRect/>
            <a:stretch/>
          </p:blipFill>
          <p:spPr>
            <a:xfrm>
              <a:off x="2468808" y="815138"/>
              <a:ext cx="6504225" cy="5921378"/>
            </a:xfrm>
            <a:prstGeom prst="rect">
              <a:avLst/>
            </a:prstGeom>
          </p:spPr>
        </p:pic>
        <p:sp>
          <p:nvSpPr>
            <p:cNvPr id="5" name="矩形 4">
              <a:extLst>
                <a:ext uri="{FF2B5EF4-FFF2-40B4-BE49-F238E27FC236}">
                  <a16:creationId xmlns:a16="http://schemas.microsoft.com/office/drawing/2014/main" id="{4C5A6973-894B-48DB-9DE5-846039C0A24F}"/>
                </a:ext>
              </a:extLst>
            </p:cNvPr>
            <p:cNvSpPr/>
            <p:nvPr/>
          </p:nvSpPr>
          <p:spPr>
            <a:xfrm>
              <a:off x="5772150" y="3352800"/>
              <a:ext cx="1476375" cy="3003550"/>
            </a:xfrm>
            <a:prstGeom prst="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圓角 5">
              <a:extLst>
                <a:ext uri="{FF2B5EF4-FFF2-40B4-BE49-F238E27FC236}">
                  <a16:creationId xmlns:a16="http://schemas.microsoft.com/office/drawing/2014/main" id="{4C046FCC-5EE0-42D5-93EE-3ADE5FD5AECF}"/>
                </a:ext>
              </a:extLst>
            </p:cNvPr>
            <p:cNvSpPr/>
            <p:nvPr/>
          </p:nvSpPr>
          <p:spPr>
            <a:xfrm>
              <a:off x="5746218" y="2971800"/>
              <a:ext cx="1502307" cy="359531"/>
            </a:xfrm>
            <a:prstGeom prst="roundRect">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effectLst>
                    <a:outerShdw blurRad="38100" dist="38100" dir="2700000" algn="tl">
                      <a:srgbClr val="000000">
                        <a:alpha val="43137"/>
                      </a:srgbClr>
                    </a:outerShdw>
                  </a:effectLst>
                </a:rPr>
                <a:t>第一階段篩選結果</a:t>
              </a:r>
            </a:p>
          </p:txBody>
        </p:sp>
        <p:sp>
          <p:nvSpPr>
            <p:cNvPr id="7" name="矩形 6">
              <a:extLst>
                <a:ext uri="{FF2B5EF4-FFF2-40B4-BE49-F238E27FC236}">
                  <a16:creationId xmlns:a16="http://schemas.microsoft.com/office/drawing/2014/main" id="{EA2AF288-B353-4BE6-BB6B-804FEBABD79C}"/>
                </a:ext>
              </a:extLst>
            </p:cNvPr>
            <p:cNvSpPr/>
            <p:nvPr/>
          </p:nvSpPr>
          <p:spPr>
            <a:xfrm>
              <a:off x="4856051" y="3352800"/>
              <a:ext cx="523669" cy="300355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078EAC9E-FA79-4048-B41D-7745B9C36558}"/>
                </a:ext>
              </a:extLst>
            </p:cNvPr>
            <p:cNvSpPr/>
            <p:nvPr/>
          </p:nvSpPr>
          <p:spPr>
            <a:xfrm>
              <a:off x="7304413" y="3352800"/>
              <a:ext cx="1054727" cy="300355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圓角 8">
              <a:extLst>
                <a:ext uri="{FF2B5EF4-FFF2-40B4-BE49-F238E27FC236}">
                  <a16:creationId xmlns:a16="http://schemas.microsoft.com/office/drawing/2014/main" id="{BF044D8F-E8CA-431D-8240-8F23B11A96C4}"/>
                </a:ext>
              </a:extLst>
            </p:cNvPr>
            <p:cNvSpPr/>
            <p:nvPr/>
          </p:nvSpPr>
          <p:spPr>
            <a:xfrm>
              <a:off x="7275838" y="2971800"/>
              <a:ext cx="1083302" cy="381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effectLst>
                    <a:outerShdw blurRad="38100" dist="38100" dir="2700000" algn="tl">
                      <a:srgbClr val="000000">
                        <a:alpha val="43137"/>
                      </a:srgbClr>
                    </a:outerShdw>
                  </a:effectLst>
                </a:rPr>
                <a:t>第二階段上傳狀態</a:t>
              </a:r>
            </a:p>
          </p:txBody>
        </p:sp>
        <p:sp>
          <p:nvSpPr>
            <p:cNvPr id="10" name="矩形: 圓角 9">
              <a:extLst>
                <a:ext uri="{FF2B5EF4-FFF2-40B4-BE49-F238E27FC236}">
                  <a16:creationId xmlns:a16="http://schemas.microsoft.com/office/drawing/2014/main" id="{862272BE-73B1-4F7A-BE81-30A6CFE92BEC}"/>
                </a:ext>
              </a:extLst>
            </p:cNvPr>
            <p:cNvSpPr/>
            <p:nvPr/>
          </p:nvSpPr>
          <p:spPr>
            <a:xfrm>
              <a:off x="4652224" y="2950331"/>
              <a:ext cx="923711" cy="381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effectLst>
                    <a:outerShdw blurRad="38100" dist="38100" dir="2700000" algn="tl">
                      <a:srgbClr val="000000">
                        <a:alpha val="43137"/>
                      </a:srgbClr>
                    </a:outerShdw>
                  </a:effectLst>
                </a:rPr>
                <a:t>第二階段上傳狀態</a:t>
              </a:r>
            </a:p>
          </p:txBody>
        </p:sp>
      </p:grpSp>
      <p:graphicFrame>
        <p:nvGraphicFramePr>
          <p:cNvPr id="11" name="表格 10">
            <a:extLst>
              <a:ext uri="{FF2B5EF4-FFF2-40B4-BE49-F238E27FC236}">
                <a16:creationId xmlns:a16="http://schemas.microsoft.com/office/drawing/2014/main" id="{0271978B-EBFF-4FCB-947E-64CE8E1F5582}"/>
              </a:ext>
            </a:extLst>
          </p:cNvPr>
          <p:cNvGraphicFramePr>
            <a:graphicFrameLocks noGrp="1"/>
          </p:cNvGraphicFramePr>
          <p:nvPr>
            <p:extLst>
              <p:ext uri="{D42A27DB-BD31-4B8C-83A1-F6EECF244321}">
                <p14:modId xmlns:p14="http://schemas.microsoft.com/office/powerpoint/2010/main" val="3600881952"/>
              </p:ext>
            </p:extLst>
          </p:nvPr>
        </p:nvGraphicFramePr>
        <p:xfrm>
          <a:off x="7359149" y="2274185"/>
          <a:ext cx="4552062" cy="1432725"/>
        </p:xfrm>
        <a:graphic>
          <a:graphicData uri="http://schemas.openxmlformats.org/drawingml/2006/table">
            <a:tbl>
              <a:tblPr firstRow="1" firstCol="1" lastRow="1" lastCol="1" bandRow="1" bandCol="1">
                <a:tableStyleId>{8A107856-5554-42FB-B03E-39F5DBC370BA}</a:tableStyleId>
              </a:tblPr>
              <a:tblGrid>
                <a:gridCol w="2346826">
                  <a:extLst>
                    <a:ext uri="{9D8B030D-6E8A-4147-A177-3AD203B41FA5}">
                      <a16:colId xmlns:a16="http://schemas.microsoft.com/office/drawing/2014/main" val="2433687648"/>
                    </a:ext>
                  </a:extLst>
                </a:gridCol>
                <a:gridCol w="2205236">
                  <a:extLst>
                    <a:ext uri="{9D8B030D-6E8A-4147-A177-3AD203B41FA5}">
                      <a16:colId xmlns:a16="http://schemas.microsoft.com/office/drawing/2014/main" val="3145114126"/>
                    </a:ext>
                  </a:extLst>
                </a:gridCol>
              </a:tblGrid>
              <a:tr h="568725">
                <a:tc>
                  <a:txBody>
                    <a:bodyPr/>
                    <a:lstStyle/>
                    <a:p>
                      <a:pPr algn="ctr">
                        <a:lnSpc>
                          <a:spcPct val="100000"/>
                        </a:lnSpc>
                        <a:spcBef>
                          <a:spcPts val="0"/>
                        </a:spcBef>
                        <a:spcAft>
                          <a:spcPts val="0"/>
                        </a:spcAft>
                      </a:pPr>
                      <a:r>
                        <a:rPr lang="zh-TW" sz="1800" b="1" kern="0" spc="-50" baseline="0" dirty="0">
                          <a:solidFill>
                            <a:schemeClr val="bg1"/>
                          </a:solidFill>
                          <a:effectLst>
                            <a:outerShdw blurRad="38100" dist="38100" dir="2700000" algn="tl">
                              <a:srgbClr val="000000">
                                <a:alpha val="43137"/>
                              </a:srgbClr>
                            </a:outerShdw>
                          </a:effectLst>
                          <a:latin typeface="+mj-lt"/>
                          <a:ea typeface="+mj-ea"/>
                          <a:cs typeface="Times New Roman" panose="02020603050405020304" pitchFamily="18" charset="0"/>
                        </a:rPr>
                        <a:t>篩選結果公告</a:t>
                      </a:r>
                      <a:endParaRPr lang="zh-TW" sz="1800" b="1" kern="100" spc="-50" baseline="0" dirty="0">
                        <a:solidFill>
                          <a:schemeClr val="bg1"/>
                        </a:solidFill>
                        <a:effectLst>
                          <a:outerShdw blurRad="38100" dist="38100" dir="2700000" algn="tl">
                            <a:srgbClr val="000000">
                              <a:alpha val="43137"/>
                            </a:srgbClr>
                          </a:outerShdw>
                        </a:effectLst>
                        <a:latin typeface="+mj-lt"/>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33CC"/>
                    </a:solidFill>
                  </a:tcPr>
                </a:tc>
                <a:tc>
                  <a:txBody>
                    <a:bodyPr/>
                    <a:lstStyle/>
                    <a:p>
                      <a:pPr algn="ctr">
                        <a:lnSpc>
                          <a:spcPct val="100000"/>
                        </a:lnSpc>
                        <a:spcBef>
                          <a:spcPts val="0"/>
                        </a:spcBef>
                        <a:spcAft>
                          <a:spcPts val="0"/>
                        </a:spcAft>
                      </a:pPr>
                      <a:r>
                        <a:rPr lang="en-US" altLang="zh-TW" sz="1600" b="1" kern="0" dirty="0">
                          <a:solidFill>
                            <a:schemeClr val="bg1"/>
                          </a:solidFill>
                          <a:effectLst>
                            <a:outerShdw blurRad="38100" dist="38100" dir="2700000" algn="tl">
                              <a:srgbClr val="000000">
                                <a:alpha val="43137"/>
                              </a:srgbClr>
                            </a:outerShdw>
                          </a:effectLst>
                          <a:latin typeface="+mj-lt"/>
                          <a:ea typeface="+mj-ea"/>
                          <a:cs typeface="Times New Roman"/>
                        </a:rPr>
                        <a:t>115</a:t>
                      </a:r>
                      <a:r>
                        <a:rPr lang="zh-TW" altLang="en-US" sz="1600" b="1" kern="0">
                          <a:solidFill>
                            <a:schemeClr val="bg1"/>
                          </a:solidFill>
                          <a:effectLst>
                            <a:outerShdw blurRad="38100" dist="38100" dir="2700000" algn="tl">
                              <a:srgbClr val="000000">
                                <a:alpha val="43137"/>
                              </a:srgbClr>
                            </a:outerShdw>
                          </a:effectLst>
                          <a:latin typeface="+mj-lt"/>
                          <a:ea typeface="+mj-ea"/>
                          <a:cs typeface="Times New Roman"/>
                        </a:rPr>
                        <a:t>年</a:t>
                      </a:r>
                      <a:r>
                        <a:rPr lang="en-US" altLang="zh-TW" sz="1600" b="1" kern="0" dirty="0">
                          <a:solidFill>
                            <a:schemeClr val="bg1"/>
                          </a:solidFill>
                          <a:effectLst>
                            <a:outerShdw blurRad="38100" dist="38100" dir="2700000" algn="tl">
                              <a:srgbClr val="000000">
                                <a:alpha val="43137"/>
                              </a:srgbClr>
                            </a:outerShdw>
                          </a:effectLst>
                          <a:latin typeface="+mj-lt"/>
                          <a:ea typeface="+mj-ea"/>
                          <a:cs typeface="Times New Roman"/>
                        </a:rPr>
                        <a:t>3</a:t>
                      </a:r>
                      <a:r>
                        <a:rPr lang="zh-TW" altLang="en-US" sz="1600" b="1" kern="0">
                          <a:solidFill>
                            <a:schemeClr val="bg1"/>
                          </a:solidFill>
                          <a:effectLst>
                            <a:outerShdw blurRad="38100" dist="38100" dir="2700000" algn="tl">
                              <a:srgbClr val="000000">
                                <a:alpha val="43137"/>
                              </a:srgbClr>
                            </a:outerShdw>
                          </a:effectLst>
                          <a:latin typeface="+mj-lt"/>
                          <a:ea typeface="+mj-ea"/>
                          <a:cs typeface="Times New Roman"/>
                        </a:rPr>
                        <a:t>月31日</a:t>
                      </a:r>
                      <a:endParaRPr lang="en-US" altLang="zh-TW" sz="1600" b="1" kern="0">
                        <a:solidFill>
                          <a:schemeClr val="bg1"/>
                        </a:solidFill>
                        <a:effectLst>
                          <a:outerShdw blurRad="38100" dist="38100" dir="2700000" algn="tl">
                            <a:srgbClr val="000000">
                              <a:alpha val="43137"/>
                            </a:srgbClr>
                          </a:outerShdw>
                        </a:effectLst>
                        <a:latin typeface="+mj-lt"/>
                        <a:ea typeface="+mj-ea"/>
                        <a:cs typeface="Times New Roman"/>
                      </a:endParaRPr>
                    </a:p>
                    <a:p>
                      <a:pPr algn="ctr">
                        <a:lnSpc>
                          <a:spcPct val="100000"/>
                        </a:lnSpc>
                        <a:spcBef>
                          <a:spcPts val="0"/>
                        </a:spcBef>
                        <a:spcAft>
                          <a:spcPts val="0"/>
                        </a:spcAft>
                      </a:pPr>
                      <a:r>
                        <a:rPr lang="en-US" altLang="zh-TW" sz="1600" b="1" kern="0" dirty="0">
                          <a:solidFill>
                            <a:schemeClr val="bg1"/>
                          </a:solidFill>
                          <a:effectLst>
                            <a:outerShdw blurRad="38100" dist="38100" dir="2700000" algn="tl">
                              <a:srgbClr val="000000">
                                <a:alpha val="43137"/>
                              </a:srgbClr>
                            </a:outerShdw>
                          </a:effectLst>
                          <a:latin typeface="+mj-lt"/>
                          <a:ea typeface="+mj-ea"/>
                          <a:cs typeface="Times New Roman"/>
                        </a:rPr>
                        <a:t>(</a:t>
                      </a:r>
                      <a:r>
                        <a:rPr lang="zh-TW" altLang="en-US" sz="1600" b="1" kern="0">
                          <a:solidFill>
                            <a:schemeClr val="bg1"/>
                          </a:solidFill>
                          <a:effectLst>
                            <a:outerShdw blurRad="38100" dist="38100" dir="2700000" algn="tl">
                              <a:srgbClr val="000000">
                                <a:alpha val="43137"/>
                              </a:srgbClr>
                            </a:outerShdw>
                          </a:effectLst>
                          <a:latin typeface="+mj-lt"/>
                          <a:ea typeface="+mj-ea"/>
                          <a:cs typeface="Times New Roman"/>
                        </a:rPr>
                        <a:t>星期二</a:t>
                      </a:r>
                      <a:r>
                        <a:rPr lang="en-US" altLang="zh-TW" sz="1600" b="1" kern="0" dirty="0">
                          <a:solidFill>
                            <a:schemeClr val="bg1"/>
                          </a:solidFill>
                          <a:effectLst>
                            <a:outerShdw blurRad="38100" dist="38100" dir="2700000" algn="tl">
                              <a:srgbClr val="000000">
                                <a:alpha val="43137"/>
                              </a:srgbClr>
                            </a:outerShdw>
                          </a:effectLst>
                          <a:latin typeface="+mj-lt"/>
                          <a:ea typeface="+mj-ea"/>
                          <a:cs typeface="Times New Roman"/>
                        </a:rPr>
                        <a:t>)10:00</a:t>
                      </a:r>
                      <a:r>
                        <a:rPr lang="zh-TW" altLang="en-US" sz="1600" b="1" kern="0">
                          <a:solidFill>
                            <a:schemeClr val="bg1"/>
                          </a:solidFill>
                          <a:effectLst>
                            <a:outerShdw blurRad="38100" dist="38100" dir="2700000" algn="tl">
                              <a:srgbClr val="000000">
                                <a:alpha val="43137"/>
                              </a:srgbClr>
                            </a:outerShdw>
                          </a:effectLst>
                          <a:latin typeface="+mj-lt"/>
                          <a:ea typeface="+mj-ea"/>
                          <a:cs typeface="Times New Roman"/>
                        </a:rPr>
                        <a:t>起</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33CC"/>
                    </a:solidFill>
                  </a:tcPr>
                </a:tc>
                <a:extLst>
                  <a:ext uri="{0D108BD9-81ED-4DB2-BD59-A6C34878D82A}">
                    <a16:rowId xmlns:a16="http://schemas.microsoft.com/office/drawing/2014/main" val="2806679790"/>
                  </a:ext>
                </a:extLst>
              </a:tr>
              <a:tr h="864000">
                <a:tc gridSpan="2">
                  <a:txBody>
                    <a:bodyPr/>
                    <a:lstStyle/>
                    <a:p>
                      <a:pPr marL="285750" indent="-285750" algn="just">
                        <a:lnSpc>
                          <a:spcPct val="100000"/>
                        </a:lnSpc>
                        <a:spcBef>
                          <a:spcPts val="0"/>
                        </a:spcBef>
                        <a:spcAft>
                          <a:spcPts val="0"/>
                        </a:spcAft>
                        <a:buFont typeface="Wingdings" panose="05000000000000000000" pitchFamily="2" charset="2"/>
                        <a:buChar char="u"/>
                      </a:pPr>
                      <a:r>
                        <a:rPr lang="zh-TW" altLang="en-US" sz="1400" b="1" i="0" kern="0" spc="-50" baseline="0" dirty="0">
                          <a:solidFill>
                            <a:schemeClr val="tx2">
                              <a:lumMod val="75000"/>
                            </a:schemeClr>
                          </a:solidFill>
                          <a:effectLst/>
                          <a:latin typeface="+mj-ea"/>
                          <a:ea typeface="+mn-ea"/>
                          <a:cs typeface="Times New Roman" panose="02020603050405020304" pitchFamily="18" charset="0"/>
                        </a:rPr>
                        <a:t>高中學校請至</a:t>
                      </a:r>
                      <a:r>
                        <a:rPr lang="zh-TW" altLang="en-US" sz="1600" b="1" i="0" kern="0" spc="-50" baseline="0" dirty="0">
                          <a:solidFill>
                            <a:srgbClr val="0033CC"/>
                          </a:solidFill>
                          <a:effectLst/>
                          <a:latin typeface="+mj-ea"/>
                          <a:ea typeface="+mn-ea"/>
                          <a:cs typeface="Times New Roman" panose="02020603050405020304" pitchFamily="18" charset="0"/>
                        </a:rPr>
                        <a:t>集體報名系統查詢</a:t>
                      </a:r>
                      <a:r>
                        <a:rPr lang="zh-TW" altLang="en-US" sz="1400" b="1" i="0" kern="0" spc="-50" baseline="0" dirty="0">
                          <a:solidFill>
                            <a:schemeClr val="tx2">
                              <a:lumMod val="75000"/>
                            </a:schemeClr>
                          </a:solidFill>
                          <a:effectLst/>
                          <a:latin typeface="+mj-ea"/>
                          <a:ea typeface="+mn-ea"/>
                          <a:cs typeface="Times New Roman" panose="02020603050405020304" pitchFamily="18" charset="0"/>
                        </a:rPr>
                        <a:t>所屬申請生一篩結果</a:t>
                      </a:r>
                      <a:endParaRPr lang="en-US" altLang="zh-TW" sz="1400" b="1" i="0" kern="0" spc="-50" baseline="0" dirty="0">
                        <a:solidFill>
                          <a:schemeClr val="tx2">
                            <a:lumMod val="75000"/>
                          </a:schemeClr>
                        </a:solidFill>
                        <a:effectLst/>
                        <a:latin typeface="+mj-ea"/>
                        <a:ea typeface="+mn-ea"/>
                        <a:cs typeface="Times New Roman" panose="02020603050405020304" pitchFamily="18" charset="0"/>
                      </a:endParaRPr>
                    </a:p>
                    <a:p>
                      <a:pPr marL="285750" indent="-285750" algn="just">
                        <a:lnSpc>
                          <a:spcPct val="100000"/>
                        </a:lnSpc>
                        <a:spcBef>
                          <a:spcPts val="600"/>
                        </a:spcBef>
                        <a:spcAft>
                          <a:spcPts val="0"/>
                        </a:spcAft>
                        <a:buFont typeface="Wingdings" panose="05000000000000000000" pitchFamily="2" charset="2"/>
                        <a:buChar char="u"/>
                      </a:pPr>
                      <a:r>
                        <a:rPr lang="zh-TW" altLang="en-US" sz="1400" b="1" i="0" kern="0" dirty="0">
                          <a:solidFill>
                            <a:srgbClr val="00B050"/>
                          </a:solidFill>
                          <a:effectLst/>
                          <a:latin typeface="+mj-ea"/>
                          <a:ea typeface="+mn-ea"/>
                          <a:cs typeface="Times New Roman" panose="02020603050405020304" pitchFamily="18" charset="0"/>
                        </a:rPr>
                        <a:t>申請生本人</a:t>
                      </a:r>
                      <a:r>
                        <a:rPr lang="zh-TW" altLang="en-US" sz="1400" b="1" i="0" kern="0" dirty="0">
                          <a:solidFill>
                            <a:schemeClr val="tx2">
                              <a:lumMod val="75000"/>
                            </a:schemeClr>
                          </a:solidFill>
                          <a:effectLst/>
                          <a:latin typeface="+mj-ea"/>
                          <a:ea typeface="+mn-ea"/>
                          <a:cs typeface="Times New Roman" panose="02020603050405020304" pitchFamily="18" charset="0"/>
                        </a:rPr>
                        <a:t>可至</a:t>
                      </a:r>
                      <a:r>
                        <a:rPr lang="zh-TW" altLang="en-US" sz="1400" b="1" i="0" kern="0" dirty="0">
                          <a:solidFill>
                            <a:srgbClr val="00B050"/>
                          </a:solidFill>
                          <a:effectLst/>
                          <a:latin typeface="+mj-ea"/>
                          <a:ea typeface="+mn-ea"/>
                          <a:cs typeface="Times New Roman" panose="02020603050405020304" pitchFamily="18" charset="0"/>
                        </a:rPr>
                        <a:t>招生官網</a:t>
                      </a:r>
                      <a:r>
                        <a:rPr lang="zh-TW" altLang="en-US" sz="1400" b="1" i="0" kern="0" dirty="0">
                          <a:solidFill>
                            <a:schemeClr val="tx2">
                              <a:lumMod val="75000"/>
                            </a:schemeClr>
                          </a:solidFill>
                          <a:effectLst/>
                          <a:latin typeface="+mj-ea"/>
                          <a:ea typeface="+mn-ea"/>
                          <a:cs typeface="Times New Roman" panose="02020603050405020304" pitchFamily="18" charset="0"/>
                        </a:rPr>
                        <a:t>查詢個人一篩結果</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just">
                        <a:lnSpc>
                          <a:spcPct val="100000"/>
                        </a:lnSpc>
                        <a:spcBef>
                          <a:spcPts val="0"/>
                        </a:spcBef>
                        <a:spcAft>
                          <a:spcPts val="0"/>
                        </a:spcAft>
                      </a:pPr>
                      <a:endParaRPr lang="zh-TW" altLang="en-US" sz="1400" b="1" kern="0" dirty="0">
                        <a:effectLst/>
                        <a:latin typeface="+mj-lt"/>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6064260"/>
                  </a:ext>
                </a:extLst>
              </a:tr>
            </a:tbl>
          </a:graphicData>
        </a:graphic>
      </p:graphicFrame>
      <p:graphicFrame>
        <p:nvGraphicFramePr>
          <p:cNvPr id="13" name="表格 12">
            <a:extLst>
              <a:ext uri="{FF2B5EF4-FFF2-40B4-BE49-F238E27FC236}">
                <a16:creationId xmlns:a16="http://schemas.microsoft.com/office/drawing/2014/main" id="{64E42CEB-7A08-4916-A021-908C84AE2DA5}"/>
              </a:ext>
            </a:extLst>
          </p:cNvPr>
          <p:cNvGraphicFramePr>
            <a:graphicFrameLocks noGrp="1"/>
          </p:cNvGraphicFramePr>
          <p:nvPr>
            <p:extLst>
              <p:ext uri="{D42A27DB-BD31-4B8C-83A1-F6EECF244321}">
                <p14:modId xmlns:p14="http://schemas.microsoft.com/office/powerpoint/2010/main" val="783403651"/>
              </p:ext>
            </p:extLst>
          </p:nvPr>
        </p:nvGraphicFramePr>
        <p:xfrm>
          <a:off x="7359149" y="3957181"/>
          <a:ext cx="4552062" cy="2233693"/>
        </p:xfrm>
        <a:graphic>
          <a:graphicData uri="http://schemas.openxmlformats.org/drawingml/2006/table">
            <a:tbl>
              <a:tblPr firstRow="1" firstCol="1" lastRow="1" lastCol="1" bandRow="1" bandCol="1">
                <a:tableStyleId>{8A107856-5554-42FB-B03E-39F5DBC370BA}</a:tableStyleId>
              </a:tblPr>
              <a:tblGrid>
                <a:gridCol w="2338834">
                  <a:extLst>
                    <a:ext uri="{9D8B030D-6E8A-4147-A177-3AD203B41FA5}">
                      <a16:colId xmlns:a16="http://schemas.microsoft.com/office/drawing/2014/main" val="2433687648"/>
                    </a:ext>
                  </a:extLst>
                </a:gridCol>
                <a:gridCol w="2213228">
                  <a:extLst>
                    <a:ext uri="{9D8B030D-6E8A-4147-A177-3AD203B41FA5}">
                      <a16:colId xmlns:a16="http://schemas.microsoft.com/office/drawing/2014/main" val="3145114126"/>
                    </a:ext>
                  </a:extLst>
                </a:gridCol>
              </a:tblGrid>
              <a:tr h="1045693">
                <a:tc>
                  <a:txBody>
                    <a:bodyPr/>
                    <a:lstStyle/>
                    <a:p>
                      <a:pPr algn="ctr">
                        <a:lnSpc>
                          <a:spcPct val="100000"/>
                        </a:lnSpc>
                        <a:spcBef>
                          <a:spcPts val="0"/>
                        </a:spcBef>
                        <a:spcAft>
                          <a:spcPts val="0"/>
                        </a:spcAft>
                      </a:pPr>
                      <a:r>
                        <a:rPr lang="zh-TW" altLang="en-US" sz="1600" b="1" kern="100" spc="-50" baseline="0" dirty="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rPr>
                        <a:t>申請生網路上傳</a:t>
                      </a:r>
                      <a:r>
                        <a:rPr lang="en-US" altLang="zh-TW" sz="1600" b="1" kern="100" spc="-50" baseline="0" dirty="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rPr>
                        <a:t>(</a:t>
                      </a:r>
                      <a:r>
                        <a:rPr lang="zh-TW" altLang="en-US" sz="1600" b="1" kern="100" spc="-50" baseline="0" dirty="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rPr>
                        <a:t>或勾選</a:t>
                      </a:r>
                      <a:r>
                        <a:rPr lang="en-US" altLang="zh-TW" sz="1600" b="1" kern="100" spc="-50" baseline="0" dirty="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rPr>
                        <a:t>)</a:t>
                      </a:r>
                      <a:r>
                        <a:rPr lang="zh-TW" altLang="en-US" sz="1600" b="1" kern="100" spc="-50" baseline="0" dirty="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rPr>
                        <a:t>學習歷程備審資料及資格審查資料</a:t>
                      </a:r>
                      <a:r>
                        <a:rPr lang="en-US" altLang="zh-TW" sz="1600" b="1" kern="100" spc="-50" baseline="0" dirty="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rPr>
                        <a:t>【</a:t>
                      </a:r>
                      <a:r>
                        <a:rPr lang="zh-TW" altLang="en-US" sz="1600" b="1" kern="100" spc="-50" baseline="0" dirty="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rPr>
                        <a:t>正式版</a:t>
                      </a:r>
                      <a:r>
                        <a:rPr lang="en-US" altLang="zh-TW" sz="1600" b="1" kern="100" spc="-50" baseline="0" dirty="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rPr>
                        <a:t>】</a:t>
                      </a:r>
                      <a:endParaRPr lang="zh-TW" altLang="zh-TW" sz="1600" b="1" kern="100" spc="-50" baseline="0" dirty="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algn="ctr" defTabSz="914400" rtl="0" eaLnBrk="1" latinLnBrk="0" hangingPunct="1">
                        <a:lnSpc>
                          <a:spcPct val="100000"/>
                        </a:lnSpc>
                        <a:spcBef>
                          <a:spcPts val="300"/>
                        </a:spcBef>
                        <a:spcAft>
                          <a:spcPts val="300"/>
                        </a:spcAft>
                      </a:pPr>
                      <a:r>
                        <a:rPr lang="zh-TW" altLang="en-US" sz="1600" b="1" kern="100" dirty="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rPr>
                        <a:t>各校自訂</a:t>
                      </a:r>
                      <a:endParaRPr lang="en-US" altLang="zh-TW" sz="1600" b="1" kern="100" dirty="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endParaRPr>
                    </a:p>
                    <a:p>
                      <a:pPr marL="0" algn="ctr" defTabSz="914400" rtl="0" eaLnBrk="1" latinLnBrk="0" hangingPunct="1">
                        <a:lnSpc>
                          <a:spcPct val="100000"/>
                        </a:lnSpc>
                        <a:spcBef>
                          <a:spcPts val="300"/>
                        </a:spcBef>
                        <a:spcAft>
                          <a:spcPts val="300"/>
                        </a:spcAft>
                      </a:pPr>
                      <a:r>
                        <a:rPr lang="en-US" altLang="zh-TW" sz="1000" b="0" kern="100" spc="-50" baseline="0" dirty="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rPr>
                        <a:t>【</a:t>
                      </a:r>
                      <a:r>
                        <a:rPr lang="zh-TW" altLang="en-US" sz="1000" b="0" kern="100" spc="-50" baseline="0" dirty="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rPr>
                        <a:t>詳見招生學校系</a:t>
                      </a:r>
                      <a:r>
                        <a:rPr lang="en-US" altLang="zh-TW" sz="1000" b="0" kern="100" spc="-50" baseline="0" dirty="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rPr>
                        <a:t>(</a:t>
                      </a:r>
                      <a:r>
                        <a:rPr lang="zh-TW" altLang="en-US" sz="1000" b="0" kern="100" spc="-50" baseline="0" dirty="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rPr>
                        <a:t>組</a:t>
                      </a:r>
                      <a:r>
                        <a:rPr lang="en-US" altLang="zh-TW" sz="1000" b="0" kern="100" spc="-50" baseline="0" dirty="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rPr>
                        <a:t>)</a:t>
                      </a:r>
                      <a:r>
                        <a:rPr lang="zh-TW" altLang="en-US" sz="1000" b="0" kern="100" spc="-50" baseline="0" dirty="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rPr>
                        <a:t>、學程一覽表</a:t>
                      </a:r>
                      <a:r>
                        <a:rPr lang="en-US" altLang="zh-TW" sz="1000" b="0" kern="100" spc="-50" baseline="0" dirty="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rPr>
                        <a:t>】</a:t>
                      </a:r>
                    </a:p>
                    <a:p>
                      <a:pPr algn="ctr">
                        <a:lnSpc>
                          <a:spcPct val="100000"/>
                        </a:lnSpc>
                        <a:spcBef>
                          <a:spcPts val="300"/>
                        </a:spcBef>
                        <a:spcAft>
                          <a:spcPts val="300"/>
                        </a:spcAft>
                      </a:pPr>
                      <a:r>
                        <a:rPr lang="en-US" altLang="zh-TW" sz="1000" b="0" kern="100" dirty="0">
                          <a:solidFill>
                            <a:schemeClr val="bg1"/>
                          </a:solidFill>
                          <a:effectLst>
                            <a:outerShdw blurRad="38100" dist="38100" dir="2700000" algn="tl">
                              <a:srgbClr val="000000">
                                <a:alpha val="43137"/>
                              </a:srgbClr>
                            </a:outerShdw>
                          </a:effectLst>
                          <a:latin typeface="+mn-lt"/>
                          <a:ea typeface="+mn-ea"/>
                          <a:cs typeface="Times New Roman"/>
                        </a:rPr>
                        <a:t>【115</a:t>
                      </a:r>
                      <a:r>
                        <a:rPr lang="zh-TW" altLang="en-US" sz="1000" b="0" kern="100" dirty="0">
                          <a:solidFill>
                            <a:schemeClr val="bg1"/>
                          </a:solidFill>
                          <a:effectLst>
                            <a:outerShdw blurRad="38100" dist="38100" dir="2700000" algn="tl">
                              <a:srgbClr val="000000">
                                <a:alpha val="43137"/>
                              </a:srgbClr>
                            </a:outerShdw>
                          </a:effectLst>
                          <a:latin typeface="+mn-lt"/>
                          <a:ea typeface="+mn-ea"/>
                          <a:cs typeface="Times New Roman"/>
                        </a:rPr>
                        <a:t>年4月30日</a:t>
                      </a:r>
                      <a:r>
                        <a:rPr lang="en-US" altLang="zh-TW" sz="1000" b="0" kern="100" dirty="0">
                          <a:solidFill>
                            <a:schemeClr val="bg1"/>
                          </a:solidFill>
                          <a:effectLst>
                            <a:outerShdw blurRad="38100" dist="38100" dir="2700000" algn="tl">
                              <a:srgbClr val="000000">
                                <a:alpha val="43137"/>
                              </a:srgbClr>
                            </a:outerShdw>
                          </a:effectLst>
                          <a:latin typeface="+mn-lt"/>
                          <a:ea typeface="+mn-ea"/>
                          <a:cs typeface="Times New Roman"/>
                        </a:rPr>
                        <a:t>(</a:t>
                      </a:r>
                      <a:r>
                        <a:rPr lang="zh-TW" altLang="en-US" sz="1000" b="0" kern="100" dirty="0">
                          <a:solidFill>
                            <a:schemeClr val="bg1"/>
                          </a:solidFill>
                          <a:effectLst>
                            <a:outerShdw blurRad="38100" dist="38100" dir="2700000" algn="tl">
                              <a:srgbClr val="000000">
                                <a:alpha val="43137"/>
                              </a:srgbClr>
                            </a:outerShdw>
                          </a:effectLst>
                          <a:latin typeface="+mn-lt"/>
                          <a:ea typeface="+mn-ea"/>
                          <a:cs typeface="Times New Roman"/>
                        </a:rPr>
                        <a:t>星期四</a:t>
                      </a:r>
                      <a:r>
                        <a:rPr lang="en-US" altLang="zh-TW" sz="1000" b="0" kern="100" dirty="0">
                          <a:solidFill>
                            <a:schemeClr val="bg1"/>
                          </a:solidFill>
                          <a:effectLst>
                            <a:outerShdw blurRad="38100" dist="38100" dir="2700000" algn="tl">
                              <a:srgbClr val="000000">
                                <a:alpha val="43137"/>
                              </a:srgbClr>
                            </a:outerShdw>
                          </a:effectLst>
                          <a:latin typeface="+mn-lt"/>
                          <a:ea typeface="+mn-ea"/>
                          <a:cs typeface="Times New Roman"/>
                        </a:rPr>
                        <a:t>)10:00</a:t>
                      </a:r>
                      <a:r>
                        <a:rPr lang="zh-TW" altLang="en-US" sz="1000" b="0" kern="100" dirty="0">
                          <a:solidFill>
                            <a:schemeClr val="bg1"/>
                          </a:solidFill>
                          <a:effectLst>
                            <a:outerShdw blurRad="38100" dist="38100" dir="2700000" algn="tl">
                              <a:srgbClr val="000000">
                                <a:alpha val="43137"/>
                              </a:srgbClr>
                            </a:outerShdw>
                          </a:effectLst>
                          <a:latin typeface="+mn-lt"/>
                          <a:ea typeface="+mn-ea"/>
                          <a:cs typeface="Times New Roman"/>
                        </a:rPr>
                        <a:t>起</a:t>
                      </a:r>
                      <a:endParaRPr lang="en-US" altLang="zh-TW" sz="1000" b="0" kern="100" dirty="0">
                        <a:solidFill>
                          <a:schemeClr val="bg1"/>
                        </a:solidFill>
                        <a:effectLst>
                          <a:outerShdw blurRad="38100" dist="38100" dir="2700000" algn="tl">
                            <a:srgbClr val="000000">
                              <a:alpha val="43137"/>
                            </a:srgbClr>
                          </a:outerShdw>
                        </a:effectLst>
                        <a:latin typeface="+mn-lt"/>
                        <a:ea typeface="+mn-ea"/>
                        <a:cs typeface="Times New Roman"/>
                      </a:endParaRPr>
                    </a:p>
                    <a:p>
                      <a:pPr algn="ctr">
                        <a:lnSpc>
                          <a:spcPct val="100000"/>
                        </a:lnSpc>
                        <a:spcBef>
                          <a:spcPts val="300"/>
                        </a:spcBef>
                        <a:spcAft>
                          <a:spcPts val="300"/>
                        </a:spcAft>
                      </a:pPr>
                      <a:r>
                        <a:rPr lang="zh-TW" altLang="en-US" sz="1000" b="0" kern="100" dirty="0">
                          <a:solidFill>
                            <a:schemeClr val="bg1"/>
                          </a:solidFill>
                          <a:effectLst>
                            <a:outerShdw blurRad="38100" dist="38100" dir="2700000" algn="tl">
                              <a:srgbClr val="000000">
                                <a:alpha val="43137"/>
                              </a:srgbClr>
                            </a:outerShdw>
                          </a:effectLst>
                          <a:latin typeface="+mn-lt"/>
                          <a:ea typeface="+mn-ea"/>
                          <a:cs typeface="Times New Roman"/>
                        </a:rPr>
                        <a:t>至</a:t>
                      </a:r>
                      <a:r>
                        <a:rPr lang="en-US" altLang="zh-TW" sz="1000" b="0" kern="100" dirty="0">
                          <a:solidFill>
                            <a:schemeClr val="bg1"/>
                          </a:solidFill>
                          <a:effectLst>
                            <a:outerShdw blurRad="38100" dist="38100" dir="2700000" algn="tl">
                              <a:srgbClr val="000000">
                                <a:alpha val="43137"/>
                              </a:srgbClr>
                            </a:outerShdw>
                          </a:effectLst>
                          <a:latin typeface="+mn-lt"/>
                          <a:ea typeface="+mn-ea"/>
                          <a:cs typeface="Times New Roman"/>
                        </a:rPr>
                        <a:t>115</a:t>
                      </a:r>
                      <a:r>
                        <a:rPr lang="zh-TW" altLang="en-US" sz="1000" b="0" kern="100" dirty="0">
                          <a:solidFill>
                            <a:schemeClr val="bg1"/>
                          </a:solidFill>
                          <a:effectLst>
                            <a:outerShdw blurRad="38100" dist="38100" dir="2700000" algn="tl">
                              <a:srgbClr val="000000">
                                <a:alpha val="43137"/>
                              </a:srgbClr>
                            </a:outerShdw>
                          </a:effectLst>
                          <a:latin typeface="+mn-lt"/>
                          <a:ea typeface="+mn-ea"/>
                          <a:cs typeface="Times New Roman"/>
                        </a:rPr>
                        <a:t>年</a:t>
                      </a:r>
                      <a:r>
                        <a:rPr lang="en-US" altLang="zh-TW" sz="1000" b="0" kern="100" dirty="0">
                          <a:solidFill>
                            <a:schemeClr val="bg1"/>
                          </a:solidFill>
                          <a:effectLst>
                            <a:outerShdw blurRad="38100" dist="38100" dir="2700000" algn="tl">
                              <a:srgbClr val="000000">
                                <a:alpha val="43137"/>
                              </a:srgbClr>
                            </a:outerShdw>
                          </a:effectLst>
                          <a:latin typeface="+mn-lt"/>
                          <a:ea typeface="+mn-ea"/>
                          <a:cs typeface="Times New Roman"/>
                        </a:rPr>
                        <a:t>5</a:t>
                      </a:r>
                      <a:r>
                        <a:rPr lang="zh-TW" altLang="en-US" sz="1000" b="0" kern="100" dirty="0">
                          <a:solidFill>
                            <a:schemeClr val="bg1"/>
                          </a:solidFill>
                          <a:effectLst>
                            <a:outerShdw blurRad="38100" dist="38100" dir="2700000" algn="tl">
                              <a:srgbClr val="000000">
                                <a:alpha val="43137"/>
                              </a:srgbClr>
                            </a:outerShdw>
                          </a:effectLst>
                          <a:latin typeface="+mn-lt"/>
                          <a:ea typeface="+mn-ea"/>
                          <a:cs typeface="Times New Roman"/>
                        </a:rPr>
                        <a:t>月6日</a:t>
                      </a:r>
                      <a:r>
                        <a:rPr lang="en-US" altLang="zh-TW" sz="1000" b="0" kern="100" dirty="0">
                          <a:solidFill>
                            <a:schemeClr val="bg1"/>
                          </a:solidFill>
                          <a:effectLst>
                            <a:outerShdw blurRad="38100" dist="38100" dir="2700000" algn="tl">
                              <a:srgbClr val="000000">
                                <a:alpha val="43137"/>
                              </a:srgbClr>
                            </a:outerShdw>
                          </a:effectLst>
                          <a:latin typeface="+mn-lt"/>
                          <a:ea typeface="+mn-ea"/>
                          <a:cs typeface="Times New Roman"/>
                        </a:rPr>
                        <a:t>(</a:t>
                      </a:r>
                      <a:r>
                        <a:rPr lang="zh-TW" altLang="en-US" sz="1000" b="0" kern="100" dirty="0">
                          <a:solidFill>
                            <a:schemeClr val="bg1"/>
                          </a:solidFill>
                          <a:effectLst>
                            <a:outerShdw blurRad="38100" dist="38100" dir="2700000" algn="tl">
                              <a:srgbClr val="000000">
                                <a:alpha val="43137"/>
                              </a:srgbClr>
                            </a:outerShdw>
                          </a:effectLst>
                          <a:latin typeface="+mn-lt"/>
                          <a:ea typeface="+mn-ea"/>
                          <a:cs typeface="Times New Roman"/>
                        </a:rPr>
                        <a:t>星期三</a:t>
                      </a:r>
                      <a:r>
                        <a:rPr lang="en-US" altLang="zh-TW" sz="1000" b="0" kern="100" dirty="0">
                          <a:solidFill>
                            <a:schemeClr val="bg1"/>
                          </a:solidFill>
                          <a:effectLst>
                            <a:outerShdw blurRad="38100" dist="38100" dir="2700000" algn="tl">
                              <a:srgbClr val="000000">
                                <a:alpha val="43137"/>
                              </a:srgbClr>
                            </a:outerShdw>
                          </a:effectLst>
                          <a:latin typeface="+mn-lt"/>
                          <a:ea typeface="+mn-ea"/>
                          <a:cs typeface="Times New Roman"/>
                        </a:rPr>
                        <a:t>)21:00</a:t>
                      </a:r>
                      <a:r>
                        <a:rPr lang="zh-TW" altLang="en-US" sz="1000" b="0" kern="100" dirty="0">
                          <a:solidFill>
                            <a:schemeClr val="bg1"/>
                          </a:solidFill>
                          <a:effectLst>
                            <a:outerShdw blurRad="38100" dist="38100" dir="2700000" algn="tl">
                              <a:srgbClr val="000000">
                                <a:alpha val="43137"/>
                              </a:srgbClr>
                            </a:outerShdw>
                          </a:effectLst>
                          <a:latin typeface="+mn-lt"/>
                          <a:ea typeface="+mn-ea"/>
                          <a:cs typeface="Times New Roman"/>
                        </a:rPr>
                        <a:t>止</a:t>
                      </a:r>
                      <a:r>
                        <a:rPr lang="en-US" altLang="zh-TW" sz="1000" b="0" kern="100" dirty="0">
                          <a:solidFill>
                            <a:schemeClr val="bg1"/>
                          </a:solidFill>
                          <a:effectLst>
                            <a:outerShdw blurRad="38100" dist="38100" dir="2700000" algn="tl">
                              <a:srgbClr val="000000">
                                <a:alpha val="43137"/>
                              </a:srgbClr>
                            </a:outerShdw>
                          </a:effectLst>
                          <a:latin typeface="+mn-lt"/>
                          <a:ea typeface="+mn-ea"/>
                          <a:cs typeface="Times New Roman"/>
                        </a:rPr>
                        <a:t>】</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806679790"/>
                  </a:ext>
                </a:extLst>
              </a:tr>
              <a:tr h="1188000">
                <a:tc gridSpan="2">
                  <a:txBody>
                    <a:bodyPr/>
                    <a:lstStyle/>
                    <a:p>
                      <a:pPr marL="285750" indent="-285750">
                        <a:spcBef>
                          <a:spcPts val="100"/>
                        </a:spcBef>
                        <a:spcAft>
                          <a:spcPts val="100"/>
                        </a:spcAft>
                        <a:buFont typeface="Wingdings" panose="05000000000000000000" pitchFamily="2" charset="2"/>
                        <a:buChar char="u"/>
                      </a:pPr>
                      <a:r>
                        <a:rPr lang="zh-TW" altLang="en-US" sz="1400" b="1" kern="1200" dirty="0">
                          <a:solidFill>
                            <a:schemeClr val="dk1"/>
                          </a:solidFill>
                          <a:latin typeface="+mj-ea"/>
                          <a:ea typeface="+mn-ea"/>
                          <a:cs typeface="+mn-cs"/>
                        </a:rPr>
                        <a:t>高中學校</a:t>
                      </a:r>
                      <a:r>
                        <a:rPr lang="zh-TW" altLang="en-US" sz="1600" b="1" kern="1200" dirty="0">
                          <a:solidFill>
                            <a:schemeClr val="accent5">
                              <a:lumMod val="50000"/>
                            </a:schemeClr>
                          </a:solidFill>
                          <a:latin typeface="+mj-ea"/>
                          <a:ea typeface="+mn-ea"/>
                          <a:cs typeface="+mn-cs"/>
                        </a:rPr>
                        <a:t>協助輔導</a:t>
                      </a:r>
                      <a:r>
                        <a:rPr lang="zh-TW" altLang="en-US" sz="1400" b="1" kern="1200" dirty="0">
                          <a:solidFill>
                            <a:schemeClr val="dk1"/>
                          </a:solidFill>
                          <a:latin typeface="+mj-ea"/>
                          <a:ea typeface="+mn-ea"/>
                          <a:cs typeface="+mn-cs"/>
                        </a:rPr>
                        <a:t>所屬應屆申請生：</a:t>
                      </a:r>
                      <a:endParaRPr lang="en-US" altLang="zh-TW" sz="1400" b="1" kern="1200" dirty="0">
                        <a:solidFill>
                          <a:schemeClr val="dk1"/>
                        </a:solidFill>
                        <a:latin typeface="+mj-ea"/>
                        <a:ea typeface="+mn-ea"/>
                        <a:cs typeface="+mn-cs"/>
                      </a:endParaRPr>
                    </a:p>
                    <a:p>
                      <a:pPr marL="342900" indent="-342900">
                        <a:spcBef>
                          <a:spcPts val="100"/>
                        </a:spcBef>
                        <a:spcAft>
                          <a:spcPts val="100"/>
                        </a:spcAft>
                        <a:buFont typeface="Wingdings" panose="05000000000000000000" pitchFamily="2" charset="2"/>
                        <a:buAutoNum type="circleNumWdWhitePlain"/>
                      </a:pPr>
                      <a:r>
                        <a:rPr lang="zh-TW" altLang="en-US" sz="1200" b="0" kern="1200" dirty="0">
                          <a:solidFill>
                            <a:schemeClr val="dk1"/>
                          </a:solidFill>
                          <a:latin typeface="+mj-ea"/>
                          <a:ea typeface="+mn-ea"/>
                          <a:cs typeface="+mn-cs"/>
                        </a:rPr>
                        <a:t>申請生務必於各校截止日前完成上傳及確認作業</a:t>
                      </a:r>
                      <a:endParaRPr lang="en-US" altLang="zh-TW" sz="1200" b="0" kern="1200" dirty="0">
                        <a:solidFill>
                          <a:schemeClr val="dk1"/>
                        </a:solidFill>
                        <a:latin typeface="+mj-ea"/>
                        <a:ea typeface="+mn-ea"/>
                        <a:cs typeface="+mn-cs"/>
                      </a:endParaRPr>
                    </a:p>
                    <a:p>
                      <a:pPr marL="342900" indent="-342900">
                        <a:spcBef>
                          <a:spcPts val="100"/>
                        </a:spcBef>
                        <a:spcAft>
                          <a:spcPts val="100"/>
                        </a:spcAft>
                        <a:buFont typeface="Wingdings" panose="05000000000000000000" pitchFamily="2" charset="2"/>
                        <a:buAutoNum type="circleNumWdWhitePlain"/>
                      </a:pPr>
                      <a:r>
                        <a:rPr lang="zh-TW" altLang="en-US" sz="1200" b="0" kern="1200" dirty="0">
                          <a:solidFill>
                            <a:schemeClr val="dk1"/>
                          </a:solidFill>
                          <a:latin typeface="+mj-ea"/>
                          <a:ea typeface="+mn-ea"/>
                          <a:cs typeface="+mn-cs"/>
                        </a:rPr>
                        <a:t>科技校院繳費方式由各校自訂，請依各校規定辦理</a:t>
                      </a:r>
                      <a:endParaRPr lang="en-US" altLang="zh-TW" sz="1200" b="0" kern="1200" dirty="0">
                        <a:solidFill>
                          <a:schemeClr val="dk1"/>
                        </a:solidFill>
                        <a:latin typeface="+mj-ea"/>
                        <a:ea typeface="+mn-ea"/>
                        <a:cs typeface="+mn-cs"/>
                      </a:endParaRPr>
                    </a:p>
                    <a:p>
                      <a:pPr marL="285750" marR="0" lvl="0" indent="-285750" algn="l" defTabSz="914400" rtl="0" eaLnBrk="1" fontAlgn="auto" latinLnBrk="0" hangingPunct="1">
                        <a:lnSpc>
                          <a:spcPct val="100000"/>
                        </a:lnSpc>
                        <a:spcBef>
                          <a:spcPts val="100"/>
                        </a:spcBef>
                        <a:spcAft>
                          <a:spcPts val="100"/>
                        </a:spcAft>
                        <a:buClrTx/>
                        <a:buSzTx/>
                        <a:buFont typeface="Wingdings" panose="05000000000000000000" pitchFamily="2" charset="2"/>
                        <a:buChar char="u"/>
                        <a:tabLst/>
                        <a:defRPr/>
                      </a:pPr>
                      <a:r>
                        <a:rPr lang="zh-TW" altLang="en-US" sz="1400" b="1" kern="1200" dirty="0">
                          <a:solidFill>
                            <a:schemeClr val="dk1"/>
                          </a:solidFill>
                          <a:latin typeface="+mj-ea"/>
                          <a:ea typeface="+mn-ea"/>
                          <a:cs typeface="+mn-cs"/>
                        </a:rPr>
                        <a:t>高中學校</a:t>
                      </a:r>
                      <a:r>
                        <a:rPr lang="zh-TW" altLang="en-US" sz="1400" b="1" kern="1200" dirty="0">
                          <a:solidFill>
                            <a:schemeClr val="tx1"/>
                          </a:solidFill>
                          <a:latin typeface="+mj-ea"/>
                          <a:ea typeface="+mn-ea"/>
                          <a:cs typeface="+mn-cs"/>
                        </a:rPr>
                        <a:t>請至</a:t>
                      </a:r>
                      <a:r>
                        <a:rPr lang="zh-TW" altLang="en-US" sz="1600" b="1" kern="1200" dirty="0">
                          <a:solidFill>
                            <a:srgbClr val="0033CC"/>
                          </a:solidFill>
                          <a:latin typeface="+mj-ea"/>
                          <a:ea typeface="+mn-ea"/>
                          <a:cs typeface="+mn-cs"/>
                        </a:rPr>
                        <a:t>集體報名系統查詢</a:t>
                      </a:r>
                      <a:r>
                        <a:rPr lang="zh-TW" altLang="en-US" sz="1400" b="1" kern="1200" dirty="0">
                          <a:solidFill>
                            <a:schemeClr val="tx1"/>
                          </a:solidFill>
                          <a:latin typeface="+mj-ea"/>
                          <a:ea typeface="+mn-ea"/>
                          <a:cs typeface="+mn-cs"/>
                        </a:rPr>
                        <a:t>「上傳情形」</a:t>
                      </a:r>
                      <a:endParaRPr lang="en-US" altLang="zh-TW" sz="1400" b="1" kern="1200" dirty="0">
                        <a:solidFill>
                          <a:schemeClr val="tx1"/>
                        </a:solidFill>
                        <a:latin typeface="+mj-ea"/>
                        <a:ea typeface="+mn-ea"/>
                        <a:cs typeface="+mn-cs"/>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just">
                        <a:lnSpc>
                          <a:spcPct val="100000"/>
                        </a:lnSpc>
                        <a:spcBef>
                          <a:spcPts val="0"/>
                        </a:spcBef>
                        <a:spcAft>
                          <a:spcPts val="0"/>
                        </a:spcAft>
                      </a:pPr>
                      <a:endParaRPr lang="zh-TW" altLang="en-US" sz="1400" b="1" kern="0" dirty="0">
                        <a:effectLst/>
                        <a:latin typeface="+mj-lt"/>
                        <a:ea typeface="+mj-ea"/>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6064260"/>
                  </a:ext>
                </a:extLst>
              </a:tr>
            </a:tbl>
          </a:graphicData>
        </a:graphic>
      </p:graphicFrame>
      <p:sp>
        <p:nvSpPr>
          <p:cNvPr id="14" name="矩形 13">
            <a:extLst>
              <a:ext uri="{FF2B5EF4-FFF2-40B4-BE49-F238E27FC236}">
                <a16:creationId xmlns:a16="http://schemas.microsoft.com/office/drawing/2014/main" id="{0C242A43-1547-48E9-B9D7-26A853F60028}"/>
              </a:ext>
            </a:extLst>
          </p:cNvPr>
          <p:cNvSpPr/>
          <p:nvPr/>
        </p:nvSpPr>
        <p:spPr>
          <a:xfrm>
            <a:off x="3131684" y="138944"/>
            <a:ext cx="5928632"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4.5</a:t>
            </a:r>
            <a:r>
              <a:rPr lang="zh-TW" altLang="en-US" sz="3600" b="1" spc="100" dirty="0">
                <a:solidFill>
                  <a:schemeClr val="tx1"/>
                </a:solidFill>
                <a:effectLst>
                  <a:glow rad="63500">
                    <a:schemeClr val="bg1"/>
                  </a:glow>
                </a:effectLst>
                <a:sym typeface="Wingdings" panose="05000000000000000000" pitchFamily="2" charset="2"/>
              </a:rPr>
              <a:t> 第一階段篩選結果查詢</a:t>
            </a:r>
            <a:endParaRPr lang="en-US" altLang="zh-TW" sz="3600" b="1" spc="100" dirty="0">
              <a:solidFill>
                <a:schemeClr val="tx1"/>
              </a:solidFill>
              <a:effectLst>
                <a:glow rad="63500">
                  <a:schemeClr val="bg1"/>
                </a:glow>
              </a:effectLst>
              <a:sym typeface="Wingdings" panose="05000000000000000000" pitchFamily="2" charset="2"/>
            </a:endParaRPr>
          </a:p>
        </p:txBody>
      </p:sp>
      <p:sp>
        <p:nvSpPr>
          <p:cNvPr id="15" name="矩形 14">
            <a:extLst>
              <a:ext uri="{FF2B5EF4-FFF2-40B4-BE49-F238E27FC236}">
                <a16:creationId xmlns:a16="http://schemas.microsoft.com/office/drawing/2014/main" id="{CF116846-309D-49B1-93FD-01C47F170A60}"/>
              </a:ext>
            </a:extLst>
          </p:cNvPr>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04</a:t>
            </a:r>
            <a:endParaRPr lang="zh-TW" altLang="en-US" sz="3600" dirty="0">
              <a:solidFill>
                <a:schemeClr val="tx1">
                  <a:lumMod val="75000"/>
                  <a:lumOff val="25000"/>
                </a:schemeClr>
              </a:solidFill>
            </a:endParaRPr>
          </a:p>
        </p:txBody>
      </p:sp>
    </p:spTree>
    <p:extLst>
      <p:ext uri="{BB962C8B-B14F-4D97-AF65-F5344CB8AC3E}">
        <p14:creationId xmlns:p14="http://schemas.microsoft.com/office/powerpoint/2010/main" val="3169933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3165215299"/>
              </p:ext>
            </p:extLst>
          </p:nvPr>
        </p:nvGraphicFramePr>
        <p:xfrm>
          <a:off x="2986840" y="2863026"/>
          <a:ext cx="6607102" cy="1358495"/>
        </p:xfrm>
        <a:graphic>
          <a:graphicData uri="http://schemas.openxmlformats.org/drawingml/2006/table">
            <a:tbl>
              <a:tblPr>
                <a:tableStyleId>{37CE84F3-28C3-443E-9E96-99CF82512B78}</a:tableStyleId>
              </a:tblPr>
              <a:tblGrid>
                <a:gridCol w="2267133">
                  <a:extLst>
                    <a:ext uri="{9D8B030D-6E8A-4147-A177-3AD203B41FA5}">
                      <a16:colId xmlns:a16="http://schemas.microsoft.com/office/drawing/2014/main" val="3593747449"/>
                    </a:ext>
                  </a:extLst>
                </a:gridCol>
                <a:gridCol w="2728686">
                  <a:extLst>
                    <a:ext uri="{9D8B030D-6E8A-4147-A177-3AD203B41FA5}">
                      <a16:colId xmlns:a16="http://schemas.microsoft.com/office/drawing/2014/main" val="2107477363"/>
                    </a:ext>
                  </a:extLst>
                </a:gridCol>
                <a:gridCol w="1611283">
                  <a:extLst>
                    <a:ext uri="{9D8B030D-6E8A-4147-A177-3AD203B41FA5}">
                      <a16:colId xmlns:a16="http://schemas.microsoft.com/office/drawing/2014/main" val="990855490"/>
                    </a:ext>
                  </a:extLst>
                </a:gridCol>
              </a:tblGrid>
              <a:tr h="396000">
                <a:tc>
                  <a:txBody>
                    <a:bodyPr/>
                    <a:lstStyle/>
                    <a:p>
                      <a:pPr algn="ctr"/>
                      <a:r>
                        <a:rPr lang="zh-TW" altLang="en-US" sz="2000" b="1" kern="1200" dirty="0">
                          <a:solidFill>
                            <a:schemeClr val="tx1"/>
                          </a:solidFill>
                          <a:effectLst/>
                          <a:latin typeface="微軟正黑體 (標題)"/>
                          <a:ea typeface="+mj-ea"/>
                          <a:cs typeface="Times New Roman" panose="02020603050405020304" pitchFamily="18" charset="0"/>
                        </a:rPr>
                        <a:t>紙本發售日期</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20000"/>
                        <a:lumOff val="80000"/>
                      </a:schemeClr>
                    </a:solidFill>
                  </a:tcPr>
                </a:tc>
                <a:tc>
                  <a:txBody>
                    <a:bodyPr/>
                    <a:lstStyle/>
                    <a:p>
                      <a:pPr algn="ctr"/>
                      <a:r>
                        <a:rPr lang="zh-TW" altLang="en-US" sz="2000" b="1" dirty="0">
                          <a:solidFill>
                            <a:schemeClr val="tx1"/>
                          </a:solidFill>
                          <a:effectLst/>
                          <a:latin typeface="微軟正黑體 (標題)"/>
                          <a:ea typeface="+mj-ea"/>
                          <a:cs typeface="Times New Roman" panose="02020603050405020304" pitchFamily="18" charset="0"/>
                        </a:rPr>
                        <a:t>招生簡章名稱</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20000"/>
                        <a:lumOff val="80000"/>
                      </a:schemeClr>
                    </a:solidFill>
                  </a:tcPr>
                </a:tc>
                <a:tc>
                  <a:txBody>
                    <a:bodyPr/>
                    <a:lstStyle/>
                    <a:p>
                      <a:pPr algn="ctr"/>
                      <a:r>
                        <a:rPr lang="zh-TW" altLang="en-US" sz="2000" b="1" dirty="0">
                          <a:solidFill>
                            <a:schemeClr val="tx1"/>
                          </a:solidFill>
                          <a:effectLst/>
                          <a:latin typeface="微軟正黑體 (標題)"/>
                          <a:ea typeface="+mj-ea"/>
                          <a:cs typeface="Times New Roman" panose="02020603050405020304" pitchFamily="18" charset="0"/>
                        </a:rPr>
                        <a:t>發售金額</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41389497"/>
                  </a:ext>
                </a:extLst>
              </a:tr>
              <a:tr h="962495">
                <a:tc>
                  <a:txBody>
                    <a:bodyPr/>
                    <a:lstStyle/>
                    <a:p>
                      <a:pPr algn="ctr"/>
                      <a:r>
                        <a:rPr lang="en-US" altLang="zh-TW" sz="2800" b="1" dirty="0">
                          <a:solidFill>
                            <a:schemeClr val="tx1"/>
                          </a:solidFill>
                          <a:effectLst/>
                          <a:latin typeface="+mj-lt"/>
                          <a:ea typeface="+mj-ea"/>
                          <a:cs typeface="Times New Roman" panose="02020603050405020304" pitchFamily="18" charset="0"/>
                        </a:rPr>
                        <a:t>115.12.11</a:t>
                      </a:r>
                    </a:p>
                    <a:p>
                      <a:pPr algn="ctr"/>
                      <a:r>
                        <a:rPr lang="zh-TW" altLang="en-US" sz="2000" b="1" dirty="0">
                          <a:solidFill>
                            <a:schemeClr val="tx1"/>
                          </a:solidFill>
                          <a:effectLst/>
                          <a:latin typeface="+mj-lt"/>
                          <a:ea typeface="+mj-ea"/>
                          <a:cs typeface="Times New Roman" panose="02020603050405020304" pitchFamily="18" charset="0"/>
                        </a:rPr>
                        <a:t>至報名截止日</a:t>
                      </a:r>
                      <a:endParaRPr lang="en-US" altLang="zh-TW" sz="2000" b="1" dirty="0">
                        <a:solidFill>
                          <a:schemeClr val="tx1"/>
                        </a:solidFill>
                        <a:effectLst/>
                        <a:latin typeface="+mj-lt"/>
                        <a:ea typeface="+mj-ea"/>
                        <a:cs typeface="Times New Roman" panose="02020603050405020304" pitchFamily="18"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zh-TW" altLang="en-US" sz="2000" b="1" dirty="0">
                          <a:solidFill>
                            <a:schemeClr val="tx1"/>
                          </a:solidFill>
                          <a:effectLst/>
                          <a:latin typeface="+mj-lt"/>
                          <a:ea typeface="+mj-ea"/>
                          <a:cs typeface="Times New Roman" panose="02020603050405020304" pitchFamily="18" charset="0"/>
                        </a:rPr>
                        <a:t>申請入學聯合招生簡章</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altLang="zh-TW" sz="2800" b="1" kern="1200" dirty="0">
                          <a:solidFill>
                            <a:schemeClr val="tx1"/>
                          </a:solidFill>
                          <a:effectLst/>
                          <a:latin typeface="+mj-lt"/>
                          <a:ea typeface="+mj-ea"/>
                          <a:cs typeface="Times New Roman" panose="02020603050405020304" pitchFamily="18" charset="0"/>
                        </a:rPr>
                        <a:t>150</a:t>
                      </a:r>
                      <a:r>
                        <a:rPr lang="zh-TW" altLang="en-US" sz="2800" b="1" kern="1200" dirty="0">
                          <a:solidFill>
                            <a:schemeClr val="tx1"/>
                          </a:solidFill>
                          <a:effectLst/>
                          <a:latin typeface="+mj-lt"/>
                          <a:ea typeface="+mj-ea"/>
                          <a:cs typeface="Times New Roman" panose="02020603050405020304" pitchFamily="18" charset="0"/>
                        </a:rPr>
                        <a:t>元</a:t>
                      </a:r>
                      <a:endParaRPr lang="en-US" altLang="zh-TW" sz="2800" b="1" kern="1200" dirty="0">
                        <a:solidFill>
                          <a:schemeClr val="tx1"/>
                        </a:solidFill>
                        <a:effectLst/>
                        <a:latin typeface="+mj-lt"/>
                        <a:ea typeface="+mj-ea"/>
                        <a:cs typeface="Times New Roman" panose="02020603050405020304" pitchFamily="18"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99036202"/>
                  </a:ext>
                </a:extLst>
              </a:tr>
            </a:tbl>
          </a:graphicData>
        </a:graphic>
      </p:graphicFrame>
      <p:sp>
        <p:nvSpPr>
          <p:cNvPr id="4" name="文字方塊 3"/>
          <p:cNvSpPr txBox="1"/>
          <p:nvPr/>
        </p:nvSpPr>
        <p:spPr>
          <a:xfrm>
            <a:off x="2905551" y="4274651"/>
            <a:ext cx="8478853" cy="2277547"/>
          </a:xfrm>
          <a:prstGeom prst="rect">
            <a:avLst/>
          </a:prstGeom>
          <a:noFill/>
        </p:spPr>
        <p:txBody>
          <a:bodyPr wrap="square" rtlCol="0">
            <a:spAutoFit/>
          </a:bodyPr>
          <a:lstStyle/>
          <a:p>
            <a:pPr marL="285750" indent="-285750">
              <a:buFont typeface="Wingdings" panose="05000000000000000000" pitchFamily="2" charset="2"/>
              <a:buChar char="Ø"/>
            </a:pPr>
            <a:r>
              <a:rPr lang="zh-TW" altLang="en-US" dirty="0">
                <a:latin typeface="+mj-lt"/>
                <a:ea typeface="+mj-ea"/>
                <a:cs typeface="Times New Roman" panose="02020603050405020304" pitchFamily="18" charset="0"/>
              </a:rPr>
              <a:t>網路訂購</a:t>
            </a:r>
            <a:r>
              <a:rPr lang="en-US" altLang="zh-TW" dirty="0">
                <a:latin typeface="+mj-lt"/>
                <a:ea typeface="+mj-ea"/>
                <a:cs typeface="Times New Roman" panose="02020603050405020304" pitchFamily="18" charset="0"/>
              </a:rPr>
              <a:t>(</a:t>
            </a:r>
            <a:r>
              <a:rPr lang="zh-TW" altLang="en-US" dirty="0">
                <a:latin typeface="+mj-lt"/>
                <a:ea typeface="+mj-ea"/>
                <a:cs typeface="Times New Roman" panose="02020603050405020304" pitchFamily="18" charset="0"/>
              </a:rPr>
              <a:t>自付郵資</a:t>
            </a:r>
            <a:r>
              <a:rPr lang="en-US" altLang="zh-TW" dirty="0">
                <a:latin typeface="+mj-lt"/>
                <a:ea typeface="+mj-ea"/>
                <a:cs typeface="Times New Roman" panose="02020603050405020304" pitchFamily="18" charset="0"/>
              </a:rPr>
              <a:t>)</a:t>
            </a:r>
            <a:r>
              <a:rPr lang="zh-TW" altLang="en-US" dirty="0">
                <a:latin typeface="+mj-lt"/>
                <a:ea typeface="+mj-ea"/>
                <a:cs typeface="Times New Roman" panose="02020603050405020304" pitchFamily="18" charset="0"/>
              </a:rPr>
              <a:t>：</a:t>
            </a:r>
            <a:endParaRPr lang="en-US" altLang="zh-TW" dirty="0">
              <a:latin typeface="+mj-lt"/>
              <a:ea typeface="+mj-ea"/>
              <a:cs typeface="Times New Roman" panose="02020603050405020304" pitchFamily="18" charset="0"/>
            </a:endParaRPr>
          </a:p>
          <a:p>
            <a:pPr lvl="1"/>
            <a:r>
              <a:rPr kumimoji="0" lang="zh-TW" altLang="en-US" sz="1600" dirty="0">
                <a:latin typeface="+mj-lt"/>
                <a:ea typeface="+mj-ea"/>
                <a:cs typeface="Times New Roman" panose="02020603050405020304" pitchFamily="18" charset="0"/>
              </a:rPr>
              <a:t>上網登錄，透過 </a:t>
            </a:r>
            <a:r>
              <a:rPr kumimoji="0" lang="en-US" altLang="zh-TW" sz="1600" dirty="0">
                <a:latin typeface="+mj-lt"/>
                <a:ea typeface="+mj-ea"/>
                <a:cs typeface="Times New Roman" panose="02020603050405020304" pitchFamily="18" charset="0"/>
              </a:rPr>
              <a:t>ATM </a:t>
            </a:r>
            <a:r>
              <a:rPr kumimoji="0" lang="zh-TW" altLang="en-US" sz="1600" dirty="0">
                <a:latin typeface="+mj-lt"/>
                <a:ea typeface="+mj-ea"/>
                <a:cs typeface="Times New Roman" panose="02020603050405020304" pitchFamily="18" charset="0"/>
              </a:rPr>
              <a:t>轉帳繳費或至金融金構臨櫃繳款或匯款繳費</a:t>
            </a:r>
            <a:endParaRPr kumimoji="0" lang="en-US" altLang="zh-TW" sz="1600" dirty="0">
              <a:latin typeface="+mj-lt"/>
              <a:ea typeface="+mj-ea"/>
              <a:cs typeface="Times New Roman" panose="02020603050405020304" pitchFamily="18" charset="0"/>
            </a:endParaRPr>
          </a:p>
          <a:p>
            <a:pPr marL="285750" indent="-285750">
              <a:spcBef>
                <a:spcPts val="600"/>
              </a:spcBef>
              <a:buFont typeface="Wingdings" panose="05000000000000000000" pitchFamily="2" charset="2"/>
              <a:buChar char="Ø"/>
            </a:pPr>
            <a:r>
              <a:rPr kumimoji="0" lang="zh-TW" altLang="en-US" dirty="0">
                <a:latin typeface="+mj-lt"/>
                <a:ea typeface="+mj-ea"/>
                <a:cs typeface="Times New Roman" panose="02020603050405020304" pitchFamily="18" charset="0"/>
              </a:rPr>
              <a:t>現場購買：</a:t>
            </a:r>
            <a:endParaRPr kumimoji="0" lang="en-US" altLang="zh-TW" dirty="0">
              <a:latin typeface="+mj-lt"/>
              <a:ea typeface="+mj-ea"/>
              <a:cs typeface="Times New Roman" panose="02020603050405020304" pitchFamily="18" charset="0"/>
            </a:endParaRPr>
          </a:p>
          <a:p>
            <a:pPr lvl="1"/>
            <a:r>
              <a:rPr kumimoji="0" lang="zh-TW" altLang="en-US" sz="1600" dirty="0">
                <a:latin typeface="+mj-lt"/>
                <a:ea typeface="+mj-ea"/>
                <a:cs typeface="Times New Roman" panose="02020603050405020304" pitchFamily="18" charset="0"/>
              </a:rPr>
              <a:t>請洽</a:t>
            </a:r>
            <a:r>
              <a:rPr kumimoji="0" lang="en-US" altLang="zh-TW" sz="1600" dirty="0">
                <a:latin typeface="+mj-lt"/>
                <a:ea typeface="+mj-ea"/>
                <a:cs typeface="Times New Roman" panose="02020603050405020304" pitchFamily="18" charset="0"/>
              </a:rPr>
              <a:t>19</a:t>
            </a:r>
            <a:r>
              <a:rPr kumimoji="0" lang="zh-TW" altLang="en-US" sz="1600" dirty="0">
                <a:latin typeface="+mj-lt"/>
                <a:ea typeface="+mj-ea"/>
                <a:cs typeface="Times New Roman" panose="02020603050405020304" pitchFamily="18" charset="0"/>
              </a:rPr>
              <a:t>個縣市代售服務學校，詳細資訊請至本會網站查詢</a:t>
            </a:r>
            <a:br>
              <a:rPr kumimoji="0" lang="en-US" altLang="zh-TW" sz="1600" dirty="0">
                <a:latin typeface="+mj-lt"/>
                <a:ea typeface="+mj-ea"/>
                <a:cs typeface="Times New Roman" panose="02020603050405020304" pitchFamily="18" charset="0"/>
              </a:rPr>
            </a:br>
            <a:r>
              <a:rPr kumimoji="0" lang="zh-TW" altLang="en-US" sz="1600" dirty="0">
                <a:latin typeface="+mj-lt"/>
                <a:ea typeface="+mj-ea"/>
                <a:cs typeface="Times New Roman" panose="02020603050405020304" pitchFamily="18" charset="0"/>
              </a:rPr>
              <a:t>臺北市、新北市、基隆市、宜蘭縣、桃園市、新竹市、苗栗縣、臺中市、</a:t>
            </a:r>
            <a:endParaRPr kumimoji="0" lang="en-US" altLang="zh-TW" sz="1600" dirty="0">
              <a:latin typeface="+mj-lt"/>
              <a:ea typeface="+mj-ea"/>
              <a:cs typeface="Times New Roman" panose="02020603050405020304" pitchFamily="18" charset="0"/>
            </a:endParaRPr>
          </a:p>
          <a:p>
            <a:pPr lvl="1"/>
            <a:r>
              <a:rPr kumimoji="0" lang="zh-TW" altLang="en-US" sz="1600" dirty="0">
                <a:latin typeface="+mj-lt"/>
                <a:ea typeface="+mj-ea"/>
                <a:cs typeface="Times New Roman" panose="02020603050405020304" pitchFamily="18" charset="0"/>
              </a:rPr>
              <a:t>彰化縣、南投縣、嘉義市、雲林縣、臺南市、高雄市、屏東縣、臺東縣、</a:t>
            </a:r>
            <a:endParaRPr kumimoji="0" lang="en-US" altLang="zh-TW" sz="1600" dirty="0">
              <a:latin typeface="+mj-lt"/>
              <a:ea typeface="+mj-ea"/>
              <a:cs typeface="Times New Roman" panose="02020603050405020304" pitchFamily="18" charset="0"/>
            </a:endParaRPr>
          </a:p>
          <a:p>
            <a:pPr lvl="1"/>
            <a:r>
              <a:rPr kumimoji="0" lang="zh-TW" altLang="en-US" sz="1600" dirty="0">
                <a:latin typeface="+mj-lt"/>
                <a:ea typeface="+mj-ea"/>
                <a:cs typeface="Times New Roman" panose="02020603050405020304" pitchFamily="18" charset="0"/>
              </a:rPr>
              <a:t>花蓮縣、澎湖縣、金門縣</a:t>
            </a:r>
            <a:endParaRPr lang="en-US" altLang="zh-TW" sz="1600" dirty="0">
              <a:latin typeface="+mj-lt"/>
              <a:ea typeface="+mj-ea"/>
              <a:cs typeface="Times New Roman" panose="02020603050405020304" pitchFamily="18" charset="0"/>
            </a:endParaRPr>
          </a:p>
          <a:p>
            <a:pPr marL="0" lvl="1" indent="-285750">
              <a:spcBef>
                <a:spcPts val="600"/>
              </a:spcBef>
              <a:buFont typeface="Wingdings" panose="05000000000000000000" pitchFamily="2" charset="2"/>
              <a:buChar char="Ø"/>
            </a:pPr>
            <a:r>
              <a:rPr lang="zh-TW" altLang="en-US" sz="1600" dirty="0">
                <a:latin typeface="+mj-lt"/>
                <a:ea typeface="+mj-ea"/>
                <a:cs typeface="Times New Roman" panose="02020603050405020304" pitchFamily="18" charset="0"/>
              </a:rPr>
              <a:t>購買辦法查詢網址：</a:t>
            </a:r>
            <a:r>
              <a:rPr kumimoji="0" lang="en-US" altLang="zh-TW" sz="1600" dirty="0">
                <a:latin typeface="+mj-lt"/>
                <a:ea typeface="+mj-ea"/>
                <a:cs typeface="Times New Roman" panose="02020603050405020304" pitchFamily="18" charset="0"/>
                <a:hlinkClick r:id="rId3"/>
              </a:rPr>
              <a:t>https://www.jctv.ntut.edu.tw/contents.php?subId=77</a:t>
            </a:r>
            <a:r>
              <a:rPr kumimoji="0" lang="zh-TW" altLang="en-US" sz="1600" dirty="0">
                <a:latin typeface="+mj-lt"/>
                <a:ea typeface="+mj-ea"/>
                <a:cs typeface="Times New Roman" panose="02020603050405020304" pitchFamily="18" charset="0"/>
              </a:rPr>
              <a:t> </a:t>
            </a:r>
            <a:endParaRPr kumimoji="0" lang="en-US" altLang="zh-TW" sz="1600" dirty="0">
              <a:latin typeface="+mj-lt"/>
              <a:ea typeface="+mj-ea"/>
              <a:cs typeface="Times New Roman" panose="02020603050405020304" pitchFamily="18" charset="0"/>
            </a:endParaRPr>
          </a:p>
        </p:txBody>
      </p:sp>
      <p:sp>
        <p:nvSpPr>
          <p:cNvPr id="6" name="投影片編號版面配置區 5"/>
          <p:cNvSpPr>
            <a:spLocks noGrp="1"/>
          </p:cNvSpPr>
          <p:nvPr>
            <p:ph type="sldNum" sz="quarter" idx="12"/>
          </p:nvPr>
        </p:nvSpPr>
        <p:spPr/>
        <p:txBody>
          <a:bodyPr/>
          <a:lstStyle/>
          <a:p>
            <a:r>
              <a:rPr lang="zh-TW" altLang="en-US" dirty="0"/>
              <a:t> </a:t>
            </a:r>
            <a:fld id="{A6174ADA-354D-4803-A14C-B38EECA4D689}" type="slidenum">
              <a:rPr lang="zh-TW" altLang="en-US" smtClean="0"/>
              <a:t>7</a:t>
            </a:fld>
            <a:endParaRPr lang="zh-TW" altLang="en-US" dirty="0"/>
          </a:p>
        </p:txBody>
      </p:sp>
      <p:sp>
        <p:nvSpPr>
          <p:cNvPr id="5" name="文字方塊 4"/>
          <p:cNvSpPr txBox="1"/>
          <p:nvPr/>
        </p:nvSpPr>
        <p:spPr>
          <a:xfrm>
            <a:off x="2986840" y="1239016"/>
            <a:ext cx="5357060" cy="523220"/>
          </a:xfrm>
          <a:prstGeom prst="rect">
            <a:avLst/>
          </a:prstGeom>
          <a:solidFill>
            <a:schemeClr val="bg2">
              <a:lumMod val="50000"/>
            </a:schemeClr>
          </a:solidFill>
        </p:spPr>
        <p:txBody>
          <a:bodyPr wrap="square" rtlCol="0">
            <a:spAutoFit/>
          </a:bodyPr>
          <a:lstStyle/>
          <a:p>
            <a:r>
              <a:rPr lang="en-US" altLang="zh-TW" sz="2800" b="1" dirty="0">
                <a:solidFill>
                  <a:schemeClr val="bg1"/>
                </a:solidFill>
                <a:effectLst>
                  <a:outerShdw blurRad="38100" dist="38100" dir="2700000" algn="tl">
                    <a:srgbClr val="000000">
                      <a:alpha val="43137"/>
                    </a:srgbClr>
                  </a:outerShdw>
                </a:effectLst>
                <a:latin typeface="+mj-lt"/>
                <a:ea typeface="+mj-ea"/>
                <a:cs typeface="Times New Roman" panose="02020603050405020304" pitchFamily="18" charset="0"/>
              </a:rPr>
              <a:t>115.12.4(</a:t>
            </a:r>
            <a:r>
              <a:rPr lang="zh-TW" altLang="en-US" sz="2800" b="1" dirty="0">
                <a:solidFill>
                  <a:schemeClr val="bg1"/>
                </a:solidFill>
                <a:effectLst>
                  <a:outerShdw blurRad="38100" dist="38100" dir="2700000" algn="tl">
                    <a:srgbClr val="000000">
                      <a:alpha val="43137"/>
                    </a:srgbClr>
                  </a:outerShdw>
                </a:effectLst>
                <a:latin typeface="+mj-lt"/>
                <a:ea typeface="+mj-ea"/>
                <a:cs typeface="Times New Roman" panose="02020603050405020304" pitchFamily="18" charset="0"/>
              </a:rPr>
              <a:t>四</a:t>
            </a:r>
            <a:r>
              <a:rPr lang="en-US" altLang="zh-TW" sz="2800" b="1" dirty="0">
                <a:solidFill>
                  <a:schemeClr val="bg1"/>
                </a:solidFill>
                <a:effectLst>
                  <a:outerShdw blurRad="38100" dist="38100" dir="2700000" algn="tl">
                    <a:srgbClr val="000000">
                      <a:alpha val="43137"/>
                    </a:srgbClr>
                  </a:outerShdw>
                </a:effectLst>
                <a:latin typeface="+mj-lt"/>
                <a:ea typeface="+mj-ea"/>
                <a:cs typeface="Times New Roman" panose="02020603050405020304" pitchFamily="18" charset="0"/>
              </a:rPr>
              <a:t>)10</a:t>
            </a:r>
            <a:r>
              <a:rPr lang="zh-TW" altLang="en-US" sz="2800" b="1" dirty="0">
                <a:solidFill>
                  <a:schemeClr val="bg1"/>
                </a:solidFill>
                <a:effectLst>
                  <a:outerShdw blurRad="38100" dist="38100" dir="2700000" algn="tl">
                    <a:srgbClr val="000000">
                      <a:alpha val="43137"/>
                    </a:srgbClr>
                  </a:outerShdw>
                </a:effectLst>
                <a:latin typeface="+mj-lt"/>
                <a:ea typeface="+mj-ea"/>
                <a:cs typeface="Times New Roman" panose="02020603050405020304" pitchFamily="18" charset="0"/>
              </a:rPr>
              <a:t>：</a:t>
            </a:r>
            <a:r>
              <a:rPr lang="en-US" altLang="zh-TW" sz="2800" b="1" dirty="0">
                <a:solidFill>
                  <a:schemeClr val="bg1"/>
                </a:solidFill>
                <a:effectLst>
                  <a:outerShdw blurRad="38100" dist="38100" dir="2700000" algn="tl">
                    <a:srgbClr val="000000">
                      <a:alpha val="43137"/>
                    </a:srgbClr>
                  </a:outerShdw>
                </a:effectLst>
                <a:latin typeface="+mj-lt"/>
                <a:ea typeface="+mj-ea"/>
                <a:cs typeface="Times New Roman" panose="02020603050405020304" pitchFamily="18" charset="0"/>
              </a:rPr>
              <a:t>00</a:t>
            </a:r>
            <a:r>
              <a:rPr lang="zh-TW" altLang="en-US" sz="2800" b="1" dirty="0">
                <a:solidFill>
                  <a:schemeClr val="bg1"/>
                </a:solidFill>
                <a:effectLst>
                  <a:outerShdw blurRad="38100" dist="38100" dir="2700000" algn="tl">
                    <a:srgbClr val="000000">
                      <a:alpha val="43137"/>
                    </a:srgbClr>
                  </a:outerShdw>
                </a:effectLst>
                <a:latin typeface="+mj-lt"/>
                <a:ea typeface="+mj-ea"/>
                <a:cs typeface="Times New Roman" panose="02020603050405020304" pitchFamily="18" charset="0"/>
              </a:rPr>
              <a:t>起網路公告</a:t>
            </a:r>
          </a:p>
        </p:txBody>
      </p:sp>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5140" y="1172630"/>
            <a:ext cx="1179211" cy="1179211"/>
          </a:xfrm>
          <a:prstGeom prst="rect">
            <a:avLst/>
          </a:prstGeom>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5140" y="2733903"/>
            <a:ext cx="1179211" cy="1179211"/>
          </a:xfrm>
          <a:prstGeom prst="rect">
            <a:avLst/>
          </a:prstGeom>
        </p:spPr>
      </p:pic>
      <p:sp>
        <p:nvSpPr>
          <p:cNvPr id="12" name="文字方塊 11"/>
          <p:cNvSpPr txBox="1"/>
          <p:nvPr/>
        </p:nvSpPr>
        <p:spPr>
          <a:xfrm>
            <a:off x="2905551" y="1815366"/>
            <a:ext cx="4911839" cy="369332"/>
          </a:xfrm>
          <a:prstGeom prst="rect">
            <a:avLst/>
          </a:prstGeom>
          <a:noFill/>
        </p:spPr>
        <p:txBody>
          <a:bodyPr wrap="square" rtlCol="0">
            <a:spAutoFit/>
          </a:bodyPr>
          <a:lstStyle/>
          <a:p>
            <a:r>
              <a:rPr lang="zh-TW" altLang="en-US" b="1" dirty="0">
                <a:latin typeface="+mj-lt"/>
                <a:ea typeface="+mj-ea"/>
              </a:rPr>
              <a:t>網址：</a:t>
            </a:r>
            <a:r>
              <a:rPr lang="en-US" altLang="zh-TW" b="1" dirty="0">
                <a:latin typeface="+mj-lt"/>
                <a:ea typeface="+mj-ea"/>
                <a:hlinkClick r:id="rId6"/>
              </a:rPr>
              <a:t>https://www.jctv.ntut.edu.tw/caac/</a:t>
            </a:r>
            <a:r>
              <a:rPr lang="zh-TW" altLang="en-US" b="1" dirty="0">
                <a:latin typeface="+mj-lt"/>
                <a:ea typeface="+mj-ea"/>
              </a:rPr>
              <a:t> </a:t>
            </a:r>
          </a:p>
        </p:txBody>
      </p:sp>
      <p:sp>
        <p:nvSpPr>
          <p:cNvPr id="13" name="矩形 12"/>
          <p:cNvSpPr/>
          <p:nvPr/>
        </p:nvSpPr>
        <p:spPr>
          <a:xfrm>
            <a:off x="1701207" y="90590"/>
            <a:ext cx="8789586" cy="58477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sym typeface="Wingdings" panose="05000000000000000000" pitchFamily="2" charset="2"/>
              </a:rPr>
              <a:t>◆ </a:t>
            </a:r>
            <a:r>
              <a:rPr lang="en-US" altLang="zh-TW" sz="3200" b="1" spc="100" dirty="0">
                <a:solidFill>
                  <a:schemeClr val="tx1"/>
                </a:solidFill>
                <a:effectLst>
                  <a:glow rad="63500">
                    <a:schemeClr val="bg1"/>
                  </a:glow>
                </a:effectLst>
                <a:sym typeface="Wingdings" panose="05000000000000000000" pitchFamily="2" charset="2"/>
              </a:rPr>
              <a:t>115</a:t>
            </a:r>
            <a:r>
              <a:rPr lang="zh-TW" altLang="en-US" sz="3200" b="1" spc="100" dirty="0">
                <a:solidFill>
                  <a:schemeClr val="tx1"/>
                </a:solidFill>
                <a:effectLst>
                  <a:glow rad="63500">
                    <a:schemeClr val="bg1"/>
                  </a:glow>
                </a:effectLst>
                <a:sym typeface="Wingdings" panose="05000000000000000000" pitchFamily="2" charset="2"/>
              </a:rPr>
              <a:t>學年度招生簡章購買方式及公告時間</a:t>
            </a:r>
            <a:endParaRPr lang="zh-TW" altLang="en-US" sz="3200" b="1" spc="100" dirty="0">
              <a:solidFill>
                <a:schemeClr val="tx1"/>
              </a:solidFill>
              <a:effectLst>
                <a:glow rad="63500">
                  <a:schemeClr val="bg1"/>
                </a:glow>
              </a:effectLst>
            </a:endParaRPr>
          </a:p>
        </p:txBody>
      </p:sp>
    </p:spTree>
    <p:extLst>
      <p:ext uri="{BB962C8B-B14F-4D97-AF65-F5344CB8AC3E}">
        <p14:creationId xmlns:p14="http://schemas.microsoft.com/office/powerpoint/2010/main" val="22162901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B1434194-B8FB-448D-BDCC-0F29FF9589B1}"/>
              </a:ext>
            </a:extLst>
          </p:cNvPr>
          <p:cNvSpPr>
            <a:spLocks noGrp="1"/>
          </p:cNvSpPr>
          <p:nvPr>
            <p:ph type="sldNum" sz="quarter" idx="12"/>
          </p:nvPr>
        </p:nvSpPr>
        <p:spPr/>
        <p:txBody>
          <a:bodyPr/>
          <a:lstStyle/>
          <a:p>
            <a:fld id="{A6174ADA-354D-4803-A14C-B38EECA4D689}" type="slidenum">
              <a:rPr lang="zh-TW" altLang="en-US" smtClean="0"/>
              <a:t>70</a:t>
            </a:fld>
            <a:endParaRPr lang="zh-TW" altLang="en-US"/>
          </a:p>
        </p:txBody>
      </p:sp>
      <p:sp>
        <p:nvSpPr>
          <p:cNvPr id="5" name="矩形 4">
            <a:extLst>
              <a:ext uri="{FF2B5EF4-FFF2-40B4-BE49-F238E27FC236}">
                <a16:creationId xmlns:a16="http://schemas.microsoft.com/office/drawing/2014/main" id="{2C3CCB9A-4BD6-43F6-977B-35FC41D498D3}"/>
              </a:ext>
            </a:extLst>
          </p:cNvPr>
          <p:cNvSpPr/>
          <p:nvPr/>
        </p:nvSpPr>
        <p:spPr>
          <a:xfrm>
            <a:off x="4093139" y="136935"/>
            <a:ext cx="4005723"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4.6</a:t>
            </a:r>
            <a:r>
              <a:rPr lang="zh-TW" altLang="en-US" sz="3600" b="1" spc="100" dirty="0">
                <a:solidFill>
                  <a:schemeClr val="tx1"/>
                </a:solidFill>
                <a:effectLst>
                  <a:glow rad="63500">
                    <a:schemeClr val="bg1"/>
                  </a:glow>
                </a:effectLst>
                <a:sym typeface="Wingdings" panose="05000000000000000000" pitchFamily="2" charset="2"/>
              </a:rPr>
              <a:t> 錄取名單查詢</a:t>
            </a:r>
            <a:endParaRPr lang="en-US" altLang="zh-TW" sz="3600" b="1" spc="100" dirty="0">
              <a:solidFill>
                <a:schemeClr val="tx1"/>
              </a:solidFill>
              <a:effectLst>
                <a:glow rad="63500">
                  <a:schemeClr val="bg1"/>
                </a:glow>
              </a:effectLst>
              <a:sym typeface="Wingdings" panose="05000000000000000000" pitchFamily="2" charset="2"/>
            </a:endParaRPr>
          </a:p>
        </p:txBody>
      </p:sp>
      <p:sp>
        <p:nvSpPr>
          <p:cNvPr id="6" name="矩形 5">
            <a:extLst>
              <a:ext uri="{FF2B5EF4-FFF2-40B4-BE49-F238E27FC236}">
                <a16:creationId xmlns:a16="http://schemas.microsoft.com/office/drawing/2014/main" id="{5249A52E-F458-413F-82A9-D510743E9C3D}"/>
              </a:ext>
            </a:extLst>
          </p:cNvPr>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04</a:t>
            </a:r>
            <a:endParaRPr lang="zh-TW" altLang="en-US" sz="3600" dirty="0">
              <a:solidFill>
                <a:schemeClr val="tx1">
                  <a:lumMod val="75000"/>
                  <a:lumOff val="25000"/>
                </a:schemeClr>
              </a:solidFill>
            </a:endParaRPr>
          </a:p>
        </p:txBody>
      </p:sp>
      <p:pic>
        <p:nvPicPr>
          <p:cNvPr id="8" name="圖片 7">
            <a:extLst>
              <a:ext uri="{FF2B5EF4-FFF2-40B4-BE49-F238E27FC236}">
                <a16:creationId xmlns:a16="http://schemas.microsoft.com/office/drawing/2014/main" id="{D4319DF7-DCAC-45C3-B02B-C77FE36671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6944" y="806118"/>
            <a:ext cx="6975543" cy="4976574"/>
          </a:xfrm>
          <a:prstGeom prst="rect">
            <a:avLst/>
          </a:prstGeom>
        </p:spPr>
      </p:pic>
      <p:graphicFrame>
        <p:nvGraphicFramePr>
          <p:cNvPr id="9" name="表格 8">
            <a:extLst>
              <a:ext uri="{FF2B5EF4-FFF2-40B4-BE49-F238E27FC236}">
                <a16:creationId xmlns:a16="http://schemas.microsoft.com/office/drawing/2014/main" id="{73D3D9AF-9D88-49BD-B5AD-9D91930AC820}"/>
              </a:ext>
            </a:extLst>
          </p:cNvPr>
          <p:cNvGraphicFramePr>
            <a:graphicFrameLocks noGrp="1"/>
          </p:cNvGraphicFramePr>
          <p:nvPr>
            <p:extLst>
              <p:ext uri="{D42A27DB-BD31-4B8C-83A1-F6EECF244321}">
                <p14:modId xmlns:p14="http://schemas.microsoft.com/office/powerpoint/2010/main" val="2590890925"/>
              </p:ext>
            </p:extLst>
          </p:nvPr>
        </p:nvGraphicFramePr>
        <p:xfrm>
          <a:off x="3350068" y="5629275"/>
          <a:ext cx="3558732" cy="1132619"/>
        </p:xfrm>
        <a:graphic>
          <a:graphicData uri="http://schemas.openxmlformats.org/drawingml/2006/table">
            <a:tbl>
              <a:tblPr firstRow="1" firstCol="1" lastRow="1" lastCol="1" bandRow="1" bandCol="1">
                <a:tableStyleId>{8A107856-5554-42FB-B03E-39F5DBC370BA}</a:tableStyleId>
              </a:tblPr>
              <a:tblGrid>
                <a:gridCol w="3558732">
                  <a:extLst>
                    <a:ext uri="{9D8B030D-6E8A-4147-A177-3AD203B41FA5}">
                      <a16:colId xmlns:a16="http://schemas.microsoft.com/office/drawing/2014/main" val="2433687648"/>
                    </a:ext>
                  </a:extLst>
                </a:gridCol>
              </a:tblGrid>
              <a:tr h="389791">
                <a:tc>
                  <a:txBody>
                    <a:bodyPr/>
                    <a:lstStyle/>
                    <a:p>
                      <a:pPr algn="ctr">
                        <a:lnSpc>
                          <a:spcPct val="100000"/>
                        </a:lnSpc>
                        <a:spcBef>
                          <a:spcPts val="0"/>
                        </a:spcBef>
                        <a:spcAft>
                          <a:spcPts val="0"/>
                        </a:spcAft>
                      </a:pPr>
                      <a:r>
                        <a:rPr lang="zh-TW" altLang="en-US" sz="1600" b="1" kern="100" spc="-50" baseline="0" dirty="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rPr>
                        <a:t>科技校院網站公告正、備取生錄取名單 </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806679790"/>
                  </a:ext>
                </a:extLst>
              </a:tr>
              <a:tr h="742828">
                <a:tc>
                  <a:txBody>
                    <a:bodyPr/>
                    <a:lstStyle/>
                    <a:p>
                      <a:pPr marL="0" algn="ctr" defTabSz="914400" rtl="0" eaLnBrk="1" latinLnBrk="0" hangingPunct="1">
                        <a:lnSpc>
                          <a:spcPct val="100000"/>
                        </a:lnSpc>
                        <a:spcBef>
                          <a:spcPts val="300"/>
                        </a:spcBef>
                        <a:spcAft>
                          <a:spcPts val="300"/>
                        </a:spcAft>
                      </a:pPr>
                      <a:r>
                        <a:rPr lang="zh-TW" altLang="en-US" sz="1800" b="1" kern="100" dirty="0">
                          <a:solidFill>
                            <a:schemeClr val="tx1"/>
                          </a:solidFill>
                          <a:effectLst/>
                          <a:latin typeface="+mn-lt"/>
                          <a:ea typeface="+mn-ea"/>
                          <a:cs typeface="Times New Roman" panose="02020603050405020304" pitchFamily="18" charset="0"/>
                        </a:rPr>
                        <a:t>各校自訂</a:t>
                      </a:r>
                      <a:r>
                        <a:rPr lang="en-US" altLang="zh-TW" sz="1050" b="0" kern="100" spc="-50" baseline="0" dirty="0">
                          <a:solidFill>
                            <a:schemeClr val="tx1"/>
                          </a:solidFill>
                          <a:effectLst/>
                          <a:latin typeface="+mn-lt"/>
                          <a:ea typeface="+mn-ea"/>
                          <a:cs typeface="Times New Roman" panose="02020603050405020304" pitchFamily="18" charset="0"/>
                        </a:rPr>
                        <a:t>【</a:t>
                      </a:r>
                      <a:r>
                        <a:rPr lang="zh-TW" altLang="en-US" sz="1050" b="0" kern="100" spc="-50" baseline="0" dirty="0">
                          <a:solidFill>
                            <a:schemeClr val="tx1"/>
                          </a:solidFill>
                          <a:effectLst/>
                          <a:latin typeface="+mn-lt"/>
                          <a:ea typeface="+mn-ea"/>
                          <a:cs typeface="Times New Roman" panose="02020603050405020304" pitchFamily="18" charset="0"/>
                        </a:rPr>
                        <a:t>詳見招生學校系</a:t>
                      </a:r>
                      <a:r>
                        <a:rPr lang="en-US" altLang="zh-TW" sz="1050" b="0" kern="100" spc="-50" baseline="0" dirty="0">
                          <a:solidFill>
                            <a:schemeClr val="tx1"/>
                          </a:solidFill>
                          <a:effectLst/>
                          <a:latin typeface="+mn-lt"/>
                          <a:ea typeface="+mn-ea"/>
                          <a:cs typeface="Times New Roman" panose="02020603050405020304" pitchFamily="18" charset="0"/>
                        </a:rPr>
                        <a:t>(</a:t>
                      </a:r>
                      <a:r>
                        <a:rPr lang="zh-TW" altLang="en-US" sz="1050" b="0" kern="100" spc="-50" baseline="0" dirty="0">
                          <a:solidFill>
                            <a:schemeClr val="tx1"/>
                          </a:solidFill>
                          <a:effectLst/>
                          <a:latin typeface="+mn-lt"/>
                          <a:ea typeface="+mn-ea"/>
                          <a:cs typeface="Times New Roman" panose="02020603050405020304" pitchFamily="18" charset="0"/>
                        </a:rPr>
                        <a:t>組</a:t>
                      </a:r>
                      <a:r>
                        <a:rPr lang="en-US" altLang="zh-TW" sz="1050" b="0" kern="100" spc="-50" baseline="0" dirty="0">
                          <a:solidFill>
                            <a:schemeClr val="tx1"/>
                          </a:solidFill>
                          <a:effectLst/>
                          <a:latin typeface="+mn-lt"/>
                          <a:ea typeface="+mn-ea"/>
                          <a:cs typeface="Times New Roman" panose="02020603050405020304" pitchFamily="18" charset="0"/>
                        </a:rPr>
                        <a:t>)</a:t>
                      </a:r>
                      <a:r>
                        <a:rPr lang="zh-TW" altLang="en-US" sz="1050" b="0" kern="100" spc="-50" baseline="0" dirty="0">
                          <a:solidFill>
                            <a:schemeClr val="tx1"/>
                          </a:solidFill>
                          <a:effectLst/>
                          <a:latin typeface="+mn-lt"/>
                          <a:ea typeface="+mn-ea"/>
                          <a:cs typeface="Times New Roman" panose="02020603050405020304" pitchFamily="18" charset="0"/>
                        </a:rPr>
                        <a:t>、學程一覽表</a:t>
                      </a:r>
                      <a:r>
                        <a:rPr lang="en-US" altLang="zh-TW" sz="1050" b="0" kern="100" spc="-50" baseline="0" dirty="0">
                          <a:solidFill>
                            <a:schemeClr val="tx1"/>
                          </a:solidFill>
                          <a:effectLst/>
                          <a:latin typeface="+mn-lt"/>
                          <a:ea typeface="+mn-ea"/>
                          <a:cs typeface="Times New Roman" panose="02020603050405020304" pitchFamily="18" charset="0"/>
                        </a:rPr>
                        <a:t>】</a:t>
                      </a:r>
                    </a:p>
                    <a:p>
                      <a:pPr algn="ctr">
                        <a:lnSpc>
                          <a:spcPct val="100000"/>
                        </a:lnSpc>
                        <a:spcBef>
                          <a:spcPts val="300"/>
                        </a:spcBef>
                        <a:spcAft>
                          <a:spcPts val="300"/>
                        </a:spcAft>
                      </a:pPr>
                      <a:r>
                        <a:rPr lang="en-US" altLang="zh-TW" sz="1400" b="0" kern="100" dirty="0">
                          <a:solidFill>
                            <a:schemeClr val="tx1"/>
                          </a:solidFill>
                          <a:effectLst/>
                          <a:latin typeface="+mn-lt"/>
                          <a:ea typeface="+mn-ea"/>
                          <a:cs typeface="Times New Roman"/>
                        </a:rPr>
                        <a:t>115</a:t>
                      </a:r>
                      <a:r>
                        <a:rPr lang="zh-TW" altLang="en-US" sz="1400" b="0" kern="100" dirty="0">
                          <a:solidFill>
                            <a:schemeClr val="tx1"/>
                          </a:solidFill>
                          <a:effectLst/>
                          <a:latin typeface="+mn-lt"/>
                          <a:ea typeface="+mn-ea"/>
                          <a:cs typeface="Times New Roman"/>
                        </a:rPr>
                        <a:t>年5月</a:t>
                      </a:r>
                      <a:r>
                        <a:rPr lang="en-US" altLang="zh-TW" sz="1400" b="0" kern="100" dirty="0">
                          <a:solidFill>
                            <a:schemeClr val="tx1"/>
                          </a:solidFill>
                          <a:effectLst/>
                          <a:latin typeface="+mn-lt"/>
                          <a:ea typeface="+mn-ea"/>
                          <a:cs typeface="Times New Roman"/>
                        </a:rPr>
                        <a:t>29</a:t>
                      </a:r>
                      <a:r>
                        <a:rPr lang="zh-TW" altLang="en-US" sz="1400" b="0" kern="100" dirty="0">
                          <a:solidFill>
                            <a:schemeClr val="tx1"/>
                          </a:solidFill>
                          <a:effectLst/>
                          <a:latin typeface="+mn-lt"/>
                          <a:ea typeface="+mn-ea"/>
                          <a:cs typeface="Times New Roman"/>
                        </a:rPr>
                        <a:t>日</a:t>
                      </a:r>
                      <a:r>
                        <a:rPr lang="en-US" altLang="zh-TW" sz="1400" b="0" kern="100" dirty="0">
                          <a:solidFill>
                            <a:schemeClr val="tx1"/>
                          </a:solidFill>
                          <a:effectLst/>
                          <a:latin typeface="+mn-lt"/>
                          <a:ea typeface="+mn-ea"/>
                          <a:cs typeface="Times New Roman"/>
                        </a:rPr>
                        <a:t>(</a:t>
                      </a:r>
                      <a:r>
                        <a:rPr lang="zh-TW" altLang="en-US" sz="1400" b="0" kern="100" dirty="0">
                          <a:solidFill>
                            <a:schemeClr val="tx1"/>
                          </a:solidFill>
                          <a:effectLst/>
                          <a:latin typeface="+mn-lt"/>
                          <a:ea typeface="+mn-ea"/>
                          <a:cs typeface="Times New Roman"/>
                        </a:rPr>
                        <a:t>星期五</a:t>
                      </a:r>
                      <a:r>
                        <a:rPr lang="en-US" altLang="zh-TW" sz="1400" b="0" kern="100" dirty="0">
                          <a:solidFill>
                            <a:schemeClr val="tx1"/>
                          </a:solidFill>
                          <a:effectLst/>
                          <a:latin typeface="+mn-lt"/>
                          <a:ea typeface="+mn-ea"/>
                          <a:cs typeface="Times New Roman"/>
                        </a:rPr>
                        <a:t>)</a:t>
                      </a:r>
                      <a:r>
                        <a:rPr lang="zh-TW" altLang="en-US" sz="1400" b="0" kern="100" dirty="0">
                          <a:solidFill>
                            <a:schemeClr val="tx1"/>
                          </a:solidFill>
                          <a:effectLst/>
                          <a:latin typeface="+mn-lt"/>
                          <a:ea typeface="+mn-ea"/>
                          <a:cs typeface="Times New Roman"/>
                        </a:rPr>
                        <a:t>前</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6256483"/>
                  </a:ext>
                </a:extLst>
              </a:tr>
            </a:tbl>
          </a:graphicData>
        </a:graphic>
      </p:graphicFrame>
      <p:sp>
        <p:nvSpPr>
          <p:cNvPr id="10" name="矩形 9">
            <a:extLst>
              <a:ext uri="{FF2B5EF4-FFF2-40B4-BE49-F238E27FC236}">
                <a16:creationId xmlns:a16="http://schemas.microsoft.com/office/drawing/2014/main" id="{8C1ABE71-101D-4EF4-B5C4-66B1D3C9F7E1}"/>
              </a:ext>
            </a:extLst>
          </p:cNvPr>
          <p:cNvSpPr/>
          <p:nvPr/>
        </p:nvSpPr>
        <p:spPr>
          <a:xfrm>
            <a:off x="5549900" y="3889375"/>
            <a:ext cx="1358900" cy="173990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9995A7AE-DE43-4101-8A84-B7418A2C2FBD}"/>
              </a:ext>
            </a:extLst>
          </p:cNvPr>
          <p:cNvSpPr/>
          <p:nvPr/>
        </p:nvSpPr>
        <p:spPr>
          <a:xfrm>
            <a:off x="6972300" y="3889375"/>
            <a:ext cx="584200" cy="173990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0</a:t>
            </a:r>
            <a:endParaRPr lang="zh-TW" altLang="en-US" dirty="0"/>
          </a:p>
        </p:txBody>
      </p:sp>
      <p:graphicFrame>
        <p:nvGraphicFramePr>
          <p:cNvPr id="13" name="表格 12">
            <a:extLst>
              <a:ext uri="{FF2B5EF4-FFF2-40B4-BE49-F238E27FC236}">
                <a16:creationId xmlns:a16="http://schemas.microsoft.com/office/drawing/2014/main" id="{B20F3DCF-97E7-4C8C-B9B4-200A9303DE47}"/>
              </a:ext>
            </a:extLst>
          </p:cNvPr>
          <p:cNvGraphicFramePr>
            <a:graphicFrameLocks noGrp="1"/>
          </p:cNvGraphicFramePr>
          <p:nvPr>
            <p:extLst>
              <p:ext uri="{D42A27DB-BD31-4B8C-83A1-F6EECF244321}">
                <p14:modId xmlns:p14="http://schemas.microsoft.com/office/powerpoint/2010/main" val="1533410549"/>
              </p:ext>
            </p:extLst>
          </p:nvPr>
        </p:nvGraphicFramePr>
        <p:xfrm>
          <a:off x="7861300" y="3710304"/>
          <a:ext cx="4098926" cy="1049021"/>
        </p:xfrm>
        <a:graphic>
          <a:graphicData uri="http://schemas.openxmlformats.org/drawingml/2006/table">
            <a:tbl>
              <a:tblPr firstRow="1" firstCol="1" lastRow="1" lastCol="1" bandRow="1" bandCol="1">
                <a:tableStyleId>{8A107856-5554-42FB-B03E-39F5DBC370BA}</a:tableStyleId>
              </a:tblPr>
              <a:tblGrid>
                <a:gridCol w="4098926">
                  <a:extLst>
                    <a:ext uri="{9D8B030D-6E8A-4147-A177-3AD203B41FA5}">
                      <a16:colId xmlns:a16="http://schemas.microsoft.com/office/drawing/2014/main" val="2433687648"/>
                    </a:ext>
                  </a:extLst>
                </a:gridCol>
              </a:tblGrid>
              <a:tr h="530851">
                <a:tc>
                  <a:txBody>
                    <a:bodyPr/>
                    <a:lstStyle/>
                    <a:p>
                      <a:pPr algn="ctr">
                        <a:lnSpc>
                          <a:spcPct val="100000"/>
                        </a:lnSpc>
                        <a:spcBef>
                          <a:spcPts val="0"/>
                        </a:spcBef>
                        <a:spcAft>
                          <a:spcPts val="0"/>
                        </a:spcAft>
                      </a:pPr>
                      <a:r>
                        <a:rPr lang="zh-TW" altLang="en-US" sz="1600" b="1" kern="100" spc="-50" baseline="0" dirty="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rPr>
                        <a:t>第一階段：正取生及備取生</a:t>
                      </a:r>
                    </a:p>
                    <a:p>
                      <a:pPr algn="ctr">
                        <a:lnSpc>
                          <a:spcPct val="100000"/>
                        </a:lnSpc>
                        <a:spcBef>
                          <a:spcPts val="0"/>
                        </a:spcBef>
                        <a:spcAft>
                          <a:spcPts val="0"/>
                        </a:spcAft>
                      </a:pPr>
                      <a:r>
                        <a:rPr lang="zh-TW" altLang="en-US" sz="1600" b="1" kern="100" spc="-50" baseline="0" dirty="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rPr>
                        <a:t>報到、聲明放棄錄取資格、遞補作業</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806679790"/>
                  </a:ext>
                </a:extLst>
              </a:tr>
              <a:tr h="518170">
                <a:tc>
                  <a:txBody>
                    <a:bodyPr/>
                    <a:lstStyle/>
                    <a:p>
                      <a:pPr marL="0" algn="ctr" defTabSz="914400" rtl="0" eaLnBrk="1" latinLnBrk="0" hangingPunct="1">
                        <a:lnSpc>
                          <a:spcPct val="100000"/>
                        </a:lnSpc>
                        <a:spcBef>
                          <a:spcPts val="0"/>
                        </a:spcBef>
                        <a:spcAft>
                          <a:spcPts val="300"/>
                        </a:spcAft>
                      </a:pPr>
                      <a:r>
                        <a:rPr lang="zh-TW" altLang="en-US" sz="1400" b="0" kern="100" dirty="0">
                          <a:solidFill>
                            <a:schemeClr val="tx1"/>
                          </a:solidFill>
                          <a:effectLst/>
                          <a:latin typeface="+mn-lt"/>
                          <a:ea typeface="+mn-ea"/>
                          <a:cs typeface="Times New Roman" panose="02020603050405020304" pitchFamily="18" charset="0"/>
                        </a:rPr>
                        <a:t>各校自訂起始日起至</a:t>
                      </a:r>
                      <a:endParaRPr lang="en-US" altLang="zh-TW" sz="1400" b="0" kern="100" dirty="0">
                        <a:solidFill>
                          <a:schemeClr val="tx1"/>
                        </a:solidFill>
                        <a:effectLst/>
                        <a:latin typeface="+mn-lt"/>
                        <a:ea typeface="+mn-ea"/>
                        <a:cs typeface="Times New Roman" panose="02020603050405020304" pitchFamily="18" charset="0"/>
                      </a:endParaRPr>
                    </a:p>
                    <a:p>
                      <a:pPr marL="0" algn="ctr" defTabSz="914400" rtl="0" eaLnBrk="1" latinLnBrk="0" hangingPunct="1">
                        <a:lnSpc>
                          <a:spcPct val="100000"/>
                        </a:lnSpc>
                        <a:spcBef>
                          <a:spcPts val="0"/>
                        </a:spcBef>
                        <a:spcAft>
                          <a:spcPts val="300"/>
                        </a:spcAft>
                      </a:pPr>
                      <a:r>
                        <a:rPr lang="en-US" altLang="zh-TW" sz="1400" b="0" kern="100" dirty="0">
                          <a:solidFill>
                            <a:schemeClr val="tx1"/>
                          </a:solidFill>
                          <a:effectLst/>
                          <a:latin typeface="+mn-lt"/>
                          <a:ea typeface="+mn-ea"/>
                          <a:cs typeface="Times New Roman"/>
                        </a:rPr>
                        <a:t>115</a:t>
                      </a:r>
                      <a:r>
                        <a:rPr lang="zh-TW" altLang="en-US" sz="1400" b="0" kern="100">
                          <a:solidFill>
                            <a:schemeClr val="tx1"/>
                          </a:solidFill>
                          <a:effectLst/>
                          <a:latin typeface="+mn-lt"/>
                          <a:ea typeface="+mn-ea"/>
                          <a:cs typeface="Times New Roman"/>
                        </a:rPr>
                        <a:t>年</a:t>
                      </a:r>
                      <a:r>
                        <a:rPr lang="en-US" altLang="zh-TW" sz="1400" b="0" kern="100" dirty="0">
                          <a:solidFill>
                            <a:schemeClr val="tx1"/>
                          </a:solidFill>
                          <a:effectLst/>
                          <a:latin typeface="+mn-lt"/>
                          <a:ea typeface="+mn-ea"/>
                          <a:cs typeface="Times New Roman"/>
                        </a:rPr>
                        <a:t>6</a:t>
                      </a:r>
                      <a:r>
                        <a:rPr lang="zh-TW" altLang="en-US" sz="1400" b="0" kern="100">
                          <a:solidFill>
                            <a:schemeClr val="tx1"/>
                          </a:solidFill>
                          <a:effectLst/>
                          <a:latin typeface="+mn-lt"/>
                          <a:ea typeface="+mn-ea"/>
                          <a:cs typeface="Times New Roman"/>
                        </a:rPr>
                        <a:t>月</a:t>
                      </a:r>
                      <a:r>
                        <a:rPr lang="en-US" altLang="zh-TW" sz="1400" b="0" kern="100" dirty="0">
                          <a:solidFill>
                            <a:schemeClr val="tx1"/>
                          </a:solidFill>
                          <a:effectLst/>
                          <a:latin typeface="+mn-lt"/>
                          <a:ea typeface="+mn-ea"/>
                          <a:cs typeface="Times New Roman"/>
                        </a:rPr>
                        <a:t>12</a:t>
                      </a:r>
                      <a:r>
                        <a:rPr lang="zh-TW" altLang="en-US" sz="1400" b="0" kern="100">
                          <a:solidFill>
                            <a:schemeClr val="tx1"/>
                          </a:solidFill>
                          <a:effectLst/>
                          <a:latin typeface="+mn-lt"/>
                          <a:ea typeface="+mn-ea"/>
                          <a:cs typeface="Times New Roman"/>
                        </a:rPr>
                        <a:t>日（星期五）</a:t>
                      </a:r>
                      <a:r>
                        <a:rPr lang="en-US" altLang="zh-TW" sz="1400" b="0" kern="100" dirty="0">
                          <a:solidFill>
                            <a:schemeClr val="tx1"/>
                          </a:solidFill>
                          <a:effectLst/>
                          <a:latin typeface="+mn-lt"/>
                          <a:ea typeface="+mn-ea"/>
                          <a:cs typeface="Times New Roman"/>
                        </a:rPr>
                        <a:t>12:00</a:t>
                      </a:r>
                      <a:r>
                        <a:rPr lang="zh-TW" altLang="en-US" sz="1400" b="0" kern="100">
                          <a:solidFill>
                            <a:schemeClr val="tx1"/>
                          </a:solidFill>
                          <a:effectLst/>
                          <a:latin typeface="+mn-lt"/>
                          <a:ea typeface="+mn-ea"/>
                          <a:cs typeface="Times New Roman"/>
                        </a:rPr>
                        <a:t>止</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6256483"/>
                  </a:ext>
                </a:extLst>
              </a:tr>
            </a:tbl>
          </a:graphicData>
        </a:graphic>
      </p:graphicFrame>
      <p:graphicFrame>
        <p:nvGraphicFramePr>
          <p:cNvPr id="14" name="表格 13">
            <a:extLst>
              <a:ext uri="{FF2B5EF4-FFF2-40B4-BE49-F238E27FC236}">
                <a16:creationId xmlns:a16="http://schemas.microsoft.com/office/drawing/2014/main" id="{CB312048-FF54-4975-8327-7C3342D377CE}"/>
              </a:ext>
            </a:extLst>
          </p:cNvPr>
          <p:cNvGraphicFramePr>
            <a:graphicFrameLocks noGrp="1"/>
          </p:cNvGraphicFramePr>
          <p:nvPr>
            <p:extLst>
              <p:ext uri="{D42A27DB-BD31-4B8C-83A1-F6EECF244321}">
                <p14:modId xmlns:p14="http://schemas.microsoft.com/office/powerpoint/2010/main" val="1696777481"/>
              </p:ext>
            </p:extLst>
          </p:nvPr>
        </p:nvGraphicFramePr>
        <p:xfrm>
          <a:off x="7861300" y="4843779"/>
          <a:ext cx="4092576" cy="1151266"/>
        </p:xfrm>
        <a:graphic>
          <a:graphicData uri="http://schemas.openxmlformats.org/drawingml/2006/table">
            <a:tbl>
              <a:tblPr firstRow="1" firstCol="1" lastRow="1" lastCol="1" bandRow="1" bandCol="1">
                <a:tableStyleId>{8A107856-5554-42FB-B03E-39F5DBC370BA}</a:tableStyleId>
              </a:tblPr>
              <a:tblGrid>
                <a:gridCol w="4092576">
                  <a:extLst>
                    <a:ext uri="{9D8B030D-6E8A-4147-A177-3AD203B41FA5}">
                      <a16:colId xmlns:a16="http://schemas.microsoft.com/office/drawing/2014/main" val="2433687648"/>
                    </a:ext>
                  </a:extLst>
                </a:gridCol>
              </a:tblGrid>
              <a:tr h="633096">
                <a:tc>
                  <a:txBody>
                    <a:bodyPr/>
                    <a:lstStyle/>
                    <a:p>
                      <a:pPr algn="ctr">
                        <a:lnSpc>
                          <a:spcPct val="100000"/>
                        </a:lnSpc>
                        <a:spcBef>
                          <a:spcPts val="0"/>
                        </a:spcBef>
                        <a:spcAft>
                          <a:spcPts val="0"/>
                        </a:spcAft>
                      </a:pPr>
                      <a:r>
                        <a:rPr lang="zh-TW" altLang="en-US" sz="1600" b="1" kern="100" spc="-50" baseline="0" dirty="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rPr>
                        <a:t>第二階段：備取生</a:t>
                      </a:r>
                    </a:p>
                    <a:p>
                      <a:pPr algn="ctr">
                        <a:lnSpc>
                          <a:spcPct val="100000"/>
                        </a:lnSpc>
                        <a:spcBef>
                          <a:spcPts val="0"/>
                        </a:spcBef>
                        <a:spcAft>
                          <a:spcPts val="0"/>
                        </a:spcAft>
                      </a:pPr>
                      <a:r>
                        <a:rPr lang="zh-TW" altLang="en-US" sz="1600" b="1" kern="100" spc="-50" baseline="0" dirty="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rPr>
                        <a:t>報到、聲明放棄錄取資格、遞補作業</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806679790"/>
                  </a:ext>
                </a:extLst>
              </a:tr>
              <a:tr h="518170">
                <a:tc>
                  <a:txBody>
                    <a:bodyPr/>
                    <a:lstStyle/>
                    <a:p>
                      <a:pPr marL="0" algn="ctr" defTabSz="914400" rtl="0" eaLnBrk="1" latinLnBrk="0" hangingPunct="1">
                        <a:lnSpc>
                          <a:spcPct val="100000"/>
                        </a:lnSpc>
                        <a:spcBef>
                          <a:spcPts val="0"/>
                        </a:spcBef>
                        <a:spcAft>
                          <a:spcPts val="300"/>
                        </a:spcAft>
                      </a:pPr>
                      <a:r>
                        <a:rPr lang="en-US" altLang="zh-TW" sz="1400" b="0" kern="100" dirty="0">
                          <a:solidFill>
                            <a:schemeClr val="tx1"/>
                          </a:solidFill>
                          <a:effectLst/>
                          <a:latin typeface="+mn-lt"/>
                          <a:ea typeface="+mn-ea"/>
                          <a:cs typeface="Times New Roman"/>
                        </a:rPr>
                        <a:t>115</a:t>
                      </a:r>
                      <a:r>
                        <a:rPr lang="zh-TW" altLang="en-US" sz="1400" b="0" kern="100">
                          <a:solidFill>
                            <a:schemeClr val="tx1"/>
                          </a:solidFill>
                          <a:effectLst/>
                          <a:latin typeface="+mn-lt"/>
                          <a:ea typeface="+mn-ea"/>
                          <a:cs typeface="Times New Roman"/>
                        </a:rPr>
                        <a:t>年</a:t>
                      </a:r>
                      <a:r>
                        <a:rPr lang="en-US" altLang="zh-TW" sz="1400" b="0" kern="100" dirty="0">
                          <a:solidFill>
                            <a:schemeClr val="tx1"/>
                          </a:solidFill>
                          <a:effectLst/>
                          <a:latin typeface="+mn-lt"/>
                          <a:ea typeface="+mn-ea"/>
                          <a:cs typeface="Times New Roman"/>
                        </a:rPr>
                        <a:t>6</a:t>
                      </a:r>
                      <a:r>
                        <a:rPr lang="zh-TW" altLang="en-US" sz="1400" b="0" kern="100">
                          <a:solidFill>
                            <a:schemeClr val="tx1"/>
                          </a:solidFill>
                          <a:effectLst/>
                          <a:latin typeface="+mn-lt"/>
                          <a:ea typeface="+mn-ea"/>
                          <a:cs typeface="Times New Roman"/>
                        </a:rPr>
                        <a:t>月</a:t>
                      </a:r>
                      <a:r>
                        <a:rPr lang="en-US" altLang="zh-TW" sz="1400" b="0" kern="100" dirty="0">
                          <a:solidFill>
                            <a:schemeClr val="tx1"/>
                          </a:solidFill>
                          <a:effectLst/>
                          <a:latin typeface="+mn-lt"/>
                          <a:ea typeface="+mn-ea"/>
                          <a:cs typeface="Times New Roman"/>
                        </a:rPr>
                        <a:t>12</a:t>
                      </a:r>
                      <a:r>
                        <a:rPr lang="zh-TW" altLang="en-US" sz="1400" b="0" kern="100">
                          <a:solidFill>
                            <a:schemeClr val="tx1"/>
                          </a:solidFill>
                          <a:effectLst/>
                          <a:latin typeface="+mn-lt"/>
                          <a:ea typeface="+mn-ea"/>
                          <a:cs typeface="Times New Roman"/>
                        </a:rPr>
                        <a:t>日（星期五）</a:t>
                      </a:r>
                      <a:r>
                        <a:rPr lang="en-US" altLang="zh-TW" sz="1400" b="0" kern="100" dirty="0">
                          <a:solidFill>
                            <a:schemeClr val="tx1"/>
                          </a:solidFill>
                          <a:effectLst/>
                          <a:latin typeface="+mn-lt"/>
                          <a:ea typeface="+mn-ea"/>
                          <a:cs typeface="Times New Roman"/>
                        </a:rPr>
                        <a:t>13:00</a:t>
                      </a:r>
                      <a:r>
                        <a:rPr lang="zh-TW" altLang="en-US" sz="1400" b="0" kern="100">
                          <a:solidFill>
                            <a:schemeClr val="tx1"/>
                          </a:solidFill>
                          <a:effectLst/>
                          <a:latin typeface="+mn-lt"/>
                          <a:ea typeface="+mn-ea"/>
                          <a:cs typeface="Times New Roman"/>
                        </a:rPr>
                        <a:t>起至</a:t>
                      </a:r>
                      <a:endParaRPr lang="en-US" altLang="zh-TW" sz="1400" b="0" kern="100" dirty="0">
                        <a:solidFill>
                          <a:schemeClr val="tx1"/>
                        </a:solidFill>
                        <a:effectLst/>
                        <a:latin typeface="+mn-lt"/>
                        <a:ea typeface="+mn-ea"/>
                        <a:cs typeface="Times New Roman" panose="02020603050405020304" pitchFamily="18" charset="0"/>
                      </a:endParaRPr>
                    </a:p>
                    <a:p>
                      <a:pPr marL="0" algn="ctr" defTabSz="914400" rtl="0" eaLnBrk="1" latinLnBrk="0" hangingPunct="1">
                        <a:lnSpc>
                          <a:spcPct val="100000"/>
                        </a:lnSpc>
                        <a:spcBef>
                          <a:spcPts val="0"/>
                        </a:spcBef>
                        <a:spcAft>
                          <a:spcPts val="300"/>
                        </a:spcAft>
                      </a:pPr>
                      <a:r>
                        <a:rPr lang="en-US" altLang="zh-TW" sz="1400" b="0" kern="100" dirty="0">
                          <a:solidFill>
                            <a:schemeClr val="tx1"/>
                          </a:solidFill>
                          <a:effectLst/>
                          <a:latin typeface="+mn-lt"/>
                          <a:ea typeface="+mn-ea"/>
                          <a:cs typeface="Times New Roman"/>
                        </a:rPr>
                        <a:t>115</a:t>
                      </a:r>
                      <a:r>
                        <a:rPr lang="zh-TW" altLang="en-US" sz="1400" b="0" kern="100">
                          <a:solidFill>
                            <a:schemeClr val="tx1"/>
                          </a:solidFill>
                          <a:effectLst/>
                          <a:latin typeface="+mn-lt"/>
                          <a:ea typeface="+mn-ea"/>
                          <a:cs typeface="Times New Roman"/>
                        </a:rPr>
                        <a:t>年</a:t>
                      </a:r>
                      <a:r>
                        <a:rPr lang="en-US" altLang="zh-TW" sz="1400" b="0" kern="100" dirty="0">
                          <a:solidFill>
                            <a:schemeClr val="tx1"/>
                          </a:solidFill>
                          <a:effectLst/>
                          <a:latin typeface="+mn-lt"/>
                          <a:ea typeface="+mn-ea"/>
                          <a:cs typeface="Times New Roman"/>
                        </a:rPr>
                        <a:t>6</a:t>
                      </a:r>
                      <a:r>
                        <a:rPr lang="zh-TW" altLang="en-US" sz="1400" b="0" kern="100">
                          <a:solidFill>
                            <a:schemeClr val="tx1"/>
                          </a:solidFill>
                          <a:effectLst/>
                          <a:latin typeface="+mn-lt"/>
                          <a:ea typeface="+mn-ea"/>
                          <a:cs typeface="Times New Roman"/>
                        </a:rPr>
                        <a:t>月</a:t>
                      </a:r>
                      <a:r>
                        <a:rPr lang="en-US" altLang="zh-TW" sz="1400" b="0" kern="100" dirty="0">
                          <a:solidFill>
                            <a:schemeClr val="tx1"/>
                          </a:solidFill>
                          <a:effectLst/>
                          <a:latin typeface="+mn-lt"/>
                          <a:ea typeface="+mn-ea"/>
                          <a:cs typeface="Times New Roman"/>
                        </a:rPr>
                        <a:t>14</a:t>
                      </a:r>
                      <a:r>
                        <a:rPr lang="zh-TW" altLang="en-US" sz="1400" b="0" kern="100">
                          <a:solidFill>
                            <a:schemeClr val="tx1"/>
                          </a:solidFill>
                          <a:effectLst/>
                          <a:latin typeface="+mn-lt"/>
                          <a:ea typeface="+mn-ea"/>
                          <a:cs typeface="Times New Roman"/>
                        </a:rPr>
                        <a:t>日</a:t>
                      </a:r>
                      <a:r>
                        <a:rPr lang="en-US" altLang="zh-TW" sz="1400" b="0" kern="100" dirty="0">
                          <a:solidFill>
                            <a:schemeClr val="tx1"/>
                          </a:solidFill>
                          <a:effectLst/>
                          <a:latin typeface="+mn-lt"/>
                          <a:ea typeface="+mn-ea"/>
                          <a:cs typeface="Times New Roman"/>
                        </a:rPr>
                        <a:t>(</a:t>
                      </a:r>
                      <a:r>
                        <a:rPr lang="zh-TW" altLang="en-US" sz="1400" b="0" kern="100">
                          <a:solidFill>
                            <a:schemeClr val="tx1"/>
                          </a:solidFill>
                          <a:effectLst/>
                          <a:latin typeface="+mn-lt"/>
                          <a:ea typeface="+mn-ea"/>
                          <a:cs typeface="Times New Roman"/>
                        </a:rPr>
                        <a:t>星期日</a:t>
                      </a:r>
                      <a:r>
                        <a:rPr lang="en-US" altLang="zh-TW" sz="1400" b="0" kern="100" dirty="0">
                          <a:solidFill>
                            <a:schemeClr val="tx1"/>
                          </a:solidFill>
                          <a:effectLst/>
                          <a:latin typeface="+mn-lt"/>
                          <a:ea typeface="+mn-ea"/>
                          <a:cs typeface="Times New Roman"/>
                        </a:rPr>
                        <a:t>)17:00</a:t>
                      </a:r>
                      <a:r>
                        <a:rPr lang="zh-TW" altLang="en-US" sz="1400" b="0" kern="100">
                          <a:solidFill>
                            <a:schemeClr val="tx1"/>
                          </a:solidFill>
                          <a:effectLst/>
                          <a:latin typeface="+mn-lt"/>
                          <a:ea typeface="+mn-ea"/>
                          <a:cs typeface="Times New Roman"/>
                        </a:rPr>
                        <a:t>止</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6256483"/>
                  </a:ext>
                </a:extLst>
              </a:tr>
            </a:tbl>
          </a:graphicData>
        </a:graphic>
      </p:graphicFrame>
      <p:sp>
        <p:nvSpPr>
          <p:cNvPr id="16" name="文字方塊 15">
            <a:extLst>
              <a:ext uri="{FF2B5EF4-FFF2-40B4-BE49-F238E27FC236}">
                <a16:creationId xmlns:a16="http://schemas.microsoft.com/office/drawing/2014/main" id="{937E60CB-086C-467C-A73F-2EBE4AEEB9FF}"/>
              </a:ext>
            </a:extLst>
          </p:cNvPr>
          <p:cNvSpPr txBox="1"/>
          <p:nvPr/>
        </p:nvSpPr>
        <p:spPr>
          <a:xfrm>
            <a:off x="8021177" y="2396764"/>
            <a:ext cx="4005723" cy="707886"/>
          </a:xfrm>
          <a:prstGeom prst="rect">
            <a:avLst/>
          </a:prstGeom>
          <a:solidFill>
            <a:schemeClr val="bg1"/>
          </a:solidFill>
          <a:effectLst/>
        </p:spPr>
        <p:txBody>
          <a:bodyPr wrap="square">
            <a:spAutoFit/>
          </a:bodyPr>
          <a:lstStyle/>
          <a:p>
            <a:r>
              <a:rPr lang="zh-TW" altLang="en-US" sz="2000" dirty="0">
                <a:solidFill>
                  <a:schemeClr val="tx1"/>
                </a:solidFill>
                <a:latin typeface="+mj-ea"/>
                <a:ea typeface="+mj-ea"/>
              </a:rPr>
              <a:t>欄位會依據</a:t>
            </a:r>
            <a:r>
              <a:rPr lang="zh-TW" altLang="en-US" sz="2000" b="1" u="sng" dirty="0">
                <a:solidFill>
                  <a:schemeClr val="accent5"/>
                </a:solidFill>
                <a:latin typeface="+mj-ea"/>
                <a:ea typeface="+mj-ea"/>
              </a:rPr>
              <a:t>各校公告錄取名單時間</a:t>
            </a:r>
            <a:r>
              <a:rPr lang="zh-TW" altLang="en-US" sz="2000" dirty="0">
                <a:solidFill>
                  <a:schemeClr val="tx1"/>
                </a:solidFill>
                <a:latin typeface="+mj-ea"/>
                <a:ea typeface="+mj-ea"/>
              </a:rPr>
              <a:t>及</a:t>
            </a:r>
            <a:r>
              <a:rPr lang="zh-TW" altLang="en-US" sz="2000" b="1" u="sng" dirty="0">
                <a:solidFill>
                  <a:srgbClr val="7030A0"/>
                </a:solidFill>
                <a:latin typeface="+mj-ea"/>
                <a:ea typeface="+mj-ea"/>
              </a:rPr>
              <a:t>報到進度</a:t>
            </a:r>
            <a:r>
              <a:rPr lang="zh-TW" altLang="en-US" sz="2000" dirty="0">
                <a:solidFill>
                  <a:schemeClr val="tx1"/>
                </a:solidFill>
                <a:latin typeface="+mj-ea"/>
                <a:ea typeface="+mj-ea"/>
              </a:rPr>
              <a:t>而變動</a:t>
            </a:r>
            <a:endParaRPr lang="en-US" altLang="zh-TW" sz="2000" dirty="0">
              <a:solidFill>
                <a:schemeClr val="tx1"/>
              </a:solidFill>
              <a:latin typeface="+mj-ea"/>
              <a:ea typeface="+mj-ea"/>
            </a:endParaRPr>
          </a:p>
        </p:txBody>
      </p:sp>
      <p:cxnSp>
        <p:nvCxnSpPr>
          <p:cNvPr id="18" name="直線單箭頭接點 17">
            <a:extLst>
              <a:ext uri="{FF2B5EF4-FFF2-40B4-BE49-F238E27FC236}">
                <a16:creationId xmlns:a16="http://schemas.microsoft.com/office/drawing/2014/main" id="{A8982167-5318-4359-ABB1-CEE567178B87}"/>
              </a:ext>
            </a:extLst>
          </p:cNvPr>
          <p:cNvCxnSpPr>
            <a:endCxn id="16" idx="1"/>
          </p:cNvCxnSpPr>
          <p:nvPr/>
        </p:nvCxnSpPr>
        <p:spPr>
          <a:xfrm flipV="1">
            <a:off x="6362700" y="2750707"/>
            <a:ext cx="1658477" cy="1138668"/>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BD6E352A-546C-4D49-8767-39B3290DB3EF}"/>
              </a:ext>
            </a:extLst>
          </p:cNvPr>
          <p:cNvCxnSpPr>
            <a:stCxn id="12" idx="0"/>
            <a:endCxn id="16" idx="1"/>
          </p:cNvCxnSpPr>
          <p:nvPr/>
        </p:nvCxnSpPr>
        <p:spPr>
          <a:xfrm flipV="1">
            <a:off x="7264400" y="2750707"/>
            <a:ext cx="756777" cy="113866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9884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6EE2E35-AC1C-4589-9180-8E5758E7E4B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03129" y="1503126"/>
            <a:ext cx="8242454" cy="4706396"/>
          </a:xfrm>
          <a:prstGeom prst="rect">
            <a:avLst/>
          </a:prstGeom>
        </p:spPr>
      </p:pic>
      <p:sp>
        <p:nvSpPr>
          <p:cNvPr id="2" name="投影片編號版面配置區 1"/>
          <p:cNvSpPr>
            <a:spLocks noGrp="1"/>
          </p:cNvSpPr>
          <p:nvPr>
            <p:ph type="sldNum" sz="quarter" idx="12"/>
          </p:nvPr>
        </p:nvSpPr>
        <p:spPr/>
        <p:txBody>
          <a:bodyPr/>
          <a:lstStyle/>
          <a:p>
            <a:fld id="{A6174ADA-354D-4803-A14C-B38EECA4D689}" type="slidenum">
              <a:rPr lang="zh-TW" altLang="en-US" smtClean="0"/>
              <a:t>71</a:t>
            </a:fld>
            <a:endParaRPr lang="zh-TW" altLang="en-US"/>
          </a:p>
        </p:txBody>
      </p:sp>
      <p:sp>
        <p:nvSpPr>
          <p:cNvPr id="4" name="矩形 3"/>
          <p:cNvSpPr/>
          <p:nvPr/>
        </p:nvSpPr>
        <p:spPr>
          <a:xfrm>
            <a:off x="2662545" y="136935"/>
            <a:ext cx="6866910"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5.1 </a:t>
            </a:r>
            <a:r>
              <a:rPr lang="zh-TW" altLang="en-US" sz="3600" b="1" spc="100" dirty="0">
                <a:solidFill>
                  <a:schemeClr val="tx1"/>
                </a:solidFill>
                <a:effectLst>
                  <a:glow rad="63500">
                    <a:schemeClr val="bg1"/>
                  </a:glow>
                </a:effectLst>
                <a:sym typeface="Wingdings" panose="05000000000000000000" pitchFamily="2" charset="2"/>
              </a:rPr>
              <a:t>批次上傳第六學期修課紀錄</a:t>
            </a:r>
            <a:endParaRPr lang="en-US" altLang="zh-TW" sz="3600" b="1" spc="100" dirty="0">
              <a:solidFill>
                <a:schemeClr val="tx1"/>
              </a:solidFill>
              <a:effectLst>
                <a:glow rad="63500">
                  <a:schemeClr val="bg1"/>
                </a:glow>
              </a:effectLst>
              <a:sym typeface="Wingdings" panose="05000000000000000000" pitchFamily="2" charset="2"/>
            </a:endParaRPr>
          </a:p>
        </p:txBody>
      </p:sp>
      <p:sp>
        <p:nvSpPr>
          <p:cNvPr id="13" name="矩形 12"/>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05</a:t>
            </a:r>
            <a:endParaRPr lang="zh-TW" altLang="en-US" sz="3600" dirty="0">
              <a:solidFill>
                <a:schemeClr val="tx1">
                  <a:lumMod val="75000"/>
                  <a:lumOff val="25000"/>
                </a:schemeClr>
              </a:solidFill>
            </a:endParaRPr>
          </a:p>
        </p:txBody>
      </p:sp>
      <p:sp>
        <p:nvSpPr>
          <p:cNvPr id="14" name="矩形 13">
            <a:extLst>
              <a:ext uri="{FF2B5EF4-FFF2-40B4-BE49-F238E27FC236}">
                <a16:creationId xmlns:a16="http://schemas.microsoft.com/office/drawing/2014/main" id="{E4DCB762-9991-4DE4-996B-95143C30836B}"/>
              </a:ext>
            </a:extLst>
          </p:cNvPr>
          <p:cNvSpPr/>
          <p:nvPr/>
        </p:nvSpPr>
        <p:spPr>
          <a:xfrm>
            <a:off x="5508770" y="2507798"/>
            <a:ext cx="3476625" cy="270573"/>
          </a:xfrm>
          <a:prstGeom prst="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8" name="群組 17">
            <a:extLst>
              <a:ext uri="{FF2B5EF4-FFF2-40B4-BE49-F238E27FC236}">
                <a16:creationId xmlns:a16="http://schemas.microsoft.com/office/drawing/2014/main" id="{FD7F968F-142F-4AC3-9113-FFC2CF8CCB69}"/>
              </a:ext>
            </a:extLst>
          </p:cNvPr>
          <p:cNvGrpSpPr/>
          <p:nvPr/>
        </p:nvGrpSpPr>
        <p:grpSpPr>
          <a:xfrm>
            <a:off x="517077" y="4816495"/>
            <a:ext cx="1434080" cy="1434079"/>
            <a:chOff x="701400" y="4556050"/>
            <a:chExt cx="1434080" cy="1434079"/>
          </a:xfrm>
        </p:grpSpPr>
        <p:pic>
          <p:nvPicPr>
            <p:cNvPr id="9" name="圖片 8"/>
            <p:cNvPicPr>
              <a:picLocks noChangeAspect="1"/>
            </p:cNvPicPr>
            <p:nvPr/>
          </p:nvPicPr>
          <p:blipFill>
            <a:blip r:embed="rId4"/>
            <a:stretch>
              <a:fillRect/>
            </a:stretch>
          </p:blipFill>
          <p:spPr>
            <a:xfrm>
              <a:off x="701401" y="4556050"/>
              <a:ext cx="1434079" cy="1434079"/>
            </a:xfrm>
            <a:prstGeom prst="rect">
              <a:avLst/>
            </a:prstGeom>
          </p:spPr>
        </p:pic>
        <p:sp>
          <p:nvSpPr>
            <p:cNvPr id="10" name="文字方塊 9"/>
            <p:cNvSpPr txBox="1"/>
            <p:nvPr/>
          </p:nvSpPr>
          <p:spPr>
            <a:xfrm>
              <a:off x="701400" y="5026056"/>
              <a:ext cx="1434079" cy="584775"/>
            </a:xfrm>
            <a:prstGeom prst="rect">
              <a:avLst/>
            </a:prstGeom>
            <a:solidFill>
              <a:schemeClr val="accent5">
                <a:lumMod val="40000"/>
                <a:lumOff val="60000"/>
              </a:schemeClr>
            </a:solidFill>
          </p:spPr>
          <p:txBody>
            <a:bodyPr wrap="square" rtlCol="0">
              <a:spAutoFit/>
            </a:bodyPr>
            <a:lstStyle/>
            <a:p>
              <a:pPr algn="ctr"/>
              <a:r>
                <a:rPr lang="zh-TW" altLang="en-US" sz="1600" b="1" dirty="0"/>
                <a:t>全校第六學期</a:t>
              </a:r>
              <a:r>
                <a:rPr lang="en-US" altLang="zh-TW" sz="1600" b="1" dirty="0"/>
                <a:t>(PDF)</a:t>
              </a:r>
              <a:r>
                <a:rPr lang="zh-TW" altLang="en-US" sz="1600" b="1" dirty="0"/>
                <a:t>壓縮檔</a:t>
              </a:r>
              <a:endParaRPr lang="en-US" altLang="zh-TW" sz="1600" b="1" dirty="0"/>
            </a:p>
          </p:txBody>
        </p:sp>
      </p:grpSp>
      <p:grpSp>
        <p:nvGrpSpPr>
          <p:cNvPr id="23" name="群組 22">
            <a:extLst>
              <a:ext uri="{FF2B5EF4-FFF2-40B4-BE49-F238E27FC236}">
                <a16:creationId xmlns:a16="http://schemas.microsoft.com/office/drawing/2014/main" id="{765EF59D-AB92-43E0-B50C-7F428AF11B0E}"/>
              </a:ext>
            </a:extLst>
          </p:cNvPr>
          <p:cNvGrpSpPr/>
          <p:nvPr/>
        </p:nvGrpSpPr>
        <p:grpSpPr>
          <a:xfrm rot="5400000">
            <a:off x="1814640" y="5120251"/>
            <a:ext cx="1136633" cy="863600"/>
            <a:chOff x="2135849" y="4810920"/>
            <a:chExt cx="1136633" cy="863600"/>
          </a:xfrm>
        </p:grpSpPr>
        <p:sp>
          <p:nvSpPr>
            <p:cNvPr id="19" name="箭號: 向上 18">
              <a:extLst>
                <a:ext uri="{FF2B5EF4-FFF2-40B4-BE49-F238E27FC236}">
                  <a16:creationId xmlns:a16="http://schemas.microsoft.com/office/drawing/2014/main" id="{360A9F97-0475-4CCD-9168-D373E77597B8}"/>
                </a:ext>
              </a:extLst>
            </p:cNvPr>
            <p:cNvSpPr/>
            <p:nvPr/>
          </p:nvSpPr>
          <p:spPr>
            <a:xfrm>
              <a:off x="2135849" y="4810920"/>
              <a:ext cx="1136633" cy="826507"/>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701E031C-542D-4E03-9382-70F51610189D}"/>
                </a:ext>
              </a:extLst>
            </p:cNvPr>
            <p:cNvSpPr txBox="1"/>
            <p:nvPr/>
          </p:nvSpPr>
          <p:spPr>
            <a:xfrm rot="16200000">
              <a:off x="2253849" y="5058054"/>
              <a:ext cx="863600" cy="369332"/>
            </a:xfrm>
            <a:prstGeom prst="rect">
              <a:avLst/>
            </a:prstGeom>
            <a:noFill/>
          </p:spPr>
          <p:txBody>
            <a:bodyPr wrap="square" rtlCol="0">
              <a:spAutoFit/>
            </a:bodyPr>
            <a:lstStyle/>
            <a:p>
              <a:pPr algn="ctr"/>
              <a:r>
                <a:rPr lang="zh-TW" altLang="en-US" b="1" dirty="0">
                  <a:solidFill>
                    <a:schemeClr val="bg1"/>
                  </a:solidFill>
                  <a:effectLst>
                    <a:outerShdw blurRad="38100" dist="38100" dir="2700000" algn="tl">
                      <a:srgbClr val="000000">
                        <a:alpha val="43137"/>
                      </a:srgbClr>
                    </a:outerShdw>
                  </a:effectLst>
                </a:rPr>
                <a:t>上傳</a:t>
              </a:r>
            </a:p>
          </p:txBody>
        </p:sp>
      </p:grpSp>
      <p:sp>
        <p:nvSpPr>
          <p:cNvPr id="21" name="文字方塊 20">
            <a:extLst>
              <a:ext uri="{FF2B5EF4-FFF2-40B4-BE49-F238E27FC236}">
                <a16:creationId xmlns:a16="http://schemas.microsoft.com/office/drawing/2014/main" id="{C021C5CF-743D-437D-9014-AC5CD5145F7C}"/>
              </a:ext>
            </a:extLst>
          </p:cNvPr>
          <p:cNvSpPr txBox="1"/>
          <p:nvPr/>
        </p:nvSpPr>
        <p:spPr>
          <a:xfrm>
            <a:off x="9074294" y="2507798"/>
            <a:ext cx="3117706" cy="1077218"/>
          </a:xfrm>
          <a:prstGeom prst="rect">
            <a:avLst/>
          </a:prstGeom>
          <a:solidFill>
            <a:schemeClr val="bg1"/>
          </a:solidFill>
        </p:spPr>
        <p:txBody>
          <a:bodyPr wrap="square" rtlCol="0">
            <a:spAutoFit/>
          </a:bodyPr>
          <a:lstStyle/>
          <a:p>
            <a:pPr marL="285750" indent="-285750">
              <a:spcBef>
                <a:spcPts val="300"/>
              </a:spcBef>
              <a:spcAft>
                <a:spcPts val="300"/>
              </a:spcAft>
              <a:buFont typeface="Wingdings" panose="05000000000000000000" pitchFamily="2" charset="2"/>
              <a:buChar char="u"/>
            </a:pPr>
            <a:r>
              <a:rPr lang="zh-TW" altLang="en-US" b="1" dirty="0"/>
              <a:t>上傳後，人數統計將更新</a:t>
            </a:r>
            <a:endParaRPr lang="en-US" altLang="zh-TW" b="1" dirty="0"/>
          </a:p>
          <a:p>
            <a:pPr marL="285750" indent="-285750">
              <a:spcBef>
                <a:spcPts val="300"/>
              </a:spcBef>
              <a:spcAft>
                <a:spcPts val="300"/>
              </a:spcAft>
              <a:buFont typeface="Wingdings" panose="05000000000000000000" pitchFamily="2" charset="2"/>
              <a:buChar char="u"/>
            </a:pPr>
            <a:r>
              <a:rPr lang="zh-TW" altLang="en-US" b="1" dirty="0"/>
              <a:t>請查看「尚未上傳人數」</a:t>
            </a:r>
            <a:endParaRPr lang="en-US" altLang="zh-TW" b="1" dirty="0"/>
          </a:p>
          <a:p>
            <a:pPr marL="285750" indent="-285750">
              <a:spcBef>
                <a:spcPts val="300"/>
              </a:spcBef>
              <a:spcAft>
                <a:spcPts val="300"/>
              </a:spcAft>
              <a:buFont typeface="Wingdings" panose="05000000000000000000" pitchFamily="2" charset="2"/>
              <a:buChar char="u"/>
            </a:pPr>
            <a:r>
              <a:rPr lang="zh-TW" altLang="en-US" b="1" dirty="0"/>
              <a:t>亦可至</a:t>
            </a:r>
            <a:r>
              <a:rPr lang="en-US" altLang="zh-TW" b="1" dirty="0"/>
              <a:t>5.3</a:t>
            </a:r>
            <a:r>
              <a:rPr lang="zh-TW" altLang="en-US" b="1" dirty="0"/>
              <a:t>查看上傳情形</a:t>
            </a:r>
          </a:p>
        </p:txBody>
      </p:sp>
      <p:sp>
        <p:nvSpPr>
          <p:cNvPr id="22" name="矩形 21">
            <a:extLst>
              <a:ext uri="{FF2B5EF4-FFF2-40B4-BE49-F238E27FC236}">
                <a16:creationId xmlns:a16="http://schemas.microsoft.com/office/drawing/2014/main" id="{68256267-8C17-432F-B2F6-29A3E384EC27}"/>
              </a:ext>
            </a:extLst>
          </p:cNvPr>
          <p:cNvSpPr/>
          <p:nvPr/>
        </p:nvSpPr>
        <p:spPr>
          <a:xfrm>
            <a:off x="1314741" y="902681"/>
            <a:ext cx="10585159" cy="461665"/>
          </a:xfrm>
          <a:prstGeom prst="rect">
            <a:avLst/>
          </a:prstGeom>
        </p:spPr>
        <p:txBody>
          <a:bodyPr wrap="square" lIns="91440" tIns="45720" rIns="91440" bIns="45720" anchor="t">
            <a:spAutoFit/>
          </a:bodyPr>
          <a:lstStyle/>
          <a:p>
            <a:pPr algn="ctr">
              <a:spcAft>
                <a:spcPts val="600"/>
              </a:spcAft>
            </a:pPr>
            <a:r>
              <a:rPr lang="zh-TW" altLang="en-US" dirty="0">
                <a:solidFill>
                  <a:schemeClr val="dk1"/>
                </a:solidFill>
                <a:latin typeface="+mj-lt"/>
                <a:ea typeface="+mj-ea"/>
                <a:cs typeface="Times New Roman"/>
              </a:rPr>
              <a:t>請於</a:t>
            </a:r>
            <a:r>
              <a:rPr lang="en-US" altLang="zh-TW" sz="2400" b="1" u="sng" dirty="0">
                <a:solidFill>
                  <a:srgbClr val="FF0000"/>
                </a:solidFill>
                <a:latin typeface="+mj-lt"/>
                <a:ea typeface="+mj-ea"/>
                <a:cs typeface="Times New Roman"/>
              </a:rPr>
              <a:t>115</a:t>
            </a:r>
            <a:r>
              <a:rPr lang="zh-TW" altLang="en-US" sz="2400" b="1" u="sng" dirty="0">
                <a:solidFill>
                  <a:srgbClr val="FF0000"/>
                </a:solidFill>
                <a:latin typeface="+mj-lt"/>
                <a:ea typeface="+mj-ea"/>
                <a:cs typeface="Times New Roman"/>
              </a:rPr>
              <a:t>年</a:t>
            </a:r>
            <a:r>
              <a:rPr lang="en-US" altLang="zh-TW" sz="2400" b="1" u="sng" dirty="0">
                <a:solidFill>
                  <a:srgbClr val="FF0000"/>
                </a:solidFill>
                <a:latin typeface="+mj-lt"/>
                <a:ea typeface="+mj-ea"/>
                <a:cs typeface="Times New Roman"/>
              </a:rPr>
              <a:t>5</a:t>
            </a:r>
            <a:r>
              <a:rPr lang="zh-TW" altLang="en-US" sz="2400" b="1" u="sng" dirty="0">
                <a:solidFill>
                  <a:srgbClr val="FF0000"/>
                </a:solidFill>
                <a:latin typeface="+mj-lt"/>
                <a:ea typeface="+mj-ea"/>
                <a:cs typeface="Times New Roman"/>
              </a:rPr>
              <a:t>月7日</a:t>
            </a:r>
            <a:r>
              <a:rPr lang="en-US" altLang="zh-TW" sz="2400" b="1" u="sng" dirty="0">
                <a:solidFill>
                  <a:srgbClr val="FF0000"/>
                </a:solidFill>
                <a:latin typeface="+mj-lt"/>
                <a:ea typeface="+mj-ea"/>
                <a:cs typeface="Times New Roman"/>
              </a:rPr>
              <a:t>(</a:t>
            </a:r>
            <a:r>
              <a:rPr lang="zh-TW" altLang="en-US" sz="2400" b="1" u="sng" dirty="0">
                <a:solidFill>
                  <a:srgbClr val="FF0000"/>
                </a:solidFill>
                <a:latin typeface="+mj-lt"/>
                <a:ea typeface="+mj-ea"/>
                <a:cs typeface="Times New Roman"/>
              </a:rPr>
              <a:t>四</a:t>
            </a:r>
            <a:r>
              <a:rPr lang="en-US" altLang="zh-TW" sz="2400" b="1" u="sng" dirty="0">
                <a:solidFill>
                  <a:srgbClr val="FF0000"/>
                </a:solidFill>
                <a:latin typeface="+mj-lt"/>
                <a:ea typeface="+mj-ea"/>
                <a:cs typeface="Times New Roman"/>
              </a:rPr>
              <a:t>)10:00~5</a:t>
            </a:r>
            <a:r>
              <a:rPr lang="zh-TW" altLang="en-US" sz="2400" b="1" u="sng" dirty="0">
                <a:solidFill>
                  <a:srgbClr val="FF0000"/>
                </a:solidFill>
                <a:latin typeface="+mj-lt"/>
                <a:ea typeface="+mj-ea"/>
                <a:cs typeface="Times New Roman"/>
              </a:rPr>
              <a:t>月8日</a:t>
            </a:r>
            <a:r>
              <a:rPr lang="en-US" altLang="zh-TW" sz="2400" b="1" u="sng" dirty="0">
                <a:solidFill>
                  <a:srgbClr val="FF0000"/>
                </a:solidFill>
                <a:latin typeface="+mj-lt"/>
                <a:ea typeface="+mj-ea"/>
                <a:cs typeface="Times New Roman"/>
              </a:rPr>
              <a:t>(</a:t>
            </a:r>
            <a:r>
              <a:rPr lang="zh-TW" altLang="en-US" sz="2400" b="1" u="sng" dirty="0">
                <a:solidFill>
                  <a:srgbClr val="FF0000"/>
                </a:solidFill>
                <a:latin typeface="+mj-lt"/>
                <a:ea typeface="+mj-ea"/>
                <a:cs typeface="Times New Roman"/>
              </a:rPr>
              <a:t>五</a:t>
            </a:r>
            <a:r>
              <a:rPr lang="en-US" altLang="zh-TW" sz="2400" b="1" u="sng" dirty="0">
                <a:solidFill>
                  <a:srgbClr val="FF0000"/>
                </a:solidFill>
                <a:latin typeface="+mj-lt"/>
                <a:ea typeface="+mj-ea"/>
                <a:cs typeface="Times New Roman"/>
              </a:rPr>
              <a:t>)17:00</a:t>
            </a:r>
            <a:r>
              <a:rPr lang="zh-TW" altLang="en-US" sz="2400" b="1" u="sng" dirty="0">
                <a:solidFill>
                  <a:srgbClr val="FF0000"/>
                </a:solidFill>
                <a:latin typeface="+mj-lt"/>
                <a:ea typeface="+mj-ea"/>
                <a:cs typeface="Times New Roman"/>
              </a:rPr>
              <a:t>前</a:t>
            </a:r>
            <a:r>
              <a:rPr lang="zh-TW" altLang="en-US" dirty="0">
                <a:solidFill>
                  <a:schemeClr val="dk1"/>
                </a:solidFill>
                <a:latin typeface="+mj-lt"/>
                <a:ea typeface="+mj-ea"/>
                <a:cs typeface="Times New Roman"/>
              </a:rPr>
              <a:t>，完成上傳第六學期修課紀錄</a:t>
            </a:r>
            <a:r>
              <a:rPr lang="en-US" altLang="zh-TW" dirty="0">
                <a:solidFill>
                  <a:schemeClr val="dk1"/>
                </a:solidFill>
                <a:latin typeface="+mj-lt"/>
                <a:ea typeface="+mj-ea"/>
                <a:cs typeface="Times New Roman"/>
              </a:rPr>
              <a:t>(PDF)</a:t>
            </a:r>
            <a:r>
              <a:rPr lang="zh-TW" altLang="en-US" dirty="0">
                <a:solidFill>
                  <a:schemeClr val="dk1"/>
                </a:solidFill>
                <a:latin typeface="+mj-lt"/>
                <a:ea typeface="+mj-ea"/>
                <a:cs typeface="Times New Roman"/>
              </a:rPr>
              <a:t>。</a:t>
            </a:r>
            <a:endParaRPr lang="en-US" altLang="zh-TW" dirty="0">
              <a:solidFill>
                <a:schemeClr val="dk1"/>
              </a:solidFill>
              <a:latin typeface="+mj-lt"/>
              <a:ea typeface="+mj-ea"/>
              <a:cs typeface="Times New Roman"/>
            </a:endParaRPr>
          </a:p>
        </p:txBody>
      </p:sp>
    </p:spTree>
    <p:extLst>
      <p:ext uri="{BB962C8B-B14F-4D97-AF65-F5344CB8AC3E}">
        <p14:creationId xmlns:p14="http://schemas.microsoft.com/office/powerpoint/2010/main" val="37720256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72</a:t>
            </a:fld>
            <a:endParaRPr lang="zh-TW" altLang="en-US"/>
          </a:p>
        </p:txBody>
      </p:sp>
      <p:sp>
        <p:nvSpPr>
          <p:cNvPr id="4" name="矩形 3"/>
          <p:cNvSpPr/>
          <p:nvPr/>
        </p:nvSpPr>
        <p:spPr>
          <a:xfrm>
            <a:off x="2616427" y="136935"/>
            <a:ext cx="6959146"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5.2 </a:t>
            </a:r>
            <a:r>
              <a:rPr lang="zh-TW" altLang="en-US" sz="3600" b="1" spc="100" dirty="0">
                <a:solidFill>
                  <a:schemeClr val="tx1"/>
                </a:solidFill>
                <a:effectLst>
                  <a:glow rad="63500">
                    <a:schemeClr val="bg1"/>
                  </a:glow>
                </a:effectLst>
                <a:sym typeface="Wingdings" panose="05000000000000000000" pitchFamily="2" charset="2"/>
              </a:rPr>
              <a:t>個別上傳第六學期修課紀錄</a:t>
            </a:r>
            <a:endParaRPr lang="en-US" altLang="zh-TW" sz="3600" b="1" spc="100" dirty="0">
              <a:solidFill>
                <a:schemeClr val="tx1"/>
              </a:solidFill>
              <a:effectLst>
                <a:glow rad="63500">
                  <a:schemeClr val="bg1"/>
                </a:glow>
              </a:effectLst>
              <a:sym typeface="Wingdings" panose="05000000000000000000" pitchFamily="2" charset="2"/>
            </a:endParaRPr>
          </a:p>
        </p:txBody>
      </p:sp>
      <p:sp>
        <p:nvSpPr>
          <p:cNvPr id="6" name="矩形 5"/>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05</a:t>
            </a:r>
            <a:endParaRPr lang="zh-TW" altLang="en-US" sz="3600" dirty="0">
              <a:solidFill>
                <a:schemeClr val="tx1">
                  <a:lumMod val="75000"/>
                  <a:lumOff val="25000"/>
                </a:schemeClr>
              </a:solidFill>
            </a:endParaRPr>
          </a:p>
        </p:txBody>
      </p:sp>
      <p:pic>
        <p:nvPicPr>
          <p:cNvPr id="7" name="圖片 6">
            <a:extLst>
              <a:ext uri="{FF2B5EF4-FFF2-40B4-BE49-F238E27FC236}">
                <a16:creationId xmlns:a16="http://schemas.microsoft.com/office/drawing/2014/main" id="{009EB6D5-5DAF-44E7-A34A-9DC97ABD6763}"/>
              </a:ext>
            </a:extLst>
          </p:cNvPr>
          <p:cNvPicPr>
            <a:picLocks noChangeAspect="1"/>
          </p:cNvPicPr>
          <p:nvPr/>
        </p:nvPicPr>
        <p:blipFill>
          <a:blip r:embed="rId3"/>
          <a:stretch>
            <a:fillRect/>
          </a:stretch>
        </p:blipFill>
        <p:spPr>
          <a:xfrm>
            <a:off x="781282" y="1000897"/>
            <a:ext cx="8794291" cy="4656591"/>
          </a:xfrm>
          <a:prstGeom prst="rect">
            <a:avLst/>
          </a:prstGeom>
        </p:spPr>
      </p:pic>
      <p:sp>
        <p:nvSpPr>
          <p:cNvPr id="8" name="五邊形 23">
            <a:extLst>
              <a:ext uri="{FF2B5EF4-FFF2-40B4-BE49-F238E27FC236}">
                <a16:creationId xmlns:a16="http://schemas.microsoft.com/office/drawing/2014/main" id="{E2088DAA-BA6D-43A5-9AE4-4462ED51F3F2}"/>
              </a:ext>
            </a:extLst>
          </p:cNvPr>
          <p:cNvSpPr/>
          <p:nvPr/>
        </p:nvSpPr>
        <p:spPr>
          <a:xfrm>
            <a:off x="488648" y="1737380"/>
            <a:ext cx="585267" cy="584775"/>
          </a:xfrm>
          <a:prstGeom prst="homePlate">
            <a:avLst>
              <a:gd name="adj" fmla="val 53311"/>
            </a:avLst>
          </a:prstGeom>
          <a:solidFill>
            <a:srgbClr val="C00000"/>
          </a:solidFill>
          <a:ln>
            <a:solidFill>
              <a:srgbClr val="C00000"/>
            </a:solidFill>
          </a:ln>
        </p:spPr>
        <p:txBody>
          <a:bodyPr wrap="square" rtlCol="0">
            <a:spAutoFit/>
          </a:bodyPr>
          <a:lstStyle/>
          <a:p>
            <a:pPr algn="ctr"/>
            <a:r>
              <a:rPr lang="en-US" altLang="zh-TW" sz="3200" b="1" dirty="0">
                <a:solidFill>
                  <a:schemeClr val="bg1"/>
                </a:solidFill>
                <a:effectLst>
                  <a:outerShdw blurRad="38100" dist="38100" dir="2700000" algn="tl">
                    <a:srgbClr val="000000">
                      <a:alpha val="43137"/>
                    </a:srgbClr>
                  </a:outerShdw>
                </a:effectLst>
              </a:rPr>
              <a:t>1</a:t>
            </a:r>
            <a:endParaRPr lang="zh-TW" altLang="en-US" sz="3200" b="1" dirty="0">
              <a:solidFill>
                <a:schemeClr val="bg1"/>
              </a:solidFill>
              <a:effectLst>
                <a:outerShdw blurRad="38100" dist="38100" dir="2700000" algn="tl">
                  <a:srgbClr val="000000">
                    <a:alpha val="43137"/>
                  </a:srgbClr>
                </a:outerShdw>
              </a:effectLst>
            </a:endParaRPr>
          </a:p>
        </p:txBody>
      </p:sp>
      <p:sp>
        <p:nvSpPr>
          <p:cNvPr id="9" name="五邊形 23">
            <a:extLst>
              <a:ext uri="{FF2B5EF4-FFF2-40B4-BE49-F238E27FC236}">
                <a16:creationId xmlns:a16="http://schemas.microsoft.com/office/drawing/2014/main" id="{B10DF355-9BAB-46CC-89CF-70A7AC076965}"/>
              </a:ext>
            </a:extLst>
          </p:cNvPr>
          <p:cNvSpPr/>
          <p:nvPr/>
        </p:nvSpPr>
        <p:spPr>
          <a:xfrm>
            <a:off x="488648" y="3112659"/>
            <a:ext cx="585267" cy="584775"/>
          </a:xfrm>
          <a:prstGeom prst="homePlate">
            <a:avLst>
              <a:gd name="adj" fmla="val 53311"/>
            </a:avLst>
          </a:prstGeom>
          <a:solidFill>
            <a:srgbClr val="C00000"/>
          </a:solidFill>
          <a:ln>
            <a:solidFill>
              <a:srgbClr val="C00000"/>
            </a:solidFill>
          </a:ln>
        </p:spPr>
        <p:txBody>
          <a:bodyPr wrap="square" rtlCol="0">
            <a:spAutoFit/>
          </a:bodyPr>
          <a:lstStyle/>
          <a:p>
            <a:pPr algn="ctr"/>
            <a:r>
              <a:rPr lang="en-US" altLang="zh-TW" sz="3200" b="1" dirty="0">
                <a:solidFill>
                  <a:schemeClr val="bg1"/>
                </a:solidFill>
                <a:effectLst>
                  <a:outerShdw blurRad="38100" dist="38100" dir="2700000" algn="tl">
                    <a:srgbClr val="000000">
                      <a:alpha val="43137"/>
                    </a:srgbClr>
                  </a:outerShdw>
                </a:effectLst>
              </a:rPr>
              <a:t>2</a:t>
            </a:r>
            <a:endParaRPr lang="zh-TW" altLang="en-US" sz="3200" b="1" dirty="0">
              <a:solidFill>
                <a:schemeClr val="bg1"/>
              </a:solidFill>
              <a:effectLst>
                <a:outerShdw blurRad="38100" dist="38100" dir="2700000" algn="tl">
                  <a:srgbClr val="000000">
                    <a:alpha val="43137"/>
                  </a:srgbClr>
                </a:outerShdw>
              </a:effectLst>
            </a:endParaRPr>
          </a:p>
        </p:txBody>
      </p:sp>
      <p:sp>
        <p:nvSpPr>
          <p:cNvPr id="10" name="五邊形 23">
            <a:extLst>
              <a:ext uri="{FF2B5EF4-FFF2-40B4-BE49-F238E27FC236}">
                <a16:creationId xmlns:a16="http://schemas.microsoft.com/office/drawing/2014/main" id="{3BD370AB-F979-45E5-B303-667F286C8A97}"/>
              </a:ext>
            </a:extLst>
          </p:cNvPr>
          <p:cNvSpPr/>
          <p:nvPr/>
        </p:nvSpPr>
        <p:spPr>
          <a:xfrm rot="5400000">
            <a:off x="7266037" y="1046567"/>
            <a:ext cx="585267" cy="584775"/>
          </a:xfrm>
          <a:prstGeom prst="homePlate">
            <a:avLst>
              <a:gd name="adj" fmla="val 53311"/>
            </a:avLst>
          </a:prstGeom>
          <a:solidFill>
            <a:srgbClr val="C00000"/>
          </a:solidFill>
          <a:ln>
            <a:solidFill>
              <a:srgbClr val="C00000"/>
            </a:solidFill>
          </a:ln>
        </p:spPr>
        <p:txBody>
          <a:bodyPr wrap="square" rtlCol="0">
            <a:spAutoFit/>
          </a:bodyPr>
          <a:lstStyle/>
          <a:p>
            <a:pPr algn="ctr"/>
            <a:endParaRPr lang="zh-TW" altLang="en-US" sz="3200" b="1" dirty="0">
              <a:solidFill>
                <a:schemeClr val="bg1"/>
              </a:solidFill>
              <a:effectLst>
                <a:outerShdw blurRad="38100" dist="38100" dir="2700000" algn="tl">
                  <a:srgbClr val="000000">
                    <a:alpha val="43137"/>
                  </a:srgbClr>
                </a:outerShdw>
              </a:effectLst>
            </a:endParaRPr>
          </a:p>
        </p:txBody>
      </p:sp>
      <p:pic>
        <p:nvPicPr>
          <p:cNvPr id="14" name="圖片 13">
            <a:extLst>
              <a:ext uri="{FF2B5EF4-FFF2-40B4-BE49-F238E27FC236}">
                <a16:creationId xmlns:a16="http://schemas.microsoft.com/office/drawing/2014/main" id="{B0206DC2-09BF-4202-8C23-C4DFEBB57C0A}"/>
              </a:ext>
            </a:extLst>
          </p:cNvPr>
          <p:cNvPicPr>
            <a:picLocks noChangeAspect="1"/>
          </p:cNvPicPr>
          <p:nvPr/>
        </p:nvPicPr>
        <p:blipFill>
          <a:blip r:embed="rId4"/>
          <a:stretch>
            <a:fillRect/>
          </a:stretch>
        </p:blipFill>
        <p:spPr>
          <a:xfrm>
            <a:off x="5440920" y="2287091"/>
            <a:ext cx="5513615" cy="4168293"/>
          </a:xfrm>
          <a:prstGeom prst="rect">
            <a:avLst/>
          </a:prstGeom>
          <a:effectLst>
            <a:outerShdw blurRad="50800" dist="38100" dir="5400000" algn="t" rotWithShape="0">
              <a:prstClr val="black">
                <a:alpha val="40000"/>
              </a:prstClr>
            </a:outerShdw>
          </a:effectLst>
        </p:spPr>
      </p:pic>
      <p:sp>
        <p:nvSpPr>
          <p:cNvPr id="16" name="五邊形 23">
            <a:extLst>
              <a:ext uri="{FF2B5EF4-FFF2-40B4-BE49-F238E27FC236}">
                <a16:creationId xmlns:a16="http://schemas.microsoft.com/office/drawing/2014/main" id="{A0856DD0-49C6-4A24-8263-4E52DF2EE467}"/>
              </a:ext>
            </a:extLst>
          </p:cNvPr>
          <p:cNvSpPr/>
          <p:nvPr/>
        </p:nvSpPr>
        <p:spPr>
          <a:xfrm rot="5400000">
            <a:off x="7905096" y="1046567"/>
            <a:ext cx="585267" cy="584775"/>
          </a:xfrm>
          <a:prstGeom prst="homePlate">
            <a:avLst>
              <a:gd name="adj" fmla="val 53311"/>
            </a:avLst>
          </a:prstGeom>
          <a:solidFill>
            <a:srgbClr val="C00000"/>
          </a:solidFill>
          <a:ln>
            <a:solidFill>
              <a:srgbClr val="C00000"/>
            </a:solidFill>
          </a:ln>
        </p:spPr>
        <p:txBody>
          <a:bodyPr wrap="square" rtlCol="0">
            <a:spAutoFit/>
          </a:bodyPr>
          <a:lstStyle/>
          <a:p>
            <a:pPr algn="ctr"/>
            <a:endParaRPr lang="zh-TW" altLang="en-US" sz="3200" b="1" dirty="0">
              <a:solidFill>
                <a:schemeClr val="bg1"/>
              </a:solidFill>
              <a:effectLst>
                <a:outerShdw blurRad="38100" dist="38100" dir="2700000" algn="tl">
                  <a:srgbClr val="000000">
                    <a:alpha val="43137"/>
                  </a:srgbClr>
                </a:outerShdw>
              </a:effectLst>
            </a:endParaRPr>
          </a:p>
        </p:txBody>
      </p:sp>
      <p:sp>
        <p:nvSpPr>
          <p:cNvPr id="17" name="文字方塊 16">
            <a:extLst>
              <a:ext uri="{FF2B5EF4-FFF2-40B4-BE49-F238E27FC236}">
                <a16:creationId xmlns:a16="http://schemas.microsoft.com/office/drawing/2014/main" id="{F1C95885-55EC-43E7-80A2-89330BDEAC14}"/>
              </a:ext>
            </a:extLst>
          </p:cNvPr>
          <p:cNvSpPr txBox="1"/>
          <p:nvPr/>
        </p:nvSpPr>
        <p:spPr>
          <a:xfrm flipH="1">
            <a:off x="7311173" y="1046321"/>
            <a:ext cx="494993" cy="523220"/>
          </a:xfrm>
          <a:prstGeom prst="rect">
            <a:avLst/>
          </a:prstGeom>
          <a:noFill/>
        </p:spPr>
        <p:txBody>
          <a:bodyPr wrap="square" rtlCol="0">
            <a:spAutoFit/>
          </a:bodyPr>
          <a:lstStyle/>
          <a:p>
            <a:pPr algn="ctr"/>
            <a:r>
              <a:rPr lang="en-US" altLang="zh-TW" sz="2800" dirty="0">
                <a:solidFill>
                  <a:schemeClr val="bg1"/>
                </a:solidFill>
                <a:effectLst>
                  <a:outerShdw blurRad="38100" dist="38100" dir="2700000" algn="tl">
                    <a:srgbClr val="000000">
                      <a:alpha val="43137"/>
                    </a:srgbClr>
                  </a:outerShdw>
                </a:effectLst>
              </a:rPr>
              <a:t>3</a:t>
            </a:r>
            <a:endParaRPr lang="zh-TW" altLang="en-US" sz="2800" dirty="0">
              <a:solidFill>
                <a:schemeClr val="bg1"/>
              </a:solidFill>
              <a:effectLst>
                <a:outerShdw blurRad="38100" dist="38100" dir="2700000" algn="tl">
                  <a:srgbClr val="000000">
                    <a:alpha val="43137"/>
                  </a:srgbClr>
                </a:outerShdw>
              </a:effectLst>
            </a:endParaRPr>
          </a:p>
        </p:txBody>
      </p:sp>
      <p:sp>
        <p:nvSpPr>
          <p:cNvPr id="18" name="文字方塊 17">
            <a:extLst>
              <a:ext uri="{FF2B5EF4-FFF2-40B4-BE49-F238E27FC236}">
                <a16:creationId xmlns:a16="http://schemas.microsoft.com/office/drawing/2014/main" id="{EEB72DFE-8863-4356-9BC3-B715A832DADF}"/>
              </a:ext>
            </a:extLst>
          </p:cNvPr>
          <p:cNvSpPr txBox="1"/>
          <p:nvPr/>
        </p:nvSpPr>
        <p:spPr>
          <a:xfrm flipH="1">
            <a:off x="7950232" y="1046321"/>
            <a:ext cx="494993" cy="523220"/>
          </a:xfrm>
          <a:prstGeom prst="rect">
            <a:avLst/>
          </a:prstGeom>
          <a:noFill/>
        </p:spPr>
        <p:txBody>
          <a:bodyPr wrap="square" rtlCol="0">
            <a:spAutoFit/>
          </a:bodyPr>
          <a:lstStyle/>
          <a:p>
            <a:pPr algn="ctr"/>
            <a:r>
              <a:rPr lang="en-US" altLang="zh-TW" sz="2800" dirty="0">
                <a:solidFill>
                  <a:schemeClr val="bg1"/>
                </a:solidFill>
                <a:effectLst>
                  <a:outerShdw blurRad="38100" dist="38100" dir="2700000" algn="tl">
                    <a:srgbClr val="000000">
                      <a:alpha val="43137"/>
                    </a:srgbClr>
                  </a:outerShdw>
                </a:effectLst>
              </a:rPr>
              <a:t>4</a:t>
            </a:r>
            <a:endParaRPr lang="zh-TW" altLang="en-US" sz="2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49862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ED6753BF-9C5C-4DA7-A2E8-626904084EE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51908" y="657635"/>
            <a:ext cx="9289243" cy="3784324"/>
          </a:xfrm>
          <a:prstGeom prst="rect">
            <a:avLst/>
          </a:prstGeom>
        </p:spPr>
      </p:pic>
      <p:sp>
        <p:nvSpPr>
          <p:cNvPr id="2" name="投影片編號版面配置區 1"/>
          <p:cNvSpPr>
            <a:spLocks noGrp="1"/>
          </p:cNvSpPr>
          <p:nvPr>
            <p:ph type="sldNum" sz="quarter" idx="12"/>
          </p:nvPr>
        </p:nvSpPr>
        <p:spPr/>
        <p:txBody>
          <a:bodyPr/>
          <a:lstStyle/>
          <a:p>
            <a:fld id="{A6174ADA-354D-4803-A14C-B38EECA4D689}" type="slidenum">
              <a:rPr lang="zh-TW" altLang="en-US" smtClean="0"/>
              <a:t>73</a:t>
            </a:fld>
            <a:endParaRPr lang="zh-TW" altLang="en-US"/>
          </a:p>
        </p:txBody>
      </p:sp>
      <p:sp>
        <p:nvSpPr>
          <p:cNvPr id="4" name="矩形 3"/>
          <p:cNvSpPr/>
          <p:nvPr/>
        </p:nvSpPr>
        <p:spPr>
          <a:xfrm>
            <a:off x="2201750" y="141830"/>
            <a:ext cx="7788501"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b="1" spc="100" dirty="0">
                <a:solidFill>
                  <a:schemeClr val="tx1"/>
                </a:solidFill>
                <a:effectLst>
                  <a:glow rad="63500">
                    <a:schemeClr val="bg1"/>
                  </a:glow>
                </a:effectLst>
                <a:sym typeface="Wingdings" panose="05000000000000000000" pitchFamily="2" charset="2"/>
              </a:rPr>
              <a:t>5.3 </a:t>
            </a:r>
            <a:r>
              <a:rPr lang="zh-TW" altLang="en-US" sz="3600" b="1" spc="100" dirty="0">
                <a:solidFill>
                  <a:schemeClr val="tx1"/>
                </a:solidFill>
                <a:effectLst>
                  <a:glow rad="63500">
                    <a:schemeClr val="bg1"/>
                  </a:glow>
                </a:effectLst>
                <a:sym typeface="Wingdings" panose="05000000000000000000" pitchFamily="2" charset="2"/>
              </a:rPr>
              <a:t>第六學期修課紀錄檢視進度查詢</a:t>
            </a:r>
            <a:endParaRPr lang="en-US" altLang="zh-TW" sz="3600" b="1" spc="100" dirty="0">
              <a:solidFill>
                <a:schemeClr val="tx1"/>
              </a:solidFill>
              <a:effectLst>
                <a:glow rad="63500">
                  <a:schemeClr val="bg1"/>
                </a:glow>
              </a:effectLst>
              <a:sym typeface="Wingdings" panose="05000000000000000000" pitchFamily="2" charset="2"/>
            </a:endParaRPr>
          </a:p>
        </p:txBody>
      </p:sp>
      <p:sp>
        <p:nvSpPr>
          <p:cNvPr id="7" name="矩形 6"/>
          <p:cNvSpPr/>
          <p:nvPr/>
        </p:nvSpPr>
        <p:spPr>
          <a:xfrm>
            <a:off x="7515679" y="1924103"/>
            <a:ext cx="678359" cy="2047875"/>
          </a:xfrm>
          <a:prstGeom prst="rect">
            <a:avLst/>
          </a:prstGeom>
          <a:noFill/>
          <a:ln w="57150">
            <a:solidFill>
              <a:srgbClr val="0033C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8947151" y="1924102"/>
            <a:ext cx="996950" cy="2047875"/>
          </a:xfrm>
          <a:prstGeom prst="rect">
            <a:avLst/>
          </a:prstGeom>
          <a:noFill/>
          <a:ln w="5715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78108" y="11304"/>
            <a:ext cx="811186" cy="646331"/>
          </a:xfrm>
          <a:prstGeom prst="rect">
            <a:avLst/>
          </a:prstGeom>
        </p:spPr>
        <p:txBody>
          <a:bodyPr wrap="square">
            <a:spAutoFit/>
          </a:bodyPr>
          <a:lstStyle/>
          <a:p>
            <a:r>
              <a:rPr lang="en-US" altLang="zh-TW" sz="3600" b="1" u="sng" dirty="0">
                <a:solidFill>
                  <a:schemeClr val="tx1">
                    <a:lumMod val="75000"/>
                    <a:lumOff val="25000"/>
                  </a:schemeClr>
                </a:solidFill>
              </a:rPr>
              <a:t>05</a:t>
            </a:r>
            <a:endParaRPr lang="zh-TW" altLang="en-US" sz="3600" dirty="0">
              <a:solidFill>
                <a:schemeClr val="tx1">
                  <a:lumMod val="75000"/>
                  <a:lumOff val="25000"/>
                </a:schemeClr>
              </a:solidFill>
            </a:endParaRPr>
          </a:p>
        </p:txBody>
      </p:sp>
      <p:sp>
        <p:nvSpPr>
          <p:cNvPr id="5" name="文字方塊 4">
            <a:extLst>
              <a:ext uri="{FF2B5EF4-FFF2-40B4-BE49-F238E27FC236}">
                <a16:creationId xmlns:a16="http://schemas.microsoft.com/office/drawing/2014/main" id="{DF77A379-4644-61BF-564F-6ED512545487}"/>
              </a:ext>
            </a:extLst>
          </p:cNvPr>
          <p:cNvSpPr txBox="1"/>
          <p:nvPr/>
        </p:nvSpPr>
        <p:spPr>
          <a:xfrm>
            <a:off x="3040651" y="2549797"/>
            <a:ext cx="3750129" cy="1477328"/>
          </a:xfrm>
          <a:prstGeom prst="wedgeRectCallout">
            <a:avLst>
              <a:gd name="adj1" fmla="val 67798"/>
              <a:gd name="adj2" fmla="val -66203"/>
            </a:avLst>
          </a:prstGeom>
          <a:solidFill>
            <a:schemeClr val="accent1"/>
          </a:solidFill>
          <a:ln w="28575">
            <a:solidFill>
              <a:schemeClr val="accent1"/>
            </a:solidFill>
          </a:ln>
          <a:effectLst>
            <a:outerShdw blurRad="63500" sx="102000" sy="102000" algn="ctr" rotWithShape="0">
              <a:prstClr val="black">
                <a:alpha val="40000"/>
              </a:prstClr>
            </a:outerShdw>
          </a:effectLst>
        </p:spPr>
        <p:txBody>
          <a:bodyPr wrap="square">
            <a:spAutoFit/>
          </a:bodyPr>
          <a:lstStyle/>
          <a:p>
            <a:pPr algn="ctr"/>
            <a:r>
              <a:rPr lang="zh-TW" altLang="en-US" sz="1800" b="1" dirty="0">
                <a:solidFill>
                  <a:schemeClr val="bg1"/>
                </a:solidFill>
                <a:effectLst>
                  <a:outerShdw blurRad="38100" dist="38100" dir="2700000" algn="tl">
                    <a:srgbClr val="000000">
                      <a:alpha val="43137"/>
                    </a:srgbClr>
                  </a:outerShdw>
                </a:effectLst>
              </a:rPr>
              <a:t>更新期間：</a:t>
            </a:r>
            <a:r>
              <a:rPr lang="en-US" altLang="zh-TW" sz="1800" b="1" dirty="0">
                <a:solidFill>
                  <a:schemeClr val="bg1"/>
                </a:solidFill>
                <a:effectLst>
                  <a:outerShdw blurRad="38100" dist="38100" dir="2700000" algn="tl">
                    <a:srgbClr val="000000">
                      <a:alpha val="43137"/>
                    </a:srgbClr>
                  </a:outerShdw>
                </a:effectLst>
              </a:rPr>
              <a:t>115.5.7~5.8</a:t>
            </a:r>
          </a:p>
          <a:p>
            <a:pPr algn="ctr"/>
            <a:r>
              <a:rPr lang="en-US" altLang="zh-TW" sz="1800" dirty="0">
                <a:solidFill>
                  <a:schemeClr val="bg1"/>
                </a:solidFill>
                <a:effectLst>
                  <a:outerShdw blurRad="38100" dist="38100" dir="2700000" algn="tl">
                    <a:srgbClr val="000000">
                      <a:alpha val="43137"/>
                    </a:srgbClr>
                  </a:outerShdw>
                </a:effectLst>
              </a:rPr>
              <a:t>(</a:t>
            </a:r>
            <a:r>
              <a:rPr lang="zh-TW" altLang="en-US" sz="1800" dirty="0">
                <a:solidFill>
                  <a:schemeClr val="bg1"/>
                </a:solidFill>
                <a:effectLst>
                  <a:outerShdw blurRad="38100" dist="38100" dir="2700000" algn="tl">
                    <a:srgbClr val="000000">
                      <a:alpha val="43137"/>
                    </a:srgbClr>
                  </a:outerShdw>
                </a:effectLst>
              </a:rPr>
              <a:t>就讀學校上傳第六學期修課紀錄</a:t>
            </a:r>
            <a:r>
              <a:rPr lang="en-US" altLang="zh-TW" sz="1800" dirty="0">
                <a:solidFill>
                  <a:schemeClr val="bg1"/>
                </a:solidFill>
                <a:effectLst>
                  <a:outerShdw blurRad="38100" dist="38100" dir="2700000" algn="tl">
                    <a:srgbClr val="000000">
                      <a:alpha val="43137"/>
                    </a:srgbClr>
                  </a:outerShdw>
                </a:effectLst>
              </a:rPr>
              <a:t>)</a:t>
            </a:r>
          </a:p>
          <a:p>
            <a:pPr algn="ctr"/>
            <a:endParaRPr lang="en-US" altLang="zh-TW" sz="1800" b="1" dirty="0">
              <a:solidFill>
                <a:schemeClr val="bg1"/>
              </a:solidFill>
              <a:effectLst>
                <a:outerShdw blurRad="38100" dist="38100" dir="2700000" algn="tl">
                  <a:srgbClr val="000000">
                    <a:alpha val="43137"/>
                  </a:srgbClr>
                </a:outerShdw>
              </a:effectLst>
            </a:endParaRPr>
          </a:p>
          <a:p>
            <a:pPr algn="ctr"/>
            <a:r>
              <a:rPr lang="zh-TW" altLang="en-US" sz="1800" b="1" dirty="0">
                <a:solidFill>
                  <a:schemeClr val="bg1"/>
                </a:solidFill>
                <a:effectLst>
                  <a:outerShdw blurRad="38100" dist="38100" dir="2700000" algn="tl">
                    <a:srgbClr val="000000">
                      <a:alpha val="43137"/>
                    </a:srgbClr>
                  </a:outerShdw>
                </a:effectLst>
              </a:rPr>
              <a:t>高中學校上傳完後，可至此查看是否為「已上傳」</a:t>
            </a:r>
            <a:endParaRPr lang="en-US" altLang="zh-TW" b="1" dirty="0">
              <a:solidFill>
                <a:schemeClr val="bg1"/>
              </a:solidFill>
              <a:effectLst>
                <a:outerShdw blurRad="38100" dist="38100" dir="2700000" algn="tl">
                  <a:srgbClr val="000000">
                    <a:alpha val="43137"/>
                  </a:srgbClr>
                </a:outerShdw>
              </a:effectLst>
            </a:endParaRPr>
          </a:p>
        </p:txBody>
      </p:sp>
      <p:sp>
        <p:nvSpPr>
          <p:cNvPr id="13" name="文字方塊 12">
            <a:extLst>
              <a:ext uri="{FF2B5EF4-FFF2-40B4-BE49-F238E27FC236}">
                <a16:creationId xmlns:a16="http://schemas.microsoft.com/office/drawing/2014/main" id="{259E21C9-76C2-5F9D-557D-8286475D8033}"/>
              </a:ext>
            </a:extLst>
          </p:cNvPr>
          <p:cNvSpPr txBox="1"/>
          <p:nvPr/>
        </p:nvSpPr>
        <p:spPr>
          <a:xfrm>
            <a:off x="1551908" y="4614056"/>
            <a:ext cx="9418389" cy="1903085"/>
          </a:xfrm>
          <a:prstGeom prst="wedgeRectCallout">
            <a:avLst>
              <a:gd name="adj1" fmla="val 28789"/>
              <a:gd name="adj2" fmla="val -80120"/>
            </a:avLst>
          </a:prstGeom>
          <a:solidFill>
            <a:schemeClr val="accent4">
              <a:lumMod val="40000"/>
              <a:lumOff val="60000"/>
            </a:schemeClr>
          </a:solidFill>
          <a:ln w="38100">
            <a:solidFill>
              <a:schemeClr val="accent4">
                <a:lumMod val="40000"/>
                <a:lumOff val="60000"/>
              </a:schemeClr>
            </a:solidFill>
          </a:ln>
        </p:spPr>
        <p:txBody>
          <a:bodyPr wrap="square">
            <a:spAutoFit/>
          </a:bodyPr>
          <a:lstStyle/>
          <a:p>
            <a:pPr algn="ctr"/>
            <a:r>
              <a:rPr lang="zh-TW" altLang="en-US" sz="1800" b="1" dirty="0"/>
              <a:t>更新期間：</a:t>
            </a:r>
            <a:r>
              <a:rPr lang="en-US" altLang="zh-TW" sz="1800" b="1" dirty="0"/>
              <a:t>115.5.11~5.12</a:t>
            </a:r>
          </a:p>
          <a:p>
            <a:pPr algn="ctr"/>
            <a:r>
              <a:rPr lang="en-US" altLang="zh-TW" sz="1600" dirty="0"/>
              <a:t>(</a:t>
            </a:r>
            <a:r>
              <a:rPr lang="zh-TW" altLang="en-US" sz="1600" dirty="0"/>
              <a:t>應屆生檢視第六學期修課紀錄，依申請生檢視進度更新</a:t>
            </a:r>
            <a:r>
              <a:rPr lang="en-US" altLang="zh-TW" sz="1600" dirty="0"/>
              <a:t>)</a:t>
            </a:r>
          </a:p>
          <a:p>
            <a:pPr>
              <a:spcBef>
                <a:spcPts val="200"/>
              </a:spcBef>
              <a:spcAft>
                <a:spcPts val="200"/>
              </a:spcAft>
            </a:pPr>
            <a:r>
              <a:rPr lang="zh-TW" altLang="en-US" b="1" dirty="0"/>
              <a:t>檢視情形</a:t>
            </a:r>
            <a:r>
              <a:rPr lang="en-US" altLang="zh-TW" b="1" dirty="0"/>
              <a:t>(</a:t>
            </a:r>
            <a:r>
              <a:rPr lang="zh-TW" altLang="en-US" b="1" dirty="0"/>
              <a:t>僅供高中學校參考，不影響學生資料</a:t>
            </a:r>
            <a:r>
              <a:rPr lang="en-US" altLang="zh-TW" b="1" dirty="0"/>
              <a:t>)</a:t>
            </a:r>
            <a:r>
              <a:rPr lang="zh-TW" altLang="en-US" b="1" dirty="0"/>
              <a:t>：</a:t>
            </a:r>
            <a:endParaRPr lang="en-US" altLang="zh-TW" b="1" dirty="0"/>
          </a:p>
          <a:p>
            <a:pPr marL="285750" indent="-285750">
              <a:spcBef>
                <a:spcPts val="200"/>
              </a:spcBef>
              <a:spcAft>
                <a:spcPts val="200"/>
              </a:spcAft>
              <a:buFont typeface="Wingdings" panose="05000000000000000000" pitchFamily="2" charset="2"/>
              <a:buChar char="l"/>
            </a:pPr>
            <a:r>
              <a:rPr lang="zh-TW" altLang="en-US" b="1" dirty="0"/>
              <a:t>正確無誤，已確認：申請生完成檢視，且確認資料無誤</a:t>
            </a:r>
            <a:endParaRPr lang="en-US" altLang="zh-TW" b="1" dirty="0"/>
          </a:p>
          <a:p>
            <a:pPr marL="285750" indent="-285750">
              <a:spcBef>
                <a:spcPts val="200"/>
              </a:spcBef>
              <a:spcAft>
                <a:spcPts val="200"/>
              </a:spcAft>
              <a:buFont typeface="Wingdings" panose="05000000000000000000" pitchFamily="2" charset="2"/>
              <a:buChar char="l"/>
            </a:pPr>
            <a:r>
              <a:rPr lang="zh-TW" altLang="en-US" b="1" dirty="0">
                <a:solidFill>
                  <a:srgbClr val="FF0000"/>
                </a:solidFill>
              </a:rPr>
              <a:t>未確認：申請生未至系統查看</a:t>
            </a:r>
            <a:r>
              <a:rPr lang="en-US" altLang="zh-TW" b="1" dirty="0">
                <a:solidFill>
                  <a:srgbClr val="FF0000"/>
                </a:solidFill>
              </a:rPr>
              <a:t>(</a:t>
            </a:r>
            <a:r>
              <a:rPr lang="zh-TW" altLang="en-US" b="1" dirty="0">
                <a:solidFill>
                  <a:srgbClr val="FF0000"/>
                </a:solidFill>
              </a:rPr>
              <a:t>請高中學校輔導提醒申請生於期間內查看，以免影響權益</a:t>
            </a:r>
            <a:r>
              <a:rPr lang="en-US" altLang="zh-TW" b="1" dirty="0">
                <a:solidFill>
                  <a:srgbClr val="FF0000"/>
                </a:solidFill>
              </a:rPr>
              <a:t>)</a:t>
            </a:r>
          </a:p>
          <a:p>
            <a:pPr marL="285750" indent="-285750">
              <a:spcBef>
                <a:spcPts val="200"/>
              </a:spcBef>
              <a:spcAft>
                <a:spcPts val="200"/>
              </a:spcAft>
              <a:buFont typeface="Wingdings" panose="05000000000000000000" pitchFamily="2" charset="2"/>
              <a:buChar char="l"/>
            </a:pPr>
            <a:r>
              <a:rPr lang="zh-TW" altLang="en-US" b="1" dirty="0">
                <a:solidFill>
                  <a:srgbClr val="FF0000"/>
                </a:solidFill>
              </a:rPr>
              <a:t>有疑義，待處理：申請生完成檢視，但資料有誤</a:t>
            </a:r>
            <a:r>
              <a:rPr lang="en-US" altLang="zh-TW" b="1" dirty="0">
                <a:solidFill>
                  <a:srgbClr val="FF0000"/>
                </a:solidFill>
              </a:rPr>
              <a:t>(</a:t>
            </a:r>
            <a:r>
              <a:rPr lang="zh-TW" altLang="en-US" b="1" dirty="0">
                <a:solidFill>
                  <a:srgbClr val="FF0000"/>
                </a:solidFill>
              </a:rPr>
              <a:t>請高中學校協助排除疑義</a:t>
            </a:r>
            <a:r>
              <a:rPr lang="en-US" altLang="zh-TW" b="1" dirty="0">
                <a:solidFill>
                  <a:srgbClr val="FF0000"/>
                </a:solidFill>
              </a:rPr>
              <a:t>)</a:t>
            </a:r>
          </a:p>
        </p:txBody>
      </p:sp>
    </p:spTree>
    <p:extLst>
      <p:ext uri="{BB962C8B-B14F-4D97-AF65-F5344CB8AC3E}">
        <p14:creationId xmlns:p14="http://schemas.microsoft.com/office/powerpoint/2010/main" val="13619903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72;p48"/>
          <p:cNvSpPr/>
          <p:nvPr/>
        </p:nvSpPr>
        <p:spPr>
          <a:xfrm>
            <a:off x="2501897" y="2692045"/>
            <a:ext cx="6856413"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7030A0"/>
              </a:buClr>
              <a:buSzPts val="4800"/>
              <a:buFont typeface="DFKai-SB"/>
              <a:buNone/>
            </a:pPr>
            <a:r>
              <a:rPr lang="zh-TW" sz="4000" dirty="0">
                <a:solidFill>
                  <a:schemeClr val="tx2">
                    <a:lumMod val="75000"/>
                  </a:schemeClr>
                </a:solidFill>
                <a:latin typeface="華康中特圓體" panose="020F0809000000000000" pitchFamily="49" charset="-120"/>
                <a:ea typeface="華康中特圓體" panose="020F0809000000000000" pitchFamily="49" charset="-120"/>
                <a:cs typeface="DFKai-SB"/>
                <a:sym typeface="DFKai-SB"/>
              </a:rPr>
              <a:t>系統操作說明</a:t>
            </a:r>
            <a:endParaRPr sz="4000" dirty="0">
              <a:solidFill>
                <a:schemeClr val="tx2">
                  <a:lumMod val="75000"/>
                </a:schemeClr>
              </a:solidFill>
              <a:latin typeface="華康中特圓體" panose="020F0809000000000000" pitchFamily="49" charset="-120"/>
              <a:ea typeface="華康中特圓體" panose="020F0809000000000000" pitchFamily="49" charset="-120"/>
              <a:cs typeface="Arial"/>
              <a:sym typeface="Arial"/>
            </a:endParaRPr>
          </a:p>
        </p:txBody>
      </p:sp>
      <p:sp>
        <p:nvSpPr>
          <p:cNvPr id="3" name="Google Shape;473;p48"/>
          <p:cNvSpPr/>
          <p:nvPr/>
        </p:nvSpPr>
        <p:spPr>
          <a:xfrm>
            <a:off x="3169920" y="1633758"/>
            <a:ext cx="5643566" cy="1058287"/>
          </a:xfrm>
          <a:prstGeom prst="roundRect">
            <a:avLst/>
          </a:prstGeom>
          <a:solidFill>
            <a:schemeClr val="accent6">
              <a:lumMod val="20000"/>
              <a:lumOff val="80000"/>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FF"/>
              </a:buClr>
              <a:buSzPts val="4000"/>
              <a:buFont typeface="DFKai-SB"/>
              <a:buNone/>
            </a:pPr>
            <a:r>
              <a:rPr lang="zh-TW" altLang="en-US" sz="5400" spc="600" dirty="0">
                <a:solidFill>
                  <a:schemeClr val="accent5">
                    <a:lumMod val="50000"/>
                  </a:schemeClr>
                </a:solidFill>
                <a:latin typeface="華康中特圓體" panose="020F0809000000000000" pitchFamily="49" charset="-120"/>
                <a:ea typeface="華康中特圓體" panose="020F0809000000000000" pitchFamily="49" charset="-120"/>
                <a:cs typeface="DFKai-SB"/>
                <a:sym typeface="DFKai-SB"/>
              </a:rPr>
              <a:t>個別</a:t>
            </a:r>
            <a:r>
              <a:rPr lang="zh-TW" sz="5400" spc="600" dirty="0">
                <a:solidFill>
                  <a:schemeClr val="accent5">
                    <a:lumMod val="50000"/>
                  </a:schemeClr>
                </a:solidFill>
                <a:effectLst/>
                <a:latin typeface="華康中特圓體" panose="020F0809000000000000" pitchFamily="49" charset="-120"/>
                <a:ea typeface="華康中特圓體" panose="020F0809000000000000" pitchFamily="49" charset="-120"/>
                <a:cs typeface="DFKai-SB"/>
                <a:sym typeface="DFKai-SB"/>
              </a:rPr>
              <a:t>報名系統</a:t>
            </a:r>
            <a:endParaRPr sz="5400" spc="600" dirty="0">
              <a:solidFill>
                <a:schemeClr val="accent5">
                  <a:lumMod val="50000"/>
                </a:schemeClr>
              </a:solidFill>
              <a:effectLst/>
              <a:latin typeface="華康中特圓體" panose="020F0809000000000000" pitchFamily="49" charset="-120"/>
              <a:ea typeface="華康中特圓體" panose="020F0809000000000000" pitchFamily="49" charset="-120"/>
              <a:cs typeface="DFKai-SB"/>
              <a:sym typeface="DFKai-SB"/>
            </a:endParaRPr>
          </a:p>
        </p:txBody>
      </p:sp>
      <p:sp>
        <p:nvSpPr>
          <p:cNvPr id="5" name="投影片編號版面配置區 4"/>
          <p:cNvSpPr>
            <a:spLocks noGrp="1"/>
          </p:cNvSpPr>
          <p:nvPr>
            <p:ph type="sldNum" sz="quarter" idx="12"/>
          </p:nvPr>
        </p:nvSpPr>
        <p:spPr/>
        <p:txBody>
          <a:bodyPr/>
          <a:lstStyle/>
          <a:p>
            <a:fld id="{A6174ADA-354D-4803-A14C-B38EECA4D689}" type="slidenum">
              <a:rPr lang="zh-TW" altLang="en-US" smtClean="0"/>
              <a:t>74</a:t>
            </a:fld>
            <a:endParaRPr lang="zh-TW" altLang="en-US" dirty="0"/>
          </a:p>
        </p:txBody>
      </p:sp>
      <p:sp>
        <p:nvSpPr>
          <p:cNvPr id="7" name="文字方塊 6"/>
          <p:cNvSpPr txBox="1"/>
          <p:nvPr/>
        </p:nvSpPr>
        <p:spPr>
          <a:xfrm>
            <a:off x="2948143" y="4510186"/>
            <a:ext cx="7620289" cy="707886"/>
          </a:xfrm>
          <a:prstGeom prst="rect">
            <a:avLst/>
          </a:prstGeom>
          <a:noFill/>
          <a:effectLst/>
        </p:spPr>
        <p:txBody>
          <a:bodyPr wrap="square" lIns="91440" tIns="45720" rIns="91440" bIns="45720" rtlCol="0" anchor="t">
            <a:spAutoFit/>
          </a:bodyPr>
          <a:lstStyle/>
          <a:p>
            <a:pPr algn="ctr"/>
            <a:r>
              <a:rPr lang="zh-TW" altLang="en-US" sz="2000" b="1"/>
              <a:t>個別</a:t>
            </a:r>
            <a:r>
              <a:rPr lang="zh-TW" altLang="en-US" sz="2000" b="1">
                <a:solidFill>
                  <a:srgbClr val="7030A0"/>
                </a:solidFill>
              </a:rPr>
              <a:t>繳費</a:t>
            </a:r>
            <a:r>
              <a:rPr lang="zh-TW" altLang="en-US" sz="2000" b="1"/>
              <a:t>時間：</a:t>
            </a:r>
            <a:r>
              <a:rPr lang="en-US" altLang="zh-TW" sz="2000" b="1" dirty="0"/>
              <a:t>115.3.19(四)10:00</a:t>
            </a:r>
            <a:r>
              <a:rPr lang="zh-TW" altLang="en-US" sz="2000" b="1" dirty="0"/>
              <a:t> </a:t>
            </a:r>
            <a:r>
              <a:rPr lang="en-US" altLang="zh-TW" sz="2000" b="1" dirty="0"/>
              <a:t>~</a:t>
            </a:r>
            <a:r>
              <a:rPr lang="zh-TW" altLang="en-US" sz="2000" b="1" dirty="0"/>
              <a:t> </a:t>
            </a:r>
            <a:r>
              <a:rPr lang="en-US" altLang="zh-TW" sz="2000" b="1" dirty="0">
                <a:solidFill>
                  <a:srgbClr val="7030A0"/>
                </a:solidFill>
              </a:rPr>
              <a:t>115.3.24(二)24:00</a:t>
            </a:r>
          </a:p>
          <a:p>
            <a:pPr algn="ctr"/>
            <a:r>
              <a:rPr lang="zh-TW" altLang="en-US" sz="2000" b="1"/>
              <a:t>個別</a:t>
            </a:r>
            <a:r>
              <a:rPr lang="zh-TW" altLang="en-US" sz="2000" b="1">
                <a:solidFill>
                  <a:schemeClr val="accent3">
                    <a:lumMod val="50000"/>
                  </a:schemeClr>
                </a:solidFill>
              </a:rPr>
              <a:t>報名</a:t>
            </a:r>
            <a:r>
              <a:rPr lang="zh-TW" altLang="en-US" sz="2000" b="1"/>
              <a:t>時間：</a:t>
            </a:r>
            <a:r>
              <a:rPr lang="en-US" sz="2000" b="1" dirty="0">
                <a:ea typeface="+mn-lt"/>
              </a:rPr>
              <a:t>115.3.19(</a:t>
            </a:r>
            <a:r>
              <a:rPr lang="zh-TW" altLang="en-US" sz="2000" b="1">
                <a:ea typeface="+mn-lt"/>
              </a:rPr>
              <a:t>四</a:t>
            </a:r>
            <a:r>
              <a:rPr lang="en-US" sz="2000" b="1" dirty="0">
                <a:ea typeface="+mn-lt"/>
              </a:rPr>
              <a:t>)</a:t>
            </a:r>
            <a:r>
              <a:rPr lang="en-US" altLang="zh-TW" sz="2000" b="1" dirty="0"/>
              <a:t>10:00</a:t>
            </a:r>
            <a:r>
              <a:rPr lang="zh-TW" altLang="en-US" sz="2000" b="1" dirty="0"/>
              <a:t> </a:t>
            </a:r>
            <a:r>
              <a:rPr lang="en-US" altLang="zh-TW" sz="2000" b="1" dirty="0"/>
              <a:t>~</a:t>
            </a:r>
            <a:r>
              <a:rPr lang="zh-TW" altLang="en-US" sz="2000" b="1" dirty="0"/>
              <a:t> </a:t>
            </a:r>
            <a:r>
              <a:rPr lang="en-US" altLang="zh-TW" sz="2000" b="1" dirty="0">
                <a:solidFill>
                  <a:schemeClr val="accent3">
                    <a:lumMod val="50000"/>
                  </a:schemeClr>
                </a:solidFill>
              </a:rPr>
              <a:t>115.3.25(三)17:00</a:t>
            </a:r>
            <a:endParaRPr lang="en-US" altLang="zh-TW" sz="2000" b="1" dirty="0">
              <a:solidFill>
                <a:schemeClr val="accent3">
                  <a:lumMod val="50000"/>
                </a:schemeClr>
              </a:solidFill>
              <a:cs typeface="Segoe UI"/>
            </a:endParaRPr>
          </a:p>
        </p:txBody>
      </p:sp>
      <p:pic>
        <p:nvPicPr>
          <p:cNvPr id="8" name="圖片 7"/>
          <p:cNvPicPr>
            <a:picLocks noChangeAspect="1"/>
          </p:cNvPicPr>
          <p:nvPr/>
        </p:nvPicPr>
        <p:blipFill>
          <a:blip r:embed="rId3"/>
          <a:stretch>
            <a:fillRect/>
          </a:stretch>
        </p:blipFill>
        <p:spPr>
          <a:xfrm>
            <a:off x="2167379" y="4273579"/>
            <a:ext cx="1181100" cy="1181100"/>
          </a:xfrm>
          <a:prstGeom prst="rect">
            <a:avLst/>
          </a:prstGeom>
        </p:spPr>
      </p:pic>
      <p:sp>
        <p:nvSpPr>
          <p:cNvPr id="6" name="文字方塊 5"/>
          <p:cNvSpPr txBox="1"/>
          <p:nvPr/>
        </p:nvSpPr>
        <p:spPr>
          <a:xfrm>
            <a:off x="3460542" y="5445931"/>
            <a:ext cx="5897768" cy="338554"/>
          </a:xfrm>
          <a:prstGeom prst="rect">
            <a:avLst/>
          </a:prstGeom>
          <a:noFill/>
        </p:spPr>
        <p:txBody>
          <a:bodyPr wrap="none" rtlCol="0">
            <a:spAutoFit/>
          </a:bodyPr>
          <a:lstStyle/>
          <a:p>
            <a:r>
              <a:rPr lang="en-US" altLang="zh-TW" sz="1600" i="1" dirty="0"/>
              <a:t>※</a:t>
            </a:r>
            <a:r>
              <a:rPr lang="zh-TW" altLang="en-US" sz="1600" i="1" dirty="0"/>
              <a:t>報名作業開始前，將另提供操作手冊於本委員會網站下載專區</a:t>
            </a:r>
          </a:p>
        </p:txBody>
      </p:sp>
    </p:spTree>
    <p:extLst>
      <p:ext uri="{BB962C8B-B14F-4D97-AF65-F5344CB8AC3E}">
        <p14:creationId xmlns:p14="http://schemas.microsoft.com/office/powerpoint/2010/main" val="14750097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234895" y="85724"/>
            <a:ext cx="1722210"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spc="100" dirty="0">
                <a:solidFill>
                  <a:schemeClr val="tx1"/>
                </a:solidFill>
                <a:effectLst>
                  <a:glow rad="63500">
                    <a:schemeClr val="bg1"/>
                  </a:glow>
                </a:effectLst>
                <a:sym typeface="Wingdings" panose="05000000000000000000" pitchFamily="2" charset="2"/>
              </a:rPr>
              <a:t></a:t>
            </a:r>
            <a:r>
              <a:rPr lang="zh-TW" altLang="en-US" sz="3600" b="1" spc="100" dirty="0">
                <a:solidFill>
                  <a:schemeClr val="tx1"/>
                </a:solidFill>
                <a:effectLst>
                  <a:glow rad="63500">
                    <a:schemeClr val="bg1"/>
                  </a:glow>
                </a:effectLst>
              </a:rPr>
              <a:t>首頁</a:t>
            </a:r>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75</a:t>
            </a:fld>
            <a:endParaRPr lang="zh-TW" altLang="en-US"/>
          </a:p>
        </p:txBody>
      </p:sp>
      <p:pic>
        <p:nvPicPr>
          <p:cNvPr id="6" name="圖片 5">
            <a:extLst>
              <a:ext uri="{FF2B5EF4-FFF2-40B4-BE49-F238E27FC236}">
                <a16:creationId xmlns:a16="http://schemas.microsoft.com/office/drawing/2014/main" id="{18AD5B38-1B9F-4441-90FB-C6CC5FD9E2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18548" y="697006"/>
            <a:ext cx="8687502" cy="6132354"/>
          </a:xfrm>
          <a:prstGeom prst="rect">
            <a:avLst/>
          </a:prstGeom>
        </p:spPr>
      </p:pic>
    </p:spTree>
    <p:extLst>
      <p:ext uri="{BB962C8B-B14F-4D97-AF65-F5344CB8AC3E}">
        <p14:creationId xmlns:p14="http://schemas.microsoft.com/office/powerpoint/2010/main" val="26566625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98BB1418-69EB-125C-F774-D6922549AAC6}"/>
              </a:ext>
            </a:extLst>
          </p:cNvPr>
          <p:cNvPicPr>
            <a:picLocks noChangeAspect="1"/>
          </p:cNvPicPr>
          <p:nvPr/>
        </p:nvPicPr>
        <p:blipFill>
          <a:blip r:embed="rId3"/>
          <a:stretch>
            <a:fillRect/>
          </a:stretch>
        </p:blipFill>
        <p:spPr>
          <a:xfrm>
            <a:off x="836362" y="1092200"/>
            <a:ext cx="8347576" cy="4902200"/>
          </a:xfrm>
          <a:prstGeom prst="rect">
            <a:avLst/>
          </a:prstGeom>
        </p:spPr>
      </p:pic>
      <p:sp>
        <p:nvSpPr>
          <p:cNvPr id="3" name="矩形 2"/>
          <p:cNvSpPr/>
          <p:nvPr/>
        </p:nvSpPr>
        <p:spPr>
          <a:xfrm>
            <a:off x="1953082" y="103968"/>
            <a:ext cx="8285837"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rPr>
              <a:t>一、報名繳費帳號查詢：</a:t>
            </a:r>
            <a:r>
              <a:rPr lang="en-US" altLang="zh-TW" sz="2800" b="1" spc="100" dirty="0">
                <a:solidFill>
                  <a:schemeClr val="tx1"/>
                </a:solidFill>
                <a:effectLst>
                  <a:glow rad="63500">
                    <a:schemeClr val="bg1"/>
                  </a:glow>
                </a:effectLst>
              </a:rPr>
              <a:t>1.</a:t>
            </a:r>
            <a:r>
              <a:rPr lang="zh-TW" altLang="en-US" sz="2800" b="1" spc="100" dirty="0">
                <a:solidFill>
                  <a:schemeClr val="tx1"/>
                </a:solidFill>
                <a:effectLst>
                  <a:glow rad="63500">
                    <a:schemeClr val="bg1"/>
                  </a:glow>
                </a:effectLst>
              </a:rPr>
              <a:t>申請資格自我審查</a:t>
            </a:r>
            <a:endParaRPr lang="zh-TW" altLang="en-US" sz="3200" b="1" spc="100" dirty="0">
              <a:solidFill>
                <a:schemeClr val="tx1"/>
              </a:solidFill>
              <a:effectLst>
                <a:glow rad="63500">
                  <a:schemeClr val="bg1"/>
                </a:glow>
              </a:effectLst>
            </a:endParaRPr>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76</a:t>
            </a:fld>
            <a:endParaRPr lang="zh-TW" altLang="en-US"/>
          </a:p>
        </p:txBody>
      </p:sp>
      <p:grpSp>
        <p:nvGrpSpPr>
          <p:cNvPr id="22" name="群組 21"/>
          <p:cNvGrpSpPr/>
          <p:nvPr/>
        </p:nvGrpSpPr>
        <p:grpSpPr>
          <a:xfrm>
            <a:off x="9283700" y="1410950"/>
            <a:ext cx="1495136" cy="3944433"/>
            <a:chOff x="9452501" y="1532441"/>
            <a:chExt cx="1495136" cy="3944433"/>
          </a:xfrm>
        </p:grpSpPr>
        <p:sp>
          <p:nvSpPr>
            <p:cNvPr id="9" name="矩形 8"/>
            <p:cNvSpPr/>
            <p:nvPr/>
          </p:nvSpPr>
          <p:spPr>
            <a:xfrm>
              <a:off x="9452501" y="1532441"/>
              <a:ext cx="1495136" cy="394443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zh-TW" altLang="en-US" sz="1600" spc="300" dirty="0">
                  <a:solidFill>
                    <a:schemeClr val="accent6">
                      <a:lumMod val="50000"/>
                    </a:schemeClr>
                  </a:solidFill>
                  <a:latin typeface="華康中特圓體" panose="020F0809000000000000" pitchFamily="49" charset="-120"/>
                  <a:ea typeface="華康中特圓體" panose="020F0809000000000000" pitchFamily="49" charset="-120"/>
                </a:rPr>
                <a:t>請按照自己就讀之學校類型和科班群別，</a:t>
              </a:r>
              <a:endParaRPr lang="en-US" altLang="zh-TW" sz="1600" spc="300" dirty="0">
                <a:solidFill>
                  <a:schemeClr val="accent6">
                    <a:lumMod val="50000"/>
                  </a:schemeClr>
                </a:solidFill>
                <a:latin typeface="華康中特圓體" panose="020F0809000000000000" pitchFamily="49" charset="-120"/>
                <a:ea typeface="華康中特圓體" panose="020F0809000000000000" pitchFamily="49" charset="-120"/>
              </a:endParaRPr>
            </a:p>
            <a:p>
              <a:pPr algn="ctr">
                <a:spcBef>
                  <a:spcPts val="600"/>
                </a:spcBef>
                <a:spcAft>
                  <a:spcPts val="600"/>
                </a:spcAft>
              </a:pPr>
              <a:r>
                <a:rPr lang="zh-TW" altLang="en-US" sz="1600" spc="300" dirty="0">
                  <a:solidFill>
                    <a:schemeClr val="accent6">
                      <a:lumMod val="50000"/>
                    </a:schemeClr>
                  </a:solidFill>
                  <a:latin typeface="華康中特圓體" panose="020F0809000000000000" pitchFamily="49" charset="-120"/>
                  <a:ea typeface="華康中特圓體" panose="020F0809000000000000" pitchFamily="49" charset="-120"/>
                </a:rPr>
                <a:t>自我審查是否符合申請資格</a:t>
              </a:r>
            </a:p>
          </p:txBody>
        </p:sp>
        <p:sp>
          <p:nvSpPr>
            <p:cNvPr id="7" name="流程圖: 接點 6"/>
            <p:cNvSpPr/>
            <p:nvPr/>
          </p:nvSpPr>
          <p:spPr>
            <a:xfrm>
              <a:off x="9975097" y="2072387"/>
              <a:ext cx="449943" cy="449943"/>
            </a:xfrm>
            <a:prstGeom prst="flowChartConnector">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effectLst>
                    <a:outerShdw blurRad="38100" dist="38100" dir="2700000" algn="tl">
                      <a:srgbClr val="000000">
                        <a:alpha val="43137"/>
                      </a:srgbClr>
                    </a:outerShdw>
                  </a:effectLst>
                </a:rPr>
                <a:t>1</a:t>
              </a:r>
              <a:endParaRPr lang="zh-TW" altLang="en-US" sz="2000" b="1" dirty="0">
                <a:solidFill>
                  <a:schemeClr val="bg1"/>
                </a:solidFill>
                <a:effectLst>
                  <a:outerShdw blurRad="38100" dist="38100" dir="2700000" algn="tl">
                    <a:srgbClr val="000000">
                      <a:alpha val="43137"/>
                    </a:srgbClr>
                  </a:outerShdw>
                </a:effectLst>
              </a:endParaRPr>
            </a:p>
          </p:txBody>
        </p:sp>
      </p:grpSp>
      <p:grpSp>
        <p:nvGrpSpPr>
          <p:cNvPr id="21" name="群組 20"/>
          <p:cNvGrpSpPr/>
          <p:nvPr/>
        </p:nvGrpSpPr>
        <p:grpSpPr>
          <a:xfrm>
            <a:off x="4288043" y="5935769"/>
            <a:ext cx="5995318" cy="498330"/>
            <a:chOff x="4395591" y="5954177"/>
            <a:chExt cx="5995318" cy="498330"/>
          </a:xfrm>
        </p:grpSpPr>
        <p:sp>
          <p:nvSpPr>
            <p:cNvPr id="18" name="矩形 17"/>
            <p:cNvSpPr/>
            <p:nvPr/>
          </p:nvSpPr>
          <p:spPr>
            <a:xfrm>
              <a:off x="4395591" y="5954177"/>
              <a:ext cx="5995318" cy="49833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TW" altLang="en-US" sz="1600" dirty="0">
                  <a:solidFill>
                    <a:schemeClr val="accent6">
                      <a:lumMod val="50000"/>
                    </a:schemeClr>
                  </a:solidFill>
                  <a:latin typeface="華康中特圓體" panose="020F0809000000000000" pitchFamily="49" charset="-120"/>
                  <a:ea typeface="華康中特圓體" panose="020F0809000000000000" pitchFamily="49" charset="-120"/>
                </a:rPr>
                <a:t>自我審查結果符合者，方可報名本招生，請點選「下一步」</a:t>
              </a:r>
            </a:p>
          </p:txBody>
        </p:sp>
        <p:sp>
          <p:nvSpPr>
            <p:cNvPr id="19" name="流程圖: 接點 18"/>
            <p:cNvSpPr/>
            <p:nvPr/>
          </p:nvSpPr>
          <p:spPr>
            <a:xfrm>
              <a:off x="4487955" y="5977947"/>
              <a:ext cx="449943" cy="449943"/>
            </a:xfrm>
            <a:prstGeom prst="flowChartConnector">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effectLst>
                    <a:outerShdw blurRad="38100" dist="38100" dir="2700000" algn="tl">
                      <a:srgbClr val="000000">
                        <a:alpha val="43137"/>
                      </a:srgbClr>
                    </a:outerShdw>
                  </a:effectLst>
                </a:rPr>
                <a:t>2</a:t>
              </a:r>
              <a:endParaRPr lang="zh-TW" altLang="en-US" sz="2000" b="1" dirty="0">
                <a:solidFill>
                  <a:schemeClr val="bg1"/>
                </a:solidFill>
                <a:effectLst>
                  <a:outerShdw blurRad="38100" dist="38100" dir="2700000" algn="tl">
                    <a:srgbClr val="000000">
                      <a:alpha val="43137"/>
                    </a:srgbClr>
                  </a:outerShdw>
                </a:effectLst>
              </a:endParaRPr>
            </a:p>
          </p:txBody>
        </p:sp>
      </p:grpSp>
      <p:pic>
        <p:nvPicPr>
          <p:cNvPr id="23" name="圖片 22"/>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3594581" y="5173713"/>
            <a:ext cx="940466" cy="1081128"/>
          </a:xfrm>
          <a:prstGeom prst="rect">
            <a:avLst/>
          </a:prstGeom>
        </p:spPr>
      </p:pic>
    </p:spTree>
    <p:extLst>
      <p:ext uri="{BB962C8B-B14F-4D97-AF65-F5344CB8AC3E}">
        <p14:creationId xmlns:p14="http://schemas.microsoft.com/office/powerpoint/2010/main" val="5652041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A screenshot of a computer&#10;&#10;AI-generated content may be incorrect."/>
          <p:cNvPicPr>
            <a:picLocks noChangeAspect="1"/>
          </p:cNvPicPr>
          <p:nvPr/>
        </p:nvPicPr>
        <p:blipFill>
          <a:blip r:embed="rId3"/>
          <a:srcRect/>
          <a:stretch/>
        </p:blipFill>
        <p:spPr>
          <a:xfrm>
            <a:off x="1908504" y="1028686"/>
            <a:ext cx="9268154" cy="5513855"/>
          </a:xfrm>
          <a:prstGeom prst="rect">
            <a:avLst/>
          </a:prstGeom>
        </p:spPr>
      </p:pic>
      <p:sp>
        <p:nvSpPr>
          <p:cNvPr id="3" name="矩形 2"/>
          <p:cNvSpPr/>
          <p:nvPr/>
        </p:nvSpPr>
        <p:spPr>
          <a:xfrm>
            <a:off x="2508364" y="142874"/>
            <a:ext cx="7175273"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rPr>
              <a:t>一、報名繳費帳號查詢：</a:t>
            </a:r>
            <a:r>
              <a:rPr lang="en-US" altLang="zh-TW" sz="2800" b="1" spc="100" dirty="0">
                <a:solidFill>
                  <a:schemeClr val="tx1"/>
                </a:solidFill>
                <a:effectLst>
                  <a:glow rad="63500">
                    <a:schemeClr val="bg1"/>
                  </a:glow>
                </a:effectLst>
              </a:rPr>
              <a:t>2.</a:t>
            </a:r>
            <a:r>
              <a:rPr lang="zh-TW" altLang="en-US" sz="2800" b="1" spc="100" dirty="0">
                <a:solidFill>
                  <a:schemeClr val="tx1"/>
                </a:solidFill>
                <a:effectLst>
                  <a:glow rad="63500">
                    <a:schemeClr val="bg1"/>
                  </a:glow>
                </a:effectLst>
              </a:rPr>
              <a:t>注意事項</a:t>
            </a:r>
            <a:endParaRPr lang="zh-TW" altLang="en-US" sz="3200" b="1" spc="100" dirty="0">
              <a:solidFill>
                <a:schemeClr val="tx1"/>
              </a:solidFill>
              <a:effectLst>
                <a:glow rad="63500">
                  <a:schemeClr val="bg1"/>
                </a:glow>
              </a:effectLst>
            </a:endParaRPr>
          </a:p>
        </p:txBody>
      </p:sp>
      <p:sp>
        <p:nvSpPr>
          <p:cNvPr id="6" name="流程圖: 接點 5"/>
          <p:cNvSpPr/>
          <p:nvPr/>
        </p:nvSpPr>
        <p:spPr>
          <a:xfrm>
            <a:off x="6698507" y="5673313"/>
            <a:ext cx="1272618" cy="416805"/>
          </a:xfrm>
          <a:prstGeom prst="flowChartConnector">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77</a:t>
            </a:fld>
            <a:endParaRPr lang="zh-TW" altLang="en-US" dirty="0"/>
          </a:p>
        </p:txBody>
      </p:sp>
      <p:pic>
        <p:nvPicPr>
          <p:cNvPr id="17" name="圖片 16"/>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627704" y="5723698"/>
            <a:ext cx="940466" cy="1153514"/>
          </a:xfrm>
          <a:prstGeom prst="rect">
            <a:avLst/>
          </a:prstGeom>
        </p:spPr>
      </p:pic>
      <p:sp>
        <p:nvSpPr>
          <p:cNvPr id="22" name="矩形 21"/>
          <p:cNvSpPr/>
          <p:nvPr/>
        </p:nvSpPr>
        <p:spPr>
          <a:xfrm>
            <a:off x="1050781" y="1084759"/>
            <a:ext cx="2378446" cy="88009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Ø"/>
            </a:pPr>
            <a:r>
              <a:rPr lang="zh-TW" altLang="en-US" sz="2000" spc="300" dirty="0">
                <a:solidFill>
                  <a:schemeClr val="accent6">
                    <a:lumMod val="50000"/>
                  </a:schemeClr>
                </a:solidFill>
                <a:latin typeface="華康中特圓體" panose="020F0809000000000000" pitchFamily="49" charset="-120"/>
                <a:ea typeface="華康中特圓體" panose="020F0809000000000000" pitchFamily="49" charset="-120"/>
              </a:rPr>
              <a:t>請詳細閱讀報名注意事項</a:t>
            </a:r>
          </a:p>
        </p:txBody>
      </p:sp>
    </p:spTree>
    <p:extLst>
      <p:ext uri="{BB962C8B-B14F-4D97-AF65-F5344CB8AC3E}">
        <p14:creationId xmlns:p14="http://schemas.microsoft.com/office/powerpoint/2010/main" val="13815224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806576" y="154848"/>
            <a:ext cx="8578849"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rPr>
              <a:t>一、報名繳費帳號查詢：</a:t>
            </a:r>
            <a:r>
              <a:rPr lang="en-US" altLang="zh-TW" sz="2800" b="1" spc="100" dirty="0">
                <a:solidFill>
                  <a:schemeClr val="tx1"/>
                </a:solidFill>
                <a:effectLst>
                  <a:glow rad="63500">
                    <a:schemeClr val="bg1"/>
                  </a:glow>
                </a:effectLst>
              </a:rPr>
              <a:t>3.</a:t>
            </a:r>
            <a:r>
              <a:rPr lang="zh-TW" altLang="en-US" sz="2800" b="1" spc="100" dirty="0">
                <a:solidFill>
                  <a:schemeClr val="tx1"/>
                </a:solidFill>
                <a:effectLst>
                  <a:glow rad="63500">
                    <a:schemeClr val="bg1"/>
                  </a:glow>
                </a:effectLst>
              </a:rPr>
              <a:t>隱私權保護政策聲明</a:t>
            </a:r>
            <a:endParaRPr lang="zh-TW" altLang="en-US" sz="3200" b="1" spc="100" dirty="0">
              <a:solidFill>
                <a:schemeClr val="tx1"/>
              </a:solidFill>
              <a:effectLst>
                <a:glow rad="63500">
                  <a:schemeClr val="bg1"/>
                </a:glow>
              </a:effectLst>
            </a:endParaRPr>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78</a:t>
            </a:fld>
            <a:endParaRPr lang="zh-TW" altLang="en-US"/>
          </a:p>
        </p:txBody>
      </p:sp>
      <p:pic>
        <p:nvPicPr>
          <p:cNvPr id="5" name="圖片 4" descr="A screenshot of a computer screen&#10;&#10;AI-generated content may be incorrect."/>
          <p:cNvPicPr>
            <a:picLocks noChangeAspect="1"/>
          </p:cNvPicPr>
          <p:nvPr/>
        </p:nvPicPr>
        <p:blipFill>
          <a:blip r:embed="rId3"/>
          <a:srcRect/>
          <a:stretch/>
        </p:blipFill>
        <p:spPr>
          <a:xfrm>
            <a:off x="2125578" y="904060"/>
            <a:ext cx="8578848" cy="5529141"/>
          </a:xfrm>
          <a:prstGeom prst="rect">
            <a:avLst/>
          </a:prstGeom>
        </p:spPr>
      </p:pic>
      <p:sp>
        <p:nvSpPr>
          <p:cNvPr id="16" name="矩形 15"/>
          <p:cNvSpPr/>
          <p:nvPr/>
        </p:nvSpPr>
        <p:spPr>
          <a:xfrm>
            <a:off x="604839" y="839646"/>
            <a:ext cx="3002188" cy="105265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Ø"/>
            </a:pPr>
            <a:r>
              <a:rPr lang="zh-TW" altLang="en-US" sz="2000" spc="300" dirty="0">
                <a:solidFill>
                  <a:schemeClr val="accent6">
                    <a:lumMod val="50000"/>
                  </a:schemeClr>
                </a:solidFill>
                <a:latin typeface="華康中特圓體" panose="020F0809000000000000" pitchFamily="49" charset="-120"/>
                <a:ea typeface="華康中特圓體" panose="020F0809000000000000" pitchFamily="49" charset="-120"/>
              </a:rPr>
              <a:t>請詳細閱讀隱私權保護政策聲明</a:t>
            </a:r>
          </a:p>
        </p:txBody>
      </p:sp>
      <p:sp>
        <p:nvSpPr>
          <p:cNvPr id="18" name="流程圖: 接點 17"/>
          <p:cNvSpPr/>
          <p:nvPr/>
        </p:nvSpPr>
        <p:spPr>
          <a:xfrm>
            <a:off x="4034632" y="5674403"/>
            <a:ext cx="6102339" cy="353750"/>
          </a:xfrm>
          <a:prstGeom prst="flowChartConnector">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8"/>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919964" y="6079945"/>
            <a:ext cx="737814" cy="904954"/>
          </a:xfrm>
          <a:prstGeom prst="rect">
            <a:avLst/>
          </a:prstGeom>
        </p:spPr>
      </p:pic>
    </p:spTree>
    <p:extLst>
      <p:ext uri="{BB962C8B-B14F-4D97-AF65-F5344CB8AC3E}">
        <p14:creationId xmlns:p14="http://schemas.microsoft.com/office/powerpoint/2010/main" val="16686787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A screenshot of a computer&#10;&#10;AI-generated content may be incorrect.">
            <a:extLst>
              <a:ext uri="{FF2B5EF4-FFF2-40B4-BE49-F238E27FC236}">
                <a16:creationId xmlns:a16="http://schemas.microsoft.com/office/drawing/2014/main" id="{75C0C40E-2429-4075-B82F-F74E17790091}"/>
              </a:ext>
            </a:extLst>
          </p:cNvPr>
          <p:cNvPicPr>
            <a:picLocks noChangeAspect="1"/>
          </p:cNvPicPr>
          <p:nvPr/>
        </p:nvPicPr>
        <p:blipFill rotWithShape="1">
          <a:blip r:embed="rId3"/>
          <a:srcRect t="386" b="386"/>
          <a:stretch/>
        </p:blipFill>
        <p:spPr>
          <a:xfrm>
            <a:off x="522264" y="1506195"/>
            <a:ext cx="5793502" cy="2711852"/>
          </a:xfrm>
          <a:prstGeom prst="rect">
            <a:avLst/>
          </a:prstGeom>
        </p:spPr>
      </p:pic>
      <p:pic>
        <p:nvPicPr>
          <p:cNvPr id="10" name="圖片 9" descr="A screenshot of a computer&#10;&#10;AI-generated content may be incorrect."/>
          <p:cNvPicPr>
            <a:picLocks noChangeAspect="1"/>
          </p:cNvPicPr>
          <p:nvPr/>
        </p:nvPicPr>
        <p:blipFill>
          <a:blip r:embed="rId4"/>
          <a:srcRect/>
          <a:stretch/>
        </p:blipFill>
        <p:spPr>
          <a:xfrm>
            <a:off x="4989298" y="2950928"/>
            <a:ext cx="6525993" cy="3329118"/>
          </a:xfrm>
          <a:prstGeom prst="rect">
            <a:avLst/>
          </a:prstGeom>
          <a:effectLst>
            <a:outerShdw blurRad="50800" dist="38100" dir="5400000" algn="t" rotWithShape="0">
              <a:prstClr val="black">
                <a:alpha val="40000"/>
              </a:prstClr>
            </a:outerShdw>
          </a:effectLst>
        </p:spPr>
      </p:pic>
      <p:sp>
        <p:nvSpPr>
          <p:cNvPr id="3" name="矩形 2"/>
          <p:cNvSpPr/>
          <p:nvPr/>
        </p:nvSpPr>
        <p:spPr>
          <a:xfrm>
            <a:off x="1538288" y="112613"/>
            <a:ext cx="9115425"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rPr>
              <a:t>一、報名繳費帳號查詢：</a:t>
            </a:r>
            <a:r>
              <a:rPr lang="en-US" altLang="zh-TW" sz="2800" b="1" spc="100" dirty="0">
                <a:solidFill>
                  <a:schemeClr val="tx1"/>
                </a:solidFill>
                <a:effectLst>
                  <a:glow rad="63500">
                    <a:schemeClr val="bg1"/>
                  </a:glow>
                </a:effectLst>
              </a:rPr>
              <a:t>4.</a:t>
            </a:r>
            <a:r>
              <a:rPr lang="zh-TW" altLang="en-US" sz="2800" b="1" spc="100" dirty="0">
                <a:solidFill>
                  <a:schemeClr val="tx1"/>
                </a:solidFill>
                <a:effectLst>
                  <a:glow rad="63500">
                    <a:schemeClr val="bg1"/>
                  </a:glow>
                </a:effectLst>
              </a:rPr>
              <a:t>報名繳費帳號查詢</a:t>
            </a:r>
            <a:r>
              <a:rPr lang="en-US" altLang="zh-TW" sz="2800" b="1" spc="100" dirty="0">
                <a:solidFill>
                  <a:schemeClr val="tx1"/>
                </a:solidFill>
                <a:effectLst>
                  <a:glow rad="63500">
                    <a:schemeClr val="bg1"/>
                  </a:glow>
                </a:effectLst>
              </a:rPr>
              <a:t>(1/2)</a:t>
            </a:r>
            <a:endParaRPr lang="zh-TW" altLang="en-US" sz="3200" b="1" spc="100" dirty="0">
              <a:solidFill>
                <a:schemeClr val="tx1"/>
              </a:solidFill>
              <a:effectLst>
                <a:glow rad="63500">
                  <a:schemeClr val="bg1"/>
                </a:glow>
              </a:effectLst>
            </a:endParaRPr>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79</a:t>
            </a:fld>
            <a:endParaRPr lang="zh-TW" altLang="en-US"/>
          </a:p>
        </p:txBody>
      </p:sp>
      <p:pic>
        <p:nvPicPr>
          <p:cNvPr id="23" name="圖片 22"/>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900710" y="3962321"/>
            <a:ext cx="737814" cy="904954"/>
          </a:xfrm>
          <a:prstGeom prst="rect">
            <a:avLst/>
          </a:prstGeom>
        </p:spPr>
      </p:pic>
      <p:sp>
        <p:nvSpPr>
          <p:cNvPr id="21" name="矩形 20"/>
          <p:cNvSpPr/>
          <p:nvPr/>
        </p:nvSpPr>
        <p:spPr>
          <a:xfrm>
            <a:off x="522264" y="943155"/>
            <a:ext cx="2378446" cy="50215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Ø"/>
            </a:pPr>
            <a:r>
              <a:rPr lang="zh-TW" altLang="en-US" sz="2000" spc="300" dirty="0">
                <a:solidFill>
                  <a:schemeClr val="accent6">
                    <a:lumMod val="50000"/>
                  </a:schemeClr>
                </a:solidFill>
                <a:latin typeface="華康中特圓體" panose="020F0809000000000000" pitchFamily="49" charset="-120"/>
                <a:ea typeface="華康中特圓體" panose="020F0809000000000000" pitchFamily="49" charset="-120"/>
              </a:rPr>
              <a:t>取得繳費帳號</a:t>
            </a:r>
          </a:p>
        </p:txBody>
      </p:sp>
      <p:sp>
        <p:nvSpPr>
          <p:cNvPr id="15" name="矩形 14"/>
          <p:cNvSpPr/>
          <p:nvPr/>
        </p:nvSpPr>
        <p:spPr>
          <a:xfrm>
            <a:off x="6339235" y="943155"/>
            <a:ext cx="5249515" cy="165994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spcBef>
                <a:spcPts val="600"/>
              </a:spcBef>
              <a:spcAft>
                <a:spcPts val="600"/>
              </a:spcAft>
              <a:buFont typeface="Wingdings" panose="05000000000000000000" pitchFamily="2" charset="2"/>
              <a:buChar char="ü"/>
            </a:pPr>
            <a:r>
              <a:rPr lang="zh-TW" altLang="en-US" sz="1600" spc="50" dirty="0">
                <a:solidFill>
                  <a:schemeClr val="accent6">
                    <a:lumMod val="50000"/>
                  </a:schemeClr>
                </a:solidFill>
                <a:latin typeface="華康中特圓體" panose="020F0809000000000000" pitchFamily="49" charset="-120"/>
                <a:ea typeface="華康中特圓體" panose="020F0809000000000000" pitchFamily="49" charset="-120"/>
              </a:rPr>
              <a:t>每申請</a:t>
            </a:r>
            <a:r>
              <a:rPr lang="en-US" altLang="zh-TW" sz="1600" spc="50" dirty="0">
                <a:solidFill>
                  <a:schemeClr val="accent6">
                    <a:lumMod val="50000"/>
                  </a:schemeClr>
                </a:solidFill>
                <a:latin typeface="華康中特圓體" panose="020F0809000000000000" pitchFamily="49" charset="-120"/>
                <a:ea typeface="華康中特圓體" panose="020F0809000000000000" pitchFamily="49" charset="-120"/>
              </a:rPr>
              <a:t>1</a:t>
            </a:r>
            <a:r>
              <a:rPr lang="zh-TW" altLang="en-US" sz="1600" spc="50" dirty="0">
                <a:solidFill>
                  <a:schemeClr val="accent6">
                    <a:lumMod val="50000"/>
                  </a:schemeClr>
                </a:solidFill>
                <a:latin typeface="華康中特圓體" panose="020F0809000000000000" pitchFamily="49" charset="-120"/>
                <a:ea typeface="華康中特圓體" panose="020F0809000000000000" pitchFamily="49" charset="-120"/>
              </a:rPr>
              <a:t>校系</a:t>
            </a:r>
            <a:r>
              <a:rPr lang="en-US" altLang="zh-TW" sz="1600" spc="50" dirty="0">
                <a:solidFill>
                  <a:schemeClr val="accent6">
                    <a:lumMod val="50000"/>
                  </a:schemeClr>
                </a:solidFill>
                <a:latin typeface="華康中特圓體" panose="020F0809000000000000" pitchFamily="49" charset="-120"/>
                <a:ea typeface="華康中特圓體" panose="020F0809000000000000" pitchFamily="49" charset="-120"/>
              </a:rPr>
              <a:t>(</a:t>
            </a:r>
            <a:r>
              <a:rPr lang="zh-TW" altLang="en-US" sz="1600" spc="50" dirty="0">
                <a:solidFill>
                  <a:schemeClr val="accent6">
                    <a:lumMod val="50000"/>
                  </a:schemeClr>
                </a:solidFill>
                <a:latin typeface="華康中特圓體" panose="020F0809000000000000" pitchFamily="49" charset="-120"/>
                <a:ea typeface="華康中特圓體" panose="020F0809000000000000" pitchFamily="49" charset="-120"/>
              </a:rPr>
              <a:t>組</a:t>
            </a:r>
            <a:r>
              <a:rPr lang="en-US" altLang="zh-TW" sz="1600" spc="50" dirty="0">
                <a:solidFill>
                  <a:schemeClr val="accent6">
                    <a:lumMod val="50000"/>
                  </a:schemeClr>
                </a:solidFill>
                <a:latin typeface="華康中特圓體" panose="020F0809000000000000" pitchFamily="49" charset="-120"/>
                <a:ea typeface="華康中特圓體" panose="020F0809000000000000" pitchFamily="49" charset="-120"/>
              </a:rPr>
              <a:t>)</a:t>
            </a:r>
            <a:r>
              <a:rPr lang="zh-TW" altLang="en-US" sz="1600" spc="50" dirty="0">
                <a:solidFill>
                  <a:schemeClr val="accent6">
                    <a:lumMod val="50000"/>
                  </a:schemeClr>
                </a:solidFill>
                <a:latin typeface="華康中特圓體" panose="020F0809000000000000" pitchFamily="49" charset="-120"/>
                <a:ea typeface="華康中特圓體" panose="020F0809000000000000" pitchFamily="49" charset="-120"/>
              </a:rPr>
              <a:t>、學程，報名費為新台幣</a:t>
            </a:r>
            <a:r>
              <a:rPr lang="en-US" altLang="zh-TW" sz="1600" spc="50" dirty="0">
                <a:solidFill>
                  <a:schemeClr val="accent6">
                    <a:lumMod val="50000"/>
                  </a:schemeClr>
                </a:solidFill>
                <a:latin typeface="華康中特圓體" panose="020F0809000000000000" pitchFamily="49" charset="-120"/>
                <a:ea typeface="華康中特圓體" panose="020F0809000000000000" pitchFamily="49" charset="-120"/>
              </a:rPr>
              <a:t>100</a:t>
            </a:r>
            <a:r>
              <a:rPr lang="zh-TW" altLang="en-US" sz="1600" spc="50" dirty="0">
                <a:solidFill>
                  <a:schemeClr val="accent6">
                    <a:lumMod val="50000"/>
                  </a:schemeClr>
                </a:solidFill>
                <a:latin typeface="華康中特圓體" panose="020F0809000000000000" pitchFamily="49" charset="-120"/>
                <a:ea typeface="華康中特圓體" panose="020F0809000000000000" pitchFamily="49" charset="-120"/>
              </a:rPr>
              <a:t>元整</a:t>
            </a:r>
            <a:endParaRPr lang="en-US" altLang="zh-TW" sz="1600" spc="50" dirty="0">
              <a:solidFill>
                <a:schemeClr val="accent6">
                  <a:lumMod val="50000"/>
                </a:schemeClr>
              </a:solidFill>
              <a:latin typeface="華康中特圓體" panose="020F0809000000000000" pitchFamily="49" charset="-120"/>
              <a:ea typeface="華康中特圓體" panose="020F0809000000000000" pitchFamily="49" charset="-120"/>
            </a:endParaRPr>
          </a:p>
          <a:p>
            <a:pPr marL="285750" indent="-285750" algn="just">
              <a:spcBef>
                <a:spcPts val="600"/>
              </a:spcBef>
              <a:spcAft>
                <a:spcPts val="600"/>
              </a:spcAft>
              <a:buFont typeface="Wingdings" panose="05000000000000000000" pitchFamily="2" charset="2"/>
              <a:buChar char="ü"/>
            </a:pPr>
            <a:r>
              <a:rPr lang="zh-TW" altLang="en-US" sz="1600" spc="50" dirty="0">
                <a:solidFill>
                  <a:schemeClr val="accent6">
                    <a:lumMod val="50000"/>
                  </a:schemeClr>
                </a:solidFill>
                <a:latin typeface="華康中特圓體" panose="020F0809000000000000" pitchFamily="49" charset="-120"/>
                <a:ea typeface="華康中特圓體" panose="020F0809000000000000" pitchFamily="49" charset="-120"/>
              </a:rPr>
              <a:t>申請生務必</a:t>
            </a:r>
            <a:r>
              <a:rPr lang="zh-TW" altLang="en-US" sz="2000" u="sng" spc="50" dirty="0">
                <a:solidFill>
                  <a:srgbClr val="0033CC"/>
                </a:solidFill>
                <a:latin typeface="華康中特圓體" panose="020F0809000000000000" pitchFamily="49" charset="-120"/>
                <a:ea typeface="華康中特圓體" panose="020F0809000000000000" pitchFamily="49" charset="-120"/>
              </a:rPr>
              <a:t>先確定報名校系組學程數</a:t>
            </a:r>
            <a:r>
              <a:rPr lang="zh-TW" altLang="en-US" sz="1600" spc="50" dirty="0">
                <a:solidFill>
                  <a:schemeClr val="accent6">
                    <a:lumMod val="50000"/>
                  </a:schemeClr>
                </a:solidFill>
                <a:latin typeface="華康中特圓體" panose="020F0809000000000000" pitchFamily="49" charset="-120"/>
                <a:ea typeface="華康中特圓體" panose="020F0809000000000000" pitchFamily="49" charset="-120"/>
              </a:rPr>
              <a:t>後，再進行繳費</a:t>
            </a:r>
            <a:endParaRPr lang="en-US" altLang="zh-TW" sz="1600" spc="50" dirty="0">
              <a:solidFill>
                <a:schemeClr val="accent6">
                  <a:lumMod val="50000"/>
                </a:schemeClr>
              </a:solidFill>
              <a:latin typeface="華康中特圓體" panose="020F0809000000000000" pitchFamily="49" charset="-120"/>
              <a:ea typeface="華康中特圓體" panose="020F0809000000000000" pitchFamily="49" charset="-120"/>
            </a:endParaRPr>
          </a:p>
          <a:p>
            <a:pPr marL="285750" indent="-285750" algn="just">
              <a:spcBef>
                <a:spcPts val="600"/>
              </a:spcBef>
              <a:spcAft>
                <a:spcPts val="600"/>
              </a:spcAft>
              <a:buFont typeface="Wingdings" panose="05000000000000000000" pitchFamily="2" charset="2"/>
              <a:buChar char="ü"/>
            </a:pPr>
            <a:r>
              <a:rPr lang="zh-TW" altLang="en-US" sz="1600" spc="50" dirty="0">
                <a:solidFill>
                  <a:schemeClr val="accent6">
                    <a:lumMod val="50000"/>
                  </a:schemeClr>
                </a:solidFill>
                <a:latin typeface="華康中特圓體" panose="020F0809000000000000" pitchFamily="49" charset="-120"/>
                <a:ea typeface="華康中特圓體" panose="020F0809000000000000" pitchFamily="49" charset="-120"/>
              </a:rPr>
              <a:t>如欲報名</a:t>
            </a:r>
            <a:r>
              <a:rPr lang="en-US" altLang="zh-TW" sz="1600" spc="50" dirty="0">
                <a:solidFill>
                  <a:schemeClr val="accent6">
                    <a:lumMod val="50000"/>
                  </a:schemeClr>
                </a:solidFill>
                <a:latin typeface="華康中特圓體" panose="020F0809000000000000" pitchFamily="49" charset="-120"/>
                <a:ea typeface="華康中特圓體" panose="020F0809000000000000" pitchFamily="49" charset="-120"/>
              </a:rPr>
              <a:t>6</a:t>
            </a:r>
            <a:r>
              <a:rPr lang="zh-TW" altLang="en-US" sz="1600" spc="50" dirty="0">
                <a:solidFill>
                  <a:schemeClr val="accent6">
                    <a:lumMod val="50000"/>
                  </a:schemeClr>
                </a:solidFill>
                <a:latin typeface="華康中特圓體" panose="020F0809000000000000" pitchFamily="49" charset="-120"/>
                <a:ea typeface="華康中特圓體" panose="020F0809000000000000" pitchFamily="49" charset="-120"/>
              </a:rPr>
              <a:t>個校系</a:t>
            </a:r>
            <a:r>
              <a:rPr lang="en-US" altLang="zh-TW" sz="1600" spc="50" dirty="0">
                <a:solidFill>
                  <a:schemeClr val="accent6">
                    <a:lumMod val="50000"/>
                  </a:schemeClr>
                </a:solidFill>
                <a:latin typeface="華康中特圓體" panose="020F0809000000000000" pitchFamily="49" charset="-120"/>
                <a:ea typeface="華康中特圓體" panose="020F0809000000000000" pitchFamily="49" charset="-120"/>
              </a:rPr>
              <a:t>(</a:t>
            </a:r>
            <a:r>
              <a:rPr lang="zh-TW" altLang="en-US" sz="1600" spc="50" dirty="0">
                <a:solidFill>
                  <a:schemeClr val="accent6">
                    <a:lumMod val="50000"/>
                  </a:schemeClr>
                </a:solidFill>
                <a:latin typeface="華康中特圓體" panose="020F0809000000000000" pitchFamily="49" charset="-120"/>
                <a:ea typeface="華康中特圓體" panose="020F0809000000000000" pitchFamily="49" charset="-120"/>
              </a:rPr>
              <a:t>組</a:t>
            </a:r>
            <a:r>
              <a:rPr lang="en-US" altLang="zh-TW" sz="1600" spc="50" dirty="0">
                <a:solidFill>
                  <a:schemeClr val="accent6">
                    <a:lumMod val="50000"/>
                  </a:schemeClr>
                </a:solidFill>
                <a:latin typeface="華康中特圓體" panose="020F0809000000000000" pitchFamily="49" charset="-120"/>
                <a:ea typeface="華康中特圓體" panose="020F0809000000000000" pitchFamily="49" charset="-120"/>
              </a:rPr>
              <a:t>)</a:t>
            </a:r>
            <a:r>
              <a:rPr lang="zh-TW" altLang="en-US" sz="1600" spc="50" dirty="0">
                <a:solidFill>
                  <a:schemeClr val="accent6">
                    <a:lumMod val="50000"/>
                  </a:schemeClr>
                </a:solidFill>
                <a:latin typeface="華康中特圓體" panose="020F0809000000000000" pitchFamily="49" charset="-120"/>
                <a:ea typeface="華康中特圓體" panose="020F0809000000000000" pitchFamily="49" charset="-120"/>
              </a:rPr>
              <a:t>、學程，</a:t>
            </a:r>
            <a:r>
              <a:rPr lang="zh-TW" altLang="en-US" sz="2000" u="sng" spc="50" dirty="0">
                <a:solidFill>
                  <a:srgbClr val="0033CC"/>
                </a:solidFill>
                <a:latin typeface="華康中特圓體" panose="020F0809000000000000" pitchFamily="49" charset="-120"/>
                <a:ea typeface="華康中特圓體" panose="020F0809000000000000" pitchFamily="49" charset="-120"/>
              </a:rPr>
              <a:t>須一次繳足</a:t>
            </a:r>
            <a:r>
              <a:rPr lang="en-US" altLang="zh-TW" sz="1600" spc="50" dirty="0">
                <a:solidFill>
                  <a:schemeClr val="accent6">
                    <a:lumMod val="50000"/>
                  </a:schemeClr>
                </a:solidFill>
                <a:latin typeface="華康中特圓體" panose="020F0809000000000000" pitchFamily="49" charset="-120"/>
                <a:ea typeface="華康中特圓體" panose="020F0809000000000000" pitchFamily="49" charset="-120"/>
              </a:rPr>
              <a:t>600</a:t>
            </a:r>
            <a:r>
              <a:rPr lang="zh-TW" altLang="en-US" sz="1600" spc="50" dirty="0">
                <a:solidFill>
                  <a:schemeClr val="accent6">
                    <a:lumMod val="50000"/>
                  </a:schemeClr>
                </a:solidFill>
                <a:latin typeface="華康中特圓體" panose="020F0809000000000000" pitchFamily="49" charset="-120"/>
                <a:ea typeface="華康中特圓體" panose="020F0809000000000000" pitchFamily="49" charset="-120"/>
              </a:rPr>
              <a:t>元，</a:t>
            </a:r>
            <a:r>
              <a:rPr lang="zh-TW" altLang="en-US" b="1" u="sng" spc="50" dirty="0">
                <a:solidFill>
                  <a:srgbClr val="0033CC"/>
                </a:solidFill>
                <a:latin typeface="華康中特圓體" panose="020F0809000000000000" pitchFamily="49" charset="-120"/>
                <a:ea typeface="華康中特圓體" panose="020F0809000000000000" pitchFamily="49" charset="-120"/>
              </a:rPr>
              <a:t>不得分次繳費！</a:t>
            </a:r>
          </a:p>
        </p:txBody>
      </p:sp>
      <p:sp>
        <p:nvSpPr>
          <p:cNvPr id="24" name="流程圖: 接點 23"/>
          <p:cNvSpPr/>
          <p:nvPr/>
        </p:nvSpPr>
        <p:spPr>
          <a:xfrm>
            <a:off x="6578600" y="4615487"/>
            <a:ext cx="3327400" cy="473276"/>
          </a:xfrm>
          <a:prstGeom prst="flowChartConnector">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47969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a:extLst>
              <a:ext uri="{FF2B5EF4-FFF2-40B4-BE49-F238E27FC236}">
                <a16:creationId xmlns:a16="http://schemas.microsoft.com/office/drawing/2014/main" id="{ECB3C1C4-1640-967A-6172-63B552A106C7}"/>
              </a:ext>
            </a:extLst>
          </p:cNvPr>
          <p:cNvPicPr>
            <a:picLocks noChangeAspect="1"/>
          </p:cNvPicPr>
          <p:nvPr/>
        </p:nvPicPr>
        <p:blipFill>
          <a:blip r:embed="rId2"/>
          <a:stretch>
            <a:fillRect/>
          </a:stretch>
        </p:blipFill>
        <p:spPr>
          <a:xfrm>
            <a:off x="4792926" y="1381990"/>
            <a:ext cx="7233974" cy="4625196"/>
          </a:xfrm>
          <a:prstGeom prst="rect">
            <a:avLst/>
          </a:prstGeom>
        </p:spPr>
      </p:pic>
      <p:pic>
        <p:nvPicPr>
          <p:cNvPr id="14" name="圖片 13">
            <a:extLst>
              <a:ext uri="{FF2B5EF4-FFF2-40B4-BE49-F238E27FC236}">
                <a16:creationId xmlns:a16="http://schemas.microsoft.com/office/drawing/2014/main" id="{E46B6574-826A-192A-63FE-23B507900C83}"/>
              </a:ext>
            </a:extLst>
          </p:cNvPr>
          <p:cNvPicPr>
            <a:picLocks noChangeAspect="1"/>
          </p:cNvPicPr>
          <p:nvPr/>
        </p:nvPicPr>
        <p:blipFill>
          <a:blip r:embed="rId3"/>
          <a:stretch>
            <a:fillRect/>
          </a:stretch>
        </p:blipFill>
        <p:spPr>
          <a:xfrm>
            <a:off x="587850" y="760102"/>
            <a:ext cx="4173332" cy="5734035"/>
          </a:xfrm>
          <a:prstGeom prst="rect">
            <a:avLst/>
          </a:prstGeom>
          <a:ln>
            <a:solidFill>
              <a:schemeClr val="bg1">
                <a:lumMod val="50000"/>
              </a:schemeClr>
            </a:solidFill>
          </a:ln>
        </p:spPr>
      </p:pic>
      <p:sp>
        <p:nvSpPr>
          <p:cNvPr id="2" name="投影片編號版面配置區 1">
            <a:extLst>
              <a:ext uri="{FF2B5EF4-FFF2-40B4-BE49-F238E27FC236}">
                <a16:creationId xmlns:a16="http://schemas.microsoft.com/office/drawing/2014/main" id="{C5084D6B-DFE4-443D-A98B-F851F4BD64BA}"/>
              </a:ext>
            </a:extLst>
          </p:cNvPr>
          <p:cNvSpPr>
            <a:spLocks noGrp="1"/>
          </p:cNvSpPr>
          <p:nvPr>
            <p:ph type="sldNum" sz="quarter" idx="12"/>
          </p:nvPr>
        </p:nvSpPr>
        <p:spPr/>
        <p:txBody>
          <a:bodyPr/>
          <a:lstStyle/>
          <a:p>
            <a:fld id="{A6174ADA-354D-4803-A14C-B38EECA4D689}" type="slidenum">
              <a:rPr lang="zh-TW" altLang="en-US" smtClean="0"/>
              <a:t>8</a:t>
            </a:fld>
            <a:endParaRPr lang="zh-TW" altLang="en-US"/>
          </a:p>
        </p:txBody>
      </p:sp>
      <p:sp>
        <p:nvSpPr>
          <p:cNvPr id="7" name="矩形 6">
            <a:extLst>
              <a:ext uri="{FF2B5EF4-FFF2-40B4-BE49-F238E27FC236}">
                <a16:creationId xmlns:a16="http://schemas.microsoft.com/office/drawing/2014/main" id="{F0798BB2-16B5-4FE2-9129-37A86AEB9B10}"/>
              </a:ext>
            </a:extLst>
          </p:cNvPr>
          <p:cNvSpPr/>
          <p:nvPr/>
        </p:nvSpPr>
        <p:spPr>
          <a:xfrm>
            <a:off x="4073471" y="1029276"/>
            <a:ext cx="587230" cy="5704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BEB786E4-8ABD-4B48-A428-1C985283382B}"/>
              </a:ext>
            </a:extLst>
          </p:cNvPr>
          <p:cNvSpPr/>
          <p:nvPr/>
        </p:nvSpPr>
        <p:spPr>
          <a:xfrm>
            <a:off x="7714958" y="3288878"/>
            <a:ext cx="1568742" cy="280244"/>
          </a:xfrm>
          <a:prstGeom prst="rect">
            <a:avLst/>
          </a:prstGeom>
          <a:noFill/>
          <a:ln w="2857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E7EA1E0F-21E9-47A2-8079-1C4E12FA895D}"/>
              </a:ext>
            </a:extLst>
          </p:cNvPr>
          <p:cNvSpPr/>
          <p:nvPr/>
        </p:nvSpPr>
        <p:spPr>
          <a:xfrm>
            <a:off x="2049011" y="78799"/>
            <a:ext cx="8105948" cy="58477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sym typeface="Wingdings" panose="05000000000000000000" pitchFamily="2" charset="2"/>
              </a:rPr>
              <a:t>◆ </a:t>
            </a:r>
            <a:r>
              <a:rPr lang="en-US" altLang="zh-TW" sz="3200" b="1" spc="100" dirty="0">
                <a:solidFill>
                  <a:schemeClr val="tx1"/>
                </a:solidFill>
                <a:effectLst>
                  <a:glow rad="63500">
                    <a:schemeClr val="bg1"/>
                  </a:glow>
                </a:effectLst>
                <a:sym typeface="Wingdings" panose="05000000000000000000" pitchFamily="2" charset="2"/>
              </a:rPr>
              <a:t>115</a:t>
            </a:r>
            <a:r>
              <a:rPr lang="zh-TW" altLang="en-US" sz="3200" b="1" spc="100" dirty="0">
                <a:solidFill>
                  <a:schemeClr val="tx1"/>
                </a:solidFill>
                <a:effectLst>
                  <a:glow rad="63500">
                    <a:schemeClr val="bg1"/>
                  </a:glow>
                </a:effectLst>
                <a:sym typeface="Wingdings" panose="05000000000000000000" pitchFamily="2" charset="2"/>
              </a:rPr>
              <a:t>學年度招生簡章分則樣式</a:t>
            </a:r>
            <a:endParaRPr lang="zh-TW" altLang="en-US" sz="3200" b="1" spc="100" dirty="0">
              <a:solidFill>
                <a:schemeClr val="tx1"/>
              </a:solidFill>
              <a:effectLst>
                <a:glow rad="63500">
                  <a:schemeClr val="bg1"/>
                </a:glow>
              </a:effectLst>
            </a:endParaRPr>
          </a:p>
        </p:txBody>
      </p:sp>
      <p:sp>
        <p:nvSpPr>
          <p:cNvPr id="11" name="文字方塊 10">
            <a:extLst>
              <a:ext uri="{FF2B5EF4-FFF2-40B4-BE49-F238E27FC236}">
                <a16:creationId xmlns:a16="http://schemas.microsoft.com/office/drawing/2014/main" id="{A596842D-483F-482B-A506-142AAEBD8735}"/>
              </a:ext>
            </a:extLst>
          </p:cNvPr>
          <p:cNvSpPr txBox="1"/>
          <p:nvPr/>
        </p:nvSpPr>
        <p:spPr>
          <a:xfrm>
            <a:off x="9457199" y="3261345"/>
            <a:ext cx="1980029" cy="307777"/>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none" rtlCol="0">
            <a:spAutoFit/>
          </a:bodyPr>
          <a:lstStyle/>
          <a:p>
            <a:r>
              <a:rPr lang="zh-TW" altLang="en-US" sz="1400" b="1" dirty="0"/>
              <a:t>請參閱項目代碼對照表</a:t>
            </a:r>
          </a:p>
        </p:txBody>
      </p:sp>
      <p:sp>
        <p:nvSpPr>
          <p:cNvPr id="12" name="語音泡泡: 矩形 11">
            <a:extLst>
              <a:ext uri="{FF2B5EF4-FFF2-40B4-BE49-F238E27FC236}">
                <a16:creationId xmlns:a16="http://schemas.microsoft.com/office/drawing/2014/main" id="{21E94DE5-CE43-4B63-AA44-DDAAAB481C43}"/>
              </a:ext>
            </a:extLst>
          </p:cNvPr>
          <p:cNvSpPr/>
          <p:nvPr/>
        </p:nvSpPr>
        <p:spPr>
          <a:xfrm>
            <a:off x="2304032" y="1933216"/>
            <a:ext cx="2085088" cy="1549212"/>
          </a:xfrm>
          <a:prstGeom prst="wedgeRectCallout">
            <a:avLst>
              <a:gd name="adj1" fmla="val 36307"/>
              <a:gd name="adj2" fmla="val -7353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solidFill>
                <a:effectLst>
                  <a:outerShdw blurRad="38100" dist="38100" dir="2700000" algn="tl">
                    <a:srgbClr val="000000">
                      <a:alpha val="43137"/>
                    </a:srgbClr>
                  </a:outerShdw>
                </a:effectLst>
              </a:rPr>
              <a:t>各校得限制申請生可申請該校之系（組）、學程數</a:t>
            </a:r>
          </a:p>
        </p:txBody>
      </p:sp>
      <p:sp>
        <p:nvSpPr>
          <p:cNvPr id="19" name="矩形 18">
            <a:extLst>
              <a:ext uri="{FF2B5EF4-FFF2-40B4-BE49-F238E27FC236}">
                <a16:creationId xmlns:a16="http://schemas.microsoft.com/office/drawing/2014/main" id="{F2A9D265-0B1F-EC6A-0176-5279309CBA34}"/>
              </a:ext>
            </a:extLst>
          </p:cNvPr>
          <p:cNvSpPr/>
          <p:nvPr/>
        </p:nvSpPr>
        <p:spPr>
          <a:xfrm>
            <a:off x="4792926" y="1933216"/>
            <a:ext cx="1684437" cy="2260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738841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文字, 螢幕擷取畫面, 字型, 數字 的圖片&#10;&#10;AI 產生的內容可能不正確。">
            <a:extLst>
              <a:ext uri="{FF2B5EF4-FFF2-40B4-BE49-F238E27FC236}">
                <a16:creationId xmlns:a16="http://schemas.microsoft.com/office/drawing/2014/main" id="{460F5605-AD5B-15B2-FC1B-419AD02D1F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2732" y="994448"/>
            <a:ext cx="8806535" cy="5751667"/>
          </a:xfrm>
          <a:prstGeom prst="rect">
            <a:avLst/>
          </a:prstGeom>
        </p:spPr>
      </p:pic>
      <p:sp>
        <p:nvSpPr>
          <p:cNvPr id="2" name="投影片編號版面配置區 1"/>
          <p:cNvSpPr>
            <a:spLocks noGrp="1"/>
          </p:cNvSpPr>
          <p:nvPr>
            <p:ph type="sldNum" sz="quarter" idx="12"/>
          </p:nvPr>
        </p:nvSpPr>
        <p:spPr/>
        <p:txBody>
          <a:bodyPr/>
          <a:lstStyle/>
          <a:p>
            <a:fld id="{A6174ADA-354D-4803-A14C-B38EECA4D689}" type="slidenum">
              <a:rPr lang="zh-TW" altLang="en-US" smtClean="0"/>
              <a:t>80</a:t>
            </a:fld>
            <a:endParaRPr lang="zh-TW" altLang="en-US"/>
          </a:p>
        </p:txBody>
      </p:sp>
      <p:sp>
        <p:nvSpPr>
          <p:cNvPr id="5" name="矩形 4"/>
          <p:cNvSpPr/>
          <p:nvPr/>
        </p:nvSpPr>
        <p:spPr>
          <a:xfrm>
            <a:off x="1538288" y="111885"/>
            <a:ext cx="9115425"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rPr>
              <a:t>一、報名繳費帳號查詢：</a:t>
            </a:r>
            <a:r>
              <a:rPr lang="en-US" altLang="zh-TW" sz="2800" b="1" spc="100" dirty="0">
                <a:solidFill>
                  <a:schemeClr val="tx1"/>
                </a:solidFill>
                <a:effectLst>
                  <a:glow rad="63500">
                    <a:schemeClr val="bg1"/>
                  </a:glow>
                </a:effectLst>
              </a:rPr>
              <a:t>4.</a:t>
            </a:r>
            <a:r>
              <a:rPr lang="zh-TW" altLang="en-US" sz="2800" b="1" spc="100" dirty="0">
                <a:solidFill>
                  <a:schemeClr val="tx1"/>
                </a:solidFill>
                <a:effectLst>
                  <a:glow rad="63500">
                    <a:schemeClr val="bg1"/>
                  </a:glow>
                </a:effectLst>
              </a:rPr>
              <a:t>報名繳費帳號查詢</a:t>
            </a:r>
            <a:r>
              <a:rPr lang="en-US" altLang="zh-TW" sz="2800" b="1" spc="100" dirty="0">
                <a:solidFill>
                  <a:schemeClr val="tx1"/>
                </a:solidFill>
                <a:effectLst>
                  <a:glow rad="63500">
                    <a:schemeClr val="bg1"/>
                  </a:glow>
                </a:effectLst>
              </a:rPr>
              <a:t>(2/2)</a:t>
            </a:r>
            <a:endParaRPr lang="zh-TW" altLang="en-US" sz="3600" b="1" spc="100" dirty="0">
              <a:solidFill>
                <a:schemeClr val="tx1"/>
              </a:solidFill>
              <a:effectLst>
                <a:glow rad="63500">
                  <a:schemeClr val="bg1"/>
                </a:glow>
              </a:effectLst>
            </a:endParaRPr>
          </a:p>
        </p:txBody>
      </p:sp>
      <p:sp>
        <p:nvSpPr>
          <p:cNvPr id="7" name="矩形 6"/>
          <p:cNvSpPr/>
          <p:nvPr/>
        </p:nvSpPr>
        <p:spPr>
          <a:xfrm>
            <a:off x="1692732" y="746337"/>
            <a:ext cx="4304655" cy="33127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pc="300" dirty="0">
                <a:solidFill>
                  <a:schemeClr val="tx1"/>
                </a:solidFill>
                <a:latin typeface="華康中特圓體" panose="020F0809000000000000" pitchFamily="49" charset="-120"/>
                <a:ea typeface="華康中特圓體" panose="020F0809000000000000" pitchFamily="49" charset="-120"/>
              </a:rPr>
              <a:t>台灣銀行繳費單</a:t>
            </a:r>
            <a:r>
              <a:rPr lang="en-US" altLang="zh-TW" spc="300" dirty="0">
                <a:solidFill>
                  <a:schemeClr val="tx1"/>
                </a:solidFill>
                <a:latin typeface="華康中特圓體" panose="020F0809000000000000" pitchFamily="49" charset="-120"/>
                <a:ea typeface="華康中特圓體" panose="020F0809000000000000" pitchFamily="49" charset="-120"/>
              </a:rPr>
              <a:t>(</a:t>
            </a:r>
            <a:r>
              <a:rPr lang="zh-TW" altLang="en-US" spc="300" dirty="0">
                <a:solidFill>
                  <a:schemeClr val="tx1"/>
                </a:solidFill>
                <a:latin typeface="華康中特圓體" panose="020F0809000000000000" pitchFamily="49" charset="-120"/>
                <a:ea typeface="華康中特圓體" panose="020F0809000000000000" pitchFamily="49" charset="-120"/>
              </a:rPr>
              <a:t>樣張</a:t>
            </a:r>
            <a:r>
              <a:rPr lang="en-US" altLang="zh-TW" spc="300" dirty="0">
                <a:solidFill>
                  <a:schemeClr val="tx1"/>
                </a:solidFill>
                <a:latin typeface="華康中特圓體" panose="020F0809000000000000" pitchFamily="49" charset="-120"/>
                <a:ea typeface="華康中特圓體" panose="020F0809000000000000" pitchFamily="49" charset="-120"/>
              </a:rPr>
              <a:t>)</a:t>
            </a:r>
            <a:endParaRPr lang="zh-TW" altLang="en-US" spc="300" dirty="0">
              <a:solidFill>
                <a:schemeClr val="tx1"/>
              </a:solidFill>
              <a:latin typeface="華康中特圓體" panose="020F0809000000000000" pitchFamily="49" charset="-120"/>
              <a:ea typeface="華康中特圓體" panose="020F0809000000000000" pitchFamily="49" charset="-120"/>
            </a:endParaRPr>
          </a:p>
        </p:txBody>
      </p:sp>
      <p:sp>
        <p:nvSpPr>
          <p:cNvPr id="8" name="矩形 7"/>
          <p:cNvSpPr/>
          <p:nvPr/>
        </p:nvSpPr>
        <p:spPr>
          <a:xfrm>
            <a:off x="6078069" y="746337"/>
            <a:ext cx="4421198" cy="33832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pc="300" dirty="0">
                <a:solidFill>
                  <a:schemeClr val="tx1"/>
                </a:solidFill>
                <a:latin typeface="華康中特圓體" panose="020F0809000000000000" pitchFamily="49" charset="-120"/>
                <a:ea typeface="華康中特圓體" panose="020F0809000000000000" pitchFamily="49" charset="-120"/>
              </a:rPr>
              <a:t>其他金融機構繳款資訊</a:t>
            </a:r>
            <a:r>
              <a:rPr lang="en-US" altLang="zh-TW" spc="300" dirty="0">
                <a:solidFill>
                  <a:schemeClr val="tx1"/>
                </a:solidFill>
                <a:latin typeface="華康中特圓體" panose="020F0809000000000000" pitchFamily="49" charset="-120"/>
                <a:ea typeface="華康中特圓體" panose="020F0809000000000000" pitchFamily="49" charset="-120"/>
              </a:rPr>
              <a:t>(</a:t>
            </a:r>
            <a:r>
              <a:rPr lang="zh-TW" altLang="en-US" spc="300" dirty="0">
                <a:solidFill>
                  <a:schemeClr val="tx1"/>
                </a:solidFill>
                <a:latin typeface="華康中特圓體" panose="020F0809000000000000" pitchFamily="49" charset="-120"/>
                <a:ea typeface="華康中特圓體" panose="020F0809000000000000" pitchFamily="49" charset="-120"/>
              </a:rPr>
              <a:t>樣張</a:t>
            </a:r>
            <a:r>
              <a:rPr lang="en-US" altLang="zh-TW" spc="300" dirty="0">
                <a:solidFill>
                  <a:schemeClr val="tx1"/>
                </a:solidFill>
                <a:latin typeface="華康中特圓體" panose="020F0809000000000000" pitchFamily="49" charset="-120"/>
                <a:ea typeface="華康中特圓體" panose="020F0809000000000000" pitchFamily="49" charset="-120"/>
              </a:rPr>
              <a:t>)</a:t>
            </a:r>
            <a:endParaRPr lang="zh-TW" altLang="en-US" spc="300" dirty="0">
              <a:solidFill>
                <a:schemeClr val="tx1"/>
              </a:solidFill>
              <a:latin typeface="華康中特圓體" panose="020F0809000000000000" pitchFamily="49" charset="-120"/>
              <a:ea typeface="華康中特圓體" panose="020F0809000000000000" pitchFamily="49" charset="-120"/>
            </a:endParaRPr>
          </a:p>
        </p:txBody>
      </p:sp>
    </p:spTree>
    <p:extLst>
      <p:ext uri="{BB962C8B-B14F-4D97-AF65-F5344CB8AC3E}">
        <p14:creationId xmlns:p14="http://schemas.microsoft.com/office/powerpoint/2010/main" val="41920444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A screenshot of a computer&#10;&#10;AI-generated content may be incorrect."/>
          <p:cNvPicPr>
            <a:picLocks noChangeAspect="1"/>
          </p:cNvPicPr>
          <p:nvPr/>
        </p:nvPicPr>
        <p:blipFill>
          <a:blip r:embed="rId3"/>
          <a:srcRect/>
          <a:stretch/>
        </p:blipFill>
        <p:spPr>
          <a:xfrm>
            <a:off x="647864" y="825987"/>
            <a:ext cx="7625776" cy="2991005"/>
          </a:xfrm>
          <a:prstGeom prst="rect">
            <a:avLst/>
          </a:prstGeom>
        </p:spPr>
      </p:pic>
      <p:sp>
        <p:nvSpPr>
          <p:cNvPr id="5" name="矩形 4"/>
          <p:cNvSpPr/>
          <p:nvPr/>
        </p:nvSpPr>
        <p:spPr>
          <a:xfrm>
            <a:off x="4179844" y="142874"/>
            <a:ext cx="4048304"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spc="100" dirty="0">
                <a:solidFill>
                  <a:schemeClr val="tx1"/>
                </a:solidFill>
                <a:effectLst>
                  <a:glow rad="63500">
                    <a:schemeClr val="bg1"/>
                  </a:glow>
                </a:effectLst>
              </a:rPr>
              <a:t>二、繳費入帳查詢</a:t>
            </a:r>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81</a:t>
            </a:fld>
            <a:endParaRPr lang="zh-TW" altLang="en-US"/>
          </a:p>
        </p:txBody>
      </p:sp>
      <p:sp>
        <p:nvSpPr>
          <p:cNvPr id="16" name="矩形 15"/>
          <p:cNvSpPr/>
          <p:nvPr/>
        </p:nvSpPr>
        <p:spPr>
          <a:xfrm>
            <a:off x="779278" y="846482"/>
            <a:ext cx="1305070" cy="147500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Ø"/>
            </a:pPr>
            <a:r>
              <a:rPr lang="zh-TW" altLang="en-US" sz="2000" spc="300" dirty="0">
                <a:solidFill>
                  <a:schemeClr val="accent6">
                    <a:lumMod val="50000"/>
                  </a:schemeClr>
                </a:solidFill>
                <a:latin typeface="華康中特圓體" panose="020F0809000000000000" pitchFamily="49" charset="-120"/>
                <a:ea typeface="華康中特圓體" panose="020F0809000000000000" pitchFamily="49" charset="-120"/>
              </a:rPr>
              <a:t>查詢繳費是否完成</a:t>
            </a:r>
          </a:p>
        </p:txBody>
      </p:sp>
      <p:pic>
        <p:nvPicPr>
          <p:cNvPr id="20" name="圖片 19"/>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3815132" y="3173203"/>
            <a:ext cx="737814" cy="904954"/>
          </a:xfrm>
          <a:prstGeom prst="rect">
            <a:avLst/>
          </a:prstGeom>
        </p:spPr>
      </p:pic>
      <p:pic>
        <p:nvPicPr>
          <p:cNvPr id="6" name="圖片 5" descr="A screenshot of a computer&#10;&#10;AI-generated content may be incorrect."/>
          <p:cNvPicPr>
            <a:picLocks noChangeAspect="1"/>
          </p:cNvPicPr>
          <p:nvPr/>
        </p:nvPicPr>
        <p:blipFill>
          <a:blip r:embed="rId5"/>
          <a:srcRect/>
          <a:stretch/>
        </p:blipFill>
        <p:spPr>
          <a:xfrm>
            <a:off x="3556379" y="3949750"/>
            <a:ext cx="6104315" cy="2644170"/>
          </a:xfrm>
          <a:prstGeom prst="rect">
            <a:avLst/>
          </a:prstGeom>
          <a:effectLst>
            <a:outerShdw blurRad="50800" dist="38100" dir="5400000" algn="t" rotWithShape="0">
              <a:prstClr val="black">
                <a:alpha val="40000"/>
              </a:prstClr>
            </a:outerShdw>
          </a:effectLst>
        </p:spPr>
      </p:pic>
      <p:sp>
        <p:nvSpPr>
          <p:cNvPr id="21" name="流程圖: 接點 20"/>
          <p:cNvSpPr/>
          <p:nvPr/>
        </p:nvSpPr>
        <p:spPr>
          <a:xfrm>
            <a:off x="4398375" y="4318859"/>
            <a:ext cx="1888125" cy="491266"/>
          </a:xfrm>
          <a:prstGeom prst="flowChartConnector">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Google Shape;834;p81"/>
          <p:cNvSpPr/>
          <p:nvPr/>
        </p:nvSpPr>
        <p:spPr>
          <a:xfrm>
            <a:off x="8551001" y="3994587"/>
            <a:ext cx="2424974" cy="949433"/>
          </a:xfrm>
          <a:prstGeom prst="wedgeRectCallout">
            <a:avLst>
              <a:gd name="adj1" fmla="val -113804"/>
              <a:gd name="adj2" fmla="val 13427"/>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TW" sz="1600" b="1" dirty="0">
                <a:solidFill>
                  <a:schemeClr val="lt1"/>
                </a:solidFill>
                <a:effectLst>
                  <a:outerShdw blurRad="38100" dist="38100" dir="2700000" algn="tl">
                    <a:srgbClr val="000000">
                      <a:alpha val="43137"/>
                    </a:srgbClr>
                  </a:outerShdw>
                </a:effectLst>
              </a:rPr>
              <a:t>系統確認繳費入帳後，即可點選「進行個別報名」進入報名頁面。</a:t>
            </a:r>
            <a:endParaRPr sz="1600" b="1" dirty="0">
              <a:solidFill>
                <a:schemeClr val="l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27222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074966" y="108363"/>
            <a:ext cx="6042068"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spc="100" dirty="0">
                <a:solidFill>
                  <a:schemeClr val="tx1"/>
                </a:solidFill>
                <a:effectLst>
                  <a:glow rad="63500">
                    <a:schemeClr val="bg1"/>
                  </a:glow>
                </a:effectLst>
              </a:rPr>
              <a:t>三、個別報名：</a:t>
            </a:r>
            <a:r>
              <a:rPr lang="zh-TW" altLang="en-US" sz="3200" b="1" spc="100" dirty="0">
                <a:solidFill>
                  <a:schemeClr val="tx1"/>
                </a:solidFill>
                <a:effectLst>
                  <a:glow rad="63500">
                    <a:schemeClr val="bg1"/>
                  </a:glow>
                </a:effectLst>
              </a:rPr>
              <a:t>閱讀注意事項</a:t>
            </a:r>
            <a:endParaRPr lang="zh-TW" altLang="en-US" sz="3600" b="1" spc="100" dirty="0">
              <a:solidFill>
                <a:schemeClr val="tx1"/>
              </a:solidFill>
              <a:effectLst>
                <a:glow rad="63500">
                  <a:schemeClr val="bg1"/>
                </a:glow>
              </a:effectLst>
            </a:endParaRPr>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82</a:t>
            </a:fld>
            <a:endParaRPr lang="zh-TW" altLang="en-US"/>
          </a:p>
        </p:txBody>
      </p:sp>
      <p:pic>
        <p:nvPicPr>
          <p:cNvPr id="4" name="圖片 3" descr="A screenshot of a computer&#10;&#10;AI-generated content may be incorrect."/>
          <p:cNvPicPr>
            <a:picLocks noChangeAspect="1"/>
          </p:cNvPicPr>
          <p:nvPr/>
        </p:nvPicPr>
        <p:blipFill>
          <a:blip r:embed="rId3"/>
          <a:srcRect/>
          <a:stretch/>
        </p:blipFill>
        <p:spPr>
          <a:xfrm>
            <a:off x="1465216" y="914403"/>
            <a:ext cx="8916115" cy="5281023"/>
          </a:xfrm>
          <a:prstGeom prst="rect">
            <a:avLst/>
          </a:prstGeom>
        </p:spPr>
      </p:pic>
      <p:sp>
        <p:nvSpPr>
          <p:cNvPr id="17" name="流程圖: 接點 16"/>
          <p:cNvSpPr/>
          <p:nvPr/>
        </p:nvSpPr>
        <p:spPr>
          <a:xfrm>
            <a:off x="6003722" y="5367676"/>
            <a:ext cx="1359931" cy="385055"/>
          </a:xfrm>
          <a:prstGeom prst="flowChartConnector">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圖片 17"/>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4956732" y="5379829"/>
            <a:ext cx="940466" cy="1153514"/>
          </a:xfrm>
          <a:prstGeom prst="rect">
            <a:avLst/>
          </a:prstGeom>
        </p:spPr>
      </p:pic>
      <p:sp>
        <p:nvSpPr>
          <p:cNvPr id="19" name="矩形 18"/>
          <p:cNvSpPr/>
          <p:nvPr/>
        </p:nvSpPr>
        <p:spPr>
          <a:xfrm>
            <a:off x="1394448" y="1033958"/>
            <a:ext cx="1603519" cy="149334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Ø"/>
            </a:pPr>
            <a:r>
              <a:rPr lang="zh-TW" altLang="en-US" sz="2000" spc="300" dirty="0">
                <a:solidFill>
                  <a:schemeClr val="accent6">
                    <a:lumMod val="50000"/>
                  </a:schemeClr>
                </a:solidFill>
                <a:latin typeface="華康中特圓體" panose="020F0809000000000000" pitchFamily="49" charset="-120"/>
                <a:ea typeface="華康中特圓體" panose="020F0809000000000000" pitchFamily="49" charset="-120"/>
              </a:rPr>
              <a:t>請詳細閱讀報名注意事項</a:t>
            </a:r>
          </a:p>
        </p:txBody>
      </p:sp>
    </p:spTree>
    <p:extLst>
      <p:ext uri="{BB962C8B-B14F-4D97-AF65-F5344CB8AC3E}">
        <p14:creationId xmlns:p14="http://schemas.microsoft.com/office/powerpoint/2010/main" val="41775190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83</a:t>
            </a:fld>
            <a:endParaRPr lang="zh-TW" altLang="en-US"/>
          </a:p>
        </p:txBody>
      </p:sp>
      <p:pic>
        <p:nvPicPr>
          <p:cNvPr id="3" name="圖片 2"/>
          <p:cNvPicPr>
            <a:picLocks noChangeAspect="1"/>
          </p:cNvPicPr>
          <p:nvPr/>
        </p:nvPicPr>
        <p:blipFill rotWithShape="1">
          <a:blip r:embed="rId3"/>
          <a:srcRect l="20329"/>
          <a:stretch/>
        </p:blipFill>
        <p:spPr>
          <a:xfrm>
            <a:off x="3949700" y="727069"/>
            <a:ext cx="6896934" cy="5867695"/>
          </a:xfrm>
          <a:prstGeom prst="rect">
            <a:avLst/>
          </a:prstGeom>
        </p:spPr>
      </p:pic>
      <p:sp>
        <p:nvSpPr>
          <p:cNvPr id="4" name="矩形 3"/>
          <p:cNvSpPr/>
          <p:nvPr/>
        </p:nvSpPr>
        <p:spPr>
          <a:xfrm>
            <a:off x="4119418" y="1062182"/>
            <a:ext cx="1431637" cy="304800"/>
          </a:xfrm>
          <a:prstGeom prst="rect">
            <a:avLst/>
          </a:prstGeom>
          <a:noFill/>
          <a:ln w="381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直線接點 5"/>
          <p:cNvCxnSpPr/>
          <p:nvPr/>
        </p:nvCxnSpPr>
        <p:spPr>
          <a:xfrm flipH="1">
            <a:off x="3314861" y="1209964"/>
            <a:ext cx="804557" cy="4618"/>
          </a:xfrm>
          <a:prstGeom prst="line">
            <a:avLst/>
          </a:prstGeom>
          <a:ln w="28575">
            <a:solidFill>
              <a:srgbClr val="FFC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584981" y="951346"/>
            <a:ext cx="2730874" cy="969818"/>
          </a:xfrm>
          <a:prstGeom prst="rect">
            <a:avLst/>
          </a:prstGeom>
          <a:solidFill>
            <a:srgbClr val="FFFFE5"/>
          </a:solidFill>
          <a:ln w="381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spcBef>
                <a:spcPts val="600"/>
              </a:spcBef>
              <a:spcAft>
                <a:spcPts val="600"/>
              </a:spcAft>
              <a:buFont typeface="Wingdings" panose="05000000000000000000" pitchFamily="2" charset="2"/>
              <a:buChar char="ü"/>
            </a:pPr>
            <a:r>
              <a:rPr lang="zh-TW" altLang="en-US" sz="1600" spc="50" dirty="0">
                <a:solidFill>
                  <a:schemeClr val="accent6">
                    <a:lumMod val="50000"/>
                  </a:schemeClr>
                </a:solidFill>
                <a:latin typeface="華康中特圓體" panose="020F0809000000000000" pitchFamily="49" charset="-120"/>
                <a:ea typeface="華康中特圓體" panose="020F0809000000000000" pitchFamily="49" charset="-120"/>
              </a:rPr>
              <a:t>步驟</a:t>
            </a:r>
            <a:r>
              <a:rPr lang="en-US" altLang="zh-TW" sz="1600" spc="50" dirty="0">
                <a:solidFill>
                  <a:schemeClr val="accent6">
                    <a:lumMod val="50000"/>
                  </a:schemeClr>
                </a:solidFill>
                <a:latin typeface="華康中特圓體" panose="020F0809000000000000" pitchFamily="49" charset="-120"/>
                <a:ea typeface="華康中特圓體" panose="020F0809000000000000" pitchFamily="49" charset="-120"/>
              </a:rPr>
              <a:t>1</a:t>
            </a:r>
            <a:r>
              <a:rPr lang="zh-TW" altLang="en-US" sz="1600" spc="50" dirty="0">
                <a:solidFill>
                  <a:schemeClr val="accent6">
                    <a:lumMod val="50000"/>
                  </a:schemeClr>
                </a:solidFill>
                <a:latin typeface="華康中特圓體" panose="020F0809000000000000" pitchFamily="49" charset="-120"/>
                <a:ea typeface="華康中特圓體" panose="020F0809000000000000" pitchFamily="49" charset="-120"/>
              </a:rPr>
              <a:t>為系統帶出資料，請先核對各欄位資料是否正確無誤</a:t>
            </a:r>
            <a:endParaRPr lang="zh-TW" altLang="en-US" sz="1600" b="1" u="sng" spc="50" dirty="0">
              <a:solidFill>
                <a:srgbClr val="0033CC"/>
              </a:solidFill>
              <a:latin typeface="華康中特圓體" panose="020F0809000000000000" pitchFamily="49" charset="-120"/>
              <a:ea typeface="華康中特圓體" panose="020F0809000000000000" pitchFamily="49" charset="-120"/>
            </a:endParaRPr>
          </a:p>
        </p:txBody>
      </p:sp>
      <p:sp>
        <p:nvSpPr>
          <p:cNvPr id="9" name="矩形 8"/>
          <p:cNvSpPr/>
          <p:nvPr/>
        </p:nvSpPr>
        <p:spPr>
          <a:xfrm>
            <a:off x="4119418" y="2179782"/>
            <a:ext cx="1431637" cy="304800"/>
          </a:xfrm>
          <a:prstGeom prst="rect">
            <a:avLst/>
          </a:prstGeom>
          <a:noFill/>
          <a:ln w="381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 name="直線接點 9"/>
          <p:cNvCxnSpPr/>
          <p:nvPr/>
        </p:nvCxnSpPr>
        <p:spPr>
          <a:xfrm flipH="1">
            <a:off x="3314861" y="2327564"/>
            <a:ext cx="804557" cy="4618"/>
          </a:xfrm>
          <a:prstGeom prst="line">
            <a:avLst/>
          </a:prstGeom>
          <a:ln w="28575">
            <a:solidFill>
              <a:srgbClr val="FFC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584981" y="2068946"/>
            <a:ext cx="2730874" cy="1832984"/>
          </a:xfrm>
          <a:prstGeom prst="rect">
            <a:avLst/>
          </a:prstGeom>
          <a:solidFill>
            <a:srgbClr val="FFFFE5"/>
          </a:solidFill>
          <a:ln w="381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spcBef>
                <a:spcPts val="600"/>
              </a:spcBef>
              <a:spcAft>
                <a:spcPts val="600"/>
              </a:spcAft>
              <a:buFont typeface="Wingdings" panose="05000000000000000000" pitchFamily="2" charset="2"/>
              <a:buChar char="ü"/>
            </a:pPr>
            <a:r>
              <a:rPr lang="zh-TW" altLang="en-US" sz="1600" spc="50" dirty="0">
                <a:solidFill>
                  <a:schemeClr val="accent6">
                    <a:lumMod val="50000"/>
                  </a:schemeClr>
                </a:solidFill>
                <a:latin typeface="華康中特圓體" panose="020F0809000000000000" pitchFamily="49" charset="-120"/>
                <a:ea typeface="華康中特圓體" panose="020F0809000000000000" pitchFamily="49" charset="-120"/>
              </a:rPr>
              <a:t>請確實填寫本人於招生期間可連絡到之電話、手機、地址、</a:t>
            </a:r>
            <a:r>
              <a:rPr lang="en-US" altLang="zh-TW" sz="1600" spc="50" dirty="0">
                <a:solidFill>
                  <a:schemeClr val="accent6">
                    <a:lumMod val="50000"/>
                  </a:schemeClr>
                </a:solidFill>
                <a:latin typeface="華康中特圓體" panose="020F0809000000000000" pitchFamily="49" charset="-120"/>
                <a:ea typeface="華康中特圓體" panose="020F0809000000000000" pitchFamily="49" charset="-120"/>
              </a:rPr>
              <a:t>E-mail</a:t>
            </a:r>
          </a:p>
          <a:p>
            <a:pPr marL="285750" indent="-285750" algn="just">
              <a:spcBef>
                <a:spcPts val="600"/>
              </a:spcBef>
              <a:spcAft>
                <a:spcPts val="600"/>
              </a:spcAft>
              <a:buFont typeface="Wingdings" panose="05000000000000000000" pitchFamily="2" charset="2"/>
              <a:buChar char="ü"/>
            </a:pPr>
            <a:r>
              <a:rPr lang="zh-TW" altLang="en-US" sz="1600" spc="50" dirty="0">
                <a:solidFill>
                  <a:schemeClr val="accent6">
                    <a:lumMod val="50000"/>
                  </a:schemeClr>
                </a:solidFill>
                <a:latin typeface="華康中特圓體" panose="020F0809000000000000" pitchFamily="49" charset="-120"/>
                <a:ea typeface="華康中特圓體" panose="020F0809000000000000" pitchFamily="49" charset="-120"/>
              </a:rPr>
              <a:t>完成步驟</a:t>
            </a:r>
            <a:r>
              <a:rPr lang="en-US" altLang="zh-TW" sz="1600" spc="50" dirty="0">
                <a:solidFill>
                  <a:schemeClr val="accent6">
                    <a:lumMod val="50000"/>
                  </a:schemeClr>
                </a:solidFill>
                <a:latin typeface="華康中特圓體" panose="020F0809000000000000" pitchFamily="49" charset="-120"/>
                <a:ea typeface="華康中特圓體" panose="020F0809000000000000" pitchFamily="49" charset="-120"/>
              </a:rPr>
              <a:t>2</a:t>
            </a:r>
            <a:r>
              <a:rPr lang="zh-TW" altLang="en-US" sz="1600" spc="50" dirty="0">
                <a:solidFill>
                  <a:schemeClr val="accent6">
                    <a:lumMod val="50000"/>
                  </a:schemeClr>
                </a:solidFill>
                <a:latin typeface="華康中特圓體" panose="020F0809000000000000" pitchFamily="49" charset="-120"/>
                <a:ea typeface="華康中特圓體" panose="020F0809000000000000" pitchFamily="49" charset="-120"/>
              </a:rPr>
              <a:t>「更新聯絡資料」，才能進入步驟</a:t>
            </a:r>
            <a:r>
              <a:rPr lang="en-US" altLang="zh-TW" sz="1600" spc="50" dirty="0">
                <a:solidFill>
                  <a:schemeClr val="accent6">
                    <a:lumMod val="50000"/>
                  </a:schemeClr>
                </a:solidFill>
                <a:latin typeface="華康中特圓體" panose="020F0809000000000000" pitchFamily="49" charset="-120"/>
                <a:ea typeface="華康中特圓體" panose="020F0809000000000000" pitchFamily="49" charset="-120"/>
              </a:rPr>
              <a:t>3</a:t>
            </a:r>
            <a:r>
              <a:rPr lang="zh-TW" altLang="en-US" sz="1600" spc="50" dirty="0">
                <a:solidFill>
                  <a:schemeClr val="accent6">
                    <a:lumMod val="50000"/>
                  </a:schemeClr>
                </a:solidFill>
                <a:latin typeface="華康中特圓體" panose="020F0809000000000000" pitchFamily="49" charset="-120"/>
                <a:ea typeface="華康中特圓體" panose="020F0809000000000000" pitchFamily="49" charset="-120"/>
              </a:rPr>
              <a:t>完成報名流程</a:t>
            </a:r>
            <a:endParaRPr lang="en-US" altLang="zh-TW" sz="1600" spc="50" dirty="0">
              <a:solidFill>
                <a:schemeClr val="accent6">
                  <a:lumMod val="50000"/>
                </a:schemeClr>
              </a:solidFill>
              <a:latin typeface="華康中特圓體" panose="020F0809000000000000" pitchFamily="49" charset="-120"/>
              <a:ea typeface="華康中特圓體" panose="020F0809000000000000" pitchFamily="49" charset="-120"/>
            </a:endParaRPr>
          </a:p>
        </p:txBody>
      </p:sp>
      <p:sp>
        <p:nvSpPr>
          <p:cNvPr id="12" name="矩形 11"/>
          <p:cNvSpPr/>
          <p:nvPr/>
        </p:nvSpPr>
        <p:spPr>
          <a:xfrm>
            <a:off x="4118424" y="3768003"/>
            <a:ext cx="1431637" cy="304800"/>
          </a:xfrm>
          <a:prstGeom prst="rect">
            <a:avLst/>
          </a:prstGeom>
          <a:noFill/>
          <a:ln w="381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接點 12"/>
          <p:cNvCxnSpPr/>
          <p:nvPr/>
        </p:nvCxnSpPr>
        <p:spPr>
          <a:xfrm flipH="1">
            <a:off x="3313868" y="3976310"/>
            <a:ext cx="804556" cy="599874"/>
          </a:xfrm>
          <a:prstGeom prst="line">
            <a:avLst/>
          </a:prstGeom>
          <a:ln w="28575">
            <a:solidFill>
              <a:srgbClr val="FFC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583987" y="4312948"/>
            <a:ext cx="2730874" cy="950479"/>
          </a:xfrm>
          <a:prstGeom prst="rect">
            <a:avLst/>
          </a:prstGeom>
          <a:solidFill>
            <a:srgbClr val="FFFFE5"/>
          </a:solidFill>
          <a:ln w="381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spcBef>
                <a:spcPts val="600"/>
              </a:spcBef>
              <a:spcAft>
                <a:spcPts val="600"/>
              </a:spcAft>
              <a:buFont typeface="Wingdings" panose="05000000000000000000" pitchFamily="2" charset="2"/>
              <a:buChar char="ü"/>
            </a:pPr>
            <a:r>
              <a:rPr lang="zh-TW" altLang="en-US" sz="1600" spc="50" dirty="0">
                <a:solidFill>
                  <a:schemeClr val="accent6">
                    <a:lumMod val="50000"/>
                  </a:schemeClr>
                </a:solidFill>
                <a:latin typeface="華康中特圓體" panose="020F0809000000000000" pitchFamily="49" charset="-120"/>
                <a:ea typeface="華康中特圓體" panose="020F0809000000000000" pitchFamily="49" charset="-120"/>
              </a:rPr>
              <a:t>請按左欄出現之「灰色按紐」，依序完成報名程序</a:t>
            </a:r>
            <a:r>
              <a:rPr lang="en-US" altLang="zh-TW" sz="1600" spc="50" dirty="0">
                <a:solidFill>
                  <a:schemeClr val="accent6">
                    <a:lumMod val="50000"/>
                  </a:schemeClr>
                </a:solidFill>
                <a:latin typeface="華康中特圓體" panose="020F0809000000000000" pitchFamily="49" charset="-120"/>
                <a:ea typeface="華康中特圓體" panose="020F0809000000000000" pitchFamily="49" charset="-120"/>
              </a:rPr>
              <a:t>!</a:t>
            </a:r>
          </a:p>
        </p:txBody>
      </p:sp>
      <p:sp>
        <p:nvSpPr>
          <p:cNvPr id="15" name="矩形 14"/>
          <p:cNvSpPr/>
          <p:nvPr/>
        </p:nvSpPr>
        <p:spPr>
          <a:xfrm>
            <a:off x="3476625" y="131989"/>
            <a:ext cx="5238750"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spc="100" dirty="0">
                <a:solidFill>
                  <a:schemeClr val="tx1"/>
                </a:solidFill>
                <a:effectLst>
                  <a:glow rad="63500">
                    <a:schemeClr val="bg1"/>
                  </a:glow>
                </a:effectLst>
              </a:rPr>
              <a:t>三、個別報名：</a:t>
            </a:r>
            <a:r>
              <a:rPr lang="zh-TW" altLang="en-US" sz="3200" b="1" spc="100" dirty="0">
                <a:solidFill>
                  <a:schemeClr val="tx1"/>
                </a:solidFill>
                <a:effectLst>
                  <a:glow rad="63500">
                    <a:schemeClr val="bg1"/>
                  </a:glow>
                </a:effectLst>
              </a:rPr>
              <a:t>步驟說明</a:t>
            </a:r>
            <a:endParaRPr lang="zh-TW" altLang="en-US" sz="3600" b="1" spc="100" dirty="0">
              <a:solidFill>
                <a:schemeClr val="tx1"/>
              </a:solidFill>
              <a:effectLst>
                <a:glow rad="63500">
                  <a:schemeClr val="bg1"/>
                </a:glow>
              </a:effectLst>
            </a:endParaRPr>
          </a:p>
        </p:txBody>
      </p:sp>
    </p:spTree>
    <p:extLst>
      <p:ext uri="{BB962C8B-B14F-4D97-AF65-F5344CB8AC3E}">
        <p14:creationId xmlns:p14="http://schemas.microsoft.com/office/powerpoint/2010/main" val="19211533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90694" y="104275"/>
            <a:ext cx="6610613"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rPr>
              <a:t>三、個別報名：</a:t>
            </a:r>
            <a:r>
              <a:rPr lang="en-US" altLang="zh-TW" sz="2800" b="1" spc="100" dirty="0">
                <a:solidFill>
                  <a:schemeClr val="tx1"/>
                </a:solidFill>
                <a:effectLst>
                  <a:glow rad="63500">
                    <a:schemeClr val="bg1"/>
                  </a:glow>
                </a:effectLst>
              </a:rPr>
              <a:t>【</a:t>
            </a:r>
            <a:r>
              <a:rPr lang="zh-TW" altLang="en-US" sz="2800" b="1" spc="100" dirty="0">
                <a:solidFill>
                  <a:schemeClr val="tx1"/>
                </a:solidFill>
                <a:effectLst>
                  <a:glow rad="63500">
                    <a:schemeClr val="bg1"/>
                  </a:glow>
                </a:effectLst>
              </a:rPr>
              <a:t>步驟</a:t>
            </a:r>
            <a:r>
              <a:rPr lang="en-US" altLang="zh-TW" sz="2800" b="1" spc="100" dirty="0">
                <a:solidFill>
                  <a:schemeClr val="tx1"/>
                </a:solidFill>
                <a:effectLst>
                  <a:glow rad="63500">
                    <a:schemeClr val="bg1"/>
                  </a:glow>
                </a:effectLst>
              </a:rPr>
              <a:t>1】</a:t>
            </a:r>
            <a:r>
              <a:rPr lang="zh-TW" altLang="en-US" sz="2800" b="1" spc="100" dirty="0">
                <a:solidFill>
                  <a:schemeClr val="tx1"/>
                </a:solidFill>
                <a:effectLst>
                  <a:glow rad="63500">
                    <a:schemeClr val="bg1"/>
                  </a:glow>
                </a:effectLst>
              </a:rPr>
              <a:t>、</a:t>
            </a:r>
            <a:r>
              <a:rPr lang="en-US" altLang="zh-TW" sz="2800" b="1" spc="100" dirty="0">
                <a:solidFill>
                  <a:schemeClr val="tx1"/>
                </a:solidFill>
                <a:effectLst>
                  <a:glow rad="63500">
                    <a:schemeClr val="bg1"/>
                  </a:glow>
                </a:effectLst>
              </a:rPr>
              <a:t>【</a:t>
            </a:r>
            <a:r>
              <a:rPr lang="zh-TW" altLang="en-US" sz="2800" b="1" spc="100" dirty="0">
                <a:solidFill>
                  <a:schemeClr val="tx1"/>
                </a:solidFill>
                <a:effectLst>
                  <a:glow rad="63500">
                    <a:schemeClr val="bg1"/>
                  </a:glow>
                </a:effectLst>
              </a:rPr>
              <a:t>步驟</a:t>
            </a:r>
            <a:r>
              <a:rPr lang="en-US" altLang="zh-TW" sz="2800" b="1" spc="100" dirty="0">
                <a:solidFill>
                  <a:schemeClr val="tx1"/>
                </a:solidFill>
                <a:effectLst>
                  <a:glow rad="63500">
                    <a:schemeClr val="bg1"/>
                  </a:glow>
                </a:effectLst>
              </a:rPr>
              <a:t>2】</a:t>
            </a:r>
            <a:endParaRPr lang="zh-TW" altLang="en-US" sz="3600" b="1" spc="100" dirty="0">
              <a:solidFill>
                <a:schemeClr val="tx1"/>
              </a:solidFill>
              <a:effectLst>
                <a:glow rad="63500">
                  <a:schemeClr val="bg1"/>
                </a:glow>
              </a:effectLst>
            </a:endParaRPr>
          </a:p>
        </p:txBody>
      </p:sp>
      <p:sp>
        <p:nvSpPr>
          <p:cNvPr id="16" name="矩形 15"/>
          <p:cNvSpPr/>
          <p:nvPr/>
        </p:nvSpPr>
        <p:spPr>
          <a:xfrm rot="5400000">
            <a:off x="1282632" y="172600"/>
            <a:ext cx="946249" cy="271449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342900" indent="-342900" algn="ctr">
              <a:buFont typeface="Wingdings" panose="05000000000000000000" pitchFamily="2" charset="2"/>
              <a:buChar char="Ø"/>
            </a:pPr>
            <a:r>
              <a:rPr lang="zh-TW" altLang="en-US" sz="2000" spc="300" dirty="0">
                <a:solidFill>
                  <a:schemeClr val="accent6">
                    <a:lumMod val="50000"/>
                  </a:schemeClr>
                </a:solidFill>
                <a:latin typeface="華康中特圓體" panose="020F0809000000000000" pitchFamily="49" charset="-120"/>
                <a:ea typeface="華康中特圓體" panose="020F0809000000000000" pitchFamily="49" charset="-120"/>
              </a:rPr>
              <a:t>請核對各項欄位資料是否正確</a:t>
            </a:r>
          </a:p>
        </p:txBody>
      </p:sp>
      <p:pic>
        <p:nvPicPr>
          <p:cNvPr id="19" name="圖片 18"/>
          <p:cNvPicPr>
            <a:picLocks noChangeAspect="1"/>
          </p:cNvPicPr>
          <p:nvPr/>
        </p:nvPicPr>
        <p:blipFill>
          <a:blip r:embed="rId3"/>
          <a:stretch>
            <a:fillRect/>
          </a:stretch>
        </p:blipFill>
        <p:spPr>
          <a:xfrm>
            <a:off x="4729017" y="4908485"/>
            <a:ext cx="5113483" cy="1105618"/>
          </a:xfrm>
          <a:prstGeom prst="rect">
            <a:avLst/>
          </a:prstGeom>
          <a:effectLst>
            <a:outerShdw blurRad="50800" dist="38100" dir="2700000" algn="tl" rotWithShape="0">
              <a:prstClr val="black">
                <a:alpha val="40000"/>
              </a:prstClr>
            </a:outerShdw>
          </a:effectLst>
        </p:spPr>
      </p:pic>
      <p:sp>
        <p:nvSpPr>
          <p:cNvPr id="2" name="投影片編號版面配置區 1"/>
          <p:cNvSpPr>
            <a:spLocks noGrp="1"/>
          </p:cNvSpPr>
          <p:nvPr>
            <p:ph type="sldNum" sz="quarter" idx="12"/>
          </p:nvPr>
        </p:nvSpPr>
        <p:spPr/>
        <p:txBody>
          <a:bodyPr/>
          <a:lstStyle/>
          <a:p>
            <a:fld id="{A6174ADA-354D-4803-A14C-B38EECA4D689}" type="slidenum">
              <a:rPr lang="zh-TW" altLang="en-US" smtClean="0"/>
              <a:t>84</a:t>
            </a:fld>
            <a:endParaRPr lang="zh-TW" altLang="en-US"/>
          </a:p>
        </p:txBody>
      </p:sp>
      <p:pic>
        <p:nvPicPr>
          <p:cNvPr id="22" name="圖片 21"/>
          <p:cNvPicPr>
            <a:picLocks noChangeAspect="1"/>
          </p:cNvPicPr>
          <p:nvPr/>
        </p:nvPicPr>
        <p:blipFill>
          <a:blip r:embed="rId4"/>
          <a:stretch>
            <a:fillRect/>
          </a:stretch>
        </p:blipFill>
        <p:spPr>
          <a:xfrm>
            <a:off x="3113004" y="919146"/>
            <a:ext cx="8296421" cy="1721807"/>
          </a:xfrm>
          <a:prstGeom prst="rect">
            <a:avLst/>
          </a:prstGeom>
        </p:spPr>
      </p:pic>
      <p:sp>
        <p:nvSpPr>
          <p:cNvPr id="23" name="橢圓 22"/>
          <p:cNvSpPr/>
          <p:nvPr/>
        </p:nvSpPr>
        <p:spPr>
          <a:xfrm>
            <a:off x="5344870" y="2153669"/>
            <a:ext cx="495300" cy="348342"/>
          </a:xfrm>
          <a:prstGeom prst="ellipse">
            <a:avLst/>
          </a:prstGeom>
          <a:noFill/>
          <a:ln w="5715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p:cNvSpPr txBox="1"/>
          <p:nvPr/>
        </p:nvSpPr>
        <p:spPr>
          <a:xfrm>
            <a:off x="6032575" y="2197211"/>
            <a:ext cx="3661580" cy="523220"/>
          </a:xfrm>
          <a:prstGeom prst="wedgeRectCallout">
            <a:avLst>
              <a:gd name="adj1" fmla="val -55951"/>
              <a:gd name="adj2" fmla="val -39446"/>
            </a:avLst>
          </a:prstGeom>
          <a:solidFill>
            <a:srgbClr val="FF0000"/>
          </a:solidFill>
          <a:effectLst>
            <a:outerShdw blurRad="50800" dist="38100" dir="5400000" algn="t" rotWithShape="0">
              <a:prstClr val="black">
                <a:alpha val="40000"/>
              </a:prstClr>
            </a:outerShdw>
          </a:effectLst>
        </p:spPr>
        <p:txBody>
          <a:bodyPr wrap="none" rtlCol="0">
            <a:spAutoFit/>
          </a:bodyPr>
          <a:lstStyle/>
          <a:p>
            <a:r>
              <a:rPr lang="zh-TW" altLang="en-US" sz="1400" b="1" dirty="0">
                <a:solidFill>
                  <a:schemeClr val="bg1"/>
                </a:solidFill>
                <a:effectLst>
                  <a:outerShdw blurRad="38100" dist="38100" dir="2700000" algn="tl">
                    <a:srgbClr val="000000">
                      <a:alpha val="43137"/>
                    </a:srgbClr>
                  </a:outerShdw>
                </a:effectLst>
              </a:rPr>
              <a:t>具有中央資料學習歷程檔案之申請生，</a:t>
            </a:r>
            <a:endParaRPr lang="en-US" altLang="zh-TW" sz="1400" b="1" dirty="0">
              <a:solidFill>
                <a:schemeClr val="bg1"/>
              </a:solidFill>
              <a:effectLst>
                <a:outerShdw blurRad="38100" dist="38100" dir="2700000" algn="tl">
                  <a:srgbClr val="000000">
                    <a:alpha val="43137"/>
                  </a:srgbClr>
                </a:outerShdw>
              </a:effectLst>
            </a:endParaRPr>
          </a:p>
          <a:p>
            <a:r>
              <a:rPr lang="zh-TW" altLang="en-US" sz="1400" b="1" dirty="0">
                <a:solidFill>
                  <a:schemeClr val="bg1"/>
                </a:solidFill>
                <a:effectLst>
                  <a:outerShdw blurRad="38100" dist="38100" dir="2700000" algn="tl">
                    <a:srgbClr val="000000">
                      <a:alpha val="43137"/>
                    </a:srgbClr>
                  </a:outerShdw>
                </a:effectLst>
              </a:rPr>
              <a:t>請務必再次確認系統呈現資料是否正確無誤</a:t>
            </a:r>
            <a:r>
              <a:rPr lang="en-US" altLang="zh-TW" sz="1400" b="1" dirty="0">
                <a:solidFill>
                  <a:schemeClr val="bg1"/>
                </a:solidFill>
                <a:effectLst>
                  <a:outerShdw blurRad="38100" dist="38100" dir="2700000" algn="tl">
                    <a:srgbClr val="000000">
                      <a:alpha val="43137"/>
                    </a:srgbClr>
                  </a:outerShdw>
                </a:effectLst>
              </a:rPr>
              <a:t>!</a:t>
            </a:r>
            <a:endParaRPr lang="zh-TW" altLang="en-US" sz="1400" b="1" dirty="0">
              <a:solidFill>
                <a:schemeClr val="bg1"/>
              </a:solidFill>
              <a:effectLst>
                <a:outerShdw blurRad="38100" dist="38100" dir="2700000" algn="tl">
                  <a:srgbClr val="000000">
                    <a:alpha val="43137"/>
                  </a:srgbClr>
                </a:outerShdw>
              </a:effectLst>
            </a:endParaRPr>
          </a:p>
        </p:txBody>
      </p:sp>
      <p:pic>
        <p:nvPicPr>
          <p:cNvPr id="4" name="圖片 3"/>
          <p:cNvPicPr>
            <a:picLocks noChangeAspect="1"/>
          </p:cNvPicPr>
          <p:nvPr/>
        </p:nvPicPr>
        <p:blipFill>
          <a:blip r:embed="rId5"/>
          <a:stretch>
            <a:fillRect/>
          </a:stretch>
        </p:blipFill>
        <p:spPr>
          <a:xfrm>
            <a:off x="3157261" y="2964711"/>
            <a:ext cx="8207906" cy="1844748"/>
          </a:xfrm>
          <a:prstGeom prst="rect">
            <a:avLst/>
          </a:prstGeom>
        </p:spPr>
      </p:pic>
      <p:sp>
        <p:nvSpPr>
          <p:cNvPr id="15" name="矩形 14"/>
          <p:cNvSpPr/>
          <p:nvPr/>
        </p:nvSpPr>
        <p:spPr>
          <a:xfrm rot="5400000">
            <a:off x="1043921" y="2473891"/>
            <a:ext cx="1423667" cy="271449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342900" indent="-342900" algn="ctr">
              <a:buFont typeface="Wingdings" panose="05000000000000000000" pitchFamily="2" charset="2"/>
              <a:buChar char="Ø"/>
            </a:pPr>
            <a:r>
              <a:rPr lang="zh-TW" altLang="en-US" sz="2000" spc="300" dirty="0">
                <a:solidFill>
                  <a:schemeClr val="accent6">
                    <a:lumMod val="50000"/>
                  </a:schemeClr>
                </a:solidFill>
                <a:latin typeface="華康中特圓體" panose="020F0809000000000000" pitchFamily="49" charset="-120"/>
                <a:ea typeface="華康中特圓體" panose="020F0809000000000000" pitchFamily="49" charset="-120"/>
              </a:rPr>
              <a:t>請確實填寫招生期間可連絡到的電話、手機、地址、</a:t>
            </a:r>
            <a:r>
              <a:rPr lang="en-US" altLang="zh-TW" sz="2000" spc="300" dirty="0">
                <a:solidFill>
                  <a:schemeClr val="accent6">
                    <a:lumMod val="50000"/>
                  </a:schemeClr>
                </a:solidFill>
                <a:latin typeface="華康中特圓體" panose="020F0809000000000000" pitchFamily="49" charset="-120"/>
                <a:ea typeface="華康中特圓體" panose="020F0809000000000000" pitchFamily="49" charset="-120"/>
              </a:rPr>
              <a:t>E-mail</a:t>
            </a:r>
            <a:endParaRPr lang="zh-TW" altLang="en-US" sz="2000" spc="300" dirty="0">
              <a:solidFill>
                <a:schemeClr val="accent6">
                  <a:lumMod val="50000"/>
                </a:schemeClr>
              </a:solidFill>
              <a:latin typeface="華康中特圓體" panose="020F0809000000000000" pitchFamily="49" charset="-120"/>
              <a:ea typeface="華康中特圓體" panose="020F0809000000000000" pitchFamily="49" charset="-120"/>
            </a:endParaRPr>
          </a:p>
        </p:txBody>
      </p:sp>
      <p:pic>
        <p:nvPicPr>
          <p:cNvPr id="26" name="圖片 25"/>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691424" y="4009432"/>
            <a:ext cx="940466" cy="1153514"/>
          </a:xfrm>
          <a:prstGeom prst="rect">
            <a:avLst/>
          </a:prstGeom>
        </p:spPr>
      </p:pic>
      <p:sp>
        <p:nvSpPr>
          <p:cNvPr id="27" name="矩形圖說文字 26"/>
          <p:cNvSpPr/>
          <p:nvPr/>
        </p:nvSpPr>
        <p:spPr>
          <a:xfrm>
            <a:off x="4615004" y="6243638"/>
            <a:ext cx="4898216" cy="490184"/>
          </a:xfrm>
          <a:prstGeom prst="wedgeRectCallout">
            <a:avLst>
              <a:gd name="adj1" fmla="val 4984"/>
              <a:gd name="adj2" fmla="val -103293"/>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effectLst>
                  <a:outerShdw blurRad="38100" dist="38100" dir="2700000" algn="tl">
                    <a:srgbClr val="000000">
                      <a:alpha val="43137"/>
                    </a:srgbClr>
                  </a:outerShdw>
                </a:effectLst>
              </a:rPr>
              <a:t>聯絡資料更新成功後，才可進入「步驟</a:t>
            </a:r>
            <a:r>
              <a:rPr lang="en-US" altLang="zh-TW" sz="2000" b="1" dirty="0">
                <a:effectLst>
                  <a:outerShdw blurRad="38100" dist="38100" dir="2700000" algn="tl">
                    <a:srgbClr val="000000">
                      <a:alpha val="43137"/>
                    </a:srgbClr>
                  </a:outerShdw>
                </a:effectLst>
              </a:rPr>
              <a:t>3</a:t>
            </a:r>
            <a:r>
              <a:rPr lang="zh-TW" altLang="en-US" sz="2000" b="1"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765149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12019" y="127104"/>
            <a:ext cx="10367962"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rPr>
              <a:t>三、個別報名：</a:t>
            </a:r>
            <a:r>
              <a:rPr lang="en-US" altLang="zh-TW" sz="2800" b="1" spc="100" dirty="0">
                <a:solidFill>
                  <a:schemeClr val="tx1"/>
                </a:solidFill>
                <a:effectLst>
                  <a:glow rad="63500">
                    <a:schemeClr val="bg1"/>
                  </a:glow>
                </a:effectLst>
              </a:rPr>
              <a:t>【</a:t>
            </a:r>
            <a:r>
              <a:rPr lang="zh-TW" altLang="en-US" sz="2800" b="1" spc="100" dirty="0">
                <a:solidFill>
                  <a:schemeClr val="tx1"/>
                </a:solidFill>
                <a:effectLst>
                  <a:glow rad="63500">
                    <a:schemeClr val="bg1"/>
                  </a:glow>
                </a:effectLst>
              </a:rPr>
              <a:t>步驟</a:t>
            </a:r>
            <a:r>
              <a:rPr lang="en-US" altLang="zh-TW" sz="2800" b="1" spc="100" dirty="0">
                <a:solidFill>
                  <a:schemeClr val="tx1"/>
                </a:solidFill>
                <a:effectLst>
                  <a:glow rad="63500">
                    <a:schemeClr val="bg1"/>
                  </a:glow>
                </a:effectLst>
              </a:rPr>
              <a:t>3】1.</a:t>
            </a:r>
            <a:r>
              <a:rPr lang="zh-TW" altLang="en-US" sz="2800" b="1" spc="100" dirty="0">
                <a:solidFill>
                  <a:schemeClr val="tx1"/>
                </a:solidFill>
                <a:effectLst>
                  <a:glow rad="63500">
                    <a:schemeClr val="bg1"/>
                  </a:glow>
                </a:effectLst>
              </a:rPr>
              <a:t>確認繳費帳號、</a:t>
            </a:r>
            <a:r>
              <a:rPr lang="en-US" altLang="zh-TW" sz="2800" b="1" spc="100" dirty="0">
                <a:solidFill>
                  <a:schemeClr val="tx1"/>
                </a:solidFill>
                <a:effectLst>
                  <a:glow rad="63500">
                    <a:schemeClr val="bg1"/>
                  </a:glow>
                </a:effectLst>
              </a:rPr>
              <a:t>2.</a:t>
            </a:r>
            <a:r>
              <a:rPr lang="zh-TW" altLang="en-US" sz="2800" b="1" spc="100" dirty="0">
                <a:solidFill>
                  <a:schemeClr val="tx1"/>
                </a:solidFill>
                <a:effectLst>
                  <a:glow rad="63500">
                    <a:schemeClr val="bg1"/>
                  </a:glow>
                </a:effectLst>
              </a:rPr>
              <a:t>確認繳費狀態</a:t>
            </a:r>
            <a:endParaRPr lang="zh-TW" altLang="en-US" sz="3600" b="1" spc="100" dirty="0">
              <a:solidFill>
                <a:schemeClr val="tx1"/>
              </a:solidFill>
              <a:effectLst>
                <a:glow rad="63500">
                  <a:schemeClr val="bg1"/>
                </a:glow>
              </a:effectLst>
            </a:endParaRPr>
          </a:p>
        </p:txBody>
      </p:sp>
      <p:sp>
        <p:nvSpPr>
          <p:cNvPr id="9" name="Google Shape;862;p84"/>
          <p:cNvSpPr/>
          <p:nvPr/>
        </p:nvSpPr>
        <p:spPr>
          <a:xfrm>
            <a:off x="966773" y="2352901"/>
            <a:ext cx="3034207" cy="1142993"/>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a:spcBef>
                <a:spcPts val="600"/>
              </a:spcBef>
              <a:spcAft>
                <a:spcPts val="600"/>
              </a:spcAft>
            </a:pPr>
            <a:r>
              <a:rPr lang="zh-TW" b="1" spc="80" dirty="0">
                <a:latin typeface="+mj-lt"/>
                <a:ea typeface="+mj-ea"/>
                <a:cs typeface="Times New Roman" panose="02020603050405020304" pitchFamily="18" charset="0"/>
              </a:rPr>
              <a:t>請確認</a:t>
            </a:r>
            <a:r>
              <a:rPr lang="zh-TW" altLang="en-US" b="1" spc="80" dirty="0">
                <a:latin typeface="+mj-lt"/>
                <a:ea typeface="+mj-ea"/>
                <a:cs typeface="Times New Roman" panose="02020603050405020304" pitchFamily="18" charset="0"/>
              </a:rPr>
              <a:t>畫面上的帳號是否為</a:t>
            </a:r>
            <a:r>
              <a:rPr lang="zh-TW" altLang="en-US" b="1" spc="80" dirty="0">
                <a:solidFill>
                  <a:srgbClr val="DB1203"/>
                </a:solidFill>
                <a:latin typeface="+mj-lt"/>
                <a:ea typeface="+mj-ea"/>
                <a:cs typeface="Times New Roman" panose="02020603050405020304" pitchFamily="18" charset="0"/>
              </a:rPr>
              <a:t>您繳費的帳號</a:t>
            </a:r>
            <a:r>
              <a:rPr lang="zh-TW" b="1" spc="80" dirty="0">
                <a:latin typeface="+mj-lt"/>
                <a:ea typeface="+mj-ea"/>
                <a:cs typeface="Times New Roman" panose="02020603050405020304" pitchFamily="18" charset="0"/>
              </a:rPr>
              <a:t>，</a:t>
            </a:r>
            <a:endParaRPr b="1" spc="80" dirty="0">
              <a:latin typeface="+mj-lt"/>
              <a:ea typeface="+mj-ea"/>
              <a:cs typeface="Times New Roman" panose="02020603050405020304" pitchFamily="18" charset="0"/>
            </a:endParaRPr>
          </a:p>
          <a:p>
            <a:pPr>
              <a:spcBef>
                <a:spcPts val="600"/>
              </a:spcBef>
              <a:spcAft>
                <a:spcPts val="600"/>
              </a:spcAft>
            </a:pPr>
            <a:r>
              <a:rPr lang="zh-TW" altLang="en-US" b="1" spc="80" dirty="0">
                <a:latin typeface="+mj-lt"/>
                <a:ea typeface="+mj-ea"/>
                <a:cs typeface="Times New Roman" panose="02020603050405020304" pitchFamily="18" charset="0"/>
              </a:rPr>
              <a:t>如正確</a:t>
            </a:r>
            <a:r>
              <a:rPr lang="zh-TW" b="1" spc="80" dirty="0">
                <a:latin typeface="+mj-lt"/>
                <a:ea typeface="+mj-ea"/>
                <a:cs typeface="Times New Roman" panose="02020603050405020304" pitchFamily="18" charset="0"/>
              </a:rPr>
              <a:t>，請點選灰色按鈕。</a:t>
            </a:r>
            <a:endParaRPr b="1" spc="80" dirty="0">
              <a:latin typeface="+mj-lt"/>
              <a:ea typeface="+mj-ea"/>
              <a:cs typeface="Times New Roman" panose="02020603050405020304" pitchFamily="18" charset="0"/>
            </a:endParaRPr>
          </a:p>
        </p:txBody>
      </p:sp>
      <p:sp>
        <p:nvSpPr>
          <p:cNvPr id="12" name="Google Shape;862;p84"/>
          <p:cNvSpPr/>
          <p:nvPr/>
        </p:nvSpPr>
        <p:spPr>
          <a:xfrm>
            <a:off x="870321" y="5346405"/>
            <a:ext cx="3168279" cy="926991"/>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a:spcBef>
                <a:spcPts val="600"/>
              </a:spcBef>
              <a:spcAft>
                <a:spcPts val="600"/>
              </a:spcAft>
            </a:pPr>
            <a:r>
              <a:rPr lang="zh-TW" b="1" spc="80" dirty="0">
                <a:latin typeface="+mj-lt"/>
                <a:ea typeface="+mj-ea"/>
                <a:cs typeface="Times New Roman" panose="02020603050405020304" pitchFamily="18" charset="0"/>
              </a:rPr>
              <a:t>請確認</a:t>
            </a:r>
            <a:r>
              <a:rPr lang="zh-TW" altLang="en-US" b="1" spc="80" dirty="0">
                <a:latin typeface="+mj-lt"/>
                <a:ea typeface="+mj-ea"/>
                <a:cs typeface="Times New Roman" panose="02020603050405020304" pitchFamily="18" charset="0"/>
              </a:rPr>
              <a:t>您的</a:t>
            </a:r>
            <a:r>
              <a:rPr lang="zh-TW" altLang="en-US" b="1" spc="80" dirty="0">
                <a:solidFill>
                  <a:srgbClr val="DB1203"/>
                </a:solidFill>
                <a:latin typeface="+mj-lt"/>
                <a:ea typeface="+mj-ea"/>
                <a:cs typeface="Times New Roman" panose="02020603050405020304" pitchFamily="18" charset="0"/>
              </a:rPr>
              <a:t>「繳費金額」及「可選填校系學程數」</a:t>
            </a:r>
            <a:r>
              <a:rPr lang="zh-TW" altLang="en-US" b="1" spc="80" dirty="0">
                <a:latin typeface="+mj-lt"/>
                <a:ea typeface="+mj-ea"/>
                <a:cs typeface="Times New Roman" panose="02020603050405020304" pitchFamily="18" charset="0"/>
              </a:rPr>
              <a:t>，</a:t>
            </a:r>
            <a:endParaRPr b="1" spc="80" dirty="0">
              <a:latin typeface="+mj-lt"/>
              <a:ea typeface="+mj-ea"/>
              <a:cs typeface="Times New Roman" panose="02020603050405020304" pitchFamily="18" charset="0"/>
            </a:endParaRPr>
          </a:p>
          <a:p>
            <a:pPr>
              <a:spcBef>
                <a:spcPts val="600"/>
              </a:spcBef>
            </a:pPr>
            <a:r>
              <a:rPr lang="zh-TW" altLang="en-US" b="1" spc="80" dirty="0">
                <a:latin typeface="+mj-lt"/>
                <a:ea typeface="+mj-ea"/>
                <a:cs typeface="Times New Roman" panose="02020603050405020304" pitchFamily="18" charset="0"/>
              </a:rPr>
              <a:t>如正確</a:t>
            </a:r>
            <a:r>
              <a:rPr lang="zh-TW" b="1" spc="80" dirty="0">
                <a:latin typeface="+mj-lt"/>
                <a:ea typeface="+mj-ea"/>
                <a:cs typeface="Times New Roman" panose="02020603050405020304" pitchFamily="18" charset="0"/>
              </a:rPr>
              <a:t>，請點選灰色按鈕。</a:t>
            </a:r>
            <a:endParaRPr b="1" spc="80" dirty="0">
              <a:latin typeface="+mj-lt"/>
              <a:ea typeface="+mj-ea"/>
              <a:cs typeface="Times New Roman" panose="02020603050405020304" pitchFamily="18" charset="0"/>
            </a:endParaRPr>
          </a:p>
        </p:txBody>
      </p:sp>
      <p:sp>
        <p:nvSpPr>
          <p:cNvPr id="13" name="流程圖: 接點 12"/>
          <p:cNvSpPr/>
          <p:nvPr/>
        </p:nvSpPr>
        <p:spPr>
          <a:xfrm>
            <a:off x="6922682" y="4734016"/>
            <a:ext cx="400595" cy="406309"/>
          </a:xfrm>
          <a:prstGeom prst="flowChartConnector">
            <a:avLst/>
          </a:prstGeom>
          <a:noFill/>
          <a:ln w="3810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流程圖: 接點 13"/>
          <p:cNvSpPr/>
          <p:nvPr/>
        </p:nvSpPr>
        <p:spPr>
          <a:xfrm>
            <a:off x="7842163" y="4734016"/>
            <a:ext cx="400595" cy="406309"/>
          </a:xfrm>
          <a:prstGeom prst="flowChartConnector">
            <a:avLst/>
          </a:prstGeom>
          <a:noFill/>
          <a:ln w="3810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85</a:t>
            </a:fld>
            <a:endParaRPr lang="zh-TW" altLang="en-US"/>
          </a:p>
        </p:txBody>
      </p:sp>
      <p:pic>
        <p:nvPicPr>
          <p:cNvPr id="5" name="圖片 4"/>
          <p:cNvPicPr>
            <a:picLocks noChangeAspect="1"/>
          </p:cNvPicPr>
          <p:nvPr/>
        </p:nvPicPr>
        <p:blipFill>
          <a:blip r:embed="rId3"/>
          <a:stretch>
            <a:fillRect/>
          </a:stretch>
        </p:blipFill>
        <p:spPr>
          <a:xfrm>
            <a:off x="4178816" y="885033"/>
            <a:ext cx="6288922" cy="2553849"/>
          </a:xfrm>
          <a:prstGeom prst="rect">
            <a:avLst/>
          </a:prstGeom>
        </p:spPr>
      </p:pic>
      <p:pic>
        <p:nvPicPr>
          <p:cNvPr id="8" name="圖片 7"/>
          <p:cNvPicPr>
            <a:picLocks noChangeAspect="1"/>
          </p:cNvPicPr>
          <p:nvPr/>
        </p:nvPicPr>
        <p:blipFill>
          <a:blip r:embed="rId4"/>
          <a:stretch>
            <a:fillRect/>
          </a:stretch>
        </p:blipFill>
        <p:spPr>
          <a:xfrm>
            <a:off x="4178817" y="3572863"/>
            <a:ext cx="6288922" cy="2583049"/>
          </a:xfrm>
          <a:prstGeom prst="rect">
            <a:avLst/>
          </a:prstGeom>
        </p:spPr>
      </p:pic>
      <p:sp>
        <p:nvSpPr>
          <p:cNvPr id="22" name="矩形 21"/>
          <p:cNvSpPr/>
          <p:nvPr/>
        </p:nvSpPr>
        <p:spPr>
          <a:xfrm rot="5400000">
            <a:off x="2077679" y="687949"/>
            <a:ext cx="492684" cy="271449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342900" indent="-342900" algn="ctr">
              <a:buFont typeface="Wingdings" panose="05000000000000000000" pitchFamily="2" charset="2"/>
              <a:buChar char="Ø"/>
            </a:pPr>
            <a:r>
              <a:rPr lang="en-US" altLang="zh-TW" sz="2000" spc="300" dirty="0">
                <a:solidFill>
                  <a:schemeClr val="accent6">
                    <a:lumMod val="50000"/>
                  </a:schemeClr>
                </a:solidFill>
                <a:latin typeface="華康中特圓體" panose="020F0809000000000000" pitchFamily="49" charset="-120"/>
                <a:ea typeface="華康中特圓體" panose="020F0809000000000000" pitchFamily="49" charset="-120"/>
              </a:rPr>
              <a:t>1.</a:t>
            </a:r>
            <a:r>
              <a:rPr lang="zh-TW" altLang="en-US" sz="2000" spc="300" dirty="0">
                <a:solidFill>
                  <a:schemeClr val="accent6">
                    <a:lumMod val="50000"/>
                  </a:schemeClr>
                </a:solidFill>
                <a:latin typeface="華康中特圓體" panose="020F0809000000000000" pitchFamily="49" charset="-120"/>
                <a:ea typeface="華康中特圓體" panose="020F0809000000000000" pitchFamily="49" charset="-120"/>
              </a:rPr>
              <a:t>確認繳費帳號</a:t>
            </a:r>
          </a:p>
        </p:txBody>
      </p:sp>
      <p:pic>
        <p:nvPicPr>
          <p:cNvPr id="23" name="圖片 22"/>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3671764" y="1514027"/>
            <a:ext cx="805434" cy="987893"/>
          </a:xfrm>
          <a:prstGeom prst="rect">
            <a:avLst/>
          </a:prstGeom>
        </p:spPr>
      </p:pic>
      <p:sp>
        <p:nvSpPr>
          <p:cNvPr id="24" name="矩形 23"/>
          <p:cNvSpPr/>
          <p:nvPr/>
        </p:nvSpPr>
        <p:spPr>
          <a:xfrm rot="5400000">
            <a:off x="2077678" y="3663792"/>
            <a:ext cx="492684" cy="271449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342900" indent="-342900" algn="ctr">
              <a:buFont typeface="Wingdings" panose="05000000000000000000" pitchFamily="2" charset="2"/>
              <a:buChar char="Ø"/>
            </a:pPr>
            <a:r>
              <a:rPr lang="en-US" altLang="zh-TW" sz="2000" spc="300" dirty="0">
                <a:solidFill>
                  <a:schemeClr val="accent6">
                    <a:lumMod val="50000"/>
                  </a:schemeClr>
                </a:solidFill>
                <a:latin typeface="華康中特圓體" panose="020F0809000000000000" pitchFamily="49" charset="-120"/>
                <a:ea typeface="華康中特圓體" panose="020F0809000000000000" pitchFamily="49" charset="-120"/>
              </a:rPr>
              <a:t>2.</a:t>
            </a:r>
            <a:r>
              <a:rPr lang="zh-TW" altLang="en-US" sz="2000" spc="300" dirty="0">
                <a:solidFill>
                  <a:schemeClr val="accent6">
                    <a:lumMod val="50000"/>
                  </a:schemeClr>
                </a:solidFill>
                <a:latin typeface="華康中特圓體" panose="020F0809000000000000" pitchFamily="49" charset="-120"/>
                <a:ea typeface="華康中特圓體" panose="020F0809000000000000" pitchFamily="49" charset="-120"/>
              </a:rPr>
              <a:t>確認繳費狀態</a:t>
            </a:r>
          </a:p>
        </p:txBody>
      </p:sp>
      <p:pic>
        <p:nvPicPr>
          <p:cNvPr id="25" name="圖片 24"/>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3671763" y="4489870"/>
            <a:ext cx="805434" cy="987893"/>
          </a:xfrm>
          <a:prstGeom prst="rect">
            <a:avLst/>
          </a:prstGeom>
        </p:spPr>
      </p:pic>
      <p:sp>
        <p:nvSpPr>
          <p:cNvPr id="16" name="矩形 15"/>
          <p:cNvSpPr/>
          <p:nvPr/>
        </p:nvSpPr>
        <p:spPr>
          <a:xfrm>
            <a:off x="4283845" y="6189965"/>
            <a:ext cx="5678267" cy="31582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tx1"/>
                </a:solidFill>
                <a:latin typeface="+mj-ea"/>
                <a:ea typeface="+mj-ea"/>
              </a:rPr>
              <a:t>★低收入戶生免繳費，至多可選填</a:t>
            </a:r>
            <a:r>
              <a:rPr lang="en-US" altLang="zh-TW" sz="1600" b="1" dirty="0">
                <a:solidFill>
                  <a:schemeClr val="tx1"/>
                </a:solidFill>
                <a:latin typeface="+mj-ea"/>
                <a:ea typeface="+mj-ea"/>
              </a:rPr>
              <a:t>6</a:t>
            </a:r>
            <a:r>
              <a:rPr lang="zh-TW" altLang="en-US" sz="1600" b="1" dirty="0">
                <a:solidFill>
                  <a:schemeClr val="tx1"/>
                </a:solidFill>
                <a:latin typeface="+mj-ea"/>
                <a:ea typeface="+mj-ea"/>
              </a:rPr>
              <a:t>個校系</a:t>
            </a:r>
            <a:r>
              <a:rPr lang="en-US" altLang="zh-TW" sz="1600" b="1" dirty="0">
                <a:solidFill>
                  <a:schemeClr val="tx1"/>
                </a:solidFill>
                <a:latin typeface="+mj-ea"/>
                <a:ea typeface="+mj-ea"/>
              </a:rPr>
              <a:t>(</a:t>
            </a:r>
            <a:r>
              <a:rPr lang="zh-TW" altLang="en-US" sz="1600" b="1" dirty="0">
                <a:solidFill>
                  <a:schemeClr val="tx1"/>
                </a:solidFill>
                <a:latin typeface="+mj-ea"/>
                <a:ea typeface="+mj-ea"/>
              </a:rPr>
              <a:t>組</a:t>
            </a:r>
            <a:r>
              <a:rPr lang="en-US" altLang="zh-TW" sz="1600" b="1" dirty="0">
                <a:solidFill>
                  <a:schemeClr val="tx1"/>
                </a:solidFill>
                <a:latin typeface="+mj-ea"/>
                <a:ea typeface="+mj-ea"/>
              </a:rPr>
              <a:t>)</a:t>
            </a:r>
            <a:r>
              <a:rPr lang="zh-TW" altLang="en-US" sz="1600" b="1" dirty="0">
                <a:solidFill>
                  <a:schemeClr val="tx1"/>
                </a:solidFill>
                <a:latin typeface="+mj-ea"/>
                <a:ea typeface="+mj-ea"/>
              </a:rPr>
              <a:t>、學程</a:t>
            </a:r>
          </a:p>
        </p:txBody>
      </p:sp>
    </p:spTree>
    <p:extLst>
      <p:ext uri="{BB962C8B-B14F-4D97-AF65-F5344CB8AC3E}">
        <p14:creationId xmlns:p14="http://schemas.microsoft.com/office/powerpoint/2010/main" val="27990013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86</a:t>
            </a:fld>
            <a:endParaRPr lang="zh-TW" altLang="en-US"/>
          </a:p>
        </p:txBody>
      </p:sp>
      <p:sp>
        <p:nvSpPr>
          <p:cNvPr id="4" name="矩形 3"/>
          <p:cNvSpPr/>
          <p:nvPr/>
        </p:nvSpPr>
        <p:spPr>
          <a:xfrm>
            <a:off x="1648619" y="127104"/>
            <a:ext cx="8894762"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rPr>
              <a:t>三、個別報名：</a:t>
            </a:r>
            <a:r>
              <a:rPr lang="en-US" altLang="zh-TW" sz="2800" b="1" spc="100" dirty="0">
                <a:solidFill>
                  <a:schemeClr val="tx1"/>
                </a:solidFill>
                <a:effectLst>
                  <a:glow rad="63500">
                    <a:schemeClr val="bg1"/>
                  </a:glow>
                </a:effectLst>
              </a:rPr>
              <a:t>【</a:t>
            </a:r>
            <a:r>
              <a:rPr lang="zh-TW" altLang="en-US" sz="2800" b="1" spc="100" dirty="0">
                <a:solidFill>
                  <a:schemeClr val="tx1"/>
                </a:solidFill>
                <a:effectLst>
                  <a:glow rad="63500">
                    <a:schemeClr val="bg1"/>
                  </a:glow>
                </a:effectLst>
              </a:rPr>
              <a:t>步驟</a:t>
            </a:r>
            <a:r>
              <a:rPr lang="en-US" altLang="zh-TW" sz="2800" b="1" spc="100" dirty="0">
                <a:solidFill>
                  <a:schemeClr val="tx1"/>
                </a:solidFill>
                <a:effectLst>
                  <a:glow rad="63500">
                    <a:schemeClr val="bg1"/>
                  </a:glow>
                </a:effectLst>
              </a:rPr>
              <a:t>3】3.</a:t>
            </a:r>
            <a:r>
              <a:rPr lang="zh-TW" altLang="en-US" sz="2800" b="1" spc="100" dirty="0">
                <a:solidFill>
                  <a:schemeClr val="tx1"/>
                </a:solidFill>
                <a:effectLst>
                  <a:glow rad="63500">
                    <a:schemeClr val="bg1"/>
                  </a:glow>
                </a:effectLst>
              </a:rPr>
              <a:t>選填校系</a:t>
            </a:r>
            <a:r>
              <a:rPr lang="en-US" altLang="zh-TW" sz="2800" b="1" spc="100" dirty="0">
                <a:solidFill>
                  <a:schemeClr val="tx1"/>
                </a:solidFill>
                <a:effectLst>
                  <a:glow rad="63500">
                    <a:schemeClr val="bg1"/>
                  </a:glow>
                </a:effectLst>
              </a:rPr>
              <a:t>(</a:t>
            </a:r>
            <a:r>
              <a:rPr lang="zh-TW" altLang="en-US" sz="2800" b="1" spc="100" dirty="0">
                <a:solidFill>
                  <a:schemeClr val="tx1"/>
                </a:solidFill>
                <a:effectLst>
                  <a:glow rad="63500">
                    <a:schemeClr val="bg1"/>
                  </a:glow>
                </a:effectLst>
              </a:rPr>
              <a:t>組</a:t>
            </a:r>
            <a:r>
              <a:rPr lang="en-US" altLang="zh-TW" sz="2800" b="1" spc="100" dirty="0">
                <a:solidFill>
                  <a:schemeClr val="tx1"/>
                </a:solidFill>
                <a:effectLst>
                  <a:glow rad="63500">
                    <a:schemeClr val="bg1"/>
                  </a:glow>
                </a:effectLst>
              </a:rPr>
              <a:t>)</a:t>
            </a:r>
            <a:r>
              <a:rPr lang="zh-TW" altLang="en-US" sz="2800" b="1" spc="100" dirty="0">
                <a:solidFill>
                  <a:schemeClr val="tx1"/>
                </a:solidFill>
                <a:effectLst>
                  <a:glow rad="63500">
                    <a:schemeClr val="bg1"/>
                  </a:glow>
                </a:effectLst>
              </a:rPr>
              <a:t>學程</a:t>
            </a:r>
            <a:r>
              <a:rPr lang="en-US" altLang="zh-TW" sz="2800" b="1" spc="100" dirty="0">
                <a:solidFill>
                  <a:schemeClr val="tx1"/>
                </a:solidFill>
                <a:effectLst>
                  <a:glow rad="63500">
                    <a:schemeClr val="bg1"/>
                  </a:glow>
                </a:effectLst>
              </a:rPr>
              <a:t>(1/4)</a:t>
            </a:r>
            <a:endParaRPr lang="zh-TW" altLang="en-US" sz="3200" b="1" spc="100" dirty="0">
              <a:solidFill>
                <a:schemeClr val="tx1"/>
              </a:solidFill>
              <a:effectLst>
                <a:glow rad="63500">
                  <a:schemeClr val="bg1"/>
                </a:glow>
              </a:effectLst>
            </a:endParaRPr>
          </a:p>
        </p:txBody>
      </p:sp>
      <p:grpSp>
        <p:nvGrpSpPr>
          <p:cNvPr id="20" name="群組 19"/>
          <p:cNvGrpSpPr/>
          <p:nvPr/>
        </p:nvGrpSpPr>
        <p:grpSpPr>
          <a:xfrm>
            <a:off x="2991251" y="786406"/>
            <a:ext cx="7581098" cy="5392144"/>
            <a:chOff x="2305451" y="806005"/>
            <a:chExt cx="7581098" cy="5392144"/>
          </a:xfrm>
        </p:grpSpPr>
        <p:pic>
          <p:nvPicPr>
            <p:cNvPr id="3" name="圖片 2"/>
            <p:cNvPicPr>
              <a:picLocks noChangeAspect="1"/>
            </p:cNvPicPr>
            <p:nvPr/>
          </p:nvPicPr>
          <p:blipFill>
            <a:blip r:embed="rId3"/>
            <a:stretch>
              <a:fillRect/>
            </a:stretch>
          </p:blipFill>
          <p:spPr>
            <a:xfrm>
              <a:off x="2305451" y="806005"/>
              <a:ext cx="7581098" cy="5392144"/>
            </a:xfrm>
            <a:prstGeom prst="rect">
              <a:avLst/>
            </a:prstGeom>
          </p:spPr>
        </p:pic>
        <p:sp>
          <p:nvSpPr>
            <p:cNvPr id="6" name="矩形 5"/>
            <p:cNvSpPr/>
            <p:nvPr/>
          </p:nvSpPr>
          <p:spPr>
            <a:xfrm>
              <a:off x="3819432" y="2154755"/>
              <a:ext cx="4553136" cy="285837"/>
            </a:xfrm>
            <a:prstGeom prst="rect">
              <a:avLst/>
            </a:prstGeom>
            <a:noFill/>
            <a:ln w="381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6391563" y="2029159"/>
              <a:ext cx="420914" cy="537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4789250" y="2798619"/>
              <a:ext cx="314037" cy="338554"/>
            </a:xfrm>
            <a:prstGeom prst="rect">
              <a:avLst/>
            </a:prstGeom>
            <a:solidFill>
              <a:schemeClr val="accent6"/>
            </a:solidFill>
          </p:spPr>
          <p:txBody>
            <a:bodyPr wrap="square" rtlCol="0">
              <a:spAutoFit/>
            </a:bodyPr>
            <a:lstStyle/>
            <a:p>
              <a:r>
                <a:rPr lang="en-US" altLang="zh-TW" sz="1600"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zh-TW" altLang="en-US" sz="1600" b="1" dirty="0">
                <a:solidFill>
                  <a:schemeClr val="bg1"/>
                </a:solidFill>
                <a:effectLst>
                  <a:outerShdw blurRad="38100" dist="38100" dir="2700000" algn="tl">
                    <a:srgbClr val="000000">
                      <a:alpha val="43137"/>
                    </a:srgbClr>
                  </a:outerShdw>
                </a:effectLst>
              </a:endParaRPr>
            </a:p>
          </p:txBody>
        </p:sp>
        <p:sp>
          <p:nvSpPr>
            <p:cNvPr id="12" name="文字方塊 11"/>
            <p:cNvSpPr txBox="1"/>
            <p:nvPr/>
          </p:nvSpPr>
          <p:spPr>
            <a:xfrm>
              <a:off x="4789250" y="3163523"/>
              <a:ext cx="314037" cy="338554"/>
            </a:xfrm>
            <a:prstGeom prst="rect">
              <a:avLst/>
            </a:prstGeom>
            <a:solidFill>
              <a:schemeClr val="accent6"/>
            </a:solidFill>
          </p:spPr>
          <p:txBody>
            <a:bodyPr wrap="square" rtlCol="0">
              <a:spAutoFit/>
            </a:bodyPr>
            <a:lstStyle/>
            <a:p>
              <a:r>
                <a:rPr lang="en-US" altLang="zh-TW" sz="1600"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zh-TW" altLang="en-US" sz="1600" b="1" dirty="0">
                <a:solidFill>
                  <a:schemeClr val="bg1"/>
                </a:solidFill>
                <a:effectLst>
                  <a:outerShdw blurRad="38100" dist="38100" dir="2700000" algn="tl">
                    <a:srgbClr val="000000">
                      <a:alpha val="43137"/>
                    </a:srgbClr>
                  </a:outerShdw>
                </a:effectLst>
              </a:endParaRPr>
            </a:p>
          </p:txBody>
        </p:sp>
        <p:sp>
          <p:nvSpPr>
            <p:cNvPr id="13" name="文字方塊 12"/>
            <p:cNvSpPr txBox="1"/>
            <p:nvPr/>
          </p:nvSpPr>
          <p:spPr>
            <a:xfrm>
              <a:off x="4794064" y="3528427"/>
              <a:ext cx="314037" cy="338554"/>
            </a:xfrm>
            <a:prstGeom prst="rect">
              <a:avLst/>
            </a:prstGeom>
            <a:solidFill>
              <a:schemeClr val="accent6"/>
            </a:solidFill>
          </p:spPr>
          <p:txBody>
            <a:bodyPr wrap="square" rtlCol="0">
              <a:spAutoFit/>
            </a:bodyPr>
            <a:lstStyle/>
            <a:p>
              <a:r>
                <a:rPr lang="en-US" altLang="zh-TW" sz="1600"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zh-TW" altLang="en-US" sz="1600" b="1" dirty="0">
                <a:solidFill>
                  <a:schemeClr val="bg1"/>
                </a:solidFill>
                <a:effectLst>
                  <a:outerShdw blurRad="38100" dist="38100" dir="2700000" algn="tl">
                    <a:srgbClr val="000000">
                      <a:alpha val="43137"/>
                    </a:srgbClr>
                  </a:outerShdw>
                </a:effectLst>
              </a:endParaRPr>
            </a:p>
          </p:txBody>
        </p:sp>
        <p:sp>
          <p:nvSpPr>
            <p:cNvPr id="14" name="文字方塊 13"/>
            <p:cNvSpPr txBox="1"/>
            <p:nvPr/>
          </p:nvSpPr>
          <p:spPr>
            <a:xfrm>
              <a:off x="4789250" y="3893331"/>
              <a:ext cx="314037" cy="338554"/>
            </a:xfrm>
            <a:prstGeom prst="rect">
              <a:avLst/>
            </a:prstGeom>
            <a:solidFill>
              <a:schemeClr val="accent6"/>
            </a:solidFill>
          </p:spPr>
          <p:txBody>
            <a:bodyPr wrap="square" rtlCol="0">
              <a:spAutoFit/>
            </a:bodyPr>
            <a:lstStyle/>
            <a:p>
              <a:r>
                <a:rPr lang="en-US" altLang="zh-TW" sz="1600"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zh-TW" altLang="en-US" sz="1600" b="1" dirty="0">
                <a:solidFill>
                  <a:schemeClr val="bg1"/>
                </a:solidFill>
                <a:effectLst>
                  <a:outerShdw blurRad="38100" dist="38100" dir="2700000" algn="tl">
                    <a:srgbClr val="000000">
                      <a:alpha val="43137"/>
                    </a:srgbClr>
                  </a:outerShdw>
                </a:effectLst>
              </a:endParaRPr>
            </a:p>
          </p:txBody>
        </p:sp>
        <p:sp>
          <p:nvSpPr>
            <p:cNvPr id="15" name="文字方塊 14"/>
            <p:cNvSpPr txBox="1"/>
            <p:nvPr/>
          </p:nvSpPr>
          <p:spPr>
            <a:xfrm>
              <a:off x="4789249" y="4258235"/>
              <a:ext cx="314037" cy="338554"/>
            </a:xfrm>
            <a:prstGeom prst="rect">
              <a:avLst/>
            </a:prstGeom>
            <a:solidFill>
              <a:schemeClr val="accent6"/>
            </a:solidFill>
          </p:spPr>
          <p:txBody>
            <a:bodyPr wrap="square" rtlCol="0">
              <a:spAutoFit/>
            </a:bodyPr>
            <a:lstStyle/>
            <a:p>
              <a:r>
                <a:rPr lang="en-US" altLang="zh-TW" sz="1600"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zh-TW" altLang="en-US" sz="1600" b="1" dirty="0">
                <a:solidFill>
                  <a:schemeClr val="bg1"/>
                </a:solidFill>
                <a:effectLst>
                  <a:outerShdw blurRad="38100" dist="38100" dir="2700000" algn="tl">
                    <a:srgbClr val="000000">
                      <a:alpha val="43137"/>
                    </a:srgbClr>
                  </a:outerShdw>
                </a:effectLst>
              </a:endParaRPr>
            </a:p>
          </p:txBody>
        </p:sp>
        <p:sp>
          <p:nvSpPr>
            <p:cNvPr id="16" name="文字方塊 15"/>
            <p:cNvSpPr txBox="1"/>
            <p:nvPr/>
          </p:nvSpPr>
          <p:spPr>
            <a:xfrm>
              <a:off x="4789248" y="4623139"/>
              <a:ext cx="314037" cy="338554"/>
            </a:xfrm>
            <a:prstGeom prst="rect">
              <a:avLst/>
            </a:prstGeom>
            <a:solidFill>
              <a:schemeClr val="accent6"/>
            </a:solidFill>
          </p:spPr>
          <p:txBody>
            <a:bodyPr wrap="square" rtlCol="0">
              <a:spAutoFit/>
            </a:bodyPr>
            <a:lstStyle/>
            <a:p>
              <a:r>
                <a:rPr lang="en-US" altLang="zh-TW" sz="1600"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zh-TW" altLang="en-US" sz="1600" b="1" dirty="0">
                <a:solidFill>
                  <a:schemeClr val="bg1"/>
                </a:solidFill>
                <a:effectLst>
                  <a:outerShdw blurRad="38100" dist="38100" dir="2700000" algn="tl">
                    <a:srgbClr val="000000">
                      <a:alpha val="43137"/>
                    </a:srgbClr>
                  </a:outerShdw>
                </a:effectLst>
              </a:endParaRPr>
            </a:p>
          </p:txBody>
        </p:sp>
        <p:cxnSp>
          <p:nvCxnSpPr>
            <p:cNvPr id="18" name="直線單箭頭接點 17"/>
            <p:cNvCxnSpPr>
              <a:stCxn id="9" idx="3"/>
            </p:cNvCxnSpPr>
            <p:nvPr/>
          </p:nvCxnSpPr>
          <p:spPr>
            <a:xfrm flipH="1">
              <a:off x="5237018" y="2487541"/>
              <a:ext cx="1216186" cy="311078"/>
            </a:xfrm>
            <a:prstGeom prst="straightConnector1">
              <a:avLst/>
            </a:prstGeom>
            <a:ln w="38100">
              <a:solidFill>
                <a:srgbClr val="FF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1" name="矩形 20"/>
          <p:cNvSpPr/>
          <p:nvPr/>
        </p:nvSpPr>
        <p:spPr>
          <a:xfrm rot="5400000">
            <a:off x="1497318" y="1756634"/>
            <a:ext cx="715758" cy="213837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342900" indent="-342900" algn="ctr">
              <a:buFont typeface="Wingdings" panose="05000000000000000000" pitchFamily="2" charset="2"/>
              <a:buChar char="Ø"/>
            </a:pPr>
            <a:r>
              <a:rPr lang="en-US" altLang="zh-TW" sz="2000" spc="300" dirty="0">
                <a:solidFill>
                  <a:schemeClr val="accent6">
                    <a:lumMod val="50000"/>
                  </a:schemeClr>
                </a:solidFill>
                <a:latin typeface="華康中特圓體" panose="020F0809000000000000" pitchFamily="49" charset="-120"/>
                <a:ea typeface="華康中特圓體" panose="020F0809000000000000" pitchFamily="49" charset="-120"/>
              </a:rPr>
              <a:t>3.</a:t>
            </a:r>
            <a:r>
              <a:rPr lang="zh-TW" altLang="en-US" sz="2000" spc="300" dirty="0">
                <a:solidFill>
                  <a:schemeClr val="accent6">
                    <a:lumMod val="50000"/>
                  </a:schemeClr>
                </a:solidFill>
                <a:latin typeface="華康中特圓體" panose="020F0809000000000000" pitchFamily="49" charset="-120"/>
                <a:ea typeface="華康中特圓體" panose="020F0809000000000000" pitchFamily="49" charset="-120"/>
              </a:rPr>
              <a:t>選填校系</a:t>
            </a:r>
            <a:r>
              <a:rPr lang="en-US" altLang="zh-TW" sz="2000" spc="300" dirty="0">
                <a:solidFill>
                  <a:schemeClr val="accent6">
                    <a:lumMod val="50000"/>
                  </a:schemeClr>
                </a:solidFill>
                <a:latin typeface="華康中特圓體" panose="020F0809000000000000" pitchFamily="49" charset="-120"/>
                <a:ea typeface="華康中特圓體" panose="020F0809000000000000" pitchFamily="49" charset="-120"/>
              </a:rPr>
              <a:t>(</a:t>
            </a:r>
            <a:r>
              <a:rPr lang="zh-TW" altLang="en-US" sz="2000" spc="300" dirty="0">
                <a:solidFill>
                  <a:schemeClr val="accent6">
                    <a:lumMod val="50000"/>
                  </a:schemeClr>
                </a:solidFill>
                <a:latin typeface="華康中特圓體" panose="020F0809000000000000" pitchFamily="49" charset="-120"/>
                <a:ea typeface="華康中特圓體" panose="020F0809000000000000" pitchFamily="49" charset="-120"/>
              </a:rPr>
              <a:t>組</a:t>
            </a:r>
            <a:r>
              <a:rPr lang="en-US" altLang="zh-TW" sz="2000" spc="300" dirty="0">
                <a:solidFill>
                  <a:schemeClr val="accent6">
                    <a:lumMod val="50000"/>
                  </a:schemeClr>
                </a:solidFill>
                <a:latin typeface="華康中特圓體" panose="020F0809000000000000" pitchFamily="49" charset="-120"/>
                <a:ea typeface="華康中特圓體" panose="020F0809000000000000" pitchFamily="49" charset="-120"/>
              </a:rPr>
              <a:t>)</a:t>
            </a:r>
            <a:r>
              <a:rPr lang="zh-TW" altLang="en-US" sz="2000" spc="300" dirty="0">
                <a:solidFill>
                  <a:schemeClr val="accent6">
                    <a:lumMod val="50000"/>
                  </a:schemeClr>
                </a:solidFill>
                <a:latin typeface="華康中特圓體" panose="020F0809000000000000" pitchFamily="49" charset="-120"/>
                <a:ea typeface="華康中特圓體" panose="020F0809000000000000" pitchFamily="49" charset="-120"/>
              </a:rPr>
              <a:t>學程</a:t>
            </a:r>
          </a:p>
        </p:txBody>
      </p:sp>
      <p:sp>
        <p:nvSpPr>
          <p:cNvPr id="22" name="Google Shape;862;p84"/>
          <p:cNvSpPr/>
          <p:nvPr/>
        </p:nvSpPr>
        <p:spPr>
          <a:xfrm>
            <a:off x="701416" y="3238246"/>
            <a:ext cx="2222969" cy="100039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algn="just">
              <a:spcBef>
                <a:spcPts val="600"/>
              </a:spcBef>
              <a:spcAft>
                <a:spcPts val="600"/>
              </a:spcAft>
            </a:pPr>
            <a:r>
              <a:rPr lang="zh-TW" b="1" spc="80" dirty="0">
                <a:latin typeface="+mj-lt"/>
                <a:ea typeface="+mj-ea"/>
                <a:cs typeface="Times New Roman" panose="02020603050405020304" pitchFamily="18" charset="0"/>
              </a:rPr>
              <a:t>請</a:t>
            </a:r>
            <a:r>
              <a:rPr lang="zh-TW" altLang="en-US" b="1" spc="80" dirty="0">
                <a:latin typeface="+mj-lt"/>
                <a:ea typeface="+mj-ea"/>
                <a:cs typeface="Times New Roman" panose="02020603050405020304" pitchFamily="18" charset="0"/>
              </a:rPr>
              <a:t>先</a:t>
            </a:r>
            <a:r>
              <a:rPr lang="zh-TW" b="1" spc="80" dirty="0">
                <a:latin typeface="+mj-lt"/>
                <a:ea typeface="+mj-ea"/>
                <a:cs typeface="Times New Roman" panose="02020603050405020304" pitchFamily="18" charset="0"/>
              </a:rPr>
              <a:t>確認</a:t>
            </a:r>
            <a:r>
              <a:rPr lang="zh-TW" altLang="en-US" b="1" spc="80" dirty="0">
                <a:solidFill>
                  <a:srgbClr val="DB1203"/>
                </a:solidFill>
                <a:latin typeface="+mj-lt"/>
                <a:ea typeface="+mj-ea"/>
                <a:cs typeface="Times New Roman" panose="02020603050405020304" pitchFamily="18" charset="0"/>
              </a:rPr>
              <a:t>「可選填校系</a:t>
            </a:r>
            <a:r>
              <a:rPr lang="en-US" altLang="zh-TW" b="1" spc="80" dirty="0">
                <a:solidFill>
                  <a:srgbClr val="DB1203"/>
                </a:solidFill>
                <a:latin typeface="+mj-lt"/>
                <a:ea typeface="+mj-ea"/>
                <a:cs typeface="Times New Roman" panose="02020603050405020304" pitchFamily="18" charset="0"/>
              </a:rPr>
              <a:t>(</a:t>
            </a:r>
            <a:r>
              <a:rPr lang="zh-TW" altLang="en-US" b="1" spc="80" dirty="0">
                <a:solidFill>
                  <a:srgbClr val="DB1203"/>
                </a:solidFill>
                <a:latin typeface="+mj-lt"/>
                <a:ea typeface="+mj-ea"/>
                <a:cs typeface="Times New Roman" panose="02020603050405020304" pitchFamily="18" charset="0"/>
              </a:rPr>
              <a:t>組</a:t>
            </a:r>
            <a:r>
              <a:rPr lang="en-US" altLang="zh-TW" b="1" spc="80" dirty="0">
                <a:solidFill>
                  <a:srgbClr val="DB1203"/>
                </a:solidFill>
                <a:latin typeface="+mj-lt"/>
                <a:ea typeface="+mj-ea"/>
                <a:cs typeface="Times New Roman" panose="02020603050405020304" pitchFamily="18" charset="0"/>
              </a:rPr>
              <a:t>)</a:t>
            </a:r>
            <a:r>
              <a:rPr lang="zh-TW" altLang="en-US" b="1" spc="80" dirty="0">
                <a:solidFill>
                  <a:srgbClr val="DB1203"/>
                </a:solidFill>
                <a:latin typeface="+mj-lt"/>
                <a:ea typeface="+mj-ea"/>
                <a:cs typeface="Times New Roman" panose="02020603050405020304" pitchFamily="18" charset="0"/>
              </a:rPr>
              <a:t>、學程數」</a:t>
            </a:r>
            <a:r>
              <a:rPr lang="zh-TW" altLang="en-US" b="1" spc="80" dirty="0">
                <a:latin typeface="+mj-lt"/>
                <a:ea typeface="+mj-ea"/>
                <a:cs typeface="Times New Roman" panose="02020603050405020304" pitchFamily="18" charset="0"/>
              </a:rPr>
              <a:t>是否正確</a:t>
            </a:r>
            <a:endParaRPr b="1" spc="80" dirty="0">
              <a:latin typeface="+mj-lt"/>
              <a:ea typeface="+mj-ea"/>
              <a:cs typeface="Times New Roman" panose="02020603050405020304" pitchFamily="18" charset="0"/>
            </a:endParaRPr>
          </a:p>
        </p:txBody>
      </p:sp>
    </p:spTree>
    <p:extLst>
      <p:ext uri="{BB962C8B-B14F-4D97-AF65-F5344CB8AC3E}">
        <p14:creationId xmlns:p14="http://schemas.microsoft.com/office/powerpoint/2010/main" val="21671278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87</a:t>
            </a:fld>
            <a:endParaRPr lang="zh-TW" altLang="en-US"/>
          </a:p>
        </p:txBody>
      </p:sp>
      <p:pic>
        <p:nvPicPr>
          <p:cNvPr id="3" name="圖片 2" descr="A screenshot of a computer&#10;&#10;AI-generated content may be incorrect."/>
          <p:cNvPicPr>
            <a:picLocks noChangeAspect="1"/>
          </p:cNvPicPr>
          <p:nvPr/>
        </p:nvPicPr>
        <p:blipFill>
          <a:blip r:embed="rId3"/>
          <a:srcRect/>
          <a:stretch/>
        </p:blipFill>
        <p:spPr>
          <a:xfrm>
            <a:off x="2972558" y="841287"/>
            <a:ext cx="7448704" cy="5454243"/>
          </a:xfrm>
          <a:prstGeom prst="rect">
            <a:avLst/>
          </a:prstGeom>
        </p:spPr>
      </p:pic>
      <p:sp>
        <p:nvSpPr>
          <p:cNvPr id="4" name="矩形 3"/>
          <p:cNvSpPr/>
          <p:nvPr/>
        </p:nvSpPr>
        <p:spPr>
          <a:xfrm>
            <a:off x="1616869" y="127104"/>
            <a:ext cx="8958262"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rPr>
              <a:t>三、個別報名：</a:t>
            </a:r>
            <a:r>
              <a:rPr lang="en-US" altLang="zh-TW" sz="2800" b="1" spc="100" dirty="0">
                <a:solidFill>
                  <a:schemeClr val="tx1"/>
                </a:solidFill>
                <a:effectLst>
                  <a:glow rad="63500">
                    <a:schemeClr val="bg1"/>
                  </a:glow>
                </a:effectLst>
              </a:rPr>
              <a:t>【</a:t>
            </a:r>
            <a:r>
              <a:rPr lang="zh-TW" altLang="en-US" sz="2800" b="1" spc="100" dirty="0">
                <a:solidFill>
                  <a:schemeClr val="tx1"/>
                </a:solidFill>
                <a:effectLst>
                  <a:glow rad="63500">
                    <a:schemeClr val="bg1"/>
                  </a:glow>
                </a:effectLst>
              </a:rPr>
              <a:t>步驟</a:t>
            </a:r>
            <a:r>
              <a:rPr lang="en-US" altLang="zh-TW" sz="2800" b="1" spc="100" dirty="0">
                <a:solidFill>
                  <a:schemeClr val="tx1"/>
                </a:solidFill>
                <a:effectLst>
                  <a:glow rad="63500">
                    <a:schemeClr val="bg1"/>
                  </a:glow>
                </a:effectLst>
              </a:rPr>
              <a:t>3】3.</a:t>
            </a:r>
            <a:r>
              <a:rPr lang="zh-TW" altLang="en-US" sz="2800" b="1" spc="100" dirty="0">
                <a:solidFill>
                  <a:schemeClr val="tx1"/>
                </a:solidFill>
                <a:effectLst>
                  <a:glow rad="63500">
                    <a:schemeClr val="bg1"/>
                  </a:glow>
                </a:effectLst>
              </a:rPr>
              <a:t>選填校系</a:t>
            </a:r>
            <a:r>
              <a:rPr lang="en-US" altLang="zh-TW" sz="2800" b="1" spc="100" dirty="0">
                <a:solidFill>
                  <a:schemeClr val="tx1"/>
                </a:solidFill>
                <a:effectLst>
                  <a:glow rad="63500">
                    <a:schemeClr val="bg1"/>
                  </a:glow>
                </a:effectLst>
              </a:rPr>
              <a:t>(</a:t>
            </a:r>
            <a:r>
              <a:rPr lang="zh-TW" altLang="en-US" sz="2800" b="1" spc="100" dirty="0">
                <a:solidFill>
                  <a:schemeClr val="tx1"/>
                </a:solidFill>
                <a:effectLst>
                  <a:glow rad="63500">
                    <a:schemeClr val="bg1"/>
                  </a:glow>
                </a:effectLst>
              </a:rPr>
              <a:t>組</a:t>
            </a:r>
            <a:r>
              <a:rPr lang="en-US" altLang="zh-TW" sz="2800" b="1" spc="100" dirty="0">
                <a:solidFill>
                  <a:schemeClr val="tx1"/>
                </a:solidFill>
                <a:effectLst>
                  <a:glow rad="63500">
                    <a:schemeClr val="bg1"/>
                  </a:glow>
                </a:effectLst>
              </a:rPr>
              <a:t>)</a:t>
            </a:r>
            <a:r>
              <a:rPr lang="zh-TW" altLang="en-US" sz="2800" b="1" spc="100" dirty="0">
                <a:solidFill>
                  <a:schemeClr val="tx1"/>
                </a:solidFill>
                <a:effectLst>
                  <a:glow rad="63500">
                    <a:schemeClr val="bg1"/>
                  </a:glow>
                </a:effectLst>
              </a:rPr>
              <a:t>學程</a:t>
            </a:r>
            <a:r>
              <a:rPr lang="en-US" altLang="zh-TW" sz="2800" b="1" spc="100" dirty="0">
                <a:solidFill>
                  <a:schemeClr val="tx1"/>
                </a:solidFill>
                <a:effectLst>
                  <a:glow rad="63500">
                    <a:schemeClr val="bg1"/>
                  </a:glow>
                </a:effectLst>
              </a:rPr>
              <a:t>(2/4)</a:t>
            </a:r>
            <a:endParaRPr lang="zh-TW" altLang="en-US" sz="3200" b="1" spc="100" dirty="0">
              <a:solidFill>
                <a:schemeClr val="tx1"/>
              </a:solidFill>
              <a:effectLst>
                <a:glow rad="63500">
                  <a:schemeClr val="bg1"/>
                </a:glow>
              </a:effectLst>
            </a:endParaRPr>
          </a:p>
        </p:txBody>
      </p:sp>
      <p:sp>
        <p:nvSpPr>
          <p:cNvPr id="5" name="矩形 4"/>
          <p:cNvSpPr/>
          <p:nvPr/>
        </p:nvSpPr>
        <p:spPr>
          <a:xfrm rot="5400000">
            <a:off x="1462908" y="1794889"/>
            <a:ext cx="715758" cy="213837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342900" indent="-342900" algn="ctr">
              <a:buFont typeface="Wingdings 3" panose="05040102010807070707" pitchFamily="18" charset="2"/>
              <a:buChar char=""/>
            </a:pPr>
            <a:r>
              <a:rPr lang="en-US" altLang="zh-TW" sz="2000" spc="300" dirty="0">
                <a:solidFill>
                  <a:schemeClr val="accent6">
                    <a:lumMod val="50000"/>
                  </a:schemeClr>
                </a:solidFill>
                <a:latin typeface="華康中特圓體" panose="020F0809000000000000" pitchFamily="49" charset="-120"/>
                <a:ea typeface="華康中特圓體" panose="020F0809000000000000" pitchFamily="49" charset="-120"/>
              </a:rPr>
              <a:t>3.</a:t>
            </a:r>
            <a:r>
              <a:rPr lang="zh-TW" altLang="en-US" sz="2000" spc="300" dirty="0">
                <a:solidFill>
                  <a:schemeClr val="accent6">
                    <a:lumMod val="50000"/>
                  </a:schemeClr>
                </a:solidFill>
                <a:latin typeface="華康中特圓體" panose="020F0809000000000000" pitchFamily="49" charset="-120"/>
                <a:ea typeface="華康中特圓體" panose="020F0809000000000000" pitchFamily="49" charset="-120"/>
              </a:rPr>
              <a:t>選填校系</a:t>
            </a:r>
            <a:r>
              <a:rPr lang="en-US" altLang="zh-TW" sz="2000" spc="300" dirty="0">
                <a:solidFill>
                  <a:schemeClr val="accent6">
                    <a:lumMod val="50000"/>
                  </a:schemeClr>
                </a:solidFill>
                <a:latin typeface="華康中特圓體" panose="020F0809000000000000" pitchFamily="49" charset="-120"/>
                <a:ea typeface="華康中特圓體" panose="020F0809000000000000" pitchFamily="49" charset="-120"/>
              </a:rPr>
              <a:t>(</a:t>
            </a:r>
            <a:r>
              <a:rPr lang="zh-TW" altLang="en-US" sz="2000" spc="300" dirty="0">
                <a:solidFill>
                  <a:schemeClr val="accent6">
                    <a:lumMod val="50000"/>
                  </a:schemeClr>
                </a:solidFill>
                <a:latin typeface="華康中特圓體" panose="020F0809000000000000" pitchFamily="49" charset="-120"/>
                <a:ea typeface="華康中特圓體" panose="020F0809000000000000" pitchFamily="49" charset="-120"/>
              </a:rPr>
              <a:t>組</a:t>
            </a:r>
            <a:r>
              <a:rPr lang="en-US" altLang="zh-TW" sz="2000" spc="300" dirty="0">
                <a:solidFill>
                  <a:schemeClr val="accent6">
                    <a:lumMod val="50000"/>
                  </a:schemeClr>
                </a:solidFill>
                <a:latin typeface="華康中特圓體" panose="020F0809000000000000" pitchFamily="49" charset="-120"/>
                <a:ea typeface="華康中特圓體" panose="020F0809000000000000" pitchFamily="49" charset="-120"/>
              </a:rPr>
              <a:t>)</a:t>
            </a:r>
            <a:r>
              <a:rPr lang="zh-TW" altLang="en-US" sz="2000" spc="300" dirty="0">
                <a:solidFill>
                  <a:schemeClr val="accent6">
                    <a:lumMod val="50000"/>
                  </a:schemeClr>
                </a:solidFill>
                <a:latin typeface="華康中特圓體" panose="020F0809000000000000" pitchFamily="49" charset="-120"/>
                <a:ea typeface="華康中特圓體" panose="020F0809000000000000" pitchFamily="49" charset="-120"/>
              </a:rPr>
              <a:t>學程</a:t>
            </a:r>
          </a:p>
        </p:txBody>
      </p:sp>
      <p:sp>
        <p:nvSpPr>
          <p:cNvPr id="8" name="矩形圖說文字 7"/>
          <p:cNvSpPr/>
          <p:nvPr/>
        </p:nvSpPr>
        <p:spPr>
          <a:xfrm>
            <a:off x="4500883" y="1846337"/>
            <a:ext cx="2931616" cy="619771"/>
          </a:xfrm>
          <a:prstGeom prst="wedgeRectCallout">
            <a:avLst>
              <a:gd name="adj1" fmla="val -16661"/>
              <a:gd name="adj2" fmla="val 81613"/>
            </a:avLst>
          </a:prstGeom>
          <a:solidFill>
            <a:schemeClr val="accent4">
              <a:lumMod val="75000"/>
            </a:schemeClr>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a:solidFill>
                  <a:schemeClr val="bg1"/>
                </a:solidFill>
                <a:effectLst>
                  <a:outerShdw blurRad="38100" dist="38100" dir="2700000" algn="tl">
                    <a:srgbClr val="000000">
                      <a:alpha val="43137"/>
                    </a:srgbClr>
                  </a:outerShdw>
                </a:effectLst>
                <a:latin typeface="+mj-ea"/>
                <a:ea typeface="+mj-ea"/>
                <a:cs typeface="Times New Roman" panose="02020603050405020304" pitchFamily="18" charset="0"/>
              </a:rPr>
              <a:t>志願代碼，請至</a:t>
            </a:r>
            <a:r>
              <a:rPr lang="en-US" altLang="zh-TW" sz="1400" b="1" dirty="0">
                <a:solidFill>
                  <a:schemeClr val="bg1"/>
                </a:solidFill>
                <a:effectLst>
                  <a:outerShdw blurRad="38100" dist="38100" dir="2700000" algn="tl">
                    <a:srgbClr val="000000">
                      <a:alpha val="43137"/>
                    </a:srgbClr>
                  </a:outerShdw>
                </a:effectLst>
                <a:latin typeface="+mj-ea"/>
                <a:ea typeface="+mj-ea"/>
                <a:cs typeface="Times New Roman" panose="02020603050405020304" pitchFamily="18" charset="0"/>
              </a:rPr>
              <a:t>〝</a:t>
            </a:r>
            <a:r>
              <a:rPr lang="zh-TW" altLang="en-US" sz="1400" b="1" dirty="0">
                <a:solidFill>
                  <a:schemeClr val="bg1"/>
                </a:solidFill>
                <a:effectLst>
                  <a:outerShdw blurRad="38100" dist="38100" dir="2700000" algn="tl">
                    <a:srgbClr val="000000">
                      <a:alpha val="43137"/>
                    </a:srgbClr>
                  </a:outerShdw>
                </a:effectLst>
                <a:latin typeface="+mj-ea"/>
                <a:ea typeface="+mj-ea"/>
                <a:cs typeface="Times New Roman" panose="02020603050405020304" pitchFamily="18" charset="0"/>
              </a:rPr>
              <a:t>簡章查詢系統</a:t>
            </a:r>
            <a:r>
              <a:rPr lang="en-US" altLang="zh-TW" sz="1400" b="1" dirty="0">
                <a:solidFill>
                  <a:schemeClr val="bg1"/>
                </a:solidFill>
                <a:effectLst>
                  <a:outerShdw blurRad="38100" dist="38100" dir="2700000" algn="tl">
                    <a:srgbClr val="000000">
                      <a:alpha val="43137"/>
                    </a:srgbClr>
                  </a:outerShdw>
                </a:effectLst>
                <a:latin typeface="+mj-ea"/>
                <a:ea typeface="+mj-ea"/>
                <a:cs typeface="Times New Roman" panose="02020603050405020304" pitchFamily="18" charset="0"/>
              </a:rPr>
              <a:t>〞</a:t>
            </a:r>
            <a:r>
              <a:rPr lang="zh-TW" altLang="en-US" sz="1400" b="1" dirty="0">
                <a:solidFill>
                  <a:schemeClr val="bg1"/>
                </a:solidFill>
                <a:effectLst>
                  <a:outerShdw blurRad="38100" dist="38100" dir="2700000" algn="tl">
                    <a:srgbClr val="000000">
                      <a:alpha val="43137"/>
                    </a:srgbClr>
                  </a:outerShdw>
                </a:effectLst>
                <a:latin typeface="+mj-ea"/>
                <a:ea typeface="+mj-ea"/>
                <a:cs typeface="Times New Roman" panose="02020603050405020304" pitchFamily="18" charset="0"/>
              </a:rPr>
              <a:t>或</a:t>
            </a:r>
            <a:r>
              <a:rPr lang="en-US" altLang="zh-TW" sz="1400" b="1" dirty="0">
                <a:solidFill>
                  <a:schemeClr val="bg1"/>
                </a:solidFill>
                <a:effectLst>
                  <a:outerShdw blurRad="38100" dist="38100" dir="2700000" algn="tl">
                    <a:srgbClr val="000000">
                      <a:alpha val="43137"/>
                    </a:srgbClr>
                  </a:outerShdw>
                </a:effectLst>
                <a:latin typeface="+mj-ea"/>
                <a:ea typeface="+mj-ea"/>
                <a:cs typeface="Times New Roman" panose="02020603050405020304" pitchFamily="18" charset="0"/>
              </a:rPr>
              <a:t>〝</a:t>
            </a:r>
            <a:r>
              <a:rPr lang="zh-TW" altLang="en-US" sz="1400" b="1" dirty="0">
                <a:solidFill>
                  <a:schemeClr val="bg1"/>
                </a:solidFill>
                <a:effectLst>
                  <a:outerShdw blurRad="38100" dist="38100" dir="2700000" algn="tl">
                    <a:srgbClr val="000000">
                      <a:alpha val="43137"/>
                    </a:srgbClr>
                  </a:outerShdw>
                </a:effectLst>
                <a:latin typeface="+mj-ea"/>
                <a:ea typeface="+mj-ea"/>
                <a:cs typeface="Times New Roman" panose="02020603050405020304" pitchFamily="18" charset="0"/>
              </a:rPr>
              <a:t>各校系之簡章分則</a:t>
            </a:r>
            <a:r>
              <a:rPr lang="en-US" altLang="zh-TW" sz="1400" b="1" dirty="0">
                <a:solidFill>
                  <a:schemeClr val="bg1"/>
                </a:solidFill>
                <a:effectLst>
                  <a:outerShdw blurRad="38100" dist="38100" dir="2700000" algn="tl">
                    <a:srgbClr val="000000">
                      <a:alpha val="43137"/>
                    </a:srgbClr>
                  </a:outerShdw>
                </a:effectLst>
                <a:latin typeface="+mj-ea"/>
                <a:ea typeface="+mj-ea"/>
                <a:cs typeface="Times New Roman" panose="02020603050405020304" pitchFamily="18" charset="0"/>
              </a:rPr>
              <a:t>〞</a:t>
            </a:r>
            <a:r>
              <a:rPr lang="zh-TW" altLang="en-US" sz="1400" b="1" dirty="0">
                <a:solidFill>
                  <a:schemeClr val="bg1"/>
                </a:solidFill>
                <a:effectLst>
                  <a:outerShdw blurRad="38100" dist="38100" dir="2700000" algn="tl">
                    <a:srgbClr val="000000">
                      <a:alpha val="43137"/>
                    </a:srgbClr>
                  </a:outerShdw>
                </a:effectLst>
                <a:latin typeface="+mj-ea"/>
                <a:ea typeface="+mj-ea"/>
                <a:cs typeface="Times New Roman" panose="02020603050405020304" pitchFamily="18" charset="0"/>
              </a:rPr>
              <a:t>查詢</a:t>
            </a:r>
          </a:p>
        </p:txBody>
      </p:sp>
      <p:sp>
        <p:nvSpPr>
          <p:cNvPr id="9" name="Google Shape;862;p84"/>
          <p:cNvSpPr/>
          <p:nvPr/>
        </p:nvSpPr>
        <p:spPr>
          <a:xfrm>
            <a:off x="751599" y="3354620"/>
            <a:ext cx="2138376" cy="264613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a:spcBef>
                <a:spcPts val="600"/>
              </a:spcBef>
              <a:spcAft>
                <a:spcPts val="600"/>
              </a:spcAft>
            </a:pPr>
            <a:r>
              <a:rPr lang="zh-TW" b="1" spc="80" dirty="0">
                <a:latin typeface="+mj-lt"/>
                <a:ea typeface="+mj-ea"/>
                <a:cs typeface="Times New Roman" panose="02020603050405020304" pitchFamily="18" charset="0"/>
              </a:rPr>
              <a:t>請</a:t>
            </a:r>
            <a:r>
              <a:rPr lang="zh-TW" altLang="en-US" b="1" spc="80" dirty="0">
                <a:latin typeface="+mj-lt"/>
                <a:ea typeface="+mj-ea"/>
                <a:cs typeface="Times New Roman" panose="02020603050405020304" pitchFamily="18" charset="0"/>
              </a:rPr>
              <a:t>於</a:t>
            </a:r>
            <a:r>
              <a:rPr lang="zh-TW" altLang="en-US" b="1" spc="80" dirty="0">
                <a:solidFill>
                  <a:srgbClr val="DB1203"/>
                </a:solidFill>
                <a:latin typeface="+mj-lt"/>
                <a:ea typeface="+mj-ea"/>
                <a:cs typeface="Times New Roman" panose="02020603050405020304" pitchFamily="18" charset="0"/>
              </a:rPr>
              <a:t>「志願代碼」</a:t>
            </a:r>
            <a:r>
              <a:rPr lang="zh-TW" altLang="en-US" b="1" spc="80" dirty="0">
                <a:latin typeface="+mj-lt"/>
                <a:ea typeface="+mj-ea"/>
                <a:cs typeface="Times New Roman" panose="02020603050405020304" pitchFamily="18" charset="0"/>
              </a:rPr>
              <a:t>欄位</a:t>
            </a:r>
            <a:r>
              <a:rPr lang="zh-TW" altLang="en-US" b="1" spc="80" dirty="0">
                <a:solidFill>
                  <a:srgbClr val="DB1203"/>
                </a:solidFill>
                <a:latin typeface="+mj-lt"/>
                <a:ea typeface="+mj-ea"/>
                <a:cs typeface="Times New Roman" panose="02020603050405020304" pitchFamily="18" charset="0"/>
              </a:rPr>
              <a:t>輸入</a:t>
            </a:r>
            <a:r>
              <a:rPr lang="zh-TW" altLang="en-US" b="1" spc="80" dirty="0">
                <a:latin typeface="+mj-lt"/>
                <a:ea typeface="+mj-ea"/>
                <a:cs typeface="Times New Roman" panose="02020603050405020304" pitchFamily="18" charset="0"/>
              </a:rPr>
              <a:t>欲報名校系之代碼，</a:t>
            </a:r>
            <a:endParaRPr lang="en-US" altLang="zh-TW" b="1" spc="80" dirty="0">
              <a:latin typeface="+mj-lt"/>
              <a:ea typeface="+mj-ea"/>
              <a:cs typeface="Times New Roman" panose="02020603050405020304" pitchFamily="18" charset="0"/>
            </a:endParaRPr>
          </a:p>
          <a:p>
            <a:pPr>
              <a:spcBef>
                <a:spcPts val="600"/>
              </a:spcBef>
              <a:spcAft>
                <a:spcPts val="600"/>
              </a:spcAft>
            </a:pPr>
            <a:r>
              <a:rPr lang="zh-TW" altLang="en-US" b="1" spc="80" dirty="0">
                <a:latin typeface="+mj-lt"/>
                <a:ea typeface="+mj-ea"/>
                <a:cs typeface="Times New Roman" panose="02020603050405020304" pitchFamily="18" charset="0"/>
              </a:rPr>
              <a:t>系統將自動帶出該校系之「名稱」及「第二階段複試日期」</a:t>
            </a:r>
            <a:endParaRPr lang="en-US" altLang="zh-TW" b="1" spc="80" dirty="0">
              <a:latin typeface="+mj-lt"/>
              <a:ea typeface="+mj-ea"/>
              <a:cs typeface="Times New Roman" panose="02020603050405020304" pitchFamily="18" charset="0"/>
            </a:endParaRPr>
          </a:p>
        </p:txBody>
      </p:sp>
    </p:spTree>
    <p:extLst>
      <p:ext uri="{BB962C8B-B14F-4D97-AF65-F5344CB8AC3E}">
        <p14:creationId xmlns:p14="http://schemas.microsoft.com/office/powerpoint/2010/main" val="22106661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1613" y="125756"/>
            <a:ext cx="9248775"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rPr>
              <a:t>三、個別報名：</a:t>
            </a:r>
            <a:r>
              <a:rPr lang="en-US" altLang="zh-TW" sz="2800" b="1" spc="100" dirty="0">
                <a:solidFill>
                  <a:schemeClr val="tx1"/>
                </a:solidFill>
                <a:effectLst>
                  <a:glow rad="63500">
                    <a:schemeClr val="bg1"/>
                  </a:glow>
                </a:effectLst>
              </a:rPr>
              <a:t>【</a:t>
            </a:r>
            <a:r>
              <a:rPr lang="zh-TW" altLang="en-US" sz="2800" b="1" spc="100" dirty="0">
                <a:solidFill>
                  <a:schemeClr val="tx1"/>
                </a:solidFill>
                <a:effectLst>
                  <a:glow rad="63500">
                    <a:schemeClr val="bg1"/>
                  </a:glow>
                </a:effectLst>
              </a:rPr>
              <a:t>步驟</a:t>
            </a:r>
            <a:r>
              <a:rPr lang="en-US" altLang="zh-TW" sz="2800" b="1" spc="100" dirty="0">
                <a:solidFill>
                  <a:schemeClr val="tx1"/>
                </a:solidFill>
                <a:effectLst>
                  <a:glow rad="63500">
                    <a:schemeClr val="bg1"/>
                  </a:glow>
                </a:effectLst>
              </a:rPr>
              <a:t>3】3.</a:t>
            </a:r>
            <a:r>
              <a:rPr lang="zh-TW" altLang="en-US" sz="2800" b="1" spc="100" dirty="0">
                <a:solidFill>
                  <a:schemeClr val="tx1"/>
                </a:solidFill>
                <a:effectLst>
                  <a:glow rad="63500">
                    <a:schemeClr val="bg1"/>
                  </a:glow>
                </a:effectLst>
              </a:rPr>
              <a:t>選填校系</a:t>
            </a:r>
            <a:r>
              <a:rPr lang="en-US" altLang="zh-TW" sz="2800" b="1" spc="100" dirty="0">
                <a:solidFill>
                  <a:schemeClr val="tx1"/>
                </a:solidFill>
                <a:effectLst>
                  <a:glow rad="63500">
                    <a:schemeClr val="bg1"/>
                  </a:glow>
                </a:effectLst>
              </a:rPr>
              <a:t>(</a:t>
            </a:r>
            <a:r>
              <a:rPr lang="zh-TW" altLang="en-US" sz="2800" b="1" spc="100" dirty="0">
                <a:solidFill>
                  <a:schemeClr val="tx1"/>
                </a:solidFill>
                <a:effectLst>
                  <a:glow rad="63500">
                    <a:schemeClr val="bg1"/>
                  </a:glow>
                </a:effectLst>
              </a:rPr>
              <a:t>組</a:t>
            </a:r>
            <a:r>
              <a:rPr lang="en-US" altLang="zh-TW" sz="2800" b="1" spc="100" dirty="0">
                <a:solidFill>
                  <a:schemeClr val="tx1"/>
                </a:solidFill>
                <a:effectLst>
                  <a:glow rad="63500">
                    <a:schemeClr val="bg1"/>
                  </a:glow>
                </a:effectLst>
              </a:rPr>
              <a:t>)</a:t>
            </a:r>
            <a:r>
              <a:rPr lang="zh-TW" altLang="en-US" sz="2800" b="1" spc="100" dirty="0">
                <a:solidFill>
                  <a:schemeClr val="tx1"/>
                </a:solidFill>
                <a:effectLst>
                  <a:glow rad="63500">
                    <a:schemeClr val="bg1"/>
                  </a:glow>
                </a:effectLst>
              </a:rPr>
              <a:t>、學程</a:t>
            </a:r>
            <a:r>
              <a:rPr lang="en-US" altLang="zh-TW" sz="2800" b="1" spc="100" dirty="0">
                <a:solidFill>
                  <a:schemeClr val="tx1"/>
                </a:solidFill>
                <a:effectLst>
                  <a:glow rad="63500">
                    <a:schemeClr val="bg1"/>
                  </a:glow>
                </a:effectLst>
              </a:rPr>
              <a:t>(3/4)</a:t>
            </a:r>
            <a:endParaRPr lang="zh-TW" altLang="en-US" sz="2800" b="1" spc="100" dirty="0">
              <a:solidFill>
                <a:schemeClr val="tx1"/>
              </a:solidFill>
              <a:effectLst>
                <a:glow rad="63500">
                  <a:schemeClr val="bg1"/>
                </a:glow>
              </a:effectLst>
            </a:endParaRPr>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88</a:t>
            </a:fld>
            <a:endParaRPr lang="zh-TW" altLang="en-US" dirty="0"/>
          </a:p>
        </p:txBody>
      </p:sp>
      <p:sp>
        <p:nvSpPr>
          <p:cNvPr id="14" name="矩形 13"/>
          <p:cNvSpPr/>
          <p:nvPr/>
        </p:nvSpPr>
        <p:spPr>
          <a:xfrm rot="5400000">
            <a:off x="2027539" y="-574213"/>
            <a:ext cx="558799" cy="331092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342900" indent="-342900" algn="ctr">
              <a:buFont typeface="Wingdings" panose="05000000000000000000" pitchFamily="2" charset="2"/>
              <a:buChar char="Ø"/>
            </a:pPr>
            <a:r>
              <a:rPr lang="en-US" altLang="zh-TW" sz="2000" spc="300" dirty="0">
                <a:solidFill>
                  <a:schemeClr val="accent6">
                    <a:lumMod val="50000"/>
                  </a:schemeClr>
                </a:solidFill>
                <a:latin typeface="華康中特圓體" panose="020F0809000000000000" pitchFamily="49" charset="-120"/>
                <a:ea typeface="華康中特圓體" panose="020F0809000000000000" pitchFamily="49" charset="-120"/>
              </a:rPr>
              <a:t>3.</a:t>
            </a:r>
            <a:r>
              <a:rPr lang="zh-TW" altLang="en-US" sz="2000" spc="300" dirty="0">
                <a:solidFill>
                  <a:schemeClr val="accent6">
                    <a:lumMod val="50000"/>
                  </a:schemeClr>
                </a:solidFill>
                <a:latin typeface="華康中特圓體" panose="020F0809000000000000" pitchFamily="49" charset="-120"/>
                <a:ea typeface="華康中特圓體" panose="020F0809000000000000" pitchFamily="49" charset="-120"/>
              </a:rPr>
              <a:t>選填校系</a:t>
            </a:r>
            <a:r>
              <a:rPr lang="en-US" altLang="zh-TW" sz="2000" spc="300" dirty="0">
                <a:solidFill>
                  <a:schemeClr val="accent6">
                    <a:lumMod val="50000"/>
                  </a:schemeClr>
                </a:solidFill>
                <a:latin typeface="華康中特圓體" panose="020F0809000000000000" pitchFamily="49" charset="-120"/>
                <a:ea typeface="華康中特圓體" panose="020F0809000000000000" pitchFamily="49" charset="-120"/>
              </a:rPr>
              <a:t>(</a:t>
            </a:r>
            <a:r>
              <a:rPr lang="zh-TW" altLang="en-US" sz="2000" spc="300" dirty="0">
                <a:solidFill>
                  <a:schemeClr val="accent6">
                    <a:lumMod val="50000"/>
                  </a:schemeClr>
                </a:solidFill>
                <a:latin typeface="華康中特圓體" panose="020F0809000000000000" pitchFamily="49" charset="-120"/>
                <a:ea typeface="華康中特圓體" panose="020F0809000000000000" pitchFamily="49" charset="-120"/>
              </a:rPr>
              <a:t>組</a:t>
            </a:r>
            <a:r>
              <a:rPr lang="en-US" altLang="zh-TW" sz="2000" spc="300" dirty="0">
                <a:solidFill>
                  <a:schemeClr val="accent6">
                    <a:lumMod val="50000"/>
                  </a:schemeClr>
                </a:solidFill>
                <a:latin typeface="華康中特圓體" panose="020F0809000000000000" pitchFamily="49" charset="-120"/>
                <a:ea typeface="華康中特圓體" panose="020F0809000000000000" pitchFamily="49" charset="-120"/>
              </a:rPr>
              <a:t>)</a:t>
            </a:r>
            <a:r>
              <a:rPr lang="zh-TW" altLang="en-US" sz="2000" spc="300" dirty="0">
                <a:solidFill>
                  <a:schemeClr val="accent6">
                    <a:lumMod val="50000"/>
                  </a:schemeClr>
                </a:solidFill>
                <a:latin typeface="華康中特圓體" panose="020F0809000000000000" pitchFamily="49" charset="-120"/>
                <a:ea typeface="華康中特圓體" panose="020F0809000000000000" pitchFamily="49" charset="-120"/>
              </a:rPr>
              <a:t>學程</a:t>
            </a:r>
          </a:p>
        </p:txBody>
      </p:sp>
      <p:sp>
        <p:nvSpPr>
          <p:cNvPr id="17" name="Google Shape;862;p84"/>
          <p:cNvSpPr/>
          <p:nvPr/>
        </p:nvSpPr>
        <p:spPr>
          <a:xfrm>
            <a:off x="5023593" y="1226178"/>
            <a:ext cx="1950948" cy="558799"/>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a:spcBef>
                <a:spcPts val="600"/>
              </a:spcBef>
              <a:spcAft>
                <a:spcPts val="600"/>
              </a:spcAft>
            </a:pPr>
            <a:r>
              <a:rPr lang="zh-TW" altLang="en-US" sz="2000" b="1" u="sng" spc="80" dirty="0">
                <a:latin typeface="+mj-lt"/>
                <a:ea typeface="+mj-ea"/>
                <a:cs typeface="Times New Roman" panose="02020603050405020304" pitchFamily="18" charset="0"/>
              </a:rPr>
              <a:t>常見選填狀況</a:t>
            </a:r>
            <a:endParaRPr sz="2000" b="1" u="sng" spc="80" dirty="0">
              <a:latin typeface="+mj-lt"/>
              <a:ea typeface="+mj-ea"/>
              <a:cs typeface="Times New Roman" panose="02020603050405020304" pitchFamily="18" charset="0"/>
            </a:endParaRPr>
          </a:p>
        </p:txBody>
      </p:sp>
      <p:pic>
        <p:nvPicPr>
          <p:cNvPr id="5" name="圖片 4" descr="A screenshot of a computer screen&#10;&#10;AI-generated content may be incorrect.">
            <a:extLst>
              <a:ext uri="{FF2B5EF4-FFF2-40B4-BE49-F238E27FC236}">
                <a16:creationId xmlns:a16="http://schemas.microsoft.com/office/drawing/2014/main" id="{596FDDD7-5977-4667-A6F9-B323524DF7F0}"/>
              </a:ext>
            </a:extLst>
          </p:cNvPr>
          <p:cNvPicPr>
            <a:picLocks noChangeAspect="1"/>
          </p:cNvPicPr>
          <p:nvPr/>
        </p:nvPicPr>
        <p:blipFill>
          <a:blip r:embed="rId3"/>
          <a:srcRect/>
          <a:stretch/>
        </p:blipFill>
        <p:spPr>
          <a:xfrm>
            <a:off x="849186" y="1784977"/>
            <a:ext cx="10860214" cy="4095260"/>
          </a:xfrm>
          <a:prstGeom prst="rect">
            <a:avLst/>
          </a:prstGeom>
        </p:spPr>
      </p:pic>
    </p:spTree>
    <p:extLst>
      <p:ext uri="{BB962C8B-B14F-4D97-AF65-F5344CB8AC3E}">
        <p14:creationId xmlns:p14="http://schemas.microsoft.com/office/powerpoint/2010/main" val="40722899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89</a:t>
            </a:fld>
            <a:endParaRPr lang="zh-TW" altLang="en-US"/>
          </a:p>
        </p:txBody>
      </p:sp>
      <p:sp>
        <p:nvSpPr>
          <p:cNvPr id="3" name="矩形 2"/>
          <p:cNvSpPr/>
          <p:nvPr/>
        </p:nvSpPr>
        <p:spPr>
          <a:xfrm>
            <a:off x="1465840" y="125756"/>
            <a:ext cx="9260320"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rPr>
              <a:t>三、個別報名：</a:t>
            </a:r>
            <a:r>
              <a:rPr lang="en-US" altLang="zh-TW" sz="2800" b="1" spc="100" dirty="0">
                <a:solidFill>
                  <a:schemeClr val="tx1"/>
                </a:solidFill>
                <a:effectLst>
                  <a:glow rad="63500">
                    <a:schemeClr val="bg1"/>
                  </a:glow>
                </a:effectLst>
              </a:rPr>
              <a:t>【</a:t>
            </a:r>
            <a:r>
              <a:rPr lang="zh-TW" altLang="en-US" sz="2800" b="1" spc="100" dirty="0">
                <a:solidFill>
                  <a:schemeClr val="tx1"/>
                </a:solidFill>
                <a:effectLst>
                  <a:glow rad="63500">
                    <a:schemeClr val="bg1"/>
                  </a:glow>
                </a:effectLst>
              </a:rPr>
              <a:t>步驟</a:t>
            </a:r>
            <a:r>
              <a:rPr lang="en-US" altLang="zh-TW" sz="2800" b="1" spc="100" dirty="0">
                <a:solidFill>
                  <a:schemeClr val="tx1"/>
                </a:solidFill>
                <a:effectLst>
                  <a:glow rad="63500">
                    <a:schemeClr val="bg1"/>
                  </a:glow>
                </a:effectLst>
              </a:rPr>
              <a:t>3】3.</a:t>
            </a:r>
            <a:r>
              <a:rPr lang="zh-TW" altLang="en-US" sz="2800" b="1" spc="100" dirty="0">
                <a:solidFill>
                  <a:schemeClr val="tx1"/>
                </a:solidFill>
                <a:effectLst>
                  <a:glow rad="63500">
                    <a:schemeClr val="bg1"/>
                  </a:glow>
                </a:effectLst>
              </a:rPr>
              <a:t>選填校系</a:t>
            </a:r>
            <a:r>
              <a:rPr lang="en-US" altLang="zh-TW" sz="2800" b="1" spc="100" dirty="0">
                <a:solidFill>
                  <a:schemeClr val="tx1"/>
                </a:solidFill>
                <a:effectLst>
                  <a:glow rad="63500">
                    <a:schemeClr val="bg1"/>
                  </a:glow>
                </a:effectLst>
              </a:rPr>
              <a:t>(</a:t>
            </a:r>
            <a:r>
              <a:rPr lang="zh-TW" altLang="en-US" sz="2800" b="1" spc="100" dirty="0">
                <a:solidFill>
                  <a:schemeClr val="tx1"/>
                </a:solidFill>
                <a:effectLst>
                  <a:glow rad="63500">
                    <a:schemeClr val="bg1"/>
                  </a:glow>
                </a:effectLst>
              </a:rPr>
              <a:t>組</a:t>
            </a:r>
            <a:r>
              <a:rPr lang="en-US" altLang="zh-TW" sz="2800" b="1" spc="100" dirty="0">
                <a:solidFill>
                  <a:schemeClr val="tx1"/>
                </a:solidFill>
                <a:effectLst>
                  <a:glow rad="63500">
                    <a:schemeClr val="bg1"/>
                  </a:glow>
                </a:effectLst>
              </a:rPr>
              <a:t>)</a:t>
            </a:r>
            <a:r>
              <a:rPr lang="zh-TW" altLang="en-US" sz="2800" b="1" spc="100" dirty="0">
                <a:solidFill>
                  <a:schemeClr val="tx1"/>
                </a:solidFill>
                <a:effectLst>
                  <a:glow rad="63500">
                    <a:schemeClr val="bg1"/>
                  </a:glow>
                </a:effectLst>
              </a:rPr>
              <a:t>、學程</a:t>
            </a:r>
            <a:r>
              <a:rPr lang="en-US" altLang="zh-TW" sz="2800" b="1" spc="100" dirty="0">
                <a:solidFill>
                  <a:schemeClr val="tx1"/>
                </a:solidFill>
                <a:effectLst>
                  <a:glow rad="63500">
                    <a:schemeClr val="bg1"/>
                  </a:glow>
                </a:effectLst>
              </a:rPr>
              <a:t>(4/4)</a:t>
            </a:r>
            <a:endParaRPr lang="zh-TW" altLang="en-US" sz="2800" b="1" spc="100" dirty="0">
              <a:solidFill>
                <a:schemeClr val="tx1"/>
              </a:solidFill>
              <a:effectLst>
                <a:glow rad="63500">
                  <a:schemeClr val="bg1"/>
                </a:glow>
              </a:effectLst>
            </a:endParaRPr>
          </a:p>
        </p:txBody>
      </p:sp>
      <p:sp>
        <p:nvSpPr>
          <p:cNvPr id="10" name="矩形 9"/>
          <p:cNvSpPr/>
          <p:nvPr/>
        </p:nvSpPr>
        <p:spPr>
          <a:xfrm rot="5400000">
            <a:off x="1385027" y="-607780"/>
            <a:ext cx="447983" cy="3218039"/>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342900" indent="-342900" algn="ctr">
              <a:buFont typeface="Wingdings" panose="05000000000000000000" pitchFamily="2" charset="2"/>
              <a:buChar char="Ø"/>
            </a:pPr>
            <a:r>
              <a:rPr lang="en-US" altLang="zh-TW" sz="2000" spc="300" dirty="0">
                <a:solidFill>
                  <a:schemeClr val="accent6">
                    <a:lumMod val="50000"/>
                  </a:schemeClr>
                </a:solidFill>
                <a:latin typeface="華康中特圓體" panose="020F0809000000000000" pitchFamily="49" charset="-120"/>
                <a:ea typeface="華康中特圓體" panose="020F0809000000000000" pitchFamily="49" charset="-120"/>
              </a:rPr>
              <a:t>3.</a:t>
            </a:r>
            <a:r>
              <a:rPr lang="zh-TW" altLang="en-US" sz="2000" spc="300" dirty="0">
                <a:solidFill>
                  <a:schemeClr val="accent6">
                    <a:lumMod val="50000"/>
                  </a:schemeClr>
                </a:solidFill>
                <a:latin typeface="華康中特圓體" panose="020F0809000000000000" pitchFamily="49" charset="-120"/>
                <a:ea typeface="華康中特圓體" panose="020F0809000000000000" pitchFamily="49" charset="-120"/>
              </a:rPr>
              <a:t>選填校系</a:t>
            </a:r>
            <a:r>
              <a:rPr lang="en-US" altLang="zh-TW" sz="2000" spc="300" dirty="0">
                <a:solidFill>
                  <a:schemeClr val="accent6">
                    <a:lumMod val="50000"/>
                  </a:schemeClr>
                </a:solidFill>
                <a:latin typeface="華康中特圓體" panose="020F0809000000000000" pitchFamily="49" charset="-120"/>
                <a:ea typeface="華康中特圓體" panose="020F0809000000000000" pitchFamily="49" charset="-120"/>
              </a:rPr>
              <a:t>(</a:t>
            </a:r>
            <a:r>
              <a:rPr lang="zh-TW" altLang="en-US" sz="2000" spc="300" dirty="0">
                <a:solidFill>
                  <a:schemeClr val="accent6">
                    <a:lumMod val="50000"/>
                  </a:schemeClr>
                </a:solidFill>
                <a:latin typeface="華康中特圓體" panose="020F0809000000000000" pitchFamily="49" charset="-120"/>
                <a:ea typeface="華康中特圓體" panose="020F0809000000000000" pitchFamily="49" charset="-120"/>
              </a:rPr>
              <a:t>組</a:t>
            </a:r>
            <a:r>
              <a:rPr lang="en-US" altLang="zh-TW" sz="2000" spc="300" dirty="0">
                <a:solidFill>
                  <a:schemeClr val="accent6">
                    <a:lumMod val="50000"/>
                  </a:schemeClr>
                </a:solidFill>
                <a:latin typeface="華康中特圓體" panose="020F0809000000000000" pitchFamily="49" charset="-120"/>
                <a:ea typeface="華康中特圓體" panose="020F0809000000000000" pitchFamily="49" charset="-120"/>
              </a:rPr>
              <a:t>)</a:t>
            </a:r>
            <a:r>
              <a:rPr lang="zh-TW" altLang="en-US" sz="2000" spc="300" dirty="0">
                <a:solidFill>
                  <a:schemeClr val="accent6">
                    <a:lumMod val="50000"/>
                  </a:schemeClr>
                </a:solidFill>
                <a:latin typeface="華康中特圓體" panose="020F0809000000000000" pitchFamily="49" charset="-120"/>
                <a:ea typeface="華康中特圓體" panose="020F0809000000000000" pitchFamily="49" charset="-120"/>
              </a:rPr>
              <a:t>學程</a:t>
            </a:r>
          </a:p>
        </p:txBody>
      </p:sp>
      <p:sp>
        <p:nvSpPr>
          <p:cNvPr id="11" name="Google Shape;862;p84"/>
          <p:cNvSpPr/>
          <p:nvPr/>
        </p:nvSpPr>
        <p:spPr>
          <a:xfrm>
            <a:off x="3253495" y="735117"/>
            <a:ext cx="1712206" cy="558799"/>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a:spcBef>
                <a:spcPts val="600"/>
              </a:spcBef>
              <a:spcAft>
                <a:spcPts val="600"/>
              </a:spcAft>
            </a:pPr>
            <a:r>
              <a:rPr lang="zh-TW" altLang="en-US" b="1" spc="80" dirty="0">
                <a:latin typeface="+mj-lt"/>
                <a:ea typeface="+mj-ea"/>
                <a:cs typeface="Times New Roman" panose="02020603050405020304" pitchFamily="18" charset="0"/>
              </a:rPr>
              <a:t>確定送出作業</a:t>
            </a:r>
            <a:endParaRPr b="1" spc="80" dirty="0">
              <a:latin typeface="+mj-lt"/>
              <a:ea typeface="+mj-ea"/>
              <a:cs typeface="Times New Roman" panose="02020603050405020304" pitchFamily="18" charset="0"/>
            </a:endParaRPr>
          </a:p>
        </p:txBody>
      </p:sp>
      <p:pic>
        <p:nvPicPr>
          <p:cNvPr id="13" name="圖片 12" descr="A screenshot of a computer&#10;&#10;AI-generated content may be incorrect."/>
          <p:cNvPicPr>
            <a:picLocks noChangeAspect="1"/>
          </p:cNvPicPr>
          <p:nvPr/>
        </p:nvPicPr>
        <p:blipFill>
          <a:blip r:embed="rId3"/>
          <a:srcRect/>
          <a:stretch/>
        </p:blipFill>
        <p:spPr>
          <a:xfrm>
            <a:off x="671561" y="1920828"/>
            <a:ext cx="5597356" cy="4763101"/>
          </a:xfrm>
          <a:prstGeom prst="rect">
            <a:avLst/>
          </a:prstGeom>
        </p:spPr>
      </p:pic>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01672" y="1877700"/>
            <a:ext cx="5386805" cy="3474067"/>
          </a:xfrm>
          <a:prstGeom prst="rect">
            <a:avLst/>
          </a:prstGeom>
        </p:spPr>
      </p:pic>
      <p:sp>
        <p:nvSpPr>
          <p:cNvPr id="15" name="流程圖: 接點 14"/>
          <p:cNvSpPr/>
          <p:nvPr/>
        </p:nvSpPr>
        <p:spPr>
          <a:xfrm>
            <a:off x="2528129" y="4455119"/>
            <a:ext cx="942110" cy="330715"/>
          </a:xfrm>
          <a:prstGeom prst="flowChartConnector">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流程圖: 接點 18"/>
          <p:cNvSpPr/>
          <p:nvPr/>
        </p:nvSpPr>
        <p:spPr>
          <a:xfrm>
            <a:off x="3017967" y="6325544"/>
            <a:ext cx="471055" cy="330715"/>
          </a:xfrm>
          <a:prstGeom prst="flowChartConnector">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圓角矩形 19"/>
          <p:cNvSpPr/>
          <p:nvPr/>
        </p:nvSpPr>
        <p:spPr>
          <a:xfrm>
            <a:off x="634930" y="1552575"/>
            <a:ext cx="5603946" cy="325125"/>
          </a:xfrm>
          <a:prstGeom prst="roundRect">
            <a:avLst/>
          </a:prstGeom>
          <a:solidFill>
            <a:schemeClr val="accent6">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solidFill>
                <a:effectLst>
                  <a:outerShdw blurRad="38100" dist="38100" dir="2700000" algn="tl">
                    <a:srgbClr val="000000">
                      <a:alpha val="43137"/>
                    </a:srgbClr>
                  </a:outerShdw>
                </a:effectLst>
              </a:rPr>
              <a:t>確認送出前</a:t>
            </a:r>
          </a:p>
        </p:txBody>
      </p:sp>
      <p:sp>
        <p:nvSpPr>
          <p:cNvPr id="21" name="圓角矩形 20"/>
          <p:cNvSpPr/>
          <p:nvPr/>
        </p:nvSpPr>
        <p:spPr>
          <a:xfrm>
            <a:off x="6486524" y="1564759"/>
            <a:ext cx="5343526" cy="312942"/>
          </a:xfrm>
          <a:prstGeom prst="round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effectLst>
                  <a:outerShdw blurRad="38100" dist="38100" dir="2700000" algn="tl">
                    <a:srgbClr val="000000">
                      <a:alpha val="43137"/>
                    </a:srgbClr>
                  </a:outerShdw>
                </a:effectLst>
              </a:rPr>
              <a:t>確認送出後</a:t>
            </a:r>
          </a:p>
        </p:txBody>
      </p:sp>
      <p:sp>
        <p:nvSpPr>
          <p:cNvPr id="24" name="Google Shape;911;p89"/>
          <p:cNvSpPr/>
          <p:nvPr/>
        </p:nvSpPr>
        <p:spPr>
          <a:xfrm>
            <a:off x="5559039" y="5698492"/>
            <a:ext cx="4471172" cy="990592"/>
          </a:xfrm>
          <a:prstGeom prst="wedgeRectCallout">
            <a:avLst>
              <a:gd name="adj1" fmla="val -59929"/>
              <a:gd name="adj2" fmla="val -24794"/>
            </a:avLst>
          </a:prstGeom>
          <a:solidFill>
            <a:srgbClr val="FFFF0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zh-TW" altLang="en-US" sz="1400" b="1" spc="50" dirty="0">
                <a:solidFill>
                  <a:schemeClr val="tx1"/>
                </a:solidFill>
                <a:latin typeface="+mj-ea"/>
                <a:ea typeface="+mj-ea"/>
                <a:cs typeface="Times New Roman" panose="02020603050405020304" pitchFamily="18" charset="0"/>
              </a:rPr>
              <a:t>每位申請生</a:t>
            </a:r>
            <a:r>
              <a:rPr lang="zh-TW" altLang="en-US" b="1" u="sng" spc="50" dirty="0">
                <a:solidFill>
                  <a:srgbClr val="FF0000"/>
                </a:solidFill>
                <a:latin typeface="+mj-ea"/>
                <a:ea typeface="+mj-ea"/>
                <a:cs typeface="Times New Roman" panose="02020603050405020304" pitchFamily="18" charset="0"/>
              </a:rPr>
              <a:t>僅能在網路報名系統上報名</a:t>
            </a:r>
            <a:r>
              <a:rPr lang="en-US" altLang="zh-TW" b="1" u="sng" spc="50" dirty="0">
                <a:solidFill>
                  <a:srgbClr val="FF0000"/>
                </a:solidFill>
                <a:latin typeface="+mj-ea"/>
                <a:ea typeface="+mj-ea"/>
                <a:cs typeface="Times New Roman" panose="02020603050405020304" pitchFamily="18" charset="0"/>
              </a:rPr>
              <a:t>1</a:t>
            </a:r>
            <a:r>
              <a:rPr lang="zh-TW" altLang="en-US" b="1" u="sng" spc="50" dirty="0">
                <a:solidFill>
                  <a:srgbClr val="FF0000"/>
                </a:solidFill>
                <a:latin typeface="+mj-ea"/>
                <a:ea typeface="+mj-ea"/>
                <a:cs typeface="Times New Roman" panose="02020603050405020304" pitchFamily="18" charset="0"/>
              </a:rPr>
              <a:t>次</a:t>
            </a:r>
            <a:r>
              <a:rPr lang="zh-TW" altLang="en-US" b="1" spc="50" dirty="0">
                <a:solidFill>
                  <a:srgbClr val="FF0000"/>
                </a:solidFill>
                <a:latin typeface="+mj-ea"/>
                <a:ea typeface="+mj-ea"/>
                <a:cs typeface="Times New Roman" panose="02020603050405020304" pitchFamily="18" charset="0"/>
              </a:rPr>
              <a:t>，</a:t>
            </a:r>
            <a:r>
              <a:rPr lang="zh-TW" altLang="en-US" b="1" u="sng" spc="50" dirty="0">
                <a:solidFill>
                  <a:srgbClr val="FF0000"/>
                </a:solidFill>
                <a:latin typeface="+mj-ea"/>
                <a:ea typeface="+mj-ea"/>
                <a:cs typeface="Times New Roman" panose="02020603050405020304" pitchFamily="18" charset="0"/>
              </a:rPr>
              <a:t>一經確定送出後，即不得再修改</a:t>
            </a:r>
            <a:r>
              <a:rPr lang="zh-TW" altLang="en-US" sz="1400" b="1" spc="50" dirty="0">
                <a:solidFill>
                  <a:schemeClr val="tx1"/>
                </a:solidFill>
                <a:latin typeface="+mj-ea"/>
                <a:ea typeface="+mj-ea"/>
                <a:cs typeface="Times New Roman" panose="02020603050405020304" pitchFamily="18" charset="0"/>
              </a:rPr>
              <a:t>。</a:t>
            </a:r>
          </a:p>
          <a:p>
            <a:pPr>
              <a:spcAft>
                <a:spcPts val="600"/>
              </a:spcAft>
            </a:pPr>
            <a:r>
              <a:rPr lang="zh-TW" altLang="en-US" sz="1400" b="1" spc="50" dirty="0">
                <a:solidFill>
                  <a:schemeClr val="tx1"/>
                </a:solidFill>
                <a:latin typeface="+mj-ea"/>
                <a:ea typeface="+mj-ea"/>
                <a:cs typeface="Times New Roman" panose="02020603050405020304" pitchFamily="18" charset="0"/>
              </a:rPr>
              <a:t>請再次確認所報名之校系</a:t>
            </a:r>
            <a:r>
              <a:rPr lang="en-US" altLang="zh-TW" sz="1400" b="1" spc="50" dirty="0">
                <a:solidFill>
                  <a:schemeClr val="tx1"/>
                </a:solidFill>
                <a:latin typeface="+mj-ea"/>
                <a:ea typeface="+mj-ea"/>
                <a:cs typeface="Times New Roman" panose="02020603050405020304" pitchFamily="18" charset="0"/>
              </a:rPr>
              <a:t>(</a:t>
            </a:r>
            <a:r>
              <a:rPr lang="zh-TW" altLang="en-US" sz="1400" b="1" spc="50" dirty="0">
                <a:solidFill>
                  <a:schemeClr val="tx1"/>
                </a:solidFill>
                <a:latin typeface="+mj-ea"/>
                <a:ea typeface="+mj-ea"/>
                <a:cs typeface="Times New Roman" panose="02020603050405020304" pitchFamily="18" charset="0"/>
              </a:rPr>
              <a:t>組</a:t>
            </a:r>
            <a:r>
              <a:rPr lang="en-US" altLang="zh-TW" sz="1400" b="1" spc="50" dirty="0">
                <a:solidFill>
                  <a:schemeClr val="tx1"/>
                </a:solidFill>
                <a:latin typeface="+mj-ea"/>
                <a:ea typeface="+mj-ea"/>
                <a:cs typeface="Times New Roman" panose="02020603050405020304" pitchFamily="18" charset="0"/>
              </a:rPr>
              <a:t>)</a:t>
            </a:r>
            <a:r>
              <a:rPr lang="zh-TW" altLang="en-US" sz="1400" b="1" spc="50" dirty="0">
                <a:solidFill>
                  <a:schemeClr val="tx1"/>
                </a:solidFill>
                <a:latin typeface="+mj-ea"/>
                <a:ea typeface="+mj-ea"/>
                <a:cs typeface="Times New Roman" panose="02020603050405020304" pitchFamily="18" charset="0"/>
              </a:rPr>
              <a:t>學程是否正確無誤。</a:t>
            </a:r>
          </a:p>
        </p:txBody>
      </p:sp>
      <p:pic>
        <p:nvPicPr>
          <p:cNvPr id="16" name="圖片 15"/>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flipH="1">
            <a:off x="3462504" y="4197636"/>
            <a:ext cx="805434" cy="987893"/>
          </a:xfrm>
          <a:prstGeom prst="rect">
            <a:avLst/>
          </a:prstGeom>
        </p:spPr>
      </p:pic>
    </p:spTree>
    <p:extLst>
      <p:ext uri="{BB962C8B-B14F-4D97-AF65-F5344CB8AC3E}">
        <p14:creationId xmlns:p14="http://schemas.microsoft.com/office/powerpoint/2010/main" val="2263497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9</a:t>
            </a:fld>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1394595817"/>
              </p:ext>
            </p:extLst>
          </p:nvPr>
        </p:nvGraphicFramePr>
        <p:xfrm>
          <a:off x="518724" y="821488"/>
          <a:ext cx="11049564" cy="5310400"/>
        </p:xfrm>
        <a:graphic>
          <a:graphicData uri="http://schemas.openxmlformats.org/drawingml/2006/table">
            <a:tbl>
              <a:tblPr>
                <a:tableStyleId>{5C22544A-7EE6-4342-B048-85BDC9FD1C3A}</a:tableStyleId>
              </a:tblPr>
              <a:tblGrid>
                <a:gridCol w="1310076">
                  <a:extLst>
                    <a:ext uri="{9D8B030D-6E8A-4147-A177-3AD203B41FA5}">
                      <a16:colId xmlns:a16="http://schemas.microsoft.com/office/drawing/2014/main" val="587329319"/>
                    </a:ext>
                  </a:extLst>
                </a:gridCol>
                <a:gridCol w="670560">
                  <a:extLst>
                    <a:ext uri="{9D8B030D-6E8A-4147-A177-3AD203B41FA5}">
                      <a16:colId xmlns:a16="http://schemas.microsoft.com/office/drawing/2014/main" val="1329268330"/>
                    </a:ext>
                  </a:extLst>
                </a:gridCol>
                <a:gridCol w="5900928">
                  <a:extLst>
                    <a:ext uri="{9D8B030D-6E8A-4147-A177-3AD203B41FA5}">
                      <a16:colId xmlns:a16="http://schemas.microsoft.com/office/drawing/2014/main" val="191151021"/>
                    </a:ext>
                  </a:extLst>
                </a:gridCol>
                <a:gridCol w="3168000">
                  <a:extLst>
                    <a:ext uri="{9D8B030D-6E8A-4147-A177-3AD203B41FA5}">
                      <a16:colId xmlns:a16="http://schemas.microsoft.com/office/drawing/2014/main" val="3353661207"/>
                    </a:ext>
                  </a:extLst>
                </a:gridCol>
              </a:tblGrid>
              <a:tr h="739088">
                <a:tc>
                  <a:txBody>
                    <a:bodyPr/>
                    <a:lstStyle/>
                    <a:p>
                      <a:pPr algn="ctr">
                        <a:spcAft>
                          <a:spcPts val="0"/>
                        </a:spcAft>
                      </a:pPr>
                      <a:r>
                        <a:rPr lang="zh-TW" sz="1800" kern="0" spc="-150" baseline="0" dirty="0">
                          <a:effectLst/>
                          <a:latin typeface="Times New Roman" panose="02020603050405020304" pitchFamily="18" charset="0"/>
                          <a:ea typeface="標楷體" panose="03000509000000000000" pitchFamily="65" charset="-120"/>
                          <a:cs typeface="Times New Roman" panose="02020603050405020304" pitchFamily="18" charset="0"/>
                        </a:rPr>
                        <a:t>分類</a:t>
                      </a:r>
                      <a:endParaRPr lang="en-US" altLang="zh-TW" sz="1800" kern="0" spc="-150" baseline="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ctr">
                        <a:spcAft>
                          <a:spcPts val="0"/>
                        </a:spcAft>
                      </a:pPr>
                      <a:r>
                        <a:rPr lang="zh-TW" altLang="en-US" sz="1800" kern="0" spc="-150" baseline="0" dirty="0">
                          <a:effectLst/>
                          <a:latin typeface="Times New Roman" panose="02020603050405020304" pitchFamily="18" charset="0"/>
                          <a:ea typeface="標楷體" panose="03000509000000000000" pitchFamily="65" charset="-120"/>
                          <a:cs typeface="Times New Roman" panose="02020603050405020304" pitchFamily="18" charset="0"/>
                        </a:rPr>
                        <a:t>項目</a:t>
                      </a:r>
                      <a:endParaRPr lang="zh-TW" sz="18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2000" b="1" kern="100" spc="-150" baseline="0" dirty="0">
                          <a:effectLst/>
                          <a:latin typeface="Times New Roman" panose="02020603050405020304" pitchFamily="18" charset="0"/>
                          <a:ea typeface="標楷體" panose="03000509000000000000" pitchFamily="65" charset="-120"/>
                          <a:cs typeface="Times New Roman" panose="02020603050405020304" pitchFamily="18" charset="0"/>
                        </a:rPr>
                        <a:t>招策會公告之</a:t>
                      </a:r>
                      <a:r>
                        <a:rPr lang="zh-TW" altLang="en-US" sz="2000" b="1" kern="100" spc="-150" baseline="0" dirty="0">
                          <a:effectLst/>
                          <a:latin typeface="Times New Roman" panose="02020603050405020304" pitchFamily="18" charset="0"/>
                          <a:ea typeface="標楷體" panose="03000509000000000000" pitchFamily="65" charset="-120"/>
                          <a:cs typeface="Times New Roman" panose="02020603050405020304" pitchFamily="18" charset="0"/>
                        </a:rPr>
                        <a:t>學習準備建議方向</a:t>
                      </a:r>
                      <a:r>
                        <a:rPr lang="zh-TW" altLang="zh-TW" sz="2000" b="1" kern="100" spc="-150" baseline="0" dirty="0">
                          <a:effectLst/>
                          <a:latin typeface="Times New Roman" panose="02020603050405020304" pitchFamily="18" charset="0"/>
                          <a:ea typeface="標楷體" panose="03000509000000000000" pitchFamily="65" charset="-120"/>
                          <a:cs typeface="Times New Roman" panose="02020603050405020304" pitchFamily="18" charset="0"/>
                        </a:rPr>
                        <a:t>資料項目</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zh-TW" sz="2000" b="1" kern="100" spc="-150" baseline="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zh-TW" sz="2000" b="1" kern="100" spc="-150" baseline="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對應</a:t>
                      </a:r>
                      <a:r>
                        <a:rPr lang="zh-TW" altLang="en-US" sz="2000" b="1" kern="100" spc="-150" baseline="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ＥＰ學</a:t>
                      </a:r>
                      <a:r>
                        <a:rPr lang="zh-TW" sz="2000" b="1" kern="100" spc="-150" baseline="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習歷程資料</a:t>
                      </a:r>
                      <a:br>
                        <a:rPr lang="en-US" sz="2000" b="1" kern="100" spc="-150" baseline="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br>
                      <a:r>
                        <a:rPr lang="zh-TW" sz="2000" b="1" kern="100" spc="-150" baseline="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欄位名稱</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5"/>
                    </a:solidFill>
                  </a:tcPr>
                </a:tc>
                <a:extLst>
                  <a:ext uri="{0D108BD9-81ED-4DB2-BD59-A6C34878D82A}">
                    <a16:rowId xmlns:a16="http://schemas.microsoft.com/office/drawing/2014/main" val="240031057"/>
                  </a:ext>
                </a:extLst>
              </a:tr>
              <a:tr h="336752">
                <a:tc rowSpan="4">
                  <a:txBody>
                    <a:bodyPr/>
                    <a:lstStyle/>
                    <a:p>
                      <a:pPr algn="ctr">
                        <a:spcAft>
                          <a:spcPts val="0"/>
                        </a:spcAft>
                      </a:pPr>
                      <a:r>
                        <a:rPr lang="zh-TW" altLang="en-US" sz="2400" b="1" kern="100" spc="-150" baseline="0"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（Ｂ）</a:t>
                      </a:r>
                      <a:endParaRPr lang="en-US" altLang="zh-TW" sz="2400" b="1" kern="100" spc="-150" baseline="0"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gn="ctr">
                        <a:spcAft>
                          <a:spcPts val="0"/>
                        </a:spcAft>
                      </a:pPr>
                      <a:r>
                        <a:rPr lang="zh-TW" altLang="en-US" sz="2400" b="1" kern="100" spc="-150" baseline="0"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課程學習</a:t>
                      </a:r>
                      <a:endParaRPr lang="en-US" altLang="zh-TW" sz="2400" b="1" kern="100" spc="-150" baseline="0"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gn="ctr">
                        <a:spcAft>
                          <a:spcPts val="0"/>
                        </a:spcAft>
                      </a:pPr>
                      <a:r>
                        <a:rPr lang="zh-TW" altLang="en-US" sz="2400" b="1" kern="100" spc="-150" baseline="0"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成果</a:t>
                      </a:r>
                      <a:endParaRPr lang="zh-TW" sz="2400" b="1" kern="100" spc="-150" baseline="0"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72000" indent="0" algn="ctr">
                        <a:spcAft>
                          <a:spcPts val="0"/>
                        </a:spcAft>
                        <a:buFont typeface="Wingdings" panose="05000000000000000000" pitchFamily="2" charset="2"/>
                        <a:buNone/>
                      </a:pPr>
                      <a:r>
                        <a:rPr lang="en-US" alt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B-1</a:t>
                      </a:r>
                      <a:endParaRPr 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indent="0" algn="l">
                        <a:spcAft>
                          <a:spcPts val="0"/>
                        </a:spcAft>
                        <a:buFont typeface="Wingdings" panose="05000000000000000000" pitchFamily="2" charset="2"/>
                        <a:buNone/>
                      </a:pPr>
                      <a:r>
                        <a:rPr lang="zh-TW" sz="1800" kern="100" spc="-150" baseline="0" dirty="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書面報告</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rowSpan="4">
                  <a:txBody>
                    <a:bodyPr/>
                    <a:lstStyle/>
                    <a:p>
                      <a:pPr marL="285750" indent="-285750" algn="l">
                        <a:spcAft>
                          <a:spcPts val="0"/>
                        </a:spcAft>
                        <a:buFont typeface="Wingdings" panose="05000000000000000000" pitchFamily="2" charset="2"/>
                        <a:buChar char="u"/>
                      </a:pPr>
                      <a:r>
                        <a:rPr lang="zh-TW" sz="1800" kern="0" spc="-150" baseline="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課程學習成果</a:t>
                      </a:r>
                      <a:endParaRPr lang="zh-TW" sz="1800" kern="100" spc="-150" baseline="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5"/>
                    </a:solidFill>
                  </a:tcPr>
                </a:tc>
                <a:extLst>
                  <a:ext uri="{0D108BD9-81ED-4DB2-BD59-A6C34878D82A}">
                    <a16:rowId xmlns:a16="http://schemas.microsoft.com/office/drawing/2014/main" val="3242039242"/>
                  </a:ext>
                </a:extLst>
              </a:tr>
              <a:tr h="304800">
                <a:tc vMerge="1">
                  <a:txBody>
                    <a:bodyPr/>
                    <a:lstStyle/>
                    <a:p>
                      <a:endParaRPr lang="zh-TW" altLang="en-US"/>
                    </a:p>
                  </a:txBody>
                  <a:tcPr/>
                </a:tc>
                <a:tc>
                  <a:txBody>
                    <a:bodyPr/>
                    <a:lstStyle/>
                    <a:p>
                      <a:pPr marL="72000" indent="0" algn="ctr">
                        <a:spcAft>
                          <a:spcPts val="0"/>
                        </a:spcAft>
                        <a:buFont typeface="Wingdings" panose="05000000000000000000" pitchFamily="2" charset="2"/>
                        <a:buNone/>
                      </a:pPr>
                      <a:r>
                        <a:rPr lang="en-US" alt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B-2</a:t>
                      </a:r>
                      <a:endParaRPr 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indent="0" algn="l">
                        <a:spcAft>
                          <a:spcPts val="0"/>
                        </a:spcAft>
                        <a:buFont typeface="Wingdings" panose="05000000000000000000" pitchFamily="2" charset="2"/>
                        <a:buNone/>
                      </a:pPr>
                      <a:r>
                        <a:rPr lang="zh-TW" sz="1800" kern="100" spc="-150" baseline="0" dirty="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實作作品</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zh-TW" altLang="en-US"/>
                    </a:p>
                  </a:txBody>
                  <a:tcPr/>
                </a:tc>
                <a:extLst>
                  <a:ext uri="{0D108BD9-81ED-4DB2-BD59-A6C34878D82A}">
                    <a16:rowId xmlns:a16="http://schemas.microsoft.com/office/drawing/2014/main" val="4173074694"/>
                  </a:ext>
                </a:extLst>
              </a:tr>
              <a:tr h="365760">
                <a:tc vMerge="1">
                  <a:txBody>
                    <a:bodyPr/>
                    <a:lstStyle/>
                    <a:p>
                      <a:endParaRPr lang="zh-TW" altLang="en-US"/>
                    </a:p>
                  </a:txBody>
                  <a:tcPr/>
                </a:tc>
                <a:tc>
                  <a:txBody>
                    <a:bodyPr/>
                    <a:lstStyle/>
                    <a:p>
                      <a:pPr marL="72000" indent="0" algn="ctr">
                        <a:spcAft>
                          <a:spcPts val="0"/>
                        </a:spcAft>
                        <a:buFont typeface="Wingdings" panose="05000000000000000000" pitchFamily="2" charset="2"/>
                        <a:buNone/>
                      </a:pPr>
                      <a:r>
                        <a:rPr lang="en-US" alt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B-3</a:t>
                      </a:r>
                      <a:endParaRPr 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indent="0" algn="l">
                        <a:spcAft>
                          <a:spcPts val="0"/>
                        </a:spcAft>
                        <a:buFont typeface="Wingdings" panose="05000000000000000000" pitchFamily="2" charset="2"/>
                        <a:buNone/>
                      </a:pPr>
                      <a:r>
                        <a:rPr lang="zh-TW" sz="1800" kern="100" spc="-150" baseline="0" dirty="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自然科學領域</a:t>
                      </a:r>
                      <a:r>
                        <a:rPr lang="zh-TW" sz="16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rPr>
                        <a:t>探究與實作成果，或特殊類型班級之相關課程學習成果</a:t>
                      </a:r>
                      <a:endParaRPr lang="zh-TW" sz="18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zh-TW" altLang="en-US"/>
                    </a:p>
                  </a:txBody>
                  <a:tcPr/>
                </a:tc>
                <a:extLst>
                  <a:ext uri="{0D108BD9-81ED-4DB2-BD59-A6C34878D82A}">
                    <a16:rowId xmlns:a16="http://schemas.microsoft.com/office/drawing/2014/main" val="95744868"/>
                  </a:ext>
                </a:extLst>
              </a:tr>
              <a:tr h="396000">
                <a:tc vMerge="1">
                  <a:txBody>
                    <a:bodyPr/>
                    <a:lstStyle/>
                    <a:p>
                      <a:endParaRPr lang="zh-TW" altLang="en-US"/>
                    </a:p>
                  </a:txBody>
                  <a:tcPr/>
                </a:tc>
                <a:tc>
                  <a:txBody>
                    <a:bodyPr/>
                    <a:lstStyle/>
                    <a:p>
                      <a:pPr marL="72000" indent="0" algn="ctr">
                        <a:spcAft>
                          <a:spcPts val="0"/>
                        </a:spcAft>
                        <a:buFont typeface="Wingdings" panose="05000000000000000000" pitchFamily="2" charset="2"/>
                        <a:buNone/>
                      </a:pPr>
                      <a:r>
                        <a:rPr lang="en-US" alt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B-4</a:t>
                      </a:r>
                      <a:endParaRPr 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indent="0" algn="l">
                        <a:spcAft>
                          <a:spcPts val="0"/>
                        </a:spcAft>
                        <a:buFont typeface="Wingdings" panose="05000000000000000000" pitchFamily="2" charset="2"/>
                        <a:buNone/>
                      </a:pPr>
                      <a:r>
                        <a:rPr lang="zh-TW" sz="1800" kern="100" spc="-150" baseline="0" dirty="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社會領域</a:t>
                      </a:r>
                      <a:r>
                        <a:rPr lang="zh-TW" sz="16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rPr>
                        <a:t>探究活動成果，或特殊類型班級之相關課程學習成果</a:t>
                      </a:r>
                      <a:endParaRPr lang="zh-TW" sz="18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zh-TW" altLang="en-US"/>
                    </a:p>
                  </a:txBody>
                  <a:tcPr/>
                </a:tc>
                <a:extLst>
                  <a:ext uri="{0D108BD9-81ED-4DB2-BD59-A6C34878D82A}">
                    <a16:rowId xmlns:a16="http://schemas.microsoft.com/office/drawing/2014/main" val="2630325759"/>
                  </a:ext>
                </a:extLst>
              </a:tr>
              <a:tr h="316800">
                <a:tc rowSpan="10">
                  <a:txBody>
                    <a:bodyPr/>
                    <a:lstStyle/>
                    <a:p>
                      <a:pPr algn="ctr">
                        <a:spcAft>
                          <a:spcPts val="0"/>
                        </a:spcAft>
                      </a:pPr>
                      <a:r>
                        <a:rPr lang="zh-TW" altLang="en-US" sz="2400" b="1" kern="100" spc="-150" baseline="0"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（Ｃ）</a:t>
                      </a:r>
                      <a:endParaRPr lang="en-US" altLang="zh-TW" sz="2400" b="1" kern="100" spc="-150" baseline="0"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gn="ctr">
                        <a:spcAft>
                          <a:spcPts val="0"/>
                        </a:spcAft>
                      </a:pPr>
                      <a:r>
                        <a:rPr lang="zh-TW" altLang="en-US" sz="2400" b="1" kern="100" spc="-150" baseline="0"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多元表現</a:t>
                      </a:r>
                      <a:endParaRPr lang="zh-TW" sz="2400" b="1" kern="100" spc="-150" baseline="0" dirty="0">
                        <a:solidFill>
                          <a:schemeClr val="bg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72000" indent="0" algn="ctr">
                        <a:spcAft>
                          <a:spcPts val="0"/>
                        </a:spcAft>
                        <a:buFont typeface="Wingdings" panose="05000000000000000000" pitchFamily="2" charset="2"/>
                        <a:buNone/>
                      </a:pPr>
                      <a:r>
                        <a:rPr lang="en-US" alt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C-1</a:t>
                      </a:r>
                      <a:endParaRPr 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6000" indent="0" algn="l">
                        <a:spcAft>
                          <a:spcPts val="0"/>
                        </a:spcAft>
                        <a:buFont typeface="Wingdings" panose="05000000000000000000" pitchFamily="2" charset="2"/>
                        <a:buNone/>
                      </a:pPr>
                      <a:r>
                        <a:rPr lang="zh-TW" sz="1800" kern="100" spc="-150" baseline="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高中自主學習計畫與成果</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rPr>
                        <a:t>彈性學習時間</a:t>
                      </a:r>
                      <a:r>
                        <a:rPr lang="zh-TW" sz="1800" kern="100" spc="-150" baseline="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紀錄</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FFE5"/>
                    </a:solidFill>
                  </a:tcPr>
                </a:tc>
                <a:extLst>
                  <a:ext uri="{0D108BD9-81ED-4DB2-BD59-A6C34878D82A}">
                    <a16:rowId xmlns:a16="http://schemas.microsoft.com/office/drawing/2014/main" val="4206472404"/>
                  </a:ext>
                </a:extLst>
              </a:tr>
              <a:tr h="316800">
                <a:tc vMerge="1">
                  <a:txBody>
                    <a:bodyPr/>
                    <a:lstStyle/>
                    <a:p>
                      <a:endParaRPr lang="zh-TW" altLang="en-US"/>
                    </a:p>
                  </a:txBody>
                  <a:tcPr/>
                </a:tc>
                <a:tc>
                  <a:txBody>
                    <a:bodyPr/>
                    <a:lstStyle/>
                    <a:p>
                      <a:pPr marL="72000" indent="0" algn="ctr">
                        <a:spcAft>
                          <a:spcPts val="0"/>
                        </a:spcAft>
                        <a:buFont typeface="Wingdings" panose="05000000000000000000" pitchFamily="2" charset="2"/>
                        <a:buNone/>
                      </a:pPr>
                      <a:r>
                        <a:rPr lang="en-US" alt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C-2</a:t>
                      </a:r>
                      <a:endParaRPr 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6000" indent="0" algn="l">
                        <a:spcAft>
                          <a:spcPts val="0"/>
                        </a:spcAft>
                        <a:buFont typeface="Wingdings" panose="05000000000000000000" pitchFamily="2" charset="2"/>
                        <a:buNone/>
                      </a:pPr>
                      <a:r>
                        <a:rPr lang="zh-TW" sz="18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rPr>
                        <a:t>社團活動經驗</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rPr>
                        <a:t>團體活動時間</a:t>
                      </a:r>
                      <a:r>
                        <a:rPr lang="zh-TW" sz="1800" kern="100" spc="-150" baseline="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紀錄</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FFE5"/>
                    </a:solidFill>
                  </a:tcPr>
                </a:tc>
                <a:extLst>
                  <a:ext uri="{0D108BD9-81ED-4DB2-BD59-A6C34878D82A}">
                    <a16:rowId xmlns:a16="http://schemas.microsoft.com/office/drawing/2014/main" val="613591422"/>
                  </a:ext>
                </a:extLst>
              </a:tr>
              <a:tr h="316800">
                <a:tc vMerge="1">
                  <a:txBody>
                    <a:bodyPr/>
                    <a:lstStyle/>
                    <a:p>
                      <a:endParaRPr lang="zh-TW" altLang="en-US"/>
                    </a:p>
                  </a:txBody>
                  <a:tcPr/>
                </a:tc>
                <a:tc>
                  <a:txBody>
                    <a:bodyPr/>
                    <a:lstStyle/>
                    <a:p>
                      <a:pPr marL="72000" indent="0" algn="ctr">
                        <a:spcAft>
                          <a:spcPts val="0"/>
                        </a:spcAft>
                        <a:buFont typeface="Wingdings" panose="05000000000000000000" pitchFamily="2" charset="2"/>
                        <a:buNone/>
                      </a:pPr>
                      <a:r>
                        <a:rPr lang="en-US" alt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C-3</a:t>
                      </a:r>
                      <a:endParaRPr 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6000" indent="0" algn="l">
                        <a:spcAft>
                          <a:spcPts val="0"/>
                        </a:spcAft>
                        <a:buFont typeface="Wingdings" panose="05000000000000000000" pitchFamily="2" charset="2"/>
                        <a:buNone/>
                      </a:pPr>
                      <a:r>
                        <a:rPr lang="zh-TW" sz="18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rPr>
                        <a:t>擔任幹部經驗</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rPr>
                        <a:t>幹部經歷暨事蹟</a:t>
                      </a:r>
                      <a:r>
                        <a:rPr lang="zh-TW" sz="1800" kern="100" spc="-150" baseline="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紀錄</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FFE5"/>
                    </a:solidFill>
                  </a:tcPr>
                </a:tc>
                <a:extLst>
                  <a:ext uri="{0D108BD9-81ED-4DB2-BD59-A6C34878D82A}">
                    <a16:rowId xmlns:a16="http://schemas.microsoft.com/office/drawing/2014/main" val="1463784658"/>
                  </a:ext>
                </a:extLst>
              </a:tr>
              <a:tr h="316800">
                <a:tc vMerge="1">
                  <a:txBody>
                    <a:bodyPr/>
                    <a:lstStyle/>
                    <a:p>
                      <a:endParaRPr lang="zh-TW" altLang="en-US"/>
                    </a:p>
                  </a:txBody>
                  <a:tcPr/>
                </a:tc>
                <a:tc>
                  <a:txBody>
                    <a:bodyPr/>
                    <a:lstStyle/>
                    <a:p>
                      <a:pPr marL="72000" indent="0" algn="ctr">
                        <a:spcAft>
                          <a:spcPts val="0"/>
                        </a:spcAft>
                        <a:buFont typeface="Wingdings" panose="05000000000000000000" pitchFamily="2" charset="2"/>
                        <a:buNone/>
                      </a:pPr>
                      <a:r>
                        <a:rPr lang="en-US" alt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C-4</a:t>
                      </a:r>
                      <a:endParaRPr 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6000" indent="0" algn="l">
                        <a:spcAft>
                          <a:spcPts val="0"/>
                        </a:spcAft>
                        <a:buFont typeface="Wingdings" panose="05000000000000000000" pitchFamily="2" charset="2"/>
                        <a:buNone/>
                      </a:pPr>
                      <a:r>
                        <a:rPr lang="zh-TW" sz="18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rPr>
                        <a:t>服務學習經驗</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rPr>
                        <a:t>服務學習</a:t>
                      </a:r>
                      <a:r>
                        <a:rPr lang="zh-TW" sz="1800" kern="100" spc="-150" baseline="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紀錄</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FFE5"/>
                    </a:solidFill>
                  </a:tcPr>
                </a:tc>
                <a:extLst>
                  <a:ext uri="{0D108BD9-81ED-4DB2-BD59-A6C34878D82A}">
                    <a16:rowId xmlns:a16="http://schemas.microsoft.com/office/drawing/2014/main" val="647989646"/>
                  </a:ext>
                </a:extLst>
              </a:tr>
              <a:tr h="316800">
                <a:tc vMerge="1">
                  <a:txBody>
                    <a:bodyPr/>
                    <a:lstStyle/>
                    <a:p>
                      <a:endParaRPr lang="zh-TW" altLang="en-US"/>
                    </a:p>
                  </a:txBody>
                  <a:tcPr/>
                </a:tc>
                <a:tc>
                  <a:txBody>
                    <a:bodyPr/>
                    <a:lstStyle/>
                    <a:p>
                      <a:pPr marL="72000" indent="0" algn="ctr">
                        <a:spcAft>
                          <a:spcPts val="0"/>
                        </a:spcAft>
                        <a:buFont typeface="Wingdings" panose="05000000000000000000" pitchFamily="2" charset="2"/>
                        <a:buNone/>
                      </a:pPr>
                      <a:r>
                        <a:rPr lang="en-US" alt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C-5</a:t>
                      </a:r>
                      <a:endParaRPr 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6000" indent="0" algn="l">
                        <a:spcAft>
                          <a:spcPts val="0"/>
                        </a:spcAft>
                        <a:buFont typeface="Wingdings" panose="05000000000000000000" pitchFamily="2" charset="2"/>
                        <a:buNone/>
                      </a:pPr>
                      <a:r>
                        <a:rPr lang="zh-TW" sz="18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rPr>
                        <a:t>競賽表現</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rPr>
                        <a:t>競賽參與</a:t>
                      </a:r>
                      <a:r>
                        <a:rPr lang="zh-TW" sz="1800" kern="100" spc="-150" baseline="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紀錄</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FFE5"/>
                    </a:solidFill>
                  </a:tcPr>
                </a:tc>
                <a:extLst>
                  <a:ext uri="{0D108BD9-81ED-4DB2-BD59-A6C34878D82A}">
                    <a16:rowId xmlns:a16="http://schemas.microsoft.com/office/drawing/2014/main" val="1029179577"/>
                  </a:ext>
                </a:extLst>
              </a:tr>
              <a:tr h="316800">
                <a:tc vMerge="1">
                  <a:txBody>
                    <a:bodyPr/>
                    <a:lstStyle/>
                    <a:p>
                      <a:endParaRPr lang="zh-TW" altLang="en-US"/>
                    </a:p>
                  </a:txBody>
                  <a:tcPr/>
                </a:tc>
                <a:tc>
                  <a:txBody>
                    <a:bodyPr/>
                    <a:lstStyle/>
                    <a:p>
                      <a:pPr marL="72000" indent="0" algn="ctr">
                        <a:spcAft>
                          <a:spcPts val="0"/>
                        </a:spcAft>
                        <a:buFont typeface="Wingdings" panose="05000000000000000000" pitchFamily="2" charset="2"/>
                        <a:buNone/>
                      </a:pPr>
                      <a:r>
                        <a:rPr lang="en-US" alt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C-6</a:t>
                      </a:r>
                      <a:endParaRPr 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6000" indent="0" algn="l">
                        <a:spcAft>
                          <a:spcPts val="0"/>
                        </a:spcAft>
                        <a:buFont typeface="Wingdings" panose="05000000000000000000" pitchFamily="2" charset="2"/>
                        <a:buNone/>
                      </a:pPr>
                      <a:r>
                        <a:rPr lang="zh-TW" sz="18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rPr>
                        <a:t>非修課紀錄之成果作品</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rPr>
                        <a:t>職場學習</a:t>
                      </a:r>
                      <a:r>
                        <a:rPr lang="zh-TW" sz="1800" kern="100" spc="-150" baseline="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紀錄</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FFE5"/>
                    </a:solidFill>
                  </a:tcPr>
                </a:tc>
                <a:extLst>
                  <a:ext uri="{0D108BD9-81ED-4DB2-BD59-A6C34878D82A}">
                    <a16:rowId xmlns:a16="http://schemas.microsoft.com/office/drawing/2014/main" val="1677025025"/>
                  </a:ext>
                </a:extLst>
              </a:tr>
              <a:tr h="316800">
                <a:tc vMerge="1">
                  <a:txBody>
                    <a:bodyPr/>
                    <a:lstStyle/>
                    <a:p>
                      <a:endParaRPr lang="zh-TW" altLang="en-US"/>
                    </a:p>
                  </a:txBody>
                  <a:tcPr/>
                </a:tc>
                <a:tc>
                  <a:txBody>
                    <a:bodyPr/>
                    <a:lstStyle/>
                    <a:p>
                      <a:pPr marL="72000" indent="0" algn="ctr">
                        <a:spcAft>
                          <a:spcPts val="0"/>
                        </a:spcAft>
                        <a:buFont typeface="Wingdings" panose="05000000000000000000" pitchFamily="2" charset="2"/>
                        <a:buNone/>
                      </a:pPr>
                      <a:r>
                        <a:rPr lang="en-US" alt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C-7</a:t>
                      </a:r>
                      <a:endParaRPr 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6000" indent="0" algn="l">
                        <a:spcAft>
                          <a:spcPts val="0"/>
                        </a:spcAft>
                        <a:buFont typeface="Wingdings" panose="05000000000000000000" pitchFamily="2" charset="2"/>
                        <a:buNone/>
                      </a:pPr>
                      <a:r>
                        <a:rPr lang="zh-TW" sz="18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rPr>
                        <a:t>檢定證照</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rPr>
                        <a:t>檢定證照</a:t>
                      </a:r>
                      <a:r>
                        <a:rPr lang="zh-TW" sz="1800" kern="100" spc="-150" baseline="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紀錄</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FFE5"/>
                    </a:solidFill>
                  </a:tcPr>
                </a:tc>
                <a:extLst>
                  <a:ext uri="{0D108BD9-81ED-4DB2-BD59-A6C34878D82A}">
                    <a16:rowId xmlns:a16="http://schemas.microsoft.com/office/drawing/2014/main" val="1301244395"/>
                  </a:ext>
                </a:extLst>
              </a:tr>
              <a:tr h="316800">
                <a:tc vMerge="1">
                  <a:txBody>
                    <a:bodyPr/>
                    <a:lstStyle/>
                    <a:p>
                      <a:endParaRPr lang="zh-TW" altLang="en-US"/>
                    </a:p>
                  </a:txBody>
                  <a:tcPr/>
                </a:tc>
                <a:tc>
                  <a:txBody>
                    <a:bodyPr/>
                    <a:lstStyle/>
                    <a:p>
                      <a:pPr marL="72000" indent="0" algn="ctr">
                        <a:spcAft>
                          <a:spcPts val="0"/>
                        </a:spcAft>
                        <a:buFont typeface="Wingdings" panose="05000000000000000000" pitchFamily="2" charset="2"/>
                        <a:buNone/>
                      </a:pPr>
                      <a:r>
                        <a:rPr lang="en-US" alt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C-8</a:t>
                      </a:r>
                      <a:endParaRPr 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6000" indent="0" algn="l">
                        <a:spcAft>
                          <a:spcPts val="0"/>
                        </a:spcAft>
                        <a:buFont typeface="Wingdings" panose="05000000000000000000" pitchFamily="2" charset="2"/>
                        <a:buNone/>
                      </a:pPr>
                      <a:r>
                        <a:rPr lang="zh-TW" sz="18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rPr>
                        <a:t>特殊優良表現證明</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rPr>
                        <a:t>其他多元表現</a:t>
                      </a:r>
                      <a:r>
                        <a:rPr lang="zh-TW" sz="1800" kern="100" spc="-150" baseline="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紀錄</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FFE5"/>
                    </a:solidFill>
                  </a:tcPr>
                </a:tc>
                <a:extLst>
                  <a:ext uri="{0D108BD9-81ED-4DB2-BD59-A6C34878D82A}">
                    <a16:rowId xmlns:a16="http://schemas.microsoft.com/office/drawing/2014/main" val="3110790810"/>
                  </a:ext>
                </a:extLst>
              </a:tr>
              <a:tr h="316800">
                <a:tc vMerge="1">
                  <a:txBody>
                    <a:bodyPr/>
                    <a:lstStyle/>
                    <a:p>
                      <a:endParaRPr lang="zh-TW" altLang="en-US"/>
                    </a:p>
                  </a:txBody>
                  <a:tcPr/>
                </a:tc>
                <a:tc>
                  <a:txBody>
                    <a:bodyPr/>
                    <a:lstStyle/>
                    <a:p>
                      <a:pPr marL="72000" indent="0" algn="ctr">
                        <a:spcAft>
                          <a:spcPts val="0"/>
                        </a:spcAft>
                        <a:buFont typeface="Wingdings" panose="05000000000000000000" pitchFamily="2" charset="2"/>
                        <a:buNone/>
                      </a:pPr>
                      <a:endParaRPr 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indent="0" algn="l">
                        <a:spcAft>
                          <a:spcPts val="0"/>
                        </a:spcAft>
                        <a:buFont typeface="Wingdings" panose="05000000000000000000" pitchFamily="2" charset="2"/>
                        <a:buNone/>
                      </a:pPr>
                      <a:endParaRPr lang="zh-TW" sz="18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rPr>
                        <a:t>作品成果</a:t>
                      </a:r>
                      <a:r>
                        <a:rPr lang="zh-TW" sz="1800" kern="100" spc="-150" baseline="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紀錄</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FFFE5"/>
                    </a:solidFill>
                  </a:tcPr>
                </a:tc>
                <a:extLst>
                  <a:ext uri="{0D108BD9-81ED-4DB2-BD59-A6C34878D82A}">
                    <a16:rowId xmlns:a16="http://schemas.microsoft.com/office/drawing/2014/main" val="2013250108"/>
                  </a:ext>
                </a:extLst>
              </a:tr>
              <a:tr h="316800">
                <a:tc vMerge="1">
                  <a:txBody>
                    <a:bodyPr/>
                    <a:lstStyle/>
                    <a:p>
                      <a:endParaRPr lang="zh-TW" altLang="en-US"/>
                    </a:p>
                  </a:txBody>
                  <a:tcPr/>
                </a:tc>
                <a:tc>
                  <a:txBody>
                    <a:bodyPr/>
                    <a:lstStyle/>
                    <a:p>
                      <a:pPr marL="72000" indent="0" algn="ctr">
                        <a:spcAft>
                          <a:spcPts val="0"/>
                        </a:spcAft>
                        <a:buFont typeface="Wingdings" panose="05000000000000000000" pitchFamily="2" charset="2"/>
                        <a:buNone/>
                      </a:pPr>
                      <a:endParaRPr lang="zh-TW" sz="1800" kern="100" spc="-1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indent="0" algn="l">
                        <a:spcAft>
                          <a:spcPts val="0"/>
                        </a:spcAft>
                        <a:buFont typeface="Wingdings" panose="05000000000000000000" pitchFamily="2" charset="2"/>
                        <a:buNone/>
                      </a:pPr>
                      <a:endParaRPr lang="zh-TW" sz="18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Times New Roman" panose="02020603050405020304" pitchFamily="18" charset="0"/>
                          <a:ea typeface="標楷體" panose="03000509000000000000" pitchFamily="65" charset="-120"/>
                          <a:cs typeface="Times New Roman" panose="02020603050405020304" pitchFamily="18" charset="0"/>
                        </a:rPr>
                        <a:t>大學及技專校院先修課程</a:t>
                      </a:r>
                      <a:r>
                        <a:rPr lang="zh-TW" sz="1800" kern="100" spc="-150" baseline="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紀錄</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5"/>
                    </a:solidFill>
                  </a:tcPr>
                </a:tc>
                <a:extLst>
                  <a:ext uri="{0D108BD9-81ED-4DB2-BD59-A6C34878D82A}">
                    <a16:rowId xmlns:a16="http://schemas.microsoft.com/office/drawing/2014/main" val="3042735104"/>
                  </a:ext>
                </a:extLst>
              </a:tr>
            </a:tbl>
          </a:graphicData>
        </a:graphic>
      </p:graphicFrame>
      <p:sp>
        <p:nvSpPr>
          <p:cNvPr id="4" name="矩形 3"/>
          <p:cNvSpPr/>
          <p:nvPr/>
        </p:nvSpPr>
        <p:spPr>
          <a:xfrm>
            <a:off x="633875" y="6173276"/>
            <a:ext cx="10924249" cy="584775"/>
          </a:xfrm>
          <a:prstGeom prst="rect">
            <a:avLst/>
          </a:prstGeom>
          <a:solidFill>
            <a:schemeClr val="bg1"/>
          </a:solidFill>
          <a:ln>
            <a:noFill/>
          </a:ln>
        </p:spPr>
        <p:txBody>
          <a:bodyPr wrap="square">
            <a:spAutoFit/>
          </a:bodyPr>
          <a:lstStyle/>
          <a:p>
            <a:pPr marL="285750" indent="-285750">
              <a:spcBef>
                <a:spcPts val="600"/>
              </a:spcBef>
              <a:buFont typeface="Wingdings" panose="05000000000000000000" pitchFamily="2" charset="2"/>
              <a:buChar char="u"/>
            </a:pPr>
            <a:r>
              <a:rPr lang="zh-TW" altLang="zh-TW" sz="1600" spc="-150" dirty="0">
                <a:latin typeface="Book Antiqua" panose="02040602050305030304" pitchFamily="18" charset="0"/>
                <a:ea typeface="華康儷楷書" panose="03000509000000000000" pitchFamily="65" charset="-120"/>
                <a:cs typeface="Times New Roman" panose="02020603050405020304" pitchFamily="18" charset="0"/>
              </a:rPr>
              <a:t>聯合會</a:t>
            </a:r>
            <a:r>
              <a:rPr lang="zh-TW" altLang="en-US" sz="1600" spc="-150" dirty="0">
                <a:latin typeface="Book Antiqua" panose="02040602050305030304" pitchFamily="18" charset="0"/>
                <a:ea typeface="華康儷楷書" panose="03000509000000000000" pitchFamily="65" charset="-120"/>
                <a:cs typeface="Times New Roman" panose="02020603050405020304" pitchFamily="18" charset="0"/>
              </a:rPr>
              <a:t>備審資料</a:t>
            </a:r>
            <a:r>
              <a:rPr lang="zh-TW" altLang="zh-TW" sz="1600" spc="-150" dirty="0">
                <a:latin typeface="Book Antiqua" panose="02040602050305030304" pitchFamily="18" charset="0"/>
                <a:ea typeface="華康儷楷書" panose="03000509000000000000" pitchFamily="65" charset="-120"/>
                <a:cs typeface="Times New Roman" panose="02020603050405020304" pitchFamily="18" charset="0"/>
              </a:rPr>
              <a:t>上傳</a:t>
            </a:r>
            <a:r>
              <a:rPr lang="en-US" altLang="zh-TW" sz="1600"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1600" spc="-150" dirty="0">
                <a:latin typeface="Book Antiqua" panose="02040602050305030304" pitchFamily="18" charset="0"/>
                <a:ea typeface="華康儷楷書" panose="03000509000000000000" pitchFamily="65" charset="-120"/>
                <a:cs typeface="Times New Roman" panose="02020603050405020304" pitchFamily="18" charset="0"/>
              </a:rPr>
              <a:t>含勾選</a:t>
            </a:r>
            <a:r>
              <a:rPr lang="en-US" altLang="zh-TW" sz="1600"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zh-TW" sz="1600" spc="-150" dirty="0">
                <a:latin typeface="Book Antiqua" panose="02040602050305030304" pitchFamily="18" charset="0"/>
                <a:ea typeface="華康儷楷書" panose="03000509000000000000" pitchFamily="65" charset="-120"/>
                <a:cs typeface="Times New Roman" panose="02020603050405020304" pitchFamily="18" charset="0"/>
              </a:rPr>
              <a:t>系統，由</a:t>
            </a:r>
            <a:r>
              <a:rPr lang="zh-TW" altLang="en-US" sz="1600" spc="-150" dirty="0">
                <a:latin typeface="Book Antiqua" panose="02040602050305030304" pitchFamily="18" charset="0"/>
                <a:ea typeface="華康儷楷書" panose="03000509000000000000" pitchFamily="65" charset="-120"/>
                <a:cs typeface="Times New Roman" panose="02020603050405020304" pitchFamily="18" charset="0"/>
              </a:rPr>
              <a:t>申請</a:t>
            </a:r>
            <a:r>
              <a:rPr lang="zh-TW" altLang="zh-TW" sz="1600" spc="-150" dirty="0">
                <a:latin typeface="Book Antiqua" panose="02040602050305030304" pitchFamily="18" charset="0"/>
                <a:ea typeface="華康儷楷書" panose="03000509000000000000" pitchFamily="65" charset="-120"/>
                <a:cs typeface="Times New Roman" panose="02020603050405020304" pitchFamily="18" charset="0"/>
              </a:rPr>
              <a:t>生就</a:t>
            </a:r>
            <a:r>
              <a:rPr lang="en-US" altLang="zh-TW" sz="1600" spc="-150" dirty="0">
                <a:latin typeface="Book Antiqua" panose="02040602050305030304" pitchFamily="18" charset="0"/>
                <a:ea typeface="華康儷楷書" panose="03000509000000000000" pitchFamily="65" charset="-120"/>
                <a:cs typeface="Times New Roman" panose="02020603050405020304" pitchFamily="18" charset="0"/>
              </a:rPr>
              <a:t>EP</a:t>
            </a:r>
            <a:r>
              <a:rPr lang="zh-TW" altLang="zh-TW" sz="1600" spc="-150" dirty="0">
                <a:solidFill>
                  <a:srgbClr val="0000FF"/>
                </a:solidFill>
                <a:latin typeface="Book Antiqua" panose="02040602050305030304" pitchFamily="18" charset="0"/>
                <a:ea typeface="華康儷楷書" panose="03000509000000000000" pitchFamily="65" charset="-120"/>
                <a:cs typeface="Times New Roman" panose="02020603050405020304" pitchFamily="18" charset="0"/>
              </a:rPr>
              <a:t>「課程學習成果」</a:t>
            </a:r>
            <a:r>
              <a:rPr lang="zh-TW" altLang="zh-TW" sz="1600" spc="-150" dirty="0">
                <a:latin typeface="Book Antiqua" panose="02040602050305030304" pitchFamily="18" charset="0"/>
                <a:ea typeface="華康儷楷書" panose="03000509000000000000" pitchFamily="65" charset="-120"/>
                <a:cs typeface="Times New Roman" panose="02020603050405020304" pitchFamily="18" charset="0"/>
              </a:rPr>
              <a:t>及</a:t>
            </a:r>
            <a:r>
              <a:rPr lang="zh-TW" altLang="zh-TW" sz="1600" spc="-150" dirty="0">
                <a:solidFill>
                  <a:srgbClr val="0000FF"/>
                </a:solidFill>
                <a:latin typeface="Book Antiqua" panose="02040602050305030304" pitchFamily="18" charset="0"/>
                <a:ea typeface="華康儷楷書" panose="03000509000000000000" pitchFamily="65" charset="-120"/>
                <a:cs typeface="Times New Roman" panose="02020603050405020304" pitchFamily="18" charset="0"/>
              </a:rPr>
              <a:t>「多元表現」</a:t>
            </a:r>
            <a:r>
              <a:rPr lang="zh-TW" altLang="zh-TW" sz="1600" spc="-150" dirty="0">
                <a:latin typeface="Book Antiqua" panose="02040602050305030304" pitchFamily="18" charset="0"/>
                <a:ea typeface="華康儷楷書" panose="03000509000000000000" pitchFamily="65" charset="-120"/>
                <a:cs typeface="Times New Roman" panose="02020603050405020304" pitchFamily="18" charset="0"/>
              </a:rPr>
              <a:t>之項目</a:t>
            </a:r>
            <a:r>
              <a:rPr lang="zh-TW" altLang="zh-TW" sz="1600" b="1" spc="-150" dirty="0">
                <a:latin typeface="Book Antiqua" panose="02040602050305030304" pitchFamily="18" charset="0"/>
                <a:ea typeface="華康儷楷書" panose="03000509000000000000" pitchFamily="65" charset="-120"/>
                <a:cs typeface="Times New Roman" panose="02020603050405020304" pitchFamily="18" charset="0"/>
              </a:rPr>
              <a:t>自主評估勾選</a:t>
            </a:r>
            <a:r>
              <a:rPr lang="zh-TW" altLang="zh-TW" sz="1600" spc="-150" dirty="0">
                <a:latin typeface="Book Antiqua" panose="02040602050305030304" pitchFamily="18" charset="0"/>
                <a:ea typeface="華康儷楷書" panose="03000509000000000000" pitchFamily="65" charset="-120"/>
                <a:cs typeface="Times New Roman" panose="02020603050405020304" pitchFamily="18" charset="0"/>
              </a:rPr>
              <a:t>，系統僅就所勾選</a:t>
            </a:r>
            <a:r>
              <a:rPr lang="en-US" altLang="zh-TW" sz="1600" spc="-150" dirty="0">
                <a:latin typeface="Book Antiqua" panose="02040602050305030304" pitchFamily="18" charset="0"/>
                <a:ea typeface="華康儷楷書" panose="03000509000000000000" pitchFamily="65" charset="-120"/>
                <a:cs typeface="Times New Roman" panose="02020603050405020304" pitchFamily="18" charset="0"/>
              </a:rPr>
              <a:t>EP</a:t>
            </a:r>
            <a:r>
              <a:rPr lang="zh-TW" altLang="zh-TW" sz="1600" spc="-150" dirty="0">
                <a:latin typeface="Book Antiqua" panose="02040602050305030304" pitchFamily="18" charset="0"/>
                <a:ea typeface="華康儷楷書" panose="03000509000000000000" pitchFamily="65" charset="-120"/>
                <a:cs typeface="Times New Roman" panose="02020603050405020304" pitchFamily="18" charset="0"/>
              </a:rPr>
              <a:t>檔案</a:t>
            </a:r>
            <a:r>
              <a:rPr lang="zh-TW" altLang="zh-TW" sz="1600" spc="-150"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容量上限</a:t>
            </a:r>
            <a:r>
              <a:rPr lang="en-US" altLang="zh-TW" sz="1600" spc="-150"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(MB)</a:t>
            </a:r>
            <a:r>
              <a:rPr lang="zh-TW" altLang="zh-TW" sz="1600" spc="-150" dirty="0">
                <a:latin typeface="Book Antiqua" panose="02040602050305030304" pitchFamily="18" charset="0"/>
                <a:ea typeface="華康儷楷書" panose="03000509000000000000" pitchFamily="65" charset="-120"/>
                <a:cs typeface="Times New Roman" panose="02020603050405020304" pitchFamily="18" charset="0"/>
              </a:rPr>
              <a:t>及上傳</a:t>
            </a:r>
            <a:r>
              <a:rPr lang="en-US" altLang="zh-TW" sz="1600"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zh-TW" sz="1600" spc="-150" dirty="0">
                <a:latin typeface="Book Antiqua" panose="02040602050305030304" pitchFamily="18" charset="0"/>
                <a:ea typeface="華康儷楷書" panose="03000509000000000000" pitchFamily="65" charset="-120"/>
                <a:cs typeface="Times New Roman" panose="02020603050405020304" pitchFamily="18" charset="0"/>
              </a:rPr>
              <a:t>勾選</a:t>
            </a:r>
            <a:r>
              <a:rPr lang="en-US" altLang="zh-TW" sz="1600"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zh-TW" sz="1600" spc="-150"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件數上限</a:t>
            </a:r>
            <a:r>
              <a:rPr lang="zh-TW" altLang="zh-TW" sz="1600" spc="-150" dirty="0">
                <a:latin typeface="Book Antiqua" panose="02040602050305030304" pitchFamily="18" charset="0"/>
                <a:ea typeface="華康儷楷書" panose="03000509000000000000" pitchFamily="65" charset="-120"/>
                <a:cs typeface="Times New Roman" panose="02020603050405020304" pitchFamily="18" charset="0"/>
              </a:rPr>
              <a:t>作控管。</a:t>
            </a:r>
            <a:endParaRPr lang="en-US" altLang="zh-TW" sz="1600" spc="-150" dirty="0">
              <a:latin typeface="Book Antiqua" panose="02040602050305030304" pitchFamily="18" charset="0"/>
              <a:ea typeface="華康儷楷書" panose="03000509000000000000" pitchFamily="65" charset="-120"/>
              <a:cs typeface="Times New Roman" panose="02020603050405020304" pitchFamily="18" charset="0"/>
            </a:endParaRPr>
          </a:p>
        </p:txBody>
      </p:sp>
      <p:sp>
        <p:nvSpPr>
          <p:cNvPr id="5" name="文字方塊 4"/>
          <p:cNvSpPr txBox="1"/>
          <p:nvPr/>
        </p:nvSpPr>
        <p:spPr>
          <a:xfrm>
            <a:off x="1055998" y="100036"/>
            <a:ext cx="10080004" cy="55399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ctr">
              <a:defRPr sz="3200" b="1" spc="100">
                <a:solidFill>
                  <a:schemeClr val="tx1"/>
                </a:solidFill>
                <a:effectLst>
                  <a:glow rad="63500">
                    <a:schemeClr val="bg1"/>
                  </a:glo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sym typeface="Wingdings" panose="05000000000000000000" pitchFamily="2" charset="2"/>
              </a:rPr>
              <a:t>◆ </a:t>
            </a:r>
            <a:r>
              <a:rPr lang="en-US" altLang="zh-TW" dirty="0"/>
              <a:t>B.</a:t>
            </a:r>
            <a:r>
              <a:rPr lang="zh-TW" altLang="en-US" dirty="0"/>
              <a:t>課程學習成果、</a:t>
            </a:r>
            <a:r>
              <a:rPr lang="en-US" altLang="zh-TW" dirty="0"/>
              <a:t>C.</a:t>
            </a:r>
            <a:r>
              <a:rPr lang="zh-TW" altLang="en-US" dirty="0"/>
              <a:t>多元表現</a:t>
            </a:r>
            <a:r>
              <a:rPr lang="en-US" altLang="zh-TW" dirty="0"/>
              <a:t>~EP</a:t>
            </a:r>
            <a:r>
              <a:rPr lang="zh-TW" altLang="en-US" dirty="0"/>
              <a:t>項目代碼對照表</a:t>
            </a:r>
          </a:p>
        </p:txBody>
      </p:sp>
    </p:spTree>
    <p:extLst>
      <p:ext uri="{BB962C8B-B14F-4D97-AF65-F5344CB8AC3E}">
        <p14:creationId xmlns:p14="http://schemas.microsoft.com/office/powerpoint/2010/main" val="10981750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855939" y="112220"/>
            <a:ext cx="6480122"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spc="100" dirty="0">
                <a:solidFill>
                  <a:schemeClr val="tx1"/>
                </a:solidFill>
                <a:effectLst>
                  <a:glow rad="63500">
                    <a:schemeClr val="bg1"/>
                  </a:glow>
                </a:effectLst>
              </a:rPr>
              <a:t>三、個別報名：</a:t>
            </a:r>
            <a:r>
              <a:rPr lang="en-US" altLang="zh-TW" sz="3200" b="1" spc="100" dirty="0">
                <a:solidFill>
                  <a:schemeClr val="tx1"/>
                </a:solidFill>
                <a:effectLst>
                  <a:glow rad="63500">
                    <a:schemeClr val="bg1"/>
                  </a:glow>
                </a:effectLst>
              </a:rPr>
              <a:t>【</a:t>
            </a:r>
            <a:r>
              <a:rPr lang="zh-TW" altLang="en-US" sz="3200" b="1" spc="100" dirty="0">
                <a:solidFill>
                  <a:schemeClr val="tx1"/>
                </a:solidFill>
                <a:effectLst>
                  <a:glow rad="63500">
                    <a:schemeClr val="bg1"/>
                  </a:glow>
                </a:effectLst>
              </a:rPr>
              <a:t>步驟</a:t>
            </a:r>
            <a:r>
              <a:rPr lang="en-US" altLang="zh-TW" sz="3200" b="1" spc="100" dirty="0">
                <a:solidFill>
                  <a:schemeClr val="tx1"/>
                </a:solidFill>
                <a:effectLst>
                  <a:glow rad="63500">
                    <a:schemeClr val="bg1"/>
                  </a:glow>
                </a:effectLst>
              </a:rPr>
              <a:t>3】4.</a:t>
            </a:r>
            <a:r>
              <a:rPr lang="zh-TW" altLang="en-US" sz="3200" b="1" spc="100" dirty="0">
                <a:solidFill>
                  <a:schemeClr val="tx1"/>
                </a:solidFill>
                <a:effectLst>
                  <a:glow rad="63500">
                    <a:schemeClr val="bg1"/>
                  </a:glow>
                </a:effectLst>
              </a:rPr>
              <a:t>列印</a:t>
            </a:r>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90</a:t>
            </a:fld>
            <a:endParaRPr lang="zh-TW" altLang="en-US"/>
          </a:p>
        </p:txBody>
      </p:sp>
      <p:sp>
        <p:nvSpPr>
          <p:cNvPr id="18" name="矩形 17"/>
          <p:cNvSpPr/>
          <p:nvPr/>
        </p:nvSpPr>
        <p:spPr>
          <a:xfrm rot="5400000">
            <a:off x="1181830" y="4057231"/>
            <a:ext cx="447983" cy="165735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342900" indent="-342900" algn="ctr">
              <a:buFont typeface="Wingdings" panose="05000000000000000000" pitchFamily="2" charset="2"/>
              <a:buChar char="Ø"/>
            </a:pPr>
            <a:r>
              <a:rPr lang="en-US" altLang="zh-TW" sz="2000" spc="300" dirty="0">
                <a:solidFill>
                  <a:schemeClr val="accent6">
                    <a:lumMod val="50000"/>
                  </a:schemeClr>
                </a:solidFill>
                <a:latin typeface="華康中特圓體" panose="020F0809000000000000" pitchFamily="49" charset="-120"/>
                <a:ea typeface="華康中特圓體" panose="020F0809000000000000" pitchFamily="49" charset="-120"/>
              </a:rPr>
              <a:t>4.</a:t>
            </a:r>
            <a:r>
              <a:rPr lang="zh-TW" altLang="en-US" sz="2000" spc="300" dirty="0">
                <a:solidFill>
                  <a:schemeClr val="accent6">
                    <a:lumMod val="50000"/>
                  </a:schemeClr>
                </a:solidFill>
                <a:latin typeface="華康中特圓體" panose="020F0809000000000000" pitchFamily="49" charset="-120"/>
                <a:ea typeface="華康中特圓體" panose="020F0809000000000000" pitchFamily="49" charset="-120"/>
              </a:rPr>
              <a:t>列印</a:t>
            </a: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58667" y="796947"/>
            <a:ext cx="7948150" cy="5125934"/>
          </a:xfrm>
          <a:prstGeom prst="rect">
            <a:avLst/>
          </a:prstGeom>
          <a:noFill/>
          <a:ln>
            <a:noFill/>
          </a:ln>
        </p:spPr>
      </p:pic>
      <p:sp>
        <p:nvSpPr>
          <p:cNvPr id="19" name="Google Shape;862;p84"/>
          <p:cNvSpPr/>
          <p:nvPr/>
        </p:nvSpPr>
        <p:spPr>
          <a:xfrm>
            <a:off x="577145" y="5109899"/>
            <a:ext cx="1771653" cy="1456415"/>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a:spcBef>
                <a:spcPts val="600"/>
              </a:spcBef>
              <a:spcAft>
                <a:spcPts val="600"/>
              </a:spcAft>
            </a:pPr>
            <a:r>
              <a:rPr lang="zh-TW" altLang="en-US" b="1" spc="80" dirty="0">
                <a:latin typeface="+mj-lt"/>
                <a:ea typeface="+mj-ea"/>
                <a:cs typeface="Times New Roman" panose="02020603050405020304" pitchFamily="18" charset="0"/>
              </a:rPr>
              <a:t>確定送出後，請務必下載報名確認單，自行留存</a:t>
            </a:r>
            <a:endParaRPr lang="en-US" altLang="zh-TW" b="1" spc="80" dirty="0">
              <a:latin typeface="+mj-lt"/>
              <a:ea typeface="+mj-ea"/>
              <a:cs typeface="Times New Roman" panose="02020603050405020304" pitchFamily="18" charset="0"/>
            </a:endParaRPr>
          </a:p>
        </p:txBody>
      </p:sp>
      <p:pic>
        <p:nvPicPr>
          <p:cNvPr id="21" name="圖片 20"/>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447342" y="4715890"/>
            <a:ext cx="737814" cy="904954"/>
          </a:xfrm>
          <a:prstGeom prst="rect">
            <a:avLst/>
          </a:prstGeom>
        </p:spPr>
      </p:pic>
      <p:sp>
        <p:nvSpPr>
          <p:cNvPr id="5" name="矩形 4">
            <a:extLst>
              <a:ext uri="{FF2B5EF4-FFF2-40B4-BE49-F238E27FC236}">
                <a16:creationId xmlns:a16="http://schemas.microsoft.com/office/drawing/2014/main" id="{0730AB51-EAE1-DD52-949A-CDE779F14A1D}"/>
              </a:ext>
            </a:extLst>
          </p:cNvPr>
          <p:cNvSpPr/>
          <p:nvPr/>
        </p:nvSpPr>
        <p:spPr>
          <a:xfrm>
            <a:off x="2617694" y="1999129"/>
            <a:ext cx="7440706" cy="2552734"/>
          </a:xfrm>
          <a:prstGeom prst="rect">
            <a:avLst/>
          </a:prstGeom>
          <a:solidFill>
            <a:srgbClr val="FFFFFF">
              <a:alpha val="6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a:extLst>
              <a:ext uri="{FF2B5EF4-FFF2-40B4-BE49-F238E27FC236}">
                <a16:creationId xmlns:a16="http://schemas.microsoft.com/office/drawing/2014/main" id="{84941C7D-3DB1-DD57-E8DF-68E8AC94FCEA}"/>
              </a:ext>
            </a:extLst>
          </p:cNvPr>
          <p:cNvPicPr>
            <a:picLocks noChangeAspect="1"/>
          </p:cNvPicPr>
          <p:nvPr/>
        </p:nvPicPr>
        <p:blipFill>
          <a:blip r:embed="rId5"/>
          <a:stretch>
            <a:fillRect/>
          </a:stretch>
        </p:blipFill>
        <p:spPr>
          <a:xfrm>
            <a:off x="7720642" y="1999129"/>
            <a:ext cx="4085876" cy="3797908"/>
          </a:xfrm>
          <a:prstGeom prst="rect">
            <a:avLst/>
          </a:prstGeom>
          <a:ln>
            <a:solidFill>
              <a:schemeClr val="bg1">
                <a:lumMod val="50000"/>
              </a:schemeClr>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288765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641850" y="159427"/>
            <a:ext cx="2908300" cy="5207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spc="600" dirty="0">
                <a:solidFill>
                  <a:schemeClr val="tx1"/>
                </a:solidFill>
                <a:effectLst>
                  <a:glow rad="63500">
                    <a:schemeClr val="bg1"/>
                  </a:glow>
                </a:effectLst>
                <a:sym typeface="Wingdings" panose="05000000000000000000" pitchFamily="2" charset="2"/>
              </a:rPr>
              <a:t></a:t>
            </a:r>
            <a:r>
              <a:rPr lang="zh-TW" altLang="en-US" sz="3600" b="1" spc="600" dirty="0">
                <a:solidFill>
                  <a:schemeClr val="tx1"/>
                </a:solidFill>
                <a:effectLst>
                  <a:glow rad="63500">
                    <a:schemeClr val="bg1"/>
                  </a:glow>
                </a:effectLst>
              </a:rPr>
              <a:t>意見交流</a:t>
            </a:r>
          </a:p>
        </p:txBody>
      </p:sp>
      <p:sp>
        <p:nvSpPr>
          <p:cNvPr id="5" name="文字方塊 4"/>
          <p:cNvSpPr txBox="1"/>
          <p:nvPr/>
        </p:nvSpPr>
        <p:spPr>
          <a:xfrm>
            <a:off x="3201010" y="3724210"/>
            <a:ext cx="7572375" cy="2031325"/>
          </a:xfrm>
          <a:prstGeom prst="rect">
            <a:avLst/>
          </a:prstGeom>
          <a:noFill/>
        </p:spPr>
        <p:txBody>
          <a:bodyPr wrap="square" rtlCol="0">
            <a:spAutoFit/>
          </a:bodyPr>
          <a:lstStyle/>
          <a:p>
            <a:pPr>
              <a:spcAft>
                <a:spcPts val="1200"/>
              </a:spcAft>
            </a:pPr>
            <a:r>
              <a:rPr lang="zh-TW" altLang="en-US" sz="2400" dirty="0">
                <a:latin typeface="華康中特圓體" panose="020F0809000000000000" pitchFamily="49" charset="-120"/>
                <a:ea typeface="華康中特圓體" panose="020F0809000000000000" pitchFamily="49" charset="-120"/>
              </a:rPr>
              <a:t>電話：</a:t>
            </a:r>
            <a:r>
              <a:rPr lang="en-US" altLang="zh-TW" sz="2400" dirty="0">
                <a:latin typeface="Bahnschrift" panose="020B0502040204020203" pitchFamily="34" charset="0"/>
                <a:ea typeface="華康中特圓體" panose="020F0809000000000000" pitchFamily="49" charset="-120"/>
              </a:rPr>
              <a:t>02-2772-5333</a:t>
            </a:r>
            <a:r>
              <a:rPr lang="en-US" altLang="zh-TW" sz="2400" dirty="0">
                <a:latin typeface="華康中特圓體" panose="020F0809000000000000" pitchFamily="49" charset="-120"/>
                <a:ea typeface="華康中特圓體" panose="020F0809000000000000" pitchFamily="49" charset="-120"/>
              </a:rPr>
              <a:t> (</a:t>
            </a:r>
            <a:r>
              <a:rPr lang="zh-TW" altLang="en-US" sz="2400" dirty="0">
                <a:latin typeface="華康中特圓體" panose="020F0809000000000000" pitchFamily="49" charset="-120"/>
                <a:ea typeface="華康中特圓體" panose="020F0809000000000000" pitchFamily="49" charset="-120"/>
              </a:rPr>
              <a:t>代表號</a:t>
            </a:r>
            <a:r>
              <a:rPr lang="en-US" altLang="zh-TW" sz="2400" dirty="0">
                <a:latin typeface="華康中特圓體" panose="020F0809000000000000" pitchFamily="49" charset="-120"/>
                <a:ea typeface="華康中特圓體" panose="020F0809000000000000" pitchFamily="49" charset="-120"/>
              </a:rPr>
              <a:t>)</a:t>
            </a:r>
          </a:p>
          <a:p>
            <a:pPr>
              <a:spcAft>
                <a:spcPts val="1200"/>
              </a:spcAft>
            </a:pPr>
            <a:r>
              <a:rPr lang="zh-TW" altLang="en-US" sz="2400" dirty="0">
                <a:latin typeface="華康中特圓體" panose="020F0809000000000000" pitchFamily="49" charset="-120"/>
                <a:ea typeface="華康中特圓體" panose="020F0809000000000000" pitchFamily="49" charset="-120"/>
              </a:rPr>
              <a:t>傳真：</a:t>
            </a:r>
            <a:r>
              <a:rPr lang="en-US" altLang="zh-TW" sz="2400" dirty="0">
                <a:latin typeface="Bahnschrift" panose="020B0502040204020203" pitchFamily="34" charset="0"/>
                <a:ea typeface="華康中特圓體" panose="020F0809000000000000" pitchFamily="49" charset="-120"/>
              </a:rPr>
              <a:t>02-2773-8881</a:t>
            </a:r>
            <a:r>
              <a:rPr lang="zh-TW" altLang="en-US" sz="2400" dirty="0">
                <a:latin typeface="華康中特圓體" panose="020F0809000000000000" pitchFamily="49" charset="-120"/>
                <a:ea typeface="華康中特圓體" panose="020F0809000000000000" pitchFamily="49" charset="-120"/>
              </a:rPr>
              <a:t>、</a:t>
            </a:r>
            <a:r>
              <a:rPr lang="en-US" altLang="zh-TW" sz="2400" dirty="0">
                <a:latin typeface="Bahnschrift" panose="020B0502040204020203" pitchFamily="34" charset="0"/>
                <a:ea typeface="華康中特圓體" panose="020F0809000000000000" pitchFamily="49" charset="-120"/>
              </a:rPr>
              <a:t>02-27735633</a:t>
            </a:r>
          </a:p>
          <a:p>
            <a:pPr>
              <a:spcAft>
                <a:spcPts val="1200"/>
              </a:spcAft>
            </a:pPr>
            <a:r>
              <a:rPr lang="zh-TW" altLang="en-US" sz="2400" dirty="0">
                <a:latin typeface="華康中特圓體" panose="020F0809000000000000" pitchFamily="49" charset="-120"/>
                <a:ea typeface="華康中特圓體" panose="020F0809000000000000" pitchFamily="49" charset="-120"/>
              </a:rPr>
              <a:t>地址：</a:t>
            </a:r>
            <a:r>
              <a:rPr lang="en-US" altLang="zh-TW" sz="2400" dirty="0">
                <a:latin typeface="Bahnschrift" panose="020B0502040204020203" pitchFamily="34" charset="0"/>
                <a:ea typeface="華康中特圓體" panose="020F0809000000000000" pitchFamily="49" charset="-120"/>
              </a:rPr>
              <a:t>106344</a:t>
            </a:r>
            <a:r>
              <a:rPr lang="zh-TW" altLang="en-US" sz="2400" dirty="0">
                <a:latin typeface="華康中特圓體" panose="020F0809000000000000" pitchFamily="49" charset="-120"/>
                <a:ea typeface="華康中特圓體" panose="020F0809000000000000" pitchFamily="49" charset="-120"/>
              </a:rPr>
              <a:t>臺北市忠孝東路三段</a:t>
            </a:r>
            <a:r>
              <a:rPr lang="en-US" altLang="zh-TW" sz="2400" dirty="0">
                <a:latin typeface="華康中特圓體" panose="020F0809000000000000" pitchFamily="49" charset="-120"/>
                <a:ea typeface="華康中特圓體" panose="020F0809000000000000" pitchFamily="49" charset="-120"/>
              </a:rPr>
              <a:t>1</a:t>
            </a:r>
            <a:r>
              <a:rPr lang="zh-TW" altLang="en-US" sz="2400" dirty="0">
                <a:latin typeface="華康中特圓體" panose="020F0809000000000000" pitchFamily="49" charset="-120"/>
                <a:ea typeface="華康中特圓體" panose="020F0809000000000000" pitchFamily="49" charset="-120"/>
              </a:rPr>
              <a:t>號億光大樓</a:t>
            </a:r>
            <a:r>
              <a:rPr lang="en-US" altLang="zh-TW" sz="2400" dirty="0">
                <a:latin typeface="華康中特圓體" panose="020F0809000000000000" pitchFamily="49" charset="-120"/>
                <a:ea typeface="華康中特圓體" panose="020F0809000000000000" pitchFamily="49" charset="-120"/>
              </a:rPr>
              <a:t>5</a:t>
            </a:r>
            <a:r>
              <a:rPr lang="zh-TW" altLang="en-US" sz="2400" dirty="0">
                <a:latin typeface="華康中特圓體" panose="020F0809000000000000" pitchFamily="49" charset="-120"/>
                <a:ea typeface="華康中特圓體" panose="020F0809000000000000" pitchFamily="49" charset="-120"/>
              </a:rPr>
              <a:t>樓</a:t>
            </a:r>
          </a:p>
          <a:p>
            <a:pPr>
              <a:spcAft>
                <a:spcPts val="1200"/>
              </a:spcAft>
            </a:pPr>
            <a:r>
              <a:rPr lang="zh-TW" altLang="en-US" sz="2400" dirty="0">
                <a:latin typeface="華康中特圓體" panose="020F0809000000000000" pitchFamily="49" charset="-120"/>
                <a:ea typeface="華康中特圓體" panose="020F0809000000000000" pitchFamily="49" charset="-120"/>
              </a:rPr>
              <a:t>信箱：</a:t>
            </a:r>
            <a:r>
              <a:rPr lang="en-US" altLang="zh-TW" sz="2400" dirty="0">
                <a:latin typeface="Bahnschrift" panose="020B0502040204020203" pitchFamily="34" charset="0"/>
                <a:ea typeface="華康中特圓體" panose="020F0809000000000000" pitchFamily="49" charset="-120"/>
              </a:rPr>
              <a:t>caac@ntut.edu.tw</a:t>
            </a:r>
          </a:p>
        </p:txBody>
      </p:sp>
      <p:sp>
        <p:nvSpPr>
          <p:cNvPr id="7" name="矩形 6"/>
          <p:cNvSpPr/>
          <p:nvPr/>
        </p:nvSpPr>
        <p:spPr>
          <a:xfrm>
            <a:off x="3119533" y="1854687"/>
            <a:ext cx="8321509" cy="984885"/>
          </a:xfrm>
          <a:prstGeom prst="rect">
            <a:avLst/>
          </a:prstGeom>
        </p:spPr>
        <p:txBody>
          <a:bodyPr wrap="none">
            <a:spAutoFit/>
          </a:bodyPr>
          <a:lstStyle/>
          <a:p>
            <a:pPr>
              <a:spcAft>
                <a:spcPts val="1200"/>
              </a:spcAft>
            </a:pPr>
            <a:r>
              <a:rPr lang="zh-TW" altLang="en-US" sz="2400" dirty="0">
                <a:latin typeface="華康中特圓體" panose="020F0809000000000000" pitchFamily="49" charset="-120"/>
                <a:ea typeface="華康中特圓體" panose="020F0809000000000000" pitchFamily="49" charset="-120"/>
              </a:rPr>
              <a:t>技專校院招生委員會聯合會：</a:t>
            </a:r>
            <a:r>
              <a:rPr lang="en-US" altLang="zh-TW" sz="2400" dirty="0">
                <a:solidFill>
                  <a:srgbClr val="0033CC"/>
                </a:solidFill>
                <a:latin typeface="Bahnschrift" panose="020B0502040204020203" pitchFamily="34" charset="0"/>
                <a:ea typeface="華康中特圓體" panose="020F0809000000000000" pitchFamily="49" charset="-120"/>
                <a:hlinkClick r:id="rId3"/>
              </a:rPr>
              <a:t>https://www.jctv.ntut.edu.tw/</a:t>
            </a:r>
            <a:endParaRPr lang="en-US" altLang="zh-TW" sz="2400" dirty="0">
              <a:solidFill>
                <a:srgbClr val="0033CC"/>
              </a:solidFill>
              <a:latin typeface="Bahnschrift" panose="020B0502040204020203" pitchFamily="34" charset="0"/>
              <a:ea typeface="華康中特圓體" panose="020F0809000000000000" pitchFamily="49" charset="-120"/>
            </a:endParaRPr>
          </a:p>
          <a:p>
            <a:pPr>
              <a:spcAft>
                <a:spcPts val="1200"/>
              </a:spcAft>
            </a:pPr>
            <a:r>
              <a:rPr lang="zh-TW" altLang="en-US" sz="2400" dirty="0">
                <a:latin typeface="華康中特圓體" panose="020F0809000000000000" pitchFamily="49" charset="-120"/>
                <a:ea typeface="華康中特圓體" panose="020F0809000000000000" pitchFamily="49" charset="-120"/>
              </a:rPr>
              <a:t>四技申請入學招生官網：</a:t>
            </a:r>
            <a:r>
              <a:rPr lang="en-US" altLang="zh-TW" sz="2400" dirty="0">
                <a:latin typeface="Bahnschrift" panose="020B0502040204020203" pitchFamily="34" charset="0"/>
                <a:ea typeface="華康中特圓體" panose="020F0809000000000000" pitchFamily="49" charset="-120"/>
                <a:hlinkClick r:id="rId4"/>
              </a:rPr>
              <a:t>https://www.jctv.ntut.edu.tw/caac/</a:t>
            </a:r>
            <a:endParaRPr lang="en-US" altLang="zh-TW" sz="2400" dirty="0">
              <a:latin typeface="Bahnschrift" panose="020B0502040204020203" pitchFamily="34" charset="0"/>
              <a:ea typeface="華康中特圓體" panose="020F0809000000000000" pitchFamily="49" charset="-120"/>
            </a:endParaRPr>
          </a:p>
        </p:txBody>
      </p:sp>
      <p:pic>
        <p:nvPicPr>
          <p:cNvPr id="8" name="圖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5099" y="1570865"/>
            <a:ext cx="1552530" cy="1552530"/>
          </a:xfrm>
          <a:prstGeom prst="rect">
            <a:avLst/>
          </a:prstGeom>
        </p:spPr>
      </p:pic>
      <p:pic>
        <p:nvPicPr>
          <p:cNvPr id="9" name="圖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2566" y="1002189"/>
            <a:ext cx="869849" cy="869849"/>
          </a:xfrm>
          <a:prstGeom prst="rect">
            <a:avLst/>
          </a:prstGeom>
        </p:spPr>
      </p:pic>
      <p:sp>
        <p:nvSpPr>
          <p:cNvPr id="2" name="投影片編號版面配置區 1"/>
          <p:cNvSpPr>
            <a:spLocks noGrp="1"/>
          </p:cNvSpPr>
          <p:nvPr>
            <p:ph type="sldNum" sz="quarter" idx="12"/>
          </p:nvPr>
        </p:nvSpPr>
        <p:spPr/>
        <p:txBody>
          <a:bodyPr/>
          <a:lstStyle/>
          <a:p>
            <a:fld id="{A6174ADA-354D-4803-A14C-B38EECA4D689}" type="slidenum">
              <a:rPr lang="zh-TW" altLang="en-US" smtClean="0"/>
              <a:t>91</a:t>
            </a:fld>
            <a:endParaRPr lang="zh-TW" altLang="en-US"/>
          </a:p>
        </p:txBody>
      </p:sp>
    </p:spTree>
    <p:extLst>
      <p:ext uri="{BB962C8B-B14F-4D97-AF65-F5344CB8AC3E}">
        <p14:creationId xmlns:p14="http://schemas.microsoft.com/office/powerpoint/2010/main" val="950008830"/>
      </p:ext>
    </p:extLst>
  </p:cSld>
  <p:clrMapOvr>
    <a:masterClrMapping/>
  </p:clrMapOvr>
</p:sld>
</file>

<file path=ppt/theme/theme1.xml><?xml version="1.0" encoding="utf-8"?>
<a:theme xmlns:a="http://schemas.openxmlformats.org/drawingml/2006/main" name="Office 佈景主題">
  <a:themeElements>
    <a:clrScheme name="氣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自訂 6">
      <a:majorFont>
        <a:latin typeface="Segoe UI"/>
        <a:ea typeface="微軟正黑體"/>
        <a:cs typeface=""/>
      </a:majorFont>
      <a:minorFont>
        <a:latin typeface="Segoe UI"/>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氣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2.xml><?xml version="1.0" encoding="utf-8"?>
<a:themeOverride xmlns:a="http://schemas.openxmlformats.org/drawingml/2006/main">
  <a:clrScheme name="氣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docProps/app.xml><?xml version="1.0" encoding="utf-8"?>
<Properties xmlns="http://schemas.openxmlformats.org/officeDocument/2006/extended-properties" xmlns:vt="http://schemas.openxmlformats.org/officeDocument/2006/docPropsVTypes">
  <Template/>
  <TotalTime>32207</TotalTime>
  <Words>13901</Words>
  <Application>Microsoft Office PowerPoint</Application>
  <PresentationFormat>寬螢幕</PresentationFormat>
  <Paragraphs>1518</Paragraphs>
  <Slides>91</Slides>
  <Notes>88</Notes>
  <HiddenSlides>0</HiddenSlides>
  <MMClips>0</MMClips>
  <ScaleCrop>false</ScaleCrop>
  <HeadingPairs>
    <vt:vector size="6" baseType="variant">
      <vt:variant>
        <vt:lpstr>使用字型</vt:lpstr>
      </vt:variant>
      <vt:variant>
        <vt:i4>16</vt:i4>
      </vt:variant>
      <vt:variant>
        <vt:lpstr>佈景主題</vt:lpstr>
      </vt:variant>
      <vt:variant>
        <vt:i4>1</vt:i4>
      </vt:variant>
      <vt:variant>
        <vt:lpstr>投影片標題</vt:lpstr>
      </vt:variant>
      <vt:variant>
        <vt:i4>91</vt:i4>
      </vt:variant>
    </vt:vector>
  </HeadingPairs>
  <TitlesOfParts>
    <vt:vector size="108" baseType="lpstr">
      <vt:lpstr>華康中特圓體</vt:lpstr>
      <vt:lpstr>華康新篆體(P)</vt:lpstr>
      <vt:lpstr>華康談楷體W5</vt:lpstr>
      <vt:lpstr>微軟正黑體</vt:lpstr>
      <vt:lpstr>微軟正黑體 (標題)</vt:lpstr>
      <vt:lpstr>DFKai-SB</vt:lpstr>
      <vt:lpstr>DFKai-SB</vt:lpstr>
      <vt:lpstr>Arial</vt:lpstr>
      <vt:lpstr>Bahnschrift</vt:lpstr>
      <vt:lpstr>Book Antiqua</vt:lpstr>
      <vt:lpstr>Calibri</vt:lpstr>
      <vt:lpstr>Segoe UI</vt:lpstr>
      <vt:lpstr>Times New Roman</vt:lpstr>
      <vt:lpstr>Trebuchet MS</vt:lpstr>
      <vt:lpstr>Wingdings</vt:lpstr>
      <vt:lpstr>Wingdings 3</vt:lpstr>
      <vt:lpstr>Office 佈景主題</vt:lpstr>
      <vt:lpstr>招生宣導說明會</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115四技申請 宣導說明會簡報</dc:title>
  <dc:creator>user</dc:creator>
  <cp:lastModifiedBy>jctv</cp:lastModifiedBy>
  <cp:revision>2596</cp:revision>
  <cp:lastPrinted>2023-12-14T09:43:21Z</cp:lastPrinted>
  <dcterms:created xsi:type="dcterms:W3CDTF">2021-11-29T01:25:25Z</dcterms:created>
  <dcterms:modified xsi:type="dcterms:W3CDTF">2025-12-08T07:29:59Z</dcterms:modified>
</cp:coreProperties>
</file>