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33"/>
  </p:notesMasterIdLst>
  <p:handoutMasterIdLst>
    <p:handoutMasterId r:id="rId134"/>
  </p:handoutMasterIdLst>
  <p:sldIdLst>
    <p:sldId id="1255" r:id="rId2"/>
    <p:sldId id="454" r:id="rId3"/>
    <p:sldId id="1029" r:id="rId4"/>
    <p:sldId id="1237" r:id="rId5"/>
    <p:sldId id="536" r:id="rId6"/>
    <p:sldId id="1239" r:id="rId7"/>
    <p:sldId id="1135" r:id="rId8"/>
    <p:sldId id="1177" r:id="rId9"/>
    <p:sldId id="1110" r:id="rId10"/>
    <p:sldId id="552" r:id="rId11"/>
    <p:sldId id="1031" r:id="rId12"/>
    <p:sldId id="553" r:id="rId13"/>
    <p:sldId id="551" r:id="rId14"/>
    <p:sldId id="554" r:id="rId15"/>
    <p:sldId id="970" r:id="rId16"/>
    <p:sldId id="971" r:id="rId17"/>
    <p:sldId id="559" r:id="rId18"/>
    <p:sldId id="1145" r:id="rId19"/>
    <p:sldId id="563" r:id="rId20"/>
    <p:sldId id="564" r:id="rId21"/>
    <p:sldId id="880" r:id="rId22"/>
    <p:sldId id="652" r:id="rId23"/>
    <p:sldId id="1126" r:id="rId24"/>
    <p:sldId id="567" r:id="rId25"/>
    <p:sldId id="1189" r:id="rId26"/>
    <p:sldId id="1035" r:id="rId27"/>
    <p:sldId id="573" r:id="rId28"/>
    <p:sldId id="1130" r:id="rId29"/>
    <p:sldId id="574" r:id="rId30"/>
    <p:sldId id="575" r:id="rId31"/>
    <p:sldId id="576" r:id="rId32"/>
    <p:sldId id="578" r:id="rId33"/>
    <p:sldId id="1241" r:id="rId34"/>
    <p:sldId id="1168" r:id="rId35"/>
    <p:sldId id="1243" r:id="rId36"/>
    <p:sldId id="1169" r:id="rId37"/>
    <p:sldId id="1242" r:id="rId38"/>
    <p:sldId id="581" r:id="rId39"/>
    <p:sldId id="1147" r:id="rId40"/>
    <p:sldId id="583" r:id="rId41"/>
    <p:sldId id="584" r:id="rId42"/>
    <p:sldId id="585" r:id="rId43"/>
    <p:sldId id="1132" r:id="rId44"/>
    <p:sldId id="588" r:id="rId45"/>
    <p:sldId id="589" r:id="rId46"/>
    <p:sldId id="586" r:id="rId47"/>
    <p:sldId id="587" r:id="rId48"/>
    <p:sldId id="1167" r:id="rId49"/>
    <p:sldId id="1188" r:id="rId50"/>
    <p:sldId id="1228" r:id="rId51"/>
    <p:sldId id="1180" r:id="rId52"/>
    <p:sldId id="1181" r:id="rId53"/>
    <p:sldId id="1182" r:id="rId54"/>
    <p:sldId id="1183" r:id="rId55"/>
    <p:sldId id="1240" r:id="rId56"/>
    <p:sldId id="1184" r:id="rId57"/>
    <p:sldId id="982" r:id="rId58"/>
    <p:sldId id="983" r:id="rId59"/>
    <p:sldId id="1220" r:id="rId60"/>
    <p:sldId id="1221" r:id="rId61"/>
    <p:sldId id="1222" r:id="rId62"/>
    <p:sldId id="1190" r:id="rId63"/>
    <p:sldId id="959" r:id="rId64"/>
    <p:sldId id="1089" r:id="rId65"/>
    <p:sldId id="962" r:id="rId66"/>
    <p:sldId id="963" r:id="rId67"/>
    <p:sldId id="1127" r:id="rId68"/>
    <p:sldId id="603" r:id="rId69"/>
    <p:sldId id="1115" r:id="rId70"/>
    <p:sldId id="1039" r:id="rId71"/>
    <p:sldId id="1040" r:id="rId72"/>
    <p:sldId id="1041" r:id="rId73"/>
    <p:sldId id="1042" r:id="rId74"/>
    <p:sldId id="1043" r:id="rId75"/>
    <p:sldId id="1044" r:id="rId76"/>
    <p:sldId id="1045" r:id="rId77"/>
    <p:sldId id="1046" r:id="rId78"/>
    <p:sldId id="1244" r:id="rId79"/>
    <p:sldId id="1245" r:id="rId80"/>
    <p:sldId id="1048" r:id="rId81"/>
    <p:sldId id="1117" r:id="rId82"/>
    <p:sldId id="1052" r:id="rId83"/>
    <p:sldId id="1161" r:id="rId84"/>
    <p:sldId id="1053" r:id="rId85"/>
    <p:sldId id="1170" r:id="rId86"/>
    <p:sldId id="1054" r:id="rId87"/>
    <p:sldId id="1118" r:id="rId88"/>
    <p:sldId id="1223" r:id="rId89"/>
    <p:sldId id="1055" r:id="rId90"/>
    <p:sldId id="1057" r:id="rId91"/>
    <p:sldId id="1233" r:id="rId92"/>
    <p:sldId id="1191" r:id="rId93"/>
    <p:sldId id="1121" r:id="rId94"/>
    <p:sldId id="1093" r:id="rId95"/>
    <p:sldId id="1059" r:id="rId96"/>
    <p:sldId id="1248" r:id="rId97"/>
    <p:sldId id="1193" r:id="rId98"/>
    <p:sldId id="1249" r:id="rId99"/>
    <p:sldId id="1250" r:id="rId100"/>
    <p:sldId id="1251" r:id="rId101"/>
    <p:sldId id="1197" r:id="rId102"/>
    <p:sldId id="1198" r:id="rId103"/>
    <p:sldId id="1229" r:id="rId104"/>
    <p:sldId id="1203" r:id="rId105"/>
    <p:sldId id="1204" r:id="rId106"/>
    <p:sldId id="1205" r:id="rId107"/>
    <p:sldId id="1207" r:id="rId108"/>
    <p:sldId id="1206" r:id="rId109"/>
    <p:sldId id="1082" r:id="rId110"/>
    <p:sldId id="1210" r:id="rId111"/>
    <p:sldId id="1211" r:id="rId112"/>
    <p:sldId id="1216" r:id="rId113"/>
    <p:sldId id="1231" r:id="rId114"/>
    <p:sldId id="1217" r:id="rId115"/>
    <p:sldId id="1232" r:id="rId116"/>
    <p:sldId id="1236" r:id="rId117"/>
    <p:sldId id="1149" r:id="rId118"/>
    <p:sldId id="1247" r:id="rId119"/>
    <p:sldId id="1128" r:id="rId120"/>
    <p:sldId id="1148" r:id="rId121"/>
    <p:sldId id="1252" r:id="rId122"/>
    <p:sldId id="1253" r:id="rId123"/>
    <p:sldId id="1122" r:id="rId124"/>
    <p:sldId id="1071" r:id="rId125"/>
    <p:sldId id="1072" r:id="rId126"/>
    <p:sldId id="1073" r:id="rId127"/>
    <p:sldId id="1166" r:id="rId128"/>
    <p:sldId id="1074" r:id="rId129"/>
    <p:sldId id="1075" r:id="rId130"/>
    <p:sldId id="1076" r:id="rId131"/>
    <p:sldId id="1254" r:id="rId132"/>
  </p:sldIdLst>
  <p:sldSz cx="12192000" cy="6858000"/>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p14:section name="前言" id="{AFE3A98B-4A86-4D59-A9CD-CEE97E0D82B6}">
          <p14:sldIdLst>
            <p14:sldId id="1255"/>
            <p14:sldId id="454"/>
            <p14:sldId id="1029"/>
            <p14:sldId id="1237"/>
            <p14:sldId id="536"/>
            <p14:sldId id="1239"/>
            <p14:sldId id="1135"/>
            <p14:sldId id="1177"/>
          </p14:sldIdLst>
        </p14:section>
        <p14:section name="集報-資格審查" id="{C7497E56-A522-4426-9FBC-F3B603E9771B}">
          <p14:sldIdLst>
            <p14:sldId id="1110"/>
            <p14:sldId id="552"/>
            <p14:sldId id="1031"/>
            <p14:sldId id="553"/>
            <p14:sldId id="551"/>
            <p14:sldId id="554"/>
            <p14:sldId id="970"/>
            <p14:sldId id="971"/>
            <p14:sldId id="559"/>
            <p14:sldId id="1145"/>
            <p14:sldId id="563"/>
            <p14:sldId id="564"/>
            <p14:sldId id="880"/>
            <p14:sldId id="652"/>
            <p14:sldId id="1126"/>
            <p14:sldId id="567"/>
          </p14:sldIdLst>
        </p14:section>
        <p14:section name="集報-一階" id="{1D0FEA26-70E9-4810-8A1B-077297EFCB39}">
          <p14:sldIdLst>
            <p14:sldId id="1189"/>
            <p14:sldId id="1035"/>
            <p14:sldId id="573"/>
            <p14:sldId id="1130"/>
            <p14:sldId id="574"/>
            <p14:sldId id="575"/>
            <p14:sldId id="576"/>
            <p14:sldId id="578"/>
            <p14:sldId id="1241"/>
            <p14:sldId id="1168"/>
            <p14:sldId id="1243"/>
            <p14:sldId id="1169"/>
            <p14:sldId id="1242"/>
            <p14:sldId id="581"/>
            <p14:sldId id="1147"/>
            <p14:sldId id="583"/>
            <p14:sldId id="584"/>
            <p14:sldId id="585"/>
            <p14:sldId id="1132"/>
            <p14:sldId id="588"/>
            <p14:sldId id="589"/>
            <p14:sldId id="586"/>
            <p14:sldId id="587"/>
            <p14:sldId id="1167"/>
          </p14:sldIdLst>
        </p14:section>
        <p14:section name="第6學期修課紀錄上傳" id="{C1348A67-685B-4438-B53E-37717C2F8E94}">
          <p14:sldIdLst>
            <p14:sldId id="1188"/>
            <p14:sldId id="1228"/>
            <p14:sldId id="1180"/>
            <p14:sldId id="1181"/>
            <p14:sldId id="1182"/>
            <p14:sldId id="1183"/>
            <p14:sldId id="1240"/>
            <p14:sldId id="1184"/>
            <p14:sldId id="982"/>
            <p14:sldId id="983"/>
          </p14:sldIdLst>
        </p14:section>
        <p14:section name="應屆生第六期成績查詢" id="{563B9277-1FB6-4E6A-86C0-8361E3D478C3}">
          <p14:sldIdLst>
            <p14:sldId id="1220"/>
            <p14:sldId id="1221"/>
            <p14:sldId id="1222"/>
          </p14:sldIdLst>
        </p14:section>
        <p14:section name="集報-二階" id="{3373F71F-8851-4C21-9F00-71B5F2B9CB6B}">
          <p14:sldIdLst>
            <p14:sldId id="1190"/>
            <p14:sldId id="959"/>
            <p14:sldId id="1089"/>
            <p14:sldId id="962"/>
            <p14:sldId id="963"/>
            <p14:sldId id="1127"/>
          </p14:sldIdLst>
        </p14:section>
        <p14:section name="集報其他查詢" id="{50600A4E-D90A-480F-895E-ED9DB81A6A2B}">
          <p14:sldIdLst>
            <p14:sldId id="603"/>
          </p14:sldIdLst>
        </p14:section>
        <p14:section name="個別報名" id="{9E39426B-4B22-4738-B725-36338BFD60B8}">
          <p14:sldIdLst>
            <p14:sldId id="1115"/>
          </p14:sldIdLst>
        </p14:section>
        <p14:section name="資格審查" id="{ECFB310C-D64D-472C-B494-7ACD97844284}">
          <p14:sldIdLst>
            <p14:sldId id="1039"/>
            <p14:sldId id="1040"/>
            <p14:sldId id="1041"/>
            <p14:sldId id="1042"/>
            <p14:sldId id="1043"/>
            <p14:sldId id="1044"/>
            <p14:sldId id="1045"/>
            <p14:sldId id="1046"/>
          </p14:sldIdLst>
        </p14:section>
        <p14:section name="一階個報" id="{095AB24F-B622-41C2-81C2-B5C4015884B3}">
          <p14:sldIdLst>
            <p14:sldId id="1244"/>
            <p14:sldId id="1245"/>
            <p14:sldId id="1048"/>
            <p14:sldId id="1117"/>
            <p14:sldId id="1052"/>
            <p14:sldId id="1161"/>
            <p14:sldId id="1053"/>
            <p14:sldId id="1170"/>
            <p14:sldId id="1054"/>
          </p14:sldIdLst>
        </p14:section>
        <p14:section name="二階報名(備審上傳)" id="{5F27F023-9CDC-45BF-9D24-4C3B282FEEC4}">
          <p14:sldIdLst>
            <p14:sldId id="1118"/>
            <p14:sldId id="1223"/>
            <p14:sldId id="1055"/>
            <p14:sldId id="1057"/>
            <p14:sldId id="1233"/>
            <p14:sldId id="1191"/>
            <p14:sldId id="1121"/>
            <p14:sldId id="1093"/>
            <p14:sldId id="1059"/>
            <p14:sldId id="1248"/>
            <p14:sldId id="1193"/>
            <p14:sldId id="1249"/>
            <p14:sldId id="1250"/>
            <p14:sldId id="1251"/>
            <p14:sldId id="1197"/>
            <p14:sldId id="1198"/>
            <p14:sldId id="1229"/>
            <p14:sldId id="1203"/>
            <p14:sldId id="1204"/>
            <p14:sldId id="1205"/>
            <p14:sldId id="1207"/>
            <p14:sldId id="1206"/>
            <p14:sldId id="1082"/>
            <p14:sldId id="1210"/>
            <p14:sldId id="1211"/>
            <p14:sldId id="1216"/>
            <p14:sldId id="1231"/>
            <p14:sldId id="1217"/>
            <p14:sldId id="1232"/>
            <p14:sldId id="1236"/>
          </p14:sldIdLst>
        </p14:section>
        <p14:section name="二階繳費" id="{BED55715-5C41-41E9-83ED-C7AF6EBADD8F}">
          <p14:sldIdLst>
            <p14:sldId id="1149"/>
            <p14:sldId id="1247"/>
            <p14:sldId id="1128"/>
            <p14:sldId id="1148"/>
            <p14:sldId id="1252"/>
            <p14:sldId id="1253"/>
          </p14:sldIdLst>
        </p14:section>
        <p14:section name="就讀志願序" id="{ED25A079-1934-462C-AA74-B3CBBC4AC964}">
          <p14:sldIdLst>
            <p14:sldId id="1122"/>
            <p14:sldId id="1071"/>
            <p14:sldId id="1072"/>
            <p14:sldId id="1073"/>
            <p14:sldId id="1166"/>
            <p14:sldId id="1074"/>
            <p14:sldId id="1075"/>
            <p14:sldId id="1076"/>
            <p14:sldId id="1254"/>
          </p14:sldIdLst>
        </p14:section>
      </p14:sectionLst>
    </p:ext>
    <p:ext uri="{EFAFB233-063F-42B5-8137-9DF3F51BA10A}">
      <p15:sldGuideLst xmlns:p15="http://schemas.microsoft.com/office/powerpoint/2012/main">
        <p15:guide id="1" orient="horz" pos="482" userDrawn="1">
          <p15:clr>
            <a:srgbClr val="A4A3A4"/>
          </p15:clr>
        </p15:guide>
        <p15:guide id="2" pos="29" userDrawn="1">
          <p15:clr>
            <a:srgbClr val="A4A3A4"/>
          </p15:clr>
        </p15:guide>
        <p15:guide id="3" orient="horz" pos="1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莊丞芳" initials="莊丞芳" lastIdx="1" clrIdx="0">
    <p:extLst>
      <p:ext uri="{19B8F6BF-5375-455C-9EA6-DF929625EA0E}">
        <p15:presenceInfo xmlns:p15="http://schemas.microsoft.com/office/powerpoint/2012/main" userId="S-1-5-21-1441397244-1966243218-713540900-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28"/>
    <a:srgbClr val="0000FF"/>
    <a:srgbClr val="6865AF"/>
    <a:srgbClr val="3A954A"/>
    <a:srgbClr val="E7E7E7"/>
    <a:srgbClr val="CBCBCB"/>
    <a:srgbClr val="EBF1E9"/>
    <a:srgbClr val="70AD47"/>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中等深淺樣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95030" autoAdjust="0"/>
  </p:normalViewPr>
  <p:slideViewPr>
    <p:cSldViewPr>
      <p:cViewPr varScale="1">
        <p:scale>
          <a:sx n="105" d="100"/>
          <a:sy n="105" d="100"/>
        </p:scale>
        <p:origin x="876" y="102"/>
      </p:cViewPr>
      <p:guideLst>
        <p:guide orient="horz" pos="482"/>
        <p:guide pos="29"/>
        <p:guide orient="horz" pos="164"/>
      </p:guideLst>
    </p:cSldViewPr>
  </p:slideViewPr>
  <p:outlineViewPr>
    <p:cViewPr>
      <p:scale>
        <a:sx n="33" d="100"/>
        <a:sy n="33" d="100"/>
      </p:scale>
      <p:origin x="0" y="42270"/>
    </p:cViewPr>
  </p:outlineViewPr>
  <p:notesTextViewPr>
    <p:cViewPr>
      <p:scale>
        <a:sx n="3" d="2"/>
        <a:sy n="3" d="2"/>
      </p:scale>
      <p:origin x="0" y="0"/>
    </p:cViewPr>
  </p:notesTextViewPr>
  <p:sorterViewPr>
    <p:cViewPr varScale="1">
      <p:scale>
        <a:sx n="1" d="1"/>
        <a:sy n="1" d="1"/>
      </p:scale>
      <p:origin x="0" y="-23856"/>
    </p:cViewPr>
  </p:sorterViewPr>
  <p:notesViewPr>
    <p:cSldViewPr>
      <p:cViewPr varScale="1">
        <p:scale>
          <a:sx n="77" d="100"/>
          <a:sy n="77" d="100"/>
        </p:scale>
        <p:origin x="4080" y="12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commentAuthors" Target="commen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9"/>
          </a:xfrm>
          <a:prstGeom prst="rect">
            <a:avLst/>
          </a:prstGeom>
        </p:spPr>
        <p:txBody>
          <a:bodyPr vert="horz" lIns="88112" tIns="44057" rIns="88112" bIns="44057" rtlCol="0"/>
          <a:lstStyle>
            <a:lvl1pPr algn="l">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93" y="2"/>
            <a:ext cx="2946400" cy="496889"/>
          </a:xfrm>
          <a:prstGeom prst="rect">
            <a:avLst/>
          </a:prstGeom>
        </p:spPr>
        <p:txBody>
          <a:bodyPr vert="horz" lIns="88112" tIns="44057" rIns="88112" bIns="44057" rtlCol="0"/>
          <a:lstStyle>
            <a:lvl1pPr algn="r">
              <a:defRPr sz="1200" smtClean="0">
                <a:latin typeface="Arial" pitchFamily="34" charset="0"/>
                <a:ea typeface="新細明體" pitchFamily="18" charset="-120"/>
              </a:defRPr>
            </a:lvl1pPr>
          </a:lstStyle>
          <a:p>
            <a:pPr>
              <a:defRPr/>
            </a:pPr>
            <a:fld id="{82F42B0E-6731-40CC-AE61-2C49D698463D}" type="datetimeFigureOut">
              <a:rPr lang="zh-TW" altLang="en-US"/>
              <a:pPr>
                <a:defRPr/>
              </a:pPr>
              <a:t>2026/3/31</a:t>
            </a:fld>
            <a:endParaRPr lang="zh-TW" altLang="en-US"/>
          </a:p>
        </p:txBody>
      </p:sp>
      <p:sp>
        <p:nvSpPr>
          <p:cNvPr id="4" name="頁尾版面配置區 3"/>
          <p:cNvSpPr>
            <a:spLocks noGrp="1"/>
          </p:cNvSpPr>
          <p:nvPr>
            <p:ph type="ftr" sz="quarter" idx="2"/>
          </p:nvPr>
        </p:nvSpPr>
        <p:spPr>
          <a:xfrm>
            <a:off x="0" y="9428168"/>
            <a:ext cx="2946400" cy="496887"/>
          </a:xfrm>
          <a:prstGeom prst="rect">
            <a:avLst/>
          </a:prstGeom>
        </p:spPr>
        <p:txBody>
          <a:bodyPr vert="horz" lIns="88112" tIns="44057" rIns="88112" bIns="44057" rtlCol="0" anchor="b"/>
          <a:lstStyle>
            <a:lvl1pPr algn="l">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93" y="9428168"/>
            <a:ext cx="2946400" cy="496887"/>
          </a:xfrm>
          <a:prstGeom prst="rect">
            <a:avLst/>
          </a:prstGeom>
        </p:spPr>
        <p:txBody>
          <a:bodyPr vert="horz" lIns="88112" tIns="44057" rIns="88112" bIns="44057" rtlCol="0" anchor="b"/>
          <a:lstStyle>
            <a:lvl1pPr algn="r">
              <a:defRPr sz="1200" smtClean="0">
                <a:latin typeface="Arial" pitchFamily="34" charset="0"/>
                <a:ea typeface="新細明體" pitchFamily="18" charset="-120"/>
              </a:defRPr>
            </a:lvl1pPr>
          </a:lstStyle>
          <a:p>
            <a:pPr>
              <a:defRPr/>
            </a:pPr>
            <a:fld id="{990D98B1-086F-461A-8D4C-0C0CC8AA3075}" type="slidenum">
              <a:rPr lang="zh-TW" altLang="en-US"/>
              <a:pPr>
                <a:defRPr/>
              </a:pPr>
              <a:t>‹#›</a:t>
            </a:fld>
            <a:endParaRPr lang="zh-TW" altLang="en-US"/>
          </a:p>
        </p:txBody>
      </p:sp>
    </p:spTree>
    <p:extLst>
      <p:ext uri="{BB962C8B-B14F-4D97-AF65-F5344CB8AC3E}">
        <p14:creationId xmlns:p14="http://schemas.microsoft.com/office/powerpoint/2010/main" val="680876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9"/>
          </a:xfrm>
          <a:prstGeom prst="rect">
            <a:avLst/>
          </a:prstGeom>
        </p:spPr>
        <p:txBody>
          <a:bodyPr vert="horz" lIns="88112" tIns="44057" rIns="88112" bIns="44057"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93" y="2"/>
            <a:ext cx="2946400" cy="496889"/>
          </a:xfrm>
          <a:prstGeom prst="rect">
            <a:avLst/>
          </a:prstGeom>
        </p:spPr>
        <p:txBody>
          <a:bodyPr vert="horz" lIns="88112" tIns="44057" rIns="88112" bIns="44057" rtlCol="0"/>
          <a:lstStyle>
            <a:lvl1pPr algn="r">
              <a:defRPr sz="1200">
                <a:latin typeface="Arial" charset="0"/>
                <a:ea typeface="新細明體" charset="-120"/>
              </a:defRPr>
            </a:lvl1pPr>
          </a:lstStyle>
          <a:p>
            <a:pPr>
              <a:defRPr/>
            </a:pPr>
            <a:fld id="{8EEAACF9-F4D1-4633-A870-8C042BDC4AC2}" type="datetimeFigureOut">
              <a:rPr lang="zh-TW" altLang="en-US"/>
              <a:pPr>
                <a:defRPr/>
              </a:pPr>
              <a:t>2026/3/31</a:t>
            </a:fld>
            <a:endParaRPr lang="zh-TW" altLang="en-US"/>
          </a:p>
        </p:txBody>
      </p:sp>
      <p:sp>
        <p:nvSpPr>
          <p:cNvPr id="4" name="投影片圖像版面配置區 3"/>
          <p:cNvSpPr>
            <a:spLocks noGrp="1" noRot="1" noChangeAspect="1"/>
          </p:cNvSpPr>
          <p:nvPr>
            <p:ph type="sldImg" idx="2"/>
          </p:nvPr>
        </p:nvSpPr>
        <p:spPr>
          <a:xfrm>
            <a:off x="90488" y="746125"/>
            <a:ext cx="6616700" cy="3722688"/>
          </a:xfrm>
          <a:prstGeom prst="rect">
            <a:avLst/>
          </a:prstGeom>
          <a:noFill/>
          <a:ln w="12700">
            <a:solidFill>
              <a:prstClr val="black"/>
            </a:solidFill>
          </a:ln>
        </p:spPr>
        <p:txBody>
          <a:bodyPr vert="horz" lIns="88112" tIns="44057" rIns="88112" bIns="44057" rtlCol="0" anchor="ctr"/>
          <a:lstStyle/>
          <a:p>
            <a:pPr lvl="0"/>
            <a:endParaRPr lang="zh-TW" altLang="en-US" noProof="0"/>
          </a:p>
        </p:txBody>
      </p:sp>
      <p:sp>
        <p:nvSpPr>
          <p:cNvPr id="5" name="備忘稿版面配置區 4"/>
          <p:cNvSpPr>
            <a:spLocks noGrp="1"/>
          </p:cNvSpPr>
          <p:nvPr>
            <p:ph type="body" sz="quarter" idx="3"/>
          </p:nvPr>
        </p:nvSpPr>
        <p:spPr>
          <a:xfrm>
            <a:off x="679456" y="4714881"/>
            <a:ext cx="5438775" cy="4467225"/>
          </a:xfrm>
          <a:prstGeom prst="rect">
            <a:avLst/>
          </a:prstGeom>
        </p:spPr>
        <p:txBody>
          <a:bodyPr vert="horz" lIns="88112" tIns="44057" rIns="88112" bIns="44057"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168"/>
            <a:ext cx="2946400" cy="496887"/>
          </a:xfrm>
          <a:prstGeom prst="rect">
            <a:avLst/>
          </a:prstGeom>
        </p:spPr>
        <p:txBody>
          <a:bodyPr vert="horz" lIns="88112" tIns="44057" rIns="88112" bIns="44057"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93" y="9428168"/>
            <a:ext cx="2946400" cy="496887"/>
          </a:xfrm>
          <a:prstGeom prst="rect">
            <a:avLst/>
          </a:prstGeom>
        </p:spPr>
        <p:txBody>
          <a:bodyPr vert="horz" lIns="88112" tIns="44057" rIns="88112" bIns="44057" rtlCol="0" anchor="b"/>
          <a:lstStyle>
            <a:lvl1pPr algn="r">
              <a:defRPr sz="1200">
                <a:latin typeface="Arial" charset="0"/>
                <a:ea typeface="新細明體" charset="-120"/>
              </a:defRPr>
            </a:lvl1pPr>
          </a:lstStyle>
          <a:p>
            <a:pPr>
              <a:defRPr/>
            </a:pPr>
            <a:fld id="{69912A65-3B59-4F9E-9EA0-99CFB3F0E965}" type="slidenum">
              <a:rPr lang="zh-TW" altLang="en-US"/>
              <a:pPr>
                <a:defRPr/>
              </a:pPr>
              <a:t>‹#›</a:t>
            </a:fld>
            <a:endParaRPr lang="zh-TW" altLang="en-US"/>
          </a:p>
        </p:txBody>
      </p:sp>
    </p:spTree>
    <p:extLst>
      <p:ext uri="{BB962C8B-B14F-4D97-AF65-F5344CB8AC3E}">
        <p14:creationId xmlns:p14="http://schemas.microsoft.com/office/powerpoint/2010/main" val="1240285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139700" y="768350"/>
            <a:ext cx="6819900" cy="3836988"/>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559837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solidFill>
                  <a:prstClr val="black"/>
                </a:solidFill>
              </a:rPr>
              <a:pPr>
                <a:defRPr/>
              </a:pPr>
              <a:t>16</a:t>
            </a:fld>
            <a:endParaRPr lang="zh-TW" altLang="en-US">
              <a:solidFill>
                <a:prstClr val="black"/>
              </a:solidFill>
            </a:endParaRPr>
          </a:p>
        </p:txBody>
      </p:sp>
    </p:spTree>
    <p:extLst>
      <p:ext uri="{BB962C8B-B14F-4D97-AF65-F5344CB8AC3E}">
        <p14:creationId xmlns:p14="http://schemas.microsoft.com/office/powerpoint/2010/main" val="1602171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17</a:t>
            </a:fld>
            <a:endParaRPr lang="zh-TW" altLang="en-US"/>
          </a:p>
        </p:txBody>
      </p:sp>
    </p:spTree>
    <p:extLst>
      <p:ext uri="{BB962C8B-B14F-4D97-AF65-F5344CB8AC3E}">
        <p14:creationId xmlns:p14="http://schemas.microsoft.com/office/powerpoint/2010/main" val="306114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912A65-3B59-4F9E-9EA0-99CFB3F0E965}"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zh-TW" altLang="en-US" sz="1200" b="0" i="0" u="none" strike="noStrike" kern="1200" cap="none" spc="0" normalizeH="0" baseline="0" noProof="0">
              <a:ln>
                <a:noFill/>
              </a:ln>
              <a:solidFill>
                <a:prstClr val="black"/>
              </a:solidFill>
              <a:effectLst/>
              <a:uLnTx/>
              <a:uFillTx/>
              <a:latin typeface="Arial" charset="0"/>
              <a:ea typeface="新細明體" charset="-120"/>
              <a:cs typeface="+mn-cs"/>
            </a:endParaRPr>
          </a:p>
        </p:txBody>
      </p:sp>
    </p:spTree>
    <p:extLst>
      <p:ext uri="{BB962C8B-B14F-4D97-AF65-F5344CB8AC3E}">
        <p14:creationId xmlns:p14="http://schemas.microsoft.com/office/powerpoint/2010/main" val="3041776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19</a:t>
            </a:fld>
            <a:endParaRPr lang="zh-TW" altLang="en-US"/>
          </a:p>
        </p:txBody>
      </p:sp>
    </p:spTree>
    <p:extLst>
      <p:ext uri="{BB962C8B-B14F-4D97-AF65-F5344CB8AC3E}">
        <p14:creationId xmlns:p14="http://schemas.microsoft.com/office/powerpoint/2010/main" val="358195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20</a:t>
            </a:fld>
            <a:endParaRPr lang="zh-TW" altLang="en-US"/>
          </a:p>
        </p:txBody>
      </p:sp>
    </p:spTree>
    <p:extLst>
      <p:ext uri="{BB962C8B-B14F-4D97-AF65-F5344CB8AC3E}">
        <p14:creationId xmlns:p14="http://schemas.microsoft.com/office/powerpoint/2010/main" val="3392965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22</a:t>
            </a:fld>
            <a:endParaRPr lang="zh-TW" altLang="en-US"/>
          </a:p>
        </p:txBody>
      </p:sp>
    </p:spTree>
    <p:extLst>
      <p:ext uri="{BB962C8B-B14F-4D97-AF65-F5344CB8AC3E}">
        <p14:creationId xmlns:p14="http://schemas.microsoft.com/office/powerpoint/2010/main" val="411935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24</a:t>
            </a:fld>
            <a:endParaRPr lang="zh-TW" altLang="en-US"/>
          </a:p>
        </p:txBody>
      </p:sp>
    </p:spTree>
    <p:extLst>
      <p:ext uri="{BB962C8B-B14F-4D97-AF65-F5344CB8AC3E}">
        <p14:creationId xmlns:p14="http://schemas.microsoft.com/office/powerpoint/2010/main" val="3442188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26</a:t>
            </a:fld>
            <a:endParaRPr lang="zh-TW" altLang="en-US"/>
          </a:p>
        </p:txBody>
      </p:sp>
    </p:spTree>
    <p:extLst>
      <p:ext uri="{BB962C8B-B14F-4D97-AF65-F5344CB8AC3E}">
        <p14:creationId xmlns:p14="http://schemas.microsoft.com/office/powerpoint/2010/main" val="1174133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27</a:t>
            </a:fld>
            <a:endParaRPr lang="zh-TW" altLang="en-US"/>
          </a:p>
        </p:txBody>
      </p:sp>
    </p:spTree>
    <p:extLst>
      <p:ext uri="{BB962C8B-B14F-4D97-AF65-F5344CB8AC3E}">
        <p14:creationId xmlns:p14="http://schemas.microsoft.com/office/powerpoint/2010/main" val="3850148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29</a:t>
            </a:fld>
            <a:endParaRPr lang="zh-TW" altLang="en-US"/>
          </a:p>
        </p:txBody>
      </p:sp>
    </p:spTree>
    <p:extLst>
      <p:ext uri="{BB962C8B-B14F-4D97-AF65-F5344CB8AC3E}">
        <p14:creationId xmlns:p14="http://schemas.microsoft.com/office/powerpoint/2010/main" val="3211770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1438" y="747713"/>
            <a:ext cx="6654800" cy="374332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2</a:t>
            </a:fld>
            <a:endParaRPr lang="zh-TW" altLang="en-US"/>
          </a:p>
        </p:txBody>
      </p:sp>
    </p:spTree>
    <p:extLst>
      <p:ext uri="{BB962C8B-B14F-4D97-AF65-F5344CB8AC3E}">
        <p14:creationId xmlns:p14="http://schemas.microsoft.com/office/powerpoint/2010/main" val="4158931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30</a:t>
            </a:fld>
            <a:endParaRPr lang="zh-TW" altLang="en-US"/>
          </a:p>
        </p:txBody>
      </p:sp>
    </p:spTree>
    <p:extLst>
      <p:ext uri="{BB962C8B-B14F-4D97-AF65-F5344CB8AC3E}">
        <p14:creationId xmlns:p14="http://schemas.microsoft.com/office/powerpoint/2010/main" val="2852715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31</a:t>
            </a:fld>
            <a:endParaRPr lang="zh-TW" altLang="en-US"/>
          </a:p>
        </p:txBody>
      </p:sp>
    </p:spTree>
    <p:extLst>
      <p:ext uri="{BB962C8B-B14F-4D97-AF65-F5344CB8AC3E}">
        <p14:creationId xmlns:p14="http://schemas.microsoft.com/office/powerpoint/2010/main" val="3978760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32</a:t>
            </a:fld>
            <a:endParaRPr lang="zh-TW" altLang="en-US"/>
          </a:p>
        </p:txBody>
      </p:sp>
    </p:spTree>
    <p:extLst>
      <p:ext uri="{BB962C8B-B14F-4D97-AF65-F5344CB8AC3E}">
        <p14:creationId xmlns:p14="http://schemas.microsoft.com/office/powerpoint/2010/main" val="4080681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34</a:t>
            </a:fld>
            <a:endParaRPr lang="zh-TW" altLang="en-US"/>
          </a:p>
        </p:txBody>
      </p:sp>
    </p:spTree>
    <p:extLst>
      <p:ext uri="{BB962C8B-B14F-4D97-AF65-F5344CB8AC3E}">
        <p14:creationId xmlns:p14="http://schemas.microsoft.com/office/powerpoint/2010/main" val="279177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38</a:t>
            </a:fld>
            <a:endParaRPr lang="zh-TW" altLang="en-US"/>
          </a:p>
        </p:txBody>
      </p:sp>
    </p:spTree>
    <p:extLst>
      <p:ext uri="{BB962C8B-B14F-4D97-AF65-F5344CB8AC3E}">
        <p14:creationId xmlns:p14="http://schemas.microsoft.com/office/powerpoint/2010/main" val="1527615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40</a:t>
            </a:fld>
            <a:endParaRPr lang="zh-TW" altLang="en-US"/>
          </a:p>
        </p:txBody>
      </p:sp>
    </p:spTree>
    <p:extLst>
      <p:ext uri="{BB962C8B-B14F-4D97-AF65-F5344CB8AC3E}">
        <p14:creationId xmlns:p14="http://schemas.microsoft.com/office/powerpoint/2010/main" val="4238989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41</a:t>
            </a:fld>
            <a:endParaRPr lang="zh-TW" altLang="en-US"/>
          </a:p>
        </p:txBody>
      </p:sp>
    </p:spTree>
    <p:extLst>
      <p:ext uri="{BB962C8B-B14F-4D97-AF65-F5344CB8AC3E}">
        <p14:creationId xmlns:p14="http://schemas.microsoft.com/office/powerpoint/2010/main" val="361247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42</a:t>
            </a:fld>
            <a:endParaRPr lang="zh-TW" altLang="en-US"/>
          </a:p>
        </p:txBody>
      </p:sp>
    </p:spTree>
    <p:extLst>
      <p:ext uri="{BB962C8B-B14F-4D97-AF65-F5344CB8AC3E}">
        <p14:creationId xmlns:p14="http://schemas.microsoft.com/office/powerpoint/2010/main" val="1407907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44</a:t>
            </a:fld>
            <a:endParaRPr lang="zh-TW" altLang="en-US"/>
          </a:p>
        </p:txBody>
      </p:sp>
    </p:spTree>
    <p:extLst>
      <p:ext uri="{BB962C8B-B14F-4D97-AF65-F5344CB8AC3E}">
        <p14:creationId xmlns:p14="http://schemas.microsoft.com/office/powerpoint/2010/main" val="1490931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45</a:t>
            </a:fld>
            <a:endParaRPr lang="zh-TW" altLang="en-US"/>
          </a:p>
        </p:txBody>
      </p:sp>
    </p:spTree>
    <p:extLst>
      <p:ext uri="{BB962C8B-B14F-4D97-AF65-F5344CB8AC3E}">
        <p14:creationId xmlns:p14="http://schemas.microsoft.com/office/powerpoint/2010/main" val="110189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281AA877-E2ED-4309-AC5F-AEC13F2FE9E7}" type="slidenum">
              <a:rPr lang="zh-TW" altLang="en-US" smtClean="0"/>
              <a:t>5</a:t>
            </a:fld>
            <a:endParaRPr lang="zh-TW" altLang="en-US"/>
          </a:p>
        </p:txBody>
      </p:sp>
    </p:spTree>
    <p:extLst>
      <p:ext uri="{BB962C8B-B14F-4D97-AF65-F5344CB8AC3E}">
        <p14:creationId xmlns:p14="http://schemas.microsoft.com/office/powerpoint/2010/main" val="3179242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46</a:t>
            </a:fld>
            <a:endParaRPr lang="zh-TW" altLang="en-US"/>
          </a:p>
        </p:txBody>
      </p:sp>
    </p:spTree>
    <p:extLst>
      <p:ext uri="{BB962C8B-B14F-4D97-AF65-F5344CB8AC3E}">
        <p14:creationId xmlns:p14="http://schemas.microsoft.com/office/powerpoint/2010/main" val="1975702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47</a:t>
            </a:fld>
            <a:endParaRPr lang="zh-TW" altLang="en-US"/>
          </a:p>
        </p:txBody>
      </p:sp>
    </p:spTree>
    <p:extLst>
      <p:ext uri="{BB962C8B-B14F-4D97-AF65-F5344CB8AC3E}">
        <p14:creationId xmlns:p14="http://schemas.microsoft.com/office/powerpoint/2010/main" val="724606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8575" y="725488"/>
            <a:ext cx="6451600" cy="362902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50</a:t>
            </a:fld>
            <a:endParaRPr lang="zh-TW" altLang="en-US"/>
          </a:p>
        </p:txBody>
      </p:sp>
    </p:spTree>
    <p:extLst>
      <p:ext uri="{BB962C8B-B14F-4D97-AF65-F5344CB8AC3E}">
        <p14:creationId xmlns:p14="http://schemas.microsoft.com/office/powerpoint/2010/main" val="1545945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51</a:t>
            </a:fld>
            <a:endParaRPr lang="zh-TW" altLang="en-US"/>
          </a:p>
        </p:txBody>
      </p:sp>
    </p:spTree>
    <p:extLst>
      <p:ext uri="{BB962C8B-B14F-4D97-AF65-F5344CB8AC3E}">
        <p14:creationId xmlns:p14="http://schemas.microsoft.com/office/powerpoint/2010/main" val="1282974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7625" y="723900"/>
            <a:ext cx="6413500" cy="36083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52</a:t>
            </a:fld>
            <a:endParaRPr lang="zh-TW" altLang="en-US">
              <a:solidFill>
                <a:prstClr val="black"/>
              </a:solidFill>
            </a:endParaRPr>
          </a:p>
        </p:txBody>
      </p:sp>
    </p:spTree>
    <p:extLst>
      <p:ext uri="{BB962C8B-B14F-4D97-AF65-F5344CB8AC3E}">
        <p14:creationId xmlns:p14="http://schemas.microsoft.com/office/powerpoint/2010/main" val="974636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54</a:t>
            </a:fld>
            <a:endParaRPr lang="zh-TW" altLang="en-US"/>
          </a:p>
        </p:txBody>
      </p:sp>
    </p:spTree>
    <p:extLst>
      <p:ext uri="{BB962C8B-B14F-4D97-AF65-F5344CB8AC3E}">
        <p14:creationId xmlns:p14="http://schemas.microsoft.com/office/powerpoint/2010/main" val="3215111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61</a:t>
            </a:fld>
            <a:endParaRPr lang="zh-TW" altLang="en-US"/>
          </a:p>
        </p:txBody>
      </p:sp>
    </p:spTree>
    <p:extLst>
      <p:ext uri="{BB962C8B-B14F-4D97-AF65-F5344CB8AC3E}">
        <p14:creationId xmlns:p14="http://schemas.microsoft.com/office/powerpoint/2010/main" val="4108491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68</a:t>
            </a:fld>
            <a:endParaRPr lang="zh-TW" altLang="en-US"/>
          </a:p>
        </p:txBody>
      </p:sp>
    </p:spTree>
    <p:extLst>
      <p:ext uri="{BB962C8B-B14F-4D97-AF65-F5344CB8AC3E}">
        <p14:creationId xmlns:p14="http://schemas.microsoft.com/office/powerpoint/2010/main" val="686029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70</a:t>
            </a:fld>
            <a:endParaRPr lang="zh-TW" altLang="en-US"/>
          </a:p>
        </p:txBody>
      </p:sp>
    </p:spTree>
    <p:extLst>
      <p:ext uri="{BB962C8B-B14F-4D97-AF65-F5344CB8AC3E}">
        <p14:creationId xmlns:p14="http://schemas.microsoft.com/office/powerpoint/2010/main" val="241866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71</a:t>
            </a:fld>
            <a:endParaRPr lang="zh-TW" altLang="en-US"/>
          </a:p>
        </p:txBody>
      </p:sp>
    </p:spTree>
    <p:extLst>
      <p:ext uri="{BB962C8B-B14F-4D97-AF65-F5344CB8AC3E}">
        <p14:creationId xmlns:p14="http://schemas.microsoft.com/office/powerpoint/2010/main" val="412218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a:t>
            </a:fld>
            <a:endParaRPr lang="zh-TW" altLang="en-US"/>
          </a:p>
        </p:txBody>
      </p:sp>
    </p:spTree>
    <p:extLst>
      <p:ext uri="{BB962C8B-B14F-4D97-AF65-F5344CB8AC3E}">
        <p14:creationId xmlns:p14="http://schemas.microsoft.com/office/powerpoint/2010/main" val="852081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72</a:t>
            </a:fld>
            <a:endParaRPr lang="zh-TW" altLang="en-US"/>
          </a:p>
        </p:txBody>
      </p:sp>
    </p:spTree>
    <p:extLst>
      <p:ext uri="{BB962C8B-B14F-4D97-AF65-F5344CB8AC3E}">
        <p14:creationId xmlns:p14="http://schemas.microsoft.com/office/powerpoint/2010/main" val="1145282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73</a:t>
            </a:fld>
            <a:endParaRPr lang="zh-TW" altLang="en-US"/>
          </a:p>
        </p:txBody>
      </p:sp>
    </p:spTree>
    <p:extLst>
      <p:ext uri="{BB962C8B-B14F-4D97-AF65-F5344CB8AC3E}">
        <p14:creationId xmlns:p14="http://schemas.microsoft.com/office/powerpoint/2010/main" val="1629419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74</a:t>
            </a:fld>
            <a:endParaRPr lang="zh-TW" altLang="en-US"/>
          </a:p>
        </p:txBody>
      </p:sp>
    </p:spTree>
    <p:extLst>
      <p:ext uri="{BB962C8B-B14F-4D97-AF65-F5344CB8AC3E}">
        <p14:creationId xmlns:p14="http://schemas.microsoft.com/office/powerpoint/2010/main" val="3663980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75</a:t>
            </a:fld>
            <a:endParaRPr lang="zh-TW" altLang="en-US"/>
          </a:p>
        </p:txBody>
      </p:sp>
    </p:spTree>
    <p:extLst>
      <p:ext uri="{BB962C8B-B14F-4D97-AF65-F5344CB8AC3E}">
        <p14:creationId xmlns:p14="http://schemas.microsoft.com/office/powerpoint/2010/main" val="3703595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76</a:t>
            </a:fld>
            <a:endParaRPr lang="zh-TW" altLang="en-US"/>
          </a:p>
        </p:txBody>
      </p:sp>
    </p:spTree>
    <p:extLst>
      <p:ext uri="{BB962C8B-B14F-4D97-AF65-F5344CB8AC3E}">
        <p14:creationId xmlns:p14="http://schemas.microsoft.com/office/powerpoint/2010/main" val="641119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77</a:t>
            </a:fld>
            <a:endParaRPr lang="zh-TW" altLang="en-US"/>
          </a:p>
        </p:txBody>
      </p:sp>
    </p:spTree>
    <p:extLst>
      <p:ext uri="{BB962C8B-B14F-4D97-AF65-F5344CB8AC3E}">
        <p14:creationId xmlns:p14="http://schemas.microsoft.com/office/powerpoint/2010/main" val="954195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80</a:t>
            </a:fld>
            <a:endParaRPr lang="zh-TW" altLang="en-US"/>
          </a:p>
        </p:txBody>
      </p:sp>
    </p:spTree>
    <p:extLst>
      <p:ext uri="{BB962C8B-B14F-4D97-AF65-F5344CB8AC3E}">
        <p14:creationId xmlns:p14="http://schemas.microsoft.com/office/powerpoint/2010/main" val="568604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82</a:t>
            </a:fld>
            <a:endParaRPr lang="zh-TW" altLang="en-US"/>
          </a:p>
        </p:txBody>
      </p:sp>
    </p:spTree>
    <p:extLst>
      <p:ext uri="{BB962C8B-B14F-4D97-AF65-F5344CB8AC3E}">
        <p14:creationId xmlns:p14="http://schemas.microsoft.com/office/powerpoint/2010/main" val="3238125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84</a:t>
            </a:fld>
            <a:endParaRPr lang="zh-TW" altLang="en-US"/>
          </a:p>
        </p:txBody>
      </p:sp>
    </p:spTree>
    <p:extLst>
      <p:ext uri="{BB962C8B-B14F-4D97-AF65-F5344CB8AC3E}">
        <p14:creationId xmlns:p14="http://schemas.microsoft.com/office/powerpoint/2010/main" val="15043892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85</a:t>
            </a:fld>
            <a:endParaRPr lang="zh-TW" altLang="en-US"/>
          </a:p>
        </p:txBody>
      </p:sp>
    </p:spTree>
    <p:extLst>
      <p:ext uri="{BB962C8B-B14F-4D97-AF65-F5344CB8AC3E}">
        <p14:creationId xmlns:p14="http://schemas.microsoft.com/office/powerpoint/2010/main" val="224382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a:t>
            </a:fld>
            <a:endParaRPr lang="zh-TW" altLang="en-US"/>
          </a:p>
        </p:txBody>
      </p:sp>
    </p:spTree>
    <p:extLst>
      <p:ext uri="{BB962C8B-B14F-4D97-AF65-F5344CB8AC3E}">
        <p14:creationId xmlns:p14="http://schemas.microsoft.com/office/powerpoint/2010/main" val="1277877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86</a:t>
            </a:fld>
            <a:endParaRPr lang="zh-TW" altLang="en-US"/>
          </a:p>
        </p:txBody>
      </p:sp>
    </p:spTree>
    <p:extLst>
      <p:ext uri="{BB962C8B-B14F-4D97-AF65-F5344CB8AC3E}">
        <p14:creationId xmlns:p14="http://schemas.microsoft.com/office/powerpoint/2010/main" val="39442089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94</a:t>
            </a:fld>
            <a:endParaRPr lang="zh-TW" altLang="en-US"/>
          </a:p>
        </p:txBody>
      </p:sp>
    </p:spTree>
    <p:extLst>
      <p:ext uri="{BB962C8B-B14F-4D97-AF65-F5344CB8AC3E}">
        <p14:creationId xmlns:p14="http://schemas.microsoft.com/office/powerpoint/2010/main" val="3086704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124</a:t>
            </a:fld>
            <a:endParaRPr lang="zh-TW" altLang="en-US"/>
          </a:p>
        </p:txBody>
      </p:sp>
    </p:spTree>
    <p:extLst>
      <p:ext uri="{BB962C8B-B14F-4D97-AF65-F5344CB8AC3E}">
        <p14:creationId xmlns:p14="http://schemas.microsoft.com/office/powerpoint/2010/main" val="1934786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125</a:t>
            </a:fld>
            <a:endParaRPr lang="zh-TW" altLang="en-US"/>
          </a:p>
        </p:txBody>
      </p:sp>
    </p:spTree>
    <p:extLst>
      <p:ext uri="{BB962C8B-B14F-4D97-AF65-F5344CB8AC3E}">
        <p14:creationId xmlns:p14="http://schemas.microsoft.com/office/powerpoint/2010/main" val="2597789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126</a:t>
            </a:fld>
            <a:endParaRPr lang="zh-TW" altLang="en-US"/>
          </a:p>
        </p:txBody>
      </p:sp>
    </p:spTree>
    <p:extLst>
      <p:ext uri="{BB962C8B-B14F-4D97-AF65-F5344CB8AC3E}">
        <p14:creationId xmlns:p14="http://schemas.microsoft.com/office/powerpoint/2010/main" val="11203712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127</a:t>
            </a:fld>
            <a:endParaRPr lang="zh-TW" altLang="en-US"/>
          </a:p>
        </p:txBody>
      </p:sp>
    </p:spTree>
    <p:extLst>
      <p:ext uri="{BB962C8B-B14F-4D97-AF65-F5344CB8AC3E}">
        <p14:creationId xmlns:p14="http://schemas.microsoft.com/office/powerpoint/2010/main" val="135940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128</a:t>
            </a:fld>
            <a:endParaRPr lang="zh-TW" altLang="en-US"/>
          </a:p>
        </p:txBody>
      </p:sp>
    </p:spTree>
    <p:extLst>
      <p:ext uri="{BB962C8B-B14F-4D97-AF65-F5344CB8AC3E}">
        <p14:creationId xmlns:p14="http://schemas.microsoft.com/office/powerpoint/2010/main" val="2842720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129</a:t>
            </a:fld>
            <a:endParaRPr lang="zh-TW" altLang="en-US"/>
          </a:p>
        </p:txBody>
      </p:sp>
    </p:spTree>
    <p:extLst>
      <p:ext uri="{BB962C8B-B14F-4D97-AF65-F5344CB8AC3E}">
        <p14:creationId xmlns:p14="http://schemas.microsoft.com/office/powerpoint/2010/main" val="2668992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130</a:t>
            </a:fld>
            <a:endParaRPr lang="zh-TW" altLang="en-US"/>
          </a:p>
        </p:txBody>
      </p:sp>
    </p:spTree>
    <p:extLst>
      <p:ext uri="{BB962C8B-B14F-4D97-AF65-F5344CB8AC3E}">
        <p14:creationId xmlns:p14="http://schemas.microsoft.com/office/powerpoint/2010/main" val="2221906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39700" y="768350"/>
            <a:ext cx="6819900" cy="3836988"/>
          </a:xfrm>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AF1C8DE8-BA2A-400C-A20D-12712466775A}" type="slidenum">
              <a:rPr lang="zh-TW" altLang="en-US" smtClean="0"/>
              <a:pPr/>
              <a:t>131</a:t>
            </a:fld>
            <a:endParaRPr lang="zh-TW" altLang="en-US"/>
          </a:p>
        </p:txBody>
      </p:sp>
    </p:spTree>
    <p:extLst>
      <p:ext uri="{BB962C8B-B14F-4D97-AF65-F5344CB8AC3E}">
        <p14:creationId xmlns:p14="http://schemas.microsoft.com/office/powerpoint/2010/main" val="389356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a:t>
            </a:fld>
            <a:endParaRPr lang="zh-TW" altLang="en-US"/>
          </a:p>
        </p:txBody>
      </p:sp>
    </p:spTree>
    <p:extLst>
      <p:ext uri="{BB962C8B-B14F-4D97-AF65-F5344CB8AC3E}">
        <p14:creationId xmlns:p14="http://schemas.microsoft.com/office/powerpoint/2010/main" val="3465335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a:t>
            </a:fld>
            <a:endParaRPr lang="zh-TW" altLang="en-US"/>
          </a:p>
        </p:txBody>
      </p:sp>
    </p:spTree>
    <p:extLst>
      <p:ext uri="{BB962C8B-B14F-4D97-AF65-F5344CB8AC3E}">
        <p14:creationId xmlns:p14="http://schemas.microsoft.com/office/powerpoint/2010/main" val="2128211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a:t>
            </a:fld>
            <a:endParaRPr lang="zh-TW" altLang="en-US"/>
          </a:p>
        </p:txBody>
      </p:sp>
    </p:spTree>
    <p:extLst>
      <p:ext uri="{BB962C8B-B14F-4D97-AF65-F5344CB8AC3E}">
        <p14:creationId xmlns:p14="http://schemas.microsoft.com/office/powerpoint/2010/main" val="2502543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a:t>
            </a:fld>
            <a:endParaRPr lang="zh-TW" altLang="en-US"/>
          </a:p>
        </p:txBody>
      </p:sp>
    </p:spTree>
    <p:extLst>
      <p:ext uri="{BB962C8B-B14F-4D97-AF65-F5344CB8AC3E}">
        <p14:creationId xmlns:p14="http://schemas.microsoft.com/office/powerpoint/2010/main" val="513497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11"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2" name="群組 11"/>
          <p:cNvGrpSpPr/>
          <p:nvPr userDrawn="1"/>
        </p:nvGrpSpPr>
        <p:grpSpPr>
          <a:xfrm>
            <a:off x="0" y="76202"/>
            <a:ext cx="12192000" cy="631371"/>
            <a:chOff x="0" y="76202"/>
            <a:chExt cx="12192000" cy="631371"/>
          </a:xfrm>
        </p:grpSpPr>
        <p:sp>
          <p:nvSpPr>
            <p:cNvPr id="13" name="矩形 12"/>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5" name="矩形 14"/>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112-EP</a:t>
              </a:r>
              <a:endParaRPr lang="zh-TW" altLang="en-US" sz="1500" b="1" dirty="0">
                <a:solidFill>
                  <a:schemeClr val="bg1"/>
                </a:solidFill>
              </a:endParaRPr>
            </a:p>
          </p:txBody>
        </p:sp>
      </p:grpSp>
      <p:sp>
        <p:nvSpPr>
          <p:cNvPr id="16" name="文字方塊 15"/>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Tree>
    <p:extLst>
      <p:ext uri="{BB962C8B-B14F-4D97-AF65-F5344CB8AC3E}">
        <p14:creationId xmlns:p14="http://schemas.microsoft.com/office/powerpoint/2010/main" val="285775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72038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02DD93D-2DF0-4B94-8972-43F4DEAB4088}" type="slidenum">
              <a:rPr lang="zh-TW" altLang="en-US" smtClean="0"/>
              <a:t>‹#›</a:t>
            </a:fld>
            <a:endParaRPr lang="zh-TW" altLang="en-US"/>
          </a:p>
        </p:txBody>
      </p:sp>
      <p:sp>
        <p:nvSpPr>
          <p:cNvPr id="7"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
        <p:nvSpPr>
          <p:cNvPr id="8" name="文字方塊 7"/>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pic>
        <p:nvPicPr>
          <p:cNvPr id="9"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636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區段標題">
    <p:spTree>
      <p:nvGrpSpPr>
        <p:cNvPr id="1" name=""/>
        <p:cNvGrpSpPr/>
        <p:nvPr/>
      </p:nvGrpSpPr>
      <p:grpSpPr>
        <a:xfrm>
          <a:off x="0" y="0"/>
          <a:ext cx="0" cy="0"/>
          <a:chOff x="0" y="0"/>
          <a:chExt cx="0" cy="0"/>
        </a:xfrm>
      </p:grpSpPr>
      <p:sp>
        <p:nvSpPr>
          <p:cNvPr id="3"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sp>
        <p:nvSpPr>
          <p:cNvPr id="5" name="文字方塊 4"/>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grpSp>
        <p:nvGrpSpPr>
          <p:cNvPr id="6" name="群組 5"/>
          <p:cNvGrpSpPr/>
          <p:nvPr userDrawn="1"/>
        </p:nvGrpSpPr>
        <p:grpSpPr>
          <a:xfrm>
            <a:off x="0" y="76202"/>
            <a:ext cx="12192000" cy="631371"/>
            <a:chOff x="0" y="76202"/>
            <a:chExt cx="12192000" cy="631371"/>
          </a:xfrm>
        </p:grpSpPr>
        <p:sp>
          <p:nvSpPr>
            <p:cNvPr id="7" name="矩形 6"/>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9" name="矩形 8"/>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115-EP</a:t>
              </a:r>
              <a:endParaRPr lang="zh-TW" altLang="en-US" sz="1500" b="1" dirty="0">
                <a:solidFill>
                  <a:schemeClr val="bg1"/>
                </a:solidFill>
                <a:latin typeface="華康正顏楷體W7" panose="03000709000000000000" pitchFamily="65" charset="-120"/>
                <a:ea typeface="華康正顏楷體W7" panose="03000709000000000000" pitchFamily="65" charset="-120"/>
              </a:endParaRPr>
            </a:p>
          </p:txBody>
        </p:sp>
      </p:grpSp>
      <p:sp>
        <p:nvSpPr>
          <p:cNvPr id="10" name="文字方塊 9"/>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甄選入學</a:t>
            </a:r>
          </a:p>
        </p:txBody>
      </p:sp>
    </p:spTree>
    <p:extLst>
      <p:ext uri="{BB962C8B-B14F-4D97-AF65-F5344CB8AC3E}">
        <p14:creationId xmlns:p14="http://schemas.microsoft.com/office/powerpoint/2010/main" val="3496266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只有標題">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A414FEEB-3414-4258-A6D9-C240CA827BF0}" type="datetime1">
              <a:rPr lang="zh-TW" altLang="en-US" smtClean="0"/>
              <a:t>2026/3/31</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FD9D296-0923-4B30-8558-81C121D8C7E7}" type="slidenum">
              <a:rPr lang="zh-TW" altLang="en-US" smtClean="0"/>
              <a:t>‹#›</a:t>
            </a:fld>
            <a:endParaRPr lang="zh-TW" altLang="en-US"/>
          </a:p>
        </p:txBody>
      </p:sp>
      <p:sp>
        <p:nvSpPr>
          <p:cNvPr id="8"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甄選入學</a:t>
            </a:r>
          </a:p>
        </p:txBody>
      </p:sp>
      <p:sp>
        <p:nvSpPr>
          <p:cNvPr id="19" name="文字方塊 18"/>
          <p:cNvSpPr txBox="1"/>
          <p:nvPr userDrawn="1"/>
        </p:nvSpPr>
        <p:spPr>
          <a:xfrm>
            <a:off x="11521002"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甄選</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入學</a:t>
            </a:r>
          </a:p>
        </p:txBody>
      </p:sp>
      <p:sp>
        <p:nvSpPr>
          <p:cNvPr id="11" name="矩形 10">
            <a:extLst>
              <a:ext uri="{FF2B5EF4-FFF2-40B4-BE49-F238E27FC236}">
                <a16:creationId xmlns:a16="http://schemas.microsoft.com/office/drawing/2014/main" id="{B0305DBC-3446-45C4-B758-C0E6E94A9E36}"/>
              </a:ext>
            </a:extLst>
          </p:cNvPr>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115-EP</a:t>
            </a:r>
            <a:endParaRPr lang="zh-TW" altLang="en-US" sz="1500" b="1" dirty="0">
              <a:solidFill>
                <a:schemeClr val="bg1"/>
              </a:solidFill>
            </a:endParaRPr>
          </a:p>
        </p:txBody>
      </p:sp>
    </p:spTree>
    <p:extLst>
      <p:ext uri="{BB962C8B-B14F-4D97-AF65-F5344CB8AC3E}">
        <p14:creationId xmlns:p14="http://schemas.microsoft.com/office/powerpoint/2010/main" val="353607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7"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3" name="群組 12"/>
          <p:cNvGrpSpPr/>
          <p:nvPr userDrawn="1"/>
        </p:nvGrpSpPr>
        <p:grpSpPr>
          <a:xfrm>
            <a:off x="0" y="76202"/>
            <a:ext cx="12192000" cy="631371"/>
            <a:chOff x="0" y="76202"/>
            <a:chExt cx="12192000" cy="631371"/>
          </a:xfrm>
        </p:grpSpPr>
        <p:sp>
          <p:nvSpPr>
            <p:cNvPr id="10" name="矩形 9"/>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1" name="矩形 10"/>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115-EP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4" name="文字方塊 13"/>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甄選入學</a:t>
            </a:r>
          </a:p>
        </p:txBody>
      </p:sp>
    </p:spTree>
    <p:extLst>
      <p:ext uri="{BB962C8B-B14F-4D97-AF65-F5344CB8AC3E}">
        <p14:creationId xmlns:p14="http://schemas.microsoft.com/office/powerpoint/2010/main" val="2761694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64291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12114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397597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FD9D296-0923-4B30-8558-81C121D8C7E7}" type="slidenum">
              <a:rPr lang="zh-TW" altLang="en-US" smtClean="0"/>
              <a:t>‹#›</a:t>
            </a:fld>
            <a:endParaRPr lang="zh-TW" altLang="en-US"/>
          </a:p>
        </p:txBody>
      </p:sp>
      <p:sp>
        <p:nvSpPr>
          <p:cNvPr id="8"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5" name="群組 14"/>
          <p:cNvGrpSpPr/>
          <p:nvPr userDrawn="1"/>
        </p:nvGrpSpPr>
        <p:grpSpPr>
          <a:xfrm>
            <a:off x="0" y="76202"/>
            <a:ext cx="12192000" cy="631371"/>
            <a:chOff x="0" y="76202"/>
            <a:chExt cx="12192000" cy="631371"/>
          </a:xfrm>
        </p:grpSpPr>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8" name="矩形 17"/>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115-EP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甄選入學</a:t>
            </a:r>
          </a:p>
        </p:txBody>
      </p:sp>
    </p:spTree>
    <p:extLst>
      <p:ext uri="{BB962C8B-B14F-4D97-AF65-F5344CB8AC3E}">
        <p14:creationId xmlns:p14="http://schemas.microsoft.com/office/powerpoint/2010/main" val="72294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52298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229108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222900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DD93D-2DF0-4B94-8972-43F4DEAB4088}" type="slidenum">
              <a:rPr lang="zh-TW" altLang="en-US" smtClean="0"/>
              <a:t>‹#›</a:t>
            </a:fld>
            <a:endParaRPr lang="zh-TW" altLang="en-US"/>
          </a:p>
        </p:txBody>
      </p:sp>
    </p:spTree>
    <p:extLst>
      <p:ext uri="{BB962C8B-B14F-4D97-AF65-F5344CB8AC3E}">
        <p14:creationId xmlns:p14="http://schemas.microsoft.com/office/powerpoint/2010/main" val="31074737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45" r:id="rId3"/>
    <p:sldLayoutId id="2147483746" r:id="rId4"/>
    <p:sldLayoutId id="2147483747" r:id="rId5"/>
    <p:sldLayoutId id="2147483756" r:id="rId6"/>
    <p:sldLayoutId id="2147483749" r:id="rId7"/>
    <p:sldLayoutId id="2147483750" r:id="rId8"/>
    <p:sldLayoutId id="2147483751" r:id="rId9"/>
    <p:sldLayoutId id="2147483752" r:id="rId10"/>
    <p:sldLayoutId id="2147483753" r:id="rId11"/>
    <p:sldLayoutId id="2147483757" r:id="rId12"/>
    <p:sldLayoutId id="214748375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50.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2.xml"/><Relationship Id="rId4" Type="http://schemas.openxmlformats.org/officeDocument/2006/relationships/image" Target="../media/image253.png"/></Relationships>
</file>

<file path=ppt/slides/_rels/slide10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12.xml"/><Relationship Id="rId6" Type="http://schemas.openxmlformats.org/officeDocument/2006/relationships/image" Target="../media/image258.png"/><Relationship Id="rId5" Type="http://schemas.openxmlformats.org/officeDocument/2006/relationships/image" Target="../media/image257.png"/><Relationship Id="rId4" Type="http://schemas.openxmlformats.org/officeDocument/2006/relationships/image" Target="../media/image25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60.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12.xml"/><Relationship Id="rId4" Type="http://schemas.openxmlformats.org/officeDocument/2006/relationships/image" Target="../media/image268.png"/></Relationships>
</file>

<file path=ppt/slides/_rels/slide11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12.xml"/><Relationship Id="rId6" Type="http://schemas.openxmlformats.org/officeDocument/2006/relationships/image" Target="../media/image182.png"/><Relationship Id="rId5" Type="http://schemas.openxmlformats.org/officeDocument/2006/relationships/image" Target="../media/image272.png"/><Relationship Id="rId4" Type="http://schemas.openxmlformats.org/officeDocument/2006/relationships/image" Target="../media/image27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73.png"/><Relationship Id="rId1" Type="http://schemas.openxmlformats.org/officeDocument/2006/relationships/slideLayout" Target="../slideLayouts/slideLayout12.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12.xml"/><Relationship Id="rId4" Type="http://schemas.openxmlformats.org/officeDocument/2006/relationships/image" Target="../media/image279.png"/></Relationships>
</file>

<file path=ppt/slides/_rels/slide121.xml.rels><?xml version="1.0" encoding="UTF-8" standalone="yes"?>
<Relationships xmlns="http://schemas.openxmlformats.org/package/2006/relationships"><Relationship Id="rId3" Type="http://schemas.openxmlformats.org/officeDocument/2006/relationships/image" Target="../media/image281.jpg"/><Relationship Id="rId2" Type="http://schemas.openxmlformats.org/officeDocument/2006/relationships/image" Target="../media/image280.jpg"/><Relationship Id="rId1" Type="http://schemas.openxmlformats.org/officeDocument/2006/relationships/slideLayout" Target="../slideLayouts/slideLayout12.xml"/><Relationship Id="rId4" Type="http://schemas.openxmlformats.org/officeDocument/2006/relationships/image" Target="../media/image282.jpg"/></Relationships>
</file>

<file path=ppt/slides/_rels/slide12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288.png"/><Relationship Id="rId5" Type="http://schemas.openxmlformats.org/officeDocument/2006/relationships/image" Target="../media/image192.png"/><Relationship Id="rId4" Type="http://schemas.openxmlformats.org/officeDocument/2006/relationships/image" Target="../media/image287.png"/></Relationships>
</file>

<file path=ppt/slides/_rels/slide12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290.png"/></Relationships>
</file>

<file path=ppt/slides/_rels/slide126.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290.png"/></Relationships>
</file>

<file path=ppt/slides/_rels/slide128.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image" Target="../media/image296.png"/><Relationship Id="rId5" Type="http://schemas.openxmlformats.org/officeDocument/2006/relationships/image" Target="../media/image295.png"/><Relationship Id="rId4" Type="http://schemas.openxmlformats.org/officeDocument/2006/relationships/image" Target="../media/image294.png"/></Relationships>
</file>

<file path=ppt/slides/_rels/slide129.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29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301.png"/><Relationship Id="rId4" Type="http://schemas.openxmlformats.org/officeDocument/2006/relationships/image" Target="../media/image300.png"/></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1.gif"/><Relationship Id="rId4" Type="http://schemas.openxmlformats.org/officeDocument/2006/relationships/image" Target="../media/image30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106.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12.jp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png"/><Relationship Id="rId7"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26.png"/><Relationship Id="rId5" Type="http://schemas.openxmlformats.org/officeDocument/2006/relationships/image" Target="../media/image65.png"/><Relationship Id="rId4" Type="http://schemas.openxmlformats.org/officeDocument/2006/relationships/image" Target="../media/image125.png"/><Relationship Id="rId9" Type="http://schemas.openxmlformats.org/officeDocument/2006/relationships/image" Target="../media/image129.png"/></Relationships>
</file>

<file path=ppt/slides/_rels/slide4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40.png"/><Relationship Id="rId5" Type="http://schemas.openxmlformats.org/officeDocument/2006/relationships/image" Target="../media/image65.png"/><Relationship Id="rId4" Type="http://schemas.openxmlformats.org/officeDocument/2006/relationships/image" Target="../media/image139.pn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47.png"/></Relationships>
</file>

<file path=ppt/slides/_rels/slide5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27.png"/><Relationship Id="rId4" Type="http://schemas.openxmlformats.org/officeDocument/2006/relationships/image" Target="../media/image151.png"/><Relationship Id="rId9" Type="http://schemas.openxmlformats.org/officeDocument/2006/relationships/image" Target="../media/image156.png"/></Relationships>
</file>

<file path=ppt/slides/_rels/slide54.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82.png"/><Relationship Id="rId4" Type="http://schemas.openxmlformats.org/officeDocument/2006/relationships/image" Target="../media/image181.png"/></Relationships>
</file>

<file path=ppt/slides/_rels/slide7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84.png"/></Relationships>
</file>

<file path=ppt/slides/_rels/slide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84.png"/></Relationships>
</file>

<file path=ppt/slides/_rels/slide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37.png"/><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82.png"/><Relationship Id="rId5" Type="http://schemas.openxmlformats.org/officeDocument/2006/relationships/image" Target="../media/image192.png"/><Relationship Id="rId4" Type="http://schemas.openxmlformats.org/officeDocument/2006/relationships/image" Target="../media/image191.png"/></Relationships>
</file>

<file path=ppt/slides/_rels/slide8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image" Target="../media/image193.png"/><Relationship Id="rId1" Type="http://schemas.openxmlformats.org/officeDocument/2006/relationships/slideLayout" Target="../slideLayouts/slideLayout1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66.png"/><Relationship Id="rId9" Type="http://schemas.openxmlformats.org/officeDocument/2006/relationships/image" Target="../media/image199.png"/></Relationships>
</file>

<file path=ppt/slides/_rels/slide8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5.png"/><Relationship Id="rId2" Type="http://schemas.openxmlformats.org/officeDocument/2006/relationships/image" Target="../media/image201.jpg"/><Relationship Id="rId1" Type="http://schemas.openxmlformats.org/officeDocument/2006/relationships/slideLayout" Target="../slideLayouts/slideLayout12.xml"/><Relationship Id="rId6" Type="http://schemas.openxmlformats.org/officeDocument/2006/relationships/image" Target="../media/image195.png"/><Relationship Id="rId5" Type="http://schemas.openxmlformats.org/officeDocument/2006/relationships/image" Target="../media/image204.png"/><Relationship Id="rId4" Type="http://schemas.openxmlformats.org/officeDocument/2006/relationships/image" Target="../media/image203.png"/></Relationships>
</file>

<file path=ppt/slides/_rels/slide8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207.png"/></Relationships>
</file>

<file path=ppt/slides/_rels/slide8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210.png"/><Relationship Id="rId4" Type="http://schemas.openxmlformats.org/officeDocument/2006/relationships/image" Target="../media/image209.png"/></Relationships>
</file>

<file path=ppt/slides/_rels/slide86.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12.xml"/><Relationship Id="rId6" Type="http://schemas.openxmlformats.org/officeDocument/2006/relationships/image" Target="../media/image182.png"/><Relationship Id="rId5" Type="http://schemas.openxmlformats.org/officeDocument/2006/relationships/image" Target="../media/image219.png"/><Relationship Id="rId4" Type="http://schemas.openxmlformats.org/officeDocument/2006/relationships/image" Target="../media/image21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6.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image" Target="../media/image229.png"/><Relationship Id="rId1" Type="http://schemas.openxmlformats.org/officeDocument/2006/relationships/slideLayout" Target="../slideLayouts/slideLayout12.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 Id="rId9" Type="http://schemas.openxmlformats.org/officeDocument/2006/relationships/image" Target="../media/image236.png"/></Relationships>
</file>

<file path=ppt/slides/_rels/slide9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2.xml"/><Relationship Id="rId5" Type="http://schemas.openxmlformats.org/officeDocument/2006/relationships/image" Target="../media/image239.png"/><Relationship Id="rId4" Type="http://schemas.openxmlformats.org/officeDocument/2006/relationships/image" Target="../media/image225.png"/></Relationships>
</file>

<file path=ppt/slides/_rels/slide9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3478" y="4513744"/>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a:effectLst>
                  <a:glow rad="127000">
                    <a:schemeClr val="bg1">
                      <a:alpha val="80000"/>
                    </a:schemeClr>
                  </a:glow>
                </a:effectLst>
                <a:latin typeface="Cambria Math" panose="02040503050406030204" pitchFamily="18" charset="0"/>
                <a:ea typeface="Cambria Math" panose="02040503050406030204" pitchFamily="18" charset="0"/>
                <a:cs typeface="華康儷楷書" panose="03000509000000000000" pitchFamily="65" charset="-120"/>
              </a:rPr>
              <a:t>115</a:t>
            </a:r>
            <a:r>
              <a:rPr lang="zh-TW" altLang="en-US" sz="2800" b="1" dirty="0">
                <a:solidFill>
                  <a:schemeClr val="tx1">
                    <a:lumMod val="85000"/>
                    <a:lumOff val="15000"/>
                  </a:schemeClr>
                </a:solidFill>
                <a:latin typeface="Cambria Math" panose="02040503050406030204" pitchFamily="18" charset="0"/>
                <a:ea typeface="華康中特圓體" panose="020F0809000000000000" pitchFamily="49" charset="-120"/>
              </a:rPr>
              <a:t>年</a:t>
            </a:r>
            <a:r>
              <a:rPr lang="zh-TW" altLang="en-US" sz="3300" b="1" dirty="0">
                <a:effectLst>
                  <a:glow rad="127000">
                    <a:schemeClr val="bg1">
                      <a:alpha val="80000"/>
                    </a:schemeClr>
                  </a:glow>
                </a:effectLst>
                <a:latin typeface="Cambria Math" panose="02040503050406030204" pitchFamily="18" charset="0"/>
                <a:ea typeface="華康中特圓體" panose="020F0809000000000000" pitchFamily="49" charset="-120"/>
                <a:cs typeface="華康儷楷書" panose="03000509000000000000" pitchFamily="65" charset="-120"/>
              </a:rPr>
              <a:t>  </a:t>
            </a:r>
            <a:r>
              <a:rPr lang="en-US" altLang="zh-TW" sz="3600" b="1" dirty="0">
                <a:effectLst>
                  <a:glow rad="127000">
                    <a:schemeClr val="bg1">
                      <a:alpha val="80000"/>
                    </a:schemeClr>
                  </a:glow>
                </a:effectLst>
                <a:latin typeface="Cambria Math" panose="02040503050406030204" pitchFamily="18" charset="0"/>
                <a:ea typeface="Cambria Math" panose="02040503050406030204" pitchFamily="18" charset="0"/>
                <a:cs typeface="華康儷楷書" panose="03000509000000000000" pitchFamily="65" charset="-120"/>
              </a:rPr>
              <a:t>4</a:t>
            </a:r>
            <a:r>
              <a:rPr lang="zh-TW" altLang="en-US" sz="3300" b="1" dirty="0">
                <a:effectLst>
                  <a:glow rad="127000">
                    <a:schemeClr val="bg1">
                      <a:alpha val="80000"/>
                    </a:schemeClr>
                  </a:glow>
                </a:effectLst>
                <a:latin typeface="Cambria Math" panose="02040503050406030204" pitchFamily="18" charset="0"/>
                <a:ea typeface="華康中特圓體" panose="020F0809000000000000" pitchFamily="49" charset="-120"/>
                <a:cs typeface="華康儷楷書" panose="03000509000000000000" pitchFamily="65" charset="-120"/>
              </a:rPr>
              <a:t> </a:t>
            </a:r>
            <a:r>
              <a:rPr lang="en-US" altLang="zh-TW" sz="3300" b="1" dirty="0">
                <a:effectLst>
                  <a:glow rad="127000">
                    <a:schemeClr val="bg1">
                      <a:alpha val="80000"/>
                    </a:schemeClr>
                  </a:glow>
                </a:effectLst>
                <a:latin typeface="Cambria Math" panose="02040503050406030204" pitchFamily="18" charset="0"/>
                <a:ea typeface="Cambria Math" panose="02040503050406030204" pitchFamily="18" charset="0"/>
                <a:cs typeface="華康儷楷書" panose="03000509000000000000" pitchFamily="65" charset="-120"/>
              </a:rPr>
              <a:t> </a:t>
            </a:r>
            <a:r>
              <a:rPr lang="zh-TW" altLang="en-US" sz="2800" b="1" dirty="0">
                <a:solidFill>
                  <a:schemeClr val="tx1">
                    <a:lumMod val="85000"/>
                    <a:lumOff val="15000"/>
                  </a:schemeClr>
                </a:solidFill>
                <a:latin typeface="Cambria Math" panose="02040503050406030204" pitchFamily="18" charset="0"/>
                <a:ea typeface="華康中特圓體" panose="020F0809000000000000" pitchFamily="49" charset="-120"/>
              </a:rPr>
              <a:t>月</a:t>
            </a:r>
          </a:p>
        </p:txBody>
      </p:sp>
      <p:pic>
        <p:nvPicPr>
          <p:cNvPr id="15" name="圖片 1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80376" y="4091860"/>
            <a:ext cx="1295930" cy="1238534"/>
          </a:xfrm>
          <a:prstGeom prst="rect">
            <a:avLst/>
          </a:prstGeom>
        </p:spPr>
      </p:pic>
      <p:sp>
        <p:nvSpPr>
          <p:cNvPr id="18" name="矩形 17"/>
          <p:cNvSpPr/>
          <p:nvPr/>
        </p:nvSpPr>
        <p:spPr>
          <a:xfrm>
            <a:off x="0" y="1179771"/>
            <a:ext cx="12192000" cy="2203104"/>
          </a:xfrm>
          <a:prstGeom prst="rect">
            <a:avLst/>
          </a:prstGeom>
          <a:solidFill>
            <a:schemeClr val="accent4">
              <a:lumMod val="40000"/>
              <a:lumOff val="60000"/>
            </a:schemeClr>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rPr>
              <a:t>115</a:t>
            </a:r>
            <a:r>
              <a:rPr lang="zh-TW" altLang="en-US" sz="4000" b="1" dirty="0">
                <a:solidFill>
                  <a:srgbClr val="0000FF"/>
                </a:solidFill>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rPr>
              <a:t>甄選入學</a:t>
            </a:r>
            <a:r>
              <a:rPr lang="zh-TW" altLang="en-US" sz="4000" b="1" dirty="0">
                <a:solidFill>
                  <a:srgbClr val="0000FF"/>
                </a:solidFill>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800" b="1" dirty="0">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rPr>
              <a:t>報名系統操作說明會</a:t>
            </a:r>
            <a:endParaRPr lang="en-US" altLang="zh-TW" sz="4800" b="1" dirty="0">
              <a:effectLst>
                <a:glow rad="127000">
                  <a:schemeClr val="bg1">
                    <a:alpha val="80000"/>
                  </a:schemeClr>
                </a:glow>
              </a:effectLst>
              <a:latin typeface="Cambria Math" panose="02040503050406030204" pitchFamily="18" charset="0"/>
              <a:ea typeface="華康儷楷書" panose="03000509000000000000" pitchFamily="65" charset="-120"/>
              <a:cs typeface="華康儷楷書" panose="03000509000000000000" pitchFamily="65" charset="-120"/>
            </a:endParaRPr>
          </a:p>
        </p:txBody>
      </p:sp>
      <p:sp>
        <p:nvSpPr>
          <p:cNvPr id="11" name="矩形 10"/>
          <p:cNvSpPr/>
          <p:nvPr/>
        </p:nvSpPr>
        <p:spPr>
          <a:xfrm>
            <a:off x="-2855" y="981871"/>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0" y="3442954"/>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79776" y="155440"/>
            <a:ext cx="3687765" cy="633535"/>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BFD9D296-0923-4B30-8558-81C121D8C7E7}" type="slidenum">
              <a:rPr lang="zh-TW" altLang="en-US" smtClean="0"/>
              <a:pPr/>
              <a:t>1</a:t>
            </a:fld>
            <a:endParaRPr lang="zh-TW" altLang="en-US" dirty="0"/>
          </a:p>
        </p:txBody>
      </p:sp>
      <p:grpSp>
        <p:nvGrpSpPr>
          <p:cNvPr id="2" name="群組 1">
            <a:extLst>
              <a:ext uri="{FF2B5EF4-FFF2-40B4-BE49-F238E27FC236}">
                <a16:creationId xmlns:a16="http://schemas.microsoft.com/office/drawing/2014/main" id="{EE8051F5-EBA4-4132-8B6F-65205CA84DC2}"/>
              </a:ext>
            </a:extLst>
          </p:cNvPr>
          <p:cNvGrpSpPr/>
          <p:nvPr/>
        </p:nvGrpSpPr>
        <p:grpSpPr>
          <a:xfrm>
            <a:off x="-2856" y="5964582"/>
            <a:ext cx="12188827" cy="896652"/>
            <a:chOff x="1586" y="2980674"/>
            <a:chExt cx="12188827" cy="896652"/>
          </a:xfrm>
        </p:grpSpPr>
        <p:sp>
          <p:nvSpPr>
            <p:cNvPr id="13" name="矩形 12">
              <a:extLst>
                <a:ext uri="{FF2B5EF4-FFF2-40B4-BE49-F238E27FC236}">
                  <a16:creationId xmlns:a16="http://schemas.microsoft.com/office/drawing/2014/main" id="{256C2FDF-0409-4169-B281-E9FEFE74D6DB}"/>
                </a:ext>
              </a:extLst>
            </p:cNvPr>
            <p:cNvSpPr/>
            <p:nvPr/>
          </p:nvSpPr>
          <p:spPr>
            <a:xfrm>
              <a:off x="1586" y="2980674"/>
              <a:ext cx="12188826" cy="89665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6" name="矩形 15">
              <a:extLst>
                <a:ext uri="{FF2B5EF4-FFF2-40B4-BE49-F238E27FC236}">
                  <a16:creationId xmlns:a16="http://schemas.microsoft.com/office/drawing/2014/main" id="{12E2280F-E0C0-4599-B5F4-276EF28A87F0}"/>
                </a:ext>
              </a:extLst>
            </p:cNvPr>
            <p:cNvSpPr/>
            <p:nvPr/>
          </p:nvSpPr>
          <p:spPr>
            <a:xfrm>
              <a:off x="1587" y="3103887"/>
              <a:ext cx="12188826" cy="673668"/>
            </a:xfrm>
            <a:prstGeom prst="rect">
              <a:avLst/>
            </a:prstGeom>
            <a:solidFill>
              <a:srgbClr val="FFD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17" name="圖片 16">
              <a:extLst>
                <a:ext uri="{FF2B5EF4-FFF2-40B4-BE49-F238E27FC236}">
                  <a16:creationId xmlns:a16="http://schemas.microsoft.com/office/drawing/2014/main" id="{018F010A-96EA-4DA0-B35D-8E0210689ECE}"/>
                </a:ext>
              </a:extLst>
            </p:cNvPr>
            <p:cNvPicPr/>
            <p:nvPr/>
          </p:nvPicPr>
          <p:blipFill>
            <a:blip r:embed="rId5"/>
            <a:stretch>
              <a:fillRect/>
            </a:stretch>
          </p:blipFill>
          <p:spPr>
            <a:xfrm>
              <a:off x="1024347" y="2980674"/>
              <a:ext cx="10143306" cy="896652"/>
            </a:xfrm>
            <a:prstGeom prst="rect">
              <a:avLst/>
            </a:prstGeom>
          </p:spPr>
        </p:pic>
      </p:grpSp>
    </p:spTree>
    <p:extLst>
      <p:ext uri="{BB962C8B-B14F-4D97-AF65-F5344CB8AC3E}">
        <p14:creationId xmlns:p14="http://schemas.microsoft.com/office/powerpoint/2010/main" val="249206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0C863B6D-B1D5-4BA6-A79F-55812CD0A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8576" y="819726"/>
            <a:ext cx="5299702" cy="5841938"/>
          </a:xfrm>
          <a:prstGeom prst="rect">
            <a:avLst/>
          </a:prstGeom>
          <a:ln>
            <a:noFill/>
          </a:ln>
          <a:effectLst>
            <a:outerShdw blurRad="190500" algn="tl" rotWithShape="0">
              <a:srgbClr val="000000">
                <a:alpha val="70000"/>
              </a:srgbClr>
            </a:outerShdw>
          </a:effectLst>
        </p:spPr>
      </p:pic>
      <p:sp>
        <p:nvSpPr>
          <p:cNvPr id="2" name="文字方塊 1"/>
          <p:cNvSpPr txBox="1"/>
          <p:nvPr/>
        </p:nvSpPr>
        <p:spPr>
          <a:xfrm>
            <a:off x="2205653" y="124979"/>
            <a:ext cx="7560840" cy="492443"/>
          </a:xfrm>
          <a:prstGeom prst="rect">
            <a:avLst/>
          </a:prstGeom>
          <a:noFill/>
        </p:spPr>
        <p:txBody>
          <a:bodyPr wrap="square" rtlCol="0">
            <a:spAutoFit/>
          </a:bodyPr>
          <a:lstStyle/>
          <a:p>
            <a:pPr algn="ct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高中學校作業系統登入頁面</a:t>
            </a:r>
          </a:p>
        </p:txBody>
      </p:sp>
      <p:sp>
        <p:nvSpPr>
          <p:cNvPr id="5" name="圓角矩形 4"/>
          <p:cNvSpPr/>
          <p:nvPr/>
        </p:nvSpPr>
        <p:spPr>
          <a:xfrm>
            <a:off x="6960096" y="832787"/>
            <a:ext cx="5040560" cy="176341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tx1"/>
              </a:solidFill>
              <a:latin typeface="Cambria Math" panose="02040503050406030204" pitchFamily="18" charset="0"/>
              <a:ea typeface="華康儷楷書" panose="03000509000000000000" pitchFamily="65" charset="-120"/>
            </a:endParaRPr>
          </a:p>
        </p:txBody>
      </p:sp>
      <p:sp>
        <p:nvSpPr>
          <p:cNvPr id="6" name="文字方塊 5"/>
          <p:cNvSpPr txBox="1"/>
          <p:nvPr/>
        </p:nvSpPr>
        <p:spPr>
          <a:xfrm>
            <a:off x="7126770" y="1026964"/>
            <a:ext cx="4646272" cy="1384995"/>
          </a:xfrm>
          <a:prstGeom prst="rect">
            <a:avLst/>
          </a:prstGeom>
          <a:noFill/>
        </p:spPr>
        <p:txBody>
          <a:bodyPr wrap="square" rtlCol="0">
            <a:spAutoFit/>
          </a:bodyPr>
          <a:lstStyle/>
          <a:p>
            <a:pPr marL="177800" indent="-177800"/>
            <a:r>
              <a:rPr lang="en-US" altLang="zh-TW" sz="2000" b="1" dirty="0">
                <a:latin typeface="Cambria Math" panose="02040503050406030204" pitchFamily="18" charset="0"/>
                <a:ea typeface="華康儷楷書" panose="03000509000000000000" pitchFamily="65" charset="-120"/>
              </a:rPr>
              <a:t>1. </a:t>
            </a:r>
            <a:r>
              <a:rPr lang="zh-TW" altLang="en-US" sz="2000" b="1" dirty="0">
                <a:latin typeface="Cambria Math" panose="02040503050406030204" pitchFamily="18" charset="0"/>
                <a:ea typeface="華康儷楷書" panose="03000509000000000000" pitchFamily="65" charset="-120"/>
              </a:rPr>
              <a:t>建議使用</a:t>
            </a:r>
            <a:r>
              <a:rPr lang="en-US" altLang="zh-TW" sz="2200" b="1" dirty="0">
                <a:solidFill>
                  <a:srgbClr val="FF0000"/>
                </a:solidFill>
                <a:latin typeface="Cambria Math" panose="02040503050406030204" pitchFamily="18" charset="0"/>
                <a:ea typeface="華康儷楷書" panose="03000509000000000000" pitchFamily="65" charset="-120"/>
              </a:rPr>
              <a:t>Chrome</a:t>
            </a:r>
            <a:r>
              <a:rPr lang="zh-TW" altLang="en-US" sz="2200" b="1" dirty="0">
                <a:solidFill>
                  <a:srgbClr val="FF0000"/>
                </a:solidFill>
                <a:latin typeface="Cambria Math" panose="02040503050406030204" pitchFamily="18" charset="0"/>
                <a:ea typeface="華康儷楷書" panose="03000509000000000000" pitchFamily="65" charset="-120"/>
              </a:rPr>
              <a:t>瀏覽器</a:t>
            </a:r>
            <a:r>
              <a:rPr lang="zh-TW" altLang="en-US" sz="2000" b="1" dirty="0">
                <a:latin typeface="Cambria Math" panose="02040503050406030204" pitchFamily="18" charset="0"/>
                <a:ea typeface="華康儷楷書" panose="03000509000000000000" pitchFamily="65" charset="-120"/>
              </a:rPr>
              <a:t>的無痕視窗。</a:t>
            </a:r>
            <a:endParaRPr lang="en-US" altLang="zh-TW" sz="2000" b="1" dirty="0">
              <a:latin typeface="Cambria Math" panose="02040503050406030204" pitchFamily="18" charset="0"/>
              <a:ea typeface="華康儷楷書" panose="03000509000000000000" pitchFamily="65" charset="-120"/>
            </a:endParaRPr>
          </a:p>
          <a:p>
            <a:pPr marL="177800" indent="-177800"/>
            <a:r>
              <a:rPr lang="en-US" altLang="zh-TW" sz="2000" b="1" dirty="0">
                <a:latin typeface="Cambria Math" panose="02040503050406030204" pitchFamily="18" charset="0"/>
                <a:ea typeface="華康儷楷書" panose="03000509000000000000" pitchFamily="65" charset="-120"/>
              </a:rPr>
              <a:t>2.</a:t>
            </a:r>
            <a:r>
              <a:rPr lang="zh-TW" altLang="en-US" sz="2000" b="1" dirty="0">
                <a:latin typeface="Cambria Math" panose="02040503050406030204" pitchFamily="18" charset="0"/>
                <a:ea typeface="華康儷楷書" panose="03000509000000000000" pitchFamily="65" charset="-120"/>
              </a:rPr>
              <a:t> 承辦人員若有異動，請自行登入</a:t>
            </a:r>
            <a:endParaRPr lang="en-US" altLang="zh-TW" sz="2000" b="1" dirty="0">
              <a:latin typeface="Cambria Math" panose="02040503050406030204" pitchFamily="18" charset="0"/>
              <a:ea typeface="華康儷楷書" panose="03000509000000000000" pitchFamily="65" charset="-120"/>
            </a:endParaRPr>
          </a:p>
          <a:p>
            <a:pPr marL="177800" indent="-177800" algn="just"/>
            <a:r>
              <a:rPr lang="zh-TW" altLang="en-US" sz="2000" b="1" dirty="0">
                <a:latin typeface="Cambria Math" panose="02040503050406030204" pitchFamily="18" charset="0"/>
                <a:ea typeface="華康儷楷書" panose="03000509000000000000" pitchFamily="65" charset="-120"/>
              </a:rPr>
              <a:t>「</a:t>
            </a:r>
            <a:r>
              <a:rPr lang="zh-TW" altLang="en-US" sz="2200" b="1" u="sng" dirty="0">
                <a:solidFill>
                  <a:srgbClr val="FF0000"/>
                </a:solidFill>
                <a:latin typeface="Cambria Math" panose="02040503050406030204" pitchFamily="18" charset="0"/>
                <a:ea typeface="華康儷楷書" panose="03000509000000000000" pitchFamily="65" charset="-120"/>
              </a:rPr>
              <a:t>報名試務單位基本資料維護系統</a:t>
            </a:r>
            <a:r>
              <a:rPr lang="zh-TW" altLang="en-US" sz="2000" b="1" dirty="0">
                <a:latin typeface="Cambria Math" panose="02040503050406030204" pitchFamily="18" charset="0"/>
                <a:ea typeface="華康儷楷書" panose="03000509000000000000" pitchFamily="65" charset="-120"/>
              </a:rPr>
              <a:t>」進行維護承辦人員基本資料。</a:t>
            </a:r>
          </a:p>
        </p:txBody>
      </p:sp>
      <p:sp>
        <p:nvSpPr>
          <p:cNvPr id="13" name="矩形 12"/>
          <p:cNvSpPr/>
          <p:nvPr/>
        </p:nvSpPr>
        <p:spPr>
          <a:xfrm>
            <a:off x="5066833" y="1268760"/>
            <a:ext cx="68360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C6BB2122-2713-422D-A8CC-570F139F2313}"/>
              </a:ext>
            </a:extLst>
          </p:cNvPr>
          <p:cNvSpPr/>
          <p:nvPr/>
        </p:nvSpPr>
        <p:spPr>
          <a:xfrm>
            <a:off x="968577" y="5808226"/>
            <a:ext cx="1144384" cy="2300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02BD410C-8579-4615-9A32-2EA745DCC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7528" y="5077861"/>
            <a:ext cx="1512167" cy="730366"/>
          </a:xfrm>
          <a:prstGeom prst="rect">
            <a:avLst/>
          </a:prstGeom>
        </p:spPr>
      </p:pic>
      <p:pic>
        <p:nvPicPr>
          <p:cNvPr id="19" name="圖片 18">
            <a:extLst>
              <a:ext uri="{FF2B5EF4-FFF2-40B4-BE49-F238E27FC236}">
                <a16:creationId xmlns:a16="http://schemas.microsoft.com/office/drawing/2014/main" id="{02F30C10-54D1-4729-9C3D-90C8CF46C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703092" y="1548070"/>
            <a:ext cx="1411090" cy="1411090"/>
          </a:xfrm>
          <a:prstGeom prst="rect">
            <a:avLst/>
          </a:prstGeom>
        </p:spPr>
      </p:pic>
      <p:pic>
        <p:nvPicPr>
          <p:cNvPr id="4" name="圖片 3" descr="一張含有 文字, 螢幕擷取畫面, 字型, 數字 的圖片&#10;&#10;AI 產生的內容可能不正確。">
            <a:extLst>
              <a:ext uri="{FF2B5EF4-FFF2-40B4-BE49-F238E27FC236}">
                <a16:creationId xmlns:a16="http://schemas.microsoft.com/office/drawing/2014/main" id="{6916E67D-6188-3802-A061-EA91113C1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7377" y="2959160"/>
            <a:ext cx="6626272" cy="3119238"/>
          </a:xfrm>
          <a:prstGeom prst="rect">
            <a:avLst/>
          </a:prstGeom>
          <a:ln w="19050">
            <a:solidFill>
              <a:schemeClr val="tx1"/>
            </a:solidFill>
          </a:ln>
        </p:spPr>
      </p:pic>
      <p:sp>
        <p:nvSpPr>
          <p:cNvPr id="21" name="矩形 20">
            <a:extLst>
              <a:ext uri="{FF2B5EF4-FFF2-40B4-BE49-F238E27FC236}">
                <a16:creationId xmlns:a16="http://schemas.microsoft.com/office/drawing/2014/main" id="{9CA97A8E-C75F-494A-AE6D-AD768573FEAD}"/>
              </a:ext>
            </a:extLst>
          </p:cNvPr>
          <p:cNvSpPr/>
          <p:nvPr/>
        </p:nvSpPr>
        <p:spPr>
          <a:xfrm>
            <a:off x="3446157" y="5445224"/>
            <a:ext cx="6320336" cy="511380"/>
          </a:xfrm>
          <a:prstGeom prst="rect">
            <a:avLst/>
          </a:prstGeom>
          <a:solidFill>
            <a:srgbClr val="7030A0">
              <a:alpha val="21961"/>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pic>
        <p:nvPicPr>
          <p:cNvPr id="4" name="圖片 3">
            <a:extLst>
              <a:ext uri="{FF2B5EF4-FFF2-40B4-BE49-F238E27FC236}">
                <a16:creationId xmlns:a16="http://schemas.microsoft.com/office/drawing/2014/main" id="{C08BC607-B757-4672-97E7-906C694E502B}"/>
              </a:ext>
            </a:extLst>
          </p:cNvPr>
          <p:cNvPicPr>
            <a:picLocks noChangeAspect="1"/>
          </p:cNvPicPr>
          <p:nvPr/>
        </p:nvPicPr>
        <p:blipFill>
          <a:blip r:embed="rId2"/>
          <a:stretch>
            <a:fillRect/>
          </a:stretch>
        </p:blipFill>
        <p:spPr>
          <a:xfrm>
            <a:off x="875845" y="908720"/>
            <a:ext cx="9670870" cy="5830079"/>
          </a:xfrm>
          <a:prstGeom prst="rect">
            <a:avLst/>
          </a:prstGeom>
        </p:spPr>
      </p:pic>
      <p:pic>
        <p:nvPicPr>
          <p:cNvPr id="7" name="圖片 6">
            <a:extLst>
              <a:ext uri="{FF2B5EF4-FFF2-40B4-BE49-F238E27FC236}">
                <a16:creationId xmlns:a16="http://schemas.microsoft.com/office/drawing/2014/main" id="{75B6B1FF-71A3-41B2-B42C-5664634E3F56}"/>
              </a:ext>
            </a:extLst>
          </p:cNvPr>
          <p:cNvPicPr>
            <a:picLocks noChangeAspect="1"/>
          </p:cNvPicPr>
          <p:nvPr/>
        </p:nvPicPr>
        <p:blipFill>
          <a:blip r:embed="rId3"/>
          <a:stretch>
            <a:fillRect/>
          </a:stretch>
        </p:blipFill>
        <p:spPr>
          <a:xfrm>
            <a:off x="7248128" y="3875901"/>
            <a:ext cx="4799856" cy="1037442"/>
          </a:xfrm>
          <a:prstGeom prst="rect">
            <a:avLst/>
          </a:prstGeom>
          <a:ln>
            <a:solidFill>
              <a:schemeClr val="tx1"/>
            </a:solidFill>
          </a:ln>
          <a:effectLst>
            <a:outerShdw blurRad="190500" algn="tl" rotWithShape="0">
              <a:srgbClr val="000000">
                <a:alpha val="70000"/>
              </a:srgbClr>
            </a:outerShdw>
          </a:effectLst>
        </p:spPr>
      </p:pic>
      <p:sp>
        <p:nvSpPr>
          <p:cNvPr id="8" name="語音泡泡: 圓角矩形 7">
            <a:extLst>
              <a:ext uri="{FF2B5EF4-FFF2-40B4-BE49-F238E27FC236}">
                <a16:creationId xmlns:a16="http://schemas.microsoft.com/office/drawing/2014/main" id="{CC092777-184E-45F7-BB76-60315961247E}"/>
              </a:ext>
            </a:extLst>
          </p:cNvPr>
          <p:cNvSpPr/>
          <p:nvPr/>
        </p:nvSpPr>
        <p:spPr>
          <a:xfrm>
            <a:off x="9408368" y="846111"/>
            <a:ext cx="2520280" cy="1718794"/>
          </a:xfrm>
          <a:prstGeom prst="wedgeRoundRectCallout">
            <a:avLst>
              <a:gd name="adj1" fmla="val -63030"/>
              <a:gd name="adj2" fmla="val 5239"/>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altLang="zh-TW"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 B-1.</a:t>
            </a:r>
            <a:r>
              <a:rPr kumimoji="0" lang="zh-TW" altLang="en-US"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專題實作、實習科目學習成果</a:t>
            </a:r>
            <a:r>
              <a:rPr kumimoji="0" lang="en-US" altLang="zh-TW"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含技能領域</a:t>
            </a:r>
            <a:r>
              <a:rPr kumimoji="0" lang="en-US" altLang="zh-TW"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a:t>
            </a:r>
          </a:p>
          <a:p>
            <a:pPr algn="ctr"/>
            <a:r>
              <a:rPr kumimoji="0" lang="zh-TW" altLang="en-US"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為</a:t>
            </a:r>
            <a:r>
              <a:rPr kumimoji="0" lang="zh-TW" altLang="en-US"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必繳</a:t>
            </a:r>
            <a:r>
              <a:rPr kumimoji="0" lang="en-US" altLang="zh-TW"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上傳</a:t>
            </a:r>
            <a:r>
              <a:rPr kumimoji="0" lang="en-US" altLang="zh-TW"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項目，考生若無此項學習歷程檔案者，上傳方式系統將請考生改選僅能以</a:t>
            </a:r>
            <a:r>
              <a:rPr kumimoji="0" lang="zh-TW" altLang="en-US" sz="1400" dirty="0">
                <a:solidFill>
                  <a:prstClr val="black"/>
                </a:solidFill>
                <a:latin typeface="Cambria Math" panose="02040503050406030204" pitchFamily="18" charset="0"/>
                <a:ea typeface="華康儷楷書" panose="03000509000000000000" pitchFamily="65" charset="-120"/>
              </a:rPr>
              <a:t>「</a:t>
            </a:r>
            <a:r>
              <a:rPr kumimoji="0" lang="zh-TW" altLang="en-US" sz="1400" b="1" dirty="0">
                <a:solidFill>
                  <a:srgbClr val="FF0000"/>
                </a:solidFill>
                <a:latin typeface="Cambria Math" panose="02040503050406030204" pitchFamily="18" charset="0"/>
                <a:ea typeface="華康儷楷書" panose="03000509000000000000" pitchFamily="65" charset="-120"/>
              </a:rPr>
              <a:t>自行上傳</a:t>
            </a:r>
            <a:r>
              <a:rPr kumimoji="0" lang="en-US" altLang="zh-TW" sz="1400" b="1" dirty="0">
                <a:solidFill>
                  <a:srgbClr val="FF0000"/>
                </a:solidFill>
                <a:latin typeface="Cambria Math" panose="02040503050406030204" pitchFamily="18" charset="0"/>
                <a:ea typeface="華康儷楷書" panose="03000509000000000000" pitchFamily="65" charset="-120"/>
              </a:rPr>
              <a:t>PDF</a:t>
            </a:r>
            <a:r>
              <a:rPr kumimoji="0" lang="zh-TW" altLang="en-US" sz="1400" b="1" dirty="0">
                <a:solidFill>
                  <a:srgbClr val="FF0000"/>
                </a:solidFill>
                <a:latin typeface="Cambria Math" panose="02040503050406030204" pitchFamily="18" charset="0"/>
                <a:ea typeface="華康儷楷書" panose="03000509000000000000" pitchFamily="65" charset="-120"/>
              </a:rPr>
              <a:t>檔案</a:t>
            </a:r>
            <a:r>
              <a:rPr kumimoji="0" lang="zh-TW" altLang="en-US" sz="1400" dirty="0">
                <a:solidFill>
                  <a:prstClr val="black"/>
                </a:solidFill>
                <a:latin typeface="Cambria Math" panose="02040503050406030204" pitchFamily="18" charset="0"/>
                <a:ea typeface="華康儷楷書" panose="03000509000000000000" pitchFamily="65" charset="-120"/>
              </a:rPr>
              <a:t>」模式上傳</a:t>
            </a:r>
            <a:endParaRPr kumimoji="0" lang="zh-TW" altLang="en-US" sz="14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endParaRPr>
          </a:p>
        </p:txBody>
      </p:sp>
      <p:cxnSp>
        <p:nvCxnSpPr>
          <p:cNvPr id="22" name="直線單箭頭接點 21">
            <a:extLst>
              <a:ext uri="{FF2B5EF4-FFF2-40B4-BE49-F238E27FC236}">
                <a16:creationId xmlns:a16="http://schemas.microsoft.com/office/drawing/2014/main" id="{C479E2C7-460A-4950-886F-CEE42F8EDDB9}"/>
              </a:ext>
            </a:extLst>
          </p:cNvPr>
          <p:cNvCxnSpPr>
            <a:cxnSpLocks/>
            <a:stCxn id="8" idx="2"/>
          </p:cNvCxnSpPr>
          <p:nvPr/>
        </p:nvCxnSpPr>
        <p:spPr>
          <a:xfrm>
            <a:off x="10668508" y="2564905"/>
            <a:ext cx="8201" cy="12668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255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E9A7277-1515-4D1F-937E-756548985BD4}"/>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pic>
        <p:nvPicPr>
          <p:cNvPr id="3" name="圖片 2">
            <a:extLst>
              <a:ext uri="{FF2B5EF4-FFF2-40B4-BE49-F238E27FC236}">
                <a16:creationId xmlns:a16="http://schemas.microsoft.com/office/drawing/2014/main" id="{C15C0641-57D5-40DC-8C1C-FA5959BC3AA2}"/>
              </a:ext>
            </a:extLst>
          </p:cNvPr>
          <p:cNvPicPr>
            <a:picLocks noChangeAspect="1"/>
          </p:cNvPicPr>
          <p:nvPr/>
        </p:nvPicPr>
        <p:blipFill>
          <a:blip r:embed="rId2"/>
          <a:stretch>
            <a:fillRect/>
          </a:stretch>
        </p:blipFill>
        <p:spPr>
          <a:xfrm>
            <a:off x="1235045" y="836712"/>
            <a:ext cx="9721909" cy="5846862"/>
          </a:xfrm>
          <a:prstGeom prst="rect">
            <a:avLst/>
          </a:prstGeom>
        </p:spPr>
      </p:pic>
    </p:spTree>
    <p:extLst>
      <p:ext uri="{BB962C8B-B14F-4D97-AF65-F5344CB8AC3E}">
        <p14:creationId xmlns:p14="http://schemas.microsoft.com/office/powerpoint/2010/main" val="16970964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117923" y="730985"/>
            <a:ext cx="9865096" cy="6052142"/>
          </a:xfrm>
          <a:prstGeom prst="rect">
            <a:avLst/>
          </a:prstGeom>
        </p:spPr>
      </p:pic>
      <p:sp>
        <p:nvSpPr>
          <p:cNvPr id="3" name="矩形 2">
            <a:extLst>
              <a:ext uri="{FF2B5EF4-FFF2-40B4-BE49-F238E27FC236}">
                <a16:creationId xmlns:a16="http://schemas.microsoft.com/office/drawing/2014/main" id="{74025EC0-8EDB-4A85-85CD-40FF74B4A956}"/>
              </a:ext>
            </a:extLst>
          </p:cNvPr>
          <p:cNvSpPr/>
          <p:nvPr/>
        </p:nvSpPr>
        <p:spPr>
          <a:xfrm>
            <a:off x="7627150" y="2696946"/>
            <a:ext cx="144016" cy="288032"/>
          </a:xfrm>
          <a:prstGeom prst="rect">
            <a:avLst/>
          </a:prstGeom>
          <a:solidFill>
            <a:srgbClr val="FFD966"/>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100" b="1" dirty="0">
                <a:solidFill>
                  <a:srgbClr val="FF0000"/>
                </a:solidFill>
              </a:rPr>
              <a:t>9</a:t>
            </a:r>
            <a:endParaRPr lang="zh-TW" altLang="en-US" sz="2100" b="1" dirty="0">
              <a:solidFill>
                <a:srgbClr val="FF0000"/>
              </a:solidFill>
            </a:endParaRPr>
          </a:p>
        </p:txBody>
      </p:sp>
      <p:sp>
        <p:nvSpPr>
          <p:cNvPr id="5" name="Rectangle 2">
            <a:extLst>
              <a:ext uri="{FF2B5EF4-FFF2-40B4-BE49-F238E27FC236}">
                <a16:creationId xmlns:a16="http://schemas.microsoft.com/office/drawing/2014/main" id="{B08B3A93-3285-4DB1-997D-4978E54D4A7E}"/>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spTree>
    <p:extLst>
      <p:ext uri="{BB962C8B-B14F-4D97-AF65-F5344CB8AC3E}">
        <p14:creationId xmlns:p14="http://schemas.microsoft.com/office/powerpoint/2010/main" val="19022397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2"/>
          <p:cNvSpPr txBox="1">
            <a:spLocks/>
          </p:cNvSpPr>
          <p:nvPr/>
        </p:nvSpPr>
        <p:spPr>
          <a:xfrm>
            <a:off x="908094" y="843588"/>
            <a:ext cx="9288517" cy="366043"/>
          </a:xfrm>
          <a:prstGeom prst="rect">
            <a:avLst/>
          </a:prstGeom>
          <a:solidFill>
            <a:srgbClr val="FFFFFF">
              <a:alpha val="50196"/>
            </a:srgb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kumimoji="0" lang="zh-TW" altLang="zh-TW">
                <a:latin typeface="華康儷楷書" panose="03000509000000000000" pitchFamily="65" charset="-120"/>
                <a:ea typeface="華康儷楷書" panose="03000509000000000000" pitchFamily="65" charset="-120"/>
              </a:rPr>
              <a:t>範例說明：</a:t>
            </a:r>
            <a:endParaRPr kumimoji="0" lang="en-US" altLang="zh-TW" sz="1800" dirty="0">
              <a:latin typeface="華康儷楷書" panose="03000509000000000000" pitchFamily="65" charset="-120"/>
              <a:ea typeface="華康儷楷書" panose="03000509000000000000" pitchFamily="65"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val="3253086266"/>
              </p:ext>
            </p:extLst>
          </p:nvPr>
        </p:nvGraphicFramePr>
        <p:xfrm>
          <a:off x="2606139" y="843588"/>
          <a:ext cx="8966736" cy="1584960"/>
        </p:xfrm>
        <a:graphic>
          <a:graphicData uri="http://schemas.openxmlformats.org/drawingml/2006/table">
            <a:tbl>
              <a:tblPr firstRow="1" firstCol="1" lastRow="1" lastCol="1" bandRow="1" bandCol="1">
                <a:tableStyleId>{68D230F3-CF80-4859-8CE7-A43EE81993B5}</a:tableStyleId>
              </a:tblPr>
              <a:tblGrid>
                <a:gridCol w="936737">
                  <a:extLst>
                    <a:ext uri="{9D8B030D-6E8A-4147-A177-3AD203B41FA5}">
                      <a16:colId xmlns:a16="http://schemas.microsoft.com/office/drawing/2014/main" val="4203468891"/>
                    </a:ext>
                  </a:extLst>
                </a:gridCol>
                <a:gridCol w="4369555">
                  <a:extLst>
                    <a:ext uri="{9D8B030D-6E8A-4147-A177-3AD203B41FA5}">
                      <a16:colId xmlns:a16="http://schemas.microsoft.com/office/drawing/2014/main" val="4245618592"/>
                    </a:ext>
                  </a:extLst>
                </a:gridCol>
                <a:gridCol w="1199744">
                  <a:extLst>
                    <a:ext uri="{9D8B030D-6E8A-4147-A177-3AD203B41FA5}">
                      <a16:colId xmlns:a16="http://schemas.microsoft.com/office/drawing/2014/main" val="2176849291"/>
                    </a:ext>
                  </a:extLst>
                </a:gridCol>
                <a:gridCol w="2460700">
                  <a:extLst>
                    <a:ext uri="{9D8B030D-6E8A-4147-A177-3AD203B41FA5}">
                      <a16:colId xmlns:a16="http://schemas.microsoft.com/office/drawing/2014/main" val="668861557"/>
                    </a:ext>
                  </a:extLst>
                </a:gridCol>
              </a:tblGrid>
              <a:tr h="564596">
                <a:tc gridSpan="2">
                  <a:txBody>
                    <a:bodyPr/>
                    <a:lstStyle/>
                    <a:p>
                      <a:pPr algn="ctr">
                        <a:spcAft>
                          <a:spcPts val="0"/>
                        </a:spcAft>
                      </a:pPr>
                      <a:r>
                        <a:rPr lang="zh-TW" sz="1600" b="0" kern="100" spc="-50" dirty="0">
                          <a:effectLst/>
                          <a:latin typeface="華康儷楷書" panose="03000509000000000000" pitchFamily="65" charset="-120"/>
                          <a:ea typeface="華康儷楷書" panose="03000509000000000000" pitchFamily="65" charset="-120"/>
                        </a:rPr>
                        <a:t>項</a:t>
                      </a:r>
                      <a:r>
                        <a:rPr lang="en-US" sz="1600" b="0" kern="100" spc="-50" dirty="0">
                          <a:effectLst/>
                          <a:latin typeface="華康儷楷書" panose="03000509000000000000" pitchFamily="65" charset="-120"/>
                          <a:ea typeface="華康儷楷書" panose="03000509000000000000" pitchFamily="65" charset="-120"/>
                        </a:rPr>
                        <a:t>      </a:t>
                      </a:r>
                      <a:r>
                        <a:rPr lang="zh-TW" sz="1600" b="0" kern="100" spc="-50" dirty="0">
                          <a:effectLst/>
                          <a:latin typeface="華康儷楷書" panose="03000509000000000000" pitchFamily="65" charset="-120"/>
                          <a:ea typeface="華康儷楷書" panose="03000509000000000000" pitchFamily="65" charset="-120"/>
                        </a:rPr>
                        <a:t>目</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600" b="0" kern="100" spc="-50">
                          <a:effectLst/>
                          <a:latin typeface="華康儷楷書" panose="03000509000000000000" pitchFamily="65" charset="-120"/>
                          <a:ea typeface="華康儷楷書" panose="03000509000000000000" pitchFamily="65" charset="-120"/>
                        </a:rPr>
                        <a:t>上傳檔案</a:t>
                      </a:r>
                      <a:br>
                        <a:rPr lang="en-US" sz="1600" b="0" kern="100" spc="-50" dirty="0">
                          <a:effectLst/>
                          <a:latin typeface="華康儷楷書" panose="03000509000000000000" pitchFamily="65" charset="-120"/>
                          <a:ea typeface="華康儷楷書" panose="03000509000000000000" pitchFamily="65" charset="-120"/>
                        </a:rPr>
                      </a:br>
                      <a:r>
                        <a:rPr lang="zh-TW" sz="1600" b="0" kern="100" spc="-50">
                          <a:effectLst/>
                          <a:latin typeface="華康儷楷書" panose="03000509000000000000" pitchFamily="65" charset="-120"/>
                          <a:ea typeface="華康儷楷書" panose="03000509000000000000" pitchFamily="65" charset="-120"/>
                        </a:rPr>
                        <a:t>件數上限</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effectLst/>
                          <a:latin typeface="華康儷楷書" panose="03000509000000000000" pitchFamily="65" charset="-120"/>
                          <a:ea typeface="華康儷楷書" panose="03000509000000000000" pitchFamily="65" charset="-120"/>
                        </a:rPr>
                        <a:t>未使用學習歷程中央資料庫之考生檔案容量上限</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66840449"/>
                  </a:ext>
                </a:extLst>
              </a:tr>
              <a:tr h="289430">
                <a:tc rowSpan="2">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B.</a:t>
                      </a:r>
                      <a:r>
                        <a:rPr lang="zh-TW" sz="1600" b="0" kern="100" spc="-50" dirty="0">
                          <a:effectLst/>
                          <a:latin typeface="華康儷楷書" panose="03000509000000000000" pitchFamily="65" charset="-120"/>
                          <a:ea typeface="華康儷楷書" panose="03000509000000000000" pitchFamily="65" charset="-120"/>
                        </a:rPr>
                        <a:t>課程學習成果</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B-1</a:t>
                      </a:r>
                      <a:r>
                        <a:rPr lang="zh-TW" sz="1600" b="0" kern="100" spc="-20" dirty="0">
                          <a:effectLst/>
                          <a:latin typeface="華康儷楷書" panose="03000509000000000000" pitchFamily="65" charset="-120"/>
                          <a:ea typeface="華康儷楷書" panose="03000509000000000000" pitchFamily="65" charset="-120"/>
                        </a:rPr>
                        <a:t>專題實作</a:t>
                      </a:r>
                      <a:r>
                        <a:rPr lang="zh-TW" altLang="en-US" sz="1600" b="0" kern="100" spc="-20" dirty="0">
                          <a:effectLst/>
                          <a:latin typeface="華康儷楷書" panose="03000509000000000000" pitchFamily="65" charset="-120"/>
                          <a:ea typeface="華康儷楷書" panose="03000509000000000000" pitchFamily="65" charset="-120"/>
                        </a:rPr>
                        <a:t>、</a:t>
                      </a:r>
                      <a:r>
                        <a:rPr lang="zh-TW" sz="1600" b="0" kern="100" spc="-20" dirty="0">
                          <a:effectLst/>
                          <a:latin typeface="華康儷楷書" panose="03000509000000000000" pitchFamily="65" charset="-120"/>
                          <a:ea typeface="華康儷楷書" panose="03000509000000000000" pitchFamily="65" charset="-120"/>
                        </a:rPr>
                        <a:t>實習科目學習成果</a:t>
                      </a:r>
                      <a:r>
                        <a:rPr lang="en-US" sz="1600" b="0" kern="100" spc="-20" dirty="0">
                          <a:effectLst/>
                          <a:latin typeface="華康儷楷書" panose="03000509000000000000" pitchFamily="65" charset="-120"/>
                          <a:ea typeface="華康儷楷書" panose="03000509000000000000" pitchFamily="65" charset="-120"/>
                        </a:rPr>
                        <a:t>(</a:t>
                      </a:r>
                      <a:r>
                        <a:rPr lang="zh-TW" sz="1600" b="0" kern="100" spc="-20" dirty="0">
                          <a:effectLst/>
                          <a:latin typeface="華康儷楷書" panose="03000509000000000000" pitchFamily="65" charset="-120"/>
                          <a:ea typeface="華康儷楷書" panose="03000509000000000000" pitchFamily="65" charset="-120"/>
                        </a:rPr>
                        <a:t>含技能領域</a:t>
                      </a:r>
                      <a:r>
                        <a:rPr lang="en-US" sz="1600" b="0" kern="100" spc="-20" dirty="0">
                          <a:effectLst/>
                          <a:latin typeface="華康儷楷書" panose="03000509000000000000" pitchFamily="65" charset="-120"/>
                          <a:ea typeface="華康儷楷書" panose="03000509000000000000" pitchFamily="65" charset="-120"/>
                        </a:rPr>
                        <a:t>)</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1</a:t>
                      </a:r>
                      <a:r>
                        <a:rPr lang="zh-TW" sz="1600" b="0" kern="100" spc="-50">
                          <a:effectLst/>
                          <a:latin typeface="華康儷楷書" panose="03000509000000000000" pitchFamily="65" charset="-120"/>
                          <a:ea typeface="華康儷楷書" panose="03000509000000000000" pitchFamily="65" charset="-120"/>
                        </a:rPr>
                        <a:t>件</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4MB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0482068"/>
                  </a:ext>
                </a:extLst>
              </a:tr>
              <a:tr h="289430">
                <a:tc vMerge="1">
                  <a:txBody>
                    <a:bodyPr/>
                    <a:lstStyle/>
                    <a:p>
                      <a:endParaRPr lang="zh-TW" altLang="en-US"/>
                    </a:p>
                  </a:txBody>
                  <a:tcPr/>
                </a:tc>
                <a:tc>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B-2</a:t>
                      </a:r>
                      <a:r>
                        <a:rPr lang="zh-TW" sz="1600" b="0" kern="100" spc="-50" dirty="0">
                          <a:effectLst/>
                          <a:latin typeface="華康儷楷書" panose="03000509000000000000" pitchFamily="65" charset="-120"/>
                          <a:ea typeface="華康儷楷書" panose="03000509000000000000" pitchFamily="65" charset="-120"/>
                        </a:rPr>
                        <a:t>其他課程學習</a:t>
                      </a:r>
                      <a:r>
                        <a:rPr lang="en-US" sz="1600" b="0" kern="100" spc="-50" dirty="0">
                          <a:effectLst/>
                          <a:latin typeface="華康儷楷書" panose="03000509000000000000" pitchFamily="65" charset="-120"/>
                          <a:ea typeface="華康儷楷書" panose="03000509000000000000" pitchFamily="65" charset="-120"/>
                        </a:rPr>
                        <a:t>(</a:t>
                      </a:r>
                      <a:r>
                        <a:rPr lang="zh-TW" sz="1600" b="0" kern="100" spc="-50" dirty="0">
                          <a:effectLst/>
                          <a:latin typeface="華康儷楷書" panose="03000509000000000000" pitchFamily="65" charset="-120"/>
                          <a:ea typeface="華康儷楷書" panose="03000509000000000000" pitchFamily="65" charset="-120"/>
                        </a:rPr>
                        <a:t>作品</a:t>
                      </a:r>
                      <a:r>
                        <a:rPr lang="en-US" sz="1600" b="0" kern="100" spc="-50" dirty="0">
                          <a:effectLst/>
                          <a:latin typeface="華康儷楷書" panose="03000509000000000000" pitchFamily="65" charset="-120"/>
                          <a:ea typeface="華康儷楷書" panose="03000509000000000000" pitchFamily="65" charset="-120"/>
                        </a:rPr>
                        <a:t>)</a:t>
                      </a:r>
                      <a:r>
                        <a:rPr lang="zh-TW" sz="1600" b="0" kern="100" spc="-50" dirty="0">
                          <a:effectLst/>
                          <a:latin typeface="華康儷楷書" panose="03000509000000000000" pitchFamily="65" charset="-120"/>
                          <a:ea typeface="華康儷楷書" panose="03000509000000000000" pitchFamily="65" charset="-120"/>
                        </a:rPr>
                        <a:t>成果</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2</a:t>
                      </a:r>
                      <a:r>
                        <a:rPr lang="zh-TW" sz="1600" b="0" kern="100" spc="-50" dirty="0">
                          <a:effectLst/>
                          <a:latin typeface="華康儷楷書" panose="03000509000000000000" pitchFamily="65" charset="-120"/>
                          <a:ea typeface="華康儷楷書" panose="03000509000000000000" pitchFamily="65" charset="-120"/>
                        </a:rPr>
                        <a:t>件</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8MB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extLst>
                  <a:ext uri="{0D108BD9-81ED-4DB2-BD59-A6C34878D82A}">
                    <a16:rowId xmlns:a16="http://schemas.microsoft.com/office/drawing/2014/main" val="1046312536"/>
                  </a:ext>
                </a:extLst>
              </a:tr>
              <a:tr h="289430">
                <a:tc gridSpan="2">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C.</a:t>
                      </a:r>
                      <a:r>
                        <a:rPr lang="zh-TW" sz="1600" b="0" kern="100" spc="-50" dirty="0">
                          <a:effectLst/>
                          <a:latin typeface="華康儷楷書" panose="03000509000000000000" pitchFamily="65" charset="-120"/>
                          <a:ea typeface="華康儷楷書" panose="03000509000000000000" pitchFamily="65" charset="-120"/>
                        </a:rPr>
                        <a:t>多元表現</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4</a:t>
                      </a:r>
                      <a:r>
                        <a:rPr lang="zh-TW" sz="1600" b="0" kern="100" spc="-50">
                          <a:effectLst/>
                          <a:latin typeface="華康儷楷書" panose="03000509000000000000" pitchFamily="65" charset="-120"/>
                          <a:ea typeface="華康儷楷書" panose="03000509000000000000" pitchFamily="65" charset="-120"/>
                        </a:rPr>
                        <a:t>件</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16MB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04876482"/>
                  </a:ext>
                </a:extLst>
              </a:tr>
            </a:tbl>
          </a:graphicData>
        </a:graphic>
      </p:graphicFrame>
      <p:sp>
        <p:nvSpPr>
          <p:cNvPr id="8" name="矩形 7"/>
          <p:cNvSpPr/>
          <p:nvPr/>
        </p:nvSpPr>
        <p:spPr>
          <a:xfrm>
            <a:off x="706759" y="2399646"/>
            <a:ext cx="11323316" cy="4201150"/>
          </a:xfrm>
          <a:prstGeom prst="rect">
            <a:avLst/>
          </a:prstGeom>
          <a:solidFill>
            <a:schemeClr val="bg1">
              <a:alpha val="50196"/>
            </a:schemeClr>
          </a:solidFill>
        </p:spPr>
        <p:txBody>
          <a:bodyPr wrap="square">
            <a:spAutoFit/>
          </a:bodyPr>
          <a:lstStyle/>
          <a:p>
            <a:pPr marL="285750" indent="-285750" algn="just">
              <a:spcBef>
                <a:spcPts val="200"/>
              </a:spcBef>
              <a:buFont typeface="Wingdings" panose="05000000000000000000" pitchFamily="2" charset="2"/>
              <a:buChar char="u"/>
            </a:pP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某校系科</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、學程要求「</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B.</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課程學習成果」為</a:t>
            </a:r>
            <a:endParaRPr lang="en-US"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algn="just">
              <a:spcBef>
                <a:spcPts val="200"/>
              </a:spcBef>
            </a:pP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B-1.</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專題實作、實習科目實習成果</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含技能領域</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」，件數上限為</a:t>
            </a:r>
            <a:r>
              <a:rPr lang="zh-TW" altLang="en-US" b="1"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400" b="1" u="sng" dirty="0">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 </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件</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pPr algn="just">
              <a:spcBef>
                <a:spcPts val="200"/>
              </a:spcBef>
            </a:pP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B-2.</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其他課程學習</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作品</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成果</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」，件數上限為</a:t>
            </a:r>
            <a:r>
              <a:rPr lang="zh-TW" altLang="en-US" u="sng"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400" b="1" u="sng" dirty="0">
                <a:latin typeface="Cambria Math" panose="02040503050406030204" pitchFamily="18" charset="0"/>
                <a:ea typeface="華康儷楷書" panose="03000509000000000000" pitchFamily="65" charset="-120"/>
                <a:cs typeface="Times New Roman" panose="02020603050405020304" pitchFamily="18" charset="0"/>
              </a:rPr>
              <a:t>2 </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件</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pPr algn="just">
              <a:spcBef>
                <a:spcPts val="200"/>
              </a:spcBef>
            </a:pP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   </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C.</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多元表現</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」，件數上限為</a:t>
            </a:r>
            <a:r>
              <a:rPr lang="zh-TW" altLang="en-US" u="sng"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400" b="1" u="sng" dirty="0">
                <a:latin typeface="Cambria Math" panose="02040503050406030204" pitchFamily="18" charset="0"/>
                <a:ea typeface="華康儷楷書" panose="03000509000000000000" pitchFamily="65" charset="-120"/>
                <a:cs typeface="Times New Roman" panose="02020603050405020304" pitchFamily="18" charset="0"/>
              </a:rPr>
              <a:t>4 </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件</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使用</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中央資料庫學習歷程檔案之考生可於學習歷程資料庫對應項目下</a:t>
            </a:r>
            <a:endParaRPr lang="en-US"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algn="just">
              <a:spcBef>
                <a:spcPts val="200"/>
              </a:spcBef>
            </a:pP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      </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至多分別勾選</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800" b="1" u="sng" dirty="0">
                <a:latin typeface="Cambria Math" panose="02040503050406030204" pitchFamily="18" charset="0"/>
                <a:ea typeface="華康儷楷書" panose="03000509000000000000" pitchFamily="65" charset="-120"/>
                <a:cs typeface="Times New Roman" panose="02020603050405020304" pitchFamily="18" charset="0"/>
              </a:rPr>
              <a:t>1 </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件、</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800" b="1" u="sng" dirty="0">
                <a:latin typeface="Cambria Math" panose="02040503050406030204" pitchFamily="18" charset="0"/>
                <a:ea typeface="華康儷楷書" panose="03000509000000000000" pitchFamily="65" charset="-120"/>
                <a:cs typeface="Times New Roman" panose="02020603050405020304" pitchFamily="18" charset="0"/>
              </a:rPr>
              <a:t>2 </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件或</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800" b="1" u="sng" dirty="0">
                <a:latin typeface="Cambria Math" panose="02040503050406030204" pitchFamily="18" charset="0"/>
                <a:ea typeface="華康儷楷書" panose="03000509000000000000" pitchFamily="65" charset="-120"/>
                <a:cs typeface="Times New Roman" panose="02020603050405020304" pitchFamily="18" charset="0"/>
              </a:rPr>
              <a:t>4 </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件檔案</a:t>
            </a:r>
            <a:endParaRPr lang="en-US"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未使用</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中央資料庫學習歷程檔案之考生，可自行於「</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B.</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課程學習成果」之</a:t>
            </a:r>
            <a:endParaRPr lang="en-US"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marL="266700" algn="just">
              <a:spcBef>
                <a:spcPts val="200"/>
              </a:spcBef>
            </a:pP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B-1.</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專題實作、實習科目實習成果</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含技能領域</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」欄位上傳</a:t>
            </a:r>
            <a:r>
              <a:rPr lang="zh-TW" altLang="en-US"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 </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個檔案容量最大至</a:t>
            </a:r>
            <a:r>
              <a:rPr lang="en-US" altLang="zh-TW"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4MB</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之</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PDF</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檔案</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pPr marL="266700" algn="just">
              <a:spcBef>
                <a:spcPts val="200"/>
              </a:spcBef>
            </a:pP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B-2.</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其他課程學習</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作品</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成果</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」欄位上傳</a:t>
            </a:r>
            <a:r>
              <a:rPr lang="zh-TW" altLang="en-US"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 </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個檔案容量最大至</a:t>
            </a:r>
            <a:r>
              <a:rPr lang="en-US" altLang="zh-TW"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8MB</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之</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PDF</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檔案</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pPr marL="266700" algn="just">
              <a:spcBef>
                <a:spcPts val="200"/>
              </a:spcBef>
            </a:pP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C.</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多元表現</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」欄位上傳</a:t>
            </a:r>
            <a:r>
              <a:rPr lang="zh-TW" altLang="en-US"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 </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個檔案容量至</a:t>
            </a:r>
            <a:r>
              <a:rPr lang="en-US" altLang="zh-TW" sz="2400" b="1" u="sng" dirty="0">
                <a:solidFill>
                  <a:srgbClr val="C00000"/>
                </a:solidFill>
                <a:latin typeface="Cambria Math" panose="02040503050406030204" pitchFamily="18" charset="0"/>
                <a:ea typeface="華康儷楷書" panose="03000509000000000000" pitchFamily="65" charset="-120"/>
                <a:cs typeface="Times New Roman" panose="02020603050405020304" pitchFamily="18" charset="0"/>
              </a:rPr>
              <a:t>16MB</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之</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PDF</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檔案</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6" name="Rectangle 2">
            <a:extLst>
              <a:ext uri="{FF2B5EF4-FFF2-40B4-BE49-F238E27FC236}">
                <a16:creationId xmlns:a16="http://schemas.microsoft.com/office/drawing/2014/main" id="{51331F0E-45A4-4D16-889C-8278BBFB7A26}"/>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spTree>
    <p:extLst>
      <p:ext uri="{BB962C8B-B14F-4D97-AF65-F5344CB8AC3E}">
        <p14:creationId xmlns:p14="http://schemas.microsoft.com/office/powerpoint/2010/main" val="17840782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C476761-A393-40F5-A69A-4C7E24D59079}"/>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pic>
        <p:nvPicPr>
          <p:cNvPr id="4" name="圖片 3" descr="一張含有 文字, 螢幕擷取畫面, 字型, 平行 的圖片&#10;&#10;AI 產生的內容可能不正確。">
            <a:extLst>
              <a:ext uri="{FF2B5EF4-FFF2-40B4-BE49-F238E27FC236}">
                <a16:creationId xmlns:a16="http://schemas.microsoft.com/office/drawing/2014/main" id="{8E4DFC24-303C-973C-1BF8-E44A29164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747" y="751624"/>
            <a:ext cx="10389821" cy="5862566"/>
          </a:xfrm>
          <a:prstGeom prst="rect">
            <a:avLst/>
          </a:prstGeom>
        </p:spPr>
      </p:pic>
    </p:spTree>
    <p:extLst>
      <p:ext uri="{BB962C8B-B14F-4D97-AF65-F5344CB8AC3E}">
        <p14:creationId xmlns:p14="http://schemas.microsoft.com/office/powerpoint/2010/main" val="36588310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58960B51-F497-4FF5-8170-3FCAD0D94C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59087" y="724165"/>
            <a:ext cx="9873825" cy="6061945"/>
          </a:xfrm>
          <a:prstGeom prst="rect">
            <a:avLst/>
          </a:prstGeom>
        </p:spPr>
      </p:pic>
      <p:sp>
        <p:nvSpPr>
          <p:cNvPr id="4" name="文字方塊 2">
            <a:extLst>
              <a:ext uri="{FF2B5EF4-FFF2-40B4-BE49-F238E27FC236}">
                <a16:creationId xmlns:a16="http://schemas.microsoft.com/office/drawing/2014/main" id="{028AC690-E289-44D5-9ABF-ADD0D97516F0}"/>
              </a:ext>
            </a:extLst>
          </p:cNvPr>
          <p:cNvSpPr txBox="1">
            <a:spLocks noChangeArrowheads="1"/>
          </p:cNvSpPr>
          <p:nvPr/>
        </p:nvSpPr>
        <p:spPr bwMode="auto">
          <a:xfrm>
            <a:off x="8904312" y="2324526"/>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19:45:46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5" name="文字方塊 2">
            <a:extLst>
              <a:ext uri="{FF2B5EF4-FFF2-40B4-BE49-F238E27FC236}">
                <a16:creationId xmlns:a16="http://schemas.microsoft.com/office/drawing/2014/main" id="{F612D266-1334-4511-8869-1C9043747A76}"/>
              </a:ext>
            </a:extLst>
          </p:cNvPr>
          <p:cNvSpPr txBox="1">
            <a:spLocks noChangeArrowheads="1"/>
          </p:cNvSpPr>
          <p:nvPr/>
        </p:nvSpPr>
        <p:spPr bwMode="auto">
          <a:xfrm>
            <a:off x="8976320" y="4122588"/>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19:47:46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6" name="文字方塊 2">
            <a:extLst>
              <a:ext uri="{FF2B5EF4-FFF2-40B4-BE49-F238E27FC236}">
                <a16:creationId xmlns:a16="http://schemas.microsoft.com/office/drawing/2014/main" id="{FBDE5F7A-22C7-4361-B6A9-8B37AA5446C3}"/>
              </a:ext>
            </a:extLst>
          </p:cNvPr>
          <p:cNvSpPr txBox="1">
            <a:spLocks noChangeArrowheads="1"/>
          </p:cNvSpPr>
          <p:nvPr/>
        </p:nvSpPr>
        <p:spPr bwMode="auto">
          <a:xfrm>
            <a:off x="8914177" y="5936889"/>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19:49:46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7" name="Rectangle 2">
            <a:extLst>
              <a:ext uri="{FF2B5EF4-FFF2-40B4-BE49-F238E27FC236}">
                <a16:creationId xmlns:a16="http://schemas.microsoft.com/office/drawing/2014/main" id="{16DAAC15-3E1D-43C6-ACAD-3B77ACF232EB}"/>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spTree>
    <p:extLst>
      <p:ext uri="{BB962C8B-B14F-4D97-AF65-F5344CB8AC3E}">
        <p14:creationId xmlns:p14="http://schemas.microsoft.com/office/powerpoint/2010/main" val="10357887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網頁 的圖片&#10;&#10;AI 產生的內容可能不正確。">
            <a:extLst>
              <a:ext uri="{FF2B5EF4-FFF2-40B4-BE49-F238E27FC236}">
                <a16:creationId xmlns:a16="http://schemas.microsoft.com/office/drawing/2014/main" id="{85FBCB8D-19E5-A90B-5C39-93D5C5D43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112" y="753807"/>
            <a:ext cx="10317015" cy="5992061"/>
          </a:xfrm>
          <a:prstGeom prst="rect">
            <a:avLst/>
          </a:prstGeom>
        </p:spPr>
      </p:pic>
      <p:sp>
        <p:nvSpPr>
          <p:cNvPr id="7" name="文字方塊 2">
            <a:extLst>
              <a:ext uri="{FF2B5EF4-FFF2-40B4-BE49-F238E27FC236}">
                <a16:creationId xmlns:a16="http://schemas.microsoft.com/office/drawing/2014/main" id="{2D9258FC-D7E0-4E81-AFDB-154D34A28F93}"/>
              </a:ext>
            </a:extLst>
          </p:cNvPr>
          <p:cNvSpPr txBox="1">
            <a:spLocks noChangeArrowheads="1"/>
          </p:cNvSpPr>
          <p:nvPr/>
        </p:nvSpPr>
        <p:spPr bwMode="auto">
          <a:xfrm>
            <a:off x="9048328" y="2492896"/>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19:45:46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8" name="Rectangle 2">
            <a:extLst>
              <a:ext uri="{FF2B5EF4-FFF2-40B4-BE49-F238E27FC236}">
                <a16:creationId xmlns:a16="http://schemas.microsoft.com/office/drawing/2014/main" id="{436CF149-1856-412D-A165-B0607C892A8A}"/>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sp>
        <p:nvSpPr>
          <p:cNvPr id="4" name="文字方塊 2">
            <a:extLst>
              <a:ext uri="{FF2B5EF4-FFF2-40B4-BE49-F238E27FC236}">
                <a16:creationId xmlns:a16="http://schemas.microsoft.com/office/drawing/2014/main" id="{8649D863-3CFF-5735-7462-728BF0869BC2}"/>
              </a:ext>
            </a:extLst>
          </p:cNvPr>
          <p:cNvSpPr txBox="1">
            <a:spLocks noChangeArrowheads="1"/>
          </p:cNvSpPr>
          <p:nvPr/>
        </p:nvSpPr>
        <p:spPr bwMode="auto">
          <a:xfrm>
            <a:off x="9048327" y="4869160"/>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19:48:35</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pic>
        <p:nvPicPr>
          <p:cNvPr id="9" name="圖片 8">
            <a:extLst>
              <a:ext uri="{FF2B5EF4-FFF2-40B4-BE49-F238E27FC236}">
                <a16:creationId xmlns:a16="http://schemas.microsoft.com/office/drawing/2014/main" id="{041B8E3D-65F7-528D-44A8-98E19CBC0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2184" y="5373216"/>
            <a:ext cx="2400635" cy="285790"/>
          </a:xfrm>
          <a:prstGeom prst="rect">
            <a:avLst/>
          </a:prstGeom>
        </p:spPr>
      </p:pic>
      <p:sp>
        <p:nvSpPr>
          <p:cNvPr id="10" name="文字方塊 9">
            <a:extLst>
              <a:ext uri="{FF2B5EF4-FFF2-40B4-BE49-F238E27FC236}">
                <a16:creationId xmlns:a16="http://schemas.microsoft.com/office/drawing/2014/main" id="{441402BE-B956-3452-CBFE-CF9F0DD604A1}"/>
              </a:ext>
            </a:extLst>
          </p:cNvPr>
          <p:cNvSpPr txBox="1">
            <a:spLocks noChangeArrowheads="1"/>
          </p:cNvSpPr>
          <p:nvPr/>
        </p:nvSpPr>
        <p:spPr bwMode="auto">
          <a:xfrm>
            <a:off x="3215680" y="4312800"/>
            <a:ext cx="288032" cy="153888"/>
          </a:xfrm>
          <a:prstGeom prst="rect">
            <a:avLst/>
          </a:prstGeom>
          <a:noFill/>
          <a:ln w="9525">
            <a:noFill/>
            <a:miter lim="800000"/>
            <a:headEnd/>
            <a:tailEnd/>
          </a:ln>
        </p:spPr>
        <p:txBody>
          <a:bodyPr rot="0" vert="horz" wrap="square" lIns="91440" tIns="45720" rIns="91440" bIns="45720" anchor="t" anchorCtr="0">
            <a:spAutoFit/>
          </a:bodyPr>
          <a:lstStyle/>
          <a:p>
            <a:r>
              <a:rPr lang="en-US" sz="400" b="1" kern="100" dirty="0">
                <a:effectLst/>
                <a:latin typeface="Malgun Gothic" panose="020B0503020000020004" pitchFamily="34" charset="-127"/>
                <a:ea typeface="新細明體" panose="02020500000000000000" pitchFamily="18" charset="-120"/>
                <a:cs typeface="新細明體" panose="02020500000000000000" pitchFamily="18" charset="-120"/>
              </a:rPr>
              <a:t>115</a:t>
            </a:r>
            <a:endParaRPr lang="zh-TW" sz="4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Tree>
    <p:extLst>
      <p:ext uri="{BB962C8B-B14F-4D97-AF65-F5344CB8AC3E}">
        <p14:creationId xmlns:p14="http://schemas.microsoft.com/office/powerpoint/2010/main" val="33544216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2D23C652-255A-4895-9154-D650593C9A41}"/>
              </a:ext>
            </a:extLst>
          </p:cNvPr>
          <p:cNvSpPr txBox="1"/>
          <p:nvPr/>
        </p:nvSpPr>
        <p:spPr>
          <a:xfrm>
            <a:off x="839416" y="799753"/>
            <a:ext cx="10369152" cy="5970865"/>
          </a:xfrm>
          <a:prstGeom prst="rect">
            <a:avLst/>
          </a:prstGeom>
          <a:solidFill>
            <a:srgbClr val="FFD966"/>
          </a:solidFill>
          <a:ln>
            <a:solidFill>
              <a:srgbClr val="FFD966"/>
            </a:solidFill>
          </a:ln>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步驟</a:t>
            </a:r>
            <a:r>
              <a:rPr lang="en-US" altLang="zh-TW" b="1" dirty="0">
                <a:latin typeface="微軟正黑體" panose="020B0604030504040204" pitchFamily="34" charset="-120"/>
                <a:ea typeface="微軟正黑體" panose="020B0604030504040204" pitchFamily="34" charset="-120"/>
              </a:rPr>
              <a:t>3 </a:t>
            </a:r>
            <a:r>
              <a:rPr lang="zh-TW" altLang="en-US" sz="2200" b="1" dirty="0">
                <a:solidFill>
                  <a:srgbClr val="FF0000"/>
                </a:solidFill>
                <a:latin typeface="微軟正黑體" panose="020B0604030504040204" pitchFamily="34" charset="-120"/>
                <a:ea typeface="微軟正黑體" panose="020B0604030504040204" pitchFamily="34" charset="-120"/>
              </a:rPr>
              <a:t>全體考生</a:t>
            </a:r>
            <a:r>
              <a:rPr lang="zh-TW" altLang="en-US" b="1" dirty="0">
                <a:latin typeface="微軟正黑體" panose="020B0604030504040204" pitchFamily="34" charset="-120"/>
                <a:ea typeface="微軟正黑體" panose="020B0604030504040204" pitchFamily="34" charset="-120"/>
              </a:rPr>
              <a:t>作業一致 </a:t>
            </a:r>
            <a:r>
              <a:rPr lang="en-US" altLang="zh-TW" b="1" dirty="0">
                <a:latin typeface="微軟正黑體" panose="020B0604030504040204" pitchFamily="34" charset="-120"/>
                <a:ea typeface="微軟正黑體" panose="020B0604030504040204" pitchFamily="34" charset="-120"/>
              </a:rPr>
              <a:t>– </a:t>
            </a:r>
            <a:r>
              <a:rPr lang="en-US" altLang="zh-TW" b="1" dirty="0">
                <a:solidFill>
                  <a:srgbClr val="0000FF"/>
                </a:solidFill>
                <a:latin typeface="微軟正黑體" panose="020B0604030504040204" pitchFamily="34" charset="-120"/>
                <a:ea typeface="微軟正黑體" panose="020B0604030504040204" pitchFamily="34" charset="-120"/>
              </a:rPr>
              <a:t>D</a:t>
            </a:r>
            <a:r>
              <a:rPr lang="zh-TW" altLang="en-US" b="1" dirty="0">
                <a:solidFill>
                  <a:srgbClr val="0000FF"/>
                </a:solidFill>
                <a:latin typeface="微軟正黑體" panose="020B0604030504040204" pitchFamily="34" charset="-120"/>
                <a:ea typeface="微軟正黑體" panose="020B0604030504040204" pitchFamily="34" charset="-120"/>
              </a:rPr>
              <a:t>考生自行撰寫及上傳</a:t>
            </a:r>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en-US" altLang="zh-TW" b="1" dirty="0">
              <a:solidFill>
                <a:srgbClr val="0000FF"/>
              </a:solidFill>
              <a:latin typeface="微軟正黑體" panose="020B0604030504040204" pitchFamily="34" charset="-120"/>
              <a:ea typeface="微軟正黑體" panose="020B0604030504040204" pitchFamily="34" charset="-120"/>
            </a:endParaRPr>
          </a:p>
          <a:p>
            <a:endParaRPr lang="zh-TW" altLang="en-US" b="1" dirty="0">
              <a:solidFill>
                <a:srgbClr val="0000FF"/>
              </a:solidFill>
              <a:latin typeface="微軟正黑體" panose="020B0604030504040204" pitchFamily="34" charset="-120"/>
              <a:ea typeface="微軟正黑體" panose="020B0604030504040204" pitchFamily="34" charset="-120"/>
            </a:endParaRPr>
          </a:p>
        </p:txBody>
      </p:sp>
      <p:pic>
        <p:nvPicPr>
          <p:cNvPr id="21" name="圖片 20" descr="一張含有 文字, 螢幕擷取畫面, 字型, 數字 的圖片&#10;&#10;AI 產生的內容可能不正確。">
            <a:extLst>
              <a:ext uri="{FF2B5EF4-FFF2-40B4-BE49-F238E27FC236}">
                <a16:creationId xmlns:a16="http://schemas.microsoft.com/office/drawing/2014/main" id="{4B69CEEE-4765-46A0-90C8-13CE76BE2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900" y="1238616"/>
            <a:ext cx="10164869" cy="5247909"/>
          </a:xfrm>
          <a:prstGeom prst="rect">
            <a:avLst/>
          </a:prstGeom>
        </p:spPr>
      </p:pic>
      <p:sp>
        <p:nvSpPr>
          <p:cNvPr id="6" name="矩形: 圓角 5">
            <a:extLst>
              <a:ext uri="{FF2B5EF4-FFF2-40B4-BE49-F238E27FC236}">
                <a16:creationId xmlns:a16="http://schemas.microsoft.com/office/drawing/2014/main" id="{1E25F687-E7C3-45DE-9D5B-1012A09C80F5}"/>
              </a:ext>
            </a:extLst>
          </p:cNvPr>
          <p:cNvSpPr/>
          <p:nvPr/>
        </p:nvSpPr>
        <p:spPr>
          <a:xfrm>
            <a:off x="955457" y="1478014"/>
            <a:ext cx="2044199" cy="6203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圓角 8">
            <a:extLst>
              <a:ext uri="{FF2B5EF4-FFF2-40B4-BE49-F238E27FC236}">
                <a16:creationId xmlns:a16="http://schemas.microsoft.com/office/drawing/2014/main" id="{C0DC83CE-6962-4EC5-8286-506A90068B87}"/>
              </a:ext>
            </a:extLst>
          </p:cNvPr>
          <p:cNvSpPr/>
          <p:nvPr/>
        </p:nvSpPr>
        <p:spPr>
          <a:xfrm>
            <a:off x="955458" y="3270114"/>
            <a:ext cx="4455697" cy="58034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圓角 9">
            <a:extLst>
              <a:ext uri="{FF2B5EF4-FFF2-40B4-BE49-F238E27FC236}">
                <a16:creationId xmlns:a16="http://schemas.microsoft.com/office/drawing/2014/main" id="{3D26A81D-1C92-47DE-A753-DA6074184F19}"/>
              </a:ext>
            </a:extLst>
          </p:cNvPr>
          <p:cNvSpPr/>
          <p:nvPr/>
        </p:nvSpPr>
        <p:spPr>
          <a:xfrm>
            <a:off x="955458" y="5001691"/>
            <a:ext cx="2044198" cy="6176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圓角 10">
            <a:extLst>
              <a:ext uri="{FF2B5EF4-FFF2-40B4-BE49-F238E27FC236}">
                <a16:creationId xmlns:a16="http://schemas.microsoft.com/office/drawing/2014/main" id="{E1960827-06D2-44C0-8DA6-D40E7F410E22}"/>
              </a:ext>
            </a:extLst>
          </p:cNvPr>
          <p:cNvSpPr/>
          <p:nvPr/>
        </p:nvSpPr>
        <p:spPr>
          <a:xfrm>
            <a:off x="7574112" y="2499048"/>
            <a:ext cx="1078050" cy="4561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B00EF3F2-7632-4AA1-9346-C5DAAE67FAB5}"/>
              </a:ext>
            </a:extLst>
          </p:cNvPr>
          <p:cNvSpPr/>
          <p:nvPr/>
        </p:nvSpPr>
        <p:spPr>
          <a:xfrm>
            <a:off x="7574112" y="4258697"/>
            <a:ext cx="1078050" cy="4561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941C72F4-0F1B-431D-B1E6-8AF8072F7751}"/>
              </a:ext>
            </a:extLst>
          </p:cNvPr>
          <p:cNvSpPr/>
          <p:nvPr/>
        </p:nvSpPr>
        <p:spPr>
          <a:xfrm>
            <a:off x="7574112" y="6019978"/>
            <a:ext cx="1078050" cy="4561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6BDEBDE4-8951-483F-BED9-F8E3C8C209AD}"/>
              </a:ext>
            </a:extLst>
          </p:cNvPr>
          <p:cNvSpPr txBox="1"/>
          <p:nvPr/>
        </p:nvSpPr>
        <p:spPr>
          <a:xfrm>
            <a:off x="4455297" y="2526416"/>
            <a:ext cx="2844275" cy="369332"/>
          </a:xfrm>
          <a:prstGeom prst="rect">
            <a:avLst/>
          </a:prstGeom>
          <a:solidFill>
            <a:srgbClr val="FFD966"/>
          </a:solidFill>
          <a:ln>
            <a:solidFill>
              <a:srgbClr val="FFD966"/>
            </a:solidFill>
          </a:ln>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步驟</a:t>
            </a:r>
            <a:r>
              <a:rPr lang="en-US" altLang="zh-TW" b="1" dirty="0">
                <a:latin typeface="微軟正黑體" panose="020B0604030504040204" pitchFamily="34" charset="-120"/>
                <a:ea typeface="微軟正黑體" panose="020B0604030504040204" pitchFamily="34" charset="-120"/>
              </a:rPr>
              <a:t>3-4</a:t>
            </a:r>
            <a:r>
              <a:rPr lang="zh-TW" altLang="en-US" b="1" dirty="0">
                <a:latin typeface="微軟正黑體" panose="020B0604030504040204" pitchFamily="34" charset="-120"/>
                <a:ea typeface="微軟正黑體" panose="020B0604030504040204" pitchFamily="34" charset="-120"/>
              </a:rPr>
              <a:t>點選「選擇檔案」</a:t>
            </a:r>
          </a:p>
        </p:txBody>
      </p:sp>
      <p:pic>
        <p:nvPicPr>
          <p:cNvPr id="17" name="圖片 16">
            <a:extLst>
              <a:ext uri="{FF2B5EF4-FFF2-40B4-BE49-F238E27FC236}">
                <a16:creationId xmlns:a16="http://schemas.microsoft.com/office/drawing/2014/main" id="{161A41C5-9029-4F43-800C-F464B324E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64107">
            <a:off x="8535120" y="2824688"/>
            <a:ext cx="368917" cy="372214"/>
          </a:xfrm>
          <a:prstGeom prst="rect">
            <a:avLst/>
          </a:prstGeom>
        </p:spPr>
      </p:pic>
      <p:pic>
        <p:nvPicPr>
          <p:cNvPr id="18" name="圖片 17">
            <a:extLst>
              <a:ext uri="{FF2B5EF4-FFF2-40B4-BE49-F238E27FC236}">
                <a16:creationId xmlns:a16="http://schemas.microsoft.com/office/drawing/2014/main" id="{ED59BC1F-DA87-4985-94C6-E72C5117A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64107">
            <a:off x="8554169" y="4584336"/>
            <a:ext cx="368917" cy="372214"/>
          </a:xfrm>
          <a:prstGeom prst="rect">
            <a:avLst/>
          </a:prstGeom>
        </p:spPr>
      </p:pic>
      <p:pic>
        <p:nvPicPr>
          <p:cNvPr id="19" name="圖片 18">
            <a:extLst>
              <a:ext uri="{FF2B5EF4-FFF2-40B4-BE49-F238E27FC236}">
                <a16:creationId xmlns:a16="http://schemas.microsoft.com/office/drawing/2014/main" id="{34B6408C-54C3-467A-8986-AFD6C6B7E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464107">
            <a:off x="8485521" y="6314463"/>
            <a:ext cx="368917" cy="372214"/>
          </a:xfrm>
          <a:prstGeom prst="rect">
            <a:avLst/>
          </a:prstGeom>
        </p:spPr>
      </p:pic>
      <p:sp>
        <p:nvSpPr>
          <p:cNvPr id="20" name="Rectangle 2">
            <a:extLst>
              <a:ext uri="{FF2B5EF4-FFF2-40B4-BE49-F238E27FC236}">
                <a16:creationId xmlns:a16="http://schemas.microsoft.com/office/drawing/2014/main" id="{F6631A13-B82B-4644-8942-49909B51D94E}"/>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spTree>
    <p:extLst>
      <p:ext uri="{BB962C8B-B14F-4D97-AF65-F5344CB8AC3E}">
        <p14:creationId xmlns:p14="http://schemas.microsoft.com/office/powerpoint/2010/main" val="41469237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818747" y="745099"/>
            <a:ext cx="10381319" cy="5665622"/>
          </a:xfrm>
          <a:prstGeom prst="rect">
            <a:avLst/>
          </a:prstGeom>
        </p:spPr>
      </p:pic>
      <p:sp>
        <p:nvSpPr>
          <p:cNvPr id="4" name="文字方塊 2">
            <a:extLst>
              <a:ext uri="{FF2B5EF4-FFF2-40B4-BE49-F238E27FC236}">
                <a16:creationId xmlns:a16="http://schemas.microsoft.com/office/drawing/2014/main" id="{019C828F-D3DA-436C-964C-75D57DF96511}"/>
              </a:ext>
            </a:extLst>
          </p:cNvPr>
          <p:cNvSpPr txBox="1">
            <a:spLocks noChangeArrowheads="1"/>
          </p:cNvSpPr>
          <p:nvPr/>
        </p:nvSpPr>
        <p:spPr bwMode="auto">
          <a:xfrm>
            <a:off x="9091747" y="2125828"/>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20:07:46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5" name="文字方塊 2">
            <a:extLst>
              <a:ext uri="{FF2B5EF4-FFF2-40B4-BE49-F238E27FC236}">
                <a16:creationId xmlns:a16="http://schemas.microsoft.com/office/drawing/2014/main" id="{3738DF90-D9A5-429A-8B0D-5E2B77B8FD32}"/>
              </a:ext>
            </a:extLst>
          </p:cNvPr>
          <p:cNvSpPr txBox="1">
            <a:spLocks noChangeArrowheads="1"/>
          </p:cNvSpPr>
          <p:nvPr/>
        </p:nvSpPr>
        <p:spPr bwMode="auto">
          <a:xfrm>
            <a:off x="9091748" y="3823156"/>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20:08:46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6" name="文字方塊 2">
            <a:extLst>
              <a:ext uri="{FF2B5EF4-FFF2-40B4-BE49-F238E27FC236}">
                <a16:creationId xmlns:a16="http://schemas.microsoft.com/office/drawing/2014/main" id="{40A2FBD0-6910-4B31-A67D-25BBD6E0DE9C}"/>
              </a:ext>
            </a:extLst>
          </p:cNvPr>
          <p:cNvSpPr txBox="1">
            <a:spLocks noChangeArrowheads="1"/>
          </p:cNvSpPr>
          <p:nvPr/>
        </p:nvSpPr>
        <p:spPr bwMode="auto">
          <a:xfrm>
            <a:off x="9162715" y="5398136"/>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20:10:46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8" name="Rectangle 2">
            <a:extLst>
              <a:ext uri="{FF2B5EF4-FFF2-40B4-BE49-F238E27FC236}">
                <a16:creationId xmlns:a16="http://schemas.microsoft.com/office/drawing/2014/main" id="{0CA04207-3FEC-4AE0-AA08-726043C38C43}"/>
              </a:ext>
            </a:extLst>
          </p:cNvPr>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pic>
        <p:nvPicPr>
          <p:cNvPr id="10" name="圖片 9">
            <a:extLst>
              <a:ext uri="{FF2B5EF4-FFF2-40B4-BE49-F238E27FC236}">
                <a16:creationId xmlns:a16="http://schemas.microsoft.com/office/drawing/2014/main" id="{8724AA69-479F-1EA4-D884-DF1255C3882E}"/>
              </a:ext>
            </a:extLst>
          </p:cNvPr>
          <p:cNvPicPr>
            <a:picLocks noChangeAspect="1"/>
          </p:cNvPicPr>
          <p:nvPr/>
        </p:nvPicPr>
        <p:blipFill>
          <a:blip r:embed="rId3">
            <a:extLst>
              <a:ext uri="{28A0092B-C50C-407E-A947-70E740481C1C}">
                <a14:useLocalDpi xmlns:a14="http://schemas.microsoft.com/office/drawing/2010/main" val="0"/>
              </a:ext>
            </a:extLst>
          </a:blip>
          <a:srcRect b="39632"/>
          <a:stretch/>
        </p:blipFill>
        <p:spPr>
          <a:xfrm>
            <a:off x="975522" y="1254641"/>
            <a:ext cx="10089030" cy="374159"/>
          </a:xfrm>
          <a:prstGeom prst="rect">
            <a:avLst/>
          </a:prstGeom>
        </p:spPr>
      </p:pic>
      <p:pic>
        <p:nvPicPr>
          <p:cNvPr id="13" name="圖片 12">
            <a:extLst>
              <a:ext uri="{FF2B5EF4-FFF2-40B4-BE49-F238E27FC236}">
                <a16:creationId xmlns:a16="http://schemas.microsoft.com/office/drawing/2014/main" id="{44DA27C8-579C-EC10-7E29-A009DFB2B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3200" y="3912964"/>
            <a:ext cx="315593" cy="164108"/>
          </a:xfrm>
          <a:prstGeom prst="rect">
            <a:avLst/>
          </a:prstGeom>
        </p:spPr>
      </p:pic>
      <p:sp>
        <p:nvSpPr>
          <p:cNvPr id="11" name="文字方塊 10">
            <a:extLst>
              <a:ext uri="{FF2B5EF4-FFF2-40B4-BE49-F238E27FC236}">
                <a16:creationId xmlns:a16="http://schemas.microsoft.com/office/drawing/2014/main" id="{11D5B5B2-2E74-C0D9-C741-440610DD768D}"/>
              </a:ext>
            </a:extLst>
          </p:cNvPr>
          <p:cNvSpPr txBox="1">
            <a:spLocks noChangeArrowheads="1"/>
          </p:cNvSpPr>
          <p:nvPr/>
        </p:nvSpPr>
        <p:spPr bwMode="auto">
          <a:xfrm>
            <a:off x="3234001" y="3937843"/>
            <a:ext cx="288032" cy="153888"/>
          </a:xfrm>
          <a:prstGeom prst="rect">
            <a:avLst/>
          </a:prstGeom>
          <a:noFill/>
          <a:ln w="9525">
            <a:noFill/>
            <a:miter lim="800000"/>
            <a:headEnd/>
            <a:tailEnd/>
          </a:ln>
        </p:spPr>
        <p:txBody>
          <a:bodyPr rot="0" vert="horz" wrap="square" lIns="91440" tIns="45720" rIns="91440" bIns="45720" anchor="t" anchorCtr="0">
            <a:spAutoFit/>
          </a:bodyPr>
          <a:lstStyle/>
          <a:p>
            <a:r>
              <a:rPr lang="en-US" sz="400" b="1" kern="100" dirty="0">
                <a:effectLst/>
                <a:latin typeface="Malgun Gothic" panose="020B0503020000020004" pitchFamily="34" charset="-127"/>
                <a:ea typeface="新細明體" panose="02020500000000000000" pitchFamily="18" charset="-120"/>
                <a:cs typeface="新細明體" panose="02020500000000000000" pitchFamily="18" charset="-120"/>
              </a:rPr>
              <a:t>115</a:t>
            </a:r>
            <a:endParaRPr lang="zh-TW" sz="4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Tree>
    <p:extLst>
      <p:ext uri="{BB962C8B-B14F-4D97-AF65-F5344CB8AC3E}">
        <p14:creationId xmlns:p14="http://schemas.microsoft.com/office/powerpoint/2010/main" val="4056160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702859" y="764704"/>
            <a:ext cx="8755466" cy="3456384"/>
          </a:xfrm>
        </p:spPr>
        <p:txBody>
          <a:bodyPr>
            <a:noAutofit/>
          </a:bodyPr>
          <a:lstStyle/>
          <a:p>
            <a:pPr marL="0" indent="0">
              <a:buNone/>
            </a:pPr>
            <a:r>
              <a:rPr lang="zh-TW" altLang="zh-TW" sz="2000" b="1" dirty="0">
                <a:latin typeface="Cambria Math" panose="02040503050406030204" pitchFamily="18" charset="0"/>
                <a:ea typeface="華康儷楷書" panose="03000509000000000000" pitchFamily="65" charset="-120"/>
              </a:rPr>
              <a:t>※步驟</a:t>
            </a:r>
            <a:r>
              <a:rPr lang="en-US" altLang="zh-TW" sz="2000" b="1" dirty="0">
                <a:latin typeface="Cambria Math" panose="02040503050406030204" pitchFamily="18" charset="0"/>
                <a:ea typeface="華康儷楷書" panose="03000509000000000000" pitchFamily="65" charset="-120"/>
              </a:rPr>
              <a:t>4</a:t>
            </a:r>
            <a:r>
              <a:rPr lang="zh-TW" altLang="en-US" sz="1600" b="1" dirty="0">
                <a:latin typeface="Cambria Math" panose="02040503050406030204" pitchFamily="18" charset="0"/>
                <a:ea typeface="華康儷楷書" panose="03000509000000000000" pitchFamily="65" charset="-120"/>
              </a:rPr>
              <a:t>：上傳證照或得獎加分證明</a:t>
            </a:r>
            <a:r>
              <a:rPr lang="zh-TW" altLang="zh-TW" sz="1600" b="1" dirty="0">
                <a:latin typeface="Cambria Math" panose="02040503050406030204" pitchFamily="18" charset="0"/>
                <a:ea typeface="華康儷楷書" panose="03000509000000000000" pitchFamily="65" charset="-120"/>
              </a:rPr>
              <a:t>重點提醒</a:t>
            </a:r>
          </a:p>
          <a:p>
            <a:pPr marL="457200" lvl="1" indent="0">
              <a:buNone/>
            </a:pPr>
            <a:r>
              <a:rPr lang="zh-TW" altLang="zh-TW" sz="1600" b="1" u="sng" dirty="0">
                <a:latin typeface="Cambria Math" panose="02040503050406030204" pitchFamily="18" charset="0"/>
                <a:ea typeface="華康儷楷書" panose="03000509000000000000" pitchFamily="65" charset="-120"/>
              </a:rPr>
              <a:t>步驟</a:t>
            </a:r>
            <a:r>
              <a:rPr lang="en-US" altLang="zh-TW" sz="1600" b="1" u="sng" dirty="0">
                <a:latin typeface="Cambria Math" panose="02040503050406030204" pitchFamily="18" charset="0"/>
                <a:ea typeface="華康儷楷書" panose="03000509000000000000" pitchFamily="65" charset="-120"/>
              </a:rPr>
              <a:t>4-1</a:t>
            </a:r>
            <a:r>
              <a:rPr lang="zh-TW" altLang="zh-TW" sz="1600" dirty="0">
                <a:latin typeface="Cambria Math" panose="02040503050406030204" pitchFamily="18" charset="0"/>
                <a:ea typeface="華康儷楷書" panose="03000509000000000000" pitchFamily="65" charset="-120"/>
              </a:rPr>
              <a:t>：選擇「競賽、證照名稱」、「職</a:t>
            </a:r>
            <a:r>
              <a:rPr lang="en-US" altLang="zh-TW" sz="1600" dirty="0">
                <a:latin typeface="Cambria Math" panose="02040503050406030204" pitchFamily="18" charset="0"/>
                <a:ea typeface="華康儷楷書" panose="03000509000000000000" pitchFamily="65" charset="-120"/>
              </a:rPr>
              <a:t>(</a:t>
            </a:r>
            <a:r>
              <a:rPr lang="zh-TW" altLang="zh-TW" sz="1600" dirty="0">
                <a:latin typeface="Cambria Math" panose="02040503050406030204" pitchFamily="18" charset="0"/>
                <a:ea typeface="華康儷楷書" panose="03000509000000000000" pitchFamily="65" charset="-120"/>
              </a:rPr>
              <a:t>種</a:t>
            </a:r>
            <a:r>
              <a:rPr lang="en-US" altLang="zh-TW" sz="1600" dirty="0">
                <a:latin typeface="Cambria Math" panose="02040503050406030204" pitchFamily="18" charset="0"/>
                <a:ea typeface="華康儷楷書" panose="03000509000000000000" pitchFamily="65" charset="-120"/>
              </a:rPr>
              <a:t>)</a:t>
            </a:r>
            <a:r>
              <a:rPr lang="zh-TW" altLang="zh-TW" sz="1600" dirty="0">
                <a:latin typeface="Cambria Math" panose="02040503050406030204" pitchFamily="18" charset="0"/>
                <a:ea typeface="華康儷楷書" panose="03000509000000000000" pitchFamily="65" charset="-120"/>
              </a:rPr>
              <a:t>類別名稱」、「競賽優勝名次或證照等級」</a:t>
            </a:r>
            <a:endParaRPr lang="zh-TW" altLang="zh-TW" sz="1600" b="1" dirty="0">
              <a:latin typeface="Cambria Math" panose="02040503050406030204" pitchFamily="18" charset="0"/>
              <a:ea typeface="華康儷楷書" panose="03000509000000000000" pitchFamily="65" charset="-120"/>
            </a:endParaRPr>
          </a:p>
          <a:p>
            <a:pPr marL="457200" lvl="1" indent="0">
              <a:buNone/>
            </a:pPr>
            <a:r>
              <a:rPr lang="zh-TW" altLang="zh-TW" sz="1600" b="1" u="sng" dirty="0">
                <a:latin typeface="Cambria Math" panose="02040503050406030204" pitchFamily="18" charset="0"/>
                <a:ea typeface="華康儷楷書" panose="03000509000000000000" pitchFamily="65" charset="-120"/>
              </a:rPr>
              <a:t>步驟</a:t>
            </a:r>
            <a:r>
              <a:rPr lang="en-US" altLang="zh-TW" sz="1600" b="1" u="sng" dirty="0">
                <a:latin typeface="Cambria Math" panose="02040503050406030204" pitchFamily="18" charset="0"/>
                <a:ea typeface="華康儷楷書" panose="03000509000000000000" pitchFamily="65" charset="-120"/>
              </a:rPr>
              <a:t>4-2</a:t>
            </a:r>
            <a:r>
              <a:rPr lang="zh-TW" altLang="zh-TW" sz="1600" dirty="0">
                <a:latin typeface="Cambria Math" panose="02040503050406030204" pitchFamily="18" charset="0"/>
                <a:ea typeface="華康儷楷書" panose="03000509000000000000" pitchFamily="65" charset="-120"/>
              </a:rPr>
              <a:t>：點選「上傳檔案」</a:t>
            </a:r>
            <a:endParaRPr lang="en-US" altLang="zh-TW" sz="1600" dirty="0">
              <a:latin typeface="Cambria Math" panose="02040503050406030204" pitchFamily="18" charset="0"/>
              <a:ea typeface="華康儷楷書" panose="03000509000000000000" pitchFamily="65" charset="-120"/>
            </a:endParaRPr>
          </a:p>
          <a:p>
            <a:pPr marL="457200" lvl="1" indent="0">
              <a:buNone/>
            </a:pPr>
            <a:r>
              <a:rPr lang="zh-TW" altLang="zh-TW" sz="1600" b="1" dirty="0">
                <a:solidFill>
                  <a:srgbClr val="FF0000"/>
                </a:solidFill>
                <a:latin typeface="Cambria Math" panose="02040503050406030204" pitchFamily="18" charset="0"/>
                <a:ea typeface="華康儷楷書" panose="03000509000000000000" pitchFamily="65" charset="-120"/>
              </a:rPr>
              <a:t>※上傳檔案需符合檔案規格</a:t>
            </a:r>
            <a:r>
              <a:rPr lang="en-US" altLang="zh-TW" sz="1600" b="1" dirty="0">
                <a:solidFill>
                  <a:srgbClr val="FF0000"/>
                </a:solidFill>
                <a:latin typeface="Cambria Math" panose="02040503050406030204" pitchFamily="18" charset="0"/>
                <a:ea typeface="華康儷楷書" panose="03000509000000000000" pitchFamily="65" charset="-120"/>
              </a:rPr>
              <a:t>(PDF</a:t>
            </a:r>
            <a:r>
              <a:rPr lang="zh-TW" altLang="zh-TW" sz="1600" b="1" dirty="0">
                <a:solidFill>
                  <a:srgbClr val="FF0000"/>
                </a:solidFill>
                <a:latin typeface="Cambria Math" panose="02040503050406030204" pitchFamily="18" charset="0"/>
                <a:ea typeface="華康儷楷書" panose="03000509000000000000" pitchFamily="65" charset="-120"/>
              </a:rPr>
              <a:t>檔</a:t>
            </a:r>
            <a:r>
              <a:rPr lang="en-US" altLang="zh-TW" sz="1600" b="1" dirty="0">
                <a:solidFill>
                  <a:srgbClr val="FF0000"/>
                </a:solidFill>
                <a:latin typeface="Cambria Math" panose="02040503050406030204" pitchFamily="18" charset="0"/>
                <a:ea typeface="華康儷楷書" panose="03000509000000000000" pitchFamily="65" charset="-120"/>
              </a:rPr>
              <a:t>)</a:t>
            </a:r>
            <a:r>
              <a:rPr lang="zh-TW" altLang="zh-TW" sz="1600" b="1" dirty="0">
                <a:solidFill>
                  <a:srgbClr val="FF0000"/>
                </a:solidFill>
                <a:latin typeface="Cambria Math" panose="02040503050406030204" pitchFamily="18" charset="0"/>
                <a:ea typeface="華康儷楷書" panose="03000509000000000000" pitchFamily="65" charset="-120"/>
              </a:rPr>
              <a:t>，且以</a:t>
            </a:r>
            <a:r>
              <a:rPr lang="en-US" altLang="zh-TW" sz="1600" b="1" dirty="0">
                <a:solidFill>
                  <a:srgbClr val="FF0000"/>
                </a:solidFill>
                <a:latin typeface="Cambria Math" panose="02040503050406030204" pitchFamily="18" charset="0"/>
                <a:ea typeface="華康儷楷書" panose="03000509000000000000" pitchFamily="65" charset="-120"/>
              </a:rPr>
              <a:t>1</a:t>
            </a:r>
            <a:r>
              <a:rPr lang="zh-TW" altLang="zh-TW" sz="1600" b="1" dirty="0">
                <a:solidFill>
                  <a:srgbClr val="FF0000"/>
                </a:solidFill>
                <a:latin typeface="Cambria Math" panose="02040503050406030204" pitchFamily="18" charset="0"/>
                <a:ea typeface="華康儷楷書" panose="03000509000000000000" pitchFamily="65" charset="-120"/>
              </a:rPr>
              <a:t>頁、容量</a:t>
            </a:r>
            <a:r>
              <a:rPr lang="en-US" altLang="zh-TW" sz="1600" b="1" dirty="0">
                <a:solidFill>
                  <a:srgbClr val="FF0000"/>
                </a:solidFill>
                <a:latin typeface="Cambria Math" panose="02040503050406030204" pitchFamily="18" charset="0"/>
                <a:ea typeface="華康儷楷書" panose="03000509000000000000" pitchFamily="65" charset="-120"/>
              </a:rPr>
              <a:t>4 MB</a:t>
            </a:r>
            <a:r>
              <a:rPr lang="zh-TW" altLang="zh-TW" sz="1600" b="1" dirty="0">
                <a:solidFill>
                  <a:srgbClr val="FF0000"/>
                </a:solidFill>
                <a:latin typeface="Cambria Math" panose="02040503050406030204" pitchFamily="18" charset="0"/>
                <a:ea typeface="華康儷楷書" panose="03000509000000000000" pitchFamily="65" charset="-120"/>
              </a:rPr>
              <a:t>為限</a:t>
            </a:r>
          </a:p>
          <a:p>
            <a:pPr marL="457200" lvl="1" indent="0">
              <a:buNone/>
            </a:pPr>
            <a:r>
              <a:rPr lang="zh-TW" altLang="zh-TW" sz="1600" b="1" u="sng" dirty="0">
                <a:latin typeface="Cambria Math" panose="02040503050406030204" pitchFamily="18" charset="0"/>
                <a:ea typeface="華康儷楷書" panose="03000509000000000000" pitchFamily="65" charset="-120"/>
              </a:rPr>
              <a:t>步驟</a:t>
            </a:r>
            <a:r>
              <a:rPr lang="en-US" altLang="zh-TW" sz="1600" b="1" u="sng" dirty="0">
                <a:latin typeface="Cambria Math" panose="02040503050406030204" pitchFamily="18" charset="0"/>
                <a:ea typeface="華康儷楷書" panose="03000509000000000000" pitchFamily="65" charset="-120"/>
              </a:rPr>
              <a:t>4-3</a:t>
            </a:r>
            <a:r>
              <a:rPr lang="zh-TW" altLang="zh-TW" sz="1600" dirty="0">
                <a:latin typeface="Cambria Math" panose="02040503050406030204" pitchFamily="18" charset="0"/>
                <a:ea typeface="華康儷楷書" panose="03000509000000000000" pitchFamily="65" charset="-120"/>
              </a:rPr>
              <a:t>：完成上傳後，點選「檢視」再次確認</a:t>
            </a:r>
            <a:endParaRPr lang="zh-TW" altLang="zh-TW" sz="1600" b="1" dirty="0">
              <a:latin typeface="Cambria Math" panose="02040503050406030204" pitchFamily="18" charset="0"/>
              <a:ea typeface="華康儷楷書" panose="03000509000000000000" pitchFamily="65" charset="-120"/>
            </a:endParaRPr>
          </a:p>
          <a:p>
            <a:pPr marL="457200" lvl="1" indent="0">
              <a:buNone/>
            </a:pPr>
            <a:r>
              <a:rPr lang="zh-TW" altLang="zh-TW" sz="1600" b="1" dirty="0">
                <a:solidFill>
                  <a:srgbClr val="FF0000"/>
                </a:solidFill>
                <a:latin typeface="Cambria Math" panose="02040503050406030204" pitchFamily="18" charset="0"/>
                <a:ea typeface="華康儷楷書" panose="03000509000000000000" pitchFamily="65" charset="-120"/>
              </a:rPr>
              <a:t>※請注意：持有採計「證照或得獎加分」證明之考生，須於「證照或得獎加分」欄位</a:t>
            </a:r>
            <a:endParaRPr lang="en-US" altLang="zh-TW" sz="1600" b="1" dirty="0">
              <a:solidFill>
                <a:srgbClr val="FF0000"/>
              </a:solidFill>
              <a:latin typeface="Cambria Math" panose="02040503050406030204" pitchFamily="18" charset="0"/>
              <a:ea typeface="華康儷楷書" panose="03000509000000000000" pitchFamily="65" charset="-120"/>
            </a:endParaRPr>
          </a:p>
          <a:p>
            <a:pPr marL="457200" lvl="1" indent="0">
              <a:buNone/>
            </a:pPr>
            <a:r>
              <a:rPr lang="zh-TW" altLang="zh-TW" sz="1600" b="1" dirty="0">
                <a:solidFill>
                  <a:srgbClr val="FF0000"/>
                </a:solidFill>
                <a:latin typeface="Cambria Math" panose="02040503050406030204" pitchFamily="18" charset="0"/>
                <a:ea typeface="華康儷楷書" panose="03000509000000000000" pitchFamily="65" charset="-120"/>
              </a:rPr>
              <a:t>上傳使具有證照或得獎加分審查資格，如將該證明傳於其他欄位，將不予總成績加分</a:t>
            </a:r>
            <a:endPar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zh-TW" sz="1600" dirty="0">
                <a:latin typeface="Cambria Math" panose="02040503050406030204" pitchFamily="18" charset="0"/>
                <a:ea typeface="華康儷楷書" panose="03000509000000000000" pitchFamily="65" charset="-120"/>
              </a:rPr>
              <a:t>若所持有的證照或獲獎證明之名稱、職種及優勝名次或等級，於點選步驟</a:t>
            </a:r>
            <a:r>
              <a:rPr lang="en-US" altLang="zh-TW" sz="1600" dirty="0">
                <a:latin typeface="Cambria Math" panose="02040503050406030204" pitchFamily="18" charset="0"/>
                <a:ea typeface="華康儷楷書" panose="03000509000000000000" pitchFamily="65" charset="-120"/>
              </a:rPr>
              <a:t>4</a:t>
            </a:r>
            <a:r>
              <a:rPr lang="zh-TW" altLang="zh-TW" sz="1600" dirty="0">
                <a:latin typeface="Cambria Math" panose="02040503050406030204" pitchFamily="18" charset="0"/>
                <a:ea typeface="華康儷楷書" panose="03000509000000000000" pitchFamily="65" charset="-120"/>
              </a:rPr>
              <a:t>無可對應時，表示不符合報名甄選群</a:t>
            </a:r>
            <a:r>
              <a:rPr lang="en-US" altLang="zh-TW" sz="1600" dirty="0">
                <a:latin typeface="Cambria Math" panose="02040503050406030204" pitchFamily="18" charset="0"/>
                <a:ea typeface="華康儷楷書" panose="03000509000000000000" pitchFamily="65" charset="-120"/>
              </a:rPr>
              <a:t>(</a:t>
            </a:r>
            <a:r>
              <a:rPr lang="zh-TW" altLang="zh-TW" sz="1600" dirty="0">
                <a:latin typeface="Cambria Math" panose="02040503050406030204" pitchFamily="18" charset="0"/>
                <a:ea typeface="華康儷楷書" panose="03000509000000000000" pitchFamily="65" charset="-120"/>
              </a:rPr>
              <a:t>類</a:t>
            </a:r>
            <a:r>
              <a:rPr lang="en-US" altLang="zh-TW" sz="1600" dirty="0">
                <a:latin typeface="Cambria Math" panose="02040503050406030204" pitchFamily="18" charset="0"/>
                <a:ea typeface="華康儷楷書" panose="03000509000000000000" pitchFamily="65" charset="-120"/>
              </a:rPr>
              <a:t>)</a:t>
            </a:r>
            <a:r>
              <a:rPr lang="zh-TW" altLang="zh-TW" sz="1600" dirty="0">
                <a:latin typeface="Cambria Math" panose="02040503050406030204" pitchFamily="18" charset="0"/>
                <a:ea typeface="華康儷楷書" panose="03000509000000000000" pitchFamily="65" charset="-120"/>
              </a:rPr>
              <a:t>別加分優待採認之技藝技能競賽優勝或技術士證，請參閱本簡章所訂「</a:t>
            </a:r>
            <a:r>
              <a:rPr lang="zh-TW" altLang="zh-TW" sz="1600" b="1" dirty="0">
                <a:latin typeface="Cambria Math" panose="02040503050406030204" pitchFamily="18" charset="0"/>
                <a:ea typeface="華康儷楷書" panose="03000509000000000000" pitchFamily="65" charset="-120"/>
              </a:rPr>
              <a:t>甄選群</a:t>
            </a:r>
            <a:r>
              <a:rPr lang="en-US" altLang="zh-TW" sz="1600" b="1" dirty="0">
                <a:latin typeface="Cambria Math" panose="02040503050406030204" pitchFamily="18" charset="0"/>
                <a:ea typeface="華康儷楷書" panose="03000509000000000000" pitchFamily="65" charset="-120"/>
              </a:rPr>
              <a:t>(</a:t>
            </a:r>
            <a:r>
              <a:rPr lang="zh-TW" altLang="zh-TW" sz="1600" b="1" dirty="0">
                <a:latin typeface="Cambria Math" panose="02040503050406030204" pitchFamily="18" charset="0"/>
                <a:ea typeface="華康儷楷書" panose="03000509000000000000" pitchFamily="65" charset="-120"/>
              </a:rPr>
              <a:t>類</a:t>
            </a:r>
            <a:r>
              <a:rPr lang="en-US" altLang="zh-TW" sz="1600" b="1" dirty="0">
                <a:latin typeface="Cambria Math" panose="02040503050406030204" pitchFamily="18" charset="0"/>
                <a:ea typeface="華康儷楷書" panose="03000509000000000000" pitchFamily="65" charset="-120"/>
              </a:rPr>
              <a:t>)</a:t>
            </a:r>
            <a:r>
              <a:rPr lang="zh-TW" altLang="zh-TW" sz="1600" b="1" dirty="0">
                <a:latin typeface="Cambria Math" panose="02040503050406030204" pitchFamily="18" charset="0"/>
                <a:ea typeface="華康儷楷書" panose="03000509000000000000" pitchFamily="65" charset="-120"/>
              </a:rPr>
              <a:t>別及技藝技競賽優勝及技術士職</a:t>
            </a:r>
            <a:r>
              <a:rPr lang="en-US" altLang="zh-TW" sz="1600" b="1" dirty="0">
                <a:latin typeface="Cambria Math" panose="02040503050406030204" pitchFamily="18" charset="0"/>
                <a:ea typeface="華康儷楷書" panose="03000509000000000000" pitchFamily="65" charset="-120"/>
              </a:rPr>
              <a:t>(</a:t>
            </a:r>
            <a:r>
              <a:rPr lang="zh-TW" altLang="zh-TW" sz="1600" b="1" dirty="0">
                <a:latin typeface="Cambria Math" panose="02040503050406030204" pitchFamily="18" charset="0"/>
                <a:ea typeface="華康儷楷書" panose="03000509000000000000" pitchFamily="65" charset="-120"/>
              </a:rPr>
              <a:t>種</a:t>
            </a:r>
            <a:r>
              <a:rPr lang="en-US" altLang="zh-TW" sz="1600" b="1" dirty="0">
                <a:latin typeface="Cambria Math" panose="02040503050406030204" pitchFamily="18" charset="0"/>
                <a:ea typeface="華康儷楷書" panose="03000509000000000000" pitchFamily="65" charset="-120"/>
              </a:rPr>
              <a:t>)</a:t>
            </a:r>
            <a:r>
              <a:rPr lang="zh-TW" altLang="zh-TW" sz="1600" b="1" dirty="0">
                <a:latin typeface="Cambria Math" panose="02040503050406030204" pitchFamily="18" charset="0"/>
                <a:ea typeface="華康儷楷書" panose="03000509000000000000" pitchFamily="65" charset="-120"/>
              </a:rPr>
              <a:t>類別對照表</a:t>
            </a:r>
            <a:r>
              <a:rPr lang="zh-TW" altLang="zh-TW" sz="1600" dirty="0">
                <a:latin typeface="Cambria Math" panose="02040503050406030204" pitchFamily="18" charset="0"/>
                <a:ea typeface="華康儷楷書" panose="03000509000000000000" pitchFamily="65" charset="-120"/>
              </a:rPr>
              <a:t>」</a:t>
            </a:r>
          </a:p>
          <a:p>
            <a:pPr marL="342900" indent="-342900">
              <a:buFont typeface="+mj-lt"/>
              <a:buAutoNum type="arabicPeriod"/>
            </a:pPr>
            <a:r>
              <a:rPr lang="zh-TW" altLang="zh-TW" sz="1600" b="1" dirty="0">
                <a:solidFill>
                  <a:srgbClr val="0000FF"/>
                </a:solidFill>
                <a:latin typeface="Cambria Math" panose="02040503050406030204" pitchFamily="18" charset="0"/>
                <a:ea typeface="華康儷楷書" panose="03000509000000000000" pitchFamily="65" charset="-120"/>
              </a:rPr>
              <a:t>未採計</a:t>
            </a:r>
            <a:r>
              <a:rPr lang="zh-TW" altLang="zh-TW" sz="1600" dirty="0">
                <a:latin typeface="Cambria Math" panose="02040503050406030204" pitchFamily="18" charset="0"/>
                <a:ea typeface="華康儷楷書" panose="03000509000000000000" pitchFamily="65" charset="-120"/>
              </a:rPr>
              <a:t>證照得獎加分之校系科</a:t>
            </a:r>
            <a:r>
              <a:rPr lang="en-US" altLang="zh-TW" sz="1600" dirty="0">
                <a:latin typeface="Cambria Math" panose="02040503050406030204" pitchFamily="18" charset="0"/>
                <a:ea typeface="華康儷楷書" panose="03000509000000000000" pitchFamily="65" charset="-120"/>
              </a:rPr>
              <a:t>(</a:t>
            </a:r>
            <a:r>
              <a:rPr lang="zh-TW" altLang="zh-TW" sz="1600" dirty="0">
                <a:latin typeface="Cambria Math" panose="02040503050406030204" pitchFamily="18" charset="0"/>
                <a:ea typeface="華康儷楷書" panose="03000509000000000000" pitchFamily="65" charset="-120"/>
              </a:rPr>
              <a:t>組</a:t>
            </a:r>
            <a:r>
              <a:rPr lang="en-US" altLang="zh-TW" sz="1600" dirty="0">
                <a:latin typeface="Cambria Math" panose="02040503050406030204" pitchFamily="18" charset="0"/>
                <a:ea typeface="華康儷楷書" panose="03000509000000000000" pitchFamily="65" charset="-120"/>
              </a:rPr>
              <a:t>)</a:t>
            </a:r>
            <a:r>
              <a:rPr lang="zh-TW" altLang="zh-TW" sz="1600" dirty="0">
                <a:latin typeface="Cambria Math" panose="02040503050406030204" pitchFamily="18" charset="0"/>
                <a:ea typeface="華康儷楷書" panose="03000509000000000000" pitchFamily="65" charset="-120"/>
              </a:rPr>
              <a:t>、學程，此上傳項目即顯示「</a:t>
            </a:r>
            <a:r>
              <a:rPr lang="zh-TW" altLang="zh-TW" sz="1600" b="1" dirty="0">
                <a:solidFill>
                  <a:srgbClr val="FF0000"/>
                </a:solidFill>
                <a:latin typeface="Cambria Math" panose="02040503050406030204" pitchFamily="18" charset="0"/>
                <a:ea typeface="華康儷楷書" panose="03000509000000000000" pitchFamily="65" charset="-120"/>
              </a:rPr>
              <a:t>不予加分，免上傳</a:t>
            </a:r>
            <a:r>
              <a:rPr lang="zh-TW" altLang="zh-TW" sz="1600" dirty="0">
                <a:latin typeface="Cambria Math" panose="02040503050406030204" pitchFamily="18" charset="0"/>
                <a:ea typeface="華康儷楷書" panose="03000509000000000000" pitchFamily="65" charset="-120"/>
              </a:rPr>
              <a:t>」，</a:t>
            </a:r>
            <a:br>
              <a:rPr lang="en-US" altLang="zh-TW" sz="1600" dirty="0">
                <a:latin typeface="Cambria Math" panose="02040503050406030204" pitchFamily="18" charset="0"/>
                <a:ea typeface="華康儷楷書" panose="03000509000000000000" pitchFamily="65" charset="-120"/>
              </a:rPr>
            </a:br>
            <a:r>
              <a:rPr lang="zh-TW" altLang="zh-TW" sz="1600" dirty="0">
                <a:latin typeface="Cambria Math" panose="02040503050406030204" pitchFamily="18" charset="0"/>
                <a:ea typeface="華康儷楷書" panose="03000509000000000000" pitchFamily="65" charset="-120"/>
              </a:rPr>
              <a:t>請參閱「</a:t>
            </a:r>
            <a:r>
              <a:rPr lang="zh-TW" altLang="zh-TW" sz="1600" b="1" dirty="0">
                <a:latin typeface="Cambria Math" panose="02040503050406030204" pitchFamily="18" charset="0"/>
                <a:ea typeface="華康儷楷書" panose="03000509000000000000" pitchFamily="65" charset="-120"/>
              </a:rPr>
              <a:t>各校系科</a:t>
            </a:r>
            <a:r>
              <a:rPr lang="en-US" altLang="zh-TW" sz="1600" b="1" dirty="0">
                <a:latin typeface="Cambria Math" panose="02040503050406030204" pitchFamily="18" charset="0"/>
                <a:ea typeface="華康儷楷書" panose="03000509000000000000" pitchFamily="65" charset="-120"/>
              </a:rPr>
              <a:t>(</a:t>
            </a:r>
            <a:r>
              <a:rPr lang="zh-TW" altLang="zh-TW" sz="1600" b="1" dirty="0">
                <a:latin typeface="Cambria Math" panose="02040503050406030204" pitchFamily="18" charset="0"/>
                <a:ea typeface="華康儷楷書" panose="03000509000000000000" pitchFamily="65" charset="-120"/>
              </a:rPr>
              <a:t>組</a:t>
            </a:r>
            <a:r>
              <a:rPr lang="en-US" altLang="zh-TW" sz="1600" b="1" dirty="0">
                <a:latin typeface="Cambria Math" panose="02040503050406030204" pitchFamily="18" charset="0"/>
                <a:ea typeface="華康儷楷書" panose="03000509000000000000" pitchFamily="65" charset="-120"/>
              </a:rPr>
              <a:t>)</a:t>
            </a:r>
            <a:r>
              <a:rPr lang="zh-TW" altLang="zh-TW" sz="1600" b="1" dirty="0">
                <a:latin typeface="Cambria Math" panose="02040503050406030204" pitchFamily="18" charset="0"/>
                <a:ea typeface="華康儷楷書" panose="03000509000000000000" pitchFamily="65" charset="-120"/>
              </a:rPr>
              <a:t>、學程甄選辦法</a:t>
            </a:r>
            <a:r>
              <a:rPr lang="zh-TW" altLang="zh-TW" sz="1600" dirty="0">
                <a:latin typeface="Cambria Math" panose="02040503050406030204" pitchFamily="18" charset="0"/>
                <a:ea typeface="華康儷楷書" panose="03000509000000000000" pitchFamily="65" charset="-120"/>
              </a:rPr>
              <a:t>」之「</a:t>
            </a:r>
            <a:r>
              <a:rPr lang="zh-TW" altLang="zh-TW" sz="1600" b="1" dirty="0">
                <a:latin typeface="Cambria Math" panose="02040503050406030204" pitchFamily="18" charset="0"/>
                <a:ea typeface="華康儷楷書" panose="03000509000000000000" pitchFamily="65" charset="-120"/>
              </a:rPr>
              <a:t>證照或得獎加分</a:t>
            </a:r>
            <a:r>
              <a:rPr lang="zh-TW" altLang="zh-TW" sz="1600" dirty="0">
                <a:latin typeface="Cambria Math" panose="02040503050406030204" pitchFamily="18" charset="0"/>
                <a:ea typeface="華康儷楷書" panose="03000509000000000000" pitchFamily="65" charset="-120"/>
              </a:rPr>
              <a:t>」欄位</a:t>
            </a:r>
          </a:p>
          <a:p>
            <a:pPr marL="457200" lvl="1" indent="0">
              <a:buNone/>
            </a:pPr>
            <a:endPar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8" name="Rectangle 2"/>
          <p:cNvSpPr txBox="1">
            <a:spLocks noChangeArrowheads="1"/>
          </p:cNvSpPr>
          <p:nvPr/>
        </p:nvSpPr>
        <p:spPr bwMode="auto">
          <a:xfrm>
            <a:off x="667145" y="-21401"/>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100" b="1" kern="0" spc="-10" dirty="0">
                <a:latin typeface="華康儷楷書" panose="03000509000000000000" pitchFamily="65" charset="-120"/>
                <a:ea typeface="華康儷楷書" panose="03000509000000000000" pitchFamily="65" charset="-120"/>
                <a:cs typeface="+mj-cs"/>
              </a:rPr>
              <a:t>三、第二階段報名系統</a:t>
            </a:r>
            <a:r>
              <a:rPr lang="en-US" altLang="zh-TW" sz="2100" b="1" kern="0" spc="-10" dirty="0">
                <a:latin typeface="華康儷楷書" panose="03000509000000000000" pitchFamily="65" charset="-120"/>
                <a:ea typeface="華康儷楷書" panose="03000509000000000000" pitchFamily="65" charset="-120"/>
                <a:cs typeface="+mj-cs"/>
              </a:rPr>
              <a:t>(</a:t>
            </a:r>
            <a:r>
              <a:rPr lang="zh-TW" altLang="en-US" sz="2100" b="1" kern="0" spc="-10" dirty="0">
                <a:latin typeface="華康儷楷書" panose="03000509000000000000" pitchFamily="65" charset="-120"/>
                <a:ea typeface="華康儷楷書" panose="03000509000000000000" pitchFamily="65" charset="-120"/>
                <a:cs typeface="+mj-cs"/>
              </a:rPr>
              <a:t>含</a:t>
            </a:r>
            <a:r>
              <a:rPr lang="zh-TW" altLang="en-US" sz="2100" b="1" kern="0" spc="-1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100" b="1" kern="0" spc="-10" dirty="0">
                <a:latin typeface="華康儷楷書" panose="03000509000000000000" pitchFamily="65" charset="-120"/>
                <a:ea typeface="華康儷楷書" panose="03000509000000000000" pitchFamily="65" charset="-120"/>
                <a:cs typeface="+mj-cs"/>
              </a:rPr>
              <a:t>備審資料上傳</a:t>
            </a:r>
            <a:r>
              <a:rPr lang="zh-TW" altLang="en-US" sz="2100" b="1" kern="0" spc="-1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spc="-10" dirty="0">
                <a:latin typeface="華康儷楷書" panose="03000509000000000000" pitchFamily="65" charset="-120"/>
                <a:ea typeface="華康儷楷書" panose="03000509000000000000" pitchFamily="65" charset="-120"/>
                <a:cs typeface="+mj-cs"/>
              </a:rPr>
              <a:t>)-</a:t>
            </a:r>
            <a:r>
              <a:rPr lang="zh-TW" altLang="en-US" sz="2100" b="1" kern="0" spc="-10" dirty="0">
                <a:solidFill>
                  <a:srgbClr val="FF0000"/>
                </a:solidFill>
                <a:latin typeface="華康儷楷書" panose="03000509000000000000" pitchFamily="65" charset="-120"/>
                <a:ea typeface="華康儷楷書" panose="03000509000000000000" pitchFamily="65" charset="-120"/>
                <a:cs typeface="+mj-cs"/>
              </a:rPr>
              <a:t>上傳證照或得獎加分證明</a:t>
            </a:r>
          </a:p>
        </p:txBody>
      </p:sp>
      <p:sp>
        <p:nvSpPr>
          <p:cNvPr id="14" name="矩形 13">
            <a:extLst>
              <a:ext uri="{FF2B5EF4-FFF2-40B4-BE49-F238E27FC236}">
                <a16:creationId xmlns:a16="http://schemas.microsoft.com/office/drawing/2014/main" id="{52F910C7-3F4A-406F-AC3F-D5C30608D4A4}"/>
              </a:ext>
            </a:extLst>
          </p:cNvPr>
          <p:cNvSpPr/>
          <p:nvPr/>
        </p:nvSpPr>
        <p:spPr>
          <a:xfrm>
            <a:off x="5303912" y="4566136"/>
            <a:ext cx="4752528" cy="321370"/>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玖、甄選群</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類</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別及技藝技能競賽優勝及技術士職 </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種</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類別對照表</a:t>
            </a:r>
            <a:endParaRPr lang="zh-TW" altLang="zh-TW" sz="1200" b="1" kern="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id="{861680A0-BFD9-49B7-A2E5-1EEDD873A755}"/>
              </a:ext>
            </a:extLst>
          </p:cNvPr>
          <p:cNvSpPr/>
          <p:nvPr/>
        </p:nvSpPr>
        <p:spPr>
          <a:xfrm>
            <a:off x="1543671" y="4556501"/>
            <a:ext cx="3661153"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競賽類別優勝名次及證照等級優待加分標準表</a:t>
            </a:r>
          </a:p>
        </p:txBody>
      </p:sp>
      <p:sp>
        <p:nvSpPr>
          <p:cNvPr id="16" name="流程圖: 換頁接點 15">
            <a:extLst>
              <a:ext uri="{FF2B5EF4-FFF2-40B4-BE49-F238E27FC236}">
                <a16:creationId xmlns:a16="http://schemas.microsoft.com/office/drawing/2014/main" id="{CFF33DCC-B725-4006-BBA5-23856AC6E6BC}"/>
              </a:ext>
            </a:extLst>
          </p:cNvPr>
          <p:cNvSpPr/>
          <p:nvPr/>
        </p:nvSpPr>
        <p:spPr>
          <a:xfrm>
            <a:off x="1199456" y="4205352"/>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矩形 17">
            <a:extLst>
              <a:ext uri="{FF2B5EF4-FFF2-40B4-BE49-F238E27FC236}">
                <a16:creationId xmlns:a16="http://schemas.microsoft.com/office/drawing/2014/main" id="{CC27CE4B-D2DF-467F-AD9A-282883B7E09C}"/>
              </a:ext>
            </a:extLst>
          </p:cNvPr>
          <p:cNvSpPr/>
          <p:nvPr/>
        </p:nvSpPr>
        <p:spPr>
          <a:xfrm>
            <a:off x="1586638" y="4196801"/>
            <a:ext cx="3429144"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招生簡章第</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29-30</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頁</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表</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2</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3)</a:t>
            </a:r>
            <a:endParaRPr lang="zh-TW" altLang="en-US"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9" name="矩形 18">
            <a:extLst>
              <a:ext uri="{FF2B5EF4-FFF2-40B4-BE49-F238E27FC236}">
                <a16:creationId xmlns:a16="http://schemas.microsoft.com/office/drawing/2014/main" id="{103711F4-A60F-4154-A2E7-591EA173D4BD}"/>
              </a:ext>
            </a:extLst>
          </p:cNvPr>
          <p:cNvSpPr/>
          <p:nvPr/>
        </p:nvSpPr>
        <p:spPr>
          <a:xfrm>
            <a:off x="6393562" y="4196801"/>
            <a:ext cx="2582758"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招生簡章第</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40-56</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頁</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玖</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a:t>
            </a:r>
            <a:endParaRPr lang="zh-TW" altLang="en-US"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7" name="流程圖: 換頁接點 16">
            <a:extLst>
              <a:ext uri="{FF2B5EF4-FFF2-40B4-BE49-F238E27FC236}">
                <a16:creationId xmlns:a16="http://schemas.microsoft.com/office/drawing/2014/main" id="{F8371563-70D3-4AFE-B470-F19F668EB5FA}"/>
              </a:ext>
            </a:extLst>
          </p:cNvPr>
          <p:cNvSpPr/>
          <p:nvPr/>
        </p:nvSpPr>
        <p:spPr>
          <a:xfrm>
            <a:off x="5993900" y="4205352"/>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FAB363F0-7635-4399-8B29-C5DC13B469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714" y="2052991"/>
            <a:ext cx="840301" cy="840301"/>
          </a:xfrm>
          <a:prstGeom prst="rect">
            <a:avLst/>
          </a:prstGeom>
        </p:spPr>
      </p:pic>
      <p:pic>
        <p:nvPicPr>
          <p:cNvPr id="20" name="圖片 19">
            <a:extLst>
              <a:ext uri="{FF2B5EF4-FFF2-40B4-BE49-F238E27FC236}">
                <a16:creationId xmlns:a16="http://schemas.microsoft.com/office/drawing/2014/main" id="{CE22905F-6D2F-4D8D-8A32-A662DD314D18}"/>
              </a:ext>
            </a:extLst>
          </p:cNvPr>
          <p:cNvPicPr>
            <a:picLocks noChangeAspect="1"/>
          </p:cNvPicPr>
          <p:nvPr/>
        </p:nvPicPr>
        <p:blipFill>
          <a:blip r:embed="rId3"/>
          <a:stretch>
            <a:fillRect/>
          </a:stretch>
        </p:blipFill>
        <p:spPr>
          <a:xfrm>
            <a:off x="9552384" y="970412"/>
            <a:ext cx="2520280" cy="1922881"/>
          </a:xfrm>
          <a:prstGeom prst="rect">
            <a:avLst/>
          </a:prstGeom>
        </p:spPr>
      </p:pic>
      <p:pic>
        <p:nvPicPr>
          <p:cNvPr id="2" name="圖片 1">
            <a:extLst>
              <a:ext uri="{FF2B5EF4-FFF2-40B4-BE49-F238E27FC236}">
                <a16:creationId xmlns:a16="http://schemas.microsoft.com/office/drawing/2014/main" id="{C74AC7A6-6101-1384-11B8-7AE6ADD29F64}"/>
              </a:ext>
            </a:extLst>
          </p:cNvPr>
          <p:cNvPicPr>
            <a:picLocks noChangeAspect="1"/>
          </p:cNvPicPr>
          <p:nvPr/>
        </p:nvPicPr>
        <p:blipFill>
          <a:blip r:embed="rId4"/>
          <a:stretch>
            <a:fillRect/>
          </a:stretch>
        </p:blipFill>
        <p:spPr>
          <a:xfrm>
            <a:off x="1724236" y="4865836"/>
            <a:ext cx="2877369" cy="1966055"/>
          </a:xfrm>
          <a:prstGeom prst="rect">
            <a:avLst/>
          </a:prstGeom>
        </p:spPr>
      </p:pic>
      <p:pic>
        <p:nvPicPr>
          <p:cNvPr id="4" name="圖片 3">
            <a:extLst>
              <a:ext uri="{FF2B5EF4-FFF2-40B4-BE49-F238E27FC236}">
                <a16:creationId xmlns:a16="http://schemas.microsoft.com/office/drawing/2014/main" id="{DE96056F-E050-5FF0-B7B1-F59E033891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5020" y="4869160"/>
            <a:ext cx="1377124" cy="1912432"/>
          </a:xfrm>
          <a:prstGeom prst="rect">
            <a:avLst/>
          </a:prstGeom>
        </p:spPr>
      </p:pic>
      <p:pic>
        <p:nvPicPr>
          <p:cNvPr id="5" name="圖片 4">
            <a:extLst>
              <a:ext uri="{FF2B5EF4-FFF2-40B4-BE49-F238E27FC236}">
                <a16:creationId xmlns:a16="http://schemas.microsoft.com/office/drawing/2014/main" id="{7EBFE205-70EF-E98B-EA5D-25B77978C8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7188" y="4846784"/>
            <a:ext cx="1377124" cy="1966055"/>
          </a:xfrm>
          <a:prstGeom prst="rect">
            <a:avLst/>
          </a:prstGeom>
        </p:spPr>
      </p:pic>
    </p:spTree>
    <p:extLst>
      <p:ext uri="{BB962C8B-B14F-4D97-AF65-F5344CB8AC3E}">
        <p14:creationId xmlns:p14="http://schemas.microsoft.com/office/powerpoint/2010/main" val="3264789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289430" y="119237"/>
            <a:ext cx="8568952" cy="492443"/>
          </a:xfrm>
          <a:prstGeom prst="rect">
            <a:avLst/>
          </a:prstGeom>
          <a:noFill/>
        </p:spPr>
        <p:txBody>
          <a:bodyPr wrap="square" rtlCol="0">
            <a:spAutoFit/>
          </a:bodyPr>
          <a:lstStyle/>
          <a:p>
            <a:pPr algn="ct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資格審查登錄</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考生基本資料建置</a:t>
            </a:r>
          </a:p>
        </p:txBody>
      </p:sp>
      <p:sp>
        <p:nvSpPr>
          <p:cNvPr id="2" name="矩形 1"/>
          <p:cNvSpPr/>
          <p:nvPr/>
        </p:nvSpPr>
        <p:spPr>
          <a:xfrm>
            <a:off x="2567608" y="750548"/>
            <a:ext cx="6984776" cy="954107"/>
          </a:xfrm>
          <a:prstGeom prst="rect">
            <a:avLst/>
          </a:prstGeom>
        </p:spPr>
        <p:txBody>
          <a:bodyPr wrap="square">
            <a:spAutoFit/>
          </a:bodyPr>
          <a:lstStyle/>
          <a:p>
            <a:pPr algn="ctr"/>
            <a:r>
              <a:rPr lang="zh-TW" altLang="en-US" sz="2800" b="1" dirty="0">
                <a:solidFill>
                  <a:srgbClr val="FF3300"/>
                </a:solidFill>
                <a:latin typeface="Cambria Math" panose="02040503050406030204" pitchFamily="18" charset="0"/>
                <a:ea typeface="華康儷楷書" panose="03000509000000000000" pitchFamily="65" charset="-120"/>
              </a:rPr>
              <a:t>資格審查資料登錄及繳件</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115/4/16(</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四</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115/4/29(</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三</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)17:00</a:t>
            </a:r>
          </a:p>
        </p:txBody>
      </p:sp>
      <p:grpSp>
        <p:nvGrpSpPr>
          <p:cNvPr id="262146" name="群組 262145"/>
          <p:cNvGrpSpPr/>
          <p:nvPr/>
        </p:nvGrpSpPr>
        <p:grpSpPr>
          <a:xfrm>
            <a:off x="1415480" y="1745992"/>
            <a:ext cx="9289238" cy="4536191"/>
            <a:chOff x="-271657" y="1988840"/>
            <a:chExt cx="9289238" cy="4536191"/>
          </a:xfrm>
        </p:grpSpPr>
        <p:grpSp>
          <p:nvGrpSpPr>
            <p:cNvPr id="74" name="群組 73"/>
            <p:cNvGrpSpPr/>
            <p:nvPr/>
          </p:nvGrpSpPr>
          <p:grpSpPr>
            <a:xfrm>
              <a:off x="23563" y="1988840"/>
              <a:ext cx="6555003" cy="4536191"/>
              <a:chOff x="1122009" y="1722344"/>
              <a:chExt cx="7361675" cy="5135656"/>
            </a:xfrm>
          </p:grpSpPr>
          <p:sp>
            <p:nvSpPr>
              <p:cNvPr id="75" name="矩形 74"/>
              <p:cNvSpPr/>
              <p:nvPr/>
            </p:nvSpPr>
            <p:spPr>
              <a:xfrm>
                <a:off x="5975784" y="5879986"/>
                <a:ext cx="78057" cy="978014"/>
              </a:xfrm>
              <a:prstGeom prst="rect">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76" name="矩形 75"/>
              <p:cNvSpPr/>
              <p:nvPr/>
            </p:nvSpPr>
            <p:spPr>
              <a:xfrm rot="16200000">
                <a:off x="6230620" y="5625150"/>
                <a:ext cx="80353" cy="590022"/>
              </a:xfrm>
              <a:prstGeom prst="rect">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77" name="矩形 76"/>
              <p:cNvSpPr/>
              <p:nvPr/>
            </p:nvSpPr>
            <p:spPr>
              <a:xfrm>
                <a:off x="6515298" y="5583826"/>
                <a:ext cx="78057" cy="376513"/>
              </a:xfrm>
              <a:prstGeom prst="rect">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78" name="椭圆 5"/>
              <p:cNvSpPr/>
              <p:nvPr/>
            </p:nvSpPr>
            <p:spPr>
              <a:xfrm>
                <a:off x="4826896" y="4546331"/>
                <a:ext cx="270905" cy="273202"/>
              </a:xfrm>
              <a:prstGeom prst="ellipse">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79" name="矩形 78"/>
              <p:cNvSpPr/>
              <p:nvPr/>
            </p:nvSpPr>
            <p:spPr>
              <a:xfrm>
                <a:off x="5971192" y="5312920"/>
                <a:ext cx="78057" cy="573952"/>
              </a:xfrm>
              <a:prstGeom prst="rect">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0" name="矩形 79"/>
              <p:cNvSpPr/>
              <p:nvPr/>
            </p:nvSpPr>
            <p:spPr>
              <a:xfrm rot="5400000">
                <a:off x="5412970" y="4815582"/>
                <a:ext cx="95319" cy="1089999"/>
              </a:xfrm>
              <a:prstGeom prst="rect">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1" name="矩形 80"/>
              <p:cNvSpPr/>
              <p:nvPr/>
            </p:nvSpPr>
            <p:spPr>
              <a:xfrm rot="10800000">
                <a:off x="4911038" y="4806454"/>
                <a:ext cx="78057" cy="576249"/>
              </a:xfrm>
              <a:prstGeom prst="rect">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2" name="矩形 81"/>
              <p:cNvSpPr/>
              <p:nvPr/>
            </p:nvSpPr>
            <p:spPr>
              <a:xfrm>
                <a:off x="5975784" y="4755039"/>
                <a:ext cx="78057" cy="557881"/>
              </a:xfrm>
              <a:prstGeom prst="rect">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3" name="矩形 82"/>
              <p:cNvSpPr/>
              <p:nvPr/>
            </p:nvSpPr>
            <p:spPr>
              <a:xfrm rot="5400000">
                <a:off x="6395916" y="4403781"/>
                <a:ext cx="78057" cy="780575"/>
              </a:xfrm>
              <a:prstGeom prst="rect">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4" name="矩形 83"/>
              <p:cNvSpPr/>
              <p:nvPr/>
            </p:nvSpPr>
            <p:spPr>
              <a:xfrm>
                <a:off x="6744879" y="4309652"/>
                <a:ext cx="80354" cy="523444"/>
              </a:xfrm>
              <a:prstGeom prst="rect">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5" name="椭圆 12"/>
              <p:cNvSpPr/>
              <p:nvPr/>
            </p:nvSpPr>
            <p:spPr>
              <a:xfrm>
                <a:off x="6648455" y="4183382"/>
                <a:ext cx="273202" cy="270905"/>
              </a:xfrm>
              <a:prstGeom prst="ellipse">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6" name="矩形 85"/>
              <p:cNvSpPr/>
              <p:nvPr/>
            </p:nvSpPr>
            <p:spPr>
              <a:xfrm>
                <a:off x="5975784" y="4181087"/>
                <a:ext cx="78057" cy="580839"/>
              </a:xfrm>
              <a:prstGeom prst="rect">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7" name="矩形 86"/>
              <p:cNvSpPr/>
              <p:nvPr/>
            </p:nvSpPr>
            <p:spPr>
              <a:xfrm rot="5400000">
                <a:off x="5367270" y="3620020"/>
                <a:ext cx="107136" cy="1233864"/>
              </a:xfrm>
              <a:prstGeom prst="rect">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8" name="矩形 87"/>
              <p:cNvSpPr/>
              <p:nvPr/>
            </p:nvSpPr>
            <p:spPr>
              <a:xfrm>
                <a:off x="4772752" y="3810694"/>
                <a:ext cx="80354" cy="479825"/>
              </a:xfrm>
              <a:prstGeom prst="rect">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89" name="椭圆 16"/>
              <p:cNvSpPr/>
              <p:nvPr/>
            </p:nvSpPr>
            <p:spPr>
              <a:xfrm>
                <a:off x="4690835" y="3554882"/>
                <a:ext cx="275497" cy="275497"/>
              </a:xfrm>
              <a:prstGeom prst="ellipse">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0" name="矩形 89"/>
              <p:cNvSpPr/>
              <p:nvPr/>
            </p:nvSpPr>
            <p:spPr>
              <a:xfrm>
                <a:off x="5975784" y="3641571"/>
                <a:ext cx="78057" cy="539516"/>
              </a:xfrm>
              <a:prstGeom prst="rect">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1" name="矩形 90"/>
              <p:cNvSpPr/>
              <p:nvPr/>
            </p:nvSpPr>
            <p:spPr>
              <a:xfrm rot="5400000">
                <a:off x="6499228" y="3161748"/>
                <a:ext cx="80353" cy="1044592"/>
              </a:xfrm>
              <a:prstGeom prst="rect">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2" name="矩形 91"/>
              <p:cNvSpPr/>
              <p:nvPr/>
            </p:nvSpPr>
            <p:spPr>
              <a:xfrm>
                <a:off x="6981348" y="3150268"/>
                <a:ext cx="80353" cy="539516"/>
              </a:xfrm>
              <a:prstGeom prst="rect">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3" name="椭圆 20"/>
              <p:cNvSpPr/>
              <p:nvPr/>
            </p:nvSpPr>
            <p:spPr>
              <a:xfrm>
                <a:off x="6884924" y="3074507"/>
                <a:ext cx="273201" cy="273200"/>
              </a:xfrm>
              <a:prstGeom prst="ellipse">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4" name="矩形 93"/>
              <p:cNvSpPr/>
              <p:nvPr/>
            </p:nvSpPr>
            <p:spPr>
              <a:xfrm>
                <a:off x="5975784" y="3074507"/>
                <a:ext cx="78057" cy="567064"/>
              </a:xfrm>
              <a:prstGeom prst="rect">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5" name="矩形 94"/>
              <p:cNvSpPr/>
              <p:nvPr/>
            </p:nvSpPr>
            <p:spPr>
              <a:xfrm rot="5400000">
                <a:off x="5346732" y="2459229"/>
                <a:ext cx="94128" cy="1315499"/>
              </a:xfrm>
              <a:prstGeom prst="rect">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6" name="矩形 95"/>
              <p:cNvSpPr/>
              <p:nvPr/>
            </p:nvSpPr>
            <p:spPr>
              <a:xfrm>
                <a:off x="4732576" y="2594683"/>
                <a:ext cx="80353" cy="537220"/>
              </a:xfrm>
              <a:prstGeom prst="rect">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7" name="椭圆 24"/>
              <p:cNvSpPr/>
              <p:nvPr/>
            </p:nvSpPr>
            <p:spPr>
              <a:xfrm>
                <a:off x="4651190" y="2379961"/>
                <a:ext cx="275497" cy="275497"/>
              </a:xfrm>
              <a:prstGeom prst="ellipse">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8" name="矩形 97"/>
              <p:cNvSpPr/>
              <p:nvPr/>
            </p:nvSpPr>
            <p:spPr>
              <a:xfrm>
                <a:off x="5975784" y="2551063"/>
                <a:ext cx="78057" cy="521148"/>
              </a:xfrm>
              <a:prstGeom prst="rect">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99" name="矩形 98"/>
              <p:cNvSpPr/>
              <p:nvPr/>
            </p:nvSpPr>
            <p:spPr>
              <a:xfrm rot="5400000">
                <a:off x="6641569" y="1901349"/>
                <a:ext cx="80353" cy="1379782"/>
              </a:xfrm>
              <a:prstGeom prst="rect">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100" name="矩形 99"/>
              <p:cNvSpPr/>
              <p:nvPr/>
            </p:nvSpPr>
            <p:spPr>
              <a:xfrm>
                <a:off x="7293578" y="2107971"/>
                <a:ext cx="78057" cy="518853"/>
              </a:xfrm>
              <a:prstGeom prst="rect">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101" name="椭圆 28"/>
              <p:cNvSpPr/>
              <p:nvPr/>
            </p:nvSpPr>
            <p:spPr>
              <a:xfrm>
                <a:off x="7190266" y="1986294"/>
                <a:ext cx="275497" cy="273200"/>
              </a:xfrm>
              <a:prstGeom prst="ellipse">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sp>
            <p:nvSpPr>
              <p:cNvPr id="102" name="椭圆 29"/>
              <p:cNvSpPr/>
              <p:nvPr/>
            </p:nvSpPr>
            <p:spPr>
              <a:xfrm>
                <a:off x="6421171" y="5358836"/>
                <a:ext cx="273201" cy="273202"/>
              </a:xfrm>
              <a:prstGeom prst="ellipse">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Cambria Math" panose="02040503050406030204" pitchFamily="18" charset="0"/>
                  <a:ea typeface="華康儷楷書" panose="03000509000000000000" pitchFamily="65" charset="-120"/>
                </a:endParaRPr>
              </a:p>
            </p:txBody>
          </p:sp>
          <p:grpSp>
            <p:nvGrpSpPr>
              <p:cNvPr id="103" name="组 78"/>
              <p:cNvGrpSpPr/>
              <p:nvPr/>
            </p:nvGrpSpPr>
            <p:grpSpPr>
              <a:xfrm>
                <a:off x="1122009" y="2059116"/>
                <a:ext cx="3337195" cy="771253"/>
                <a:chOff x="1122009" y="2059116"/>
                <a:chExt cx="3337195" cy="771253"/>
              </a:xfrm>
            </p:grpSpPr>
            <p:sp>
              <p:nvSpPr>
                <p:cNvPr id="122" name="矩形 121"/>
                <p:cNvSpPr/>
                <p:nvPr/>
              </p:nvSpPr>
              <p:spPr>
                <a:xfrm>
                  <a:off x="1122009" y="2136474"/>
                  <a:ext cx="2498880" cy="513003"/>
                </a:xfrm>
                <a:prstGeom prst="rect">
                  <a:avLst/>
                </a:prstGeom>
                <a:noFill/>
              </p:spPr>
              <p:txBody>
                <a:bodyPr wrap="square" lIns="91424" tIns="45712" rIns="91424" bIns="45712">
                  <a:spAutoFit/>
                </a:bodyPr>
                <a:lstStyle/>
                <a:p>
                  <a:pPr algn="r" fontAlgn="auto">
                    <a:lnSpc>
                      <a:spcPct val="130000"/>
                    </a:lnSpc>
                    <a:spcBef>
                      <a:spcPts val="0"/>
                    </a:spcBef>
                    <a:spcAft>
                      <a:spcPts val="0"/>
                    </a:spcAft>
                    <a:defRPr/>
                  </a:pPr>
                  <a:r>
                    <a:rPr kumimoji="0" lang="zh-TW" altLang="en-US" sz="2000" kern="0" dirty="0">
                      <a:solidFill>
                        <a:schemeClr val="accent6">
                          <a:lumMod val="50000"/>
                        </a:schemeClr>
                      </a:solidFill>
                      <a:latin typeface="Cambria Math" panose="02040503050406030204" pitchFamily="18" charset="0"/>
                      <a:ea typeface="華康儷楷書" panose="03000509000000000000" pitchFamily="65" charset="-120"/>
                    </a:rPr>
                    <a:t>考生基本資料匯入</a:t>
                  </a:r>
                  <a:endParaRPr kumimoji="0" lang="en-US" altLang="zh-CN" sz="2000" kern="0" dirty="0">
                    <a:solidFill>
                      <a:schemeClr val="accent6">
                        <a:lumMod val="50000"/>
                      </a:schemeClr>
                    </a:solidFill>
                    <a:latin typeface="Cambria Math" panose="02040503050406030204" pitchFamily="18" charset="0"/>
                    <a:ea typeface="華康儷楷書" panose="03000509000000000000" pitchFamily="65" charset="-120"/>
                  </a:endParaRPr>
                </a:p>
              </p:txBody>
            </p:sp>
            <p:sp>
              <p:nvSpPr>
                <p:cNvPr id="123" name="椭圆 76"/>
                <p:cNvSpPr/>
                <p:nvPr/>
              </p:nvSpPr>
              <p:spPr>
                <a:xfrm>
                  <a:off x="3687951" y="2059116"/>
                  <a:ext cx="771253" cy="771253"/>
                </a:xfrm>
                <a:prstGeom prst="ellipse">
                  <a:avLst/>
                </a:prstGeom>
                <a:solidFill>
                  <a:srgbClr val="62A39F"/>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華康儷楷書" panose="03000509000000000000" pitchFamily="65" charset="-120"/>
                    </a:rPr>
                    <a:t>1</a:t>
                  </a:r>
                  <a:endParaRPr kumimoji="0" lang="zh-CN" altLang="en-US" sz="3600" b="1" kern="0" dirty="0">
                    <a:solidFill>
                      <a:prstClr val="white"/>
                    </a:solidFill>
                    <a:latin typeface="Cambria Math" panose="02040503050406030204" pitchFamily="18" charset="0"/>
                    <a:ea typeface="華康儷楷書" panose="03000509000000000000" pitchFamily="65" charset="-120"/>
                  </a:endParaRPr>
                </a:p>
              </p:txBody>
            </p:sp>
          </p:grpSp>
          <p:sp>
            <p:nvSpPr>
              <p:cNvPr id="121" name="椭圆 81"/>
              <p:cNvSpPr/>
              <p:nvPr/>
            </p:nvSpPr>
            <p:spPr>
              <a:xfrm>
                <a:off x="3774588" y="3226847"/>
                <a:ext cx="771253" cy="771253"/>
              </a:xfrm>
              <a:prstGeom prst="ellipse">
                <a:avLst/>
              </a:prstGeom>
              <a:solidFill>
                <a:srgbClr val="42BA97"/>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華康儷楷書" panose="03000509000000000000" pitchFamily="65" charset="-120"/>
                  </a:rPr>
                  <a:t>2</a:t>
                </a:r>
                <a:endParaRPr kumimoji="0" lang="zh-CN" altLang="en-US" sz="3600" b="1" kern="0" dirty="0">
                  <a:solidFill>
                    <a:prstClr val="white"/>
                  </a:solidFill>
                  <a:latin typeface="Cambria Math" panose="02040503050406030204" pitchFamily="18" charset="0"/>
                  <a:ea typeface="華康儷楷書" panose="03000509000000000000" pitchFamily="65" charset="-120"/>
                </a:endParaRPr>
              </a:p>
            </p:txBody>
          </p:sp>
          <p:sp>
            <p:nvSpPr>
              <p:cNvPr id="119" name="椭圆 84"/>
              <p:cNvSpPr/>
              <p:nvPr/>
            </p:nvSpPr>
            <p:spPr>
              <a:xfrm>
                <a:off x="3797864" y="4421189"/>
                <a:ext cx="771253" cy="771253"/>
              </a:xfrm>
              <a:prstGeom prst="ellipse">
                <a:avLst/>
              </a:prstGeom>
              <a:solidFill>
                <a:srgbClr val="2683C6"/>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華康儷楷書" panose="03000509000000000000" pitchFamily="65" charset="-120"/>
                  </a:rPr>
                  <a:t>3</a:t>
                </a:r>
                <a:endParaRPr kumimoji="0" lang="zh-CN" altLang="en-US" sz="3600" b="1" kern="0" dirty="0">
                  <a:solidFill>
                    <a:prstClr val="white"/>
                  </a:solidFill>
                  <a:latin typeface="Cambria Math" panose="02040503050406030204" pitchFamily="18" charset="0"/>
                  <a:ea typeface="華康儷楷書" panose="03000509000000000000" pitchFamily="65" charset="-120"/>
                </a:endParaRPr>
              </a:p>
            </p:txBody>
          </p:sp>
          <p:sp>
            <p:nvSpPr>
              <p:cNvPr id="117" name="椭圆 85"/>
              <p:cNvSpPr/>
              <p:nvPr/>
            </p:nvSpPr>
            <p:spPr>
              <a:xfrm>
                <a:off x="7712431" y="1722344"/>
                <a:ext cx="771253" cy="771253"/>
              </a:xfrm>
              <a:prstGeom prst="ellipse">
                <a:avLst/>
              </a:prstGeom>
              <a:solidFill>
                <a:srgbClr val="7030A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華康儷楷書" panose="03000509000000000000" pitchFamily="65" charset="-120"/>
                  </a:rPr>
                  <a:t>4</a:t>
                </a:r>
                <a:endParaRPr kumimoji="0" lang="zh-CN" altLang="en-US" sz="3600" b="1" kern="0" dirty="0">
                  <a:solidFill>
                    <a:prstClr val="white"/>
                  </a:solidFill>
                  <a:latin typeface="Cambria Math" panose="02040503050406030204" pitchFamily="18" charset="0"/>
                  <a:ea typeface="華康儷楷書" panose="03000509000000000000" pitchFamily="65" charset="-120"/>
                </a:endParaRPr>
              </a:p>
            </p:txBody>
          </p:sp>
          <p:sp>
            <p:nvSpPr>
              <p:cNvPr id="115" name="椭圆 89"/>
              <p:cNvSpPr/>
              <p:nvPr/>
            </p:nvSpPr>
            <p:spPr>
              <a:xfrm>
                <a:off x="7371635" y="2799680"/>
                <a:ext cx="771253" cy="771253"/>
              </a:xfrm>
              <a:prstGeom prst="ellipse">
                <a:avLst/>
              </a:prstGeom>
              <a:solidFill>
                <a:srgbClr val="3E885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華康儷楷書" panose="03000509000000000000" pitchFamily="65" charset="-120"/>
                  </a:rPr>
                  <a:t>5</a:t>
                </a:r>
                <a:endParaRPr kumimoji="0" lang="zh-CN" altLang="en-US" sz="3600" b="1" kern="0" dirty="0">
                  <a:solidFill>
                    <a:prstClr val="white"/>
                  </a:solidFill>
                  <a:latin typeface="Cambria Math" panose="02040503050406030204" pitchFamily="18" charset="0"/>
                  <a:ea typeface="華康儷楷書" panose="03000509000000000000" pitchFamily="65" charset="-120"/>
                </a:endParaRPr>
              </a:p>
            </p:txBody>
          </p:sp>
          <p:sp>
            <p:nvSpPr>
              <p:cNvPr id="113" name="椭圆 92"/>
              <p:cNvSpPr/>
              <p:nvPr/>
            </p:nvSpPr>
            <p:spPr>
              <a:xfrm>
                <a:off x="7225720" y="3990223"/>
                <a:ext cx="771253" cy="771253"/>
              </a:xfrm>
              <a:prstGeom prst="ellipse">
                <a:avLst/>
              </a:prstGeom>
              <a:solidFill>
                <a:srgbClr val="27CED7"/>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華康儷楷書" panose="03000509000000000000" pitchFamily="65" charset="-120"/>
                  </a:rPr>
                  <a:t>6</a:t>
                </a:r>
                <a:endParaRPr kumimoji="0" lang="zh-CN" altLang="en-US" sz="3600" b="1" kern="0" dirty="0">
                  <a:solidFill>
                    <a:prstClr val="white"/>
                  </a:solidFill>
                  <a:latin typeface="Cambria Math" panose="02040503050406030204" pitchFamily="18" charset="0"/>
                  <a:ea typeface="華康儷楷書" panose="03000509000000000000" pitchFamily="65" charset="-120"/>
                </a:endParaRPr>
              </a:p>
            </p:txBody>
          </p:sp>
          <p:sp>
            <p:nvSpPr>
              <p:cNvPr id="111" name="椭圆 95"/>
              <p:cNvSpPr/>
              <p:nvPr/>
            </p:nvSpPr>
            <p:spPr>
              <a:xfrm>
                <a:off x="6884924" y="5067559"/>
                <a:ext cx="771253" cy="771253"/>
              </a:xfrm>
              <a:prstGeom prst="ellipse">
                <a:avLst/>
              </a:prstGeom>
              <a:solidFill>
                <a:srgbClr val="1CADE4"/>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華康儷楷書" panose="03000509000000000000" pitchFamily="65" charset="-120"/>
                  </a:rPr>
                  <a:t>7</a:t>
                </a:r>
                <a:endParaRPr kumimoji="0" lang="zh-CN" altLang="en-US" sz="3600" b="1" kern="0" dirty="0">
                  <a:solidFill>
                    <a:prstClr val="white"/>
                  </a:solidFill>
                  <a:latin typeface="Cambria Math" panose="02040503050406030204" pitchFamily="18" charset="0"/>
                  <a:ea typeface="華康儷楷書" panose="03000509000000000000" pitchFamily="65" charset="-120"/>
                </a:endParaRPr>
              </a:p>
            </p:txBody>
          </p:sp>
        </p:grpSp>
        <p:sp>
          <p:nvSpPr>
            <p:cNvPr id="124" name="矩形 123"/>
            <p:cNvSpPr/>
            <p:nvPr/>
          </p:nvSpPr>
          <p:spPr>
            <a:xfrm>
              <a:off x="-216107" y="3239800"/>
              <a:ext cx="2536738" cy="853231"/>
            </a:xfrm>
            <a:prstGeom prst="rect">
              <a:avLst/>
            </a:prstGeom>
            <a:noFill/>
          </p:spPr>
          <p:txBody>
            <a:bodyPr wrap="square" lIns="91424" tIns="45712" rIns="91424" bIns="45712">
              <a:spAutoFit/>
            </a:bodyPr>
            <a:lstStyle/>
            <a:p>
              <a:pPr algn="r" fontAlgn="auto">
                <a:lnSpc>
                  <a:spcPct val="130000"/>
                </a:lnSpc>
                <a:spcBef>
                  <a:spcPts val="0"/>
                </a:spcBef>
                <a:spcAft>
                  <a:spcPts val="0"/>
                </a:spcAft>
                <a:defRPr/>
              </a:pPr>
              <a:r>
                <a:rPr kumimoji="0" lang="zh-TW" altLang="en-US" sz="2000" kern="0" dirty="0">
                  <a:solidFill>
                    <a:srgbClr val="FF0000"/>
                  </a:solidFill>
                  <a:latin typeface="Cambria Math" panose="02040503050406030204" pitchFamily="18" charset="0"/>
                  <a:ea typeface="華康儷楷書" panose="03000509000000000000" pitchFamily="65" charset="-120"/>
                </a:rPr>
                <a:t>★</a:t>
              </a:r>
              <a:r>
                <a:rPr kumimoji="0" lang="zh-TW" altLang="en-US" sz="2000" kern="0" dirty="0">
                  <a:solidFill>
                    <a:schemeClr val="accent6">
                      <a:lumMod val="50000"/>
                    </a:schemeClr>
                  </a:solidFill>
                  <a:latin typeface="Cambria Math" panose="02040503050406030204" pitchFamily="18" charset="0"/>
                  <a:ea typeface="華康儷楷書" panose="03000509000000000000" pitchFamily="65" charset="-120"/>
                </a:rPr>
                <a:t>是否具有中央資料庫學習歷程檔案</a:t>
              </a:r>
              <a:endParaRPr kumimoji="0" lang="en-US" altLang="zh-CN" sz="2000" kern="0" dirty="0">
                <a:solidFill>
                  <a:schemeClr val="accent6">
                    <a:lumMod val="50000"/>
                  </a:schemeClr>
                </a:solidFill>
                <a:latin typeface="Cambria Math" panose="02040503050406030204" pitchFamily="18" charset="0"/>
                <a:ea typeface="華康儷楷書" panose="03000509000000000000" pitchFamily="65" charset="-120"/>
              </a:endParaRPr>
            </a:p>
          </p:txBody>
        </p:sp>
        <p:sp>
          <p:nvSpPr>
            <p:cNvPr id="125" name="矩形 124"/>
            <p:cNvSpPr/>
            <p:nvPr/>
          </p:nvSpPr>
          <p:spPr>
            <a:xfrm>
              <a:off x="-271657" y="4391928"/>
              <a:ext cx="2679899" cy="781095"/>
            </a:xfrm>
            <a:prstGeom prst="rect">
              <a:avLst/>
            </a:prstGeom>
            <a:noFill/>
          </p:spPr>
          <p:txBody>
            <a:bodyPr wrap="square" lIns="91424" tIns="45712" rIns="91424" bIns="45712">
              <a:spAutoFit/>
            </a:bodyPr>
            <a:lstStyle/>
            <a:p>
              <a:pPr algn="r" fontAlgn="auto">
                <a:lnSpc>
                  <a:spcPct val="130000"/>
                </a:lnSpc>
                <a:spcBef>
                  <a:spcPts val="0"/>
                </a:spcBef>
                <a:spcAft>
                  <a:spcPts val="0"/>
                </a:spcAft>
                <a:defRPr/>
              </a:pPr>
              <a:r>
                <a:rPr kumimoji="0" lang="zh-TW" altLang="en-US" sz="2000" kern="0" dirty="0">
                  <a:solidFill>
                    <a:schemeClr val="accent6">
                      <a:lumMod val="50000"/>
                    </a:schemeClr>
                  </a:solidFill>
                  <a:latin typeface="Cambria Math" panose="02040503050406030204" pitchFamily="18" charset="0"/>
                  <a:ea typeface="華康儷楷書" panose="03000509000000000000" pitchFamily="65" charset="-120"/>
                </a:rPr>
                <a:t>報名身分</a:t>
              </a:r>
              <a:br>
                <a:rPr kumimoji="0" lang="en-US" altLang="zh-TW" sz="2000" kern="0" dirty="0">
                  <a:solidFill>
                    <a:schemeClr val="accent6">
                      <a:lumMod val="50000"/>
                    </a:schemeClr>
                  </a:solidFill>
                  <a:latin typeface="Cambria Math" panose="02040503050406030204" pitchFamily="18" charset="0"/>
                  <a:ea typeface="華康儷楷書" panose="03000509000000000000" pitchFamily="65" charset="-120"/>
                </a:rPr>
              </a:br>
              <a:r>
                <a:rPr kumimoji="0" lang="en-US" altLang="zh-TW" sz="1600" kern="0" dirty="0">
                  <a:solidFill>
                    <a:schemeClr val="accent6">
                      <a:lumMod val="50000"/>
                    </a:schemeClr>
                  </a:solidFill>
                  <a:latin typeface="Cambria Math" panose="02040503050406030204" pitchFamily="18" charset="0"/>
                  <a:ea typeface="華康儷楷書" panose="03000509000000000000" pitchFamily="65" charset="-120"/>
                </a:rPr>
                <a:t>(</a:t>
              </a:r>
              <a:r>
                <a:rPr kumimoji="0" lang="zh-TW" altLang="en-US" sz="1600" kern="0" dirty="0">
                  <a:solidFill>
                    <a:schemeClr val="accent6">
                      <a:lumMod val="50000"/>
                    </a:schemeClr>
                  </a:solidFill>
                  <a:latin typeface="Cambria Math" panose="02040503050406030204" pitchFamily="18" charset="0"/>
                  <a:ea typeface="華康儷楷書" panose="03000509000000000000" pitchFamily="65" charset="-120"/>
                </a:rPr>
                <a:t>一般生、原住民、 離島生</a:t>
              </a:r>
              <a:r>
                <a:rPr kumimoji="0" lang="en-US" altLang="zh-TW" sz="1600" kern="0" dirty="0">
                  <a:solidFill>
                    <a:schemeClr val="accent6">
                      <a:lumMod val="50000"/>
                    </a:schemeClr>
                  </a:solidFill>
                  <a:latin typeface="Cambria Math" panose="02040503050406030204" pitchFamily="18" charset="0"/>
                  <a:ea typeface="華康儷楷書" panose="03000509000000000000" pitchFamily="65" charset="-120"/>
                </a:rPr>
                <a:t>)</a:t>
              </a:r>
              <a:endParaRPr kumimoji="0" lang="en-US" altLang="zh-CN" sz="1600" kern="0" dirty="0">
                <a:solidFill>
                  <a:schemeClr val="accent6">
                    <a:lumMod val="50000"/>
                  </a:schemeClr>
                </a:solidFill>
                <a:latin typeface="Cambria Math" panose="02040503050406030204" pitchFamily="18" charset="0"/>
                <a:ea typeface="華康儷楷書" panose="03000509000000000000" pitchFamily="65" charset="-120"/>
              </a:endParaRPr>
            </a:p>
          </p:txBody>
        </p:sp>
        <p:sp>
          <p:nvSpPr>
            <p:cNvPr id="126" name="矩形 125"/>
            <p:cNvSpPr/>
            <p:nvPr/>
          </p:nvSpPr>
          <p:spPr>
            <a:xfrm>
              <a:off x="6448178" y="2950984"/>
              <a:ext cx="2569403" cy="777120"/>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kern="0" dirty="0">
                  <a:solidFill>
                    <a:schemeClr val="accent6">
                      <a:lumMod val="50000"/>
                    </a:schemeClr>
                  </a:solidFill>
                  <a:latin typeface="Cambria Math" panose="02040503050406030204" pitchFamily="18" charset="0"/>
                  <a:ea typeface="華康儷楷書" panose="03000509000000000000" pitchFamily="65" charset="-120"/>
                </a:rPr>
                <a:t>繳費註記：</a:t>
              </a:r>
              <a:endParaRPr kumimoji="0" lang="en-US" altLang="zh-TW" kern="0" dirty="0">
                <a:solidFill>
                  <a:schemeClr val="accent6">
                    <a:lumMod val="50000"/>
                  </a:schemeClr>
                </a:solidFill>
                <a:latin typeface="Cambria Math" panose="02040503050406030204" pitchFamily="18" charset="0"/>
                <a:ea typeface="華康儷楷書" panose="03000509000000000000" pitchFamily="65" charset="-120"/>
              </a:endParaRPr>
            </a:p>
            <a:p>
              <a:pPr fontAlgn="auto">
                <a:lnSpc>
                  <a:spcPct val="130000"/>
                </a:lnSpc>
                <a:spcBef>
                  <a:spcPts val="0"/>
                </a:spcBef>
                <a:spcAft>
                  <a:spcPts val="0"/>
                </a:spcAft>
                <a:defRPr/>
              </a:pPr>
              <a:r>
                <a:rPr kumimoji="0" lang="zh-TW" altLang="en-US" kern="0" dirty="0">
                  <a:solidFill>
                    <a:schemeClr val="accent6">
                      <a:lumMod val="50000"/>
                    </a:schemeClr>
                  </a:solidFill>
                  <a:latin typeface="Cambria Math" panose="02040503050406030204" pitchFamily="18" charset="0"/>
                  <a:ea typeface="華康儷楷書" panose="03000509000000000000" pitchFamily="65" charset="-120"/>
                </a:rPr>
                <a:t>低收入戶、中低收入戶</a:t>
              </a:r>
              <a:endParaRPr kumimoji="0" lang="en-US" altLang="zh-CN" kern="0" dirty="0">
                <a:solidFill>
                  <a:schemeClr val="accent6">
                    <a:lumMod val="50000"/>
                  </a:schemeClr>
                </a:solidFill>
                <a:latin typeface="Cambria Math" panose="02040503050406030204" pitchFamily="18" charset="0"/>
                <a:ea typeface="華康儷楷書" panose="03000509000000000000" pitchFamily="65" charset="-120"/>
              </a:endParaRPr>
            </a:p>
          </p:txBody>
        </p:sp>
        <p:sp>
          <p:nvSpPr>
            <p:cNvPr id="128" name="矩形 127"/>
            <p:cNvSpPr/>
            <p:nvPr/>
          </p:nvSpPr>
          <p:spPr>
            <a:xfrm>
              <a:off x="6281071" y="4103896"/>
              <a:ext cx="701175" cy="453121"/>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sz="2000" kern="0" dirty="0">
                  <a:solidFill>
                    <a:schemeClr val="accent6">
                      <a:lumMod val="50000"/>
                    </a:schemeClr>
                  </a:solidFill>
                  <a:latin typeface="Cambria Math" panose="02040503050406030204" pitchFamily="18" charset="0"/>
                  <a:ea typeface="華康儷楷書" panose="03000509000000000000" pitchFamily="65" charset="-120"/>
                </a:rPr>
                <a:t>電話</a:t>
              </a:r>
              <a:endParaRPr kumimoji="0" lang="en-US" altLang="zh-CN" sz="2000" kern="0" dirty="0">
                <a:solidFill>
                  <a:schemeClr val="accent6">
                    <a:lumMod val="50000"/>
                  </a:schemeClr>
                </a:solidFill>
                <a:latin typeface="Cambria Math" panose="02040503050406030204" pitchFamily="18" charset="0"/>
                <a:ea typeface="華康儷楷書" panose="03000509000000000000" pitchFamily="65" charset="-120"/>
              </a:endParaRPr>
            </a:p>
          </p:txBody>
        </p:sp>
        <p:sp>
          <p:nvSpPr>
            <p:cNvPr id="129" name="矩形 128"/>
            <p:cNvSpPr/>
            <p:nvPr/>
          </p:nvSpPr>
          <p:spPr>
            <a:xfrm>
              <a:off x="5921031" y="5057474"/>
              <a:ext cx="786707" cy="453121"/>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sz="2000" kern="0" dirty="0">
                  <a:solidFill>
                    <a:schemeClr val="accent6">
                      <a:lumMod val="50000"/>
                    </a:schemeClr>
                  </a:solidFill>
                  <a:latin typeface="Cambria Math" panose="02040503050406030204" pitchFamily="18" charset="0"/>
                  <a:ea typeface="華康儷楷書" panose="03000509000000000000" pitchFamily="65" charset="-120"/>
                </a:rPr>
                <a:t>地址</a:t>
              </a:r>
              <a:endParaRPr kumimoji="0" lang="en-US" altLang="zh-CN" sz="2000" kern="0" dirty="0">
                <a:solidFill>
                  <a:schemeClr val="accent6">
                    <a:lumMod val="50000"/>
                  </a:schemeClr>
                </a:solidFill>
                <a:latin typeface="Cambria Math" panose="02040503050406030204" pitchFamily="18" charset="0"/>
                <a:ea typeface="華康儷楷書" panose="03000509000000000000" pitchFamily="65" charset="-120"/>
              </a:endParaRPr>
            </a:p>
          </p:txBody>
        </p:sp>
      </p:grpSp>
      <p:grpSp>
        <p:nvGrpSpPr>
          <p:cNvPr id="262148" name="群組 262147"/>
          <p:cNvGrpSpPr/>
          <p:nvPr/>
        </p:nvGrpSpPr>
        <p:grpSpPr>
          <a:xfrm>
            <a:off x="4699957" y="5814128"/>
            <a:ext cx="2879002" cy="754366"/>
            <a:chOff x="2978637" y="5980179"/>
            <a:chExt cx="2879002" cy="754366"/>
          </a:xfrm>
        </p:grpSpPr>
        <p:sp>
          <p:nvSpPr>
            <p:cNvPr id="262144" name="剪去單一角落矩形 262143"/>
            <p:cNvSpPr/>
            <p:nvPr/>
          </p:nvSpPr>
          <p:spPr>
            <a:xfrm>
              <a:off x="2978637" y="5980179"/>
              <a:ext cx="2879002" cy="754366"/>
            </a:xfrm>
            <a:prstGeom prst="snip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62145" name="文字方塊 262144"/>
            <p:cNvSpPr txBox="1"/>
            <p:nvPr/>
          </p:nvSpPr>
          <p:spPr>
            <a:xfrm>
              <a:off x="3027921" y="6156015"/>
              <a:ext cx="2745490" cy="400110"/>
            </a:xfrm>
            <a:prstGeom prst="rect">
              <a:avLst/>
            </a:prstGeom>
            <a:noFill/>
          </p:spPr>
          <p:txBody>
            <a:bodyPr wrap="square" rtlCol="0">
              <a:spAutoFit/>
            </a:bodyPr>
            <a:lstStyle/>
            <a:p>
              <a:pPr algn="ctr"/>
              <a:r>
                <a:rPr lang="zh-TW" altLang="en-US" sz="2000" b="1" dirty="0">
                  <a:solidFill>
                    <a:schemeClr val="bg1"/>
                  </a:solidFill>
                  <a:latin typeface="標楷體" panose="03000509000000000000" pitchFamily="65" charset="-120"/>
                  <a:ea typeface="標楷體" panose="03000509000000000000" pitchFamily="65" charset="-120"/>
                </a:rPr>
                <a:t>完成考生基本資料建置</a:t>
              </a:r>
            </a:p>
          </p:txBody>
        </p:sp>
      </p:grpSp>
      <p:sp>
        <p:nvSpPr>
          <p:cNvPr id="52" name="矩形 51">
            <a:extLst>
              <a:ext uri="{FF2B5EF4-FFF2-40B4-BE49-F238E27FC236}">
                <a16:creationId xmlns:a16="http://schemas.microsoft.com/office/drawing/2014/main" id="{5B607DC6-9662-49AD-BD03-034B95502329}"/>
              </a:ext>
            </a:extLst>
          </p:cNvPr>
          <p:cNvSpPr/>
          <p:nvPr/>
        </p:nvSpPr>
        <p:spPr>
          <a:xfrm>
            <a:off x="8312645" y="1752390"/>
            <a:ext cx="2679899" cy="812514"/>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sz="2000" kern="0" dirty="0">
                <a:solidFill>
                  <a:schemeClr val="accent6">
                    <a:lumMod val="50000"/>
                  </a:schemeClr>
                </a:solidFill>
                <a:latin typeface="標楷體" panose="03000509000000000000" pitchFamily="65" charset="-120"/>
                <a:ea typeface="標楷體" panose="03000509000000000000" pitchFamily="65" charset="-120"/>
              </a:rPr>
              <a:t>學制身分</a:t>
            </a:r>
            <a:br>
              <a:rPr kumimoji="0" lang="en-US" altLang="zh-TW" sz="2000" kern="0" dirty="0">
                <a:solidFill>
                  <a:schemeClr val="accent6">
                    <a:lumMod val="50000"/>
                  </a:schemeClr>
                </a:solidFill>
                <a:latin typeface="標楷體" panose="03000509000000000000" pitchFamily="65" charset="-120"/>
                <a:ea typeface="標楷體" panose="03000509000000000000" pitchFamily="65" charset="-120"/>
              </a:rPr>
            </a:br>
            <a:r>
              <a:rPr kumimoji="0" lang="en-US" altLang="zh-TW" sz="1600" kern="0" dirty="0">
                <a:solidFill>
                  <a:schemeClr val="accent6">
                    <a:lumMod val="50000"/>
                  </a:schemeClr>
                </a:solidFill>
                <a:latin typeface="標楷體" panose="03000509000000000000" pitchFamily="65" charset="-120"/>
                <a:ea typeface="標楷體" panose="03000509000000000000" pitchFamily="65" charset="-120"/>
              </a:rPr>
              <a:t>(</a:t>
            </a:r>
            <a:r>
              <a:rPr kumimoji="0" lang="zh-TW" altLang="en-US" sz="1600" kern="0" dirty="0">
                <a:solidFill>
                  <a:schemeClr val="accent6">
                    <a:lumMod val="50000"/>
                  </a:schemeClr>
                </a:solidFill>
                <a:latin typeface="標楷體" panose="03000509000000000000" pitchFamily="65" charset="-120"/>
                <a:ea typeface="標楷體" panose="03000509000000000000" pitchFamily="65" charset="-120"/>
              </a:rPr>
              <a:t>技高生、綜高生</a:t>
            </a:r>
            <a:r>
              <a:rPr kumimoji="0" lang="en-US" altLang="zh-TW" sz="1600" kern="0" dirty="0">
                <a:solidFill>
                  <a:schemeClr val="accent6">
                    <a:lumMod val="50000"/>
                  </a:schemeClr>
                </a:solidFill>
                <a:latin typeface="標楷體" panose="03000509000000000000" pitchFamily="65" charset="-120"/>
                <a:ea typeface="標楷體" panose="03000509000000000000" pitchFamily="65" charset="-120"/>
              </a:rPr>
              <a:t>)</a:t>
            </a:r>
            <a:endParaRPr kumimoji="0" lang="en-US" altLang="zh-CN" sz="1600" kern="0" dirty="0">
              <a:solidFill>
                <a:schemeClr val="accent6">
                  <a:lumMod val="5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205228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D9349D-2501-AA67-03AE-76CE3D02C429}"/>
              </a:ext>
            </a:extLst>
          </p:cNvPr>
          <p:cNvSpPr txBox="1">
            <a:spLocks noChangeArrowheads="1"/>
          </p:cNvSpPr>
          <p:nvPr/>
        </p:nvSpPr>
        <p:spPr bwMode="auto">
          <a:xfrm>
            <a:off x="667145" y="-21401"/>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100" b="1" kern="0" spc="-10" dirty="0">
                <a:latin typeface="華康儷楷書" panose="03000509000000000000" pitchFamily="65" charset="-120"/>
                <a:ea typeface="華康儷楷書" panose="03000509000000000000" pitchFamily="65" charset="-120"/>
                <a:cs typeface="+mj-cs"/>
              </a:rPr>
              <a:t>三、第二階段報名系統</a:t>
            </a:r>
            <a:r>
              <a:rPr lang="en-US" altLang="zh-TW" sz="2100" b="1" kern="0" spc="-10" dirty="0">
                <a:latin typeface="華康儷楷書" panose="03000509000000000000" pitchFamily="65" charset="-120"/>
                <a:ea typeface="華康儷楷書" panose="03000509000000000000" pitchFamily="65" charset="-120"/>
                <a:cs typeface="+mj-cs"/>
              </a:rPr>
              <a:t>(</a:t>
            </a:r>
            <a:r>
              <a:rPr lang="zh-TW" altLang="en-US" sz="2100" b="1" kern="0" spc="-10" dirty="0">
                <a:latin typeface="華康儷楷書" panose="03000509000000000000" pitchFamily="65" charset="-120"/>
                <a:ea typeface="華康儷楷書" panose="03000509000000000000" pitchFamily="65" charset="-120"/>
                <a:cs typeface="+mj-cs"/>
              </a:rPr>
              <a:t>含</a:t>
            </a:r>
            <a:r>
              <a:rPr lang="zh-TW" altLang="en-US" sz="2100" b="1" kern="0" spc="-1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100" b="1" kern="0" spc="-10" dirty="0">
                <a:latin typeface="華康儷楷書" panose="03000509000000000000" pitchFamily="65" charset="-120"/>
                <a:ea typeface="華康儷楷書" panose="03000509000000000000" pitchFamily="65" charset="-120"/>
                <a:cs typeface="+mj-cs"/>
              </a:rPr>
              <a:t>備審資料上傳</a:t>
            </a:r>
            <a:r>
              <a:rPr lang="zh-TW" altLang="en-US" sz="2100" b="1" kern="0" spc="-1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spc="-10" dirty="0">
                <a:latin typeface="華康儷楷書" panose="03000509000000000000" pitchFamily="65" charset="-120"/>
                <a:ea typeface="華康儷楷書" panose="03000509000000000000" pitchFamily="65" charset="-120"/>
                <a:cs typeface="+mj-cs"/>
              </a:rPr>
              <a:t>)-</a:t>
            </a:r>
            <a:r>
              <a:rPr lang="zh-TW" altLang="en-US" sz="2100" b="1" kern="0" spc="-10" dirty="0">
                <a:solidFill>
                  <a:srgbClr val="FF0000"/>
                </a:solidFill>
                <a:latin typeface="華康儷楷書" panose="03000509000000000000" pitchFamily="65" charset="-120"/>
                <a:ea typeface="華康儷楷書" panose="03000509000000000000" pitchFamily="65" charset="-120"/>
                <a:cs typeface="+mj-cs"/>
              </a:rPr>
              <a:t>上傳證照或得獎加分證明</a:t>
            </a:r>
          </a:p>
        </p:txBody>
      </p:sp>
      <p:pic>
        <p:nvPicPr>
          <p:cNvPr id="2" name="圖片 1"/>
          <p:cNvPicPr>
            <a:picLocks noChangeAspect="1"/>
          </p:cNvPicPr>
          <p:nvPr/>
        </p:nvPicPr>
        <p:blipFill>
          <a:blip r:embed="rId2"/>
          <a:stretch>
            <a:fillRect/>
          </a:stretch>
        </p:blipFill>
        <p:spPr>
          <a:xfrm>
            <a:off x="1343472" y="764704"/>
            <a:ext cx="9372899" cy="6048672"/>
          </a:xfrm>
          <a:prstGeom prst="rect">
            <a:avLst/>
          </a:prstGeom>
        </p:spPr>
      </p:pic>
    </p:spTree>
    <p:extLst>
      <p:ext uri="{BB962C8B-B14F-4D97-AF65-F5344CB8AC3E}">
        <p14:creationId xmlns:p14="http://schemas.microsoft.com/office/powerpoint/2010/main" val="8823150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487488" y="764704"/>
            <a:ext cx="9289032" cy="5980886"/>
          </a:xfrm>
          <a:prstGeom prst="rect">
            <a:avLst/>
          </a:prstGeom>
        </p:spPr>
      </p:pic>
      <p:sp>
        <p:nvSpPr>
          <p:cNvPr id="4" name="文字方塊 2">
            <a:extLst>
              <a:ext uri="{FF2B5EF4-FFF2-40B4-BE49-F238E27FC236}">
                <a16:creationId xmlns:a16="http://schemas.microsoft.com/office/drawing/2014/main" id="{02BFA86C-4D0E-455B-AC32-6EFD6BF78752}"/>
              </a:ext>
            </a:extLst>
          </p:cNvPr>
          <p:cNvSpPr txBox="1">
            <a:spLocks noChangeArrowheads="1"/>
          </p:cNvSpPr>
          <p:nvPr/>
        </p:nvSpPr>
        <p:spPr bwMode="auto">
          <a:xfrm>
            <a:off x="8634548" y="1578611"/>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2026/06/08 19:47:46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pic>
        <p:nvPicPr>
          <p:cNvPr id="3" name="圖片 2">
            <a:extLst>
              <a:ext uri="{FF2B5EF4-FFF2-40B4-BE49-F238E27FC236}">
                <a16:creationId xmlns:a16="http://schemas.microsoft.com/office/drawing/2014/main" id="{8E139EEB-6EF5-6F1B-CF32-2F23ABC32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031" y="3861048"/>
            <a:ext cx="315593" cy="164108"/>
          </a:xfrm>
          <a:prstGeom prst="rect">
            <a:avLst/>
          </a:prstGeom>
        </p:spPr>
      </p:pic>
      <p:sp>
        <p:nvSpPr>
          <p:cNvPr id="6" name="文字方塊 5">
            <a:extLst>
              <a:ext uri="{FF2B5EF4-FFF2-40B4-BE49-F238E27FC236}">
                <a16:creationId xmlns:a16="http://schemas.microsoft.com/office/drawing/2014/main" id="{F557AAF1-3664-545E-288A-84BB0FB582C3}"/>
              </a:ext>
            </a:extLst>
          </p:cNvPr>
          <p:cNvSpPr txBox="1">
            <a:spLocks noChangeArrowheads="1"/>
          </p:cNvSpPr>
          <p:nvPr/>
        </p:nvSpPr>
        <p:spPr bwMode="auto">
          <a:xfrm>
            <a:off x="4583832" y="3885927"/>
            <a:ext cx="288032" cy="153888"/>
          </a:xfrm>
          <a:prstGeom prst="rect">
            <a:avLst/>
          </a:prstGeom>
          <a:noFill/>
          <a:ln w="9525">
            <a:noFill/>
            <a:miter lim="800000"/>
            <a:headEnd/>
            <a:tailEnd/>
          </a:ln>
        </p:spPr>
        <p:txBody>
          <a:bodyPr rot="0" vert="horz" wrap="square" lIns="91440" tIns="45720" rIns="91440" bIns="45720" anchor="t" anchorCtr="0">
            <a:spAutoFit/>
          </a:bodyPr>
          <a:lstStyle/>
          <a:p>
            <a:r>
              <a:rPr lang="en-US" sz="400" b="1" kern="100" dirty="0">
                <a:effectLst/>
                <a:latin typeface="Malgun Gothic" panose="020B0503020000020004" pitchFamily="34" charset="-127"/>
                <a:ea typeface="新細明體" panose="02020500000000000000" pitchFamily="18" charset="-120"/>
                <a:cs typeface="新細明體" panose="02020500000000000000" pitchFamily="18" charset="-120"/>
              </a:rPr>
              <a:t>115</a:t>
            </a:r>
            <a:endParaRPr lang="zh-TW" sz="4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7" name="Rectangle 2">
            <a:extLst>
              <a:ext uri="{FF2B5EF4-FFF2-40B4-BE49-F238E27FC236}">
                <a16:creationId xmlns:a16="http://schemas.microsoft.com/office/drawing/2014/main" id="{46B0D2C1-6696-61C7-FECA-3CBDCC07A441}"/>
              </a:ext>
            </a:extLst>
          </p:cNvPr>
          <p:cNvSpPr txBox="1">
            <a:spLocks noChangeArrowheads="1"/>
          </p:cNvSpPr>
          <p:nvPr/>
        </p:nvSpPr>
        <p:spPr bwMode="auto">
          <a:xfrm>
            <a:off x="667145" y="-21401"/>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100" b="1" kern="0" spc="-10" dirty="0">
                <a:latin typeface="華康儷楷書" panose="03000509000000000000" pitchFamily="65" charset="-120"/>
                <a:ea typeface="華康儷楷書" panose="03000509000000000000" pitchFamily="65" charset="-120"/>
                <a:cs typeface="+mj-cs"/>
              </a:rPr>
              <a:t>三、第二階段報名系統</a:t>
            </a:r>
            <a:r>
              <a:rPr lang="en-US" altLang="zh-TW" sz="2100" b="1" kern="0" spc="-10" dirty="0">
                <a:latin typeface="華康儷楷書" panose="03000509000000000000" pitchFamily="65" charset="-120"/>
                <a:ea typeface="華康儷楷書" panose="03000509000000000000" pitchFamily="65" charset="-120"/>
                <a:cs typeface="+mj-cs"/>
              </a:rPr>
              <a:t>(</a:t>
            </a:r>
            <a:r>
              <a:rPr lang="zh-TW" altLang="en-US" sz="2100" b="1" kern="0" spc="-10" dirty="0">
                <a:latin typeface="華康儷楷書" panose="03000509000000000000" pitchFamily="65" charset="-120"/>
                <a:ea typeface="華康儷楷書" panose="03000509000000000000" pitchFamily="65" charset="-120"/>
                <a:cs typeface="+mj-cs"/>
              </a:rPr>
              <a:t>含</a:t>
            </a:r>
            <a:r>
              <a:rPr lang="zh-TW" altLang="en-US" sz="2100" b="1" kern="0" spc="-1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100" b="1" kern="0" spc="-10" dirty="0">
                <a:latin typeface="華康儷楷書" panose="03000509000000000000" pitchFamily="65" charset="-120"/>
                <a:ea typeface="華康儷楷書" panose="03000509000000000000" pitchFamily="65" charset="-120"/>
                <a:cs typeface="+mj-cs"/>
              </a:rPr>
              <a:t>備審資料上傳</a:t>
            </a:r>
            <a:r>
              <a:rPr lang="zh-TW" altLang="en-US" sz="2100" b="1" kern="0" spc="-1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spc="-10" dirty="0">
                <a:latin typeface="華康儷楷書" panose="03000509000000000000" pitchFamily="65" charset="-120"/>
                <a:ea typeface="華康儷楷書" panose="03000509000000000000" pitchFamily="65" charset="-120"/>
                <a:cs typeface="+mj-cs"/>
              </a:rPr>
              <a:t>)-</a:t>
            </a:r>
            <a:r>
              <a:rPr lang="zh-TW" altLang="en-US" sz="2100" b="1" kern="0" spc="-10" dirty="0">
                <a:solidFill>
                  <a:srgbClr val="FF0000"/>
                </a:solidFill>
                <a:latin typeface="華康儷楷書" panose="03000509000000000000" pitchFamily="65" charset="-120"/>
                <a:ea typeface="華康儷楷書" panose="03000509000000000000" pitchFamily="65" charset="-120"/>
                <a:cs typeface="+mj-cs"/>
              </a:rPr>
              <a:t>上傳證照或得獎加分證明</a:t>
            </a:r>
          </a:p>
        </p:txBody>
      </p:sp>
    </p:spTree>
    <p:extLst>
      <p:ext uri="{BB962C8B-B14F-4D97-AF65-F5344CB8AC3E}">
        <p14:creationId xmlns:p14="http://schemas.microsoft.com/office/powerpoint/2010/main" val="3197017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623392" y="-45186"/>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000" b="1" kern="0" spc="-100" dirty="0">
                <a:latin typeface="華康儷楷書" panose="03000509000000000000" pitchFamily="65" charset="-120"/>
                <a:ea typeface="華康儷楷書" panose="03000509000000000000" pitchFamily="65" charset="-120"/>
                <a:cs typeface="+mj-cs"/>
              </a:rPr>
              <a:t>三、第二階段報名系統</a:t>
            </a:r>
            <a:r>
              <a:rPr lang="en-US" altLang="zh-TW" sz="2000" b="1" kern="0" spc="-100" dirty="0">
                <a:latin typeface="華康儷楷書" panose="03000509000000000000" pitchFamily="65" charset="-120"/>
                <a:ea typeface="華康儷楷書" panose="03000509000000000000" pitchFamily="65" charset="-120"/>
                <a:cs typeface="+mj-cs"/>
              </a:rPr>
              <a:t>(</a:t>
            </a:r>
            <a:r>
              <a:rPr lang="zh-TW" altLang="en-US" sz="2000" b="1" kern="0" spc="-100" dirty="0">
                <a:latin typeface="華康儷楷書" panose="03000509000000000000" pitchFamily="65" charset="-120"/>
                <a:ea typeface="華康儷楷書" panose="03000509000000000000" pitchFamily="65" charset="-120"/>
                <a:cs typeface="+mj-cs"/>
              </a:rPr>
              <a:t>含</a:t>
            </a:r>
            <a:r>
              <a:rPr lang="zh-TW" altLang="en-US" sz="2000" b="1" kern="0" spc="-10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000" b="1" kern="0" spc="-100" dirty="0">
                <a:latin typeface="華康儷楷書" panose="03000509000000000000" pitchFamily="65" charset="-120"/>
                <a:ea typeface="華康儷楷書" panose="03000509000000000000" pitchFamily="65" charset="-120"/>
                <a:cs typeface="+mj-cs"/>
              </a:rPr>
              <a:t>備審資料上傳</a:t>
            </a:r>
            <a:r>
              <a:rPr lang="zh-TW" altLang="en-US" sz="2000" b="1" kern="0" spc="-10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000" b="1" kern="0" spc="-100" dirty="0">
                <a:latin typeface="華康儷楷書" panose="03000509000000000000" pitchFamily="65" charset="-120"/>
                <a:ea typeface="華康儷楷書" panose="03000509000000000000" pitchFamily="65" charset="-120"/>
                <a:cs typeface="+mj-cs"/>
              </a:rPr>
              <a:t>)-</a:t>
            </a:r>
            <a:r>
              <a:rPr lang="zh-TW" altLang="en-US" sz="2000" b="1" kern="0" spc="-100" dirty="0">
                <a:solidFill>
                  <a:srgbClr val="FF0000"/>
                </a:solidFill>
                <a:latin typeface="華康儷楷書" panose="03000509000000000000" pitchFamily="65" charset="-120"/>
                <a:ea typeface="華康儷楷書" panose="03000509000000000000" pitchFamily="65" charset="-120"/>
                <a:cs typeface="+mj-cs"/>
              </a:rPr>
              <a:t>檢視學習歷程備審資料上傳確認表</a:t>
            </a:r>
          </a:p>
        </p:txBody>
      </p:sp>
      <p:sp>
        <p:nvSpPr>
          <p:cNvPr id="2" name="圓角矩形 1"/>
          <p:cNvSpPr/>
          <p:nvPr/>
        </p:nvSpPr>
        <p:spPr>
          <a:xfrm>
            <a:off x="1055440" y="866966"/>
            <a:ext cx="10585176" cy="715089"/>
          </a:xfrm>
          <a:prstGeom prst="roundRect">
            <a:avLst/>
          </a:prstGeom>
          <a:solidFill>
            <a:schemeClr val="accent4">
              <a:lumMod val="40000"/>
              <a:lumOff val="60000"/>
            </a:schemeClr>
          </a:solidFill>
        </p:spPr>
        <p:txBody>
          <a:bodyPr wrap="square">
            <a:spAutoFit/>
          </a:bodyPr>
          <a:lstStyle/>
          <a:p>
            <a:r>
              <a:rPr lang="zh-TW" altLang="zh-TW" kern="100" dirty="0">
                <a:latin typeface="華康儷楷書" panose="03000509000000000000" pitchFamily="65" charset="-120"/>
                <a:ea typeface="華康儷楷書" panose="03000509000000000000" pitchFamily="65" charset="-120"/>
                <a:cs typeface="新細明體" panose="02020500000000000000" pitchFamily="18" charset="-120"/>
              </a:rPr>
              <a:t>完成各項目檔案檢視後，於</a:t>
            </a:r>
            <a:r>
              <a:rPr lang="zh-TW" altLang="zh-TW" kern="1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kern="100" dirty="0">
                <a:latin typeface="華康儷楷書" panose="03000509000000000000" pitchFamily="65" charset="-120"/>
                <a:ea typeface="華康儷楷書" panose="03000509000000000000" pitchFamily="65" charset="-120"/>
                <a:cs typeface="新細明體" panose="02020500000000000000" pitchFamily="18" charset="-120"/>
              </a:rPr>
              <a:t>學習歷程備審資料上傳確認表</a:t>
            </a:r>
            <a:r>
              <a:rPr lang="zh-TW" altLang="zh-TW" kern="1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kern="100" dirty="0">
                <a:latin typeface="華康儷楷書" panose="03000509000000000000" pitchFamily="65" charset="-120"/>
                <a:ea typeface="華康儷楷書" panose="03000509000000000000" pitchFamily="65" charset="-120"/>
                <a:cs typeface="新細明體" panose="02020500000000000000" pitchFamily="18" charset="-120"/>
              </a:rPr>
              <a:t>欄位，輸入圖形驗證碼，檢視並下載學習歷程備審資料上傳確認表。</a:t>
            </a:r>
            <a:endParaRPr lang="zh-TW" altLang="en-US" dirty="0">
              <a:latin typeface="華康儷楷書" panose="03000509000000000000" pitchFamily="65" charset="-120"/>
              <a:ea typeface="華康儷楷書" panose="03000509000000000000" pitchFamily="65" charset="-120"/>
            </a:endParaRPr>
          </a:p>
        </p:txBody>
      </p:sp>
      <p:pic>
        <p:nvPicPr>
          <p:cNvPr id="5" name="圖片 4">
            <a:extLst>
              <a:ext uri="{FF2B5EF4-FFF2-40B4-BE49-F238E27FC236}">
                <a16:creationId xmlns:a16="http://schemas.microsoft.com/office/drawing/2014/main" id="{4FEDC8AA-BC4F-4CD8-B988-27EAF9F01AAC}"/>
              </a:ext>
            </a:extLst>
          </p:cNvPr>
          <p:cNvPicPr/>
          <p:nvPr/>
        </p:nvPicPr>
        <p:blipFill>
          <a:blip r:embed="rId2"/>
          <a:stretch>
            <a:fillRect/>
          </a:stretch>
        </p:blipFill>
        <p:spPr>
          <a:xfrm>
            <a:off x="1307468" y="1643582"/>
            <a:ext cx="9577064" cy="4992261"/>
          </a:xfrm>
          <a:prstGeom prst="rect">
            <a:avLst/>
          </a:prstGeom>
        </p:spPr>
      </p:pic>
      <p:sp>
        <p:nvSpPr>
          <p:cNvPr id="4" name="語音泡泡: 圓角矩形 3">
            <a:extLst>
              <a:ext uri="{FF2B5EF4-FFF2-40B4-BE49-F238E27FC236}">
                <a16:creationId xmlns:a16="http://schemas.microsoft.com/office/drawing/2014/main" id="{65AEFCD6-6115-4244-A1B5-2F8ED00EB862}"/>
              </a:ext>
            </a:extLst>
          </p:cNvPr>
          <p:cNvSpPr/>
          <p:nvPr/>
        </p:nvSpPr>
        <p:spPr>
          <a:xfrm>
            <a:off x="8519714" y="4581128"/>
            <a:ext cx="3433492" cy="351011"/>
          </a:xfrm>
          <a:prstGeom prst="wedgeRoundRectCallout">
            <a:avLst>
              <a:gd name="adj1" fmla="val -56166"/>
              <a:gd name="adj2" fmla="val 14696"/>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華康儷楷書" panose="03000509000000000000" pitchFamily="65" charset="-120"/>
                <a:ea typeface="華康儷楷書" panose="03000509000000000000" pitchFamily="65" charset="-120"/>
              </a:rPr>
              <a:t>勾選檔案中，尚有檔案</a:t>
            </a:r>
            <a:r>
              <a:rPr lang="zh-TW" altLang="en-US" sz="2000" b="1" dirty="0">
                <a:solidFill>
                  <a:srgbClr val="FF0000"/>
                </a:solidFill>
                <a:latin typeface="華康儷楷書" panose="03000509000000000000" pitchFamily="65" charset="-120"/>
                <a:ea typeface="華康儷楷書" panose="03000509000000000000" pitchFamily="65" charset="-120"/>
              </a:rPr>
              <a:t>未儲存</a:t>
            </a:r>
          </a:p>
        </p:txBody>
      </p:sp>
      <p:sp>
        <p:nvSpPr>
          <p:cNvPr id="7" name="語音泡泡: 圓角矩形 6">
            <a:extLst>
              <a:ext uri="{FF2B5EF4-FFF2-40B4-BE49-F238E27FC236}">
                <a16:creationId xmlns:a16="http://schemas.microsoft.com/office/drawing/2014/main" id="{7EAD79E5-B387-4502-9F05-7748087DBDB3}"/>
              </a:ext>
            </a:extLst>
          </p:cNvPr>
          <p:cNvSpPr/>
          <p:nvPr/>
        </p:nvSpPr>
        <p:spPr>
          <a:xfrm>
            <a:off x="8519714" y="5733256"/>
            <a:ext cx="3433492" cy="351011"/>
          </a:xfrm>
          <a:prstGeom prst="wedgeRoundRectCallout">
            <a:avLst>
              <a:gd name="adj1" fmla="val -56166"/>
              <a:gd name="adj2" fmla="val 14696"/>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華康儷楷書" panose="03000509000000000000" pitchFamily="65" charset="-120"/>
                <a:ea typeface="華康儷楷書" panose="03000509000000000000" pitchFamily="65" charset="-120"/>
              </a:rPr>
              <a:t>上傳檔案中，尚有檔案</a:t>
            </a:r>
            <a:r>
              <a:rPr lang="zh-TW" altLang="en-US" sz="2000" b="1" dirty="0">
                <a:solidFill>
                  <a:srgbClr val="FF0000"/>
                </a:solidFill>
                <a:latin typeface="華康儷楷書" panose="03000509000000000000" pitchFamily="65" charset="-120"/>
                <a:ea typeface="華康儷楷書" panose="03000509000000000000" pitchFamily="65" charset="-120"/>
              </a:rPr>
              <a:t>未檢視</a:t>
            </a:r>
          </a:p>
        </p:txBody>
      </p:sp>
    </p:spTree>
    <p:extLst>
      <p:ext uri="{BB962C8B-B14F-4D97-AF65-F5344CB8AC3E}">
        <p14:creationId xmlns:p14="http://schemas.microsoft.com/office/powerpoint/2010/main" val="25978582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54B4846-2ED6-4553-9B30-823E69A4BF73}"/>
              </a:ext>
            </a:extLst>
          </p:cNvPr>
          <p:cNvPicPr>
            <a:picLocks noChangeAspect="1"/>
          </p:cNvPicPr>
          <p:nvPr/>
        </p:nvPicPr>
        <p:blipFill>
          <a:blip r:embed="rId2"/>
          <a:stretch>
            <a:fillRect/>
          </a:stretch>
        </p:blipFill>
        <p:spPr>
          <a:xfrm>
            <a:off x="1441745" y="1052736"/>
            <a:ext cx="9177506" cy="5347097"/>
          </a:xfrm>
          <a:prstGeom prst="rect">
            <a:avLst/>
          </a:prstGeom>
        </p:spPr>
      </p:pic>
      <p:sp>
        <p:nvSpPr>
          <p:cNvPr id="6" name="Rectangle 2">
            <a:extLst>
              <a:ext uri="{FF2B5EF4-FFF2-40B4-BE49-F238E27FC236}">
                <a16:creationId xmlns:a16="http://schemas.microsoft.com/office/drawing/2014/main" id="{D41ECFA0-1947-40BD-A168-B93957401C79}"/>
              </a:ext>
            </a:extLst>
          </p:cNvPr>
          <p:cNvSpPr txBox="1">
            <a:spLocks noChangeArrowheads="1"/>
          </p:cNvSpPr>
          <p:nvPr/>
        </p:nvSpPr>
        <p:spPr bwMode="auto">
          <a:xfrm>
            <a:off x="767408" y="21382"/>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spTree>
    <p:extLst>
      <p:ext uri="{BB962C8B-B14F-4D97-AF65-F5344CB8AC3E}">
        <p14:creationId xmlns:p14="http://schemas.microsoft.com/office/powerpoint/2010/main" val="20110417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7995EF6-4749-9EFC-331D-4908FA8E7096}"/>
              </a:ext>
            </a:extLst>
          </p:cNvPr>
          <p:cNvSpPr txBox="1">
            <a:spLocks noChangeArrowheads="1"/>
          </p:cNvSpPr>
          <p:nvPr/>
        </p:nvSpPr>
        <p:spPr bwMode="auto">
          <a:xfrm>
            <a:off x="623392" y="-45186"/>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000" b="1" kern="0" spc="-100" dirty="0">
                <a:latin typeface="華康儷楷書" panose="03000509000000000000" pitchFamily="65" charset="-120"/>
                <a:ea typeface="華康儷楷書" panose="03000509000000000000" pitchFamily="65" charset="-120"/>
                <a:cs typeface="+mj-cs"/>
              </a:rPr>
              <a:t>三、第二階段報名系統</a:t>
            </a:r>
            <a:r>
              <a:rPr lang="en-US" altLang="zh-TW" sz="2000" b="1" kern="0" spc="-100" dirty="0">
                <a:latin typeface="華康儷楷書" panose="03000509000000000000" pitchFamily="65" charset="-120"/>
                <a:ea typeface="華康儷楷書" panose="03000509000000000000" pitchFamily="65" charset="-120"/>
                <a:cs typeface="+mj-cs"/>
              </a:rPr>
              <a:t>(</a:t>
            </a:r>
            <a:r>
              <a:rPr lang="zh-TW" altLang="en-US" sz="2000" b="1" kern="0" spc="-100" dirty="0">
                <a:latin typeface="華康儷楷書" panose="03000509000000000000" pitchFamily="65" charset="-120"/>
                <a:ea typeface="華康儷楷書" panose="03000509000000000000" pitchFamily="65" charset="-120"/>
                <a:cs typeface="+mj-cs"/>
              </a:rPr>
              <a:t>含</a:t>
            </a:r>
            <a:r>
              <a:rPr lang="zh-TW" altLang="en-US" sz="2000" b="1" kern="0" spc="-10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000" b="1" kern="0" spc="-100" dirty="0">
                <a:latin typeface="華康儷楷書" panose="03000509000000000000" pitchFamily="65" charset="-120"/>
                <a:ea typeface="華康儷楷書" panose="03000509000000000000" pitchFamily="65" charset="-120"/>
                <a:cs typeface="+mj-cs"/>
              </a:rPr>
              <a:t>備審資料上傳</a:t>
            </a:r>
            <a:r>
              <a:rPr lang="zh-TW" altLang="en-US" sz="2000" b="1" kern="0" spc="-10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000" b="1" kern="0" spc="-100" dirty="0">
                <a:latin typeface="華康儷楷書" panose="03000509000000000000" pitchFamily="65" charset="-120"/>
                <a:ea typeface="華康儷楷書" panose="03000509000000000000" pitchFamily="65" charset="-120"/>
                <a:cs typeface="+mj-cs"/>
              </a:rPr>
              <a:t>)-</a:t>
            </a:r>
            <a:r>
              <a:rPr lang="zh-TW" altLang="en-US" sz="2000" b="1" kern="0" spc="-100" dirty="0">
                <a:solidFill>
                  <a:srgbClr val="FF0000"/>
                </a:solidFill>
                <a:latin typeface="華康儷楷書" panose="03000509000000000000" pitchFamily="65" charset="-120"/>
                <a:ea typeface="華康儷楷書" panose="03000509000000000000" pitchFamily="65" charset="-120"/>
                <a:cs typeface="+mj-cs"/>
              </a:rPr>
              <a:t>檢視學習歷程備審資料上傳確認表</a:t>
            </a:r>
          </a:p>
        </p:txBody>
      </p:sp>
      <p:pic>
        <p:nvPicPr>
          <p:cNvPr id="19" name="圖片 18" descr="一張含有 文字, 螢幕擷取畫面, 數字, 字型 的圖片&#10;&#10;AI 產生的內容可能不正確。">
            <a:extLst>
              <a:ext uri="{FF2B5EF4-FFF2-40B4-BE49-F238E27FC236}">
                <a16:creationId xmlns:a16="http://schemas.microsoft.com/office/drawing/2014/main" id="{43322DB3-E543-24E4-0E4E-3F5C26CDCA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763569"/>
            <a:ext cx="9288171" cy="6077798"/>
          </a:xfrm>
          <a:prstGeom prst="rect">
            <a:avLst/>
          </a:prstGeom>
        </p:spPr>
      </p:pic>
    </p:spTree>
    <p:extLst>
      <p:ext uri="{BB962C8B-B14F-4D97-AF65-F5344CB8AC3E}">
        <p14:creationId xmlns:p14="http://schemas.microsoft.com/office/powerpoint/2010/main" val="3416685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27F62A72-499A-44ED-80F9-79EC275BDF4B}"/>
              </a:ext>
            </a:extLst>
          </p:cNvPr>
          <p:cNvPicPr/>
          <p:nvPr/>
        </p:nvPicPr>
        <p:blipFill rotWithShape="1">
          <a:blip r:embed="rId2">
            <a:extLst>
              <a:ext uri="{28A0092B-C50C-407E-A947-70E740481C1C}">
                <a14:useLocalDpi xmlns:a14="http://schemas.microsoft.com/office/drawing/2010/main" val="0"/>
              </a:ext>
            </a:extLst>
          </a:blip>
          <a:srcRect l="6467" r="7247" b="7335"/>
          <a:stretch/>
        </p:blipFill>
        <p:spPr bwMode="auto">
          <a:xfrm>
            <a:off x="1271464" y="836712"/>
            <a:ext cx="9433048" cy="5904656"/>
          </a:xfrm>
          <a:prstGeom prst="rect">
            <a:avLst/>
          </a:prstGeom>
          <a:ln>
            <a:noFill/>
          </a:ln>
          <a:extLst>
            <a:ext uri="{53640926-AAD7-44D8-BBD7-CCE9431645EC}">
              <a14:shadowObscured xmlns:a14="http://schemas.microsoft.com/office/drawing/2010/main"/>
            </a:ext>
          </a:extLst>
        </p:spPr>
      </p:pic>
      <p:pic>
        <p:nvPicPr>
          <p:cNvPr id="5" name="圖片 4">
            <a:extLst>
              <a:ext uri="{FF2B5EF4-FFF2-40B4-BE49-F238E27FC236}">
                <a16:creationId xmlns:a16="http://schemas.microsoft.com/office/drawing/2014/main" id="{13B8EDD6-F88D-4699-A787-7FAF84196F44}"/>
              </a:ext>
            </a:extLst>
          </p:cNvPr>
          <p:cNvPicPr/>
          <p:nvPr/>
        </p:nvPicPr>
        <p:blipFill rotWithShape="1">
          <a:blip r:embed="rId3">
            <a:extLst>
              <a:ext uri="{28A0092B-C50C-407E-A947-70E740481C1C}">
                <a14:useLocalDpi xmlns:a14="http://schemas.microsoft.com/office/drawing/2010/main" val="0"/>
              </a:ext>
            </a:extLst>
          </a:blip>
          <a:srcRect b="28353"/>
          <a:stretch/>
        </p:blipFill>
        <p:spPr bwMode="auto">
          <a:xfrm>
            <a:off x="1559496" y="2875188"/>
            <a:ext cx="8856984" cy="1489916"/>
          </a:xfrm>
          <a:prstGeom prst="rect">
            <a:avLst/>
          </a:prstGeom>
          <a:noFill/>
          <a:ln>
            <a:noFill/>
          </a:ln>
          <a:extLst>
            <a:ext uri="{53640926-AAD7-44D8-BBD7-CCE9431645EC}">
              <a14:shadowObscured xmlns:a14="http://schemas.microsoft.com/office/drawing/2010/main"/>
            </a:ext>
          </a:extLst>
        </p:spPr>
      </p:pic>
      <p:sp>
        <p:nvSpPr>
          <p:cNvPr id="6" name="Rectangle 2">
            <a:extLst>
              <a:ext uri="{FF2B5EF4-FFF2-40B4-BE49-F238E27FC236}">
                <a16:creationId xmlns:a16="http://schemas.microsoft.com/office/drawing/2014/main" id="{95D59AD6-79FE-4E14-B4DD-3A760BEA20D6}"/>
              </a:ext>
            </a:extLst>
          </p:cNvPr>
          <p:cNvSpPr txBox="1">
            <a:spLocks noChangeArrowheads="1"/>
          </p:cNvSpPr>
          <p:nvPr/>
        </p:nvSpPr>
        <p:spPr bwMode="auto">
          <a:xfrm>
            <a:off x="623392"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三、第二階段報名系統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latin typeface="華康儷楷書" panose="03000509000000000000" pitchFamily="65" charset="-120"/>
                <a:ea typeface="華康儷楷書" panose="03000509000000000000" pitchFamily="65" charset="-120"/>
                <a:cs typeface="+mj-cs"/>
              </a:rPr>
              <a:t>含備審資料上傳</a:t>
            </a:r>
            <a:r>
              <a:rPr lang="zh-TW" altLang="en-US" sz="28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確定送出</a:t>
            </a:r>
          </a:p>
        </p:txBody>
      </p:sp>
    </p:spTree>
    <p:extLst>
      <p:ext uri="{BB962C8B-B14F-4D97-AF65-F5344CB8AC3E}">
        <p14:creationId xmlns:p14="http://schemas.microsoft.com/office/powerpoint/2010/main" val="578430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文字, 字型, 螢幕擷取畫面 的圖片&#10;&#10;AI 產生的內容可能不正確。">
            <a:extLst>
              <a:ext uri="{FF2B5EF4-FFF2-40B4-BE49-F238E27FC236}">
                <a16:creationId xmlns:a16="http://schemas.microsoft.com/office/drawing/2014/main" id="{5EFF17FD-0A1B-A811-4035-F9F422F13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069" y="4882371"/>
            <a:ext cx="9632157" cy="1858997"/>
          </a:xfrm>
          <a:prstGeom prst="rect">
            <a:avLst/>
          </a:prstGeom>
        </p:spPr>
      </p:pic>
      <p:pic>
        <p:nvPicPr>
          <p:cNvPr id="10" name="圖片 9" descr="一張含有 文字, 螢幕擷取畫面, 字型, 數字 的圖片&#10;&#10;AI 產生的內容可能不正確。">
            <a:extLst>
              <a:ext uri="{FF2B5EF4-FFF2-40B4-BE49-F238E27FC236}">
                <a16:creationId xmlns:a16="http://schemas.microsoft.com/office/drawing/2014/main" id="{96761305-EC95-2548-61E8-B9B8EB545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382" y="715901"/>
            <a:ext cx="9434003" cy="4159661"/>
          </a:xfrm>
          <a:prstGeom prst="rect">
            <a:avLst/>
          </a:prstGeom>
        </p:spPr>
      </p:pic>
      <p:sp>
        <p:nvSpPr>
          <p:cNvPr id="6" name="矩形 5">
            <a:extLst>
              <a:ext uri="{FF2B5EF4-FFF2-40B4-BE49-F238E27FC236}">
                <a16:creationId xmlns:a16="http://schemas.microsoft.com/office/drawing/2014/main" id="{F90E4625-50A0-CA5A-F803-DA1ED1983E0D}"/>
              </a:ext>
            </a:extLst>
          </p:cNvPr>
          <p:cNvSpPr/>
          <p:nvPr/>
        </p:nvSpPr>
        <p:spPr>
          <a:xfrm>
            <a:off x="1541126" y="3382426"/>
            <a:ext cx="9292044" cy="1397868"/>
          </a:xfrm>
          <a:prstGeom prst="rect">
            <a:avLst/>
          </a:prstGeom>
          <a:solidFill>
            <a:srgbClr val="D9D9D9">
              <a:alpha val="60000"/>
            </a:srgb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CEA0F760-39C2-4064-843B-97C592C9DB11}"/>
              </a:ext>
            </a:extLst>
          </p:cNvPr>
          <p:cNvSpPr/>
          <p:nvPr/>
        </p:nvSpPr>
        <p:spPr>
          <a:xfrm>
            <a:off x="4900856" y="2042880"/>
            <a:ext cx="835104" cy="30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B0E28F19-CE19-4DE7-BE28-5C330028F244}"/>
              </a:ext>
            </a:extLst>
          </p:cNvPr>
          <p:cNvSpPr/>
          <p:nvPr/>
        </p:nvSpPr>
        <p:spPr>
          <a:xfrm>
            <a:off x="1535063" y="5422766"/>
            <a:ext cx="9275812" cy="11627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單箭頭接點 14">
            <a:extLst>
              <a:ext uri="{FF2B5EF4-FFF2-40B4-BE49-F238E27FC236}">
                <a16:creationId xmlns:a16="http://schemas.microsoft.com/office/drawing/2014/main" id="{3578D509-FA40-4647-9932-EF69E288C9E4}"/>
              </a:ext>
            </a:extLst>
          </p:cNvPr>
          <p:cNvCxnSpPr>
            <a:cxnSpLocks/>
          </p:cNvCxnSpPr>
          <p:nvPr/>
        </p:nvCxnSpPr>
        <p:spPr>
          <a:xfrm flipH="1">
            <a:off x="4085147" y="2348880"/>
            <a:ext cx="1290773" cy="3073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2">
            <a:extLst>
              <a:ext uri="{FF2B5EF4-FFF2-40B4-BE49-F238E27FC236}">
                <a16:creationId xmlns:a16="http://schemas.microsoft.com/office/drawing/2014/main" id="{3293081B-6765-4E0B-A4EE-5871527FBB08}"/>
              </a:ext>
            </a:extLst>
          </p:cNvPr>
          <p:cNvSpPr txBox="1">
            <a:spLocks noChangeArrowheads="1"/>
          </p:cNvSpPr>
          <p:nvPr/>
        </p:nvSpPr>
        <p:spPr bwMode="auto">
          <a:xfrm>
            <a:off x="407368"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三、第二階段報名系統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latin typeface="華康儷楷書" panose="03000509000000000000" pitchFamily="65" charset="-120"/>
                <a:ea typeface="華康儷楷書" panose="03000509000000000000" pitchFamily="65" charset="-120"/>
                <a:cs typeface="+mj-cs"/>
              </a:rPr>
              <a:t>含備審資料上傳</a:t>
            </a:r>
            <a:r>
              <a:rPr lang="zh-TW" altLang="en-US" sz="28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完成上傳作業</a:t>
            </a:r>
          </a:p>
        </p:txBody>
      </p:sp>
      <p:sp>
        <p:nvSpPr>
          <p:cNvPr id="14" name="矩形 13">
            <a:extLst>
              <a:ext uri="{FF2B5EF4-FFF2-40B4-BE49-F238E27FC236}">
                <a16:creationId xmlns:a16="http://schemas.microsoft.com/office/drawing/2014/main" id="{9ADC11CE-B786-4EA0-A753-12235830270E}"/>
              </a:ext>
            </a:extLst>
          </p:cNvPr>
          <p:cNvSpPr/>
          <p:nvPr/>
        </p:nvSpPr>
        <p:spPr>
          <a:xfrm>
            <a:off x="1550126" y="1976846"/>
            <a:ext cx="9292045" cy="139786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1" name="圖片 30">
            <a:extLst>
              <a:ext uri="{FF2B5EF4-FFF2-40B4-BE49-F238E27FC236}">
                <a16:creationId xmlns:a16="http://schemas.microsoft.com/office/drawing/2014/main" id="{2157EF75-B2B2-44B1-9AC4-ACFD7E717C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6854" y="3295448"/>
            <a:ext cx="710208" cy="710208"/>
          </a:xfrm>
          <a:prstGeom prst="rect">
            <a:avLst/>
          </a:prstGeom>
        </p:spPr>
      </p:pic>
      <p:sp>
        <p:nvSpPr>
          <p:cNvPr id="18" name="文字方塊 17">
            <a:extLst>
              <a:ext uri="{FF2B5EF4-FFF2-40B4-BE49-F238E27FC236}">
                <a16:creationId xmlns:a16="http://schemas.microsoft.com/office/drawing/2014/main" id="{8A77AA29-0CC3-4ECF-B656-01797C3AC01E}"/>
              </a:ext>
            </a:extLst>
          </p:cNvPr>
          <p:cNvSpPr txBox="1"/>
          <p:nvPr/>
        </p:nvSpPr>
        <p:spPr>
          <a:xfrm>
            <a:off x="2405316" y="3535122"/>
            <a:ext cx="5668543" cy="630942"/>
          </a:xfrm>
          <a:prstGeom prst="rect">
            <a:avLst/>
          </a:prstGeom>
          <a:solidFill>
            <a:srgbClr val="C00000"/>
          </a:solidFill>
        </p:spPr>
        <p:txBody>
          <a:bodyPr wrap="square" rtlCol="0">
            <a:spAutoFit/>
          </a:bodyPr>
          <a:lstStyle/>
          <a:p>
            <a:r>
              <a:rPr lang="zh-TW" altLang="en-US" sz="3500" b="1" dirty="0">
                <a:solidFill>
                  <a:schemeClr val="bg1"/>
                </a:solidFill>
                <a:latin typeface="華康儷楷書" panose="03000509000000000000" pitchFamily="65" charset="-120"/>
                <a:ea typeface="華康儷楷書" panose="03000509000000000000" pitchFamily="65" charset="-120"/>
              </a:rPr>
              <a:t>完成確認送出後，僅能檢視</a:t>
            </a:r>
          </a:p>
        </p:txBody>
      </p:sp>
    </p:spTree>
    <p:extLst>
      <p:ext uri="{BB962C8B-B14F-4D97-AF65-F5344CB8AC3E}">
        <p14:creationId xmlns:p14="http://schemas.microsoft.com/office/powerpoint/2010/main" val="14555492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電子產品, 螢幕擷取畫面, 網頁 的圖片&#10;&#10;AI 產生的內容可能不正確。">
            <a:extLst>
              <a:ext uri="{FF2B5EF4-FFF2-40B4-BE49-F238E27FC236}">
                <a16:creationId xmlns:a16="http://schemas.microsoft.com/office/drawing/2014/main" id="{8587EC0A-FAAC-F7A6-18C9-F31A5A12A98B}"/>
              </a:ext>
            </a:extLst>
          </p:cNvPr>
          <p:cNvPicPr>
            <a:picLocks noChangeAspect="1"/>
          </p:cNvPicPr>
          <p:nvPr/>
        </p:nvPicPr>
        <p:blipFill>
          <a:blip r:embed="rId2">
            <a:extLst>
              <a:ext uri="{28A0092B-C50C-407E-A947-70E740481C1C}">
                <a14:useLocalDpi xmlns:a14="http://schemas.microsoft.com/office/drawing/2010/main" val="0"/>
              </a:ext>
            </a:extLst>
          </a:blip>
          <a:srcRect l="4174" r="5512"/>
          <a:stretch/>
        </p:blipFill>
        <p:spPr>
          <a:xfrm>
            <a:off x="1241235" y="2455550"/>
            <a:ext cx="4528585" cy="3883485"/>
          </a:xfrm>
          <a:prstGeom prst="rect">
            <a:avLst/>
          </a:prstGeom>
        </p:spPr>
      </p:pic>
      <p:sp>
        <p:nvSpPr>
          <p:cNvPr id="4" name="矩形 3"/>
          <p:cNvSpPr/>
          <p:nvPr/>
        </p:nvSpPr>
        <p:spPr>
          <a:xfrm>
            <a:off x="1013005" y="669965"/>
            <a:ext cx="9513629" cy="1169551"/>
          </a:xfrm>
          <a:prstGeom prst="rect">
            <a:avLst/>
          </a:prstGeom>
        </p:spPr>
        <p:txBody>
          <a:bodyPr wrap="square">
            <a:spAutoFit/>
          </a:bodyPr>
          <a:lstStyle/>
          <a:p>
            <a:pPr marL="342900" indent="-342900" algn="ctr">
              <a:lnSpc>
                <a:spcPts val="2800"/>
              </a:lnSpc>
              <a:buClr>
                <a:srgbClr val="000000"/>
              </a:buClr>
            </a:pPr>
            <a:r>
              <a:rPr lang="zh-TW" altLang="en-US"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系統開放時間</a:t>
            </a:r>
            <a:endParaRPr lang="en-US" altLang="zh-TW"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lgn="ctr">
              <a:lnSpc>
                <a:spcPts val="2800"/>
              </a:lnSpc>
              <a:buClr>
                <a:srgbClr val="000000"/>
              </a:buClr>
            </a:pPr>
            <a:r>
              <a:rPr lang="en-US" altLang="zh-TW"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115/6/5(</a:t>
            </a:r>
            <a:r>
              <a:rPr lang="zh-TW" altLang="en-US"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)10:00~115/6/12(</a:t>
            </a:r>
            <a:r>
              <a:rPr lang="zh-TW" altLang="en-US"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2400" b="1"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24:00 (24</a:t>
            </a:r>
            <a:r>
              <a:rPr lang="zh-TW" altLang="en-US" sz="2400" b="1"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小時開放</a:t>
            </a:r>
            <a:r>
              <a:rPr lang="en-US" altLang="zh-TW" sz="2400" b="1"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p>
          <a:p>
            <a:pPr marL="342900" indent="-342900" algn="ctr">
              <a:lnSpc>
                <a:spcPts val="2800"/>
              </a:lnSpc>
              <a:buClr>
                <a:srgbClr val="000000"/>
              </a:buClr>
            </a:pPr>
            <a:r>
              <a:rPr lang="zh-TW" altLang="en-US"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繳費截止時間：依所報各校系科</a:t>
            </a:r>
            <a:r>
              <a:rPr lang="en-US" altLang="zh-TW"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、學程所訂截止時間</a:t>
            </a:r>
          </a:p>
        </p:txBody>
      </p:sp>
      <p:sp>
        <p:nvSpPr>
          <p:cNvPr id="5" name="Rectangle 2"/>
          <p:cNvSpPr txBox="1">
            <a:spLocks noChangeArrowheads="1"/>
          </p:cNvSpPr>
          <p:nvPr/>
        </p:nvSpPr>
        <p:spPr bwMode="auto">
          <a:xfrm>
            <a:off x="1199456" y="1363"/>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三、第二階段繳費及查詢系統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登入頁</a:t>
            </a:r>
          </a:p>
        </p:txBody>
      </p:sp>
      <p:sp>
        <p:nvSpPr>
          <p:cNvPr id="13" name="矩形: 圓角 12">
            <a:extLst>
              <a:ext uri="{FF2B5EF4-FFF2-40B4-BE49-F238E27FC236}">
                <a16:creationId xmlns:a16="http://schemas.microsoft.com/office/drawing/2014/main" id="{FB34B431-B30C-4564-A5DB-01CFFCD2604B}"/>
              </a:ext>
            </a:extLst>
          </p:cNvPr>
          <p:cNvSpPr/>
          <p:nvPr/>
        </p:nvSpPr>
        <p:spPr>
          <a:xfrm>
            <a:off x="1336552" y="1854928"/>
            <a:ext cx="4327771" cy="55065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一般組</a:t>
            </a:r>
          </a:p>
        </p:txBody>
      </p:sp>
      <p:sp>
        <p:nvSpPr>
          <p:cNvPr id="14" name="矩形: 圓角 13">
            <a:extLst>
              <a:ext uri="{FF2B5EF4-FFF2-40B4-BE49-F238E27FC236}">
                <a16:creationId xmlns:a16="http://schemas.microsoft.com/office/drawing/2014/main" id="{E008167E-E5D2-4DA8-BF38-33E57C593EF4}"/>
              </a:ext>
            </a:extLst>
          </p:cNvPr>
          <p:cNvSpPr/>
          <p:nvPr/>
        </p:nvSpPr>
        <p:spPr>
          <a:xfrm>
            <a:off x="6096000" y="1844824"/>
            <a:ext cx="4577314" cy="57847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青儲組</a:t>
            </a:r>
          </a:p>
        </p:txBody>
      </p:sp>
      <p:pic>
        <p:nvPicPr>
          <p:cNvPr id="8" name="圖片 7" descr="一張含有 文字, 電子產品, 螢幕擷取畫面, 字型 的圖片&#10;&#10;AI 產生的內容可能不正確。">
            <a:extLst>
              <a:ext uri="{FF2B5EF4-FFF2-40B4-BE49-F238E27FC236}">
                <a16:creationId xmlns:a16="http://schemas.microsoft.com/office/drawing/2014/main" id="{AE5D2089-F179-217F-6EBA-16B7A7BD3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726" y="2474516"/>
            <a:ext cx="4267862" cy="3888218"/>
          </a:xfrm>
          <a:prstGeom prst="rect">
            <a:avLst/>
          </a:prstGeom>
        </p:spPr>
      </p:pic>
      <p:pic>
        <p:nvPicPr>
          <p:cNvPr id="15" name="圖片 14" descr="一張含有 文字, 字型, 螢幕擷取畫面 的圖片&#10;&#10;AI 產生的內容可能不正確。">
            <a:extLst>
              <a:ext uri="{FF2B5EF4-FFF2-40B4-BE49-F238E27FC236}">
                <a16:creationId xmlns:a16="http://schemas.microsoft.com/office/drawing/2014/main" id="{B6E92151-2380-8A1B-8A20-84F21C3E1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416" y="3212976"/>
            <a:ext cx="5101350" cy="1095528"/>
          </a:xfrm>
          <a:prstGeom prst="rect">
            <a:avLst/>
          </a:prstGeom>
        </p:spPr>
      </p:pic>
      <p:pic>
        <p:nvPicPr>
          <p:cNvPr id="17" name="圖片 16" descr="一張含有 文字, 字型, 螢幕擷取畫面 的圖片&#10;&#10;AI 產生的內容可能不正確。">
            <a:extLst>
              <a:ext uri="{FF2B5EF4-FFF2-40B4-BE49-F238E27FC236}">
                <a16:creationId xmlns:a16="http://schemas.microsoft.com/office/drawing/2014/main" id="{8A532624-69AC-9BD5-1ADD-CF7D3F6BD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013" y="3140968"/>
            <a:ext cx="3352427" cy="1134000"/>
          </a:xfrm>
          <a:prstGeom prst="rect">
            <a:avLst/>
          </a:prstGeom>
        </p:spPr>
      </p:pic>
      <p:pic>
        <p:nvPicPr>
          <p:cNvPr id="18" name="圖片 17">
            <a:extLst>
              <a:ext uri="{FF2B5EF4-FFF2-40B4-BE49-F238E27FC236}">
                <a16:creationId xmlns:a16="http://schemas.microsoft.com/office/drawing/2014/main" id="{937DD569-14B9-89A5-D778-1183B0E6F6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232" y="5844443"/>
            <a:ext cx="717309" cy="717309"/>
          </a:xfrm>
          <a:prstGeom prst="rect">
            <a:avLst/>
          </a:prstGeom>
        </p:spPr>
      </p:pic>
      <p:sp>
        <p:nvSpPr>
          <p:cNvPr id="19" name="文字方塊 18">
            <a:extLst>
              <a:ext uri="{FF2B5EF4-FFF2-40B4-BE49-F238E27FC236}">
                <a16:creationId xmlns:a16="http://schemas.microsoft.com/office/drawing/2014/main" id="{83A9415E-78CB-C58D-09CC-933B7D89B881}"/>
              </a:ext>
            </a:extLst>
          </p:cNvPr>
          <p:cNvSpPr txBox="1"/>
          <p:nvPr/>
        </p:nvSpPr>
        <p:spPr>
          <a:xfrm>
            <a:off x="1739006" y="5805264"/>
            <a:ext cx="9023440" cy="828496"/>
          </a:xfrm>
          <a:prstGeom prst="roundRect">
            <a:avLst/>
          </a:prstGeom>
          <a:solidFill>
            <a:srgbClr val="C00000"/>
          </a:solidFill>
          <a:ln w="9525" algn="ctr">
            <a:solidFill>
              <a:srgbClr val="FF0000"/>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pPr algn="ctr"/>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建議考生請勿使用手機或平板電腦登入使用本招生各系統，避免畫面資訊閱覽</a:t>
            </a:r>
            <a:endParaRPr lang="en-US" altLang="zh-TW" sz="2000" b="1" dirty="0">
              <a:solidFill>
                <a:schemeClr val="bg1"/>
              </a:solidFill>
              <a:latin typeface="標楷體" panose="03000509000000000000" pitchFamily="65" charset="-120"/>
              <a:ea typeface="標楷體" panose="03000509000000000000" pitchFamily="65" charset="-120"/>
            </a:endParaRPr>
          </a:p>
          <a:p>
            <a:pPr algn="ctr"/>
            <a:r>
              <a:rPr lang="zh-TW" altLang="en-US" sz="2000" b="1" dirty="0">
                <a:solidFill>
                  <a:schemeClr val="bg1"/>
                </a:solidFill>
                <a:latin typeface="標楷體" panose="03000509000000000000" pitchFamily="65" charset="-120"/>
                <a:ea typeface="標楷體" panose="03000509000000000000" pitchFamily="65" charset="-120"/>
              </a:rPr>
              <a:t>不完全，漏登資料而影響權益。</a:t>
            </a:r>
          </a:p>
        </p:txBody>
      </p:sp>
    </p:spTree>
    <p:extLst>
      <p:ext uri="{BB962C8B-B14F-4D97-AF65-F5344CB8AC3E}">
        <p14:creationId xmlns:p14="http://schemas.microsoft.com/office/powerpoint/2010/main" val="20117562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A01F266-5738-486A-9918-FA301E3ACEE9}"/>
              </a:ext>
            </a:extLst>
          </p:cNvPr>
          <p:cNvSpPr txBox="1">
            <a:spLocks noChangeArrowheads="1"/>
          </p:cNvSpPr>
          <p:nvPr/>
        </p:nvSpPr>
        <p:spPr bwMode="auto">
          <a:xfrm>
            <a:off x="695400" y="11573"/>
            <a:ext cx="1008112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三、第二階段繳費及查詢系統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甄試費用</a:t>
            </a:r>
            <a:endParaRPr lang="zh-TW" altLang="en-US" sz="2800" b="1" kern="0" dirty="0">
              <a:solidFill>
                <a:srgbClr val="FF0000"/>
              </a:solidFill>
              <a:latin typeface="華康儷楷書" panose="03000509000000000000" pitchFamily="65" charset="-120"/>
              <a:ea typeface="華康儷楷書" panose="03000509000000000000" pitchFamily="65" charset="-120"/>
            </a:endParaRPr>
          </a:p>
        </p:txBody>
      </p:sp>
      <p:graphicFrame>
        <p:nvGraphicFramePr>
          <p:cNvPr id="3" name="表格 2">
            <a:extLst>
              <a:ext uri="{FF2B5EF4-FFF2-40B4-BE49-F238E27FC236}">
                <a16:creationId xmlns:a16="http://schemas.microsoft.com/office/drawing/2014/main" id="{50699715-1073-403C-ACC5-8E85322940AA}"/>
              </a:ext>
            </a:extLst>
          </p:cNvPr>
          <p:cNvGraphicFramePr>
            <a:graphicFrameLocks noGrp="1"/>
          </p:cNvGraphicFramePr>
          <p:nvPr>
            <p:extLst>
              <p:ext uri="{D42A27DB-BD31-4B8C-83A1-F6EECF244321}">
                <p14:modId xmlns:p14="http://schemas.microsoft.com/office/powerpoint/2010/main" val="750640943"/>
              </p:ext>
            </p:extLst>
          </p:nvPr>
        </p:nvGraphicFramePr>
        <p:xfrm>
          <a:off x="839416" y="1340768"/>
          <a:ext cx="11047018" cy="4019911"/>
        </p:xfrm>
        <a:graphic>
          <a:graphicData uri="http://schemas.openxmlformats.org/drawingml/2006/table">
            <a:tbl>
              <a:tblPr firstRow="1" bandRow="1">
                <a:tableStyleId>{5C22544A-7EE6-4342-B048-85BDC9FD1C3A}</a:tableStyleId>
              </a:tblPr>
              <a:tblGrid>
                <a:gridCol w="965200">
                  <a:extLst>
                    <a:ext uri="{9D8B030D-6E8A-4147-A177-3AD203B41FA5}">
                      <a16:colId xmlns:a16="http://schemas.microsoft.com/office/drawing/2014/main" val="3533814017"/>
                    </a:ext>
                  </a:extLst>
                </a:gridCol>
                <a:gridCol w="3360606">
                  <a:extLst>
                    <a:ext uri="{9D8B030D-6E8A-4147-A177-3AD203B41FA5}">
                      <a16:colId xmlns:a16="http://schemas.microsoft.com/office/drawing/2014/main" val="1608509926"/>
                    </a:ext>
                  </a:extLst>
                </a:gridCol>
                <a:gridCol w="3360606">
                  <a:extLst>
                    <a:ext uri="{9D8B030D-6E8A-4147-A177-3AD203B41FA5}">
                      <a16:colId xmlns:a16="http://schemas.microsoft.com/office/drawing/2014/main" val="1621947606"/>
                    </a:ext>
                  </a:extLst>
                </a:gridCol>
                <a:gridCol w="3360606">
                  <a:extLst>
                    <a:ext uri="{9D8B030D-6E8A-4147-A177-3AD203B41FA5}">
                      <a16:colId xmlns:a16="http://schemas.microsoft.com/office/drawing/2014/main" val="589751405"/>
                    </a:ext>
                  </a:extLst>
                </a:gridCol>
              </a:tblGrid>
              <a:tr h="611515">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第二階指定項目甄試費</a:t>
                      </a:r>
                      <a:r>
                        <a:rPr lang="en-US" altLang="zh-TW" sz="24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4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由本會代收代付各科技校院</a:t>
                      </a:r>
                      <a:r>
                        <a:rPr lang="en-US" altLang="zh-TW" sz="24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endParaRPr lang="zh-TW" altLang="en-US" sz="24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691927774"/>
                  </a:ext>
                </a:extLst>
              </a:tr>
              <a:tr h="611515">
                <a:tc>
                  <a:txBody>
                    <a:bodyPr/>
                    <a:lstStyle/>
                    <a:p>
                      <a:pPr algn="ct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繳費</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身分別</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TW" altLang="en-US" sz="20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一般考生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a:txBody>
                    <a:bodyPr/>
                    <a:lstStyle/>
                    <a:p>
                      <a:pPr algn="ctr"/>
                      <a:r>
                        <a:rPr lang="zh-TW" altLang="en-US" sz="20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低收入戶考生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20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中低收入戶考生</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88828739"/>
                  </a:ext>
                </a:extLst>
              </a:tr>
              <a:tr h="1556506">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說明</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收費標準依甄試項目數量而訂</a:t>
                      </a:r>
                      <a:endPar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項</a:t>
                      </a:r>
                      <a:r>
                        <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500</a:t>
                      </a: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元</a:t>
                      </a:r>
                      <a:endPar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2</a:t>
                      </a: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項以上</a:t>
                      </a:r>
                      <a:r>
                        <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750</a:t>
                      </a: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gridSpan="2">
                  <a:txBody>
                    <a:bodyPr/>
                    <a:lstStyle/>
                    <a:p>
                      <a:pPr marL="0" lvl="0" indent="0" algn="just" eaLnBrk="1" hangingPunct="1">
                        <a:buFont typeface="+mj-lt"/>
                        <a:buNone/>
                        <a:defRPr/>
                      </a:pPr>
                      <a:r>
                        <a:rPr kumimoji="0" lang="zh-TW" altLang="en-US" sz="18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經本招生</a:t>
                      </a:r>
                      <a:r>
                        <a:rPr kumimoji="0" lang="zh-TW" altLang="en-US" sz="2200" b="1" kern="1200" spc="5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資格審查結果</a:t>
                      </a:r>
                      <a:r>
                        <a:rPr kumimoji="0" lang="en-US" altLang="zh-TW" sz="18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含統一入學測驗中心</a:t>
                      </a:r>
                      <a:r>
                        <a:rPr kumimoji="0" lang="en-US" altLang="zh-TW" sz="18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登錄列冊者：</a:t>
                      </a:r>
                      <a:endParaRPr kumimoji="0" lang="en-US" altLang="zh-TW" sz="18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0" lvl="0" indent="0" algn="just" eaLnBrk="1" hangingPunct="1">
                        <a:buFont typeface="+mj-lt"/>
                        <a:buNone/>
                        <a:defRPr/>
                      </a:pPr>
                      <a:r>
                        <a:rPr kumimoji="0" lang="zh-TW" altLang="en-US" sz="18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免附證明</a:t>
                      </a:r>
                      <a:r>
                        <a:rPr kumimoji="0" lang="zh-TW" altLang="en-US" sz="1800" b="0"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即可辦理第二階段報名費繳交</a:t>
                      </a:r>
                      <a:r>
                        <a:rPr kumimoji="0" lang="zh-TW" altLang="en-US" sz="1800" b="0"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endParaRPr kumimoji="0" lang="en-US" altLang="zh-TW" sz="1800" b="0"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extLst>
                  <a:ext uri="{0D108BD9-81ED-4DB2-BD59-A6C34878D82A}">
                    <a16:rowId xmlns:a16="http://schemas.microsoft.com/office/drawing/2014/main" val="1223899137"/>
                  </a:ext>
                </a:extLst>
              </a:tr>
              <a:tr h="592375">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altLang="zh-TW" sz="1600" b="1" dirty="0">
                        <a:solidFill>
                          <a:schemeClr val="tx1"/>
                        </a:solidFill>
                        <a:latin typeface="+mj-lt"/>
                        <a:ea typeface="+mj-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免繳費</a:t>
                      </a:r>
                      <a:endPar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減免</a:t>
                      </a:r>
                      <a:r>
                        <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60%</a:t>
                      </a: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報名費</a:t>
                      </a:r>
                      <a:endPar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523752762"/>
                  </a:ext>
                </a:extLst>
              </a:tr>
              <a:tr h="648000">
                <a:tc gridSpan="4">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甄試費繳費時間及方式，請參閱各校系科</a:t>
                      </a:r>
                      <a:r>
                        <a:rPr lang="en-US" altLang="zh-TW" sz="1800" b="1" i="0" u="none" strike="noStrike"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b="1" i="0" u="none" strike="noStrike"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800" b="1" i="0" u="none" strike="noStrike"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b="1" i="0" u="none" strike="noStrike"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、學程「甄選辦法」之規定</a:t>
                      </a:r>
                      <a:r>
                        <a:rPr lang="zh-TW" altLang="en-US" sz="1800" b="0" i="0" u="none" strike="noStrike"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TW" altLang="en-US" sz="1600" b="1" kern="1200" dirty="0">
                        <a:solidFill>
                          <a:schemeClr val="dk1"/>
                        </a:solidFill>
                        <a:latin typeface="+mn-lt"/>
                        <a:ea typeface="+mn-ea"/>
                        <a:cs typeface="Times New Roman" panose="02020603050405020304" pitchFamily="18"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TW" altLang="en-US" sz="1600" b="1" kern="1200" dirty="0">
                        <a:solidFill>
                          <a:schemeClr val="tx1"/>
                        </a:solidFill>
                        <a:latin typeface="+mn-lt"/>
                        <a:ea typeface="+mn-ea"/>
                        <a:cs typeface="Times New Roman" panose="02020603050405020304" pitchFamily="18" charset="0"/>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9970627"/>
                  </a:ext>
                </a:extLst>
              </a:tr>
            </a:tbl>
          </a:graphicData>
        </a:graphic>
      </p:graphicFrame>
    </p:spTree>
    <p:extLst>
      <p:ext uri="{BB962C8B-B14F-4D97-AF65-F5344CB8AC3E}">
        <p14:creationId xmlns:p14="http://schemas.microsoft.com/office/powerpoint/2010/main" val="12579255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文字, 螢幕擷取畫面, 字型, 數字 的圖片&#10;&#10;AI 產生的內容可能不正確。">
            <a:extLst>
              <a:ext uri="{FF2B5EF4-FFF2-40B4-BE49-F238E27FC236}">
                <a16:creationId xmlns:a16="http://schemas.microsoft.com/office/drawing/2014/main" id="{CF8BB72F-A273-650D-F3F7-9D185F989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55" y="2381537"/>
            <a:ext cx="11391553" cy="3173440"/>
          </a:xfrm>
          <a:prstGeom prst="rect">
            <a:avLst/>
          </a:prstGeom>
        </p:spPr>
      </p:pic>
      <p:sp>
        <p:nvSpPr>
          <p:cNvPr id="6" name="Rectangle 2"/>
          <p:cNvSpPr txBox="1">
            <a:spLocks noChangeArrowheads="1"/>
          </p:cNvSpPr>
          <p:nvPr/>
        </p:nvSpPr>
        <p:spPr bwMode="auto">
          <a:xfrm>
            <a:off x="479376" y="-27224"/>
            <a:ext cx="1008112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200" b="1" kern="0" dirty="0">
                <a:latin typeface="華康儷楷書" panose="03000509000000000000" pitchFamily="65" charset="-120"/>
                <a:ea typeface="華康儷楷書" panose="03000509000000000000" pitchFamily="65" charset="-120"/>
                <a:cs typeface="+mj-cs"/>
              </a:rPr>
              <a:t>三、第二階段繳費及查詢系統</a:t>
            </a:r>
            <a:r>
              <a:rPr lang="en-US" altLang="zh-TW" sz="2200" b="1" kern="0" dirty="0">
                <a:latin typeface="華康儷楷書" panose="03000509000000000000" pitchFamily="65" charset="-120"/>
                <a:ea typeface="華康儷楷書" panose="03000509000000000000" pitchFamily="65" charset="-120"/>
                <a:cs typeface="+mj-cs"/>
              </a:rPr>
              <a:t>-</a:t>
            </a:r>
            <a:r>
              <a:rPr lang="zh-TW" altLang="en-US" sz="2200" b="1" kern="0" dirty="0">
                <a:solidFill>
                  <a:srgbClr val="FF0000"/>
                </a:solidFill>
                <a:latin typeface="華康儷楷書" panose="03000509000000000000" pitchFamily="65" charset="-120"/>
                <a:ea typeface="華康儷楷書" panose="03000509000000000000" pitchFamily="65" charset="-120"/>
              </a:rPr>
              <a:t>查詢繳費帳號及學習歷程備審資料上傳狀態</a:t>
            </a:r>
          </a:p>
        </p:txBody>
      </p:sp>
      <p:sp>
        <p:nvSpPr>
          <p:cNvPr id="17" name="矩形 16">
            <a:extLst>
              <a:ext uri="{FF2B5EF4-FFF2-40B4-BE49-F238E27FC236}">
                <a16:creationId xmlns:a16="http://schemas.microsoft.com/office/drawing/2014/main" id="{543ED327-1317-4920-B247-748538A04153}"/>
              </a:ext>
            </a:extLst>
          </p:cNvPr>
          <p:cNvSpPr/>
          <p:nvPr/>
        </p:nvSpPr>
        <p:spPr>
          <a:xfrm>
            <a:off x="7320136" y="2491290"/>
            <a:ext cx="2952328" cy="2953934"/>
          </a:xfrm>
          <a:prstGeom prst="rect">
            <a:avLst/>
          </a:prstGeom>
          <a:no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8" name="矩形 17">
            <a:extLst>
              <a:ext uri="{FF2B5EF4-FFF2-40B4-BE49-F238E27FC236}">
                <a16:creationId xmlns:a16="http://schemas.microsoft.com/office/drawing/2014/main" id="{B8EC7278-9012-4104-B4E8-DB35898D1D71}"/>
              </a:ext>
            </a:extLst>
          </p:cNvPr>
          <p:cNvSpPr/>
          <p:nvPr/>
        </p:nvSpPr>
        <p:spPr>
          <a:xfrm>
            <a:off x="7608168" y="1988840"/>
            <a:ext cx="2014752" cy="461665"/>
          </a:xfrm>
          <a:prstGeom prst="rect">
            <a:avLst/>
          </a:prstGeom>
          <a:solidFill>
            <a:schemeClr val="accent5">
              <a:lumMod val="75000"/>
            </a:schemeClr>
          </a:solidFill>
        </p:spPr>
        <p:txBody>
          <a:bodyPr wrap="square">
            <a:spAutoFit/>
          </a:bodyPr>
          <a:lstStyle/>
          <a:p>
            <a:pPr algn="ctr"/>
            <a:r>
              <a:rPr lang="zh-TW" altLang="en-US" sz="2400" b="1" dirty="0">
                <a:solidFill>
                  <a:schemeClr val="bg1"/>
                </a:solidFill>
                <a:latin typeface="華康儷楷書" panose="03000509000000000000" pitchFamily="65" charset="-120"/>
                <a:ea typeface="華康儷楷書" panose="03000509000000000000" pitchFamily="65" charset="-120"/>
              </a:rPr>
              <a:t>(1)繳費狀態</a:t>
            </a:r>
          </a:p>
        </p:txBody>
      </p:sp>
      <p:sp>
        <p:nvSpPr>
          <p:cNvPr id="19" name="矩形 18">
            <a:extLst>
              <a:ext uri="{FF2B5EF4-FFF2-40B4-BE49-F238E27FC236}">
                <a16:creationId xmlns:a16="http://schemas.microsoft.com/office/drawing/2014/main" id="{E9085404-C44D-4996-B179-CEAFA168D5E7}"/>
              </a:ext>
            </a:extLst>
          </p:cNvPr>
          <p:cNvSpPr/>
          <p:nvPr/>
        </p:nvSpPr>
        <p:spPr>
          <a:xfrm>
            <a:off x="4136646" y="2003563"/>
            <a:ext cx="3111482" cy="461665"/>
          </a:xfrm>
          <a:prstGeom prst="rect">
            <a:avLst/>
          </a:prstGeom>
          <a:solidFill>
            <a:srgbClr val="7030A0"/>
          </a:solidFill>
        </p:spPr>
        <p:txBody>
          <a:bodyPr wrap="square">
            <a:spAutoFit/>
          </a:bodyPr>
          <a:lstStyle/>
          <a:p>
            <a:pPr algn="ctr"/>
            <a:r>
              <a:rPr lang="en-US" altLang="zh-TW" sz="2400" b="1" dirty="0">
                <a:solidFill>
                  <a:schemeClr val="bg1"/>
                </a:solidFill>
                <a:latin typeface="華康儷楷書" panose="03000509000000000000" pitchFamily="65" charset="-120"/>
                <a:ea typeface="華康儷楷書" panose="03000509000000000000" pitchFamily="65" charset="-120"/>
              </a:rPr>
              <a:t>(2)</a:t>
            </a:r>
            <a:r>
              <a:rPr lang="zh-TW" altLang="en-US" sz="2400" b="1" dirty="0">
                <a:solidFill>
                  <a:schemeClr val="bg1"/>
                </a:solidFill>
                <a:latin typeface="華康儷楷書" panose="03000509000000000000" pitchFamily="65" charset="-120"/>
                <a:ea typeface="華康儷楷書" panose="03000509000000000000" pitchFamily="65" charset="-120"/>
              </a:rPr>
              <a:t>學習歷程備審資料</a:t>
            </a:r>
          </a:p>
        </p:txBody>
      </p:sp>
      <p:sp>
        <p:nvSpPr>
          <p:cNvPr id="21" name="矩形 20">
            <a:extLst>
              <a:ext uri="{FF2B5EF4-FFF2-40B4-BE49-F238E27FC236}">
                <a16:creationId xmlns:a16="http://schemas.microsoft.com/office/drawing/2014/main" id="{9442808F-8506-4808-BF6E-098F3DE154FE}"/>
              </a:ext>
            </a:extLst>
          </p:cNvPr>
          <p:cNvSpPr/>
          <p:nvPr/>
        </p:nvSpPr>
        <p:spPr>
          <a:xfrm>
            <a:off x="6023992" y="2491290"/>
            <a:ext cx="1205536" cy="2953935"/>
          </a:xfrm>
          <a:prstGeom prst="rect">
            <a:avLst/>
          </a:prstGeom>
          <a:no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圖片 26">
            <a:extLst>
              <a:ext uri="{FF2B5EF4-FFF2-40B4-BE49-F238E27FC236}">
                <a16:creationId xmlns:a16="http://schemas.microsoft.com/office/drawing/2014/main" id="{D386C3CB-321C-4890-98F1-B307F7D0D570}"/>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9622920" y="3368351"/>
            <a:ext cx="534267" cy="379994"/>
          </a:xfrm>
          <a:prstGeom prst="rect">
            <a:avLst/>
          </a:prstGeom>
        </p:spPr>
      </p:pic>
      <p:sp>
        <p:nvSpPr>
          <p:cNvPr id="28" name="圓角矩形圖說文字 14">
            <a:extLst>
              <a:ext uri="{FF2B5EF4-FFF2-40B4-BE49-F238E27FC236}">
                <a16:creationId xmlns:a16="http://schemas.microsoft.com/office/drawing/2014/main" id="{45FDFF11-5C67-4EE8-B7E9-C1B8B553B187}"/>
              </a:ext>
            </a:extLst>
          </p:cNvPr>
          <p:cNvSpPr/>
          <p:nvPr/>
        </p:nvSpPr>
        <p:spPr>
          <a:xfrm>
            <a:off x="4784718" y="6199461"/>
            <a:ext cx="6311566" cy="527617"/>
          </a:xfrm>
          <a:prstGeom prst="wedgeRoundRectCallout">
            <a:avLst>
              <a:gd name="adj1" fmla="val 20745"/>
              <a:gd name="adj2" fmla="val -206732"/>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華康儷楷書" panose="03000509000000000000" pitchFamily="65" charset="-120"/>
                <a:ea typeface="華康儷楷書" panose="03000509000000000000" pitchFamily="65" charset="-120"/>
              </a:rPr>
              <a:t>每個校系科</a:t>
            </a:r>
            <a:r>
              <a:rPr lang="en-US" altLang="zh-TW" dirty="0">
                <a:solidFill>
                  <a:schemeClr val="tx1"/>
                </a:solidFill>
                <a:latin typeface="華康儷楷書" panose="03000509000000000000" pitchFamily="65" charset="-120"/>
                <a:ea typeface="華康儷楷書" panose="03000509000000000000" pitchFamily="65" charset="-120"/>
              </a:rPr>
              <a:t>(</a:t>
            </a:r>
            <a:r>
              <a:rPr lang="zh-TW" altLang="en-US" dirty="0">
                <a:solidFill>
                  <a:schemeClr val="tx1"/>
                </a:solidFill>
                <a:latin typeface="華康儷楷書" panose="03000509000000000000" pitchFamily="65" charset="-120"/>
                <a:ea typeface="華康儷楷書" panose="03000509000000000000" pitchFamily="65" charset="-120"/>
              </a:rPr>
              <a:t>組</a:t>
            </a:r>
            <a:r>
              <a:rPr lang="en-US" altLang="zh-TW" dirty="0">
                <a:solidFill>
                  <a:schemeClr val="tx1"/>
                </a:solidFill>
                <a:latin typeface="華康儷楷書" panose="03000509000000000000" pitchFamily="65" charset="-120"/>
                <a:ea typeface="華康儷楷書" panose="03000509000000000000" pitchFamily="65" charset="-120"/>
              </a:rPr>
              <a:t>)</a:t>
            </a:r>
            <a:r>
              <a:rPr lang="zh-TW" altLang="en-US" dirty="0">
                <a:solidFill>
                  <a:schemeClr val="tx1"/>
                </a:solidFill>
                <a:latin typeface="華康儷楷書" panose="03000509000000000000" pitchFamily="65" charset="-120"/>
                <a:ea typeface="華康儷楷書" panose="03000509000000000000" pitchFamily="65" charset="-120"/>
              </a:rPr>
              <a:t>、學程繳費帳號皆</a:t>
            </a:r>
            <a:r>
              <a:rPr lang="zh-TW" altLang="en-US" sz="2200" b="1" dirty="0">
                <a:solidFill>
                  <a:srgbClr val="FF0000"/>
                </a:solidFill>
                <a:latin typeface="華康儷楷書" panose="03000509000000000000" pitchFamily="65" charset="-120"/>
                <a:ea typeface="華康儷楷書" panose="03000509000000000000" pitchFamily="65" charset="-120"/>
              </a:rPr>
              <a:t>不同</a:t>
            </a:r>
            <a:r>
              <a:rPr lang="zh-TW" altLang="en-US" dirty="0">
                <a:solidFill>
                  <a:schemeClr val="tx1"/>
                </a:solidFill>
                <a:latin typeface="華康儷楷書" panose="03000509000000000000" pitchFamily="65" charset="-120"/>
                <a:ea typeface="華康儷楷書" panose="03000509000000000000" pitchFamily="65" charset="-120"/>
              </a:rPr>
              <a:t>，</a:t>
            </a:r>
            <a:r>
              <a:rPr lang="zh-TW" altLang="en-US" sz="2200" dirty="0">
                <a:solidFill>
                  <a:srgbClr val="0000FF"/>
                </a:solidFill>
                <a:latin typeface="華康儷楷書" panose="03000509000000000000" pitchFamily="65" charset="-120"/>
                <a:ea typeface="華康儷楷書" panose="03000509000000000000" pitchFamily="65" charset="-120"/>
              </a:rPr>
              <a:t>請勿合併</a:t>
            </a:r>
            <a:r>
              <a:rPr lang="zh-TW" altLang="en-US" dirty="0">
                <a:solidFill>
                  <a:schemeClr val="tx1"/>
                </a:solidFill>
                <a:latin typeface="華康儷楷書" panose="03000509000000000000" pitchFamily="65" charset="-120"/>
                <a:ea typeface="華康儷楷書" panose="03000509000000000000" pitchFamily="65" charset="-120"/>
              </a:rPr>
              <a:t>繳費</a:t>
            </a:r>
          </a:p>
        </p:txBody>
      </p:sp>
      <p:pic>
        <p:nvPicPr>
          <p:cNvPr id="7" name="圖片 6" descr="一張含有 文字, 螢幕擷取畫面, 字型, 數字 的圖片&#10;&#10;AI 產生的內容可能不正確。">
            <a:extLst>
              <a:ext uri="{FF2B5EF4-FFF2-40B4-BE49-F238E27FC236}">
                <a16:creationId xmlns:a16="http://schemas.microsoft.com/office/drawing/2014/main" id="{F0E4D187-AC63-8384-AF9D-749EDC53182F}"/>
              </a:ext>
            </a:extLst>
          </p:cNvPr>
          <p:cNvPicPr>
            <a:picLocks noChangeAspect="1"/>
          </p:cNvPicPr>
          <p:nvPr/>
        </p:nvPicPr>
        <p:blipFill>
          <a:blip r:embed="rId4">
            <a:extLst>
              <a:ext uri="{28A0092B-C50C-407E-A947-70E740481C1C}">
                <a14:useLocalDpi xmlns:a14="http://schemas.microsoft.com/office/drawing/2010/main" val="0"/>
              </a:ext>
            </a:extLst>
          </a:blip>
          <a:srcRect t="8639" b="70913"/>
          <a:stretch/>
        </p:blipFill>
        <p:spPr>
          <a:xfrm>
            <a:off x="767408" y="1028164"/>
            <a:ext cx="11098032" cy="915834"/>
          </a:xfrm>
          <a:prstGeom prst="rect">
            <a:avLst/>
          </a:prstGeom>
        </p:spPr>
      </p:pic>
      <p:pic>
        <p:nvPicPr>
          <p:cNvPr id="3" name="圖片 2" descr="一張含有 字型, 符號, 文字, 紅色 的圖片&#10;&#10;AI 產生的內容可能不正確。">
            <a:extLst>
              <a:ext uri="{FF2B5EF4-FFF2-40B4-BE49-F238E27FC236}">
                <a16:creationId xmlns:a16="http://schemas.microsoft.com/office/drawing/2014/main" id="{4CBBA23F-6C43-0CFC-F8CE-5CCAF2F9D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008" y="4377600"/>
            <a:ext cx="932267" cy="1025797"/>
          </a:xfrm>
          <a:prstGeom prst="rect">
            <a:avLst/>
          </a:prstGeom>
        </p:spPr>
      </p:pic>
      <p:sp>
        <p:nvSpPr>
          <p:cNvPr id="22" name="圓角矩形圖說文字 14">
            <a:extLst>
              <a:ext uri="{FF2B5EF4-FFF2-40B4-BE49-F238E27FC236}">
                <a16:creationId xmlns:a16="http://schemas.microsoft.com/office/drawing/2014/main" id="{C5DC29C7-3EA9-42BC-9F63-80F7BAA5BD14}"/>
              </a:ext>
            </a:extLst>
          </p:cNvPr>
          <p:cNvSpPr/>
          <p:nvPr/>
        </p:nvSpPr>
        <p:spPr>
          <a:xfrm>
            <a:off x="767408" y="5628824"/>
            <a:ext cx="5904656" cy="393071"/>
          </a:xfrm>
          <a:prstGeom prst="wedgeRoundRectCallout">
            <a:avLst>
              <a:gd name="adj1" fmla="val 39189"/>
              <a:gd name="adj2" fmla="val -345989"/>
              <a:gd name="adj3" fmla="val 16667"/>
            </a:avLst>
          </a:prstGeom>
          <a:solidFill>
            <a:schemeClr val="accent4">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華康儷楷書" panose="03000509000000000000" pitchFamily="65" charset="-120"/>
                <a:ea typeface="華康儷楷書" panose="03000509000000000000" pitchFamily="65" charset="-120"/>
              </a:rPr>
              <a:t>僅能</a:t>
            </a:r>
            <a:r>
              <a:rPr lang="zh-TW" altLang="en-US" sz="2200" dirty="0">
                <a:solidFill>
                  <a:srgbClr val="FF0000"/>
                </a:solidFill>
                <a:latin typeface="華康儷楷書" panose="03000509000000000000" pitchFamily="65" charset="-120"/>
                <a:ea typeface="華康儷楷書" panose="03000509000000000000" pitchFamily="65" charset="-120"/>
              </a:rPr>
              <a:t>確認</a:t>
            </a:r>
            <a:r>
              <a:rPr lang="zh-TW" altLang="en-US" dirty="0">
                <a:solidFill>
                  <a:schemeClr val="tx1"/>
                </a:solidFill>
                <a:latin typeface="華康儷楷書" panose="03000509000000000000" pitchFamily="65" charset="-120"/>
                <a:ea typeface="華康儷楷書" panose="03000509000000000000" pitchFamily="65" charset="-120"/>
              </a:rPr>
              <a:t>學習歷程備審資料狀態，不可進行上傳或查看</a:t>
            </a:r>
          </a:p>
        </p:txBody>
      </p:sp>
      <p:pic>
        <p:nvPicPr>
          <p:cNvPr id="5" name="圖片 4">
            <a:extLst>
              <a:ext uri="{FF2B5EF4-FFF2-40B4-BE49-F238E27FC236}">
                <a16:creationId xmlns:a16="http://schemas.microsoft.com/office/drawing/2014/main" id="{CC231910-D8C2-0B0D-8CCC-A46D52C4A3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6627" y="3321410"/>
            <a:ext cx="1000265" cy="971686"/>
          </a:xfrm>
          <a:prstGeom prst="rect">
            <a:avLst/>
          </a:prstGeom>
        </p:spPr>
      </p:pic>
      <p:sp>
        <p:nvSpPr>
          <p:cNvPr id="8" name="文字方塊 7">
            <a:extLst>
              <a:ext uri="{FF2B5EF4-FFF2-40B4-BE49-F238E27FC236}">
                <a16:creationId xmlns:a16="http://schemas.microsoft.com/office/drawing/2014/main" id="{A0C1EFE3-E46B-78D8-80D2-A50FD35C25C1}"/>
              </a:ext>
            </a:extLst>
          </p:cNvPr>
          <p:cNvSpPr txBox="1"/>
          <p:nvPr/>
        </p:nvSpPr>
        <p:spPr>
          <a:xfrm>
            <a:off x="6168008" y="3321410"/>
            <a:ext cx="954107" cy="276999"/>
          </a:xfrm>
          <a:prstGeom prst="rect">
            <a:avLst/>
          </a:prstGeom>
          <a:noFill/>
        </p:spPr>
        <p:txBody>
          <a:bodyPr wrap="none" rtlCol="0">
            <a:spAutoFit/>
          </a:bodyPr>
          <a:lstStyle/>
          <a:p>
            <a:r>
              <a:rPr lang="zh-TW" altLang="en-US" sz="1200" b="1" dirty="0">
                <a:solidFill>
                  <a:srgbClr val="3A954A"/>
                </a:solidFill>
              </a:rPr>
              <a:t>已確認送出</a:t>
            </a:r>
          </a:p>
        </p:txBody>
      </p:sp>
      <p:sp>
        <p:nvSpPr>
          <p:cNvPr id="10" name="文字方塊 9">
            <a:extLst>
              <a:ext uri="{FF2B5EF4-FFF2-40B4-BE49-F238E27FC236}">
                <a16:creationId xmlns:a16="http://schemas.microsoft.com/office/drawing/2014/main" id="{10FBF42D-2D3F-BBCA-E3A6-80932FC13425}"/>
              </a:ext>
            </a:extLst>
          </p:cNvPr>
          <p:cNvSpPr txBox="1"/>
          <p:nvPr/>
        </p:nvSpPr>
        <p:spPr>
          <a:xfrm>
            <a:off x="6096000" y="3902629"/>
            <a:ext cx="1107996" cy="276999"/>
          </a:xfrm>
          <a:prstGeom prst="rect">
            <a:avLst/>
          </a:prstGeom>
          <a:noFill/>
        </p:spPr>
        <p:txBody>
          <a:bodyPr wrap="none" rtlCol="0">
            <a:spAutoFit/>
          </a:bodyPr>
          <a:lstStyle/>
          <a:p>
            <a:r>
              <a:rPr lang="zh-TW" altLang="en-US" sz="1200" b="1" dirty="0">
                <a:solidFill>
                  <a:srgbClr val="E7B928"/>
                </a:solidFill>
              </a:rPr>
              <a:t>已上傳未確認</a:t>
            </a:r>
          </a:p>
        </p:txBody>
      </p:sp>
    </p:spTree>
    <p:extLst>
      <p:ext uri="{BB962C8B-B14F-4D97-AF65-F5344CB8AC3E}">
        <p14:creationId xmlns:p14="http://schemas.microsoft.com/office/powerpoint/2010/main" val="2849036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022C253-7529-4483-B53C-6C73ECD0A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263" y="3407757"/>
            <a:ext cx="603237" cy="603237"/>
          </a:xfrm>
          <a:prstGeom prst="rect">
            <a:avLst/>
          </a:prstGeom>
          <a:noFill/>
        </p:spPr>
      </p:pic>
      <p:pic>
        <p:nvPicPr>
          <p:cNvPr id="8" name="圖片 7" descr="一張含有 文字, 螢幕擷取畫面, 網頁, 軟體 的圖片&#10;&#10;AI 產生的內容可能不正確。">
            <a:extLst>
              <a:ext uri="{FF2B5EF4-FFF2-40B4-BE49-F238E27FC236}">
                <a16:creationId xmlns:a16="http://schemas.microsoft.com/office/drawing/2014/main" id="{FEDA8C2B-97C2-FB46-7BF2-0B5551E00666}"/>
              </a:ext>
            </a:extLst>
          </p:cNvPr>
          <p:cNvPicPr>
            <a:picLocks noChangeAspect="1"/>
          </p:cNvPicPr>
          <p:nvPr/>
        </p:nvPicPr>
        <p:blipFill>
          <a:blip r:embed="rId4">
            <a:extLst>
              <a:ext uri="{28A0092B-C50C-407E-A947-70E740481C1C}">
                <a14:useLocalDpi xmlns:a14="http://schemas.microsoft.com/office/drawing/2010/main" val="0"/>
              </a:ext>
            </a:extLst>
          </a:blip>
          <a:srcRect t="2424"/>
          <a:stretch/>
        </p:blipFill>
        <p:spPr>
          <a:xfrm>
            <a:off x="695400" y="775423"/>
            <a:ext cx="7906100" cy="3720995"/>
          </a:xfrm>
          <a:prstGeom prst="rect">
            <a:avLst/>
          </a:prstGeom>
        </p:spPr>
      </p:pic>
      <p:grpSp>
        <p:nvGrpSpPr>
          <p:cNvPr id="22" name="群組 21">
            <a:extLst>
              <a:ext uri="{FF2B5EF4-FFF2-40B4-BE49-F238E27FC236}">
                <a16:creationId xmlns:a16="http://schemas.microsoft.com/office/drawing/2014/main" id="{1E4CBBDF-E9A1-4EFC-857B-73FAA9514AD1}"/>
              </a:ext>
            </a:extLst>
          </p:cNvPr>
          <p:cNvGrpSpPr/>
          <p:nvPr/>
        </p:nvGrpSpPr>
        <p:grpSpPr>
          <a:xfrm>
            <a:off x="1648605" y="4387320"/>
            <a:ext cx="9073008" cy="2239090"/>
            <a:chOff x="1487488" y="1484784"/>
            <a:chExt cx="13038139" cy="4176463"/>
          </a:xfrm>
        </p:grpSpPr>
        <p:pic>
          <p:nvPicPr>
            <p:cNvPr id="25" name="圖片 24">
              <a:extLst>
                <a:ext uri="{FF2B5EF4-FFF2-40B4-BE49-F238E27FC236}">
                  <a16:creationId xmlns:a16="http://schemas.microsoft.com/office/drawing/2014/main" id="{E8E0BC1B-2657-4C4F-8EBD-967D5D0FBF37}"/>
                </a:ext>
              </a:extLst>
            </p:cNvPr>
            <p:cNvPicPr>
              <a:picLocks noChangeAspect="1"/>
            </p:cNvPicPr>
            <p:nvPr/>
          </p:nvPicPr>
          <p:blipFill>
            <a:blip r:embed="rId5"/>
            <a:stretch>
              <a:fillRect/>
            </a:stretch>
          </p:blipFill>
          <p:spPr>
            <a:xfrm>
              <a:off x="1487488" y="1484784"/>
              <a:ext cx="13038139" cy="4176463"/>
            </a:xfrm>
            <a:prstGeom prst="rect">
              <a:avLst/>
            </a:prstGeom>
          </p:spPr>
        </p:pic>
        <p:sp>
          <p:nvSpPr>
            <p:cNvPr id="26" name="矩形 25">
              <a:extLst>
                <a:ext uri="{FF2B5EF4-FFF2-40B4-BE49-F238E27FC236}">
                  <a16:creationId xmlns:a16="http://schemas.microsoft.com/office/drawing/2014/main" id="{AFD45A3D-0EED-4141-8001-2808D89CCB0A}"/>
                </a:ext>
              </a:extLst>
            </p:cNvPr>
            <p:cNvSpPr/>
            <p:nvPr/>
          </p:nvSpPr>
          <p:spPr>
            <a:xfrm>
              <a:off x="3369003" y="3417155"/>
              <a:ext cx="1012108" cy="21602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rPr>
                <a:t>11506</a:t>
              </a:r>
              <a:endParaRPr lang="zh-TW" altLang="en-US"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endParaRPr>
            </a:p>
          </p:txBody>
        </p:sp>
        <p:sp>
          <p:nvSpPr>
            <p:cNvPr id="27" name="矩形 26">
              <a:extLst>
                <a:ext uri="{FF2B5EF4-FFF2-40B4-BE49-F238E27FC236}">
                  <a16:creationId xmlns:a16="http://schemas.microsoft.com/office/drawing/2014/main" id="{3168C6EB-0E6D-4740-9068-B351533B0AAF}"/>
                </a:ext>
              </a:extLst>
            </p:cNvPr>
            <p:cNvSpPr/>
            <p:nvPr/>
          </p:nvSpPr>
          <p:spPr>
            <a:xfrm>
              <a:off x="3575720" y="4360912"/>
              <a:ext cx="576064" cy="21602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a:extLst>
                <a:ext uri="{FF2B5EF4-FFF2-40B4-BE49-F238E27FC236}">
                  <a16:creationId xmlns:a16="http://schemas.microsoft.com/office/drawing/2014/main" id="{3C1DCC8B-87D6-47AC-A525-6F816087AFF2}"/>
                </a:ext>
              </a:extLst>
            </p:cNvPr>
            <p:cNvSpPr/>
            <p:nvPr/>
          </p:nvSpPr>
          <p:spPr>
            <a:xfrm>
              <a:off x="3503712" y="5265204"/>
              <a:ext cx="576064" cy="21602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6BC0FA9F-62B5-4CE0-9B84-67F18D5C9235}"/>
                </a:ext>
              </a:extLst>
            </p:cNvPr>
            <p:cNvSpPr/>
            <p:nvPr/>
          </p:nvSpPr>
          <p:spPr>
            <a:xfrm>
              <a:off x="3383855" y="4360913"/>
              <a:ext cx="1012108" cy="21602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rPr>
                <a:t>11506</a:t>
              </a:r>
              <a:endParaRPr lang="zh-TW" altLang="en-US"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endParaRPr>
            </a:p>
          </p:txBody>
        </p:sp>
        <p:sp>
          <p:nvSpPr>
            <p:cNvPr id="30" name="矩形 29">
              <a:extLst>
                <a:ext uri="{FF2B5EF4-FFF2-40B4-BE49-F238E27FC236}">
                  <a16:creationId xmlns:a16="http://schemas.microsoft.com/office/drawing/2014/main" id="{E812A53C-FA6E-418F-9864-34A681CD1700}"/>
                </a:ext>
              </a:extLst>
            </p:cNvPr>
            <p:cNvSpPr/>
            <p:nvPr/>
          </p:nvSpPr>
          <p:spPr>
            <a:xfrm>
              <a:off x="3575720" y="3933056"/>
              <a:ext cx="576064" cy="216024"/>
            </a:xfrm>
            <a:prstGeom prst="rect">
              <a:avLst/>
            </a:prstGeom>
            <a:solidFill>
              <a:srgbClr val="FECD64"/>
            </a:solidFill>
            <a:ln>
              <a:solidFill>
                <a:srgbClr val="FECD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文字方塊 30">
              <a:extLst>
                <a:ext uri="{FF2B5EF4-FFF2-40B4-BE49-F238E27FC236}">
                  <a16:creationId xmlns:a16="http://schemas.microsoft.com/office/drawing/2014/main" id="{69802198-D56F-4B2F-B232-A66B58A927F3}"/>
                </a:ext>
              </a:extLst>
            </p:cNvPr>
            <p:cNvSpPr txBox="1"/>
            <p:nvPr/>
          </p:nvSpPr>
          <p:spPr>
            <a:xfrm>
              <a:off x="3463216" y="3749367"/>
              <a:ext cx="864294" cy="516672"/>
            </a:xfrm>
            <a:prstGeom prst="rect">
              <a:avLst/>
            </a:prstGeom>
            <a:noFill/>
          </p:spPr>
          <p:txBody>
            <a:bodyPr wrap="none" rtlCol="0">
              <a:spAutoFit/>
            </a:bodyPr>
            <a:lstStyle/>
            <a:p>
              <a:r>
                <a:rPr lang="en-US" altLang="zh-TW"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rPr>
                <a:t>11506</a:t>
              </a:r>
              <a:endParaRPr lang="zh-TW" altLang="en-US"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endParaRPr>
            </a:p>
          </p:txBody>
        </p:sp>
        <p:sp>
          <p:nvSpPr>
            <p:cNvPr id="32" name="矩形 31">
              <a:extLst>
                <a:ext uri="{FF2B5EF4-FFF2-40B4-BE49-F238E27FC236}">
                  <a16:creationId xmlns:a16="http://schemas.microsoft.com/office/drawing/2014/main" id="{9EEE1AF1-4CB3-4B44-A073-049BAC1EC18B}"/>
                </a:ext>
              </a:extLst>
            </p:cNvPr>
            <p:cNvSpPr/>
            <p:nvPr/>
          </p:nvSpPr>
          <p:spPr>
            <a:xfrm>
              <a:off x="3575720" y="4833674"/>
              <a:ext cx="504056" cy="216024"/>
            </a:xfrm>
            <a:prstGeom prst="rect">
              <a:avLst/>
            </a:prstGeom>
            <a:solidFill>
              <a:srgbClr val="FECD64"/>
            </a:solidFill>
            <a:ln>
              <a:solidFill>
                <a:srgbClr val="FECD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E0B53FFC-CF76-4FA6-91F1-ABCDC000949C}"/>
                </a:ext>
              </a:extLst>
            </p:cNvPr>
            <p:cNvSpPr txBox="1"/>
            <p:nvPr/>
          </p:nvSpPr>
          <p:spPr>
            <a:xfrm>
              <a:off x="3459595" y="4657597"/>
              <a:ext cx="864294" cy="516672"/>
            </a:xfrm>
            <a:prstGeom prst="rect">
              <a:avLst/>
            </a:prstGeom>
            <a:noFill/>
          </p:spPr>
          <p:txBody>
            <a:bodyPr wrap="none" rtlCol="0">
              <a:spAutoFit/>
            </a:bodyPr>
            <a:lstStyle/>
            <a:p>
              <a:r>
                <a:rPr lang="en-US" altLang="zh-TW"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rPr>
                <a:t>11506</a:t>
              </a:r>
              <a:endParaRPr lang="zh-TW" altLang="en-US"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endParaRPr>
            </a:p>
          </p:txBody>
        </p:sp>
        <p:sp>
          <p:nvSpPr>
            <p:cNvPr id="34" name="矩形 33">
              <a:extLst>
                <a:ext uri="{FF2B5EF4-FFF2-40B4-BE49-F238E27FC236}">
                  <a16:creationId xmlns:a16="http://schemas.microsoft.com/office/drawing/2014/main" id="{BACC5682-CF33-47EE-9D99-3B07CD0965DB}"/>
                </a:ext>
              </a:extLst>
            </p:cNvPr>
            <p:cNvSpPr/>
            <p:nvPr/>
          </p:nvSpPr>
          <p:spPr>
            <a:xfrm>
              <a:off x="3381087" y="5249464"/>
              <a:ext cx="1034773" cy="21602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rPr>
                <a:t>11506</a:t>
              </a:r>
              <a:endParaRPr lang="zh-TW" altLang="en-US" sz="1200" dirty="0">
                <a:solidFill>
                  <a:schemeClr val="bg1">
                    <a:lumMod val="50000"/>
                  </a:schemeClr>
                </a:solidFill>
                <a:latin typeface="華康中黑體(P)" panose="020B0500000000000000" pitchFamily="34" charset="-120"/>
                <a:ea typeface="華康中黑體(P)" panose="020B0500000000000000" pitchFamily="34" charset="-120"/>
                <a:cs typeface="Times New Roman" panose="02020603050405020304" pitchFamily="18" charset="0"/>
              </a:endParaRPr>
            </a:p>
          </p:txBody>
        </p:sp>
      </p:grpSp>
      <p:sp>
        <p:nvSpPr>
          <p:cNvPr id="3" name="矩形 2"/>
          <p:cNvSpPr/>
          <p:nvPr/>
        </p:nvSpPr>
        <p:spPr>
          <a:xfrm>
            <a:off x="1271464" y="136216"/>
            <a:ext cx="8686993" cy="492443"/>
          </a:xfrm>
          <a:prstGeom prst="rect">
            <a:avLst/>
          </a:prstGeom>
        </p:spPr>
        <p:txBody>
          <a:bodyPr wrap="none">
            <a:spAutoFit/>
          </a:bodyPr>
          <a:lstStyle/>
          <a:p>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資格審查登錄</a:t>
            </a:r>
            <a:r>
              <a:rPr lang="en-US" altLang="zh-TW" sz="2600" b="1" dirty="0">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rPr>
              <a:t>統測准考證考生清冊資料匯入</a:t>
            </a:r>
            <a:endParaRPr lang="zh-TW" altLang="en-US" sz="2600" dirty="0">
              <a:solidFill>
                <a:srgbClr val="FF0000"/>
              </a:solidFill>
              <a:latin typeface="華康儷楷書" panose="03000509000000000000" pitchFamily="65" charset="-120"/>
              <a:ea typeface="華康儷楷書" panose="03000509000000000000" pitchFamily="65" charset="-120"/>
            </a:endParaRPr>
          </a:p>
        </p:txBody>
      </p:sp>
      <p:sp>
        <p:nvSpPr>
          <p:cNvPr id="7" name="矩形 6"/>
          <p:cNvSpPr/>
          <p:nvPr/>
        </p:nvSpPr>
        <p:spPr>
          <a:xfrm>
            <a:off x="1970510" y="782255"/>
            <a:ext cx="792088" cy="2032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AutoShape 6">
            <a:extLst>
              <a:ext uri="{FF2B5EF4-FFF2-40B4-BE49-F238E27FC236}">
                <a16:creationId xmlns:a16="http://schemas.microsoft.com/office/drawing/2014/main" id="{2ECCE0D5-18A8-4351-AB32-2CD4B9EFCC41}"/>
              </a:ext>
            </a:extLst>
          </p:cNvPr>
          <p:cNvSpPr>
            <a:spLocks noChangeArrowheads="1"/>
          </p:cNvSpPr>
          <p:nvPr/>
        </p:nvSpPr>
        <p:spPr bwMode="auto">
          <a:xfrm rot="10800000">
            <a:off x="3767216" y="5268566"/>
            <a:ext cx="3486318" cy="1296047"/>
          </a:xfrm>
          <a:prstGeom prst="roundRect">
            <a:avLst>
              <a:gd name="adj" fmla="val 21079"/>
            </a:avLst>
          </a:prstGeom>
          <a:solidFill>
            <a:schemeClr val="accent6">
              <a:lumMod val="50000"/>
            </a:schemeClr>
          </a:solidFill>
          <a:ln w="9525" algn="ctr">
            <a:solidFill>
              <a:schemeClr val="accent6">
                <a:lumMod val="50000"/>
              </a:schemeClr>
            </a:solidFill>
            <a:miter lim="800000"/>
            <a:headEnd/>
            <a:tailEnd/>
          </a:ln>
          <a:effectLst>
            <a:outerShdw dist="20000" dir="5400000" rotWithShape="0">
              <a:srgbClr val="000000">
                <a:alpha val="37999"/>
              </a:srgbClr>
            </a:outerShdw>
          </a:effectLst>
        </p:spPr>
        <p:txBody>
          <a:bodyPr rot="10800000" anchor="ctr" anchorCtr="1"/>
          <a:lstStyle/>
          <a:p>
            <a:r>
              <a:rPr lang="en-US" altLang="zh-TW"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a:t>
            </a:r>
            <a:r>
              <a:rPr lang="zh-TW" altLang="en-US"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考生畢業年月查核</a:t>
            </a:r>
            <a:endParaRPr lang="en-US" altLang="zh-TW"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endParaRPr>
          </a:p>
          <a:p>
            <a:r>
              <a:rPr lang="en-US" altLang="zh-TW"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a:t>
            </a:r>
            <a:r>
              <a:rPr lang="zh-TW" altLang="en-US"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注意統測報名後，因故</a:t>
            </a:r>
            <a:r>
              <a:rPr lang="zh-TW" altLang="en-US" sz="22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休學</a:t>
            </a:r>
            <a:r>
              <a:rPr lang="en-US" altLang="zh-TW" sz="22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a:t>
            </a:r>
            <a:r>
              <a:rPr lang="zh-TW" altLang="en-US" sz="22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或退學</a:t>
            </a:r>
            <a:r>
              <a:rPr lang="en-US" altLang="zh-TW" sz="22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a:t>
            </a:r>
            <a:r>
              <a:rPr lang="zh-TW" altLang="en-US" sz="22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或轉學</a:t>
            </a:r>
            <a:r>
              <a:rPr lang="zh-TW" altLang="en-US"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之學生，請勿勾選匯入</a:t>
            </a:r>
            <a:endParaRPr lang="en-US" altLang="zh-TW"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endParaRPr>
          </a:p>
        </p:txBody>
      </p:sp>
      <p:sp>
        <p:nvSpPr>
          <p:cNvPr id="12" name="圓角矩形 11"/>
          <p:cNvSpPr/>
          <p:nvPr/>
        </p:nvSpPr>
        <p:spPr>
          <a:xfrm>
            <a:off x="1968717" y="4941168"/>
            <a:ext cx="704308" cy="17405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3320407" y="1139006"/>
            <a:ext cx="2736304" cy="2737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6306263" y="2007580"/>
            <a:ext cx="1105425" cy="474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片 35" descr="一張含有 文字, 符號, 螢幕擷取畫面, 標誌 的圖片&#10;&#10;AI 產生的內容可能不正確。">
            <a:extLst>
              <a:ext uri="{FF2B5EF4-FFF2-40B4-BE49-F238E27FC236}">
                <a16:creationId xmlns:a16="http://schemas.microsoft.com/office/drawing/2014/main" id="{8383190B-C362-982E-C33E-AB37575A7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0016" y="1984855"/>
            <a:ext cx="1368152" cy="1107868"/>
          </a:xfrm>
          <a:prstGeom prst="rect">
            <a:avLst/>
          </a:prstGeom>
        </p:spPr>
      </p:pic>
      <p:pic>
        <p:nvPicPr>
          <p:cNvPr id="13" name="Picture 3"/>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69490" y="5301208"/>
            <a:ext cx="3762468" cy="94247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 name="AutoShape 6">
            <a:extLst>
              <a:ext uri="{FF2B5EF4-FFF2-40B4-BE49-F238E27FC236}">
                <a16:creationId xmlns:a16="http://schemas.microsoft.com/office/drawing/2014/main" id="{22BA43C9-2243-40B8-B3D4-8E528BAF292D}"/>
              </a:ext>
            </a:extLst>
          </p:cNvPr>
          <p:cNvSpPr>
            <a:spLocks noChangeArrowheads="1"/>
          </p:cNvSpPr>
          <p:nvPr/>
        </p:nvSpPr>
        <p:spPr bwMode="auto">
          <a:xfrm rot="10800000">
            <a:off x="8047042" y="1951339"/>
            <a:ext cx="3672408" cy="609967"/>
          </a:xfrm>
          <a:prstGeom prst="wedgeRoundRectCallout">
            <a:avLst>
              <a:gd name="adj1" fmla="val 70121"/>
              <a:gd name="adj2" fmla="val 3155"/>
              <a:gd name="adj3" fmla="val 16667"/>
            </a:avLst>
          </a:prstGeom>
          <a:solidFill>
            <a:srgbClr val="C00000"/>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b="1" dirty="0">
                <a:solidFill>
                  <a:schemeClr val="bg1"/>
                </a:solidFill>
                <a:latin typeface="華康儷楷書" panose="03000509000000000000" pitchFamily="65" charset="-120"/>
                <a:ea typeface="華康儷楷書" panose="03000509000000000000" pitchFamily="65" charset="-120"/>
              </a:rPr>
              <a:t>選擇統測中心提供報名學校之考生准考證清冊</a:t>
            </a:r>
            <a:endParaRPr kumimoji="0" lang="en-US" altLang="zh-TW" b="1" dirty="0">
              <a:solidFill>
                <a:schemeClr val="bg1"/>
              </a:solidFill>
              <a:latin typeface="華康儷楷書" panose="03000509000000000000" pitchFamily="65" charset="-120"/>
              <a:ea typeface="華康儷楷書" panose="03000509000000000000" pitchFamily="65" charset="-120"/>
            </a:endParaRPr>
          </a:p>
        </p:txBody>
      </p:sp>
      <p:sp>
        <p:nvSpPr>
          <p:cNvPr id="38" name="矩形 37">
            <a:extLst>
              <a:ext uri="{FF2B5EF4-FFF2-40B4-BE49-F238E27FC236}">
                <a16:creationId xmlns:a16="http://schemas.microsoft.com/office/drawing/2014/main" id="{EA0272E2-62D6-618F-CFEC-AD87A1C9E0B5}"/>
              </a:ext>
            </a:extLst>
          </p:cNvPr>
          <p:cNvSpPr/>
          <p:nvPr/>
        </p:nvSpPr>
        <p:spPr>
          <a:xfrm>
            <a:off x="9056743" y="4720485"/>
            <a:ext cx="792088" cy="2196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AutoShape 6">
            <a:extLst>
              <a:ext uri="{FF2B5EF4-FFF2-40B4-BE49-F238E27FC236}">
                <a16:creationId xmlns:a16="http://schemas.microsoft.com/office/drawing/2014/main" id="{EB0789C0-AF06-4BF1-A7BB-702FCCBD61F8}"/>
              </a:ext>
            </a:extLst>
          </p:cNvPr>
          <p:cNvSpPr>
            <a:spLocks noChangeArrowheads="1"/>
          </p:cNvSpPr>
          <p:nvPr/>
        </p:nvSpPr>
        <p:spPr bwMode="auto">
          <a:xfrm rot="10800000">
            <a:off x="8874047" y="3001839"/>
            <a:ext cx="2333303" cy="357187"/>
          </a:xfrm>
          <a:prstGeom prst="wedgeRoundRectCallout">
            <a:avLst>
              <a:gd name="adj1" fmla="val 21676"/>
              <a:gd name="adj2" fmla="val -425994"/>
              <a:gd name="adj3" fmla="val 16667"/>
            </a:avLst>
          </a:prstGeom>
          <a:solidFill>
            <a:srgbClr val="C00000"/>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b="1" dirty="0">
                <a:solidFill>
                  <a:schemeClr val="bg1"/>
                </a:solidFill>
                <a:latin typeface="華康儷楷書" panose="03000509000000000000" pitchFamily="65" charset="-120"/>
                <a:ea typeface="華康儷楷書" panose="03000509000000000000" pitchFamily="65" charset="-120"/>
              </a:rPr>
              <a:t>勾選後點選確定匯入</a:t>
            </a:r>
            <a:endParaRPr kumimoji="0" lang="en-US" altLang="zh-TW" b="1" dirty="0">
              <a:solidFill>
                <a:schemeClr val="bg1"/>
              </a:solidFill>
              <a:latin typeface="華康儷楷書" panose="03000509000000000000" pitchFamily="65" charset="-120"/>
              <a:ea typeface="華康儷楷書" panose="03000509000000000000" pitchFamily="65" charset="-120"/>
            </a:endParaRPr>
          </a:p>
        </p:txBody>
      </p:sp>
      <p:pic>
        <p:nvPicPr>
          <p:cNvPr id="11" name="圖片 10">
            <a:extLst>
              <a:ext uri="{FF2B5EF4-FFF2-40B4-BE49-F238E27FC236}">
                <a16:creationId xmlns:a16="http://schemas.microsoft.com/office/drawing/2014/main" id="{A9C2E6E7-6EB0-4526-8BD9-1F8F40D285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8584" y="3275023"/>
            <a:ext cx="1105425" cy="1105425"/>
          </a:xfrm>
          <a:prstGeom prst="rect">
            <a:avLst/>
          </a:prstGeom>
        </p:spPr>
      </p:pic>
      <p:sp>
        <p:nvSpPr>
          <p:cNvPr id="39" name="AutoShape 6">
            <a:extLst>
              <a:ext uri="{FF2B5EF4-FFF2-40B4-BE49-F238E27FC236}">
                <a16:creationId xmlns:a16="http://schemas.microsoft.com/office/drawing/2014/main" id="{308A365D-4692-4E90-7440-3AE192BCAA07}"/>
              </a:ext>
            </a:extLst>
          </p:cNvPr>
          <p:cNvSpPr>
            <a:spLocks noChangeArrowheads="1"/>
          </p:cNvSpPr>
          <p:nvPr/>
        </p:nvSpPr>
        <p:spPr bwMode="auto">
          <a:xfrm rot="10800000">
            <a:off x="2848568" y="3898631"/>
            <a:ext cx="2912962" cy="380041"/>
          </a:xfrm>
          <a:prstGeom prst="wedgeRoundRectCallout">
            <a:avLst>
              <a:gd name="adj1" fmla="val 56657"/>
              <a:gd name="adj2" fmla="val -227792"/>
              <a:gd name="adj3" fmla="val 16667"/>
            </a:avLst>
          </a:prstGeom>
          <a:solidFill>
            <a:srgbClr val="C00000"/>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b="1" dirty="0">
                <a:solidFill>
                  <a:schemeClr val="bg1"/>
                </a:solidFill>
                <a:latin typeface="華康儷楷書" panose="03000509000000000000" pitchFamily="65" charset="-120"/>
                <a:ea typeface="華康儷楷書" panose="03000509000000000000" pitchFamily="65" charset="-120"/>
              </a:rPr>
              <a:t> 勾選欲匯入的應屆畢業生</a:t>
            </a:r>
            <a:endParaRPr lang="zh-TW" altLang="en-US" b="1" dirty="0">
              <a:solidFill>
                <a:schemeClr val="bg1"/>
              </a:solidFill>
              <a:latin typeface="華康儷楷書" panose="03000509000000000000" pitchFamily="65" charset="-120"/>
              <a:ea typeface="華康儷楷書" panose="03000509000000000000" pitchFamily="65" charset="-120"/>
            </a:endParaRPr>
          </a:p>
        </p:txBody>
      </p:sp>
      <p:pic>
        <p:nvPicPr>
          <p:cNvPr id="16" name="圖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2607" y="3938111"/>
            <a:ext cx="339161" cy="339161"/>
          </a:xfrm>
          <a:prstGeom prst="rect">
            <a:avLst/>
          </a:prstGeom>
        </p:spPr>
      </p:pic>
      <p:pic>
        <p:nvPicPr>
          <p:cNvPr id="41" name="圖片 40">
            <a:extLst>
              <a:ext uri="{FF2B5EF4-FFF2-40B4-BE49-F238E27FC236}">
                <a16:creationId xmlns:a16="http://schemas.microsoft.com/office/drawing/2014/main" id="{4CF2CAE7-355D-9B71-3DD7-24070A8D86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3016" y="2860135"/>
            <a:ext cx="645338" cy="312585"/>
          </a:xfrm>
          <a:prstGeom prst="rect">
            <a:avLst/>
          </a:prstGeom>
        </p:spPr>
      </p:pic>
      <p:pic>
        <p:nvPicPr>
          <p:cNvPr id="4" name="圖片 3">
            <a:extLst>
              <a:ext uri="{FF2B5EF4-FFF2-40B4-BE49-F238E27FC236}">
                <a16:creationId xmlns:a16="http://schemas.microsoft.com/office/drawing/2014/main" id="{1CA518E0-E59E-4732-85FC-5969A9528E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13890" y="1099055"/>
            <a:ext cx="1007047" cy="1007047"/>
          </a:xfrm>
          <a:prstGeom prst="rect">
            <a:avLst/>
          </a:prstGeom>
        </p:spPr>
      </p:pic>
      <p:pic>
        <p:nvPicPr>
          <p:cNvPr id="9" name="圖片 8">
            <a:extLst>
              <a:ext uri="{FF2B5EF4-FFF2-40B4-BE49-F238E27FC236}">
                <a16:creationId xmlns:a16="http://schemas.microsoft.com/office/drawing/2014/main" id="{8B274BDD-4184-4E2C-B12B-13B1011B90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59578" y="2852054"/>
            <a:ext cx="1229485" cy="1229485"/>
          </a:xfrm>
          <a:prstGeom prst="rect">
            <a:avLst/>
          </a:prstGeom>
        </p:spPr>
      </p:pic>
      <p:sp>
        <p:nvSpPr>
          <p:cNvPr id="37" name="箭號: 向下 36">
            <a:extLst>
              <a:ext uri="{FF2B5EF4-FFF2-40B4-BE49-F238E27FC236}">
                <a16:creationId xmlns:a16="http://schemas.microsoft.com/office/drawing/2014/main" id="{A7B58F1D-1618-0B9B-4C02-20844BEB965A}"/>
              </a:ext>
            </a:extLst>
          </p:cNvPr>
          <p:cNvSpPr/>
          <p:nvPr/>
        </p:nvSpPr>
        <p:spPr>
          <a:xfrm>
            <a:off x="9323982" y="4947029"/>
            <a:ext cx="253484" cy="348968"/>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a:extLst>
              <a:ext uri="{FF2B5EF4-FFF2-40B4-BE49-F238E27FC236}">
                <a16:creationId xmlns:a16="http://schemas.microsoft.com/office/drawing/2014/main" id="{61ADD482-6203-B0EE-80BF-6C7BE349306C}"/>
              </a:ext>
            </a:extLst>
          </p:cNvPr>
          <p:cNvSpPr/>
          <p:nvPr/>
        </p:nvSpPr>
        <p:spPr>
          <a:xfrm>
            <a:off x="1598175" y="2481818"/>
            <a:ext cx="1368152" cy="215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359D0E7B-AA8D-1AAE-0DBD-46ADB98C19F3}"/>
              </a:ext>
            </a:extLst>
          </p:cNvPr>
          <p:cNvSpPr txBox="1"/>
          <p:nvPr/>
        </p:nvSpPr>
        <p:spPr>
          <a:xfrm>
            <a:off x="1558393" y="2478094"/>
            <a:ext cx="1590542" cy="215444"/>
          </a:xfrm>
          <a:prstGeom prst="rect">
            <a:avLst/>
          </a:prstGeom>
          <a:noFill/>
        </p:spPr>
        <p:txBody>
          <a:bodyPr wrap="square" rtlCol="0">
            <a:spAutoFit/>
          </a:bodyPr>
          <a:lstStyle/>
          <a:p>
            <a:r>
              <a:rPr lang="en-US" altLang="zh-TW" sz="800" dirty="0">
                <a:latin typeface="華康中黑體(P)" panose="020B0500000000000000" pitchFamily="34" charset="-120"/>
                <a:ea typeface="華康中黑體(P)" panose="020B0500000000000000" pitchFamily="34" charset="-120"/>
              </a:rPr>
              <a:t>(</a:t>
            </a:r>
            <a:r>
              <a:rPr lang="zh-TW" altLang="en-US" sz="800" dirty="0">
                <a:latin typeface="華康中黑體(P)" panose="020B0500000000000000" pitchFamily="34" charset="-120"/>
                <a:ea typeface="華康中黑體(P)" panose="020B0500000000000000" pitchFamily="34" charset="-120"/>
              </a:rPr>
              <a:t>檔案如</a:t>
            </a:r>
            <a:r>
              <a:rPr lang="en-US" altLang="zh-TW" sz="800" dirty="0">
                <a:latin typeface="華康中黑體(P)" panose="020B0500000000000000" pitchFamily="34" charset="-120"/>
                <a:ea typeface="華康中黑體(P)" panose="020B0500000000000000" pitchFamily="34" charset="-120"/>
              </a:rPr>
              <a:t>115A-1241-999.txt)</a:t>
            </a:r>
            <a:endParaRPr lang="zh-TW" altLang="en-US" sz="800" dirty="0">
              <a:latin typeface="華康中黑體(P)" panose="020B0500000000000000" pitchFamily="34" charset="-120"/>
              <a:ea typeface="華康中黑體(P)" panose="020B0500000000000000" pitchFamily="34" charset="-12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26975" y="887937"/>
            <a:ext cx="1816639" cy="369332"/>
          </a:xfrm>
          <a:prstGeom prst="rect">
            <a:avLst/>
          </a:prstGeom>
          <a:solidFill>
            <a:schemeClr val="accent2">
              <a:lumMod val="20000"/>
              <a:lumOff val="80000"/>
            </a:schemeClr>
          </a:solidFill>
        </p:spPr>
        <p:txBody>
          <a:bodyPr wrap="square">
            <a:spAutoFit/>
          </a:bodyPr>
          <a:lstStyle/>
          <a:p>
            <a:pPr algn="ctr"/>
            <a:r>
              <a:rPr lang="zh-TW" altLang="en-US" b="1" dirty="0">
                <a:latin typeface="Cambria Math" panose="02040503050406030204" pitchFamily="18" charset="0"/>
                <a:ea typeface="華康儷楷書" panose="03000509000000000000" pitchFamily="65" charset="-120"/>
              </a:rPr>
              <a:t>下載繳費單</a:t>
            </a:r>
          </a:p>
        </p:txBody>
      </p:sp>
      <p:sp>
        <p:nvSpPr>
          <p:cNvPr id="5" name="矩形 4"/>
          <p:cNvSpPr/>
          <p:nvPr/>
        </p:nvSpPr>
        <p:spPr>
          <a:xfrm>
            <a:off x="7697593" y="870996"/>
            <a:ext cx="1880716" cy="369332"/>
          </a:xfrm>
          <a:prstGeom prst="rect">
            <a:avLst/>
          </a:prstGeom>
          <a:solidFill>
            <a:schemeClr val="accent2">
              <a:lumMod val="20000"/>
              <a:lumOff val="80000"/>
            </a:schemeClr>
          </a:solidFill>
        </p:spPr>
        <p:txBody>
          <a:bodyPr wrap="square">
            <a:spAutoFit/>
          </a:bodyPr>
          <a:lstStyle/>
          <a:p>
            <a:pPr algn="ctr"/>
            <a:r>
              <a:rPr lang="zh-TW" altLang="en-US" b="1" dirty="0">
                <a:latin typeface="Cambria Math" panose="02040503050406030204" pitchFamily="18" charset="0"/>
                <a:ea typeface="華康儷楷書" panose="03000509000000000000" pitchFamily="65" charset="-120"/>
              </a:rPr>
              <a:t>確認繳費狀態</a:t>
            </a:r>
          </a:p>
        </p:txBody>
      </p:sp>
      <p:sp>
        <p:nvSpPr>
          <p:cNvPr id="6" name="矩形 5"/>
          <p:cNvSpPr/>
          <p:nvPr/>
        </p:nvSpPr>
        <p:spPr>
          <a:xfrm>
            <a:off x="4626621" y="882414"/>
            <a:ext cx="1140025" cy="369332"/>
          </a:xfrm>
          <a:prstGeom prst="rect">
            <a:avLst/>
          </a:prstGeom>
          <a:solidFill>
            <a:schemeClr val="accent2">
              <a:lumMod val="20000"/>
              <a:lumOff val="80000"/>
            </a:schemeClr>
          </a:solidFill>
        </p:spPr>
        <p:txBody>
          <a:bodyPr wrap="square">
            <a:spAutoFit/>
          </a:bodyPr>
          <a:lstStyle/>
          <a:p>
            <a:pPr algn="ctr"/>
            <a:r>
              <a:rPr lang="zh-TW" altLang="en-US" b="1" dirty="0">
                <a:latin typeface="Cambria Math" panose="02040503050406030204" pitchFamily="18" charset="0"/>
                <a:ea typeface="華康儷楷書" panose="03000509000000000000" pitchFamily="65" charset="-120"/>
              </a:rPr>
              <a:t>繳費</a:t>
            </a:r>
          </a:p>
        </p:txBody>
      </p:sp>
      <p:cxnSp>
        <p:nvCxnSpPr>
          <p:cNvPr id="7" name="直線單箭頭接點 6"/>
          <p:cNvCxnSpPr>
            <a:cxnSpLocks/>
            <a:stCxn id="4" idx="3"/>
          </p:cNvCxnSpPr>
          <p:nvPr/>
        </p:nvCxnSpPr>
        <p:spPr>
          <a:xfrm>
            <a:off x="2843614" y="1072603"/>
            <a:ext cx="138722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直線單箭頭接點 7"/>
          <p:cNvCxnSpPr>
            <a:cxnSpLocks/>
          </p:cNvCxnSpPr>
          <p:nvPr/>
        </p:nvCxnSpPr>
        <p:spPr>
          <a:xfrm>
            <a:off x="5888468" y="1037769"/>
            <a:ext cx="1327965" cy="38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2"/>
          <p:cNvSpPr txBox="1">
            <a:spLocks noChangeArrowheads="1"/>
          </p:cNvSpPr>
          <p:nvPr/>
        </p:nvSpPr>
        <p:spPr bwMode="auto">
          <a:xfrm>
            <a:off x="1115751" y="8255"/>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三、第二階段繳費及查詢系統</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繳費方式</a:t>
            </a:r>
          </a:p>
        </p:txBody>
      </p:sp>
      <p:cxnSp>
        <p:nvCxnSpPr>
          <p:cNvPr id="17" name="直線單箭頭接點 16">
            <a:extLst>
              <a:ext uri="{FF2B5EF4-FFF2-40B4-BE49-F238E27FC236}">
                <a16:creationId xmlns:a16="http://schemas.microsoft.com/office/drawing/2014/main" id="{4EE0ACBA-E6D6-46BD-9E78-78CD204C9376}"/>
              </a:ext>
            </a:extLst>
          </p:cNvPr>
          <p:cNvCxnSpPr>
            <a:cxnSpLocks/>
          </p:cNvCxnSpPr>
          <p:nvPr/>
        </p:nvCxnSpPr>
        <p:spPr>
          <a:xfrm flipV="1">
            <a:off x="4187297" y="5524783"/>
            <a:ext cx="453647" cy="408907"/>
          </a:xfrm>
          <a:prstGeom prst="straightConnector1">
            <a:avLst/>
          </a:prstGeom>
          <a:ln w="38100">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21" name="矩形 20">
            <a:extLst>
              <a:ext uri="{FF2B5EF4-FFF2-40B4-BE49-F238E27FC236}">
                <a16:creationId xmlns:a16="http://schemas.microsoft.com/office/drawing/2014/main" id="{30ADECDF-B42F-448A-ADE8-3EDD0D428C68}"/>
              </a:ext>
            </a:extLst>
          </p:cNvPr>
          <p:cNvSpPr/>
          <p:nvPr/>
        </p:nvSpPr>
        <p:spPr>
          <a:xfrm>
            <a:off x="4906698" y="2060848"/>
            <a:ext cx="24099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29" name="表格 28">
            <a:extLst>
              <a:ext uri="{FF2B5EF4-FFF2-40B4-BE49-F238E27FC236}">
                <a16:creationId xmlns:a16="http://schemas.microsoft.com/office/drawing/2014/main" id="{6A2AA4AD-D3D3-4409-9FC6-D3122DA84E26}"/>
              </a:ext>
            </a:extLst>
          </p:cNvPr>
          <p:cNvGraphicFramePr>
            <a:graphicFrameLocks noGrp="1"/>
          </p:cNvGraphicFramePr>
          <p:nvPr>
            <p:extLst>
              <p:ext uri="{D42A27DB-BD31-4B8C-83A1-F6EECF244321}">
                <p14:modId xmlns:p14="http://schemas.microsoft.com/office/powerpoint/2010/main" val="1734778424"/>
              </p:ext>
            </p:extLst>
          </p:nvPr>
        </p:nvGraphicFramePr>
        <p:xfrm>
          <a:off x="636671" y="1387502"/>
          <a:ext cx="3053928" cy="5259600"/>
        </p:xfrm>
        <a:graphic>
          <a:graphicData uri="http://schemas.openxmlformats.org/drawingml/2006/table">
            <a:tbl>
              <a:tblPr firstRow="1" bandRow="1">
                <a:tableStyleId>{5C22544A-7EE6-4342-B048-85BDC9FD1C3A}</a:tableStyleId>
              </a:tblPr>
              <a:tblGrid>
                <a:gridCol w="356142">
                  <a:extLst>
                    <a:ext uri="{9D8B030D-6E8A-4147-A177-3AD203B41FA5}">
                      <a16:colId xmlns:a16="http://schemas.microsoft.com/office/drawing/2014/main" val="2348018748"/>
                    </a:ext>
                  </a:extLst>
                </a:gridCol>
                <a:gridCol w="2697786">
                  <a:extLst>
                    <a:ext uri="{9D8B030D-6E8A-4147-A177-3AD203B41FA5}">
                      <a16:colId xmlns:a16="http://schemas.microsoft.com/office/drawing/2014/main" val="644761237"/>
                    </a:ext>
                  </a:extLst>
                </a:gridCol>
              </a:tblGrid>
              <a:tr h="579600">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繳費期間</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TW" altLang="en-US" sz="2200" b="1" kern="12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4062451005"/>
                  </a:ext>
                </a:extLst>
              </a:tr>
              <a:tr h="234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b="0"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自</a:t>
                      </a:r>
                      <a:r>
                        <a:rPr lang="en-US" altLang="zh-TW"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115.6.5(</a:t>
                      </a:r>
                      <a:r>
                        <a:rPr lang="zh-TW" altLang="en-US"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起至各校系科</a:t>
                      </a:r>
                      <a:r>
                        <a:rPr lang="en-US" altLang="zh-TW"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、學程所訂截止日</a:t>
                      </a:r>
                      <a:r>
                        <a:rPr lang="en-US" altLang="zh-TW" sz="2000" b="1" u="sng" kern="120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24:00</a:t>
                      </a: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55487061"/>
                  </a:ext>
                </a:extLst>
              </a:tr>
              <a:tr h="234000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b="0"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a:t>
                      </a:r>
                      <a:endParaRPr lang="zh-TW" altLang="en-US" sz="1800" b="0"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★請注意：</a:t>
                      </a:r>
                      <a:endParaRPr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各金融機構</a:t>
                      </a:r>
                      <a:r>
                        <a:rPr lang="zh-TW" altLang="en-US" sz="1600" b="1" kern="120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跨行匯款</a:t>
                      </a:r>
                      <a:r>
                        <a:rPr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請務必於</a:t>
                      </a:r>
                      <a:r>
                        <a:rPr lang="zh-TW" altLang="en-US" sz="1800" b="1" u="sng" kern="120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截止日</a:t>
                      </a:r>
                      <a:r>
                        <a:rPr lang="en-US" altLang="zh-TW" sz="1800" b="1" u="sng" kern="120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15</a:t>
                      </a:r>
                      <a:r>
                        <a:rPr lang="zh-TW" altLang="en-US" sz="1800" b="1" u="sng" kern="120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1800" b="1" u="sng" kern="120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30</a:t>
                      </a:r>
                      <a:r>
                        <a:rPr lang="zh-TW" altLang="en-US" sz="1800" b="1" u="sng" kern="120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前</a:t>
                      </a:r>
                      <a:r>
                        <a:rPr lang="zh-TW" altLang="en-US" sz="1800" b="1" u="sng"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完成</a:t>
                      </a:r>
                      <a:endParaRPr lang="zh-TW" altLang="en-US" sz="1600" b="1" u="sng"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0642383"/>
                  </a:ext>
                </a:extLst>
              </a:tr>
            </a:tbl>
          </a:graphicData>
        </a:graphic>
      </p:graphicFrame>
      <p:graphicFrame>
        <p:nvGraphicFramePr>
          <p:cNvPr id="30" name="表格 29">
            <a:extLst>
              <a:ext uri="{FF2B5EF4-FFF2-40B4-BE49-F238E27FC236}">
                <a16:creationId xmlns:a16="http://schemas.microsoft.com/office/drawing/2014/main" id="{3C0EF90E-7071-4DF7-BC09-D87FF08F10D3}"/>
              </a:ext>
            </a:extLst>
          </p:cNvPr>
          <p:cNvGraphicFramePr>
            <a:graphicFrameLocks noGrp="1"/>
          </p:cNvGraphicFramePr>
          <p:nvPr>
            <p:extLst>
              <p:ext uri="{D42A27DB-BD31-4B8C-83A1-F6EECF244321}">
                <p14:modId xmlns:p14="http://schemas.microsoft.com/office/powerpoint/2010/main" val="3641964943"/>
              </p:ext>
            </p:extLst>
          </p:nvPr>
        </p:nvGraphicFramePr>
        <p:xfrm>
          <a:off x="3810684" y="1399898"/>
          <a:ext cx="2958860" cy="5266803"/>
        </p:xfrm>
        <a:graphic>
          <a:graphicData uri="http://schemas.openxmlformats.org/drawingml/2006/table">
            <a:tbl>
              <a:tblPr firstRow="1" bandRow="1">
                <a:tableStyleId>{5C22544A-7EE6-4342-B048-85BDC9FD1C3A}</a:tableStyleId>
              </a:tblPr>
              <a:tblGrid>
                <a:gridCol w="345055">
                  <a:extLst>
                    <a:ext uri="{9D8B030D-6E8A-4147-A177-3AD203B41FA5}">
                      <a16:colId xmlns:a16="http://schemas.microsoft.com/office/drawing/2014/main" val="2348018748"/>
                    </a:ext>
                  </a:extLst>
                </a:gridCol>
                <a:gridCol w="2613805">
                  <a:extLst>
                    <a:ext uri="{9D8B030D-6E8A-4147-A177-3AD203B41FA5}">
                      <a16:colId xmlns:a16="http://schemas.microsoft.com/office/drawing/2014/main" val="644761237"/>
                    </a:ext>
                  </a:extLst>
                </a:gridCol>
              </a:tblGrid>
              <a:tr h="579600">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繳費方式</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20000"/>
                        <a:lumOff val="80000"/>
                      </a:scheme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TW" altLang="en-US" sz="2200" b="1" kern="12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4062451005"/>
                  </a:ext>
                </a:extLst>
              </a:tr>
              <a:tr h="156240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b="0"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臺灣銀行</a:t>
                      </a:r>
                      <a:r>
                        <a:rPr lang="zh-TW" altLang="en-US"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各分行臨櫃</a:t>
                      </a:r>
                      <a:r>
                        <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繳款</a:t>
                      </a:r>
                      <a:r>
                        <a:rPr lang="en-US" altLang="zh-TW"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自付手續費新臺幣</a:t>
                      </a:r>
                      <a:r>
                        <a:rPr lang="en-US" altLang="zh-TW"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10</a:t>
                      </a:r>
                      <a:r>
                        <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r>
                        <a:rPr lang="en-US" altLang="zh-TW"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855487061"/>
                  </a:ext>
                </a:extLst>
              </a:tr>
              <a:tr h="156240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b="0"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a:t>
                      </a:r>
                      <a:endParaRPr lang="zh-TW" altLang="en-US" sz="1800" b="0"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各金融機構跨行匯款</a:t>
                      </a:r>
                      <a:endParaRPr lang="en-US" altLang="zh-TW"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自付手續費新臺幣</a:t>
                      </a:r>
                      <a:r>
                        <a:rPr lang="en-US" altLang="zh-TW"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30~100</a:t>
                      </a:r>
                      <a:r>
                        <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元，依各金融機構規定</a:t>
                      </a:r>
                      <a:r>
                        <a:rPr lang="en-US" altLang="zh-TW"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endParaRPr lang="zh-TW" altLang="en-US" sz="17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2600642383"/>
                  </a:ext>
                </a:extLst>
              </a:tr>
              <a:tr h="156240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TW" sz="1800" b="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a:t>
                      </a:r>
                      <a:endParaRPr lang="zh-TW" altLang="en-US" sz="1800" b="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實體</a:t>
                      </a:r>
                      <a:r>
                        <a:rPr lang="en-US" altLang="zh-TW"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網路</a:t>
                      </a:r>
                      <a:r>
                        <a:rPr lang="en-US" altLang="zh-TW"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ATM</a:t>
                      </a:r>
                    </a:p>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轉帳匯款</a:t>
                      </a:r>
                      <a:r>
                        <a:rPr lang="en-US" altLang="zh-TW"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自付手續費</a:t>
                      </a:r>
                      <a:r>
                        <a:rPr lang="en-US" altLang="zh-TW"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endParaRPr lang="zh-TW" altLang="en-US" sz="17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chemeClr val="bg1"/>
                    </a:solidFill>
                  </a:tcPr>
                </a:tc>
                <a:extLst>
                  <a:ext uri="{0D108BD9-81ED-4DB2-BD59-A6C34878D82A}">
                    <a16:rowId xmlns:a16="http://schemas.microsoft.com/office/drawing/2014/main" val="927599171"/>
                  </a:ext>
                </a:extLst>
              </a:tr>
            </a:tbl>
          </a:graphicData>
        </a:graphic>
      </p:graphicFrame>
      <p:graphicFrame>
        <p:nvGraphicFramePr>
          <p:cNvPr id="31" name="表格 30">
            <a:extLst>
              <a:ext uri="{FF2B5EF4-FFF2-40B4-BE49-F238E27FC236}">
                <a16:creationId xmlns:a16="http://schemas.microsoft.com/office/drawing/2014/main" id="{084CAD5F-C38F-4F9A-971D-A9B42BBBCA57}"/>
              </a:ext>
            </a:extLst>
          </p:cNvPr>
          <p:cNvGraphicFramePr>
            <a:graphicFrameLocks noGrp="1"/>
          </p:cNvGraphicFramePr>
          <p:nvPr>
            <p:extLst>
              <p:ext uri="{D42A27DB-BD31-4B8C-83A1-F6EECF244321}">
                <p14:modId xmlns:p14="http://schemas.microsoft.com/office/powerpoint/2010/main" val="1116760626"/>
              </p:ext>
            </p:extLst>
          </p:nvPr>
        </p:nvGraphicFramePr>
        <p:xfrm>
          <a:off x="6889628" y="1407437"/>
          <a:ext cx="5183036" cy="5266803"/>
        </p:xfrm>
        <a:graphic>
          <a:graphicData uri="http://schemas.openxmlformats.org/drawingml/2006/table">
            <a:tbl>
              <a:tblPr firstRow="1" bandRow="1">
                <a:tableStyleId>{5C22544A-7EE6-4342-B048-85BDC9FD1C3A}</a:tableStyleId>
              </a:tblPr>
              <a:tblGrid>
                <a:gridCol w="422894">
                  <a:extLst>
                    <a:ext uri="{9D8B030D-6E8A-4147-A177-3AD203B41FA5}">
                      <a16:colId xmlns:a16="http://schemas.microsoft.com/office/drawing/2014/main" val="3847106878"/>
                    </a:ext>
                  </a:extLst>
                </a:gridCol>
                <a:gridCol w="4760142">
                  <a:extLst>
                    <a:ext uri="{9D8B030D-6E8A-4147-A177-3AD203B41FA5}">
                      <a16:colId xmlns:a16="http://schemas.microsoft.com/office/drawing/2014/main" val="644761237"/>
                    </a:ext>
                  </a:extLst>
                </a:gridCol>
              </a:tblGrid>
              <a:tr h="551979">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22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注意事項</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zh-TW" altLang="en-US" sz="2200" b="1" kern="1200" dirty="0">
                        <a:solidFill>
                          <a:schemeClr val="tx1"/>
                        </a:solidFill>
                        <a:latin typeface="華康中特圓體" panose="020F0809000000000000" pitchFamily="49" charset="-120"/>
                        <a:ea typeface="華康中特圓體" panose="020F0809000000000000" pitchFamily="49" charset="-120"/>
                        <a:cs typeface="Times New Roman" panose="02020603050405020304" pitchFamily="18" charset="0"/>
                      </a:endParaRPr>
                    </a:p>
                  </a:txBody>
                  <a:tcPr anchor="ctr">
                    <a:lnL w="12700" cap="flat" cmpd="sng" algn="ctr">
                      <a:solidFill>
                        <a:srgbClr val="0066CC"/>
                      </a:solidFill>
                      <a:prstDash val="solid"/>
                      <a:round/>
                      <a:headEnd type="none" w="med" len="med"/>
                      <a:tailEnd type="none" w="med" len="med"/>
                    </a:lnL>
                    <a:lnR w="12700" cap="flat" cmpd="sng" algn="ctr">
                      <a:solidFill>
                        <a:srgbClr val="0066CC"/>
                      </a:solidFill>
                      <a:prstDash val="solid"/>
                      <a:round/>
                      <a:headEnd type="none" w="med" len="med"/>
                      <a:tailEnd type="none" w="med" len="med"/>
                    </a:lnR>
                    <a:lnT w="12700" cap="flat" cmpd="sng" algn="ctr">
                      <a:solidFill>
                        <a:srgbClr val="0066CC"/>
                      </a:solidFill>
                      <a:prstDash val="solid"/>
                      <a:round/>
                      <a:headEnd type="none" w="med" len="med"/>
                      <a:tailEnd type="none" w="med" len="med"/>
                    </a:lnT>
                    <a:lnB w="12700" cap="flat" cmpd="sng" algn="ctr">
                      <a:solidFill>
                        <a:srgbClr val="0066CC"/>
                      </a:solidFill>
                      <a:prstDash val="solid"/>
                      <a:round/>
                      <a:headEnd type="none" w="med" len="med"/>
                      <a:tailEnd type="none" w="med" len="med"/>
                    </a:lnB>
                    <a:solidFill>
                      <a:srgbClr val="E4F8F6"/>
                    </a:solidFill>
                  </a:tcPr>
                </a:tc>
                <a:extLst>
                  <a:ext uri="{0D108BD9-81ED-4DB2-BD59-A6C34878D82A}">
                    <a16:rowId xmlns:a16="http://schemas.microsoft.com/office/drawing/2014/main" val="4062451005"/>
                  </a:ext>
                </a:extLst>
              </a:tr>
              <a:tr h="1414750">
                <a:tc>
                  <a:txBody>
                    <a:bodyPr/>
                    <a:lstStyle/>
                    <a:p>
                      <a:pPr marL="0" indent="0" algn="ctr" eaLnBrk="1" hangingPunct="1">
                        <a:spcBef>
                          <a:spcPts val="300"/>
                        </a:spcBef>
                        <a:buFont typeface="+mj-lt"/>
                        <a:buNone/>
                        <a:defRPr/>
                      </a:pPr>
                      <a:r>
                        <a:rPr lang="en-US" altLang="zh-TW" sz="1600" b="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a:t>
                      </a:r>
                      <a:endParaRPr lang="zh-TW" altLang="en-US" sz="1600" b="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indent="0" algn="just" eaLnBrk="1" hangingPunct="1">
                        <a:spcBef>
                          <a:spcPts val="300"/>
                        </a:spcBef>
                        <a:buFont typeface="+mj-lt"/>
                        <a:buNone/>
                        <a:defRPr/>
                      </a:pPr>
                      <a:r>
                        <a:rPr lang="zh-TW" altLang="zh-TW"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報名</a:t>
                      </a:r>
                      <a:r>
                        <a:rPr lang="zh-TW" altLang="en-US"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繳</a:t>
                      </a:r>
                      <a:r>
                        <a:rPr lang="zh-TW" altLang="zh-TW"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費帳號僅限繳費</a:t>
                      </a:r>
                      <a:r>
                        <a:rPr lang="en-US" altLang="zh-TW"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zh-TW"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次</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0" indent="0" algn="l" eaLnBrk="1" hangingPunct="1">
                        <a:spcBef>
                          <a:spcPts val="300"/>
                        </a:spcBef>
                        <a:buFont typeface="+mj-lt"/>
                        <a:buNone/>
                        <a:defRPr/>
                      </a:pPr>
                      <a:r>
                        <a:rPr lang="zh-TW"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繳費完成後</a:t>
                      </a: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即不得更改</a:t>
                      </a: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，請務必審慎考量欲報名之校系科</a:t>
                      </a:r>
                      <a:r>
                        <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、學程後，再行繳費。</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0" indent="0" algn="l" eaLnBrk="1" hangingPunct="1">
                        <a:spcBef>
                          <a:spcPts val="300"/>
                        </a:spcBef>
                        <a:buFont typeface="+mj-lt"/>
                        <a:buNone/>
                        <a:defRPr/>
                      </a:pPr>
                      <a:r>
                        <a:rPr lang="zh-TW" altLang="en-US" sz="2000" b="1" spc="-150" baseline="0" dirty="0">
                          <a:solidFill>
                            <a:srgbClr val="FF0000"/>
                          </a:solidFill>
                          <a:highlight>
                            <a:srgbClr val="FFFF00"/>
                          </a:highlight>
                          <a:latin typeface="Cambria Math" panose="02040503050406030204" pitchFamily="18" charset="0"/>
                          <a:ea typeface="華康儷楷書" panose="03000509000000000000" pitchFamily="65" charset="-120"/>
                          <a:cs typeface="Times New Roman" panose="02020603050405020304" pitchFamily="18" charset="0"/>
                        </a:rPr>
                        <a:t>繳費完成後，務必至系統查詢是否繳費成功</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55487061"/>
                  </a:ext>
                </a:extLst>
              </a:tr>
              <a:tr h="799982">
                <a:tc>
                  <a:txBody>
                    <a:bodyPr/>
                    <a:lstStyle/>
                    <a:p>
                      <a:pPr marL="0" marR="0" lvl="0" indent="0" algn="ctr" defTabSz="685800" rtl="0" eaLnBrk="1" fontAlgn="auto" latinLnBrk="0" hangingPunct="1">
                        <a:lnSpc>
                          <a:spcPct val="100000"/>
                        </a:lnSpc>
                        <a:spcBef>
                          <a:spcPts val="300"/>
                        </a:spcBef>
                        <a:spcAft>
                          <a:spcPts val="0"/>
                        </a:spcAft>
                        <a:buClrTx/>
                        <a:buSzTx/>
                        <a:buFont typeface="+mj-lt"/>
                        <a:buNone/>
                        <a:tabLst/>
                        <a:defRPr/>
                      </a:pPr>
                      <a:r>
                        <a:rPr lang="en-US" altLang="zh-TW" sz="1600" b="0" baseline="0" dirty="0">
                          <a:latin typeface="Cambria Math" panose="02040503050406030204" pitchFamily="18" charset="0"/>
                          <a:ea typeface="華康儷楷書" panose="03000509000000000000" pitchFamily="65" charset="-120"/>
                          <a:cs typeface="Times New Roman" panose="02020603050405020304" pitchFamily="18" charset="0"/>
                        </a:rPr>
                        <a:t>2</a:t>
                      </a:r>
                      <a:endParaRPr lang="zh-TW" altLang="en-US" sz="1600" b="0" baseline="0" dirty="0">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just" defTabSz="685800" rtl="0" eaLnBrk="1" fontAlgn="auto" latinLnBrk="0" hangingPunct="1">
                        <a:lnSpc>
                          <a:spcPct val="100000"/>
                        </a:lnSpc>
                        <a:spcBef>
                          <a:spcPts val="300"/>
                        </a:spcBef>
                        <a:spcAft>
                          <a:spcPts val="0"/>
                        </a:spcAft>
                        <a:buClrTx/>
                        <a:buSzTx/>
                        <a:buFont typeface="+mj-lt"/>
                        <a:buNone/>
                        <a:tabLst/>
                        <a:defRPr/>
                      </a:pPr>
                      <a:r>
                        <a:rPr lang="zh-TW" altLang="en-US" sz="1600" b="1" baseline="0" dirty="0">
                          <a:latin typeface="Cambria Math" panose="02040503050406030204" pitchFamily="18" charset="0"/>
                          <a:ea typeface="華康儷楷書" panose="03000509000000000000" pitchFamily="65" charset="-120"/>
                          <a:cs typeface="Times New Roman" panose="02020603050405020304" pitchFamily="18" charset="0"/>
                        </a:rPr>
                        <a:t>繳費時如因帳號、戶名或金額填寫錯誤，導致無法於規定期間內完成繳費，將不受理補繳費或報名。</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8713256"/>
                  </a:ext>
                </a:extLst>
              </a:tr>
              <a:tr h="609965">
                <a:tc>
                  <a:txBody>
                    <a:bodyPr/>
                    <a:lstStyle/>
                    <a:p>
                      <a:pPr marL="0" marR="0" lvl="0" indent="0" algn="ctr" defTabSz="685800" rtl="0" eaLnBrk="1" fontAlgn="auto" latinLnBrk="0" hangingPunct="1">
                        <a:lnSpc>
                          <a:spcPct val="100000"/>
                        </a:lnSpc>
                        <a:spcBef>
                          <a:spcPts val="300"/>
                        </a:spcBef>
                        <a:spcAft>
                          <a:spcPts val="0"/>
                        </a:spcAft>
                        <a:buClrTx/>
                        <a:buSzTx/>
                        <a:buFont typeface="+mj-lt"/>
                        <a:buNone/>
                        <a:tabLst/>
                        <a:defRPr/>
                      </a:pPr>
                      <a:r>
                        <a:rPr lang="en-US" altLang="zh-TW" sz="1600" b="0" baseline="0" dirty="0">
                          <a:latin typeface="Cambria Math" panose="02040503050406030204" pitchFamily="18" charset="0"/>
                          <a:ea typeface="華康儷楷書" panose="03000509000000000000" pitchFamily="65" charset="-120"/>
                          <a:cs typeface="Times New Roman" panose="02020603050405020304" pitchFamily="18" charset="0"/>
                        </a:rPr>
                        <a:t>3</a:t>
                      </a:r>
                      <a:endParaRPr lang="zh-TW" altLang="en-US" sz="1600" b="0" baseline="0" dirty="0">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0" lvl="0" indent="0" algn="just" defTabSz="685800" rtl="0" eaLnBrk="1" fontAlgn="auto" latinLnBrk="0" hangingPunct="1">
                        <a:lnSpc>
                          <a:spcPct val="100000"/>
                        </a:lnSpc>
                        <a:spcBef>
                          <a:spcPts val="300"/>
                        </a:spcBef>
                        <a:spcAft>
                          <a:spcPts val="0"/>
                        </a:spcAft>
                        <a:buClrTx/>
                        <a:buSzTx/>
                        <a:buFont typeface="+mj-lt"/>
                        <a:buNone/>
                        <a:tabLst/>
                        <a:defRPr/>
                      </a:pPr>
                      <a:r>
                        <a:rPr lang="zh-TW" altLang="en-US" sz="1600" b="1" baseline="0" dirty="0">
                          <a:latin typeface="Cambria Math" panose="02040503050406030204" pitchFamily="18" charset="0"/>
                          <a:ea typeface="華康儷楷書" panose="03000509000000000000" pitchFamily="65" charset="-120"/>
                          <a:cs typeface="Times New Roman" panose="02020603050405020304" pitchFamily="18" charset="0"/>
                        </a:rPr>
                        <a:t>繳費交易明細表或匯款收據請留存備查。</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3652615"/>
                  </a:ext>
                </a:extLst>
              </a:tr>
              <a:tr h="1890127">
                <a:tc>
                  <a:txBody>
                    <a:bodyPr/>
                    <a:lstStyle/>
                    <a:p>
                      <a:pPr marL="0" marR="0" lvl="0" indent="0" algn="ctr" defTabSz="685800" rtl="0" eaLnBrk="1" fontAlgn="auto" latinLnBrk="0" hangingPunct="1">
                        <a:lnSpc>
                          <a:spcPct val="100000"/>
                        </a:lnSpc>
                        <a:spcBef>
                          <a:spcPts val="300"/>
                        </a:spcBef>
                        <a:spcAft>
                          <a:spcPts val="0"/>
                        </a:spcAft>
                        <a:buClrTx/>
                        <a:buSzTx/>
                        <a:buFont typeface="+mj-lt"/>
                        <a:buNone/>
                        <a:tabLst/>
                        <a:defRPr/>
                      </a:pPr>
                      <a:r>
                        <a:rPr lang="en-US" altLang="zh-TW" sz="1600" b="0" u="none" baseline="0" dirty="0">
                          <a:latin typeface="Cambria Math" panose="02040503050406030204" pitchFamily="18" charset="0"/>
                          <a:ea typeface="華康儷楷書" panose="03000509000000000000" pitchFamily="65" charset="-120"/>
                          <a:cs typeface="Times New Roman" panose="02020603050405020304" pitchFamily="18" charset="0"/>
                        </a:rPr>
                        <a:t>4</a:t>
                      </a:r>
                      <a:endParaRPr lang="zh-TW" altLang="en-US" sz="1600" b="0" u="none" baseline="0" dirty="0">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indent="0" algn="just" eaLnBrk="1" hangingPunct="1">
                        <a:spcBef>
                          <a:spcPts val="300"/>
                        </a:spcBef>
                        <a:buFont typeface="+mj-lt"/>
                        <a:buNone/>
                        <a:defRPr/>
                      </a:pPr>
                      <a:r>
                        <a:rPr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是否得辦理退費申請，</a:t>
                      </a:r>
                      <a:r>
                        <a:rPr lang="zh-TW" altLang="en-US"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依各校規定辦理</a:t>
                      </a:r>
                      <a:endParaRPr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0" indent="0" algn="just" eaLnBrk="1" hangingPunct="1">
                        <a:spcBef>
                          <a:spcPts val="300"/>
                        </a:spcBef>
                        <a:buFont typeface="+mj-lt"/>
                        <a:buNone/>
                        <a:defRPr/>
                      </a:pPr>
                      <a:r>
                        <a:rPr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申請對象：</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441325" indent="-261938" algn="just" eaLnBrk="1" hangingPunct="1">
                        <a:spcBef>
                          <a:spcPts val="300"/>
                        </a:spcBef>
                        <a:buFont typeface="+mj-lt"/>
                        <a:buNone/>
                        <a:defRPr/>
                      </a:pPr>
                      <a:r>
                        <a:rPr lang="zh-TW" altLang="en-US" sz="2000" b="1"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已繳費未完成報名</a:t>
                      </a:r>
                      <a:r>
                        <a:rPr lang="zh-TW" altLang="en-US" sz="1600" b="1" baseline="0" dirty="0">
                          <a:latin typeface="Cambria Math" panose="02040503050406030204" pitchFamily="18" charset="0"/>
                          <a:ea typeface="華康儷楷書" panose="03000509000000000000" pitchFamily="65" charset="-120"/>
                          <a:cs typeface="Times New Roman" panose="02020603050405020304" pitchFamily="18" charset="0"/>
                        </a:rPr>
                        <a:t>之考生</a:t>
                      </a:r>
                      <a:endParaRPr lang="en-US" altLang="zh-TW" sz="1600" b="1" baseline="0" dirty="0">
                        <a:latin typeface="Cambria Math" panose="02040503050406030204" pitchFamily="18" charset="0"/>
                        <a:ea typeface="華康儷楷書" panose="03000509000000000000" pitchFamily="65" charset="-120"/>
                        <a:cs typeface="Times New Roman" panose="02020603050405020304" pitchFamily="18" charset="0"/>
                      </a:endParaRPr>
                    </a:p>
                    <a:p>
                      <a:pPr marL="0" indent="0" algn="just" eaLnBrk="1" hangingPunct="1">
                        <a:spcBef>
                          <a:spcPts val="300"/>
                        </a:spcBef>
                        <a:buFont typeface="+mj-lt"/>
                        <a:buNone/>
                        <a:defRPr/>
                      </a:pPr>
                      <a:r>
                        <a:rPr lang="en-US" altLang="zh-TW" sz="1600" b="1" baseline="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baseline="0" dirty="0">
                          <a:latin typeface="Cambria Math" panose="02040503050406030204" pitchFamily="18" charset="0"/>
                          <a:ea typeface="華康儷楷書" panose="03000509000000000000" pitchFamily="65" charset="-120"/>
                          <a:cs typeface="Times New Roman" panose="02020603050405020304" pitchFamily="18" charset="0"/>
                        </a:rPr>
                        <a:t>申請時間及方式：</a:t>
                      </a:r>
                      <a:r>
                        <a:rPr lang="zh-TW" altLang="en-US"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依各校規定辦理</a:t>
                      </a:r>
                      <a:endParaRPr lang="en-US" altLang="zh-TW"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a:p>
                      <a:pPr marL="0" marR="0" lvl="0" indent="0" algn="just" defTabSz="914400" rtl="0" eaLnBrk="1" fontAlgn="auto" latinLnBrk="0" hangingPunct="1">
                        <a:lnSpc>
                          <a:spcPct val="100000"/>
                        </a:lnSpc>
                        <a:spcBef>
                          <a:spcPts val="300"/>
                        </a:spcBef>
                        <a:spcAft>
                          <a:spcPts val="0"/>
                        </a:spcAft>
                        <a:buClrTx/>
                        <a:buSzTx/>
                        <a:buFont typeface="+mj-lt"/>
                        <a:buNone/>
                        <a:tabLst/>
                        <a:defRPr/>
                      </a:pPr>
                      <a:r>
                        <a:rPr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辦理單位：各甄選學校</a:t>
                      </a:r>
                      <a:endParaRPr lang="en-US" altLang="zh-TW" sz="1600" b="1"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a:p>
                      <a:pPr marL="0" marR="0" lvl="0" indent="0" algn="just" defTabSz="685800" rtl="0" eaLnBrk="1" fontAlgn="auto" latinLnBrk="0" hangingPunct="1">
                        <a:lnSpc>
                          <a:spcPct val="100000"/>
                        </a:lnSpc>
                        <a:spcBef>
                          <a:spcPts val="300"/>
                        </a:spcBef>
                        <a:spcAft>
                          <a:spcPts val="0"/>
                        </a:spcAft>
                        <a:buClrTx/>
                        <a:buSzTx/>
                        <a:buFont typeface="+mj-lt"/>
                        <a:buNone/>
                        <a:tabLst/>
                        <a:defRPr/>
                      </a:pPr>
                      <a:endParaRPr lang="zh-TW" altLang="en-US" sz="1600" b="1" u="sng" baseline="0" dirty="0">
                        <a:latin typeface="Cambria Math" panose="02040503050406030204" pitchFamily="18" charset="0"/>
                        <a:ea typeface="華康儷楷書" panose="03000509000000000000" pitchFamily="65" charset="-120"/>
                        <a:cs typeface="Times New Roman" panose="02020603050405020304" pitchFamily="18" charset="0"/>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00642383"/>
                  </a:ext>
                </a:extLst>
              </a:tr>
            </a:tbl>
          </a:graphicData>
        </a:graphic>
      </p:graphicFrame>
      <p:pic>
        <p:nvPicPr>
          <p:cNvPr id="22" name="圖片 21">
            <a:extLst>
              <a:ext uri="{FF2B5EF4-FFF2-40B4-BE49-F238E27FC236}">
                <a16:creationId xmlns:a16="http://schemas.microsoft.com/office/drawing/2014/main" id="{EB28EF8B-3FB4-46C9-B30C-B45D8C4F5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16" y="658646"/>
            <a:ext cx="762171" cy="762171"/>
          </a:xfrm>
          <a:prstGeom prst="rect">
            <a:avLst/>
          </a:prstGeom>
        </p:spPr>
      </p:pic>
      <p:pic>
        <p:nvPicPr>
          <p:cNvPr id="33" name="圖片 32">
            <a:extLst>
              <a:ext uri="{FF2B5EF4-FFF2-40B4-BE49-F238E27FC236}">
                <a16:creationId xmlns:a16="http://schemas.microsoft.com/office/drawing/2014/main" id="{1E5D74AE-F81A-4808-8CCD-10637E116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8310" y="664596"/>
            <a:ext cx="768800" cy="768800"/>
          </a:xfrm>
          <a:prstGeom prst="rect">
            <a:avLst/>
          </a:prstGeom>
        </p:spPr>
      </p:pic>
      <p:pic>
        <p:nvPicPr>
          <p:cNvPr id="35" name="圖片 34">
            <a:extLst>
              <a:ext uri="{FF2B5EF4-FFF2-40B4-BE49-F238E27FC236}">
                <a16:creationId xmlns:a16="http://schemas.microsoft.com/office/drawing/2014/main" id="{63A03660-FDCA-43A9-8375-CFDA4A543D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9153" y="705394"/>
            <a:ext cx="773382" cy="773382"/>
          </a:xfrm>
          <a:prstGeom prst="rect">
            <a:avLst/>
          </a:prstGeom>
        </p:spPr>
      </p:pic>
    </p:spTree>
    <p:extLst>
      <p:ext uri="{BB962C8B-B14F-4D97-AF65-F5344CB8AC3E}">
        <p14:creationId xmlns:p14="http://schemas.microsoft.com/office/powerpoint/2010/main" val="247164560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群組 45"/>
          <p:cNvGrpSpPr/>
          <p:nvPr/>
        </p:nvGrpSpPr>
        <p:grpSpPr>
          <a:xfrm>
            <a:off x="908980" y="893164"/>
            <a:ext cx="2925978" cy="4912100"/>
            <a:chOff x="58057" y="47806"/>
            <a:chExt cx="3109458" cy="5832648"/>
          </a:xfrm>
        </p:grpSpPr>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57" y="47806"/>
              <a:ext cx="3109458" cy="5832648"/>
            </a:xfrm>
            <a:prstGeom prst="rect">
              <a:avLst/>
            </a:prstGeom>
            <a:ln>
              <a:noFill/>
            </a:ln>
            <a:effectLst>
              <a:outerShdw blurRad="292100" dist="139700" dir="2700000" algn="tl" rotWithShape="0">
                <a:srgbClr val="333333">
                  <a:alpha val="65000"/>
                </a:srgbClr>
              </a:outerShdw>
            </a:effectLst>
          </p:spPr>
        </p:pic>
        <p:sp>
          <p:nvSpPr>
            <p:cNvPr id="35" name="矩形 34"/>
            <p:cNvSpPr/>
            <p:nvPr/>
          </p:nvSpPr>
          <p:spPr>
            <a:xfrm>
              <a:off x="1573457" y="2031351"/>
              <a:ext cx="1087006"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251018" y="2400061"/>
              <a:ext cx="1087006"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265766" y="2749106"/>
              <a:ext cx="1494207"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290347" y="3107983"/>
              <a:ext cx="1754763" cy="3726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7" name="群組 46"/>
          <p:cNvGrpSpPr/>
          <p:nvPr/>
        </p:nvGrpSpPr>
        <p:grpSpPr>
          <a:xfrm>
            <a:off x="4016302" y="833363"/>
            <a:ext cx="2746107" cy="4912100"/>
            <a:chOff x="3239423" y="47806"/>
            <a:chExt cx="3383280" cy="6047232"/>
          </a:xfrm>
        </p:grpSpPr>
        <p:pic>
          <p:nvPicPr>
            <p:cNvPr id="22" name="圖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423" y="47806"/>
              <a:ext cx="3383280" cy="6047232"/>
            </a:xfrm>
            <a:prstGeom prst="rect">
              <a:avLst/>
            </a:prstGeom>
            <a:ln>
              <a:noFill/>
            </a:ln>
            <a:effectLst>
              <a:outerShdw blurRad="292100" dist="139700" dir="2700000" algn="tl" rotWithShape="0">
                <a:srgbClr val="333333">
                  <a:alpha val="65000"/>
                </a:srgbClr>
              </a:outerShdw>
            </a:effectLst>
          </p:spPr>
        </p:pic>
        <p:sp>
          <p:nvSpPr>
            <p:cNvPr id="39" name="矩形 38"/>
            <p:cNvSpPr/>
            <p:nvPr/>
          </p:nvSpPr>
          <p:spPr>
            <a:xfrm>
              <a:off x="5019664" y="2498384"/>
              <a:ext cx="1087006"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3589720" y="2722210"/>
              <a:ext cx="1087006" cy="2880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a:xfrm>
              <a:off x="3633964" y="3041758"/>
              <a:ext cx="1331325" cy="3208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3619216" y="3380970"/>
              <a:ext cx="1916345" cy="492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8" name="群組 47"/>
          <p:cNvGrpSpPr/>
          <p:nvPr/>
        </p:nvGrpSpPr>
        <p:grpSpPr>
          <a:xfrm>
            <a:off x="7040761" y="745294"/>
            <a:ext cx="3391239" cy="4514349"/>
            <a:chOff x="6156176" y="548680"/>
            <a:chExt cx="3132491" cy="3861814"/>
          </a:xfrm>
        </p:grpSpPr>
        <p:pic>
          <p:nvPicPr>
            <p:cNvPr id="27" name="圖片 26"/>
            <p:cNvPicPr>
              <a:picLocks noChangeAspect="1"/>
            </p:cNvPicPr>
            <p:nvPr/>
          </p:nvPicPr>
          <p:blipFill rotWithShape="1">
            <a:blip r:embed="rId4">
              <a:extLst>
                <a:ext uri="{28A0092B-C50C-407E-A947-70E740481C1C}">
                  <a14:useLocalDpi xmlns:a14="http://schemas.microsoft.com/office/drawing/2010/main" val="0"/>
                </a:ext>
              </a:extLst>
            </a:blip>
            <a:srcRect l="4457" t="5102" r="3646" b="5718"/>
            <a:stretch/>
          </p:blipFill>
          <p:spPr>
            <a:xfrm>
              <a:off x="6156176" y="548680"/>
              <a:ext cx="3132491" cy="3861814"/>
            </a:xfrm>
            <a:prstGeom prst="rect">
              <a:avLst/>
            </a:prstGeom>
          </p:spPr>
        </p:pic>
        <p:sp>
          <p:nvSpPr>
            <p:cNvPr id="43" name="矩形 42"/>
            <p:cNvSpPr/>
            <p:nvPr/>
          </p:nvSpPr>
          <p:spPr>
            <a:xfrm>
              <a:off x="6420760" y="2778601"/>
              <a:ext cx="1415549" cy="4463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7841521" y="3196472"/>
              <a:ext cx="1056673" cy="4463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7138515" y="3221053"/>
              <a:ext cx="717460" cy="4463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9" name="Rectangle 2"/>
          <p:cNvSpPr txBox="1">
            <a:spLocks noChangeArrowheads="1"/>
          </p:cNvSpPr>
          <p:nvPr/>
        </p:nvSpPr>
        <p:spPr bwMode="auto">
          <a:xfrm>
            <a:off x="1271464" y="20763"/>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三、第二階段繳費及查詢系統</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常見匯款失敗範例</a:t>
            </a:r>
          </a:p>
        </p:txBody>
      </p:sp>
      <p:sp>
        <p:nvSpPr>
          <p:cNvPr id="23" name="文字方塊 22">
            <a:extLst>
              <a:ext uri="{FF2B5EF4-FFF2-40B4-BE49-F238E27FC236}">
                <a16:creationId xmlns:a16="http://schemas.microsoft.com/office/drawing/2014/main" id="{DC75A276-E4AD-4C8D-86AC-A517751E10E2}"/>
              </a:ext>
            </a:extLst>
          </p:cNvPr>
          <p:cNvSpPr txBox="1"/>
          <p:nvPr/>
        </p:nvSpPr>
        <p:spPr>
          <a:xfrm>
            <a:off x="5389355" y="4597610"/>
            <a:ext cx="5724513" cy="2092881"/>
          </a:xfrm>
          <a:prstGeom prst="rect">
            <a:avLst/>
          </a:prstGeom>
          <a:solidFill>
            <a:srgbClr val="C00000"/>
          </a:solidFill>
        </p:spPr>
        <p:txBody>
          <a:bodyPr wrap="square" rtlCol="0">
            <a:spAutoFit/>
          </a:bodyPr>
          <a:lstStyle/>
          <a:p>
            <a:r>
              <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繳費失敗常見原因：</a:t>
            </a:r>
            <a:endPar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TOP1.</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金融卡無轉帳功能</a:t>
            </a:r>
            <a:endPar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marL="539750" indent="-539750" algn="just"/>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TOP2.</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繳款截止日當天</a:t>
            </a:r>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15:30</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過後，使用</a:t>
            </a:r>
            <a:r>
              <a:rPr lang="zh-TW" altLang="en-US" sz="2200"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郵局匯款</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方式繳 費，因郵局隔日才處理匯款，隔日才入帳</a:t>
            </a:r>
          </a:p>
          <a:p>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TOP3.</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以他人繳款帳號繳費</a:t>
            </a:r>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每位考生繳款帳號皆不相同</a:t>
            </a:r>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p>
          <a:p>
            <a:pPr marL="180975" indent="-180975"/>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TOP4.</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輸入之繳款金額不符</a:t>
            </a:r>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費用</a:t>
            </a:r>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750</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元，輸入</a:t>
            </a:r>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760</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元</a:t>
            </a:r>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p>
          <a:p>
            <a:pPr marL="180975" indent="-180975"/>
            <a:r>
              <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TOP5.</a:t>
            </a:r>
            <a:r>
              <a:rPr lang="zh-TW" altLang="en-US"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超過繳費期限</a:t>
            </a:r>
            <a:endParaRPr lang="en-US" altLang="zh-TW"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23401020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055440" y="683280"/>
            <a:ext cx="6552728" cy="457887"/>
          </a:xfrm>
        </p:spPr>
        <p:txBody>
          <a:bodyPr/>
          <a:lstStyle/>
          <a:p>
            <a:pPr marL="0" indent="0" algn="just">
              <a:lnSpc>
                <a:spcPct val="115000"/>
              </a:lnSpc>
              <a:spcBef>
                <a:spcPts val="200"/>
              </a:spcBef>
              <a:spcAft>
                <a:spcPts val="0"/>
              </a:spcAft>
              <a:buNone/>
              <a:tabLst>
                <a:tab pos="462280" algn="l"/>
              </a:tabLst>
            </a:pPr>
            <a:r>
              <a:rPr lang="zh-TW" altLang="en-US" sz="2000" kern="100" dirty="0">
                <a:latin typeface="Cambria Math" panose="02040503050406030204" pitchFamily="18" charset="0"/>
                <a:ea typeface="華康儷楷書" panose="03000509000000000000" pitchFamily="65" charset="-120"/>
                <a:cs typeface="Times New Roman" panose="02020603050405020304" pitchFamily="18" charset="0"/>
              </a:rPr>
              <a:t>第二階段甄試繳費及上傳學習歷程備審資料狀態說明：</a:t>
            </a:r>
            <a:endParaRPr lang="zh-TW" altLang="en-US" sz="1600" dirty="0">
              <a:latin typeface="Cambria Math" panose="02040503050406030204" pitchFamily="18" charset="0"/>
              <a:ea typeface="華康儷楷書" panose="03000509000000000000" pitchFamily="65" charset="-120"/>
            </a:endParaRPr>
          </a:p>
        </p:txBody>
      </p:sp>
      <p:sp>
        <p:nvSpPr>
          <p:cNvPr id="8" name="Rectangle 2"/>
          <p:cNvSpPr txBox="1">
            <a:spLocks noChangeArrowheads="1"/>
          </p:cNvSpPr>
          <p:nvPr/>
        </p:nvSpPr>
        <p:spPr bwMode="auto">
          <a:xfrm>
            <a:off x="2085657" y="-61971"/>
            <a:ext cx="73033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2800" b="1" kern="0" dirty="0">
                <a:solidFill>
                  <a:srgbClr val="7030A0"/>
                </a:solidFill>
                <a:latin typeface="華康儷楷書" panose="03000509000000000000" pitchFamily="65" charset="-120"/>
                <a:ea typeface="華康儷楷書" panose="03000509000000000000" pitchFamily="65" charset="-120"/>
                <a:cs typeface="+mj-cs"/>
              </a:rPr>
              <a:t>★第二階段報名是否完成</a:t>
            </a:r>
          </a:p>
        </p:txBody>
      </p:sp>
      <p:graphicFrame>
        <p:nvGraphicFramePr>
          <p:cNvPr id="6" name="表格 5"/>
          <p:cNvGraphicFramePr>
            <a:graphicFrameLocks noGrp="1"/>
          </p:cNvGraphicFramePr>
          <p:nvPr/>
        </p:nvGraphicFramePr>
        <p:xfrm>
          <a:off x="1415480" y="1121017"/>
          <a:ext cx="9361040" cy="3691237"/>
        </p:xfrm>
        <a:graphic>
          <a:graphicData uri="http://schemas.openxmlformats.org/drawingml/2006/table">
            <a:tbl>
              <a:tblPr firstRow="1"/>
              <a:tblGrid>
                <a:gridCol w="1503999">
                  <a:extLst>
                    <a:ext uri="{9D8B030D-6E8A-4147-A177-3AD203B41FA5}">
                      <a16:colId xmlns:a16="http://schemas.microsoft.com/office/drawing/2014/main" val="20000"/>
                    </a:ext>
                  </a:extLst>
                </a:gridCol>
                <a:gridCol w="4544673">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tblGrid>
              <a:tr h="329138">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marL="0" algn="ctr" defTabSz="914400" rtl="0" eaLnBrk="1" latinLnBrk="0" hangingPunct="1"/>
                      <a:r>
                        <a:rPr lang="zh-TW" altLang="en-US" sz="2000" b="1" kern="1200" baseline="0" dirty="0">
                          <a:solidFill>
                            <a:schemeClr val="tx1"/>
                          </a:solidFill>
                          <a:effectLst/>
                          <a:latin typeface="Cambria Math" panose="02040503050406030204" pitchFamily="18" charset="0"/>
                          <a:ea typeface="華康儷楷書" panose="03000509000000000000" pitchFamily="65" charset="-120"/>
                          <a:cs typeface="+mn-cs"/>
                        </a:rPr>
                        <a:t>是否繳費</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marL="0" algn="ctr" defTabSz="914400" rtl="0" eaLnBrk="1" latinLnBrk="0" hangingPunct="1"/>
                      <a:r>
                        <a:rPr lang="zh-TW" altLang="en-US" sz="2000" b="1" kern="1200" baseline="0" dirty="0">
                          <a:solidFill>
                            <a:schemeClr val="tx1"/>
                          </a:solidFill>
                          <a:effectLst/>
                          <a:latin typeface="Cambria Math" panose="02040503050406030204" pitchFamily="18" charset="0"/>
                          <a:ea typeface="華康儷楷書" panose="03000509000000000000" pitchFamily="65" charset="-120"/>
                          <a:cs typeface="+mn-cs"/>
                        </a:rPr>
                        <a:t>是否上傳學習歷程備審資料</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marL="0" algn="ctr" defTabSz="914400" rtl="0" eaLnBrk="1" latinLnBrk="0" hangingPunct="1"/>
                      <a:r>
                        <a:rPr lang="zh-TW" altLang="en-US" sz="2000" b="1" kern="1200" baseline="0" dirty="0">
                          <a:solidFill>
                            <a:schemeClr val="tx1"/>
                          </a:solidFill>
                          <a:effectLst/>
                          <a:latin typeface="Cambria Math" panose="02040503050406030204" pitchFamily="18" charset="0"/>
                          <a:ea typeface="華康儷楷書" panose="03000509000000000000" pitchFamily="65" charset="-120"/>
                          <a:cs typeface="+mn-cs"/>
                        </a:rPr>
                        <a:t>是否完成二階報名</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solidFill>
                  </a:tcPr>
                </a:tc>
                <a:extLst>
                  <a:ext uri="{0D108BD9-81ED-4DB2-BD59-A6C34878D82A}">
                    <a16:rowId xmlns:a16="http://schemas.microsoft.com/office/drawing/2014/main" val="10000"/>
                  </a:ext>
                </a:extLst>
              </a:tr>
              <a:tr h="58232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0000FF"/>
                          </a:solidFill>
                          <a:effectLst/>
                          <a:latin typeface="Cambria Math" panose="02040503050406030204" pitchFamily="18" charset="0"/>
                          <a:ea typeface="華康儷楷書" panose="03000509000000000000" pitchFamily="65" charset="-120"/>
                          <a:cs typeface="+mn-cs"/>
                        </a:rPr>
                        <a:t>已繳費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baseline="0" dirty="0">
                          <a:effectLst/>
                          <a:latin typeface="Cambria Math" panose="02040503050406030204" pitchFamily="18" charset="0"/>
                          <a:ea typeface="華康儷楷書" panose="03000509000000000000" pitchFamily="65" charset="-120"/>
                        </a:rPr>
                        <a:t>已上傳全部學習歷程備審資料，</a:t>
                      </a:r>
                      <a:endParaRPr lang="en-US" altLang="zh-TW" sz="2000" baseline="0" dirty="0">
                        <a:effectLst/>
                        <a:latin typeface="Cambria Math" panose="02040503050406030204" pitchFamily="18" charset="0"/>
                        <a:ea typeface="華康儷楷書" panose="03000509000000000000" pitchFamily="65" charset="-120"/>
                      </a:endParaRPr>
                    </a:p>
                    <a:p>
                      <a:pPr algn="l"/>
                      <a:r>
                        <a:rPr lang="zh-TW" altLang="en-US" sz="2000" baseline="0" dirty="0">
                          <a:effectLst/>
                          <a:latin typeface="Cambria Math" panose="02040503050406030204" pitchFamily="18" charset="0"/>
                          <a:ea typeface="華康儷楷書" panose="03000509000000000000" pitchFamily="65" charset="-120"/>
                        </a:rPr>
                        <a:t>並</a:t>
                      </a:r>
                      <a:r>
                        <a:rPr lang="zh-TW" altLang="en-US" sz="2000" b="1" kern="1200" baseline="0" dirty="0">
                          <a:solidFill>
                            <a:schemeClr val="accent6">
                              <a:lumMod val="75000"/>
                            </a:schemeClr>
                          </a:solidFill>
                          <a:effectLst/>
                          <a:latin typeface="Cambria Math" panose="02040503050406030204" pitchFamily="18" charset="0"/>
                          <a:ea typeface="華康儷楷書" panose="03000509000000000000" pitchFamily="65" charset="-120"/>
                          <a:cs typeface="+mn-cs"/>
                        </a:rPr>
                        <a:t>已確認</a:t>
                      </a:r>
                      <a:r>
                        <a:rPr lang="zh-TW" altLang="en-US" sz="2000" b="1" baseline="0" dirty="0">
                          <a:solidFill>
                            <a:schemeClr val="accent6">
                              <a:lumMod val="75000"/>
                            </a:schemeClr>
                          </a:solidFill>
                          <a:effectLst/>
                          <a:latin typeface="Cambria Math" panose="02040503050406030204" pitchFamily="18" charset="0"/>
                          <a:ea typeface="華康儷楷書" panose="03000509000000000000" pitchFamily="65" charset="-120"/>
                        </a:rPr>
                        <a:t>送出</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latinLnBrk="0" hangingPunct="1"/>
                      <a:r>
                        <a:rPr lang="zh-TW" altLang="en-US" sz="2000" b="1" kern="1200" baseline="0" dirty="0">
                          <a:solidFill>
                            <a:srgbClr val="0000FF"/>
                          </a:solidFill>
                          <a:effectLst/>
                          <a:latin typeface="Cambria Math" panose="02040503050406030204" pitchFamily="18" charset="0"/>
                          <a:ea typeface="華康儷楷書" panose="03000509000000000000" pitchFamily="65" charset="-120"/>
                          <a:cs typeface="+mn-cs"/>
                        </a:rPr>
                        <a:t>是</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extLst>
                  <a:ext uri="{0D108BD9-81ED-4DB2-BD59-A6C34878D82A}">
                    <a16:rowId xmlns:a16="http://schemas.microsoft.com/office/drawing/2014/main" val="10001"/>
                  </a:ext>
                </a:extLst>
              </a:tr>
              <a:tr h="701868">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0000FF"/>
                          </a:solidFill>
                          <a:effectLst/>
                          <a:latin typeface="Cambria Math" panose="02040503050406030204" pitchFamily="18" charset="0"/>
                          <a:ea typeface="華康儷楷書" panose="03000509000000000000" pitchFamily="65" charset="-120"/>
                          <a:cs typeface="+mn-cs"/>
                        </a:rPr>
                        <a:t>已繳費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baseline="0" dirty="0">
                          <a:effectLst/>
                          <a:latin typeface="Cambria Math" panose="02040503050406030204" pitchFamily="18" charset="0"/>
                          <a:ea typeface="華康儷楷書" panose="03000509000000000000" pitchFamily="65" charset="-120"/>
                        </a:rPr>
                        <a:t>已上傳全部</a:t>
                      </a:r>
                      <a:r>
                        <a:rPr lang="en-US" altLang="zh-TW" sz="2000" baseline="0" dirty="0">
                          <a:effectLst/>
                          <a:latin typeface="Cambria Math" panose="02040503050406030204" pitchFamily="18" charset="0"/>
                          <a:ea typeface="華康儷楷書" panose="03000509000000000000" pitchFamily="65" charset="-120"/>
                        </a:rPr>
                        <a:t>(</a:t>
                      </a:r>
                      <a:r>
                        <a:rPr lang="zh-TW" altLang="en-US" sz="2000" baseline="0" dirty="0">
                          <a:effectLst/>
                          <a:latin typeface="Cambria Math" panose="02040503050406030204" pitchFamily="18" charset="0"/>
                          <a:ea typeface="華康儷楷書" panose="03000509000000000000" pitchFamily="65" charset="-120"/>
                        </a:rPr>
                        <a:t>或部分</a:t>
                      </a:r>
                      <a:r>
                        <a:rPr lang="en-US" altLang="zh-TW" sz="2000" baseline="0" dirty="0">
                          <a:effectLst/>
                          <a:latin typeface="Cambria Math" panose="02040503050406030204" pitchFamily="18" charset="0"/>
                          <a:ea typeface="華康儷楷書" panose="03000509000000000000" pitchFamily="65" charset="-120"/>
                        </a:rPr>
                        <a:t>)</a:t>
                      </a:r>
                      <a:r>
                        <a:rPr lang="zh-TW" altLang="en-US" sz="2000" baseline="0" dirty="0">
                          <a:effectLst/>
                          <a:latin typeface="Cambria Math" panose="02040503050406030204" pitchFamily="18" charset="0"/>
                          <a:ea typeface="華康儷楷書" panose="03000509000000000000" pitchFamily="65" charset="-120"/>
                        </a:rPr>
                        <a:t>學習歷程備審資料，但「</a:t>
                      </a:r>
                      <a:r>
                        <a:rPr lang="zh-TW" altLang="en-US" sz="2000" b="1" kern="1200" baseline="0" dirty="0">
                          <a:solidFill>
                            <a:schemeClr val="accent4">
                              <a:lumMod val="75000"/>
                            </a:schemeClr>
                          </a:solidFill>
                          <a:effectLst/>
                          <a:latin typeface="Cambria Math" panose="02040503050406030204" pitchFamily="18" charset="0"/>
                          <a:ea typeface="華康儷楷書" panose="03000509000000000000" pitchFamily="65" charset="-120"/>
                          <a:cs typeface="+mn-cs"/>
                        </a:rPr>
                        <a:t>已上傳未確認</a:t>
                      </a:r>
                      <a:r>
                        <a:rPr lang="zh-TW" altLang="en-US" sz="2000" baseline="0" dirty="0">
                          <a:effectLst/>
                          <a:latin typeface="Cambria Math" panose="02040503050406030204" pitchFamily="18" charset="0"/>
                          <a:ea typeface="華康儷楷書" panose="03000509000000000000" pitchFamily="65" charset="-120"/>
                        </a:rPr>
                        <a:t>」送出</a:t>
                      </a:r>
                      <a:endParaRPr lang="zh-TW" altLang="en-US" sz="2000" baseline="0" dirty="0">
                        <a:solidFill>
                          <a:srgbClr val="00B050"/>
                        </a:solidFill>
                        <a:effectLst/>
                        <a:latin typeface="Cambria Math" panose="02040503050406030204" pitchFamily="18" charset="0"/>
                        <a:ea typeface="華康儷楷書" panose="03000509000000000000" pitchFamily="65"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latinLnBrk="0" hangingPunct="1"/>
                      <a:r>
                        <a:rPr lang="zh-TW" altLang="en-US" sz="2000" b="1" kern="1200" baseline="0" dirty="0">
                          <a:solidFill>
                            <a:srgbClr val="0000FF"/>
                          </a:solidFill>
                          <a:effectLst/>
                          <a:latin typeface="Cambria Math" panose="02040503050406030204" pitchFamily="18" charset="0"/>
                          <a:ea typeface="華康儷楷書" panose="03000509000000000000" pitchFamily="65" charset="-120"/>
                          <a:cs typeface="+mn-cs"/>
                        </a:rPr>
                        <a:t>是</a:t>
                      </a:r>
                      <a:endParaRPr lang="en-US" altLang="zh-TW" sz="2000" b="1" kern="1200" baseline="0" dirty="0">
                        <a:solidFill>
                          <a:srgbClr val="0000FF"/>
                        </a:solidFill>
                        <a:effectLst/>
                        <a:latin typeface="Cambria Math" panose="02040503050406030204" pitchFamily="18" charset="0"/>
                        <a:ea typeface="華康儷楷書" panose="03000509000000000000" pitchFamily="65" charset="-120"/>
                        <a:cs typeface="+mn-cs"/>
                      </a:endParaRPr>
                    </a:p>
                    <a:p>
                      <a:pPr marL="0" algn="ctr" defTabSz="914400" rtl="0" eaLnBrk="1" latinLnBrk="0" hangingPunct="1"/>
                      <a:r>
                        <a:rPr lang="zh-TW" altLang="en-US" sz="1100" kern="1200" baseline="0" dirty="0">
                          <a:solidFill>
                            <a:schemeClr val="dk1"/>
                          </a:solidFill>
                          <a:effectLst/>
                          <a:latin typeface="Cambria Math" panose="02040503050406030204" pitchFamily="18" charset="0"/>
                          <a:ea typeface="華康儷楷書" panose="03000509000000000000" pitchFamily="65" charset="-120"/>
                          <a:cs typeface="+mn-cs"/>
                        </a:rPr>
                        <a:t>（可否參加甄試，由甄選學校規定辦理）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extLst>
                  <a:ext uri="{0D108BD9-81ED-4DB2-BD59-A6C34878D82A}">
                    <a16:rowId xmlns:a16="http://schemas.microsoft.com/office/drawing/2014/main" val="10002"/>
                  </a:ext>
                </a:extLst>
              </a:tr>
              <a:tr h="701868">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0000FF"/>
                          </a:solidFill>
                          <a:effectLst/>
                          <a:latin typeface="Cambria Math" panose="02040503050406030204" pitchFamily="18" charset="0"/>
                          <a:ea typeface="華康儷楷書" panose="03000509000000000000" pitchFamily="65" charset="-120"/>
                          <a:cs typeface="+mn-cs"/>
                        </a:rPr>
                        <a:t>已繳費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baseline="0" dirty="0">
                          <a:effectLst/>
                          <a:latin typeface="Cambria Math" panose="02040503050406030204" pitchFamily="18" charset="0"/>
                          <a:ea typeface="華康儷楷書" panose="03000509000000000000" pitchFamily="65" charset="-120"/>
                        </a:rPr>
                        <a:t>僅有修課紀錄或在校成績證明，</a:t>
                      </a:r>
                      <a:endParaRPr lang="en-US" altLang="zh-TW" sz="2000" baseline="0" dirty="0">
                        <a:effectLst/>
                        <a:latin typeface="Cambria Math" panose="02040503050406030204" pitchFamily="18" charset="0"/>
                        <a:ea typeface="華康儷楷書" panose="03000509000000000000" pitchFamily="65" charset="-120"/>
                      </a:endParaRPr>
                    </a:p>
                    <a:p>
                      <a:pPr algn="l"/>
                      <a:r>
                        <a:rPr lang="zh-TW" altLang="en-US" sz="2000" b="1" baseline="0" dirty="0">
                          <a:solidFill>
                            <a:srgbClr val="FF0000"/>
                          </a:solidFill>
                          <a:effectLst/>
                          <a:latin typeface="Cambria Math" panose="02040503050406030204" pitchFamily="18" charset="0"/>
                          <a:ea typeface="華康儷楷書" panose="03000509000000000000" pitchFamily="65" charset="-120"/>
                        </a:rPr>
                        <a:t>未上傳</a:t>
                      </a:r>
                      <a:r>
                        <a:rPr lang="zh-TW" altLang="en-US" sz="2000" b="0" baseline="0" dirty="0">
                          <a:solidFill>
                            <a:schemeClr val="tx1"/>
                          </a:solidFill>
                          <a:effectLst/>
                          <a:latin typeface="Cambria Math" panose="02040503050406030204" pitchFamily="18" charset="0"/>
                          <a:ea typeface="華康儷楷書" panose="03000509000000000000" pitchFamily="65" charset="-120"/>
                        </a:rPr>
                        <a:t>學習歷程</a:t>
                      </a:r>
                      <a:r>
                        <a:rPr lang="zh-TW" altLang="en-US" sz="2000" baseline="0" dirty="0">
                          <a:effectLst/>
                          <a:latin typeface="Cambria Math" panose="02040503050406030204" pitchFamily="18" charset="0"/>
                          <a:ea typeface="華康儷楷書" panose="03000509000000000000" pitchFamily="65" charset="-120"/>
                        </a:rPr>
                        <a:t>備審資料任一項目</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FF0000"/>
                          </a:solidFill>
                          <a:effectLst/>
                          <a:latin typeface="Cambria Math" panose="02040503050406030204" pitchFamily="18" charset="0"/>
                          <a:ea typeface="華康儷楷書" panose="03000509000000000000" pitchFamily="65" charset="-120"/>
                          <a:cs typeface="+mn-cs"/>
                        </a:rPr>
                        <a:t>否</a:t>
                      </a:r>
                    </a:p>
                    <a:p>
                      <a:pPr marL="0" algn="ctr" defTabSz="914400" rtl="0" eaLnBrk="1" latinLnBrk="0" hangingPunct="1"/>
                      <a:r>
                        <a:rPr lang="en-US" altLang="zh-TW" sz="1100" kern="1200" baseline="0" dirty="0">
                          <a:solidFill>
                            <a:schemeClr val="dk1"/>
                          </a:solidFill>
                          <a:effectLst/>
                          <a:latin typeface="Cambria Math" panose="02040503050406030204" pitchFamily="18" charset="0"/>
                          <a:ea typeface="華康儷楷書" panose="03000509000000000000" pitchFamily="65" charset="-120"/>
                          <a:cs typeface="+mn-cs"/>
                        </a:rPr>
                        <a:t>(</a:t>
                      </a:r>
                      <a:r>
                        <a:rPr lang="zh-TW" altLang="en-US" sz="1100" kern="1200" baseline="0" dirty="0">
                          <a:solidFill>
                            <a:schemeClr val="dk1"/>
                          </a:solidFill>
                          <a:effectLst/>
                          <a:latin typeface="Cambria Math" panose="02040503050406030204" pitchFamily="18" charset="0"/>
                          <a:ea typeface="華康儷楷書" panose="03000509000000000000" pitchFamily="65" charset="-120"/>
                          <a:cs typeface="+mn-cs"/>
                        </a:rPr>
                        <a:t>是否辦理二階甄試費退費，由甄選學校規定辦理</a:t>
                      </a:r>
                      <a:r>
                        <a:rPr lang="en-US" altLang="zh-TW" sz="1100" kern="1200" baseline="0" dirty="0">
                          <a:solidFill>
                            <a:schemeClr val="dk1"/>
                          </a:solidFill>
                          <a:effectLst/>
                          <a:latin typeface="Cambria Math" panose="02040503050406030204" pitchFamily="18" charset="0"/>
                          <a:ea typeface="華康儷楷書" panose="03000509000000000000" pitchFamily="65" charset="-120"/>
                          <a:cs typeface="+mn-cs"/>
                        </a:rPr>
                        <a:t>)</a:t>
                      </a:r>
                      <a:endParaRPr lang="zh-TW" altLang="en-US" sz="1100" kern="1200" baseline="0" dirty="0">
                        <a:solidFill>
                          <a:schemeClr val="dk1"/>
                        </a:solidFill>
                        <a:effectLst/>
                        <a:latin typeface="Cambria Math" panose="02040503050406030204" pitchFamily="18" charset="0"/>
                        <a:ea typeface="華康儷楷書" panose="03000509000000000000" pitchFamily="65"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58232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FF0000"/>
                          </a:solidFill>
                          <a:effectLst/>
                          <a:latin typeface="Cambria Math" panose="02040503050406030204" pitchFamily="18" charset="0"/>
                          <a:ea typeface="華康儷楷書" panose="03000509000000000000" pitchFamily="65" charset="-120"/>
                          <a:cs typeface="+mn-cs"/>
                        </a:rPr>
                        <a:t>未繳費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baseline="0" dirty="0">
                          <a:effectLst/>
                          <a:latin typeface="Cambria Math" panose="02040503050406030204" pitchFamily="18" charset="0"/>
                          <a:ea typeface="華康儷楷書" panose="03000509000000000000" pitchFamily="65" charset="-120"/>
                        </a:rPr>
                        <a:t>已上傳全部</a:t>
                      </a:r>
                      <a:r>
                        <a:rPr lang="en-US" altLang="zh-TW" sz="2000" baseline="0" dirty="0">
                          <a:effectLst/>
                          <a:latin typeface="Cambria Math" panose="02040503050406030204" pitchFamily="18" charset="0"/>
                          <a:ea typeface="華康儷楷書" panose="03000509000000000000" pitchFamily="65" charset="-120"/>
                        </a:rPr>
                        <a:t>(</a:t>
                      </a:r>
                      <a:r>
                        <a:rPr lang="zh-TW" altLang="en-US" sz="2000" baseline="0" dirty="0">
                          <a:effectLst/>
                          <a:latin typeface="Cambria Math" panose="02040503050406030204" pitchFamily="18" charset="0"/>
                          <a:ea typeface="華康儷楷書" panose="03000509000000000000" pitchFamily="65" charset="-120"/>
                        </a:rPr>
                        <a:t>或部分</a:t>
                      </a:r>
                      <a:r>
                        <a:rPr lang="en-US" altLang="zh-TW" sz="2000" baseline="0" dirty="0">
                          <a:effectLst/>
                          <a:latin typeface="Cambria Math" panose="02040503050406030204" pitchFamily="18" charset="0"/>
                          <a:ea typeface="華康儷楷書" panose="03000509000000000000" pitchFamily="65" charset="-120"/>
                        </a:rPr>
                        <a:t>)</a:t>
                      </a:r>
                      <a:r>
                        <a:rPr lang="zh-TW" altLang="en-US" sz="2000" baseline="0" dirty="0">
                          <a:effectLst/>
                          <a:latin typeface="Cambria Math" panose="02040503050406030204" pitchFamily="18" charset="0"/>
                          <a:ea typeface="華康儷楷書" panose="03000509000000000000" pitchFamily="65" charset="-120"/>
                        </a:rPr>
                        <a:t>學習歷程備審資料，並</a:t>
                      </a:r>
                      <a:r>
                        <a:rPr lang="zh-TW" altLang="en-US" sz="2000" b="1" kern="1200" baseline="0" dirty="0">
                          <a:solidFill>
                            <a:srgbClr val="0000FF"/>
                          </a:solidFill>
                          <a:effectLst/>
                          <a:latin typeface="Cambria Math" panose="02040503050406030204" pitchFamily="18" charset="0"/>
                          <a:ea typeface="華康儷楷書" panose="03000509000000000000" pitchFamily="65" charset="-120"/>
                          <a:cs typeface="+mn-cs"/>
                        </a:rPr>
                        <a:t>已確認</a:t>
                      </a:r>
                      <a:r>
                        <a:rPr lang="zh-TW" altLang="en-US" sz="2000" baseline="0" dirty="0">
                          <a:effectLst/>
                          <a:latin typeface="Cambria Math" panose="02040503050406030204" pitchFamily="18" charset="0"/>
                          <a:ea typeface="華康儷楷書" panose="03000509000000000000" pitchFamily="65" charset="-120"/>
                        </a:rPr>
                        <a:t>送出</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FF0000"/>
                          </a:solidFill>
                          <a:effectLst/>
                          <a:latin typeface="Cambria Math" panose="02040503050406030204" pitchFamily="18" charset="0"/>
                          <a:ea typeface="華康儷楷書" panose="03000509000000000000" pitchFamily="65" charset="-120"/>
                          <a:cs typeface="+mn-cs"/>
                        </a:rPr>
                        <a:t>否</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89181">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FF0000"/>
                          </a:solidFill>
                          <a:effectLst/>
                          <a:latin typeface="Cambria Math" panose="02040503050406030204" pitchFamily="18" charset="0"/>
                          <a:ea typeface="華康儷楷書" panose="03000509000000000000" pitchFamily="65" charset="-120"/>
                          <a:cs typeface="+mn-cs"/>
                        </a:rPr>
                        <a:t>未繳費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b="1" baseline="0" dirty="0">
                          <a:solidFill>
                            <a:srgbClr val="FF0000"/>
                          </a:solidFill>
                          <a:effectLst/>
                          <a:latin typeface="Cambria Math" panose="02040503050406030204" pitchFamily="18" charset="0"/>
                          <a:ea typeface="華康儷楷書" panose="03000509000000000000" pitchFamily="65" charset="-120"/>
                        </a:rPr>
                        <a:t>未上傳</a:t>
                      </a:r>
                      <a:r>
                        <a:rPr lang="zh-TW" altLang="en-US" sz="2000" b="0" baseline="0" dirty="0">
                          <a:solidFill>
                            <a:schemeClr val="tx1"/>
                          </a:solidFill>
                          <a:effectLst/>
                          <a:latin typeface="Cambria Math" panose="02040503050406030204" pitchFamily="18" charset="0"/>
                          <a:ea typeface="華康儷楷書" panose="03000509000000000000" pitchFamily="65" charset="-120"/>
                        </a:rPr>
                        <a:t>學習歷程</a:t>
                      </a:r>
                      <a:r>
                        <a:rPr lang="zh-TW" altLang="en-US" sz="2000" baseline="0" dirty="0">
                          <a:effectLst/>
                          <a:latin typeface="Cambria Math" panose="02040503050406030204" pitchFamily="18" charset="0"/>
                          <a:ea typeface="華康儷楷書" panose="03000509000000000000" pitchFamily="65" charset="-120"/>
                        </a:rPr>
                        <a:t>備審資料任一項目</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baseline="0" dirty="0">
                          <a:solidFill>
                            <a:srgbClr val="FF0000"/>
                          </a:solidFill>
                          <a:effectLst/>
                          <a:latin typeface="Cambria Math" panose="02040503050406030204" pitchFamily="18" charset="0"/>
                          <a:ea typeface="華康儷楷書" panose="03000509000000000000" pitchFamily="65" charset="-120"/>
                          <a:cs typeface="+mn-cs"/>
                        </a:rPr>
                        <a:t>否</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bl>
          </a:graphicData>
        </a:graphic>
      </p:graphicFrame>
      <p:pic>
        <p:nvPicPr>
          <p:cNvPr id="7" name="圖片 6">
            <a:extLst>
              <a:ext uri="{FF2B5EF4-FFF2-40B4-BE49-F238E27FC236}">
                <a16:creationId xmlns:a16="http://schemas.microsoft.com/office/drawing/2014/main" id="{2331563A-DC57-466C-9453-B3F9188FD9CB}"/>
              </a:ext>
            </a:extLst>
          </p:cNvPr>
          <p:cNvPicPr>
            <a:picLocks noChangeAspect="1"/>
          </p:cNvPicPr>
          <p:nvPr/>
        </p:nvPicPr>
        <p:blipFill>
          <a:blip r:embed="rId2"/>
          <a:stretch>
            <a:fillRect/>
          </a:stretch>
        </p:blipFill>
        <p:spPr>
          <a:xfrm>
            <a:off x="4310100" y="4877224"/>
            <a:ext cx="2088232" cy="1784710"/>
          </a:xfrm>
          <a:prstGeom prst="rect">
            <a:avLst/>
          </a:prstGeom>
        </p:spPr>
      </p:pic>
      <p:pic>
        <p:nvPicPr>
          <p:cNvPr id="10" name="圖片 9">
            <a:extLst>
              <a:ext uri="{FF2B5EF4-FFF2-40B4-BE49-F238E27FC236}">
                <a16:creationId xmlns:a16="http://schemas.microsoft.com/office/drawing/2014/main" id="{5EC31E68-1415-4CAB-92B3-B734A8A664B7}"/>
              </a:ext>
            </a:extLst>
          </p:cNvPr>
          <p:cNvPicPr>
            <a:picLocks noChangeAspect="1"/>
          </p:cNvPicPr>
          <p:nvPr/>
        </p:nvPicPr>
        <p:blipFill>
          <a:blip r:embed="rId3"/>
          <a:stretch>
            <a:fillRect/>
          </a:stretch>
        </p:blipFill>
        <p:spPr>
          <a:xfrm>
            <a:off x="1199456" y="4877224"/>
            <a:ext cx="2232248" cy="1947357"/>
          </a:xfrm>
          <a:prstGeom prst="rect">
            <a:avLst/>
          </a:prstGeom>
        </p:spPr>
      </p:pic>
    </p:spTree>
    <p:extLst>
      <p:ext uri="{BB962C8B-B14F-4D97-AF65-F5344CB8AC3E}">
        <p14:creationId xmlns:p14="http://schemas.microsoft.com/office/powerpoint/2010/main" val="15817634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446864" y="21546"/>
            <a:ext cx="663415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p>
        </p:txBody>
      </p:sp>
      <p:pic>
        <p:nvPicPr>
          <p:cNvPr id="35" name="图片 122" descr="3.png"/>
          <p:cNvPicPr>
            <a:picLocks noChangeAspect="1"/>
          </p:cNvPicPr>
          <p:nvPr/>
        </p:nvPicPr>
        <p:blipFill>
          <a:blip r:embed="rId2" cstate="print"/>
          <a:stretch>
            <a:fillRect/>
          </a:stretch>
        </p:blipFill>
        <p:spPr>
          <a:xfrm>
            <a:off x="9130217" y="2348880"/>
            <a:ext cx="2316055" cy="3369272"/>
          </a:xfrm>
          <a:prstGeom prst="rect">
            <a:avLst/>
          </a:prstGeom>
        </p:spPr>
      </p:pic>
      <p:sp>
        <p:nvSpPr>
          <p:cNvPr id="36" name="矩形 35"/>
          <p:cNvSpPr/>
          <p:nvPr/>
        </p:nvSpPr>
        <p:spPr>
          <a:xfrm>
            <a:off x="2109566" y="1124744"/>
            <a:ext cx="6984776" cy="954107"/>
          </a:xfrm>
          <a:prstGeom prst="rect">
            <a:avLst/>
          </a:prstGeom>
        </p:spPr>
        <p:txBody>
          <a:bodyPr wrap="square">
            <a:spAutoFit/>
          </a:bodyPr>
          <a:lstStyle/>
          <a:p>
            <a:pPr algn="ct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系統開放時間</a:t>
            </a:r>
            <a:endPar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115/7/8(</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三</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)10:00 </a:t>
            </a:r>
            <a:r>
              <a:rPr lang="en-US" altLang="zh-TW" sz="2800" b="1">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~115/7/10(</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)17:00</a:t>
            </a:r>
          </a:p>
        </p:txBody>
      </p:sp>
      <p:graphicFrame>
        <p:nvGraphicFramePr>
          <p:cNvPr id="2" name="表格 2">
            <a:extLst>
              <a:ext uri="{FF2B5EF4-FFF2-40B4-BE49-F238E27FC236}">
                <a16:creationId xmlns:a16="http://schemas.microsoft.com/office/drawing/2014/main" id="{4BE8C805-3CA6-4C97-AA8C-932D6F0AC680}"/>
              </a:ext>
            </a:extLst>
          </p:cNvPr>
          <p:cNvGraphicFramePr>
            <a:graphicFrameLocks noGrp="1"/>
          </p:cNvGraphicFramePr>
          <p:nvPr>
            <p:extLst>
              <p:ext uri="{D42A27DB-BD31-4B8C-83A1-F6EECF244321}">
                <p14:modId xmlns:p14="http://schemas.microsoft.com/office/powerpoint/2010/main" val="3688714604"/>
              </p:ext>
            </p:extLst>
          </p:nvPr>
        </p:nvGraphicFramePr>
        <p:xfrm>
          <a:off x="1847528" y="2920996"/>
          <a:ext cx="7113592" cy="2225040"/>
        </p:xfrm>
        <a:graphic>
          <a:graphicData uri="http://schemas.openxmlformats.org/drawingml/2006/table">
            <a:tbl>
              <a:tblPr firstRow="1" bandRow="1">
                <a:tableStyleId>{5C22544A-7EE6-4342-B048-85BDC9FD1C3A}</a:tableStyleId>
              </a:tblPr>
              <a:tblGrid>
                <a:gridCol w="7113592">
                  <a:extLst>
                    <a:ext uri="{9D8B030D-6E8A-4147-A177-3AD203B41FA5}">
                      <a16:colId xmlns:a16="http://schemas.microsoft.com/office/drawing/2014/main" val="89400770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200" dirty="0">
                          <a:solidFill>
                            <a:schemeClr val="tx1"/>
                          </a:solidFill>
                          <a:latin typeface="Cambria Math" panose="02040503050406030204" pitchFamily="18" charset="0"/>
                          <a:ea typeface="華康儷楷書" panose="03000509000000000000" pitchFamily="65" charset="-120"/>
                        </a:rPr>
                        <a:t>各甄選學校正（備）取生，無論正取或備取</a:t>
                      </a:r>
                      <a:r>
                        <a:rPr lang="en-US" altLang="zh-TW" sz="2200" dirty="0">
                          <a:solidFill>
                            <a:schemeClr val="tx1"/>
                          </a:solidFill>
                          <a:latin typeface="Cambria Math" panose="02040503050406030204" pitchFamily="18" charset="0"/>
                          <a:ea typeface="華康儷楷書" panose="03000509000000000000" pitchFamily="65" charset="-120"/>
                        </a:rPr>
                        <a:t>1</a:t>
                      </a:r>
                      <a:r>
                        <a:rPr lang="zh-TW" altLang="en-US" sz="2200" dirty="0">
                          <a:solidFill>
                            <a:schemeClr val="tx1"/>
                          </a:solidFill>
                          <a:latin typeface="Cambria Math" panose="02040503050406030204" pitchFamily="18" charset="0"/>
                          <a:ea typeface="華康儷楷書" panose="03000509000000000000" pitchFamily="65" charset="-120"/>
                        </a:rPr>
                        <a:t>或多個校系科（組）、學程，</a:t>
                      </a:r>
                      <a:r>
                        <a:rPr lang="zh-TW" altLang="en-US" sz="2400" dirty="0">
                          <a:solidFill>
                            <a:srgbClr val="FF0000"/>
                          </a:solidFill>
                          <a:latin typeface="Cambria Math" panose="02040503050406030204" pitchFamily="18" charset="0"/>
                          <a:ea typeface="華康儷楷書" panose="03000509000000000000" pitchFamily="65" charset="-120"/>
                        </a:rPr>
                        <a:t>均須</a:t>
                      </a:r>
                      <a:r>
                        <a:rPr lang="zh-TW" altLang="en-US" sz="2200" dirty="0">
                          <a:solidFill>
                            <a:schemeClr val="tx1"/>
                          </a:solidFill>
                          <a:latin typeface="Cambria Math" panose="02040503050406030204" pitchFamily="18" charset="0"/>
                          <a:ea typeface="華康儷楷書" panose="03000509000000000000" pitchFamily="65" charset="-120"/>
                        </a:rPr>
                        <a:t>接受就讀志願序統一分發後，始取得入學資格。</a:t>
                      </a:r>
                    </a:p>
                  </a:txBody>
                  <a:tcPr>
                    <a:solidFill>
                      <a:schemeClr val="accent2">
                        <a:lumMod val="20000"/>
                        <a:lumOff val="80000"/>
                      </a:schemeClr>
                    </a:solidFill>
                  </a:tcPr>
                </a:tc>
                <a:extLst>
                  <a:ext uri="{0D108BD9-81ED-4DB2-BD59-A6C34878D82A}">
                    <a16:rowId xmlns:a16="http://schemas.microsoft.com/office/drawing/2014/main" val="16899922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200" b="1" dirty="0">
                          <a:solidFill>
                            <a:schemeClr val="tx1"/>
                          </a:solidFill>
                          <a:latin typeface="Cambria Math" panose="02040503050406030204" pitchFamily="18" charset="0"/>
                          <a:ea typeface="華康儷楷書" panose="03000509000000000000" pitchFamily="65" charset="-120"/>
                        </a:rPr>
                        <a:t>凡未於本時間內上網登記就讀志願序，或雖有上網登記志願但未按下「確定送出」者，以</a:t>
                      </a:r>
                      <a:r>
                        <a:rPr lang="zh-TW" altLang="en-US" sz="2200" b="1" dirty="0">
                          <a:solidFill>
                            <a:srgbClr val="0000FF"/>
                          </a:solidFill>
                          <a:latin typeface="Cambria Math" panose="02040503050406030204" pitchFamily="18" charset="0"/>
                          <a:ea typeface="華康儷楷書" panose="03000509000000000000" pitchFamily="65" charset="-120"/>
                        </a:rPr>
                        <a:t>未登記論</a:t>
                      </a:r>
                      <a:r>
                        <a:rPr lang="zh-TW" altLang="en-US" sz="2200" b="1" dirty="0">
                          <a:solidFill>
                            <a:schemeClr val="tx1"/>
                          </a:solidFill>
                          <a:latin typeface="Cambria Math" panose="02040503050406030204" pitchFamily="18" charset="0"/>
                          <a:ea typeface="華康儷楷書" panose="03000509000000000000" pitchFamily="65" charset="-120"/>
                        </a:rPr>
                        <a:t>，即喪失登記資格與分發機會。</a:t>
                      </a:r>
                    </a:p>
                  </a:txBody>
                  <a:tcPr/>
                </a:tc>
                <a:extLst>
                  <a:ext uri="{0D108BD9-81ED-4DB2-BD59-A6C34878D82A}">
                    <a16:rowId xmlns:a16="http://schemas.microsoft.com/office/drawing/2014/main" val="2056677048"/>
                  </a:ext>
                </a:extLst>
              </a:tr>
            </a:tbl>
          </a:graphicData>
        </a:graphic>
      </p:graphicFrame>
    </p:spTree>
    <p:extLst>
      <p:ext uri="{BB962C8B-B14F-4D97-AF65-F5344CB8AC3E}">
        <p14:creationId xmlns:p14="http://schemas.microsoft.com/office/powerpoint/2010/main" val="190715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F9672613-802F-40AA-8B97-CFBD4EF1E893}"/>
              </a:ext>
            </a:extLst>
          </p:cNvPr>
          <p:cNvSpPr/>
          <p:nvPr/>
        </p:nvSpPr>
        <p:spPr>
          <a:xfrm>
            <a:off x="1199456" y="1013214"/>
            <a:ext cx="4327771" cy="55065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一般組</a:t>
            </a:r>
          </a:p>
        </p:txBody>
      </p:sp>
      <p:sp>
        <p:nvSpPr>
          <p:cNvPr id="15" name="矩形: 圓角 14">
            <a:extLst>
              <a:ext uri="{FF2B5EF4-FFF2-40B4-BE49-F238E27FC236}">
                <a16:creationId xmlns:a16="http://schemas.microsoft.com/office/drawing/2014/main" id="{4CDCAD14-DC2C-48D6-A3B3-3F2305775D40}"/>
              </a:ext>
            </a:extLst>
          </p:cNvPr>
          <p:cNvSpPr/>
          <p:nvPr/>
        </p:nvSpPr>
        <p:spPr>
          <a:xfrm>
            <a:off x="6018221" y="1026692"/>
            <a:ext cx="4577314" cy="57847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青儲組</a:t>
            </a:r>
          </a:p>
        </p:txBody>
      </p:sp>
      <p:pic>
        <p:nvPicPr>
          <p:cNvPr id="16" name="圖片 15">
            <a:extLst>
              <a:ext uri="{FF2B5EF4-FFF2-40B4-BE49-F238E27FC236}">
                <a16:creationId xmlns:a16="http://schemas.microsoft.com/office/drawing/2014/main" id="{6007039A-3257-4CCA-ABAB-A0C71C6598CF}"/>
              </a:ext>
            </a:extLst>
          </p:cNvPr>
          <p:cNvPicPr/>
          <p:nvPr/>
        </p:nvPicPr>
        <p:blipFill>
          <a:blip r:embed="rId3">
            <a:extLst>
              <a:ext uri="{28A0092B-C50C-407E-A947-70E740481C1C}">
                <a14:useLocalDpi xmlns:a14="http://schemas.microsoft.com/office/drawing/2010/main" val="0"/>
              </a:ext>
            </a:extLst>
          </a:blip>
          <a:srcRect b="77209"/>
          <a:stretch/>
        </p:blipFill>
        <p:spPr>
          <a:xfrm>
            <a:off x="1087005" y="1596889"/>
            <a:ext cx="4605036" cy="968016"/>
          </a:xfrm>
          <a:prstGeom prst="rect">
            <a:avLst/>
          </a:prstGeom>
        </p:spPr>
      </p:pic>
      <p:pic>
        <p:nvPicPr>
          <p:cNvPr id="17" name="圖片 16">
            <a:extLst>
              <a:ext uri="{FF2B5EF4-FFF2-40B4-BE49-F238E27FC236}">
                <a16:creationId xmlns:a16="http://schemas.microsoft.com/office/drawing/2014/main" id="{344A53AE-E0A8-4A7B-A33B-E3D2CF46C191}"/>
              </a:ext>
            </a:extLst>
          </p:cNvPr>
          <p:cNvPicPr/>
          <p:nvPr/>
        </p:nvPicPr>
        <p:blipFill>
          <a:blip r:embed="rId4">
            <a:extLst>
              <a:ext uri="{28A0092B-C50C-407E-A947-70E740481C1C}">
                <a14:useLocalDpi xmlns:a14="http://schemas.microsoft.com/office/drawing/2010/main" val="0"/>
              </a:ext>
            </a:extLst>
          </a:blip>
          <a:srcRect b="76621"/>
          <a:stretch/>
        </p:blipFill>
        <p:spPr>
          <a:xfrm>
            <a:off x="5982995" y="1643532"/>
            <a:ext cx="4721517" cy="982096"/>
          </a:xfrm>
          <a:prstGeom prst="rect">
            <a:avLst/>
          </a:prstGeom>
        </p:spPr>
      </p:pic>
      <p:sp>
        <p:nvSpPr>
          <p:cNvPr id="18" name="Rectangle 2">
            <a:extLst>
              <a:ext uri="{FF2B5EF4-FFF2-40B4-BE49-F238E27FC236}">
                <a16:creationId xmlns:a16="http://schemas.microsoft.com/office/drawing/2014/main" id="{54F8F215-73B6-4785-95C5-BB3D67ED4EE4}"/>
              </a:ext>
            </a:extLst>
          </p:cNvPr>
          <p:cNvSpPr txBox="1">
            <a:spLocks noChangeArrowheads="1"/>
          </p:cNvSpPr>
          <p:nvPr/>
        </p:nvSpPr>
        <p:spPr bwMode="auto">
          <a:xfrm>
            <a:off x="2446864" y="21546"/>
            <a:ext cx="663415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登入頁</a:t>
            </a:r>
          </a:p>
        </p:txBody>
      </p:sp>
      <p:pic>
        <p:nvPicPr>
          <p:cNvPr id="2" name="圖片 1">
            <a:extLst>
              <a:ext uri="{FF2B5EF4-FFF2-40B4-BE49-F238E27FC236}">
                <a16:creationId xmlns:a16="http://schemas.microsoft.com/office/drawing/2014/main" id="{AFA16C06-6469-8FDC-AD11-8E411E7AB828}"/>
              </a:ext>
            </a:extLst>
          </p:cNvPr>
          <p:cNvPicPr/>
          <p:nvPr/>
        </p:nvPicPr>
        <p:blipFill>
          <a:blip r:embed="rId3">
            <a:extLst>
              <a:ext uri="{28A0092B-C50C-407E-A947-70E740481C1C}">
                <a14:useLocalDpi xmlns:a14="http://schemas.microsoft.com/office/drawing/2010/main" val="0"/>
              </a:ext>
            </a:extLst>
          </a:blip>
          <a:srcRect t="25984"/>
          <a:stretch/>
        </p:blipFill>
        <p:spPr>
          <a:xfrm>
            <a:off x="1094261" y="2921623"/>
            <a:ext cx="4605036" cy="3143715"/>
          </a:xfrm>
          <a:prstGeom prst="rect">
            <a:avLst/>
          </a:prstGeom>
        </p:spPr>
      </p:pic>
      <p:pic>
        <p:nvPicPr>
          <p:cNvPr id="4" name="圖片 3">
            <a:extLst>
              <a:ext uri="{FF2B5EF4-FFF2-40B4-BE49-F238E27FC236}">
                <a16:creationId xmlns:a16="http://schemas.microsoft.com/office/drawing/2014/main" id="{A44B1C0A-6C7A-63D2-64AC-DDD1D494CD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32" y="2625628"/>
            <a:ext cx="4775581" cy="270619"/>
          </a:xfrm>
          <a:prstGeom prst="rect">
            <a:avLst/>
          </a:prstGeom>
        </p:spPr>
      </p:pic>
      <p:pic>
        <p:nvPicPr>
          <p:cNvPr id="5" name="圖片 4">
            <a:extLst>
              <a:ext uri="{FF2B5EF4-FFF2-40B4-BE49-F238E27FC236}">
                <a16:creationId xmlns:a16="http://schemas.microsoft.com/office/drawing/2014/main" id="{2C7E0014-6992-3EB2-BB0F-08C8201E2A99}"/>
              </a:ext>
            </a:extLst>
          </p:cNvPr>
          <p:cNvPicPr/>
          <p:nvPr/>
        </p:nvPicPr>
        <p:blipFill>
          <a:blip r:embed="rId4">
            <a:extLst>
              <a:ext uri="{28A0092B-C50C-407E-A947-70E740481C1C}">
                <a14:useLocalDpi xmlns:a14="http://schemas.microsoft.com/office/drawing/2010/main" val="0"/>
              </a:ext>
            </a:extLst>
          </a:blip>
          <a:srcRect t="26950"/>
          <a:stretch/>
        </p:blipFill>
        <p:spPr>
          <a:xfrm>
            <a:off x="6009594" y="2979714"/>
            <a:ext cx="4721517" cy="3068641"/>
          </a:xfrm>
          <a:prstGeom prst="rect">
            <a:avLst/>
          </a:prstGeom>
        </p:spPr>
      </p:pic>
      <p:pic>
        <p:nvPicPr>
          <p:cNvPr id="6" name="圖片 5">
            <a:extLst>
              <a:ext uri="{FF2B5EF4-FFF2-40B4-BE49-F238E27FC236}">
                <a16:creationId xmlns:a16="http://schemas.microsoft.com/office/drawing/2014/main" id="{1FA51840-DF4D-BA5E-53B5-85ABF8568F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563" y="2655052"/>
            <a:ext cx="4775581" cy="270619"/>
          </a:xfrm>
          <a:prstGeom prst="rect">
            <a:avLst/>
          </a:prstGeom>
        </p:spPr>
      </p:pic>
      <p:sp>
        <p:nvSpPr>
          <p:cNvPr id="8" name="文字方塊 7"/>
          <p:cNvSpPr txBox="1"/>
          <p:nvPr/>
        </p:nvSpPr>
        <p:spPr>
          <a:xfrm>
            <a:off x="2818442" y="5877272"/>
            <a:ext cx="6754316" cy="864096"/>
          </a:xfrm>
          <a:prstGeom prst="roundRect">
            <a:avLst/>
          </a:prstGeom>
          <a:solidFill>
            <a:srgbClr val="C0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a:t>
            </a:r>
            <a:endParaRPr lang="en-US" altLang="zh-TW" sz="2000" b="1" dirty="0">
              <a:solidFill>
                <a:schemeClr val="bg1"/>
              </a:solidFill>
              <a:latin typeface="標楷體" panose="03000509000000000000" pitchFamily="65" charset="-120"/>
              <a:ea typeface="標楷體" panose="03000509000000000000" pitchFamily="65" charset="-120"/>
            </a:endParaRPr>
          </a:p>
          <a:p>
            <a:r>
              <a:rPr lang="zh-TW" altLang="en-US" sz="2000" b="1" dirty="0">
                <a:solidFill>
                  <a:schemeClr val="bg1"/>
                </a:solidFill>
                <a:latin typeface="標楷體" panose="03000509000000000000" pitchFamily="65" charset="-120"/>
                <a:ea typeface="標楷體" panose="03000509000000000000" pitchFamily="65" charset="-120"/>
              </a:rPr>
              <a:t>避免畫面資訊閱覽不完全，漏登資料而影響權益。</a:t>
            </a:r>
          </a:p>
        </p:txBody>
      </p:sp>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001" y="5989599"/>
            <a:ext cx="639441" cy="639441"/>
          </a:xfrm>
          <a:prstGeom prst="rect">
            <a:avLst/>
          </a:prstGeom>
        </p:spPr>
      </p:pic>
    </p:spTree>
    <p:extLst>
      <p:ext uri="{BB962C8B-B14F-4D97-AF65-F5344CB8AC3E}">
        <p14:creationId xmlns:p14="http://schemas.microsoft.com/office/powerpoint/2010/main" val="2131447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網站 的圖片&#10;&#10;AI 產生的內容可能不正確。">
            <a:extLst>
              <a:ext uri="{FF2B5EF4-FFF2-40B4-BE49-F238E27FC236}">
                <a16:creationId xmlns:a16="http://schemas.microsoft.com/office/drawing/2014/main" id="{C9BE75C1-E2F9-7DFD-34B0-4532BDF5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782" y="729482"/>
            <a:ext cx="9250066" cy="6087325"/>
          </a:xfrm>
          <a:prstGeom prst="rect">
            <a:avLst/>
          </a:prstGeom>
        </p:spPr>
      </p:pic>
      <p:sp>
        <p:nvSpPr>
          <p:cNvPr id="12" name="AutoShape 12">
            <a:extLst>
              <a:ext uri="{FF2B5EF4-FFF2-40B4-BE49-F238E27FC236}">
                <a16:creationId xmlns:a16="http://schemas.microsoft.com/office/drawing/2014/main" id="{EB16491B-D79E-4E0A-89A2-9A03D656A7A9}"/>
              </a:ext>
            </a:extLst>
          </p:cNvPr>
          <p:cNvSpPr>
            <a:spLocks noChangeArrowheads="1"/>
          </p:cNvSpPr>
          <p:nvPr/>
        </p:nvSpPr>
        <p:spPr bwMode="auto">
          <a:xfrm>
            <a:off x="1188152" y="1988840"/>
            <a:ext cx="3875587" cy="864096"/>
          </a:xfrm>
          <a:prstGeom prst="wedgeRoundRectCallout">
            <a:avLst>
              <a:gd name="adj1" fmla="val 21829"/>
              <a:gd name="adj2" fmla="val 78023"/>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vert="horz"/>
          <a:lstStyle/>
          <a:p>
            <a:pPr algn="ctr"/>
            <a:r>
              <a:rPr kumimoji="0" lang="zh-TW" altLang="en-US" sz="2000" b="1" dirty="0">
                <a:solidFill>
                  <a:srgbClr val="000000"/>
                </a:solidFill>
                <a:latin typeface="Cambria Math" panose="02040503050406030204" pitchFamily="18" charset="0"/>
                <a:ea typeface="華康儷楷書" panose="03000509000000000000" pitchFamily="65" charset="-120"/>
              </a:rPr>
              <a:t>請詳細閱讀</a:t>
            </a:r>
            <a:endParaRPr kumimoji="0" lang="en-US" altLang="zh-TW" sz="2000" b="1" dirty="0">
              <a:solidFill>
                <a:srgbClr val="000000"/>
              </a:solidFill>
              <a:latin typeface="Cambria Math" panose="02040503050406030204" pitchFamily="18" charset="0"/>
              <a:ea typeface="華康儷楷書" panose="03000509000000000000" pitchFamily="65" charset="-120"/>
            </a:endParaRPr>
          </a:p>
          <a:p>
            <a:pPr algn="ctr"/>
            <a:r>
              <a:rPr kumimoji="0" lang="zh-TW" altLang="en-US" sz="2000" b="1" dirty="0">
                <a:solidFill>
                  <a:srgbClr val="000000"/>
                </a:solidFill>
                <a:latin typeface="Cambria Math" panose="02040503050406030204" pitchFamily="18" charset="0"/>
                <a:ea typeface="華康儷楷書" panose="03000509000000000000" pitchFamily="65" charset="-120"/>
              </a:rPr>
              <a:t>「選填登記就讀志願注意事項」</a:t>
            </a:r>
            <a:endParaRPr kumimoji="0" lang="zh-TW" altLang="en-US" sz="2000" b="1" dirty="0">
              <a:latin typeface="Cambria Math" panose="02040503050406030204" pitchFamily="18" charset="0"/>
              <a:ea typeface="華康儷楷書" panose="03000509000000000000" pitchFamily="65" charset="-120"/>
            </a:endParaRPr>
          </a:p>
        </p:txBody>
      </p:sp>
      <p:sp>
        <p:nvSpPr>
          <p:cNvPr id="13" name="Rectangle 2">
            <a:extLst>
              <a:ext uri="{FF2B5EF4-FFF2-40B4-BE49-F238E27FC236}">
                <a16:creationId xmlns:a16="http://schemas.microsoft.com/office/drawing/2014/main" id="{50236177-64BA-4331-B664-ED7310AAD4DD}"/>
              </a:ext>
            </a:extLst>
          </p:cNvPr>
          <p:cNvSpPr txBox="1">
            <a:spLocks noChangeArrowheads="1"/>
          </p:cNvSpPr>
          <p:nvPr/>
        </p:nvSpPr>
        <p:spPr bwMode="auto">
          <a:xfrm>
            <a:off x="2194695" y="-5558"/>
            <a:ext cx="663415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閱讀注意事項</a:t>
            </a:r>
          </a:p>
        </p:txBody>
      </p:sp>
      <p:sp>
        <p:nvSpPr>
          <p:cNvPr id="17" name="Freeform 2">
            <a:extLst>
              <a:ext uri="{FF2B5EF4-FFF2-40B4-BE49-F238E27FC236}">
                <a16:creationId xmlns:a16="http://schemas.microsoft.com/office/drawing/2014/main" id="{F35DC210-1C62-425B-A795-D184256957C3}"/>
              </a:ext>
            </a:extLst>
          </p:cNvPr>
          <p:cNvSpPr>
            <a:spLocks/>
          </p:cNvSpPr>
          <p:nvPr/>
        </p:nvSpPr>
        <p:spPr bwMode="gray">
          <a:xfrm>
            <a:off x="3863752" y="5684316"/>
            <a:ext cx="432048" cy="336972"/>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18" name="矩形 17">
            <a:extLst>
              <a:ext uri="{FF2B5EF4-FFF2-40B4-BE49-F238E27FC236}">
                <a16:creationId xmlns:a16="http://schemas.microsoft.com/office/drawing/2014/main" id="{DF37E7A5-4F98-4D92-9F45-5AA608B09798}"/>
              </a:ext>
            </a:extLst>
          </p:cNvPr>
          <p:cNvSpPr/>
          <p:nvPr/>
        </p:nvSpPr>
        <p:spPr>
          <a:xfrm>
            <a:off x="5735960" y="6021288"/>
            <a:ext cx="1296144"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8">
            <a:extLst>
              <a:ext uri="{FF2B5EF4-FFF2-40B4-BE49-F238E27FC236}">
                <a16:creationId xmlns:a16="http://schemas.microsoft.com/office/drawing/2014/main" id="{2E6EBCDC-D464-44A1-B995-8D23EF664C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088" y="6203146"/>
            <a:ext cx="586498" cy="586498"/>
          </a:xfrm>
          <a:prstGeom prst="rect">
            <a:avLst/>
          </a:prstGeom>
        </p:spPr>
      </p:pic>
    </p:spTree>
    <p:extLst>
      <p:ext uri="{BB962C8B-B14F-4D97-AF65-F5344CB8AC3E}">
        <p14:creationId xmlns:p14="http://schemas.microsoft.com/office/powerpoint/2010/main" val="4829973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3C00DCE-ACC1-E3BE-884F-CFF23F9F63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2718" y="811753"/>
            <a:ext cx="10235850" cy="5956097"/>
          </a:xfrm>
          <a:prstGeom prst="rect">
            <a:avLst/>
          </a:prstGeom>
        </p:spPr>
      </p:pic>
      <p:sp>
        <p:nvSpPr>
          <p:cNvPr id="20" name="AutoShape 10">
            <a:extLst>
              <a:ext uri="{FF2B5EF4-FFF2-40B4-BE49-F238E27FC236}">
                <a16:creationId xmlns:a16="http://schemas.microsoft.com/office/drawing/2014/main" id="{BDDF63D6-8ECF-420E-8DC3-22502EF5D77C}"/>
              </a:ext>
            </a:extLst>
          </p:cNvPr>
          <p:cNvSpPr>
            <a:spLocks noChangeArrowheads="1"/>
          </p:cNvSpPr>
          <p:nvPr/>
        </p:nvSpPr>
        <p:spPr bwMode="auto">
          <a:xfrm rot="10800000" flipH="1" flipV="1">
            <a:off x="6574423" y="3933056"/>
            <a:ext cx="3839790" cy="357188"/>
          </a:xfrm>
          <a:prstGeom prst="wedgeRoundRectCallout">
            <a:avLst>
              <a:gd name="adj1" fmla="val -54088"/>
              <a:gd name="adj2" fmla="val -225263"/>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選取已選取校系科（組）學程下移</a:t>
            </a:r>
          </a:p>
        </p:txBody>
      </p:sp>
      <p:sp>
        <p:nvSpPr>
          <p:cNvPr id="21" name="AutoShape 10">
            <a:extLst>
              <a:ext uri="{FF2B5EF4-FFF2-40B4-BE49-F238E27FC236}">
                <a16:creationId xmlns:a16="http://schemas.microsoft.com/office/drawing/2014/main" id="{3B4499F2-9116-4D80-A4E7-FC677E18E123}"/>
              </a:ext>
            </a:extLst>
          </p:cNvPr>
          <p:cNvSpPr>
            <a:spLocks noChangeArrowheads="1"/>
          </p:cNvSpPr>
          <p:nvPr/>
        </p:nvSpPr>
        <p:spPr bwMode="auto">
          <a:xfrm rot="10800000" flipH="1" flipV="1">
            <a:off x="6585595" y="2061847"/>
            <a:ext cx="3817447" cy="357188"/>
          </a:xfrm>
          <a:prstGeom prst="wedgeRoundRectCallout">
            <a:avLst>
              <a:gd name="adj1" fmla="val -54976"/>
              <a:gd name="adj2" fmla="val 185072"/>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選取已選取校系科（組）學程上移</a:t>
            </a:r>
          </a:p>
        </p:txBody>
      </p:sp>
      <p:sp>
        <p:nvSpPr>
          <p:cNvPr id="22" name="Rectangle 9">
            <a:extLst>
              <a:ext uri="{FF2B5EF4-FFF2-40B4-BE49-F238E27FC236}">
                <a16:creationId xmlns:a16="http://schemas.microsoft.com/office/drawing/2014/main" id="{F7F636BF-4E80-4C41-AAAF-F37D9BB273E5}"/>
              </a:ext>
            </a:extLst>
          </p:cNvPr>
          <p:cNvSpPr>
            <a:spLocks noChangeArrowheads="1"/>
          </p:cNvSpPr>
          <p:nvPr/>
        </p:nvSpPr>
        <p:spPr bwMode="auto">
          <a:xfrm>
            <a:off x="5759284" y="2778869"/>
            <a:ext cx="631262" cy="288034"/>
          </a:xfrm>
          <a:prstGeom prst="rect">
            <a:avLst/>
          </a:prstGeom>
          <a:noFill/>
          <a:ln w="28575">
            <a:solidFill>
              <a:srgbClr val="0000FF"/>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3" name="Rectangle 9">
            <a:extLst>
              <a:ext uri="{FF2B5EF4-FFF2-40B4-BE49-F238E27FC236}">
                <a16:creationId xmlns:a16="http://schemas.microsoft.com/office/drawing/2014/main" id="{9E3E1D52-D07A-4466-9A1A-91DBD247887F}"/>
              </a:ext>
            </a:extLst>
          </p:cNvPr>
          <p:cNvSpPr>
            <a:spLocks noChangeArrowheads="1"/>
          </p:cNvSpPr>
          <p:nvPr/>
        </p:nvSpPr>
        <p:spPr bwMode="auto">
          <a:xfrm>
            <a:off x="5759284" y="3140967"/>
            <a:ext cx="631262" cy="288033"/>
          </a:xfrm>
          <a:prstGeom prst="rect">
            <a:avLst/>
          </a:prstGeom>
          <a:noFill/>
          <a:ln w="28575">
            <a:solidFill>
              <a:srgbClr val="0000FF"/>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4" name="AutoShape 10">
            <a:extLst>
              <a:ext uri="{FF2B5EF4-FFF2-40B4-BE49-F238E27FC236}">
                <a16:creationId xmlns:a16="http://schemas.microsoft.com/office/drawing/2014/main" id="{0E2ADA97-AA55-408C-A14D-F5BB854CD035}"/>
              </a:ext>
            </a:extLst>
          </p:cNvPr>
          <p:cNvSpPr>
            <a:spLocks noChangeArrowheads="1"/>
          </p:cNvSpPr>
          <p:nvPr/>
        </p:nvSpPr>
        <p:spPr bwMode="auto">
          <a:xfrm rot="10800000" flipH="1" flipV="1">
            <a:off x="1539633" y="3614058"/>
            <a:ext cx="3954909" cy="424328"/>
          </a:xfrm>
          <a:prstGeom prst="wedgeRoundRectCallout">
            <a:avLst>
              <a:gd name="adj1" fmla="val 55793"/>
              <a:gd name="adj2" fmla="val -42696"/>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針對已選取校系科（組）學程刪除</a:t>
            </a:r>
          </a:p>
        </p:txBody>
      </p:sp>
      <p:sp>
        <p:nvSpPr>
          <p:cNvPr id="25" name="AutoShape 10">
            <a:extLst>
              <a:ext uri="{FF2B5EF4-FFF2-40B4-BE49-F238E27FC236}">
                <a16:creationId xmlns:a16="http://schemas.microsoft.com/office/drawing/2014/main" id="{24C9619F-6D05-42D8-807A-F370E5466B48}"/>
              </a:ext>
            </a:extLst>
          </p:cNvPr>
          <p:cNvSpPr>
            <a:spLocks noChangeArrowheads="1"/>
          </p:cNvSpPr>
          <p:nvPr/>
        </p:nvSpPr>
        <p:spPr bwMode="auto">
          <a:xfrm rot="10800000" flipH="1" flipV="1">
            <a:off x="1799029" y="2051636"/>
            <a:ext cx="3960255" cy="357187"/>
          </a:xfrm>
          <a:prstGeom prst="wedgeRoundRectCallout">
            <a:avLst>
              <a:gd name="adj1" fmla="val 48893"/>
              <a:gd name="adj2" fmla="val 101507"/>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選取校系科（組）學程後按此加入</a:t>
            </a:r>
          </a:p>
        </p:txBody>
      </p:sp>
      <p:sp>
        <p:nvSpPr>
          <p:cNvPr id="12" name="Rectangle 9">
            <a:extLst>
              <a:ext uri="{FF2B5EF4-FFF2-40B4-BE49-F238E27FC236}">
                <a16:creationId xmlns:a16="http://schemas.microsoft.com/office/drawing/2014/main" id="{7E50E0DF-80EF-4735-988A-EED16CB54F55}"/>
              </a:ext>
            </a:extLst>
          </p:cNvPr>
          <p:cNvSpPr>
            <a:spLocks noChangeArrowheads="1"/>
          </p:cNvSpPr>
          <p:nvPr/>
        </p:nvSpPr>
        <p:spPr bwMode="auto">
          <a:xfrm>
            <a:off x="5750791" y="2405580"/>
            <a:ext cx="631262" cy="299225"/>
          </a:xfrm>
          <a:prstGeom prst="rect">
            <a:avLst/>
          </a:prstGeom>
          <a:noFill/>
          <a:ln w="28575">
            <a:solidFill>
              <a:srgbClr val="FF00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3" name="Rectangle 9">
            <a:extLst>
              <a:ext uri="{FF2B5EF4-FFF2-40B4-BE49-F238E27FC236}">
                <a16:creationId xmlns:a16="http://schemas.microsoft.com/office/drawing/2014/main" id="{6C6B0A60-8162-44DC-BDDB-C460A59FF8AB}"/>
              </a:ext>
            </a:extLst>
          </p:cNvPr>
          <p:cNvSpPr>
            <a:spLocks noChangeArrowheads="1"/>
          </p:cNvSpPr>
          <p:nvPr/>
        </p:nvSpPr>
        <p:spPr bwMode="auto">
          <a:xfrm>
            <a:off x="5740859" y="3528173"/>
            <a:ext cx="641194" cy="255517"/>
          </a:xfrm>
          <a:prstGeom prst="rect">
            <a:avLst/>
          </a:prstGeom>
          <a:noFill/>
          <a:ln w="28575">
            <a:solidFill>
              <a:srgbClr val="FF00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7" name="Rectangle 2">
            <a:extLst>
              <a:ext uri="{FF2B5EF4-FFF2-40B4-BE49-F238E27FC236}">
                <a16:creationId xmlns:a16="http://schemas.microsoft.com/office/drawing/2014/main" id="{B92DEBA4-6CA7-4DCD-9A86-49BF2DD34AF7}"/>
              </a:ext>
            </a:extLst>
          </p:cNvPr>
          <p:cNvSpPr txBox="1">
            <a:spLocks noChangeArrowheads="1"/>
          </p:cNvSpPr>
          <p:nvPr/>
        </p:nvSpPr>
        <p:spPr bwMode="auto">
          <a:xfrm>
            <a:off x="2351584" y="28036"/>
            <a:ext cx="6912768"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選填志願序操作</a:t>
            </a:r>
          </a:p>
        </p:txBody>
      </p:sp>
    </p:spTree>
    <p:extLst>
      <p:ext uri="{BB962C8B-B14F-4D97-AF65-F5344CB8AC3E}">
        <p14:creationId xmlns:p14="http://schemas.microsoft.com/office/powerpoint/2010/main" val="30534007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電子產品, 螢幕擷取畫面, 網頁 的圖片&#10;&#10;AI 產生的內容可能不正確。">
            <a:extLst>
              <a:ext uri="{FF2B5EF4-FFF2-40B4-BE49-F238E27FC236}">
                <a16:creationId xmlns:a16="http://schemas.microsoft.com/office/drawing/2014/main" id="{B3D9088E-22C8-8D1C-BD2E-F022E5FCF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39" y="773135"/>
            <a:ext cx="10158922" cy="6012165"/>
          </a:xfrm>
          <a:prstGeom prst="rect">
            <a:avLst/>
          </a:prstGeom>
        </p:spPr>
      </p:pic>
      <p:sp>
        <p:nvSpPr>
          <p:cNvPr id="6" name="Rectangle 9">
            <a:extLst>
              <a:ext uri="{FF2B5EF4-FFF2-40B4-BE49-F238E27FC236}">
                <a16:creationId xmlns:a16="http://schemas.microsoft.com/office/drawing/2014/main" id="{7A13F290-8A5E-44BE-A20F-63AA7B3C8487}"/>
              </a:ext>
            </a:extLst>
          </p:cNvPr>
          <p:cNvSpPr>
            <a:spLocks noChangeArrowheads="1"/>
          </p:cNvSpPr>
          <p:nvPr/>
        </p:nvSpPr>
        <p:spPr bwMode="auto">
          <a:xfrm>
            <a:off x="1041150" y="1658408"/>
            <a:ext cx="3686698" cy="452319"/>
          </a:xfrm>
          <a:prstGeom prst="rect">
            <a:avLst/>
          </a:prstGeom>
          <a:noFill/>
          <a:ln w="57150">
            <a:solidFill>
              <a:srgbClr val="FF00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1" name="Rectangle 2">
            <a:extLst>
              <a:ext uri="{FF2B5EF4-FFF2-40B4-BE49-F238E27FC236}">
                <a16:creationId xmlns:a16="http://schemas.microsoft.com/office/drawing/2014/main" id="{DA5E618C-FA5B-4AF2-8AF2-89838B115EFB}"/>
              </a:ext>
            </a:extLst>
          </p:cNvPr>
          <p:cNvSpPr txBox="1">
            <a:spLocks noChangeArrowheads="1"/>
          </p:cNvSpPr>
          <p:nvPr/>
        </p:nvSpPr>
        <p:spPr bwMode="auto">
          <a:xfrm>
            <a:off x="2351584" y="28036"/>
            <a:ext cx="6912768"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選填志願序操作</a:t>
            </a:r>
          </a:p>
        </p:txBody>
      </p:sp>
      <p:pic>
        <p:nvPicPr>
          <p:cNvPr id="3" name="圖片 2">
            <a:extLst>
              <a:ext uri="{FF2B5EF4-FFF2-40B4-BE49-F238E27FC236}">
                <a16:creationId xmlns:a16="http://schemas.microsoft.com/office/drawing/2014/main" id="{3A6AD77E-088D-480D-8D4A-5C6ADBCE02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816" y="2034541"/>
            <a:ext cx="586498" cy="586498"/>
          </a:xfrm>
          <a:prstGeom prst="rect">
            <a:avLst/>
          </a:prstGeom>
        </p:spPr>
      </p:pic>
      <p:sp>
        <p:nvSpPr>
          <p:cNvPr id="25" name="AutoShape 10">
            <a:extLst>
              <a:ext uri="{FF2B5EF4-FFF2-40B4-BE49-F238E27FC236}">
                <a16:creationId xmlns:a16="http://schemas.microsoft.com/office/drawing/2014/main" id="{24C9619F-6D05-42D8-807A-F370E5466B48}"/>
              </a:ext>
            </a:extLst>
          </p:cNvPr>
          <p:cNvSpPr>
            <a:spLocks noChangeArrowheads="1"/>
          </p:cNvSpPr>
          <p:nvPr/>
        </p:nvSpPr>
        <p:spPr bwMode="auto">
          <a:xfrm rot="10800000" flipH="1" flipV="1">
            <a:off x="3789595" y="773135"/>
            <a:ext cx="5560947" cy="648072"/>
          </a:xfrm>
          <a:prstGeom prst="wedgeRoundRectCallout">
            <a:avLst>
              <a:gd name="adj1" fmla="val -33613"/>
              <a:gd name="adj2" fmla="val 93333"/>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dirty="0">
                <a:solidFill>
                  <a:srgbClr val="000000"/>
                </a:solidFill>
                <a:latin typeface="華康儷楷書" panose="03000509000000000000" pitchFamily="65" charset="-120"/>
                <a:ea typeface="華康儷楷書" panose="03000509000000000000" pitchFamily="65" charset="-120"/>
              </a:rPr>
              <a:t>點選「</a:t>
            </a:r>
            <a:r>
              <a:rPr kumimoji="0" lang="zh-TW" altLang="en-US" sz="2000" b="1" dirty="0">
                <a:solidFill>
                  <a:srgbClr val="FF0000"/>
                </a:solidFill>
                <a:latin typeface="華康儷楷書" panose="03000509000000000000" pitchFamily="65" charset="-120"/>
                <a:ea typeface="華康儷楷書" panose="03000509000000000000" pitchFamily="65" charset="-120"/>
              </a:rPr>
              <a:t>我要進行下一頁就讀志願序確定送出作業</a:t>
            </a:r>
            <a:r>
              <a:rPr kumimoji="0" lang="zh-TW" altLang="en-US" dirty="0">
                <a:solidFill>
                  <a:srgbClr val="000000"/>
                </a:solidFill>
                <a:latin typeface="華康儷楷書" panose="03000509000000000000" pitchFamily="65" charset="-120"/>
                <a:ea typeface="華康儷楷書" panose="03000509000000000000" pitchFamily="65" charset="-120"/>
              </a:rPr>
              <a:t>」開始進行確定送出作業</a:t>
            </a:r>
          </a:p>
        </p:txBody>
      </p:sp>
    </p:spTree>
    <p:extLst>
      <p:ext uri="{BB962C8B-B14F-4D97-AF65-F5344CB8AC3E}">
        <p14:creationId xmlns:p14="http://schemas.microsoft.com/office/powerpoint/2010/main" val="10682619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網頁, 網站 的圖片&#10;&#10;AI 產生的內容可能不正確。">
            <a:extLst>
              <a:ext uri="{FF2B5EF4-FFF2-40B4-BE49-F238E27FC236}">
                <a16:creationId xmlns:a16="http://schemas.microsoft.com/office/drawing/2014/main" id="{8C786A97-7C10-1D53-E3EA-9F8C8045F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646" y="773135"/>
            <a:ext cx="7964011" cy="6087325"/>
          </a:xfrm>
          <a:prstGeom prst="rect">
            <a:avLst/>
          </a:prstGeom>
        </p:spPr>
      </p:pic>
      <p:sp>
        <p:nvSpPr>
          <p:cNvPr id="34" name="AutoShape 6">
            <a:extLst>
              <a:ext uri="{FF2B5EF4-FFF2-40B4-BE49-F238E27FC236}">
                <a16:creationId xmlns:a16="http://schemas.microsoft.com/office/drawing/2014/main" id="{B05EC139-49AB-4F23-8C7F-846A92663D3C}"/>
              </a:ext>
            </a:extLst>
          </p:cNvPr>
          <p:cNvSpPr>
            <a:spLocks noChangeArrowheads="1"/>
          </p:cNvSpPr>
          <p:nvPr/>
        </p:nvSpPr>
        <p:spPr bwMode="auto">
          <a:xfrm rot="10800000" flipH="1" flipV="1">
            <a:off x="6384032" y="1554339"/>
            <a:ext cx="4393381" cy="647700"/>
          </a:xfrm>
          <a:prstGeom prst="wedgeRoundRectCallout">
            <a:avLst>
              <a:gd name="adj1" fmla="val -26355"/>
              <a:gd name="adj2" fmla="val 194462"/>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b="1" dirty="0">
                <a:solidFill>
                  <a:srgbClr val="000000"/>
                </a:solidFill>
                <a:latin typeface="Cambria Math" panose="02040503050406030204" pitchFamily="18" charset="0"/>
                <a:ea typeface="華康儷楷書" panose="03000509000000000000" pitchFamily="65" charset="-120"/>
                <a:cs typeface="Times New Roman" panose="02020603050405020304" pitchFamily="18" charset="0"/>
              </a:rPr>
              <a:t>     請考生再次核對已登記與放棄可分發之甄選校系科（組）學程志願序及名稱</a:t>
            </a:r>
            <a:endPar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35" name="AutoShape 7">
            <a:extLst>
              <a:ext uri="{FF2B5EF4-FFF2-40B4-BE49-F238E27FC236}">
                <a16:creationId xmlns:a16="http://schemas.microsoft.com/office/drawing/2014/main" id="{1C4E4D8B-1795-4836-AD0A-A2D99855A750}"/>
              </a:ext>
            </a:extLst>
          </p:cNvPr>
          <p:cNvSpPr>
            <a:spLocks noChangeArrowheads="1"/>
          </p:cNvSpPr>
          <p:nvPr/>
        </p:nvSpPr>
        <p:spPr bwMode="auto">
          <a:xfrm rot="10800000" flipH="1" flipV="1">
            <a:off x="1703512" y="2843169"/>
            <a:ext cx="3672411" cy="956995"/>
          </a:xfrm>
          <a:prstGeom prst="wedgeRoundRectCallout">
            <a:avLst>
              <a:gd name="adj1" fmla="val -14639"/>
              <a:gd name="adj2" fmla="val 149018"/>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en-US" altLang="zh-TW" b="1" dirty="0">
                <a:solidFill>
                  <a:srgbClr val="000000"/>
                </a:solidFill>
                <a:latin typeface="Cambria Math" panose="02040503050406030204" pitchFamily="18" charset="0"/>
                <a:ea typeface="華康儷楷書" panose="03000509000000000000" pitchFamily="65" charset="-120"/>
                <a:cs typeface="Times New Roman" panose="02020603050405020304" pitchFamily="18" charset="0"/>
              </a:rPr>
              <a:t>     </a:t>
            </a:r>
            <a:r>
              <a:rPr kumimoji="0" lang="zh-TW" altLang="en-US" b="1" dirty="0">
                <a:solidFill>
                  <a:srgbClr val="000000"/>
                </a:solidFill>
                <a:latin typeface="Cambria Math" panose="02040503050406030204" pitchFamily="18" charset="0"/>
                <a:ea typeface="華康儷楷書" panose="03000509000000000000" pitchFamily="65" charset="-120"/>
                <a:cs typeface="Times New Roman" panose="02020603050405020304" pitchFamily="18" charset="0"/>
              </a:rPr>
              <a:t>輸入個人「身分證統一編號」、「統測准考證號碼」及「通行碼」和圖片之數字驗證碼</a:t>
            </a:r>
          </a:p>
        </p:txBody>
      </p:sp>
      <p:sp>
        <p:nvSpPr>
          <p:cNvPr id="36" name="Rectangle 4">
            <a:extLst>
              <a:ext uri="{FF2B5EF4-FFF2-40B4-BE49-F238E27FC236}">
                <a16:creationId xmlns:a16="http://schemas.microsoft.com/office/drawing/2014/main" id="{D6455B60-124C-446D-B52F-8687BD59446F}"/>
              </a:ext>
            </a:extLst>
          </p:cNvPr>
          <p:cNvSpPr>
            <a:spLocks noChangeArrowheads="1"/>
          </p:cNvSpPr>
          <p:nvPr/>
        </p:nvSpPr>
        <p:spPr bwMode="auto">
          <a:xfrm>
            <a:off x="4511824" y="6582321"/>
            <a:ext cx="720080" cy="231055"/>
          </a:xfrm>
          <a:prstGeom prst="rect">
            <a:avLst/>
          </a:prstGeom>
          <a:noFill/>
          <a:ln w="38100">
            <a:solidFill>
              <a:srgbClr val="FF33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7" name="Rectangle 5">
            <a:extLst>
              <a:ext uri="{FF2B5EF4-FFF2-40B4-BE49-F238E27FC236}">
                <a16:creationId xmlns:a16="http://schemas.microsoft.com/office/drawing/2014/main" id="{4F561246-41D6-4D9F-BF84-5CD2491BBBE4}"/>
              </a:ext>
            </a:extLst>
          </p:cNvPr>
          <p:cNvSpPr>
            <a:spLocks noChangeArrowheads="1"/>
          </p:cNvSpPr>
          <p:nvPr/>
        </p:nvSpPr>
        <p:spPr bwMode="auto">
          <a:xfrm>
            <a:off x="5880766" y="3166770"/>
            <a:ext cx="3276891" cy="2790212"/>
          </a:xfrm>
          <a:prstGeom prst="rect">
            <a:avLst/>
          </a:prstGeom>
          <a:noFill/>
          <a:ln w="38100">
            <a:solidFill>
              <a:srgbClr val="FF33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1" name="Rectangle 5">
            <a:extLst>
              <a:ext uri="{FF2B5EF4-FFF2-40B4-BE49-F238E27FC236}">
                <a16:creationId xmlns:a16="http://schemas.microsoft.com/office/drawing/2014/main" id="{4F561246-41D6-4D9F-BF84-5CD2491BBBE4}"/>
              </a:ext>
            </a:extLst>
          </p:cNvPr>
          <p:cNvSpPr>
            <a:spLocks noChangeArrowheads="1"/>
          </p:cNvSpPr>
          <p:nvPr/>
        </p:nvSpPr>
        <p:spPr bwMode="auto">
          <a:xfrm>
            <a:off x="2795848" y="4797152"/>
            <a:ext cx="2948285" cy="1694015"/>
          </a:xfrm>
          <a:prstGeom prst="rect">
            <a:avLst/>
          </a:prstGeom>
          <a:noFill/>
          <a:ln w="38100">
            <a:solidFill>
              <a:srgbClr val="0000FF"/>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3" name="AutoShape 7">
            <a:extLst>
              <a:ext uri="{FF2B5EF4-FFF2-40B4-BE49-F238E27FC236}">
                <a16:creationId xmlns:a16="http://schemas.microsoft.com/office/drawing/2014/main" id="{7D417388-3A7B-4337-8000-5943BF116E4D}"/>
              </a:ext>
            </a:extLst>
          </p:cNvPr>
          <p:cNvSpPr>
            <a:spLocks noChangeArrowheads="1"/>
          </p:cNvSpPr>
          <p:nvPr/>
        </p:nvSpPr>
        <p:spPr bwMode="auto">
          <a:xfrm rot="10800000" flipH="1" flipV="1">
            <a:off x="5880766" y="5669771"/>
            <a:ext cx="5328591" cy="830188"/>
          </a:xfrm>
          <a:prstGeom prst="wedgeRoundRectCallout">
            <a:avLst>
              <a:gd name="adj1" fmla="val -61781"/>
              <a:gd name="adj2" fmla="val 56718"/>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en-US" altLang="zh-TW" b="1" dirty="0">
                <a:solidFill>
                  <a:srgbClr val="000000"/>
                </a:solidFill>
                <a:latin typeface="Cambria Math" panose="02040503050406030204" pitchFamily="18" charset="0"/>
                <a:ea typeface="華康儷楷書" panose="03000509000000000000" pitchFamily="65" charset="-120"/>
                <a:cs typeface="Times New Roman" panose="02020603050405020304" pitchFamily="18" charset="0"/>
              </a:rPr>
              <a:t>     </a:t>
            </a:r>
            <a:r>
              <a:rPr kumimoji="0" lang="zh-TW" altLang="en-US" b="1" dirty="0">
                <a:solidFill>
                  <a:srgbClr val="000000"/>
                </a:solidFill>
                <a:latin typeface="Cambria Math" panose="02040503050406030204" pitchFamily="18" charset="0"/>
                <a:ea typeface="華康儷楷書" panose="03000509000000000000" pitchFamily="65" charset="-120"/>
                <a:cs typeface="Times New Roman" panose="02020603050405020304" pitchFamily="18" charset="0"/>
              </a:rPr>
              <a:t>就讀志願序登記僅限一次，確定送出前，務必仔細核對。確認無誤，請點選「</a:t>
            </a:r>
            <a:r>
              <a:rPr kumimoji="0" lang="zh-TW" altLang="en-US" sz="22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確定送出</a:t>
            </a:r>
            <a:r>
              <a:rPr kumimoji="0" lang="zh-TW" altLang="en-US" b="1" dirty="0">
                <a:solidFill>
                  <a:srgbClr val="000000"/>
                </a:solidFill>
                <a:latin typeface="Cambria Math" panose="02040503050406030204" pitchFamily="18" charset="0"/>
                <a:ea typeface="華康儷楷書" panose="03000509000000000000" pitchFamily="65" charset="-120"/>
                <a:cs typeface="Times New Roman" panose="02020603050405020304" pitchFamily="18" charset="0"/>
              </a:rPr>
              <a:t>」按鈕</a:t>
            </a:r>
          </a:p>
        </p:txBody>
      </p:sp>
      <p:pic>
        <p:nvPicPr>
          <p:cNvPr id="8" name="圖片 7">
            <a:extLst>
              <a:ext uri="{FF2B5EF4-FFF2-40B4-BE49-F238E27FC236}">
                <a16:creationId xmlns:a16="http://schemas.microsoft.com/office/drawing/2014/main" id="{C724B4E6-1874-4F22-A9D1-6975E78975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868" y="1603370"/>
            <a:ext cx="359890" cy="359890"/>
          </a:xfrm>
          <a:prstGeom prst="rect">
            <a:avLst/>
          </a:prstGeom>
        </p:spPr>
      </p:pic>
      <p:pic>
        <p:nvPicPr>
          <p:cNvPr id="10" name="圖片 9">
            <a:extLst>
              <a:ext uri="{FF2B5EF4-FFF2-40B4-BE49-F238E27FC236}">
                <a16:creationId xmlns:a16="http://schemas.microsoft.com/office/drawing/2014/main" id="{DBF939FA-F1A2-4310-A70B-A9E6EBB50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787" y="2925981"/>
            <a:ext cx="335419" cy="335419"/>
          </a:xfrm>
          <a:prstGeom prst="rect">
            <a:avLst/>
          </a:prstGeom>
        </p:spPr>
      </p:pic>
      <p:pic>
        <p:nvPicPr>
          <p:cNvPr id="19" name="圖片 18">
            <a:extLst>
              <a:ext uri="{FF2B5EF4-FFF2-40B4-BE49-F238E27FC236}">
                <a16:creationId xmlns:a16="http://schemas.microsoft.com/office/drawing/2014/main" id="{AC2F9EA5-4897-42DC-97C8-A68CA5BD08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5643" y="5716608"/>
            <a:ext cx="368257" cy="368257"/>
          </a:xfrm>
          <a:prstGeom prst="rect">
            <a:avLst/>
          </a:prstGeom>
        </p:spPr>
      </p:pic>
      <p:sp>
        <p:nvSpPr>
          <p:cNvPr id="25" name="Rectangle 2">
            <a:extLst>
              <a:ext uri="{FF2B5EF4-FFF2-40B4-BE49-F238E27FC236}">
                <a16:creationId xmlns:a16="http://schemas.microsoft.com/office/drawing/2014/main" id="{842250F5-D5C3-4507-9659-92B025733F7F}"/>
              </a:ext>
            </a:extLst>
          </p:cNvPr>
          <p:cNvSpPr txBox="1">
            <a:spLocks noChangeArrowheads="1"/>
          </p:cNvSpPr>
          <p:nvPr/>
        </p:nvSpPr>
        <p:spPr bwMode="auto">
          <a:xfrm>
            <a:off x="2351584" y="28036"/>
            <a:ext cx="6912768"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選填志願序操作</a:t>
            </a:r>
          </a:p>
        </p:txBody>
      </p:sp>
    </p:spTree>
    <p:extLst>
      <p:ext uri="{BB962C8B-B14F-4D97-AF65-F5344CB8AC3E}">
        <p14:creationId xmlns:p14="http://schemas.microsoft.com/office/powerpoint/2010/main" val="6463918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9B4F106B-1A9E-4D22-BE71-6AF3035BE5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2373" y="692696"/>
            <a:ext cx="7927253" cy="6053097"/>
          </a:xfrm>
          <a:prstGeom prst="rect">
            <a:avLst/>
          </a:prstGeom>
        </p:spPr>
      </p:pic>
      <p:sp>
        <p:nvSpPr>
          <p:cNvPr id="10" name="Rectangle 4">
            <a:extLst>
              <a:ext uri="{FF2B5EF4-FFF2-40B4-BE49-F238E27FC236}">
                <a16:creationId xmlns:a16="http://schemas.microsoft.com/office/drawing/2014/main" id="{D6455B60-124C-446D-B52F-8687BD59446F}"/>
              </a:ext>
            </a:extLst>
          </p:cNvPr>
          <p:cNvSpPr>
            <a:spLocks noChangeArrowheads="1"/>
          </p:cNvSpPr>
          <p:nvPr/>
        </p:nvSpPr>
        <p:spPr bwMode="auto">
          <a:xfrm>
            <a:off x="4735447" y="6434590"/>
            <a:ext cx="648073" cy="311203"/>
          </a:xfrm>
          <a:prstGeom prst="rect">
            <a:avLst/>
          </a:prstGeom>
          <a:noFill/>
          <a:ln w="38100">
            <a:solidFill>
              <a:srgbClr val="FF33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6" name="矩形 5"/>
          <p:cNvSpPr/>
          <p:nvPr/>
        </p:nvSpPr>
        <p:spPr>
          <a:xfrm flipV="1">
            <a:off x="4591851" y="2799723"/>
            <a:ext cx="648072" cy="1057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13" name="圖片 12"/>
          <p:cNvPicPr/>
          <p:nvPr/>
        </p:nvPicPr>
        <p:blipFill>
          <a:blip r:embed="rId4"/>
          <a:stretch>
            <a:fillRect/>
          </a:stretch>
        </p:blipFill>
        <p:spPr>
          <a:xfrm>
            <a:off x="4367808" y="2748515"/>
            <a:ext cx="4790440" cy="1532890"/>
          </a:xfrm>
          <a:prstGeom prst="rect">
            <a:avLst/>
          </a:prstGeom>
          <a:ln w="12700">
            <a:solidFill>
              <a:srgbClr val="FF0000"/>
            </a:solidFill>
          </a:ln>
          <a:effectLst>
            <a:outerShdw blurRad="190500" algn="tl" rotWithShape="0">
              <a:srgbClr val="000000">
                <a:alpha val="70000"/>
              </a:srgbClr>
            </a:outerShdw>
          </a:effectLst>
        </p:spPr>
      </p:pic>
      <p:cxnSp>
        <p:nvCxnSpPr>
          <p:cNvPr id="22" name="直線單箭頭接點 21">
            <a:extLst>
              <a:ext uri="{FF2B5EF4-FFF2-40B4-BE49-F238E27FC236}">
                <a16:creationId xmlns:a16="http://schemas.microsoft.com/office/drawing/2014/main" id="{8868B7C9-DF96-44FE-9E76-25A65661915B}"/>
              </a:ext>
            </a:extLst>
          </p:cNvPr>
          <p:cNvCxnSpPr>
            <a:cxnSpLocks/>
          </p:cNvCxnSpPr>
          <p:nvPr/>
        </p:nvCxnSpPr>
        <p:spPr>
          <a:xfrm flipV="1">
            <a:off x="5239923" y="4302207"/>
            <a:ext cx="1094769" cy="21323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圖片 3">
            <a:extLst>
              <a:ext uri="{FF2B5EF4-FFF2-40B4-BE49-F238E27FC236}">
                <a16:creationId xmlns:a16="http://schemas.microsoft.com/office/drawing/2014/main" id="{879713BF-24F4-4F62-8747-20A908E17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3710">
            <a:off x="6541786" y="4060163"/>
            <a:ext cx="442482" cy="442482"/>
          </a:xfrm>
          <a:prstGeom prst="rect">
            <a:avLst/>
          </a:prstGeom>
        </p:spPr>
      </p:pic>
      <p:sp>
        <p:nvSpPr>
          <p:cNvPr id="18" name="Rectangle 2">
            <a:extLst>
              <a:ext uri="{FF2B5EF4-FFF2-40B4-BE49-F238E27FC236}">
                <a16:creationId xmlns:a16="http://schemas.microsoft.com/office/drawing/2014/main" id="{D9ED64F0-5EF1-4F7C-AE10-16D3372D2C5A}"/>
              </a:ext>
            </a:extLst>
          </p:cNvPr>
          <p:cNvSpPr txBox="1">
            <a:spLocks noChangeArrowheads="1"/>
          </p:cNvSpPr>
          <p:nvPr/>
        </p:nvSpPr>
        <p:spPr bwMode="auto">
          <a:xfrm>
            <a:off x="1593939" y="1910"/>
            <a:ext cx="8496944"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選填志願序操作</a:t>
            </a:r>
            <a:r>
              <a:rPr lang="en-US" altLang="zh-TW" sz="28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確定送出</a:t>
            </a:r>
            <a:r>
              <a:rPr lang="en-US" altLang="zh-TW" sz="2800" b="1" kern="0" dirty="0">
                <a:solidFill>
                  <a:srgbClr val="FF0000"/>
                </a:solidFill>
                <a:latin typeface="華康儷楷書" panose="03000509000000000000" pitchFamily="65" charset="-120"/>
                <a:ea typeface="華康儷楷書" panose="03000509000000000000" pitchFamily="65" charset="-120"/>
                <a:cs typeface="+mj-cs"/>
              </a:rPr>
              <a:t>)</a:t>
            </a:r>
            <a:endParaRPr lang="zh-TW" altLang="en-US" sz="2800" b="1" kern="0" dirty="0">
              <a:solidFill>
                <a:srgbClr val="FF0000"/>
              </a:solidFill>
              <a:latin typeface="華康儷楷書" panose="03000509000000000000" pitchFamily="65" charset="-120"/>
              <a:ea typeface="華康儷楷書" panose="03000509000000000000" pitchFamily="65" charset="-120"/>
              <a:cs typeface="+mj-cs"/>
            </a:endParaRPr>
          </a:p>
        </p:txBody>
      </p:sp>
    </p:spTree>
    <p:extLst>
      <p:ext uri="{BB962C8B-B14F-4D97-AF65-F5344CB8AC3E}">
        <p14:creationId xmlns:p14="http://schemas.microsoft.com/office/powerpoint/2010/main" val="1016855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idx="4294967295"/>
          </p:nvPr>
        </p:nvSpPr>
        <p:spPr>
          <a:xfrm>
            <a:off x="817372" y="32627"/>
            <a:ext cx="10558485" cy="714375"/>
          </a:xfrm>
        </p:spPr>
        <p:txBody>
          <a:bodyPr>
            <a:normAutofit/>
          </a:bodyPr>
          <a:lstStyle/>
          <a:p>
            <a:pPr algn="ctr" eaLnBrk="1" hangingPunct="1"/>
            <a:r>
              <a:rPr kumimoji="1"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測驗中心提供</a:t>
            </a:r>
            <a:r>
              <a:rPr kumimoji="1"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kumimoji="1"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准考證考生清冊</a:t>
            </a:r>
            <a:r>
              <a:rPr kumimoji="1"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kumimoji="1"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欄位說明</a:t>
            </a:r>
            <a:endParaRPr kumimoji="1" lang="en-US" altLang="zh-TW"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5" name="矩形 4"/>
          <p:cNvSpPr/>
          <p:nvPr/>
        </p:nvSpPr>
        <p:spPr>
          <a:xfrm>
            <a:off x="5136510" y="819773"/>
            <a:ext cx="6792138" cy="1754326"/>
          </a:xfrm>
          <a:prstGeom prst="rect">
            <a:avLst/>
          </a:prstGeom>
        </p:spPr>
        <p:txBody>
          <a:bodyPr wrap="square">
            <a:spAutoFit/>
          </a:bodyPr>
          <a:lstStyle/>
          <a:p>
            <a:pPr algn="just"/>
            <a:r>
              <a:rPr lang="zh-TW" altLang="en-US" dirty="0">
                <a:latin typeface="Cambria Math" panose="02040503050406030204" pitchFamily="18" charset="0"/>
                <a:ea typeface="華康儷楷書" panose="03000509000000000000" pitchFamily="65" charset="-120"/>
              </a:rPr>
              <a:t>技專校院入學測驗中心預定於</a:t>
            </a:r>
            <a:endParaRPr lang="en-US" altLang="zh-TW" dirty="0">
              <a:latin typeface="Cambria Math" panose="02040503050406030204" pitchFamily="18" charset="0"/>
              <a:ea typeface="華康儷楷書" panose="03000509000000000000" pitchFamily="65" charset="-120"/>
            </a:endParaRPr>
          </a:p>
          <a:p>
            <a:pPr algn="just"/>
            <a:r>
              <a:rPr lang="zh-TW" altLang="en-US" b="1" u="sng" dirty="0">
                <a:latin typeface="Cambria Math" panose="02040503050406030204" pitchFamily="18" charset="0"/>
                <a:ea typeface="華康儷楷書" panose="03000509000000000000" pitchFamily="65" charset="-120"/>
              </a:rPr>
              <a:t>准考證寄發日</a:t>
            </a:r>
            <a:r>
              <a:rPr lang="zh-TW" altLang="en-US" dirty="0">
                <a:latin typeface="Cambria Math" panose="02040503050406030204" pitchFamily="18" charset="0"/>
                <a:ea typeface="華康儷楷書" panose="03000509000000000000" pitchFamily="65" charset="-120"/>
              </a:rPr>
              <a:t>、</a:t>
            </a:r>
            <a:r>
              <a:rPr lang="zh-TW" altLang="en-US" b="1" dirty="0">
                <a:latin typeface="Cambria Math" panose="02040503050406030204" pitchFamily="18" charset="0"/>
                <a:ea typeface="華康儷楷書" panose="03000509000000000000" pitchFamily="65" charset="-120"/>
              </a:rPr>
              <a:t>考試地點公告日</a:t>
            </a:r>
            <a:r>
              <a:rPr lang="zh-TW" altLang="en-US" dirty="0">
                <a:latin typeface="Cambria Math" panose="02040503050406030204" pitchFamily="18" charset="0"/>
                <a:ea typeface="華康儷楷書" panose="03000509000000000000" pitchFamily="65" charset="-120"/>
              </a:rPr>
              <a:t>及</a:t>
            </a:r>
            <a:r>
              <a:rPr lang="zh-TW" altLang="en-US" b="1" dirty="0">
                <a:latin typeface="Cambria Math" panose="02040503050406030204" pitchFamily="18" charset="0"/>
                <a:ea typeface="華康儷楷書" panose="03000509000000000000" pitchFamily="65" charset="-120"/>
              </a:rPr>
              <a:t>成績單寄發日</a:t>
            </a:r>
            <a:r>
              <a:rPr lang="zh-TW" altLang="en-US" dirty="0">
                <a:latin typeface="Cambria Math" panose="02040503050406030204" pitchFamily="18" charset="0"/>
                <a:ea typeface="華康儷楷書" panose="03000509000000000000" pitchFamily="65" charset="-120"/>
              </a:rPr>
              <a:t>以電子郵件寄送各集報學校經電子簽章之加密檔，各校承辦人收到檔案後，請利用「統一入學測驗資料解密工具」並輸入原設定之密碼，進行資料解密作業。</a:t>
            </a:r>
            <a:endParaRPr lang="en-US" altLang="zh-TW" dirty="0">
              <a:latin typeface="Cambria Math" panose="02040503050406030204" pitchFamily="18" charset="0"/>
              <a:ea typeface="華康儷楷書" panose="03000509000000000000" pitchFamily="65" charset="-120"/>
            </a:endParaRPr>
          </a:p>
          <a:p>
            <a:pPr algn="just"/>
            <a:r>
              <a:rPr lang="zh-TW" altLang="en-US" dirty="0">
                <a:latin typeface="Cambria Math" panose="02040503050406030204" pitchFamily="18" charset="0"/>
                <a:ea typeface="華康儷楷書" panose="03000509000000000000" pitchFamily="65" charset="-120"/>
              </a:rPr>
              <a:t>詳請參閱</a:t>
            </a:r>
            <a:r>
              <a:rPr lang="en-US" altLang="zh-TW" dirty="0">
                <a:latin typeface="Cambria Math" panose="02040503050406030204" pitchFamily="18" charset="0"/>
                <a:ea typeface="華康儷楷書" panose="03000509000000000000" pitchFamily="65" charset="-120"/>
              </a:rPr>
              <a:t>115</a:t>
            </a:r>
            <a:r>
              <a:rPr lang="zh-TW" altLang="en-US" dirty="0">
                <a:latin typeface="Cambria Math" panose="02040503050406030204" pitchFamily="18" charset="0"/>
                <a:ea typeface="華康儷楷書" panose="03000509000000000000" pitchFamily="65" charset="-120"/>
              </a:rPr>
              <a:t>學年度統一入學測驗集體報名資料下載操作說明</a:t>
            </a:r>
            <a:endParaRPr lang="en-US" altLang="zh-TW" dirty="0">
              <a:latin typeface="Cambria Math" panose="02040503050406030204" pitchFamily="18" charset="0"/>
              <a:ea typeface="華康儷楷書" panose="03000509000000000000" pitchFamily="65" charset="-120"/>
            </a:endParaRPr>
          </a:p>
        </p:txBody>
      </p:sp>
      <p:sp>
        <p:nvSpPr>
          <p:cNvPr id="3" name="文字方塊 2"/>
          <p:cNvSpPr txBox="1"/>
          <p:nvPr/>
        </p:nvSpPr>
        <p:spPr>
          <a:xfrm>
            <a:off x="5136509" y="2590527"/>
            <a:ext cx="6803720" cy="615553"/>
          </a:xfrm>
          <a:prstGeom prst="rect">
            <a:avLst/>
          </a:prstGeom>
          <a:noFill/>
        </p:spPr>
        <p:txBody>
          <a:bodyPr wrap="square" rtlCol="0">
            <a:spAutoFit/>
          </a:bodyPr>
          <a:lstStyle/>
          <a:p>
            <a:pPr marL="176213" indent="-176213"/>
            <a:r>
              <a:rPr lang="zh-TW" altLang="en-US" sz="1700" b="1" dirty="0">
                <a:solidFill>
                  <a:srgbClr val="0000FF"/>
                </a:solidFill>
                <a:latin typeface="Cambria Math" panose="02040503050406030204" pitchFamily="18" charset="0"/>
                <a:ea typeface="華康儷楷書" panose="03000509000000000000" pitchFamily="65" charset="-120"/>
              </a:rPr>
              <a:t>★檔名一定是含「</a:t>
            </a:r>
            <a:r>
              <a:rPr lang="en-US" altLang="zh-TW" sz="1700" b="1" dirty="0">
                <a:solidFill>
                  <a:srgbClr val="0000FF"/>
                </a:solidFill>
                <a:latin typeface="Cambria Math" panose="02040503050406030204" pitchFamily="18" charset="0"/>
                <a:ea typeface="華康儷楷書" panose="03000509000000000000" pitchFamily="65" charset="-120"/>
              </a:rPr>
              <a:t>A</a:t>
            </a:r>
            <a:r>
              <a:rPr lang="zh-TW" altLang="en-US" sz="1700" b="1" dirty="0">
                <a:solidFill>
                  <a:srgbClr val="0000FF"/>
                </a:solidFill>
                <a:latin typeface="Cambria Math" panose="02040503050406030204" pitchFamily="18" charset="0"/>
                <a:ea typeface="華康儷楷書" panose="03000509000000000000" pitchFamily="65" charset="-120"/>
              </a:rPr>
              <a:t>」之檔案</a:t>
            </a:r>
            <a:endParaRPr lang="en-US" altLang="zh-TW" sz="1700" b="1" dirty="0">
              <a:solidFill>
                <a:srgbClr val="0000FF"/>
              </a:solidFill>
              <a:latin typeface="Cambria Math" panose="02040503050406030204" pitchFamily="18" charset="0"/>
              <a:ea typeface="華康儷楷書" panose="03000509000000000000" pitchFamily="65" charset="-120"/>
            </a:endParaRPr>
          </a:p>
          <a:p>
            <a:pPr marL="182563" indent="-182563"/>
            <a:r>
              <a:rPr lang="zh-TW" altLang="en-US" sz="1700" b="1" dirty="0">
                <a:solidFill>
                  <a:srgbClr val="0000FF"/>
                </a:solidFill>
                <a:latin typeface="Cambria Math" panose="02040503050406030204" pitchFamily="18" charset="0"/>
                <a:ea typeface="華康儷楷書" panose="03000509000000000000" pitchFamily="65" charset="-120"/>
              </a:rPr>
              <a:t>★准考證考生清冊匯入使用之學校代碼，需與統測集體報名代碼一致</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661"/>
          <a:stretch/>
        </p:blipFill>
        <p:spPr bwMode="auto">
          <a:xfrm>
            <a:off x="983432" y="747002"/>
            <a:ext cx="4153077" cy="3625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a:extLst>
              <a:ext uri="{FF2B5EF4-FFF2-40B4-BE49-F238E27FC236}">
                <a16:creationId xmlns:a16="http://schemas.microsoft.com/office/drawing/2014/main" id="{1B5B96B8-A72C-967B-CE07-8859C4BF8353}"/>
              </a:ext>
            </a:extLst>
          </p:cNvPr>
          <p:cNvSpPr/>
          <p:nvPr/>
        </p:nvSpPr>
        <p:spPr>
          <a:xfrm>
            <a:off x="3059970" y="3685922"/>
            <a:ext cx="360040" cy="94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a:extLst>
              <a:ext uri="{FF2B5EF4-FFF2-40B4-BE49-F238E27FC236}">
                <a16:creationId xmlns:a16="http://schemas.microsoft.com/office/drawing/2014/main" id="{F83B17A7-5E80-B13B-1596-8DA9BB8799C6}"/>
              </a:ext>
            </a:extLst>
          </p:cNvPr>
          <p:cNvSpPr txBox="1"/>
          <p:nvPr/>
        </p:nvSpPr>
        <p:spPr>
          <a:xfrm>
            <a:off x="2991491" y="3640425"/>
            <a:ext cx="496998" cy="215444"/>
          </a:xfrm>
          <a:prstGeom prst="rect">
            <a:avLst/>
          </a:prstGeom>
          <a:noFill/>
        </p:spPr>
        <p:txBody>
          <a:bodyPr wrap="square" rtlCol="0">
            <a:spAutoFit/>
          </a:bodyPr>
          <a:lstStyle/>
          <a:p>
            <a:r>
              <a:rPr lang="en-US" altLang="zh-TW" sz="750" dirty="0">
                <a:latin typeface="華康中黑體(P)" panose="020B0500000000000000" pitchFamily="34" charset="-120"/>
                <a:ea typeface="華康中黑體(P)" panose="020B0500000000000000" pitchFamily="34" charset="-120"/>
              </a:rPr>
              <a:t>11506</a:t>
            </a:r>
            <a:endParaRPr lang="zh-TW" altLang="en-US" sz="750" dirty="0">
              <a:latin typeface="華康中黑體(P)" panose="020B0500000000000000" pitchFamily="34" charset="-120"/>
              <a:ea typeface="華康中黑體(P)" panose="020B0500000000000000" pitchFamily="34" charset="-120"/>
            </a:endParaRPr>
          </a:p>
        </p:txBody>
      </p:sp>
      <p:sp>
        <p:nvSpPr>
          <p:cNvPr id="6" name="矩形 5">
            <a:extLst>
              <a:ext uri="{FF2B5EF4-FFF2-40B4-BE49-F238E27FC236}">
                <a16:creationId xmlns:a16="http://schemas.microsoft.com/office/drawing/2014/main" id="{5BC3002A-FC82-A7E7-8EA7-C078C43DD1CA}"/>
              </a:ext>
            </a:extLst>
          </p:cNvPr>
          <p:cNvSpPr/>
          <p:nvPr/>
        </p:nvSpPr>
        <p:spPr>
          <a:xfrm>
            <a:off x="3022677" y="2392657"/>
            <a:ext cx="360040" cy="94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4A1C7B0B-ADAD-1749-9D6F-00835C4F92FC}"/>
              </a:ext>
            </a:extLst>
          </p:cNvPr>
          <p:cNvSpPr txBox="1"/>
          <p:nvPr/>
        </p:nvSpPr>
        <p:spPr>
          <a:xfrm>
            <a:off x="2991491" y="2341104"/>
            <a:ext cx="740200" cy="215444"/>
          </a:xfrm>
          <a:prstGeom prst="rect">
            <a:avLst/>
          </a:prstGeom>
          <a:noFill/>
        </p:spPr>
        <p:txBody>
          <a:bodyPr wrap="square" rtlCol="0">
            <a:spAutoFit/>
          </a:bodyPr>
          <a:lstStyle/>
          <a:p>
            <a:r>
              <a:rPr lang="en-US" altLang="zh-TW" sz="750" dirty="0">
                <a:latin typeface="華康中黑體(P)" panose="020B0500000000000000" pitchFamily="34" charset="-120"/>
                <a:ea typeface="華康中黑體(P)" panose="020B0500000000000000" pitchFamily="34" charset="-120"/>
              </a:rPr>
              <a:t>0960831</a:t>
            </a:r>
            <a:endParaRPr lang="zh-TW" altLang="en-US" sz="750" dirty="0">
              <a:latin typeface="華康中黑體(P)" panose="020B0500000000000000" pitchFamily="34" charset="-120"/>
              <a:ea typeface="華康中黑體(P)" panose="020B0500000000000000" pitchFamily="34" charset="-120"/>
            </a:endParaRPr>
          </a:p>
        </p:txBody>
      </p:sp>
      <p:pic>
        <p:nvPicPr>
          <p:cNvPr id="17" name="圖片 16" descr="一張含有 文字, 字型, 螢幕擷取畫面, 代數 的圖片&#10;&#10;AI 產生的內容可能不正確。">
            <a:extLst>
              <a:ext uri="{FF2B5EF4-FFF2-40B4-BE49-F238E27FC236}">
                <a16:creationId xmlns:a16="http://schemas.microsoft.com/office/drawing/2014/main" id="{AF0E968F-C63A-EBCC-1714-F79BDC62D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812" y="4321562"/>
            <a:ext cx="10547045" cy="2423617"/>
          </a:xfrm>
          <a:prstGeom prst="rect">
            <a:avLst/>
          </a:prstGeom>
        </p:spPr>
      </p:pic>
      <p:sp>
        <p:nvSpPr>
          <p:cNvPr id="18" name="語音泡泡: 矩形 17">
            <a:extLst>
              <a:ext uri="{FF2B5EF4-FFF2-40B4-BE49-F238E27FC236}">
                <a16:creationId xmlns:a16="http://schemas.microsoft.com/office/drawing/2014/main" id="{9D6BA672-FD40-4D0C-3227-E0D98FB39ECE}"/>
              </a:ext>
            </a:extLst>
          </p:cNvPr>
          <p:cNvSpPr/>
          <p:nvPr/>
        </p:nvSpPr>
        <p:spPr>
          <a:xfrm>
            <a:off x="5820386" y="3808263"/>
            <a:ext cx="4824536" cy="556841"/>
          </a:xfrm>
          <a:prstGeom prst="wedgeRectCallout">
            <a:avLst>
              <a:gd name="adj1" fmla="val -56020"/>
              <a:gd name="adj2" fmla="val 52411"/>
            </a:avLst>
          </a:prstGeom>
          <a:solidFill>
            <a:srgbClr val="00B050"/>
          </a:solidFill>
          <a:ln w="19050">
            <a:solidFill>
              <a:srgbClr val="008A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000" b="1" dirty="0">
                <a:latin typeface="標楷體" panose="03000509000000000000" pitchFamily="65" charset="-120"/>
                <a:ea typeface="標楷體" panose="03000509000000000000" pitchFamily="65" charset="-120"/>
              </a:rPr>
              <a:t>統測「准考證考生清冊」發布資料範例</a:t>
            </a:r>
          </a:p>
        </p:txBody>
      </p:sp>
      <p:sp>
        <p:nvSpPr>
          <p:cNvPr id="8" name="矩形 7">
            <a:extLst>
              <a:ext uri="{FF2B5EF4-FFF2-40B4-BE49-F238E27FC236}">
                <a16:creationId xmlns:a16="http://schemas.microsoft.com/office/drawing/2014/main" id="{1D4D7EBE-A7CA-4238-4878-74025E4A5C72}"/>
              </a:ext>
            </a:extLst>
          </p:cNvPr>
          <p:cNvSpPr/>
          <p:nvPr/>
        </p:nvSpPr>
        <p:spPr>
          <a:xfrm>
            <a:off x="836882" y="4321562"/>
            <a:ext cx="430114" cy="20156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字型, 網頁 的圖片&#10;&#10;AI 產生的內容可能不正確。">
            <a:extLst>
              <a:ext uri="{FF2B5EF4-FFF2-40B4-BE49-F238E27FC236}">
                <a16:creationId xmlns:a16="http://schemas.microsoft.com/office/drawing/2014/main" id="{0044730B-01AC-1C85-7209-4ACA9478D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585" y="747010"/>
            <a:ext cx="9546829" cy="5341504"/>
          </a:xfrm>
          <a:prstGeom prst="rect">
            <a:avLst/>
          </a:prstGeom>
        </p:spPr>
      </p:pic>
      <p:sp>
        <p:nvSpPr>
          <p:cNvPr id="16" name="AutoShape 4">
            <a:extLst>
              <a:ext uri="{FF2B5EF4-FFF2-40B4-BE49-F238E27FC236}">
                <a16:creationId xmlns:a16="http://schemas.microsoft.com/office/drawing/2014/main" id="{E5F64888-0D49-470F-B9E2-4A9F25843282}"/>
              </a:ext>
            </a:extLst>
          </p:cNvPr>
          <p:cNvSpPr>
            <a:spLocks noChangeArrowheads="1"/>
          </p:cNvSpPr>
          <p:nvPr/>
        </p:nvSpPr>
        <p:spPr bwMode="auto">
          <a:xfrm rot="10800000" flipH="1" flipV="1">
            <a:off x="1855820" y="6088513"/>
            <a:ext cx="8722063" cy="658056"/>
          </a:xfrm>
          <a:prstGeom prst="roundRect">
            <a:avLst/>
          </a:prstGeom>
          <a:solidFill>
            <a:srgbClr val="C00000"/>
          </a:solidFill>
          <a:ln w="9525" algn="ctr">
            <a:solidFill>
              <a:schemeClr val="bg1"/>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chemeClr val="bg1"/>
                </a:solidFill>
                <a:latin typeface="華康儷楷書" panose="03000509000000000000" pitchFamily="65" charset="-120"/>
                <a:ea typeface="華康儷楷書" panose="03000509000000000000" pitchFamily="65" charset="-120"/>
              </a:rPr>
              <a:t>★</a:t>
            </a:r>
            <a:r>
              <a:rPr lang="zh-TW" altLang="en-US" b="1" dirty="0">
                <a:solidFill>
                  <a:schemeClr val="bg1"/>
                </a:solidFill>
                <a:latin typeface="華康儷楷書" panose="03000509000000000000" pitchFamily="65" charset="-120"/>
                <a:ea typeface="華康儷楷書" panose="03000509000000000000" pitchFamily="65" charset="-120"/>
              </a:rPr>
              <a:t>系統關閉後，將不再重新開放下載就讀志願表</a:t>
            </a:r>
            <a:endParaRPr lang="en-US" altLang="zh-TW" b="1" dirty="0">
              <a:solidFill>
                <a:schemeClr val="bg1"/>
              </a:solidFill>
              <a:latin typeface="華康儷楷書" panose="03000509000000000000" pitchFamily="65" charset="-120"/>
              <a:ea typeface="華康儷楷書" panose="03000509000000000000" pitchFamily="65" charset="-120"/>
            </a:endParaRPr>
          </a:p>
          <a:p>
            <a:pPr algn="ctr"/>
            <a:r>
              <a:rPr lang="zh-TW" altLang="en-US" b="1" dirty="0">
                <a:solidFill>
                  <a:schemeClr val="bg1"/>
                </a:solidFill>
                <a:latin typeface="華康儷楷書" panose="03000509000000000000" pitchFamily="65" charset="-120"/>
                <a:ea typeface="華康儷楷書" panose="03000509000000000000" pitchFamily="65" charset="-120"/>
              </a:rPr>
              <a:t>建議</a:t>
            </a:r>
            <a:r>
              <a:rPr kumimoji="0" lang="zh-TW" altLang="en-US" b="1" dirty="0">
                <a:solidFill>
                  <a:schemeClr val="bg1"/>
                </a:solidFill>
                <a:latin typeface="華康儷楷書" panose="03000509000000000000" pitchFamily="65" charset="-120"/>
                <a:ea typeface="華康儷楷書" panose="03000509000000000000" pitchFamily="65" charset="-120"/>
              </a:rPr>
              <a:t>考生請</a:t>
            </a:r>
            <a:r>
              <a:rPr kumimoji="0" lang="zh-TW" altLang="en-US" sz="20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自行儲存</a:t>
            </a:r>
            <a:r>
              <a:rPr kumimoji="0" lang="zh-TW" altLang="en-US" b="1" dirty="0">
                <a:solidFill>
                  <a:schemeClr val="bg1"/>
                </a:solidFill>
                <a:latin typeface="華康儷楷書" panose="03000509000000000000" pitchFamily="65" charset="-120"/>
                <a:ea typeface="華康儷楷書" panose="03000509000000000000" pitchFamily="65" charset="-120"/>
              </a:rPr>
              <a:t>及</a:t>
            </a:r>
            <a:r>
              <a:rPr kumimoji="0" lang="zh-TW" altLang="en-US" sz="20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列印就讀志願表</a:t>
            </a:r>
            <a:r>
              <a:rPr lang="en-US" altLang="zh-TW" sz="20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 </a:t>
            </a:r>
            <a:r>
              <a:rPr lang="en-US" altLang="zh-TW" b="1" dirty="0">
                <a:solidFill>
                  <a:schemeClr val="bg1"/>
                </a:solidFill>
                <a:latin typeface="華康儷楷書" panose="03000509000000000000" pitchFamily="65" charset="-120"/>
                <a:ea typeface="華康儷楷書" panose="03000509000000000000" pitchFamily="65" charset="-120"/>
              </a:rPr>
              <a:t>(</a:t>
            </a:r>
            <a:r>
              <a:rPr lang="zh-TW" altLang="en-US" b="1" dirty="0">
                <a:solidFill>
                  <a:schemeClr val="bg1"/>
                </a:solidFill>
                <a:latin typeface="華康儷楷書" panose="03000509000000000000" pitchFamily="65" charset="-120"/>
                <a:ea typeface="華康儷楷書" panose="03000509000000000000" pitchFamily="65" charset="-120"/>
              </a:rPr>
              <a:t>此就讀志願表無須繳回、考生自行留存</a:t>
            </a:r>
            <a:r>
              <a:rPr lang="en-US" altLang="zh-TW" b="1" dirty="0">
                <a:solidFill>
                  <a:schemeClr val="bg1"/>
                </a:solidFill>
                <a:latin typeface="華康儷楷書" panose="03000509000000000000" pitchFamily="65" charset="-120"/>
                <a:ea typeface="華康儷楷書" panose="03000509000000000000" pitchFamily="65" charset="-120"/>
              </a:rPr>
              <a:t>)</a:t>
            </a:r>
          </a:p>
          <a:p>
            <a:pPr algn="ctr"/>
            <a:endParaRPr kumimoji="0" lang="zh-TW" altLang="en-US" b="1" dirty="0">
              <a:solidFill>
                <a:schemeClr val="bg1"/>
              </a:solidFill>
              <a:latin typeface="華康儷楷書" panose="03000509000000000000" pitchFamily="65" charset="-120"/>
              <a:ea typeface="華康儷楷書" panose="03000509000000000000" pitchFamily="65" charset="-120"/>
            </a:endParaRPr>
          </a:p>
        </p:txBody>
      </p:sp>
      <p:sp>
        <p:nvSpPr>
          <p:cNvPr id="17" name="矩形 16">
            <a:extLst>
              <a:ext uri="{FF2B5EF4-FFF2-40B4-BE49-F238E27FC236}">
                <a16:creationId xmlns:a16="http://schemas.microsoft.com/office/drawing/2014/main" id="{0F60B8E2-6F05-4678-89DA-167E167518F2}"/>
              </a:ext>
            </a:extLst>
          </p:cNvPr>
          <p:cNvSpPr/>
          <p:nvPr/>
        </p:nvSpPr>
        <p:spPr>
          <a:xfrm>
            <a:off x="4151783" y="2854935"/>
            <a:ext cx="3888431" cy="233719"/>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 name="圖片 1">
            <a:extLst>
              <a:ext uri="{FF2B5EF4-FFF2-40B4-BE49-F238E27FC236}">
                <a16:creationId xmlns:a16="http://schemas.microsoft.com/office/drawing/2014/main" id="{C4B5C0FC-EF43-C95E-50BC-514EB4165958}"/>
              </a:ext>
            </a:extLst>
          </p:cNvPr>
          <p:cNvPicPr>
            <a:picLocks noChangeAspect="1"/>
          </p:cNvPicPr>
          <p:nvPr/>
        </p:nvPicPr>
        <p:blipFill>
          <a:blip r:embed="rId4">
            <a:extLst>
              <a:ext uri="{28A0092B-C50C-407E-A947-70E740481C1C}">
                <a14:useLocalDpi xmlns:a14="http://schemas.microsoft.com/office/drawing/2010/main" val="0"/>
              </a:ext>
            </a:extLst>
          </a:blip>
          <a:srcRect t="9387"/>
          <a:stretch/>
        </p:blipFill>
        <p:spPr>
          <a:xfrm>
            <a:off x="1199456" y="5196578"/>
            <a:ext cx="10574226" cy="638775"/>
          </a:xfrm>
          <a:prstGeom prst="rect">
            <a:avLst/>
          </a:prstGeom>
        </p:spPr>
      </p:pic>
      <p:sp>
        <p:nvSpPr>
          <p:cNvPr id="18" name="矩形 17">
            <a:extLst>
              <a:ext uri="{FF2B5EF4-FFF2-40B4-BE49-F238E27FC236}">
                <a16:creationId xmlns:a16="http://schemas.microsoft.com/office/drawing/2014/main" id="{DB20202E-FDF9-44E3-883B-BC892D37C2C2}"/>
              </a:ext>
            </a:extLst>
          </p:cNvPr>
          <p:cNvSpPr/>
          <p:nvPr/>
        </p:nvSpPr>
        <p:spPr>
          <a:xfrm>
            <a:off x="7479360" y="5470022"/>
            <a:ext cx="1640976" cy="36533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單箭頭接點 18">
            <a:extLst>
              <a:ext uri="{FF2B5EF4-FFF2-40B4-BE49-F238E27FC236}">
                <a16:creationId xmlns:a16="http://schemas.microsoft.com/office/drawing/2014/main" id="{6314BFDB-FDBE-4766-AE44-81F81835376C}"/>
              </a:ext>
            </a:extLst>
          </p:cNvPr>
          <p:cNvCxnSpPr>
            <a:cxnSpLocks/>
          </p:cNvCxnSpPr>
          <p:nvPr/>
        </p:nvCxnSpPr>
        <p:spPr>
          <a:xfrm flipH="1">
            <a:off x="7536160" y="5835353"/>
            <a:ext cx="218323" cy="300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3488B3D7-E794-4BF8-B11E-C7B5EA908FAC}"/>
              </a:ext>
            </a:extLst>
          </p:cNvPr>
          <p:cNvPicPr>
            <a:picLocks noChangeAspect="1"/>
          </p:cNvPicPr>
          <p:nvPr/>
        </p:nvPicPr>
        <p:blipFill>
          <a:blip r:embed="rId5"/>
          <a:stretch>
            <a:fillRect/>
          </a:stretch>
        </p:blipFill>
        <p:spPr>
          <a:xfrm>
            <a:off x="8146667" y="2258062"/>
            <a:ext cx="3888432" cy="1995674"/>
          </a:xfrm>
          <a:prstGeom prst="rect">
            <a:avLst/>
          </a:prstGeom>
          <a:ln>
            <a:solidFill>
              <a:schemeClr val="tx1"/>
            </a:solidFill>
          </a:ln>
          <a:effectLst>
            <a:outerShdw blurRad="292100" dist="139700" dir="2700000" algn="tl" rotWithShape="0">
              <a:srgbClr val="333333">
                <a:alpha val="65000"/>
              </a:srgbClr>
            </a:outerShdw>
          </a:effectLst>
        </p:spPr>
      </p:pic>
      <p:sp>
        <p:nvSpPr>
          <p:cNvPr id="21" name="Rectangle 2">
            <a:extLst>
              <a:ext uri="{FF2B5EF4-FFF2-40B4-BE49-F238E27FC236}">
                <a16:creationId xmlns:a16="http://schemas.microsoft.com/office/drawing/2014/main" id="{26E37141-420E-4CE9-A1A3-DCEFD0CB4FD7}"/>
              </a:ext>
            </a:extLst>
          </p:cNvPr>
          <p:cNvSpPr txBox="1">
            <a:spLocks noChangeArrowheads="1"/>
          </p:cNvSpPr>
          <p:nvPr/>
        </p:nvSpPr>
        <p:spPr bwMode="auto">
          <a:xfrm>
            <a:off x="1593939" y="1910"/>
            <a:ext cx="8496944"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lgn="ctr"/>
            <a:r>
              <a:rPr lang="zh-TW" altLang="en-US" sz="2800" b="1" kern="0" dirty="0">
                <a:latin typeface="華康儷楷書" panose="03000509000000000000" pitchFamily="65" charset="-120"/>
                <a:ea typeface="華康儷楷書" panose="03000509000000000000" pitchFamily="65" charset="-120"/>
                <a:cs typeface="+mj-cs"/>
              </a:rPr>
              <a:t>四、就讀志願序登記系統</a:t>
            </a:r>
            <a:r>
              <a:rPr lang="en-US" altLang="zh-TW" sz="2800" b="1" kern="0" dirty="0">
                <a:latin typeface="華康儷楷書" panose="03000509000000000000" pitchFamily="65" charset="-120"/>
                <a:ea typeface="華康儷楷書" panose="03000509000000000000" pitchFamily="65" charset="-120"/>
                <a:cs typeface="+mj-cs"/>
              </a:rPr>
              <a:t>-</a:t>
            </a:r>
            <a:r>
              <a:rPr lang="zh-TW" altLang="en-US" sz="2800" b="1" kern="0" dirty="0">
                <a:solidFill>
                  <a:srgbClr val="FF0000"/>
                </a:solidFill>
                <a:latin typeface="華康儷楷書" panose="03000509000000000000" pitchFamily="65" charset="-120"/>
                <a:ea typeface="華康儷楷書" panose="03000509000000000000" pitchFamily="65" charset="-120"/>
                <a:cs typeface="+mj-cs"/>
              </a:rPr>
              <a:t>列印就讀志願序</a:t>
            </a:r>
          </a:p>
        </p:txBody>
      </p:sp>
    </p:spTree>
    <p:extLst>
      <p:ext uri="{BB962C8B-B14F-4D97-AF65-F5344CB8AC3E}">
        <p14:creationId xmlns:p14="http://schemas.microsoft.com/office/powerpoint/2010/main" val="31223110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1" descr="聯合會logo"/>
          <p:cNvPicPr>
            <a:picLocks noChangeAspect="1" noChangeArrowheads="1"/>
          </p:cNvPicPr>
          <p:nvPr/>
        </p:nvPicPr>
        <p:blipFill>
          <a:blip r:embed="rId3" cstate="print"/>
          <a:srcRect/>
          <a:stretch>
            <a:fillRect/>
          </a:stretch>
        </p:blipFill>
        <p:spPr bwMode="auto">
          <a:xfrm>
            <a:off x="4583832" y="5123694"/>
            <a:ext cx="2592288" cy="465546"/>
          </a:xfrm>
          <a:prstGeom prst="rect">
            <a:avLst/>
          </a:prstGeom>
          <a:noFill/>
          <a:ln w="9525">
            <a:noFill/>
            <a:miter lim="800000"/>
            <a:headEnd/>
            <a:tailEnd/>
          </a:ln>
        </p:spPr>
      </p:pic>
      <p:pic>
        <p:nvPicPr>
          <p:cNvPr id="7" name="圖片 6"/>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8250" y="4160914"/>
            <a:ext cx="1083451" cy="1056778"/>
          </a:xfrm>
          <a:prstGeom prst="rect">
            <a:avLst/>
          </a:prstGeom>
          <a:noFill/>
        </p:spPr>
      </p:pic>
      <p:sp>
        <p:nvSpPr>
          <p:cNvPr id="15" name="矩形 14"/>
          <p:cNvSpPr/>
          <p:nvPr/>
        </p:nvSpPr>
        <p:spPr>
          <a:xfrm>
            <a:off x="0" y="1831550"/>
            <a:ext cx="12192000" cy="15974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855" y="1628800"/>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7" name="矩形 16"/>
          <p:cNvSpPr/>
          <p:nvPr/>
        </p:nvSpPr>
        <p:spPr>
          <a:xfrm>
            <a:off x="-2856" y="3501008"/>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9" name="橢圓 18"/>
          <p:cNvSpPr/>
          <p:nvPr/>
        </p:nvSpPr>
        <p:spPr>
          <a:xfrm>
            <a:off x="9624392" y="2020152"/>
            <a:ext cx="1209717" cy="1136522"/>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Picture 2" descr="https://caac.jctv.ntut.edu.tw/105generalquery/image/applyLogo.gif"/>
          <p:cNvPicPr>
            <a:picLocks noChangeAspect="1" noChangeArrowheads="1"/>
          </p:cNvPicPr>
          <p:nvPr/>
        </p:nvPicPr>
        <p:blipFill>
          <a:blip r:embed="rId5" cstate="print"/>
          <a:srcRect/>
          <a:stretch>
            <a:fillRect/>
          </a:stretch>
        </p:blipFill>
        <p:spPr bwMode="auto">
          <a:xfrm>
            <a:off x="9730354" y="2132142"/>
            <a:ext cx="1085380" cy="1103274"/>
          </a:xfrm>
          <a:prstGeom prst="rect">
            <a:avLst/>
          </a:prstGeom>
          <a:noFill/>
          <a:effectLst>
            <a:outerShdw blurRad="50800" dist="38100" dir="2700000" algn="tl" rotWithShape="0">
              <a:prstClr val="black">
                <a:alpha val="40000"/>
              </a:prstClr>
            </a:outerShdw>
          </a:effectLst>
        </p:spPr>
      </p:pic>
      <p:sp>
        <p:nvSpPr>
          <p:cNvPr id="4" name="矩形 3"/>
          <p:cNvSpPr/>
          <p:nvPr/>
        </p:nvSpPr>
        <p:spPr>
          <a:xfrm>
            <a:off x="-144016" y="987949"/>
            <a:ext cx="12192000" cy="30492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fontAlgn="auto">
              <a:spcAft>
                <a:spcPts val="0"/>
              </a:spcAft>
              <a:buFont typeface="Arial" panose="020B0604020202020204" pitchFamily="34" charset="0"/>
              <a:buNone/>
            </a:pPr>
            <a:r>
              <a:rPr kumimoji="0"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簡報完畢</a:t>
            </a:r>
            <a:endParaRPr kumimoji="0" lang="en-US" altLang="zh-TW"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endParaRPr>
          </a:p>
          <a:p>
            <a:pPr marL="0" indent="0" algn="ctr" fontAlgn="auto">
              <a:spcAft>
                <a:spcPts val="0"/>
              </a:spcAft>
              <a:buFont typeface="Arial" panose="020B0604020202020204" pitchFamily="34" charset="0"/>
              <a:buNone/>
            </a:pPr>
            <a:r>
              <a:rPr kumimoji="0"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敬請指教</a:t>
            </a:r>
          </a:p>
        </p:txBody>
      </p:sp>
      <p:grpSp>
        <p:nvGrpSpPr>
          <p:cNvPr id="12" name="群組 11">
            <a:extLst>
              <a:ext uri="{FF2B5EF4-FFF2-40B4-BE49-F238E27FC236}">
                <a16:creationId xmlns:a16="http://schemas.microsoft.com/office/drawing/2014/main" id="{D16D5F74-F2E3-4EFC-A559-4503C0DFB4E6}"/>
              </a:ext>
            </a:extLst>
          </p:cNvPr>
          <p:cNvGrpSpPr/>
          <p:nvPr/>
        </p:nvGrpSpPr>
        <p:grpSpPr>
          <a:xfrm>
            <a:off x="-2856" y="5964582"/>
            <a:ext cx="12188827" cy="896652"/>
            <a:chOff x="1586" y="2980674"/>
            <a:chExt cx="12188827" cy="896652"/>
          </a:xfrm>
        </p:grpSpPr>
        <p:sp>
          <p:nvSpPr>
            <p:cNvPr id="13" name="矩形 12">
              <a:extLst>
                <a:ext uri="{FF2B5EF4-FFF2-40B4-BE49-F238E27FC236}">
                  <a16:creationId xmlns:a16="http://schemas.microsoft.com/office/drawing/2014/main" id="{BE2AF6B6-B8F9-4C8B-AB55-83A67167CA68}"/>
                </a:ext>
              </a:extLst>
            </p:cNvPr>
            <p:cNvSpPr/>
            <p:nvPr/>
          </p:nvSpPr>
          <p:spPr>
            <a:xfrm>
              <a:off x="1586" y="2980674"/>
              <a:ext cx="12188826" cy="89665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sp>
          <p:nvSpPr>
            <p:cNvPr id="14" name="矩形 13">
              <a:extLst>
                <a:ext uri="{FF2B5EF4-FFF2-40B4-BE49-F238E27FC236}">
                  <a16:creationId xmlns:a16="http://schemas.microsoft.com/office/drawing/2014/main" id="{176FF637-B543-4D70-8BEC-122EEDBD2F81}"/>
                </a:ext>
              </a:extLst>
            </p:cNvPr>
            <p:cNvSpPr/>
            <p:nvPr/>
          </p:nvSpPr>
          <p:spPr>
            <a:xfrm>
              <a:off x="1587" y="3103887"/>
              <a:ext cx="12188826" cy="673668"/>
            </a:xfrm>
            <a:prstGeom prst="rect">
              <a:avLst/>
            </a:prstGeom>
            <a:solidFill>
              <a:srgbClr val="FFD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p>
          </p:txBody>
        </p:sp>
        <p:pic>
          <p:nvPicPr>
            <p:cNvPr id="18" name="圖片 17">
              <a:extLst>
                <a:ext uri="{FF2B5EF4-FFF2-40B4-BE49-F238E27FC236}">
                  <a16:creationId xmlns:a16="http://schemas.microsoft.com/office/drawing/2014/main" id="{F2A36F79-AD62-4CFD-99B6-93BC962835BC}"/>
                </a:ext>
              </a:extLst>
            </p:cNvPr>
            <p:cNvPicPr/>
            <p:nvPr/>
          </p:nvPicPr>
          <p:blipFill>
            <a:blip r:embed="rId6"/>
            <a:stretch>
              <a:fillRect/>
            </a:stretch>
          </p:blipFill>
          <p:spPr>
            <a:xfrm>
              <a:off x="1024347" y="2980674"/>
              <a:ext cx="10143306" cy="896652"/>
            </a:xfrm>
            <a:prstGeom prst="rect">
              <a:avLst/>
            </a:prstGeom>
          </p:spPr>
        </p:pic>
      </p:grpSp>
    </p:spTree>
    <p:extLst>
      <p:ext uri="{BB962C8B-B14F-4D97-AF65-F5344CB8AC3E}">
        <p14:creationId xmlns:p14="http://schemas.microsoft.com/office/powerpoint/2010/main" val="417051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2)">
                                      <p:cBhvr>
                                        <p:cTn id="24" dur="3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網站 的圖片&#10;&#10;AI 產生的內容可能不正確。">
            <a:extLst>
              <a:ext uri="{FF2B5EF4-FFF2-40B4-BE49-F238E27FC236}">
                <a16:creationId xmlns:a16="http://schemas.microsoft.com/office/drawing/2014/main" id="{83D89E3C-0F9F-B0FA-9512-D120DB00B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94" y="792088"/>
            <a:ext cx="10081120" cy="6858000"/>
          </a:xfrm>
          <a:prstGeom prst="rect">
            <a:avLst/>
          </a:prstGeom>
        </p:spPr>
      </p:pic>
      <p:sp>
        <p:nvSpPr>
          <p:cNvPr id="8" name="矩形 7"/>
          <p:cNvSpPr/>
          <p:nvPr/>
        </p:nvSpPr>
        <p:spPr>
          <a:xfrm>
            <a:off x="2449916" y="116632"/>
            <a:ext cx="6042039" cy="492443"/>
          </a:xfrm>
          <a:prstGeom prst="rect">
            <a:avLst/>
          </a:prstGeom>
        </p:spPr>
        <p:txBody>
          <a:bodyPr wrap="none">
            <a:spAutoFit/>
          </a:bodyPr>
          <a:lstStyle/>
          <a:p>
            <a:pPr algn="ctr"/>
            <a:r>
              <a:rPr lang="en-US" altLang="zh-TW" sz="2600" b="1" dirty="0">
                <a:latin typeface="標楷體" panose="03000509000000000000" pitchFamily="65" charset="-120"/>
                <a:ea typeface="標楷體" panose="03000509000000000000" pitchFamily="65" charset="-12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資格審查登錄</a:t>
            </a:r>
            <a:r>
              <a:rPr lang="en-US" altLang="zh-TW"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班級資料維護</a:t>
            </a:r>
          </a:p>
        </p:txBody>
      </p:sp>
      <p:sp>
        <p:nvSpPr>
          <p:cNvPr id="9" name="AutoShape 6">
            <a:extLst>
              <a:ext uri="{FF2B5EF4-FFF2-40B4-BE49-F238E27FC236}">
                <a16:creationId xmlns:a16="http://schemas.microsoft.com/office/drawing/2014/main" id="{41D68B3A-B537-47F3-A8AE-4A8A8AC09FFF}"/>
              </a:ext>
            </a:extLst>
          </p:cNvPr>
          <p:cNvSpPr>
            <a:spLocks noChangeArrowheads="1"/>
          </p:cNvSpPr>
          <p:nvPr/>
        </p:nvSpPr>
        <p:spPr bwMode="auto">
          <a:xfrm rot="10800000">
            <a:off x="5807968" y="4395973"/>
            <a:ext cx="2592288" cy="714375"/>
          </a:xfrm>
          <a:prstGeom prst="wedgeRoundRectCallout">
            <a:avLst>
              <a:gd name="adj1" fmla="val 71012"/>
              <a:gd name="adj2" fmla="val 58877"/>
              <a:gd name="adj3" fmla="val 16667"/>
            </a:avLst>
          </a:prstGeom>
          <a:solidFill>
            <a:srgbClr val="C00000"/>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pPr algn="ctr"/>
            <a:r>
              <a:rPr kumimoji="0" lang="zh-TW" altLang="en-US" b="1" dirty="0">
                <a:solidFill>
                  <a:schemeClr val="bg1"/>
                </a:solidFill>
                <a:latin typeface="華康儷楷書" panose="03000509000000000000" pitchFamily="65" charset="-120"/>
                <a:ea typeface="華康儷楷書" panose="03000509000000000000" pitchFamily="65" charset="-120"/>
              </a:rPr>
              <a:t>點按班級名稱欄位後，</a:t>
            </a:r>
            <a:endParaRPr kumimoji="0" lang="en-US" altLang="zh-TW" b="1" dirty="0">
              <a:solidFill>
                <a:schemeClr val="bg1"/>
              </a:solidFill>
              <a:latin typeface="華康儷楷書" panose="03000509000000000000" pitchFamily="65" charset="-120"/>
              <a:ea typeface="華康儷楷書" panose="03000509000000000000" pitchFamily="65" charset="-120"/>
            </a:endParaRPr>
          </a:p>
          <a:p>
            <a:pPr algn="ctr"/>
            <a:r>
              <a:rPr kumimoji="0" lang="zh-TW" altLang="en-US" b="1" dirty="0">
                <a:solidFill>
                  <a:schemeClr val="bg1"/>
                </a:solidFill>
                <a:latin typeface="華康儷楷書" panose="03000509000000000000" pitchFamily="65" charset="-120"/>
                <a:ea typeface="華康儷楷書" panose="03000509000000000000" pitchFamily="65" charset="-120"/>
              </a:rPr>
              <a:t>即可對名稱進行編輯</a:t>
            </a:r>
          </a:p>
        </p:txBody>
      </p:sp>
      <p:sp>
        <p:nvSpPr>
          <p:cNvPr id="10" name="Rectangle 4">
            <a:extLst>
              <a:ext uri="{FF2B5EF4-FFF2-40B4-BE49-F238E27FC236}">
                <a16:creationId xmlns:a16="http://schemas.microsoft.com/office/drawing/2014/main" id="{6186004F-7940-4518-AE7D-1FAD221CAB3A}"/>
              </a:ext>
            </a:extLst>
          </p:cNvPr>
          <p:cNvSpPr>
            <a:spLocks noChangeArrowheads="1"/>
          </p:cNvSpPr>
          <p:nvPr/>
        </p:nvSpPr>
        <p:spPr bwMode="auto">
          <a:xfrm>
            <a:off x="4295800" y="4167110"/>
            <a:ext cx="648072" cy="245401"/>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6EF19D9A-949D-42D2-8C16-25E2AECA8CA1}"/>
              </a:ext>
            </a:extLst>
          </p:cNvPr>
          <p:cNvSpPr/>
          <p:nvPr/>
        </p:nvSpPr>
        <p:spPr>
          <a:xfrm>
            <a:off x="4599302" y="3068960"/>
            <a:ext cx="2736304"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螢幕擷取畫面, 網站, 網頁 的圖片&#10;&#10;AI 產生的內容可能不正確。">
            <a:extLst>
              <a:ext uri="{FF2B5EF4-FFF2-40B4-BE49-F238E27FC236}">
                <a16:creationId xmlns:a16="http://schemas.microsoft.com/office/drawing/2014/main" id="{9837CDF9-22BC-ED50-644A-1DA341650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762" y="764704"/>
            <a:ext cx="9344475" cy="5966328"/>
          </a:xfrm>
          <a:prstGeom prst="rect">
            <a:avLst/>
          </a:prstGeom>
        </p:spPr>
      </p:pic>
      <p:sp>
        <p:nvSpPr>
          <p:cNvPr id="14" name="Rectangle 2">
            <a:extLst>
              <a:ext uri="{FF2B5EF4-FFF2-40B4-BE49-F238E27FC236}">
                <a16:creationId xmlns:a16="http://schemas.microsoft.com/office/drawing/2014/main" id="{45FFB986-1820-4FE3-95C5-518755964BA9}"/>
              </a:ext>
            </a:extLst>
          </p:cNvPr>
          <p:cNvSpPr txBox="1">
            <a:spLocks noChangeArrowheads="1"/>
          </p:cNvSpPr>
          <p:nvPr/>
        </p:nvSpPr>
        <p:spPr>
          <a:xfrm>
            <a:off x="1889088" y="-81684"/>
            <a:ext cx="9853984" cy="912019"/>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200"/>
              </a:lnSpc>
              <a:spcAft>
                <a:spcPts val="0"/>
              </a:spcAft>
            </a:pP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資格審查登錄</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在校基本資料</a:t>
            </a:r>
            <a:r>
              <a:rPr lang="zh-TW" altLang="en-US" sz="2600" b="1"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rPr>
              <a:t>整批作業</a:t>
            </a:r>
            <a:endParaRPr lang="en-US" altLang="zh-TW" sz="2600" b="1"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8" name="向右箭號 11">
            <a:extLst>
              <a:ext uri="{FF2B5EF4-FFF2-40B4-BE49-F238E27FC236}">
                <a16:creationId xmlns:a16="http://schemas.microsoft.com/office/drawing/2014/main" id="{32DD3D2A-58A0-427D-A78A-4A5D991C3F0E}"/>
              </a:ext>
            </a:extLst>
          </p:cNvPr>
          <p:cNvSpPr/>
          <p:nvPr/>
        </p:nvSpPr>
        <p:spPr>
          <a:xfrm>
            <a:off x="5808504" y="5822148"/>
            <a:ext cx="469144" cy="2834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椭圆 76">
            <a:extLst>
              <a:ext uri="{FF2B5EF4-FFF2-40B4-BE49-F238E27FC236}">
                <a16:creationId xmlns:a16="http://schemas.microsoft.com/office/drawing/2014/main" id="{21ED6FF7-7D89-4C0D-B513-ACA5B97262A7}"/>
              </a:ext>
            </a:extLst>
          </p:cNvPr>
          <p:cNvSpPr/>
          <p:nvPr/>
        </p:nvSpPr>
        <p:spPr>
          <a:xfrm>
            <a:off x="6502422" y="5612093"/>
            <a:ext cx="745706" cy="726457"/>
          </a:xfrm>
          <a:prstGeom prst="ellipse">
            <a:avLst/>
          </a:prstGeom>
          <a:solidFill>
            <a:srgbClr val="00B0F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標楷體" panose="03000509000000000000" pitchFamily="65" charset="-120"/>
              </a:rPr>
              <a:t>2</a:t>
            </a:r>
            <a:endParaRPr kumimoji="0" lang="zh-CN" altLang="en-US" sz="3600" b="1" kern="0" dirty="0">
              <a:solidFill>
                <a:prstClr val="white"/>
              </a:solidFill>
              <a:latin typeface="Cambria Math" panose="02040503050406030204" pitchFamily="18" charset="0"/>
              <a:ea typeface="標楷體" panose="03000509000000000000" pitchFamily="65" charset="-120"/>
            </a:endParaRPr>
          </a:p>
        </p:txBody>
      </p:sp>
      <p:sp>
        <p:nvSpPr>
          <p:cNvPr id="11" name="矩形 10">
            <a:extLst>
              <a:ext uri="{FF2B5EF4-FFF2-40B4-BE49-F238E27FC236}">
                <a16:creationId xmlns:a16="http://schemas.microsoft.com/office/drawing/2014/main" id="{54343DF0-0302-4857-81B5-6F9475CAB47A}"/>
              </a:ext>
            </a:extLst>
          </p:cNvPr>
          <p:cNvSpPr/>
          <p:nvPr/>
        </p:nvSpPr>
        <p:spPr>
          <a:xfrm>
            <a:off x="4223792" y="2996952"/>
            <a:ext cx="3554018" cy="2834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椭圆 76">
            <a:extLst>
              <a:ext uri="{FF2B5EF4-FFF2-40B4-BE49-F238E27FC236}">
                <a16:creationId xmlns:a16="http://schemas.microsoft.com/office/drawing/2014/main" id="{04CB6F2A-2966-40CC-B5DE-470CA50891E0}"/>
              </a:ext>
            </a:extLst>
          </p:cNvPr>
          <p:cNvSpPr/>
          <p:nvPr/>
        </p:nvSpPr>
        <p:spPr>
          <a:xfrm>
            <a:off x="4838024" y="5589240"/>
            <a:ext cx="745706" cy="749310"/>
          </a:xfrm>
          <a:prstGeom prst="ellipse">
            <a:avLst/>
          </a:prstGeom>
          <a:solidFill>
            <a:srgbClr val="00B05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Cambria Math" panose="02040503050406030204" pitchFamily="18" charset="0"/>
                <a:ea typeface="標楷體" panose="03000509000000000000" pitchFamily="65" charset="-120"/>
              </a:rPr>
              <a:t>1</a:t>
            </a:r>
            <a:endParaRPr kumimoji="0" lang="zh-CN" altLang="en-US" sz="3600" b="1" kern="0" dirty="0">
              <a:solidFill>
                <a:prstClr val="white"/>
              </a:solidFill>
              <a:latin typeface="Cambria Math" panose="02040503050406030204" pitchFamily="18" charset="0"/>
              <a:ea typeface="標楷體" panose="03000509000000000000" pitchFamily="65" charset="-120"/>
            </a:endParaRPr>
          </a:p>
        </p:txBody>
      </p:sp>
    </p:spTree>
    <p:extLst>
      <p:ext uri="{BB962C8B-B14F-4D97-AF65-F5344CB8AC3E}">
        <p14:creationId xmlns:p14="http://schemas.microsoft.com/office/powerpoint/2010/main" val="117001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65242" y="2201932"/>
            <a:ext cx="2087428" cy="2015936"/>
          </a:xfrm>
          <a:prstGeom prst="rect">
            <a:avLst/>
          </a:prstGeom>
          <a:ln>
            <a:noFill/>
          </a:ln>
        </p:spPr>
        <p:txBody>
          <a:bodyPr wrap="square">
            <a:spAutoFit/>
          </a:bodyPr>
          <a:lstStyle/>
          <a:p>
            <a:pPr algn="ctr"/>
            <a:r>
              <a:rPr lang="zh-TW" altLang="en-US"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預設</a:t>
            </a:r>
            <a:r>
              <a:rPr lang="en-US" altLang="zh-TW"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a:t>
            </a:r>
            <a:r>
              <a:rPr lang="zh-TW" altLang="en-US"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（一般生）</a:t>
            </a:r>
            <a:endParaRPr lang="en-US" altLang="zh-TW"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sz="8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 </a:t>
            </a:r>
            <a:endParaRPr lang="en-US" altLang="zh-TW" sz="8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或</a:t>
            </a:r>
            <a:r>
              <a:rPr lang="en-US" altLang="zh-TW"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C~G</a:t>
            </a:r>
            <a:r>
              <a:rPr lang="zh-TW" altLang="en-US"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（離島生）</a:t>
            </a:r>
            <a:endParaRPr lang="en-US" altLang="zh-TW"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en-US" altLang="zh-TW" sz="16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latin typeface="Cambria Math" panose="02040503050406030204" pitchFamily="18" charset="0"/>
                <a:ea typeface="華康儷楷書" panose="03000509000000000000" pitchFamily="65" charset="-120"/>
                <a:cs typeface="Times New Roman" panose="02020603050405020304" pitchFamily="18" charset="0"/>
              </a:rPr>
              <a:t>已由本會完成</a:t>
            </a:r>
            <a:endParaRPr lang="en-US" altLang="zh-TW" sz="1600" b="1" dirty="0">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sz="1600" b="1" dirty="0">
                <a:latin typeface="Cambria Math" panose="02040503050406030204" pitchFamily="18" charset="0"/>
                <a:ea typeface="華康儷楷書" panose="03000509000000000000" pitchFamily="65" charset="-120"/>
                <a:cs typeface="Times New Roman" panose="02020603050405020304" pitchFamily="18" charset="0"/>
              </a:rPr>
              <a:t>審查自動帶入</a:t>
            </a:r>
            <a:endParaRPr lang="en-US" altLang="zh-TW" sz="1600" b="1" dirty="0">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sz="800" b="1" dirty="0">
                <a:latin typeface="Cambria Math" panose="02040503050406030204" pitchFamily="18" charset="0"/>
                <a:ea typeface="華康儷楷書" panose="03000509000000000000" pitchFamily="65" charset="-120"/>
                <a:cs typeface="Times New Roman" panose="02020603050405020304" pitchFamily="18" charset="0"/>
              </a:rPr>
              <a:t> </a:t>
            </a:r>
            <a:endParaRPr lang="en-US" altLang="zh-TW" sz="800" b="1" dirty="0">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考生如具原住民身分</a:t>
            </a:r>
            <a:br>
              <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br>
            <a:r>
              <a:rPr lang="zh-TW" altLang="en-US"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請輸入</a:t>
            </a:r>
            <a:r>
              <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B</a:t>
            </a:r>
            <a:r>
              <a:rPr lang="zh-TW" altLang="en-US"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 </a:t>
            </a:r>
            <a:r>
              <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原住民</a:t>
            </a:r>
            <a:r>
              <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p>
          <a:p>
            <a:pPr algn="ctr"/>
            <a:endParaRPr lang="zh-TW" altLang="en-US" sz="13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endParaRPr>
          </a:p>
        </p:txBody>
      </p:sp>
      <p:grpSp>
        <p:nvGrpSpPr>
          <p:cNvPr id="28" name="群組 27">
            <a:extLst>
              <a:ext uri="{FF2B5EF4-FFF2-40B4-BE49-F238E27FC236}">
                <a16:creationId xmlns:a16="http://schemas.microsoft.com/office/drawing/2014/main" id="{E745A04C-B8C1-48BE-8A04-DF2525343111}"/>
              </a:ext>
            </a:extLst>
          </p:cNvPr>
          <p:cNvGrpSpPr/>
          <p:nvPr/>
        </p:nvGrpSpPr>
        <p:grpSpPr>
          <a:xfrm>
            <a:off x="2953402" y="1189081"/>
            <a:ext cx="6277576" cy="5630839"/>
            <a:chOff x="3179097" y="908720"/>
            <a:chExt cx="5393462" cy="5059174"/>
          </a:xfrm>
        </p:grpSpPr>
        <p:grpSp>
          <p:nvGrpSpPr>
            <p:cNvPr id="29" name="群組 28">
              <a:extLst>
                <a:ext uri="{FF2B5EF4-FFF2-40B4-BE49-F238E27FC236}">
                  <a16:creationId xmlns:a16="http://schemas.microsoft.com/office/drawing/2014/main" id="{DAB8CD7D-7FAB-468C-8128-14616114BA3B}"/>
                </a:ext>
              </a:extLst>
            </p:cNvPr>
            <p:cNvGrpSpPr/>
            <p:nvPr/>
          </p:nvGrpSpPr>
          <p:grpSpPr>
            <a:xfrm>
              <a:off x="3179097" y="908720"/>
              <a:ext cx="5393462" cy="5059174"/>
              <a:chOff x="3179097" y="908720"/>
              <a:chExt cx="5393462" cy="5059174"/>
            </a:xfrm>
          </p:grpSpPr>
          <p:pic>
            <p:nvPicPr>
              <p:cNvPr id="48" name="圖片 47">
                <a:extLst>
                  <a:ext uri="{FF2B5EF4-FFF2-40B4-BE49-F238E27FC236}">
                    <a16:creationId xmlns:a16="http://schemas.microsoft.com/office/drawing/2014/main" id="{2411D973-1471-4B39-BEA5-ADD2FFEE1AE6}"/>
                  </a:ext>
                </a:extLst>
              </p:cNvPr>
              <p:cNvPicPr>
                <a:picLocks noChangeAspect="1"/>
              </p:cNvPicPr>
              <p:nvPr/>
            </p:nvPicPr>
            <p:blipFill rotWithShape="1">
              <a:blip r:embed="rId3"/>
              <a:srcRect b="70714"/>
              <a:stretch/>
            </p:blipFill>
            <p:spPr>
              <a:xfrm>
                <a:off x="3215680" y="908720"/>
                <a:ext cx="5356879" cy="1625474"/>
              </a:xfrm>
              <a:prstGeom prst="rect">
                <a:avLst/>
              </a:prstGeom>
            </p:spPr>
          </p:pic>
          <p:pic>
            <p:nvPicPr>
              <p:cNvPr id="49" name="圖片 48">
                <a:extLst>
                  <a:ext uri="{FF2B5EF4-FFF2-40B4-BE49-F238E27FC236}">
                    <a16:creationId xmlns:a16="http://schemas.microsoft.com/office/drawing/2014/main" id="{BEA93880-4B9A-4C8E-8F79-0E69496ECE09}"/>
                  </a:ext>
                </a:extLst>
              </p:cNvPr>
              <p:cNvPicPr>
                <a:picLocks noChangeAspect="1"/>
              </p:cNvPicPr>
              <p:nvPr/>
            </p:nvPicPr>
            <p:blipFill rotWithShape="1">
              <a:blip r:embed="rId3"/>
              <a:srcRect l="-485" t="37624" r="485" b="175"/>
              <a:stretch/>
            </p:blipFill>
            <p:spPr>
              <a:xfrm>
                <a:off x="3179097" y="2515508"/>
                <a:ext cx="5374882" cy="3452386"/>
              </a:xfrm>
              <a:prstGeom prst="rect">
                <a:avLst/>
              </a:prstGeom>
            </p:spPr>
          </p:pic>
        </p:grpSp>
        <p:sp>
          <p:nvSpPr>
            <p:cNvPr id="30" name="矩形 29">
              <a:extLst>
                <a:ext uri="{FF2B5EF4-FFF2-40B4-BE49-F238E27FC236}">
                  <a16:creationId xmlns:a16="http://schemas.microsoft.com/office/drawing/2014/main" id="{66503640-7648-4C94-8B78-221085D9718A}"/>
                </a:ext>
              </a:extLst>
            </p:cNvPr>
            <p:cNvSpPr/>
            <p:nvPr/>
          </p:nvSpPr>
          <p:spPr>
            <a:xfrm>
              <a:off x="3359696" y="2636912"/>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9F14E6BA-541D-4113-A088-7CFD09EAB51C}"/>
                </a:ext>
              </a:extLst>
            </p:cNvPr>
            <p:cNvSpPr/>
            <p:nvPr/>
          </p:nvSpPr>
          <p:spPr>
            <a:xfrm>
              <a:off x="3337000" y="3068960"/>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6C08F029-7D3E-4DA6-870C-62620DB64878}"/>
                </a:ext>
              </a:extLst>
            </p:cNvPr>
            <p:cNvSpPr/>
            <p:nvPr/>
          </p:nvSpPr>
          <p:spPr>
            <a:xfrm>
              <a:off x="3337000" y="3496692"/>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66803BD0-831D-4ECD-8277-F96A856CE61E}"/>
                </a:ext>
              </a:extLst>
            </p:cNvPr>
            <p:cNvSpPr/>
            <p:nvPr/>
          </p:nvSpPr>
          <p:spPr>
            <a:xfrm>
              <a:off x="3347666" y="3933057"/>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1C1F9003-B700-4B65-AD6B-DD91861A975B}"/>
                </a:ext>
              </a:extLst>
            </p:cNvPr>
            <p:cNvSpPr/>
            <p:nvPr/>
          </p:nvSpPr>
          <p:spPr>
            <a:xfrm>
              <a:off x="3359696" y="4315202"/>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00219038-751A-47C8-AAF1-A742379AAF82}"/>
                </a:ext>
              </a:extLst>
            </p:cNvPr>
            <p:cNvSpPr/>
            <p:nvPr/>
          </p:nvSpPr>
          <p:spPr>
            <a:xfrm>
              <a:off x="3359696" y="4617691"/>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FF480B97-36D2-49F1-93C9-1573A1BD0878}"/>
                </a:ext>
              </a:extLst>
            </p:cNvPr>
            <p:cNvSpPr/>
            <p:nvPr/>
          </p:nvSpPr>
          <p:spPr>
            <a:xfrm>
              <a:off x="3337000" y="4960745"/>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4E4955CC-0F0E-4FC4-B2EA-AAD2999E8FA7}"/>
                </a:ext>
              </a:extLst>
            </p:cNvPr>
            <p:cNvSpPr/>
            <p:nvPr/>
          </p:nvSpPr>
          <p:spPr>
            <a:xfrm>
              <a:off x="3337000" y="5325102"/>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7660D69D-AD4C-400E-84F4-7CF7D2C20BE1}"/>
                </a:ext>
              </a:extLst>
            </p:cNvPr>
            <p:cNvSpPr/>
            <p:nvPr/>
          </p:nvSpPr>
          <p:spPr>
            <a:xfrm>
              <a:off x="3347666" y="5683407"/>
              <a:ext cx="144016"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ACEE4085-1973-4D0F-A9F3-6E647EBDF1F6}"/>
                </a:ext>
              </a:extLst>
            </p:cNvPr>
            <p:cNvSpPr txBox="1"/>
            <p:nvPr/>
          </p:nvSpPr>
          <p:spPr>
            <a:xfrm>
              <a:off x="3286386" y="2619122"/>
              <a:ext cx="245244"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6</a:t>
              </a:r>
              <a:endParaRPr lang="zh-TW" altLang="en-US" sz="900" dirty="0">
                <a:latin typeface="Times New Roman" panose="02020603050405020304" pitchFamily="18" charset="0"/>
                <a:cs typeface="Times New Roman" panose="02020603050405020304" pitchFamily="18" charset="0"/>
              </a:endParaRPr>
            </a:p>
          </p:txBody>
        </p:sp>
        <p:sp>
          <p:nvSpPr>
            <p:cNvPr id="40" name="文字方塊 39">
              <a:extLst>
                <a:ext uri="{FF2B5EF4-FFF2-40B4-BE49-F238E27FC236}">
                  <a16:creationId xmlns:a16="http://schemas.microsoft.com/office/drawing/2014/main" id="{7E06D075-4431-4ECB-95BF-6AEDB3BAC510}"/>
                </a:ext>
              </a:extLst>
            </p:cNvPr>
            <p:cNvSpPr txBox="1"/>
            <p:nvPr/>
          </p:nvSpPr>
          <p:spPr>
            <a:xfrm>
              <a:off x="3284526" y="2981186"/>
              <a:ext cx="245244"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7</a:t>
              </a:r>
              <a:endParaRPr lang="zh-TW" altLang="en-US" sz="900" dirty="0">
                <a:latin typeface="Times New Roman" panose="02020603050405020304" pitchFamily="18" charset="0"/>
                <a:cs typeface="Times New Roman" panose="02020603050405020304" pitchFamily="18" charset="0"/>
              </a:endParaRPr>
            </a:p>
          </p:txBody>
        </p:sp>
        <p:sp>
          <p:nvSpPr>
            <p:cNvPr id="41" name="文字方塊 40">
              <a:extLst>
                <a:ext uri="{FF2B5EF4-FFF2-40B4-BE49-F238E27FC236}">
                  <a16:creationId xmlns:a16="http://schemas.microsoft.com/office/drawing/2014/main" id="{DE0D0EB6-BB27-4471-A4EE-D45516B03FF6}"/>
                </a:ext>
              </a:extLst>
            </p:cNvPr>
            <p:cNvSpPr txBox="1"/>
            <p:nvPr/>
          </p:nvSpPr>
          <p:spPr>
            <a:xfrm>
              <a:off x="3284526" y="3451105"/>
              <a:ext cx="245244"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8</a:t>
              </a:r>
              <a:endParaRPr lang="zh-TW" altLang="en-US" sz="900" dirty="0">
                <a:latin typeface="Times New Roman" panose="02020603050405020304" pitchFamily="18" charset="0"/>
                <a:cs typeface="Times New Roman" panose="02020603050405020304" pitchFamily="18" charset="0"/>
              </a:endParaRPr>
            </a:p>
          </p:txBody>
        </p:sp>
        <p:sp>
          <p:nvSpPr>
            <p:cNvPr id="42" name="文字方塊 41">
              <a:extLst>
                <a:ext uri="{FF2B5EF4-FFF2-40B4-BE49-F238E27FC236}">
                  <a16:creationId xmlns:a16="http://schemas.microsoft.com/office/drawing/2014/main" id="{C0FC87B6-F4D7-4ABF-BB0A-0D1B48F99407}"/>
                </a:ext>
              </a:extLst>
            </p:cNvPr>
            <p:cNvSpPr txBox="1"/>
            <p:nvPr/>
          </p:nvSpPr>
          <p:spPr>
            <a:xfrm>
              <a:off x="3287328" y="3921236"/>
              <a:ext cx="245244"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9</a:t>
              </a:r>
              <a:endParaRPr lang="zh-TW" altLang="en-US" sz="900" dirty="0">
                <a:latin typeface="Times New Roman" panose="02020603050405020304" pitchFamily="18" charset="0"/>
                <a:cs typeface="Times New Roman" panose="02020603050405020304" pitchFamily="18" charset="0"/>
              </a:endParaRPr>
            </a:p>
          </p:txBody>
        </p:sp>
        <p:sp>
          <p:nvSpPr>
            <p:cNvPr id="43" name="文字方塊 42">
              <a:extLst>
                <a:ext uri="{FF2B5EF4-FFF2-40B4-BE49-F238E27FC236}">
                  <a16:creationId xmlns:a16="http://schemas.microsoft.com/office/drawing/2014/main" id="{C0C25400-659F-44E3-B3E7-22711D0F360B}"/>
                </a:ext>
              </a:extLst>
            </p:cNvPr>
            <p:cNvSpPr txBox="1"/>
            <p:nvPr/>
          </p:nvSpPr>
          <p:spPr>
            <a:xfrm>
              <a:off x="3272830" y="4285012"/>
              <a:ext cx="360040"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10</a:t>
              </a:r>
              <a:endParaRPr lang="zh-TW" altLang="en-US" sz="900" dirty="0">
                <a:latin typeface="Times New Roman" panose="02020603050405020304" pitchFamily="18" charset="0"/>
                <a:cs typeface="Times New Roman" panose="02020603050405020304" pitchFamily="18" charset="0"/>
              </a:endParaRPr>
            </a:p>
          </p:txBody>
        </p:sp>
        <p:sp>
          <p:nvSpPr>
            <p:cNvPr id="44" name="文字方塊 43">
              <a:extLst>
                <a:ext uri="{FF2B5EF4-FFF2-40B4-BE49-F238E27FC236}">
                  <a16:creationId xmlns:a16="http://schemas.microsoft.com/office/drawing/2014/main" id="{4A8A96A3-AB5A-4AC1-A2E1-53D7BF5E534A}"/>
                </a:ext>
              </a:extLst>
            </p:cNvPr>
            <p:cNvSpPr txBox="1"/>
            <p:nvPr/>
          </p:nvSpPr>
          <p:spPr>
            <a:xfrm>
              <a:off x="3277084" y="4612596"/>
              <a:ext cx="360040"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11</a:t>
              </a:r>
              <a:endParaRPr lang="zh-TW" altLang="en-US" sz="900" dirty="0">
                <a:latin typeface="Times New Roman" panose="02020603050405020304" pitchFamily="18" charset="0"/>
                <a:cs typeface="Times New Roman" panose="02020603050405020304" pitchFamily="18" charset="0"/>
              </a:endParaRPr>
            </a:p>
          </p:txBody>
        </p:sp>
        <p:sp>
          <p:nvSpPr>
            <p:cNvPr id="45" name="文字方塊 44">
              <a:extLst>
                <a:ext uri="{FF2B5EF4-FFF2-40B4-BE49-F238E27FC236}">
                  <a16:creationId xmlns:a16="http://schemas.microsoft.com/office/drawing/2014/main" id="{61D3F3B0-E77B-4468-B5B4-03E822C45457}"/>
                </a:ext>
              </a:extLst>
            </p:cNvPr>
            <p:cNvSpPr txBox="1"/>
            <p:nvPr/>
          </p:nvSpPr>
          <p:spPr>
            <a:xfrm>
              <a:off x="3264384" y="4923746"/>
              <a:ext cx="360040"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12</a:t>
              </a:r>
              <a:endParaRPr lang="zh-TW" altLang="en-US" sz="900" dirty="0">
                <a:latin typeface="Times New Roman" panose="02020603050405020304" pitchFamily="18" charset="0"/>
                <a:cs typeface="Times New Roman" panose="02020603050405020304" pitchFamily="18" charset="0"/>
              </a:endParaRPr>
            </a:p>
          </p:txBody>
        </p:sp>
        <p:sp>
          <p:nvSpPr>
            <p:cNvPr id="46" name="文字方塊 45">
              <a:extLst>
                <a:ext uri="{FF2B5EF4-FFF2-40B4-BE49-F238E27FC236}">
                  <a16:creationId xmlns:a16="http://schemas.microsoft.com/office/drawing/2014/main" id="{41E431A7-099C-4201-B887-8C18D81A618E}"/>
                </a:ext>
              </a:extLst>
            </p:cNvPr>
            <p:cNvSpPr txBox="1"/>
            <p:nvPr/>
          </p:nvSpPr>
          <p:spPr>
            <a:xfrm>
              <a:off x="3264384" y="5247596"/>
              <a:ext cx="360040"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13</a:t>
              </a:r>
              <a:endParaRPr lang="zh-TW" altLang="en-US" sz="900" dirty="0">
                <a:latin typeface="Times New Roman" panose="02020603050405020304" pitchFamily="18" charset="0"/>
                <a:cs typeface="Times New Roman" panose="02020603050405020304" pitchFamily="18" charset="0"/>
              </a:endParaRPr>
            </a:p>
          </p:txBody>
        </p:sp>
        <p:sp>
          <p:nvSpPr>
            <p:cNvPr id="47" name="文字方塊 46">
              <a:extLst>
                <a:ext uri="{FF2B5EF4-FFF2-40B4-BE49-F238E27FC236}">
                  <a16:creationId xmlns:a16="http://schemas.microsoft.com/office/drawing/2014/main" id="{DC403494-9FCA-4750-8676-2096D3E0D4CC}"/>
                </a:ext>
              </a:extLst>
            </p:cNvPr>
            <p:cNvSpPr txBox="1"/>
            <p:nvPr/>
          </p:nvSpPr>
          <p:spPr>
            <a:xfrm>
              <a:off x="3264384" y="5599826"/>
              <a:ext cx="360040" cy="230832"/>
            </a:xfrm>
            <a:prstGeom prst="rect">
              <a:avLst/>
            </a:prstGeom>
            <a:noFill/>
          </p:spPr>
          <p:txBody>
            <a:bodyPr wrap="square" rtlCol="0">
              <a:spAutoFit/>
            </a:bodyPr>
            <a:lstStyle/>
            <a:p>
              <a:r>
                <a:rPr lang="en-US" altLang="zh-TW" sz="900" dirty="0">
                  <a:latin typeface="Times New Roman" panose="02020603050405020304" pitchFamily="18" charset="0"/>
                  <a:cs typeface="Times New Roman" panose="02020603050405020304" pitchFamily="18" charset="0"/>
                </a:rPr>
                <a:t>14</a:t>
              </a:r>
              <a:endParaRPr lang="zh-TW" altLang="en-US" sz="900" dirty="0">
                <a:latin typeface="Times New Roman" panose="02020603050405020304" pitchFamily="18" charset="0"/>
                <a:cs typeface="Times New Roman" panose="02020603050405020304" pitchFamily="18" charset="0"/>
              </a:endParaRPr>
            </a:p>
          </p:txBody>
        </p:sp>
      </p:grpSp>
      <p:sp>
        <p:nvSpPr>
          <p:cNvPr id="6" name="Rectangle 4"/>
          <p:cNvSpPr>
            <a:spLocks noChangeArrowheads="1"/>
          </p:cNvSpPr>
          <p:nvPr/>
        </p:nvSpPr>
        <p:spPr bwMode="auto">
          <a:xfrm>
            <a:off x="3036756" y="3817929"/>
            <a:ext cx="6159262" cy="2474964"/>
          </a:xfrm>
          <a:prstGeom prst="rect">
            <a:avLst/>
          </a:prstGeom>
          <a:noFill/>
          <a:ln w="38100" algn="ctr">
            <a:solidFill>
              <a:srgbClr val="00B05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4"/>
          <p:cNvSpPr>
            <a:spLocks noChangeArrowheads="1"/>
          </p:cNvSpPr>
          <p:nvPr/>
        </p:nvSpPr>
        <p:spPr bwMode="auto">
          <a:xfrm>
            <a:off x="3012523" y="3455251"/>
            <a:ext cx="6183495" cy="340653"/>
          </a:xfrm>
          <a:prstGeom prst="rect">
            <a:avLst/>
          </a:prstGeom>
          <a:solidFill>
            <a:srgbClr val="00B050">
              <a:alpha val="30196"/>
            </a:srgbClr>
          </a:solidFill>
          <a:ln w="28575" algn="ctr">
            <a:solidFill>
              <a:srgbClr val="00B05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4"/>
          <p:cNvSpPr>
            <a:spLocks noChangeArrowheads="1"/>
          </p:cNvSpPr>
          <p:nvPr/>
        </p:nvSpPr>
        <p:spPr bwMode="auto">
          <a:xfrm>
            <a:off x="2997118" y="2976296"/>
            <a:ext cx="6198900" cy="456639"/>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4"/>
          <p:cNvSpPr>
            <a:spLocks noChangeArrowheads="1"/>
          </p:cNvSpPr>
          <p:nvPr/>
        </p:nvSpPr>
        <p:spPr bwMode="auto">
          <a:xfrm>
            <a:off x="3036756" y="6319450"/>
            <a:ext cx="6159262" cy="500469"/>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a:xfrm>
            <a:off x="3012524" y="834969"/>
            <a:ext cx="6218454" cy="369332"/>
          </a:xfrm>
          <a:prstGeom prst="rect">
            <a:avLst/>
          </a:prstGeom>
          <a:solidFill>
            <a:srgbClr val="FF0000"/>
          </a:solidFill>
        </p:spPr>
        <p:txBody>
          <a:bodyPr wrap="square">
            <a:spAutoFit/>
          </a:bodyPr>
          <a:lstStyle/>
          <a:p>
            <a:pPr algn="ctr" fontAlgn="auto">
              <a:spcBef>
                <a:spcPts val="0"/>
              </a:spcBef>
              <a:spcAft>
                <a:spcPts val="0"/>
              </a:spcAft>
            </a:pPr>
            <a:r>
              <a:rPr kumimoji="0" lang="zh-TW" altLang="en-US" b="1"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學生在校基本資料</a:t>
            </a:r>
            <a:r>
              <a:rPr kumimoji="0" lang="en-US" altLang="zh-TW" b="1"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CSV</a:t>
            </a:r>
            <a:r>
              <a:rPr kumimoji="0" lang="zh-TW" altLang="en-US" b="1"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檔案匯入 </a:t>
            </a:r>
            <a:endParaRPr kumimoji="0" lang="zh-TW" altLang="en-US"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3" name="矩形 12"/>
          <p:cNvSpPr/>
          <p:nvPr/>
        </p:nvSpPr>
        <p:spPr>
          <a:xfrm>
            <a:off x="9525966" y="4711568"/>
            <a:ext cx="2666034" cy="646331"/>
          </a:xfrm>
          <a:prstGeom prst="rect">
            <a:avLst/>
          </a:prstGeom>
        </p:spPr>
        <p:txBody>
          <a:bodyPr wrap="square">
            <a:spAutoFit/>
          </a:bodyPr>
          <a:lstStyle/>
          <a:p>
            <a:r>
              <a:rPr lang="zh-TW" altLang="en-US" b="1"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rPr>
              <a:t>此６列，</a:t>
            </a:r>
            <a:r>
              <a:rPr lang="zh-TW" altLang="en-US" b="1" u="sng"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rPr>
              <a:t>學制身分</a:t>
            </a:r>
            <a:r>
              <a:rPr lang="zh-TW" altLang="en-US" b="1"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rPr>
              <a:t>為 </a:t>
            </a:r>
            <a:endParaRPr lang="en-US" altLang="zh-TW" b="1"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endParaRPr>
          </a:p>
          <a:p>
            <a:r>
              <a:rPr lang="zh-TW" altLang="en-US"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「２」</a:t>
            </a:r>
            <a:r>
              <a:rPr lang="zh-TW" altLang="en-US" b="1" u="sng"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rPr>
              <a:t>綜高生</a:t>
            </a:r>
            <a:r>
              <a:rPr lang="zh-TW" altLang="en-US" b="1"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rPr>
              <a:t>才須輸入</a:t>
            </a:r>
          </a:p>
        </p:txBody>
      </p:sp>
      <p:sp>
        <p:nvSpPr>
          <p:cNvPr id="14" name="右大括弧 13"/>
          <p:cNvSpPr/>
          <p:nvPr/>
        </p:nvSpPr>
        <p:spPr>
          <a:xfrm>
            <a:off x="9260139" y="3958660"/>
            <a:ext cx="211672" cy="2225979"/>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右大括弧 15"/>
          <p:cNvSpPr/>
          <p:nvPr/>
        </p:nvSpPr>
        <p:spPr>
          <a:xfrm rot="10800000">
            <a:off x="2737998" y="3003997"/>
            <a:ext cx="211672" cy="41635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矩形 18"/>
          <p:cNvSpPr/>
          <p:nvPr/>
        </p:nvSpPr>
        <p:spPr>
          <a:xfrm>
            <a:off x="9509036" y="3448597"/>
            <a:ext cx="2430016" cy="369332"/>
          </a:xfrm>
          <a:prstGeom prst="rect">
            <a:avLst/>
          </a:prstGeom>
        </p:spPr>
        <p:txBody>
          <a:bodyPr wrap="square">
            <a:spAutoFit/>
          </a:bodyPr>
          <a:lstStyle/>
          <a:p>
            <a:r>
              <a:rPr lang="zh-TW" altLang="en-US" b="1"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rPr>
              <a:t>預設空值，自行輸入</a:t>
            </a:r>
          </a:p>
        </p:txBody>
      </p:sp>
      <p:sp>
        <p:nvSpPr>
          <p:cNvPr id="22" name="右大括弧 21"/>
          <p:cNvSpPr/>
          <p:nvPr/>
        </p:nvSpPr>
        <p:spPr>
          <a:xfrm rot="10800000">
            <a:off x="2737997" y="6330540"/>
            <a:ext cx="211672" cy="416358"/>
          </a:xfrm>
          <a:prstGeom prst="rightBrace">
            <a:avLst>
              <a:gd name="adj1" fmla="val 8333"/>
              <a:gd name="adj2" fmla="val 52072"/>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矩形 22"/>
          <p:cNvSpPr/>
          <p:nvPr/>
        </p:nvSpPr>
        <p:spPr>
          <a:xfrm>
            <a:off x="701131" y="6116966"/>
            <a:ext cx="2087428" cy="646331"/>
          </a:xfrm>
          <a:prstGeom prst="rect">
            <a:avLst/>
          </a:prstGeom>
        </p:spPr>
        <p:txBody>
          <a:bodyPr wrap="square">
            <a:spAutoFit/>
          </a:bodyPr>
          <a:lstStyle/>
          <a:p>
            <a:pPr algn="ct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系統帶出統測</a:t>
            </a:r>
            <a:endPar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繳費身分審查情形</a:t>
            </a:r>
            <a:endPar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20" name="右大括弧 19"/>
          <p:cNvSpPr/>
          <p:nvPr/>
        </p:nvSpPr>
        <p:spPr>
          <a:xfrm>
            <a:off x="9262857" y="3491985"/>
            <a:ext cx="211672" cy="340653"/>
          </a:xfrm>
          <a:prstGeom prst="rightBrace">
            <a:avLst/>
          </a:prstGeom>
          <a:noFill/>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Rectangle 4"/>
          <p:cNvSpPr>
            <a:spLocks noChangeArrowheads="1"/>
          </p:cNvSpPr>
          <p:nvPr/>
        </p:nvSpPr>
        <p:spPr bwMode="auto">
          <a:xfrm>
            <a:off x="2995982" y="2713473"/>
            <a:ext cx="6234996" cy="270745"/>
          </a:xfrm>
          <a:prstGeom prst="rect">
            <a:avLst/>
          </a:prstGeom>
          <a:solidFill>
            <a:srgbClr val="FF0000">
              <a:alpha val="30196"/>
            </a:srgbClr>
          </a:solidFill>
          <a:ln w="28575"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0" name="Rectangle 2">
            <a:extLst>
              <a:ext uri="{FF2B5EF4-FFF2-40B4-BE49-F238E27FC236}">
                <a16:creationId xmlns:a16="http://schemas.microsoft.com/office/drawing/2014/main" id="{72955659-B4B3-4B85-9081-336F50DA8E8B}"/>
              </a:ext>
            </a:extLst>
          </p:cNvPr>
          <p:cNvSpPr txBox="1">
            <a:spLocks noChangeArrowheads="1"/>
          </p:cNvSpPr>
          <p:nvPr/>
        </p:nvSpPr>
        <p:spPr>
          <a:xfrm>
            <a:off x="1889088" y="-81684"/>
            <a:ext cx="9853984" cy="912019"/>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200"/>
              </a:lnSpc>
              <a:spcAft>
                <a:spcPts val="0"/>
              </a:spcAft>
            </a:pP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資格審查登錄</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在校基本資料</a:t>
            </a:r>
            <a:r>
              <a:rPr lang="zh-TW" altLang="en-US" sz="2600" b="1"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rPr>
              <a:t>整批作業</a:t>
            </a:r>
            <a:endParaRPr lang="en-US" altLang="zh-TW"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4" name="矩形: 圓角 3">
            <a:extLst>
              <a:ext uri="{FF2B5EF4-FFF2-40B4-BE49-F238E27FC236}">
                <a16:creationId xmlns:a16="http://schemas.microsoft.com/office/drawing/2014/main" id="{E4CEC7F8-2404-40AD-AABD-1500B33440C0}"/>
              </a:ext>
            </a:extLst>
          </p:cNvPr>
          <p:cNvSpPr/>
          <p:nvPr/>
        </p:nvSpPr>
        <p:spPr>
          <a:xfrm>
            <a:off x="9100862" y="1535514"/>
            <a:ext cx="1152128" cy="32509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無法更動</a:t>
            </a:r>
          </a:p>
        </p:txBody>
      </p:sp>
      <p:sp>
        <p:nvSpPr>
          <p:cNvPr id="51" name="矩形: 圓角 50">
            <a:extLst>
              <a:ext uri="{FF2B5EF4-FFF2-40B4-BE49-F238E27FC236}">
                <a16:creationId xmlns:a16="http://schemas.microsoft.com/office/drawing/2014/main" id="{5746E545-AEB6-4442-9E08-DB03A7C30052}"/>
              </a:ext>
            </a:extLst>
          </p:cNvPr>
          <p:cNvSpPr/>
          <p:nvPr/>
        </p:nvSpPr>
        <p:spPr>
          <a:xfrm>
            <a:off x="9131397" y="2464292"/>
            <a:ext cx="2555675" cy="533935"/>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無法更動</a:t>
            </a:r>
            <a:endParaRPr lang="en-US" altLang="zh-TW" sz="1400"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endParaRPr>
          </a:p>
          <a:p>
            <a:pPr algn="ctr"/>
            <a:r>
              <a:rPr lang="zh-TW" altLang="en-US" sz="1400" b="1"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有變更需求者，逕洽本委員會</a:t>
            </a:r>
          </a:p>
        </p:txBody>
      </p:sp>
    </p:spTree>
    <p:extLst>
      <p:ext uri="{BB962C8B-B14F-4D97-AF65-F5344CB8AC3E}">
        <p14:creationId xmlns:p14="http://schemas.microsoft.com/office/powerpoint/2010/main" val="2565319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273" r="273"/>
          <a:stretch/>
        </p:blipFill>
        <p:spPr>
          <a:xfrm>
            <a:off x="1338692" y="736314"/>
            <a:ext cx="9619048" cy="5240739"/>
          </a:xfrm>
          <a:prstGeom prst="rect">
            <a:avLst/>
          </a:prstGeom>
        </p:spPr>
      </p:pic>
      <p:pic>
        <p:nvPicPr>
          <p:cNvPr id="12" name="圖片 11"/>
          <p:cNvPicPr>
            <a:picLocks noChangeAspect="1"/>
          </p:cNvPicPr>
          <p:nvPr/>
        </p:nvPicPr>
        <p:blipFill rotWithShape="1">
          <a:blip r:embed="rId4"/>
          <a:srcRect l="25597" t="11448" r="24833" b="65060"/>
          <a:stretch/>
        </p:blipFill>
        <p:spPr>
          <a:xfrm>
            <a:off x="1339627" y="5287576"/>
            <a:ext cx="4415039" cy="1493600"/>
          </a:xfrm>
          <a:prstGeom prst="rect">
            <a:avLst/>
          </a:prstGeom>
        </p:spPr>
      </p:pic>
      <p:sp>
        <p:nvSpPr>
          <p:cNvPr id="16" name="圓角矩形 15"/>
          <p:cNvSpPr/>
          <p:nvPr/>
        </p:nvSpPr>
        <p:spPr>
          <a:xfrm>
            <a:off x="2622076" y="4749200"/>
            <a:ext cx="2070616" cy="510778"/>
          </a:xfrm>
          <a:prstGeom prst="roundRect">
            <a:avLst/>
          </a:prstGeom>
          <a:solidFill>
            <a:schemeClr val="accent4">
              <a:lumMod val="40000"/>
              <a:lumOff val="60000"/>
            </a:schemeClr>
          </a:solidFill>
        </p:spPr>
        <p:txBody>
          <a:bodyPr wrap="none">
            <a:spAutoFit/>
          </a:bodyPr>
          <a:lstStyle/>
          <a:p>
            <a:r>
              <a:rPr kumimoji="0" lang="zh-TW" altLang="en-US" sz="2400" dirty="0">
                <a:solidFill>
                  <a:srgbClr val="3333FF"/>
                </a:solidFill>
                <a:latin typeface="華康儷楷書" panose="03000509000000000000" pitchFamily="65" charset="-120"/>
                <a:ea typeface="華康儷楷書" panose="03000509000000000000" pitchFamily="65" charset="-120"/>
              </a:rPr>
              <a:t>匯入錯誤訊息</a:t>
            </a:r>
          </a:p>
        </p:txBody>
      </p:sp>
      <p:sp>
        <p:nvSpPr>
          <p:cNvPr id="22" name="Rectangle 5"/>
          <p:cNvSpPr>
            <a:spLocks noChangeArrowheads="1"/>
          </p:cNvSpPr>
          <p:nvPr/>
        </p:nvSpPr>
        <p:spPr bwMode="auto">
          <a:xfrm>
            <a:off x="1703513" y="1171084"/>
            <a:ext cx="8856984" cy="3409541"/>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320517" name="Rectangle 4"/>
          <p:cNvSpPr>
            <a:spLocks noChangeArrowheads="1"/>
          </p:cNvSpPr>
          <p:nvPr/>
        </p:nvSpPr>
        <p:spPr bwMode="auto">
          <a:xfrm>
            <a:off x="7179139" y="2707606"/>
            <a:ext cx="2120135" cy="577378"/>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1" name="AutoShape 6"/>
          <p:cNvSpPr>
            <a:spLocks noChangeArrowheads="1"/>
          </p:cNvSpPr>
          <p:nvPr/>
        </p:nvSpPr>
        <p:spPr bwMode="auto">
          <a:xfrm rot="10800000">
            <a:off x="5764614" y="2786057"/>
            <a:ext cx="1520718" cy="433387"/>
          </a:xfrm>
          <a:prstGeom prst="wedgeRoundRectCallout">
            <a:avLst>
              <a:gd name="adj1" fmla="val 4126"/>
              <a:gd name="adj2" fmla="val -11664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rot="10800000" anchor="ctr" anchorCtr="1"/>
          <a:lstStyle/>
          <a:p>
            <a:r>
              <a:rPr kumimoji="0" lang="en-US" altLang="zh-TW" sz="1600" b="1" dirty="0">
                <a:latin typeface="標楷體" panose="03000509000000000000" pitchFamily="65" charset="-120"/>
                <a:ea typeface="標楷體" panose="03000509000000000000" pitchFamily="65" charset="-120"/>
              </a:rPr>
              <a:t>CSV</a:t>
            </a:r>
            <a:r>
              <a:rPr kumimoji="0" lang="zh-TW" altLang="en-US" sz="1600" b="1" dirty="0">
                <a:latin typeface="標楷體" panose="03000509000000000000" pitchFamily="65" charset="-120"/>
                <a:ea typeface="標楷體" panose="03000509000000000000" pitchFamily="65" charset="-120"/>
              </a:rPr>
              <a:t>檔案圖示</a:t>
            </a:r>
            <a:endParaRPr kumimoji="0" lang="en-US" altLang="zh-TW" sz="1600" b="1" dirty="0">
              <a:latin typeface="標楷體" panose="03000509000000000000" pitchFamily="65" charset="-120"/>
              <a:ea typeface="標楷體" panose="03000509000000000000" pitchFamily="65" charset="-120"/>
            </a:endParaRPr>
          </a:p>
        </p:txBody>
      </p:sp>
      <p:sp>
        <p:nvSpPr>
          <p:cNvPr id="18" name="圓角矩形 17"/>
          <p:cNvSpPr/>
          <p:nvPr/>
        </p:nvSpPr>
        <p:spPr>
          <a:xfrm>
            <a:off x="7098184" y="4749200"/>
            <a:ext cx="2070616" cy="510778"/>
          </a:xfrm>
          <a:prstGeom prst="roundRect">
            <a:avLst/>
          </a:prstGeom>
          <a:solidFill>
            <a:schemeClr val="accent4">
              <a:lumMod val="40000"/>
              <a:lumOff val="60000"/>
            </a:schemeClr>
          </a:solidFill>
        </p:spPr>
        <p:txBody>
          <a:bodyPr wrap="none">
            <a:spAutoFit/>
          </a:bodyPr>
          <a:lstStyle/>
          <a:p>
            <a:r>
              <a:rPr kumimoji="0" lang="zh-TW" altLang="en-US" sz="2400" dirty="0">
                <a:solidFill>
                  <a:srgbClr val="FF0000"/>
                </a:solidFill>
                <a:latin typeface="華康儷楷書" panose="03000509000000000000" pitchFamily="65" charset="-120"/>
                <a:ea typeface="華康儷楷書" panose="03000509000000000000" pitchFamily="65" charset="-120"/>
              </a:rPr>
              <a:t>匯入正確訊息</a:t>
            </a:r>
          </a:p>
        </p:txBody>
      </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l="21974" t="12193" r="28380" b="73119"/>
          <a:stretch/>
        </p:blipFill>
        <p:spPr>
          <a:xfrm>
            <a:off x="5764614" y="5303842"/>
            <a:ext cx="5223039" cy="1211009"/>
          </a:xfrm>
          <a:prstGeom prst="rect">
            <a:avLst/>
          </a:prstGeom>
        </p:spPr>
      </p:pic>
      <p:sp>
        <p:nvSpPr>
          <p:cNvPr id="324615" name="AutoShape 7"/>
          <p:cNvSpPr>
            <a:spLocks noChangeArrowheads="1"/>
          </p:cNvSpPr>
          <p:nvPr/>
        </p:nvSpPr>
        <p:spPr bwMode="auto">
          <a:xfrm rot="10800000">
            <a:off x="7535832" y="3457611"/>
            <a:ext cx="3504254" cy="1018800"/>
          </a:xfrm>
          <a:prstGeom prst="wedgeRoundRectCallout">
            <a:avLst>
              <a:gd name="adj1" fmla="val 29367"/>
              <a:gd name="adj2" fmla="val 71903"/>
              <a:gd name="adj3" fmla="val 16667"/>
            </a:avLst>
          </a:prstGeom>
          <a:solidFill>
            <a:srgbClr val="C00000"/>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sz="1600" b="1" dirty="0">
                <a:solidFill>
                  <a:schemeClr val="bg1"/>
                </a:solidFill>
                <a:latin typeface="Cambria Math" panose="02040503050406030204" pitchFamily="18" charset="0"/>
                <a:ea typeface="華康儷楷書" panose="03000509000000000000" pitchFamily="65" charset="-120"/>
              </a:rPr>
              <a:t>將編輯完之考生資料匯入</a:t>
            </a:r>
            <a:r>
              <a:rPr kumimoji="0" lang="en-US" altLang="zh-TW" sz="1600" b="1" dirty="0">
                <a:solidFill>
                  <a:schemeClr val="bg1"/>
                </a:solidFill>
                <a:latin typeface="Cambria Math" panose="02040503050406030204" pitchFamily="18" charset="0"/>
                <a:ea typeface="華康儷楷書" panose="03000509000000000000" pitchFamily="65" charset="-120"/>
              </a:rPr>
              <a:t>(CSV</a:t>
            </a:r>
            <a:r>
              <a:rPr kumimoji="0" lang="zh-TW" altLang="en-US" sz="1600" b="1" dirty="0">
                <a:solidFill>
                  <a:schemeClr val="bg1"/>
                </a:solidFill>
                <a:latin typeface="Cambria Math" panose="02040503050406030204" pitchFamily="18" charset="0"/>
                <a:ea typeface="華康儷楷書" panose="03000509000000000000" pitchFamily="65" charset="-120"/>
              </a:rPr>
              <a:t>格式</a:t>
            </a:r>
            <a:r>
              <a:rPr kumimoji="0" lang="en-US" altLang="zh-TW" sz="1600" b="1" dirty="0">
                <a:solidFill>
                  <a:schemeClr val="bg1"/>
                </a:solidFill>
                <a:latin typeface="Cambria Math" panose="02040503050406030204" pitchFamily="18" charset="0"/>
                <a:ea typeface="華康儷楷書" panose="03000509000000000000" pitchFamily="65" charset="-120"/>
              </a:rPr>
              <a:t>)</a:t>
            </a:r>
          </a:p>
          <a:p>
            <a:r>
              <a:rPr kumimoji="0" lang="zh-TW" altLang="en-US" sz="1600" b="1" dirty="0">
                <a:solidFill>
                  <a:schemeClr val="bg1"/>
                </a:solidFill>
                <a:latin typeface="Cambria Math" panose="02040503050406030204" pitchFamily="18" charset="0"/>
                <a:ea typeface="華康儷楷書" panose="03000509000000000000" pitchFamily="65" charset="-120"/>
              </a:rPr>
              <a:t>檔案名稱格式：</a:t>
            </a:r>
            <a:endParaRPr kumimoji="0" lang="en-US" altLang="zh-TW" sz="1600" b="1" dirty="0">
              <a:solidFill>
                <a:schemeClr val="bg1"/>
              </a:solidFill>
              <a:latin typeface="Cambria Math" panose="02040503050406030204" pitchFamily="18" charset="0"/>
              <a:ea typeface="華康儷楷書" panose="03000509000000000000" pitchFamily="65" charset="-120"/>
            </a:endParaRPr>
          </a:p>
          <a:p>
            <a:r>
              <a:rPr kumimoji="0" lang="zh-TW" altLang="en-US" sz="1600" b="1" dirty="0">
                <a:solidFill>
                  <a:schemeClr val="bg1"/>
                </a:solidFill>
                <a:latin typeface="Cambria Math" panose="02040503050406030204" pitchFamily="18" charset="0"/>
                <a:ea typeface="華康儷楷書" panose="03000509000000000000" pitchFamily="65" charset="-120"/>
              </a:rPr>
              <a:t>學校代碼</a:t>
            </a:r>
            <a:r>
              <a:rPr kumimoji="0" lang="en-US" altLang="zh-TW" sz="1600" b="1" dirty="0">
                <a:solidFill>
                  <a:schemeClr val="bg1"/>
                </a:solidFill>
                <a:latin typeface="Cambria Math" panose="02040503050406030204" pitchFamily="18" charset="0"/>
                <a:ea typeface="華康儷楷書" panose="03000509000000000000" pitchFamily="65" charset="-120"/>
              </a:rPr>
              <a:t>+Stud.csv</a:t>
            </a:r>
          </a:p>
          <a:p>
            <a:r>
              <a:rPr kumimoji="0" lang="zh-TW" altLang="en-US" sz="1600" b="1" dirty="0">
                <a:solidFill>
                  <a:schemeClr val="bg1"/>
                </a:solidFill>
                <a:latin typeface="Cambria Math" panose="02040503050406030204" pitchFamily="18" charset="0"/>
                <a:ea typeface="華康儷楷書" panose="03000509000000000000" pitchFamily="65" charset="-120"/>
              </a:rPr>
              <a:t>班級代碼</a:t>
            </a:r>
            <a:r>
              <a:rPr kumimoji="0" lang="en-US" altLang="zh-TW" sz="1600" b="1" dirty="0">
                <a:solidFill>
                  <a:schemeClr val="bg1"/>
                </a:solidFill>
                <a:latin typeface="Cambria Math" panose="02040503050406030204" pitchFamily="18" charset="0"/>
                <a:ea typeface="華康儷楷書" panose="03000509000000000000" pitchFamily="65" charset="-120"/>
              </a:rPr>
              <a:t>+Class.csv</a:t>
            </a:r>
          </a:p>
        </p:txBody>
      </p:sp>
      <p:pic>
        <p:nvPicPr>
          <p:cNvPr id="4" name="圖片 3">
            <a:extLst>
              <a:ext uri="{FF2B5EF4-FFF2-40B4-BE49-F238E27FC236}">
                <a16:creationId xmlns:a16="http://schemas.microsoft.com/office/drawing/2014/main" id="{BB56A474-7B84-4EA0-B4ED-C9F8B3691F82}"/>
              </a:ext>
            </a:extLst>
          </p:cNvPr>
          <p:cNvPicPr>
            <a:picLocks noChangeAspect="1"/>
          </p:cNvPicPr>
          <p:nvPr/>
        </p:nvPicPr>
        <p:blipFill rotWithShape="1">
          <a:blip r:embed="rId6"/>
          <a:srcRect l="4719" t="19814" b="26254"/>
          <a:stretch/>
        </p:blipFill>
        <p:spPr>
          <a:xfrm>
            <a:off x="10291434" y="4006679"/>
            <a:ext cx="1728882" cy="2017432"/>
          </a:xfrm>
          <a:prstGeom prst="rect">
            <a:avLst/>
          </a:prstGeom>
          <a:ln>
            <a:solidFill>
              <a:schemeClr val="tx1"/>
            </a:solidFill>
          </a:ln>
        </p:spPr>
      </p:pic>
      <p:sp>
        <p:nvSpPr>
          <p:cNvPr id="7" name="矩形 6">
            <a:extLst>
              <a:ext uri="{FF2B5EF4-FFF2-40B4-BE49-F238E27FC236}">
                <a16:creationId xmlns:a16="http://schemas.microsoft.com/office/drawing/2014/main" id="{0127D993-419C-4323-BF97-50F9E2B9091C}"/>
              </a:ext>
            </a:extLst>
          </p:cNvPr>
          <p:cNvSpPr/>
          <p:nvPr/>
        </p:nvSpPr>
        <p:spPr>
          <a:xfrm>
            <a:off x="10291434" y="5542182"/>
            <a:ext cx="1709222"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Rectangle 2">
            <a:extLst>
              <a:ext uri="{FF2B5EF4-FFF2-40B4-BE49-F238E27FC236}">
                <a16:creationId xmlns:a16="http://schemas.microsoft.com/office/drawing/2014/main" id="{E54E9CB2-8D71-4F3A-9A1E-31556BC4C027}"/>
              </a:ext>
            </a:extLst>
          </p:cNvPr>
          <p:cNvSpPr txBox="1">
            <a:spLocks noChangeArrowheads="1"/>
          </p:cNvSpPr>
          <p:nvPr/>
        </p:nvSpPr>
        <p:spPr>
          <a:xfrm>
            <a:off x="1889088" y="-81684"/>
            <a:ext cx="9853984" cy="912019"/>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200"/>
              </a:lnSpc>
              <a:spcAft>
                <a:spcPts val="0"/>
              </a:spcAft>
            </a:pP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資格審查登錄</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在校基本資料</a:t>
            </a:r>
            <a:r>
              <a:rPr lang="zh-TW" altLang="en-US" sz="2600" b="1"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rPr>
              <a:t>整批作業</a:t>
            </a:r>
            <a:endParaRPr lang="en-US" altLang="zh-TW" sz="2600" b="1"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23" name="AutoShape 6"/>
          <p:cNvSpPr>
            <a:spLocks noChangeArrowheads="1"/>
          </p:cNvSpPr>
          <p:nvPr/>
        </p:nvSpPr>
        <p:spPr bwMode="auto">
          <a:xfrm rot="10800000">
            <a:off x="686471" y="3918908"/>
            <a:ext cx="3607131" cy="769092"/>
          </a:xfrm>
          <a:prstGeom prst="wedgeRoundRectCallout">
            <a:avLst>
              <a:gd name="adj1" fmla="val -47588"/>
              <a:gd name="adj2" fmla="val 88412"/>
              <a:gd name="adj3" fmla="val 16667"/>
            </a:avLst>
          </a:prstGeom>
          <a:solidFill>
            <a:srgbClr val="C00000"/>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sz="1600" b="1" dirty="0">
                <a:solidFill>
                  <a:schemeClr val="bg1"/>
                </a:solidFill>
                <a:latin typeface="Cambria Math" panose="02040503050406030204" pitchFamily="18" charset="0"/>
                <a:ea typeface="華康儷楷書" panose="03000509000000000000" pitchFamily="65" charset="-120"/>
              </a:rPr>
              <a:t>檔案名稱格式： 　　</a:t>
            </a:r>
          </a:p>
          <a:p>
            <a:r>
              <a:rPr kumimoji="0" lang="zh-TW" altLang="en-US" sz="1600" b="1" dirty="0">
                <a:solidFill>
                  <a:schemeClr val="bg1"/>
                </a:solidFill>
                <a:latin typeface="Cambria Math" panose="02040503050406030204" pitchFamily="18" charset="0"/>
                <a:ea typeface="華康儷楷書" panose="03000509000000000000" pitchFamily="65" charset="-120"/>
              </a:rPr>
              <a:t>匯出全部為學校代碼</a:t>
            </a:r>
            <a:r>
              <a:rPr kumimoji="0" lang="en-US" altLang="zh-TW" sz="1600" b="1" dirty="0">
                <a:solidFill>
                  <a:schemeClr val="bg1"/>
                </a:solidFill>
                <a:latin typeface="Cambria Math" panose="02040503050406030204" pitchFamily="18" charset="0"/>
                <a:ea typeface="華康儷楷書" panose="03000509000000000000" pitchFamily="65" charset="-120"/>
              </a:rPr>
              <a:t>+Stud.XLSX</a:t>
            </a:r>
            <a:r>
              <a:rPr kumimoji="0" lang="zh-TW" altLang="en-US" sz="1600" b="1" dirty="0">
                <a:solidFill>
                  <a:schemeClr val="bg1"/>
                </a:solidFill>
                <a:latin typeface="Cambria Math" panose="02040503050406030204" pitchFamily="18" charset="0"/>
                <a:ea typeface="華康儷楷書" panose="03000509000000000000" pitchFamily="65" charset="-120"/>
              </a:rPr>
              <a:t>　　</a:t>
            </a:r>
          </a:p>
          <a:p>
            <a:r>
              <a:rPr kumimoji="0" lang="zh-TW" altLang="en-US" sz="1600" b="1" dirty="0">
                <a:solidFill>
                  <a:schemeClr val="bg1"/>
                </a:solidFill>
                <a:latin typeface="Cambria Math" panose="02040503050406030204" pitchFamily="18" charset="0"/>
                <a:ea typeface="華康儷楷書" panose="03000509000000000000" pitchFamily="65" charset="-120"/>
              </a:rPr>
              <a:t>匯出單一班級為班級代碼</a:t>
            </a:r>
            <a:r>
              <a:rPr kumimoji="0" lang="en-US" altLang="zh-TW" sz="1600" b="1" dirty="0">
                <a:solidFill>
                  <a:schemeClr val="bg1"/>
                </a:solidFill>
                <a:latin typeface="Cambria Math" panose="02040503050406030204" pitchFamily="18" charset="0"/>
                <a:ea typeface="華康儷楷書" panose="03000509000000000000" pitchFamily="65" charset="-120"/>
              </a:rPr>
              <a:t>+Class.XLSX</a:t>
            </a:r>
            <a:endParaRPr kumimoji="0" lang="zh-TW" altLang="en-US" sz="1600" b="1" dirty="0">
              <a:solidFill>
                <a:schemeClr val="bg1"/>
              </a:solidFill>
              <a:latin typeface="Cambria Math" panose="02040503050406030204" pitchFamily="18" charset="0"/>
              <a:ea typeface="華康儷楷書" panose="03000509000000000000" pitchFamily="65" charset="-12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DA8E0728-4CDA-4FCD-9A6E-C13A977CBC09}"/>
              </a:ext>
            </a:extLst>
          </p:cNvPr>
          <p:cNvGrpSpPr/>
          <p:nvPr/>
        </p:nvGrpSpPr>
        <p:grpSpPr>
          <a:xfrm>
            <a:off x="-23125" y="1003960"/>
            <a:ext cx="8424936" cy="5112568"/>
            <a:chOff x="328936" y="1410926"/>
            <a:chExt cx="8120748" cy="4832267"/>
          </a:xfrm>
        </p:grpSpPr>
        <p:pic>
          <p:nvPicPr>
            <p:cNvPr id="3" name="圖片 2">
              <a:extLst>
                <a:ext uri="{FF2B5EF4-FFF2-40B4-BE49-F238E27FC236}">
                  <a16:creationId xmlns:a16="http://schemas.microsoft.com/office/drawing/2014/main" id="{094B4902-9143-466D-92D0-DF5BB06EF860}"/>
                </a:ext>
              </a:extLst>
            </p:cNvPr>
            <p:cNvPicPr>
              <a:picLocks noChangeAspect="1"/>
            </p:cNvPicPr>
            <p:nvPr/>
          </p:nvPicPr>
          <p:blipFill rotWithShape="1">
            <a:blip r:embed="rId3">
              <a:extLst>
                <a:ext uri="{28A0092B-C50C-407E-A947-70E740481C1C}">
                  <a14:useLocalDpi xmlns:a14="http://schemas.microsoft.com/office/drawing/2010/main" val="0"/>
                </a:ext>
              </a:extLst>
            </a:blip>
            <a:srcRect t="24194"/>
            <a:stretch/>
          </p:blipFill>
          <p:spPr>
            <a:xfrm>
              <a:off x="328936" y="1410926"/>
              <a:ext cx="8120748" cy="4832267"/>
            </a:xfrm>
            <a:prstGeom prst="rect">
              <a:avLst/>
            </a:prstGeom>
          </p:spPr>
        </p:pic>
        <p:sp>
          <p:nvSpPr>
            <p:cNvPr id="4" name="矩形 3">
              <a:extLst>
                <a:ext uri="{FF2B5EF4-FFF2-40B4-BE49-F238E27FC236}">
                  <a16:creationId xmlns:a16="http://schemas.microsoft.com/office/drawing/2014/main" id="{F9F9C18D-9A3B-458A-8D26-6293A8FCCED7}"/>
                </a:ext>
              </a:extLst>
            </p:cNvPr>
            <p:cNvSpPr/>
            <p:nvPr/>
          </p:nvSpPr>
          <p:spPr>
            <a:xfrm>
              <a:off x="927289" y="3827058"/>
              <a:ext cx="292836" cy="16200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21" name="矩形 20">
              <a:extLst>
                <a:ext uri="{FF2B5EF4-FFF2-40B4-BE49-F238E27FC236}">
                  <a16:creationId xmlns:a16="http://schemas.microsoft.com/office/drawing/2014/main" id="{3521AF13-049B-4748-A528-9E3454B0E43D}"/>
                </a:ext>
              </a:extLst>
            </p:cNvPr>
            <p:cNvSpPr/>
            <p:nvPr/>
          </p:nvSpPr>
          <p:spPr>
            <a:xfrm>
              <a:off x="1976180" y="3827057"/>
              <a:ext cx="409745" cy="16200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22" name="矩形 21">
              <a:extLst>
                <a:ext uri="{FF2B5EF4-FFF2-40B4-BE49-F238E27FC236}">
                  <a16:creationId xmlns:a16="http://schemas.microsoft.com/office/drawing/2014/main" id="{66BD57E5-5728-48BA-AC8F-CA4A06DC38D8}"/>
                </a:ext>
              </a:extLst>
            </p:cNvPr>
            <p:cNvSpPr/>
            <p:nvPr/>
          </p:nvSpPr>
          <p:spPr>
            <a:xfrm>
              <a:off x="3337343" y="2415313"/>
              <a:ext cx="409745" cy="12483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23" name="矩形 22">
              <a:extLst>
                <a:ext uri="{FF2B5EF4-FFF2-40B4-BE49-F238E27FC236}">
                  <a16:creationId xmlns:a16="http://schemas.microsoft.com/office/drawing/2014/main" id="{D72107EB-E411-4046-A1F3-F04C4097ADA1}"/>
                </a:ext>
              </a:extLst>
            </p:cNvPr>
            <p:cNvSpPr/>
            <p:nvPr/>
          </p:nvSpPr>
          <p:spPr>
            <a:xfrm>
              <a:off x="3399709" y="2804018"/>
              <a:ext cx="409745" cy="12483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25" name="矩形 24">
              <a:extLst>
                <a:ext uri="{FF2B5EF4-FFF2-40B4-BE49-F238E27FC236}">
                  <a16:creationId xmlns:a16="http://schemas.microsoft.com/office/drawing/2014/main" id="{C6BAFCC5-7D27-474D-A5F0-39A619146B73}"/>
                </a:ext>
              </a:extLst>
            </p:cNvPr>
            <p:cNvSpPr/>
            <p:nvPr/>
          </p:nvSpPr>
          <p:spPr>
            <a:xfrm>
              <a:off x="3399709" y="3058716"/>
              <a:ext cx="409745" cy="12483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26" name="矩形 25">
              <a:extLst>
                <a:ext uri="{FF2B5EF4-FFF2-40B4-BE49-F238E27FC236}">
                  <a16:creationId xmlns:a16="http://schemas.microsoft.com/office/drawing/2014/main" id="{B4FFFCF0-F294-4EA4-8F6D-5A89FDB291DC}"/>
                </a:ext>
              </a:extLst>
            </p:cNvPr>
            <p:cNvSpPr/>
            <p:nvPr/>
          </p:nvSpPr>
          <p:spPr>
            <a:xfrm>
              <a:off x="3707353" y="3306519"/>
              <a:ext cx="1092503" cy="8772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mbria Math" panose="02040503050406030204" pitchFamily="18" charset="0"/>
                <a:ea typeface="華康儷楷書" panose="03000509000000000000" pitchFamily="65" charset="-120"/>
              </a:endParaRPr>
            </a:p>
          </p:txBody>
        </p:sp>
        <p:sp>
          <p:nvSpPr>
            <p:cNvPr id="29" name="矩形 28">
              <a:extLst>
                <a:ext uri="{FF2B5EF4-FFF2-40B4-BE49-F238E27FC236}">
                  <a16:creationId xmlns:a16="http://schemas.microsoft.com/office/drawing/2014/main" id="{53829025-166D-4E16-9F3C-103F3F3B62FA}"/>
                </a:ext>
              </a:extLst>
            </p:cNvPr>
            <p:cNvSpPr/>
            <p:nvPr/>
          </p:nvSpPr>
          <p:spPr>
            <a:xfrm>
              <a:off x="5278888" y="2421518"/>
              <a:ext cx="409745" cy="12483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Cambria Math" panose="02040503050406030204" pitchFamily="18" charset="0"/>
                <a:ea typeface="華康儷楷書" panose="03000509000000000000" pitchFamily="65" charset="-120"/>
              </a:endParaRPr>
            </a:p>
          </p:txBody>
        </p:sp>
        <p:sp>
          <p:nvSpPr>
            <p:cNvPr id="30" name="矩形 29">
              <a:extLst>
                <a:ext uri="{FF2B5EF4-FFF2-40B4-BE49-F238E27FC236}">
                  <a16:creationId xmlns:a16="http://schemas.microsoft.com/office/drawing/2014/main" id="{CB0AFA23-8F6C-4265-B5C5-9610C6EE5D26}"/>
                </a:ext>
              </a:extLst>
            </p:cNvPr>
            <p:cNvSpPr/>
            <p:nvPr/>
          </p:nvSpPr>
          <p:spPr>
            <a:xfrm>
              <a:off x="5278888" y="2626377"/>
              <a:ext cx="409745" cy="12483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34" name="矩形 33">
              <a:extLst>
                <a:ext uri="{FF2B5EF4-FFF2-40B4-BE49-F238E27FC236}">
                  <a16:creationId xmlns:a16="http://schemas.microsoft.com/office/drawing/2014/main" id="{B519A33F-4569-434E-9CD4-14625F64D22F}"/>
                </a:ext>
              </a:extLst>
            </p:cNvPr>
            <p:cNvSpPr/>
            <p:nvPr/>
          </p:nvSpPr>
          <p:spPr>
            <a:xfrm>
              <a:off x="5278888" y="2813677"/>
              <a:ext cx="409745" cy="12483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36" name="矩形 35">
              <a:extLst>
                <a:ext uri="{FF2B5EF4-FFF2-40B4-BE49-F238E27FC236}">
                  <a16:creationId xmlns:a16="http://schemas.microsoft.com/office/drawing/2014/main" id="{741E661D-486A-471E-9664-8C6E51192461}"/>
                </a:ext>
              </a:extLst>
            </p:cNvPr>
            <p:cNvSpPr/>
            <p:nvPr/>
          </p:nvSpPr>
          <p:spPr>
            <a:xfrm>
              <a:off x="5278889" y="3026262"/>
              <a:ext cx="543164" cy="12240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sp>
          <p:nvSpPr>
            <p:cNvPr id="37" name="矩形 36">
              <a:extLst>
                <a:ext uri="{FF2B5EF4-FFF2-40B4-BE49-F238E27FC236}">
                  <a16:creationId xmlns:a16="http://schemas.microsoft.com/office/drawing/2014/main" id="{00DEE8D0-0B90-492F-ACD0-6AA8AE5F1DB8}"/>
                </a:ext>
              </a:extLst>
            </p:cNvPr>
            <p:cNvSpPr/>
            <p:nvPr/>
          </p:nvSpPr>
          <p:spPr>
            <a:xfrm>
              <a:off x="7259690" y="2415297"/>
              <a:ext cx="499647" cy="118897"/>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Cambria Math" panose="02040503050406030204" pitchFamily="18" charset="0"/>
                <a:ea typeface="華康儷楷書" panose="03000509000000000000" pitchFamily="65" charset="-120"/>
              </a:endParaRPr>
            </a:p>
          </p:txBody>
        </p:sp>
      </p:grpSp>
      <p:pic>
        <p:nvPicPr>
          <p:cNvPr id="14" name="圖片 13" descr="一張含有 文字, 螢幕擷取畫面, 數字, 陳列 的圖片&#10;&#10;AI 產生的內容可能不正確。">
            <a:extLst>
              <a:ext uri="{FF2B5EF4-FFF2-40B4-BE49-F238E27FC236}">
                <a16:creationId xmlns:a16="http://schemas.microsoft.com/office/drawing/2014/main" id="{A380AD4A-9855-AB28-52C5-0CB1EDCAEE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976" y="1989200"/>
            <a:ext cx="5603163" cy="2922434"/>
          </a:xfrm>
          <a:prstGeom prst="rect">
            <a:avLst/>
          </a:prstGeom>
        </p:spPr>
      </p:pic>
      <p:sp>
        <p:nvSpPr>
          <p:cNvPr id="11" name="手繪多邊形 10"/>
          <p:cNvSpPr/>
          <p:nvPr/>
        </p:nvSpPr>
        <p:spPr>
          <a:xfrm>
            <a:off x="2482523" y="3827326"/>
            <a:ext cx="5538071" cy="1084308"/>
          </a:xfrm>
          <a:custGeom>
            <a:avLst/>
            <a:gdLst>
              <a:gd name="connsiteX0" fmla="*/ 0 w 6267450"/>
              <a:gd name="connsiteY0" fmla="*/ 1657350 h 1666875"/>
              <a:gd name="connsiteX1" fmla="*/ 0 w 6267450"/>
              <a:gd name="connsiteY1" fmla="*/ 419100 h 1666875"/>
              <a:gd name="connsiteX2" fmla="*/ 2095500 w 6267450"/>
              <a:gd name="connsiteY2" fmla="*/ 419100 h 1666875"/>
              <a:gd name="connsiteX3" fmla="*/ 2095500 w 6267450"/>
              <a:gd name="connsiteY3" fmla="*/ 0 h 1666875"/>
              <a:gd name="connsiteX4" fmla="*/ 6267450 w 6267450"/>
              <a:gd name="connsiteY4" fmla="*/ 0 h 1666875"/>
              <a:gd name="connsiteX5" fmla="*/ 6267450 w 6267450"/>
              <a:gd name="connsiteY5" fmla="*/ 1666875 h 1666875"/>
              <a:gd name="connsiteX6" fmla="*/ 0 w 6267450"/>
              <a:gd name="connsiteY6" fmla="*/ 1657350 h 1666875"/>
              <a:gd name="connsiteX0" fmla="*/ 0 w 6267450"/>
              <a:gd name="connsiteY0" fmla="*/ 1667147 h 1676672"/>
              <a:gd name="connsiteX1" fmla="*/ 0 w 6267450"/>
              <a:gd name="connsiteY1" fmla="*/ 428897 h 1676672"/>
              <a:gd name="connsiteX2" fmla="*/ 15971 w 6267450"/>
              <a:gd name="connsiteY2" fmla="*/ 0 h 1676672"/>
              <a:gd name="connsiteX3" fmla="*/ 2095500 w 6267450"/>
              <a:gd name="connsiteY3" fmla="*/ 9797 h 1676672"/>
              <a:gd name="connsiteX4" fmla="*/ 6267450 w 6267450"/>
              <a:gd name="connsiteY4" fmla="*/ 9797 h 1676672"/>
              <a:gd name="connsiteX5" fmla="*/ 6267450 w 6267450"/>
              <a:gd name="connsiteY5" fmla="*/ 1676672 h 1676672"/>
              <a:gd name="connsiteX6" fmla="*/ 0 w 6267450"/>
              <a:gd name="connsiteY6" fmla="*/ 1667147 h 1676672"/>
              <a:gd name="connsiteX0" fmla="*/ 5676 w 6273126"/>
              <a:gd name="connsiteY0" fmla="*/ 1667147 h 1676672"/>
              <a:gd name="connsiteX1" fmla="*/ 5676 w 6273126"/>
              <a:gd name="connsiteY1" fmla="*/ 428897 h 1676672"/>
              <a:gd name="connsiteX2" fmla="*/ 21647 w 6273126"/>
              <a:gd name="connsiteY2" fmla="*/ 0 h 1676672"/>
              <a:gd name="connsiteX3" fmla="*/ 2101176 w 6273126"/>
              <a:gd name="connsiteY3" fmla="*/ 9797 h 1676672"/>
              <a:gd name="connsiteX4" fmla="*/ 6273126 w 6273126"/>
              <a:gd name="connsiteY4" fmla="*/ 9797 h 1676672"/>
              <a:gd name="connsiteX5" fmla="*/ 6273126 w 6273126"/>
              <a:gd name="connsiteY5" fmla="*/ 1676672 h 1676672"/>
              <a:gd name="connsiteX6" fmla="*/ 5676 w 6273126"/>
              <a:gd name="connsiteY6" fmla="*/ 1667147 h 1676672"/>
              <a:gd name="connsiteX0" fmla="*/ 0 w 6267450"/>
              <a:gd name="connsiteY0" fmla="*/ 1657350 h 1666875"/>
              <a:gd name="connsiteX1" fmla="*/ 0 w 6267450"/>
              <a:gd name="connsiteY1" fmla="*/ 419100 h 1666875"/>
              <a:gd name="connsiteX2" fmla="*/ 2095500 w 6267450"/>
              <a:gd name="connsiteY2" fmla="*/ 0 h 1666875"/>
              <a:gd name="connsiteX3" fmla="*/ 6267450 w 6267450"/>
              <a:gd name="connsiteY3" fmla="*/ 0 h 1666875"/>
              <a:gd name="connsiteX4" fmla="*/ 6267450 w 6267450"/>
              <a:gd name="connsiteY4" fmla="*/ 1666875 h 1666875"/>
              <a:gd name="connsiteX5" fmla="*/ 0 w 6267450"/>
              <a:gd name="connsiteY5" fmla="*/ 1657350 h 1666875"/>
              <a:gd name="connsiteX0" fmla="*/ 0 w 6267450"/>
              <a:gd name="connsiteY0" fmla="*/ 1679543 h 1689068"/>
              <a:gd name="connsiteX1" fmla="*/ 35247 w 6267450"/>
              <a:gd name="connsiteY1" fmla="*/ 141065 h 1689068"/>
              <a:gd name="connsiteX2" fmla="*/ 2095500 w 6267450"/>
              <a:gd name="connsiteY2" fmla="*/ 22193 h 1689068"/>
              <a:gd name="connsiteX3" fmla="*/ 6267450 w 6267450"/>
              <a:gd name="connsiteY3" fmla="*/ 22193 h 1689068"/>
              <a:gd name="connsiteX4" fmla="*/ 6267450 w 6267450"/>
              <a:gd name="connsiteY4" fmla="*/ 1689068 h 1689068"/>
              <a:gd name="connsiteX5" fmla="*/ 0 w 6267450"/>
              <a:gd name="connsiteY5" fmla="*/ 1679543 h 1689068"/>
              <a:gd name="connsiteX0" fmla="*/ 0 w 6267450"/>
              <a:gd name="connsiteY0" fmla="*/ 1657350 h 1666875"/>
              <a:gd name="connsiteX1" fmla="*/ 2095500 w 6267450"/>
              <a:gd name="connsiteY1" fmla="*/ 0 h 1666875"/>
              <a:gd name="connsiteX2" fmla="*/ 6267450 w 6267450"/>
              <a:gd name="connsiteY2" fmla="*/ 0 h 1666875"/>
              <a:gd name="connsiteX3" fmla="*/ 6267450 w 6267450"/>
              <a:gd name="connsiteY3" fmla="*/ 1666875 h 1666875"/>
              <a:gd name="connsiteX4" fmla="*/ 0 w 6267450"/>
              <a:gd name="connsiteY4" fmla="*/ 1657350 h 1666875"/>
              <a:gd name="connsiteX0" fmla="*/ 0 w 6267450"/>
              <a:gd name="connsiteY0" fmla="*/ 1665928 h 1675453"/>
              <a:gd name="connsiteX1" fmla="*/ 7158 w 6267450"/>
              <a:gd name="connsiteY1" fmla="*/ 0 h 1675453"/>
              <a:gd name="connsiteX2" fmla="*/ 6267450 w 6267450"/>
              <a:gd name="connsiteY2" fmla="*/ 8578 h 1675453"/>
              <a:gd name="connsiteX3" fmla="*/ 6267450 w 6267450"/>
              <a:gd name="connsiteY3" fmla="*/ 1675453 h 1675453"/>
              <a:gd name="connsiteX4" fmla="*/ 0 w 6267450"/>
              <a:gd name="connsiteY4" fmla="*/ 1665928 h 167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450" h="1675453">
                <a:moveTo>
                  <a:pt x="0" y="1665928"/>
                </a:moveTo>
                <a:lnTo>
                  <a:pt x="7158" y="0"/>
                </a:lnTo>
                <a:lnTo>
                  <a:pt x="6267450" y="8578"/>
                </a:lnTo>
                <a:lnTo>
                  <a:pt x="6267450" y="1675453"/>
                </a:lnTo>
                <a:lnTo>
                  <a:pt x="0" y="1665928"/>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6288284" y="5353853"/>
            <a:ext cx="4619562" cy="919401"/>
          </a:xfrm>
          <a:prstGeom prst="roundRect">
            <a:avLst/>
          </a:prstGeom>
          <a:solidFill>
            <a:schemeClr val="accent4">
              <a:lumMod val="40000"/>
              <a:lumOff val="60000"/>
            </a:schemeClr>
          </a:solidFill>
        </p:spPr>
        <p:txBody>
          <a:bodyPr wrap="square" rtlCol="0">
            <a:spAutoFit/>
          </a:bodyPr>
          <a:lstStyle/>
          <a:p>
            <a:pPr>
              <a:defRPr/>
            </a:pPr>
            <a:r>
              <a:rPr lang="zh-TW" altLang="en-US" sz="1600" b="1" dirty="0">
                <a:solidFill>
                  <a:srgbClr val="FF0000"/>
                </a:solidFill>
                <a:latin typeface="Cambria Math" panose="02040503050406030204" pitchFamily="18" charset="0"/>
                <a:ea typeface="華康儷楷書" panose="03000509000000000000" pitchFamily="65" charset="-120"/>
              </a:rPr>
              <a:t>須變更</a:t>
            </a:r>
            <a:r>
              <a:rPr lang="zh-TW" altLang="en-US" sz="1600" b="1" dirty="0">
                <a:latin typeface="Cambria Math" panose="02040503050406030204" pitchFamily="18" charset="0"/>
                <a:ea typeface="華康儷楷書" panose="03000509000000000000" pitchFamily="65" charset="-120"/>
              </a:rPr>
              <a:t>考生身分證號作法：</a:t>
            </a:r>
            <a:endParaRPr lang="en-US" altLang="zh-TW" sz="1600" b="1" dirty="0">
              <a:latin typeface="Cambria Math" panose="02040503050406030204" pitchFamily="18" charset="0"/>
              <a:ea typeface="華康儷楷書" panose="03000509000000000000" pitchFamily="65" charset="-120"/>
            </a:endParaRPr>
          </a:p>
          <a:p>
            <a:pPr>
              <a:defRPr/>
            </a:pP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於</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4</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29</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含</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前，將</a:t>
            </a:r>
            <a:r>
              <a:rPr lang="zh-TW" altLang="en-US" sz="1600" b="1" dirty="0">
                <a:latin typeface="Cambria Math" panose="02040503050406030204" pitchFamily="18" charset="0"/>
                <a:ea typeface="華康儷楷書" panose="03000509000000000000" pitchFamily="65" charset="-120"/>
                <a:cs typeface="Times New Roman" panose="02020603050405020304" pitchFamily="18" charset="0"/>
              </a:rPr>
              <a:t>學生基本資料修正表</a:t>
            </a:r>
            <a:r>
              <a:rPr lang="en-US" altLang="zh-TW" sz="1600" b="1" dirty="0">
                <a:latin typeface="Cambria Math" panose="02040503050406030204" pitchFamily="18" charset="0"/>
                <a:ea typeface="華康儷楷書" panose="03000509000000000000" pitchFamily="65" charset="-120"/>
                <a:cs typeface="Times New Roman" panose="02020603050405020304" pitchFamily="18" charset="0"/>
              </a:rPr>
              <a:t>(A0)</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及</a:t>
            </a:r>
            <a:r>
              <a:rPr lang="zh-TW" altLang="en-US" sz="1600" b="1" dirty="0">
                <a:latin typeface="Cambria Math" panose="02040503050406030204" pitchFamily="18" charset="0"/>
                <a:ea typeface="華康儷楷書" panose="03000509000000000000" pitchFamily="65" charset="-120"/>
                <a:cs typeface="Times New Roman" panose="02020603050405020304" pitchFamily="18" charset="0"/>
              </a:rPr>
              <a:t>身分證影本</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傳真或郵寄本會</a:t>
            </a:r>
          </a:p>
        </p:txBody>
      </p:sp>
      <p:sp>
        <p:nvSpPr>
          <p:cNvPr id="20" name="Rectangle 2"/>
          <p:cNvSpPr txBox="1">
            <a:spLocks noChangeArrowheads="1"/>
          </p:cNvSpPr>
          <p:nvPr/>
        </p:nvSpPr>
        <p:spPr>
          <a:xfrm>
            <a:off x="1775520" y="69674"/>
            <a:ext cx="9564695" cy="61021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804863" indent="-804863" fontAlgn="auto">
              <a:lnSpc>
                <a:spcPts val="3500"/>
              </a:lnSpc>
              <a:spcAft>
                <a:spcPts val="0"/>
              </a:spcAft>
              <a:defRPr/>
            </a:pPr>
            <a:r>
              <a:rPr lang="en-US" altLang="zh-TW" sz="2600" b="1" dirty="0">
                <a:solidFill>
                  <a:srgbClr val="000000"/>
                </a:solidFill>
                <a:latin typeface="標楷體" panose="03000509000000000000" pitchFamily="65" charset="-120"/>
                <a:ea typeface="標楷體" panose="03000509000000000000" pitchFamily="65" charset="-12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資格審查登錄</a:t>
            </a:r>
            <a:r>
              <a:rPr lang="en-US" altLang="zh-TW" sz="26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6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在校基本資料</a:t>
            </a:r>
            <a:r>
              <a:rPr lang="zh-TW" altLang="en-US" sz="2600" b="1"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rPr>
              <a:t>單筆編輯</a:t>
            </a:r>
            <a:endParaRPr lang="en-US" altLang="zh-TW" sz="2600" b="1" spc="-150" dirty="0">
              <a:solidFill>
                <a:srgbClr val="0000FF"/>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24" name="AutoShape 5"/>
          <p:cNvSpPr>
            <a:spLocks noChangeArrowheads="1"/>
          </p:cNvSpPr>
          <p:nvPr/>
        </p:nvSpPr>
        <p:spPr bwMode="auto">
          <a:xfrm>
            <a:off x="8178312" y="3704618"/>
            <a:ext cx="3966617" cy="1329723"/>
          </a:xfrm>
          <a:prstGeom prst="roundRect">
            <a:avLst/>
          </a:prstGeom>
          <a:solidFill>
            <a:schemeClr val="accent6">
              <a:lumMod val="50000"/>
            </a:schemeClr>
          </a:solidFill>
          <a:ln w="9525" algn="ctr">
            <a:noFill/>
            <a:miter lim="800000"/>
            <a:headEnd/>
            <a:tailEnd/>
          </a:ln>
          <a:effectLst>
            <a:outerShdw dist="20000" dir="5400000" rotWithShape="0">
              <a:srgbClr val="000000">
                <a:alpha val="37999"/>
              </a:srgbClr>
            </a:outerShdw>
          </a:effectLst>
        </p:spPr>
        <p:txBody>
          <a:bodyPr/>
          <a:lstStyle/>
          <a:p>
            <a:pPr algn="ctr">
              <a:defRPr/>
            </a:pPr>
            <a:r>
              <a:rPr kumimoji="0" lang="en-US" altLang="zh-TW"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r>
              <a:rPr kumimoji="0" lang="zh-TW" altLang="en-US"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請注意</a:t>
            </a:r>
            <a:r>
              <a:rPr kumimoji="0" lang="en-US" altLang="zh-TW"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p>
          <a:p>
            <a:pPr algn="ctr">
              <a:defRPr/>
            </a:pPr>
            <a:r>
              <a:rPr kumimoji="0" lang="en-US" altLang="zh-TW"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r>
              <a:rPr kumimoji="0" lang="zh-TW" altLang="en-US"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個別新增考生</a:t>
            </a:r>
            <a:r>
              <a:rPr kumimoji="0" lang="en-US" altLang="zh-TW"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p>
          <a:p>
            <a:pPr marL="228600" indent="-228600">
              <a:defRPr/>
            </a:pPr>
            <a:r>
              <a:rPr kumimoji="0" lang="en-US" altLang="zh-TW"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1.</a:t>
            </a:r>
            <a:r>
              <a:rPr kumimoji="0" lang="zh-TW" altLang="en-US"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 </a:t>
            </a:r>
            <a:r>
              <a:rPr kumimoji="0" lang="zh-TW" altLang="en-US" sz="2000" b="1" dirty="0">
                <a:solidFill>
                  <a:srgbClr val="FFCCFF"/>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統測個報</a:t>
            </a:r>
            <a:r>
              <a:rPr kumimoji="0" lang="zh-TW" altLang="en-US"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之應屆畢業生由各校新增。</a:t>
            </a:r>
            <a:endParaRPr kumimoji="0" lang="en-US" altLang="zh-TW"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endParaRPr>
          </a:p>
          <a:p>
            <a:pPr marL="228600" indent="-228600">
              <a:defRPr/>
            </a:pPr>
            <a:r>
              <a:rPr kumimoji="0" lang="en-US" altLang="zh-TW"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2.</a:t>
            </a:r>
            <a:r>
              <a:rPr kumimoji="0" lang="zh-TW" altLang="en-US"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 </a:t>
            </a:r>
            <a:r>
              <a:rPr kumimoji="0" lang="zh-TW" altLang="en-US" sz="2000" b="1" dirty="0">
                <a:solidFill>
                  <a:srgbClr val="FFCCFF"/>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轉學生</a:t>
            </a:r>
            <a:r>
              <a:rPr kumimoji="0" lang="zh-TW" altLang="en-US"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統一由</a:t>
            </a:r>
            <a:r>
              <a:rPr kumimoji="0" lang="zh-TW" altLang="en-US" sz="1700" b="1" dirty="0">
                <a:solidFill>
                  <a:srgbClr val="FF0000"/>
                </a:solidFill>
                <a:effectLst>
                  <a:outerShdw blurRad="38100" dist="38100" dir="2700000" algn="tl">
                    <a:srgbClr val="000000">
                      <a:alpha val="43137"/>
                    </a:srgbClr>
                  </a:outerShdw>
                </a:effectLst>
                <a:highlight>
                  <a:srgbClr val="FFFF00"/>
                </a:highlight>
                <a:latin typeface="Cambria Math" panose="02040503050406030204" pitchFamily="18" charset="0"/>
                <a:ea typeface="華康儷楷書" panose="03000509000000000000" pitchFamily="65" charset="-120"/>
                <a:cs typeface="Times New Roman" panose="02020603050405020304" pitchFamily="18" charset="0"/>
              </a:rPr>
              <a:t>轉入學校</a:t>
            </a:r>
            <a:r>
              <a:rPr kumimoji="0" lang="zh-TW" altLang="en-US"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辦理。</a:t>
            </a:r>
            <a:endParaRPr kumimoji="0" lang="en-US" altLang="zh-TW" sz="1700" b="1" dirty="0">
              <a:solidFill>
                <a:schemeClr val="bg1"/>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27" name="手繪多邊形 26"/>
          <p:cNvSpPr/>
          <p:nvPr/>
        </p:nvSpPr>
        <p:spPr>
          <a:xfrm>
            <a:off x="2482523" y="3429000"/>
            <a:ext cx="5538071" cy="360284"/>
          </a:xfrm>
          <a:custGeom>
            <a:avLst/>
            <a:gdLst>
              <a:gd name="connsiteX0" fmla="*/ 0 w 6267450"/>
              <a:gd name="connsiteY0" fmla="*/ 1657350 h 1666875"/>
              <a:gd name="connsiteX1" fmla="*/ 0 w 6267450"/>
              <a:gd name="connsiteY1" fmla="*/ 419100 h 1666875"/>
              <a:gd name="connsiteX2" fmla="*/ 2095500 w 6267450"/>
              <a:gd name="connsiteY2" fmla="*/ 419100 h 1666875"/>
              <a:gd name="connsiteX3" fmla="*/ 2095500 w 6267450"/>
              <a:gd name="connsiteY3" fmla="*/ 0 h 1666875"/>
              <a:gd name="connsiteX4" fmla="*/ 6267450 w 6267450"/>
              <a:gd name="connsiteY4" fmla="*/ 0 h 1666875"/>
              <a:gd name="connsiteX5" fmla="*/ 6267450 w 6267450"/>
              <a:gd name="connsiteY5" fmla="*/ 1666875 h 1666875"/>
              <a:gd name="connsiteX6" fmla="*/ 0 w 6267450"/>
              <a:gd name="connsiteY6" fmla="*/ 1657350 h 1666875"/>
              <a:gd name="connsiteX0" fmla="*/ 0 w 6267450"/>
              <a:gd name="connsiteY0" fmla="*/ 1667147 h 1676672"/>
              <a:gd name="connsiteX1" fmla="*/ 0 w 6267450"/>
              <a:gd name="connsiteY1" fmla="*/ 428897 h 1676672"/>
              <a:gd name="connsiteX2" fmla="*/ 15971 w 6267450"/>
              <a:gd name="connsiteY2" fmla="*/ 0 h 1676672"/>
              <a:gd name="connsiteX3" fmla="*/ 2095500 w 6267450"/>
              <a:gd name="connsiteY3" fmla="*/ 9797 h 1676672"/>
              <a:gd name="connsiteX4" fmla="*/ 6267450 w 6267450"/>
              <a:gd name="connsiteY4" fmla="*/ 9797 h 1676672"/>
              <a:gd name="connsiteX5" fmla="*/ 6267450 w 6267450"/>
              <a:gd name="connsiteY5" fmla="*/ 1676672 h 1676672"/>
              <a:gd name="connsiteX6" fmla="*/ 0 w 6267450"/>
              <a:gd name="connsiteY6" fmla="*/ 1667147 h 1676672"/>
              <a:gd name="connsiteX0" fmla="*/ 5676 w 6273126"/>
              <a:gd name="connsiteY0" fmla="*/ 1667147 h 1676672"/>
              <a:gd name="connsiteX1" fmla="*/ 5676 w 6273126"/>
              <a:gd name="connsiteY1" fmla="*/ 428897 h 1676672"/>
              <a:gd name="connsiteX2" fmla="*/ 21647 w 6273126"/>
              <a:gd name="connsiteY2" fmla="*/ 0 h 1676672"/>
              <a:gd name="connsiteX3" fmla="*/ 2101176 w 6273126"/>
              <a:gd name="connsiteY3" fmla="*/ 9797 h 1676672"/>
              <a:gd name="connsiteX4" fmla="*/ 6273126 w 6273126"/>
              <a:gd name="connsiteY4" fmla="*/ 9797 h 1676672"/>
              <a:gd name="connsiteX5" fmla="*/ 6273126 w 6273126"/>
              <a:gd name="connsiteY5" fmla="*/ 1676672 h 1676672"/>
              <a:gd name="connsiteX6" fmla="*/ 5676 w 6273126"/>
              <a:gd name="connsiteY6" fmla="*/ 1667147 h 1676672"/>
              <a:gd name="connsiteX0" fmla="*/ 0 w 6267450"/>
              <a:gd name="connsiteY0" fmla="*/ 1657350 h 1666875"/>
              <a:gd name="connsiteX1" fmla="*/ 0 w 6267450"/>
              <a:gd name="connsiteY1" fmla="*/ 419100 h 1666875"/>
              <a:gd name="connsiteX2" fmla="*/ 2095500 w 6267450"/>
              <a:gd name="connsiteY2" fmla="*/ 0 h 1666875"/>
              <a:gd name="connsiteX3" fmla="*/ 6267450 w 6267450"/>
              <a:gd name="connsiteY3" fmla="*/ 0 h 1666875"/>
              <a:gd name="connsiteX4" fmla="*/ 6267450 w 6267450"/>
              <a:gd name="connsiteY4" fmla="*/ 1666875 h 1666875"/>
              <a:gd name="connsiteX5" fmla="*/ 0 w 6267450"/>
              <a:gd name="connsiteY5" fmla="*/ 1657350 h 1666875"/>
              <a:gd name="connsiteX0" fmla="*/ 0 w 6267450"/>
              <a:gd name="connsiteY0" fmla="*/ 1679543 h 1689068"/>
              <a:gd name="connsiteX1" fmla="*/ 35247 w 6267450"/>
              <a:gd name="connsiteY1" fmla="*/ 141065 h 1689068"/>
              <a:gd name="connsiteX2" fmla="*/ 2095500 w 6267450"/>
              <a:gd name="connsiteY2" fmla="*/ 22193 h 1689068"/>
              <a:gd name="connsiteX3" fmla="*/ 6267450 w 6267450"/>
              <a:gd name="connsiteY3" fmla="*/ 22193 h 1689068"/>
              <a:gd name="connsiteX4" fmla="*/ 6267450 w 6267450"/>
              <a:gd name="connsiteY4" fmla="*/ 1689068 h 1689068"/>
              <a:gd name="connsiteX5" fmla="*/ 0 w 6267450"/>
              <a:gd name="connsiteY5" fmla="*/ 1679543 h 1689068"/>
              <a:gd name="connsiteX0" fmla="*/ 0 w 6267450"/>
              <a:gd name="connsiteY0" fmla="*/ 1657350 h 1666875"/>
              <a:gd name="connsiteX1" fmla="*/ 2095500 w 6267450"/>
              <a:gd name="connsiteY1" fmla="*/ 0 h 1666875"/>
              <a:gd name="connsiteX2" fmla="*/ 6267450 w 6267450"/>
              <a:gd name="connsiteY2" fmla="*/ 0 h 1666875"/>
              <a:gd name="connsiteX3" fmla="*/ 6267450 w 6267450"/>
              <a:gd name="connsiteY3" fmla="*/ 1666875 h 1666875"/>
              <a:gd name="connsiteX4" fmla="*/ 0 w 6267450"/>
              <a:gd name="connsiteY4" fmla="*/ 1657350 h 1666875"/>
              <a:gd name="connsiteX0" fmla="*/ 0 w 6267450"/>
              <a:gd name="connsiteY0" fmla="*/ 1665928 h 1675453"/>
              <a:gd name="connsiteX1" fmla="*/ 7158 w 6267450"/>
              <a:gd name="connsiteY1" fmla="*/ 0 h 1675453"/>
              <a:gd name="connsiteX2" fmla="*/ 6267450 w 6267450"/>
              <a:gd name="connsiteY2" fmla="*/ 8578 h 1675453"/>
              <a:gd name="connsiteX3" fmla="*/ 6267450 w 6267450"/>
              <a:gd name="connsiteY3" fmla="*/ 1675453 h 1675453"/>
              <a:gd name="connsiteX4" fmla="*/ 0 w 6267450"/>
              <a:gd name="connsiteY4" fmla="*/ 1665928 h 167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450" h="1675453">
                <a:moveTo>
                  <a:pt x="0" y="1665928"/>
                </a:moveTo>
                <a:lnTo>
                  <a:pt x="7158" y="0"/>
                </a:lnTo>
                <a:lnTo>
                  <a:pt x="6267450" y="8578"/>
                </a:lnTo>
                <a:lnTo>
                  <a:pt x="6267450" y="1675453"/>
                </a:lnTo>
                <a:lnTo>
                  <a:pt x="0" y="1665928"/>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sp>
        <p:nvSpPr>
          <p:cNvPr id="12" name="矩形 11"/>
          <p:cNvSpPr/>
          <p:nvPr/>
        </p:nvSpPr>
        <p:spPr>
          <a:xfrm>
            <a:off x="6368176" y="2036791"/>
            <a:ext cx="1592143" cy="213653"/>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sp>
        <p:nvSpPr>
          <p:cNvPr id="9" name="AutoShape 5"/>
          <p:cNvSpPr>
            <a:spLocks noChangeArrowheads="1"/>
          </p:cNvSpPr>
          <p:nvPr/>
        </p:nvSpPr>
        <p:spPr bwMode="auto">
          <a:xfrm>
            <a:off x="3375219" y="1258864"/>
            <a:ext cx="3081319" cy="375478"/>
          </a:xfrm>
          <a:prstGeom prst="wedgeRoundRectCallout">
            <a:avLst>
              <a:gd name="adj1" fmla="val 29757"/>
              <a:gd name="adj2" fmla="val 92083"/>
              <a:gd name="adj3" fmla="val 16667"/>
            </a:avLst>
          </a:prstGeom>
          <a:solidFill>
            <a:srgbClr val="C00000"/>
          </a:solidFill>
          <a:ln w="9525" algn="ctr">
            <a:no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chemeClr val="bg1"/>
                </a:solidFill>
                <a:latin typeface="華康儷楷書" panose="03000509000000000000" pitchFamily="65" charset="-120"/>
                <a:ea typeface="華康儷楷書" panose="03000509000000000000" pitchFamily="65" charset="-120"/>
              </a:rPr>
              <a:t>編輯完成請按「儲存」按鈕</a:t>
            </a:r>
          </a:p>
        </p:txBody>
      </p:sp>
      <p:sp>
        <p:nvSpPr>
          <p:cNvPr id="31" name="文字方塊 30">
            <a:extLst>
              <a:ext uri="{FF2B5EF4-FFF2-40B4-BE49-F238E27FC236}">
                <a16:creationId xmlns:a16="http://schemas.microsoft.com/office/drawing/2014/main" id="{A54A111F-E21A-4899-A3E5-B73C458F5BD6}"/>
              </a:ext>
            </a:extLst>
          </p:cNvPr>
          <p:cNvSpPr txBox="1"/>
          <p:nvPr/>
        </p:nvSpPr>
        <p:spPr>
          <a:xfrm>
            <a:off x="1277985" y="5287640"/>
            <a:ext cx="4619562" cy="646986"/>
          </a:xfrm>
          <a:prstGeom prst="roundRect">
            <a:avLst/>
          </a:prstGeom>
          <a:solidFill>
            <a:schemeClr val="accent4">
              <a:lumMod val="40000"/>
              <a:lumOff val="60000"/>
            </a:schemeClr>
          </a:solidFill>
        </p:spPr>
        <p:txBody>
          <a:bodyPr wrap="square" rtlCol="0">
            <a:spAutoFit/>
          </a:bodyPr>
          <a:lstStyle/>
          <a:p>
            <a:pPr>
              <a:defRPr/>
            </a:pPr>
            <a:r>
              <a:rPr lang="zh-TW" altLang="en-US" sz="1600" b="1" dirty="0">
                <a:latin typeface="Cambria Math" panose="02040503050406030204" pitchFamily="18" charset="0"/>
                <a:ea typeface="華康儷楷書" panose="03000509000000000000" pitchFamily="65" charset="-120"/>
              </a:rPr>
              <a:t>中央資料庫學習歷程檔案有疑義作法：</a:t>
            </a:r>
            <a:endParaRPr lang="en-US" altLang="zh-TW" sz="1600" b="1" dirty="0">
              <a:latin typeface="Cambria Math" panose="02040503050406030204" pitchFamily="18" charset="0"/>
              <a:ea typeface="華康儷楷書" panose="03000509000000000000" pitchFamily="65" charset="-120"/>
            </a:endParaRPr>
          </a:p>
          <a:p>
            <a:pPr>
              <a:defRPr/>
            </a:pP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於</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4</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29</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含</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前，向本會提出疑義申請</a:t>
            </a:r>
          </a:p>
        </p:txBody>
      </p:sp>
      <p:pic>
        <p:nvPicPr>
          <p:cNvPr id="8" name="圖片 7">
            <a:extLst>
              <a:ext uri="{FF2B5EF4-FFF2-40B4-BE49-F238E27FC236}">
                <a16:creationId xmlns:a16="http://schemas.microsoft.com/office/drawing/2014/main" id="{7AD4C45A-5B66-4975-90EB-40B192592B09}"/>
              </a:ext>
            </a:extLst>
          </p:cNvPr>
          <p:cNvPicPr>
            <a:picLocks noChangeAspect="1"/>
          </p:cNvPicPr>
          <p:nvPr/>
        </p:nvPicPr>
        <p:blipFill>
          <a:blip r:embed="rId5"/>
          <a:stretch>
            <a:fillRect/>
          </a:stretch>
        </p:blipFill>
        <p:spPr>
          <a:xfrm>
            <a:off x="6456538" y="1610950"/>
            <a:ext cx="941620" cy="385208"/>
          </a:xfrm>
          <a:prstGeom prst="rect">
            <a:avLst/>
          </a:prstGeom>
          <a:ln w="28575">
            <a:solidFill>
              <a:srgbClr val="FF0000"/>
            </a:solidFill>
            <a:prstDash val="dash"/>
          </a:ln>
        </p:spPr>
      </p:pic>
      <p:cxnSp>
        <p:nvCxnSpPr>
          <p:cNvPr id="15" name="直線單箭頭接點 14">
            <a:extLst>
              <a:ext uri="{FF2B5EF4-FFF2-40B4-BE49-F238E27FC236}">
                <a16:creationId xmlns:a16="http://schemas.microsoft.com/office/drawing/2014/main" id="{1936333C-F50C-4924-A4E8-FDC23C7F3ABC}"/>
              </a:ext>
            </a:extLst>
          </p:cNvPr>
          <p:cNvCxnSpPr>
            <a:cxnSpLocks/>
          </p:cNvCxnSpPr>
          <p:nvPr/>
        </p:nvCxnSpPr>
        <p:spPr>
          <a:xfrm>
            <a:off x="7576735" y="2238292"/>
            <a:ext cx="0" cy="3115561"/>
          </a:xfrm>
          <a:prstGeom prst="straightConnector1">
            <a:avLst/>
          </a:prstGeom>
          <a:ln w="28575">
            <a:solidFill>
              <a:srgbClr val="3333FF"/>
            </a:solidFill>
            <a:tailEnd type="triangle"/>
          </a:ln>
        </p:spPr>
        <p:style>
          <a:lnRef idx="1">
            <a:schemeClr val="dk1"/>
          </a:lnRef>
          <a:fillRef idx="0">
            <a:schemeClr val="dk1"/>
          </a:fillRef>
          <a:effectRef idx="0">
            <a:schemeClr val="dk1"/>
          </a:effectRef>
          <a:fontRef idx="minor">
            <a:schemeClr val="tx1"/>
          </a:fontRef>
        </p:style>
      </p:cxnSp>
      <p:pic>
        <p:nvPicPr>
          <p:cNvPr id="41" name="圖片 40">
            <a:extLst>
              <a:ext uri="{FF2B5EF4-FFF2-40B4-BE49-F238E27FC236}">
                <a16:creationId xmlns:a16="http://schemas.microsoft.com/office/drawing/2014/main" id="{9FF9F527-013E-4466-9AB1-4D3FC3C7AB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7161" y="1462312"/>
            <a:ext cx="636635" cy="636635"/>
          </a:xfrm>
          <a:prstGeom prst="rect">
            <a:avLst/>
          </a:prstGeom>
        </p:spPr>
      </p:pic>
      <p:pic>
        <p:nvPicPr>
          <p:cNvPr id="43" name="圖片 42">
            <a:extLst>
              <a:ext uri="{FF2B5EF4-FFF2-40B4-BE49-F238E27FC236}">
                <a16:creationId xmlns:a16="http://schemas.microsoft.com/office/drawing/2014/main" id="{7C981EA0-4B48-4A7E-8A71-747C1118DE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085283" y="1364539"/>
            <a:ext cx="4014509" cy="2161659"/>
          </a:xfrm>
          <a:prstGeom prst="rect">
            <a:avLst/>
          </a:prstGeom>
          <a:ln>
            <a:noFill/>
          </a:ln>
          <a:effectLst>
            <a:outerShdw blurRad="190500" algn="tl" rotWithShape="0">
              <a:srgbClr val="000000">
                <a:alpha val="70000"/>
              </a:srgbClr>
            </a:outerShdw>
          </a:effectLst>
        </p:spPr>
      </p:pic>
      <p:sp>
        <p:nvSpPr>
          <p:cNvPr id="2" name="矩形 1">
            <a:extLst>
              <a:ext uri="{FF2B5EF4-FFF2-40B4-BE49-F238E27FC236}">
                <a16:creationId xmlns:a16="http://schemas.microsoft.com/office/drawing/2014/main" id="{C0EA35CE-412E-3546-682D-8F76D963BD7A}"/>
              </a:ext>
            </a:extLst>
          </p:cNvPr>
          <p:cNvSpPr/>
          <p:nvPr/>
        </p:nvSpPr>
        <p:spPr>
          <a:xfrm>
            <a:off x="811900" y="3560241"/>
            <a:ext cx="269831" cy="172739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F9A45E57-7E17-9890-9FA7-0741572F5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901" y="2228627"/>
            <a:ext cx="1056616" cy="216742"/>
          </a:xfrm>
          <a:prstGeom prst="rect">
            <a:avLst/>
          </a:prstGeom>
        </p:spPr>
      </p:pic>
      <p:cxnSp>
        <p:nvCxnSpPr>
          <p:cNvPr id="39" name="直線單箭頭接點 38">
            <a:extLst>
              <a:ext uri="{FF2B5EF4-FFF2-40B4-BE49-F238E27FC236}">
                <a16:creationId xmlns:a16="http://schemas.microsoft.com/office/drawing/2014/main" id="{1DD6E91A-4030-4A16-9E26-71886E6A51B6}"/>
              </a:ext>
            </a:extLst>
          </p:cNvPr>
          <p:cNvCxnSpPr>
            <a:cxnSpLocks/>
          </p:cNvCxnSpPr>
          <p:nvPr/>
        </p:nvCxnSpPr>
        <p:spPr>
          <a:xfrm>
            <a:off x="4180635" y="3800959"/>
            <a:ext cx="8708" cy="1510244"/>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957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descr="一張含有 文字, 螢幕擷取畫面, 數字, 字型 的圖片&#10;&#10;AI 產生的內容可能不正確。">
            <a:extLst>
              <a:ext uri="{FF2B5EF4-FFF2-40B4-BE49-F238E27FC236}">
                <a16:creationId xmlns:a16="http://schemas.microsoft.com/office/drawing/2014/main" id="{69376621-2B55-5971-E69D-BC21569B9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7724" y="1069290"/>
            <a:ext cx="4277132" cy="3138655"/>
          </a:xfrm>
          <a:prstGeom prst="rect">
            <a:avLst/>
          </a:prstGeom>
        </p:spPr>
      </p:pic>
      <p:pic>
        <p:nvPicPr>
          <p:cNvPr id="6" name="圖片 5">
            <a:extLst>
              <a:ext uri="{FF2B5EF4-FFF2-40B4-BE49-F238E27FC236}">
                <a16:creationId xmlns:a16="http://schemas.microsoft.com/office/drawing/2014/main" id="{BBD577E8-803F-4609-8052-8EF627A7BA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05226" y="1263561"/>
            <a:ext cx="3778306" cy="5403535"/>
          </a:xfrm>
          <a:prstGeom prst="rect">
            <a:avLst/>
          </a:prstGeom>
          <a:ln>
            <a:solidFill>
              <a:schemeClr val="tx1"/>
            </a:solidFill>
          </a:ln>
        </p:spPr>
      </p:pic>
      <p:pic>
        <p:nvPicPr>
          <p:cNvPr id="3" name="圖片 2"/>
          <p:cNvPicPr>
            <a:picLocks noChangeAspect="1"/>
          </p:cNvPicPr>
          <p:nvPr/>
        </p:nvPicPr>
        <p:blipFill rotWithShape="1">
          <a:blip r:embed="rId5" cstate="print">
            <a:extLst>
              <a:ext uri="{28A0092B-C50C-407E-A947-70E740481C1C}">
                <a14:useLocalDpi xmlns:a14="http://schemas.microsoft.com/office/drawing/2010/main" val="0"/>
              </a:ext>
            </a:extLst>
          </a:blip>
          <a:srcRect r="8301" b="33607"/>
          <a:stretch/>
        </p:blipFill>
        <p:spPr>
          <a:xfrm>
            <a:off x="716456" y="4168729"/>
            <a:ext cx="4660525" cy="2428623"/>
          </a:xfrm>
          <a:prstGeom prst="rect">
            <a:avLst/>
          </a:prstGeom>
        </p:spPr>
      </p:pic>
      <p:sp>
        <p:nvSpPr>
          <p:cNvPr id="12" name="Rectangle 2"/>
          <p:cNvSpPr txBox="1">
            <a:spLocks noChangeArrowheads="1"/>
          </p:cNvSpPr>
          <p:nvPr/>
        </p:nvSpPr>
        <p:spPr>
          <a:xfrm>
            <a:off x="767408" y="-236336"/>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896938" indent="-896938" algn="ctr" fontAlgn="auto">
              <a:lnSpc>
                <a:spcPts val="3500"/>
              </a:lnSpc>
              <a:spcAft>
                <a:spcPts val="0"/>
              </a:spcAft>
            </a:pP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集體報名</a:t>
            </a: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cs typeface="+mn-cs"/>
              </a:rPr>
              <a:t>資格審查登錄</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t>
            </a:r>
            <a:r>
              <a:rPr lang="zh-TW" altLang="en-US" sz="2500" b="1" dirty="0">
                <a:solidFill>
                  <a:srgbClr val="FF0000"/>
                </a:solidFill>
                <a:latin typeface="華康儷楷書" panose="03000509000000000000" pitchFamily="65" charset="-120"/>
                <a:ea typeface="華康儷楷書" panose="03000509000000000000" pitchFamily="65" charset="-120"/>
                <a:cs typeface="+mn-cs"/>
              </a:rPr>
              <a:t>列印學生基本資料修正表</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t>
            </a:r>
            <a:r>
              <a:rPr lang="en-US" altLang="zh-TW" sz="25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A0</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t>
            </a:r>
          </a:p>
        </p:txBody>
      </p:sp>
      <p:sp>
        <p:nvSpPr>
          <p:cNvPr id="21" name="圓角矩形 20"/>
          <p:cNvSpPr/>
          <p:nvPr/>
        </p:nvSpPr>
        <p:spPr>
          <a:xfrm>
            <a:off x="9397025" y="1384664"/>
            <a:ext cx="2878995" cy="3813274"/>
          </a:xfrm>
          <a:prstGeom prst="roundRect">
            <a:avLst/>
          </a:prstGeom>
          <a:noFill/>
          <a:ln>
            <a:noFill/>
          </a:ln>
        </p:spPr>
        <p:txBody>
          <a:bodyPr wrap="square">
            <a:spAutoFit/>
          </a:bodyPr>
          <a:lstStyle/>
          <a:p>
            <a:pPr marL="342900" indent="-342900" algn="just">
              <a:buAutoNum type="arabicPeriod"/>
            </a:pPr>
            <a:r>
              <a:rPr kumimoji="0" lang="zh-TW" altLang="en-US" b="1" dirty="0">
                <a:latin typeface="Cambria Math" panose="02040503050406030204" pitchFamily="18" charset="0"/>
                <a:ea typeface="華康儷楷書" panose="03000509000000000000" pitchFamily="65" charset="-120"/>
              </a:rPr>
              <a:t>考生基本資料建置完成後，可採</a:t>
            </a:r>
            <a:r>
              <a:rPr kumimoji="0" lang="zh-TW" altLang="en-US" b="1" dirty="0">
                <a:solidFill>
                  <a:srgbClr val="0000FF"/>
                </a:solidFill>
                <a:latin typeface="Cambria Math" panose="02040503050406030204" pitchFamily="18" charset="0"/>
                <a:ea typeface="華康儷楷書" panose="03000509000000000000" pitchFamily="65" charset="-120"/>
              </a:rPr>
              <a:t>班級列印</a:t>
            </a:r>
            <a:r>
              <a:rPr kumimoji="0" lang="zh-TW" altLang="en-US" b="1" dirty="0">
                <a:latin typeface="Cambria Math" panose="02040503050406030204" pitchFamily="18" charset="0"/>
                <a:ea typeface="華康儷楷書" panose="03000509000000000000" pitchFamily="65" charset="-120"/>
              </a:rPr>
              <a:t>或</a:t>
            </a:r>
            <a:r>
              <a:rPr kumimoji="0" lang="zh-TW" altLang="en-US" b="1" dirty="0">
                <a:solidFill>
                  <a:srgbClr val="0000FF"/>
                </a:solidFill>
                <a:latin typeface="Cambria Math" panose="02040503050406030204" pitchFamily="18" charset="0"/>
                <a:ea typeface="華康儷楷書" panose="03000509000000000000" pitchFamily="65" charset="-120"/>
              </a:rPr>
              <a:t>個別列印</a:t>
            </a:r>
            <a:r>
              <a:rPr kumimoji="0" lang="zh-TW" altLang="en-US" b="1" dirty="0">
                <a:solidFill>
                  <a:srgbClr val="FF0000"/>
                </a:solidFill>
                <a:latin typeface="Cambria Math" panose="02040503050406030204" pitchFamily="18" charset="0"/>
                <a:ea typeface="華康儷楷書" panose="03000509000000000000" pitchFamily="65" charset="-120"/>
              </a:rPr>
              <a:t>學生基本資料修正表</a:t>
            </a:r>
            <a:r>
              <a:rPr kumimoji="0" lang="en-US" altLang="zh-TW" b="1" dirty="0">
                <a:solidFill>
                  <a:srgbClr val="FF0000"/>
                </a:solidFill>
                <a:latin typeface="Cambria Math" panose="02040503050406030204" pitchFamily="18" charset="0"/>
                <a:ea typeface="華康儷楷書" panose="03000509000000000000" pitchFamily="65" charset="-120"/>
              </a:rPr>
              <a:t>(A0)</a:t>
            </a:r>
            <a:r>
              <a:rPr kumimoji="0" lang="zh-TW" altLang="en-US" b="1" dirty="0">
                <a:latin typeface="Cambria Math" panose="02040503050406030204" pitchFamily="18" charset="0"/>
                <a:ea typeface="華康儷楷書" panose="03000509000000000000" pitchFamily="65" charset="-120"/>
              </a:rPr>
              <a:t>供考生核對。</a:t>
            </a:r>
            <a:endParaRPr kumimoji="0" lang="en-US" altLang="zh-TW" b="1" dirty="0">
              <a:latin typeface="Cambria Math" panose="02040503050406030204" pitchFamily="18" charset="0"/>
              <a:ea typeface="華康儷楷書" panose="03000509000000000000" pitchFamily="65" charset="-120"/>
            </a:endParaRPr>
          </a:p>
          <a:p>
            <a:pPr marL="342900" indent="-342900" algn="just">
              <a:buAutoNum type="arabicPeriod"/>
            </a:pPr>
            <a:endParaRPr kumimoji="0" lang="en-US" altLang="zh-TW" b="1" dirty="0">
              <a:latin typeface="Cambria Math" panose="02040503050406030204" pitchFamily="18" charset="0"/>
              <a:ea typeface="華康儷楷書" panose="03000509000000000000" pitchFamily="65" charset="-120"/>
            </a:endParaRPr>
          </a:p>
          <a:p>
            <a:pPr marL="269875" indent="-269875" algn="just"/>
            <a:r>
              <a:rPr kumimoji="0" lang="en-US" altLang="zh-TW" b="1" dirty="0">
                <a:latin typeface="Cambria Math" panose="02040503050406030204" pitchFamily="18" charset="0"/>
                <a:ea typeface="華康儷楷書" panose="03000509000000000000" pitchFamily="65" charset="-120"/>
              </a:rPr>
              <a:t>2.</a:t>
            </a:r>
            <a:r>
              <a:rPr kumimoji="0" lang="zh-TW" altLang="en-US" b="1" dirty="0">
                <a:latin typeface="Cambria Math" panose="02040503050406030204" pitchFamily="18" charset="0"/>
                <a:ea typeface="華康儷楷書" panose="03000509000000000000" pitchFamily="65" charset="-120"/>
              </a:rPr>
              <a:t> 如考生有在下方修正欄位處填入欲修正內容，請完成系統修正後，</a:t>
            </a:r>
            <a:r>
              <a:rPr kumimoji="0" lang="zh-TW" altLang="en-US" sz="2200" b="1" u="sng" dirty="0">
                <a:solidFill>
                  <a:srgbClr val="FF0000"/>
                </a:solidFill>
                <a:latin typeface="Cambria Math" panose="02040503050406030204" pitchFamily="18" charset="0"/>
                <a:ea typeface="華康儷楷書" panose="03000509000000000000" pitchFamily="65" charset="-120"/>
              </a:rPr>
              <a:t>重新印製</a:t>
            </a:r>
            <a:r>
              <a:rPr kumimoji="0" lang="zh-TW" altLang="en-US" b="1" dirty="0">
                <a:latin typeface="Cambria Math" panose="02040503050406030204" pitchFamily="18" charset="0"/>
                <a:ea typeface="華康儷楷書" panose="03000509000000000000" pitchFamily="65" charset="-120"/>
              </a:rPr>
              <a:t>核對表，交由考生重新核對</a:t>
            </a:r>
            <a:r>
              <a:rPr kumimoji="0" lang="zh-TW" altLang="en-US" sz="2200" b="1" dirty="0">
                <a:solidFill>
                  <a:srgbClr val="FF0000"/>
                </a:solidFill>
                <a:latin typeface="Cambria Math" panose="02040503050406030204" pitchFamily="18" charset="0"/>
                <a:ea typeface="華康儷楷書" panose="03000509000000000000" pitchFamily="65" charset="-120"/>
              </a:rPr>
              <a:t>確認簽名</a:t>
            </a:r>
            <a:r>
              <a:rPr kumimoji="0" lang="zh-TW" altLang="en-US" b="1" dirty="0">
                <a:latin typeface="Cambria Math" panose="02040503050406030204" pitchFamily="18" charset="0"/>
                <a:ea typeface="華康儷楷書" panose="03000509000000000000" pitchFamily="65" charset="-120"/>
              </a:rPr>
              <a:t>。</a:t>
            </a:r>
            <a:endParaRPr kumimoji="0" lang="en-US" altLang="zh-TW" b="1" dirty="0">
              <a:latin typeface="Cambria Math" panose="02040503050406030204" pitchFamily="18" charset="0"/>
              <a:ea typeface="華康儷楷書" panose="03000509000000000000" pitchFamily="65" charset="-120"/>
            </a:endParaRPr>
          </a:p>
        </p:txBody>
      </p:sp>
      <p:sp>
        <p:nvSpPr>
          <p:cNvPr id="4" name="矩形 3"/>
          <p:cNvSpPr/>
          <p:nvPr/>
        </p:nvSpPr>
        <p:spPr>
          <a:xfrm>
            <a:off x="1415480" y="1326455"/>
            <a:ext cx="2088232" cy="2548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046718" y="4477642"/>
            <a:ext cx="2257194" cy="1326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2" name="文字方塊 21"/>
          <p:cNvSpPr txBox="1"/>
          <p:nvPr/>
        </p:nvSpPr>
        <p:spPr>
          <a:xfrm>
            <a:off x="695400" y="745520"/>
            <a:ext cx="1567084" cy="510778"/>
          </a:xfrm>
          <a:prstGeom prst="roundRect">
            <a:avLst/>
          </a:prstGeom>
          <a:solidFill>
            <a:schemeClr val="accent4">
              <a:lumMod val="40000"/>
              <a:lumOff val="60000"/>
            </a:schemeClr>
          </a:solidFill>
        </p:spPr>
        <p:txBody>
          <a:bodyPr wrap="square" rtlCol="0">
            <a:spAutoFit/>
          </a:bodyPr>
          <a:lstStyle/>
          <a:p>
            <a:pPr algn="ctr"/>
            <a:r>
              <a:rPr lang="zh-TW" altLang="en-US" sz="2400" b="1" dirty="0">
                <a:latin typeface="華康儷楷書" panose="03000509000000000000" pitchFamily="65" charset="-120"/>
                <a:ea typeface="華康儷楷書" panose="03000509000000000000" pitchFamily="65" charset="-120"/>
              </a:rPr>
              <a:t>班級列印</a:t>
            </a:r>
          </a:p>
        </p:txBody>
      </p:sp>
      <p:sp>
        <p:nvSpPr>
          <p:cNvPr id="19" name="文字方塊 18"/>
          <p:cNvSpPr txBox="1"/>
          <p:nvPr/>
        </p:nvSpPr>
        <p:spPr>
          <a:xfrm>
            <a:off x="681550" y="3785606"/>
            <a:ext cx="1476997" cy="510778"/>
          </a:xfrm>
          <a:prstGeom prst="roundRect">
            <a:avLst/>
          </a:prstGeom>
          <a:solidFill>
            <a:schemeClr val="accent4">
              <a:lumMod val="40000"/>
              <a:lumOff val="60000"/>
            </a:schemeClr>
          </a:solidFill>
        </p:spPr>
        <p:txBody>
          <a:bodyPr wrap="square" rtlCol="0">
            <a:spAutoFit/>
          </a:bodyPr>
          <a:lstStyle/>
          <a:p>
            <a:pPr algn="ctr"/>
            <a:r>
              <a:rPr lang="zh-TW" altLang="en-US" sz="2400" b="1" dirty="0">
                <a:latin typeface="華康儷楷書" panose="03000509000000000000" pitchFamily="65" charset="-120"/>
                <a:ea typeface="華康儷楷書" panose="03000509000000000000" pitchFamily="65" charset="-120"/>
              </a:rPr>
              <a:t>個人列印</a:t>
            </a:r>
          </a:p>
        </p:txBody>
      </p:sp>
      <p:sp>
        <p:nvSpPr>
          <p:cNvPr id="13" name="文字方塊 12"/>
          <p:cNvSpPr txBox="1"/>
          <p:nvPr/>
        </p:nvSpPr>
        <p:spPr>
          <a:xfrm>
            <a:off x="5632121" y="757073"/>
            <a:ext cx="3741767" cy="442674"/>
          </a:xfrm>
          <a:prstGeom prst="roundRect">
            <a:avLst/>
          </a:prstGeom>
          <a:solidFill>
            <a:schemeClr val="accent4">
              <a:lumMod val="40000"/>
              <a:lumOff val="60000"/>
            </a:schemeClr>
          </a:solidFill>
        </p:spPr>
        <p:txBody>
          <a:bodyPr wrap="square" rtlCol="0">
            <a:spAutoFit/>
          </a:bodyPr>
          <a:lstStyle/>
          <a:p>
            <a:pPr algn="ctr"/>
            <a:r>
              <a:rPr lang="zh-TW" altLang="en-US" sz="2000" b="1" dirty="0">
                <a:latin typeface="華康儷楷書" panose="03000509000000000000" pitchFamily="65" charset="-120"/>
                <a:ea typeface="華康儷楷書" panose="03000509000000000000" pitchFamily="65" charset="-120"/>
              </a:rPr>
              <a:t>學生基本資料修正表</a:t>
            </a:r>
            <a:r>
              <a:rPr lang="en-US" altLang="zh-TW" sz="2000" b="1" dirty="0">
                <a:latin typeface="華康儷楷書" panose="03000509000000000000" pitchFamily="65" charset="-120"/>
                <a:ea typeface="華康儷楷書" panose="03000509000000000000" pitchFamily="65" charset="-120"/>
              </a:rPr>
              <a:t>(A0)</a:t>
            </a:r>
            <a:r>
              <a:rPr lang="zh-TW" altLang="en-US" sz="2000" b="1" dirty="0">
                <a:latin typeface="華康儷楷書" panose="03000509000000000000" pitchFamily="65" charset="-120"/>
                <a:ea typeface="華康儷楷書" panose="03000509000000000000" pitchFamily="65" charset="-120"/>
              </a:rPr>
              <a:t>樣張</a:t>
            </a:r>
          </a:p>
        </p:txBody>
      </p:sp>
      <p:sp>
        <p:nvSpPr>
          <p:cNvPr id="14" name="矩形 13"/>
          <p:cNvSpPr/>
          <p:nvPr/>
        </p:nvSpPr>
        <p:spPr>
          <a:xfrm>
            <a:off x="5793556" y="2907416"/>
            <a:ext cx="3572989" cy="1466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FE049BDE-6843-4572-929B-231758DA46D6}"/>
              </a:ext>
            </a:extLst>
          </p:cNvPr>
          <p:cNvSpPr/>
          <p:nvPr/>
        </p:nvSpPr>
        <p:spPr>
          <a:xfrm>
            <a:off x="5824036" y="2633096"/>
            <a:ext cx="3572989" cy="1466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5B3CEF14-D3E4-4F63-8DBD-6646A98C9730}"/>
              </a:ext>
            </a:extLst>
          </p:cNvPr>
          <p:cNvSpPr/>
          <p:nvPr/>
        </p:nvSpPr>
        <p:spPr>
          <a:xfrm>
            <a:off x="8321518" y="2254273"/>
            <a:ext cx="1062444" cy="1379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E51AFBF9-040E-444A-A327-A5A3581D3CF3}"/>
              </a:ext>
            </a:extLst>
          </p:cNvPr>
          <p:cNvSpPr/>
          <p:nvPr/>
        </p:nvSpPr>
        <p:spPr>
          <a:xfrm>
            <a:off x="5805723" y="3778162"/>
            <a:ext cx="3572989" cy="1638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a:extLst>
              <a:ext uri="{FF2B5EF4-FFF2-40B4-BE49-F238E27FC236}">
                <a16:creationId xmlns:a16="http://schemas.microsoft.com/office/drawing/2014/main" id="{BEE40B3E-2BA4-4041-882C-C849BC1EC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6037" y="4168729"/>
            <a:ext cx="387560" cy="485234"/>
          </a:xfrm>
          <a:prstGeom prst="rect">
            <a:avLst/>
          </a:prstGeom>
        </p:spPr>
      </p:pic>
      <p:pic>
        <p:nvPicPr>
          <p:cNvPr id="18" name="圖片 17">
            <a:extLst>
              <a:ext uri="{FF2B5EF4-FFF2-40B4-BE49-F238E27FC236}">
                <a16:creationId xmlns:a16="http://schemas.microsoft.com/office/drawing/2014/main" id="{0F7952DC-73F7-4557-AC69-58CEEDC1B680}"/>
              </a:ext>
            </a:extLst>
          </p:cNvPr>
          <p:cNvPicPr>
            <a:picLocks noChangeAspect="1"/>
          </p:cNvPicPr>
          <p:nvPr/>
        </p:nvPicPr>
        <p:blipFill>
          <a:blip r:embed="rId7"/>
          <a:stretch>
            <a:fillRect/>
          </a:stretch>
        </p:blipFill>
        <p:spPr>
          <a:xfrm>
            <a:off x="8337894" y="5853378"/>
            <a:ext cx="1690726" cy="813718"/>
          </a:xfrm>
          <a:prstGeom prst="rect">
            <a:avLst/>
          </a:prstGeom>
          <a:ln>
            <a:noFill/>
          </a:ln>
          <a:effectLst>
            <a:outerShdw blurRad="190500" algn="tl" rotWithShape="0">
              <a:srgbClr val="000000">
                <a:alpha val="70000"/>
              </a:srgbClr>
            </a:outerShdw>
          </a:effectLst>
        </p:spPr>
      </p:pic>
      <p:pic>
        <p:nvPicPr>
          <p:cNvPr id="20" name="圖片 19">
            <a:extLst>
              <a:ext uri="{FF2B5EF4-FFF2-40B4-BE49-F238E27FC236}">
                <a16:creationId xmlns:a16="http://schemas.microsoft.com/office/drawing/2014/main" id="{74EC1532-787D-4325-B427-94EA4C5A4653}"/>
              </a:ext>
            </a:extLst>
          </p:cNvPr>
          <p:cNvPicPr>
            <a:picLocks noChangeAspect="1"/>
          </p:cNvPicPr>
          <p:nvPr/>
        </p:nvPicPr>
        <p:blipFill>
          <a:blip r:embed="rId8"/>
          <a:stretch>
            <a:fillRect/>
          </a:stretch>
        </p:blipFill>
        <p:spPr>
          <a:xfrm>
            <a:off x="9863902" y="5823842"/>
            <a:ext cx="768602" cy="768602"/>
          </a:xfrm>
          <a:prstGeom prst="rect">
            <a:avLst/>
          </a:prstGeom>
          <a:effectLst>
            <a:outerShdw blurRad="50800" dist="38100" dir="5400000" algn="t" rotWithShape="0">
              <a:prstClr val="black">
                <a:alpha val="40000"/>
              </a:prstClr>
            </a:outerShdw>
          </a:effectLst>
        </p:spPr>
      </p:pic>
      <p:pic>
        <p:nvPicPr>
          <p:cNvPr id="28" name="圖片 27">
            <a:extLst>
              <a:ext uri="{FF2B5EF4-FFF2-40B4-BE49-F238E27FC236}">
                <a16:creationId xmlns:a16="http://schemas.microsoft.com/office/drawing/2014/main" id="{487B6B19-CD34-22E5-1093-BEE7CB4F12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9456" y="4649685"/>
            <a:ext cx="1080120" cy="161398"/>
          </a:xfrm>
          <a:prstGeom prst="rect">
            <a:avLst/>
          </a:prstGeom>
        </p:spPr>
      </p:pic>
      <p:sp>
        <p:nvSpPr>
          <p:cNvPr id="31" name="矩形 30">
            <a:extLst>
              <a:ext uri="{FF2B5EF4-FFF2-40B4-BE49-F238E27FC236}">
                <a16:creationId xmlns:a16="http://schemas.microsoft.com/office/drawing/2014/main" id="{DE9B04FE-4B0E-CE40-AABD-2DA2AACFB13A}"/>
              </a:ext>
            </a:extLst>
          </p:cNvPr>
          <p:cNvSpPr/>
          <p:nvPr/>
        </p:nvSpPr>
        <p:spPr>
          <a:xfrm>
            <a:off x="1055440" y="5085184"/>
            <a:ext cx="272284" cy="1507259"/>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標題 1"/>
          <p:cNvSpPr>
            <a:spLocks noGrp="1"/>
          </p:cNvSpPr>
          <p:nvPr>
            <p:ph type="title"/>
          </p:nvPr>
        </p:nvSpPr>
        <p:spPr>
          <a:xfrm>
            <a:off x="0" y="153022"/>
            <a:ext cx="12192000" cy="504203"/>
          </a:xfrm>
        </p:spPr>
        <p:txBody>
          <a:bodyPr>
            <a:normAutofit/>
          </a:bodyPr>
          <a:lstStyle/>
          <a:p>
            <a:pPr algn="ctr" eaLnBrk="1" hangingPunct="1"/>
            <a:r>
              <a:rPr lang="en-US" altLang="zh-TW" sz="2800" b="1" spc="-75" dirty="0">
                <a:solidFill>
                  <a:prstClr val="black"/>
                </a:solidFill>
                <a:latin typeface="Book Antiqua" panose="02040602050305030304" pitchFamily="18" charset="0"/>
                <a:ea typeface="華康儷楷書" panose="03000509000000000000" pitchFamily="65" charset="-120"/>
              </a:rPr>
              <a:t>115</a:t>
            </a:r>
            <a:r>
              <a:rPr lang="zh-TW" altLang="en-US" sz="2800" b="1" spc="-75" dirty="0">
                <a:solidFill>
                  <a:prstClr val="black"/>
                </a:solidFill>
                <a:latin typeface="Book Antiqua" panose="02040602050305030304" pitchFamily="18" charset="0"/>
                <a:ea typeface="華康儷楷書" panose="03000509000000000000" pitchFamily="65" charset="-120"/>
              </a:rPr>
              <a:t> 學年度重大變革事項</a:t>
            </a:r>
          </a:p>
        </p:txBody>
      </p:sp>
      <p:sp>
        <p:nvSpPr>
          <p:cNvPr id="27650" name="內容版面配置區 2"/>
          <p:cNvSpPr>
            <a:spLocks noGrp="1"/>
          </p:cNvSpPr>
          <p:nvPr>
            <p:ph idx="1"/>
          </p:nvPr>
        </p:nvSpPr>
        <p:spPr>
          <a:xfrm>
            <a:off x="911424" y="1087165"/>
            <a:ext cx="10542791" cy="2845891"/>
          </a:xfrm>
          <a:solidFill>
            <a:schemeClr val="accent6">
              <a:lumMod val="20000"/>
              <a:lumOff val="80000"/>
            </a:schemeClr>
          </a:solidFill>
          <a:ln>
            <a:noFill/>
          </a:ln>
        </p:spPr>
        <p:txBody>
          <a:bodyPr>
            <a:normAutofit/>
          </a:bodyPr>
          <a:lstStyle/>
          <a:p>
            <a:pPr marL="180000" indent="-457200" algn="just">
              <a:lnSpc>
                <a:spcPts val="3500"/>
              </a:lnSpc>
              <a:spcBef>
                <a:spcPts val="300"/>
              </a:spcBef>
              <a:spcAft>
                <a:spcPts val="300"/>
              </a:spcAft>
              <a:buNone/>
              <a:tabLst>
                <a:tab pos="168910" algn="l"/>
              </a:tabLst>
            </a:pP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1</a:t>
            </a: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依招策會</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113</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9</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30</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日第</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1130000353</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號函，自</a:t>
            </a:r>
            <a:r>
              <a:rPr lang="zh-TW" altLang="en-US" sz="2000" b="1"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本</a:t>
            </a:r>
            <a:r>
              <a:rPr lang="en-US" altLang="zh-TW" sz="2000" b="1"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(115)</a:t>
            </a:r>
            <a:r>
              <a:rPr lang="zh-TW" altLang="en-US" sz="2000" b="1"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學年度</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招生起，取得</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國際技能競賽、亞洲技能競賽</a:t>
            </a: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b="1"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青年組</a:t>
            </a: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各職類優勝名次</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，其優待加分比率之調整，請詳閱本招生簡章第</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29</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頁表</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1</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「競賽優勝名次或證照等級及其優待加分標準表」。</a:t>
            </a:r>
          </a:p>
          <a:p>
            <a:pPr marL="180000" indent="-457200" algn="just">
              <a:lnSpc>
                <a:spcPts val="3500"/>
              </a:lnSpc>
              <a:spcBef>
                <a:spcPts val="300"/>
              </a:spcBef>
              <a:spcAft>
                <a:spcPts val="300"/>
              </a:spcAft>
              <a:buNone/>
              <a:tabLst>
                <a:tab pos="168910" algn="l"/>
              </a:tabLst>
            </a:pP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2.【</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招生變革預告</a:t>
            </a: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：依招策會</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113</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9</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30</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日第</a:t>
            </a:r>
            <a:r>
              <a:rPr lang="en-US" altLang="zh-TW" sz="2000" kern="100" spc="-30" dirty="0">
                <a:latin typeface="Cambria Math" panose="02040503050406030204" pitchFamily="18" charset="0"/>
                <a:ea typeface="Cambria Math" panose="02040503050406030204" pitchFamily="18" charset="0"/>
                <a:cs typeface="Times New Roman" panose="02020603050405020304" pitchFamily="18" charset="0"/>
              </a:rPr>
              <a:t>1130000353</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號函，自</a:t>
            </a: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116</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學年度</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招生起，取得</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全國技能競賽</a:t>
            </a: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含分區賽</a:t>
            </a:r>
            <a:r>
              <a:rPr lang="en-US" altLang="zh-TW" sz="2000" kern="100" spc="-30"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各職類</a:t>
            </a:r>
            <a:r>
              <a:rPr lang="zh-TW" altLang="en-US" sz="2000" b="1"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「青少年組」</a:t>
            </a:r>
            <a:r>
              <a:rPr lang="zh-TW" altLang="en-US" sz="2000" kern="100" spc="-3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獲優勝名次</a:t>
            </a:r>
            <a:r>
              <a:rPr lang="zh-TW" altLang="en-US" sz="2000" kern="100" spc="-30" dirty="0">
                <a:latin typeface="Cambria Math" panose="02040503050406030204" pitchFamily="18" charset="0"/>
                <a:ea typeface="華康儷楷書" panose="03000509000000000000" pitchFamily="65" charset="-120"/>
                <a:cs typeface="Times New Roman" panose="02020603050405020304" pitchFamily="18" charset="0"/>
              </a:rPr>
              <a:t>，得參加四技二專甄選入學招生管道，優待加分比率以當學年度四技二專甄選入學招生簡章公告為準。</a:t>
            </a:r>
          </a:p>
        </p:txBody>
      </p:sp>
      <p:sp>
        <p:nvSpPr>
          <p:cNvPr id="3" name="投影片編號版面配置區 2"/>
          <p:cNvSpPr>
            <a:spLocks noGrp="1"/>
          </p:cNvSpPr>
          <p:nvPr>
            <p:ph type="sldNum" sz="quarter" idx="12"/>
          </p:nvPr>
        </p:nvSpPr>
        <p:spPr/>
        <p:txBody>
          <a:bodyPr/>
          <a:lstStyle/>
          <a:p>
            <a:pPr>
              <a:defRPr/>
            </a:pPr>
            <a:fld id="{52B5522C-A27E-428C-8770-BD9512493397}" type="slidenum">
              <a:rPr lang="zh-TW" altLang="en-US" smtClean="0"/>
              <a:pPr>
                <a:defRPr/>
              </a:pPr>
              <a:t>2</a:t>
            </a:fld>
            <a:endParaRPr lang="en-US" altLang="zh-TW" dirty="0"/>
          </a:p>
        </p:txBody>
      </p:sp>
      <p:sp>
        <p:nvSpPr>
          <p:cNvPr id="6" name="文字方塊 5">
            <a:extLst>
              <a:ext uri="{FF2B5EF4-FFF2-40B4-BE49-F238E27FC236}">
                <a16:creationId xmlns:a16="http://schemas.microsoft.com/office/drawing/2014/main" id="{A884B72C-3528-4D98-80F8-97EBE11C4F51}"/>
              </a:ext>
            </a:extLst>
          </p:cNvPr>
          <p:cNvSpPr txBox="1"/>
          <p:nvPr/>
        </p:nvSpPr>
        <p:spPr>
          <a:xfrm>
            <a:off x="911424" y="4149080"/>
            <a:ext cx="10542791" cy="2278957"/>
          </a:xfrm>
          <a:prstGeom prst="rect">
            <a:avLst/>
          </a:prstGeom>
          <a:solidFill>
            <a:srgbClr val="DEEBF7"/>
          </a:solidFill>
        </p:spPr>
        <p:txBody>
          <a:bodyPr wrap="square">
            <a:spAutoFit/>
          </a:bodyPr>
          <a:lstStyle/>
          <a:p>
            <a:pPr>
              <a:lnSpc>
                <a:spcPts val="3500"/>
              </a:lnSpc>
            </a:pPr>
            <a:r>
              <a:rPr lang="en-US" altLang="zh-TW" sz="2000" dirty="0">
                <a:latin typeface="Cambria Math" panose="02040503050406030204" pitchFamily="18" charset="0"/>
                <a:ea typeface="Cambria Math" panose="02040503050406030204" pitchFamily="18" charset="0"/>
                <a:cs typeface="Times New Roman" panose="02020603050405020304" pitchFamily="18" charset="0"/>
              </a:rPr>
              <a:t>115</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學年度持續配合教育部推動之「</a:t>
            </a:r>
            <a:r>
              <a:rPr lang="zh-TW" altLang="en-US" sz="20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資安學研人才培育計畫</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」，符合資安人才外加名額招生校系</a:t>
            </a:r>
            <a:r>
              <a:rPr lang="en-US" altLang="zh-TW" sz="2000" dirty="0">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2000" dirty="0">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、學程，在「</a:t>
            </a:r>
            <a:r>
              <a:rPr lang="zh-TW" altLang="en-US" sz="20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一般組</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」於該校系</a:t>
            </a:r>
            <a:r>
              <a:rPr lang="en-US" altLang="zh-TW" sz="2000" dirty="0">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2000" dirty="0">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、學程名稱之後加註「</a:t>
            </a:r>
            <a:r>
              <a:rPr lang="zh-TW" altLang="en-US" sz="20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資安人才</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」辦理招生，請詳閱招生簡章。</a:t>
            </a:r>
            <a:endParaRPr lang="en-US" altLang="zh-TW" sz="2000" dirty="0">
              <a:latin typeface="Cambria Math" panose="02040503050406030204" pitchFamily="18" charset="0"/>
              <a:ea typeface="Cambria Math" panose="02040503050406030204" pitchFamily="18" charset="0"/>
              <a:cs typeface="Times New Roman" panose="02020603050405020304" pitchFamily="18" charset="0"/>
            </a:endParaRPr>
          </a:p>
          <a:p>
            <a:pPr>
              <a:lnSpc>
                <a:spcPts val="3500"/>
              </a:lnSpc>
            </a:pPr>
            <a:r>
              <a:rPr lang="en-US" altLang="zh-TW" sz="2000" u="sng" dirty="0">
                <a:latin typeface="Cambria Math" panose="02040503050406030204" pitchFamily="18" charset="0"/>
                <a:ea typeface="Cambria Math" panose="02040503050406030204" pitchFamily="18" charset="0"/>
                <a:cs typeface="Times New Roman" panose="02020603050405020304" pitchFamily="18" charset="0"/>
              </a:rPr>
              <a:t>115</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學年度提供</a:t>
            </a:r>
            <a:r>
              <a:rPr lang="en-US" altLang="zh-TW" sz="2000" b="1" u="sng"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728</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名半導體、</a:t>
            </a:r>
            <a:r>
              <a:rPr lang="en-US" altLang="zh-TW" sz="2000" u="sng" dirty="0">
                <a:latin typeface="Cambria Math" panose="02040503050406030204" pitchFamily="18" charset="0"/>
                <a:ea typeface="Cambria Math" panose="02040503050406030204" pitchFamily="18" charset="0"/>
                <a:cs typeface="Times New Roman" panose="02020603050405020304" pitchFamily="18" charset="0"/>
              </a:rPr>
              <a:t>AI</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、機械領域系所</a:t>
            </a:r>
            <a:r>
              <a:rPr lang="zh-TW" altLang="en-US" sz="2000"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擴充招生名額</a:t>
            </a:r>
            <a:r>
              <a:rPr lang="en-US" altLang="zh-TW" sz="2000" u="sng" dirty="0">
                <a:latin typeface="Cambria Math" panose="02040503050406030204" pitchFamily="18" charset="0"/>
                <a:ea typeface="Cambria Math" panose="02040503050406030204" pitchFamily="18" charset="0"/>
                <a:cs typeface="Times New Roman" panose="02020603050405020304" pitchFamily="18" charset="0"/>
              </a:rPr>
              <a:t>(</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含</a:t>
            </a:r>
            <a:r>
              <a:rPr lang="en-US" altLang="zh-TW" sz="2000" b="1" u="sng"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a:t>219</a:t>
            </a:r>
            <a:r>
              <a:rPr lang="zh-TW" altLang="en-US" sz="2000" b="1" u="sng"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名資安人才</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之招生名額</a:t>
            </a:r>
            <a:r>
              <a:rPr lang="en-US" altLang="zh-TW" sz="2000" u="sng" dirty="0">
                <a:latin typeface="Cambria Math" panose="02040503050406030204" pitchFamily="18" charset="0"/>
                <a:ea typeface="Cambria Math" panose="02040503050406030204" pitchFamily="18" charset="0"/>
                <a:cs typeface="Times New Roman" panose="02020603050405020304" pitchFamily="18" charset="0"/>
              </a:rPr>
              <a:t>)</a:t>
            </a:r>
          </a:p>
          <a:p>
            <a:pPr>
              <a:lnSpc>
                <a:spcPts val="3500"/>
              </a:lnSpc>
            </a:pP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，納入四技二專甄選入學相關科系之「一般組」</a:t>
            </a:r>
            <a:r>
              <a:rPr lang="zh-TW" altLang="en-US" sz="2000"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一般生</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名額招生。</a:t>
            </a:r>
            <a:endParaRPr lang="en-US" altLang="zh-TW" sz="2000" u="sng" dirty="0">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3887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92651E4-71EB-49FC-9C56-B15D055107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9416" y="840844"/>
            <a:ext cx="10441160" cy="5849336"/>
          </a:xfrm>
          <a:prstGeom prst="rect">
            <a:avLst/>
          </a:prstGeom>
        </p:spPr>
      </p:pic>
      <p:sp>
        <p:nvSpPr>
          <p:cNvPr id="12" name="Rectangle 2"/>
          <p:cNvSpPr txBox="1">
            <a:spLocks noChangeArrowheads="1"/>
          </p:cNvSpPr>
          <p:nvPr/>
        </p:nvSpPr>
        <p:spPr>
          <a:xfrm>
            <a:off x="991326" y="-234700"/>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cs typeface="+mn-cs"/>
              </a:rPr>
              <a:t>資格審查登錄</a:t>
            </a:r>
            <a:r>
              <a:rPr lang="en-US" altLang="zh-TW" sz="2600" b="1" dirty="0">
                <a:solidFill>
                  <a:srgbClr val="FF0000"/>
                </a:solidFill>
                <a:latin typeface="華康儷楷書" panose="03000509000000000000" pitchFamily="65" charset="-120"/>
                <a:ea typeface="華康儷楷書" panose="03000509000000000000" pitchFamily="65" charset="-120"/>
                <a:cs typeface="+mn-cs"/>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匯出身分審核名單</a:t>
            </a:r>
            <a:endParaRPr lang="en-US" altLang="zh-TW" sz="2600" b="1" dirty="0">
              <a:solidFill>
                <a:srgbClr val="FF0000"/>
              </a:solidFill>
              <a:latin typeface="華康儷楷書" panose="03000509000000000000" pitchFamily="65" charset="-120"/>
              <a:ea typeface="華康儷楷書" panose="03000509000000000000" pitchFamily="65" charset="-120"/>
              <a:cs typeface="+mn-cs"/>
            </a:endParaRPr>
          </a:p>
        </p:txBody>
      </p:sp>
      <p:sp>
        <p:nvSpPr>
          <p:cNvPr id="11" name="AutoShape 14">
            <a:extLst>
              <a:ext uri="{FF2B5EF4-FFF2-40B4-BE49-F238E27FC236}">
                <a16:creationId xmlns:a16="http://schemas.microsoft.com/office/drawing/2014/main" id="{BE605422-D136-4940-BC68-A9FBAF41FA76}"/>
              </a:ext>
            </a:extLst>
          </p:cNvPr>
          <p:cNvSpPr>
            <a:spLocks noChangeArrowheads="1"/>
          </p:cNvSpPr>
          <p:nvPr/>
        </p:nvSpPr>
        <p:spPr bwMode="auto">
          <a:xfrm>
            <a:off x="551384" y="5496350"/>
            <a:ext cx="3384376" cy="936103"/>
          </a:xfrm>
          <a:prstGeom prst="wedgeRoundRectCallout">
            <a:avLst>
              <a:gd name="adj1" fmla="val 59160"/>
              <a:gd name="adj2" fmla="val -8476"/>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b="1" dirty="0">
                <a:solidFill>
                  <a:srgbClr val="FF0000"/>
                </a:solidFill>
                <a:latin typeface="Cambria Math" panose="02040503050406030204" pitchFamily="18" charset="0"/>
                <a:ea typeface="華康儷楷書" panose="03000509000000000000" pitchFamily="65" charset="-120"/>
              </a:rPr>
              <a:t>確定送出前</a:t>
            </a:r>
            <a:r>
              <a:rPr kumimoji="0" lang="zh-TW" altLang="en-US" dirty="0">
                <a:latin typeface="Cambria Math" panose="02040503050406030204" pitchFamily="18" charset="0"/>
                <a:ea typeface="華康儷楷書" panose="03000509000000000000" pitchFamily="65" charset="-120"/>
              </a:rPr>
              <a:t>，匯出</a:t>
            </a:r>
            <a:r>
              <a:rPr kumimoji="0" lang="en-US" altLang="zh-TW" dirty="0">
                <a:latin typeface="Cambria Math" panose="02040503050406030204" pitchFamily="18" charset="0"/>
                <a:ea typeface="華康儷楷書" panose="03000509000000000000" pitchFamily="65" charset="-120"/>
              </a:rPr>
              <a:t>Excel</a:t>
            </a:r>
            <a:r>
              <a:rPr kumimoji="0" lang="zh-TW" altLang="en-US" dirty="0">
                <a:latin typeface="Cambria Math" panose="02040503050406030204" pitchFamily="18" charset="0"/>
                <a:ea typeface="華康儷楷書" panose="03000509000000000000" pitchFamily="65" charset="-120"/>
              </a:rPr>
              <a:t>檔案，查驗需繳證明文件之考生名單是否正確</a:t>
            </a:r>
          </a:p>
        </p:txBody>
      </p:sp>
      <p:sp>
        <p:nvSpPr>
          <p:cNvPr id="15" name="AutoShape 14">
            <a:extLst>
              <a:ext uri="{FF2B5EF4-FFF2-40B4-BE49-F238E27FC236}">
                <a16:creationId xmlns:a16="http://schemas.microsoft.com/office/drawing/2014/main" id="{E7B93094-4554-4816-8831-6E0BC6165421}"/>
              </a:ext>
            </a:extLst>
          </p:cNvPr>
          <p:cNvSpPr>
            <a:spLocks noChangeArrowheads="1"/>
          </p:cNvSpPr>
          <p:nvPr/>
        </p:nvSpPr>
        <p:spPr bwMode="auto">
          <a:xfrm>
            <a:off x="8328248" y="5591565"/>
            <a:ext cx="3744416" cy="1027010"/>
          </a:xfrm>
          <a:prstGeom prst="wedgeRoundRectCallout">
            <a:avLst>
              <a:gd name="adj1" fmla="val -81257"/>
              <a:gd name="adj2" fmla="val 5939"/>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sz="22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確定送出後</a:t>
            </a: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，可列印名單</a:t>
            </a:r>
            <a:endPar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endParaRPr>
          </a:p>
          <a:p>
            <a:pPr algn="ct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並請於</a:t>
            </a:r>
            <a:r>
              <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rPr>
              <a:t>115</a:t>
            </a: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年</a:t>
            </a:r>
            <a:r>
              <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rPr>
              <a:t>4</a:t>
            </a: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月</a:t>
            </a:r>
            <a:r>
              <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rPr>
              <a:t>29</a:t>
            </a: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日前郵寄</a:t>
            </a:r>
            <a:endPar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endParaRPr>
          </a:p>
          <a:p>
            <a:pPr algn="ct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至本委員會審查</a:t>
            </a:r>
            <a:r>
              <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郵戳為憑</a:t>
            </a:r>
            <a:r>
              <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rPr>
              <a:t>)</a:t>
            </a:r>
            <a:endPar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8" name="AutoShape 20">
            <a:extLst>
              <a:ext uri="{FF2B5EF4-FFF2-40B4-BE49-F238E27FC236}">
                <a16:creationId xmlns:a16="http://schemas.microsoft.com/office/drawing/2014/main" id="{48FBD53C-3547-4E48-ABE3-22CCAC26AD09}"/>
              </a:ext>
            </a:extLst>
          </p:cNvPr>
          <p:cNvSpPr>
            <a:spLocks noChangeArrowheads="1"/>
          </p:cNvSpPr>
          <p:nvPr/>
        </p:nvSpPr>
        <p:spPr bwMode="auto">
          <a:xfrm>
            <a:off x="623392" y="1692484"/>
            <a:ext cx="1867979" cy="746660"/>
          </a:xfrm>
          <a:prstGeom prst="wedgeRoundRectCallout">
            <a:avLst>
              <a:gd name="adj1" fmla="val 20750"/>
              <a:gd name="adj2" fmla="val 114716"/>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dirty="0">
                <a:latin typeface="Cambria Math" panose="02040503050406030204" pitchFamily="18" charset="0"/>
                <a:ea typeface="華康儷楷書" panose="03000509000000000000" pitchFamily="65" charset="-120"/>
              </a:rPr>
              <a:t>顯示</a:t>
            </a:r>
            <a:r>
              <a:rPr kumimoji="0" lang="zh-TW" altLang="en-US" b="1" dirty="0">
                <a:latin typeface="Cambria Math" panose="02040503050406030204" pitchFamily="18" charset="0"/>
                <a:ea typeface="華康儷楷書" panose="03000509000000000000" pitchFamily="65" charset="-120"/>
              </a:rPr>
              <a:t>所有原住民考生名單</a:t>
            </a:r>
          </a:p>
        </p:txBody>
      </p:sp>
      <p:sp>
        <p:nvSpPr>
          <p:cNvPr id="9" name="AutoShape 20">
            <a:extLst>
              <a:ext uri="{FF2B5EF4-FFF2-40B4-BE49-F238E27FC236}">
                <a16:creationId xmlns:a16="http://schemas.microsoft.com/office/drawing/2014/main" id="{FAB0E9D5-3D33-43FC-A56A-0A08AC40CAB1}"/>
              </a:ext>
            </a:extLst>
          </p:cNvPr>
          <p:cNvSpPr>
            <a:spLocks noChangeArrowheads="1"/>
          </p:cNvSpPr>
          <p:nvPr/>
        </p:nvSpPr>
        <p:spPr bwMode="auto">
          <a:xfrm>
            <a:off x="1294534" y="3455322"/>
            <a:ext cx="4212394" cy="985839"/>
          </a:xfrm>
          <a:prstGeom prst="wedgeRoundRectCallout">
            <a:avLst>
              <a:gd name="adj1" fmla="val -459"/>
              <a:gd name="adj2" fmla="val -81552"/>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en-US" altLang="zh-TW" b="1" dirty="0">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系統</a:t>
            </a:r>
            <a:r>
              <a:rPr kumimoji="0" lang="en-US" altLang="zh-TW" b="1" dirty="0">
                <a:latin typeface="Cambria Math" panose="02040503050406030204" pitchFamily="18" charset="0"/>
                <a:ea typeface="華康儷楷書" panose="03000509000000000000" pitchFamily="65" charset="-120"/>
              </a:rPr>
              <a:t>】</a:t>
            </a:r>
            <a:r>
              <a:rPr kumimoji="0" lang="zh-TW" altLang="en-US" dirty="0">
                <a:latin typeface="Cambria Math" panose="02040503050406030204" pitchFamily="18" charset="0"/>
                <a:ea typeface="華康儷楷書" panose="03000509000000000000" pitchFamily="65" charset="-120"/>
              </a:rPr>
              <a:t>顯示所有低</a:t>
            </a:r>
            <a:r>
              <a:rPr kumimoji="0" lang="en-US" altLang="zh-TW" dirty="0">
                <a:latin typeface="Cambria Math" panose="02040503050406030204" pitchFamily="18" charset="0"/>
                <a:ea typeface="華康儷楷書" panose="03000509000000000000" pitchFamily="65" charset="-120"/>
              </a:rPr>
              <a:t>(</a:t>
            </a:r>
            <a:r>
              <a:rPr kumimoji="0" lang="zh-TW" altLang="en-US" dirty="0">
                <a:latin typeface="Cambria Math" panose="02040503050406030204" pitchFamily="18" charset="0"/>
                <a:ea typeface="華康儷楷書" panose="03000509000000000000" pitchFamily="65" charset="-120"/>
              </a:rPr>
              <a:t>中低</a:t>
            </a:r>
            <a:r>
              <a:rPr kumimoji="0" lang="en-US" altLang="zh-TW" dirty="0">
                <a:latin typeface="Cambria Math" panose="02040503050406030204" pitchFamily="18" charset="0"/>
                <a:ea typeface="華康儷楷書" panose="03000509000000000000" pitchFamily="65" charset="-120"/>
              </a:rPr>
              <a:t>)</a:t>
            </a:r>
            <a:r>
              <a:rPr kumimoji="0" lang="zh-TW" altLang="en-US" dirty="0">
                <a:latin typeface="Cambria Math" panose="02040503050406030204" pitchFamily="18" charset="0"/>
                <a:ea typeface="華康儷楷書" panose="03000509000000000000" pitchFamily="65" charset="-120"/>
              </a:rPr>
              <a:t>收入戶名單</a:t>
            </a:r>
            <a:endParaRPr kumimoji="0" lang="en-US" altLang="zh-TW" dirty="0">
              <a:latin typeface="Cambria Math" panose="02040503050406030204" pitchFamily="18" charset="0"/>
              <a:ea typeface="華康儷楷書" panose="03000509000000000000" pitchFamily="65" charset="-120"/>
            </a:endParaRPr>
          </a:p>
          <a:p>
            <a:pPr algn="ctr"/>
            <a:r>
              <a:rPr kumimoji="0" lang="en-US" altLang="zh-TW" b="1" dirty="0">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報表</a:t>
            </a:r>
            <a:r>
              <a:rPr kumimoji="0" lang="en-US" altLang="zh-TW" b="1" dirty="0">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下方</a:t>
            </a:r>
            <a:r>
              <a:rPr kumimoji="0" lang="en-US" altLang="zh-TW" b="1" dirty="0">
                <a:latin typeface="Cambria Math" panose="02040503050406030204" pitchFamily="18" charset="0"/>
                <a:ea typeface="華康儷楷書" panose="03000509000000000000" pitchFamily="65" charset="-120"/>
              </a:rPr>
              <a:t>XLSX</a:t>
            </a:r>
            <a:r>
              <a:rPr kumimoji="0" lang="zh-TW" altLang="en-US" b="1" dirty="0">
                <a:latin typeface="Cambria Math" panose="02040503050406030204" pitchFamily="18" charset="0"/>
                <a:ea typeface="華康儷楷書" panose="03000509000000000000" pitchFamily="65" charset="-120"/>
              </a:rPr>
              <a:t>檔匯出</a:t>
            </a:r>
            <a:r>
              <a:rPr kumimoji="0" lang="en-US" altLang="zh-TW" b="1" dirty="0">
                <a:latin typeface="Cambria Math" panose="02040503050406030204" pitchFamily="18" charset="0"/>
                <a:ea typeface="華康儷楷書" panose="03000509000000000000" pitchFamily="65" charset="-120"/>
              </a:rPr>
              <a:t>)】</a:t>
            </a:r>
            <a:r>
              <a:rPr kumimoji="0" lang="zh-TW" altLang="en-US" dirty="0">
                <a:latin typeface="Cambria Math" panose="02040503050406030204" pitchFamily="18" charset="0"/>
                <a:ea typeface="華康儷楷書" panose="03000509000000000000" pitchFamily="65" charset="-120"/>
              </a:rPr>
              <a:t>顯示低</a:t>
            </a:r>
            <a:r>
              <a:rPr kumimoji="0" lang="en-US" altLang="zh-TW" dirty="0">
                <a:latin typeface="Cambria Math" panose="02040503050406030204" pitchFamily="18" charset="0"/>
                <a:ea typeface="華康儷楷書" panose="03000509000000000000" pitchFamily="65" charset="-120"/>
              </a:rPr>
              <a:t>(</a:t>
            </a:r>
            <a:r>
              <a:rPr kumimoji="0" lang="zh-TW" altLang="en-US" dirty="0">
                <a:latin typeface="Cambria Math" panose="02040503050406030204" pitchFamily="18" charset="0"/>
                <a:ea typeface="華康儷楷書" panose="03000509000000000000" pitchFamily="65" charset="-120"/>
              </a:rPr>
              <a:t>中低</a:t>
            </a:r>
            <a:r>
              <a:rPr kumimoji="0" lang="en-US" altLang="zh-TW" dirty="0">
                <a:latin typeface="Cambria Math" panose="02040503050406030204" pitchFamily="18" charset="0"/>
                <a:ea typeface="華康儷楷書" panose="03000509000000000000" pitchFamily="65" charset="-120"/>
              </a:rPr>
              <a:t>)</a:t>
            </a:r>
            <a:r>
              <a:rPr kumimoji="0" lang="zh-TW" altLang="en-US" dirty="0">
                <a:latin typeface="Cambria Math" panose="02040503050406030204" pitchFamily="18" charset="0"/>
                <a:ea typeface="華康儷楷書" panose="03000509000000000000" pitchFamily="65" charset="-120"/>
              </a:rPr>
              <a:t>收入戶</a:t>
            </a:r>
            <a:r>
              <a:rPr kumimoji="0" lang="zh-TW" altLang="en-US" b="1" dirty="0">
                <a:latin typeface="Cambria Math" panose="02040503050406030204" pitchFamily="18" charset="0"/>
                <a:ea typeface="華康儷楷書" panose="03000509000000000000" pitchFamily="65" charset="-120"/>
              </a:rPr>
              <a:t>異動</a:t>
            </a:r>
            <a:r>
              <a:rPr kumimoji="0" lang="zh-TW" altLang="en-US" dirty="0">
                <a:latin typeface="Cambria Math" panose="02040503050406030204" pitchFamily="18" charset="0"/>
                <a:ea typeface="華康儷楷書" panose="03000509000000000000" pitchFamily="65" charset="-120"/>
              </a:rPr>
              <a:t>名單</a:t>
            </a:r>
          </a:p>
        </p:txBody>
      </p:sp>
      <p:sp>
        <p:nvSpPr>
          <p:cNvPr id="13" name="AutoShape 20">
            <a:extLst>
              <a:ext uri="{FF2B5EF4-FFF2-40B4-BE49-F238E27FC236}">
                <a16:creationId xmlns:a16="http://schemas.microsoft.com/office/drawing/2014/main" id="{531E0C5A-05F0-49DC-A997-5A4903DBB915}"/>
              </a:ext>
            </a:extLst>
          </p:cNvPr>
          <p:cNvSpPr>
            <a:spLocks noChangeArrowheads="1"/>
          </p:cNvSpPr>
          <p:nvPr/>
        </p:nvSpPr>
        <p:spPr bwMode="auto">
          <a:xfrm>
            <a:off x="4682538" y="1844773"/>
            <a:ext cx="2754916" cy="442083"/>
          </a:xfrm>
          <a:prstGeom prst="wedgeRoundRectCallout">
            <a:avLst>
              <a:gd name="adj1" fmla="val -22613"/>
              <a:gd name="adj2" fmla="val 197544"/>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dirty="0">
                <a:latin typeface="Cambria Math" panose="02040503050406030204" pitchFamily="18" charset="0"/>
                <a:ea typeface="華康儷楷書" panose="03000509000000000000" pitchFamily="65" charset="-120"/>
              </a:rPr>
              <a:t>顯示</a:t>
            </a:r>
            <a:r>
              <a:rPr kumimoji="0" lang="zh-TW" altLang="en-US" b="1" dirty="0">
                <a:latin typeface="Cambria Math" panose="02040503050406030204" pitchFamily="18" charset="0"/>
                <a:ea typeface="華康儷楷書" panose="03000509000000000000" pitchFamily="65" charset="-120"/>
              </a:rPr>
              <a:t>全體綜合高中生名單</a:t>
            </a:r>
          </a:p>
        </p:txBody>
      </p:sp>
      <p:sp>
        <p:nvSpPr>
          <p:cNvPr id="14" name="AutoShape 20">
            <a:extLst>
              <a:ext uri="{FF2B5EF4-FFF2-40B4-BE49-F238E27FC236}">
                <a16:creationId xmlns:a16="http://schemas.microsoft.com/office/drawing/2014/main" id="{531E0C5A-05F0-49DC-A997-5A4903DBB915}"/>
              </a:ext>
            </a:extLst>
          </p:cNvPr>
          <p:cNvSpPr>
            <a:spLocks noChangeArrowheads="1"/>
          </p:cNvSpPr>
          <p:nvPr/>
        </p:nvSpPr>
        <p:spPr bwMode="auto">
          <a:xfrm>
            <a:off x="6384032" y="3497431"/>
            <a:ext cx="2760532" cy="747113"/>
          </a:xfrm>
          <a:prstGeom prst="wedgeRoundRectCallout">
            <a:avLst>
              <a:gd name="adj1" fmla="val -19819"/>
              <a:gd name="adj2" fmla="val -98979"/>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dirty="0">
                <a:latin typeface="Cambria Math" panose="02040503050406030204" pitchFamily="18" charset="0"/>
                <a:ea typeface="華康儷楷書" panose="03000509000000000000" pitchFamily="65" charset="-120"/>
              </a:rPr>
              <a:t>系統顯示</a:t>
            </a:r>
            <a:r>
              <a:rPr kumimoji="0" lang="zh-TW" altLang="en-US" b="1" dirty="0">
                <a:latin typeface="Cambria Math" panose="02040503050406030204" pitchFamily="18" charset="0"/>
                <a:ea typeface="華康儷楷書" panose="03000509000000000000" pitchFamily="65" charset="-120"/>
              </a:rPr>
              <a:t>畢業年月異動為應屆畢業生名單</a:t>
            </a:r>
          </a:p>
        </p:txBody>
      </p:sp>
      <p:sp>
        <p:nvSpPr>
          <p:cNvPr id="16" name="AutoShape 20">
            <a:extLst>
              <a:ext uri="{FF2B5EF4-FFF2-40B4-BE49-F238E27FC236}">
                <a16:creationId xmlns:a16="http://schemas.microsoft.com/office/drawing/2014/main" id="{531E0C5A-05F0-49DC-A997-5A4903DBB915}"/>
              </a:ext>
            </a:extLst>
          </p:cNvPr>
          <p:cNvSpPr>
            <a:spLocks noChangeArrowheads="1"/>
          </p:cNvSpPr>
          <p:nvPr/>
        </p:nvSpPr>
        <p:spPr bwMode="auto">
          <a:xfrm>
            <a:off x="9459624" y="1890523"/>
            <a:ext cx="2732376" cy="664547"/>
          </a:xfrm>
          <a:prstGeom prst="wedgeRoundRectCallout">
            <a:avLst>
              <a:gd name="adj1" fmla="val -28729"/>
              <a:gd name="adj2" fmla="val 103016"/>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dirty="0">
                <a:latin typeface="Cambria Math" panose="02040503050406030204" pitchFamily="18" charset="0"/>
                <a:ea typeface="華康儷楷書" panose="03000509000000000000" pitchFamily="65" charset="-120"/>
              </a:rPr>
              <a:t>顯示</a:t>
            </a:r>
            <a:r>
              <a:rPr kumimoji="0" lang="zh-TW" altLang="en-US" b="1" dirty="0">
                <a:latin typeface="Cambria Math" panose="02040503050406030204" pitchFamily="18" charset="0"/>
                <a:ea typeface="華康儷楷書" panose="03000509000000000000" pitchFamily="65" charset="-120"/>
              </a:rPr>
              <a:t>未具備中央資料庫學習歷程檔案名單</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a16="http://schemas.microsoft.com/office/drawing/2014/main" id="{8C43DBBB-E858-4BA9-BE65-1CF6F44E02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49842" y="4484422"/>
            <a:ext cx="3661878" cy="2144138"/>
          </a:xfrm>
          <a:prstGeom prst="rect">
            <a:avLst/>
          </a:prstGeom>
          <a:ln>
            <a:solidFill>
              <a:schemeClr val="tx1"/>
            </a:solidFill>
          </a:ln>
        </p:spPr>
      </p:pic>
      <p:sp>
        <p:nvSpPr>
          <p:cNvPr id="33" name="矩形 32"/>
          <p:cNvSpPr/>
          <p:nvPr/>
        </p:nvSpPr>
        <p:spPr>
          <a:xfrm>
            <a:off x="8329034" y="3793823"/>
            <a:ext cx="3665867" cy="61185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華康儷楷書" panose="03000509000000000000" pitchFamily="65" charset="-120"/>
                <a:ea typeface="華康儷楷書" panose="03000509000000000000" pitchFamily="65" charset="-120"/>
              </a:rPr>
              <a:t>綜合高中生考生名冊</a:t>
            </a:r>
          </a:p>
        </p:txBody>
      </p:sp>
      <p:sp>
        <p:nvSpPr>
          <p:cNvPr id="23" name="矩形 22"/>
          <p:cNvSpPr/>
          <p:nvPr/>
        </p:nvSpPr>
        <p:spPr>
          <a:xfrm>
            <a:off x="4590373" y="764704"/>
            <a:ext cx="3665867"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0000FF"/>
                </a:solidFill>
                <a:latin typeface="華康儷楷書" panose="03000509000000000000" pitchFamily="65" charset="-120"/>
                <a:ea typeface="華康儷楷書" panose="03000509000000000000" pitchFamily="65" charset="-120"/>
              </a:rPr>
              <a:t>未具備</a:t>
            </a:r>
            <a:endParaRPr lang="en-US" altLang="zh-TW" b="1" dirty="0">
              <a:solidFill>
                <a:srgbClr val="0000FF"/>
              </a:solidFill>
              <a:latin typeface="華康儷楷書" panose="03000509000000000000" pitchFamily="65" charset="-120"/>
              <a:ea typeface="華康儷楷書" panose="03000509000000000000" pitchFamily="65" charset="-120"/>
            </a:endParaRPr>
          </a:p>
          <a:p>
            <a:pPr algn="ctr"/>
            <a:r>
              <a:rPr lang="zh-TW" altLang="en-US" b="1" dirty="0">
                <a:solidFill>
                  <a:schemeClr val="tx1"/>
                </a:solidFill>
                <a:latin typeface="華康儷楷書" panose="03000509000000000000" pitchFamily="65" charset="-120"/>
                <a:ea typeface="華康儷楷書" panose="03000509000000000000" pitchFamily="65" charset="-120"/>
              </a:rPr>
              <a:t>中央資料庫學習歷程檔案名單</a:t>
            </a:r>
          </a:p>
        </p:txBody>
      </p:sp>
      <p:sp>
        <p:nvSpPr>
          <p:cNvPr id="24" name="矩形 23"/>
          <p:cNvSpPr/>
          <p:nvPr/>
        </p:nvSpPr>
        <p:spPr>
          <a:xfrm>
            <a:off x="4501372" y="3784358"/>
            <a:ext cx="3723831" cy="60610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華康儷楷書" panose="03000509000000000000" pitchFamily="65" charset="-120"/>
                <a:ea typeface="華康儷楷書" panose="03000509000000000000" pitchFamily="65" charset="-120"/>
              </a:rPr>
              <a:t>信封封面</a:t>
            </a:r>
          </a:p>
        </p:txBody>
      </p:sp>
      <p:sp>
        <p:nvSpPr>
          <p:cNvPr id="31" name="矩形 30"/>
          <p:cNvSpPr/>
          <p:nvPr/>
        </p:nvSpPr>
        <p:spPr>
          <a:xfrm>
            <a:off x="794913" y="764704"/>
            <a:ext cx="3665867"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0000FF"/>
                </a:solidFill>
                <a:latin typeface="華康儷楷書" panose="03000509000000000000" pitchFamily="65" charset="-120"/>
                <a:ea typeface="華康儷楷書" panose="03000509000000000000" pitchFamily="65" charset="-120"/>
              </a:rPr>
              <a:t>統測後</a:t>
            </a:r>
            <a:r>
              <a:rPr lang="zh-TW" altLang="en-US" b="1" dirty="0">
                <a:solidFill>
                  <a:schemeClr val="tx1"/>
                </a:solidFill>
                <a:latin typeface="華康儷楷書" panose="03000509000000000000" pitchFamily="65" charset="-120"/>
                <a:ea typeface="華康儷楷書" panose="03000509000000000000" pitchFamily="65" charset="-120"/>
              </a:rPr>
              <a:t>異動之低（中低）收入戶名冊</a:t>
            </a:r>
            <a:r>
              <a:rPr lang="en-US" altLang="zh-TW" b="1" dirty="0">
                <a:solidFill>
                  <a:schemeClr val="tx1"/>
                </a:solidFill>
                <a:latin typeface="華康儷楷書" panose="03000509000000000000" pitchFamily="65" charset="-120"/>
                <a:ea typeface="華康儷楷書" panose="03000509000000000000" pitchFamily="65" charset="-120"/>
              </a:rPr>
              <a:t>+</a:t>
            </a:r>
            <a:r>
              <a:rPr lang="zh-TW" altLang="en-US" b="1" dirty="0">
                <a:solidFill>
                  <a:schemeClr val="tx1"/>
                </a:solidFill>
                <a:latin typeface="華康儷楷書" panose="03000509000000000000" pitchFamily="65" charset="-120"/>
                <a:ea typeface="華康儷楷書" panose="03000509000000000000" pitchFamily="65" charset="-120"/>
              </a:rPr>
              <a:t>低（中低）收入戶證明文件</a:t>
            </a:r>
          </a:p>
        </p:txBody>
      </p:sp>
      <p:sp>
        <p:nvSpPr>
          <p:cNvPr id="17" name="Rectangle 2"/>
          <p:cNvSpPr txBox="1">
            <a:spLocks noChangeArrowheads="1"/>
          </p:cNvSpPr>
          <p:nvPr/>
        </p:nvSpPr>
        <p:spPr>
          <a:xfrm>
            <a:off x="2213929" y="-259099"/>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集體報名</a:t>
            </a: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cs typeface="+mn-cs"/>
              </a:rPr>
              <a:t>資格審查登錄</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t>
            </a:r>
            <a:r>
              <a:rPr lang="zh-TW" altLang="en-US" sz="2500" b="1" dirty="0">
                <a:solidFill>
                  <a:srgbClr val="FF0000"/>
                </a:solidFill>
                <a:latin typeface="華康儷楷書" panose="03000509000000000000" pitchFamily="65" charset="-120"/>
                <a:ea typeface="華康儷楷書" panose="03000509000000000000" pitchFamily="65" charset="-120"/>
                <a:cs typeface="+mn-cs"/>
              </a:rPr>
              <a:t>郵寄本委員會資料</a:t>
            </a:r>
            <a:endParaRPr lang="en-US" altLang="zh-TW" sz="2500" b="1" dirty="0">
              <a:solidFill>
                <a:srgbClr val="FF0000"/>
              </a:solidFill>
              <a:latin typeface="華康儷楷書" panose="03000509000000000000" pitchFamily="65" charset="-120"/>
              <a:ea typeface="華康儷楷書" panose="03000509000000000000" pitchFamily="65" charset="-120"/>
              <a:cs typeface="+mn-cs"/>
            </a:endParaRPr>
          </a:p>
        </p:txBody>
      </p:sp>
      <p:sp>
        <p:nvSpPr>
          <p:cNvPr id="13" name="矩形 12"/>
          <p:cNvSpPr/>
          <p:nvPr/>
        </p:nvSpPr>
        <p:spPr>
          <a:xfrm>
            <a:off x="974136" y="2814997"/>
            <a:ext cx="3227766" cy="38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sp>
        <p:nvSpPr>
          <p:cNvPr id="99" name="矩形 98">
            <a:extLst>
              <a:ext uri="{FF2B5EF4-FFF2-40B4-BE49-F238E27FC236}">
                <a16:creationId xmlns:a16="http://schemas.microsoft.com/office/drawing/2014/main" id="{1D419CF4-D1BB-4EC6-AF80-26EDC3A3233E}"/>
              </a:ext>
            </a:extLst>
          </p:cNvPr>
          <p:cNvSpPr/>
          <p:nvPr/>
        </p:nvSpPr>
        <p:spPr>
          <a:xfrm>
            <a:off x="4862727" y="1556791"/>
            <a:ext cx="182786" cy="119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dirty="0">
              <a:solidFill>
                <a:schemeClr val="tx1"/>
              </a:solidFill>
              <a:latin typeface="標楷體" panose="03000509000000000000" pitchFamily="65" charset="-120"/>
              <a:ea typeface="標楷體" panose="03000509000000000000" pitchFamily="65" charset="-120"/>
            </a:endParaRPr>
          </a:p>
        </p:txBody>
      </p:sp>
      <p:pic>
        <p:nvPicPr>
          <p:cNvPr id="44" name="圖片 43">
            <a:extLst>
              <a:ext uri="{FF2B5EF4-FFF2-40B4-BE49-F238E27FC236}">
                <a16:creationId xmlns:a16="http://schemas.microsoft.com/office/drawing/2014/main" id="{36FF4693-3C82-455F-8E2F-4D220A420945}"/>
              </a:ext>
            </a:extLst>
          </p:cNvPr>
          <p:cNvPicPr>
            <a:picLocks noChangeAspect="1"/>
          </p:cNvPicPr>
          <p:nvPr/>
        </p:nvPicPr>
        <p:blipFill rotWithShape="1">
          <a:blip r:embed="rId3"/>
          <a:srcRect r="4657"/>
          <a:stretch/>
        </p:blipFill>
        <p:spPr>
          <a:xfrm>
            <a:off x="4590373" y="1432287"/>
            <a:ext cx="3665867" cy="2284745"/>
          </a:xfrm>
          <a:prstGeom prst="rect">
            <a:avLst/>
          </a:prstGeom>
          <a:ln>
            <a:solidFill>
              <a:schemeClr val="tx1"/>
            </a:solidFill>
          </a:ln>
        </p:spPr>
      </p:pic>
      <p:pic>
        <p:nvPicPr>
          <p:cNvPr id="102" name="圖片 101">
            <a:extLst>
              <a:ext uri="{FF2B5EF4-FFF2-40B4-BE49-F238E27FC236}">
                <a16:creationId xmlns:a16="http://schemas.microsoft.com/office/drawing/2014/main" id="{0A01843A-3C37-4542-A21B-330E3EB3CC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914" y="1432287"/>
            <a:ext cx="3665866" cy="2282791"/>
          </a:xfrm>
          <a:prstGeom prst="rect">
            <a:avLst/>
          </a:prstGeom>
          <a:ln>
            <a:solidFill>
              <a:schemeClr val="tx1"/>
            </a:solidFill>
          </a:ln>
        </p:spPr>
      </p:pic>
      <p:pic>
        <p:nvPicPr>
          <p:cNvPr id="106" name="圖片 105">
            <a:extLst>
              <a:ext uri="{FF2B5EF4-FFF2-40B4-BE49-F238E27FC236}">
                <a16:creationId xmlns:a16="http://schemas.microsoft.com/office/drawing/2014/main" id="{63D0FD83-942E-44D4-9D11-D515D48CBB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62035" y="4457788"/>
            <a:ext cx="3605204" cy="2170772"/>
          </a:xfrm>
          <a:prstGeom prst="rect">
            <a:avLst/>
          </a:prstGeom>
          <a:ln>
            <a:solidFill>
              <a:schemeClr val="tx1"/>
            </a:solidFill>
          </a:ln>
        </p:spPr>
      </p:pic>
      <p:pic>
        <p:nvPicPr>
          <p:cNvPr id="8" name="圖片 7" descr="一張含有 文字, 字型, 白色, 書法 的圖片&#10;&#10;AI 產生的內容可能不正確。">
            <a:extLst>
              <a:ext uri="{FF2B5EF4-FFF2-40B4-BE49-F238E27FC236}">
                <a16:creationId xmlns:a16="http://schemas.microsoft.com/office/drawing/2014/main" id="{869146CA-FF49-EE8F-E296-D5F6D93802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3103" y="2683961"/>
            <a:ext cx="2171832" cy="312891"/>
          </a:xfrm>
          <a:prstGeom prst="rect">
            <a:avLst/>
          </a:prstGeom>
        </p:spPr>
      </p:pic>
      <p:pic>
        <p:nvPicPr>
          <p:cNvPr id="10" name="圖片 9">
            <a:extLst>
              <a:ext uri="{FF2B5EF4-FFF2-40B4-BE49-F238E27FC236}">
                <a16:creationId xmlns:a16="http://schemas.microsoft.com/office/drawing/2014/main" id="{7F86A3C5-07FC-87EA-99CB-EF1EF792BE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2280" y="1661264"/>
            <a:ext cx="235970" cy="158826"/>
          </a:xfrm>
          <a:prstGeom prst="rect">
            <a:avLst/>
          </a:prstGeom>
        </p:spPr>
      </p:pic>
      <p:sp>
        <p:nvSpPr>
          <p:cNvPr id="20" name="矩形 19"/>
          <p:cNvSpPr/>
          <p:nvPr/>
        </p:nvSpPr>
        <p:spPr>
          <a:xfrm>
            <a:off x="8334789" y="764704"/>
            <a:ext cx="3665867"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華康儷楷書" panose="03000509000000000000" pitchFamily="65" charset="-120"/>
                <a:ea typeface="華康儷楷書" panose="03000509000000000000" pitchFamily="65" charset="-120"/>
              </a:rPr>
              <a:t>畢業年月</a:t>
            </a:r>
            <a:r>
              <a:rPr lang="zh-TW" altLang="en-US" b="1" dirty="0">
                <a:solidFill>
                  <a:srgbClr val="0000FF"/>
                </a:solidFill>
                <a:latin typeface="華康儷楷書" panose="03000509000000000000" pitchFamily="65" charset="-120"/>
                <a:ea typeface="華康儷楷書" panose="03000509000000000000" pitchFamily="65" charset="-120"/>
              </a:rPr>
              <a:t>異動</a:t>
            </a:r>
            <a:r>
              <a:rPr lang="zh-TW" altLang="en-US" b="1" dirty="0">
                <a:solidFill>
                  <a:schemeClr val="tx1"/>
                </a:solidFill>
                <a:latin typeface="華康儷楷書" panose="03000509000000000000" pitchFamily="65" charset="-120"/>
                <a:ea typeface="華康儷楷書" panose="03000509000000000000" pitchFamily="65" charset="-120"/>
              </a:rPr>
              <a:t>名冊</a:t>
            </a:r>
            <a:endParaRPr lang="en-US" altLang="zh-TW" b="1" dirty="0">
              <a:solidFill>
                <a:schemeClr val="tx1"/>
              </a:solidFill>
              <a:latin typeface="華康儷楷書" panose="03000509000000000000" pitchFamily="65" charset="-120"/>
              <a:ea typeface="華康儷楷書" panose="03000509000000000000" pitchFamily="65" charset="-120"/>
            </a:endParaRPr>
          </a:p>
          <a:p>
            <a:pPr algn="ctr"/>
            <a:r>
              <a:rPr lang="en-US" altLang="zh-TW" b="1" dirty="0">
                <a:solidFill>
                  <a:schemeClr val="tx1"/>
                </a:solidFill>
                <a:latin typeface="華康儷楷書" panose="03000509000000000000" pitchFamily="65" charset="-120"/>
                <a:ea typeface="華康儷楷書" panose="03000509000000000000" pitchFamily="65" charset="-120"/>
              </a:rPr>
              <a:t>+</a:t>
            </a:r>
            <a:r>
              <a:rPr lang="zh-TW" altLang="en-US" b="1" dirty="0">
                <a:solidFill>
                  <a:schemeClr val="tx1"/>
                </a:solidFill>
                <a:latin typeface="華康儷楷書" panose="03000509000000000000" pitchFamily="65" charset="-120"/>
                <a:ea typeface="華康儷楷書" panose="03000509000000000000" pitchFamily="65" charset="-120"/>
              </a:rPr>
              <a:t>學生證正反面影本或歷年成績單</a:t>
            </a:r>
          </a:p>
        </p:txBody>
      </p:sp>
      <p:pic>
        <p:nvPicPr>
          <p:cNvPr id="21" name="圖片 20"/>
          <p:cNvPicPr>
            <a:picLocks noChangeAspect="1"/>
          </p:cNvPicPr>
          <p:nvPr/>
        </p:nvPicPr>
        <p:blipFill rotWithShape="1">
          <a:blip r:embed="rId8">
            <a:extLst>
              <a:ext uri="{28A0092B-C50C-407E-A947-70E740481C1C}">
                <a14:useLocalDpi xmlns:a14="http://schemas.microsoft.com/office/drawing/2010/main" val="0"/>
              </a:ext>
            </a:extLst>
          </a:blip>
          <a:srcRect l="3589" r="3589"/>
          <a:stretch/>
        </p:blipFill>
        <p:spPr>
          <a:xfrm>
            <a:off x="8329035" y="1430332"/>
            <a:ext cx="3671622" cy="2284745"/>
          </a:xfrm>
          <a:prstGeom prst="rect">
            <a:avLst/>
          </a:prstGeom>
          <a:ln>
            <a:solidFill>
              <a:schemeClr val="tx1"/>
            </a:solidFill>
          </a:ln>
        </p:spPr>
      </p:pic>
      <p:sp>
        <p:nvSpPr>
          <p:cNvPr id="25" name="矩形 24"/>
          <p:cNvSpPr/>
          <p:nvPr/>
        </p:nvSpPr>
        <p:spPr>
          <a:xfrm>
            <a:off x="822170" y="3789040"/>
            <a:ext cx="3562730"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tx1"/>
                </a:solidFill>
                <a:latin typeface="華康儷楷書" panose="03000509000000000000" pitchFamily="65" charset="-120"/>
                <a:ea typeface="華康儷楷書" panose="03000509000000000000" pitchFamily="65" charset="-120"/>
              </a:rPr>
              <a:t>原住民名冊</a:t>
            </a:r>
          </a:p>
        </p:txBody>
      </p:sp>
      <p:pic>
        <p:nvPicPr>
          <p:cNvPr id="26" name="圖片 25">
            <a:extLst>
              <a:ext uri="{FF2B5EF4-FFF2-40B4-BE49-F238E27FC236}">
                <a16:creationId xmlns:a16="http://schemas.microsoft.com/office/drawing/2014/main" id="{805E4B0C-C0BF-466C-BF0D-83FA220EEFC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24487" y="4458391"/>
            <a:ext cx="3554945" cy="2170773"/>
          </a:xfrm>
          <a:prstGeom prst="rect">
            <a:avLst/>
          </a:prstGeom>
          <a:ln>
            <a:solidFill>
              <a:schemeClr val="tx1"/>
            </a:solidFill>
          </a:ln>
        </p:spPr>
      </p:pic>
      <p:sp>
        <p:nvSpPr>
          <p:cNvPr id="2" name="矩形: 圓角 1">
            <a:extLst>
              <a:ext uri="{FF2B5EF4-FFF2-40B4-BE49-F238E27FC236}">
                <a16:creationId xmlns:a16="http://schemas.microsoft.com/office/drawing/2014/main" id="{CE8CBED0-99C9-40CB-B0A9-A32E71DC8161}"/>
              </a:ext>
            </a:extLst>
          </p:cNvPr>
          <p:cNvSpPr/>
          <p:nvPr/>
        </p:nvSpPr>
        <p:spPr>
          <a:xfrm>
            <a:off x="3431704" y="3454205"/>
            <a:ext cx="5328592" cy="51849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皆無產生任何表單者，可免寄送</a:t>
            </a:r>
          </a:p>
        </p:txBody>
      </p:sp>
    </p:spTree>
    <p:extLst>
      <p:ext uri="{BB962C8B-B14F-4D97-AF65-F5344CB8AC3E}">
        <p14:creationId xmlns:p14="http://schemas.microsoft.com/office/powerpoint/2010/main" val="3078979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文字, 螢幕擷取畫面, 網頁, 字型 的圖片&#10;&#10;AI 產生的內容可能不正確。">
            <a:extLst>
              <a:ext uri="{FF2B5EF4-FFF2-40B4-BE49-F238E27FC236}">
                <a16:creationId xmlns:a16="http://schemas.microsoft.com/office/drawing/2014/main" id="{902C42B5-FD92-4C20-0C9B-DE75C8580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08" y="824937"/>
            <a:ext cx="10879068" cy="5315692"/>
          </a:xfrm>
          <a:prstGeom prst="rect">
            <a:avLst/>
          </a:prstGeom>
        </p:spPr>
      </p:pic>
      <p:pic>
        <p:nvPicPr>
          <p:cNvPr id="7" name="圖片 6"/>
          <p:cNvPicPr>
            <a:picLocks noChangeAspect="1"/>
          </p:cNvPicPr>
          <p:nvPr/>
        </p:nvPicPr>
        <p:blipFill>
          <a:blip r:embed="rId4"/>
          <a:stretch>
            <a:fillRect/>
          </a:stretch>
        </p:blipFill>
        <p:spPr>
          <a:xfrm>
            <a:off x="7261364" y="2897911"/>
            <a:ext cx="4884629" cy="1482051"/>
          </a:xfrm>
          <a:prstGeom prst="rect">
            <a:avLst/>
          </a:prstGeom>
        </p:spPr>
      </p:pic>
      <p:sp>
        <p:nvSpPr>
          <p:cNvPr id="6" name="Rectangle 2"/>
          <p:cNvSpPr txBox="1">
            <a:spLocks noChangeArrowheads="1"/>
          </p:cNvSpPr>
          <p:nvPr/>
        </p:nvSpPr>
        <p:spPr>
          <a:xfrm>
            <a:off x="1343472" y="-262248"/>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集體報名</a:t>
            </a: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cs typeface="+mn-cs"/>
              </a:rPr>
              <a:t>資格審查登錄</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t>
            </a:r>
            <a:r>
              <a:rPr lang="zh-TW" altLang="en-US" sz="2500" b="1" dirty="0">
                <a:solidFill>
                  <a:srgbClr val="FF0000"/>
                </a:solidFill>
                <a:latin typeface="華康儷楷書" panose="03000509000000000000" pitchFamily="65" charset="-120"/>
                <a:ea typeface="華康儷楷書" panose="03000509000000000000" pitchFamily="65" charset="-120"/>
                <a:cs typeface="+mn-cs"/>
              </a:rPr>
              <a:t>確定送出作業</a:t>
            </a:r>
            <a:endParaRPr lang="en-US" altLang="zh-TW" sz="2500" b="1" dirty="0">
              <a:solidFill>
                <a:srgbClr val="FF0000"/>
              </a:solidFill>
              <a:latin typeface="華康儷楷書" panose="03000509000000000000" pitchFamily="65" charset="-120"/>
              <a:ea typeface="華康儷楷書" panose="03000509000000000000" pitchFamily="65" charset="-120"/>
              <a:cs typeface="+mn-cs"/>
            </a:endParaRPr>
          </a:p>
        </p:txBody>
      </p:sp>
      <p:sp>
        <p:nvSpPr>
          <p:cNvPr id="2" name="矩形 1"/>
          <p:cNvSpPr/>
          <p:nvPr/>
        </p:nvSpPr>
        <p:spPr>
          <a:xfrm>
            <a:off x="5303913" y="4725144"/>
            <a:ext cx="1800200" cy="5374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8" name="矩形 7"/>
          <p:cNvSpPr/>
          <p:nvPr/>
        </p:nvSpPr>
        <p:spPr>
          <a:xfrm>
            <a:off x="9145324" y="3946768"/>
            <a:ext cx="525780" cy="33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 name="文字方塊 2"/>
          <p:cNvSpPr txBox="1"/>
          <p:nvPr/>
        </p:nvSpPr>
        <p:spPr>
          <a:xfrm>
            <a:off x="2204998" y="5749033"/>
            <a:ext cx="8763644" cy="783193"/>
          </a:xfrm>
          <a:prstGeom prst="roundRect">
            <a:avLst/>
          </a:prstGeom>
          <a:solidFill>
            <a:srgbClr val="C00000"/>
          </a:solidFill>
        </p:spPr>
        <p:txBody>
          <a:bodyPr wrap="square" rtlCol="0">
            <a:spAutoFit/>
          </a:bodyPr>
          <a:lstStyle/>
          <a:p>
            <a:pPr algn="ctr"/>
            <a:r>
              <a:rPr lang="zh-TW" altLang="en-US" sz="2000" b="1" dirty="0">
                <a:solidFill>
                  <a:schemeClr val="bg1"/>
                </a:solidFill>
                <a:latin typeface="華康儷楷書" panose="03000509000000000000" pitchFamily="65" charset="-120"/>
                <a:ea typeface="華康儷楷書" panose="03000509000000000000" pitchFamily="65" charset="-120"/>
              </a:rPr>
              <a:t>再次提醒各高中職學校務必請考生確認並檢視基本資料是否正確，再進行「資格審查確定送出」作業，一旦確定送出，即不得修改，請謹慎處理。</a:t>
            </a:r>
          </a:p>
        </p:txBody>
      </p:sp>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9061" y="4943853"/>
            <a:ext cx="816287" cy="816287"/>
          </a:xfrm>
          <a:prstGeom prst="rect">
            <a:avLst/>
          </a:prstGeom>
        </p:spPr>
      </p:pic>
      <p:pic>
        <p:nvPicPr>
          <p:cNvPr id="16" name="圖片 15">
            <a:extLst>
              <a:ext uri="{FF2B5EF4-FFF2-40B4-BE49-F238E27FC236}">
                <a16:creationId xmlns:a16="http://schemas.microsoft.com/office/drawing/2014/main" id="{7B82E227-DBB7-4F46-A7F8-0A0B538494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7838" y="5074454"/>
            <a:ext cx="442481" cy="442481"/>
          </a:xfrm>
          <a:prstGeom prst="rect">
            <a:avLst/>
          </a:prstGeom>
        </p:spPr>
      </p:pic>
      <p:pic>
        <p:nvPicPr>
          <p:cNvPr id="17" name="圖片 16">
            <a:extLst>
              <a:ext uri="{FF2B5EF4-FFF2-40B4-BE49-F238E27FC236}">
                <a16:creationId xmlns:a16="http://schemas.microsoft.com/office/drawing/2014/main" id="{317E2D01-0EA0-4A40-B102-BBB45E7CE0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8623" y="4282663"/>
            <a:ext cx="442481" cy="442481"/>
          </a:xfrm>
          <a:prstGeom prst="rect">
            <a:avLst/>
          </a:prstGeom>
        </p:spPr>
      </p:pic>
      <p:pic>
        <p:nvPicPr>
          <p:cNvPr id="19" name="圖片 18">
            <a:extLst>
              <a:ext uri="{FF2B5EF4-FFF2-40B4-BE49-F238E27FC236}">
                <a16:creationId xmlns:a16="http://schemas.microsoft.com/office/drawing/2014/main" id="{1CD80B8E-37F3-44B1-8A1B-62962EA24A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0056" y="3931353"/>
            <a:ext cx="640500" cy="732138"/>
          </a:xfrm>
          <a:prstGeom prst="rect">
            <a:avLst/>
          </a:prstGeom>
        </p:spPr>
      </p:pic>
    </p:spTree>
    <p:extLst>
      <p:ext uri="{BB962C8B-B14F-4D97-AF65-F5344CB8AC3E}">
        <p14:creationId xmlns:p14="http://schemas.microsoft.com/office/powerpoint/2010/main" val="1768127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65560" y="-243408"/>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集體報名</a:t>
            </a: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cs typeface="+mn-cs"/>
              </a:rPr>
              <a:t>資格審查登錄</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t>
            </a:r>
            <a:r>
              <a:rPr lang="zh-TW" altLang="en-US" sz="2500" b="1" dirty="0">
                <a:solidFill>
                  <a:srgbClr val="FF0000"/>
                </a:solidFill>
                <a:latin typeface="華康儷楷書" panose="03000509000000000000" pitchFamily="65" charset="-120"/>
                <a:ea typeface="華康儷楷書" panose="03000509000000000000" pitchFamily="65" charset="-120"/>
                <a:cs typeface="+mn-cs"/>
              </a:rPr>
              <a:t>確定送出作業完成</a:t>
            </a:r>
            <a:endParaRPr lang="en-US" altLang="zh-TW" sz="2500" b="1" dirty="0">
              <a:solidFill>
                <a:srgbClr val="FF0000"/>
              </a:solidFill>
              <a:latin typeface="華康儷楷書" panose="03000509000000000000" pitchFamily="65" charset="-120"/>
              <a:ea typeface="華康儷楷書" panose="03000509000000000000" pitchFamily="65" charset="-120"/>
              <a:cs typeface="+mn-cs"/>
            </a:endParaRPr>
          </a:p>
        </p:txBody>
      </p:sp>
      <p:sp>
        <p:nvSpPr>
          <p:cNvPr id="3" name="矩形 2">
            <a:extLst>
              <a:ext uri="{FF2B5EF4-FFF2-40B4-BE49-F238E27FC236}">
                <a16:creationId xmlns:a16="http://schemas.microsoft.com/office/drawing/2014/main" id="{AA6FB5AC-9C7B-4923-BF9E-D6A6324D682F}"/>
              </a:ext>
            </a:extLst>
          </p:cNvPr>
          <p:cNvSpPr/>
          <p:nvPr/>
        </p:nvSpPr>
        <p:spPr>
          <a:xfrm>
            <a:off x="5591944" y="4725144"/>
            <a:ext cx="144016" cy="200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a:extLst>
              <a:ext uri="{FF2B5EF4-FFF2-40B4-BE49-F238E27FC236}">
                <a16:creationId xmlns:a16="http://schemas.microsoft.com/office/drawing/2014/main" id="{EDF00334-AD70-46C3-97B7-80A8DE7B005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0785" y="981563"/>
            <a:ext cx="10240071" cy="5166079"/>
          </a:xfrm>
          <a:prstGeom prst="rect">
            <a:avLst/>
          </a:prstGeom>
        </p:spPr>
      </p:pic>
      <p:sp>
        <p:nvSpPr>
          <p:cNvPr id="11" name="矩形 10">
            <a:extLst>
              <a:ext uri="{FF2B5EF4-FFF2-40B4-BE49-F238E27FC236}">
                <a16:creationId xmlns:a16="http://schemas.microsoft.com/office/drawing/2014/main" id="{EDE26856-EA1F-413E-87B7-970CB77AB5A7}"/>
              </a:ext>
            </a:extLst>
          </p:cNvPr>
          <p:cNvSpPr/>
          <p:nvPr/>
        </p:nvSpPr>
        <p:spPr>
          <a:xfrm>
            <a:off x="5303912" y="4668863"/>
            <a:ext cx="1656184" cy="488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52574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螢幕擷取畫面, 網頁, 軟體 的圖片&#10;&#10;AI 產生的內容可能不正確。">
            <a:extLst>
              <a:ext uri="{FF2B5EF4-FFF2-40B4-BE49-F238E27FC236}">
                <a16:creationId xmlns:a16="http://schemas.microsoft.com/office/drawing/2014/main" id="{801E68A1-E1D1-386E-BF54-879AD0FE7409}"/>
              </a:ext>
            </a:extLst>
          </p:cNvPr>
          <p:cNvPicPr>
            <a:picLocks noChangeAspect="1"/>
          </p:cNvPicPr>
          <p:nvPr/>
        </p:nvPicPr>
        <p:blipFill>
          <a:blip r:embed="rId3">
            <a:extLst>
              <a:ext uri="{28A0092B-C50C-407E-A947-70E740481C1C}">
                <a14:useLocalDpi xmlns:a14="http://schemas.microsoft.com/office/drawing/2010/main" val="0"/>
              </a:ext>
            </a:extLst>
          </a:blip>
          <a:srcRect l="5461"/>
          <a:stretch/>
        </p:blipFill>
        <p:spPr>
          <a:xfrm>
            <a:off x="1125290" y="769548"/>
            <a:ext cx="9941419" cy="6088452"/>
          </a:xfrm>
          <a:prstGeom prst="rect">
            <a:avLst/>
          </a:prstGeom>
        </p:spPr>
      </p:pic>
      <p:sp>
        <p:nvSpPr>
          <p:cNvPr id="279556" name="Rectangle 2"/>
          <p:cNvSpPr>
            <a:spLocks noGrp="1" noChangeArrowheads="1"/>
          </p:cNvSpPr>
          <p:nvPr>
            <p:ph type="title" idx="4294967295"/>
          </p:nvPr>
        </p:nvSpPr>
        <p:spPr>
          <a:xfrm>
            <a:off x="1487488" y="1196752"/>
            <a:ext cx="4248472" cy="814214"/>
          </a:xfrm>
        </p:spPr>
        <p:txBody>
          <a:bodyPr>
            <a:normAutofit fontScale="90000"/>
          </a:bodyPr>
          <a:lstStyle/>
          <a:p>
            <a:pPr algn="ctr" eaLnBrk="1" hangingPunct="1">
              <a:lnSpc>
                <a:spcPts val="3500"/>
              </a:lnSpc>
            </a:pPr>
            <a:r>
              <a:rPr lang="zh-TW" altLang="en-US" sz="2500" b="1" dirty="0">
                <a:solidFill>
                  <a:srgbClr val="FF3300"/>
                </a:solidFill>
                <a:latin typeface="Cambria Math" panose="02040503050406030204" pitchFamily="18" charset="0"/>
                <a:ea typeface="華康儷楷書" panose="03000509000000000000" pitchFamily="65" charset="-120"/>
              </a:rPr>
              <a:t>開放日期：</a:t>
            </a:r>
            <a:br>
              <a:rPr lang="en-US" altLang="zh-TW" sz="2500" b="1" dirty="0">
                <a:solidFill>
                  <a:srgbClr val="FF3300"/>
                </a:solidFill>
                <a:latin typeface="Cambria Math" panose="02040503050406030204" pitchFamily="18" charset="0"/>
                <a:ea typeface="華康儷楷書" panose="03000509000000000000" pitchFamily="65" charset="-120"/>
              </a:rPr>
            </a:br>
            <a:r>
              <a:rPr lang="en-US" altLang="zh-TW" sz="25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115/5/12(</a:t>
            </a:r>
            <a:r>
              <a:rPr lang="zh-TW" altLang="en-US" sz="25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二</a:t>
            </a:r>
            <a:r>
              <a:rPr lang="en-US" altLang="zh-TW" sz="25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25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起</a:t>
            </a:r>
            <a:endParaRPr kumimoji="0" lang="en-US" altLang="zh-TW" sz="2500" b="1" kern="120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1" name="Rectangle 2"/>
          <p:cNvSpPr txBox="1">
            <a:spLocks noChangeArrowheads="1"/>
          </p:cNvSpPr>
          <p:nvPr/>
        </p:nvSpPr>
        <p:spPr>
          <a:xfrm>
            <a:off x="983432" y="85640"/>
            <a:ext cx="8940800" cy="576064"/>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集體報名</a:t>
            </a: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資格審查結果查詢</a:t>
            </a:r>
            <a:endParaRPr lang="en-US" altLang="zh-TW" sz="2500" b="1" dirty="0">
              <a:solidFill>
                <a:srgbClr val="FF0000"/>
              </a:solidFill>
              <a:latin typeface="華康儷楷書" panose="03000509000000000000" pitchFamily="65" charset="-120"/>
              <a:ea typeface="華康儷楷書" panose="03000509000000000000" pitchFamily="65" charset="-12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64C1506A-B770-4084-9E09-4F7FC0F2B7E2}"/>
              </a:ext>
            </a:extLst>
          </p:cNvPr>
          <p:cNvGrpSpPr/>
          <p:nvPr/>
        </p:nvGrpSpPr>
        <p:grpSpPr>
          <a:xfrm>
            <a:off x="2567608" y="1124744"/>
            <a:ext cx="7412124" cy="5256411"/>
            <a:chOff x="809297" y="1268760"/>
            <a:chExt cx="7412124" cy="5256411"/>
          </a:xfrm>
        </p:grpSpPr>
        <p:pic>
          <p:nvPicPr>
            <p:cNvPr id="15" name="图片 14">
              <a:extLst>
                <a:ext uri="{FF2B5EF4-FFF2-40B4-BE49-F238E27FC236}">
                  <a16:creationId xmlns:a16="http://schemas.microsoft.com/office/drawing/2014/main" id="{3BFDC3B5-ED11-4581-ADB1-79DBC4501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7" y="3897825"/>
              <a:ext cx="7369455" cy="1304436"/>
            </a:xfrm>
            <a:prstGeom prst="rect">
              <a:avLst/>
            </a:prstGeom>
          </p:spPr>
        </p:pic>
        <p:pic>
          <p:nvPicPr>
            <p:cNvPr id="16" name="图片 15">
              <a:extLst>
                <a:ext uri="{FF2B5EF4-FFF2-40B4-BE49-F238E27FC236}">
                  <a16:creationId xmlns:a16="http://schemas.microsoft.com/office/drawing/2014/main" id="{890D1BF5-7F7A-49A4-8EAB-3FB2CE2D7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7" y="5220735"/>
              <a:ext cx="7412124" cy="1304436"/>
            </a:xfrm>
            <a:prstGeom prst="rect">
              <a:avLst/>
            </a:prstGeom>
          </p:spPr>
        </p:pic>
        <p:pic>
          <p:nvPicPr>
            <p:cNvPr id="19" name="图片 16">
              <a:extLst>
                <a:ext uri="{FF2B5EF4-FFF2-40B4-BE49-F238E27FC236}">
                  <a16:creationId xmlns:a16="http://schemas.microsoft.com/office/drawing/2014/main" id="{1F180C76-5D43-4AA6-BF46-88E8C15F8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268760"/>
              <a:ext cx="7369455" cy="1304436"/>
            </a:xfrm>
            <a:prstGeom prst="rect">
              <a:avLst/>
            </a:prstGeom>
          </p:spPr>
        </p:pic>
        <p:pic>
          <p:nvPicPr>
            <p:cNvPr id="20" name="图片 17">
              <a:extLst>
                <a:ext uri="{FF2B5EF4-FFF2-40B4-BE49-F238E27FC236}">
                  <a16:creationId xmlns:a16="http://schemas.microsoft.com/office/drawing/2014/main" id="{0F495761-2487-481C-B957-00A3240C4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97" y="2574914"/>
              <a:ext cx="7387742" cy="1304436"/>
            </a:xfrm>
            <a:prstGeom prst="rect">
              <a:avLst/>
            </a:prstGeom>
          </p:spPr>
        </p:pic>
        <p:sp>
          <p:nvSpPr>
            <p:cNvPr id="21" name="TextBox 19">
              <a:extLst>
                <a:ext uri="{FF2B5EF4-FFF2-40B4-BE49-F238E27FC236}">
                  <a16:creationId xmlns:a16="http://schemas.microsoft.com/office/drawing/2014/main" id="{64F54714-0496-49DC-951B-8D7C81DD4088}"/>
                </a:ext>
              </a:extLst>
            </p:cNvPr>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資格審查登錄</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考生基本資料建置</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2" name="TextBox 21">
              <a:extLst>
                <a:ext uri="{FF2B5EF4-FFF2-40B4-BE49-F238E27FC236}">
                  <a16:creationId xmlns:a16="http://schemas.microsoft.com/office/drawing/2014/main" id="{78791D43-26CC-4433-80C2-B1EAE576614D}"/>
                </a:ext>
              </a:extLst>
            </p:cNvPr>
            <p:cNvSpPr txBox="1"/>
            <p:nvPr/>
          </p:nvSpPr>
          <p:spPr>
            <a:xfrm flipH="1">
              <a:off x="2359716" y="4362292"/>
              <a:ext cx="5400600"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應屆畢業生第六學期修課紀錄查詢系統</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考生端</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3" name="TextBox 23">
              <a:extLst>
                <a:ext uri="{FF2B5EF4-FFF2-40B4-BE49-F238E27FC236}">
                  <a16:creationId xmlns:a16="http://schemas.microsoft.com/office/drawing/2014/main" id="{9F731D47-0E56-4372-BFC7-37B6F50BECEC}"/>
                </a:ext>
              </a:extLst>
            </p:cNvPr>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第一階段集體報名及繳費系統</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24" name="TextBox 25">
              <a:extLst>
                <a:ext uri="{FF2B5EF4-FFF2-40B4-BE49-F238E27FC236}">
                  <a16:creationId xmlns:a16="http://schemas.microsoft.com/office/drawing/2014/main" id="{C296ADFE-E39B-49A2-B9F4-7E9982737347}"/>
                </a:ext>
              </a:extLst>
            </p:cNvPr>
            <p:cNvSpPr txBox="1"/>
            <p:nvPr/>
          </p:nvSpPr>
          <p:spPr>
            <a:xfrm flipH="1">
              <a:off x="2357963" y="5447817"/>
              <a:ext cx="5562215" cy="82445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第二階段考生報名及學習歷程備審資料上傳狀態查詢系統</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634862" y="-40004"/>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2500" b="1" dirty="0">
                <a:latin typeface="華康儷楷書" panose="03000509000000000000" pitchFamily="65" charset="-120"/>
                <a:ea typeface="華康儷楷書" panose="03000509000000000000" pitchFamily="65" charset="-120"/>
                <a:cs typeface="+mj-cs"/>
              </a:rPr>
              <a:t>「集體報名」系統操作說明</a:t>
            </a:r>
          </a:p>
        </p:txBody>
      </p:sp>
      <p:sp>
        <p:nvSpPr>
          <p:cNvPr id="13" name="矩形 12"/>
          <p:cNvSpPr/>
          <p:nvPr/>
        </p:nvSpPr>
        <p:spPr>
          <a:xfrm>
            <a:off x="3973448" y="2492896"/>
            <a:ext cx="5866968" cy="1113904"/>
          </a:xfrm>
          <a:prstGeom prst="rect">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41848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81653" y="185700"/>
            <a:ext cx="6276077" cy="438582"/>
          </a:xfrm>
          <a:prstGeom prst="rect">
            <a:avLst/>
          </a:prstGeom>
        </p:spPr>
        <p:txBody>
          <a:bodyPr wrap="none">
            <a:spAutoFit/>
          </a:bodyPr>
          <a:lstStyle/>
          <a:p>
            <a:pPr algn="ctr" fontAlgn="auto">
              <a:lnSpc>
                <a:spcPct val="90000"/>
              </a:lnSpc>
              <a:spcAft>
                <a:spcPts val="0"/>
              </a:spcAft>
            </a:pPr>
            <a:r>
              <a:rPr lang="en-US" altLang="zh-TW" sz="2500" b="1" dirty="0">
                <a:latin typeface="華康儷楷書" panose="03000509000000000000" pitchFamily="65" charset="-120"/>
                <a:ea typeface="華康儷楷書" panose="03000509000000000000" pitchFamily="65" charset="-120"/>
                <a:cs typeface="+mj-cs"/>
              </a:rPr>
              <a:t>【</a:t>
            </a:r>
            <a:r>
              <a:rPr lang="zh-TW" altLang="en-US" sz="2500" b="1" dirty="0">
                <a:latin typeface="華康儷楷書" panose="03000509000000000000" pitchFamily="65" charset="-120"/>
                <a:ea typeface="華康儷楷書" panose="03000509000000000000" pitchFamily="65" charset="-120"/>
                <a:cs typeface="+mj-cs"/>
              </a:rPr>
              <a:t>集體報名</a:t>
            </a:r>
            <a:r>
              <a:rPr lang="en-US" altLang="zh-TW" sz="2500" b="1" dirty="0">
                <a:latin typeface="華康儷楷書" panose="03000509000000000000" pitchFamily="65" charset="-120"/>
                <a:ea typeface="華康儷楷書" panose="03000509000000000000" pitchFamily="65" charset="-120"/>
                <a:cs typeface="+mj-cs"/>
              </a:rPr>
              <a:t>】</a:t>
            </a:r>
            <a:r>
              <a:rPr lang="zh-TW" altLang="en-US" sz="2500" b="1" dirty="0">
                <a:latin typeface="華康儷楷書" panose="03000509000000000000" pitchFamily="65" charset="-120"/>
                <a:ea typeface="華康儷楷書" panose="03000509000000000000" pitchFamily="65" charset="-120"/>
                <a:cs typeface="+mj-cs"/>
              </a:rPr>
              <a:t>第一階段報名及繳費系統作業</a:t>
            </a:r>
            <a:endParaRPr lang="en-US" altLang="zh-TW" sz="2500" b="1" dirty="0">
              <a:latin typeface="華康儷楷書" panose="03000509000000000000" pitchFamily="65" charset="-120"/>
              <a:ea typeface="華康儷楷書" panose="03000509000000000000" pitchFamily="65" charset="-120"/>
              <a:cs typeface="+mj-cs"/>
            </a:endParaRPr>
          </a:p>
        </p:txBody>
      </p:sp>
      <p:sp>
        <p:nvSpPr>
          <p:cNvPr id="2" name="矩形 1"/>
          <p:cNvSpPr/>
          <p:nvPr/>
        </p:nvSpPr>
        <p:spPr>
          <a:xfrm>
            <a:off x="2738410" y="880037"/>
            <a:ext cx="6527749" cy="1075038"/>
          </a:xfrm>
          <a:prstGeom prst="rect">
            <a:avLst/>
          </a:prstGeom>
        </p:spPr>
        <p:txBody>
          <a:bodyPr wrap="none">
            <a:spAutoFit/>
          </a:bodyPr>
          <a:lstStyle/>
          <a:p>
            <a:pPr algn="ctr">
              <a:lnSpc>
                <a:spcPts val="4000"/>
              </a:lnSpc>
            </a:pP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第一階段學校集體報名及繳費時程</a:t>
            </a:r>
            <a:endPar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lnSpc>
                <a:spcPts val="4000"/>
              </a:lnSpc>
            </a:pP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115/5/15(</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)10:00~115/5/21(</a:t>
            </a:r>
            <a:r>
              <a:rPr lang="zh-TW" altLang="en-US"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四</a:t>
            </a:r>
            <a:r>
              <a:rPr lang="en-US" altLang="zh-TW" sz="2800" b="1"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)17:00</a:t>
            </a:r>
          </a:p>
        </p:txBody>
      </p:sp>
      <p:grpSp>
        <p:nvGrpSpPr>
          <p:cNvPr id="4" name="群組 3"/>
          <p:cNvGrpSpPr/>
          <p:nvPr/>
        </p:nvGrpSpPr>
        <p:grpSpPr>
          <a:xfrm>
            <a:off x="1410511" y="2122186"/>
            <a:ext cx="9726049" cy="4408143"/>
            <a:chOff x="-105188" y="2452287"/>
            <a:chExt cx="9726049" cy="4408143"/>
          </a:xfrm>
        </p:grpSpPr>
        <p:grpSp>
          <p:nvGrpSpPr>
            <p:cNvPr id="5" name="群組 4"/>
            <p:cNvGrpSpPr/>
            <p:nvPr/>
          </p:nvGrpSpPr>
          <p:grpSpPr>
            <a:xfrm>
              <a:off x="-105188" y="2642803"/>
              <a:ext cx="9266700" cy="4217627"/>
              <a:chOff x="1524001" y="2060916"/>
              <a:chExt cx="9266700" cy="4217627"/>
            </a:xfrm>
          </p:grpSpPr>
          <p:pic>
            <p:nvPicPr>
              <p:cNvPr id="6"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498" y="2708921"/>
                <a:ext cx="8241763" cy="2512195"/>
              </a:xfrm>
              <a:prstGeom prst="rect">
                <a:avLst/>
              </a:prstGeom>
            </p:spPr>
          </p:pic>
          <p:sp>
            <p:nvSpPr>
              <p:cNvPr id="7" name="TextBox 15"/>
              <p:cNvSpPr txBox="1"/>
              <p:nvPr/>
            </p:nvSpPr>
            <p:spPr>
              <a:xfrm>
                <a:off x="3631140" y="3068961"/>
                <a:ext cx="1170960" cy="904863"/>
              </a:xfrm>
              <a:prstGeom prst="rect">
                <a:avLst/>
              </a:prstGeom>
              <a:noFill/>
            </p:spPr>
            <p:txBody>
              <a:bodyPr wrap="square" rtlCol="0">
                <a:spAutoFit/>
              </a:bodyPr>
              <a:lstStyle/>
              <a:p>
                <a:pPr fontAlgn="auto">
                  <a:lnSpc>
                    <a:spcPct val="80000"/>
                  </a:lnSpc>
                  <a:spcBef>
                    <a:spcPts val="0"/>
                  </a:spcBef>
                  <a:spcAft>
                    <a:spcPts val="0"/>
                  </a:spcAft>
                  <a:defRPr/>
                </a:pPr>
                <a:r>
                  <a:rPr kumimoji="0" lang="en-US" altLang="zh-CN" sz="6600" b="1" kern="0" dirty="0">
                    <a:solidFill>
                      <a:sysClr val="window" lastClr="FFFFFF"/>
                    </a:solidFill>
                    <a:effectLst>
                      <a:innerShdw blurRad="63500" dist="50800" dir="16200000">
                        <a:srgbClr val="C00000">
                          <a:alpha val="50000"/>
                        </a:srgbClr>
                      </a:innerShdw>
                    </a:effectLst>
                    <a:latin typeface="Times New Roman" panose="02020603050405020304" pitchFamily="18" charset="0"/>
                    <a:ea typeface="標楷體" panose="03000509000000000000" pitchFamily="65" charset="-120"/>
                    <a:cs typeface="Times New Roman" panose="02020603050405020304" pitchFamily="18" charset="0"/>
                  </a:rPr>
                  <a:t>01</a:t>
                </a:r>
                <a:endParaRPr kumimoji="0" lang="zh-CN" altLang="en-US" sz="6600" b="1" kern="0" dirty="0">
                  <a:solidFill>
                    <a:sysClr val="window" lastClr="FFFFFF"/>
                  </a:solidFill>
                  <a:effectLst>
                    <a:innerShdw blurRad="63500" dist="50800" dir="16200000">
                      <a:srgbClr val="C00000">
                        <a:alpha val="50000"/>
                      </a:srgbClr>
                    </a:inn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TextBox 16"/>
              <p:cNvSpPr txBox="1"/>
              <p:nvPr/>
            </p:nvSpPr>
            <p:spPr>
              <a:xfrm>
                <a:off x="5663952" y="3913515"/>
                <a:ext cx="1170960" cy="904863"/>
              </a:xfrm>
              <a:prstGeom prst="rect">
                <a:avLst/>
              </a:prstGeom>
              <a:noFill/>
            </p:spPr>
            <p:txBody>
              <a:bodyPr wrap="square" rtlCol="0">
                <a:spAutoFit/>
              </a:bodyPr>
              <a:lstStyle/>
              <a:p>
                <a:pPr fontAlgn="auto">
                  <a:lnSpc>
                    <a:spcPct val="80000"/>
                  </a:lnSpc>
                  <a:spcBef>
                    <a:spcPts val="0"/>
                  </a:spcBef>
                  <a:spcAft>
                    <a:spcPts val="0"/>
                  </a:spcAft>
                  <a:defRPr/>
                </a:pPr>
                <a:r>
                  <a:rPr kumimoji="0" lang="en-US" altLang="zh-CN" sz="6600" b="1" kern="0" dirty="0">
                    <a:solidFill>
                      <a:sysClr val="window" lastClr="FFFFFF"/>
                    </a:solidFill>
                    <a:effectLst>
                      <a:innerShdw blurRad="63500" dist="50800" dir="16200000">
                        <a:sysClr val="windowText" lastClr="000000">
                          <a:lumMod val="85000"/>
                          <a:lumOff val="15000"/>
                          <a:alpha val="50000"/>
                        </a:sysClr>
                      </a:innerShdw>
                    </a:effectLst>
                    <a:latin typeface="Times New Roman" panose="02020603050405020304" pitchFamily="18" charset="0"/>
                    <a:ea typeface="標楷體" panose="03000509000000000000" pitchFamily="65" charset="-120"/>
                    <a:cs typeface="Times New Roman" panose="02020603050405020304" pitchFamily="18" charset="0"/>
                  </a:rPr>
                  <a:t>02</a:t>
                </a:r>
                <a:endParaRPr kumimoji="0" lang="zh-CN" altLang="en-US" sz="6600" b="1" kern="0" dirty="0">
                  <a:solidFill>
                    <a:sysClr val="window" lastClr="FFFFFF"/>
                  </a:solidFill>
                  <a:effectLst>
                    <a:innerShdw blurRad="63500" dist="50800" dir="16200000">
                      <a:sysClr val="windowText" lastClr="000000">
                        <a:lumMod val="85000"/>
                        <a:lumOff val="15000"/>
                        <a:alpha val="50000"/>
                      </a:sysClr>
                    </a:inn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TextBox 17"/>
              <p:cNvSpPr txBox="1"/>
              <p:nvPr/>
            </p:nvSpPr>
            <p:spPr>
              <a:xfrm>
                <a:off x="7824192" y="3068961"/>
                <a:ext cx="1170960" cy="904863"/>
              </a:xfrm>
              <a:prstGeom prst="rect">
                <a:avLst/>
              </a:prstGeom>
              <a:noFill/>
            </p:spPr>
            <p:txBody>
              <a:bodyPr wrap="square" rtlCol="0">
                <a:spAutoFit/>
              </a:bodyPr>
              <a:lstStyle/>
              <a:p>
                <a:pPr fontAlgn="auto">
                  <a:lnSpc>
                    <a:spcPct val="80000"/>
                  </a:lnSpc>
                  <a:spcBef>
                    <a:spcPts val="0"/>
                  </a:spcBef>
                  <a:spcAft>
                    <a:spcPts val="0"/>
                  </a:spcAft>
                  <a:defRPr/>
                </a:pPr>
                <a:r>
                  <a:rPr kumimoji="0" lang="en-US" altLang="zh-CN" sz="6600" b="1" kern="0" dirty="0">
                    <a:solidFill>
                      <a:sysClr val="window" lastClr="FFFFFF"/>
                    </a:solidFill>
                    <a:effectLst>
                      <a:innerShdw blurRad="63500" dist="50800" dir="16200000">
                        <a:srgbClr val="4BACC6">
                          <a:lumMod val="75000"/>
                          <a:alpha val="72000"/>
                        </a:srgbClr>
                      </a:innerShdw>
                    </a:effectLst>
                    <a:latin typeface="Times New Roman" panose="02020603050405020304" pitchFamily="18" charset="0"/>
                    <a:ea typeface="標楷體" panose="03000509000000000000" pitchFamily="65" charset="-120"/>
                    <a:cs typeface="Times New Roman" panose="02020603050405020304" pitchFamily="18" charset="0"/>
                  </a:rPr>
                  <a:t>03</a:t>
                </a:r>
                <a:endParaRPr kumimoji="0" lang="zh-CN" altLang="en-US" sz="6600" b="1" kern="0" dirty="0">
                  <a:solidFill>
                    <a:sysClr val="window" lastClr="FFFFFF"/>
                  </a:solidFill>
                  <a:effectLst>
                    <a:innerShdw blurRad="63500" dist="50800" dir="16200000">
                      <a:srgbClr val="4BACC6">
                        <a:lumMod val="75000"/>
                        <a:alpha val="72000"/>
                      </a:srgbClr>
                    </a:inn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TextBox 18"/>
              <p:cNvSpPr txBox="1"/>
              <p:nvPr/>
            </p:nvSpPr>
            <p:spPr>
              <a:xfrm>
                <a:off x="2783632" y="2060916"/>
                <a:ext cx="2880320" cy="646331"/>
              </a:xfrm>
              <a:prstGeom prst="rect">
                <a:avLst/>
              </a:prstGeom>
              <a:noFill/>
            </p:spPr>
            <p:txBody>
              <a:bodyPr wrap="square" rtlCol="0">
                <a:spAutoFit/>
              </a:bodyPr>
              <a:lstStyle/>
              <a:p>
                <a:pPr algn="ctr" fontAlgn="auto">
                  <a:spcBef>
                    <a:spcPts val="0"/>
                  </a:spcBef>
                  <a:spcAft>
                    <a:spcPts val="0"/>
                  </a:spcAft>
                  <a:defRPr/>
                </a:pP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考生向就讀學校報名</a:t>
                </a:r>
                <a:endPar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endParaRPr>
              </a:p>
              <a:p>
                <a:pPr algn="ctr" fontAlgn="auto">
                  <a:spcBef>
                    <a:spcPts val="0"/>
                  </a:spcBef>
                  <a:spcAft>
                    <a:spcPts val="0"/>
                  </a:spcAft>
                  <a:defRPr/>
                </a:pPr>
                <a:r>
                  <a:rPr kumimoji="0" lang="en-US" altLang="zh-CN"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15</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年</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5</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月</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21</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日</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四</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)17:00</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前</a:t>
                </a:r>
                <a:endParaRPr kumimoji="0" lang="en-US" altLang="zh-CN"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1" name="TextBox 19"/>
              <p:cNvSpPr txBox="1"/>
              <p:nvPr/>
            </p:nvSpPr>
            <p:spPr>
              <a:xfrm>
                <a:off x="4332313" y="5355213"/>
                <a:ext cx="3960439" cy="923330"/>
              </a:xfrm>
              <a:prstGeom prst="rect">
                <a:avLst/>
              </a:prstGeom>
              <a:noFill/>
            </p:spPr>
            <p:txBody>
              <a:bodyPr wrap="square" rtlCol="0">
                <a:spAutoFit/>
              </a:bodyPr>
              <a:lstStyle/>
              <a:p>
                <a:pPr algn="ctr" fontAlgn="auto">
                  <a:spcBef>
                    <a:spcPts val="0"/>
                  </a:spcBef>
                  <a:spcAft>
                    <a:spcPts val="0"/>
                  </a:spcAft>
                  <a:defRPr/>
                </a:pP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高級中等學校完成並確認考生報名資料</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請以報表</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A2</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與考生確認報名資料</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p>
              <a:p>
                <a:pPr algn="ctr" fontAlgn="auto">
                  <a:spcBef>
                    <a:spcPts val="0"/>
                  </a:spcBef>
                  <a:spcAft>
                    <a:spcPts val="0"/>
                  </a:spcAft>
                  <a:defRPr/>
                </a:pPr>
                <a:r>
                  <a:rPr kumimoji="0" lang="en-US" altLang="zh-CN"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15</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年</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5</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月</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21</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日</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四</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)17:00</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前</a:t>
                </a:r>
                <a:endParaRPr kumimoji="0" lang="en-US" altLang="zh-CN"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endParaRPr>
              </a:p>
            </p:txBody>
          </p:sp>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7" r="7205" b="57679"/>
              <a:stretch/>
            </p:blipFill>
            <p:spPr bwMode="auto">
              <a:xfrm rot="10800000" flipH="1">
                <a:off x="1524001" y="5022206"/>
                <a:ext cx="2323901"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67" r="7205" b="57679"/>
              <a:stretch/>
            </p:blipFill>
            <p:spPr bwMode="auto">
              <a:xfrm rot="10800000" flipH="1">
                <a:off x="8466800" y="5033929"/>
                <a:ext cx="2323901" cy="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24"/>
              <p:cNvCxnSpPr/>
              <p:nvPr/>
            </p:nvCxnSpPr>
            <p:spPr>
              <a:xfrm>
                <a:off x="4124074" y="2726923"/>
                <a:ext cx="0" cy="480964"/>
              </a:xfrm>
              <a:prstGeom prst="line">
                <a:avLst/>
              </a:prstGeom>
              <a:noFill/>
              <a:ln w="28575" cap="flat" cmpd="sng" algn="ctr">
                <a:solidFill>
                  <a:sysClr val="window" lastClr="FFFFFF">
                    <a:lumMod val="75000"/>
                  </a:sysClr>
                </a:solidFill>
                <a:prstDash val="solid"/>
                <a:headEnd type="arrow" w="med" len="med"/>
                <a:tailEnd type="none" w="med" len="med"/>
              </a:ln>
              <a:effectLst/>
            </p:spPr>
          </p:cxnSp>
          <p:cxnSp>
            <p:nvCxnSpPr>
              <p:cNvPr id="16" name="直接连接符 25"/>
              <p:cNvCxnSpPr/>
              <p:nvPr/>
            </p:nvCxnSpPr>
            <p:spPr>
              <a:xfrm>
                <a:off x="8337522" y="2726923"/>
                <a:ext cx="0" cy="480964"/>
              </a:xfrm>
              <a:prstGeom prst="line">
                <a:avLst/>
              </a:prstGeom>
              <a:noFill/>
              <a:ln w="28575" cap="flat" cmpd="sng" algn="ctr">
                <a:solidFill>
                  <a:sysClr val="window" lastClr="FFFFFF">
                    <a:lumMod val="75000"/>
                  </a:sysClr>
                </a:solidFill>
                <a:prstDash val="solid"/>
                <a:headEnd type="arrow" w="med" len="med"/>
                <a:tailEnd type="none" w="med" len="med"/>
              </a:ln>
              <a:effectLst/>
            </p:spPr>
          </p:cxnSp>
          <p:cxnSp>
            <p:nvCxnSpPr>
              <p:cNvPr id="17" name="直接连接符 26"/>
              <p:cNvCxnSpPr/>
              <p:nvPr/>
            </p:nvCxnSpPr>
            <p:spPr>
              <a:xfrm flipV="1">
                <a:off x="6240016" y="4797152"/>
                <a:ext cx="0" cy="480964"/>
              </a:xfrm>
              <a:prstGeom prst="line">
                <a:avLst/>
              </a:prstGeom>
              <a:noFill/>
              <a:ln w="28575" cap="flat" cmpd="sng" algn="ctr">
                <a:solidFill>
                  <a:sysClr val="window" lastClr="FFFFFF">
                    <a:lumMod val="75000"/>
                  </a:sysClr>
                </a:solidFill>
                <a:prstDash val="solid"/>
                <a:headEnd type="arrow" w="med" len="med"/>
                <a:tailEnd type="none" w="med" len="med"/>
              </a:ln>
              <a:effectLst/>
            </p:spPr>
          </p:cxnSp>
        </p:grpSp>
        <p:sp>
          <p:nvSpPr>
            <p:cNvPr id="18" name="TextBox 19"/>
            <p:cNvSpPr txBox="1"/>
            <p:nvPr/>
          </p:nvSpPr>
          <p:spPr>
            <a:xfrm>
              <a:off x="4885137" y="2452287"/>
              <a:ext cx="4735724" cy="923330"/>
            </a:xfrm>
            <a:prstGeom prst="rect">
              <a:avLst/>
            </a:prstGeom>
            <a:noFill/>
          </p:spPr>
          <p:txBody>
            <a:bodyPr wrap="square" rtlCol="0">
              <a:spAutoFit/>
            </a:bodyPr>
            <a:lstStyle/>
            <a:p>
              <a:pPr algn="ctr" fontAlgn="auto">
                <a:spcBef>
                  <a:spcPts val="0"/>
                </a:spcBef>
                <a:spcAft>
                  <a:spcPts val="0"/>
                </a:spcAft>
                <a:defRPr/>
              </a:pP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高級中等學校統一收齊報名費</a:t>
              </a:r>
              <a:endPar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endParaRPr>
            </a:p>
            <a:p>
              <a:pPr algn="ctr" fontAlgn="auto">
                <a:spcBef>
                  <a:spcPts val="0"/>
                </a:spcBef>
                <a:spcAft>
                  <a:spcPts val="0"/>
                </a:spcAft>
                <a:defRPr/>
              </a:pP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並將報名費匯款至聯合會</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繳費證明無須寄回</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p>
            <a:p>
              <a:pPr algn="ctr" fontAlgn="auto">
                <a:spcBef>
                  <a:spcPts val="0"/>
                </a:spcBef>
                <a:spcAft>
                  <a:spcPts val="0"/>
                </a:spcAft>
                <a:defRPr/>
              </a:pPr>
              <a:r>
                <a:rPr kumimoji="0" lang="en-US" altLang="zh-CN"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15</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年</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5</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月</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21</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日</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四</a:t>
              </a:r>
              <a:r>
                <a:rPr kumimoji="0" lang="en-US" altLang="zh-TW"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)17:00</a:t>
              </a:r>
              <a:r>
                <a:rPr kumimoji="0" lang="zh-TW" altLang="en-US"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前</a:t>
              </a:r>
              <a:endParaRPr kumimoji="0" lang="en-US" altLang="zh-CN" kern="0"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val="613881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descr="一張含有 文字, 螢幕擷取畫面, 字型, 設計 的圖片&#10;&#10;AI 產生的內容可能不正確。">
            <a:extLst>
              <a:ext uri="{FF2B5EF4-FFF2-40B4-BE49-F238E27FC236}">
                <a16:creationId xmlns:a16="http://schemas.microsoft.com/office/drawing/2014/main" id="{99A99DB9-79FF-54DC-2772-B885BDB21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142" y="738881"/>
            <a:ext cx="8892868" cy="1961662"/>
          </a:xfrm>
          <a:prstGeom prst="rect">
            <a:avLst/>
          </a:prstGeom>
        </p:spPr>
      </p:pic>
      <p:pic>
        <p:nvPicPr>
          <p:cNvPr id="10" name="圖片 9">
            <a:extLst>
              <a:ext uri="{FF2B5EF4-FFF2-40B4-BE49-F238E27FC236}">
                <a16:creationId xmlns:a16="http://schemas.microsoft.com/office/drawing/2014/main" id="{096F0075-D48B-4B0F-ADCC-BB1D9D8CF5FA}"/>
              </a:ext>
            </a:extLst>
          </p:cNvPr>
          <p:cNvPicPr>
            <a:picLocks noChangeAspect="1"/>
          </p:cNvPicPr>
          <p:nvPr/>
        </p:nvPicPr>
        <p:blipFill>
          <a:blip r:embed="rId4"/>
          <a:srcRect t="34604"/>
          <a:stretch/>
        </p:blipFill>
        <p:spPr>
          <a:xfrm>
            <a:off x="1488385" y="2636912"/>
            <a:ext cx="8656551" cy="3676080"/>
          </a:xfrm>
          <a:prstGeom prst="rect">
            <a:avLst/>
          </a:prstGeom>
        </p:spPr>
      </p:pic>
      <p:sp>
        <p:nvSpPr>
          <p:cNvPr id="23" name="Rectangle 2"/>
          <p:cNvSpPr txBox="1">
            <a:spLocks noChangeArrowheads="1"/>
          </p:cNvSpPr>
          <p:nvPr/>
        </p:nvSpPr>
        <p:spPr>
          <a:xfrm>
            <a:off x="1488385" y="-213383"/>
            <a:ext cx="9215229"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集體報名</a:t>
            </a: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一階報名及繳費</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t>
            </a:r>
            <a:r>
              <a:rPr lang="zh-TW" altLang="en-US" sz="2500" b="1" dirty="0">
                <a:solidFill>
                  <a:srgbClr val="FF0000"/>
                </a:solidFill>
                <a:latin typeface="華康儷楷書" panose="03000509000000000000" pitchFamily="65" charset="-120"/>
                <a:ea typeface="華康儷楷書" panose="03000509000000000000" pitchFamily="65" charset="-120"/>
                <a:cs typeface="+mn-cs"/>
              </a:rPr>
              <a:t>列印第一階段考生調查表</a:t>
            </a:r>
            <a:r>
              <a:rPr lang="en-US" altLang="zh-TW" sz="2500" b="1" dirty="0">
                <a:solidFill>
                  <a:srgbClr val="FF0000"/>
                </a:solidFill>
                <a:latin typeface="華康儷楷書" panose="03000509000000000000" pitchFamily="65" charset="-120"/>
                <a:ea typeface="華康儷楷書" panose="03000509000000000000" pitchFamily="65" charset="-120"/>
                <a:cs typeface="+mn-cs"/>
              </a:rPr>
              <a:t>A1</a:t>
            </a:r>
          </a:p>
        </p:txBody>
      </p:sp>
      <p:sp>
        <p:nvSpPr>
          <p:cNvPr id="12" name="Rectangle 5">
            <a:extLst>
              <a:ext uri="{FF2B5EF4-FFF2-40B4-BE49-F238E27FC236}">
                <a16:creationId xmlns:a16="http://schemas.microsoft.com/office/drawing/2014/main" id="{B856DF84-C101-4D1B-B993-6F231C1496F1}"/>
              </a:ext>
            </a:extLst>
          </p:cNvPr>
          <p:cNvSpPr>
            <a:spLocks noChangeArrowheads="1"/>
          </p:cNvSpPr>
          <p:nvPr/>
        </p:nvSpPr>
        <p:spPr bwMode="auto">
          <a:xfrm>
            <a:off x="5231904" y="4941168"/>
            <a:ext cx="936104" cy="892947"/>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3" name="AutoShape 6">
            <a:extLst>
              <a:ext uri="{FF2B5EF4-FFF2-40B4-BE49-F238E27FC236}">
                <a16:creationId xmlns:a16="http://schemas.microsoft.com/office/drawing/2014/main" id="{FF7111E2-AA82-4DCA-A8A9-9E4A1C76C2CA}"/>
              </a:ext>
            </a:extLst>
          </p:cNvPr>
          <p:cNvSpPr>
            <a:spLocks noChangeArrowheads="1"/>
          </p:cNvSpPr>
          <p:nvPr/>
        </p:nvSpPr>
        <p:spPr bwMode="auto">
          <a:xfrm>
            <a:off x="2207568" y="5934832"/>
            <a:ext cx="7674049" cy="892948"/>
          </a:xfrm>
          <a:prstGeom prst="roundRect">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sz="2400" dirty="0">
                <a:latin typeface="華康儷楷書" panose="03000509000000000000" pitchFamily="65" charset="-120"/>
                <a:ea typeface="華康儷楷書" panose="03000509000000000000" pitchFamily="65" charset="-120"/>
              </a:rPr>
              <a:t>依承辦作業需要，分</a:t>
            </a:r>
            <a:r>
              <a:rPr kumimoji="0" lang="zh-TW" altLang="en-US" sz="2400" b="1" dirty="0">
                <a:solidFill>
                  <a:srgbClr val="0000FF"/>
                </a:solidFill>
                <a:latin typeface="華康儷楷書" panose="03000509000000000000" pitchFamily="65" charset="-120"/>
                <a:ea typeface="華康儷楷書" panose="03000509000000000000" pitchFamily="65" charset="-120"/>
              </a:rPr>
              <a:t>班級</a:t>
            </a:r>
            <a:r>
              <a:rPr kumimoji="0" lang="zh-TW" altLang="en-US" sz="2400" dirty="0">
                <a:latin typeface="華康儷楷書" panose="03000509000000000000" pitchFamily="65" charset="-120"/>
                <a:ea typeface="華康儷楷書" panose="03000509000000000000" pitchFamily="65" charset="-120"/>
              </a:rPr>
              <a:t>或</a:t>
            </a:r>
            <a:r>
              <a:rPr kumimoji="0" lang="zh-TW" altLang="en-US" sz="2400" b="1" dirty="0">
                <a:solidFill>
                  <a:srgbClr val="0000FF"/>
                </a:solidFill>
                <a:latin typeface="華康儷楷書" panose="03000509000000000000" pitchFamily="65" charset="-120"/>
                <a:ea typeface="華康儷楷書" panose="03000509000000000000" pitchFamily="65" charset="-120"/>
              </a:rPr>
              <a:t>個人</a:t>
            </a:r>
            <a:r>
              <a:rPr kumimoji="0" lang="zh-TW" altLang="en-US" sz="2400" dirty="0">
                <a:latin typeface="華康儷楷書" panose="03000509000000000000" pitchFamily="65" charset="-120"/>
                <a:ea typeface="華康儷楷書" panose="03000509000000000000" pitchFamily="65" charset="-120"/>
              </a:rPr>
              <a:t>列印「考生調查表</a:t>
            </a:r>
            <a:r>
              <a:rPr kumimoji="0" lang="en-US" altLang="zh-TW" sz="2400" dirty="0">
                <a:latin typeface="華康儷楷書" panose="03000509000000000000" pitchFamily="65" charset="-120"/>
                <a:ea typeface="華康儷楷書" panose="03000509000000000000" pitchFamily="65" charset="-120"/>
              </a:rPr>
              <a:t>(A1)</a:t>
            </a:r>
            <a:r>
              <a:rPr kumimoji="0" lang="zh-TW" altLang="en-US" sz="2400" dirty="0">
                <a:latin typeface="華康儷楷書" panose="03000509000000000000" pitchFamily="65" charset="-120"/>
                <a:ea typeface="華康儷楷書" panose="03000509000000000000" pitchFamily="65" charset="-120"/>
              </a:rPr>
              <a:t>」</a:t>
            </a:r>
            <a:endParaRPr kumimoji="0" lang="en-US" altLang="zh-TW" sz="2400" dirty="0">
              <a:latin typeface="華康儷楷書" panose="03000509000000000000" pitchFamily="65" charset="-120"/>
              <a:ea typeface="華康儷楷書" panose="03000509000000000000" pitchFamily="65" charset="-120"/>
            </a:endParaRPr>
          </a:p>
          <a:p>
            <a:pPr algn="ctr"/>
            <a:r>
              <a:rPr kumimoji="0" lang="zh-TW" altLang="en-US" sz="2400" dirty="0">
                <a:latin typeface="華康儷楷書" panose="03000509000000000000" pitchFamily="65" charset="-120"/>
                <a:ea typeface="華康儷楷書" panose="03000509000000000000" pitchFamily="65" charset="-120"/>
              </a:rPr>
              <a:t>列印按鈕下方可勾選「</a:t>
            </a:r>
            <a:r>
              <a:rPr kumimoji="0" lang="zh-TW" altLang="en-US" sz="2400" dirty="0">
                <a:solidFill>
                  <a:srgbClr val="FF0000"/>
                </a:solidFill>
                <a:latin typeface="華康儷楷書" panose="03000509000000000000" pitchFamily="65" charset="-120"/>
                <a:ea typeface="華康儷楷書" panose="03000509000000000000" pitchFamily="65" charset="-120"/>
              </a:rPr>
              <a:t>列印時顯示家長簽名欄</a:t>
            </a:r>
            <a:r>
              <a:rPr kumimoji="0" lang="zh-TW" altLang="en-US" sz="2400" dirty="0">
                <a:latin typeface="華康儷楷書" panose="03000509000000000000" pitchFamily="65" charset="-120"/>
                <a:ea typeface="華康儷楷書" panose="03000509000000000000" pitchFamily="65" charset="-120"/>
              </a:rPr>
              <a:t>」</a:t>
            </a:r>
          </a:p>
        </p:txBody>
      </p:sp>
      <p:sp>
        <p:nvSpPr>
          <p:cNvPr id="8" name="Rectangle 5">
            <a:extLst>
              <a:ext uri="{FF2B5EF4-FFF2-40B4-BE49-F238E27FC236}">
                <a16:creationId xmlns:a16="http://schemas.microsoft.com/office/drawing/2014/main" id="{B856DF84-C101-4D1B-B993-6F231C1496F1}"/>
              </a:ext>
            </a:extLst>
          </p:cNvPr>
          <p:cNvSpPr>
            <a:spLocks noChangeArrowheads="1"/>
          </p:cNvSpPr>
          <p:nvPr/>
        </p:nvSpPr>
        <p:spPr bwMode="auto">
          <a:xfrm flipV="1">
            <a:off x="3923783" y="3003421"/>
            <a:ext cx="739373" cy="1866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1EA45C11-36D1-2A2E-59AA-0EB05DD67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9378" y="3210824"/>
            <a:ext cx="1478747" cy="218176"/>
          </a:xfrm>
          <a:prstGeom prst="rect">
            <a:avLst/>
          </a:prstGeom>
        </p:spPr>
      </p:pic>
      <p:sp>
        <p:nvSpPr>
          <p:cNvPr id="6" name="矩形 5">
            <a:extLst>
              <a:ext uri="{FF2B5EF4-FFF2-40B4-BE49-F238E27FC236}">
                <a16:creationId xmlns:a16="http://schemas.microsoft.com/office/drawing/2014/main" id="{BA813D8F-DFF3-2615-54C5-9956D69BED50}"/>
              </a:ext>
            </a:extLst>
          </p:cNvPr>
          <p:cNvSpPr/>
          <p:nvPr/>
        </p:nvSpPr>
        <p:spPr>
          <a:xfrm>
            <a:off x="7032104" y="2383601"/>
            <a:ext cx="720080" cy="3189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11" name="圖片 10" descr="一張含有 文字, 螢幕擷取畫面, 字型, 數字 的圖片&#10;&#10;AI 產生的內容可能不正確。">
            <a:extLst>
              <a:ext uri="{FF2B5EF4-FFF2-40B4-BE49-F238E27FC236}">
                <a16:creationId xmlns:a16="http://schemas.microsoft.com/office/drawing/2014/main" id="{AA5982C4-8FB6-3D7D-718A-EFBE25973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4009" y="2031783"/>
            <a:ext cx="2172003" cy="1848108"/>
          </a:xfrm>
          <a:prstGeom prst="rect">
            <a:avLst/>
          </a:prstGeom>
          <a:ln w="19050">
            <a:solidFill>
              <a:srgbClr val="FF0000"/>
            </a:solidFill>
          </a:ln>
        </p:spPr>
      </p:pic>
      <p:pic>
        <p:nvPicPr>
          <p:cNvPr id="17" name="圖形 16" descr="游標 以實心填滿">
            <a:extLst>
              <a:ext uri="{FF2B5EF4-FFF2-40B4-BE49-F238E27FC236}">
                <a16:creationId xmlns:a16="http://schemas.microsoft.com/office/drawing/2014/main" id="{A990CFA2-4D73-9239-F28C-87CAAB8CCD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91784" y="2029616"/>
            <a:ext cx="568455" cy="497854"/>
          </a:xfrm>
          <a:prstGeom prst="rect">
            <a:avLst/>
          </a:prstGeom>
        </p:spPr>
      </p:pic>
      <p:sp>
        <p:nvSpPr>
          <p:cNvPr id="18" name="Rectangle 5">
            <a:extLst>
              <a:ext uri="{FF2B5EF4-FFF2-40B4-BE49-F238E27FC236}">
                <a16:creationId xmlns:a16="http://schemas.microsoft.com/office/drawing/2014/main" id="{7A232AA5-A854-9A59-09D2-D7878BF85D2F}"/>
              </a:ext>
            </a:extLst>
          </p:cNvPr>
          <p:cNvSpPr>
            <a:spLocks noChangeArrowheads="1"/>
          </p:cNvSpPr>
          <p:nvPr/>
        </p:nvSpPr>
        <p:spPr bwMode="auto">
          <a:xfrm flipV="1">
            <a:off x="7159159" y="2983191"/>
            <a:ext cx="739373" cy="1866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cxnSp>
        <p:nvCxnSpPr>
          <p:cNvPr id="22" name="直線單箭頭接點 21">
            <a:extLst>
              <a:ext uri="{FF2B5EF4-FFF2-40B4-BE49-F238E27FC236}">
                <a16:creationId xmlns:a16="http://schemas.microsoft.com/office/drawing/2014/main" id="{BE318F58-29E9-24C1-1E25-61A364E87E95}"/>
              </a:ext>
            </a:extLst>
          </p:cNvPr>
          <p:cNvCxnSpPr>
            <a:cxnSpLocks/>
          </p:cNvCxnSpPr>
          <p:nvPr/>
        </p:nvCxnSpPr>
        <p:spPr>
          <a:xfrm>
            <a:off x="7464152" y="2852936"/>
            <a:ext cx="1667849"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4" name="直線接點 23">
            <a:extLst>
              <a:ext uri="{FF2B5EF4-FFF2-40B4-BE49-F238E27FC236}">
                <a16:creationId xmlns:a16="http://schemas.microsoft.com/office/drawing/2014/main" id="{F8755DED-0129-A61D-983E-7A084D32B1F7}"/>
              </a:ext>
            </a:extLst>
          </p:cNvPr>
          <p:cNvCxnSpPr>
            <a:cxnSpLocks/>
          </p:cNvCxnSpPr>
          <p:nvPr/>
        </p:nvCxnSpPr>
        <p:spPr>
          <a:xfrm>
            <a:off x="7464152" y="2708920"/>
            <a:ext cx="0"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A7CFB67-539B-4A08-82B2-9FB892448B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7356" y="748789"/>
            <a:ext cx="4331900" cy="6094699"/>
          </a:xfrm>
          <a:prstGeom prst="rect">
            <a:avLst/>
          </a:prstGeom>
          <a:ln>
            <a:solidFill>
              <a:schemeClr val="tx1"/>
            </a:solidFill>
          </a:ln>
        </p:spPr>
      </p:pic>
      <p:sp>
        <p:nvSpPr>
          <p:cNvPr id="2" name="Rectangle 2"/>
          <p:cNvSpPr txBox="1">
            <a:spLocks noChangeArrowheads="1"/>
          </p:cNvSpPr>
          <p:nvPr/>
        </p:nvSpPr>
        <p:spPr>
          <a:xfrm>
            <a:off x="623392" y="44624"/>
            <a:ext cx="9577064" cy="695619"/>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630238" indent="-630238" algn="ctr" fontAlgn="auto">
              <a:lnSpc>
                <a:spcPts val="3000"/>
              </a:lnSpc>
              <a:spcAft>
                <a:spcPts val="0"/>
              </a:spcAft>
            </a:pPr>
            <a:r>
              <a:rPr lang="en-US" altLang="zh-TW" sz="2200" b="1" dirty="0">
                <a:latin typeface="華康儷楷書" panose="03000509000000000000" pitchFamily="65" charset="-120"/>
                <a:ea typeface="華康儷楷書" panose="03000509000000000000" pitchFamily="65" charset="-120"/>
              </a:rPr>
              <a:t>【</a:t>
            </a:r>
            <a:r>
              <a:rPr lang="zh-TW" altLang="en-US" sz="2200" b="1" dirty="0">
                <a:latin typeface="華康儷楷書" panose="03000509000000000000" pitchFamily="65" charset="-120"/>
                <a:ea typeface="華康儷楷書" panose="03000509000000000000" pitchFamily="65" charset="-120"/>
              </a:rPr>
              <a:t>集體報名</a:t>
            </a:r>
            <a:r>
              <a:rPr lang="en-US" altLang="zh-TW" sz="2200" b="1" dirty="0">
                <a:latin typeface="華康儷楷書" panose="03000509000000000000" pitchFamily="65" charset="-120"/>
                <a:ea typeface="華康儷楷書" panose="03000509000000000000" pitchFamily="65" charset="-120"/>
              </a:rPr>
              <a:t>】</a:t>
            </a:r>
            <a:r>
              <a:rPr lang="zh-TW" altLang="en-US" sz="2200" b="1" dirty="0">
                <a:latin typeface="華康儷楷書" panose="03000509000000000000" pitchFamily="65" charset="-120"/>
                <a:ea typeface="華康儷楷書" panose="03000509000000000000" pitchFamily="65" charset="-120"/>
              </a:rPr>
              <a:t>一階報名及繳費</a:t>
            </a:r>
            <a:r>
              <a:rPr lang="en-US" altLang="zh-TW" sz="2200" b="1" dirty="0">
                <a:solidFill>
                  <a:srgbClr val="FF0000"/>
                </a:solidFill>
                <a:latin typeface="華康儷楷書" panose="03000509000000000000" pitchFamily="65" charset="-120"/>
                <a:ea typeface="華康儷楷書" panose="03000509000000000000" pitchFamily="65" charset="-120"/>
                <a:cs typeface="+mn-cs"/>
              </a:rPr>
              <a:t>-</a:t>
            </a:r>
            <a:r>
              <a:rPr lang="zh-TW" altLang="en-US" sz="2200" b="1" dirty="0">
                <a:solidFill>
                  <a:srgbClr val="FF0000"/>
                </a:solidFill>
                <a:latin typeface="華康儷楷書" panose="03000509000000000000" pitchFamily="65" charset="-120"/>
                <a:ea typeface="華康儷楷書" panose="03000509000000000000" pitchFamily="65" charset="-120"/>
                <a:cs typeface="+mn-cs"/>
              </a:rPr>
              <a:t>列印第一階段考生調查表</a:t>
            </a:r>
            <a:r>
              <a:rPr lang="en-US" altLang="zh-TW" sz="2200" b="1" dirty="0">
                <a:solidFill>
                  <a:srgbClr val="FF0000"/>
                </a:solidFill>
                <a:latin typeface="華康儷楷書" panose="03000509000000000000" pitchFamily="65" charset="-120"/>
                <a:ea typeface="華康儷楷書" panose="03000509000000000000" pitchFamily="65" charset="-120"/>
                <a:cs typeface="+mn-cs"/>
              </a:rPr>
              <a:t>A1</a:t>
            </a:r>
            <a:endParaRPr lang="en-US" altLang="zh-TW" sz="1800" b="1" dirty="0">
              <a:solidFill>
                <a:srgbClr val="FF0000"/>
              </a:solidFill>
              <a:latin typeface="華康儷楷書" panose="03000509000000000000" pitchFamily="65" charset="-120"/>
              <a:ea typeface="華康儷楷書" panose="03000509000000000000" pitchFamily="65" charset="-120"/>
              <a:cs typeface="+mn-cs"/>
            </a:endParaRPr>
          </a:p>
        </p:txBody>
      </p:sp>
      <p:sp>
        <p:nvSpPr>
          <p:cNvPr id="23" name="圓角矩形圖說文字 24">
            <a:extLst>
              <a:ext uri="{FF2B5EF4-FFF2-40B4-BE49-F238E27FC236}">
                <a16:creationId xmlns:a16="http://schemas.microsoft.com/office/drawing/2014/main" id="{55B129D7-3263-45FB-AE18-15194C6CEADC}"/>
              </a:ext>
            </a:extLst>
          </p:cNvPr>
          <p:cNvSpPr/>
          <p:nvPr/>
        </p:nvSpPr>
        <p:spPr>
          <a:xfrm>
            <a:off x="5449022" y="4803856"/>
            <a:ext cx="6672064" cy="1440160"/>
          </a:xfrm>
          <a:prstGeom prst="wedgeRoundRectCallout">
            <a:avLst>
              <a:gd name="adj1" fmla="val -54662"/>
              <a:gd name="adj2" fmla="val -46497"/>
              <a:gd name="adj3" fmla="val 16667"/>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TW" b="1" dirty="0">
              <a:solidFill>
                <a:schemeClr val="bg1"/>
              </a:solidFill>
              <a:latin typeface="華康儷楷書" panose="03000509000000000000" pitchFamily="65" charset="-120"/>
              <a:ea typeface="華康儷楷書" panose="03000509000000000000" pitchFamily="65" charset="-120"/>
            </a:endParaRPr>
          </a:p>
          <a:p>
            <a:endParaRPr lang="en-US" altLang="zh-TW" b="1" dirty="0">
              <a:solidFill>
                <a:schemeClr val="bg1"/>
              </a:solidFill>
              <a:latin typeface="華康儷楷書" panose="03000509000000000000" pitchFamily="65" charset="-120"/>
              <a:ea typeface="華康儷楷書" panose="03000509000000000000" pitchFamily="65" charset="-120"/>
            </a:endParaRPr>
          </a:p>
          <a:p>
            <a:r>
              <a:rPr lang="zh-TW" altLang="en-US" b="1" dirty="0">
                <a:solidFill>
                  <a:schemeClr val="bg1"/>
                </a:solidFill>
                <a:latin typeface="華康儷楷書" panose="03000509000000000000" pitchFamily="65" charset="-120"/>
                <a:ea typeface="華康儷楷書" panose="03000509000000000000" pitchFamily="65" charset="-120"/>
              </a:rPr>
              <a:t>考生可至本委員會甄選入學網站依考生可報名甄選之招生群</a:t>
            </a:r>
            <a:r>
              <a:rPr lang="en-US" altLang="zh-TW" b="1" dirty="0">
                <a:solidFill>
                  <a:schemeClr val="bg1"/>
                </a:solidFill>
                <a:latin typeface="華康儷楷書" panose="03000509000000000000" pitchFamily="65" charset="-120"/>
                <a:ea typeface="華康儷楷書" panose="03000509000000000000" pitchFamily="65" charset="-120"/>
              </a:rPr>
              <a:t>(</a:t>
            </a:r>
            <a:r>
              <a:rPr lang="zh-TW" altLang="en-US" b="1" dirty="0">
                <a:solidFill>
                  <a:schemeClr val="bg1"/>
                </a:solidFill>
                <a:latin typeface="華康儷楷書" panose="03000509000000000000" pitchFamily="65" charset="-120"/>
                <a:ea typeface="華康儷楷書" panose="03000509000000000000" pitchFamily="65" charset="-120"/>
              </a:rPr>
              <a:t>類</a:t>
            </a:r>
            <a:r>
              <a:rPr lang="en-US" altLang="zh-TW" b="1" dirty="0">
                <a:solidFill>
                  <a:schemeClr val="bg1"/>
                </a:solidFill>
                <a:latin typeface="華康儷楷書" panose="03000509000000000000" pitchFamily="65" charset="-120"/>
                <a:ea typeface="華康儷楷書" panose="03000509000000000000" pitchFamily="65" charset="-120"/>
              </a:rPr>
              <a:t>)</a:t>
            </a:r>
            <a:r>
              <a:rPr lang="zh-TW" altLang="en-US" b="1" dirty="0">
                <a:solidFill>
                  <a:schemeClr val="bg1"/>
                </a:solidFill>
                <a:latin typeface="華康儷楷書" panose="03000509000000000000" pitchFamily="65" charset="-120"/>
                <a:ea typeface="華康儷楷書" panose="03000509000000000000" pitchFamily="65" charset="-120"/>
              </a:rPr>
              <a:t>別查詢學校代碼及相關資訊</a:t>
            </a:r>
          </a:p>
        </p:txBody>
      </p:sp>
      <p:sp>
        <p:nvSpPr>
          <p:cNvPr id="40" name="矩形 39">
            <a:extLst>
              <a:ext uri="{FF2B5EF4-FFF2-40B4-BE49-F238E27FC236}">
                <a16:creationId xmlns:a16="http://schemas.microsoft.com/office/drawing/2014/main" id="{7D805266-6AAE-49C2-AAF5-A85ED54DAA3E}"/>
              </a:ext>
            </a:extLst>
          </p:cNvPr>
          <p:cNvSpPr/>
          <p:nvPr/>
        </p:nvSpPr>
        <p:spPr>
          <a:xfrm>
            <a:off x="874353" y="1435366"/>
            <a:ext cx="4161380" cy="1363331"/>
          </a:xfrm>
          <a:prstGeom prst="rect">
            <a:avLst/>
          </a:prstGeom>
          <a:noFill/>
          <a:ln w="38100">
            <a:solidFill>
              <a:srgbClr val="FBDF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a:extLst>
              <a:ext uri="{FF2B5EF4-FFF2-40B4-BE49-F238E27FC236}">
                <a16:creationId xmlns:a16="http://schemas.microsoft.com/office/drawing/2014/main" id="{7AD218EF-FD11-4D17-9642-B970745E3E9F}"/>
              </a:ext>
            </a:extLst>
          </p:cNvPr>
          <p:cNvSpPr/>
          <p:nvPr/>
        </p:nvSpPr>
        <p:spPr>
          <a:xfrm>
            <a:off x="991273" y="3678258"/>
            <a:ext cx="4136572" cy="17443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a:extLst>
              <a:ext uri="{FF2B5EF4-FFF2-40B4-BE49-F238E27FC236}">
                <a16:creationId xmlns:a16="http://schemas.microsoft.com/office/drawing/2014/main" id="{4C351475-A1F4-4E3D-A68C-88A591DF2B99}"/>
              </a:ext>
            </a:extLst>
          </p:cNvPr>
          <p:cNvSpPr/>
          <p:nvPr/>
        </p:nvSpPr>
        <p:spPr>
          <a:xfrm>
            <a:off x="3782487" y="1921140"/>
            <a:ext cx="1152128" cy="16713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6">
                  <a:lumMod val="75000"/>
                </a:schemeClr>
              </a:solidFill>
            </a:endParaRPr>
          </a:p>
        </p:txBody>
      </p:sp>
      <mc:AlternateContent xmlns:mc="http://schemas.openxmlformats.org/markup-compatibility/2006" xmlns:a14="http://schemas.microsoft.com/office/drawing/2010/main">
        <mc:Choice Requires="a14">
          <p:sp>
            <p:nvSpPr>
              <p:cNvPr id="25" name="圓角矩形圖說文字 12">
                <a:extLst>
                  <a:ext uri="{FF2B5EF4-FFF2-40B4-BE49-F238E27FC236}">
                    <a16:creationId xmlns:a16="http://schemas.microsoft.com/office/drawing/2014/main" id="{6975A81D-8B7A-45EF-8FC2-B0FB718EB6E6}"/>
                  </a:ext>
                </a:extLst>
              </p:cNvPr>
              <p:cNvSpPr/>
              <p:nvPr/>
            </p:nvSpPr>
            <p:spPr>
              <a:xfrm>
                <a:off x="5879976" y="801868"/>
                <a:ext cx="5933005" cy="2537164"/>
              </a:xfrm>
              <a:prstGeom prst="wedgeRoundRectCallout">
                <a:avLst>
                  <a:gd name="adj1" fmla="val -65549"/>
                  <a:gd name="adj2" fmla="val -3782"/>
                  <a:gd name="adj3" fmla="val 1666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zh-TW" altLang="en-US" sz="1800" b="1" dirty="0">
                    <a:solidFill>
                      <a:schemeClr val="bg1">
                        <a:lumMod val="95000"/>
                      </a:schemeClr>
                    </a:solidFill>
                    <a:latin typeface="華康儷楷書" panose="03000509000000000000" pitchFamily="65" charset="-120"/>
                    <a:ea typeface="華康儷楷書" panose="03000509000000000000" pitchFamily="65" charset="-120"/>
                  </a:rPr>
                  <a:t>若繳費身分註記欄顯示「低收入戶」或「中低收入戶」，即具</a:t>
                </a:r>
                <a14:m>
                  <m:oMath xmlns:m="http://schemas.openxmlformats.org/officeDocument/2006/math">
                    <m:r>
                      <a:rPr lang="zh-TW" altLang="en-US" sz="1800" b="1" i="1" dirty="0">
                        <a:solidFill>
                          <a:schemeClr val="bg1">
                            <a:lumMod val="95000"/>
                          </a:schemeClr>
                        </a:solidFill>
                        <a:latin typeface="Cambria Math" panose="02040503050406030204" pitchFamily="18" charset="0"/>
                        <a:ea typeface="標楷體" panose="03000509000000000000" pitchFamily="65" charset="-120"/>
                      </a:rPr>
                      <m:t>「</m:t>
                    </m:r>
                  </m:oMath>
                </a14:m>
                <a:r>
                  <a:rPr lang="zh-TW" altLang="en-US" sz="1800" b="1" dirty="0">
                    <a:solidFill>
                      <a:schemeClr val="bg1">
                        <a:lumMod val="95000"/>
                      </a:schemeClr>
                    </a:solidFill>
                    <a:latin typeface="華康儷楷書" panose="03000509000000000000" pitchFamily="65" charset="-120"/>
                    <a:ea typeface="華康儷楷書" panose="03000509000000000000" pitchFamily="65" charset="-120"/>
                  </a:rPr>
                  <a:t>低收或中低收入戶考生」報考身分，</a:t>
                </a:r>
                <a:r>
                  <a:rPr lang="zh-TW" altLang="en-US" sz="1800" b="1" u="sng" dirty="0">
                    <a:solidFill>
                      <a:srgbClr val="FFFF00"/>
                    </a:solidFill>
                    <a:latin typeface="華康儷楷書" panose="03000509000000000000" pitchFamily="65" charset="-120"/>
                    <a:ea typeface="華康儷楷書" panose="03000509000000000000" pitchFamily="65" charset="-120"/>
                  </a:rPr>
                  <a:t>網路報名身分即預設為</a:t>
                </a:r>
                <a14:m>
                  <m:oMath xmlns:m="http://schemas.openxmlformats.org/officeDocument/2006/math">
                    <m:r>
                      <a:rPr lang="zh-TW" altLang="en-US" sz="1800" b="1" i="1" u="sng" dirty="0">
                        <a:solidFill>
                          <a:srgbClr val="FFFF00"/>
                        </a:solidFill>
                        <a:latin typeface="Cambria Math" panose="02040503050406030204" pitchFamily="18" charset="0"/>
                        <a:ea typeface="標楷體" panose="03000509000000000000" pitchFamily="65" charset="-120"/>
                      </a:rPr>
                      <m:t>「</m:t>
                    </m:r>
                  </m:oMath>
                </a14:m>
                <a:r>
                  <a:rPr lang="zh-TW" altLang="en-US" sz="1800" b="1" u="sng" dirty="0">
                    <a:solidFill>
                      <a:srgbClr val="FFFF00"/>
                    </a:solidFill>
                    <a:latin typeface="華康儷楷書" panose="03000509000000000000" pitchFamily="65" charset="-120"/>
                    <a:ea typeface="華康儷楷書" panose="03000509000000000000" pitchFamily="65" charset="-120"/>
                  </a:rPr>
                  <a:t>低收或中低收入戶考生」</a:t>
                </a:r>
                <a:endParaRPr lang="en-US" altLang="zh-TW" b="1" u="sng" dirty="0">
                  <a:solidFill>
                    <a:srgbClr val="FFFF00"/>
                  </a:solidFill>
                  <a:latin typeface="華康儷楷書" panose="03000509000000000000" pitchFamily="65" charset="-120"/>
                  <a:ea typeface="華康儷楷書" panose="03000509000000000000" pitchFamily="65" charset="-120"/>
                </a:endParaRPr>
              </a:p>
              <a:p>
                <a:r>
                  <a:rPr lang="zh-TW" altLang="en-US" sz="1800" b="1" dirty="0">
                    <a:solidFill>
                      <a:schemeClr val="tx1"/>
                    </a:solidFill>
                    <a:latin typeface="華康儷楷書" panose="03000509000000000000" pitchFamily="65" charset="-120"/>
                    <a:ea typeface="華康儷楷書" panose="03000509000000000000" pitchFamily="65" charset="-120"/>
                  </a:rPr>
                  <a:t>例</a:t>
                </a:r>
                <a:r>
                  <a:rPr lang="zh-TW" altLang="en-US" b="1" dirty="0">
                    <a:solidFill>
                      <a:schemeClr val="tx1"/>
                    </a:solidFill>
                    <a:latin typeface="華康儷楷書" panose="03000509000000000000" pitchFamily="65" charset="-120"/>
                    <a:ea typeface="華康儷楷書" panose="03000509000000000000" pitchFamily="65" charset="-120"/>
                  </a:rPr>
                  <a:t>：</a:t>
                </a:r>
                <a:endParaRPr lang="en-US" altLang="zh-TW" b="1" dirty="0">
                  <a:solidFill>
                    <a:schemeClr val="tx1"/>
                  </a:solidFill>
                  <a:latin typeface="華康儷楷書" panose="03000509000000000000" pitchFamily="65" charset="-120"/>
                  <a:ea typeface="華康儷楷書" panose="03000509000000000000" pitchFamily="65" charset="-120"/>
                </a:endParaRPr>
              </a:p>
              <a:p>
                <a:endParaRPr lang="en-US" altLang="zh-TW" sz="1800" b="1" dirty="0">
                  <a:solidFill>
                    <a:schemeClr val="tx1"/>
                  </a:solidFill>
                  <a:latin typeface="華康儷楷書" panose="03000509000000000000" pitchFamily="65" charset="-120"/>
                  <a:ea typeface="華康儷楷書" panose="03000509000000000000" pitchFamily="65" charset="-120"/>
                </a:endParaRPr>
              </a:p>
              <a:p>
                <a:pPr marL="342900" indent="-342900">
                  <a:buFont typeface="+mj-lt"/>
                  <a:buAutoNum type="arabicPeriod" startAt="2"/>
                </a:pPr>
                <a:r>
                  <a:rPr lang="zh-TW" altLang="en-US" sz="1800" b="1" dirty="0">
                    <a:solidFill>
                      <a:schemeClr val="bg1">
                        <a:lumMod val="95000"/>
                      </a:schemeClr>
                    </a:solidFill>
                    <a:latin typeface="華康儷楷書" panose="03000509000000000000" pitchFamily="65" charset="-120"/>
                    <a:ea typeface="華康儷楷書" panose="03000509000000000000" pitchFamily="65" charset="-120"/>
                  </a:rPr>
                  <a:t>經聲明放棄低收或中低收入戶身分者，即不得參加各校系科</a:t>
                </a:r>
                <a:r>
                  <a:rPr lang="en-US" altLang="zh-TW" sz="1800" b="1" dirty="0">
                    <a:solidFill>
                      <a:schemeClr val="bg1">
                        <a:lumMod val="95000"/>
                      </a:schemeClr>
                    </a:solidFill>
                    <a:latin typeface="華康儷楷書" panose="03000509000000000000" pitchFamily="65" charset="-120"/>
                    <a:ea typeface="華康儷楷書" panose="03000509000000000000" pitchFamily="65" charset="-120"/>
                  </a:rPr>
                  <a:t>(</a:t>
                </a:r>
                <a:r>
                  <a:rPr lang="zh-TW" altLang="en-US" sz="1800" b="1" dirty="0">
                    <a:solidFill>
                      <a:schemeClr val="bg1">
                        <a:lumMod val="95000"/>
                      </a:schemeClr>
                    </a:solidFill>
                    <a:latin typeface="華康儷楷書" panose="03000509000000000000" pitchFamily="65" charset="-120"/>
                    <a:ea typeface="華康儷楷書" panose="03000509000000000000" pitchFamily="65" charset="-120"/>
                  </a:rPr>
                  <a:t>組</a:t>
                </a:r>
                <a:r>
                  <a:rPr lang="en-US" altLang="zh-TW" sz="1800" b="1" dirty="0">
                    <a:solidFill>
                      <a:schemeClr val="bg1">
                        <a:lumMod val="95000"/>
                      </a:schemeClr>
                    </a:solidFill>
                    <a:latin typeface="華康儷楷書" panose="03000509000000000000" pitchFamily="65" charset="-120"/>
                    <a:ea typeface="華康儷楷書" panose="03000509000000000000" pitchFamily="65" charset="-120"/>
                  </a:rPr>
                  <a:t>)</a:t>
                </a:r>
                <a:r>
                  <a:rPr lang="zh-TW" altLang="en-US" sz="1800" b="1" dirty="0">
                    <a:solidFill>
                      <a:schemeClr val="bg1">
                        <a:lumMod val="95000"/>
                      </a:schemeClr>
                    </a:solidFill>
                    <a:latin typeface="華康儷楷書" panose="03000509000000000000" pitchFamily="65" charset="-120"/>
                    <a:ea typeface="華康儷楷書" panose="03000509000000000000" pitchFamily="65" charset="-120"/>
                  </a:rPr>
                  <a:t>、學程之「低收或中低收入戶考生」此類招生名額，但不影響本招生報名費減免資格</a:t>
                </a:r>
                <a:endParaRPr lang="zh-TW" altLang="en-US" b="1" dirty="0">
                  <a:solidFill>
                    <a:schemeClr val="bg1">
                      <a:lumMod val="95000"/>
                    </a:schemeClr>
                  </a:solidFill>
                  <a:latin typeface="華康儷楷書" panose="03000509000000000000" pitchFamily="65" charset="-120"/>
                  <a:ea typeface="華康儷楷書" panose="03000509000000000000" pitchFamily="65" charset="-120"/>
                </a:endParaRPr>
              </a:p>
            </p:txBody>
          </p:sp>
        </mc:Choice>
        <mc:Fallback xmlns="">
          <p:sp>
            <p:nvSpPr>
              <p:cNvPr id="25" name="圓角矩形圖說文字 12">
                <a:extLst>
                  <a:ext uri="{FF2B5EF4-FFF2-40B4-BE49-F238E27FC236}">
                    <a16:creationId xmlns:a16="http://schemas.microsoft.com/office/drawing/2014/main" id="{6975A81D-8B7A-45EF-8FC2-B0FB718EB6E6}"/>
                  </a:ext>
                </a:extLst>
              </p:cNvPr>
              <p:cNvSpPr>
                <a:spLocks noRot="1" noChangeAspect="1" noMove="1" noResize="1" noEditPoints="1" noAdjustHandles="1" noChangeArrowheads="1" noChangeShapeType="1" noTextEdit="1"/>
              </p:cNvSpPr>
              <p:nvPr/>
            </p:nvSpPr>
            <p:spPr>
              <a:xfrm>
                <a:off x="5879976" y="801868"/>
                <a:ext cx="5933005" cy="2537164"/>
              </a:xfrm>
              <a:prstGeom prst="wedgeRoundRectCallout">
                <a:avLst>
                  <a:gd name="adj1" fmla="val -65549"/>
                  <a:gd name="adj2" fmla="val -3782"/>
                  <a:gd name="adj3" fmla="val 16667"/>
                </a:avLst>
              </a:prstGeom>
              <a:blipFill>
                <a:blip r:embed="rId3"/>
                <a:stretch>
                  <a:fillRect/>
                </a:stretch>
              </a:blipFill>
              <a:ln>
                <a:noFill/>
              </a:ln>
            </p:spPr>
            <p:txBody>
              <a:bodyPr/>
              <a:lstStyle/>
              <a:p>
                <a:r>
                  <a:rPr lang="zh-TW" altLang="en-US">
                    <a:noFill/>
                  </a:rPr>
                  <a:t> </a:t>
                </a:r>
              </a:p>
            </p:txBody>
          </p:sp>
        </mc:Fallback>
      </mc:AlternateContent>
      <p:sp>
        <p:nvSpPr>
          <p:cNvPr id="3" name="橢圓 2">
            <a:extLst>
              <a:ext uri="{FF2B5EF4-FFF2-40B4-BE49-F238E27FC236}">
                <a16:creationId xmlns:a16="http://schemas.microsoft.com/office/drawing/2014/main" id="{9C7D06BE-B84F-9570-3777-F45B08582F7C}"/>
              </a:ext>
            </a:extLst>
          </p:cNvPr>
          <p:cNvSpPr/>
          <p:nvPr/>
        </p:nvSpPr>
        <p:spPr>
          <a:xfrm>
            <a:off x="3633842" y="2522016"/>
            <a:ext cx="297290" cy="276681"/>
          </a:xfrm>
          <a:prstGeom prst="ellipse">
            <a:avLst/>
          </a:prstGeom>
          <a:solidFill>
            <a:srgbClr val="FFFFFF"/>
          </a:solidFill>
          <a:ln w="28575">
            <a:solidFill>
              <a:srgbClr val="FBDF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是</a:t>
            </a:r>
          </a:p>
        </p:txBody>
      </p:sp>
      <p:pic>
        <p:nvPicPr>
          <p:cNvPr id="8" name="圖片 7">
            <a:extLst>
              <a:ext uri="{FF2B5EF4-FFF2-40B4-BE49-F238E27FC236}">
                <a16:creationId xmlns:a16="http://schemas.microsoft.com/office/drawing/2014/main" id="{B555280B-3CC7-C728-B97C-5E1D0C9DC1D9}"/>
              </a:ext>
            </a:extLst>
          </p:cNvPr>
          <p:cNvPicPr>
            <a:picLocks noChangeAspect="1"/>
          </p:cNvPicPr>
          <p:nvPr/>
        </p:nvPicPr>
        <p:blipFill>
          <a:blip r:embed="rId4">
            <a:extLst>
              <a:ext uri="{28A0092B-C50C-407E-A947-70E740481C1C}">
                <a14:useLocalDpi xmlns:a14="http://schemas.microsoft.com/office/drawing/2010/main" val="0"/>
              </a:ext>
            </a:extLst>
          </a:blip>
          <a:srcRect l="1528" t="1882" r="825"/>
          <a:stretch/>
        </p:blipFill>
        <p:spPr>
          <a:xfrm>
            <a:off x="5580698" y="4897919"/>
            <a:ext cx="6408712" cy="556589"/>
          </a:xfrm>
          <a:prstGeom prst="rect">
            <a:avLst/>
          </a:prstGeom>
        </p:spPr>
      </p:pic>
      <p:pic>
        <p:nvPicPr>
          <p:cNvPr id="10" name="圖片 9" descr="一張含有 文字, 字型, 筆跡, 行 的圖片&#10;&#10;AI 產生的內容可能不正確。">
            <a:extLst>
              <a:ext uri="{FF2B5EF4-FFF2-40B4-BE49-F238E27FC236}">
                <a16:creationId xmlns:a16="http://schemas.microsoft.com/office/drawing/2014/main" id="{8B246450-E834-026C-EA46-591FFA83E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8048" y="1842486"/>
            <a:ext cx="2043897" cy="491570"/>
          </a:xfrm>
          <a:prstGeom prst="rect">
            <a:avLst/>
          </a:prstGeom>
        </p:spPr>
      </p:pic>
      <p:sp>
        <p:nvSpPr>
          <p:cNvPr id="20" name="圓角矩形圖說文字 17">
            <a:extLst>
              <a:ext uri="{FF2B5EF4-FFF2-40B4-BE49-F238E27FC236}">
                <a16:creationId xmlns:a16="http://schemas.microsoft.com/office/drawing/2014/main" id="{D0444158-B3D0-4EF1-A649-2E4629591FB4}"/>
              </a:ext>
            </a:extLst>
          </p:cNvPr>
          <p:cNvSpPr/>
          <p:nvPr/>
        </p:nvSpPr>
        <p:spPr>
          <a:xfrm>
            <a:off x="5550800" y="3933056"/>
            <a:ext cx="4536504" cy="719674"/>
          </a:xfrm>
          <a:prstGeom prst="wedgeRoundRectCallout">
            <a:avLst>
              <a:gd name="adj1" fmla="val -61179"/>
              <a:gd name="adj2" fmla="val -209379"/>
              <a:gd name="adj3" fmla="val 16667"/>
            </a:avLst>
          </a:prstGeom>
          <a:solidFill>
            <a:srgbClr val="FBD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華康儷楷書" panose="03000509000000000000" pitchFamily="65" charset="-120"/>
                <a:ea typeface="華康儷楷書" panose="03000509000000000000" pitchFamily="65" charset="-120"/>
              </a:rPr>
              <a:t>請考生務必詳細確認基本資料是否有誤</a:t>
            </a:r>
            <a:endParaRPr lang="en-US" altLang="zh-TW" b="1" dirty="0">
              <a:solidFill>
                <a:schemeClr val="tx1"/>
              </a:solidFill>
              <a:latin typeface="華康儷楷書" panose="03000509000000000000" pitchFamily="65" charset="-120"/>
              <a:ea typeface="華康儷楷書" panose="03000509000000000000" pitchFamily="65" charset="-120"/>
            </a:endParaRPr>
          </a:p>
          <a:p>
            <a:pPr marL="285750" indent="-285750">
              <a:buClr>
                <a:srgbClr val="FF0000"/>
              </a:buClr>
              <a:buFont typeface="Wingdings" panose="05000000000000000000" pitchFamily="2" charset="2"/>
              <a:buChar char="u"/>
            </a:pPr>
            <a:r>
              <a:rPr lang="zh-TW" altLang="en-US" b="1" dirty="0">
                <a:solidFill>
                  <a:schemeClr val="tx1"/>
                </a:solidFill>
                <a:latin typeface="華康儷楷書" panose="03000509000000000000" pitchFamily="65" charset="-120"/>
                <a:ea typeface="華康儷楷書" panose="03000509000000000000" pitchFamily="65" charset="-120"/>
              </a:rPr>
              <a:t>考生是否具備中央資料庫學習歷程檔案</a:t>
            </a:r>
            <a:endParaRPr lang="en-US" altLang="zh-TW" b="1" dirty="0">
              <a:solidFill>
                <a:schemeClr val="tx1"/>
              </a:solidFill>
              <a:latin typeface="華康儷楷書" panose="03000509000000000000" pitchFamily="65" charset="-120"/>
              <a:ea typeface="華康儷楷書" panose="03000509000000000000" pitchFamily="65" charset="-120"/>
            </a:endParaRPr>
          </a:p>
        </p:txBody>
      </p:sp>
    </p:spTree>
    <p:extLst>
      <p:ext uri="{BB962C8B-B14F-4D97-AF65-F5344CB8AC3E}">
        <p14:creationId xmlns:p14="http://schemas.microsoft.com/office/powerpoint/2010/main" val="719360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一張含有 文字, 螢幕擷取畫面, 字型, 設計 的圖片&#10;&#10;AI 產生的內容可能不正確。">
            <a:extLst>
              <a:ext uri="{FF2B5EF4-FFF2-40B4-BE49-F238E27FC236}">
                <a16:creationId xmlns:a16="http://schemas.microsoft.com/office/drawing/2014/main" id="{E7100308-2111-DF48-05EB-7B7D990FD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215" y="742206"/>
            <a:ext cx="9215228" cy="2032771"/>
          </a:xfrm>
          <a:prstGeom prst="rect">
            <a:avLst/>
          </a:prstGeom>
        </p:spPr>
      </p:pic>
      <p:pic>
        <p:nvPicPr>
          <p:cNvPr id="5" name="圖片 4">
            <a:extLst>
              <a:ext uri="{FF2B5EF4-FFF2-40B4-BE49-F238E27FC236}">
                <a16:creationId xmlns:a16="http://schemas.microsoft.com/office/drawing/2014/main" id="{991AAB7B-BA95-46E3-B922-A63D2D59552D}"/>
              </a:ext>
            </a:extLst>
          </p:cNvPr>
          <p:cNvPicPr>
            <a:picLocks noChangeAspect="1"/>
          </p:cNvPicPr>
          <p:nvPr/>
        </p:nvPicPr>
        <p:blipFill rotWithShape="1">
          <a:blip r:embed="rId4"/>
          <a:srcRect t="32124" b="19347"/>
          <a:stretch/>
        </p:blipFill>
        <p:spPr>
          <a:xfrm>
            <a:off x="1133215" y="2825135"/>
            <a:ext cx="9332748" cy="3384376"/>
          </a:xfrm>
          <a:prstGeom prst="rect">
            <a:avLst/>
          </a:prstGeom>
        </p:spPr>
      </p:pic>
      <p:sp>
        <p:nvSpPr>
          <p:cNvPr id="13" name="Rectangle 2"/>
          <p:cNvSpPr txBox="1">
            <a:spLocks noChangeArrowheads="1"/>
          </p:cNvSpPr>
          <p:nvPr/>
        </p:nvSpPr>
        <p:spPr>
          <a:xfrm>
            <a:off x="1059845" y="30165"/>
            <a:ext cx="9215229" cy="648072"/>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400" b="1" dirty="0">
                <a:latin typeface="華康儷楷書" panose="03000509000000000000" pitchFamily="65" charset="-120"/>
                <a:ea typeface="華康儷楷書" panose="03000509000000000000" pitchFamily="65" charset="-120"/>
              </a:rPr>
              <a:t>【</a:t>
            </a:r>
            <a:r>
              <a:rPr lang="zh-TW" altLang="en-US" sz="2400" b="1" dirty="0">
                <a:latin typeface="華康儷楷書" panose="03000509000000000000" pitchFamily="65" charset="-120"/>
                <a:ea typeface="華康儷楷書" panose="03000509000000000000" pitchFamily="65" charset="-120"/>
              </a:rPr>
              <a:t>集體報名</a:t>
            </a:r>
            <a:r>
              <a:rPr lang="en-US" altLang="zh-TW" sz="2400" b="1" dirty="0">
                <a:latin typeface="華康儷楷書" panose="03000509000000000000" pitchFamily="65" charset="-120"/>
                <a:ea typeface="華康儷楷書" panose="03000509000000000000" pitchFamily="65" charset="-120"/>
              </a:rPr>
              <a:t>】</a:t>
            </a:r>
            <a:r>
              <a:rPr lang="zh-TW" altLang="en-US" sz="2400" b="1" dirty="0">
                <a:latin typeface="華康儷楷書" panose="03000509000000000000" pitchFamily="65" charset="-120"/>
                <a:ea typeface="華康儷楷書" panose="03000509000000000000" pitchFamily="65" charset="-120"/>
              </a:rPr>
              <a:t>一階報名及繳費</a:t>
            </a:r>
            <a:r>
              <a:rPr lang="en-US" altLang="zh-TW" sz="2400" b="1" dirty="0">
                <a:solidFill>
                  <a:srgbClr val="FF0000"/>
                </a:solidFill>
                <a:latin typeface="華康儷楷書" panose="03000509000000000000" pitchFamily="65" charset="-120"/>
                <a:ea typeface="華康儷楷書" panose="03000509000000000000" pitchFamily="65" charset="-120"/>
                <a:cs typeface="+mn-cs"/>
              </a:rPr>
              <a:t>-</a:t>
            </a:r>
            <a:r>
              <a:rPr lang="zh-TW" altLang="en-US" sz="2400" b="1" dirty="0">
                <a:solidFill>
                  <a:srgbClr val="FF0000"/>
                </a:solidFill>
                <a:latin typeface="華康儷楷書" panose="03000509000000000000" pitchFamily="65" charset="-120"/>
                <a:ea typeface="華康儷楷書" panose="03000509000000000000" pitchFamily="65" charset="-120"/>
                <a:cs typeface="+mn-cs"/>
              </a:rPr>
              <a:t>輸入考生調查表</a:t>
            </a:r>
            <a:r>
              <a:rPr lang="en-US" altLang="zh-TW" sz="2400" b="1" dirty="0">
                <a:solidFill>
                  <a:srgbClr val="FF0000"/>
                </a:solidFill>
                <a:latin typeface="華康儷楷書" panose="03000509000000000000" pitchFamily="65" charset="-120"/>
                <a:ea typeface="華康儷楷書" panose="03000509000000000000" pitchFamily="65" charset="-120"/>
                <a:cs typeface="+mn-cs"/>
              </a:rPr>
              <a:t>(</a:t>
            </a:r>
            <a:r>
              <a:rPr lang="zh-TW" altLang="en-US" sz="2400" b="1" dirty="0">
                <a:solidFill>
                  <a:srgbClr val="FF0000"/>
                </a:solidFill>
                <a:latin typeface="華康儷楷書" panose="03000509000000000000" pitchFamily="65" charset="-120"/>
                <a:ea typeface="華康儷楷書" panose="03000509000000000000" pitchFamily="65" charset="-120"/>
                <a:cs typeface="+mn-cs"/>
              </a:rPr>
              <a:t>勾選參加</a:t>
            </a:r>
            <a:r>
              <a:rPr lang="en-US" altLang="zh-TW" sz="2400" b="1" dirty="0">
                <a:solidFill>
                  <a:srgbClr val="FF0000"/>
                </a:solidFill>
                <a:latin typeface="華康儷楷書" panose="03000509000000000000" pitchFamily="65" charset="-120"/>
                <a:ea typeface="華康儷楷書" panose="03000509000000000000" pitchFamily="65" charset="-120"/>
                <a:cs typeface="+mn-cs"/>
              </a:rPr>
              <a:t>)</a:t>
            </a:r>
            <a:endParaRPr lang="en-US" altLang="zh-TW" sz="2400" b="1" dirty="0">
              <a:solidFill>
                <a:srgbClr val="3333FF"/>
              </a:solidFill>
              <a:latin typeface="華康儷楷書" panose="03000509000000000000" pitchFamily="65" charset="-120"/>
              <a:ea typeface="華康儷楷書" panose="03000509000000000000" pitchFamily="65" charset="-120"/>
              <a:cs typeface="+mn-cs"/>
            </a:endParaRPr>
          </a:p>
        </p:txBody>
      </p:sp>
      <p:sp>
        <p:nvSpPr>
          <p:cNvPr id="19" name="Rectangle 5">
            <a:extLst>
              <a:ext uri="{FF2B5EF4-FFF2-40B4-BE49-F238E27FC236}">
                <a16:creationId xmlns:a16="http://schemas.microsoft.com/office/drawing/2014/main" id="{00CD1A64-C7E4-4D4E-A089-B85EFBE322AF}"/>
              </a:ext>
            </a:extLst>
          </p:cNvPr>
          <p:cNvSpPr>
            <a:spLocks noChangeArrowheads="1"/>
          </p:cNvSpPr>
          <p:nvPr/>
        </p:nvSpPr>
        <p:spPr bwMode="auto">
          <a:xfrm>
            <a:off x="3994063" y="4019016"/>
            <a:ext cx="986562" cy="141867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0" name="AutoShape 4">
            <a:extLst>
              <a:ext uri="{FF2B5EF4-FFF2-40B4-BE49-F238E27FC236}">
                <a16:creationId xmlns:a16="http://schemas.microsoft.com/office/drawing/2014/main" id="{4039DE17-4F7C-4D57-98AB-3C27373AE7A7}"/>
              </a:ext>
            </a:extLst>
          </p:cNvPr>
          <p:cNvSpPr>
            <a:spLocks noChangeArrowheads="1"/>
          </p:cNvSpPr>
          <p:nvPr/>
        </p:nvSpPr>
        <p:spPr bwMode="auto">
          <a:xfrm>
            <a:off x="4310841" y="5939358"/>
            <a:ext cx="4632916" cy="771821"/>
          </a:xfrm>
          <a:prstGeom prst="wedgeRoundRectCallout">
            <a:avLst>
              <a:gd name="adj1" fmla="val -45798"/>
              <a:gd name="adj2" fmla="val -11448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sz="2000" b="1" dirty="0">
                <a:solidFill>
                  <a:srgbClr val="000000"/>
                </a:solidFill>
                <a:latin typeface="華康儷楷書" panose="03000509000000000000" pitchFamily="65" charset="-120"/>
                <a:ea typeface="華康儷楷書" panose="03000509000000000000" pitchFamily="65" charset="-120"/>
              </a:rPr>
              <a:t>依據回收的考生調查表</a:t>
            </a:r>
            <a:r>
              <a:rPr kumimoji="0" lang="en-US" altLang="zh-TW" sz="2000" b="1" dirty="0">
                <a:solidFill>
                  <a:srgbClr val="000000"/>
                </a:solidFill>
                <a:latin typeface="華康儷楷書" panose="03000509000000000000" pitchFamily="65" charset="-120"/>
                <a:ea typeface="華康儷楷書" panose="03000509000000000000" pitchFamily="65" charset="-120"/>
              </a:rPr>
              <a:t>(A1)</a:t>
            </a:r>
            <a:r>
              <a:rPr kumimoji="0" lang="zh-TW" altLang="en-US" sz="2000" b="1" dirty="0">
                <a:solidFill>
                  <a:srgbClr val="000000"/>
                </a:solidFill>
                <a:latin typeface="華康儷楷書" panose="03000509000000000000" pitchFamily="65" charset="-120"/>
                <a:ea typeface="華康儷楷書" panose="03000509000000000000" pitchFamily="65" charset="-120"/>
              </a:rPr>
              <a:t>，確認考生是否報名甄選入學，勾選參加考生</a:t>
            </a:r>
            <a:endParaRPr kumimoji="0" lang="zh-TW" altLang="en-US" sz="2000" b="1" dirty="0">
              <a:latin typeface="華康儷楷書" panose="03000509000000000000" pitchFamily="65" charset="-120"/>
              <a:ea typeface="華康儷楷書" panose="03000509000000000000" pitchFamily="65" charset="-120"/>
            </a:endParaRPr>
          </a:p>
        </p:txBody>
      </p:sp>
      <p:sp>
        <p:nvSpPr>
          <p:cNvPr id="16" name="矩形 15">
            <a:extLst>
              <a:ext uri="{FF2B5EF4-FFF2-40B4-BE49-F238E27FC236}">
                <a16:creationId xmlns:a16="http://schemas.microsoft.com/office/drawing/2014/main" id="{E3E36E04-553F-4CC1-A29A-3BFFFDBE9119}"/>
              </a:ext>
            </a:extLst>
          </p:cNvPr>
          <p:cNvSpPr/>
          <p:nvPr/>
        </p:nvSpPr>
        <p:spPr>
          <a:xfrm>
            <a:off x="9146453" y="3192967"/>
            <a:ext cx="787879" cy="290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2802" y="5908657"/>
            <a:ext cx="802522" cy="802522"/>
          </a:xfrm>
          <a:prstGeom prst="rect">
            <a:avLst/>
          </a:prstGeom>
        </p:spPr>
      </p:pic>
      <p:sp>
        <p:nvSpPr>
          <p:cNvPr id="14" name="矩形 13">
            <a:extLst>
              <a:ext uri="{FF2B5EF4-FFF2-40B4-BE49-F238E27FC236}">
                <a16:creationId xmlns:a16="http://schemas.microsoft.com/office/drawing/2014/main" id="{3C72D27D-A1C7-4170-9B0B-FAD3975DDE24}"/>
              </a:ext>
            </a:extLst>
          </p:cNvPr>
          <p:cNvSpPr/>
          <p:nvPr/>
        </p:nvSpPr>
        <p:spPr>
          <a:xfrm>
            <a:off x="6960096" y="2484552"/>
            <a:ext cx="787879" cy="290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descr="一張含有 文字, 黃色, 螢幕擷取畫面, 字型 的圖片&#10;&#10;AI 產生的內容可能不正確。">
            <a:extLst>
              <a:ext uri="{FF2B5EF4-FFF2-40B4-BE49-F238E27FC236}">
                <a16:creationId xmlns:a16="http://schemas.microsoft.com/office/drawing/2014/main" id="{1F8B08BC-9994-2FE1-814C-40E2C2807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3756" y="4318179"/>
            <a:ext cx="824652" cy="773643"/>
          </a:xfrm>
          <a:prstGeom prst="rect">
            <a:avLst/>
          </a:prstGeom>
        </p:spPr>
      </p:pic>
      <p:pic>
        <p:nvPicPr>
          <p:cNvPr id="6" name="圖片 5" descr="一張含有 文字, 黃色, 螢幕擷取畫面, 字型 的圖片&#10;&#10;AI 產生的內容可能不正確。">
            <a:extLst>
              <a:ext uri="{FF2B5EF4-FFF2-40B4-BE49-F238E27FC236}">
                <a16:creationId xmlns:a16="http://schemas.microsoft.com/office/drawing/2014/main" id="{F0FC46C1-AC44-E336-6FDC-3616D6F84365}"/>
              </a:ext>
            </a:extLst>
          </p:cNvPr>
          <p:cNvPicPr>
            <a:picLocks noChangeAspect="1"/>
          </p:cNvPicPr>
          <p:nvPr/>
        </p:nvPicPr>
        <p:blipFill>
          <a:blip r:embed="rId6">
            <a:extLst>
              <a:ext uri="{28A0092B-C50C-407E-A947-70E740481C1C}">
                <a14:useLocalDpi xmlns:a14="http://schemas.microsoft.com/office/drawing/2010/main" val="0"/>
              </a:ext>
            </a:extLst>
          </a:blip>
          <a:srcRect t="35890" b="36186"/>
          <a:stretch/>
        </p:blipFill>
        <p:spPr>
          <a:xfrm>
            <a:off x="8943756" y="4046026"/>
            <a:ext cx="824652" cy="216024"/>
          </a:xfrm>
          <a:prstGeom prst="rect">
            <a:avLst/>
          </a:prstGeom>
        </p:spPr>
      </p:pic>
      <p:pic>
        <p:nvPicPr>
          <p:cNvPr id="7" name="圖片 6" descr="一張含有 文字, 黃色, 螢幕擷取畫面, 字型 的圖片&#10;&#10;AI 產生的內容可能不正確。">
            <a:extLst>
              <a:ext uri="{FF2B5EF4-FFF2-40B4-BE49-F238E27FC236}">
                <a16:creationId xmlns:a16="http://schemas.microsoft.com/office/drawing/2014/main" id="{605A92E4-4AE7-FACF-D904-C922DF8ADF3A}"/>
              </a:ext>
            </a:extLst>
          </p:cNvPr>
          <p:cNvPicPr>
            <a:picLocks noChangeAspect="1"/>
          </p:cNvPicPr>
          <p:nvPr/>
        </p:nvPicPr>
        <p:blipFill>
          <a:blip r:embed="rId6">
            <a:extLst>
              <a:ext uri="{28A0092B-C50C-407E-A947-70E740481C1C}">
                <a14:useLocalDpi xmlns:a14="http://schemas.microsoft.com/office/drawing/2010/main" val="0"/>
              </a:ext>
            </a:extLst>
          </a:blip>
          <a:srcRect t="35890" b="36186"/>
          <a:stretch/>
        </p:blipFill>
        <p:spPr>
          <a:xfrm>
            <a:off x="8934022" y="5157115"/>
            <a:ext cx="824652" cy="216024"/>
          </a:xfrm>
          <a:prstGeom prst="rect">
            <a:avLst/>
          </a:prstGeom>
        </p:spPr>
      </p:pic>
      <p:pic>
        <p:nvPicPr>
          <p:cNvPr id="10" name="圖片 9" descr="一張含有 文字, 螢幕擷取畫面, 字型, 數字 的圖片&#10;&#10;AI 產生的內容可能不正確。">
            <a:extLst>
              <a:ext uri="{FF2B5EF4-FFF2-40B4-BE49-F238E27FC236}">
                <a16:creationId xmlns:a16="http://schemas.microsoft.com/office/drawing/2014/main" id="{1B94B444-ACB4-E6DB-155A-7D5BAD80DFC0}"/>
              </a:ext>
            </a:extLst>
          </p:cNvPr>
          <p:cNvPicPr>
            <a:picLocks noChangeAspect="1"/>
          </p:cNvPicPr>
          <p:nvPr/>
        </p:nvPicPr>
        <p:blipFill>
          <a:blip r:embed="rId7">
            <a:extLst>
              <a:ext uri="{28A0092B-C50C-407E-A947-70E740481C1C}">
                <a14:useLocalDpi xmlns:a14="http://schemas.microsoft.com/office/drawing/2010/main" val="0"/>
              </a:ext>
            </a:extLst>
          </a:blip>
          <a:srcRect l="59736" t="52753" r="5403" b="2578"/>
          <a:stretch/>
        </p:blipFill>
        <p:spPr>
          <a:xfrm>
            <a:off x="8263335" y="1204867"/>
            <a:ext cx="3928665" cy="1872342"/>
          </a:xfrm>
          <a:prstGeom prst="rect">
            <a:avLst/>
          </a:prstGeom>
          <a:ln w="28575">
            <a:solidFill>
              <a:srgbClr val="FF0000"/>
            </a:solidFill>
          </a:ln>
        </p:spPr>
      </p:pic>
      <p:cxnSp>
        <p:nvCxnSpPr>
          <p:cNvPr id="11" name="直線單箭頭接點 10">
            <a:extLst>
              <a:ext uri="{FF2B5EF4-FFF2-40B4-BE49-F238E27FC236}">
                <a16:creationId xmlns:a16="http://schemas.microsoft.com/office/drawing/2014/main" id="{0D51C7E6-0065-3DCA-4465-09E6985C91CC}"/>
              </a:ext>
            </a:extLst>
          </p:cNvPr>
          <p:cNvCxnSpPr>
            <a:cxnSpLocks/>
          </p:cNvCxnSpPr>
          <p:nvPr/>
        </p:nvCxnSpPr>
        <p:spPr>
          <a:xfrm>
            <a:off x="7747975" y="2505199"/>
            <a:ext cx="443713"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 name="AutoShape 4">
            <a:extLst>
              <a:ext uri="{FF2B5EF4-FFF2-40B4-BE49-F238E27FC236}">
                <a16:creationId xmlns:a16="http://schemas.microsoft.com/office/drawing/2014/main" id="{EC76CD12-FEBE-B0EE-8060-A8187EB22846}"/>
              </a:ext>
            </a:extLst>
          </p:cNvPr>
          <p:cNvSpPr>
            <a:spLocks noChangeArrowheads="1"/>
          </p:cNvSpPr>
          <p:nvPr/>
        </p:nvSpPr>
        <p:spPr bwMode="auto">
          <a:xfrm>
            <a:off x="10281026" y="4129857"/>
            <a:ext cx="1741194" cy="1116290"/>
          </a:xfrm>
          <a:prstGeom prst="wedgeRoundRectCallout">
            <a:avLst>
              <a:gd name="adj1" fmla="val -69484"/>
              <a:gd name="adj2" fmla="val -10782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sz="2000" b="1" dirty="0">
                <a:solidFill>
                  <a:srgbClr val="000000"/>
                </a:solidFill>
                <a:latin typeface="華康儷楷書" panose="03000509000000000000" pitchFamily="65" charset="-120"/>
                <a:ea typeface="華康儷楷書" panose="03000509000000000000" pitchFamily="65" charset="-120"/>
              </a:rPr>
              <a:t>勾選完畢後，</a:t>
            </a:r>
            <a:endParaRPr kumimoji="0" lang="en-US" altLang="zh-TW" sz="2000" b="1" dirty="0">
              <a:solidFill>
                <a:srgbClr val="000000"/>
              </a:solidFill>
              <a:latin typeface="華康儷楷書" panose="03000509000000000000" pitchFamily="65" charset="-120"/>
              <a:ea typeface="華康儷楷書" panose="03000509000000000000" pitchFamily="65" charset="-120"/>
            </a:endParaRPr>
          </a:p>
          <a:p>
            <a:pPr algn="ctr"/>
            <a:r>
              <a:rPr kumimoji="0" lang="zh-TW" altLang="en-US" sz="2000" b="1" dirty="0">
                <a:solidFill>
                  <a:srgbClr val="000000"/>
                </a:solidFill>
                <a:latin typeface="華康儷楷書" panose="03000509000000000000" pitchFamily="65" charset="-120"/>
                <a:ea typeface="華康儷楷書" panose="03000509000000000000" pitchFamily="65" charset="-120"/>
              </a:rPr>
              <a:t>按「儲存」</a:t>
            </a:r>
            <a:endParaRPr kumimoji="0" lang="en-US" altLang="zh-TW" sz="2000" b="1" dirty="0">
              <a:solidFill>
                <a:srgbClr val="000000"/>
              </a:solidFill>
              <a:latin typeface="華康儷楷書" panose="03000509000000000000" pitchFamily="65" charset="-120"/>
              <a:ea typeface="華康儷楷書" panose="03000509000000000000" pitchFamily="65" charset="-120"/>
            </a:endParaRPr>
          </a:p>
          <a:p>
            <a:pPr algn="ctr"/>
            <a:r>
              <a:rPr kumimoji="0" lang="zh-TW" altLang="en-US" sz="2000" b="1" dirty="0">
                <a:solidFill>
                  <a:srgbClr val="000000"/>
                </a:solidFill>
                <a:latin typeface="華康儷楷書" panose="03000509000000000000" pitchFamily="65" charset="-120"/>
                <a:ea typeface="華康儷楷書" panose="03000509000000000000" pitchFamily="65" charset="-120"/>
              </a:rPr>
              <a:t>依班級儲存</a:t>
            </a:r>
          </a:p>
          <a:p>
            <a:pPr algn="ctr"/>
            <a:endParaRPr kumimoji="0" lang="zh-TW" altLang="en-US" sz="2000" b="1" dirty="0">
              <a:latin typeface="華康儷楷書" panose="03000509000000000000" pitchFamily="65" charset="-120"/>
              <a:ea typeface="華康儷楷書" panose="03000509000000000000" pitchFamily="65"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11424" y="44624"/>
            <a:ext cx="9505056" cy="693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r>
              <a:rPr lang="zh-TW" altLang="en-US" b="1" spc="-75" dirty="0">
                <a:solidFill>
                  <a:prstClr val="black"/>
                </a:solidFill>
                <a:latin typeface="Book Antiqua" panose="02040602050305030304" pitchFamily="18" charset="0"/>
                <a:ea typeface="華康儷楷書" panose="03000509000000000000" pitchFamily="65" charset="-120"/>
              </a:rPr>
              <a:t>招生簡章修訂事項</a:t>
            </a:r>
            <a:endParaRPr lang="zh-TW" altLang="en-US" b="1" spc="-75" dirty="0">
              <a:solidFill>
                <a:srgbClr val="FF0000"/>
              </a:solidFill>
              <a:latin typeface="Book Antiqua" panose="02040602050305030304" pitchFamily="18" charset="0"/>
              <a:ea typeface="華康儷楷書" panose="03000509000000000000" pitchFamily="65" charset="-120"/>
            </a:endParaRPr>
          </a:p>
        </p:txBody>
      </p:sp>
      <p:sp>
        <p:nvSpPr>
          <p:cNvPr id="5" name="文字方塊 4">
            <a:extLst>
              <a:ext uri="{FF2B5EF4-FFF2-40B4-BE49-F238E27FC236}">
                <a16:creationId xmlns:a16="http://schemas.microsoft.com/office/drawing/2014/main" id="{7E27595B-6406-416F-AC3D-19703039E5E3}"/>
              </a:ext>
            </a:extLst>
          </p:cNvPr>
          <p:cNvSpPr txBox="1"/>
          <p:nvPr/>
        </p:nvSpPr>
        <p:spPr>
          <a:xfrm>
            <a:off x="782612" y="908720"/>
            <a:ext cx="11074028" cy="4286238"/>
          </a:xfrm>
          <a:prstGeom prst="rect">
            <a:avLst/>
          </a:prstGeom>
          <a:solidFill>
            <a:schemeClr val="accent6">
              <a:lumMod val="20000"/>
              <a:lumOff val="80000"/>
            </a:schemeClr>
          </a:solidFill>
        </p:spPr>
        <p:txBody>
          <a:bodyPr wrap="square">
            <a:spAutoFit/>
          </a:bodyPr>
          <a:lstStyle/>
          <a:p>
            <a:pPr>
              <a:lnSpc>
                <a:spcPct val="115000"/>
              </a:lnSpc>
              <a:spcBef>
                <a:spcPts val="360"/>
              </a:spcBef>
              <a:spcAft>
                <a:spcPts val="360"/>
              </a:spcAft>
              <a:tabLst>
                <a:tab pos="539750" algn="l"/>
              </a:tabLst>
            </a:pPr>
            <a:r>
              <a:rPr lang="zh-TW" altLang="en-US" kern="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依據國立臺北商業大學</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20</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日北商大教務字第</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1150160013</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號函及銘傳大學</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23</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日銘校教綜字第</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1150110082</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號函辦理，</a:t>
            </a:r>
            <a:r>
              <a:rPr lang="en-US" altLang="zh-TW" kern="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學年度四技二專甄選入學甄選辦法</a:t>
            </a:r>
            <a:r>
              <a:rPr lang="zh-TW" altLang="zh-TW" b="1" kern="0" dirty="0">
                <a:effectLst/>
                <a:latin typeface="華康儷楷書" panose="03000509000000000000" pitchFamily="65" charset="-120"/>
                <a:ea typeface="華康儷楷書" panose="03000509000000000000" pitchFamily="65" charset="-120"/>
                <a:cs typeface="Times New Roman" panose="02020603050405020304" pitchFamily="18" charset="0"/>
              </a:rPr>
              <a:t>修訂內容</a:t>
            </a:r>
            <a:r>
              <a:rPr lang="zh-TW" altLang="zh-TW" kern="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如下：</a:t>
            </a:r>
            <a:endParaRPr lang="en-US" altLang="zh-TW" spc="-75" dirty="0">
              <a:solidFill>
                <a:prstClr val="black"/>
              </a:solidFill>
              <a:latin typeface="華康儷楷書" panose="03000509000000000000" pitchFamily="65" charset="-12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r>
              <a:rPr lang="en-US" altLang="zh-TW" spc="-75" dirty="0">
                <a:solidFill>
                  <a:prstClr val="black"/>
                </a:solidFill>
                <a:latin typeface="Cambria Math" panose="02040503050406030204" pitchFamily="18" charset="0"/>
                <a:ea typeface="Cambria Math" panose="02040503050406030204" pitchFamily="18" charset="0"/>
                <a:cs typeface="+mj-cs"/>
              </a:rPr>
              <a:t>(1)</a:t>
            </a:r>
            <a:r>
              <a:rPr lang="zh-TW" altLang="en-US" spc="-75" dirty="0">
                <a:solidFill>
                  <a:prstClr val="black"/>
                </a:solidFill>
                <a:latin typeface="華康儷楷書" panose="03000509000000000000" pitchFamily="65" charset="-120"/>
                <a:ea typeface="華康儷楷書" panose="03000509000000000000" pitchFamily="65" charset="-120"/>
                <a:cs typeface="+mj-cs"/>
              </a:rPr>
              <a:t>國立臺北商業大學：</a:t>
            </a:r>
            <a:endParaRPr lang="en-US" altLang="zh-TW" spc="-75" dirty="0">
              <a:solidFill>
                <a:prstClr val="black"/>
              </a:solidFill>
              <a:latin typeface="華康儷楷書" panose="03000509000000000000" pitchFamily="65" charset="-12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endParaRPr lang="en-US" altLang="zh-TW" spc="-75" dirty="0">
              <a:solidFill>
                <a:prstClr val="black"/>
              </a:solidFill>
              <a:latin typeface="華康儷楷書" panose="03000509000000000000" pitchFamily="65" charset="-12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endParaRPr lang="en-US" altLang="zh-TW" spc="-75" dirty="0">
              <a:solidFill>
                <a:prstClr val="black"/>
              </a:solidFill>
              <a:latin typeface="華康儷楷書" panose="03000509000000000000" pitchFamily="65" charset="-12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endParaRPr lang="en-US" altLang="zh-TW" spc="-75" dirty="0">
              <a:solidFill>
                <a:prstClr val="black"/>
              </a:solidFill>
              <a:latin typeface="華康儷楷書" panose="03000509000000000000" pitchFamily="65" charset="-12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endParaRPr lang="en-US" altLang="zh-TW" spc="-75" dirty="0">
              <a:solidFill>
                <a:prstClr val="black"/>
              </a:solidFill>
              <a:latin typeface="華康儷楷書" panose="03000509000000000000" pitchFamily="65" charset="-12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r>
              <a:rPr lang="en-US" altLang="zh-TW" spc="-75" dirty="0">
                <a:solidFill>
                  <a:prstClr val="black"/>
                </a:solidFill>
                <a:latin typeface="Cambria Math" panose="02040503050406030204" pitchFamily="18" charset="0"/>
                <a:ea typeface="Cambria Math" panose="02040503050406030204" pitchFamily="18" charset="0"/>
                <a:cs typeface="+mj-cs"/>
              </a:rPr>
              <a:t>(2)</a:t>
            </a:r>
            <a:r>
              <a:rPr lang="zh-TW" altLang="en-US" spc="-75" dirty="0">
                <a:solidFill>
                  <a:prstClr val="black"/>
                </a:solidFill>
                <a:latin typeface="華康儷楷書" panose="03000509000000000000" pitchFamily="65" charset="-120"/>
                <a:ea typeface="華康儷楷書" panose="03000509000000000000" pitchFamily="65" charset="-120"/>
                <a:cs typeface="+mj-cs"/>
              </a:rPr>
              <a:t>銘傳大學：</a:t>
            </a:r>
            <a:endParaRPr lang="en-US" altLang="zh-TW" spc="-75" dirty="0">
              <a:solidFill>
                <a:prstClr val="black"/>
              </a:solidFill>
              <a:latin typeface="華康儷楷書" panose="03000509000000000000" pitchFamily="65" charset="-12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endParaRPr lang="en-US" altLang="zh-TW" sz="1400" spc="-75" dirty="0">
              <a:solidFill>
                <a:prstClr val="black"/>
              </a:solidFill>
              <a:latin typeface="Cambria Math" panose="02040503050406030204" pitchFamily="18" charset="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endParaRPr lang="en-US" altLang="zh-TW" sz="1400" spc="-75" dirty="0">
              <a:solidFill>
                <a:prstClr val="black"/>
              </a:solidFill>
              <a:latin typeface="Cambria Math" panose="02040503050406030204" pitchFamily="18" charset="0"/>
              <a:ea typeface="華康儷楷書" panose="03000509000000000000" pitchFamily="65" charset="-120"/>
              <a:cs typeface="+mj-cs"/>
            </a:endParaRPr>
          </a:p>
          <a:p>
            <a:pPr marL="444500" lvl="0" indent="-444500">
              <a:lnSpc>
                <a:spcPct val="115000"/>
              </a:lnSpc>
              <a:spcBef>
                <a:spcPts val="360"/>
              </a:spcBef>
              <a:spcAft>
                <a:spcPts val="360"/>
              </a:spcAft>
              <a:tabLst>
                <a:tab pos="539750" algn="l"/>
              </a:tabLst>
            </a:pPr>
            <a:endParaRPr lang="en-US" altLang="zh-TW" sz="1400" spc="-75" dirty="0">
              <a:solidFill>
                <a:prstClr val="black"/>
              </a:solidFill>
              <a:latin typeface="Cambria Math" panose="02040503050406030204" pitchFamily="18" charset="0"/>
              <a:ea typeface="華康儷楷書" panose="03000509000000000000" pitchFamily="65" charset="-120"/>
              <a:cs typeface="+mj-cs"/>
            </a:endParaRPr>
          </a:p>
        </p:txBody>
      </p:sp>
      <p:sp>
        <p:nvSpPr>
          <p:cNvPr id="6" name="文字方塊 5">
            <a:extLst>
              <a:ext uri="{FF2B5EF4-FFF2-40B4-BE49-F238E27FC236}">
                <a16:creationId xmlns:a16="http://schemas.microsoft.com/office/drawing/2014/main" id="{CC01CEB7-1BDA-4AEF-A82E-612AD1A40905}"/>
              </a:ext>
            </a:extLst>
          </p:cNvPr>
          <p:cNvSpPr txBox="1"/>
          <p:nvPr/>
        </p:nvSpPr>
        <p:spPr>
          <a:xfrm>
            <a:off x="782612" y="5388872"/>
            <a:ext cx="11074028" cy="704424"/>
          </a:xfrm>
          <a:prstGeom prst="rect">
            <a:avLst/>
          </a:prstGeom>
          <a:solidFill>
            <a:srgbClr val="DEEBF7"/>
          </a:solidFill>
        </p:spPr>
        <p:txBody>
          <a:bodyPr wrap="square">
            <a:spAutoFit/>
          </a:bodyPr>
          <a:lstStyle/>
          <a:p>
            <a:pPr algn="just">
              <a:lnSpc>
                <a:spcPct val="115000"/>
              </a:lnSpc>
              <a:spcBef>
                <a:spcPts val="360"/>
              </a:spcBef>
              <a:spcAft>
                <a:spcPts val="360"/>
              </a:spcAft>
              <a:tabLst>
                <a:tab pos="809625" algn="l"/>
              </a:tabLst>
            </a:pPr>
            <a:r>
              <a:rPr lang="zh-TW" altLang="en-US" kern="0" spc="20"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依據教育部</a:t>
            </a:r>
            <a:r>
              <a:rPr lang="en-US" altLang="zh-TW" sz="1800" kern="0" spc="3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sz="1800" kern="0" spc="3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3</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sz="1800" kern="0" spc="3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日臺教技</a:t>
            </a:r>
            <a:r>
              <a:rPr lang="en-US"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一</a:t>
            </a:r>
            <a:r>
              <a:rPr lang="en-US"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字第</a:t>
            </a:r>
            <a:r>
              <a:rPr lang="en-US" altLang="zh-TW" sz="1800" kern="0" spc="3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1150025558</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號函核定，</a:t>
            </a:r>
            <a:r>
              <a:rPr lang="en-US" altLang="zh-TW" sz="1800" b="1" kern="0" spc="30" dirty="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a:t>115</a:t>
            </a:r>
            <a:r>
              <a:rPr lang="zh-TW" altLang="zh-TW" sz="1800" b="1"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學年度</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四技二專甄選入學招生，「</a:t>
            </a:r>
            <a:r>
              <a:rPr lang="zh-TW" altLang="zh-TW" sz="1800" b="1" kern="0" spc="30" dirty="0">
                <a:solidFill>
                  <a:srgbClr val="0000FF"/>
                </a:solidFill>
                <a:effectLst/>
                <a:latin typeface="華康儷楷書" panose="03000509000000000000" pitchFamily="65" charset="-120"/>
                <a:ea typeface="華康儷楷書" panose="03000509000000000000" pitchFamily="65" charset="-120"/>
                <a:cs typeface="Times New Roman" panose="02020603050405020304" pitchFamily="18" charset="0"/>
              </a:rPr>
              <a:t>修平科技大學</a:t>
            </a:r>
            <a:r>
              <a:rPr lang="zh-TW" altLang="zh-TW" sz="1800" kern="0" spc="30" dirty="0">
                <a:solidFill>
                  <a:srgbClr val="000000"/>
                </a:solidFill>
                <a:effectLst/>
                <a:latin typeface="華康儷楷書" panose="03000509000000000000" pitchFamily="65" charset="-120"/>
                <a:ea typeface="華康儷楷書" panose="03000509000000000000" pitchFamily="65" charset="-120"/>
                <a:cs typeface="Times New Roman" panose="02020603050405020304" pitchFamily="18" charset="0"/>
              </a:rPr>
              <a:t>」</a:t>
            </a:r>
            <a:r>
              <a:rPr lang="zh-TW" altLang="zh-TW" sz="1800" b="1" kern="0" spc="30" dirty="0">
                <a:solidFill>
                  <a:srgbClr val="FF0000"/>
                </a:solidFill>
                <a:effectLst/>
                <a:latin typeface="華康儷楷書" panose="03000509000000000000" pitchFamily="65" charset="-120"/>
                <a:ea typeface="華康儷楷書" panose="03000509000000000000" pitchFamily="65" charset="-120"/>
                <a:cs typeface="Times New Roman" panose="02020603050405020304" pitchFamily="18" charset="0"/>
              </a:rPr>
              <a:t>停止招生。</a:t>
            </a:r>
            <a:endParaRPr lang="en-US" altLang="zh-TW" sz="3000" spc="30" dirty="0">
              <a:solidFill>
                <a:prstClr val="black"/>
              </a:solidFill>
              <a:latin typeface="華康儷楷書" panose="03000509000000000000" pitchFamily="65" charset="-120"/>
              <a:ea typeface="華康儷楷書" panose="03000509000000000000" pitchFamily="65" charset="-120"/>
              <a:cs typeface="+mj-cs"/>
            </a:endParaRPr>
          </a:p>
        </p:txBody>
      </p:sp>
      <p:pic>
        <p:nvPicPr>
          <p:cNvPr id="4" name="圖片 3">
            <a:extLst>
              <a:ext uri="{FF2B5EF4-FFF2-40B4-BE49-F238E27FC236}">
                <a16:creationId xmlns:a16="http://schemas.microsoft.com/office/drawing/2014/main" id="{3FE13A9C-07EF-4FFD-AB46-C71B3A3B3C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 y="974522"/>
            <a:ext cx="360000" cy="360000"/>
          </a:xfrm>
          <a:prstGeom prst="rect">
            <a:avLst/>
          </a:prstGeom>
        </p:spPr>
      </p:pic>
      <p:pic>
        <p:nvPicPr>
          <p:cNvPr id="18" name="圖片 17">
            <a:extLst>
              <a:ext uri="{FF2B5EF4-FFF2-40B4-BE49-F238E27FC236}">
                <a16:creationId xmlns:a16="http://schemas.microsoft.com/office/drawing/2014/main" id="{168B8885-FA4E-4B2D-8AB6-014421018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61" y="5420894"/>
            <a:ext cx="360000" cy="360000"/>
          </a:xfrm>
          <a:prstGeom prst="rect">
            <a:avLst/>
          </a:prstGeom>
        </p:spPr>
      </p:pic>
      <p:graphicFrame>
        <p:nvGraphicFramePr>
          <p:cNvPr id="2" name="表格 1">
            <a:extLst>
              <a:ext uri="{FF2B5EF4-FFF2-40B4-BE49-F238E27FC236}">
                <a16:creationId xmlns:a16="http://schemas.microsoft.com/office/drawing/2014/main" id="{43D12DE4-8351-A457-AD5F-A6BDA0313162}"/>
              </a:ext>
            </a:extLst>
          </p:cNvPr>
          <p:cNvGraphicFramePr>
            <a:graphicFrameLocks noGrp="1"/>
          </p:cNvGraphicFramePr>
          <p:nvPr>
            <p:extLst>
              <p:ext uri="{D42A27DB-BD31-4B8C-83A1-F6EECF244321}">
                <p14:modId xmlns:p14="http://schemas.microsoft.com/office/powerpoint/2010/main" val="2497597861"/>
              </p:ext>
            </p:extLst>
          </p:nvPr>
        </p:nvGraphicFramePr>
        <p:xfrm>
          <a:off x="1019232" y="2135628"/>
          <a:ext cx="10693392" cy="1453385"/>
        </p:xfrm>
        <a:graphic>
          <a:graphicData uri="http://schemas.openxmlformats.org/drawingml/2006/table">
            <a:tbl>
              <a:tblPr firstRow="1" firstCol="1" bandRow="1">
                <a:tableStyleId>{93296810-A885-4BE3-A3E7-6D5BEEA58F35}</a:tableStyleId>
              </a:tblPr>
              <a:tblGrid>
                <a:gridCol w="1080120">
                  <a:extLst>
                    <a:ext uri="{9D8B030D-6E8A-4147-A177-3AD203B41FA5}">
                      <a16:colId xmlns:a16="http://schemas.microsoft.com/office/drawing/2014/main" val="3645928864"/>
                    </a:ext>
                  </a:extLst>
                </a:gridCol>
                <a:gridCol w="2592288">
                  <a:extLst>
                    <a:ext uri="{9D8B030D-6E8A-4147-A177-3AD203B41FA5}">
                      <a16:colId xmlns:a16="http://schemas.microsoft.com/office/drawing/2014/main" val="1206200466"/>
                    </a:ext>
                  </a:extLst>
                </a:gridCol>
                <a:gridCol w="2458778">
                  <a:extLst>
                    <a:ext uri="{9D8B030D-6E8A-4147-A177-3AD203B41FA5}">
                      <a16:colId xmlns:a16="http://schemas.microsoft.com/office/drawing/2014/main" val="2467569370"/>
                    </a:ext>
                  </a:extLst>
                </a:gridCol>
                <a:gridCol w="2504148">
                  <a:extLst>
                    <a:ext uri="{9D8B030D-6E8A-4147-A177-3AD203B41FA5}">
                      <a16:colId xmlns:a16="http://schemas.microsoft.com/office/drawing/2014/main" val="2944336634"/>
                    </a:ext>
                  </a:extLst>
                </a:gridCol>
                <a:gridCol w="2058058">
                  <a:extLst>
                    <a:ext uri="{9D8B030D-6E8A-4147-A177-3AD203B41FA5}">
                      <a16:colId xmlns:a16="http://schemas.microsoft.com/office/drawing/2014/main" val="2718966330"/>
                    </a:ext>
                  </a:extLst>
                </a:gridCol>
              </a:tblGrid>
              <a:tr h="573292">
                <a:tc>
                  <a:txBody>
                    <a:bodyPr/>
                    <a:lstStyle/>
                    <a:p>
                      <a:pPr marL="0" indent="0" algn="ctr">
                        <a:lnSpc>
                          <a:spcPts val="1600"/>
                        </a:lnSpc>
                        <a:tabLst>
                          <a:tab pos="630555" algn="l"/>
                        </a:tabLst>
                      </a:pPr>
                      <a:r>
                        <a:rPr lang="zh-TW" sz="1400" kern="0" dirty="0">
                          <a:solidFill>
                            <a:schemeClr val="tx1"/>
                          </a:solidFill>
                          <a:effectLst/>
                          <a:latin typeface="Cambria Math" panose="02040503050406030204" pitchFamily="18" charset="0"/>
                          <a:ea typeface="華康儷楷書" panose="03000509000000000000" pitchFamily="65" charset="-120"/>
                        </a:rPr>
                        <a:t>校系科組</a:t>
                      </a:r>
                      <a:endParaRPr lang="en-US" altLang="zh-TW" sz="1400" kern="0" dirty="0">
                        <a:solidFill>
                          <a:schemeClr val="tx1"/>
                        </a:solidFill>
                        <a:effectLst/>
                        <a:latin typeface="Cambria Math" panose="02040503050406030204" pitchFamily="18" charset="0"/>
                        <a:ea typeface="華康儷楷書" panose="03000509000000000000" pitchFamily="65" charset="-120"/>
                      </a:endParaRPr>
                    </a:p>
                    <a:p>
                      <a:pPr marL="0" indent="0" algn="ctr">
                        <a:lnSpc>
                          <a:spcPts val="1600"/>
                        </a:lnSpc>
                        <a:tabLst>
                          <a:tab pos="630555" algn="l"/>
                        </a:tabLst>
                      </a:pPr>
                      <a:r>
                        <a:rPr lang="zh-TW" sz="1400" kern="0" dirty="0">
                          <a:solidFill>
                            <a:schemeClr val="tx1"/>
                          </a:solidFill>
                          <a:effectLst/>
                          <a:latin typeface="Cambria Math" panose="02040503050406030204" pitchFamily="18" charset="0"/>
                          <a:ea typeface="華康儷楷書" panose="03000509000000000000" pitchFamily="65" charset="-120"/>
                        </a:rPr>
                        <a:t>學程代碼</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tc>
                  <a:txBody>
                    <a:bodyPr/>
                    <a:lstStyle/>
                    <a:p>
                      <a:pPr marL="0" indent="0" algn="ctr">
                        <a:lnSpc>
                          <a:spcPts val="1800"/>
                        </a:lnSpc>
                        <a:tabLst>
                          <a:tab pos="630555" algn="l"/>
                        </a:tabLst>
                      </a:pPr>
                      <a:r>
                        <a:rPr lang="zh-TW" sz="1400" kern="0" dirty="0">
                          <a:solidFill>
                            <a:schemeClr val="tx1"/>
                          </a:solidFill>
                          <a:effectLst/>
                          <a:latin typeface="Cambria Math" panose="02040503050406030204" pitchFamily="18" charset="0"/>
                          <a:ea typeface="華康儷楷書" panose="03000509000000000000" pitchFamily="65" charset="-120"/>
                        </a:rPr>
                        <a:t>校系組學程名稱</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tc>
                  <a:txBody>
                    <a:bodyPr/>
                    <a:lstStyle/>
                    <a:p>
                      <a:pPr marL="0" indent="0" algn="ctr">
                        <a:lnSpc>
                          <a:spcPts val="1800"/>
                        </a:lnSpc>
                        <a:tabLst>
                          <a:tab pos="630555" algn="l"/>
                        </a:tabLst>
                      </a:pPr>
                      <a:r>
                        <a:rPr lang="zh-TW" sz="1400" kern="0" dirty="0">
                          <a:solidFill>
                            <a:schemeClr val="tx1"/>
                          </a:solidFill>
                          <a:effectLst/>
                          <a:latin typeface="Cambria Math" panose="02040503050406030204" pitchFamily="18" charset="0"/>
                          <a:ea typeface="華康儷楷書" panose="03000509000000000000" pitchFamily="65" charset="-120"/>
                        </a:rPr>
                        <a:t>招生群</a:t>
                      </a:r>
                      <a:r>
                        <a:rPr lang="en-US" sz="1400" kern="0" dirty="0">
                          <a:solidFill>
                            <a:schemeClr val="tx1"/>
                          </a:solidFill>
                          <a:effectLst/>
                          <a:latin typeface="Cambria Math" panose="02040503050406030204" pitchFamily="18" charset="0"/>
                          <a:ea typeface="Cambria Math" panose="02040503050406030204" pitchFamily="18" charset="0"/>
                        </a:rPr>
                        <a:t>(</a:t>
                      </a:r>
                      <a:r>
                        <a:rPr lang="zh-TW" sz="1400" kern="0" dirty="0">
                          <a:solidFill>
                            <a:schemeClr val="tx1"/>
                          </a:solidFill>
                          <a:effectLst/>
                          <a:latin typeface="Cambria Math" panose="02040503050406030204" pitchFamily="18" charset="0"/>
                          <a:ea typeface="華康儷楷書" panose="03000509000000000000" pitchFamily="65" charset="-120"/>
                        </a:rPr>
                        <a:t>類</a:t>
                      </a:r>
                      <a:r>
                        <a:rPr lang="en-US" sz="1400" kern="0" dirty="0">
                          <a:solidFill>
                            <a:schemeClr val="tx1"/>
                          </a:solidFill>
                          <a:effectLst/>
                          <a:latin typeface="Cambria Math" panose="02040503050406030204" pitchFamily="18" charset="0"/>
                          <a:ea typeface="Cambria Math" panose="02040503050406030204" pitchFamily="18" charset="0"/>
                        </a:rPr>
                        <a:t>)</a:t>
                      </a:r>
                      <a:r>
                        <a:rPr lang="zh-TW" sz="1400" kern="0" dirty="0">
                          <a:solidFill>
                            <a:schemeClr val="tx1"/>
                          </a:solidFill>
                          <a:effectLst/>
                          <a:latin typeface="Cambria Math" panose="02040503050406030204" pitchFamily="18" charset="0"/>
                          <a:ea typeface="華康儷楷書" panose="03000509000000000000" pitchFamily="65" charset="-120"/>
                        </a:rPr>
                        <a:t>別</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tc>
                  <a:txBody>
                    <a:bodyPr/>
                    <a:lstStyle/>
                    <a:p>
                      <a:pPr marL="0" indent="0" algn="ctr">
                        <a:lnSpc>
                          <a:spcPts val="1600"/>
                        </a:lnSpc>
                        <a:tabLst>
                          <a:tab pos="630555" algn="l"/>
                        </a:tabLst>
                      </a:pPr>
                      <a:r>
                        <a:rPr lang="zh-TW" sz="1400" kern="0" dirty="0">
                          <a:solidFill>
                            <a:schemeClr val="tx1"/>
                          </a:solidFill>
                          <a:effectLst/>
                          <a:latin typeface="Cambria Math" panose="02040503050406030204" pitchFamily="18" charset="0"/>
                          <a:ea typeface="華康儷楷書" panose="03000509000000000000" pitchFamily="65" charset="-120"/>
                        </a:rPr>
                        <a:t>公告第二階段甄試名單</a:t>
                      </a:r>
                      <a:endParaRPr lang="en-US" altLang="zh-TW" sz="1400" kern="0" dirty="0">
                        <a:solidFill>
                          <a:schemeClr val="tx1"/>
                        </a:solidFill>
                        <a:effectLst/>
                        <a:latin typeface="Cambria Math" panose="02040503050406030204" pitchFamily="18" charset="0"/>
                        <a:ea typeface="Cambria Math" panose="02040503050406030204" pitchFamily="18" charset="0"/>
                      </a:endParaRPr>
                    </a:p>
                    <a:p>
                      <a:pPr marL="0" indent="0" algn="ctr">
                        <a:lnSpc>
                          <a:spcPts val="1600"/>
                        </a:lnSpc>
                        <a:tabLst>
                          <a:tab pos="630555" algn="l"/>
                        </a:tabLst>
                      </a:pPr>
                      <a:r>
                        <a:rPr lang="zh-TW" sz="1400" kern="0" dirty="0">
                          <a:solidFill>
                            <a:schemeClr val="tx1"/>
                          </a:solidFill>
                          <a:effectLst/>
                          <a:latin typeface="Cambria Math" panose="02040503050406030204" pitchFamily="18" charset="0"/>
                          <a:ea typeface="華康儷楷書" panose="03000509000000000000" pitchFamily="65" charset="-120"/>
                        </a:rPr>
                        <a:t>及注意事項日期</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tc>
                  <a:txBody>
                    <a:bodyPr/>
                    <a:lstStyle/>
                    <a:p>
                      <a:pPr marL="0" indent="0" algn="ctr">
                        <a:lnSpc>
                          <a:spcPts val="1800"/>
                        </a:lnSpc>
                        <a:tabLst>
                          <a:tab pos="630555" algn="l"/>
                        </a:tabLst>
                      </a:pPr>
                      <a:r>
                        <a:rPr lang="zh-TW" sz="1400" kern="0" dirty="0">
                          <a:solidFill>
                            <a:schemeClr val="tx1"/>
                          </a:solidFill>
                          <a:effectLst/>
                          <a:latin typeface="Cambria Math" panose="02040503050406030204" pitchFamily="18" charset="0"/>
                          <a:ea typeface="華康儷楷書" panose="03000509000000000000" pitchFamily="65" charset="-120"/>
                        </a:rPr>
                        <a:t>甄試日期</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extLst>
                  <a:ext uri="{0D108BD9-81ED-4DB2-BD59-A6C34878D82A}">
                    <a16:rowId xmlns:a16="http://schemas.microsoft.com/office/drawing/2014/main" val="179903433"/>
                  </a:ext>
                </a:extLst>
              </a:tr>
              <a:tr h="214433">
                <a:tc>
                  <a:txBody>
                    <a:bodyPr/>
                    <a:lstStyle/>
                    <a:p>
                      <a:pPr marL="0" algn="ctr">
                        <a:lnSpc>
                          <a:spcPct val="100000"/>
                        </a:lnSpc>
                        <a:tabLst>
                          <a:tab pos="630555" algn="l"/>
                        </a:tabLst>
                      </a:pPr>
                      <a:r>
                        <a:rPr lang="en-US" sz="1400" kern="0" dirty="0">
                          <a:solidFill>
                            <a:schemeClr val="tx1"/>
                          </a:solidFill>
                          <a:effectLst/>
                          <a:latin typeface="Cambria Math" panose="02040503050406030204" pitchFamily="18" charset="0"/>
                          <a:ea typeface="Cambria Math" panose="02040503050406030204" pitchFamily="18" charset="0"/>
                        </a:rPr>
                        <a:t>114006</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tc>
                  <a:txBody>
                    <a:bodyPr/>
                    <a:lstStyle/>
                    <a:p>
                      <a:pPr marL="0" algn="ctr">
                        <a:lnSpc>
                          <a:spcPct val="100000"/>
                        </a:lnSpc>
                        <a:tabLst>
                          <a:tab pos="630555" algn="l"/>
                        </a:tabLst>
                      </a:pPr>
                      <a:r>
                        <a:rPr lang="zh-TW" sz="1400" kern="0" dirty="0">
                          <a:effectLst/>
                          <a:latin typeface="Cambria Math" panose="02040503050406030204" pitchFamily="18" charset="0"/>
                          <a:ea typeface="華康儷楷書" panose="03000509000000000000" pitchFamily="65" charset="-120"/>
                        </a:rPr>
                        <a:t>應用外語系</a:t>
                      </a:r>
                      <a:r>
                        <a:rPr lang="en-US" sz="1400" kern="0" dirty="0">
                          <a:effectLst/>
                          <a:latin typeface="Cambria Math" panose="02040503050406030204" pitchFamily="18" charset="0"/>
                          <a:ea typeface="Cambria Math" panose="02040503050406030204" pitchFamily="18" charset="0"/>
                        </a:rPr>
                        <a:t>(</a:t>
                      </a:r>
                      <a:r>
                        <a:rPr lang="zh-TW" sz="1400" kern="0" dirty="0">
                          <a:effectLst/>
                          <a:latin typeface="Cambria Math" panose="02040503050406030204" pitchFamily="18" charset="0"/>
                          <a:ea typeface="華康儷楷書" panose="03000509000000000000" pitchFamily="65" charset="-120"/>
                        </a:rPr>
                        <a:t>臺北校區</a:t>
                      </a:r>
                      <a:r>
                        <a:rPr lang="en-US" sz="1400" kern="0" dirty="0">
                          <a:effectLst/>
                          <a:latin typeface="Cambria Math" panose="02040503050406030204" pitchFamily="18" charset="0"/>
                          <a:ea typeface="Cambria Math" panose="02040503050406030204" pitchFamily="18" charset="0"/>
                        </a:rPr>
                        <a:t>)</a:t>
                      </a:r>
                      <a:endParaRPr lang="zh-TW" sz="1400" kern="100" dirty="0">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tc>
                  <a:txBody>
                    <a:bodyPr/>
                    <a:lstStyle/>
                    <a:p>
                      <a:pPr marL="0" algn="ctr">
                        <a:lnSpc>
                          <a:spcPct val="100000"/>
                        </a:lnSpc>
                        <a:tabLst>
                          <a:tab pos="630555" algn="l"/>
                        </a:tabLst>
                      </a:pPr>
                      <a:r>
                        <a:rPr lang="en-US" sz="1400" kern="0" dirty="0">
                          <a:effectLst/>
                          <a:latin typeface="Cambria Math" panose="02040503050406030204" pitchFamily="18" charset="0"/>
                          <a:ea typeface="Cambria Math" panose="02040503050406030204" pitchFamily="18" charset="0"/>
                        </a:rPr>
                        <a:t>15</a:t>
                      </a:r>
                      <a:r>
                        <a:rPr lang="zh-TW" sz="1400" kern="0" dirty="0">
                          <a:effectLst/>
                          <a:latin typeface="Cambria Math" panose="02040503050406030204" pitchFamily="18" charset="0"/>
                          <a:ea typeface="華康儷楷書" panose="03000509000000000000" pitchFamily="65" charset="-120"/>
                        </a:rPr>
                        <a:t>外語群英語類</a:t>
                      </a:r>
                      <a:endParaRPr lang="zh-TW" sz="1400" kern="100" dirty="0">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tc>
                  <a:txBody>
                    <a:bodyPr/>
                    <a:lstStyle/>
                    <a:p>
                      <a:pPr marL="0" algn="ctr">
                        <a:lnSpc>
                          <a:spcPct val="100000"/>
                        </a:lnSpc>
                        <a:tabLst>
                          <a:tab pos="630555" algn="l"/>
                        </a:tabLst>
                      </a:pPr>
                      <a:r>
                        <a:rPr lang="en-US" sz="1400" b="1" kern="0" dirty="0">
                          <a:solidFill>
                            <a:srgbClr val="FF0000"/>
                          </a:solidFill>
                          <a:effectLst/>
                          <a:latin typeface="Cambria Math" panose="02040503050406030204" pitchFamily="18" charset="0"/>
                          <a:ea typeface="Cambria Math" panose="02040503050406030204" pitchFamily="18" charset="0"/>
                        </a:rPr>
                        <a:t>115</a:t>
                      </a:r>
                      <a:r>
                        <a:rPr lang="zh-TW" sz="1400" b="1" kern="0" dirty="0">
                          <a:solidFill>
                            <a:srgbClr val="FF0000"/>
                          </a:solidFill>
                          <a:effectLst/>
                          <a:latin typeface="Cambria Math" panose="02040503050406030204" pitchFamily="18" charset="0"/>
                          <a:ea typeface="華康儷楷書" panose="03000509000000000000" pitchFamily="65" charset="-120"/>
                        </a:rPr>
                        <a:t>年</a:t>
                      </a:r>
                      <a:r>
                        <a:rPr lang="en-US" sz="1400" b="1" kern="0" dirty="0">
                          <a:solidFill>
                            <a:srgbClr val="FF0000"/>
                          </a:solidFill>
                          <a:effectLst/>
                          <a:latin typeface="Cambria Math" panose="02040503050406030204" pitchFamily="18" charset="0"/>
                          <a:ea typeface="Cambria Math" panose="02040503050406030204" pitchFamily="18" charset="0"/>
                        </a:rPr>
                        <a:t>6</a:t>
                      </a:r>
                      <a:r>
                        <a:rPr lang="zh-TW" sz="1400" b="1" kern="0" dirty="0">
                          <a:solidFill>
                            <a:srgbClr val="FF0000"/>
                          </a:solidFill>
                          <a:effectLst/>
                          <a:latin typeface="Cambria Math" panose="02040503050406030204" pitchFamily="18" charset="0"/>
                          <a:ea typeface="華康儷楷書" panose="03000509000000000000" pitchFamily="65" charset="-120"/>
                        </a:rPr>
                        <a:t>月</a:t>
                      </a:r>
                      <a:r>
                        <a:rPr lang="en-US" sz="1400" b="1" kern="0" dirty="0">
                          <a:solidFill>
                            <a:srgbClr val="FF0000"/>
                          </a:solidFill>
                          <a:effectLst/>
                          <a:latin typeface="Cambria Math" panose="02040503050406030204" pitchFamily="18" charset="0"/>
                          <a:ea typeface="Cambria Math" panose="02040503050406030204" pitchFamily="18" charset="0"/>
                        </a:rPr>
                        <a:t>16</a:t>
                      </a:r>
                      <a:r>
                        <a:rPr lang="zh-TW" sz="1400" b="1" kern="0" dirty="0">
                          <a:solidFill>
                            <a:srgbClr val="FF0000"/>
                          </a:solidFill>
                          <a:effectLst/>
                          <a:latin typeface="Cambria Math" panose="02040503050406030204" pitchFamily="18" charset="0"/>
                          <a:ea typeface="華康儷楷書" panose="03000509000000000000" pitchFamily="65" charset="-120"/>
                        </a:rPr>
                        <a:t>日</a:t>
                      </a:r>
                      <a:r>
                        <a:rPr lang="en-US" sz="1400" b="1" kern="0" dirty="0">
                          <a:solidFill>
                            <a:srgbClr val="FF0000"/>
                          </a:solidFill>
                          <a:effectLst/>
                          <a:latin typeface="Cambria Math" panose="02040503050406030204" pitchFamily="18" charset="0"/>
                          <a:ea typeface="Cambria Math" panose="02040503050406030204" pitchFamily="18" charset="0"/>
                        </a:rPr>
                        <a:t>(</a:t>
                      </a:r>
                      <a:r>
                        <a:rPr lang="zh-TW" sz="1400" b="1" kern="0" dirty="0">
                          <a:solidFill>
                            <a:srgbClr val="FF0000"/>
                          </a:solidFill>
                          <a:effectLst/>
                          <a:latin typeface="Cambria Math" panose="02040503050406030204" pitchFamily="18" charset="0"/>
                          <a:ea typeface="華康儷楷書" panose="03000509000000000000" pitchFamily="65" charset="-120"/>
                        </a:rPr>
                        <a:t>二</a:t>
                      </a:r>
                      <a:r>
                        <a:rPr lang="en-US" sz="1400" b="1" kern="0" dirty="0">
                          <a:solidFill>
                            <a:srgbClr val="FF0000"/>
                          </a:solidFill>
                          <a:effectLst/>
                          <a:latin typeface="Cambria Math" panose="02040503050406030204" pitchFamily="18" charset="0"/>
                          <a:ea typeface="Cambria Math" panose="02040503050406030204" pitchFamily="18" charset="0"/>
                        </a:rPr>
                        <a:t>)</a:t>
                      </a:r>
                      <a:endParaRPr lang="zh-TW" sz="1400" b="1" kern="100" dirty="0">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tc>
                  <a:txBody>
                    <a:bodyPr/>
                    <a:lstStyle/>
                    <a:p>
                      <a:pPr marL="0" algn="ctr">
                        <a:lnSpc>
                          <a:spcPct val="100000"/>
                        </a:lnSpc>
                        <a:tabLst>
                          <a:tab pos="630555" algn="l"/>
                        </a:tabLst>
                      </a:pPr>
                      <a:r>
                        <a:rPr lang="en-US" sz="1400" b="1" kern="0" dirty="0">
                          <a:solidFill>
                            <a:srgbClr val="FF0000"/>
                          </a:solidFill>
                          <a:effectLst/>
                          <a:latin typeface="Cambria Math" panose="02040503050406030204" pitchFamily="18" charset="0"/>
                          <a:ea typeface="Cambria Math" panose="02040503050406030204" pitchFamily="18" charset="0"/>
                        </a:rPr>
                        <a:t>115</a:t>
                      </a:r>
                      <a:r>
                        <a:rPr lang="zh-TW" sz="1400" b="1" kern="0" dirty="0">
                          <a:solidFill>
                            <a:srgbClr val="FF0000"/>
                          </a:solidFill>
                          <a:effectLst/>
                          <a:latin typeface="Cambria Math" panose="02040503050406030204" pitchFamily="18" charset="0"/>
                          <a:ea typeface="華康儷楷書" panose="03000509000000000000" pitchFamily="65" charset="-120"/>
                        </a:rPr>
                        <a:t>年</a:t>
                      </a:r>
                      <a:r>
                        <a:rPr lang="en-US" sz="1400" b="1" kern="0" dirty="0">
                          <a:solidFill>
                            <a:srgbClr val="FF0000"/>
                          </a:solidFill>
                          <a:effectLst/>
                          <a:latin typeface="Cambria Math" panose="02040503050406030204" pitchFamily="18" charset="0"/>
                          <a:ea typeface="Cambria Math" panose="02040503050406030204" pitchFamily="18" charset="0"/>
                        </a:rPr>
                        <a:t>6</a:t>
                      </a:r>
                      <a:r>
                        <a:rPr lang="zh-TW" sz="1400" b="1" kern="0" dirty="0">
                          <a:solidFill>
                            <a:srgbClr val="FF0000"/>
                          </a:solidFill>
                          <a:effectLst/>
                          <a:latin typeface="Cambria Math" panose="02040503050406030204" pitchFamily="18" charset="0"/>
                          <a:ea typeface="華康儷楷書" panose="03000509000000000000" pitchFamily="65" charset="-120"/>
                        </a:rPr>
                        <a:t>月</a:t>
                      </a:r>
                      <a:r>
                        <a:rPr lang="en-US" sz="1400" b="1" kern="0" dirty="0">
                          <a:solidFill>
                            <a:srgbClr val="FF0000"/>
                          </a:solidFill>
                          <a:effectLst/>
                          <a:latin typeface="Cambria Math" panose="02040503050406030204" pitchFamily="18" charset="0"/>
                          <a:ea typeface="Cambria Math" panose="02040503050406030204" pitchFamily="18" charset="0"/>
                        </a:rPr>
                        <a:t>17</a:t>
                      </a:r>
                      <a:r>
                        <a:rPr lang="zh-TW" sz="1400" b="1" kern="0" dirty="0">
                          <a:solidFill>
                            <a:srgbClr val="FF0000"/>
                          </a:solidFill>
                          <a:effectLst/>
                          <a:latin typeface="Cambria Math" panose="02040503050406030204" pitchFamily="18" charset="0"/>
                          <a:ea typeface="華康儷楷書" panose="03000509000000000000" pitchFamily="65" charset="-120"/>
                        </a:rPr>
                        <a:t>日</a:t>
                      </a:r>
                      <a:r>
                        <a:rPr lang="en-US" sz="1400" b="1" kern="0" dirty="0">
                          <a:solidFill>
                            <a:srgbClr val="FF0000"/>
                          </a:solidFill>
                          <a:effectLst/>
                          <a:latin typeface="Cambria Math" panose="02040503050406030204" pitchFamily="18" charset="0"/>
                          <a:ea typeface="Cambria Math" panose="02040503050406030204" pitchFamily="18" charset="0"/>
                        </a:rPr>
                        <a:t>(</a:t>
                      </a:r>
                      <a:r>
                        <a:rPr lang="zh-TW" sz="1400" b="1" kern="0" dirty="0">
                          <a:solidFill>
                            <a:srgbClr val="FF0000"/>
                          </a:solidFill>
                          <a:effectLst/>
                          <a:latin typeface="Cambria Math" panose="02040503050406030204" pitchFamily="18" charset="0"/>
                          <a:ea typeface="華康儷楷書" panose="03000509000000000000" pitchFamily="65" charset="-120"/>
                        </a:rPr>
                        <a:t>三</a:t>
                      </a:r>
                      <a:r>
                        <a:rPr lang="en-US" sz="1400" b="1" kern="0" dirty="0">
                          <a:solidFill>
                            <a:srgbClr val="FF0000"/>
                          </a:solidFill>
                          <a:effectLst/>
                          <a:latin typeface="Cambria Math" panose="02040503050406030204" pitchFamily="18" charset="0"/>
                          <a:ea typeface="Cambria Math" panose="02040503050406030204" pitchFamily="18" charset="0"/>
                        </a:rPr>
                        <a:t>)</a:t>
                      </a:r>
                      <a:endParaRPr lang="zh-TW" sz="1400" b="1" kern="100" dirty="0">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extLst>
                  <a:ext uri="{0D108BD9-81ED-4DB2-BD59-A6C34878D82A}">
                    <a16:rowId xmlns:a16="http://schemas.microsoft.com/office/drawing/2014/main" val="3873274028"/>
                  </a:ext>
                </a:extLst>
              </a:tr>
              <a:tr h="238940">
                <a:tc>
                  <a:txBody>
                    <a:bodyPr/>
                    <a:lstStyle/>
                    <a:p>
                      <a:pPr marL="0" algn="ctr">
                        <a:lnSpc>
                          <a:spcPct val="100000"/>
                        </a:lnSpc>
                        <a:tabLst>
                          <a:tab pos="630555" algn="l"/>
                        </a:tabLst>
                      </a:pPr>
                      <a:r>
                        <a:rPr lang="en-US" sz="1400" kern="0" dirty="0">
                          <a:solidFill>
                            <a:schemeClr val="tx1"/>
                          </a:solidFill>
                          <a:effectLst/>
                          <a:latin typeface="Cambria Math" panose="02040503050406030204" pitchFamily="18" charset="0"/>
                          <a:ea typeface="Cambria Math" panose="02040503050406030204" pitchFamily="18" charset="0"/>
                        </a:rPr>
                        <a:t>114009</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tc>
                  <a:txBody>
                    <a:bodyPr/>
                    <a:lstStyle/>
                    <a:p>
                      <a:pPr marL="0" algn="ctr">
                        <a:lnSpc>
                          <a:spcPct val="100000"/>
                        </a:lnSpc>
                        <a:tabLst>
                          <a:tab pos="630555" algn="l"/>
                        </a:tabLst>
                      </a:pPr>
                      <a:r>
                        <a:rPr lang="zh-TW" sz="1400" kern="0" dirty="0">
                          <a:effectLst/>
                          <a:latin typeface="Cambria Math" panose="02040503050406030204" pitchFamily="18" charset="0"/>
                          <a:ea typeface="華康儷楷書" panose="03000509000000000000" pitchFamily="65" charset="-120"/>
                        </a:rPr>
                        <a:t>資訊管理系</a:t>
                      </a:r>
                      <a:r>
                        <a:rPr lang="en-US" sz="1400" kern="0" dirty="0">
                          <a:effectLst/>
                          <a:latin typeface="Cambria Math" panose="02040503050406030204" pitchFamily="18" charset="0"/>
                          <a:ea typeface="Cambria Math" panose="02040503050406030204" pitchFamily="18" charset="0"/>
                        </a:rPr>
                        <a:t>(</a:t>
                      </a:r>
                      <a:r>
                        <a:rPr lang="zh-TW" sz="1400" kern="0" dirty="0">
                          <a:effectLst/>
                          <a:latin typeface="Cambria Math" panose="02040503050406030204" pitchFamily="18" charset="0"/>
                          <a:ea typeface="華康儷楷書" panose="03000509000000000000" pitchFamily="65" charset="-120"/>
                        </a:rPr>
                        <a:t>臺北校區</a:t>
                      </a:r>
                      <a:r>
                        <a:rPr lang="en-US" sz="1400" kern="0" dirty="0">
                          <a:effectLst/>
                          <a:latin typeface="Cambria Math" panose="02040503050406030204" pitchFamily="18" charset="0"/>
                          <a:ea typeface="Cambria Math" panose="02040503050406030204" pitchFamily="18" charset="0"/>
                        </a:rPr>
                        <a:t>)</a:t>
                      </a:r>
                      <a:endParaRPr lang="zh-TW" sz="1400" kern="100" dirty="0">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tc>
                  <a:txBody>
                    <a:bodyPr/>
                    <a:lstStyle/>
                    <a:p>
                      <a:pPr marL="0" algn="ctr">
                        <a:lnSpc>
                          <a:spcPct val="100000"/>
                        </a:lnSpc>
                        <a:tabLst>
                          <a:tab pos="630555" algn="l"/>
                        </a:tabLst>
                      </a:pPr>
                      <a:r>
                        <a:rPr lang="en-US" sz="1400" kern="0" dirty="0">
                          <a:effectLst/>
                          <a:latin typeface="Cambria Math" panose="02040503050406030204" pitchFamily="18" charset="0"/>
                          <a:ea typeface="Cambria Math" panose="02040503050406030204" pitchFamily="18" charset="0"/>
                        </a:rPr>
                        <a:t>04</a:t>
                      </a:r>
                      <a:r>
                        <a:rPr lang="zh-TW" sz="1400" kern="0" dirty="0">
                          <a:effectLst/>
                          <a:latin typeface="Cambria Math" panose="02040503050406030204" pitchFamily="18" charset="0"/>
                          <a:ea typeface="華康儷楷書" panose="03000509000000000000" pitchFamily="65" charset="-120"/>
                        </a:rPr>
                        <a:t>電機與電子群資電類</a:t>
                      </a:r>
                      <a:endParaRPr lang="zh-TW" sz="1400" kern="100" dirty="0">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tc rowSpan="2">
                  <a:txBody>
                    <a:bodyPr/>
                    <a:lstStyle/>
                    <a:p>
                      <a:pPr marL="0" algn="ctr">
                        <a:lnSpc>
                          <a:spcPct val="100000"/>
                        </a:lnSpc>
                        <a:tabLst>
                          <a:tab pos="630555" algn="l"/>
                        </a:tabLst>
                      </a:pPr>
                      <a:r>
                        <a:rPr lang="en-US" sz="1400" b="1" kern="0" dirty="0">
                          <a:solidFill>
                            <a:srgbClr val="FF0000"/>
                          </a:solidFill>
                          <a:effectLst/>
                          <a:latin typeface="Cambria Math" panose="02040503050406030204" pitchFamily="18" charset="0"/>
                          <a:ea typeface="Cambria Math" panose="02040503050406030204" pitchFamily="18" charset="0"/>
                        </a:rPr>
                        <a:t>115</a:t>
                      </a:r>
                      <a:r>
                        <a:rPr lang="zh-TW" sz="1400" b="1" kern="0" dirty="0">
                          <a:solidFill>
                            <a:srgbClr val="FF0000"/>
                          </a:solidFill>
                          <a:effectLst/>
                          <a:latin typeface="Cambria Math" panose="02040503050406030204" pitchFamily="18" charset="0"/>
                          <a:ea typeface="華康儷楷書" panose="03000509000000000000" pitchFamily="65" charset="-120"/>
                        </a:rPr>
                        <a:t>年</a:t>
                      </a:r>
                      <a:r>
                        <a:rPr lang="en-US" sz="1400" b="1" kern="0" dirty="0">
                          <a:solidFill>
                            <a:srgbClr val="FF0000"/>
                          </a:solidFill>
                          <a:effectLst/>
                          <a:latin typeface="Cambria Math" panose="02040503050406030204" pitchFamily="18" charset="0"/>
                          <a:ea typeface="Cambria Math" panose="02040503050406030204" pitchFamily="18" charset="0"/>
                        </a:rPr>
                        <a:t>6</a:t>
                      </a:r>
                      <a:r>
                        <a:rPr lang="zh-TW" sz="1400" b="1" kern="0" dirty="0">
                          <a:solidFill>
                            <a:srgbClr val="FF0000"/>
                          </a:solidFill>
                          <a:effectLst/>
                          <a:latin typeface="Cambria Math" panose="02040503050406030204" pitchFamily="18" charset="0"/>
                          <a:ea typeface="華康儷楷書" panose="03000509000000000000" pitchFamily="65" charset="-120"/>
                        </a:rPr>
                        <a:t>月</a:t>
                      </a:r>
                      <a:r>
                        <a:rPr lang="en-US" sz="1400" b="1" kern="0" dirty="0">
                          <a:solidFill>
                            <a:srgbClr val="FF0000"/>
                          </a:solidFill>
                          <a:effectLst/>
                          <a:latin typeface="Cambria Math" panose="02040503050406030204" pitchFamily="18" charset="0"/>
                          <a:ea typeface="Cambria Math" panose="02040503050406030204" pitchFamily="18" charset="0"/>
                        </a:rPr>
                        <a:t>15</a:t>
                      </a:r>
                      <a:r>
                        <a:rPr lang="zh-TW" sz="1400" b="1" kern="0" dirty="0">
                          <a:solidFill>
                            <a:srgbClr val="FF0000"/>
                          </a:solidFill>
                          <a:effectLst/>
                          <a:latin typeface="Cambria Math" panose="02040503050406030204" pitchFamily="18" charset="0"/>
                          <a:ea typeface="華康儷楷書" panose="03000509000000000000" pitchFamily="65" charset="-120"/>
                        </a:rPr>
                        <a:t>日</a:t>
                      </a:r>
                      <a:r>
                        <a:rPr lang="en-US" sz="1400" b="1" kern="0" dirty="0">
                          <a:solidFill>
                            <a:srgbClr val="FF0000"/>
                          </a:solidFill>
                          <a:effectLst/>
                          <a:latin typeface="Cambria Math" panose="02040503050406030204" pitchFamily="18" charset="0"/>
                          <a:ea typeface="Cambria Math" panose="02040503050406030204" pitchFamily="18" charset="0"/>
                        </a:rPr>
                        <a:t>(</a:t>
                      </a:r>
                      <a:r>
                        <a:rPr lang="zh-TW" sz="1400" b="1" kern="0" dirty="0">
                          <a:solidFill>
                            <a:srgbClr val="FF0000"/>
                          </a:solidFill>
                          <a:effectLst/>
                          <a:latin typeface="Cambria Math" panose="02040503050406030204" pitchFamily="18" charset="0"/>
                          <a:ea typeface="華康儷楷書" panose="03000509000000000000" pitchFamily="65" charset="-120"/>
                        </a:rPr>
                        <a:t>一</a:t>
                      </a:r>
                      <a:r>
                        <a:rPr lang="en-US" sz="1400" b="1" kern="0" dirty="0">
                          <a:solidFill>
                            <a:srgbClr val="FF0000"/>
                          </a:solidFill>
                          <a:effectLst/>
                          <a:latin typeface="Cambria Math" panose="02040503050406030204" pitchFamily="18" charset="0"/>
                          <a:ea typeface="Cambria Math" panose="02040503050406030204" pitchFamily="18" charset="0"/>
                        </a:rPr>
                        <a:t>)</a:t>
                      </a:r>
                      <a:endParaRPr lang="zh-TW" sz="1400" b="1" kern="100" dirty="0">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tc rowSpan="2">
                  <a:txBody>
                    <a:bodyPr/>
                    <a:lstStyle/>
                    <a:p>
                      <a:pPr marL="0" algn="ctr">
                        <a:lnSpc>
                          <a:spcPct val="100000"/>
                        </a:lnSpc>
                        <a:tabLst>
                          <a:tab pos="630555" algn="l"/>
                        </a:tabLst>
                      </a:pPr>
                      <a:r>
                        <a:rPr lang="en-US" sz="1400" b="1" kern="0" dirty="0">
                          <a:solidFill>
                            <a:srgbClr val="FF0000"/>
                          </a:solidFill>
                          <a:effectLst/>
                          <a:latin typeface="Cambria Math" panose="02040503050406030204" pitchFamily="18" charset="0"/>
                          <a:ea typeface="Cambria Math" panose="02040503050406030204" pitchFamily="18" charset="0"/>
                        </a:rPr>
                        <a:t>115</a:t>
                      </a:r>
                      <a:r>
                        <a:rPr lang="zh-TW" sz="1400" b="1" kern="0" dirty="0">
                          <a:solidFill>
                            <a:srgbClr val="FF0000"/>
                          </a:solidFill>
                          <a:effectLst/>
                          <a:latin typeface="Cambria Math" panose="02040503050406030204" pitchFamily="18" charset="0"/>
                          <a:ea typeface="華康儷楷書" panose="03000509000000000000" pitchFamily="65" charset="-120"/>
                        </a:rPr>
                        <a:t>年</a:t>
                      </a:r>
                      <a:r>
                        <a:rPr lang="en-US" sz="1400" b="1" kern="0" dirty="0">
                          <a:solidFill>
                            <a:srgbClr val="FF0000"/>
                          </a:solidFill>
                          <a:effectLst/>
                          <a:latin typeface="Cambria Math" panose="02040503050406030204" pitchFamily="18" charset="0"/>
                          <a:ea typeface="Cambria Math" panose="02040503050406030204" pitchFamily="18" charset="0"/>
                        </a:rPr>
                        <a:t>6</a:t>
                      </a:r>
                      <a:r>
                        <a:rPr lang="zh-TW" sz="1400" b="1" kern="0" dirty="0">
                          <a:solidFill>
                            <a:srgbClr val="FF0000"/>
                          </a:solidFill>
                          <a:effectLst/>
                          <a:latin typeface="Cambria Math" panose="02040503050406030204" pitchFamily="18" charset="0"/>
                          <a:ea typeface="華康儷楷書" panose="03000509000000000000" pitchFamily="65" charset="-120"/>
                        </a:rPr>
                        <a:t>月</a:t>
                      </a:r>
                      <a:r>
                        <a:rPr lang="en-US" sz="1400" b="1" kern="0" dirty="0">
                          <a:solidFill>
                            <a:srgbClr val="FF0000"/>
                          </a:solidFill>
                          <a:effectLst/>
                          <a:latin typeface="Cambria Math" panose="02040503050406030204" pitchFamily="18" charset="0"/>
                          <a:ea typeface="Cambria Math" panose="02040503050406030204" pitchFamily="18" charset="0"/>
                        </a:rPr>
                        <a:t>18</a:t>
                      </a:r>
                      <a:r>
                        <a:rPr lang="zh-TW" sz="1400" b="1" kern="0" dirty="0">
                          <a:solidFill>
                            <a:srgbClr val="FF0000"/>
                          </a:solidFill>
                          <a:effectLst/>
                          <a:latin typeface="Cambria Math" panose="02040503050406030204" pitchFamily="18" charset="0"/>
                          <a:ea typeface="華康儷楷書" panose="03000509000000000000" pitchFamily="65" charset="-120"/>
                        </a:rPr>
                        <a:t>日</a:t>
                      </a:r>
                      <a:r>
                        <a:rPr lang="en-US" sz="1400" b="1" kern="0" dirty="0">
                          <a:solidFill>
                            <a:srgbClr val="FF0000"/>
                          </a:solidFill>
                          <a:effectLst/>
                          <a:latin typeface="Cambria Math" panose="02040503050406030204" pitchFamily="18" charset="0"/>
                          <a:ea typeface="Cambria Math" panose="02040503050406030204" pitchFamily="18" charset="0"/>
                        </a:rPr>
                        <a:t>(</a:t>
                      </a:r>
                      <a:r>
                        <a:rPr lang="zh-TW" sz="1400" b="1" kern="0" dirty="0">
                          <a:solidFill>
                            <a:srgbClr val="FF0000"/>
                          </a:solidFill>
                          <a:effectLst/>
                          <a:latin typeface="Cambria Math" panose="02040503050406030204" pitchFamily="18" charset="0"/>
                          <a:ea typeface="華康儷楷書" panose="03000509000000000000" pitchFamily="65" charset="-120"/>
                        </a:rPr>
                        <a:t>四</a:t>
                      </a:r>
                      <a:r>
                        <a:rPr lang="en-US" sz="1400" b="1" kern="0" dirty="0">
                          <a:solidFill>
                            <a:srgbClr val="FF0000"/>
                          </a:solidFill>
                          <a:effectLst/>
                          <a:latin typeface="Cambria Math" panose="02040503050406030204" pitchFamily="18" charset="0"/>
                          <a:ea typeface="Cambria Math" panose="02040503050406030204" pitchFamily="18" charset="0"/>
                        </a:rPr>
                        <a:t>)</a:t>
                      </a:r>
                      <a:endParaRPr lang="zh-TW" sz="1400" b="1" kern="100" dirty="0">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E7E7E7"/>
                    </a:solidFill>
                  </a:tcPr>
                </a:tc>
                <a:extLst>
                  <a:ext uri="{0D108BD9-81ED-4DB2-BD59-A6C34878D82A}">
                    <a16:rowId xmlns:a16="http://schemas.microsoft.com/office/drawing/2014/main" val="1113374912"/>
                  </a:ext>
                </a:extLst>
              </a:tr>
              <a:tr h="321650">
                <a:tc>
                  <a:txBody>
                    <a:bodyPr/>
                    <a:lstStyle/>
                    <a:p>
                      <a:pPr marL="0" algn="ctr">
                        <a:lnSpc>
                          <a:spcPct val="100000"/>
                        </a:lnSpc>
                        <a:tabLst>
                          <a:tab pos="630555" algn="l"/>
                        </a:tabLst>
                      </a:pPr>
                      <a:r>
                        <a:rPr lang="en-US" sz="1400" kern="0" dirty="0">
                          <a:solidFill>
                            <a:schemeClr val="tx1"/>
                          </a:solidFill>
                          <a:effectLst/>
                          <a:latin typeface="Cambria Math" panose="02040503050406030204" pitchFamily="18" charset="0"/>
                          <a:ea typeface="Cambria Math" panose="02040503050406030204" pitchFamily="18" charset="0"/>
                        </a:rPr>
                        <a:t>114010</a:t>
                      </a:r>
                      <a:endParaRPr lang="zh-TW" sz="1400" kern="10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8580" marR="68580" marT="0" marB="0" anchor="ctr">
                    <a:solidFill>
                      <a:srgbClr val="CBCBCB"/>
                    </a:solidFill>
                  </a:tcPr>
                </a:tc>
                <a:tc>
                  <a:txBody>
                    <a:bodyPr/>
                    <a:lstStyle/>
                    <a:p>
                      <a:pPr marL="0" algn="ctr" defTabSz="914400" rtl="0" eaLnBrk="1" latinLnBrk="0" hangingPunct="1">
                        <a:lnSpc>
                          <a:spcPct val="100000"/>
                        </a:lnSpc>
                        <a:tabLst>
                          <a:tab pos="630555" algn="l"/>
                        </a:tabLst>
                      </a:pPr>
                      <a:r>
                        <a:rPr lang="zh-TW" altLang="en-US" sz="1400" kern="0" dirty="0">
                          <a:solidFill>
                            <a:schemeClr val="dk1"/>
                          </a:solidFill>
                          <a:effectLst/>
                          <a:latin typeface="Cambria Math" panose="02040503050406030204" pitchFamily="18" charset="0"/>
                          <a:ea typeface="華康儷楷書" panose="03000509000000000000" pitchFamily="65" charset="-120"/>
                        </a:rPr>
                        <a:t>資訊管理系</a:t>
                      </a:r>
                      <a:r>
                        <a:rPr lang="en-US" sz="1400" kern="0" dirty="0">
                          <a:solidFill>
                            <a:schemeClr val="dk1"/>
                          </a:solidFill>
                          <a:effectLst/>
                          <a:latin typeface="Cambria Math" panose="02040503050406030204" pitchFamily="18" charset="0"/>
                          <a:ea typeface="Cambria Math" panose="02040503050406030204" pitchFamily="18" charset="0"/>
                        </a:rPr>
                        <a:t>(</a:t>
                      </a:r>
                      <a:r>
                        <a:rPr lang="zh-TW" altLang="en-US" sz="1400" kern="0" dirty="0">
                          <a:solidFill>
                            <a:schemeClr val="dk1"/>
                          </a:solidFill>
                          <a:effectLst/>
                          <a:latin typeface="Cambria Math" panose="02040503050406030204" pitchFamily="18" charset="0"/>
                          <a:ea typeface="華康儷楷書" panose="03000509000000000000" pitchFamily="65" charset="-120"/>
                        </a:rPr>
                        <a:t>臺北校區</a:t>
                      </a:r>
                      <a:r>
                        <a:rPr lang="en-US" sz="1400" kern="0" dirty="0">
                          <a:solidFill>
                            <a:schemeClr val="dk1"/>
                          </a:solidFill>
                          <a:effectLst/>
                          <a:latin typeface="Cambria Math" panose="02040503050406030204" pitchFamily="18" charset="0"/>
                          <a:ea typeface="Cambria Math" panose="02040503050406030204" pitchFamily="18" charset="0"/>
                        </a:rPr>
                        <a:t>)</a:t>
                      </a:r>
                      <a:endParaRPr lang="zh-TW" altLang="en-US" sz="1400" kern="0" dirty="0">
                        <a:solidFill>
                          <a:schemeClr val="dk1"/>
                        </a:solidFill>
                        <a:effectLst/>
                        <a:latin typeface="Cambria Math" panose="02040503050406030204" pitchFamily="18" charset="0"/>
                        <a:ea typeface="華康儷楷書" panose="03000509000000000000" pitchFamily="65" charset="-120"/>
                      </a:endParaRPr>
                    </a:p>
                    <a:p>
                      <a:pPr marL="0" algn="ctr" defTabSz="914400" rtl="0" eaLnBrk="1" latinLnBrk="0" hangingPunct="1">
                        <a:lnSpc>
                          <a:spcPct val="100000"/>
                        </a:lnSpc>
                        <a:tabLst>
                          <a:tab pos="630555" algn="l"/>
                        </a:tabLst>
                      </a:pPr>
                      <a:r>
                        <a:rPr lang="en-US" sz="1400" kern="0" dirty="0">
                          <a:solidFill>
                            <a:schemeClr val="dk1"/>
                          </a:solidFill>
                          <a:effectLst/>
                          <a:latin typeface="Cambria Math" panose="02040503050406030204" pitchFamily="18" charset="0"/>
                          <a:ea typeface="Cambria Math" panose="02040503050406030204" pitchFamily="18" charset="0"/>
                        </a:rPr>
                        <a:t>(</a:t>
                      </a:r>
                      <a:r>
                        <a:rPr lang="zh-TW" altLang="en-US" sz="1400" kern="0" dirty="0">
                          <a:solidFill>
                            <a:schemeClr val="dk1"/>
                          </a:solidFill>
                          <a:effectLst/>
                          <a:latin typeface="Cambria Math" panose="02040503050406030204" pitchFamily="18" charset="0"/>
                          <a:ea typeface="華康儷楷書" panose="03000509000000000000" pitchFamily="65" charset="-120"/>
                        </a:rPr>
                        <a:t>資安人才</a:t>
                      </a:r>
                      <a:r>
                        <a:rPr lang="en-US" sz="1400" kern="0" dirty="0">
                          <a:solidFill>
                            <a:schemeClr val="dk1"/>
                          </a:solidFill>
                          <a:effectLst/>
                          <a:latin typeface="Cambria Math" panose="02040503050406030204" pitchFamily="18" charset="0"/>
                          <a:ea typeface="Cambria Math" panose="02040503050406030204" pitchFamily="18" charset="0"/>
                        </a:rPr>
                        <a:t>)</a:t>
                      </a:r>
                      <a:endParaRPr lang="zh-TW" altLang="en-US" sz="1400" kern="0" dirty="0">
                        <a:solidFill>
                          <a:schemeClr val="dk1"/>
                        </a:solidFill>
                        <a:effectLst/>
                        <a:latin typeface="Cambria Math" panose="02040503050406030204" pitchFamily="18" charset="0"/>
                        <a:ea typeface="華康儷楷書" panose="03000509000000000000" pitchFamily="65" charset="-120"/>
                        <a:cs typeface="+mn-cs"/>
                      </a:endParaRPr>
                    </a:p>
                  </a:txBody>
                  <a:tcPr marL="68580" marR="68580" marT="0" marB="0" anchor="ctr">
                    <a:solidFill>
                      <a:srgbClr val="E7E7E7"/>
                    </a:solidFill>
                  </a:tcPr>
                </a:tc>
                <a:tc>
                  <a:txBody>
                    <a:bodyPr/>
                    <a:lstStyle/>
                    <a:p>
                      <a:pPr marL="0" algn="ctr" defTabSz="914400" rtl="0" eaLnBrk="1" latinLnBrk="0" hangingPunct="1">
                        <a:lnSpc>
                          <a:spcPct val="100000"/>
                        </a:lnSpc>
                        <a:tabLst>
                          <a:tab pos="630555" algn="l"/>
                        </a:tabLst>
                      </a:pPr>
                      <a:r>
                        <a:rPr lang="en-US" sz="1400" kern="0" dirty="0">
                          <a:solidFill>
                            <a:schemeClr val="dk1"/>
                          </a:solidFill>
                          <a:effectLst/>
                          <a:latin typeface="Cambria Math" panose="02040503050406030204" pitchFamily="18" charset="0"/>
                          <a:ea typeface="Cambria Math" panose="02040503050406030204" pitchFamily="18" charset="0"/>
                        </a:rPr>
                        <a:t>21</a:t>
                      </a:r>
                      <a:r>
                        <a:rPr lang="zh-TW" altLang="en-US" sz="1400" kern="0" dirty="0">
                          <a:solidFill>
                            <a:schemeClr val="dk1"/>
                          </a:solidFill>
                          <a:effectLst/>
                          <a:latin typeface="Cambria Math" panose="02040503050406030204" pitchFamily="18" charset="0"/>
                          <a:ea typeface="華康儷楷書" panose="03000509000000000000" pitchFamily="65" charset="-120"/>
                        </a:rPr>
                        <a:t>資管類</a:t>
                      </a:r>
                      <a:endParaRPr lang="zh-TW" altLang="en-US" sz="1400" kern="0" dirty="0">
                        <a:solidFill>
                          <a:schemeClr val="dk1"/>
                        </a:solidFill>
                        <a:effectLst/>
                        <a:latin typeface="Cambria Math" panose="02040503050406030204" pitchFamily="18" charset="0"/>
                        <a:ea typeface="華康儷楷書" panose="03000509000000000000" pitchFamily="65" charset="-120"/>
                        <a:cs typeface="+mn-cs"/>
                      </a:endParaRPr>
                    </a:p>
                  </a:txBody>
                  <a:tcPr marL="68580" marR="68580" marT="0" marB="0" anchor="ctr">
                    <a:solidFill>
                      <a:srgbClr val="E7E7E7"/>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574321889"/>
                  </a:ext>
                </a:extLst>
              </a:tr>
            </a:tbl>
          </a:graphicData>
        </a:graphic>
      </p:graphicFrame>
      <p:graphicFrame>
        <p:nvGraphicFramePr>
          <p:cNvPr id="3" name="表格 2">
            <a:extLst>
              <a:ext uri="{FF2B5EF4-FFF2-40B4-BE49-F238E27FC236}">
                <a16:creationId xmlns:a16="http://schemas.microsoft.com/office/drawing/2014/main" id="{77E07827-2931-C4F4-2E71-4D314C25BFC8}"/>
              </a:ext>
            </a:extLst>
          </p:cNvPr>
          <p:cNvGraphicFramePr>
            <a:graphicFrameLocks noGrp="1"/>
          </p:cNvGraphicFramePr>
          <p:nvPr>
            <p:extLst>
              <p:ext uri="{D42A27DB-BD31-4B8C-83A1-F6EECF244321}">
                <p14:modId xmlns:p14="http://schemas.microsoft.com/office/powerpoint/2010/main" val="2681766756"/>
              </p:ext>
            </p:extLst>
          </p:nvPr>
        </p:nvGraphicFramePr>
        <p:xfrm>
          <a:off x="1019233" y="4194570"/>
          <a:ext cx="10693391" cy="922287"/>
        </p:xfrm>
        <a:graphic>
          <a:graphicData uri="http://schemas.openxmlformats.org/drawingml/2006/table">
            <a:tbl>
              <a:tblPr firstRow="1" firstCol="1" bandRow="1">
                <a:tableStyleId>{5C22544A-7EE6-4342-B048-85BDC9FD1C3A}</a:tableStyleId>
              </a:tblPr>
              <a:tblGrid>
                <a:gridCol w="1188335">
                  <a:extLst>
                    <a:ext uri="{9D8B030D-6E8A-4147-A177-3AD203B41FA5}">
                      <a16:colId xmlns:a16="http://schemas.microsoft.com/office/drawing/2014/main" val="2915546336"/>
                    </a:ext>
                  </a:extLst>
                </a:gridCol>
                <a:gridCol w="2592288">
                  <a:extLst>
                    <a:ext uri="{9D8B030D-6E8A-4147-A177-3AD203B41FA5}">
                      <a16:colId xmlns:a16="http://schemas.microsoft.com/office/drawing/2014/main" val="1279069559"/>
                    </a:ext>
                  </a:extLst>
                </a:gridCol>
                <a:gridCol w="1584176">
                  <a:extLst>
                    <a:ext uri="{9D8B030D-6E8A-4147-A177-3AD203B41FA5}">
                      <a16:colId xmlns:a16="http://schemas.microsoft.com/office/drawing/2014/main" val="1194667948"/>
                    </a:ext>
                  </a:extLst>
                </a:gridCol>
                <a:gridCol w="5328592">
                  <a:extLst>
                    <a:ext uri="{9D8B030D-6E8A-4147-A177-3AD203B41FA5}">
                      <a16:colId xmlns:a16="http://schemas.microsoft.com/office/drawing/2014/main" val="1697603046"/>
                    </a:ext>
                  </a:extLst>
                </a:gridCol>
              </a:tblGrid>
              <a:tr h="477390">
                <a:tc>
                  <a:txBody>
                    <a:bodyPr/>
                    <a:lstStyle/>
                    <a:p>
                      <a:pPr marL="0" indent="0" algn="ctr" defTabSz="914400" rtl="0" eaLnBrk="1" latinLnBrk="0" hangingPunct="1">
                        <a:lnSpc>
                          <a:spcPts val="1600"/>
                        </a:lnSpc>
                        <a:tabLst>
                          <a:tab pos="630555" algn="l"/>
                        </a:tabLst>
                      </a:pPr>
                      <a:r>
                        <a:rPr lang="zh-TW" altLang="en-US" sz="1400" b="1" kern="0" dirty="0">
                          <a:solidFill>
                            <a:schemeClr val="tx1"/>
                          </a:solidFill>
                          <a:effectLst/>
                          <a:latin typeface="華康儷楷書" panose="03000509000000000000" pitchFamily="65" charset="-120"/>
                          <a:ea typeface="華康儷楷書" panose="03000509000000000000" pitchFamily="65" charset="-120"/>
                          <a:cs typeface="+mn-cs"/>
                        </a:rPr>
                        <a:t>校系科組</a:t>
                      </a:r>
                      <a:endParaRPr lang="en-US" altLang="zh-TW" sz="1400" b="1" kern="0" dirty="0">
                        <a:solidFill>
                          <a:schemeClr val="tx1"/>
                        </a:solidFill>
                        <a:effectLst/>
                        <a:latin typeface="華康儷楷書" panose="03000509000000000000" pitchFamily="65" charset="-120"/>
                        <a:ea typeface="華康儷楷書" panose="03000509000000000000" pitchFamily="65" charset="-120"/>
                        <a:cs typeface="+mn-cs"/>
                      </a:endParaRPr>
                    </a:p>
                    <a:p>
                      <a:pPr marL="0" indent="0" algn="ctr" defTabSz="914400" rtl="0" eaLnBrk="1" latinLnBrk="0" hangingPunct="1">
                        <a:lnSpc>
                          <a:spcPts val="1600"/>
                        </a:lnSpc>
                        <a:tabLst>
                          <a:tab pos="630555" algn="l"/>
                        </a:tabLst>
                      </a:pPr>
                      <a:r>
                        <a:rPr lang="zh-TW" altLang="en-US" sz="1400" b="1" kern="0" dirty="0">
                          <a:solidFill>
                            <a:schemeClr val="tx1"/>
                          </a:solidFill>
                          <a:effectLst/>
                          <a:latin typeface="華康儷楷書" panose="03000509000000000000" pitchFamily="65" charset="-120"/>
                          <a:ea typeface="華康儷楷書" panose="03000509000000000000" pitchFamily="65" charset="-120"/>
                          <a:cs typeface="+mn-cs"/>
                        </a:rPr>
                        <a:t>學程代碼</a:t>
                      </a:r>
                    </a:p>
                  </a:txBody>
                  <a:tcPr marL="68580" marR="68580" marT="0" marB="0" anchor="ctr">
                    <a:solidFill>
                      <a:srgbClr val="CBCBCB"/>
                    </a:solidFill>
                  </a:tcPr>
                </a:tc>
                <a:tc>
                  <a:txBody>
                    <a:bodyPr/>
                    <a:lstStyle/>
                    <a:p>
                      <a:pPr marL="0" indent="0" algn="ctr" defTabSz="914400" rtl="0" eaLnBrk="1" latinLnBrk="0" hangingPunct="1">
                        <a:lnSpc>
                          <a:spcPts val="1800"/>
                        </a:lnSpc>
                        <a:tabLst>
                          <a:tab pos="630555" algn="l"/>
                        </a:tabLst>
                      </a:pPr>
                      <a:r>
                        <a:rPr lang="zh-TW" altLang="en-US" sz="1400" b="1" kern="0" dirty="0">
                          <a:solidFill>
                            <a:schemeClr val="tx1"/>
                          </a:solidFill>
                          <a:effectLst/>
                          <a:latin typeface="華康儷楷書" panose="03000509000000000000" pitchFamily="65" charset="-120"/>
                          <a:ea typeface="華康儷楷書" panose="03000509000000000000" pitchFamily="65" charset="-120"/>
                          <a:cs typeface="+mn-cs"/>
                        </a:rPr>
                        <a:t>校系組學程名稱</a:t>
                      </a:r>
                    </a:p>
                  </a:txBody>
                  <a:tcPr marL="68580" marR="68580" marT="0" marB="0" anchor="ctr">
                    <a:solidFill>
                      <a:srgbClr val="CBCBCB"/>
                    </a:solidFill>
                  </a:tcPr>
                </a:tc>
                <a:tc>
                  <a:txBody>
                    <a:bodyPr/>
                    <a:lstStyle/>
                    <a:p>
                      <a:pPr marL="0" indent="0" algn="ctr" defTabSz="914400" rtl="0" eaLnBrk="1" latinLnBrk="0" hangingPunct="1">
                        <a:lnSpc>
                          <a:spcPts val="1800"/>
                        </a:lnSpc>
                        <a:tabLst>
                          <a:tab pos="630555" algn="l"/>
                        </a:tabLst>
                      </a:pPr>
                      <a:r>
                        <a:rPr lang="zh-TW" altLang="en-US" sz="1400" b="1" kern="0" dirty="0">
                          <a:solidFill>
                            <a:schemeClr val="tx1"/>
                          </a:solidFill>
                          <a:effectLst/>
                          <a:latin typeface="華康儷楷書" panose="03000509000000000000" pitchFamily="65" charset="-120"/>
                          <a:ea typeface="華康儷楷書" panose="03000509000000000000" pitchFamily="65" charset="-120"/>
                          <a:cs typeface="+mn-cs"/>
                        </a:rPr>
                        <a:t>招生群</a:t>
                      </a:r>
                      <a:r>
                        <a:rPr lang="en-US" sz="1400" b="1" kern="0" dirty="0">
                          <a:solidFill>
                            <a:schemeClr val="tx1"/>
                          </a:solidFill>
                          <a:effectLst/>
                          <a:latin typeface="華康儷楷書" panose="03000509000000000000" pitchFamily="65" charset="-120"/>
                          <a:ea typeface="華康儷楷書" panose="03000509000000000000" pitchFamily="65" charset="-120"/>
                          <a:cs typeface="+mn-cs"/>
                        </a:rPr>
                        <a:t>(</a:t>
                      </a:r>
                      <a:r>
                        <a:rPr lang="zh-TW" altLang="en-US" sz="1400" b="1" kern="0" dirty="0">
                          <a:solidFill>
                            <a:schemeClr val="tx1"/>
                          </a:solidFill>
                          <a:effectLst/>
                          <a:latin typeface="華康儷楷書" panose="03000509000000000000" pitchFamily="65" charset="-120"/>
                          <a:ea typeface="華康儷楷書" panose="03000509000000000000" pitchFamily="65" charset="-120"/>
                          <a:cs typeface="+mn-cs"/>
                        </a:rPr>
                        <a:t>類</a:t>
                      </a:r>
                      <a:r>
                        <a:rPr lang="en-US" sz="1400" b="1" kern="0" dirty="0">
                          <a:solidFill>
                            <a:schemeClr val="tx1"/>
                          </a:solidFill>
                          <a:effectLst/>
                          <a:latin typeface="華康儷楷書" panose="03000509000000000000" pitchFamily="65" charset="-120"/>
                          <a:ea typeface="華康儷楷書" panose="03000509000000000000" pitchFamily="65" charset="-120"/>
                          <a:cs typeface="+mn-cs"/>
                        </a:rPr>
                        <a:t>)</a:t>
                      </a:r>
                      <a:r>
                        <a:rPr lang="zh-TW" altLang="en-US" sz="1400" b="1" kern="0" dirty="0">
                          <a:solidFill>
                            <a:schemeClr val="tx1"/>
                          </a:solidFill>
                          <a:effectLst/>
                          <a:latin typeface="華康儷楷書" panose="03000509000000000000" pitchFamily="65" charset="-120"/>
                          <a:ea typeface="華康儷楷書" panose="03000509000000000000" pitchFamily="65" charset="-120"/>
                          <a:cs typeface="+mn-cs"/>
                        </a:rPr>
                        <a:t>別</a:t>
                      </a:r>
                    </a:p>
                  </a:txBody>
                  <a:tcPr marL="68580" marR="68580" marT="0" marB="0" anchor="ctr">
                    <a:solidFill>
                      <a:srgbClr val="CBCBCB"/>
                    </a:solidFill>
                  </a:tcPr>
                </a:tc>
                <a:tc>
                  <a:txBody>
                    <a:bodyPr/>
                    <a:lstStyle/>
                    <a:p>
                      <a:pPr marL="0" indent="0" algn="ctr" defTabSz="914400" rtl="0" eaLnBrk="1" latinLnBrk="0" hangingPunct="1">
                        <a:lnSpc>
                          <a:spcPts val="1800"/>
                        </a:lnSpc>
                        <a:tabLst>
                          <a:tab pos="630555" algn="l"/>
                        </a:tabLst>
                      </a:pPr>
                      <a:r>
                        <a:rPr lang="zh-TW" altLang="en-US" sz="1400" b="1" kern="0" dirty="0">
                          <a:solidFill>
                            <a:schemeClr val="tx1"/>
                          </a:solidFill>
                          <a:effectLst/>
                          <a:latin typeface="華康儷楷書" panose="03000509000000000000" pitchFamily="65" charset="-120"/>
                          <a:ea typeface="華康儷楷書" panose="03000509000000000000" pitchFamily="65" charset="-120"/>
                          <a:cs typeface="+mn-cs"/>
                        </a:rPr>
                        <a:t>指定項目甄試說明</a:t>
                      </a:r>
                    </a:p>
                  </a:txBody>
                  <a:tcPr marL="68580" marR="68580" marT="0" marB="0" anchor="ctr">
                    <a:solidFill>
                      <a:srgbClr val="CBCBCB"/>
                    </a:solidFill>
                  </a:tcPr>
                </a:tc>
                <a:extLst>
                  <a:ext uri="{0D108BD9-81ED-4DB2-BD59-A6C34878D82A}">
                    <a16:rowId xmlns:a16="http://schemas.microsoft.com/office/drawing/2014/main" val="300813091"/>
                  </a:ext>
                </a:extLst>
              </a:tr>
              <a:tr h="444897">
                <a:tc>
                  <a:txBody>
                    <a:bodyPr/>
                    <a:lstStyle/>
                    <a:p>
                      <a:pPr marL="0" indent="0" algn="ctr" defTabSz="914400" rtl="0" eaLnBrk="1" latinLnBrk="0" hangingPunct="1">
                        <a:lnSpc>
                          <a:spcPts val="1800"/>
                        </a:lnSpc>
                        <a:tabLst>
                          <a:tab pos="630555" algn="l"/>
                        </a:tabLst>
                      </a:pPr>
                      <a:r>
                        <a:rPr lang="en-US" sz="1400" b="1" kern="0" dirty="0">
                          <a:solidFill>
                            <a:schemeClr val="tx1"/>
                          </a:solidFill>
                          <a:effectLst/>
                          <a:latin typeface="Cambria Math" panose="02040503050406030204" pitchFamily="18" charset="0"/>
                          <a:ea typeface="Cambria Math" panose="02040503050406030204" pitchFamily="18" charset="0"/>
                          <a:cs typeface="+mn-cs"/>
                        </a:rPr>
                        <a:t>816014</a:t>
                      </a:r>
                      <a:endParaRPr lang="zh-TW" altLang="en-US" sz="1400" b="1" kern="0" dirty="0">
                        <a:solidFill>
                          <a:schemeClr val="tx1"/>
                        </a:solidFill>
                        <a:effectLst/>
                        <a:latin typeface="Cambria Math" panose="02040503050406030204" pitchFamily="18" charset="0"/>
                        <a:ea typeface="華康儷楷書" panose="03000509000000000000" pitchFamily="65" charset="-120"/>
                        <a:cs typeface="+mn-cs"/>
                      </a:endParaRPr>
                    </a:p>
                  </a:txBody>
                  <a:tcPr marL="68580" marR="68580" marT="0" marB="0" anchor="ctr">
                    <a:solidFill>
                      <a:srgbClr val="CBCBCB"/>
                    </a:solidFill>
                  </a:tcPr>
                </a:tc>
                <a:tc>
                  <a:txBody>
                    <a:bodyPr/>
                    <a:lstStyle/>
                    <a:p>
                      <a:pPr marL="0" indent="0" algn="ctr" defTabSz="914400" rtl="0" eaLnBrk="1" latinLnBrk="0" hangingPunct="1">
                        <a:lnSpc>
                          <a:spcPts val="1400"/>
                        </a:lnSpc>
                        <a:tabLst>
                          <a:tab pos="630555" algn="l"/>
                        </a:tabLst>
                      </a:pPr>
                      <a:r>
                        <a:rPr lang="zh-TW" altLang="en-US" sz="1400" kern="0" dirty="0">
                          <a:solidFill>
                            <a:schemeClr val="dk1"/>
                          </a:solidFill>
                          <a:effectLst/>
                          <a:latin typeface="Cambria Math" panose="02040503050406030204" pitchFamily="18" charset="0"/>
                          <a:ea typeface="華康儷楷書" panose="03000509000000000000" pitchFamily="65" charset="-120"/>
                          <a:cs typeface="+mn-cs"/>
                        </a:rPr>
                        <a:t>觀光事業學系</a:t>
                      </a:r>
                      <a:r>
                        <a:rPr lang="en-US" sz="1400" kern="0" dirty="0">
                          <a:solidFill>
                            <a:schemeClr val="dk1"/>
                          </a:solidFill>
                          <a:effectLst/>
                          <a:latin typeface="Cambria Math" panose="02040503050406030204" pitchFamily="18" charset="0"/>
                          <a:ea typeface="Cambria Math" panose="02040503050406030204" pitchFamily="18" charset="0"/>
                          <a:cs typeface="+mn-cs"/>
                        </a:rPr>
                        <a:t>(</a:t>
                      </a:r>
                      <a:r>
                        <a:rPr lang="zh-TW" altLang="en-US" sz="1400" kern="0" dirty="0">
                          <a:solidFill>
                            <a:schemeClr val="dk1"/>
                          </a:solidFill>
                          <a:effectLst/>
                          <a:latin typeface="Cambria Math" panose="02040503050406030204" pitchFamily="18" charset="0"/>
                          <a:ea typeface="華康儷楷書" panose="03000509000000000000" pitchFamily="65" charset="-120"/>
                          <a:cs typeface="+mn-cs"/>
                        </a:rPr>
                        <a:t>桃園校區</a:t>
                      </a:r>
                      <a:r>
                        <a:rPr lang="en-US" sz="1400" kern="0" dirty="0">
                          <a:solidFill>
                            <a:schemeClr val="dk1"/>
                          </a:solidFill>
                          <a:effectLst/>
                          <a:latin typeface="Cambria Math" panose="02040503050406030204" pitchFamily="18" charset="0"/>
                          <a:ea typeface="Cambria Math" panose="02040503050406030204" pitchFamily="18" charset="0"/>
                          <a:cs typeface="+mn-cs"/>
                        </a:rPr>
                        <a:t>)</a:t>
                      </a:r>
                      <a:endParaRPr lang="zh-TW" altLang="en-US" sz="1400" kern="0" dirty="0">
                        <a:solidFill>
                          <a:schemeClr val="dk1"/>
                        </a:solidFill>
                        <a:effectLst/>
                        <a:latin typeface="Cambria Math" panose="02040503050406030204" pitchFamily="18" charset="0"/>
                        <a:ea typeface="華康儷楷書" panose="03000509000000000000" pitchFamily="65" charset="-120"/>
                        <a:cs typeface="+mn-cs"/>
                      </a:endParaRPr>
                    </a:p>
                  </a:txBody>
                  <a:tcPr marL="68580" marR="68580" marT="0" marB="0" anchor="ctr">
                    <a:solidFill>
                      <a:srgbClr val="E7E7E7"/>
                    </a:solidFill>
                  </a:tcPr>
                </a:tc>
                <a:tc>
                  <a:txBody>
                    <a:bodyPr/>
                    <a:lstStyle/>
                    <a:p>
                      <a:pPr marL="0" algn="ctr" defTabSz="914400" rtl="0" eaLnBrk="1" latinLnBrk="0" hangingPunct="1">
                        <a:lnSpc>
                          <a:spcPts val="1400"/>
                        </a:lnSpc>
                        <a:tabLst>
                          <a:tab pos="630555" algn="l"/>
                        </a:tabLst>
                      </a:pPr>
                      <a:r>
                        <a:rPr lang="en-US" sz="1400" kern="0" dirty="0">
                          <a:solidFill>
                            <a:schemeClr val="dk1"/>
                          </a:solidFill>
                          <a:effectLst/>
                          <a:latin typeface="Cambria Math" panose="02040503050406030204" pitchFamily="18" charset="0"/>
                          <a:ea typeface="Cambria Math" panose="02040503050406030204" pitchFamily="18" charset="0"/>
                          <a:cs typeface="+mn-cs"/>
                        </a:rPr>
                        <a:t>16</a:t>
                      </a:r>
                      <a:r>
                        <a:rPr lang="zh-TW" altLang="en-US" sz="1400" kern="0" dirty="0">
                          <a:solidFill>
                            <a:schemeClr val="dk1"/>
                          </a:solidFill>
                          <a:effectLst/>
                          <a:latin typeface="Cambria Math" panose="02040503050406030204" pitchFamily="18" charset="0"/>
                          <a:ea typeface="華康儷楷書" panose="03000509000000000000" pitchFamily="65" charset="-120"/>
                          <a:cs typeface="+mn-cs"/>
                        </a:rPr>
                        <a:t>外語群日語類</a:t>
                      </a:r>
                    </a:p>
                  </a:txBody>
                  <a:tcPr marL="68580" marR="68580" marT="0" marB="0" anchor="ctr">
                    <a:solidFill>
                      <a:srgbClr val="E7E7E7"/>
                    </a:solidFill>
                  </a:tcPr>
                </a:tc>
                <a:tc>
                  <a:txBody>
                    <a:bodyPr/>
                    <a:lstStyle/>
                    <a:p>
                      <a:pPr marL="0" algn="l" defTabSz="914400" rtl="0" eaLnBrk="1" latinLnBrk="0" hangingPunct="1">
                        <a:lnSpc>
                          <a:spcPts val="1800"/>
                        </a:lnSpc>
                        <a:tabLst>
                          <a:tab pos="630555" algn="l"/>
                        </a:tabLst>
                      </a:pPr>
                      <a:r>
                        <a:rPr lang="zh-TW" altLang="en-US" sz="1400" b="1" kern="0" dirty="0">
                          <a:solidFill>
                            <a:srgbClr val="FF0000"/>
                          </a:solidFill>
                          <a:effectLst/>
                          <a:latin typeface="Cambria Math" panose="02040503050406030204" pitchFamily="18" charset="0"/>
                          <a:ea typeface="華康儷楷書" panose="03000509000000000000" pitchFamily="65" charset="-120"/>
                          <a:cs typeface="+mn-cs"/>
                        </a:rPr>
                        <a:t>有關學習歷程備審資料之評核項目及評定標準，請於本系網頁</a:t>
                      </a:r>
                      <a:r>
                        <a:rPr lang="en-US" sz="1400" b="1" kern="0" dirty="0">
                          <a:solidFill>
                            <a:srgbClr val="FF0000"/>
                          </a:solidFill>
                          <a:effectLst/>
                          <a:latin typeface="Cambria Math" panose="02040503050406030204" pitchFamily="18" charset="0"/>
                          <a:ea typeface="Cambria Math" panose="02040503050406030204" pitchFamily="18" charset="0"/>
                          <a:cs typeface="+mn-cs"/>
                        </a:rPr>
                        <a:t>http://tourismdp.mcu.edu.tw/</a:t>
                      </a:r>
                      <a:r>
                        <a:rPr lang="zh-TW" altLang="en-US" sz="1400" b="1" kern="0" dirty="0">
                          <a:solidFill>
                            <a:srgbClr val="FF0000"/>
                          </a:solidFill>
                          <a:effectLst/>
                          <a:latin typeface="Cambria Math" panose="02040503050406030204" pitchFamily="18" charset="0"/>
                          <a:ea typeface="華康儷楷書" panose="03000509000000000000" pitchFamily="65" charset="-120"/>
                          <a:cs typeface="+mn-cs"/>
                        </a:rPr>
                        <a:t>查詢。</a:t>
                      </a:r>
                    </a:p>
                  </a:txBody>
                  <a:tcPr marL="68580" marR="68580" marT="0" marB="0" anchor="ctr">
                    <a:solidFill>
                      <a:srgbClr val="E7E7E7"/>
                    </a:solidFill>
                  </a:tcPr>
                </a:tc>
                <a:extLst>
                  <a:ext uri="{0D108BD9-81ED-4DB2-BD59-A6C34878D82A}">
                    <a16:rowId xmlns:a16="http://schemas.microsoft.com/office/drawing/2014/main" val="835938639"/>
                  </a:ext>
                </a:extLst>
              </a:tr>
            </a:tbl>
          </a:graphicData>
        </a:graphic>
      </p:graphicFrame>
    </p:spTree>
    <p:extLst>
      <p:ext uri="{BB962C8B-B14F-4D97-AF65-F5344CB8AC3E}">
        <p14:creationId xmlns:p14="http://schemas.microsoft.com/office/powerpoint/2010/main" val="450646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247B5F2-964F-48BA-A1EF-5CB181EDD5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47528" y="769357"/>
            <a:ext cx="8407025" cy="4603219"/>
          </a:xfrm>
          <a:prstGeom prst="rect">
            <a:avLst/>
          </a:prstGeom>
        </p:spPr>
      </p:pic>
      <p:sp>
        <p:nvSpPr>
          <p:cNvPr id="8" name="Rectangle 2"/>
          <p:cNvSpPr txBox="1">
            <a:spLocks noChangeArrowheads="1"/>
          </p:cNvSpPr>
          <p:nvPr/>
        </p:nvSpPr>
        <p:spPr>
          <a:xfrm>
            <a:off x="695400" y="-250978"/>
            <a:ext cx="10153129"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400" b="1" dirty="0">
                <a:latin typeface="華康儷楷書" panose="03000509000000000000" pitchFamily="65" charset="-120"/>
                <a:ea typeface="華康儷楷書" panose="03000509000000000000" pitchFamily="65" charset="-120"/>
              </a:rPr>
              <a:t>【</a:t>
            </a:r>
            <a:r>
              <a:rPr lang="zh-TW" altLang="en-US" sz="2400" b="1" dirty="0">
                <a:latin typeface="華康儷楷書" panose="03000509000000000000" pitchFamily="65" charset="-120"/>
                <a:ea typeface="華康儷楷書" panose="03000509000000000000" pitchFamily="65" charset="-120"/>
              </a:rPr>
              <a:t>集體報名</a:t>
            </a:r>
            <a:r>
              <a:rPr lang="en-US" altLang="zh-TW" sz="2400" b="1" dirty="0">
                <a:latin typeface="華康儷楷書" panose="03000509000000000000" pitchFamily="65" charset="-120"/>
                <a:ea typeface="華康儷楷書" panose="03000509000000000000" pitchFamily="65" charset="-120"/>
              </a:rPr>
              <a:t>】</a:t>
            </a:r>
            <a:r>
              <a:rPr lang="zh-TW" altLang="en-US" sz="2400" b="1" dirty="0">
                <a:latin typeface="華康儷楷書" panose="03000509000000000000" pitchFamily="65" charset="-120"/>
                <a:ea typeface="華康儷楷書" panose="03000509000000000000" pitchFamily="65" charset="-120"/>
              </a:rPr>
              <a:t>一階報名及繳費</a:t>
            </a:r>
            <a:r>
              <a:rPr lang="en-US" altLang="zh-TW" sz="2400" b="1" dirty="0">
                <a:solidFill>
                  <a:srgbClr val="FF0000"/>
                </a:solidFill>
                <a:latin typeface="華康儷楷書" panose="03000509000000000000" pitchFamily="65" charset="-120"/>
                <a:ea typeface="華康儷楷書" panose="03000509000000000000" pitchFamily="65" charset="-120"/>
                <a:cs typeface="+mn-cs"/>
              </a:rPr>
              <a:t>-</a:t>
            </a:r>
            <a:r>
              <a:rPr lang="zh-TW" altLang="en-US" sz="2400" b="1" dirty="0">
                <a:solidFill>
                  <a:srgbClr val="FF0000"/>
                </a:solidFill>
                <a:latin typeface="華康儷楷書" panose="03000509000000000000" pitchFamily="65" charset="-120"/>
                <a:ea typeface="華康儷楷書" panose="03000509000000000000" pitchFamily="65" charset="-120"/>
                <a:cs typeface="+mn-cs"/>
              </a:rPr>
              <a:t>輸入考生調查表</a:t>
            </a:r>
            <a:r>
              <a:rPr lang="zh-TW" altLang="en-US" sz="2400" b="1" dirty="0">
                <a:solidFill>
                  <a:srgbClr val="0000FF"/>
                </a:solidFill>
                <a:latin typeface="華康儷楷書" panose="03000509000000000000" pitchFamily="65" charset="-120"/>
                <a:ea typeface="華康儷楷書" panose="03000509000000000000" pitchFamily="65" charset="-120"/>
                <a:cs typeface="+mn-cs"/>
              </a:rPr>
              <a:t>報名資料整批作業</a:t>
            </a:r>
            <a:r>
              <a:rPr lang="en-US" altLang="zh-TW" sz="2400" b="1" dirty="0">
                <a:solidFill>
                  <a:srgbClr val="0000FF"/>
                </a:solidFill>
                <a:latin typeface="華康儷楷書" panose="03000509000000000000" pitchFamily="65" charset="-120"/>
                <a:ea typeface="華康儷楷書" panose="03000509000000000000" pitchFamily="65" charset="-120"/>
                <a:cs typeface="+mn-cs"/>
              </a:rPr>
              <a:t>(</a:t>
            </a:r>
            <a:r>
              <a:rPr lang="zh-TW" altLang="en-US" sz="2400" b="1" dirty="0">
                <a:solidFill>
                  <a:srgbClr val="0000FF"/>
                </a:solidFill>
                <a:latin typeface="華康儷楷書" panose="03000509000000000000" pitchFamily="65" charset="-120"/>
                <a:ea typeface="華康儷楷書" panose="03000509000000000000" pitchFamily="65" charset="-120"/>
                <a:cs typeface="+mn-cs"/>
              </a:rPr>
              <a:t>匯出</a:t>
            </a:r>
            <a:r>
              <a:rPr lang="en-US" altLang="zh-TW" sz="2400" b="1" dirty="0">
                <a:solidFill>
                  <a:srgbClr val="0000FF"/>
                </a:solidFill>
                <a:latin typeface="華康儷楷書" panose="03000509000000000000" pitchFamily="65" charset="-120"/>
                <a:ea typeface="華康儷楷書" panose="03000509000000000000" pitchFamily="65" charset="-120"/>
                <a:cs typeface="+mn-cs"/>
              </a:rPr>
              <a:t>) </a:t>
            </a:r>
          </a:p>
        </p:txBody>
      </p:sp>
      <p:sp>
        <p:nvSpPr>
          <p:cNvPr id="11" name="Rectangle 5">
            <a:extLst>
              <a:ext uri="{FF2B5EF4-FFF2-40B4-BE49-F238E27FC236}">
                <a16:creationId xmlns:a16="http://schemas.microsoft.com/office/drawing/2014/main" id="{8B8314E2-30DF-40FE-92FE-144FF3E411DC}"/>
              </a:ext>
            </a:extLst>
          </p:cNvPr>
          <p:cNvSpPr>
            <a:spLocks noChangeArrowheads="1"/>
          </p:cNvSpPr>
          <p:nvPr/>
        </p:nvSpPr>
        <p:spPr bwMode="auto">
          <a:xfrm>
            <a:off x="6744073" y="4084415"/>
            <a:ext cx="792088" cy="208681"/>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3" name="AutoShape 6">
            <a:extLst>
              <a:ext uri="{FF2B5EF4-FFF2-40B4-BE49-F238E27FC236}">
                <a16:creationId xmlns:a16="http://schemas.microsoft.com/office/drawing/2014/main" id="{082778A1-EAD2-4D82-9387-E6458FC821D5}"/>
              </a:ext>
            </a:extLst>
          </p:cNvPr>
          <p:cNvSpPr>
            <a:spLocks noChangeArrowheads="1"/>
          </p:cNvSpPr>
          <p:nvPr/>
        </p:nvSpPr>
        <p:spPr bwMode="auto">
          <a:xfrm>
            <a:off x="8030721" y="3152084"/>
            <a:ext cx="3087928" cy="396482"/>
          </a:xfrm>
          <a:prstGeom prst="wedgeRoundRectCallout">
            <a:avLst>
              <a:gd name="adj1" fmla="val -67042"/>
              <a:gd name="adj2" fmla="val 18216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nchor="ctr"/>
          <a:lstStyle/>
          <a:p>
            <a:r>
              <a:rPr kumimoji="0" lang="zh-TW" altLang="en-US" b="1" dirty="0">
                <a:solidFill>
                  <a:srgbClr val="000000"/>
                </a:solidFill>
                <a:latin typeface="華康儷楷書" panose="03000509000000000000" pitchFamily="65" charset="-120"/>
                <a:ea typeface="華康儷楷書" panose="03000509000000000000" pitchFamily="65" charset="-120"/>
              </a:rPr>
              <a:t>匯出全校或班級資料</a:t>
            </a:r>
            <a:r>
              <a:rPr kumimoji="0" lang="en-US" altLang="zh-TW" sz="2200" b="1" u="sng" dirty="0">
                <a:solidFill>
                  <a:srgbClr val="0000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.XLSX</a:t>
            </a:r>
            <a:endParaRPr kumimoji="0" lang="zh-TW" altLang="en-US" sz="2200" b="1" u="sng" dirty="0">
              <a:solidFill>
                <a:srgbClr val="0000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endParaRPr>
          </a:p>
        </p:txBody>
      </p:sp>
      <p:pic>
        <p:nvPicPr>
          <p:cNvPr id="5" name="圖片 4"/>
          <p:cNvPicPr>
            <a:picLocks noChangeAspect="1"/>
          </p:cNvPicPr>
          <p:nvPr/>
        </p:nvPicPr>
        <p:blipFill rotWithShape="1">
          <a:blip r:embed="rId4"/>
          <a:srcRect t="6137" b="7928"/>
          <a:stretch/>
        </p:blipFill>
        <p:spPr>
          <a:xfrm>
            <a:off x="983432" y="4878512"/>
            <a:ext cx="8907153" cy="1915064"/>
          </a:xfrm>
          <a:prstGeom prst="rect">
            <a:avLst/>
          </a:prstGeom>
          <a:ln>
            <a:solidFill>
              <a:schemeClr val="tx1"/>
            </a:solidFill>
          </a:ln>
        </p:spPr>
      </p:pic>
      <p:sp>
        <p:nvSpPr>
          <p:cNvPr id="14" name="AutoShape 4">
            <a:extLst>
              <a:ext uri="{FF2B5EF4-FFF2-40B4-BE49-F238E27FC236}">
                <a16:creationId xmlns:a16="http://schemas.microsoft.com/office/drawing/2014/main" id="{DF2CB118-4150-4B56-AA01-9D1C8A0D27FB}"/>
              </a:ext>
            </a:extLst>
          </p:cNvPr>
          <p:cNvSpPr>
            <a:spLocks noChangeArrowheads="1"/>
          </p:cNvSpPr>
          <p:nvPr/>
        </p:nvSpPr>
        <p:spPr bwMode="auto">
          <a:xfrm>
            <a:off x="5303912" y="5639955"/>
            <a:ext cx="3097212" cy="344364"/>
          </a:xfrm>
          <a:prstGeom prst="wedgeRoundRectCallout">
            <a:avLst>
              <a:gd name="adj1" fmla="val -21947"/>
              <a:gd name="adj2" fmla="val -446020"/>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華康儷楷書" panose="03000509000000000000" pitchFamily="65" charset="-120"/>
                <a:ea typeface="華康儷楷書" panose="03000509000000000000" pitchFamily="65" charset="-120"/>
              </a:rPr>
              <a:t>可勾選匯出包含未報名考生</a:t>
            </a:r>
          </a:p>
        </p:txBody>
      </p:sp>
      <p:sp>
        <p:nvSpPr>
          <p:cNvPr id="15" name="矩形 14">
            <a:extLst>
              <a:ext uri="{FF2B5EF4-FFF2-40B4-BE49-F238E27FC236}">
                <a16:creationId xmlns:a16="http://schemas.microsoft.com/office/drawing/2014/main" id="{E3E36E04-553F-4CC1-A29A-3BFFFDBE9119}"/>
              </a:ext>
            </a:extLst>
          </p:cNvPr>
          <p:cNvSpPr/>
          <p:nvPr/>
        </p:nvSpPr>
        <p:spPr>
          <a:xfrm>
            <a:off x="2855640" y="3381828"/>
            <a:ext cx="3240360" cy="2731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5880" name="AutoShape 8"/>
          <p:cNvSpPr>
            <a:spLocks noChangeArrowheads="1"/>
          </p:cNvSpPr>
          <p:nvPr/>
        </p:nvSpPr>
        <p:spPr bwMode="auto">
          <a:xfrm>
            <a:off x="1214706" y="3826029"/>
            <a:ext cx="2447925" cy="710475"/>
          </a:xfrm>
          <a:prstGeom prst="wedgeRoundRectCallout">
            <a:avLst>
              <a:gd name="adj1" fmla="val 99237"/>
              <a:gd name="adj2" fmla="val 29486"/>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華康儷楷書" panose="03000509000000000000" pitchFamily="65" charset="-120"/>
                <a:ea typeface="華康儷楷書" panose="03000509000000000000" pitchFamily="65" charset="-120"/>
              </a:rPr>
              <a:t>可選擇全校或單一班級學生名單匯出</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937784" y="836712"/>
            <a:ext cx="10488544" cy="5437852"/>
          </a:xfrm>
          <a:prstGeom prst="rect">
            <a:avLst/>
          </a:prstGeom>
        </p:spPr>
      </p:pic>
      <p:sp>
        <p:nvSpPr>
          <p:cNvPr id="287747" name="Rectangle 2"/>
          <p:cNvSpPr>
            <a:spLocks noGrp="1" noChangeArrowheads="1"/>
          </p:cNvSpPr>
          <p:nvPr>
            <p:ph type="title" idx="4294967295"/>
          </p:nvPr>
        </p:nvSpPr>
        <p:spPr>
          <a:xfrm>
            <a:off x="1127448" y="121509"/>
            <a:ext cx="8915400" cy="563563"/>
          </a:xfrm>
        </p:spPr>
        <p:txBody>
          <a:bodyPr/>
          <a:lstStyle/>
          <a:p>
            <a:pPr algn="ctr" eaLnBrk="1" hangingPunct="1"/>
            <a:r>
              <a:rPr lang="en-US" altLang="zh-TW" sz="2600" b="1" kern="1200" dirty="0">
                <a:latin typeface="華康儷楷書" panose="03000509000000000000" pitchFamily="65" charset="-120"/>
                <a:ea typeface="華康儷楷書" panose="03000509000000000000" pitchFamily="65" charset="-120"/>
              </a:rPr>
              <a:t>【</a:t>
            </a:r>
            <a:r>
              <a:rPr lang="zh-TW" altLang="en-US" sz="2600" b="1" kern="1200" dirty="0">
                <a:latin typeface="華康儷楷書" panose="03000509000000000000" pitchFamily="65" charset="-120"/>
                <a:ea typeface="華康儷楷書" panose="03000509000000000000" pitchFamily="65" charset="-120"/>
              </a:rPr>
              <a:t>甄選入學招生報名資料匯入</a:t>
            </a:r>
            <a:r>
              <a:rPr lang="en-US" altLang="zh-TW" sz="2600" b="1" kern="1200" dirty="0">
                <a:latin typeface="華康儷楷書" panose="03000509000000000000" pitchFamily="65" charset="-120"/>
                <a:ea typeface="華康儷楷書" panose="03000509000000000000" pitchFamily="65" charset="-120"/>
              </a:rPr>
              <a:t>】</a:t>
            </a:r>
            <a:r>
              <a:rPr lang="zh-TW" altLang="en-US" sz="2600" b="1" kern="1200" dirty="0">
                <a:latin typeface="華康儷楷書" panose="03000509000000000000" pitchFamily="65" charset="-120"/>
                <a:ea typeface="華康儷楷書" panose="03000509000000000000" pitchFamily="65" charset="-120"/>
              </a:rPr>
              <a:t>一階報名電子檔欄位說明 </a:t>
            </a:r>
          </a:p>
        </p:txBody>
      </p:sp>
      <p:sp>
        <p:nvSpPr>
          <p:cNvPr id="2" name="矩形 1"/>
          <p:cNvSpPr/>
          <p:nvPr/>
        </p:nvSpPr>
        <p:spPr>
          <a:xfrm>
            <a:off x="1006096" y="1150912"/>
            <a:ext cx="10351920" cy="2638128"/>
          </a:xfrm>
          <a:prstGeom prst="rect">
            <a:avLst/>
          </a:prstGeom>
          <a:solidFill>
            <a:srgbClr val="FEF9DD">
              <a:alpha val="37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863447" y="1070577"/>
            <a:ext cx="10465105" cy="3395418"/>
          </a:xfrm>
          <a:prstGeom prst="rect">
            <a:avLst/>
          </a:prstGeom>
        </p:spPr>
      </p:pic>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64492" y="4555299"/>
            <a:ext cx="4243691" cy="103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6712" y="4493083"/>
            <a:ext cx="3078047" cy="132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951" name="AutoShape 7"/>
          <p:cNvSpPr>
            <a:spLocks noChangeArrowheads="1"/>
          </p:cNvSpPr>
          <p:nvPr/>
        </p:nvSpPr>
        <p:spPr bwMode="auto">
          <a:xfrm>
            <a:off x="8237243" y="4417898"/>
            <a:ext cx="3619397" cy="811302"/>
          </a:xfrm>
          <a:prstGeom prst="wedgeRoundRectCallout">
            <a:avLst>
              <a:gd name="adj1" fmla="val -40835"/>
              <a:gd name="adj2" fmla="val -174857"/>
              <a:gd name="adj3" fmla="val 16667"/>
            </a:avLst>
          </a:prstGeom>
          <a:solidFill>
            <a:srgbClr val="C00000"/>
          </a:solidFill>
          <a:ln w="9525" algn="ctr">
            <a:solidFill>
              <a:srgbClr val="C00000"/>
            </a:solidFill>
            <a:miter lim="800000"/>
            <a:headEnd/>
            <a:tailEnd/>
          </a:ln>
          <a:effectLst>
            <a:outerShdw dist="20000" dir="5400000" rotWithShape="0">
              <a:srgbClr val="000000">
                <a:alpha val="37999"/>
              </a:srgbClr>
            </a:outerShdw>
          </a:effectLst>
        </p:spPr>
        <p:txBody>
          <a:bodyPr/>
          <a:lstStyle/>
          <a:p>
            <a:pPr>
              <a:defRPr/>
            </a:pPr>
            <a:r>
              <a:rPr kumimoji="0" lang="en-US" altLang="zh-TW" b="1" dirty="0">
                <a:solidFill>
                  <a:schemeClr val="bg1"/>
                </a:solidFill>
                <a:latin typeface="華康儷楷書" panose="03000509000000000000" pitchFamily="65" charset="-120"/>
                <a:ea typeface="華康儷楷書" panose="03000509000000000000" pitchFamily="65" charset="-120"/>
                <a:cs typeface="Times New Roman" panose="02020603050405020304" pitchFamily="18" charset="0"/>
              </a:rPr>
              <a:t>1.</a:t>
            </a:r>
            <a:r>
              <a:rPr kumimoji="0" lang="zh-TW" altLang="en-US" b="1" dirty="0">
                <a:solidFill>
                  <a:schemeClr val="bg1"/>
                </a:solidFill>
                <a:latin typeface="華康儷楷書" panose="03000509000000000000" pitchFamily="65" charset="-120"/>
                <a:ea typeface="華康儷楷書" panose="03000509000000000000" pitchFamily="65" charset="-120"/>
                <a:cs typeface="Times New Roman" panose="02020603050405020304" pitchFamily="18" charset="0"/>
              </a:rPr>
              <a:t>選擇要匯入檔案，格式為</a:t>
            </a:r>
            <a:r>
              <a:rPr kumimoji="0" lang="en-US" altLang="zh-TW" b="1" dirty="0">
                <a:solidFill>
                  <a:schemeClr val="bg1"/>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en-US" altLang="zh-TW" sz="2200" b="1" u="sng" dirty="0">
                <a:solidFill>
                  <a:schemeClr val="bg1"/>
                </a:solidFill>
                <a:latin typeface="華康儷楷書" panose="03000509000000000000" pitchFamily="65" charset="-120"/>
                <a:ea typeface="華康儷楷書" panose="03000509000000000000" pitchFamily="65" charset="-120"/>
                <a:cs typeface="Times New Roman" panose="02020603050405020304" pitchFamily="18" charset="0"/>
              </a:rPr>
              <a:t>CSV</a:t>
            </a:r>
          </a:p>
          <a:p>
            <a:pPr>
              <a:defRPr/>
            </a:pPr>
            <a:r>
              <a:rPr kumimoji="0" lang="en-US" altLang="zh-TW" b="1" dirty="0">
                <a:solidFill>
                  <a:schemeClr val="bg1"/>
                </a:solidFill>
                <a:latin typeface="華康儷楷書" panose="03000509000000000000" pitchFamily="65" charset="-120"/>
                <a:ea typeface="華康儷楷書" panose="03000509000000000000" pitchFamily="65" charset="-120"/>
                <a:cs typeface="Times New Roman" panose="02020603050405020304" pitchFamily="18" charset="0"/>
              </a:rPr>
              <a:t>2.</a:t>
            </a:r>
            <a:r>
              <a:rPr kumimoji="0" lang="zh-TW" altLang="en-US" b="1" dirty="0">
                <a:solidFill>
                  <a:schemeClr val="bg1"/>
                </a:solidFill>
                <a:latin typeface="華康儷楷書" panose="03000509000000000000" pitchFamily="65" charset="-120"/>
                <a:ea typeface="華康儷楷書" panose="03000509000000000000" pitchFamily="65" charset="-120"/>
                <a:cs typeface="Times New Roman" panose="02020603050405020304" pitchFamily="18" charset="0"/>
              </a:rPr>
              <a:t>保留匯入檔案第一列之標題列</a:t>
            </a:r>
          </a:p>
        </p:txBody>
      </p:sp>
      <p:sp>
        <p:nvSpPr>
          <p:cNvPr id="11" name="Rectangle 2"/>
          <p:cNvSpPr txBox="1">
            <a:spLocks noChangeArrowheads="1"/>
          </p:cNvSpPr>
          <p:nvPr/>
        </p:nvSpPr>
        <p:spPr>
          <a:xfrm>
            <a:off x="479376" y="-26223"/>
            <a:ext cx="9865095" cy="8234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200" b="1" dirty="0">
                <a:latin typeface="華康儷楷書" panose="03000509000000000000" pitchFamily="65" charset="-120"/>
                <a:ea typeface="華康儷楷書" panose="03000509000000000000" pitchFamily="65" charset="-120"/>
              </a:rPr>
              <a:t>【</a:t>
            </a:r>
            <a:r>
              <a:rPr lang="zh-TW" altLang="en-US" sz="2200" b="1" dirty="0">
                <a:latin typeface="華康儷楷書" panose="03000509000000000000" pitchFamily="65" charset="-120"/>
                <a:ea typeface="華康儷楷書" panose="03000509000000000000" pitchFamily="65" charset="-120"/>
              </a:rPr>
              <a:t>集體報名</a:t>
            </a:r>
            <a:r>
              <a:rPr lang="en-US" altLang="zh-TW" sz="2200" b="1" dirty="0">
                <a:latin typeface="華康儷楷書" panose="03000509000000000000" pitchFamily="65" charset="-120"/>
                <a:ea typeface="華康儷楷書" panose="03000509000000000000" pitchFamily="65" charset="-120"/>
              </a:rPr>
              <a:t>】</a:t>
            </a:r>
            <a:r>
              <a:rPr lang="zh-TW" altLang="en-US" sz="2200" b="1" dirty="0">
                <a:latin typeface="華康儷楷書" panose="03000509000000000000" pitchFamily="65" charset="-120"/>
                <a:ea typeface="華康儷楷書" panose="03000509000000000000" pitchFamily="65" charset="-120"/>
              </a:rPr>
              <a:t>一階報名及繳費</a:t>
            </a:r>
            <a:r>
              <a:rPr lang="en-US" altLang="zh-TW" sz="2200" b="1" dirty="0">
                <a:solidFill>
                  <a:srgbClr val="FF0000"/>
                </a:solidFill>
                <a:latin typeface="華康儷楷書" panose="03000509000000000000" pitchFamily="65" charset="-120"/>
                <a:ea typeface="華康儷楷書" panose="03000509000000000000" pitchFamily="65" charset="-120"/>
                <a:cs typeface="+mn-cs"/>
              </a:rPr>
              <a:t>-</a:t>
            </a:r>
            <a:r>
              <a:rPr lang="zh-TW" altLang="en-US" sz="2200" b="1" dirty="0">
                <a:solidFill>
                  <a:srgbClr val="FF0000"/>
                </a:solidFill>
                <a:latin typeface="華康儷楷書" panose="03000509000000000000" pitchFamily="65" charset="-120"/>
                <a:ea typeface="華康儷楷書" panose="03000509000000000000" pitchFamily="65" charset="-120"/>
                <a:cs typeface="+mn-cs"/>
              </a:rPr>
              <a:t>輸入考生調查表</a:t>
            </a:r>
            <a:r>
              <a:rPr lang="zh-TW" altLang="en-US" sz="2200" b="1" dirty="0">
                <a:solidFill>
                  <a:srgbClr val="0000FF"/>
                </a:solidFill>
                <a:latin typeface="華康儷楷書" panose="03000509000000000000" pitchFamily="65" charset="-120"/>
                <a:ea typeface="華康儷楷書" panose="03000509000000000000" pitchFamily="65" charset="-120"/>
                <a:cs typeface="+mn-cs"/>
              </a:rPr>
              <a:t>報名資料整批作業</a:t>
            </a:r>
            <a:r>
              <a:rPr lang="en-US" altLang="zh-TW" sz="2200" b="1" dirty="0">
                <a:solidFill>
                  <a:srgbClr val="0000FF"/>
                </a:solidFill>
                <a:latin typeface="華康儷楷書" panose="03000509000000000000" pitchFamily="65" charset="-120"/>
                <a:ea typeface="華康儷楷書" panose="03000509000000000000" pitchFamily="65" charset="-120"/>
                <a:cs typeface="+mn-cs"/>
              </a:rPr>
              <a:t>(</a:t>
            </a:r>
            <a:r>
              <a:rPr lang="zh-TW" altLang="en-US" sz="2200" b="1" dirty="0">
                <a:solidFill>
                  <a:srgbClr val="0000FF"/>
                </a:solidFill>
                <a:latin typeface="華康儷楷書" panose="03000509000000000000" pitchFamily="65" charset="-120"/>
                <a:ea typeface="華康儷楷書" panose="03000509000000000000" pitchFamily="65" charset="-120"/>
                <a:cs typeface="+mn-cs"/>
              </a:rPr>
              <a:t>匯入</a:t>
            </a:r>
            <a:r>
              <a:rPr lang="en-US" altLang="zh-TW" sz="2200" b="1" dirty="0">
                <a:solidFill>
                  <a:srgbClr val="0000FF"/>
                </a:solidFill>
                <a:latin typeface="華康儷楷書" panose="03000509000000000000" pitchFamily="65" charset="-120"/>
                <a:ea typeface="華康儷楷書" panose="03000509000000000000" pitchFamily="65" charset="-120"/>
                <a:cs typeface="+mn-cs"/>
              </a:rPr>
              <a:t>) </a:t>
            </a:r>
          </a:p>
        </p:txBody>
      </p:sp>
      <p:sp>
        <p:nvSpPr>
          <p:cNvPr id="2" name="文字方塊 1"/>
          <p:cNvSpPr txBox="1"/>
          <p:nvPr/>
        </p:nvSpPr>
        <p:spPr>
          <a:xfrm>
            <a:off x="687543" y="3897713"/>
            <a:ext cx="1728192" cy="527804"/>
          </a:xfrm>
          <a:prstGeom prst="roundRect">
            <a:avLst/>
          </a:prstGeom>
          <a:solidFill>
            <a:srgbClr val="FFFF00"/>
          </a:solidFill>
          <a:ln w="28575">
            <a:solidFill>
              <a:srgbClr val="FF0000"/>
            </a:solidFill>
          </a:ln>
        </p:spPr>
        <p:txBody>
          <a:bodyPr wrap="square" rtlCol="0">
            <a:spAutoFit/>
          </a:bodyPr>
          <a:lstStyle/>
          <a:p>
            <a:pPr algn="ctr"/>
            <a:r>
              <a:rPr lang="zh-TW" altLang="en-US" sz="2500" b="1" dirty="0">
                <a:solidFill>
                  <a:srgbClr val="0000FF"/>
                </a:solidFill>
                <a:latin typeface="華康儷楷書" panose="03000509000000000000" pitchFamily="65" charset="-120"/>
                <a:ea typeface="華康儷楷書" panose="03000509000000000000" pitchFamily="65" charset="-120"/>
              </a:rPr>
              <a:t>資料正確</a:t>
            </a:r>
          </a:p>
        </p:txBody>
      </p:sp>
      <p:pic>
        <p:nvPicPr>
          <p:cNvPr id="12" name="圖片 11">
            <a:extLst>
              <a:ext uri="{FF2B5EF4-FFF2-40B4-BE49-F238E27FC236}">
                <a16:creationId xmlns:a16="http://schemas.microsoft.com/office/drawing/2014/main" id="{B6A5CA81-2C9E-4B90-AC6C-6BC51ADFBE6A}"/>
              </a:ext>
            </a:extLst>
          </p:cNvPr>
          <p:cNvPicPr>
            <a:picLocks noChangeAspect="1"/>
          </p:cNvPicPr>
          <p:nvPr/>
        </p:nvPicPr>
        <p:blipFill>
          <a:blip r:embed="rId6"/>
          <a:stretch>
            <a:fillRect/>
          </a:stretch>
        </p:blipFill>
        <p:spPr>
          <a:xfrm>
            <a:off x="4184887" y="5677669"/>
            <a:ext cx="4223296" cy="1067342"/>
          </a:xfrm>
          <a:prstGeom prst="rect">
            <a:avLst/>
          </a:prstGeom>
        </p:spPr>
      </p:pic>
      <p:pic>
        <p:nvPicPr>
          <p:cNvPr id="4" name="圖片 3">
            <a:extLst>
              <a:ext uri="{FF2B5EF4-FFF2-40B4-BE49-F238E27FC236}">
                <a16:creationId xmlns:a16="http://schemas.microsoft.com/office/drawing/2014/main" id="{41000478-F1E4-89D7-0A99-A83F9465A24F}"/>
              </a:ext>
            </a:extLst>
          </p:cNvPr>
          <p:cNvPicPr>
            <a:picLocks noChangeAspect="1"/>
          </p:cNvPicPr>
          <p:nvPr/>
        </p:nvPicPr>
        <p:blipFill>
          <a:blip r:embed="rId7">
            <a:extLst>
              <a:ext uri="{28A0092B-C50C-407E-A947-70E740481C1C}">
                <a14:useLocalDpi xmlns:a14="http://schemas.microsoft.com/office/drawing/2010/main" val="0"/>
              </a:ext>
            </a:extLst>
          </a:blip>
          <a:srcRect l="65" r="65"/>
          <a:stretch/>
        </p:blipFill>
        <p:spPr>
          <a:xfrm>
            <a:off x="8082608" y="797205"/>
            <a:ext cx="3928665" cy="1872342"/>
          </a:xfrm>
          <a:prstGeom prst="rect">
            <a:avLst/>
          </a:prstGeom>
          <a:ln w="28575">
            <a:solidFill>
              <a:srgbClr val="FF0000"/>
            </a:solidFill>
          </a:ln>
        </p:spPr>
      </p:pic>
      <p:sp>
        <p:nvSpPr>
          <p:cNvPr id="6" name="矩形 5">
            <a:extLst>
              <a:ext uri="{FF2B5EF4-FFF2-40B4-BE49-F238E27FC236}">
                <a16:creationId xmlns:a16="http://schemas.microsoft.com/office/drawing/2014/main" id="{E8C4A057-F1CA-8FF0-3E26-8B5ADCA2CACB}"/>
              </a:ext>
            </a:extLst>
          </p:cNvPr>
          <p:cNvSpPr/>
          <p:nvPr/>
        </p:nvSpPr>
        <p:spPr>
          <a:xfrm>
            <a:off x="6888088" y="1120672"/>
            <a:ext cx="787879" cy="290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單箭頭接點 8">
            <a:extLst>
              <a:ext uri="{FF2B5EF4-FFF2-40B4-BE49-F238E27FC236}">
                <a16:creationId xmlns:a16="http://schemas.microsoft.com/office/drawing/2014/main" id="{6DB98719-B624-4424-9C8D-EE1C91F3B60C}"/>
              </a:ext>
            </a:extLst>
          </p:cNvPr>
          <p:cNvCxnSpPr>
            <a:cxnSpLocks/>
          </p:cNvCxnSpPr>
          <p:nvPr/>
        </p:nvCxnSpPr>
        <p:spPr>
          <a:xfrm>
            <a:off x="7248128" y="908720"/>
            <a:ext cx="792088"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0" name="直線接點 9">
            <a:extLst>
              <a:ext uri="{FF2B5EF4-FFF2-40B4-BE49-F238E27FC236}">
                <a16:creationId xmlns:a16="http://schemas.microsoft.com/office/drawing/2014/main" id="{2BE1EFC8-C4A5-5E39-B917-8B8A5AE310D6}"/>
              </a:ext>
            </a:extLst>
          </p:cNvPr>
          <p:cNvCxnSpPr>
            <a:cxnSpLocks/>
          </p:cNvCxnSpPr>
          <p:nvPr/>
        </p:nvCxnSpPr>
        <p:spPr>
          <a:xfrm>
            <a:off x="7248128" y="908720"/>
            <a:ext cx="0" cy="2325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B092D8C-2784-4644-85F0-AF923134B1D8}"/>
              </a:ext>
            </a:extLst>
          </p:cNvPr>
          <p:cNvPicPr>
            <a:picLocks noChangeAspect="1"/>
          </p:cNvPicPr>
          <p:nvPr/>
        </p:nvPicPr>
        <p:blipFill>
          <a:blip r:embed="rId2"/>
          <a:stretch>
            <a:fillRect/>
          </a:stretch>
        </p:blipFill>
        <p:spPr>
          <a:xfrm>
            <a:off x="724786" y="1175759"/>
            <a:ext cx="3456384" cy="1343212"/>
          </a:xfrm>
          <a:prstGeom prst="rect">
            <a:avLst/>
          </a:prstGeom>
        </p:spPr>
      </p:pic>
      <p:pic>
        <p:nvPicPr>
          <p:cNvPr id="13" name="圖片 12">
            <a:extLst>
              <a:ext uri="{FF2B5EF4-FFF2-40B4-BE49-F238E27FC236}">
                <a16:creationId xmlns:a16="http://schemas.microsoft.com/office/drawing/2014/main" id="{26174D73-543D-4079-A433-0B3670FB5E09}"/>
              </a:ext>
            </a:extLst>
          </p:cNvPr>
          <p:cNvPicPr>
            <a:picLocks noChangeAspect="1"/>
          </p:cNvPicPr>
          <p:nvPr/>
        </p:nvPicPr>
        <p:blipFill>
          <a:blip r:embed="rId3"/>
          <a:stretch>
            <a:fillRect/>
          </a:stretch>
        </p:blipFill>
        <p:spPr>
          <a:xfrm>
            <a:off x="669813" y="2435363"/>
            <a:ext cx="4742634" cy="1847269"/>
          </a:xfrm>
          <a:prstGeom prst="rect">
            <a:avLst/>
          </a:prstGeom>
        </p:spPr>
      </p:pic>
      <p:sp>
        <p:nvSpPr>
          <p:cNvPr id="14" name="矩形 13">
            <a:extLst>
              <a:ext uri="{FF2B5EF4-FFF2-40B4-BE49-F238E27FC236}">
                <a16:creationId xmlns:a16="http://schemas.microsoft.com/office/drawing/2014/main" id="{D08BD435-3633-46A3-B2F4-D5B3BF519F42}"/>
              </a:ext>
            </a:extLst>
          </p:cNvPr>
          <p:cNvSpPr/>
          <p:nvPr/>
        </p:nvSpPr>
        <p:spPr>
          <a:xfrm>
            <a:off x="2927648" y="3706121"/>
            <a:ext cx="576064" cy="347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下 14">
            <a:extLst>
              <a:ext uri="{FF2B5EF4-FFF2-40B4-BE49-F238E27FC236}">
                <a16:creationId xmlns:a16="http://schemas.microsoft.com/office/drawing/2014/main" id="{DFFFB6ED-F03C-43EE-AE30-A619208C5136}"/>
              </a:ext>
            </a:extLst>
          </p:cNvPr>
          <p:cNvSpPr/>
          <p:nvPr/>
        </p:nvSpPr>
        <p:spPr>
          <a:xfrm rot="14958503">
            <a:off x="4424996" y="2588035"/>
            <a:ext cx="216024" cy="178020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7" name="圖片 16">
            <a:extLst>
              <a:ext uri="{FF2B5EF4-FFF2-40B4-BE49-F238E27FC236}">
                <a16:creationId xmlns:a16="http://schemas.microsoft.com/office/drawing/2014/main" id="{4953E469-0E24-4446-93A3-A0C4B60D864F}"/>
              </a:ext>
            </a:extLst>
          </p:cNvPr>
          <p:cNvPicPr>
            <a:picLocks noChangeAspect="1"/>
          </p:cNvPicPr>
          <p:nvPr/>
        </p:nvPicPr>
        <p:blipFill>
          <a:blip r:embed="rId4"/>
          <a:stretch>
            <a:fillRect/>
          </a:stretch>
        </p:blipFill>
        <p:spPr>
          <a:xfrm>
            <a:off x="5452599" y="2252391"/>
            <a:ext cx="6387736" cy="1723097"/>
          </a:xfrm>
          <a:prstGeom prst="rect">
            <a:avLst/>
          </a:prstGeom>
          <a:ln>
            <a:noFill/>
          </a:ln>
          <a:effectLst>
            <a:outerShdw blurRad="190500" algn="tl" rotWithShape="0">
              <a:srgbClr val="000000">
                <a:alpha val="70000"/>
              </a:srgbClr>
            </a:outerShdw>
          </a:effectLst>
        </p:spPr>
      </p:pic>
      <p:sp>
        <p:nvSpPr>
          <p:cNvPr id="10" name="AutoShape 9">
            <a:extLst>
              <a:ext uri="{FF2B5EF4-FFF2-40B4-BE49-F238E27FC236}">
                <a16:creationId xmlns:a16="http://schemas.microsoft.com/office/drawing/2014/main" id="{8C2F2572-4250-4D82-9552-9DE1E113ED82}"/>
              </a:ext>
            </a:extLst>
          </p:cNvPr>
          <p:cNvSpPr>
            <a:spLocks noChangeArrowheads="1"/>
          </p:cNvSpPr>
          <p:nvPr/>
        </p:nvSpPr>
        <p:spPr bwMode="auto">
          <a:xfrm>
            <a:off x="5522392" y="3062584"/>
            <a:ext cx="6363293" cy="1662560"/>
          </a:xfrm>
          <a:prstGeom prst="roundRect">
            <a:avLst/>
          </a:prstGeom>
          <a:solidFill>
            <a:schemeClr val="accent6">
              <a:lumMod val="20000"/>
              <a:lumOff val="80000"/>
            </a:schemeClr>
          </a:solidFill>
          <a:ln>
            <a:noFill/>
            <a:headEnd/>
            <a:tailEnd/>
          </a:ln>
        </p:spPr>
        <p:style>
          <a:lnRef idx="1">
            <a:schemeClr val="accent2"/>
          </a:lnRef>
          <a:fillRef idx="2">
            <a:schemeClr val="accent2"/>
          </a:fillRef>
          <a:effectRef idx="1">
            <a:schemeClr val="accent2"/>
          </a:effectRef>
          <a:fontRef idx="minor">
            <a:schemeClr val="dk1"/>
          </a:fontRef>
        </p:style>
        <p:txBody>
          <a:bodyPr/>
          <a:lstStyle/>
          <a:p>
            <a:pPr>
              <a:defRPr/>
            </a:pPr>
            <a:r>
              <a:rPr lang="zh-TW" altLang="en-US" sz="2500" dirty="0">
                <a:solidFill>
                  <a:srgbClr val="FF0000"/>
                </a:solidFill>
                <a:latin typeface="Cambria Math" panose="02040503050406030204" pitchFamily="18" charset="0"/>
                <a:ea typeface="華康儷楷書" panose="03000509000000000000" pitchFamily="65" charset="-120"/>
              </a:rPr>
              <a:t>狀況</a:t>
            </a:r>
            <a:r>
              <a:rPr lang="en-US" altLang="zh-TW" sz="2500" dirty="0">
                <a:solidFill>
                  <a:srgbClr val="FF0000"/>
                </a:solidFill>
                <a:latin typeface="Cambria Math" panose="02040503050406030204" pitchFamily="18" charset="0"/>
                <a:ea typeface="華康儷楷書" panose="03000509000000000000" pitchFamily="65" charset="-120"/>
              </a:rPr>
              <a:t>2</a:t>
            </a:r>
            <a:r>
              <a:rPr lang="zh-TW" altLang="en-US" sz="2500" dirty="0">
                <a:solidFill>
                  <a:srgbClr val="FF0000"/>
                </a:solidFill>
                <a:latin typeface="Cambria Math" panose="02040503050406030204" pitchFamily="18" charset="0"/>
                <a:ea typeface="華康儷楷書" panose="03000509000000000000" pitchFamily="65" charset="-120"/>
              </a:rPr>
              <a:t>：</a:t>
            </a:r>
            <a:endParaRPr lang="en-US" altLang="zh-TW" sz="2500" dirty="0">
              <a:solidFill>
                <a:srgbClr val="FF0000"/>
              </a:solidFill>
              <a:latin typeface="Cambria Math" panose="02040503050406030204" pitchFamily="18" charset="0"/>
              <a:ea typeface="華康儷楷書" panose="03000509000000000000" pitchFamily="65" charset="-120"/>
            </a:endParaRPr>
          </a:p>
          <a:p>
            <a:pPr marL="285750" indent="-285750">
              <a:buSzPct val="150000"/>
              <a:buBlip>
                <a:blip r:embed="rId5"/>
              </a:buBlip>
              <a:defRPr/>
            </a:pPr>
            <a:r>
              <a:rPr kumimoji="0" lang="zh-TW" altLang="en-US"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該校可選填校系組學程數</a:t>
            </a:r>
            <a:endParaRPr kumimoji="0" lang="en-US" altLang="zh-TW"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285750" indent="-285750">
              <a:buSzPct val="150000"/>
              <a:buBlip>
                <a:blip r:embed="rId6"/>
              </a:buBlip>
              <a:defRPr/>
            </a:pPr>
            <a:r>
              <a:rPr kumimoji="0" lang="zh-TW" altLang="en-US"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考生志願是否重複選填</a:t>
            </a:r>
            <a:endParaRPr kumimoji="0" lang="en-US" altLang="zh-TW"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285750" indent="-285750">
              <a:buSzPct val="150000"/>
              <a:buBlip>
                <a:blip r:embed="rId7"/>
              </a:buBlip>
              <a:defRPr/>
            </a:pPr>
            <a:r>
              <a:rPr kumimoji="0" lang="zh-TW" altLang="en-US"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招生類別是否符合</a:t>
            </a:r>
            <a:endParaRPr kumimoji="0" lang="en-US" altLang="zh-TW"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a:buSzPct val="150000"/>
              <a:defRPr/>
            </a:pPr>
            <a:r>
              <a:rPr kumimoji="0" lang="en-US" altLang="zh-TW" b="1"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b="1"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只要有其中一位考生資料有誤，整批資料皆不會上傳成功</a:t>
            </a:r>
            <a:endParaRPr kumimoji="0" lang="en-US" altLang="zh-TW" b="1"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20" name="文字方塊 19">
            <a:extLst>
              <a:ext uri="{FF2B5EF4-FFF2-40B4-BE49-F238E27FC236}">
                <a16:creationId xmlns:a16="http://schemas.microsoft.com/office/drawing/2014/main" id="{1082DA8E-9250-458A-AF05-DDFE16596316}"/>
              </a:ext>
            </a:extLst>
          </p:cNvPr>
          <p:cNvSpPr txBox="1"/>
          <p:nvPr/>
        </p:nvSpPr>
        <p:spPr>
          <a:xfrm>
            <a:off x="669813" y="686419"/>
            <a:ext cx="3566330" cy="527804"/>
          </a:xfrm>
          <a:prstGeom prst="roundRect">
            <a:avLst/>
          </a:prstGeom>
          <a:solidFill>
            <a:schemeClr val="accent2">
              <a:lumMod val="20000"/>
              <a:lumOff val="80000"/>
            </a:schemeClr>
          </a:solidFill>
          <a:ln w="28575">
            <a:solidFill>
              <a:srgbClr val="FF0000"/>
            </a:solidFill>
          </a:ln>
        </p:spPr>
        <p:txBody>
          <a:bodyPr wrap="square" rtlCol="0">
            <a:spAutoFit/>
          </a:bodyPr>
          <a:lstStyle/>
          <a:p>
            <a:pPr algn="ctr"/>
            <a:r>
              <a:rPr lang="zh-TW" altLang="en-US" sz="2500" b="1" dirty="0">
                <a:solidFill>
                  <a:srgbClr val="0000FF"/>
                </a:solidFill>
                <a:latin typeface="華康儷楷書" panose="03000509000000000000" pitchFamily="65" charset="-120"/>
                <a:ea typeface="華康儷楷書" panose="03000509000000000000" pitchFamily="65" charset="-120"/>
              </a:rPr>
              <a:t>資料有誤或常見錯誤</a:t>
            </a:r>
          </a:p>
        </p:txBody>
      </p:sp>
      <p:sp>
        <p:nvSpPr>
          <p:cNvPr id="21" name="Rectangle 2">
            <a:extLst>
              <a:ext uri="{FF2B5EF4-FFF2-40B4-BE49-F238E27FC236}">
                <a16:creationId xmlns:a16="http://schemas.microsoft.com/office/drawing/2014/main" id="{F1897E89-A949-43EE-AFD2-6EC650891671}"/>
              </a:ext>
            </a:extLst>
          </p:cNvPr>
          <p:cNvSpPr txBox="1">
            <a:spLocks noChangeArrowheads="1"/>
          </p:cNvSpPr>
          <p:nvPr/>
        </p:nvSpPr>
        <p:spPr>
          <a:xfrm>
            <a:off x="669813" y="-26223"/>
            <a:ext cx="9530643" cy="823428"/>
          </a:xfrm>
          <a:prstGeom prst="rect">
            <a:avLst/>
          </a:prstGeom>
          <a:ln/>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400" b="1" dirty="0">
                <a:latin typeface="華康儷楷書" panose="03000509000000000000" pitchFamily="65" charset="-120"/>
                <a:ea typeface="華康儷楷書" panose="03000509000000000000" pitchFamily="65" charset="-120"/>
              </a:rPr>
              <a:t>【</a:t>
            </a:r>
            <a:r>
              <a:rPr lang="zh-TW" altLang="en-US" sz="2400" b="1" dirty="0">
                <a:latin typeface="華康儷楷書" panose="03000509000000000000" pitchFamily="65" charset="-120"/>
                <a:ea typeface="華康儷楷書" panose="03000509000000000000" pitchFamily="65" charset="-120"/>
              </a:rPr>
              <a:t>集體報名</a:t>
            </a:r>
            <a:r>
              <a:rPr lang="en-US" altLang="zh-TW" sz="2400" b="1" dirty="0">
                <a:latin typeface="華康儷楷書" panose="03000509000000000000" pitchFamily="65" charset="-120"/>
                <a:ea typeface="華康儷楷書" panose="03000509000000000000" pitchFamily="65" charset="-120"/>
              </a:rPr>
              <a:t>】</a:t>
            </a:r>
            <a:r>
              <a:rPr lang="zh-TW" altLang="en-US" sz="2400" b="1" dirty="0">
                <a:latin typeface="華康儷楷書" panose="03000509000000000000" pitchFamily="65" charset="-120"/>
                <a:ea typeface="華康儷楷書" panose="03000509000000000000" pitchFamily="65" charset="-120"/>
              </a:rPr>
              <a:t>一階報名及繳費</a:t>
            </a:r>
            <a:r>
              <a:rPr lang="en-US" altLang="zh-TW" sz="2400" b="1" dirty="0">
                <a:solidFill>
                  <a:srgbClr val="FF0000"/>
                </a:solidFill>
                <a:latin typeface="華康儷楷書" panose="03000509000000000000" pitchFamily="65" charset="-120"/>
                <a:ea typeface="華康儷楷書" panose="03000509000000000000" pitchFamily="65" charset="-120"/>
                <a:cs typeface="+mn-cs"/>
              </a:rPr>
              <a:t>-</a:t>
            </a:r>
            <a:r>
              <a:rPr lang="zh-TW" altLang="en-US" sz="2400" b="1" dirty="0">
                <a:solidFill>
                  <a:srgbClr val="FF0000"/>
                </a:solidFill>
                <a:latin typeface="華康儷楷書" panose="03000509000000000000" pitchFamily="65" charset="-120"/>
                <a:ea typeface="華康儷楷書" panose="03000509000000000000" pitchFamily="65" charset="-120"/>
                <a:cs typeface="+mn-cs"/>
              </a:rPr>
              <a:t>輸入考生調查表</a:t>
            </a:r>
            <a:r>
              <a:rPr lang="zh-TW" altLang="en-US" sz="2400" b="1" dirty="0">
                <a:solidFill>
                  <a:srgbClr val="0000FF"/>
                </a:solidFill>
                <a:latin typeface="華康儷楷書" panose="03000509000000000000" pitchFamily="65" charset="-120"/>
                <a:ea typeface="華康儷楷書" panose="03000509000000000000" pitchFamily="65" charset="-120"/>
                <a:cs typeface="+mn-cs"/>
              </a:rPr>
              <a:t>報名資料整批作業</a:t>
            </a:r>
            <a:r>
              <a:rPr lang="en-US" altLang="zh-TW" sz="2400" b="1" dirty="0">
                <a:solidFill>
                  <a:srgbClr val="0000FF"/>
                </a:solidFill>
                <a:latin typeface="華康儷楷書" panose="03000509000000000000" pitchFamily="65" charset="-120"/>
                <a:ea typeface="華康儷楷書" panose="03000509000000000000" pitchFamily="65" charset="-120"/>
                <a:cs typeface="+mn-cs"/>
              </a:rPr>
              <a:t>(</a:t>
            </a:r>
            <a:r>
              <a:rPr lang="zh-TW" altLang="en-US" sz="2400" b="1" dirty="0">
                <a:solidFill>
                  <a:srgbClr val="0000FF"/>
                </a:solidFill>
                <a:latin typeface="華康儷楷書" panose="03000509000000000000" pitchFamily="65" charset="-120"/>
                <a:ea typeface="華康儷楷書" panose="03000509000000000000" pitchFamily="65" charset="-120"/>
                <a:cs typeface="+mn-cs"/>
              </a:rPr>
              <a:t>匯入</a:t>
            </a:r>
            <a:r>
              <a:rPr lang="en-US" altLang="zh-TW" sz="2400" b="1" dirty="0">
                <a:solidFill>
                  <a:srgbClr val="0000FF"/>
                </a:solidFill>
                <a:latin typeface="華康儷楷書" panose="03000509000000000000" pitchFamily="65" charset="-120"/>
                <a:ea typeface="華康儷楷書" panose="03000509000000000000" pitchFamily="65" charset="-120"/>
                <a:cs typeface="+mn-cs"/>
              </a:rPr>
              <a:t>) </a:t>
            </a:r>
          </a:p>
        </p:txBody>
      </p:sp>
      <p:sp>
        <p:nvSpPr>
          <p:cNvPr id="25" name="矩形: 圓角 24">
            <a:extLst>
              <a:ext uri="{FF2B5EF4-FFF2-40B4-BE49-F238E27FC236}">
                <a16:creationId xmlns:a16="http://schemas.microsoft.com/office/drawing/2014/main" id="{D34FEEF0-5416-4B38-9BB6-D2F08D5FCEEC}"/>
              </a:ext>
            </a:extLst>
          </p:cNvPr>
          <p:cNvSpPr/>
          <p:nvPr/>
        </p:nvSpPr>
        <p:spPr>
          <a:xfrm>
            <a:off x="4374328" y="1461340"/>
            <a:ext cx="3096344" cy="56557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500" dirty="0">
                <a:solidFill>
                  <a:srgbClr val="FF0000"/>
                </a:solidFill>
                <a:latin typeface="Cambria Math" panose="02040503050406030204" pitchFamily="18" charset="0"/>
                <a:ea typeface="華康儷楷書" panose="03000509000000000000" pitchFamily="65" charset="-120"/>
              </a:rPr>
              <a:t>狀況</a:t>
            </a:r>
            <a:r>
              <a:rPr lang="en-US" altLang="zh-TW" sz="2500" dirty="0">
                <a:solidFill>
                  <a:srgbClr val="FF0000"/>
                </a:solidFill>
                <a:latin typeface="Cambria Math" panose="02040503050406030204" pitchFamily="18" charset="0"/>
                <a:ea typeface="華康儷楷書" panose="03000509000000000000" pitchFamily="65" charset="-120"/>
              </a:rPr>
              <a:t>1</a:t>
            </a:r>
            <a:r>
              <a:rPr lang="zh-TW" altLang="en-US" sz="2500" dirty="0">
                <a:solidFill>
                  <a:srgbClr val="FF0000"/>
                </a:solidFill>
                <a:latin typeface="Cambria Math" panose="02040503050406030204" pitchFamily="18" charset="0"/>
                <a:ea typeface="華康儷楷書" panose="03000509000000000000" pitchFamily="65" charset="-120"/>
              </a:rPr>
              <a:t>：</a:t>
            </a:r>
            <a:r>
              <a:rPr lang="zh-TW" altLang="en-US" b="1" dirty="0">
                <a:solidFill>
                  <a:schemeClr val="tx1"/>
                </a:solidFill>
                <a:latin typeface="Cambria Math" panose="02040503050406030204" pitchFamily="18" charset="0"/>
                <a:ea typeface="華康儷楷書" panose="03000509000000000000" pitchFamily="65" charset="-120"/>
              </a:rPr>
              <a:t>檔案名稱不正確</a:t>
            </a:r>
          </a:p>
        </p:txBody>
      </p:sp>
      <p:pic>
        <p:nvPicPr>
          <p:cNvPr id="27" name="圖片 26">
            <a:extLst>
              <a:ext uri="{FF2B5EF4-FFF2-40B4-BE49-F238E27FC236}">
                <a16:creationId xmlns:a16="http://schemas.microsoft.com/office/drawing/2014/main" id="{896DF47B-84BF-46D0-A559-A637DF62354A}"/>
              </a:ext>
            </a:extLst>
          </p:cNvPr>
          <p:cNvPicPr>
            <a:picLocks noChangeAspect="1"/>
          </p:cNvPicPr>
          <p:nvPr/>
        </p:nvPicPr>
        <p:blipFill>
          <a:blip r:embed="rId8"/>
          <a:stretch>
            <a:fillRect/>
          </a:stretch>
        </p:blipFill>
        <p:spPr>
          <a:xfrm>
            <a:off x="983433" y="4355009"/>
            <a:ext cx="4320480" cy="2386359"/>
          </a:xfrm>
          <a:prstGeom prst="rect">
            <a:avLst/>
          </a:prstGeom>
        </p:spPr>
      </p:pic>
      <p:sp>
        <p:nvSpPr>
          <p:cNvPr id="28" name="矩形: 圓角 27">
            <a:extLst>
              <a:ext uri="{FF2B5EF4-FFF2-40B4-BE49-F238E27FC236}">
                <a16:creationId xmlns:a16="http://schemas.microsoft.com/office/drawing/2014/main" id="{54447125-9967-472F-8A88-0B06832AC330}"/>
              </a:ext>
            </a:extLst>
          </p:cNvPr>
          <p:cNvSpPr/>
          <p:nvPr/>
        </p:nvSpPr>
        <p:spPr>
          <a:xfrm>
            <a:off x="5522392" y="4935069"/>
            <a:ext cx="5328592" cy="172309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500" dirty="0">
                <a:solidFill>
                  <a:srgbClr val="FF0000"/>
                </a:solidFill>
                <a:latin typeface="Cambria Math" panose="02040503050406030204" pitchFamily="18" charset="0"/>
                <a:ea typeface="華康儷楷書" panose="03000509000000000000" pitchFamily="65" charset="-120"/>
              </a:rPr>
              <a:t>狀況</a:t>
            </a:r>
            <a:r>
              <a:rPr lang="en-US" altLang="zh-TW" sz="2500" dirty="0">
                <a:solidFill>
                  <a:srgbClr val="FF0000"/>
                </a:solidFill>
                <a:latin typeface="Cambria Math" panose="02040503050406030204" pitchFamily="18" charset="0"/>
                <a:ea typeface="華康儷楷書" panose="03000509000000000000" pitchFamily="65" charset="-120"/>
              </a:rPr>
              <a:t>3</a:t>
            </a:r>
            <a:r>
              <a:rPr lang="zh-TW" altLang="en-US" sz="2500" dirty="0">
                <a:solidFill>
                  <a:srgbClr val="FF0000"/>
                </a:solidFill>
                <a:latin typeface="Cambria Math" panose="02040503050406030204" pitchFamily="18" charset="0"/>
                <a:ea typeface="華康儷楷書" panose="03000509000000000000" pitchFamily="65" charset="-120"/>
              </a:rPr>
              <a:t>：</a:t>
            </a:r>
            <a:endParaRPr lang="en-US" altLang="zh-TW" sz="2500" dirty="0">
              <a:solidFill>
                <a:srgbClr val="FF0000"/>
              </a:solidFill>
              <a:latin typeface="Cambria Math" panose="02040503050406030204" pitchFamily="18" charset="0"/>
              <a:ea typeface="華康儷楷書" panose="03000509000000000000" pitchFamily="65" charset="-120"/>
            </a:endParaRPr>
          </a:p>
          <a:p>
            <a:r>
              <a:rPr kumimoji="0" lang="zh-TW" altLang="en-US"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整批匯入</a:t>
            </a:r>
            <a:r>
              <a:rPr kumimoji="0" lang="en-US" altLang="zh-TW"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單筆編輯雖然輸入成功，但一般生</a:t>
            </a:r>
            <a:r>
              <a:rPr kumimoji="0" lang="en-US" altLang="zh-TW"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或原住民生</a:t>
            </a:r>
            <a:r>
              <a:rPr kumimoji="0" lang="en-US" altLang="zh-TW"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選填之志願僅提供「離島生」或「低收或中低收入戶考生」名額，在</a:t>
            </a:r>
            <a:r>
              <a:rPr kumimoji="0" lang="zh-TW" altLang="en-US" sz="22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檢核報名資料</a:t>
            </a:r>
            <a:r>
              <a:rPr kumimoji="0" lang="zh-TW" altLang="en-US" b="1" dirty="0">
                <a:solidFill>
                  <a:schemeClr val="tx1"/>
                </a:solidFill>
                <a:latin typeface="華康儷楷書" panose="03000509000000000000" pitchFamily="65" charset="-120"/>
                <a:ea typeface="華康儷楷書" panose="03000509000000000000" pitchFamily="65" charset="-120"/>
                <a:cs typeface="Times New Roman" panose="02020603050405020304" pitchFamily="18" charset="0"/>
              </a:rPr>
              <a:t>時，會呈現有異常之考生</a:t>
            </a:r>
          </a:p>
        </p:txBody>
      </p:sp>
      <p:pic>
        <p:nvPicPr>
          <p:cNvPr id="30" name="圖片 29">
            <a:extLst>
              <a:ext uri="{FF2B5EF4-FFF2-40B4-BE49-F238E27FC236}">
                <a16:creationId xmlns:a16="http://schemas.microsoft.com/office/drawing/2014/main" id="{F1679CAE-C05D-4FA4-86B6-E5DC4504F7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33472" y="4862446"/>
            <a:ext cx="504056" cy="504056"/>
          </a:xfrm>
          <a:prstGeom prst="rect">
            <a:avLst/>
          </a:prstGeom>
        </p:spPr>
      </p:pic>
    </p:spTree>
    <p:extLst>
      <p:ext uri="{BB962C8B-B14F-4D97-AF65-F5344CB8AC3E}">
        <p14:creationId xmlns:p14="http://schemas.microsoft.com/office/powerpoint/2010/main" val="780637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8646" y="182553"/>
            <a:ext cx="9289032" cy="430887"/>
          </a:xfrm>
          <a:prstGeom prst="rect">
            <a:avLst/>
          </a:prstGeom>
        </p:spPr>
        <p:txBody>
          <a:bodyPr wrap="square">
            <a:spAutoFit/>
          </a:bodyPr>
          <a:lstStyle/>
          <a:p>
            <a:pPr marL="628650" indent="-628650" algn="ctr"/>
            <a:r>
              <a:rPr lang="en-US" altLang="zh-TW" sz="2200" b="1" dirty="0">
                <a:latin typeface="華康儷楷書" panose="03000509000000000000" pitchFamily="65" charset="-120"/>
                <a:ea typeface="華康儷楷書" panose="03000509000000000000" pitchFamily="65" charset="-120"/>
              </a:rPr>
              <a:t>【</a:t>
            </a:r>
            <a:r>
              <a:rPr lang="zh-TW" altLang="en-US" sz="2200" b="1" dirty="0">
                <a:latin typeface="華康儷楷書" panose="03000509000000000000" pitchFamily="65" charset="-120"/>
                <a:ea typeface="華康儷楷書" panose="03000509000000000000" pitchFamily="65" charset="-120"/>
              </a:rPr>
              <a:t>集體報名</a:t>
            </a:r>
            <a:r>
              <a:rPr lang="en-US" altLang="zh-TW" sz="2200" b="1" dirty="0">
                <a:latin typeface="華康儷楷書" panose="03000509000000000000" pitchFamily="65" charset="-120"/>
                <a:ea typeface="華康儷楷書" panose="03000509000000000000" pitchFamily="65" charset="-120"/>
              </a:rPr>
              <a:t>】</a:t>
            </a:r>
            <a:r>
              <a:rPr lang="zh-TW" altLang="en-US" sz="2200" b="1" dirty="0">
                <a:latin typeface="華康儷楷書" panose="03000509000000000000" pitchFamily="65" charset="-120"/>
                <a:ea typeface="華康儷楷書" panose="03000509000000000000" pitchFamily="65" charset="-120"/>
              </a:rPr>
              <a:t>一階報名及繳費</a:t>
            </a:r>
            <a:r>
              <a:rPr lang="en-US" altLang="zh-TW" sz="2200" b="1" dirty="0">
                <a:solidFill>
                  <a:srgbClr val="FF0000"/>
                </a:solidFill>
                <a:latin typeface="華康儷楷書" panose="03000509000000000000" pitchFamily="65" charset="-120"/>
                <a:ea typeface="華康儷楷書" panose="03000509000000000000" pitchFamily="65" charset="-120"/>
              </a:rPr>
              <a:t>-</a:t>
            </a:r>
            <a:r>
              <a:rPr lang="zh-TW" altLang="en-US" sz="2200" b="1" dirty="0">
                <a:solidFill>
                  <a:srgbClr val="FF0000"/>
                </a:solidFill>
                <a:latin typeface="華康儷楷書" panose="03000509000000000000" pitchFamily="65" charset="-120"/>
                <a:ea typeface="華康儷楷書" panose="03000509000000000000" pitchFamily="65" charset="-120"/>
              </a:rPr>
              <a:t>輸入考生調查表</a:t>
            </a:r>
            <a:r>
              <a:rPr lang="en-US" altLang="zh-TW" sz="2200" b="1" dirty="0">
                <a:solidFill>
                  <a:srgbClr val="0000FF"/>
                </a:solidFill>
                <a:latin typeface="華康儷楷書" panose="03000509000000000000" pitchFamily="65" charset="-120"/>
                <a:ea typeface="華康儷楷書" panose="03000509000000000000" pitchFamily="65" charset="-120"/>
              </a:rPr>
              <a:t>(</a:t>
            </a:r>
            <a:r>
              <a:rPr lang="zh-TW" altLang="en-US" sz="2200" b="1" dirty="0">
                <a:solidFill>
                  <a:srgbClr val="0000FF"/>
                </a:solidFill>
                <a:latin typeface="華康儷楷書" panose="03000509000000000000" pitchFamily="65" charset="-120"/>
                <a:ea typeface="華康儷楷書" panose="03000509000000000000" pitchFamily="65" charset="-120"/>
              </a:rPr>
              <a:t>單筆報名資料修改</a:t>
            </a:r>
            <a:r>
              <a:rPr lang="en-US" altLang="zh-TW" sz="2200" b="1" dirty="0">
                <a:solidFill>
                  <a:srgbClr val="0000FF"/>
                </a:solidFill>
                <a:latin typeface="華康儷楷書" panose="03000509000000000000" pitchFamily="65" charset="-120"/>
                <a:ea typeface="華康儷楷書" panose="03000509000000000000" pitchFamily="65" charset="-120"/>
              </a:rPr>
              <a:t>)</a:t>
            </a:r>
            <a:endParaRPr lang="zh-TW" altLang="en-US" sz="2200" dirty="0">
              <a:solidFill>
                <a:srgbClr val="0000FF"/>
              </a:solidFill>
              <a:latin typeface="華康儷楷書" panose="03000509000000000000" pitchFamily="65" charset="-120"/>
              <a:ea typeface="華康儷楷書" panose="03000509000000000000" pitchFamily="65" charset="-120"/>
            </a:endParaRPr>
          </a:p>
        </p:txBody>
      </p:sp>
      <p:pic>
        <p:nvPicPr>
          <p:cNvPr id="8" name="圖片 7">
            <a:extLst>
              <a:ext uri="{FF2B5EF4-FFF2-40B4-BE49-F238E27FC236}">
                <a16:creationId xmlns:a16="http://schemas.microsoft.com/office/drawing/2014/main" id="{F3A0997B-97A4-F6E9-8321-8C600C038372}"/>
              </a:ext>
            </a:extLst>
          </p:cNvPr>
          <p:cNvPicPr>
            <a:picLocks noChangeAspect="1"/>
          </p:cNvPicPr>
          <p:nvPr/>
        </p:nvPicPr>
        <p:blipFill>
          <a:blip r:embed="rId3"/>
          <a:stretch>
            <a:fillRect/>
          </a:stretch>
        </p:blipFill>
        <p:spPr>
          <a:xfrm>
            <a:off x="1320728" y="764704"/>
            <a:ext cx="6649875" cy="5526585"/>
          </a:xfrm>
          <a:prstGeom prst="rect">
            <a:avLst/>
          </a:prstGeom>
        </p:spPr>
      </p:pic>
      <p:sp>
        <p:nvSpPr>
          <p:cNvPr id="9" name="矩形 8">
            <a:extLst>
              <a:ext uri="{FF2B5EF4-FFF2-40B4-BE49-F238E27FC236}">
                <a16:creationId xmlns:a16="http://schemas.microsoft.com/office/drawing/2014/main" id="{F26F5D1F-AF0E-44B5-7CBD-1E378F415E82}"/>
              </a:ext>
            </a:extLst>
          </p:cNvPr>
          <p:cNvSpPr/>
          <p:nvPr/>
        </p:nvSpPr>
        <p:spPr>
          <a:xfrm>
            <a:off x="1333736" y="2323627"/>
            <a:ext cx="6511856" cy="889050"/>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1F02E1BB-0528-FBEF-CB4B-852C87753C14}"/>
              </a:ext>
            </a:extLst>
          </p:cNvPr>
          <p:cNvSpPr/>
          <p:nvPr/>
        </p:nvSpPr>
        <p:spPr>
          <a:xfrm flipV="1">
            <a:off x="7269528" y="3952305"/>
            <a:ext cx="576064" cy="201622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79BD2D1E-F19C-647F-F52A-7EF2DC298336}"/>
              </a:ext>
            </a:extLst>
          </p:cNvPr>
          <p:cNvSpPr/>
          <p:nvPr/>
        </p:nvSpPr>
        <p:spPr>
          <a:xfrm flipV="1">
            <a:off x="1404912" y="3488705"/>
            <a:ext cx="1544136" cy="4635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12" name="圖片 11">
            <a:extLst>
              <a:ext uri="{FF2B5EF4-FFF2-40B4-BE49-F238E27FC236}">
                <a16:creationId xmlns:a16="http://schemas.microsoft.com/office/drawing/2014/main" id="{35D5719E-D1E4-E768-6329-35F859296C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6583" y="2468514"/>
            <a:ext cx="729832" cy="729832"/>
          </a:xfrm>
          <a:prstGeom prst="rect">
            <a:avLst/>
          </a:prstGeom>
        </p:spPr>
      </p:pic>
      <p:pic>
        <p:nvPicPr>
          <p:cNvPr id="13" name="圖片 12">
            <a:extLst>
              <a:ext uri="{FF2B5EF4-FFF2-40B4-BE49-F238E27FC236}">
                <a16:creationId xmlns:a16="http://schemas.microsoft.com/office/drawing/2014/main" id="{66103070-79A9-1193-36A2-8E850E3A58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1239" y="3375213"/>
            <a:ext cx="729832" cy="729832"/>
          </a:xfrm>
          <a:prstGeom prst="rect">
            <a:avLst/>
          </a:prstGeom>
        </p:spPr>
      </p:pic>
      <p:sp>
        <p:nvSpPr>
          <p:cNvPr id="7" name="圓角矩形圖說文字 6">
            <a:extLst>
              <a:ext uri="{FF2B5EF4-FFF2-40B4-BE49-F238E27FC236}">
                <a16:creationId xmlns:a16="http://schemas.microsoft.com/office/drawing/2014/main" id="{4DDA5A7E-56B7-CDC9-DC6D-BE8EA6B7B205}"/>
              </a:ext>
            </a:extLst>
          </p:cNvPr>
          <p:cNvSpPr/>
          <p:nvPr/>
        </p:nvSpPr>
        <p:spPr>
          <a:xfrm>
            <a:off x="8394234" y="1334865"/>
            <a:ext cx="3502853" cy="2034925"/>
          </a:xfrm>
          <a:prstGeom prst="wedgeRoundRectCallout">
            <a:avLst>
              <a:gd name="adj1" fmla="val -64783"/>
              <a:gd name="adj2" fmla="val 22224"/>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zh-TW" altLang="en-US" b="1" dirty="0">
                <a:solidFill>
                  <a:schemeClr val="tx1"/>
                </a:solidFill>
                <a:latin typeface="華康儷楷書" panose="03000509000000000000" pitchFamily="65" charset="-120"/>
                <a:ea typeface="華康儷楷書" panose="03000509000000000000" pitchFamily="65" charset="-120"/>
              </a:rPr>
              <a:t>經聲明放棄「低收或中低收入戶考生」身分者，即不得參加各校系科</a:t>
            </a:r>
            <a:r>
              <a:rPr kumimoji="0" lang="en-US" altLang="zh-TW" b="1" dirty="0">
                <a:solidFill>
                  <a:schemeClr val="tx1"/>
                </a:solidFill>
                <a:latin typeface="華康儷楷書" panose="03000509000000000000" pitchFamily="65" charset="-120"/>
                <a:ea typeface="華康儷楷書" panose="03000509000000000000" pitchFamily="65" charset="-120"/>
              </a:rPr>
              <a:t>(</a:t>
            </a:r>
            <a:r>
              <a:rPr kumimoji="0" lang="zh-TW" altLang="en-US" b="1" dirty="0">
                <a:solidFill>
                  <a:schemeClr val="tx1"/>
                </a:solidFill>
                <a:latin typeface="華康儷楷書" panose="03000509000000000000" pitchFamily="65" charset="-120"/>
                <a:ea typeface="華康儷楷書" panose="03000509000000000000" pitchFamily="65" charset="-120"/>
              </a:rPr>
              <a:t>組</a:t>
            </a:r>
            <a:r>
              <a:rPr kumimoji="0" lang="en-US" altLang="zh-TW" b="1" dirty="0">
                <a:solidFill>
                  <a:schemeClr val="tx1"/>
                </a:solidFill>
                <a:latin typeface="華康儷楷書" panose="03000509000000000000" pitchFamily="65" charset="-120"/>
                <a:ea typeface="華康儷楷書" panose="03000509000000000000" pitchFamily="65" charset="-120"/>
              </a:rPr>
              <a:t>)</a:t>
            </a:r>
            <a:r>
              <a:rPr kumimoji="0" lang="zh-TW" altLang="en-US" b="1" dirty="0">
                <a:solidFill>
                  <a:schemeClr val="tx1"/>
                </a:solidFill>
                <a:latin typeface="華康儷楷書" panose="03000509000000000000" pitchFamily="65" charset="-120"/>
                <a:ea typeface="華康儷楷書" panose="03000509000000000000" pitchFamily="65" charset="-120"/>
              </a:rPr>
              <a:t>、學程之「低收或中低收入戶考生」招生名額招生，</a:t>
            </a:r>
            <a:r>
              <a:rPr kumimoji="0" lang="zh-TW" altLang="en-US" b="1" dirty="0">
                <a:solidFill>
                  <a:srgbClr val="FF0000"/>
                </a:solidFill>
                <a:latin typeface="華康儷楷書" panose="03000509000000000000" pitchFamily="65" charset="-120"/>
                <a:ea typeface="華康儷楷書" panose="03000509000000000000" pitchFamily="65" charset="-120"/>
              </a:rPr>
              <a:t>但不影響參加本招生之報名費減免資格</a:t>
            </a:r>
            <a:r>
              <a:rPr kumimoji="0" lang="zh-TW" altLang="en-US" b="1" dirty="0">
                <a:solidFill>
                  <a:schemeClr val="tx1"/>
                </a:solidFill>
                <a:latin typeface="華康儷楷書" panose="03000509000000000000" pitchFamily="65" charset="-120"/>
                <a:ea typeface="華康儷楷書" panose="03000509000000000000" pitchFamily="65" charset="-120"/>
              </a:rPr>
              <a:t>。</a:t>
            </a:r>
          </a:p>
        </p:txBody>
      </p:sp>
      <p:sp>
        <p:nvSpPr>
          <p:cNvPr id="6" name="圓角矩形圖說文字 6">
            <a:extLst>
              <a:ext uri="{FF2B5EF4-FFF2-40B4-BE49-F238E27FC236}">
                <a16:creationId xmlns:a16="http://schemas.microsoft.com/office/drawing/2014/main" id="{D6D33C40-CF31-77F8-41F0-0CC0874495B9}"/>
              </a:ext>
            </a:extLst>
          </p:cNvPr>
          <p:cNvSpPr/>
          <p:nvPr/>
        </p:nvSpPr>
        <p:spPr>
          <a:xfrm>
            <a:off x="8489334" y="4418443"/>
            <a:ext cx="3381038" cy="889050"/>
          </a:xfrm>
          <a:prstGeom prst="wedgeRoundRectCallout">
            <a:avLst>
              <a:gd name="adj1" fmla="val -68726"/>
              <a:gd name="adj2" fmla="val -19447"/>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zh-TW" altLang="en-US" b="1" dirty="0">
                <a:solidFill>
                  <a:schemeClr val="tx1"/>
                </a:solidFill>
                <a:latin typeface="華康儷楷書" panose="03000509000000000000" pitchFamily="65" charset="-120"/>
                <a:ea typeface="華康儷楷書" panose="03000509000000000000" pitchFamily="65" charset="-120"/>
              </a:rPr>
              <a:t>請於此欄位加入</a:t>
            </a:r>
            <a:r>
              <a:rPr kumimoji="0" lang="en-US" altLang="zh-TW" b="1" dirty="0">
                <a:solidFill>
                  <a:schemeClr val="tx1"/>
                </a:solidFill>
                <a:latin typeface="華康儷楷書" panose="03000509000000000000" pitchFamily="65" charset="-120"/>
                <a:ea typeface="華康儷楷書" panose="03000509000000000000" pitchFamily="65" charset="-120"/>
              </a:rPr>
              <a:t>(</a:t>
            </a:r>
            <a:r>
              <a:rPr kumimoji="0" lang="zh-TW" altLang="en-US" b="1" dirty="0">
                <a:solidFill>
                  <a:schemeClr val="tx1"/>
                </a:solidFill>
                <a:latin typeface="華康儷楷書" panose="03000509000000000000" pitchFamily="65" charset="-120"/>
                <a:ea typeface="華康儷楷書" panose="03000509000000000000" pitchFamily="65" charset="-120"/>
              </a:rPr>
              <a:t>或移除</a:t>
            </a:r>
            <a:r>
              <a:rPr kumimoji="0" lang="en-US" altLang="zh-TW" b="1" dirty="0">
                <a:solidFill>
                  <a:schemeClr val="tx1"/>
                </a:solidFill>
                <a:latin typeface="華康儷楷書" panose="03000509000000000000" pitchFamily="65" charset="-120"/>
                <a:ea typeface="華康儷楷書" panose="03000509000000000000" pitchFamily="65" charset="-120"/>
              </a:rPr>
              <a:t>)</a:t>
            </a:r>
            <a:r>
              <a:rPr kumimoji="0" lang="zh-TW" altLang="en-US" b="1" dirty="0">
                <a:solidFill>
                  <a:schemeClr val="tx1"/>
                </a:solidFill>
                <a:latin typeface="華康儷楷書" panose="03000509000000000000" pitchFamily="65" charset="-120"/>
                <a:ea typeface="華康儷楷書" panose="03000509000000000000" pitchFamily="65" charset="-120"/>
              </a:rPr>
              <a:t>貴校考生欲選填之校系科</a:t>
            </a:r>
            <a:r>
              <a:rPr kumimoji="0" lang="en-US" altLang="zh-TW" b="1" dirty="0">
                <a:solidFill>
                  <a:schemeClr val="tx1"/>
                </a:solidFill>
                <a:latin typeface="華康儷楷書" panose="03000509000000000000" pitchFamily="65" charset="-120"/>
                <a:ea typeface="華康儷楷書" panose="03000509000000000000" pitchFamily="65" charset="-120"/>
              </a:rPr>
              <a:t>(</a:t>
            </a:r>
            <a:r>
              <a:rPr kumimoji="0" lang="zh-TW" altLang="en-US" b="1" dirty="0">
                <a:solidFill>
                  <a:schemeClr val="tx1"/>
                </a:solidFill>
                <a:latin typeface="華康儷楷書" panose="03000509000000000000" pitchFamily="65" charset="-120"/>
                <a:ea typeface="華康儷楷書" panose="03000509000000000000" pitchFamily="65" charset="-120"/>
              </a:rPr>
              <a:t>組</a:t>
            </a:r>
            <a:r>
              <a:rPr kumimoji="0" lang="en-US" altLang="zh-TW" b="1" dirty="0">
                <a:solidFill>
                  <a:schemeClr val="tx1"/>
                </a:solidFill>
                <a:latin typeface="華康儷楷書" panose="03000509000000000000" pitchFamily="65" charset="-120"/>
                <a:ea typeface="華康儷楷書" panose="03000509000000000000" pitchFamily="65" charset="-120"/>
              </a:rPr>
              <a:t>)</a:t>
            </a:r>
            <a:r>
              <a:rPr kumimoji="0" lang="zh-TW" altLang="en-US" b="1" dirty="0">
                <a:solidFill>
                  <a:schemeClr val="tx1"/>
                </a:solidFill>
                <a:latin typeface="華康儷楷書" panose="03000509000000000000" pitchFamily="65" charset="-120"/>
                <a:ea typeface="華康儷楷書" panose="03000509000000000000" pitchFamily="65" charset="-120"/>
              </a:rPr>
              <a:t>學程代碼。</a:t>
            </a:r>
          </a:p>
        </p:txBody>
      </p:sp>
    </p:spTree>
    <p:extLst>
      <p:ext uri="{BB962C8B-B14F-4D97-AF65-F5344CB8AC3E}">
        <p14:creationId xmlns:p14="http://schemas.microsoft.com/office/powerpoint/2010/main" val="3634947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A07AB450-286A-48BE-A5F1-5443C2A647FF}"/>
              </a:ext>
            </a:extLst>
          </p:cNvPr>
          <p:cNvPicPr>
            <a:picLocks noChangeAspect="1"/>
          </p:cNvPicPr>
          <p:nvPr/>
        </p:nvPicPr>
        <p:blipFill>
          <a:blip r:embed="rId2"/>
          <a:stretch>
            <a:fillRect/>
          </a:stretch>
        </p:blipFill>
        <p:spPr>
          <a:xfrm>
            <a:off x="6237723" y="1100579"/>
            <a:ext cx="5100900" cy="1737533"/>
          </a:xfrm>
          <a:prstGeom prst="rect">
            <a:avLst/>
          </a:prstGeom>
        </p:spPr>
      </p:pic>
      <p:sp>
        <p:nvSpPr>
          <p:cNvPr id="2" name="Rectangle 2">
            <a:extLst>
              <a:ext uri="{FF2B5EF4-FFF2-40B4-BE49-F238E27FC236}">
                <a16:creationId xmlns:a16="http://schemas.microsoft.com/office/drawing/2014/main" id="{9F67EDEE-5809-42C1-AB55-6F49BF5DEE14}"/>
              </a:ext>
            </a:extLst>
          </p:cNvPr>
          <p:cNvSpPr txBox="1">
            <a:spLocks noChangeArrowheads="1"/>
          </p:cNvSpPr>
          <p:nvPr/>
        </p:nvSpPr>
        <p:spPr>
          <a:xfrm>
            <a:off x="669521" y="85744"/>
            <a:ext cx="9215229" cy="629836"/>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17550" indent="-717550"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一階報名及繳費</a:t>
            </a:r>
            <a:r>
              <a:rPr lang="en-US" altLang="zh-TW" sz="2600" b="1" dirty="0">
                <a:solidFill>
                  <a:srgbClr val="FF0000"/>
                </a:solidFill>
                <a:latin typeface="華康儷楷書" panose="03000509000000000000" pitchFamily="65" charset="-120"/>
                <a:ea typeface="華康儷楷書" panose="03000509000000000000" pitchFamily="65" charset="-120"/>
                <a:cs typeface="+mn-cs"/>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檢核考生報名資料</a:t>
            </a:r>
            <a:endParaRPr lang="en-US" altLang="zh-TW" sz="2600" b="1" dirty="0">
              <a:solidFill>
                <a:srgbClr val="FF0000"/>
              </a:solidFill>
              <a:latin typeface="華康儷楷書" panose="03000509000000000000" pitchFamily="65" charset="-120"/>
              <a:ea typeface="華康儷楷書" panose="03000509000000000000" pitchFamily="65" charset="-120"/>
              <a:cs typeface="+mn-cs"/>
            </a:endParaRPr>
          </a:p>
        </p:txBody>
      </p:sp>
      <p:pic>
        <p:nvPicPr>
          <p:cNvPr id="4" name="圖片 3">
            <a:extLst>
              <a:ext uri="{FF2B5EF4-FFF2-40B4-BE49-F238E27FC236}">
                <a16:creationId xmlns:a16="http://schemas.microsoft.com/office/drawing/2014/main" id="{4DBF9A7B-6C56-4166-86C9-CBB747505E5E}"/>
              </a:ext>
            </a:extLst>
          </p:cNvPr>
          <p:cNvPicPr>
            <a:picLocks noChangeAspect="1"/>
          </p:cNvPicPr>
          <p:nvPr/>
        </p:nvPicPr>
        <p:blipFill rotWithShape="1">
          <a:blip r:embed="rId3"/>
          <a:srcRect t="38527"/>
          <a:stretch/>
        </p:blipFill>
        <p:spPr>
          <a:xfrm>
            <a:off x="767408" y="1071114"/>
            <a:ext cx="5400600" cy="2746564"/>
          </a:xfrm>
          <a:prstGeom prst="rect">
            <a:avLst/>
          </a:prstGeom>
        </p:spPr>
      </p:pic>
      <p:pic>
        <p:nvPicPr>
          <p:cNvPr id="6" name="圖片 5">
            <a:extLst>
              <a:ext uri="{FF2B5EF4-FFF2-40B4-BE49-F238E27FC236}">
                <a16:creationId xmlns:a16="http://schemas.microsoft.com/office/drawing/2014/main" id="{6258DB94-1C32-4265-8E25-8FE06E2AF096}"/>
              </a:ext>
            </a:extLst>
          </p:cNvPr>
          <p:cNvPicPr>
            <a:picLocks noChangeAspect="1"/>
          </p:cNvPicPr>
          <p:nvPr/>
        </p:nvPicPr>
        <p:blipFill rotWithShape="1">
          <a:blip r:embed="rId4"/>
          <a:srcRect t="40354"/>
          <a:stretch/>
        </p:blipFill>
        <p:spPr>
          <a:xfrm>
            <a:off x="767408" y="4059134"/>
            <a:ext cx="5400600" cy="2341514"/>
          </a:xfrm>
          <a:prstGeom prst="rect">
            <a:avLst/>
          </a:prstGeom>
        </p:spPr>
      </p:pic>
      <p:pic>
        <p:nvPicPr>
          <p:cNvPr id="8" name="圖片 7">
            <a:extLst>
              <a:ext uri="{FF2B5EF4-FFF2-40B4-BE49-F238E27FC236}">
                <a16:creationId xmlns:a16="http://schemas.microsoft.com/office/drawing/2014/main" id="{56447B08-F05E-466B-95CE-BED3B01C0CBE}"/>
              </a:ext>
            </a:extLst>
          </p:cNvPr>
          <p:cNvPicPr>
            <a:picLocks noChangeAspect="1"/>
          </p:cNvPicPr>
          <p:nvPr/>
        </p:nvPicPr>
        <p:blipFill>
          <a:blip r:embed="rId5"/>
          <a:stretch>
            <a:fillRect/>
          </a:stretch>
        </p:blipFill>
        <p:spPr>
          <a:xfrm>
            <a:off x="6252152" y="3982695"/>
            <a:ext cx="4968464" cy="2417953"/>
          </a:xfrm>
          <a:prstGeom prst="rect">
            <a:avLst/>
          </a:prstGeom>
        </p:spPr>
      </p:pic>
      <p:pic>
        <p:nvPicPr>
          <p:cNvPr id="11" name="圖片 10">
            <a:extLst>
              <a:ext uri="{FF2B5EF4-FFF2-40B4-BE49-F238E27FC236}">
                <a16:creationId xmlns:a16="http://schemas.microsoft.com/office/drawing/2014/main" id="{9CE06C97-7F2E-44B7-98BE-7D3126EB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521" y="2979436"/>
            <a:ext cx="815688" cy="815688"/>
          </a:xfrm>
          <a:prstGeom prst="rect">
            <a:avLst/>
          </a:prstGeom>
        </p:spPr>
      </p:pic>
      <p:sp>
        <p:nvSpPr>
          <p:cNvPr id="10" name="文字方塊 9">
            <a:extLst>
              <a:ext uri="{FF2B5EF4-FFF2-40B4-BE49-F238E27FC236}">
                <a16:creationId xmlns:a16="http://schemas.microsoft.com/office/drawing/2014/main" id="{38CCE181-7032-4F32-8A29-90C058931865}"/>
              </a:ext>
            </a:extLst>
          </p:cNvPr>
          <p:cNvSpPr txBox="1"/>
          <p:nvPr/>
        </p:nvSpPr>
        <p:spPr>
          <a:xfrm>
            <a:off x="1396478" y="3025683"/>
            <a:ext cx="9968136" cy="769441"/>
          </a:xfrm>
          <a:prstGeom prst="rect">
            <a:avLst/>
          </a:prstGeom>
          <a:solidFill>
            <a:srgbClr val="F25F5C"/>
          </a:solidFill>
        </p:spPr>
        <p:txBody>
          <a:bodyPr wrap="square" rtlCol="0">
            <a:spAutoFit/>
          </a:bodyPr>
          <a:lstStyle/>
          <a:p>
            <a:pPr algn="ctr"/>
            <a:r>
              <a:rPr lang="zh-TW" altLang="en-US" sz="2200" b="1" dirty="0">
                <a:solidFill>
                  <a:schemeClr val="bg1"/>
                </a:solidFill>
                <a:latin typeface="標楷體" panose="03000509000000000000" pitchFamily="65" charset="-120"/>
                <a:ea typeface="標楷體" panose="03000509000000000000" pitchFamily="65" charset="-120"/>
              </a:rPr>
              <a:t>選擇「三、檢核考生報名資料」、「★檢核報名資料」，皆無考生名單才屬資料正確無誤。</a:t>
            </a:r>
          </a:p>
        </p:txBody>
      </p:sp>
      <p:sp>
        <p:nvSpPr>
          <p:cNvPr id="16" name="矩形 15">
            <a:extLst>
              <a:ext uri="{FF2B5EF4-FFF2-40B4-BE49-F238E27FC236}">
                <a16:creationId xmlns:a16="http://schemas.microsoft.com/office/drawing/2014/main" id="{3775F1DB-FA8E-4A51-9F00-AA93D2956662}"/>
              </a:ext>
            </a:extLst>
          </p:cNvPr>
          <p:cNvSpPr/>
          <p:nvPr/>
        </p:nvSpPr>
        <p:spPr>
          <a:xfrm>
            <a:off x="892428" y="1626246"/>
            <a:ext cx="1260140" cy="37843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3C3EADB9-1CAB-4E08-8884-F3184B4487E5}"/>
              </a:ext>
            </a:extLst>
          </p:cNvPr>
          <p:cNvSpPr/>
          <p:nvPr/>
        </p:nvSpPr>
        <p:spPr>
          <a:xfrm>
            <a:off x="8040216" y="1879456"/>
            <a:ext cx="1260140" cy="37843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C89393B2-37EF-4635-A4DC-F9573A66C038}"/>
              </a:ext>
            </a:extLst>
          </p:cNvPr>
          <p:cNvSpPr/>
          <p:nvPr/>
        </p:nvSpPr>
        <p:spPr>
          <a:xfrm>
            <a:off x="1114654" y="5949281"/>
            <a:ext cx="2389058" cy="14401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0" name="矩形 19">
            <a:extLst>
              <a:ext uri="{FF2B5EF4-FFF2-40B4-BE49-F238E27FC236}">
                <a16:creationId xmlns:a16="http://schemas.microsoft.com/office/drawing/2014/main" id="{065F6107-2F2A-4BE7-A41A-AC3966D16E67}"/>
              </a:ext>
            </a:extLst>
          </p:cNvPr>
          <p:cNvSpPr/>
          <p:nvPr/>
        </p:nvSpPr>
        <p:spPr>
          <a:xfrm>
            <a:off x="8774920" y="5949281"/>
            <a:ext cx="2389058" cy="14401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3" name="文字方塊 22">
            <a:extLst>
              <a:ext uri="{FF2B5EF4-FFF2-40B4-BE49-F238E27FC236}">
                <a16:creationId xmlns:a16="http://schemas.microsoft.com/office/drawing/2014/main" id="{519DFD2B-B2E5-4918-BF7C-ACE60D962945}"/>
              </a:ext>
            </a:extLst>
          </p:cNvPr>
          <p:cNvSpPr txBox="1"/>
          <p:nvPr/>
        </p:nvSpPr>
        <p:spPr>
          <a:xfrm>
            <a:off x="722415" y="1794747"/>
            <a:ext cx="1800493" cy="369332"/>
          </a:xfrm>
          <a:prstGeom prst="rect">
            <a:avLst/>
          </a:prstGeom>
          <a:solidFill>
            <a:schemeClr val="accent2">
              <a:lumMod val="40000"/>
              <a:lumOff val="60000"/>
            </a:schemeClr>
          </a:solidFill>
        </p:spPr>
        <p:txBody>
          <a:bodyPr wrap="none" rtlCol="0">
            <a:spAutoFit/>
          </a:bodyPr>
          <a:lstStyle/>
          <a:p>
            <a:r>
              <a:rPr lang="zh-TW" altLang="en-US" b="1" dirty="0">
                <a:latin typeface="華康儷楷書" panose="03000509000000000000" pitchFamily="65" charset="-120"/>
                <a:ea typeface="華康儷楷書" panose="03000509000000000000" pitchFamily="65" charset="-120"/>
              </a:rPr>
              <a:t>無異常班級資料</a:t>
            </a:r>
          </a:p>
        </p:txBody>
      </p:sp>
      <p:sp>
        <p:nvSpPr>
          <p:cNvPr id="9" name="文字方塊 8">
            <a:extLst>
              <a:ext uri="{FF2B5EF4-FFF2-40B4-BE49-F238E27FC236}">
                <a16:creationId xmlns:a16="http://schemas.microsoft.com/office/drawing/2014/main" id="{4B73DA32-162E-4CA8-A7B3-6822B7AD4D2A}"/>
              </a:ext>
            </a:extLst>
          </p:cNvPr>
          <p:cNvSpPr txBox="1"/>
          <p:nvPr/>
        </p:nvSpPr>
        <p:spPr>
          <a:xfrm>
            <a:off x="767408" y="668256"/>
            <a:ext cx="1728192" cy="527804"/>
          </a:xfrm>
          <a:prstGeom prst="roundRect">
            <a:avLst/>
          </a:prstGeom>
          <a:solidFill>
            <a:srgbClr val="FFFF00"/>
          </a:solidFill>
          <a:ln w="28575">
            <a:solidFill>
              <a:srgbClr val="FF0000"/>
            </a:solidFill>
          </a:ln>
        </p:spPr>
        <p:txBody>
          <a:bodyPr wrap="square" rtlCol="0">
            <a:spAutoFit/>
          </a:bodyPr>
          <a:lstStyle/>
          <a:p>
            <a:pPr algn="ctr"/>
            <a:r>
              <a:rPr lang="zh-TW" altLang="en-US" sz="2500" b="1" dirty="0">
                <a:solidFill>
                  <a:srgbClr val="0000FF"/>
                </a:solidFill>
                <a:latin typeface="華康儷楷書" panose="03000509000000000000" pitchFamily="65" charset="-120"/>
                <a:ea typeface="華康儷楷書" panose="03000509000000000000" pitchFamily="65" charset="-120"/>
              </a:rPr>
              <a:t>資料正確</a:t>
            </a:r>
          </a:p>
        </p:txBody>
      </p:sp>
      <p:sp>
        <p:nvSpPr>
          <p:cNvPr id="25" name="文字方塊 24">
            <a:extLst>
              <a:ext uri="{FF2B5EF4-FFF2-40B4-BE49-F238E27FC236}">
                <a16:creationId xmlns:a16="http://schemas.microsoft.com/office/drawing/2014/main" id="{FE3562DB-B2B1-45C6-A5A8-8BDB04E68E3F}"/>
              </a:ext>
            </a:extLst>
          </p:cNvPr>
          <p:cNvSpPr txBox="1"/>
          <p:nvPr/>
        </p:nvSpPr>
        <p:spPr>
          <a:xfrm>
            <a:off x="8116288" y="1896387"/>
            <a:ext cx="1107996" cy="369332"/>
          </a:xfrm>
          <a:prstGeom prst="rect">
            <a:avLst/>
          </a:prstGeom>
          <a:solidFill>
            <a:schemeClr val="accent2">
              <a:lumMod val="40000"/>
              <a:lumOff val="60000"/>
            </a:schemeClr>
          </a:solidFill>
        </p:spPr>
        <p:txBody>
          <a:bodyPr wrap="none" rtlCol="0">
            <a:spAutoFit/>
          </a:bodyPr>
          <a:lstStyle/>
          <a:p>
            <a:r>
              <a:rPr lang="zh-TW" altLang="en-US" b="1" dirty="0">
                <a:latin typeface="華康儷楷書" panose="03000509000000000000" pitchFamily="65" charset="-120"/>
                <a:ea typeface="華康儷楷書" panose="03000509000000000000" pitchFamily="65" charset="-120"/>
              </a:rPr>
              <a:t>查無考生</a:t>
            </a:r>
          </a:p>
        </p:txBody>
      </p:sp>
      <p:sp>
        <p:nvSpPr>
          <p:cNvPr id="26" name="文字方塊 25">
            <a:extLst>
              <a:ext uri="{FF2B5EF4-FFF2-40B4-BE49-F238E27FC236}">
                <a16:creationId xmlns:a16="http://schemas.microsoft.com/office/drawing/2014/main" id="{6C525DCA-5FBF-4B9D-BCDE-8218FBC91E57}"/>
              </a:ext>
            </a:extLst>
          </p:cNvPr>
          <p:cNvSpPr txBox="1"/>
          <p:nvPr/>
        </p:nvSpPr>
        <p:spPr>
          <a:xfrm>
            <a:off x="2965168" y="6141816"/>
            <a:ext cx="1107996" cy="369332"/>
          </a:xfrm>
          <a:prstGeom prst="rect">
            <a:avLst/>
          </a:prstGeom>
          <a:solidFill>
            <a:schemeClr val="accent2">
              <a:lumMod val="40000"/>
              <a:lumOff val="60000"/>
            </a:schemeClr>
          </a:solidFill>
        </p:spPr>
        <p:txBody>
          <a:bodyPr wrap="none" rtlCol="0">
            <a:spAutoFit/>
          </a:bodyPr>
          <a:lstStyle/>
          <a:p>
            <a:r>
              <a:rPr lang="zh-TW" altLang="en-US" b="1" dirty="0">
                <a:latin typeface="華康儷楷書" panose="03000509000000000000" pitchFamily="65" charset="-120"/>
                <a:ea typeface="華康儷楷書" panose="03000509000000000000" pitchFamily="65" charset="-120"/>
              </a:rPr>
              <a:t>查無考生</a:t>
            </a:r>
          </a:p>
        </p:txBody>
      </p:sp>
      <p:sp>
        <p:nvSpPr>
          <p:cNvPr id="27" name="文字方塊 26">
            <a:extLst>
              <a:ext uri="{FF2B5EF4-FFF2-40B4-BE49-F238E27FC236}">
                <a16:creationId xmlns:a16="http://schemas.microsoft.com/office/drawing/2014/main" id="{7D2BC111-AB10-4CC4-BF68-C233DF285C0D}"/>
              </a:ext>
            </a:extLst>
          </p:cNvPr>
          <p:cNvSpPr txBox="1"/>
          <p:nvPr/>
        </p:nvSpPr>
        <p:spPr>
          <a:xfrm>
            <a:off x="8130851" y="6116751"/>
            <a:ext cx="1107996" cy="369332"/>
          </a:xfrm>
          <a:prstGeom prst="rect">
            <a:avLst/>
          </a:prstGeom>
          <a:solidFill>
            <a:schemeClr val="accent2">
              <a:lumMod val="40000"/>
              <a:lumOff val="60000"/>
            </a:schemeClr>
          </a:solidFill>
        </p:spPr>
        <p:txBody>
          <a:bodyPr wrap="none" rtlCol="0">
            <a:spAutoFit/>
          </a:bodyPr>
          <a:lstStyle/>
          <a:p>
            <a:r>
              <a:rPr lang="zh-TW" altLang="en-US" b="1" dirty="0">
                <a:latin typeface="華康儷楷書" panose="03000509000000000000" pitchFamily="65" charset="-120"/>
                <a:ea typeface="華康儷楷書" panose="03000509000000000000" pitchFamily="65" charset="-120"/>
              </a:rPr>
              <a:t>查無考生</a:t>
            </a:r>
          </a:p>
        </p:txBody>
      </p:sp>
    </p:spTree>
    <p:extLst>
      <p:ext uri="{BB962C8B-B14F-4D97-AF65-F5344CB8AC3E}">
        <p14:creationId xmlns:p14="http://schemas.microsoft.com/office/powerpoint/2010/main" val="16053703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95400" y="7058"/>
            <a:ext cx="9937105" cy="68983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17550" indent="-717550"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一階報名及繳費</a:t>
            </a:r>
            <a:r>
              <a:rPr lang="en-US" altLang="zh-TW" sz="2600" b="1" dirty="0">
                <a:solidFill>
                  <a:srgbClr val="FF0000"/>
                </a:solidFill>
                <a:latin typeface="華康儷楷書" panose="03000509000000000000" pitchFamily="65" charset="-120"/>
                <a:ea typeface="華康儷楷書" panose="03000509000000000000" pitchFamily="65" charset="-120"/>
                <a:cs typeface="+mn-cs"/>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檢核考生報名資料</a:t>
            </a:r>
            <a:r>
              <a:rPr lang="en-US" altLang="zh-TW" sz="2600" b="1" dirty="0">
                <a:solidFill>
                  <a:srgbClr val="FF0000"/>
                </a:solidFill>
                <a:latin typeface="華康儷楷書" panose="03000509000000000000" pitchFamily="65" charset="-120"/>
                <a:ea typeface="華康儷楷書" panose="03000509000000000000" pitchFamily="65" charset="-120"/>
                <a:cs typeface="+mn-cs"/>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單筆</a:t>
            </a:r>
            <a:endParaRPr lang="en-US" altLang="zh-TW" sz="2600" b="1" dirty="0">
              <a:solidFill>
                <a:srgbClr val="FF0000"/>
              </a:solidFill>
              <a:latin typeface="華康儷楷書" panose="03000509000000000000" pitchFamily="65" charset="-120"/>
              <a:ea typeface="華康儷楷書" panose="03000509000000000000" pitchFamily="65" charset="-120"/>
              <a:cs typeface="+mn-cs"/>
            </a:endParaRPr>
          </a:p>
        </p:txBody>
      </p:sp>
      <p:pic>
        <p:nvPicPr>
          <p:cNvPr id="4" name="圖片 3">
            <a:extLst>
              <a:ext uri="{FF2B5EF4-FFF2-40B4-BE49-F238E27FC236}">
                <a16:creationId xmlns:a16="http://schemas.microsoft.com/office/drawing/2014/main" id="{2FB2E57E-5379-599B-AD96-8C04230329B3}"/>
              </a:ext>
            </a:extLst>
          </p:cNvPr>
          <p:cNvPicPr>
            <a:picLocks noChangeAspect="1"/>
          </p:cNvPicPr>
          <p:nvPr/>
        </p:nvPicPr>
        <p:blipFill>
          <a:blip r:embed="rId2"/>
          <a:stretch>
            <a:fillRect/>
          </a:stretch>
        </p:blipFill>
        <p:spPr>
          <a:xfrm>
            <a:off x="2063552" y="781752"/>
            <a:ext cx="7573169" cy="6026815"/>
          </a:xfrm>
          <a:prstGeom prst="rect">
            <a:avLst/>
          </a:prstGeom>
        </p:spPr>
      </p:pic>
      <p:sp>
        <p:nvSpPr>
          <p:cNvPr id="5" name="AutoShape 6">
            <a:extLst>
              <a:ext uri="{FF2B5EF4-FFF2-40B4-BE49-F238E27FC236}">
                <a16:creationId xmlns:a16="http://schemas.microsoft.com/office/drawing/2014/main" id="{8C9F2FB0-1023-3C6A-48F6-304264F5D90F}"/>
              </a:ext>
            </a:extLst>
          </p:cNvPr>
          <p:cNvSpPr>
            <a:spLocks noChangeArrowheads="1"/>
          </p:cNvSpPr>
          <p:nvPr/>
        </p:nvSpPr>
        <p:spPr bwMode="auto">
          <a:xfrm>
            <a:off x="8502252" y="2636912"/>
            <a:ext cx="2857500" cy="1363635"/>
          </a:xfrm>
          <a:prstGeom prst="wedgeRoundRectCallout">
            <a:avLst>
              <a:gd name="adj1" fmla="val -85685"/>
              <a:gd name="adj2" fmla="val 11958"/>
              <a:gd name="adj3" fmla="val 16667"/>
            </a:avLst>
          </a:prstGeom>
          <a:solidFill>
            <a:schemeClr val="accent4">
              <a:lumMod val="40000"/>
              <a:lumOff val="60000"/>
            </a:schemeClr>
          </a:solidFill>
          <a:ln w="19050" algn="ctr">
            <a:solidFill>
              <a:schemeClr val="accent2">
                <a:lumMod val="75000"/>
              </a:schemeClr>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華康儷楷書" panose="03000509000000000000" pitchFamily="65" charset="-120"/>
                <a:ea typeface="華康儷楷書" panose="03000509000000000000" pitchFamily="65" charset="-120"/>
              </a:rPr>
              <a:t>錯誤地方會以顏色標示</a:t>
            </a:r>
            <a:br>
              <a:rPr kumimoji="0" lang="en-US" altLang="zh-TW" b="1" dirty="0">
                <a:solidFill>
                  <a:srgbClr val="000000"/>
                </a:solidFill>
                <a:latin typeface="華康儷楷書" panose="03000509000000000000" pitchFamily="65" charset="-120"/>
                <a:ea typeface="華康儷楷書" panose="03000509000000000000" pitchFamily="65" charset="-120"/>
              </a:rPr>
            </a:br>
            <a:r>
              <a:rPr kumimoji="0" lang="zh-TW" altLang="en-US" b="1" dirty="0">
                <a:solidFill>
                  <a:srgbClr val="000000"/>
                </a:solidFill>
                <a:latin typeface="華康儷楷書" panose="03000509000000000000" pitchFamily="65" charset="-120"/>
                <a:ea typeface="華康儷楷書" panose="03000509000000000000" pitchFamily="65" charset="-120"/>
              </a:rPr>
              <a:t>請修正後再行儲存</a:t>
            </a:r>
            <a:endParaRPr kumimoji="0" lang="en-US" altLang="zh-TW" b="1" dirty="0">
              <a:solidFill>
                <a:srgbClr val="000000"/>
              </a:solidFill>
              <a:latin typeface="華康儷楷書" panose="03000509000000000000" pitchFamily="65" charset="-120"/>
              <a:ea typeface="華康儷楷書" panose="03000509000000000000" pitchFamily="65" charset="-120"/>
            </a:endParaRPr>
          </a:p>
          <a:p>
            <a:pPr algn="ctr">
              <a:defRPr/>
            </a:pPr>
            <a:r>
              <a:rPr kumimoji="0" lang="zh-TW" altLang="en-US" b="1" dirty="0">
                <a:solidFill>
                  <a:srgbClr val="000000"/>
                </a:solidFill>
                <a:latin typeface="華康儷楷書" panose="03000509000000000000" pitchFamily="65" charset="-120"/>
                <a:ea typeface="華康儷楷書" panose="03000509000000000000" pitchFamily="65" charset="-120"/>
              </a:rPr>
              <a:t>此範例為</a:t>
            </a:r>
            <a:r>
              <a:rPr lang="zh-TW" altLang="en-US" b="1" dirty="0">
                <a:solidFill>
                  <a:srgbClr val="0000FF"/>
                </a:solidFill>
                <a:latin typeface="華康儷楷書" panose="03000509000000000000" pitchFamily="65" charset="-120"/>
                <a:ea typeface="華康儷楷書" panose="03000509000000000000" pitchFamily="65" charset="-120"/>
              </a:rPr>
              <a:t>申請身分與資格審查結果不同</a:t>
            </a:r>
            <a:endParaRPr kumimoji="0" lang="zh-TW" altLang="en-US" b="1" dirty="0">
              <a:solidFill>
                <a:srgbClr val="0000FF"/>
              </a:solidFill>
              <a:latin typeface="華康儷楷書" panose="03000509000000000000" pitchFamily="65" charset="-120"/>
              <a:ea typeface="華康儷楷書" panose="03000509000000000000" pitchFamily="65" charset="-120"/>
            </a:endParaRPr>
          </a:p>
        </p:txBody>
      </p:sp>
      <p:sp>
        <p:nvSpPr>
          <p:cNvPr id="6" name="AutoShape 4">
            <a:extLst>
              <a:ext uri="{FF2B5EF4-FFF2-40B4-BE49-F238E27FC236}">
                <a16:creationId xmlns:a16="http://schemas.microsoft.com/office/drawing/2014/main" id="{878D28E6-F7FA-D69B-7013-AAC71EAD3726}"/>
              </a:ext>
            </a:extLst>
          </p:cNvPr>
          <p:cNvSpPr>
            <a:spLocks noChangeArrowheads="1"/>
          </p:cNvSpPr>
          <p:nvPr/>
        </p:nvSpPr>
        <p:spPr bwMode="auto">
          <a:xfrm>
            <a:off x="1648586" y="5835021"/>
            <a:ext cx="2376264" cy="626866"/>
          </a:xfrm>
          <a:prstGeom prst="wedgeRoundRectCallout">
            <a:avLst>
              <a:gd name="adj1" fmla="val -7360"/>
              <a:gd name="adj2" fmla="val -13187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zh-TW" altLang="en-US" b="1" dirty="0">
                <a:solidFill>
                  <a:srgbClr val="000000"/>
                </a:solidFill>
                <a:latin typeface="華康儷楷書" panose="03000509000000000000" pitchFamily="65" charset="-120"/>
                <a:ea typeface="華康儷楷書" panose="03000509000000000000" pitchFamily="65" charset="-120"/>
              </a:rPr>
              <a:t>此處會列出報名資料尚有問題之班級考生</a:t>
            </a:r>
          </a:p>
        </p:txBody>
      </p:sp>
      <p:sp>
        <p:nvSpPr>
          <p:cNvPr id="7" name="矩形 6">
            <a:extLst>
              <a:ext uri="{FF2B5EF4-FFF2-40B4-BE49-F238E27FC236}">
                <a16:creationId xmlns:a16="http://schemas.microsoft.com/office/drawing/2014/main" id="{4753DEA2-831F-B2DD-DB83-402E63F3D17D}"/>
              </a:ext>
            </a:extLst>
          </p:cNvPr>
          <p:cNvSpPr/>
          <p:nvPr/>
        </p:nvSpPr>
        <p:spPr>
          <a:xfrm>
            <a:off x="4779933" y="1719067"/>
            <a:ext cx="2140405" cy="2154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9" name="圖片 8">
            <a:extLst>
              <a:ext uri="{FF2B5EF4-FFF2-40B4-BE49-F238E27FC236}">
                <a16:creationId xmlns:a16="http://schemas.microsoft.com/office/drawing/2014/main" id="{65D9ECC9-0D34-955C-15BE-73B573D09B07}"/>
              </a:ext>
            </a:extLst>
          </p:cNvPr>
          <p:cNvPicPr>
            <a:picLocks noChangeAspect="1"/>
          </p:cNvPicPr>
          <p:nvPr/>
        </p:nvPicPr>
        <p:blipFill>
          <a:blip r:embed="rId3"/>
          <a:stretch>
            <a:fillRect/>
          </a:stretch>
        </p:blipFill>
        <p:spPr>
          <a:xfrm>
            <a:off x="6361422" y="1345706"/>
            <a:ext cx="1780701" cy="1660485"/>
          </a:xfrm>
          <a:prstGeom prst="rect">
            <a:avLst/>
          </a:prstGeom>
        </p:spPr>
      </p:pic>
      <p:sp>
        <p:nvSpPr>
          <p:cNvPr id="12" name="矩形 11">
            <a:extLst>
              <a:ext uri="{FF2B5EF4-FFF2-40B4-BE49-F238E27FC236}">
                <a16:creationId xmlns:a16="http://schemas.microsoft.com/office/drawing/2014/main" id="{7AE02F7B-B5D6-FEF2-A855-9B1137E3BA17}"/>
              </a:ext>
            </a:extLst>
          </p:cNvPr>
          <p:cNvSpPr/>
          <p:nvPr/>
        </p:nvSpPr>
        <p:spPr>
          <a:xfrm>
            <a:off x="6416028" y="1330631"/>
            <a:ext cx="565375" cy="1934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3" name="矩形 12">
            <a:extLst>
              <a:ext uri="{FF2B5EF4-FFF2-40B4-BE49-F238E27FC236}">
                <a16:creationId xmlns:a16="http://schemas.microsoft.com/office/drawing/2014/main" id="{98673CC5-E55C-1171-C561-018C7152CB3D}"/>
              </a:ext>
            </a:extLst>
          </p:cNvPr>
          <p:cNvSpPr/>
          <p:nvPr/>
        </p:nvSpPr>
        <p:spPr>
          <a:xfrm>
            <a:off x="6437799" y="1874917"/>
            <a:ext cx="1648032" cy="2203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3D42BEBE-340A-93D9-ACA0-9F2992E9E746}"/>
              </a:ext>
            </a:extLst>
          </p:cNvPr>
          <p:cNvSpPr/>
          <p:nvPr/>
        </p:nvSpPr>
        <p:spPr>
          <a:xfrm>
            <a:off x="2357833" y="2105694"/>
            <a:ext cx="1648032" cy="32030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8" name="文字方塊 7">
            <a:extLst>
              <a:ext uri="{FF2B5EF4-FFF2-40B4-BE49-F238E27FC236}">
                <a16:creationId xmlns:a16="http://schemas.microsoft.com/office/drawing/2014/main" id="{4263C6A3-C1FB-4AF0-A61C-7AD4C7568E88}"/>
              </a:ext>
            </a:extLst>
          </p:cNvPr>
          <p:cNvSpPr txBox="1"/>
          <p:nvPr/>
        </p:nvSpPr>
        <p:spPr>
          <a:xfrm>
            <a:off x="956934" y="1051601"/>
            <a:ext cx="1610055" cy="527804"/>
          </a:xfrm>
          <a:prstGeom prst="roundRect">
            <a:avLst/>
          </a:prstGeom>
          <a:solidFill>
            <a:schemeClr val="accent2">
              <a:lumMod val="20000"/>
              <a:lumOff val="80000"/>
            </a:schemeClr>
          </a:solidFill>
          <a:ln w="28575">
            <a:solidFill>
              <a:srgbClr val="FF0000"/>
            </a:solidFill>
          </a:ln>
        </p:spPr>
        <p:txBody>
          <a:bodyPr wrap="square" rtlCol="0">
            <a:spAutoFit/>
          </a:bodyPr>
          <a:lstStyle/>
          <a:p>
            <a:pPr algn="ctr"/>
            <a:r>
              <a:rPr lang="zh-TW" altLang="en-US" sz="2500" b="1" dirty="0">
                <a:solidFill>
                  <a:srgbClr val="0000FF"/>
                </a:solidFill>
                <a:latin typeface="華康儷楷書" panose="03000509000000000000" pitchFamily="65" charset="-120"/>
                <a:ea typeface="華康儷楷書" panose="03000509000000000000" pitchFamily="65" charset="-120"/>
              </a:rPr>
              <a:t>資料有誤</a:t>
            </a:r>
          </a:p>
        </p:txBody>
      </p:sp>
    </p:spTree>
    <p:extLst>
      <p:ext uri="{BB962C8B-B14F-4D97-AF65-F5344CB8AC3E}">
        <p14:creationId xmlns:p14="http://schemas.microsoft.com/office/powerpoint/2010/main" val="3918800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B12FCB3-2F5C-4546-A3AF-3EA0188542D2}"/>
              </a:ext>
            </a:extLst>
          </p:cNvPr>
          <p:cNvSpPr txBox="1">
            <a:spLocks noChangeArrowheads="1"/>
          </p:cNvSpPr>
          <p:nvPr/>
        </p:nvSpPr>
        <p:spPr>
          <a:xfrm>
            <a:off x="695400" y="7058"/>
            <a:ext cx="9937105" cy="68983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17550" indent="-717550"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一階報名及繳費</a:t>
            </a:r>
            <a:r>
              <a:rPr lang="en-US" altLang="zh-TW" sz="2600" b="1" dirty="0">
                <a:solidFill>
                  <a:srgbClr val="FF0000"/>
                </a:solidFill>
                <a:latin typeface="華康儷楷書" panose="03000509000000000000" pitchFamily="65" charset="-120"/>
                <a:ea typeface="華康儷楷書" panose="03000509000000000000" pitchFamily="65" charset="-120"/>
                <a:cs typeface="+mn-cs"/>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檢核考生報名資料</a:t>
            </a:r>
            <a:r>
              <a:rPr lang="en-US" altLang="zh-TW" sz="2600" b="1" dirty="0">
                <a:solidFill>
                  <a:srgbClr val="FF0000"/>
                </a:solidFill>
                <a:latin typeface="華康儷楷書" panose="03000509000000000000" pitchFamily="65" charset="-120"/>
                <a:ea typeface="華康儷楷書" panose="03000509000000000000" pitchFamily="65" charset="-120"/>
                <a:cs typeface="+mn-cs"/>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單筆</a:t>
            </a:r>
            <a:endParaRPr lang="en-US" altLang="zh-TW" sz="2600" b="1" dirty="0">
              <a:solidFill>
                <a:srgbClr val="FF0000"/>
              </a:solidFill>
              <a:latin typeface="華康儷楷書" panose="03000509000000000000" pitchFamily="65" charset="-120"/>
              <a:ea typeface="華康儷楷書" panose="03000509000000000000" pitchFamily="65" charset="-120"/>
              <a:cs typeface="+mn-cs"/>
            </a:endParaRPr>
          </a:p>
        </p:txBody>
      </p:sp>
      <p:pic>
        <p:nvPicPr>
          <p:cNvPr id="4" name="圖片 3">
            <a:extLst>
              <a:ext uri="{FF2B5EF4-FFF2-40B4-BE49-F238E27FC236}">
                <a16:creationId xmlns:a16="http://schemas.microsoft.com/office/drawing/2014/main" id="{A4422C6B-EFEC-E2C4-AD5A-307D3100DD28}"/>
              </a:ext>
            </a:extLst>
          </p:cNvPr>
          <p:cNvPicPr>
            <a:picLocks noChangeAspect="1"/>
          </p:cNvPicPr>
          <p:nvPr/>
        </p:nvPicPr>
        <p:blipFill>
          <a:blip r:embed="rId2"/>
          <a:stretch>
            <a:fillRect/>
          </a:stretch>
        </p:blipFill>
        <p:spPr>
          <a:xfrm>
            <a:off x="1919536" y="1360316"/>
            <a:ext cx="8648700" cy="5191125"/>
          </a:xfrm>
          <a:prstGeom prst="rect">
            <a:avLst/>
          </a:prstGeom>
        </p:spPr>
      </p:pic>
      <p:sp>
        <p:nvSpPr>
          <p:cNvPr id="8" name="矩形 7">
            <a:extLst>
              <a:ext uri="{FF2B5EF4-FFF2-40B4-BE49-F238E27FC236}">
                <a16:creationId xmlns:a16="http://schemas.microsoft.com/office/drawing/2014/main" id="{6D82469D-38E5-5A75-D2E3-1853D1A1334C}"/>
              </a:ext>
            </a:extLst>
          </p:cNvPr>
          <p:cNvSpPr/>
          <p:nvPr/>
        </p:nvSpPr>
        <p:spPr>
          <a:xfrm>
            <a:off x="8723253" y="2367847"/>
            <a:ext cx="79208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3908E9A9-172E-3982-E197-356C210A3F16}"/>
              </a:ext>
            </a:extLst>
          </p:cNvPr>
          <p:cNvSpPr/>
          <p:nvPr/>
        </p:nvSpPr>
        <p:spPr>
          <a:xfrm>
            <a:off x="6584400" y="3411963"/>
            <a:ext cx="64807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4" name="文字方塊 13">
            <a:extLst>
              <a:ext uri="{FF2B5EF4-FFF2-40B4-BE49-F238E27FC236}">
                <a16:creationId xmlns:a16="http://schemas.microsoft.com/office/drawing/2014/main" id="{AF558584-AAF7-403F-15D1-DA76EDCA7C41}"/>
              </a:ext>
            </a:extLst>
          </p:cNvPr>
          <p:cNvSpPr txBox="1"/>
          <p:nvPr/>
        </p:nvSpPr>
        <p:spPr>
          <a:xfrm>
            <a:off x="9520150" y="2306582"/>
            <a:ext cx="800219" cy="338554"/>
          </a:xfrm>
          <a:prstGeom prst="rect">
            <a:avLst/>
          </a:prstGeom>
          <a:solidFill>
            <a:srgbClr val="C00000"/>
          </a:solidFill>
        </p:spPr>
        <p:txBody>
          <a:bodyPr wrap="none" rtlCol="0">
            <a:spAutoFit/>
          </a:bodyPr>
          <a:lstStyle/>
          <a:p>
            <a:r>
              <a:rPr lang="zh-TW" altLang="en-US" sz="1600"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一般生</a:t>
            </a:r>
          </a:p>
        </p:txBody>
      </p:sp>
      <p:sp>
        <p:nvSpPr>
          <p:cNvPr id="15" name="文字方塊 14">
            <a:extLst>
              <a:ext uri="{FF2B5EF4-FFF2-40B4-BE49-F238E27FC236}">
                <a16:creationId xmlns:a16="http://schemas.microsoft.com/office/drawing/2014/main" id="{BCCC79E6-7101-809F-6F26-DFA20A66FBEC}"/>
              </a:ext>
            </a:extLst>
          </p:cNvPr>
          <p:cNvSpPr txBox="1"/>
          <p:nvPr/>
        </p:nvSpPr>
        <p:spPr>
          <a:xfrm>
            <a:off x="7560446" y="3319920"/>
            <a:ext cx="954107" cy="400110"/>
          </a:xfrm>
          <a:prstGeom prst="rect">
            <a:avLst/>
          </a:prstGeom>
          <a:solidFill>
            <a:srgbClr val="C00000"/>
          </a:solidFill>
        </p:spPr>
        <p:txBody>
          <a:bodyPr wrap="none" rtlCol="0">
            <a:spAutoFit/>
          </a:bodyPr>
          <a:lstStyle/>
          <a:p>
            <a:r>
              <a:rPr lang="zh-TW" altLang="en-US" sz="2000" dirty="0">
                <a:solidFill>
                  <a:schemeClr val="bg1"/>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一般生</a:t>
            </a:r>
          </a:p>
        </p:txBody>
      </p:sp>
      <p:sp>
        <p:nvSpPr>
          <p:cNvPr id="11" name="文字方塊 10">
            <a:extLst>
              <a:ext uri="{FF2B5EF4-FFF2-40B4-BE49-F238E27FC236}">
                <a16:creationId xmlns:a16="http://schemas.microsoft.com/office/drawing/2014/main" id="{94D540C2-4348-4214-BC3C-A07C40E7B011}"/>
              </a:ext>
            </a:extLst>
          </p:cNvPr>
          <p:cNvSpPr txBox="1"/>
          <p:nvPr/>
        </p:nvSpPr>
        <p:spPr>
          <a:xfrm>
            <a:off x="1114508" y="908720"/>
            <a:ext cx="1610055" cy="527804"/>
          </a:xfrm>
          <a:prstGeom prst="roundRect">
            <a:avLst/>
          </a:prstGeom>
          <a:solidFill>
            <a:schemeClr val="accent2">
              <a:lumMod val="20000"/>
              <a:lumOff val="80000"/>
            </a:schemeClr>
          </a:solidFill>
          <a:ln w="28575">
            <a:solidFill>
              <a:srgbClr val="FF0000"/>
            </a:solidFill>
          </a:ln>
        </p:spPr>
        <p:txBody>
          <a:bodyPr wrap="square" rtlCol="0">
            <a:spAutoFit/>
          </a:bodyPr>
          <a:lstStyle/>
          <a:p>
            <a:pPr algn="ctr"/>
            <a:r>
              <a:rPr lang="zh-TW" altLang="en-US" sz="2500" b="1" dirty="0">
                <a:solidFill>
                  <a:srgbClr val="0000FF"/>
                </a:solidFill>
                <a:latin typeface="華康儷楷書" panose="03000509000000000000" pitchFamily="65" charset="-120"/>
                <a:ea typeface="華康儷楷書" panose="03000509000000000000" pitchFamily="65" charset="-120"/>
              </a:rPr>
              <a:t>資料有誤</a:t>
            </a:r>
          </a:p>
        </p:txBody>
      </p:sp>
      <p:sp>
        <p:nvSpPr>
          <p:cNvPr id="7" name="AutoShape 6">
            <a:extLst>
              <a:ext uri="{FF2B5EF4-FFF2-40B4-BE49-F238E27FC236}">
                <a16:creationId xmlns:a16="http://schemas.microsoft.com/office/drawing/2014/main" id="{136068BD-3727-9E2F-F366-A0AA51BB4390}"/>
              </a:ext>
            </a:extLst>
          </p:cNvPr>
          <p:cNvSpPr>
            <a:spLocks noChangeArrowheads="1"/>
          </p:cNvSpPr>
          <p:nvPr/>
        </p:nvSpPr>
        <p:spPr bwMode="auto">
          <a:xfrm>
            <a:off x="8818853" y="4024612"/>
            <a:ext cx="2938549" cy="1654326"/>
          </a:xfrm>
          <a:prstGeom prst="wedgeRoundRectCallout">
            <a:avLst>
              <a:gd name="adj1" fmla="val -89030"/>
              <a:gd name="adj2" fmla="val -50484"/>
              <a:gd name="adj3" fmla="val 16667"/>
            </a:avLst>
          </a:prstGeom>
          <a:solidFill>
            <a:schemeClr val="accent4">
              <a:lumMod val="40000"/>
              <a:lumOff val="60000"/>
            </a:schemeClr>
          </a:solidFill>
          <a:ln w="19050" algn="ctr">
            <a:solidFill>
              <a:schemeClr val="accent2">
                <a:lumMod val="75000"/>
              </a:schemeClr>
            </a:solidFill>
            <a:miter lim="800000"/>
            <a:headEnd/>
            <a:tailEnd/>
          </a:ln>
          <a:effectLst>
            <a:outerShdw dist="20000" dir="5400000" rotWithShape="0">
              <a:srgbClr val="000000">
                <a:alpha val="37999"/>
              </a:srgbClr>
            </a:outerShdw>
          </a:effectLst>
        </p:spPr>
        <p:txBody>
          <a:bodyPr/>
          <a:lstStyle/>
          <a:p>
            <a:pPr algn="just">
              <a:defRPr/>
            </a:pPr>
            <a:r>
              <a:rPr kumimoji="0" lang="zh-TW" altLang="en-US" sz="1600" b="1" dirty="0">
                <a:solidFill>
                  <a:srgbClr val="000000"/>
                </a:solidFill>
                <a:latin typeface="Cambria Math" panose="02040503050406030204" pitchFamily="18" charset="0"/>
                <a:ea typeface="華康儷楷書" panose="03000509000000000000" pitchFamily="65" charset="-120"/>
              </a:rPr>
              <a:t>錯誤地方會以顏色標示及顯示文字說明，請修正後再行儲存此範例為因</a:t>
            </a:r>
            <a:r>
              <a:rPr kumimoji="0" lang="zh-TW" altLang="en-US" sz="1600" b="1" dirty="0">
                <a:solidFill>
                  <a:srgbClr val="0000FF"/>
                </a:solidFill>
                <a:latin typeface="Cambria Math" panose="02040503050406030204" pitchFamily="18" charset="0"/>
                <a:ea typeface="華康儷楷書" panose="03000509000000000000" pitchFamily="65" charset="-120"/>
              </a:rPr>
              <a:t>考生報名之校系科組學程</a:t>
            </a:r>
            <a:r>
              <a:rPr kumimoji="0" lang="zh-TW" altLang="en-US" sz="2200" b="1" dirty="0">
                <a:solidFill>
                  <a:srgbClr val="FF0000"/>
                </a:solidFill>
                <a:latin typeface="Cambria Math" panose="02040503050406030204" pitchFamily="18" charset="0"/>
                <a:ea typeface="華康儷楷書" panose="03000509000000000000" pitchFamily="65" charset="-120"/>
              </a:rPr>
              <a:t>無名額</a:t>
            </a:r>
            <a:endParaRPr kumimoji="0" lang="en-US" altLang="zh-TW" sz="2200" b="1" dirty="0">
              <a:solidFill>
                <a:srgbClr val="FF0000"/>
              </a:solidFill>
              <a:latin typeface="Cambria Math" panose="02040503050406030204" pitchFamily="18" charset="0"/>
              <a:ea typeface="華康儷楷書" panose="03000509000000000000" pitchFamily="65" charset="-120"/>
            </a:endParaRPr>
          </a:p>
          <a:p>
            <a:pPr algn="just">
              <a:defRPr/>
            </a:pPr>
            <a:r>
              <a:rPr kumimoji="0" lang="en-US" altLang="zh-TW" sz="1200" b="1" dirty="0">
                <a:solidFill>
                  <a:srgbClr val="FF0000"/>
                </a:solidFill>
                <a:latin typeface="Cambria Math" panose="02040503050406030204" pitchFamily="18" charset="0"/>
                <a:ea typeface="華康儷楷書" panose="03000509000000000000" pitchFamily="65" charset="-120"/>
              </a:rPr>
              <a:t>107048  </a:t>
            </a:r>
            <a:r>
              <a:rPr kumimoji="0" lang="zh-TW" altLang="en-US" sz="1200" b="1" dirty="0">
                <a:solidFill>
                  <a:srgbClr val="FF0000"/>
                </a:solidFill>
                <a:latin typeface="Cambria Math" panose="02040503050406030204" pitchFamily="18" charset="0"/>
                <a:ea typeface="華康儷楷書" panose="03000509000000000000" pitchFamily="65" charset="-120"/>
              </a:rPr>
              <a:t>僅提供低收或中低收入戶名額</a:t>
            </a:r>
            <a:endParaRPr kumimoji="0" lang="en-US" altLang="zh-TW" sz="1200" b="1" dirty="0">
              <a:solidFill>
                <a:srgbClr val="FF0000"/>
              </a:solidFill>
              <a:latin typeface="Cambria Math" panose="02040503050406030204" pitchFamily="18" charset="0"/>
              <a:ea typeface="華康儷楷書" panose="03000509000000000000" pitchFamily="65" charset="-120"/>
            </a:endParaRPr>
          </a:p>
          <a:p>
            <a:pPr algn="just">
              <a:defRPr/>
            </a:pPr>
            <a:r>
              <a:rPr kumimoji="0" lang="en-US" altLang="zh-TW" sz="1200" b="1" dirty="0">
                <a:solidFill>
                  <a:srgbClr val="FF0000"/>
                </a:solidFill>
                <a:latin typeface="Cambria Math" panose="02040503050406030204" pitchFamily="18" charset="0"/>
                <a:ea typeface="華康儷楷書" panose="03000509000000000000" pitchFamily="65" charset="-120"/>
              </a:rPr>
              <a:t>732018  </a:t>
            </a:r>
            <a:r>
              <a:rPr kumimoji="0" lang="zh-TW" altLang="en-US" sz="1200" b="1" dirty="0">
                <a:solidFill>
                  <a:srgbClr val="FF0000"/>
                </a:solidFill>
                <a:latin typeface="Cambria Math" panose="02040503050406030204" pitchFamily="18" charset="0"/>
                <a:ea typeface="華康儷楷書" panose="03000509000000000000" pitchFamily="65" charset="-120"/>
              </a:rPr>
              <a:t>僅提供離島生名額</a:t>
            </a:r>
          </a:p>
        </p:txBody>
      </p:sp>
      <p:pic>
        <p:nvPicPr>
          <p:cNvPr id="12" name="圖片 11">
            <a:extLst>
              <a:ext uri="{FF2B5EF4-FFF2-40B4-BE49-F238E27FC236}">
                <a16:creationId xmlns:a16="http://schemas.microsoft.com/office/drawing/2014/main" id="{E3192C51-6AF0-47EE-58B0-A5EC087F9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179" y="3912020"/>
            <a:ext cx="899508" cy="132131"/>
          </a:xfrm>
          <a:prstGeom prst="rect">
            <a:avLst/>
          </a:prstGeom>
        </p:spPr>
      </p:pic>
    </p:spTree>
    <p:extLst>
      <p:ext uri="{BB962C8B-B14F-4D97-AF65-F5344CB8AC3E}">
        <p14:creationId xmlns:p14="http://schemas.microsoft.com/office/powerpoint/2010/main" val="240763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919536" y="735853"/>
            <a:ext cx="8280920" cy="6122147"/>
          </a:xfrm>
          <a:prstGeom prst="rect">
            <a:avLst/>
          </a:prstGeom>
        </p:spPr>
      </p:pic>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r="475"/>
          <a:stretch/>
        </p:blipFill>
        <p:spPr>
          <a:xfrm>
            <a:off x="6821069" y="1027923"/>
            <a:ext cx="2170860" cy="1857375"/>
          </a:xfrm>
          <a:prstGeom prst="rect">
            <a:avLst/>
          </a:prstGeom>
          <a:ln w="38100">
            <a:noFill/>
          </a:ln>
        </p:spPr>
      </p:pic>
      <p:pic>
        <p:nvPicPr>
          <p:cNvPr id="4" name="圖片 3"/>
          <p:cNvPicPr>
            <a:picLocks noChangeAspect="1"/>
          </p:cNvPicPr>
          <p:nvPr/>
        </p:nvPicPr>
        <p:blipFill rotWithShape="1">
          <a:blip r:embed="rId5"/>
          <a:srcRect l="63463" t="34681" b="41746"/>
          <a:stretch/>
        </p:blipFill>
        <p:spPr>
          <a:xfrm>
            <a:off x="8991928" y="1722731"/>
            <a:ext cx="1239851" cy="502884"/>
          </a:xfrm>
          <a:prstGeom prst="rect">
            <a:avLst/>
          </a:prstGeom>
        </p:spPr>
      </p:pic>
      <p:sp>
        <p:nvSpPr>
          <p:cNvPr id="12" name="矩形 11"/>
          <p:cNvSpPr/>
          <p:nvPr/>
        </p:nvSpPr>
        <p:spPr>
          <a:xfrm>
            <a:off x="6822549" y="1672949"/>
            <a:ext cx="2123043" cy="2669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3" name="矩形 12"/>
          <p:cNvSpPr/>
          <p:nvPr/>
        </p:nvSpPr>
        <p:spPr>
          <a:xfrm>
            <a:off x="8964179" y="1714104"/>
            <a:ext cx="1233109" cy="2669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4" name="Rectangle 2"/>
          <p:cNvSpPr txBox="1">
            <a:spLocks noChangeArrowheads="1"/>
          </p:cNvSpPr>
          <p:nvPr/>
        </p:nvSpPr>
        <p:spPr>
          <a:xfrm>
            <a:off x="623392" y="36582"/>
            <a:ext cx="9215229" cy="658562"/>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300" b="1" dirty="0">
                <a:latin typeface="華康儷楷書" panose="03000509000000000000" pitchFamily="65" charset="-120"/>
                <a:ea typeface="華康儷楷書" panose="03000509000000000000" pitchFamily="65" charset="-120"/>
              </a:rPr>
              <a:t>【</a:t>
            </a:r>
            <a:r>
              <a:rPr lang="zh-TW" altLang="en-US" sz="2300" b="1" dirty="0">
                <a:latin typeface="華康儷楷書" panose="03000509000000000000" pitchFamily="65" charset="-120"/>
                <a:ea typeface="華康儷楷書" panose="03000509000000000000" pitchFamily="65" charset="-120"/>
              </a:rPr>
              <a:t>集體報名</a:t>
            </a:r>
            <a:r>
              <a:rPr lang="en-US" altLang="zh-TW" sz="2300" b="1" dirty="0">
                <a:latin typeface="華康儷楷書" panose="03000509000000000000" pitchFamily="65" charset="-120"/>
                <a:ea typeface="華康儷楷書" panose="03000509000000000000" pitchFamily="65" charset="-120"/>
              </a:rPr>
              <a:t>】</a:t>
            </a:r>
            <a:r>
              <a:rPr lang="zh-TW" altLang="en-US" sz="2300" b="1" dirty="0">
                <a:latin typeface="華康儷楷書" panose="03000509000000000000" pitchFamily="65" charset="-120"/>
                <a:ea typeface="華康儷楷書" panose="03000509000000000000" pitchFamily="65" charset="-120"/>
              </a:rPr>
              <a:t>一階報名及繳費</a:t>
            </a:r>
            <a:r>
              <a:rPr lang="en-US" altLang="zh-TW" sz="2300" b="1" dirty="0">
                <a:solidFill>
                  <a:srgbClr val="FF0000"/>
                </a:solidFill>
                <a:latin typeface="華康儷楷書" panose="03000509000000000000" pitchFamily="65" charset="-120"/>
                <a:ea typeface="華康儷楷書" panose="03000509000000000000" pitchFamily="65" charset="-120"/>
                <a:cs typeface="+mn-cs"/>
              </a:rPr>
              <a:t>-</a:t>
            </a:r>
            <a:r>
              <a:rPr lang="zh-TW" altLang="en-US" sz="2300" b="1" dirty="0">
                <a:solidFill>
                  <a:srgbClr val="FF0000"/>
                </a:solidFill>
                <a:latin typeface="華康儷楷書" panose="03000509000000000000" pitchFamily="65" charset="-120"/>
                <a:ea typeface="華康儷楷書" panose="03000509000000000000" pitchFamily="65" charset="-120"/>
                <a:cs typeface="+mn-cs"/>
              </a:rPr>
              <a:t>檢核報名資料</a:t>
            </a:r>
            <a:r>
              <a:rPr lang="en-US" altLang="zh-TW" sz="2300" b="1" dirty="0">
                <a:solidFill>
                  <a:srgbClr val="FF0000"/>
                </a:solidFill>
                <a:latin typeface="華康儷楷書" panose="03000509000000000000" pitchFamily="65" charset="-120"/>
                <a:ea typeface="華康儷楷書" panose="03000509000000000000" pitchFamily="65" charset="-120"/>
                <a:cs typeface="+mn-cs"/>
              </a:rPr>
              <a:t>(</a:t>
            </a:r>
            <a:r>
              <a:rPr lang="zh-TW" altLang="en-US" sz="2300" b="1" dirty="0">
                <a:solidFill>
                  <a:srgbClr val="FF0000"/>
                </a:solidFill>
                <a:latin typeface="華康儷楷書" panose="03000509000000000000" pitchFamily="65" charset="-120"/>
                <a:ea typeface="華康儷楷書" panose="03000509000000000000" pitchFamily="65" charset="-120"/>
                <a:cs typeface="+mn-cs"/>
              </a:rPr>
              <a:t>特殊身分審核</a:t>
            </a:r>
            <a:r>
              <a:rPr lang="en-US" altLang="zh-TW" sz="2400" b="1" dirty="0">
                <a:solidFill>
                  <a:srgbClr val="FF0000"/>
                </a:solidFill>
                <a:latin typeface="華康儷楷書" panose="03000509000000000000" pitchFamily="65" charset="-120"/>
                <a:ea typeface="華康儷楷書" panose="03000509000000000000" pitchFamily="65" charset="-120"/>
                <a:cs typeface="+mn-cs"/>
              </a:rPr>
              <a:t>)-</a:t>
            </a:r>
            <a:r>
              <a:rPr lang="zh-TW" altLang="en-US" sz="2400" b="1" dirty="0">
                <a:solidFill>
                  <a:srgbClr val="FF0000"/>
                </a:solidFill>
                <a:latin typeface="華康儷楷書" panose="03000509000000000000" pitchFamily="65" charset="-120"/>
                <a:ea typeface="華康儷楷書" panose="03000509000000000000" pitchFamily="65" charset="-120"/>
                <a:cs typeface="+mn-cs"/>
              </a:rPr>
              <a:t>整批</a:t>
            </a:r>
            <a:endParaRPr lang="en-US" altLang="zh-TW" sz="2400" b="1" dirty="0">
              <a:solidFill>
                <a:srgbClr val="3333FF"/>
              </a:solidFill>
              <a:latin typeface="華康儷楷書" panose="03000509000000000000" pitchFamily="65" charset="-120"/>
              <a:ea typeface="華康儷楷書" panose="03000509000000000000" pitchFamily="65" charset="-120"/>
              <a:cs typeface="+mn-cs"/>
            </a:endParaRPr>
          </a:p>
        </p:txBody>
      </p:sp>
      <p:sp>
        <p:nvSpPr>
          <p:cNvPr id="15" name="矩形 14"/>
          <p:cNvSpPr/>
          <p:nvPr/>
        </p:nvSpPr>
        <p:spPr>
          <a:xfrm>
            <a:off x="2656936" y="3588589"/>
            <a:ext cx="3300681" cy="2131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42020" name="AutoShape 4"/>
          <p:cNvSpPr>
            <a:spLocks noChangeArrowheads="1"/>
          </p:cNvSpPr>
          <p:nvPr/>
        </p:nvSpPr>
        <p:spPr bwMode="auto">
          <a:xfrm>
            <a:off x="1415480" y="1846833"/>
            <a:ext cx="3064637" cy="915289"/>
          </a:xfrm>
          <a:prstGeom prst="wedgeRoundRectCallout">
            <a:avLst>
              <a:gd name="adj1" fmla="val -5167"/>
              <a:gd name="adj2" fmla="val 133745"/>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華康儷楷書" panose="03000509000000000000" pitchFamily="65" charset="-120"/>
                <a:ea typeface="華康儷楷書" panose="03000509000000000000" pitchFamily="65" charset="-120"/>
              </a:rPr>
              <a:t>顯示</a:t>
            </a:r>
            <a:r>
              <a:rPr kumimoji="0" lang="zh-TW" altLang="en-US" sz="2200" b="1" dirty="0">
                <a:solidFill>
                  <a:srgbClr val="0000FF"/>
                </a:solidFill>
                <a:latin typeface="華康儷楷書" panose="03000509000000000000" pitchFamily="65" charset="-120"/>
                <a:ea typeface="華康儷楷書" panose="03000509000000000000" pitchFamily="65" charset="-120"/>
              </a:rPr>
              <a:t>報名身分</a:t>
            </a:r>
            <a:r>
              <a:rPr kumimoji="0" lang="zh-TW" altLang="en-US" b="1" dirty="0">
                <a:solidFill>
                  <a:srgbClr val="000000"/>
                </a:solidFill>
                <a:latin typeface="華康儷楷書" panose="03000509000000000000" pitchFamily="65" charset="-120"/>
                <a:ea typeface="華康儷楷書" panose="03000509000000000000" pitchFamily="65" charset="-120"/>
              </a:rPr>
              <a:t>與本委員會</a:t>
            </a:r>
            <a:r>
              <a:rPr kumimoji="0" lang="zh-TW" altLang="en-US" sz="2200" b="1" dirty="0">
                <a:solidFill>
                  <a:srgbClr val="FF0000"/>
                </a:solidFill>
                <a:latin typeface="華康儷楷書" panose="03000509000000000000" pitchFamily="65" charset="-120"/>
                <a:ea typeface="華康儷楷書" panose="03000509000000000000" pitchFamily="65" charset="-120"/>
              </a:rPr>
              <a:t>審核的結果身分</a:t>
            </a:r>
            <a:r>
              <a:rPr kumimoji="0" lang="zh-TW" altLang="en-US" b="1" dirty="0">
                <a:solidFill>
                  <a:srgbClr val="000000"/>
                </a:solidFill>
                <a:latin typeface="華康儷楷書" panose="03000509000000000000" pitchFamily="65" charset="-120"/>
                <a:ea typeface="華康儷楷書" panose="03000509000000000000" pitchFamily="65" charset="-120"/>
              </a:rPr>
              <a:t>不同</a:t>
            </a:r>
          </a:p>
        </p:txBody>
      </p:sp>
      <p:sp>
        <p:nvSpPr>
          <p:cNvPr id="10" name="文字方塊 9">
            <a:extLst>
              <a:ext uri="{FF2B5EF4-FFF2-40B4-BE49-F238E27FC236}">
                <a16:creationId xmlns:a16="http://schemas.microsoft.com/office/drawing/2014/main" id="{D8A15093-FBC6-4245-AB82-2CD152FD71D1}"/>
              </a:ext>
            </a:extLst>
          </p:cNvPr>
          <p:cNvSpPr txBox="1"/>
          <p:nvPr/>
        </p:nvSpPr>
        <p:spPr>
          <a:xfrm>
            <a:off x="551384" y="775503"/>
            <a:ext cx="1610055" cy="527804"/>
          </a:xfrm>
          <a:prstGeom prst="roundRect">
            <a:avLst/>
          </a:prstGeom>
          <a:solidFill>
            <a:schemeClr val="accent2">
              <a:lumMod val="20000"/>
              <a:lumOff val="80000"/>
            </a:schemeClr>
          </a:solidFill>
          <a:ln w="28575">
            <a:solidFill>
              <a:srgbClr val="FF0000"/>
            </a:solidFill>
          </a:ln>
        </p:spPr>
        <p:txBody>
          <a:bodyPr wrap="square" rtlCol="0">
            <a:spAutoFit/>
          </a:bodyPr>
          <a:lstStyle/>
          <a:p>
            <a:pPr algn="ctr"/>
            <a:r>
              <a:rPr lang="zh-TW" altLang="en-US" sz="2500" b="1" dirty="0">
                <a:solidFill>
                  <a:srgbClr val="3333FF"/>
                </a:solidFill>
                <a:latin typeface="華康儷楷書" panose="03000509000000000000" pitchFamily="65" charset="-120"/>
                <a:ea typeface="華康儷楷書" panose="03000509000000000000" pitchFamily="65" charset="-120"/>
              </a:rPr>
              <a:t>資料有誤</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EB018099-DE11-47F8-8E03-714B46D12BBA}"/>
              </a:ext>
            </a:extLst>
          </p:cNvPr>
          <p:cNvPicPr>
            <a:picLocks noChangeAspect="1"/>
          </p:cNvPicPr>
          <p:nvPr/>
        </p:nvPicPr>
        <p:blipFill>
          <a:blip r:embed="rId2"/>
          <a:stretch>
            <a:fillRect/>
          </a:stretch>
        </p:blipFill>
        <p:spPr>
          <a:xfrm>
            <a:off x="2306653" y="789480"/>
            <a:ext cx="9734517" cy="5279040"/>
          </a:xfrm>
          <a:prstGeom prst="rect">
            <a:avLst/>
          </a:prstGeom>
        </p:spPr>
      </p:pic>
      <p:sp>
        <p:nvSpPr>
          <p:cNvPr id="5" name="Rectangle 2"/>
          <p:cNvSpPr txBox="1">
            <a:spLocks noChangeArrowheads="1"/>
          </p:cNvSpPr>
          <p:nvPr/>
        </p:nvSpPr>
        <p:spPr>
          <a:xfrm>
            <a:off x="682599" y="-222379"/>
            <a:ext cx="9215229"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300" b="1" dirty="0">
                <a:latin typeface="華康儷楷書" panose="03000509000000000000" pitchFamily="65" charset="-120"/>
                <a:ea typeface="華康儷楷書" panose="03000509000000000000" pitchFamily="65" charset="-120"/>
              </a:rPr>
              <a:t>【</a:t>
            </a:r>
            <a:r>
              <a:rPr lang="zh-TW" altLang="en-US" sz="2300" b="1" dirty="0">
                <a:latin typeface="華康儷楷書" panose="03000509000000000000" pitchFamily="65" charset="-120"/>
                <a:ea typeface="華康儷楷書" panose="03000509000000000000" pitchFamily="65" charset="-120"/>
              </a:rPr>
              <a:t>集體報名</a:t>
            </a:r>
            <a:r>
              <a:rPr lang="en-US" altLang="zh-TW" sz="2300" b="1" dirty="0">
                <a:latin typeface="華康儷楷書" panose="03000509000000000000" pitchFamily="65" charset="-120"/>
                <a:ea typeface="華康儷楷書" panose="03000509000000000000" pitchFamily="65" charset="-120"/>
              </a:rPr>
              <a:t>】</a:t>
            </a:r>
            <a:r>
              <a:rPr lang="zh-TW" altLang="en-US" sz="2300" b="1" dirty="0">
                <a:latin typeface="華康儷楷書" panose="03000509000000000000" pitchFamily="65" charset="-120"/>
                <a:ea typeface="華康儷楷書" panose="03000509000000000000" pitchFamily="65" charset="-120"/>
              </a:rPr>
              <a:t>一階報名及繳費</a:t>
            </a:r>
            <a:r>
              <a:rPr lang="en-US" altLang="zh-TW" sz="2300" b="1" dirty="0">
                <a:solidFill>
                  <a:srgbClr val="FF0000"/>
                </a:solidFill>
                <a:latin typeface="華康儷楷書" panose="03000509000000000000" pitchFamily="65" charset="-120"/>
                <a:ea typeface="華康儷楷書" panose="03000509000000000000" pitchFamily="65" charset="-120"/>
                <a:cs typeface="+mn-cs"/>
              </a:rPr>
              <a:t>-</a:t>
            </a:r>
            <a:r>
              <a:rPr lang="zh-TW" altLang="en-US" sz="2300" b="1" dirty="0">
                <a:solidFill>
                  <a:srgbClr val="FF0000"/>
                </a:solidFill>
                <a:latin typeface="華康儷楷書" panose="03000509000000000000" pitchFamily="65" charset="-120"/>
                <a:ea typeface="華康儷楷書" panose="03000509000000000000" pitchFamily="65" charset="-120"/>
                <a:cs typeface="+mn-cs"/>
              </a:rPr>
              <a:t>檢核報名資料</a:t>
            </a:r>
            <a:r>
              <a:rPr lang="en-US" altLang="zh-TW" sz="2300" b="1" dirty="0">
                <a:solidFill>
                  <a:srgbClr val="FF0000"/>
                </a:solidFill>
                <a:latin typeface="華康儷楷書" panose="03000509000000000000" pitchFamily="65" charset="-120"/>
                <a:ea typeface="華康儷楷書" panose="03000509000000000000" pitchFamily="65" charset="-120"/>
                <a:cs typeface="+mn-cs"/>
              </a:rPr>
              <a:t>(</a:t>
            </a:r>
            <a:r>
              <a:rPr lang="zh-TW" altLang="en-US" sz="2300" b="1" dirty="0">
                <a:solidFill>
                  <a:srgbClr val="FF0000"/>
                </a:solidFill>
                <a:latin typeface="華康儷楷書" panose="03000509000000000000" pitchFamily="65" charset="-120"/>
                <a:ea typeface="華康儷楷書" panose="03000509000000000000" pitchFamily="65" charset="-120"/>
                <a:cs typeface="+mn-cs"/>
              </a:rPr>
              <a:t>特殊身分審核</a:t>
            </a:r>
            <a:r>
              <a:rPr lang="en-US" altLang="zh-TW" sz="2400" b="1" dirty="0">
                <a:solidFill>
                  <a:srgbClr val="FF0000"/>
                </a:solidFill>
                <a:latin typeface="華康儷楷書" panose="03000509000000000000" pitchFamily="65" charset="-120"/>
                <a:ea typeface="華康儷楷書" panose="03000509000000000000" pitchFamily="65" charset="-120"/>
                <a:cs typeface="+mn-cs"/>
              </a:rPr>
              <a:t>)-</a:t>
            </a:r>
            <a:r>
              <a:rPr lang="zh-TW" altLang="en-US" sz="2400" b="1" dirty="0">
                <a:solidFill>
                  <a:srgbClr val="FF0000"/>
                </a:solidFill>
                <a:latin typeface="華康儷楷書" panose="03000509000000000000" pitchFamily="65" charset="-120"/>
                <a:ea typeface="華康儷楷書" panose="03000509000000000000" pitchFamily="65" charset="-120"/>
                <a:cs typeface="+mn-cs"/>
              </a:rPr>
              <a:t>整批</a:t>
            </a:r>
            <a:endParaRPr lang="en-US" altLang="zh-TW" sz="2400" b="1" dirty="0">
              <a:solidFill>
                <a:srgbClr val="3333FF"/>
              </a:solidFill>
              <a:latin typeface="華康儷楷書" panose="03000509000000000000" pitchFamily="65" charset="-120"/>
              <a:ea typeface="華康儷楷書" panose="03000509000000000000" pitchFamily="65" charset="-120"/>
              <a:cs typeface="+mn-cs"/>
            </a:endParaRPr>
          </a:p>
        </p:txBody>
      </p:sp>
      <p:sp>
        <p:nvSpPr>
          <p:cNvPr id="21" name="矩形 20">
            <a:extLst>
              <a:ext uri="{FF2B5EF4-FFF2-40B4-BE49-F238E27FC236}">
                <a16:creationId xmlns:a16="http://schemas.microsoft.com/office/drawing/2014/main" id="{840C667B-26B5-452A-AD96-50D1F4C2CDE2}"/>
              </a:ext>
            </a:extLst>
          </p:cNvPr>
          <p:cNvSpPr/>
          <p:nvPr/>
        </p:nvSpPr>
        <p:spPr>
          <a:xfrm>
            <a:off x="10714571" y="1802675"/>
            <a:ext cx="1259715" cy="1828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2" name="矩形 21">
            <a:extLst>
              <a:ext uri="{FF2B5EF4-FFF2-40B4-BE49-F238E27FC236}">
                <a16:creationId xmlns:a16="http://schemas.microsoft.com/office/drawing/2014/main" id="{3AFC6063-4E03-49D3-853A-F441E743A215}"/>
              </a:ext>
            </a:extLst>
          </p:cNvPr>
          <p:cNvSpPr/>
          <p:nvPr/>
        </p:nvSpPr>
        <p:spPr>
          <a:xfrm>
            <a:off x="7942809" y="5443559"/>
            <a:ext cx="864300" cy="376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3" name="矩形 22">
            <a:extLst>
              <a:ext uri="{FF2B5EF4-FFF2-40B4-BE49-F238E27FC236}">
                <a16:creationId xmlns:a16="http://schemas.microsoft.com/office/drawing/2014/main" id="{8420D9B3-5A2B-4663-B593-62CF48990D5F}"/>
              </a:ext>
            </a:extLst>
          </p:cNvPr>
          <p:cNvSpPr/>
          <p:nvPr/>
        </p:nvSpPr>
        <p:spPr>
          <a:xfrm>
            <a:off x="8537049" y="1778350"/>
            <a:ext cx="2157077" cy="181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4" name="矩形 23">
            <a:extLst>
              <a:ext uri="{FF2B5EF4-FFF2-40B4-BE49-F238E27FC236}">
                <a16:creationId xmlns:a16="http://schemas.microsoft.com/office/drawing/2014/main" id="{AFDB1992-F9A7-42EC-97AF-B8D575B1CF3E}"/>
              </a:ext>
            </a:extLst>
          </p:cNvPr>
          <p:cNvSpPr/>
          <p:nvPr/>
        </p:nvSpPr>
        <p:spPr>
          <a:xfrm>
            <a:off x="7316152" y="3980975"/>
            <a:ext cx="4039743" cy="236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5" name="AutoShape 5">
            <a:extLst>
              <a:ext uri="{FF2B5EF4-FFF2-40B4-BE49-F238E27FC236}">
                <a16:creationId xmlns:a16="http://schemas.microsoft.com/office/drawing/2014/main" id="{FB76B353-F273-41B4-A030-0924070C7D23}"/>
              </a:ext>
            </a:extLst>
          </p:cNvPr>
          <p:cNvSpPr>
            <a:spLocks noChangeArrowheads="1"/>
          </p:cNvSpPr>
          <p:nvPr/>
        </p:nvSpPr>
        <p:spPr bwMode="auto">
          <a:xfrm>
            <a:off x="5663614" y="6029507"/>
            <a:ext cx="3672409" cy="670725"/>
          </a:xfrm>
          <a:prstGeom prst="wedgeRoundRectCallout">
            <a:avLst>
              <a:gd name="adj1" fmla="val 25989"/>
              <a:gd name="adj2" fmla="val -7365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標楷體" panose="03000509000000000000" pitchFamily="65" charset="-120"/>
                <a:ea typeface="標楷體" panose="03000509000000000000" pitchFamily="65" charset="-120"/>
              </a:rPr>
              <a:t>顯示考生報名系科組學程</a:t>
            </a:r>
            <a:r>
              <a:rPr kumimoji="0" lang="zh-TW" altLang="en-US" sz="2200" b="1" dirty="0">
                <a:solidFill>
                  <a:srgbClr val="FF0000"/>
                </a:solidFill>
                <a:latin typeface="標楷體" panose="03000509000000000000" pitchFamily="65" charset="-120"/>
                <a:ea typeface="標楷體" panose="03000509000000000000" pitchFamily="65" charset="-120"/>
              </a:rPr>
              <a:t>無名額</a:t>
            </a:r>
            <a:r>
              <a:rPr kumimoji="0" lang="zh-TW" altLang="en-US" b="1" dirty="0">
                <a:solidFill>
                  <a:srgbClr val="000000"/>
                </a:solidFill>
                <a:latin typeface="標楷體" panose="03000509000000000000" pitchFamily="65" charset="-120"/>
                <a:ea typeface="標楷體" panose="03000509000000000000" pitchFamily="65" charset="-120"/>
              </a:rPr>
              <a:t>，代碼前註記「</a:t>
            </a:r>
            <a:r>
              <a:rPr kumimoji="0" lang="en-US" altLang="zh-TW" b="1" dirty="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」者請修正</a:t>
            </a:r>
          </a:p>
        </p:txBody>
      </p:sp>
      <p:graphicFrame>
        <p:nvGraphicFramePr>
          <p:cNvPr id="9" name="表格 8"/>
          <p:cNvGraphicFramePr>
            <a:graphicFrameLocks noGrp="1"/>
          </p:cNvGraphicFramePr>
          <p:nvPr>
            <p:extLst>
              <p:ext uri="{D42A27DB-BD31-4B8C-83A1-F6EECF244321}">
                <p14:modId xmlns:p14="http://schemas.microsoft.com/office/powerpoint/2010/main" val="1530007800"/>
              </p:ext>
            </p:extLst>
          </p:nvPr>
        </p:nvGraphicFramePr>
        <p:xfrm>
          <a:off x="249653" y="4770629"/>
          <a:ext cx="5040560" cy="1783080"/>
        </p:xfrm>
        <a:graphic>
          <a:graphicData uri="http://schemas.openxmlformats.org/drawingml/2006/table">
            <a:tbl>
              <a:tblPr firstRow="1" bandRow="1">
                <a:tableStyleId>{21E4AEA4-8DFA-4A89-87EB-49C32662AFE0}</a:tableStyleId>
              </a:tblPr>
              <a:tblGrid>
                <a:gridCol w="630070">
                  <a:extLst>
                    <a:ext uri="{9D8B030D-6E8A-4147-A177-3AD203B41FA5}">
                      <a16:colId xmlns:a16="http://schemas.microsoft.com/office/drawing/2014/main" val="20000"/>
                    </a:ext>
                  </a:extLst>
                </a:gridCol>
                <a:gridCol w="630070">
                  <a:extLst>
                    <a:ext uri="{9D8B030D-6E8A-4147-A177-3AD203B41FA5}">
                      <a16:colId xmlns:a16="http://schemas.microsoft.com/office/drawing/2014/main" val="20001"/>
                    </a:ext>
                  </a:extLst>
                </a:gridCol>
                <a:gridCol w="630070">
                  <a:extLst>
                    <a:ext uri="{9D8B030D-6E8A-4147-A177-3AD203B41FA5}">
                      <a16:colId xmlns:a16="http://schemas.microsoft.com/office/drawing/2014/main" val="20002"/>
                    </a:ext>
                  </a:extLst>
                </a:gridCol>
                <a:gridCol w="630070">
                  <a:extLst>
                    <a:ext uri="{9D8B030D-6E8A-4147-A177-3AD203B41FA5}">
                      <a16:colId xmlns:a16="http://schemas.microsoft.com/office/drawing/2014/main" val="20003"/>
                    </a:ext>
                  </a:extLst>
                </a:gridCol>
                <a:gridCol w="630070">
                  <a:extLst>
                    <a:ext uri="{9D8B030D-6E8A-4147-A177-3AD203B41FA5}">
                      <a16:colId xmlns:a16="http://schemas.microsoft.com/office/drawing/2014/main" val="20004"/>
                    </a:ext>
                  </a:extLst>
                </a:gridCol>
                <a:gridCol w="630070">
                  <a:extLst>
                    <a:ext uri="{9D8B030D-6E8A-4147-A177-3AD203B41FA5}">
                      <a16:colId xmlns:a16="http://schemas.microsoft.com/office/drawing/2014/main" val="20005"/>
                    </a:ext>
                  </a:extLst>
                </a:gridCol>
                <a:gridCol w="630070">
                  <a:extLst>
                    <a:ext uri="{9D8B030D-6E8A-4147-A177-3AD203B41FA5}">
                      <a16:colId xmlns:a16="http://schemas.microsoft.com/office/drawing/2014/main" val="20006"/>
                    </a:ext>
                  </a:extLst>
                </a:gridCol>
                <a:gridCol w="630070">
                  <a:extLst>
                    <a:ext uri="{9D8B030D-6E8A-4147-A177-3AD203B41FA5}">
                      <a16:colId xmlns:a16="http://schemas.microsoft.com/office/drawing/2014/main" val="20007"/>
                    </a:ext>
                  </a:extLst>
                </a:gridCol>
              </a:tblGrid>
              <a:tr h="108012">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一般生</a:t>
                      </a: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原住民</a:t>
                      </a: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連江縣</a:t>
                      </a: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澎湖縣</a:t>
                      </a: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屏東縣</a:t>
                      </a: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台東縣</a:t>
                      </a: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金門縣</a:t>
                      </a: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一般生</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原住民</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連江縣</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澎湖縣</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屏東縣</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台東縣</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華康儷楷書" panose="03000509000000000000" pitchFamily="65" charset="-120"/>
                          <a:ea typeface="華康儷楷書" panose="03000509000000000000" pitchFamily="65" charset="-120"/>
                        </a:rPr>
                        <a:t>金門縣</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400" b="0" i="0" u="none" strike="noStrike" dirty="0">
                          <a:solidFill>
                            <a:schemeClr val="tx1"/>
                          </a:solidFill>
                          <a:effectLst/>
                          <a:latin typeface="華康儷楷書" panose="03000509000000000000" pitchFamily="65" charset="-120"/>
                          <a:ea typeface="華康儷楷書" panose="03000509000000000000" pitchFamily="65" charset="-120"/>
                        </a:rPr>
                        <a:t>○</a:t>
                      </a:r>
                      <a:endParaRPr lang="en-US" altLang="zh-TW" sz="1400" b="0" i="0" u="none" strike="noStrike" dirty="0">
                        <a:solidFill>
                          <a:schemeClr val="tx1"/>
                        </a:solidFill>
                        <a:effectLst/>
                        <a:latin typeface="華康儷楷書" panose="03000509000000000000" pitchFamily="65" charset="-120"/>
                        <a:ea typeface="華康儷楷書"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
        <p:nvSpPr>
          <p:cNvPr id="10" name="圓角矩形 9"/>
          <p:cNvSpPr/>
          <p:nvPr/>
        </p:nvSpPr>
        <p:spPr>
          <a:xfrm>
            <a:off x="682599" y="4285440"/>
            <a:ext cx="4458607" cy="376011"/>
          </a:xfrm>
          <a:prstGeom prst="roundRect">
            <a:avLst/>
          </a:prstGeom>
          <a:solidFill>
            <a:schemeClr val="accent6">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華康儷楷書" panose="03000509000000000000" pitchFamily="65" charset="-120"/>
                <a:ea typeface="華康儷楷書" panose="03000509000000000000" pitchFamily="65" charset="-120"/>
              </a:rPr>
              <a:t>考生報名校系科組學程無名額判斷邏輯</a:t>
            </a:r>
          </a:p>
        </p:txBody>
      </p:sp>
      <p:sp>
        <p:nvSpPr>
          <p:cNvPr id="13" name="矩形 12">
            <a:extLst>
              <a:ext uri="{FF2B5EF4-FFF2-40B4-BE49-F238E27FC236}">
                <a16:creationId xmlns:a16="http://schemas.microsoft.com/office/drawing/2014/main" id="{267CD9AF-BCA5-43ED-B964-BBEE90D3B2CB}"/>
              </a:ext>
            </a:extLst>
          </p:cNvPr>
          <p:cNvSpPr/>
          <p:nvPr/>
        </p:nvSpPr>
        <p:spPr>
          <a:xfrm>
            <a:off x="6171303" y="5069611"/>
            <a:ext cx="864301" cy="376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4" name="文字方塊 13">
            <a:extLst>
              <a:ext uri="{FF2B5EF4-FFF2-40B4-BE49-F238E27FC236}">
                <a16:creationId xmlns:a16="http://schemas.microsoft.com/office/drawing/2014/main" id="{37060861-FB61-456C-9862-9D9383B1EF92}"/>
              </a:ext>
            </a:extLst>
          </p:cNvPr>
          <p:cNvSpPr txBox="1"/>
          <p:nvPr/>
        </p:nvSpPr>
        <p:spPr>
          <a:xfrm>
            <a:off x="551384" y="775503"/>
            <a:ext cx="1610055" cy="527804"/>
          </a:xfrm>
          <a:prstGeom prst="roundRect">
            <a:avLst/>
          </a:prstGeom>
          <a:solidFill>
            <a:schemeClr val="accent2">
              <a:lumMod val="20000"/>
              <a:lumOff val="80000"/>
            </a:schemeClr>
          </a:solidFill>
          <a:ln w="28575">
            <a:solidFill>
              <a:srgbClr val="FF0000"/>
            </a:solidFill>
          </a:ln>
        </p:spPr>
        <p:txBody>
          <a:bodyPr wrap="square" rtlCol="0">
            <a:spAutoFit/>
          </a:bodyPr>
          <a:lstStyle/>
          <a:p>
            <a:pPr algn="ctr"/>
            <a:r>
              <a:rPr lang="zh-TW" altLang="en-US" sz="2500" b="1" dirty="0">
                <a:solidFill>
                  <a:srgbClr val="0000FF"/>
                </a:solidFill>
                <a:latin typeface="華康儷楷書" panose="03000509000000000000" pitchFamily="65" charset="-120"/>
                <a:ea typeface="華康儷楷書" panose="03000509000000000000" pitchFamily="65" charset="-120"/>
              </a:rPr>
              <a:t>資料有誤</a:t>
            </a:r>
          </a:p>
        </p:txBody>
      </p:sp>
      <p:sp>
        <p:nvSpPr>
          <p:cNvPr id="15" name="矩形 14">
            <a:extLst>
              <a:ext uri="{FF2B5EF4-FFF2-40B4-BE49-F238E27FC236}">
                <a16:creationId xmlns:a16="http://schemas.microsoft.com/office/drawing/2014/main" id="{BFC074E6-6336-4455-ADC8-9148FFECDAD6}"/>
              </a:ext>
            </a:extLst>
          </p:cNvPr>
          <p:cNvSpPr/>
          <p:nvPr/>
        </p:nvSpPr>
        <p:spPr>
          <a:xfrm>
            <a:off x="9615587" y="4746842"/>
            <a:ext cx="864301" cy="376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33551B60-4E4A-9599-2F78-042D28E2A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315" y="4831453"/>
            <a:ext cx="666843" cy="238158"/>
          </a:xfrm>
          <a:prstGeom prst="rect">
            <a:avLst/>
          </a:prstGeom>
        </p:spPr>
      </p:pic>
      <p:pic>
        <p:nvPicPr>
          <p:cNvPr id="7" name="圖片 6">
            <a:extLst>
              <a:ext uri="{FF2B5EF4-FFF2-40B4-BE49-F238E27FC236}">
                <a16:creationId xmlns:a16="http://schemas.microsoft.com/office/drawing/2014/main" id="{334B487B-7148-6DC2-FE37-27A7EEEC1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314" y="5512791"/>
            <a:ext cx="666843" cy="238158"/>
          </a:xfrm>
          <a:prstGeom prst="rect">
            <a:avLst/>
          </a:prstGeom>
        </p:spPr>
      </p:pic>
      <p:pic>
        <p:nvPicPr>
          <p:cNvPr id="11" name="圖片 10">
            <a:extLst>
              <a:ext uri="{FF2B5EF4-FFF2-40B4-BE49-F238E27FC236}">
                <a16:creationId xmlns:a16="http://schemas.microsoft.com/office/drawing/2014/main" id="{9B2F76B8-60A8-4D08-9C63-BA5A94E42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331" y="5131102"/>
            <a:ext cx="685896" cy="266737"/>
          </a:xfrm>
          <a:prstGeom prst="rect">
            <a:avLst/>
          </a:prstGeom>
        </p:spPr>
      </p:pic>
      <p:sp>
        <p:nvSpPr>
          <p:cNvPr id="12" name="文字方塊 11">
            <a:extLst>
              <a:ext uri="{FF2B5EF4-FFF2-40B4-BE49-F238E27FC236}">
                <a16:creationId xmlns:a16="http://schemas.microsoft.com/office/drawing/2014/main" id="{80939B0B-3656-9720-D3E9-B04CAE1DD54F}"/>
              </a:ext>
            </a:extLst>
          </p:cNvPr>
          <p:cNvSpPr txBox="1"/>
          <p:nvPr/>
        </p:nvSpPr>
        <p:spPr>
          <a:xfrm>
            <a:off x="6287518" y="5166963"/>
            <a:ext cx="614271" cy="230832"/>
          </a:xfrm>
          <a:prstGeom prst="rect">
            <a:avLst/>
          </a:prstGeom>
          <a:noFill/>
        </p:spPr>
        <p:txBody>
          <a:bodyPr wrap="none" rtlCol="0">
            <a:spAutoFit/>
          </a:bodyPr>
          <a:lstStyle/>
          <a:p>
            <a:r>
              <a:rPr lang="en-US" altLang="zh-TW" sz="900" dirty="0">
                <a:solidFill>
                  <a:schemeClr val="bg1">
                    <a:lumMod val="50000"/>
                  </a:schemeClr>
                </a:solidFill>
              </a:rPr>
              <a:t>*107048</a:t>
            </a:r>
            <a:endParaRPr lang="zh-TW" altLang="en-US" sz="900" dirty="0">
              <a:solidFill>
                <a:schemeClr val="bg1">
                  <a:lumMod val="50000"/>
                </a:schemeClr>
              </a:solidFill>
            </a:endParaRPr>
          </a:p>
        </p:txBody>
      </p:sp>
      <p:sp>
        <p:nvSpPr>
          <p:cNvPr id="16" name="文字方塊 15">
            <a:extLst>
              <a:ext uri="{FF2B5EF4-FFF2-40B4-BE49-F238E27FC236}">
                <a16:creationId xmlns:a16="http://schemas.microsoft.com/office/drawing/2014/main" id="{00AAECF6-3CA2-AE42-A339-872D51D650DA}"/>
              </a:ext>
            </a:extLst>
          </p:cNvPr>
          <p:cNvSpPr txBox="1"/>
          <p:nvPr/>
        </p:nvSpPr>
        <p:spPr>
          <a:xfrm>
            <a:off x="9697429" y="4796722"/>
            <a:ext cx="614271" cy="230832"/>
          </a:xfrm>
          <a:prstGeom prst="rect">
            <a:avLst/>
          </a:prstGeom>
          <a:noFill/>
        </p:spPr>
        <p:txBody>
          <a:bodyPr wrap="none" rtlCol="0">
            <a:spAutoFit/>
          </a:bodyPr>
          <a:lstStyle/>
          <a:p>
            <a:r>
              <a:rPr lang="en-US" altLang="zh-TW" sz="900" dirty="0">
                <a:solidFill>
                  <a:schemeClr val="bg1">
                    <a:lumMod val="50000"/>
                  </a:schemeClr>
                </a:solidFill>
              </a:rPr>
              <a:t>*107048</a:t>
            </a:r>
            <a:endParaRPr lang="zh-TW" altLang="en-US" sz="900" dirty="0">
              <a:solidFill>
                <a:schemeClr val="bg1">
                  <a:lumMod val="50000"/>
                </a:schemeClr>
              </a:solidFill>
            </a:endParaRPr>
          </a:p>
        </p:txBody>
      </p:sp>
    </p:spTree>
    <p:extLst>
      <p:ext uri="{BB962C8B-B14F-4D97-AF65-F5344CB8AC3E}">
        <p14:creationId xmlns:p14="http://schemas.microsoft.com/office/powerpoint/2010/main" val="3239389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2">
            <a:extLst>
              <a:ext uri="{FF2B5EF4-FFF2-40B4-BE49-F238E27FC236}">
                <a16:creationId xmlns:a16="http://schemas.microsoft.com/office/drawing/2014/main" id="{5A6A7DDA-459C-40BD-9D58-3473855E0006}"/>
              </a:ext>
            </a:extLst>
          </p:cNvPr>
          <p:cNvGraphicFramePr>
            <a:graphicFrameLocks noGrp="1"/>
          </p:cNvGraphicFramePr>
          <p:nvPr>
            <p:extLst>
              <p:ext uri="{D42A27DB-BD31-4B8C-83A1-F6EECF244321}">
                <p14:modId xmlns:p14="http://schemas.microsoft.com/office/powerpoint/2010/main" val="2833755785"/>
              </p:ext>
            </p:extLst>
          </p:nvPr>
        </p:nvGraphicFramePr>
        <p:xfrm>
          <a:off x="839416" y="759944"/>
          <a:ext cx="11161240" cy="5189336"/>
        </p:xfrm>
        <a:graphic>
          <a:graphicData uri="http://schemas.openxmlformats.org/drawingml/2006/table">
            <a:tbl>
              <a:tblPr firstRow="1" bandRow="1">
                <a:tableStyleId>{85BE263C-DBD7-4A20-BB59-AAB30ACAA65A}</a:tableStyleId>
              </a:tblPr>
              <a:tblGrid>
                <a:gridCol w="1492905">
                  <a:extLst>
                    <a:ext uri="{9D8B030D-6E8A-4147-A177-3AD203B41FA5}">
                      <a16:colId xmlns:a16="http://schemas.microsoft.com/office/drawing/2014/main" val="474430012"/>
                    </a:ext>
                  </a:extLst>
                </a:gridCol>
                <a:gridCol w="4267735">
                  <a:extLst>
                    <a:ext uri="{9D8B030D-6E8A-4147-A177-3AD203B41FA5}">
                      <a16:colId xmlns:a16="http://schemas.microsoft.com/office/drawing/2014/main" val="1975851968"/>
                    </a:ext>
                  </a:extLst>
                </a:gridCol>
                <a:gridCol w="1728192">
                  <a:extLst>
                    <a:ext uri="{9D8B030D-6E8A-4147-A177-3AD203B41FA5}">
                      <a16:colId xmlns:a16="http://schemas.microsoft.com/office/drawing/2014/main" val="679584202"/>
                    </a:ext>
                  </a:extLst>
                </a:gridCol>
                <a:gridCol w="3672408">
                  <a:extLst>
                    <a:ext uri="{9D8B030D-6E8A-4147-A177-3AD203B41FA5}">
                      <a16:colId xmlns:a16="http://schemas.microsoft.com/office/drawing/2014/main" val="848452422"/>
                    </a:ext>
                  </a:extLst>
                </a:gridCol>
              </a:tblGrid>
              <a:tr h="470192">
                <a:tc>
                  <a:txBody>
                    <a:bodyPr/>
                    <a:lstStyle/>
                    <a:p>
                      <a:pPr algn="ctr"/>
                      <a:r>
                        <a:rPr kumimoji="1" lang="zh-TW" altLang="en-US" sz="1600" kern="1200" dirty="0">
                          <a:solidFill>
                            <a:schemeClr val="bg1"/>
                          </a:solidFill>
                          <a:latin typeface="華康儷楷書" panose="03000509000000000000" pitchFamily="65" charset="-120"/>
                          <a:ea typeface="華康儷楷書" panose="03000509000000000000" pitchFamily="65" charset="-120"/>
                        </a:rPr>
                        <a:t>日期</a:t>
                      </a:r>
                    </a:p>
                  </a:txBody>
                  <a:tcPr anchor="ctr"/>
                </a:tc>
                <a:tc>
                  <a:txBody>
                    <a:bodyPr/>
                    <a:lstStyle/>
                    <a:p>
                      <a:pPr algn="ctr"/>
                      <a:r>
                        <a:rPr kumimoji="1" lang="zh-TW" altLang="en-US" sz="1600" kern="1200" dirty="0">
                          <a:solidFill>
                            <a:schemeClr val="bg1"/>
                          </a:solidFill>
                          <a:latin typeface="華康儷楷書" panose="03000509000000000000" pitchFamily="65" charset="-120"/>
                          <a:ea typeface="華康儷楷書" panose="03000509000000000000" pitchFamily="65" charset="-120"/>
                        </a:rPr>
                        <a:t>作業事項</a:t>
                      </a: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kern="1200" dirty="0">
                          <a:solidFill>
                            <a:schemeClr val="bg1"/>
                          </a:solidFill>
                          <a:latin typeface="華康儷楷書" panose="03000509000000000000" pitchFamily="65" charset="-120"/>
                          <a:ea typeface="華康儷楷書" panose="03000509000000000000" pitchFamily="65" charset="-120"/>
                        </a:rPr>
                        <a:t>日期</a:t>
                      </a:r>
                    </a:p>
                  </a:txBody>
                  <a:tcPr anchor="ct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kern="1200" dirty="0">
                          <a:solidFill>
                            <a:schemeClr val="bg1"/>
                          </a:solidFill>
                          <a:latin typeface="華康儷楷書" panose="03000509000000000000" pitchFamily="65" charset="-120"/>
                          <a:ea typeface="華康儷楷書" panose="03000509000000000000" pitchFamily="65" charset="-120"/>
                        </a:rPr>
                        <a:t>作業事項</a:t>
                      </a:r>
                    </a:p>
                  </a:txBody>
                  <a:tcPr anchor="ctr"/>
                </a:tc>
                <a:extLst>
                  <a:ext uri="{0D108BD9-81ED-4DB2-BD59-A6C34878D82A}">
                    <a16:rowId xmlns:a16="http://schemas.microsoft.com/office/drawing/2014/main" val="4232116589"/>
                  </a:ext>
                </a:extLst>
              </a:tr>
              <a:tr h="370840">
                <a:tc>
                  <a:txBody>
                    <a:bodyPr/>
                    <a:lstStyle/>
                    <a:p>
                      <a:pPr algn="ctr"/>
                      <a:r>
                        <a:rPr lang="en-US" altLang="zh-TW" sz="1600" b="1" baseline="0" dirty="0">
                          <a:latin typeface="Cambria Math" panose="02040503050406030204" pitchFamily="18" charset="0"/>
                        </a:rPr>
                        <a:t>115.3.11-3.18</a:t>
                      </a:r>
                      <a:endParaRPr lang="zh-TW" altLang="en-US" sz="1600" b="1" baseline="0" dirty="0">
                        <a:latin typeface="Cambria Math" panose="02040503050406030204" pitchFamily="18" charset="0"/>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應屆畢業生具有</a:t>
                      </a:r>
                      <a:r>
                        <a:rPr lang="en-US" altLang="zh-TW" sz="1600" dirty="0">
                          <a:latin typeface="華康儷楷書" panose="03000509000000000000" pitchFamily="65" charset="-120"/>
                          <a:ea typeface="華康儷楷書" panose="03000509000000000000" pitchFamily="65" charset="-120"/>
                          <a:cs typeface="華康儷楷書" panose="03000509000000000000" pitchFamily="65" charset="-120"/>
                        </a:rPr>
                        <a:t>EP</a:t>
                      </a: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考生識別資料上傳</a:t>
                      </a: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algn="ctr" defTabSz="914400" rtl="0" eaLnBrk="1" latinLnBrk="0" hangingPunct="1"/>
                      <a:r>
                        <a:rPr lang="en-US" altLang="zh-TW" sz="1600" b="1" kern="1200" baseline="0" dirty="0">
                          <a:solidFill>
                            <a:schemeClr val="dk1"/>
                          </a:solidFill>
                          <a:latin typeface="Cambria Math" panose="02040503050406030204" pitchFamily="18" charset="0"/>
                          <a:ea typeface="+mn-ea"/>
                          <a:cs typeface="+mn-cs"/>
                        </a:rPr>
                        <a:t>115.5.20-5.22</a:t>
                      </a:r>
                      <a:endParaRPr lang="zh-TW" altLang="en-US" sz="1600" b="1" kern="1200" baseline="0" dirty="0">
                        <a:solidFill>
                          <a:schemeClr val="dk1"/>
                        </a:solidFill>
                        <a:latin typeface="Cambria Math" panose="02040503050406030204" pitchFamily="18" charset="0"/>
                        <a:ea typeface="+mn-ea"/>
                        <a:cs typeface="+mn-cs"/>
                      </a:endParaRPr>
                    </a:p>
                  </a:txBody>
                  <a:tcPr anchor="ctr">
                    <a:lnL w="12700" cap="flat" cmpd="sng" algn="ctr">
                      <a:solidFill>
                        <a:schemeClr val="tx1"/>
                      </a:solidFill>
                      <a:prstDash val="solid"/>
                      <a:round/>
                      <a:headEnd type="none" w="med" len="med"/>
                      <a:tailEnd type="none" w="med" len="med"/>
                    </a:lnL>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第一階段集體報名考生查詢系統</a:t>
                      </a:r>
                      <a:endParaRPr lang="en-US" altLang="zh-TW" sz="1600" dirty="0">
                        <a:solidFill>
                          <a:srgbClr val="C00000"/>
                        </a:solidFill>
                        <a:latin typeface="華康儷楷書" panose="03000509000000000000" pitchFamily="65" charset="-120"/>
                        <a:ea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 </a:t>
                      </a:r>
                      <a:r>
                        <a:rPr lang="en-US" altLang="zh-TW" sz="1600" dirty="0">
                          <a:solidFill>
                            <a:srgbClr val="C00000"/>
                          </a:solidFill>
                          <a:latin typeface="華康儷楷書" panose="03000509000000000000" pitchFamily="65" charset="-120"/>
                          <a:ea typeface="華康儷楷書" panose="03000509000000000000" pitchFamily="65" charset="-120"/>
                        </a:rPr>
                        <a:t>(</a:t>
                      </a:r>
                      <a:r>
                        <a:rPr lang="en-US" altLang="zh-TW" sz="1600" dirty="0">
                          <a:solidFill>
                            <a:srgbClr val="C00000"/>
                          </a:solidFill>
                          <a:latin typeface="Cambria Math" panose="02040503050406030204" pitchFamily="18" charset="0"/>
                          <a:ea typeface="Cambria Math" panose="02040503050406030204" pitchFamily="18" charset="0"/>
                        </a:rPr>
                        <a:t>115</a:t>
                      </a:r>
                      <a:r>
                        <a:rPr lang="zh-TW" altLang="en-US" sz="1600" dirty="0">
                          <a:solidFill>
                            <a:srgbClr val="C00000"/>
                          </a:solidFill>
                          <a:latin typeface="華康儷楷書" panose="03000509000000000000" pitchFamily="65" charset="-120"/>
                          <a:ea typeface="華康儷楷書" panose="03000509000000000000" pitchFamily="65" charset="-120"/>
                        </a:rPr>
                        <a:t>學年度起新增</a:t>
                      </a:r>
                      <a:r>
                        <a:rPr lang="en-US" altLang="zh-TW" sz="1600" dirty="0">
                          <a:solidFill>
                            <a:srgbClr val="C00000"/>
                          </a:solidFill>
                          <a:latin typeface="華康儷楷書" panose="03000509000000000000" pitchFamily="65" charset="-120"/>
                          <a:ea typeface="華康儷楷書" panose="03000509000000000000" pitchFamily="65" charset="-120"/>
                        </a:rPr>
                        <a:t>)</a:t>
                      </a:r>
                      <a:endParaRPr lang="zh-TW" altLang="en-US" sz="1600" dirty="0">
                        <a:solidFill>
                          <a:srgbClr val="C00000"/>
                        </a:solidFill>
                        <a:latin typeface="華康儷楷書" panose="03000509000000000000" pitchFamily="65" charset="-120"/>
                        <a:ea typeface="華康儷楷書" panose="03000509000000000000" pitchFamily="65" charset="-120"/>
                      </a:endParaRPr>
                    </a:p>
                  </a:txBody>
                  <a:tcPr anchor="ctr">
                    <a:solidFill>
                      <a:schemeClr val="accent6">
                        <a:lumMod val="20000"/>
                        <a:lumOff val="80000"/>
                        <a:alpha val="54118"/>
                      </a:schemeClr>
                    </a:solidFill>
                  </a:tcPr>
                </a:tc>
                <a:extLst>
                  <a:ext uri="{0D108BD9-81ED-4DB2-BD59-A6C34878D82A}">
                    <a16:rowId xmlns:a16="http://schemas.microsoft.com/office/drawing/2014/main" val="3600158146"/>
                  </a:ext>
                </a:extLst>
              </a:tr>
              <a:tr h="370840">
                <a:tc>
                  <a:txBody>
                    <a:bodyPr/>
                    <a:lstStyle/>
                    <a:p>
                      <a:pPr algn="ctr"/>
                      <a:r>
                        <a:rPr lang="en-US" altLang="zh-TW" sz="1600" b="1" baseline="0" dirty="0">
                          <a:latin typeface="Cambria Math" panose="02040503050406030204" pitchFamily="18" charset="0"/>
                        </a:rPr>
                        <a:t>115.4.10-4.15</a:t>
                      </a:r>
                      <a:endParaRPr lang="zh-TW" altLang="en-US" sz="1600" b="1" baseline="0" dirty="0">
                        <a:latin typeface="Cambria Math" panose="02040503050406030204" pitchFamily="18" charset="0"/>
                      </a:endParaRPr>
                    </a:p>
                  </a:txBody>
                  <a:tcPr anchor="ctr">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學習歷程中央資料庫釋出資料</a:t>
                      </a:r>
                      <a:r>
                        <a:rPr lang="en-US" altLang="zh-TW" sz="1600" dirty="0">
                          <a:solidFill>
                            <a:srgbClr val="C00000"/>
                          </a:solidFill>
                          <a:latin typeface="華康儷楷書" panose="03000509000000000000" pitchFamily="65" charset="-120"/>
                          <a:ea typeface="華康儷楷書" panose="03000509000000000000" pitchFamily="65" charset="-120"/>
                        </a:rPr>
                        <a:t>(</a:t>
                      </a:r>
                      <a:r>
                        <a:rPr lang="zh-TW" altLang="en-US" sz="1600" dirty="0">
                          <a:solidFill>
                            <a:srgbClr val="C00000"/>
                          </a:solidFill>
                          <a:latin typeface="華康儷楷書" panose="03000509000000000000" pitchFamily="65" charset="-120"/>
                          <a:ea typeface="華康儷楷書" panose="03000509000000000000" pitchFamily="65" charset="-120"/>
                        </a:rPr>
                        <a:t>檔案</a:t>
                      </a:r>
                      <a:r>
                        <a:rPr lang="en-US" altLang="zh-TW" sz="1600" dirty="0">
                          <a:solidFill>
                            <a:srgbClr val="C00000"/>
                          </a:solidFill>
                          <a:latin typeface="華康儷楷書" panose="03000509000000000000" pitchFamily="65" charset="-120"/>
                          <a:ea typeface="華康儷楷書" panose="03000509000000000000" pitchFamily="65" charset="-120"/>
                        </a:rPr>
                        <a:t>)</a:t>
                      </a:r>
                      <a:r>
                        <a:rPr lang="zh-TW" altLang="en-US" sz="1600" dirty="0">
                          <a:solidFill>
                            <a:srgbClr val="C00000"/>
                          </a:solidFill>
                          <a:latin typeface="華康儷楷書" panose="03000509000000000000" pitchFamily="65" charset="-120"/>
                          <a:ea typeface="華康儷楷書" panose="03000509000000000000" pitchFamily="65" charset="-120"/>
                        </a:rPr>
                        <a:t>查看系統</a:t>
                      </a:r>
                      <a:endParaRPr lang="en-US" altLang="zh-TW" sz="1600" dirty="0">
                        <a:solidFill>
                          <a:srgbClr val="C00000"/>
                        </a:solidFill>
                        <a:latin typeface="華康儷楷書" panose="03000509000000000000" pitchFamily="65" charset="-120"/>
                        <a:ea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考生查看檢視一</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四學期中央資料庫</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EP</a:t>
                      </a: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檔案 </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含修課紀錄、</a:t>
                      </a:r>
                      <a:endPar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課程學習及多元表現</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a:t>
                      </a:r>
                      <a:endPar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endParaRPr>
                    </a:p>
                  </a:txBody>
                  <a:tcPr anchor="ctr">
                    <a:lnR w="12700" cap="flat" cmpd="sng" algn="ctr">
                      <a:solidFill>
                        <a:schemeClr val="tx1"/>
                      </a:solidFill>
                      <a:prstDash val="solid"/>
                      <a:round/>
                      <a:headEnd type="none" w="med" len="med"/>
                      <a:tailEnd type="none" w="med" len="med"/>
                    </a:lnR>
                    <a:solidFill>
                      <a:schemeClr val="accent6">
                        <a:lumMod val="20000"/>
                        <a:lumOff val="80000"/>
                        <a:alpha val="54118"/>
                      </a:schemeClr>
                    </a:solidFill>
                  </a:tcPr>
                </a:tc>
                <a:tc>
                  <a:txBody>
                    <a:bodyPr/>
                    <a:lstStyle/>
                    <a:p>
                      <a:pPr marL="0" algn="ctr" defTabSz="914400" rtl="0" eaLnBrk="1" latinLnBrk="0" hangingPunct="1"/>
                      <a:r>
                        <a:rPr lang="en-US" altLang="zh-TW" sz="1600" b="1" kern="1200" baseline="0" dirty="0">
                          <a:solidFill>
                            <a:schemeClr val="dk1"/>
                          </a:solidFill>
                          <a:latin typeface="Cambria Math" panose="02040503050406030204" pitchFamily="18" charset="0"/>
                          <a:ea typeface="+mn-ea"/>
                          <a:cs typeface="+mn-cs"/>
                        </a:rPr>
                        <a:t>115.6.1</a:t>
                      </a:r>
                      <a:endParaRPr lang="zh-TW" altLang="en-US" sz="1600" b="1" kern="1200" baseline="0" dirty="0">
                        <a:solidFill>
                          <a:schemeClr val="dk1"/>
                        </a:solidFill>
                        <a:latin typeface="Cambria Math" panose="02040503050406030204" pitchFamily="18" charset="0"/>
                        <a:ea typeface="+mn-ea"/>
                        <a:cs typeface="+mn-cs"/>
                      </a:endParaRPr>
                    </a:p>
                  </a:txBody>
                  <a:tcPr anchor="ctr">
                    <a:lnL w="12700" cap="flat" cmpd="sng" algn="ctr">
                      <a:solidFill>
                        <a:schemeClr val="tx1"/>
                      </a:solidFill>
                      <a:prstDash val="solid"/>
                      <a:round/>
                      <a:headEnd type="none" w="med" len="med"/>
                      <a:tailEnd type="none" w="med" len="med"/>
                    </a:lnL>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第一階段篩選結果公告、查詢</a:t>
                      </a:r>
                    </a:p>
                  </a:txBody>
                  <a:tcPr anchor="ctr">
                    <a:solidFill>
                      <a:schemeClr val="accent6">
                        <a:lumMod val="20000"/>
                        <a:lumOff val="80000"/>
                        <a:alpha val="54118"/>
                      </a:schemeClr>
                    </a:solidFill>
                  </a:tcPr>
                </a:tc>
                <a:extLst>
                  <a:ext uri="{0D108BD9-81ED-4DB2-BD59-A6C34878D82A}">
                    <a16:rowId xmlns:a16="http://schemas.microsoft.com/office/drawing/2014/main" val="2077298887"/>
                  </a:ext>
                </a:extLst>
              </a:tr>
              <a:tr h="370840">
                <a:tc>
                  <a:txBody>
                    <a:bodyPr/>
                    <a:lstStyle/>
                    <a:p>
                      <a:pPr algn="ctr"/>
                      <a:r>
                        <a:rPr lang="en-US" altLang="zh-TW" sz="1600" b="1" baseline="0" dirty="0">
                          <a:latin typeface="Cambria Math" panose="02040503050406030204" pitchFamily="18" charset="0"/>
                        </a:rPr>
                        <a:t>115.4.16-4.29</a:t>
                      </a:r>
                      <a:endParaRPr lang="zh-TW" altLang="en-US" sz="1600" b="1" baseline="0" dirty="0">
                        <a:latin typeface="Cambria Math" panose="02040503050406030204" pitchFamily="18" charset="0"/>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應屆生</a:t>
                      </a:r>
                      <a:r>
                        <a:rPr lang="en-US" altLang="zh-TW" sz="1600" dirty="0">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考生報名資格及身分審查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solidFill>
                            <a:srgbClr val="7030A0"/>
                          </a:solidFill>
                          <a:latin typeface="華康儷楷書" panose="03000509000000000000" pitchFamily="65" charset="-120"/>
                          <a:ea typeface="華康儷楷書" panose="03000509000000000000" pitchFamily="65" charset="-120"/>
                        </a:rPr>
                        <a:t>(</a:t>
                      </a:r>
                      <a:r>
                        <a:rPr lang="zh-TW" altLang="en-US" sz="1400" dirty="0">
                          <a:solidFill>
                            <a:srgbClr val="7030A0"/>
                          </a:solidFill>
                          <a:latin typeface="華康儷楷書" panose="03000509000000000000" pitchFamily="65" charset="-120"/>
                          <a:ea typeface="華康儷楷書" panose="03000509000000000000" pitchFamily="65" charset="-120"/>
                        </a:rPr>
                        <a:t>非應屆生</a:t>
                      </a:r>
                      <a:r>
                        <a:rPr lang="en-US" altLang="zh-TW" sz="1400" dirty="0">
                          <a:solidFill>
                            <a:srgbClr val="7030A0"/>
                          </a:solidFill>
                          <a:latin typeface="華康儷楷書" panose="03000509000000000000" pitchFamily="65" charset="-120"/>
                          <a:ea typeface="華康儷楷書" panose="03000509000000000000" pitchFamily="65" charset="-120"/>
                        </a:rPr>
                        <a:t>)</a:t>
                      </a:r>
                      <a:r>
                        <a:rPr lang="zh-TW" altLang="en-US" sz="1400" dirty="0">
                          <a:solidFill>
                            <a:srgbClr val="7030A0"/>
                          </a:solidFill>
                          <a:latin typeface="華康儷楷書" panose="03000509000000000000" pitchFamily="65" charset="-120"/>
                          <a:ea typeface="華康儷楷書" panose="03000509000000000000" pitchFamily="65" charset="-120"/>
                          <a:cs typeface="華康儷楷書" panose="03000509000000000000" pitchFamily="65" charset="-120"/>
                        </a:rPr>
                        <a:t>考生報名資格及身分審查</a:t>
                      </a:r>
                      <a:endParaRPr lang="zh-TW" altLang="en-US" sz="1400" dirty="0">
                        <a:solidFill>
                          <a:srgbClr val="7030A0"/>
                        </a:solidFill>
                        <a:latin typeface="華康儷楷書" panose="03000509000000000000" pitchFamily="65" charset="-120"/>
                        <a:ea typeface="華康儷楷書" panose="03000509000000000000" pitchFamily="65" charset="-120"/>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algn="ctr" defTabSz="914400" rtl="0" eaLnBrk="1" latinLnBrk="0" hangingPunct="1"/>
                      <a:r>
                        <a:rPr lang="en-US" altLang="zh-TW" sz="1600" b="1" kern="1200" baseline="0" dirty="0">
                          <a:solidFill>
                            <a:schemeClr val="dk1"/>
                          </a:solidFill>
                          <a:latin typeface="Cambria Math" panose="02040503050406030204" pitchFamily="18" charset="0"/>
                          <a:ea typeface="+mn-ea"/>
                          <a:cs typeface="+mn-cs"/>
                        </a:rPr>
                        <a:t>115.6.5</a:t>
                      </a:r>
                      <a:r>
                        <a:rPr lang="zh-TW" altLang="en-US" sz="1600" kern="1200" dirty="0">
                          <a:solidFill>
                            <a:schemeClr val="dk1"/>
                          </a:solidFill>
                          <a:latin typeface="華康儷楷書" panose="03000509000000000000" pitchFamily="65" charset="-120"/>
                          <a:ea typeface="華康儷楷書" panose="03000509000000000000" pitchFamily="65" charset="-120"/>
                          <a:cs typeface="+mn-cs"/>
                        </a:rPr>
                        <a:t>起</a:t>
                      </a:r>
                      <a:endParaRPr lang="en-US" altLang="zh-TW" sz="1600" kern="1200" dirty="0">
                        <a:solidFill>
                          <a:schemeClr val="dk1"/>
                        </a:solidFill>
                        <a:latin typeface="華康儷楷書" panose="03000509000000000000" pitchFamily="65" charset="-120"/>
                        <a:ea typeface="華康儷楷書" panose="03000509000000000000" pitchFamily="65" charset="-120"/>
                        <a:cs typeface="+mn-cs"/>
                      </a:endParaRPr>
                    </a:p>
                    <a:p>
                      <a:pPr marL="0" algn="ctr" defTabSz="914400" rtl="0" eaLnBrk="1" latinLnBrk="0" hangingPunct="1"/>
                      <a:r>
                        <a:rPr lang="zh-TW" altLang="en-US" sz="1600" kern="1200" dirty="0">
                          <a:solidFill>
                            <a:schemeClr val="dk1"/>
                          </a:solidFill>
                          <a:latin typeface="華康儷楷書" panose="03000509000000000000" pitchFamily="65" charset="-120"/>
                          <a:ea typeface="華康儷楷書" panose="03000509000000000000" pitchFamily="65" charset="-120"/>
                          <a:cs typeface="+mn-cs"/>
                        </a:rPr>
                        <a:t>截止日各校自訂</a:t>
                      </a:r>
                    </a:p>
                  </a:txBody>
                  <a:tcPr anchor="ctr">
                    <a:lnL w="12700" cap="flat" cmpd="sng" algn="ctr">
                      <a:solidFill>
                        <a:schemeClr val="tx1"/>
                      </a:solidFill>
                      <a:prstDash val="solid"/>
                      <a:round/>
                      <a:headEnd type="none" w="med" len="med"/>
                      <a:tailEnd type="none" w="med" len="med"/>
                    </a:lnL>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第二階段報名</a:t>
                      </a:r>
                      <a:r>
                        <a:rPr lang="en-US" altLang="zh-TW" sz="1600" dirty="0">
                          <a:solidFill>
                            <a:srgbClr val="C00000"/>
                          </a:solidFill>
                          <a:latin typeface="華康儷楷書" panose="03000509000000000000" pitchFamily="65" charset="-120"/>
                          <a:ea typeface="華康儷楷書" panose="03000509000000000000" pitchFamily="65" charset="-120"/>
                        </a:rPr>
                        <a:t>(</a:t>
                      </a:r>
                      <a:r>
                        <a:rPr lang="zh-TW" altLang="en-US" sz="1600" dirty="0">
                          <a:solidFill>
                            <a:srgbClr val="C00000"/>
                          </a:solidFill>
                          <a:latin typeface="華康儷楷書" panose="03000509000000000000" pitchFamily="65" charset="-120"/>
                          <a:ea typeface="華康儷楷書" panose="03000509000000000000" pitchFamily="65" charset="-120"/>
                        </a:rPr>
                        <a:t>含繳費及學習歷程備審</a:t>
                      </a:r>
                      <a:endParaRPr lang="en-US" altLang="zh-TW" sz="1600" dirty="0">
                        <a:solidFill>
                          <a:srgbClr val="C00000"/>
                        </a:solidFill>
                        <a:latin typeface="華康儷楷書" panose="03000509000000000000" pitchFamily="65" charset="-120"/>
                        <a:ea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資料上傳作業</a:t>
                      </a:r>
                      <a:r>
                        <a:rPr lang="en-US" altLang="zh-TW" sz="1600" dirty="0">
                          <a:solidFill>
                            <a:srgbClr val="C00000"/>
                          </a:solidFill>
                          <a:latin typeface="華康儷楷書" panose="03000509000000000000" pitchFamily="65" charset="-120"/>
                          <a:ea typeface="華康儷楷書" panose="03000509000000000000" pitchFamily="65" charset="-120"/>
                        </a:rPr>
                        <a:t>)</a:t>
                      </a:r>
                      <a:r>
                        <a:rPr lang="zh-TW" altLang="en-US" sz="1600" dirty="0">
                          <a:solidFill>
                            <a:srgbClr val="C00000"/>
                          </a:solidFill>
                          <a:latin typeface="華康儷楷書" panose="03000509000000000000" pitchFamily="65" charset="-120"/>
                          <a:ea typeface="華康儷楷書" panose="03000509000000000000" pitchFamily="65" charset="-120"/>
                        </a:rPr>
                        <a:t>及繳費</a:t>
                      </a:r>
                      <a:endParaRPr lang="en-US" altLang="zh-TW" sz="16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考生查看檢視中央資料庫</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EP</a:t>
                      </a: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檔案 </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含一</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五學期修課</a:t>
                      </a:r>
                      <a:endPar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紀錄、一</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六學期課程學習及多元表現</a:t>
                      </a:r>
                      <a:r>
                        <a:rPr lang="en-US" altLang="zh-TW"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a:t>
                      </a:r>
                      <a:endParaRPr lang="zh-TW" altLang="en-US" sz="1200"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endParaRPr>
                    </a:p>
                  </a:txBody>
                  <a:tcPr anchor="ctr">
                    <a:solidFill>
                      <a:schemeClr val="accent6">
                        <a:lumMod val="20000"/>
                        <a:lumOff val="80000"/>
                        <a:alpha val="54118"/>
                      </a:schemeClr>
                    </a:solidFill>
                  </a:tcPr>
                </a:tc>
                <a:extLst>
                  <a:ext uri="{0D108BD9-81ED-4DB2-BD59-A6C34878D82A}">
                    <a16:rowId xmlns:a16="http://schemas.microsoft.com/office/drawing/2014/main" val="365505333"/>
                  </a:ext>
                </a:extLst>
              </a:tr>
              <a:tr h="370840">
                <a:tc>
                  <a:txBody>
                    <a:bodyPr/>
                    <a:lstStyle/>
                    <a:p>
                      <a:pPr algn="ctr"/>
                      <a:r>
                        <a:rPr lang="en-US" altLang="zh-TW" sz="1600" b="1" baseline="0" dirty="0">
                          <a:latin typeface="Cambria Math" panose="02040503050406030204" pitchFamily="18" charset="0"/>
                        </a:rPr>
                        <a:t>115.4.25-4.26</a:t>
                      </a:r>
                      <a:endParaRPr lang="zh-TW" altLang="en-US" sz="1600" b="1" baseline="0" dirty="0">
                        <a:latin typeface="Cambria Math" panose="02040503050406030204" pitchFamily="18" charset="0"/>
                      </a:endParaRPr>
                    </a:p>
                  </a:txBody>
                  <a:tcPr anchor="ctr">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考生參加統一入學測驗</a:t>
                      </a:r>
                    </a:p>
                  </a:txBody>
                  <a:tcPr anchor="ctr">
                    <a:lnR w="12700" cap="flat" cmpd="sng" algn="ctr">
                      <a:solidFill>
                        <a:schemeClr val="tx1"/>
                      </a:solidFill>
                      <a:prstDash val="solid"/>
                      <a:round/>
                      <a:headEnd type="none" w="med" len="med"/>
                      <a:tailEnd type="none" w="med" len="med"/>
                    </a:lnR>
                    <a:solidFill>
                      <a:schemeClr val="accent6">
                        <a:lumMod val="20000"/>
                        <a:lumOff val="80000"/>
                        <a:alpha val="54118"/>
                      </a:schemeClr>
                    </a:solidFill>
                  </a:tcPr>
                </a:tc>
                <a:tc>
                  <a:txBody>
                    <a:bodyPr/>
                    <a:lstStyle/>
                    <a:p>
                      <a:pPr marL="0" algn="ctr" defTabSz="914400" rtl="0" eaLnBrk="1" latinLnBrk="0" hangingPunct="1"/>
                      <a:r>
                        <a:rPr lang="en-US" altLang="zh-TW" sz="1600" b="1" kern="1200" baseline="0" dirty="0">
                          <a:solidFill>
                            <a:schemeClr val="dk1"/>
                          </a:solidFill>
                          <a:latin typeface="Cambria Math" panose="02040503050406030204" pitchFamily="18" charset="0"/>
                          <a:ea typeface="+mn-ea"/>
                          <a:cs typeface="+mn-cs"/>
                        </a:rPr>
                        <a:t>115.6.13-6.28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prstClr val="black"/>
                          </a:solidFill>
                          <a:effectLst/>
                          <a:uLnTx/>
                          <a:uFillTx/>
                          <a:latin typeface="華康儷楷書" panose="03000509000000000000" pitchFamily="65" charset="-120"/>
                          <a:ea typeface="華康儷楷書" panose="03000509000000000000" pitchFamily="65" charset="-120"/>
                          <a:cs typeface="+mn-cs"/>
                        </a:rPr>
                        <a:t>詳見招生學校甄選辦法</a:t>
                      </a:r>
                    </a:p>
                  </a:txBody>
                  <a:tcPr anchor="ct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cs typeface="華康儷楷書" panose="03000509000000000000" pitchFamily="65" charset="-120"/>
                        </a:rPr>
                        <a:t>第二階段指定項目甄試</a:t>
                      </a:r>
                    </a:p>
                  </a:txBody>
                  <a:tcPr anchor="ctr">
                    <a:noFill/>
                  </a:tcPr>
                </a:tc>
                <a:extLst>
                  <a:ext uri="{0D108BD9-81ED-4DB2-BD59-A6C34878D82A}">
                    <a16:rowId xmlns:a16="http://schemas.microsoft.com/office/drawing/2014/main" val="3783527067"/>
                  </a:ext>
                </a:extLst>
              </a:tr>
              <a:tr h="370840">
                <a:tc>
                  <a:txBody>
                    <a:bodyPr/>
                    <a:lstStyle/>
                    <a:p>
                      <a:pPr algn="ctr"/>
                      <a:r>
                        <a:rPr lang="en-US" altLang="zh-TW" sz="1600" b="1" baseline="0" dirty="0">
                          <a:latin typeface="Cambria Math" panose="02040503050406030204" pitchFamily="18" charset="0"/>
                        </a:rPr>
                        <a:t>115.5.7-5.13</a:t>
                      </a:r>
                      <a:endParaRPr lang="zh-TW" altLang="en-US" sz="1600" b="1" baseline="0" dirty="0">
                        <a:latin typeface="Cambria Math" panose="02040503050406030204" pitchFamily="18" charset="0"/>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spc="-100" baseline="0" dirty="0">
                          <a:latin typeface="華康儷楷書" panose="03000509000000000000" pitchFamily="65" charset="-120"/>
                          <a:ea typeface="華康儷楷書" panose="03000509000000000000" pitchFamily="65" charset="-120"/>
                          <a:cs typeface="華康儷楷書" panose="03000509000000000000" pitchFamily="65" charset="-120"/>
                        </a:rPr>
                        <a:t>上傳應屆畢業生第六學期修課紀錄</a:t>
                      </a:r>
                      <a:r>
                        <a:rPr lang="en-US" altLang="zh-TW" sz="1600" spc="-100" baseline="0" dirty="0">
                          <a:latin typeface="華康儷楷書" panose="03000509000000000000" pitchFamily="65" charset="-120"/>
                          <a:ea typeface="華康儷楷書" panose="03000509000000000000" pitchFamily="65" charset="-120"/>
                          <a:cs typeface="華康儷楷書" panose="03000509000000000000" pitchFamily="65" charset="-120"/>
                        </a:rPr>
                        <a:t>(</a:t>
                      </a:r>
                      <a:r>
                        <a:rPr lang="en-US" altLang="zh-TW" sz="1600" spc="-100" baseline="0" dirty="0">
                          <a:latin typeface="Cambria Math" panose="02040503050406030204" pitchFamily="18" charset="0"/>
                          <a:ea typeface="Cambria Math" panose="02040503050406030204" pitchFamily="18" charset="0"/>
                          <a:cs typeface="華康儷楷書" panose="03000509000000000000" pitchFamily="65" charset="-120"/>
                        </a:rPr>
                        <a:t>PDF</a:t>
                      </a:r>
                      <a:r>
                        <a:rPr lang="en-US" altLang="zh-TW" sz="1600" spc="-100" baseline="0" dirty="0">
                          <a:latin typeface="華康儷楷書" panose="03000509000000000000" pitchFamily="65" charset="-120"/>
                          <a:ea typeface="華康儷楷書" panose="03000509000000000000" pitchFamily="65" charset="-120"/>
                          <a:cs typeface="華康儷楷書" panose="03000509000000000000" pitchFamily="65" charset="-120"/>
                        </a:rPr>
                        <a:t>)</a:t>
                      </a:r>
                      <a:endParaRPr lang="zh-TW" altLang="en-US" sz="1600" spc="-100" baseline="0" dirty="0">
                        <a:latin typeface="華康儷楷書" panose="03000509000000000000" pitchFamily="65" charset="-120"/>
                        <a:ea typeface="華康儷楷書" panose="03000509000000000000" pitchFamily="65" charset="-120"/>
                        <a:cs typeface="華康儷楷書" panose="03000509000000000000" pitchFamily="65" charset="-120"/>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algn="ctr" defTabSz="914400" rtl="0" eaLnBrk="1" latinLnBrk="0" hangingPunct="1"/>
                      <a:r>
                        <a:rPr lang="zh-TW" altLang="en-US" sz="1600" kern="1200" dirty="0">
                          <a:solidFill>
                            <a:schemeClr val="dk1"/>
                          </a:solidFill>
                          <a:latin typeface="華康儷楷書" panose="03000509000000000000" pitchFamily="65" charset="-120"/>
                          <a:ea typeface="華康儷楷書" panose="03000509000000000000" pitchFamily="65" charset="-120"/>
                          <a:cs typeface="+mn-cs"/>
                        </a:rPr>
                        <a:t>各校自訂</a:t>
                      </a:r>
                      <a:endParaRPr lang="en-US" altLang="zh-TW" sz="1600" kern="1200" dirty="0">
                        <a:solidFill>
                          <a:schemeClr val="dk1"/>
                        </a:solidFill>
                        <a:latin typeface="華康儷楷書" panose="03000509000000000000" pitchFamily="65" charset="-120"/>
                        <a:ea typeface="華康儷楷書" panose="03000509000000000000" pitchFamily="65" charset="-120"/>
                        <a:cs typeface="+mn-cs"/>
                      </a:endParaRPr>
                    </a:p>
                    <a:p>
                      <a:pPr marL="0" algn="ctr" defTabSz="914400" rtl="0" eaLnBrk="1" latinLnBrk="0" hangingPunct="1"/>
                      <a:r>
                        <a:rPr lang="zh-TW" altLang="en-US" sz="1200" kern="1200" dirty="0">
                          <a:solidFill>
                            <a:schemeClr val="dk1"/>
                          </a:solidFill>
                          <a:latin typeface="華康儷楷書" panose="03000509000000000000" pitchFamily="65" charset="-120"/>
                          <a:ea typeface="華康儷楷書" panose="03000509000000000000" pitchFamily="65" charset="-120"/>
                          <a:cs typeface="+mn-cs"/>
                        </a:rPr>
                        <a:t>詳見招生學校甄選辦法</a:t>
                      </a:r>
                    </a:p>
                  </a:txBody>
                  <a:tcPr anchor="ctr">
                    <a:lnL w="12700" cap="flat" cmpd="sng" algn="ctr">
                      <a:solidFill>
                        <a:schemeClr val="tx1"/>
                      </a:solidFill>
                      <a:prstDash val="solid"/>
                      <a:round/>
                      <a:headEnd type="none" w="med" len="med"/>
                      <a:tailEnd type="none" w="med" len="med"/>
                    </a:lnL>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甄選總成績公告與複查</a:t>
                      </a:r>
                      <a:endParaRPr lang="en-US" altLang="zh-TW" sz="1600" dirty="0">
                        <a:latin typeface="華康儷楷書" panose="03000509000000000000" pitchFamily="65" charset="-120"/>
                        <a:ea typeface="華康儷楷書" panose="03000509000000000000" pitchFamily="65" charset="-120"/>
                        <a:cs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正備取生名單公告</a:t>
                      </a:r>
                      <a:r>
                        <a:rPr kumimoji="0" lang="zh-TW" altLang="en-US" sz="1600" b="0" i="0" u="none" strike="noStrike" kern="1200" cap="none" spc="0" normalizeH="0" baseline="0" noProof="0" dirty="0">
                          <a:ln>
                            <a:noFill/>
                          </a:ln>
                          <a:solidFill>
                            <a:prstClr val="black"/>
                          </a:solidFill>
                          <a:effectLst/>
                          <a:uLnTx/>
                          <a:uFillTx/>
                          <a:latin typeface="華康儷楷書" panose="03000509000000000000" pitchFamily="65" charset="-120"/>
                          <a:ea typeface="華康儷楷書" panose="03000509000000000000" pitchFamily="65" charset="-120"/>
                          <a:cs typeface="華康儷楷書" panose="03000509000000000000" pitchFamily="65" charset="-120"/>
                        </a:rPr>
                        <a:t>與複查</a:t>
                      </a:r>
                      <a:endPar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endParaRPr>
                    </a:p>
                  </a:txBody>
                  <a:tcPr anchor="ctr">
                    <a:solidFill>
                      <a:schemeClr val="accent6">
                        <a:lumMod val="20000"/>
                        <a:lumOff val="80000"/>
                        <a:alpha val="54118"/>
                      </a:schemeClr>
                    </a:solidFill>
                  </a:tcPr>
                </a:tc>
                <a:extLst>
                  <a:ext uri="{0D108BD9-81ED-4DB2-BD59-A6C34878D82A}">
                    <a16:rowId xmlns:a16="http://schemas.microsoft.com/office/drawing/2014/main" val="4232908344"/>
                  </a:ext>
                </a:extLst>
              </a:tr>
              <a:tr h="370840">
                <a:tc>
                  <a:txBody>
                    <a:bodyPr/>
                    <a:lstStyle/>
                    <a:p>
                      <a:pPr algn="ctr"/>
                      <a:r>
                        <a:rPr lang="en-US" altLang="zh-TW" sz="1600" b="1" baseline="0" dirty="0">
                          <a:latin typeface="Cambria Math" panose="02040503050406030204" pitchFamily="18" charset="0"/>
                        </a:rPr>
                        <a:t>115.5.14-5.18</a:t>
                      </a:r>
                      <a:endParaRPr lang="zh-TW" altLang="en-US" sz="1600" b="1" baseline="0" dirty="0">
                        <a:latin typeface="Cambria Math" panose="02040503050406030204" pitchFamily="18" charset="0"/>
                      </a:endParaRPr>
                    </a:p>
                  </a:txBody>
                  <a:tcPr anchor="ctr">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spc="-100" baseline="0" dirty="0">
                          <a:solidFill>
                            <a:srgbClr val="C00000"/>
                          </a:solidFill>
                          <a:latin typeface="華康儷楷書" panose="03000509000000000000" pitchFamily="65" charset="-120"/>
                          <a:ea typeface="華康儷楷書" panose="03000509000000000000" pitchFamily="65" charset="-120"/>
                        </a:rPr>
                        <a:t>應屆畢業生確認第六學期修課紀錄</a:t>
                      </a:r>
                      <a:r>
                        <a:rPr lang="en-US" altLang="zh-TW" sz="1600" spc="-100" baseline="0" dirty="0">
                          <a:solidFill>
                            <a:srgbClr val="C00000"/>
                          </a:solidFill>
                          <a:latin typeface="華康儷楷書" panose="03000509000000000000" pitchFamily="65" charset="-120"/>
                          <a:ea typeface="華康儷楷書" panose="03000509000000000000" pitchFamily="65" charset="-120"/>
                        </a:rPr>
                        <a:t>(</a:t>
                      </a:r>
                      <a:r>
                        <a:rPr lang="en-US" altLang="zh-TW" sz="1600" spc="-100" baseline="0" dirty="0">
                          <a:solidFill>
                            <a:srgbClr val="C00000"/>
                          </a:solidFill>
                          <a:latin typeface="Cambria Math" panose="02040503050406030204" pitchFamily="18" charset="0"/>
                          <a:ea typeface="Cambria Math" panose="02040503050406030204" pitchFamily="18" charset="0"/>
                        </a:rPr>
                        <a:t>PDF</a:t>
                      </a:r>
                      <a:r>
                        <a:rPr lang="en-US" altLang="zh-TW" sz="1600" spc="-100" baseline="0" dirty="0">
                          <a:solidFill>
                            <a:srgbClr val="C00000"/>
                          </a:solidFill>
                          <a:latin typeface="華康儷楷書" panose="03000509000000000000" pitchFamily="65" charset="-120"/>
                          <a:ea typeface="華康儷楷書" panose="03000509000000000000" pitchFamily="65" charset="-120"/>
                        </a:rPr>
                        <a:t>)</a:t>
                      </a:r>
                      <a:endParaRPr lang="zh-TW" altLang="en-US" sz="1600" spc="-100" baseline="0" dirty="0">
                        <a:solidFill>
                          <a:srgbClr val="C00000"/>
                        </a:solidFill>
                        <a:latin typeface="華康儷楷書" panose="03000509000000000000" pitchFamily="65" charset="-120"/>
                        <a:ea typeface="華康儷楷書" panose="03000509000000000000" pitchFamily="65" charset="-120"/>
                      </a:endParaRPr>
                    </a:p>
                  </a:txBody>
                  <a:tcPr anchor="ctr">
                    <a:lnR w="12700" cap="flat" cmpd="sng" algn="ctr">
                      <a:solidFill>
                        <a:schemeClr val="tx1"/>
                      </a:solidFill>
                      <a:prstDash val="solid"/>
                      <a:round/>
                      <a:headEnd type="none" w="med" len="med"/>
                      <a:tailEnd type="none" w="med" len="med"/>
                    </a:lnR>
                    <a:solidFill>
                      <a:schemeClr val="accent6">
                        <a:lumMod val="20000"/>
                        <a:lumOff val="80000"/>
                        <a:alpha val="54118"/>
                      </a:schemeClr>
                    </a:solidFill>
                  </a:tcPr>
                </a:tc>
                <a:tc>
                  <a:txBody>
                    <a:bodyPr/>
                    <a:lstStyle/>
                    <a:p>
                      <a:pPr marL="0" algn="ctr" defTabSz="914400" rtl="0" eaLnBrk="1" latinLnBrk="0" hangingPunct="1"/>
                      <a:r>
                        <a:rPr lang="en-US" altLang="zh-TW" sz="1600" b="1" kern="1200" baseline="0" dirty="0">
                          <a:solidFill>
                            <a:schemeClr val="dk1"/>
                          </a:solidFill>
                          <a:latin typeface="Cambria Math" panose="02040503050406030204" pitchFamily="18" charset="0"/>
                          <a:ea typeface="+mn-ea"/>
                          <a:cs typeface="+mn-cs"/>
                        </a:rPr>
                        <a:t>115.7.8-7.10</a:t>
                      </a:r>
                      <a:endParaRPr lang="zh-TW" altLang="en-US" sz="1600" b="1" kern="1200" baseline="0" dirty="0">
                        <a:solidFill>
                          <a:schemeClr val="dk1"/>
                        </a:solidFill>
                        <a:latin typeface="Cambria Math" panose="02040503050406030204" pitchFamily="18" charset="0"/>
                        <a:ea typeface="+mn-ea"/>
                        <a:cs typeface="+mn-cs"/>
                      </a:endParaRPr>
                    </a:p>
                  </a:txBody>
                  <a:tcPr anchor="ctr">
                    <a:lnL w="12700" cap="flat" cmpd="sng" algn="ctr">
                      <a:solidFill>
                        <a:schemeClr val="tx1"/>
                      </a:solidFill>
                      <a:prstDash val="solid"/>
                      <a:round/>
                      <a:headEnd type="none" w="med" len="med"/>
                      <a:tailEnd type="none" w="med" len="med"/>
                    </a:lnL>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kern="1200" noProof="0" dirty="0">
                          <a:solidFill>
                            <a:srgbClr val="C00000"/>
                          </a:solidFill>
                          <a:latin typeface="華康儷楷書" panose="03000509000000000000" pitchFamily="65" charset="-120"/>
                          <a:ea typeface="華康儷楷書" panose="03000509000000000000" pitchFamily="65" charset="-120"/>
                          <a:cs typeface="+mn-cs"/>
                        </a:rPr>
                        <a:t>正備取</a:t>
                      </a:r>
                      <a:r>
                        <a:rPr lang="zh-TW" altLang="en-US" sz="1600" dirty="0">
                          <a:solidFill>
                            <a:srgbClr val="C00000"/>
                          </a:solidFill>
                          <a:latin typeface="華康儷楷書" panose="03000509000000000000" pitchFamily="65" charset="-120"/>
                          <a:ea typeface="華康儷楷書" panose="03000509000000000000" pitchFamily="65" charset="-120"/>
                        </a:rPr>
                        <a:t>生登記就讀志願序</a:t>
                      </a:r>
                    </a:p>
                  </a:txBody>
                  <a:tcPr anchor="ctr">
                    <a:noFill/>
                  </a:tcPr>
                </a:tc>
                <a:extLst>
                  <a:ext uri="{0D108BD9-81ED-4DB2-BD59-A6C34878D82A}">
                    <a16:rowId xmlns:a16="http://schemas.microsoft.com/office/drawing/2014/main" val="3395013409"/>
                  </a:ext>
                </a:extLst>
              </a:tr>
              <a:tr h="446864">
                <a:tc>
                  <a:txBody>
                    <a:bodyPr/>
                    <a:lstStyle/>
                    <a:p>
                      <a:pPr algn="ctr"/>
                      <a:r>
                        <a:rPr lang="en-US" altLang="zh-TW" sz="1600" b="1" baseline="0" dirty="0">
                          <a:latin typeface="Cambria Math" panose="02040503050406030204" pitchFamily="18" charset="0"/>
                        </a:rPr>
                        <a:t>115.5.15-5.21</a:t>
                      </a:r>
                      <a:endParaRPr lang="zh-TW" altLang="en-US" sz="1600" b="1" baseline="0" dirty="0">
                        <a:latin typeface="Cambria Math" panose="02040503050406030204" pitchFamily="18" charset="0"/>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應屆生</a:t>
                      </a:r>
                      <a:r>
                        <a:rPr lang="en-US" altLang="zh-TW" sz="1600" dirty="0">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600" dirty="0">
                          <a:latin typeface="華康儷楷書" panose="03000509000000000000" pitchFamily="65" charset="-120"/>
                          <a:ea typeface="華康儷楷書" panose="03000509000000000000" pitchFamily="65" charset="-120"/>
                          <a:cs typeface="華康儷楷書" panose="03000509000000000000" pitchFamily="65" charset="-120"/>
                        </a:rPr>
                        <a:t>第一階段集體報名及繳費</a:t>
                      </a:r>
                      <a:endParaRPr lang="en-US" altLang="zh-TW" sz="1600" dirty="0">
                        <a:latin typeface="華康儷楷書" panose="03000509000000000000" pitchFamily="65" charset="-120"/>
                        <a:ea typeface="華康儷楷書" panose="03000509000000000000" pitchFamily="65" charset="-120"/>
                        <a:cs typeface="華康儷楷書" panose="03000509000000000000" pitchFamily="65" charset="-120"/>
                      </a:endParaRPr>
                    </a:p>
                  </a:txBody>
                  <a:tcPr anchor="ctr">
                    <a:lnR w="127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marL="0" algn="ctr" defTabSz="914400" rtl="0" eaLnBrk="1" latinLnBrk="0" hangingPunct="1"/>
                      <a:r>
                        <a:rPr lang="en-US" altLang="zh-TW" sz="1600" b="1" kern="1200" baseline="0" dirty="0">
                          <a:solidFill>
                            <a:schemeClr val="dk1"/>
                          </a:solidFill>
                          <a:latin typeface="Cambria Math" panose="02040503050406030204" pitchFamily="18" charset="0"/>
                          <a:ea typeface="+mn-ea"/>
                          <a:cs typeface="+mn-cs"/>
                        </a:rPr>
                        <a:t>115.7.14</a:t>
                      </a:r>
                      <a:endParaRPr lang="zh-TW" altLang="en-US" sz="1600" b="1" kern="1200" baseline="0" dirty="0">
                        <a:solidFill>
                          <a:schemeClr val="dk1"/>
                        </a:solidFill>
                        <a:latin typeface="Cambria Math" panose="02040503050406030204" pitchFamily="18" charset="0"/>
                        <a:ea typeface="+mn-ea"/>
                        <a:cs typeface="+mn-cs"/>
                      </a:endParaRPr>
                    </a:p>
                  </a:txBody>
                  <a:tcPr anchor="ctr">
                    <a:lnL w="12700" cap="flat" cmpd="sng" algn="ctr">
                      <a:solidFill>
                        <a:schemeClr val="tx1"/>
                      </a:solidFill>
                      <a:prstDash val="solid"/>
                      <a:round/>
                      <a:headEnd type="none" w="med" len="med"/>
                      <a:tailEnd type="none" w="med" len="med"/>
                    </a:lnL>
                    <a:solidFill>
                      <a:schemeClr val="accent6">
                        <a:lumMod val="20000"/>
                        <a:lumOff val="80000"/>
                        <a:alpha val="54118"/>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華康儷楷書" panose="03000509000000000000" pitchFamily="65" charset="-120"/>
                          <a:ea typeface="華康儷楷書" panose="03000509000000000000" pitchFamily="65" charset="-120"/>
                        </a:rPr>
                        <a:t>就讀志願序統一分發放榜</a:t>
                      </a:r>
                    </a:p>
                  </a:txBody>
                  <a:tcPr anchor="ctr">
                    <a:solidFill>
                      <a:schemeClr val="accent6">
                        <a:lumMod val="20000"/>
                        <a:lumOff val="80000"/>
                        <a:alpha val="54118"/>
                      </a:schemeClr>
                    </a:solidFill>
                  </a:tcPr>
                </a:tc>
                <a:extLst>
                  <a:ext uri="{0D108BD9-81ED-4DB2-BD59-A6C34878D82A}">
                    <a16:rowId xmlns:a16="http://schemas.microsoft.com/office/drawing/2014/main" val="3395491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600" b="1" baseline="0" dirty="0">
                          <a:latin typeface="Cambria Math" panose="02040503050406030204" pitchFamily="18" charset="0"/>
                        </a:rPr>
                        <a:t>115.5.15-5.22</a:t>
                      </a:r>
                      <a:endParaRPr lang="zh-TW" altLang="en-US" sz="1600" b="1" baseline="0" dirty="0">
                        <a:latin typeface="Cambria Math" panose="020405030504060302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600" dirty="0">
                          <a:solidFill>
                            <a:srgbClr val="7030A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600" dirty="0">
                          <a:solidFill>
                            <a:srgbClr val="7030A0"/>
                          </a:solidFill>
                          <a:latin typeface="華康儷楷書" panose="03000509000000000000" pitchFamily="65" charset="-120"/>
                          <a:ea typeface="華康儷楷書" panose="03000509000000000000" pitchFamily="65" charset="-120"/>
                          <a:cs typeface="華康儷楷書" panose="03000509000000000000" pitchFamily="65" charset="-120"/>
                        </a:rPr>
                        <a:t>非應屆生</a:t>
                      </a:r>
                      <a:r>
                        <a:rPr lang="en-US" altLang="zh-TW" sz="1600" dirty="0">
                          <a:solidFill>
                            <a:srgbClr val="7030A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1600" dirty="0">
                          <a:solidFill>
                            <a:srgbClr val="7030A0"/>
                          </a:solidFill>
                          <a:latin typeface="華康儷楷書" panose="03000509000000000000" pitchFamily="65" charset="-120"/>
                          <a:ea typeface="華康儷楷書" panose="03000509000000000000" pitchFamily="65" charset="-120"/>
                          <a:cs typeface="華康儷楷書" panose="03000509000000000000" pitchFamily="65" charset="-120"/>
                        </a:rPr>
                        <a:t>第一階段報名及繳費</a:t>
                      </a:r>
                      <a:endParaRPr lang="en-US" altLang="zh-TW" sz="1600" dirty="0">
                        <a:solidFill>
                          <a:srgbClr val="7030A0"/>
                        </a:solidFill>
                        <a:latin typeface="華康儷楷書" panose="03000509000000000000" pitchFamily="65" charset="-120"/>
                        <a:ea typeface="華康儷楷書" panose="03000509000000000000" pitchFamily="65" charset="-120"/>
                        <a:cs typeface="華康儷楷書" panose="03000509000000000000" pitchFamily="65" charset="-120"/>
                      </a:endParaRPr>
                    </a:p>
                  </a:txBody>
                  <a:tcPr anchor="ctr">
                    <a:lnR w="12700" cap="flat" cmpd="sng" algn="ctr">
                      <a:solidFill>
                        <a:schemeClr val="tx1"/>
                      </a:solidFill>
                      <a:prstDash val="solid"/>
                      <a:round/>
                      <a:headEnd type="none" w="med" len="med"/>
                      <a:tailEnd type="none" w="med" len="med"/>
                    </a:lnR>
                  </a:tcPr>
                </a:tc>
                <a:tc>
                  <a:txBody>
                    <a:bodyPr/>
                    <a:lstStyle/>
                    <a:p>
                      <a:pPr marL="0" algn="ctr" defTabSz="914400" rtl="0" eaLnBrk="1" latinLnBrk="0" hangingPunct="1"/>
                      <a:r>
                        <a:rPr lang="en-US" altLang="zh-TW" sz="1600" b="1" kern="1200" baseline="0" dirty="0">
                          <a:solidFill>
                            <a:schemeClr val="dk1"/>
                          </a:solidFill>
                          <a:latin typeface="Cambria Math" panose="02040503050406030204" pitchFamily="18" charset="0"/>
                          <a:ea typeface="+mn-ea"/>
                          <a:cs typeface="+mn-cs"/>
                        </a:rPr>
                        <a:t>115.7.16-7.20</a:t>
                      </a:r>
                      <a:endParaRPr lang="zh-TW" altLang="en-US" sz="1600" b="1" kern="1200" baseline="0" dirty="0">
                        <a:solidFill>
                          <a:schemeClr val="dk1"/>
                        </a:solidFill>
                        <a:latin typeface="Cambria Math" panose="02040503050406030204" pitchFamily="18" charset="0"/>
                        <a:ea typeface="+mn-ea"/>
                        <a:cs typeface="+mn-cs"/>
                      </a:endParaRPr>
                    </a:p>
                  </a:txBody>
                  <a:tcPr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分發錄取生依分發錄取學校所定時間</a:t>
                      </a:r>
                      <a:endParaRPr lang="en-US" altLang="zh-TW" sz="1600" dirty="0">
                        <a:solidFill>
                          <a:srgbClr val="C00000"/>
                        </a:solidFill>
                        <a:latin typeface="華康儷楷書" panose="03000509000000000000" pitchFamily="65" charset="-120"/>
                        <a:ea typeface="華康儷楷書"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C00000"/>
                          </a:solidFill>
                          <a:latin typeface="華康儷楷書" panose="03000509000000000000" pitchFamily="65" charset="-120"/>
                          <a:ea typeface="華康儷楷書" panose="03000509000000000000" pitchFamily="65" charset="-120"/>
                        </a:rPr>
                        <a:t>及方式辦理報到手續</a:t>
                      </a:r>
                    </a:p>
                  </a:txBody>
                  <a:tcPr anchor="ctr"/>
                </a:tc>
                <a:extLst>
                  <a:ext uri="{0D108BD9-81ED-4DB2-BD59-A6C34878D82A}">
                    <a16:rowId xmlns:a16="http://schemas.microsoft.com/office/drawing/2014/main" val="598723840"/>
                  </a:ext>
                </a:extLst>
              </a:tr>
            </a:tbl>
          </a:graphicData>
        </a:graphic>
      </p:graphicFrame>
      <p:sp>
        <p:nvSpPr>
          <p:cNvPr id="5" name="標題 1">
            <a:extLst>
              <a:ext uri="{FF2B5EF4-FFF2-40B4-BE49-F238E27FC236}">
                <a16:creationId xmlns:a16="http://schemas.microsoft.com/office/drawing/2014/main" id="{085A1369-C58D-468D-ADCC-4D5CEF7B231D}"/>
              </a:ext>
            </a:extLst>
          </p:cNvPr>
          <p:cNvSpPr txBox="1">
            <a:spLocks/>
          </p:cNvSpPr>
          <p:nvPr/>
        </p:nvSpPr>
        <p:spPr>
          <a:xfrm>
            <a:off x="1271464" y="136525"/>
            <a:ext cx="8568952" cy="445246"/>
          </a:xfrm>
          <a:prstGeom prst="rect">
            <a:avLst/>
          </a:prstGeom>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eaLnBrk="1" hangingPunct="1">
              <a:lnSpc>
                <a:spcPct val="90000"/>
              </a:lnSpc>
            </a:pPr>
            <a:r>
              <a:rPr lang="en-US" altLang="zh-TW" b="1" spc="-75" dirty="0">
                <a:solidFill>
                  <a:prstClr val="black"/>
                </a:solidFill>
                <a:latin typeface="Book Antiqua" panose="02040602050305030304" pitchFamily="18" charset="0"/>
                <a:ea typeface="華康儷楷書" panose="03000509000000000000" pitchFamily="65" charset="-120"/>
              </a:rPr>
              <a:t>115</a:t>
            </a:r>
            <a:r>
              <a:rPr lang="zh-TW" altLang="en-US" b="1" spc="-75" dirty="0">
                <a:solidFill>
                  <a:prstClr val="black"/>
                </a:solidFill>
                <a:latin typeface="Book Antiqua" panose="02040602050305030304" pitchFamily="18" charset="0"/>
                <a:ea typeface="華康儷楷書" panose="03000509000000000000" pitchFamily="65" charset="-120"/>
              </a:rPr>
              <a:t>學年度試務作業重要事項</a:t>
            </a:r>
            <a:r>
              <a:rPr lang="en-US" altLang="zh-TW" b="1" spc="-75" dirty="0">
                <a:solidFill>
                  <a:prstClr val="black"/>
                </a:solidFill>
                <a:latin typeface="Book Antiqua" panose="02040602050305030304" pitchFamily="18" charset="0"/>
                <a:ea typeface="華康儷楷書" panose="03000509000000000000" pitchFamily="65" charset="-120"/>
              </a:rPr>
              <a:t>~</a:t>
            </a:r>
            <a:r>
              <a:rPr lang="zh-TW" altLang="en-US" b="1" spc="-75" dirty="0">
                <a:solidFill>
                  <a:prstClr val="black"/>
                </a:solidFill>
                <a:latin typeface="Book Antiqua" panose="02040602050305030304" pitchFamily="18" charset="0"/>
                <a:ea typeface="華康儷楷書" panose="03000509000000000000" pitchFamily="65" charset="-120"/>
              </a:rPr>
              <a:t>作業流程</a:t>
            </a:r>
          </a:p>
        </p:txBody>
      </p:sp>
    </p:spTree>
    <p:extLst>
      <p:ext uri="{BB962C8B-B14F-4D97-AF65-F5344CB8AC3E}">
        <p14:creationId xmlns:p14="http://schemas.microsoft.com/office/powerpoint/2010/main" val="3894963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b="13619"/>
          <a:stretch/>
        </p:blipFill>
        <p:spPr>
          <a:xfrm>
            <a:off x="1127448" y="1330084"/>
            <a:ext cx="9937104" cy="3515873"/>
          </a:xfrm>
          <a:prstGeom prst="rect">
            <a:avLst/>
          </a:prstGeom>
        </p:spPr>
      </p:pic>
      <p:sp>
        <p:nvSpPr>
          <p:cNvPr id="294918" name="Text Box 7"/>
          <p:cNvSpPr txBox="1">
            <a:spLocks noChangeArrowheads="1"/>
          </p:cNvSpPr>
          <p:nvPr/>
        </p:nvSpPr>
        <p:spPr bwMode="auto">
          <a:xfrm>
            <a:off x="2043908" y="3634340"/>
            <a:ext cx="8104183" cy="2891004"/>
          </a:xfrm>
          <a:prstGeom prst="roundRect">
            <a:avLst/>
          </a:prstGeom>
          <a:solidFill>
            <a:schemeClr val="accent6">
              <a:lumMod val="20000"/>
              <a:lumOff val="80000"/>
            </a:schemeClr>
          </a:solidFill>
          <a:ln w="38100">
            <a:solidFill>
              <a:schemeClr val="accent6">
                <a:lumMod val="60000"/>
                <a:lumOff val="40000"/>
              </a:schemeClr>
            </a:solidFill>
            <a:miter lim="800000"/>
            <a:headEnd/>
            <a:tailEnd/>
          </a:ln>
        </p:spPr>
        <p:txBody>
          <a:bodyPr wrap="square">
            <a:spAutoFit/>
          </a:bodyPr>
          <a:lstStyle/>
          <a:p>
            <a:pPr>
              <a:lnSpc>
                <a:spcPct val="130000"/>
              </a:lnSpc>
            </a:pPr>
            <a:r>
              <a:rPr lang="zh-TW" altLang="en-US"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再次提醒，獲</a:t>
            </a:r>
            <a:r>
              <a:rPr lang="en-US" altLang="zh-TW"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學年度「科技校院繁星計畫聯合推薦甄選入學」錄取生，無論放棄與否，一律不得報名</a:t>
            </a:r>
            <a:r>
              <a:rPr lang="en-US" altLang="zh-TW"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學年度四技二專甄選入學招生管道。</a:t>
            </a:r>
          </a:p>
          <a:p>
            <a:pPr>
              <a:lnSpc>
                <a:spcPct val="130000"/>
              </a:lnSpc>
            </a:pPr>
            <a:r>
              <a:rPr lang="zh-TW"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獲</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「大學辦理特殊選才招生計畫」、</a:t>
            </a:r>
            <a:r>
              <a:rPr lang="zh-TW"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四技二專特殊選才</a:t>
            </a:r>
            <a:r>
              <a:rPr lang="zh-TW"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入學」、 「</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四技二專技優</a:t>
            </a:r>
            <a:r>
              <a:rPr lang="zh-TW"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保送入學」、「大學繁星推薦入學招生」或其他（大學）招生管道錄取並報到之考生，未於各該管道規定期限內聲明放棄入學資格、錄取資格或報到後放棄者，不得再報名本招生，本委員會將以各招生管道主辦單位函告本委員會之報到或入學名單辦理查核，經查覺者，取消其報名資格。</a:t>
            </a:r>
            <a:endPar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1" name="Rectangle 2"/>
          <p:cNvSpPr txBox="1">
            <a:spLocks noChangeArrowheads="1"/>
          </p:cNvSpPr>
          <p:nvPr/>
        </p:nvSpPr>
        <p:spPr>
          <a:xfrm>
            <a:off x="648093" y="70919"/>
            <a:ext cx="9215229" cy="621413"/>
          </a:xfrm>
          <a:prstGeom prst="rect">
            <a:avLst/>
          </a:prstGeom>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700" b="1" dirty="0">
                <a:latin typeface="華康儷楷書" panose="03000509000000000000" pitchFamily="65" charset="-120"/>
                <a:ea typeface="華康儷楷書" panose="03000509000000000000" pitchFamily="65" charset="-120"/>
              </a:rPr>
              <a:t>【</a:t>
            </a:r>
            <a:r>
              <a:rPr lang="zh-TW" altLang="en-US" sz="2700" b="1" dirty="0">
                <a:latin typeface="華康儷楷書" panose="03000509000000000000" pitchFamily="65" charset="-120"/>
                <a:ea typeface="華康儷楷書" panose="03000509000000000000" pitchFamily="65" charset="-120"/>
              </a:rPr>
              <a:t>集體報名</a:t>
            </a:r>
            <a:r>
              <a:rPr lang="en-US" altLang="zh-TW" sz="2700" b="1" dirty="0">
                <a:latin typeface="華康儷楷書" panose="03000509000000000000" pitchFamily="65" charset="-120"/>
                <a:ea typeface="華康儷楷書" panose="03000509000000000000" pitchFamily="65" charset="-120"/>
              </a:rPr>
              <a:t>】</a:t>
            </a:r>
            <a:r>
              <a:rPr lang="zh-TW" altLang="en-US" sz="2700" b="1" dirty="0">
                <a:latin typeface="華康儷楷書" panose="03000509000000000000" pitchFamily="65" charset="-120"/>
                <a:ea typeface="華康儷楷書" panose="03000509000000000000" pitchFamily="65" charset="-120"/>
              </a:rPr>
              <a:t>一階報名及繳費</a:t>
            </a:r>
            <a:r>
              <a:rPr lang="en-US" altLang="zh-TW" sz="2700" b="1" dirty="0">
                <a:solidFill>
                  <a:srgbClr val="FF0000"/>
                </a:solidFill>
                <a:latin typeface="華康儷楷書" panose="03000509000000000000" pitchFamily="65" charset="-120"/>
                <a:ea typeface="華康儷楷書" panose="03000509000000000000" pitchFamily="65" charset="-120"/>
                <a:cs typeface="+mn-cs"/>
              </a:rPr>
              <a:t>-</a:t>
            </a:r>
            <a:r>
              <a:rPr lang="zh-TW" altLang="en-US" sz="2700" b="1" dirty="0">
                <a:solidFill>
                  <a:srgbClr val="FF0000"/>
                </a:solidFill>
                <a:latin typeface="華康儷楷書" panose="03000509000000000000" pitchFamily="65" charset="-120"/>
                <a:ea typeface="華康儷楷書" panose="03000509000000000000" pitchFamily="65" charset="-120"/>
                <a:cs typeface="+mn-cs"/>
              </a:rPr>
              <a:t>檢核報名資料</a:t>
            </a:r>
            <a:r>
              <a:rPr lang="en-US" altLang="zh-TW" sz="2700" b="1" dirty="0">
                <a:solidFill>
                  <a:srgbClr val="FF0000"/>
                </a:solidFill>
                <a:latin typeface="華康儷楷書" panose="03000509000000000000" pitchFamily="65" charset="-120"/>
                <a:ea typeface="華康儷楷書" panose="03000509000000000000" pitchFamily="65" charset="-120"/>
                <a:cs typeface="+mn-cs"/>
              </a:rPr>
              <a:t>(</a:t>
            </a:r>
            <a:r>
              <a:rPr lang="zh-TW" altLang="en-US" sz="2700" b="1" dirty="0">
                <a:solidFill>
                  <a:srgbClr val="FF0000"/>
                </a:solidFill>
                <a:latin typeface="華康儷楷書" panose="03000509000000000000" pitchFamily="65" charset="-120"/>
                <a:ea typeface="華康儷楷書" panose="03000509000000000000" pitchFamily="65" charset="-120"/>
                <a:cs typeface="+mn-cs"/>
              </a:rPr>
              <a:t>招生管道審核</a:t>
            </a:r>
            <a:r>
              <a:rPr lang="en-US" altLang="zh-TW" sz="2700" b="1" dirty="0">
                <a:solidFill>
                  <a:srgbClr val="FF0000"/>
                </a:solidFill>
                <a:latin typeface="華康儷楷書" panose="03000509000000000000" pitchFamily="65" charset="-120"/>
                <a:ea typeface="華康儷楷書" panose="03000509000000000000" pitchFamily="65" charset="-120"/>
                <a:cs typeface="+mn-cs"/>
              </a:rPr>
              <a:t>)</a:t>
            </a:r>
            <a:endParaRPr lang="en-US" altLang="zh-TW" sz="2700" b="1" dirty="0">
              <a:solidFill>
                <a:srgbClr val="3333FF"/>
              </a:solidFill>
              <a:latin typeface="華康儷楷書" panose="03000509000000000000" pitchFamily="65" charset="-120"/>
              <a:ea typeface="華康儷楷書" panose="03000509000000000000" pitchFamily="65" charset="-120"/>
              <a:cs typeface="+mn-cs"/>
            </a:endParaRPr>
          </a:p>
        </p:txBody>
      </p:sp>
      <p:sp>
        <p:nvSpPr>
          <p:cNvPr id="5" name="矩形 4">
            <a:extLst>
              <a:ext uri="{FF2B5EF4-FFF2-40B4-BE49-F238E27FC236}">
                <a16:creationId xmlns:a16="http://schemas.microsoft.com/office/drawing/2014/main" id="{8420D9B3-5A2B-4663-B593-62CF48990D5F}"/>
              </a:ext>
            </a:extLst>
          </p:cNvPr>
          <p:cNvSpPr/>
          <p:nvPr/>
        </p:nvSpPr>
        <p:spPr>
          <a:xfrm>
            <a:off x="6816160" y="1528372"/>
            <a:ext cx="665940" cy="189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8420D9B3-5A2B-4663-B593-62CF48990D5F}"/>
              </a:ext>
            </a:extLst>
          </p:cNvPr>
          <p:cNvSpPr/>
          <p:nvPr/>
        </p:nvSpPr>
        <p:spPr>
          <a:xfrm>
            <a:off x="4673934" y="1948190"/>
            <a:ext cx="2670142" cy="244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68F31D6D-C5FB-4F65-BEC6-1931EBC82431}"/>
              </a:ext>
            </a:extLst>
          </p:cNvPr>
          <p:cNvSpPr txBox="1"/>
          <p:nvPr/>
        </p:nvSpPr>
        <p:spPr>
          <a:xfrm>
            <a:off x="996227" y="904238"/>
            <a:ext cx="1610055" cy="527804"/>
          </a:xfrm>
          <a:prstGeom prst="roundRect">
            <a:avLst/>
          </a:prstGeom>
          <a:solidFill>
            <a:schemeClr val="accent2">
              <a:lumMod val="20000"/>
              <a:lumOff val="80000"/>
            </a:schemeClr>
          </a:solidFill>
          <a:ln w="28575">
            <a:solidFill>
              <a:srgbClr val="FF0000"/>
            </a:solidFill>
          </a:ln>
        </p:spPr>
        <p:txBody>
          <a:bodyPr wrap="square" rtlCol="0">
            <a:spAutoFit/>
          </a:bodyPr>
          <a:lstStyle/>
          <a:p>
            <a:pPr algn="ctr"/>
            <a:r>
              <a:rPr lang="zh-TW" altLang="en-US" sz="2500" b="1" dirty="0">
                <a:solidFill>
                  <a:srgbClr val="0000FF"/>
                </a:solidFill>
                <a:latin typeface="華康儷楷書" panose="03000509000000000000" pitchFamily="65" charset="-120"/>
                <a:ea typeface="華康儷楷書" panose="03000509000000000000" pitchFamily="65" charset="-120"/>
              </a:rPr>
              <a:t>資料有誤</a:t>
            </a:r>
          </a:p>
        </p:txBody>
      </p:sp>
      <p:pic>
        <p:nvPicPr>
          <p:cNvPr id="4" name="圖片 3">
            <a:extLst>
              <a:ext uri="{FF2B5EF4-FFF2-40B4-BE49-F238E27FC236}">
                <a16:creationId xmlns:a16="http://schemas.microsoft.com/office/drawing/2014/main" id="{BB80B6FA-7FFA-379E-A57F-73F4605CD525}"/>
              </a:ext>
            </a:extLst>
          </p:cNvPr>
          <p:cNvPicPr>
            <a:picLocks noChangeAspect="1"/>
          </p:cNvPicPr>
          <p:nvPr/>
        </p:nvPicPr>
        <p:blipFill>
          <a:blip r:embed="rId4"/>
          <a:stretch>
            <a:fillRect/>
          </a:stretch>
        </p:blipFill>
        <p:spPr>
          <a:xfrm>
            <a:off x="8558140" y="936008"/>
            <a:ext cx="3604341" cy="1969038"/>
          </a:xfrm>
          <a:prstGeom prst="rect">
            <a:avLst/>
          </a:prstGeom>
          <a:ln w="28575">
            <a:solidFill>
              <a:srgbClr val="FF0000"/>
            </a:solidFill>
          </a:ln>
        </p:spPr>
      </p:pic>
      <p:cxnSp>
        <p:nvCxnSpPr>
          <p:cNvPr id="8" name="直線單箭頭接點 7">
            <a:extLst>
              <a:ext uri="{FF2B5EF4-FFF2-40B4-BE49-F238E27FC236}">
                <a16:creationId xmlns:a16="http://schemas.microsoft.com/office/drawing/2014/main" id="{D17E3B68-7180-429D-34E5-A93B22C004D6}"/>
              </a:ext>
            </a:extLst>
          </p:cNvPr>
          <p:cNvCxnSpPr>
            <a:cxnSpLocks/>
          </p:cNvCxnSpPr>
          <p:nvPr/>
        </p:nvCxnSpPr>
        <p:spPr>
          <a:xfrm>
            <a:off x="7149130" y="1137152"/>
            <a:ext cx="1361907"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直線接點 12">
            <a:extLst>
              <a:ext uri="{FF2B5EF4-FFF2-40B4-BE49-F238E27FC236}">
                <a16:creationId xmlns:a16="http://schemas.microsoft.com/office/drawing/2014/main" id="{41207F3D-9015-129B-0ACC-7F54BA03BF01}"/>
              </a:ext>
            </a:extLst>
          </p:cNvPr>
          <p:cNvCxnSpPr>
            <a:cxnSpLocks/>
          </p:cNvCxnSpPr>
          <p:nvPr/>
        </p:nvCxnSpPr>
        <p:spPr>
          <a:xfrm>
            <a:off x="7149130" y="1137152"/>
            <a:ext cx="0" cy="3912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8B0C6BB-7E63-4C7F-9AEB-D3F55827D1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20537" y="719544"/>
            <a:ext cx="4267206" cy="5949815"/>
          </a:xfrm>
          <a:prstGeom prst="rect">
            <a:avLst/>
          </a:prstGeom>
          <a:ln>
            <a:noFill/>
          </a:ln>
          <a:effectLst>
            <a:outerShdw blurRad="190500" algn="tl" rotWithShape="0">
              <a:srgbClr val="000000">
                <a:alpha val="70000"/>
              </a:srgbClr>
            </a:outerShdw>
          </a:effectLst>
        </p:spPr>
      </p:pic>
      <p:pic>
        <p:nvPicPr>
          <p:cNvPr id="4" name="圖片 3">
            <a:extLst>
              <a:ext uri="{FF2B5EF4-FFF2-40B4-BE49-F238E27FC236}">
                <a16:creationId xmlns:a16="http://schemas.microsoft.com/office/drawing/2014/main" id="{8E5755AF-BA92-491C-B929-B99F87B06910}"/>
              </a:ext>
            </a:extLst>
          </p:cNvPr>
          <p:cNvPicPr>
            <a:picLocks noChangeAspect="1"/>
          </p:cNvPicPr>
          <p:nvPr/>
        </p:nvPicPr>
        <p:blipFill rotWithShape="1">
          <a:blip r:embed="rId4"/>
          <a:srcRect l="10101" t="26951" r="9104"/>
          <a:stretch/>
        </p:blipFill>
        <p:spPr>
          <a:xfrm>
            <a:off x="163624" y="782573"/>
            <a:ext cx="4329216" cy="2908887"/>
          </a:xfrm>
          <a:prstGeom prst="rect">
            <a:avLst/>
          </a:prstGeom>
        </p:spPr>
      </p:pic>
      <p:sp>
        <p:nvSpPr>
          <p:cNvPr id="24" name="Rectangle 2"/>
          <p:cNvSpPr txBox="1">
            <a:spLocks noChangeArrowheads="1"/>
          </p:cNvSpPr>
          <p:nvPr/>
        </p:nvSpPr>
        <p:spPr>
          <a:xfrm>
            <a:off x="713118" y="57539"/>
            <a:ext cx="9215229" cy="707942"/>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集體報名</a:t>
            </a: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一階報名及繳費</a:t>
            </a:r>
            <a:r>
              <a:rPr lang="en-US" altLang="zh-TW" sz="2800" b="1" dirty="0">
                <a:solidFill>
                  <a:srgbClr val="FF0000"/>
                </a:solidFill>
                <a:latin typeface="華康儷楷書" panose="03000509000000000000" pitchFamily="65" charset="-120"/>
                <a:ea typeface="華康儷楷書" panose="03000509000000000000" pitchFamily="65" charset="-120"/>
                <a:cs typeface="+mn-cs"/>
              </a:rPr>
              <a:t>-</a:t>
            </a:r>
            <a:r>
              <a:rPr lang="zh-TW" altLang="en-US" sz="2800" b="1" dirty="0">
                <a:solidFill>
                  <a:srgbClr val="FF0000"/>
                </a:solidFill>
                <a:latin typeface="華康儷楷書" panose="03000509000000000000" pitchFamily="65" charset="-120"/>
                <a:ea typeface="華康儷楷書" panose="03000509000000000000" pitchFamily="65" charset="-120"/>
                <a:cs typeface="+mn-cs"/>
              </a:rPr>
              <a:t>列印考生報名表</a:t>
            </a:r>
            <a:r>
              <a:rPr lang="en-US" altLang="zh-TW" sz="2800" b="1" dirty="0">
                <a:solidFill>
                  <a:srgbClr val="FF0000"/>
                </a:solidFill>
                <a:latin typeface="華康儷楷書" panose="03000509000000000000" pitchFamily="65" charset="-120"/>
                <a:ea typeface="華康儷楷書" panose="03000509000000000000" pitchFamily="65" charset="-120"/>
                <a:cs typeface="+mn-cs"/>
              </a:rPr>
              <a:t>(A2)</a:t>
            </a:r>
          </a:p>
        </p:txBody>
      </p:sp>
      <p:sp>
        <p:nvSpPr>
          <p:cNvPr id="35" name="矩形 34">
            <a:extLst>
              <a:ext uri="{FF2B5EF4-FFF2-40B4-BE49-F238E27FC236}">
                <a16:creationId xmlns:a16="http://schemas.microsoft.com/office/drawing/2014/main" id="{70376304-320F-4E57-BD7B-085367616FFF}"/>
              </a:ext>
            </a:extLst>
          </p:cNvPr>
          <p:cNvSpPr/>
          <p:nvPr/>
        </p:nvSpPr>
        <p:spPr>
          <a:xfrm>
            <a:off x="6713049" y="3072915"/>
            <a:ext cx="96722" cy="8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id="{B0F21C72-5D9A-4299-AA52-628532E4C8A3}"/>
              </a:ext>
            </a:extLst>
          </p:cNvPr>
          <p:cNvSpPr/>
          <p:nvPr/>
        </p:nvSpPr>
        <p:spPr>
          <a:xfrm>
            <a:off x="6635412" y="3064288"/>
            <a:ext cx="159958" cy="8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AutoShape 6">
            <a:extLst>
              <a:ext uri="{FF2B5EF4-FFF2-40B4-BE49-F238E27FC236}">
                <a16:creationId xmlns:a16="http://schemas.microsoft.com/office/drawing/2014/main" id="{4A2D4A7A-74E0-475B-875F-8722E8AFEC71}"/>
              </a:ext>
            </a:extLst>
          </p:cNvPr>
          <p:cNvSpPr>
            <a:spLocks noChangeArrowheads="1"/>
          </p:cNvSpPr>
          <p:nvPr/>
        </p:nvSpPr>
        <p:spPr bwMode="auto">
          <a:xfrm>
            <a:off x="61985" y="3939010"/>
            <a:ext cx="5400600" cy="689479"/>
          </a:xfrm>
          <a:prstGeom prst="roundRect">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華康儷楷書" panose="03000509000000000000" pitchFamily="65" charset="-120"/>
                <a:ea typeface="華康儷楷書" panose="03000509000000000000" pitchFamily="65" charset="-120"/>
              </a:rPr>
              <a:t>依承辦作業需要，分</a:t>
            </a:r>
            <a:r>
              <a:rPr kumimoji="0" lang="zh-TW" altLang="en-US" b="1" dirty="0">
                <a:solidFill>
                  <a:srgbClr val="0000FF"/>
                </a:solidFill>
                <a:latin typeface="華康儷楷書" panose="03000509000000000000" pitchFamily="65" charset="-120"/>
                <a:ea typeface="華康儷楷書" panose="03000509000000000000" pitchFamily="65" charset="-120"/>
              </a:rPr>
              <a:t>班級</a:t>
            </a:r>
            <a:r>
              <a:rPr kumimoji="0" lang="zh-TW" altLang="en-US" dirty="0">
                <a:solidFill>
                  <a:srgbClr val="000000"/>
                </a:solidFill>
                <a:latin typeface="華康儷楷書" panose="03000509000000000000" pitchFamily="65" charset="-120"/>
                <a:ea typeface="華康儷楷書" panose="03000509000000000000" pitchFamily="65" charset="-120"/>
              </a:rPr>
              <a:t>或</a:t>
            </a:r>
            <a:r>
              <a:rPr kumimoji="0" lang="zh-TW" altLang="en-US" b="1" dirty="0">
                <a:solidFill>
                  <a:srgbClr val="0000FF"/>
                </a:solidFill>
                <a:latin typeface="華康儷楷書" panose="03000509000000000000" pitchFamily="65" charset="-120"/>
                <a:ea typeface="華康儷楷書" panose="03000509000000000000" pitchFamily="65" charset="-120"/>
              </a:rPr>
              <a:t>個人</a:t>
            </a:r>
            <a:r>
              <a:rPr kumimoji="0" lang="zh-TW" altLang="en-US" dirty="0">
                <a:solidFill>
                  <a:srgbClr val="000000"/>
                </a:solidFill>
                <a:latin typeface="華康儷楷書" panose="03000509000000000000" pitchFamily="65" charset="-120"/>
                <a:ea typeface="華康儷楷書" panose="03000509000000000000" pitchFamily="65" charset="-120"/>
              </a:rPr>
              <a:t>列印「考生報名表」</a:t>
            </a:r>
            <a:endParaRPr kumimoji="0" lang="en-US" altLang="zh-TW" dirty="0">
              <a:solidFill>
                <a:srgbClr val="000000"/>
              </a:solidFill>
              <a:latin typeface="華康儷楷書" panose="03000509000000000000" pitchFamily="65" charset="-120"/>
              <a:ea typeface="華康儷楷書" panose="03000509000000000000" pitchFamily="65" charset="-120"/>
            </a:endParaRPr>
          </a:p>
          <a:p>
            <a:r>
              <a:rPr kumimoji="0" lang="zh-TW" altLang="en-US" dirty="0">
                <a:solidFill>
                  <a:srgbClr val="000000"/>
                </a:solidFill>
                <a:latin typeface="華康儷楷書" panose="03000509000000000000" pitchFamily="65" charset="-120"/>
                <a:ea typeface="華康儷楷書" panose="03000509000000000000" pitchFamily="65" charset="-120"/>
              </a:rPr>
              <a:t>建議可勾選「</a:t>
            </a:r>
            <a:r>
              <a:rPr kumimoji="0" lang="zh-TW" altLang="en-US" sz="2200" dirty="0">
                <a:solidFill>
                  <a:srgbClr val="FF0000"/>
                </a:solidFill>
                <a:latin typeface="華康儷楷書" panose="03000509000000000000" pitchFamily="65" charset="-120"/>
                <a:ea typeface="華康儷楷書" panose="03000509000000000000" pitchFamily="65" charset="-120"/>
              </a:rPr>
              <a:t>列印時顯示家長簽名欄</a:t>
            </a:r>
            <a:r>
              <a:rPr kumimoji="0" lang="zh-TW" altLang="en-US" dirty="0">
                <a:solidFill>
                  <a:srgbClr val="000000"/>
                </a:solidFill>
                <a:latin typeface="華康儷楷書" panose="03000509000000000000" pitchFamily="65" charset="-120"/>
                <a:ea typeface="華康儷楷書" panose="03000509000000000000" pitchFamily="65" charset="-120"/>
              </a:rPr>
              <a:t>」</a:t>
            </a:r>
          </a:p>
        </p:txBody>
      </p:sp>
      <p:pic>
        <p:nvPicPr>
          <p:cNvPr id="46" name="圖片 45">
            <a:extLst>
              <a:ext uri="{FF2B5EF4-FFF2-40B4-BE49-F238E27FC236}">
                <a16:creationId xmlns:a16="http://schemas.microsoft.com/office/drawing/2014/main" id="{440DDBAF-449E-4966-89C2-3382E4E08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1054" y="3349540"/>
            <a:ext cx="504056" cy="504056"/>
          </a:xfrm>
          <a:prstGeom prst="rect">
            <a:avLst/>
          </a:prstGeom>
        </p:spPr>
      </p:pic>
      <p:sp>
        <p:nvSpPr>
          <p:cNvPr id="53" name="圓角矩形 20">
            <a:extLst>
              <a:ext uri="{FF2B5EF4-FFF2-40B4-BE49-F238E27FC236}">
                <a16:creationId xmlns:a16="http://schemas.microsoft.com/office/drawing/2014/main" id="{994ADD14-4128-428D-99FE-6F53E7A1B86B}"/>
              </a:ext>
            </a:extLst>
          </p:cNvPr>
          <p:cNvSpPr/>
          <p:nvPr/>
        </p:nvSpPr>
        <p:spPr>
          <a:xfrm>
            <a:off x="9480376" y="1018220"/>
            <a:ext cx="2734945" cy="3976211"/>
          </a:xfrm>
          <a:prstGeom prst="roundRect">
            <a:avLst/>
          </a:prstGeom>
          <a:noFill/>
          <a:ln>
            <a:noFill/>
          </a:ln>
        </p:spPr>
        <p:txBody>
          <a:bodyPr wrap="square">
            <a:spAutoFit/>
          </a:bodyPr>
          <a:lstStyle/>
          <a:p>
            <a:pPr marL="182563" indent="-182563" algn="just"/>
            <a:r>
              <a:rPr kumimoji="0" lang="en-US" altLang="zh-TW" b="1" dirty="0">
                <a:latin typeface="Cambria Math" panose="02040503050406030204" pitchFamily="18" charset="0"/>
                <a:ea typeface="華康儷楷書" panose="03000509000000000000" pitchFamily="65" charset="-120"/>
              </a:rPr>
              <a:t>1.</a:t>
            </a:r>
            <a:r>
              <a:rPr kumimoji="0" lang="zh-TW" altLang="en-US" b="1" dirty="0">
                <a:latin typeface="Cambria Math" panose="02040503050406030204" pitchFamily="18" charset="0"/>
                <a:ea typeface="華康儷楷書" panose="03000509000000000000" pitchFamily="65" charset="-120"/>
              </a:rPr>
              <a:t>請依據回收考生之「</a:t>
            </a:r>
            <a:r>
              <a:rPr kumimoji="0" lang="en-US" altLang="zh-TW" b="1" dirty="0">
                <a:latin typeface="Cambria Math" panose="02040503050406030204" pitchFamily="18" charset="0"/>
                <a:ea typeface="華康儷楷書" panose="03000509000000000000" pitchFamily="65" charset="-120"/>
              </a:rPr>
              <a:t>A1</a:t>
            </a:r>
            <a:r>
              <a:rPr kumimoji="0" lang="zh-TW" altLang="en-US" b="1" dirty="0">
                <a:latin typeface="Cambria Math" panose="02040503050406030204" pitchFamily="18" charset="0"/>
                <a:ea typeface="華康儷楷書" panose="03000509000000000000" pitchFamily="65" charset="-120"/>
              </a:rPr>
              <a:t>調查表」完成考生志願輸入後，可採</a:t>
            </a:r>
            <a:r>
              <a:rPr kumimoji="0" lang="zh-TW" altLang="en-US" b="1" dirty="0">
                <a:solidFill>
                  <a:srgbClr val="0000FF"/>
                </a:solidFill>
                <a:latin typeface="Cambria Math" panose="02040503050406030204" pitchFamily="18" charset="0"/>
                <a:ea typeface="華康儷楷書" panose="03000509000000000000" pitchFamily="65" charset="-120"/>
              </a:rPr>
              <a:t>班級列印</a:t>
            </a:r>
            <a:r>
              <a:rPr kumimoji="0" lang="zh-TW" altLang="en-US" b="1" dirty="0">
                <a:latin typeface="Cambria Math" panose="02040503050406030204" pitchFamily="18" charset="0"/>
                <a:ea typeface="華康儷楷書" panose="03000509000000000000" pitchFamily="65" charset="-120"/>
              </a:rPr>
              <a:t>或</a:t>
            </a:r>
            <a:r>
              <a:rPr kumimoji="0" lang="zh-TW" altLang="en-US" b="1" dirty="0">
                <a:solidFill>
                  <a:srgbClr val="0000FF"/>
                </a:solidFill>
                <a:latin typeface="Cambria Math" panose="02040503050406030204" pitchFamily="18" charset="0"/>
                <a:ea typeface="華康儷楷書" panose="03000509000000000000" pitchFamily="65" charset="-120"/>
              </a:rPr>
              <a:t>個別列印</a:t>
            </a:r>
            <a:r>
              <a:rPr kumimoji="0" lang="zh-TW" altLang="en-US" b="1" dirty="0">
                <a:solidFill>
                  <a:srgbClr val="FF0000"/>
                </a:solidFill>
                <a:latin typeface="Cambria Math" panose="02040503050406030204" pitchFamily="18" charset="0"/>
                <a:ea typeface="華康儷楷書" panose="03000509000000000000" pitchFamily="65" charset="-120"/>
              </a:rPr>
              <a:t>「考生報名表</a:t>
            </a:r>
            <a:r>
              <a:rPr kumimoji="0" lang="en-US" altLang="zh-TW" b="1" dirty="0">
                <a:solidFill>
                  <a:srgbClr val="FF0000"/>
                </a:solidFill>
                <a:latin typeface="Cambria Math" panose="02040503050406030204" pitchFamily="18" charset="0"/>
                <a:ea typeface="華康儷楷書" panose="03000509000000000000" pitchFamily="65" charset="-120"/>
              </a:rPr>
              <a:t>(A2)</a:t>
            </a:r>
            <a:r>
              <a:rPr kumimoji="0" lang="zh-TW" altLang="en-US" b="1" dirty="0">
                <a:solidFill>
                  <a:srgbClr val="FF0000"/>
                </a:solidFill>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供考生核對</a:t>
            </a:r>
            <a:endParaRPr kumimoji="0" lang="en-US" altLang="zh-TW" b="1" dirty="0">
              <a:latin typeface="Cambria Math" panose="02040503050406030204" pitchFamily="18" charset="0"/>
              <a:ea typeface="華康儷楷書" panose="03000509000000000000" pitchFamily="65" charset="-120"/>
            </a:endParaRPr>
          </a:p>
          <a:p>
            <a:pPr marL="182563" indent="-182563" algn="just"/>
            <a:endParaRPr kumimoji="0" lang="en-US" altLang="zh-TW" b="1" dirty="0">
              <a:latin typeface="Cambria Math" panose="02040503050406030204" pitchFamily="18" charset="0"/>
              <a:ea typeface="華康儷楷書" panose="03000509000000000000" pitchFamily="65" charset="-120"/>
            </a:endParaRPr>
          </a:p>
          <a:p>
            <a:pPr marL="182563" indent="-182563" algn="just"/>
            <a:r>
              <a:rPr kumimoji="0" lang="en-US" altLang="zh-TW" b="1" dirty="0">
                <a:latin typeface="Cambria Math" panose="02040503050406030204" pitchFamily="18" charset="0"/>
                <a:ea typeface="華康儷楷書" panose="03000509000000000000" pitchFamily="65" charset="-120"/>
              </a:rPr>
              <a:t>2.</a:t>
            </a:r>
            <a:r>
              <a:rPr kumimoji="0" lang="zh-TW" altLang="en-US" b="1" dirty="0">
                <a:latin typeface="Cambria Math" panose="02040503050406030204" pitchFamily="18" charset="0"/>
                <a:ea typeface="華康儷楷書" panose="03000509000000000000" pitchFamily="65" charset="-120"/>
              </a:rPr>
              <a:t>如考生有在志願處　</a:t>
            </a:r>
            <a:r>
              <a:rPr kumimoji="0" lang="zh-TW" altLang="en-US" b="1" u="sng" dirty="0">
                <a:solidFill>
                  <a:srgbClr val="FF0000"/>
                </a:solidFill>
                <a:latin typeface="Cambria Math" panose="02040503050406030204" pitchFamily="18" charset="0"/>
                <a:ea typeface="華康儷楷書" panose="03000509000000000000" pitchFamily="65" charset="-120"/>
              </a:rPr>
              <a:t>新增</a:t>
            </a:r>
            <a:r>
              <a:rPr kumimoji="0" lang="zh-TW" altLang="en-US" b="1" dirty="0">
                <a:latin typeface="Cambria Math" panose="02040503050406030204" pitchFamily="18" charset="0"/>
                <a:ea typeface="華康儷楷書" panose="03000509000000000000" pitchFamily="65" charset="-120"/>
              </a:rPr>
              <a:t>、</a:t>
            </a:r>
            <a:r>
              <a:rPr kumimoji="0" lang="zh-TW" altLang="en-US" b="1" u="sng" dirty="0">
                <a:solidFill>
                  <a:srgbClr val="FF0000"/>
                </a:solidFill>
                <a:latin typeface="Cambria Math" panose="02040503050406030204" pitchFamily="18" charset="0"/>
                <a:ea typeface="華康儷楷書" panose="03000509000000000000" pitchFamily="65" charset="-120"/>
              </a:rPr>
              <a:t>刪除</a:t>
            </a:r>
            <a:r>
              <a:rPr kumimoji="0" lang="zh-TW" altLang="en-US" b="1" dirty="0">
                <a:latin typeface="Cambria Math" panose="02040503050406030204" pitchFamily="18" charset="0"/>
                <a:ea typeface="華康儷楷書" panose="03000509000000000000" pitchFamily="65" charset="-120"/>
              </a:rPr>
              <a:t>、</a:t>
            </a:r>
            <a:r>
              <a:rPr kumimoji="0" lang="zh-TW" altLang="en-US" b="1" u="sng" dirty="0">
                <a:solidFill>
                  <a:srgbClr val="FF0000"/>
                </a:solidFill>
                <a:latin typeface="Cambria Math" panose="02040503050406030204" pitchFamily="18" charset="0"/>
                <a:ea typeface="華康儷楷書" panose="03000509000000000000" pitchFamily="65" charset="-120"/>
              </a:rPr>
              <a:t>修改</a:t>
            </a:r>
            <a:r>
              <a:rPr kumimoji="0" lang="zh-TW" altLang="en-US" b="1" dirty="0">
                <a:latin typeface="Cambria Math" panose="02040503050406030204" pitchFamily="18" charset="0"/>
                <a:ea typeface="華康儷楷書" panose="03000509000000000000" pitchFamily="65" charset="-120"/>
              </a:rPr>
              <a:t>時，建議請完成系統修正後，</a:t>
            </a:r>
            <a:r>
              <a:rPr kumimoji="0" lang="zh-TW" altLang="en-US" sz="2000" b="1" u="sng" dirty="0">
                <a:solidFill>
                  <a:srgbClr val="FF0000"/>
                </a:solidFill>
                <a:latin typeface="Cambria Math" panose="02040503050406030204" pitchFamily="18" charset="0"/>
                <a:ea typeface="華康儷楷書" panose="03000509000000000000" pitchFamily="65" charset="-120"/>
              </a:rPr>
              <a:t>重新印製</a:t>
            </a:r>
            <a:r>
              <a:rPr kumimoji="0" lang="zh-TW" altLang="en-US" b="1" dirty="0">
                <a:latin typeface="Cambria Math" panose="02040503050406030204" pitchFamily="18" charset="0"/>
                <a:ea typeface="華康儷楷書" panose="03000509000000000000" pitchFamily="65" charset="-120"/>
              </a:rPr>
              <a:t>核對表，交由考生重新核對</a:t>
            </a:r>
            <a:r>
              <a:rPr kumimoji="0" lang="zh-TW" altLang="en-US" b="1" dirty="0">
                <a:solidFill>
                  <a:srgbClr val="FF0000"/>
                </a:solidFill>
                <a:latin typeface="Cambria Math" panose="02040503050406030204" pitchFamily="18" charset="0"/>
                <a:ea typeface="華康儷楷書" panose="03000509000000000000" pitchFamily="65" charset="-120"/>
              </a:rPr>
              <a:t>確認簽名</a:t>
            </a:r>
          </a:p>
        </p:txBody>
      </p:sp>
      <p:pic>
        <p:nvPicPr>
          <p:cNvPr id="14" name="圖片 13">
            <a:extLst>
              <a:ext uri="{FF2B5EF4-FFF2-40B4-BE49-F238E27FC236}">
                <a16:creationId xmlns:a16="http://schemas.microsoft.com/office/drawing/2014/main" id="{A0200791-6F47-4E48-90F5-E0F244EDAA06}"/>
              </a:ext>
            </a:extLst>
          </p:cNvPr>
          <p:cNvPicPr>
            <a:picLocks noChangeAspect="1"/>
          </p:cNvPicPr>
          <p:nvPr/>
        </p:nvPicPr>
        <p:blipFill>
          <a:blip r:embed="rId6"/>
          <a:stretch>
            <a:fillRect/>
          </a:stretch>
        </p:blipFill>
        <p:spPr>
          <a:xfrm>
            <a:off x="5079990" y="5883676"/>
            <a:ext cx="4925867" cy="541983"/>
          </a:xfrm>
          <a:prstGeom prst="rect">
            <a:avLst/>
          </a:prstGeom>
          <a:ln>
            <a:noFill/>
          </a:ln>
          <a:effectLst>
            <a:outerShdw blurRad="190500" algn="tl" rotWithShape="0">
              <a:srgbClr val="000000">
                <a:alpha val="70000"/>
              </a:srgbClr>
            </a:outerShdw>
          </a:effectLst>
        </p:spPr>
      </p:pic>
      <p:pic>
        <p:nvPicPr>
          <p:cNvPr id="54" name="圖片 53">
            <a:extLst>
              <a:ext uri="{FF2B5EF4-FFF2-40B4-BE49-F238E27FC236}">
                <a16:creationId xmlns:a16="http://schemas.microsoft.com/office/drawing/2014/main" id="{2E7FD01C-CEBA-4EA4-92C8-70DC63D4967A}"/>
              </a:ext>
            </a:extLst>
          </p:cNvPr>
          <p:cNvPicPr>
            <a:picLocks noChangeAspect="1"/>
          </p:cNvPicPr>
          <p:nvPr/>
        </p:nvPicPr>
        <p:blipFill>
          <a:blip r:embed="rId7"/>
          <a:stretch>
            <a:fillRect/>
          </a:stretch>
        </p:blipFill>
        <p:spPr>
          <a:xfrm>
            <a:off x="9857725" y="5380533"/>
            <a:ext cx="774779" cy="774779"/>
          </a:xfrm>
          <a:prstGeom prst="rect">
            <a:avLst/>
          </a:prstGeom>
          <a:effectLst>
            <a:outerShdw blurRad="50800" dist="38100" dir="5400000" algn="t" rotWithShape="0">
              <a:prstClr val="black">
                <a:alpha val="40000"/>
              </a:prstClr>
            </a:outerShdw>
          </a:effectLst>
        </p:spPr>
      </p:pic>
      <p:pic>
        <p:nvPicPr>
          <p:cNvPr id="16" name="圖片 15">
            <a:extLst>
              <a:ext uri="{FF2B5EF4-FFF2-40B4-BE49-F238E27FC236}">
                <a16:creationId xmlns:a16="http://schemas.microsoft.com/office/drawing/2014/main" id="{A621D72E-CC0A-4ECE-8D05-9BB15B418E18}"/>
              </a:ext>
            </a:extLst>
          </p:cNvPr>
          <p:cNvPicPr>
            <a:picLocks noChangeAspect="1"/>
          </p:cNvPicPr>
          <p:nvPr/>
        </p:nvPicPr>
        <p:blipFill rotWithShape="1">
          <a:blip r:embed="rId8"/>
          <a:srcRect r="8183"/>
          <a:stretch/>
        </p:blipFill>
        <p:spPr>
          <a:xfrm>
            <a:off x="3095199" y="781370"/>
            <a:ext cx="2015814" cy="1967137"/>
          </a:xfrm>
          <a:prstGeom prst="rect">
            <a:avLst/>
          </a:prstGeom>
        </p:spPr>
      </p:pic>
      <p:sp>
        <p:nvSpPr>
          <p:cNvPr id="21" name="矩形 20">
            <a:extLst>
              <a:ext uri="{FF2B5EF4-FFF2-40B4-BE49-F238E27FC236}">
                <a16:creationId xmlns:a16="http://schemas.microsoft.com/office/drawing/2014/main" id="{154E6414-FA53-479D-9521-557F855CBF18}"/>
              </a:ext>
            </a:extLst>
          </p:cNvPr>
          <p:cNvSpPr/>
          <p:nvPr/>
        </p:nvSpPr>
        <p:spPr>
          <a:xfrm>
            <a:off x="3146356" y="1891078"/>
            <a:ext cx="1956492" cy="2123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sp>
        <p:nvSpPr>
          <p:cNvPr id="8" name="矩形 7">
            <a:extLst>
              <a:ext uri="{FF2B5EF4-FFF2-40B4-BE49-F238E27FC236}">
                <a16:creationId xmlns:a16="http://schemas.microsoft.com/office/drawing/2014/main" id="{46D7AEDC-6E5C-4D69-BCFF-963B4E00B4F5}"/>
              </a:ext>
            </a:extLst>
          </p:cNvPr>
          <p:cNvSpPr/>
          <p:nvPr/>
        </p:nvSpPr>
        <p:spPr>
          <a:xfrm>
            <a:off x="5560921" y="2445558"/>
            <a:ext cx="3907433" cy="4608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2B0CC018-766B-4F0F-A205-90B2D4E1C44D}"/>
              </a:ext>
            </a:extLst>
          </p:cNvPr>
          <p:cNvSpPr/>
          <p:nvPr/>
        </p:nvSpPr>
        <p:spPr>
          <a:xfrm>
            <a:off x="5560920" y="3386186"/>
            <a:ext cx="4032449" cy="1771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6566E114-197B-4C93-A877-6F732B45B2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5440" y="838439"/>
            <a:ext cx="9433048" cy="5963482"/>
          </a:xfrm>
          <a:prstGeom prst="rect">
            <a:avLst/>
          </a:prstGeom>
        </p:spPr>
      </p:pic>
      <p:sp>
        <p:nvSpPr>
          <p:cNvPr id="346116" name="AutoShape 4"/>
          <p:cNvSpPr>
            <a:spLocks noChangeArrowheads="1"/>
          </p:cNvSpPr>
          <p:nvPr/>
        </p:nvSpPr>
        <p:spPr bwMode="auto">
          <a:xfrm>
            <a:off x="662375" y="4149080"/>
            <a:ext cx="2566801" cy="1635934"/>
          </a:xfrm>
          <a:prstGeom prst="wedgeRoundRectCallout">
            <a:avLst>
              <a:gd name="adj1" fmla="val 64707"/>
              <a:gd name="adj2" fmla="val -394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en-US" altLang="zh-TW" b="1" dirty="0">
                <a:solidFill>
                  <a:srgbClr val="000000"/>
                </a:solidFill>
                <a:latin typeface="華康儷楷書" panose="03000509000000000000" pitchFamily="65" charset="-120"/>
                <a:ea typeface="華康儷楷書" panose="03000509000000000000" pitchFamily="65" charset="-120"/>
              </a:rPr>
              <a:t>   </a:t>
            </a:r>
            <a:r>
              <a:rPr kumimoji="0" lang="zh-TW" altLang="en-US" b="1" dirty="0">
                <a:solidFill>
                  <a:srgbClr val="000000"/>
                </a:solidFill>
                <a:latin typeface="華康儷楷書" panose="03000509000000000000" pitchFamily="65" charset="-120"/>
                <a:ea typeface="華康儷楷書" panose="03000509000000000000" pitchFamily="65" charset="-120"/>
              </a:rPr>
              <a:t>最後完成報名確認，請仔細閱讀注意事項，一經確定送出，即無法再修改任何報名資料，也不予以退費。</a:t>
            </a:r>
          </a:p>
        </p:txBody>
      </p:sp>
      <p:sp>
        <p:nvSpPr>
          <p:cNvPr id="8" name="Rectangle 2"/>
          <p:cNvSpPr txBox="1">
            <a:spLocks noChangeArrowheads="1"/>
          </p:cNvSpPr>
          <p:nvPr/>
        </p:nvSpPr>
        <p:spPr>
          <a:xfrm>
            <a:off x="918168" y="17958"/>
            <a:ext cx="9215229" cy="734795"/>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集體報名</a:t>
            </a: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一階報名及繳費</a:t>
            </a:r>
            <a:r>
              <a:rPr lang="en-US" altLang="zh-TW" sz="2800" b="1" dirty="0">
                <a:solidFill>
                  <a:srgbClr val="FF0000"/>
                </a:solidFill>
                <a:latin typeface="華康儷楷書" panose="03000509000000000000" pitchFamily="65" charset="-120"/>
                <a:ea typeface="華康儷楷書" panose="03000509000000000000" pitchFamily="65" charset="-120"/>
                <a:cs typeface="+mn-cs"/>
              </a:rPr>
              <a:t>-</a:t>
            </a:r>
            <a:r>
              <a:rPr lang="zh-TW" altLang="en-US" sz="2800" b="1" dirty="0">
                <a:solidFill>
                  <a:srgbClr val="FF0000"/>
                </a:solidFill>
                <a:latin typeface="華康儷楷書" panose="03000509000000000000" pitchFamily="65" charset="-120"/>
                <a:ea typeface="華康儷楷書" panose="03000509000000000000" pitchFamily="65" charset="-120"/>
                <a:cs typeface="+mn-cs"/>
              </a:rPr>
              <a:t>一階報名單位確認</a:t>
            </a:r>
            <a:endParaRPr lang="en-US" altLang="zh-TW" sz="2800" b="1" dirty="0">
              <a:solidFill>
                <a:srgbClr val="FF0000"/>
              </a:solidFill>
              <a:latin typeface="華康儷楷書" panose="03000509000000000000" pitchFamily="65" charset="-120"/>
              <a:ea typeface="華康儷楷書" panose="03000509000000000000" pitchFamily="65" charset="-120"/>
              <a:cs typeface="+mn-cs"/>
            </a:endParaRPr>
          </a:p>
        </p:txBody>
      </p:sp>
      <p:cxnSp>
        <p:nvCxnSpPr>
          <p:cNvPr id="18" name="直線單箭頭接點 17">
            <a:extLst>
              <a:ext uri="{FF2B5EF4-FFF2-40B4-BE49-F238E27FC236}">
                <a16:creationId xmlns:a16="http://schemas.microsoft.com/office/drawing/2014/main" id="{65F9CD8D-D324-4D58-8014-E1EEF1633DFE}"/>
              </a:ext>
            </a:extLst>
          </p:cNvPr>
          <p:cNvCxnSpPr>
            <a:cxnSpLocks/>
          </p:cNvCxnSpPr>
          <p:nvPr/>
        </p:nvCxnSpPr>
        <p:spPr>
          <a:xfrm flipV="1">
            <a:off x="6414584" y="5517232"/>
            <a:ext cx="852603" cy="267782"/>
          </a:xfrm>
          <a:prstGeom prst="straightConnector1">
            <a:avLst/>
          </a:prstGeom>
          <a:ln w="57150">
            <a:solidFill>
              <a:srgbClr val="FF0000"/>
            </a:solidFill>
            <a:tailEnd type="triangle"/>
          </a:ln>
        </p:spPr>
        <p:style>
          <a:lnRef idx="1">
            <a:schemeClr val="accent6"/>
          </a:lnRef>
          <a:fillRef idx="0">
            <a:schemeClr val="accent6"/>
          </a:fillRef>
          <a:effectRef idx="0">
            <a:schemeClr val="accent6"/>
          </a:effectRef>
          <a:fontRef idx="minor">
            <a:schemeClr val="tx1"/>
          </a:fontRef>
        </p:style>
      </p:cxnSp>
      <p:pic>
        <p:nvPicPr>
          <p:cNvPr id="20" name="圖片 19"/>
          <p:cNvPicPr>
            <a:picLocks noChangeAspect="1"/>
          </p:cNvPicPr>
          <p:nvPr/>
        </p:nvPicPr>
        <p:blipFill>
          <a:blip r:embed="rId4"/>
          <a:stretch>
            <a:fillRect/>
          </a:stretch>
        </p:blipFill>
        <p:spPr>
          <a:xfrm>
            <a:off x="7320136" y="4620206"/>
            <a:ext cx="4636422" cy="1377488"/>
          </a:xfrm>
          <a:prstGeom prst="rect">
            <a:avLst/>
          </a:prstGeom>
        </p:spPr>
      </p:pic>
      <p:sp>
        <p:nvSpPr>
          <p:cNvPr id="346118" name="AutoShape 6"/>
          <p:cNvSpPr>
            <a:spLocks noChangeArrowheads="1"/>
          </p:cNvSpPr>
          <p:nvPr/>
        </p:nvSpPr>
        <p:spPr bwMode="auto">
          <a:xfrm>
            <a:off x="662375" y="2255422"/>
            <a:ext cx="4719726" cy="977508"/>
          </a:xfrm>
          <a:prstGeom prst="wedgeRoundRectCallout">
            <a:avLst>
              <a:gd name="adj1" fmla="val 20300"/>
              <a:gd name="adj2" fmla="val 11651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zh-TW" altLang="en-US" b="1" dirty="0">
                <a:solidFill>
                  <a:srgbClr val="000000"/>
                </a:solidFill>
                <a:latin typeface="華康儷楷書" panose="03000509000000000000" pitchFamily="65" charset="-120"/>
                <a:ea typeface="華康儷楷書" panose="03000509000000000000" pitchFamily="65" charset="-120"/>
              </a:rPr>
              <a:t>   系統若有未完成資料，則無法進行單位確定送出，請承辦人員務必於「一階報名」、「</a:t>
            </a:r>
            <a:r>
              <a:rPr kumimoji="0" lang="zh-TW" altLang="en-US" b="1" dirty="0">
                <a:solidFill>
                  <a:srgbClr val="FF0000"/>
                </a:solidFill>
                <a:latin typeface="華康儷楷書" panose="03000509000000000000" pitchFamily="65" charset="-120"/>
                <a:ea typeface="華康儷楷書" panose="03000509000000000000" pitchFamily="65" charset="-120"/>
              </a:rPr>
              <a:t>三、檢核考生報名資料</a:t>
            </a:r>
            <a:r>
              <a:rPr kumimoji="0" lang="zh-TW" altLang="en-US" b="1" dirty="0">
                <a:solidFill>
                  <a:srgbClr val="000000"/>
                </a:solidFill>
                <a:latin typeface="華康儷楷書" panose="03000509000000000000" pitchFamily="65" charset="-120"/>
                <a:ea typeface="華康儷楷書" panose="03000509000000000000" pitchFamily="65" charset="-120"/>
              </a:rPr>
              <a:t>」檢核報名資料</a:t>
            </a:r>
          </a:p>
        </p:txBody>
      </p:sp>
      <p:pic>
        <p:nvPicPr>
          <p:cNvPr id="14" name="圖片 13">
            <a:extLst>
              <a:ext uri="{FF2B5EF4-FFF2-40B4-BE49-F238E27FC236}">
                <a16:creationId xmlns:a16="http://schemas.microsoft.com/office/drawing/2014/main" id="{529A3320-2471-4D88-9808-1331308C54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0966" y="6093296"/>
            <a:ext cx="442481" cy="442481"/>
          </a:xfrm>
          <a:prstGeom prst="rect">
            <a:avLst/>
          </a:prstGeom>
        </p:spPr>
      </p:pic>
      <p:pic>
        <p:nvPicPr>
          <p:cNvPr id="15" name="圖片 14">
            <a:extLst>
              <a:ext uri="{FF2B5EF4-FFF2-40B4-BE49-F238E27FC236}">
                <a16:creationId xmlns:a16="http://schemas.microsoft.com/office/drawing/2014/main" id="{28924309-BC44-4162-AB5B-140EAD291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5866" y="5847739"/>
            <a:ext cx="442481" cy="442481"/>
          </a:xfrm>
          <a:prstGeom prst="rect">
            <a:avLst/>
          </a:prstGeom>
        </p:spPr>
      </p:pic>
      <p:pic>
        <p:nvPicPr>
          <p:cNvPr id="11" name="圖片 10">
            <a:extLst>
              <a:ext uri="{FF2B5EF4-FFF2-40B4-BE49-F238E27FC236}">
                <a16:creationId xmlns:a16="http://schemas.microsoft.com/office/drawing/2014/main" id="{50C10003-6E47-4A29-9ED3-78D0EB1D7C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0891" y="2255422"/>
            <a:ext cx="442481" cy="442481"/>
          </a:xfrm>
          <a:prstGeom prst="rect">
            <a:avLst/>
          </a:prstGeom>
        </p:spPr>
      </p:pic>
      <p:pic>
        <p:nvPicPr>
          <p:cNvPr id="13" name="圖片 12">
            <a:extLst>
              <a:ext uri="{FF2B5EF4-FFF2-40B4-BE49-F238E27FC236}">
                <a16:creationId xmlns:a16="http://schemas.microsoft.com/office/drawing/2014/main" id="{660B89F6-07F7-4CE6-BE37-4F6FEE8F5D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891" y="4191853"/>
            <a:ext cx="442482" cy="442482"/>
          </a:xfrm>
          <a:prstGeom prst="rect">
            <a:avLst/>
          </a:prstGeom>
        </p:spPr>
      </p:pic>
      <p:sp>
        <p:nvSpPr>
          <p:cNvPr id="22" name="矩形 21">
            <a:extLst>
              <a:ext uri="{FF2B5EF4-FFF2-40B4-BE49-F238E27FC236}">
                <a16:creationId xmlns:a16="http://schemas.microsoft.com/office/drawing/2014/main" id="{DE14AE05-52AF-45C4-8BC1-081BFC334353}"/>
              </a:ext>
            </a:extLst>
          </p:cNvPr>
          <p:cNvSpPr/>
          <p:nvPr/>
        </p:nvSpPr>
        <p:spPr>
          <a:xfrm>
            <a:off x="9142917" y="5634915"/>
            <a:ext cx="442481" cy="221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pic>
        <p:nvPicPr>
          <p:cNvPr id="2" name="圖片 1" descr="一張含有 文字, 螢幕擷取畫面, 字型, 數字 的圖片&#10;&#10;AI 產生的內容可能不正確。">
            <a:extLst>
              <a:ext uri="{FF2B5EF4-FFF2-40B4-BE49-F238E27FC236}">
                <a16:creationId xmlns:a16="http://schemas.microsoft.com/office/drawing/2014/main" id="{9804674F-2B37-DAEC-C24E-8BC0C0247C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2821" y="1905933"/>
            <a:ext cx="2014617" cy="1718093"/>
          </a:xfrm>
          <a:prstGeom prst="rect">
            <a:avLst/>
          </a:prstGeom>
          <a:ln w="19050">
            <a:solidFill>
              <a:srgbClr val="FF0000"/>
            </a:solidFill>
          </a:ln>
        </p:spPr>
      </p:pic>
      <p:sp>
        <p:nvSpPr>
          <p:cNvPr id="4" name="矩形 3">
            <a:extLst>
              <a:ext uri="{FF2B5EF4-FFF2-40B4-BE49-F238E27FC236}">
                <a16:creationId xmlns:a16="http://schemas.microsoft.com/office/drawing/2014/main" id="{74FC8B82-1C5F-DF05-7283-EAB92B9F7A36}"/>
              </a:ext>
            </a:extLst>
          </p:cNvPr>
          <p:cNvSpPr/>
          <p:nvPr/>
        </p:nvSpPr>
        <p:spPr>
          <a:xfrm>
            <a:off x="7143495" y="2586101"/>
            <a:ext cx="665940" cy="189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cxnSp>
        <p:nvCxnSpPr>
          <p:cNvPr id="5" name="直線單箭頭接點 4">
            <a:extLst>
              <a:ext uri="{FF2B5EF4-FFF2-40B4-BE49-F238E27FC236}">
                <a16:creationId xmlns:a16="http://schemas.microsoft.com/office/drawing/2014/main" id="{16CA215F-8AAE-26B3-1D1D-5A27A9BEC36A}"/>
              </a:ext>
            </a:extLst>
          </p:cNvPr>
          <p:cNvCxnSpPr>
            <a:cxnSpLocks/>
          </p:cNvCxnSpPr>
          <p:nvPr/>
        </p:nvCxnSpPr>
        <p:spPr>
          <a:xfrm>
            <a:off x="7542396" y="3140968"/>
            <a:ext cx="2257064"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7" name="直線接點 6">
            <a:extLst>
              <a:ext uri="{FF2B5EF4-FFF2-40B4-BE49-F238E27FC236}">
                <a16:creationId xmlns:a16="http://schemas.microsoft.com/office/drawing/2014/main" id="{722998A1-0E8C-AAC4-82C0-1E361569941A}"/>
              </a:ext>
            </a:extLst>
          </p:cNvPr>
          <p:cNvCxnSpPr>
            <a:cxnSpLocks/>
          </p:cNvCxnSpPr>
          <p:nvPr/>
        </p:nvCxnSpPr>
        <p:spPr>
          <a:xfrm>
            <a:off x="7542396" y="2776053"/>
            <a:ext cx="0" cy="3649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7253229" y="778879"/>
            <a:ext cx="4641670" cy="977507"/>
          </a:xfrm>
          <a:prstGeom prst="roundRect">
            <a:avLst/>
          </a:prstGeom>
          <a:solidFill>
            <a:srgbClr val="FFD6C2"/>
          </a:solidFill>
          <a:ln w="9525" algn="ctr">
            <a:noFill/>
            <a:miter lim="800000"/>
            <a:headEnd/>
            <a:tailEnd/>
          </a:ln>
          <a:effectLst>
            <a:outerShdw dist="20000" dir="5400000" rotWithShape="0">
              <a:srgbClr val="000000">
                <a:alpha val="37999"/>
              </a:srgbClr>
            </a:outerShdw>
          </a:effectLst>
        </p:spPr>
        <p:txBody>
          <a:bodyPr/>
          <a:lstStyle>
            <a:defPPr>
              <a:defRPr lang="zh-TW"/>
            </a:defPPr>
            <a:lvl1pPr>
              <a:defRPr kumimoji="0" b="1">
                <a:solidFill>
                  <a:srgbClr val="000000"/>
                </a:solidFill>
                <a:latin typeface="標楷體" panose="03000509000000000000" pitchFamily="65" charset="-120"/>
                <a:ea typeface="標楷體" panose="03000509000000000000" pitchFamily="65" charset="-120"/>
              </a:defRPr>
            </a:lvl1pPr>
          </a:lstStyle>
          <a:p>
            <a:pPr algn="ctr"/>
            <a:r>
              <a:rPr lang="zh-TW" altLang="zh-TW" dirty="0">
                <a:latin typeface="Cambria Math" panose="02040503050406030204" pitchFamily="18" charset="0"/>
                <a:ea typeface="華康儷楷書" panose="03000509000000000000" pitchFamily="65" charset="-120"/>
              </a:rPr>
              <a:t>因申請統一入學測驗成績複查而獲成績異動之考生，得</a:t>
            </a:r>
            <a:r>
              <a:rPr lang="zh-TW" altLang="en-US" dirty="0">
                <a:latin typeface="Cambria Math" panose="02040503050406030204" pitchFamily="18" charset="0"/>
                <a:ea typeface="華康儷楷書" panose="03000509000000000000" pitchFamily="65" charset="-120"/>
              </a:rPr>
              <a:t>於</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115.5.22 (</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)17:00</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前</a:t>
            </a:r>
            <a:r>
              <a:rPr lang="zh-TW" altLang="en-US" dirty="0">
                <a:latin typeface="Cambria Math" panose="02040503050406030204" pitchFamily="18" charset="0"/>
                <a:ea typeface="華康儷楷書" panose="03000509000000000000" pitchFamily="65" charset="-120"/>
              </a:rPr>
              <a:t>向本會</a:t>
            </a:r>
            <a:r>
              <a:rPr lang="zh-TW" altLang="zh-TW" dirty="0">
                <a:latin typeface="Cambria Math" panose="02040503050406030204" pitchFamily="18" charset="0"/>
                <a:ea typeface="華康儷楷書" panose="03000509000000000000" pitchFamily="65" charset="-120"/>
              </a:rPr>
              <a:t>申請變更第一階段報名校系科</a:t>
            </a:r>
            <a:r>
              <a:rPr lang="en-US" altLang="zh-TW" dirty="0">
                <a:latin typeface="Cambria Math" panose="02040503050406030204" pitchFamily="18" charset="0"/>
                <a:ea typeface="華康儷楷書" panose="03000509000000000000" pitchFamily="65" charset="-120"/>
              </a:rPr>
              <a:t>(</a:t>
            </a:r>
            <a:r>
              <a:rPr lang="zh-TW" altLang="zh-TW" dirty="0">
                <a:latin typeface="Cambria Math" panose="02040503050406030204" pitchFamily="18" charset="0"/>
                <a:ea typeface="華康儷楷書" panose="03000509000000000000" pitchFamily="65" charset="-120"/>
              </a:rPr>
              <a:t>組</a:t>
            </a:r>
            <a:r>
              <a:rPr lang="en-US" altLang="zh-TW" dirty="0">
                <a:latin typeface="Cambria Math" panose="02040503050406030204" pitchFamily="18" charset="0"/>
                <a:ea typeface="華康儷楷書" panose="03000509000000000000" pitchFamily="65" charset="-120"/>
              </a:rPr>
              <a:t>)</a:t>
            </a:r>
            <a:r>
              <a:rPr lang="zh-TW" altLang="zh-TW" dirty="0">
                <a:latin typeface="Cambria Math" panose="02040503050406030204" pitchFamily="18" charset="0"/>
                <a:ea typeface="華康儷楷書" panose="03000509000000000000" pitchFamily="65" charset="-120"/>
              </a:rPr>
              <a:t>、學程</a:t>
            </a:r>
            <a:endParaRPr lang="zh-TW" altLang="en-US" dirty="0">
              <a:latin typeface="Cambria Math" panose="02040503050406030204" pitchFamily="18" charset="0"/>
              <a:ea typeface="華康儷楷書" panose="03000509000000000000" pitchFamily="65" charset="-120"/>
            </a:endParaRPr>
          </a:p>
        </p:txBody>
      </p:sp>
      <p:sp>
        <p:nvSpPr>
          <p:cNvPr id="17" name="AutoShape 6"/>
          <p:cNvSpPr>
            <a:spLocks noChangeArrowheads="1"/>
          </p:cNvSpPr>
          <p:nvPr/>
        </p:nvSpPr>
        <p:spPr bwMode="auto">
          <a:xfrm>
            <a:off x="7441354" y="3726916"/>
            <a:ext cx="3268270" cy="687510"/>
          </a:xfrm>
          <a:prstGeom prst="wedgeRoundRectCallout">
            <a:avLst>
              <a:gd name="adj1" fmla="val -72450"/>
              <a:gd name="adj2" fmla="val -6018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華康儷楷書" panose="03000509000000000000" pitchFamily="65" charset="-120"/>
                <a:ea typeface="華康儷楷書" panose="03000509000000000000" pitchFamily="65" charset="-120"/>
              </a:rPr>
              <a:t> 確認</a:t>
            </a:r>
            <a:r>
              <a:rPr kumimoji="0" lang="zh-TW" altLang="en-US" b="1" dirty="0">
                <a:solidFill>
                  <a:srgbClr val="FF0000"/>
                </a:solidFill>
                <a:latin typeface="華康儷楷書" panose="03000509000000000000" pitchFamily="65" charset="-120"/>
                <a:ea typeface="華康儷楷書" panose="03000509000000000000" pitchFamily="65" charset="-120"/>
              </a:rPr>
              <a:t>未報名</a:t>
            </a:r>
            <a:r>
              <a:rPr kumimoji="0" lang="zh-TW" altLang="en-US" b="1" dirty="0">
                <a:solidFill>
                  <a:srgbClr val="000000"/>
                </a:solidFill>
                <a:latin typeface="華康儷楷書" panose="03000509000000000000" pitchFamily="65" charset="-120"/>
                <a:ea typeface="華康儷楷書" panose="03000509000000000000" pitchFamily="65" charset="-120"/>
              </a:rPr>
              <a:t>第一階段考生</a:t>
            </a:r>
            <a:endParaRPr kumimoji="0" lang="en-US" altLang="zh-TW" b="1" dirty="0">
              <a:solidFill>
                <a:srgbClr val="000000"/>
              </a:solidFill>
              <a:latin typeface="華康儷楷書" panose="03000509000000000000" pitchFamily="65" charset="-120"/>
              <a:ea typeface="華康儷楷書" panose="03000509000000000000" pitchFamily="65" charset="-120"/>
            </a:endParaRPr>
          </a:p>
          <a:p>
            <a:pPr algn="ctr">
              <a:defRPr/>
            </a:pPr>
            <a:r>
              <a:rPr kumimoji="0" lang="zh-TW" altLang="en-US" b="1" dirty="0">
                <a:solidFill>
                  <a:srgbClr val="000000"/>
                </a:solidFill>
                <a:latin typeface="華康儷楷書" panose="03000509000000000000" pitchFamily="65" charset="-120"/>
                <a:ea typeface="華康儷楷書" panose="03000509000000000000" pitchFamily="65" charset="-120"/>
              </a:rPr>
              <a:t>名單是否有誤</a:t>
            </a:r>
          </a:p>
        </p:txBody>
      </p:sp>
      <p:pic>
        <p:nvPicPr>
          <p:cNvPr id="9" name="圖片 8">
            <a:extLst>
              <a:ext uri="{FF2B5EF4-FFF2-40B4-BE49-F238E27FC236}">
                <a16:creationId xmlns:a16="http://schemas.microsoft.com/office/drawing/2014/main" id="{44175765-2B7C-4A7D-8A64-3A8EE990D3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9383" y="3744856"/>
            <a:ext cx="415840" cy="41584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48941" y="-114250"/>
            <a:ext cx="9215229" cy="997184"/>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集體報名</a:t>
            </a: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一階報名及繳費</a:t>
            </a:r>
            <a:r>
              <a:rPr lang="en-US" altLang="zh-TW" sz="2800" b="1" dirty="0">
                <a:solidFill>
                  <a:srgbClr val="FF0000"/>
                </a:solidFill>
                <a:latin typeface="華康儷楷書" panose="03000509000000000000" pitchFamily="65" charset="-120"/>
                <a:ea typeface="華康儷楷書" panose="03000509000000000000" pitchFamily="65" charset="-120"/>
                <a:cs typeface="+mn-cs"/>
              </a:rPr>
              <a:t>-</a:t>
            </a:r>
            <a:r>
              <a:rPr lang="zh-TW" altLang="en-US" sz="2800" b="1" dirty="0">
                <a:solidFill>
                  <a:srgbClr val="FF0000"/>
                </a:solidFill>
                <a:latin typeface="華康儷楷書" panose="03000509000000000000" pitchFamily="65" charset="-120"/>
                <a:ea typeface="華康儷楷書" panose="03000509000000000000" pitchFamily="65" charset="-120"/>
                <a:cs typeface="+mn-cs"/>
              </a:rPr>
              <a:t>完成一階報名作業</a:t>
            </a:r>
            <a:endParaRPr lang="en-US" altLang="zh-TW" sz="2800" b="1" dirty="0">
              <a:solidFill>
                <a:srgbClr val="FF0000"/>
              </a:solidFill>
              <a:latin typeface="華康儷楷書" panose="03000509000000000000" pitchFamily="65" charset="-120"/>
              <a:ea typeface="華康儷楷書" panose="03000509000000000000" pitchFamily="65" charset="-120"/>
              <a:cs typeface="+mn-cs"/>
            </a:endParaRPr>
          </a:p>
        </p:txBody>
      </p:sp>
      <p:sp>
        <p:nvSpPr>
          <p:cNvPr id="6" name="矩形 5">
            <a:extLst>
              <a:ext uri="{FF2B5EF4-FFF2-40B4-BE49-F238E27FC236}">
                <a16:creationId xmlns:a16="http://schemas.microsoft.com/office/drawing/2014/main" id="{F1A0E155-2A46-4659-8DAF-560825082202}"/>
              </a:ext>
            </a:extLst>
          </p:cNvPr>
          <p:cNvSpPr/>
          <p:nvPr/>
        </p:nvSpPr>
        <p:spPr>
          <a:xfrm>
            <a:off x="4476207" y="3636316"/>
            <a:ext cx="346618" cy="1519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B00BC571-A19E-4EFF-8BF5-6ED6C12CC0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15480" y="758740"/>
            <a:ext cx="9378994" cy="6058977"/>
          </a:xfrm>
          <a:prstGeom prst="rect">
            <a:avLst/>
          </a:prstGeom>
        </p:spPr>
      </p:pic>
      <p:sp>
        <p:nvSpPr>
          <p:cNvPr id="3" name="文字方塊 2">
            <a:extLst>
              <a:ext uri="{FF2B5EF4-FFF2-40B4-BE49-F238E27FC236}">
                <a16:creationId xmlns:a16="http://schemas.microsoft.com/office/drawing/2014/main" id="{09D9A40A-7C53-9796-6A00-11C3F07140E0}"/>
              </a:ext>
            </a:extLst>
          </p:cNvPr>
          <p:cNvSpPr txBox="1"/>
          <p:nvPr/>
        </p:nvSpPr>
        <p:spPr>
          <a:xfrm>
            <a:off x="4125108" y="3625279"/>
            <a:ext cx="3959738" cy="307777"/>
          </a:xfrm>
          <a:prstGeom prst="rect">
            <a:avLst/>
          </a:prstGeom>
          <a:solidFill>
            <a:schemeClr val="bg1"/>
          </a:solidFill>
        </p:spPr>
        <p:txBody>
          <a:bodyPr wrap="none" rtlCol="0">
            <a:spAutoFit/>
          </a:bodyPr>
          <a:lstStyle/>
          <a:p>
            <a:r>
              <a:rPr lang="zh-TW" altLang="en-US" sz="1400" b="1" dirty="0">
                <a:solidFill>
                  <a:srgbClr val="FF0000"/>
                </a:solidFill>
              </a:rPr>
              <a:t>已於</a:t>
            </a:r>
            <a:r>
              <a:rPr lang="en-US" altLang="zh-TW" sz="1400" b="1" dirty="0">
                <a:solidFill>
                  <a:srgbClr val="FF0000"/>
                </a:solidFill>
              </a:rPr>
              <a:t>2026.05.20</a:t>
            </a:r>
            <a:r>
              <a:rPr lang="zh-TW" altLang="en-US" sz="1400" b="1" dirty="0">
                <a:solidFill>
                  <a:srgbClr val="FF0000"/>
                </a:solidFill>
              </a:rPr>
              <a:t> </a:t>
            </a:r>
            <a:r>
              <a:rPr lang="en-US" altLang="zh-TW" sz="1400" b="1" dirty="0">
                <a:solidFill>
                  <a:srgbClr val="FF0000"/>
                </a:solidFill>
              </a:rPr>
              <a:t>18:37</a:t>
            </a:r>
            <a:r>
              <a:rPr lang="zh-TW" altLang="en-US" sz="1400" b="1" dirty="0">
                <a:solidFill>
                  <a:srgbClr val="FF0000"/>
                </a:solidFill>
              </a:rPr>
              <a:t> 完成一階單位確定作業。</a:t>
            </a:r>
          </a:p>
        </p:txBody>
      </p:sp>
    </p:spTree>
    <p:extLst>
      <p:ext uri="{BB962C8B-B14F-4D97-AF65-F5344CB8AC3E}">
        <p14:creationId xmlns:p14="http://schemas.microsoft.com/office/powerpoint/2010/main" val="12248479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字型, 平行 的圖片&#10;&#10;AI 產生的內容可能不正確。">
            <a:extLst>
              <a:ext uri="{FF2B5EF4-FFF2-40B4-BE49-F238E27FC236}">
                <a16:creationId xmlns:a16="http://schemas.microsoft.com/office/drawing/2014/main" id="{297B6527-3D95-94D3-FA28-77ABE24BA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353" y="759601"/>
            <a:ext cx="9488224" cy="5858693"/>
          </a:xfrm>
          <a:prstGeom prst="rect">
            <a:avLst/>
          </a:prstGeom>
        </p:spPr>
      </p:pic>
      <p:sp>
        <p:nvSpPr>
          <p:cNvPr id="300036" name="Rectangle 3"/>
          <p:cNvSpPr>
            <a:spLocks noGrp="1" noChangeArrowheads="1"/>
          </p:cNvSpPr>
          <p:nvPr>
            <p:ph type="title" idx="4294967295"/>
          </p:nvPr>
        </p:nvSpPr>
        <p:spPr>
          <a:xfrm>
            <a:off x="767408" y="0"/>
            <a:ext cx="9505056" cy="795337"/>
          </a:xfrm>
        </p:spPr>
        <p:txBody>
          <a:bodyPr>
            <a:noAutofit/>
          </a:bodyPr>
          <a:lstStyle/>
          <a:p>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集體報名</a:t>
            </a: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一階報名及繳費</a:t>
            </a:r>
            <a:r>
              <a:rPr lang="en-US" altLang="zh-TW" sz="2800" b="1" dirty="0">
                <a:solidFill>
                  <a:srgbClr val="FF0000"/>
                </a:solidFill>
                <a:latin typeface="華康儷楷書" panose="03000509000000000000" pitchFamily="65" charset="-120"/>
                <a:ea typeface="華康儷楷書" panose="03000509000000000000" pitchFamily="65" charset="-120"/>
              </a:rPr>
              <a:t>-</a:t>
            </a:r>
            <a:r>
              <a:rPr kumimoji="0" lang="zh-TW" altLang="en-US" sz="2800" b="1" kern="1200" dirty="0">
                <a:solidFill>
                  <a:schemeClr val="tx1"/>
                </a:solidFill>
                <a:latin typeface="華康儷楷書" panose="03000509000000000000" pitchFamily="65" charset="-120"/>
                <a:ea typeface="華康儷楷書" panose="03000509000000000000" pitchFamily="65" charset="-120"/>
              </a:rPr>
              <a:t>報名資料查詢</a:t>
            </a:r>
            <a:r>
              <a:rPr lang="en-US" altLang="zh-TW" sz="2800" b="1" kern="1200" dirty="0">
                <a:solidFill>
                  <a:srgbClr val="FF0000"/>
                </a:solidFill>
                <a:latin typeface="華康儷楷書" panose="03000509000000000000" pitchFamily="65" charset="-120"/>
                <a:ea typeface="華康儷楷書" panose="03000509000000000000" pitchFamily="65" charset="-120"/>
              </a:rPr>
              <a:t>-</a:t>
            </a:r>
            <a:r>
              <a:rPr lang="zh-TW" altLang="en-US" sz="2800" b="1" kern="1200" dirty="0">
                <a:solidFill>
                  <a:srgbClr val="FF0000"/>
                </a:solidFill>
                <a:latin typeface="華康儷楷書" panose="03000509000000000000" pitchFamily="65" charset="-120"/>
                <a:ea typeface="華康儷楷書" panose="03000509000000000000" pitchFamily="65" charset="-120"/>
              </a:rPr>
              <a:t>學校報名人數</a:t>
            </a:r>
          </a:p>
        </p:txBody>
      </p:sp>
      <p:sp>
        <p:nvSpPr>
          <p:cNvPr id="16" name="AutoShape 4">
            <a:extLst>
              <a:ext uri="{FF2B5EF4-FFF2-40B4-BE49-F238E27FC236}">
                <a16:creationId xmlns:a16="http://schemas.microsoft.com/office/drawing/2014/main" id="{8E76B058-47F7-4F47-B79D-9ABC5E46B316}"/>
              </a:ext>
            </a:extLst>
          </p:cNvPr>
          <p:cNvSpPr>
            <a:spLocks noChangeArrowheads="1"/>
          </p:cNvSpPr>
          <p:nvPr/>
        </p:nvSpPr>
        <p:spPr bwMode="auto">
          <a:xfrm>
            <a:off x="715701" y="3137707"/>
            <a:ext cx="4320480" cy="360041"/>
          </a:xfrm>
          <a:prstGeom prst="wedgeRoundRectCallout">
            <a:avLst>
              <a:gd name="adj1" fmla="val -19562"/>
              <a:gd name="adj2" fmla="val 221899"/>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nchor="ctr"/>
          <a:lstStyle/>
          <a:p>
            <a:pPr algn="ctr">
              <a:defRPr/>
            </a:pPr>
            <a:r>
              <a:rPr kumimoji="0" lang="zh-TW" altLang="en-US" b="1" dirty="0">
                <a:solidFill>
                  <a:srgbClr val="000000"/>
                </a:solidFill>
                <a:latin typeface="華康儷楷書" panose="03000509000000000000" pitchFamily="65" charset="-120"/>
                <a:ea typeface="華康儷楷書" panose="03000509000000000000" pitchFamily="65" charset="-120"/>
              </a:rPr>
              <a:t>顯示</a:t>
            </a:r>
            <a:r>
              <a:rPr kumimoji="0" lang="zh-TW" altLang="en-US" sz="2200" b="1" u="sng" dirty="0">
                <a:solidFill>
                  <a:srgbClr val="FF00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全校</a:t>
            </a:r>
            <a:r>
              <a:rPr kumimoji="0" lang="zh-TW" altLang="en-US" b="1" dirty="0">
                <a:solidFill>
                  <a:srgbClr val="000000"/>
                </a:solidFill>
                <a:latin typeface="華康儷楷書" panose="03000509000000000000" pitchFamily="65" charset="-120"/>
                <a:ea typeface="華康儷楷書" panose="03000509000000000000" pitchFamily="65" charset="-120"/>
              </a:rPr>
              <a:t>各班級之報名人數及費用計算</a:t>
            </a:r>
          </a:p>
        </p:txBody>
      </p:sp>
      <p:sp>
        <p:nvSpPr>
          <p:cNvPr id="12" name="矩形 11">
            <a:extLst>
              <a:ext uri="{FF2B5EF4-FFF2-40B4-BE49-F238E27FC236}">
                <a16:creationId xmlns:a16="http://schemas.microsoft.com/office/drawing/2014/main" id="{AEE29946-EC91-4EB1-A4AB-19EA1264122E}"/>
              </a:ext>
            </a:extLst>
          </p:cNvPr>
          <p:cNvSpPr/>
          <p:nvPr/>
        </p:nvSpPr>
        <p:spPr>
          <a:xfrm>
            <a:off x="5159896" y="3497748"/>
            <a:ext cx="812389" cy="3600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graphicFrame>
        <p:nvGraphicFramePr>
          <p:cNvPr id="10" name="表格 13">
            <a:extLst>
              <a:ext uri="{FF2B5EF4-FFF2-40B4-BE49-F238E27FC236}">
                <a16:creationId xmlns:a16="http://schemas.microsoft.com/office/drawing/2014/main" id="{728F86E7-CE41-4E61-8CAF-26870B9298B4}"/>
              </a:ext>
            </a:extLst>
          </p:cNvPr>
          <p:cNvGraphicFramePr>
            <a:graphicFrameLocks noGrp="1"/>
          </p:cNvGraphicFramePr>
          <p:nvPr>
            <p:extLst>
              <p:ext uri="{D42A27DB-BD31-4B8C-83A1-F6EECF244321}">
                <p14:modId xmlns:p14="http://schemas.microsoft.com/office/powerpoint/2010/main" val="4208263024"/>
              </p:ext>
            </p:extLst>
          </p:nvPr>
        </p:nvGraphicFramePr>
        <p:xfrm>
          <a:off x="7441136" y="2501232"/>
          <a:ext cx="4668803" cy="3736080"/>
        </p:xfrm>
        <a:graphic>
          <a:graphicData uri="http://schemas.openxmlformats.org/drawingml/2006/table">
            <a:tbl>
              <a:tblPr firstRow="1" bandRow="1">
                <a:tableStyleId>{7DF18680-E054-41AD-8BC1-D1AEF772440D}</a:tableStyleId>
              </a:tblPr>
              <a:tblGrid>
                <a:gridCol w="2300825">
                  <a:extLst>
                    <a:ext uri="{9D8B030D-6E8A-4147-A177-3AD203B41FA5}">
                      <a16:colId xmlns:a16="http://schemas.microsoft.com/office/drawing/2014/main" val="301376495"/>
                    </a:ext>
                  </a:extLst>
                </a:gridCol>
                <a:gridCol w="2367978">
                  <a:extLst>
                    <a:ext uri="{9D8B030D-6E8A-4147-A177-3AD203B41FA5}">
                      <a16:colId xmlns:a16="http://schemas.microsoft.com/office/drawing/2014/main" val="2545742711"/>
                    </a:ext>
                  </a:extLst>
                </a:gridCol>
              </a:tblGrid>
              <a:tr h="311340">
                <a:tc>
                  <a:txBody>
                    <a:bodyPr/>
                    <a:lstStyle/>
                    <a:p>
                      <a:pPr algn="ctr"/>
                      <a:r>
                        <a:rPr lang="zh-TW" altLang="en-US" sz="1400" dirty="0">
                          <a:latin typeface="華康儷楷書" panose="03000509000000000000" pitchFamily="65" charset="-120"/>
                          <a:ea typeface="華康儷楷書" panose="03000509000000000000" pitchFamily="65" charset="-120"/>
                        </a:rPr>
                        <a:t>欄位名稱</a:t>
                      </a:r>
                      <a:endParaRPr lang="en-US" altLang="zh-TW" sz="1400" dirty="0">
                        <a:latin typeface="華康儷楷書" panose="03000509000000000000" pitchFamily="65" charset="-120"/>
                        <a:ea typeface="華康儷楷書" panose="03000509000000000000" pitchFamily="65" charset="-120"/>
                      </a:endParaRPr>
                    </a:p>
                  </a:txBody>
                  <a:tcPr>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dirty="0">
                          <a:latin typeface="華康儷楷書" panose="03000509000000000000" pitchFamily="65" charset="-120"/>
                          <a:ea typeface="華康儷楷書" panose="03000509000000000000" pitchFamily="65" charset="-120"/>
                        </a:rPr>
                        <a:t>欄位名稱</a:t>
                      </a:r>
                      <a:endParaRPr lang="en-US" altLang="zh-TW" sz="1400" dirty="0">
                        <a:latin typeface="華康儷楷書" panose="03000509000000000000" pitchFamily="65" charset="-120"/>
                        <a:ea typeface="華康儷楷書" panose="03000509000000000000" pitchFamily="65" charset="-120"/>
                      </a:endParaRPr>
                    </a:p>
                  </a:txBody>
                  <a:tcPr>
                    <a:solidFill>
                      <a:srgbClr val="7030A0"/>
                    </a:solidFill>
                  </a:tcPr>
                </a:tc>
                <a:extLst>
                  <a:ext uri="{0D108BD9-81ED-4DB2-BD59-A6C34878D82A}">
                    <a16:rowId xmlns:a16="http://schemas.microsoft.com/office/drawing/2014/main" val="3592694580"/>
                  </a:ext>
                </a:extLst>
              </a:tr>
              <a:tr h="311340">
                <a:tc>
                  <a:txBody>
                    <a:bodyPr/>
                    <a:lstStyle/>
                    <a:p>
                      <a:r>
                        <a:rPr lang="zh-TW" altLang="en-US" sz="1400" baseline="0" dirty="0">
                          <a:latin typeface="Cambria Math" panose="02040503050406030204" pitchFamily="18" charset="0"/>
                          <a:ea typeface="華康儷楷書" panose="03000509000000000000" pitchFamily="65" charset="-120"/>
                        </a:rPr>
                        <a:t>班級代碼</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中低收入戶報名</a:t>
                      </a:r>
                      <a:r>
                        <a:rPr lang="en-US" altLang="zh-TW" sz="1400" baseline="0" dirty="0">
                          <a:latin typeface="Cambria Math" panose="02040503050406030204" pitchFamily="18" charset="0"/>
                          <a:ea typeface="華康儷楷書" panose="03000509000000000000" pitchFamily="65" charset="-120"/>
                        </a:rPr>
                        <a:t>1</a:t>
                      </a:r>
                      <a:r>
                        <a:rPr lang="zh-TW" altLang="en-US" sz="1400" baseline="0" dirty="0">
                          <a:latin typeface="Cambria Math" panose="02040503050406030204" pitchFamily="18" charset="0"/>
                          <a:ea typeface="華康儷楷書" panose="03000509000000000000" pitchFamily="65" charset="-120"/>
                        </a:rPr>
                        <a:t>志願人數</a:t>
                      </a:r>
                    </a:p>
                  </a:txBody>
                  <a:tcPr/>
                </a:tc>
                <a:extLst>
                  <a:ext uri="{0D108BD9-81ED-4DB2-BD59-A6C34878D82A}">
                    <a16:rowId xmlns:a16="http://schemas.microsoft.com/office/drawing/2014/main" val="1495371390"/>
                  </a:ext>
                </a:extLst>
              </a:tr>
              <a:tr h="311340">
                <a:tc>
                  <a:txBody>
                    <a:bodyPr/>
                    <a:lstStyle/>
                    <a:p>
                      <a:r>
                        <a:rPr lang="zh-TW" altLang="en-US" sz="1400" baseline="0" dirty="0">
                          <a:latin typeface="Cambria Math" panose="02040503050406030204" pitchFamily="18" charset="0"/>
                          <a:ea typeface="華康儷楷書" panose="03000509000000000000" pitchFamily="65" charset="-120"/>
                        </a:rPr>
                        <a:t>班級名稱</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中低收入戶報名</a:t>
                      </a:r>
                      <a:r>
                        <a:rPr lang="en-US" altLang="zh-TW" sz="1400" baseline="0" dirty="0">
                          <a:latin typeface="Cambria Math" panose="02040503050406030204" pitchFamily="18" charset="0"/>
                          <a:ea typeface="華康儷楷書" panose="03000509000000000000" pitchFamily="65" charset="-120"/>
                        </a:rPr>
                        <a:t>2</a:t>
                      </a:r>
                      <a:r>
                        <a:rPr lang="zh-TW" altLang="en-US" sz="1400" baseline="0" dirty="0">
                          <a:latin typeface="Cambria Math" panose="02040503050406030204" pitchFamily="18" charset="0"/>
                          <a:ea typeface="華康儷楷書" panose="03000509000000000000" pitchFamily="65" charset="-120"/>
                        </a:rPr>
                        <a:t>志願人數</a:t>
                      </a:r>
                    </a:p>
                  </a:txBody>
                  <a:tcPr/>
                </a:tc>
                <a:extLst>
                  <a:ext uri="{0D108BD9-81ED-4DB2-BD59-A6C34878D82A}">
                    <a16:rowId xmlns:a16="http://schemas.microsoft.com/office/drawing/2014/main" val="3293641196"/>
                  </a:ext>
                </a:extLst>
              </a:tr>
              <a:tr h="311340">
                <a:tc>
                  <a:txBody>
                    <a:bodyPr/>
                    <a:lstStyle/>
                    <a:p>
                      <a:r>
                        <a:rPr lang="zh-TW" altLang="en-US" sz="1400" baseline="0" dirty="0">
                          <a:latin typeface="Cambria Math" panose="02040503050406030204" pitchFamily="18" charset="0"/>
                          <a:ea typeface="華康儷楷書" panose="03000509000000000000" pitchFamily="65" charset="-120"/>
                        </a:rPr>
                        <a:t>報名人數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中低收入戶報名</a:t>
                      </a:r>
                      <a:r>
                        <a:rPr lang="en-US" altLang="zh-TW" sz="1400" baseline="0" dirty="0">
                          <a:latin typeface="Cambria Math" panose="02040503050406030204" pitchFamily="18" charset="0"/>
                          <a:ea typeface="華康儷楷書" panose="03000509000000000000" pitchFamily="65" charset="-120"/>
                        </a:rPr>
                        <a:t>3</a:t>
                      </a:r>
                      <a:r>
                        <a:rPr lang="zh-TW" altLang="en-US" sz="1400" baseline="0" dirty="0">
                          <a:latin typeface="Cambria Math" panose="02040503050406030204" pitchFamily="18" charset="0"/>
                          <a:ea typeface="華康儷楷書" panose="03000509000000000000" pitchFamily="65" charset="-120"/>
                        </a:rPr>
                        <a:t>志願人數</a:t>
                      </a:r>
                    </a:p>
                  </a:txBody>
                  <a:tcPr/>
                </a:tc>
                <a:extLst>
                  <a:ext uri="{0D108BD9-81ED-4DB2-BD59-A6C34878D82A}">
                    <a16:rowId xmlns:a16="http://schemas.microsoft.com/office/drawing/2014/main" val="186097331"/>
                  </a:ext>
                </a:extLst>
              </a:tr>
              <a:tr h="311340">
                <a:tc>
                  <a:txBody>
                    <a:bodyPr/>
                    <a:lstStyle/>
                    <a:p>
                      <a:r>
                        <a:rPr lang="zh-TW" altLang="en-US" sz="1400" baseline="0" dirty="0">
                          <a:latin typeface="Cambria Math" panose="02040503050406030204" pitchFamily="18" charset="0"/>
                          <a:ea typeface="華康儷楷書" panose="03000509000000000000" pitchFamily="65" charset="-120"/>
                        </a:rPr>
                        <a:t>一般生報名</a:t>
                      </a:r>
                      <a:r>
                        <a:rPr lang="en-US" altLang="zh-TW" sz="1400" baseline="0" dirty="0">
                          <a:latin typeface="Cambria Math" panose="02040503050406030204" pitchFamily="18" charset="0"/>
                          <a:ea typeface="華康儷楷書" panose="03000509000000000000" pitchFamily="65" charset="-120"/>
                        </a:rPr>
                        <a:t>1</a:t>
                      </a:r>
                      <a:r>
                        <a:rPr lang="zh-TW" altLang="en-US" sz="1400" baseline="0" dirty="0">
                          <a:latin typeface="Cambria Math" panose="02040503050406030204" pitchFamily="18" charset="0"/>
                          <a:ea typeface="華康儷楷書" panose="03000509000000000000" pitchFamily="65" charset="-120"/>
                        </a:rPr>
                        <a:t>志願人數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中低收入戶報名</a:t>
                      </a:r>
                      <a:r>
                        <a:rPr lang="en-US" altLang="zh-TW" sz="1400" baseline="0" dirty="0">
                          <a:latin typeface="Cambria Math" panose="02040503050406030204" pitchFamily="18" charset="0"/>
                          <a:ea typeface="華康儷楷書" panose="03000509000000000000" pitchFamily="65" charset="-120"/>
                        </a:rPr>
                        <a:t>4</a:t>
                      </a:r>
                      <a:r>
                        <a:rPr lang="zh-TW" altLang="en-US" sz="1400" baseline="0" dirty="0">
                          <a:latin typeface="Cambria Math" panose="02040503050406030204" pitchFamily="18" charset="0"/>
                          <a:ea typeface="華康儷楷書" panose="03000509000000000000" pitchFamily="65" charset="-120"/>
                        </a:rPr>
                        <a:t>志願人數</a:t>
                      </a:r>
                    </a:p>
                  </a:txBody>
                  <a:tcPr/>
                </a:tc>
                <a:extLst>
                  <a:ext uri="{0D108BD9-81ED-4DB2-BD59-A6C34878D82A}">
                    <a16:rowId xmlns:a16="http://schemas.microsoft.com/office/drawing/2014/main" val="636545019"/>
                  </a:ext>
                </a:extLst>
              </a:tr>
              <a:tr h="311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一般生報名</a:t>
                      </a:r>
                      <a:r>
                        <a:rPr lang="en-US" altLang="zh-TW" sz="1400" baseline="0" dirty="0">
                          <a:latin typeface="Cambria Math" panose="02040503050406030204" pitchFamily="18" charset="0"/>
                          <a:ea typeface="華康儷楷書" panose="03000509000000000000" pitchFamily="65" charset="-120"/>
                        </a:rPr>
                        <a:t>2</a:t>
                      </a:r>
                      <a:r>
                        <a:rPr lang="zh-TW" altLang="en-US" sz="1400" baseline="0" dirty="0">
                          <a:latin typeface="Cambria Math" panose="02040503050406030204" pitchFamily="18" charset="0"/>
                          <a:ea typeface="華康儷楷書" panose="03000509000000000000" pitchFamily="65" charset="-120"/>
                        </a:rPr>
                        <a:t>志願人數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中低收入戶報名</a:t>
                      </a:r>
                      <a:r>
                        <a:rPr lang="en-US" altLang="zh-TW" sz="1400" baseline="0" dirty="0">
                          <a:latin typeface="Cambria Math" panose="02040503050406030204" pitchFamily="18" charset="0"/>
                          <a:ea typeface="華康儷楷書" panose="03000509000000000000" pitchFamily="65" charset="-120"/>
                        </a:rPr>
                        <a:t>5</a:t>
                      </a:r>
                      <a:r>
                        <a:rPr lang="zh-TW" altLang="en-US" sz="1400" baseline="0" dirty="0">
                          <a:latin typeface="Cambria Math" panose="02040503050406030204" pitchFamily="18" charset="0"/>
                          <a:ea typeface="華康儷楷書" panose="03000509000000000000" pitchFamily="65" charset="-120"/>
                        </a:rPr>
                        <a:t>志願人數</a:t>
                      </a:r>
                    </a:p>
                  </a:txBody>
                  <a:tcPr/>
                </a:tc>
                <a:extLst>
                  <a:ext uri="{0D108BD9-81ED-4DB2-BD59-A6C34878D82A}">
                    <a16:rowId xmlns:a16="http://schemas.microsoft.com/office/drawing/2014/main" val="2709257143"/>
                  </a:ext>
                </a:extLst>
              </a:tr>
              <a:tr h="311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一般生報名</a:t>
                      </a:r>
                      <a:r>
                        <a:rPr lang="en-US" altLang="zh-TW" sz="1400" baseline="0" dirty="0">
                          <a:latin typeface="Cambria Math" panose="02040503050406030204" pitchFamily="18" charset="0"/>
                          <a:ea typeface="華康儷楷書" panose="03000509000000000000" pitchFamily="65" charset="-120"/>
                        </a:rPr>
                        <a:t>3</a:t>
                      </a:r>
                      <a:r>
                        <a:rPr lang="zh-TW" altLang="en-US" sz="1400" baseline="0" dirty="0">
                          <a:latin typeface="Cambria Math" panose="02040503050406030204" pitchFamily="18" charset="0"/>
                          <a:ea typeface="華康儷楷書" panose="03000509000000000000" pitchFamily="65" charset="-120"/>
                        </a:rPr>
                        <a:t>志願人數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中低收入戶報名</a:t>
                      </a:r>
                      <a:r>
                        <a:rPr lang="en-US" altLang="zh-TW" sz="1400" baseline="0" dirty="0">
                          <a:latin typeface="Cambria Math" panose="02040503050406030204" pitchFamily="18" charset="0"/>
                          <a:ea typeface="華康儷楷書" panose="03000509000000000000" pitchFamily="65" charset="-120"/>
                        </a:rPr>
                        <a:t>6</a:t>
                      </a:r>
                      <a:r>
                        <a:rPr lang="zh-TW" altLang="en-US" sz="1400" baseline="0" dirty="0">
                          <a:latin typeface="Cambria Math" panose="02040503050406030204" pitchFamily="18" charset="0"/>
                          <a:ea typeface="華康儷楷書" panose="03000509000000000000" pitchFamily="65" charset="-120"/>
                        </a:rPr>
                        <a:t>志願人數</a:t>
                      </a:r>
                    </a:p>
                  </a:txBody>
                  <a:tcPr/>
                </a:tc>
                <a:extLst>
                  <a:ext uri="{0D108BD9-81ED-4DB2-BD59-A6C34878D82A}">
                    <a16:rowId xmlns:a16="http://schemas.microsoft.com/office/drawing/2014/main" val="2888908194"/>
                  </a:ext>
                </a:extLst>
              </a:tr>
              <a:tr h="311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一般生報名</a:t>
                      </a:r>
                      <a:r>
                        <a:rPr lang="en-US" altLang="zh-TW" sz="1400" baseline="0" dirty="0">
                          <a:latin typeface="Cambria Math" panose="02040503050406030204" pitchFamily="18" charset="0"/>
                          <a:ea typeface="華康儷楷書" panose="03000509000000000000" pitchFamily="65" charset="-120"/>
                        </a:rPr>
                        <a:t>4</a:t>
                      </a:r>
                      <a:r>
                        <a:rPr lang="zh-TW" altLang="en-US" sz="1400" baseline="0" dirty="0">
                          <a:latin typeface="Cambria Math" panose="02040503050406030204" pitchFamily="18" charset="0"/>
                          <a:ea typeface="華康儷楷書" panose="03000509000000000000" pitchFamily="65" charset="-120"/>
                        </a:rPr>
                        <a:t>志願人數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中低收入戶人數</a:t>
                      </a:r>
                    </a:p>
                  </a:txBody>
                  <a:tcPr/>
                </a:tc>
                <a:extLst>
                  <a:ext uri="{0D108BD9-81ED-4DB2-BD59-A6C34878D82A}">
                    <a16:rowId xmlns:a16="http://schemas.microsoft.com/office/drawing/2014/main" val="3549243786"/>
                  </a:ext>
                </a:extLst>
              </a:tr>
              <a:tr h="311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一般生報名</a:t>
                      </a:r>
                      <a:r>
                        <a:rPr lang="en-US" altLang="zh-TW" sz="1400" baseline="0" dirty="0">
                          <a:latin typeface="Cambria Math" panose="02040503050406030204" pitchFamily="18" charset="0"/>
                          <a:ea typeface="華康儷楷書" panose="03000509000000000000" pitchFamily="65" charset="-120"/>
                        </a:rPr>
                        <a:t>5</a:t>
                      </a:r>
                      <a:r>
                        <a:rPr lang="zh-TW" altLang="en-US" sz="1400" baseline="0" dirty="0">
                          <a:latin typeface="Cambria Math" panose="02040503050406030204" pitchFamily="18" charset="0"/>
                          <a:ea typeface="華康儷楷書" panose="03000509000000000000" pitchFamily="65" charset="-120"/>
                        </a:rPr>
                        <a:t>志願人數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低收入戶人數</a:t>
                      </a:r>
                    </a:p>
                  </a:txBody>
                  <a:tcPr/>
                </a:tc>
                <a:extLst>
                  <a:ext uri="{0D108BD9-81ED-4DB2-BD59-A6C34878D82A}">
                    <a16:rowId xmlns:a16="http://schemas.microsoft.com/office/drawing/2014/main" val="459885358"/>
                  </a:ext>
                </a:extLst>
              </a:tr>
              <a:tr h="3113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一般生報名</a:t>
                      </a:r>
                      <a:r>
                        <a:rPr lang="en-US" altLang="zh-TW" sz="1400" baseline="0" dirty="0">
                          <a:latin typeface="Cambria Math" panose="02040503050406030204" pitchFamily="18" charset="0"/>
                          <a:ea typeface="華康儷楷書" panose="03000509000000000000" pitchFamily="65" charset="-120"/>
                        </a:rPr>
                        <a:t>6</a:t>
                      </a:r>
                      <a:r>
                        <a:rPr lang="zh-TW" altLang="en-US" sz="1400" baseline="0" dirty="0">
                          <a:latin typeface="Cambria Math" panose="02040503050406030204" pitchFamily="18" charset="0"/>
                          <a:ea typeface="華康儷楷書" panose="03000509000000000000" pitchFamily="65" charset="-120"/>
                        </a:rPr>
                        <a:t>志願人數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學校向學生實收報名費</a:t>
                      </a:r>
                    </a:p>
                  </a:txBody>
                  <a:tcPr/>
                </a:tc>
                <a:extLst>
                  <a:ext uri="{0D108BD9-81ED-4DB2-BD59-A6C34878D82A}">
                    <a16:rowId xmlns:a16="http://schemas.microsoft.com/office/drawing/2014/main" val="2199086904"/>
                  </a:ext>
                </a:extLst>
              </a:tr>
              <a:tr h="311340">
                <a:tc>
                  <a:txBody>
                    <a:bodyPr/>
                    <a:lstStyle/>
                    <a:p>
                      <a:r>
                        <a:rPr lang="zh-TW" altLang="en-US" sz="1400" baseline="0" dirty="0">
                          <a:latin typeface="Cambria Math" panose="02040503050406030204" pitchFamily="18" charset="0"/>
                          <a:ea typeface="華康儷楷書" panose="03000509000000000000" pitchFamily="65" charset="-120"/>
                        </a:rPr>
                        <a:t>一般生人數</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學校留存之作業費</a:t>
                      </a:r>
                    </a:p>
                  </a:txBody>
                  <a:tcPr/>
                </a:tc>
                <a:extLst>
                  <a:ext uri="{0D108BD9-81ED-4DB2-BD59-A6C34878D82A}">
                    <a16:rowId xmlns:a16="http://schemas.microsoft.com/office/drawing/2014/main" val="1444607871"/>
                  </a:ext>
                </a:extLst>
              </a:tr>
              <a:tr h="311340">
                <a:tc>
                  <a:txBody>
                    <a:bodyPr/>
                    <a:lstStyle/>
                    <a:p>
                      <a:endParaRPr lang="zh-TW" altLang="en-US" sz="1400" baseline="0" dirty="0">
                        <a:latin typeface="Cambria Math" panose="02040503050406030204" pitchFamily="18" charset="0"/>
                        <a:ea typeface="華康儷楷書" panose="03000509000000000000" pitchFamily="65"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繳交本委員會之報名費</a:t>
                      </a:r>
                    </a:p>
                  </a:txBody>
                  <a:tcPr/>
                </a:tc>
                <a:extLst>
                  <a:ext uri="{0D108BD9-81ED-4DB2-BD59-A6C34878D82A}">
                    <a16:rowId xmlns:a16="http://schemas.microsoft.com/office/drawing/2014/main" val="1988388737"/>
                  </a:ext>
                </a:extLst>
              </a:tr>
            </a:tbl>
          </a:graphicData>
        </a:graphic>
      </p:graphicFrame>
      <p:sp>
        <p:nvSpPr>
          <p:cNvPr id="14" name="矩形 13">
            <a:extLst>
              <a:ext uri="{FF2B5EF4-FFF2-40B4-BE49-F238E27FC236}">
                <a16:creationId xmlns:a16="http://schemas.microsoft.com/office/drawing/2014/main" id="{4C7DBD5D-9E98-4FBB-8804-8CCFC4A05B96}"/>
              </a:ext>
            </a:extLst>
          </p:cNvPr>
          <p:cNvSpPr/>
          <p:nvPr/>
        </p:nvSpPr>
        <p:spPr>
          <a:xfrm>
            <a:off x="7471281" y="3725368"/>
            <a:ext cx="2248027" cy="187220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6F14871F-E0FC-45F4-B93A-6E5A3A5A6770}"/>
              </a:ext>
            </a:extLst>
          </p:cNvPr>
          <p:cNvSpPr/>
          <p:nvPr/>
        </p:nvSpPr>
        <p:spPr>
          <a:xfrm>
            <a:off x="9735521" y="2830423"/>
            <a:ext cx="2350057" cy="1843367"/>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0D12FEF4-048C-4D23-AE38-9AE743E9C596}"/>
              </a:ext>
            </a:extLst>
          </p:cNvPr>
          <p:cNvSpPr/>
          <p:nvPr/>
        </p:nvSpPr>
        <p:spPr>
          <a:xfrm>
            <a:off x="9739876" y="4977087"/>
            <a:ext cx="2350057" cy="332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2" name="圖片 21">
            <a:extLst>
              <a:ext uri="{FF2B5EF4-FFF2-40B4-BE49-F238E27FC236}">
                <a16:creationId xmlns:a16="http://schemas.microsoft.com/office/drawing/2014/main" id="{1B21EB2F-87E0-46ED-BCBE-1EB3C0C56C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058917"/>
            <a:ext cx="1237704" cy="1237704"/>
          </a:xfrm>
          <a:prstGeom prst="rect">
            <a:avLst/>
          </a:prstGeom>
        </p:spPr>
      </p:pic>
      <p:sp>
        <p:nvSpPr>
          <p:cNvPr id="5" name="矩形 4">
            <a:extLst>
              <a:ext uri="{FF2B5EF4-FFF2-40B4-BE49-F238E27FC236}">
                <a16:creationId xmlns:a16="http://schemas.microsoft.com/office/drawing/2014/main" id="{B25B10E2-A0E8-8905-63C4-90A1D1E360E1}"/>
              </a:ext>
            </a:extLst>
          </p:cNvPr>
          <p:cNvSpPr/>
          <p:nvPr/>
        </p:nvSpPr>
        <p:spPr>
          <a:xfrm>
            <a:off x="6384032" y="2676578"/>
            <a:ext cx="738253" cy="248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pic>
        <p:nvPicPr>
          <p:cNvPr id="6" name="圖片 5">
            <a:extLst>
              <a:ext uri="{FF2B5EF4-FFF2-40B4-BE49-F238E27FC236}">
                <a16:creationId xmlns:a16="http://schemas.microsoft.com/office/drawing/2014/main" id="{6F434BD8-E0CB-BF9F-8AD7-F92DB2E012F3}"/>
              </a:ext>
            </a:extLst>
          </p:cNvPr>
          <p:cNvPicPr>
            <a:picLocks noChangeAspect="1"/>
          </p:cNvPicPr>
          <p:nvPr/>
        </p:nvPicPr>
        <p:blipFill>
          <a:blip r:embed="rId5">
            <a:extLst>
              <a:ext uri="{28A0092B-C50C-407E-A947-70E740481C1C}">
                <a14:useLocalDpi xmlns:a14="http://schemas.microsoft.com/office/drawing/2010/main" val="0"/>
              </a:ext>
            </a:extLst>
          </a:blip>
          <a:srcRect b="15215"/>
          <a:stretch/>
        </p:blipFill>
        <p:spPr>
          <a:xfrm>
            <a:off x="8183602" y="751439"/>
            <a:ext cx="3158257" cy="1669447"/>
          </a:xfrm>
          <a:prstGeom prst="rect">
            <a:avLst/>
          </a:prstGeom>
          <a:ln w="28575">
            <a:solidFill>
              <a:srgbClr val="FF0000"/>
            </a:solidFill>
          </a:ln>
        </p:spPr>
      </p:pic>
      <p:cxnSp>
        <p:nvCxnSpPr>
          <p:cNvPr id="7" name="直線單箭頭接點 6">
            <a:extLst>
              <a:ext uri="{FF2B5EF4-FFF2-40B4-BE49-F238E27FC236}">
                <a16:creationId xmlns:a16="http://schemas.microsoft.com/office/drawing/2014/main" id="{45372E87-D7E4-E4DB-611B-752CE76C4617}"/>
              </a:ext>
            </a:extLst>
          </p:cNvPr>
          <p:cNvCxnSpPr>
            <a:cxnSpLocks/>
          </p:cNvCxnSpPr>
          <p:nvPr/>
        </p:nvCxnSpPr>
        <p:spPr>
          <a:xfrm>
            <a:off x="6744072" y="1556792"/>
            <a:ext cx="1408391"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 name="直線接點 7">
            <a:extLst>
              <a:ext uri="{FF2B5EF4-FFF2-40B4-BE49-F238E27FC236}">
                <a16:creationId xmlns:a16="http://schemas.microsoft.com/office/drawing/2014/main" id="{921C7C05-E9D9-26A7-74F1-22679B11B8EB}"/>
              </a:ext>
            </a:extLst>
          </p:cNvPr>
          <p:cNvCxnSpPr>
            <a:cxnSpLocks/>
          </p:cNvCxnSpPr>
          <p:nvPr/>
        </p:nvCxnSpPr>
        <p:spPr>
          <a:xfrm>
            <a:off x="6744072" y="1556792"/>
            <a:ext cx="0" cy="11197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圖片 18" descr="一張含有 白色, 設計 的圖片&#10;&#10;AI 產生的內容可能不正確。">
            <a:extLst>
              <a:ext uri="{FF2B5EF4-FFF2-40B4-BE49-F238E27FC236}">
                <a16:creationId xmlns:a16="http://schemas.microsoft.com/office/drawing/2014/main" id="{891E74AE-6CE2-3C2D-3364-EF5F25B3F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0456" y="908720"/>
            <a:ext cx="1141401" cy="113795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平行, 數字 的圖片&#10;&#10;AI 產生的內容可能不正確。">
            <a:extLst>
              <a:ext uri="{FF2B5EF4-FFF2-40B4-BE49-F238E27FC236}">
                <a16:creationId xmlns:a16="http://schemas.microsoft.com/office/drawing/2014/main" id="{1123C28B-B2F4-2682-9782-4BA5E70BC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804" y="692696"/>
            <a:ext cx="8866971" cy="6174747"/>
          </a:xfrm>
          <a:prstGeom prst="rect">
            <a:avLst/>
          </a:prstGeom>
        </p:spPr>
      </p:pic>
      <p:sp>
        <p:nvSpPr>
          <p:cNvPr id="14" name="AutoShape 4">
            <a:extLst>
              <a:ext uri="{FF2B5EF4-FFF2-40B4-BE49-F238E27FC236}">
                <a16:creationId xmlns:a16="http://schemas.microsoft.com/office/drawing/2014/main" id="{2FC6C110-029C-4944-909A-5B433D19A725}"/>
              </a:ext>
            </a:extLst>
          </p:cNvPr>
          <p:cNvSpPr>
            <a:spLocks noChangeArrowheads="1"/>
          </p:cNvSpPr>
          <p:nvPr/>
        </p:nvSpPr>
        <p:spPr bwMode="auto">
          <a:xfrm>
            <a:off x="7896932" y="2088340"/>
            <a:ext cx="2880320" cy="407846"/>
          </a:xfrm>
          <a:prstGeom prst="wedgeRoundRectCallout">
            <a:avLst>
              <a:gd name="adj1" fmla="val -33233"/>
              <a:gd name="adj2" fmla="val 273038"/>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zh-TW" altLang="en-US" sz="2000" b="1" dirty="0">
                <a:solidFill>
                  <a:srgbClr val="000000"/>
                </a:solidFill>
                <a:latin typeface="華康儷楷書" panose="03000509000000000000" pitchFamily="65" charset="-120"/>
                <a:ea typeface="華康儷楷書" panose="03000509000000000000" pitchFamily="65" charset="-120"/>
              </a:rPr>
              <a:t>顯示學生報名相關資料</a:t>
            </a:r>
          </a:p>
        </p:txBody>
      </p:sp>
      <p:sp>
        <p:nvSpPr>
          <p:cNvPr id="16" name="AutoShape 6">
            <a:extLst>
              <a:ext uri="{FF2B5EF4-FFF2-40B4-BE49-F238E27FC236}">
                <a16:creationId xmlns:a16="http://schemas.microsoft.com/office/drawing/2014/main" id="{5E75D5E8-2E4B-47A9-AAD7-06FD7D7C1267}"/>
              </a:ext>
            </a:extLst>
          </p:cNvPr>
          <p:cNvSpPr>
            <a:spLocks noChangeArrowheads="1"/>
          </p:cNvSpPr>
          <p:nvPr/>
        </p:nvSpPr>
        <p:spPr bwMode="auto">
          <a:xfrm>
            <a:off x="802132" y="2360945"/>
            <a:ext cx="2041779" cy="504053"/>
          </a:xfrm>
          <a:prstGeom prst="wedgeRoundRectCallout">
            <a:avLst>
              <a:gd name="adj1" fmla="val 87394"/>
              <a:gd name="adj2" fmla="val 13335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sz="2000" b="1" dirty="0">
                <a:solidFill>
                  <a:srgbClr val="000000"/>
                </a:solidFill>
                <a:latin typeface="華康儷楷書" panose="03000509000000000000" pitchFamily="65" charset="-120"/>
                <a:ea typeface="華康儷楷書" panose="03000509000000000000" pitchFamily="65" charset="-120"/>
              </a:rPr>
              <a:t>可依</a:t>
            </a:r>
            <a:r>
              <a:rPr kumimoji="0" lang="zh-TW" altLang="en-US" sz="2400" b="1" u="sng" dirty="0">
                <a:solidFill>
                  <a:srgbClr val="FF00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班級</a:t>
            </a:r>
            <a:r>
              <a:rPr kumimoji="0" lang="zh-TW" altLang="en-US" sz="2000" b="1" dirty="0">
                <a:solidFill>
                  <a:srgbClr val="000000"/>
                </a:solidFill>
                <a:latin typeface="華康儷楷書" panose="03000509000000000000" pitchFamily="65" charset="-120"/>
                <a:ea typeface="華康儷楷書" panose="03000509000000000000" pitchFamily="65" charset="-120"/>
              </a:rPr>
              <a:t>查詢</a:t>
            </a:r>
          </a:p>
        </p:txBody>
      </p:sp>
      <p:sp>
        <p:nvSpPr>
          <p:cNvPr id="7" name="Rectangle 3"/>
          <p:cNvSpPr txBox="1">
            <a:spLocks noChangeArrowheads="1"/>
          </p:cNvSpPr>
          <p:nvPr/>
        </p:nvSpPr>
        <p:spPr>
          <a:xfrm>
            <a:off x="551384" y="-1446"/>
            <a:ext cx="9865096" cy="7953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zh-TW" sz="2800" b="1" dirty="0">
                <a:latin typeface="華康儷楷書" panose="03000509000000000000" pitchFamily="65" charset="-120"/>
                <a:ea typeface="華康儷楷書" panose="03000509000000000000" pitchFamily="65" charset="-120"/>
              </a:rPr>
              <a:t>【</a:t>
            </a:r>
            <a:r>
              <a:rPr kumimoji="0" lang="zh-TW" altLang="en-US" sz="2800" b="1" dirty="0">
                <a:latin typeface="華康儷楷書" panose="03000509000000000000" pitchFamily="65" charset="-120"/>
                <a:ea typeface="華康儷楷書" panose="03000509000000000000" pitchFamily="65" charset="-120"/>
              </a:rPr>
              <a:t>集體報名</a:t>
            </a:r>
            <a:r>
              <a:rPr kumimoji="0" lang="en-US" altLang="zh-TW" sz="2800" b="1" dirty="0">
                <a:latin typeface="華康儷楷書" panose="03000509000000000000" pitchFamily="65" charset="-120"/>
                <a:ea typeface="華康儷楷書" panose="03000509000000000000" pitchFamily="65" charset="-120"/>
              </a:rPr>
              <a:t>】</a:t>
            </a:r>
            <a:r>
              <a:rPr kumimoji="0" lang="zh-TW" altLang="en-US" sz="2800" b="1" dirty="0">
                <a:latin typeface="華康儷楷書" panose="03000509000000000000" pitchFamily="65" charset="-120"/>
                <a:ea typeface="華康儷楷書" panose="03000509000000000000" pitchFamily="65" charset="-120"/>
              </a:rPr>
              <a:t>一階報名及繳費</a:t>
            </a:r>
            <a:r>
              <a:rPr kumimoji="0" lang="en-US" altLang="zh-TW" sz="2800" b="1" dirty="0">
                <a:latin typeface="華康儷楷書" panose="03000509000000000000" pitchFamily="65" charset="-120"/>
                <a:ea typeface="華康儷楷書" panose="03000509000000000000" pitchFamily="65" charset="-120"/>
              </a:rPr>
              <a:t>-</a:t>
            </a:r>
            <a:r>
              <a:rPr kumimoji="0" lang="zh-TW" altLang="en-US" sz="2800" b="1" dirty="0">
                <a:latin typeface="華康儷楷書" panose="03000509000000000000" pitchFamily="65" charset="-120"/>
                <a:ea typeface="華康儷楷書" panose="03000509000000000000" pitchFamily="65" charset="-120"/>
              </a:rPr>
              <a:t>報名資料查詢</a:t>
            </a:r>
            <a:r>
              <a:rPr kumimoji="0" lang="en-US" altLang="zh-TW" sz="2800" b="1" dirty="0">
                <a:solidFill>
                  <a:srgbClr val="FF0000"/>
                </a:solidFill>
                <a:latin typeface="華康儷楷書" panose="03000509000000000000" pitchFamily="65" charset="-120"/>
                <a:ea typeface="華康儷楷書" panose="03000509000000000000" pitchFamily="65" charset="-120"/>
              </a:rPr>
              <a:t>-</a:t>
            </a:r>
            <a:r>
              <a:rPr kumimoji="0" lang="zh-TW" altLang="en-US" sz="2800" b="1" dirty="0">
                <a:solidFill>
                  <a:srgbClr val="FF0000"/>
                </a:solidFill>
                <a:latin typeface="華康儷楷書" panose="03000509000000000000" pitchFamily="65" charset="-120"/>
                <a:ea typeface="華康儷楷書" panose="03000509000000000000" pitchFamily="65" charset="-120"/>
              </a:rPr>
              <a:t>考生報名系科</a:t>
            </a:r>
          </a:p>
        </p:txBody>
      </p:sp>
      <p:sp>
        <p:nvSpPr>
          <p:cNvPr id="12" name="矩形 11"/>
          <p:cNvSpPr/>
          <p:nvPr/>
        </p:nvSpPr>
        <p:spPr>
          <a:xfrm>
            <a:off x="3859827" y="2767358"/>
            <a:ext cx="3213145" cy="1952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6201789" y="2476800"/>
            <a:ext cx="612650" cy="2140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5078052" y="3008969"/>
            <a:ext cx="2168435" cy="28820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AutoShape 5">
            <a:extLst>
              <a:ext uri="{FF2B5EF4-FFF2-40B4-BE49-F238E27FC236}">
                <a16:creationId xmlns:a16="http://schemas.microsoft.com/office/drawing/2014/main" id="{AB950D1C-A192-4A98-8A11-4DA47454158A}"/>
              </a:ext>
            </a:extLst>
          </p:cNvPr>
          <p:cNvSpPr>
            <a:spLocks noChangeArrowheads="1"/>
          </p:cNvSpPr>
          <p:nvPr/>
        </p:nvSpPr>
        <p:spPr bwMode="auto">
          <a:xfrm>
            <a:off x="5159896" y="3747047"/>
            <a:ext cx="3600400" cy="432048"/>
          </a:xfrm>
          <a:prstGeom prst="wedgeRoundRectCallout">
            <a:avLst>
              <a:gd name="adj1" fmla="val -19964"/>
              <a:gd name="adj2" fmla="val -147355"/>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zh-TW" altLang="en-US" sz="2000" b="1" dirty="0">
                <a:solidFill>
                  <a:srgbClr val="000000"/>
                </a:solidFill>
                <a:latin typeface="Cambria Math" panose="02040503050406030204" pitchFamily="18" charset="0"/>
                <a:ea typeface="華康儷楷書" panose="03000509000000000000" pitchFamily="65" charset="-120"/>
              </a:rPr>
              <a:t>可將查詢結果匯出</a:t>
            </a:r>
            <a:r>
              <a:rPr kumimoji="0" lang="en-US" altLang="zh-TW" sz="2000" b="1" dirty="0">
                <a:solidFill>
                  <a:srgbClr val="000000"/>
                </a:solidFill>
                <a:latin typeface="Cambria Math" panose="02040503050406030204" pitchFamily="18" charset="0"/>
                <a:ea typeface="華康儷楷書" panose="03000509000000000000" pitchFamily="65" charset="-120"/>
              </a:rPr>
              <a:t>Excel</a:t>
            </a:r>
            <a:r>
              <a:rPr kumimoji="0" lang="zh-TW" altLang="en-US" sz="2000" b="1" dirty="0">
                <a:solidFill>
                  <a:srgbClr val="000000"/>
                </a:solidFill>
                <a:latin typeface="Cambria Math" panose="02040503050406030204" pitchFamily="18" charset="0"/>
                <a:ea typeface="華康儷楷書" panose="03000509000000000000" pitchFamily="65" charset="-120"/>
              </a:rPr>
              <a:t>名單</a:t>
            </a:r>
          </a:p>
        </p:txBody>
      </p:sp>
      <p:graphicFrame>
        <p:nvGraphicFramePr>
          <p:cNvPr id="18" name="表格 13">
            <a:extLst>
              <a:ext uri="{FF2B5EF4-FFF2-40B4-BE49-F238E27FC236}">
                <a16:creationId xmlns:a16="http://schemas.microsoft.com/office/drawing/2014/main" id="{B1580E76-FB40-4532-980D-A358EC6D1F47}"/>
              </a:ext>
            </a:extLst>
          </p:cNvPr>
          <p:cNvGraphicFramePr>
            <a:graphicFrameLocks noGrp="1"/>
          </p:cNvGraphicFramePr>
          <p:nvPr>
            <p:extLst>
              <p:ext uri="{D42A27DB-BD31-4B8C-83A1-F6EECF244321}">
                <p14:modId xmlns:p14="http://schemas.microsoft.com/office/powerpoint/2010/main" val="2470368977"/>
              </p:ext>
            </p:extLst>
          </p:nvPr>
        </p:nvGraphicFramePr>
        <p:xfrm>
          <a:off x="9571448" y="2958696"/>
          <a:ext cx="2429208" cy="3688080"/>
        </p:xfrm>
        <a:graphic>
          <a:graphicData uri="http://schemas.openxmlformats.org/drawingml/2006/table">
            <a:tbl>
              <a:tblPr firstRow="1" bandRow="1">
                <a:tableStyleId>{7DF18680-E054-41AD-8BC1-D1AEF772440D}</a:tableStyleId>
              </a:tblPr>
              <a:tblGrid>
                <a:gridCol w="2429208">
                  <a:extLst>
                    <a:ext uri="{9D8B030D-6E8A-4147-A177-3AD203B41FA5}">
                      <a16:colId xmlns:a16="http://schemas.microsoft.com/office/drawing/2014/main" val="2545742711"/>
                    </a:ext>
                  </a:extLst>
                </a:gridCol>
              </a:tblGrid>
              <a:tr h="2802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dirty="0">
                          <a:latin typeface="華康儷楷書" panose="03000509000000000000" pitchFamily="65" charset="-120"/>
                          <a:ea typeface="華康儷楷書" panose="03000509000000000000" pitchFamily="65" charset="-120"/>
                        </a:rPr>
                        <a:t>欄位名稱</a:t>
                      </a:r>
                      <a:endParaRPr lang="en-US" altLang="zh-TW" sz="1600" dirty="0">
                        <a:latin typeface="華康儷楷書" panose="03000509000000000000" pitchFamily="65" charset="-120"/>
                        <a:ea typeface="華康儷楷書" panose="03000509000000000000" pitchFamily="65" charset="-120"/>
                      </a:endParaRPr>
                    </a:p>
                  </a:txBody>
                  <a:tcPr>
                    <a:solidFill>
                      <a:srgbClr val="7030A0"/>
                    </a:solidFill>
                  </a:tcPr>
                </a:tc>
                <a:extLst>
                  <a:ext uri="{0D108BD9-81ED-4DB2-BD59-A6C34878D82A}">
                    <a16:rowId xmlns:a16="http://schemas.microsoft.com/office/drawing/2014/main" val="3592694580"/>
                  </a:ext>
                </a:extLst>
              </a:tr>
              <a:tr h="119650">
                <a:tc>
                  <a:txBody>
                    <a:bodyPr/>
                    <a:lstStyle/>
                    <a:p>
                      <a:r>
                        <a:rPr lang="zh-TW" altLang="en-US" sz="1600" baseline="0" dirty="0">
                          <a:latin typeface="Cambria Math" panose="02040503050406030204" pitchFamily="18" charset="0"/>
                          <a:ea typeface="華康儷楷書" panose="03000509000000000000" pitchFamily="65" charset="-120"/>
                        </a:rPr>
                        <a:t>報名序號</a:t>
                      </a:r>
                      <a:endParaRPr lang="en-US" altLang="zh-TW" sz="1600" baseline="0" dirty="0">
                        <a:latin typeface="Cambria Math" panose="02040503050406030204" pitchFamily="18" charset="0"/>
                        <a:ea typeface="華康儷楷書" panose="03000509000000000000" pitchFamily="65" charset="-120"/>
                      </a:endParaRPr>
                    </a:p>
                  </a:txBody>
                  <a:tcPr/>
                </a:tc>
                <a:extLst>
                  <a:ext uri="{0D108BD9-81ED-4DB2-BD59-A6C34878D82A}">
                    <a16:rowId xmlns:a16="http://schemas.microsoft.com/office/drawing/2014/main" val="1495371390"/>
                  </a:ext>
                </a:extLst>
              </a:tr>
              <a:tr h="280296">
                <a:tc>
                  <a:txBody>
                    <a:bodyPr/>
                    <a:lstStyle/>
                    <a:p>
                      <a:r>
                        <a:rPr lang="zh-TW" altLang="en-US" sz="1600" baseline="0" dirty="0">
                          <a:latin typeface="Cambria Math" panose="02040503050406030204" pitchFamily="18" charset="0"/>
                          <a:ea typeface="華康儷楷書" panose="03000509000000000000" pitchFamily="65" charset="-120"/>
                        </a:rPr>
                        <a:t>姓名</a:t>
                      </a:r>
                    </a:p>
                  </a:txBody>
                  <a:tcPr/>
                </a:tc>
                <a:extLst>
                  <a:ext uri="{0D108BD9-81ED-4DB2-BD59-A6C34878D82A}">
                    <a16:rowId xmlns:a16="http://schemas.microsoft.com/office/drawing/2014/main" val="3293641196"/>
                  </a:ext>
                </a:extLst>
              </a:tr>
              <a:tr h="280296">
                <a:tc>
                  <a:txBody>
                    <a:bodyPr/>
                    <a:lstStyle/>
                    <a:p>
                      <a:r>
                        <a:rPr lang="zh-TW" altLang="en-US" sz="1600" b="1" baseline="0" dirty="0">
                          <a:solidFill>
                            <a:srgbClr val="0000FF"/>
                          </a:solidFill>
                          <a:latin typeface="Cambria Math" panose="02040503050406030204" pitchFamily="18" charset="0"/>
                          <a:ea typeface="華康儷楷書" panose="03000509000000000000" pitchFamily="65" charset="-120"/>
                        </a:rPr>
                        <a:t>甄選群</a:t>
                      </a:r>
                      <a:r>
                        <a:rPr lang="en-US" altLang="zh-TW" sz="1600" b="1" baseline="0" dirty="0">
                          <a:solidFill>
                            <a:srgbClr val="0000FF"/>
                          </a:solidFill>
                          <a:latin typeface="Cambria Math" panose="02040503050406030204" pitchFamily="18" charset="0"/>
                          <a:ea typeface="華康儷楷書" panose="03000509000000000000" pitchFamily="65" charset="-120"/>
                        </a:rPr>
                        <a:t>(</a:t>
                      </a:r>
                      <a:r>
                        <a:rPr lang="zh-TW" altLang="en-US" sz="1600" b="1" baseline="0" dirty="0">
                          <a:solidFill>
                            <a:srgbClr val="0000FF"/>
                          </a:solidFill>
                          <a:latin typeface="Cambria Math" panose="02040503050406030204" pitchFamily="18" charset="0"/>
                          <a:ea typeface="華康儷楷書" panose="03000509000000000000" pitchFamily="65" charset="-120"/>
                        </a:rPr>
                        <a:t>類</a:t>
                      </a:r>
                      <a:r>
                        <a:rPr lang="en-US" altLang="zh-TW" sz="1600" b="1" baseline="0" dirty="0">
                          <a:solidFill>
                            <a:srgbClr val="0000FF"/>
                          </a:solidFill>
                          <a:latin typeface="Cambria Math" panose="02040503050406030204" pitchFamily="18" charset="0"/>
                          <a:ea typeface="華康儷楷書" panose="03000509000000000000" pitchFamily="65" charset="-120"/>
                        </a:rPr>
                        <a:t>)</a:t>
                      </a:r>
                      <a:r>
                        <a:rPr lang="zh-TW" altLang="en-US" sz="1600" b="1" baseline="0" dirty="0">
                          <a:solidFill>
                            <a:srgbClr val="0000FF"/>
                          </a:solidFill>
                          <a:latin typeface="Cambria Math" panose="02040503050406030204" pitchFamily="18" charset="0"/>
                          <a:ea typeface="華康儷楷書" panose="03000509000000000000" pitchFamily="65" charset="-120"/>
                        </a:rPr>
                        <a:t>別代碼</a:t>
                      </a:r>
                      <a:r>
                        <a:rPr lang="en-US" altLang="zh-TW" sz="1600" b="1" baseline="0" dirty="0">
                          <a:solidFill>
                            <a:srgbClr val="0000FF"/>
                          </a:solidFill>
                          <a:latin typeface="Cambria Math" panose="02040503050406030204" pitchFamily="18" charset="0"/>
                          <a:ea typeface="華康儷楷書" panose="03000509000000000000" pitchFamily="65" charset="-120"/>
                        </a:rPr>
                        <a:t>1-6</a:t>
                      </a:r>
                      <a:endParaRPr lang="zh-TW" altLang="en-US" sz="1600" b="1" baseline="0" dirty="0">
                        <a:solidFill>
                          <a:srgbClr val="0000FF"/>
                        </a:solidFill>
                        <a:latin typeface="Cambria Math" panose="02040503050406030204" pitchFamily="18" charset="0"/>
                        <a:ea typeface="華康儷楷書" panose="03000509000000000000" pitchFamily="65" charset="-120"/>
                      </a:endParaRPr>
                    </a:p>
                  </a:txBody>
                  <a:tcPr/>
                </a:tc>
                <a:extLst>
                  <a:ext uri="{0D108BD9-81ED-4DB2-BD59-A6C34878D82A}">
                    <a16:rowId xmlns:a16="http://schemas.microsoft.com/office/drawing/2014/main" val="186097331"/>
                  </a:ext>
                </a:extLst>
              </a:tr>
              <a:tr h="280296">
                <a:tc>
                  <a:txBody>
                    <a:bodyPr/>
                    <a:lstStyle/>
                    <a:p>
                      <a:r>
                        <a:rPr lang="zh-TW" altLang="en-US" sz="1600" b="1" baseline="0" dirty="0">
                          <a:solidFill>
                            <a:srgbClr val="0000FF"/>
                          </a:solidFill>
                          <a:latin typeface="Cambria Math" panose="02040503050406030204" pitchFamily="18" charset="0"/>
                          <a:ea typeface="華康儷楷書" panose="03000509000000000000" pitchFamily="65" charset="-120"/>
                        </a:rPr>
                        <a:t>校系科組學程代碼</a:t>
                      </a:r>
                      <a:r>
                        <a:rPr lang="en-US" altLang="zh-TW" sz="1600" b="1" baseline="0" dirty="0">
                          <a:solidFill>
                            <a:srgbClr val="0000FF"/>
                          </a:solidFill>
                          <a:latin typeface="Cambria Math" panose="02040503050406030204" pitchFamily="18" charset="0"/>
                          <a:ea typeface="華康儷楷書" panose="03000509000000000000" pitchFamily="65" charset="-120"/>
                        </a:rPr>
                        <a:t>1-6</a:t>
                      </a:r>
                      <a:endParaRPr lang="zh-TW" altLang="en-US" sz="1600" b="1" baseline="0" dirty="0">
                        <a:solidFill>
                          <a:srgbClr val="0000FF"/>
                        </a:solidFill>
                        <a:latin typeface="Cambria Math" panose="02040503050406030204" pitchFamily="18" charset="0"/>
                        <a:ea typeface="華康儷楷書" panose="03000509000000000000" pitchFamily="65" charset="-120"/>
                      </a:endParaRPr>
                    </a:p>
                  </a:txBody>
                  <a:tcPr/>
                </a:tc>
                <a:extLst>
                  <a:ext uri="{0D108BD9-81ED-4DB2-BD59-A6C34878D82A}">
                    <a16:rowId xmlns:a16="http://schemas.microsoft.com/office/drawing/2014/main" val="636545019"/>
                  </a:ext>
                </a:extLst>
              </a:tr>
              <a:tr h="280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baseline="0" dirty="0">
                          <a:solidFill>
                            <a:srgbClr val="0000FF"/>
                          </a:solidFill>
                          <a:latin typeface="Cambria Math" panose="02040503050406030204" pitchFamily="18" charset="0"/>
                          <a:ea typeface="華康儷楷書" panose="03000509000000000000" pitchFamily="65" charset="-120"/>
                        </a:rPr>
                        <a:t>學校名稱</a:t>
                      </a:r>
                      <a:r>
                        <a:rPr lang="en-US" altLang="zh-TW" sz="1600" b="1" baseline="0" dirty="0">
                          <a:solidFill>
                            <a:srgbClr val="0000FF"/>
                          </a:solidFill>
                          <a:latin typeface="Cambria Math" panose="02040503050406030204" pitchFamily="18" charset="0"/>
                          <a:ea typeface="華康儷楷書" panose="03000509000000000000" pitchFamily="65" charset="-120"/>
                        </a:rPr>
                        <a:t>1-6</a:t>
                      </a:r>
                      <a:endParaRPr lang="zh-TW" altLang="en-US" sz="1600" b="1" baseline="0" dirty="0">
                        <a:solidFill>
                          <a:srgbClr val="0000FF"/>
                        </a:solidFill>
                        <a:latin typeface="Cambria Math" panose="02040503050406030204" pitchFamily="18" charset="0"/>
                        <a:ea typeface="華康儷楷書" panose="03000509000000000000" pitchFamily="65" charset="-120"/>
                      </a:endParaRPr>
                    </a:p>
                  </a:txBody>
                  <a:tcPr/>
                </a:tc>
                <a:extLst>
                  <a:ext uri="{0D108BD9-81ED-4DB2-BD59-A6C34878D82A}">
                    <a16:rowId xmlns:a16="http://schemas.microsoft.com/office/drawing/2014/main" val="2709257143"/>
                  </a:ext>
                </a:extLst>
              </a:tr>
              <a:tr h="280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1" baseline="0" dirty="0">
                          <a:solidFill>
                            <a:srgbClr val="0000FF"/>
                          </a:solidFill>
                          <a:latin typeface="Cambria Math" panose="02040503050406030204" pitchFamily="18" charset="0"/>
                          <a:ea typeface="華康儷楷書" panose="03000509000000000000" pitchFamily="65" charset="-120"/>
                        </a:rPr>
                        <a:t>系科組學程</a:t>
                      </a:r>
                      <a:r>
                        <a:rPr lang="en-US" altLang="zh-TW" sz="1600" b="1" baseline="0" dirty="0">
                          <a:solidFill>
                            <a:srgbClr val="0000FF"/>
                          </a:solidFill>
                          <a:latin typeface="Cambria Math" panose="02040503050406030204" pitchFamily="18" charset="0"/>
                          <a:ea typeface="華康儷楷書" panose="03000509000000000000" pitchFamily="65" charset="-120"/>
                        </a:rPr>
                        <a:t>1-6</a:t>
                      </a:r>
                      <a:endParaRPr lang="zh-TW" altLang="en-US" sz="1600" b="1" baseline="0" dirty="0">
                        <a:solidFill>
                          <a:srgbClr val="0000FF"/>
                        </a:solidFill>
                        <a:latin typeface="Cambria Math" panose="02040503050406030204" pitchFamily="18" charset="0"/>
                        <a:ea typeface="華康儷楷書" panose="03000509000000000000" pitchFamily="65" charset="-120"/>
                      </a:endParaRPr>
                    </a:p>
                  </a:txBody>
                  <a:tcPr/>
                </a:tc>
                <a:extLst>
                  <a:ext uri="{0D108BD9-81ED-4DB2-BD59-A6C34878D82A}">
                    <a16:rowId xmlns:a16="http://schemas.microsoft.com/office/drawing/2014/main" val="2888908194"/>
                  </a:ext>
                </a:extLst>
              </a:tr>
              <a:tr h="280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aseline="0" dirty="0">
                          <a:latin typeface="Cambria Math" panose="02040503050406030204" pitchFamily="18" charset="0"/>
                          <a:ea typeface="華康儷楷書" panose="03000509000000000000" pitchFamily="65" charset="-120"/>
                        </a:rPr>
                        <a:t>報名身分</a:t>
                      </a:r>
                    </a:p>
                  </a:txBody>
                  <a:tcPr/>
                </a:tc>
                <a:extLst>
                  <a:ext uri="{0D108BD9-81ED-4DB2-BD59-A6C34878D82A}">
                    <a16:rowId xmlns:a16="http://schemas.microsoft.com/office/drawing/2014/main" val="3549243786"/>
                  </a:ext>
                </a:extLst>
              </a:tr>
              <a:tr h="280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aseline="0" dirty="0">
                          <a:latin typeface="Cambria Math" panose="02040503050406030204" pitchFamily="18" charset="0"/>
                          <a:ea typeface="華康儷楷書" panose="03000509000000000000" pitchFamily="65" charset="-120"/>
                        </a:rPr>
                        <a:t>繳費身分註記</a:t>
                      </a:r>
                    </a:p>
                  </a:txBody>
                  <a:tcPr/>
                </a:tc>
                <a:extLst>
                  <a:ext uri="{0D108BD9-81ED-4DB2-BD59-A6C34878D82A}">
                    <a16:rowId xmlns:a16="http://schemas.microsoft.com/office/drawing/2014/main" val="459885358"/>
                  </a:ext>
                </a:extLst>
              </a:tr>
              <a:tr h="280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aseline="0" dirty="0">
                          <a:latin typeface="Cambria Math" panose="02040503050406030204" pitchFamily="18" charset="0"/>
                          <a:ea typeface="華康儷楷書" panose="03000509000000000000" pitchFamily="65" charset="-120"/>
                        </a:rPr>
                        <a:t>是否使用低收中低收身分</a:t>
                      </a:r>
                    </a:p>
                  </a:txBody>
                  <a:tcPr/>
                </a:tc>
                <a:extLst>
                  <a:ext uri="{0D108BD9-81ED-4DB2-BD59-A6C34878D82A}">
                    <a16:rowId xmlns:a16="http://schemas.microsoft.com/office/drawing/2014/main" val="2199086904"/>
                  </a:ext>
                </a:extLst>
              </a:tr>
              <a:tr h="280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aseline="0" dirty="0">
                          <a:latin typeface="Cambria Math" panose="02040503050406030204" pitchFamily="18" charset="0"/>
                          <a:ea typeface="華康儷楷書" panose="03000509000000000000" pitchFamily="65" charset="-120"/>
                        </a:rPr>
                        <a:t>報名費</a:t>
                      </a:r>
                    </a:p>
                  </a:txBody>
                  <a:tcPr/>
                </a:tc>
                <a:extLst>
                  <a:ext uri="{0D108BD9-81ED-4DB2-BD59-A6C34878D82A}">
                    <a16:rowId xmlns:a16="http://schemas.microsoft.com/office/drawing/2014/main" val="1444607871"/>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網頁, 軟體 的圖片&#10;&#10;AI 產生的內容可能不正確。">
            <a:extLst>
              <a:ext uri="{FF2B5EF4-FFF2-40B4-BE49-F238E27FC236}">
                <a16:creationId xmlns:a16="http://schemas.microsoft.com/office/drawing/2014/main" id="{7AF02826-4D7A-C5B2-4C56-72B750BE101A}"/>
              </a:ext>
            </a:extLst>
          </p:cNvPr>
          <p:cNvPicPr>
            <a:picLocks noChangeAspect="1"/>
          </p:cNvPicPr>
          <p:nvPr/>
        </p:nvPicPr>
        <p:blipFill>
          <a:blip r:embed="rId3">
            <a:extLst>
              <a:ext uri="{28A0092B-C50C-407E-A947-70E740481C1C}">
                <a14:useLocalDpi xmlns:a14="http://schemas.microsoft.com/office/drawing/2010/main" val="0"/>
              </a:ext>
            </a:extLst>
          </a:blip>
          <a:srcRect t="12261"/>
          <a:stretch/>
        </p:blipFill>
        <p:spPr>
          <a:xfrm>
            <a:off x="1192025" y="726251"/>
            <a:ext cx="9738935" cy="5759751"/>
          </a:xfrm>
          <a:prstGeom prst="rect">
            <a:avLst/>
          </a:prstGeom>
        </p:spPr>
      </p:pic>
      <p:sp>
        <p:nvSpPr>
          <p:cNvPr id="6" name="矩形 5"/>
          <p:cNvSpPr/>
          <p:nvPr/>
        </p:nvSpPr>
        <p:spPr>
          <a:xfrm>
            <a:off x="6023992" y="4103968"/>
            <a:ext cx="3215263" cy="59692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7" name="文字方塊 6"/>
          <p:cNvSpPr txBox="1"/>
          <p:nvPr/>
        </p:nvSpPr>
        <p:spPr>
          <a:xfrm>
            <a:off x="1789375" y="6026279"/>
            <a:ext cx="8568951" cy="715089"/>
          </a:xfrm>
          <a:prstGeom prst="roundRect">
            <a:avLst/>
          </a:prstGeom>
          <a:solidFill>
            <a:srgbClr val="C00000"/>
          </a:solidFill>
          <a:ln w="15875">
            <a:solidFill>
              <a:srgbClr val="C00000"/>
            </a:solidFill>
          </a:ln>
        </p:spPr>
        <p:txBody>
          <a:bodyPr wrap="square" rtlCol="0">
            <a:spAutoFit/>
          </a:bodyPr>
          <a:lstStyle/>
          <a:p>
            <a:pPr algn="ctr"/>
            <a:r>
              <a:rPr lang="zh-TW" altLang="en-US" sz="1600" b="1" dirty="0">
                <a:solidFill>
                  <a:schemeClr val="bg1"/>
                </a:solidFill>
                <a:latin typeface="華康儷楷書" panose="03000509000000000000" pitchFamily="65" charset="-120"/>
                <a:ea typeface="華康儷楷書" panose="03000509000000000000" pitchFamily="65" charset="-120"/>
              </a:rPr>
              <a:t>考生使用本招生各系統查詢或登錄資料均須通行碼，</a:t>
            </a:r>
            <a:endParaRPr lang="en-US" altLang="zh-TW" sz="1600" b="1" dirty="0">
              <a:solidFill>
                <a:schemeClr val="bg1"/>
              </a:solidFill>
              <a:latin typeface="華康儷楷書" panose="03000509000000000000" pitchFamily="65" charset="-120"/>
              <a:ea typeface="華康儷楷書" panose="03000509000000000000" pitchFamily="65" charset="-120"/>
            </a:endParaRPr>
          </a:p>
          <a:p>
            <a:pPr algn="ctr"/>
            <a:r>
              <a:rPr lang="zh-TW" altLang="en-US" sz="1600" b="1" dirty="0">
                <a:solidFill>
                  <a:schemeClr val="bg1"/>
                </a:solidFill>
                <a:latin typeface="華康儷楷書" panose="03000509000000000000" pitchFamily="65" charset="-120"/>
                <a:ea typeface="華康儷楷書" panose="03000509000000000000" pitchFamily="65" charset="-120"/>
              </a:rPr>
              <a:t>請務必通知考生領取，並</a:t>
            </a:r>
            <a:r>
              <a:rPr lang="zh-TW" altLang="en-US" sz="2000" b="1" u="sng"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囑妥善保存，切勿遺失或交付他人使用。</a:t>
            </a:r>
            <a:endParaRPr lang="en-US" altLang="zh-TW" sz="2000" b="1" u="sng"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endParaRPr>
          </a:p>
        </p:txBody>
      </p:sp>
      <p:sp>
        <p:nvSpPr>
          <p:cNvPr id="8" name="向右箭號 7"/>
          <p:cNvSpPr/>
          <p:nvPr/>
        </p:nvSpPr>
        <p:spPr>
          <a:xfrm>
            <a:off x="1872305" y="2420888"/>
            <a:ext cx="958987" cy="56203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華康儷楷書" panose="03000509000000000000" pitchFamily="65" charset="-120"/>
                <a:ea typeface="華康儷楷書" panose="03000509000000000000" pitchFamily="65" charset="-120"/>
              </a:rPr>
              <a:t>寄回</a:t>
            </a:r>
          </a:p>
        </p:txBody>
      </p:sp>
      <p:sp>
        <p:nvSpPr>
          <p:cNvPr id="9" name="向右箭號 8"/>
          <p:cNvSpPr/>
          <p:nvPr/>
        </p:nvSpPr>
        <p:spPr>
          <a:xfrm>
            <a:off x="1872305" y="2941401"/>
            <a:ext cx="958987" cy="56203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華康儷楷書" panose="03000509000000000000" pitchFamily="65" charset="-120"/>
                <a:ea typeface="華康儷楷書" panose="03000509000000000000" pitchFamily="65" charset="-120"/>
              </a:rPr>
              <a:t>寄回</a:t>
            </a:r>
          </a:p>
        </p:txBody>
      </p:sp>
      <p:sp>
        <p:nvSpPr>
          <p:cNvPr id="10" name="向右箭號 9"/>
          <p:cNvSpPr/>
          <p:nvPr/>
        </p:nvSpPr>
        <p:spPr>
          <a:xfrm flipH="1">
            <a:off x="9255453" y="3501008"/>
            <a:ext cx="1029947" cy="51022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華康儷楷書" panose="03000509000000000000" pitchFamily="65" charset="-120"/>
                <a:ea typeface="華康儷楷書" panose="03000509000000000000" pitchFamily="65" charset="-120"/>
              </a:rPr>
              <a:t>寄回</a:t>
            </a:r>
          </a:p>
        </p:txBody>
      </p:sp>
      <p:sp>
        <p:nvSpPr>
          <p:cNvPr id="11" name="向右箭號 10"/>
          <p:cNvSpPr/>
          <p:nvPr/>
        </p:nvSpPr>
        <p:spPr>
          <a:xfrm flipH="1">
            <a:off x="9255452" y="4646967"/>
            <a:ext cx="1271653" cy="51022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華康儷楷書" panose="03000509000000000000" pitchFamily="65" charset="-120"/>
                <a:ea typeface="華康儷楷書" panose="03000509000000000000" pitchFamily="65" charset="-120"/>
              </a:rPr>
              <a:t>信封封面</a:t>
            </a:r>
          </a:p>
        </p:txBody>
      </p:sp>
      <p:sp>
        <p:nvSpPr>
          <p:cNvPr id="12" name="Rectangle 2"/>
          <p:cNvSpPr txBox="1">
            <a:spLocks noChangeArrowheads="1"/>
          </p:cNvSpPr>
          <p:nvPr/>
        </p:nvSpPr>
        <p:spPr>
          <a:xfrm>
            <a:off x="1343472" y="34338"/>
            <a:ext cx="8740305" cy="69191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集體報名</a:t>
            </a: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一階報名及繳費</a:t>
            </a:r>
            <a:r>
              <a:rPr lang="en-US" altLang="zh-TW" sz="2800" b="1" dirty="0">
                <a:solidFill>
                  <a:srgbClr val="FF0000"/>
                </a:solidFill>
                <a:latin typeface="華康儷楷書" panose="03000509000000000000" pitchFamily="65" charset="-120"/>
                <a:ea typeface="華康儷楷書" panose="03000509000000000000" pitchFamily="65" charset="-120"/>
                <a:cs typeface="+mn-cs"/>
              </a:rPr>
              <a:t>-</a:t>
            </a:r>
            <a:r>
              <a:rPr lang="zh-TW" altLang="en-US" sz="2800" b="1" dirty="0">
                <a:solidFill>
                  <a:srgbClr val="FF0000"/>
                </a:solidFill>
                <a:latin typeface="華康儷楷書" panose="03000509000000000000" pitchFamily="65" charset="-120"/>
                <a:ea typeface="華康儷楷書" panose="03000509000000000000" pitchFamily="65" charset="-120"/>
                <a:cs typeface="+mn-cs"/>
              </a:rPr>
              <a:t>報表列印</a:t>
            </a:r>
            <a:endParaRPr lang="en-US" altLang="zh-TW" sz="2800" b="1" dirty="0">
              <a:solidFill>
                <a:srgbClr val="FF0000"/>
              </a:solidFill>
              <a:latin typeface="華康儷楷書" panose="03000509000000000000" pitchFamily="65" charset="-120"/>
              <a:ea typeface="華康儷楷書" panose="03000509000000000000" pitchFamily="65" charset="-120"/>
              <a:cs typeface="+mn-cs"/>
            </a:endParaRPr>
          </a:p>
        </p:txBody>
      </p:sp>
      <p:pic>
        <p:nvPicPr>
          <p:cNvPr id="13" name="圖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529" y="5209992"/>
            <a:ext cx="816287" cy="816287"/>
          </a:xfrm>
          <a:prstGeom prst="rect">
            <a:avLst/>
          </a:prstGeom>
        </p:spPr>
      </p:pic>
      <p:pic>
        <p:nvPicPr>
          <p:cNvPr id="14" name="圖片 13">
            <a:extLst>
              <a:ext uri="{FF2B5EF4-FFF2-40B4-BE49-F238E27FC236}">
                <a16:creationId xmlns:a16="http://schemas.microsoft.com/office/drawing/2014/main" id="{487CA8FA-2930-4189-9905-F7B68E3E4535}"/>
              </a:ext>
            </a:extLst>
          </p:cNvPr>
          <p:cNvPicPr>
            <a:picLocks noChangeAspect="1"/>
          </p:cNvPicPr>
          <p:nvPr/>
        </p:nvPicPr>
        <p:blipFill>
          <a:blip r:embed="rId5"/>
          <a:stretch>
            <a:fillRect/>
          </a:stretch>
        </p:blipFill>
        <p:spPr>
          <a:xfrm>
            <a:off x="1559496" y="2550049"/>
            <a:ext cx="343902" cy="343902"/>
          </a:xfrm>
          <a:prstGeom prst="rect">
            <a:avLst/>
          </a:prstGeom>
        </p:spPr>
      </p:pic>
      <p:pic>
        <p:nvPicPr>
          <p:cNvPr id="15" name="圖片 14">
            <a:extLst>
              <a:ext uri="{FF2B5EF4-FFF2-40B4-BE49-F238E27FC236}">
                <a16:creationId xmlns:a16="http://schemas.microsoft.com/office/drawing/2014/main" id="{9E38CADB-0715-4D67-9410-F6F0E64F7D4D}"/>
              </a:ext>
            </a:extLst>
          </p:cNvPr>
          <p:cNvPicPr>
            <a:picLocks noChangeAspect="1"/>
          </p:cNvPicPr>
          <p:nvPr/>
        </p:nvPicPr>
        <p:blipFill>
          <a:blip r:embed="rId5"/>
          <a:stretch>
            <a:fillRect/>
          </a:stretch>
        </p:blipFill>
        <p:spPr>
          <a:xfrm>
            <a:off x="1559496" y="3050465"/>
            <a:ext cx="343902" cy="343902"/>
          </a:xfrm>
          <a:prstGeom prst="rect">
            <a:avLst/>
          </a:prstGeom>
        </p:spPr>
      </p:pic>
      <p:pic>
        <p:nvPicPr>
          <p:cNvPr id="16" name="圖片 15">
            <a:extLst>
              <a:ext uri="{FF2B5EF4-FFF2-40B4-BE49-F238E27FC236}">
                <a16:creationId xmlns:a16="http://schemas.microsoft.com/office/drawing/2014/main" id="{31B9AECF-0331-444E-A462-2187DB78CF75}"/>
              </a:ext>
            </a:extLst>
          </p:cNvPr>
          <p:cNvPicPr>
            <a:picLocks noChangeAspect="1"/>
          </p:cNvPicPr>
          <p:nvPr/>
        </p:nvPicPr>
        <p:blipFill>
          <a:blip r:embed="rId5"/>
          <a:stretch>
            <a:fillRect/>
          </a:stretch>
        </p:blipFill>
        <p:spPr>
          <a:xfrm>
            <a:off x="10334309" y="3572190"/>
            <a:ext cx="343902" cy="343902"/>
          </a:xfrm>
          <a:prstGeom prst="rect">
            <a:avLst/>
          </a:prstGeom>
        </p:spPr>
      </p:pic>
      <p:pic>
        <p:nvPicPr>
          <p:cNvPr id="17" name="圖片 16">
            <a:extLst>
              <a:ext uri="{FF2B5EF4-FFF2-40B4-BE49-F238E27FC236}">
                <a16:creationId xmlns:a16="http://schemas.microsoft.com/office/drawing/2014/main" id="{4BCB02CE-C102-4DDB-B62B-757165B1F8BF}"/>
              </a:ext>
            </a:extLst>
          </p:cNvPr>
          <p:cNvPicPr>
            <a:picLocks noChangeAspect="1"/>
          </p:cNvPicPr>
          <p:nvPr/>
        </p:nvPicPr>
        <p:blipFill>
          <a:blip r:embed="rId5"/>
          <a:stretch>
            <a:fillRect/>
          </a:stretch>
        </p:blipFill>
        <p:spPr>
          <a:xfrm>
            <a:off x="10581013" y="4698128"/>
            <a:ext cx="343902" cy="343902"/>
          </a:xfrm>
          <a:prstGeom prst="rect">
            <a:avLst/>
          </a:prstGeom>
        </p:spPr>
      </p:pic>
      <p:sp>
        <p:nvSpPr>
          <p:cNvPr id="18" name="向右箭號 9">
            <a:extLst>
              <a:ext uri="{FF2B5EF4-FFF2-40B4-BE49-F238E27FC236}">
                <a16:creationId xmlns:a16="http://schemas.microsoft.com/office/drawing/2014/main" id="{47830A19-2195-4D78-B681-8CB2A993D28E}"/>
              </a:ext>
            </a:extLst>
          </p:cNvPr>
          <p:cNvSpPr/>
          <p:nvPr/>
        </p:nvSpPr>
        <p:spPr>
          <a:xfrm flipH="1">
            <a:off x="9279906" y="4077072"/>
            <a:ext cx="1328950" cy="56419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華康儷楷書" panose="03000509000000000000" pitchFamily="65" charset="-120"/>
                <a:ea typeface="華康儷楷書" panose="03000509000000000000" pitchFamily="65" charset="-120"/>
              </a:rPr>
              <a:t>發予考生</a:t>
            </a:r>
          </a:p>
        </p:txBody>
      </p:sp>
      <p:sp>
        <p:nvSpPr>
          <p:cNvPr id="5" name="矩形 4">
            <a:extLst>
              <a:ext uri="{FF2B5EF4-FFF2-40B4-BE49-F238E27FC236}">
                <a16:creationId xmlns:a16="http://schemas.microsoft.com/office/drawing/2014/main" id="{86EE9A0D-5345-C9B4-81A3-138078F8F086}"/>
              </a:ext>
            </a:extLst>
          </p:cNvPr>
          <p:cNvSpPr/>
          <p:nvPr/>
        </p:nvSpPr>
        <p:spPr>
          <a:xfrm>
            <a:off x="2831292" y="1753174"/>
            <a:ext cx="3192700" cy="596925"/>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9" name="Freeform 23">
            <a:extLst>
              <a:ext uri="{FF2B5EF4-FFF2-40B4-BE49-F238E27FC236}">
                <a16:creationId xmlns:a16="http://schemas.microsoft.com/office/drawing/2014/main" id="{07F70282-BB96-44A7-2505-E190E59CDADE}"/>
              </a:ext>
            </a:extLst>
          </p:cNvPr>
          <p:cNvSpPr>
            <a:spLocks noEditPoints="1"/>
          </p:cNvSpPr>
          <p:nvPr/>
        </p:nvSpPr>
        <p:spPr bwMode="auto">
          <a:xfrm>
            <a:off x="2351798" y="1782397"/>
            <a:ext cx="432048" cy="479267"/>
          </a:xfrm>
          <a:custGeom>
            <a:avLst/>
            <a:gdLst>
              <a:gd name="T0" fmla="*/ 1071 w 1079"/>
              <a:gd name="T1" fmla="*/ 525 h 1079"/>
              <a:gd name="T2" fmla="*/ 968 w 1079"/>
              <a:gd name="T3" fmla="*/ 405 h 1079"/>
              <a:gd name="T4" fmla="*/ 991 w 1079"/>
              <a:gd name="T5" fmla="*/ 260 h 1079"/>
              <a:gd name="T6" fmla="*/ 842 w 1079"/>
              <a:gd name="T7" fmla="*/ 208 h 1079"/>
              <a:gd name="T8" fmla="*/ 792 w 1079"/>
              <a:gd name="T9" fmla="*/ 71 h 1079"/>
              <a:gd name="T10" fmla="*/ 636 w 1079"/>
              <a:gd name="T11" fmla="*/ 101 h 1079"/>
              <a:gd name="T12" fmla="*/ 523 w 1079"/>
              <a:gd name="T13" fmla="*/ 8 h 1079"/>
              <a:gd name="T14" fmla="*/ 403 w 1079"/>
              <a:gd name="T15" fmla="*/ 111 h 1079"/>
              <a:gd name="T16" fmla="*/ 258 w 1079"/>
              <a:gd name="T17" fmla="*/ 88 h 1079"/>
              <a:gd name="T18" fmla="*/ 206 w 1079"/>
              <a:gd name="T19" fmla="*/ 237 h 1079"/>
              <a:gd name="T20" fmla="*/ 69 w 1079"/>
              <a:gd name="T21" fmla="*/ 287 h 1079"/>
              <a:gd name="T22" fmla="*/ 99 w 1079"/>
              <a:gd name="T23" fmla="*/ 443 h 1079"/>
              <a:gd name="T24" fmla="*/ 6 w 1079"/>
              <a:gd name="T25" fmla="*/ 556 h 1079"/>
              <a:gd name="T26" fmla="*/ 109 w 1079"/>
              <a:gd name="T27" fmla="*/ 676 h 1079"/>
              <a:gd name="T28" fmla="*/ 86 w 1079"/>
              <a:gd name="T29" fmla="*/ 821 h 1079"/>
              <a:gd name="T30" fmla="*/ 235 w 1079"/>
              <a:gd name="T31" fmla="*/ 873 h 1079"/>
              <a:gd name="T32" fmla="*/ 288 w 1079"/>
              <a:gd name="T33" fmla="*/ 1010 h 1079"/>
              <a:gd name="T34" fmla="*/ 443 w 1079"/>
              <a:gd name="T35" fmla="*/ 980 h 1079"/>
              <a:gd name="T36" fmla="*/ 554 w 1079"/>
              <a:gd name="T37" fmla="*/ 1073 h 1079"/>
              <a:gd name="T38" fmla="*/ 674 w 1079"/>
              <a:gd name="T39" fmla="*/ 970 h 1079"/>
              <a:gd name="T40" fmla="*/ 819 w 1079"/>
              <a:gd name="T41" fmla="*/ 993 h 1079"/>
              <a:gd name="T42" fmla="*/ 872 w 1079"/>
              <a:gd name="T43" fmla="*/ 844 h 1079"/>
              <a:gd name="T44" fmla="*/ 1008 w 1079"/>
              <a:gd name="T45" fmla="*/ 791 h 1079"/>
              <a:gd name="T46" fmla="*/ 979 w 1079"/>
              <a:gd name="T47" fmla="*/ 636 h 1079"/>
              <a:gd name="T48" fmla="*/ 361 w 1079"/>
              <a:gd name="T49" fmla="*/ 716 h 1079"/>
              <a:gd name="T50" fmla="*/ 300 w 1079"/>
              <a:gd name="T51" fmla="*/ 730 h 1079"/>
              <a:gd name="T52" fmla="*/ 267 w 1079"/>
              <a:gd name="T53" fmla="*/ 749 h 1079"/>
              <a:gd name="T54" fmla="*/ 200 w 1079"/>
              <a:gd name="T55" fmla="*/ 514 h 1079"/>
              <a:gd name="T56" fmla="*/ 244 w 1079"/>
              <a:gd name="T57" fmla="*/ 506 h 1079"/>
              <a:gd name="T58" fmla="*/ 305 w 1079"/>
              <a:gd name="T59" fmla="*/ 491 h 1079"/>
              <a:gd name="T60" fmla="*/ 338 w 1079"/>
              <a:gd name="T61" fmla="*/ 474 h 1079"/>
              <a:gd name="T62" fmla="*/ 405 w 1079"/>
              <a:gd name="T63" fmla="*/ 709 h 1079"/>
              <a:gd name="T64" fmla="*/ 466 w 1079"/>
              <a:gd name="T65" fmla="*/ 695 h 1079"/>
              <a:gd name="T66" fmla="*/ 380 w 1079"/>
              <a:gd name="T67" fmla="*/ 487 h 1079"/>
              <a:gd name="T68" fmla="*/ 485 w 1079"/>
              <a:gd name="T69" fmla="*/ 430 h 1079"/>
              <a:gd name="T70" fmla="*/ 515 w 1079"/>
              <a:gd name="T71" fmla="*/ 453 h 1079"/>
              <a:gd name="T72" fmla="*/ 506 w 1079"/>
              <a:gd name="T73" fmla="*/ 527 h 1079"/>
              <a:gd name="T74" fmla="*/ 536 w 1079"/>
              <a:gd name="T75" fmla="*/ 539 h 1079"/>
              <a:gd name="T76" fmla="*/ 475 w 1079"/>
              <a:gd name="T77" fmla="*/ 649 h 1079"/>
              <a:gd name="T78" fmla="*/ 571 w 1079"/>
              <a:gd name="T79" fmla="*/ 642 h 1079"/>
              <a:gd name="T80" fmla="*/ 554 w 1079"/>
              <a:gd name="T81" fmla="*/ 670 h 1079"/>
              <a:gd name="T82" fmla="*/ 733 w 1079"/>
              <a:gd name="T83" fmla="*/ 613 h 1079"/>
              <a:gd name="T84" fmla="*/ 680 w 1079"/>
              <a:gd name="T85" fmla="*/ 617 h 1079"/>
              <a:gd name="T86" fmla="*/ 643 w 1079"/>
              <a:gd name="T87" fmla="*/ 647 h 1079"/>
              <a:gd name="T88" fmla="*/ 523 w 1079"/>
              <a:gd name="T89" fmla="*/ 437 h 1079"/>
              <a:gd name="T90" fmla="*/ 542 w 1079"/>
              <a:gd name="T91" fmla="*/ 409 h 1079"/>
              <a:gd name="T92" fmla="*/ 643 w 1079"/>
              <a:gd name="T93" fmla="*/ 581 h 1079"/>
              <a:gd name="T94" fmla="*/ 638 w 1079"/>
              <a:gd name="T95" fmla="*/ 382 h 1079"/>
              <a:gd name="T96" fmla="*/ 739 w 1079"/>
              <a:gd name="T97" fmla="*/ 554 h 1079"/>
              <a:gd name="T98" fmla="*/ 727 w 1079"/>
              <a:gd name="T99" fmla="*/ 359 h 1079"/>
              <a:gd name="T100" fmla="*/ 762 w 1079"/>
              <a:gd name="T101" fmla="*/ 369 h 1079"/>
              <a:gd name="T102" fmla="*/ 783 w 1079"/>
              <a:gd name="T103" fmla="*/ 600 h 1079"/>
              <a:gd name="T104" fmla="*/ 809 w 1079"/>
              <a:gd name="T105" fmla="*/ 439 h 1079"/>
              <a:gd name="T106" fmla="*/ 792 w 1079"/>
              <a:gd name="T107" fmla="*/ 340 h 1079"/>
              <a:gd name="T108" fmla="*/ 830 w 1079"/>
              <a:gd name="T109" fmla="*/ 353 h 1079"/>
              <a:gd name="T110" fmla="*/ 865 w 1079"/>
              <a:gd name="T111" fmla="*/ 508 h 1079"/>
              <a:gd name="T112" fmla="*/ 842 w 1079"/>
              <a:gd name="T113" fmla="*/ 521 h 1079"/>
              <a:gd name="T114" fmla="*/ 861 w 1079"/>
              <a:gd name="T115" fmla="*/ 584 h 1079"/>
              <a:gd name="T116" fmla="*/ 842 w 1079"/>
              <a:gd name="T117" fmla="*/ 546 h 1079"/>
              <a:gd name="T118" fmla="*/ 884 w 1079"/>
              <a:gd name="T119" fmla="*/ 542 h 1079"/>
              <a:gd name="T120" fmla="*/ 872 w 1079"/>
              <a:gd name="T121" fmla="*/ 584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9" h="1079">
                <a:moveTo>
                  <a:pt x="1071" y="556"/>
                </a:moveTo>
                <a:lnTo>
                  <a:pt x="1071" y="556"/>
                </a:lnTo>
                <a:lnTo>
                  <a:pt x="1077" y="548"/>
                </a:lnTo>
                <a:lnTo>
                  <a:pt x="1079" y="539"/>
                </a:lnTo>
                <a:lnTo>
                  <a:pt x="1077" y="531"/>
                </a:lnTo>
                <a:lnTo>
                  <a:pt x="1071" y="525"/>
                </a:lnTo>
                <a:lnTo>
                  <a:pt x="979" y="443"/>
                </a:lnTo>
                <a:lnTo>
                  <a:pt x="979" y="443"/>
                </a:lnTo>
                <a:lnTo>
                  <a:pt x="972" y="434"/>
                </a:lnTo>
                <a:lnTo>
                  <a:pt x="968" y="426"/>
                </a:lnTo>
                <a:lnTo>
                  <a:pt x="966" y="413"/>
                </a:lnTo>
                <a:lnTo>
                  <a:pt x="968" y="405"/>
                </a:lnTo>
                <a:lnTo>
                  <a:pt x="1008" y="287"/>
                </a:lnTo>
                <a:lnTo>
                  <a:pt x="1008" y="287"/>
                </a:lnTo>
                <a:lnTo>
                  <a:pt x="1010" y="279"/>
                </a:lnTo>
                <a:lnTo>
                  <a:pt x="1006" y="271"/>
                </a:lnTo>
                <a:lnTo>
                  <a:pt x="1000" y="264"/>
                </a:lnTo>
                <a:lnTo>
                  <a:pt x="991" y="260"/>
                </a:lnTo>
                <a:lnTo>
                  <a:pt x="872" y="237"/>
                </a:lnTo>
                <a:lnTo>
                  <a:pt x="872" y="237"/>
                </a:lnTo>
                <a:lnTo>
                  <a:pt x="861" y="233"/>
                </a:lnTo>
                <a:lnTo>
                  <a:pt x="853" y="227"/>
                </a:lnTo>
                <a:lnTo>
                  <a:pt x="846" y="218"/>
                </a:lnTo>
                <a:lnTo>
                  <a:pt x="842" y="208"/>
                </a:lnTo>
                <a:lnTo>
                  <a:pt x="819" y="88"/>
                </a:lnTo>
                <a:lnTo>
                  <a:pt x="819" y="88"/>
                </a:lnTo>
                <a:lnTo>
                  <a:pt x="815" y="78"/>
                </a:lnTo>
                <a:lnTo>
                  <a:pt x="809" y="73"/>
                </a:lnTo>
                <a:lnTo>
                  <a:pt x="800" y="69"/>
                </a:lnTo>
                <a:lnTo>
                  <a:pt x="792" y="71"/>
                </a:lnTo>
                <a:lnTo>
                  <a:pt x="674" y="111"/>
                </a:lnTo>
                <a:lnTo>
                  <a:pt x="674" y="111"/>
                </a:lnTo>
                <a:lnTo>
                  <a:pt x="666" y="113"/>
                </a:lnTo>
                <a:lnTo>
                  <a:pt x="653" y="111"/>
                </a:lnTo>
                <a:lnTo>
                  <a:pt x="645" y="107"/>
                </a:lnTo>
                <a:lnTo>
                  <a:pt x="636" y="101"/>
                </a:lnTo>
                <a:lnTo>
                  <a:pt x="554" y="8"/>
                </a:lnTo>
                <a:lnTo>
                  <a:pt x="554" y="8"/>
                </a:lnTo>
                <a:lnTo>
                  <a:pt x="548" y="2"/>
                </a:lnTo>
                <a:lnTo>
                  <a:pt x="540" y="0"/>
                </a:lnTo>
                <a:lnTo>
                  <a:pt x="531" y="2"/>
                </a:lnTo>
                <a:lnTo>
                  <a:pt x="523" y="8"/>
                </a:lnTo>
                <a:lnTo>
                  <a:pt x="443" y="101"/>
                </a:lnTo>
                <a:lnTo>
                  <a:pt x="443" y="101"/>
                </a:lnTo>
                <a:lnTo>
                  <a:pt x="435" y="107"/>
                </a:lnTo>
                <a:lnTo>
                  <a:pt x="424" y="111"/>
                </a:lnTo>
                <a:lnTo>
                  <a:pt x="414" y="113"/>
                </a:lnTo>
                <a:lnTo>
                  <a:pt x="403" y="111"/>
                </a:lnTo>
                <a:lnTo>
                  <a:pt x="288" y="71"/>
                </a:lnTo>
                <a:lnTo>
                  <a:pt x="288" y="71"/>
                </a:lnTo>
                <a:lnTo>
                  <a:pt x="277" y="69"/>
                </a:lnTo>
                <a:lnTo>
                  <a:pt x="269" y="73"/>
                </a:lnTo>
                <a:lnTo>
                  <a:pt x="263" y="78"/>
                </a:lnTo>
                <a:lnTo>
                  <a:pt x="258" y="88"/>
                </a:lnTo>
                <a:lnTo>
                  <a:pt x="235" y="208"/>
                </a:lnTo>
                <a:lnTo>
                  <a:pt x="235" y="208"/>
                </a:lnTo>
                <a:lnTo>
                  <a:pt x="231" y="218"/>
                </a:lnTo>
                <a:lnTo>
                  <a:pt x="225" y="227"/>
                </a:lnTo>
                <a:lnTo>
                  <a:pt x="216" y="233"/>
                </a:lnTo>
                <a:lnTo>
                  <a:pt x="206" y="237"/>
                </a:lnTo>
                <a:lnTo>
                  <a:pt x="86" y="260"/>
                </a:lnTo>
                <a:lnTo>
                  <a:pt x="86" y="260"/>
                </a:lnTo>
                <a:lnTo>
                  <a:pt x="78" y="264"/>
                </a:lnTo>
                <a:lnTo>
                  <a:pt x="71" y="271"/>
                </a:lnTo>
                <a:lnTo>
                  <a:pt x="69" y="279"/>
                </a:lnTo>
                <a:lnTo>
                  <a:pt x="69" y="287"/>
                </a:lnTo>
                <a:lnTo>
                  <a:pt x="109" y="405"/>
                </a:lnTo>
                <a:lnTo>
                  <a:pt x="109" y="405"/>
                </a:lnTo>
                <a:lnTo>
                  <a:pt x="111" y="413"/>
                </a:lnTo>
                <a:lnTo>
                  <a:pt x="109" y="426"/>
                </a:lnTo>
                <a:lnTo>
                  <a:pt x="105" y="434"/>
                </a:lnTo>
                <a:lnTo>
                  <a:pt x="99" y="443"/>
                </a:lnTo>
                <a:lnTo>
                  <a:pt x="6" y="525"/>
                </a:lnTo>
                <a:lnTo>
                  <a:pt x="6" y="525"/>
                </a:lnTo>
                <a:lnTo>
                  <a:pt x="0" y="531"/>
                </a:lnTo>
                <a:lnTo>
                  <a:pt x="0" y="539"/>
                </a:lnTo>
                <a:lnTo>
                  <a:pt x="0" y="548"/>
                </a:lnTo>
                <a:lnTo>
                  <a:pt x="6" y="556"/>
                </a:lnTo>
                <a:lnTo>
                  <a:pt x="99" y="636"/>
                </a:lnTo>
                <a:lnTo>
                  <a:pt x="99" y="636"/>
                </a:lnTo>
                <a:lnTo>
                  <a:pt x="105" y="644"/>
                </a:lnTo>
                <a:lnTo>
                  <a:pt x="109" y="655"/>
                </a:lnTo>
                <a:lnTo>
                  <a:pt x="111" y="665"/>
                </a:lnTo>
                <a:lnTo>
                  <a:pt x="109" y="676"/>
                </a:lnTo>
                <a:lnTo>
                  <a:pt x="69" y="791"/>
                </a:lnTo>
                <a:lnTo>
                  <a:pt x="69" y="791"/>
                </a:lnTo>
                <a:lnTo>
                  <a:pt x="69" y="802"/>
                </a:lnTo>
                <a:lnTo>
                  <a:pt x="71" y="810"/>
                </a:lnTo>
                <a:lnTo>
                  <a:pt x="78" y="817"/>
                </a:lnTo>
                <a:lnTo>
                  <a:pt x="86" y="821"/>
                </a:lnTo>
                <a:lnTo>
                  <a:pt x="206" y="844"/>
                </a:lnTo>
                <a:lnTo>
                  <a:pt x="206" y="844"/>
                </a:lnTo>
                <a:lnTo>
                  <a:pt x="216" y="848"/>
                </a:lnTo>
                <a:lnTo>
                  <a:pt x="225" y="854"/>
                </a:lnTo>
                <a:lnTo>
                  <a:pt x="231" y="863"/>
                </a:lnTo>
                <a:lnTo>
                  <a:pt x="235" y="873"/>
                </a:lnTo>
                <a:lnTo>
                  <a:pt x="258" y="993"/>
                </a:lnTo>
                <a:lnTo>
                  <a:pt x="258" y="993"/>
                </a:lnTo>
                <a:lnTo>
                  <a:pt x="263" y="1001"/>
                </a:lnTo>
                <a:lnTo>
                  <a:pt x="269" y="1008"/>
                </a:lnTo>
                <a:lnTo>
                  <a:pt x="277" y="1010"/>
                </a:lnTo>
                <a:lnTo>
                  <a:pt x="288" y="1010"/>
                </a:lnTo>
                <a:lnTo>
                  <a:pt x="403" y="970"/>
                </a:lnTo>
                <a:lnTo>
                  <a:pt x="403" y="970"/>
                </a:lnTo>
                <a:lnTo>
                  <a:pt x="414" y="968"/>
                </a:lnTo>
                <a:lnTo>
                  <a:pt x="424" y="970"/>
                </a:lnTo>
                <a:lnTo>
                  <a:pt x="435" y="974"/>
                </a:lnTo>
                <a:lnTo>
                  <a:pt x="443" y="980"/>
                </a:lnTo>
                <a:lnTo>
                  <a:pt x="523" y="1073"/>
                </a:lnTo>
                <a:lnTo>
                  <a:pt x="523" y="1073"/>
                </a:lnTo>
                <a:lnTo>
                  <a:pt x="531" y="1077"/>
                </a:lnTo>
                <a:lnTo>
                  <a:pt x="540" y="1079"/>
                </a:lnTo>
                <a:lnTo>
                  <a:pt x="548" y="1077"/>
                </a:lnTo>
                <a:lnTo>
                  <a:pt x="554" y="1073"/>
                </a:lnTo>
                <a:lnTo>
                  <a:pt x="636" y="980"/>
                </a:lnTo>
                <a:lnTo>
                  <a:pt x="636" y="980"/>
                </a:lnTo>
                <a:lnTo>
                  <a:pt x="645" y="974"/>
                </a:lnTo>
                <a:lnTo>
                  <a:pt x="653" y="970"/>
                </a:lnTo>
                <a:lnTo>
                  <a:pt x="666" y="968"/>
                </a:lnTo>
                <a:lnTo>
                  <a:pt x="674" y="970"/>
                </a:lnTo>
                <a:lnTo>
                  <a:pt x="792" y="1010"/>
                </a:lnTo>
                <a:lnTo>
                  <a:pt x="792" y="1010"/>
                </a:lnTo>
                <a:lnTo>
                  <a:pt x="800" y="1010"/>
                </a:lnTo>
                <a:lnTo>
                  <a:pt x="809" y="1008"/>
                </a:lnTo>
                <a:lnTo>
                  <a:pt x="815" y="1001"/>
                </a:lnTo>
                <a:lnTo>
                  <a:pt x="819" y="993"/>
                </a:lnTo>
                <a:lnTo>
                  <a:pt x="842" y="873"/>
                </a:lnTo>
                <a:lnTo>
                  <a:pt x="842" y="873"/>
                </a:lnTo>
                <a:lnTo>
                  <a:pt x="846" y="863"/>
                </a:lnTo>
                <a:lnTo>
                  <a:pt x="853" y="854"/>
                </a:lnTo>
                <a:lnTo>
                  <a:pt x="861" y="848"/>
                </a:lnTo>
                <a:lnTo>
                  <a:pt x="872" y="844"/>
                </a:lnTo>
                <a:lnTo>
                  <a:pt x="991" y="821"/>
                </a:lnTo>
                <a:lnTo>
                  <a:pt x="991" y="821"/>
                </a:lnTo>
                <a:lnTo>
                  <a:pt x="1000" y="817"/>
                </a:lnTo>
                <a:lnTo>
                  <a:pt x="1006" y="810"/>
                </a:lnTo>
                <a:lnTo>
                  <a:pt x="1010" y="802"/>
                </a:lnTo>
                <a:lnTo>
                  <a:pt x="1008" y="791"/>
                </a:lnTo>
                <a:lnTo>
                  <a:pt x="968" y="676"/>
                </a:lnTo>
                <a:lnTo>
                  <a:pt x="968" y="676"/>
                </a:lnTo>
                <a:lnTo>
                  <a:pt x="966" y="665"/>
                </a:lnTo>
                <a:lnTo>
                  <a:pt x="968" y="655"/>
                </a:lnTo>
                <a:lnTo>
                  <a:pt x="972" y="644"/>
                </a:lnTo>
                <a:lnTo>
                  <a:pt x="979" y="636"/>
                </a:lnTo>
                <a:lnTo>
                  <a:pt x="1071" y="556"/>
                </a:lnTo>
                <a:close/>
                <a:moveTo>
                  <a:pt x="393" y="720"/>
                </a:moveTo>
                <a:lnTo>
                  <a:pt x="393" y="720"/>
                </a:lnTo>
                <a:lnTo>
                  <a:pt x="380" y="722"/>
                </a:lnTo>
                <a:lnTo>
                  <a:pt x="370" y="722"/>
                </a:lnTo>
                <a:lnTo>
                  <a:pt x="361" y="716"/>
                </a:lnTo>
                <a:lnTo>
                  <a:pt x="353" y="707"/>
                </a:lnTo>
                <a:lnTo>
                  <a:pt x="263" y="590"/>
                </a:lnTo>
                <a:lnTo>
                  <a:pt x="263" y="590"/>
                </a:lnTo>
                <a:lnTo>
                  <a:pt x="298" y="722"/>
                </a:lnTo>
                <a:lnTo>
                  <a:pt x="298" y="722"/>
                </a:lnTo>
                <a:lnTo>
                  <a:pt x="300" y="730"/>
                </a:lnTo>
                <a:lnTo>
                  <a:pt x="298" y="739"/>
                </a:lnTo>
                <a:lnTo>
                  <a:pt x="292" y="747"/>
                </a:lnTo>
                <a:lnTo>
                  <a:pt x="284" y="751"/>
                </a:lnTo>
                <a:lnTo>
                  <a:pt x="284" y="751"/>
                </a:lnTo>
                <a:lnTo>
                  <a:pt x="275" y="751"/>
                </a:lnTo>
                <a:lnTo>
                  <a:pt x="267" y="749"/>
                </a:lnTo>
                <a:lnTo>
                  <a:pt x="258" y="743"/>
                </a:lnTo>
                <a:lnTo>
                  <a:pt x="254" y="735"/>
                </a:lnTo>
                <a:lnTo>
                  <a:pt x="197" y="533"/>
                </a:lnTo>
                <a:lnTo>
                  <a:pt x="197" y="533"/>
                </a:lnTo>
                <a:lnTo>
                  <a:pt x="195" y="523"/>
                </a:lnTo>
                <a:lnTo>
                  <a:pt x="200" y="514"/>
                </a:lnTo>
                <a:lnTo>
                  <a:pt x="206" y="508"/>
                </a:lnTo>
                <a:lnTo>
                  <a:pt x="216" y="504"/>
                </a:lnTo>
                <a:lnTo>
                  <a:pt x="216" y="504"/>
                </a:lnTo>
                <a:lnTo>
                  <a:pt x="225" y="502"/>
                </a:lnTo>
                <a:lnTo>
                  <a:pt x="235" y="502"/>
                </a:lnTo>
                <a:lnTo>
                  <a:pt x="244" y="506"/>
                </a:lnTo>
                <a:lnTo>
                  <a:pt x="252" y="516"/>
                </a:lnTo>
                <a:lnTo>
                  <a:pt x="342" y="632"/>
                </a:lnTo>
                <a:lnTo>
                  <a:pt x="342" y="632"/>
                </a:lnTo>
                <a:lnTo>
                  <a:pt x="307" y="502"/>
                </a:lnTo>
                <a:lnTo>
                  <a:pt x="307" y="502"/>
                </a:lnTo>
                <a:lnTo>
                  <a:pt x="305" y="491"/>
                </a:lnTo>
                <a:lnTo>
                  <a:pt x="309" y="483"/>
                </a:lnTo>
                <a:lnTo>
                  <a:pt x="313" y="476"/>
                </a:lnTo>
                <a:lnTo>
                  <a:pt x="321" y="472"/>
                </a:lnTo>
                <a:lnTo>
                  <a:pt x="321" y="472"/>
                </a:lnTo>
                <a:lnTo>
                  <a:pt x="330" y="472"/>
                </a:lnTo>
                <a:lnTo>
                  <a:pt x="338" y="474"/>
                </a:lnTo>
                <a:lnTo>
                  <a:pt x="347" y="481"/>
                </a:lnTo>
                <a:lnTo>
                  <a:pt x="351" y="489"/>
                </a:lnTo>
                <a:lnTo>
                  <a:pt x="407" y="688"/>
                </a:lnTo>
                <a:lnTo>
                  <a:pt x="407" y="688"/>
                </a:lnTo>
                <a:lnTo>
                  <a:pt x="407" y="699"/>
                </a:lnTo>
                <a:lnTo>
                  <a:pt x="405" y="709"/>
                </a:lnTo>
                <a:lnTo>
                  <a:pt x="401" y="716"/>
                </a:lnTo>
                <a:lnTo>
                  <a:pt x="393" y="720"/>
                </a:lnTo>
                <a:lnTo>
                  <a:pt x="393" y="720"/>
                </a:lnTo>
                <a:close/>
                <a:moveTo>
                  <a:pt x="554" y="670"/>
                </a:moveTo>
                <a:lnTo>
                  <a:pt x="466" y="695"/>
                </a:lnTo>
                <a:lnTo>
                  <a:pt x="466" y="695"/>
                </a:lnTo>
                <a:lnTo>
                  <a:pt x="456" y="695"/>
                </a:lnTo>
                <a:lnTo>
                  <a:pt x="445" y="693"/>
                </a:lnTo>
                <a:lnTo>
                  <a:pt x="439" y="686"/>
                </a:lnTo>
                <a:lnTo>
                  <a:pt x="435" y="676"/>
                </a:lnTo>
                <a:lnTo>
                  <a:pt x="380" y="487"/>
                </a:lnTo>
                <a:lnTo>
                  <a:pt x="380" y="487"/>
                </a:lnTo>
                <a:lnTo>
                  <a:pt x="380" y="474"/>
                </a:lnTo>
                <a:lnTo>
                  <a:pt x="382" y="466"/>
                </a:lnTo>
                <a:lnTo>
                  <a:pt x="389" y="460"/>
                </a:lnTo>
                <a:lnTo>
                  <a:pt x="397" y="455"/>
                </a:lnTo>
                <a:lnTo>
                  <a:pt x="485" y="430"/>
                </a:lnTo>
                <a:lnTo>
                  <a:pt x="485" y="430"/>
                </a:lnTo>
                <a:lnTo>
                  <a:pt x="496" y="430"/>
                </a:lnTo>
                <a:lnTo>
                  <a:pt x="504" y="432"/>
                </a:lnTo>
                <a:lnTo>
                  <a:pt x="510" y="437"/>
                </a:lnTo>
                <a:lnTo>
                  <a:pt x="512" y="445"/>
                </a:lnTo>
                <a:lnTo>
                  <a:pt x="512" y="445"/>
                </a:lnTo>
                <a:lnTo>
                  <a:pt x="515" y="453"/>
                </a:lnTo>
                <a:lnTo>
                  <a:pt x="512" y="460"/>
                </a:lnTo>
                <a:lnTo>
                  <a:pt x="506" y="466"/>
                </a:lnTo>
                <a:lnTo>
                  <a:pt x="496" y="470"/>
                </a:lnTo>
                <a:lnTo>
                  <a:pt x="431" y="489"/>
                </a:lnTo>
                <a:lnTo>
                  <a:pt x="445" y="544"/>
                </a:lnTo>
                <a:lnTo>
                  <a:pt x="506" y="527"/>
                </a:lnTo>
                <a:lnTo>
                  <a:pt x="506" y="527"/>
                </a:lnTo>
                <a:lnTo>
                  <a:pt x="519" y="525"/>
                </a:lnTo>
                <a:lnTo>
                  <a:pt x="527" y="527"/>
                </a:lnTo>
                <a:lnTo>
                  <a:pt x="531" y="533"/>
                </a:lnTo>
                <a:lnTo>
                  <a:pt x="536" y="539"/>
                </a:lnTo>
                <a:lnTo>
                  <a:pt x="536" y="539"/>
                </a:lnTo>
                <a:lnTo>
                  <a:pt x="538" y="548"/>
                </a:lnTo>
                <a:lnTo>
                  <a:pt x="536" y="556"/>
                </a:lnTo>
                <a:lnTo>
                  <a:pt x="529" y="563"/>
                </a:lnTo>
                <a:lnTo>
                  <a:pt x="519" y="567"/>
                </a:lnTo>
                <a:lnTo>
                  <a:pt x="456" y="584"/>
                </a:lnTo>
                <a:lnTo>
                  <a:pt x="475" y="649"/>
                </a:lnTo>
                <a:lnTo>
                  <a:pt x="544" y="630"/>
                </a:lnTo>
                <a:lnTo>
                  <a:pt x="544" y="630"/>
                </a:lnTo>
                <a:lnTo>
                  <a:pt x="554" y="628"/>
                </a:lnTo>
                <a:lnTo>
                  <a:pt x="563" y="630"/>
                </a:lnTo>
                <a:lnTo>
                  <a:pt x="569" y="634"/>
                </a:lnTo>
                <a:lnTo>
                  <a:pt x="571" y="642"/>
                </a:lnTo>
                <a:lnTo>
                  <a:pt x="571" y="642"/>
                </a:lnTo>
                <a:lnTo>
                  <a:pt x="573" y="651"/>
                </a:lnTo>
                <a:lnTo>
                  <a:pt x="571" y="657"/>
                </a:lnTo>
                <a:lnTo>
                  <a:pt x="565" y="663"/>
                </a:lnTo>
                <a:lnTo>
                  <a:pt x="554" y="670"/>
                </a:lnTo>
                <a:lnTo>
                  <a:pt x="554" y="670"/>
                </a:lnTo>
                <a:close/>
                <a:moveTo>
                  <a:pt x="760" y="615"/>
                </a:moveTo>
                <a:lnTo>
                  <a:pt x="760" y="615"/>
                </a:lnTo>
                <a:lnTo>
                  <a:pt x="746" y="617"/>
                </a:lnTo>
                <a:lnTo>
                  <a:pt x="739" y="617"/>
                </a:lnTo>
                <a:lnTo>
                  <a:pt x="735" y="617"/>
                </a:lnTo>
                <a:lnTo>
                  <a:pt x="733" y="613"/>
                </a:lnTo>
                <a:lnTo>
                  <a:pt x="729" y="611"/>
                </a:lnTo>
                <a:lnTo>
                  <a:pt x="722" y="598"/>
                </a:lnTo>
                <a:lnTo>
                  <a:pt x="664" y="476"/>
                </a:lnTo>
                <a:lnTo>
                  <a:pt x="664" y="476"/>
                </a:lnTo>
                <a:lnTo>
                  <a:pt x="680" y="617"/>
                </a:lnTo>
                <a:lnTo>
                  <a:pt x="680" y="617"/>
                </a:lnTo>
                <a:lnTo>
                  <a:pt x="678" y="628"/>
                </a:lnTo>
                <a:lnTo>
                  <a:pt x="676" y="636"/>
                </a:lnTo>
                <a:lnTo>
                  <a:pt x="668" y="640"/>
                </a:lnTo>
                <a:lnTo>
                  <a:pt x="655" y="644"/>
                </a:lnTo>
                <a:lnTo>
                  <a:pt x="655" y="644"/>
                </a:lnTo>
                <a:lnTo>
                  <a:pt x="643" y="647"/>
                </a:lnTo>
                <a:lnTo>
                  <a:pt x="632" y="647"/>
                </a:lnTo>
                <a:lnTo>
                  <a:pt x="626" y="640"/>
                </a:lnTo>
                <a:lnTo>
                  <a:pt x="622" y="634"/>
                </a:lnTo>
                <a:lnTo>
                  <a:pt x="531" y="453"/>
                </a:lnTo>
                <a:lnTo>
                  <a:pt x="531" y="453"/>
                </a:lnTo>
                <a:lnTo>
                  <a:pt x="523" y="437"/>
                </a:lnTo>
                <a:lnTo>
                  <a:pt x="523" y="437"/>
                </a:lnTo>
                <a:lnTo>
                  <a:pt x="523" y="428"/>
                </a:lnTo>
                <a:lnTo>
                  <a:pt x="525" y="420"/>
                </a:lnTo>
                <a:lnTo>
                  <a:pt x="533" y="413"/>
                </a:lnTo>
                <a:lnTo>
                  <a:pt x="542" y="409"/>
                </a:lnTo>
                <a:lnTo>
                  <a:pt x="542" y="409"/>
                </a:lnTo>
                <a:lnTo>
                  <a:pt x="550" y="409"/>
                </a:lnTo>
                <a:lnTo>
                  <a:pt x="559" y="411"/>
                </a:lnTo>
                <a:lnTo>
                  <a:pt x="563" y="416"/>
                </a:lnTo>
                <a:lnTo>
                  <a:pt x="567" y="422"/>
                </a:lnTo>
                <a:lnTo>
                  <a:pt x="643" y="581"/>
                </a:lnTo>
                <a:lnTo>
                  <a:pt x="643" y="581"/>
                </a:lnTo>
                <a:lnTo>
                  <a:pt x="622" y="407"/>
                </a:lnTo>
                <a:lnTo>
                  <a:pt x="622" y="407"/>
                </a:lnTo>
                <a:lnTo>
                  <a:pt x="622" y="399"/>
                </a:lnTo>
                <a:lnTo>
                  <a:pt x="624" y="390"/>
                </a:lnTo>
                <a:lnTo>
                  <a:pt x="630" y="386"/>
                </a:lnTo>
                <a:lnTo>
                  <a:pt x="638" y="382"/>
                </a:lnTo>
                <a:lnTo>
                  <a:pt x="638" y="382"/>
                </a:lnTo>
                <a:lnTo>
                  <a:pt x="647" y="382"/>
                </a:lnTo>
                <a:lnTo>
                  <a:pt x="653" y="384"/>
                </a:lnTo>
                <a:lnTo>
                  <a:pt x="659" y="388"/>
                </a:lnTo>
                <a:lnTo>
                  <a:pt x="664" y="395"/>
                </a:lnTo>
                <a:lnTo>
                  <a:pt x="739" y="554"/>
                </a:lnTo>
                <a:lnTo>
                  <a:pt x="741" y="552"/>
                </a:lnTo>
                <a:lnTo>
                  <a:pt x="718" y="382"/>
                </a:lnTo>
                <a:lnTo>
                  <a:pt x="718" y="382"/>
                </a:lnTo>
                <a:lnTo>
                  <a:pt x="718" y="371"/>
                </a:lnTo>
                <a:lnTo>
                  <a:pt x="720" y="363"/>
                </a:lnTo>
                <a:lnTo>
                  <a:pt x="727" y="359"/>
                </a:lnTo>
                <a:lnTo>
                  <a:pt x="735" y="355"/>
                </a:lnTo>
                <a:lnTo>
                  <a:pt x="735" y="355"/>
                </a:lnTo>
                <a:lnTo>
                  <a:pt x="746" y="353"/>
                </a:lnTo>
                <a:lnTo>
                  <a:pt x="752" y="355"/>
                </a:lnTo>
                <a:lnTo>
                  <a:pt x="758" y="361"/>
                </a:lnTo>
                <a:lnTo>
                  <a:pt x="762" y="369"/>
                </a:lnTo>
                <a:lnTo>
                  <a:pt x="762" y="369"/>
                </a:lnTo>
                <a:lnTo>
                  <a:pt x="764" y="386"/>
                </a:lnTo>
                <a:lnTo>
                  <a:pt x="783" y="581"/>
                </a:lnTo>
                <a:lnTo>
                  <a:pt x="783" y="581"/>
                </a:lnTo>
                <a:lnTo>
                  <a:pt x="785" y="596"/>
                </a:lnTo>
                <a:lnTo>
                  <a:pt x="783" y="600"/>
                </a:lnTo>
                <a:lnTo>
                  <a:pt x="781" y="605"/>
                </a:lnTo>
                <a:lnTo>
                  <a:pt x="773" y="611"/>
                </a:lnTo>
                <a:lnTo>
                  <a:pt x="760" y="615"/>
                </a:lnTo>
                <a:lnTo>
                  <a:pt x="760" y="615"/>
                </a:lnTo>
                <a:close/>
                <a:moveTo>
                  <a:pt x="809" y="439"/>
                </a:moveTo>
                <a:lnTo>
                  <a:pt x="809" y="439"/>
                </a:lnTo>
                <a:lnTo>
                  <a:pt x="800" y="416"/>
                </a:lnTo>
                <a:lnTo>
                  <a:pt x="785" y="365"/>
                </a:lnTo>
                <a:lnTo>
                  <a:pt x="785" y="365"/>
                </a:lnTo>
                <a:lnTo>
                  <a:pt x="783" y="355"/>
                </a:lnTo>
                <a:lnTo>
                  <a:pt x="785" y="346"/>
                </a:lnTo>
                <a:lnTo>
                  <a:pt x="792" y="340"/>
                </a:lnTo>
                <a:lnTo>
                  <a:pt x="800" y="336"/>
                </a:lnTo>
                <a:lnTo>
                  <a:pt x="800" y="336"/>
                </a:lnTo>
                <a:lnTo>
                  <a:pt x="811" y="336"/>
                </a:lnTo>
                <a:lnTo>
                  <a:pt x="819" y="338"/>
                </a:lnTo>
                <a:lnTo>
                  <a:pt x="825" y="344"/>
                </a:lnTo>
                <a:lnTo>
                  <a:pt x="830" y="353"/>
                </a:lnTo>
                <a:lnTo>
                  <a:pt x="844" y="403"/>
                </a:lnTo>
                <a:lnTo>
                  <a:pt x="844" y="403"/>
                </a:lnTo>
                <a:lnTo>
                  <a:pt x="851" y="428"/>
                </a:lnTo>
                <a:lnTo>
                  <a:pt x="863" y="500"/>
                </a:lnTo>
                <a:lnTo>
                  <a:pt x="863" y="500"/>
                </a:lnTo>
                <a:lnTo>
                  <a:pt x="865" y="508"/>
                </a:lnTo>
                <a:lnTo>
                  <a:pt x="863" y="514"/>
                </a:lnTo>
                <a:lnTo>
                  <a:pt x="861" y="518"/>
                </a:lnTo>
                <a:lnTo>
                  <a:pt x="853" y="521"/>
                </a:lnTo>
                <a:lnTo>
                  <a:pt x="853" y="521"/>
                </a:lnTo>
                <a:lnTo>
                  <a:pt x="846" y="523"/>
                </a:lnTo>
                <a:lnTo>
                  <a:pt x="842" y="521"/>
                </a:lnTo>
                <a:lnTo>
                  <a:pt x="838" y="514"/>
                </a:lnTo>
                <a:lnTo>
                  <a:pt x="834" y="508"/>
                </a:lnTo>
                <a:lnTo>
                  <a:pt x="809" y="439"/>
                </a:lnTo>
                <a:close/>
                <a:moveTo>
                  <a:pt x="872" y="584"/>
                </a:moveTo>
                <a:lnTo>
                  <a:pt x="872" y="584"/>
                </a:lnTo>
                <a:lnTo>
                  <a:pt x="861" y="584"/>
                </a:lnTo>
                <a:lnTo>
                  <a:pt x="851" y="581"/>
                </a:lnTo>
                <a:lnTo>
                  <a:pt x="844" y="575"/>
                </a:lnTo>
                <a:lnTo>
                  <a:pt x="838" y="565"/>
                </a:lnTo>
                <a:lnTo>
                  <a:pt x="838" y="565"/>
                </a:lnTo>
                <a:lnTo>
                  <a:pt x="838" y="554"/>
                </a:lnTo>
                <a:lnTo>
                  <a:pt x="842" y="546"/>
                </a:lnTo>
                <a:lnTo>
                  <a:pt x="848" y="537"/>
                </a:lnTo>
                <a:lnTo>
                  <a:pt x="857" y="533"/>
                </a:lnTo>
                <a:lnTo>
                  <a:pt x="857" y="533"/>
                </a:lnTo>
                <a:lnTo>
                  <a:pt x="867" y="531"/>
                </a:lnTo>
                <a:lnTo>
                  <a:pt x="878" y="535"/>
                </a:lnTo>
                <a:lnTo>
                  <a:pt x="884" y="542"/>
                </a:lnTo>
                <a:lnTo>
                  <a:pt x="888" y="550"/>
                </a:lnTo>
                <a:lnTo>
                  <a:pt x="888" y="550"/>
                </a:lnTo>
                <a:lnTo>
                  <a:pt x="890" y="560"/>
                </a:lnTo>
                <a:lnTo>
                  <a:pt x="886" y="571"/>
                </a:lnTo>
                <a:lnTo>
                  <a:pt x="880" y="579"/>
                </a:lnTo>
                <a:lnTo>
                  <a:pt x="872" y="584"/>
                </a:lnTo>
                <a:lnTo>
                  <a:pt x="872" y="584"/>
                </a:lnTo>
                <a:close/>
              </a:path>
            </a:pathLst>
          </a:custGeom>
          <a:solidFill>
            <a:srgbClr val="C00000"/>
          </a:solidFill>
          <a:ln>
            <a:noFill/>
          </a:ln>
        </p:spPr>
        <p:txBody>
          <a:bodyPr vert="horz" wrap="square" lIns="91440" tIns="45720" rIns="91440" bIns="45720" numCol="1" anchor="t" anchorCtr="0" compatLnSpc="1">
            <a:prstTxWarp prst="textNoShape">
              <a:avLst/>
            </a:prstTxWarp>
          </a:bodyPr>
          <a:lstStyle/>
          <a:p>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t="25003"/>
          <a:stretch/>
        </p:blipFill>
        <p:spPr>
          <a:xfrm>
            <a:off x="1148745" y="727298"/>
            <a:ext cx="9704762" cy="5564061"/>
          </a:xfrm>
          <a:prstGeom prst="rect">
            <a:avLst/>
          </a:prstGeom>
        </p:spPr>
      </p:pic>
      <p:sp>
        <p:nvSpPr>
          <p:cNvPr id="11" name="Rectangle 2"/>
          <p:cNvSpPr txBox="1">
            <a:spLocks noChangeArrowheads="1"/>
          </p:cNvSpPr>
          <p:nvPr/>
        </p:nvSpPr>
        <p:spPr>
          <a:xfrm>
            <a:off x="1878464" y="14184"/>
            <a:ext cx="7461075" cy="69191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集體報名</a:t>
            </a:r>
            <a:r>
              <a:rPr lang="en-US" altLang="zh-TW" sz="2800" b="1" dirty="0">
                <a:latin typeface="華康儷楷書" panose="03000509000000000000" pitchFamily="65" charset="-120"/>
                <a:ea typeface="華康儷楷書" panose="03000509000000000000" pitchFamily="65" charset="-120"/>
              </a:rPr>
              <a:t>】</a:t>
            </a:r>
            <a:r>
              <a:rPr lang="zh-TW" altLang="en-US" sz="2800" b="1" dirty="0">
                <a:latin typeface="華康儷楷書" panose="03000509000000000000" pitchFamily="65" charset="-120"/>
                <a:ea typeface="華康儷楷書" panose="03000509000000000000" pitchFamily="65" charset="-120"/>
              </a:rPr>
              <a:t>一階報名及繳費</a:t>
            </a:r>
            <a:r>
              <a:rPr lang="en-US" altLang="zh-TW" sz="2800" b="1" dirty="0">
                <a:solidFill>
                  <a:srgbClr val="FF0000"/>
                </a:solidFill>
                <a:latin typeface="華康儷楷書" panose="03000509000000000000" pitchFamily="65" charset="-120"/>
                <a:ea typeface="華康儷楷書" panose="03000509000000000000" pitchFamily="65" charset="-120"/>
                <a:cs typeface="+mn-cs"/>
              </a:rPr>
              <a:t>-</a:t>
            </a:r>
            <a:r>
              <a:rPr lang="zh-TW" altLang="en-US" sz="2800" b="1" dirty="0">
                <a:solidFill>
                  <a:srgbClr val="FF0000"/>
                </a:solidFill>
                <a:latin typeface="華康儷楷書" panose="03000509000000000000" pitchFamily="65" charset="-120"/>
                <a:ea typeface="華康儷楷書" panose="03000509000000000000" pitchFamily="65" charset="-120"/>
                <a:cs typeface="+mn-cs"/>
              </a:rPr>
              <a:t>繳費單列印</a:t>
            </a:r>
            <a:endParaRPr lang="en-US" altLang="zh-TW" sz="2800" b="1" dirty="0">
              <a:solidFill>
                <a:srgbClr val="FF0000"/>
              </a:solidFill>
              <a:latin typeface="華康儷楷書" panose="03000509000000000000" pitchFamily="65" charset="-120"/>
              <a:ea typeface="華康儷楷書" panose="03000509000000000000" pitchFamily="65" charset="-120"/>
              <a:cs typeface="+mn-cs"/>
            </a:endParaRPr>
          </a:p>
        </p:txBody>
      </p:sp>
      <p:sp>
        <p:nvSpPr>
          <p:cNvPr id="15" name="矩形 14"/>
          <p:cNvSpPr/>
          <p:nvPr/>
        </p:nvSpPr>
        <p:spPr>
          <a:xfrm>
            <a:off x="3502325" y="1492268"/>
            <a:ext cx="1526875" cy="4141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F6B9E219-6C2B-468D-88E8-5A6B3D7E672E}"/>
              </a:ext>
            </a:extLst>
          </p:cNvPr>
          <p:cNvSpPr txBox="1"/>
          <p:nvPr/>
        </p:nvSpPr>
        <p:spPr>
          <a:xfrm>
            <a:off x="9903712" y="143210"/>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變革</a:t>
            </a:r>
          </a:p>
        </p:txBody>
      </p:sp>
      <p:pic>
        <p:nvPicPr>
          <p:cNvPr id="4" name="圖片 3">
            <a:extLst>
              <a:ext uri="{FF2B5EF4-FFF2-40B4-BE49-F238E27FC236}">
                <a16:creationId xmlns:a16="http://schemas.microsoft.com/office/drawing/2014/main" id="{F0B8DCF4-8A72-4F13-8277-12BD7F5BEF3A}"/>
              </a:ext>
            </a:extLst>
          </p:cNvPr>
          <p:cNvPicPr>
            <a:picLocks noChangeAspect="1"/>
          </p:cNvPicPr>
          <p:nvPr/>
        </p:nvPicPr>
        <p:blipFill>
          <a:blip r:embed="rId4">
            <a:extLst>
              <a:ext uri="{28A0092B-C50C-407E-A947-70E740481C1C}">
                <a14:useLocalDpi xmlns:a14="http://schemas.microsoft.com/office/drawing/2010/main" val="0"/>
              </a:ext>
            </a:extLst>
          </a:blip>
          <a:srcRect l="3419"/>
          <a:stretch/>
        </p:blipFill>
        <p:spPr>
          <a:xfrm>
            <a:off x="876115" y="2068120"/>
            <a:ext cx="8179360" cy="4346592"/>
          </a:xfrm>
          <a:prstGeom prst="rect">
            <a:avLst/>
          </a:prstGeom>
        </p:spPr>
      </p:pic>
      <p:sp>
        <p:nvSpPr>
          <p:cNvPr id="17" name="矩形 16">
            <a:extLst>
              <a:ext uri="{FF2B5EF4-FFF2-40B4-BE49-F238E27FC236}">
                <a16:creationId xmlns:a16="http://schemas.microsoft.com/office/drawing/2014/main" id="{9247ECE5-05D3-4A97-91E3-C29EDD7E2EFF}"/>
              </a:ext>
            </a:extLst>
          </p:cNvPr>
          <p:cNvSpPr/>
          <p:nvPr/>
        </p:nvSpPr>
        <p:spPr>
          <a:xfrm>
            <a:off x="3935760" y="3619413"/>
            <a:ext cx="3384376" cy="19997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AutoShape 6">
            <a:extLst>
              <a:ext uri="{FF2B5EF4-FFF2-40B4-BE49-F238E27FC236}">
                <a16:creationId xmlns:a16="http://schemas.microsoft.com/office/drawing/2014/main" id="{B83A8B93-5AC9-4DC9-A318-62861CC8B039}"/>
              </a:ext>
            </a:extLst>
          </p:cNvPr>
          <p:cNvSpPr>
            <a:spLocks noChangeArrowheads="1"/>
          </p:cNvSpPr>
          <p:nvPr/>
        </p:nvSpPr>
        <p:spPr bwMode="auto">
          <a:xfrm>
            <a:off x="695400" y="2420888"/>
            <a:ext cx="1452359" cy="425450"/>
          </a:xfrm>
          <a:prstGeom prst="wedgeRoundRectCallout">
            <a:avLst>
              <a:gd name="adj1" fmla="val 75126"/>
              <a:gd name="adj2" fmla="val 124829"/>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華康儷楷書" panose="03000509000000000000" pitchFamily="65" charset="-120"/>
                <a:ea typeface="華康儷楷書" panose="03000509000000000000" pitchFamily="65" charset="-120"/>
              </a:rPr>
              <a:t>繳費資訊</a:t>
            </a:r>
          </a:p>
        </p:txBody>
      </p:sp>
      <p:sp>
        <p:nvSpPr>
          <p:cNvPr id="13" name="矩形 12">
            <a:extLst>
              <a:ext uri="{FF2B5EF4-FFF2-40B4-BE49-F238E27FC236}">
                <a16:creationId xmlns:a16="http://schemas.microsoft.com/office/drawing/2014/main" id="{0C2303DD-6C5C-418C-B735-44B6B6588A2B}"/>
              </a:ext>
            </a:extLst>
          </p:cNvPr>
          <p:cNvSpPr/>
          <p:nvPr/>
        </p:nvSpPr>
        <p:spPr>
          <a:xfrm>
            <a:off x="7459684" y="693647"/>
            <a:ext cx="4390798" cy="2290520"/>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重要作業說明：</a:t>
            </a:r>
            <a:endPar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第一階段報名費含報名資格與身分審查費新臺幣</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200</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元及校系科</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、學程申請費，每</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個校系科</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、學程申請費為新臺幣</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100</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元</a:t>
            </a:r>
            <a:endPar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中低收入戶減免</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60%</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之報名費</a:t>
            </a:r>
            <a:endPar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低收入戶全免</a:t>
            </a:r>
            <a:endPar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作業費每名考生</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30</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元整</a:t>
            </a:r>
            <a:endPar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匯款總計</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合計金額</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作業費金額</a:t>
            </a:r>
            <a:endPar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報名費匯款</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(115/5/21 </a:t>
            </a:r>
            <a:r>
              <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前</a:t>
            </a:r>
            <a:r>
              <a:rPr lang="en-US" altLang="zh-TW"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endParaRPr lang="zh-TW" altLang="en-US" sz="16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4" name="AutoShape 8">
            <a:extLst>
              <a:ext uri="{FF2B5EF4-FFF2-40B4-BE49-F238E27FC236}">
                <a16:creationId xmlns:a16="http://schemas.microsoft.com/office/drawing/2014/main" id="{A90218E2-1D6D-4101-9350-50B8BE53BE62}"/>
              </a:ext>
            </a:extLst>
          </p:cNvPr>
          <p:cNvSpPr>
            <a:spLocks noChangeArrowheads="1"/>
          </p:cNvSpPr>
          <p:nvPr/>
        </p:nvSpPr>
        <p:spPr bwMode="auto">
          <a:xfrm>
            <a:off x="5795916" y="4966445"/>
            <a:ext cx="3143691" cy="360363"/>
          </a:xfrm>
          <a:prstGeom prst="wedgeRoundRectCallout">
            <a:avLst>
              <a:gd name="adj1" fmla="val -62982"/>
              <a:gd name="adj2" fmla="val 232580"/>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華康儷楷書" panose="03000509000000000000" pitchFamily="65" charset="-120"/>
                <a:ea typeface="華康儷楷書" panose="03000509000000000000" pitchFamily="65" charset="-120"/>
              </a:rPr>
              <a:t>請於此下載繳費單</a:t>
            </a:r>
          </a:p>
        </p:txBody>
      </p:sp>
      <p:sp>
        <p:nvSpPr>
          <p:cNvPr id="16" name="AutoShape 9">
            <a:extLst>
              <a:ext uri="{FF2B5EF4-FFF2-40B4-BE49-F238E27FC236}">
                <a16:creationId xmlns:a16="http://schemas.microsoft.com/office/drawing/2014/main" id="{6C8EE07D-A969-400F-9EDD-09D230CD06F3}"/>
              </a:ext>
            </a:extLst>
          </p:cNvPr>
          <p:cNvSpPr>
            <a:spLocks noChangeArrowheads="1"/>
          </p:cNvSpPr>
          <p:nvPr/>
        </p:nvSpPr>
        <p:spPr bwMode="auto">
          <a:xfrm>
            <a:off x="6096000" y="6173873"/>
            <a:ext cx="2061677" cy="334962"/>
          </a:xfrm>
          <a:prstGeom prst="wedgeRoundRectCallout">
            <a:avLst>
              <a:gd name="adj1" fmla="val -58440"/>
              <a:gd name="adj2" fmla="val -4937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華康儷楷書" panose="03000509000000000000" pitchFamily="65" charset="-120"/>
                <a:ea typeface="華康儷楷書" panose="03000509000000000000" pitchFamily="65" charset="-120"/>
              </a:rPr>
              <a:t>顯示繳費情形</a:t>
            </a:r>
          </a:p>
        </p:txBody>
      </p:sp>
      <p:pic>
        <p:nvPicPr>
          <p:cNvPr id="18" name="圖片 17">
            <a:extLst>
              <a:ext uri="{FF2B5EF4-FFF2-40B4-BE49-F238E27FC236}">
                <a16:creationId xmlns:a16="http://schemas.microsoft.com/office/drawing/2014/main" id="{7D16164A-D697-439E-AD93-7DD6400C03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1011" y="1792231"/>
            <a:ext cx="442481" cy="442481"/>
          </a:xfrm>
          <a:prstGeom prst="rect">
            <a:avLst/>
          </a:prstGeom>
        </p:spPr>
      </p:pic>
      <p:pic>
        <p:nvPicPr>
          <p:cNvPr id="10" name="圖片 9">
            <a:extLst>
              <a:ext uri="{FF2B5EF4-FFF2-40B4-BE49-F238E27FC236}">
                <a16:creationId xmlns:a16="http://schemas.microsoft.com/office/drawing/2014/main" id="{22DBB448-BBDF-49A7-B261-6728F2420E9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431655" y="3008070"/>
            <a:ext cx="2691737" cy="3805306"/>
          </a:xfrm>
          <a:prstGeom prst="rect">
            <a:avLst/>
          </a:prstGeom>
          <a:ln>
            <a:noFill/>
          </a:ln>
          <a:effectLst>
            <a:outerShdw blurRad="190500" algn="tl" rotWithShape="0">
              <a:srgbClr val="000000">
                <a:alpha val="70000"/>
              </a:srgbClr>
            </a:outerShdw>
          </a:effectLst>
        </p:spPr>
      </p:pic>
      <p:pic>
        <p:nvPicPr>
          <p:cNvPr id="22" name="圖片 21">
            <a:extLst>
              <a:ext uri="{FF2B5EF4-FFF2-40B4-BE49-F238E27FC236}">
                <a16:creationId xmlns:a16="http://schemas.microsoft.com/office/drawing/2014/main" id="{35A3D3E0-D6A1-4BEE-82A1-D56033531C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394" y="6193471"/>
            <a:ext cx="442481" cy="44248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847528" y="109627"/>
            <a:ext cx="7670362" cy="508665"/>
          </a:xfrm>
          <a:prstGeom prst="rect">
            <a:avLst/>
          </a:prstGeom>
        </p:spPr>
        <p:txBody>
          <a:bodyPr wrap="square">
            <a:spAutoFit/>
          </a:bodyPr>
          <a:lstStyle/>
          <a:p>
            <a:pPr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一階報名及繳費</a:t>
            </a:r>
            <a:r>
              <a:rPr lang="en-US" altLang="zh-TW" sz="2600" b="1" dirty="0">
                <a:solidFill>
                  <a:srgbClr val="FF0000"/>
                </a:solidFill>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rPr>
              <a:t>報表寄回本會</a:t>
            </a:r>
            <a:endParaRPr lang="en-US" altLang="zh-TW" sz="2600" b="1" dirty="0">
              <a:solidFill>
                <a:srgbClr val="FF0000"/>
              </a:solidFill>
              <a:latin typeface="華康儷楷書" panose="03000509000000000000" pitchFamily="65" charset="-120"/>
              <a:ea typeface="華康儷楷書" panose="03000509000000000000" pitchFamily="65" charset="-120"/>
            </a:endParaRPr>
          </a:p>
        </p:txBody>
      </p:sp>
      <p:sp>
        <p:nvSpPr>
          <p:cNvPr id="18" name="文字方塊 17"/>
          <p:cNvSpPr txBox="1"/>
          <p:nvPr/>
        </p:nvSpPr>
        <p:spPr>
          <a:xfrm>
            <a:off x="11061867" y="1141761"/>
            <a:ext cx="825867" cy="86177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變革</a:t>
            </a:r>
            <a:endParaRPr lang="en-US" altLang="zh-TW" sz="2500" dirty="0">
              <a:solidFill>
                <a:schemeClr val="bg1"/>
              </a:solidFill>
              <a:latin typeface="微軟正黑體" panose="020B0604030504040204" pitchFamily="34" charset="-120"/>
              <a:ea typeface="微軟正黑體" panose="020B0604030504040204" pitchFamily="34" charset="-120"/>
            </a:endParaRPr>
          </a:p>
          <a:p>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C3B081E2-72DA-424E-9D37-9E3A711D4F46}"/>
              </a:ext>
            </a:extLst>
          </p:cNvPr>
          <p:cNvSpPr/>
          <p:nvPr/>
        </p:nvSpPr>
        <p:spPr>
          <a:xfrm>
            <a:off x="6672064" y="1052736"/>
            <a:ext cx="209749" cy="114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3" name="圖片 12">
            <a:extLst>
              <a:ext uri="{FF2B5EF4-FFF2-40B4-BE49-F238E27FC236}">
                <a16:creationId xmlns:a16="http://schemas.microsoft.com/office/drawing/2014/main" id="{B7CF1489-DA4C-46A9-A8D1-D94948B4DC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82228" y="1196752"/>
            <a:ext cx="3775767" cy="4626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圖片 14">
            <a:extLst>
              <a:ext uri="{FF2B5EF4-FFF2-40B4-BE49-F238E27FC236}">
                <a16:creationId xmlns:a16="http://schemas.microsoft.com/office/drawing/2014/main" id="{DEB1DFAC-30A0-44EF-8933-BCC56B870F9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16430" y="1196752"/>
            <a:ext cx="3570417" cy="46223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矩形 16">
            <a:extLst>
              <a:ext uri="{FF2B5EF4-FFF2-40B4-BE49-F238E27FC236}">
                <a16:creationId xmlns:a16="http://schemas.microsoft.com/office/drawing/2014/main" id="{97E72BD8-D598-4CF2-9309-08B6B9575A33}"/>
              </a:ext>
            </a:extLst>
          </p:cNvPr>
          <p:cNvSpPr/>
          <p:nvPr/>
        </p:nvSpPr>
        <p:spPr>
          <a:xfrm>
            <a:off x="747787" y="810586"/>
            <a:ext cx="3476005" cy="32155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Cambria Math" panose="02040503050406030204" pitchFamily="18" charset="0"/>
                <a:ea typeface="華康儷楷書" panose="03000509000000000000" pitchFamily="65" charset="-120"/>
              </a:rPr>
              <a:t>報表</a:t>
            </a:r>
            <a:r>
              <a:rPr lang="en-US" altLang="zh-TW" dirty="0">
                <a:latin typeface="Cambria Math" panose="02040503050406030204" pitchFamily="18" charset="0"/>
                <a:ea typeface="華康儷楷書" panose="03000509000000000000" pitchFamily="65" charset="-120"/>
              </a:rPr>
              <a:t>A3-1</a:t>
            </a:r>
            <a:endParaRPr lang="zh-TW" altLang="en-US" dirty="0">
              <a:latin typeface="Cambria Math" panose="02040503050406030204" pitchFamily="18" charset="0"/>
              <a:ea typeface="華康儷楷書" panose="03000509000000000000" pitchFamily="65" charset="-120"/>
            </a:endParaRPr>
          </a:p>
        </p:txBody>
      </p:sp>
      <p:sp>
        <p:nvSpPr>
          <p:cNvPr id="19" name="矩形 18">
            <a:extLst>
              <a:ext uri="{FF2B5EF4-FFF2-40B4-BE49-F238E27FC236}">
                <a16:creationId xmlns:a16="http://schemas.microsoft.com/office/drawing/2014/main" id="{3A60A3BD-D28D-4FD4-8B0A-27EE22640394}"/>
              </a:ext>
            </a:extLst>
          </p:cNvPr>
          <p:cNvSpPr/>
          <p:nvPr/>
        </p:nvSpPr>
        <p:spPr>
          <a:xfrm>
            <a:off x="4347393" y="816541"/>
            <a:ext cx="3821247" cy="30686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Cambria Math" panose="02040503050406030204" pitchFamily="18" charset="0"/>
                <a:ea typeface="華康儷楷書" panose="03000509000000000000" pitchFamily="65" charset="-120"/>
              </a:rPr>
              <a:t>報表</a:t>
            </a:r>
            <a:r>
              <a:rPr lang="en-US" altLang="zh-TW" dirty="0">
                <a:latin typeface="Cambria Math" panose="02040503050406030204" pitchFamily="18" charset="0"/>
                <a:ea typeface="華康儷楷書" panose="03000509000000000000" pitchFamily="65" charset="-120"/>
              </a:rPr>
              <a:t>A3-2</a:t>
            </a:r>
            <a:endParaRPr lang="zh-TW" altLang="en-US" dirty="0">
              <a:latin typeface="Cambria Math" panose="02040503050406030204" pitchFamily="18" charset="0"/>
              <a:ea typeface="華康儷楷書" panose="03000509000000000000" pitchFamily="65" charset="-120"/>
            </a:endParaRPr>
          </a:p>
        </p:txBody>
      </p:sp>
      <p:sp>
        <p:nvSpPr>
          <p:cNvPr id="20" name="矩形 19">
            <a:extLst>
              <a:ext uri="{FF2B5EF4-FFF2-40B4-BE49-F238E27FC236}">
                <a16:creationId xmlns:a16="http://schemas.microsoft.com/office/drawing/2014/main" id="{B513278B-9967-4A7E-9631-57B29F1616BA}"/>
              </a:ext>
            </a:extLst>
          </p:cNvPr>
          <p:cNvSpPr/>
          <p:nvPr/>
        </p:nvSpPr>
        <p:spPr>
          <a:xfrm>
            <a:off x="8286934" y="815441"/>
            <a:ext cx="3599914" cy="30686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Cambria Math" panose="02040503050406030204" pitchFamily="18" charset="0"/>
                <a:ea typeface="華康儷楷書" panose="03000509000000000000" pitchFamily="65" charset="-120"/>
              </a:rPr>
              <a:t>報表</a:t>
            </a:r>
            <a:r>
              <a:rPr lang="en-US" altLang="zh-TW" dirty="0">
                <a:latin typeface="Cambria Math" panose="02040503050406030204" pitchFamily="18" charset="0"/>
                <a:ea typeface="華康儷楷書" panose="03000509000000000000" pitchFamily="65" charset="-120"/>
              </a:rPr>
              <a:t>A11</a:t>
            </a:r>
            <a:endParaRPr lang="zh-TW" altLang="en-US" dirty="0">
              <a:latin typeface="Cambria Math" panose="02040503050406030204" pitchFamily="18" charset="0"/>
              <a:ea typeface="華康儷楷書" panose="03000509000000000000" pitchFamily="65" charset="-120"/>
            </a:endParaRPr>
          </a:p>
        </p:txBody>
      </p:sp>
      <p:pic>
        <p:nvPicPr>
          <p:cNvPr id="10" name="圖片 9">
            <a:extLst>
              <a:ext uri="{FF2B5EF4-FFF2-40B4-BE49-F238E27FC236}">
                <a16:creationId xmlns:a16="http://schemas.microsoft.com/office/drawing/2014/main" id="{BB826BEA-95A9-4305-AA6E-2A69FEC79B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7788" y="1196752"/>
            <a:ext cx="3476005" cy="4629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矩形 5">
            <a:extLst>
              <a:ext uri="{FF2B5EF4-FFF2-40B4-BE49-F238E27FC236}">
                <a16:creationId xmlns:a16="http://schemas.microsoft.com/office/drawing/2014/main" id="{1C098BCE-8877-4F8A-9DEC-2049EA00CFDE}"/>
              </a:ext>
            </a:extLst>
          </p:cNvPr>
          <p:cNvSpPr/>
          <p:nvPr/>
        </p:nvSpPr>
        <p:spPr>
          <a:xfrm>
            <a:off x="6610350" y="5517231"/>
            <a:ext cx="419100" cy="112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3C1B8758-0819-4909-ADD1-8C3877CD2F30}"/>
              </a:ext>
            </a:extLst>
          </p:cNvPr>
          <p:cNvSpPr/>
          <p:nvPr/>
        </p:nvSpPr>
        <p:spPr>
          <a:xfrm>
            <a:off x="2674109" y="5740898"/>
            <a:ext cx="6843781" cy="943109"/>
          </a:xfrm>
          <a:prstGeom prst="rect">
            <a:avLst/>
          </a:prstGeom>
          <a:solidFill>
            <a:srgbClr val="C00000"/>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請於一階報名完成確定送出後，將表</a:t>
            </a:r>
            <a:r>
              <a:rPr lang="en-US" altLang="zh-TW"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A3-1</a:t>
            </a:r>
            <a:r>
              <a:rPr lang="zh-TW" altLang="en-US"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報名人次統計表、</a:t>
            </a:r>
            <a:r>
              <a:rPr lang="en-US" altLang="zh-TW"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A3-2</a:t>
            </a:r>
            <a:r>
              <a:rPr lang="zh-TW" altLang="en-US"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報名人數統計表及</a:t>
            </a:r>
            <a:r>
              <a:rPr lang="en-US" altLang="zh-TW"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A11</a:t>
            </a:r>
            <a:r>
              <a:rPr lang="zh-TW" altLang="en-US"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第一階段報名回覆表列印</a:t>
            </a:r>
            <a:r>
              <a:rPr lang="zh-TW" altLang="en-US" sz="2000"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核章後</a:t>
            </a:r>
            <a:r>
              <a:rPr lang="zh-TW" altLang="en-US" sz="20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，寄回本會留存備查</a:t>
            </a:r>
          </a:p>
        </p:txBody>
      </p:sp>
      <p:pic>
        <p:nvPicPr>
          <p:cNvPr id="3" name="圖片 2">
            <a:extLst>
              <a:ext uri="{FF2B5EF4-FFF2-40B4-BE49-F238E27FC236}">
                <a16:creationId xmlns:a16="http://schemas.microsoft.com/office/drawing/2014/main" id="{1A3D9AA0-5C0B-408D-AD91-7B3F1AF4C6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2713" y="5749633"/>
            <a:ext cx="951396" cy="951396"/>
          </a:xfrm>
          <a:prstGeom prst="rect">
            <a:avLst/>
          </a:prstGeom>
        </p:spPr>
      </p:pic>
    </p:spTree>
    <p:extLst>
      <p:ext uri="{BB962C8B-B14F-4D97-AF65-F5344CB8AC3E}">
        <p14:creationId xmlns:p14="http://schemas.microsoft.com/office/powerpoint/2010/main" val="2772649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2523295" y="1143790"/>
            <a:ext cx="7412124" cy="5256411"/>
            <a:chOff x="809297" y="1268760"/>
            <a:chExt cx="7412124" cy="5256411"/>
          </a:xfrm>
        </p:grpSpPr>
        <p:pic>
          <p:nvPicPr>
            <p:cNvPr id="2"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7" y="3897825"/>
              <a:ext cx="7369455" cy="1304436"/>
            </a:xfrm>
            <a:prstGeom prst="rect">
              <a:avLst/>
            </a:prstGeom>
          </p:spPr>
        </p:pic>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7" y="5220735"/>
              <a:ext cx="7412124" cy="1304436"/>
            </a:xfrm>
            <a:prstGeom prst="rect">
              <a:avLst/>
            </a:prstGeom>
          </p:spPr>
        </p:pic>
        <p:pic>
          <p:nvPicPr>
            <p:cNvPr id="4"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268760"/>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97" y="2574914"/>
              <a:ext cx="7387742" cy="1304436"/>
            </a:xfrm>
            <a:prstGeom prst="rect">
              <a:avLst/>
            </a:prstGeom>
          </p:spPr>
        </p:pic>
        <p:sp>
          <p:nvSpPr>
            <p:cNvPr id="6" name="TextBox 19"/>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資格審查登錄</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考生基本資料建置</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8" name="TextBox 21"/>
            <p:cNvSpPr txBox="1"/>
            <p:nvPr/>
          </p:nvSpPr>
          <p:spPr>
            <a:xfrm flipH="1">
              <a:off x="2365793" y="4130034"/>
              <a:ext cx="5400600" cy="82689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應屆畢業生第六學期修課紀錄查詢系統</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學校端、考生端</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0" name="TextBox 23"/>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第一階段集體報名及繳費系統</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2" name="TextBox 25"/>
            <p:cNvSpPr txBox="1"/>
            <p:nvPr/>
          </p:nvSpPr>
          <p:spPr>
            <a:xfrm flipH="1">
              <a:off x="2357963" y="5447817"/>
              <a:ext cx="5562215" cy="82689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第二階段考生報名及學習歷程備審資料上傳狀態查詢系統</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1127448" y="0"/>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2800" b="1" kern="0" dirty="0">
                <a:latin typeface="華康儷楷書" panose="03000509000000000000" pitchFamily="65" charset="-120"/>
                <a:ea typeface="華康儷楷書" panose="03000509000000000000" pitchFamily="65" charset="-120"/>
                <a:cs typeface="Times New Roman" panose="02020603050405020304" pitchFamily="18" charset="0"/>
              </a:rPr>
              <a:t>「集體報名」系統操作說明</a:t>
            </a:r>
          </a:p>
        </p:txBody>
      </p:sp>
      <p:sp>
        <p:nvSpPr>
          <p:cNvPr id="13" name="矩形 12"/>
          <p:cNvSpPr/>
          <p:nvPr/>
        </p:nvSpPr>
        <p:spPr>
          <a:xfrm>
            <a:off x="3919584" y="3827264"/>
            <a:ext cx="5866968" cy="1113904"/>
          </a:xfrm>
          <a:prstGeom prst="rect">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3125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p:cNvCxnSpPr/>
          <p:nvPr/>
        </p:nvCxnSpPr>
        <p:spPr>
          <a:xfrm>
            <a:off x="1240841" y="2760838"/>
            <a:ext cx="980839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圓角矩形 5"/>
          <p:cNvSpPr/>
          <p:nvPr/>
        </p:nvSpPr>
        <p:spPr>
          <a:xfrm>
            <a:off x="1240842" y="860723"/>
            <a:ext cx="456904" cy="1877822"/>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Book Antiqua" panose="02040602050305030304" pitchFamily="18" charset="0"/>
                <a:ea typeface="華康儷楷書" panose="03000509000000000000" pitchFamily="65" charset="-120"/>
              </a:rPr>
              <a:t>前</a:t>
            </a:r>
            <a:r>
              <a:rPr lang="zh-TW" altLang="en-US" b="1" dirty="0">
                <a:solidFill>
                  <a:schemeClr val="tx1"/>
                </a:solidFill>
                <a:latin typeface="Book Antiqua" panose="02040602050305030304" pitchFamily="18" charset="0"/>
                <a:ea typeface="華康儷楷書" panose="03000509000000000000" pitchFamily="65" charset="-120"/>
              </a:rPr>
              <a:t>４</a:t>
            </a:r>
            <a:r>
              <a:rPr lang="zh-TW" altLang="zh-TW" b="1" dirty="0">
                <a:solidFill>
                  <a:schemeClr val="tx1"/>
                </a:solidFill>
                <a:latin typeface="Book Antiqua" panose="02040602050305030304" pitchFamily="18" charset="0"/>
                <a:ea typeface="華康儷楷書" panose="03000509000000000000" pitchFamily="65" charset="-120"/>
              </a:rPr>
              <a:t>學期</a:t>
            </a:r>
            <a:endParaRPr lang="zh-TW" altLang="en-US" dirty="0">
              <a:solidFill>
                <a:schemeClr val="tx1"/>
              </a:solidFill>
              <a:latin typeface="Book Antiqua" panose="02040602050305030304" pitchFamily="18" charset="0"/>
              <a:ea typeface="華康儷楷書" panose="03000509000000000000" pitchFamily="65" charset="-120"/>
            </a:endParaRPr>
          </a:p>
        </p:txBody>
      </p:sp>
      <p:sp>
        <p:nvSpPr>
          <p:cNvPr id="7" name="圓角矩形 6"/>
          <p:cNvSpPr/>
          <p:nvPr/>
        </p:nvSpPr>
        <p:spPr>
          <a:xfrm>
            <a:off x="1240842" y="2773479"/>
            <a:ext cx="456904" cy="204229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Book Antiqua" panose="02040602050305030304" pitchFamily="18" charset="0"/>
                <a:ea typeface="華康儷楷書" panose="03000509000000000000" pitchFamily="65" charset="-120"/>
              </a:rPr>
              <a:t>第</a:t>
            </a:r>
            <a:r>
              <a:rPr lang="zh-TW" altLang="en-US" b="1" dirty="0">
                <a:solidFill>
                  <a:schemeClr val="tx1"/>
                </a:solidFill>
                <a:latin typeface="Book Antiqua" panose="02040602050305030304" pitchFamily="18" charset="0"/>
                <a:ea typeface="華康儷楷書" panose="03000509000000000000" pitchFamily="65" charset="-120"/>
              </a:rPr>
              <a:t>５</a:t>
            </a:r>
            <a:r>
              <a:rPr lang="zh-TW" altLang="zh-TW" b="1" dirty="0">
                <a:solidFill>
                  <a:schemeClr val="tx1"/>
                </a:solidFill>
                <a:latin typeface="Book Antiqua" panose="02040602050305030304" pitchFamily="18" charset="0"/>
                <a:ea typeface="華康儷楷書" panose="03000509000000000000" pitchFamily="65" charset="-120"/>
              </a:rPr>
              <a:t>學期</a:t>
            </a:r>
            <a:endParaRPr lang="zh-TW" altLang="en-US" dirty="0">
              <a:solidFill>
                <a:schemeClr val="tx1"/>
              </a:solidFill>
              <a:latin typeface="Book Antiqua" panose="02040602050305030304" pitchFamily="18" charset="0"/>
              <a:ea typeface="華康儷楷書" panose="03000509000000000000" pitchFamily="65" charset="-120"/>
            </a:endParaRPr>
          </a:p>
        </p:txBody>
      </p:sp>
      <p:sp>
        <p:nvSpPr>
          <p:cNvPr id="8" name="圓角矩形 7"/>
          <p:cNvSpPr/>
          <p:nvPr/>
        </p:nvSpPr>
        <p:spPr>
          <a:xfrm>
            <a:off x="1240842" y="4838073"/>
            <a:ext cx="456904" cy="1828226"/>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Book Antiqua" panose="02040602050305030304" pitchFamily="18" charset="0"/>
                <a:ea typeface="華康儷楷書" panose="03000509000000000000" pitchFamily="65" charset="-120"/>
              </a:rPr>
              <a:t>第</a:t>
            </a:r>
            <a:r>
              <a:rPr lang="zh-TW" altLang="en-US" b="1" dirty="0">
                <a:solidFill>
                  <a:schemeClr val="tx1"/>
                </a:solidFill>
                <a:latin typeface="Book Antiqua" panose="02040602050305030304" pitchFamily="18" charset="0"/>
                <a:ea typeface="華康儷楷書" panose="03000509000000000000" pitchFamily="65" charset="-120"/>
              </a:rPr>
              <a:t>６</a:t>
            </a:r>
            <a:r>
              <a:rPr lang="zh-TW" altLang="zh-TW" b="1" dirty="0">
                <a:solidFill>
                  <a:schemeClr val="tx1"/>
                </a:solidFill>
                <a:latin typeface="Book Antiqua" panose="02040602050305030304" pitchFamily="18" charset="0"/>
                <a:ea typeface="華康儷楷書" panose="03000509000000000000" pitchFamily="65" charset="-120"/>
              </a:rPr>
              <a:t>學期</a:t>
            </a:r>
            <a:endParaRPr lang="zh-TW" altLang="en-US" dirty="0">
              <a:solidFill>
                <a:schemeClr val="tx1"/>
              </a:solidFill>
              <a:latin typeface="Book Antiqua" panose="02040602050305030304" pitchFamily="18" charset="0"/>
              <a:ea typeface="華康儷楷書" panose="03000509000000000000" pitchFamily="65" charset="-120"/>
            </a:endParaRPr>
          </a:p>
        </p:txBody>
      </p:sp>
      <p:sp>
        <p:nvSpPr>
          <p:cNvPr id="10" name="矩形 9"/>
          <p:cNvSpPr/>
          <p:nvPr/>
        </p:nvSpPr>
        <p:spPr>
          <a:xfrm>
            <a:off x="1741275" y="977651"/>
            <a:ext cx="3696884" cy="1661993"/>
          </a:xfrm>
          <a:prstGeom prst="rect">
            <a:avLst/>
          </a:prstGeom>
        </p:spPr>
        <p:txBody>
          <a:bodyPr wrap="square">
            <a:spAutoFit/>
          </a:bodyPr>
          <a:lstStyle/>
          <a:p>
            <a:pPr algn="ct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於</a:t>
            </a:r>
            <a:r>
              <a:rPr lang="zh-TW" altLang="en-US" sz="24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查看系統</a:t>
            </a: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查看</a:t>
            </a:r>
            <a:endPar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endParaRPr>
          </a:p>
          <a:p>
            <a:pPr algn="ct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學習歷程檔案</a:t>
            </a:r>
            <a:endPar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Book Antiqua" panose="02040602050305030304" pitchFamily="18" charset="0"/>
                <a:ea typeface="華康儷楷書" panose="03000509000000000000" pitchFamily="65" charset="-120"/>
                <a:cs typeface="Times New Roman" panose="02020603050405020304" pitchFamily="18" charset="0"/>
              </a:rPr>
              <a:t>1~4</a:t>
            </a:r>
            <a:r>
              <a:rPr lang="zh-TW" altLang="zh-TW" spc="-150" dirty="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修課紀錄</a:t>
            </a:r>
            <a:r>
              <a:rPr lang="zh-TW" altLang="en-US"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a:t>
            </a:r>
            <a:endParaRPr lang="en-US"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endParaRPr>
          </a:p>
          <a:p>
            <a:r>
              <a:rPr lang="en-US" altLang="zh-TW" spc="-150" dirty="0">
                <a:latin typeface="Book Antiqua" panose="02040602050305030304" pitchFamily="18" charset="0"/>
                <a:ea typeface="華康儷楷書" panose="03000509000000000000" pitchFamily="65" charset="-120"/>
                <a:cs typeface="Times New Roman" panose="02020603050405020304" pitchFamily="18" charset="0"/>
              </a:rPr>
              <a:t>       </a:t>
            </a:r>
            <a:r>
              <a:rPr lang="zh-TW" altLang="en-US" spc="-150" dirty="0">
                <a:latin typeface="Book Antiqua" panose="02040602050305030304" pitchFamily="18" charset="0"/>
                <a:ea typeface="華康儷楷書" panose="03000509000000000000" pitchFamily="65" charset="-120"/>
                <a:cs typeface="Times New Roman" panose="02020603050405020304" pitchFamily="18" charset="0"/>
              </a:rPr>
              <a:t>        </a:t>
            </a:r>
            <a:r>
              <a:rPr lang="zh-TW" altLang="zh-TW" u="sng" spc="-150" dirty="0">
                <a:latin typeface="Book Antiqua" panose="02040602050305030304" pitchFamily="18" charset="0"/>
                <a:ea typeface="華康儷楷書" panose="03000509000000000000" pitchFamily="65" charset="-120"/>
                <a:cs typeface="Times New Roman" panose="02020603050405020304" pitchFamily="18" charset="0"/>
              </a:rPr>
              <a:t>課程學習成果</a:t>
            </a:r>
            <a:r>
              <a:rPr lang="zh-TW" altLang="en-US"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u="sng" spc="-150" dirty="0">
                <a:latin typeface="Book Antiqua" panose="02040602050305030304" pitchFamily="18" charset="0"/>
                <a:ea typeface="華康儷楷書" panose="03000509000000000000" pitchFamily="65" charset="-120"/>
                <a:cs typeface="Times New Roman" panose="02020603050405020304" pitchFamily="18" charset="0"/>
              </a:rPr>
              <a:t>多元表現</a:t>
            </a:r>
            <a:endParaRPr lang="en-US" altLang="zh-TW" u="sng" spc="-150" dirty="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zh-TW" altLang="zh-TW"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倘有疑義</a:t>
            </a:r>
            <a:r>
              <a:rPr lang="zh-TW" altLang="zh-TW" b="1" spc="-150" dirty="0">
                <a:latin typeface="Book Antiqua" panose="02040602050305030304" pitchFamily="18" charset="0"/>
                <a:ea typeface="華康儷楷書" panose="03000509000000000000" pitchFamily="65" charset="-120"/>
                <a:cs typeface="Times New Roman" panose="02020603050405020304" pitchFamily="18" charset="0"/>
              </a:rPr>
              <a:t>向</a:t>
            </a:r>
            <a:r>
              <a:rPr lang="zh-TW" altLang="en-US" b="1" spc="-150" dirty="0">
                <a:latin typeface="Book Antiqua" panose="02040602050305030304" pitchFamily="18" charset="0"/>
                <a:ea typeface="華康儷楷書" panose="03000509000000000000" pitchFamily="65" charset="-120"/>
                <a:cs typeface="Times New Roman" panose="02020603050405020304" pitchFamily="18" charset="0"/>
              </a:rPr>
              <a:t>原</a:t>
            </a:r>
            <a:r>
              <a:rPr lang="zh-TW" altLang="zh-TW" b="1" spc="-150" dirty="0">
                <a:latin typeface="Book Antiqua" panose="02040602050305030304" pitchFamily="18" charset="0"/>
                <a:ea typeface="華康儷楷書" panose="03000509000000000000" pitchFamily="65" charset="-120"/>
                <a:cs typeface="Times New Roman" panose="02020603050405020304" pitchFamily="18" charset="0"/>
              </a:rPr>
              <a:t>就讀</a:t>
            </a:r>
            <a:r>
              <a:rPr lang="zh-TW" altLang="en-US" b="1" spc="-150" dirty="0">
                <a:latin typeface="Book Antiqua" panose="02040602050305030304" pitchFamily="18" charset="0"/>
                <a:ea typeface="華康儷楷書" panose="03000509000000000000" pitchFamily="65" charset="-120"/>
                <a:cs typeface="Times New Roman" panose="02020603050405020304" pitchFamily="18" charset="0"/>
              </a:rPr>
              <a:t>學校</a:t>
            </a:r>
            <a:r>
              <a:rPr lang="zh-TW" altLang="zh-TW" b="1" spc="-150" dirty="0">
                <a:latin typeface="Book Antiqua" panose="02040602050305030304" pitchFamily="18" charset="0"/>
                <a:ea typeface="華康儷楷書" panose="03000509000000000000" pitchFamily="65" charset="-120"/>
                <a:cs typeface="Times New Roman" panose="02020603050405020304" pitchFamily="18" charset="0"/>
              </a:rPr>
              <a:t>提出異議</a:t>
            </a:r>
            <a:endParaRPr lang="zh-TW" altLang="en-US" b="1" spc="-150" dirty="0">
              <a:latin typeface="Book Antiqua" panose="02040602050305030304" pitchFamily="18" charset="0"/>
              <a:ea typeface="華康儷楷書" panose="03000509000000000000" pitchFamily="65" charset="-120"/>
            </a:endParaRPr>
          </a:p>
        </p:txBody>
      </p:sp>
      <p:sp>
        <p:nvSpPr>
          <p:cNvPr id="11" name="矩形 10"/>
          <p:cNvSpPr/>
          <p:nvPr/>
        </p:nvSpPr>
        <p:spPr>
          <a:xfrm>
            <a:off x="1720529" y="3104199"/>
            <a:ext cx="3696885" cy="1661993"/>
          </a:xfrm>
          <a:prstGeom prst="rect">
            <a:avLst/>
          </a:prstGeom>
        </p:spPr>
        <p:txBody>
          <a:bodyPr wrap="square">
            <a:spAutoFit/>
          </a:bodyPr>
          <a:lstStyle/>
          <a:p>
            <a:pPr algn="ct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考生</a:t>
            </a: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於</a:t>
            </a:r>
            <a:r>
              <a:rPr lang="en-US" altLang="zh-TW" sz="24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EP</a:t>
            </a:r>
            <a:r>
              <a:rPr lang="zh-TW" altLang="en-US" sz="24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正式版</a:t>
            </a: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查看</a:t>
            </a:r>
            <a:endPar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endParaRPr>
          </a:p>
          <a:p>
            <a:pPr algn="ct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學習歷程檔案</a:t>
            </a:r>
            <a:endParaRPr lang="en-US" altLang="zh-TW" spc="-150" dirty="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Book Antiqua" panose="02040602050305030304" pitchFamily="18" charset="0"/>
                <a:ea typeface="華康儷楷書" panose="03000509000000000000" pitchFamily="65" charset="-120"/>
                <a:cs typeface="Times New Roman" panose="02020603050405020304" pitchFamily="18" charset="0"/>
              </a:rPr>
              <a:t>1~5</a:t>
            </a:r>
            <a:r>
              <a:rPr lang="zh-TW" altLang="en-US" spc="-150" dirty="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修課紀錄</a:t>
            </a:r>
            <a:r>
              <a:rPr lang="zh-TW" altLang="en-US"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a:t>
            </a:r>
            <a:endParaRPr lang="en-US" altLang="zh-TW"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Book Antiqua" panose="02040602050305030304" pitchFamily="18" charset="0"/>
                <a:ea typeface="華康儷楷書" panose="03000509000000000000" pitchFamily="65" charset="-120"/>
                <a:cs typeface="Times New Roman" panose="02020603050405020304" pitchFamily="18" charset="0"/>
              </a:rPr>
              <a:t>1~6</a:t>
            </a:r>
            <a:r>
              <a:rPr lang="zh-TW" altLang="en-US" spc="-150" dirty="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u="sng" spc="-150" dirty="0">
                <a:latin typeface="Book Antiqua" panose="02040602050305030304" pitchFamily="18" charset="0"/>
                <a:ea typeface="華康儷楷書" panose="03000509000000000000" pitchFamily="65" charset="-120"/>
                <a:cs typeface="Times New Roman" panose="02020603050405020304" pitchFamily="18" charset="0"/>
              </a:rPr>
              <a:t>課程學習成果</a:t>
            </a:r>
            <a:r>
              <a:rPr lang="zh-TW" altLang="en-US"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u="sng" spc="-150" dirty="0">
                <a:latin typeface="Book Antiqua" panose="02040602050305030304" pitchFamily="18" charset="0"/>
                <a:ea typeface="華康儷楷書" panose="03000509000000000000" pitchFamily="65" charset="-120"/>
                <a:cs typeface="Times New Roman" panose="02020603050405020304" pitchFamily="18" charset="0"/>
              </a:rPr>
              <a:t>多元表現</a:t>
            </a:r>
            <a:endParaRPr lang="en-US" altLang="zh-TW" u="sng" spc="-150" dirty="0">
              <a:latin typeface="Book Antiqua" panose="02040602050305030304" pitchFamily="18" charset="0"/>
              <a:ea typeface="華康儷楷書" panose="03000509000000000000" pitchFamily="65" charset="-120"/>
              <a:cs typeface="Times New Roman" panose="02020603050405020304" pitchFamily="18" charset="0"/>
            </a:endParaRPr>
          </a:p>
          <a:p>
            <a:pPr marL="285750" indent="-285750">
              <a:buFont typeface="Wingdings" panose="05000000000000000000" pitchFamily="2" charset="2"/>
              <a:buChar char="Ø"/>
            </a:pPr>
            <a:r>
              <a:rPr lang="zh-TW" altLang="zh-TW"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倘有疑義</a:t>
            </a:r>
            <a:r>
              <a:rPr lang="zh-TW" altLang="zh-TW" b="1" spc="-150" dirty="0">
                <a:latin typeface="Book Antiqua" panose="02040602050305030304" pitchFamily="18" charset="0"/>
                <a:ea typeface="華康儷楷書" panose="03000509000000000000" pitchFamily="65" charset="-120"/>
                <a:cs typeface="Times New Roman" panose="02020603050405020304" pitchFamily="18" charset="0"/>
              </a:rPr>
              <a:t>向就讀</a:t>
            </a:r>
            <a:r>
              <a:rPr lang="zh-TW" altLang="en-US" b="1" spc="-150" dirty="0">
                <a:latin typeface="Book Antiqua" panose="02040602050305030304" pitchFamily="18" charset="0"/>
                <a:ea typeface="華康儷楷書" panose="03000509000000000000" pitchFamily="65" charset="-120"/>
                <a:cs typeface="Times New Roman" panose="02020603050405020304" pitchFamily="18" charset="0"/>
              </a:rPr>
              <a:t>學校</a:t>
            </a:r>
            <a:r>
              <a:rPr lang="zh-TW" altLang="zh-TW" b="1" spc="-150" dirty="0">
                <a:latin typeface="Book Antiqua" panose="02040602050305030304" pitchFamily="18" charset="0"/>
                <a:ea typeface="華康儷楷書" panose="03000509000000000000" pitchFamily="65" charset="-120"/>
                <a:cs typeface="Times New Roman" panose="02020603050405020304" pitchFamily="18" charset="0"/>
              </a:rPr>
              <a:t>提出異議</a:t>
            </a:r>
            <a:endParaRPr lang="zh-TW" altLang="en-US" b="1" spc="-150" dirty="0">
              <a:latin typeface="Book Antiqua" panose="02040602050305030304" pitchFamily="18" charset="0"/>
              <a:ea typeface="華康儷楷書" panose="03000509000000000000" pitchFamily="65" charset="-120"/>
            </a:endParaRPr>
          </a:p>
        </p:txBody>
      </p:sp>
      <p:sp>
        <p:nvSpPr>
          <p:cNvPr id="12" name="矩形 11"/>
          <p:cNvSpPr/>
          <p:nvPr/>
        </p:nvSpPr>
        <p:spPr>
          <a:xfrm>
            <a:off x="1720529" y="5372667"/>
            <a:ext cx="3621109" cy="830997"/>
          </a:xfrm>
          <a:prstGeom prst="rect">
            <a:avLst/>
          </a:prstGeom>
        </p:spPr>
        <p:txBody>
          <a:bodyPr wrap="square">
            <a:spAutoFit/>
          </a:bodyPr>
          <a:lstStyle/>
          <a:p>
            <a:pPr algn="ct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就讀學校統一上傳</a:t>
            </a:r>
            <a:endPar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endParaRPr>
          </a:p>
          <a:p>
            <a:pPr algn="ctr"/>
            <a:r>
              <a:rPr lang="zh-TW" altLang="en-US" sz="2400" b="1" spc="-150" dirty="0">
                <a:latin typeface="Book Antiqua" panose="02040602050305030304" pitchFamily="18" charset="0"/>
                <a:ea typeface="華康儷楷書" panose="03000509000000000000" pitchFamily="65" charset="-120"/>
                <a:cs typeface="Times New Roman" panose="02020603050405020304" pitchFamily="18" charset="0"/>
              </a:rPr>
              <a:t>第</a:t>
            </a:r>
            <a:r>
              <a:rPr lang="en-US"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6</a:t>
            </a:r>
            <a:r>
              <a:rPr lang="zh-TW" altLang="zh-TW" sz="2400" b="1" spc="-150" dirty="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zh-TW" sz="2400"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修課紀錄</a:t>
            </a:r>
            <a:r>
              <a:rPr lang="en-US" altLang="zh-TW" sz="1600"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(PDF)</a:t>
            </a:r>
            <a:endParaRPr lang="zh-TW" altLang="en-US" sz="1600" b="1" u="sng"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2" name="向右箭號 1"/>
          <p:cNvSpPr/>
          <p:nvPr/>
        </p:nvSpPr>
        <p:spPr>
          <a:xfrm>
            <a:off x="5338879" y="1734563"/>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3" name="矩形 12"/>
          <p:cNvSpPr/>
          <p:nvPr/>
        </p:nvSpPr>
        <p:spPr>
          <a:xfrm>
            <a:off x="5687208" y="1267000"/>
            <a:ext cx="5206265" cy="1389940"/>
          </a:xfrm>
          <a:prstGeom prst="rect">
            <a:avLst/>
          </a:prstGeom>
          <a:solidFill>
            <a:schemeClr val="bg1">
              <a:lumMod val="95000"/>
            </a:schemeClr>
          </a:solidFill>
        </p:spPr>
        <p:txBody>
          <a:bodyPr wrap="square">
            <a:noAutofit/>
          </a:bodyPr>
          <a:lstStyle/>
          <a:p>
            <a:pPr marL="183600" indent="-183600" algn="just">
              <a:spcBef>
                <a:spcPts val="600"/>
              </a:spcBef>
            </a:pPr>
            <a:r>
              <a:rPr lang="en-US" altLang="zh-TW" sz="1600" kern="100" spc="-100" dirty="0">
                <a:latin typeface="Book Antiqua" panose="02040602050305030304" pitchFamily="18" charset="0"/>
                <a:ea typeface="華康儷楷書" panose="03000509000000000000" pitchFamily="65" charset="-120"/>
              </a:rPr>
              <a:t>1.</a:t>
            </a:r>
            <a:r>
              <a:rPr lang="zh-TW" altLang="en-US" sz="1600" kern="100" spc="-100" dirty="0">
                <a:latin typeface="Book Antiqua" panose="02040602050305030304" pitchFamily="18" charset="0"/>
                <a:ea typeface="華康儷楷書" panose="03000509000000000000" pitchFamily="65" charset="-120"/>
              </a:rPr>
              <a:t> 經考生於</a:t>
            </a:r>
            <a:r>
              <a:rPr lang="en-US" altLang="zh-TW" sz="1600" kern="100" spc="-100" dirty="0">
                <a:latin typeface="Book Antiqua" panose="02040602050305030304" pitchFamily="18" charset="0"/>
                <a:ea typeface="華康儷楷書" panose="03000509000000000000" pitchFamily="65" charset="-120"/>
              </a:rPr>
              <a:t>115</a:t>
            </a:r>
            <a:r>
              <a:rPr lang="zh-TW" altLang="en-US" sz="1600" kern="100" spc="-100" dirty="0">
                <a:latin typeface="Book Antiqua" panose="02040602050305030304" pitchFamily="18" charset="0"/>
                <a:ea typeface="華康儷楷書" panose="03000509000000000000" pitchFamily="65" charset="-120"/>
              </a:rPr>
              <a:t>年</a:t>
            </a:r>
            <a:r>
              <a:rPr lang="en-US" altLang="zh-TW" sz="1600" kern="100" spc="-100" dirty="0">
                <a:latin typeface="Book Antiqua" panose="02040602050305030304" pitchFamily="18" charset="0"/>
                <a:ea typeface="華康儷楷書" panose="03000509000000000000" pitchFamily="65" charset="-120"/>
              </a:rPr>
              <a:t>4</a:t>
            </a:r>
            <a:r>
              <a:rPr lang="zh-TW" altLang="en-US" sz="1600" kern="100" spc="-100" dirty="0">
                <a:latin typeface="Book Antiqua" panose="02040602050305030304" pitchFamily="18" charset="0"/>
                <a:ea typeface="華康儷楷書" panose="03000509000000000000" pitchFamily="65" charset="-120"/>
              </a:rPr>
              <a:t>月</a:t>
            </a:r>
            <a:r>
              <a:rPr lang="en-US" altLang="zh-TW" sz="1600" kern="100" spc="-100" dirty="0">
                <a:latin typeface="Book Antiqua" panose="02040602050305030304" pitchFamily="18" charset="0"/>
                <a:ea typeface="華康儷楷書" panose="03000509000000000000" pitchFamily="65" charset="-120"/>
              </a:rPr>
              <a:t>16</a:t>
            </a:r>
            <a:r>
              <a:rPr lang="zh-TW" altLang="en-US" sz="1600" kern="100" spc="-100" dirty="0">
                <a:latin typeface="Book Antiqua" panose="02040602050305030304" pitchFamily="18" charset="0"/>
                <a:ea typeface="華康儷楷書" panose="03000509000000000000" pitchFamily="65" charset="-120"/>
              </a:rPr>
              <a:t>日中午</a:t>
            </a:r>
            <a:r>
              <a:rPr lang="en-US" altLang="zh-TW" sz="1600" kern="100" spc="-100" dirty="0">
                <a:latin typeface="Book Antiqua" panose="02040602050305030304" pitchFamily="18" charset="0"/>
                <a:ea typeface="華康儷楷書" panose="03000509000000000000" pitchFamily="65" charset="-120"/>
              </a:rPr>
              <a:t>12:00</a:t>
            </a:r>
            <a:r>
              <a:rPr lang="zh-TW" altLang="en-US" sz="1600" kern="100" spc="-100" dirty="0">
                <a:latin typeface="Book Antiqua" panose="02040602050305030304" pitchFamily="18" charset="0"/>
                <a:ea typeface="華康儷楷書" panose="03000509000000000000" pitchFamily="65" charset="-120"/>
              </a:rPr>
              <a:t>前之每日上班時間，向</a:t>
            </a:r>
            <a:r>
              <a:rPr lang="zh-TW" altLang="en-US" sz="1600" b="1" u="sng" kern="100" spc="-100" dirty="0">
                <a:solidFill>
                  <a:srgbClr val="0000FF"/>
                </a:solidFill>
                <a:latin typeface="Book Antiqua" panose="02040602050305030304" pitchFamily="18" charset="0"/>
                <a:ea typeface="華康儷楷書" panose="03000509000000000000" pitchFamily="65" charset="-120"/>
              </a:rPr>
              <a:t>就讀學校</a:t>
            </a:r>
            <a:r>
              <a:rPr lang="zh-TW" altLang="en-US" sz="1600" kern="100" spc="-100" dirty="0">
                <a:latin typeface="Book Antiqua" panose="02040602050305030304" pitchFamily="18" charset="0"/>
                <a:ea typeface="華康儷楷書" panose="03000509000000000000" pitchFamily="65" charset="-120"/>
              </a:rPr>
              <a:t>提出疑義申請，</a:t>
            </a:r>
            <a:r>
              <a:rPr lang="zh-TW" altLang="en-US" sz="1600" b="1" u="sng" kern="100" spc="-100" dirty="0">
                <a:solidFill>
                  <a:srgbClr val="0000FF"/>
                </a:solidFill>
                <a:latin typeface="Book Antiqua" panose="02040602050305030304" pitchFamily="18" charset="0"/>
                <a:ea typeface="華康儷楷書" panose="03000509000000000000" pitchFamily="65" charset="-120"/>
              </a:rPr>
              <a:t>就讀學校</a:t>
            </a:r>
            <a:r>
              <a:rPr lang="zh-TW" altLang="en-US" sz="1600" kern="100" spc="-100" dirty="0">
                <a:latin typeface="Book Antiqua" panose="02040602050305030304" pitchFamily="18" charset="0"/>
                <a:ea typeface="華康儷楷書" panose="03000509000000000000" pitchFamily="65" charset="-120"/>
              </a:rPr>
              <a:t>循程序於</a:t>
            </a:r>
            <a:r>
              <a:rPr lang="en-US" altLang="zh-TW" sz="1600" kern="100" spc="-100" dirty="0">
                <a:latin typeface="Book Antiqua" panose="02040602050305030304" pitchFamily="18" charset="0"/>
                <a:ea typeface="華康儷楷書" panose="03000509000000000000" pitchFamily="65" charset="-120"/>
              </a:rPr>
              <a:t>3</a:t>
            </a:r>
            <a:r>
              <a:rPr lang="zh-TW" altLang="en-US" sz="1600" kern="100" spc="-100" dirty="0">
                <a:latin typeface="Book Antiqua" panose="02040602050305030304" pitchFamily="18" charset="0"/>
                <a:ea typeface="華康儷楷書" panose="03000509000000000000" pitchFamily="65" charset="-120"/>
              </a:rPr>
              <a:t>日內查明後向</a:t>
            </a:r>
            <a:r>
              <a:rPr lang="en-US" altLang="zh-TW" sz="1600" b="1" u="sng" kern="100" spc="-100" dirty="0">
                <a:solidFill>
                  <a:srgbClr val="0000FF"/>
                </a:solidFill>
                <a:latin typeface="Book Antiqua" panose="02040602050305030304" pitchFamily="18" charset="0"/>
                <a:ea typeface="華康儷楷書" panose="03000509000000000000" pitchFamily="65" charset="-120"/>
              </a:rPr>
              <a:t>EP</a:t>
            </a:r>
            <a:r>
              <a:rPr lang="zh-TW" altLang="en-US" sz="1600" b="1" u="sng" kern="100" spc="-100" dirty="0">
                <a:solidFill>
                  <a:srgbClr val="0000FF"/>
                </a:solidFill>
                <a:latin typeface="Book Antiqua" panose="02040602050305030304" pitchFamily="18" charset="0"/>
                <a:ea typeface="華康儷楷書" panose="03000509000000000000" pitchFamily="65" charset="-120"/>
              </a:rPr>
              <a:t>中央資料庫</a:t>
            </a:r>
            <a:r>
              <a:rPr lang="zh-TW" altLang="en-US" sz="1600" kern="100" spc="-100" dirty="0">
                <a:latin typeface="Book Antiqua" panose="02040602050305030304" pitchFamily="18" charset="0"/>
                <a:ea typeface="華康儷楷書" panose="03000509000000000000" pitchFamily="65" charset="-120"/>
              </a:rPr>
              <a:t>申請更正</a:t>
            </a:r>
            <a:r>
              <a:rPr lang="zh-TW" altLang="en-US" sz="1600" kern="100" spc="3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1600" kern="100" spc="-100" dirty="0">
              <a:latin typeface="Book Antiqua" panose="02040602050305030304" pitchFamily="18" charset="0"/>
              <a:ea typeface="華康儷楷書" panose="03000509000000000000" pitchFamily="65" charset="-120"/>
            </a:endParaRPr>
          </a:p>
          <a:p>
            <a:pPr marL="182563" indent="-182563" algn="just">
              <a:spcBef>
                <a:spcPts val="600"/>
              </a:spcBef>
            </a:pPr>
            <a:r>
              <a:rPr lang="en-US" altLang="zh-TW" sz="1600" kern="100" spc="-100" dirty="0">
                <a:latin typeface="Book Antiqua" panose="02040602050305030304" pitchFamily="18" charset="0"/>
                <a:ea typeface="華康儷楷書" panose="03000509000000000000" pitchFamily="65" charset="-120"/>
              </a:rPr>
              <a:t>2.</a:t>
            </a:r>
            <a:r>
              <a:rPr lang="zh-TW" altLang="en-US" sz="1600" kern="100" spc="-100" dirty="0">
                <a:latin typeface="Book Antiqua" panose="02040602050305030304" pitchFamily="18" charset="0"/>
                <a:ea typeface="華康儷楷書" panose="03000509000000000000" pitchFamily="65" charset="-120"/>
              </a:rPr>
              <a:t> </a:t>
            </a:r>
            <a:r>
              <a:rPr lang="en-US" altLang="zh-TW" sz="1600" b="1" u="sng" kern="100" spc="-100" dirty="0">
                <a:solidFill>
                  <a:srgbClr val="0000FF"/>
                </a:solidFill>
                <a:latin typeface="Book Antiqua" panose="02040602050305030304" pitchFamily="18" charset="0"/>
                <a:ea typeface="華康儷楷書" panose="03000509000000000000" pitchFamily="65" charset="-120"/>
              </a:rPr>
              <a:t>EP</a:t>
            </a:r>
            <a:r>
              <a:rPr lang="zh-TW" altLang="en-US" sz="1600" b="1" u="sng" kern="100" spc="-100" dirty="0">
                <a:solidFill>
                  <a:srgbClr val="0000FF"/>
                </a:solidFill>
                <a:latin typeface="Book Antiqua" panose="02040602050305030304" pitchFamily="18" charset="0"/>
                <a:ea typeface="華康儷楷書" panose="03000509000000000000" pitchFamily="65" charset="-120"/>
              </a:rPr>
              <a:t>中央資料庫</a:t>
            </a:r>
            <a:r>
              <a:rPr lang="zh-TW" altLang="en-US" sz="1600" kern="100" spc="-100" dirty="0">
                <a:latin typeface="Book Antiqua" panose="02040602050305030304" pitchFamily="18" charset="0"/>
                <a:ea typeface="華康儷楷書" panose="03000509000000000000" pitchFamily="65" charset="-120"/>
              </a:rPr>
              <a:t>於</a:t>
            </a:r>
            <a:r>
              <a:rPr lang="en-US" altLang="zh-TW" sz="1600" u="sng" kern="100" spc="-100" dirty="0">
                <a:latin typeface="Book Antiqua" panose="02040602050305030304" pitchFamily="18" charset="0"/>
                <a:ea typeface="華康儷楷書" panose="03000509000000000000" pitchFamily="65" charset="-120"/>
              </a:rPr>
              <a:t>115.5.23~27</a:t>
            </a:r>
            <a:r>
              <a:rPr lang="zh-TW" altLang="en-US" sz="1600" kern="100" spc="-100" dirty="0">
                <a:latin typeface="Book Antiqua" panose="02040602050305030304" pitchFamily="18" charset="0"/>
                <a:ea typeface="華康儷楷書" panose="03000509000000000000" pitchFamily="65" charset="-120"/>
              </a:rPr>
              <a:t>將</a:t>
            </a:r>
            <a:r>
              <a:rPr lang="zh-TW" altLang="en-US" sz="1600" kern="100" spc="-100" dirty="0">
                <a:solidFill>
                  <a:srgbClr val="FF0000"/>
                </a:solidFill>
                <a:latin typeface="Book Antiqua" panose="02040602050305030304" pitchFamily="18" charset="0"/>
                <a:ea typeface="華康儷楷書" panose="03000509000000000000" pitchFamily="65" charset="-120"/>
              </a:rPr>
              <a:t>第</a:t>
            </a:r>
            <a:r>
              <a:rPr lang="en-US" altLang="zh-TW" sz="1600" kern="100" spc="-100" dirty="0">
                <a:solidFill>
                  <a:srgbClr val="FF0000"/>
                </a:solidFill>
                <a:latin typeface="Book Antiqua" panose="02040602050305030304" pitchFamily="18" charset="0"/>
                <a:ea typeface="華康儷楷書" panose="03000509000000000000" pitchFamily="65" charset="-120"/>
              </a:rPr>
              <a:t>1~5</a:t>
            </a:r>
            <a:r>
              <a:rPr lang="zh-TW" altLang="en-US" sz="1600" kern="100" spc="-100" dirty="0">
                <a:solidFill>
                  <a:srgbClr val="FF0000"/>
                </a:solidFill>
                <a:latin typeface="Book Antiqua" panose="02040602050305030304" pitchFamily="18" charset="0"/>
                <a:ea typeface="華康儷楷書" panose="03000509000000000000" pitchFamily="65" charset="-120"/>
              </a:rPr>
              <a:t>學期</a:t>
            </a:r>
            <a:r>
              <a:rPr lang="zh-TW" altLang="en-US" sz="1600" kern="100" spc="-100" dirty="0">
                <a:latin typeface="Book Antiqua" panose="02040602050305030304" pitchFamily="18" charset="0"/>
                <a:ea typeface="華康儷楷書" panose="03000509000000000000" pitchFamily="65" charset="-120"/>
              </a:rPr>
              <a:t>修課紀錄、</a:t>
            </a:r>
            <a:r>
              <a:rPr lang="zh-TW" altLang="en-US" sz="1600" kern="100" spc="-100" dirty="0">
                <a:solidFill>
                  <a:srgbClr val="FF0000"/>
                </a:solidFill>
                <a:latin typeface="Book Antiqua" panose="02040602050305030304" pitchFamily="18" charset="0"/>
                <a:ea typeface="華康儷楷書" panose="03000509000000000000" pitchFamily="65" charset="-120"/>
              </a:rPr>
              <a:t>第</a:t>
            </a:r>
            <a:r>
              <a:rPr lang="en-US" altLang="zh-TW" sz="1600" kern="100" spc="-100" dirty="0">
                <a:solidFill>
                  <a:srgbClr val="FF0000"/>
                </a:solidFill>
                <a:latin typeface="Book Antiqua" panose="02040602050305030304" pitchFamily="18" charset="0"/>
                <a:ea typeface="華康儷楷書" panose="03000509000000000000" pitchFamily="65" charset="-120"/>
              </a:rPr>
              <a:t>5~6</a:t>
            </a:r>
            <a:r>
              <a:rPr lang="zh-TW" altLang="en-US" sz="1600" kern="100" spc="-100" dirty="0">
                <a:solidFill>
                  <a:srgbClr val="FF0000"/>
                </a:solidFill>
                <a:latin typeface="Book Antiqua" panose="02040602050305030304" pitchFamily="18" charset="0"/>
                <a:ea typeface="華康儷楷書" panose="03000509000000000000" pitchFamily="65" charset="-120"/>
              </a:rPr>
              <a:t>學期</a:t>
            </a:r>
            <a:r>
              <a:rPr lang="zh-TW" altLang="en-US" sz="1600" kern="100" spc="-100" dirty="0">
                <a:latin typeface="Book Antiqua" panose="02040602050305030304" pitchFamily="18" charset="0"/>
                <a:ea typeface="華康儷楷書" panose="03000509000000000000" pitchFamily="65" charset="-120"/>
              </a:rPr>
              <a:t>的課程學習成果及多元表現傳予</a:t>
            </a:r>
            <a:r>
              <a:rPr lang="zh-TW" altLang="en-US" sz="1600" b="1" u="sng" kern="100" spc="-100" dirty="0">
                <a:solidFill>
                  <a:srgbClr val="0000FF"/>
                </a:solidFill>
                <a:latin typeface="Book Antiqua" panose="02040602050305030304" pitchFamily="18" charset="0"/>
                <a:ea typeface="華康儷楷書" panose="03000509000000000000" pitchFamily="65" charset="-120"/>
              </a:rPr>
              <a:t>聯合會</a:t>
            </a:r>
            <a:r>
              <a:rPr lang="zh-TW" altLang="en-US" sz="1600" kern="100" spc="3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1600" kern="100" spc="30" dirty="0">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15" name="矩形 14"/>
          <p:cNvSpPr/>
          <p:nvPr/>
        </p:nvSpPr>
        <p:spPr>
          <a:xfrm>
            <a:off x="5693263" y="3131085"/>
            <a:ext cx="5206265" cy="1646605"/>
          </a:xfrm>
          <a:prstGeom prst="rect">
            <a:avLst/>
          </a:prstGeom>
          <a:solidFill>
            <a:schemeClr val="bg1">
              <a:lumMod val="95000"/>
            </a:schemeClr>
          </a:solidFill>
        </p:spPr>
        <p:txBody>
          <a:bodyPr wrap="square">
            <a:spAutoFit/>
          </a:bodyPr>
          <a:lstStyle/>
          <a:p>
            <a:pPr marL="182563" indent="-182563" algn="just">
              <a:spcBef>
                <a:spcPts val="600"/>
              </a:spcBef>
            </a:pPr>
            <a:r>
              <a:rPr lang="en-US" altLang="zh-TW" sz="1600" kern="100" spc="-100" dirty="0">
                <a:latin typeface="Book Antiqua" panose="02040602050305030304" pitchFamily="18" charset="0"/>
                <a:ea typeface="華康儷楷書" panose="03000509000000000000" pitchFamily="65" charset="-120"/>
              </a:rPr>
              <a:t>1.</a:t>
            </a:r>
            <a:r>
              <a:rPr lang="zh-TW" altLang="en-US" sz="1600" kern="100" spc="-100" dirty="0">
                <a:latin typeface="Book Antiqua" panose="02040602050305030304" pitchFamily="18" charset="0"/>
                <a:ea typeface="華康儷楷書" panose="03000509000000000000" pitchFamily="65" charset="-120"/>
              </a:rPr>
              <a:t> 考生於上傳期間，如發現</a:t>
            </a:r>
            <a:r>
              <a:rPr lang="zh-TW" altLang="en-US" sz="1600" kern="100" spc="-100" dirty="0">
                <a:solidFill>
                  <a:srgbClr val="FF0000"/>
                </a:solidFill>
                <a:latin typeface="Book Antiqua" panose="02040602050305030304" pitchFamily="18" charset="0"/>
                <a:ea typeface="華康儷楷書" panose="03000509000000000000" pitchFamily="65" charset="-120"/>
              </a:rPr>
              <a:t>第</a:t>
            </a:r>
            <a:r>
              <a:rPr lang="en-US" altLang="zh-TW" sz="1600" kern="100" spc="-100" dirty="0">
                <a:solidFill>
                  <a:srgbClr val="FF0000"/>
                </a:solidFill>
                <a:latin typeface="Book Antiqua" panose="02040602050305030304" pitchFamily="18" charset="0"/>
                <a:ea typeface="華康儷楷書" panose="03000509000000000000" pitchFamily="65" charset="-120"/>
              </a:rPr>
              <a:t>5</a:t>
            </a:r>
            <a:r>
              <a:rPr lang="zh-TW" altLang="en-US" sz="1600" kern="100" spc="-100" dirty="0">
                <a:solidFill>
                  <a:srgbClr val="FF0000"/>
                </a:solidFill>
                <a:latin typeface="Book Antiqua" panose="02040602050305030304" pitchFamily="18" charset="0"/>
                <a:ea typeface="華康儷楷書" panose="03000509000000000000" pitchFamily="65" charset="-120"/>
              </a:rPr>
              <a:t>學期修課紀錄</a:t>
            </a:r>
            <a:r>
              <a:rPr lang="zh-TW" altLang="en-US" sz="1600" kern="100" spc="-100" dirty="0">
                <a:latin typeface="Book Antiqua" panose="02040602050305030304" pitchFamily="18" charset="0"/>
                <a:ea typeface="華康儷楷書" panose="03000509000000000000" pitchFamily="65" charset="-120"/>
              </a:rPr>
              <a:t>、</a:t>
            </a:r>
            <a:r>
              <a:rPr lang="zh-TW" altLang="en-US" sz="1600" kern="100" spc="-100" dirty="0">
                <a:solidFill>
                  <a:srgbClr val="FF0000"/>
                </a:solidFill>
                <a:latin typeface="Book Antiqua" panose="02040602050305030304" pitchFamily="18" charset="0"/>
                <a:ea typeface="華康儷楷書" panose="03000509000000000000" pitchFamily="65" charset="-120"/>
              </a:rPr>
              <a:t>第</a:t>
            </a:r>
            <a:r>
              <a:rPr lang="en-US" altLang="zh-TW" sz="1600" kern="100" spc="-100" dirty="0">
                <a:solidFill>
                  <a:srgbClr val="FF0000"/>
                </a:solidFill>
                <a:latin typeface="Book Antiqua" panose="02040602050305030304" pitchFamily="18" charset="0"/>
                <a:ea typeface="華康儷楷書" panose="03000509000000000000" pitchFamily="65" charset="-120"/>
              </a:rPr>
              <a:t>5~6</a:t>
            </a:r>
            <a:r>
              <a:rPr lang="zh-TW" altLang="en-US" sz="1600" kern="100" spc="-100" dirty="0">
                <a:solidFill>
                  <a:srgbClr val="FF0000"/>
                </a:solidFill>
                <a:latin typeface="Book Antiqua" panose="02040602050305030304" pitchFamily="18" charset="0"/>
                <a:ea typeface="華康儷楷書" panose="03000509000000000000" pitchFamily="65" charset="-120"/>
              </a:rPr>
              <a:t>學期之課程學習成果及多元表現</a:t>
            </a:r>
            <a:r>
              <a:rPr lang="zh-TW" altLang="en-US" sz="1600" kern="100" spc="-100" dirty="0">
                <a:latin typeface="Book Antiqua" panose="02040602050305030304" pitchFamily="18" charset="0"/>
                <a:ea typeface="華康儷楷書" panose="03000509000000000000" pitchFamily="65" charset="-120"/>
              </a:rPr>
              <a:t>等檔案內容有疑義者，除應儘速向就讀學校反映外，仍應於申請校系科</a:t>
            </a:r>
            <a:r>
              <a:rPr lang="en-US" altLang="zh-TW" sz="1600" kern="100" spc="-100" dirty="0">
                <a:latin typeface="Book Antiqua" panose="02040602050305030304" pitchFamily="18" charset="0"/>
                <a:ea typeface="華康儷楷書" panose="03000509000000000000" pitchFamily="65" charset="-120"/>
              </a:rPr>
              <a:t>(</a:t>
            </a:r>
            <a:r>
              <a:rPr lang="zh-TW" altLang="en-US" sz="1600" kern="100" spc="-100" dirty="0">
                <a:latin typeface="Book Antiqua" panose="02040602050305030304" pitchFamily="18" charset="0"/>
                <a:ea typeface="華康儷楷書" panose="03000509000000000000" pitchFamily="65" charset="-120"/>
              </a:rPr>
              <a:t>組</a:t>
            </a:r>
            <a:r>
              <a:rPr lang="en-US" altLang="zh-TW" sz="1600" kern="100" spc="-100" dirty="0">
                <a:latin typeface="Book Antiqua" panose="02040602050305030304" pitchFamily="18" charset="0"/>
                <a:ea typeface="華康儷楷書" panose="03000509000000000000" pitchFamily="65" charset="-120"/>
              </a:rPr>
              <a:t>)</a:t>
            </a:r>
            <a:r>
              <a:rPr lang="zh-TW" altLang="en-US" sz="1600" kern="100" spc="-100" dirty="0">
                <a:latin typeface="Book Antiqua" panose="02040602050305030304" pitchFamily="18" charset="0"/>
                <a:ea typeface="華康儷楷書" panose="03000509000000000000" pitchFamily="65" charset="-120"/>
              </a:rPr>
              <a:t>、學程所訂繳交截止前</a:t>
            </a:r>
            <a:r>
              <a:rPr lang="zh-TW" altLang="en-US" sz="1600" b="1" u="sng" kern="100" spc="-100" dirty="0">
                <a:latin typeface="Book Antiqua" panose="02040602050305030304" pitchFamily="18" charset="0"/>
                <a:ea typeface="華康儷楷書" panose="03000509000000000000" pitchFamily="65" charset="-120"/>
              </a:rPr>
              <a:t>完成</a:t>
            </a:r>
            <a:r>
              <a:rPr lang="zh-TW" altLang="en-US" sz="1600" kern="100" spc="-100" dirty="0">
                <a:latin typeface="Book Antiqua" panose="02040602050305030304" pitchFamily="18" charset="0"/>
                <a:ea typeface="華康儷楷書" panose="03000509000000000000" pitchFamily="65" charset="-120"/>
              </a:rPr>
              <a:t>學習歷程備審資料</a:t>
            </a:r>
            <a:r>
              <a:rPr lang="zh-TW" altLang="en-US" sz="1600" b="1" u="sng" kern="100" spc="-100" dirty="0">
                <a:latin typeface="Book Antiqua" panose="02040602050305030304" pitchFamily="18" charset="0"/>
                <a:ea typeface="華康儷楷書" panose="03000509000000000000" pitchFamily="65" charset="-120"/>
              </a:rPr>
              <a:t>上傳及確認</a:t>
            </a:r>
            <a:r>
              <a:rPr lang="zh-TW" altLang="en-US" sz="1600" kern="100" spc="-100" dirty="0">
                <a:latin typeface="Book Antiqua" panose="02040602050305030304" pitchFamily="18" charset="0"/>
                <a:ea typeface="華康儷楷書" panose="03000509000000000000" pitchFamily="65" charset="-120"/>
              </a:rPr>
              <a:t>作業</a:t>
            </a:r>
            <a:r>
              <a:rPr lang="zh-TW" altLang="en-US" sz="1600" kern="100" spc="30" dirty="0">
                <a:latin typeface="Times New Roman" panose="02020603050405020304" pitchFamily="18" charset="0"/>
                <a:ea typeface="華康儷楷書" panose="03000509000000000000" pitchFamily="65" charset="-120"/>
                <a:cs typeface="Times New Roman" panose="02020603050405020304" pitchFamily="18" charset="0"/>
              </a:rPr>
              <a:t>。</a:t>
            </a:r>
            <a:endParaRPr lang="zh-TW" altLang="en-US" sz="1600" b="1" u="sng" kern="100" spc="-100" dirty="0">
              <a:solidFill>
                <a:srgbClr val="0000FF"/>
              </a:solidFill>
              <a:latin typeface="Book Antiqua" panose="02040602050305030304" pitchFamily="18" charset="0"/>
              <a:ea typeface="華康儷楷書" panose="03000509000000000000" pitchFamily="65" charset="-120"/>
            </a:endParaRPr>
          </a:p>
          <a:p>
            <a:pPr marL="182563" indent="-182563" algn="just">
              <a:spcBef>
                <a:spcPts val="600"/>
              </a:spcBef>
            </a:pPr>
            <a:r>
              <a:rPr lang="en-US" altLang="zh-TW" sz="1600" kern="100" spc="-100" dirty="0">
                <a:latin typeface="Book Antiqua" panose="02040602050305030304" pitchFamily="18" charset="0"/>
                <a:ea typeface="華康儷楷書" panose="03000509000000000000" pitchFamily="65" charset="-120"/>
              </a:rPr>
              <a:t>2.</a:t>
            </a:r>
            <a:r>
              <a:rPr lang="zh-TW" altLang="en-US" sz="1600" kern="100" spc="-100" dirty="0">
                <a:latin typeface="Book Antiqua" panose="02040602050305030304" pitchFamily="18" charset="0"/>
                <a:ea typeface="華康儷楷書" panose="03000509000000000000" pitchFamily="65" charset="-120"/>
              </a:rPr>
              <a:t> </a:t>
            </a:r>
            <a:r>
              <a:rPr lang="zh-TW" altLang="en-US" sz="1600" b="1" u="sng" kern="100" spc="-100" dirty="0">
                <a:solidFill>
                  <a:srgbClr val="0000FF"/>
                </a:solidFill>
                <a:latin typeface="Book Antiqua" panose="02040602050305030304" pitchFamily="18" charset="0"/>
                <a:ea typeface="華康儷楷書" panose="03000509000000000000" pitchFamily="65" charset="-120"/>
              </a:rPr>
              <a:t>就讀學校</a:t>
            </a:r>
            <a:r>
              <a:rPr lang="zh-TW" altLang="en-US" sz="1600" kern="100" spc="-100" dirty="0">
                <a:latin typeface="Book Antiqua" panose="02040602050305030304" pitchFamily="18" charset="0"/>
                <a:ea typeface="華康儷楷書" panose="03000509000000000000" pitchFamily="65" charset="-120"/>
              </a:rPr>
              <a:t>認有不可歸責於考生之事由，正式函文予</a:t>
            </a:r>
            <a:r>
              <a:rPr lang="zh-TW" altLang="en-US" sz="1600" b="1" u="sng" kern="100" spc="-100" dirty="0">
                <a:solidFill>
                  <a:srgbClr val="0000FF"/>
                </a:solidFill>
                <a:latin typeface="Book Antiqua" panose="02040602050305030304" pitchFamily="18" charset="0"/>
                <a:ea typeface="華康儷楷書" panose="03000509000000000000" pitchFamily="65" charset="-120"/>
              </a:rPr>
              <a:t>聯合會</a:t>
            </a:r>
            <a:r>
              <a:rPr lang="zh-TW" altLang="en-US" sz="1600" kern="100" spc="-100" dirty="0">
                <a:latin typeface="Book Antiqua" panose="02040602050305030304" pitchFamily="18" charset="0"/>
                <a:ea typeface="華康儷楷書" panose="03000509000000000000" pitchFamily="65" charset="-120"/>
              </a:rPr>
              <a:t>及</a:t>
            </a:r>
            <a:r>
              <a:rPr lang="zh-TW" altLang="en-US" sz="1600" b="1" u="sng" kern="100" spc="-100" dirty="0">
                <a:solidFill>
                  <a:srgbClr val="0000FF"/>
                </a:solidFill>
                <a:latin typeface="Book Antiqua" panose="02040602050305030304" pitchFamily="18" charset="0"/>
                <a:ea typeface="華康儷楷書" panose="03000509000000000000" pitchFamily="65" charset="-120"/>
              </a:rPr>
              <a:t>報名校系科</a:t>
            </a:r>
            <a:r>
              <a:rPr lang="en-US" altLang="zh-TW" sz="1600" b="1" u="sng" kern="100" spc="-100" dirty="0">
                <a:solidFill>
                  <a:srgbClr val="0000FF"/>
                </a:solidFill>
                <a:latin typeface="Book Antiqua" panose="02040602050305030304" pitchFamily="18" charset="0"/>
                <a:ea typeface="華康儷楷書" panose="03000509000000000000" pitchFamily="65" charset="-120"/>
              </a:rPr>
              <a:t>(</a:t>
            </a:r>
            <a:r>
              <a:rPr lang="zh-TW" altLang="en-US" sz="1600" b="1" u="sng" kern="100" spc="-100" dirty="0">
                <a:solidFill>
                  <a:srgbClr val="0000FF"/>
                </a:solidFill>
                <a:latin typeface="Book Antiqua" panose="02040602050305030304" pitchFamily="18" charset="0"/>
                <a:ea typeface="華康儷楷書" panose="03000509000000000000" pitchFamily="65" charset="-120"/>
              </a:rPr>
              <a:t>組</a:t>
            </a:r>
            <a:r>
              <a:rPr lang="en-US" altLang="zh-TW" sz="1600" b="1" u="sng" kern="100" spc="-100" dirty="0">
                <a:solidFill>
                  <a:srgbClr val="0000FF"/>
                </a:solidFill>
                <a:latin typeface="Book Antiqua" panose="02040602050305030304" pitchFamily="18" charset="0"/>
                <a:ea typeface="華康儷楷書" panose="03000509000000000000" pitchFamily="65" charset="-120"/>
              </a:rPr>
              <a:t>)</a:t>
            </a:r>
            <a:r>
              <a:rPr lang="zh-TW" altLang="en-US" sz="1600" b="1" u="sng" kern="100" spc="-100" dirty="0">
                <a:solidFill>
                  <a:srgbClr val="0000FF"/>
                </a:solidFill>
                <a:latin typeface="Book Antiqua" panose="02040602050305030304" pitchFamily="18" charset="0"/>
                <a:ea typeface="華康儷楷書" panose="03000509000000000000" pitchFamily="65" charset="-120"/>
              </a:rPr>
              <a:t>學程，並副知所屬教育主管機關</a:t>
            </a:r>
            <a:r>
              <a:rPr lang="zh-TW" altLang="en-US" sz="1600" kern="100" spc="3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1600" kern="100" spc="-100" dirty="0">
              <a:latin typeface="Book Antiqua" panose="02040602050305030304" pitchFamily="18" charset="0"/>
              <a:ea typeface="華康儷楷書" panose="03000509000000000000" pitchFamily="65" charset="-120"/>
            </a:endParaRPr>
          </a:p>
        </p:txBody>
      </p:sp>
      <p:sp>
        <p:nvSpPr>
          <p:cNvPr id="16" name="矩形 15"/>
          <p:cNvSpPr/>
          <p:nvPr/>
        </p:nvSpPr>
        <p:spPr>
          <a:xfrm>
            <a:off x="5693263" y="5179617"/>
            <a:ext cx="5206265" cy="1400383"/>
          </a:xfrm>
          <a:prstGeom prst="rect">
            <a:avLst/>
          </a:prstGeom>
          <a:solidFill>
            <a:schemeClr val="bg1">
              <a:lumMod val="95000"/>
            </a:schemeClr>
          </a:solidFill>
        </p:spPr>
        <p:txBody>
          <a:bodyPr wrap="square">
            <a:spAutoFit/>
          </a:bodyPr>
          <a:lstStyle/>
          <a:p>
            <a:pPr marL="182563" indent="-182563">
              <a:spcBef>
                <a:spcPts val="600"/>
              </a:spcBef>
            </a:pPr>
            <a:r>
              <a:rPr lang="en-US" altLang="zh-TW" sz="1600" kern="100" spc="-100" dirty="0">
                <a:latin typeface="Book Antiqua" panose="02040602050305030304" pitchFamily="18" charset="0"/>
                <a:ea typeface="華康儷楷書" panose="03000509000000000000" pitchFamily="65" charset="-120"/>
              </a:rPr>
              <a:t>1.</a:t>
            </a:r>
            <a:r>
              <a:rPr lang="zh-TW" altLang="en-US" sz="1600" kern="100" spc="-100" dirty="0">
                <a:latin typeface="Book Antiqua" panose="02040602050305030304" pitchFamily="18" charset="0"/>
                <a:ea typeface="華康儷楷書" panose="03000509000000000000" pitchFamily="65" charset="-120"/>
              </a:rPr>
              <a:t>  考生對於</a:t>
            </a:r>
            <a:r>
              <a:rPr lang="zh-TW" altLang="en-US" sz="1600" kern="100" spc="-100" dirty="0">
                <a:solidFill>
                  <a:srgbClr val="FF0000"/>
                </a:solidFill>
                <a:latin typeface="Book Antiqua" panose="02040602050305030304" pitchFamily="18" charset="0"/>
                <a:ea typeface="華康儷楷書" panose="03000509000000000000" pitchFamily="65" charset="-120"/>
              </a:rPr>
              <a:t>第</a:t>
            </a:r>
            <a:r>
              <a:rPr lang="en-US" altLang="zh-TW" sz="1600" kern="100" spc="-100" dirty="0">
                <a:solidFill>
                  <a:srgbClr val="FF0000"/>
                </a:solidFill>
                <a:latin typeface="Book Antiqua" panose="02040602050305030304" pitchFamily="18" charset="0"/>
                <a:ea typeface="華康儷楷書" panose="03000509000000000000" pitchFamily="65" charset="-120"/>
              </a:rPr>
              <a:t>6</a:t>
            </a:r>
            <a:r>
              <a:rPr lang="zh-TW" altLang="en-US" sz="1600" kern="100" spc="-100" dirty="0">
                <a:solidFill>
                  <a:srgbClr val="FF0000"/>
                </a:solidFill>
                <a:latin typeface="Book Antiqua" panose="02040602050305030304" pitchFamily="18" charset="0"/>
                <a:ea typeface="華康儷楷書" panose="03000509000000000000" pitchFamily="65" charset="-120"/>
              </a:rPr>
              <a:t>學期</a:t>
            </a:r>
            <a:r>
              <a:rPr lang="zh-TW" altLang="en-US" sz="1600" kern="100" spc="-100" dirty="0">
                <a:latin typeface="Book Antiqua" panose="02040602050305030304" pitchFamily="18" charset="0"/>
                <a:ea typeface="華康儷楷書" panose="03000509000000000000" pitchFamily="65" charset="-120"/>
              </a:rPr>
              <a:t>修課紀錄</a:t>
            </a:r>
            <a:r>
              <a:rPr lang="en-US" altLang="zh-TW" sz="1600" kern="100" spc="-100" dirty="0">
                <a:latin typeface="Book Antiqua" panose="02040602050305030304" pitchFamily="18" charset="0"/>
                <a:ea typeface="華康儷楷書" panose="03000509000000000000" pitchFamily="65" charset="-120"/>
              </a:rPr>
              <a:t>PDF</a:t>
            </a:r>
            <a:r>
              <a:rPr lang="zh-TW" altLang="en-US" sz="1600" kern="100" spc="-100" dirty="0">
                <a:latin typeface="Book Antiqua" panose="02040602050305030304" pitchFamily="18" charset="0"/>
                <a:ea typeface="華康儷楷書" panose="03000509000000000000" pitchFamily="65" charset="-120"/>
              </a:rPr>
              <a:t>檔若有疑義時，須於</a:t>
            </a:r>
            <a:r>
              <a:rPr lang="en-US" altLang="zh-TW" sz="1600" u="sng" kern="100" spc="-100" dirty="0">
                <a:latin typeface="Book Antiqua" panose="02040602050305030304" pitchFamily="18" charset="0"/>
                <a:ea typeface="華康儷楷書" panose="03000509000000000000" pitchFamily="65" charset="-120"/>
              </a:rPr>
              <a:t>115.5.14~18</a:t>
            </a:r>
            <a:r>
              <a:rPr lang="zh-TW" altLang="en-US" sz="1600" kern="100" spc="-100" dirty="0">
                <a:latin typeface="Book Antiqua" panose="02040602050305030304" pitchFamily="18" charset="0"/>
                <a:ea typeface="華康儷楷書" panose="03000509000000000000" pitchFamily="65" charset="-120"/>
              </a:rPr>
              <a:t>向</a:t>
            </a:r>
            <a:r>
              <a:rPr lang="zh-TW" altLang="en-US" sz="1600" b="1" u="sng" kern="100" spc="-100" dirty="0">
                <a:solidFill>
                  <a:srgbClr val="0000FF"/>
                </a:solidFill>
                <a:latin typeface="Book Antiqua" panose="02040602050305030304" pitchFamily="18" charset="0"/>
                <a:ea typeface="華康儷楷書" panose="03000509000000000000" pitchFamily="65" charset="-120"/>
              </a:rPr>
              <a:t>就讀學校</a:t>
            </a:r>
            <a:r>
              <a:rPr lang="zh-TW" altLang="en-US" sz="1600" kern="100" spc="-100" dirty="0">
                <a:latin typeface="Book Antiqua" panose="02040602050305030304" pitchFamily="18" charset="0"/>
                <a:ea typeface="華康儷楷書" panose="03000509000000000000" pitchFamily="65" charset="-120"/>
              </a:rPr>
              <a:t>提出異議</a:t>
            </a:r>
            <a:r>
              <a:rPr lang="zh-TW" altLang="en-US" sz="1600" kern="100" spc="30" dirty="0">
                <a:latin typeface="Times New Roman" panose="02020603050405020304" pitchFamily="18" charset="0"/>
                <a:ea typeface="華康儷楷書" panose="03000509000000000000" pitchFamily="65" charset="-120"/>
                <a:cs typeface="Times New Roman" panose="02020603050405020304" pitchFamily="18" charset="0"/>
              </a:rPr>
              <a:t>。</a:t>
            </a:r>
            <a:endParaRPr lang="en-US" altLang="zh-TW" sz="1600" kern="100" spc="-100" dirty="0">
              <a:latin typeface="Book Antiqua" panose="02040602050305030304" pitchFamily="18" charset="0"/>
              <a:ea typeface="華康儷楷書" panose="03000509000000000000" pitchFamily="65" charset="-120"/>
            </a:endParaRPr>
          </a:p>
          <a:p>
            <a:pPr marL="182563" indent="-182563" algn="just">
              <a:spcBef>
                <a:spcPts val="600"/>
              </a:spcBef>
            </a:pPr>
            <a:r>
              <a:rPr lang="en-US" altLang="zh-TW" sz="1600" kern="100" spc="-100" dirty="0">
                <a:latin typeface="Book Antiqua" panose="02040602050305030304" pitchFamily="18" charset="0"/>
                <a:ea typeface="華康儷楷書" panose="03000509000000000000" pitchFamily="65" charset="-120"/>
              </a:rPr>
              <a:t>2.</a:t>
            </a:r>
            <a:r>
              <a:rPr lang="zh-TW" altLang="en-US" sz="1600" kern="100" spc="-100" dirty="0">
                <a:latin typeface="Book Antiqua" panose="02040602050305030304" pitchFamily="18" charset="0"/>
                <a:ea typeface="華康儷楷書" panose="03000509000000000000" pitchFamily="65" charset="-120"/>
              </a:rPr>
              <a:t> 就讀學校接獲所屬學生反映後，應於</a:t>
            </a:r>
            <a:r>
              <a:rPr lang="en-US" altLang="zh-TW" sz="1600" b="1" u="sng" kern="100" spc="-100" dirty="0">
                <a:solidFill>
                  <a:srgbClr val="FF0000"/>
                </a:solidFill>
                <a:latin typeface="Book Antiqua" panose="02040602050305030304" pitchFamily="18" charset="0"/>
                <a:ea typeface="華康儷楷書" panose="03000509000000000000" pitchFamily="65" charset="-120"/>
              </a:rPr>
              <a:t>115</a:t>
            </a:r>
            <a:r>
              <a:rPr lang="zh-TW" altLang="en-US" sz="1600" b="1" u="sng" kern="100" spc="-100" dirty="0">
                <a:solidFill>
                  <a:srgbClr val="FF0000"/>
                </a:solidFill>
                <a:latin typeface="Book Antiqua" panose="02040602050305030304" pitchFamily="18" charset="0"/>
                <a:ea typeface="華康儷楷書" panose="03000509000000000000" pitchFamily="65" charset="-120"/>
              </a:rPr>
              <a:t>年</a:t>
            </a:r>
            <a:r>
              <a:rPr lang="en-US" altLang="zh-TW" sz="1600" b="1" u="sng" kern="100" spc="-100" dirty="0">
                <a:solidFill>
                  <a:srgbClr val="FF0000"/>
                </a:solidFill>
                <a:latin typeface="Book Antiqua" panose="02040602050305030304" pitchFamily="18" charset="0"/>
                <a:ea typeface="華康儷楷書" panose="03000509000000000000" pitchFamily="65" charset="-120"/>
              </a:rPr>
              <a:t>5</a:t>
            </a:r>
            <a:r>
              <a:rPr lang="zh-TW" altLang="en-US" sz="1600" b="1" u="sng" kern="100" spc="-100" dirty="0">
                <a:solidFill>
                  <a:srgbClr val="FF0000"/>
                </a:solidFill>
                <a:latin typeface="Book Antiqua" panose="02040602050305030304" pitchFamily="18" charset="0"/>
                <a:ea typeface="華康儷楷書" panose="03000509000000000000" pitchFamily="65" charset="-120"/>
              </a:rPr>
              <a:t>月</a:t>
            </a:r>
            <a:r>
              <a:rPr lang="en-US" altLang="zh-TW" sz="1600" b="1" u="sng" kern="100" spc="-100" dirty="0">
                <a:solidFill>
                  <a:srgbClr val="FF0000"/>
                </a:solidFill>
                <a:latin typeface="Book Antiqua" panose="02040602050305030304" pitchFamily="18" charset="0"/>
                <a:ea typeface="華康儷楷書" panose="03000509000000000000" pitchFamily="65" charset="-120"/>
              </a:rPr>
              <a:t>19</a:t>
            </a:r>
            <a:r>
              <a:rPr lang="zh-TW" altLang="en-US" sz="1600" b="1" u="sng" kern="100" spc="-100" dirty="0">
                <a:solidFill>
                  <a:srgbClr val="FF0000"/>
                </a:solidFill>
                <a:latin typeface="Book Antiqua" panose="02040602050305030304" pitchFamily="18" charset="0"/>
                <a:ea typeface="華康儷楷書" panose="03000509000000000000" pitchFamily="65" charset="-120"/>
              </a:rPr>
              <a:t>日</a:t>
            </a:r>
            <a:r>
              <a:rPr lang="en-US" altLang="zh-TW" sz="1600" b="1" u="sng" kern="100" spc="-100" dirty="0">
                <a:solidFill>
                  <a:srgbClr val="FF0000"/>
                </a:solidFill>
                <a:latin typeface="Book Antiqua" panose="02040602050305030304" pitchFamily="18" charset="0"/>
                <a:ea typeface="華康儷楷書" panose="03000509000000000000" pitchFamily="65" charset="-120"/>
              </a:rPr>
              <a:t>17</a:t>
            </a:r>
            <a:r>
              <a:rPr lang="zh-TW" altLang="en-US" sz="1600" b="1" u="sng" kern="100" spc="-100" dirty="0">
                <a:solidFill>
                  <a:srgbClr val="FF0000"/>
                </a:solidFill>
                <a:latin typeface="Book Antiqua" panose="02040602050305030304" pitchFamily="18" charset="0"/>
                <a:ea typeface="華康儷楷書" panose="03000509000000000000" pitchFamily="65" charset="-120"/>
              </a:rPr>
              <a:t>：</a:t>
            </a:r>
            <a:r>
              <a:rPr lang="en-US" altLang="zh-TW" sz="1600" b="1" u="sng" kern="100" spc="-100" dirty="0">
                <a:solidFill>
                  <a:srgbClr val="FF0000"/>
                </a:solidFill>
                <a:latin typeface="Book Antiqua" panose="02040602050305030304" pitchFamily="18" charset="0"/>
                <a:ea typeface="華康儷楷書" panose="03000509000000000000" pitchFamily="65" charset="-120"/>
              </a:rPr>
              <a:t>00</a:t>
            </a:r>
            <a:r>
              <a:rPr lang="zh-TW" altLang="en-US" sz="1600" kern="100" spc="-100" dirty="0">
                <a:latin typeface="Book Antiqua" panose="02040602050305030304" pitchFamily="18" charset="0"/>
                <a:ea typeface="華康儷楷書" panose="03000509000000000000" pitchFamily="65" charset="-120"/>
              </a:rPr>
              <a:t>前，透過集體報名系統修正並重新上傳有疑義考生之修課紀錄</a:t>
            </a:r>
            <a:r>
              <a:rPr lang="en-US" altLang="zh-TW" sz="1600" kern="100" spc="-100" dirty="0">
                <a:latin typeface="Book Antiqua" panose="02040602050305030304" pitchFamily="18" charset="0"/>
                <a:ea typeface="華康儷楷書" panose="03000509000000000000" pitchFamily="65" charset="-120"/>
              </a:rPr>
              <a:t>(PDF</a:t>
            </a:r>
            <a:r>
              <a:rPr lang="zh-TW" altLang="en-US" sz="1600" kern="100" spc="-100" dirty="0">
                <a:latin typeface="Book Antiqua" panose="02040602050305030304" pitchFamily="18" charset="0"/>
                <a:ea typeface="華康儷楷書" panose="03000509000000000000" pitchFamily="65" charset="-120"/>
              </a:rPr>
              <a:t>檔</a:t>
            </a:r>
            <a:r>
              <a:rPr lang="en-US" altLang="zh-TW" sz="1600" kern="100" spc="-100" dirty="0">
                <a:latin typeface="Book Antiqua" panose="02040602050305030304" pitchFamily="18" charset="0"/>
                <a:ea typeface="華康儷楷書" panose="03000509000000000000" pitchFamily="65" charset="-120"/>
              </a:rPr>
              <a:t>)</a:t>
            </a:r>
            <a:r>
              <a:rPr lang="zh-TW" altLang="en-US" sz="1600" kern="100" spc="30" dirty="0">
                <a:latin typeface="Times New Roman" panose="02020603050405020304" pitchFamily="18" charset="0"/>
                <a:ea typeface="華康儷楷書" panose="03000509000000000000" pitchFamily="65" charset="-120"/>
                <a:cs typeface="Times New Roman" panose="02020603050405020304" pitchFamily="18" charset="0"/>
              </a:rPr>
              <a:t> 。</a:t>
            </a:r>
            <a:endParaRPr lang="zh-TW" altLang="en-US" sz="1600" b="1" u="sng" kern="100" spc="-100" dirty="0">
              <a:solidFill>
                <a:srgbClr val="0000FF"/>
              </a:solidFill>
              <a:latin typeface="Book Antiqua" panose="02040602050305030304" pitchFamily="18" charset="0"/>
              <a:ea typeface="華康儷楷書" panose="03000509000000000000" pitchFamily="65" charset="-120"/>
            </a:endParaRPr>
          </a:p>
        </p:txBody>
      </p:sp>
      <p:sp>
        <p:nvSpPr>
          <p:cNvPr id="25" name="向右箭號 24"/>
          <p:cNvSpPr/>
          <p:nvPr/>
        </p:nvSpPr>
        <p:spPr>
          <a:xfrm>
            <a:off x="5338879" y="3752315"/>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26" name="向右箭號 25"/>
          <p:cNvSpPr/>
          <p:nvPr/>
        </p:nvSpPr>
        <p:spPr>
          <a:xfrm>
            <a:off x="5341638" y="5557157"/>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8" name="矩形 17"/>
          <p:cNvSpPr/>
          <p:nvPr/>
        </p:nvSpPr>
        <p:spPr>
          <a:xfrm>
            <a:off x="1240842" y="862642"/>
            <a:ext cx="9808393" cy="5805577"/>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693261" y="937075"/>
            <a:ext cx="5200212" cy="338554"/>
          </a:xfrm>
          <a:prstGeom prst="rect">
            <a:avLst/>
          </a:prstGeom>
        </p:spPr>
        <p:txBody>
          <a:bodyPr wrap="square">
            <a:spAutoFit/>
          </a:bodyPr>
          <a:lstStyle/>
          <a:p>
            <a:pPr algn="dist"/>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查看系統開放時間：</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115.4.10(</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五</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)10:00</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 </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~115.4.15(</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三</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)21:00</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 </a:t>
            </a:r>
            <a:endParaRPr lang="zh-TW" altLang="en-US" sz="1200" spc="-150" dirty="0">
              <a:latin typeface="Book Antiqua" panose="02040602050305030304" pitchFamily="18" charset="0"/>
              <a:ea typeface="華康儷楷書" panose="03000509000000000000" pitchFamily="65" charset="-120"/>
            </a:endParaRPr>
          </a:p>
        </p:txBody>
      </p:sp>
      <p:sp>
        <p:nvSpPr>
          <p:cNvPr id="21" name="矩形 20"/>
          <p:cNvSpPr/>
          <p:nvPr/>
        </p:nvSpPr>
        <p:spPr>
          <a:xfrm>
            <a:off x="5693261" y="2792135"/>
            <a:ext cx="5200212" cy="338554"/>
          </a:xfrm>
          <a:prstGeom prst="rect">
            <a:avLst/>
          </a:prstGeom>
        </p:spPr>
        <p:txBody>
          <a:bodyPr wrap="square">
            <a:spAutoFit/>
          </a:bodyPr>
          <a:lstStyle/>
          <a:p>
            <a:pPr algn="dist"/>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正式版系統開放時間：</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115.6.5(</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五</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)10:00</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 </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各校所訂截止日</a:t>
            </a:r>
            <a:r>
              <a:rPr lang="en-US" altLang="zh-TW" sz="1600" spc="-150" dirty="0">
                <a:latin typeface="Book Antiqua" panose="02040602050305030304" pitchFamily="18" charset="0"/>
                <a:ea typeface="華康儷楷書" panose="03000509000000000000" pitchFamily="65" charset="-120"/>
                <a:cs typeface="Times New Roman" panose="02020603050405020304" pitchFamily="18" charset="0"/>
              </a:rPr>
              <a:t>21:00</a:t>
            </a:r>
            <a:r>
              <a:rPr lang="zh-TW" altLang="en-US" sz="1600" spc="-150" dirty="0">
                <a:latin typeface="Book Antiqua" panose="02040602050305030304" pitchFamily="18" charset="0"/>
                <a:ea typeface="華康儷楷書" panose="03000509000000000000" pitchFamily="65" charset="-120"/>
                <a:cs typeface="Times New Roman" panose="02020603050405020304" pitchFamily="18" charset="0"/>
              </a:rPr>
              <a:t> </a:t>
            </a:r>
            <a:endParaRPr lang="zh-TW" altLang="en-US" sz="1200" spc="-150" dirty="0">
              <a:latin typeface="Book Antiqua" panose="02040602050305030304" pitchFamily="18" charset="0"/>
              <a:ea typeface="華康儷楷書" panose="03000509000000000000" pitchFamily="65" charset="-120"/>
            </a:endParaRPr>
          </a:p>
        </p:txBody>
      </p:sp>
      <p:cxnSp>
        <p:nvCxnSpPr>
          <p:cNvPr id="5" name="直線接點 4"/>
          <p:cNvCxnSpPr/>
          <p:nvPr/>
        </p:nvCxnSpPr>
        <p:spPr>
          <a:xfrm>
            <a:off x="1240841" y="4838072"/>
            <a:ext cx="98083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5663952" y="4832607"/>
            <a:ext cx="5529299" cy="338554"/>
          </a:xfrm>
          <a:prstGeom prst="rect">
            <a:avLst/>
          </a:prstGeom>
        </p:spPr>
        <p:txBody>
          <a:bodyPr wrap="square">
            <a:spAutoFit/>
          </a:bodyPr>
          <a:lstStyle/>
          <a:p>
            <a:pPr algn="just"/>
            <a:r>
              <a:rPr lang="zh-TW" altLang="en-US" sz="1590" spc="-160" dirty="0">
                <a:latin typeface="Book Antiqua" panose="02040602050305030304" pitchFamily="18" charset="0"/>
                <a:ea typeface="華康儷楷書" panose="03000509000000000000" pitchFamily="65" charset="-120"/>
                <a:cs typeface="Times New Roman" panose="02020603050405020304" pitchFamily="18" charset="0"/>
              </a:rPr>
              <a:t>第六學期修課紀錄系統開放時間：</a:t>
            </a:r>
            <a:r>
              <a:rPr lang="en-US" altLang="zh-TW" sz="1590" spc="-160" dirty="0">
                <a:latin typeface="Book Antiqua" panose="02040602050305030304" pitchFamily="18" charset="0"/>
                <a:ea typeface="華康儷楷書" panose="03000509000000000000" pitchFamily="65" charset="-120"/>
                <a:cs typeface="Times New Roman" panose="02020603050405020304" pitchFamily="18" charset="0"/>
              </a:rPr>
              <a:t>115.5.14(</a:t>
            </a:r>
            <a:r>
              <a:rPr lang="zh-TW" altLang="en-US" sz="1590" spc="-160" dirty="0">
                <a:latin typeface="Book Antiqua" panose="02040602050305030304" pitchFamily="18" charset="0"/>
                <a:ea typeface="華康儷楷書" panose="03000509000000000000" pitchFamily="65" charset="-120"/>
                <a:cs typeface="Times New Roman" panose="02020603050405020304" pitchFamily="18" charset="0"/>
              </a:rPr>
              <a:t>四</a:t>
            </a:r>
            <a:r>
              <a:rPr lang="en-US" altLang="zh-TW" sz="1590" spc="-160" dirty="0">
                <a:latin typeface="Book Antiqua" panose="02040602050305030304" pitchFamily="18" charset="0"/>
                <a:ea typeface="華康儷楷書" panose="03000509000000000000" pitchFamily="65" charset="-120"/>
                <a:cs typeface="Times New Roman" panose="02020603050405020304" pitchFamily="18" charset="0"/>
              </a:rPr>
              <a:t>)10:00</a:t>
            </a:r>
            <a:r>
              <a:rPr lang="zh-TW" altLang="en-US" sz="1590" spc="-160" dirty="0">
                <a:latin typeface="Book Antiqua" panose="02040602050305030304" pitchFamily="18" charset="0"/>
                <a:ea typeface="華康儷楷書" panose="03000509000000000000" pitchFamily="65" charset="-120"/>
                <a:cs typeface="Times New Roman" panose="02020603050405020304" pitchFamily="18" charset="0"/>
              </a:rPr>
              <a:t>  </a:t>
            </a:r>
            <a:r>
              <a:rPr lang="en-US" altLang="zh-TW" sz="1590" spc="-160" dirty="0">
                <a:latin typeface="Book Antiqua" panose="02040602050305030304" pitchFamily="18" charset="0"/>
                <a:ea typeface="華康儷楷書" panose="03000509000000000000" pitchFamily="65" charset="-120"/>
                <a:cs typeface="Times New Roman" panose="02020603050405020304" pitchFamily="18" charset="0"/>
              </a:rPr>
              <a:t>~115.5.18(</a:t>
            </a:r>
            <a:r>
              <a:rPr lang="zh-TW" altLang="en-US" sz="1590" spc="-160" dirty="0">
                <a:latin typeface="Book Antiqua" panose="02040602050305030304" pitchFamily="18" charset="0"/>
                <a:ea typeface="華康儷楷書" panose="03000509000000000000" pitchFamily="65" charset="-120"/>
                <a:cs typeface="Times New Roman" panose="02020603050405020304" pitchFamily="18" charset="0"/>
              </a:rPr>
              <a:t>一</a:t>
            </a:r>
            <a:r>
              <a:rPr lang="en-US" altLang="zh-TW" sz="1590" spc="-160" dirty="0">
                <a:latin typeface="Book Antiqua" panose="02040602050305030304" pitchFamily="18" charset="0"/>
                <a:ea typeface="華康儷楷書" panose="03000509000000000000" pitchFamily="65" charset="-120"/>
                <a:cs typeface="Times New Roman" panose="02020603050405020304" pitchFamily="18" charset="0"/>
              </a:rPr>
              <a:t>)17:00</a:t>
            </a:r>
            <a:r>
              <a:rPr lang="zh-TW" altLang="en-US" sz="1590" spc="-160" dirty="0">
                <a:latin typeface="Book Antiqua" panose="02040602050305030304" pitchFamily="18" charset="0"/>
                <a:ea typeface="華康儷楷書" panose="03000509000000000000" pitchFamily="65" charset="-120"/>
                <a:cs typeface="Times New Roman" panose="02020603050405020304" pitchFamily="18" charset="0"/>
              </a:rPr>
              <a:t> </a:t>
            </a:r>
            <a:endParaRPr lang="zh-TW" altLang="en-US" sz="1590" spc="-160" dirty="0">
              <a:latin typeface="Book Antiqua" panose="02040602050305030304" pitchFamily="18" charset="0"/>
              <a:ea typeface="華康儷楷書" panose="03000509000000000000" pitchFamily="65" charset="-120"/>
            </a:endParaRPr>
          </a:p>
        </p:txBody>
      </p:sp>
      <p:sp>
        <p:nvSpPr>
          <p:cNvPr id="27" name="標題 1"/>
          <p:cNvSpPr txBox="1">
            <a:spLocks/>
          </p:cNvSpPr>
          <p:nvPr/>
        </p:nvSpPr>
        <p:spPr>
          <a:xfrm>
            <a:off x="0" y="189781"/>
            <a:ext cx="12158605" cy="4338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rPr>
              <a:t>在校</a:t>
            </a:r>
            <a:r>
              <a:rPr lang="zh-TW" altLang="en-US" sz="2800"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修課紀錄</a:t>
            </a:r>
            <a:r>
              <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rPr>
              <a:t>成績疑義處理程序及注意事項</a:t>
            </a:r>
          </a:p>
        </p:txBody>
      </p:sp>
    </p:spTree>
    <p:extLst>
      <p:ext uri="{BB962C8B-B14F-4D97-AF65-F5344CB8AC3E}">
        <p14:creationId xmlns:p14="http://schemas.microsoft.com/office/powerpoint/2010/main" val="2362695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10857" y="757947"/>
            <a:ext cx="10707895" cy="5957178"/>
          </a:xfrm>
        </p:spPr>
        <p:txBody>
          <a:bodyPr>
            <a:normAutofit lnSpcReduction="10000"/>
          </a:bodyPr>
          <a:lstStyle/>
          <a:p>
            <a:pPr>
              <a:lnSpc>
                <a:spcPct val="100000"/>
              </a:lnSpc>
              <a:spcBef>
                <a:spcPts val="1200"/>
              </a:spcBef>
              <a:buBlip>
                <a:blip r:embed="rId3"/>
              </a:buBlip>
              <a:defRPr/>
            </a:pPr>
            <a:r>
              <a:rPr lang="zh-TW" altLang="en-US"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就讀學校上傳應屆畢業生「修課紀錄」</a:t>
            </a:r>
            <a:endParaRPr lang="en-US" altLang="zh-TW"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spc="-100" dirty="0">
                <a:latin typeface="Cambria Math" panose="02040503050406030204" pitchFamily="18" charset="0"/>
                <a:ea typeface="華康儷楷書" panose="03000509000000000000" pitchFamily="65" charset="-120"/>
              </a:rPr>
              <a:t>就讀學校於</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7</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四</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)10:00-115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13</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三</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)17:00</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前</a:t>
            </a:r>
            <a:r>
              <a:rPr lang="zh-TW" altLang="en-US" sz="2000" spc="-100" dirty="0">
                <a:latin typeface="Cambria Math" panose="02040503050406030204" pitchFamily="18" charset="0"/>
                <a:ea typeface="華康儷楷書" panose="03000509000000000000" pitchFamily="65" charset="-120"/>
              </a:rPr>
              <a:t>，完成應屆畢業生第六學期修課紀錄上傳。</a:t>
            </a:r>
            <a:endParaRPr lang="en-US" altLang="zh-TW" sz="2000" spc="-100" dirty="0">
              <a:latin typeface="Cambria Math" panose="02040503050406030204" pitchFamily="18" charset="0"/>
              <a:ea typeface="華康儷楷書" panose="03000509000000000000" pitchFamily="65" charset="-120"/>
            </a:endParaRPr>
          </a:p>
          <a:p>
            <a:pPr lvl="1">
              <a:lnSpc>
                <a:spcPct val="100000"/>
              </a:lnSpc>
              <a:spcBef>
                <a:spcPts val="600"/>
              </a:spcBef>
              <a:buFont typeface="Wingdings" panose="05000000000000000000" pitchFamily="2" charset="2"/>
              <a:buChar char="u"/>
            </a:pPr>
            <a:r>
              <a:rPr lang="zh-TW" altLang="en-US" sz="2000" b="1" dirty="0">
                <a:latin typeface="Cambria Math" panose="02040503050406030204" pitchFamily="18" charset="0"/>
                <a:ea typeface="華康儷楷書" panose="03000509000000000000" pitchFamily="65" charset="-120"/>
                <a:cs typeface="華康儷楷書" panose="03000509000000000000" pitchFamily="65" charset="-120"/>
              </a:rPr>
              <a:t>修課紀錄或在校學業成績之評量方式，</a:t>
            </a:r>
            <a:r>
              <a:rPr lang="zh-TW" altLang="zh-TW" sz="2000" dirty="0">
                <a:latin typeface="Cambria Math" panose="02040503050406030204" pitchFamily="18" charset="0"/>
                <a:ea typeface="華康儷楷書" panose="03000509000000000000" pitchFamily="65" charset="-120"/>
                <a:cs typeface="華康儷楷書" panose="03000509000000000000" pitchFamily="65" charset="-120"/>
              </a:rPr>
              <a:t>依「高級中等學校學生學習評量辦法」、「高級中等學校進修部學生學習評量辦法」及教育主管機關相關規定辦理</a:t>
            </a:r>
            <a:endParaRPr lang="en-US" altLang="zh-TW" sz="2000" dirty="0">
              <a:latin typeface="Cambria Math" panose="02040503050406030204" pitchFamily="18" charset="0"/>
              <a:ea typeface="華康儷楷書" panose="03000509000000000000" pitchFamily="65" charset="-120"/>
              <a:cs typeface="華康儷楷書" panose="03000509000000000000" pitchFamily="65" charset="-120"/>
            </a:endParaRPr>
          </a:p>
          <a:p>
            <a:pPr lvl="1">
              <a:lnSpc>
                <a:spcPct val="100000"/>
              </a:lnSpc>
              <a:spcBef>
                <a:spcPts val="600"/>
              </a:spcBef>
              <a:buFont typeface="Wingdings" panose="05000000000000000000" pitchFamily="2" charset="2"/>
              <a:buChar char="u"/>
            </a:pPr>
            <a:r>
              <a:rPr lang="zh-TW" altLang="en-US" sz="2000" b="1" dirty="0">
                <a:latin typeface="Cambria Math" panose="02040503050406030204" pitchFamily="18" charset="0"/>
                <a:ea typeface="華康儷楷書" panose="03000509000000000000" pitchFamily="65" charset="-120"/>
                <a:cs typeface="華康儷楷書" panose="03000509000000000000" pitchFamily="65" charset="-120"/>
              </a:rPr>
              <a:t>統一格式：</a:t>
            </a:r>
            <a:r>
              <a:rPr lang="zh-TW" altLang="en-US"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第六學期各學科</a:t>
            </a:r>
            <a:r>
              <a:rPr lang="en-US" altLang="zh-TW"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a:t>
            </a:r>
            <a:r>
              <a:rPr lang="zh-TW" altLang="en-US"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含必修及選修</a:t>
            </a:r>
            <a:r>
              <a:rPr lang="en-US" altLang="zh-TW"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a:t>
            </a:r>
            <a:r>
              <a:rPr lang="zh-TW" altLang="en-US"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成績、第六學期學業總平均成績</a:t>
            </a:r>
            <a:r>
              <a:rPr lang="en-US" altLang="zh-TW"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a:t>
            </a:r>
            <a:r>
              <a:rPr lang="zh-TW" altLang="en-US"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不含補考成績），且須蓋有教務處章戳</a:t>
            </a:r>
            <a:r>
              <a:rPr lang="en-US" altLang="zh-TW"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a:t>
            </a:r>
            <a:r>
              <a:rPr lang="zh-TW" altLang="en-US"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或浮水印</a:t>
            </a:r>
            <a:r>
              <a:rPr lang="en-US" altLang="zh-TW"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a:t>
            </a:r>
          </a:p>
          <a:p>
            <a:pPr lvl="1">
              <a:lnSpc>
                <a:spcPct val="100000"/>
              </a:lnSpc>
              <a:spcBef>
                <a:spcPts val="600"/>
              </a:spcBef>
              <a:buFont typeface="Wingdings" panose="05000000000000000000" pitchFamily="2" charset="2"/>
              <a:buChar char="u"/>
            </a:pPr>
            <a:r>
              <a:rPr lang="zh-TW" altLang="en-US" sz="2000" b="1" dirty="0">
                <a:latin typeface="Cambria Math" panose="02040503050406030204" pitchFamily="18" charset="0"/>
                <a:ea typeface="華康儷楷書" panose="03000509000000000000" pitchFamily="65" charset="-120"/>
                <a:cs typeface="華康儷楷書" panose="03000509000000000000" pitchFamily="65" charset="-120"/>
              </a:rPr>
              <a:t>對象</a:t>
            </a:r>
            <a:r>
              <a:rPr lang="zh-TW" altLang="en-US" sz="2000" dirty="0">
                <a:latin typeface="Cambria Math" panose="02040503050406030204" pitchFamily="18" charset="0"/>
                <a:ea typeface="華康儷楷書" panose="03000509000000000000" pitchFamily="65" charset="-120"/>
                <a:cs typeface="華康儷楷書" panose="03000509000000000000" pitchFamily="65" charset="-120"/>
              </a:rPr>
              <a:t>：</a:t>
            </a:r>
            <a:r>
              <a:rPr lang="zh-TW" altLang="en-US"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報名</a:t>
            </a:r>
            <a:r>
              <a:rPr lang="en-US" altLang="zh-TW"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115</a:t>
            </a:r>
            <a:r>
              <a:rPr lang="zh-TW" altLang="en-US"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rPr>
              <a:t>學年度四技二專統一入學測驗應屆畢業生</a:t>
            </a:r>
            <a:endParaRPr lang="en-US" altLang="zh-TW" sz="2000" dirty="0">
              <a:solidFill>
                <a:srgbClr val="FF0000"/>
              </a:solidFill>
              <a:latin typeface="Cambria Math" panose="02040503050406030204" pitchFamily="18" charset="0"/>
              <a:ea typeface="華康儷楷書" panose="03000509000000000000" pitchFamily="65" charset="-120"/>
              <a:cs typeface="華康儷楷書" panose="03000509000000000000" pitchFamily="65" charset="-120"/>
            </a:endParaRPr>
          </a:p>
          <a:p>
            <a:pPr>
              <a:lnSpc>
                <a:spcPct val="100000"/>
              </a:lnSpc>
              <a:spcBef>
                <a:spcPts val="1200"/>
              </a:spcBef>
              <a:buBlip>
                <a:blip r:embed="rId3"/>
              </a:buBlip>
              <a:defRPr/>
            </a:pPr>
            <a:r>
              <a:rPr lang="zh-TW" altLang="en-US"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應屆畢業生查詢「修課紀錄」</a:t>
            </a:r>
            <a:endParaRPr lang="en-US" altLang="zh-TW"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14</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四</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起至</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18</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一</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)17:00</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止</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，至本委員會網站查詢所屬</a:t>
            </a:r>
            <a:r>
              <a:rPr lang="zh-TW" altLang="en-US" sz="2000" b="1" dirty="0">
                <a:latin typeface="Cambria Math" panose="02040503050406030204" pitchFamily="18" charset="0"/>
                <a:ea typeface="華康儷楷書" panose="03000509000000000000" pitchFamily="65" charset="-120"/>
                <a:cs typeface="Times New Roman" panose="02020603050405020304" pitchFamily="18" charset="0"/>
              </a:rPr>
              <a:t>就讀學校</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上傳之「</a:t>
            </a:r>
            <a:r>
              <a:rPr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第六學期</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」修課紀錄</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(PDF</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檔</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a:t>
            </a:r>
          </a:p>
          <a:p>
            <a:pPr lvl="1">
              <a:lnSpc>
                <a:spcPct val="100000"/>
              </a:lnSpc>
              <a:spcBef>
                <a:spcPts val="600"/>
              </a:spcBef>
              <a:buFont typeface="Wingdings" panose="05000000000000000000" pitchFamily="2" charset="2"/>
              <a:buChar char="u"/>
            </a:pP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請輔導考生</a:t>
            </a:r>
            <a:r>
              <a:rPr lang="zh-TW" altLang="en-US" sz="2000" b="1" dirty="0">
                <a:latin typeface="Cambria Math" panose="02040503050406030204" pitchFamily="18" charset="0"/>
                <a:ea typeface="華康儷楷書" panose="03000509000000000000" pitchFamily="65" charset="-120"/>
                <a:cs typeface="Times New Roman" panose="02020603050405020304" pitchFamily="18" charset="0"/>
              </a:rPr>
              <a:t>務必依上述時間</a:t>
            </a:r>
            <a:r>
              <a:rPr lang="zh-TW" altLang="zh-TW" sz="2000" b="1" dirty="0">
                <a:latin typeface="Cambria Math" panose="02040503050406030204" pitchFamily="18" charset="0"/>
                <a:ea typeface="華康儷楷書" panose="03000509000000000000" pitchFamily="65" charset="-120"/>
                <a:cs typeface="Times New Roman" panose="02020603050405020304" pitchFamily="18" charset="0"/>
              </a:rPr>
              <a:t>詳細核對成績證明之內容</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，如有問題應儘速向所屬</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就讀</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學校反映</a:t>
            </a:r>
            <a:endParaRPr lang="en-US"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考生未於查詢期間上網查詢或查詢之成績證明內容有誤而未及時反映，致影響個人第二階段甄試權益，考生應自行負責</a:t>
            </a:r>
            <a:endParaRPr lang="en-US" altLang="zh-TW"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a:p>
            <a:pPr>
              <a:lnSpc>
                <a:spcPct val="110000"/>
              </a:lnSpc>
              <a:spcBef>
                <a:spcPts val="1200"/>
              </a:spcBef>
              <a:buBlip>
                <a:blip r:embed="rId3"/>
              </a:buBlip>
              <a:defRPr/>
            </a:pPr>
            <a:r>
              <a:rPr lang="zh-TW" altLang="en-US"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就讀學校接獲所屬學生反映後，應於</a:t>
            </a:r>
            <a:r>
              <a:rPr lang="en-US" altLang="zh-TW"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19</a:t>
            </a:r>
            <a:r>
              <a:rPr lang="zh-TW" altLang="en-US"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日（星期二）</a:t>
            </a:r>
            <a:r>
              <a:rPr lang="en-US" altLang="zh-TW"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17</a:t>
            </a:r>
            <a:r>
              <a:rPr lang="zh-TW" altLang="en-US"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00</a:t>
            </a:r>
            <a:r>
              <a:rPr lang="zh-TW" altLang="en-US" sz="2400" u="sng" dirty="0">
                <a:solidFill>
                  <a:srgbClr val="FF00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前</a:t>
            </a:r>
            <a:r>
              <a:rPr lang="zh-TW" altLang="en-US"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，透過集體報名系統修正並重新上傳有疑義考生之修課紀錄</a:t>
            </a:r>
            <a:r>
              <a:rPr lang="en-US" altLang="zh-TW"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(PDF</a:t>
            </a:r>
            <a:r>
              <a:rPr lang="zh-TW" altLang="en-US"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檔</a:t>
            </a:r>
            <a:r>
              <a:rPr lang="en-US" altLang="zh-TW" sz="2400" dirty="0">
                <a:solidFill>
                  <a:srgbClr val="7030A0"/>
                </a:solidFill>
                <a:latin typeface="Cambria Math" panose="02040503050406030204" pitchFamily="18" charset="0"/>
                <a:ea typeface="華康儷楷書" panose="03000509000000000000" pitchFamily="65" charset="-120"/>
                <a:cs typeface="Times New Roman" panose="02020603050405020304" pitchFamily="18" charset="0"/>
              </a:rPr>
              <a:t>)</a:t>
            </a:r>
          </a:p>
        </p:txBody>
      </p:sp>
      <p:sp>
        <p:nvSpPr>
          <p:cNvPr id="5" name="標題 1"/>
          <p:cNvSpPr txBox="1">
            <a:spLocks/>
          </p:cNvSpPr>
          <p:nvPr/>
        </p:nvSpPr>
        <p:spPr bwMode="auto">
          <a:xfrm>
            <a:off x="1559496" y="60669"/>
            <a:ext cx="8489825"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eaLnBrk="1" hangingPunct="1"/>
            <a:r>
              <a:rPr lang="zh-TW" altLang="en-US" b="1" spc="-100" dirty="0">
                <a:solidFill>
                  <a:schemeClr val="tx1"/>
                </a:solidFill>
                <a:latin typeface="Book Antiqua" panose="02040602050305030304" pitchFamily="18" charset="0"/>
                <a:ea typeface="華康儷楷書" panose="03000509000000000000" pitchFamily="65" charset="-120"/>
              </a:rPr>
              <a:t>第六學期修課紀錄</a:t>
            </a:r>
            <a:r>
              <a:rPr lang="en-US" altLang="zh-TW" b="1" spc="-100" dirty="0">
                <a:solidFill>
                  <a:schemeClr val="tx1"/>
                </a:solidFill>
                <a:latin typeface="Book Antiqua" panose="02040602050305030304" pitchFamily="18" charset="0"/>
                <a:ea typeface="華康儷楷書" panose="03000509000000000000" pitchFamily="65" charset="-120"/>
              </a:rPr>
              <a:t>PDF</a:t>
            </a:r>
            <a:r>
              <a:rPr lang="zh-TW" altLang="en-US" b="1" spc="-100" dirty="0">
                <a:solidFill>
                  <a:schemeClr val="tx1"/>
                </a:solidFill>
                <a:latin typeface="Book Antiqua" panose="02040602050305030304" pitchFamily="18" charset="0"/>
                <a:ea typeface="華康儷楷書" panose="03000509000000000000" pitchFamily="65" charset="-120"/>
              </a:rPr>
              <a:t>檔</a:t>
            </a:r>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50</a:t>
            </a:fld>
            <a:endParaRPr lang="zh-TW" altLang="en-US" dirty="0"/>
          </a:p>
        </p:txBody>
      </p:sp>
    </p:spTree>
    <p:extLst>
      <p:ext uri="{BB962C8B-B14F-4D97-AF65-F5344CB8AC3E}">
        <p14:creationId xmlns:p14="http://schemas.microsoft.com/office/powerpoint/2010/main" val="3826863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695400" y="12137"/>
            <a:ext cx="8940800" cy="79208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rPr>
              <a:t>第六學期修課紀錄</a:t>
            </a:r>
            <a:r>
              <a:rPr lang="zh-TW" altLang="en-US" sz="2600" b="1" dirty="0">
                <a:solidFill>
                  <a:srgbClr val="3333FF"/>
                </a:solidFill>
                <a:latin typeface="華康儷楷書" panose="03000509000000000000" pitchFamily="65" charset="-120"/>
                <a:ea typeface="華康儷楷書" panose="03000509000000000000" pitchFamily="65" charset="-120"/>
              </a:rPr>
              <a:t>上傳作業</a:t>
            </a:r>
            <a:endParaRPr lang="en-US" altLang="zh-TW" sz="2600" b="1" dirty="0">
              <a:solidFill>
                <a:srgbClr val="FF0000"/>
              </a:solidFill>
              <a:latin typeface="華康儷楷書" panose="03000509000000000000" pitchFamily="65" charset="-120"/>
              <a:ea typeface="華康儷楷書" panose="03000509000000000000" pitchFamily="65" charset="-120"/>
            </a:endParaRPr>
          </a:p>
        </p:txBody>
      </p:sp>
      <p:sp>
        <p:nvSpPr>
          <p:cNvPr id="12" name="矩形 11"/>
          <p:cNvSpPr/>
          <p:nvPr/>
        </p:nvSpPr>
        <p:spPr>
          <a:xfrm>
            <a:off x="551384" y="834735"/>
            <a:ext cx="11422278" cy="562590"/>
          </a:xfrm>
          <a:prstGeom prst="rect">
            <a:avLst/>
          </a:prstGeom>
        </p:spPr>
        <p:txBody>
          <a:bodyPr wrap="square">
            <a:spAutoFit/>
          </a:bodyPr>
          <a:lstStyle/>
          <a:p>
            <a:pPr algn="ctr">
              <a:lnSpc>
                <a:spcPts val="4000"/>
              </a:lnSpc>
            </a:pPr>
            <a:r>
              <a:rPr lang="en-US" altLang="zh-TW" sz="2800" b="1" dirty="0">
                <a:solidFill>
                  <a:srgbClr val="FF3300"/>
                </a:solidFill>
                <a:latin typeface="Cambria Math" panose="02040503050406030204" pitchFamily="18" charset="0"/>
                <a:ea typeface="標楷體" panose="03000509000000000000" pitchFamily="65" charset="-120"/>
                <a:cs typeface="Times New Roman" panose="02020603050405020304" pitchFamily="18" charset="0"/>
              </a:rPr>
              <a:t>115/5/7(</a:t>
            </a:r>
            <a:r>
              <a:rPr lang="zh-TW" altLang="en-US" sz="2800" b="1" dirty="0">
                <a:solidFill>
                  <a:srgbClr val="FF3300"/>
                </a:solidFill>
                <a:latin typeface="Cambria Math" panose="02040503050406030204" pitchFamily="18" charset="0"/>
                <a:ea typeface="標楷體" panose="03000509000000000000" pitchFamily="65" charset="-120"/>
                <a:cs typeface="Times New Roman" panose="02020603050405020304" pitchFamily="18" charset="0"/>
              </a:rPr>
              <a:t>四</a:t>
            </a:r>
            <a:r>
              <a:rPr lang="en-US" altLang="zh-TW" sz="2800" b="1" dirty="0">
                <a:solidFill>
                  <a:srgbClr val="FF3300"/>
                </a:solidFill>
                <a:latin typeface="Cambria Math" panose="02040503050406030204" pitchFamily="18" charset="0"/>
                <a:ea typeface="標楷體" panose="03000509000000000000" pitchFamily="65" charset="-120"/>
                <a:cs typeface="Times New Roman" panose="02020603050405020304" pitchFamily="18" charset="0"/>
              </a:rPr>
              <a:t>)10:00~115/5/13(</a:t>
            </a:r>
            <a:r>
              <a:rPr lang="zh-TW" altLang="en-US" sz="2800" b="1" dirty="0">
                <a:solidFill>
                  <a:srgbClr val="FF3300"/>
                </a:solidFill>
                <a:latin typeface="Cambria Math" panose="02040503050406030204" pitchFamily="18" charset="0"/>
                <a:ea typeface="標楷體" panose="03000509000000000000" pitchFamily="65" charset="-120"/>
                <a:cs typeface="Times New Roman" panose="02020603050405020304" pitchFamily="18" charset="0"/>
              </a:rPr>
              <a:t>三</a:t>
            </a:r>
            <a:r>
              <a:rPr lang="en-US" altLang="zh-TW" sz="2800" b="1" dirty="0">
                <a:solidFill>
                  <a:srgbClr val="FF3300"/>
                </a:solidFill>
                <a:latin typeface="Cambria Math" panose="02040503050406030204" pitchFamily="18" charset="0"/>
                <a:ea typeface="標楷體" panose="03000509000000000000" pitchFamily="65" charset="-120"/>
                <a:cs typeface="Times New Roman" panose="02020603050405020304" pitchFamily="18" charset="0"/>
              </a:rPr>
              <a:t>)17:00</a:t>
            </a:r>
          </a:p>
        </p:txBody>
      </p:sp>
      <p:pic>
        <p:nvPicPr>
          <p:cNvPr id="3" name="圖片 2">
            <a:extLst>
              <a:ext uri="{FF2B5EF4-FFF2-40B4-BE49-F238E27FC236}">
                <a16:creationId xmlns:a16="http://schemas.microsoft.com/office/drawing/2014/main" id="{57E8C211-1B4A-4B07-9A37-82C27CEECE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60405" y="1427835"/>
            <a:ext cx="8871189" cy="5035510"/>
          </a:xfrm>
          <a:prstGeom prst="rect">
            <a:avLst/>
          </a:prstGeom>
        </p:spPr>
      </p:pic>
      <p:sp>
        <p:nvSpPr>
          <p:cNvPr id="2" name="矩形 1">
            <a:extLst>
              <a:ext uri="{FF2B5EF4-FFF2-40B4-BE49-F238E27FC236}">
                <a16:creationId xmlns:a16="http://schemas.microsoft.com/office/drawing/2014/main" id="{B6A0023A-B0DD-4BB5-AAC8-FB6D4A0D4322}"/>
              </a:ext>
            </a:extLst>
          </p:cNvPr>
          <p:cNvSpPr/>
          <p:nvPr/>
        </p:nvSpPr>
        <p:spPr>
          <a:xfrm>
            <a:off x="6262523" y="3140968"/>
            <a:ext cx="1008112"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descr="一張含有 文字, 螢幕擷取畫面, 字型, 行 的圖片&#10;&#10;AI 產生的內容可能不正確。">
            <a:extLst>
              <a:ext uri="{FF2B5EF4-FFF2-40B4-BE49-F238E27FC236}">
                <a16:creationId xmlns:a16="http://schemas.microsoft.com/office/drawing/2014/main" id="{0AAF70FE-89B7-FB87-DEE2-6FE66D6C9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304" y="3429000"/>
            <a:ext cx="2248214" cy="971686"/>
          </a:xfrm>
          <a:prstGeom prst="rect">
            <a:avLst/>
          </a:prstGeom>
          <a:ln w="19050">
            <a:solidFill>
              <a:srgbClr val="FF0000"/>
            </a:solidFill>
          </a:ln>
        </p:spPr>
      </p:pic>
      <p:cxnSp>
        <p:nvCxnSpPr>
          <p:cNvPr id="7" name="直線單箭頭接點 6">
            <a:extLst>
              <a:ext uri="{FF2B5EF4-FFF2-40B4-BE49-F238E27FC236}">
                <a16:creationId xmlns:a16="http://schemas.microsoft.com/office/drawing/2014/main" id="{BFFD0804-72F9-BB50-F988-91B00395719C}"/>
              </a:ext>
            </a:extLst>
          </p:cNvPr>
          <p:cNvCxnSpPr>
            <a:cxnSpLocks/>
          </p:cNvCxnSpPr>
          <p:nvPr/>
        </p:nvCxnSpPr>
        <p:spPr>
          <a:xfrm>
            <a:off x="6647248" y="3501008"/>
            <a:ext cx="2113048" cy="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8" name="直線接點 7">
            <a:extLst>
              <a:ext uri="{FF2B5EF4-FFF2-40B4-BE49-F238E27FC236}">
                <a16:creationId xmlns:a16="http://schemas.microsoft.com/office/drawing/2014/main" id="{DD0AC9E5-6C4E-4484-5A9A-74ADBE456C85}"/>
              </a:ext>
            </a:extLst>
          </p:cNvPr>
          <p:cNvCxnSpPr>
            <a:cxnSpLocks/>
          </p:cNvCxnSpPr>
          <p:nvPr/>
        </p:nvCxnSpPr>
        <p:spPr>
          <a:xfrm>
            <a:off x="6647248" y="3356992"/>
            <a:ext cx="0" cy="1440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45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11424" y="980728"/>
            <a:ext cx="10515259" cy="5616624"/>
          </a:xfrm>
        </p:spPr>
        <p:txBody>
          <a:bodyPr>
            <a:noAutofit/>
          </a:bodyPr>
          <a:lstStyle/>
          <a:p>
            <a:pPr>
              <a:spcBef>
                <a:spcPts val="0"/>
              </a:spcBef>
              <a:spcAft>
                <a:spcPts val="300"/>
              </a:spcAft>
              <a:buClr>
                <a:srgbClr val="FF0000"/>
              </a:buClr>
              <a:buFont typeface="Wingdings" panose="05000000000000000000" pitchFamily="2" charset="2"/>
              <a:buChar char="n"/>
            </a:pPr>
            <a:r>
              <a:rPr lang="zh-TW" altLang="en-US" sz="2000" dirty="0">
                <a:latin typeface="Cambria Math" panose="02040503050406030204" pitchFamily="18" charset="0"/>
                <a:ea typeface="華康儷楷書" panose="03000509000000000000" pitchFamily="65" charset="-120"/>
              </a:rPr>
              <a:t>對象：</a:t>
            </a:r>
            <a:r>
              <a:rPr lang="zh-TW" altLang="en-US" sz="2000" dirty="0">
                <a:solidFill>
                  <a:srgbClr val="FF0000"/>
                </a:solidFill>
                <a:latin typeface="Cambria Math" panose="02040503050406030204" pitchFamily="18" charset="0"/>
                <a:ea typeface="華康儷楷書" panose="03000509000000000000" pitchFamily="65" charset="-120"/>
              </a:rPr>
              <a:t>所屬報名</a:t>
            </a:r>
            <a:r>
              <a:rPr lang="en-US" altLang="zh-TW" sz="20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2000" dirty="0">
                <a:solidFill>
                  <a:srgbClr val="FF0000"/>
                </a:solidFill>
                <a:latin typeface="Cambria Math" panose="02040503050406030204" pitchFamily="18" charset="0"/>
                <a:ea typeface="華康儷楷書" panose="03000509000000000000" pitchFamily="65" charset="-120"/>
              </a:rPr>
              <a:t>學年度四技二專統一入學測驗應屆畢業生</a:t>
            </a:r>
            <a:endParaRPr lang="en-US" altLang="zh-TW" sz="2000" dirty="0">
              <a:solidFill>
                <a:srgbClr val="FF0000"/>
              </a:solidFill>
              <a:latin typeface="Cambria Math" panose="02040503050406030204" pitchFamily="18" charset="0"/>
              <a:ea typeface="華康儷楷書" panose="03000509000000000000" pitchFamily="65" charset="-120"/>
            </a:endParaRPr>
          </a:p>
          <a:p>
            <a:pPr>
              <a:spcBef>
                <a:spcPts val="0"/>
              </a:spcBef>
              <a:spcAft>
                <a:spcPts val="300"/>
              </a:spcAft>
              <a:buClr>
                <a:srgbClr val="FF0000"/>
              </a:buClr>
              <a:buFont typeface="Wingdings" panose="05000000000000000000" pitchFamily="2" charset="2"/>
              <a:buChar char="n"/>
            </a:pPr>
            <a:r>
              <a:rPr lang="zh-TW" altLang="zh-TW" sz="2000" dirty="0">
                <a:latin typeface="Cambria Math" panose="02040503050406030204" pitchFamily="18" charset="0"/>
                <a:ea typeface="華康儷楷書" panose="03000509000000000000" pitchFamily="65" charset="-120"/>
              </a:rPr>
              <a:t>上傳</a:t>
            </a:r>
            <a:r>
              <a:rPr lang="zh-TW" altLang="en-US" sz="2000" dirty="0">
                <a:latin typeface="Cambria Math" panose="02040503050406030204" pitchFamily="18" charset="0"/>
                <a:ea typeface="華康儷楷書" panose="03000509000000000000" pitchFamily="65" charset="-120"/>
              </a:rPr>
              <a:t>檔案</a:t>
            </a:r>
            <a:r>
              <a:rPr lang="zh-TW" altLang="zh-TW" sz="2000" dirty="0">
                <a:latin typeface="Cambria Math" panose="02040503050406030204" pitchFamily="18" charset="0"/>
                <a:ea typeface="華康儷楷書" panose="03000509000000000000" pitchFamily="65" charset="-120"/>
              </a:rPr>
              <a:t>格式要求：</a:t>
            </a:r>
          </a:p>
          <a:p>
            <a:pPr marL="800100" lvl="1" indent="-342900">
              <a:spcBef>
                <a:spcPts val="0"/>
              </a:spcBef>
              <a:spcAft>
                <a:spcPts val="300"/>
              </a:spcAft>
              <a:buFont typeface="+mj-lt"/>
              <a:buAutoNum type="arabicPeriod"/>
            </a:pP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頁面</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大小：</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A4</a:t>
            </a:r>
            <a:endParaRPr lang="zh-TW"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marL="800100" lvl="1" indent="-342900">
              <a:spcBef>
                <a:spcPts val="0"/>
              </a:spcBef>
              <a:spcAft>
                <a:spcPts val="300"/>
              </a:spcAft>
              <a:buFont typeface="+mj-lt"/>
              <a:buAutoNum type="arabicPeriod"/>
            </a:pP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檔案大小：每一檔案不超過</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5M</a:t>
            </a:r>
            <a:endParaRPr lang="zh-TW"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marL="800100" lvl="1" indent="-342900">
              <a:spcBef>
                <a:spcPts val="0"/>
              </a:spcBef>
              <a:spcAft>
                <a:spcPts val="300"/>
              </a:spcAft>
              <a:buFont typeface="+mj-lt"/>
              <a:buAutoNum type="arabicPeriod"/>
            </a:pP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檔案解析度：</a:t>
            </a:r>
            <a:b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b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若使用影印機或掃瞄器掃瞄為</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PDF</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檔時，建議將格式設定為</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300dpi</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解晰度，以確保檔案之品質</a:t>
            </a:r>
          </a:p>
          <a:p>
            <a:pPr marL="800100" lvl="1" indent="-342900">
              <a:spcBef>
                <a:spcPts val="0"/>
              </a:spcBef>
              <a:spcAft>
                <a:spcPts val="300"/>
              </a:spcAft>
              <a:buFont typeface="+mj-lt"/>
              <a:buAutoNum type="arabicPeriod"/>
            </a:pP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PDF</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版本：</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Acrobat 6.X </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以上</a:t>
            </a:r>
          </a:p>
          <a:p>
            <a:pPr marL="800100" lvl="1" indent="-342900">
              <a:spcBef>
                <a:spcPts val="0"/>
              </a:spcBef>
              <a:spcAft>
                <a:spcPts val="300"/>
              </a:spcAft>
              <a:buFont typeface="+mj-lt"/>
              <a:buAutoNum type="arabicPeriod"/>
            </a:pP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檔案不得設定保全及其他特殊功能</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，必須可被開啟及清晰可閱覽</a:t>
            </a:r>
            <a:endParaRPr lang="en-US"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a:spcBef>
                <a:spcPts val="0"/>
              </a:spcBef>
              <a:spcAft>
                <a:spcPts val="300"/>
              </a:spcAft>
              <a:buClr>
                <a:srgbClr val="FF0000"/>
              </a:buClr>
              <a:buFont typeface="Wingdings" panose="05000000000000000000" pitchFamily="2" charset="2"/>
              <a:buChar char="n"/>
            </a:pPr>
            <a:r>
              <a:rPr lang="zh-TW" altLang="en-US" sz="2000" dirty="0">
                <a:latin typeface="Cambria Math" panose="02040503050406030204" pitchFamily="18" charset="0"/>
                <a:ea typeface="華康儷楷書" panose="03000509000000000000" pitchFamily="65" charset="-120"/>
              </a:rPr>
              <a:t>作業流程：</a:t>
            </a:r>
            <a:endParaRPr lang="en-US" altLang="zh-TW" sz="2000" dirty="0">
              <a:latin typeface="Cambria Math" panose="02040503050406030204" pitchFamily="18" charset="0"/>
              <a:ea typeface="華康儷楷書" panose="03000509000000000000" pitchFamily="65" charset="-120"/>
            </a:endParaRPr>
          </a:p>
          <a:p>
            <a:pPr marL="600075" lvl="1" indent="-257175">
              <a:spcBef>
                <a:spcPts val="0"/>
              </a:spcBef>
              <a:spcAft>
                <a:spcPts val="300"/>
              </a:spcAft>
              <a:buFont typeface="+mj-lt"/>
              <a:buAutoNum type="arabicPeriod"/>
            </a:pP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第六學期修課紀錄須含第六學期各學科（含必修及選修）成績及第</a:t>
            </a:r>
            <a:r>
              <a:rPr lang="zh-TW" altLang="en-US" sz="2000" kern="0" dirty="0">
                <a:latin typeface="Cambria Math" panose="02040503050406030204" pitchFamily="18" charset="0"/>
                <a:ea typeface="華康儷楷書" panose="03000509000000000000" pitchFamily="65" charset="-120"/>
                <a:cs typeface="華康儷楷書" panose="03000509000000000000" pitchFamily="65" charset="-120"/>
              </a:rPr>
              <a:t>六</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學期學業成績總平均（</a:t>
            </a:r>
            <a:r>
              <a:rPr lang="zh-TW" altLang="en-US" sz="2000" u="sng" dirty="0">
                <a:latin typeface="Cambria Math" panose="02040503050406030204" pitchFamily="18" charset="0"/>
                <a:ea typeface="華康儷楷書" panose="03000509000000000000" pitchFamily="65" charset="-120"/>
                <a:cs typeface="Times New Roman" panose="02020603050405020304" pitchFamily="18" charset="0"/>
              </a:rPr>
              <a:t>不含補考成績</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），且須蓋有教務處章戳（或浮水印）</a:t>
            </a:r>
          </a:p>
          <a:p>
            <a:pPr marL="600075" lvl="1" indent="-257175">
              <a:spcBef>
                <a:spcPts val="0"/>
              </a:spcBef>
              <a:spcAft>
                <a:spcPts val="300"/>
              </a:spcAft>
              <a:buFont typeface="+mj-lt"/>
              <a:buAutoNum type="arabicPeriod"/>
            </a:pPr>
            <a:r>
              <a:rPr lang="zh-TW" altLang="zh-TW" sz="2000" b="1" dirty="0">
                <a:latin typeface="Cambria Math" panose="02040503050406030204" pitchFamily="18" charset="0"/>
                <a:ea typeface="華康儷楷書" panose="03000509000000000000" pitchFamily="65" charset="-120"/>
                <a:cs typeface="Times New Roman" panose="02020603050405020304" pitchFamily="18" charset="0"/>
              </a:rPr>
              <a:t>檔名</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為</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每名考生之</a:t>
            </a:r>
            <a:r>
              <a:rPr lang="zh-TW" altLang="en-US"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身分證統一編號</a:t>
            </a:r>
            <a:endParaRPr lang="en-US" altLang="zh-TW" sz="2000" b="1" dirty="0">
              <a:latin typeface="Cambria Math" panose="02040503050406030204" pitchFamily="18" charset="0"/>
              <a:ea typeface="華康儷楷書" panose="03000509000000000000" pitchFamily="65" charset="-120"/>
              <a:cs typeface="Times New Roman" panose="02020603050405020304" pitchFamily="18" charset="0"/>
            </a:endParaRPr>
          </a:p>
          <a:p>
            <a:pPr marL="600075" lvl="1" indent="-257175">
              <a:spcBef>
                <a:spcPts val="0"/>
              </a:spcBef>
              <a:spcAft>
                <a:spcPts val="300"/>
              </a:spcAft>
              <a:buFont typeface="+mj-lt"/>
              <a:buAutoNum type="arabicPeriod"/>
            </a:pP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以</a:t>
            </a:r>
            <a:r>
              <a:rPr lang="zh-TW" altLang="en-US" sz="2000" b="1" dirty="0">
                <a:latin typeface="Cambria Math" panose="02040503050406030204" pitchFamily="18" charset="0"/>
                <a:ea typeface="華康儷楷書" panose="03000509000000000000" pitchFamily="65" charset="-120"/>
                <a:cs typeface="Times New Roman" panose="02020603050405020304" pitchFamily="18" charset="0"/>
              </a:rPr>
              <a:t>班級為單位</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，將同一班學生的</a:t>
            </a:r>
            <a:r>
              <a:rPr lang="zh-TW" altLang="en-US" sz="2000"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第六學期修課紀錄</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置於</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班級</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資料夾內</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，資料夾檔名為</a:t>
            </a:r>
            <a:r>
              <a:rPr lang="zh-TW" altLang="en-US"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班級代碼</a:t>
            </a:r>
            <a:r>
              <a:rPr lang="en-US" altLang="zh-TW"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+Class</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範例</a:t>
            </a:r>
            <a:r>
              <a:rPr lang="en-US" altLang="zh-TW" sz="2000" dirty="0">
                <a:latin typeface="Cambria Math" panose="02040503050406030204" pitchFamily="18" charset="0"/>
                <a:ea typeface="華康儷楷書" panose="03000509000000000000" pitchFamily="65" charset="-120"/>
                <a:cs typeface="Times New Roman" panose="02020603050405020304" pitchFamily="18" charset="0"/>
              </a:rPr>
              <a:t>A01Class)</a:t>
            </a:r>
            <a:endParaRPr lang="zh-TW"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marL="600075" lvl="1" indent="-257175">
              <a:spcBef>
                <a:spcPts val="0"/>
              </a:spcBef>
              <a:spcAft>
                <a:spcPts val="300"/>
              </a:spcAft>
              <a:buFont typeface="+mj-lt"/>
              <a:buAutoNum type="arabicPeriod"/>
            </a:pP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使用</a:t>
            </a:r>
            <a:r>
              <a:rPr lang="en-US"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Zip</a:t>
            </a:r>
            <a:r>
              <a:rPr lang="zh-TW" altLang="zh-TW"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壓縮</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軟體進行資料夾檔案壓縮</a:t>
            </a:r>
            <a:r>
              <a:rPr lang="en-US" altLang="zh-TW"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檔名先命名好再壓縮</a:t>
            </a:r>
            <a:r>
              <a:rPr lang="en-US" altLang="zh-TW" sz="20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endParaRPr lang="zh-TW" altLang="zh-TW" sz="2000" dirty="0">
              <a:latin typeface="Cambria Math" panose="02040503050406030204" pitchFamily="18" charset="0"/>
              <a:ea typeface="華康儷楷書" panose="03000509000000000000" pitchFamily="65" charset="-120"/>
              <a:cs typeface="Times New Roman" panose="02020603050405020304" pitchFamily="18" charset="0"/>
            </a:endParaRPr>
          </a:p>
          <a:p>
            <a:pPr marL="600075" lvl="1" indent="-257175">
              <a:spcBef>
                <a:spcPts val="0"/>
              </a:spcBef>
              <a:spcAft>
                <a:spcPts val="300"/>
              </a:spcAft>
              <a:buFont typeface="+mj-lt"/>
              <a:buAutoNum type="arabicPeriod"/>
            </a:pP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學校登入集體報名系統，上傳並進行</a:t>
            </a:r>
            <a:r>
              <a:rPr lang="zh-TW" altLang="en-US" sz="2000" dirty="0">
                <a:latin typeface="Cambria Math" panose="02040503050406030204" pitchFamily="18" charset="0"/>
                <a:ea typeface="華康儷楷書" panose="03000509000000000000" pitchFamily="65" charset="-120"/>
                <a:cs typeface="Times New Roman" panose="02020603050405020304" pitchFamily="18" charset="0"/>
              </a:rPr>
              <a:t>學校</a:t>
            </a:r>
            <a:r>
              <a:rPr lang="zh-TW" altLang="zh-TW" sz="2000" dirty="0">
                <a:latin typeface="Cambria Math" panose="02040503050406030204" pitchFamily="18" charset="0"/>
                <a:ea typeface="華康儷楷書" panose="03000509000000000000" pitchFamily="65" charset="-120"/>
                <a:cs typeface="Times New Roman" panose="02020603050405020304" pitchFamily="18" charset="0"/>
              </a:rPr>
              <a:t>確認作業</a:t>
            </a:r>
            <a:endParaRPr lang="en-US" altLang="zh-TW" sz="2000"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4" name="Rectangle 2"/>
          <p:cNvSpPr txBox="1">
            <a:spLocks noChangeArrowheads="1"/>
          </p:cNvSpPr>
          <p:nvPr/>
        </p:nvSpPr>
        <p:spPr>
          <a:xfrm>
            <a:off x="936665" y="-173281"/>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第六學期修課紀錄</a:t>
            </a:r>
            <a:r>
              <a:rPr lang="zh-TW" altLang="en-US" sz="2600" b="1" dirty="0">
                <a:solidFill>
                  <a:srgbClr val="3333FF"/>
                </a:solidFill>
                <a:latin typeface="華康儷楷書" panose="03000509000000000000" pitchFamily="65" charset="-120"/>
                <a:ea typeface="華康儷楷書" panose="03000509000000000000" pitchFamily="65" charset="-120"/>
                <a:cs typeface="+mn-cs"/>
              </a:rPr>
              <a:t>上傳作業</a:t>
            </a:r>
            <a:endParaRPr lang="en-US" altLang="zh-TW" sz="2600" b="1" dirty="0">
              <a:solidFill>
                <a:srgbClr val="3333FF"/>
              </a:solidFill>
              <a:latin typeface="華康儷楷書" panose="03000509000000000000" pitchFamily="65" charset="-120"/>
              <a:ea typeface="華康儷楷書" panose="03000509000000000000" pitchFamily="65" charset="-120"/>
              <a:cs typeface="+mn-cs"/>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l="26375" t="51538" r="39740" b="17694"/>
          <a:stretch/>
        </p:blipFill>
        <p:spPr>
          <a:xfrm>
            <a:off x="8328248" y="980728"/>
            <a:ext cx="3098435" cy="1440161"/>
          </a:xfrm>
          <a:prstGeom prst="rect">
            <a:avLst/>
          </a:prstGeom>
        </p:spPr>
      </p:pic>
      <p:sp>
        <p:nvSpPr>
          <p:cNvPr id="5" name="橢圓 4"/>
          <p:cNvSpPr/>
          <p:nvPr/>
        </p:nvSpPr>
        <p:spPr>
          <a:xfrm>
            <a:off x="8328245" y="1340767"/>
            <a:ext cx="648072" cy="10801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五角星形 5"/>
          <p:cNvSpPr/>
          <p:nvPr/>
        </p:nvSpPr>
        <p:spPr>
          <a:xfrm>
            <a:off x="8328245" y="5508949"/>
            <a:ext cx="216024" cy="227253"/>
          </a:xfrm>
          <a:prstGeom prst="star5">
            <a:avLst/>
          </a:prstGeom>
          <a:solidFill>
            <a:srgbClr val="FFFF00"/>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52</a:t>
            </a:fld>
            <a:endParaRPr lang="zh-TW" altLang="en-US" dirty="0"/>
          </a:p>
        </p:txBody>
      </p:sp>
    </p:spTree>
    <p:extLst>
      <p:ext uri="{BB962C8B-B14F-4D97-AF65-F5344CB8AC3E}">
        <p14:creationId xmlns:p14="http://schemas.microsoft.com/office/powerpoint/2010/main" val="2572031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734F7D3D-9D65-4299-BD02-79529CB265FF}"/>
              </a:ext>
            </a:extLst>
          </p:cNvPr>
          <p:cNvPicPr>
            <a:picLocks noChangeAspect="1"/>
          </p:cNvPicPr>
          <p:nvPr/>
        </p:nvPicPr>
        <p:blipFill>
          <a:blip r:embed="rId2"/>
          <a:stretch>
            <a:fillRect/>
          </a:stretch>
        </p:blipFill>
        <p:spPr>
          <a:xfrm>
            <a:off x="7477039" y="3532804"/>
            <a:ext cx="2591162" cy="1562318"/>
          </a:xfrm>
          <a:prstGeom prst="rect">
            <a:avLst/>
          </a:prstGeom>
        </p:spPr>
      </p:pic>
      <p:pic>
        <p:nvPicPr>
          <p:cNvPr id="8" name="圖片 7">
            <a:extLst>
              <a:ext uri="{FF2B5EF4-FFF2-40B4-BE49-F238E27FC236}">
                <a16:creationId xmlns:a16="http://schemas.microsoft.com/office/drawing/2014/main" id="{22A57157-0C14-4F8E-BA2D-A32FCB56F9D1}"/>
              </a:ext>
            </a:extLst>
          </p:cNvPr>
          <p:cNvPicPr>
            <a:picLocks noChangeAspect="1"/>
          </p:cNvPicPr>
          <p:nvPr/>
        </p:nvPicPr>
        <p:blipFill>
          <a:blip r:embed="rId3"/>
          <a:stretch>
            <a:fillRect/>
          </a:stretch>
        </p:blipFill>
        <p:spPr>
          <a:xfrm>
            <a:off x="5298095" y="2913304"/>
            <a:ext cx="2187513" cy="3944696"/>
          </a:xfrm>
          <a:prstGeom prst="rect">
            <a:avLst/>
          </a:prstGeom>
        </p:spPr>
      </p:pic>
      <p:sp>
        <p:nvSpPr>
          <p:cNvPr id="14" name="文字方塊 13"/>
          <p:cNvSpPr txBox="1"/>
          <p:nvPr/>
        </p:nvSpPr>
        <p:spPr>
          <a:xfrm>
            <a:off x="1063745" y="689168"/>
            <a:ext cx="2953675" cy="1231106"/>
          </a:xfrm>
          <a:prstGeom prst="rect">
            <a:avLst/>
          </a:prstGeom>
          <a:noFill/>
        </p:spPr>
        <p:txBody>
          <a:bodyPr wrap="square" rtlCol="0">
            <a:spAutoFit/>
          </a:bodyPr>
          <a:lstStyle/>
          <a:p>
            <a:pPr fontAlgn="auto">
              <a:spcBef>
                <a:spcPts val="0"/>
              </a:spcBef>
              <a:spcAft>
                <a:spcPts val="0"/>
              </a:spcAft>
            </a:pPr>
            <a:r>
              <a:rPr kumimoji="0" lang="zh-TW" altLang="en-US" sz="2000" b="1" dirty="0">
                <a:solidFill>
                  <a:prstClr val="black"/>
                </a:solidFill>
                <a:latin typeface="Cambria Math" panose="02040503050406030204" pitchFamily="18" charset="0"/>
                <a:ea typeface="華康儷楷書" panose="03000509000000000000" pitchFamily="65" charset="-120"/>
              </a:rPr>
              <a:t>步驟</a:t>
            </a:r>
            <a:br>
              <a:rPr kumimoji="0" lang="en-US" altLang="zh-TW" dirty="0">
                <a:solidFill>
                  <a:prstClr val="black"/>
                </a:solidFill>
                <a:latin typeface="Cambria Math" panose="02040503050406030204" pitchFamily="18" charset="0"/>
                <a:ea typeface="華康儷楷書" panose="03000509000000000000" pitchFamily="65" charset="-120"/>
              </a:rPr>
            </a:br>
            <a:r>
              <a:rPr kumimoji="0" lang="zh-TW" altLang="en-US" dirty="0">
                <a:solidFill>
                  <a:prstClr val="black"/>
                </a:solidFill>
                <a:latin typeface="Cambria Math" panose="02040503050406030204" pitchFamily="18" charset="0"/>
                <a:ea typeface="華康儷楷書" panose="03000509000000000000" pitchFamily="65" charset="-120"/>
              </a:rPr>
              <a:t>將同一班學生的第六學期修課紀錄（</a:t>
            </a:r>
            <a:r>
              <a:rPr kumimoji="0" lang="en-US" altLang="zh-TW" dirty="0">
                <a:solidFill>
                  <a:prstClr val="black"/>
                </a:solidFill>
                <a:latin typeface="Cambria Math" panose="02040503050406030204" pitchFamily="18" charset="0"/>
                <a:ea typeface="華康儷楷書" panose="03000509000000000000" pitchFamily="65" charset="-120"/>
                <a:cs typeface="Times New Roman" panose="02020603050405020304" pitchFamily="18" charset="0"/>
              </a:rPr>
              <a:t>PDF</a:t>
            </a:r>
            <a:r>
              <a:rPr kumimoji="0" lang="zh-TW" altLang="en-US" dirty="0">
                <a:solidFill>
                  <a:prstClr val="black"/>
                </a:solidFill>
                <a:latin typeface="Cambria Math" panose="02040503050406030204" pitchFamily="18" charset="0"/>
                <a:ea typeface="華康儷楷書" panose="03000509000000000000" pitchFamily="65" charset="-120"/>
              </a:rPr>
              <a:t>檔）放在班級代碼名稱的資料夾</a:t>
            </a:r>
          </a:p>
        </p:txBody>
      </p:sp>
      <p:sp>
        <p:nvSpPr>
          <p:cNvPr id="15" name="文字方塊 14"/>
          <p:cNvSpPr txBox="1"/>
          <p:nvPr/>
        </p:nvSpPr>
        <p:spPr>
          <a:xfrm>
            <a:off x="5153482" y="689168"/>
            <a:ext cx="3613077" cy="677108"/>
          </a:xfrm>
          <a:prstGeom prst="rect">
            <a:avLst/>
          </a:prstGeom>
          <a:noFill/>
        </p:spPr>
        <p:txBody>
          <a:bodyPr wrap="square" rtlCol="0">
            <a:spAutoFit/>
          </a:bodyPr>
          <a:lstStyle/>
          <a:p>
            <a:pPr fontAlgn="auto">
              <a:spcBef>
                <a:spcPts val="0"/>
              </a:spcBef>
              <a:spcAft>
                <a:spcPts val="0"/>
              </a:spcAft>
            </a:pPr>
            <a:r>
              <a:rPr kumimoji="0" lang="zh-TW" altLang="en-US" sz="2000" b="1" dirty="0">
                <a:solidFill>
                  <a:prstClr val="black"/>
                </a:solidFill>
                <a:latin typeface="Cambria Math" panose="02040503050406030204" pitchFamily="18" charset="0"/>
                <a:ea typeface="華康儷楷書" panose="03000509000000000000" pitchFamily="65" charset="-120"/>
              </a:rPr>
              <a:t>步驟</a:t>
            </a:r>
            <a:endParaRPr kumimoji="0" lang="en-US" altLang="zh-TW" sz="2000" b="1" dirty="0">
              <a:solidFill>
                <a:prstClr val="black"/>
              </a:solidFill>
              <a:latin typeface="Cambria Math" panose="02040503050406030204" pitchFamily="18" charset="0"/>
              <a:ea typeface="華康儷楷書" panose="03000509000000000000" pitchFamily="65" charset="-120"/>
            </a:endParaRPr>
          </a:p>
          <a:p>
            <a:pPr fontAlgn="auto">
              <a:spcBef>
                <a:spcPts val="0"/>
              </a:spcBef>
              <a:spcAft>
                <a:spcPts val="0"/>
              </a:spcAft>
            </a:pPr>
            <a:r>
              <a:rPr kumimoji="0" lang="zh-TW" altLang="en-US" dirty="0">
                <a:solidFill>
                  <a:prstClr val="black"/>
                </a:solidFill>
                <a:latin typeface="Cambria Math" panose="02040503050406030204" pitchFamily="18" charset="0"/>
                <a:ea typeface="華康儷楷書" panose="03000509000000000000" pitchFamily="65" charset="-120"/>
              </a:rPr>
              <a:t>將此資料夾壓縮成</a:t>
            </a:r>
            <a:r>
              <a:rPr kumimoji="0"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zipped</a:t>
            </a:r>
            <a:r>
              <a:rPr kumimoji="0" lang="zh-TW" altLang="en-US" dirty="0">
                <a:solidFill>
                  <a:prstClr val="black"/>
                </a:solidFill>
                <a:latin typeface="Cambria Math" panose="02040503050406030204" pitchFamily="18" charset="0"/>
                <a:ea typeface="華康儷楷書" panose="03000509000000000000" pitchFamily="65" charset="-120"/>
              </a:rPr>
              <a:t>資料夾</a:t>
            </a:r>
          </a:p>
        </p:txBody>
      </p:sp>
      <p:sp>
        <p:nvSpPr>
          <p:cNvPr id="16" name="文字方塊 15"/>
          <p:cNvSpPr txBox="1"/>
          <p:nvPr/>
        </p:nvSpPr>
        <p:spPr>
          <a:xfrm>
            <a:off x="9603463" y="689168"/>
            <a:ext cx="1961035" cy="954107"/>
          </a:xfrm>
          <a:prstGeom prst="rect">
            <a:avLst/>
          </a:prstGeom>
          <a:noFill/>
        </p:spPr>
        <p:txBody>
          <a:bodyPr wrap="square" rtlCol="0">
            <a:spAutoFit/>
          </a:bodyPr>
          <a:lstStyle/>
          <a:p>
            <a:pPr fontAlgn="auto">
              <a:spcBef>
                <a:spcPts val="0"/>
              </a:spcBef>
              <a:spcAft>
                <a:spcPts val="0"/>
              </a:spcAft>
            </a:pPr>
            <a:r>
              <a:rPr kumimoji="0" lang="zh-TW" altLang="en-US" sz="2000" b="1" dirty="0">
                <a:solidFill>
                  <a:prstClr val="black"/>
                </a:solidFill>
                <a:latin typeface="Cambria Math" panose="02040503050406030204" pitchFamily="18" charset="0"/>
                <a:ea typeface="華康儷楷書" panose="03000509000000000000" pitchFamily="65" charset="-120"/>
              </a:rPr>
              <a:t>步驟</a:t>
            </a:r>
            <a:endParaRPr kumimoji="0" lang="en-US" altLang="zh-TW" b="1" dirty="0">
              <a:solidFill>
                <a:prstClr val="black"/>
              </a:solidFill>
              <a:latin typeface="Cambria Math" panose="02040503050406030204" pitchFamily="18" charset="0"/>
              <a:ea typeface="華康儷楷書" panose="03000509000000000000" pitchFamily="65" charset="-120"/>
            </a:endParaRPr>
          </a:p>
          <a:p>
            <a:pPr fontAlgn="auto">
              <a:spcBef>
                <a:spcPts val="0"/>
              </a:spcBef>
              <a:spcAft>
                <a:spcPts val="0"/>
              </a:spcAft>
            </a:pPr>
            <a:r>
              <a:rPr kumimoji="0" lang="zh-TW" altLang="en-US" dirty="0">
                <a:solidFill>
                  <a:prstClr val="black"/>
                </a:solidFill>
                <a:latin typeface="Cambria Math" panose="02040503050406030204" pitchFamily="18" charset="0"/>
                <a:ea typeface="華康儷楷書" panose="03000509000000000000" pitchFamily="65" charset="-120"/>
              </a:rPr>
              <a:t>上傳此</a:t>
            </a:r>
            <a:r>
              <a:rPr kumimoji="0" lang="en-US" altLang="zh-TW" dirty="0">
                <a:solidFill>
                  <a:prstClr val="black"/>
                </a:solidFill>
                <a:latin typeface="Cambria Math" panose="02040503050406030204" pitchFamily="18" charset="0"/>
                <a:ea typeface="華康儷楷書" panose="03000509000000000000" pitchFamily="65" charset="-120"/>
              </a:rPr>
              <a:t>zip</a:t>
            </a:r>
            <a:r>
              <a:rPr kumimoji="0" lang="zh-TW" altLang="en-US" dirty="0">
                <a:solidFill>
                  <a:prstClr val="black"/>
                </a:solidFill>
                <a:latin typeface="Cambria Math" panose="02040503050406030204" pitchFamily="18" charset="0"/>
                <a:ea typeface="華康儷楷書" panose="03000509000000000000" pitchFamily="65" charset="-120"/>
              </a:rPr>
              <a:t>資料夾至集體報名系統</a:t>
            </a:r>
          </a:p>
        </p:txBody>
      </p:sp>
      <p:sp>
        <p:nvSpPr>
          <p:cNvPr id="23" name="Rectangle 2"/>
          <p:cNvSpPr txBox="1">
            <a:spLocks noChangeArrowheads="1"/>
          </p:cNvSpPr>
          <p:nvPr/>
        </p:nvSpPr>
        <p:spPr>
          <a:xfrm>
            <a:off x="839416" y="-171398"/>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第六學期修課紀錄</a:t>
            </a:r>
            <a:r>
              <a:rPr lang="zh-TW" altLang="en-US" sz="2600" b="1" dirty="0">
                <a:solidFill>
                  <a:srgbClr val="0000FF"/>
                </a:solidFill>
                <a:latin typeface="華康儷楷書" panose="03000509000000000000" pitchFamily="65" charset="-120"/>
                <a:ea typeface="華康儷楷書" panose="03000509000000000000" pitchFamily="65" charset="-120"/>
                <a:cs typeface="+mn-cs"/>
              </a:rPr>
              <a:t>上傳作業</a:t>
            </a:r>
            <a:endParaRPr lang="en-US" altLang="zh-TW" sz="2600" b="1" dirty="0">
              <a:solidFill>
                <a:srgbClr val="0000FF"/>
              </a:solidFill>
              <a:latin typeface="華康儷楷書" panose="03000509000000000000" pitchFamily="65" charset="-120"/>
              <a:ea typeface="華康儷楷書" panose="03000509000000000000" pitchFamily="65" charset="-120"/>
              <a:cs typeface="+mn-cs"/>
            </a:endParaRPr>
          </a:p>
        </p:txBody>
      </p:sp>
      <p:sp>
        <p:nvSpPr>
          <p:cNvPr id="3" name="投影片編號版面配置區 2"/>
          <p:cNvSpPr>
            <a:spLocks noGrp="1"/>
          </p:cNvSpPr>
          <p:nvPr>
            <p:ph type="sldNum" sz="quarter" idx="12"/>
          </p:nvPr>
        </p:nvSpPr>
        <p:spPr/>
        <p:txBody>
          <a:bodyPr/>
          <a:lstStyle/>
          <a:p>
            <a:fld id="{BFD9D296-0923-4B30-8558-81C121D8C7E7}" type="slidenum">
              <a:rPr lang="zh-TW" altLang="en-US" smtClean="0"/>
              <a:pPr/>
              <a:t>53</a:t>
            </a:fld>
            <a:endParaRPr lang="zh-TW" altLang="en-US" dirty="0"/>
          </a:p>
        </p:txBody>
      </p:sp>
      <p:sp>
        <p:nvSpPr>
          <p:cNvPr id="21" name="矩形 20"/>
          <p:cNvSpPr/>
          <p:nvPr/>
        </p:nvSpPr>
        <p:spPr>
          <a:xfrm>
            <a:off x="7470140" y="4383926"/>
            <a:ext cx="2546527" cy="2420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latin typeface="標楷體" panose="03000509000000000000" pitchFamily="65" charset="-120"/>
              <a:ea typeface="標楷體" panose="03000509000000000000" pitchFamily="65" charset="-120"/>
            </a:endParaRPr>
          </a:p>
        </p:txBody>
      </p:sp>
      <p:sp>
        <p:nvSpPr>
          <p:cNvPr id="22" name="矩形 21">
            <a:extLst>
              <a:ext uri="{FF2B5EF4-FFF2-40B4-BE49-F238E27FC236}">
                <a16:creationId xmlns:a16="http://schemas.microsoft.com/office/drawing/2014/main" id="{1C38C533-E346-4511-981F-815950351149}"/>
              </a:ext>
            </a:extLst>
          </p:cNvPr>
          <p:cNvSpPr/>
          <p:nvPr/>
        </p:nvSpPr>
        <p:spPr>
          <a:xfrm>
            <a:off x="5298095" y="3532804"/>
            <a:ext cx="2187514" cy="2420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pic>
        <p:nvPicPr>
          <p:cNvPr id="32" name="圖片 31">
            <a:extLst>
              <a:ext uri="{FF2B5EF4-FFF2-40B4-BE49-F238E27FC236}">
                <a16:creationId xmlns:a16="http://schemas.microsoft.com/office/drawing/2014/main" id="{36CBD242-2CBD-4083-AAA3-3863E04528F6}"/>
              </a:ext>
            </a:extLst>
          </p:cNvPr>
          <p:cNvPicPr>
            <a:picLocks noChangeAspect="1"/>
          </p:cNvPicPr>
          <p:nvPr/>
        </p:nvPicPr>
        <p:blipFill>
          <a:blip r:embed="rId4"/>
          <a:stretch>
            <a:fillRect/>
          </a:stretch>
        </p:blipFill>
        <p:spPr>
          <a:xfrm>
            <a:off x="1206376" y="3774813"/>
            <a:ext cx="3161905" cy="2638095"/>
          </a:xfrm>
          <a:prstGeom prst="rect">
            <a:avLst/>
          </a:prstGeom>
          <a:ln>
            <a:solidFill>
              <a:schemeClr val="tx1"/>
            </a:solidFill>
          </a:ln>
        </p:spPr>
      </p:pic>
      <p:pic>
        <p:nvPicPr>
          <p:cNvPr id="4" name="圖片 3">
            <a:extLst>
              <a:ext uri="{FF2B5EF4-FFF2-40B4-BE49-F238E27FC236}">
                <a16:creationId xmlns:a16="http://schemas.microsoft.com/office/drawing/2014/main" id="{4C23B119-6DC5-41ED-ACAC-796824EB6A42}"/>
              </a:ext>
            </a:extLst>
          </p:cNvPr>
          <p:cNvPicPr>
            <a:picLocks noChangeAspect="1"/>
          </p:cNvPicPr>
          <p:nvPr/>
        </p:nvPicPr>
        <p:blipFill>
          <a:blip r:embed="rId5"/>
          <a:stretch>
            <a:fillRect/>
          </a:stretch>
        </p:blipFill>
        <p:spPr>
          <a:xfrm>
            <a:off x="1775520" y="1956657"/>
            <a:ext cx="1520694" cy="1586812"/>
          </a:xfrm>
          <a:prstGeom prst="rect">
            <a:avLst/>
          </a:prstGeom>
        </p:spPr>
      </p:pic>
      <p:pic>
        <p:nvPicPr>
          <p:cNvPr id="17" name="圖片 16">
            <a:extLst>
              <a:ext uri="{FF2B5EF4-FFF2-40B4-BE49-F238E27FC236}">
                <a16:creationId xmlns:a16="http://schemas.microsoft.com/office/drawing/2014/main" id="{BF92141D-8706-44BB-9A75-CB57C3255794}"/>
              </a:ext>
            </a:extLst>
          </p:cNvPr>
          <p:cNvPicPr>
            <a:picLocks noChangeAspect="1"/>
          </p:cNvPicPr>
          <p:nvPr/>
        </p:nvPicPr>
        <p:blipFill>
          <a:blip r:embed="rId6"/>
          <a:stretch>
            <a:fillRect/>
          </a:stretch>
        </p:blipFill>
        <p:spPr>
          <a:xfrm>
            <a:off x="5807968" y="1312212"/>
            <a:ext cx="1385856" cy="1534341"/>
          </a:xfrm>
          <a:prstGeom prst="rect">
            <a:avLst/>
          </a:prstGeom>
        </p:spPr>
      </p:pic>
      <p:pic>
        <p:nvPicPr>
          <p:cNvPr id="19" name="圖片 18">
            <a:extLst>
              <a:ext uri="{FF2B5EF4-FFF2-40B4-BE49-F238E27FC236}">
                <a16:creationId xmlns:a16="http://schemas.microsoft.com/office/drawing/2014/main" id="{AF775474-B456-4A9E-89AE-D51611A08556}"/>
              </a:ext>
            </a:extLst>
          </p:cNvPr>
          <p:cNvPicPr>
            <a:picLocks noChangeAspect="1"/>
          </p:cNvPicPr>
          <p:nvPr/>
        </p:nvPicPr>
        <p:blipFill>
          <a:blip r:embed="rId7"/>
          <a:stretch>
            <a:fillRect/>
          </a:stretch>
        </p:blipFill>
        <p:spPr>
          <a:xfrm>
            <a:off x="8895788" y="1810440"/>
            <a:ext cx="2988501" cy="1443721"/>
          </a:xfrm>
          <a:prstGeom prst="rect">
            <a:avLst/>
          </a:prstGeom>
        </p:spPr>
      </p:pic>
      <p:sp>
        <p:nvSpPr>
          <p:cNvPr id="27" name="矩形 26">
            <a:extLst>
              <a:ext uri="{FF2B5EF4-FFF2-40B4-BE49-F238E27FC236}">
                <a16:creationId xmlns:a16="http://schemas.microsoft.com/office/drawing/2014/main" id="{FE3C835C-1836-4DA8-B2FF-70EC1D73E7E4}"/>
              </a:ext>
            </a:extLst>
          </p:cNvPr>
          <p:cNvSpPr/>
          <p:nvPr/>
        </p:nvSpPr>
        <p:spPr>
          <a:xfrm>
            <a:off x="8917697" y="2723278"/>
            <a:ext cx="2899917" cy="2420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dirty="0">
              <a:solidFill>
                <a:prstClr val="white"/>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4AA8BAD6-FAFF-4415-89B1-4E67894F60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1933" y="669432"/>
            <a:ext cx="406510" cy="406510"/>
          </a:xfrm>
          <a:prstGeom prst="rect">
            <a:avLst/>
          </a:prstGeom>
        </p:spPr>
      </p:pic>
      <p:pic>
        <p:nvPicPr>
          <p:cNvPr id="7" name="圖片 6">
            <a:extLst>
              <a:ext uri="{FF2B5EF4-FFF2-40B4-BE49-F238E27FC236}">
                <a16:creationId xmlns:a16="http://schemas.microsoft.com/office/drawing/2014/main" id="{CA3820BD-495C-4862-AF28-A1154A8FA8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6452" y="659674"/>
            <a:ext cx="437925" cy="437925"/>
          </a:xfrm>
          <a:prstGeom prst="rect">
            <a:avLst/>
          </a:prstGeom>
        </p:spPr>
      </p:pic>
      <p:pic>
        <p:nvPicPr>
          <p:cNvPr id="10" name="圖片 9">
            <a:extLst>
              <a:ext uri="{FF2B5EF4-FFF2-40B4-BE49-F238E27FC236}">
                <a16:creationId xmlns:a16="http://schemas.microsoft.com/office/drawing/2014/main" id="{6F47E93F-7290-42A0-B937-D246A99547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25500" y="670560"/>
            <a:ext cx="440190" cy="440190"/>
          </a:xfrm>
          <a:prstGeom prst="rect">
            <a:avLst/>
          </a:prstGeom>
        </p:spPr>
      </p:pic>
    </p:spTree>
    <p:extLst>
      <p:ext uri="{BB962C8B-B14F-4D97-AF65-F5344CB8AC3E}">
        <p14:creationId xmlns:p14="http://schemas.microsoft.com/office/powerpoint/2010/main" val="2925856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t="29226"/>
          <a:stretch/>
        </p:blipFill>
        <p:spPr>
          <a:xfrm>
            <a:off x="1415480" y="980730"/>
            <a:ext cx="9583433" cy="3888430"/>
          </a:xfrm>
          <a:prstGeom prst="rect">
            <a:avLst/>
          </a:prstGeom>
        </p:spPr>
      </p:pic>
      <p:sp>
        <p:nvSpPr>
          <p:cNvPr id="270342" name="Rectangle 5"/>
          <p:cNvSpPr>
            <a:spLocks noChangeArrowheads="1"/>
          </p:cNvSpPr>
          <p:nvPr/>
        </p:nvSpPr>
        <p:spPr bwMode="auto">
          <a:xfrm>
            <a:off x="1631504" y="1700809"/>
            <a:ext cx="9073008" cy="2664296"/>
          </a:xfrm>
          <a:prstGeom prst="rect">
            <a:avLst/>
          </a:prstGeom>
          <a:solidFill>
            <a:schemeClr val="bg1">
              <a:alpha val="70000"/>
            </a:schemeClr>
          </a:solid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graphicFrame>
        <p:nvGraphicFramePr>
          <p:cNvPr id="12" name="表格 11"/>
          <p:cNvGraphicFramePr>
            <a:graphicFrameLocks noGrp="1"/>
          </p:cNvGraphicFramePr>
          <p:nvPr>
            <p:extLst>
              <p:ext uri="{D42A27DB-BD31-4B8C-83A1-F6EECF244321}">
                <p14:modId xmlns:p14="http://schemas.microsoft.com/office/powerpoint/2010/main" val="1658887418"/>
              </p:ext>
            </p:extLst>
          </p:nvPr>
        </p:nvGraphicFramePr>
        <p:xfrm>
          <a:off x="2866263" y="3332876"/>
          <a:ext cx="6407416" cy="1045917"/>
        </p:xfrm>
        <a:graphic>
          <a:graphicData uri="http://schemas.openxmlformats.org/drawingml/2006/table">
            <a:tbl>
              <a:tblPr>
                <a:tableStyleId>{5C22544A-7EE6-4342-B048-85BDC9FD1C3A}</a:tableStyleId>
              </a:tblPr>
              <a:tblGrid>
                <a:gridCol w="304623">
                  <a:extLst>
                    <a:ext uri="{9D8B030D-6E8A-4147-A177-3AD203B41FA5}">
                      <a16:colId xmlns:a16="http://schemas.microsoft.com/office/drawing/2014/main" val="20000"/>
                    </a:ext>
                  </a:extLst>
                </a:gridCol>
                <a:gridCol w="2039427">
                  <a:extLst>
                    <a:ext uri="{9D8B030D-6E8A-4147-A177-3AD203B41FA5}">
                      <a16:colId xmlns:a16="http://schemas.microsoft.com/office/drawing/2014/main" val="20001"/>
                    </a:ext>
                  </a:extLst>
                </a:gridCol>
                <a:gridCol w="4063366">
                  <a:extLst>
                    <a:ext uri="{9D8B030D-6E8A-4147-A177-3AD203B41FA5}">
                      <a16:colId xmlns:a16="http://schemas.microsoft.com/office/drawing/2014/main" val="20002"/>
                    </a:ext>
                  </a:extLst>
                </a:gridCol>
              </a:tblGrid>
              <a:tr h="234737">
                <a:tc>
                  <a:txBody>
                    <a:bodyPr/>
                    <a:lstStyle/>
                    <a:p>
                      <a:pPr algn="ctr" fontAlgn="ctr"/>
                      <a:r>
                        <a:rPr lang="en-US" altLang="zh-TW" sz="1400" b="0" i="0" u="none" strike="noStrike" dirty="0">
                          <a:effectLst/>
                          <a:latin typeface="標楷體" panose="03000509000000000000" pitchFamily="65" charset="-120"/>
                          <a:ea typeface="標楷體" panose="03000509000000000000" pitchFamily="65" charset="-120"/>
                        </a:rPr>
                        <a:t>NO</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b="0" i="0" u="none" strike="noStrike" dirty="0">
                          <a:effectLst/>
                          <a:latin typeface="標楷體" panose="03000509000000000000" pitchFamily="65" charset="-120"/>
                          <a:ea typeface="標楷體" panose="03000509000000000000" pitchFamily="65" charset="-120"/>
                        </a:rPr>
                        <a:t>身分證統一編號</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b="0" i="0" u="none" strike="noStrike" dirty="0">
                          <a:effectLst/>
                          <a:latin typeface="標楷體" panose="03000509000000000000" pitchFamily="65" charset="-120"/>
                          <a:ea typeface="標楷體" panose="03000509000000000000" pitchFamily="65" charset="-120"/>
                        </a:rPr>
                        <a:t>情況說明</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248252">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1</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rPr>
                        <a:t>A999999991</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zh-TW" altLang="en-US" sz="1400" b="0" i="0" u="none" strike="noStrike" dirty="0">
                          <a:effectLst/>
                          <a:latin typeface="標楷體" panose="03000509000000000000" pitchFamily="65" charset="-120"/>
                          <a:ea typeface="標楷體" panose="03000509000000000000" pitchFamily="65" charset="-120"/>
                        </a:rPr>
                        <a:t>成功更新</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7272">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2</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rPr>
                        <a:t>A999999992</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1400" b="0" i="0" u="none" strike="noStrike" dirty="0">
                          <a:effectLst/>
                          <a:latin typeface="標楷體" panose="03000509000000000000" pitchFamily="65" charset="-120"/>
                          <a:ea typeface="標楷體" panose="03000509000000000000" pitchFamily="65" charset="-120"/>
                        </a:rPr>
                        <a:t>模擬狀況</a:t>
                      </a:r>
                      <a:r>
                        <a:rPr lang="en-US" altLang="zh-TW" sz="1800" b="1" i="0" u="none" strike="noStrike" dirty="0">
                          <a:solidFill>
                            <a:srgbClr val="FF0000"/>
                          </a:solidFill>
                          <a:effectLst/>
                          <a:latin typeface="標楷體" panose="03000509000000000000" pitchFamily="65" charset="-120"/>
                          <a:ea typeface="標楷體" panose="03000509000000000000" pitchFamily="65" charset="-120"/>
                        </a:rPr>
                        <a:t>B</a:t>
                      </a:r>
                      <a:r>
                        <a:rPr lang="en-US" altLang="zh-TW" sz="1400" b="0" i="0" u="none" strike="noStrike" dirty="0">
                          <a:effectLst/>
                          <a:latin typeface="標楷體" panose="03000509000000000000" pitchFamily="65" charset="-120"/>
                          <a:ea typeface="標楷體" panose="03000509000000000000" pitchFamily="65" charset="-120"/>
                        </a:rPr>
                        <a:t>(</a:t>
                      </a:r>
                      <a:r>
                        <a:rPr lang="zh-TW" altLang="en-US" sz="1400" b="0" i="0" u="none" strike="noStrike" dirty="0">
                          <a:effectLst/>
                          <a:latin typeface="標楷體" panose="03000509000000000000" pitchFamily="65" charset="-120"/>
                          <a:ea typeface="標楷體" panose="03000509000000000000" pitchFamily="65" charset="-120"/>
                        </a:rPr>
                        <a:t>該生不存在</a:t>
                      </a:r>
                      <a:r>
                        <a:rPr lang="en-US" altLang="zh-TW" sz="1400" b="0" i="0" u="none" strike="noStrike" dirty="0">
                          <a:effectLst/>
                          <a:latin typeface="標楷體" panose="03000509000000000000" pitchFamily="65" charset="-120"/>
                          <a:ea typeface="標楷體" panose="03000509000000000000" pitchFamily="65" charset="-120"/>
                        </a:rPr>
                        <a:t>)</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4737">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3</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rPr>
                        <a:t>A999999994</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zh-TW" altLang="en-US" sz="1400" b="0" i="0" u="none" strike="noStrike" dirty="0">
                          <a:effectLst/>
                          <a:latin typeface="標楷體" panose="03000509000000000000" pitchFamily="65" charset="-120"/>
                          <a:ea typeface="標楷體" panose="03000509000000000000" pitchFamily="65" charset="-120"/>
                        </a:rPr>
                        <a:t>模擬狀況</a:t>
                      </a:r>
                      <a:r>
                        <a:rPr lang="en-US" altLang="zh-TW" sz="1800" b="1" i="0" u="none" strike="noStrike" dirty="0">
                          <a:solidFill>
                            <a:srgbClr val="FF0000"/>
                          </a:solidFill>
                          <a:effectLst/>
                          <a:latin typeface="標楷體" panose="03000509000000000000" pitchFamily="65" charset="-120"/>
                          <a:ea typeface="標楷體" panose="03000509000000000000" pitchFamily="65" charset="-120"/>
                        </a:rPr>
                        <a:t>A</a:t>
                      </a:r>
                      <a:r>
                        <a:rPr lang="en-US" altLang="zh-TW" sz="1400" b="0" i="0" u="none" strike="noStrike" dirty="0">
                          <a:effectLst/>
                          <a:latin typeface="標楷體" panose="03000509000000000000" pitchFamily="65" charset="-120"/>
                          <a:ea typeface="標楷體" panose="03000509000000000000" pitchFamily="65" charset="-120"/>
                        </a:rPr>
                        <a:t>(</a:t>
                      </a:r>
                      <a:r>
                        <a:rPr lang="zh-TW" altLang="en-US" sz="1400" b="0" i="0" u="none" strike="noStrike" dirty="0">
                          <a:effectLst/>
                          <a:latin typeface="標楷體" panose="03000509000000000000" pitchFamily="65" charset="-120"/>
                          <a:ea typeface="標楷體" panose="03000509000000000000" pitchFamily="65" charset="-120"/>
                        </a:rPr>
                        <a:t>屬該班學生，未上傳第六學期修課紀錄</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19" name="上彎箭號 18"/>
          <p:cNvSpPr/>
          <p:nvPr/>
        </p:nvSpPr>
        <p:spPr>
          <a:xfrm rot="5400000">
            <a:off x="1831165" y="2861546"/>
            <a:ext cx="835437" cy="1234759"/>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Rectangle 2"/>
          <p:cNvSpPr txBox="1">
            <a:spLocks noChangeArrowheads="1"/>
          </p:cNvSpPr>
          <p:nvPr/>
        </p:nvSpPr>
        <p:spPr>
          <a:xfrm>
            <a:off x="1269724" y="-176241"/>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第六學期修課紀錄</a:t>
            </a:r>
            <a:r>
              <a:rPr lang="zh-TW" altLang="en-US" sz="2600" b="1" dirty="0">
                <a:solidFill>
                  <a:srgbClr val="0000FF"/>
                </a:solidFill>
                <a:latin typeface="華康儷楷書" panose="03000509000000000000" pitchFamily="65" charset="-120"/>
                <a:ea typeface="華康儷楷書" panose="03000509000000000000" pitchFamily="65" charset="-120"/>
                <a:cs typeface="+mn-cs"/>
              </a:rPr>
              <a:t>上傳作業</a:t>
            </a:r>
            <a:endParaRPr lang="en-US" altLang="zh-TW" sz="2600" b="1" dirty="0">
              <a:solidFill>
                <a:srgbClr val="0000FF"/>
              </a:solidFill>
              <a:latin typeface="華康儷楷書" panose="03000509000000000000" pitchFamily="65" charset="-120"/>
              <a:ea typeface="華康儷楷書" panose="03000509000000000000" pitchFamily="65" charset="-120"/>
              <a:cs typeface="+mn-cs"/>
            </a:endParaRPr>
          </a:p>
        </p:txBody>
      </p:sp>
      <p:pic>
        <p:nvPicPr>
          <p:cNvPr id="5" name="圖片 4"/>
          <p:cNvPicPr>
            <a:picLocks noChangeAspect="1"/>
          </p:cNvPicPr>
          <p:nvPr/>
        </p:nvPicPr>
        <p:blipFill rotWithShape="1">
          <a:blip r:embed="rId4"/>
          <a:srcRect b="42566"/>
          <a:stretch/>
        </p:blipFill>
        <p:spPr>
          <a:xfrm>
            <a:off x="1127448" y="1335926"/>
            <a:ext cx="3978279" cy="1755110"/>
          </a:xfrm>
          <a:prstGeom prst="rect">
            <a:avLst/>
          </a:prstGeom>
          <a:ln>
            <a:solidFill>
              <a:schemeClr val="tx1"/>
            </a:solidFill>
          </a:ln>
        </p:spPr>
      </p:pic>
      <p:pic>
        <p:nvPicPr>
          <p:cNvPr id="6" name="圖片 5"/>
          <p:cNvPicPr>
            <a:picLocks noChangeAspect="1"/>
          </p:cNvPicPr>
          <p:nvPr/>
        </p:nvPicPr>
        <p:blipFill>
          <a:blip r:embed="rId5"/>
          <a:stretch>
            <a:fillRect/>
          </a:stretch>
        </p:blipFill>
        <p:spPr>
          <a:xfrm>
            <a:off x="3260680" y="4606945"/>
            <a:ext cx="4958889" cy="1964588"/>
          </a:xfrm>
          <a:prstGeom prst="rect">
            <a:avLst/>
          </a:prstGeom>
        </p:spPr>
      </p:pic>
      <p:pic>
        <p:nvPicPr>
          <p:cNvPr id="3" name="圖片 2">
            <a:extLst>
              <a:ext uri="{FF2B5EF4-FFF2-40B4-BE49-F238E27FC236}">
                <a16:creationId xmlns:a16="http://schemas.microsoft.com/office/drawing/2014/main" id="{0E1DD4DF-6E27-4D8A-B6FD-038AF87FA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9229" y="5703923"/>
            <a:ext cx="586498" cy="586498"/>
          </a:xfrm>
          <a:prstGeom prst="rect">
            <a:avLst/>
          </a:prstGeom>
        </p:spPr>
      </p:pic>
      <p:pic>
        <p:nvPicPr>
          <p:cNvPr id="8" name="圖片 7">
            <a:extLst>
              <a:ext uri="{FF2B5EF4-FFF2-40B4-BE49-F238E27FC236}">
                <a16:creationId xmlns:a16="http://schemas.microsoft.com/office/drawing/2014/main" id="{4F67A46A-52FE-4374-A353-C2D3AE74DB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1160" y="5205020"/>
            <a:ext cx="586499" cy="586499"/>
          </a:xfrm>
          <a:prstGeom prst="rect">
            <a:avLst/>
          </a:prstGeom>
        </p:spPr>
      </p:pic>
    </p:spTree>
    <p:extLst>
      <p:ext uri="{BB962C8B-B14F-4D97-AF65-F5344CB8AC3E}">
        <p14:creationId xmlns:p14="http://schemas.microsoft.com/office/powerpoint/2010/main" val="2531397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D7619559-4C22-D954-D8F4-C9F10D844D0C}"/>
              </a:ext>
            </a:extLst>
          </p:cNvPr>
          <p:cNvPicPr>
            <a:picLocks noChangeAspect="1"/>
          </p:cNvPicPr>
          <p:nvPr/>
        </p:nvPicPr>
        <p:blipFill>
          <a:blip r:embed="rId2">
            <a:extLst>
              <a:ext uri="{28A0092B-C50C-407E-A947-70E740481C1C}">
                <a14:useLocalDpi xmlns:a14="http://schemas.microsoft.com/office/drawing/2010/main" val="0"/>
              </a:ext>
            </a:extLst>
          </a:blip>
          <a:srcRect l="2431" r="2431"/>
          <a:stretch/>
        </p:blipFill>
        <p:spPr>
          <a:xfrm>
            <a:off x="1495389" y="764704"/>
            <a:ext cx="9312539" cy="6048672"/>
          </a:xfrm>
          <a:prstGeom prst="rect">
            <a:avLst/>
          </a:prstGeom>
        </p:spPr>
      </p:pic>
      <p:sp>
        <p:nvSpPr>
          <p:cNvPr id="6" name="Rectangle 2">
            <a:extLst>
              <a:ext uri="{FF2B5EF4-FFF2-40B4-BE49-F238E27FC236}">
                <a16:creationId xmlns:a16="http://schemas.microsoft.com/office/drawing/2014/main" id="{52E10B17-5CFE-42F4-8294-F191BE5EAC71}"/>
              </a:ext>
            </a:extLst>
          </p:cNvPr>
          <p:cNvSpPr txBox="1">
            <a:spLocks noChangeArrowheads="1"/>
          </p:cNvSpPr>
          <p:nvPr/>
        </p:nvSpPr>
        <p:spPr>
          <a:xfrm>
            <a:off x="1271464" y="-171400"/>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第六學期修課紀錄</a:t>
            </a:r>
            <a:r>
              <a:rPr lang="zh-TW" altLang="en-US" sz="2600" b="1" dirty="0">
                <a:solidFill>
                  <a:srgbClr val="0000FF"/>
                </a:solidFill>
                <a:latin typeface="華康儷楷書" panose="03000509000000000000" pitchFamily="65" charset="-120"/>
                <a:ea typeface="華康儷楷書" panose="03000509000000000000" pitchFamily="65" charset="-120"/>
                <a:cs typeface="+mn-cs"/>
              </a:rPr>
              <a:t>上傳作業</a:t>
            </a:r>
            <a:r>
              <a:rPr lang="en-US" altLang="zh-TW" sz="2600" b="1" dirty="0">
                <a:solidFill>
                  <a:srgbClr val="0000FF"/>
                </a:solidFill>
                <a:latin typeface="華康儷楷書" panose="03000509000000000000" pitchFamily="65" charset="-120"/>
                <a:ea typeface="華康儷楷書" panose="03000509000000000000" pitchFamily="65" charset="-120"/>
                <a:cs typeface="+mn-cs"/>
              </a:rPr>
              <a:t>-</a:t>
            </a:r>
            <a:r>
              <a:rPr lang="zh-TW" altLang="en-US" sz="2600" b="1" dirty="0">
                <a:solidFill>
                  <a:srgbClr val="0000FF"/>
                </a:solidFill>
                <a:latin typeface="華康儷楷書" panose="03000509000000000000" pitchFamily="65" charset="-120"/>
                <a:ea typeface="華康儷楷書" panose="03000509000000000000" pitchFamily="65" charset="-120"/>
                <a:cs typeface="+mn-cs"/>
              </a:rPr>
              <a:t>未上傳名單</a:t>
            </a:r>
            <a:endParaRPr lang="en-US" altLang="zh-TW" sz="2600" b="1" dirty="0">
              <a:solidFill>
                <a:srgbClr val="0000FF"/>
              </a:solidFill>
              <a:latin typeface="華康儷楷書" panose="03000509000000000000" pitchFamily="65" charset="-120"/>
              <a:ea typeface="華康儷楷書" panose="03000509000000000000" pitchFamily="65" charset="-120"/>
              <a:cs typeface="+mn-cs"/>
            </a:endParaRPr>
          </a:p>
        </p:txBody>
      </p:sp>
      <p:sp>
        <p:nvSpPr>
          <p:cNvPr id="3" name="矩形 2">
            <a:extLst>
              <a:ext uri="{FF2B5EF4-FFF2-40B4-BE49-F238E27FC236}">
                <a16:creationId xmlns:a16="http://schemas.microsoft.com/office/drawing/2014/main" id="{83B9F561-2130-F1B5-F28E-06506AB684D9}"/>
              </a:ext>
            </a:extLst>
          </p:cNvPr>
          <p:cNvSpPr/>
          <p:nvPr/>
        </p:nvSpPr>
        <p:spPr>
          <a:xfrm>
            <a:off x="3089208" y="5323798"/>
            <a:ext cx="6120680" cy="539836"/>
          </a:xfrm>
          <a:prstGeom prst="rec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Times New Roman" panose="02020603050405020304" pitchFamily="18" charset="0"/>
                <a:ea typeface="華康儷楷書" panose="03000509000000000000" pitchFamily="65" charset="-120"/>
                <a:cs typeface="Times New Roman" panose="02020603050405020304" pitchFamily="18" charset="0"/>
              </a:rPr>
              <a:t>請注意</a:t>
            </a:r>
            <a:r>
              <a:rPr lang="en-US" altLang="zh-TW" b="1" dirty="0">
                <a:solidFill>
                  <a:schemeClr val="bg1"/>
                </a:solidFill>
                <a:latin typeface="Times New Roman" panose="02020603050405020304" pitchFamily="18" charset="0"/>
                <a:ea typeface="華康儷楷書"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華康儷楷書" panose="03000509000000000000" pitchFamily="65" charset="-120"/>
                <a:cs typeface="Times New Roman" panose="02020603050405020304" pitchFamily="18" charset="0"/>
              </a:rPr>
              <a:t>是否有未上傳之考生第六學期修課紀錄名單</a:t>
            </a:r>
            <a:endParaRPr lang="en-US" altLang="zh-TW" b="1" dirty="0">
              <a:solidFill>
                <a:schemeClr val="bg1"/>
              </a:solidFill>
              <a:latin typeface="Times New Roman" panose="02020603050405020304" pitchFamily="18" charset="0"/>
              <a:ea typeface="華康儷楷書"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450592D2-0F5A-5B87-6A96-9C1F7F3E5545}"/>
              </a:ext>
            </a:extLst>
          </p:cNvPr>
          <p:cNvSpPr/>
          <p:nvPr/>
        </p:nvSpPr>
        <p:spPr>
          <a:xfrm>
            <a:off x="1631504" y="4012059"/>
            <a:ext cx="9065107" cy="6410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pic>
        <p:nvPicPr>
          <p:cNvPr id="11" name="圖片 10">
            <a:extLst>
              <a:ext uri="{FF2B5EF4-FFF2-40B4-BE49-F238E27FC236}">
                <a16:creationId xmlns:a16="http://schemas.microsoft.com/office/drawing/2014/main" id="{A3632CD2-9CD2-8DEA-5932-D9C4A235C5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5933874" y="4607190"/>
            <a:ext cx="431348" cy="762554"/>
          </a:xfrm>
          <a:prstGeom prst="rect">
            <a:avLst/>
          </a:prstGeom>
        </p:spPr>
      </p:pic>
      <p:sp>
        <p:nvSpPr>
          <p:cNvPr id="13" name="矩形 12">
            <a:extLst>
              <a:ext uri="{FF2B5EF4-FFF2-40B4-BE49-F238E27FC236}">
                <a16:creationId xmlns:a16="http://schemas.microsoft.com/office/drawing/2014/main" id="{8EFD6128-2549-E9A0-63BE-AF335333DDD9}"/>
              </a:ext>
            </a:extLst>
          </p:cNvPr>
          <p:cNvSpPr/>
          <p:nvPr/>
        </p:nvSpPr>
        <p:spPr>
          <a:xfrm>
            <a:off x="6318547" y="2739048"/>
            <a:ext cx="1145604" cy="257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id="{751A0831-FDDC-F3BA-F68C-02E9DE37B3F7}"/>
              </a:ext>
            </a:extLst>
          </p:cNvPr>
          <p:cNvSpPr/>
          <p:nvPr/>
        </p:nvSpPr>
        <p:spPr>
          <a:xfrm>
            <a:off x="4764766" y="3175359"/>
            <a:ext cx="2699385" cy="3442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16" name="語音泡泡: 圓角矩形 15">
            <a:extLst>
              <a:ext uri="{FF2B5EF4-FFF2-40B4-BE49-F238E27FC236}">
                <a16:creationId xmlns:a16="http://schemas.microsoft.com/office/drawing/2014/main" id="{671EC58F-DCBB-7472-ABA8-E0AFB7BD9D6F}"/>
              </a:ext>
            </a:extLst>
          </p:cNvPr>
          <p:cNvSpPr/>
          <p:nvPr/>
        </p:nvSpPr>
        <p:spPr>
          <a:xfrm>
            <a:off x="8184232" y="3175359"/>
            <a:ext cx="3246120" cy="575377"/>
          </a:xfrm>
          <a:prstGeom prst="wedgeRoundRectCallout">
            <a:avLst>
              <a:gd name="adj1" fmla="val -71808"/>
              <a:gd name="adj2" fmla="val -17602"/>
              <a:gd name="adj3" fmla="val 16667"/>
            </a:avLst>
          </a:prstGeom>
          <a:solidFill>
            <a:schemeClr val="accent4">
              <a:lumMod val="20000"/>
              <a:lumOff val="80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b="1" dirty="0">
                <a:solidFill>
                  <a:srgbClr val="FF0000"/>
                </a:solidFill>
                <a:latin typeface="華康儷楷書" panose="03000509000000000000" pitchFamily="65" charset="-120"/>
                <a:ea typeface="華康儷楷書" panose="03000509000000000000" pitchFamily="65" charset="-120"/>
              </a:rPr>
              <a:t>未上傳第六學期修課紀錄名單</a:t>
            </a:r>
          </a:p>
        </p:txBody>
      </p:sp>
    </p:spTree>
    <p:extLst>
      <p:ext uri="{BB962C8B-B14F-4D97-AF65-F5344CB8AC3E}">
        <p14:creationId xmlns:p14="http://schemas.microsoft.com/office/powerpoint/2010/main" val="28136010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txBox="1">
            <a:spLocks/>
          </p:cNvSpPr>
          <p:nvPr/>
        </p:nvSpPr>
        <p:spPr bwMode="auto">
          <a:xfrm>
            <a:off x="872676" y="764704"/>
            <a:ext cx="10729192"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54013" lvl="1" indent="-354013">
              <a:lnSpc>
                <a:spcPct val="114000"/>
              </a:lnSpc>
              <a:spcBef>
                <a:spcPts val="0"/>
              </a:spcBef>
              <a:buFont typeface="Wingdings" panose="05000000000000000000" pitchFamily="2" charset="2"/>
              <a:buChar char="u"/>
              <a:defRPr/>
            </a:pPr>
            <a:r>
              <a:rPr lang="zh-TW" altLang="en-US" sz="2400" kern="0" dirty="0">
                <a:latin typeface="標楷體" panose="03000509000000000000" pitchFamily="65" charset="-120"/>
                <a:ea typeface="標楷體" panose="03000509000000000000" pitchFamily="65" charset="-120"/>
                <a:cs typeface="華康儷楷書" panose="03000509000000000000" pitchFamily="65" charset="-120"/>
              </a:rPr>
              <a:t>樣式請參閱國教署之規定</a:t>
            </a:r>
            <a:r>
              <a:rPr lang="en-US" altLang="zh-TW" sz="2400" kern="0" dirty="0">
                <a:latin typeface="標楷體" panose="03000509000000000000" pitchFamily="65" charset="-120"/>
                <a:ea typeface="標楷體" panose="03000509000000000000" pitchFamily="65" charset="-120"/>
                <a:cs typeface="華康儷楷書" panose="03000509000000000000" pitchFamily="65" charset="-120"/>
              </a:rPr>
              <a:t>(</a:t>
            </a:r>
            <a:r>
              <a:rPr lang="zh-TW" altLang="en-US" sz="2400" kern="0" dirty="0">
                <a:latin typeface="標楷體" panose="03000509000000000000" pitchFamily="65" charset="-120"/>
                <a:ea typeface="標楷體" panose="03000509000000000000" pitchFamily="65" charset="-120"/>
                <a:cs typeface="華康儷楷書" panose="03000509000000000000" pitchFamily="65" charset="-120"/>
              </a:rPr>
              <a:t>如下圖</a:t>
            </a:r>
            <a:r>
              <a:rPr lang="en-US" altLang="zh-TW" sz="2400" kern="0" dirty="0">
                <a:latin typeface="標楷體" panose="03000509000000000000" pitchFamily="65" charset="-120"/>
                <a:ea typeface="標楷體" panose="03000509000000000000" pitchFamily="65" charset="-120"/>
                <a:cs typeface="華康儷楷書" panose="03000509000000000000" pitchFamily="65" charset="-120"/>
              </a:rPr>
              <a:t>)</a:t>
            </a:r>
            <a:endParaRPr lang="zh-TW" altLang="en-US" sz="2400" kern="0" dirty="0">
              <a:latin typeface="標楷體" panose="03000509000000000000" pitchFamily="65" charset="-120"/>
              <a:ea typeface="標楷體" panose="03000509000000000000" pitchFamily="65" charset="-120"/>
              <a:cs typeface="華康儷楷書" panose="03000509000000000000" pitchFamily="65" charset="-120"/>
            </a:endParaRPr>
          </a:p>
        </p:txBody>
      </p:sp>
      <p:sp>
        <p:nvSpPr>
          <p:cNvPr id="4" name="Rectangle 2"/>
          <p:cNvSpPr txBox="1">
            <a:spLocks noChangeArrowheads="1"/>
          </p:cNvSpPr>
          <p:nvPr/>
        </p:nvSpPr>
        <p:spPr>
          <a:xfrm>
            <a:off x="1371725" y="-171400"/>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982663" indent="-982663" algn="ctr" fontAlgn="auto">
              <a:lnSpc>
                <a:spcPts val="3500"/>
              </a:lnSpc>
              <a:spcAft>
                <a:spcPts val="0"/>
              </a:spcAft>
            </a:pPr>
            <a:r>
              <a:rPr lang="en-US" altLang="zh-TW" sz="2600" b="1" dirty="0">
                <a:latin typeface="華康儷楷書" panose="03000509000000000000" pitchFamily="65" charset="-120"/>
                <a:ea typeface="華康儷楷書" panose="03000509000000000000" pitchFamily="65" charset="-120"/>
              </a:rPr>
              <a:t>【</a:t>
            </a:r>
            <a:r>
              <a:rPr lang="zh-TW" altLang="en-US" sz="2600" b="1" dirty="0">
                <a:latin typeface="華康儷楷書" panose="03000509000000000000" pitchFamily="65" charset="-120"/>
                <a:ea typeface="華康儷楷書" panose="03000509000000000000" pitchFamily="65" charset="-120"/>
              </a:rPr>
              <a:t>集體報名</a:t>
            </a:r>
            <a:r>
              <a:rPr lang="en-US" altLang="zh-TW" sz="2600" b="1" dirty="0">
                <a:latin typeface="華康儷楷書" panose="03000509000000000000" pitchFamily="65" charset="-120"/>
                <a:ea typeface="華康儷楷書" panose="03000509000000000000" pitchFamily="65" charset="-120"/>
              </a:rPr>
              <a:t>】</a:t>
            </a:r>
            <a:r>
              <a:rPr lang="zh-TW" altLang="en-US" sz="2600" b="1" dirty="0">
                <a:solidFill>
                  <a:srgbClr val="FF0000"/>
                </a:solidFill>
                <a:latin typeface="華康儷楷書" panose="03000509000000000000" pitchFamily="65" charset="-120"/>
                <a:ea typeface="華康儷楷書" panose="03000509000000000000" pitchFamily="65" charset="-120"/>
                <a:cs typeface="+mn-cs"/>
              </a:rPr>
              <a:t>第六學期修課紀錄</a:t>
            </a:r>
            <a:r>
              <a:rPr lang="zh-TW" altLang="en-US" sz="2600" b="1" dirty="0">
                <a:solidFill>
                  <a:srgbClr val="0000FF"/>
                </a:solidFill>
                <a:latin typeface="華康儷楷書" panose="03000509000000000000" pitchFamily="65" charset="-120"/>
                <a:ea typeface="華康儷楷書" panose="03000509000000000000" pitchFamily="65" charset="-120"/>
                <a:cs typeface="+mn-cs"/>
              </a:rPr>
              <a:t>注意事項</a:t>
            </a:r>
            <a:endParaRPr lang="en-US" altLang="zh-TW" sz="2600" b="1" dirty="0">
              <a:solidFill>
                <a:srgbClr val="0000FF"/>
              </a:solidFill>
              <a:latin typeface="華康儷楷書" panose="03000509000000000000" pitchFamily="65" charset="-120"/>
              <a:ea typeface="華康儷楷書" panose="03000509000000000000" pitchFamily="65" charset="-120"/>
            </a:endParaRPr>
          </a:p>
        </p:txBody>
      </p:sp>
      <p:pic>
        <p:nvPicPr>
          <p:cNvPr id="5" name="圖片 4"/>
          <p:cNvPicPr>
            <a:picLocks noChangeAspect="1"/>
          </p:cNvPicPr>
          <p:nvPr/>
        </p:nvPicPr>
        <p:blipFill>
          <a:blip r:embed="rId2"/>
          <a:stretch>
            <a:fillRect/>
          </a:stretch>
        </p:blipFill>
        <p:spPr>
          <a:xfrm>
            <a:off x="1343472" y="1412776"/>
            <a:ext cx="9454795" cy="4824536"/>
          </a:xfrm>
          <a:prstGeom prst="rect">
            <a:avLst/>
          </a:prstGeom>
          <a:ln>
            <a:solidFill>
              <a:schemeClr val="tx1"/>
            </a:solidFill>
          </a:ln>
        </p:spPr>
      </p:pic>
      <p:sp>
        <p:nvSpPr>
          <p:cNvPr id="2" name="矩形 1">
            <a:extLst>
              <a:ext uri="{FF2B5EF4-FFF2-40B4-BE49-F238E27FC236}">
                <a16:creationId xmlns:a16="http://schemas.microsoft.com/office/drawing/2014/main" id="{116CCBE8-D8A8-482D-B912-FFFAB605F78C}"/>
              </a:ext>
            </a:extLst>
          </p:cNvPr>
          <p:cNvSpPr/>
          <p:nvPr/>
        </p:nvSpPr>
        <p:spPr>
          <a:xfrm>
            <a:off x="5087888" y="1772816"/>
            <a:ext cx="320135" cy="2214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文字方塊 5">
            <a:extLst>
              <a:ext uri="{FF2B5EF4-FFF2-40B4-BE49-F238E27FC236}">
                <a16:creationId xmlns:a16="http://schemas.microsoft.com/office/drawing/2014/main" id="{38D59A53-81B1-4F45-9196-FC1245921BD0}"/>
              </a:ext>
            </a:extLst>
          </p:cNvPr>
          <p:cNvSpPr txBox="1"/>
          <p:nvPr/>
        </p:nvSpPr>
        <p:spPr>
          <a:xfrm>
            <a:off x="4972851" y="1708218"/>
            <a:ext cx="530915" cy="369332"/>
          </a:xfrm>
          <a:prstGeom prst="rect">
            <a:avLst/>
          </a:prstGeom>
          <a:noFill/>
        </p:spPr>
        <p:txBody>
          <a:bodyPr wrap="none" rtlCol="0">
            <a:spAutoFit/>
          </a:bodyPr>
          <a:lstStyle/>
          <a:p>
            <a:r>
              <a:rPr lang="en-US" altLang="zh-TW" dirty="0">
                <a:latin typeface="標楷體" panose="03000509000000000000" pitchFamily="65" charset="-120"/>
                <a:ea typeface="標楷體" panose="03000509000000000000" pitchFamily="65" charset="-120"/>
              </a:rPr>
              <a:t>114</a:t>
            </a:r>
            <a:endParaRPr lang="zh-TW" altLang="en-US" dirty="0">
              <a:latin typeface="標楷體" panose="03000509000000000000" pitchFamily="65" charset="-120"/>
              <a:ea typeface="標楷體" panose="03000509000000000000" pitchFamily="65" charset="-120"/>
            </a:endParaRPr>
          </a:p>
        </p:txBody>
      </p:sp>
      <p:sp>
        <p:nvSpPr>
          <p:cNvPr id="7" name="文字方塊 6">
            <a:extLst>
              <a:ext uri="{FF2B5EF4-FFF2-40B4-BE49-F238E27FC236}">
                <a16:creationId xmlns:a16="http://schemas.microsoft.com/office/drawing/2014/main" id="{91B392C1-5046-46A5-B39A-1EEA696F22A0}"/>
              </a:ext>
            </a:extLst>
          </p:cNvPr>
          <p:cNvSpPr txBox="1"/>
          <p:nvPr/>
        </p:nvSpPr>
        <p:spPr>
          <a:xfrm>
            <a:off x="3287688" y="2348880"/>
            <a:ext cx="646331" cy="276999"/>
          </a:xfrm>
          <a:prstGeom prst="rect">
            <a:avLst/>
          </a:prstGeom>
          <a:solidFill>
            <a:schemeClr val="bg1"/>
          </a:solidFill>
        </p:spPr>
        <p:txBody>
          <a:bodyPr wrap="none" rtlCol="0">
            <a:spAutoFit/>
          </a:bodyPr>
          <a:lstStyle/>
          <a:p>
            <a:r>
              <a:rPr lang="zh-TW" altLang="en-US" sz="1200" dirty="0">
                <a:latin typeface="標楷體" panose="03000509000000000000" pitchFamily="65" charset="-120"/>
                <a:ea typeface="標楷體" panose="03000509000000000000" pitchFamily="65" charset="-120"/>
              </a:rPr>
              <a:t>機械科</a:t>
            </a:r>
          </a:p>
        </p:txBody>
      </p:sp>
    </p:spTree>
    <p:extLst>
      <p:ext uri="{BB962C8B-B14F-4D97-AF65-F5344CB8AC3E}">
        <p14:creationId xmlns:p14="http://schemas.microsoft.com/office/powerpoint/2010/main" val="2117423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t="31659"/>
          <a:stretch/>
        </p:blipFill>
        <p:spPr>
          <a:xfrm>
            <a:off x="1362904" y="779324"/>
            <a:ext cx="9610317" cy="3937194"/>
          </a:xfrm>
          <a:prstGeom prst="rect">
            <a:avLst/>
          </a:prstGeom>
        </p:spPr>
      </p:pic>
      <p:sp>
        <p:nvSpPr>
          <p:cNvPr id="38" name="矩形 37"/>
          <p:cNvSpPr/>
          <p:nvPr/>
        </p:nvSpPr>
        <p:spPr>
          <a:xfrm>
            <a:off x="4706523" y="1237618"/>
            <a:ext cx="2824337" cy="2720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1764759" y="2196238"/>
            <a:ext cx="2194766" cy="339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8595666" y="2544792"/>
            <a:ext cx="2006197" cy="1621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343472" y="4475046"/>
            <a:ext cx="9577065" cy="2281476"/>
          </a:xfrm>
          <a:prstGeom prst="roundRect">
            <a:avLst/>
          </a:prstGeom>
          <a:solidFill>
            <a:schemeClr val="accent2">
              <a:lumMod val="20000"/>
              <a:lumOff val="80000"/>
            </a:schemeClr>
          </a:solidFill>
          <a:ln>
            <a:solidFill>
              <a:srgbClr val="FFCCFF"/>
            </a:solidFill>
          </a:ln>
        </p:spPr>
        <p:txBody>
          <a:bodyPr wrap="square" rtlCol="0">
            <a:spAutoFit/>
          </a:bodyPr>
          <a:lstStyle/>
          <a:p>
            <a:pPr marL="285750" indent="-285750">
              <a:buFont typeface="Arial" panose="020B0604020202020204" pitchFamily="34" charset="0"/>
              <a:buChar char="•"/>
            </a:pPr>
            <a:r>
              <a:rPr lang="zh-TW" altLang="en-US" sz="1600" dirty="0">
                <a:latin typeface="Cambria Math" panose="02040503050406030204" pitchFamily="18" charset="0"/>
                <a:ea typeface="華康儷楷書" panose="03000509000000000000" pitchFamily="65" charset="-120"/>
              </a:rPr>
              <a:t>集體報名系統可檢視各班每位考生第六學期修課紀錄檢視情形</a:t>
            </a:r>
            <a:endParaRPr lang="en-US" altLang="zh-TW" sz="1600" dirty="0">
              <a:latin typeface="Cambria Math" panose="02040503050406030204" pitchFamily="18" charset="0"/>
              <a:ea typeface="華康儷楷書" panose="03000509000000000000" pitchFamily="65" charset="-120"/>
            </a:endParaRPr>
          </a:p>
          <a:p>
            <a:pPr marL="285750" indent="-285750">
              <a:buFont typeface="Arial" panose="020B0604020202020204" pitchFamily="34" charset="0"/>
              <a:buChar char="•"/>
            </a:pPr>
            <a:r>
              <a:rPr lang="zh-TW" altLang="en-US" sz="1600" dirty="0">
                <a:latin typeface="Cambria Math" panose="02040503050406030204" pitchFamily="18" charset="0"/>
                <a:ea typeface="華康儷楷書" panose="03000509000000000000" pitchFamily="65" charset="-120"/>
              </a:rPr>
              <a:t>考生確認無誤時，系統則顯示</a:t>
            </a:r>
            <a:r>
              <a:rPr lang="zh-TW" altLang="en-US" sz="1600" b="1" dirty="0">
                <a:solidFill>
                  <a:srgbClr val="3333FF"/>
                </a:solidFill>
                <a:latin typeface="Cambria Math" panose="02040503050406030204" pitchFamily="18" charset="0"/>
                <a:ea typeface="華康儷楷書" panose="03000509000000000000" pitchFamily="65" charset="-120"/>
              </a:rPr>
              <a:t>「正確無誤，已確認」</a:t>
            </a:r>
            <a:endParaRPr lang="en-US" altLang="zh-TW" sz="1600" b="1" dirty="0">
              <a:latin typeface="Cambria Math" panose="02040503050406030204" pitchFamily="18" charset="0"/>
              <a:ea typeface="華康儷楷書" panose="03000509000000000000" pitchFamily="65" charset="-120"/>
            </a:endParaRPr>
          </a:p>
          <a:p>
            <a:pPr marL="285750" indent="-285750">
              <a:buFont typeface="Arial" panose="020B0604020202020204" pitchFamily="34" charset="0"/>
              <a:buChar char="•"/>
            </a:pPr>
            <a:r>
              <a:rPr lang="zh-TW" altLang="en-US" sz="1600" dirty="0">
                <a:latin typeface="Cambria Math" panose="02040503050406030204" pitchFamily="18" charset="0"/>
                <a:ea typeface="華康儷楷書" panose="03000509000000000000" pitchFamily="65" charset="-120"/>
              </a:rPr>
              <a:t>考生未進系統確認第六學期修課紀錄時，則顯示</a:t>
            </a:r>
            <a:r>
              <a:rPr lang="zh-TW" altLang="en-US" sz="1600" b="1" dirty="0">
                <a:solidFill>
                  <a:srgbClr val="FF0000"/>
                </a:solidFill>
                <a:latin typeface="Cambria Math" panose="02040503050406030204" pitchFamily="18" charset="0"/>
                <a:ea typeface="華康儷楷書" panose="03000509000000000000" pitchFamily="65" charset="-120"/>
              </a:rPr>
              <a:t>「未確認」</a:t>
            </a:r>
            <a:endParaRPr lang="en-US" altLang="zh-TW" sz="1600" b="1" dirty="0">
              <a:latin typeface="Cambria Math" panose="02040503050406030204" pitchFamily="18" charset="0"/>
              <a:ea typeface="華康儷楷書" panose="03000509000000000000" pitchFamily="65" charset="-120"/>
            </a:endParaRPr>
          </a:p>
          <a:p>
            <a:pPr marL="285750" indent="-285750">
              <a:buFont typeface="Arial" panose="020B0604020202020204" pitchFamily="34" charset="0"/>
              <a:buChar char="•"/>
            </a:pPr>
            <a:r>
              <a:rPr lang="zh-TW" altLang="en-US" sz="1600" dirty="0">
                <a:latin typeface="Cambria Math" panose="02040503050406030204" pitchFamily="18" charset="0"/>
                <a:ea typeface="華康儷楷書" panose="03000509000000000000" pitchFamily="65" charset="-120"/>
              </a:rPr>
              <a:t>考生勾選非為第六學期修課紀錄時，系統則顯示</a:t>
            </a:r>
            <a:r>
              <a:rPr lang="zh-TW" altLang="en-US" sz="1600" b="1" dirty="0">
                <a:solidFill>
                  <a:schemeClr val="accent6">
                    <a:lumMod val="75000"/>
                  </a:schemeClr>
                </a:solidFill>
                <a:latin typeface="Cambria Math" panose="02040503050406030204" pitchFamily="18" charset="0"/>
                <a:ea typeface="華康儷楷書" panose="03000509000000000000" pitchFamily="65" charset="-120"/>
              </a:rPr>
              <a:t>「有疑義，待處理」</a:t>
            </a:r>
            <a:br>
              <a:rPr lang="en-US" altLang="zh-TW" sz="1600" b="1" dirty="0">
                <a:solidFill>
                  <a:srgbClr val="00B050"/>
                </a:solidFill>
                <a:latin typeface="Cambria Math" panose="02040503050406030204" pitchFamily="18" charset="0"/>
                <a:ea typeface="華康儷楷書" panose="03000509000000000000" pitchFamily="65" charset="-120"/>
              </a:rPr>
            </a:br>
            <a:r>
              <a:rPr lang="zh-TW" altLang="en-US" sz="1600" dirty="0">
                <a:latin typeface="Cambria Math" panose="02040503050406030204" pitchFamily="18" charset="0"/>
                <a:ea typeface="華康儷楷書" panose="03000509000000000000" pitchFamily="65" charset="-120"/>
              </a:rPr>
              <a:t>此時請學校端務必再次確認考生第六學期修課紀錄是否正確，考生第六學期修課紀錄有誤時，請至「</a:t>
            </a:r>
            <a:r>
              <a:rPr lang="zh-TW" altLang="en-US" sz="1600" u="sng" dirty="0">
                <a:latin typeface="Cambria Math" panose="02040503050406030204" pitchFamily="18" charset="0"/>
                <a:ea typeface="華康儷楷書" panose="03000509000000000000" pitchFamily="65" charset="-120"/>
              </a:rPr>
              <a:t>單筆第六學期修課紀錄匯出</a:t>
            </a:r>
            <a:r>
              <a:rPr lang="en-US" altLang="zh-TW" sz="1600" u="sng" dirty="0">
                <a:latin typeface="Cambria Math" panose="02040503050406030204" pitchFamily="18" charset="0"/>
                <a:ea typeface="華康儷楷書" panose="03000509000000000000" pitchFamily="65" charset="-120"/>
              </a:rPr>
              <a:t>/</a:t>
            </a:r>
            <a:r>
              <a:rPr lang="zh-TW" altLang="en-US" sz="1600" u="sng" dirty="0">
                <a:latin typeface="Cambria Math" panose="02040503050406030204" pitchFamily="18" charset="0"/>
                <a:ea typeface="華康儷楷書" panose="03000509000000000000" pitchFamily="65" charset="-120"/>
              </a:rPr>
              <a:t>匯入</a:t>
            </a:r>
            <a:r>
              <a:rPr lang="zh-TW" altLang="en-US" sz="1600" dirty="0">
                <a:latin typeface="Cambria Math" panose="02040503050406030204" pitchFamily="18" charset="0"/>
                <a:ea typeface="華康儷楷書" panose="03000509000000000000" pitchFamily="65" charset="-120"/>
              </a:rPr>
              <a:t>」重新上傳正確第六學期修課紀錄後，再請考生重新登入系統，即可重新確認第六學期修課紀錄</a:t>
            </a:r>
            <a:endParaRPr lang="en-US" altLang="zh-TW" sz="1600" dirty="0">
              <a:latin typeface="Cambria Math" panose="02040503050406030204" pitchFamily="18" charset="0"/>
              <a:ea typeface="華康儷楷書" panose="03000509000000000000" pitchFamily="65" charset="-120"/>
            </a:endParaRPr>
          </a:p>
          <a:p>
            <a:pPr marL="285750" indent="-285750">
              <a:buFont typeface="Arial" panose="020B0604020202020204" pitchFamily="34" charset="0"/>
              <a:buChar char="•"/>
            </a:pPr>
            <a:r>
              <a:rPr lang="zh-TW" altLang="en-US" sz="1600" dirty="0">
                <a:latin typeface="Cambria Math" panose="02040503050406030204" pitchFamily="18" charset="0"/>
                <a:ea typeface="華康儷楷書" panose="03000509000000000000" pitchFamily="65" charset="-120"/>
              </a:rPr>
              <a:t>請考生務必於</a:t>
            </a:r>
            <a:r>
              <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115.5.18(</a:t>
            </a:r>
            <a:r>
              <a:rPr lang="zh-TW" altLang="en-US"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一</a:t>
            </a:r>
            <a:r>
              <a:rPr lang="en-US" altLang="zh-TW"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)17:00</a:t>
            </a:r>
            <a:r>
              <a:rPr lang="zh-TW" altLang="en-US" sz="16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前</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完成</a:t>
            </a:r>
            <a:r>
              <a:rPr lang="zh-TW" altLang="en-US" sz="1600" dirty="0">
                <a:latin typeface="Cambria Math" panose="02040503050406030204" pitchFamily="18" charset="0"/>
                <a:ea typeface="華康儷楷書" panose="03000509000000000000" pitchFamily="65" charset="-120"/>
              </a:rPr>
              <a:t>第六學期修課紀錄確認作業</a:t>
            </a:r>
          </a:p>
        </p:txBody>
      </p:sp>
      <p:sp>
        <p:nvSpPr>
          <p:cNvPr id="8" name="Rectangle 2"/>
          <p:cNvSpPr txBox="1">
            <a:spLocks noChangeArrowheads="1"/>
          </p:cNvSpPr>
          <p:nvPr/>
        </p:nvSpPr>
        <p:spPr>
          <a:xfrm>
            <a:off x="580623" y="35636"/>
            <a:ext cx="10339914" cy="72007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集體報名</a:t>
            </a:r>
            <a:r>
              <a:rPr lang="en-US" altLang="zh-TW" sz="2500" b="1" dirty="0">
                <a:latin typeface="華康儷楷書" panose="03000509000000000000" pitchFamily="65" charset="-120"/>
                <a:ea typeface="華康儷楷書" panose="03000509000000000000" pitchFamily="65" charset="-120"/>
              </a:rPr>
              <a:t>】</a:t>
            </a:r>
            <a:r>
              <a:rPr lang="zh-TW" altLang="en-US" sz="2500" b="1" dirty="0">
                <a:latin typeface="華康儷楷書" panose="03000509000000000000" pitchFamily="65" charset="-120"/>
                <a:ea typeface="華康儷楷書" panose="03000509000000000000" pitchFamily="65" charset="-120"/>
              </a:rPr>
              <a:t>應屆畢業生第六學期修課紀錄檢視進度查詢</a:t>
            </a:r>
            <a:r>
              <a:rPr lang="en-US" altLang="zh-TW" sz="2500" b="1" dirty="0">
                <a:solidFill>
                  <a:srgbClr val="0000FF"/>
                </a:solidFill>
                <a:latin typeface="華康儷楷書" panose="03000509000000000000" pitchFamily="65" charset="-120"/>
                <a:ea typeface="華康儷楷書" panose="03000509000000000000" pitchFamily="65" charset="-120"/>
              </a:rPr>
              <a:t>【</a:t>
            </a:r>
            <a:r>
              <a:rPr lang="zh-TW" altLang="en-US" sz="2500" b="1" dirty="0">
                <a:solidFill>
                  <a:srgbClr val="0000FF"/>
                </a:solidFill>
                <a:latin typeface="華康儷楷書" panose="03000509000000000000" pitchFamily="65" charset="-120"/>
                <a:ea typeface="華康儷楷書" panose="03000509000000000000" pitchFamily="65" charset="-120"/>
              </a:rPr>
              <a:t>學校端</a:t>
            </a:r>
            <a:r>
              <a:rPr lang="en-US" altLang="zh-TW" sz="2500" b="1" dirty="0">
                <a:solidFill>
                  <a:srgbClr val="0000FF"/>
                </a:solidFill>
                <a:latin typeface="華康儷楷書" panose="03000509000000000000" pitchFamily="65" charset="-120"/>
                <a:ea typeface="華康儷楷書" panose="03000509000000000000" pitchFamily="65" charset="-120"/>
              </a:rPr>
              <a:t>】</a:t>
            </a:r>
          </a:p>
        </p:txBody>
      </p:sp>
      <p:sp>
        <p:nvSpPr>
          <p:cNvPr id="10" name="矩形 9"/>
          <p:cNvSpPr/>
          <p:nvPr/>
        </p:nvSpPr>
        <p:spPr>
          <a:xfrm>
            <a:off x="5790577" y="820674"/>
            <a:ext cx="1153688" cy="2058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71174428-2F84-4359-BC53-E937D4067B49}"/>
              </a:ext>
            </a:extLst>
          </p:cNvPr>
          <p:cNvPicPr>
            <a:picLocks noChangeAspect="1"/>
          </p:cNvPicPr>
          <p:nvPr/>
        </p:nvPicPr>
        <p:blipFill>
          <a:blip r:embed="rId3"/>
          <a:stretch>
            <a:fillRect/>
          </a:stretch>
        </p:blipFill>
        <p:spPr>
          <a:xfrm>
            <a:off x="9082153" y="3133738"/>
            <a:ext cx="1057143" cy="209524"/>
          </a:xfrm>
          <a:prstGeom prst="rect">
            <a:avLst/>
          </a:prstGeom>
        </p:spPr>
      </p:pic>
    </p:spTree>
    <p:extLst>
      <p:ext uri="{BB962C8B-B14F-4D97-AF65-F5344CB8AC3E}">
        <p14:creationId xmlns:p14="http://schemas.microsoft.com/office/powerpoint/2010/main" val="17261335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12132" y="25879"/>
            <a:ext cx="9808959" cy="72007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a:latin typeface="Cambria Math" panose="02040503050406030204" pitchFamily="18" charset="0"/>
                <a:ea typeface="華康儷楷書" panose="03000509000000000000" pitchFamily="65" charset="-120"/>
              </a:rPr>
              <a:t>【</a:t>
            </a:r>
            <a:r>
              <a:rPr lang="zh-TW" altLang="en-US" sz="2500" b="1" dirty="0">
                <a:latin typeface="Cambria Math" panose="02040503050406030204" pitchFamily="18" charset="0"/>
                <a:ea typeface="華康儷楷書" panose="03000509000000000000" pitchFamily="65" charset="-120"/>
              </a:rPr>
              <a:t>集體報名</a:t>
            </a:r>
            <a:r>
              <a:rPr lang="en-US" altLang="zh-TW" sz="2500" b="1" dirty="0">
                <a:latin typeface="Cambria Math" panose="02040503050406030204" pitchFamily="18" charset="0"/>
                <a:ea typeface="華康儷楷書" panose="03000509000000000000" pitchFamily="65" charset="-120"/>
              </a:rPr>
              <a:t>】</a:t>
            </a:r>
            <a:r>
              <a:rPr lang="zh-TW" altLang="en-US" sz="2500" b="1" dirty="0">
                <a:latin typeface="Cambria Math" panose="02040503050406030204" pitchFamily="18" charset="0"/>
                <a:ea typeface="華康儷楷書" panose="03000509000000000000" pitchFamily="65" charset="-120"/>
              </a:rPr>
              <a:t>應屆畢業生</a:t>
            </a:r>
            <a:r>
              <a:rPr lang="zh-TW" altLang="en-US" sz="2500" b="1" dirty="0">
                <a:solidFill>
                  <a:srgbClr val="FF0000"/>
                </a:solidFill>
                <a:latin typeface="Cambria Math" panose="02040503050406030204" pitchFamily="18" charset="0"/>
                <a:ea typeface="華康儷楷書" panose="03000509000000000000" pitchFamily="65" charset="-120"/>
              </a:rPr>
              <a:t>第六學期修課紀錄疑義</a:t>
            </a:r>
            <a:r>
              <a:rPr lang="zh-TW" altLang="en-US" sz="2500" b="1" dirty="0">
                <a:latin typeface="Cambria Math" panose="02040503050406030204" pitchFamily="18" charset="0"/>
                <a:ea typeface="華康儷楷書" panose="03000509000000000000" pitchFamily="65" charset="-120"/>
              </a:rPr>
              <a:t>處理方法</a:t>
            </a:r>
            <a:r>
              <a:rPr lang="en-US" altLang="zh-TW" sz="2500" b="1" dirty="0">
                <a:solidFill>
                  <a:srgbClr val="0000FF"/>
                </a:solidFill>
                <a:latin typeface="Cambria Math" panose="02040503050406030204" pitchFamily="18" charset="0"/>
                <a:ea typeface="華康儷楷書" panose="03000509000000000000" pitchFamily="65" charset="-120"/>
              </a:rPr>
              <a:t>【</a:t>
            </a:r>
            <a:r>
              <a:rPr lang="zh-TW" altLang="en-US" sz="2500" b="1" dirty="0">
                <a:solidFill>
                  <a:srgbClr val="0000FF"/>
                </a:solidFill>
                <a:latin typeface="Cambria Math" panose="02040503050406030204" pitchFamily="18" charset="0"/>
                <a:ea typeface="華康儷楷書" panose="03000509000000000000" pitchFamily="65" charset="-120"/>
              </a:rPr>
              <a:t>學校端</a:t>
            </a:r>
            <a:r>
              <a:rPr lang="en-US" altLang="zh-TW" sz="2500" b="1" dirty="0">
                <a:solidFill>
                  <a:srgbClr val="0000FF"/>
                </a:solidFill>
                <a:latin typeface="Cambria Math" panose="02040503050406030204" pitchFamily="18" charset="0"/>
                <a:ea typeface="華康儷楷書" panose="03000509000000000000" pitchFamily="65" charset="-120"/>
              </a:rPr>
              <a:t>】</a:t>
            </a:r>
          </a:p>
        </p:txBody>
      </p:sp>
      <p:sp>
        <p:nvSpPr>
          <p:cNvPr id="3" name="Rectangle 3"/>
          <p:cNvSpPr txBox="1">
            <a:spLocks noChangeArrowheads="1"/>
          </p:cNvSpPr>
          <p:nvPr/>
        </p:nvSpPr>
        <p:spPr>
          <a:xfrm>
            <a:off x="1847528" y="795577"/>
            <a:ext cx="8785506" cy="537744"/>
          </a:xfrm>
          <a:prstGeom prst="rect">
            <a:avLst/>
          </a:prstGeom>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ts val="3500"/>
              </a:lnSpc>
              <a:spcAft>
                <a:spcPts val="0"/>
              </a:spcAft>
            </a:pPr>
            <a:r>
              <a:rPr kumimoji="0" lang="zh-TW" altLang="en-US" sz="3200" b="1" u="sng" dirty="0">
                <a:solidFill>
                  <a:srgbClr val="0000FF"/>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單筆</a:t>
            </a:r>
            <a:r>
              <a:rPr kumimoji="0" lang="zh-TW" altLang="en-US" sz="2400" b="1" dirty="0">
                <a:solidFill>
                  <a:srgbClr val="FF0000"/>
                </a:solidFill>
                <a:latin typeface="華康儷楷書" panose="03000509000000000000" pitchFamily="65" charset="-120"/>
                <a:ea typeface="華康儷楷書" panose="03000509000000000000" pitchFamily="65" charset="-120"/>
              </a:rPr>
              <a:t>第六學期修課紀錄匯出</a:t>
            </a:r>
            <a:r>
              <a:rPr kumimoji="0" lang="en-US" altLang="zh-TW" sz="2400" b="1" dirty="0">
                <a:solidFill>
                  <a:srgbClr val="FF0000"/>
                </a:solidFill>
                <a:latin typeface="華康儷楷書" panose="03000509000000000000" pitchFamily="65" charset="-120"/>
                <a:ea typeface="華康儷楷書" panose="03000509000000000000" pitchFamily="65" charset="-120"/>
              </a:rPr>
              <a:t>/</a:t>
            </a:r>
            <a:r>
              <a:rPr kumimoji="0" lang="zh-TW" altLang="en-US" sz="2400" b="1" dirty="0">
                <a:solidFill>
                  <a:srgbClr val="FF0000"/>
                </a:solidFill>
                <a:latin typeface="華康儷楷書" panose="03000509000000000000" pitchFamily="65" charset="-120"/>
                <a:ea typeface="華康儷楷書" panose="03000509000000000000" pitchFamily="65" charset="-120"/>
              </a:rPr>
              <a:t>匯入</a:t>
            </a:r>
          </a:p>
        </p:txBody>
      </p:sp>
      <p:pic>
        <p:nvPicPr>
          <p:cNvPr id="5" name="圖片 4"/>
          <p:cNvPicPr>
            <a:picLocks noChangeAspect="1"/>
          </p:cNvPicPr>
          <p:nvPr/>
        </p:nvPicPr>
        <p:blipFill>
          <a:blip r:embed="rId2"/>
          <a:stretch>
            <a:fillRect/>
          </a:stretch>
        </p:blipFill>
        <p:spPr>
          <a:xfrm>
            <a:off x="1847528" y="1333320"/>
            <a:ext cx="8785506" cy="5496899"/>
          </a:xfrm>
          <a:prstGeom prst="rect">
            <a:avLst/>
          </a:prstGeom>
        </p:spPr>
      </p:pic>
      <p:sp>
        <p:nvSpPr>
          <p:cNvPr id="8" name="矩形 7"/>
          <p:cNvSpPr/>
          <p:nvPr/>
        </p:nvSpPr>
        <p:spPr>
          <a:xfrm>
            <a:off x="5897176" y="1408192"/>
            <a:ext cx="1064705" cy="2277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807373" y="1810758"/>
            <a:ext cx="2818742" cy="2277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424934" y="4076630"/>
            <a:ext cx="5849489" cy="3543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06334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8392" y="156119"/>
            <a:ext cx="8840882" cy="507831"/>
          </a:xfrm>
          <a:prstGeom prst="rect">
            <a:avLst/>
          </a:prstGeom>
        </p:spPr>
        <p:txBody>
          <a:bodyPr wrap="none">
            <a:spAutoFit/>
          </a:bodyPr>
          <a:lstStyle/>
          <a:p>
            <a:pPr algn="ctr" fontAlgn="auto">
              <a:lnSpc>
                <a:spcPct val="90000"/>
              </a:lnSpc>
              <a:spcAft>
                <a:spcPts val="0"/>
              </a:spcAft>
            </a:pPr>
            <a:r>
              <a:rPr kumimoji="0" lang="zh-TW" altLang="en-US" sz="3000" b="1" dirty="0">
                <a:latin typeface="華康儷楷書" panose="03000509000000000000" pitchFamily="65" charset="-120"/>
                <a:ea typeface="華康儷楷書" panose="03000509000000000000" pitchFamily="65" charset="-120"/>
              </a:rPr>
              <a:t>應屆畢業生</a:t>
            </a:r>
            <a:r>
              <a:rPr kumimoji="0" lang="zh-TW" altLang="en-US" sz="3000" b="1" dirty="0">
                <a:solidFill>
                  <a:prstClr val="black"/>
                </a:solidFill>
                <a:latin typeface="華康儷楷書" panose="03000509000000000000" pitchFamily="65" charset="-120"/>
                <a:ea typeface="華康儷楷書" panose="03000509000000000000" pitchFamily="65" charset="-120"/>
              </a:rPr>
              <a:t>第六學期修課紀錄查詢系統</a:t>
            </a:r>
            <a:r>
              <a:rPr kumimoji="0" lang="en-US" altLang="zh-TW" sz="3000" b="1" dirty="0">
                <a:solidFill>
                  <a:prstClr val="black"/>
                </a:solidFill>
                <a:latin typeface="華康儷楷書" panose="03000509000000000000" pitchFamily="65" charset="-120"/>
                <a:ea typeface="華康儷楷書" panose="03000509000000000000" pitchFamily="65" charset="-120"/>
              </a:rPr>
              <a:t>【</a:t>
            </a:r>
            <a:r>
              <a:rPr kumimoji="0" lang="zh-TW" altLang="en-US" sz="3000" b="1" dirty="0">
                <a:solidFill>
                  <a:prstClr val="black"/>
                </a:solidFill>
                <a:latin typeface="華康儷楷書" panose="03000509000000000000" pitchFamily="65" charset="-120"/>
                <a:ea typeface="華康儷楷書" panose="03000509000000000000" pitchFamily="65" charset="-120"/>
              </a:rPr>
              <a:t>考生端</a:t>
            </a:r>
            <a:r>
              <a:rPr kumimoji="0" lang="en-US" altLang="zh-TW" sz="3000" b="1" dirty="0">
                <a:solidFill>
                  <a:prstClr val="black"/>
                </a:solidFill>
                <a:latin typeface="華康儷楷書" panose="03000509000000000000" pitchFamily="65" charset="-120"/>
                <a:ea typeface="華康儷楷書" panose="03000509000000000000" pitchFamily="65" charset="-120"/>
              </a:rPr>
              <a:t>】</a:t>
            </a:r>
            <a:endParaRPr kumimoji="0" lang="en-US" altLang="zh-TW" sz="3000" b="1" dirty="0">
              <a:solidFill>
                <a:srgbClr val="FF0000"/>
              </a:solidFill>
              <a:latin typeface="華康儷楷書" panose="03000509000000000000" pitchFamily="65" charset="-120"/>
              <a:ea typeface="華康儷楷書" panose="03000509000000000000" pitchFamily="65" charset="-120"/>
            </a:endParaRPr>
          </a:p>
        </p:txBody>
      </p:sp>
      <p:sp>
        <p:nvSpPr>
          <p:cNvPr id="7" name="Rectangle 2"/>
          <p:cNvSpPr txBox="1">
            <a:spLocks noChangeArrowheads="1"/>
          </p:cNvSpPr>
          <p:nvPr/>
        </p:nvSpPr>
        <p:spPr bwMode="auto">
          <a:xfrm>
            <a:off x="2254830" y="725046"/>
            <a:ext cx="8002587" cy="18002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0" fontAlgn="base" hangingPunct="0">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eaLnBrk="1" hangingPunct="1">
              <a:lnSpc>
                <a:spcPts val="3500"/>
              </a:lnSpc>
              <a:buNone/>
            </a:pPr>
            <a:r>
              <a:rPr lang="en-US" altLang="zh-TW" sz="2800" kern="0"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115/5/14(</a:t>
            </a:r>
            <a:r>
              <a:rPr lang="zh-TW" altLang="en-US" sz="2800" kern="0"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四</a:t>
            </a:r>
            <a:r>
              <a:rPr lang="en-US" altLang="zh-TW" sz="2800" kern="0"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)10:00~115/5/18 (</a:t>
            </a:r>
            <a:r>
              <a:rPr lang="zh-TW" altLang="en-US" sz="2800" kern="0"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一</a:t>
            </a:r>
            <a:r>
              <a:rPr lang="en-US" altLang="zh-TW" sz="2800" kern="0" dirty="0">
                <a:solidFill>
                  <a:srgbClr val="FF3300"/>
                </a:solidFill>
                <a:latin typeface="Cambria Math" panose="02040503050406030204" pitchFamily="18" charset="0"/>
                <a:ea typeface="華康儷楷書" panose="03000509000000000000" pitchFamily="65" charset="-120"/>
                <a:cs typeface="Times New Roman" panose="02020603050405020304" pitchFamily="18" charset="0"/>
              </a:rPr>
              <a:t>)17:00 </a:t>
            </a:r>
          </a:p>
          <a:p>
            <a:pPr marL="0" indent="0" algn="ctr" eaLnBrk="1" hangingPunct="1">
              <a:lnSpc>
                <a:spcPts val="3500"/>
              </a:lnSpc>
              <a:buNone/>
            </a:pPr>
            <a:r>
              <a:rPr lang="zh-TW" altLang="en-US" sz="2800" b="1" kern="0" dirty="0">
                <a:solidFill>
                  <a:srgbClr val="3333FF"/>
                </a:solidFill>
                <a:latin typeface="Cambria Math" panose="02040503050406030204" pitchFamily="18" charset="0"/>
                <a:ea typeface="華康儷楷書" panose="03000509000000000000" pitchFamily="65" charset="-120"/>
              </a:rPr>
              <a:t>考生務必詳細核對第六學期修課紀錄之內容，</a:t>
            </a:r>
            <a:endParaRPr lang="en-US" altLang="zh-TW" sz="2800" b="1" kern="0" dirty="0">
              <a:solidFill>
                <a:srgbClr val="3333FF"/>
              </a:solidFill>
              <a:latin typeface="Cambria Math" panose="02040503050406030204" pitchFamily="18" charset="0"/>
              <a:ea typeface="華康儷楷書" panose="03000509000000000000" pitchFamily="65" charset="-120"/>
            </a:endParaRPr>
          </a:p>
          <a:p>
            <a:pPr marL="0" indent="0" algn="ctr" eaLnBrk="1" hangingPunct="1">
              <a:lnSpc>
                <a:spcPts val="3500"/>
              </a:lnSpc>
              <a:buNone/>
            </a:pPr>
            <a:r>
              <a:rPr lang="zh-TW" altLang="en-US" sz="2800" b="1" kern="0" dirty="0">
                <a:solidFill>
                  <a:srgbClr val="3333FF"/>
                </a:solidFill>
                <a:latin typeface="Cambria Math" panose="02040503050406030204" pitchFamily="18" charset="0"/>
                <a:ea typeface="華康儷楷書" panose="03000509000000000000" pitchFamily="65" charset="-120"/>
              </a:rPr>
              <a:t>如有問題應儘速向所屬就讀學校反映。</a:t>
            </a:r>
            <a:endParaRPr lang="en-US" altLang="zh-TW" sz="2800" b="1" kern="0" dirty="0">
              <a:solidFill>
                <a:srgbClr val="3333FF"/>
              </a:solidFill>
              <a:latin typeface="Cambria Math" panose="02040503050406030204" pitchFamily="18" charset="0"/>
              <a:ea typeface="華康儷楷書" panose="03000509000000000000" pitchFamily="65" charset="-120"/>
            </a:endParaRPr>
          </a:p>
        </p:txBody>
      </p:sp>
      <p:sp>
        <p:nvSpPr>
          <p:cNvPr id="3" name="投影片編號版面配置區 2"/>
          <p:cNvSpPr>
            <a:spLocks noGrp="1"/>
          </p:cNvSpPr>
          <p:nvPr>
            <p:ph type="sldNum" sz="quarter" idx="12"/>
          </p:nvPr>
        </p:nvSpPr>
        <p:spPr/>
        <p:txBody>
          <a:bodyPr/>
          <a:lstStyle/>
          <a:p>
            <a:fld id="{BFD9D296-0923-4B30-8558-81C121D8C7E7}" type="slidenum">
              <a:rPr lang="zh-TW" altLang="en-US" smtClean="0"/>
              <a:pPr/>
              <a:t>59</a:t>
            </a:fld>
            <a:endParaRPr lang="zh-TW" altLang="en-US" dirty="0"/>
          </a:p>
        </p:txBody>
      </p:sp>
      <p:pic>
        <p:nvPicPr>
          <p:cNvPr id="5" name="圖片 4" descr="一張含有 文字, 螢幕擷取畫面, 字型, 數字 的圖片&#10;&#10;AI 產生的內容可能不正確。">
            <a:extLst>
              <a:ext uri="{FF2B5EF4-FFF2-40B4-BE49-F238E27FC236}">
                <a16:creationId xmlns:a16="http://schemas.microsoft.com/office/drawing/2014/main" id="{63960409-C454-7B6C-0F9F-31E9EC591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706" y="2293848"/>
            <a:ext cx="7745709" cy="4519527"/>
          </a:xfrm>
          <a:prstGeom prst="rect">
            <a:avLst/>
          </a:prstGeom>
        </p:spPr>
      </p:pic>
    </p:spTree>
    <p:extLst>
      <p:ext uri="{BB962C8B-B14F-4D97-AF65-F5344CB8AC3E}">
        <p14:creationId xmlns:p14="http://schemas.microsoft.com/office/powerpoint/2010/main" val="224583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3899703B-AC4A-459D-B049-16A66629834C}"/>
              </a:ext>
            </a:extLst>
          </p:cNvPr>
          <p:cNvSpPr>
            <a:spLocks noGrp="1"/>
          </p:cNvSpPr>
          <p:nvPr>
            <p:ph type="sldNum" sz="quarter" idx="12"/>
          </p:nvPr>
        </p:nvSpPr>
        <p:spPr/>
        <p:txBody>
          <a:bodyPr/>
          <a:lstStyle/>
          <a:p>
            <a:fld id="{BFD9D296-0923-4B30-8558-81C121D8C7E7}" type="slidenum">
              <a:rPr lang="zh-TW" altLang="en-US" smtClean="0"/>
              <a:pPr/>
              <a:t>6</a:t>
            </a:fld>
            <a:endParaRPr lang="zh-TW" altLang="en-US" dirty="0"/>
          </a:p>
        </p:txBody>
      </p:sp>
      <p:sp>
        <p:nvSpPr>
          <p:cNvPr id="7" name="Rectangle 3">
            <a:extLst>
              <a:ext uri="{FF2B5EF4-FFF2-40B4-BE49-F238E27FC236}">
                <a16:creationId xmlns:a16="http://schemas.microsoft.com/office/drawing/2014/main" id="{9C0D1A2D-388C-4F3A-87FE-4FD12341855E}"/>
              </a:ext>
            </a:extLst>
          </p:cNvPr>
          <p:cNvSpPr txBox="1">
            <a:spLocks noChangeArrowheads="1"/>
          </p:cNvSpPr>
          <p:nvPr/>
        </p:nvSpPr>
        <p:spPr bwMode="auto">
          <a:xfrm>
            <a:off x="911424" y="878476"/>
            <a:ext cx="3950618" cy="1198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nSpc>
                <a:spcPct val="130000"/>
              </a:lnSpc>
              <a:spcBef>
                <a:spcPts val="300"/>
              </a:spcBef>
              <a:spcAft>
                <a:spcPts val="300"/>
              </a:spcAft>
              <a:buClr>
                <a:schemeClr val="tx1"/>
              </a:buClr>
              <a:buNone/>
              <a:defRPr/>
            </a:pPr>
            <a:r>
              <a:rPr lang="zh-TW" altLang="en-US" sz="1800" b="1" dirty="0">
                <a:solidFill>
                  <a:schemeClr val="dk1"/>
                </a:solidFill>
                <a:latin typeface="Cambria Math" panose="02040503050406030204" pitchFamily="18" charset="0"/>
                <a:ea typeface="華康儷楷書" panose="03000509000000000000" pitchFamily="65" charset="-120"/>
              </a:rPr>
              <a:t>考生報名資格登錄系統</a:t>
            </a:r>
            <a:r>
              <a:rPr lang="en-US" altLang="zh-TW" sz="1800" b="1" dirty="0">
                <a:solidFill>
                  <a:schemeClr val="dk1"/>
                </a:solidFill>
                <a:latin typeface="Cambria Math" panose="02040503050406030204" pitchFamily="18" charset="0"/>
                <a:ea typeface="華康儷楷書" panose="03000509000000000000" pitchFamily="65" charset="-120"/>
              </a:rPr>
              <a:t>【</a:t>
            </a:r>
            <a:r>
              <a:rPr lang="zh-TW" altLang="en-US" sz="1800" b="1" dirty="0">
                <a:solidFill>
                  <a:schemeClr val="dk1"/>
                </a:solidFill>
                <a:latin typeface="Cambria Math" panose="02040503050406030204" pitchFamily="18" charset="0"/>
                <a:ea typeface="華康儷楷書" panose="03000509000000000000" pitchFamily="65" charset="-120"/>
              </a:rPr>
              <a:t>練習版</a:t>
            </a:r>
            <a:r>
              <a:rPr lang="en-US" altLang="zh-TW" sz="1800" b="1" dirty="0">
                <a:solidFill>
                  <a:schemeClr val="dk1"/>
                </a:solidFill>
                <a:latin typeface="Cambria Math" panose="02040503050406030204" pitchFamily="18" charset="0"/>
                <a:ea typeface="華康儷楷書" panose="03000509000000000000" pitchFamily="65" charset="-120"/>
              </a:rPr>
              <a:t>】 </a:t>
            </a:r>
            <a:r>
              <a:rPr lang="zh-TW" altLang="en-US" sz="1800" b="1" dirty="0">
                <a:solidFill>
                  <a:schemeClr val="dk1"/>
                </a:solidFill>
                <a:latin typeface="Cambria Math" panose="02040503050406030204" pitchFamily="18" charset="0"/>
                <a:ea typeface="華康儷楷書" panose="03000509000000000000" pitchFamily="65" charset="-120"/>
              </a:rPr>
              <a:t> </a:t>
            </a:r>
            <a:endParaRPr lang="en-US" altLang="zh-TW" sz="1800" b="1" dirty="0">
              <a:solidFill>
                <a:schemeClr val="dk1"/>
              </a:solidFill>
              <a:latin typeface="Cambria Math" panose="02040503050406030204" pitchFamily="18" charset="0"/>
              <a:ea typeface="華康儷楷書" panose="03000509000000000000" pitchFamily="65" charset="-120"/>
            </a:endParaRPr>
          </a:p>
          <a:p>
            <a:pPr marL="0" indent="0" algn="just" eaLnBrk="1" hangingPunct="1">
              <a:lnSpc>
                <a:spcPct val="110000"/>
              </a:lnSpc>
              <a:spcBef>
                <a:spcPts val="0"/>
              </a:spcBef>
              <a:buClr>
                <a:schemeClr val="tx1"/>
              </a:buClr>
              <a:buNone/>
              <a:defRPr/>
            </a:pP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115.3.26(</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四</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 10:00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起至</a:t>
            </a:r>
            <a:endParaRPr lang="en-US" altLang="zh-TW" sz="2000" dirty="0">
              <a:latin typeface="Cambria Math" panose="02040503050406030204" pitchFamily="18" charset="0"/>
              <a:ea typeface="標楷體" panose="03000509000000000000" pitchFamily="65" charset="-120"/>
              <a:cs typeface="Times New Roman" panose="02020603050405020304" pitchFamily="18" charset="0"/>
            </a:endParaRPr>
          </a:p>
          <a:p>
            <a:pPr marL="0" indent="0" algn="just" eaLnBrk="1" hangingPunct="1">
              <a:lnSpc>
                <a:spcPct val="110000"/>
              </a:lnSpc>
              <a:spcBef>
                <a:spcPts val="0"/>
              </a:spcBef>
              <a:buClr>
                <a:schemeClr val="tx1"/>
              </a:buClr>
              <a:buNone/>
              <a:defRPr/>
            </a:pP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115.4.9(</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四</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 17:00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止</a:t>
            </a:r>
            <a:endParaRPr lang="en-US" altLang="zh-TW" sz="2000" b="1" dirty="0">
              <a:latin typeface="Cambria Math" panose="02040503050406030204" pitchFamily="18" charset="0"/>
              <a:ea typeface="標楷體" panose="03000509000000000000" pitchFamily="65" charset="-120"/>
              <a:cs typeface="Times New Roman" panose="02020603050405020304" pitchFamily="18" charset="0"/>
            </a:endParaRPr>
          </a:p>
        </p:txBody>
      </p:sp>
      <p:cxnSp>
        <p:nvCxnSpPr>
          <p:cNvPr id="8" name="直線接點 7">
            <a:extLst>
              <a:ext uri="{FF2B5EF4-FFF2-40B4-BE49-F238E27FC236}">
                <a16:creationId xmlns:a16="http://schemas.microsoft.com/office/drawing/2014/main" id="{8B310A90-3CFA-4F91-B453-F12D45E2DDB1}"/>
              </a:ext>
            </a:extLst>
          </p:cNvPr>
          <p:cNvCxnSpPr/>
          <p:nvPr/>
        </p:nvCxnSpPr>
        <p:spPr>
          <a:xfrm>
            <a:off x="972699" y="2132856"/>
            <a:ext cx="3318260" cy="0"/>
          </a:xfrm>
          <a:prstGeom prst="line">
            <a:avLst/>
          </a:prstGeom>
          <a:ln w="28575">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9" name="矩形 8">
            <a:extLst>
              <a:ext uri="{FF2B5EF4-FFF2-40B4-BE49-F238E27FC236}">
                <a16:creationId xmlns:a16="http://schemas.microsoft.com/office/drawing/2014/main" id="{AA4B8B35-EBD9-4A66-8411-7F4BBCD814BA}"/>
              </a:ext>
            </a:extLst>
          </p:cNvPr>
          <p:cNvSpPr/>
          <p:nvPr/>
        </p:nvSpPr>
        <p:spPr>
          <a:xfrm>
            <a:off x="936104" y="2209123"/>
            <a:ext cx="6096000" cy="1144416"/>
          </a:xfrm>
          <a:prstGeom prst="rect">
            <a:avLst/>
          </a:prstGeom>
        </p:spPr>
        <p:txBody>
          <a:bodyPr>
            <a:spAutoFit/>
          </a:bodyPr>
          <a:lstStyle/>
          <a:p>
            <a:pPr eaLnBrk="0" hangingPunct="0">
              <a:lnSpc>
                <a:spcPct val="130000"/>
              </a:lnSpc>
              <a:spcBef>
                <a:spcPts val="300"/>
              </a:spcBef>
              <a:spcAft>
                <a:spcPts val="300"/>
              </a:spcAft>
              <a:buClr>
                <a:schemeClr val="tx1"/>
              </a:buClr>
              <a:defRPr/>
            </a:pPr>
            <a:r>
              <a:rPr lang="zh-TW" altLang="en-US" b="1" dirty="0">
                <a:solidFill>
                  <a:schemeClr val="dk1"/>
                </a:solidFill>
                <a:latin typeface="Cambria Math" panose="02040503050406030204" pitchFamily="18" charset="0"/>
                <a:ea typeface="華康儷楷書" panose="03000509000000000000" pitchFamily="65" charset="-120"/>
              </a:rPr>
              <a:t>第一階段報名系統</a:t>
            </a:r>
            <a:r>
              <a:rPr lang="en-US" altLang="zh-TW" b="1" dirty="0">
                <a:solidFill>
                  <a:schemeClr val="dk1"/>
                </a:solidFill>
                <a:latin typeface="Cambria Math" panose="02040503050406030204" pitchFamily="18" charset="0"/>
                <a:ea typeface="華康儷楷書" panose="03000509000000000000" pitchFamily="65" charset="-120"/>
              </a:rPr>
              <a:t>【</a:t>
            </a:r>
            <a:r>
              <a:rPr lang="zh-TW" altLang="en-US" b="1" dirty="0">
                <a:solidFill>
                  <a:schemeClr val="dk1"/>
                </a:solidFill>
                <a:latin typeface="Cambria Math" panose="02040503050406030204" pitchFamily="18" charset="0"/>
                <a:ea typeface="華康儷楷書" panose="03000509000000000000" pitchFamily="65" charset="-120"/>
              </a:rPr>
              <a:t>練習版</a:t>
            </a:r>
            <a:r>
              <a:rPr lang="en-US" altLang="zh-TW" b="1" dirty="0">
                <a:solidFill>
                  <a:schemeClr val="dk1"/>
                </a:solidFill>
                <a:latin typeface="Cambria Math" panose="02040503050406030204" pitchFamily="18" charset="0"/>
                <a:ea typeface="華康儷楷書" panose="03000509000000000000" pitchFamily="65" charset="-120"/>
              </a:rPr>
              <a:t>】</a:t>
            </a:r>
            <a:r>
              <a:rPr lang="zh-TW" altLang="en-US" b="1" dirty="0">
                <a:solidFill>
                  <a:schemeClr val="dk1"/>
                </a:solidFill>
                <a:latin typeface="Cambria Math" panose="02040503050406030204" pitchFamily="18" charset="0"/>
                <a:ea typeface="華康儷楷書" panose="03000509000000000000" pitchFamily="65" charset="-120"/>
              </a:rPr>
              <a:t> </a:t>
            </a:r>
            <a:endParaRPr lang="en-US" altLang="zh-TW" b="1" dirty="0">
              <a:solidFill>
                <a:schemeClr val="dk1"/>
              </a:solidFill>
              <a:latin typeface="Cambria Math" panose="02040503050406030204" pitchFamily="18" charset="0"/>
              <a:ea typeface="華康儷楷書" panose="03000509000000000000" pitchFamily="65" charset="-120"/>
            </a:endParaRPr>
          </a:p>
          <a:p>
            <a:pPr marL="0" indent="0" eaLnBrk="1" hangingPunct="1">
              <a:lnSpc>
                <a:spcPct val="110000"/>
              </a:lnSpc>
              <a:spcBef>
                <a:spcPts val="0"/>
              </a:spcBef>
              <a:buClr>
                <a:schemeClr val="tx1"/>
              </a:buClr>
              <a:buNone/>
              <a:defRPr/>
            </a:pP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115.3.26(</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四</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 10:00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起至</a:t>
            </a:r>
            <a:endParaRPr lang="en-US" altLang="zh-TW" sz="2000" dirty="0">
              <a:latin typeface="Cambria Math" panose="02040503050406030204" pitchFamily="18" charset="0"/>
              <a:ea typeface="標楷體" panose="03000509000000000000" pitchFamily="65" charset="-120"/>
              <a:cs typeface="Times New Roman" panose="02020603050405020304" pitchFamily="18" charset="0"/>
            </a:endParaRPr>
          </a:p>
          <a:p>
            <a:pPr marL="0" indent="0" eaLnBrk="1" hangingPunct="1">
              <a:lnSpc>
                <a:spcPct val="110000"/>
              </a:lnSpc>
              <a:spcBef>
                <a:spcPts val="0"/>
              </a:spcBef>
              <a:buClr>
                <a:schemeClr val="tx1"/>
              </a:buClr>
              <a:buNone/>
              <a:defRPr/>
            </a:pP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115.5.8(</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五</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 17:00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止</a:t>
            </a:r>
            <a:endParaRPr lang="en-US" altLang="zh-TW" sz="2000" b="1" dirty="0">
              <a:latin typeface="Cambria Math" panose="02040503050406030204" pitchFamily="18" charset="0"/>
              <a:ea typeface="標楷體" panose="03000509000000000000" pitchFamily="65" charset="-120"/>
              <a:cs typeface="Times New Roman" panose="02020603050405020304" pitchFamily="18" charset="0"/>
            </a:endParaRPr>
          </a:p>
        </p:txBody>
      </p:sp>
      <p:sp>
        <p:nvSpPr>
          <p:cNvPr id="10" name="矩形 9">
            <a:extLst>
              <a:ext uri="{FF2B5EF4-FFF2-40B4-BE49-F238E27FC236}">
                <a16:creationId xmlns:a16="http://schemas.microsoft.com/office/drawing/2014/main" id="{A13204A2-43F9-4056-B71C-6B4DC44B91B0}"/>
              </a:ext>
            </a:extLst>
          </p:cNvPr>
          <p:cNvSpPr/>
          <p:nvPr/>
        </p:nvSpPr>
        <p:spPr>
          <a:xfrm>
            <a:off x="916981" y="3439837"/>
            <a:ext cx="4530947" cy="1603003"/>
          </a:xfrm>
          <a:prstGeom prst="rect">
            <a:avLst/>
          </a:prstGeom>
        </p:spPr>
        <p:txBody>
          <a:bodyPr wrap="square">
            <a:spAutoFit/>
          </a:bodyPr>
          <a:lstStyle/>
          <a:p>
            <a:pPr eaLnBrk="0" hangingPunct="0">
              <a:lnSpc>
                <a:spcPct val="130000"/>
              </a:lnSpc>
              <a:spcBef>
                <a:spcPts val="300"/>
              </a:spcBef>
              <a:spcAft>
                <a:spcPts val="300"/>
              </a:spcAft>
              <a:buClr>
                <a:schemeClr val="tx1"/>
              </a:buClr>
              <a:defRPr/>
            </a:pPr>
            <a:r>
              <a:rPr lang="zh-TW" altLang="en-US" sz="1700" b="1" dirty="0">
                <a:solidFill>
                  <a:srgbClr val="FF0000"/>
                </a:solidFill>
                <a:latin typeface="Cambria Math" panose="02040503050406030204" pitchFamily="18" charset="0"/>
                <a:ea typeface="華康儷楷書" panose="03000509000000000000" pitchFamily="65" charset="-120"/>
              </a:rPr>
              <a:t>第二階段報名系統</a:t>
            </a:r>
            <a:br>
              <a:rPr lang="en-US" altLang="zh-TW" sz="1700" b="1" dirty="0">
                <a:solidFill>
                  <a:srgbClr val="FF0000"/>
                </a:solidFill>
                <a:latin typeface="Cambria Math" panose="02040503050406030204" pitchFamily="18" charset="0"/>
                <a:ea typeface="華康儷楷書" panose="03000509000000000000" pitchFamily="65" charset="-120"/>
              </a:rPr>
            </a:br>
            <a:r>
              <a:rPr lang="en-US" altLang="zh-TW" sz="1700" b="1" dirty="0">
                <a:solidFill>
                  <a:srgbClr val="FF0000"/>
                </a:solidFill>
                <a:latin typeface="Cambria Math" panose="02040503050406030204" pitchFamily="18" charset="0"/>
                <a:ea typeface="華康儷楷書" panose="03000509000000000000" pitchFamily="65" charset="-120"/>
              </a:rPr>
              <a:t> (</a:t>
            </a:r>
            <a:r>
              <a:rPr lang="zh-TW" altLang="en-US" sz="1700" b="1" dirty="0">
                <a:solidFill>
                  <a:srgbClr val="FF0000"/>
                </a:solidFill>
                <a:latin typeface="Cambria Math" panose="02040503050406030204" pitchFamily="18" charset="0"/>
                <a:ea typeface="華康儷楷書" panose="03000509000000000000" pitchFamily="65" charset="-120"/>
              </a:rPr>
              <a:t>含學習歷程備審資料上傳作業</a:t>
            </a:r>
            <a:r>
              <a:rPr lang="en-US" altLang="zh-TW" sz="1700" b="1" dirty="0">
                <a:solidFill>
                  <a:srgbClr val="FF0000"/>
                </a:solidFill>
                <a:latin typeface="Cambria Math" panose="02040503050406030204" pitchFamily="18" charset="0"/>
                <a:ea typeface="華康儷楷書" panose="03000509000000000000" pitchFamily="65" charset="-120"/>
              </a:rPr>
              <a:t>) 【</a:t>
            </a:r>
            <a:r>
              <a:rPr lang="zh-TW" altLang="en-US" sz="1700" b="1" dirty="0">
                <a:solidFill>
                  <a:srgbClr val="FF0000"/>
                </a:solidFill>
                <a:latin typeface="Cambria Math" panose="02040503050406030204" pitchFamily="18" charset="0"/>
                <a:ea typeface="華康儷楷書" panose="03000509000000000000" pitchFamily="65" charset="-120"/>
              </a:rPr>
              <a:t>練習版</a:t>
            </a:r>
            <a:r>
              <a:rPr lang="en-US" altLang="zh-TW" sz="1700" b="1" dirty="0">
                <a:solidFill>
                  <a:srgbClr val="FF0000"/>
                </a:solidFill>
                <a:latin typeface="Cambria Math" panose="02040503050406030204" pitchFamily="18" charset="0"/>
                <a:ea typeface="華康儷楷書" panose="03000509000000000000" pitchFamily="65" charset="-120"/>
              </a:rPr>
              <a:t>】 </a:t>
            </a:r>
          </a:p>
          <a:p>
            <a:pPr>
              <a:lnSpc>
                <a:spcPct val="130000"/>
              </a:lnSpc>
              <a:spcBef>
                <a:spcPts val="300"/>
              </a:spcBef>
              <a:spcAft>
                <a:spcPts val="300"/>
              </a:spcAft>
              <a:buClr>
                <a:schemeClr val="tx1"/>
              </a:buClr>
              <a:defRPr/>
            </a:pPr>
            <a:r>
              <a:rPr lang="en-US" altLang="zh-TW" sz="2000" b="1" u="sng" dirty="0">
                <a:solidFill>
                  <a:srgbClr val="0000FF"/>
                </a:solidFill>
                <a:latin typeface="Cambria Math" panose="02040503050406030204" pitchFamily="18" charset="0"/>
                <a:ea typeface="標楷體" panose="03000509000000000000" pitchFamily="65" charset="-120"/>
                <a:cs typeface="Times New Roman" panose="02020603050405020304" pitchFamily="18" charset="0"/>
              </a:rPr>
              <a:t>115.4.16(</a:t>
            </a:r>
            <a:r>
              <a:rPr lang="zh-TW" altLang="en-US" sz="2000" b="1" u="sng" dirty="0">
                <a:solidFill>
                  <a:srgbClr val="0000FF"/>
                </a:solidFill>
                <a:latin typeface="Cambria Math" panose="02040503050406030204" pitchFamily="18" charset="0"/>
                <a:ea typeface="標楷體" panose="03000509000000000000" pitchFamily="65" charset="-120"/>
                <a:cs typeface="Times New Roman" panose="02020603050405020304" pitchFamily="18" charset="0"/>
              </a:rPr>
              <a:t>四</a:t>
            </a:r>
            <a:r>
              <a:rPr lang="en-US" altLang="zh-TW" sz="2000" b="1" u="sng" dirty="0">
                <a:solidFill>
                  <a:srgbClr val="0000FF"/>
                </a:solidFill>
                <a:latin typeface="Cambria Math" panose="02040503050406030204" pitchFamily="18" charset="0"/>
                <a:ea typeface="標楷體" panose="03000509000000000000" pitchFamily="65" charset="-120"/>
                <a:cs typeface="Times New Roman" panose="02020603050405020304" pitchFamily="18" charset="0"/>
              </a:rPr>
              <a:t>) </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10:00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起至</a:t>
            </a:r>
            <a:endParaRPr lang="en-US" altLang="zh-TW" sz="2000" dirty="0">
              <a:latin typeface="Cambria Math" panose="02040503050406030204" pitchFamily="18" charset="0"/>
              <a:ea typeface="標楷體" panose="03000509000000000000" pitchFamily="65" charset="-120"/>
              <a:cs typeface="Times New Roman" panose="02020603050405020304" pitchFamily="18" charset="0"/>
            </a:endParaRPr>
          </a:p>
          <a:p>
            <a:pPr algn="just">
              <a:lnSpc>
                <a:spcPct val="110000"/>
              </a:lnSpc>
              <a:spcBef>
                <a:spcPts val="0"/>
              </a:spcBef>
              <a:buClr>
                <a:schemeClr val="tx1"/>
              </a:buClr>
              <a:defRPr/>
            </a:pP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115.5.31(</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日</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 21:00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止</a:t>
            </a:r>
            <a:endParaRPr lang="en-US" altLang="zh-TW" sz="2000" dirty="0">
              <a:latin typeface="Cambria Math" panose="02040503050406030204" pitchFamily="18" charset="0"/>
              <a:ea typeface="標楷體" panose="03000509000000000000" pitchFamily="65" charset="-120"/>
              <a:cs typeface="Times New Roman" panose="02020603050405020304" pitchFamily="18" charset="0"/>
            </a:endParaRPr>
          </a:p>
        </p:txBody>
      </p:sp>
      <p:cxnSp>
        <p:nvCxnSpPr>
          <p:cNvPr id="11" name="直線接點 10">
            <a:extLst>
              <a:ext uri="{FF2B5EF4-FFF2-40B4-BE49-F238E27FC236}">
                <a16:creationId xmlns:a16="http://schemas.microsoft.com/office/drawing/2014/main" id="{B5163B80-8020-4E31-B233-9517C4FB66BC}"/>
              </a:ext>
            </a:extLst>
          </p:cNvPr>
          <p:cNvCxnSpPr/>
          <p:nvPr/>
        </p:nvCxnSpPr>
        <p:spPr>
          <a:xfrm>
            <a:off x="972699" y="3439837"/>
            <a:ext cx="3318260" cy="0"/>
          </a:xfrm>
          <a:prstGeom prst="line">
            <a:avLst/>
          </a:prstGeom>
          <a:ln w="28575">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cxnSp>
        <p:nvCxnSpPr>
          <p:cNvPr id="12" name="直線接點 11">
            <a:extLst>
              <a:ext uri="{FF2B5EF4-FFF2-40B4-BE49-F238E27FC236}">
                <a16:creationId xmlns:a16="http://schemas.microsoft.com/office/drawing/2014/main" id="{50F7E930-8ADA-4332-92B5-53145D051898}"/>
              </a:ext>
            </a:extLst>
          </p:cNvPr>
          <p:cNvCxnSpPr/>
          <p:nvPr/>
        </p:nvCxnSpPr>
        <p:spPr>
          <a:xfrm>
            <a:off x="993254" y="5194615"/>
            <a:ext cx="3318260" cy="0"/>
          </a:xfrm>
          <a:prstGeom prst="line">
            <a:avLst/>
          </a:prstGeom>
          <a:ln w="28575">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13" name="矩形 12">
            <a:extLst>
              <a:ext uri="{FF2B5EF4-FFF2-40B4-BE49-F238E27FC236}">
                <a16:creationId xmlns:a16="http://schemas.microsoft.com/office/drawing/2014/main" id="{E7A9D032-1A49-4795-8769-8B71872B8D56}"/>
              </a:ext>
            </a:extLst>
          </p:cNvPr>
          <p:cNvSpPr/>
          <p:nvPr/>
        </p:nvSpPr>
        <p:spPr>
          <a:xfrm>
            <a:off x="962084" y="5220954"/>
            <a:ext cx="3446562" cy="1209562"/>
          </a:xfrm>
          <a:prstGeom prst="rect">
            <a:avLst/>
          </a:prstGeom>
        </p:spPr>
        <p:txBody>
          <a:bodyPr wrap="square">
            <a:spAutoFit/>
          </a:bodyPr>
          <a:lstStyle/>
          <a:p>
            <a:pPr>
              <a:lnSpc>
                <a:spcPct val="130000"/>
              </a:lnSpc>
              <a:spcBef>
                <a:spcPts val="300"/>
              </a:spcBef>
              <a:spcAft>
                <a:spcPts val="300"/>
              </a:spcAft>
              <a:buClr>
                <a:schemeClr val="tx1"/>
              </a:buClr>
              <a:defRPr/>
            </a:pPr>
            <a:r>
              <a:rPr lang="zh-TW" altLang="en-US" b="1" dirty="0">
                <a:solidFill>
                  <a:schemeClr val="dk1"/>
                </a:solidFill>
                <a:latin typeface="Cambria Math" panose="02040503050406030204" pitchFamily="18" charset="0"/>
                <a:ea typeface="華康儷楷書" panose="03000509000000000000" pitchFamily="65" charset="-120"/>
              </a:rPr>
              <a:t>登記就讀志願序系統</a:t>
            </a:r>
            <a:r>
              <a:rPr lang="en-US" altLang="zh-TW" b="1" dirty="0">
                <a:solidFill>
                  <a:schemeClr val="dk1"/>
                </a:solidFill>
                <a:latin typeface="Cambria Math" panose="02040503050406030204" pitchFamily="18" charset="0"/>
                <a:ea typeface="華康儷楷書" panose="03000509000000000000" pitchFamily="65" charset="-120"/>
              </a:rPr>
              <a:t>【</a:t>
            </a:r>
            <a:r>
              <a:rPr lang="zh-TW" altLang="en-US" b="1" dirty="0">
                <a:solidFill>
                  <a:schemeClr val="dk1"/>
                </a:solidFill>
                <a:latin typeface="Cambria Math" panose="02040503050406030204" pitchFamily="18" charset="0"/>
                <a:ea typeface="華康儷楷書" panose="03000509000000000000" pitchFamily="65" charset="-120"/>
              </a:rPr>
              <a:t>練習版</a:t>
            </a:r>
            <a:r>
              <a:rPr lang="en-US" altLang="zh-TW" b="1" dirty="0">
                <a:solidFill>
                  <a:schemeClr val="dk1"/>
                </a:solidFill>
                <a:latin typeface="Cambria Math" panose="02040503050406030204" pitchFamily="18" charset="0"/>
                <a:ea typeface="華康儷楷書" panose="03000509000000000000" pitchFamily="65" charset="-120"/>
              </a:rPr>
              <a:t>】 </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115.6.11(</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四</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 10:00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起至</a:t>
            </a:r>
            <a:endParaRPr lang="en-US" altLang="zh-TW" sz="2000" dirty="0">
              <a:latin typeface="Cambria Math" panose="02040503050406030204" pitchFamily="18" charset="0"/>
              <a:ea typeface="標楷體" panose="03000509000000000000" pitchFamily="65" charset="-120"/>
              <a:cs typeface="Times New Roman" panose="02020603050405020304" pitchFamily="18" charset="0"/>
            </a:endParaRPr>
          </a:p>
          <a:p>
            <a:pPr>
              <a:lnSpc>
                <a:spcPct val="110000"/>
              </a:lnSpc>
              <a:spcBef>
                <a:spcPts val="0"/>
              </a:spcBef>
              <a:buClr>
                <a:schemeClr val="tx1"/>
              </a:buClr>
              <a:defRPr/>
            </a:pP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115.7.2(</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四</a:t>
            </a:r>
            <a:r>
              <a:rPr lang="en-US" altLang="zh-TW" sz="2000" dirty="0">
                <a:latin typeface="Cambria Math" panose="02040503050406030204" pitchFamily="18" charset="0"/>
                <a:ea typeface="標楷體" panose="03000509000000000000" pitchFamily="65" charset="-120"/>
                <a:cs typeface="Times New Roman" panose="02020603050405020304" pitchFamily="18" charset="0"/>
              </a:rPr>
              <a:t>) 17:00</a:t>
            </a:r>
            <a:r>
              <a:rPr lang="zh-TW" altLang="en-US" sz="2000" dirty="0">
                <a:latin typeface="Cambria Math" panose="02040503050406030204" pitchFamily="18" charset="0"/>
                <a:ea typeface="標楷體" panose="03000509000000000000" pitchFamily="65" charset="-120"/>
                <a:cs typeface="Times New Roman" panose="02020603050405020304" pitchFamily="18" charset="0"/>
              </a:rPr>
              <a:t>止</a:t>
            </a:r>
            <a:endParaRPr lang="en-US" altLang="zh-TW" sz="2000" dirty="0">
              <a:latin typeface="Cambria Math" panose="02040503050406030204" pitchFamily="18" charset="0"/>
              <a:ea typeface="標楷體" panose="03000509000000000000" pitchFamily="65" charset="-120"/>
              <a:cs typeface="Times New Roman" panose="02020603050405020304" pitchFamily="18" charset="0"/>
            </a:endParaRPr>
          </a:p>
        </p:txBody>
      </p:sp>
      <p:sp>
        <p:nvSpPr>
          <p:cNvPr id="14" name="標題 1">
            <a:extLst>
              <a:ext uri="{FF2B5EF4-FFF2-40B4-BE49-F238E27FC236}">
                <a16:creationId xmlns:a16="http://schemas.microsoft.com/office/drawing/2014/main" id="{ECC594F7-9851-436D-B3EC-D8202A902C3D}"/>
              </a:ext>
            </a:extLst>
          </p:cNvPr>
          <p:cNvSpPr txBox="1">
            <a:spLocks/>
          </p:cNvSpPr>
          <p:nvPr/>
        </p:nvSpPr>
        <p:spPr>
          <a:xfrm>
            <a:off x="1379347" y="90545"/>
            <a:ext cx="8892480" cy="633413"/>
          </a:xfrm>
          <a:prstGeom prst="rect">
            <a:avLst/>
          </a:prstGeom>
          <a:noFill/>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r>
              <a:rPr lang="zh-TW" altLang="en-US" b="1" spc="-150" dirty="0">
                <a:solidFill>
                  <a:schemeClr val="tx1"/>
                </a:solidFill>
                <a:latin typeface="Book Antiqua" panose="02040602050305030304" pitchFamily="18" charset="0"/>
                <a:ea typeface="華康儷楷書" panose="03000509000000000000" pitchFamily="65" charset="-120"/>
                <a:cs typeface="Times New Roman" panose="02020603050405020304" pitchFamily="18" charset="0"/>
              </a:rPr>
              <a:t>系統</a:t>
            </a:r>
            <a:r>
              <a:rPr lang="zh-TW" altLang="en-US" b="1" spc="-150" dirty="0">
                <a:solidFill>
                  <a:srgbClr val="FF0000"/>
                </a:solidFill>
                <a:latin typeface="Book Antiqua" panose="02040602050305030304" pitchFamily="18" charset="0"/>
                <a:ea typeface="華康儷楷書" panose="03000509000000000000" pitchFamily="65" charset="-120"/>
                <a:cs typeface="Times New Roman" panose="02020603050405020304" pitchFamily="18" charset="0"/>
              </a:rPr>
              <a:t>練習版</a:t>
            </a:r>
            <a:r>
              <a:rPr lang="zh-TW" altLang="en-US" b="1" spc="-150" dirty="0">
                <a:solidFill>
                  <a:schemeClr val="tx1"/>
                </a:solidFill>
                <a:latin typeface="Book Antiqua" panose="02040602050305030304" pitchFamily="18" charset="0"/>
                <a:ea typeface="華康儷楷書" panose="03000509000000000000" pitchFamily="65" charset="-120"/>
                <a:cs typeface="Times New Roman" panose="02020603050405020304" pitchFamily="18" charset="0"/>
              </a:rPr>
              <a:t>開放時程</a:t>
            </a:r>
          </a:p>
        </p:txBody>
      </p:sp>
      <p:pic>
        <p:nvPicPr>
          <p:cNvPr id="17" name="圖片 16">
            <a:extLst>
              <a:ext uri="{FF2B5EF4-FFF2-40B4-BE49-F238E27FC236}">
                <a16:creationId xmlns:a16="http://schemas.microsoft.com/office/drawing/2014/main" id="{F10C2664-7779-4678-A4F1-9446768F757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69560" y="799487"/>
            <a:ext cx="5224714" cy="5812336"/>
          </a:xfrm>
          <a:prstGeom prst="rect">
            <a:avLst/>
          </a:prstGeom>
          <a:ln>
            <a:noFill/>
          </a:ln>
          <a:effectLst>
            <a:outerShdw blurRad="190500" algn="tl" rotWithShape="0">
              <a:srgbClr val="000000">
                <a:alpha val="70000"/>
              </a:srgbClr>
            </a:outerShdw>
          </a:effectLst>
        </p:spPr>
      </p:pic>
      <p:sp>
        <p:nvSpPr>
          <p:cNvPr id="18" name="橢圓 17">
            <a:extLst>
              <a:ext uri="{FF2B5EF4-FFF2-40B4-BE49-F238E27FC236}">
                <a16:creationId xmlns:a16="http://schemas.microsoft.com/office/drawing/2014/main" id="{26D6563F-5863-492C-B4DF-34B0C470460B}"/>
              </a:ext>
            </a:extLst>
          </p:cNvPr>
          <p:cNvSpPr/>
          <p:nvPr/>
        </p:nvSpPr>
        <p:spPr>
          <a:xfrm>
            <a:off x="10770956" y="1196752"/>
            <a:ext cx="592183" cy="293117"/>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endParaRPr>
          </a:p>
        </p:txBody>
      </p:sp>
      <p:sp>
        <p:nvSpPr>
          <p:cNvPr id="19" name="橢圓 18">
            <a:extLst>
              <a:ext uri="{FF2B5EF4-FFF2-40B4-BE49-F238E27FC236}">
                <a16:creationId xmlns:a16="http://schemas.microsoft.com/office/drawing/2014/main" id="{C171C437-6896-42B5-8C14-DE63ACBE08BD}"/>
              </a:ext>
            </a:extLst>
          </p:cNvPr>
          <p:cNvSpPr/>
          <p:nvPr/>
        </p:nvSpPr>
        <p:spPr>
          <a:xfrm>
            <a:off x="6000695" y="4580612"/>
            <a:ext cx="1358537" cy="365125"/>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noFill/>
            </a:endParaRPr>
          </a:p>
        </p:txBody>
      </p:sp>
      <p:pic>
        <p:nvPicPr>
          <p:cNvPr id="3" name="圖片 2">
            <a:extLst>
              <a:ext uri="{FF2B5EF4-FFF2-40B4-BE49-F238E27FC236}">
                <a16:creationId xmlns:a16="http://schemas.microsoft.com/office/drawing/2014/main" id="{76EC1BE6-A88F-45D5-A512-CBBBD6EB3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5411" y="809954"/>
            <a:ext cx="1144416" cy="1144416"/>
          </a:xfrm>
          <a:prstGeom prst="rect">
            <a:avLst/>
          </a:prstGeom>
        </p:spPr>
      </p:pic>
    </p:spTree>
    <p:extLst>
      <p:ext uri="{BB962C8B-B14F-4D97-AF65-F5344CB8AC3E}">
        <p14:creationId xmlns:p14="http://schemas.microsoft.com/office/powerpoint/2010/main" val="3951134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descr="一張含有 文字, 螢幕擷取畫面, 網站, Rectangle 的圖片&#10;&#10;AI 產生的內容可能不正確。">
            <a:extLst>
              <a:ext uri="{FF2B5EF4-FFF2-40B4-BE49-F238E27FC236}">
                <a16:creationId xmlns:a16="http://schemas.microsoft.com/office/drawing/2014/main" id="{078DAF2F-8CEF-75DB-8C04-F134BD03E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1215623"/>
            <a:ext cx="7373379" cy="5506218"/>
          </a:xfrm>
          <a:prstGeom prst="rect">
            <a:avLst/>
          </a:prstGeom>
        </p:spPr>
      </p:pic>
      <p:sp>
        <p:nvSpPr>
          <p:cNvPr id="9" name="Rectangle 2"/>
          <p:cNvSpPr>
            <a:spLocks noGrp="1" noChangeArrowheads="1"/>
          </p:cNvSpPr>
          <p:nvPr>
            <p:ph type="title"/>
          </p:nvPr>
        </p:nvSpPr>
        <p:spPr>
          <a:xfrm>
            <a:off x="1415480" y="663950"/>
            <a:ext cx="10043980" cy="636999"/>
          </a:xfrm>
        </p:spPr>
        <p:txBody>
          <a:bodyPr>
            <a:normAutofit/>
          </a:bodyPr>
          <a:lstStyle/>
          <a:p>
            <a:pPr algn="ctr"/>
            <a:r>
              <a:rPr lang="zh-TW" altLang="en-US" sz="2800" kern="1200" dirty="0">
                <a:latin typeface="華康儷楷書" panose="03000509000000000000" pitchFamily="65" charset="-120"/>
                <a:ea typeface="華康儷楷書" panose="03000509000000000000" pitchFamily="65" charset="-120"/>
              </a:rPr>
              <a:t>應屆畢業生</a:t>
            </a:r>
            <a:r>
              <a:rPr lang="zh-TW" altLang="en-US" sz="2800" kern="1200" dirty="0">
                <a:solidFill>
                  <a:srgbClr val="FF0000"/>
                </a:solidFill>
                <a:latin typeface="華康儷楷書" panose="03000509000000000000" pitchFamily="65" charset="-120"/>
                <a:ea typeface="華康儷楷書" panose="03000509000000000000" pitchFamily="65" charset="-120"/>
              </a:rPr>
              <a:t>所屬學校</a:t>
            </a:r>
            <a:r>
              <a:rPr lang="zh-TW" altLang="en-US" sz="2800" b="1" kern="1200" dirty="0">
                <a:solidFill>
                  <a:srgbClr val="0000FF"/>
                </a:solidFill>
                <a:latin typeface="華康儷楷書" panose="03000509000000000000" pitchFamily="65" charset="-120"/>
                <a:ea typeface="華康儷楷書" panose="03000509000000000000" pitchFamily="65" charset="-120"/>
              </a:rPr>
              <a:t>已</a:t>
            </a:r>
            <a:r>
              <a:rPr lang="zh-TW" altLang="en-US" sz="2800" kern="1200" dirty="0">
                <a:solidFill>
                  <a:srgbClr val="FF0000"/>
                </a:solidFill>
                <a:latin typeface="華康儷楷書" panose="03000509000000000000" pitchFamily="65" charset="-120"/>
                <a:ea typeface="華康儷楷書" panose="03000509000000000000" pitchFamily="65" charset="-120"/>
                <a:cs typeface="+mn-cs"/>
              </a:rPr>
              <a:t>上</a:t>
            </a:r>
            <a:r>
              <a:rPr lang="zh-TW" altLang="en-US" sz="2800" dirty="0">
                <a:solidFill>
                  <a:srgbClr val="FF0000"/>
                </a:solidFill>
                <a:latin typeface="華康儷楷書" panose="03000509000000000000" pitchFamily="65" charset="-120"/>
                <a:ea typeface="華康儷楷書" panose="03000509000000000000" pitchFamily="65" charset="-120"/>
                <a:cs typeface="+mn-cs"/>
              </a:rPr>
              <a:t>傳第六學期修課紀錄</a:t>
            </a:r>
            <a:r>
              <a:rPr lang="zh-TW" altLang="en-US" sz="2800" dirty="0">
                <a:latin typeface="華康儷楷書" panose="03000509000000000000" pitchFamily="65" charset="-120"/>
                <a:ea typeface="華康儷楷書" panose="03000509000000000000" pitchFamily="65" charset="-120"/>
              </a:rPr>
              <a:t>之考生登入系統</a:t>
            </a:r>
          </a:p>
        </p:txBody>
      </p:sp>
      <p:sp>
        <p:nvSpPr>
          <p:cNvPr id="4" name="投影片編號版面配置區 3"/>
          <p:cNvSpPr>
            <a:spLocks noGrp="1"/>
          </p:cNvSpPr>
          <p:nvPr>
            <p:ph type="sldNum" sz="quarter" idx="12"/>
          </p:nvPr>
        </p:nvSpPr>
        <p:spPr/>
        <p:txBody>
          <a:bodyPr/>
          <a:lstStyle/>
          <a:p>
            <a:fld id="{BFD9D296-0923-4B30-8558-81C121D8C7E7}" type="slidenum">
              <a:rPr lang="zh-TW" altLang="en-US" smtClean="0"/>
              <a:pPr/>
              <a:t>60</a:t>
            </a:fld>
            <a:endParaRPr lang="zh-TW" altLang="en-US" dirty="0"/>
          </a:p>
        </p:txBody>
      </p:sp>
      <p:sp>
        <p:nvSpPr>
          <p:cNvPr id="11" name="矩形 10"/>
          <p:cNvSpPr/>
          <p:nvPr/>
        </p:nvSpPr>
        <p:spPr>
          <a:xfrm>
            <a:off x="1344006" y="136159"/>
            <a:ext cx="8456161" cy="507831"/>
          </a:xfrm>
          <a:prstGeom prst="rect">
            <a:avLst/>
          </a:prstGeom>
        </p:spPr>
        <p:txBody>
          <a:bodyPr wrap="none">
            <a:spAutoFit/>
          </a:bodyPr>
          <a:lstStyle/>
          <a:p>
            <a:pPr algn="ctr" fontAlgn="auto">
              <a:lnSpc>
                <a:spcPct val="90000"/>
              </a:lnSpc>
              <a:spcAft>
                <a:spcPts val="0"/>
              </a:spcAft>
            </a:pPr>
            <a:r>
              <a:rPr kumimoji="0" lang="zh-TW" altLang="en-US" sz="3000" b="1" dirty="0">
                <a:latin typeface="華康儷楷書" panose="03000509000000000000" pitchFamily="65" charset="-120"/>
                <a:ea typeface="華康儷楷書" panose="03000509000000000000" pitchFamily="65" charset="-120"/>
              </a:rPr>
              <a:t>應屆畢業生</a:t>
            </a:r>
            <a:r>
              <a:rPr kumimoji="0" lang="zh-TW" altLang="en-US" sz="3000" b="1" dirty="0">
                <a:solidFill>
                  <a:prstClr val="black"/>
                </a:solidFill>
                <a:latin typeface="華康儷楷書" panose="03000509000000000000" pitchFamily="65" charset="-120"/>
                <a:ea typeface="華康儷楷書" panose="03000509000000000000" pitchFamily="65" charset="-120"/>
              </a:rPr>
              <a:t>第六學期修課紀錄查詢系統</a:t>
            </a:r>
            <a:r>
              <a:rPr kumimoji="0" lang="en-US" altLang="zh-TW" sz="3000" b="1" dirty="0">
                <a:solidFill>
                  <a:prstClr val="black"/>
                </a:solidFill>
                <a:latin typeface="華康儷楷書" panose="03000509000000000000" pitchFamily="65" charset="-120"/>
                <a:ea typeface="華康儷楷書" panose="03000509000000000000" pitchFamily="65" charset="-120"/>
              </a:rPr>
              <a:t>(</a:t>
            </a:r>
            <a:r>
              <a:rPr kumimoji="0" lang="zh-TW" altLang="en-US" sz="3000" b="1" dirty="0">
                <a:solidFill>
                  <a:prstClr val="black"/>
                </a:solidFill>
                <a:latin typeface="華康儷楷書" panose="03000509000000000000" pitchFamily="65" charset="-120"/>
                <a:ea typeface="華康儷楷書" panose="03000509000000000000" pitchFamily="65" charset="-120"/>
              </a:rPr>
              <a:t>考生端</a:t>
            </a:r>
            <a:r>
              <a:rPr kumimoji="0" lang="en-US" altLang="zh-TW" sz="3000" b="1" dirty="0">
                <a:solidFill>
                  <a:prstClr val="black"/>
                </a:solidFill>
                <a:latin typeface="華康儷楷書" panose="03000509000000000000" pitchFamily="65" charset="-120"/>
                <a:ea typeface="華康儷楷書" panose="03000509000000000000" pitchFamily="65" charset="-120"/>
              </a:rPr>
              <a:t>)</a:t>
            </a:r>
            <a:endParaRPr kumimoji="0" lang="en-US" altLang="zh-TW" sz="3000" b="1" dirty="0">
              <a:solidFill>
                <a:srgbClr val="FF0000"/>
              </a:solidFill>
              <a:latin typeface="華康儷楷書" panose="03000509000000000000" pitchFamily="65" charset="-120"/>
              <a:ea typeface="華康儷楷書" panose="03000509000000000000" pitchFamily="65" charset="-120"/>
            </a:endParaRPr>
          </a:p>
        </p:txBody>
      </p:sp>
      <p:sp>
        <p:nvSpPr>
          <p:cNvPr id="3" name="文字方塊 2">
            <a:extLst>
              <a:ext uri="{FF2B5EF4-FFF2-40B4-BE49-F238E27FC236}">
                <a16:creationId xmlns:a16="http://schemas.microsoft.com/office/drawing/2014/main" id="{1F265FA2-F761-8DEC-4659-225EB3A3E787}"/>
              </a:ext>
            </a:extLst>
          </p:cNvPr>
          <p:cNvSpPr txBox="1"/>
          <p:nvPr/>
        </p:nvSpPr>
        <p:spPr>
          <a:xfrm>
            <a:off x="9264352" y="3717032"/>
            <a:ext cx="1915909" cy="369332"/>
          </a:xfrm>
          <a:prstGeom prst="rect">
            <a:avLst/>
          </a:prstGeom>
          <a:solidFill>
            <a:srgbClr val="FF0000"/>
          </a:solidFill>
        </p:spPr>
        <p:txBody>
          <a:bodyPr wrap="none" rtlCol="0">
            <a:spAutoFit/>
          </a:bodyPr>
          <a:lstStyle/>
          <a:p>
            <a:r>
              <a:rPr lang="zh-TW" altLang="en-US" b="1" dirty="0">
                <a:solidFill>
                  <a:schemeClr val="bg1"/>
                </a:solidFill>
                <a:latin typeface="華康儷楷書" panose="03000509000000000000" pitchFamily="65" charset="-120"/>
                <a:ea typeface="華康儷楷書" panose="03000509000000000000" pitchFamily="65" charset="-120"/>
              </a:rPr>
              <a:t> ↓下載（存檔）</a:t>
            </a:r>
          </a:p>
        </p:txBody>
      </p:sp>
      <p:sp>
        <p:nvSpPr>
          <p:cNvPr id="6" name="矩形 5">
            <a:extLst>
              <a:ext uri="{FF2B5EF4-FFF2-40B4-BE49-F238E27FC236}">
                <a16:creationId xmlns:a16="http://schemas.microsoft.com/office/drawing/2014/main" id="{96CB47C6-DB81-5B34-3403-72C33181F631}"/>
              </a:ext>
            </a:extLst>
          </p:cNvPr>
          <p:cNvSpPr/>
          <p:nvPr/>
        </p:nvSpPr>
        <p:spPr>
          <a:xfrm>
            <a:off x="8832304" y="3793686"/>
            <a:ext cx="309924" cy="2113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55453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2"/>
          <p:cNvSpPr>
            <a:spLocks noGrp="1" noChangeArrowheads="1"/>
          </p:cNvSpPr>
          <p:nvPr>
            <p:ph type="title" idx="4294967295"/>
          </p:nvPr>
        </p:nvSpPr>
        <p:spPr>
          <a:xfrm>
            <a:off x="1280827" y="631208"/>
            <a:ext cx="10182235" cy="1229156"/>
          </a:xfrm>
        </p:spPr>
        <p:txBody>
          <a:bodyPr>
            <a:noAutofit/>
          </a:bodyPr>
          <a:lstStyle/>
          <a:p>
            <a:pPr algn="ctr"/>
            <a:r>
              <a:rPr lang="zh-TW" altLang="en-US" sz="2800" kern="1200" dirty="0">
                <a:latin typeface="華康儷楷書" panose="03000509000000000000" pitchFamily="65" charset="-120"/>
                <a:ea typeface="華康儷楷書" panose="03000509000000000000" pitchFamily="65" charset="-120"/>
              </a:rPr>
              <a:t>應屆畢業生</a:t>
            </a:r>
            <a:r>
              <a:rPr lang="zh-TW" altLang="en-US" sz="2800" kern="1200" dirty="0">
                <a:solidFill>
                  <a:srgbClr val="FF0000"/>
                </a:solidFill>
                <a:latin typeface="華康儷楷書" panose="03000509000000000000" pitchFamily="65" charset="-120"/>
                <a:ea typeface="華康儷楷書" panose="03000509000000000000" pitchFamily="65" charset="-120"/>
              </a:rPr>
              <a:t>所屬學校</a:t>
            </a:r>
            <a:r>
              <a:rPr lang="zh-TW" altLang="en-US" sz="2800" b="1" dirty="0">
                <a:solidFill>
                  <a:srgbClr val="0000FF"/>
                </a:solidFill>
                <a:latin typeface="華康儷楷書" panose="03000509000000000000" pitchFamily="65" charset="-120"/>
                <a:ea typeface="華康儷楷書" panose="03000509000000000000" pitchFamily="65" charset="-120"/>
              </a:rPr>
              <a:t>未</a:t>
            </a:r>
            <a:r>
              <a:rPr lang="zh-TW" altLang="en-US" sz="2800" kern="1200" dirty="0">
                <a:solidFill>
                  <a:srgbClr val="FF0000"/>
                </a:solidFill>
                <a:latin typeface="華康儷楷書" panose="03000509000000000000" pitchFamily="65" charset="-120"/>
                <a:ea typeface="華康儷楷書" panose="03000509000000000000" pitchFamily="65" charset="-120"/>
              </a:rPr>
              <a:t>上</a:t>
            </a:r>
            <a:r>
              <a:rPr lang="zh-TW" altLang="en-US" sz="2800" dirty="0">
                <a:solidFill>
                  <a:srgbClr val="FF0000"/>
                </a:solidFill>
                <a:latin typeface="華康儷楷書" panose="03000509000000000000" pitchFamily="65" charset="-120"/>
                <a:ea typeface="華康儷楷書" panose="03000509000000000000" pitchFamily="65" charset="-120"/>
              </a:rPr>
              <a:t>傳第六學期修課紀錄</a:t>
            </a:r>
            <a:r>
              <a:rPr lang="zh-TW" altLang="en-US" sz="2800" dirty="0">
                <a:latin typeface="華康儷楷書" panose="03000509000000000000" pitchFamily="65" charset="-120"/>
                <a:ea typeface="華康儷楷書" panose="03000509000000000000" pitchFamily="65" charset="-120"/>
              </a:rPr>
              <a:t>之考生登入系統</a:t>
            </a:r>
            <a:br>
              <a:rPr lang="en-US" altLang="zh-TW" sz="2800" dirty="0">
                <a:latin typeface="華康儷楷書" panose="03000509000000000000" pitchFamily="65" charset="-120"/>
                <a:ea typeface="華康儷楷書" panose="03000509000000000000" pitchFamily="65" charset="-120"/>
              </a:rPr>
            </a:br>
            <a:r>
              <a:rPr lang="zh-TW" altLang="en-US" sz="2800" dirty="0">
                <a:latin typeface="華康儷楷書" panose="03000509000000000000" pitchFamily="65" charset="-120"/>
                <a:ea typeface="華康儷楷書" panose="03000509000000000000" pitchFamily="65" charset="-120"/>
              </a:rPr>
              <a:t>（含非應屆畢業生或青儲組個別報名考生登入系統）</a:t>
            </a:r>
          </a:p>
        </p:txBody>
      </p:sp>
      <p:sp>
        <p:nvSpPr>
          <p:cNvPr id="7" name="矩形 6"/>
          <p:cNvSpPr/>
          <p:nvPr/>
        </p:nvSpPr>
        <p:spPr>
          <a:xfrm>
            <a:off x="1391309" y="134351"/>
            <a:ext cx="8456161" cy="507831"/>
          </a:xfrm>
          <a:prstGeom prst="rect">
            <a:avLst/>
          </a:prstGeom>
        </p:spPr>
        <p:txBody>
          <a:bodyPr wrap="none">
            <a:spAutoFit/>
          </a:bodyPr>
          <a:lstStyle/>
          <a:p>
            <a:pPr algn="ctr" fontAlgn="auto">
              <a:lnSpc>
                <a:spcPct val="90000"/>
              </a:lnSpc>
              <a:spcAft>
                <a:spcPts val="0"/>
              </a:spcAft>
            </a:pPr>
            <a:r>
              <a:rPr kumimoji="0" lang="zh-TW" altLang="en-US" sz="3000" b="1" dirty="0">
                <a:latin typeface="華康儷楷書" panose="03000509000000000000" pitchFamily="65" charset="-120"/>
                <a:ea typeface="華康儷楷書" panose="03000509000000000000" pitchFamily="65" charset="-120"/>
              </a:rPr>
              <a:t>應屆畢業生</a:t>
            </a:r>
            <a:r>
              <a:rPr kumimoji="0" lang="zh-TW" altLang="en-US" sz="3000" b="1" dirty="0">
                <a:solidFill>
                  <a:prstClr val="black"/>
                </a:solidFill>
                <a:latin typeface="華康儷楷書" panose="03000509000000000000" pitchFamily="65" charset="-120"/>
                <a:ea typeface="華康儷楷書" panose="03000509000000000000" pitchFamily="65" charset="-120"/>
              </a:rPr>
              <a:t>第六學期修課紀錄查詢系統</a:t>
            </a:r>
            <a:r>
              <a:rPr kumimoji="0" lang="en-US" altLang="zh-TW" sz="3000" b="1" dirty="0">
                <a:solidFill>
                  <a:prstClr val="black"/>
                </a:solidFill>
                <a:latin typeface="華康儷楷書" panose="03000509000000000000" pitchFamily="65" charset="-120"/>
                <a:ea typeface="華康儷楷書" panose="03000509000000000000" pitchFamily="65" charset="-120"/>
              </a:rPr>
              <a:t>(</a:t>
            </a:r>
            <a:r>
              <a:rPr kumimoji="0" lang="zh-TW" altLang="en-US" sz="3000" b="1" dirty="0">
                <a:solidFill>
                  <a:prstClr val="black"/>
                </a:solidFill>
                <a:latin typeface="華康儷楷書" panose="03000509000000000000" pitchFamily="65" charset="-120"/>
                <a:ea typeface="華康儷楷書" panose="03000509000000000000" pitchFamily="65" charset="-120"/>
              </a:rPr>
              <a:t>考生端</a:t>
            </a:r>
            <a:r>
              <a:rPr kumimoji="0" lang="en-US" altLang="zh-TW" sz="3000" b="1" dirty="0">
                <a:solidFill>
                  <a:prstClr val="black"/>
                </a:solidFill>
                <a:latin typeface="華康儷楷書" panose="03000509000000000000" pitchFamily="65" charset="-120"/>
                <a:ea typeface="華康儷楷書" panose="03000509000000000000" pitchFamily="65" charset="-120"/>
              </a:rPr>
              <a:t>)</a:t>
            </a:r>
            <a:endParaRPr kumimoji="0" lang="en-US" altLang="zh-TW" sz="3000" b="1" dirty="0">
              <a:solidFill>
                <a:srgbClr val="FF0000"/>
              </a:solidFill>
              <a:latin typeface="華康儷楷書" panose="03000509000000000000" pitchFamily="65" charset="-120"/>
              <a:ea typeface="華康儷楷書" panose="03000509000000000000" pitchFamily="65" charset="-120"/>
            </a:endParaRPr>
          </a:p>
        </p:txBody>
      </p:sp>
      <p:pic>
        <p:nvPicPr>
          <p:cNvPr id="6" name="圖片 5" descr="一張含有 文字, 螢幕擷取畫面, 網頁, 軟體 的圖片&#10;&#10;AI 產生的內容可能不正確。">
            <a:extLst>
              <a:ext uri="{FF2B5EF4-FFF2-40B4-BE49-F238E27FC236}">
                <a16:creationId xmlns:a16="http://schemas.microsoft.com/office/drawing/2014/main" id="{0B23A754-453D-CA83-E27B-69A64F088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613" y="1700808"/>
            <a:ext cx="8628773" cy="5157192"/>
          </a:xfrm>
          <a:prstGeom prst="rect">
            <a:avLst/>
          </a:prstGeom>
        </p:spPr>
      </p:pic>
    </p:spTree>
    <p:extLst>
      <p:ext uri="{BB962C8B-B14F-4D97-AF65-F5344CB8AC3E}">
        <p14:creationId xmlns:p14="http://schemas.microsoft.com/office/powerpoint/2010/main" val="1574604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2523295" y="1143790"/>
            <a:ext cx="7412124" cy="5256411"/>
            <a:chOff x="809297" y="1268760"/>
            <a:chExt cx="7412124" cy="5256411"/>
          </a:xfrm>
        </p:grpSpPr>
        <p:pic>
          <p:nvPicPr>
            <p:cNvPr id="2"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7" y="3897825"/>
              <a:ext cx="7369455" cy="1304436"/>
            </a:xfrm>
            <a:prstGeom prst="rect">
              <a:avLst/>
            </a:prstGeom>
          </p:spPr>
        </p:pic>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7" y="5220735"/>
              <a:ext cx="7412124" cy="1304436"/>
            </a:xfrm>
            <a:prstGeom prst="rect">
              <a:avLst/>
            </a:prstGeom>
          </p:spPr>
        </p:pic>
        <p:pic>
          <p:nvPicPr>
            <p:cNvPr id="4"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268760"/>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97" y="2574914"/>
              <a:ext cx="7387742" cy="1304436"/>
            </a:xfrm>
            <a:prstGeom prst="rect">
              <a:avLst/>
            </a:prstGeom>
          </p:spPr>
        </p:pic>
        <p:sp>
          <p:nvSpPr>
            <p:cNvPr id="6" name="TextBox 19"/>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資格審查登錄</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考生基本資料建置</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8" name="TextBox 21"/>
            <p:cNvSpPr txBox="1"/>
            <p:nvPr/>
          </p:nvSpPr>
          <p:spPr>
            <a:xfrm flipH="1">
              <a:off x="2357963" y="4355625"/>
              <a:ext cx="5400600"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應屆畢業生第六學期修課紀錄查詢系統</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考生端</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0" name="TextBox 23"/>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第一階段集體報名及繳費系統</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2" name="TextBox 25"/>
            <p:cNvSpPr txBox="1"/>
            <p:nvPr/>
          </p:nvSpPr>
          <p:spPr>
            <a:xfrm flipH="1">
              <a:off x="2357963" y="5447817"/>
              <a:ext cx="5562215" cy="826893"/>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第二階段考生報名及學習歷程備審資料上傳狀態查詢系統</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1343472" y="-27776"/>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3000" b="1" kern="0" dirty="0">
                <a:latin typeface="華康儷楷書" panose="03000509000000000000" pitchFamily="65" charset="-120"/>
                <a:ea typeface="華康儷楷書" panose="03000509000000000000" pitchFamily="65" charset="-120"/>
                <a:cs typeface="Times New Roman" panose="02020603050405020304" pitchFamily="18" charset="0"/>
              </a:rPr>
              <a:t>「集體報名」系統操作說明</a:t>
            </a:r>
          </a:p>
        </p:txBody>
      </p:sp>
      <p:sp>
        <p:nvSpPr>
          <p:cNvPr id="13" name="矩形 12"/>
          <p:cNvSpPr/>
          <p:nvPr/>
        </p:nvSpPr>
        <p:spPr>
          <a:xfrm>
            <a:off x="3936836" y="5149527"/>
            <a:ext cx="5866968" cy="1113904"/>
          </a:xfrm>
          <a:prstGeom prst="rect">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476186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t="20272"/>
          <a:stretch/>
        </p:blipFill>
        <p:spPr>
          <a:xfrm>
            <a:off x="1343472" y="836712"/>
            <a:ext cx="9352381" cy="5793573"/>
          </a:xfrm>
          <a:prstGeom prst="rect">
            <a:avLst/>
          </a:prstGeom>
        </p:spPr>
      </p:pic>
      <p:sp>
        <p:nvSpPr>
          <p:cNvPr id="3" name="Rectangle 3"/>
          <p:cNvSpPr txBox="1">
            <a:spLocks noChangeArrowheads="1"/>
          </p:cNvSpPr>
          <p:nvPr/>
        </p:nvSpPr>
        <p:spPr>
          <a:xfrm>
            <a:off x="1326325" y="90040"/>
            <a:ext cx="8784976" cy="64271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r>
              <a:rPr lang="en-US" altLang="zh-TW" sz="3200" b="1" kern="0" dirty="0">
                <a:latin typeface="華康儷楷書" panose="03000509000000000000" pitchFamily="65" charset="-120"/>
                <a:ea typeface="華康儷楷書" panose="03000509000000000000" pitchFamily="65" charset="-120"/>
              </a:rPr>
              <a:t>【</a:t>
            </a:r>
            <a:r>
              <a:rPr lang="zh-TW" altLang="en-US" sz="3200" b="1" kern="0" dirty="0">
                <a:latin typeface="華康儷楷書" panose="03000509000000000000" pitchFamily="65" charset="-120"/>
                <a:ea typeface="華康儷楷書" panose="03000509000000000000" pitchFamily="65" charset="-120"/>
              </a:rPr>
              <a:t>集體報名</a:t>
            </a:r>
            <a:r>
              <a:rPr lang="en-US" altLang="zh-TW" sz="3200" b="1" kern="0" dirty="0">
                <a:latin typeface="華康儷楷書" panose="03000509000000000000" pitchFamily="65" charset="-120"/>
                <a:ea typeface="華康儷楷書" panose="03000509000000000000" pitchFamily="65" charset="-120"/>
              </a:rPr>
              <a:t>】</a:t>
            </a:r>
            <a:r>
              <a:rPr lang="zh-TW" altLang="en-US" sz="3200" b="1" kern="0" dirty="0">
                <a:latin typeface="華康儷楷書" panose="03000509000000000000" pitchFamily="65" charset="-120"/>
                <a:ea typeface="華康儷楷書" panose="03000509000000000000" pitchFamily="65" charset="-120"/>
              </a:rPr>
              <a:t>下載一階篩選通過名單</a:t>
            </a:r>
            <a:endParaRPr lang="en-US" altLang="zh-TW" sz="3200" b="1" kern="0" dirty="0">
              <a:solidFill>
                <a:srgbClr val="FF0000"/>
              </a:solidFill>
              <a:latin typeface="華康儷楷書" panose="03000509000000000000" pitchFamily="65" charset="-120"/>
              <a:ea typeface="華康儷楷書" panose="03000509000000000000" pitchFamily="65" charset="-120"/>
            </a:endParaRPr>
          </a:p>
        </p:txBody>
      </p:sp>
      <p:graphicFrame>
        <p:nvGraphicFramePr>
          <p:cNvPr id="9" name="表格 8">
            <a:extLst>
              <a:ext uri="{FF2B5EF4-FFF2-40B4-BE49-F238E27FC236}">
                <a16:creationId xmlns:a16="http://schemas.microsoft.com/office/drawing/2014/main" id="{2A3292E2-D6AE-4B1B-BF48-53D93445BC93}"/>
              </a:ext>
            </a:extLst>
          </p:cNvPr>
          <p:cNvGraphicFramePr>
            <a:graphicFrameLocks noGrp="1"/>
          </p:cNvGraphicFramePr>
          <p:nvPr>
            <p:extLst>
              <p:ext uri="{D42A27DB-BD31-4B8C-83A1-F6EECF244321}">
                <p14:modId xmlns:p14="http://schemas.microsoft.com/office/powerpoint/2010/main" val="2268897599"/>
              </p:ext>
            </p:extLst>
          </p:nvPr>
        </p:nvGraphicFramePr>
        <p:xfrm>
          <a:off x="4401982" y="2717959"/>
          <a:ext cx="5836307" cy="3730361"/>
        </p:xfrm>
        <a:graphic>
          <a:graphicData uri="http://schemas.openxmlformats.org/drawingml/2006/table">
            <a:tbl>
              <a:tblPr firstRow="1">
                <a:tableStyleId>{7DF18680-E054-41AD-8BC1-D1AEF772440D}</a:tableStyleId>
              </a:tblPr>
              <a:tblGrid>
                <a:gridCol w="456646">
                  <a:extLst>
                    <a:ext uri="{9D8B030D-6E8A-4147-A177-3AD203B41FA5}">
                      <a16:colId xmlns:a16="http://schemas.microsoft.com/office/drawing/2014/main" val="20000"/>
                    </a:ext>
                  </a:extLst>
                </a:gridCol>
                <a:gridCol w="5379661">
                  <a:extLst>
                    <a:ext uri="{9D8B030D-6E8A-4147-A177-3AD203B41FA5}">
                      <a16:colId xmlns:a16="http://schemas.microsoft.com/office/drawing/2014/main" val="20001"/>
                    </a:ext>
                  </a:extLst>
                </a:gridCol>
              </a:tblGrid>
              <a:tr h="176020">
                <a:tc>
                  <a:txBody>
                    <a:bodyPr/>
                    <a:lstStyle/>
                    <a:p>
                      <a:pPr algn="ctr" rtl="0" fontAlgn="ctr"/>
                      <a:r>
                        <a:rPr lang="zh-TW" altLang="en-US" sz="1400" b="1" u="none" strike="noStrike" baseline="0" dirty="0">
                          <a:solidFill>
                            <a:schemeClr val="bg1"/>
                          </a:solidFill>
                          <a:effectLst/>
                          <a:latin typeface="Cambria Math" panose="02040503050406030204" pitchFamily="18" charset="0"/>
                          <a:ea typeface="華康儷楷書" panose="03000509000000000000" pitchFamily="65" charset="-120"/>
                        </a:rPr>
                        <a:t>項次</a:t>
                      </a:r>
                      <a:endParaRPr lang="zh-TW" altLang="en-US" sz="1400" b="1" i="0" u="none" strike="noStrike" baseline="0" dirty="0">
                        <a:solidFill>
                          <a:schemeClr val="bg1"/>
                        </a:solidFill>
                        <a:effectLst/>
                        <a:latin typeface="Cambria Math" panose="02040503050406030204" pitchFamily="18" charset="0"/>
                        <a:ea typeface="華康儷楷書" panose="03000509000000000000" pitchFamily="65" charset="-120"/>
                      </a:endParaRPr>
                    </a:p>
                  </a:txBody>
                  <a:tcPr marL="6073" marR="6073" marT="6073" marB="0" anchor="ctr"/>
                </a:tc>
                <a:tc>
                  <a:txBody>
                    <a:bodyPr/>
                    <a:lstStyle/>
                    <a:p>
                      <a:pPr algn="ctr" rtl="0" fontAlgn="ctr"/>
                      <a:r>
                        <a:rPr lang="zh-TW" altLang="en-US" sz="1400" b="1" u="none" strike="noStrike" baseline="0" dirty="0">
                          <a:solidFill>
                            <a:schemeClr val="bg1"/>
                          </a:solidFill>
                          <a:effectLst/>
                          <a:latin typeface="Cambria Math" panose="02040503050406030204" pitchFamily="18" charset="0"/>
                          <a:ea typeface="華康儷楷書" panose="03000509000000000000" pitchFamily="65" charset="-120"/>
                        </a:rPr>
                        <a:t>欄位名稱</a:t>
                      </a:r>
                      <a:endParaRPr lang="zh-TW" altLang="en-US" sz="1400" b="1" i="0" u="none" strike="noStrike" baseline="0" dirty="0">
                        <a:solidFill>
                          <a:schemeClr val="bg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0"/>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統測報名序號</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1"/>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2</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班級</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2"/>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3</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身分證號</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3"/>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4</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姓名</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4"/>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5</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是否具備中央資料庫學習歷程檔案</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633282659"/>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6</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系科組學程代碼</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5"/>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7</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校名</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6"/>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8</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系科組名稱</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7"/>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9</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招生群類</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8"/>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10</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報名身分</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09"/>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11</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通過一階篩選</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10"/>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12</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通過身分</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11"/>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13</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繳費身分註記</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12"/>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14</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不通過原因</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13"/>
                  </a:ext>
                </a:extLst>
              </a:tr>
              <a:tr h="92595">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15</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指定項目應繳金額</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14"/>
                  </a:ext>
                </a:extLst>
              </a:tr>
              <a:tr h="176020">
                <a:tc>
                  <a:txBody>
                    <a:bodyPr/>
                    <a:lstStyle/>
                    <a:p>
                      <a:pPr algn="ctr" rtl="0" fontAlgn="ctr"/>
                      <a:r>
                        <a:rPr lang="en-US" altLang="zh-TW" sz="1400" b="0" u="none" strike="noStrike" baseline="0" dirty="0">
                          <a:solidFill>
                            <a:schemeClr val="tx1"/>
                          </a:solidFill>
                          <a:effectLst/>
                          <a:latin typeface="Cambria Math" panose="02040503050406030204" pitchFamily="18" charset="0"/>
                          <a:ea typeface="華康儷楷書" panose="03000509000000000000" pitchFamily="65" charset="-120"/>
                        </a:rPr>
                        <a:t>16</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txBody>
                  <a:tcPr marL="6073" marR="6073" marT="6073" marB="0" anchor="ctr"/>
                </a:tc>
                <a:tc>
                  <a:txBody>
                    <a:bodyPr/>
                    <a:lstStyle/>
                    <a:p>
                      <a:pPr algn="l" rtl="0" fontAlgn="ctr"/>
                      <a:r>
                        <a:rPr lang="zh-TW" altLang="en-US" sz="1400" b="0" u="none" strike="noStrike" baseline="0" dirty="0">
                          <a:solidFill>
                            <a:schemeClr val="tx1"/>
                          </a:solidFill>
                          <a:effectLst/>
                          <a:latin typeface="Cambria Math" panose="02040503050406030204" pitchFamily="18" charset="0"/>
                          <a:ea typeface="華康儷楷書" panose="03000509000000000000" pitchFamily="65" charset="-120"/>
                        </a:rPr>
                        <a:t>備註</a:t>
                      </a:r>
                      <a:endParaRPr lang="zh-TW" altLang="en-US" sz="1400" b="0" i="0" u="none" strike="noStrike" baseline="0" dirty="0">
                        <a:solidFill>
                          <a:schemeClr val="tx1"/>
                        </a:solidFill>
                        <a:effectLst/>
                        <a:latin typeface="Cambria Math" panose="02040503050406030204" pitchFamily="18" charset="0"/>
                        <a:ea typeface="華康儷楷書" panose="03000509000000000000" pitchFamily="65" charset="-120"/>
                      </a:endParaRPr>
                    </a:p>
                  </a:txBody>
                  <a:tcPr marL="6073" marR="6073" marT="6073" marB="0" anchor="ctr"/>
                </a:tc>
                <a:extLst>
                  <a:ext uri="{0D108BD9-81ED-4DB2-BD59-A6C34878D82A}">
                    <a16:rowId xmlns:a16="http://schemas.microsoft.com/office/drawing/2014/main" val="10015"/>
                  </a:ext>
                </a:extLst>
              </a:tr>
            </a:tbl>
          </a:graphicData>
        </a:graphic>
      </p:graphicFrame>
      <p:sp>
        <p:nvSpPr>
          <p:cNvPr id="6" name="AutoShape 4">
            <a:extLst>
              <a:ext uri="{FF2B5EF4-FFF2-40B4-BE49-F238E27FC236}">
                <a16:creationId xmlns:a16="http://schemas.microsoft.com/office/drawing/2014/main" id="{E2CCE204-008C-4771-9FC1-B96FAE503198}"/>
              </a:ext>
            </a:extLst>
          </p:cNvPr>
          <p:cNvSpPr>
            <a:spLocks noChangeArrowheads="1"/>
          </p:cNvSpPr>
          <p:nvPr/>
        </p:nvSpPr>
        <p:spPr bwMode="auto">
          <a:xfrm>
            <a:off x="7320136" y="1458502"/>
            <a:ext cx="3816424" cy="406400"/>
          </a:xfrm>
          <a:prstGeom prst="wedgeRoundRectCallout">
            <a:avLst>
              <a:gd name="adj1" fmla="val -21059"/>
              <a:gd name="adj2" fmla="val 124057"/>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nchor="ctr"/>
          <a:lstStyle/>
          <a:p>
            <a:pPr algn="ctr"/>
            <a:r>
              <a:rPr kumimoji="0" lang="zh-TW" altLang="en-US" b="1" dirty="0">
                <a:solidFill>
                  <a:srgbClr val="000000"/>
                </a:solidFill>
                <a:latin typeface="華康儷楷書" panose="03000509000000000000" pitchFamily="65" charset="-120"/>
                <a:ea typeface="華康儷楷書" panose="03000509000000000000" pitchFamily="65" charset="-120"/>
              </a:rPr>
              <a:t>可下載通過第一階段篩選考生名單</a:t>
            </a:r>
          </a:p>
        </p:txBody>
      </p:sp>
      <p:sp>
        <p:nvSpPr>
          <p:cNvPr id="7" name="矩形 6">
            <a:extLst>
              <a:ext uri="{FF2B5EF4-FFF2-40B4-BE49-F238E27FC236}">
                <a16:creationId xmlns:a16="http://schemas.microsoft.com/office/drawing/2014/main" id="{7932AA29-947C-447C-9AEE-B0B3942FFF8A}"/>
              </a:ext>
            </a:extLst>
          </p:cNvPr>
          <p:cNvSpPr/>
          <p:nvPr/>
        </p:nvSpPr>
        <p:spPr>
          <a:xfrm>
            <a:off x="8350820" y="2246818"/>
            <a:ext cx="985539" cy="392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id="{7932AA29-947C-447C-9AEE-B0B3942FFF8A}"/>
              </a:ext>
            </a:extLst>
          </p:cNvPr>
          <p:cNvSpPr/>
          <p:nvPr/>
        </p:nvSpPr>
        <p:spPr>
          <a:xfrm>
            <a:off x="7537063" y="1139761"/>
            <a:ext cx="683912" cy="274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7932AA29-947C-447C-9AEE-B0B3942FFF8A}"/>
              </a:ext>
            </a:extLst>
          </p:cNvPr>
          <p:cNvSpPr/>
          <p:nvPr/>
        </p:nvSpPr>
        <p:spPr>
          <a:xfrm>
            <a:off x="4799614" y="1602713"/>
            <a:ext cx="2308552" cy="226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63</a:t>
            </a:fld>
            <a:endParaRPr lang="zh-TW" altLang="en-US" dirty="0"/>
          </a:p>
        </p:txBody>
      </p:sp>
      <p:sp>
        <p:nvSpPr>
          <p:cNvPr id="5" name="矩形 4">
            <a:extLst>
              <a:ext uri="{FF2B5EF4-FFF2-40B4-BE49-F238E27FC236}">
                <a16:creationId xmlns:a16="http://schemas.microsoft.com/office/drawing/2014/main" id="{BEEEE284-3B27-48B3-B82C-85A2FE18A818}"/>
              </a:ext>
            </a:extLst>
          </p:cNvPr>
          <p:cNvSpPr/>
          <p:nvPr/>
        </p:nvSpPr>
        <p:spPr>
          <a:xfrm>
            <a:off x="4396273" y="3815166"/>
            <a:ext cx="5832648" cy="226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789549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螢幕擷取畫面, 字型, 網頁 的圖片&#10;&#10;AI 產生的內容可能不正確。">
            <a:extLst>
              <a:ext uri="{FF2B5EF4-FFF2-40B4-BE49-F238E27FC236}">
                <a16:creationId xmlns:a16="http://schemas.microsoft.com/office/drawing/2014/main" id="{4665B4DD-8F24-BA95-50E4-472BA68EA61F}"/>
              </a:ext>
            </a:extLst>
          </p:cNvPr>
          <p:cNvPicPr>
            <a:picLocks noChangeAspect="1"/>
          </p:cNvPicPr>
          <p:nvPr/>
        </p:nvPicPr>
        <p:blipFill>
          <a:blip r:embed="rId2">
            <a:extLst>
              <a:ext uri="{28A0092B-C50C-407E-A947-70E740481C1C}">
                <a14:useLocalDpi xmlns:a14="http://schemas.microsoft.com/office/drawing/2010/main" val="0"/>
              </a:ext>
            </a:extLst>
          </a:blip>
          <a:srcRect b="6278"/>
          <a:stretch/>
        </p:blipFill>
        <p:spPr>
          <a:xfrm>
            <a:off x="1985389" y="743952"/>
            <a:ext cx="8221222" cy="5946238"/>
          </a:xfrm>
          <a:prstGeom prst="rect">
            <a:avLst/>
          </a:prstGeom>
        </p:spPr>
      </p:pic>
      <p:sp>
        <p:nvSpPr>
          <p:cNvPr id="7" name="Rectangle 3"/>
          <p:cNvSpPr txBox="1">
            <a:spLocks noChangeArrowheads="1"/>
          </p:cNvSpPr>
          <p:nvPr/>
        </p:nvSpPr>
        <p:spPr>
          <a:xfrm>
            <a:off x="1261366" y="-55088"/>
            <a:ext cx="8784976" cy="932067"/>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集體報名</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考生二階報名資料查詢系統</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依班級排序</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3" name="投影片編號版面配置區 2"/>
          <p:cNvSpPr>
            <a:spLocks noGrp="1"/>
          </p:cNvSpPr>
          <p:nvPr>
            <p:ph type="sldNum" sz="quarter" idx="12"/>
          </p:nvPr>
        </p:nvSpPr>
        <p:spPr/>
        <p:txBody>
          <a:bodyPr/>
          <a:lstStyle/>
          <a:p>
            <a:fld id="{BFD9D296-0923-4B30-8558-81C121D8C7E7}" type="slidenum">
              <a:rPr lang="zh-TW" altLang="en-US" smtClean="0"/>
              <a:pPr/>
              <a:t>64</a:t>
            </a:fld>
            <a:endParaRPr lang="zh-TW" altLang="en-US" dirty="0"/>
          </a:p>
        </p:txBody>
      </p:sp>
      <p:sp>
        <p:nvSpPr>
          <p:cNvPr id="9" name="矩形 8">
            <a:extLst>
              <a:ext uri="{FF2B5EF4-FFF2-40B4-BE49-F238E27FC236}">
                <a16:creationId xmlns:a16="http://schemas.microsoft.com/office/drawing/2014/main" id="{190AE131-910D-43E7-85B7-324661B55864}"/>
              </a:ext>
            </a:extLst>
          </p:cNvPr>
          <p:cNvSpPr/>
          <p:nvPr/>
        </p:nvSpPr>
        <p:spPr>
          <a:xfrm>
            <a:off x="7464152" y="2396581"/>
            <a:ext cx="673012" cy="188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0" name="矩形 9">
            <a:extLst>
              <a:ext uri="{FF2B5EF4-FFF2-40B4-BE49-F238E27FC236}">
                <a16:creationId xmlns:a16="http://schemas.microsoft.com/office/drawing/2014/main" id="{1CF3BF9C-6E4D-4D0F-BBC4-EA5C3FCF133B}"/>
              </a:ext>
            </a:extLst>
          </p:cNvPr>
          <p:cNvSpPr/>
          <p:nvPr/>
        </p:nvSpPr>
        <p:spPr>
          <a:xfrm flipH="1">
            <a:off x="4916411" y="2760176"/>
            <a:ext cx="2317384" cy="30878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id="{0A661CEC-46C1-45BF-9080-AF8589A3BC3F}"/>
              </a:ext>
            </a:extLst>
          </p:cNvPr>
          <p:cNvSpPr/>
          <p:nvPr/>
        </p:nvSpPr>
        <p:spPr>
          <a:xfrm>
            <a:off x="2279576" y="3573016"/>
            <a:ext cx="2160240" cy="360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3" name="矩形 12">
            <a:extLst>
              <a:ext uri="{FF2B5EF4-FFF2-40B4-BE49-F238E27FC236}">
                <a16:creationId xmlns:a16="http://schemas.microsoft.com/office/drawing/2014/main" id="{6FD6A3B9-7D85-420A-9517-7A95293B8E4C}"/>
              </a:ext>
            </a:extLst>
          </p:cNvPr>
          <p:cNvSpPr/>
          <p:nvPr/>
        </p:nvSpPr>
        <p:spPr>
          <a:xfrm>
            <a:off x="7896200" y="3933056"/>
            <a:ext cx="2019669" cy="26624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813003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數字, 字型 的圖片&#10;&#10;AI 產生的內容可能不正確。">
            <a:extLst>
              <a:ext uri="{FF2B5EF4-FFF2-40B4-BE49-F238E27FC236}">
                <a16:creationId xmlns:a16="http://schemas.microsoft.com/office/drawing/2014/main" id="{9DD26BAC-2CE5-B7CD-27AF-3BA4FE4A5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796946"/>
            <a:ext cx="8435090" cy="6013696"/>
          </a:xfrm>
          <a:prstGeom prst="rect">
            <a:avLst/>
          </a:prstGeom>
        </p:spPr>
      </p:pic>
      <p:sp>
        <p:nvSpPr>
          <p:cNvPr id="4" name="Rectangle 3"/>
          <p:cNvSpPr txBox="1">
            <a:spLocks noChangeArrowheads="1"/>
          </p:cNvSpPr>
          <p:nvPr/>
        </p:nvSpPr>
        <p:spPr>
          <a:xfrm>
            <a:off x="748345" y="23799"/>
            <a:ext cx="9506714" cy="78787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集體報名</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考生二階報名資料查詢系統</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依科技校院排序</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26" name="矩形 25">
            <a:extLst>
              <a:ext uri="{FF2B5EF4-FFF2-40B4-BE49-F238E27FC236}">
                <a16:creationId xmlns:a16="http://schemas.microsoft.com/office/drawing/2014/main" id="{A1B2B563-052A-42ED-ABAD-A7345ECCB85C}"/>
              </a:ext>
            </a:extLst>
          </p:cNvPr>
          <p:cNvSpPr/>
          <p:nvPr/>
        </p:nvSpPr>
        <p:spPr>
          <a:xfrm>
            <a:off x="4470745" y="2846424"/>
            <a:ext cx="2661969" cy="3091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sp>
        <p:nvSpPr>
          <p:cNvPr id="27" name="矩形 26">
            <a:extLst>
              <a:ext uri="{FF2B5EF4-FFF2-40B4-BE49-F238E27FC236}">
                <a16:creationId xmlns:a16="http://schemas.microsoft.com/office/drawing/2014/main" id="{7AADB4FD-1D85-45CE-97D6-AF0435929987}"/>
              </a:ext>
            </a:extLst>
          </p:cNvPr>
          <p:cNvSpPr/>
          <p:nvPr/>
        </p:nvSpPr>
        <p:spPr>
          <a:xfrm>
            <a:off x="7248128" y="2492896"/>
            <a:ext cx="673012" cy="188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8" name="矩形 27">
            <a:extLst>
              <a:ext uri="{FF2B5EF4-FFF2-40B4-BE49-F238E27FC236}">
                <a16:creationId xmlns:a16="http://schemas.microsoft.com/office/drawing/2014/main" id="{D5F9A09D-4359-4EA4-8581-3A67AC8D2C7C}"/>
              </a:ext>
            </a:extLst>
          </p:cNvPr>
          <p:cNvSpPr/>
          <p:nvPr/>
        </p:nvSpPr>
        <p:spPr>
          <a:xfrm>
            <a:off x="7680176" y="4049732"/>
            <a:ext cx="2088232" cy="26916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BFD9D296-0923-4B30-8558-81C121D8C7E7}" type="slidenum">
              <a:rPr lang="zh-TW" altLang="en-US" smtClean="0"/>
              <a:pPr/>
              <a:t>65</a:t>
            </a:fld>
            <a:endParaRPr lang="zh-TW" altLang="en-US" dirty="0"/>
          </a:p>
        </p:txBody>
      </p:sp>
      <p:sp>
        <p:nvSpPr>
          <p:cNvPr id="29" name="矩形 28">
            <a:extLst>
              <a:ext uri="{FF2B5EF4-FFF2-40B4-BE49-F238E27FC236}">
                <a16:creationId xmlns:a16="http://schemas.microsoft.com/office/drawing/2014/main" id="{3F8D25FF-C3E0-4D67-B43A-DCD8EAD640FB}"/>
              </a:ext>
            </a:extLst>
          </p:cNvPr>
          <p:cNvSpPr/>
          <p:nvPr/>
        </p:nvSpPr>
        <p:spPr>
          <a:xfrm>
            <a:off x="1919536" y="3716615"/>
            <a:ext cx="3816424" cy="3604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68788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平行, Rectangle 的圖片&#10;&#10;AI 產生的內容可能不正確。">
            <a:extLst>
              <a:ext uri="{FF2B5EF4-FFF2-40B4-BE49-F238E27FC236}">
                <a16:creationId xmlns:a16="http://schemas.microsoft.com/office/drawing/2014/main" id="{EE1B97FF-6670-01E4-780A-C10385E2E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496" y="699706"/>
            <a:ext cx="9073008" cy="6196093"/>
          </a:xfrm>
          <a:prstGeom prst="rect">
            <a:avLst/>
          </a:prstGeom>
        </p:spPr>
      </p:pic>
      <p:sp>
        <p:nvSpPr>
          <p:cNvPr id="5" name="Rectangle 3"/>
          <p:cNvSpPr txBox="1">
            <a:spLocks noChangeArrowheads="1"/>
          </p:cNvSpPr>
          <p:nvPr/>
        </p:nvSpPr>
        <p:spPr>
          <a:xfrm>
            <a:off x="911424" y="-179172"/>
            <a:ext cx="11017224" cy="1143734"/>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r>
              <a:rPr lang="en-US" altLang="zh-TW" sz="2400" b="1" kern="0" dirty="0">
                <a:latin typeface="華康儷楷書" panose="03000509000000000000" pitchFamily="65" charset="-120"/>
                <a:ea typeface="華康儷楷書" panose="03000509000000000000" pitchFamily="65" charset="-120"/>
              </a:rPr>
              <a:t>【</a:t>
            </a:r>
            <a:r>
              <a:rPr lang="zh-TW" altLang="en-US" sz="2400" b="1" kern="0" dirty="0">
                <a:latin typeface="華康儷楷書" panose="03000509000000000000" pitchFamily="65" charset="-120"/>
                <a:ea typeface="華康儷楷書" panose="03000509000000000000" pitchFamily="65" charset="-120"/>
              </a:rPr>
              <a:t>集體報名</a:t>
            </a:r>
            <a:r>
              <a:rPr lang="en-US" altLang="zh-TW" sz="2400" b="1" kern="0" dirty="0">
                <a:latin typeface="華康儷楷書" panose="03000509000000000000" pitchFamily="65" charset="-120"/>
                <a:ea typeface="華康儷楷書" panose="03000509000000000000" pitchFamily="65" charset="-120"/>
              </a:rPr>
              <a:t>】</a:t>
            </a:r>
            <a:r>
              <a:rPr lang="zh-TW" altLang="en-US" sz="2400" b="1" kern="0" dirty="0">
                <a:latin typeface="華康儷楷書" panose="03000509000000000000" pitchFamily="65" charset="-120"/>
                <a:ea typeface="華康儷楷書" panose="03000509000000000000" pitchFamily="65" charset="-120"/>
              </a:rPr>
              <a:t>考生二階報名資料查詢系統</a:t>
            </a:r>
            <a:r>
              <a:rPr lang="en-US" altLang="zh-TW" sz="2400" b="1" kern="0" dirty="0">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未完成二階報名考生名單</a:t>
            </a:r>
            <a:endParaRPr lang="en-US" altLang="zh-TW" sz="2400" b="1" kern="0" dirty="0">
              <a:solidFill>
                <a:srgbClr val="FF0000"/>
              </a:solidFill>
              <a:latin typeface="華康儷楷書" panose="03000509000000000000" pitchFamily="65" charset="-120"/>
              <a:ea typeface="華康儷楷書" panose="03000509000000000000" pitchFamily="65" charset="-120"/>
            </a:endParaRPr>
          </a:p>
        </p:txBody>
      </p:sp>
      <p:sp>
        <p:nvSpPr>
          <p:cNvPr id="8" name="Rectangle 3"/>
          <p:cNvSpPr txBox="1">
            <a:spLocks noChangeArrowheads="1"/>
          </p:cNvSpPr>
          <p:nvPr/>
        </p:nvSpPr>
        <p:spPr>
          <a:xfrm>
            <a:off x="803415" y="699410"/>
            <a:ext cx="9865096" cy="504056"/>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endParaRPr lang="en-US" altLang="zh-TW" sz="2800" b="1" kern="0"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BFD9D296-0923-4B30-8558-81C121D8C7E7}" type="slidenum">
              <a:rPr lang="zh-TW" altLang="en-US" smtClean="0"/>
              <a:pPr/>
              <a:t>66</a:t>
            </a:fld>
            <a:endParaRPr lang="zh-TW" altLang="en-US" dirty="0"/>
          </a:p>
        </p:txBody>
      </p:sp>
      <p:sp>
        <p:nvSpPr>
          <p:cNvPr id="17" name="矩形 16">
            <a:extLst>
              <a:ext uri="{FF2B5EF4-FFF2-40B4-BE49-F238E27FC236}">
                <a16:creationId xmlns:a16="http://schemas.microsoft.com/office/drawing/2014/main" id="{1D272775-76EF-41AE-8D5B-B1679F053872}"/>
              </a:ext>
            </a:extLst>
          </p:cNvPr>
          <p:cNvSpPr/>
          <p:nvPr/>
        </p:nvSpPr>
        <p:spPr>
          <a:xfrm>
            <a:off x="5378212" y="5691158"/>
            <a:ext cx="295652" cy="1573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38D3B4FD-21D6-496A-B01F-B51BDD3BD5A7}"/>
              </a:ext>
            </a:extLst>
          </p:cNvPr>
          <p:cNvSpPr/>
          <p:nvPr/>
        </p:nvSpPr>
        <p:spPr>
          <a:xfrm>
            <a:off x="7608168" y="2225220"/>
            <a:ext cx="673012" cy="2676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0" name="矩形 29">
            <a:extLst>
              <a:ext uri="{FF2B5EF4-FFF2-40B4-BE49-F238E27FC236}">
                <a16:creationId xmlns:a16="http://schemas.microsoft.com/office/drawing/2014/main" id="{49714079-C398-42F8-886F-2859CFF6B0CF}"/>
              </a:ext>
            </a:extLst>
          </p:cNvPr>
          <p:cNvSpPr/>
          <p:nvPr/>
        </p:nvSpPr>
        <p:spPr>
          <a:xfrm>
            <a:off x="4436748" y="2605415"/>
            <a:ext cx="3243428" cy="2351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sp>
        <p:nvSpPr>
          <p:cNvPr id="31" name="矩形 30">
            <a:extLst>
              <a:ext uri="{FF2B5EF4-FFF2-40B4-BE49-F238E27FC236}">
                <a16:creationId xmlns:a16="http://schemas.microsoft.com/office/drawing/2014/main" id="{0AADC031-544D-4BDE-988A-2CCBD1F9F461}"/>
              </a:ext>
            </a:extLst>
          </p:cNvPr>
          <p:cNvSpPr/>
          <p:nvPr/>
        </p:nvSpPr>
        <p:spPr>
          <a:xfrm>
            <a:off x="5153645" y="3419176"/>
            <a:ext cx="510307" cy="26082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sp>
        <p:nvSpPr>
          <p:cNvPr id="32" name="矩形 31">
            <a:extLst>
              <a:ext uri="{FF2B5EF4-FFF2-40B4-BE49-F238E27FC236}">
                <a16:creationId xmlns:a16="http://schemas.microsoft.com/office/drawing/2014/main" id="{B630C463-527A-4BF9-99F2-BBFAFBABF3D1}"/>
              </a:ext>
            </a:extLst>
          </p:cNvPr>
          <p:cNvSpPr/>
          <p:nvPr/>
        </p:nvSpPr>
        <p:spPr>
          <a:xfrm>
            <a:off x="8930931" y="3429000"/>
            <a:ext cx="715604" cy="28013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標楷體" panose="03000509000000000000" pitchFamily="65" charset="-120"/>
              <a:ea typeface="標楷體" panose="03000509000000000000" pitchFamily="65" charset="-120"/>
            </a:endParaRPr>
          </a:p>
        </p:txBody>
      </p:sp>
      <p:sp>
        <p:nvSpPr>
          <p:cNvPr id="11" name="文字方塊 10">
            <a:extLst>
              <a:ext uri="{FF2B5EF4-FFF2-40B4-BE49-F238E27FC236}">
                <a16:creationId xmlns:a16="http://schemas.microsoft.com/office/drawing/2014/main" id="{6D61F00F-4F65-41C7-8AC4-197927D9D49E}"/>
              </a:ext>
            </a:extLst>
          </p:cNvPr>
          <p:cNvSpPr txBox="1"/>
          <p:nvPr/>
        </p:nvSpPr>
        <p:spPr>
          <a:xfrm>
            <a:off x="2854378" y="5424424"/>
            <a:ext cx="6040546" cy="1200329"/>
          </a:xfrm>
          <a:prstGeom prst="rect">
            <a:avLst/>
          </a:prstGeom>
          <a:solidFill>
            <a:srgbClr val="C00000"/>
          </a:solidFill>
        </p:spPr>
        <p:txBody>
          <a:bodyPr wrap="square" rtlCol="0">
            <a:spAutoFit/>
          </a:bodyPr>
          <a:lstStyle/>
          <a:p>
            <a:pPr algn="ctr"/>
            <a:r>
              <a:rPr lang="zh-TW" altLang="en-US" b="1" dirty="0">
                <a:solidFill>
                  <a:schemeClr val="bg1"/>
                </a:solidFill>
                <a:latin typeface="華康儷楷書" panose="03000509000000000000" pitchFamily="65" charset="-120"/>
                <a:ea typeface="華康儷楷書" panose="03000509000000000000" pitchFamily="65" charset="-120"/>
              </a:rPr>
              <a:t>請注意</a:t>
            </a:r>
            <a:r>
              <a:rPr lang="en-US" altLang="zh-TW" b="1" dirty="0">
                <a:solidFill>
                  <a:schemeClr val="bg1"/>
                </a:solidFill>
                <a:latin typeface="華康儷楷書" panose="03000509000000000000" pitchFamily="65" charset="-120"/>
                <a:ea typeface="華康儷楷書" panose="03000509000000000000" pitchFamily="65" charset="-120"/>
              </a:rPr>
              <a:t>!!!</a:t>
            </a:r>
          </a:p>
          <a:p>
            <a:pPr algn="ctr"/>
            <a:r>
              <a:rPr lang="zh-TW" altLang="en-US" b="1" dirty="0">
                <a:solidFill>
                  <a:schemeClr val="bg1"/>
                </a:solidFill>
                <a:latin typeface="華康儷楷書" panose="03000509000000000000" pitchFamily="65" charset="-120"/>
                <a:ea typeface="華康儷楷書" panose="03000509000000000000" pitchFamily="65" charset="-120"/>
              </a:rPr>
              <a:t>第二階段報名包含「繳交二階甄試費用」及「學習歷程備審資料上傳」，考生如有其中一項未完成，即喪失二階甄試資格。</a:t>
            </a:r>
          </a:p>
        </p:txBody>
      </p:sp>
      <p:pic>
        <p:nvPicPr>
          <p:cNvPr id="33" name="圖片 32">
            <a:extLst>
              <a:ext uri="{FF2B5EF4-FFF2-40B4-BE49-F238E27FC236}">
                <a16:creationId xmlns:a16="http://schemas.microsoft.com/office/drawing/2014/main" id="{C91C8635-1035-4E19-B3C6-C584487B4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576" y="4653136"/>
            <a:ext cx="1315367" cy="1315367"/>
          </a:xfrm>
          <a:prstGeom prst="rect">
            <a:avLst/>
          </a:prstGeom>
        </p:spPr>
      </p:pic>
    </p:spTree>
    <p:extLst>
      <p:ext uri="{BB962C8B-B14F-4D97-AF65-F5344CB8AC3E}">
        <p14:creationId xmlns:p14="http://schemas.microsoft.com/office/powerpoint/2010/main" val="565749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617679" y="836712"/>
            <a:ext cx="8798082" cy="3345105"/>
          </a:xfrm>
          <a:prstGeom prst="rect">
            <a:avLst/>
          </a:prstGeom>
        </p:spPr>
      </p:pic>
      <p:sp>
        <p:nvSpPr>
          <p:cNvPr id="5" name="Rectangle 3"/>
          <p:cNvSpPr txBox="1">
            <a:spLocks noChangeArrowheads="1"/>
          </p:cNvSpPr>
          <p:nvPr/>
        </p:nvSpPr>
        <p:spPr>
          <a:xfrm>
            <a:off x="1343472" y="20730"/>
            <a:ext cx="9876984" cy="70978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4000"/>
              </a:lnSpc>
            </a:pP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集體報名</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考生二階報名資料查詢系統</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報表列印</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7" name="矩形 6"/>
          <p:cNvSpPr/>
          <p:nvPr/>
        </p:nvSpPr>
        <p:spPr>
          <a:xfrm>
            <a:off x="1487488" y="3712524"/>
            <a:ext cx="4032448" cy="646331"/>
          </a:xfrm>
          <a:prstGeom prst="rect">
            <a:avLst/>
          </a:prstGeom>
          <a:solidFill>
            <a:srgbClr val="C00000"/>
          </a:solidFill>
        </p:spPr>
        <p:txBody>
          <a:bodyPr wrap="square">
            <a:spAutoFit/>
          </a:bodyPr>
          <a:lstStyle/>
          <a:p>
            <a:pPr algn="ctr"/>
            <a:r>
              <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報表</a:t>
            </a:r>
            <a:r>
              <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A16-1</a:t>
            </a:r>
            <a:r>
              <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「通過一階篩選」考生名條</a:t>
            </a:r>
            <a:endPar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依甄選學校排序</a:t>
            </a:r>
            <a:r>
              <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endPar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9" name="矩形 8"/>
          <p:cNvSpPr/>
          <p:nvPr/>
        </p:nvSpPr>
        <p:spPr>
          <a:xfrm>
            <a:off x="5842791" y="3712524"/>
            <a:ext cx="4464496" cy="646331"/>
          </a:xfrm>
          <a:prstGeom prst="rect">
            <a:avLst/>
          </a:prstGeom>
          <a:solidFill>
            <a:srgbClr val="C00000"/>
          </a:solidFill>
        </p:spPr>
        <p:txBody>
          <a:bodyPr wrap="square">
            <a:spAutoFit/>
          </a:bodyPr>
          <a:lstStyle/>
          <a:p>
            <a:pPr algn="ctr"/>
            <a:r>
              <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報表</a:t>
            </a:r>
            <a:r>
              <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A16-2</a:t>
            </a:r>
            <a:r>
              <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「通過一階篩選」考生名條</a:t>
            </a:r>
            <a:endPar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依班級及統測序號排序</a:t>
            </a:r>
            <a:r>
              <a:rPr lang="en-US" altLang="zh-TW"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a:t>
            </a:r>
            <a:endParaRPr lang="zh-TW" altLang="en-US"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6405EB51-863B-45F6-AA49-F8B13337FD9B}"/>
              </a:ext>
            </a:extLst>
          </p:cNvPr>
          <p:cNvSpPr/>
          <p:nvPr/>
        </p:nvSpPr>
        <p:spPr>
          <a:xfrm>
            <a:off x="5413674" y="1238844"/>
            <a:ext cx="1181818" cy="2760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6405EB51-863B-45F6-AA49-F8B13337FD9B}"/>
              </a:ext>
            </a:extLst>
          </p:cNvPr>
          <p:cNvSpPr/>
          <p:nvPr/>
        </p:nvSpPr>
        <p:spPr>
          <a:xfrm>
            <a:off x="7481138" y="847781"/>
            <a:ext cx="658482" cy="244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67</a:t>
            </a:fld>
            <a:endParaRPr lang="zh-TW" altLang="en-US" dirty="0"/>
          </a:p>
        </p:txBody>
      </p:sp>
      <p:sp>
        <p:nvSpPr>
          <p:cNvPr id="10" name="矩形 9">
            <a:extLst>
              <a:ext uri="{FF2B5EF4-FFF2-40B4-BE49-F238E27FC236}">
                <a16:creationId xmlns:a16="http://schemas.microsoft.com/office/drawing/2014/main" id="{F16F2101-2ACF-448C-AF36-BE13F4A34796}"/>
              </a:ext>
            </a:extLst>
          </p:cNvPr>
          <p:cNvSpPr/>
          <p:nvPr/>
        </p:nvSpPr>
        <p:spPr>
          <a:xfrm>
            <a:off x="6851622" y="4522331"/>
            <a:ext cx="144016" cy="130805"/>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a:extLst>
              <a:ext uri="{FF2B5EF4-FFF2-40B4-BE49-F238E27FC236}">
                <a16:creationId xmlns:a16="http://schemas.microsoft.com/office/drawing/2014/main" id="{87C12401-04A7-4140-9798-704448F55C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9317" y="4398450"/>
            <a:ext cx="3568790" cy="2402634"/>
          </a:xfrm>
          <a:prstGeom prst="rect">
            <a:avLst/>
          </a:prstGeom>
          <a:ln>
            <a:noFill/>
          </a:ln>
          <a:effectLst>
            <a:outerShdw blurRad="190500" algn="tl" rotWithShape="0">
              <a:srgbClr val="000000">
                <a:alpha val="70000"/>
              </a:srgbClr>
            </a:outerShdw>
          </a:effectLst>
        </p:spPr>
      </p:pic>
      <p:pic>
        <p:nvPicPr>
          <p:cNvPr id="18" name="圖片 17">
            <a:extLst>
              <a:ext uri="{FF2B5EF4-FFF2-40B4-BE49-F238E27FC236}">
                <a16:creationId xmlns:a16="http://schemas.microsoft.com/office/drawing/2014/main" id="{E2E5B2FD-3D0D-40BC-9262-98958BAB74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35960" y="4406275"/>
            <a:ext cx="4768974" cy="23948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2601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0C9647EB-9A5D-4145-BE6D-146ECCD9FD35}"/>
              </a:ext>
            </a:extLst>
          </p:cNvPr>
          <p:cNvPicPr>
            <a:picLocks noChangeAspect="1"/>
          </p:cNvPicPr>
          <p:nvPr/>
        </p:nvPicPr>
        <p:blipFill>
          <a:blip r:embed="rId3"/>
          <a:stretch>
            <a:fillRect/>
          </a:stretch>
        </p:blipFill>
        <p:spPr>
          <a:xfrm>
            <a:off x="542150" y="3717032"/>
            <a:ext cx="11107700" cy="2667372"/>
          </a:xfrm>
          <a:prstGeom prst="rect">
            <a:avLst/>
          </a:prstGeom>
        </p:spPr>
      </p:pic>
      <p:sp>
        <p:nvSpPr>
          <p:cNvPr id="7" name="Rectangle 3">
            <a:extLst>
              <a:ext uri="{FF2B5EF4-FFF2-40B4-BE49-F238E27FC236}">
                <a16:creationId xmlns:a16="http://schemas.microsoft.com/office/drawing/2014/main" id="{59450822-DE7E-4779-86A2-A9D83AA2B734}"/>
              </a:ext>
            </a:extLst>
          </p:cNvPr>
          <p:cNvSpPr txBox="1">
            <a:spLocks noChangeArrowheads="1"/>
          </p:cNvSpPr>
          <p:nvPr/>
        </p:nvSpPr>
        <p:spPr bwMode="auto">
          <a:xfrm>
            <a:off x="1919536" y="825957"/>
            <a:ext cx="8064896" cy="302433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eaLnBrk="1" hangingPunct="1">
              <a:lnSpc>
                <a:spcPct val="150000"/>
              </a:lnSpc>
              <a:spcBef>
                <a:spcPts val="600"/>
              </a:spcBef>
              <a:buClr>
                <a:schemeClr val="tx1"/>
              </a:buClr>
              <a:buNone/>
              <a:defRPr/>
            </a:pP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各校得於下列時間下載或查詢所屬學生參加甄選入學資料</a:t>
            </a:r>
            <a:r>
              <a:rPr lang="en-US" altLang="zh-TW"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可下載</a:t>
            </a:r>
            <a:r>
              <a:rPr lang="en-US" altLang="zh-TW" sz="1800" kern="0" dirty="0">
                <a:latin typeface="Cambria Math" panose="02040503050406030204" pitchFamily="18" charset="0"/>
                <a:ea typeface="華康儷楷書" panose="03000509000000000000" pitchFamily="65" charset="-120"/>
                <a:cs typeface="Times New Roman" panose="02020603050405020304" pitchFamily="18" charset="0"/>
              </a:rPr>
              <a:t>excel</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檔）：</a:t>
            </a:r>
          </a:p>
          <a:p>
            <a:pPr marL="355600" lvl="1" indent="-177800" algn="just" eaLnBrk="1" hangingPunct="1">
              <a:lnSpc>
                <a:spcPct val="150000"/>
              </a:lnSpc>
              <a:spcBef>
                <a:spcPts val="600"/>
              </a:spcBef>
              <a:buClr>
                <a:schemeClr val="tx1"/>
              </a:buClr>
              <a:buNone/>
              <a:defRPr/>
            </a:pP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115/06/23(</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二</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起</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依各校所訂時間</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：甄選總成績查詢</a:t>
            </a:r>
          </a:p>
          <a:p>
            <a:pPr marL="355600" lvl="1" indent="-177800" algn="just" eaLnBrk="1" hangingPunct="1">
              <a:lnSpc>
                <a:spcPct val="150000"/>
              </a:lnSpc>
              <a:spcBef>
                <a:spcPts val="600"/>
              </a:spcBef>
              <a:buClr>
                <a:schemeClr val="tx1"/>
              </a:buClr>
              <a:buNone/>
              <a:defRPr/>
            </a:pP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115/06/25(</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四</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起</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依各校所訂時間</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 </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：正備取名單查詢</a:t>
            </a:r>
            <a:endParaRPr lang="en-US" altLang="zh-TW" sz="1800" kern="0" dirty="0">
              <a:latin typeface="Cambria Math" panose="02040503050406030204" pitchFamily="18" charset="0"/>
              <a:ea typeface="華康儷楷書" panose="03000509000000000000" pitchFamily="65" charset="-120"/>
              <a:cs typeface="Times New Roman" panose="02020603050405020304" pitchFamily="18" charset="0"/>
            </a:endParaRPr>
          </a:p>
          <a:p>
            <a:pPr marL="355600" lvl="1" indent="-177800" algn="just" eaLnBrk="1" hangingPunct="1">
              <a:lnSpc>
                <a:spcPct val="150000"/>
              </a:lnSpc>
              <a:spcBef>
                <a:spcPts val="600"/>
              </a:spcBef>
              <a:buClr>
                <a:schemeClr val="tx1"/>
              </a:buClr>
              <a:buNone/>
              <a:defRPr/>
            </a:pP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115/07/08(</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三</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起</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-07/10(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)17:00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止</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：正</a:t>
            </a:r>
            <a:r>
              <a:rPr lang="en-US" altLang="zh-TW"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備</a:t>
            </a:r>
            <a:r>
              <a:rPr lang="en-US" altLang="zh-TW"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取生登記填就讀志願序</a:t>
            </a:r>
            <a:endParaRPr lang="en-US" altLang="zh-TW" sz="1800" kern="0" dirty="0">
              <a:latin typeface="Cambria Math" panose="02040503050406030204" pitchFamily="18" charset="0"/>
              <a:ea typeface="華康儷楷書" panose="03000509000000000000" pitchFamily="65" charset="-120"/>
              <a:cs typeface="Times New Roman" panose="02020603050405020304" pitchFamily="18" charset="0"/>
            </a:endParaRPr>
          </a:p>
          <a:p>
            <a:pPr marL="355600" lvl="1" indent="-177800" algn="just" eaLnBrk="1" hangingPunct="1">
              <a:lnSpc>
                <a:spcPct val="150000"/>
              </a:lnSpc>
              <a:spcBef>
                <a:spcPts val="600"/>
              </a:spcBef>
              <a:buClr>
                <a:schemeClr val="tx1"/>
              </a:buClr>
              <a:buNone/>
              <a:defRPr/>
            </a:pP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115/07/14(</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二</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起</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：就讀志願序統一分發放榜</a:t>
            </a:r>
            <a:endParaRPr lang="en-US" altLang="zh-TW" sz="1800" kern="0" dirty="0">
              <a:latin typeface="Cambria Math" panose="02040503050406030204" pitchFamily="18" charset="0"/>
              <a:ea typeface="華康儷楷書" panose="03000509000000000000" pitchFamily="65" charset="-120"/>
              <a:cs typeface="Times New Roman" panose="02020603050405020304" pitchFamily="18" charset="0"/>
            </a:endParaRPr>
          </a:p>
          <a:p>
            <a:pPr marL="355600" lvl="1" indent="-177800" algn="just" eaLnBrk="1" hangingPunct="1">
              <a:lnSpc>
                <a:spcPct val="150000"/>
              </a:lnSpc>
              <a:spcBef>
                <a:spcPts val="600"/>
              </a:spcBef>
              <a:buClr>
                <a:schemeClr val="tx1"/>
              </a:buClr>
              <a:buNone/>
              <a:defRPr/>
            </a:pP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115/07/20(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一</a:t>
            </a:r>
            <a:r>
              <a:rPr lang="en-US" altLang="zh-TW"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)12:00</a:t>
            </a:r>
            <a:r>
              <a:rPr lang="zh-TW" altLang="en-US" sz="1800" kern="0" dirty="0">
                <a:solidFill>
                  <a:srgbClr val="CC0000"/>
                </a:solidFill>
                <a:latin typeface="Cambria Math" panose="02040503050406030204" pitchFamily="18" charset="0"/>
                <a:ea typeface="華康儷楷書" panose="03000509000000000000" pitchFamily="65" charset="-120"/>
                <a:cs typeface="Times New Roman" panose="02020603050405020304" pitchFamily="18" charset="0"/>
              </a:rPr>
              <a:t>起</a:t>
            </a:r>
            <a:r>
              <a:rPr lang="zh-TW" altLang="en-US" sz="1800" kern="0" dirty="0">
                <a:latin typeface="Cambria Math" panose="02040503050406030204" pitchFamily="18" charset="0"/>
                <a:ea typeface="華康儷楷書" panose="03000509000000000000" pitchFamily="65" charset="-120"/>
                <a:cs typeface="Times New Roman" panose="02020603050405020304" pitchFamily="18" charset="0"/>
              </a:rPr>
              <a:t>：分發錄取生報到情形查詢</a:t>
            </a:r>
          </a:p>
        </p:txBody>
      </p:sp>
      <p:sp>
        <p:nvSpPr>
          <p:cNvPr id="6" name="Rectangle 3"/>
          <p:cNvSpPr txBox="1">
            <a:spLocks noChangeArrowheads="1"/>
          </p:cNvSpPr>
          <p:nvPr/>
        </p:nvSpPr>
        <p:spPr>
          <a:xfrm>
            <a:off x="722444" y="0"/>
            <a:ext cx="9876984" cy="70978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4000"/>
              </a:lnSpc>
            </a:pP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集體報名</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latin typeface="華康儷楷書" panose="03000509000000000000" pitchFamily="65" charset="-120"/>
                <a:ea typeface="華康儷楷書" panose="03000509000000000000" pitchFamily="65" charset="-120"/>
              </a:rPr>
              <a:t>其他查詢</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9" name="矩形 8">
            <a:extLst>
              <a:ext uri="{FF2B5EF4-FFF2-40B4-BE49-F238E27FC236}">
                <a16:creationId xmlns:a16="http://schemas.microsoft.com/office/drawing/2014/main" id="{6405EB51-863B-45F6-AA49-F8B13337FD9B}"/>
              </a:ext>
            </a:extLst>
          </p:cNvPr>
          <p:cNvSpPr/>
          <p:nvPr/>
        </p:nvSpPr>
        <p:spPr>
          <a:xfrm>
            <a:off x="8904961" y="4266322"/>
            <a:ext cx="796505" cy="2357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8476680-B8BC-43E7-8605-55109E329003}"/>
              </a:ext>
            </a:extLst>
          </p:cNvPr>
          <p:cNvSpPr/>
          <p:nvPr/>
        </p:nvSpPr>
        <p:spPr>
          <a:xfrm>
            <a:off x="8918024" y="4505808"/>
            <a:ext cx="2333450" cy="16163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2063552" y="1196752"/>
            <a:ext cx="8524802" cy="5041521"/>
            <a:chOff x="982985" y="1136975"/>
            <a:chExt cx="7433059" cy="5563958"/>
          </a:xfrm>
        </p:grpSpPr>
        <p:pic>
          <p:nvPicPr>
            <p:cNvPr id="16"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85" y="3747565"/>
              <a:ext cx="7369455" cy="1671695"/>
            </a:xfrm>
            <a:prstGeom prst="rect">
              <a:avLst/>
            </a:prstGeom>
          </p:spPr>
        </p:pic>
        <p:pic>
          <p:nvPicPr>
            <p:cNvPr id="17"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20" y="5396497"/>
              <a:ext cx="7412124" cy="1304436"/>
            </a:xfrm>
            <a:prstGeom prst="rect">
              <a:avLst/>
            </a:prstGeom>
          </p:spPr>
        </p:pic>
        <p:grpSp>
          <p:nvGrpSpPr>
            <p:cNvPr id="7" name="群組 6"/>
            <p:cNvGrpSpPr/>
            <p:nvPr/>
          </p:nvGrpSpPr>
          <p:grpSpPr>
            <a:xfrm>
              <a:off x="985633" y="1136975"/>
              <a:ext cx="7387742" cy="5191461"/>
              <a:chOff x="869385" y="1482191"/>
              <a:chExt cx="7387742" cy="5191461"/>
            </a:xfrm>
          </p:grpSpPr>
          <p:pic>
            <p:nvPicPr>
              <p:cNvPr id="4"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672" y="1482191"/>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385" y="2788345"/>
                <a:ext cx="7387742" cy="1304436"/>
              </a:xfrm>
              <a:prstGeom prst="rect">
                <a:avLst/>
              </a:prstGeom>
            </p:spPr>
          </p:pic>
          <p:sp>
            <p:nvSpPr>
              <p:cNvPr id="6" name="TextBox 19"/>
              <p:cNvSpPr txBox="1"/>
              <p:nvPr/>
            </p:nvSpPr>
            <p:spPr>
              <a:xfrm flipH="1">
                <a:off x="2367520" y="1902688"/>
                <a:ext cx="5274183" cy="53667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kumimoji="0" lang="zh-TW" altLang="en-US" sz="3200" dirty="0">
                    <a:solidFill>
                      <a:srgbClr val="ED1E79"/>
                    </a:solidFill>
                    <a:latin typeface="華康儷楷書" panose="03000509000000000000" pitchFamily="65" charset="-120"/>
                    <a:ea typeface="華康儷楷書" panose="03000509000000000000" pitchFamily="65" charset="-120"/>
                    <a:cs typeface="Times New Roman" pitchFamily="18" charset="0"/>
                  </a:rPr>
                  <a:t>資格審查登錄</a:t>
                </a:r>
                <a:endParaRPr kumimoji="0" lang="zh-CN" altLang="en-US" sz="3200" dirty="0">
                  <a:solidFill>
                    <a:srgbClr val="ED1E79"/>
                  </a:solidFill>
                  <a:latin typeface="華康儷楷書" panose="03000509000000000000" pitchFamily="65" charset="-120"/>
                  <a:ea typeface="華康儷楷書" panose="03000509000000000000" pitchFamily="65" charset="-120"/>
                  <a:cs typeface="Times New Roman" pitchFamily="18" charset="0"/>
                </a:endParaRPr>
              </a:p>
            </p:txBody>
          </p:sp>
          <p:sp>
            <p:nvSpPr>
              <p:cNvPr id="8" name="TextBox 21"/>
              <p:cNvSpPr txBox="1"/>
              <p:nvPr/>
            </p:nvSpPr>
            <p:spPr>
              <a:xfrm flipH="1">
                <a:off x="2334485" y="3176694"/>
                <a:ext cx="5760640" cy="53667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zh-TW" altLang="en-US" sz="3200" dirty="0">
                    <a:latin typeface="華康儷楷書" panose="03000509000000000000" pitchFamily="65" charset="-120"/>
                    <a:ea typeface="華康儷楷書" panose="03000509000000000000" pitchFamily="65" charset="-120"/>
                  </a:rPr>
                  <a:t>第一階段個別報名及繳費系統</a:t>
                </a:r>
                <a:endParaRPr kumimoji="0" lang="zh-CN" altLang="en-US" sz="3200" dirty="0">
                  <a:solidFill>
                    <a:srgbClr val="DAA600"/>
                  </a:solidFill>
                  <a:latin typeface="華康儷楷書" panose="03000509000000000000" pitchFamily="65" charset="-120"/>
                  <a:ea typeface="華康儷楷書" panose="03000509000000000000" pitchFamily="65" charset="-120"/>
                  <a:cs typeface="Times New Roman" pitchFamily="18" charset="0"/>
                </a:endParaRPr>
              </a:p>
            </p:txBody>
          </p:sp>
          <p:sp>
            <p:nvSpPr>
              <p:cNvPr id="18" name="TextBox 21"/>
              <p:cNvSpPr txBox="1"/>
              <p:nvPr/>
            </p:nvSpPr>
            <p:spPr>
              <a:xfrm flipH="1">
                <a:off x="2374609" y="4402138"/>
                <a:ext cx="5656841" cy="105297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zh-TW" altLang="en-US" sz="2200" dirty="0">
                    <a:solidFill>
                      <a:srgbClr val="88B734"/>
                    </a:solidFill>
                    <a:latin typeface="華康儷楷書" panose="03000509000000000000" pitchFamily="65" charset="-120"/>
                    <a:ea typeface="華康儷楷書" panose="03000509000000000000" pitchFamily="65" charset="-120"/>
                  </a:rPr>
                  <a:t>第二階段報名系統</a:t>
                </a:r>
                <a:r>
                  <a:rPr lang="en-US" altLang="zh-TW" sz="2200" dirty="0">
                    <a:solidFill>
                      <a:srgbClr val="88B734"/>
                    </a:solidFill>
                    <a:latin typeface="華康儷楷書" panose="03000509000000000000" pitchFamily="65" charset="-120"/>
                    <a:ea typeface="華康儷楷書" panose="03000509000000000000" pitchFamily="65" charset="-120"/>
                  </a:rPr>
                  <a:t>(</a:t>
                </a:r>
                <a:r>
                  <a:rPr lang="zh-TW" altLang="en-US" sz="2200" dirty="0">
                    <a:solidFill>
                      <a:srgbClr val="88B734"/>
                    </a:solidFill>
                    <a:latin typeface="華康儷楷書" panose="03000509000000000000" pitchFamily="65" charset="-120"/>
                    <a:ea typeface="華康儷楷書" panose="03000509000000000000" pitchFamily="65" charset="-120"/>
                  </a:rPr>
                  <a:t>含學習歷程備審資料上傳作業</a:t>
                </a:r>
                <a:r>
                  <a:rPr lang="en-US" altLang="zh-TW" sz="2200" dirty="0">
                    <a:solidFill>
                      <a:srgbClr val="88B734"/>
                    </a:solidFill>
                    <a:latin typeface="華康儷楷書" panose="03000509000000000000" pitchFamily="65" charset="-120"/>
                    <a:ea typeface="華康儷楷書" panose="03000509000000000000" pitchFamily="65" charset="-120"/>
                  </a:rPr>
                  <a:t>)</a:t>
                </a:r>
              </a:p>
              <a:p>
                <a:pPr algn="ctr" fontAlgn="auto">
                  <a:spcBef>
                    <a:spcPts val="0"/>
                  </a:spcBef>
                  <a:spcAft>
                    <a:spcPts val="0"/>
                  </a:spcAft>
                  <a:defRPr/>
                </a:pPr>
                <a:endParaRPr kumimoji="0" lang="en-US" altLang="zh-TW" sz="2400" dirty="0">
                  <a:solidFill>
                    <a:srgbClr val="88B734"/>
                  </a:solidFill>
                  <a:latin typeface="華康儷楷書" panose="03000509000000000000" pitchFamily="65" charset="-120"/>
                  <a:ea typeface="華康儷楷書" panose="03000509000000000000" pitchFamily="65" charset="-120"/>
                  <a:cs typeface="Times New Roman" pitchFamily="18" charset="0"/>
                </a:endParaRPr>
              </a:p>
              <a:p>
                <a:pPr algn="ctr" fontAlgn="auto">
                  <a:spcBef>
                    <a:spcPts val="0"/>
                  </a:spcBef>
                  <a:spcAft>
                    <a:spcPts val="0"/>
                  </a:spcAft>
                  <a:defRPr/>
                </a:pPr>
                <a:r>
                  <a:rPr kumimoji="0" lang="zh-TW" altLang="en-US" sz="2400" dirty="0">
                    <a:solidFill>
                      <a:srgbClr val="88B734"/>
                    </a:solidFill>
                    <a:latin typeface="華康儷楷書" panose="03000509000000000000" pitchFamily="65" charset="-120"/>
                    <a:ea typeface="華康儷楷書" panose="03000509000000000000" pitchFamily="65" charset="-120"/>
                    <a:cs typeface="Times New Roman" pitchFamily="18" charset="0"/>
                  </a:rPr>
                  <a:t>第二階段繳費查詢系統</a:t>
                </a:r>
                <a:endParaRPr kumimoji="0" lang="zh-CN" altLang="en-US" sz="2400" dirty="0">
                  <a:solidFill>
                    <a:srgbClr val="88B734"/>
                  </a:solidFill>
                  <a:latin typeface="華康儷楷書" panose="03000509000000000000" pitchFamily="65" charset="-120"/>
                  <a:ea typeface="華康儷楷書" panose="03000509000000000000" pitchFamily="65" charset="-120"/>
                  <a:cs typeface="Times New Roman" pitchFamily="18" charset="0"/>
                </a:endParaRPr>
              </a:p>
            </p:txBody>
          </p:sp>
          <p:sp>
            <p:nvSpPr>
              <p:cNvPr id="19" name="TextBox 21"/>
              <p:cNvSpPr txBox="1"/>
              <p:nvPr/>
            </p:nvSpPr>
            <p:spPr>
              <a:xfrm flipH="1">
                <a:off x="2356474" y="6136973"/>
                <a:ext cx="5557296" cy="53667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zh-TW" altLang="en-US" sz="3200" dirty="0">
                    <a:solidFill>
                      <a:srgbClr val="0086A6"/>
                    </a:solidFill>
                    <a:latin typeface="華康儷楷書" panose="03000509000000000000" pitchFamily="65" charset="-120"/>
                    <a:ea typeface="華康儷楷書" panose="03000509000000000000" pitchFamily="65" charset="-120"/>
                  </a:rPr>
                  <a:t>正（備）取生就讀志願序登記系統</a:t>
                </a:r>
                <a:endParaRPr kumimoji="0" lang="zh-CN" altLang="en-US" sz="3200" dirty="0">
                  <a:solidFill>
                    <a:srgbClr val="0086A6"/>
                  </a:solidFill>
                  <a:latin typeface="華康儷楷書" panose="03000509000000000000" pitchFamily="65" charset="-120"/>
                  <a:ea typeface="華康儷楷書" panose="03000509000000000000" pitchFamily="65" charset="-120"/>
                  <a:cs typeface="Times New Roman" pitchFamily="18" charset="0"/>
                </a:endParaRPr>
              </a:p>
            </p:txBody>
          </p:sp>
        </p:grpSp>
      </p:grpSp>
      <p:sp>
        <p:nvSpPr>
          <p:cNvPr id="15" name="Rectangle 2"/>
          <p:cNvSpPr txBox="1">
            <a:spLocks noChangeArrowheads="1"/>
          </p:cNvSpPr>
          <p:nvPr/>
        </p:nvSpPr>
        <p:spPr bwMode="auto">
          <a:xfrm>
            <a:off x="682196" y="-54325"/>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719138" indent="-719138" algn="ctr"/>
            <a:r>
              <a:rPr lang="zh-TW" altLang="en-US" sz="2800" b="1" kern="0" dirty="0">
                <a:latin typeface="華康儷楷書" panose="03000509000000000000" pitchFamily="65" charset="-120"/>
                <a:ea typeface="華康儷楷書" panose="03000509000000000000" pitchFamily="65" charset="-120"/>
                <a:cs typeface="Times New Roman" panose="02020603050405020304" pitchFamily="18" charset="0"/>
              </a:rPr>
              <a:t>「考生」作業系統</a:t>
            </a:r>
          </a:p>
        </p:txBody>
      </p:sp>
    </p:spTree>
    <p:extLst>
      <p:ext uri="{BB962C8B-B14F-4D97-AF65-F5344CB8AC3E}">
        <p14:creationId xmlns:p14="http://schemas.microsoft.com/office/powerpoint/2010/main" val="1974450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CFCC673-5114-10C2-460A-2B98FF93FF1F}"/>
              </a:ext>
            </a:extLst>
          </p:cNvPr>
          <p:cNvPicPr>
            <a:picLocks noChangeAspect="1"/>
          </p:cNvPicPr>
          <p:nvPr/>
        </p:nvPicPr>
        <p:blipFill>
          <a:blip r:embed="rId3"/>
          <a:stretch>
            <a:fillRect/>
          </a:stretch>
        </p:blipFill>
        <p:spPr>
          <a:xfrm>
            <a:off x="808217" y="705255"/>
            <a:ext cx="7841394" cy="6068318"/>
          </a:xfrm>
          <a:prstGeom prst="rect">
            <a:avLst/>
          </a:prstGeom>
        </p:spPr>
      </p:pic>
      <p:pic>
        <p:nvPicPr>
          <p:cNvPr id="16" name="圖片 15">
            <a:extLst>
              <a:ext uri="{FF2B5EF4-FFF2-40B4-BE49-F238E27FC236}">
                <a16:creationId xmlns:a16="http://schemas.microsoft.com/office/drawing/2014/main" id="{46DB5A13-3B4E-41E6-81B0-42D6854D96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25882" y="736614"/>
            <a:ext cx="5035056" cy="4402746"/>
          </a:xfrm>
          <a:prstGeom prst="rect">
            <a:avLst/>
          </a:prstGeom>
          <a:ln w="19050">
            <a:solidFill>
              <a:schemeClr val="tx1"/>
            </a:solidFill>
          </a:ln>
          <a:effectLst>
            <a:outerShdw blurRad="190500" algn="tl" rotWithShape="0">
              <a:srgbClr val="000000">
                <a:alpha val="70000"/>
              </a:srgbClr>
            </a:outerShdw>
          </a:effectLst>
        </p:spPr>
      </p:pic>
      <p:sp>
        <p:nvSpPr>
          <p:cNvPr id="12" name="矩形 11"/>
          <p:cNvSpPr/>
          <p:nvPr/>
        </p:nvSpPr>
        <p:spPr>
          <a:xfrm>
            <a:off x="866082" y="4856034"/>
            <a:ext cx="1568224" cy="2961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898826" y="2536100"/>
            <a:ext cx="2810524" cy="1096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標題 1"/>
          <p:cNvSpPr txBox="1">
            <a:spLocks/>
          </p:cNvSpPr>
          <p:nvPr/>
        </p:nvSpPr>
        <p:spPr>
          <a:xfrm>
            <a:off x="1767859" y="83634"/>
            <a:ext cx="8229600" cy="633413"/>
          </a:xfrm>
          <a:prstGeom prst="rect">
            <a:avLst/>
          </a:prstGeom>
          <a:noFill/>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lgn="ctr"/>
            <a:r>
              <a:rPr lang="zh-TW" altLang="en-US" b="1" spc="-150" dirty="0">
                <a:solidFill>
                  <a:schemeClr val="tx1"/>
                </a:solidFill>
                <a:latin typeface="Book Antiqua" panose="02040602050305030304" pitchFamily="18" charset="0"/>
                <a:ea typeface="華康儷楷書" panose="03000509000000000000" pitchFamily="65" charset="-120"/>
                <a:cs typeface="Times New Roman" panose="02020603050405020304" pitchFamily="18" charset="0"/>
              </a:rPr>
              <a:t>簡章分則查詢</a:t>
            </a:r>
          </a:p>
        </p:txBody>
      </p:sp>
      <p:cxnSp>
        <p:nvCxnSpPr>
          <p:cNvPr id="29" name="直線單箭頭接點 28"/>
          <p:cNvCxnSpPr>
            <a:cxnSpLocks/>
            <a:stCxn id="12" idx="0"/>
          </p:cNvCxnSpPr>
          <p:nvPr/>
        </p:nvCxnSpPr>
        <p:spPr>
          <a:xfrm flipV="1">
            <a:off x="1650194" y="3633045"/>
            <a:ext cx="1248632" cy="12229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圖片 14" descr="一張含有 文字, 螢幕擷取畫面, 數字, 字型 的圖片&#10;&#10;AI 產生的內容可能不正確。">
            <a:extLst>
              <a:ext uri="{FF2B5EF4-FFF2-40B4-BE49-F238E27FC236}">
                <a16:creationId xmlns:a16="http://schemas.microsoft.com/office/drawing/2014/main" id="{0CAF6EE7-1B5C-DC9B-8AFF-7A46F6D3DD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8058" y="3686534"/>
            <a:ext cx="7496357" cy="3140528"/>
          </a:xfrm>
          <a:prstGeom prst="rect">
            <a:avLst/>
          </a:prstGeom>
          <a:ln>
            <a:solidFill>
              <a:schemeClr val="tx1"/>
            </a:solidFill>
          </a:ln>
        </p:spPr>
      </p:pic>
    </p:spTree>
    <p:extLst>
      <p:ext uri="{BB962C8B-B14F-4D97-AF65-F5344CB8AC3E}">
        <p14:creationId xmlns:p14="http://schemas.microsoft.com/office/powerpoint/2010/main" val="6304574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2730503" y="3500441"/>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4" name="Rectangle 3"/>
          <p:cNvSpPr txBox="1">
            <a:spLocks noChangeArrowheads="1"/>
          </p:cNvSpPr>
          <p:nvPr/>
        </p:nvSpPr>
        <p:spPr>
          <a:xfrm>
            <a:off x="1377218" y="-2834"/>
            <a:ext cx="8784976" cy="698470"/>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4000"/>
              </a:lnSpc>
            </a:pPr>
            <a:r>
              <a:rPr lang="zh-TW" altLang="en-US" sz="2800" b="1" kern="0" dirty="0">
                <a:latin typeface="華康儷楷書" panose="03000509000000000000" pitchFamily="65" charset="-120"/>
                <a:ea typeface="華康儷楷書" panose="03000509000000000000" pitchFamily="65" charset="-120"/>
              </a:rPr>
              <a:t>資格審查登錄</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2" name="矩形 1"/>
          <p:cNvSpPr/>
          <p:nvPr/>
        </p:nvSpPr>
        <p:spPr>
          <a:xfrm>
            <a:off x="2495600" y="692696"/>
            <a:ext cx="6818386" cy="1157625"/>
          </a:xfrm>
          <a:prstGeom prst="rect">
            <a:avLst/>
          </a:prstGeom>
        </p:spPr>
        <p:txBody>
          <a:bodyPr wrap="square">
            <a:spAutoFit/>
          </a:bodyPr>
          <a:lstStyle/>
          <a:p>
            <a:pPr marL="342900" indent="-342900" algn="ctr">
              <a:lnSpc>
                <a:spcPct val="130000"/>
              </a:lnSpc>
              <a:buClr>
                <a:srgbClr val="000000"/>
              </a:buClr>
            </a:pPr>
            <a:r>
              <a:rPr lang="zh-TW" altLang="en-US" sz="2800" b="1" dirty="0">
                <a:solidFill>
                  <a:srgbClr val="FF0000"/>
                </a:solidFill>
                <a:latin typeface="Cambria Math" panose="02040503050406030204" pitchFamily="18" charset="0"/>
                <a:ea typeface="華康儷楷書" panose="03000509000000000000" pitchFamily="65" charset="-120"/>
              </a:rPr>
              <a:t>系統開放時間</a:t>
            </a:r>
            <a:r>
              <a:rPr lang="en-US" altLang="zh-TW"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115/4/16(</a:t>
            </a:r>
            <a:r>
              <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四</a:t>
            </a:r>
            <a:r>
              <a:rPr lang="en-US" altLang="zh-TW"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)10:00~115/4/29(</a:t>
            </a:r>
            <a:r>
              <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三</a:t>
            </a:r>
            <a:r>
              <a:rPr lang="en-US" altLang="zh-TW"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)17:00</a:t>
            </a:r>
            <a:endPar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p:txBody>
      </p:sp>
      <p:grpSp>
        <p:nvGrpSpPr>
          <p:cNvPr id="6" name="组合 191"/>
          <p:cNvGrpSpPr/>
          <p:nvPr/>
        </p:nvGrpSpPr>
        <p:grpSpPr>
          <a:xfrm>
            <a:off x="2063555" y="1988843"/>
            <a:ext cx="7978115" cy="4632101"/>
            <a:chOff x="227418" y="1376687"/>
            <a:chExt cx="8743785" cy="5076648"/>
          </a:xfrm>
        </p:grpSpPr>
        <p:grpSp>
          <p:nvGrpSpPr>
            <p:cNvPr id="8" name="Group 179"/>
            <p:cNvGrpSpPr>
              <a:grpSpLocks noChangeAspect="1"/>
            </p:cNvGrpSpPr>
            <p:nvPr/>
          </p:nvGrpSpPr>
          <p:grpSpPr>
            <a:xfrm>
              <a:off x="6486792" y="1376687"/>
              <a:ext cx="1996936" cy="2377440"/>
              <a:chOff x="348236" y="284344"/>
              <a:chExt cx="3392513" cy="4038936"/>
            </a:xfrm>
          </p:grpSpPr>
          <p:grpSp>
            <p:nvGrpSpPr>
              <p:cNvPr id="138" name="Group 173"/>
              <p:cNvGrpSpPr/>
              <p:nvPr/>
            </p:nvGrpSpPr>
            <p:grpSpPr>
              <a:xfrm>
                <a:off x="366453" y="3433822"/>
                <a:ext cx="3345045" cy="889458"/>
                <a:chOff x="366453" y="3433822"/>
                <a:chExt cx="3345045" cy="889458"/>
              </a:xfrm>
            </p:grpSpPr>
            <p:sp>
              <p:nvSpPr>
                <p:cNvPr id="194" name="Oval 169"/>
                <p:cNvSpPr/>
                <p:nvPr/>
              </p:nvSpPr>
              <p:spPr>
                <a:xfrm>
                  <a:off x="366453" y="3662632"/>
                  <a:ext cx="953904" cy="501042"/>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5" name="Oval 170"/>
                <p:cNvSpPr/>
                <p:nvPr/>
              </p:nvSpPr>
              <p:spPr>
                <a:xfrm>
                  <a:off x="919801" y="3433822"/>
                  <a:ext cx="2196800" cy="889458"/>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6" name="Oval 172"/>
                <p:cNvSpPr/>
                <p:nvPr/>
              </p:nvSpPr>
              <p:spPr>
                <a:xfrm>
                  <a:off x="2760522" y="3657600"/>
                  <a:ext cx="950976" cy="502920"/>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sp>
            <p:nvSpPr>
              <p:cNvPr id="139" name="Rounded Rectangle 36"/>
              <p:cNvSpPr/>
              <p:nvPr/>
            </p:nvSpPr>
            <p:spPr>
              <a:xfrm rot="5400000">
                <a:off x="1794433" y="626189"/>
                <a:ext cx="500119" cy="274320"/>
              </a:xfrm>
              <a:custGeom>
                <a:avLst/>
                <a:gdLst/>
                <a:ahLst/>
                <a:cxnLst/>
                <a:rect l="l" t="t" r="r" b="b"/>
                <a:pathLst>
                  <a:path w="500119" h="274320">
                    <a:moveTo>
                      <a:pt x="0" y="237744"/>
                    </a:moveTo>
                    <a:lnTo>
                      <a:pt x="0" y="36576"/>
                    </a:lnTo>
                    <a:cubicBezTo>
                      <a:pt x="0" y="16376"/>
                      <a:pt x="16376" y="0"/>
                      <a:pt x="36576" y="0"/>
                    </a:cubicBezTo>
                    <a:cubicBezTo>
                      <a:pt x="56776" y="0"/>
                      <a:pt x="73152" y="16376"/>
                      <a:pt x="73152" y="36576"/>
                    </a:cubicBezTo>
                    <a:lnTo>
                      <a:pt x="73152" y="132588"/>
                    </a:lnTo>
                    <a:lnTo>
                      <a:pt x="495547" y="132588"/>
                    </a:lnTo>
                    <a:cubicBezTo>
                      <a:pt x="498062" y="132588"/>
                      <a:pt x="500119" y="134636"/>
                      <a:pt x="500119" y="137160"/>
                    </a:cubicBezTo>
                    <a:cubicBezTo>
                      <a:pt x="500119" y="139685"/>
                      <a:pt x="498062" y="141732"/>
                      <a:pt x="495547" y="141732"/>
                    </a:cubicBezTo>
                    <a:lnTo>
                      <a:pt x="73152" y="141732"/>
                    </a:lnTo>
                    <a:lnTo>
                      <a:pt x="73152" y="237744"/>
                    </a:lnTo>
                    <a:cubicBezTo>
                      <a:pt x="73152" y="257944"/>
                      <a:pt x="56776" y="274320"/>
                      <a:pt x="36576" y="274320"/>
                    </a:cubicBezTo>
                    <a:cubicBezTo>
                      <a:pt x="16376" y="274320"/>
                      <a:pt x="0" y="257944"/>
                      <a:pt x="0" y="237744"/>
                    </a:cubicBezTo>
                    <a:close/>
                  </a:path>
                </a:pathLst>
              </a:cu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0" name="Rounded Rectangle 35"/>
              <p:cNvSpPr/>
              <p:nvPr/>
            </p:nvSpPr>
            <p:spPr>
              <a:xfrm rot="3780000">
                <a:off x="871360" y="842263"/>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1" name="Rounded Rectangle 33"/>
              <p:cNvSpPr/>
              <p:nvPr/>
            </p:nvSpPr>
            <p:spPr>
              <a:xfrm rot="17820000" flipH="1">
                <a:off x="2591743" y="886868"/>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2" name="Rounded Rectangle 2"/>
              <p:cNvSpPr/>
              <p:nvPr/>
            </p:nvSpPr>
            <p:spPr>
              <a:xfrm rot="3600000">
                <a:off x="2727904" y="3541453"/>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3" name="Rounded Rectangle 5"/>
              <p:cNvSpPr/>
              <p:nvPr/>
            </p:nvSpPr>
            <p:spPr>
              <a:xfrm rot="18000000" flipH="1">
                <a:off x="629561" y="3541453"/>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4" name="Oval 4"/>
              <p:cNvSpPr/>
              <p:nvPr/>
            </p:nvSpPr>
            <p:spPr>
              <a:xfrm>
                <a:off x="675167" y="980405"/>
                <a:ext cx="2738650" cy="2738650"/>
              </a:xfrm>
              <a:prstGeom prst="ellipse">
                <a:avLst/>
              </a:prstGeom>
              <a:gradFill>
                <a:gsLst>
                  <a:gs pos="100000">
                    <a:srgbClr val="640000"/>
                  </a:gs>
                  <a:gs pos="0">
                    <a:srgbClr val="E61A1A"/>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nvGrpSpPr>
              <p:cNvPr id="145" name="Group 31"/>
              <p:cNvGrpSpPr/>
              <p:nvPr/>
            </p:nvGrpSpPr>
            <p:grpSpPr>
              <a:xfrm rot="21420000">
                <a:off x="2369149" y="284344"/>
                <a:ext cx="1371600" cy="793811"/>
                <a:chOff x="5100509" y="1253961"/>
                <a:chExt cx="1371600" cy="793811"/>
              </a:xfrm>
            </p:grpSpPr>
            <p:sp>
              <p:nvSpPr>
                <p:cNvPr id="192" name="Oval 10"/>
                <p:cNvSpPr/>
                <p:nvPr/>
              </p:nvSpPr>
              <p:spPr>
                <a:xfrm rot="1649537">
                  <a:off x="5100509"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3" name="Oval 17"/>
                <p:cNvSpPr/>
                <p:nvPr/>
              </p:nvSpPr>
              <p:spPr>
                <a:xfrm rot="1620000">
                  <a:off x="5608010"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46" name="Group 30"/>
              <p:cNvGrpSpPr/>
              <p:nvPr/>
            </p:nvGrpSpPr>
            <p:grpSpPr>
              <a:xfrm rot="180000">
                <a:off x="348236" y="284344"/>
                <a:ext cx="1371600" cy="793811"/>
                <a:chOff x="3124200" y="1253961"/>
                <a:chExt cx="1371600" cy="793811"/>
              </a:xfrm>
            </p:grpSpPr>
            <p:sp>
              <p:nvSpPr>
                <p:cNvPr id="190" name="Oval 10"/>
                <p:cNvSpPr/>
                <p:nvPr/>
              </p:nvSpPr>
              <p:spPr>
                <a:xfrm rot="19950463" flipH="1">
                  <a:off x="3124200"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1" name="Oval 17"/>
                <p:cNvSpPr/>
                <p:nvPr/>
              </p:nvSpPr>
              <p:spPr>
                <a:xfrm rot="19980000" flipH="1">
                  <a:off x="3186176"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47" name="Group 102"/>
              <p:cNvGrpSpPr/>
              <p:nvPr/>
            </p:nvGrpSpPr>
            <p:grpSpPr>
              <a:xfrm>
                <a:off x="677613" y="977908"/>
                <a:ext cx="2738650" cy="2738872"/>
                <a:chOff x="3431275" y="1969827"/>
                <a:chExt cx="2738650" cy="2738872"/>
              </a:xfrm>
            </p:grpSpPr>
            <p:grpSp>
              <p:nvGrpSpPr>
                <p:cNvPr id="172" name="Group 65"/>
                <p:cNvGrpSpPr/>
                <p:nvPr/>
              </p:nvGrpSpPr>
              <p:grpSpPr>
                <a:xfrm>
                  <a:off x="4800600" y="1970049"/>
                  <a:ext cx="0" cy="2738650"/>
                  <a:chOff x="4798154" y="1972324"/>
                  <a:chExt cx="0" cy="2738650"/>
                </a:xfrm>
              </p:grpSpPr>
              <p:cxnSp>
                <p:nvCxnSpPr>
                  <p:cNvPr id="188" name="Straight Connector 62"/>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9" name="Straight Connector 64"/>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3" name="Group 66"/>
                <p:cNvGrpSpPr/>
                <p:nvPr/>
              </p:nvGrpSpPr>
              <p:grpSpPr>
                <a:xfrm rot="9000000">
                  <a:off x="4800600" y="1970049"/>
                  <a:ext cx="0" cy="2738650"/>
                  <a:chOff x="4798154" y="1972324"/>
                  <a:chExt cx="0" cy="2738650"/>
                </a:xfrm>
              </p:grpSpPr>
              <p:cxnSp>
                <p:nvCxnSpPr>
                  <p:cNvPr id="186" name="Straight Connector 67"/>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7" name="Straight Connector 68"/>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4" name="Group 69"/>
                <p:cNvGrpSpPr/>
                <p:nvPr/>
              </p:nvGrpSpPr>
              <p:grpSpPr>
                <a:xfrm rot="7200000">
                  <a:off x="4800600" y="1970049"/>
                  <a:ext cx="0" cy="2738650"/>
                  <a:chOff x="4798154" y="1972324"/>
                  <a:chExt cx="0" cy="2738650"/>
                </a:xfrm>
              </p:grpSpPr>
              <p:cxnSp>
                <p:nvCxnSpPr>
                  <p:cNvPr id="184" name="Straight Connector 7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5" name="Straight Connector 7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5" name="Group 72"/>
                <p:cNvGrpSpPr/>
                <p:nvPr/>
              </p:nvGrpSpPr>
              <p:grpSpPr>
                <a:xfrm rot="5400000">
                  <a:off x="4800600" y="1970049"/>
                  <a:ext cx="0" cy="2738650"/>
                  <a:chOff x="4798154" y="1972324"/>
                  <a:chExt cx="0" cy="2738650"/>
                </a:xfrm>
              </p:grpSpPr>
              <p:cxnSp>
                <p:nvCxnSpPr>
                  <p:cNvPr id="182" name="Straight Connector 73"/>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3" name="Straight Connector 74"/>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6" name="Group 75"/>
                <p:cNvGrpSpPr/>
                <p:nvPr/>
              </p:nvGrpSpPr>
              <p:grpSpPr>
                <a:xfrm rot="3600000">
                  <a:off x="4800600" y="1970049"/>
                  <a:ext cx="0" cy="2738650"/>
                  <a:chOff x="4798154" y="1972324"/>
                  <a:chExt cx="0" cy="2738650"/>
                </a:xfrm>
              </p:grpSpPr>
              <p:cxnSp>
                <p:nvCxnSpPr>
                  <p:cNvPr id="180" name="Straight Connector 76"/>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1" name="Straight Connector 77"/>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7" name="Group 78"/>
                <p:cNvGrpSpPr/>
                <p:nvPr/>
              </p:nvGrpSpPr>
              <p:grpSpPr>
                <a:xfrm rot="1800000">
                  <a:off x="4798154" y="1969827"/>
                  <a:ext cx="0" cy="2738650"/>
                  <a:chOff x="4798154" y="1972324"/>
                  <a:chExt cx="0" cy="2738650"/>
                </a:xfrm>
              </p:grpSpPr>
              <p:cxnSp>
                <p:nvCxnSpPr>
                  <p:cNvPr id="178" name="Straight Connector 79"/>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79" name="Straight Connector 80"/>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grpSp>
            <p:nvGrpSpPr>
              <p:cNvPr id="148" name="Group 103"/>
              <p:cNvGrpSpPr/>
              <p:nvPr/>
            </p:nvGrpSpPr>
            <p:grpSpPr>
              <a:xfrm>
                <a:off x="687853" y="979444"/>
                <a:ext cx="2735579" cy="2735579"/>
                <a:chOff x="3441515" y="1971363"/>
                <a:chExt cx="2735579" cy="2735579"/>
              </a:xfrm>
            </p:grpSpPr>
            <p:grpSp>
              <p:nvGrpSpPr>
                <p:cNvPr id="154" name="Group 86"/>
                <p:cNvGrpSpPr/>
                <p:nvPr/>
              </p:nvGrpSpPr>
              <p:grpSpPr>
                <a:xfrm rot="-900000">
                  <a:off x="4809305" y="1971363"/>
                  <a:ext cx="0" cy="2735579"/>
                  <a:chOff x="4800600" y="1972324"/>
                  <a:chExt cx="0" cy="2735579"/>
                </a:xfrm>
              </p:grpSpPr>
              <p:cxnSp>
                <p:nvCxnSpPr>
                  <p:cNvPr id="170" name="Straight Connector 63"/>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71" name="Straight Connector 8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5" name="Group 87"/>
                <p:cNvGrpSpPr/>
                <p:nvPr/>
              </p:nvGrpSpPr>
              <p:grpSpPr>
                <a:xfrm rot="8100000">
                  <a:off x="4809305" y="1971363"/>
                  <a:ext cx="0" cy="2735579"/>
                  <a:chOff x="4800600" y="1972324"/>
                  <a:chExt cx="0" cy="2735579"/>
                </a:xfrm>
              </p:grpSpPr>
              <p:cxnSp>
                <p:nvCxnSpPr>
                  <p:cNvPr id="168" name="Straight Connector 88"/>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9" name="Straight Connector 89"/>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6" name="Group 90"/>
                <p:cNvGrpSpPr/>
                <p:nvPr/>
              </p:nvGrpSpPr>
              <p:grpSpPr>
                <a:xfrm rot="4500000">
                  <a:off x="4809305" y="1971363"/>
                  <a:ext cx="0" cy="2735579"/>
                  <a:chOff x="4800600" y="1972324"/>
                  <a:chExt cx="0" cy="2735579"/>
                </a:xfrm>
              </p:grpSpPr>
              <p:cxnSp>
                <p:nvCxnSpPr>
                  <p:cNvPr id="166" name="Straight Connector 91"/>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7" name="Straight Connector 92"/>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7" name="Group 93"/>
                <p:cNvGrpSpPr/>
                <p:nvPr/>
              </p:nvGrpSpPr>
              <p:grpSpPr>
                <a:xfrm rot="6300000">
                  <a:off x="4809305" y="1971363"/>
                  <a:ext cx="0" cy="2735579"/>
                  <a:chOff x="4800600" y="1972324"/>
                  <a:chExt cx="0" cy="2735579"/>
                </a:xfrm>
              </p:grpSpPr>
              <p:cxnSp>
                <p:nvCxnSpPr>
                  <p:cNvPr id="164" name="Straight Connector 94"/>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5" name="Straight Connector 9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8" name="Group 96"/>
                <p:cNvGrpSpPr/>
                <p:nvPr/>
              </p:nvGrpSpPr>
              <p:grpSpPr>
                <a:xfrm rot="2700000">
                  <a:off x="4809305" y="1971363"/>
                  <a:ext cx="0" cy="2735579"/>
                  <a:chOff x="4800600" y="1972324"/>
                  <a:chExt cx="0" cy="2735579"/>
                </a:xfrm>
              </p:grpSpPr>
              <p:cxnSp>
                <p:nvCxnSpPr>
                  <p:cNvPr id="162" name="Straight Connector 97"/>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3" name="Straight Connector 98"/>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9" name="Group 99"/>
                <p:cNvGrpSpPr/>
                <p:nvPr/>
              </p:nvGrpSpPr>
              <p:grpSpPr>
                <a:xfrm rot="900000">
                  <a:off x="4809305" y="1971363"/>
                  <a:ext cx="0" cy="2735579"/>
                  <a:chOff x="4800600" y="1972324"/>
                  <a:chExt cx="0" cy="2735579"/>
                </a:xfrm>
              </p:grpSpPr>
              <p:cxnSp>
                <p:nvCxnSpPr>
                  <p:cNvPr id="160" name="Straight Connector 100"/>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1" name="Straight Connector 101"/>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sp>
            <p:nvSpPr>
              <p:cNvPr id="149" name="Rectangle 105"/>
              <p:cNvSpPr/>
              <p:nvPr/>
            </p:nvSpPr>
            <p:spPr>
              <a:xfrm rot="19380000">
                <a:off x="1972154" y="2088344"/>
                <a:ext cx="735287" cy="73152"/>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0" name="Rectangle 106"/>
              <p:cNvSpPr/>
              <p:nvPr/>
            </p:nvSpPr>
            <p:spPr>
              <a:xfrm rot="240000" flipH="1">
                <a:off x="838157" y="2285820"/>
                <a:ext cx="1208482" cy="45720"/>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1" name="Oval 104"/>
              <p:cNvSpPr/>
              <p:nvPr/>
            </p:nvSpPr>
            <p:spPr>
              <a:xfrm>
                <a:off x="1953052" y="2258290"/>
                <a:ext cx="182880" cy="182880"/>
              </a:xfrm>
              <a:prstGeom prst="ellipse">
                <a:avLst/>
              </a:prstGeom>
              <a:gradFill>
                <a:gsLst>
                  <a:gs pos="100000">
                    <a:sysClr val="windowText" lastClr="000000">
                      <a:lumMod val="75000"/>
                      <a:lumOff val="25000"/>
                    </a:sysClr>
                  </a:gs>
                  <a:gs pos="0">
                    <a:sysClr val="window" lastClr="FFFFFF"/>
                  </a:gs>
                </a:gsLst>
                <a:lin ang="5400000" scaled="0"/>
              </a:gradFill>
              <a:ln w="25400"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2" name="Oval 107"/>
              <p:cNvSpPr/>
              <p:nvPr/>
            </p:nvSpPr>
            <p:spPr>
              <a:xfrm>
                <a:off x="987088" y="1026051"/>
                <a:ext cx="2109137" cy="1846048"/>
              </a:xfrm>
              <a:prstGeom prst="ellipse">
                <a:avLst/>
              </a:prstGeom>
              <a:gradFill>
                <a:gsLst>
                  <a:gs pos="100000">
                    <a:sysClr val="window" lastClr="FFFFFF">
                      <a:alpha val="0"/>
                    </a:sysClr>
                  </a:gs>
                  <a:gs pos="54000">
                    <a:srgbClr val="FFFFFF">
                      <a:alpha val="20000"/>
                    </a:srgbClr>
                  </a:gs>
                  <a:gs pos="0">
                    <a:sysClr val="window" lastClr="FFFFFF">
                      <a:alpha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3" name="Oval 3"/>
              <p:cNvSpPr/>
              <p:nvPr/>
            </p:nvSpPr>
            <p:spPr>
              <a:xfrm>
                <a:off x="490012" y="792753"/>
                <a:ext cx="3108960" cy="3108960"/>
              </a:xfrm>
              <a:custGeom>
                <a:avLst/>
                <a:gdLst/>
                <a:ahLst/>
                <a:cxnLst/>
                <a:rect l="l" t="t" r="r" b="b"/>
                <a:pathLst>
                  <a:path w="3108960" h="3108960">
                    <a:moveTo>
                      <a:pt x="1554480" y="185155"/>
                    </a:moveTo>
                    <a:cubicBezTo>
                      <a:pt x="798223" y="185155"/>
                      <a:pt x="185155" y="798223"/>
                      <a:pt x="185155" y="1554480"/>
                    </a:cubicBezTo>
                    <a:cubicBezTo>
                      <a:pt x="185155" y="2310737"/>
                      <a:pt x="798223" y="2923805"/>
                      <a:pt x="1554480" y="2923805"/>
                    </a:cubicBezTo>
                    <a:cubicBezTo>
                      <a:pt x="2310737" y="2923805"/>
                      <a:pt x="2923805" y="2310737"/>
                      <a:pt x="2923805" y="1554480"/>
                    </a:cubicBezTo>
                    <a:cubicBezTo>
                      <a:pt x="2923805" y="798223"/>
                      <a:pt x="2310737" y="185155"/>
                      <a:pt x="1554480" y="185155"/>
                    </a:cubicBezTo>
                    <a:close/>
                    <a:moveTo>
                      <a:pt x="1554480" y="0"/>
                    </a:moveTo>
                    <a:cubicBezTo>
                      <a:pt x="2412996" y="0"/>
                      <a:pt x="3108960" y="695964"/>
                      <a:pt x="3108960" y="1554480"/>
                    </a:cubicBezTo>
                    <a:cubicBezTo>
                      <a:pt x="3108960" y="2412996"/>
                      <a:pt x="2412996" y="3108960"/>
                      <a:pt x="1554480" y="3108960"/>
                    </a:cubicBezTo>
                    <a:cubicBezTo>
                      <a:pt x="695964" y="3108960"/>
                      <a:pt x="0" y="2412996"/>
                      <a:pt x="0" y="1554480"/>
                    </a:cubicBezTo>
                    <a:cubicBezTo>
                      <a:pt x="0" y="695964"/>
                      <a:pt x="695964" y="0"/>
                      <a:pt x="1554480" y="0"/>
                    </a:cubicBezTo>
                    <a:close/>
                  </a:path>
                </a:pathLst>
              </a:custGeom>
              <a:gradFill flip="none" rotWithShape="1">
                <a:gsLst>
                  <a:gs pos="0">
                    <a:srgbClr val="CBCBCB"/>
                  </a:gs>
                  <a:gs pos="13000">
                    <a:srgbClr val="5F5F5F"/>
                  </a:gs>
                  <a:gs pos="21001">
                    <a:srgbClr val="5F5F5F"/>
                  </a:gs>
                  <a:gs pos="63000">
                    <a:srgbClr val="FFFFFF"/>
                  </a:gs>
                  <a:gs pos="67000">
                    <a:srgbClr val="B2B2B2"/>
                  </a:gs>
                  <a:gs pos="79000">
                    <a:sysClr val="windowText" lastClr="000000">
                      <a:lumMod val="50000"/>
                      <a:lumOff val="50000"/>
                    </a:sysClr>
                  </a:gs>
                  <a:gs pos="89000">
                    <a:srgbClr val="777777"/>
                  </a:gs>
                  <a:gs pos="100000">
                    <a:srgbClr val="EAEAEA"/>
                  </a:gs>
                </a:gsLst>
                <a:lin ang="2700000" scaled="1"/>
                <a:tileRect/>
              </a:gradFill>
              <a:ln w="19050" cap="flat" cmpd="sng" algn="ctr">
                <a:solidFill>
                  <a:sysClr val="window" lastClr="FFFFFF">
                    <a:lumMod val="50000"/>
                  </a:sysClr>
                </a:solidFill>
                <a:prstDash val="solid"/>
              </a:ln>
              <a:effectLst>
                <a:outerShdw blurRad="88900" dist="50800" dir="5400000" algn="t" rotWithShape="0">
                  <a:prstClr val="black">
                    <a:alpha val="99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9" name="Group 82"/>
            <p:cNvGrpSpPr>
              <a:grpSpLocks noChangeAspect="1"/>
            </p:cNvGrpSpPr>
            <p:nvPr/>
          </p:nvGrpSpPr>
          <p:grpSpPr>
            <a:xfrm>
              <a:off x="705515" y="1376687"/>
              <a:ext cx="2006927" cy="2377440"/>
              <a:chOff x="4685832" y="646543"/>
              <a:chExt cx="3392513" cy="4018824"/>
            </a:xfrm>
          </p:grpSpPr>
          <p:grpSp>
            <p:nvGrpSpPr>
              <p:cNvPr id="79" name="Group 114"/>
              <p:cNvGrpSpPr/>
              <p:nvPr/>
            </p:nvGrpSpPr>
            <p:grpSpPr>
              <a:xfrm>
                <a:off x="4695577" y="3775909"/>
                <a:ext cx="3345045" cy="889458"/>
                <a:chOff x="366453" y="3433822"/>
                <a:chExt cx="3345045" cy="889458"/>
              </a:xfrm>
            </p:grpSpPr>
            <p:sp>
              <p:nvSpPr>
                <p:cNvPr id="135" name="Oval 174"/>
                <p:cNvSpPr/>
                <p:nvPr/>
              </p:nvSpPr>
              <p:spPr>
                <a:xfrm>
                  <a:off x="366453" y="3662632"/>
                  <a:ext cx="953904" cy="501042"/>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6" name="Oval 175"/>
                <p:cNvSpPr/>
                <p:nvPr/>
              </p:nvSpPr>
              <p:spPr>
                <a:xfrm>
                  <a:off x="919801" y="3433822"/>
                  <a:ext cx="2196800" cy="889458"/>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7" name="Oval 176"/>
                <p:cNvSpPr/>
                <p:nvPr/>
              </p:nvSpPr>
              <p:spPr>
                <a:xfrm>
                  <a:off x="2760522" y="3657600"/>
                  <a:ext cx="950976" cy="502920"/>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sp>
            <p:nvSpPr>
              <p:cNvPr id="80" name="Rounded Rectangle 36"/>
              <p:cNvSpPr/>
              <p:nvPr/>
            </p:nvSpPr>
            <p:spPr>
              <a:xfrm rot="5400000">
                <a:off x="6132029" y="988388"/>
                <a:ext cx="500119" cy="274320"/>
              </a:xfrm>
              <a:custGeom>
                <a:avLst/>
                <a:gdLst/>
                <a:ahLst/>
                <a:cxnLst/>
                <a:rect l="l" t="t" r="r" b="b"/>
                <a:pathLst>
                  <a:path w="500119" h="274320">
                    <a:moveTo>
                      <a:pt x="0" y="237744"/>
                    </a:moveTo>
                    <a:lnTo>
                      <a:pt x="0" y="36576"/>
                    </a:lnTo>
                    <a:cubicBezTo>
                      <a:pt x="0" y="16376"/>
                      <a:pt x="16376" y="0"/>
                      <a:pt x="36576" y="0"/>
                    </a:cubicBezTo>
                    <a:cubicBezTo>
                      <a:pt x="56776" y="0"/>
                      <a:pt x="73152" y="16376"/>
                      <a:pt x="73152" y="36576"/>
                    </a:cubicBezTo>
                    <a:lnTo>
                      <a:pt x="73152" y="132588"/>
                    </a:lnTo>
                    <a:lnTo>
                      <a:pt x="495547" y="132588"/>
                    </a:lnTo>
                    <a:cubicBezTo>
                      <a:pt x="498062" y="132588"/>
                      <a:pt x="500119" y="134636"/>
                      <a:pt x="500119" y="137160"/>
                    </a:cubicBezTo>
                    <a:cubicBezTo>
                      <a:pt x="500119" y="139685"/>
                      <a:pt x="498062" y="141732"/>
                      <a:pt x="495547" y="141732"/>
                    </a:cubicBezTo>
                    <a:lnTo>
                      <a:pt x="73152" y="141732"/>
                    </a:lnTo>
                    <a:lnTo>
                      <a:pt x="73152" y="237744"/>
                    </a:lnTo>
                    <a:cubicBezTo>
                      <a:pt x="73152" y="257944"/>
                      <a:pt x="56776" y="274320"/>
                      <a:pt x="36576" y="274320"/>
                    </a:cubicBezTo>
                    <a:cubicBezTo>
                      <a:pt x="16376" y="274320"/>
                      <a:pt x="0" y="257944"/>
                      <a:pt x="0" y="237744"/>
                    </a:cubicBezTo>
                    <a:close/>
                  </a:path>
                </a:pathLst>
              </a:cu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1" name="Rounded Rectangle 116"/>
              <p:cNvSpPr/>
              <p:nvPr/>
            </p:nvSpPr>
            <p:spPr>
              <a:xfrm rot="3780000">
                <a:off x="5208956" y="1204462"/>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2" name="Rounded Rectangle 117"/>
              <p:cNvSpPr/>
              <p:nvPr/>
            </p:nvSpPr>
            <p:spPr>
              <a:xfrm rot="17820000" flipH="1">
                <a:off x="6929339" y="1249067"/>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3" name="Rounded Rectangle 118"/>
              <p:cNvSpPr/>
              <p:nvPr/>
            </p:nvSpPr>
            <p:spPr>
              <a:xfrm rot="3600000">
                <a:off x="7065500"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4" name="Rounded Rectangle 119"/>
              <p:cNvSpPr/>
              <p:nvPr/>
            </p:nvSpPr>
            <p:spPr>
              <a:xfrm rot="18000000" flipH="1">
                <a:off x="4967157"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5" name="Oval 120"/>
              <p:cNvSpPr/>
              <p:nvPr/>
            </p:nvSpPr>
            <p:spPr>
              <a:xfrm>
                <a:off x="4983941" y="1358493"/>
                <a:ext cx="2738651" cy="2738650"/>
              </a:xfrm>
              <a:prstGeom prst="ellipse">
                <a:avLst/>
              </a:prstGeom>
              <a:gradFill>
                <a:gsLst>
                  <a:gs pos="100000">
                    <a:sysClr val="windowText" lastClr="000000">
                      <a:lumMod val="95000"/>
                      <a:lumOff val="5000"/>
                    </a:sysClr>
                  </a:gs>
                  <a:gs pos="0">
                    <a:sysClr val="windowText" lastClr="000000">
                      <a:lumMod val="50000"/>
                      <a:lumOff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nvGrpSpPr>
              <p:cNvPr id="86" name="Group 121"/>
              <p:cNvGrpSpPr/>
              <p:nvPr/>
            </p:nvGrpSpPr>
            <p:grpSpPr>
              <a:xfrm rot="21420000">
                <a:off x="6706745" y="646543"/>
                <a:ext cx="1371600" cy="793811"/>
                <a:chOff x="5100509" y="1253961"/>
                <a:chExt cx="1371600" cy="793811"/>
              </a:xfrm>
            </p:grpSpPr>
            <p:sp>
              <p:nvSpPr>
                <p:cNvPr id="133" name="Oval 10"/>
                <p:cNvSpPr/>
                <p:nvPr/>
              </p:nvSpPr>
              <p:spPr>
                <a:xfrm rot="1649537">
                  <a:off x="5100509"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4" name="Oval 17"/>
                <p:cNvSpPr/>
                <p:nvPr/>
              </p:nvSpPr>
              <p:spPr>
                <a:xfrm rot="1620000">
                  <a:off x="5608010"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87" name="Group 122"/>
              <p:cNvGrpSpPr/>
              <p:nvPr/>
            </p:nvGrpSpPr>
            <p:grpSpPr>
              <a:xfrm rot="180000">
                <a:off x="4685832" y="646543"/>
                <a:ext cx="1371600" cy="793811"/>
                <a:chOff x="3124200" y="1253961"/>
                <a:chExt cx="1371600" cy="793811"/>
              </a:xfrm>
            </p:grpSpPr>
            <p:sp>
              <p:nvSpPr>
                <p:cNvPr id="131" name="Oval 10"/>
                <p:cNvSpPr/>
                <p:nvPr/>
              </p:nvSpPr>
              <p:spPr>
                <a:xfrm rot="19950463" flipH="1">
                  <a:off x="3124200"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2" name="Oval 17"/>
                <p:cNvSpPr/>
                <p:nvPr/>
              </p:nvSpPr>
              <p:spPr>
                <a:xfrm rot="19980000" flipH="1">
                  <a:off x="3186176"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88" name="Group 123"/>
              <p:cNvGrpSpPr/>
              <p:nvPr/>
            </p:nvGrpSpPr>
            <p:grpSpPr>
              <a:xfrm>
                <a:off x="5015209" y="1340107"/>
                <a:ext cx="2738650" cy="2738872"/>
                <a:chOff x="3431275" y="1969827"/>
                <a:chExt cx="2738650" cy="2738872"/>
              </a:xfrm>
            </p:grpSpPr>
            <p:grpSp>
              <p:nvGrpSpPr>
                <p:cNvPr id="113" name="Group 148"/>
                <p:cNvGrpSpPr/>
                <p:nvPr/>
              </p:nvGrpSpPr>
              <p:grpSpPr>
                <a:xfrm>
                  <a:off x="4800600" y="1970049"/>
                  <a:ext cx="0" cy="2738650"/>
                  <a:chOff x="4798154" y="1972324"/>
                  <a:chExt cx="0" cy="2738650"/>
                </a:xfrm>
              </p:grpSpPr>
              <p:cxnSp>
                <p:nvCxnSpPr>
                  <p:cNvPr id="129" name="Straight Connector 164"/>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30" name="Straight Connector 165"/>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4" name="Group 149"/>
                <p:cNvGrpSpPr/>
                <p:nvPr/>
              </p:nvGrpSpPr>
              <p:grpSpPr>
                <a:xfrm rot="9000000">
                  <a:off x="4800600" y="1970049"/>
                  <a:ext cx="0" cy="2738650"/>
                  <a:chOff x="4798154" y="1972324"/>
                  <a:chExt cx="0" cy="2738650"/>
                </a:xfrm>
              </p:grpSpPr>
              <p:cxnSp>
                <p:nvCxnSpPr>
                  <p:cNvPr id="127" name="Straight Connector 162"/>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8" name="Straight Connector 163"/>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5" name="Group 150"/>
                <p:cNvGrpSpPr/>
                <p:nvPr/>
              </p:nvGrpSpPr>
              <p:grpSpPr>
                <a:xfrm rot="7200000">
                  <a:off x="4800600" y="1970049"/>
                  <a:ext cx="0" cy="2738650"/>
                  <a:chOff x="4798154" y="1972324"/>
                  <a:chExt cx="0" cy="2738650"/>
                </a:xfrm>
              </p:grpSpPr>
              <p:cxnSp>
                <p:nvCxnSpPr>
                  <p:cNvPr id="125" name="Straight Connector 16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6" name="Straight Connector 16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6" name="Group 151"/>
                <p:cNvGrpSpPr/>
                <p:nvPr/>
              </p:nvGrpSpPr>
              <p:grpSpPr>
                <a:xfrm rot="5400000">
                  <a:off x="4800600" y="1970049"/>
                  <a:ext cx="0" cy="2738650"/>
                  <a:chOff x="4798154" y="1972324"/>
                  <a:chExt cx="0" cy="2738650"/>
                </a:xfrm>
              </p:grpSpPr>
              <p:cxnSp>
                <p:nvCxnSpPr>
                  <p:cNvPr id="123" name="Straight Connector 158"/>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4" name="Straight Connector 159"/>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7" name="Group 152"/>
                <p:cNvGrpSpPr/>
                <p:nvPr/>
              </p:nvGrpSpPr>
              <p:grpSpPr>
                <a:xfrm rot="3600000">
                  <a:off x="4800600" y="1970049"/>
                  <a:ext cx="0" cy="2738650"/>
                  <a:chOff x="4798154" y="1972324"/>
                  <a:chExt cx="0" cy="2738650"/>
                </a:xfrm>
              </p:grpSpPr>
              <p:cxnSp>
                <p:nvCxnSpPr>
                  <p:cNvPr id="121" name="Straight Connector 156"/>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2" name="Straight Connector 157"/>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8" name="Group 153"/>
                <p:cNvGrpSpPr/>
                <p:nvPr/>
              </p:nvGrpSpPr>
              <p:grpSpPr>
                <a:xfrm rot="1800000">
                  <a:off x="4798154" y="1969827"/>
                  <a:ext cx="0" cy="2738650"/>
                  <a:chOff x="4798154" y="1972324"/>
                  <a:chExt cx="0" cy="2738650"/>
                </a:xfrm>
              </p:grpSpPr>
              <p:cxnSp>
                <p:nvCxnSpPr>
                  <p:cNvPr id="119" name="Straight Connector 154"/>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0" name="Straight Connector 155"/>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grpSp>
            <p:nvGrpSpPr>
              <p:cNvPr id="89" name="Group 124"/>
              <p:cNvGrpSpPr/>
              <p:nvPr/>
            </p:nvGrpSpPr>
            <p:grpSpPr>
              <a:xfrm>
                <a:off x="5025449" y="1341643"/>
                <a:ext cx="2735579" cy="2735579"/>
                <a:chOff x="3441515" y="1971363"/>
                <a:chExt cx="2735579" cy="2735579"/>
              </a:xfrm>
            </p:grpSpPr>
            <p:grpSp>
              <p:nvGrpSpPr>
                <p:cNvPr id="95" name="Group 130"/>
                <p:cNvGrpSpPr/>
                <p:nvPr/>
              </p:nvGrpSpPr>
              <p:grpSpPr>
                <a:xfrm rot="-900000">
                  <a:off x="4809305" y="1971363"/>
                  <a:ext cx="0" cy="2735579"/>
                  <a:chOff x="4800600" y="1972324"/>
                  <a:chExt cx="0" cy="2735579"/>
                </a:xfrm>
              </p:grpSpPr>
              <p:cxnSp>
                <p:nvCxnSpPr>
                  <p:cNvPr id="111" name="Straight Connector 146"/>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12" name="Straight Connector 147"/>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6" name="Group 131"/>
                <p:cNvGrpSpPr/>
                <p:nvPr/>
              </p:nvGrpSpPr>
              <p:grpSpPr>
                <a:xfrm rot="8100000">
                  <a:off x="4809305" y="1971363"/>
                  <a:ext cx="0" cy="2735579"/>
                  <a:chOff x="4800600" y="1972324"/>
                  <a:chExt cx="0" cy="2735579"/>
                </a:xfrm>
              </p:grpSpPr>
              <p:cxnSp>
                <p:nvCxnSpPr>
                  <p:cNvPr id="109" name="Straight Connector 144"/>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10" name="Straight Connector 14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7" name="Group 132"/>
                <p:cNvGrpSpPr/>
                <p:nvPr/>
              </p:nvGrpSpPr>
              <p:grpSpPr>
                <a:xfrm rot="4500000">
                  <a:off x="4809305" y="1971363"/>
                  <a:ext cx="0" cy="2735579"/>
                  <a:chOff x="4800600" y="1972324"/>
                  <a:chExt cx="0" cy="2735579"/>
                </a:xfrm>
              </p:grpSpPr>
              <p:cxnSp>
                <p:nvCxnSpPr>
                  <p:cNvPr id="107" name="Straight Connector 142"/>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8" name="Straight Connector 143"/>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8" name="Group 133"/>
                <p:cNvGrpSpPr/>
                <p:nvPr/>
              </p:nvGrpSpPr>
              <p:grpSpPr>
                <a:xfrm rot="6300000">
                  <a:off x="4809305" y="1971363"/>
                  <a:ext cx="0" cy="2735579"/>
                  <a:chOff x="4800600" y="1972324"/>
                  <a:chExt cx="0" cy="2735579"/>
                </a:xfrm>
              </p:grpSpPr>
              <p:cxnSp>
                <p:nvCxnSpPr>
                  <p:cNvPr id="105" name="Straight Connector 140"/>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6" name="Straight Connector 141"/>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9" name="Group 134"/>
                <p:cNvGrpSpPr/>
                <p:nvPr/>
              </p:nvGrpSpPr>
              <p:grpSpPr>
                <a:xfrm rot="2700000">
                  <a:off x="4809305" y="1971363"/>
                  <a:ext cx="0" cy="2735579"/>
                  <a:chOff x="4800600" y="1972324"/>
                  <a:chExt cx="0" cy="2735579"/>
                </a:xfrm>
              </p:grpSpPr>
              <p:cxnSp>
                <p:nvCxnSpPr>
                  <p:cNvPr id="103" name="Straight Connector 138"/>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4" name="Straight Connector 139"/>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00" name="Group 135"/>
                <p:cNvGrpSpPr/>
                <p:nvPr/>
              </p:nvGrpSpPr>
              <p:grpSpPr>
                <a:xfrm rot="900000">
                  <a:off x="4809305" y="1971363"/>
                  <a:ext cx="0" cy="2735579"/>
                  <a:chOff x="4800600" y="1972324"/>
                  <a:chExt cx="0" cy="2735579"/>
                </a:xfrm>
              </p:grpSpPr>
              <p:cxnSp>
                <p:nvCxnSpPr>
                  <p:cNvPr id="101" name="Straight Connector 136"/>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2" name="Straight Connector 137"/>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sp>
            <p:nvSpPr>
              <p:cNvPr id="90" name="Rectangle 125"/>
              <p:cNvSpPr/>
              <p:nvPr/>
            </p:nvSpPr>
            <p:spPr>
              <a:xfrm rot="19380000">
                <a:off x="6309750" y="2450543"/>
                <a:ext cx="735287" cy="73152"/>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1" name="Rectangle 126"/>
              <p:cNvSpPr/>
              <p:nvPr/>
            </p:nvSpPr>
            <p:spPr>
              <a:xfrm rot="240000" flipH="1">
                <a:off x="5175753" y="2648019"/>
                <a:ext cx="1208482" cy="45720"/>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2" name="Oval 127"/>
              <p:cNvSpPr/>
              <p:nvPr/>
            </p:nvSpPr>
            <p:spPr>
              <a:xfrm>
                <a:off x="6290648" y="2620489"/>
                <a:ext cx="182880" cy="182880"/>
              </a:xfrm>
              <a:prstGeom prst="ellipse">
                <a:avLst/>
              </a:prstGeom>
              <a:gradFill>
                <a:gsLst>
                  <a:gs pos="100000">
                    <a:sysClr val="windowText" lastClr="000000">
                      <a:lumMod val="75000"/>
                      <a:lumOff val="25000"/>
                    </a:sysClr>
                  </a:gs>
                  <a:gs pos="0">
                    <a:sysClr val="window" lastClr="FFFFFF"/>
                  </a:gs>
                </a:gsLst>
                <a:lin ang="5400000" scaled="0"/>
              </a:gradFill>
              <a:ln w="25400"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3" name="Oval 128"/>
              <p:cNvSpPr/>
              <p:nvPr/>
            </p:nvSpPr>
            <p:spPr>
              <a:xfrm>
                <a:off x="5324682" y="1388248"/>
                <a:ext cx="2109136" cy="1846046"/>
              </a:xfrm>
              <a:prstGeom prst="ellipse">
                <a:avLst/>
              </a:prstGeom>
              <a:gradFill>
                <a:gsLst>
                  <a:gs pos="100000">
                    <a:sysClr val="window" lastClr="FFFFFF">
                      <a:alpha val="0"/>
                    </a:sysClr>
                  </a:gs>
                  <a:gs pos="54000">
                    <a:srgbClr val="FFFFFF">
                      <a:alpha val="20000"/>
                    </a:srgbClr>
                  </a:gs>
                  <a:gs pos="0">
                    <a:sysClr val="window" lastClr="FFFFFF">
                      <a:alpha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4" name="Oval 3"/>
              <p:cNvSpPr/>
              <p:nvPr/>
            </p:nvSpPr>
            <p:spPr>
              <a:xfrm>
                <a:off x="4827610" y="1154952"/>
                <a:ext cx="3108960" cy="3108959"/>
              </a:xfrm>
              <a:custGeom>
                <a:avLst/>
                <a:gdLst/>
                <a:ahLst/>
                <a:cxnLst/>
                <a:rect l="l" t="t" r="r" b="b"/>
                <a:pathLst>
                  <a:path w="3108960" h="3108960">
                    <a:moveTo>
                      <a:pt x="1554480" y="185155"/>
                    </a:moveTo>
                    <a:cubicBezTo>
                      <a:pt x="798223" y="185155"/>
                      <a:pt x="185155" y="798223"/>
                      <a:pt x="185155" y="1554480"/>
                    </a:cubicBezTo>
                    <a:cubicBezTo>
                      <a:pt x="185155" y="2310737"/>
                      <a:pt x="798223" y="2923805"/>
                      <a:pt x="1554480" y="2923805"/>
                    </a:cubicBezTo>
                    <a:cubicBezTo>
                      <a:pt x="2310737" y="2923805"/>
                      <a:pt x="2923805" y="2310737"/>
                      <a:pt x="2923805" y="1554480"/>
                    </a:cubicBezTo>
                    <a:cubicBezTo>
                      <a:pt x="2923805" y="798223"/>
                      <a:pt x="2310737" y="185155"/>
                      <a:pt x="1554480" y="185155"/>
                    </a:cubicBezTo>
                    <a:close/>
                    <a:moveTo>
                      <a:pt x="1554480" y="0"/>
                    </a:moveTo>
                    <a:cubicBezTo>
                      <a:pt x="2412996" y="0"/>
                      <a:pt x="3108960" y="695964"/>
                      <a:pt x="3108960" y="1554480"/>
                    </a:cubicBezTo>
                    <a:cubicBezTo>
                      <a:pt x="3108960" y="2412996"/>
                      <a:pt x="2412996" y="3108960"/>
                      <a:pt x="1554480" y="3108960"/>
                    </a:cubicBezTo>
                    <a:cubicBezTo>
                      <a:pt x="695964" y="3108960"/>
                      <a:pt x="0" y="2412996"/>
                      <a:pt x="0" y="1554480"/>
                    </a:cubicBezTo>
                    <a:cubicBezTo>
                      <a:pt x="0" y="695964"/>
                      <a:pt x="695964" y="0"/>
                      <a:pt x="1554480" y="0"/>
                    </a:cubicBezTo>
                    <a:close/>
                  </a:path>
                </a:pathLst>
              </a:custGeom>
              <a:gradFill flip="none" rotWithShape="1">
                <a:gsLst>
                  <a:gs pos="0">
                    <a:srgbClr val="CBCBCB"/>
                  </a:gs>
                  <a:gs pos="13000">
                    <a:srgbClr val="5F5F5F"/>
                  </a:gs>
                  <a:gs pos="21001">
                    <a:srgbClr val="5F5F5F"/>
                  </a:gs>
                  <a:gs pos="63000">
                    <a:srgbClr val="FFFFFF"/>
                  </a:gs>
                  <a:gs pos="67000">
                    <a:srgbClr val="B2B2B2"/>
                  </a:gs>
                  <a:gs pos="79000">
                    <a:sysClr val="windowText" lastClr="000000">
                      <a:lumMod val="50000"/>
                      <a:lumOff val="50000"/>
                    </a:sysClr>
                  </a:gs>
                  <a:gs pos="89000">
                    <a:srgbClr val="777777"/>
                  </a:gs>
                  <a:gs pos="100000">
                    <a:srgbClr val="EAEAEA"/>
                  </a:gs>
                </a:gsLst>
                <a:lin ang="2700000" scaled="1"/>
                <a:tileRect/>
              </a:gradFill>
              <a:ln w="19050" cap="flat" cmpd="sng" algn="ctr">
                <a:solidFill>
                  <a:sysClr val="window" lastClr="FFFFFF">
                    <a:lumMod val="50000"/>
                  </a:sysClr>
                </a:solidFill>
                <a:prstDash val="solid"/>
              </a:ln>
              <a:effectLst>
                <a:outerShdw blurRad="88900" dist="50800" dir="5400000" algn="t" rotWithShape="0">
                  <a:prstClr val="black">
                    <a:alpha val="99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0" name="Group 178"/>
            <p:cNvGrpSpPr>
              <a:grpSpLocks noChangeAspect="1"/>
            </p:cNvGrpSpPr>
            <p:nvPr/>
          </p:nvGrpSpPr>
          <p:grpSpPr>
            <a:xfrm>
              <a:off x="3596154" y="1376687"/>
              <a:ext cx="2006927" cy="2377440"/>
              <a:chOff x="4685832" y="646543"/>
              <a:chExt cx="3392513" cy="4018824"/>
            </a:xfrm>
          </p:grpSpPr>
          <p:grpSp>
            <p:nvGrpSpPr>
              <p:cNvPr id="20" name="Group 180"/>
              <p:cNvGrpSpPr/>
              <p:nvPr/>
            </p:nvGrpSpPr>
            <p:grpSpPr>
              <a:xfrm>
                <a:off x="4695577" y="3775909"/>
                <a:ext cx="3345045" cy="889458"/>
                <a:chOff x="366453" y="3433822"/>
                <a:chExt cx="3345045" cy="889458"/>
              </a:xfrm>
            </p:grpSpPr>
            <p:sp>
              <p:nvSpPr>
                <p:cNvPr id="76" name="Oval 236"/>
                <p:cNvSpPr/>
                <p:nvPr/>
              </p:nvSpPr>
              <p:spPr>
                <a:xfrm>
                  <a:off x="366453" y="3662632"/>
                  <a:ext cx="953904" cy="501042"/>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7" name="Oval 237"/>
                <p:cNvSpPr/>
                <p:nvPr/>
              </p:nvSpPr>
              <p:spPr>
                <a:xfrm>
                  <a:off x="919801" y="3433822"/>
                  <a:ext cx="2196800" cy="889458"/>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8" name="Oval 238"/>
                <p:cNvSpPr/>
                <p:nvPr/>
              </p:nvSpPr>
              <p:spPr>
                <a:xfrm>
                  <a:off x="2760522" y="3657600"/>
                  <a:ext cx="950976" cy="502920"/>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sp>
            <p:nvSpPr>
              <p:cNvPr id="21" name="Rounded Rectangle 36"/>
              <p:cNvSpPr/>
              <p:nvPr/>
            </p:nvSpPr>
            <p:spPr>
              <a:xfrm rot="5400000">
                <a:off x="6132029" y="988388"/>
                <a:ext cx="500119" cy="274320"/>
              </a:xfrm>
              <a:custGeom>
                <a:avLst/>
                <a:gdLst/>
                <a:ahLst/>
                <a:cxnLst/>
                <a:rect l="l" t="t" r="r" b="b"/>
                <a:pathLst>
                  <a:path w="500119" h="274320">
                    <a:moveTo>
                      <a:pt x="0" y="237744"/>
                    </a:moveTo>
                    <a:lnTo>
                      <a:pt x="0" y="36576"/>
                    </a:lnTo>
                    <a:cubicBezTo>
                      <a:pt x="0" y="16376"/>
                      <a:pt x="16376" y="0"/>
                      <a:pt x="36576" y="0"/>
                    </a:cubicBezTo>
                    <a:cubicBezTo>
                      <a:pt x="56776" y="0"/>
                      <a:pt x="73152" y="16376"/>
                      <a:pt x="73152" y="36576"/>
                    </a:cubicBezTo>
                    <a:lnTo>
                      <a:pt x="73152" y="132588"/>
                    </a:lnTo>
                    <a:lnTo>
                      <a:pt x="495547" y="132588"/>
                    </a:lnTo>
                    <a:cubicBezTo>
                      <a:pt x="498062" y="132588"/>
                      <a:pt x="500119" y="134636"/>
                      <a:pt x="500119" y="137160"/>
                    </a:cubicBezTo>
                    <a:cubicBezTo>
                      <a:pt x="500119" y="139685"/>
                      <a:pt x="498062" y="141732"/>
                      <a:pt x="495547" y="141732"/>
                    </a:cubicBezTo>
                    <a:lnTo>
                      <a:pt x="73152" y="141732"/>
                    </a:lnTo>
                    <a:lnTo>
                      <a:pt x="73152" y="237744"/>
                    </a:lnTo>
                    <a:cubicBezTo>
                      <a:pt x="73152" y="257944"/>
                      <a:pt x="56776" y="274320"/>
                      <a:pt x="36576" y="274320"/>
                    </a:cubicBezTo>
                    <a:cubicBezTo>
                      <a:pt x="16376" y="274320"/>
                      <a:pt x="0" y="257944"/>
                      <a:pt x="0" y="237744"/>
                    </a:cubicBezTo>
                    <a:close/>
                  </a:path>
                </a:pathLst>
              </a:cu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2" name="Rounded Rectangle 182"/>
              <p:cNvSpPr/>
              <p:nvPr/>
            </p:nvSpPr>
            <p:spPr>
              <a:xfrm rot="3780000">
                <a:off x="5208956" y="1204462"/>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3" name="Rounded Rectangle 183"/>
              <p:cNvSpPr/>
              <p:nvPr/>
            </p:nvSpPr>
            <p:spPr>
              <a:xfrm rot="17820000" flipH="1">
                <a:off x="6929339" y="1249067"/>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4" name="Rounded Rectangle 184"/>
              <p:cNvSpPr/>
              <p:nvPr/>
            </p:nvSpPr>
            <p:spPr>
              <a:xfrm rot="3600000">
                <a:off x="7065500"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5" name="Rounded Rectangle 185"/>
              <p:cNvSpPr/>
              <p:nvPr/>
            </p:nvSpPr>
            <p:spPr>
              <a:xfrm rot="18000000" flipH="1">
                <a:off x="4967157"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6" name="Oval 186"/>
              <p:cNvSpPr/>
              <p:nvPr/>
            </p:nvSpPr>
            <p:spPr>
              <a:xfrm>
                <a:off x="5012763" y="1342604"/>
                <a:ext cx="2738650" cy="2738650"/>
              </a:xfrm>
              <a:prstGeom prst="ellipse">
                <a:avLst/>
              </a:prstGeom>
              <a:gradFill>
                <a:gsLst>
                  <a:gs pos="100000">
                    <a:srgbClr val="002A4C"/>
                  </a:gs>
                  <a:gs pos="0">
                    <a:srgbClr val="0072D0"/>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nvGrpSpPr>
              <p:cNvPr id="27" name="Group 187"/>
              <p:cNvGrpSpPr/>
              <p:nvPr/>
            </p:nvGrpSpPr>
            <p:grpSpPr>
              <a:xfrm rot="21420000">
                <a:off x="6706745" y="646543"/>
                <a:ext cx="1371600" cy="793811"/>
                <a:chOff x="5100509" y="1253961"/>
                <a:chExt cx="1371600" cy="793811"/>
              </a:xfrm>
            </p:grpSpPr>
            <p:sp>
              <p:nvSpPr>
                <p:cNvPr id="74" name="Oval 10"/>
                <p:cNvSpPr/>
                <p:nvPr/>
              </p:nvSpPr>
              <p:spPr>
                <a:xfrm rot="1649537">
                  <a:off x="5100509"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5" name="Oval 17"/>
                <p:cNvSpPr/>
                <p:nvPr/>
              </p:nvSpPr>
              <p:spPr>
                <a:xfrm rot="1620000">
                  <a:off x="5608010"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28" name="Group 188"/>
              <p:cNvGrpSpPr/>
              <p:nvPr/>
            </p:nvGrpSpPr>
            <p:grpSpPr>
              <a:xfrm rot="180000">
                <a:off x="4685832" y="646543"/>
                <a:ext cx="1371600" cy="793811"/>
                <a:chOff x="3124200" y="1253961"/>
                <a:chExt cx="1371600" cy="793811"/>
              </a:xfrm>
            </p:grpSpPr>
            <p:sp>
              <p:nvSpPr>
                <p:cNvPr id="72" name="Oval 10"/>
                <p:cNvSpPr/>
                <p:nvPr/>
              </p:nvSpPr>
              <p:spPr>
                <a:xfrm rot="19950463" flipH="1">
                  <a:off x="3124200"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3" name="Oval 17"/>
                <p:cNvSpPr/>
                <p:nvPr/>
              </p:nvSpPr>
              <p:spPr>
                <a:xfrm rot="19980000" flipH="1">
                  <a:off x="3186176"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29" name="Group 189"/>
              <p:cNvGrpSpPr/>
              <p:nvPr/>
            </p:nvGrpSpPr>
            <p:grpSpPr>
              <a:xfrm>
                <a:off x="5015209" y="1340107"/>
                <a:ext cx="2738650" cy="2738872"/>
                <a:chOff x="3431275" y="1969827"/>
                <a:chExt cx="2738650" cy="2738872"/>
              </a:xfrm>
            </p:grpSpPr>
            <p:grpSp>
              <p:nvGrpSpPr>
                <p:cNvPr id="54" name="Group 214"/>
                <p:cNvGrpSpPr/>
                <p:nvPr/>
              </p:nvGrpSpPr>
              <p:grpSpPr>
                <a:xfrm>
                  <a:off x="4800600" y="1970049"/>
                  <a:ext cx="0" cy="2738650"/>
                  <a:chOff x="4798154" y="1972324"/>
                  <a:chExt cx="0" cy="2738650"/>
                </a:xfrm>
              </p:grpSpPr>
              <p:cxnSp>
                <p:nvCxnSpPr>
                  <p:cNvPr id="70" name="Straight Connector 23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71" name="Straight Connector 23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5" name="Group 215"/>
                <p:cNvGrpSpPr/>
                <p:nvPr/>
              </p:nvGrpSpPr>
              <p:grpSpPr>
                <a:xfrm rot="9000000">
                  <a:off x="4800600" y="1970049"/>
                  <a:ext cx="0" cy="2738650"/>
                  <a:chOff x="4798154" y="1972324"/>
                  <a:chExt cx="0" cy="2738650"/>
                </a:xfrm>
              </p:grpSpPr>
              <p:cxnSp>
                <p:nvCxnSpPr>
                  <p:cNvPr id="68" name="Straight Connector 228"/>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9" name="Straight Connector 229"/>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6" name="Group 216"/>
                <p:cNvGrpSpPr/>
                <p:nvPr/>
              </p:nvGrpSpPr>
              <p:grpSpPr>
                <a:xfrm rot="7200000">
                  <a:off x="4800600" y="1970049"/>
                  <a:ext cx="0" cy="2738650"/>
                  <a:chOff x="4798154" y="1972324"/>
                  <a:chExt cx="0" cy="2738650"/>
                </a:xfrm>
              </p:grpSpPr>
              <p:cxnSp>
                <p:nvCxnSpPr>
                  <p:cNvPr id="66" name="Straight Connector 226"/>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7" name="Straight Connector 227"/>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7" name="Group 217"/>
                <p:cNvGrpSpPr/>
                <p:nvPr/>
              </p:nvGrpSpPr>
              <p:grpSpPr>
                <a:xfrm rot="5400000">
                  <a:off x="4800600" y="1970049"/>
                  <a:ext cx="0" cy="2738650"/>
                  <a:chOff x="4798154" y="1972324"/>
                  <a:chExt cx="0" cy="2738650"/>
                </a:xfrm>
              </p:grpSpPr>
              <p:cxnSp>
                <p:nvCxnSpPr>
                  <p:cNvPr id="64" name="Straight Connector 224"/>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5" name="Straight Connector 225"/>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8" name="Group 218"/>
                <p:cNvGrpSpPr/>
                <p:nvPr/>
              </p:nvGrpSpPr>
              <p:grpSpPr>
                <a:xfrm rot="3600000">
                  <a:off x="4800600" y="1970049"/>
                  <a:ext cx="0" cy="2738650"/>
                  <a:chOff x="4798154" y="1972324"/>
                  <a:chExt cx="0" cy="2738650"/>
                </a:xfrm>
              </p:grpSpPr>
              <p:cxnSp>
                <p:nvCxnSpPr>
                  <p:cNvPr id="62" name="Straight Connector 222"/>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3" name="Straight Connector 223"/>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9" name="Group 219"/>
                <p:cNvGrpSpPr/>
                <p:nvPr/>
              </p:nvGrpSpPr>
              <p:grpSpPr>
                <a:xfrm rot="1800000">
                  <a:off x="4798154" y="1969827"/>
                  <a:ext cx="0" cy="2738650"/>
                  <a:chOff x="4798154" y="1972324"/>
                  <a:chExt cx="0" cy="2738650"/>
                </a:xfrm>
              </p:grpSpPr>
              <p:cxnSp>
                <p:nvCxnSpPr>
                  <p:cNvPr id="60" name="Straight Connector 22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1" name="Straight Connector 22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grpSp>
            <p:nvGrpSpPr>
              <p:cNvPr id="30" name="Group 190"/>
              <p:cNvGrpSpPr/>
              <p:nvPr/>
            </p:nvGrpSpPr>
            <p:grpSpPr>
              <a:xfrm>
                <a:off x="5025449" y="1341643"/>
                <a:ext cx="2735579" cy="2735579"/>
                <a:chOff x="3441515" y="1971363"/>
                <a:chExt cx="2735579" cy="2735579"/>
              </a:xfrm>
            </p:grpSpPr>
            <p:grpSp>
              <p:nvGrpSpPr>
                <p:cNvPr id="36" name="Group 196"/>
                <p:cNvGrpSpPr/>
                <p:nvPr/>
              </p:nvGrpSpPr>
              <p:grpSpPr>
                <a:xfrm rot="-900000">
                  <a:off x="4809305" y="1971363"/>
                  <a:ext cx="0" cy="2735579"/>
                  <a:chOff x="4800600" y="1972324"/>
                  <a:chExt cx="0" cy="2735579"/>
                </a:xfrm>
              </p:grpSpPr>
              <p:cxnSp>
                <p:nvCxnSpPr>
                  <p:cNvPr id="52" name="Straight Connector 212"/>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53" name="Straight Connector 213"/>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37" name="Group 197"/>
                <p:cNvGrpSpPr/>
                <p:nvPr/>
              </p:nvGrpSpPr>
              <p:grpSpPr>
                <a:xfrm rot="8100000">
                  <a:off x="4809305" y="1971363"/>
                  <a:ext cx="0" cy="2735579"/>
                  <a:chOff x="4800600" y="1972324"/>
                  <a:chExt cx="0" cy="2735579"/>
                </a:xfrm>
              </p:grpSpPr>
              <p:cxnSp>
                <p:nvCxnSpPr>
                  <p:cNvPr id="50" name="Straight Connector 210"/>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51" name="Straight Connector 211"/>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38" name="Group 198"/>
                <p:cNvGrpSpPr/>
                <p:nvPr/>
              </p:nvGrpSpPr>
              <p:grpSpPr>
                <a:xfrm rot="4500000">
                  <a:off x="4809305" y="1971363"/>
                  <a:ext cx="0" cy="2735579"/>
                  <a:chOff x="4800600" y="1972324"/>
                  <a:chExt cx="0" cy="2735579"/>
                </a:xfrm>
              </p:grpSpPr>
              <p:cxnSp>
                <p:nvCxnSpPr>
                  <p:cNvPr id="48" name="Straight Connector 208"/>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9" name="Straight Connector 209"/>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39" name="Group 199"/>
                <p:cNvGrpSpPr/>
                <p:nvPr/>
              </p:nvGrpSpPr>
              <p:grpSpPr>
                <a:xfrm rot="6300000">
                  <a:off x="4809305" y="1971363"/>
                  <a:ext cx="0" cy="2735579"/>
                  <a:chOff x="4800600" y="1972324"/>
                  <a:chExt cx="0" cy="2735579"/>
                </a:xfrm>
              </p:grpSpPr>
              <p:cxnSp>
                <p:nvCxnSpPr>
                  <p:cNvPr id="46" name="Straight Connector 206"/>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7" name="Straight Connector 207"/>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40" name="Group 200"/>
                <p:cNvGrpSpPr/>
                <p:nvPr/>
              </p:nvGrpSpPr>
              <p:grpSpPr>
                <a:xfrm rot="2700000">
                  <a:off x="4809305" y="1971363"/>
                  <a:ext cx="0" cy="2735579"/>
                  <a:chOff x="4800600" y="1972324"/>
                  <a:chExt cx="0" cy="2735579"/>
                </a:xfrm>
              </p:grpSpPr>
              <p:cxnSp>
                <p:nvCxnSpPr>
                  <p:cNvPr id="44" name="Straight Connector 204"/>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5" name="Straight Connector 20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41" name="Group 201"/>
                <p:cNvGrpSpPr/>
                <p:nvPr/>
              </p:nvGrpSpPr>
              <p:grpSpPr>
                <a:xfrm rot="900000">
                  <a:off x="4809305" y="1971363"/>
                  <a:ext cx="0" cy="2735579"/>
                  <a:chOff x="4800600" y="1972324"/>
                  <a:chExt cx="0" cy="2735579"/>
                </a:xfrm>
              </p:grpSpPr>
              <p:cxnSp>
                <p:nvCxnSpPr>
                  <p:cNvPr id="42" name="Straight Connector 202"/>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3" name="Straight Connector 203"/>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sp>
            <p:nvSpPr>
              <p:cNvPr id="31" name="Rectangle 191"/>
              <p:cNvSpPr/>
              <p:nvPr/>
            </p:nvSpPr>
            <p:spPr>
              <a:xfrm rot="19380000">
                <a:off x="6309750" y="2450543"/>
                <a:ext cx="735287" cy="73152"/>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2" name="Rectangle 192"/>
              <p:cNvSpPr/>
              <p:nvPr/>
            </p:nvSpPr>
            <p:spPr>
              <a:xfrm rot="240000" flipH="1">
                <a:off x="5175753" y="2648019"/>
                <a:ext cx="1208482" cy="45720"/>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3" name="Oval 193"/>
              <p:cNvSpPr/>
              <p:nvPr/>
            </p:nvSpPr>
            <p:spPr>
              <a:xfrm>
                <a:off x="6290648" y="2620489"/>
                <a:ext cx="182880" cy="182880"/>
              </a:xfrm>
              <a:prstGeom prst="ellipse">
                <a:avLst/>
              </a:prstGeom>
              <a:gradFill>
                <a:gsLst>
                  <a:gs pos="100000">
                    <a:sysClr val="windowText" lastClr="000000">
                      <a:lumMod val="75000"/>
                      <a:lumOff val="25000"/>
                    </a:sysClr>
                  </a:gs>
                  <a:gs pos="0">
                    <a:sysClr val="window" lastClr="FFFFFF"/>
                  </a:gs>
                </a:gsLst>
                <a:lin ang="5400000" scaled="0"/>
              </a:gradFill>
              <a:ln w="25400"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4" name="Oval 194"/>
              <p:cNvSpPr/>
              <p:nvPr/>
            </p:nvSpPr>
            <p:spPr>
              <a:xfrm>
                <a:off x="5324683" y="1388249"/>
                <a:ext cx="2109136" cy="1846047"/>
              </a:xfrm>
              <a:prstGeom prst="ellipse">
                <a:avLst/>
              </a:prstGeom>
              <a:gradFill>
                <a:gsLst>
                  <a:gs pos="100000">
                    <a:sysClr val="window" lastClr="FFFFFF">
                      <a:alpha val="0"/>
                    </a:sysClr>
                  </a:gs>
                  <a:gs pos="54000">
                    <a:srgbClr val="FFFFFF">
                      <a:alpha val="20000"/>
                    </a:srgbClr>
                  </a:gs>
                  <a:gs pos="0">
                    <a:sysClr val="window" lastClr="FFFFFF">
                      <a:alpha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5" name="Oval 3"/>
              <p:cNvSpPr/>
              <p:nvPr/>
            </p:nvSpPr>
            <p:spPr>
              <a:xfrm>
                <a:off x="4827608" y="1154952"/>
                <a:ext cx="3108960" cy="3108960"/>
              </a:xfrm>
              <a:custGeom>
                <a:avLst/>
                <a:gdLst/>
                <a:ahLst/>
                <a:cxnLst/>
                <a:rect l="l" t="t" r="r" b="b"/>
                <a:pathLst>
                  <a:path w="3108960" h="3108960">
                    <a:moveTo>
                      <a:pt x="1554480" y="185155"/>
                    </a:moveTo>
                    <a:cubicBezTo>
                      <a:pt x="798223" y="185155"/>
                      <a:pt x="185155" y="798223"/>
                      <a:pt x="185155" y="1554480"/>
                    </a:cubicBezTo>
                    <a:cubicBezTo>
                      <a:pt x="185155" y="2310737"/>
                      <a:pt x="798223" y="2923805"/>
                      <a:pt x="1554480" y="2923805"/>
                    </a:cubicBezTo>
                    <a:cubicBezTo>
                      <a:pt x="2310737" y="2923805"/>
                      <a:pt x="2923805" y="2310737"/>
                      <a:pt x="2923805" y="1554480"/>
                    </a:cubicBezTo>
                    <a:cubicBezTo>
                      <a:pt x="2923805" y="798223"/>
                      <a:pt x="2310737" y="185155"/>
                      <a:pt x="1554480" y="185155"/>
                    </a:cubicBezTo>
                    <a:close/>
                    <a:moveTo>
                      <a:pt x="1554480" y="0"/>
                    </a:moveTo>
                    <a:cubicBezTo>
                      <a:pt x="2412996" y="0"/>
                      <a:pt x="3108960" y="695964"/>
                      <a:pt x="3108960" y="1554480"/>
                    </a:cubicBezTo>
                    <a:cubicBezTo>
                      <a:pt x="3108960" y="2412996"/>
                      <a:pt x="2412996" y="3108960"/>
                      <a:pt x="1554480" y="3108960"/>
                    </a:cubicBezTo>
                    <a:cubicBezTo>
                      <a:pt x="695964" y="3108960"/>
                      <a:pt x="0" y="2412996"/>
                      <a:pt x="0" y="1554480"/>
                    </a:cubicBezTo>
                    <a:cubicBezTo>
                      <a:pt x="0" y="695964"/>
                      <a:pt x="695964" y="0"/>
                      <a:pt x="1554480" y="0"/>
                    </a:cubicBezTo>
                    <a:close/>
                  </a:path>
                </a:pathLst>
              </a:custGeom>
              <a:gradFill flip="none" rotWithShape="1">
                <a:gsLst>
                  <a:gs pos="0">
                    <a:srgbClr val="CBCBCB"/>
                  </a:gs>
                  <a:gs pos="13000">
                    <a:srgbClr val="5F5F5F"/>
                  </a:gs>
                  <a:gs pos="21001">
                    <a:srgbClr val="5F5F5F"/>
                  </a:gs>
                  <a:gs pos="63000">
                    <a:srgbClr val="FFFFFF"/>
                  </a:gs>
                  <a:gs pos="67000">
                    <a:srgbClr val="B2B2B2"/>
                  </a:gs>
                  <a:gs pos="79000">
                    <a:sysClr val="windowText" lastClr="000000">
                      <a:lumMod val="50000"/>
                      <a:lumOff val="50000"/>
                    </a:sysClr>
                  </a:gs>
                  <a:gs pos="89000">
                    <a:srgbClr val="777777"/>
                  </a:gs>
                  <a:gs pos="100000">
                    <a:srgbClr val="EAEAEA"/>
                  </a:gs>
                </a:gsLst>
                <a:lin ang="2700000" scaled="1"/>
                <a:tileRect/>
              </a:gradFill>
              <a:ln w="19050" cap="flat" cmpd="sng" algn="ctr">
                <a:solidFill>
                  <a:sysClr val="window" lastClr="FFFFFF">
                    <a:lumMod val="50000"/>
                  </a:sysClr>
                </a:solidFill>
                <a:prstDash val="solid"/>
              </a:ln>
              <a:effectLst>
                <a:outerShdw blurRad="88900" dist="50800" dir="5400000" algn="t" rotWithShape="0">
                  <a:prstClr val="black">
                    <a:alpha val="99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1" name="Group 11"/>
            <p:cNvGrpSpPr/>
            <p:nvPr/>
          </p:nvGrpSpPr>
          <p:grpSpPr>
            <a:xfrm>
              <a:off x="3277589" y="3990982"/>
              <a:ext cx="2646708" cy="2462350"/>
              <a:chOff x="3254968" y="3862246"/>
              <a:chExt cx="2646708" cy="2462350"/>
            </a:xfrm>
          </p:grpSpPr>
          <p:sp>
            <p:nvSpPr>
              <p:cNvPr id="19" name="Rectangle 241"/>
              <p:cNvSpPr/>
              <p:nvPr/>
            </p:nvSpPr>
            <p:spPr>
              <a:xfrm>
                <a:off x="3254968" y="4353143"/>
                <a:ext cx="2646708" cy="1971453"/>
              </a:xfrm>
              <a:prstGeom prst="rect">
                <a:avLst/>
              </a:prstGeom>
              <a:gradFill>
                <a:gsLst>
                  <a:gs pos="100000">
                    <a:sysClr val="window" lastClr="FFFFFF">
                      <a:lumMod val="75000"/>
                    </a:sysClr>
                  </a:gs>
                  <a:gs pos="0">
                    <a:sysClr val="window" lastClr="FFFFFF">
                      <a:lumMod val="95000"/>
                    </a:sysClr>
                  </a:gs>
                </a:gsLst>
                <a:lin ang="5400000" scaled="0"/>
              </a:gradFill>
              <a:ln w="12700" cap="flat" cmpd="sng" algn="ctr">
                <a:solidFill>
                  <a:sysClr val="window" lastClr="FFFFFF">
                    <a:lumMod val="50000"/>
                  </a:sysClr>
                </a:solidFill>
                <a:prstDash val="solid"/>
              </a:ln>
              <a:effectLst>
                <a:reflection blurRad="6350" stA="52000" endA="300" endPos="35000" dir="5400000" sy="-100000" algn="bl" rotWithShape="0"/>
              </a:effectLst>
            </p:spPr>
            <p:txBody>
              <a:bodyPr lIns="182880" tIns="182880" rIns="182880" bIns="182880" rtlCol="0" anchor="ctr"/>
              <a:lstStyle/>
              <a:p>
                <a:pPr algn="ctr" fontAlgn="auto">
                  <a:spcBef>
                    <a:spcPts val="0"/>
                  </a:spcBef>
                  <a:spcAft>
                    <a:spcPts val="0"/>
                  </a:spcAft>
                  <a:defRPr/>
                </a:pPr>
                <a:r>
                  <a:rPr kumimoji="0" lang="zh-TW" altLang="en-US" kern="0" dirty="0">
                    <a:solidFill>
                      <a:prstClr val="black">
                        <a:lumMod val="85000"/>
                        <a:lumOff val="15000"/>
                      </a:prstClr>
                    </a:solidFill>
                    <a:latin typeface="Cambria Math" panose="02040503050406030204" pitchFamily="18" charset="0"/>
                    <a:ea typeface="華康儷楷書" panose="03000509000000000000" pitchFamily="65" charset="-120"/>
                  </a:rPr>
                  <a:t>完成基本資料登錄作業，並確定送出</a:t>
                </a:r>
                <a:endParaRPr kumimoji="0" lang="en-US" kern="0" dirty="0">
                  <a:solidFill>
                    <a:prstClr val="black">
                      <a:lumMod val="85000"/>
                      <a:lumOff val="15000"/>
                    </a:prstClr>
                  </a:solidFill>
                  <a:latin typeface="Cambria Math" panose="02040503050406030204" pitchFamily="18" charset="0"/>
                  <a:ea typeface="華康儷楷書" panose="03000509000000000000" pitchFamily="65" charset="-120"/>
                </a:endParaRPr>
              </a:p>
            </p:txBody>
          </p:sp>
          <p:sp>
            <p:nvSpPr>
              <p:cNvPr id="18" name="Rectangle 240"/>
              <p:cNvSpPr/>
              <p:nvPr/>
            </p:nvSpPr>
            <p:spPr>
              <a:xfrm>
                <a:off x="3255004" y="3862246"/>
                <a:ext cx="2646671" cy="626350"/>
              </a:xfrm>
              <a:prstGeom prst="rect">
                <a:avLst/>
              </a:prstGeom>
              <a:gradFill>
                <a:gsLst>
                  <a:gs pos="100000">
                    <a:srgbClr val="004E8E"/>
                  </a:gs>
                  <a:gs pos="0">
                    <a:srgbClr val="0072D0"/>
                  </a:gs>
                </a:gsLst>
                <a:lin ang="5400000" scaled="0"/>
              </a:gradFill>
              <a:ln w="19050" cap="flat" cmpd="sng" algn="ctr">
                <a:solidFill>
                  <a:srgbClr val="005EAC"/>
                </a:solidFill>
                <a:prstDash val="solid"/>
              </a:ln>
              <a:effectLst/>
            </p:spPr>
            <p:txBody>
              <a:bodyPr rtlCol="0" anchor="ctr"/>
              <a:lstStyle/>
              <a:p>
                <a:pPr algn="ctr" fontAlgn="auto">
                  <a:spcBef>
                    <a:spcPts val="0"/>
                  </a:spcBef>
                  <a:spcAft>
                    <a:spcPts val="0"/>
                  </a:spcAft>
                  <a:defRPr/>
                </a:pP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15</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4</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29(</a:t>
                </a:r>
                <a:r>
                  <a:rPr kumimoji="0" lang="zh-TW" alt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三</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 17:00</a:t>
                </a:r>
                <a:r>
                  <a:rPr kumimoji="0" lang="zh-TW" altLang="en-US" b="1" kern="0" dirty="0">
                    <a:solidFill>
                      <a:prstClr val="white"/>
                    </a:solidFill>
                    <a:latin typeface="Cambria Math" panose="02040503050406030204" pitchFamily="18" charset="0"/>
                    <a:ea typeface="華康儷楷書" panose="03000509000000000000" pitchFamily="65" charset="-120"/>
                  </a:rPr>
                  <a:t>前</a:t>
                </a:r>
                <a:endParaRPr kumimoji="0" lang="en-US" b="1" kern="0" dirty="0">
                  <a:solidFill>
                    <a:prstClr val="white"/>
                  </a:solidFill>
                  <a:latin typeface="Cambria Math" panose="02040503050406030204" pitchFamily="18" charset="0"/>
                  <a:ea typeface="華康儷楷書" panose="03000509000000000000" pitchFamily="65" charset="-120"/>
                </a:endParaRPr>
              </a:p>
            </p:txBody>
          </p:sp>
        </p:grpSp>
        <p:grpSp>
          <p:nvGrpSpPr>
            <p:cNvPr id="12" name="Group 9"/>
            <p:cNvGrpSpPr/>
            <p:nvPr/>
          </p:nvGrpSpPr>
          <p:grpSpPr>
            <a:xfrm>
              <a:off x="227418" y="3990983"/>
              <a:ext cx="2719636" cy="2462352"/>
              <a:chOff x="204797" y="3862247"/>
              <a:chExt cx="2719636" cy="2462352"/>
            </a:xfrm>
          </p:grpSpPr>
          <p:sp>
            <p:nvSpPr>
              <p:cNvPr id="17" name="Rectangle 250"/>
              <p:cNvSpPr/>
              <p:nvPr/>
            </p:nvSpPr>
            <p:spPr>
              <a:xfrm>
                <a:off x="204797" y="4425916"/>
                <a:ext cx="2719636" cy="1898683"/>
              </a:xfrm>
              <a:prstGeom prst="rect">
                <a:avLst/>
              </a:prstGeom>
              <a:gradFill>
                <a:gsLst>
                  <a:gs pos="100000">
                    <a:sysClr val="window" lastClr="FFFFFF">
                      <a:lumMod val="75000"/>
                    </a:sysClr>
                  </a:gs>
                  <a:gs pos="0">
                    <a:sysClr val="window" lastClr="FFFFFF">
                      <a:lumMod val="95000"/>
                    </a:sysClr>
                  </a:gs>
                </a:gsLst>
                <a:lin ang="5400000" scaled="0"/>
              </a:gradFill>
              <a:ln w="12700" cap="flat" cmpd="sng" algn="ctr">
                <a:solidFill>
                  <a:sysClr val="window" lastClr="FFFFFF">
                    <a:lumMod val="50000"/>
                  </a:sysClr>
                </a:solidFill>
                <a:prstDash val="solid"/>
              </a:ln>
              <a:effectLst>
                <a:reflection blurRad="6350" stA="52000" endA="300" endPos="35000" dir="5400000" sy="-100000" algn="bl" rotWithShape="0"/>
              </a:effectLst>
            </p:spPr>
            <p:txBody>
              <a:bodyPr lIns="182880" tIns="182880" rIns="182880" bIns="182880" rtlCol="0" anchor="ctr"/>
              <a:lstStyle/>
              <a:p>
                <a:pPr algn="ctr" fontAlgn="auto">
                  <a:spcBef>
                    <a:spcPts val="0"/>
                  </a:spcBef>
                  <a:spcAft>
                    <a:spcPts val="0"/>
                  </a:spcAft>
                  <a:defRPr/>
                </a:pPr>
                <a:r>
                  <a:rPr kumimoji="0" lang="zh-TW" altLang="en-US" kern="0" dirty="0">
                    <a:solidFill>
                      <a:prstClr val="black">
                        <a:lumMod val="85000"/>
                        <a:lumOff val="15000"/>
                      </a:prstClr>
                    </a:solidFill>
                    <a:latin typeface="Cambria Math" panose="02040503050406030204" pitchFamily="18" charset="0"/>
                    <a:ea typeface="華康儷楷書" panose="03000509000000000000" pitchFamily="65" charset="-120"/>
                  </a:rPr>
                  <a:t>至本委員會四技二專甄選入學官網，依組別身分完成基本資料登錄作業</a:t>
                </a:r>
                <a:endParaRPr kumimoji="0" lang="en-US" kern="0" dirty="0">
                  <a:solidFill>
                    <a:prstClr val="black">
                      <a:lumMod val="85000"/>
                      <a:lumOff val="15000"/>
                    </a:prstClr>
                  </a:solidFill>
                  <a:latin typeface="Cambria Math" panose="02040503050406030204" pitchFamily="18" charset="0"/>
                  <a:ea typeface="華康儷楷書" panose="03000509000000000000" pitchFamily="65" charset="-120"/>
                </a:endParaRPr>
              </a:p>
            </p:txBody>
          </p:sp>
          <p:sp>
            <p:nvSpPr>
              <p:cNvPr id="16" name="Rectangle 249"/>
              <p:cNvSpPr/>
              <p:nvPr/>
            </p:nvSpPr>
            <p:spPr>
              <a:xfrm>
                <a:off x="204797" y="3862247"/>
                <a:ext cx="2719636" cy="626348"/>
              </a:xfrm>
              <a:prstGeom prst="rect">
                <a:avLst/>
              </a:prstGeom>
              <a:gradFill>
                <a:gsLst>
                  <a:gs pos="100000">
                    <a:sysClr val="windowText" lastClr="000000">
                      <a:lumMod val="95000"/>
                      <a:lumOff val="5000"/>
                    </a:sysClr>
                  </a:gs>
                  <a:gs pos="0">
                    <a:sysClr val="windowText" lastClr="000000">
                      <a:lumMod val="50000"/>
                      <a:lumOff val="50000"/>
                    </a:sysClr>
                  </a:gs>
                </a:gsLst>
                <a:lin ang="5400000" scaled="0"/>
              </a:gra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15</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.4.1</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6(</a:t>
                </a:r>
                <a:r>
                  <a:rPr kumimoji="0" lang="zh-TW" alt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四</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p>
              <a:p>
                <a:pPr algn="ctr" fontAlgn="auto">
                  <a:spcBef>
                    <a:spcPts val="0"/>
                  </a:spcBef>
                  <a:spcAft>
                    <a:spcPts val="0"/>
                  </a:spcAft>
                  <a:defRPr/>
                </a:pPr>
                <a:r>
                  <a:rPr kumimoji="0" lang="zh-TW" alt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至</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15</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4</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29(</a:t>
                </a:r>
                <a:r>
                  <a:rPr kumimoji="0" lang="zh-TW" alt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三</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endPar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endParaRPr>
              </a:p>
            </p:txBody>
          </p:sp>
        </p:grpSp>
        <p:grpSp>
          <p:nvGrpSpPr>
            <p:cNvPr id="13" name="Group 8"/>
            <p:cNvGrpSpPr/>
            <p:nvPr/>
          </p:nvGrpSpPr>
          <p:grpSpPr>
            <a:xfrm>
              <a:off x="6225236" y="3973065"/>
              <a:ext cx="2745967" cy="2478221"/>
              <a:chOff x="6202615" y="3844329"/>
              <a:chExt cx="2745967" cy="2478221"/>
            </a:xfrm>
          </p:grpSpPr>
          <p:sp>
            <p:nvSpPr>
              <p:cNvPr id="15" name="Rectangle 253"/>
              <p:cNvSpPr/>
              <p:nvPr/>
            </p:nvSpPr>
            <p:spPr>
              <a:xfrm>
                <a:off x="6202615" y="4447336"/>
                <a:ext cx="2745966" cy="1875214"/>
              </a:xfrm>
              <a:prstGeom prst="rect">
                <a:avLst/>
              </a:prstGeom>
              <a:gradFill>
                <a:gsLst>
                  <a:gs pos="100000">
                    <a:sysClr val="window" lastClr="FFFFFF">
                      <a:lumMod val="75000"/>
                    </a:sysClr>
                  </a:gs>
                  <a:gs pos="0">
                    <a:sysClr val="window" lastClr="FFFFFF">
                      <a:lumMod val="95000"/>
                    </a:sysClr>
                  </a:gs>
                </a:gsLst>
                <a:lin ang="5400000" scaled="0"/>
              </a:gradFill>
              <a:ln w="12700" cap="flat" cmpd="sng" algn="ctr">
                <a:solidFill>
                  <a:sysClr val="window" lastClr="FFFFFF">
                    <a:lumMod val="50000"/>
                  </a:sysClr>
                </a:solidFill>
                <a:prstDash val="solid"/>
              </a:ln>
              <a:effectLst>
                <a:reflection blurRad="6350" stA="52000" endA="300" endPos="35000" dir="5400000" sy="-100000" algn="bl" rotWithShape="0"/>
              </a:effectLst>
            </p:spPr>
            <p:txBody>
              <a:bodyPr lIns="182880" tIns="182880" rIns="182880" bIns="182880" rtlCol="0" anchor="ctr"/>
              <a:lstStyle/>
              <a:p>
                <a:pPr algn="ctr" fontAlgn="auto">
                  <a:spcBef>
                    <a:spcPts val="0"/>
                  </a:spcBef>
                  <a:spcAft>
                    <a:spcPts val="0"/>
                  </a:spcAft>
                  <a:defRPr/>
                </a:pPr>
                <a:r>
                  <a:rPr kumimoji="0" lang="zh-TW" altLang="en-US" kern="0" dirty="0">
                    <a:solidFill>
                      <a:prstClr val="black">
                        <a:lumMod val="85000"/>
                        <a:lumOff val="15000"/>
                      </a:prstClr>
                    </a:solidFill>
                    <a:latin typeface="Cambria Math" panose="02040503050406030204" pitchFamily="18" charset="0"/>
                    <a:ea typeface="華康儷楷書" panose="03000509000000000000" pitchFamily="65" charset="-120"/>
                  </a:rPr>
                  <a:t>將基本資料表及相關證明表件依簡章規定於</a:t>
                </a:r>
                <a:r>
                  <a:rPr kumimoji="0" lang="en-US" altLang="zh-TW" b="1" u="sng" kern="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a:t>
                </a:r>
                <a:r>
                  <a:rPr kumimoji="0" lang="zh-TW" altLang="en-US" b="1" u="sng" kern="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年</a:t>
                </a:r>
                <a:r>
                  <a:rPr kumimoji="0" lang="en-US" altLang="zh-TW" b="1" u="sng" kern="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4</a:t>
                </a:r>
                <a:r>
                  <a:rPr kumimoji="0" lang="zh-TW" altLang="en-US" b="1" u="sng" kern="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月</a:t>
                </a:r>
                <a:r>
                  <a:rPr kumimoji="0" lang="en-US" altLang="zh-TW" b="1" u="sng" kern="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29</a:t>
                </a:r>
                <a:r>
                  <a:rPr kumimoji="0" lang="zh-TW" altLang="en-US" b="1" u="sng" kern="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日前</a:t>
                </a:r>
                <a:r>
                  <a:rPr kumimoji="0" lang="en-US" altLang="zh-TW" b="1" u="sng" kern="0" dirty="0">
                    <a:solidFill>
                      <a:srgbClr val="FF0000"/>
                    </a:solidFill>
                    <a:latin typeface="Cambria Math" panose="02040503050406030204" pitchFamily="18" charset="0"/>
                    <a:ea typeface="華康儷楷書" panose="03000509000000000000" pitchFamily="65" charset="-120"/>
                  </a:rPr>
                  <a:t>(</a:t>
                </a:r>
                <a:r>
                  <a:rPr kumimoji="0" lang="zh-TW" altLang="en-US" b="1" u="sng" kern="0" dirty="0">
                    <a:solidFill>
                      <a:srgbClr val="FF0000"/>
                    </a:solidFill>
                    <a:latin typeface="Cambria Math" panose="02040503050406030204" pitchFamily="18" charset="0"/>
                    <a:ea typeface="華康儷楷書" panose="03000509000000000000" pitchFamily="65" charset="-120"/>
                  </a:rPr>
                  <a:t>郵戳為憑</a:t>
                </a:r>
                <a:r>
                  <a:rPr kumimoji="0" lang="en-US" altLang="zh-TW" b="1" u="sng" kern="0" dirty="0">
                    <a:solidFill>
                      <a:srgbClr val="FF0000"/>
                    </a:solidFill>
                    <a:latin typeface="Cambria Math" panose="02040503050406030204" pitchFamily="18" charset="0"/>
                    <a:ea typeface="華康儷楷書" panose="03000509000000000000" pitchFamily="65" charset="-120"/>
                  </a:rPr>
                  <a:t>)</a:t>
                </a:r>
              </a:p>
              <a:p>
                <a:pPr algn="ctr" fontAlgn="auto">
                  <a:spcBef>
                    <a:spcPts val="0"/>
                  </a:spcBef>
                  <a:spcAft>
                    <a:spcPts val="0"/>
                  </a:spcAft>
                  <a:defRPr/>
                </a:pPr>
                <a:r>
                  <a:rPr kumimoji="0" lang="zh-TW" altLang="en-US" kern="0" dirty="0">
                    <a:solidFill>
                      <a:prstClr val="black">
                        <a:lumMod val="85000"/>
                        <a:lumOff val="15000"/>
                      </a:prstClr>
                    </a:solidFill>
                    <a:latin typeface="Cambria Math" panose="02040503050406030204" pitchFamily="18" charset="0"/>
                    <a:ea typeface="華康儷楷書" panose="03000509000000000000" pitchFamily="65" charset="-120"/>
                  </a:rPr>
                  <a:t>寄至本委員會審查</a:t>
                </a:r>
                <a:endParaRPr kumimoji="0" lang="en-US" kern="0" dirty="0">
                  <a:solidFill>
                    <a:prstClr val="black">
                      <a:lumMod val="85000"/>
                      <a:lumOff val="15000"/>
                    </a:prstClr>
                  </a:solidFill>
                  <a:latin typeface="Cambria Math" panose="02040503050406030204" pitchFamily="18" charset="0"/>
                  <a:ea typeface="華康儷楷書" panose="03000509000000000000" pitchFamily="65" charset="-120"/>
                </a:endParaRPr>
              </a:p>
            </p:txBody>
          </p:sp>
          <p:sp>
            <p:nvSpPr>
              <p:cNvPr id="14" name="Rectangle 252"/>
              <p:cNvSpPr/>
              <p:nvPr/>
            </p:nvSpPr>
            <p:spPr>
              <a:xfrm>
                <a:off x="6202653" y="3844329"/>
                <a:ext cx="2745929" cy="644266"/>
              </a:xfrm>
              <a:prstGeom prst="rect">
                <a:avLst/>
              </a:prstGeom>
              <a:gradFill>
                <a:gsLst>
                  <a:gs pos="100000">
                    <a:srgbClr val="640000"/>
                  </a:gs>
                  <a:gs pos="0">
                    <a:srgbClr val="E61A1A"/>
                  </a:gs>
                </a:gsLst>
                <a:lin ang="5400000" scaled="0"/>
              </a:gradFill>
              <a:ln w="19050" cap="flat" cmpd="sng" algn="ctr">
                <a:solidFill>
                  <a:srgbClr val="760000"/>
                </a:solidFill>
                <a:prstDash val="solid"/>
              </a:ln>
              <a:effectLst/>
            </p:spPr>
            <p:txBody>
              <a:bodyPr rtlCol="0" anchor="ctr"/>
              <a:lstStyle/>
              <a:p>
                <a:pPr algn="ctr" fontAlgn="auto">
                  <a:spcBef>
                    <a:spcPts val="0"/>
                  </a:spcBef>
                  <a:spcAft>
                    <a:spcPts val="0"/>
                  </a:spcAft>
                  <a:defRPr/>
                </a:pP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15</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4</a:t>
                </a:r>
                <a:r>
                  <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29(</a:t>
                </a:r>
                <a:r>
                  <a:rPr kumimoji="0" lang="zh-TW" alt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三</a:t>
                </a:r>
                <a:r>
                  <a:rPr kumimoji="0" lang="en-US" altLang="zh-TW"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rPr>
                  <a:t>前</a:t>
                </a:r>
                <a:endParaRPr kumimoji="0" lang="en-US" b="1" kern="0" dirty="0">
                  <a:solidFill>
                    <a:prstClr val="white"/>
                  </a:solidFill>
                  <a:latin typeface="Cambria Math" panose="02040503050406030204" pitchFamily="18" charset="0"/>
                  <a:ea typeface="華康儷楷書" panose="03000509000000000000" pitchFamily="65" charset="-120"/>
                  <a:cs typeface="Times New Roman" panose="02020603050405020304" pitchFamily="18" charset="0"/>
                </a:endParaRPr>
              </a:p>
            </p:txBody>
          </p:sp>
        </p:grpSp>
      </p:grpSp>
    </p:spTree>
    <p:extLst>
      <p:ext uri="{BB962C8B-B14F-4D97-AF65-F5344CB8AC3E}">
        <p14:creationId xmlns:p14="http://schemas.microsoft.com/office/powerpoint/2010/main" val="29139513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127448" y="12833"/>
            <a:ext cx="8784976" cy="698470"/>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4000"/>
              </a:lnSpc>
            </a:pPr>
            <a:r>
              <a:rPr lang="zh-TW" altLang="en-US" sz="2800" b="1" kern="0" dirty="0">
                <a:latin typeface="華康儷楷書" panose="03000509000000000000" pitchFamily="65" charset="-120"/>
                <a:ea typeface="華康儷楷書" panose="03000509000000000000" pitchFamily="65" charset="-120"/>
              </a:rPr>
              <a:t>一、資格審查登錄</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登入頁</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13" name="文字方塊 12"/>
          <p:cNvSpPr txBox="1"/>
          <p:nvPr/>
        </p:nvSpPr>
        <p:spPr>
          <a:xfrm>
            <a:off x="3030854" y="5733256"/>
            <a:ext cx="6665546" cy="847565"/>
          </a:xfrm>
          <a:prstGeom prst="roundRect">
            <a:avLst/>
          </a:prstGeom>
          <a:solidFill>
            <a:srgbClr val="C0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建議考生請勿使用手機或平板電腦登入使用本招生各系統，避免畫面資訊閱覽不完全，漏登資料而影響權益。</a:t>
            </a:r>
          </a:p>
        </p:txBody>
      </p:sp>
      <p:pic>
        <p:nvPicPr>
          <p:cNvPr id="14" name="圖片 13">
            <a:extLst>
              <a:ext uri="{FF2B5EF4-FFF2-40B4-BE49-F238E27FC236}">
                <a16:creationId xmlns:a16="http://schemas.microsoft.com/office/drawing/2014/main" id="{159AC7FE-4A65-4C2F-9B06-17A61F34FFDD}"/>
              </a:ext>
            </a:extLst>
          </p:cNvPr>
          <p:cNvPicPr>
            <a:picLocks noChangeAspect="1"/>
          </p:cNvPicPr>
          <p:nvPr/>
        </p:nvPicPr>
        <p:blipFill rotWithShape="1">
          <a:blip r:embed="rId3">
            <a:extLst>
              <a:ext uri="{28A0092B-C50C-407E-A947-70E740481C1C}">
                <a14:useLocalDpi xmlns:a14="http://schemas.microsoft.com/office/drawing/2010/main" val="0"/>
              </a:ext>
            </a:extLst>
          </a:blip>
          <a:srcRect l="9872" r="9872"/>
          <a:stretch/>
        </p:blipFill>
        <p:spPr>
          <a:xfrm>
            <a:off x="1158646" y="1942873"/>
            <a:ext cx="4433298" cy="3602359"/>
          </a:xfrm>
          <a:prstGeom prst="rect">
            <a:avLst/>
          </a:prstGeom>
        </p:spPr>
      </p:pic>
      <p:pic>
        <p:nvPicPr>
          <p:cNvPr id="17" name="圖片 16">
            <a:extLst>
              <a:ext uri="{FF2B5EF4-FFF2-40B4-BE49-F238E27FC236}">
                <a16:creationId xmlns:a16="http://schemas.microsoft.com/office/drawing/2014/main" id="{B7FB8A4C-32B6-48DB-9E87-E5887E12E20A}"/>
              </a:ext>
            </a:extLst>
          </p:cNvPr>
          <p:cNvPicPr>
            <a:picLocks noChangeAspect="1"/>
          </p:cNvPicPr>
          <p:nvPr/>
        </p:nvPicPr>
        <p:blipFill rotWithShape="1">
          <a:blip r:embed="rId4">
            <a:extLst>
              <a:ext uri="{28A0092B-C50C-407E-A947-70E740481C1C}">
                <a14:useLocalDpi xmlns:a14="http://schemas.microsoft.com/office/drawing/2010/main" val="0"/>
              </a:ext>
            </a:extLst>
          </a:blip>
          <a:srcRect l="9250" r="9250"/>
          <a:stretch/>
        </p:blipFill>
        <p:spPr>
          <a:xfrm>
            <a:off x="6456040" y="1985822"/>
            <a:ext cx="4649322" cy="3503110"/>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7163" y="5726059"/>
            <a:ext cx="717309" cy="717309"/>
          </a:xfrm>
          <a:prstGeom prst="rect">
            <a:avLst/>
          </a:prstGeom>
        </p:spPr>
      </p:pic>
      <p:sp>
        <p:nvSpPr>
          <p:cNvPr id="2" name="矩形: 圓角 1">
            <a:extLst>
              <a:ext uri="{FF2B5EF4-FFF2-40B4-BE49-F238E27FC236}">
                <a16:creationId xmlns:a16="http://schemas.microsoft.com/office/drawing/2014/main" id="{9689C85F-1981-455B-B3D4-EB7A7E3703DA}"/>
              </a:ext>
            </a:extLst>
          </p:cNvPr>
          <p:cNvSpPr/>
          <p:nvPr/>
        </p:nvSpPr>
        <p:spPr>
          <a:xfrm>
            <a:off x="1174508" y="1376672"/>
            <a:ext cx="4327771" cy="55065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一般組</a:t>
            </a:r>
          </a:p>
        </p:txBody>
      </p:sp>
      <p:sp>
        <p:nvSpPr>
          <p:cNvPr id="19" name="矩形: 圓角 18">
            <a:extLst>
              <a:ext uri="{FF2B5EF4-FFF2-40B4-BE49-F238E27FC236}">
                <a16:creationId xmlns:a16="http://schemas.microsoft.com/office/drawing/2014/main" id="{AEFA2B89-9DDF-4101-89B9-4C7F286C1FA5}"/>
              </a:ext>
            </a:extLst>
          </p:cNvPr>
          <p:cNvSpPr/>
          <p:nvPr/>
        </p:nvSpPr>
        <p:spPr>
          <a:xfrm>
            <a:off x="6528048" y="1376672"/>
            <a:ext cx="4577314" cy="57847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青儲組</a:t>
            </a:r>
          </a:p>
        </p:txBody>
      </p:sp>
    </p:spTree>
    <p:extLst>
      <p:ext uri="{BB962C8B-B14F-4D97-AF65-F5344CB8AC3E}">
        <p14:creationId xmlns:p14="http://schemas.microsoft.com/office/powerpoint/2010/main" val="9563003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文字, 螢幕擷取畫面, 字型, 數字 的圖片&#10;&#10;AI 產生的內容可能不正確。">
            <a:extLst>
              <a:ext uri="{FF2B5EF4-FFF2-40B4-BE49-F238E27FC236}">
                <a16:creationId xmlns:a16="http://schemas.microsoft.com/office/drawing/2014/main" id="{B24736CD-E5A0-5BC3-1186-EB0A54DDB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542" y="764704"/>
            <a:ext cx="9752807" cy="5600622"/>
          </a:xfrm>
          <a:prstGeom prst="rect">
            <a:avLst/>
          </a:prstGeom>
        </p:spPr>
      </p:pic>
      <p:sp>
        <p:nvSpPr>
          <p:cNvPr id="8" name="Rectangle 3"/>
          <p:cNvSpPr txBox="1">
            <a:spLocks noChangeArrowheads="1"/>
          </p:cNvSpPr>
          <p:nvPr/>
        </p:nvSpPr>
        <p:spPr>
          <a:xfrm>
            <a:off x="1487488" y="-290932"/>
            <a:ext cx="8784976" cy="122902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4000"/>
              </a:lnSpc>
            </a:pPr>
            <a:r>
              <a:rPr lang="zh-TW" altLang="en-US" sz="2800" b="1" kern="0" dirty="0">
                <a:latin typeface="華康儷楷書" panose="03000509000000000000" pitchFamily="65" charset="-120"/>
                <a:ea typeface="華康儷楷書" panose="03000509000000000000" pitchFamily="65" charset="-120"/>
              </a:rPr>
              <a:t>一、資格審查登錄</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隱私權保護政策聲明</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5" name="矩形 4">
            <a:extLst>
              <a:ext uri="{FF2B5EF4-FFF2-40B4-BE49-F238E27FC236}">
                <a16:creationId xmlns:a16="http://schemas.microsoft.com/office/drawing/2014/main" id="{0A4989F3-759B-99FB-36FC-D9A99C43C102}"/>
              </a:ext>
            </a:extLst>
          </p:cNvPr>
          <p:cNvSpPr/>
          <p:nvPr/>
        </p:nvSpPr>
        <p:spPr>
          <a:xfrm>
            <a:off x="1483312" y="5812269"/>
            <a:ext cx="5908831" cy="2810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77B9E9AD-A713-3054-B4E9-26992903B9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3860" y="6381328"/>
            <a:ext cx="396173" cy="396173"/>
          </a:xfrm>
          <a:prstGeom prst="rect">
            <a:avLst/>
          </a:prstGeom>
        </p:spPr>
      </p:pic>
      <p:sp>
        <p:nvSpPr>
          <p:cNvPr id="2" name="Freeform 2">
            <a:extLst>
              <a:ext uri="{FF2B5EF4-FFF2-40B4-BE49-F238E27FC236}">
                <a16:creationId xmlns:a16="http://schemas.microsoft.com/office/drawing/2014/main" id="{ACCD4A01-010B-E971-DAEE-9B2E8CEDFE66}"/>
              </a:ext>
            </a:extLst>
          </p:cNvPr>
          <p:cNvSpPr>
            <a:spLocks/>
          </p:cNvSpPr>
          <p:nvPr/>
        </p:nvSpPr>
        <p:spPr bwMode="gray">
          <a:xfrm>
            <a:off x="1512000" y="5740260"/>
            <a:ext cx="292208" cy="281028"/>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237763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127448" y="836711"/>
            <a:ext cx="9793088" cy="5644809"/>
          </a:xfrm>
          <a:prstGeom prst="rect">
            <a:avLst/>
          </a:prstGeom>
        </p:spPr>
      </p:pic>
      <p:sp>
        <p:nvSpPr>
          <p:cNvPr id="14" name="Rectangle 3"/>
          <p:cNvSpPr txBox="1">
            <a:spLocks noChangeArrowheads="1"/>
          </p:cNvSpPr>
          <p:nvPr/>
        </p:nvSpPr>
        <p:spPr>
          <a:xfrm>
            <a:off x="1306298" y="-190932"/>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一、資格審查登錄</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登錄報名資格</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8" name="AutoShape 12">
            <a:extLst>
              <a:ext uri="{FF2B5EF4-FFF2-40B4-BE49-F238E27FC236}">
                <a16:creationId xmlns:a16="http://schemas.microsoft.com/office/drawing/2014/main" id="{F48FFE0A-4DD9-46DF-BDC2-12033AD6FD66}"/>
              </a:ext>
            </a:extLst>
          </p:cNvPr>
          <p:cNvSpPr>
            <a:spLocks noChangeArrowheads="1"/>
          </p:cNvSpPr>
          <p:nvPr/>
        </p:nvSpPr>
        <p:spPr bwMode="auto">
          <a:xfrm>
            <a:off x="11064552" y="2132857"/>
            <a:ext cx="576064" cy="3251944"/>
          </a:xfrm>
          <a:prstGeom prst="wedgeRoundRectCallout">
            <a:avLst>
              <a:gd name="adj1" fmla="val -138072"/>
              <a:gd name="adj2" fmla="val -22384"/>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vert="eaVert"/>
          <a:lstStyle/>
          <a:p>
            <a:pPr>
              <a:buClr>
                <a:schemeClr val="accent1"/>
              </a:buClr>
            </a:pPr>
            <a:r>
              <a:rPr kumimoji="0" lang="zh-TW" altLang="en-US" b="1" dirty="0">
                <a:latin typeface="華康儷楷書" panose="03000509000000000000" pitchFamily="65" charset="-120"/>
                <a:ea typeface="華康儷楷書" panose="03000509000000000000" pitchFamily="65" charset="-120"/>
              </a:rPr>
              <a:t>選擇持有之報名</a:t>
            </a:r>
            <a:r>
              <a:rPr lang="zh-TW" altLang="en-US" b="1" dirty="0">
                <a:latin typeface="華康儷楷書" panose="03000509000000000000" pitchFamily="65" charset="-120"/>
                <a:ea typeface="華康儷楷書" panose="03000509000000000000" pitchFamily="65" charset="-120"/>
              </a:rPr>
              <a:t>學歷</a:t>
            </a:r>
            <a:r>
              <a:rPr lang="en-US" altLang="zh-TW" b="1" dirty="0">
                <a:latin typeface="華康儷楷書" panose="03000509000000000000" pitchFamily="65" charset="-120"/>
                <a:ea typeface="華康儷楷書" panose="03000509000000000000" pitchFamily="65" charset="-120"/>
              </a:rPr>
              <a:t>(</a:t>
            </a:r>
            <a:r>
              <a:rPr lang="zh-TW" altLang="en-US" b="1" dirty="0">
                <a:latin typeface="華康儷楷書" panose="03000509000000000000" pitchFamily="65" charset="-120"/>
                <a:ea typeface="華康儷楷書" panose="03000509000000000000" pitchFamily="65" charset="-120"/>
              </a:rPr>
              <a:t>力</a:t>
            </a:r>
            <a:r>
              <a:rPr lang="en-US" altLang="zh-TW" b="1" dirty="0">
                <a:latin typeface="華康儷楷書" panose="03000509000000000000" pitchFamily="65" charset="-120"/>
                <a:ea typeface="華康儷楷書" panose="03000509000000000000" pitchFamily="65" charset="-120"/>
              </a:rPr>
              <a:t>)</a:t>
            </a:r>
            <a:r>
              <a:rPr kumimoji="0" lang="zh-TW" altLang="en-US" b="1" dirty="0">
                <a:latin typeface="華康儷楷書" panose="03000509000000000000" pitchFamily="65" charset="-120"/>
                <a:ea typeface="華康儷楷書" panose="03000509000000000000" pitchFamily="65" charset="-120"/>
              </a:rPr>
              <a:t>資格</a:t>
            </a:r>
          </a:p>
        </p:txBody>
      </p:sp>
    </p:spTree>
    <p:extLst>
      <p:ext uri="{BB962C8B-B14F-4D97-AF65-F5344CB8AC3E}">
        <p14:creationId xmlns:p14="http://schemas.microsoft.com/office/powerpoint/2010/main" val="846979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9FD475D3-444E-4A4C-A053-86DBF5DFB5D4}"/>
              </a:ext>
            </a:extLst>
          </p:cNvPr>
          <p:cNvPicPr>
            <a:picLocks noChangeAspect="1"/>
          </p:cNvPicPr>
          <p:nvPr/>
        </p:nvPicPr>
        <p:blipFill>
          <a:blip r:embed="rId3"/>
          <a:stretch>
            <a:fillRect/>
          </a:stretch>
        </p:blipFill>
        <p:spPr>
          <a:xfrm>
            <a:off x="729410" y="1466906"/>
            <a:ext cx="10884181" cy="4838644"/>
          </a:xfrm>
          <a:prstGeom prst="rect">
            <a:avLst/>
          </a:prstGeom>
        </p:spPr>
      </p:pic>
      <p:sp>
        <p:nvSpPr>
          <p:cNvPr id="20" name="Rectangle 3"/>
          <p:cNvSpPr txBox="1">
            <a:spLocks noChangeArrowheads="1"/>
          </p:cNvSpPr>
          <p:nvPr/>
        </p:nvSpPr>
        <p:spPr>
          <a:xfrm>
            <a:off x="856814" y="-167239"/>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一、資格審查登錄</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填寫個人相關基本資料</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15" name="AutoShape 4">
            <a:extLst>
              <a:ext uri="{FF2B5EF4-FFF2-40B4-BE49-F238E27FC236}">
                <a16:creationId xmlns:a16="http://schemas.microsoft.com/office/drawing/2014/main" id="{E69FB3AE-2F99-4EF8-9156-C629287EAF97}"/>
              </a:ext>
            </a:extLst>
          </p:cNvPr>
          <p:cNvSpPr>
            <a:spLocks noChangeArrowheads="1"/>
          </p:cNvSpPr>
          <p:nvPr/>
        </p:nvSpPr>
        <p:spPr bwMode="auto">
          <a:xfrm>
            <a:off x="833019" y="755921"/>
            <a:ext cx="4204251" cy="408623"/>
          </a:xfrm>
          <a:prstGeom prst="roundRect">
            <a:avLst/>
          </a:prstGeom>
          <a:solidFill>
            <a:srgbClr val="C00000"/>
          </a:solidFill>
          <a:ln w="9525" algn="ctr">
            <a:noFill/>
            <a:miter lim="800000"/>
            <a:headEnd/>
            <a:tailEnd/>
          </a:ln>
        </p:spPr>
        <p:txBody>
          <a:bodyPr vert="horz" wrap="square">
            <a:spAutoFit/>
          </a:bodyPr>
          <a:lstStyle/>
          <a:p>
            <a:pPr>
              <a:buClr>
                <a:schemeClr val="accent1"/>
              </a:buClr>
            </a:pPr>
            <a:r>
              <a:rPr lang="zh-TW" altLang="en-US" b="1" dirty="0">
                <a:solidFill>
                  <a:schemeClr val="bg1"/>
                </a:solidFill>
                <a:latin typeface="華康儷楷書" panose="03000509000000000000" pitchFamily="65" charset="-120"/>
                <a:ea typeface="華康儷楷書" panose="03000509000000000000" pitchFamily="65" charset="-120"/>
              </a:rPr>
              <a:t>請考生依序完整正確填寫下列欄位資料</a:t>
            </a:r>
          </a:p>
        </p:txBody>
      </p:sp>
      <p:sp>
        <p:nvSpPr>
          <p:cNvPr id="18" name="AutoShape 6">
            <a:extLst>
              <a:ext uri="{FF2B5EF4-FFF2-40B4-BE49-F238E27FC236}">
                <a16:creationId xmlns:a16="http://schemas.microsoft.com/office/drawing/2014/main" id="{013E6F4F-0DA6-4367-A6F7-5CBBCBAA221A}"/>
              </a:ext>
            </a:extLst>
          </p:cNvPr>
          <p:cNvSpPr>
            <a:spLocks noChangeArrowheads="1"/>
          </p:cNvSpPr>
          <p:nvPr/>
        </p:nvSpPr>
        <p:spPr bwMode="auto">
          <a:xfrm>
            <a:off x="6860548" y="819592"/>
            <a:ext cx="4824536" cy="1040686"/>
          </a:xfrm>
          <a:prstGeom prst="wedgeRoundRectCallout">
            <a:avLst>
              <a:gd name="adj1" fmla="val -19671"/>
              <a:gd name="adj2" fmla="val 86334"/>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just">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請考生務必正確填寫，在招生期間可聯絡到的電話及可接收簡訊之行動電話與</a:t>
            </a:r>
            <a:r>
              <a:rPr kumimoji="0" lang="en-US" altLang="zh-TW" b="1"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E-mail</a:t>
            </a:r>
            <a:r>
              <a:rPr kumimoji="0" lang="zh-TW" altLang="en-US" b="1" dirty="0">
                <a:solidFill>
                  <a:srgbClr val="000000"/>
                </a:solidFill>
                <a:latin typeface="華康儷楷書" panose="03000509000000000000" pitchFamily="65" charset="-120"/>
                <a:ea typeface="華康儷楷書" panose="03000509000000000000" pitchFamily="65" charset="-120"/>
                <a:cs typeface="Times New Roman" panose="02020603050405020304" pitchFamily="18" charset="0"/>
              </a:rPr>
              <a:t>，以備緊急通知聯絡及發送簡訊之需</a:t>
            </a:r>
          </a:p>
        </p:txBody>
      </p:sp>
      <p:sp>
        <p:nvSpPr>
          <p:cNvPr id="19" name="AutoShape 6">
            <a:extLst>
              <a:ext uri="{FF2B5EF4-FFF2-40B4-BE49-F238E27FC236}">
                <a16:creationId xmlns:a16="http://schemas.microsoft.com/office/drawing/2014/main" id="{5B55E7A0-0314-4EB7-A1C2-9E641830E79B}"/>
              </a:ext>
            </a:extLst>
          </p:cNvPr>
          <p:cNvSpPr>
            <a:spLocks noChangeArrowheads="1"/>
          </p:cNvSpPr>
          <p:nvPr/>
        </p:nvSpPr>
        <p:spPr bwMode="auto">
          <a:xfrm>
            <a:off x="5302261" y="3620641"/>
            <a:ext cx="5976664" cy="684895"/>
          </a:xfrm>
          <a:prstGeom prst="wedgeRoundRectCallout">
            <a:avLst>
              <a:gd name="adj1" fmla="val -59676"/>
              <a:gd name="adj2" fmla="val -24242"/>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sz="1600" b="1" dirty="0">
                <a:latin typeface="Cambria Math" panose="02040503050406030204" pitchFamily="18" charset="0"/>
                <a:ea typeface="華康儷楷書" panose="03000509000000000000" pitchFamily="65" charset="-120"/>
              </a:rPr>
              <a:t>系統自動帶入統測報名時之繳費身分註記</a:t>
            </a:r>
            <a:endParaRPr kumimoji="0" lang="en-US" altLang="zh-TW" sz="1600" b="1" dirty="0">
              <a:latin typeface="Cambria Math" panose="02040503050406030204" pitchFamily="18" charset="0"/>
              <a:ea typeface="華康儷楷書" panose="03000509000000000000" pitchFamily="65" charset="-120"/>
            </a:endParaRPr>
          </a:p>
          <a:p>
            <a:pPr algn="ctr">
              <a:buClr>
                <a:schemeClr val="accent1"/>
              </a:buClr>
            </a:pPr>
            <a:r>
              <a:rPr kumimoji="0" lang="zh-TW" altLang="en-US" sz="1600" b="1" dirty="0">
                <a:latin typeface="Cambria Math" panose="02040503050406030204" pitchFamily="18" charset="0"/>
                <a:ea typeface="華康儷楷書" panose="03000509000000000000" pitchFamily="65" charset="-120"/>
              </a:rPr>
              <a:t>考生可</a:t>
            </a:r>
            <a:r>
              <a:rPr kumimoji="0" lang="zh-TW" altLang="en-US" sz="1600" b="1" dirty="0">
                <a:latin typeface="Cambria Math" panose="02040503050406030204" pitchFamily="18" charset="0"/>
                <a:ea typeface="華康儷楷書" panose="03000509000000000000" pitchFamily="65" charset="-120"/>
                <a:cs typeface="Times New Roman" panose="02020603050405020304" pitchFamily="18" charset="0"/>
              </a:rPr>
              <a:t>依</a:t>
            </a:r>
            <a:r>
              <a:rPr kumimoji="0" lang="en-US" altLang="zh-TW" sz="1600" b="1" dirty="0">
                <a:latin typeface="Cambria Math" panose="02040503050406030204" pitchFamily="18" charset="0"/>
                <a:ea typeface="華康儷楷書" panose="03000509000000000000" pitchFamily="65" charset="-120"/>
                <a:cs typeface="Times New Roman" panose="02020603050405020304" pitchFamily="18" charset="0"/>
              </a:rPr>
              <a:t>115.4.29(</a:t>
            </a:r>
            <a:r>
              <a:rPr kumimoji="0" lang="zh-TW" altLang="en-US" sz="1600" b="1" dirty="0">
                <a:latin typeface="Cambria Math" panose="02040503050406030204" pitchFamily="18" charset="0"/>
                <a:ea typeface="華康儷楷書" panose="03000509000000000000" pitchFamily="65" charset="-120"/>
                <a:cs typeface="Times New Roman" panose="02020603050405020304" pitchFamily="18" charset="0"/>
              </a:rPr>
              <a:t>三</a:t>
            </a:r>
            <a:r>
              <a:rPr kumimoji="0" lang="en-US" altLang="zh-TW" sz="1600" b="1" dirty="0">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dirty="0">
                <a:latin typeface="Cambria Math" panose="02040503050406030204" pitchFamily="18" charset="0"/>
                <a:ea typeface="華康儷楷書" panose="03000509000000000000" pitchFamily="65" charset="-120"/>
                <a:cs typeface="Times New Roman" panose="02020603050405020304" pitchFamily="18" charset="0"/>
              </a:rPr>
              <a:t>資格審查</a:t>
            </a:r>
            <a:r>
              <a:rPr kumimoji="0" lang="zh-TW" altLang="en-US" sz="1600" b="1" dirty="0">
                <a:latin typeface="Cambria Math" panose="02040503050406030204" pitchFamily="18" charset="0"/>
                <a:ea typeface="華康儷楷書" panose="03000509000000000000" pitchFamily="65" charset="-120"/>
              </a:rPr>
              <a:t>作業截止前取得之證明申請審查</a:t>
            </a:r>
          </a:p>
        </p:txBody>
      </p:sp>
      <p:sp>
        <p:nvSpPr>
          <p:cNvPr id="21" name="Rectangle 4">
            <a:extLst>
              <a:ext uri="{FF2B5EF4-FFF2-40B4-BE49-F238E27FC236}">
                <a16:creationId xmlns:a16="http://schemas.microsoft.com/office/drawing/2014/main" id="{4FE4A255-2B9C-4B84-9FE3-5E0A7AD1C028}"/>
              </a:ext>
            </a:extLst>
          </p:cNvPr>
          <p:cNvSpPr>
            <a:spLocks noChangeArrowheads="1"/>
          </p:cNvSpPr>
          <p:nvPr/>
        </p:nvSpPr>
        <p:spPr bwMode="auto">
          <a:xfrm>
            <a:off x="5556591" y="5974248"/>
            <a:ext cx="1115473" cy="288032"/>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2" name="Rectangle 4">
            <a:extLst>
              <a:ext uri="{FF2B5EF4-FFF2-40B4-BE49-F238E27FC236}">
                <a16:creationId xmlns:a16="http://schemas.microsoft.com/office/drawing/2014/main" id="{4FE4A255-2B9C-4B84-9FE3-5E0A7AD1C028}"/>
              </a:ext>
            </a:extLst>
          </p:cNvPr>
          <p:cNvSpPr>
            <a:spLocks noChangeArrowheads="1"/>
          </p:cNvSpPr>
          <p:nvPr/>
        </p:nvSpPr>
        <p:spPr bwMode="auto">
          <a:xfrm>
            <a:off x="833019" y="5304887"/>
            <a:ext cx="10682706" cy="572038"/>
          </a:xfrm>
          <a:prstGeom prst="rect">
            <a:avLst/>
          </a:prstGeom>
          <a:noFill/>
          <a:ln w="38100">
            <a:solidFill>
              <a:srgbClr val="FF00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6" name="Text Box 5">
            <a:extLst>
              <a:ext uri="{FF2B5EF4-FFF2-40B4-BE49-F238E27FC236}">
                <a16:creationId xmlns:a16="http://schemas.microsoft.com/office/drawing/2014/main" id="{AF663FBF-2343-42DE-BB1D-5BD4377A2B39}"/>
              </a:ext>
            </a:extLst>
          </p:cNvPr>
          <p:cNvSpPr txBox="1">
            <a:spLocks noChangeArrowheads="1"/>
          </p:cNvSpPr>
          <p:nvPr/>
        </p:nvSpPr>
        <p:spPr bwMode="auto">
          <a:xfrm>
            <a:off x="7306589" y="5702222"/>
            <a:ext cx="3240360" cy="1055608"/>
          </a:xfrm>
          <a:prstGeom prst="wedgeRoundRectCallout">
            <a:avLst>
              <a:gd name="adj1" fmla="val -69018"/>
              <a:gd name="adj2" fmla="val -11599"/>
              <a:gd name="adj3" fmla="val 16667"/>
            </a:avLst>
          </a:prstGeom>
          <a:solidFill>
            <a:srgbClr val="C00000"/>
          </a:solidFill>
          <a:ln w="9525" algn="ctr">
            <a:noFill/>
            <a:miter lim="800000"/>
            <a:headEnd/>
            <a:tailEnd/>
          </a:ln>
        </p:spPr>
        <p:txBody>
          <a:bodyPr vert="horz" wrap="square">
            <a:spAutoFit/>
          </a:bodyPr>
          <a:lstStyle/>
          <a:p>
            <a:pPr algn="ctr">
              <a:buClr>
                <a:schemeClr val="accent1"/>
              </a:buClr>
            </a:pPr>
            <a:r>
              <a:rPr lang="zh-TW" altLang="en-US" b="1" dirty="0">
                <a:solidFill>
                  <a:schemeClr val="bg1"/>
                </a:solidFill>
                <a:latin typeface="華康儷楷書" panose="03000509000000000000" pitchFamily="65" charset="-120"/>
                <a:ea typeface="華康儷楷書" panose="03000509000000000000" pitchFamily="65" charset="-120"/>
              </a:rPr>
              <a:t>輸入資料後點選「</a:t>
            </a:r>
            <a:r>
              <a:rPr lang="zh-TW" altLang="en-US" sz="20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填寫完成</a:t>
            </a:r>
            <a:r>
              <a:rPr lang="zh-TW" altLang="en-US" b="1" dirty="0">
                <a:solidFill>
                  <a:schemeClr val="bg1"/>
                </a:solidFill>
                <a:latin typeface="華康儷楷書" panose="03000509000000000000" pitchFamily="65" charset="-120"/>
                <a:ea typeface="華康儷楷書" panose="03000509000000000000" pitchFamily="65" charset="-120"/>
              </a:rPr>
              <a:t>」將進入下一頁「預覽模式」</a:t>
            </a:r>
          </a:p>
          <a:p>
            <a:pPr algn="ctr">
              <a:buClr>
                <a:schemeClr val="accent1"/>
              </a:buClr>
            </a:pPr>
            <a:r>
              <a:rPr lang="en-US" altLang="zh-TW" b="1" dirty="0">
                <a:solidFill>
                  <a:schemeClr val="bg1"/>
                </a:solidFill>
                <a:latin typeface="華康儷楷書" panose="03000509000000000000" pitchFamily="65" charset="-120"/>
                <a:ea typeface="華康儷楷書" panose="03000509000000000000" pitchFamily="65" charset="-120"/>
              </a:rPr>
              <a:t>※</a:t>
            </a:r>
            <a:r>
              <a:rPr lang="zh-TW" altLang="en-US" b="1" dirty="0">
                <a:solidFill>
                  <a:schemeClr val="bg1"/>
                </a:solidFill>
                <a:latin typeface="華康儷楷書" panose="03000509000000000000" pitchFamily="65" charset="-120"/>
                <a:ea typeface="華康儷楷書" panose="03000509000000000000" pitchFamily="65" charset="-120"/>
              </a:rPr>
              <a:t>此時並未完成確定送出</a:t>
            </a:r>
          </a:p>
        </p:txBody>
      </p:sp>
      <p:pic>
        <p:nvPicPr>
          <p:cNvPr id="17" name="圖片 16">
            <a:extLst>
              <a:ext uri="{FF2B5EF4-FFF2-40B4-BE49-F238E27FC236}">
                <a16:creationId xmlns:a16="http://schemas.microsoft.com/office/drawing/2014/main" id="{6CB38EEB-545D-4FA2-9EC3-93D220D6A9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6262280"/>
            <a:ext cx="396173" cy="396173"/>
          </a:xfrm>
          <a:prstGeom prst="rect">
            <a:avLst/>
          </a:prstGeom>
        </p:spPr>
      </p:pic>
    </p:spTree>
    <p:extLst>
      <p:ext uri="{BB962C8B-B14F-4D97-AF65-F5344CB8AC3E}">
        <p14:creationId xmlns:p14="http://schemas.microsoft.com/office/powerpoint/2010/main" val="1011675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數字, 字型 的圖片&#10;&#10;AI 產生的內容可能不正確。">
            <a:extLst>
              <a:ext uri="{FF2B5EF4-FFF2-40B4-BE49-F238E27FC236}">
                <a16:creationId xmlns:a16="http://schemas.microsoft.com/office/drawing/2014/main" id="{CD35C918-492E-AE79-2129-AA45848D3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725296"/>
            <a:ext cx="9577064" cy="6071913"/>
          </a:xfrm>
          <a:prstGeom prst="rect">
            <a:avLst/>
          </a:prstGeom>
        </p:spPr>
      </p:pic>
      <p:sp>
        <p:nvSpPr>
          <p:cNvPr id="9" name="Rectangle 3"/>
          <p:cNvSpPr txBox="1">
            <a:spLocks noChangeArrowheads="1"/>
          </p:cNvSpPr>
          <p:nvPr/>
        </p:nvSpPr>
        <p:spPr>
          <a:xfrm>
            <a:off x="767408" y="5216"/>
            <a:ext cx="8784976" cy="720080"/>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一、資格審查登錄</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登錄資料確認</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10" name="Rectangle 4">
            <a:extLst>
              <a:ext uri="{FF2B5EF4-FFF2-40B4-BE49-F238E27FC236}">
                <a16:creationId xmlns:a16="http://schemas.microsoft.com/office/drawing/2014/main" id="{4FE4A255-2B9C-4B84-9FE3-5E0A7AD1C028}"/>
              </a:ext>
            </a:extLst>
          </p:cNvPr>
          <p:cNvSpPr>
            <a:spLocks noChangeArrowheads="1"/>
          </p:cNvSpPr>
          <p:nvPr/>
        </p:nvSpPr>
        <p:spPr bwMode="auto">
          <a:xfrm>
            <a:off x="1055440" y="4509120"/>
            <a:ext cx="9145016" cy="504056"/>
          </a:xfrm>
          <a:prstGeom prst="rect">
            <a:avLst/>
          </a:prstGeom>
          <a:noFill/>
          <a:ln w="38100">
            <a:solidFill>
              <a:srgbClr val="FF0000"/>
            </a:solidFill>
            <a:prstDash val="solid"/>
            <a:miter lim="800000"/>
            <a:headEnd/>
            <a:tailEnd/>
          </a:ln>
        </p:spPr>
        <p:txBody>
          <a:bodyPr wrap="none" anchor="ctr"/>
          <a:lstStyle/>
          <a:p>
            <a:pPr algn="just">
              <a:buFontTx/>
              <a:buChar char="•"/>
            </a:pPr>
            <a:endParaRPr lang="zh-TW" altLang="en-US" dirty="0">
              <a:latin typeface="標楷體" panose="03000509000000000000" pitchFamily="65" charset="-120"/>
              <a:ea typeface="標楷體" panose="03000509000000000000" pitchFamily="65" charset="-120"/>
            </a:endParaRPr>
          </a:p>
        </p:txBody>
      </p:sp>
      <p:sp>
        <p:nvSpPr>
          <p:cNvPr id="18" name="圓角矩形圖說文字 21">
            <a:extLst>
              <a:ext uri="{FF2B5EF4-FFF2-40B4-BE49-F238E27FC236}">
                <a16:creationId xmlns:a16="http://schemas.microsoft.com/office/drawing/2014/main" id="{8A459DD4-CC4B-462E-80CD-F7CA57F649A8}"/>
              </a:ext>
            </a:extLst>
          </p:cNvPr>
          <p:cNvSpPr/>
          <p:nvPr/>
        </p:nvSpPr>
        <p:spPr>
          <a:xfrm>
            <a:off x="7608168" y="5283299"/>
            <a:ext cx="4392488" cy="899913"/>
          </a:xfrm>
          <a:prstGeom prst="wedgeRoundRectCallout">
            <a:avLst>
              <a:gd name="adj1" fmla="val -73536"/>
              <a:gd name="adj2" fmla="val 99754"/>
              <a:gd name="adj3" fmla="val 16667"/>
            </a:avLst>
          </a:prstGeom>
          <a:solidFill>
            <a:srgbClr val="C00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latin typeface="華康儷楷書" panose="03000509000000000000" pitchFamily="65" charset="-120"/>
                <a:ea typeface="華康儷楷書" panose="03000509000000000000" pitchFamily="65" charset="-120"/>
              </a:rPr>
              <a:t>資料確認無誤時，請按</a:t>
            </a:r>
            <a:r>
              <a:rPr lang="zh-TW" altLang="en-US"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a:t>
            </a:r>
            <a:r>
              <a:rPr lang="zh-TW" altLang="en-US" sz="20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確定送出</a:t>
            </a:r>
            <a:r>
              <a:rPr lang="zh-TW" altLang="en-US"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a:t>
            </a:r>
            <a:r>
              <a:rPr lang="zh-TW" altLang="en-US" b="1" dirty="0">
                <a:solidFill>
                  <a:schemeClr val="bg1"/>
                </a:solidFill>
                <a:latin typeface="華康儷楷書" panose="03000509000000000000" pitchFamily="65" charset="-120"/>
                <a:ea typeface="華康儷楷書" panose="03000509000000000000" pitchFamily="65" charset="-120"/>
              </a:rPr>
              <a:t>，</a:t>
            </a:r>
            <a:endParaRPr lang="en-US" altLang="zh-TW" b="1" dirty="0">
              <a:solidFill>
                <a:schemeClr val="bg1"/>
              </a:solidFill>
              <a:latin typeface="華康儷楷書" panose="03000509000000000000" pitchFamily="65" charset="-120"/>
              <a:ea typeface="華康儷楷書" panose="03000509000000000000" pitchFamily="65" charset="-120"/>
            </a:endParaRPr>
          </a:p>
          <a:p>
            <a:r>
              <a:rPr lang="zh-TW" altLang="en-US" b="1" dirty="0">
                <a:solidFill>
                  <a:schemeClr val="bg1"/>
                </a:solidFill>
                <a:latin typeface="華康儷楷書" panose="03000509000000000000" pitchFamily="65" charset="-120"/>
                <a:ea typeface="華康儷楷書" panose="03000509000000000000" pitchFamily="65" charset="-120"/>
              </a:rPr>
              <a:t>尚有資料須修改時，請按「回上一頁修改」</a:t>
            </a:r>
          </a:p>
        </p:txBody>
      </p:sp>
      <p:sp>
        <p:nvSpPr>
          <p:cNvPr id="4" name="Rectangle 4">
            <a:extLst>
              <a:ext uri="{FF2B5EF4-FFF2-40B4-BE49-F238E27FC236}">
                <a16:creationId xmlns:a16="http://schemas.microsoft.com/office/drawing/2014/main" id="{847113E8-AC24-C734-24BE-50987EBB8672}"/>
              </a:ext>
            </a:extLst>
          </p:cNvPr>
          <p:cNvSpPr>
            <a:spLocks noChangeArrowheads="1"/>
          </p:cNvSpPr>
          <p:nvPr/>
        </p:nvSpPr>
        <p:spPr bwMode="auto">
          <a:xfrm>
            <a:off x="4655840" y="6477851"/>
            <a:ext cx="1872208" cy="319358"/>
          </a:xfrm>
          <a:prstGeom prst="rect">
            <a:avLst/>
          </a:prstGeom>
          <a:noFill/>
          <a:ln w="38100">
            <a:solidFill>
              <a:srgbClr val="FF0000"/>
            </a:solidFill>
            <a:prstDash val="solid"/>
            <a:miter lim="800000"/>
            <a:headEnd/>
            <a:tailEnd/>
          </a:ln>
        </p:spPr>
        <p:txBody>
          <a:bodyPr wrap="none" anchor="ctr"/>
          <a:lstStyle/>
          <a:p>
            <a:pPr algn="just">
              <a:buFontTx/>
              <a:buChar char="•"/>
            </a:pP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612980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數字, 字型 的圖片&#10;&#10;AI 產生的內容可能不正確。">
            <a:extLst>
              <a:ext uri="{FF2B5EF4-FFF2-40B4-BE49-F238E27FC236}">
                <a16:creationId xmlns:a16="http://schemas.microsoft.com/office/drawing/2014/main" id="{7029563E-2118-D4E2-5009-0713F25F1B96}"/>
              </a:ext>
            </a:extLst>
          </p:cNvPr>
          <p:cNvPicPr>
            <a:picLocks noChangeAspect="1"/>
          </p:cNvPicPr>
          <p:nvPr/>
        </p:nvPicPr>
        <p:blipFill>
          <a:blip r:embed="rId3">
            <a:extLst>
              <a:ext uri="{28A0092B-C50C-407E-A947-70E740481C1C}">
                <a14:useLocalDpi xmlns:a14="http://schemas.microsoft.com/office/drawing/2010/main" val="0"/>
              </a:ext>
            </a:extLst>
          </a:blip>
          <a:srcRect t="1237"/>
          <a:stretch/>
        </p:blipFill>
        <p:spPr>
          <a:xfrm>
            <a:off x="1972777" y="738000"/>
            <a:ext cx="8945223" cy="5748579"/>
          </a:xfrm>
          <a:prstGeom prst="rect">
            <a:avLst/>
          </a:prstGeom>
        </p:spPr>
      </p:pic>
      <p:sp>
        <p:nvSpPr>
          <p:cNvPr id="10" name="Rectangle 3"/>
          <p:cNvSpPr txBox="1">
            <a:spLocks noChangeArrowheads="1"/>
          </p:cNvSpPr>
          <p:nvPr/>
        </p:nvSpPr>
        <p:spPr>
          <a:xfrm>
            <a:off x="1311988" y="-232683"/>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一、資格審查登錄</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報名資格表件下載列印</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18" name="矩形 5">
            <a:extLst>
              <a:ext uri="{FF2B5EF4-FFF2-40B4-BE49-F238E27FC236}">
                <a16:creationId xmlns:a16="http://schemas.microsoft.com/office/drawing/2014/main" id="{842206BB-EB58-4497-A001-7455EA1B3143}"/>
              </a:ext>
            </a:extLst>
          </p:cNvPr>
          <p:cNvSpPr>
            <a:spLocks noChangeArrowheads="1"/>
          </p:cNvSpPr>
          <p:nvPr/>
        </p:nvSpPr>
        <p:spPr bwMode="auto">
          <a:xfrm>
            <a:off x="1839043" y="6030000"/>
            <a:ext cx="9147090" cy="817245"/>
          </a:xfrm>
          <a:prstGeom prst="roundRect">
            <a:avLst/>
          </a:prstGeom>
          <a:solidFill>
            <a:srgbClr val="C00000"/>
          </a:solidFill>
          <a:ln w="9525" algn="ctr">
            <a:noFill/>
            <a:miter lim="800000"/>
            <a:headEnd/>
            <a:tailEnd/>
          </a:ln>
        </p:spPr>
        <p:txBody>
          <a:bodyPr vert="horz" wrap="square">
            <a:spAutoFit/>
          </a:bodyPr>
          <a:lstStyle/>
          <a:p>
            <a:pPr algn="ctr">
              <a:buClr>
                <a:schemeClr val="accent1"/>
              </a:buClr>
            </a:pPr>
            <a:r>
              <a:rPr lang="zh-TW" altLang="en-US" b="1" dirty="0">
                <a:solidFill>
                  <a:schemeClr val="bg1"/>
                </a:solidFill>
                <a:latin typeface="Cambria Math" panose="02040503050406030204" pitchFamily="18" charset="0"/>
                <a:ea typeface="華康儷楷書" panose="03000509000000000000" pitchFamily="65" charset="-120"/>
              </a:rPr>
              <a:t>考生必須完成</a:t>
            </a:r>
            <a:r>
              <a:rPr lang="zh-TW" altLang="en-US" sz="2000"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r>
              <a:rPr lang="zh-TW" altLang="en-US" sz="2000"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確定送出</a:t>
            </a:r>
            <a:r>
              <a:rPr lang="zh-TW" altLang="en-US" sz="2000"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r>
              <a:rPr lang="zh-TW" altLang="en-US" b="1" dirty="0">
                <a:solidFill>
                  <a:schemeClr val="bg1"/>
                </a:solidFill>
                <a:latin typeface="Cambria Math" panose="02040503050406030204" pitchFamily="18" charset="0"/>
                <a:ea typeface="華康儷楷書" panose="03000509000000000000" pitchFamily="65" charset="-120"/>
              </a:rPr>
              <a:t>作業，才能列印申請表件</a:t>
            </a:r>
            <a:endParaRPr lang="en-US" altLang="zh-TW" b="1" dirty="0">
              <a:solidFill>
                <a:schemeClr val="bg1"/>
              </a:solidFill>
              <a:latin typeface="Cambria Math" panose="02040503050406030204" pitchFamily="18" charset="0"/>
              <a:ea typeface="華康儷楷書" panose="03000509000000000000" pitchFamily="65" charset="-120"/>
            </a:endParaRPr>
          </a:p>
          <a:p>
            <a:pPr algn="ctr">
              <a:buClr>
                <a:schemeClr val="accent1"/>
              </a:buClr>
            </a:pPr>
            <a:r>
              <a:rPr lang="zh-TW" altLang="en-US" b="1" dirty="0">
                <a:solidFill>
                  <a:schemeClr val="bg1"/>
                </a:solidFill>
                <a:latin typeface="Cambria Math" panose="02040503050406030204" pitchFamily="18" charset="0"/>
                <a:ea typeface="華康儷楷書" panose="03000509000000000000" pitchFamily="65" charset="-120"/>
              </a:rPr>
              <a:t>並於</a:t>
            </a:r>
            <a:r>
              <a:rPr lang="en-US" altLang="zh-TW"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115</a:t>
            </a:r>
            <a:r>
              <a:rPr lang="zh-TW" altLang="en-US"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年</a:t>
            </a:r>
            <a:r>
              <a:rPr lang="en-US" altLang="zh-TW"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4</a:t>
            </a:r>
            <a:r>
              <a:rPr lang="zh-TW" altLang="en-US"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月</a:t>
            </a:r>
            <a:r>
              <a:rPr lang="en-US" altLang="zh-TW"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29</a:t>
            </a:r>
            <a:r>
              <a:rPr lang="zh-TW" altLang="en-US"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日</a:t>
            </a:r>
            <a:r>
              <a:rPr lang="en-US" altLang="zh-TW"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r>
              <a:rPr lang="zh-TW" altLang="en-US"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含</a:t>
            </a:r>
            <a:r>
              <a:rPr lang="en-US" altLang="zh-TW"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a:t>
            </a:r>
            <a:r>
              <a:rPr lang="zh-TW" altLang="en-US" b="1" u="sng"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前</a:t>
            </a:r>
            <a:r>
              <a:rPr lang="zh-TW" altLang="en-US" b="1" dirty="0">
                <a:solidFill>
                  <a:schemeClr val="bg1"/>
                </a:solidFill>
                <a:latin typeface="Cambria Math" panose="02040503050406030204" pitchFamily="18" charset="0"/>
                <a:ea typeface="華康儷楷書" panose="03000509000000000000" pitchFamily="65" charset="-120"/>
              </a:rPr>
              <a:t>將相關審查資料</a:t>
            </a:r>
            <a:r>
              <a:rPr lang="zh-TW" altLang="en-US" sz="2200"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寄出</a:t>
            </a:r>
            <a:r>
              <a:rPr lang="zh-TW" altLang="en-US" b="1" dirty="0">
                <a:solidFill>
                  <a:schemeClr val="bg1"/>
                </a:solidFill>
                <a:latin typeface="Cambria Math" panose="02040503050406030204" pitchFamily="18" charset="0"/>
                <a:ea typeface="華康儷楷書" panose="03000509000000000000" pitchFamily="65" charset="-120"/>
              </a:rPr>
              <a:t>才算完成報名資格審查作業程序</a:t>
            </a:r>
          </a:p>
        </p:txBody>
      </p:sp>
      <p:sp>
        <p:nvSpPr>
          <p:cNvPr id="19" name="向下箭號 6">
            <a:extLst>
              <a:ext uri="{FF2B5EF4-FFF2-40B4-BE49-F238E27FC236}">
                <a16:creationId xmlns:a16="http://schemas.microsoft.com/office/drawing/2014/main" id="{0E0EEB36-A501-4502-AD9E-6D19A4788D8A}"/>
              </a:ext>
            </a:extLst>
          </p:cNvPr>
          <p:cNvSpPr/>
          <p:nvPr/>
        </p:nvSpPr>
        <p:spPr>
          <a:xfrm>
            <a:off x="6191239" y="4779475"/>
            <a:ext cx="442699" cy="37232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0" name="AutoShape 4">
            <a:extLst>
              <a:ext uri="{FF2B5EF4-FFF2-40B4-BE49-F238E27FC236}">
                <a16:creationId xmlns:a16="http://schemas.microsoft.com/office/drawing/2014/main" id="{A6889500-FB6C-4784-894C-DE3721EFDE58}"/>
              </a:ext>
            </a:extLst>
          </p:cNvPr>
          <p:cNvSpPr>
            <a:spLocks noChangeArrowheads="1"/>
          </p:cNvSpPr>
          <p:nvPr/>
        </p:nvSpPr>
        <p:spPr bwMode="auto">
          <a:xfrm rot="10800000" flipH="1" flipV="1">
            <a:off x="4691206" y="4031323"/>
            <a:ext cx="3442766" cy="705955"/>
          </a:xfrm>
          <a:prstGeom prst="roundRect">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zh-TW" b="1" dirty="0">
                <a:latin typeface="Cambria Math" panose="02040503050406030204" pitchFamily="18" charset="0"/>
                <a:ea typeface="華康儷楷書" panose="03000509000000000000" pitchFamily="65" charset="-120"/>
              </a:rPr>
              <a:t>系統表件</a:t>
            </a:r>
            <a:r>
              <a:rPr kumimoji="0" lang="zh-TW" altLang="en-US" b="1" dirty="0">
                <a:latin typeface="Cambria Math" panose="02040503050406030204" pitchFamily="18" charset="0"/>
                <a:ea typeface="華康儷楷書" panose="03000509000000000000" pitchFamily="65" charset="-120"/>
              </a:rPr>
              <a:t>使用</a:t>
            </a:r>
            <a:r>
              <a:rPr kumimoji="0" lang="en-US" altLang="zh-TW" b="1" dirty="0">
                <a:latin typeface="Cambria Math" panose="02040503050406030204" pitchFamily="18" charset="0"/>
                <a:ea typeface="華康儷楷書" panose="03000509000000000000" pitchFamily="65" charset="-120"/>
              </a:rPr>
              <a:t>PDF</a:t>
            </a:r>
            <a:r>
              <a:rPr kumimoji="0" lang="zh-TW" altLang="en-US" b="1" dirty="0">
                <a:latin typeface="Cambria Math" panose="02040503050406030204" pitchFamily="18" charset="0"/>
                <a:ea typeface="華康儷楷書" panose="03000509000000000000" pitchFamily="65" charset="-120"/>
              </a:rPr>
              <a:t>開啟，</a:t>
            </a:r>
            <a:endParaRPr kumimoji="0" lang="en-US" altLang="zh-TW" b="1" dirty="0">
              <a:latin typeface="Cambria Math" panose="02040503050406030204" pitchFamily="18" charset="0"/>
              <a:ea typeface="華康儷楷書" panose="03000509000000000000" pitchFamily="65" charset="-120"/>
            </a:endParaRPr>
          </a:p>
          <a:p>
            <a:pPr algn="ctr">
              <a:buClr>
                <a:schemeClr val="accent1"/>
              </a:buClr>
            </a:pPr>
            <a:r>
              <a:rPr kumimoji="0" lang="zh-TW" altLang="en-US" b="1" dirty="0">
                <a:latin typeface="Cambria Math" panose="02040503050406030204" pitchFamily="18" charset="0"/>
                <a:ea typeface="華康儷楷書" panose="03000509000000000000" pitchFamily="65" charset="-120"/>
              </a:rPr>
              <a:t>無</a:t>
            </a:r>
            <a:r>
              <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rPr>
              <a:t>PDF</a:t>
            </a: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軟體</a:t>
            </a:r>
            <a:r>
              <a:rPr kumimoji="0" lang="zh-TW" altLang="en-US" b="1" dirty="0">
                <a:latin typeface="Cambria Math" panose="02040503050406030204" pitchFamily="18" charset="0"/>
                <a:ea typeface="華康儷楷書" panose="03000509000000000000" pitchFamily="65" charset="-120"/>
              </a:rPr>
              <a:t>考生可先下載安裝</a:t>
            </a:r>
            <a:endParaRPr kumimoji="0" lang="zh-TW" altLang="en-US" b="1" dirty="0">
              <a:solidFill>
                <a:srgbClr val="000000"/>
              </a:solidFill>
              <a:latin typeface="Cambria Math" panose="02040503050406030204" pitchFamily="18" charset="0"/>
              <a:ea typeface="華康儷楷書" panose="03000509000000000000" pitchFamily="65" charset="-120"/>
            </a:endParaRPr>
          </a:p>
        </p:txBody>
      </p:sp>
      <p:sp>
        <p:nvSpPr>
          <p:cNvPr id="21" name="矩形 20">
            <a:extLst>
              <a:ext uri="{FF2B5EF4-FFF2-40B4-BE49-F238E27FC236}">
                <a16:creationId xmlns:a16="http://schemas.microsoft.com/office/drawing/2014/main" id="{1240515F-E307-41AB-B463-94A32F7D5572}"/>
              </a:ext>
            </a:extLst>
          </p:cNvPr>
          <p:cNvSpPr/>
          <p:nvPr/>
        </p:nvSpPr>
        <p:spPr>
          <a:xfrm>
            <a:off x="1991544" y="5616000"/>
            <a:ext cx="5524478" cy="36000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1240515F-E307-41AB-B463-94A32F7D5572}"/>
              </a:ext>
            </a:extLst>
          </p:cNvPr>
          <p:cNvSpPr/>
          <p:nvPr/>
        </p:nvSpPr>
        <p:spPr>
          <a:xfrm>
            <a:off x="2013581" y="4997381"/>
            <a:ext cx="2282219" cy="308788"/>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6" name="圖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899" y="6032058"/>
            <a:ext cx="816287" cy="816287"/>
          </a:xfrm>
          <a:prstGeom prst="rect">
            <a:avLst/>
          </a:prstGeom>
        </p:spPr>
      </p:pic>
      <p:sp>
        <p:nvSpPr>
          <p:cNvPr id="12" name="向右箭號 8">
            <a:extLst>
              <a:ext uri="{FF2B5EF4-FFF2-40B4-BE49-F238E27FC236}">
                <a16:creationId xmlns:a16="http://schemas.microsoft.com/office/drawing/2014/main" id="{D574BBFF-F302-47D4-9E12-C111D1365791}"/>
              </a:ext>
            </a:extLst>
          </p:cNvPr>
          <p:cNvSpPr/>
          <p:nvPr/>
        </p:nvSpPr>
        <p:spPr>
          <a:xfrm>
            <a:off x="1032557" y="5501796"/>
            <a:ext cx="958987" cy="56203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華康儷楷書" panose="03000509000000000000" pitchFamily="65" charset="-120"/>
                <a:ea typeface="華康儷楷書" panose="03000509000000000000" pitchFamily="65" charset="-120"/>
              </a:rPr>
              <a:t>寄回</a:t>
            </a:r>
          </a:p>
        </p:txBody>
      </p:sp>
      <p:pic>
        <p:nvPicPr>
          <p:cNvPr id="13" name="圖片 12">
            <a:extLst>
              <a:ext uri="{FF2B5EF4-FFF2-40B4-BE49-F238E27FC236}">
                <a16:creationId xmlns:a16="http://schemas.microsoft.com/office/drawing/2014/main" id="{A31CD778-0860-49F4-99F2-7FE25A596F30}"/>
              </a:ext>
            </a:extLst>
          </p:cNvPr>
          <p:cNvPicPr>
            <a:picLocks noChangeAspect="1"/>
          </p:cNvPicPr>
          <p:nvPr/>
        </p:nvPicPr>
        <p:blipFill>
          <a:blip r:embed="rId5"/>
          <a:stretch>
            <a:fillRect/>
          </a:stretch>
        </p:blipFill>
        <p:spPr>
          <a:xfrm>
            <a:off x="663866" y="5629645"/>
            <a:ext cx="343902" cy="343902"/>
          </a:xfrm>
          <a:prstGeom prst="rect">
            <a:avLst/>
          </a:prstGeom>
        </p:spPr>
      </p:pic>
      <p:sp>
        <p:nvSpPr>
          <p:cNvPr id="14" name="向右箭號 8">
            <a:extLst>
              <a:ext uri="{FF2B5EF4-FFF2-40B4-BE49-F238E27FC236}">
                <a16:creationId xmlns:a16="http://schemas.microsoft.com/office/drawing/2014/main" id="{4CBAA17B-C576-4226-A5F8-C3C12F187E8C}"/>
              </a:ext>
            </a:extLst>
          </p:cNvPr>
          <p:cNvSpPr/>
          <p:nvPr/>
        </p:nvSpPr>
        <p:spPr>
          <a:xfrm>
            <a:off x="653557" y="4919880"/>
            <a:ext cx="1327677" cy="51610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華康儷楷書" panose="03000509000000000000" pitchFamily="65" charset="-120"/>
                <a:ea typeface="華康儷楷書" panose="03000509000000000000" pitchFamily="65" charset="-120"/>
              </a:rPr>
              <a:t>考生留存</a:t>
            </a:r>
          </a:p>
        </p:txBody>
      </p:sp>
    </p:spTree>
    <p:extLst>
      <p:ext uri="{BB962C8B-B14F-4D97-AF65-F5344CB8AC3E}">
        <p14:creationId xmlns:p14="http://schemas.microsoft.com/office/powerpoint/2010/main" val="20871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24243A1-A4FB-40EE-8908-A57DA64D33E1}"/>
              </a:ext>
            </a:extLst>
          </p:cNvPr>
          <p:cNvPicPr/>
          <p:nvPr/>
        </p:nvPicPr>
        <p:blipFill>
          <a:blip r:embed="rId3">
            <a:extLst>
              <a:ext uri="{28A0092B-C50C-407E-A947-70E740481C1C}">
                <a14:useLocalDpi xmlns:a14="http://schemas.microsoft.com/office/drawing/2010/main" val="0"/>
              </a:ext>
            </a:extLst>
          </a:blip>
          <a:srcRect/>
          <a:stretch/>
        </p:blipFill>
        <p:spPr>
          <a:xfrm>
            <a:off x="1127448" y="764704"/>
            <a:ext cx="10009112" cy="5832648"/>
          </a:xfrm>
          <a:prstGeom prst="rect">
            <a:avLst/>
          </a:prstGeom>
        </p:spPr>
      </p:pic>
      <p:sp>
        <p:nvSpPr>
          <p:cNvPr id="5" name="AutoShape 4"/>
          <p:cNvSpPr>
            <a:spLocks noChangeArrowheads="1"/>
          </p:cNvSpPr>
          <p:nvPr/>
        </p:nvSpPr>
        <p:spPr bwMode="auto">
          <a:xfrm rot="10800000" flipH="1" flipV="1">
            <a:off x="7358583" y="3717032"/>
            <a:ext cx="3744416" cy="1224136"/>
          </a:xfrm>
          <a:prstGeom prst="wedgeRoundRectCallout">
            <a:avLst>
              <a:gd name="adj1" fmla="val -18747"/>
              <a:gd name="adj2" fmla="val -99775"/>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lgn="just">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考生寄出</a:t>
            </a:r>
            <a:r>
              <a:rPr lang="zh-TW" altLang="en-US" b="1" dirty="0">
                <a:latin typeface="華康儷楷書" panose="03000509000000000000" pitchFamily="65" charset="-120"/>
                <a:ea typeface="華康儷楷書" panose="03000509000000000000" pitchFamily="65" charset="-120"/>
              </a:rPr>
              <a:t>相關報名資格表件</a:t>
            </a:r>
            <a:r>
              <a:rPr kumimoji="0" lang="zh-TW" altLang="en-US" b="1" dirty="0">
                <a:solidFill>
                  <a:srgbClr val="000000"/>
                </a:solidFill>
                <a:latin typeface="華康儷楷書" panose="03000509000000000000" pitchFamily="65" charset="-120"/>
                <a:ea typeface="華康儷楷書" panose="03000509000000000000" pitchFamily="65" charset="-120"/>
              </a:rPr>
              <a:t>後，</a:t>
            </a:r>
            <a:endParaRPr kumimoji="0" lang="en-US" altLang="zh-TW" b="1" dirty="0">
              <a:solidFill>
                <a:srgbClr val="000000"/>
              </a:solidFill>
              <a:latin typeface="華康儷楷書" panose="03000509000000000000" pitchFamily="65" charset="-120"/>
              <a:ea typeface="華康儷楷書" panose="03000509000000000000" pitchFamily="65" charset="-120"/>
            </a:endParaRPr>
          </a:p>
          <a:p>
            <a:pPr algn="just">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可登入系統查詢本委員會資格審查文件收件情形</a:t>
            </a:r>
            <a:r>
              <a:rPr kumimoji="0" lang="zh-TW" altLang="en-US" b="1" dirty="0">
                <a:latin typeface="華康儷楷書" panose="03000509000000000000" pitchFamily="65" charset="-120"/>
                <a:ea typeface="華康儷楷書" panose="03000509000000000000" pitchFamily="65" charset="-120"/>
              </a:rPr>
              <a:t>，</a:t>
            </a:r>
            <a:r>
              <a:rPr kumimoji="0" lang="zh-TW" altLang="en-US" b="1" dirty="0">
                <a:solidFill>
                  <a:srgbClr val="000000"/>
                </a:solidFill>
                <a:latin typeface="華康儷楷書" panose="03000509000000000000" pitchFamily="65" charset="-120"/>
                <a:ea typeface="華康儷楷書" panose="03000509000000000000" pitchFamily="65" charset="-120"/>
              </a:rPr>
              <a:t>提醒考生務必追蹤文件收件狀態。</a:t>
            </a:r>
            <a:endParaRPr kumimoji="0" lang="zh-TW" altLang="en-US" b="1" dirty="0">
              <a:latin typeface="華康儷楷書" panose="03000509000000000000" pitchFamily="65" charset="-120"/>
              <a:ea typeface="華康儷楷書" panose="03000509000000000000" pitchFamily="65" charset="-120"/>
            </a:endParaRPr>
          </a:p>
        </p:txBody>
      </p:sp>
      <p:sp>
        <p:nvSpPr>
          <p:cNvPr id="8" name="Rectangle 3"/>
          <p:cNvSpPr txBox="1">
            <a:spLocks noChangeArrowheads="1"/>
          </p:cNvSpPr>
          <p:nvPr/>
        </p:nvSpPr>
        <p:spPr>
          <a:xfrm>
            <a:off x="839416" y="-188271"/>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一、資格審查登錄</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收件狀態查詢</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2" name="矩形 1">
            <a:extLst>
              <a:ext uri="{FF2B5EF4-FFF2-40B4-BE49-F238E27FC236}">
                <a16:creationId xmlns:a16="http://schemas.microsoft.com/office/drawing/2014/main" id="{FEC59FC2-EA5A-8C44-2DE1-18170CD3173C}"/>
              </a:ext>
            </a:extLst>
          </p:cNvPr>
          <p:cNvSpPr/>
          <p:nvPr/>
        </p:nvSpPr>
        <p:spPr>
          <a:xfrm>
            <a:off x="8136000" y="2788732"/>
            <a:ext cx="936103" cy="2802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932398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邊形 4">
            <a:extLst>
              <a:ext uri="{FF2B5EF4-FFF2-40B4-BE49-F238E27FC236}">
                <a16:creationId xmlns:a16="http://schemas.microsoft.com/office/drawing/2014/main" id="{640BDDC3-23D5-4A8D-9AB8-9580C9CE5E7C}"/>
              </a:ext>
            </a:extLst>
          </p:cNvPr>
          <p:cNvSpPr/>
          <p:nvPr/>
        </p:nvSpPr>
        <p:spPr>
          <a:xfrm rot="5400000">
            <a:off x="1788072" y="32071"/>
            <a:ext cx="1667202" cy="3564515"/>
          </a:xfrm>
          <a:prstGeom prst="homePlate">
            <a:avLst>
              <a:gd name="adj" fmla="val 36000"/>
            </a:avLst>
          </a:prstGeom>
          <a:solidFill>
            <a:schemeClr val="accent3">
              <a:lumMod val="20000"/>
              <a:lumOff val="80000"/>
            </a:schemeClr>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Cambria Math" panose="02040503050406030204" pitchFamily="18" charset="0"/>
                <a:ea typeface="華康儷楷書" panose="03000509000000000000" pitchFamily="65" charset="-120"/>
              </a:rPr>
              <a:t>上網選填校系科</a:t>
            </a:r>
            <a:r>
              <a:rPr lang="en-US" altLang="zh-TW" dirty="0">
                <a:solidFill>
                  <a:schemeClr val="tx1"/>
                </a:solidFill>
                <a:latin typeface="Cambria Math" panose="02040503050406030204" pitchFamily="18" charset="0"/>
                <a:ea typeface="華康儷楷書" panose="03000509000000000000" pitchFamily="65" charset="-120"/>
              </a:rPr>
              <a:t>(</a:t>
            </a:r>
            <a:r>
              <a:rPr lang="zh-TW" altLang="en-US" dirty="0">
                <a:solidFill>
                  <a:schemeClr val="tx1"/>
                </a:solidFill>
                <a:latin typeface="Cambria Math" panose="02040503050406030204" pitchFamily="18" charset="0"/>
                <a:ea typeface="華康儷楷書" panose="03000509000000000000" pitchFamily="65" charset="-120"/>
              </a:rPr>
              <a:t>組</a:t>
            </a:r>
            <a:r>
              <a:rPr lang="en-US" altLang="zh-TW" dirty="0">
                <a:solidFill>
                  <a:schemeClr val="tx1"/>
                </a:solidFill>
                <a:latin typeface="Cambria Math" panose="02040503050406030204" pitchFamily="18" charset="0"/>
                <a:ea typeface="華康儷楷書" panose="03000509000000000000" pitchFamily="65" charset="-120"/>
              </a:rPr>
              <a:t>)</a:t>
            </a:r>
            <a:r>
              <a:rPr lang="zh-TW" altLang="en-US" dirty="0">
                <a:solidFill>
                  <a:schemeClr val="tx1"/>
                </a:solidFill>
                <a:latin typeface="Cambria Math" panose="02040503050406030204" pitchFamily="18" charset="0"/>
                <a:ea typeface="華康儷楷書" panose="03000509000000000000" pitchFamily="65" charset="-120"/>
              </a:rPr>
              <a:t>、學程資料</a:t>
            </a:r>
            <a:endParaRPr lang="en-US" altLang="zh-TW" dirty="0">
              <a:solidFill>
                <a:schemeClr val="tx1"/>
              </a:solidFill>
              <a:latin typeface="Cambria Math" panose="02040503050406030204" pitchFamily="18" charset="0"/>
              <a:ea typeface="華康儷楷書" panose="03000509000000000000" pitchFamily="65" charset="-120"/>
            </a:endParaRPr>
          </a:p>
          <a:p>
            <a:pPr algn="ctr"/>
            <a:r>
              <a:rPr lang="en-US" altLang="zh-TW"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115.5.15(</a:t>
            </a:r>
            <a:r>
              <a:rPr lang="zh-TW" altLang="en-US"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)10:00~115.5.22(</a:t>
            </a:r>
            <a:r>
              <a:rPr lang="zh-TW" altLang="en-US"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)17:00</a:t>
            </a:r>
            <a:r>
              <a:rPr lang="zh-TW" altLang="en-US"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止</a:t>
            </a:r>
            <a:r>
              <a:rPr lang="en-US" altLang="zh-TW"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p>
        </p:txBody>
      </p:sp>
      <p:sp>
        <p:nvSpPr>
          <p:cNvPr id="3" name="五邊形 5">
            <a:extLst>
              <a:ext uri="{FF2B5EF4-FFF2-40B4-BE49-F238E27FC236}">
                <a16:creationId xmlns:a16="http://schemas.microsoft.com/office/drawing/2014/main" id="{1EA7676A-E4DA-4E21-9CED-229FC4DD83DF}"/>
              </a:ext>
            </a:extLst>
          </p:cNvPr>
          <p:cNvSpPr/>
          <p:nvPr/>
        </p:nvSpPr>
        <p:spPr>
          <a:xfrm rot="5400000">
            <a:off x="2020489" y="1815879"/>
            <a:ext cx="1202369" cy="3564515"/>
          </a:xfrm>
          <a:prstGeom prst="homePlate">
            <a:avLst>
              <a:gd name="adj" fmla="val 33726"/>
            </a:avLst>
          </a:prstGeom>
          <a:solidFill>
            <a:srgbClr val="DDE8FF"/>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報名資料確定送出</a:t>
            </a:r>
            <a:endParaRPr lang="en-US" altLang="zh-TW"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4" name="五邊形 3">
            <a:extLst>
              <a:ext uri="{FF2B5EF4-FFF2-40B4-BE49-F238E27FC236}">
                <a16:creationId xmlns:a16="http://schemas.microsoft.com/office/drawing/2014/main" id="{3A5B5F49-7F6B-4573-9461-5FADDE89143A}"/>
              </a:ext>
            </a:extLst>
          </p:cNvPr>
          <p:cNvSpPr/>
          <p:nvPr/>
        </p:nvSpPr>
        <p:spPr>
          <a:xfrm rot="5400000">
            <a:off x="1889153" y="3531391"/>
            <a:ext cx="1465041" cy="3564515"/>
          </a:xfrm>
          <a:prstGeom prst="homePlate">
            <a:avLst>
              <a:gd name="adj" fmla="val 34020"/>
            </a:avLst>
          </a:prstGeom>
          <a:solidFill>
            <a:srgbClr val="FED2E8"/>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zh-TW" altLang="en-US" dirty="0">
                <a:solidFill>
                  <a:schemeClr val="tx1"/>
                </a:solidFill>
                <a:latin typeface="Cambria Math" panose="02040503050406030204" pitchFamily="18" charset="0"/>
                <a:ea typeface="華康儷楷書" panose="03000509000000000000" pitchFamily="65" charset="-120"/>
              </a:rPr>
              <a:t>報名繳費帳號查詢</a:t>
            </a:r>
            <a:r>
              <a:rPr lang="zh-TW" altLang="en-US"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、繳費</a:t>
            </a:r>
            <a:endParaRPr lang="en-US" altLang="zh-TW"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en-US" altLang="zh-TW"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115.5.15(</a:t>
            </a:r>
            <a:r>
              <a:rPr lang="zh-TW" altLang="en-US"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)10:00~115.5.22(</a:t>
            </a:r>
            <a:r>
              <a:rPr lang="zh-TW" altLang="en-US"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)24:00)</a:t>
            </a:r>
            <a:endParaRPr lang="zh-TW" altLang="en-US" sz="14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80161B85-B823-41E0-82BC-CBDB5CB2166E}"/>
              </a:ext>
            </a:extLst>
          </p:cNvPr>
          <p:cNvSpPr/>
          <p:nvPr/>
        </p:nvSpPr>
        <p:spPr>
          <a:xfrm>
            <a:off x="4583833" y="980727"/>
            <a:ext cx="7128792" cy="1569660"/>
          </a:xfrm>
          <a:prstGeom prst="rect">
            <a:avLst/>
          </a:prstGeom>
        </p:spPr>
        <p:txBody>
          <a:bodyPr wrap="square">
            <a:spAutoFit/>
          </a:bodyPr>
          <a:lstStyle/>
          <a:p>
            <a:pPr marL="342900" indent="-342900">
              <a:buFont typeface="+mj-lt"/>
              <a:buAutoNum type="arabicPeriod"/>
            </a:pP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一律以</a:t>
            </a:r>
            <a:r>
              <a:rPr lang="zh-TW" altLang="en-US" sz="1600" b="1"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網路</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方式報名。</a:t>
            </a:r>
            <a:endParaRPr lang="en-US" altLang="zh-TW" sz="1600" spc="100" dirty="0">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報名期間系統</a:t>
            </a:r>
            <a:r>
              <a:rPr lang="en-US" altLang="zh-TW" sz="1600" spc="100" dirty="0">
                <a:latin typeface="Cambria Math" panose="02040503050406030204" pitchFamily="18" charset="0"/>
                <a:ea typeface="華康儷楷書" panose="03000509000000000000" pitchFamily="65" charset="-120"/>
                <a:cs typeface="Times New Roman" panose="02020603050405020304" pitchFamily="18" charset="0"/>
              </a:rPr>
              <a:t>24</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小時開放</a:t>
            </a:r>
            <a:endParaRPr lang="en-US" altLang="zh-TW" sz="1600" spc="100" dirty="0">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網路報名登錄之</a:t>
            </a:r>
            <a:r>
              <a:rPr lang="zh-TW" altLang="en-US" sz="1600"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身分證統一編號及統一入學測驗准考證號碼</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，必須與</a:t>
            </a:r>
            <a:r>
              <a:rPr lang="en-US" altLang="zh-TW" sz="1600"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1600"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學年度統一入學測驗准考證</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的號碼相同。</a:t>
            </a:r>
            <a:endParaRPr lang="en-US" altLang="zh-TW" sz="1600" spc="100" dirty="0">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buFont typeface="+mj-lt"/>
              <a:buAutoNum type="arabicPeriod"/>
            </a:pPr>
            <a:r>
              <a:rPr lang="zh-TW" altLang="en-US" sz="1600" b="1" spc="100" dirty="0">
                <a:latin typeface="Cambria Math" panose="02040503050406030204" pitchFamily="18" charset="0"/>
                <a:ea typeface="華康儷楷書" panose="03000509000000000000" pitchFamily="65" charset="-120"/>
                <a:cs typeface="Times New Roman" panose="02020603050405020304" pitchFamily="18" charset="0"/>
              </a:rPr>
              <a:t>報名</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最後</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22</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僅至</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17</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00</a:t>
            </a:r>
            <a:r>
              <a:rPr lang="zh-TW" altLang="en-US" sz="1600" b="1" spc="100" dirty="0">
                <a:latin typeface="Cambria Math" panose="02040503050406030204" pitchFamily="18" charset="0"/>
                <a:ea typeface="華康儷楷書" panose="03000509000000000000" pitchFamily="65" charset="-120"/>
                <a:cs typeface="Times New Roman" panose="02020603050405020304" pitchFamily="18" charset="0"/>
              </a:rPr>
              <a:t>，為避免網路壅塞，請儘早上網報名，逾期概不受理。</a:t>
            </a:r>
            <a:endParaRPr lang="en-US" altLang="zh-TW" sz="1600" b="1" spc="100"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6" name="矩形 5">
            <a:extLst>
              <a:ext uri="{FF2B5EF4-FFF2-40B4-BE49-F238E27FC236}">
                <a16:creationId xmlns:a16="http://schemas.microsoft.com/office/drawing/2014/main" id="{9D2E135A-EE63-46C0-83A6-AAB12E5A2EE6}"/>
              </a:ext>
            </a:extLst>
          </p:cNvPr>
          <p:cNvSpPr/>
          <p:nvPr/>
        </p:nvSpPr>
        <p:spPr>
          <a:xfrm>
            <a:off x="4549905" y="2996952"/>
            <a:ext cx="7522759" cy="830997"/>
          </a:xfrm>
          <a:prstGeom prst="rect">
            <a:avLst/>
          </a:prstGeom>
        </p:spPr>
        <p:txBody>
          <a:bodyPr wrap="square">
            <a:spAutoFit/>
          </a:bodyPr>
          <a:lstStyle/>
          <a:p>
            <a:pPr marL="342900" indent="-342900" algn="just">
              <a:buFont typeface="+mj-lt"/>
              <a:buAutoNum type="arabicPeriod"/>
            </a:pPr>
            <a:r>
              <a:rPr lang="zh-TW" altLang="en-US" sz="1600" b="1" spc="-50" dirty="0">
                <a:latin typeface="Cambria Math" panose="02040503050406030204" pitchFamily="18" charset="0"/>
                <a:ea typeface="華康儷楷書" panose="03000509000000000000" pitchFamily="65" charset="-120"/>
                <a:cs typeface="Times New Roman" panose="02020603050405020304" pitchFamily="18" charset="0"/>
              </a:rPr>
              <a:t>系統僅允許上網報名</a:t>
            </a:r>
            <a:r>
              <a:rPr lang="en-US" altLang="zh-TW" sz="1600" b="1" spc="-5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sz="1600" b="1" spc="-50" dirty="0">
                <a:latin typeface="Cambria Math" panose="02040503050406030204" pitchFamily="18" charset="0"/>
                <a:ea typeface="華康儷楷書" panose="03000509000000000000" pitchFamily="65" charset="-120"/>
                <a:cs typeface="Times New Roman" panose="02020603050405020304" pitchFamily="18" charset="0"/>
              </a:rPr>
              <a:t>次，經網路報名完成後，即不得上網更改或重新報名。</a:t>
            </a:r>
            <a:endParaRPr lang="en-US" altLang="zh-TW" sz="1600" b="1" spc="-50" dirty="0">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algn="just">
              <a:buFont typeface="+mj-lt"/>
              <a:buAutoNum type="arabicPeriod"/>
            </a:pP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一經確認送出後，即不得再進行任何修改，系統才核計報名費，請務必審慎考慮。</a:t>
            </a:r>
            <a:endPar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7" name="矩形 6">
            <a:extLst>
              <a:ext uri="{FF2B5EF4-FFF2-40B4-BE49-F238E27FC236}">
                <a16:creationId xmlns:a16="http://schemas.microsoft.com/office/drawing/2014/main" id="{3CCD8EEF-B4B7-4D94-8E08-9B7EBD210E1A}"/>
              </a:ext>
            </a:extLst>
          </p:cNvPr>
          <p:cNvSpPr/>
          <p:nvPr/>
        </p:nvSpPr>
        <p:spPr>
          <a:xfrm>
            <a:off x="4549905" y="4581128"/>
            <a:ext cx="7416824" cy="892552"/>
          </a:xfrm>
          <a:prstGeom prst="rect">
            <a:avLst/>
          </a:prstGeom>
        </p:spPr>
        <p:txBody>
          <a:bodyPr wrap="square">
            <a:spAutoFit/>
          </a:bodyPr>
          <a:lstStyle/>
          <a:p>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考生所繳之</a:t>
            </a:r>
            <a:r>
              <a:rPr lang="zh-TW" altLang="en-US" sz="1600" b="1" spc="100" dirty="0">
                <a:latin typeface="Cambria Math" panose="02040503050406030204" pitchFamily="18" charset="0"/>
                <a:ea typeface="華康儷楷書" panose="03000509000000000000" pitchFamily="65" charset="-120"/>
                <a:cs typeface="Times New Roman" panose="02020603050405020304" pitchFamily="18" charset="0"/>
              </a:rPr>
              <a:t>報名費須</a:t>
            </a:r>
            <a:r>
              <a:rPr lang="en-US" altLang="zh-TW"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次繳足</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欲報名校系</a:t>
            </a:r>
            <a:r>
              <a:rPr lang="en-US" altLang="zh-TW" sz="1600" spc="1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600" spc="1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、學程數之金額，</a:t>
            </a:r>
            <a:r>
              <a:rPr lang="zh-TW" altLang="en-US" sz="16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不得分次繳納</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2000" b="1" spc="10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完成繳費</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後始完成報名手續，才可下載列印「</a:t>
            </a:r>
            <a:r>
              <a:rPr lang="zh-TW" altLang="en-US" sz="1600" b="1"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完成甄選入學申請校系科</a:t>
            </a:r>
            <a:r>
              <a:rPr lang="en-US" altLang="zh-TW" sz="1600" b="1"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600" b="1"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b="1" spc="10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、學程確認單</a:t>
            </a:r>
            <a:r>
              <a:rPr lang="zh-TW" altLang="en-US" sz="1600" spc="100" dirty="0">
                <a:latin typeface="Cambria Math" panose="02040503050406030204" pitchFamily="18" charset="0"/>
                <a:ea typeface="華康儷楷書" panose="03000509000000000000" pitchFamily="65" charset="-120"/>
                <a:cs typeface="Times New Roman" panose="02020603050405020304" pitchFamily="18" charset="0"/>
              </a:rPr>
              <a:t>」。</a:t>
            </a:r>
            <a:endParaRPr lang="en-US" altLang="zh-TW" sz="1600" spc="100"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8" name="Rectangle 3">
            <a:extLst>
              <a:ext uri="{FF2B5EF4-FFF2-40B4-BE49-F238E27FC236}">
                <a16:creationId xmlns:a16="http://schemas.microsoft.com/office/drawing/2014/main" id="{AFAB7BE8-350D-48DD-B53D-118FDF1D3661}"/>
              </a:ext>
            </a:extLst>
          </p:cNvPr>
          <p:cNvSpPr txBox="1">
            <a:spLocks noChangeArrowheads="1"/>
          </p:cNvSpPr>
          <p:nvPr/>
        </p:nvSpPr>
        <p:spPr>
          <a:xfrm>
            <a:off x="1055440" y="-170329"/>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二、第一階段個別報名及繳費系統</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報名流程</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9" name="矩形 8">
            <a:extLst>
              <a:ext uri="{FF2B5EF4-FFF2-40B4-BE49-F238E27FC236}">
                <a16:creationId xmlns:a16="http://schemas.microsoft.com/office/drawing/2014/main" id="{9988D36D-6331-4F25-91FD-5E0212B24DA9}"/>
              </a:ext>
            </a:extLst>
          </p:cNvPr>
          <p:cNvSpPr/>
          <p:nvPr/>
        </p:nvSpPr>
        <p:spPr>
          <a:xfrm>
            <a:off x="911423" y="6212455"/>
            <a:ext cx="10307899" cy="528913"/>
          </a:xfrm>
          <a:prstGeom prst="rect">
            <a:avLst/>
          </a:prstGeom>
          <a:solidFill>
            <a:schemeClr val="accent2">
              <a:lumMod val="75000"/>
            </a:schemeClr>
          </a:solidFill>
          <a:ln w="12700">
            <a:noFill/>
            <a:prstDash val="solid"/>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200" spc="6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完成個別報名手續</a:t>
            </a:r>
            <a:r>
              <a:rPr lang="en-US" altLang="zh-TW" sz="2200" spc="6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rPr>
              <a:t>!</a:t>
            </a:r>
            <a:endParaRPr lang="zh-TW" altLang="en-US" sz="2200" spc="600" dirty="0">
              <a:solidFill>
                <a:schemeClr val="bg1"/>
              </a:solidFill>
              <a:effectLst>
                <a:outerShdw blurRad="38100" dist="38100" dir="2700000" algn="tl">
                  <a:srgbClr val="000000">
                    <a:alpha val="43137"/>
                  </a:srgbClr>
                </a:outerShdw>
              </a:effectLst>
              <a:latin typeface="華康中特圓體" panose="020F0809000000000000" pitchFamily="49" charset="-120"/>
              <a:ea typeface="華康中特圓體" panose="020F0809000000000000" pitchFamily="49" charset="-120"/>
              <a:cs typeface="Times New Roman" panose="02020603050405020304" pitchFamily="18" charset="0"/>
            </a:endParaRPr>
          </a:p>
        </p:txBody>
      </p:sp>
    </p:spTree>
    <p:extLst>
      <p:ext uri="{BB962C8B-B14F-4D97-AF65-F5344CB8AC3E}">
        <p14:creationId xmlns:p14="http://schemas.microsoft.com/office/powerpoint/2010/main" val="2503608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46884A2-20F4-4365-8323-741E075643E3}"/>
              </a:ext>
            </a:extLst>
          </p:cNvPr>
          <p:cNvSpPr txBox="1">
            <a:spLocks noChangeArrowheads="1"/>
          </p:cNvSpPr>
          <p:nvPr/>
        </p:nvSpPr>
        <p:spPr>
          <a:xfrm>
            <a:off x="1055440" y="-170329"/>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二、第一階段個別報名及繳費系統</a:t>
            </a:r>
            <a:r>
              <a:rPr lang="en-US" altLang="zh-TW" sz="2800" b="1" kern="0" dirty="0">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繳費說明</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graphicFrame>
        <p:nvGraphicFramePr>
          <p:cNvPr id="3" name="表格 2">
            <a:extLst>
              <a:ext uri="{FF2B5EF4-FFF2-40B4-BE49-F238E27FC236}">
                <a16:creationId xmlns:a16="http://schemas.microsoft.com/office/drawing/2014/main" id="{B58AA20B-235F-4E40-BD1F-BB4E5F3B5134}"/>
              </a:ext>
            </a:extLst>
          </p:cNvPr>
          <p:cNvGraphicFramePr>
            <a:graphicFrameLocks noGrp="1"/>
          </p:cNvGraphicFramePr>
          <p:nvPr>
            <p:extLst>
              <p:ext uri="{D42A27DB-BD31-4B8C-83A1-F6EECF244321}">
                <p14:modId xmlns:p14="http://schemas.microsoft.com/office/powerpoint/2010/main" val="1641120347"/>
              </p:ext>
            </p:extLst>
          </p:nvPr>
        </p:nvGraphicFramePr>
        <p:xfrm>
          <a:off x="661851" y="836712"/>
          <a:ext cx="11266795" cy="5233246"/>
        </p:xfrm>
        <a:graphic>
          <a:graphicData uri="http://schemas.openxmlformats.org/drawingml/2006/table">
            <a:tbl>
              <a:tblPr firstRow="1" bandRow="1">
                <a:tableStyleId>{5C22544A-7EE6-4342-B048-85BDC9FD1C3A}</a:tableStyleId>
              </a:tblPr>
              <a:tblGrid>
                <a:gridCol w="984403">
                  <a:extLst>
                    <a:ext uri="{9D8B030D-6E8A-4147-A177-3AD203B41FA5}">
                      <a16:colId xmlns:a16="http://schemas.microsoft.com/office/drawing/2014/main" val="3533814017"/>
                    </a:ext>
                  </a:extLst>
                </a:gridCol>
                <a:gridCol w="571244">
                  <a:extLst>
                    <a:ext uri="{9D8B030D-6E8A-4147-A177-3AD203B41FA5}">
                      <a16:colId xmlns:a16="http://schemas.microsoft.com/office/drawing/2014/main" val="1608509926"/>
                    </a:ext>
                  </a:extLst>
                </a:gridCol>
                <a:gridCol w="571244">
                  <a:extLst>
                    <a:ext uri="{9D8B030D-6E8A-4147-A177-3AD203B41FA5}">
                      <a16:colId xmlns:a16="http://schemas.microsoft.com/office/drawing/2014/main" val="788009305"/>
                    </a:ext>
                  </a:extLst>
                </a:gridCol>
                <a:gridCol w="571244">
                  <a:extLst>
                    <a:ext uri="{9D8B030D-6E8A-4147-A177-3AD203B41FA5}">
                      <a16:colId xmlns:a16="http://schemas.microsoft.com/office/drawing/2014/main" val="727792929"/>
                    </a:ext>
                  </a:extLst>
                </a:gridCol>
                <a:gridCol w="571244">
                  <a:extLst>
                    <a:ext uri="{9D8B030D-6E8A-4147-A177-3AD203B41FA5}">
                      <a16:colId xmlns:a16="http://schemas.microsoft.com/office/drawing/2014/main" val="473884982"/>
                    </a:ext>
                  </a:extLst>
                </a:gridCol>
                <a:gridCol w="571244">
                  <a:extLst>
                    <a:ext uri="{9D8B030D-6E8A-4147-A177-3AD203B41FA5}">
                      <a16:colId xmlns:a16="http://schemas.microsoft.com/office/drawing/2014/main" val="3455334407"/>
                    </a:ext>
                  </a:extLst>
                </a:gridCol>
                <a:gridCol w="571244">
                  <a:extLst>
                    <a:ext uri="{9D8B030D-6E8A-4147-A177-3AD203B41FA5}">
                      <a16:colId xmlns:a16="http://schemas.microsoft.com/office/drawing/2014/main" val="527390417"/>
                    </a:ext>
                  </a:extLst>
                </a:gridCol>
                <a:gridCol w="571244">
                  <a:extLst>
                    <a:ext uri="{9D8B030D-6E8A-4147-A177-3AD203B41FA5}">
                      <a16:colId xmlns:a16="http://schemas.microsoft.com/office/drawing/2014/main" val="1621947606"/>
                    </a:ext>
                  </a:extLst>
                </a:gridCol>
                <a:gridCol w="571244">
                  <a:extLst>
                    <a:ext uri="{9D8B030D-6E8A-4147-A177-3AD203B41FA5}">
                      <a16:colId xmlns:a16="http://schemas.microsoft.com/office/drawing/2014/main" val="1077948447"/>
                    </a:ext>
                  </a:extLst>
                </a:gridCol>
                <a:gridCol w="571244">
                  <a:extLst>
                    <a:ext uri="{9D8B030D-6E8A-4147-A177-3AD203B41FA5}">
                      <a16:colId xmlns:a16="http://schemas.microsoft.com/office/drawing/2014/main" val="3179008676"/>
                    </a:ext>
                  </a:extLst>
                </a:gridCol>
                <a:gridCol w="571244">
                  <a:extLst>
                    <a:ext uri="{9D8B030D-6E8A-4147-A177-3AD203B41FA5}">
                      <a16:colId xmlns:a16="http://schemas.microsoft.com/office/drawing/2014/main" val="3218186172"/>
                    </a:ext>
                  </a:extLst>
                </a:gridCol>
                <a:gridCol w="571244">
                  <a:extLst>
                    <a:ext uri="{9D8B030D-6E8A-4147-A177-3AD203B41FA5}">
                      <a16:colId xmlns:a16="http://schemas.microsoft.com/office/drawing/2014/main" val="1663241409"/>
                    </a:ext>
                  </a:extLst>
                </a:gridCol>
                <a:gridCol w="571244">
                  <a:extLst>
                    <a:ext uri="{9D8B030D-6E8A-4147-A177-3AD203B41FA5}">
                      <a16:colId xmlns:a16="http://schemas.microsoft.com/office/drawing/2014/main" val="700875585"/>
                    </a:ext>
                  </a:extLst>
                </a:gridCol>
                <a:gridCol w="571244">
                  <a:extLst>
                    <a:ext uri="{9D8B030D-6E8A-4147-A177-3AD203B41FA5}">
                      <a16:colId xmlns:a16="http://schemas.microsoft.com/office/drawing/2014/main" val="589751405"/>
                    </a:ext>
                  </a:extLst>
                </a:gridCol>
                <a:gridCol w="571244">
                  <a:extLst>
                    <a:ext uri="{9D8B030D-6E8A-4147-A177-3AD203B41FA5}">
                      <a16:colId xmlns:a16="http://schemas.microsoft.com/office/drawing/2014/main" val="2717420702"/>
                    </a:ext>
                  </a:extLst>
                </a:gridCol>
                <a:gridCol w="571244">
                  <a:extLst>
                    <a:ext uri="{9D8B030D-6E8A-4147-A177-3AD203B41FA5}">
                      <a16:colId xmlns:a16="http://schemas.microsoft.com/office/drawing/2014/main" val="4259630070"/>
                    </a:ext>
                  </a:extLst>
                </a:gridCol>
                <a:gridCol w="571244">
                  <a:extLst>
                    <a:ext uri="{9D8B030D-6E8A-4147-A177-3AD203B41FA5}">
                      <a16:colId xmlns:a16="http://schemas.microsoft.com/office/drawing/2014/main" val="2127980883"/>
                    </a:ext>
                  </a:extLst>
                </a:gridCol>
                <a:gridCol w="571244">
                  <a:extLst>
                    <a:ext uri="{9D8B030D-6E8A-4147-A177-3AD203B41FA5}">
                      <a16:colId xmlns:a16="http://schemas.microsoft.com/office/drawing/2014/main" val="2316166353"/>
                    </a:ext>
                  </a:extLst>
                </a:gridCol>
                <a:gridCol w="571244">
                  <a:extLst>
                    <a:ext uri="{9D8B030D-6E8A-4147-A177-3AD203B41FA5}">
                      <a16:colId xmlns:a16="http://schemas.microsoft.com/office/drawing/2014/main" val="1533424740"/>
                    </a:ext>
                  </a:extLst>
                </a:gridCol>
              </a:tblGrid>
              <a:tr h="611515">
                <a:tc gridSpan="19">
                  <a:txBody>
                    <a:bodyPr/>
                    <a:lstStyle/>
                    <a:p>
                      <a:pPr algn="ctr"/>
                      <a:r>
                        <a:rPr lang="zh-TW" altLang="en-US" sz="24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第一階段報名費</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endParaRPr lang="zh-TW" altLang="en-US" sz="2000" b="1" dirty="0">
                        <a:solidFill>
                          <a:schemeClr val="tx1"/>
                        </a:solidFill>
                        <a:latin typeface="+mj-lt"/>
                        <a:ea typeface="+mj-ea"/>
                        <a:cs typeface="Times New Roman" panose="02020603050405020304" pitchFamily="18" charset="0"/>
                      </a:endParaRPr>
                    </a:p>
                  </a:txBody>
                  <a:tcPr marL="91437" marR="91437"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691927774"/>
                  </a:ext>
                </a:extLst>
              </a:tr>
              <a:tr h="611515">
                <a:tc>
                  <a:txBody>
                    <a:bodyPr/>
                    <a:lstStyle/>
                    <a:p>
                      <a:pPr algn="ct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繳費</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algn="ct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身分別</a:t>
                      </a:r>
                    </a:p>
                  </a:txBody>
                  <a:tcPr marL="91437" marR="91437" marT="45725" marB="4572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6">
                  <a:txBody>
                    <a:bodyPr/>
                    <a:lstStyle/>
                    <a:p>
                      <a:pPr algn="ctr"/>
                      <a:r>
                        <a:rPr lang="zh-TW" altLang="en-US" sz="20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一般生</a:t>
                      </a:r>
                    </a:p>
                  </a:txBody>
                  <a:tcPr marL="91437" marR="91437" marT="45725" marB="457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AE7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r>
                        <a:rPr lang="zh-TW" altLang="en-US" sz="20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低收入戶生</a:t>
                      </a:r>
                    </a:p>
                  </a:txBody>
                  <a:tcPr marL="91437" marR="91437" marT="45725" marB="457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r>
                        <a:rPr lang="zh-TW" altLang="en-US" sz="20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中低收入戶生</a:t>
                      </a:r>
                    </a:p>
                  </a:txBody>
                  <a:tcPr marL="91437" marR="91437" marT="45725" marB="4572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688828739"/>
                  </a:ext>
                </a:extLst>
              </a:tr>
              <a:tr h="1308725">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說明</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rowSpan="2"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每申請</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 </a:t>
                      </a:r>
                      <a:r>
                        <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 </a:t>
                      </a: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個校系科</a:t>
                      </a:r>
                      <a:r>
                        <a:rPr kumimoji="0" lang="en-US" altLang="zh-TW"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組</a:t>
                      </a:r>
                      <a:r>
                        <a:rPr kumimoji="0" lang="en-US" altLang="zh-TW"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、學程</a:t>
                      </a:r>
                      <a:r>
                        <a:rPr kumimoji="0" lang="zh-TW" altLang="en-US" sz="1600" b="1" kern="1200" spc="5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報名費為新臺幣</a:t>
                      </a:r>
                      <a:r>
                        <a:rPr kumimoji="0" lang="en-US" altLang="zh-TW" sz="1600" b="1" kern="1200" spc="5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100</a:t>
                      </a:r>
                      <a:r>
                        <a:rPr kumimoji="0" lang="zh-TW" altLang="en-US" sz="1600" b="1" kern="1200" spc="5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元</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，至多報名</a:t>
                      </a:r>
                      <a:r>
                        <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6</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個校系科</a:t>
                      </a:r>
                      <a:r>
                        <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組</a:t>
                      </a:r>
                      <a:r>
                        <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、學程</a:t>
                      </a:r>
                      <a:endPar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zh-TW" altLang="en-US"/>
                    </a:p>
                  </a:txBody>
                  <a:tcPr/>
                </a:tc>
                <a:tc rowSpan="2" hMerge="1">
                  <a:txBody>
                    <a:bodyPr/>
                    <a:lstStyle/>
                    <a:p>
                      <a:endParaRPr lang="zh-TW" altLang="en-US"/>
                    </a:p>
                  </a:txBody>
                  <a:tcPr/>
                </a:tc>
                <a:tc rowSpan="2" hMerge="1">
                  <a:txBody>
                    <a:bodyPr/>
                    <a:lstStyle/>
                    <a:p>
                      <a:endParaRPr lang="zh-TW" altLang="en-US"/>
                    </a:p>
                  </a:txBody>
                  <a:tcPr/>
                </a:tc>
                <a:tc rowSpan="2" hMerge="1">
                  <a:txBody>
                    <a:bodyPr/>
                    <a:lstStyle/>
                    <a:p>
                      <a:endParaRPr lang="zh-TW" altLang="en-US"/>
                    </a:p>
                  </a:txBody>
                  <a:tcPr/>
                </a:tc>
                <a:tc rowSpan="2" hMerge="1">
                  <a:txBody>
                    <a:bodyPr/>
                    <a:lstStyle/>
                    <a:p>
                      <a:endParaRPr lang="zh-TW" altLang="en-US"/>
                    </a:p>
                  </a:txBody>
                  <a:tcPr/>
                </a:tc>
                <a:tc gridSpan="12">
                  <a:txBody>
                    <a:bodyPr/>
                    <a:lstStyle/>
                    <a:p>
                      <a:pPr marL="269875" lvl="0" indent="-182563" algn="just" eaLnBrk="1" hangingPunct="1">
                        <a:buFont typeface="+mj-lt"/>
                        <a:buAutoNum type="arabicParenR"/>
                        <a:defRPr/>
                      </a:pP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經統一入學測驗中心登錄列冊者：免附證明</a:t>
                      </a:r>
                      <a:r>
                        <a:rPr kumimoji="0" lang="zh-TW" altLang="en-US" sz="1400" b="0"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，即可辦理個別報名或集體報名。</a:t>
                      </a:r>
                      <a:endParaRPr kumimoji="0" lang="en-US" altLang="zh-TW" sz="1400" b="0"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269875" lvl="0" indent="-182563" algn="just" eaLnBrk="1" hangingPunct="1">
                        <a:spcBef>
                          <a:spcPts val="600"/>
                        </a:spcBef>
                        <a:buFont typeface="+mj-lt"/>
                        <a:buAutoNum type="arabicParenR"/>
                        <a:defRPr/>
                      </a:pPr>
                      <a:r>
                        <a:rPr kumimoji="0" lang="zh-TW" altLang="en-US" sz="1400" b="1" kern="1200" spc="50" baseline="0" dirty="0">
                          <a:solidFill>
                            <a:srgbClr val="00B050"/>
                          </a:solidFill>
                          <a:latin typeface="Cambria Math" panose="02040503050406030204" pitchFamily="18" charset="0"/>
                          <a:ea typeface="華康儷楷書" panose="03000509000000000000" pitchFamily="65" charset="-120"/>
                          <a:cs typeface="Times New Roman" panose="02020603050405020304" pitchFamily="18" charset="0"/>
                        </a:rPr>
                        <a:t>未經統一入學測驗中心登錄列冊者</a:t>
                      </a: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endParaRPr kumimoji="0" lang="en-US" altLang="zh-TW"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457200" lvl="1" indent="-187325" algn="just" eaLnBrk="1" hangingPunct="1">
                        <a:buFont typeface="+mj-lt"/>
                        <a:buNone/>
                        <a:defRPr/>
                      </a:pP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★集體報名者：須依</a:t>
                      </a:r>
                      <a:r>
                        <a:rPr kumimoji="0" lang="zh-TW" altLang="en-US" sz="1400" b="1" u="none"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集體報名學校規定時間繳交</a:t>
                      </a: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證明文件影本，且經本委員會審查通過者。</a:t>
                      </a:r>
                      <a:endParaRPr kumimoji="0" lang="en-US" altLang="zh-TW" sz="1400" b="0"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457200" lvl="1" indent="-187325" algn="just" eaLnBrk="1" hangingPunct="1">
                        <a:buFont typeface="+mj-lt"/>
                        <a:buNone/>
                        <a:defRPr/>
                      </a:pP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★個別報名者：於</a:t>
                      </a:r>
                      <a:r>
                        <a:rPr kumimoji="0" lang="en-US" altLang="zh-TW"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115</a:t>
                      </a: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年</a:t>
                      </a:r>
                      <a:r>
                        <a:rPr kumimoji="0" lang="en-US" altLang="zh-TW"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4</a:t>
                      </a: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月</a:t>
                      </a:r>
                      <a:r>
                        <a:rPr kumimoji="0" lang="en-US" altLang="zh-TW"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29</a:t>
                      </a: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日</a:t>
                      </a:r>
                      <a:r>
                        <a:rPr kumimoji="0" lang="en-US" altLang="zh-TW"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17:00</a:t>
                      </a:r>
                      <a:r>
                        <a:rPr kumimoji="0" lang="zh-TW" altLang="en-US"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前登錄完畢及繳交證明文件影本，且經本委員會審查通過者。</a:t>
                      </a:r>
                      <a:endParaRPr kumimoji="0" lang="en-US" altLang="zh-TW" sz="14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223899137"/>
                  </a:ext>
                </a:extLst>
              </a:tr>
              <a:tr h="977456">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altLang="zh-TW" sz="1600" b="1" dirty="0">
                        <a:solidFill>
                          <a:schemeClr val="tx1"/>
                        </a:solidFill>
                        <a:latin typeface="+mj-lt"/>
                        <a:ea typeface="+mj-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6"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免繳費</a:t>
                      </a:r>
                      <a:endParaRPr kumimoji="0" lang="en-US" altLang="zh-TW"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減免</a:t>
                      </a:r>
                      <a:r>
                        <a:rPr kumimoji="0" lang="en-US" altLang="zh-TW"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60%</a:t>
                      </a: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報名費；每報名 </a:t>
                      </a:r>
                      <a:r>
                        <a:rPr kumimoji="0" lang="en-US" altLang="zh-TW"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1 </a:t>
                      </a: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個系</a:t>
                      </a:r>
                      <a:r>
                        <a:rPr kumimoji="0" lang="en-US" altLang="zh-TW"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組</a:t>
                      </a:r>
                      <a:r>
                        <a:rPr kumimoji="0" lang="en-US" altLang="zh-TW"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、學程</a:t>
                      </a:r>
                      <a:r>
                        <a:rPr kumimoji="0" lang="zh-TW" altLang="en-US" sz="1600" b="1" kern="1200" spc="5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報名費為新臺幣</a:t>
                      </a:r>
                      <a:r>
                        <a:rPr kumimoji="0" lang="en-US" altLang="zh-TW" sz="1600" b="1" kern="1200" spc="5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120</a:t>
                      </a:r>
                      <a:r>
                        <a:rPr kumimoji="0" lang="zh-TW" altLang="en-US" sz="1600" b="1" kern="1200" spc="50" baseline="0"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元</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，至多報名</a:t>
                      </a:r>
                      <a:r>
                        <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6</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個校系</a:t>
                      </a:r>
                      <a:r>
                        <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組</a:t>
                      </a:r>
                      <a:r>
                        <a:rPr kumimoji="0" lang="en-US" altLang="zh-TW"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600" b="1" kern="1200" spc="5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、學程</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523752762"/>
                  </a:ext>
                </a:extLst>
              </a:tr>
              <a:tr h="72457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報名校系科組學程數</a:t>
                      </a:r>
                      <a:endParaRPr lang="en-US" altLang="zh-TW"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5E0B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個</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extLst>
                  <a:ext uri="{0D108BD9-81ED-4DB2-BD59-A6C34878D82A}">
                    <a16:rowId xmlns:a16="http://schemas.microsoft.com/office/drawing/2014/main" val="3036334886"/>
                  </a:ext>
                </a:extLst>
              </a:tr>
              <a:tr h="72457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TW" altLang="en-US" sz="1600" b="1"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報名費</a:t>
                      </a:r>
                      <a:r>
                        <a:rPr lang="en-US" altLang="zh-TW" sz="1400" b="1" spc="-5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400" b="1" spc="-5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含資格審查費</a:t>
                      </a:r>
                      <a:r>
                        <a:rPr lang="en-US" altLang="zh-TW" sz="1400" b="1" spc="-5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200</a:t>
                      </a:r>
                      <a:r>
                        <a:rPr lang="zh-TW" altLang="en-US" sz="1400" b="1" spc="-5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元</a:t>
                      </a:r>
                      <a:r>
                        <a:rPr lang="en-US" altLang="zh-TW" sz="1400" b="1" spc="-50" baseline="0"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300</a:t>
                      </a: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400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700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5E1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800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endPar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1EFFF"/>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rPr>
                        <a:t>免繳費</a:t>
                      </a:r>
                      <a:endParaRPr kumimoji="0" lang="en-US" altLang="zh-TW" sz="1600" b="1" kern="1200" baseline="0" dirty="0">
                        <a:solidFill>
                          <a:schemeClr val="dk1"/>
                        </a:solidFill>
                        <a:latin typeface="Cambria Math" panose="02040503050406030204" pitchFamily="18" charset="0"/>
                        <a:ea typeface="華康儷楷書" panose="03000509000000000000" pitchFamily="65" charset="-12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4FDE9"/>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TW" sz="1600" b="1" kern="1200" dirty="0">
                        <a:solidFill>
                          <a:schemeClr val="dk1"/>
                        </a:solidFill>
                        <a:latin typeface="+mn-lt"/>
                        <a:ea typeface="+mn-ea"/>
                        <a:cs typeface="Times New Roman" panose="02020603050405020304" pitchFamily="18" charset="0"/>
                      </a:endParaRPr>
                    </a:p>
                  </a:txBody>
                  <a:tcPr anchor="ctr">
                    <a:lnL w="12700" cap="flat" cmpd="sng" algn="ctr">
                      <a:solidFill>
                        <a:srgbClr val="CCC5FF"/>
                      </a:solidFill>
                      <a:prstDash val="solid"/>
                      <a:round/>
                      <a:headEnd type="none" w="med" len="med"/>
                      <a:tailEnd type="none" w="med" len="med"/>
                    </a:lnL>
                    <a:lnR w="12700" cap="flat" cmpd="sng" algn="ctr">
                      <a:solidFill>
                        <a:srgbClr val="CCC5FF"/>
                      </a:solidFill>
                      <a:prstDash val="solid"/>
                      <a:round/>
                      <a:headEnd type="none" w="med" len="med"/>
                      <a:tailEnd type="none" w="med" len="med"/>
                    </a:lnR>
                    <a:lnT w="12700" cap="flat" cmpd="sng" algn="ctr">
                      <a:solidFill>
                        <a:srgbClr val="CCC5FF"/>
                      </a:solidFill>
                      <a:prstDash val="solid"/>
                      <a:round/>
                      <a:headEnd type="none" w="med" len="med"/>
                      <a:tailEnd type="none" w="med" len="med"/>
                    </a:lnT>
                    <a:lnB w="12700" cap="flat" cmpd="sng" algn="ctr">
                      <a:solidFill>
                        <a:srgbClr val="CCC5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160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200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240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280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1600" b="1" kern="1200" baseline="0"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元</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FFF4EB"/>
                    </a:solidFill>
                  </a:tcPr>
                </a:tc>
                <a:extLst>
                  <a:ext uri="{0D108BD9-81ED-4DB2-BD59-A6C34878D82A}">
                    <a16:rowId xmlns:a16="http://schemas.microsoft.com/office/drawing/2014/main" val="2379820672"/>
                  </a:ext>
                </a:extLst>
              </a:tr>
            </a:tbl>
          </a:graphicData>
        </a:graphic>
      </p:graphicFrame>
      <p:sp>
        <p:nvSpPr>
          <p:cNvPr id="5" name="文字方塊 4">
            <a:extLst>
              <a:ext uri="{FF2B5EF4-FFF2-40B4-BE49-F238E27FC236}">
                <a16:creationId xmlns:a16="http://schemas.microsoft.com/office/drawing/2014/main" id="{1B0419BD-A426-448C-8BE1-7C616771D5D1}"/>
              </a:ext>
            </a:extLst>
          </p:cNvPr>
          <p:cNvSpPr txBox="1"/>
          <p:nvPr/>
        </p:nvSpPr>
        <p:spPr>
          <a:xfrm>
            <a:off x="2711624" y="6237312"/>
            <a:ext cx="7891164" cy="369332"/>
          </a:xfrm>
          <a:prstGeom prst="rect">
            <a:avLst/>
          </a:prstGeom>
          <a:solidFill>
            <a:srgbClr val="C00000"/>
          </a:solidFill>
        </p:spPr>
        <p:txBody>
          <a:bodyPr wrap="square">
            <a:spAutoFit/>
          </a:bodyPr>
          <a:lstStyle/>
          <a:p>
            <a:pPr algn="ctr"/>
            <a:r>
              <a:rPr kumimoji="0" lang="zh-TW" altLang="en-US" sz="1800" b="1"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繳款帳號每人皆不同，考生切勿以他人之繳款帳號繳費或與他人合併繳費</a:t>
            </a:r>
            <a:endParaRPr lang="zh-TW" altLang="en-US" dirty="0">
              <a:solidFill>
                <a:schemeClr val="bg1"/>
              </a:solidFill>
            </a:endParaRPr>
          </a:p>
        </p:txBody>
      </p:sp>
      <p:pic>
        <p:nvPicPr>
          <p:cNvPr id="6" name="圖片 5">
            <a:extLst>
              <a:ext uri="{FF2B5EF4-FFF2-40B4-BE49-F238E27FC236}">
                <a16:creationId xmlns:a16="http://schemas.microsoft.com/office/drawing/2014/main" id="{E824DF02-3801-4290-8C88-F7D1E31E84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5846274"/>
            <a:ext cx="816287" cy="816287"/>
          </a:xfrm>
          <a:prstGeom prst="rect">
            <a:avLst/>
          </a:prstGeom>
        </p:spPr>
      </p:pic>
    </p:spTree>
    <p:extLst>
      <p:ext uri="{BB962C8B-B14F-4D97-AF65-F5344CB8AC3E}">
        <p14:creationId xmlns:p14="http://schemas.microsoft.com/office/powerpoint/2010/main" val="3587422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文字, 螢幕擷取畫面, 數字, 字型 的圖片&#10;&#10;AI 產生的內容可能不正確。">
            <a:extLst>
              <a:ext uri="{FF2B5EF4-FFF2-40B4-BE49-F238E27FC236}">
                <a16:creationId xmlns:a16="http://schemas.microsoft.com/office/drawing/2014/main" id="{73EEC063-DCC1-CB8B-02E2-03EFE322E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7" y="755172"/>
            <a:ext cx="11932355" cy="6063639"/>
          </a:xfrm>
          <a:prstGeom prst="rect">
            <a:avLst/>
          </a:prstGeom>
        </p:spPr>
      </p:pic>
      <p:sp>
        <p:nvSpPr>
          <p:cNvPr id="4" name="標題 1"/>
          <p:cNvSpPr txBox="1">
            <a:spLocks/>
          </p:cNvSpPr>
          <p:nvPr/>
        </p:nvSpPr>
        <p:spPr>
          <a:xfrm>
            <a:off x="767408" y="251593"/>
            <a:ext cx="9361040" cy="369094"/>
          </a:xfrm>
          <a:prstGeom prst="rect">
            <a:avLst/>
          </a:prstGeom>
        </p:spPr>
        <p:txBody>
          <a:bodyPr vert="horz" lIns="68580" tIns="34290" rIns="68580" bIns="3429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rPr>
              <a:t>簡章下載暨資料查詢系統</a:t>
            </a:r>
            <a:r>
              <a:rPr lang="en-US" altLang="zh-TW" sz="28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rPr>
              <a:t>一般組</a:t>
            </a:r>
            <a:r>
              <a:rPr lang="en-US" altLang="zh-TW" sz="28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rPr>
              <a:t>各校系科</a:t>
            </a:r>
            <a:r>
              <a:rPr lang="en-US" altLang="zh-TW" sz="28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rPr>
              <a:t>組</a:t>
            </a:r>
            <a:r>
              <a:rPr lang="en-US" altLang="zh-TW" sz="28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rPr>
              <a:t>、學程甄選辦法</a:t>
            </a:r>
            <a:r>
              <a:rPr lang="en-US" altLang="zh-TW" sz="2800" b="1" spc="-150" dirty="0">
                <a:latin typeface="Book Antiqua" panose="02040602050305030304" pitchFamily="18" charset="0"/>
                <a:ea typeface="華康儷楷書" panose="03000509000000000000" pitchFamily="65" charset="-120"/>
                <a:cs typeface="Times New Roman" panose="02020603050405020304" pitchFamily="18" charset="0"/>
              </a:rPr>
              <a:t>(</a:t>
            </a:r>
            <a:r>
              <a:rPr lang="zh-TW" altLang="zh-TW" sz="2800" b="1" spc="-150" dirty="0">
                <a:latin typeface="Book Antiqua" panose="02040602050305030304" pitchFamily="18" charset="0"/>
                <a:ea typeface="華康儷楷書" panose="03000509000000000000" pitchFamily="65" charset="-120"/>
                <a:cs typeface="Times New Roman" panose="02020603050405020304" pitchFamily="18" charset="0"/>
              </a:rPr>
              <a:t>樣張</a:t>
            </a:r>
            <a:r>
              <a:rPr lang="en-US" altLang="zh-TW" sz="2800" b="1" spc="-150" dirty="0">
                <a:latin typeface="Book Antiqua" panose="02040602050305030304" pitchFamily="18" charset="0"/>
                <a:ea typeface="華康儷楷書" panose="03000509000000000000" pitchFamily="65" charset="-120"/>
                <a:cs typeface="Times New Roman" panose="02020603050405020304" pitchFamily="18" charset="0"/>
              </a:rPr>
              <a:t>)</a:t>
            </a:r>
            <a:endParaRPr lang="zh-TW" altLang="en-US" sz="2800" b="1" spc="-150" dirty="0">
              <a:latin typeface="Book Antiqua" panose="02040602050305030304" pitchFamily="18" charset="0"/>
              <a:ea typeface="華康儷楷書" panose="03000509000000000000" pitchFamily="65" charset="-120"/>
              <a:cs typeface="Times New Roman" panose="02020603050405020304" pitchFamily="18" charset="0"/>
            </a:endParaRPr>
          </a:p>
        </p:txBody>
      </p:sp>
      <p:sp>
        <p:nvSpPr>
          <p:cNvPr id="11" name="矩形 10"/>
          <p:cNvSpPr/>
          <p:nvPr/>
        </p:nvSpPr>
        <p:spPr>
          <a:xfrm>
            <a:off x="3081238" y="1039542"/>
            <a:ext cx="7523816" cy="223086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76847" y="3573015"/>
            <a:ext cx="2979862" cy="273630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602C062F-FD7F-4B61-97AF-EDA5740D5B29}"/>
              </a:ext>
            </a:extLst>
          </p:cNvPr>
          <p:cNvSpPr/>
          <p:nvPr/>
        </p:nvSpPr>
        <p:spPr>
          <a:xfrm>
            <a:off x="3863752" y="3861048"/>
            <a:ext cx="1512168"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FAB22963-5799-41F4-BCC8-0F131762D521}"/>
              </a:ext>
            </a:extLst>
          </p:cNvPr>
          <p:cNvSpPr txBox="1"/>
          <p:nvPr/>
        </p:nvSpPr>
        <p:spPr>
          <a:xfrm>
            <a:off x="5399502" y="3861048"/>
            <a:ext cx="2685351" cy="307777"/>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none" rtlCol="0">
            <a:spAutoFit/>
          </a:bodyPr>
          <a:lstStyle/>
          <a:p>
            <a:r>
              <a:rPr lang="zh-TW" altLang="en-US" sz="1400" b="1" spc="-150" dirty="0">
                <a:latin typeface="Book Antiqua" panose="02040602050305030304" pitchFamily="18" charset="0"/>
                <a:ea typeface="華康儷楷書" panose="03000509000000000000" pitchFamily="65" charset="-120"/>
                <a:cs typeface="Times New Roman" panose="02020603050405020304" pitchFamily="18" charset="0"/>
              </a:rPr>
              <a:t>請參閱招生簡章</a:t>
            </a:r>
            <a:r>
              <a:rPr lang="en-US" altLang="zh-TW" sz="1400" b="1" spc="-150" dirty="0">
                <a:latin typeface="Book Antiqua" panose="02040602050305030304" pitchFamily="18" charset="0"/>
                <a:ea typeface="華康儷楷書" panose="03000509000000000000" pitchFamily="65" charset="-120"/>
                <a:cs typeface="Times New Roman" panose="02020603050405020304" pitchFamily="18" charset="0"/>
              </a:rPr>
              <a:t>P.17</a:t>
            </a:r>
            <a:r>
              <a:rPr lang="zh-TW" altLang="en-US" sz="1400" b="1" spc="-150" dirty="0">
                <a:latin typeface="Book Antiqua" panose="02040602050305030304" pitchFamily="18" charset="0"/>
                <a:ea typeface="華康儷楷書" panose="03000509000000000000" pitchFamily="65" charset="-120"/>
                <a:cs typeface="Times New Roman" panose="02020603050405020304" pitchFamily="18" charset="0"/>
              </a:rPr>
              <a:t>項目代碼對照表</a:t>
            </a:r>
          </a:p>
        </p:txBody>
      </p:sp>
      <p:sp>
        <p:nvSpPr>
          <p:cNvPr id="6" name="矩形 5">
            <a:extLst>
              <a:ext uri="{FF2B5EF4-FFF2-40B4-BE49-F238E27FC236}">
                <a16:creationId xmlns:a16="http://schemas.microsoft.com/office/drawing/2014/main" id="{A09EC132-4DD0-247E-97BA-9F74C8B03703}"/>
              </a:ext>
            </a:extLst>
          </p:cNvPr>
          <p:cNvSpPr/>
          <p:nvPr/>
        </p:nvSpPr>
        <p:spPr>
          <a:xfrm>
            <a:off x="110003" y="2185268"/>
            <a:ext cx="2938079" cy="109971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CE6C9212-EBF7-2E65-ECA2-B77022888A97}"/>
              </a:ext>
            </a:extLst>
          </p:cNvPr>
          <p:cNvSpPr/>
          <p:nvPr/>
        </p:nvSpPr>
        <p:spPr>
          <a:xfrm>
            <a:off x="11712624" y="861533"/>
            <a:ext cx="216024" cy="178009"/>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41B18A84-88B8-A3BA-0C3D-721C867AEA9F}"/>
              </a:ext>
            </a:extLst>
          </p:cNvPr>
          <p:cNvSpPr txBox="1"/>
          <p:nvPr/>
        </p:nvSpPr>
        <p:spPr>
          <a:xfrm>
            <a:off x="11670595" y="724478"/>
            <a:ext cx="300082" cy="369332"/>
          </a:xfrm>
          <a:prstGeom prst="rect">
            <a:avLst/>
          </a:prstGeom>
          <a:noFill/>
        </p:spPr>
        <p:txBody>
          <a:bodyPr wrap="none" rtlCol="0">
            <a:spAutoFit/>
          </a:bodyPr>
          <a:lstStyle/>
          <a:p>
            <a:r>
              <a:rPr lang="en-US" altLang="zh-TW"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2</a:t>
            </a:r>
          </a:p>
        </p:txBody>
      </p:sp>
      <p:sp>
        <p:nvSpPr>
          <p:cNvPr id="19" name="流程圖: 接點 18">
            <a:extLst>
              <a:ext uri="{FF2B5EF4-FFF2-40B4-BE49-F238E27FC236}">
                <a16:creationId xmlns:a16="http://schemas.microsoft.com/office/drawing/2014/main" id="{A39CAEB5-9E4B-C5B1-650F-DC0F55799165}"/>
              </a:ext>
            </a:extLst>
          </p:cNvPr>
          <p:cNvSpPr/>
          <p:nvPr/>
        </p:nvSpPr>
        <p:spPr>
          <a:xfrm>
            <a:off x="11491761" y="604593"/>
            <a:ext cx="623392" cy="609102"/>
          </a:xfrm>
          <a:prstGeom prst="flowChartConnector">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3071664" y="3284984"/>
            <a:ext cx="8937538" cy="3548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940278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129E3B6-C13B-4B21-FA78-DAFB9103612A}"/>
              </a:ext>
            </a:extLst>
          </p:cNvPr>
          <p:cNvPicPr>
            <a:picLocks noChangeAspect="1"/>
          </p:cNvPicPr>
          <p:nvPr/>
        </p:nvPicPr>
        <p:blipFill>
          <a:blip r:embed="rId3">
            <a:extLst>
              <a:ext uri="{28A0092B-C50C-407E-A947-70E740481C1C}">
                <a14:useLocalDpi xmlns:a14="http://schemas.microsoft.com/office/drawing/2010/main" val="0"/>
              </a:ext>
            </a:extLst>
          </a:blip>
          <a:srcRect b="73447"/>
          <a:stretch/>
        </p:blipFill>
        <p:spPr>
          <a:xfrm>
            <a:off x="6292355" y="1583450"/>
            <a:ext cx="5321132" cy="1164582"/>
          </a:xfrm>
          <a:prstGeom prst="rect">
            <a:avLst/>
          </a:prstGeom>
        </p:spPr>
      </p:pic>
      <p:pic>
        <p:nvPicPr>
          <p:cNvPr id="15" name="圖片 14">
            <a:extLst>
              <a:ext uri="{FF2B5EF4-FFF2-40B4-BE49-F238E27FC236}">
                <a16:creationId xmlns:a16="http://schemas.microsoft.com/office/drawing/2014/main" id="{B63A841A-97D3-47F0-B468-964BBD089AB3}"/>
              </a:ext>
            </a:extLst>
          </p:cNvPr>
          <p:cNvPicPr>
            <a:picLocks noChangeAspect="1"/>
          </p:cNvPicPr>
          <p:nvPr/>
        </p:nvPicPr>
        <p:blipFill rotWithShape="1">
          <a:blip r:embed="rId4">
            <a:extLst>
              <a:ext uri="{28A0092B-C50C-407E-A947-70E740481C1C}">
                <a14:useLocalDpi xmlns:a14="http://schemas.microsoft.com/office/drawing/2010/main" val="0"/>
              </a:ext>
            </a:extLst>
          </a:blip>
          <a:srcRect l="-45" r="-773" b="74594"/>
          <a:stretch/>
        </p:blipFill>
        <p:spPr>
          <a:xfrm>
            <a:off x="918884" y="1516521"/>
            <a:ext cx="5321132" cy="1164582"/>
          </a:xfrm>
          <a:prstGeom prst="rect">
            <a:avLst/>
          </a:prstGeom>
        </p:spPr>
      </p:pic>
      <p:sp>
        <p:nvSpPr>
          <p:cNvPr id="8" name="Rectangle 3"/>
          <p:cNvSpPr txBox="1">
            <a:spLocks noChangeArrowheads="1"/>
          </p:cNvSpPr>
          <p:nvPr/>
        </p:nvSpPr>
        <p:spPr>
          <a:xfrm>
            <a:off x="911424" y="-206638"/>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二、第一階段個別報名及繳費系統</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登入頁</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12" name="矩形: 圓角 11">
            <a:extLst>
              <a:ext uri="{FF2B5EF4-FFF2-40B4-BE49-F238E27FC236}">
                <a16:creationId xmlns:a16="http://schemas.microsoft.com/office/drawing/2014/main" id="{3BB93C26-7E3C-4561-8600-D263FD780CF4}"/>
              </a:ext>
            </a:extLst>
          </p:cNvPr>
          <p:cNvSpPr/>
          <p:nvPr/>
        </p:nvSpPr>
        <p:spPr>
          <a:xfrm>
            <a:off x="1199967" y="908720"/>
            <a:ext cx="4327771" cy="55065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一般組</a:t>
            </a:r>
          </a:p>
        </p:txBody>
      </p:sp>
      <p:sp>
        <p:nvSpPr>
          <p:cNvPr id="13" name="矩形: 圓角 12">
            <a:extLst>
              <a:ext uri="{FF2B5EF4-FFF2-40B4-BE49-F238E27FC236}">
                <a16:creationId xmlns:a16="http://schemas.microsoft.com/office/drawing/2014/main" id="{CE23B9A1-CD58-407B-BD9E-5ED439C35E3A}"/>
              </a:ext>
            </a:extLst>
          </p:cNvPr>
          <p:cNvSpPr/>
          <p:nvPr/>
        </p:nvSpPr>
        <p:spPr>
          <a:xfrm>
            <a:off x="6664264" y="908720"/>
            <a:ext cx="4577314" cy="57847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青儲組</a:t>
            </a:r>
          </a:p>
        </p:txBody>
      </p:sp>
      <p:pic>
        <p:nvPicPr>
          <p:cNvPr id="5" name="圖片 4">
            <a:extLst>
              <a:ext uri="{FF2B5EF4-FFF2-40B4-BE49-F238E27FC236}">
                <a16:creationId xmlns:a16="http://schemas.microsoft.com/office/drawing/2014/main" id="{22A93DC4-C4EE-9A48-1C23-78616203F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013" y="2708920"/>
            <a:ext cx="5379237" cy="270619"/>
          </a:xfrm>
          <a:prstGeom prst="rect">
            <a:avLst/>
          </a:prstGeom>
        </p:spPr>
      </p:pic>
      <p:pic>
        <p:nvPicPr>
          <p:cNvPr id="6" name="圖片 5">
            <a:extLst>
              <a:ext uri="{FF2B5EF4-FFF2-40B4-BE49-F238E27FC236}">
                <a16:creationId xmlns:a16="http://schemas.microsoft.com/office/drawing/2014/main" id="{79559540-5D27-3155-4DA0-B5C7285B4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1379" y="2780928"/>
            <a:ext cx="5379237" cy="270619"/>
          </a:xfrm>
          <a:prstGeom prst="rect">
            <a:avLst/>
          </a:prstGeom>
        </p:spPr>
      </p:pic>
      <p:pic>
        <p:nvPicPr>
          <p:cNvPr id="7" name="圖片 6">
            <a:extLst>
              <a:ext uri="{FF2B5EF4-FFF2-40B4-BE49-F238E27FC236}">
                <a16:creationId xmlns:a16="http://schemas.microsoft.com/office/drawing/2014/main" id="{9BF8F325-D842-BAD7-FF37-230B22FF08DF}"/>
              </a:ext>
            </a:extLst>
          </p:cNvPr>
          <p:cNvPicPr>
            <a:picLocks noChangeAspect="1"/>
          </p:cNvPicPr>
          <p:nvPr/>
        </p:nvPicPr>
        <p:blipFill rotWithShape="1">
          <a:blip r:embed="rId4">
            <a:extLst>
              <a:ext uri="{28A0092B-C50C-407E-A947-70E740481C1C}">
                <a14:useLocalDpi xmlns:a14="http://schemas.microsoft.com/office/drawing/2010/main" val="0"/>
              </a:ext>
            </a:extLst>
          </a:blip>
          <a:srcRect l="-45" t="27401" r="-773" b="6160"/>
          <a:stretch/>
        </p:blipFill>
        <p:spPr>
          <a:xfrm>
            <a:off x="890312" y="2975819"/>
            <a:ext cx="5321132" cy="3045469"/>
          </a:xfrm>
          <a:prstGeom prst="rect">
            <a:avLst/>
          </a:prstGeom>
        </p:spPr>
      </p:pic>
      <p:pic>
        <p:nvPicPr>
          <p:cNvPr id="2" name="圖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448" y="5880043"/>
            <a:ext cx="717309" cy="717309"/>
          </a:xfrm>
          <a:prstGeom prst="rect">
            <a:avLst/>
          </a:prstGeom>
        </p:spPr>
      </p:pic>
      <p:pic>
        <p:nvPicPr>
          <p:cNvPr id="9" name="圖片 8">
            <a:extLst>
              <a:ext uri="{FF2B5EF4-FFF2-40B4-BE49-F238E27FC236}">
                <a16:creationId xmlns:a16="http://schemas.microsoft.com/office/drawing/2014/main" id="{076415FF-B674-BF8D-B7E3-17B2A740B16D}"/>
              </a:ext>
            </a:extLst>
          </p:cNvPr>
          <p:cNvPicPr>
            <a:picLocks noChangeAspect="1"/>
          </p:cNvPicPr>
          <p:nvPr/>
        </p:nvPicPr>
        <p:blipFill>
          <a:blip r:embed="rId3">
            <a:extLst>
              <a:ext uri="{28A0092B-C50C-407E-A947-70E740481C1C}">
                <a14:useLocalDpi xmlns:a14="http://schemas.microsoft.com/office/drawing/2010/main" val="0"/>
              </a:ext>
            </a:extLst>
          </a:blip>
          <a:srcRect t="30552" b="6139"/>
          <a:stretch/>
        </p:blipFill>
        <p:spPr>
          <a:xfrm>
            <a:off x="6199220" y="3075291"/>
            <a:ext cx="5321132" cy="2776663"/>
          </a:xfrm>
          <a:prstGeom prst="rect">
            <a:avLst/>
          </a:prstGeom>
        </p:spPr>
      </p:pic>
      <p:sp>
        <p:nvSpPr>
          <p:cNvPr id="10" name="文字方塊 9"/>
          <p:cNvSpPr txBox="1"/>
          <p:nvPr/>
        </p:nvSpPr>
        <p:spPr>
          <a:xfrm>
            <a:off x="2033222" y="5840864"/>
            <a:ext cx="9023440" cy="828496"/>
          </a:xfrm>
          <a:prstGeom prst="roundRect">
            <a:avLst/>
          </a:prstGeom>
          <a:solidFill>
            <a:srgbClr val="C00000"/>
          </a:solidFill>
          <a:ln w="9525" algn="ctr">
            <a:solidFill>
              <a:srgbClr val="FF0000"/>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pPr algn="ctr"/>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建議考生請勿使用手機或平板電腦登入使用本招生各系統，避免畫面資訊閱覽</a:t>
            </a:r>
            <a:endParaRPr lang="en-US" altLang="zh-TW" sz="2000" b="1" dirty="0">
              <a:solidFill>
                <a:schemeClr val="bg1"/>
              </a:solidFill>
              <a:latin typeface="標楷體" panose="03000509000000000000" pitchFamily="65" charset="-120"/>
              <a:ea typeface="標楷體" panose="03000509000000000000" pitchFamily="65" charset="-120"/>
            </a:endParaRPr>
          </a:p>
          <a:p>
            <a:pPr algn="ctr"/>
            <a:r>
              <a:rPr lang="zh-TW" altLang="en-US" sz="2000" b="1" dirty="0">
                <a:solidFill>
                  <a:schemeClr val="bg1"/>
                </a:solidFill>
                <a:latin typeface="標楷體" panose="03000509000000000000" pitchFamily="65" charset="-120"/>
                <a:ea typeface="標楷體" panose="03000509000000000000" pitchFamily="65" charset="-120"/>
              </a:rPr>
              <a:t>不完全，漏登資料而影響權益。</a:t>
            </a:r>
          </a:p>
        </p:txBody>
      </p:sp>
    </p:spTree>
    <p:extLst>
      <p:ext uri="{BB962C8B-B14F-4D97-AF65-F5344CB8AC3E}">
        <p14:creationId xmlns:p14="http://schemas.microsoft.com/office/powerpoint/2010/main" val="31559029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文字, 螢幕擷取畫面, 字型, 數字 的圖片&#10;&#10;AI 產生的內容可能不正確。">
            <a:extLst>
              <a:ext uri="{FF2B5EF4-FFF2-40B4-BE49-F238E27FC236}">
                <a16:creationId xmlns:a16="http://schemas.microsoft.com/office/drawing/2014/main" id="{BA83AF29-B581-F2AC-6C19-5FA6236ED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949" y="764704"/>
            <a:ext cx="9048101" cy="4583383"/>
          </a:xfrm>
          <a:prstGeom prst="rect">
            <a:avLst/>
          </a:prstGeom>
        </p:spPr>
      </p:pic>
      <p:sp>
        <p:nvSpPr>
          <p:cNvPr id="2" name="Rectangle 3"/>
          <p:cNvSpPr txBox="1">
            <a:spLocks noChangeArrowheads="1"/>
          </p:cNvSpPr>
          <p:nvPr/>
        </p:nvSpPr>
        <p:spPr>
          <a:xfrm>
            <a:off x="1198807" y="-214943"/>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400" b="1" kern="0" dirty="0">
                <a:latin typeface="華康儷楷書" panose="03000509000000000000" pitchFamily="65" charset="-120"/>
                <a:ea typeface="華康儷楷書" panose="03000509000000000000" pitchFamily="65" charset="-120"/>
              </a:rPr>
              <a:t>二、第一階段個別報名及繳費系統</a:t>
            </a:r>
            <a:r>
              <a:rPr lang="en-US" altLang="zh-TW" sz="2400" b="1" kern="0" dirty="0">
                <a:solidFill>
                  <a:srgbClr val="FF0000"/>
                </a:solidFill>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青年儲蓄帳戶組選擇報名身分</a:t>
            </a:r>
            <a:endParaRPr lang="en-US" altLang="zh-TW" sz="2400" b="1" kern="0" dirty="0">
              <a:solidFill>
                <a:srgbClr val="FF0000"/>
              </a:solidFill>
              <a:latin typeface="華康儷楷書" panose="03000509000000000000" pitchFamily="65" charset="-120"/>
              <a:ea typeface="華康儷楷書" panose="03000509000000000000" pitchFamily="65" charset="-120"/>
            </a:endParaRPr>
          </a:p>
        </p:txBody>
      </p:sp>
      <p:sp>
        <p:nvSpPr>
          <p:cNvPr id="4" name="文字方塊 3"/>
          <p:cNvSpPr txBox="1"/>
          <p:nvPr/>
        </p:nvSpPr>
        <p:spPr>
          <a:xfrm>
            <a:off x="1055440" y="5457902"/>
            <a:ext cx="10153127" cy="851297"/>
          </a:xfrm>
          <a:prstGeom prst="roundRect">
            <a:avLst/>
          </a:prstGeom>
          <a:solidFill>
            <a:srgbClr val="C00000"/>
          </a:solidFill>
        </p:spPr>
        <p:txBody>
          <a:bodyPr wrap="square" rtlCol="0">
            <a:spAutoFit/>
          </a:bodyPr>
          <a:lstStyle/>
          <a:p>
            <a:pPr algn="ctr"/>
            <a:r>
              <a:rPr lang="zh-TW" altLang="en-US" sz="2000" b="1" dirty="0">
                <a:solidFill>
                  <a:schemeClr val="bg1"/>
                </a:solidFill>
                <a:latin typeface="標楷體" panose="03000509000000000000" pitchFamily="65" charset="-120"/>
                <a:ea typeface="標楷體" panose="03000509000000000000" pitchFamily="65" charset="-120"/>
              </a:rPr>
              <a:t>青年儲蓄帳戶組考生持有</a:t>
            </a:r>
            <a:r>
              <a:rPr lang="en-US" altLang="zh-TW"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115</a:t>
            </a:r>
            <a:r>
              <a:rPr lang="zh-TW" altLang="en-US"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學年度統測</a:t>
            </a:r>
            <a:r>
              <a:rPr lang="zh-TW" altLang="en-US" sz="2000" b="1" dirty="0">
                <a:solidFill>
                  <a:schemeClr val="bg1"/>
                </a:solidFill>
                <a:latin typeface="標楷體" panose="03000509000000000000" pitchFamily="65" charset="-120"/>
                <a:ea typeface="標楷體" panose="03000509000000000000" pitchFamily="65" charset="-120"/>
              </a:rPr>
              <a:t>成績者，請先選擇報名組別之身分，一經確認</a:t>
            </a:r>
            <a:endParaRPr lang="en-US" altLang="zh-TW" sz="2000" b="1" dirty="0">
              <a:solidFill>
                <a:schemeClr val="bg1"/>
              </a:solidFill>
              <a:latin typeface="標楷體" panose="03000509000000000000" pitchFamily="65" charset="-120"/>
              <a:ea typeface="標楷體" panose="03000509000000000000" pitchFamily="65" charset="-120"/>
            </a:endParaRPr>
          </a:p>
          <a:p>
            <a:pPr algn="ctr"/>
            <a:r>
              <a:rPr lang="zh-TW" altLang="en-US" sz="2000" b="1" dirty="0">
                <a:solidFill>
                  <a:schemeClr val="bg1"/>
                </a:solidFill>
                <a:latin typeface="標楷體" panose="03000509000000000000" pitchFamily="65" charset="-120"/>
                <a:ea typeface="標楷體" panose="03000509000000000000" pitchFamily="65" charset="-120"/>
              </a:rPr>
              <a:t>送出後將</a:t>
            </a:r>
            <a:r>
              <a:rPr lang="zh-TW" altLang="en-US" sz="2400" b="1"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無法再更改</a:t>
            </a:r>
            <a:r>
              <a:rPr lang="zh-TW" altLang="en-US" sz="2000" b="1" dirty="0">
                <a:solidFill>
                  <a:schemeClr val="bg1"/>
                </a:solidFill>
                <a:latin typeface="標楷體" panose="03000509000000000000" pitchFamily="65" charset="-120"/>
                <a:ea typeface="標楷體" panose="03000509000000000000" pitchFamily="65" charset="-120"/>
              </a:rPr>
              <a:t>，請考生務必審慎考慮。</a:t>
            </a:r>
          </a:p>
        </p:txBody>
      </p:sp>
      <p:pic>
        <p:nvPicPr>
          <p:cNvPr id="8" name="圖片 7" descr="選擇報名身分-確定送出"/>
          <p:cNvPicPr/>
          <p:nvPr/>
        </p:nvPicPr>
        <p:blipFill rotWithShape="1">
          <a:blip r:embed="rId3">
            <a:extLst>
              <a:ext uri="{28A0092B-C50C-407E-A947-70E740481C1C}">
                <a14:useLocalDpi xmlns:a14="http://schemas.microsoft.com/office/drawing/2010/main" val="0"/>
              </a:ext>
            </a:extLst>
          </a:blip>
          <a:srcRect l="36974" t="10772" r="36906" b="73400"/>
          <a:stretch/>
        </p:blipFill>
        <p:spPr bwMode="auto">
          <a:xfrm>
            <a:off x="6600056" y="2708920"/>
            <a:ext cx="5500836" cy="1553907"/>
          </a:xfrm>
          <a:prstGeom prst="rect">
            <a:avLst/>
          </a:prstGeom>
          <a:noFill/>
          <a:ln w="12700">
            <a:solidFill>
              <a:schemeClr val="tx1"/>
            </a:solidFill>
          </a:ln>
        </p:spPr>
      </p:pic>
      <p:sp>
        <p:nvSpPr>
          <p:cNvPr id="10" name="矩形 9">
            <a:extLst>
              <a:ext uri="{FF2B5EF4-FFF2-40B4-BE49-F238E27FC236}">
                <a16:creationId xmlns:a16="http://schemas.microsoft.com/office/drawing/2014/main" id="{05111BE9-084F-6E78-139A-84AAA6B10D17}"/>
              </a:ext>
            </a:extLst>
          </p:cNvPr>
          <p:cNvSpPr/>
          <p:nvPr/>
        </p:nvSpPr>
        <p:spPr>
          <a:xfrm flipH="1" flipV="1">
            <a:off x="2135561" y="4262826"/>
            <a:ext cx="360039" cy="28803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矩形 10">
            <a:extLst>
              <a:ext uri="{FF2B5EF4-FFF2-40B4-BE49-F238E27FC236}">
                <a16:creationId xmlns:a16="http://schemas.microsoft.com/office/drawing/2014/main" id="{A723226E-7AA4-C2A8-14F2-1A3CACC03112}"/>
              </a:ext>
            </a:extLst>
          </p:cNvPr>
          <p:cNvSpPr/>
          <p:nvPr/>
        </p:nvSpPr>
        <p:spPr>
          <a:xfrm flipH="1" flipV="1">
            <a:off x="5738568" y="4674004"/>
            <a:ext cx="861487" cy="28803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2" name="圖片 11">
            <a:extLst>
              <a:ext uri="{FF2B5EF4-FFF2-40B4-BE49-F238E27FC236}">
                <a16:creationId xmlns:a16="http://schemas.microsoft.com/office/drawing/2014/main" id="{F71287FA-7A11-138D-5AA8-EC02DA850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V="1">
            <a:off x="6580934" y="4314284"/>
            <a:ext cx="646644" cy="543727"/>
          </a:xfrm>
          <a:prstGeom prst="rect">
            <a:avLst/>
          </a:prstGeom>
        </p:spPr>
      </p:pic>
      <p:pic>
        <p:nvPicPr>
          <p:cNvPr id="13" name="圖片 12">
            <a:extLst>
              <a:ext uri="{FF2B5EF4-FFF2-40B4-BE49-F238E27FC236}">
                <a16:creationId xmlns:a16="http://schemas.microsoft.com/office/drawing/2014/main" id="{4C02F72B-3CFB-E83E-0A41-5902E8D753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579" y="4773967"/>
            <a:ext cx="707749" cy="707749"/>
          </a:xfrm>
          <a:prstGeom prst="rect">
            <a:avLst/>
          </a:prstGeom>
        </p:spPr>
      </p:pic>
      <p:pic>
        <p:nvPicPr>
          <p:cNvPr id="15" name="圖片 14" descr="一張含有 柳橙, 黃色, 琥珀 的圖片&#10;&#10;AI 產生的內容可能不正確。">
            <a:extLst>
              <a:ext uri="{FF2B5EF4-FFF2-40B4-BE49-F238E27FC236}">
                <a16:creationId xmlns:a16="http://schemas.microsoft.com/office/drawing/2014/main" id="{51DBB8CA-9399-92E7-E77C-9752BB5DF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5881" y="1427998"/>
            <a:ext cx="1296144" cy="378252"/>
          </a:xfrm>
          <a:prstGeom prst="rect">
            <a:avLst/>
          </a:prstGeom>
        </p:spPr>
      </p:pic>
      <p:pic>
        <p:nvPicPr>
          <p:cNvPr id="16" name="圖片 15">
            <a:extLst>
              <a:ext uri="{FF2B5EF4-FFF2-40B4-BE49-F238E27FC236}">
                <a16:creationId xmlns:a16="http://schemas.microsoft.com/office/drawing/2014/main" id="{22D34873-62F6-C0C8-9DA4-853142B142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9616" y="2538000"/>
            <a:ext cx="1929811" cy="142118"/>
          </a:xfrm>
          <a:prstGeom prst="rect">
            <a:avLst/>
          </a:prstGeom>
        </p:spPr>
      </p:pic>
      <p:pic>
        <p:nvPicPr>
          <p:cNvPr id="18" name="圖片 17">
            <a:extLst>
              <a:ext uri="{FF2B5EF4-FFF2-40B4-BE49-F238E27FC236}">
                <a16:creationId xmlns:a16="http://schemas.microsoft.com/office/drawing/2014/main" id="{AF263FCC-81B2-7166-23EF-46DCFBF361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1824" y="1414294"/>
            <a:ext cx="1952898" cy="400106"/>
          </a:xfrm>
          <a:prstGeom prst="rect">
            <a:avLst/>
          </a:prstGeom>
        </p:spPr>
      </p:pic>
      <p:pic>
        <p:nvPicPr>
          <p:cNvPr id="20" name="圖片 19">
            <a:extLst>
              <a:ext uri="{FF2B5EF4-FFF2-40B4-BE49-F238E27FC236}">
                <a16:creationId xmlns:a16="http://schemas.microsoft.com/office/drawing/2014/main" id="{56384F4E-6970-58FC-76A7-EBFF9BEDB4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0982" y="1414294"/>
            <a:ext cx="1507918" cy="432600"/>
          </a:xfrm>
          <a:prstGeom prst="rect">
            <a:avLst/>
          </a:prstGeom>
        </p:spPr>
      </p:pic>
    </p:spTree>
    <p:extLst>
      <p:ext uri="{BB962C8B-B14F-4D97-AF65-F5344CB8AC3E}">
        <p14:creationId xmlns:p14="http://schemas.microsoft.com/office/powerpoint/2010/main" val="13289161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螢幕擷取畫面, 軟體, 網頁 的圖片&#10;&#10;AI 產生的內容可能不正確。">
            <a:extLst>
              <a:ext uri="{FF2B5EF4-FFF2-40B4-BE49-F238E27FC236}">
                <a16:creationId xmlns:a16="http://schemas.microsoft.com/office/drawing/2014/main" id="{CBC114B8-0B38-5133-B62C-FC7793009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311" y="716309"/>
            <a:ext cx="9116697" cy="6049219"/>
          </a:xfrm>
          <a:prstGeom prst="rect">
            <a:avLst/>
          </a:prstGeom>
        </p:spPr>
      </p:pic>
      <p:sp>
        <p:nvSpPr>
          <p:cNvPr id="28" name="Rectangle 3"/>
          <p:cNvSpPr txBox="1">
            <a:spLocks noChangeArrowheads="1"/>
          </p:cNvSpPr>
          <p:nvPr/>
        </p:nvSpPr>
        <p:spPr>
          <a:xfrm>
            <a:off x="1016905" y="92472"/>
            <a:ext cx="8905559" cy="556153"/>
          </a:xfrm>
          <a:prstGeom prst="rect">
            <a:avLst/>
          </a:prstGeom>
          <a:ln/>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30238" indent="-630238" algn="ctr">
              <a:lnSpc>
                <a:spcPts val="3600"/>
              </a:lnSpc>
            </a:pPr>
            <a:r>
              <a:rPr lang="zh-TW" altLang="en-US" sz="2400" b="1" kern="0" dirty="0">
                <a:latin typeface="華康儷楷書" panose="03000509000000000000" pitchFamily="65" charset="-120"/>
                <a:ea typeface="華康儷楷書" panose="03000509000000000000" pitchFamily="65" charset="-120"/>
              </a:rPr>
              <a:t>二、第一階段個別報名及繳費系統</a:t>
            </a:r>
            <a:r>
              <a:rPr lang="en-US" altLang="zh-TW" sz="2400" b="1" kern="0" dirty="0">
                <a:solidFill>
                  <a:srgbClr val="FF0000"/>
                </a:solidFill>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選擇可報名之甄選校系科</a:t>
            </a:r>
            <a:r>
              <a:rPr lang="en-US" altLang="zh-TW" sz="2400" b="1" kern="0" dirty="0">
                <a:solidFill>
                  <a:srgbClr val="FF0000"/>
                </a:solidFill>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組</a:t>
            </a:r>
            <a:r>
              <a:rPr lang="en-US" altLang="zh-TW" sz="2400" b="1" kern="0" dirty="0">
                <a:solidFill>
                  <a:srgbClr val="FF0000"/>
                </a:solidFill>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學程</a:t>
            </a:r>
            <a:endParaRPr lang="en-US" altLang="zh-TW" sz="2400" b="1" kern="0" dirty="0">
              <a:solidFill>
                <a:srgbClr val="FF0000"/>
              </a:solidFill>
              <a:latin typeface="華康儷楷書" panose="03000509000000000000" pitchFamily="65" charset="-120"/>
              <a:ea typeface="華康儷楷書" panose="03000509000000000000" pitchFamily="65" charset="-120"/>
            </a:endParaRPr>
          </a:p>
        </p:txBody>
      </p:sp>
      <p:sp>
        <p:nvSpPr>
          <p:cNvPr id="24" name="Rectangle 5">
            <a:extLst>
              <a:ext uri="{FF2B5EF4-FFF2-40B4-BE49-F238E27FC236}">
                <a16:creationId xmlns:a16="http://schemas.microsoft.com/office/drawing/2014/main" id="{E58D3BD3-6141-4549-B6A6-AC5F6C441EBA}"/>
              </a:ext>
            </a:extLst>
          </p:cNvPr>
          <p:cNvSpPr>
            <a:spLocks noChangeArrowheads="1"/>
          </p:cNvSpPr>
          <p:nvPr/>
        </p:nvSpPr>
        <p:spPr bwMode="auto">
          <a:xfrm>
            <a:off x="5543924" y="4622904"/>
            <a:ext cx="569568" cy="781220"/>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9" name="Rectangle 9">
            <a:extLst>
              <a:ext uri="{FF2B5EF4-FFF2-40B4-BE49-F238E27FC236}">
                <a16:creationId xmlns:a16="http://schemas.microsoft.com/office/drawing/2014/main" id="{A5343157-BE18-411E-BACB-5F0368DDAC0D}"/>
              </a:ext>
            </a:extLst>
          </p:cNvPr>
          <p:cNvSpPr>
            <a:spLocks noChangeArrowheads="1"/>
          </p:cNvSpPr>
          <p:nvPr/>
        </p:nvSpPr>
        <p:spPr bwMode="auto">
          <a:xfrm>
            <a:off x="5543924" y="5456090"/>
            <a:ext cx="552439" cy="685601"/>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0" name="AutoShape 10">
            <a:extLst>
              <a:ext uri="{FF2B5EF4-FFF2-40B4-BE49-F238E27FC236}">
                <a16:creationId xmlns:a16="http://schemas.microsoft.com/office/drawing/2014/main" id="{2C189863-E399-445A-9CF7-F33706619906}"/>
              </a:ext>
            </a:extLst>
          </p:cNvPr>
          <p:cNvSpPr>
            <a:spLocks noChangeArrowheads="1"/>
          </p:cNvSpPr>
          <p:nvPr/>
        </p:nvSpPr>
        <p:spPr bwMode="auto">
          <a:xfrm rot="10800000" flipH="1" flipV="1">
            <a:off x="6414906" y="4622904"/>
            <a:ext cx="3729946" cy="414314"/>
          </a:xfrm>
          <a:prstGeom prst="wedgeRoundRectCallout">
            <a:avLst>
              <a:gd name="adj1" fmla="val -57913"/>
              <a:gd name="adj2" fmla="val 39196"/>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latin typeface="Cambria Math" panose="02040503050406030204" pitchFamily="18" charset="0"/>
                <a:ea typeface="華康儷楷書" panose="03000509000000000000" pitchFamily="65" charset="-120"/>
              </a:rPr>
              <a:t>選取校系科</a:t>
            </a:r>
            <a:r>
              <a:rPr kumimoji="0" lang="en-US" altLang="zh-TW" b="1" dirty="0">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組</a:t>
            </a:r>
            <a:r>
              <a:rPr kumimoji="0" lang="en-US" altLang="zh-TW" b="1" dirty="0">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、學程後按此加入</a:t>
            </a:r>
          </a:p>
        </p:txBody>
      </p:sp>
      <p:sp>
        <p:nvSpPr>
          <p:cNvPr id="31" name="AutoShape 10">
            <a:extLst>
              <a:ext uri="{FF2B5EF4-FFF2-40B4-BE49-F238E27FC236}">
                <a16:creationId xmlns:a16="http://schemas.microsoft.com/office/drawing/2014/main" id="{7BCD56DB-5B45-473B-BC9F-939913024253}"/>
              </a:ext>
            </a:extLst>
          </p:cNvPr>
          <p:cNvSpPr>
            <a:spLocks noChangeArrowheads="1"/>
          </p:cNvSpPr>
          <p:nvPr/>
        </p:nvSpPr>
        <p:spPr bwMode="auto">
          <a:xfrm rot="10800000" flipH="1" flipV="1">
            <a:off x="6414906" y="5634684"/>
            <a:ext cx="3729945" cy="410646"/>
          </a:xfrm>
          <a:prstGeom prst="wedgeRoundRectCallout">
            <a:avLst>
              <a:gd name="adj1" fmla="val -57374"/>
              <a:gd name="adj2" fmla="val -4304"/>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latin typeface="Cambria Math" panose="02040503050406030204" pitchFamily="18" charset="0"/>
                <a:ea typeface="華康儷楷書" panose="03000509000000000000" pitchFamily="65" charset="-120"/>
              </a:rPr>
              <a:t>針對已選取校系科</a:t>
            </a:r>
            <a:r>
              <a:rPr kumimoji="0" lang="en-US" altLang="zh-TW" b="1" dirty="0">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組</a:t>
            </a:r>
            <a:r>
              <a:rPr kumimoji="0" lang="en-US" altLang="zh-TW" b="1" dirty="0">
                <a:latin typeface="Cambria Math" panose="02040503050406030204" pitchFamily="18" charset="0"/>
                <a:ea typeface="華康儷楷書" panose="03000509000000000000" pitchFamily="65" charset="-120"/>
              </a:rPr>
              <a:t>)</a:t>
            </a:r>
            <a:r>
              <a:rPr kumimoji="0" lang="zh-TW" altLang="en-US" b="1" dirty="0">
                <a:latin typeface="Cambria Math" panose="02040503050406030204" pitchFamily="18" charset="0"/>
                <a:ea typeface="華康儷楷書" panose="03000509000000000000" pitchFamily="65" charset="-120"/>
              </a:rPr>
              <a:t>、學程刪除</a:t>
            </a:r>
          </a:p>
        </p:txBody>
      </p:sp>
      <p:cxnSp>
        <p:nvCxnSpPr>
          <p:cNvPr id="35" name="直線單箭頭接點 34">
            <a:extLst>
              <a:ext uri="{FF2B5EF4-FFF2-40B4-BE49-F238E27FC236}">
                <a16:creationId xmlns:a16="http://schemas.microsoft.com/office/drawing/2014/main" id="{0B048167-E433-44A3-B1C5-5A85A66CE196}"/>
              </a:ext>
            </a:extLst>
          </p:cNvPr>
          <p:cNvCxnSpPr>
            <a:cxnSpLocks/>
          </p:cNvCxnSpPr>
          <p:nvPr/>
        </p:nvCxnSpPr>
        <p:spPr>
          <a:xfrm>
            <a:off x="3579947" y="2996952"/>
            <a:ext cx="0" cy="163939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6" name="圓角矩形 35">
            <a:extLst>
              <a:ext uri="{FF2B5EF4-FFF2-40B4-BE49-F238E27FC236}">
                <a16:creationId xmlns:a16="http://schemas.microsoft.com/office/drawing/2014/main" id="{62131800-C648-4072-9311-CB6CD5E3C7EF}"/>
              </a:ext>
            </a:extLst>
          </p:cNvPr>
          <p:cNvSpPr/>
          <p:nvPr/>
        </p:nvSpPr>
        <p:spPr>
          <a:xfrm>
            <a:off x="903355" y="4661532"/>
            <a:ext cx="4316101" cy="1191816"/>
          </a:xfrm>
          <a:prstGeom prst="roundRect">
            <a:avLst/>
          </a:prstGeom>
          <a:solidFill>
            <a:schemeClr val="accent4">
              <a:lumMod val="40000"/>
              <a:lumOff val="60000"/>
            </a:schemeClr>
          </a:solidFill>
        </p:spPr>
        <p:txBody>
          <a:bodyPr wrap="square">
            <a:spAutoFit/>
          </a:bodyPr>
          <a:lstStyle/>
          <a:p>
            <a:pPr algn="just">
              <a:buClr>
                <a:schemeClr val="accent1"/>
              </a:buClr>
            </a:pPr>
            <a:r>
              <a:rPr kumimoji="0" lang="zh-TW" altLang="en-US" sz="1600" b="1" dirty="0">
                <a:solidFill>
                  <a:srgbClr val="000000"/>
                </a:solidFill>
                <a:latin typeface="Cambria Math" panose="02040503050406030204" pitchFamily="18" charset="0"/>
                <a:ea typeface="華康儷楷書" panose="03000509000000000000" pitchFamily="65" charset="-120"/>
              </a:rPr>
              <a:t>經放棄使用「低收或中低收入戶考生」身分者，</a:t>
            </a:r>
            <a:r>
              <a:rPr kumimoji="0" lang="zh-TW" altLang="en-US" sz="1600" b="1" dirty="0">
                <a:solidFill>
                  <a:srgbClr val="FF0000"/>
                </a:solidFill>
                <a:latin typeface="Cambria Math" panose="02040503050406030204" pitchFamily="18" charset="0"/>
                <a:ea typeface="華康儷楷書" panose="03000509000000000000" pitchFamily="65" charset="-120"/>
              </a:rPr>
              <a:t>即不得參加各校系科</a:t>
            </a:r>
            <a:r>
              <a:rPr kumimoji="0" lang="en-US" altLang="zh-TW" sz="1600" b="1" dirty="0">
                <a:solidFill>
                  <a:srgbClr val="FF0000"/>
                </a:solidFill>
                <a:latin typeface="Cambria Math" panose="02040503050406030204" pitchFamily="18" charset="0"/>
                <a:ea typeface="華康儷楷書" panose="03000509000000000000" pitchFamily="65" charset="-120"/>
              </a:rPr>
              <a:t>(</a:t>
            </a:r>
            <a:r>
              <a:rPr kumimoji="0" lang="zh-TW" altLang="en-US" sz="1600" b="1" dirty="0">
                <a:solidFill>
                  <a:srgbClr val="FF0000"/>
                </a:solidFill>
                <a:latin typeface="Cambria Math" panose="02040503050406030204" pitchFamily="18" charset="0"/>
                <a:ea typeface="華康儷楷書" panose="03000509000000000000" pitchFamily="65" charset="-120"/>
              </a:rPr>
              <a:t>組</a:t>
            </a:r>
            <a:r>
              <a:rPr kumimoji="0" lang="en-US" altLang="zh-TW" sz="1600" b="1" dirty="0">
                <a:solidFill>
                  <a:srgbClr val="FF0000"/>
                </a:solidFill>
                <a:latin typeface="Cambria Math" panose="02040503050406030204" pitchFamily="18" charset="0"/>
                <a:ea typeface="華康儷楷書" panose="03000509000000000000" pitchFamily="65" charset="-120"/>
              </a:rPr>
              <a:t>)</a:t>
            </a:r>
            <a:r>
              <a:rPr kumimoji="0" lang="zh-TW" altLang="en-US" sz="1600" b="1" dirty="0">
                <a:solidFill>
                  <a:srgbClr val="FF0000"/>
                </a:solidFill>
                <a:latin typeface="Cambria Math" panose="02040503050406030204" pitchFamily="18" charset="0"/>
                <a:ea typeface="華康儷楷書" panose="03000509000000000000" pitchFamily="65" charset="-120"/>
              </a:rPr>
              <a:t>、學程之「低收或中低收入戶考生」之招生名額</a:t>
            </a:r>
            <a:r>
              <a:rPr kumimoji="0" lang="zh-TW" altLang="en-US" sz="1600" b="1" dirty="0">
                <a:solidFill>
                  <a:srgbClr val="000000"/>
                </a:solidFill>
                <a:latin typeface="Cambria Math" panose="02040503050406030204" pitchFamily="18" charset="0"/>
                <a:ea typeface="華康儷楷書" panose="03000509000000000000" pitchFamily="65" charset="-120"/>
              </a:rPr>
              <a:t>，但不影響本招生之報名費減免</a:t>
            </a:r>
          </a:p>
        </p:txBody>
      </p:sp>
      <p:sp>
        <p:nvSpPr>
          <p:cNvPr id="39" name="圓角矩形 38">
            <a:extLst>
              <a:ext uri="{FF2B5EF4-FFF2-40B4-BE49-F238E27FC236}">
                <a16:creationId xmlns:a16="http://schemas.microsoft.com/office/drawing/2014/main" id="{8F547BF6-FFD6-44EC-BFEE-405781E71EFE}"/>
              </a:ext>
            </a:extLst>
          </p:cNvPr>
          <p:cNvSpPr/>
          <p:nvPr/>
        </p:nvSpPr>
        <p:spPr>
          <a:xfrm>
            <a:off x="6752490" y="1596973"/>
            <a:ext cx="5400600" cy="715089"/>
          </a:xfrm>
          <a:prstGeom prst="roundRect">
            <a:avLst/>
          </a:prstGeom>
          <a:solidFill>
            <a:schemeClr val="accent6">
              <a:lumMod val="20000"/>
              <a:lumOff val="80000"/>
            </a:schemeClr>
          </a:solidFill>
          <a:ln>
            <a:solidFill>
              <a:schemeClr val="accent6">
                <a:lumMod val="75000"/>
              </a:schemeClr>
            </a:solidFill>
          </a:ln>
        </p:spPr>
        <p:txBody>
          <a:bodyPr wrap="square">
            <a:spAutoFit/>
          </a:bodyPr>
          <a:lstStyle/>
          <a:p>
            <a:pPr algn="just">
              <a:buClr>
                <a:schemeClr val="accent1"/>
              </a:buClr>
            </a:pPr>
            <a:r>
              <a:rPr kumimoji="0" lang="zh-TW" altLang="en-US" b="1" dirty="0">
                <a:solidFill>
                  <a:srgbClr val="000000"/>
                </a:solidFill>
                <a:latin typeface="Cambria Math" panose="02040503050406030204" pitchFamily="18" charset="0"/>
                <a:ea typeface="華康儷楷書" panose="03000509000000000000" pitchFamily="65" charset="-120"/>
              </a:rPr>
              <a:t>確認考生姓名、身分證統一編號、統測准考證號、報名身分、統測報考類別是否為考生本人</a:t>
            </a:r>
          </a:p>
        </p:txBody>
      </p:sp>
      <p:sp>
        <p:nvSpPr>
          <p:cNvPr id="41" name="矩形 15">
            <a:extLst>
              <a:ext uri="{FF2B5EF4-FFF2-40B4-BE49-F238E27FC236}">
                <a16:creationId xmlns:a16="http://schemas.microsoft.com/office/drawing/2014/main" id="{AFF58600-6D01-4B68-81EE-8F9F798DA79F}"/>
              </a:ext>
            </a:extLst>
          </p:cNvPr>
          <p:cNvSpPr>
            <a:spLocks noChangeArrowheads="1"/>
          </p:cNvSpPr>
          <p:nvPr/>
        </p:nvSpPr>
        <p:spPr bwMode="auto">
          <a:xfrm>
            <a:off x="1180439" y="1567329"/>
            <a:ext cx="615553" cy="2376264"/>
          </a:xfrm>
          <a:prstGeom prst="rect">
            <a:avLst/>
          </a:prstGeom>
          <a:solidFill>
            <a:schemeClr val="accent2">
              <a:lumMod val="20000"/>
              <a:lumOff val="80000"/>
            </a:schemeClr>
          </a:solidFill>
          <a:ln w="38100">
            <a:solidFill>
              <a:srgbClr val="FF0000"/>
            </a:solidFill>
            <a:miter lim="800000"/>
            <a:headEnd/>
            <a:tailEnd/>
          </a:ln>
        </p:spPr>
        <p:txBody>
          <a:bodyPr vert="eaVert" wrap="square">
            <a:spAutoFit/>
          </a:bodyPr>
          <a:lstStyle/>
          <a:p>
            <a:r>
              <a:rPr lang="zh-TW" altLang="en-US" sz="1400" b="1" dirty="0">
                <a:latin typeface="Cambria Math" panose="02040503050406030204" pitchFamily="18" charset="0"/>
                <a:ea typeface="華康儷楷書" panose="03000509000000000000" pitchFamily="65" charset="-120"/>
              </a:rPr>
              <a:t>特別提醒：統測跨群類考生，可跨填其它類別</a:t>
            </a:r>
          </a:p>
        </p:txBody>
      </p:sp>
      <p:cxnSp>
        <p:nvCxnSpPr>
          <p:cNvPr id="4" name="直線單箭頭接點 3"/>
          <p:cNvCxnSpPr/>
          <p:nvPr/>
        </p:nvCxnSpPr>
        <p:spPr>
          <a:xfrm>
            <a:off x="1795992" y="1999377"/>
            <a:ext cx="1627684" cy="64807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矩形 8">
            <a:extLst>
              <a:ext uri="{FF2B5EF4-FFF2-40B4-BE49-F238E27FC236}">
                <a16:creationId xmlns:a16="http://schemas.microsoft.com/office/drawing/2014/main" id="{4BC87AD1-B707-9827-CD78-E6BE7FB418F2}"/>
              </a:ext>
            </a:extLst>
          </p:cNvPr>
          <p:cNvSpPr/>
          <p:nvPr/>
        </p:nvSpPr>
        <p:spPr>
          <a:xfrm>
            <a:off x="2639616" y="2776604"/>
            <a:ext cx="2664291" cy="220348"/>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11" name="圖片 10">
            <a:extLst>
              <a:ext uri="{FF2B5EF4-FFF2-40B4-BE49-F238E27FC236}">
                <a16:creationId xmlns:a16="http://schemas.microsoft.com/office/drawing/2014/main" id="{5019B409-B023-D249-BB35-618435CF0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5176" y="2334339"/>
            <a:ext cx="816287" cy="816287"/>
          </a:xfrm>
          <a:prstGeom prst="rect">
            <a:avLst/>
          </a:prstGeom>
        </p:spPr>
      </p:pic>
    </p:spTree>
    <p:extLst>
      <p:ext uri="{BB962C8B-B14F-4D97-AF65-F5344CB8AC3E}">
        <p14:creationId xmlns:p14="http://schemas.microsoft.com/office/powerpoint/2010/main" val="26599598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67408" y="168604"/>
            <a:ext cx="9577064" cy="461665"/>
          </a:xfrm>
          <a:prstGeom prst="rect">
            <a:avLst/>
          </a:prstGeom>
        </p:spPr>
        <p:txBody>
          <a:bodyPr wrap="square">
            <a:spAutoFit/>
          </a:bodyPr>
          <a:lstStyle/>
          <a:p>
            <a:r>
              <a:rPr lang="zh-TW" altLang="en-US" sz="2400" b="1" kern="0" dirty="0">
                <a:solidFill>
                  <a:srgbClr val="000000"/>
                </a:solidFill>
                <a:latin typeface="華康儷楷書" panose="03000509000000000000" pitchFamily="65" charset="-120"/>
                <a:ea typeface="華康儷楷書" panose="03000509000000000000" pitchFamily="65" charset="-120"/>
              </a:rPr>
              <a:t>二、第一階段個別報名及繳費系統</a:t>
            </a:r>
            <a:r>
              <a:rPr lang="en-US" altLang="zh-TW" sz="2400" b="1" kern="0" dirty="0">
                <a:solidFill>
                  <a:srgbClr val="FF0000"/>
                </a:solidFill>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選擇可報名之甄選校系科</a:t>
            </a:r>
            <a:r>
              <a:rPr lang="en-US" altLang="zh-TW" sz="2400" b="1" kern="0" dirty="0">
                <a:solidFill>
                  <a:srgbClr val="FF0000"/>
                </a:solidFill>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組</a:t>
            </a:r>
            <a:r>
              <a:rPr lang="en-US" altLang="zh-TW" sz="2400" b="1" kern="0" dirty="0">
                <a:solidFill>
                  <a:srgbClr val="FF0000"/>
                </a:solidFill>
                <a:latin typeface="華康儷楷書" panose="03000509000000000000" pitchFamily="65" charset="-120"/>
                <a:ea typeface="華康儷楷書" panose="03000509000000000000" pitchFamily="65" charset="-120"/>
              </a:rPr>
              <a:t>)</a:t>
            </a:r>
            <a:r>
              <a:rPr lang="zh-TW" altLang="en-US" sz="2400" b="1" kern="0" dirty="0">
                <a:solidFill>
                  <a:srgbClr val="FF0000"/>
                </a:solidFill>
                <a:latin typeface="華康儷楷書" panose="03000509000000000000" pitchFamily="65" charset="-120"/>
                <a:ea typeface="華康儷楷書" panose="03000509000000000000" pitchFamily="65" charset="-120"/>
              </a:rPr>
              <a:t>學程</a:t>
            </a:r>
            <a:endParaRPr lang="zh-TW" altLang="en-US" dirty="0">
              <a:latin typeface="華康儷楷書" panose="03000509000000000000" pitchFamily="65" charset="-120"/>
              <a:ea typeface="華康儷楷書" panose="03000509000000000000" pitchFamily="65" charset="-120"/>
            </a:endParaRPr>
          </a:p>
        </p:txBody>
      </p:sp>
      <p:sp>
        <p:nvSpPr>
          <p:cNvPr id="9" name="圓角矩形 8"/>
          <p:cNvSpPr/>
          <p:nvPr/>
        </p:nvSpPr>
        <p:spPr>
          <a:xfrm>
            <a:off x="9275557" y="1389873"/>
            <a:ext cx="2869682" cy="1008112"/>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sz="2000" b="1" dirty="0">
                <a:solidFill>
                  <a:prstClr val="black"/>
                </a:solidFill>
                <a:latin typeface="華康儷楷書" panose="03000509000000000000" pitchFamily="65" charset="-120"/>
                <a:ea typeface="華康儷楷書" panose="03000509000000000000" pitchFamily="65" charset="-120"/>
              </a:rPr>
              <a:t>系統檢核報名資料並提供錯誤或提示之訊息</a:t>
            </a:r>
          </a:p>
        </p:txBody>
      </p:sp>
      <p:pic>
        <p:nvPicPr>
          <p:cNvPr id="13" name="圖片 12"/>
          <p:cNvPicPr>
            <a:picLocks noChangeAspect="1"/>
          </p:cNvPicPr>
          <p:nvPr/>
        </p:nvPicPr>
        <p:blipFill rotWithShape="1">
          <a:blip r:embed="rId2">
            <a:extLst>
              <a:ext uri="{28A0092B-C50C-407E-A947-70E740481C1C}">
                <a14:useLocalDpi xmlns:a14="http://schemas.microsoft.com/office/drawing/2010/main" val="0"/>
              </a:ext>
            </a:extLst>
          </a:blip>
          <a:srcRect l="26021" t="10943" r="25693" b="75095"/>
          <a:stretch/>
        </p:blipFill>
        <p:spPr>
          <a:xfrm>
            <a:off x="4847834" y="3234074"/>
            <a:ext cx="4371042" cy="1109932"/>
          </a:xfrm>
          <a:prstGeom prst="rect">
            <a:avLst/>
          </a:prstGeom>
        </p:spPr>
      </p:pic>
      <p:sp>
        <p:nvSpPr>
          <p:cNvPr id="19" name="文字方塊 18"/>
          <p:cNvSpPr txBox="1"/>
          <p:nvPr/>
        </p:nvSpPr>
        <p:spPr>
          <a:xfrm>
            <a:off x="1127911" y="862142"/>
            <a:ext cx="3685088" cy="892552"/>
          </a:xfrm>
          <a:prstGeom prst="rect">
            <a:avLst/>
          </a:prstGeom>
          <a:noFill/>
        </p:spPr>
        <p:txBody>
          <a:bodyPr wrap="square" rtlCol="0">
            <a:spAutoFit/>
          </a:bodyPr>
          <a:lstStyle/>
          <a:p>
            <a:pPr marL="176213" indent="-176213" algn="just"/>
            <a:r>
              <a:rPr lang="en-US" altLang="zh-TW" dirty="0">
                <a:latin typeface="Cambria Math" panose="02040503050406030204" pitchFamily="18" charset="0"/>
                <a:ea typeface="華康儷楷書" panose="03000509000000000000" pitchFamily="65" charset="-120"/>
              </a:rPr>
              <a:t>1.</a:t>
            </a:r>
            <a:r>
              <a:rPr lang="zh-TW" altLang="zh-TW" sz="1800" kern="100" dirty="0">
                <a:effectLst/>
                <a:latin typeface="Cambria Math" panose="02040503050406030204" pitchFamily="18" charset="0"/>
                <a:ea typeface="華康儷楷書" panose="03000509000000000000" pitchFamily="65" charset="-120"/>
                <a:cs typeface="Times New Roman" panose="02020603050405020304" pitchFamily="18" charset="0"/>
              </a:rPr>
              <a:t> </a:t>
            </a:r>
            <a:r>
              <a:rPr lang="zh-TW" altLang="zh-TW" sz="1700" kern="100" dirty="0">
                <a:effectLst/>
                <a:latin typeface="Cambria Math" panose="02040503050406030204" pitchFamily="18" charset="0"/>
                <a:ea typeface="華康儷楷書" panose="03000509000000000000" pitchFamily="65" charset="-120"/>
                <a:cs typeface="Times New Roman" panose="02020603050405020304" pitchFamily="18" charset="0"/>
              </a:rPr>
              <a:t>「一般組」於</a:t>
            </a:r>
            <a:r>
              <a:rPr lang="zh-TW" altLang="zh-TW" sz="1700" b="1" kern="100" dirty="0">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可限選填該校之系科</a:t>
            </a:r>
            <a:r>
              <a:rPr lang="en-US" altLang="zh-TW" sz="1700" b="1" kern="100" dirty="0">
                <a:solidFill>
                  <a:srgbClr val="FF0000"/>
                </a:solidFill>
                <a:effectLst/>
                <a:latin typeface="Cambria Math" panose="02040503050406030204" pitchFamily="18" charset="0"/>
                <a:ea typeface="華康儷楷書" panose="03000509000000000000" pitchFamily="65" charset="-120"/>
              </a:rPr>
              <a:t>(</a:t>
            </a:r>
            <a:r>
              <a:rPr lang="zh-TW" altLang="zh-TW" sz="1700" b="1" kern="100" dirty="0">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700" b="1" kern="100" dirty="0">
                <a:solidFill>
                  <a:srgbClr val="FF0000"/>
                </a:solidFill>
                <a:effectLst/>
                <a:latin typeface="Cambria Math" panose="02040503050406030204" pitchFamily="18" charset="0"/>
                <a:ea typeface="華康儷楷書" panose="03000509000000000000" pitchFamily="65" charset="-120"/>
              </a:rPr>
              <a:t>)</a:t>
            </a:r>
            <a:r>
              <a:rPr lang="zh-TW" altLang="zh-TW" sz="1700" b="1" kern="100" dirty="0">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、學程數</a:t>
            </a:r>
            <a:r>
              <a:rPr lang="zh-TW" altLang="zh-TW" sz="1700" kern="100" dirty="0">
                <a:effectLst/>
                <a:latin typeface="Cambria Math" panose="02040503050406030204" pitchFamily="18" charset="0"/>
                <a:ea typeface="華康儷楷書" panose="03000509000000000000" pitchFamily="65" charset="-120"/>
                <a:cs typeface="Times New Roman" panose="02020603050405020304" pitchFamily="18" charset="0"/>
              </a:rPr>
              <a:t>，考生不能選填超過該校限選填之系科</a:t>
            </a:r>
            <a:r>
              <a:rPr lang="en-US" altLang="zh-TW" sz="1700" kern="100" dirty="0">
                <a:effectLst/>
                <a:latin typeface="Cambria Math" panose="02040503050406030204" pitchFamily="18" charset="0"/>
                <a:ea typeface="華康儷楷書" panose="03000509000000000000" pitchFamily="65" charset="-120"/>
              </a:rPr>
              <a:t>(</a:t>
            </a:r>
            <a:r>
              <a:rPr lang="zh-TW" altLang="zh-TW" sz="1700" kern="100" dirty="0">
                <a:effectLst/>
                <a:latin typeface="Cambria Math" panose="02040503050406030204" pitchFamily="18" charset="0"/>
                <a:ea typeface="華康儷楷書" panose="03000509000000000000" pitchFamily="65" charset="-120"/>
                <a:cs typeface="Times New Roman" panose="02020603050405020304" pitchFamily="18" charset="0"/>
              </a:rPr>
              <a:t>組</a:t>
            </a:r>
            <a:r>
              <a:rPr lang="en-US" altLang="zh-TW" sz="1700" kern="100" dirty="0">
                <a:effectLst/>
                <a:latin typeface="Cambria Math" panose="02040503050406030204" pitchFamily="18" charset="0"/>
                <a:ea typeface="華康儷楷書" panose="03000509000000000000" pitchFamily="65" charset="-120"/>
              </a:rPr>
              <a:t>)</a:t>
            </a:r>
            <a:r>
              <a:rPr lang="zh-TW" altLang="zh-TW" sz="1700" kern="100" dirty="0">
                <a:effectLst/>
                <a:latin typeface="Cambria Math" panose="02040503050406030204" pitchFamily="18" charset="0"/>
                <a:ea typeface="華康儷楷書" panose="03000509000000000000" pitchFamily="65" charset="-120"/>
                <a:cs typeface="Times New Roman" panose="02020603050405020304" pitchFamily="18" charset="0"/>
              </a:rPr>
              <a:t>、學程數。</a:t>
            </a:r>
            <a:endParaRPr lang="en-US" altLang="zh-TW" sz="1700" dirty="0">
              <a:solidFill>
                <a:srgbClr val="0000FF"/>
              </a:solidFill>
              <a:latin typeface="Cambria Math" panose="02040503050406030204" pitchFamily="18" charset="0"/>
              <a:ea typeface="華康儷楷書" panose="03000509000000000000" pitchFamily="65" charset="-120"/>
            </a:endParaRPr>
          </a:p>
        </p:txBody>
      </p:sp>
      <p:pic>
        <p:nvPicPr>
          <p:cNvPr id="14" name="圖片 13">
            <a:extLst>
              <a:ext uri="{FF2B5EF4-FFF2-40B4-BE49-F238E27FC236}">
                <a16:creationId xmlns:a16="http://schemas.microsoft.com/office/drawing/2014/main" id="{35B0FF71-651A-4134-BF09-39572A91771C}"/>
              </a:ext>
            </a:extLst>
          </p:cNvPr>
          <p:cNvPicPr>
            <a:picLocks noChangeAspect="1"/>
          </p:cNvPicPr>
          <p:nvPr/>
        </p:nvPicPr>
        <p:blipFill>
          <a:blip r:embed="rId3"/>
          <a:stretch>
            <a:fillRect/>
          </a:stretch>
        </p:blipFill>
        <p:spPr>
          <a:xfrm>
            <a:off x="4818252" y="1971518"/>
            <a:ext cx="4400624" cy="1181100"/>
          </a:xfrm>
          <a:prstGeom prst="rect">
            <a:avLst/>
          </a:prstGeom>
        </p:spPr>
      </p:pic>
      <p:pic>
        <p:nvPicPr>
          <p:cNvPr id="3" name="圖片 2"/>
          <p:cNvPicPr>
            <a:picLocks noChangeAspect="1"/>
          </p:cNvPicPr>
          <p:nvPr/>
        </p:nvPicPr>
        <p:blipFill>
          <a:blip r:embed="rId4"/>
          <a:stretch>
            <a:fillRect/>
          </a:stretch>
        </p:blipFill>
        <p:spPr>
          <a:xfrm>
            <a:off x="4847835" y="4369123"/>
            <a:ext cx="4371042" cy="1228853"/>
          </a:xfrm>
          <a:prstGeom prst="rect">
            <a:avLst/>
          </a:prstGeom>
        </p:spPr>
      </p:pic>
      <p:pic>
        <p:nvPicPr>
          <p:cNvPr id="5" name="圖片 4"/>
          <p:cNvPicPr>
            <a:picLocks noChangeAspect="1"/>
          </p:cNvPicPr>
          <p:nvPr/>
        </p:nvPicPr>
        <p:blipFill>
          <a:blip r:embed="rId5"/>
          <a:stretch>
            <a:fillRect/>
          </a:stretch>
        </p:blipFill>
        <p:spPr>
          <a:xfrm>
            <a:off x="4847835" y="5597976"/>
            <a:ext cx="4371042" cy="1235497"/>
          </a:xfrm>
          <a:prstGeom prst="rect">
            <a:avLst/>
          </a:prstGeom>
        </p:spPr>
      </p:pic>
      <p:sp>
        <p:nvSpPr>
          <p:cNvPr id="23" name="文字方塊 22"/>
          <p:cNvSpPr txBox="1"/>
          <p:nvPr/>
        </p:nvSpPr>
        <p:spPr>
          <a:xfrm>
            <a:off x="1127448" y="1588505"/>
            <a:ext cx="3518676" cy="2031325"/>
          </a:xfrm>
          <a:prstGeom prst="rect">
            <a:avLst/>
          </a:prstGeom>
          <a:noFill/>
        </p:spPr>
        <p:txBody>
          <a:bodyPr wrap="square" rtlCol="0">
            <a:spAutoFit/>
          </a:bodyPr>
          <a:lstStyle/>
          <a:p>
            <a:pPr marL="176213" indent="-176213" algn="just"/>
            <a:endParaRPr lang="en-US" altLang="zh-TW" dirty="0">
              <a:latin typeface="Cambria Math" panose="02040503050406030204" pitchFamily="18" charset="0"/>
              <a:ea typeface="華康儷楷書" panose="03000509000000000000" pitchFamily="65" charset="-120"/>
            </a:endParaRPr>
          </a:p>
          <a:p>
            <a:pPr marL="176213" indent="-176213" algn="just"/>
            <a:r>
              <a:rPr lang="en-US" altLang="zh-TW" sz="1700" dirty="0">
                <a:latin typeface="Cambria Math" panose="02040503050406030204" pitchFamily="18" charset="0"/>
                <a:ea typeface="華康儷楷書" panose="03000509000000000000" pitchFamily="65" charset="-120"/>
              </a:rPr>
              <a:t>2.</a:t>
            </a:r>
            <a:r>
              <a:rPr lang="zh-TW" altLang="en-US" sz="1700" dirty="0">
                <a:latin typeface="Cambria Math" panose="02040503050406030204" pitchFamily="18" charset="0"/>
                <a:ea typeface="華康儷楷書" panose="03000509000000000000" pitchFamily="65" charset="-120"/>
              </a:rPr>
              <a:t> 範例說明：</a:t>
            </a:r>
            <a:endParaRPr lang="en-US" altLang="zh-TW" sz="1700" dirty="0">
              <a:latin typeface="Cambria Math" panose="02040503050406030204" pitchFamily="18" charset="0"/>
              <a:ea typeface="華康儷楷書" panose="03000509000000000000" pitchFamily="65" charset="-120"/>
            </a:endParaRPr>
          </a:p>
          <a:p>
            <a:pPr marL="176213" indent="-176213" algn="just"/>
            <a:r>
              <a:rPr lang="en-US" altLang="zh-TW" sz="1700" dirty="0">
                <a:latin typeface="Cambria Math" panose="02040503050406030204" pitchFamily="18" charset="0"/>
                <a:ea typeface="華康儷楷書" panose="03000509000000000000" pitchFamily="65" charset="-120"/>
              </a:rPr>
              <a:t>   </a:t>
            </a:r>
            <a:r>
              <a:rPr lang="zh-TW" altLang="en-US" sz="1700" dirty="0">
                <a:latin typeface="Cambria Math" panose="02040503050406030204" pitchFamily="18" charset="0"/>
                <a:ea typeface="華康儷楷書" panose="03000509000000000000" pitchFamily="65" charset="-120"/>
              </a:rPr>
              <a:t>甲生為</a:t>
            </a:r>
            <a:r>
              <a:rPr lang="zh-TW" altLang="en-US" sz="1700" b="1" dirty="0">
                <a:latin typeface="Cambria Math" panose="02040503050406030204" pitchFamily="18" charset="0"/>
                <a:ea typeface="華康儷楷書" panose="03000509000000000000" pitchFamily="65" charset="-120"/>
              </a:rPr>
              <a:t>一般生</a:t>
            </a:r>
            <a:r>
              <a:rPr lang="zh-TW" altLang="en-US" sz="1700" dirty="0">
                <a:latin typeface="Cambria Math" panose="02040503050406030204" pitchFamily="18" charset="0"/>
                <a:ea typeface="華康儷楷書" panose="03000509000000000000" pitchFamily="65" charset="-120"/>
              </a:rPr>
              <a:t>，且</a:t>
            </a:r>
            <a:r>
              <a:rPr lang="zh-TW" altLang="en-US" sz="1700" b="1" dirty="0">
                <a:latin typeface="Cambria Math" panose="02040503050406030204" pitchFamily="18" charset="0"/>
                <a:ea typeface="華康儷楷書" panose="03000509000000000000" pitchFamily="65" charset="-120"/>
              </a:rPr>
              <a:t>不具</a:t>
            </a:r>
            <a:r>
              <a:rPr lang="zh-TW" altLang="en-US" sz="1700" dirty="0">
                <a:latin typeface="Cambria Math" panose="02040503050406030204" pitchFamily="18" charset="0"/>
                <a:ea typeface="華康儷楷書" panose="03000509000000000000" pitchFamily="65" charset="-120"/>
              </a:rPr>
              <a:t>有</a:t>
            </a:r>
            <a:r>
              <a:rPr lang="zh-TW" altLang="en-US" sz="1700" b="1" dirty="0">
                <a:latin typeface="Cambria Math" panose="02040503050406030204" pitchFamily="18" charset="0"/>
                <a:ea typeface="華康儷楷書" panose="03000509000000000000" pitchFamily="65" charset="-120"/>
              </a:rPr>
              <a:t>原住民</a:t>
            </a:r>
            <a:r>
              <a:rPr lang="zh-TW" altLang="en-US" sz="1700" dirty="0">
                <a:latin typeface="Cambria Math" panose="02040503050406030204" pitchFamily="18" charset="0"/>
                <a:ea typeface="華康儷楷書" panose="03000509000000000000" pitchFamily="65" charset="-120"/>
              </a:rPr>
              <a:t>或</a:t>
            </a:r>
            <a:r>
              <a:rPr lang="zh-TW" altLang="en-US" sz="1700" b="1" dirty="0">
                <a:latin typeface="Cambria Math" panose="02040503050406030204" pitchFamily="18" charset="0"/>
                <a:ea typeface="華康儷楷書" panose="03000509000000000000" pitchFamily="65" charset="-120"/>
              </a:rPr>
              <a:t>離島生</a:t>
            </a:r>
            <a:r>
              <a:rPr lang="zh-TW" altLang="en-US" sz="1700" dirty="0">
                <a:latin typeface="Cambria Math" panose="02040503050406030204" pitchFamily="18" charset="0"/>
                <a:ea typeface="華康儷楷書" panose="03000509000000000000" pitchFamily="65" charset="-120"/>
              </a:rPr>
              <a:t>身分，但選填之校系科</a:t>
            </a:r>
            <a:r>
              <a:rPr lang="en-US" altLang="zh-TW" sz="1700" dirty="0">
                <a:latin typeface="Cambria Math" panose="02040503050406030204" pitchFamily="18" charset="0"/>
                <a:ea typeface="華康儷楷書" panose="03000509000000000000" pitchFamily="65" charset="-120"/>
              </a:rPr>
              <a:t>(</a:t>
            </a:r>
            <a:r>
              <a:rPr lang="zh-TW" altLang="en-US" sz="1700" dirty="0">
                <a:latin typeface="Cambria Math" panose="02040503050406030204" pitchFamily="18" charset="0"/>
                <a:ea typeface="華康儷楷書" panose="03000509000000000000" pitchFamily="65" charset="-120"/>
              </a:rPr>
              <a:t>組</a:t>
            </a:r>
            <a:r>
              <a:rPr lang="en-US" altLang="zh-TW" sz="1700" dirty="0">
                <a:latin typeface="Cambria Math" panose="02040503050406030204" pitchFamily="18" charset="0"/>
                <a:ea typeface="華康儷楷書" panose="03000509000000000000" pitchFamily="65" charset="-120"/>
              </a:rPr>
              <a:t>)</a:t>
            </a:r>
            <a:r>
              <a:rPr lang="zh-TW" altLang="en-US" sz="1700" dirty="0">
                <a:latin typeface="Cambria Math" panose="02040503050406030204" pitchFamily="18" charset="0"/>
                <a:ea typeface="華康儷楷書" panose="03000509000000000000" pitchFamily="65" charset="-120"/>
              </a:rPr>
              <a:t>學程僅招收「原住民」或「離島生」之名額。</a:t>
            </a:r>
            <a:endParaRPr lang="en-US" altLang="zh-TW" sz="1700" dirty="0">
              <a:latin typeface="Cambria Math" panose="02040503050406030204" pitchFamily="18" charset="0"/>
              <a:ea typeface="華康儷楷書" panose="03000509000000000000" pitchFamily="65" charset="-120"/>
            </a:endParaRPr>
          </a:p>
          <a:p>
            <a:pPr marL="176213" indent="-176213" algn="just"/>
            <a:endParaRPr lang="en-US" altLang="zh-TW" dirty="0">
              <a:latin typeface="Cambria Math" panose="02040503050406030204" pitchFamily="18" charset="0"/>
              <a:ea typeface="華康儷楷書" panose="03000509000000000000" pitchFamily="65" charset="-120"/>
            </a:endParaRPr>
          </a:p>
        </p:txBody>
      </p:sp>
      <p:sp>
        <p:nvSpPr>
          <p:cNvPr id="24" name="文字方塊 23"/>
          <p:cNvSpPr txBox="1"/>
          <p:nvPr/>
        </p:nvSpPr>
        <p:spPr>
          <a:xfrm>
            <a:off x="1136620" y="3446211"/>
            <a:ext cx="3518676" cy="923330"/>
          </a:xfrm>
          <a:prstGeom prst="rect">
            <a:avLst/>
          </a:prstGeom>
          <a:noFill/>
        </p:spPr>
        <p:txBody>
          <a:bodyPr wrap="square" rtlCol="0">
            <a:spAutoFit/>
          </a:bodyPr>
          <a:lstStyle/>
          <a:p>
            <a:pPr marL="176213" indent="-176213" algn="just"/>
            <a:r>
              <a:rPr lang="en-US" altLang="zh-TW" dirty="0">
                <a:latin typeface="Cambria Math" panose="02040503050406030204" pitchFamily="18" charset="0"/>
                <a:ea typeface="華康儷楷書" panose="03000509000000000000" pitchFamily="65" charset="-120"/>
              </a:rPr>
              <a:t>3.</a:t>
            </a:r>
            <a:r>
              <a:rPr lang="zh-TW" altLang="en-US" dirty="0">
                <a:latin typeface="Cambria Math" panose="02040503050406030204" pitchFamily="18" charset="0"/>
                <a:ea typeface="華康儷楷書" panose="03000509000000000000" pitchFamily="65" charset="-120"/>
              </a:rPr>
              <a:t>考生皆</a:t>
            </a:r>
            <a:r>
              <a:rPr lang="zh-TW" altLang="en-US" b="1" dirty="0">
                <a:latin typeface="Cambria Math" panose="02040503050406030204" pitchFamily="18" charset="0"/>
                <a:ea typeface="華康儷楷書" panose="03000509000000000000" pitchFamily="65" charset="-120"/>
              </a:rPr>
              <a:t>無選填</a:t>
            </a:r>
            <a:r>
              <a:rPr lang="zh-TW" altLang="en-US" dirty="0">
                <a:latin typeface="Cambria Math" panose="02040503050406030204" pitchFamily="18" charset="0"/>
                <a:ea typeface="華康儷楷書" panose="03000509000000000000" pitchFamily="65" charset="-120"/>
              </a:rPr>
              <a:t>校系科</a:t>
            </a:r>
            <a:r>
              <a:rPr lang="en-US" altLang="zh-TW" dirty="0">
                <a:latin typeface="Cambria Math" panose="02040503050406030204" pitchFamily="18" charset="0"/>
                <a:ea typeface="華康儷楷書" panose="03000509000000000000" pitchFamily="65" charset="-120"/>
              </a:rPr>
              <a:t>(</a:t>
            </a:r>
            <a:r>
              <a:rPr lang="zh-TW" altLang="en-US" dirty="0">
                <a:latin typeface="Cambria Math" panose="02040503050406030204" pitchFamily="18" charset="0"/>
                <a:ea typeface="華康儷楷書" panose="03000509000000000000" pitchFamily="65" charset="-120"/>
              </a:rPr>
              <a:t>組</a:t>
            </a:r>
            <a:r>
              <a:rPr lang="en-US" altLang="zh-TW" dirty="0">
                <a:latin typeface="Cambria Math" panose="02040503050406030204" pitchFamily="18" charset="0"/>
                <a:ea typeface="華康儷楷書" panose="03000509000000000000" pitchFamily="65" charset="-120"/>
              </a:rPr>
              <a:t>)</a:t>
            </a:r>
            <a:r>
              <a:rPr lang="zh-TW" altLang="en-US" dirty="0">
                <a:latin typeface="Cambria Math" panose="02040503050406030204" pitchFamily="18" charset="0"/>
                <a:ea typeface="華康儷楷書" panose="03000509000000000000" pitchFamily="65" charset="-120"/>
              </a:rPr>
              <a:t>、學程。</a:t>
            </a:r>
            <a:endParaRPr lang="en-US" altLang="zh-TW" dirty="0">
              <a:latin typeface="Cambria Math" panose="02040503050406030204" pitchFamily="18" charset="0"/>
              <a:ea typeface="華康儷楷書" panose="03000509000000000000" pitchFamily="65" charset="-120"/>
            </a:endParaRPr>
          </a:p>
          <a:p>
            <a:pPr marL="176213" indent="-176213" algn="just"/>
            <a:endParaRPr lang="zh-TW" altLang="en-US" dirty="0">
              <a:latin typeface="Cambria Math" panose="02040503050406030204" pitchFamily="18" charset="0"/>
              <a:ea typeface="華康儷楷書" panose="03000509000000000000" pitchFamily="65" charset="-120"/>
            </a:endParaRPr>
          </a:p>
        </p:txBody>
      </p:sp>
      <p:sp>
        <p:nvSpPr>
          <p:cNvPr id="25" name="文字方塊 24"/>
          <p:cNvSpPr txBox="1"/>
          <p:nvPr/>
        </p:nvSpPr>
        <p:spPr>
          <a:xfrm>
            <a:off x="1119203" y="4650844"/>
            <a:ext cx="3518676" cy="646331"/>
          </a:xfrm>
          <a:prstGeom prst="rect">
            <a:avLst/>
          </a:prstGeom>
          <a:noFill/>
        </p:spPr>
        <p:txBody>
          <a:bodyPr wrap="square" rtlCol="0">
            <a:spAutoFit/>
          </a:bodyPr>
          <a:lstStyle/>
          <a:p>
            <a:pPr marL="176213" indent="-176213" algn="just">
              <a:spcBef>
                <a:spcPts val="500"/>
              </a:spcBef>
            </a:pPr>
            <a:r>
              <a:rPr lang="en-US" altLang="zh-TW" dirty="0">
                <a:latin typeface="Cambria Math" panose="02040503050406030204" pitchFamily="18" charset="0"/>
                <a:ea typeface="華康儷楷書" panose="03000509000000000000" pitchFamily="65" charset="-120"/>
              </a:rPr>
              <a:t>4.</a:t>
            </a:r>
            <a:r>
              <a:rPr lang="zh-TW" altLang="en-US" dirty="0">
                <a:latin typeface="Cambria Math" panose="02040503050406030204" pitchFamily="18" charset="0"/>
                <a:ea typeface="華康儷楷書" panose="03000509000000000000" pitchFamily="65" charset="-120"/>
              </a:rPr>
              <a:t>考生所選填之校系科</a:t>
            </a:r>
            <a:r>
              <a:rPr lang="en-US" altLang="zh-TW" dirty="0">
                <a:latin typeface="Cambria Math" panose="02040503050406030204" pitchFamily="18" charset="0"/>
                <a:ea typeface="華康儷楷書" panose="03000509000000000000" pitchFamily="65" charset="-120"/>
              </a:rPr>
              <a:t>(</a:t>
            </a:r>
            <a:r>
              <a:rPr lang="zh-TW" altLang="en-US" dirty="0">
                <a:latin typeface="Cambria Math" panose="02040503050406030204" pitchFamily="18" charset="0"/>
                <a:ea typeface="華康儷楷書" panose="03000509000000000000" pitchFamily="65" charset="-120"/>
              </a:rPr>
              <a:t>組</a:t>
            </a:r>
            <a:r>
              <a:rPr lang="en-US" altLang="zh-TW" dirty="0">
                <a:latin typeface="Cambria Math" panose="02040503050406030204" pitchFamily="18" charset="0"/>
                <a:ea typeface="華康儷楷書" panose="03000509000000000000" pitchFamily="65" charset="-120"/>
              </a:rPr>
              <a:t>)</a:t>
            </a:r>
            <a:r>
              <a:rPr lang="zh-TW" altLang="en-US" dirty="0">
                <a:latin typeface="Cambria Math" panose="02040503050406030204" pitchFamily="18" charset="0"/>
                <a:ea typeface="華康儷楷書" panose="03000509000000000000" pitchFamily="65" charset="-120"/>
              </a:rPr>
              <a:t>、學程</a:t>
            </a:r>
            <a:r>
              <a:rPr lang="zh-TW" altLang="en-US" b="1" dirty="0">
                <a:latin typeface="Cambria Math" panose="02040503050406030204" pitchFamily="18" charset="0"/>
                <a:ea typeface="華康儷楷書" panose="03000509000000000000" pitchFamily="65" charset="-120"/>
              </a:rPr>
              <a:t>超過</a:t>
            </a:r>
            <a:r>
              <a:rPr lang="en-US" altLang="zh-TW" b="1" dirty="0">
                <a:latin typeface="Cambria Math" panose="02040503050406030204" pitchFamily="18" charset="0"/>
                <a:ea typeface="華康儷楷書" panose="03000509000000000000" pitchFamily="65" charset="-120"/>
              </a:rPr>
              <a:t>6</a:t>
            </a:r>
            <a:r>
              <a:rPr lang="zh-TW" altLang="en-US" b="1" dirty="0">
                <a:latin typeface="Cambria Math" panose="02040503050406030204" pitchFamily="18" charset="0"/>
                <a:ea typeface="華康儷楷書" panose="03000509000000000000" pitchFamily="65" charset="-120"/>
              </a:rPr>
              <a:t>個</a:t>
            </a:r>
            <a:r>
              <a:rPr lang="zh-TW" altLang="en-US" dirty="0">
                <a:latin typeface="Cambria Math" panose="02040503050406030204" pitchFamily="18" charset="0"/>
                <a:ea typeface="華康儷楷書" panose="03000509000000000000" pitchFamily="65" charset="-120"/>
              </a:rPr>
              <a:t>。</a:t>
            </a:r>
            <a:endParaRPr lang="en-US" altLang="zh-TW" dirty="0">
              <a:latin typeface="Cambria Math" panose="02040503050406030204" pitchFamily="18" charset="0"/>
              <a:ea typeface="華康儷楷書" panose="03000509000000000000" pitchFamily="65" charset="-120"/>
            </a:endParaRPr>
          </a:p>
        </p:txBody>
      </p:sp>
      <p:sp>
        <p:nvSpPr>
          <p:cNvPr id="26" name="文字方塊 25"/>
          <p:cNvSpPr txBox="1"/>
          <p:nvPr/>
        </p:nvSpPr>
        <p:spPr>
          <a:xfrm>
            <a:off x="1136620" y="5587469"/>
            <a:ext cx="3518676" cy="1200329"/>
          </a:xfrm>
          <a:prstGeom prst="rect">
            <a:avLst/>
          </a:prstGeom>
          <a:noFill/>
        </p:spPr>
        <p:txBody>
          <a:bodyPr wrap="square" rtlCol="0">
            <a:spAutoFit/>
          </a:bodyPr>
          <a:lstStyle/>
          <a:p>
            <a:pPr marL="176213" indent="-176213" algn="just"/>
            <a:endParaRPr lang="en-US" altLang="zh-TW" dirty="0">
              <a:latin typeface="Cambria Math" panose="02040503050406030204" pitchFamily="18" charset="0"/>
              <a:ea typeface="華康儷楷書" panose="03000509000000000000" pitchFamily="65" charset="-120"/>
            </a:endParaRPr>
          </a:p>
          <a:p>
            <a:pPr marL="176213" indent="-176213" algn="just"/>
            <a:r>
              <a:rPr lang="en-US" altLang="zh-TW" dirty="0">
                <a:latin typeface="Cambria Math" panose="02040503050406030204" pitchFamily="18" charset="0"/>
                <a:ea typeface="華康儷楷書" panose="03000509000000000000" pitchFamily="65" charset="-120"/>
              </a:rPr>
              <a:t>5.</a:t>
            </a:r>
            <a:r>
              <a:rPr lang="zh-TW" altLang="en-US" dirty="0">
                <a:latin typeface="Cambria Math" panose="02040503050406030204" pitchFamily="18" charset="0"/>
                <a:ea typeface="華康儷楷書" panose="03000509000000000000" pitchFamily="65" charset="-120"/>
              </a:rPr>
              <a:t>考生所選填之校系科</a:t>
            </a:r>
            <a:r>
              <a:rPr lang="en-US" altLang="zh-TW" dirty="0">
                <a:latin typeface="Cambria Math" panose="02040503050406030204" pitchFamily="18" charset="0"/>
                <a:ea typeface="華康儷楷書" panose="03000509000000000000" pitchFamily="65" charset="-120"/>
              </a:rPr>
              <a:t>(</a:t>
            </a:r>
            <a:r>
              <a:rPr lang="zh-TW" altLang="en-US" dirty="0">
                <a:latin typeface="Cambria Math" panose="02040503050406030204" pitchFamily="18" charset="0"/>
                <a:ea typeface="華康儷楷書" panose="03000509000000000000" pitchFamily="65" charset="-120"/>
              </a:rPr>
              <a:t>組</a:t>
            </a:r>
            <a:r>
              <a:rPr lang="en-US" altLang="zh-TW" dirty="0">
                <a:latin typeface="Cambria Math" panose="02040503050406030204" pitchFamily="18" charset="0"/>
                <a:ea typeface="華康儷楷書" panose="03000509000000000000" pitchFamily="65" charset="-120"/>
              </a:rPr>
              <a:t>)</a:t>
            </a:r>
            <a:r>
              <a:rPr lang="zh-TW" altLang="en-US" dirty="0">
                <a:latin typeface="Cambria Math" panose="02040503050406030204" pitchFamily="18" charset="0"/>
                <a:ea typeface="華康儷楷書" panose="03000509000000000000" pitchFamily="65" charset="-120"/>
              </a:rPr>
              <a:t>、學程</a:t>
            </a:r>
            <a:r>
              <a:rPr lang="zh-TW" altLang="en-US" b="1" dirty="0">
                <a:latin typeface="Cambria Math" panose="02040503050406030204" pitchFamily="18" charset="0"/>
                <a:ea typeface="華康儷楷書" panose="03000509000000000000" pitchFamily="65" charset="-120"/>
              </a:rPr>
              <a:t>未滿</a:t>
            </a:r>
            <a:r>
              <a:rPr lang="en-US" altLang="zh-TW" b="1" dirty="0">
                <a:latin typeface="Cambria Math" panose="02040503050406030204" pitchFamily="18" charset="0"/>
                <a:ea typeface="華康儷楷書" panose="03000509000000000000" pitchFamily="65" charset="-120"/>
              </a:rPr>
              <a:t>6</a:t>
            </a:r>
            <a:r>
              <a:rPr lang="zh-TW" altLang="en-US" b="1" dirty="0">
                <a:latin typeface="Cambria Math" panose="02040503050406030204" pitchFamily="18" charset="0"/>
                <a:ea typeface="華康儷楷書" panose="03000509000000000000" pitchFamily="65" charset="-120"/>
              </a:rPr>
              <a:t>個</a:t>
            </a:r>
            <a:r>
              <a:rPr lang="zh-TW" altLang="en-US" dirty="0">
                <a:latin typeface="Cambria Math" panose="02040503050406030204" pitchFamily="18" charset="0"/>
                <a:ea typeface="華康儷楷書" panose="03000509000000000000" pitchFamily="65" charset="-120"/>
              </a:rPr>
              <a:t>。</a:t>
            </a:r>
          </a:p>
          <a:p>
            <a:pPr marL="176213" indent="-176213" algn="just"/>
            <a:endParaRPr lang="zh-TW" altLang="en-US" dirty="0">
              <a:latin typeface="Cambria Math" panose="02040503050406030204" pitchFamily="18" charset="0"/>
              <a:ea typeface="華康儷楷書" panose="03000509000000000000" pitchFamily="65" charset="-120"/>
            </a:endParaRPr>
          </a:p>
        </p:txBody>
      </p:sp>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943" y="699493"/>
            <a:ext cx="707749" cy="707749"/>
          </a:xfrm>
          <a:prstGeom prst="rect">
            <a:avLst/>
          </a:prstGeom>
        </p:spPr>
      </p:pic>
      <p:sp>
        <p:nvSpPr>
          <p:cNvPr id="15" name="椭圆 76"/>
          <p:cNvSpPr/>
          <p:nvPr/>
        </p:nvSpPr>
        <p:spPr>
          <a:xfrm>
            <a:off x="993556" y="880541"/>
            <a:ext cx="417177" cy="397865"/>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1</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17" name="椭圆 76"/>
          <p:cNvSpPr/>
          <p:nvPr/>
        </p:nvSpPr>
        <p:spPr>
          <a:xfrm>
            <a:off x="983481" y="3457733"/>
            <a:ext cx="430329" cy="395768"/>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3</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18" name="椭圆 76"/>
          <p:cNvSpPr/>
          <p:nvPr/>
        </p:nvSpPr>
        <p:spPr>
          <a:xfrm>
            <a:off x="983481" y="4646267"/>
            <a:ext cx="417176" cy="414916"/>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4</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21" name="椭圆 76"/>
          <p:cNvSpPr/>
          <p:nvPr/>
        </p:nvSpPr>
        <p:spPr>
          <a:xfrm>
            <a:off x="983481" y="5823199"/>
            <a:ext cx="427252" cy="441826"/>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5</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22" name="椭圆 76">
            <a:extLst>
              <a:ext uri="{FF2B5EF4-FFF2-40B4-BE49-F238E27FC236}">
                <a16:creationId xmlns:a16="http://schemas.microsoft.com/office/drawing/2014/main" id="{5BF62C27-F0DB-45BC-8C29-9AA1BF66384F}"/>
              </a:ext>
            </a:extLst>
          </p:cNvPr>
          <p:cNvSpPr/>
          <p:nvPr/>
        </p:nvSpPr>
        <p:spPr>
          <a:xfrm>
            <a:off x="991728" y="1865835"/>
            <a:ext cx="423752" cy="399303"/>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2</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pic>
        <p:nvPicPr>
          <p:cNvPr id="20" name="圖片 19">
            <a:extLst>
              <a:ext uri="{FF2B5EF4-FFF2-40B4-BE49-F238E27FC236}">
                <a16:creationId xmlns:a16="http://schemas.microsoft.com/office/drawing/2014/main" id="{118D76D5-DF05-4789-BD48-19E615AC08E0}"/>
              </a:ext>
            </a:extLst>
          </p:cNvPr>
          <p:cNvPicPr/>
          <p:nvPr/>
        </p:nvPicPr>
        <p:blipFill>
          <a:blip r:embed="rId7">
            <a:extLst>
              <a:ext uri="{28A0092B-C50C-407E-A947-70E740481C1C}">
                <a14:useLocalDpi xmlns:a14="http://schemas.microsoft.com/office/drawing/2010/main" val="0"/>
              </a:ext>
            </a:extLst>
          </a:blip>
          <a:stretch>
            <a:fillRect/>
          </a:stretch>
        </p:blipFill>
        <p:spPr>
          <a:xfrm>
            <a:off x="4841783" y="763542"/>
            <a:ext cx="4354467" cy="1126218"/>
          </a:xfrm>
          <a:prstGeom prst="rect">
            <a:avLst/>
          </a:prstGeom>
        </p:spPr>
      </p:pic>
    </p:spTree>
    <p:extLst>
      <p:ext uri="{BB962C8B-B14F-4D97-AF65-F5344CB8AC3E}">
        <p14:creationId xmlns:p14="http://schemas.microsoft.com/office/powerpoint/2010/main" val="151279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16EBCC4-9531-F2B8-37B0-51614DA3C7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51590" y="776044"/>
            <a:ext cx="7216383" cy="6033096"/>
          </a:xfrm>
          <a:prstGeom prst="rect">
            <a:avLst/>
          </a:prstGeom>
        </p:spPr>
      </p:pic>
      <p:sp>
        <p:nvSpPr>
          <p:cNvPr id="12" name="Rectangle 3"/>
          <p:cNvSpPr txBox="1">
            <a:spLocks noChangeArrowheads="1"/>
          </p:cNvSpPr>
          <p:nvPr/>
        </p:nvSpPr>
        <p:spPr>
          <a:xfrm>
            <a:off x="1057130" y="-183087"/>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二、第一階段個別報名及繳費系統</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一階資料確定送出</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38" name="AutoShape 6">
            <a:extLst>
              <a:ext uri="{FF2B5EF4-FFF2-40B4-BE49-F238E27FC236}">
                <a16:creationId xmlns:a16="http://schemas.microsoft.com/office/drawing/2014/main" id="{0CBE8FEE-D885-4DC9-B5B4-6D7ED1227ACD}"/>
              </a:ext>
            </a:extLst>
          </p:cNvPr>
          <p:cNvSpPr>
            <a:spLocks noChangeArrowheads="1"/>
          </p:cNvSpPr>
          <p:nvPr/>
        </p:nvSpPr>
        <p:spPr bwMode="auto">
          <a:xfrm rot="10800000" flipH="1" flipV="1">
            <a:off x="7460179" y="1915140"/>
            <a:ext cx="3024187" cy="488950"/>
          </a:xfrm>
          <a:prstGeom prst="wedgeRoundRectCallout">
            <a:avLst>
              <a:gd name="adj1" fmla="val -43433"/>
              <a:gd name="adj2" fmla="val 201525"/>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nchor="ctr"/>
          <a:lstStyle/>
          <a:p>
            <a:pPr>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請考生再仔細檢查報名資料</a:t>
            </a:r>
          </a:p>
        </p:txBody>
      </p:sp>
      <p:cxnSp>
        <p:nvCxnSpPr>
          <p:cNvPr id="49" name="直線單箭頭接點 48">
            <a:extLst>
              <a:ext uri="{FF2B5EF4-FFF2-40B4-BE49-F238E27FC236}">
                <a16:creationId xmlns:a16="http://schemas.microsoft.com/office/drawing/2014/main" id="{ABACBB30-192D-4035-8A9F-D99FDBEC3C84}"/>
              </a:ext>
            </a:extLst>
          </p:cNvPr>
          <p:cNvCxnSpPr>
            <a:cxnSpLocks/>
            <a:stCxn id="15" idx="3"/>
          </p:cNvCxnSpPr>
          <p:nvPr/>
        </p:nvCxnSpPr>
        <p:spPr>
          <a:xfrm flipV="1">
            <a:off x="4858241" y="6339561"/>
            <a:ext cx="1137396" cy="238859"/>
          </a:xfrm>
          <a:prstGeom prst="straightConnector1">
            <a:avLst/>
          </a:prstGeom>
          <a:ln w="4762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矩形 3">
            <a:extLst>
              <a:ext uri="{FF2B5EF4-FFF2-40B4-BE49-F238E27FC236}">
                <a16:creationId xmlns:a16="http://schemas.microsoft.com/office/drawing/2014/main" id="{879B5BA3-2FD5-410E-BF57-29B1B84CA9BA}"/>
              </a:ext>
            </a:extLst>
          </p:cNvPr>
          <p:cNvSpPr/>
          <p:nvPr/>
        </p:nvSpPr>
        <p:spPr>
          <a:xfrm>
            <a:off x="5275597" y="3140968"/>
            <a:ext cx="2832654" cy="12555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p:nvPicPr>
        <p:blipFill>
          <a:blip r:embed="rId4"/>
          <a:stretch>
            <a:fillRect/>
          </a:stretch>
        </p:blipFill>
        <p:spPr>
          <a:xfrm>
            <a:off x="6028789" y="5229962"/>
            <a:ext cx="4264608" cy="1501859"/>
          </a:xfrm>
          <a:prstGeom prst="rect">
            <a:avLst/>
          </a:prstGeom>
          <a:ln w="12700">
            <a:solidFill>
              <a:schemeClr val="tx1"/>
            </a:solidFill>
          </a:ln>
        </p:spPr>
      </p:pic>
      <p:sp>
        <p:nvSpPr>
          <p:cNvPr id="14" name="矩形 13">
            <a:extLst>
              <a:ext uri="{FF2B5EF4-FFF2-40B4-BE49-F238E27FC236}">
                <a16:creationId xmlns:a16="http://schemas.microsoft.com/office/drawing/2014/main" id="{1EC3F343-03EF-4751-92A1-FBAC8496258F}"/>
              </a:ext>
            </a:extLst>
          </p:cNvPr>
          <p:cNvSpPr/>
          <p:nvPr/>
        </p:nvSpPr>
        <p:spPr>
          <a:xfrm>
            <a:off x="2421510" y="4948741"/>
            <a:ext cx="2837359" cy="12167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椭圆 76">
            <a:extLst>
              <a:ext uri="{FF2B5EF4-FFF2-40B4-BE49-F238E27FC236}">
                <a16:creationId xmlns:a16="http://schemas.microsoft.com/office/drawing/2014/main" id="{5BF62C27-F0DB-45BC-8C29-9AA1BF66384F}"/>
              </a:ext>
            </a:extLst>
          </p:cNvPr>
          <p:cNvSpPr/>
          <p:nvPr/>
        </p:nvSpPr>
        <p:spPr>
          <a:xfrm>
            <a:off x="2127858" y="4732893"/>
            <a:ext cx="423752" cy="399303"/>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2</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id="{6F428DBB-9343-43D2-93AA-91D85B421221}"/>
              </a:ext>
            </a:extLst>
          </p:cNvPr>
          <p:cNvSpPr/>
          <p:nvPr/>
        </p:nvSpPr>
        <p:spPr>
          <a:xfrm>
            <a:off x="2788986" y="6431328"/>
            <a:ext cx="2069255" cy="2941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AutoShape 7">
            <a:extLst>
              <a:ext uri="{FF2B5EF4-FFF2-40B4-BE49-F238E27FC236}">
                <a16:creationId xmlns:a16="http://schemas.microsoft.com/office/drawing/2014/main" id="{BF1840F6-78EA-4F79-ABC4-31A57DE89470}"/>
              </a:ext>
            </a:extLst>
          </p:cNvPr>
          <p:cNvSpPr>
            <a:spLocks noChangeArrowheads="1"/>
          </p:cNvSpPr>
          <p:nvPr/>
        </p:nvSpPr>
        <p:spPr bwMode="auto">
          <a:xfrm rot="10800000" flipH="1" flipV="1">
            <a:off x="8457476" y="3081767"/>
            <a:ext cx="3255148" cy="1824015"/>
          </a:xfrm>
          <a:prstGeom prst="wedgeRoundRectCallout">
            <a:avLst>
              <a:gd name="adj1" fmla="val -148213"/>
              <a:gd name="adj2" fmla="val 56084"/>
              <a:gd name="adj3" fmla="val 16667"/>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nchor="ctr"/>
          <a:lstStyle/>
          <a:p>
            <a:pPr algn="ctr">
              <a:buClr>
                <a:schemeClr val="accent1"/>
              </a:buClr>
            </a:pPr>
            <a:r>
              <a:rPr kumimoji="0" lang="zh-TW" altLang="en-US" b="1" dirty="0">
                <a:solidFill>
                  <a:srgbClr val="000000"/>
                </a:solidFill>
                <a:latin typeface="華康儷楷書" panose="03000509000000000000" pitchFamily="65" charset="-120"/>
                <a:ea typeface="華康儷楷書" panose="03000509000000000000" pitchFamily="65" charset="-120"/>
              </a:rPr>
              <a:t>若選取之甄選校系科</a:t>
            </a:r>
            <a:r>
              <a:rPr kumimoji="0" lang="en-US" altLang="zh-TW" b="1" dirty="0">
                <a:solidFill>
                  <a:srgbClr val="000000"/>
                </a:solidFill>
                <a:latin typeface="華康儷楷書" panose="03000509000000000000" pitchFamily="65" charset="-120"/>
                <a:ea typeface="華康儷楷書" panose="03000509000000000000" pitchFamily="65" charset="-120"/>
              </a:rPr>
              <a:t>(</a:t>
            </a:r>
            <a:r>
              <a:rPr kumimoji="0" lang="zh-TW" altLang="en-US" b="1" dirty="0">
                <a:solidFill>
                  <a:srgbClr val="000000"/>
                </a:solidFill>
                <a:latin typeface="華康儷楷書" panose="03000509000000000000" pitchFamily="65" charset="-120"/>
                <a:ea typeface="華康儷楷書" panose="03000509000000000000" pitchFamily="65" charset="-120"/>
              </a:rPr>
              <a:t>組</a:t>
            </a:r>
            <a:r>
              <a:rPr kumimoji="0" lang="en-US" altLang="zh-TW" b="1" dirty="0">
                <a:solidFill>
                  <a:srgbClr val="000000"/>
                </a:solidFill>
                <a:latin typeface="華康儷楷書" panose="03000509000000000000" pitchFamily="65" charset="-120"/>
                <a:ea typeface="華康儷楷書" panose="03000509000000000000" pitchFamily="65" charset="-120"/>
              </a:rPr>
              <a:t>)</a:t>
            </a:r>
            <a:r>
              <a:rPr kumimoji="0" lang="zh-TW" altLang="en-US" b="1" dirty="0">
                <a:solidFill>
                  <a:srgbClr val="000000"/>
                </a:solidFill>
                <a:latin typeface="華康儷楷書" panose="03000509000000000000" pitchFamily="65" charset="-120"/>
                <a:ea typeface="華康儷楷書" panose="03000509000000000000" pitchFamily="65" charset="-120"/>
              </a:rPr>
              <a:t>學程資料確認無誤，請輸入</a:t>
            </a:r>
            <a:r>
              <a:rPr kumimoji="0" lang="zh-TW" altLang="en-US" b="1" dirty="0">
                <a:solidFill>
                  <a:srgbClr val="0000FF"/>
                </a:solidFill>
                <a:latin typeface="華康儷楷書" panose="03000509000000000000" pitchFamily="65" charset="-120"/>
                <a:ea typeface="華康儷楷書" panose="03000509000000000000" pitchFamily="65" charset="-120"/>
              </a:rPr>
              <a:t>身分證統一編號</a:t>
            </a:r>
            <a:r>
              <a:rPr kumimoji="0" lang="zh-TW" altLang="en-US" b="1" dirty="0">
                <a:solidFill>
                  <a:srgbClr val="000000"/>
                </a:solidFill>
                <a:latin typeface="華康儷楷書" panose="03000509000000000000" pitchFamily="65" charset="-120"/>
                <a:ea typeface="華康儷楷書" panose="03000509000000000000" pitchFamily="65" charset="-120"/>
              </a:rPr>
              <a:t>及</a:t>
            </a:r>
            <a:r>
              <a:rPr kumimoji="0" lang="zh-TW" altLang="en-US" b="1" dirty="0">
                <a:solidFill>
                  <a:srgbClr val="0000FF"/>
                </a:solidFill>
                <a:latin typeface="華康儷楷書" panose="03000509000000000000" pitchFamily="65" charset="-120"/>
                <a:ea typeface="華康儷楷書" panose="03000509000000000000" pitchFamily="65" charset="-120"/>
              </a:rPr>
              <a:t>統測准考證號碼</a:t>
            </a:r>
            <a:r>
              <a:rPr kumimoji="0" lang="zh-TW" altLang="en-US" b="1" dirty="0">
                <a:solidFill>
                  <a:srgbClr val="000000"/>
                </a:solidFill>
                <a:latin typeface="華康儷楷書" panose="03000509000000000000" pitchFamily="65" charset="-120"/>
                <a:ea typeface="華康儷楷書" panose="03000509000000000000" pitchFamily="65" charset="-120"/>
              </a:rPr>
              <a:t>後點選「</a:t>
            </a:r>
            <a:r>
              <a:rPr kumimoji="0" lang="zh-TW" altLang="en-US" b="1" dirty="0">
                <a:solidFill>
                  <a:srgbClr val="FF0000"/>
                </a:solidFill>
                <a:latin typeface="華康儷楷書" panose="03000509000000000000" pitchFamily="65" charset="-120"/>
                <a:ea typeface="華康儷楷書" panose="03000509000000000000" pitchFamily="65" charset="-120"/>
              </a:rPr>
              <a:t>確定送出</a:t>
            </a:r>
            <a:r>
              <a:rPr kumimoji="0" lang="en-US" altLang="zh-TW" b="1" dirty="0">
                <a:solidFill>
                  <a:srgbClr val="FF0000"/>
                </a:solidFill>
                <a:latin typeface="華康儷楷書" panose="03000509000000000000" pitchFamily="65" charset="-120"/>
                <a:ea typeface="華康儷楷書" panose="03000509000000000000" pitchFamily="65" charset="-120"/>
              </a:rPr>
              <a:t>(</a:t>
            </a:r>
            <a:r>
              <a:rPr kumimoji="0" lang="zh-TW" altLang="en-US" b="1" dirty="0">
                <a:solidFill>
                  <a:srgbClr val="FF0000"/>
                </a:solidFill>
                <a:latin typeface="華康儷楷書" panose="03000509000000000000" pitchFamily="65" charset="-120"/>
                <a:ea typeface="華康儷楷書" panose="03000509000000000000" pitchFamily="65" charset="-120"/>
              </a:rPr>
              <a:t>確定送出後即不得再更改</a:t>
            </a:r>
            <a:r>
              <a:rPr kumimoji="0" lang="en-US" altLang="zh-TW" b="1" dirty="0">
                <a:solidFill>
                  <a:srgbClr val="FF0000"/>
                </a:solidFill>
                <a:latin typeface="華康儷楷書" panose="03000509000000000000" pitchFamily="65" charset="-120"/>
                <a:ea typeface="華康儷楷書" panose="03000509000000000000" pitchFamily="65" charset="-120"/>
              </a:rPr>
              <a:t>)</a:t>
            </a:r>
            <a:r>
              <a:rPr kumimoji="0" lang="zh-TW" altLang="en-US" b="1" dirty="0">
                <a:solidFill>
                  <a:srgbClr val="000000"/>
                </a:solidFill>
                <a:latin typeface="華康儷楷書" panose="03000509000000000000" pitchFamily="65" charset="-120"/>
                <a:ea typeface="華康儷楷書" panose="03000509000000000000" pitchFamily="65" charset="-120"/>
              </a:rPr>
              <a:t>」按鈕</a:t>
            </a:r>
          </a:p>
        </p:txBody>
      </p:sp>
      <p:sp>
        <p:nvSpPr>
          <p:cNvPr id="26" name="椭圆 76"/>
          <p:cNvSpPr/>
          <p:nvPr/>
        </p:nvSpPr>
        <p:spPr>
          <a:xfrm>
            <a:off x="5003197" y="2909448"/>
            <a:ext cx="417177" cy="397865"/>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椭圆 76"/>
          <p:cNvSpPr/>
          <p:nvPr/>
        </p:nvSpPr>
        <p:spPr>
          <a:xfrm>
            <a:off x="2457369" y="6257303"/>
            <a:ext cx="430329" cy="395768"/>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3</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678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AD43CAF9-0B61-41A8-ACDB-6DEA20014CF6}"/>
              </a:ext>
            </a:extLst>
          </p:cNvPr>
          <p:cNvPicPr/>
          <p:nvPr/>
        </p:nvPicPr>
        <p:blipFill>
          <a:blip r:embed="rId3">
            <a:extLst>
              <a:ext uri="{28A0092B-C50C-407E-A947-70E740481C1C}">
                <a14:useLocalDpi xmlns:a14="http://schemas.microsoft.com/office/drawing/2010/main" val="0"/>
              </a:ext>
            </a:extLst>
          </a:blip>
          <a:srcRect/>
          <a:stretch/>
        </p:blipFill>
        <p:spPr>
          <a:xfrm>
            <a:off x="7464152" y="2972646"/>
            <a:ext cx="3672408" cy="3731865"/>
          </a:xfrm>
          <a:prstGeom prst="rect">
            <a:avLst/>
          </a:prstGeom>
          <a:ln>
            <a:noFill/>
          </a:ln>
          <a:effectLst>
            <a:outerShdw blurRad="190500" algn="tl" rotWithShape="0">
              <a:srgbClr val="000000">
                <a:alpha val="70000"/>
              </a:srgbClr>
            </a:outerShdw>
          </a:effectLst>
        </p:spPr>
      </p:pic>
      <p:pic>
        <p:nvPicPr>
          <p:cNvPr id="25" name="圖片 24">
            <a:extLst>
              <a:ext uri="{FF2B5EF4-FFF2-40B4-BE49-F238E27FC236}">
                <a16:creationId xmlns:a16="http://schemas.microsoft.com/office/drawing/2014/main" id="{2ED4ABFB-55E9-48A3-B989-AADA45DB652A}"/>
              </a:ext>
            </a:extLst>
          </p:cNvPr>
          <p:cNvPicPr/>
          <p:nvPr/>
        </p:nvPicPr>
        <p:blipFill rotWithShape="1">
          <a:blip r:embed="rId4">
            <a:extLst>
              <a:ext uri="{28A0092B-C50C-407E-A947-70E740481C1C}">
                <a14:useLocalDpi xmlns:a14="http://schemas.microsoft.com/office/drawing/2010/main" val="0"/>
              </a:ext>
            </a:extLst>
          </a:blip>
          <a:srcRect l="368" r="368"/>
          <a:stretch/>
        </p:blipFill>
        <p:spPr>
          <a:xfrm>
            <a:off x="1004756" y="692696"/>
            <a:ext cx="5516078" cy="5163532"/>
          </a:xfrm>
          <a:prstGeom prst="rect">
            <a:avLst/>
          </a:prstGeom>
        </p:spPr>
      </p:pic>
      <p:sp>
        <p:nvSpPr>
          <p:cNvPr id="14" name="Rectangle 3"/>
          <p:cNvSpPr txBox="1">
            <a:spLocks noChangeArrowheads="1"/>
          </p:cNvSpPr>
          <p:nvPr/>
        </p:nvSpPr>
        <p:spPr>
          <a:xfrm>
            <a:off x="767408" y="-179352"/>
            <a:ext cx="9380344"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200" b="1" kern="0" dirty="0">
                <a:latin typeface="華康儷楷書" panose="03000509000000000000" pitchFamily="65" charset="-120"/>
                <a:ea typeface="華康儷楷書" panose="03000509000000000000" pitchFamily="65" charset="-120"/>
              </a:rPr>
              <a:t>二、第一階段個別報名及繳費系統</a:t>
            </a:r>
            <a:r>
              <a:rPr lang="en-US" altLang="zh-TW" sz="2200" b="1" kern="0" dirty="0">
                <a:solidFill>
                  <a:srgbClr val="FF0000"/>
                </a:solidFill>
                <a:latin typeface="華康儷楷書" panose="03000509000000000000" pitchFamily="65" charset="-120"/>
                <a:ea typeface="華康儷楷書" panose="03000509000000000000" pitchFamily="65" charset="-120"/>
              </a:rPr>
              <a:t>-</a:t>
            </a:r>
            <a:r>
              <a:rPr lang="zh-TW" altLang="en-US" sz="2200" b="1" kern="0" dirty="0">
                <a:solidFill>
                  <a:srgbClr val="FF0000"/>
                </a:solidFill>
                <a:latin typeface="華康儷楷書" panose="03000509000000000000" pitchFamily="65" charset="-120"/>
                <a:ea typeface="華康儷楷書" panose="03000509000000000000" pitchFamily="65" charset="-120"/>
              </a:rPr>
              <a:t>下載繳款帳號</a:t>
            </a:r>
            <a:r>
              <a:rPr lang="en-US" altLang="zh-TW" sz="2200" b="1" kern="0" dirty="0">
                <a:solidFill>
                  <a:srgbClr val="FF0000"/>
                </a:solidFill>
                <a:latin typeface="華康儷楷書" panose="03000509000000000000" pitchFamily="65" charset="-120"/>
                <a:ea typeface="華康儷楷書" panose="03000509000000000000" pitchFamily="65" charset="-120"/>
              </a:rPr>
              <a:t>(</a:t>
            </a:r>
            <a:r>
              <a:rPr lang="zh-TW" altLang="en-US" sz="2200" b="1" kern="0" dirty="0">
                <a:solidFill>
                  <a:srgbClr val="FF0000"/>
                </a:solidFill>
                <a:latin typeface="華康儷楷書" panose="03000509000000000000" pitchFamily="65" charset="-120"/>
                <a:ea typeface="華康儷楷書" panose="03000509000000000000" pitchFamily="65" charset="-120"/>
              </a:rPr>
              <a:t>不具低收入戶身分考生</a:t>
            </a:r>
            <a:r>
              <a:rPr lang="en-US" altLang="zh-TW" sz="2200" b="1" kern="0" dirty="0">
                <a:solidFill>
                  <a:srgbClr val="FF0000"/>
                </a:solidFill>
                <a:latin typeface="華康儷楷書" panose="03000509000000000000" pitchFamily="65" charset="-120"/>
                <a:ea typeface="華康儷楷書" panose="03000509000000000000" pitchFamily="65" charset="-120"/>
              </a:rPr>
              <a:t>)</a:t>
            </a:r>
          </a:p>
        </p:txBody>
      </p:sp>
      <p:sp>
        <p:nvSpPr>
          <p:cNvPr id="16" name="AutoShape 4">
            <a:extLst>
              <a:ext uri="{FF2B5EF4-FFF2-40B4-BE49-F238E27FC236}">
                <a16:creationId xmlns:a16="http://schemas.microsoft.com/office/drawing/2014/main" id="{E10627B3-218E-4FAB-ACB7-51585E3F1DE6}"/>
              </a:ext>
            </a:extLst>
          </p:cNvPr>
          <p:cNvSpPr>
            <a:spLocks noChangeArrowheads="1"/>
          </p:cNvSpPr>
          <p:nvPr/>
        </p:nvSpPr>
        <p:spPr bwMode="auto">
          <a:xfrm>
            <a:off x="3725746" y="4111116"/>
            <a:ext cx="3313113" cy="714375"/>
          </a:xfrm>
          <a:prstGeom prst="roundRect">
            <a:avLst/>
          </a:prstGeom>
          <a:solidFill>
            <a:schemeClr val="accent6">
              <a:lumMod val="20000"/>
              <a:lumOff val="80000"/>
            </a:schemeClr>
          </a:solidFill>
          <a:ln w="9525" algn="ctr">
            <a:solidFill>
              <a:schemeClr val="accent6">
                <a:lumMod val="75000"/>
              </a:schemeClr>
            </a:solidFill>
            <a:miter lim="800000"/>
            <a:headEnd/>
            <a:tailEnd/>
          </a:ln>
          <a:effectLst>
            <a:outerShdw dist="20000" dir="5400000" rotWithShape="0">
              <a:srgbClr val="000000">
                <a:alpha val="37999"/>
              </a:srgbClr>
            </a:outerShdw>
          </a:effectLst>
        </p:spPr>
        <p:txBody>
          <a:bodyPr anchor="ctr"/>
          <a:lstStyle/>
          <a:p>
            <a:pPr>
              <a:buClr>
                <a:schemeClr val="accent1"/>
              </a:buClr>
            </a:pPr>
            <a:r>
              <a:rPr kumimoji="0" lang="zh-TW" altLang="en-US" b="1" dirty="0">
                <a:solidFill>
                  <a:srgbClr val="000000"/>
                </a:solidFill>
                <a:latin typeface="Cambria Math" panose="02040503050406030204" pitchFamily="18" charset="0"/>
                <a:ea typeface="華康儷楷書" panose="03000509000000000000" pitchFamily="65" charset="-120"/>
              </a:rPr>
              <a:t>可下載</a:t>
            </a:r>
            <a:r>
              <a:rPr kumimoji="0" lang="zh-TW" altLang="en-US" b="1" dirty="0">
                <a:solidFill>
                  <a:srgbClr val="FF0000"/>
                </a:solidFill>
                <a:latin typeface="Cambria Math" panose="02040503050406030204" pitchFamily="18" charset="0"/>
                <a:ea typeface="華康儷楷書" panose="03000509000000000000" pitchFamily="65" charset="-120"/>
              </a:rPr>
              <a:t>臺灣銀行</a:t>
            </a:r>
            <a:r>
              <a:rPr kumimoji="0" lang="zh-TW" altLang="en-US" b="1" dirty="0">
                <a:solidFill>
                  <a:srgbClr val="000000"/>
                </a:solidFill>
                <a:latin typeface="Cambria Math" panose="02040503050406030204" pitchFamily="18" charset="0"/>
                <a:ea typeface="華康儷楷書" panose="03000509000000000000" pitchFamily="65" charset="-120"/>
              </a:rPr>
              <a:t>繳款單，或依照其他繳費方法完成繳費</a:t>
            </a:r>
          </a:p>
        </p:txBody>
      </p:sp>
      <p:sp>
        <p:nvSpPr>
          <p:cNvPr id="5" name="矩形 4"/>
          <p:cNvSpPr/>
          <p:nvPr/>
        </p:nvSpPr>
        <p:spPr>
          <a:xfrm>
            <a:off x="1703512" y="2943572"/>
            <a:ext cx="4032448" cy="210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 name="Rectangle 7"/>
          <p:cNvSpPr>
            <a:spLocks noChangeArrowheads="1"/>
          </p:cNvSpPr>
          <p:nvPr/>
        </p:nvSpPr>
        <p:spPr bwMode="auto">
          <a:xfrm>
            <a:off x="6758182" y="772044"/>
            <a:ext cx="4838005" cy="2200602"/>
          </a:xfrm>
          <a:prstGeom prst="rect">
            <a:avLst/>
          </a:prstGeom>
          <a:noFill/>
          <a:ln w="9525">
            <a:noFill/>
            <a:miter lim="800000"/>
            <a:headEnd/>
            <a:tailEnd/>
          </a:ln>
        </p:spPr>
        <p:txBody>
          <a:bodyPr wrap="square">
            <a:spAutoFit/>
          </a:bodyPr>
          <a:lstStyle/>
          <a:p>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繳費方式有下列</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3</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種，請考生自行擇一方式辦理： </a:t>
            </a:r>
            <a:endParaRPr lang="en-US" altLang="zh-TW" sz="1600" dirty="0">
              <a:latin typeface="Cambria Math" panose="02040503050406030204" pitchFamily="18" charset="0"/>
              <a:ea typeface="華康儷楷書" panose="03000509000000000000" pitchFamily="65" charset="-120"/>
              <a:cs typeface="Times New Roman" panose="02020603050405020304" pitchFamily="18" charset="0"/>
            </a:endParaRPr>
          </a:p>
          <a:p>
            <a:pPr marL="896938" indent="-896938" algn="just">
              <a:spcBef>
                <a:spcPts val="1000"/>
              </a:spcBef>
            </a:pP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方式一：持具轉帳功能金融卡</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不限本人</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至金融機構自動櫃員機</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(ATM)</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或網路</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ATM(</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每日</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24</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小時</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轉帳繳款</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手續費自付</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p>
          <a:p>
            <a:pPr marL="896938" indent="-896938" algn="just">
              <a:spcBef>
                <a:spcPts val="1000"/>
              </a:spcBef>
            </a:pP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方式二：至臺灣銀行臨櫃繳款 </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手續費新臺幣</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10</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元</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p>
          <a:p>
            <a:pPr marL="896938" indent="-896938" algn="just">
              <a:spcBef>
                <a:spcPts val="1000"/>
              </a:spcBef>
            </a:pP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方式三：至各金融機構櫃檯辦理跨行匯款</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手續費新臺幣</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30~100</a:t>
            </a:r>
            <a:r>
              <a:rPr lang="zh-TW" altLang="en-US" sz="1600" dirty="0">
                <a:latin typeface="Cambria Math" panose="02040503050406030204" pitchFamily="18" charset="0"/>
                <a:ea typeface="華康儷楷書" panose="03000509000000000000" pitchFamily="65" charset="-120"/>
                <a:cs typeface="Times New Roman" panose="02020603050405020304" pitchFamily="18" charset="0"/>
              </a:rPr>
              <a:t>元，依各金融機構規定</a:t>
            </a:r>
            <a:r>
              <a:rPr lang="en-US" altLang="zh-TW" sz="1600" dirty="0">
                <a:latin typeface="Cambria Math" panose="02040503050406030204" pitchFamily="18" charset="0"/>
                <a:ea typeface="華康儷楷書" panose="03000509000000000000" pitchFamily="65" charset="-120"/>
                <a:cs typeface="Times New Roman" panose="02020603050405020304" pitchFamily="18" charset="0"/>
              </a:rPr>
              <a:t>)</a:t>
            </a:r>
          </a:p>
        </p:txBody>
      </p:sp>
      <p:cxnSp>
        <p:nvCxnSpPr>
          <p:cNvPr id="3" name="直線單箭頭接點 2">
            <a:extLst>
              <a:ext uri="{FF2B5EF4-FFF2-40B4-BE49-F238E27FC236}">
                <a16:creationId xmlns:a16="http://schemas.microsoft.com/office/drawing/2014/main" id="{B1853F69-96D4-64BE-E2C5-BB67D5CC09D0}"/>
              </a:ext>
            </a:extLst>
          </p:cNvPr>
          <p:cNvCxnSpPr>
            <a:cxnSpLocks/>
          </p:cNvCxnSpPr>
          <p:nvPr/>
        </p:nvCxnSpPr>
        <p:spPr>
          <a:xfrm flipV="1">
            <a:off x="2351584" y="4468303"/>
            <a:ext cx="1368152" cy="235689"/>
          </a:xfrm>
          <a:prstGeom prst="straightConnector1">
            <a:avLst/>
          </a:prstGeom>
          <a:ln w="4762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12" name="圖片 11">
            <a:extLst>
              <a:ext uri="{FF2B5EF4-FFF2-40B4-BE49-F238E27FC236}">
                <a16:creationId xmlns:a16="http://schemas.microsoft.com/office/drawing/2014/main" id="{BF53D038-D6FE-B319-A176-1EAA974CAF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83" y="4586147"/>
            <a:ext cx="1716124" cy="289966"/>
          </a:xfrm>
          <a:prstGeom prst="rect">
            <a:avLst/>
          </a:prstGeom>
          <a:ln w="28575">
            <a:solidFill>
              <a:srgbClr val="FF0000"/>
            </a:solidFill>
          </a:ln>
        </p:spPr>
      </p:pic>
      <p:sp>
        <p:nvSpPr>
          <p:cNvPr id="13" name="文字方塊 12">
            <a:extLst>
              <a:ext uri="{FF2B5EF4-FFF2-40B4-BE49-F238E27FC236}">
                <a16:creationId xmlns:a16="http://schemas.microsoft.com/office/drawing/2014/main" id="{2A874B5D-20AE-2BEF-9E6F-FED3A8CEB6D4}"/>
              </a:ext>
            </a:extLst>
          </p:cNvPr>
          <p:cNvSpPr txBox="1"/>
          <p:nvPr/>
        </p:nvSpPr>
        <p:spPr>
          <a:xfrm>
            <a:off x="845276" y="5921319"/>
            <a:ext cx="10153127" cy="783193"/>
          </a:xfrm>
          <a:prstGeom prst="roundRect">
            <a:avLst/>
          </a:prstGeom>
          <a:solidFill>
            <a:srgbClr val="C00000"/>
          </a:solidFill>
        </p:spPr>
        <p:txBody>
          <a:bodyPr wrap="square" rtlCol="0">
            <a:spAutoFit/>
          </a:bodyPr>
          <a:lstStyle/>
          <a:p>
            <a:pPr algn="ctr"/>
            <a:r>
              <a:rPr lang="zh-TW" altLang="en-US" sz="2000" b="1" dirty="0">
                <a:solidFill>
                  <a:schemeClr val="bg1"/>
                </a:solidFill>
                <a:latin typeface="Cambria Math" panose="02040503050406030204" pitchFamily="18" charset="0"/>
                <a:ea typeface="華康儷楷書" panose="03000509000000000000" pitchFamily="65" charset="-120"/>
              </a:rPr>
              <a:t>完成繳費</a:t>
            </a:r>
            <a:r>
              <a:rPr lang="zh-TW" altLang="en-US" sz="2000"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兩小時</a:t>
            </a:r>
            <a:r>
              <a:rPr lang="zh-TW" altLang="en-US" sz="2000" b="1" dirty="0">
                <a:solidFill>
                  <a:schemeClr val="bg1"/>
                </a:solidFill>
                <a:latin typeface="Cambria Math" panose="02040503050406030204" pitchFamily="18" charset="0"/>
                <a:ea typeface="華康儷楷書" panose="03000509000000000000" pitchFamily="65" charset="-120"/>
              </a:rPr>
              <a:t>後，請重新登入系統</a:t>
            </a:r>
            <a:r>
              <a:rPr lang="zh-TW" altLang="en-US" sz="2000" b="1" dirty="0">
                <a:solidFill>
                  <a:srgbClr val="FFFF00"/>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確認繳費成功</a:t>
            </a:r>
            <a:r>
              <a:rPr lang="zh-TW" altLang="en-US" sz="2000" b="1" dirty="0">
                <a:solidFill>
                  <a:schemeClr val="bg1"/>
                </a:solidFill>
                <a:latin typeface="Cambria Math" panose="02040503050406030204" pitchFamily="18" charset="0"/>
                <a:ea typeface="華康儷楷書" panose="03000509000000000000" pitchFamily="65" charset="-120"/>
              </a:rPr>
              <a:t>並</a:t>
            </a:r>
            <a:r>
              <a:rPr lang="zh-TW" altLang="en-US" sz="2000" b="1" dirty="0">
                <a:solidFill>
                  <a:srgbClr val="FFCCFF"/>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rPr>
              <a:t>下載報名確認單與通行碼</a:t>
            </a:r>
            <a:endParaRPr lang="en-US" altLang="zh-TW" sz="2000" b="1" dirty="0">
              <a:solidFill>
                <a:srgbClr val="FFCCFF"/>
              </a:solidFill>
              <a:effectLst>
                <a:outerShdw blurRad="38100" dist="38100" dir="2700000" algn="tl">
                  <a:srgbClr val="000000">
                    <a:alpha val="43137"/>
                  </a:srgbClr>
                </a:outerShdw>
              </a:effectLst>
              <a:latin typeface="Cambria Math" panose="02040503050406030204" pitchFamily="18" charset="0"/>
              <a:ea typeface="華康儷楷書" panose="03000509000000000000" pitchFamily="65" charset="-120"/>
            </a:endParaRPr>
          </a:p>
          <a:p>
            <a:pPr algn="ctr"/>
            <a:r>
              <a:rPr lang="zh-TW" altLang="en-US" sz="2000" b="0" i="0" u="none" strike="noStrike" baseline="0"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rPr>
              <a:t>若系統仍停留在本頁面，表示繳費尚未成功，請儘速處理，以免延誤報名。</a:t>
            </a:r>
            <a:endParaRPr lang="zh-TW" altLang="en-US" sz="2000" b="1" dirty="0">
              <a:solidFill>
                <a:srgbClr val="FFFF00"/>
              </a:solidFill>
              <a:effectLst>
                <a:outerShdw blurRad="38100" dist="38100" dir="2700000" algn="tl">
                  <a:srgbClr val="000000">
                    <a:alpha val="43137"/>
                  </a:srgbClr>
                </a:outerShdw>
              </a:effectLst>
              <a:latin typeface="華康儷楷書" panose="03000509000000000000" pitchFamily="65" charset="-120"/>
              <a:ea typeface="華康儷楷書" panose="03000509000000000000" pitchFamily="65" charset="-120"/>
            </a:endParaRPr>
          </a:p>
        </p:txBody>
      </p:sp>
    </p:spTree>
    <p:extLst>
      <p:ext uri="{BB962C8B-B14F-4D97-AF65-F5344CB8AC3E}">
        <p14:creationId xmlns:p14="http://schemas.microsoft.com/office/powerpoint/2010/main" val="19344320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rcRect/>
          <a:stretch/>
        </p:blipFill>
        <p:spPr>
          <a:xfrm>
            <a:off x="966619" y="755885"/>
            <a:ext cx="5253441" cy="3575835"/>
          </a:xfrm>
          <a:prstGeom prst="rect">
            <a:avLst/>
          </a:prstGeom>
        </p:spPr>
      </p:pic>
      <p:sp>
        <p:nvSpPr>
          <p:cNvPr id="9" name="Rectangle 14"/>
          <p:cNvSpPr>
            <a:spLocks noChangeArrowheads="1"/>
          </p:cNvSpPr>
          <p:nvPr/>
        </p:nvSpPr>
        <p:spPr bwMode="auto">
          <a:xfrm>
            <a:off x="820064" y="4331720"/>
            <a:ext cx="5688632" cy="1940957"/>
          </a:xfrm>
          <a:prstGeom prst="roundRect">
            <a:avLst/>
          </a:prstGeom>
          <a:solidFill>
            <a:schemeClr val="accent4">
              <a:lumMod val="20000"/>
              <a:lumOff val="80000"/>
            </a:schemeClr>
          </a:solidFill>
          <a:ln w="9525">
            <a:noFill/>
            <a:miter lim="800000"/>
            <a:headEnd/>
            <a:tailEnd/>
          </a:ln>
          <a:effectLst/>
        </p:spPr>
        <p:txBody>
          <a:bodyPr wrap="square">
            <a:spAutoFit/>
          </a:bodyPr>
          <a:lstStyle/>
          <a:p>
            <a:pPr marL="342900" indent="-342900">
              <a:buFont typeface="+mj-lt"/>
              <a:buAutoNum type="arabicPeriod"/>
            </a:pPr>
            <a:r>
              <a:rPr lang="zh-TW" altLang="en-US" sz="1600" b="1" u="sng" dirty="0">
                <a:latin typeface="Cambria Math" panose="02040503050406030204" pitchFamily="18" charset="0"/>
                <a:ea typeface="華康儷楷書" panose="03000509000000000000" pitchFamily="65" charset="-120"/>
              </a:rPr>
              <a:t>完成甄選入學申請校系科</a:t>
            </a:r>
            <a:r>
              <a:rPr lang="en-US" altLang="zh-TW" sz="1600" b="1" u="sng" dirty="0">
                <a:latin typeface="Cambria Math" panose="02040503050406030204" pitchFamily="18" charset="0"/>
                <a:ea typeface="華康儷楷書" panose="03000509000000000000" pitchFamily="65" charset="-120"/>
              </a:rPr>
              <a:t>(</a:t>
            </a:r>
            <a:r>
              <a:rPr lang="zh-TW" altLang="en-US" sz="1600" b="1" u="sng" dirty="0">
                <a:latin typeface="Cambria Math" panose="02040503050406030204" pitchFamily="18" charset="0"/>
                <a:ea typeface="華康儷楷書" panose="03000509000000000000" pitchFamily="65" charset="-120"/>
              </a:rPr>
              <a:t>組</a:t>
            </a:r>
            <a:r>
              <a:rPr lang="en-US" altLang="zh-TW" sz="1600" b="1" u="sng" dirty="0">
                <a:latin typeface="Cambria Math" panose="02040503050406030204" pitchFamily="18" charset="0"/>
                <a:ea typeface="華康儷楷書" panose="03000509000000000000" pitchFamily="65" charset="-120"/>
              </a:rPr>
              <a:t>)</a:t>
            </a:r>
            <a:r>
              <a:rPr lang="zh-TW" altLang="en-US" sz="1600" b="1" u="sng" dirty="0">
                <a:latin typeface="Cambria Math" panose="02040503050406030204" pitchFamily="18" charset="0"/>
                <a:ea typeface="華康儷楷書" panose="03000509000000000000" pitchFamily="65" charset="-120"/>
              </a:rPr>
              <a:t>學程</a:t>
            </a:r>
            <a:r>
              <a:rPr lang="zh-TW" altLang="en-US" sz="1600" b="1" u="sng" dirty="0">
                <a:solidFill>
                  <a:srgbClr val="FF0000"/>
                </a:solidFill>
                <a:latin typeface="Cambria Math" panose="02040503050406030204" pitchFamily="18" charset="0"/>
                <a:ea typeface="華康儷楷書" panose="03000509000000000000" pitchFamily="65" charset="-120"/>
              </a:rPr>
              <a:t>確認單</a:t>
            </a:r>
            <a:r>
              <a:rPr lang="en-US" altLang="zh-TW" sz="1600" b="1" dirty="0">
                <a:latin typeface="Cambria Math" panose="02040503050406030204" pitchFamily="18" charset="0"/>
                <a:ea typeface="華康儷楷書" panose="03000509000000000000" pitchFamily="65" charset="-120"/>
              </a:rPr>
              <a:t>-</a:t>
            </a:r>
            <a:r>
              <a:rPr lang="zh-TW" altLang="en-US" sz="1600" b="1" dirty="0">
                <a:latin typeface="Cambria Math" panose="02040503050406030204" pitchFamily="18" charset="0"/>
                <a:ea typeface="華康儷楷書" panose="03000509000000000000" pitchFamily="65" charset="-120"/>
              </a:rPr>
              <a:t>此確認單無須繳回，</a:t>
            </a:r>
            <a:r>
              <a:rPr lang="zh-TW" altLang="en-US" sz="2000" b="1" dirty="0">
                <a:solidFill>
                  <a:srgbClr val="FF0000"/>
                </a:solidFill>
                <a:latin typeface="Cambria Math" panose="02040503050406030204" pitchFamily="18" charset="0"/>
                <a:ea typeface="華康儷楷書" panose="03000509000000000000" pitchFamily="65" charset="-120"/>
              </a:rPr>
              <a:t>請自行留存</a:t>
            </a:r>
            <a:endParaRPr lang="en-US" altLang="zh-TW" sz="2000" b="1" dirty="0">
              <a:solidFill>
                <a:srgbClr val="FF0000"/>
              </a:solidFill>
              <a:latin typeface="Cambria Math" panose="02040503050406030204" pitchFamily="18" charset="0"/>
              <a:ea typeface="華康儷楷書" panose="03000509000000000000" pitchFamily="65" charset="-120"/>
            </a:endParaRPr>
          </a:p>
          <a:p>
            <a:pPr marL="342900" indent="-342900">
              <a:buFont typeface="+mj-lt"/>
              <a:buAutoNum type="arabicPeriod"/>
            </a:pPr>
            <a:r>
              <a:rPr lang="zh-TW" altLang="en-US" sz="1600" b="1" u="sng" dirty="0">
                <a:solidFill>
                  <a:srgbClr val="FF0000"/>
                </a:solidFill>
                <a:latin typeface="Cambria Math" panose="02040503050406030204" pitchFamily="18" charset="0"/>
                <a:ea typeface="華康儷楷書" panose="03000509000000000000" pitchFamily="65" charset="-120"/>
              </a:rPr>
              <a:t>通行碼</a:t>
            </a:r>
            <a:r>
              <a:rPr lang="en-US" altLang="zh-TW" sz="1600" b="1" dirty="0">
                <a:latin typeface="Cambria Math" panose="02040503050406030204" pitchFamily="18" charset="0"/>
                <a:ea typeface="華康儷楷書" panose="03000509000000000000" pitchFamily="65" charset="-120"/>
              </a:rPr>
              <a:t>-</a:t>
            </a:r>
            <a:r>
              <a:rPr lang="zh-TW" altLang="en-US" sz="1600" b="1" dirty="0">
                <a:latin typeface="Cambria Math" panose="02040503050406030204" pitchFamily="18" charset="0"/>
                <a:ea typeface="華康儷楷書" panose="03000509000000000000" pitchFamily="65" charset="-120"/>
              </a:rPr>
              <a:t>本通行碼限考生本人使用，後續各階段作業系統均需使用；請務必</a:t>
            </a:r>
            <a:r>
              <a:rPr lang="zh-TW" altLang="en-US" sz="2000" b="1" dirty="0">
                <a:solidFill>
                  <a:srgbClr val="FF0000"/>
                </a:solidFill>
                <a:latin typeface="Cambria Math" panose="02040503050406030204" pitchFamily="18" charset="0"/>
                <a:ea typeface="華康儷楷書" panose="03000509000000000000" pitchFamily="65" charset="-120"/>
              </a:rPr>
              <a:t>妥善保管</a:t>
            </a:r>
            <a:endParaRPr lang="en-US" altLang="zh-TW" sz="2000" b="1" dirty="0">
              <a:solidFill>
                <a:srgbClr val="FF0000"/>
              </a:solidFill>
              <a:latin typeface="Cambria Math" panose="02040503050406030204" pitchFamily="18" charset="0"/>
              <a:ea typeface="華康儷楷書" panose="03000509000000000000" pitchFamily="65" charset="-120"/>
            </a:endParaRPr>
          </a:p>
          <a:p>
            <a:pPr marL="342900" indent="-342900">
              <a:buFont typeface="+mj-lt"/>
              <a:buAutoNum type="arabicPeriod"/>
            </a:pPr>
            <a:r>
              <a:rPr lang="zh-TW" altLang="en-US" sz="1600" b="1" u="sng" dirty="0">
                <a:latin typeface="Cambria Math" panose="02040503050406030204" pitchFamily="18" charset="0"/>
                <a:ea typeface="華康儷楷書" panose="03000509000000000000" pitchFamily="65" charset="-120"/>
              </a:rPr>
              <a:t>推薦函寄件封面</a:t>
            </a:r>
            <a:r>
              <a:rPr lang="en-US" altLang="zh-TW" sz="1600" b="1" dirty="0">
                <a:latin typeface="Cambria Math" panose="02040503050406030204" pitchFamily="18" charset="0"/>
                <a:ea typeface="華康儷楷書" panose="03000509000000000000" pitchFamily="65" charset="-120"/>
              </a:rPr>
              <a:t>-</a:t>
            </a:r>
            <a:r>
              <a:rPr lang="zh-TW" altLang="en-US" sz="1600" b="1" dirty="0">
                <a:latin typeface="Cambria Math" panose="02040503050406030204" pitchFamily="18" charset="0"/>
                <a:ea typeface="華康儷楷書" panose="03000509000000000000" pitchFamily="65" charset="-120"/>
              </a:rPr>
              <a:t>僅「</a:t>
            </a:r>
            <a:r>
              <a:rPr lang="zh-TW" altLang="en-US" sz="2000" b="1" dirty="0">
                <a:solidFill>
                  <a:schemeClr val="accent6">
                    <a:lumMod val="75000"/>
                  </a:schemeClr>
                </a:solidFill>
                <a:latin typeface="Cambria Math" panose="02040503050406030204" pitchFamily="18" charset="0"/>
                <a:ea typeface="華康儷楷書" panose="03000509000000000000" pitchFamily="65" charset="-120"/>
              </a:rPr>
              <a:t>青年儲蓄帳戶組</a:t>
            </a:r>
            <a:r>
              <a:rPr lang="zh-TW" altLang="en-US" sz="1600" b="1" dirty="0">
                <a:latin typeface="Cambria Math" panose="02040503050406030204" pitchFamily="18" charset="0"/>
                <a:ea typeface="華康儷楷書" panose="03000509000000000000" pitchFamily="65" charset="-120"/>
              </a:rPr>
              <a:t>」需列印，後續併同推薦函由推薦人寄至各甄選學校</a:t>
            </a:r>
          </a:p>
        </p:txBody>
      </p:sp>
      <p:sp>
        <p:nvSpPr>
          <p:cNvPr id="10" name="Rectangle 3"/>
          <p:cNvSpPr txBox="1">
            <a:spLocks noChangeArrowheads="1"/>
          </p:cNvSpPr>
          <p:nvPr/>
        </p:nvSpPr>
        <p:spPr>
          <a:xfrm>
            <a:off x="1127448" y="-183830"/>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gn="ctr">
              <a:lnSpc>
                <a:spcPts val="3600"/>
              </a:lnSpc>
            </a:pPr>
            <a:r>
              <a:rPr lang="zh-TW" altLang="en-US" sz="2800" b="1" kern="0" dirty="0">
                <a:latin typeface="華康儷楷書" panose="03000509000000000000" pitchFamily="65" charset="-120"/>
                <a:ea typeface="華康儷楷書" panose="03000509000000000000" pitchFamily="65" charset="-120"/>
              </a:rPr>
              <a:t>二、第一階段個別報名及繳費系統</a:t>
            </a:r>
            <a:r>
              <a:rPr lang="en-US" altLang="zh-TW" sz="2800" b="1" kern="0" dirty="0">
                <a:solidFill>
                  <a:srgbClr val="FF0000"/>
                </a:solidFill>
                <a:latin typeface="華康儷楷書" panose="03000509000000000000" pitchFamily="65" charset="-120"/>
                <a:ea typeface="華康儷楷書" panose="03000509000000000000" pitchFamily="65" charset="-120"/>
              </a:rPr>
              <a:t>-</a:t>
            </a:r>
            <a:r>
              <a:rPr lang="zh-TW" altLang="en-US" sz="2800" b="1" kern="0" dirty="0">
                <a:solidFill>
                  <a:srgbClr val="FF0000"/>
                </a:solidFill>
                <a:latin typeface="華康儷楷書" panose="03000509000000000000" pitchFamily="65" charset="-120"/>
                <a:ea typeface="華康儷楷書" panose="03000509000000000000" pitchFamily="65" charset="-120"/>
              </a:rPr>
              <a:t>列印表件</a:t>
            </a:r>
            <a:endParaRPr lang="en-US" altLang="zh-TW" sz="2800" b="1" kern="0" dirty="0">
              <a:solidFill>
                <a:srgbClr val="FF0000"/>
              </a:solidFill>
              <a:latin typeface="華康儷楷書" panose="03000509000000000000" pitchFamily="65" charset="-120"/>
              <a:ea typeface="華康儷楷書" panose="03000509000000000000" pitchFamily="65" charset="-120"/>
            </a:endParaRPr>
          </a:p>
        </p:txBody>
      </p:sp>
      <p:sp>
        <p:nvSpPr>
          <p:cNvPr id="13" name="矩形 12"/>
          <p:cNvSpPr/>
          <p:nvPr/>
        </p:nvSpPr>
        <p:spPr>
          <a:xfrm>
            <a:off x="2153179" y="1829567"/>
            <a:ext cx="2880320" cy="251422"/>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a:extLst>
              <a:ext uri="{FF2B5EF4-FFF2-40B4-BE49-F238E27FC236}">
                <a16:creationId xmlns:a16="http://schemas.microsoft.com/office/drawing/2014/main" id="{13D880D1-42BA-43AC-8A17-6231BE4E11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66831" y="872762"/>
            <a:ext cx="2661943" cy="3708433"/>
          </a:xfrm>
          <a:prstGeom prst="rect">
            <a:avLst/>
          </a:prstGeom>
          <a:ln>
            <a:noFill/>
          </a:ln>
          <a:effectLst>
            <a:outerShdw blurRad="190500" algn="tl" rotWithShape="0">
              <a:srgbClr val="000000">
                <a:alpha val="70000"/>
              </a:srgbClr>
            </a:outerShdw>
          </a:effectLst>
        </p:spPr>
      </p:pic>
      <p:pic>
        <p:nvPicPr>
          <p:cNvPr id="21" name="圖片 20">
            <a:extLst>
              <a:ext uri="{FF2B5EF4-FFF2-40B4-BE49-F238E27FC236}">
                <a16:creationId xmlns:a16="http://schemas.microsoft.com/office/drawing/2014/main" id="{BD3458C1-21BD-4413-91E1-BBAE12FEE3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48220" y="1097084"/>
            <a:ext cx="3003315" cy="2214122"/>
          </a:xfrm>
          <a:prstGeom prst="rect">
            <a:avLst/>
          </a:prstGeom>
          <a:ln>
            <a:noFill/>
          </a:ln>
          <a:effectLst>
            <a:outerShdw blurRad="190500" algn="tl" rotWithShape="0">
              <a:srgbClr val="000000">
                <a:alpha val="70000"/>
              </a:srgbClr>
            </a:outerShdw>
          </a:effectLst>
        </p:spPr>
      </p:pic>
      <p:pic>
        <p:nvPicPr>
          <p:cNvPr id="23" name="圖片 22">
            <a:extLst>
              <a:ext uri="{FF2B5EF4-FFF2-40B4-BE49-F238E27FC236}">
                <a16:creationId xmlns:a16="http://schemas.microsoft.com/office/drawing/2014/main" id="{82EB5CD8-8512-4602-BD6C-F6B298007D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233692" y="4051794"/>
            <a:ext cx="3736812" cy="2643557"/>
          </a:xfrm>
          <a:prstGeom prst="rect">
            <a:avLst/>
          </a:prstGeom>
          <a:ln>
            <a:noFill/>
          </a:ln>
          <a:effectLst>
            <a:outerShdw blurRad="190500" algn="tl" rotWithShape="0">
              <a:srgbClr val="000000">
                <a:alpha val="70000"/>
              </a:srgbClr>
            </a:outerShdw>
          </a:effectLst>
        </p:spPr>
      </p:pic>
      <p:sp>
        <p:nvSpPr>
          <p:cNvPr id="26" name="椭圆 76">
            <a:extLst>
              <a:ext uri="{FF2B5EF4-FFF2-40B4-BE49-F238E27FC236}">
                <a16:creationId xmlns:a16="http://schemas.microsoft.com/office/drawing/2014/main" id="{DEB9C8FE-CDAA-42A5-9459-826C17FE895C}"/>
              </a:ext>
            </a:extLst>
          </p:cNvPr>
          <p:cNvSpPr/>
          <p:nvPr/>
        </p:nvSpPr>
        <p:spPr>
          <a:xfrm>
            <a:off x="6266182" y="803073"/>
            <a:ext cx="417177" cy="397865"/>
          </a:xfrm>
          <a:prstGeom prst="ellipse">
            <a:avLst/>
          </a:prstGeom>
          <a:solidFill>
            <a:srgbClr val="0000FF"/>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1</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27" name="椭圆 76">
            <a:extLst>
              <a:ext uri="{FF2B5EF4-FFF2-40B4-BE49-F238E27FC236}">
                <a16:creationId xmlns:a16="http://schemas.microsoft.com/office/drawing/2014/main" id="{BECD8FF8-C745-47FA-B60C-77DA76E14222}"/>
              </a:ext>
            </a:extLst>
          </p:cNvPr>
          <p:cNvSpPr/>
          <p:nvPr/>
        </p:nvSpPr>
        <p:spPr>
          <a:xfrm>
            <a:off x="6997254" y="3935952"/>
            <a:ext cx="430329" cy="395768"/>
          </a:xfrm>
          <a:prstGeom prst="ellipse">
            <a:avLst/>
          </a:prstGeom>
          <a:solidFill>
            <a:srgbClr val="0000FF"/>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3</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28" name="椭圆 76">
            <a:extLst>
              <a:ext uri="{FF2B5EF4-FFF2-40B4-BE49-F238E27FC236}">
                <a16:creationId xmlns:a16="http://schemas.microsoft.com/office/drawing/2014/main" id="{329C6E76-B7EB-4871-8DC6-C26FF0B1C2ED}"/>
              </a:ext>
            </a:extLst>
          </p:cNvPr>
          <p:cNvSpPr/>
          <p:nvPr/>
        </p:nvSpPr>
        <p:spPr>
          <a:xfrm>
            <a:off x="9066812" y="790274"/>
            <a:ext cx="423752" cy="399303"/>
          </a:xfrm>
          <a:prstGeom prst="ellipse">
            <a:avLst/>
          </a:prstGeom>
          <a:solidFill>
            <a:srgbClr val="0000FF"/>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2</a:t>
            </a:r>
            <a:endParaRPr kumimoji="0" lang="zh-CN" altLang="en-US" sz="2500"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F0589334-927A-EDCA-FF5E-7CF935217D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1236" y="1080000"/>
            <a:ext cx="810507" cy="210197"/>
          </a:xfrm>
          <a:prstGeom prst="rect">
            <a:avLst/>
          </a:prstGeom>
        </p:spPr>
      </p:pic>
    </p:spTree>
    <p:extLst>
      <p:ext uri="{BB962C8B-B14F-4D97-AF65-F5344CB8AC3E}">
        <p14:creationId xmlns:p14="http://schemas.microsoft.com/office/powerpoint/2010/main" val="39282822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6524188" y="4597764"/>
            <a:ext cx="2969098" cy="772386"/>
          </a:xfrm>
          <a:prstGeom prst="rect">
            <a:avLst/>
          </a:prstGeom>
          <a:solidFill>
            <a:srgbClr val="29ABE2"/>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2"/>
          <p:cNvSpPr txBox="1">
            <a:spLocks noChangeArrowheads="1"/>
          </p:cNvSpPr>
          <p:nvPr/>
        </p:nvSpPr>
        <p:spPr bwMode="auto">
          <a:xfrm>
            <a:off x="753420" y="-49668"/>
            <a:ext cx="9663060"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2800" b="1" kern="0" dirty="0">
                <a:latin typeface="華康儷楷書" panose="03000509000000000000" pitchFamily="65" charset="-120"/>
                <a:ea typeface="華康儷楷書" panose="03000509000000000000" pitchFamily="65" charset="-120"/>
                <a:cs typeface="Times New Roman" panose="02020603050405020304" pitchFamily="18" charset="0"/>
              </a:rPr>
              <a:t>三、第二階段報名系統</a:t>
            </a:r>
            <a:r>
              <a:rPr lang="en-US" altLang="zh-TW" sz="2800" b="1" kern="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800" b="1" kern="0" dirty="0">
                <a:latin typeface="華康儷楷書" panose="03000509000000000000" pitchFamily="65" charset="-120"/>
                <a:ea typeface="華康儷楷書" panose="03000509000000000000" pitchFamily="65" charset="-120"/>
                <a:cs typeface="Times New Roman" panose="02020603050405020304" pitchFamily="18" charset="0"/>
              </a:rPr>
              <a:t>含學習歷程備審資料上傳作業</a:t>
            </a:r>
            <a:r>
              <a:rPr lang="en-US" altLang="zh-TW" sz="2800" b="1" kern="0" dirty="0">
                <a:latin typeface="華康儷楷書" panose="03000509000000000000" pitchFamily="65" charset="-120"/>
                <a:ea typeface="華康儷楷書" panose="03000509000000000000" pitchFamily="65" charset="-120"/>
                <a:cs typeface="Times New Roman" panose="02020603050405020304" pitchFamily="18" charset="0"/>
              </a:rPr>
              <a:t>)</a:t>
            </a:r>
            <a:endParaRPr lang="zh-TW" altLang="en-US" sz="2800" b="1" kern="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6" name="等腰三角形 5"/>
          <p:cNvSpPr/>
          <p:nvPr/>
        </p:nvSpPr>
        <p:spPr>
          <a:xfrm rot="5400000">
            <a:off x="2789555" y="1576160"/>
            <a:ext cx="996066" cy="955553"/>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61" name="群組 60"/>
          <p:cNvGrpSpPr/>
          <p:nvPr/>
        </p:nvGrpSpPr>
        <p:grpSpPr>
          <a:xfrm>
            <a:off x="1703512" y="4525593"/>
            <a:ext cx="8424936" cy="2043247"/>
            <a:chOff x="2723480" y="3616438"/>
            <a:chExt cx="8424936" cy="2043247"/>
          </a:xfrm>
        </p:grpSpPr>
        <p:sp>
          <p:nvSpPr>
            <p:cNvPr id="5" name="矩形 4"/>
            <p:cNvSpPr/>
            <p:nvPr/>
          </p:nvSpPr>
          <p:spPr>
            <a:xfrm>
              <a:off x="3014063" y="3724461"/>
              <a:ext cx="2928759" cy="772386"/>
            </a:xfrm>
            <a:prstGeom prst="rect">
              <a:avLst/>
            </a:prstGeom>
            <a:solidFill>
              <a:srgbClr val="FB9E00"/>
            </a:solidFill>
            <a:ln w="12700" cap="flat" cmpd="sng" algn="ctr">
              <a:noFill/>
              <a:prstDash val="solid"/>
              <a:miter lim="800000"/>
            </a:ln>
            <a:effectLst>
              <a:outerShdw blurRad="1905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endParaRPr>
            </a:p>
          </p:txBody>
        </p:sp>
        <p:grpSp>
          <p:nvGrpSpPr>
            <p:cNvPr id="7" name="组合 25"/>
            <p:cNvGrpSpPr/>
            <p:nvPr/>
          </p:nvGrpSpPr>
          <p:grpSpPr>
            <a:xfrm>
              <a:off x="2723480" y="3616438"/>
              <a:ext cx="962821" cy="988289"/>
              <a:chOff x="1043608" y="1196752"/>
              <a:chExt cx="1571125" cy="1724110"/>
            </a:xfrm>
          </p:grpSpPr>
          <p:sp>
            <p:nvSpPr>
              <p:cNvPr id="8" name="矩形 7"/>
              <p:cNvSpPr/>
              <p:nvPr/>
            </p:nvSpPr>
            <p:spPr>
              <a:xfrm>
                <a:off x="1361292" y="2108499"/>
                <a:ext cx="735006" cy="24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模板：</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www.1ppt.com/moban/                  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素材：</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www.1ppt.com/sucai/</a:t>
                </a:r>
              </a:p>
              <a:p>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背景：</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www.1ppt.com/beijing/                   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图表：</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www.1ppt.com/tubiao/      </a:t>
                </a:r>
              </a:p>
              <a:p>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下载：</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www.1ppt.com/xiazai/                     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教程： </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www.1ppt.com/powerpoint/      </a:t>
                </a:r>
              </a:p>
              <a:p>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资料下载：</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www.1ppt.com/ziliao/                   </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范文下载：</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www.1ppt.com/fanwen/             </a:t>
                </a:r>
              </a:p>
              <a:p>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试卷下载：</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www.1ppt.com/shiti/                     </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教案下载：</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www.1ppt.com/jiaoan/               </a:t>
                </a:r>
              </a:p>
              <a:p>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论坛：</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www.1ppt.cn                                     PPT</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 </a:t>
                </a:r>
              </a:p>
              <a:p>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语文课件：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www.1ppt.com/kejian/yuwen/    </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数学课件：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www.1ppt.com/kejian/shuxue/ </a:t>
                </a:r>
              </a:p>
              <a:p>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英语课件：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www.1ppt.com/kejian/yingyu/    </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美术课件：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www.1ppt.com/kejian/meishu/ </a:t>
                </a:r>
              </a:p>
              <a:p>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科学课件：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www.1ppt.com/kejian/kexue/     </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物理课件：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www.1ppt.com/kejian/wuli/ </a:t>
                </a:r>
              </a:p>
              <a:p>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化学课件：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www.1ppt.com/kejian/huaxue/  </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生物课件：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www.1ppt.com/kejian/shengwu/ </a:t>
                </a:r>
              </a:p>
              <a:p>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地理课件：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www.1ppt.com/kejian/dili/          </a:t>
                </a:r>
                <a:r>
                  <a:rPr lang="zh-CN" altLang="en-US"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历史课件：</a:t>
                </a:r>
                <a:r>
                  <a:rPr lang="en-US" altLang="zh-CN" sz="100" dirty="0">
                    <a:solidFill>
                      <a:schemeClr val="bg1"/>
                    </a:solidFill>
                    <a:latin typeface="Cambria Math" panose="02040503050406030204" pitchFamily="18" charset="0"/>
                    <a:ea typeface="華康儷楷書" panose="03000509000000000000" pitchFamily="65" charset="-120"/>
                    <a:cs typeface="Times New Roman" panose="02020603050405020304" pitchFamily="18" charset="0"/>
                  </a:rPr>
                  <a:t>www.1ppt.com/kejian/lishi/        </a:t>
                </a:r>
              </a:p>
            </p:txBody>
          </p:sp>
          <p:sp>
            <p:nvSpPr>
              <p:cNvPr id="9" name="Freeform 5"/>
              <p:cNvSpPr>
                <a:spLocks noEditPoints="1"/>
              </p:cNvSpPr>
              <p:nvPr/>
            </p:nvSpPr>
            <p:spPr bwMode="auto">
              <a:xfrm>
                <a:off x="1043608" y="1196752"/>
                <a:ext cx="1571125" cy="172411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endParaRPr>
              </a:p>
            </p:txBody>
          </p:sp>
        </p:grpSp>
        <p:sp>
          <p:nvSpPr>
            <p:cNvPr id="10" name="直角三角形 9"/>
            <p:cNvSpPr/>
            <p:nvPr/>
          </p:nvSpPr>
          <p:spPr>
            <a:xfrm>
              <a:off x="3014063" y="4021639"/>
              <a:ext cx="258630" cy="106203"/>
            </a:xfrm>
            <a:prstGeom prst="rtTriangle">
              <a:avLst/>
            </a:prstGeom>
            <a:solidFill>
              <a:srgbClr val="FB9E0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1" name="直角三角形 10"/>
            <p:cNvSpPr/>
            <p:nvPr/>
          </p:nvSpPr>
          <p:spPr>
            <a:xfrm flipV="1">
              <a:off x="3014063" y="4136104"/>
              <a:ext cx="258630" cy="106203"/>
            </a:xfrm>
            <a:prstGeom prst="rtTriangle">
              <a:avLst/>
            </a:prstGeom>
            <a:solidFill>
              <a:srgbClr val="29ABE2"/>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12" name="矩形 11"/>
            <p:cNvSpPr/>
            <p:nvPr/>
          </p:nvSpPr>
          <p:spPr>
            <a:xfrm>
              <a:off x="2930560" y="4854722"/>
              <a:ext cx="3000324" cy="772386"/>
            </a:xfrm>
            <a:prstGeom prst="rect">
              <a:avLst/>
            </a:prstGeom>
            <a:solidFill>
              <a:srgbClr val="A3D800"/>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24" name="文本框 45"/>
            <p:cNvSpPr txBox="1"/>
            <p:nvPr/>
          </p:nvSpPr>
          <p:spPr>
            <a:xfrm>
              <a:off x="3628095" y="4828688"/>
              <a:ext cx="2327971"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可檢視</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1</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至</a:t>
              </a:r>
              <a:r>
                <a:rPr lang="en-US" altLang="zh-TW" dirty="0">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學期修課紀錄</a:t>
              </a:r>
              <a:endParaRPr lang="zh-CN" altLang="en-US" dirty="0">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27" name="文本框 49"/>
            <p:cNvSpPr txBox="1"/>
            <p:nvPr/>
          </p:nvSpPr>
          <p:spPr>
            <a:xfrm>
              <a:off x="5960343" y="3701357"/>
              <a:ext cx="809837" cy="769441"/>
            </a:xfrm>
            <a:prstGeom prst="rect">
              <a:avLst/>
            </a:prstGeom>
            <a:noFill/>
          </p:spPr>
          <p:txBody>
            <a:bodyPr wrap="none" rtlCol="0">
              <a:spAutoFit/>
            </a:bodyPr>
            <a:lstStyle/>
            <a:p>
              <a:pPr fontAlgn="auto">
                <a:spcBef>
                  <a:spcPts val="0"/>
                </a:spcBef>
                <a:spcAft>
                  <a:spcPts val="0"/>
                </a:spcAft>
                <a:defRPr/>
              </a:pPr>
              <a:r>
                <a:rPr kumimoji="0" lang="en-US" altLang="zh-CN" sz="4400" kern="0" dirty="0">
                  <a:solidFill>
                    <a:srgbClr val="FB9E00"/>
                  </a:solidFill>
                  <a:effectLst>
                    <a:outerShdw blurRad="177800" dist="1143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rPr>
                <a:t>01</a:t>
              </a:r>
              <a:endParaRPr kumimoji="0" lang="zh-CN" altLang="en-US" sz="4400" kern="0" dirty="0">
                <a:solidFill>
                  <a:srgbClr val="FB9E00"/>
                </a:solidFill>
                <a:effectLst>
                  <a:outerShdw blurRad="177800" dist="114300" dir="2700000" algn="tl">
                    <a:srgbClr val="000000">
                      <a:alpha val="43137"/>
                    </a:srgbClr>
                  </a:outerShdw>
                </a:effectLst>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28" name="文本框 50"/>
            <p:cNvSpPr txBox="1"/>
            <p:nvPr/>
          </p:nvSpPr>
          <p:spPr>
            <a:xfrm>
              <a:off x="5975489" y="4824357"/>
              <a:ext cx="809837"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A3D800"/>
                  </a:solidFill>
                  <a:latin typeface="Cambria Math" panose="02040503050406030204" pitchFamily="18" charset="0"/>
                  <a:ea typeface="華康儷楷書" panose="03000509000000000000" pitchFamily="65" charset="-120"/>
                  <a:cs typeface="Times New Roman" panose="02020603050405020304" pitchFamily="18" charset="0"/>
                </a:rPr>
                <a:t>02</a:t>
              </a:r>
              <a:endParaRPr kumimoji="0" lang="zh-CN" altLang="en-US" sz="4400" kern="0" dirty="0">
                <a:solidFill>
                  <a:srgbClr val="A3D800"/>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25" name="文本框 46"/>
            <p:cNvSpPr txBox="1"/>
            <p:nvPr/>
          </p:nvSpPr>
          <p:spPr>
            <a:xfrm>
              <a:off x="8193761" y="3648917"/>
              <a:ext cx="2954655"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證照或得獎加分</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證明</a:t>
              </a:r>
              <a:endParaRPr lang="en-US" altLang="zh-CN" dirty="0">
                <a:latin typeface="Cambria Math" panose="02040503050406030204" pitchFamily="18" charset="0"/>
                <a:ea typeface="華康儷楷書" panose="03000509000000000000" pitchFamily="65" charset="-120"/>
                <a:cs typeface="Times New Roman" panose="02020603050405020304" pitchFamily="18" charset="0"/>
              </a:endParaRPr>
            </a:p>
          </p:txBody>
        </p:sp>
      </p:grpSp>
      <p:sp>
        <p:nvSpPr>
          <p:cNvPr id="39" name="矩形 38"/>
          <p:cNvSpPr/>
          <p:nvPr/>
        </p:nvSpPr>
        <p:spPr>
          <a:xfrm>
            <a:off x="1865492" y="697832"/>
            <a:ext cx="8176092" cy="1118319"/>
          </a:xfrm>
          <a:prstGeom prst="rect">
            <a:avLst/>
          </a:prstGeom>
        </p:spPr>
        <p:txBody>
          <a:bodyPr wrap="square">
            <a:spAutoFit/>
          </a:bodyPr>
          <a:lstStyle/>
          <a:p>
            <a:pPr marL="342900" indent="-342900" algn="ctr">
              <a:lnSpc>
                <a:spcPts val="4000"/>
              </a:lnSpc>
              <a:buClr>
                <a:srgbClr val="000000"/>
              </a:buClr>
            </a:pPr>
            <a:r>
              <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系統開放時間</a:t>
            </a:r>
            <a:r>
              <a:rPr lang="en-US" altLang="zh-TW"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115/6/5(</a:t>
            </a:r>
            <a:r>
              <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)10:00~115/6/12(</a:t>
            </a:r>
            <a:r>
              <a:rPr lang="zh-TW" altLang="en-US"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sz="28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en-US" altLang="zh-TW" sz="4400" b="1"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rPr>
              <a:t>21:00</a:t>
            </a:r>
            <a:endParaRPr lang="zh-TW" altLang="en-US" sz="4400" b="1" dirty="0">
              <a:solidFill>
                <a:srgbClr val="3333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40" name="矩形 39"/>
          <p:cNvSpPr/>
          <p:nvPr/>
        </p:nvSpPr>
        <p:spPr>
          <a:xfrm>
            <a:off x="1076430" y="1846594"/>
            <a:ext cx="10399982" cy="2665345"/>
          </a:xfrm>
          <a:prstGeom prst="rect">
            <a:avLst/>
          </a:prstGeom>
        </p:spPr>
        <p:txBody>
          <a:bodyPr wrap="square">
            <a:spAutoFit/>
          </a:bodyPr>
          <a:lstStyle/>
          <a:p>
            <a:pPr marL="457200" indent="-457200">
              <a:spcBef>
                <a:spcPct val="20000"/>
              </a:spcBef>
              <a:buClr>
                <a:srgbClr val="FF0000"/>
              </a:buClr>
              <a:buFont typeface="Wingdings" panose="05000000000000000000" pitchFamily="2" charset="2"/>
              <a:buChar char="n"/>
            </a:pPr>
            <a:r>
              <a:rPr lang="zh-TW" altLang="en-US" b="1" dirty="0">
                <a:latin typeface="Cambria Math" panose="02040503050406030204" pitchFamily="18" charset="0"/>
                <a:ea typeface="華康儷楷書" panose="03000509000000000000" pitchFamily="65" charset="-120"/>
                <a:cs typeface="Times New Roman" panose="02020603050405020304" pitchFamily="18" charset="0"/>
              </a:rPr>
              <a:t>第二階段報名「學習歷程備審資料上傳</a:t>
            </a:r>
            <a:r>
              <a:rPr lang="en-US" altLang="zh-TW" b="1"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dirty="0">
                <a:latin typeface="Cambria Math" panose="02040503050406030204" pitchFamily="18" charset="0"/>
                <a:ea typeface="華康儷楷書" panose="03000509000000000000" pitchFamily="65" charset="-120"/>
                <a:cs typeface="Times New Roman" panose="02020603050405020304" pitchFamily="18" charset="0"/>
              </a:rPr>
              <a:t>或勾選</a:t>
            </a:r>
            <a:r>
              <a:rPr lang="en-US" altLang="zh-TW" b="1"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dirty="0">
                <a:latin typeface="Cambria Math" panose="02040503050406030204" pitchFamily="18" charset="0"/>
                <a:ea typeface="華康儷楷書" panose="03000509000000000000" pitchFamily="65" charset="-120"/>
                <a:cs typeface="Times New Roman" panose="02020603050405020304" pitchFamily="18" charset="0"/>
              </a:rPr>
              <a:t>」及「繳費查詢」分為兩系統操作</a:t>
            </a:r>
            <a:r>
              <a:rPr lang="en-US" altLang="zh-TW" b="1"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dirty="0">
                <a:latin typeface="Cambria Math" panose="02040503050406030204" pitchFamily="18" charset="0"/>
                <a:ea typeface="華康儷楷書" panose="03000509000000000000" pitchFamily="65" charset="-120"/>
                <a:cs typeface="Times New Roman" panose="02020603050405020304" pitchFamily="18" charset="0"/>
              </a:rPr>
              <a:t>不分先後順序</a:t>
            </a:r>
            <a:r>
              <a:rPr lang="en-US" altLang="zh-TW" b="1" dirty="0">
                <a:latin typeface="Cambria Math" panose="02040503050406030204" pitchFamily="18" charset="0"/>
                <a:ea typeface="華康儷楷書" panose="03000509000000000000" pitchFamily="65" charset="-120"/>
                <a:cs typeface="Times New Roman" panose="02020603050405020304" pitchFamily="18" charset="0"/>
              </a:rPr>
              <a:t>)</a:t>
            </a:r>
          </a:p>
          <a:p>
            <a:pPr marL="457200" indent="-457200">
              <a:spcBef>
                <a:spcPct val="20000"/>
              </a:spcBef>
              <a:buClr>
                <a:srgbClr val="FF0000"/>
              </a:buClr>
              <a:buFont typeface="Wingdings" panose="05000000000000000000" pitchFamily="2" charset="2"/>
              <a:buChar char="n"/>
            </a:pPr>
            <a:r>
              <a:rPr lang="zh-TW" altLang="en-US" b="1" dirty="0">
                <a:latin typeface="Cambria Math" panose="02040503050406030204" pitchFamily="18" charset="0"/>
                <a:ea typeface="華康儷楷書" panose="03000509000000000000" pitchFamily="65" charset="-120"/>
                <a:cs typeface="Times New Roman" panose="02020603050405020304" pitchFamily="18" charset="0"/>
              </a:rPr>
              <a:t>學習歷程備審資料上傳系統開放時間：</a:t>
            </a: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自</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115</a:t>
            </a: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年</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6</a:t>
            </a: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月</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5</a:t>
            </a: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日</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五</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起，</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每日</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8:00</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至</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21:00</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止</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首日為</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10:00</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起至</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21:00</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止</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，系統於每日</a:t>
            </a:r>
            <a:r>
              <a:rPr lang="en-US"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21:00</a:t>
            </a:r>
            <a:r>
              <a:rPr lang="zh-TW" altLang="zh-TW"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準時關閉</a:t>
            </a:r>
            <a:r>
              <a:rPr lang="zh-TW" altLang="zh-TW" b="1" dirty="0">
                <a:latin typeface="Cambria Math" panose="02040503050406030204" pitchFamily="18" charset="0"/>
                <a:ea typeface="華康儷楷書" panose="03000509000000000000" pitchFamily="65" charset="-120"/>
                <a:cs typeface="Times New Roman" panose="02020603050405020304" pitchFamily="18" charset="0"/>
              </a:rPr>
              <a:t>，</a:t>
            </a:r>
            <a:r>
              <a:rPr lang="zh-TW" altLang="zh-TW" b="1"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截止</a:t>
            </a:r>
            <a:r>
              <a:rPr lang="zh-TW" altLang="en-US" b="1"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時間</a:t>
            </a:r>
            <a:r>
              <a:rPr lang="zh-TW" altLang="zh-TW" b="1"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a:t>
            </a:r>
            <a:r>
              <a:rPr lang="zh-TW" altLang="en-US" b="1"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依各</a:t>
            </a:r>
            <a:r>
              <a:rPr lang="zh-TW" altLang="zh-TW" b="1"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甄選學校</a:t>
            </a:r>
            <a:r>
              <a:rPr lang="zh-TW" altLang="en-US" b="1"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所訂時間辦理。</a:t>
            </a:r>
            <a:endParaRPr lang="en-US" altLang="zh-TW" b="1" u="sng"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a:p>
            <a:pPr marL="457200" indent="-457200">
              <a:spcBef>
                <a:spcPct val="20000"/>
              </a:spcBef>
              <a:buClr>
                <a:srgbClr val="FF0000"/>
              </a:buClr>
              <a:buFont typeface="Wingdings" panose="05000000000000000000" pitchFamily="2" charset="2"/>
              <a:buChar char="n"/>
            </a:pP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第二階段學習歷程備審資料所需審查資料一概以</a:t>
            </a:r>
            <a:r>
              <a:rPr lang="zh-TW" altLang="en-US" sz="22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網路上傳</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方式繳交</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pPr marL="457200" indent="-457200">
              <a:spcBef>
                <a:spcPct val="20000"/>
              </a:spcBef>
              <a:buClr>
                <a:srgbClr val="FF0000"/>
              </a:buClr>
              <a:buFont typeface="Wingdings" panose="05000000000000000000" pitchFamily="2" charset="2"/>
              <a:buChar char="n"/>
            </a:pP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上傳資料</a:t>
            </a:r>
            <a:r>
              <a:rPr lang="zh-TW" altLang="en-US"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一經確定送出後，一律不得以任何理由要求修改</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，請務必</a:t>
            </a:r>
            <a:r>
              <a:rPr lang="zh-TW" altLang="en-US"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審慎檢視</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上傳的資料後再進行確認。</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a:p>
            <a:pPr marL="457200" indent="-457200">
              <a:spcBef>
                <a:spcPct val="20000"/>
              </a:spcBef>
              <a:buClr>
                <a:srgbClr val="FF0000"/>
              </a:buClr>
              <a:buFont typeface="Wingdings" panose="05000000000000000000" pitchFamily="2" charset="2"/>
              <a:buChar char="n"/>
            </a:pP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若未依規定完成</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網路上傳資格審查資料及學習歷程備審資料，而</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致無法報名參加</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第二階段複試或 第二階段複試項目之</a:t>
            </a:r>
            <a:r>
              <a:rPr lang="zh-TW" altLang="en-US"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學習歷程備審資料成績零分</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者，</a:t>
            </a:r>
            <a:r>
              <a:rPr lang="zh-TW" altLang="en-US" sz="22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不予錄取</a:t>
            </a:r>
            <a:r>
              <a:rPr lang="zh-TW" altLang="en-US" dirty="0">
                <a:latin typeface="Cambria Math" panose="02040503050406030204" pitchFamily="18" charset="0"/>
                <a:ea typeface="華康儷楷書" panose="03000509000000000000" pitchFamily="65" charset="-120"/>
                <a:cs typeface="Times New Roman" panose="02020603050405020304" pitchFamily="18" charset="0"/>
              </a:rPr>
              <a:t>。</a:t>
            </a:r>
            <a:endParaRPr lang="en-US" altLang="zh-TW" dirty="0">
              <a:latin typeface="Cambria Math" panose="02040503050406030204" pitchFamily="18" charset="0"/>
              <a:ea typeface="華康儷楷書" panose="03000509000000000000" pitchFamily="65" charset="-120"/>
              <a:cs typeface="Times New Roman" panose="02020603050405020304" pitchFamily="18" charset="0"/>
            </a:endParaRPr>
          </a:p>
        </p:txBody>
      </p:sp>
      <p:grpSp>
        <p:nvGrpSpPr>
          <p:cNvPr id="45" name="组合 11"/>
          <p:cNvGrpSpPr>
            <a:grpSpLocks noChangeAspect="1"/>
          </p:cNvGrpSpPr>
          <p:nvPr/>
        </p:nvGrpSpPr>
        <p:grpSpPr>
          <a:xfrm>
            <a:off x="6233609" y="4489745"/>
            <a:ext cx="962821" cy="988289"/>
            <a:chOff x="2831735" y="1860655"/>
            <a:chExt cx="1928813" cy="2209800"/>
          </a:xfrm>
        </p:grpSpPr>
        <p:sp>
          <p:nvSpPr>
            <p:cNvPr id="46" name="等腰三角形 45"/>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7"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48" name="梯形 43"/>
          <p:cNvSpPr/>
          <p:nvPr/>
        </p:nvSpPr>
        <p:spPr>
          <a:xfrm rot="12299302">
            <a:off x="6466042" y="4924626"/>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9" name="等腰三角形 44"/>
          <p:cNvSpPr/>
          <p:nvPr/>
        </p:nvSpPr>
        <p:spPr>
          <a:xfrm rot="5400000">
            <a:off x="6502025" y="4969632"/>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0" name="文本框 47"/>
          <p:cNvSpPr txBox="1"/>
          <p:nvPr/>
        </p:nvSpPr>
        <p:spPr>
          <a:xfrm>
            <a:off x="2520474" y="4609923"/>
            <a:ext cx="2438957" cy="830997"/>
          </a:xfrm>
          <a:prstGeom prst="rect">
            <a:avLst/>
          </a:prstGeom>
          <a:noFill/>
        </p:spPr>
        <p:txBody>
          <a:bodyPr wrap="square" rtlCol="0">
            <a:spAutoFit/>
          </a:bodyPr>
          <a:lstStyle/>
          <a:p>
            <a:pPr fontAlgn="auto">
              <a:spcBef>
                <a:spcPts val="0"/>
              </a:spcBef>
              <a:spcAft>
                <a:spcPts val="0"/>
              </a:spcAft>
              <a:defRPr/>
            </a:pPr>
            <a:r>
              <a:rPr kumimoji="0" lang="zh-TW" altLang="zh-TW" sz="2400" kern="0" dirty="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rPr>
              <a:t>第二階段指定項目甄試</a:t>
            </a:r>
            <a:r>
              <a:rPr kumimoji="0" lang="zh-TW" altLang="en-US" sz="2400" kern="0" dirty="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rPr>
              <a:t>費繳費</a:t>
            </a:r>
            <a:endParaRPr kumimoji="0" lang="en-US" altLang="zh-TW" sz="2400" kern="0" dirty="0">
              <a:solidFill>
                <a:sysClr val="window" lastClr="FFFFFF"/>
              </a:solidFill>
              <a:latin typeface="Cambria Math" panose="02040503050406030204" pitchFamily="18" charset="0"/>
              <a:ea typeface="華康儷楷書" panose="03000509000000000000" pitchFamily="65" charset="-120"/>
              <a:cs typeface="Times New Roman" panose="02020603050405020304" pitchFamily="18" charset="0"/>
            </a:endParaRPr>
          </a:p>
        </p:txBody>
      </p:sp>
      <p:sp>
        <p:nvSpPr>
          <p:cNvPr id="51" name="文本框 51"/>
          <p:cNvSpPr txBox="1"/>
          <p:nvPr/>
        </p:nvSpPr>
        <p:spPr>
          <a:xfrm>
            <a:off x="9635444" y="4584762"/>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29ABE2"/>
                </a:solidFill>
                <a:latin typeface="Times New Roman" panose="02020603050405020304" pitchFamily="18" charset="0"/>
                <a:ea typeface="標楷體" panose="03000509000000000000" pitchFamily="65" charset="-120"/>
                <a:cs typeface="Times New Roman" panose="02020603050405020304" pitchFamily="18" charset="0"/>
              </a:rPr>
              <a:t>03</a:t>
            </a:r>
            <a:endParaRPr kumimoji="0" lang="zh-CN" altLang="en-US" sz="4400" kern="0" dirty="0">
              <a:solidFill>
                <a:srgbClr val="29ABE2"/>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2" name="矩形 51"/>
          <p:cNvSpPr/>
          <p:nvPr/>
        </p:nvSpPr>
        <p:spPr>
          <a:xfrm>
            <a:off x="6524188" y="5740652"/>
            <a:ext cx="3035830" cy="772386"/>
          </a:xfrm>
          <a:prstGeom prst="rect">
            <a:avLst/>
          </a:prstGeom>
          <a:solidFill>
            <a:srgbClr val="002060"/>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3" name="组合 11"/>
          <p:cNvGrpSpPr>
            <a:grpSpLocks noChangeAspect="1"/>
          </p:cNvGrpSpPr>
          <p:nvPr/>
        </p:nvGrpSpPr>
        <p:grpSpPr>
          <a:xfrm>
            <a:off x="6233609" y="5582398"/>
            <a:ext cx="962821" cy="988289"/>
            <a:chOff x="2831735" y="1860655"/>
            <a:chExt cx="1928813" cy="2209800"/>
          </a:xfrm>
        </p:grpSpPr>
        <p:sp>
          <p:nvSpPr>
            <p:cNvPr id="54" name="等腰三角形 53"/>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5"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56" name="梯形 43"/>
          <p:cNvSpPr/>
          <p:nvPr/>
        </p:nvSpPr>
        <p:spPr>
          <a:xfrm rot="12299302">
            <a:off x="6466043" y="6017280"/>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7" name="等腰三角形 44"/>
          <p:cNvSpPr/>
          <p:nvPr/>
        </p:nvSpPr>
        <p:spPr>
          <a:xfrm rot="5400000">
            <a:off x="6502026" y="6062286"/>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8" name="文本框 47"/>
          <p:cNvSpPr txBox="1"/>
          <p:nvPr/>
        </p:nvSpPr>
        <p:spPr>
          <a:xfrm>
            <a:off x="7160584" y="5699669"/>
            <a:ext cx="2332702"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a:latin typeface="Times New Roman" panose="02020603050405020304" pitchFamily="18" charset="0"/>
                <a:cs typeface="Times New Roman" panose="02020603050405020304" pitchFamily="18" charset="0"/>
              </a:rPr>
              <a:t>學習歷程備審資料上傳或勾選</a:t>
            </a:r>
            <a:endParaRPr lang="zh-CN" altLang="en-US" dirty="0">
              <a:latin typeface="Times New Roman" panose="02020603050405020304" pitchFamily="18" charset="0"/>
              <a:cs typeface="Times New Roman" panose="02020603050405020304" pitchFamily="18" charset="0"/>
            </a:endParaRPr>
          </a:p>
        </p:txBody>
      </p:sp>
      <p:sp>
        <p:nvSpPr>
          <p:cNvPr id="59" name="文本框 51"/>
          <p:cNvSpPr txBox="1"/>
          <p:nvPr/>
        </p:nvSpPr>
        <p:spPr>
          <a:xfrm>
            <a:off x="9667557" y="5792754"/>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04</a:t>
            </a:r>
            <a:endParaRPr kumimoji="0" lang="zh-CN" altLang="en-US" sz="4400" kern="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2" name="组合 11"/>
          <p:cNvGrpSpPr>
            <a:grpSpLocks noChangeAspect="1"/>
          </p:cNvGrpSpPr>
          <p:nvPr/>
        </p:nvGrpSpPr>
        <p:grpSpPr>
          <a:xfrm>
            <a:off x="1717627" y="5638684"/>
            <a:ext cx="962821" cy="988289"/>
            <a:chOff x="2831735" y="1860655"/>
            <a:chExt cx="1928813" cy="2209800"/>
          </a:xfrm>
        </p:grpSpPr>
        <p:sp>
          <p:nvSpPr>
            <p:cNvPr id="43" name="等腰三角形 42"/>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0"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62" name="梯形 43"/>
          <p:cNvSpPr/>
          <p:nvPr/>
        </p:nvSpPr>
        <p:spPr>
          <a:xfrm rot="12299302">
            <a:off x="1950061" y="6073566"/>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3" name="等腰三角形 44"/>
          <p:cNvSpPr/>
          <p:nvPr/>
        </p:nvSpPr>
        <p:spPr>
          <a:xfrm rot="5400000">
            <a:off x="1986044" y="6118572"/>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5349984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28158" y="5471104"/>
            <a:ext cx="11012458" cy="800219"/>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u"/>
            </a:pPr>
            <a:r>
              <a:rPr lang="zh-TW" altLang="zh-TW" sz="1500" spc="-100" dirty="0">
                <a:solidFill>
                  <a:schemeClr val="dk1"/>
                </a:solidFill>
                <a:latin typeface="Book Antiqua" panose="02040602050305030304" pitchFamily="18" charset="0"/>
                <a:ea typeface="華康儷楷書" panose="03000509000000000000" pitchFamily="65" charset="-120"/>
              </a:rPr>
              <a:t>使用</a:t>
            </a:r>
            <a:r>
              <a:rPr lang="en-US" altLang="zh-TW" sz="1500" spc="-100" dirty="0">
                <a:solidFill>
                  <a:schemeClr val="dk1"/>
                </a:solidFill>
                <a:latin typeface="Book Antiqua" panose="02040602050305030304" pitchFamily="18" charset="0"/>
                <a:ea typeface="華康儷楷書" panose="03000509000000000000" pitchFamily="65" charset="-120"/>
              </a:rPr>
              <a:t>EP</a:t>
            </a:r>
            <a:r>
              <a:rPr lang="zh-TW" altLang="zh-TW" sz="1500" spc="-100" dirty="0">
                <a:solidFill>
                  <a:schemeClr val="dk1"/>
                </a:solidFill>
                <a:latin typeface="Book Antiqua" panose="02040602050305030304" pitchFamily="18" charset="0"/>
                <a:ea typeface="華康儷楷書" panose="03000509000000000000" pitchFamily="65" charset="-120"/>
              </a:rPr>
              <a:t>及未使用</a:t>
            </a:r>
            <a:r>
              <a:rPr lang="en-US" altLang="zh-TW" sz="1500" spc="-100" dirty="0">
                <a:solidFill>
                  <a:schemeClr val="dk1"/>
                </a:solidFill>
                <a:latin typeface="Book Antiqua" panose="02040602050305030304" pitchFamily="18" charset="0"/>
                <a:ea typeface="華康儷楷書" panose="03000509000000000000" pitchFamily="65" charset="-120"/>
              </a:rPr>
              <a:t>EP</a:t>
            </a:r>
            <a:r>
              <a:rPr lang="zh-TW" altLang="zh-TW" sz="1500" spc="-100" dirty="0">
                <a:solidFill>
                  <a:schemeClr val="dk1"/>
                </a:solidFill>
                <a:latin typeface="Book Antiqua" panose="02040602050305030304" pitchFamily="18" charset="0"/>
                <a:ea typeface="華康儷楷書" panose="03000509000000000000" pitchFamily="65" charset="-120"/>
              </a:rPr>
              <a:t>之</a:t>
            </a:r>
            <a:r>
              <a:rPr lang="zh-TW" altLang="en-US" sz="1500" spc="-100" dirty="0">
                <a:solidFill>
                  <a:schemeClr val="dk1"/>
                </a:solidFill>
                <a:latin typeface="Book Antiqua" panose="02040602050305030304" pitchFamily="18" charset="0"/>
                <a:ea typeface="華康儷楷書" panose="03000509000000000000" pitchFamily="65" charset="-120"/>
              </a:rPr>
              <a:t>全體</a:t>
            </a:r>
            <a:r>
              <a:rPr lang="zh-TW" altLang="zh-TW" sz="1500" spc="-100" dirty="0">
                <a:solidFill>
                  <a:schemeClr val="dk1"/>
                </a:solidFill>
                <a:latin typeface="Book Antiqua" panose="02040602050305030304" pitchFamily="18" charset="0"/>
                <a:ea typeface="華康儷楷書" panose="03000509000000000000" pitchFamily="65" charset="-120"/>
              </a:rPr>
              <a:t>考生，皆</a:t>
            </a:r>
            <a:r>
              <a:rPr lang="zh-TW" altLang="en-US" sz="1500" spc="-100" dirty="0">
                <a:solidFill>
                  <a:schemeClr val="dk1"/>
                </a:solidFill>
                <a:latin typeface="Book Antiqua" panose="02040602050305030304" pitchFamily="18" charset="0"/>
                <a:ea typeface="華康儷楷書" panose="03000509000000000000" pitchFamily="65" charset="-120"/>
              </a:rPr>
              <a:t>依據報名校系所</a:t>
            </a:r>
            <a:r>
              <a:rPr lang="zh-TW" altLang="zh-TW" sz="1500" spc="-100" dirty="0">
                <a:solidFill>
                  <a:schemeClr val="dk1"/>
                </a:solidFill>
                <a:latin typeface="Book Antiqua" panose="02040602050305030304" pitchFamily="18" charset="0"/>
                <a:ea typeface="華康儷楷書" panose="03000509000000000000" pitchFamily="65" charset="-120"/>
              </a:rPr>
              <a:t>採</a:t>
            </a:r>
            <a:r>
              <a:rPr lang="zh-TW" altLang="en-US" sz="1500" spc="-100" dirty="0">
                <a:solidFill>
                  <a:schemeClr val="dk1"/>
                </a:solidFill>
                <a:latin typeface="Book Antiqua" panose="02040602050305030304" pitchFamily="18" charset="0"/>
                <a:ea typeface="華康儷楷書" panose="03000509000000000000" pitchFamily="65" charset="-120"/>
              </a:rPr>
              <a:t>計之</a:t>
            </a:r>
            <a:r>
              <a:rPr lang="zh-TW" altLang="zh-TW" sz="1500" spc="-100" dirty="0">
                <a:solidFill>
                  <a:srgbClr val="FF0000"/>
                </a:solidFill>
                <a:latin typeface="Book Antiqua" panose="02040602050305030304" pitchFamily="18" charset="0"/>
                <a:ea typeface="華康儷楷書" panose="03000509000000000000" pitchFamily="65" charset="-120"/>
              </a:rPr>
              <a:t>「件數」為上限</a:t>
            </a:r>
            <a:r>
              <a:rPr lang="zh-TW" altLang="en-US" sz="1500" spc="-100" dirty="0">
                <a:solidFill>
                  <a:schemeClr val="dk1"/>
                </a:solidFill>
                <a:latin typeface="Book Antiqua" panose="02040602050305030304" pitchFamily="18" charset="0"/>
                <a:ea typeface="華康儷楷書" panose="03000509000000000000" pitchFamily="65" charset="-120"/>
              </a:rPr>
              <a:t>。</a:t>
            </a:r>
            <a:endParaRPr lang="en-US" altLang="zh-TW" sz="1500" spc="-100" dirty="0">
              <a:solidFill>
                <a:schemeClr val="dk1"/>
              </a:solidFill>
              <a:latin typeface="Book Antiqua" panose="02040602050305030304" pitchFamily="18" charset="0"/>
              <a:ea typeface="華康儷楷書" panose="03000509000000000000" pitchFamily="65" charset="-120"/>
            </a:endParaRPr>
          </a:p>
          <a:p>
            <a:pPr marL="285750" indent="-285750">
              <a:buFont typeface="Wingdings" panose="05000000000000000000" pitchFamily="2" charset="2"/>
              <a:buChar char="u"/>
            </a:pPr>
            <a:r>
              <a:rPr lang="zh-TW" altLang="zh-TW" sz="1500" spc="-100" dirty="0">
                <a:solidFill>
                  <a:schemeClr val="dk1"/>
                </a:solidFill>
                <a:latin typeface="Book Antiqua" panose="02040602050305030304" pitchFamily="18" charset="0"/>
                <a:ea typeface="華康儷楷書" panose="03000509000000000000" pitchFamily="65" charset="-120"/>
              </a:rPr>
              <a:t>每</a:t>
            </a:r>
            <a:r>
              <a:rPr lang="zh-TW" altLang="en-US" sz="1500" spc="-100" dirty="0">
                <a:solidFill>
                  <a:schemeClr val="dk1"/>
                </a:solidFill>
                <a:latin typeface="Book Antiqua" panose="02040602050305030304" pitchFamily="18" charset="0"/>
                <a:ea typeface="華康儷楷書" panose="03000509000000000000" pitchFamily="65" charset="-120"/>
              </a:rPr>
              <a:t>一</a:t>
            </a:r>
            <a:r>
              <a:rPr lang="zh-TW" altLang="zh-TW" sz="1500" spc="-100" dirty="0">
                <a:solidFill>
                  <a:schemeClr val="dk1"/>
                </a:solidFill>
                <a:latin typeface="Book Antiqua" panose="02040602050305030304" pitchFamily="18" charset="0"/>
                <a:ea typeface="華康儷楷書" panose="03000509000000000000" pitchFamily="65" charset="-120"/>
              </a:rPr>
              <a:t>件文件檔案容量上限</a:t>
            </a:r>
            <a:r>
              <a:rPr lang="zh-TW" altLang="en-US" sz="1500" spc="-100" dirty="0">
                <a:solidFill>
                  <a:srgbClr val="FF0000"/>
                </a:solidFill>
                <a:latin typeface="Book Antiqua" panose="02040602050305030304" pitchFamily="18" charset="0"/>
                <a:ea typeface="華康儷楷書" panose="03000509000000000000" pitchFamily="65" charset="-120"/>
              </a:rPr>
              <a:t>皆</a:t>
            </a:r>
            <a:r>
              <a:rPr lang="zh-TW" altLang="zh-TW" sz="1500" spc="-100" dirty="0">
                <a:solidFill>
                  <a:srgbClr val="FF0000"/>
                </a:solidFill>
                <a:latin typeface="Book Antiqua" panose="02040602050305030304" pitchFamily="18" charset="0"/>
                <a:ea typeface="華康儷楷書" panose="03000509000000000000" pitchFamily="65" charset="-120"/>
              </a:rPr>
              <a:t>為</a:t>
            </a:r>
            <a:r>
              <a:rPr lang="en-US" altLang="zh-TW" sz="1500" u="sng" spc="-100" dirty="0">
                <a:solidFill>
                  <a:srgbClr val="FF0000"/>
                </a:solidFill>
                <a:latin typeface="Book Antiqua" panose="02040602050305030304" pitchFamily="18" charset="0"/>
                <a:ea typeface="華康儷楷書" panose="03000509000000000000" pitchFamily="65" charset="-120"/>
              </a:rPr>
              <a:t>4 MB</a:t>
            </a:r>
            <a:r>
              <a:rPr lang="zh-TW" altLang="zh-TW" sz="1500" spc="-100" dirty="0">
                <a:solidFill>
                  <a:schemeClr val="dk1"/>
                </a:solidFill>
                <a:latin typeface="Book Antiqua" panose="02040602050305030304" pitchFamily="18" charset="0"/>
                <a:ea typeface="華康儷楷書" panose="03000509000000000000" pitchFamily="65" charset="-120"/>
              </a:rPr>
              <a:t>，</a:t>
            </a:r>
            <a:r>
              <a:rPr lang="zh-TW" altLang="en-US" sz="1500" spc="-100" dirty="0">
                <a:solidFill>
                  <a:schemeClr val="dk1"/>
                </a:solidFill>
                <a:latin typeface="Book Antiqua" panose="02040602050305030304" pitchFamily="18" charset="0"/>
                <a:ea typeface="華康儷楷書" panose="03000509000000000000" pitchFamily="65" charset="-120"/>
              </a:rPr>
              <a:t>惟</a:t>
            </a:r>
            <a:r>
              <a:rPr lang="zh-TW" altLang="zh-TW" sz="1500" spc="-100" dirty="0">
                <a:solidFill>
                  <a:schemeClr val="dk1"/>
                </a:solidFill>
                <a:latin typeface="Book Antiqua" panose="02040602050305030304" pitchFamily="18" charset="0"/>
                <a:ea typeface="華康儷楷書" panose="03000509000000000000" pitchFamily="65" charset="-120"/>
              </a:rPr>
              <a:t>未使用</a:t>
            </a:r>
            <a:r>
              <a:rPr lang="en-US" altLang="zh-TW" sz="1500" spc="-100" dirty="0">
                <a:solidFill>
                  <a:schemeClr val="dk1"/>
                </a:solidFill>
                <a:latin typeface="Book Antiqua" panose="02040602050305030304" pitchFamily="18" charset="0"/>
                <a:ea typeface="華康儷楷書" panose="03000509000000000000" pitchFamily="65" charset="-120"/>
              </a:rPr>
              <a:t>EP</a:t>
            </a:r>
            <a:r>
              <a:rPr lang="zh-TW" altLang="zh-TW" sz="1500" spc="-100" dirty="0">
                <a:solidFill>
                  <a:schemeClr val="dk1"/>
                </a:solidFill>
                <a:latin typeface="Book Antiqua" panose="02040602050305030304" pitchFamily="18" charset="0"/>
                <a:ea typeface="華康儷楷書" panose="03000509000000000000" pitchFamily="65" charset="-120"/>
              </a:rPr>
              <a:t>考生</a:t>
            </a:r>
            <a:r>
              <a:rPr lang="zh-TW" altLang="zh-TW" sz="1500" u="sng" spc="-100" dirty="0">
                <a:solidFill>
                  <a:schemeClr val="dk1"/>
                </a:solidFill>
                <a:latin typeface="Book Antiqua" panose="02040602050305030304" pitchFamily="18" charset="0"/>
                <a:ea typeface="華康儷楷書" panose="03000509000000000000" pitchFamily="65" charset="-120"/>
              </a:rPr>
              <a:t>無法</a:t>
            </a:r>
            <a:r>
              <a:rPr lang="zh-TW" altLang="en-US" sz="1500" u="sng" spc="-100" dirty="0">
                <a:solidFill>
                  <a:schemeClr val="dk1"/>
                </a:solidFill>
                <a:latin typeface="Book Antiqua" panose="02040602050305030304" pitchFamily="18" charset="0"/>
                <a:ea typeface="華康儷楷書" panose="03000509000000000000" pitchFamily="65" charset="-120"/>
              </a:rPr>
              <a:t>上傳</a:t>
            </a:r>
            <a:r>
              <a:rPr lang="zh-TW" altLang="zh-TW" sz="1500" u="sng" spc="-100" dirty="0">
                <a:solidFill>
                  <a:schemeClr val="dk1"/>
                </a:solidFill>
                <a:latin typeface="Book Antiqua" panose="02040602050305030304" pitchFamily="18" charset="0"/>
                <a:ea typeface="華康儷楷書" panose="03000509000000000000" pitchFamily="65" charset="-120"/>
              </a:rPr>
              <a:t>影音</a:t>
            </a:r>
            <a:r>
              <a:rPr lang="zh-TW" altLang="zh-TW" sz="1500" spc="-100" dirty="0">
                <a:solidFill>
                  <a:schemeClr val="dk1"/>
                </a:solidFill>
                <a:latin typeface="Book Antiqua" panose="02040602050305030304" pitchFamily="18" charset="0"/>
                <a:ea typeface="華康儷楷書" panose="03000509000000000000" pitchFamily="65" charset="-120"/>
              </a:rPr>
              <a:t>檔案</a:t>
            </a:r>
            <a:r>
              <a:rPr lang="zh-TW" altLang="en-US" sz="1500" spc="-100" dirty="0">
                <a:solidFill>
                  <a:schemeClr val="dk1"/>
                </a:solidFill>
                <a:latin typeface="Book Antiqua" panose="02040602050305030304" pitchFamily="18" charset="0"/>
                <a:ea typeface="華康儷楷書" panose="03000509000000000000" pitchFamily="65" charset="-120"/>
              </a:rPr>
              <a:t>。</a:t>
            </a:r>
            <a:endParaRPr lang="en-US" altLang="zh-TW" sz="1500" spc="-100" dirty="0">
              <a:solidFill>
                <a:schemeClr val="dk1"/>
              </a:solidFill>
              <a:latin typeface="Book Antiqua" panose="02040602050305030304" pitchFamily="18" charset="0"/>
              <a:ea typeface="華康儷楷書" panose="03000509000000000000" pitchFamily="65" charset="-120"/>
            </a:endParaRPr>
          </a:p>
          <a:p>
            <a:pPr marL="285750" indent="-285750">
              <a:buFont typeface="Wingdings" panose="05000000000000000000" pitchFamily="2" charset="2"/>
              <a:buChar char="u"/>
            </a:pPr>
            <a:r>
              <a:rPr lang="en-US" altLang="zh-TW" sz="1600" spc="-50" dirty="0">
                <a:solidFill>
                  <a:srgbClr val="FF0000"/>
                </a:solidFill>
                <a:latin typeface="Times New Roman" panose="02020603050405020304" pitchFamily="18" charset="0"/>
                <a:ea typeface="標楷體" panose="03000509000000000000" pitchFamily="65" charset="-120"/>
              </a:rPr>
              <a:t>B-1</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專題實作</a:t>
            </a:r>
            <a:r>
              <a:rPr lang="zh-TW" altLang="en-US" sz="1600" spc="-5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實習科目學習成果</a:t>
            </a:r>
            <a:r>
              <a:rPr lang="en-US" altLang="zh-TW" sz="1600" spc="-50" dirty="0">
                <a:latin typeface="Times New Roman" panose="02020603050405020304" pitchFamily="18" charset="0"/>
                <a:ea typeface="標楷體" panose="03000509000000000000" pitchFamily="65" charset="-120"/>
              </a:rPr>
              <a:t>(</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含技能領域</a:t>
            </a:r>
            <a:r>
              <a:rPr lang="en-US" altLang="zh-TW" sz="1600" spc="-50" dirty="0">
                <a:latin typeface="Times New Roman" panose="02020603050405020304" pitchFamily="18" charset="0"/>
                <a:ea typeface="標楷體" panose="03000509000000000000" pitchFamily="65" charset="-120"/>
              </a:rPr>
              <a:t>) (*</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須至少上傳</a:t>
            </a:r>
            <a:r>
              <a:rPr lang="en-US" altLang="zh-TW" sz="1600" spc="-50" dirty="0">
                <a:latin typeface="Times New Roman" panose="02020603050405020304" pitchFamily="18" charset="0"/>
                <a:ea typeface="標楷體" panose="03000509000000000000" pitchFamily="65" charset="-120"/>
              </a:rPr>
              <a:t>1</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件</a:t>
            </a:r>
            <a:r>
              <a:rPr lang="en-US" altLang="zh-TW" sz="1600" spc="-50" dirty="0">
                <a:latin typeface="Times New Roman" panose="02020603050405020304" pitchFamily="18" charset="0"/>
                <a:ea typeface="標楷體" panose="03000509000000000000" pitchFamily="65" charset="-120"/>
              </a:rPr>
              <a:t>)</a:t>
            </a:r>
            <a:r>
              <a:rPr lang="zh-TW" altLang="en-US" sz="1600" spc="-50" dirty="0">
                <a:latin typeface="Times New Roman" panose="02020603050405020304" pitchFamily="18" charset="0"/>
                <a:ea typeface="標楷體" panose="03000509000000000000" pitchFamily="65" charset="-120"/>
              </a:rPr>
              <a:t>；</a:t>
            </a:r>
            <a:r>
              <a:rPr lang="en-US" altLang="zh-TW" sz="1600" spc="-50" dirty="0">
                <a:solidFill>
                  <a:srgbClr val="FF0000"/>
                </a:solidFill>
                <a:latin typeface="Times New Roman" panose="02020603050405020304" pitchFamily="18" charset="0"/>
                <a:ea typeface="標楷體" panose="03000509000000000000" pitchFamily="65" charset="-120"/>
              </a:rPr>
              <a:t>B-2</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其他課程學習</a:t>
            </a:r>
            <a:r>
              <a:rPr lang="en-US" altLang="zh-TW" sz="1600" spc="-50" dirty="0">
                <a:latin typeface="Times New Roman" panose="02020603050405020304" pitchFamily="18" charset="0"/>
                <a:ea typeface="標楷體" panose="03000509000000000000" pitchFamily="65" charset="-120"/>
              </a:rPr>
              <a:t>(</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作品</a:t>
            </a:r>
            <a:r>
              <a:rPr lang="en-US" altLang="zh-TW" sz="1600" spc="-50" dirty="0">
                <a:latin typeface="Times New Roman" panose="02020603050405020304" pitchFamily="18" charset="0"/>
                <a:ea typeface="標楷體" panose="03000509000000000000" pitchFamily="65" charset="-120"/>
              </a:rPr>
              <a:t>)</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成果</a:t>
            </a:r>
            <a:endParaRPr lang="en-US" altLang="zh-TW" sz="1500" spc="-100" dirty="0">
              <a:solidFill>
                <a:schemeClr val="dk1"/>
              </a:solidFill>
              <a:latin typeface="Book Antiqua" panose="02040602050305030304" pitchFamily="18" charset="0"/>
              <a:ea typeface="華康儷楷書" panose="03000509000000000000" pitchFamily="65"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4170426550"/>
              </p:ext>
            </p:extLst>
          </p:nvPr>
        </p:nvGraphicFramePr>
        <p:xfrm>
          <a:off x="632709" y="816395"/>
          <a:ext cx="11007907" cy="4698560"/>
        </p:xfrm>
        <a:graphic>
          <a:graphicData uri="http://schemas.openxmlformats.org/drawingml/2006/table">
            <a:tbl>
              <a:tblPr firstRow="1" firstCol="1" bandRow="1">
                <a:tableStyleId>{5C22544A-7EE6-4342-B048-85BDC9FD1C3A}</a:tableStyleId>
              </a:tblPr>
              <a:tblGrid>
                <a:gridCol w="429590">
                  <a:extLst>
                    <a:ext uri="{9D8B030D-6E8A-4147-A177-3AD203B41FA5}">
                      <a16:colId xmlns:a16="http://schemas.microsoft.com/office/drawing/2014/main" val="906334719"/>
                    </a:ext>
                  </a:extLst>
                </a:gridCol>
                <a:gridCol w="969194">
                  <a:extLst>
                    <a:ext uri="{9D8B030D-6E8A-4147-A177-3AD203B41FA5}">
                      <a16:colId xmlns:a16="http://schemas.microsoft.com/office/drawing/2014/main" val="2880713014"/>
                    </a:ext>
                  </a:extLst>
                </a:gridCol>
                <a:gridCol w="504877">
                  <a:extLst>
                    <a:ext uri="{9D8B030D-6E8A-4147-A177-3AD203B41FA5}">
                      <a16:colId xmlns:a16="http://schemas.microsoft.com/office/drawing/2014/main" val="4068363248"/>
                    </a:ext>
                  </a:extLst>
                </a:gridCol>
                <a:gridCol w="751333">
                  <a:extLst>
                    <a:ext uri="{9D8B030D-6E8A-4147-A177-3AD203B41FA5}">
                      <a16:colId xmlns:a16="http://schemas.microsoft.com/office/drawing/2014/main" val="3272170717"/>
                    </a:ext>
                  </a:extLst>
                </a:gridCol>
                <a:gridCol w="3066723">
                  <a:extLst>
                    <a:ext uri="{9D8B030D-6E8A-4147-A177-3AD203B41FA5}">
                      <a16:colId xmlns:a16="http://schemas.microsoft.com/office/drawing/2014/main" val="245345194"/>
                    </a:ext>
                  </a:extLst>
                </a:gridCol>
                <a:gridCol w="3066723">
                  <a:extLst>
                    <a:ext uri="{9D8B030D-6E8A-4147-A177-3AD203B41FA5}">
                      <a16:colId xmlns:a16="http://schemas.microsoft.com/office/drawing/2014/main" val="1956236806"/>
                    </a:ext>
                  </a:extLst>
                </a:gridCol>
                <a:gridCol w="2219467">
                  <a:extLst>
                    <a:ext uri="{9D8B030D-6E8A-4147-A177-3AD203B41FA5}">
                      <a16:colId xmlns:a16="http://schemas.microsoft.com/office/drawing/2014/main" val="2371954030"/>
                    </a:ext>
                  </a:extLst>
                </a:gridCol>
              </a:tblGrid>
              <a:tr h="367742">
                <a:tc rowSpan="2" gridSpan="4">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lang="zh-TW" altLang="en-US" sz="2200" u="sng" strike="noStrike" kern="1200" spc="-100" baseline="0" dirty="0">
                          <a:solidFill>
                            <a:srgbClr val="FF0000"/>
                          </a:solidFill>
                          <a:latin typeface="Book Antiqua" panose="02040602050305030304" pitchFamily="18" charset="0"/>
                          <a:ea typeface="華康儷楷書" panose="03000509000000000000" pitchFamily="65" charset="-120"/>
                          <a:cs typeface="+mn-cs"/>
                        </a:rPr>
                        <a:t>使用模式</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身</a:t>
                      </a:r>
                      <a:r>
                        <a:rPr lang="zh-TW" alt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分</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別</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zh-TW" altLang="en-US"/>
                    </a:p>
                  </a:txBody>
                  <a:tcPr/>
                </a:tc>
                <a:tc rowSpan="2" hMerge="1">
                  <a:txBody>
                    <a:bodyPr/>
                    <a:lstStyle/>
                    <a:p>
                      <a:endParaRPr lang="zh-TW" altLang="en-US"/>
                    </a:p>
                  </a:txBody>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115</a:t>
                      </a:r>
                      <a:r>
                        <a:rPr lang="zh-TW" alt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學年度參加升學之</a:t>
                      </a:r>
                      <a:r>
                        <a:rPr lang="zh-TW" altLang="zh-TW" sz="2200" u="sng" strike="noStrike" kern="1200" spc="-100" baseline="0" dirty="0">
                          <a:solidFill>
                            <a:srgbClr val="FF0000"/>
                          </a:solidFill>
                          <a:latin typeface="Book Antiqua" panose="02040602050305030304" pitchFamily="18" charset="0"/>
                          <a:ea typeface="華康儷楷書" panose="03000509000000000000" pitchFamily="65" charset="-120"/>
                          <a:cs typeface="+mn-cs"/>
                        </a:rPr>
                        <a:t>應屆</a:t>
                      </a:r>
                      <a:r>
                        <a:rPr lang="zh-TW" alt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畢業</a:t>
                      </a:r>
                      <a:r>
                        <a:rPr lang="zh-TW" alt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生</a:t>
                      </a: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非應屆生</a:t>
                      </a:r>
                      <a:r>
                        <a:rPr lang="zh-TW" altLang="en-US"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或</a:t>
                      </a:r>
                      <a:endParaRPr lang="en-US" alt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其他同等學力生</a:t>
                      </a:r>
                      <a:r>
                        <a:rPr lang="en-US" alt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(3)</a:t>
                      </a:r>
                      <a:endPar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109187"/>
                  </a:ext>
                </a:extLst>
              </a:tr>
              <a:tr h="367742">
                <a:tc gridSpan="4"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選擇</a:t>
                      </a:r>
                      <a:r>
                        <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使用</a:t>
                      </a:r>
                      <a:r>
                        <a:rPr lang="en-US"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EP</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資料</a:t>
                      </a:r>
                      <a:r>
                        <a:rPr lang="en-US" alt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(1)</a:t>
                      </a:r>
                      <a:endPar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選擇</a:t>
                      </a:r>
                      <a:r>
                        <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不使用</a:t>
                      </a:r>
                      <a:r>
                        <a:rPr lang="en-US"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EP</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資料</a:t>
                      </a:r>
                      <a:r>
                        <a:rPr lang="en-US" alt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(2)</a:t>
                      </a:r>
                      <a:endPar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958371356"/>
                  </a:ext>
                </a:extLst>
              </a:tr>
              <a:tr h="383576">
                <a:tc rowSpan="2" gridSpan="2">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A.</a:t>
                      </a:r>
                      <a:r>
                        <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修課紀錄</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hMerge="1">
                  <a:txBody>
                    <a:bodyPr/>
                    <a:lstStyle/>
                    <a:p>
                      <a:endParaRPr lang="zh-TW" altLang="en-US"/>
                    </a:p>
                  </a:txBody>
                  <a:tcPr/>
                </a:tc>
                <a:tc gridSpan="2">
                  <a:txBody>
                    <a:bodyPr/>
                    <a:lstStyle/>
                    <a:p>
                      <a:pPr marL="266700"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TW"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1-5</a:t>
                      </a:r>
                      <a:r>
                        <a:rPr kumimoji="0" lang="zh-TW" altLang="en-US"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學期</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EP</a:t>
                      </a: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考生上傳</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1</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個</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PDF</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檔</a:t>
                      </a:r>
                      <a:r>
                        <a:rPr lang="en-US" alt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(4MB)</a:t>
                      </a:r>
                      <a:endParaRPr lang="zh-TW" alt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1283519"/>
                  </a:ext>
                </a:extLst>
              </a:tr>
              <a:tr h="383576">
                <a:tc gridSpan="2"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vMerge="1">
                  <a:txBody>
                    <a:bodyPr/>
                    <a:lstStyle/>
                    <a:p>
                      <a:endParaRPr lang="zh-TW" altLang="en-US"/>
                    </a:p>
                  </a:txBody>
                  <a:tcPr/>
                </a:tc>
                <a:tc gridSpan="2">
                  <a:txBody>
                    <a:bodyPr/>
                    <a:lstStyle/>
                    <a:p>
                      <a:pPr marL="266700"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TW" altLang="en-US"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第</a:t>
                      </a:r>
                      <a:r>
                        <a:rPr kumimoji="0" lang="en-US" altLang="zh-TW"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6</a:t>
                      </a:r>
                      <a:r>
                        <a:rPr kumimoji="0" lang="zh-TW" altLang="en-US"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學期</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由</a:t>
                      </a:r>
                      <a:r>
                        <a:rPr lang="zh-TW" altLang="en-US" sz="2000" b="1" u="sng" strike="noStrike" kern="1200" spc="-100" baseline="0" dirty="0">
                          <a:solidFill>
                            <a:srgbClr val="FF0000"/>
                          </a:solidFill>
                          <a:latin typeface="Book Antiqua" panose="02040602050305030304" pitchFamily="18" charset="0"/>
                          <a:ea typeface="華康儷楷書" panose="03000509000000000000" pitchFamily="65" charset="-120"/>
                          <a:cs typeface="+mn-cs"/>
                        </a:rPr>
                        <a:t>高級中等學校</a:t>
                      </a:r>
                      <a:r>
                        <a:rPr lang="zh-TW" altLang="zh-TW" sz="20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上傳</a:t>
                      </a:r>
                      <a:r>
                        <a:rPr lang="zh-TW" altLang="en-US" sz="20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 </a:t>
                      </a:r>
                      <a:r>
                        <a:rPr lang="zh-TW" altLang="zh-TW"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第</a:t>
                      </a:r>
                      <a:r>
                        <a:rPr lang="en-US" altLang="zh-TW"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6</a:t>
                      </a:r>
                      <a:r>
                        <a:rPr lang="zh-TW" altLang="zh-TW"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學期成績</a:t>
                      </a:r>
                      <a:r>
                        <a:rPr lang="zh-TW" altLang="en-US"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證明</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a:t>
                      </a: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29848848"/>
                  </a:ext>
                </a:extLst>
              </a:tr>
              <a:tr h="331689">
                <a:tc rowSpan="2"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B.</a:t>
                      </a:r>
                      <a:r>
                        <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課程學習成果</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hMerge="1">
                  <a:txBody>
                    <a:bodyPr/>
                    <a:lstStyle/>
                    <a:p>
                      <a:endParaRPr lang="zh-TW" altLang="en-US"/>
                    </a:p>
                  </a:txBody>
                  <a:tcPr/>
                </a:tc>
                <a:tc rowSpan="2"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B-1</a:t>
                      </a: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EP</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en-US"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3+3</a:t>
                      </a:r>
                      <a:r>
                        <a:rPr lang="zh-TW"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件</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，依校系科組學程所訂件數上限</a:t>
                      </a:r>
                      <a:r>
                        <a:rPr 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個</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a:t>
                      </a:r>
                      <a:endPar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容量依校系科組學程所訂之件數上限</a:t>
                      </a: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考生上傳</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1</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個</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PDF</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檔</a:t>
                      </a:r>
                      <a:endPar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容量依校系規定之件數上限</a:t>
                      </a: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9688751"/>
                  </a:ext>
                </a:extLst>
              </a:tr>
              <a:tr h="331689">
                <a:tc gridSpan="3"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vMerge="1">
                  <a:txBody>
                    <a:bodyPr/>
                    <a:lstStyle/>
                    <a:p>
                      <a:endParaRPr lang="zh-TW" altLang="en-US"/>
                    </a:p>
                  </a:txBody>
                  <a:tcPr/>
                </a:tc>
                <a:tc hMerge="1"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B-2</a:t>
                      </a: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83048521"/>
                  </a:ext>
                </a:extLst>
              </a:tr>
              <a:tr h="620328">
                <a:tc gridSpan="4">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C.</a:t>
                      </a:r>
                      <a:r>
                        <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多元表</a:t>
                      </a:r>
                      <a:r>
                        <a:rPr lang="zh-TW" altLang="en-US"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現</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EP</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en-US"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10</a:t>
                      </a:r>
                      <a:r>
                        <a:rPr lang="zh-TW"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件</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，依校系科組學程所訂件數上限</a:t>
                      </a: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個</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a:t>
                      </a:r>
                      <a:endPar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容量依校系科組學程所訂之件數上限</a:t>
                      </a: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考生上傳</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1</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個</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PDF</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檔</a:t>
                      </a:r>
                      <a:endPar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容量依校系規定之件數上限</a:t>
                      </a: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4830939"/>
                  </a:ext>
                </a:extLst>
              </a:tr>
              <a:tr h="476259">
                <a:tc row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D.</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D-1</a:t>
                      </a:r>
                      <a:r>
                        <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多元表現綜整心得</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個</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(4MB)</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extLst>
                  <a:ext uri="{0D108BD9-81ED-4DB2-BD59-A6C34878D82A}">
                    <a16:rowId xmlns:a16="http://schemas.microsoft.com/office/drawing/2014/main" val="1948712479"/>
                  </a:ext>
                </a:extLst>
              </a:tr>
              <a:tr h="476259">
                <a:tc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D-2</a:t>
                      </a:r>
                      <a:r>
                        <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學習歷程自述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個</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(4MB)</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extLst>
                  <a:ext uri="{0D108BD9-81ED-4DB2-BD59-A6C34878D82A}">
                    <a16:rowId xmlns:a16="http://schemas.microsoft.com/office/drawing/2014/main" val="3885715548"/>
                  </a:ext>
                </a:extLst>
              </a:tr>
              <a:tr h="476259">
                <a:tc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altLang="en-US"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D-3</a:t>
                      </a:r>
                      <a:r>
                        <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其他</a:t>
                      </a:r>
                      <a:r>
                        <a:rPr kumimoji="0" lang="zh-TW"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有利審查資料</a:t>
                      </a:r>
                      <a:endPar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個</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(4MB)</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extLst>
                  <a:ext uri="{0D108BD9-81ED-4DB2-BD59-A6C34878D82A}">
                    <a16:rowId xmlns:a16="http://schemas.microsoft.com/office/drawing/2014/main" val="1574361929"/>
                  </a:ext>
                </a:extLst>
              </a:tr>
              <a:tr h="476259">
                <a:tc gridSpan="4">
                  <a:txBody>
                    <a:bodyPr/>
                    <a:lstStyle/>
                    <a:p>
                      <a:pPr marL="266700"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zh-TW" altLang="en-US"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證照或得獎加分</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個</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(4MB)</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4476816"/>
                  </a:ext>
                </a:extLst>
              </a:tr>
            </a:tbl>
          </a:graphicData>
        </a:graphic>
      </p:graphicFrame>
      <p:sp>
        <p:nvSpPr>
          <p:cNvPr id="5" name="右大括弧 4"/>
          <p:cNvSpPr/>
          <p:nvPr/>
        </p:nvSpPr>
        <p:spPr>
          <a:xfrm>
            <a:off x="8933490" y="3671374"/>
            <a:ext cx="52628" cy="18364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 name="矩形 5"/>
          <p:cNvSpPr/>
          <p:nvPr/>
        </p:nvSpPr>
        <p:spPr>
          <a:xfrm>
            <a:off x="4526048" y="1600458"/>
            <a:ext cx="332915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華康儷楷書"/>
                <a:ea typeface="華康儷楷書"/>
              </a:rPr>
              <a:t> </a:t>
            </a:r>
            <a:r>
              <a:rPr lang="en-US" altLang="zh-TW" sz="2000" b="1" dirty="0">
                <a:solidFill>
                  <a:schemeClr val="bg1"/>
                </a:solidFill>
                <a:latin typeface="Book Antiqua" panose="02040602050305030304" pitchFamily="18" charset="0"/>
                <a:ea typeface="華康儷楷書" panose="03000509000000000000" pitchFamily="65" charset="-120"/>
              </a:rPr>
              <a:t>EP</a:t>
            </a:r>
            <a:r>
              <a:rPr lang="zh-TW" altLang="en-US" sz="2000" b="1" dirty="0">
                <a:solidFill>
                  <a:schemeClr val="bg1"/>
                </a:solidFill>
                <a:latin typeface="Book Antiqua" panose="02040602050305030304" pitchFamily="18" charset="0"/>
                <a:ea typeface="華康儷楷書" panose="03000509000000000000" pitchFamily="65" charset="-120"/>
              </a:rPr>
              <a:t>修課紀錄檔案 </a:t>
            </a:r>
            <a:r>
              <a:rPr lang="en-US" altLang="zh-TW" sz="1600" b="1" dirty="0">
                <a:solidFill>
                  <a:schemeClr val="bg1"/>
                </a:solidFill>
                <a:latin typeface="Book Antiqua" panose="02040602050305030304" pitchFamily="18" charset="0"/>
                <a:ea typeface="華康儷楷書" panose="03000509000000000000" pitchFamily="65" charset="-120"/>
              </a:rPr>
              <a:t>(</a:t>
            </a:r>
            <a:r>
              <a:rPr lang="zh-TW" altLang="en-US" sz="1600" b="1" dirty="0">
                <a:solidFill>
                  <a:schemeClr val="bg1"/>
                </a:solidFill>
                <a:latin typeface="Book Antiqua" panose="02040602050305030304" pitchFamily="18" charset="0"/>
                <a:ea typeface="華康儷楷書" panose="03000509000000000000" pitchFamily="65" charset="-120"/>
              </a:rPr>
              <a:t>學校上傳</a:t>
            </a:r>
            <a:r>
              <a:rPr lang="en-US" altLang="zh-TW" sz="1600" b="1" dirty="0">
                <a:solidFill>
                  <a:schemeClr val="bg1"/>
                </a:solidFill>
                <a:latin typeface="Book Antiqua" panose="02040602050305030304" pitchFamily="18" charset="0"/>
                <a:ea typeface="華康儷楷書" panose="03000509000000000000" pitchFamily="65" charset="-120"/>
              </a:rPr>
              <a:t>)</a:t>
            </a:r>
            <a:endParaRPr lang="zh-TW" altLang="en-US" sz="1600" b="1" dirty="0">
              <a:solidFill>
                <a:schemeClr val="bg1"/>
              </a:solidFill>
              <a:latin typeface="Book Antiqua" panose="02040602050305030304" pitchFamily="18" charset="0"/>
              <a:ea typeface="華康儷楷書" panose="03000509000000000000" pitchFamily="65" charset="-120"/>
            </a:endParaRPr>
          </a:p>
        </p:txBody>
      </p:sp>
      <p:sp>
        <p:nvSpPr>
          <p:cNvPr id="7" name="矩形 6"/>
          <p:cNvSpPr/>
          <p:nvPr/>
        </p:nvSpPr>
        <p:spPr>
          <a:xfrm>
            <a:off x="3308847" y="2359874"/>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華康儷楷書"/>
                <a:ea typeface="華康儷楷書"/>
              </a:rPr>
              <a:t> </a:t>
            </a:r>
            <a:r>
              <a:rPr lang="en-US" altLang="zh-TW" sz="2000" b="1" dirty="0">
                <a:solidFill>
                  <a:schemeClr val="bg1"/>
                </a:solidFill>
                <a:latin typeface="Book Antiqua" panose="02040602050305030304" pitchFamily="18" charset="0"/>
                <a:ea typeface="華康儷楷書" panose="03000509000000000000" pitchFamily="65" charset="-120"/>
              </a:rPr>
              <a:t>EP</a:t>
            </a:r>
            <a:r>
              <a:rPr lang="zh-TW" altLang="en-US" sz="2000" b="1" dirty="0">
                <a:solidFill>
                  <a:schemeClr val="bg1"/>
                </a:solidFill>
                <a:latin typeface="Book Antiqua" panose="02040602050305030304" pitchFamily="18" charset="0"/>
                <a:ea typeface="華康儷楷書" panose="03000509000000000000" pitchFamily="65" charset="-120"/>
              </a:rPr>
              <a:t>項目檔案</a:t>
            </a:r>
          </a:p>
        </p:txBody>
      </p:sp>
      <p:sp>
        <p:nvSpPr>
          <p:cNvPr id="8" name="矩形 7"/>
          <p:cNvSpPr/>
          <p:nvPr/>
        </p:nvSpPr>
        <p:spPr>
          <a:xfrm>
            <a:off x="3308847" y="3002313"/>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華康儷楷書"/>
                <a:ea typeface="華康儷楷書"/>
              </a:rPr>
              <a:t> </a:t>
            </a:r>
            <a:r>
              <a:rPr lang="en-US" altLang="zh-TW" sz="2000" b="1" dirty="0">
                <a:solidFill>
                  <a:schemeClr val="bg1"/>
                </a:solidFill>
                <a:latin typeface="Book Antiqua" panose="02040602050305030304" pitchFamily="18" charset="0"/>
                <a:ea typeface="華康儷楷書" panose="03000509000000000000" pitchFamily="65" charset="-120"/>
              </a:rPr>
              <a:t>EP</a:t>
            </a:r>
            <a:r>
              <a:rPr lang="zh-TW" altLang="en-US" sz="2000" b="1" dirty="0">
                <a:solidFill>
                  <a:schemeClr val="bg1"/>
                </a:solidFill>
                <a:latin typeface="Book Antiqua" panose="02040602050305030304" pitchFamily="18" charset="0"/>
                <a:ea typeface="華康儷楷書" panose="03000509000000000000" pitchFamily="65" charset="-120"/>
              </a:rPr>
              <a:t>項目檔案</a:t>
            </a:r>
          </a:p>
        </p:txBody>
      </p:sp>
      <p:sp>
        <p:nvSpPr>
          <p:cNvPr id="10" name="矩形 9"/>
          <p:cNvSpPr/>
          <p:nvPr/>
        </p:nvSpPr>
        <p:spPr>
          <a:xfrm>
            <a:off x="9225463" y="3671374"/>
            <a:ext cx="461665" cy="1836400"/>
          </a:xfrm>
          <a:prstGeom prst="rect">
            <a:avLst/>
          </a:prstGeom>
          <a:solidFill>
            <a:schemeClr val="accent2">
              <a:lumMod val="75000"/>
            </a:schemeClr>
          </a:solidFill>
        </p:spPr>
        <p:txBody>
          <a:bodyPr vert="eaVert" wrap="none">
            <a:spAutoFit/>
          </a:bodyPr>
          <a:lstStyle/>
          <a:p>
            <a:pPr algn="ctr"/>
            <a:r>
              <a:rPr lang="zh-TW" altLang="en-US" spc="-100" dirty="0">
                <a:solidFill>
                  <a:schemeClr val="bg1"/>
                </a:solidFill>
                <a:latin typeface="Book Antiqua" panose="02040602050305030304" pitchFamily="18" charset="0"/>
                <a:ea typeface="華康儷楷書" panose="03000509000000000000" pitchFamily="65" charset="-120"/>
              </a:rPr>
              <a:t>全體考生作業一致</a:t>
            </a:r>
            <a:endParaRPr lang="zh-TW" altLang="en-US" dirty="0">
              <a:solidFill>
                <a:schemeClr val="bg1"/>
              </a:solidFill>
            </a:endParaRPr>
          </a:p>
        </p:txBody>
      </p:sp>
      <p:sp>
        <p:nvSpPr>
          <p:cNvPr id="11" name="Rectangle 2">
            <a:extLst>
              <a:ext uri="{FF2B5EF4-FFF2-40B4-BE49-F238E27FC236}">
                <a16:creationId xmlns:a16="http://schemas.microsoft.com/office/drawing/2014/main" id="{86966966-D930-4096-8C2B-93789428DC41}"/>
              </a:ext>
            </a:extLst>
          </p:cNvPr>
          <p:cNvSpPr txBox="1">
            <a:spLocks noChangeArrowheads="1"/>
          </p:cNvSpPr>
          <p:nvPr/>
        </p:nvSpPr>
        <p:spPr bwMode="auto">
          <a:xfrm>
            <a:off x="407368" y="-52025"/>
            <a:ext cx="10095108"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三、第二階段報名系統</a:t>
            </a:r>
            <a:r>
              <a:rPr lang="en-US" altLang="zh-TW" sz="2100" b="1" kern="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含學習歷程備審資料上傳作業</a:t>
            </a:r>
            <a:r>
              <a:rPr lang="en-US" altLang="zh-TW" sz="2100" b="1" kern="0"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2100" b="1" kern="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EP</a:t>
            </a:r>
            <a:r>
              <a:rPr lang="zh-TW" altLang="en-US" sz="2100" b="1" kern="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上傳模式及繳交內容</a:t>
            </a:r>
          </a:p>
        </p:txBody>
      </p:sp>
    </p:spTree>
    <p:extLst>
      <p:ext uri="{BB962C8B-B14F-4D97-AF65-F5344CB8AC3E}">
        <p14:creationId xmlns:p14="http://schemas.microsoft.com/office/powerpoint/2010/main" val="18727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25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1250"/>
                                        <p:tgtEl>
                                          <p:spTgt spid="7"/>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8221C02-E618-112B-3348-AB523566985D}"/>
              </a:ext>
            </a:extLst>
          </p:cNvPr>
          <p:cNvPicPr>
            <a:picLocks noChangeAspect="1"/>
          </p:cNvPicPr>
          <p:nvPr/>
        </p:nvPicPr>
        <p:blipFill>
          <a:blip r:embed="rId2">
            <a:extLst>
              <a:ext uri="{28A0092B-C50C-407E-A947-70E740481C1C}">
                <a14:useLocalDpi xmlns:a14="http://schemas.microsoft.com/office/drawing/2010/main" val="0"/>
              </a:ext>
            </a:extLst>
          </a:blip>
          <a:srcRect b="758"/>
          <a:stretch/>
        </p:blipFill>
        <p:spPr>
          <a:xfrm>
            <a:off x="6260612" y="1482590"/>
            <a:ext cx="5109573" cy="5361864"/>
          </a:xfrm>
          <a:prstGeom prst="rect">
            <a:avLst/>
          </a:prstGeom>
        </p:spPr>
      </p:pic>
      <p:pic>
        <p:nvPicPr>
          <p:cNvPr id="3" name="圖片 2">
            <a:extLst>
              <a:ext uri="{FF2B5EF4-FFF2-40B4-BE49-F238E27FC236}">
                <a16:creationId xmlns:a16="http://schemas.microsoft.com/office/drawing/2014/main" id="{8ED35A37-B168-B3BF-5813-2776244E4B8C}"/>
              </a:ext>
            </a:extLst>
          </p:cNvPr>
          <p:cNvPicPr>
            <a:picLocks noChangeAspect="1"/>
          </p:cNvPicPr>
          <p:nvPr/>
        </p:nvPicPr>
        <p:blipFill>
          <a:blip r:embed="rId3">
            <a:extLst>
              <a:ext uri="{28A0092B-C50C-407E-A947-70E740481C1C}">
                <a14:useLocalDpi xmlns:a14="http://schemas.microsoft.com/office/drawing/2010/main" val="0"/>
              </a:ext>
            </a:extLst>
          </a:blip>
          <a:srcRect l="7482" t="-14" r="9490" b="14"/>
          <a:stretch/>
        </p:blipFill>
        <p:spPr>
          <a:xfrm>
            <a:off x="809581" y="1511559"/>
            <a:ext cx="5286419" cy="4849883"/>
          </a:xfrm>
          <a:prstGeom prst="rect">
            <a:avLst/>
          </a:prstGeom>
        </p:spPr>
      </p:pic>
      <p:sp>
        <p:nvSpPr>
          <p:cNvPr id="6" name="標題 1"/>
          <p:cNvSpPr txBox="1">
            <a:spLocks/>
          </p:cNvSpPr>
          <p:nvPr/>
        </p:nvSpPr>
        <p:spPr>
          <a:xfrm>
            <a:off x="1558925" y="260350"/>
            <a:ext cx="8784976" cy="60481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endParaRPr kumimoji="0" lang="zh-TW" altLang="en-US" sz="2800" dirty="0">
              <a:solidFill>
                <a:srgbClr val="FF0000"/>
              </a:solidFill>
              <a:latin typeface="標楷體" panose="03000509000000000000" pitchFamily="65" charset="-120"/>
              <a:ea typeface="標楷體" panose="03000509000000000000" pitchFamily="65" charset="-120"/>
            </a:endParaRPr>
          </a:p>
        </p:txBody>
      </p:sp>
      <p:sp>
        <p:nvSpPr>
          <p:cNvPr id="10" name="Rectangle 2"/>
          <p:cNvSpPr txBox="1">
            <a:spLocks noChangeArrowheads="1"/>
          </p:cNvSpPr>
          <p:nvPr/>
        </p:nvSpPr>
        <p:spPr bwMode="auto">
          <a:xfrm>
            <a:off x="255008" y="13547"/>
            <a:ext cx="10513169"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2600" b="1" kern="0" dirty="0">
                <a:latin typeface="華康儷楷書" panose="03000509000000000000" pitchFamily="65" charset="-120"/>
                <a:ea typeface="華康儷楷書" panose="03000509000000000000" pitchFamily="65" charset="-120"/>
                <a:cs typeface="+mj-cs"/>
              </a:rPr>
              <a:t>三、第二階段報名系統</a:t>
            </a:r>
            <a:r>
              <a:rPr lang="en-US" altLang="zh-TW" sz="2600" b="1" kern="0" dirty="0">
                <a:latin typeface="華康儷楷書" panose="03000509000000000000" pitchFamily="65" charset="-120"/>
                <a:ea typeface="華康儷楷書" panose="03000509000000000000" pitchFamily="65" charset="-120"/>
                <a:cs typeface="+mj-cs"/>
              </a:rPr>
              <a:t>(</a:t>
            </a:r>
            <a:r>
              <a:rPr lang="zh-TW" altLang="en-US" sz="2600" b="1" kern="0" dirty="0">
                <a:latin typeface="華康儷楷書" panose="03000509000000000000" pitchFamily="65" charset="-120"/>
                <a:ea typeface="華康儷楷書" panose="03000509000000000000" pitchFamily="65" charset="-120"/>
                <a:cs typeface="+mj-cs"/>
              </a:rPr>
              <a:t>含</a:t>
            </a:r>
            <a:r>
              <a:rPr lang="zh-TW" altLang="en-US" sz="2600" b="1" kern="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600" b="1" kern="0" dirty="0">
                <a:latin typeface="華康儷楷書" panose="03000509000000000000" pitchFamily="65" charset="-120"/>
                <a:ea typeface="華康儷楷書" panose="03000509000000000000" pitchFamily="65" charset="-120"/>
                <a:cs typeface="+mj-cs"/>
              </a:rPr>
              <a:t>備審資料上傳</a:t>
            </a:r>
            <a:r>
              <a:rPr lang="zh-TW" altLang="en-US" sz="26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600" b="1" kern="0" dirty="0">
                <a:latin typeface="華康儷楷書" panose="03000509000000000000" pitchFamily="65" charset="-120"/>
                <a:ea typeface="華康儷楷書" panose="03000509000000000000" pitchFamily="65" charset="-120"/>
                <a:cs typeface="+mj-cs"/>
              </a:rPr>
              <a:t>)-</a:t>
            </a:r>
            <a:r>
              <a:rPr lang="zh-TW" altLang="en-US" sz="2600" b="1" kern="0" dirty="0">
                <a:solidFill>
                  <a:srgbClr val="FF0000"/>
                </a:solidFill>
                <a:latin typeface="華康儷楷書" panose="03000509000000000000" pitchFamily="65" charset="-120"/>
                <a:ea typeface="華康儷楷書" panose="03000509000000000000" pitchFamily="65" charset="-120"/>
                <a:cs typeface="+mj-cs"/>
              </a:rPr>
              <a:t>登入頁</a:t>
            </a:r>
          </a:p>
        </p:txBody>
      </p:sp>
      <p:sp>
        <p:nvSpPr>
          <p:cNvPr id="9" name="矩形: 圓角 8">
            <a:extLst>
              <a:ext uri="{FF2B5EF4-FFF2-40B4-BE49-F238E27FC236}">
                <a16:creationId xmlns:a16="http://schemas.microsoft.com/office/drawing/2014/main" id="{1361BABE-F12B-4667-9AD6-BC336EBD1CCF}"/>
              </a:ext>
            </a:extLst>
          </p:cNvPr>
          <p:cNvSpPr/>
          <p:nvPr/>
        </p:nvSpPr>
        <p:spPr>
          <a:xfrm>
            <a:off x="1183822" y="859776"/>
            <a:ext cx="4327771" cy="55065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一般組</a:t>
            </a:r>
          </a:p>
        </p:txBody>
      </p:sp>
      <p:sp>
        <p:nvSpPr>
          <p:cNvPr id="13" name="矩形: 圓角 12">
            <a:extLst>
              <a:ext uri="{FF2B5EF4-FFF2-40B4-BE49-F238E27FC236}">
                <a16:creationId xmlns:a16="http://schemas.microsoft.com/office/drawing/2014/main" id="{586B73F2-A4AF-4896-B05B-8770246181DF}"/>
              </a:ext>
            </a:extLst>
          </p:cNvPr>
          <p:cNvSpPr/>
          <p:nvPr/>
        </p:nvSpPr>
        <p:spPr>
          <a:xfrm>
            <a:off x="6468848" y="836712"/>
            <a:ext cx="4577314" cy="57847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latin typeface="華康儷楷書" panose="03000509000000000000" pitchFamily="65" charset="-120"/>
                <a:ea typeface="華康儷楷書" panose="03000509000000000000" pitchFamily="65" charset="-120"/>
              </a:rPr>
              <a:t>青儲組</a:t>
            </a:r>
          </a:p>
        </p:txBody>
      </p:sp>
      <p:pic>
        <p:nvPicPr>
          <p:cNvPr id="7" name="圖片 6" descr="一張含有 文字, 字型, 螢幕擷取畫面, 白色 的圖片&#10;&#10;AI 產生的內容可能不正確。">
            <a:extLst>
              <a:ext uri="{FF2B5EF4-FFF2-40B4-BE49-F238E27FC236}">
                <a16:creationId xmlns:a16="http://schemas.microsoft.com/office/drawing/2014/main" id="{960CBD75-EB1F-0488-C248-FA54B8F60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09" y="2401852"/>
            <a:ext cx="5328592" cy="1387188"/>
          </a:xfrm>
          <a:prstGeom prst="rect">
            <a:avLst/>
          </a:prstGeom>
        </p:spPr>
      </p:pic>
      <p:pic>
        <p:nvPicPr>
          <p:cNvPr id="11" name="圖片 10" descr="一張含有 文字, 字型, 螢幕擷取畫面, 數字 的圖片&#10;&#10;AI 產生的內容可能不正確。">
            <a:extLst>
              <a:ext uri="{FF2B5EF4-FFF2-40B4-BE49-F238E27FC236}">
                <a16:creationId xmlns:a16="http://schemas.microsoft.com/office/drawing/2014/main" id="{15E5BEE2-1E2C-08F4-74A3-557BFF10BE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4942" y="2457016"/>
            <a:ext cx="4511720" cy="1764072"/>
          </a:xfrm>
          <a:prstGeom prst="rect">
            <a:avLst/>
          </a:prstGeom>
        </p:spPr>
      </p:pic>
      <p:pic>
        <p:nvPicPr>
          <p:cNvPr id="8" name="圖片 7">
            <a:extLst>
              <a:ext uri="{FF2B5EF4-FFF2-40B4-BE49-F238E27FC236}">
                <a16:creationId xmlns:a16="http://schemas.microsoft.com/office/drawing/2014/main" id="{5F8B8B90-05D3-CF57-C776-B9F535400D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754" y="5808333"/>
            <a:ext cx="717309" cy="717309"/>
          </a:xfrm>
          <a:prstGeom prst="rect">
            <a:avLst/>
          </a:prstGeom>
        </p:spPr>
      </p:pic>
      <p:sp>
        <p:nvSpPr>
          <p:cNvPr id="12" name="文字方塊 11">
            <a:extLst>
              <a:ext uri="{FF2B5EF4-FFF2-40B4-BE49-F238E27FC236}">
                <a16:creationId xmlns:a16="http://schemas.microsoft.com/office/drawing/2014/main" id="{6A9E93AB-FA7E-3EF8-9DBC-1DB29CEBED00}"/>
              </a:ext>
            </a:extLst>
          </p:cNvPr>
          <p:cNvSpPr txBox="1"/>
          <p:nvPr/>
        </p:nvSpPr>
        <p:spPr>
          <a:xfrm>
            <a:off x="1847528" y="5769154"/>
            <a:ext cx="9023440" cy="828496"/>
          </a:xfrm>
          <a:prstGeom prst="roundRect">
            <a:avLst/>
          </a:prstGeom>
          <a:solidFill>
            <a:srgbClr val="C00000"/>
          </a:solidFill>
          <a:ln w="9525" algn="ctr">
            <a:solidFill>
              <a:srgbClr val="FF0000"/>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pPr algn="ctr"/>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建議考生請勿使用手機或平板電腦登入使用本招生各系統，避免畫面資訊閱覽</a:t>
            </a:r>
            <a:endParaRPr lang="en-US" altLang="zh-TW" sz="2000" b="1" dirty="0">
              <a:solidFill>
                <a:schemeClr val="bg1"/>
              </a:solidFill>
              <a:latin typeface="標楷體" panose="03000509000000000000" pitchFamily="65" charset="-120"/>
              <a:ea typeface="標楷體" panose="03000509000000000000" pitchFamily="65" charset="-120"/>
            </a:endParaRPr>
          </a:p>
          <a:p>
            <a:pPr algn="ctr"/>
            <a:r>
              <a:rPr lang="zh-TW" altLang="en-US" sz="2000" b="1" dirty="0">
                <a:solidFill>
                  <a:schemeClr val="bg1"/>
                </a:solidFill>
                <a:latin typeface="標楷體" panose="03000509000000000000" pitchFamily="65" charset="-120"/>
                <a:ea typeface="標楷體" panose="03000509000000000000" pitchFamily="65" charset="-120"/>
              </a:rPr>
              <a:t>不完全，漏登資料而影響權益。</a:t>
            </a:r>
          </a:p>
        </p:txBody>
      </p:sp>
    </p:spTree>
    <p:extLst>
      <p:ext uri="{BB962C8B-B14F-4D97-AF65-F5344CB8AC3E}">
        <p14:creationId xmlns:p14="http://schemas.microsoft.com/office/powerpoint/2010/main" val="360493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2523295" y="1143790"/>
            <a:ext cx="7412124" cy="5256411"/>
            <a:chOff x="809297" y="1268760"/>
            <a:chExt cx="7412124" cy="5256411"/>
          </a:xfrm>
        </p:grpSpPr>
        <p:pic>
          <p:nvPicPr>
            <p:cNvPr id="2"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7" y="3897825"/>
              <a:ext cx="7369455" cy="1304436"/>
            </a:xfrm>
            <a:prstGeom prst="rect">
              <a:avLst/>
            </a:prstGeom>
          </p:spPr>
        </p:pic>
        <p:pic>
          <p:nvPicPr>
            <p:cNvPr id="3"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97" y="5220735"/>
              <a:ext cx="7412124" cy="1304436"/>
            </a:xfrm>
            <a:prstGeom prst="rect">
              <a:avLst/>
            </a:prstGeom>
          </p:spPr>
        </p:pic>
        <p:pic>
          <p:nvPicPr>
            <p:cNvPr id="4"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1268760"/>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297" y="2574914"/>
              <a:ext cx="7387742" cy="1304436"/>
            </a:xfrm>
            <a:prstGeom prst="rect">
              <a:avLst/>
            </a:prstGeom>
          </p:spPr>
        </p:pic>
        <p:sp>
          <p:nvSpPr>
            <p:cNvPr id="6" name="TextBox 19"/>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資格審查登錄</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考生基本資料建置</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ED1E79"/>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8" name="TextBox 21"/>
            <p:cNvSpPr txBox="1"/>
            <p:nvPr/>
          </p:nvSpPr>
          <p:spPr>
            <a:xfrm flipH="1">
              <a:off x="2359716" y="4362292"/>
              <a:ext cx="5400600"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應屆畢業生第六學期修課紀錄查詢系統</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考生端</a:t>
              </a:r>
              <a:r>
                <a:rPr kumimoji="0" lang="en-US" altLang="zh-TW"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829B4D"/>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0" name="TextBox 23"/>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第一階段集體報名及繳費系統</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DAA600"/>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sp>
          <p:nvSpPr>
            <p:cNvPr id="12" name="TextBox 25"/>
            <p:cNvSpPr txBox="1"/>
            <p:nvPr/>
          </p:nvSpPr>
          <p:spPr>
            <a:xfrm flipH="1">
              <a:off x="2357963" y="5447817"/>
              <a:ext cx="5562215" cy="824456"/>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第二階段考生報名及學習歷程備審資料上傳狀態查詢系統</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r>
                <a:rPr kumimoji="0" lang="zh-TW"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華康儷楷書" panose="03000509000000000000" pitchFamily="65" charset="-120"/>
                <a:ea typeface="華康儷楷書"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1055440" y="-1675"/>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2600" b="1" spc="-150" dirty="0">
                <a:latin typeface="Book Antiqua" panose="02040602050305030304" pitchFamily="18" charset="0"/>
                <a:ea typeface="華康儷楷書" panose="03000509000000000000" pitchFamily="65" charset="-120"/>
                <a:cs typeface="Times New Roman" panose="02020603050405020304" pitchFamily="18" charset="0"/>
              </a:rPr>
              <a:t>「集體報名」系統操作說明</a:t>
            </a:r>
          </a:p>
        </p:txBody>
      </p:sp>
      <p:sp>
        <p:nvSpPr>
          <p:cNvPr id="13" name="矩形 12"/>
          <p:cNvSpPr/>
          <p:nvPr/>
        </p:nvSpPr>
        <p:spPr>
          <a:xfrm>
            <a:off x="3903738" y="1191836"/>
            <a:ext cx="5866968" cy="1113904"/>
          </a:xfrm>
          <a:prstGeom prst="rect">
            <a:avLst/>
          </a:prstGeom>
          <a:solidFill>
            <a:srgbClr val="FF0000">
              <a:alpha val="20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ffectLst>
                <a:glow rad="127000">
                  <a:schemeClr val="bg1"/>
                </a:glow>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593797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rotWithShape="1">
          <a:blip r:embed="rId2"/>
          <a:srcRect t="18120"/>
          <a:stretch/>
        </p:blipFill>
        <p:spPr>
          <a:xfrm>
            <a:off x="1559496" y="865558"/>
            <a:ext cx="9054799" cy="5822918"/>
          </a:xfrm>
          <a:prstGeom prst="rect">
            <a:avLst/>
          </a:prstGeom>
        </p:spPr>
      </p:pic>
      <p:sp>
        <p:nvSpPr>
          <p:cNvPr id="16" name="Rectangle 2"/>
          <p:cNvSpPr txBox="1">
            <a:spLocks noChangeArrowheads="1"/>
          </p:cNvSpPr>
          <p:nvPr/>
        </p:nvSpPr>
        <p:spPr bwMode="auto">
          <a:xfrm>
            <a:off x="763726" y="5943"/>
            <a:ext cx="1037283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300" b="1" kern="0" dirty="0">
                <a:latin typeface="華康儷楷書" panose="03000509000000000000" pitchFamily="65" charset="-120"/>
                <a:ea typeface="華康儷楷書" panose="03000509000000000000" pitchFamily="65" charset="-120"/>
                <a:cs typeface="+mj-cs"/>
              </a:rPr>
              <a:t>三、第二階段報名系統</a:t>
            </a:r>
            <a:r>
              <a:rPr lang="en-US" altLang="zh-TW" sz="2300" b="1" kern="0" dirty="0">
                <a:latin typeface="華康儷楷書" panose="03000509000000000000" pitchFamily="65" charset="-120"/>
                <a:ea typeface="華康儷楷書" panose="03000509000000000000" pitchFamily="65" charset="-120"/>
                <a:cs typeface="+mj-cs"/>
              </a:rPr>
              <a:t>(</a:t>
            </a:r>
            <a:r>
              <a:rPr lang="zh-TW" altLang="en-US" sz="2300" b="1" kern="0" dirty="0">
                <a:latin typeface="華康儷楷書" panose="03000509000000000000" pitchFamily="65" charset="-120"/>
                <a:ea typeface="華康儷楷書" panose="03000509000000000000" pitchFamily="65" charset="-120"/>
                <a:cs typeface="+mj-cs"/>
              </a:rPr>
              <a:t>含</a:t>
            </a:r>
            <a:r>
              <a:rPr lang="zh-TW" altLang="en-US" sz="2300" b="1" kern="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300" b="1" kern="0" dirty="0">
                <a:latin typeface="華康儷楷書" panose="03000509000000000000" pitchFamily="65" charset="-120"/>
                <a:ea typeface="華康儷楷書" panose="03000509000000000000" pitchFamily="65" charset="-120"/>
                <a:cs typeface="+mj-cs"/>
              </a:rPr>
              <a:t>備審資料上傳</a:t>
            </a:r>
            <a:r>
              <a:rPr lang="zh-TW" altLang="en-US" sz="23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300" b="1" kern="0" dirty="0">
                <a:latin typeface="華康儷楷書" panose="03000509000000000000" pitchFamily="65" charset="-120"/>
                <a:ea typeface="華康儷楷書" panose="03000509000000000000" pitchFamily="65" charset="-120"/>
                <a:cs typeface="+mj-cs"/>
              </a:rPr>
              <a:t>)-</a:t>
            </a:r>
            <a:r>
              <a:rPr lang="zh-TW" altLang="en-US" sz="2300" b="1" kern="0" dirty="0">
                <a:solidFill>
                  <a:srgbClr val="FF0000"/>
                </a:solidFill>
                <a:latin typeface="華康儷楷書" panose="03000509000000000000" pitchFamily="65" charset="-120"/>
                <a:ea typeface="華康儷楷書" panose="03000509000000000000" pitchFamily="65" charset="-120"/>
                <a:cs typeface="+mj-cs"/>
              </a:rPr>
              <a:t>繼續使用本系統</a:t>
            </a:r>
          </a:p>
        </p:txBody>
      </p:sp>
      <p:cxnSp>
        <p:nvCxnSpPr>
          <p:cNvPr id="12" name="直線單箭頭接點 11">
            <a:extLst>
              <a:ext uri="{FF2B5EF4-FFF2-40B4-BE49-F238E27FC236}">
                <a16:creationId xmlns:a16="http://schemas.microsoft.com/office/drawing/2014/main" id="{13CF4AA8-6A6D-4DB4-BD52-2A0E45977E79}"/>
              </a:ext>
            </a:extLst>
          </p:cNvPr>
          <p:cNvCxnSpPr>
            <a:cxnSpLocks/>
          </p:cNvCxnSpPr>
          <p:nvPr/>
        </p:nvCxnSpPr>
        <p:spPr>
          <a:xfrm flipV="1">
            <a:off x="6456040" y="3806539"/>
            <a:ext cx="1388000" cy="164535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矩形 1"/>
          <p:cNvSpPr/>
          <p:nvPr/>
        </p:nvSpPr>
        <p:spPr>
          <a:xfrm>
            <a:off x="4192438" y="5451894"/>
            <a:ext cx="3703762" cy="353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433977" y="4839419"/>
            <a:ext cx="797927" cy="15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4431101" y="5172974"/>
            <a:ext cx="1088835" cy="164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39D9C5E5-D4AB-4B86-BB06-3DDEACAD86BA}"/>
              </a:ext>
            </a:extLst>
          </p:cNvPr>
          <p:cNvSpPr txBox="1"/>
          <p:nvPr/>
        </p:nvSpPr>
        <p:spPr>
          <a:xfrm>
            <a:off x="2404361" y="6092434"/>
            <a:ext cx="7622600" cy="442674"/>
          </a:xfrm>
          <a:prstGeom prst="roundRect">
            <a:avLst/>
          </a:prstGeom>
          <a:solidFill>
            <a:srgbClr val="C00000"/>
          </a:solidFill>
        </p:spPr>
        <p:txBody>
          <a:bodyPr wrap="none" rtlCol="0">
            <a:spAutoFit/>
          </a:bodyPr>
          <a:lstStyle/>
          <a:p>
            <a:r>
              <a:rPr lang="zh-TW" altLang="en-US" sz="2000" b="1" dirty="0">
                <a:solidFill>
                  <a:schemeClr val="bg1"/>
                </a:solidFill>
                <a:latin typeface="華康儷楷書" panose="03000509000000000000" pitchFamily="65" charset="-120"/>
                <a:ea typeface="華康儷楷書" panose="03000509000000000000" pitchFamily="65" charset="-120"/>
              </a:rPr>
              <a:t>已於「第二階段繳費暨查詢系統」修改過通行碼者，將跳過此畫面</a:t>
            </a:r>
          </a:p>
        </p:txBody>
      </p:sp>
      <p:sp>
        <p:nvSpPr>
          <p:cNvPr id="8" name="語音泡泡: 圓角矩形 7">
            <a:extLst>
              <a:ext uri="{FF2B5EF4-FFF2-40B4-BE49-F238E27FC236}">
                <a16:creationId xmlns:a16="http://schemas.microsoft.com/office/drawing/2014/main" id="{96D3C967-8CBE-4205-A3D9-79BF3B2A9350}"/>
              </a:ext>
            </a:extLst>
          </p:cNvPr>
          <p:cNvSpPr/>
          <p:nvPr/>
        </p:nvSpPr>
        <p:spPr>
          <a:xfrm>
            <a:off x="8342069" y="4058626"/>
            <a:ext cx="3531145" cy="1645355"/>
          </a:xfrm>
          <a:prstGeom prst="wedgeRoundRectCallout">
            <a:avLst>
              <a:gd name="adj1" fmla="val -60292"/>
              <a:gd name="adj2" fmla="val 37094"/>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kumimoji="0" lang="en-US" altLang="zh-TW"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zh-TW" altLang="en-US"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通行碼僅能修改</a:t>
            </a:r>
            <a:r>
              <a:rPr kumimoji="0" lang="en-US" altLang="zh-TW" sz="22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1</a:t>
            </a:r>
            <a:r>
              <a:rPr kumimoji="0" lang="zh-TW" altLang="en-US" sz="22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次</a:t>
            </a:r>
            <a:endParaRPr kumimoji="0" lang="en-US" altLang="zh-TW" sz="2200" b="1" dirty="0">
              <a:solidFill>
                <a:srgbClr val="FF0000"/>
              </a:solidFill>
              <a:latin typeface="Cambria Math" panose="02040503050406030204" pitchFamily="18" charset="0"/>
              <a:ea typeface="華康儷楷書" panose="03000509000000000000" pitchFamily="65" charset="-120"/>
              <a:cs typeface="Times New Roman" panose="02020603050405020304" pitchFamily="18" charset="0"/>
            </a:endParaRPr>
          </a:p>
          <a:p>
            <a:pPr marL="176213" indent="-176213" fontAlgn="auto">
              <a:spcBef>
                <a:spcPts val="0"/>
              </a:spcBef>
              <a:spcAft>
                <a:spcPts val="0"/>
              </a:spcAft>
            </a:pPr>
            <a:r>
              <a:rPr kumimoji="0" lang="en-US" altLang="zh-TW"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2.</a:t>
            </a:r>
            <a:r>
              <a:rPr kumimoji="0" lang="zh-TW" altLang="en-US"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依系統導引完成確認後，才可進行下一步驟操作</a:t>
            </a:r>
            <a:endParaRPr kumimoji="0" lang="en-US" altLang="zh-TW"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endParaRPr>
          </a:p>
          <a:p>
            <a:pPr marL="176213" indent="-176213" fontAlgn="auto">
              <a:spcBef>
                <a:spcPts val="0"/>
              </a:spcBef>
              <a:spcAft>
                <a:spcPts val="0"/>
              </a:spcAft>
            </a:pPr>
            <a:r>
              <a:rPr kumimoji="0" lang="en-US" altLang="zh-TW" b="1" dirty="0">
                <a:solidFill>
                  <a:schemeClr val="tx1"/>
                </a:solidFill>
                <a:latin typeface="Cambria Math" panose="02040503050406030204" pitchFamily="18" charset="0"/>
                <a:ea typeface="華康儷楷書" panose="03000509000000000000" pitchFamily="65" charset="-120"/>
                <a:cs typeface="Times New Roman" panose="02020603050405020304" pitchFamily="18" charset="0"/>
              </a:rPr>
              <a:t>3.</a:t>
            </a:r>
            <a:r>
              <a:rPr kumimoji="0" lang="zh-TW" altLang="en-US" b="1" dirty="0">
                <a:solidFill>
                  <a:schemeClr val="tx1"/>
                </a:solidFill>
                <a:latin typeface="Cambria Math" panose="02040503050406030204" pitchFamily="18" charset="0"/>
                <a:ea typeface="華康儷楷書" panose="03000509000000000000" pitchFamily="65" charset="-120"/>
              </a:rPr>
              <a:t>確認修改通行碼</a:t>
            </a:r>
            <a:r>
              <a:rPr kumimoji="0" lang="zh-TW" altLang="en-US" b="1" dirty="0">
                <a:solidFill>
                  <a:prstClr val="black"/>
                </a:solidFill>
                <a:latin typeface="Cambria Math" panose="02040503050406030204" pitchFamily="18" charset="0"/>
                <a:ea typeface="華康儷楷書" panose="03000509000000000000" pitchFamily="65" charset="-120"/>
              </a:rPr>
              <a:t>後，考生務必</a:t>
            </a:r>
            <a:r>
              <a:rPr kumimoji="0" lang="zh-TW" altLang="en-US" b="1" u="sng" dirty="0">
                <a:solidFill>
                  <a:srgbClr val="FF0000"/>
                </a:solidFill>
                <a:latin typeface="Cambria Math" panose="02040503050406030204" pitchFamily="18" charset="0"/>
                <a:ea typeface="華康儷楷書" panose="03000509000000000000" pitchFamily="65" charset="-120"/>
              </a:rPr>
              <a:t>列印或儲存通行碼</a:t>
            </a:r>
          </a:p>
        </p:txBody>
      </p:sp>
      <p:pic>
        <p:nvPicPr>
          <p:cNvPr id="15" name="圖片 14">
            <a:extLst>
              <a:ext uri="{FF2B5EF4-FFF2-40B4-BE49-F238E27FC236}">
                <a16:creationId xmlns:a16="http://schemas.microsoft.com/office/drawing/2014/main" id="{4110F37F-5F86-4E57-A876-3BCAE134693B}"/>
              </a:ext>
            </a:extLst>
          </p:cNvPr>
          <p:cNvPicPr/>
          <p:nvPr/>
        </p:nvPicPr>
        <p:blipFill>
          <a:blip r:embed="rId3" cstate="print">
            <a:extLst>
              <a:ext uri="{28A0092B-C50C-407E-A947-70E740481C1C}">
                <a14:useLocalDpi xmlns:a14="http://schemas.microsoft.com/office/drawing/2010/main" val="0"/>
              </a:ext>
            </a:extLst>
          </a:blip>
          <a:srcRect/>
          <a:stretch/>
        </p:blipFill>
        <p:spPr>
          <a:xfrm>
            <a:off x="8616280" y="1707207"/>
            <a:ext cx="3329840" cy="2069810"/>
          </a:xfrm>
          <a:prstGeom prst="rect">
            <a:avLst/>
          </a:prstGeom>
          <a:ln>
            <a:solidFill>
              <a:schemeClr val="tx1"/>
            </a:solidFill>
          </a:ln>
          <a:effectLst>
            <a:outerShdw blurRad="190500" algn="tl" rotWithShape="0">
              <a:srgbClr val="000000">
                <a:alpha val="70000"/>
              </a:srgbClr>
            </a:outerShdw>
          </a:effectLst>
        </p:spPr>
      </p:pic>
      <p:sp>
        <p:nvSpPr>
          <p:cNvPr id="20" name="椭圆 76">
            <a:extLst>
              <a:ext uri="{FF2B5EF4-FFF2-40B4-BE49-F238E27FC236}">
                <a16:creationId xmlns:a16="http://schemas.microsoft.com/office/drawing/2014/main" id="{3AA4521A-F0E2-4E5B-870F-44FAA396C5D9}"/>
              </a:ext>
            </a:extLst>
          </p:cNvPr>
          <p:cNvSpPr/>
          <p:nvPr/>
        </p:nvSpPr>
        <p:spPr>
          <a:xfrm>
            <a:off x="3947227" y="5355460"/>
            <a:ext cx="302556" cy="296402"/>
          </a:xfrm>
          <a:prstGeom prst="ellipse">
            <a:avLst/>
          </a:prstGeom>
          <a:solidFill>
            <a:srgbClr val="7030A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1</a:t>
            </a:r>
            <a:endParaRPr kumimoji="0" lang="zh-CN" altLang="en-US"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21" name="椭圆 76">
            <a:extLst>
              <a:ext uri="{FF2B5EF4-FFF2-40B4-BE49-F238E27FC236}">
                <a16:creationId xmlns:a16="http://schemas.microsoft.com/office/drawing/2014/main" id="{0966593D-AA74-4105-9B91-781647ECD66E}"/>
              </a:ext>
            </a:extLst>
          </p:cNvPr>
          <p:cNvSpPr/>
          <p:nvPr/>
        </p:nvSpPr>
        <p:spPr>
          <a:xfrm>
            <a:off x="7323909" y="5138056"/>
            <a:ext cx="330925" cy="311029"/>
          </a:xfrm>
          <a:prstGeom prst="ellipse">
            <a:avLst/>
          </a:prstGeom>
          <a:solidFill>
            <a:srgbClr val="7030A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3</a:t>
            </a:r>
            <a:endParaRPr kumimoji="0" lang="zh-CN" altLang="en-US"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
        <p:nvSpPr>
          <p:cNvPr id="24" name="椭圆 76">
            <a:extLst>
              <a:ext uri="{FF2B5EF4-FFF2-40B4-BE49-F238E27FC236}">
                <a16:creationId xmlns:a16="http://schemas.microsoft.com/office/drawing/2014/main" id="{7064BB36-CB21-4813-9B3C-0BEF2A8F4768}"/>
              </a:ext>
            </a:extLst>
          </p:cNvPr>
          <p:cNvSpPr/>
          <p:nvPr/>
        </p:nvSpPr>
        <p:spPr>
          <a:xfrm>
            <a:off x="5977906" y="5155474"/>
            <a:ext cx="341556" cy="309750"/>
          </a:xfrm>
          <a:prstGeom prst="ellipse">
            <a:avLst/>
          </a:prstGeom>
          <a:solidFill>
            <a:srgbClr val="7030A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rPr>
              <a:t>2</a:t>
            </a:r>
            <a:endParaRPr kumimoji="0" lang="zh-CN" altLang="en-US" b="1" kern="0" dirty="0">
              <a:solidFill>
                <a:prstClr val="white"/>
              </a:solidFill>
              <a:latin typeface="Cambria Math" panose="020405030504060302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703564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螢幕擷取畫面, 字型, 網頁 的圖片&#10;&#10;AI 產生的內容可能不正確。">
            <a:extLst>
              <a:ext uri="{FF2B5EF4-FFF2-40B4-BE49-F238E27FC236}">
                <a16:creationId xmlns:a16="http://schemas.microsoft.com/office/drawing/2014/main" id="{E6E73F24-FCDC-085A-030E-2CF1503E452C}"/>
              </a:ext>
            </a:extLst>
          </p:cNvPr>
          <p:cNvPicPr>
            <a:picLocks noChangeAspect="1"/>
          </p:cNvPicPr>
          <p:nvPr/>
        </p:nvPicPr>
        <p:blipFill>
          <a:blip r:embed="rId2">
            <a:extLst>
              <a:ext uri="{28A0092B-C50C-407E-A947-70E740481C1C}">
                <a14:useLocalDpi xmlns:a14="http://schemas.microsoft.com/office/drawing/2010/main" val="0"/>
              </a:ext>
            </a:extLst>
          </a:blip>
          <a:srcRect r="7754"/>
          <a:stretch/>
        </p:blipFill>
        <p:spPr>
          <a:xfrm>
            <a:off x="791567" y="791305"/>
            <a:ext cx="10272986" cy="5598096"/>
          </a:xfrm>
          <a:prstGeom prst="rect">
            <a:avLst/>
          </a:prstGeom>
        </p:spPr>
      </p:pic>
      <p:sp>
        <p:nvSpPr>
          <p:cNvPr id="16" name="Rectangle 2"/>
          <p:cNvSpPr txBox="1">
            <a:spLocks noChangeArrowheads="1"/>
          </p:cNvSpPr>
          <p:nvPr/>
        </p:nvSpPr>
        <p:spPr bwMode="auto">
          <a:xfrm>
            <a:off x="763726" y="5943"/>
            <a:ext cx="1037283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b="1" kern="0" dirty="0">
                <a:latin typeface="Cambria Math" panose="02040503050406030204" pitchFamily="18" charset="0"/>
                <a:ea typeface="華康儷楷書" panose="03000509000000000000" pitchFamily="65" charset="-120"/>
                <a:cs typeface="+mj-cs"/>
              </a:rPr>
              <a:t>三、第二階段報名系統</a:t>
            </a:r>
            <a:r>
              <a:rPr lang="en-US" altLang="zh-TW" sz="2400" b="1" kern="0" dirty="0">
                <a:latin typeface="Cambria Math" panose="02040503050406030204" pitchFamily="18" charset="0"/>
                <a:ea typeface="華康儷楷書" panose="03000509000000000000" pitchFamily="65" charset="-120"/>
                <a:cs typeface="+mj-cs"/>
              </a:rPr>
              <a:t>(</a:t>
            </a:r>
            <a:r>
              <a:rPr lang="zh-TW" altLang="en-US" sz="2400" b="1" kern="0" dirty="0">
                <a:latin typeface="Cambria Math" panose="02040503050406030204" pitchFamily="18" charset="0"/>
                <a:ea typeface="華康儷楷書" panose="03000509000000000000" pitchFamily="65" charset="-120"/>
                <a:cs typeface="+mj-cs"/>
              </a:rPr>
              <a:t>含</a:t>
            </a:r>
            <a:r>
              <a:rPr lang="zh-TW" altLang="en-US" sz="2400" b="1" kern="0" dirty="0">
                <a:latin typeface="Cambria Math" panose="02040503050406030204" pitchFamily="18" charset="0"/>
                <a:ea typeface="華康儷楷書" panose="03000509000000000000" pitchFamily="65" charset="-120"/>
                <a:cs typeface="Times New Roman" panose="02020603050405020304" pitchFamily="18" charset="0"/>
              </a:rPr>
              <a:t>學習歷程</a:t>
            </a:r>
            <a:r>
              <a:rPr lang="zh-TW" altLang="en-US" sz="2400" b="1" kern="0" dirty="0">
                <a:latin typeface="Cambria Math" panose="02040503050406030204" pitchFamily="18" charset="0"/>
                <a:ea typeface="華康儷楷書" panose="03000509000000000000" pitchFamily="65" charset="-120"/>
                <a:cs typeface="+mj-cs"/>
              </a:rPr>
              <a:t>備審資料上傳</a:t>
            </a:r>
            <a:r>
              <a:rPr lang="zh-TW" altLang="en-US" sz="2400" b="1" kern="0" dirty="0">
                <a:latin typeface="Cambria Math" panose="02040503050406030204" pitchFamily="18" charset="0"/>
                <a:ea typeface="華康儷楷書" panose="03000509000000000000" pitchFamily="65" charset="-120"/>
                <a:cs typeface="Times New Roman" panose="02020603050405020304" pitchFamily="18" charset="0"/>
              </a:rPr>
              <a:t>作業</a:t>
            </a:r>
            <a:r>
              <a:rPr lang="en-US" altLang="zh-TW" sz="2400" b="1" kern="0" dirty="0">
                <a:latin typeface="Cambria Math" panose="02040503050406030204" pitchFamily="18" charset="0"/>
                <a:ea typeface="華康儷楷書" panose="03000509000000000000" pitchFamily="65" charset="-120"/>
                <a:cs typeface="+mj-cs"/>
              </a:rPr>
              <a:t>)-</a:t>
            </a:r>
            <a:r>
              <a:rPr lang="zh-TW" altLang="en-US" sz="2400" b="1" kern="0" dirty="0">
                <a:solidFill>
                  <a:srgbClr val="FF0000"/>
                </a:solidFill>
                <a:latin typeface="Cambria Math" panose="02040503050406030204" pitchFamily="18" charset="0"/>
                <a:ea typeface="華康儷楷書" panose="03000509000000000000" pitchFamily="65" charset="-120"/>
                <a:cs typeface="+mj-cs"/>
              </a:rPr>
              <a:t>繼續使用本系統</a:t>
            </a:r>
          </a:p>
        </p:txBody>
      </p:sp>
      <p:sp>
        <p:nvSpPr>
          <p:cNvPr id="2" name="矩形 1"/>
          <p:cNvSpPr/>
          <p:nvPr/>
        </p:nvSpPr>
        <p:spPr>
          <a:xfrm>
            <a:off x="9552384" y="2990422"/>
            <a:ext cx="864096" cy="3722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a:extLst>
              <a:ext uri="{FF2B5EF4-FFF2-40B4-BE49-F238E27FC236}">
                <a16:creationId xmlns:a16="http://schemas.microsoft.com/office/drawing/2014/main" id="{5A9AEDF7-09B2-419A-95D8-2C10010ECC2F}"/>
              </a:ext>
            </a:extLst>
          </p:cNvPr>
          <p:cNvSpPr/>
          <p:nvPr/>
        </p:nvSpPr>
        <p:spPr>
          <a:xfrm>
            <a:off x="8256240" y="3926530"/>
            <a:ext cx="3528392" cy="1940957"/>
          </a:xfrm>
          <a:prstGeom prst="roundRect">
            <a:avLst/>
          </a:prstGeom>
          <a:solidFill>
            <a:schemeClr val="accent6">
              <a:lumMod val="20000"/>
              <a:lumOff val="80000"/>
            </a:schemeClr>
          </a:solidFill>
          <a:ln>
            <a:solidFill>
              <a:schemeClr val="accent6">
                <a:lumMod val="75000"/>
              </a:schemeClr>
            </a:solidFill>
          </a:ln>
        </p:spPr>
        <p:txBody>
          <a:bodyPr wrap="square">
            <a:spAutoFit/>
          </a:bodyPr>
          <a:lstStyle/>
          <a:p>
            <a:pPr marL="342900" indent="-342900" fontAlgn="auto">
              <a:spcBef>
                <a:spcPts val="0"/>
              </a:spcBef>
              <a:spcAft>
                <a:spcPts val="0"/>
              </a:spcAft>
              <a:buFont typeface="+mj-lt"/>
              <a:buAutoNum type="arabicPeriod"/>
            </a:pP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確認考生資料</a:t>
            </a:r>
            <a:endPar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fontAlgn="auto">
              <a:spcBef>
                <a:spcPts val="0"/>
              </a:spcBef>
              <a:spcAft>
                <a:spcPts val="0"/>
              </a:spcAft>
              <a:buFont typeface="+mj-lt"/>
              <a:buAutoNum type="arabicPeriod"/>
            </a:pPr>
            <a:r>
              <a:rPr kumimoji="0" lang="zh-TW" altLang="en-US" b="1" dirty="0">
                <a:latin typeface="Cambria Math" panose="02040503050406030204" pitchFamily="18" charset="0"/>
                <a:ea typeface="華康儷楷書" panose="03000509000000000000" pitchFamily="65" charset="-120"/>
                <a:cs typeface="Times New Roman" panose="02020603050405020304" pitchFamily="18" charset="0"/>
              </a:rPr>
              <a:t>若資料有誤，請點選右上角的修改資料，並點選儲存</a:t>
            </a:r>
            <a:endParaRPr kumimoji="0" lang="en-US" altLang="zh-TW" b="1" dirty="0">
              <a:latin typeface="Cambria Math" panose="02040503050406030204" pitchFamily="18" charset="0"/>
              <a:ea typeface="華康儷楷書" panose="03000509000000000000" pitchFamily="65" charset="-120"/>
              <a:cs typeface="Times New Roman" panose="02020603050405020304" pitchFamily="18" charset="0"/>
            </a:endParaRPr>
          </a:p>
          <a:p>
            <a:pPr marL="342900" indent="-342900" fontAlgn="auto">
              <a:spcBef>
                <a:spcPts val="0"/>
              </a:spcBef>
              <a:spcAft>
                <a:spcPts val="0"/>
              </a:spcAft>
              <a:buFont typeface="+mj-lt"/>
              <a:buAutoNum type="arabicPeriod"/>
            </a:pPr>
            <a:r>
              <a:rPr kumimoji="0" lang="zh-TW" altLang="en-US" b="1" dirty="0">
                <a:solidFill>
                  <a:prstClr val="black"/>
                </a:solidFill>
                <a:latin typeface="Cambria Math" panose="02040503050406030204" pitchFamily="18" charset="0"/>
                <a:ea typeface="華康儷楷書" panose="03000509000000000000" pitchFamily="65" charset="-120"/>
              </a:rPr>
              <a:t>確認資料皆正確無誤後，請勾選確認資料無誤，並點選下一步</a:t>
            </a:r>
            <a:endParaRPr kumimoji="0" lang="zh-TW" altLang="en-US" b="1" u="sng" dirty="0">
              <a:solidFill>
                <a:srgbClr val="FF0000"/>
              </a:solidFill>
              <a:latin typeface="Cambria Math" panose="02040503050406030204" pitchFamily="18" charset="0"/>
              <a:ea typeface="華康儷楷書" panose="03000509000000000000" pitchFamily="65" charset="-120"/>
            </a:endParaRPr>
          </a:p>
        </p:txBody>
      </p:sp>
      <p:sp>
        <p:nvSpPr>
          <p:cNvPr id="15" name="矩形 14"/>
          <p:cNvSpPr/>
          <p:nvPr/>
        </p:nvSpPr>
        <p:spPr>
          <a:xfrm>
            <a:off x="6387072" y="5877874"/>
            <a:ext cx="772023" cy="431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Freeform 2">
            <a:extLst>
              <a:ext uri="{FF2B5EF4-FFF2-40B4-BE49-F238E27FC236}">
                <a16:creationId xmlns:a16="http://schemas.microsoft.com/office/drawing/2014/main" id="{9306EBB7-8B20-4A9A-86CD-79CE17E0F69A}"/>
              </a:ext>
            </a:extLst>
          </p:cNvPr>
          <p:cNvSpPr>
            <a:spLocks/>
          </p:cNvSpPr>
          <p:nvPr/>
        </p:nvSpPr>
        <p:spPr bwMode="gray">
          <a:xfrm>
            <a:off x="5356800" y="5738400"/>
            <a:ext cx="363605" cy="365684"/>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pic>
        <p:nvPicPr>
          <p:cNvPr id="12" name="圖片 11">
            <a:extLst>
              <a:ext uri="{FF2B5EF4-FFF2-40B4-BE49-F238E27FC236}">
                <a16:creationId xmlns:a16="http://schemas.microsoft.com/office/drawing/2014/main" id="{256DD759-3DCD-487F-BBA1-186F3646E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203" y="3362635"/>
            <a:ext cx="372214" cy="372214"/>
          </a:xfrm>
          <a:prstGeom prst="rect">
            <a:avLst/>
          </a:prstGeom>
        </p:spPr>
      </p:pic>
      <p:pic>
        <p:nvPicPr>
          <p:cNvPr id="13" name="圖片 12">
            <a:extLst>
              <a:ext uri="{FF2B5EF4-FFF2-40B4-BE49-F238E27FC236}">
                <a16:creationId xmlns:a16="http://schemas.microsoft.com/office/drawing/2014/main" id="{AEAFEDB9-E3F5-49CE-A707-2E612922B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88" y="6309320"/>
            <a:ext cx="372214" cy="372214"/>
          </a:xfrm>
          <a:prstGeom prst="rect">
            <a:avLst/>
          </a:prstGeom>
        </p:spPr>
      </p:pic>
      <p:pic>
        <p:nvPicPr>
          <p:cNvPr id="8" name="圖片 7" descr="一張含有 文字, 螢幕擷取畫面, 字型, 網頁 的圖片&#10;&#10;AI 產生的內容可能不正確。">
            <a:extLst>
              <a:ext uri="{FF2B5EF4-FFF2-40B4-BE49-F238E27FC236}">
                <a16:creationId xmlns:a16="http://schemas.microsoft.com/office/drawing/2014/main" id="{A6AAB67C-8432-9853-33DD-078285CE4CD4}"/>
              </a:ext>
            </a:extLst>
          </p:cNvPr>
          <p:cNvPicPr>
            <a:picLocks noChangeAspect="1"/>
          </p:cNvPicPr>
          <p:nvPr/>
        </p:nvPicPr>
        <p:blipFill>
          <a:blip r:embed="rId2">
            <a:extLst>
              <a:ext uri="{28A0092B-C50C-407E-A947-70E740481C1C}">
                <a14:useLocalDpi xmlns:a14="http://schemas.microsoft.com/office/drawing/2010/main" val="0"/>
              </a:ext>
            </a:extLst>
          </a:blip>
          <a:srcRect l="92241" t="26033" b="63322"/>
          <a:stretch/>
        </p:blipFill>
        <p:spPr>
          <a:xfrm>
            <a:off x="11064553" y="2250000"/>
            <a:ext cx="864096" cy="595888"/>
          </a:xfrm>
          <a:prstGeom prst="rect">
            <a:avLst/>
          </a:prstGeom>
        </p:spPr>
      </p:pic>
    </p:spTree>
    <p:extLst>
      <p:ext uri="{BB962C8B-B14F-4D97-AF65-F5344CB8AC3E}">
        <p14:creationId xmlns:p14="http://schemas.microsoft.com/office/powerpoint/2010/main" val="31139150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螢幕擷取畫面, 字型, 數字 的圖片&#10;&#10;AI 產生的內容可能不正確。">
            <a:extLst>
              <a:ext uri="{FF2B5EF4-FFF2-40B4-BE49-F238E27FC236}">
                <a16:creationId xmlns:a16="http://schemas.microsoft.com/office/drawing/2014/main" id="{FB9AFAB4-BD2C-AE63-2EF8-E51B29ED18CF}"/>
              </a:ext>
            </a:extLst>
          </p:cNvPr>
          <p:cNvPicPr>
            <a:picLocks noChangeAspect="1"/>
          </p:cNvPicPr>
          <p:nvPr/>
        </p:nvPicPr>
        <p:blipFill>
          <a:blip r:embed="rId2">
            <a:extLst>
              <a:ext uri="{28A0092B-C50C-407E-A947-70E740481C1C}">
                <a14:useLocalDpi xmlns:a14="http://schemas.microsoft.com/office/drawing/2010/main" val="0"/>
              </a:ext>
            </a:extLst>
          </a:blip>
          <a:srcRect t="857"/>
          <a:stretch/>
        </p:blipFill>
        <p:spPr>
          <a:xfrm>
            <a:off x="2329520" y="745098"/>
            <a:ext cx="7052524" cy="6060339"/>
          </a:xfrm>
          <a:prstGeom prst="rect">
            <a:avLst/>
          </a:prstGeom>
        </p:spPr>
      </p:pic>
      <p:sp>
        <p:nvSpPr>
          <p:cNvPr id="3" name="Rectangle 2"/>
          <p:cNvSpPr txBox="1">
            <a:spLocks noChangeArrowheads="1"/>
          </p:cNvSpPr>
          <p:nvPr/>
        </p:nvSpPr>
        <p:spPr bwMode="auto">
          <a:xfrm>
            <a:off x="630398" y="-1"/>
            <a:ext cx="1116124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100" b="1" kern="0" dirty="0">
                <a:latin typeface="華康儷楷書" panose="03000509000000000000" pitchFamily="65" charset="-120"/>
                <a:ea typeface="華康儷楷書" panose="03000509000000000000" pitchFamily="65" charset="-120"/>
                <a:cs typeface="+mj-cs"/>
              </a:rPr>
              <a:t>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閱讀隱私權保護政策聲明</a:t>
            </a:r>
          </a:p>
        </p:txBody>
      </p:sp>
      <p:sp>
        <p:nvSpPr>
          <p:cNvPr id="4" name="Freeform 2">
            <a:extLst>
              <a:ext uri="{FF2B5EF4-FFF2-40B4-BE49-F238E27FC236}">
                <a16:creationId xmlns:a16="http://schemas.microsoft.com/office/drawing/2014/main" id="{9306EBB7-8B20-4A9A-86CD-79CE17E0F69A}"/>
              </a:ext>
            </a:extLst>
          </p:cNvPr>
          <p:cNvSpPr>
            <a:spLocks/>
          </p:cNvSpPr>
          <p:nvPr/>
        </p:nvSpPr>
        <p:spPr bwMode="gray">
          <a:xfrm>
            <a:off x="2423592" y="5840030"/>
            <a:ext cx="400594" cy="397282"/>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p:spPr>
        <p:txBody>
          <a:bodyPr lIns="34290" tIns="33338" rIns="34290" bIns="33338" anchor="ctr" anchorCtr="1"/>
          <a:lstStyle/>
          <a:p>
            <a:pPr fontAlgn="auto">
              <a:spcBef>
                <a:spcPts val="0"/>
              </a:spcBef>
              <a:spcAft>
                <a:spcPts val="0"/>
              </a:spcAft>
              <a:defRPr/>
            </a:pPr>
            <a:endParaRPr kumimoji="0" lang="zh-TW" altLang="en-US" dirty="0">
              <a:solidFill>
                <a:prstClr val="black"/>
              </a:solidFill>
              <a:latin typeface="標楷體" panose="03000509000000000000" pitchFamily="65" charset="-120"/>
              <a:ea typeface="標楷體" panose="03000509000000000000" pitchFamily="65" charset="-120"/>
            </a:endParaRPr>
          </a:p>
        </p:txBody>
      </p:sp>
      <p:sp>
        <p:nvSpPr>
          <p:cNvPr id="5" name="矩形 4"/>
          <p:cNvSpPr/>
          <p:nvPr/>
        </p:nvSpPr>
        <p:spPr>
          <a:xfrm>
            <a:off x="5519936" y="6395756"/>
            <a:ext cx="691083" cy="4046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a:extLst>
              <a:ext uri="{FF2B5EF4-FFF2-40B4-BE49-F238E27FC236}">
                <a16:creationId xmlns:a16="http://schemas.microsoft.com/office/drawing/2014/main" id="{EBCB2FA3-BD97-271F-4D73-7EB8DF746707}"/>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6211018" y="6395756"/>
            <a:ext cx="415925" cy="415925"/>
          </a:xfrm>
          <a:prstGeom prst="rect">
            <a:avLst/>
          </a:prstGeom>
        </p:spPr>
      </p:pic>
    </p:spTree>
    <p:extLst>
      <p:ext uri="{BB962C8B-B14F-4D97-AF65-F5344CB8AC3E}">
        <p14:creationId xmlns:p14="http://schemas.microsoft.com/office/powerpoint/2010/main" val="8062076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文件, 字型 的圖片&#10;&#10;AI 產生的內容可能不正確。">
            <a:extLst>
              <a:ext uri="{FF2B5EF4-FFF2-40B4-BE49-F238E27FC236}">
                <a16:creationId xmlns:a16="http://schemas.microsoft.com/office/drawing/2014/main" id="{FE3D2CAE-CF56-5AE7-70DE-E4B774D71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01" y="745099"/>
            <a:ext cx="4475162" cy="6011730"/>
          </a:xfrm>
          <a:prstGeom prst="rect">
            <a:avLst/>
          </a:prstGeom>
        </p:spPr>
      </p:pic>
      <p:sp>
        <p:nvSpPr>
          <p:cNvPr id="6" name="Rectangle 2"/>
          <p:cNvSpPr txBox="1">
            <a:spLocks noChangeArrowheads="1"/>
          </p:cNvSpPr>
          <p:nvPr/>
        </p:nvSpPr>
        <p:spPr bwMode="auto">
          <a:xfrm>
            <a:off x="695400" y="0"/>
            <a:ext cx="972108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b="1" kern="0" dirty="0">
                <a:latin typeface="華康儷楷書" panose="03000509000000000000" pitchFamily="65" charset="-120"/>
                <a:ea typeface="華康儷楷書" panose="03000509000000000000" pitchFamily="65" charset="-120"/>
                <a:cs typeface="+mj-cs"/>
              </a:rPr>
              <a:t>三、第二階段報名系統</a:t>
            </a:r>
            <a:r>
              <a:rPr lang="en-US" altLang="zh-TW" sz="2400" b="1" kern="0" dirty="0">
                <a:latin typeface="華康儷楷書" panose="03000509000000000000" pitchFamily="65" charset="-120"/>
                <a:ea typeface="華康儷楷書" panose="03000509000000000000" pitchFamily="65" charset="-120"/>
                <a:cs typeface="+mj-cs"/>
              </a:rPr>
              <a:t>(</a:t>
            </a:r>
            <a:r>
              <a:rPr lang="zh-TW" altLang="en-US" sz="2400" b="1" kern="0" dirty="0">
                <a:latin typeface="華康儷楷書" panose="03000509000000000000" pitchFamily="65" charset="-120"/>
                <a:ea typeface="華康儷楷書" panose="03000509000000000000" pitchFamily="65" charset="-120"/>
                <a:cs typeface="+mj-cs"/>
              </a:rPr>
              <a:t>含</a:t>
            </a:r>
            <a:r>
              <a:rPr lang="zh-TW" altLang="en-US" sz="2400" b="1" kern="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400" b="1" kern="0" dirty="0">
                <a:latin typeface="華康儷楷書" panose="03000509000000000000" pitchFamily="65" charset="-120"/>
                <a:ea typeface="華康儷楷書" panose="03000509000000000000" pitchFamily="65" charset="-120"/>
                <a:cs typeface="+mj-cs"/>
              </a:rPr>
              <a:t>備審資料上傳</a:t>
            </a:r>
            <a:r>
              <a:rPr lang="zh-TW" altLang="en-US" sz="24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400" b="1" kern="0" dirty="0">
                <a:latin typeface="華康儷楷書" panose="03000509000000000000" pitchFamily="65" charset="-120"/>
                <a:ea typeface="華康儷楷書" panose="03000509000000000000" pitchFamily="65" charset="-120"/>
                <a:cs typeface="+mj-cs"/>
              </a:rPr>
              <a:t>)-</a:t>
            </a:r>
            <a:r>
              <a:rPr lang="zh-TW" altLang="en-US" sz="2400" b="1" kern="0" dirty="0">
                <a:solidFill>
                  <a:srgbClr val="FF0000"/>
                </a:solidFill>
                <a:latin typeface="華康儷楷書" panose="03000509000000000000" pitchFamily="65" charset="-120"/>
                <a:ea typeface="華康儷楷書" panose="03000509000000000000" pitchFamily="65" charset="-120"/>
                <a:cs typeface="+mj-cs"/>
              </a:rPr>
              <a:t>閱讀注意事項</a:t>
            </a:r>
          </a:p>
        </p:txBody>
      </p:sp>
      <p:sp>
        <p:nvSpPr>
          <p:cNvPr id="10" name="Freeform 2">
            <a:extLst>
              <a:ext uri="{FF2B5EF4-FFF2-40B4-BE49-F238E27FC236}">
                <a16:creationId xmlns:a16="http://schemas.microsoft.com/office/drawing/2014/main" id="{9306EBB7-8B20-4A9A-86CD-79CE17E0F69A}"/>
              </a:ext>
            </a:extLst>
          </p:cNvPr>
          <p:cNvSpPr>
            <a:spLocks/>
          </p:cNvSpPr>
          <p:nvPr/>
        </p:nvSpPr>
        <p:spPr bwMode="gray">
          <a:xfrm>
            <a:off x="831369" y="6096000"/>
            <a:ext cx="296079" cy="308901"/>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7" name="矩形 6"/>
          <p:cNvSpPr/>
          <p:nvPr/>
        </p:nvSpPr>
        <p:spPr>
          <a:xfrm>
            <a:off x="2826980" y="6506298"/>
            <a:ext cx="415925" cy="2350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8" name="表格 8">
            <a:extLst>
              <a:ext uri="{FF2B5EF4-FFF2-40B4-BE49-F238E27FC236}">
                <a16:creationId xmlns:a16="http://schemas.microsoft.com/office/drawing/2014/main" id="{E6FBF986-3A35-4915-935D-18928468390D}"/>
              </a:ext>
            </a:extLst>
          </p:cNvPr>
          <p:cNvGraphicFramePr>
            <a:graphicFrameLocks noGrp="1"/>
          </p:cNvGraphicFramePr>
          <p:nvPr>
            <p:extLst>
              <p:ext uri="{D42A27DB-BD31-4B8C-83A1-F6EECF244321}">
                <p14:modId xmlns:p14="http://schemas.microsoft.com/office/powerpoint/2010/main" val="1558896874"/>
              </p:ext>
            </p:extLst>
          </p:nvPr>
        </p:nvGraphicFramePr>
        <p:xfrm>
          <a:off x="5561390" y="762000"/>
          <a:ext cx="6408712" cy="5334000"/>
        </p:xfrm>
        <a:graphic>
          <a:graphicData uri="http://schemas.openxmlformats.org/drawingml/2006/table">
            <a:tbl>
              <a:tblPr firstRow="1" bandRow="1">
                <a:tableStyleId>{5C22544A-7EE6-4342-B048-85BDC9FD1C3A}</a:tableStyleId>
              </a:tblPr>
              <a:tblGrid>
                <a:gridCol w="462602">
                  <a:extLst>
                    <a:ext uri="{9D8B030D-6E8A-4147-A177-3AD203B41FA5}">
                      <a16:colId xmlns:a16="http://schemas.microsoft.com/office/drawing/2014/main" val="2552204601"/>
                    </a:ext>
                  </a:extLst>
                </a:gridCol>
                <a:gridCol w="5946110">
                  <a:extLst>
                    <a:ext uri="{9D8B030D-6E8A-4147-A177-3AD203B41FA5}">
                      <a16:colId xmlns:a16="http://schemas.microsoft.com/office/drawing/2014/main" val="519043086"/>
                    </a:ext>
                  </a:extLst>
                </a:gridCol>
              </a:tblGrid>
              <a:tr h="370840">
                <a:tc gridSpan="2">
                  <a:txBody>
                    <a:bodyPr/>
                    <a:lstStyle/>
                    <a:p>
                      <a:pPr algn="ctr"/>
                      <a:r>
                        <a:rPr lang="zh-TW" altLang="en-US" sz="2200" baseline="0" dirty="0">
                          <a:solidFill>
                            <a:srgbClr val="FF0000"/>
                          </a:solidFill>
                          <a:latin typeface="Cambria Math" panose="02040503050406030204" pitchFamily="18" charset="0"/>
                          <a:ea typeface="華康儷楷書" panose="03000509000000000000" pitchFamily="65" charset="-120"/>
                        </a:rPr>
                        <a:t>重點提醒</a:t>
                      </a:r>
                    </a:p>
                  </a:txBody>
                  <a:tcPr>
                    <a:noFill/>
                  </a:tcPr>
                </a:tc>
                <a:tc hMerge="1">
                  <a:txBody>
                    <a:bodyPr/>
                    <a:lstStyle/>
                    <a:p>
                      <a:endParaRPr lang="zh-TW" altLang="en-US" dirty="0"/>
                    </a:p>
                  </a:txBody>
                  <a:tcPr/>
                </a:tc>
                <a:extLst>
                  <a:ext uri="{0D108BD9-81ED-4DB2-BD59-A6C34878D82A}">
                    <a16:rowId xmlns:a16="http://schemas.microsoft.com/office/drawing/2014/main" val="541364046"/>
                  </a:ext>
                </a:extLst>
              </a:tr>
              <a:tr h="370840">
                <a:tc>
                  <a:txBody>
                    <a:bodyPr/>
                    <a:lstStyle/>
                    <a:p>
                      <a:pPr algn="ctr"/>
                      <a:r>
                        <a:rPr lang="en-US" altLang="zh-TW" baseline="0" dirty="0">
                          <a:latin typeface="Cambria Math" panose="02040503050406030204" pitchFamily="18" charset="0"/>
                          <a:ea typeface="華康儷楷書" panose="03000509000000000000" pitchFamily="65" charset="-120"/>
                        </a:rPr>
                        <a:t>1</a:t>
                      </a:r>
                      <a:endParaRPr lang="zh-TW" altLang="en-US" baseline="0" dirty="0">
                        <a:latin typeface="Cambria Math" panose="02040503050406030204" pitchFamily="18" charset="0"/>
                        <a:ea typeface="華康儷楷書" panose="03000509000000000000" pitchFamily="65" charset="-120"/>
                      </a:endParaRPr>
                    </a:p>
                  </a:txBody>
                  <a:tcPr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baseline="0" dirty="0">
                          <a:solidFill>
                            <a:srgbClr val="FF0000"/>
                          </a:solidFill>
                          <a:effectLst/>
                          <a:latin typeface="Cambria Math" panose="02040503050406030204" pitchFamily="18" charset="0"/>
                          <a:ea typeface="華康儷楷書" panose="03000509000000000000" pitchFamily="65" charset="-120"/>
                        </a:rPr>
                        <a:t>上傳模式</a:t>
                      </a:r>
                      <a:r>
                        <a:rPr lang="zh-TW" altLang="en-US" baseline="0" dirty="0">
                          <a:latin typeface="Cambria Math" panose="02040503050406030204" pitchFamily="18" charset="0"/>
                          <a:ea typeface="華康儷楷書" panose="03000509000000000000" pitchFamily="65" charset="-120"/>
                        </a:rPr>
                        <a:t>一經確定送出，不得再更改。</a:t>
                      </a:r>
                      <a:endParaRPr lang="en-US" altLang="zh-TW" baseline="0" dirty="0">
                        <a:latin typeface="Cambria Math" panose="02040503050406030204" pitchFamily="18" charset="0"/>
                        <a:ea typeface="華康儷楷書" panose="03000509000000000000" pitchFamily="65" charset="-120"/>
                      </a:endParaRPr>
                    </a:p>
                  </a:txBody>
                  <a:tcPr>
                    <a:lnL w="12700" cap="flat" cmpd="sng" algn="ctr">
                      <a:solidFill>
                        <a:schemeClr val="tx1"/>
                      </a:solidFill>
                      <a:prstDash val="sysDot"/>
                      <a:round/>
                      <a:headEnd type="none" w="med" len="med"/>
                      <a:tailEnd type="none" w="med" len="med"/>
                    </a:lnL>
                    <a:solidFill>
                      <a:schemeClr val="bg1">
                        <a:lumMod val="95000"/>
                      </a:schemeClr>
                    </a:solidFill>
                  </a:tcPr>
                </a:tc>
                <a:extLst>
                  <a:ext uri="{0D108BD9-81ED-4DB2-BD59-A6C34878D82A}">
                    <a16:rowId xmlns:a16="http://schemas.microsoft.com/office/drawing/2014/main" val="1057743448"/>
                  </a:ext>
                </a:extLst>
              </a:tr>
              <a:tr h="370840">
                <a:tc>
                  <a:txBody>
                    <a:bodyPr/>
                    <a:lstStyle/>
                    <a:p>
                      <a:pPr algn="ctr"/>
                      <a:r>
                        <a:rPr lang="en-US" altLang="zh-TW" baseline="0" dirty="0">
                          <a:latin typeface="Cambria Math" panose="02040503050406030204" pitchFamily="18" charset="0"/>
                          <a:ea typeface="華康儷楷書" panose="03000509000000000000" pitchFamily="65" charset="-120"/>
                        </a:rPr>
                        <a:t>2</a:t>
                      </a:r>
                      <a:endParaRPr lang="zh-TW" altLang="en-US" baseline="0" dirty="0">
                        <a:latin typeface="Cambria Math" panose="02040503050406030204" pitchFamily="18" charset="0"/>
                        <a:ea typeface="華康儷楷書" panose="03000509000000000000" pitchFamily="65" charset="-120"/>
                      </a:endParaRPr>
                    </a:p>
                  </a:txBody>
                  <a:tcPr anchor="ctr">
                    <a:lnR w="12700" cap="flat" cmpd="sng" algn="ctr">
                      <a:solidFill>
                        <a:schemeClr val="tx1"/>
                      </a:solidFill>
                      <a:prstDash val="sysDot"/>
                      <a:round/>
                      <a:headEnd type="none" w="med" len="med"/>
                      <a:tailEnd type="none" w="med" len="med"/>
                    </a:lnR>
                    <a:noFill/>
                  </a:tcPr>
                </a:tc>
                <a:tc>
                  <a:txBody>
                    <a:bodyPr/>
                    <a:lstStyle/>
                    <a:p>
                      <a:r>
                        <a:rPr lang="zh-TW" altLang="en-US" b="1" baseline="0" dirty="0">
                          <a:solidFill>
                            <a:srgbClr val="0000FF"/>
                          </a:solidFill>
                          <a:latin typeface="Cambria Math" panose="02040503050406030204" pitchFamily="18" charset="0"/>
                          <a:ea typeface="華康儷楷書" panose="03000509000000000000" pitchFamily="65" charset="-120"/>
                        </a:rPr>
                        <a:t>專題實作、實習科目學習成果</a:t>
                      </a:r>
                      <a:r>
                        <a:rPr lang="en-US" altLang="zh-TW" b="1" baseline="0" dirty="0">
                          <a:solidFill>
                            <a:srgbClr val="0000FF"/>
                          </a:solidFill>
                          <a:latin typeface="Cambria Math" panose="02040503050406030204" pitchFamily="18" charset="0"/>
                          <a:ea typeface="華康儷楷書" panose="03000509000000000000" pitchFamily="65" charset="-120"/>
                        </a:rPr>
                        <a:t>(</a:t>
                      </a:r>
                      <a:r>
                        <a:rPr lang="zh-TW" altLang="en-US" b="1" baseline="0" dirty="0">
                          <a:solidFill>
                            <a:srgbClr val="0000FF"/>
                          </a:solidFill>
                          <a:latin typeface="Cambria Math" panose="02040503050406030204" pitchFamily="18" charset="0"/>
                          <a:ea typeface="華康儷楷書" panose="03000509000000000000" pitchFamily="65" charset="-120"/>
                        </a:rPr>
                        <a:t>含技能領域</a:t>
                      </a:r>
                      <a:r>
                        <a:rPr lang="en-US" altLang="zh-TW" b="1" baseline="0" dirty="0">
                          <a:solidFill>
                            <a:srgbClr val="0000FF"/>
                          </a:solidFill>
                          <a:latin typeface="Cambria Math" panose="02040503050406030204" pitchFamily="18" charset="0"/>
                          <a:ea typeface="華康儷楷書" panose="03000509000000000000" pitchFamily="65" charset="-120"/>
                        </a:rPr>
                        <a:t>)</a:t>
                      </a:r>
                      <a:r>
                        <a:rPr lang="zh-TW" altLang="en-US" baseline="0" dirty="0">
                          <a:latin typeface="Cambria Math" panose="02040503050406030204" pitchFamily="18" charset="0"/>
                          <a:ea typeface="華康儷楷書" panose="03000509000000000000" pitchFamily="65" charset="-120"/>
                        </a:rPr>
                        <a:t>獨立採計成績，</a:t>
                      </a:r>
                      <a:r>
                        <a:rPr lang="zh-TW" altLang="en-US" baseline="0" dirty="0">
                          <a:solidFill>
                            <a:srgbClr val="FF0000"/>
                          </a:solidFill>
                          <a:latin typeface="Cambria Math" panose="02040503050406030204" pitchFamily="18" charset="0"/>
                          <a:ea typeface="華康儷楷書" panose="03000509000000000000" pitchFamily="65" charset="-120"/>
                        </a:rPr>
                        <a:t>須至少上傳</a:t>
                      </a:r>
                      <a:r>
                        <a:rPr lang="en-US" altLang="zh-TW" baseline="0" dirty="0">
                          <a:solidFill>
                            <a:srgbClr val="FF0000"/>
                          </a:solidFill>
                          <a:latin typeface="Cambria Math" panose="02040503050406030204" pitchFamily="18" charset="0"/>
                          <a:ea typeface="華康儷楷書" panose="03000509000000000000" pitchFamily="65" charset="-120"/>
                        </a:rPr>
                        <a:t>1</a:t>
                      </a:r>
                      <a:r>
                        <a:rPr lang="zh-TW" altLang="en-US" baseline="0" dirty="0">
                          <a:solidFill>
                            <a:srgbClr val="FF0000"/>
                          </a:solidFill>
                          <a:latin typeface="Cambria Math" panose="02040503050406030204" pitchFamily="18" charset="0"/>
                          <a:ea typeface="華康儷楷書" panose="03000509000000000000" pitchFamily="65" charset="-120"/>
                        </a:rPr>
                        <a:t>件</a:t>
                      </a:r>
                      <a:r>
                        <a:rPr lang="zh-TW" altLang="en-US" baseline="0" dirty="0">
                          <a:latin typeface="Cambria Math" panose="02040503050406030204" pitchFamily="18" charset="0"/>
                          <a:ea typeface="華康儷楷書" panose="03000509000000000000" pitchFamily="65" charset="-120"/>
                        </a:rPr>
                        <a:t>，若</a:t>
                      </a:r>
                      <a:r>
                        <a:rPr lang="zh-TW" altLang="en-US" baseline="0" dirty="0">
                          <a:solidFill>
                            <a:srgbClr val="0000FF"/>
                          </a:solidFill>
                          <a:latin typeface="Cambria Math" panose="02040503050406030204" pitchFamily="18" charset="0"/>
                          <a:ea typeface="華康儷楷書" panose="03000509000000000000" pitchFamily="65" charset="-120"/>
                        </a:rPr>
                        <a:t>未具</a:t>
                      </a:r>
                      <a:r>
                        <a:rPr lang="zh-TW" altLang="en-US" baseline="0" dirty="0">
                          <a:latin typeface="Cambria Math" panose="02040503050406030204" pitchFamily="18" charset="0"/>
                          <a:ea typeface="華康儷楷書" panose="03000509000000000000" pitchFamily="65" charset="-120"/>
                        </a:rPr>
                        <a:t>有此項學習歷程檔案之考生，</a:t>
                      </a:r>
                      <a:r>
                        <a:rPr lang="zh-TW" altLang="en-US" b="0" baseline="0" dirty="0">
                          <a:solidFill>
                            <a:schemeClr val="tx1"/>
                          </a:solidFill>
                          <a:latin typeface="Cambria Math" panose="02040503050406030204" pitchFamily="18" charset="0"/>
                          <a:ea typeface="華康儷楷書" panose="03000509000000000000" pitchFamily="65" charset="-120"/>
                        </a:rPr>
                        <a:t>請改選「</a:t>
                      </a:r>
                      <a:r>
                        <a:rPr lang="zh-TW" altLang="en-US" b="1" baseline="0" dirty="0">
                          <a:solidFill>
                            <a:srgbClr val="FF0000"/>
                          </a:solidFill>
                          <a:latin typeface="Cambria Math" panose="02040503050406030204" pitchFamily="18" charset="0"/>
                          <a:ea typeface="華康儷楷書" panose="03000509000000000000" pitchFamily="65" charset="-120"/>
                        </a:rPr>
                        <a:t>自行上傳</a:t>
                      </a:r>
                      <a:r>
                        <a:rPr lang="en-US" altLang="zh-TW" b="1" baseline="0" dirty="0">
                          <a:solidFill>
                            <a:srgbClr val="FF0000"/>
                          </a:solidFill>
                          <a:latin typeface="Cambria Math" panose="02040503050406030204" pitchFamily="18" charset="0"/>
                          <a:ea typeface="華康儷楷書" panose="03000509000000000000" pitchFamily="65" charset="-120"/>
                        </a:rPr>
                        <a:t>PDF</a:t>
                      </a:r>
                      <a:r>
                        <a:rPr lang="zh-TW" altLang="en-US" b="1" baseline="0" dirty="0">
                          <a:solidFill>
                            <a:srgbClr val="FF0000"/>
                          </a:solidFill>
                          <a:latin typeface="Cambria Math" panose="02040503050406030204" pitchFamily="18" charset="0"/>
                          <a:ea typeface="華康儷楷書" panose="03000509000000000000" pitchFamily="65" charset="-120"/>
                        </a:rPr>
                        <a:t>檔案模式</a:t>
                      </a:r>
                      <a:r>
                        <a:rPr lang="zh-TW" altLang="en-US" b="0" baseline="0" dirty="0">
                          <a:solidFill>
                            <a:schemeClr val="tx1"/>
                          </a:solidFill>
                          <a:latin typeface="Cambria Math" panose="02040503050406030204" pitchFamily="18" charset="0"/>
                          <a:ea typeface="華康儷楷書" panose="03000509000000000000" pitchFamily="65" charset="-120"/>
                        </a:rPr>
                        <a:t>」</a:t>
                      </a:r>
                    </a:p>
                  </a:txBody>
                  <a:tcPr>
                    <a:lnL w="12700" cap="flat" cmpd="sng" algn="ctr">
                      <a:solidFill>
                        <a:schemeClr val="tx1"/>
                      </a:solidFill>
                      <a:prstDash val="sysDot"/>
                      <a:round/>
                      <a:headEnd type="none" w="med" len="med"/>
                      <a:tailEnd type="none" w="med" len="med"/>
                    </a:lnL>
                    <a:noFill/>
                  </a:tcPr>
                </a:tc>
                <a:extLst>
                  <a:ext uri="{0D108BD9-81ED-4DB2-BD59-A6C34878D82A}">
                    <a16:rowId xmlns:a16="http://schemas.microsoft.com/office/drawing/2014/main" val="1989154604"/>
                  </a:ext>
                </a:extLst>
              </a:tr>
              <a:tr h="370840">
                <a:tc>
                  <a:txBody>
                    <a:bodyPr/>
                    <a:lstStyle/>
                    <a:p>
                      <a:pPr algn="ctr"/>
                      <a:r>
                        <a:rPr lang="en-US" altLang="zh-TW" baseline="0" dirty="0">
                          <a:latin typeface="Cambria Math" panose="02040503050406030204" pitchFamily="18" charset="0"/>
                          <a:ea typeface="華康儷楷書" panose="03000509000000000000" pitchFamily="65" charset="-120"/>
                        </a:rPr>
                        <a:t>3</a:t>
                      </a:r>
                      <a:endParaRPr lang="zh-TW" altLang="en-US" baseline="0" dirty="0">
                        <a:latin typeface="Cambria Math" panose="02040503050406030204" pitchFamily="18" charset="0"/>
                        <a:ea typeface="華康儷楷書" panose="03000509000000000000" pitchFamily="65" charset="-120"/>
                      </a:endParaRPr>
                    </a:p>
                  </a:txBody>
                  <a:tcPr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latin typeface="Cambria Math" panose="02040503050406030204" pitchFamily="18" charset="0"/>
                          <a:ea typeface="華康儷楷書" panose="03000509000000000000" pitchFamily="65" charset="-120"/>
                        </a:rPr>
                        <a:t>網路上傳學習歷程備審資料於</a:t>
                      </a:r>
                      <a:r>
                        <a:rPr lang="zh-TW" altLang="en-US" b="1" baseline="0" dirty="0">
                          <a:solidFill>
                            <a:srgbClr val="FF0000"/>
                          </a:solidFill>
                          <a:latin typeface="Cambria Math" panose="02040503050406030204" pitchFamily="18" charset="0"/>
                          <a:ea typeface="華康儷楷書" panose="03000509000000000000" pitchFamily="65" charset="-120"/>
                        </a:rPr>
                        <a:t>「確認」前</a:t>
                      </a:r>
                      <a:r>
                        <a:rPr lang="zh-TW" altLang="en-US" baseline="0" dirty="0">
                          <a:latin typeface="Cambria Math" panose="02040503050406030204" pitchFamily="18" charset="0"/>
                          <a:ea typeface="華康儷楷書" panose="03000509000000000000" pitchFamily="65" charset="-120"/>
                        </a:rPr>
                        <a:t>皆可重複勾選或上傳，考生須於第二階段「學習歷程備審資料上傳暨繳費截止時間」前完成網路上傳學習歷程備審資料「確認」作業，完成確認後，學習歷程備審資料上傳系統即產生「</a:t>
                      </a:r>
                      <a:r>
                        <a:rPr lang="zh-TW" altLang="en-US" b="1" baseline="0" dirty="0">
                          <a:solidFill>
                            <a:srgbClr val="FF0000"/>
                          </a:solidFill>
                          <a:latin typeface="Cambria Math" panose="02040503050406030204" pitchFamily="18" charset="0"/>
                          <a:ea typeface="華康儷楷書" panose="03000509000000000000" pitchFamily="65" charset="-120"/>
                        </a:rPr>
                        <a:t>學習歷程備審資料上傳確認表</a:t>
                      </a:r>
                      <a:r>
                        <a:rPr lang="zh-TW" altLang="en-US" baseline="0" dirty="0">
                          <a:latin typeface="Cambria Math" panose="02040503050406030204" pitchFamily="18" charset="0"/>
                          <a:ea typeface="華康儷楷書" panose="03000509000000000000" pitchFamily="65" charset="-120"/>
                        </a:rPr>
                        <a:t>」，考生應自行存檔，嗣後考生對學習歷程備審資料上傳相關事項提出疑義申請時，應檢附「學習歷程備審資料上傳確認表」，未檢附者一律不予受理。</a:t>
                      </a:r>
                      <a:endParaRPr lang="en-US" altLang="zh-TW" baseline="0" dirty="0">
                        <a:latin typeface="Cambria Math" panose="02040503050406030204" pitchFamily="18" charset="0"/>
                        <a:ea typeface="華康儷楷書" panose="03000509000000000000" pitchFamily="65" charset="-120"/>
                      </a:endParaRPr>
                    </a:p>
                  </a:txBody>
                  <a:tcPr>
                    <a:lnL w="12700" cap="flat" cmpd="sng" algn="ctr">
                      <a:solidFill>
                        <a:schemeClr val="tx1"/>
                      </a:solidFill>
                      <a:prstDash val="sysDot"/>
                      <a:round/>
                      <a:headEnd type="none" w="med" len="med"/>
                      <a:tailEnd type="none" w="med" len="med"/>
                    </a:lnL>
                    <a:solidFill>
                      <a:schemeClr val="bg1">
                        <a:lumMod val="95000"/>
                      </a:schemeClr>
                    </a:solidFill>
                  </a:tcPr>
                </a:tc>
                <a:extLst>
                  <a:ext uri="{0D108BD9-81ED-4DB2-BD59-A6C34878D82A}">
                    <a16:rowId xmlns:a16="http://schemas.microsoft.com/office/drawing/2014/main" val="3359875125"/>
                  </a:ext>
                </a:extLst>
              </a:tr>
              <a:tr h="370840">
                <a:tc>
                  <a:txBody>
                    <a:bodyPr/>
                    <a:lstStyle/>
                    <a:p>
                      <a:pPr algn="ctr"/>
                      <a:r>
                        <a:rPr lang="en-US" altLang="zh-TW" baseline="0" dirty="0">
                          <a:latin typeface="Cambria Math" panose="02040503050406030204" pitchFamily="18" charset="0"/>
                          <a:ea typeface="華康儷楷書" panose="03000509000000000000" pitchFamily="65" charset="-120"/>
                        </a:rPr>
                        <a:t>4</a:t>
                      </a:r>
                      <a:endParaRPr lang="zh-TW" altLang="en-US" baseline="0" dirty="0">
                        <a:latin typeface="Cambria Math" panose="02040503050406030204" pitchFamily="18" charset="0"/>
                        <a:ea typeface="華康儷楷書" panose="03000509000000000000" pitchFamily="65" charset="-120"/>
                      </a:endParaRPr>
                    </a:p>
                  </a:txBody>
                  <a:tcPr anchor="ctr">
                    <a:lnR w="12700" cap="flat" cmpd="sng" algn="ctr">
                      <a:solidFill>
                        <a:schemeClr val="tx1"/>
                      </a:solidFill>
                      <a:prstDash val="sysDot"/>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solidFill>
                            <a:schemeClr val="tx1"/>
                          </a:solidFill>
                          <a:latin typeface="Cambria Math" panose="02040503050406030204" pitchFamily="18" charset="0"/>
                          <a:ea typeface="華康儷楷書" panose="03000509000000000000" pitchFamily="65" charset="-120"/>
                        </a:rPr>
                        <a:t>上傳學習歷程備審資料一經</a:t>
                      </a:r>
                      <a:r>
                        <a:rPr lang="zh-TW" altLang="en-US" sz="2000" b="1" baseline="0" dirty="0">
                          <a:solidFill>
                            <a:srgbClr val="FF0000"/>
                          </a:solidFill>
                          <a:latin typeface="Cambria Math" panose="02040503050406030204" pitchFamily="18" charset="0"/>
                          <a:ea typeface="華康儷楷書" panose="03000509000000000000" pitchFamily="65" charset="-120"/>
                        </a:rPr>
                        <a:t>確認後</a:t>
                      </a:r>
                      <a:r>
                        <a:rPr lang="zh-TW" altLang="en-US" baseline="0" dirty="0">
                          <a:solidFill>
                            <a:srgbClr val="FF0000"/>
                          </a:solidFill>
                          <a:latin typeface="Cambria Math" panose="02040503050406030204" pitchFamily="18" charset="0"/>
                          <a:ea typeface="華康儷楷書" panose="03000509000000000000" pitchFamily="65" charset="-120"/>
                        </a:rPr>
                        <a:t>，即不得以任何理由要求修改</a:t>
                      </a:r>
                      <a:r>
                        <a:rPr lang="zh-TW" altLang="en-US" baseline="0" dirty="0">
                          <a:latin typeface="Cambria Math" panose="02040503050406030204" pitchFamily="18" charset="0"/>
                          <a:ea typeface="華康儷楷書" panose="03000509000000000000" pitchFamily="65" charset="-120"/>
                        </a:rPr>
                        <a:t>，請考生務必審慎檢視上傳之資料後再行確認。</a:t>
                      </a:r>
                      <a:endParaRPr lang="en-US" altLang="zh-TW" baseline="0" dirty="0">
                        <a:latin typeface="Cambria Math" panose="02040503050406030204" pitchFamily="18" charset="0"/>
                        <a:ea typeface="華康儷楷書" panose="03000509000000000000" pitchFamily="65" charset="-120"/>
                      </a:endParaRPr>
                    </a:p>
                  </a:txBody>
                  <a:tcPr>
                    <a:lnL w="12700" cap="flat" cmpd="sng" algn="ctr">
                      <a:solidFill>
                        <a:schemeClr val="tx1"/>
                      </a:solidFill>
                      <a:prstDash val="sysDot"/>
                      <a:round/>
                      <a:headEnd type="none" w="med" len="med"/>
                      <a:tailEnd type="none" w="med" len="med"/>
                    </a:lnL>
                    <a:noFill/>
                  </a:tcPr>
                </a:tc>
                <a:extLst>
                  <a:ext uri="{0D108BD9-81ED-4DB2-BD59-A6C34878D82A}">
                    <a16:rowId xmlns:a16="http://schemas.microsoft.com/office/drawing/2014/main" val="2812319910"/>
                  </a:ext>
                </a:extLst>
              </a:tr>
              <a:tr h="370840">
                <a:tc>
                  <a:txBody>
                    <a:bodyPr/>
                    <a:lstStyle/>
                    <a:p>
                      <a:pPr algn="ctr"/>
                      <a:r>
                        <a:rPr lang="en-US" altLang="zh-TW" baseline="0" dirty="0">
                          <a:latin typeface="Cambria Math" panose="02040503050406030204" pitchFamily="18" charset="0"/>
                          <a:ea typeface="華康儷楷書" panose="03000509000000000000" pitchFamily="65" charset="-120"/>
                        </a:rPr>
                        <a:t>5</a:t>
                      </a:r>
                      <a:endParaRPr lang="zh-TW" altLang="en-US" baseline="0" dirty="0">
                        <a:latin typeface="Cambria Math" panose="02040503050406030204" pitchFamily="18" charset="0"/>
                        <a:ea typeface="華康儷楷書" panose="03000509000000000000" pitchFamily="65" charset="-120"/>
                      </a:endParaRPr>
                    </a:p>
                  </a:txBody>
                  <a:tcPr anchor="ctr">
                    <a:lnR w="12700" cap="flat" cmpd="sng" algn="ctr">
                      <a:solidFill>
                        <a:schemeClr val="tx1"/>
                      </a:solidFill>
                      <a:prstDash val="sysDot"/>
                      <a:round/>
                      <a:headEnd type="none" w="med" len="med"/>
                      <a:tailEnd type="none" w="med" len="med"/>
                    </a:ln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aseline="0" dirty="0">
                          <a:latin typeface="Cambria Math" panose="02040503050406030204" pitchFamily="18" charset="0"/>
                          <a:ea typeface="華康儷楷書" panose="03000509000000000000" pitchFamily="65" charset="-120"/>
                        </a:rPr>
                        <a:t>第二階段報名包含指定項目甄試繳費，請至「</a:t>
                      </a:r>
                      <a:r>
                        <a:rPr lang="zh-TW" altLang="en-US" baseline="0" dirty="0">
                          <a:solidFill>
                            <a:srgbClr val="0000FF"/>
                          </a:solidFill>
                          <a:latin typeface="Cambria Math" panose="02040503050406030204" pitchFamily="18" charset="0"/>
                          <a:ea typeface="華康儷楷書" panose="03000509000000000000" pitchFamily="65" charset="-120"/>
                        </a:rPr>
                        <a:t>第二階段繳費及查詢系統</a:t>
                      </a:r>
                      <a:r>
                        <a:rPr lang="zh-TW" altLang="en-US" baseline="0" dirty="0">
                          <a:latin typeface="Cambria Math" panose="02040503050406030204" pitchFamily="18" charset="0"/>
                          <a:ea typeface="華康儷楷書" panose="03000509000000000000" pitchFamily="65" charset="-120"/>
                        </a:rPr>
                        <a:t>」下載繳費單。</a:t>
                      </a:r>
                    </a:p>
                  </a:txBody>
                  <a:tcPr>
                    <a:lnL w="12700" cap="flat" cmpd="sng" algn="ctr">
                      <a:solidFill>
                        <a:schemeClr val="tx1"/>
                      </a:solidFill>
                      <a:prstDash val="sysDot"/>
                      <a:round/>
                      <a:headEnd type="none" w="med" len="med"/>
                      <a:tailEnd type="none" w="med" len="med"/>
                    </a:lnL>
                    <a:solidFill>
                      <a:schemeClr val="bg1">
                        <a:lumMod val="95000"/>
                      </a:schemeClr>
                    </a:solidFill>
                  </a:tcPr>
                </a:tc>
                <a:extLst>
                  <a:ext uri="{0D108BD9-81ED-4DB2-BD59-A6C34878D82A}">
                    <a16:rowId xmlns:a16="http://schemas.microsoft.com/office/drawing/2014/main" val="3761824042"/>
                  </a:ext>
                </a:extLst>
              </a:tr>
            </a:tbl>
          </a:graphicData>
        </a:graphic>
      </p:graphicFrame>
      <p:pic>
        <p:nvPicPr>
          <p:cNvPr id="12" name="圖片 11">
            <a:extLst>
              <a:ext uri="{FF2B5EF4-FFF2-40B4-BE49-F238E27FC236}">
                <a16:creationId xmlns:a16="http://schemas.microsoft.com/office/drawing/2014/main" id="{EABD83C2-155E-486A-BAA3-1802ECBFAF0D}"/>
              </a:ext>
            </a:extLst>
          </p:cNvPr>
          <p:cNvPicPr/>
          <p:nvPr/>
        </p:nvPicPr>
        <p:blipFill>
          <a:blip r:embed="rId3" cstate="print">
            <a:extLst>
              <a:ext uri="{28A0092B-C50C-407E-A947-70E740481C1C}">
                <a14:useLocalDpi xmlns:a14="http://schemas.microsoft.com/office/drawing/2010/main" val="0"/>
              </a:ext>
            </a:extLst>
          </a:blip>
          <a:stretch>
            <a:fillRect/>
          </a:stretch>
        </p:blipFill>
        <p:spPr>
          <a:xfrm flipH="1">
            <a:off x="3287688" y="6421802"/>
            <a:ext cx="415925" cy="415925"/>
          </a:xfrm>
          <a:prstGeom prst="rect">
            <a:avLst/>
          </a:prstGeom>
        </p:spPr>
      </p:pic>
    </p:spTree>
    <p:extLst>
      <p:ext uri="{BB962C8B-B14F-4D97-AF65-F5344CB8AC3E}">
        <p14:creationId xmlns:p14="http://schemas.microsoft.com/office/powerpoint/2010/main" val="37981572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664371" y="-34660"/>
            <a:ext cx="1142312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000" b="1" kern="0" spc="-70" dirty="0">
                <a:latin typeface="華康儷楷書" panose="03000509000000000000" pitchFamily="65" charset="-120"/>
                <a:ea typeface="華康儷楷書" panose="03000509000000000000" pitchFamily="65" charset="-120"/>
                <a:cs typeface="+mj-cs"/>
              </a:rPr>
              <a:t>三、第二階段報名系統</a:t>
            </a:r>
            <a:r>
              <a:rPr lang="en-US" altLang="zh-TW" sz="2000" b="1" kern="0" spc="-70" dirty="0">
                <a:latin typeface="華康儷楷書" panose="03000509000000000000" pitchFamily="65" charset="-120"/>
                <a:ea typeface="華康儷楷書" panose="03000509000000000000" pitchFamily="65" charset="-120"/>
                <a:cs typeface="+mj-cs"/>
              </a:rPr>
              <a:t>(</a:t>
            </a:r>
            <a:r>
              <a:rPr lang="zh-TW" altLang="en-US" sz="2000" b="1" kern="0" spc="-70" dirty="0">
                <a:latin typeface="華康儷楷書" panose="03000509000000000000" pitchFamily="65" charset="-120"/>
                <a:ea typeface="華康儷楷書" panose="03000509000000000000" pitchFamily="65" charset="-120"/>
                <a:cs typeface="+mj-cs"/>
              </a:rPr>
              <a:t>含</a:t>
            </a:r>
            <a:r>
              <a:rPr lang="zh-TW" altLang="en-US" sz="2000" b="1" kern="0" spc="-70" dirty="0">
                <a:latin typeface="華康儷楷書" panose="03000509000000000000" pitchFamily="65" charset="-120"/>
                <a:ea typeface="華康儷楷書" panose="03000509000000000000" pitchFamily="65" charset="-120"/>
                <a:cs typeface="Times New Roman" panose="02020603050405020304" pitchFamily="18" charset="0"/>
              </a:rPr>
              <a:t>學習歷程</a:t>
            </a:r>
            <a:r>
              <a:rPr lang="zh-TW" altLang="en-US" sz="2000" b="1" kern="0" spc="-70" dirty="0">
                <a:latin typeface="華康儷楷書" panose="03000509000000000000" pitchFamily="65" charset="-120"/>
                <a:ea typeface="華康儷楷書" panose="03000509000000000000" pitchFamily="65" charset="-120"/>
                <a:cs typeface="+mj-cs"/>
              </a:rPr>
              <a:t>備審資料上傳</a:t>
            </a:r>
            <a:r>
              <a:rPr lang="zh-TW" altLang="en-US" sz="2000" b="1" kern="0" spc="-7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000" b="1" kern="0" spc="-70" dirty="0">
                <a:latin typeface="華康儷楷書" panose="03000509000000000000" pitchFamily="65" charset="-120"/>
                <a:ea typeface="華康儷楷書" panose="03000509000000000000" pitchFamily="65" charset="-120"/>
                <a:cs typeface="+mj-cs"/>
              </a:rPr>
              <a:t>)-</a:t>
            </a:r>
            <a:r>
              <a:rPr lang="zh-TW" altLang="en-US" sz="2000" b="1" kern="0" spc="-70" dirty="0">
                <a:solidFill>
                  <a:srgbClr val="FF0000"/>
                </a:solidFill>
                <a:latin typeface="華康儷楷書" panose="03000509000000000000" pitchFamily="65" charset="-120"/>
                <a:ea typeface="華康儷楷書" panose="03000509000000000000" pitchFamily="65" charset="-120"/>
                <a:cs typeface="+mj-cs"/>
              </a:rPr>
              <a:t>學習歷程備審資料繳交項目查詢</a:t>
            </a:r>
            <a:endParaRPr lang="en-US" altLang="zh-TW" sz="2000" b="1" kern="0" spc="-70" dirty="0">
              <a:solidFill>
                <a:srgbClr val="FF0000"/>
              </a:solidFill>
              <a:latin typeface="華康儷楷書" panose="03000509000000000000" pitchFamily="65" charset="-120"/>
              <a:ea typeface="華康儷楷書" panose="03000509000000000000" pitchFamily="65" charset="-120"/>
              <a:cs typeface="+mj-cs"/>
            </a:endParaRPr>
          </a:p>
        </p:txBody>
      </p:sp>
      <p:pic>
        <p:nvPicPr>
          <p:cNvPr id="9" name="圖片 8" descr="一張含有 文字, 螢幕擷取畫面, 數字, 字型 的圖片&#10;&#10;AI 產生的內容可能不正確。">
            <a:extLst>
              <a:ext uri="{FF2B5EF4-FFF2-40B4-BE49-F238E27FC236}">
                <a16:creationId xmlns:a16="http://schemas.microsoft.com/office/drawing/2014/main" id="{30D7418A-DB90-AEA5-1E68-EA58BDF62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80" y="914502"/>
            <a:ext cx="11356017" cy="5322810"/>
          </a:xfrm>
          <a:prstGeom prst="rect">
            <a:avLst/>
          </a:prstGeom>
        </p:spPr>
      </p:pic>
      <p:sp>
        <p:nvSpPr>
          <p:cNvPr id="11" name="矩形 10"/>
          <p:cNvSpPr/>
          <p:nvPr/>
        </p:nvSpPr>
        <p:spPr>
          <a:xfrm>
            <a:off x="10741018" y="1401470"/>
            <a:ext cx="655607" cy="167273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grpSp>
        <p:nvGrpSpPr>
          <p:cNvPr id="6" name="群組 5"/>
          <p:cNvGrpSpPr/>
          <p:nvPr/>
        </p:nvGrpSpPr>
        <p:grpSpPr>
          <a:xfrm>
            <a:off x="10557198" y="906988"/>
            <a:ext cx="1023246" cy="416266"/>
            <a:chOff x="6490424" y="1173600"/>
            <a:chExt cx="890292" cy="332293"/>
          </a:xfrm>
        </p:grpSpPr>
        <p:sp>
          <p:nvSpPr>
            <p:cNvPr id="16" name="文字方塊 15"/>
            <p:cNvSpPr txBox="1"/>
            <p:nvPr/>
          </p:nvSpPr>
          <p:spPr>
            <a:xfrm>
              <a:off x="6490424" y="1211066"/>
              <a:ext cx="890292" cy="294827"/>
            </a:xfrm>
            <a:prstGeom prst="rect">
              <a:avLst/>
            </a:prstGeom>
            <a:solidFill>
              <a:srgbClr val="0000FF"/>
            </a:solidFill>
            <a:ln>
              <a:noFill/>
            </a:ln>
          </p:spPr>
          <p:txBody>
            <a:bodyPr wrap="square" rtlCol="0">
              <a:spAutoFit/>
            </a:bodyPr>
            <a:lstStyle/>
            <a:p>
              <a:r>
                <a:rPr lang="zh-TW" altLang="en-US" b="1" dirty="0">
                  <a:solidFill>
                    <a:schemeClr val="bg1"/>
                  </a:solidFill>
                  <a:latin typeface="標楷體" panose="03000509000000000000" pitchFamily="65" charset="-120"/>
                  <a:ea typeface="標楷體" panose="03000509000000000000" pitchFamily="65" charset="-120"/>
                </a:rPr>
                <a:t>步驟</a:t>
              </a:r>
            </a:p>
          </p:txBody>
        </p:sp>
        <p:sp>
          <p:nvSpPr>
            <p:cNvPr id="13" name="Oval 6"/>
            <p:cNvSpPr>
              <a:spLocks noChangeArrowheads="1"/>
            </p:cNvSpPr>
            <p:nvPr/>
          </p:nvSpPr>
          <p:spPr bwMode="gray">
            <a:xfrm>
              <a:off x="7016804" y="1173600"/>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b="1" dirty="0">
                  <a:ln w="12700">
                    <a:solidFill>
                      <a:srgbClr val="0000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4</a:t>
              </a:r>
            </a:p>
          </p:txBody>
        </p:sp>
      </p:grpSp>
      <p:grpSp>
        <p:nvGrpSpPr>
          <p:cNvPr id="10" name="群組 9"/>
          <p:cNvGrpSpPr/>
          <p:nvPr/>
        </p:nvGrpSpPr>
        <p:grpSpPr>
          <a:xfrm>
            <a:off x="2999656" y="2683573"/>
            <a:ext cx="890292" cy="400966"/>
            <a:chOff x="3652830" y="1678964"/>
            <a:chExt cx="890292" cy="400966"/>
          </a:xfrm>
        </p:grpSpPr>
        <p:sp>
          <p:nvSpPr>
            <p:cNvPr id="17" name="文字方塊 16"/>
            <p:cNvSpPr txBox="1"/>
            <p:nvPr/>
          </p:nvSpPr>
          <p:spPr>
            <a:xfrm>
              <a:off x="3652830" y="1710598"/>
              <a:ext cx="890292" cy="369332"/>
            </a:xfrm>
            <a:prstGeom prst="rect">
              <a:avLst/>
            </a:prstGeom>
            <a:solidFill>
              <a:srgbClr val="CC0000"/>
            </a:solidFill>
          </p:spPr>
          <p:txBody>
            <a:bodyPr wrap="square" rtlCol="0">
              <a:spAutoFit/>
            </a:bodyPr>
            <a:lstStyle/>
            <a:p>
              <a:r>
                <a:rPr lang="zh-TW" altLang="en-US" b="1" dirty="0">
                  <a:solidFill>
                    <a:schemeClr val="bg1"/>
                  </a:solidFill>
                  <a:latin typeface="標楷體" panose="03000509000000000000" pitchFamily="65" charset="-120"/>
                  <a:ea typeface="標楷體" panose="03000509000000000000" pitchFamily="65" charset="-120"/>
                </a:rPr>
                <a:t>步驟</a:t>
              </a:r>
            </a:p>
          </p:txBody>
        </p:sp>
        <p:sp>
          <p:nvSpPr>
            <p:cNvPr id="14" name="Oval 6"/>
            <p:cNvSpPr>
              <a:spLocks noChangeArrowheads="1"/>
            </p:cNvSpPr>
            <p:nvPr/>
          </p:nvSpPr>
          <p:spPr bwMode="gray">
            <a:xfrm>
              <a:off x="4234192" y="167896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b="1" dirty="0">
                  <a:ln w="12700">
                    <a:solidFill>
                      <a:srgbClr val="FF0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3</a:t>
              </a:r>
            </a:p>
          </p:txBody>
        </p:sp>
      </p:grpSp>
      <p:grpSp>
        <p:nvGrpSpPr>
          <p:cNvPr id="5" name="群組 4"/>
          <p:cNvGrpSpPr/>
          <p:nvPr/>
        </p:nvGrpSpPr>
        <p:grpSpPr>
          <a:xfrm>
            <a:off x="731480" y="681711"/>
            <a:ext cx="1681490" cy="470276"/>
            <a:chOff x="315157" y="1208594"/>
            <a:chExt cx="833136" cy="470276"/>
          </a:xfrm>
        </p:grpSpPr>
        <p:sp>
          <p:nvSpPr>
            <p:cNvPr id="19" name="文字方塊 18"/>
            <p:cNvSpPr txBox="1"/>
            <p:nvPr/>
          </p:nvSpPr>
          <p:spPr>
            <a:xfrm>
              <a:off x="315157" y="1309538"/>
              <a:ext cx="660008" cy="369332"/>
            </a:xfrm>
            <a:prstGeom prst="rect">
              <a:avLst/>
            </a:prstGeom>
            <a:solidFill>
              <a:srgbClr val="00B050"/>
            </a:solidFill>
          </p:spPr>
          <p:txBody>
            <a:bodyPr wrap="square" rtlCol="0">
              <a:spAutoFit/>
            </a:bodyPr>
            <a:lstStyle/>
            <a:p>
              <a:r>
                <a:rPr lang="zh-TW" altLang="en-US" b="1" dirty="0">
                  <a:solidFill>
                    <a:schemeClr val="bg1"/>
                  </a:solidFill>
                  <a:latin typeface="標楷體" panose="03000509000000000000" pitchFamily="65" charset="-120"/>
                  <a:ea typeface="標楷體" panose="03000509000000000000" pitchFamily="65" charset="-120"/>
                </a:rPr>
                <a:t>步驟</a:t>
              </a:r>
            </a:p>
          </p:txBody>
        </p:sp>
        <p:sp>
          <p:nvSpPr>
            <p:cNvPr id="20" name="Oval 6"/>
            <p:cNvSpPr>
              <a:spLocks noChangeArrowheads="1"/>
            </p:cNvSpPr>
            <p:nvPr/>
          </p:nvSpPr>
          <p:spPr bwMode="gray">
            <a:xfrm>
              <a:off x="368637" y="1208594"/>
              <a:ext cx="779656" cy="42079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3600" b="1" dirty="0">
                  <a:ln w="12700">
                    <a:solidFill>
                      <a:srgbClr val="92D05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1+2</a:t>
              </a:r>
            </a:p>
          </p:txBody>
        </p:sp>
      </p:grpSp>
      <p:sp>
        <p:nvSpPr>
          <p:cNvPr id="21" name="矩形 20"/>
          <p:cNvSpPr/>
          <p:nvPr/>
        </p:nvSpPr>
        <p:spPr>
          <a:xfrm>
            <a:off x="731480" y="1151987"/>
            <a:ext cx="2851485" cy="4989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627CE307-DA27-41A9-9434-76EBC43DA445}"/>
              </a:ext>
            </a:extLst>
          </p:cNvPr>
          <p:cNvSpPr/>
          <p:nvPr/>
        </p:nvSpPr>
        <p:spPr>
          <a:xfrm>
            <a:off x="6744072" y="1401470"/>
            <a:ext cx="2376264" cy="7110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505149DA-BCC1-4D7C-AF55-22A5C8D7CDD6}"/>
              </a:ext>
            </a:extLst>
          </p:cNvPr>
          <p:cNvSpPr/>
          <p:nvPr/>
        </p:nvSpPr>
        <p:spPr>
          <a:xfrm>
            <a:off x="3582965" y="3101679"/>
            <a:ext cx="8504532" cy="16727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227577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螢幕擷取畫面, 字型, 數字 的圖片&#10;&#10;AI 產生的內容可能不正確。">
            <a:extLst>
              <a:ext uri="{FF2B5EF4-FFF2-40B4-BE49-F238E27FC236}">
                <a16:creationId xmlns:a16="http://schemas.microsoft.com/office/drawing/2014/main" id="{B6C21D03-397E-AB39-1138-6E52B7091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9125" y="1292308"/>
            <a:ext cx="9297698" cy="5449060"/>
          </a:xfrm>
          <a:prstGeom prst="rect">
            <a:avLst/>
          </a:prstGeom>
        </p:spPr>
      </p:pic>
      <p:sp>
        <p:nvSpPr>
          <p:cNvPr id="26" name="Rectangle 2"/>
          <p:cNvSpPr txBox="1">
            <a:spLocks noChangeArrowheads="1"/>
          </p:cNvSpPr>
          <p:nvPr/>
        </p:nvSpPr>
        <p:spPr bwMode="auto">
          <a:xfrm>
            <a:off x="818747" y="0"/>
            <a:ext cx="1103789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sp>
        <p:nvSpPr>
          <p:cNvPr id="20" name="圓角矩形 19">
            <a:extLst>
              <a:ext uri="{FF2B5EF4-FFF2-40B4-BE49-F238E27FC236}">
                <a16:creationId xmlns:a16="http://schemas.microsoft.com/office/drawing/2014/main" id="{8588B3A0-15F4-410C-8908-0070C204A1C2}"/>
              </a:ext>
            </a:extLst>
          </p:cNvPr>
          <p:cNvSpPr/>
          <p:nvPr/>
        </p:nvSpPr>
        <p:spPr>
          <a:xfrm>
            <a:off x="815177" y="730800"/>
            <a:ext cx="7659091" cy="5543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zh-TW" altLang="en-US" b="1" u="sng" dirty="0">
                <a:solidFill>
                  <a:schemeClr val="tx1"/>
                </a:solidFill>
                <a:latin typeface="Cambria Math" panose="02040503050406030204" pitchFamily="18" charset="0"/>
                <a:ea typeface="華康儷楷書" panose="03000509000000000000" pitchFamily="65" charset="-120"/>
              </a:rPr>
              <a:t>步驟</a:t>
            </a:r>
            <a:r>
              <a:rPr lang="en-US" altLang="zh-TW" b="1" u="sng" dirty="0">
                <a:solidFill>
                  <a:schemeClr val="tx1"/>
                </a:solidFill>
                <a:latin typeface="Cambria Math" panose="02040503050406030204" pitchFamily="18" charset="0"/>
                <a:ea typeface="華康儷楷書" panose="03000509000000000000" pitchFamily="65" charset="-120"/>
              </a:rPr>
              <a:t>1-1</a:t>
            </a:r>
            <a:r>
              <a:rPr lang="zh-TW" altLang="en-US" b="1" u="sng" dirty="0">
                <a:solidFill>
                  <a:schemeClr val="tx1"/>
                </a:solidFill>
                <a:latin typeface="Cambria Math" panose="02040503050406030204" pitchFamily="18" charset="0"/>
                <a:ea typeface="華康儷楷書" panose="03000509000000000000" pitchFamily="65" charset="-120"/>
              </a:rPr>
              <a:t>：</a:t>
            </a:r>
            <a:r>
              <a:rPr lang="zh-TW" altLang="zh-TW" dirty="0">
                <a:solidFill>
                  <a:schemeClr val="tx1"/>
                </a:solidFill>
                <a:latin typeface="Cambria Math" panose="02040503050406030204" pitchFamily="18" charset="0"/>
                <a:ea typeface="華康儷楷書" panose="03000509000000000000" pitchFamily="65" charset="-120"/>
              </a:rPr>
              <a:t>選擇欲進行上傳</a:t>
            </a:r>
            <a:r>
              <a:rPr lang="en-US" altLang="zh-TW" dirty="0">
                <a:solidFill>
                  <a:schemeClr val="tx1"/>
                </a:solidFill>
                <a:latin typeface="Cambria Math" panose="02040503050406030204" pitchFamily="18" charset="0"/>
                <a:ea typeface="華康儷楷書" panose="03000509000000000000" pitchFamily="65" charset="-120"/>
              </a:rPr>
              <a:t>(</a:t>
            </a:r>
            <a:r>
              <a:rPr lang="zh-TW" altLang="zh-TW" dirty="0">
                <a:solidFill>
                  <a:schemeClr val="tx1"/>
                </a:solidFill>
                <a:latin typeface="Cambria Math" panose="02040503050406030204" pitchFamily="18" charset="0"/>
                <a:ea typeface="華康儷楷書" panose="03000509000000000000" pitchFamily="65" charset="-120"/>
              </a:rPr>
              <a:t>或勾選</a:t>
            </a:r>
            <a:r>
              <a:rPr lang="en-US" altLang="zh-TW" dirty="0">
                <a:solidFill>
                  <a:schemeClr val="tx1"/>
                </a:solidFill>
                <a:latin typeface="Cambria Math" panose="02040503050406030204" pitchFamily="18" charset="0"/>
                <a:ea typeface="華康儷楷書" panose="03000509000000000000" pitchFamily="65" charset="-120"/>
              </a:rPr>
              <a:t>)</a:t>
            </a:r>
            <a:r>
              <a:rPr lang="zh-TW" altLang="zh-TW" dirty="0">
                <a:solidFill>
                  <a:schemeClr val="tx1"/>
                </a:solidFill>
                <a:latin typeface="Cambria Math" panose="02040503050406030204" pitchFamily="18" charset="0"/>
                <a:ea typeface="華康儷楷書" panose="03000509000000000000" pitchFamily="65" charset="-120"/>
              </a:rPr>
              <a:t>的校系科</a:t>
            </a:r>
            <a:r>
              <a:rPr lang="en-US" altLang="zh-TW" dirty="0">
                <a:solidFill>
                  <a:schemeClr val="tx1"/>
                </a:solidFill>
                <a:latin typeface="Cambria Math" panose="02040503050406030204" pitchFamily="18" charset="0"/>
                <a:ea typeface="華康儷楷書" panose="03000509000000000000" pitchFamily="65" charset="-120"/>
              </a:rPr>
              <a:t>(</a:t>
            </a:r>
            <a:r>
              <a:rPr lang="zh-TW" altLang="zh-TW" dirty="0">
                <a:solidFill>
                  <a:schemeClr val="tx1"/>
                </a:solidFill>
                <a:latin typeface="Cambria Math" panose="02040503050406030204" pitchFamily="18" charset="0"/>
                <a:ea typeface="華康儷楷書" panose="03000509000000000000" pitchFamily="65" charset="-120"/>
              </a:rPr>
              <a:t>組</a:t>
            </a:r>
            <a:r>
              <a:rPr lang="en-US" altLang="zh-TW" dirty="0">
                <a:solidFill>
                  <a:schemeClr val="tx1"/>
                </a:solidFill>
                <a:latin typeface="Cambria Math" panose="02040503050406030204" pitchFamily="18" charset="0"/>
                <a:ea typeface="華康儷楷書" panose="03000509000000000000" pitchFamily="65" charset="-120"/>
              </a:rPr>
              <a:t>)</a:t>
            </a:r>
            <a:r>
              <a:rPr lang="zh-TW" altLang="zh-TW" dirty="0">
                <a:solidFill>
                  <a:schemeClr val="tx1"/>
                </a:solidFill>
                <a:latin typeface="Cambria Math" panose="02040503050406030204" pitchFamily="18" charset="0"/>
                <a:ea typeface="華康儷楷書" panose="03000509000000000000" pitchFamily="65" charset="-120"/>
              </a:rPr>
              <a:t>、學程</a:t>
            </a:r>
            <a:r>
              <a:rPr lang="zh-TW" altLang="en-US" dirty="0">
                <a:solidFill>
                  <a:schemeClr val="tx1"/>
                </a:solidFill>
                <a:latin typeface="Cambria Math" panose="02040503050406030204" pitchFamily="18" charset="0"/>
                <a:ea typeface="華康儷楷書" panose="03000509000000000000" pitchFamily="65" charset="-120"/>
              </a:rPr>
              <a:t>，</a:t>
            </a:r>
            <a:r>
              <a:rPr lang="zh-TW" altLang="zh-TW" dirty="0">
                <a:solidFill>
                  <a:schemeClr val="tx1"/>
                </a:solidFill>
                <a:latin typeface="Cambria Math" panose="02040503050406030204" pitchFamily="18" charset="0"/>
                <a:ea typeface="華康儷楷書" panose="03000509000000000000" pitchFamily="65" charset="-120"/>
              </a:rPr>
              <a:t>點擊「點我上傳」</a:t>
            </a:r>
            <a:endParaRPr kumimoji="0" lang="zh-TW" altLang="en-US" sz="1600" b="1" dirty="0">
              <a:solidFill>
                <a:schemeClr val="tx1"/>
              </a:solidFill>
              <a:latin typeface="Cambria Math" panose="02040503050406030204" pitchFamily="18" charset="0"/>
              <a:ea typeface="華康儷楷書" panose="03000509000000000000" pitchFamily="65" charset="-120"/>
            </a:endParaRPr>
          </a:p>
        </p:txBody>
      </p:sp>
      <p:sp>
        <p:nvSpPr>
          <p:cNvPr id="6" name="矩形 5">
            <a:extLst>
              <a:ext uri="{FF2B5EF4-FFF2-40B4-BE49-F238E27FC236}">
                <a16:creationId xmlns:a16="http://schemas.microsoft.com/office/drawing/2014/main" id="{CEAA5472-6A9C-4C23-A8A8-280F38E8C503}"/>
              </a:ext>
            </a:extLst>
          </p:cNvPr>
          <p:cNvSpPr/>
          <p:nvPr/>
        </p:nvSpPr>
        <p:spPr>
          <a:xfrm>
            <a:off x="2079125" y="2801645"/>
            <a:ext cx="9297698" cy="602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C5F3218D-E08B-4B30-96D5-1B2E38EA88AA}"/>
              </a:ext>
            </a:extLst>
          </p:cNvPr>
          <p:cNvSpPr/>
          <p:nvPr/>
        </p:nvSpPr>
        <p:spPr>
          <a:xfrm>
            <a:off x="6355111" y="4048130"/>
            <a:ext cx="821009" cy="26932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2" name="矩形 11">
            <a:extLst>
              <a:ext uri="{FF2B5EF4-FFF2-40B4-BE49-F238E27FC236}">
                <a16:creationId xmlns:a16="http://schemas.microsoft.com/office/drawing/2014/main" id="{4F608368-9E42-411C-86A7-1C49DE2A8CEF}"/>
              </a:ext>
            </a:extLst>
          </p:cNvPr>
          <p:cNvSpPr/>
          <p:nvPr/>
        </p:nvSpPr>
        <p:spPr>
          <a:xfrm>
            <a:off x="2207568" y="4048130"/>
            <a:ext cx="2664296" cy="2693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語音泡泡: 圓角矩形 13">
            <a:extLst>
              <a:ext uri="{FF2B5EF4-FFF2-40B4-BE49-F238E27FC236}">
                <a16:creationId xmlns:a16="http://schemas.microsoft.com/office/drawing/2014/main" id="{749FF4A4-529F-4BDF-B4DC-64C637EE7921}"/>
              </a:ext>
            </a:extLst>
          </p:cNvPr>
          <p:cNvSpPr/>
          <p:nvPr/>
        </p:nvSpPr>
        <p:spPr>
          <a:xfrm>
            <a:off x="988066" y="1687485"/>
            <a:ext cx="2036378" cy="387807"/>
          </a:xfrm>
          <a:prstGeom prst="wedgeRoundRectCallout">
            <a:avLst>
              <a:gd name="adj1" fmla="val 8835"/>
              <a:gd name="adj2" fmla="val 242181"/>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kern="100" dirty="0">
                <a:solidFill>
                  <a:srgbClr val="0000FF"/>
                </a:solidFill>
                <a:latin typeface="Cambria Math" panose="02040503050406030204" pitchFamily="18" charset="0"/>
                <a:ea typeface="華康儷楷書" panose="03000509000000000000" pitchFamily="65" charset="-120"/>
              </a:rPr>
              <a:t>步驟</a:t>
            </a:r>
            <a:r>
              <a:rPr lang="en-US" altLang="zh-TW" sz="1400" b="1" kern="100" dirty="0">
                <a:solidFill>
                  <a:srgbClr val="0000FF"/>
                </a:solidFill>
                <a:latin typeface="Cambria Math" panose="02040503050406030204" pitchFamily="18" charset="0"/>
                <a:ea typeface="華康儷楷書" panose="03000509000000000000" pitchFamily="65" charset="-120"/>
              </a:rPr>
              <a:t>1-1</a:t>
            </a:r>
            <a:r>
              <a:rPr lang="zh-TW" altLang="en-US" sz="1400" b="1" kern="100" dirty="0">
                <a:solidFill>
                  <a:srgbClr val="000000"/>
                </a:solidFill>
                <a:latin typeface="Cambria Math" panose="02040503050406030204" pitchFamily="18" charset="0"/>
                <a:ea typeface="華康儷楷書" panose="03000509000000000000" pitchFamily="65" charset="-120"/>
              </a:rPr>
              <a:t>檢視基本資料</a:t>
            </a:r>
          </a:p>
        </p:txBody>
      </p:sp>
      <p:sp>
        <p:nvSpPr>
          <p:cNvPr id="18" name="語音泡泡: 圓角矩形 17">
            <a:extLst>
              <a:ext uri="{FF2B5EF4-FFF2-40B4-BE49-F238E27FC236}">
                <a16:creationId xmlns:a16="http://schemas.microsoft.com/office/drawing/2014/main" id="{94973045-5B24-496B-B6F6-06581CC39A3C}"/>
              </a:ext>
            </a:extLst>
          </p:cNvPr>
          <p:cNvSpPr/>
          <p:nvPr/>
        </p:nvSpPr>
        <p:spPr>
          <a:xfrm>
            <a:off x="653529" y="3571851"/>
            <a:ext cx="1410023" cy="1500877"/>
          </a:xfrm>
          <a:prstGeom prst="wedgeRoundRectCallout">
            <a:avLst>
              <a:gd name="adj1" fmla="val 56236"/>
              <a:gd name="adj2" fmla="val 86358"/>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kern="100" dirty="0">
                <a:solidFill>
                  <a:srgbClr val="0000FF"/>
                </a:solidFill>
                <a:latin typeface="Cambria Math" panose="02040503050406030204" pitchFamily="18" charset="0"/>
                <a:ea typeface="華康儷楷書" panose="03000509000000000000" pitchFamily="65" charset="-120"/>
              </a:rPr>
              <a:t>步驟</a:t>
            </a:r>
            <a:r>
              <a:rPr lang="en-US" altLang="zh-TW" sz="1400" b="1" kern="100" dirty="0">
                <a:solidFill>
                  <a:srgbClr val="0000FF"/>
                </a:solidFill>
                <a:latin typeface="Cambria Math" panose="02040503050406030204" pitchFamily="18" charset="0"/>
                <a:ea typeface="華康儷楷書" panose="03000509000000000000" pitchFamily="65" charset="-120"/>
              </a:rPr>
              <a:t>1-1</a:t>
            </a:r>
            <a:r>
              <a:rPr lang="zh-TW" altLang="en-US" sz="1400" b="1" kern="100" dirty="0">
                <a:solidFill>
                  <a:srgbClr val="000000"/>
                </a:solidFill>
                <a:latin typeface="Cambria Math" panose="02040503050406030204" pitchFamily="18" charset="0"/>
                <a:ea typeface="華康儷楷書" panose="03000509000000000000" pitchFamily="65" charset="-120"/>
              </a:rPr>
              <a:t>確認一階篩選通過後之校系科</a:t>
            </a:r>
            <a:r>
              <a:rPr lang="en-US" altLang="zh-TW" sz="1400" b="1" kern="100" dirty="0">
                <a:solidFill>
                  <a:srgbClr val="000000"/>
                </a:solidFill>
                <a:latin typeface="Cambria Math" panose="02040503050406030204" pitchFamily="18" charset="0"/>
                <a:ea typeface="華康儷楷書" panose="03000509000000000000" pitchFamily="65" charset="-120"/>
              </a:rPr>
              <a:t>(</a:t>
            </a:r>
            <a:r>
              <a:rPr lang="zh-TW" altLang="en-US" sz="1400" b="1" kern="100" dirty="0">
                <a:solidFill>
                  <a:srgbClr val="000000"/>
                </a:solidFill>
                <a:latin typeface="Cambria Math" panose="02040503050406030204" pitchFamily="18" charset="0"/>
                <a:ea typeface="華康儷楷書" panose="03000509000000000000" pitchFamily="65" charset="-120"/>
              </a:rPr>
              <a:t>組</a:t>
            </a:r>
            <a:r>
              <a:rPr lang="en-US" altLang="zh-TW" sz="1400" b="1" kern="100" dirty="0">
                <a:solidFill>
                  <a:srgbClr val="000000"/>
                </a:solidFill>
                <a:latin typeface="Cambria Math" panose="02040503050406030204" pitchFamily="18" charset="0"/>
                <a:ea typeface="華康儷楷書" panose="03000509000000000000" pitchFamily="65" charset="-120"/>
              </a:rPr>
              <a:t>)</a:t>
            </a:r>
            <a:r>
              <a:rPr lang="zh-TW" altLang="en-US" sz="1400" b="1" kern="100" dirty="0">
                <a:solidFill>
                  <a:srgbClr val="000000"/>
                </a:solidFill>
                <a:latin typeface="Cambria Math" panose="02040503050406030204" pitchFamily="18" charset="0"/>
                <a:ea typeface="華康儷楷書" panose="03000509000000000000" pitchFamily="65" charset="-120"/>
              </a:rPr>
              <a:t>、學程</a:t>
            </a:r>
            <a:endParaRPr lang="en-US" altLang="zh-TW" sz="1400" b="1" kern="100" dirty="0">
              <a:solidFill>
                <a:srgbClr val="000000"/>
              </a:solidFill>
              <a:latin typeface="Cambria Math" panose="02040503050406030204" pitchFamily="18" charset="0"/>
              <a:ea typeface="華康儷楷書" panose="03000509000000000000" pitchFamily="65" charset="-120"/>
            </a:endParaRPr>
          </a:p>
          <a:p>
            <a:pPr algn="ctr"/>
            <a:r>
              <a:rPr lang="zh-TW" altLang="en-US" sz="1400" b="1" kern="100" dirty="0">
                <a:solidFill>
                  <a:srgbClr val="000000"/>
                </a:solidFill>
                <a:latin typeface="Cambria Math" panose="02040503050406030204" pitchFamily="18" charset="0"/>
                <a:ea typeface="華康儷楷書" panose="03000509000000000000" pitchFamily="65" charset="-120"/>
              </a:rPr>
              <a:t>是否正確</a:t>
            </a:r>
          </a:p>
        </p:txBody>
      </p:sp>
      <p:sp>
        <p:nvSpPr>
          <p:cNvPr id="4" name="矩形 3">
            <a:extLst>
              <a:ext uri="{FF2B5EF4-FFF2-40B4-BE49-F238E27FC236}">
                <a16:creationId xmlns:a16="http://schemas.microsoft.com/office/drawing/2014/main" id="{616688A7-6CD3-EBB6-4DC6-7DA48FDBB31F}"/>
              </a:ext>
            </a:extLst>
          </p:cNvPr>
          <p:cNvSpPr/>
          <p:nvPr/>
        </p:nvSpPr>
        <p:spPr>
          <a:xfrm>
            <a:off x="5303912" y="2880197"/>
            <a:ext cx="864096" cy="11675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A9C2B366-2571-D4FE-9BE7-1F72BD17569C}"/>
              </a:ext>
            </a:extLst>
          </p:cNvPr>
          <p:cNvSpPr/>
          <p:nvPr/>
        </p:nvSpPr>
        <p:spPr>
          <a:xfrm>
            <a:off x="3466538" y="2877016"/>
            <a:ext cx="541230" cy="11675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44086B9E-4038-4851-78CD-BAC8CC745245}"/>
              </a:ext>
            </a:extLst>
          </p:cNvPr>
          <p:cNvSpPr/>
          <p:nvPr/>
        </p:nvSpPr>
        <p:spPr>
          <a:xfrm>
            <a:off x="4380222" y="2877015"/>
            <a:ext cx="384800" cy="116756"/>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13001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圖片 28">
            <a:extLst>
              <a:ext uri="{FF2B5EF4-FFF2-40B4-BE49-F238E27FC236}">
                <a16:creationId xmlns:a16="http://schemas.microsoft.com/office/drawing/2014/main" id="{04E4B618-94AE-4BD4-86C1-6218954225B1}"/>
              </a:ext>
            </a:extLst>
          </p:cNvPr>
          <p:cNvPicPr/>
          <p:nvPr/>
        </p:nvPicPr>
        <p:blipFill rotWithShape="1">
          <a:blip r:embed="rId2">
            <a:extLst>
              <a:ext uri="{28A0092B-C50C-407E-A947-70E740481C1C}">
                <a14:useLocalDpi xmlns:a14="http://schemas.microsoft.com/office/drawing/2010/main" val="0"/>
              </a:ext>
            </a:extLst>
          </a:blip>
          <a:srcRect l="-131" r="625"/>
          <a:stretch/>
        </p:blipFill>
        <p:spPr bwMode="auto">
          <a:xfrm>
            <a:off x="998374" y="5297809"/>
            <a:ext cx="5335315" cy="621665"/>
          </a:xfrm>
          <a:prstGeom prst="rect">
            <a:avLst/>
          </a:prstGeom>
          <a:noFill/>
          <a:ln w="19050">
            <a:solidFill>
              <a:srgbClr val="0000FF"/>
            </a:solidFill>
          </a:ln>
        </p:spPr>
      </p:pic>
      <p:graphicFrame>
        <p:nvGraphicFramePr>
          <p:cNvPr id="12" name="表格 27">
            <a:extLst>
              <a:ext uri="{FF2B5EF4-FFF2-40B4-BE49-F238E27FC236}">
                <a16:creationId xmlns:a16="http://schemas.microsoft.com/office/drawing/2014/main" id="{679A8733-6876-40E4-ABF0-756902A25FF3}"/>
              </a:ext>
            </a:extLst>
          </p:cNvPr>
          <p:cNvGraphicFramePr>
            <a:graphicFrameLocks noGrp="1"/>
          </p:cNvGraphicFramePr>
          <p:nvPr/>
        </p:nvGraphicFramePr>
        <p:xfrm>
          <a:off x="6541227" y="766995"/>
          <a:ext cx="5607266" cy="4891509"/>
        </p:xfrm>
        <a:graphic>
          <a:graphicData uri="http://schemas.openxmlformats.org/drawingml/2006/table">
            <a:tbl>
              <a:tblPr firstRow="1" bandRow="1">
                <a:tableStyleId>{5C22544A-7EE6-4342-B048-85BDC9FD1C3A}</a:tableStyleId>
              </a:tblPr>
              <a:tblGrid>
                <a:gridCol w="5607266">
                  <a:extLst>
                    <a:ext uri="{9D8B030D-6E8A-4147-A177-3AD203B41FA5}">
                      <a16:colId xmlns:a16="http://schemas.microsoft.com/office/drawing/2014/main" val="1067000328"/>
                    </a:ext>
                  </a:extLst>
                </a:gridCol>
              </a:tblGrid>
              <a:tr h="424775">
                <a:tc>
                  <a:txBody>
                    <a:bodyPr/>
                    <a:lstStyle/>
                    <a:p>
                      <a:pPr algn="ctr"/>
                      <a:r>
                        <a:rPr lang="zh-TW" altLang="en-US" sz="1600" baseline="0" dirty="0">
                          <a:solidFill>
                            <a:srgbClr val="0000FF"/>
                          </a:solidFill>
                          <a:latin typeface="Cambria Math" panose="02040503050406030204" pitchFamily="18" charset="0"/>
                          <a:ea typeface="華康儷楷書" panose="03000509000000000000" pitchFamily="65" charset="-120"/>
                        </a:rPr>
                        <a:t>具有中央資料庫學習歷程檔案考生</a:t>
                      </a:r>
                    </a:p>
                  </a:txBody>
                  <a:tcPr>
                    <a:solidFill>
                      <a:schemeClr val="bg1">
                        <a:lumMod val="95000"/>
                      </a:schemeClr>
                    </a:solidFill>
                  </a:tcPr>
                </a:tc>
                <a:extLst>
                  <a:ext uri="{0D108BD9-81ED-4DB2-BD59-A6C34878D82A}">
                    <a16:rowId xmlns:a16="http://schemas.microsoft.com/office/drawing/2014/main" val="530533136"/>
                  </a:ext>
                </a:extLst>
              </a:tr>
              <a:tr h="629879">
                <a:tc>
                  <a:txBody>
                    <a:bodyPr/>
                    <a:lstStyle/>
                    <a:p>
                      <a:r>
                        <a:rPr lang="zh-TW" altLang="en-US" sz="1400" b="1" u="sng" baseline="0" dirty="0">
                          <a:latin typeface="Cambria Math" panose="02040503050406030204" pitchFamily="18" charset="0"/>
                          <a:ea typeface="華康儷楷書" panose="03000509000000000000" pitchFamily="65" charset="-120"/>
                        </a:rPr>
                        <a:t>步驟</a:t>
                      </a:r>
                      <a:r>
                        <a:rPr lang="en-US" altLang="zh-TW" sz="1400" b="1" u="sng" baseline="0" dirty="0">
                          <a:latin typeface="Cambria Math" panose="02040503050406030204" pitchFamily="18" charset="0"/>
                          <a:ea typeface="華康儷楷書" panose="03000509000000000000" pitchFamily="65" charset="-120"/>
                        </a:rPr>
                        <a:t>1-2</a:t>
                      </a:r>
                      <a:r>
                        <a:rPr lang="zh-TW" altLang="en-US" sz="1400" b="1" u="sng" baseline="0" dirty="0">
                          <a:latin typeface="Cambria Math" panose="02040503050406030204" pitchFamily="18" charset="0"/>
                          <a:ea typeface="華康儷楷書" panose="03000509000000000000" pitchFamily="65" charset="-120"/>
                        </a:rPr>
                        <a:t>：</a:t>
                      </a:r>
                      <a:endParaRPr lang="en-US" altLang="zh-TW" sz="1400" b="1" u="sng" baseline="0" dirty="0">
                        <a:latin typeface="Cambria Math" panose="02040503050406030204" pitchFamily="18" charset="0"/>
                        <a:ea typeface="華康儷楷書" panose="03000509000000000000" pitchFamily="65" charset="-120"/>
                      </a:endParaRPr>
                    </a:p>
                    <a:p>
                      <a:r>
                        <a:rPr lang="zh-TW" altLang="en-US" sz="1400" baseline="0" dirty="0">
                          <a:latin typeface="Cambria Math" panose="02040503050406030204" pitchFamily="18" charset="0"/>
                          <a:ea typeface="華康儷楷書" panose="03000509000000000000" pitchFamily="65" charset="-120"/>
                        </a:rPr>
                        <a:t>確認目前正上傳</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或勾選</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之校系科</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組</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、學程</a:t>
                      </a:r>
                      <a:endParaRPr lang="en-US" altLang="zh-TW" sz="1400" baseline="0" dirty="0">
                        <a:latin typeface="Cambria Math" panose="02040503050406030204" pitchFamily="18" charset="0"/>
                        <a:ea typeface="華康儷楷書" panose="03000509000000000000" pitchFamily="65" charset="-120"/>
                      </a:endParaRPr>
                    </a:p>
                  </a:txBody>
                  <a:tcPr>
                    <a:solidFill>
                      <a:schemeClr val="bg1"/>
                    </a:solidFill>
                  </a:tcPr>
                </a:tc>
                <a:extLst>
                  <a:ext uri="{0D108BD9-81ED-4DB2-BD59-A6C34878D82A}">
                    <a16:rowId xmlns:a16="http://schemas.microsoft.com/office/drawing/2014/main" val="554256293"/>
                  </a:ext>
                </a:extLst>
              </a:tr>
              <a:tr h="1407965">
                <a:tc>
                  <a:txBody>
                    <a:bodyPr/>
                    <a:lstStyle/>
                    <a:p>
                      <a:r>
                        <a:rPr lang="zh-TW" altLang="en-US" sz="1400" b="1" u="sng" baseline="0" dirty="0">
                          <a:latin typeface="Cambria Math" panose="02040503050406030204" pitchFamily="18" charset="0"/>
                          <a:ea typeface="華康儷楷書" panose="03000509000000000000" pitchFamily="65" charset="-120"/>
                        </a:rPr>
                        <a:t>步驟</a:t>
                      </a:r>
                      <a:r>
                        <a:rPr lang="en-US" altLang="zh-TW" sz="1400" b="1" u="sng" baseline="0" dirty="0">
                          <a:latin typeface="Cambria Math" panose="02040503050406030204" pitchFamily="18" charset="0"/>
                          <a:ea typeface="華康儷楷書" panose="03000509000000000000" pitchFamily="65" charset="-120"/>
                        </a:rPr>
                        <a:t>1-3</a:t>
                      </a:r>
                      <a:r>
                        <a:rPr lang="zh-TW" altLang="en-US" sz="1400" b="1" u="sng" baseline="0" dirty="0">
                          <a:latin typeface="Cambria Math" panose="02040503050406030204" pitchFamily="18" charset="0"/>
                          <a:ea typeface="華康儷楷書" panose="03000509000000000000" pitchFamily="65" charset="-120"/>
                        </a:rPr>
                        <a:t>：</a:t>
                      </a:r>
                      <a:endParaRPr lang="en-US" altLang="zh-TW" sz="1400" b="1" u="sng" baseline="0" dirty="0">
                        <a:latin typeface="Cambria Math" panose="02040503050406030204" pitchFamily="18" charset="0"/>
                        <a:ea typeface="華康儷楷書" panose="03000509000000000000" pitchFamily="65" charset="-120"/>
                      </a:endParaRPr>
                    </a:p>
                    <a:p>
                      <a:r>
                        <a:rPr lang="zh-TW" altLang="en-US" sz="1400" baseline="0" dirty="0">
                          <a:latin typeface="Cambria Math" panose="02040503050406030204" pitchFamily="18" charset="0"/>
                          <a:ea typeface="華康儷楷書" panose="03000509000000000000" pitchFamily="65" charset="-120"/>
                        </a:rPr>
                        <a:t>具有中央資料庫學習歷程檔案之考生，於每個校系科</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組</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、學程上傳前，請先</a:t>
                      </a:r>
                      <a:r>
                        <a:rPr lang="zh-TW" altLang="en-US" sz="1400" b="1" baseline="0" dirty="0">
                          <a:solidFill>
                            <a:srgbClr val="0000FF"/>
                          </a:solidFill>
                          <a:latin typeface="Cambria Math" panose="02040503050406030204" pitchFamily="18" charset="0"/>
                          <a:ea typeface="華康儷楷書" panose="03000509000000000000" pitchFamily="65" charset="-120"/>
                        </a:rPr>
                        <a:t>查看檔案</a:t>
                      </a:r>
                      <a:r>
                        <a:rPr lang="zh-TW" altLang="en-US" sz="1400" baseline="0" dirty="0">
                          <a:latin typeface="Cambria Math" panose="02040503050406030204" pitchFamily="18" charset="0"/>
                          <a:ea typeface="華康儷楷書" panose="03000509000000000000" pitchFamily="65" charset="-120"/>
                        </a:rPr>
                        <a:t>後，再選擇</a:t>
                      </a:r>
                      <a:br>
                        <a:rPr lang="en-US" altLang="zh-TW" sz="1400" baseline="0" dirty="0">
                          <a:latin typeface="Cambria Math" panose="02040503050406030204" pitchFamily="18" charset="0"/>
                          <a:ea typeface="華康儷楷書" panose="03000509000000000000" pitchFamily="65" charset="-120"/>
                        </a:rPr>
                      </a:br>
                      <a:r>
                        <a:rPr lang="zh-TW" altLang="en-US" sz="1400" baseline="0" dirty="0">
                          <a:latin typeface="Cambria Math" panose="02040503050406030204" pitchFamily="18" charset="0"/>
                          <a:ea typeface="華康儷楷書" panose="03000509000000000000" pitchFamily="65" charset="-120"/>
                        </a:rPr>
                        <a:t>「</a:t>
                      </a:r>
                      <a:r>
                        <a:rPr lang="zh-TW" altLang="en-US" sz="1400" b="1" baseline="0" dirty="0">
                          <a:solidFill>
                            <a:srgbClr val="FF0000"/>
                          </a:solidFill>
                          <a:latin typeface="Cambria Math" panose="02040503050406030204" pitchFamily="18" charset="0"/>
                          <a:ea typeface="華康儷楷書" panose="03000509000000000000" pitchFamily="65" charset="-120"/>
                        </a:rPr>
                        <a:t>勾選中央資料庫學習歷程檔案</a:t>
                      </a:r>
                      <a:r>
                        <a:rPr lang="zh-TW" altLang="en-US" sz="1400" baseline="0" dirty="0">
                          <a:latin typeface="Cambria Math" panose="02040503050406030204" pitchFamily="18" charset="0"/>
                          <a:ea typeface="華康儷楷書" panose="03000509000000000000" pitchFamily="65" charset="-120"/>
                        </a:rPr>
                        <a:t>」或「</a:t>
                      </a:r>
                      <a:r>
                        <a:rPr lang="zh-TW" altLang="en-US" sz="1400" b="1" baseline="0" dirty="0">
                          <a:solidFill>
                            <a:srgbClr val="FF0000"/>
                          </a:solidFill>
                          <a:latin typeface="Cambria Math" panose="02040503050406030204" pitchFamily="18" charset="0"/>
                          <a:ea typeface="華康儷楷書" panose="03000509000000000000" pitchFamily="65" charset="-120"/>
                        </a:rPr>
                        <a:t>自行上傳</a:t>
                      </a:r>
                      <a:r>
                        <a:rPr lang="en-US" altLang="zh-TW" sz="1400" b="1" baseline="0" dirty="0">
                          <a:solidFill>
                            <a:srgbClr val="FF0000"/>
                          </a:solidFill>
                          <a:latin typeface="Cambria Math" panose="02040503050406030204" pitchFamily="18" charset="0"/>
                          <a:ea typeface="華康儷楷書" panose="03000509000000000000" pitchFamily="65" charset="-120"/>
                        </a:rPr>
                        <a:t>PDF</a:t>
                      </a:r>
                      <a:r>
                        <a:rPr lang="zh-TW" altLang="en-US" sz="1400" b="1" baseline="0" dirty="0">
                          <a:solidFill>
                            <a:srgbClr val="FF0000"/>
                          </a:solidFill>
                          <a:latin typeface="Cambria Math" panose="02040503050406030204" pitchFamily="18" charset="0"/>
                          <a:ea typeface="華康儷楷書" panose="03000509000000000000" pitchFamily="65" charset="-120"/>
                        </a:rPr>
                        <a:t>檔案</a:t>
                      </a:r>
                      <a:r>
                        <a:rPr lang="zh-TW" altLang="en-US" sz="1400" baseline="0" dirty="0">
                          <a:latin typeface="Cambria Math" panose="02040503050406030204" pitchFamily="18" charset="0"/>
                          <a:ea typeface="華康儷楷書" panose="03000509000000000000" pitchFamily="65" charset="-120"/>
                        </a:rPr>
                        <a:t>」</a:t>
                      </a:r>
                      <a:br>
                        <a:rPr lang="en-US" altLang="zh-TW" sz="1400" baseline="0" dirty="0">
                          <a:latin typeface="Cambria Math" panose="02040503050406030204" pitchFamily="18" charset="0"/>
                          <a:ea typeface="華康儷楷書" panose="03000509000000000000" pitchFamily="65" charset="-120"/>
                        </a:rPr>
                      </a:br>
                      <a:r>
                        <a:rPr lang="zh-TW" altLang="en-US" sz="1400" baseline="0" dirty="0">
                          <a:latin typeface="Cambria Math" panose="02040503050406030204" pitchFamily="18" charset="0"/>
                          <a:ea typeface="華康儷楷書" panose="03000509000000000000" pitchFamily="65" charset="-120"/>
                        </a:rPr>
                        <a:t>輸入通行碼後確認送出後，即不得更改。</a:t>
                      </a:r>
                      <a:endParaRPr lang="en-US" altLang="zh-TW" sz="1400" baseline="0" dirty="0">
                        <a:latin typeface="Cambria Math" panose="02040503050406030204" pitchFamily="18" charset="0"/>
                        <a:ea typeface="華康儷楷書" panose="03000509000000000000" pitchFamily="65" charset="-120"/>
                      </a:endParaRPr>
                    </a:p>
                  </a:txBody>
                  <a:tcPr>
                    <a:solidFill>
                      <a:schemeClr val="bg1"/>
                    </a:solidFill>
                  </a:tcPr>
                </a:tc>
                <a:extLst>
                  <a:ext uri="{0D108BD9-81ED-4DB2-BD59-A6C34878D82A}">
                    <a16:rowId xmlns:a16="http://schemas.microsoft.com/office/drawing/2014/main" val="1219998531"/>
                  </a:ext>
                </a:extLst>
              </a:tr>
              <a:tr h="4306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600" b="1" baseline="0" dirty="0">
                          <a:solidFill>
                            <a:srgbClr val="FF0000"/>
                          </a:solidFill>
                          <a:latin typeface="Cambria Math" panose="02040503050406030204" pitchFamily="18" charset="0"/>
                          <a:ea typeface="華康儷楷書" panose="03000509000000000000" pitchFamily="65" charset="-120"/>
                        </a:rPr>
                        <a:t>未</a:t>
                      </a:r>
                      <a:r>
                        <a:rPr lang="zh-TW" altLang="en-US" sz="1600" b="1" baseline="0" dirty="0">
                          <a:solidFill>
                            <a:srgbClr val="0000FF"/>
                          </a:solidFill>
                          <a:latin typeface="Cambria Math" panose="02040503050406030204" pitchFamily="18" charset="0"/>
                          <a:ea typeface="華康儷楷書" panose="03000509000000000000" pitchFamily="65" charset="-120"/>
                        </a:rPr>
                        <a:t>具有中央資料庫學習歷程檔案考生</a:t>
                      </a:r>
                    </a:p>
                  </a:txBody>
                  <a:tcPr>
                    <a:solidFill>
                      <a:schemeClr val="bg1">
                        <a:lumMod val="95000"/>
                      </a:schemeClr>
                    </a:solidFill>
                  </a:tcPr>
                </a:tc>
                <a:extLst>
                  <a:ext uri="{0D108BD9-81ED-4DB2-BD59-A6C34878D82A}">
                    <a16:rowId xmlns:a16="http://schemas.microsoft.com/office/drawing/2014/main" val="2704624307"/>
                  </a:ext>
                </a:extLst>
              </a:tr>
              <a:tr h="1136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aseline="0" dirty="0">
                          <a:latin typeface="Cambria Math" panose="02040503050406030204" pitchFamily="18" charset="0"/>
                          <a:ea typeface="華康儷楷書" panose="03000509000000000000" pitchFamily="65" charset="-120"/>
                        </a:rPr>
                        <a:t>僅需確認步驟</a:t>
                      </a:r>
                      <a:r>
                        <a:rPr lang="en-US" altLang="zh-TW" sz="1400" baseline="0" dirty="0">
                          <a:latin typeface="Cambria Math" panose="02040503050406030204" pitchFamily="18" charset="0"/>
                          <a:ea typeface="華康儷楷書" panose="03000509000000000000" pitchFamily="65" charset="-120"/>
                        </a:rPr>
                        <a:t>1-2</a:t>
                      </a:r>
                      <a:r>
                        <a:rPr lang="zh-TW" altLang="en-US" sz="1400" baseline="0" dirty="0">
                          <a:latin typeface="Cambria Math" panose="02040503050406030204" pitchFamily="18" charset="0"/>
                          <a:ea typeface="華康儷楷書" panose="03000509000000000000" pitchFamily="65" charset="-120"/>
                        </a:rPr>
                        <a:t>目前正上傳之校系科</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組</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、學程。</a:t>
                      </a:r>
                      <a:r>
                        <a:rPr lang="en-US" altLang="zh-TW" sz="1400" baseline="0" dirty="0">
                          <a:latin typeface="Cambria Math" panose="02040503050406030204" pitchFamily="18" charset="0"/>
                          <a:ea typeface="華康儷楷書" panose="03000509000000000000" pitchFamily="65" charset="-120"/>
                        </a:rPr>
                        <a:t>(</a:t>
                      </a:r>
                      <a:r>
                        <a:rPr lang="zh-TW" altLang="en-US" sz="1400" baseline="0" dirty="0">
                          <a:latin typeface="Cambria Math" panose="02040503050406030204" pitchFamily="18" charset="0"/>
                          <a:ea typeface="華康儷楷書" panose="03000509000000000000" pitchFamily="65" charset="-120"/>
                        </a:rPr>
                        <a:t>如下圖</a:t>
                      </a:r>
                      <a:r>
                        <a:rPr lang="en-US" altLang="zh-TW" sz="1400" baseline="0" dirty="0">
                          <a:latin typeface="Cambria Math" panose="02040503050406030204" pitchFamily="18" charset="0"/>
                          <a:ea typeface="華康儷楷書" panose="03000509000000000000" pitchFamily="65"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400" baseline="0" dirty="0">
                        <a:latin typeface="Cambria Math" panose="02040503050406030204" pitchFamily="18" charset="0"/>
                        <a:ea typeface="華康儷楷書" panose="03000509000000000000" pitchFamily="65" charset="-120"/>
                      </a:endParaRPr>
                    </a:p>
                  </a:txBody>
                  <a:tcPr>
                    <a:solidFill>
                      <a:schemeClr val="bg1"/>
                    </a:solidFill>
                  </a:tcPr>
                </a:tc>
                <a:extLst>
                  <a:ext uri="{0D108BD9-81ED-4DB2-BD59-A6C34878D82A}">
                    <a16:rowId xmlns:a16="http://schemas.microsoft.com/office/drawing/2014/main" val="2852028702"/>
                  </a:ext>
                </a:extLst>
              </a:tr>
              <a:tr h="430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baseline="0" dirty="0">
                          <a:solidFill>
                            <a:srgbClr val="FF0000"/>
                          </a:solidFill>
                          <a:latin typeface="Cambria Math" panose="02040503050406030204" pitchFamily="18" charset="0"/>
                          <a:ea typeface="華康儷楷書" panose="03000509000000000000" pitchFamily="65" charset="-120"/>
                        </a:rPr>
                        <a:t>未</a:t>
                      </a:r>
                      <a:r>
                        <a:rPr lang="zh-TW" altLang="en-US" sz="1400" b="1" baseline="0" dirty="0">
                          <a:solidFill>
                            <a:srgbClr val="0000FF"/>
                          </a:solidFill>
                          <a:latin typeface="Cambria Math" panose="02040503050406030204" pitchFamily="18" charset="0"/>
                          <a:ea typeface="華康儷楷書" panose="03000509000000000000" pitchFamily="65" charset="-120"/>
                        </a:rPr>
                        <a:t>具有</a:t>
                      </a:r>
                      <a:r>
                        <a:rPr lang="en-US" altLang="zh-TW" sz="1400" b="1" baseline="0" dirty="0">
                          <a:solidFill>
                            <a:srgbClr val="0000FF"/>
                          </a:solidFill>
                          <a:latin typeface="Cambria Math" panose="02040503050406030204" pitchFamily="18" charset="0"/>
                          <a:ea typeface="華康儷楷書" panose="03000509000000000000" pitchFamily="65" charset="-120"/>
                        </a:rPr>
                        <a:t>B-1</a:t>
                      </a:r>
                      <a:r>
                        <a:rPr lang="zh-TW" altLang="en-US" sz="1400" b="1" baseline="0" dirty="0">
                          <a:solidFill>
                            <a:srgbClr val="0000FF"/>
                          </a:solidFill>
                          <a:latin typeface="Cambria Math" panose="02040503050406030204" pitchFamily="18" charset="0"/>
                          <a:ea typeface="華康儷楷書" panose="03000509000000000000" pitchFamily="65" charset="-120"/>
                        </a:rPr>
                        <a:t>專題實作、實習科目學習成果</a:t>
                      </a:r>
                      <a:r>
                        <a:rPr lang="en-US" altLang="zh-TW" sz="1400" b="1" baseline="0" dirty="0">
                          <a:solidFill>
                            <a:srgbClr val="0000FF"/>
                          </a:solidFill>
                          <a:latin typeface="Cambria Math" panose="02040503050406030204" pitchFamily="18" charset="0"/>
                          <a:ea typeface="華康儷楷書" panose="03000509000000000000" pitchFamily="65" charset="-120"/>
                        </a:rPr>
                        <a:t>(</a:t>
                      </a:r>
                      <a:r>
                        <a:rPr lang="zh-TW" altLang="en-US" sz="1400" b="1" baseline="0" dirty="0">
                          <a:solidFill>
                            <a:srgbClr val="0000FF"/>
                          </a:solidFill>
                          <a:latin typeface="Cambria Math" panose="02040503050406030204" pitchFamily="18" charset="0"/>
                          <a:ea typeface="華康儷楷書" panose="03000509000000000000" pitchFamily="65" charset="-120"/>
                        </a:rPr>
                        <a:t>含技能領域</a:t>
                      </a:r>
                      <a:r>
                        <a:rPr lang="en-US" altLang="zh-TW" sz="1400" b="1" baseline="0" dirty="0">
                          <a:solidFill>
                            <a:srgbClr val="0000FF"/>
                          </a:solidFill>
                          <a:latin typeface="Cambria Math" panose="02040503050406030204" pitchFamily="18" charset="0"/>
                          <a:ea typeface="華康儷楷書" panose="03000509000000000000" pitchFamily="65" charset="-120"/>
                        </a:rPr>
                        <a:t>)</a:t>
                      </a:r>
                      <a:r>
                        <a:rPr lang="zh-TW" altLang="en-US" sz="1400" b="1" baseline="0" dirty="0">
                          <a:solidFill>
                            <a:srgbClr val="0000FF"/>
                          </a:solidFill>
                          <a:latin typeface="Cambria Math" panose="02040503050406030204" pitchFamily="18" charset="0"/>
                          <a:ea typeface="華康儷楷書" panose="03000509000000000000" pitchFamily="65" charset="-120"/>
                        </a:rPr>
                        <a:t>此項檔案之考生</a:t>
                      </a:r>
                      <a:endParaRPr lang="en-US" altLang="zh-TW" sz="1400" baseline="0" dirty="0">
                        <a:latin typeface="Cambria Math" panose="02040503050406030204" pitchFamily="18" charset="0"/>
                        <a:ea typeface="華康儷楷書" panose="03000509000000000000" pitchFamily="65" charset="-120"/>
                      </a:endParaRPr>
                    </a:p>
                  </a:txBody>
                  <a:tcPr anchor="ctr">
                    <a:solidFill>
                      <a:schemeClr val="bg1">
                        <a:lumMod val="95000"/>
                      </a:schemeClr>
                    </a:solidFill>
                  </a:tcPr>
                </a:tc>
                <a:extLst>
                  <a:ext uri="{0D108BD9-81ED-4DB2-BD59-A6C34878D82A}">
                    <a16:rowId xmlns:a16="http://schemas.microsoft.com/office/drawing/2014/main" val="1183605954"/>
                  </a:ext>
                </a:extLst>
              </a:tr>
              <a:tr h="430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400" baseline="0" dirty="0">
                        <a:latin typeface="Cambria Math" panose="02040503050406030204" pitchFamily="18" charset="0"/>
                        <a:ea typeface="華康儷楷書" panose="03000509000000000000" pitchFamily="65" charset="-120"/>
                      </a:endParaRPr>
                    </a:p>
                  </a:txBody>
                  <a:tcPr>
                    <a:solidFill>
                      <a:schemeClr val="bg1"/>
                    </a:solidFill>
                  </a:tcPr>
                </a:tc>
                <a:extLst>
                  <a:ext uri="{0D108BD9-81ED-4DB2-BD59-A6C34878D82A}">
                    <a16:rowId xmlns:a16="http://schemas.microsoft.com/office/drawing/2014/main" val="3774620665"/>
                  </a:ext>
                </a:extLst>
              </a:tr>
            </a:tbl>
          </a:graphicData>
        </a:graphic>
      </p:graphicFrame>
      <p:sp>
        <p:nvSpPr>
          <p:cNvPr id="5" name="Rectangle 3"/>
          <p:cNvSpPr>
            <a:spLocks noChangeArrowheads="1"/>
          </p:cNvSpPr>
          <p:nvPr/>
        </p:nvSpPr>
        <p:spPr bwMode="auto">
          <a:xfrm>
            <a:off x="845975" y="36420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5"/>
          <p:cNvSpPr>
            <a:spLocks noChangeArrowheads="1"/>
          </p:cNvSpPr>
          <p:nvPr/>
        </p:nvSpPr>
        <p:spPr bwMode="auto">
          <a:xfrm>
            <a:off x="998375" y="82140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br>
            <a:endParaRPr kumimoji="0" lang="zh-TW" altLang="zh-TW" sz="1800" b="0" i="0" u="none" strike="noStrike" cap="none" normalizeH="0" baseline="0">
              <a:ln>
                <a:noFill/>
              </a:ln>
              <a:solidFill>
                <a:schemeClr val="tx1"/>
              </a:solidFill>
              <a:effectLst/>
              <a:latin typeface="Arial" panose="020B0604020202020204" pitchFamily="34" charset="0"/>
            </a:endParaRPr>
          </a:p>
        </p:txBody>
      </p:sp>
      <p:sp>
        <p:nvSpPr>
          <p:cNvPr id="53" name="Rectangle 2"/>
          <p:cNvSpPr txBox="1">
            <a:spLocks noChangeArrowheads="1"/>
          </p:cNvSpPr>
          <p:nvPr/>
        </p:nvSpPr>
        <p:spPr bwMode="auto">
          <a:xfrm>
            <a:off x="818747" y="0"/>
            <a:ext cx="1074986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pic>
        <p:nvPicPr>
          <p:cNvPr id="13" name="圖片 12">
            <a:extLst>
              <a:ext uri="{FF2B5EF4-FFF2-40B4-BE49-F238E27FC236}">
                <a16:creationId xmlns:a16="http://schemas.microsoft.com/office/drawing/2014/main" id="{EF07C527-0E74-48A3-AA40-C71E9E7F4EEC}"/>
              </a:ext>
            </a:extLst>
          </p:cNvPr>
          <p:cNvPicPr/>
          <p:nvPr/>
        </p:nvPicPr>
        <p:blipFill>
          <a:blip r:embed="rId3"/>
          <a:stretch>
            <a:fillRect/>
          </a:stretch>
        </p:blipFill>
        <p:spPr>
          <a:xfrm>
            <a:off x="697728" y="757555"/>
            <a:ext cx="5780405" cy="1807210"/>
          </a:xfrm>
          <a:prstGeom prst="rect">
            <a:avLst/>
          </a:prstGeom>
        </p:spPr>
      </p:pic>
      <p:pic>
        <p:nvPicPr>
          <p:cNvPr id="14" name="圖片 13">
            <a:extLst>
              <a:ext uri="{FF2B5EF4-FFF2-40B4-BE49-F238E27FC236}">
                <a16:creationId xmlns:a16="http://schemas.microsoft.com/office/drawing/2014/main" id="{409D2B81-509C-4DDD-A644-285B72071DFB}"/>
              </a:ext>
            </a:extLst>
          </p:cNvPr>
          <p:cNvPicPr/>
          <p:nvPr/>
        </p:nvPicPr>
        <p:blipFill rotWithShape="1">
          <a:blip r:embed="rId4"/>
          <a:srcRect l="18449" r="18280"/>
          <a:stretch/>
        </p:blipFill>
        <p:spPr bwMode="auto">
          <a:xfrm>
            <a:off x="1616673" y="2667417"/>
            <a:ext cx="4282440" cy="758190"/>
          </a:xfrm>
          <a:prstGeom prst="rect">
            <a:avLst/>
          </a:prstGeom>
          <a:ln w="19050">
            <a:solidFill>
              <a:srgbClr val="0000FF"/>
            </a:solidFill>
          </a:ln>
          <a:extLst>
            <a:ext uri="{53640926-AAD7-44D8-BBD7-CCE9431645EC}">
              <a14:shadowObscured xmlns:a14="http://schemas.microsoft.com/office/drawing/2010/main"/>
            </a:ext>
          </a:extLst>
        </p:spPr>
      </p:pic>
      <p:pic>
        <p:nvPicPr>
          <p:cNvPr id="15" name="圖片 14">
            <a:extLst>
              <a:ext uri="{FF2B5EF4-FFF2-40B4-BE49-F238E27FC236}">
                <a16:creationId xmlns:a16="http://schemas.microsoft.com/office/drawing/2014/main" id="{72EE662D-D99E-4213-BFA2-D26D74E151E8}"/>
              </a:ext>
            </a:extLst>
          </p:cNvPr>
          <p:cNvPicPr/>
          <p:nvPr/>
        </p:nvPicPr>
        <p:blipFill rotWithShape="1">
          <a:blip r:embed="rId5"/>
          <a:srcRect l="20530" r="19839"/>
          <a:stretch/>
        </p:blipFill>
        <p:spPr bwMode="auto">
          <a:xfrm>
            <a:off x="1616673" y="3528307"/>
            <a:ext cx="4250690" cy="822325"/>
          </a:xfrm>
          <a:prstGeom prst="rect">
            <a:avLst/>
          </a:prstGeom>
          <a:ln w="19050">
            <a:solidFill>
              <a:srgbClr val="FF0066"/>
            </a:solidFill>
          </a:ln>
          <a:extLst>
            <a:ext uri="{53640926-AAD7-44D8-BBD7-CCE9431645EC}">
              <a14:shadowObscured xmlns:a14="http://schemas.microsoft.com/office/drawing/2010/main"/>
            </a:ext>
          </a:extLst>
        </p:spPr>
      </p:pic>
      <p:pic>
        <p:nvPicPr>
          <p:cNvPr id="16" name="圖片 15">
            <a:extLst>
              <a:ext uri="{FF2B5EF4-FFF2-40B4-BE49-F238E27FC236}">
                <a16:creationId xmlns:a16="http://schemas.microsoft.com/office/drawing/2014/main" id="{387884F5-060C-4A85-AE1C-05A375C4F86B}"/>
              </a:ext>
            </a:extLst>
          </p:cNvPr>
          <p:cNvPicPr/>
          <p:nvPr/>
        </p:nvPicPr>
        <p:blipFill>
          <a:blip r:embed="rId6"/>
          <a:stretch>
            <a:fillRect/>
          </a:stretch>
        </p:blipFill>
        <p:spPr>
          <a:xfrm>
            <a:off x="2658861" y="4457510"/>
            <a:ext cx="2032000" cy="681355"/>
          </a:xfrm>
          <a:prstGeom prst="rect">
            <a:avLst/>
          </a:prstGeom>
          <a:ln>
            <a:solidFill>
              <a:schemeClr val="tx1"/>
            </a:solidFill>
          </a:ln>
        </p:spPr>
      </p:pic>
      <p:sp>
        <p:nvSpPr>
          <p:cNvPr id="2" name="矩形 1">
            <a:extLst>
              <a:ext uri="{FF2B5EF4-FFF2-40B4-BE49-F238E27FC236}">
                <a16:creationId xmlns:a16="http://schemas.microsoft.com/office/drawing/2014/main" id="{621761E8-A08F-4779-9BBC-24A50EF0E4E5}"/>
              </a:ext>
            </a:extLst>
          </p:cNvPr>
          <p:cNvSpPr/>
          <p:nvPr/>
        </p:nvSpPr>
        <p:spPr>
          <a:xfrm>
            <a:off x="2666506" y="816989"/>
            <a:ext cx="1780671" cy="2138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962FAA0C-BF3A-4EF7-9700-FDF27778580E}"/>
              </a:ext>
            </a:extLst>
          </p:cNvPr>
          <p:cNvSpPr/>
          <p:nvPr/>
        </p:nvSpPr>
        <p:spPr>
          <a:xfrm>
            <a:off x="763683" y="1761869"/>
            <a:ext cx="1780671" cy="4849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CEA39491-DACA-4A41-A204-65CBA48077EF}"/>
              </a:ext>
            </a:extLst>
          </p:cNvPr>
          <p:cNvSpPr/>
          <p:nvPr/>
        </p:nvSpPr>
        <p:spPr>
          <a:xfrm>
            <a:off x="2914844" y="2774305"/>
            <a:ext cx="1487483" cy="196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5D28AB3E-A937-45FD-B3F5-1C635DB69607}"/>
              </a:ext>
            </a:extLst>
          </p:cNvPr>
          <p:cNvSpPr/>
          <p:nvPr/>
        </p:nvSpPr>
        <p:spPr>
          <a:xfrm>
            <a:off x="3131716" y="3635185"/>
            <a:ext cx="1053737" cy="1878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接點: 弧形 9">
            <a:extLst>
              <a:ext uri="{FF2B5EF4-FFF2-40B4-BE49-F238E27FC236}">
                <a16:creationId xmlns:a16="http://schemas.microsoft.com/office/drawing/2014/main" id="{85060FCC-0CB8-4289-BF41-E733292C7AAF}"/>
              </a:ext>
            </a:extLst>
          </p:cNvPr>
          <p:cNvCxnSpPr>
            <a:cxnSpLocks/>
            <a:stCxn id="14" idx="3"/>
          </p:cNvCxnSpPr>
          <p:nvPr/>
        </p:nvCxnSpPr>
        <p:spPr>
          <a:xfrm>
            <a:off x="5899113" y="3046512"/>
            <a:ext cx="306791" cy="2202126"/>
          </a:xfrm>
          <a:prstGeom prst="curvedConnector2">
            <a:avLst/>
          </a:prstGeom>
          <a:ln w="28575">
            <a:solidFill>
              <a:srgbClr val="0000FF"/>
            </a:solidFill>
            <a:tailEnd type="triangle"/>
          </a:ln>
        </p:spPr>
        <p:style>
          <a:lnRef idx="1">
            <a:schemeClr val="dk1"/>
          </a:lnRef>
          <a:fillRef idx="0">
            <a:schemeClr val="dk1"/>
          </a:fillRef>
          <a:effectRef idx="0">
            <a:schemeClr val="dk1"/>
          </a:effectRef>
          <a:fontRef idx="minor">
            <a:schemeClr val="tx1"/>
          </a:fontRef>
        </p:style>
      </p:cxnSp>
      <p:cxnSp>
        <p:nvCxnSpPr>
          <p:cNvPr id="33" name="接點: 弧形 32">
            <a:extLst>
              <a:ext uri="{FF2B5EF4-FFF2-40B4-BE49-F238E27FC236}">
                <a16:creationId xmlns:a16="http://schemas.microsoft.com/office/drawing/2014/main" id="{30118C16-8DDF-453F-956D-F15DE24D77DC}"/>
              </a:ext>
            </a:extLst>
          </p:cNvPr>
          <p:cNvCxnSpPr>
            <a:cxnSpLocks/>
            <a:stCxn id="15" idx="1"/>
          </p:cNvCxnSpPr>
          <p:nvPr/>
        </p:nvCxnSpPr>
        <p:spPr>
          <a:xfrm rot="10800000" flipV="1">
            <a:off x="1039087" y="3939469"/>
            <a:ext cx="577586" cy="2160973"/>
          </a:xfrm>
          <a:prstGeom prst="curvedConnector2">
            <a:avLst/>
          </a:prstGeom>
          <a:ln w="28575">
            <a:solidFill>
              <a:srgbClr val="FF0066"/>
            </a:solidFill>
            <a:tailEnd type="triangle"/>
          </a:ln>
        </p:spPr>
        <p:style>
          <a:lnRef idx="1">
            <a:schemeClr val="dk1"/>
          </a:lnRef>
          <a:fillRef idx="0">
            <a:schemeClr val="dk1"/>
          </a:fillRef>
          <a:effectRef idx="0">
            <a:schemeClr val="dk1"/>
          </a:effectRef>
          <a:fontRef idx="minor">
            <a:schemeClr val="tx1"/>
          </a:fontRef>
        </p:style>
      </p:cxnSp>
      <p:sp>
        <p:nvSpPr>
          <p:cNvPr id="25" name="語音泡泡: 圓角矩形 24">
            <a:extLst>
              <a:ext uri="{FF2B5EF4-FFF2-40B4-BE49-F238E27FC236}">
                <a16:creationId xmlns:a16="http://schemas.microsoft.com/office/drawing/2014/main" id="{A4B84F3F-45AD-4180-A49E-98D1969B9326}"/>
              </a:ext>
            </a:extLst>
          </p:cNvPr>
          <p:cNvSpPr/>
          <p:nvPr/>
        </p:nvSpPr>
        <p:spPr>
          <a:xfrm>
            <a:off x="4735184" y="817279"/>
            <a:ext cx="1903809" cy="447650"/>
          </a:xfrm>
          <a:prstGeom prst="wedgeRoundRectCallout">
            <a:avLst>
              <a:gd name="adj1" fmla="val -61746"/>
              <a:gd name="adj2" fmla="val -24967"/>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1400" b="1" kern="100" dirty="0">
                <a:solidFill>
                  <a:srgbClr val="0000FF"/>
                </a:solidFill>
                <a:effectLst/>
                <a:latin typeface="Cambria Math" panose="02040503050406030204" pitchFamily="18" charset="0"/>
                <a:ea typeface="華康儷楷書" panose="03000509000000000000" pitchFamily="65" charset="-120"/>
                <a:cs typeface="新細明體" panose="02020500000000000000" pitchFamily="18" charset="-120"/>
              </a:rPr>
              <a:t>步驟</a:t>
            </a:r>
            <a:r>
              <a:rPr lang="en-US" altLang="zh-TW" sz="1400" b="1" kern="100" dirty="0">
                <a:solidFill>
                  <a:srgbClr val="0000FF"/>
                </a:solidFill>
                <a:effectLst/>
                <a:latin typeface="Cambria Math" panose="02040503050406030204" pitchFamily="18" charset="0"/>
                <a:ea typeface="華康儷楷書" panose="03000509000000000000" pitchFamily="65" charset="-120"/>
                <a:cs typeface="新細明體" panose="02020500000000000000" pitchFamily="18" charset="-120"/>
              </a:rPr>
              <a:t>1-2</a:t>
            </a:r>
            <a:r>
              <a:rPr lang="zh-TW" altLang="zh-TW" sz="1400" b="1" kern="100" dirty="0">
                <a:solidFill>
                  <a:srgbClr val="000000"/>
                </a:solidFill>
                <a:effectLst/>
                <a:latin typeface="Cambria Math" panose="02040503050406030204" pitchFamily="18" charset="0"/>
                <a:ea typeface="華康儷楷書" panose="03000509000000000000" pitchFamily="65" charset="-120"/>
                <a:cs typeface="新細明體" panose="02020500000000000000" pitchFamily="18" charset="-120"/>
              </a:rPr>
              <a:t>確認目前操作之校系科</a:t>
            </a:r>
            <a:r>
              <a:rPr lang="en-US" altLang="zh-TW" sz="1400" b="1" kern="100" dirty="0">
                <a:solidFill>
                  <a:srgbClr val="000000"/>
                </a:solidFill>
                <a:effectLst/>
                <a:latin typeface="Cambria Math" panose="02040503050406030204" pitchFamily="18" charset="0"/>
                <a:ea typeface="華康儷楷書" panose="03000509000000000000" pitchFamily="65" charset="-120"/>
                <a:cs typeface="新細明體" panose="02020500000000000000" pitchFamily="18" charset="-120"/>
              </a:rPr>
              <a:t>(</a:t>
            </a:r>
            <a:r>
              <a:rPr lang="zh-TW" altLang="zh-TW" sz="1400" b="1" kern="100" dirty="0">
                <a:solidFill>
                  <a:srgbClr val="000000"/>
                </a:solidFill>
                <a:effectLst/>
                <a:latin typeface="Cambria Math" panose="02040503050406030204" pitchFamily="18" charset="0"/>
                <a:ea typeface="華康儷楷書" panose="03000509000000000000" pitchFamily="65" charset="-120"/>
                <a:cs typeface="新細明體" panose="02020500000000000000" pitchFamily="18" charset="-120"/>
              </a:rPr>
              <a:t>組</a:t>
            </a:r>
            <a:r>
              <a:rPr lang="en-US" altLang="zh-TW" sz="1400" b="1" kern="100" dirty="0">
                <a:solidFill>
                  <a:srgbClr val="000000"/>
                </a:solidFill>
                <a:effectLst/>
                <a:latin typeface="Cambria Math" panose="02040503050406030204" pitchFamily="18" charset="0"/>
                <a:ea typeface="華康儷楷書" panose="03000509000000000000" pitchFamily="65" charset="-120"/>
                <a:cs typeface="新細明體" panose="02020500000000000000" pitchFamily="18" charset="-120"/>
              </a:rPr>
              <a:t>)</a:t>
            </a:r>
            <a:r>
              <a:rPr lang="zh-TW" altLang="en-US" sz="1400" b="1" kern="100" dirty="0">
                <a:solidFill>
                  <a:srgbClr val="000000"/>
                </a:solidFill>
                <a:effectLst/>
                <a:latin typeface="Cambria Math" panose="02040503050406030204" pitchFamily="18" charset="0"/>
                <a:ea typeface="華康儷楷書" panose="03000509000000000000" pitchFamily="65" charset="-120"/>
                <a:cs typeface="新細明體" panose="02020500000000000000" pitchFamily="18" charset="-120"/>
              </a:rPr>
              <a:t>、</a:t>
            </a:r>
            <a:r>
              <a:rPr lang="zh-TW" altLang="zh-TW" sz="1400" b="1" kern="100" dirty="0">
                <a:solidFill>
                  <a:srgbClr val="000000"/>
                </a:solidFill>
                <a:effectLst/>
                <a:latin typeface="Cambria Math" panose="02040503050406030204" pitchFamily="18" charset="0"/>
                <a:ea typeface="華康儷楷書" panose="03000509000000000000" pitchFamily="65" charset="-120"/>
                <a:cs typeface="新細明體" panose="02020500000000000000" pitchFamily="18" charset="-120"/>
              </a:rPr>
              <a:t>學程</a:t>
            </a:r>
            <a:endParaRPr lang="zh-TW" altLang="zh-TW" sz="1400" kern="100" dirty="0">
              <a:effectLst/>
              <a:latin typeface="Cambria Math" panose="02040503050406030204" pitchFamily="18" charset="0"/>
              <a:ea typeface="華康儷楷書" panose="03000509000000000000" pitchFamily="65" charset="-120"/>
              <a:cs typeface="新細明體" panose="02020500000000000000" pitchFamily="18" charset="-120"/>
            </a:endParaRPr>
          </a:p>
        </p:txBody>
      </p:sp>
      <p:sp>
        <p:nvSpPr>
          <p:cNvPr id="26" name="語音泡泡: 圓角矩形 25">
            <a:extLst>
              <a:ext uri="{FF2B5EF4-FFF2-40B4-BE49-F238E27FC236}">
                <a16:creationId xmlns:a16="http://schemas.microsoft.com/office/drawing/2014/main" id="{693660EE-A0DA-4DD3-80DF-30580CFE0AB1}"/>
              </a:ext>
            </a:extLst>
          </p:cNvPr>
          <p:cNvSpPr/>
          <p:nvPr/>
        </p:nvSpPr>
        <p:spPr>
          <a:xfrm>
            <a:off x="2798564" y="1822740"/>
            <a:ext cx="3081411" cy="447650"/>
          </a:xfrm>
          <a:prstGeom prst="wedgeRoundRectCallout">
            <a:avLst>
              <a:gd name="adj1" fmla="val -57442"/>
              <a:gd name="adj2" fmla="val 2652"/>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1400" b="1" kern="100" dirty="0">
                <a:solidFill>
                  <a:srgbClr val="0000FF"/>
                </a:solidFill>
                <a:effectLst/>
                <a:latin typeface="Cambria Math" panose="02040503050406030204" pitchFamily="18" charset="0"/>
                <a:ea typeface="華康儷楷書" panose="03000509000000000000" pitchFamily="65" charset="-120"/>
                <a:cs typeface="新細明體" panose="02020500000000000000" pitchFamily="18" charset="-120"/>
              </a:rPr>
              <a:t>步驟</a:t>
            </a:r>
            <a:r>
              <a:rPr lang="en-US" altLang="zh-TW" sz="1400" b="1" kern="100" dirty="0">
                <a:solidFill>
                  <a:srgbClr val="0000FF"/>
                </a:solidFill>
                <a:effectLst/>
                <a:latin typeface="Cambria Math" panose="02040503050406030204" pitchFamily="18" charset="0"/>
                <a:ea typeface="華康儷楷書" panose="03000509000000000000" pitchFamily="65" charset="-120"/>
                <a:cs typeface="新細明體" panose="02020500000000000000" pitchFamily="18" charset="-120"/>
              </a:rPr>
              <a:t>1-2</a:t>
            </a:r>
            <a:r>
              <a:rPr lang="zh-TW" altLang="en-US" sz="1400" b="1" kern="100" dirty="0">
                <a:solidFill>
                  <a:srgbClr val="0000FF"/>
                </a:solidFill>
                <a:effectLst/>
                <a:latin typeface="Cambria Math" panose="02040503050406030204" pitchFamily="18" charset="0"/>
                <a:ea typeface="華康儷楷書" panose="03000509000000000000" pitchFamily="65" charset="-120"/>
                <a:cs typeface="新細明體" panose="02020500000000000000" pitchFamily="18" charset="-120"/>
              </a:rPr>
              <a:t> </a:t>
            </a:r>
            <a:r>
              <a:rPr lang="zh-TW" altLang="en-US" sz="1400" b="1" kern="100" dirty="0">
                <a:solidFill>
                  <a:srgbClr val="FF0000"/>
                </a:solidFill>
                <a:effectLst/>
                <a:latin typeface="Cambria Math" panose="02040503050406030204" pitchFamily="18" charset="0"/>
                <a:ea typeface="華康儷楷書" panose="03000509000000000000" pitchFamily="65" charset="-120"/>
                <a:cs typeface="新細明體" panose="02020500000000000000" pitchFamily="18" charset="-120"/>
              </a:rPr>
              <a:t>請先檢視學習歷程檔案後，</a:t>
            </a:r>
            <a:endParaRPr lang="en-US" altLang="zh-TW" sz="1400" b="1" kern="100" dirty="0">
              <a:solidFill>
                <a:srgbClr val="FF0000"/>
              </a:solidFill>
              <a:effectLst/>
              <a:latin typeface="Cambria Math" panose="02040503050406030204" pitchFamily="18" charset="0"/>
              <a:ea typeface="華康儷楷書" panose="03000509000000000000" pitchFamily="65" charset="-120"/>
              <a:cs typeface="新細明體" panose="02020500000000000000" pitchFamily="18" charset="-120"/>
            </a:endParaRPr>
          </a:p>
          <a:p>
            <a:pPr algn="ctr"/>
            <a:r>
              <a:rPr lang="zh-TW" altLang="en-US" sz="1400" b="1" kern="100" dirty="0">
                <a:solidFill>
                  <a:srgbClr val="FF0000"/>
                </a:solidFill>
                <a:latin typeface="Cambria Math" panose="02040503050406030204" pitchFamily="18" charset="0"/>
                <a:ea typeface="華康儷楷書" panose="03000509000000000000" pitchFamily="65" charset="-120"/>
                <a:cs typeface="新細明體" panose="02020500000000000000" pitchFamily="18" charset="-120"/>
              </a:rPr>
              <a:t>            </a:t>
            </a:r>
            <a:r>
              <a:rPr lang="zh-TW" altLang="en-US" sz="1400" b="1" kern="100" dirty="0">
                <a:solidFill>
                  <a:srgbClr val="FF0000"/>
                </a:solidFill>
                <a:effectLst/>
                <a:latin typeface="Cambria Math" panose="02040503050406030204" pitchFamily="18" charset="0"/>
                <a:ea typeface="華康儷楷書" panose="03000509000000000000" pitchFamily="65" charset="-120"/>
                <a:cs typeface="新細明體" panose="02020500000000000000" pitchFamily="18" charset="-120"/>
              </a:rPr>
              <a:t> 審慎考慮再</a:t>
            </a:r>
            <a:r>
              <a:rPr lang="zh-TW" altLang="en-US" sz="1400" b="1" kern="100" dirty="0">
                <a:solidFill>
                  <a:srgbClr val="FF0000"/>
                </a:solidFill>
                <a:latin typeface="Cambria Math" panose="02040503050406030204" pitchFamily="18" charset="0"/>
                <a:ea typeface="華康儷楷書" panose="03000509000000000000" pitchFamily="65" charset="-120"/>
              </a:rPr>
              <a:t>選擇上傳模式</a:t>
            </a:r>
            <a:endParaRPr lang="zh-TW" altLang="zh-TW" sz="1400" b="1" kern="100" dirty="0">
              <a:solidFill>
                <a:srgbClr val="FF0000"/>
              </a:solidFill>
              <a:latin typeface="Cambria Math" panose="02040503050406030204" pitchFamily="18" charset="0"/>
              <a:ea typeface="華康儷楷書" panose="03000509000000000000" pitchFamily="65" charset="-120"/>
            </a:endParaRPr>
          </a:p>
        </p:txBody>
      </p:sp>
      <p:sp>
        <p:nvSpPr>
          <p:cNvPr id="27" name="語音泡泡: 圓角矩形 26">
            <a:extLst>
              <a:ext uri="{FF2B5EF4-FFF2-40B4-BE49-F238E27FC236}">
                <a16:creationId xmlns:a16="http://schemas.microsoft.com/office/drawing/2014/main" id="{709CEF4E-A800-4EFA-8724-F655E29A2ED7}"/>
              </a:ext>
            </a:extLst>
          </p:cNvPr>
          <p:cNvSpPr/>
          <p:nvPr/>
        </p:nvSpPr>
        <p:spPr>
          <a:xfrm>
            <a:off x="281845" y="2640516"/>
            <a:ext cx="1215122" cy="1445011"/>
          </a:xfrm>
          <a:prstGeom prst="wedgeRoundRectCallout">
            <a:avLst>
              <a:gd name="adj1" fmla="val 50556"/>
              <a:gd name="adj2" fmla="val -64024"/>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kern="100" dirty="0">
                <a:solidFill>
                  <a:srgbClr val="0000FF"/>
                </a:solidFill>
                <a:latin typeface="Cambria Math" panose="02040503050406030204" pitchFamily="18" charset="0"/>
                <a:ea typeface="華康儷楷書" panose="03000509000000000000" pitchFamily="65" charset="-120"/>
              </a:rPr>
              <a:t>步驟</a:t>
            </a:r>
            <a:r>
              <a:rPr lang="en-US" altLang="zh-TW" sz="1400" b="1" kern="100" dirty="0">
                <a:solidFill>
                  <a:srgbClr val="0000FF"/>
                </a:solidFill>
                <a:latin typeface="Cambria Math" panose="02040503050406030204" pitchFamily="18" charset="0"/>
                <a:ea typeface="華康儷楷書" panose="03000509000000000000" pitchFamily="65" charset="-120"/>
              </a:rPr>
              <a:t>1-3</a:t>
            </a:r>
          </a:p>
          <a:p>
            <a:pPr algn="ctr"/>
            <a:r>
              <a:rPr lang="zh-TW" altLang="en-US" sz="1400" b="1" kern="100" dirty="0">
                <a:solidFill>
                  <a:srgbClr val="000000"/>
                </a:solidFill>
                <a:latin typeface="Cambria Math" panose="02040503050406030204" pitchFamily="18" charset="0"/>
                <a:ea typeface="華康儷楷書" panose="03000509000000000000" pitchFamily="65" charset="-120"/>
              </a:rPr>
              <a:t>輸入通行碼確認送出後，即不得更改，請考生審慎考慮</a:t>
            </a:r>
          </a:p>
        </p:txBody>
      </p:sp>
      <p:pic>
        <p:nvPicPr>
          <p:cNvPr id="28" name="圖片 500">
            <a:extLst>
              <a:ext uri="{FF2B5EF4-FFF2-40B4-BE49-F238E27FC236}">
                <a16:creationId xmlns:a16="http://schemas.microsoft.com/office/drawing/2014/main" id="{6B647ED7-62BF-4A4D-A877-0EDCD546658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76" t="1404" r="2748"/>
          <a:stretch/>
        </p:blipFill>
        <p:spPr bwMode="auto">
          <a:xfrm>
            <a:off x="6638993" y="3933055"/>
            <a:ext cx="5359616" cy="902287"/>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0D85C329-FBA3-435E-B9AE-D3BB1030D3B9}"/>
              </a:ext>
            </a:extLst>
          </p:cNvPr>
          <p:cNvPicPr>
            <a:picLocks noChangeAspect="1"/>
          </p:cNvPicPr>
          <p:nvPr/>
        </p:nvPicPr>
        <p:blipFill>
          <a:blip r:embed="rId8"/>
          <a:stretch>
            <a:fillRect/>
          </a:stretch>
        </p:blipFill>
        <p:spPr>
          <a:xfrm>
            <a:off x="6461476" y="5248638"/>
            <a:ext cx="5687017" cy="1049257"/>
          </a:xfrm>
          <a:prstGeom prst="rect">
            <a:avLst/>
          </a:prstGeom>
          <a:ln>
            <a:solidFill>
              <a:schemeClr val="tx1"/>
            </a:solidFill>
          </a:ln>
        </p:spPr>
      </p:pic>
      <p:pic>
        <p:nvPicPr>
          <p:cNvPr id="30" name="圖片 29">
            <a:extLst>
              <a:ext uri="{FF2B5EF4-FFF2-40B4-BE49-F238E27FC236}">
                <a16:creationId xmlns:a16="http://schemas.microsoft.com/office/drawing/2014/main" id="{7BE5D9D6-9509-412F-AFAE-597CC01FBDD0}"/>
              </a:ext>
            </a:extLst>
          </p:cNvPr>
          <p:cNvPicPr/>
          <p:nvPr/>
        </p:nvPicPr>
        <p:blipFill rotWithShape="1">
          <a:blip r:embed="rId9">
            <a:extLst>
              <a:ext uri="{28A0092B-C50C-407E-A947-70E740481C1C}">
                <a14:useLocalDpi xmlns:a14="http://schemas.microsoft.com/office/drawing/2010/main" val="0"/>
              </a:ext>
            </a:extLst>
          </a:blip>
          <a:srcRect t="583" b="583"/>
          <a:stretch/>
        </p:blipFill>
        <p:spPr bwMode="auto">
          <a:xfrm>
            <a:off x="998374" y="6103620"/>
            <a:ext cx="5335315" cy="636270"/>
          </a:xfrm>
          <a:prstGeom prst="rect">
            <a:avLst/>
          </a:prstGeom>
          <a:noFill/>
          <a:ln w="19050">
            <a:solidFill>
              <a:srgbClr val="FF0066"/>
            </a:solidFill>
          </a:ln>
        </p:spPr>
      </p:pic>
    </p:spTree>
    <p:extLst>
      <p:ext uri="{BB962C8B-B14F-4D97-AF65-F5344CB8AC3E}">
        <p14:creationId xmlns:p14="http://schemas.microsoft.com/office/powerpoint/2010/main" val="99401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18747" y="0"/>
            <a:ext cx="1125391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200" b="1" kern="0" dirty="0">
                <a:latin typeface="華康儷楷書" panose="03000509000000000000" pitchFamily="65" charset="-120"/>
                <a:ea typeface="華康儷楷書" panose="03000509000000000000" pitchFamily="65" charset="-120"/>
                <a:cs typeface="+mj-cs"/>
              </a:rPr>
              <a:t>三、第二階段報名系統</a:t>
            </a:r>
            <a:r>
              <a:rPr lang="en-US" altLang="zh-TW" sz="2200" b="1" kern="0" dirty="0">
                <a:latin typeface="華康儷楷書" panose="03000509000000000000" pitchFamily="65" charset="-120"/>
                <a:ea typeface="華康儷楷書" panose="03000509000000000000" pitchFamily="65" charset="-120"/>
                <a:cs typeface="+mj-cs"/>
              </a:rPr>
              <a:t>(</a:t>
            </a:r>
            <a:r>
              <a:rPr lang="zh-TW" altLang="en-US" sz="2200" b="1" kern="0" dirty="0">
                <a:latin typeface="華康儷楷書" panose="03000509000000000000" pitchFamily="65" charset="-120"/>
                <a:ea typeface="華康儷楷書" panose="03000509000000000000" pitchFamily="65" charset="-120"/>
                <a:cs typeface="+mj-cs"/>
              </a:rPr>
              <a:t>含備審資料上傳</a:t>
            </a:r>
            <a:r>
              <a:rPr lang="zh-TW" altLang="en-US" sz="22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200" b="1" kern="0" dirty="0">
                <a:latin typeface="華康儷楷書" panose="03000509000000000000" pitchFamily="65" charset="-120"/>
                <a:ea typeface="華康儷楷書" panose="03000509000000000000" pitchFamily="65" charset="-120"/>
                <a:cs typeface="+mj-cs"/>
              </a:rPr>
              <a:t>)-</a:t>
            </a:r>
            <a:r>
              <a:rPr lang="zh-TW" altLang="en-US" sz="2200" b="1" kern="0" dirty="0">
                <a:solidFill>
                  <a:srgbClr val="FF0000"/>
                </a:solidFill>
                <a:latin typeface="華康儷楷書" panose="03000509000000000000" pitchFamily="65" charset="-120"/>
                <a:ea typeface="華康儷楷書" panose="03000509000000000000" pitchFamily="65" charset="-120"/>
                <a:cs typeface="+mj-cs"/>
              </a:rPr>
              <a:t>檢視</a:t>
            </a:r>
            <a:r>
              <a:rPr lang="en-US" altLang="zh-TW" sz="22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200" b="1" kern="0" dirty="0">
                <a:solidFill>
                  <a:srgbClr val="FF0000"/>
                </a:solidFill>
                <a:latin typeface="華康儷楷書" panose="03000509000000000000" pitchFamily="65" charset="-120"/>
                <a:ea typeface="華康儷楷書" panose="03000509000000000000" pitchFamily="65" charset="-120"/>
                <a:cs typeface="+mj-cs"/>
              </a:rPr>
              <a:t>上傳修課紀錄或在校學業成績證明</a:t>
            </a:r>
          </a:p>
        </p:txBody>
      </p:sp>
      <p:sp>
        <p:nvSpPr>
          <p:cNvPr id="5" name="文字方塊 2">
            <a:extLst>
              <a:ext uri="{FF2B5EF4-FFF2-40B4-BE49-F238E27FC236}">
                <a16:creationId xmlns:a16="http://schemas.microsoft.com/office/drawing/2014/main" id="{7C74863F-2E48-4B6E-A5B1-3B836EF3B0D8}"/>
              </a:ext>
            </a:extLst>
          </p:cNvPr>
          <p:cNvSpPr txBox="1">
            <a:spLocks noChangeArrowheads="1"/>
          </p:cNvSpPr>
          <p:nvPr/>
        </p:nvSpPr>
        <p:spPr bwMode="auto">
          <a:xfrm>
            <a:off x="2081349" y="775743"/>
            <a:ext cx="8017326" cy="5872571"/>
          </a:xfrm>
          <a:prstGeom prst="rect">
            <a:avLst/>
          </a:prstGeom>
          <a:solidFill>
            <a:schemeClr val="accent4">
              <a:lumMod val="60000"/>
              <a:lumOff val="40000"/>
            </a:schemeClr>
          </a:solidFill>
          <a:ln w="9525">
            <a:solidFill>
              <a:srgbClr val="000000"/>
            </a:solidFill>
            <a:miter lim="800000"/>
            <a:headEnd/>
            <a:tailEnd/>
          </a:ln>
        </p:spPr>
        <p:txBody>
          <a:bodyPr rot="0" vert="horz" wrap="square" lIns="91440" tIns="45720" rIns="91440" bIns="45720" anchor="t" anchorCtr="0">
            <a:noAutofit/>
          </a:bodyPr>
          <a:lstStyle/>
          <a:p>
            <a:r>
              <a:rPr lang="zh-TW" altLang="en-US" sz="1400" b="1" kern="100" dirty="0">
                <a:solidFill>
                  <a:srgbClr val="000000"/>
                </a:solidFill>
                <a:latin typeface="微軟正黑體" panose="020B0604030504040204" pitchFamily="34" charset="-120"/>
                <a:ea typeface="微軟正黑體" panose="020B0604030504040204" pitchFamily="34" charset="-120"/>
              </a:rPr>
              <a:t>步驟</a:t>
            </a:r>
            <a:r>
              <a:rPr lang="en-US" sz="1400" b="1" kern="100" dirty="0">
                <a:solidFill>
                  <a:srgbClr val="000000"/>
                </a:solidFill>
                <a:latin typeface="微軟正黑體" panose="020B0604030504040204" pitchFamily="34" charset="-120"/>
                <a:ea typeface="微軟正黑體" panose="020B0604030504040204" pitchFamily="34" charset="-120"/>
              </a:rPr>
              <a:t>2-1</a:t>
            </a:r>
            <a:r>
              <a:rPr lang="zh-TW" altLang="en-US" sz="1400" b="1" kern="100" dirty="0">
                <a:solidFill>
                  <a:srgbClr val="000000"/>
                </a:solidFill>
                <a:latin typeface="微軟正黑體" panose="020B0604030504040204" pitchFamily="34" charset="-120"/>
                <a:ea typeface="微軟正黑體" panose="020B0604030504040204" pitchFamily="34" charset="-120"/>
              </a:rPr>
              <a:t>所有</a:t>
            </a:r>
            <a:r>
              <a:rPr lang="zh-TW" altLang="en-US" sz="1400" b="1" kern="100" dirty="0">
                <a:solidFill>
                  <a:srgbClr val="0000FF"/>
                </a:solidFill>
                <a:latin typeface="微軟正黑體" panose="020B0604030504040204" pitchFamily="34" charset="-120"/>
                <a:ea typeface="微軟正黑體" panose="020B0604030504040204" pitchFamily="34" charset="-120"/>
              </a:rPr>
              <a:t>應屆畢業生</a:t>
            </a:r>
            <a:r>
              <a:rPr lang="zh-TW" altLang="en-US" sz="1400" b="1" kern="100" dirty="0">
                <a:solidFill>
                  <a:srgbClr val="000000"/>
                </a:solidFill>
                <a:latin typeface="微軟正黑體" panose="020B0604030504040204" pitchFamily="34" charset="-120"/>
                <a:ea typeface="微軟正黑體" panose="020B0604030504040204" pitchFamily="34" charset="-120"/>
              </a:rPr>
              <a:t>之修課紀錄皆由就讀學校上傳，無須自行上傳，預覽後可點選確定關閉視窗</a:t>
            </a:r>
          </a:p>
        </p:txBody>
      </p:sp>
      <p:pic>
        <p:nvPicPr>
          <p:cNvPr id="6" name="圖片 5">
            <a:extLst>
              <a:ext uri="{FF2B5EF4-FFF2-40B4-BE49-F238E27FC236}">
                <a16:creationId xmlns:a16="http://schemas.microsoft.com/office/drawing/2014/main" id="{0E8E33E5-4EED-44E1-B515-4B111F2E95A5}"/>
              </a:ext>
            </a:extLst>
          </p:cNvPr>
          <p:cNvPicPr/>
          <p:nvPr/>
        </p:nvPicPr>
        <p:blipFill>
          <a:blip r:embed="rId2"/>
          <a:stretch>
            <a:fillRect/>
          </a:stretch>
        </p:blipFill>
        <p:spPr>
          <a:xfrm>
            <a:off x="2285409" y="1087300"/>
            <a:ext cx="7546567" cy="2396129"/>
          </a:xfrm>
          <a:prstGeom prst="rect">
            <a:avLst/>
          </a:prstGeom>
        </p:spPr>
      </p:pic>
      <p:pic>
        <p:nvPicPr>
          <p:cNvPr id="7" name="圖片 6">
            <a:extLst>
              <a:ext uri="{FF2B5EF4-FFF2-40B4-BE49-F238E27FC236}">
                <a16:creationId xmlns:a16="http://schemas.microsoft.com/office/drawing/2014/main" id="{3E170C1E-0DF5-4BA6-A542-94AA3D9E7A4A}"/>
              </a:ext>
            </a:extLst>
          </p:cNvPr>
          <p:cNvPicPr/>
          <p:nvPr/>
        </p:nvPicPr>
        <p:blipFill>
          <a:blip r:embed="rId3">
            <a:extLst>
              <a:ext uri="{28A0092B-C50C-407E-A947-70E740481C1C}">
                <a14:useLocalDpi xmlns:a14="http://schemas.microsoft.com/office/drawing/2010/main" val="0"/>
              </a:ext>
            </a:extLst>
          </a:blip>
          <a:srcRect/>
          <a:stretch/>
        </p:blipFill>
        <p:spPr>
          <a:xfrm>
            <a:off x="2311536" y="3553883"/>
            <a:ext cx="7529150" cy="2971461"/>
          </a:xfrm>
          <a:prstGeom prst="rect">
            <a:avLst/>
          </a:prstGeom>
        </p:spPr>
      </p:pic>
      <p:sp>
        <p:nvSpPr>
          <p:cNvPr id="8" name="橢圓 7">
            <a:extLst>
              <a:ext uri="{FF2B5EF4-FFF2-40B4-BE49-F238E27FC236}">
                <a16:creationId xmlns:a16="http://schemas.microsoft.com/office/drawing/2014/main" id="{762F4ABE-20E5-4A6A-9EE9-ACFB64A7DBF7}"/>
              </a:ext>
            </a:extLst>
          </p:cNvPr>
          <p:cNvSpPr/>
          <p:nvPr/>
        </p:nvSpPr>
        <p:spPr>
          <a:xfrm>
            <a:off x="9186273" y="2328137"/>
            <a:ext cx="368300" cy="3206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pic>
        <p:nvPicPr>
          <p:cNvPr id="9" name="圖片 8">
            <a:extLst>
              <a:ext uri="{FF2B5EF4-FFF2-40B4-BE49-F238E27FC236}">
                <a16:creationId xmlns:a16="http://schemas.microsoft.com/office/drawing/2014/main" id="{23668B79-E110-4EBC-B2D4-7C586F431BD5}"/>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9581401" y="2285364"/>
            <a:ext cx="415925" cy="415925"/>
          </a:xfrm>
          <a:prstGeom prst="rect">
            <a:avLst/>
          </a:prstGeom>
        </p:spPr>
      </p:pic>
      <p:sp>
        <p:nvSpPr>
          <p:cNvPr id="10" name="橢圓 9">
            <a:extLst>
              <a:ext uri="{FF2B5EF4-FFF2-40B4-BE49-F238E27FC236}">
                <a16:creationId xmlns:a16="http://schemas.microsoft.com/office/drawing/2014/main" id="{EB40873D-DDCB-4668-BDDE-E299D9A4F13E}"/>
              </a:ext>
            </a:extLst>
          </p:cNvPr>
          <p:cNvSpPr/>
          <p:nvPr/>
        </p:nvSpPr>
        <p:spPr>
          <a:xfrm>
            <a:off x="9184084" y="3501008"/>
            <a:ext cx="368300" cy="3206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dirty="0"/>
          </a:p>
        </p:txBody>
      </p:sp>
      <p:pic>
        <p:nvPicPr>
          <p:cNvPr id="11" name="圖片 10">
            <a:extLst>
              <a:ext uri="{FF2B5EF4-FFF2-40B4-BE49-F238E27FC236}">
                <a16:creationId xmlns:a16="http://schemas.microsoft.com/office/drawing/2014/main" id="{E9DD715B-D512-43EE-9D7D-2B290F2EFAD0}"/>
              </a:ext>
            </a:extLst>
          </p:cNvPr>
          <p:cNvPicPr/>
          <p:nvPr/>
        </p:nvPicPr>
        <p:blipFill>
          <a:blip r:embed="rId5">
            <a:extLst>
              <a:ext uri="{28A0092B-C50C-407E-A947-70E740481C1C}">
                <a14:useLocalDpi xmlns:a14="http://schemas.microsoft.com/office/drawing/2010/main" val="0"/>
              </a:ext>
            </a:extLst>
          </a:blip>
          <a:stretch>
            <a:fillRect/>
          </a:stretch>
        </p:blipFill>
        <p:spPr>
          <a:xfrm>
            <a:off x="8978582" y="4226015"/>
            <a:ext cx="818515" cy="4089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圖片 13">
            <a:extLst>
              <a:ext uri="{FF2B5EF4-FFF2-40B4-BE49-F238E27FC236}">
                <a16:creationId xmlns:a16="http://schemas.microsoft.com/office/drawing/2014/main" id="{B7566733-8AAD-4D13-87EE-ED61A37A6A4E}"/>
              </a:ext>
            </a:extLst>
          </p:cNvPr>
          <p:cNvPicPr/>
          <p:nvPr/>
        </p:nvPicPr>
        <p:blipFill>
          <a:blip r:embed="rId4" cstate="print">
            <a:extLst>
              <a:ext uri="{28A0092B-C50C-407E-A947-70E740481C1C}">
                <a14:useLocalDpi xmlns:a14="http://schemas.microsoft.com/office/drawing/2010/main" val="0"/>
              </a:ext>
            </a:extLst>
          </a:blip>
          <a:stretch>
            <a:fillRect/>
          </a:stretch>
        </p:blipFill>
        <p:spPr>
          <a:xfrm flipH="1">
            <a:off x="9663204" y="3504067"/>
            <a:ext cx="415925" cy="415925"/>
          </a:xfrm>
          <a:prstGeom prst="rect">
            <a:avLst/>
          </a:prstGeom>
        </p:spPr>
      </p:pic>
      <p:sp>
        <p:nvSpPr>
          <p:cNvPr id="15" name="語音泡泡: 圓角矩形 14">
            <a:extLst>
              <a:ext uri="{FF2B5EF4-FFF2-40B4-BE49-F238E27FC236}">
                <a16:creationId xmlns:a16="http://schemas.microsoft.com/office/drawing/2014/main" id="{5BB110E4-C24B-415D-8D67-BE8155DFD655}"/>
              </a:ext>
            </a:extLst>
          </p:cNvPr>
          <p:cNvSpPr/>
          <p:nvPr/>
        </p:nvSpPr>
        <p:spPr>
          <a:xfrm>
            <a:off x="10046693" y="4303670"/>
            <a:ext cx="2025971" cy="565489"/>
          </a:xfrm>
          <a:prstGeom prst="wedgeRoundRectCallout">
            <a:avLst>
              <a:gd name="adj1" fmla="val -61460"/>
              <a:gd name="adj2" fmla="val 4780"/>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kern="100" dirty="0">
                <a:solidFill>
                  <a:schemeClr val="tx1"/>
                </a:solidFill>
                <a:effectLst/>
                <a:latin typeface="Cambria Math" panose="02040503050406030204" pitchFamily="18" charset="0"/>
                <a:ea typeface="華康儷楷書" panose="03000509000000000000" pitchFamily="65" charset="-120"/>
                <a:cs typeface="新細明體" panose="02020500000000000000" pitchFamily="18" charset="-120"/>
              </a:rPr>
              <a:t>預覽無誤後，即可點選</a:t>
            </a:r>
            <a:r>
              <a:rPr lang="zh-TW" altLang="en-US" b="1" kern="100" dirty="0">
                <a:solidFill>
                  <a:srgbClr val="FF0000"/>
                </a:solidFill>
                <a:effectLst/>
                <a:latin typeface="Cambria Math" panose="02040503050406030204" pitchFamily="18" charset="0"/>
                <a:ea typeface="華康儷楷書" panose="03000509000000000000" pitchFamily="65" charset="-120"/>
                <a:cs typeface="新細明體" panose="02020500000000000000" pitchFamily="18" charset="-120"/>
              </a:rPr>
              <a:t>確定</a:t>
            </a:r>
            <a:r>
              <a:rPr lang="zh-TW" altLang="en-US" sz="1400" b="1" kern="100" dirty="0">
                <a:solidFill>
                  <a:schemeClr val="tx1"/>
                </a:solidFill>
                <a:effectLst/>
                <a:latin typeface="Cambria Math" panose="02040503050406030204" pitchFamily="18" charset="0"/>
                <a:ea typeface="華康儷楷書" panose="03000509000000000000" pitchFamily="65" charset="-120"/>
                <a:cs typeface="新細明體" panose="02020500000000000000" pitchFamily="18" charset="-120"/>
              </a:rPr>
              <a:t>關閉視窗</a:t>
            </a:r>
            <a:endParaRPr lang="zh-TW" altLang="zh-TW" sz="1400" b="1" kern="100" dirty="0">
              <a:solidFill>
                <a:schemeClr val="tx1"/>
              </a:solidFill>
              <a:latin typeface="Cambria Math" panose="02040503050406030204" pitchFamily="18" charset="0"/>
              <a:ea typeface="華康儷楷書" panose="03000509000000000000" pitchFamily="65" charset="-120"/>
            </a:endParaRPr>
          </a:p>
        </p:txBody>
      </p:sp>
      <p:cxnSp>
        <p:nvCxnSpPr>
          <p:cNvPr id="3" name="直線單箭頭接點 2">
            <a:extLst>
              <a:ext uri="{FF2B5EF4-FFF2-40B4-BE49-F238E27FC236}">
                <a16:creationId xmlns:a16="http://schemas.microsoft.com/office/drawing/2014/main" id="{BAF312CE-478B-07C6-AF64-CC074723282E}"/>
              </a:ext>
            </a:extLst>
          </p:cNvPr>
          <p:cNvCxnSpPr>
            <a:stCxn id="10" idx="4"/>
            <a:endCxn id="11" idx="0"/>
          </p:cNvCxnSpPr>
          <p:nvPr/>
        </p:nvCxnSpPr>
        <p:spPr>
          <a:xfrm>
            <a:off x="9368234" y="3821683"/>
            <a:ext cx="19606" cy="404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536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695400" y="13027"/>
            <a:ext cx="1125391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000" b="1" kern="0" spc="-60" dirty="0">
                <a:latin typeface="華康儷楷書" panose="03000509000000000000" pitchFamily="65" charset="-120"/>
                <a:ea typeface="華康儷楷書" panose="03000509000000000000" pitchFamily="65" charset="-120"/>
                <a:cs typeface="+mj-cs"/>
              </a:rPr>
              <a:t>三、第二階段報名系統</a:t>
            </a:r>
            <a:r>
              <a:rPr lang="en-US" altLang="zh-TW" sz="2000" b="1" kern="0" spc="-60" dirty="0">
                <a:latin typeface="華康儷楷書" panose="03000509000000000000" pitchFamily="65" charset="-120"/>
                <a:ea typeface="華康儷楷書" panose="03000509000000000000" pitchFamily="65" charset="-120"/>
                <a:cs typeface="+mj-cs"/>
              </a:rPr>
              <a:t>(</a:t>
            </a:r>
            <a:r>
              <a:rPr lang="zh-TW" altLang="en-US" sz="2000" b="1" kern="0" spc="-60" dirty="0">
                <a:latin typeface="華康儷楷書" panose="03000509000000000000" pitchFamily="65" charset="-120"/>
                <a:ea typeface="華康儷楷書" panose="03000509000000000000" pitchFamily="65" charset="-120"/>
                <a:cs typeface="+mj-cs"/>
              </a:rPr>
              <a:t>含備審資料上傳</a:t>
            </a:r>
            <a:r>
              <a:rPr lang="zh-TW" altLang="en-US" sz="2000" b="1" kern="0" spc="-6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000" b="1" kern="0" spc="-60" dirty="0">
                <a:latin typeface="華康儷楷書" panose="03000509000000000000" pitchFamily="65" charset="-120"/>
                <a:ea typeface="華康儷楷書" panose="03000509000000000000" pitchFamily="65" charset="-120"/>
                <a:cs typeface="+mj-cs"/>
              </a:rPr>
              <a:t>)-</a:t>
            </a:r>
            <a:r>
              <a:rPr lang="zh-TW" altLang="en-US" sz="2000" b="1" kern="0" spc="-60" dirty="0">
                <a:solidFill>
                  <a:srgbClr val="FF0000"/>
                </a:solidFill>
                <a:latin typeface="華康儷楷書" panose="03000509000000000000" pitchFamily="65" charset="-120"/>
                <a:ea typeface="華康儷楷書" panose="03000509000000000000" pitchFamily="65" charset="-120"/>
                <a:cs typeface="+mj-cs"/>
              </a:rPr>
              <a:t>檢視</a:t>
            </a:r>
            <a:r>
              <a:rPr lang="en-US" altLang="zh-TW" sz="2000" b="1" kern="0" spc="-60" dirty="0">
                <a:solidFill>
                  <a:srgbClr val="FF0000"/>
                </a:solidFill>
                <a:latin typeface="華康儷楷書" panose="03000509000000000000" pitchFamily="65" charset="-120"/>
                <a:ea typeface="華康儷楷書" panose="03000509000000000000" pitchFamily="65" charset="-120"/>
                <a:cs typeface="+mj-cs"/>
              </a:rPr>
              <a:t>/</a:t>
            </a:r>
            <a:r>
              <a:rPr lang="zh-TW" altLang="en-US" sz="2000" b="1" kern="0" spc="-60" dirty="0">
                <a:solidFill>
                  <a:srgbClr val="FF0000"/>
                </a:solidFill>
                <a:latin typeface="華康儷楷書" panose="03000509000000000000" pitchFamily="65" charset="-120"/>
                <a:ea typeface="華康儷楷書" panose="03000509000000000000" pitchFamily="65" charset="-120"/>
                <a:cs typeface="+mj-cs"/>
              </a:rPr>
              <a:t>上傳修課紀錄或在校學業成績證明</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rcRect/>
          <a:stretch/>
        </p:blipFill>
        <p:spPr>
          <a:xfrm>
            <a:off x="1127447" y="758956"/>
            <a:ext cx="9814423" cy="5909573"/>
          </a:xfrm>
          <a:prstGeom prst="rect">
            <a:avLst/>
          </a:prstGeom>
        </p:spPr>
      </p:pic>
      <p:sp>
        <p:nvSpPr>
          <p:cNvPr id="4" name="文字方塊 2">
            <a:extLst>
              <a:ext uri="{FF2B5EF4-FFF2-40B4-BE49-F238E27FC236}">
                <a16:creationId xmlns:a16="http://schemas.microsoft.com/office/drawing/2014/main" id="{78E61963-421B-4F50-A9EF-CF4F8D4E5083}"/>
              </a:ext>
            </a:extLst>
          </p:cNvPr>
          <p:cNvSpPr txBox="1">
            <a:spLocks noChangeArrowheads="1"/>
          </p:cNvSpPr>
          <p:nvPr/>
        </p:nvSpPr>
        <p:spPr bwMode="auto">
          <a:xfrm>
            <a:off x="8961120" y="3386455"/>
            <a:ext cx="1613805" cy="253916"/>
          </a:xfrm>
          <a:prstGeom prst="rect">
            <a:avLst/>
          </a:prstGeom>
          <a:solidFill>
            <a:schemeClr val="bg1"/>
          </a:solidFill>
          <a:ln w="9525">
            <a:noFill/>
            <a:miter lim="800000"/>
            <a:headEnd/>
            <a:tailEnd/>
          </a:ln>
        </p:spPr>
        <p:txBody>
          <a:bodyPr rot="0" vert="horz" wrap="square" lIns="91440" tIns="45720" rIns="91440" bIns="45720" anchor="t" anchorCtr="0">
            <a:spAutoFit/>
          </a:bodyPr>
          <a:lstStyle/>
          <a:p>
            <a:r>
              <a:rPr lang="en-US" sz="1050" b="1" kern="100" dirty="0">
                <a:effectLst/>
                <a:latin typeface="Malgun Gothic" panose="020B0503020000020004" pitchFamily="34" charset="-127"/>
                <a:ea typeface="新細明體" panose="02020500000000000000" pitchFamily="18" charset="-120"/>
                <a:cs typeface="新細明體" panose="02020500000000000000" pitchFamily="18" charset="-120"/>
              </a:rPr>
              <a:t>2026/06/10 19:41:46</a:t>
            </a:r>
            <a:endParaRPr lang="zh-TW" sz="105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
        <p:nvSpPr>
          <p:cNvPr id="3" name="文字方塊 2">
            <a:extLst>
              <a:ext uri="{FF2B5EF4-FFF2-40B4-BE49-F238E27FC236}">
                <a16:creationId xmlns:a16="http://schemas.microsoft.com/office/drawing/2014/main" id="{64FBA946-6A93-6CFF-EE3B-4B365DC5BDF2}"/>
              </a:ext>
            </a:extLst>
          </p:cNvPr>
          <p:cNvSpPr txBox="1">
            <a:spLocks noChangeArrowheads="1"/>
          </p:cNvSpPr>
          <p:nvPr/>
        </p:nvSpPr>
        <p:spPr bwMode="auto">
          <a:xfrm>
            <a:off x="3143672" y="4725144"/>
            <a:ext cx="288032" cy="153888"/>
          </a:xfrm>
          <a:prstGeom prst="rect">
            <a:avLst/>
          </a:prstGeom>
          <a:noFill/>
          <a:ln w="9525">
            <a:noFill/>
            <a:miter lim="800000"/>
            <a:headEnd/>
            <a:tailEnd/>
          </a:ln>
        </p:spPr>
        <p:txBody>
          <a:bodyPr rot="0" vert="horz" wrap="square" lIns="91440" tIns="45720" rIns="91440" bIns="45720" anchor="t" anchorCtr="0">
            <a:spAutoFit/>
          </a:bodyPr>
          <a:lstStyle/>
          <a:p>
            <a:r>
              <a:rPr lang="en-US" sz="400" b="1" kern="100" dirty="0">
                <a:effectLst/>
                <a:latin typeface="Malgun Gothic" panose="020B0503020000020004" pitchFamily="34" charset="-127"/>
                <a:ea typeface="新細明體" panose="02020500000000000000" pitchFamily="18" charset="-120"/>
                <a:cs typeface="新細明體" panose="02020500000000000000" pitchFamily="18" charset="-120"/>
              </a:rPr>
              <a:t>115</a:t>
            </a:r>
            <a:endParaRPr lang="zh-TW" sz="400" kern="100" dirty="0">
              <a:effectLst/>
              <a:latin typeface="Times New Roman" panose="02020603050405020304" pitchFamily="18" charset="0"/>
              <a:ea typeface="新細明體" panose="02020500000000000000" pitchFamily="18" charset="-120"/>
              <a:cs typeface="新細明體" panose="02020500000000000000" pitchFamily="18" charset="-120"/>
            </a:endParaRPr>
          </a:p>
        </p:txBody>
      </p:sp>
    </p:spTree>
    <p:extLst>
      <p:ext uri="{BB962C8B-B14F-4D97-AF65-F5344CB8AC3E}">
        <p14:creationId xmlns:p14="http://schemas.microsoft.com/office/powerpoint/2010/main" val="28328117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23392" y="908720"/>
            <a:ext cx="10081120" cy="5312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None/>
              <a:tabLst/>
            </a:pPr>
            <a:r>
              <a:rPr kumimoji="0" lang="zh-TW" altLang="en-US" sz="2400" b="1" i="0" u="none" cap="none" normalizeH="0" baseline="0" dirty="0">
                <a:ln>
                  <a:noFill/>
                </a:ln>
                <a:solidFill>
                  <a:srgbClr val="FF0000"/>
                </a:solidFill>
                <a:latin typeface="Cambria Math" panose="02040503050406030204" pitchFamily="18" charset="0"/>
                <a:ea typeface="華康儷楷書" panose="03000509000000000000" pitchFamily="65" charset="-120"/>
                <a:cs typeface="Times New Roman" panose="02020603050405020304" pitchFamily="18" charset="0"/>
              </a:rPr>
              <a:t>使用</a:t>
            </a:r>
            <a:r>
              <a:rPr kumimoji="0" lang="zh-TW" altLang="en-US" sz="2400" b="1" i="0" u="none" cap="none" normalizeH="0" baseline="0" dirty="0">
                <a:ln>
                  <a:noFill/>
                </a:ln>
                <a:latin typeface="Cambria Math" panose="02040503050406030204" pitchFamily="18" charset="0"/>
                <a:ea typeface="華康儷楷書" panose="03000509000000000000" pitchFamily="65" charset="-120"/>
                <a:cs typeface="Times New Roman" panose="02020603050405020304" pitchFamily="18" charset="0"/>
              </a:rPr>
              <a:t>中央資料庫學習歷程檔案之考生</a:t>
            </a:r>
            <a:endParaRPr kumimoji="0" lang="zh-TW" altLang="en-US" sz="2400" b="1" i="0" u="none" cap="none" normalizeH="0" baseline="0" dirty="0">
              <a:ln>
                <a:noFill/>
              </a:ln>
              <a:latin typeface="Cambria Math" panose="02040503050406030204" pitchFamily="18" charset="0"/>
              <a:ea typeface="華康儷楷書" panose="03000509000000000000" pitchFamily="65" charset="-120"/>
            </a:endParaRPr>
          </a:p>
          <a:p>
            <a:pPr marL="400050" lvl="1" indent="0">
              <a:spcBef>
                <a:spcPct val="0"/>
              </a:spcBef>
              <a:buNone/>
            </a:pPr>
            <a:r>
              <a:rPr lang="zh-TW" altLang="en-US" b="1" u="sng" dirty="0">
                <a:latin typeface="Cambria Math" panose="02040503050406030204" pitchFamily="18" charset="0"/>
                <a:ea typeface="華康儷楷書" panose="03000509000000000000" pitchFamily="65" charset="-120"/>
              </a:rPr>
              <a:t>步驟</a:t>
            </a:r>
            <a:r>
              <a:rPr lang="en-US" altLang="zh-TW" b="1" u="sng" dirty="0">
                <a:latin typeface="Cambria Math" panose="02040503050406030204" pitchFamily="18" charset="0"/>
                <a:ea typeface="華康儷楷書" panose="03000509000000000000" pitchFamily="65" charset="-120"/>
              </a:rPr>
              <a:t>3-1</a:t>
            </a:r>
            <a:r>
              <a:rPr lang="zh-TW" altLang="en-US" b="1" u="sng" dirty="0">
                <a:latin typeface="Cambria Math" panose="02040503050406030204" pitchFamily="18" charset="0"/>
                <a:ea typeface="華康儷楷書" panose="03000509000000000000" pitchFamily="65" charset="-120"/>
              </a:rPr>
              <a:t>～</a:t>
            </a:r>
            <a:r>
              <a:rPr lang="en-US" altLang="zh-TW" b="1" u="sng" dirty="0">
                <a:latin typeface="Cambria Math" panose="02040503050406030204" pitchFamily="18" charset="0"/>
                <a:ea typeface="華康儷楷書" panose="03000509000000000000" pitchFamily="65" charset="-120"/>
              </a:rPr>
              <a:t>3-3</a:t>
            </a:r>
            <a:r>
              <a:rPr lang="zh-TW" altLang="en-US" b="1" u="sng" dirty="0">
                <a:latin typeface="Cambria Math" panose="02040503050406030204" pitchFamily="18" charset="0"/>
                <a:ea typeface="華康儷楷書" panose="03000509000000000000" pitchFamily="65" charset="-120"/>
              </a:rPr>
              <a:t>：</a:t>
            </a:r>
            <a:endParaRPr lang="en-US" altLang="zh-TW" b="1" u="sng" dirty="0">
              <a:latin typeface="Cambria Math" panose="02040503050406030204" pitchFamily="18" charset="0"/>
              <a:ea typeface="華康儷楷書" panose="03000509000000000000" pitchFamily="65" charset="-12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依校系科</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組</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、學程學習歷程備審資料要求，於</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B-1.</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專題實作、實習科目學習成果</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含技能領域</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B-2.</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其他課程學習</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作品</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成果」、「</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C.</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多元表現」</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對應欄位</a:t>
            </a:r>
            <a:r>
              <a:rPr kumimoji="0" lang="zh-TW" altLang="en-US" sz="1800" b="1" i="0" u="none" strike="noStrike" cap="none" normalizeH="0" baseline="0" dirty="0">
                <a:ln>
                  <a:noFill/>
                </a:ln>
                <a:solidFill>
                  <a:srgbClr val="0000FF"/>
                </a:solidFill>
                <a:effectLst/>
                <a:latin typeface="Cambria Math" panose="02040503050406030204" pitchFamily="18" charset="0"/>
                <a:ea typeface="華康儷楷書" panose="03000509000000000000" pitchFamily="65" charset="-120"/>
                <a:cs typeface="Times New Roman" panose="02020603050405020304" pitchFamily="18" charset="0"/>
              </a:rPr>
              <a:t>勾選</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欲上傳之項目，勾選項目後，於三個欄位</a:t>
            </a:r>
            <a:r>
              <a:rPr kumimoji="0" lang="zh-TW" altLang="en-US" sz="18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逐項</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點選「</a:t>
            </a:r>
            <a:r>
              <a:rPr kumimoji="0" lang="zh-TW" altLang="en-US" sz="1800" b="0" i="0" u="none" strike="noStrike" cap="none" normalizeH="0" baseline="0" dirty="0">
                <a:ln>
                  <a:noFill/>
                </a:ln>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儲存</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en-US" altLang="zh-TW" sz="1800" b="0" i="0" u="none" strike="noStrike" cap="none" normalizeH="0" baseline="0" dirty="0">
                <a:ln>
                  <a:noFill/>
                </a:ln>
                <a:solidFill>
                  <a:srgbClr val="FF0000"/>
                </a:solidFill>
                <a:effectLst/>
                <a:latin typeface="Cambria Math" panose="02040503050406030204" pitchFamily="18" charset="0"/>
                <a:ea typeface="華康儷楷書" panose="03000509000000000000" pitchFamily="65" charset="-120"/>
                <a:cs typeface="新細明體" panose="02020500000000000000" pitchFamily="18" charset="-120"/>
              </a:rPr>
              <a:t>※</a:t>
            </a:r>
            <a:r>
              <a:rPr kumimoji="0" lang="zh-TW" altLang="en-US" sz="1800" b="0" i="0" u="none" strike="noStrike" cap="none" normalizeH="0" baseline="0" dirty="0">
                <a:ln>
                  <a:noFill/>
                </a:ln>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800" b="0" i="0" u="none" strike="noStrike" cap="none" normalizeH="0" baseline="0" dirty="0">
                <a:ln>
                  <a:noFill/>
                </a:ln>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C.</a:t>
            </a:r>
            <a:r>
              <a:rPr kumimoji="0" lang="zh-TW" altLang="en-US" sz="1800" b="0" i="0" u="none" strike="noStrike" cap="none" normalizeH="0" baseline="0" dirty="0">
                <a:ln>
                  <a:noFill/>
                </a:ln>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多元表現」代碼對照表，請參採簡章第</a:t>
            </a:r>
            <a:r>
              <a:rPr kumimoji="0" lang="en-US" altLang="zh-TW" sz="1800" b="0" i="0" u="none" strike="noStrike" cap="none" normalizeH="0" baseline="0" dirty="0">
                <a:ln>
                  <a:noFill/>
                </a:ln>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17</a:t>
            </a:r>
            <a:r>
              <a:rPr kumimoji="0" lang="zh-TW" altLang="en-US" sz="1800" b="0" i="0" u="none" strike="noStrike" cap="none" normalizeH="0" baseline="0" dirty="0">
                <a:ln>
                  <a:noFill/>
                </a:ln>
                <a:solidFill>
                  <a:srgbClr val="FF0000"/>
                </a:solidFill>
                <a:effectLst/>
                <a:latin typeface="Cambria Math" panose="02040503050406030204" pitchFamily="18" charset="0"/>
                <a:ea typeface="華康儷楷書" panose="03000509000000000000" pitchFamily="65" charset="-120"/>
                <a:cs typeface="Times New Roman" panose="02020603050405020304" pitchFamily="18" charset="0"/>
              </a:rPr>
              <a:t>頁。</a:t>
            </a:r>
            <a:endPar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endParaRPr>
          </a:p>
          <a:p>
            <a:pPr marL="400050" lvl="1" indent="0">
              <a:spcBef>
                <a:spcPct val="0"/>
              </a:spcBef>
              <a:buNone/>
            </a:pPr>
            <a:r>
              <a:rPr lang="zh-TW" altLang="en-US" b="1" u="sng" dirty="0">
                <a:latin typeface="Cambria Math" panose="02040503050406030204" pitchFamily="18" charset="0"/>
                <a:ea typeface="華康儷楷書" panose="03000509000000000000" pitchFamily="65" charset="-120"/>
              </a:rPr>
              <a:t>步驟</a:t>
            </a:r>
            <a:r>
              <a:rPr lang="en-US" altLang="zh-TW" b="1" u="sng" dirty="0">
                <a:latin typeface="Cambria Math" panose="02040503050406030204" pitchFamily="18" charset="0"/>
                <a:ea typeface="華康儷楷書" panose="03000509000000000000" pitchFamily="65" charset="-120"/>
              </a:rPr>
              <a:t>3-4</a:t>
            </a:r>
            <a:r>
              <a:rPr lang="zh-TW" altLang="en-US" b="1" u="sng" dirty="0">
                <a:latin typeface="Cambria Math" panose="02040503050406030204" pitchFamily="18" charset="0"/>
                <a:ea typeface="華康儷楷書" panose="03000509000000000000" pitchFamily="65" charset="-120"/>
              </a:rPr>
              <a:t>～</a:t>
            </a:r>
            <a:r>
              <a:rPr lang="en-US" altLang="zh-TW" b="1" u="sng" dirty="0">
                <a:latin typeface="Cambria Math" panose="02040503050406030204" pitchFamily="18" charset="0"/>
                <a:ea typeface="華康儷楷書" panose="03000509000000000000" pitchFamily="65" charset="-120"/>
              </a:rPr>
              <a:t>3-6</a:t>
            </a:r>
            <a:r>
              <a:rPr lang="zh-TW" altLang="en-US" b="1" u="sng" dirty="0">
                <a:latin typeface="Cambria Math" panose="02040503050406030204" pitchFamily="18" charset="0"/>
                <a:ea typeface="華康儷楷書" panose="03000509000000000000" pitchFamily="65" charset="-120"/>
              </a:rPr>
              <a:t>：</a:t>
            </a:r>
            <a:endParaRPr lang="en-US" altLang="zh-TW" b="1" u="sng" dirty="0">
              <a:latin typeface="Cambria Math" panose="02040503050406030204" pitchFamily="18" charset="0"/>
              <a:ea typeface="華康儷楷書" panose="03000509000000000000" pitchFamily="65" charset="-12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D-1.</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多元表現綜整心得」</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D-2.</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學習歷程自述</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含學習歷程反思、就讀動機、未來學習計畫與生涯規劃</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D-3.</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其它有利審查資料」，由考生自行撰寫及上傳</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每一項目僅能上傳</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1</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個</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PDF</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檔案</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不得上傳影音檔</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，檔案容量以</a:t>
            </a:r>
            <a:r>
              <a:rPr kumimoji="0" lang="en-US" altLang="zh-TW" sz="18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4MB</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為限</a:t>
            </a:r>
            <a:endPar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考生須分項上傳檔案資料至對應欄位</a:t>
            </a: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a:t>
            </a:r>
            <a:r>
              <a:rPr kumimoji="0" lang="en-US" altLang="zh-TW"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D.</a:t>
            </a: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考生自行撰寫及上傳</a:t>
            </a:r>
            <a:r>
              <a:rPr kumimoji="0" lang="zh-TW" altLang="en-US" sz="1800" dirty="0">
                <a:latin typeface="Cambria Math" panose="02040503050406030204" pitchFamily="18" charset="0"/>
                <a:ea typeface="華康儷楷書" panose="03000509000000000000" pitchFamily="65" charset="-120"/>
                <a:cs typeface="Times New Roman" panose="02020603050405020304" pitchFamily="18" charset="0"/>
              </a:rPr>
              <a:t>」上傳成功後，該上傳項目呈現之檔案大小、最後上傳時間，</a:t>
            </a:r>
            <a:endParaRPr kumimoji="0" lang="en-US" altLang="zh-TW" sz="1800" dirty="0">
              <a:latin typeface="Cambria Math" panose="02040503050406030204" pitchFamily="18" charset="0"/>
              <a:ea typeface="華康儷楷書"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cs typeface="Times New Roman" panose="02020603050405020304" pitchFamily="18" charset="0"/>
              </a:rPr>
              <a:t>考生可就該上傳項目進行內容</a:t>
            </a:r>
            <a:r>
              <a:rPr kumimoji="0"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檢視</a:t>
            </a:r>
            <a:r>
              <a:rPr kumimoji="0" lang="zh-TW" altLang="en-US" sz="1800" dirty="0">
                <a:latin typeface="Cambria Math" panose="02040503050406030204" pitchFamily="18" charset="0"/>
                <a:ea typeface="華康儷楷書" panose="03000509000000000000" pitchFamily="65" charset="-120"/>
                <a:cs typeface="Times New Roman" panose="02020603050405020304" pitchFamily="18" charset="0"/>
              </a:rPr>
              <a:t>，才可以</a:t>
            </a:r>
            <a:r>
              <a:rPr kumimoji="0" lang="zh-TW" altLang="en-US" sz="2000" b="1" dirty="0">
                <a:solidFill>
                  <a:srgbClr val="0000FF"/>
                </a:solidFill>
                <a:latin typeface="Cambria Math" panose="02040503050406030204" pitchFamily="18" charset="0"/>
                <a:ea typeface="華康儷楷書" panose="03000509000000000000" pitchFamily="65" charset="-120"/>
                <a:cs typeface="Times New Roman" panose="02020603050405020304" pitchFamily="18" charset="0"/>
              </a:rPr>
              <a:t>送出</a:t>
            </a:r>
            <a:endParaRPr kumimoji="0" lang="zh-TW" altLang="en-US" sz="2000" b="0" i="0" u="none" strike="noStrike" cap="none" normalizeH="0" baseline="0" dirty="0">
              <a:ln>
                <a:noFill/>
              </a:ln>
              <a:solidFill>
                <a:schemeClr val="tx1"/>
              </a:solidFill>
              <a:effectLst/>
              <a:latin typeface="Cambria Math" panose="02040503050406030204" pitchFamily="18" charset="0"/>
              <a:ea typeface="華康儷楷書" panose="03000509000000000000" pitchFamily="65" charset="-120"/>
            </a:endParaRPr>
          </a:p>
        </p:txBody>
      </p:sp>
      <p:sp>
        <p:nvSpPr>
          <p:cNvPr id="45" name="Rectangle 2"/>
          <p:cNvSpPr txBox="1">
            <a:spLocks noChangeArrowheads="1"/>
          </p:cNvSpPr>
          <p:nvPr/>
        </p:nvSpPr>
        <p:spPr bwMode="auto">
          <a:xfrm>
            <a:off x="767408" y="31524"/>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100" b="1" kern="0" dirty="0">
                <a:latin typeface="華康儷楷書" panose="03000509000000000000" pitchFamily="65" charset="-120"/>
                <a:ea typeface="華康儷楷書" panose="03000509000000000000" pitchFamily="65" charset="-120"/>
                <a:cs typeface="+mj-cs"/>
              </a:rPr>
              <a:t>三、第二階段報名系統</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latin typeface="華康儷楷書" panose="03000509000000000000" pitchFamily="65" charset="-120"/>
                <a:ea typeface="華康儷楷書" panose="03000509000000000000" pitchFamily="65" charset="-120"/>
                <a:cs typeface="+mj-cs"/>
              </a:rPr>
              <a:t>含備審資料上傳</a:t>
            </a:r>
            <a:r>
              <a:rPr lang="zh-TW" altLang="en-US" sz="2100" b="1" kern="0" dirty="0">
                <a:latin typeface="華康儷楷書" panose="03000509000000000000" pitchFamily="65" charset="-120"/>
                <a:ea typeface="華康儷楷書" panose="03000509000000000000" pitchFamily="65" charset="-120"/>
                <a:cs typeface="Times New Roman" panose="02020603050405020304" pitchFamily="18" charset="0"/>
              </a:rPr>
              <a:t>作業</a:t>
            </a:r>
            <a:r>
              <a:rPr lang="en-US" altLang="zh-TW" sz="2100" b="1" kern="0" dirty="0">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上傳</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或勾選</a:t>
            </a:r>
            <a:r>
              <a:rPr lang="en-US" altLang="zh-TW" sz="2100" b="1" kern="0" dirty="0">
                <a:solidFill>
                  <a:srgbClr val="FF0000"/>
                </a:solidFill>
                <a:latin typeface="華康儷楷書" panose="03000509000000000000" pitchFamily="65" charset="-120"/>
                <a:ea typeface="華康儷楷書" panose="03000509000000000000" pitchFamily="65" charset="-120"/>
                <a:cs typeface="+mj-cs"/>
              </a:rPr>
              <a:t>)</a:t>
            </a:r>
            <a:r>
              <a:rPr lang="zh-TW" altLang="en-US" sz="2100" b="1" kern="0" dirty="0">
                <a:solidFill>
                  <a:srgbClr val="FF0000"/>
                </a:solidFill>
                <a:latin typeface="華康儷楷書" panose="03000509000000000000" pitchFamily="65" charset="-120"/>
                <a:ea typeface="華康儷楷書" panose="03000509000000000000" pitchFamily="65" charset="-120"/>
                <a:cs typeface="+mj-cs"/>
              </a:rPr>
              <a:t>學習歷程備審資料</a:t>
            </a:r>
          </a:p>
        </p:txBody>
      </p:sp>
      <p:pic>
        <p:nvPicPr>
          <p:cNvPr id="4" name="圖片 3">
            <a:extLst>
              <a:ext uri="{FF2B5EF4-FFF2-40B4-BE49-F238E27FC236}">
                <a16:creationId xmlns:a16="http://schemas.microsoft.com/office/drawing/2014/main" id="{662E94A0-79A9-42C1-813C-46F4F34C17B6}"/>
              </a:ext>
            </a:extLst>
          </p:cNvPr>
          <p:cNvPicPr>
            <a:picLocks noChangeAspect="1"/>
          </p:cNvPicPr>
          <p:nvPr/>
        </p:nvPicPr>
        <p:blipFill>
          <a:blip r:embed="rId2"/>
          <a:stretch>
            <a:fillRect/>
          </a:stretch>
        </p:blipFill>
        <p:spPr>
          <a:xfrm>
            <a:off x="7608168" y="776623"/>
            <a:ext cx="4392488" cy="19356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61006042"/>
      </p:ext>
    </p:extLst>
  </p:cSld>
  <p:clrMapOvr>
    <a:masterClrMapping/>
  </p:clrMapOvr>
</p:sld>
</file>

<file path=ppt/theme/theme1.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136821</TotalTime>
  <Words>12364</Words>
  <Application>Microsoft Office PowerPoint</Application>
  <PresentationFormat>寬螢幕</PresentationFormat>
  <Paragraphs>1232</Paragraphs>
  <Slides>131</Slides>
  <Notes>59</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131</vt:i4>
      </vt:variant>
    </vt:vector>
  </HeadingPairs>
  <TitlesOfParts>
    <vt:vector size="149" baseType="lpstr">
      <vt:lpstr>Malgun Gothic</vt:lpstr>
      <vt:lpstr>華康中特圓體</vt:lpstr>
      <vt:lpstr>華康中黑體(P)</vt:lpstr>
      <vt:lpstr>華康正顏楷體W5</vt:lpstr>
      <vt:lpstr>華康正顏楷體W7</vt:lpstr>
      <vt:lpstr>華康新篆體</vt:lpstr>
      <vt:lpstr>華康儷楷書</vt:lpstr>
      <vt:lpstr>微軟正黑體</vt:lpstr>
      <vt:lpstr>標楷體</vt:lpstr>
      <vt:lpstr>Arial</vt:lpstr>
      <vt:lpstr>Book Antiqua</vt:lpstr>
      <vt:lpstr>Bookman Old Style</vt:lpstr>
      <vt:lpstr>Calibri</vt:lpstr>
      <vt:lpstr>Calibri Light</vt:lpstr>
      <vt:lpstr>Cambria Math</vt:lpstr>
      <vt:lpstr>Times New Roman</vt:lpstr>
      <vt:lpstr>Wingdings</vt:lpstr>
      <vt:lpstr>1_自訂設計</vt:lpstr>
      <vt:lpstr>PowerPoint 簡報</vt:lpstr>
      <vt:lpstr>115 學年度重大變革事項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測驗中心提供【准考證考生清冊】欄位說明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開放日期： 115/5/12(二)10:00起</vt:lpstr>
      <vt:lpstr>PowerPoint 簡報</vt:lpstr>
      <vt:lpstr>PowerPoint 簡報</vt:lpstr>
      <vt:lpstr>PowerPoint 簡報</vt:lpstr>
      <vt:lpstr>PowerPoint 簡報</vt:lpstr>
      <vt:lpstr>PowerPoint 簡報</vt:lpstr>
      <vt:lpstr>PowerPoint 簡報</vt:lpstr>
      <vt:lpstr>【甄選入學招生報名資料匯入】一階報名電子檔欄位說明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【集體報名】一階報名及繳費-報名資料查詢-學校報名人數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應屆畢業生所屬學校已上傳第六學期修課紀錄之考生登入系統</vt:lpstr>
      <vt:lpstr>應屆畢業生所屬學校未上傳第六學期修課紀錄之考生登入系統 （含非應屆畢業生或青儲組個別報名考生登入系統）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115學年度甄選報名系統說明會</dc:title>
  <dc:creator>User</dc:creator>
  <cp:lastModifiedBy>謝姍霓</cp:lastModifiedBy>
  <cp:revision>3083</cp:revision>
  <cp:lastPrinted>2024-03-19T02:51:14Z</cp:lastPrinted>
  <dcterms:created xsi:type="dcterms:W3CDTF">2010-11-29T05:36:38Z</dcterms:created>
  <dcterms:modified xsi:type="dcterms:W3CDTF">2026-03-31T08:00:28Z</dcterms:modified>
</cp:coreProperties>
</file>